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84" r:id="rId4"/>
    <p:sldId id="264" r:id="rId5"/>
    <p:sldId id="283" r:id="rId6"/>
    <p:sldId id="263" r:id="rId7"/>
    <p:sldId id="281" r:id="rId8"/>
    <p:sldId id="286" r:id="rId9"/>
    <p:sldId id="318" r:id="rId10"/>
    <p:sldId id="311" r:id="rId11"/>
    <p:sldId id="324" r:id="rId12"/>
    <p:sldId id="325" r:id="rId13"/>
    <p:sldId id="321" r:id="rId14"/>
    <p:sldId id="328" r:id="rId15"/>
    <p:sldId id="326" r:id="rId16"/>
    <p:sldId id="293" r:id="rId17"/>
    <p:sldId id="323" r:id="rId18"/>
    <p:sldId id="330" r:id="rId19"/>
    <p:sldId id="295" r:id="rId20"/>
    <p:sldId id="327" r:id="rId21"/>
    <p:sldId id="296" r:id="rId22"/>
    <p:sldId id="329" r:id="rId23"/>
    <p:sldId id="297" r:id="rId24"/>
    <p:sldId id="310" r:id="rId25"/>
    <p:sldId id="331" r:id="rId26"/>
    <p:sldId id="272" r:id="rId27"/>
    <p:sldId id="273" r:id="rId2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F92"/>
    <a:srgbClr val="6699FF"/>
    <a:srgbClr val="942092"/>
    <a:srgbClr val="FFC299"/>
    <a:srgbClr val="73FEFF"/>
    <a:srgbClr val="EBEBEB"/>
    <a:srgbClr val="FF8AD8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7"/>
    <p:restoredTop sz="94886" autoAdjust="0"/>
  </p:normalViewPr>
  <p:slideViewPr>
    <p:cSldViewPr snapToGrid="0" snapToObjects="1">
      <p:cViewPr varScale="1">
        <p:scale>
          <a:sx n="90" d="100"/>
          <a:sy n="90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E592-C143-0A49-ABEF-C3F1901D09C1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93514-0C02-2248-8D2E-D00D42618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7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 title of my talk</a:t>
            </a:r>
            <a:r>
              <a:rPr kumimoji="1" lang="en-US" altLang="ja-JP" baseline="0" dirty="0"/>
              <a:t> today is “</a:t>
            </a:r>
            <a:r>
              <a:rPr lang="en-US" altLang="ja-JP" sz="1200" dirty="0"/>
              <a:t>Inter-comparison of model performance for PM</a:t>
            </a:r>
            <a:r>
              <a:rPr lang="en-US" altLang="ja-JP" sz="1200" baseline="-25000" dirty="0"/>
              <a:t>2.5</a:t>
            </a:r>
            <a:r>
              <a:rPr lang="en-US" altLang="ja-JP" sz="1200" dirty="0"/>
              <a:t> and its components over Japan in J-STREAM</a:t>
            </a:r>
            <a:r>
              <a:rPr kumimoji="1" lang="en-US" altLang="ja-JP" baseline="0" dirty="0"/>
              <a:t>”.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96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4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66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show summer time PM2.5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33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14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660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/>
              <a:t>As for summertime organic carbon,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74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83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749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7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091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829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150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show the difference between WRF/CMAQ and WRF-chem.</a:t>
            </a:r>
          </a:p>
          <a:p>
            <a:r>
              <a:rPr kumimoji="1" lang="en-US" altLang="ja-JP" dirty="0"/>
              <a:t>We </a:t>
            </a:r>
            <a:r>
              <a:rPr kumimoji="1" lang="en-US" altLang="ja-JP" baseline="0" dirty="0"/>
              <a:t>can find that both model settings for meteorology  made a big differences in  meteorology especially p</a:t>
            </a:r>
            <a:r>
              <a:rPr kumimoji="1" lang="en-US" altLang="ja-JP" dirty="0"/>
              <a:t>recipitations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313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 panels show summer time surface PM2.5 concentrations based</a:t>
            </a:r>
            <a:r>
              <a:rPr kumimoji="1" lang="en-US" altLang="ja-JP" baseline="0" dirty="0"/>
              <a:t> on these two types of WRF simulations.</a:t>
            </a:r>
          </a:p>
          <a:p>
            <a:r>
              <a:rPr kumimoji="1" lang="en-US" altLang="ja-JP" baseline="0" dirty="0"/>
              <a:t>① is using J-stream common setting and ② is using a WRF-</a:t>
            </a:r>
            <a:r>
              <a:rPr kumimoji="1" lang="en-US" altLang="ja-JP" baseline="0" dirty="0" err="1"/>
              <a:t>chem</a:t>
            </a:r>
            <a:r>
              <a:rPr kumimoji="1" lang="en-US" altLang="ja-JP" baseline="0" dirty="0"/>
              <a:t> setting in J-stream  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05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chemeClr val="tx1"/>
                </a:solidFill>
                <a:latin typeface="Arial"/>
                <a:cs typeface="Arial"/>
              </a:rPr>
              <a:t>An inter-comparison study of regional air</a:t>
            </a:r>
            <a:r>
              <a:rPr lang="en-US" altLang="ja-JP" sz="1200" baseline="0" dirty="0">
                <a:solidFill>
                  <a:schemeClr val="tx1"/>
                </a:solidFill>
                <a:latin typeface="Arial"/>
                <a:cs typeface="Arial"/>
              </a:rPr>
              <a:t> quality</a:t>
            </a:r>
            <a:r>
              <a:rPr lang="en-US" altLang="ja-JP" sz="1200" dirty="0">
                <a:solidFill>
                  <a:schemeClr val="tx1"/>
                </a:solidFill>
                <a:latin typeface="Arial"/>
                <a:cs typeface="Arial"/>
              </a:rPr>
              <a:t> models for O3 and PM2.5, J-STREAM (Japan’s study for reference air quality modeling) has been started from 2016. This project</a:t>
            </a:r>
            <a:r>
              <a:rPr lang="en-US" altLang="ja-JP" sz="1200" baseline="0" dirty="0">
                <a:solidFill>
                  <a:schemeClr val="tx1"/>
                </a:solidFill>
                <a:latin typeface="Arial"/>
                <a:cs typeface="Arial"/>
              </a:rPr>
              <a:t> is 3 years project.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>
                <a:solidFill>
                  <a:schemeClr val="tx1"/>
                </a:solidFill>
                <a:latin typeface="Arial"/>
                <a:cs typeface="Arial"/>
              </a:rPr>
              <a:t>Targets of J-stream are,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chemeClr val="tx1"/>
                </a:solidFill>
                <a:latin typeface="Arial"/>
                <a:cs typeface="Arial"/>
              </a:rPr>
              <a:t> O3, PM2.5 and components of PM2.5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>
                <a:solidFill>
                  <a:schemeClr val="tx1"/>
                </a:solidFill>
                <a:latin typeface="Arial"/>
                <a:cs typeface="Arial"/>
              </a:rPr>
              <a:t>firstly, to evaluate model performances(reproducibility) of </a:t>
            </a:r>
            <a:r>
              <a:rPr lang="en-US" altLang="ja-JP" sz="1200" dirty="0">
                <a:solidFill>
                  <a:schemeClr val="tx1"/>
                </a:solidFill>
                <a:latin typeface="Arial"/>
                <a:cs typeface="Arial"/>
              </a:rPr>
              <a:t>O3, PM2.5 and components of PM2.5</a:t>
            </a:r>
            <a:r>
              <a:rPr lang="en-US" altLang="ja-JP" sz="1200" baseline="0" dirty="0">
                <a:solidFill>
                  <a:schemeClr val="tx1"/>
                </a:solidFill>
                <a:latin typeface="Arial"/>
                <a:cs typeface="Arial"/>
              </a:rPr>
              <a:t>, and in second(secondary), these high concentrations, and finally, sensitivity analysis for </a:t>
            </a:r>
            <a:r>
              <a:rPr lang="en-US" altLang="ja-JP" sz="1200" dirty="0">
                <a:solidFill>
                  <a:schemeClr val="tx1"/>
                </a:solidFill>
                <a:latin typeface="Arial"/>
                <a:cs typeface="Arial"/>
              </a:rPr>
              <a:t>source apportionments by all participant</a:t>
            </a:r>
            <a:r>
              <a:rPr lang="en-US" altLang="ja-JP" sz="1200" baseline="0" dirty="0">
                <a:solidFill>
                  <a:schemeClr val="tx1"/>
                </a:solidFill>
                <a:latin typeface="Arial"/>
                <a:cs typeface="Arial"/>
              </a:rPr>
              <a:t> models.  </a:t>
            </a:r>
            <a:endParaRPr lang="en-US" altLang="ja-JP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1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7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common model domains in J-stream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99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00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>
                <a:latin typeface="Arial"/>
                <a:cs typeface="Arial"/>
              </a:rPr>
              <a:t>Most</a:t>
            </a:r>
            <a:r>
              <a:rPr kumimoji="1" lang="en-US" altLang="ja-JP" b="0" baseline="0" dirty="0">
                <a:latin typeface="Arial"/>
                <a:cs typeface="Arial"/>
              </a:rPr>
              <a:t> </a:t>
            </a:r>
            <a:r>
              <a:rPr kumimoji="1" lang="en-US" altLang="ja-JP" sz="1200" b="0" kern="1200" baseline="0" dirty="0">
                <a:solidFill>
                  <a:srgbClr val="990000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1" lang="en-US" altLang="ja-JP" sz="1200" b="0" kern="1200" dirty="0">
                <a:solidFill>
                  <a:srgbClr val="990000"/>
                </a:solidFill>
                <a:latin typeface="Arial"/>
                <a:ea typeface="+mn-ea"/>
                <a:cs typeface="Arial"/>
              </a:rPr>
              <a:t>articipant models are</a:t>
            </a:r>
            <a:r>
              <a:rPr kumimoji="1" lang="en-US" altLang="ja-JP" sz="1200" b="0" kern="1200" baseline="0" dirty="0">
                <a:solidFill>
                  <a:srgbClr val="990000"/>
                </a:solidFill>
                <a:latin typeface="Arial"/>
                <a:ea typeface="+mn-ea"/>
                <a:cs typeface="Arial"/>
              </a:rPr>
              <a:t> CMAQ. But each mechanism and setting of CMAQ is different each other.   </a:t>
            </a:r>
            <a:endParaRPr kumimoji="1" lang="ja-JP" altLang="en-US" sz="1200" b="0" kern="1200" dirty="0">
              <a:solidFill>
                <a:srgbClr val="990000"/>
              </a:solidFill>
              <a:latin typeface="Arial"/>
              <a:ea typeface="+mn-ea"/>
              <a:cs typeface="Arial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11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>
                <a:latin typeface="Arial"/>
                <a:cs typeface="Arial"/>
              </a:rPr>
              <a:t>Most</a:t>
            </a:r>
            <a:r>
              <a:rPr kumimoji="1" lang="en-US" altLang="ja-JP" b="0" baseline="0" dirty="0">
                <a:latin typeface="Arial"/>
                <a:cs typeface="Arial"/>
              </a:rPr>
              <a:t> </a:t>
            </a:r>
            <a:r>
              <a:rPr kumimoji="1" lang="en-US" altLang="ja-JP" sz="1200" b="0" kern="1200" baseline="0" dirty="0">
                <a:solidFill>
                  <a:srgbClr val="990000"/>
                </a:solidFill>
                <a:latin typeface="Arial"/>
                <a:ea typeface="+mn-ea"/>
                <a:cs typeface="Arial"/>
              </a:rPr>
              <a:t>p</a:t>
            </a:r>
            <a:r>
              <a:rPr kumimoji="1" lang="en-US" altLang="ja-JP" sz="1200" b="0" kern="1200" dirty="0">
                <a:solidFill>
                  <a:srgbClr val="990000"/>
                </a:solidFill>
                <a:latin typeface="Arial"/>
                <a:ea typeface="+mn-ea"/>
                <a:cs typeface="Arial"/>
              </a:rPr>
              <a:t>articipant models are</a:t>
            </a:r>
            <a:r>
              <a:rPr kumimoji="1" lang="en-US" altLang="ja-JP" sz="1200" b="0" kern="1200" baseline="0" dirty="0">
                <a:solidFill>
                  <a:srgbClr val="990000"/>
                </a:solidFill>
                <a:latin typeface="Arial"/>
                <a:ea typeface="+mn-ea"/>
                <a:cs typeface="Arial"/>
              </a:rPr>
              <a:t> CMAQ. But each mechanism and setting of CMAQ is different each other.   </a:t>
            </a:r>
            <a:endParaRPr kumimoji="1" lang="ja-JP" altLang="en-US" sz="1200" b="0" kern="1200" dirty="0">
              <a:solidFill>
                <a:srgbClr val="990000"/>
              </a:solidFill>
              <a:latin typeface="Arial"/>
              <a:ea typeface="+mn-ea"/>
              <a:cs typeface="Arial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77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</a:t>
            </a:r>
            <a:r>
              <a:rPr kumimoji="1" lang="en-US" altLang="ja-JP" baseline="0" dirty="0"/>
              <a:t> panels show 2 weeks averaged concentrations of total PM2.5, sulfate, Nitrate, OA by model and participant model at Kansai in summer .</a:t>
            </a:r>
          </a:p>
          <a:p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produced more PM2.5 compering</a:t>
            </a:r>
            <a:r>
              <a:rPr kumimoji="1" lang="en-US" altLang="ja-JP" sz="1200" baseline="0" dirty="0"/>
              <a:t> to </a:t>
            </a:r>
            <a:r>
              <a:rPr kumimoji="1" lang="en-US" altLang="ja-JP" sz="1200" dirty="0"/>
              <a:t>CMAQ and </a:t>
            </a:r>
            <a:r>
              <a:rPr kumimoji="1" lang="en-US" altLang="ja-JP" sz="1200" dirty="0" err="1"/>
              <a:t>CAMx</a:t>
            </a:r>
            <a:r>
              <a:rPr kumimoji="1" lang="en-US" altLang="ja-JP" sz="1200" dirty="0"/>
              <a:t>,</a:t>
            </a:r>
          </a:p>
          <a:p>
            <a:r>
              <a:rPr lang="en-US" altLang="ja-JP" sz="1200" dirty="0"/>
              <a:t>but, </a:t>
            </a:r>
            <a:r>
              <a:rPr kumimoji="1" lang="en-US" altLang="ja-JP" sz="1200" dirty="0"/>
              <a:t>WRF-</a:t>
            </a:r>
            <a:r>
              <a:rPr kumimoji="1" lang="en-US" altLang="ja-JP" sz="1200" dirty="0" err="1"/>
              <a:t>chem</a:t>
            </a:r>
            <a:r>
              <a:rPr kumimoji="1" lang="en-US" altLang="ja-JP" sz="1200" dirty="0"/>
              <a:t> </a:t>
            </a:r>
            <a:r>
              <a:rPr lang="en-US" altLang="ja-JP" sz="1200" dirty="0"/>
              <a:t>tended to overestimate observed PM2.5.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514-0C02-2248-8D2E-D00D4261850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9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、図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、図、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 3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FA39E4-2F63-E94D-85EA-527BF524D91E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9E9CC5C-3762-D542-A49E-F70221AC7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kumimoji="1"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3408" y="448412"/>
            <a:ext cx="7463272" cy="14296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22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Osaka Regular-Mono" panose="020B0600000000000000" pitchFamily="34" charset="-128"/>
              </a:rPr>
              <a:t>Model inter-comparison study </a:t>
            </a:r>
            <a:br>
              <a:rPr lang="en-US" altLang="ja-JP" sz="22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Osaka Regular-Mono" panose="020B0600000000000000" pitchFamily="34" charset="-128"/>
              </a:rPr>
            </a:br>
            <a:r>
              <a:rPr lang="en-US" altLang="ja-JP" sz="22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Osaka Regular-Mono" panose="020B0600000000000000" pitchFamily="34" charset="-128"/>
              </a:rPr>
              <a:t>for urban scale secondary atmospheric pollutants in Japan</a:t>
            </a:r>
            <a:br>
              <a:rPr lang="en-US" altLang="ja-JP" sz="22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Osaka Regular-Mono" panose="020B0600000000000000" pitchFamily="34" charset="-128"/>
              </a:rPr>
            </a:br>
            <a:endParaRPr lang="ja-JP" altLang="ja-JP" sz="2000" b="1">
              <a:ea typeface="Osaka Regular-Mono" panose="020B0600000000000000" pitchFamily="34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481" y="2311932"/>
            <a:ext cx="8560741" cy="1059010"/>
          </a:xfrm>
        </p:spPr>
        <p:txBody>
          <a:bodyPr>
            <a:normAutofit/>
          </a:bodyPr>
          <a:lstStyle/>
          <a:p>
            <a:pPr algn="just"/>
            <a:r>
              <a:rPr lang="en-US" altLang="ja-JP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Yamaji</a:t>
            </a:r>
            <a:r>
              <a:rPr lang="en-US" altLang="ja-JP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</a:t>
            </a:r>
            <a:r>
              <a:rPr lang="en-US" altLang="ja-JP" u="sng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Chatani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Kitayama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Itahashi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Saito, M.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Takigawa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Morikawa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Kanda, I.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Komatsu, H.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Sakurai, T.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Morino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Shimadera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Uranishi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Fujiwara, Y.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Hayami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</a:t>
            </a:r>
            <a:r>
              <a:rPr lang="en-US" altLang="ja-JP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ja-JP" altLang="ja-JP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79886" y="6411225"/>
            <a:ext cx="609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altLang="ja-JP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17th Annual CMAS Conference</a:t>
            </a:r>
          </a:p>
          <a:p>
            <a:pPr algn="r"/>
            <a:r>
              <a:rPr lang="en-US" altLang="ja-JP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22-24, Oct 2018, t</a:t>
            </a:r>
            <a:r>
              <a:rPr lang="en" altLang="ja-JP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Friday Center, UNC-Chapel Hill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0A988C1-E11A-BA48-BDFD-0FA35044B496}"/>
              </a:ext>
            </a:extLst>
          </p:cNvPr>
          <p:cNvSpPr/>
          <p:nvPr/>
        </p:nvSpPr>
        <p:spPr>
          <a:xfrm>
            <a:off x="145472" y="3542124"/>
            <a:ext cx="8998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/>
            <a:r>
              <a:rPr lang="en-US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Kobe University, Kobe, Hyogo 658-0022, Japan</a:t>
            </a: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National Institute for Environmental Studies, Tsukuba, Ibaraki 305-8506,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Central Research Institute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Electric Power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Industry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Abiko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Chiba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270-1194,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Ehime University,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Matsuyama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Ehime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790-8566,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Japan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Agency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for Marine-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Earth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Science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Technology, Yokohama,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Kanagawa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236-0001,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Japan Automobile Research Institute,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Tsukuba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Ibaraki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305-0822,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Japan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Meteorological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Corporation, Osaka, Osaka 556-0021,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Japan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Weather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Association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Toshima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Tokyo 170-6055,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Kanagawa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Environmental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Research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Center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Hiratsuka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Kanagawa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254-0014,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Meisei University, Hino, Tokyo 191-8506,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Osaka University, Suita, Osaka 565-0871,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/>
            <a:r>
              <a:rPr lang="hr-HR" altLang="ja-JP" sz="1400" baseline="30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12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Suuri-Keikaku, </a:t>
            </a:r>
            <a:r>
              <a:rPr lang="hr-HR" altLang="ja-JP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Chiyoda</a:t>
            </a:r>
            <a:r>
              <a:rPr lang="hr-HR" altLang="ja-JP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Tokyo 101-0003, Japan</a:t>
            </a:r>
            <a:endParaRPr lang="ja-JP" altLang="ja-JP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5900" r="22631" b="6518"/>
          <a:stretch/>
        </p:blipFill>
        <p:spPr>
          <a:xfrm>
            <a:off x="7520734" y="530708"/>
            <a:ext cx="1277587" cy="130996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45DBA6-BFDA-1C43-AC51-F71C7AC322A2}"/>
              </a:ext>
            </a:extLst>
          </p:cNvPr>
          <p:cNvSpPr/>
          <p:nvPr/>
        </p:nvSpPr>
        <p:spPr>
          <a:xfrm>
            <a:off x="2185727" y="1522303"/>
            <a:ext cx="379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a typeface="Osaka Regular-Mono" panose="020B0600000000000000" pitchFamily="34" charset="-128"/>
              </a:rPr>
              <a:t> ~ PM2.5 and its major components ~ </a:t>
            </a:r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2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6FCC6D-65BA-514D-8D5A-0AFA55D54170}"/>
              </a:ext>
            </a:extLst>
          </p:cNvPr>
          <p:cNvSpPr/>
          <p:nvPr/>
        </p:nvSpPr>
        <p:spPr>
          <a:xfrm>
            <a:off x="528638" y="2582752"/>
            <a:ext cx="8215312" cy="169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From phase I results </a:t>
            </a:r>
          </a:p>
          <a:p>
            <a:pPr marL="539750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lang="en-US" altLang="ja-JP" dirty="0">
              <a:latin typeface="Arial"/>
              <a:cs typeface="Arial"/>
            </a:endParaRPr>
          </a:p>
          <a:p>
            <a:pPr marL="539750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dirty="0">
                <a:latin typeface="Arial"/>
                <a:cs typeface="Arial"/>
              </a:rPr>
              <a:t>Model performances of  PM2.5 and components of PM2.5</a:t>
            </a:r>
          </a:p>
          <a:p>
            <a:pPr marL="539750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dirty="0">
                <a:latin typeface="Arial"/>
                <a:cs typeface="Arial"/>
              </a:rPr>
              <a:t>in every two weeks of each season</a:t>
            </a:r>
          </a:p>
          <a:p>
            <a:pPr marL="539750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dirty="0">
                <a:latin typeface="Arial"/>
                <a:cs typeface="Arial"/>
              </a:rPr>
              <a:t>    *observed ambient concentrations of PM2.5 components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33388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B599D2-B58D-FA41-9C32-F907EE9A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7" y="810698"/>
            <a:ext cx="8534400" cy="2844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703BACC-B3E6-DB48-B2E9-7A691357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7" y="3612634"/>
            <a:ext cx="8534400" cy="28448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9061" y="61555"/>
            <a:ext cx="474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 in winter 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CE0A001-42B4-5045-B6EE-35BBBEF000BE}"/>
              </a:ext>
            </a:extLst>
          </p:cNvPr>
          <p:cNvSpPr txBox="1"/>
          <p:nvPr/>
        </p:nvSpPr>
        <p:spPr>
          <a:xfrm rot="16200000">
            <a:off x="-368063" y="4706843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EB527D-AA02-914E-8800-D1BC6DAE46B0}"/>
              </a:ext>
            </a:extLst>
          </p:cNvPr>
          <p:cNvSpPr txBox="1"/>
          <p:nvPr/>
        </p:nvSpPr>
        <p:spPr>
          <a:xfrm rot="16200000">
            <a:off x="-370467" y="1916452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2112E1-910B-9E4D-BD6B-18FE103EF198}"/>
              </a:ext>
            </a:extLst>
          </p:cNvPr>
          <p:cNvSpPr txBox="1"/>
          <p:nvPr/>
        </p:nvSpPr>
        <p:spPr>
          <a:xfrm>
            <a:off x="885826" y="60917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B7FDC0-B4A4-7F4B-A747-83EE46D36D37}"/>
              </a:ext>
            </a:extLst>
          </p:cNvPr>
          <p:cNvSpPr txBox="1"/>
          <p:nvPr/>
        </p:nvSpPr>
        <p:spPr>
          <a:xfrm>
            <a:off x="4980336" y="5709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2F0EBB-11D7-1B4E-83BD-8EC1375A4E99}"/>
              </a:ext>
            </a:extLst>
          </p:cNvPr>
          <p:cNvSpPr txBox="1"/>
          <p:nvPr/>
        </p:nvSpPr>
        <p:spPr>
          <a:xfrm>
            <a:off x="6657211" y="5709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5705D37-32ED-5B49-8A59-19EA54AAE347}"/>
              </a:ext>
            </a:extLst>
          </p:cNvPr>
          <p:cNvSpPr txBox="1"/>
          <p:nvPr/>
        </p:nvSpPr>
        <p:spPr>
          <a:xfrm>
            <a:off x="8534345" y="6091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B4BABE-879E-1844-AEAA-D584F04746DC}"/>
              </a:ext>
            </a:extLst>
          </p:cNvPr>
          <p:cNvSpPr txBox="1"/>
          <p:nvPr/>
        </p:nvSpPr>
        <p:spPr>
          <a:xfrm>
            <a:off x="2696650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EE3C392-97D5-BE48-9D84-3AA1080611AE}"/>
              </a:ext>
            </a:extLst>
          </p:cNvPr>
          <p:cNvSpPr txBox="1"/>
          <p:nvPr/>
        </p:nvSpPr>
        <p:spPr>
          <a:xfrm>
            <a:off x="6466906" y="991327"/>
            <a:ext cx="2272545" cy="46166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4"/>
                </a:solidFill>
              </a:rPr>
              <a:t>D4(TOKYO Area)</a:t>
            </a:r>
            <a:endParaRPr kumimoji="1" lang="ja-JP" altLang="en-US" sz="2400" b="1">
              <a:solidFill>
                <a:schemeClr val="accent4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66084B-257B-B240-A4E0-ED5BD36323B6}"/>
              </a:ext>
            </a:extLst>
          </p:cNvPr>
          <p:cNvSpPr txBox="1"/>
          <p:nvPr/>
        </p:nvSpPr>
        <p:spPr>
          <a:xfrm>
            <a:off x="1322263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FC15226-E302-D34B-98AF-71CB4DB720CA}"/>
              </a:ext>
            </a:extLst>
          </p:cNvPr>
          <p:cNvSpPr txBox="1"/>
          <p:nvPr/>
        </p:nvSpPr>
        <p:spPr>
          <a:xfrm>
            <a:off x="5264974" y="3859704"/>
            <a:ext cx="34744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2400" b="1">
              <a:solidFill>
                <a:schemeClr val="accent2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CC88F6-48E7-F345-B061-AB956A78C50E}"/>
              </a:ext>
            </a:extLst>
          </p:cNvPr>
          <p:cNvSpPr txBox="1"/>
          <p:nvPr/>
        </p:nvSpPr>
        <p:spPr>
          <a:xfrm>
            <a:off x="924699" y="3388493"/>
            <a:ext cx="39756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OBS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5A6F2E6-6C6B-E743-BE4D-7084A70CEF08}"/>
              </a:ext>
            </a:extLst>
          </p:cNvPr>
          <p:cNvSpPr txBox="1"/>
          <p:nvPr/>
        </p:nvSpPr>
        <p:spPr>
          <a:xfrm>
            <a:off x="1056046" y="6203681"/>
            <a:ext cx="39756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OBS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A8AE50-EA54-9D47-BF19-39FAB2EE6AD0}"/>
              </a:ext>
            </a:extLst>
          </p:cNvPr>
          <p:cNvSpPr txBox="1"/>
          <p:nvPr/>
        </p:nvSpPr>
        <p:spPr>
          <a:xfrm>
            <a:off x="7554112" y="5926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CF79F3-5A33-4740-8F66-5745BC724637}"/>
              </a:ext>
            </a:extLst>
          </p:cNvPr>
          <p:cNvSpPr txBox="1"/>
          <p:nvPr/>
        </p:nvSpPr>
        <p:spPr>
          <a:xfrm>
            <a:off x="4128943" y="6560552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E3DB1C-A2A6-9C4A-8F77-CF7206FF4FC7}"/>
              </a:ext>
            </a:extLst>
          </p:cNvPr>
          <p:cNvSpPr txBox="1"/>
          <p:nvPr/>
        </p:nvSpPr>
        <p:spPr>
          <a:xfrm>
            <a:off x="6550690" y="6583798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755FDF-34C3-1249-9EE4-0AECC33B6603}"/>
              </a:ext>
            </a:extLst>
          </p:cNvPr>
          <p:cNvSpPr txBox="1"/>
          <p:nvPr/>
        </p:nvSpPr>
        <p:spPr>
          <a:xfrm>
            <a:off x="8366707" y="65605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2FDD6A1-385E-CE4C-AE36-A7BA8F6CDD88}"/>
              </a:ext>
            </a:extLst>
          </p:cNvPr>
          <p:cNvSpPr txBox="1"/>
          <p:nvPr/>
        </p:nvSpPr>
        <p:spPr>
          <a:xfrm>
            <a:off x="1709298" y="6583798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B1FE93-FCC4-5D4E-8461-3E0075553064}"/>
              </a:ext>
            </a:extLst>
          </p:cNvPr>
          <p:cNvSpPr txBox="1"/>
          <p:nvPr/>
        </p:nvSpPr>
        <p:spPr>
          <a:xfrm>
            <a:off x="7697759" y="6560552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8C5E786-55B5-CB4C-82AA-F21DCB4E0098}"/>
              </a:ext>
            </a:extLst>
          </p:cNvPr>
          <p:cNvCxnSpPr>
            <a:cxnSpLocks/>
          </p:cNvCxnSpPr>
          <p:nvPr/>
        </p:nvCxnSpPr>
        <p:spPr>
          <a:xfrm>
            <a:off x="1453610" y="991327"/>
            <a:ext cx="511377" cy="0"/>
          </a:xfrm>
          <a:prstGeom prst="straightConnector1">
            <a:avLst/>
          </a:prstGeom>
          <a:ln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34B3221-1BCD-D346-95DB-E93C420EDD1F}"/>
              </a:ext>
            </a:extLst>
          </p:cNvPr>
          <p:cNvCxnSpPr>
            <a:cxnSpLocks/>
          </p:cNvCxnSpPr>
          <p:nvPr/>
        </p:nvCxnSpPr>
        <p:spPr>
          <a:xfrm>
            <a:off x="1987316" y="991327"/>
            <a:ext cx="1962113" cy="0"/>
          </a:xfrm>
          <a:prstGeom prst="straightConnector1">
            <a:avLst/>
          </a:prstGeom>
          <a:ln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370CFE05-3A99-4844-BAA0-7DE0106A3BDE}"/>
              </a:ext>
            </a:extLst>
          </p:cNvPr>
          <p:cNvCxnSpPr>
            <a:cxnSpLocks/>
          </p:cNvCxnSpPr>
          <p:nvPr/>
        </p:nvCxnSpPr>
        <p:spPr>
          <a:xfrm flipV="1">
            <a:off x="3960481" y="961973"/>
            <a:ext cx="2648645" cy="29354"/>
          </a:xfrm>
          <a:prstGeom prst="straightConnector1">
            <a:avLst/>
          </a:prstGeom>
          <a:ln>
            <a:solidFill>
              <a:schemeClr val="accent5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227C7D0-0B1D-A44C-9558-A2E8A7B8045B}"/>
              </a:ext>
            </a:extLst>
          </p:cNvPr>
          <p:cNvCxnSpPr>
            <a:cxnSpLocks/>
          </p:cNvCxnSpPr>
          <p:nvPr/>
        </p:nvCxnSpPr>
        <p:spPr>
          <a:xfrm>
            <a:off x="6631287" y="933603"/>
            <a:ext cx="971891" cy="0"/>
          </a:xfrm>
          <a:prstGeom prst="straightConnector1">
            <a:avLst/>
          </a:prstGeom>
          <a:ln>
            <a:solidFill>
              <a:srgbClr val="6699FF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13063D7-47B4-504E-AF82-A45A2EDBEEBD}"/>
              </a:ext>
            </a:extLst>
          </p:cNvPr>
          <p:cNvCxnSpPr>
            <a:cxnSpLocks/>
          </p:cNvCxnSpPr>
          <p:nvPr/>
        </p:nvCxnSpPr>
        <p:spPr>
          <a:xfrm>
            <a:off x="1547132" y="6536960"/>
            <a:ext cx="1149518" cy="0"/>
          </a:xfrm>
          <a:prstGeom prst="straightConnector1">
            <a:avLst/>
          </a:prstGeom>
          <a:ln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84857C5-36C6-0043-9F25-F638F1D18B8C}"/>
              </a:ext>
            </a:extLst>
          </p:cNvPr>
          <p:cNvCxnSpPr>
            <a:cxnSpLocks/>
          </p:cNvCxnSpPr>
          <p:nvPr/>
        </p:nvCxnSpPr>
        <p:spPr>
          <a:xfrm>
            <a:off x="2755976" y="6536960"/>
            <a:ext cx="3279214" cy="0"/>
          </a:xfrm>
          <a:prstGeom prst="straightConnector1">
            <a:avLst/>
          </a:prstGeom>
          <a:ln>
            <a:solidFill>
              <a:schemeClr val="accent5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B7075813-0EDD-4E42-A12A-524C8A46B054}"/>
              </a:ext>
            </a:extLst>
          </p:cNvPr>
          <p:cNvCxnSpPr>
            <a:cxnSpLocks/>
          </p:cNvCxnSpPr>
          <p:nvPr/>
        </p:nvCxnSpPr>
        <p:spPr>
          <a:xfrm>
            <a:off x="6104918" y="6560552"/>
            <a:ext cx="1537322" cy="0"/>
          </a:xfrm>
          <a:prstGeom prst="straightConnector1">
            <a:avLst/>
          </a:prstGeom>
          <a:ln>
            <a:solidFill>
              <a:srgbClr val="6699FF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1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B599D2-B58D-FA41-9C32-F907EE9A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7" y="810698"/>
            <a:ext cx="8534400" cy="2844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703BACC-B3E6-DB48-B2E9-7A691357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7" y="3612634"/>
            <a:ext cx="8534400" cy="28448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64197" y="61555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CE0A001-42B4-5045-B6EE-35BBBEF000BE}"/>
              </a:ext>
            </a:extLst>
          </p:cNvPr>
          <p:cNvSpPr txBox="1"/>
          <p:nvPr/>
        </p:nvSpPr>
        <p:spPr>
          <a:xfrm rot="16200000">
            <a:off x="-368063" y="4706843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EB527D-AA02-914E-8800-D1BC6DAE46B0}"/>
              </a:ext>
            </a:extLst>
          </p:cNvPr>
          <p:cNvSpPr txBox="1"/>
          <p:nvPr/>
        </p:nvSpPr>
        <p:spPr>
          <a:xfrm rot="16200000">
            <a:off x="-370467" y="1916452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2112E1-910B-9E4D-BD6B-18FE103EF198}"/>
              </a:ext>
            </a:extLst>
          </p:cNvPr>
          <p:cNvSpPr txBox="1"/>
          <p:nvPr/>
        </p:nvSpPr>
        <p:spPr>
          <a:xfrm>
            <a:off x="885826" y="60917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B7FDC0-B4A4-7F4B-A747-83EE46D36D37}"/>
              </a:ext>
            </a:extLst>
          </p:cNvPr>
          <p:cNvSpPr txBox="1"/>
          <p:nvPr/>
        </p:nvSpPr>
        <p:spPr>
          <a:xfrm>
            <a:off x="4238216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2F0EBB-11D7-1B4E-83BD-8EC1375A4E99}"/>
              </a:ext>
            </a:extLst>
          </p:cNvPr>
          <p:cNvSpPr txBox="1"/>
          <p:nvPr/>
        </p:nvSpPr>
        <p:spPr>
          <a:xfrm>
            <a:off x="5796531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5705D37-32ED-5B49-8A59-19EA54AAE347}"/>
              </a:ext>
            </a:extLst>
          </p:cNvPr>
          <p:cNvSpPr txBox="1"/>
          <p:nvPr/>
        </p:nvSpPr>
        <p:spPr>
          <a:xfrm>
            <a:off x="8534345" y="6091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0DDA1EB-E362-3445-B7B0-1CDCEC836F3C}"/>
              </a:ext>
            </a:extLst>
          </p:cNvPr>
          <p:cNvSpPr txBox="1"/>
          <p:nvPr/>
        </p:nvSpPr>
        <p:spPr>
          <a:xfrm>
            <a:off x="6932980" y="3629880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B4BABE-879E-1844-AEAA-D584F04746DC}"/>
              </a:ext>
            </a:extLst>
          </p:cNvPr>
          <p:cNvSpPr txBox="1"/>
          <p:nvPr/>
        </p:nvSpPr>
        <p:spPr>
          <a:xfrm>
            <a:off x="2696650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EE3C392-97D5-BE48-9D84-3AA1080611AE}"/>
              </a:ext>
            </a:extLst>
          </p:cNvPr>
          <p:cNvSpPr txBox="1"/>
          <p:nvPr/>
        </p:nvSpPr>
        <p:spPr>
          <a:xfrm>
            <a:off x="7571452" y="827944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66084B-257B-B240-A4E0-ED5BD36323B6}"/>
              </a:ext>
            </a:extLst>
          </p:cNvPr>
          <p:cNvSpPr txBox="1"/>
          <p:nvPr/>
        </p:nvSpPr>
        <p:spPr>
          <a:xfrm>
            <a:off x="1322263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B21C63-DF5B-824E-BE4D-E3959C43C953}"/>
              </a:ext>
            </a:extLst>
          </p:cNvPr>
          <p:cNvSpPr txBox="1"/>
          <p:nvPr/>
        </p:nvSpPr>
        <p:spPr>
          <a:xfrm>
            <a:off x="1810134" y="1025541"/>
            <a:ext cx="6724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en-US" altLang="ja-JP" dirty="0"/>
              <a:t>As for 2 weeks averaged  PM2.5,  a</a:t>
            </a:r>
            <a:r>
              <a:rPr kumimoji="1" lang="en-US" altLang="ja-JP" dirty="0"/>
              <a:t>ll model underestimated PM2.5 in winter with a little differenc</a:t>
            </a:r>
            <a:r>
              <a:rPr lang="en-US" altLang="ja-JP" dirty="0"/>
              <a:t>e between models. </a:t>
            </a:r>
            <a:r>
              <a:rPr lang="en-US" altLang="ja-JP" dirty="0">
                <a:solidFill>
                  <a:srgbClr val="C00000"/>
                </a:solidFill>
              </a:rPr>
              <a:t>One half of obs.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en-US" altLang="ja-JP" dirty="0"/>
              <a:t>D3(OSAKA area) showed better performance than D4(Tokyo area).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en-US" altLang="ja-JP" dirty="0"/>
              <a:t>These tendencies found in the other seasons.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CC34A1-260B-FA40-972A-885B8378EC65}"/>
              </a:ext>
            </a:extLst>
          </p:cNvPr>
          <p:cNvSpPr txBox="1"/>
          <p:nvPr/>
        </p:nvSpPr>
        <p:spPr>
          <a:xfrm>
            <a:off x="7554112" y="5926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0CE90BD-B641-ED4C-9AC1-88C812F1BFC5}"/>
              </a:ext>
            </a:extLst>
          </p:cNvPr>
          <p:cNvCxnSpPr>
            <a:cxnSpLocks/>
          </p:cNvCxnSpPr>
          <p:nvPr/>
        </p:nvCxnSpPr>
        <p:spPr>
          <a:xfrm flipH="1" flipV="1">
            <a:off x="8635392" y="2225870"/>
            <a:ext cx="1" cy="290585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72BCCA-114A-6E4B-8078-6776821A00F4}"/>
              </a:ext>
            </a:extLst>
          </p:cNvPr>
          <p:cNvSpPr txBox="1"/>
          <p:nvPr/>
        </p:nvSpPr>
        <p:spPr>
          <a:xfrm>
            <a:off x="8237551" y="180960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2F92"/>
                </a:solidFill>
              </a:rPr>
              <a:t>CAMx</a:t>
            </a:r>
            <a:endParaRPr kumimoji="1" lang="ja-JP" altLang="en-US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5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B599D2-B58D-FA41-9C32-F907EE9A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7" y="810698"/>
            <a:ext cx="8534400" cy="2844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703BACC-B3E6-DB48-B2E9-7A691357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7" y="3612634"/>
            <a:ext cx="8534400" cy="28448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9061" y="61555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CE0A001-42B4-5045-B6EE-35BBBEF000BE}"/>
              </a:ext>
            </a:extLst>
          </p:cNvPr>
          <p:cNvSpPr txBox="1"/>
          <p:nvPr/>
        </p:nvSpPr>
        <p:spPr>
          <a:xfrm rot="16200000">
            <a:off x="-368063" y="4706843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EB527D-AA02-914E-8800-D1BC6DAE46B0}"/>
              </a:ext>
            </a:extLst>
          </p:cNvPr>
          <p:cNvSpPr txBox="1"/>
          <p:nvPr/>
        </p:nvSpPr>
        <p:spPr>
          <a:xfrm rot="16200000">
            <a:off x="-370467" y="1916452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2112E1-910B-9E4D-BD6B-18FE103EF198}"/>
              </a:ext>
            </a:extLst>
          </p:cNvPr>
          <p:cNvSpPr txBox="1"/>
          <p:nvPr/>
        </p:nvSpPr>
        <p:spPr>
          <a:xfrm>
            <a:off x="885826" y="60917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B7FDC0-B4A4-7F4B-A747-83EE46D36D37}"/>
              </a:ext>
            </a:extLst>
          </p:cNvPr>
          <p:cNvSpPr txBox="1"/>
          <p:nvPr/>
        </p:nvSpPr>
        <p:spPr>
          <a:xfrm>
            <a:off x="4238216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2F0EBB-11D7-1B4E-83BD-8EC1375A4E99}"/>
              </a:ext>
            </a:extLst>
          </p:cNvPr>
          <p:cNvSpPr txBox="1"/>
          <p:nvPr/>
        </p:nvSpPr>
        <p:spPr>
          <a:xfrm>
            <a:off x="5796531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5705D37-32ED-5B49-8A59-19EA54AAE347}"/>
              </a:ext>
            </a:extLst>
          </p:cNvPr>
          <p:cNvSpPr txBox="1"/>
          <p:nvPr/>
        </p:nvSpPr>
        <p:spPr>
          <a:xfrm>
            <a:off x="8534345" y="6091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0DDA1EB-E362-3445-B7B0-1CDCEC836F3C}"/>
              </a:ext>
            </a:extLst>
          </p:cNvPr>
          <p:cNvSpPr txBox="1"/>
          <p:nvPr/>
        </p:nvSpPr>
        <p:spPr>
          <a:xfrm>
            <a:off x="6412459" y="3751470"/>
            <a:ext cx="25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/>
                </a:solidFill>
              </a:rPr>
              <a:t>D3(OSAKA-NAGOYA Area)</a:t>
            </a:r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B4BABE-879E-1844-AEAA-D584F04746DC}"/>
              </a:ext>
            </a:extLst>
          </p:cNvPr>
          <p:cNvSpPr txBox="1"/>
          <p:nvPr/>
        </p:nvSpPr>
        <p:spPr>
          <a:xfrm>
            <a:off x="2696650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EE3C392-97D5-BE48-9D84-3AA1080611AE}"/>
              </a:ext>
            </a:extLst>
          </p:cNvPr>
          <p:cNvSpPr txBox="1"/>
          <p:nvPr/>
        </p:nvSpPr>
        <p:spPr>
          <a:xfrm>
            <a:off x="7249739" y="907456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4"/>
                </a:solidFill>
              </a:rPr>
              <a:t>D4(TOKYO Area)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66084B-257B-B240-A4E0-ED5BD36323B6}"/>
              </a:ext>
            </a:extLst>
          </p:cNvPr>
          <p:cNvSpPr txBox="1"/>
          <p:nvPr/>
        </p:nvSpPr>
        <p:spPr>
          <a:xfrm>
            <a:off x="1322263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84FD8D78-2D23-9D42-B8DF-8691A5AFA835}"/>
              </a:ext>
            </a:extLst>
          </p:cNvPr>
          <p:cNvSpPr/>
          <p:nvPr/>
        </p:nvSpPr>
        <p:spPr>
          <a:xfrm>
            <a:off x="4885077" y="3317009"/>
            <a:ext cx="398123" cy="321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405C852E-9F4C-D04E-8102-4A9DBF1F8D43}"/>
              </a:ext>
            </a:extLst>
          </p:cNvPr>
          <p:cNvSpPr/>
          <p:nvPr/>
        </p:nvSpPr>
        <p:spPr>
          <a:xfrm>
            <a:off x="3856485" y="6129108"/>
            <a:ext cx="398123" cy="321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562A4E3F-4AC8-E244-AA14-1656313CC940}"/>
              </a:ext>
            </a:extLst>
          </p:cNvPr>
          <p:cNvSpPr/>
          <p:nvPr/>
        </p:nvSpPr>
        <p:spPr>
          <a:xfrm>
            <a:off x="1338534" y="3307971"/>
            <a:ext cx="398123" cy="321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9EFC045-9AA6-3949-B287-FABEEC769B5B}"/>
              </a:ext>
            </a:extLst>
          </p:cNvPr>
          <p:cNvSpPr txBox="1"/>
          <p:nvPr/>
        </p:nvSpPr>
        <p:spPr>
          <a:xfrm>
            <a:off x="1453611" y="966849"/>
            <a:ext cx="750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The other </a:t>
            </a:r>
            <a:r>
              <a:rPr kumimoji="1" lang="en-US" altLang="ja-JP" dirty="0" err="1">
                <a:solidFill>
                  <a:srgbClr val="002060"/>
                </a:solidFill>
              </a:rPr>
              <a:t>Emis</a:t>
            </a:r>
            <a:r>
              <a:rPr kumimoji="1" lang="en-US" altLang="ja-JP" dirty="0">
                <a:solidFill>
                  <a:srgbClr val="002060"/>
                </a:solidFill>
              </a:rPr>
              <a:t>.</a:t>
            </a:r>
            <a:r>
              <a:rPr lang="en-US" altLang="ja-JP" dirty="0">
                <a:solidFill>
                  <a:srgbClr val="002060"/>
                </a:solidFill>
              </a:rPr>
              <a:t> and Boundary, or Met. were used in CMAQ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These results showed large difference from base setting.</a:t>
            </a:r>
          </a:p>
          <a:p>
            <a:r>
              <a:rPr kumimoji="1" lang="en-US" altLang="ja-JP" dirty="0">
                <a:solidFill>
                  <a:srgbClr val="002060"/>
                </a:solidFill>
              </a:rPr>
              <a:t>Magnitude of this </a:t>
            </a:r>
            <a:r>
              <a:rPr lang="en-US" altLang="ja-JP" dirty="0">
                <a:solidFill>
                  <a:srgbClr val="002060"/>
                </a:solidFill>
              </a:rPr>
              <a:t>difference was lager than differences in aerosol mechanism or/and version of CMAQ.</a:t>
            </a:r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404AF1D7-8EE5-B649-A801-37BF90E27709}"/>
              </a:ext>
            </a:extLst>
          </p:cNvPr>
          <p:cNvSpPr/>
          <p:nvPr/>
        </p:nvSpPr>
        <p:spPr>
          <a:xfrm>
            <a:off x="4980133" y="6137514"/>
            <a:ext cx="398123" cy="321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01B4AC3C-0494-CF4F-9F04-916DF579CD37}"/>
              </a:ext>
            </a:extLst>
          </p:cNvPr>
          <p:cNvSpPr/>
          <p:nvPr/>
        </p:nvSpPr>
        <p:spPr>
          <a:xfrm>
            <a:off x="6045361" y="3307971"/>
            <a:ext cx="398123" cy="321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7DE149-D95E-3B4D-931B-7B6A837C5553}"/>
              </a:ext>
            </a:extLst>
          </p:cNvPr>
          <p:cNvSpPr txBox="1"/>
          <p:nvPr/>
        </p:nvSpPr>
        <p:spPr>
          <a:xfrm>
            <a:off x="7782712" y="5926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0748DD-FD53-414B-9C99-800FEA532172}"/>
              </a:ext>
            </a:extLst>
          </p:cNvPr>
          <p:cNvSpPr txBox="1"/>
          <p:nvPr/>
        </p:nvSpPr>
        <p:spPr>
          <a:xfrm>
            <a:off x="3401568" y="6541573"/>
            <a:ext cx="572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*No total PM2.5 of WRF-</a:t>
            </a:r>
            <a:r>
              <a:rPr lang="en-US" altLang="ja-JP" dirty="0" err="1"/>
              <a:t>chem</a:t>
            </a:r>
            <a:r>
              <a:rPr lang="en-US" altLang="ja-JP" dirty="0"/>
              <a:t> was submitted for winter.	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94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E3D3C3C-E31D-6746-8B69-5A04B7055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7" y="861071"/>
            <a:ext cx="8534400" cy="284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6594BE-99B1-D940-8C14-C9974D3F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77" y="3626272"/>
            <a:ext cx="8534400" cy="28448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15072" y="110847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 in summer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2013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CE0A001-42B4-5045-B6EE-35BBBEF000BE}"/>
              </a:ext>
            </a:extLst>
          </p:cNvPr>
          <p:cNvSpPr txBox="1"/>
          <p:nvPr/>
        </p:nvSpPr>
        <p:spPr>
          <a:xfrm rot="16200000">
            <a:off x="-368063" y="4763995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EB527D-AA02-914E-8800-D1BC6DAE46B0}"/>
              </a:ext>
            </a:extLst>
          </p:cNvPr>
          <p:cNvSpPr txBox="1"/>
          <p:nvPr/>
        </p:nvSpPr>
        <p:spPr>
          <a:xfrm rot="16200000">
            <a:off x="-370467" y="1973604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PM2.5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2112E1-910B-9E4D-BD6B-18FE103EF198}"/>
              </a:ext>
            </a:extLst>
          </p:cNvPr>
          <p:cNvSpPr txBox="1"/>
          <p:nvPr/>
        </p:nvSpPr>
        <p:spPr>
          <a:xfrm>
            <a:off x="885826" y="61614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B7FDC0-B4A4-7F4B-A747-83EE46D36D37}"/>
              </a:ext>
            </a:extLst>
          </p:cNvPr>
          <p:cNvSpPr txBox="1"/>
          <p:nvPr/>
        </p:nvSpPr>
        <p:spPr>
          <a:xfrm>
            <a:off x="4238216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2F0EBB-11D7-1B4E-83BD-8EC1375A4E99}"/>
              </a:ext>
            </a:extLst>
          </p:cNvPr>
          <p:cNvSpPr txBox="1"/>
          <p:nvPr/>
        </p:nvSpPr>
        <p:spPr>
          <a:xfrm>
            <a:off x="5796531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0DDA1EB-E362-3445-B7B0-1CDCEC836F3C}"/>
              </a:ext>
            </a:extLst>
          </p:cNvPr>
          <p:cNvSpPr txBox="1"/>
          <p:nvPr/>
        </p:nvSpPr>
        <p:spPr>
          <a:xfrm>
            <a:off x="6891968" y="3631143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B4BABE-879E-1844-AEAA-D584F04746DC}"/>
              </a:ext>
            </a:extLst>
          </p:cNvPr>
          <p:cNvSpPr txBox="1"/>
          <p:nvPr/>
        </p:nvSpPr>
        <p:spPr>
          <a:xfrm>
            <a:off x="2696650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EE3C392-97D5-BE48-9D84-3AA1080611AE}"/>
              </a:ext>
            </a:extLst>
          </p:cNvPr>
          <p:cNvSpPr txBox="1"/>
          <p:nvPr/>
        </p:nvSpPr>
        <p:spPr>
          <a:xfrm>
            <a:off x="7517516" y="865779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E996AE-AAB5-364A-B282-96CEEEEE2774}"/>
              </a:ext>
            </a:extLst>
          </p:cNvPr>
          <p:cNvSpPr txBox="1"/>
          <p:nvPr/>
        </p:nvSpPr>
        <p:spPr>
          <a:xfrm>
            <a:off x="1322263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A638BE-A27B-A545-8586-C542D5100DC7}"/>
              </a:ext>
            </a:extLst>
          </p:cNvPr>
          <p:cNvSpPr txBox="1"/>
          <p:nvPr/>
        </p:nvSpPr>
        <p:spPr>
          <a:xfrm>
            <a:off x="7934743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852AE0-E9E2-E241-80A2-D3CF6C9E7792}"/>
              </a:ext>
            </a:extLst>
          </p:cNvPr>
          <p:cNvSpPr txBox="1"/>
          <p:nvPr/>
        </p:nvSpPr>
        <p:spPr>
          <a:xfrm>
            <a:off x="8330934" y="61614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59B3389-3086-884E-BABC-038853123FC7}"/>
              </a:ext>
            </a:extLst>
          </p:cNvPr>
          <p:cNvCxnSpPr>
            <a:cxnSpLocks/>
          </p:cNvCxnSpPr>
          <p:nvPr/>
        </p:nvCxnSpPr>
        <p:spPr>
          <a:xfrm flipH="1">
            <a:off x="7215984" y="1543697"/>
            <a:ext cx="987585" cy="1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9E1239-9B6C-7247-8AD0-77F979F14B70}"/>
              </a:ext>
            </a:extLst>
          </p:cNvPr>
          <p:cNvSpPr txBox="1"/>
          <p:nvPr/>
        </p:nvSpPr>
        <p:spPr>
          <a:xfrm>
            <a:off x="7264552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8076DD2-1A1E-6E48-8707-9BF27062805F}"/>
              </a:ext>
            </a:extLst>
          </p:cNvPr>
          <p:cNvSpPr txBox="1"/>
          <p:nvPr/>
        </p:nvSpPr>
        <p:spPr>
          <a:xfrm>
            <a:off x="2505456" y="1624476"/>
            <a:ext cx="625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2F92"/>
                </a:solidFill>
              </a:rPr>
              <a:t>WRF-</a:t>
            </a:r>
            <a:r>
              <a:rPr lang="en-US" altLang="ja-JP" dirty="0" err="1">
                <a:solidFill>
                  <a:srgbClr val="FF2F92"/>
                </a:solidFill>
              </a:rPr>
              <a:t>chem</a:t>
            </a:r>
            <a:r>
              <a:rPr lang="en-US" altLang="ja-JP" dirty="0">
                <a:solidFill>
                  <a:srgbClr val="FF2F92"/>
                </a:solidFill>
              </a:rPr>
              <a:t>  were much larger than obs. and the other models</a:t>
            </a:r>
          </a:p>
        </p:txBody>
      </p:sp>
    </p:spTree>
    <p:extLst>
      <p:ext uri="{BB962C8B-B14F-4D97-AF65-F5344CB8AC3E}">
        <p14:creationId xmlns:p14="http://schemas.microsoft.com/office/powerpoint/2010/main" val="210573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43262" y="61555"/>
            <a:ext cx="536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PM2.5(EC)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BC5FDD-4C00-FE4A-85C7-37F3B737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21" y="799160"/>
            <a:ext cx="8534400" cy="284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FD3322-7EE6-8E48-8185-4ADC0B457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97" y="3567103"/>
            <a:ext cx="8534400" cy="28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917F21-7B58-A247-A491-2CC11521D01B}"/>
              </a:ext>
            </a:extLst>
          </p:cNvPr>
          <p:cNvSpPr txBox="1"/>
          <p:nvPr/>
        </p:nvSpPr>
        <p:spPr>
          <a:xfrm rot="16200000">
            <a:off x="-303046" y="4706843"/>
            <a:ext cx="11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PM2.5(EC)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7F9E11-7036-0C48-A3BA-DB4507878C58}"/>
              </a:ext>
            </a:extLst>
          </p:cNvPr>
          <p:cNvSpPr txBox="1"/>
          <p:nvPr/>
        </p:nvSpPr>
        <p:spPr>
          <a:xfrm rot="16200000">
            <a:off x="-381733" y="1927717"/>
            <a:ext cx="131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PM2.5(EC)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0F9FE7-3F19-4A4B-B004-86BD85EA86E3}"/>
              </a:ext>
            </a:extLst>
          </p:cNvPr>
          <p:cNvSpPr txBox="1"/>
          <p:nvPr/>
        </p:nvSpPr>
        <p:spPr>
          <a:xfrm>
            <a:off x="885826" y="60917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FEDCCB-3417-384A-94F8-4B79669D731C}"/>
              </a:ext>
            </a:extLst>
          </p:cNvPr>
          <p:cNvSpPr txBox="1"/>
          <p:nvPr/>
        </p:nvSpPr>
        <p:spPr>
          <a:xfrm>
            <a:off x="4238216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A83C96-4393-F140-80F7-D025D7998442}"/>
              </a:ext>
            </a:extLst>
          </p:cNvPr>
          <p:cNvSpPr txBox="1"/>
          <p:nvPr/>
        </p:nvSpPr>
        <p:spPr>
          <a:xfrm>
            <a:off x="5796531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5381F5-19C5-0D4F-BDB6-EB956493BDA2}"/>
              </a:ext>
            </a:extLst>
          </p:cNvPr>
          <p:cNvSpPr txBox="1"/>
          <p:nvPr/>
        </p:nvSpPr>
        <p:spPr>
          <a:xfrm>
            <a:off x="6640963" y="3603555"/>
            <a:ext cx="232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FA99EF-1A4D-494F-97D9-6DF037630B91}"/>
              </a:ext>
            </a:extLst>
          </p:cNvPr>
          <p:cNvSpPr txBox="1"/>
          <p:nvPr/>
        </p:nvSpPr>
        <p:spPr>
          <a:xfrm>
            <a:off x="2696650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1D2AFB-3B43-0A45-9D65-3ECFE1E83838}"/>
              </a:ext>
            </a:extLst>
          </p:cNvPr>
          <p:cNvSpPr txBox="1"/>
          <p:nvPr/>
        </p:nvSpPr>
        <p:spPr>
          <a:xfrm>
            <a:off x="7463099" y="861736"/>
            <a:ext cx="1541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4"/>
                </a:solidFill>
              </a:rPr>
              <a:t>D4(TOKYO Area)</a:t>
            </a:r>
            <a:endParaRPr kumimoji="1" lang="ja-JP" altLang="en-US" sz="1600">
              <a:solidFill>
                <a:schemeClr val="accent4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779AC6-5253-8941-9058-02F9AB06560B}"/>
              </a:ext>
            </a:extLst>
          </p:cNvPr>
          <p:cNvSpPr txBox="1"/>
          <p:nvPr/>
        </p:nvSpPr>
        <p:spPr>
          <a:xfrm>
            <a:off x="1322263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00FCF9-CA14-7C44-9E1F-C85B50765ACC}"/>
              </a:ext>
            </a:extLst>
          </p:cNvPr>
          <p:cNvSpPr txBox="1"/>
          <p:nvPr/>
        </p:nvSpPr>
        <p:spPr>
          <a:xfrm>
            <a:off x="8060561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47390F-E1BC-4642-B76A-355BEAB863AF}"/>
              </a:ext>
            </a:extLst>
          </p:cNvPr>
          <p:cNvSpPr txBox="1"/>
          <p:nvPr/>
        </p:nvSpPr>
        <p:spPr>
          <a:xfrm>
            <a:off x="8456752" y="609179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C26E43-6125-9641-B412-DEB7DF9F2931}"/>
              </a:ext>
            </a:extLst>
          </p:cNvPr>
          <p:cNvSpPr txBox="1"/>
          <p:nvPr/>
        </p:nvSpPr>
        <p:spPr>
          <a:xfrm>
            <a:off x="1791271" y="1129134"/>
            <a:ext cx="712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/>
              <a:t>Most models are much lower than obs.</a:t>
            </a:r>
            <a:r>
              <a:rPr lang="en-US" altLang="ja-JP" dirty="0">
                <a:solidFill>
                  <a:schemeClr val="accent1"/>
                </a:solidFill>
              </a:rPr>
              <a:t> </a:t>
            </a:r>
          </a:p>
          <a:p>
            <a:r>
              <a:rPr lang="en-US" altLang="ja-JP" dirty="0">
                <a:solidFill>
                  <a:srgbClr val="C00000"/>
                </a:solidFill>
              </a:rPr>
              <a:t>	Less than one half of obs.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/>
              <a:t>These tendencies found in the other seasons.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757BCAA-EAEC-9A41-864B-1A068D195B9C}"/>
              </a:ext>
            </a:extLst>
          </p:cNvPr>
          <p:cNvCxnSpPr>
            <a:cxnSpLocks/>
          </p:cNvCxnSpPr>
          <p:nvPr/>
        </p:nvCxnSpPr>
        <p:spPr>
          <a:xfrm flipV="1">
            <a:off x="8653315" y="1634141"/>
            <a:ext cx="0" cy="349075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06A3398-AD98-C748-948B-E624C1719F13}"/>
              </a:ext>
            </a:extLst>
          </p:cNvPr>
          <p:cNvSpPr txBox="1"/>
          <p:nvPr/>
        </p:nvSpPr>
        <p:spPr>
          <a:xfrm>
            <a:off x="7916159" y="129163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WRF-</a:t>
            </a:r>
            <a:r>
              <a:rPr kumimoji="1" lang="en-US" altLang="ja-JP" dirty="0" err="1">
                <a:solidFill>
                  <a:srgbClr val="FF2F92"/>
                </a:solidFill>
              </a:rPr>
              <a:t>chem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C27B09-7872-084D-95E3-9053A9860DAF}"/>
              </a:ext>
            </a:extLst>
          </p:cNvPr>
          <p:cNvSpPr txBox="1"/>
          <p:nvPr/>
        </p:nvSpPr>
        <p:spPr>
          <a:xfrm>
            <a:off x="7340752" y="5926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43262" y="61555"/>
            <a:ext cx="536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PM2.5(EC)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BC5FDD-4C00-FE4A-85C7-37F3B737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21" y="799160"/>
            <a:ext cx="8534400" cy="284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FD3322-7EE6-8E48-8185-4ADC0B457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97" y="3567103"/>
            <a:ext cx="8534400" cy="28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917F21-7B58-A247-A491-2CC11521D01B}"/>
              </a:ext>
            </a:extLst>
          </p:cNvPr>
          <p:cNvSpPr txBox="1"/>
          <p:nvPr/>
        </p:nvSpPr>
        <p:spPr>
          <a:xfrm rot="16200000">
            <a:off x="-303046" y="4706843"/>
            <a:ext cx="11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PM2.5(EC)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7F9E11-7036-0C48-A3BA-DB4507878C58}"/>
              </a:ext>
            </a:extLst>
          </p:cNvPr>
          <p:cNvSpPr txBox="1"/>
          <p:nvPr/>
        </p:nvSpPr>
        <p:spPr>
          <a:xfrm rot="16200000">
            <a:off x="-381733" y="1927717"/>
            <a:ext cx="131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PM2.5(EC)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0F9FE7-3F19-4A4B-B004-86BD85EA86E3}"/>
              </a:ext>
            </a:extLst>
          </p:cNvPr>
          <p:cNvSpPr txBox="1"/>
          <p:nvPr/>
        </p:nvSpPr>
        <p:spPr>
          <a:xfrm>
            <a:off x="885826" y="60917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FEDCCB-3417-384A-94F8-4B79669D731C}"/>
              </a:ext>
            </a:extLst>
          </p:cNvPr>
          <p:cNvSpPr txBox="1"/>
          <p:nvPr/>
        </p:nvSpPr>
        <p:spPr>
          <a:xfrm>
            <a:off x="4238216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A83C96-4393-F140-80F7-D025D7998442}"/>
              </a:ext>
            </a:extLst>
          </p:cNvPr>
          <p:cNvSpPr txBox="1"/>
          <p:nvPr/>
        </p:nvSpPr>
        <p:spPr>
          <a:xfrm>
            <a:off x="5796531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5381F5-19C5-0D4F-BDB6-EB956493BDA2}"/>
              </a:ext>
            </a:extLst>
          </p:cNvPr>
          <p:cNvSpPr txBox="1"/>
          <p:nvPr/>
        </p:nvSpPr>
        <p:spPr>
          <a:xfrm>
            <a:off x="6640963" y="3603555"/>
            <a:ext cx="232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FA99EF-1A4D-494F-97D9-6DF037630B91}"/>
              </a:ext>
            </a:extLst>
          </p:cNvPr>
          <p:cNvSpPr txBox="1"/>
          <p:nvPr/>
        </p:nvSpPr>
        <p:spPr>
          <a:xfrm>
            <a:off x="2696650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1D2AFB-3B43-0A45-9D65-3ECFE1E83838}"/>
              </a:ext>
            </a:extLst>
          </p:cNvPr>
          <p:cNvSpPr txBox="1"/>
          <p:nvPr/>
        </p:nvSpPr>
        <p:spPr>
          <a:xfrm>
            <a:off x="7463099" y="861736"/>
            <a:ext cx="1541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4"/>
                </a:solidFill>
              </a:rPr>
              <a:t>D4(TOKYO Area)</a:t>
            </a:r>
            <a:endParaRPr kumimoji="1" lang="ja-JP" altLang="en-US" sz="1600">
              <a:solidFill>
                <a:schemeClr val="accent4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779AC6-5253-8941-9058-02F9AB06560B}"/>
              </a:ext>
            </a:extLst>
          </p:cNvPr>
          <p:cNvSpPr txBox="1"/>
          <p:nvPr/>
        </p:nvSpPr>
        <p:spPr>
          <a:xfrm>
            <a:off x="1322263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00FCF9-CA14-7C44-9E1F-C85B50765ACC}"/>
              </a:ext>
            </a:extLst>
          </p:cNvPr>
          <p:cNvSpPr txBox="1"/>
          <p:nvPr/>
        </p:nvSpPr>
        <p:spPr>
          <a:xfrm>
            <a:off x="8060561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47390F-E1BC-4642-B76A-355BEAB863AF}"/>
              </a:ext>
            </a:extLst>
          </p:cNvPr>
          <p:cNvSpPr txBox="1"/>
          <p:nvPr/>
        </p:nvSpPr>
        <p:spPr>
          <a:xfrm>
            <a:off x="8456752" y="609179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CB1D3A-E3B3-9544-8B05-E35A5FA034C0}"/>
              </a:ext>
            </a:extLst>
          </p:cNvPr>
          <p:cNvSpPr/>
          <p:nvPr/>
        </p:nvSpPr>
        <p:spPr>
          <a:xfrm>
            <a:off x="2014548" y="1816543"/>
            <a:ext cx="4572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One model*  can capture EC concentration.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* with different emissions, higher emission </a:t>
            </a:r>
            <a:endParaRPr lang="ja-JP" altLang="en-US">
              <a:solidFill>
                <a:srgbClr val="002060"/>
              </a:solidFill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28DA298C-2A42-8D43-B043-83F3B56181E1}"/>
              </a:ext>
            </a:extLst>
          </p:cNvPr>
          <p:cNvSpPr/>
          <p:nvPr/>
        </p:nvSpPr>
        <p:spPr>
          <a:xfrm>
            <a:off x="1254548" y="3300906"/>
            <a:ext cx="398123" cy="321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432FF"/>
              </a:solidFill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D57EA699-A3C4-814A-A07F-12451B11EDD6}"/>
              </a:ext>
            </a:extLst>
          </p:cNvPr>
          <p:cNvSpPr/>
          <p:nvPr/>
        </p:nvSpPr>
        <p:spPr>
          <a:xfrm>
            <a:off x="2045316" y="6061998"/>
            <a:ext cx="398123" cy="3210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A021D55-CD94-734A-92C0-355420AE7C45}"/>
              </a:ext>
            </a:extLst>
          </p:cNvPr>
          <p:cNvSpPr/>
          <p:nvPr/>
        </p:nvSpPr>
        <p:spPr>
          <a:xfrm>
            <a:off x="2024732" y="4007432"/>
            <a:ext cx="7122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One model with different </a:t>
            </a:r>
            <a:r>
              <a:rPr lang="en-US" altLang="ja-JP" dirty="0" err="1">
                <a:solidFill>
                  <a:schemeClr val="accent1"/>
                </a:solidFill>
              </a:rPr>
              <a:t>Emis</a:t>
            </a:r>
            <a:r>
              <a:rPr lang="en-US" altLang="ja-JP" dirty="0">
                <a:solidFill>
                  <a:schemeClr val="accent1"/>
                </a:solidFill>
              </a:rPr>
              <a:t>.(higher emission) and Met., showed better.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C27B09-7872-084D-95E3-9053A9860DAF}"/>
              </a:ext>
            </a:extLst>
          </p:cNvPr>
          <p:cNvSpPr txBox="1"/>
          <p:nvPr/>
        </p:nvSpPr>
        <p:spPr>
          <a:xfrm>
            <a:off x="7340752" y="5926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5D8E-16E3-1541-8FE8-CE46ABAAC8C2}"/>
              </a:ext>
            </a:extLst>
          </p:cNvPr>
          <p:cNvSpPr txBox="1"/>
          <p:nvPr/>
        </p:nvSpPr>
        <p:spPr>
          <a:xfrm>
            <a:off x="3643262" y="61555"/>
            <a:ext cx="539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PM2.5(OC)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FEBBB1-00AB-7D4F-BFCE-053D376B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25" y="823110"/>
            <a:ext cx="8534400" cy="284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6DD5BD0-669D-F148-A094-F6910E626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25" y="3687381"/>
            <a:ext cx="8534400" cy="28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333076-79BC-EC42-9E3B-4FE6ED61C5C6}"/>
              </a:ext>
            </a:extLst>
          </p:cNvPr>
          <p:cNvSpPr txBox="1"/>
          <p:nvPr/>
        </p:nvSpPr>
        <p:spPr>
          <a:xfrm rot="16200000">
            <a:off x="-324430" y="4706843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PM2.5(OC)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FD39A9-D550-AC4C-B398-73C08C220805}"/>
              </a:ext>
            </a:extLst>
          </p:cNvPr>
          <p:cNvSpPr txBox="1"/>
          <p:nvPr/>
        </p:nvSpPr>
        <p:spPr>
          <a:xfrm rot="16200000">
            <a:off x="-381733" y="1927717"/>
            <a:ext cx="131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PM2.5(OC)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52693E-D2CF-E74A-B09B-65F47AF7AB53}"/>
              </a:ext>
            </a:extLst>
          </p:cNvPr>
          <p:cNvSpPr txBox="1"/>
          <p:nvPr/>
        </p:nvSpPr>
        <p:spPr>
          <a:xfrm>
            <a:off x="885826" y="60917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3F636D-F10E-1041-841D-5EC222EB8C0B}"/>
              </a:ext>
            </a:extLst>
          </p:cNvPr>
          <p:cNvSpPr txBox="1"/>
          <p:nvPr/>
        </p:nvSpPr>
        <p:spPr>
          <a:xfrm>
            <a:off x="4238216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E25214-D604-0E47-ACA7-3C0E1E095F7E}"/>
              </a:ext>
            </a:extLst>
          </p:cNvPr>
          <p:cNvSpPr txBox="1"/>
          <p:nvPr/>
        </p:nvSpPr>
        <p:spPr>
          <a:xfrm>
            <a:off x="5796531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150792-1FB7-B248-93D3-1731F3ED6719}"/>
              </a:ext>
            </a:extLst>
          </p:cNvPr>
          <p:cNvSpPr txBox="1"/>
          <p:nvPr/>
        </p:nvSpPr>
        <p:spPr>
          <a:xfrm>
            <a:off x="6686779" y="3720990"/>
            <a:ext cx="2324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7FB362-0D7E-AD4B-B341-4B86E2A151B3}"/>
              </a:ext>
            </a:extLst>
          </p:cNvPr>
          <p:cNvSpPr txBox="1"/>
          <p:nvPr/>
        </p:nvSpPr>
        <p:spPr>
          <a:xfrm>
            <a:off x="2696650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131921-318B-504A-9844-287D766FD443}"/>
              </a:ext>
            </a:extLst>
          </p:cNvPr>
          <p:cNvSpPr txBox="1"/>
          <p:nvPr/>
        </p:nvSpPr>
        <p:spPr>
          <a:xfrm>
            <a:off x="7478339" y="876976"/>
            <a:ext cx="1541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4"/>
                </a:solidFill>
              </a:rPr>
              <a:t>D4(TOKYO Area)</a:t>
            </a:r>
            <a:endParaRPr kumimoji="1" lang="ja-JP" altLang="en-US" sz="1600">
              <a:solidFill>
                <a:schemeClr val="accent4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3E48B8-7D87-6240-9FE2-0934871AE807}"/>
              </a:ext>
            </a:extLst>
          </p:cNvPr>
          <p:cNvSpPr txBox="1"/>
          <p:nvPr/>
        </p:nvSpPr>
        <p:spPr>
          <a:xfrm>
            <a:off x="1322263" y="60917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829B87-F33D-B64E-9D8E-CEBC5042EE6D}"/>
              </a:ext>
            </a:extLst>
          </p:cNvPr>
          <p:cNvSpPr txBox="1"/>
          <p:nvPr/>
        </p:nvSpPr>
        <p:spPr>
          <a:xfrm>
            <a:off x="8060561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C0546D7-4A28-4A4F-937B-A7D30BFF3841}"/>
              </a:ext>
            </a:extLst>
          </p:cNvPr>
          <p:cNvSpPr txBox="1"/>
          <p:nvPr/>
        </p:nvSpPr>
        <p:spPr>
          <a:xfrm>
            <a:off x="8456752" y="609179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A55366-7BFB-5145-9E08-3F4981130BDD}"/>
              </a:ext>
            </a:extLst>
          </p:cNvPr>
          <p:cNvSpPr txBox="1"/>
          <p:nvPr/>
        </p:nvSpPr>
        <p:spPr>
          <a:xfrm>
            <a:off x="1532232" y="1244795"/>
            <a:ext cx="783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/>
              <a:t>Most models </a:t>
            </a:r>
            <a:r>
              <a:rPr lang="en-US" altLang="ja-JP" dirty="0"/>
              <a:t>were</a:t>
            </a:r>
            <a:r>
              <a:rPr kumimoji="1" lang="en-US" altLang="ja-JP" dirty="0"/>
              <a:t> much lower than obs.</a:t>
            </a:r>
            <a:r>
              <a:rPr lang="en-US" altLang="ja-JP" dirty="0">
                <a:solidFill>
                  <a:schemeClr val="accent1"/>
                </a:solidFill>
              </a:rPr>
              <a:t> </a:t>
            </a:r>
            <a:r>
              <a:rPr lang="en-US" altLang="ja-JP" dirty="0">
                <a:solidFill>
                  <a:srgbClr val="C00000"/>
                </a:solidFill>
              </a:rPr>
              <a:t>Less than one half of obs.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6D3609-E26C-9F45-96EB-EBE2E2752023}"/>
              </a:ext>
            </a:extLst>
          </p:cNvPr>
          <p:cNvSpPr txBox="1"/>
          <p:nvPr/>
        </p:nvSpPr>
        <p:spPr>
          <a:xfrm>
            <a:off x="7310272" y="59264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EB4004A9-1B00-564B-B1DA-8A2E9104917E}"/>
              </a:ext>
            </a:extLst>
          </p:cNvPr>
          <p:cNvSpPr/>
          <p:nvPr/>
        </p:nvSpPr>
        <p:spPr>
          <a:xfrm>
            <a:off x="2045316" y="6183918"/>
            <a:ext cx="398123" cy="32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325C20C-8E1A-4C47-91C1-763629E9A4DA}"/>
              </a:ext>
            </a:extLst>
          </p:cNvPr>
          <p:cNvSpPr/>
          <p:nvPr/>
        </p:nvSpPr>
        <p:spPr>
          <a:xfrm>
            <a:off x="1453610" y="3934194"/>
            <a:ext cx="7821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One model (better performance for EC) showed lower OC.</a:t>
            </a:r>
          </a:p>
        </p:txBody>
      </p:sp>
    </p:spTree>
    <p:extLst>
      <p:ext uri="{BB962C8B-B14F-4D97-AF65-F5344CB8AC3E}">
        <p14:creationId xmlns:p14="http://schemas.microsoft.com/office/powerpoint/2010/main" val="4754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8ED8CB73-FF8B-5845-BD74-F8B1BB91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9" y="860603"/>
            <a:ext cx="8534400" cy="28448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5D8E-16E3-1541-8FE8-CE46ABAAC8C2}"/>
              </a:ext>
            </a:extLst>
          </p:cNvPr>
          <p:cNvSpPr txBox="1"/>
          <p:nvPr/>
        </p:nvSpPr>
        <p:spPr>
          <a:xfrm>
            <a:off x="3443237" y="61555"/>
            <a:ext cx="563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PM2.5(OC)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in summer 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2013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32AF75C-52B7-FE4B-B172-F0C1D4FD9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69" y="3659336"/>
            <a:ext cx="8534400" cy="28448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FA4310-C460-3C46-9954-850938C022A1}"/>
              </a:ext>
            </a:extLst>
          </p:cNvPr>
          <p:cNvSpPr txBox="1"/>
          <p:nvPr/>
        </p:nvSpPr>
        <p:spPr>
          <a:xfrm rot="16200000">
            <a:off x="-324430" y="4706843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PM2.5(OC)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C08034-C468-514E-A46D-E4DF4E329634}"/>
              </a:ext>
            </a:extLst>
          </p:cNvPr>
          <p:cNvSpPr txBox="1"/>
          <p:nvPr/>
        </p:nvSpPr>
        <p:spPr>
          <a:xfrm rot="16200000">
            <a:off x="-381733" y="1927717"/>
            <a:ext cx="131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PM2.5(OC)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DD3EC-A64A-8E4C-B423-E34AE2DC492F}"/>
              </a:ext>
            </a:extLst>
          </p:cNvPr>
          <p:cNvSpPr txBox="1"/>
          <p:nvPr/>
        </p:nvSpPr>
        <p:spPr>
          <a:xfrm>
            <a:off x="885826" y="61614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ABAAE5-BC6E-8E44-A3AA-C5685FEF59C6}"/>
              </a:ext>
            </a:extLst>
          </p:cNvPr>
          <p:cNvSpPr txBox="1"/>
          <p:nvPr/>
        </p:nvSpPr>
        <p:spPr>
          <a:xfrm>
            <a:off x="4238216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4F2CC4-14BC-A346-810D-35ED508B1C56}"/>
              </a:ext>
            </a:extLst>
          </p:cNvPr>
          <p:cNvSpPr txBox="1"/>
          <p:nvPr/>
        </p:nvSpPr>
        <p:spPr>
          <a:xfrm>
            <a:off x="5796531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CAAD5FD-8044-DF4B-B8BD-33701C5A719C}"/>
              </a:ext>
            </a:extLst>
          </p:cNvPr>
          <p:cNvSpPr txBox="1"/>
          <p:nvPr/>
        </p:nvSpPr>
        <p:spPr>
          <a:xfrm>
            <a:off x="6874052" y="3704617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9D62CD-29CB-904B-A631-69982A9A0E47}"/>
              </a:ext>
            </a:extLst>
          </p:cNvPr>
          <p:cNvSpPr txBox="1"/>
          <p:nvPr/>
        </p:nvSpPr>
        <p:spPr>
          <a:xfrm>
            <a:off x="2696650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3CD733-F1FB-D447-98E9-1537764F5E58}"/>
              </a:ext>
            </a:extLst>
          </p:cNvPr>
          <p:cNvSpPr txBox="1"/>
          <p:nvPr/>
        </p:nvSpPr>
        <p:spPr>
          <a:xfrm>
            <a:off x="7556803" y="860603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A5522C-0649-0141-A6A2-CECD991D32BA}"/>
              </a:ext>
            </a:extLst>
          </p:cNvPr>
          <p:cNvSpPr txBox="1"/>
          <p:nvPr/>
        </p:nvSpPr>
        <p:spPr>
          <a:xfrm>
            <a:off x="1322263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232EFC4-8CCD-7446-98E7-C511F5CC4CF3}"/>
              </a:ext>
            </a:extLst>
          </p:cNvPr>
          <p:cNvSpPr txBox="1"/>
          <p:nvPr/>
        </p:nvSpPr>
        <p:spPr>
          <a:xfrm>
            <a:off x="8060561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B8BF8EE-0221-E847-87FC-88CA02410C49}"/>
              </a:ext>
            </a:extLst>
          </p:cNvPr>
          <p:cNvSpPr txBox="1"/>
          <p:nvPr/>
        </p:nvSpPr>
        <p:spPr>
          <a:xfrm>
            <a:off x="8456752" y="61614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7615D1E-55E1-8D46-8CCF-2655F9E41F09}"/>
              </a:ext>
            </a:extLst>
          </p:cNvPr>
          <p:cNvCxnSpPr>
            <a:cxnSpLocks/>
          </p:cNvCxnSpPr>
          <p:nvPr/>
        </p:nvCxnSpPr>
        <p:spPr>
          <a:xfrm flipV="1">
            <a:off x="3373985" y="1693147"/>
            <a:ext cx="0" cy="349075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851D20-EB1A-0649-B894-7F1715AEE08E}"/>
              </a:ext>
            </a:extLst>
          </p:cNvPr>
          <p:cNvSpPr txBox="1"/>
          <p:nvPr/>
        </p:nvSpPr>
        <p:spPr>
          <a:xfrm>
            <a:off x="2134858" y="1337811"/>
            <a:ext cx="716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CMAQ with VBS showed good performance </a:t>
            </a:r>
            <a:r>
              <a:rPr lang="en-US" altLang="ja-JP" dirty="0">
                <a:solidFill>
                  <a:srgbClr val="FF2F92"/>
                </a:solidFill>
              </a:rPr>
              <a:t>for summer time OC.	</a:t>
            </a:r>
            <a:r>
              <a:rPr kumimoji="1" lang="en-US" altLang="ja-JP" dirty="0">
                <a:solidFill>
                  <a:srgbClr val="FF2F92"/>
                </a:solidFill>
              </a:rPr>
              <a:t> 	 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FF081B1-4D1D-8D4F-A17B-6895598B439C}"/>
              </a:ext>
            </a:extLst>
          </p:cNvPr>
          <p:cNvSpPr txBox="1"/>
          <p:nvPr/>
        </p:nvSpPr>
        <p:spPr>
          <a:xfrm>
            <a:off x="7264552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4CC4FB3-DD85-FD43-9EAC-7697F1A18E22}"/>
              </a:ext>
            </a:extLst>
          </p:cNvPr>
          <p:cNvCxnSpPr>
            <a:cxnSpLocks/>
          </p:cNvCxnSpPr>
          <p:nvPr/>
        </p:nvCxnSpPr>
        <p:spPr>
          <a:xfrm flipH="1" flipV="1">
            <a:off x="6589055" y="2263012"/>
            <a:ext cx="1" cy="290585"/>
          </a:xfrm>
          <a:prstGeom prst="straightConnector1">
            <a:avLst/>
          </a:prstGeom>
          <a:ln>
            <a:solidFill>
              <a:srgbClr val="0432FF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AD877D4-47CE-5144-BA92-2F9B1E1B0758}"/>
              </a:ext>
            </a:extLst>
          </p:cNvPr>
          <p:cNvSpPr txBox="1"/>
          <p:nvPr/>
        </p:nvSpPr>
        <p:spPr>
          <a:xfrm>
            <a:off x="6246078" y="18467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432FF"/>
                </a:solidFill>
              </a:rPr>
              <a:t>Emis</a:t>
            </a:r>
            <a:endParaRPr kumimoji="1" lang="ja-JP" altLang="en-US">
              <a:solidFill>
                <a:srgbClr val="0432FF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1F9EE8D-F412-9447-8A88-CAFBA657BB17}"/>
              </a:ext>
            </a:extLst>
          </p:cNvPr>
          <p:cNvCxnSpPr>
            <a:cxnSpLocks/>
          </p:cNvCxnSpPr>
          <p:nvPr/>
        </p:nvCxnSpPr>
        <p:spPr>
          <a:xfrm flipH="1" flipV="1">
            <a:off x="6097183" y="4305205"/>
            <a:ext cx="1" cy="290585"/>
          </a:xfrm>
          <a:prstGeom prst="straightConnector1">
            <a:avLst/>
          </a:prstGeom>
          <a:ln>
            <a:solidFill>
              <a:srgbClr val="0432FF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17912E-03FB-504A-8EE4-A90F254EF7C3}"/>
              </a:ext>
            </a:extLst>
          </p:cNvPr>
          <p:cNvSpPr txBox="1"/>
          <p:nvPr/>
        </p:nvSpPr>
        <p:spPr>
          <a:xfrm>
            <a:off x="5754206" y="388894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432FF"/>
                </a:solidFill>
              </a:rPr>
              <a:t>Emis</a:t>
            </a:r>
            <a:endParaRPr kumimoji="1" lang="ja-JP" altLang="en-US">
              <a:solidFill>
                <a:srgbClr val="0432FF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6887B5D-D645-BE41-9A51-F787BD383052}"/>
              </a:ext>
            </a:extLst>
          </p:cNvPr>
          <p:cNvCxnSpPr>
            <a:cxnSpLocks/>
          </p:cNvCxnSpPr>
          <p:nvPr/>
        </p:nvCxnSpPr>
        <p:spPr>
          <a:xfrm flipV="1">
            <a:off x="2585091" y="4130667"/>
            <a:ext cx="0" cy="349075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2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5D8E-16E3-1541-8FE8-CE46ABAAC8C2}"/>
              </a:ext>
            </a:extLst>
          </p:cNvPr>
          <p:cNvSpPr txBox="1"/>
          <p:nvPr/>
        </p:nvSpPr>
        <p:spPr>
          <a:xfrm>
            <a:off x="3543249" y="80307"/>
            <a:ext cx="553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PM2.5(NO3)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AE48EB-66AE-FE43-9050-7466A2B1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62" y="815827"/>
            <a:ext cx="8534400" cy="284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3B9F27-075E-8A42-AC77-625EEC1F3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2" y="3632051"/>
            <a:ext cx="8534400" cy="28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9F6E39-FF2A-6C41-AC2F-A30F08A87EA9}"/>
              </a:ext>
            </a:extLst>
          </p:cNvPr>
          <p:cNvSpPr txBox="1"/>
          <p:nvPr/>
        </p:nvSpPr>
        <p:spPr>
          <a:xfrm rot="16200000">
            <a:off x="-395763" y="470684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PM2.5(NO3)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247A1-A9E0-2B41-8A1C-384ED37D48B2}"/>
              </a:ext>
            </a:extLst>
          </p:cNvPr>
          <p:cNvSpPr txBox="1"/>
          <p:nvPr/>
        </p:nvSpPr>
        <p:spPr>
          <a:xfrm rot="16200000">
            <a:off x="-412683" y="1839614"/>
            <a:ext cx="149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PM2.5(NO3)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4610BC-810E-4645-8412-884CC17FBAC5}"/>
              </a:ext>
            </a:extLst>
          </p:cNvPr>
          <p:cNvSpPr txBox="1"/>
          <p:nvPr/>
        </p:nvSpPr>
        <p:spPr>
          <a:xfrm>
            <a:off x="885826" y="61614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D12EA0-B6CC-194B-9B7A-6E68C7A1B270}"/>
              </a:ext>
            </a:extLst>
          </p:cNvPr>
          <p:cNvSpPr txBox="1"/>
          <p:nvPr/>
        </p:nvSpPr>
        <p:spPr>
          <a:xfrm>
            <a:off x="4238216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B83144-811C-E649-94F4-6605262AD42C}"/>
              </a:ext>
            </a:extLst>
          </p:cNvPr>
          <p:cNvSpPr txBox="1"/>
          <p:nvPr/>
        </p:nvSpPr>
        <p:spPr>
          <a:xfrm>
            <a:off x="5796531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4F3FD8-E7D9-8C47-A955-FEB64B81D47C}"/>
              </a:ext>
            </a:extLst>
          </p:cNvPr>
          <p:cNvSpPr txBox="1"/>
          <p:nvPr/>
        </p:nvSpPr>
        <p:spPr>
          <a:xfrm>
            <a:off x="6921572" y="3654742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480C0A-C084-B149-B49C-245CD71CC2E8}"/>
              </a:ext>
            </a:extLst>
          </p:cNvPr>
          <p:cNvSpPr txBox="1"/>
          <p:nvPr/>
        </p:nvSpPr>
        <p:spPr>
          <a:xfrm>
            <a:off x="2696650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3A88FD-408D-7245-B067-3F080611E607}"/>
              </a:ext>
            </a:extLst>
          </p:cNvPr>
          <p:cNvSpPr txBox="1"/>
          <p:nvPr/>
        </p:nvSpPr>
        <p:spPr>
          <a:xfrm>
            <a:off x="7604323" y="849638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B2EF63-20CE-8140-9522-3D15C6A23478}"/>
              </a:ext>
            </a:extLst>
          </p:cNvPr>
          <p:cNvSpPr txBox="1"/>
          <p:nvPr/>
        </p:nvSpPr>
        <p:spPr>
          <a:xfrm>
            <a:off x="1322263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1D8377-9C12-374F-8D18-E4B3285331D4}"/>
              </a:ext>
            </a:extLst>
          </p:cNvPr>
          <p:cNvSpPr txBox="1"/>
          <p:nvPr/>
        </p:nvSpPr>
        <p:spPr>
          <a:xfrm>
            <a:off x="8060561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817B6A-C9E4-8D47-989F-7D77A5C5D855}"/>
              </a:ext>
            </a:extLst>
          </p:cNvPr>
          <p:cNvSpPr txBox="1"/>
          <p:nvPr/>
        </p:nvSpPr>
        <p:spPr>
          <a:xfrm>
            <a:off x="8456752" y="61614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1B1064B-60F8-5A4A-9BE0-6028BA198BEF}"/>
              </a:ext>
            </a:extLst>
          </p:cNvPr>
          <p:cNvSpPr txBox="1"/>
          <p:nvPr/>
        </p:nvSpPr>
        <p:spPr>
          <a:xfrm>
            <a:off x="1585181" y="1199403"/>
            <a:ext cx="712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/>
              <a:t>Most models are much lower </a:t>
            </a:r>
            <a:r>
              <a:rPr kumimoji="1" lang="en-US" altLang="ja-JP"/>
              <a:t>than obs. </a:t>
            </a:r>
            <a:r>
              <a:rPr kumimoji="1" lang="en-US" altLang="ja-JP" dirty="0"/>
              <a:t>at  </a:t>
            </a:r>
            <a:r>
              <a:rPr lang="en-US" altLang="ja-JP" dirty="0"/>
              <a:t>Tokyo area</a:t>
            </a:r>
            <a:r>
              <a:rPr kumimoji="1" lang="en-US" altLang="ja-JP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/>
              <a:t>In Osaka area, models showed better performance.</a:t>
            </a:r>
            <a:endParaRPr kumimoji="1" lang="en-US" altLang="ja-JP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0E84266-7B7E-E54E-B870-3321E59B6624}"/>
              </a:ext>
            </a:extLst>
          </p:cNvPr>
          <p:cNvSpPr txBox="1"/>
          <p:nvPr/>
        </p:nvSpPr>
        <p:spPr>
          <a:xfrm>
            <a:off x="7401712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5AA0D39-6875-CC46-B7F3-BD42F509038B}"/>
              </a:ext>
            </a:extLst>
          </p:cNvPr>
          <p:cNvCxnSpPr>
            <a:cxnSpLocks/>
          </p:cNvCxnSpPr>
          <p:nvPr/>
        </p:nvCxnSpPr>
        <p:spPr>
          <a:xfrm flipV="1">
            <a:off x="8653315" y="1634141"/>
            <a:ext cx="0" cy="349075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876565D-5CE2-7D4F-AAB3-91732C54188E}"/>
              </a:ext>
            </a:extLst>
          </p:cNvPr>
          <p:cNvSpPr txBox="1"/>
          <p:nvPr/>
        </p:nvSpPr>
        <p:spPr>
          <a:xfrm>
            <a:off x="7916159" y="129163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WRF-</a:t>
            </a:r>
            <a:r>
              <a:rPr kumimoji="1" lang="en-US" altLang="ja-JP" dirty="0" err="1">
                <a:solidFill>
                  <a:srgbClr val="FF2F92"/>
                </a:solidFill>
              </a:rPr>
              <a:t>chem</a:t>
            </a:r>
            <a:endParaRPr kumimoji="1" lang="ja-JP" altLang="en-US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286617" y="2813663"/>
            <a:ext cx="8565283" cy="2520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ja-JP" b="0" dirty="0">
                <a:latin typeface="Arial"/>
                <a:cs typeface="Arial"/>
              </a:rPr>
              <a:t>Li, J.(IAP/CAS), </a:t>
            </a:r>
            <a:r>
              <a:rPr lang="en-US" altLang="ja-JP" b="0" dirty="0" err="1">
                <a:latin typeface="Arial"/>
                <a:cs typeface="Arial"/>
              </a:rPr>
              <a:t>Sudo</a:t>
            </a:r>
            <a:r>
              <a:rPr lang="en-US" altLang="ja-JP" b="0" dirty="0">
                <a:latin typeface="Arial"/>
                <a:cs typeface="Arial"/>
              </a:rPr>
              <a:t>, K.(Nagoya Univ.), </a:t>
            </a:r>
            <a:r>
              <a:rPr lang="en-US" altLang="ja-JP" b="0" dirty="0" err="1">
                <a:latin typeface="Arial"/>
                <a:cs typeface="Arial"/>
              </a:rPr>
              <a:t>Yumimoto</a:t>
            </a:r>
            <a:r>
              <a:rPr lang="en-US" altLang="ja-JP" b="0" dirty="0">
                <a:latin typeface="Arial"/>
                <a:cs typeface="Arial"/>
              </a:rPr>
              <a:t> K.(Kyusyu Univ.), </a:t>
            </a:r>
            <a:r>
              <a:rPr lang="en-US" altLang="ja-JP" b="0" dirty="0" err="1">
                <a:latin typeface="Arial"/>
                <a:cs typeface="Arial"/>
              </a:rPr>
              <a:t>Kajino</a:t>
            </a:r>
            <a:r>
              <a:rPr lang="en-US" altLang="ja-JP" b="0" dirty="0">
                <a:latin typeface="Arial"/>
                <a:cs typeface="Arial"/>
              </a:rPr>
              <a:t>, M.(MRI), </a:t>
            </a:r>
            <a:r>
              <a:rPr lang="en-US" altLang="ja-JP" b="0" dirty="0" err="1">
                <a:latin typeface="Arial"/>
                <a:cs typeface="Arial"/>
              </a:rPr>
              <a:t>Sugata</a:t>
            </a:r>
            <a:r>
              <a:rPr lang="en-US" altLang="ja-JP" b="0" dirty="0">
                <a:latin typeface="Arial"/>
                <a:cs typeface="Arial"/>
              </a:rPr>
              <a:t>, S.(NIES), </a:t>
            </a:r>
            <a:r>
              <a:rPr lang="en-US" altLang="ja-JP" b="0" dirty="0" err="1">
                <a:latin typeface="Arial"/>
                <a:cs typeface="Arial"/>
              </a:rPr>
              <a:t>Nagashima</a:t>
            </a:r>
            <a:r>
              <a:rPr lang="en-US" altLang="ja-JP" b="0" dirty="0">
                <a:latin typeface="Arial"/>
                <a:cs typeface="Arial"/>
              </a:rPr>
              <a:t>, T.(NIES), Inoue, K.(AIST), Hara, M.(Saitama pref.), Okumura, T.(Osaka pref.), Sasaki, K.(JWA), Watanabe, S. (JWA), </a:t>
            </a:r>
            <a:r>
              <a:rPr lang="en-US" altLang="ja-JP" b="0" dirty="0" err="1">
                <a:latin typeface="Arial"/>
                <a:cs typeface="Arial"/>
              </a:rPr>
              <a:t>Nishizawa</a:t>
            </a:r>
            <a:r>
              <a:rPr lang="en-US" altLang="ja-JP" b="0" dirty="0">
                <a:latin typeface="Arial"/>
                <a:cs typeface="Arial"/>
              </a:rPr>
              <a:t>, T.(SURI), Yoshida,</a:t>
            </a:r>
            <a:r>
              <a:rPr lang="ja-JP" altLang="en-US" b="0" dirty="0">
                <a:latin typeface="Arial"/>
                <a:cs typeface="Arial"/>
              </a:rPr>
              <a:t> </a:t>
            </a:r>
            <a:r>
              <a:rPr lang="en-US" altLang="ja-JP" b="0" dirty="0">
                <a:latin typeface="Arial"/>
                <a:cs typeface="Arial"/>
              </a:rPr>
              <a:t>F.(SURI), Ogata, K.(SURI), Koike, K.(Idea), </a:t>
            </a:r>
            <a:r>
              <a:rPr lang="en-US" altLang="ja-JP" b="0" dirty="0" err="1">
                <a:latin typeface="Arial"/>
                <a:cs typeface="Arial"/>
              </a:rPr>
              <a:t>Satake</a:t>
            </a:r>
            <a:r>
              <a:rPr lang="en-US" altLang="ja-JP" b="0" dirty="0">
                <a:latin typeface="Arial"/>
                <a:cs typeface="Arial"/>
              </a:rPr>
              <a:t>, S.(JNUS)</a:t>
            </a:r>
            <a:endParaRPr lang="en-US" altLang="ja-JP" dirty="0">
              <a:latin typeface="Arial"/>
              <a:ea typeface="ヒラギノ角ゴ ProN W3"/>
              <a:cs typeface="Arial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3145" y="26736"/>
            <a:ext cx="1904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</a:rPr>
              <a:t>Acknowledge</a:t>
            </a:r>
            <a:endParaRPr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5817" y="883090"/>
            <a:ext cx="8616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>
                <a:latin typeface="Arial"/>
                <a:cs typeface="Arial"/>
              </a:rPr>
              <a:t>This research was supported by the Environment Research and Technology Development Fund (5-1601) of the Environmental Restoration and Conservation Agency.</a:t>
            </a:r>
            <a:endParaRPr lang="ja-JP" altLang="en-US" sz="2000" dirty="0"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5817" y="2464353"/>
            <a:ext cx="2151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/>
                <a:cs typeface="Arial"/>
              </a:rPr>
              <a:t>Collaborators are</a:t>
            </a:r>
            <a:endParaRPr kumimoji="1" lang="ja-JP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581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243AD4BB-B078-8041-8423-63C87DEB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1" y="881964"/>
            <a:ext cx="8534400" cy="28448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5D8E-16E3-1541-8FE8-CE46ABAAC8C2}"/>
              </a:ext>
            </a:extLst>
          </p:cNvPr>
          <p:cNvSpPr txBox="1"/>
          <p:nvPr/>
        </p:nvSpPr>
        <p:spPr>
          <a:xfrm>
            <a:off x="3328937" y="61555"/>
            <a:ext cx="5780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PM2.5(NO3)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in summer 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2013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5DCF9D-5D9C-BD45-B754-9CEFF9D6D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0" y="3662485"/>
            <a:ext cx="8534400" cy="28448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6017C4-09C6-FA40-BF74-2B2B21EF6D59}"/>
              </a:ext>
            </a:extLst>
          </p:cNvPr>
          <p:cNvSpPr txBox="1"/>
          <p:nvPr/>
        </p:nvSpPr>
        <p:spPr>
          <a:xfrm rot="16200000">
            <a:off x="-395763" y="470684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PM2.5(NO3)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2874EC-6624-0A42-B467-FD54DAFDFC53}"/>
              </a:ext>
            </a:extLst>
          </p:cNvPr>
          <p:cNvSpPr txBox="1"/>
          <p:nvPr/>
        </p:nvSpPr>
        <p:spPr>
          <a:xfrm rot="16200000">
            <a:off x="-467431" y="2043106"/>
            <a:ext cx="149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PM2.5(NO3)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E40B51-1EC6-634E-9C01-1ED92DCC2592}"/>
              </a:ext>
            </a:extLst>
          </p:cNvPr>
          <p:cNvSpPr txBox="1"/>
          <p:nvPr/>
        </p:nvSpPr>
        <p:spPr>
          <a:xfrm>
            <a:off x="885826" y="61614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4FFBA-99EA-0C40-BD10-ADCA3C2A94C9}"/>
              </a:ext>
            </a:extLst>
          </p:cNvPr>
          <p:cNvSpPr txBox="1"/>
          <p:nvPr/>
        </p:nvSpPr>
        <p:spPr>
          <a:xfrm>
            <a:off x="4238216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74C372-9A1A-564D-9816-9C7EB2EEBA23}"/>
              </a:ext>
            </a:extLst>
          </p:cNvPr>
          <p:cNvSpPr txBox="1"/>
          <p:nvPr/>
        </p:nvSpPr>
        <p:spPr>
          <a:xfrm>
            <a:off x="5796531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FE331D-9AD6-EF4B-950F-2EA8F6BCB4BA}"/>
              </a:ext>
            </a:extLst>
          </p:cNvPr>
          <p:cNvSpPr txBox="1"/>
          <p:nvPr/>
        </p:nvSpPr>
        <p:spPr>
          <a:xfrm>
            <a:off x="6860861" y="3690959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191CBC-0BE1-5F45-8947-66F6164BE850}"/>
              </a:ext>
            </a:extLst>
          </p:cNvPr>
          <p:cNvSpPr txBox="1"/>
          <p:nvPr/>
        </p:nvSpPr>
        <p:spPr>
          <a:xfrm>
            <a:off x="2696650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ABEB9DB-CCA4-6845-B267-84EB35346FA3}"/>
              </a:ext>
            </a:extLst>
          </p:cNvPr>
          <p:cNvSpPr txBox="1"/>
          <p:nvPr/>
        </p:nvSpPr>
        <p:spPr>
          <a:xfrm>
            <a:off x="7698141" y="846945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244A3B-A377-C241-9FC9-8262F990FE3C}"/>
              </a:ext>
            </a:extLst>
          </p:cNvPr>
          <p:cNvSpPr txBox="1"/>
          <p:nvPr/>
        </p:nvSpPr>
        <p:spPr>
          <a:xfrm>
            <a:off x="1322263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76BC4A-5A44-AD4B-9F3F-B1AC634DA637}"/>
              </a:ext>
            </a:extLst>
          </p:cNvPr>
          <p:cNvSpPr txBox="1"/>
          <p:nvPr/>
        </p:nvSpPr>
        <p:spPr>
          <a:xfrm>
            <a:off x="8060561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896B47-9893-0F40-A0F0-A02EF44B0A99}"/>
              </a:ext>
            </a:extLst>
          </p:cNvPr>
          <p:cNvSpPr txBox="1"/>
          <p:nvPr/>
        </p:nvSpPr>
        <p:spPr>
          <a:xfrm>
            <a:off x="8456752" y="61614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0B6125-CB82-9E42-976A-D0A55E800ADB}"/>
              </a:ext>
            </a:extLst>
          </p:cNvPr>
          <p:cNvSpPr txBox="1"/>
          <p:nvPr/>
        </p:nvSpPr>
        <p:spPr>
          <a:xfrm>
            <a:off x="7355992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10DD83-C153-CE41-870D-46B8D2207AFF}"/>
              </a:ext>
            </a:extLst>
          </p:cNvPr>
          <p:cNvSpPr txBox="1"/>
          <p:nvPr/>
        </p:nvSpPr>
        <p:spPr>
          <a:xfrm>
            <a:off x="933601" y="1091121"/>
            <a:ext cx="69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/>
              <a:t>Most models are much larger than </a:t>
            </a:r>
            <a:r>
              <a:rPr kumimoji="1" lang="en-US" altLang="ja-JP" dirty="0" err="1"/>
              <a:t>obs</a:t>
            </a:r>
            <a:r>
              <a:rPr kumimoji="1" lang="en-US" altLang="ja-JP" dirty="0"/>
              <a:t> in warmer seasons, although  underestimate in </a:t>
            </a:r>
            <a:r>
              <a:rPr lang="en-US" altLang="ja-JP" dirty="0"/>
              <a:t>w</a:t>
            </a:r>
            <a:r>
              <a:rPr kumimoji="1" lang="en-US" altLang="ja-JP" dirty="0"/>
              <a:t>inter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DC8E36F-7AEA-944F-9330-4A73E7CE1260}"/>
              </a:ext>
            </a:extLst>
          </p:cNvPr>
          <p:cNvGrpSpPr/>
          <p:nvPr/>
        </p:nvGrpSpPr>
        <p:grpSpPr>
          <a:xfrm>
            <a:off x="885826" y="4265200"/>
            <a:ext cx="7411400" cy="604428"/>
            <a:chOff x="885826" y="4265200"/>
            <a:chExt cx="7411400" cy="604428"/>
          </a:xfrm>
        </p:grpSpPr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1D4EFB6-C16C-334F-BE9C-906B080EB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3784" y="4869627"/>
              <a:ext cx="987585" cy="1"/>
            </a:xfrm>
            <a:prstGeom prst="straightConnector1">
              <a:avLst/>
            </a:prstGeom>
            <a:ln>
              <a:solidFill>
                <a:srgbClr val="FF2F92"/>
              </a:solidFill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B577C59-A9EA-B746-805D-9F1F9B2A573E}"/>
                </a:ext>
              </a:extLst>
            </p:cNvPr>
            <p:cNvSpPr txBox="1"/>
            <p:nvPr/>
          </p:nvSpPr>
          <p:spPr>
            <a:xfrm>
              <a:off x="885826" y="4265200"/>
              <a:ext cx="74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2F92"/>
                  </a:solidFill>
                </a:rPr>
                <a:t>As for WRF-</a:t>
              </a:r>
              <a:r>
                <a:rPr lang="en-US" altLang="ja-JP" dirty="0" err="1">
                  <a:solidFill>
                    <a:srgbClr val="FF2F92"/>
                  </a:solidFill>
                </a:rPr>
                <a:t>chem</a:t>
              </a:r>
              <a:r>
                <a:rPr lang="en-US" altLang="ja-JP" dirty="0">
                  <a:solidFill>
                    <a:srgbClr val="FF2F92"/>
                  </a:solidFill>
                </a:rPr>
                <a:t>, large differences were found in different model settings.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7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5D8E-16E3-1541-8FE8-CE46ABAAC8C2}"/>
              </a:ext>
            </a:extLst>
          </p:cNvPr>
          <p:cNvSpPr txBox="1"/>
          <p:nvPr/>
        </p:nvSpPr>
        <p:spPr>
          <a:xfrm>
            <a:off x="3500388" y="80307"/>
            <a:ext cx="552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PM2.5(SO4)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9ACF265-92ED-6947-B980-BEE0E74D9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2" y="822084"/>
            <a:ext cx="8534400" cy="284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9D8EF3-2D38-3341-8545-36ACF2CD4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6" y="3595444"/>
            <a:ext cx="8534400" cy="28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D3AB56-8C19-6B4C-9345-E347493EF3FA}"/>
              </a:ext>
            </a:extLst>
          </p:cNvPr>
          <p:cNvSpPr txBox="1"/>
          <p:nvPr/>
        </p:nvSpPr>
        <p:spPr>
          <a:xfrm rot="16200000">
            <a:off x="-374122" y="470684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PM2.5(SO4)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2B2029-3152-7D4F-819D-D4EB1E8F62D3}"/>
              </a:ext>
            </a:extLst>
          </p:cNvPr>
          <p:cNvSpPr txBox="1"/>
          <p:nvPr/>
        </p:nvSpPr>
        <p:spPr>
          <a:xfrm rot="16200000">
            <a:off x="-381733" y="1927717"/>
            <a:ext cx="131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PM2.5(SO4)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B541E7-5FE5-D14A-8740-D6D4EE1D0BD6}"/>
              </a:ext>
            </a:extLst>
          </p:cNvPr>
          <p:cNvSpPr txBox="1"/>
          <p:nvPr/>
        </p:nvSpPr>
        <p:spPr>
          <a:xfrm>
            <a:off x="885826" y="61614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2D29EA-87B9-BB41-8FB7-24785811A79A}"/>
              </a:ext>
            </a:extLst>
          </p:cNvPr>
          <p:cNvSpPr txBox="1"/>
          <p:nvPr/>
        </p:nvSpPr>
        <p:spPr>
          <a:xfrm>
            <a:off x="4238216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B805A0-2BA4-8F48-BA91-913588277FF5}"/>
              </a:ext>
            </a:extLst>
          </p:cNvPr>
          <p:cNvSpPr txBox="1"/>
          <p:nvPr/>
        </p:nvSpPr>
        <p:spPr>
          <a:xfrm>
            <a:off x="5796531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60109B-B29A-914E-AA85-CB94F52893C6}"/>
              </a:ext>
            </a:extLst>
          </p:cNvPr>
          <p:cNvSpPr txBox="1"/>
          <p:nvPr/>
        </p:nvSpPr>
        <p:spPr>
          <a:xfrm>
            <a:off x="6912195" y="3594146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9D89A0-6A1D-144F-8283-3C459A3B06F6}"/>
              </a:ext>
            </a:extLst>
          </p:cNvPr>
          <p:cNvSpPr txBox="1"/>
          <p:nvPr/>
        </p:nvSpPr>
        <p:spPr>
          <a:xfrm>
            <a:off x="2696650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172429-BCE1-964A-9F8E-591B0D2C7173}"/>
              </a:ext>
            </a:extLst>
          </p:cNvPr>
          <p:cNvSpPr txBox="1"/>
          <p:nvPr/>
        </p:nvSpPr>
        <p:spPr>
          <a:xfrm>
            <a:off x="7594946" y="820786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D8A7B8-D728-0C4C-9F44-9446A754E44B}"/>
              </a:ext>
            </a:extLst>
          </p:cNvPr>
          <p:cNvSpPr txBox="1"/>
          <p:nvPr/>
        </p:nvSpPr>
        <p:spPr>
          <a:xfrm>
            <a:off x="1322263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AE9718-36C8-BB42-92A9-B10BABB08E3A}"/>
              </a:ext>
            </a:extLst>
          </p:cNvPr>
          <p:cNvSpPr txBox="1"/>
          <p:nvPr/>
        </p:nvSpPr>
        <p:spPr>
          <a:xfrm>
            <a:off x="7974833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C1717DD-75D0-B744-8F9A-833D40672FF2}"/>
              </a:ext>
            </a:extLst>
          </p:cNvPr>
          <p:cNvSpPr txBox="1"/>
          <p:nvPr/>
        </p:nvSpPr>
        <p:spPr>
          <a:xfrm>
            <a:off x="8371024" y="61614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6633262-5797-FA4E-93EE-5441D98AAAA3}"/>
              </a:ext>
            </a:extLst>
          </p:cNvPr>
          <p:cNvCxnSpPr>
            <a:cxnSpLocks/>
          </p:cNvCxnSpPr>
          <p:nvPr/>
        </p:nvCxnSpPr>
        <p:spPr>
          <a:xfrm flipV="1">
            <a:off x="8346093" y="2382169"/>
            <a:ext cx="0" cy="349075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BFA9CF7-A3EC-B84D-AB26-EB4B25783926}"/>
              </a:ext>
            </a:extLst>
          </p:cNvPr>
          <p:cNvSpPr txBox="1"/>
          <p:nvPr/>
        </p:nvSpPr>
        <p:spPr>
          <a:xfrm>
            <a:off x="7940644" y="206647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2F92"/>
                </a:solidFill>
              </a:rPr>
              <a:t>CAMx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3E94BDD-F240-9243-AFFD-BAD718D862A0}"/>
              </a:ext>
            </a:extLst>
          </p:cNvPr>
          <p:cNvCxnSpPr>
            <a:cxnSpLocks/>
          </p:cNvCxnSpPr>
          <p:nvPr/>
        </p:nvCxnSpPr>
        <p:spPr>
          <a:xfrm flipH="1" flipV="1">
            <a:off x="7869674" y="1497764"/>
            <a:ext cx="489375" cy="1"/>
          </a:xfrm>
          <a:prstGeom prst="straightConnector1">
            <a:avLst/>
          </a:prstGeom>
          <a:ln>
            <a:solidFill>
              <a:srgbClr val="FF2F92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5F47FA1-825E-0446-8FE0-840BCEF04186}"/>
              </a:ext>
            </a:extLst>
          </p:cNvPr>
          <p:cNvSpPr txBox="1"/>
          <p:nvPr/>
        </p:nvSpPr>
        <p:spPr>
          <a:xfrm>
            <a:off x="6563588" y="1313099"/>
            <a:ext cx="129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WRW-</a:t>
            </a:r>
            <a:r>
              <a:rPr kumimoji="1" lang="en-US" altLang="ja-JP" dirty="0" err="1">
                <a:solidFill>
                  <a:srgbClr val="FF2F92"/>
                </a:solidFill>
              </a:rPr>
              <a:t>chem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AABFF9-FC31-DB4D-B94B-19CC41375BFE}"/>
              </a:ext>
            </a:extLst>
          </p:cNvPr>
          <p:cNvSpPr txBox="1"/>
          <p:nvPr/>
        </p:nvSpPr>
        <p:spPr>
          <a:xfrm>
            <a:off x="7340752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46BC690-29E4-AF4E-8F71-B5FD4EC42D37}"/>
              </a:ext>
            </a:extLst>
          </p:cNvPr>
          <p:cNvSpPr txBox="1"/>
          <p:nvPr/>
        </p:nvSpPr>
        <p:spPr>
          <a:xfrm>
            <a:off x="1026386" y="962168"/>
            <a:ext cx="712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/>
              <a:t>CMAQ and </a:t>
            </a:r>
            <a:r>
              <a:rPr lang="en-US" altLang="ja-JP" dirty="0" err="1"/>
              <a:t>CAMx</a:t>
            </a:r>
            <a:r>
              <a:rPr lang="en-US" altLang="ja-JP" dirty="0"/>
              <a:t> showed a little underestimations.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/>
              <a:t>WRF-</a:t>
            </a:r>
            <a:r>
              <a:rPr kumimoji="1" lang="en-US" altLang="ja-JP" dirty="0" err="1"/>
              <a:t>chem</a:t>
            </a:r>
            <a:r>
              <a:rPr kumimoji="1" lang="en-US" altLang="ja-JP" dirty="0"/>
              <a:t> were much larger (</a:t>
            </a:r>
            <a:r>
              <a:rPr kumimoji="1" lang="en-US" altLang="ja-JP" dirty="0">
                <a:solidFill>
                  <a:srgbClr val="C00000"/>
                </a:solidFill>
              </a:rPr>
              <a:t>three times</a:t>
            </a:r>
            <a:r>
              <a:rPr kumimoji="1" lang="en-US" altLang="ja-JP" dirty="0"/>
              <a:t>) than obs.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3E39464-CC1F-9141-B430-00492A352314}"/>
              </a:ext>
            </a:extLst>
          </p:cNvPr>
          <p:cNvSpPr/>
          <p:nvPr/>
        </p:nvSpPr>
        <p:spPr>
          <a:xfrm>
            <a:off x="1951162" y="3685385"/>
            <a:ext cx="4572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One model* captured SO4 concentration.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* with different emissions, higher emission </a:t>
            </a:r>
            <a:endParaRPr lang="ja-JP" altLang="en-US">
              <a:solidFill>
                <a:srgbClr val="002060"/>
              </a:solidFill>
            </a:endParaRPr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7B70E7FE-3198-C949-8042-ABA8559660E0}"/>
              </a:ext>
            </a:extLst>
          </p:cNvPr>
          <p:cNvSpPr/>
          <p:nvPr/>
        </p:nvSpPr>
        <p:spPr>
          <a:xfrm>
            <a:off x="1322263" y="3332416"/>
            <a:ext cx="398123" cy="3210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5D8E-16E3-1541-8FE8-CE46ABAAC8C2}"/>
              </a:ext>
            </a:extLst>
          </p:cNvPr>
          <p:cNvSpPr txBox="1"/>
          <p:nvPr/>
        </p:nvSpPr>
        <p:spPr>
          <a:xfrm>
            <a:off x="3671837" y="61555"/>
            <a:ext cx="555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PM2.5(SO4) in spring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2013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9BC881-4799-574F-89C8-5ABEFFD0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5" y="793152"/>
            <a:ext cx="8534400" cy="28448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54E1374-C277-0845-9105-AF63D2501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67" y="3595088"/>
            <a:ext cx="8534400" cy="28448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3668DE-9912-3845-81BF-16921A0DEAA9}"/>
              </a:ext>
            </a:extLst>
          </p:cNvPr>
          <p:cNvSpPr txBox="1"/>
          <p:nvPr/>
        </p:nvSpPr>
        <p:spPr>
          <a:xfrm rot="16200000">
            <a:off x="-374122" y="470684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PM2.5(SO4)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AFDE24-327F-EB46-A1A3-95EED4169521}"/>
              </a:ext>
            </a:extLst>
          </p:cNvPr>
          <p:cNvSpPr txBox="1"/>
          <p:nvPr/>
        </p:nvSpPr>
        <p:spPr>
          <a:xfrm rot="16200000">
            <a:off x="-381733" y="1927717"/>
            <a:ext cx="131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PM2.5(SO4)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3541FB-58EC-8A45-BD87-F258B2388B57}"/>
              </a:ext>
            </a:extLst>
          </p:cNvPr>
          <p:cNvSpPr txBox="1"/>
          <p:nvPr/>
        </p:nvSpPr>
        <p:spPr>
          <a:xfrm>
            <a:off x="885826" y="61614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92C77A-9877-2746-9E46-5225427C65BE}"/>
              </a:ext>
            </a:extLst>
          </p:cNvPr>
          <p:cNvSpPr txBox="1"/>
          <p:nvPr/>
        </p:nvSpPr>
        <p:spPr>
          <a:xfrm>
            <a:off x="4238216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B5427A-5CC5-814B-B2A4-BA7A42085793}"/>
              </a:ext>
            </a:extLst>
          </p:cNvPr>
          <p:cNvSpPr txBox="1"/>
          <p:nvPr/>
        </p:nvSpPr>
        <p:spPr>
          <a:xfrm>
            <a:off x="5796531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A296C9-51D3-D94B-99BC-B4AFD47B5990}"/>
              </a:ext>
            </a:extLst>
          </p:cNvPr>
          <p:cNvSpPr txBox="1"/>
          <p:nvPr/>
        </p:nvSpPr>
        <p:spPr>
          <a:xfrm>
            <a:off x="6885609" y="3619232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826C206-D5EB-9C44-B10D-DFA752895B19}"/>
              </a:ext>
            </a:extLst>
          </p:cNvPr>
          <p:cNvSpPr txBox="1"/>
          <p:nvPr/>
        </p:nvSpPr>
        <p:spPr>
          <a:xfrm>
            <a:off x="2696650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5E5237-EA48-A64A-9778-938FE64ABDA9}"/>
              </a:ext>
            </a:extLst>
          </p:cNvPr>
          <p:cNvSpPr txBox="1"/>
          <p:nvPr/>
        </p:nvSpPr>
        <p:spPr>
          <a:xfrm>
            <a:off x="7568360" y="845872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71EA37-8DB9-BD41-BBA8-6EC1F8EC2D8A}"/>
              </a:ext>
            </a:extLst>
          </p:cNvPr>
          <p:cNvSpPr txBox="1"/>
          <p:nvPr/>
        </p:nvSpPr>
        <p:spPr>
          <a:xfrm>
            <a:off x="1322263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7A69A7-F7F0-CA4D-85CE-D7B65A1FC9C2}"/>
              </a:ext>
            </a:extLst>
          </p:cNvPr>
          <p:cNvSpPr txBox="1"/>
          <p:nvPr/>
        </p:nvSpPr>
        <p:spPr>
          <a:xfrm>
            <a:off x="7974833" y="6161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CF8101-F273-8E4F-9790-87E900DBBE07}"/>
              </a:ext>
            </a:extLst>
          </p:cNvPr>
          <p:cNvSpPr txBox="1"/>
          <p:nvPr/>
        </p:nvSpPr>
        <p:spPr>
          <a:xfrm>
            <a:off x="8371024" y="61614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2F92"/>
                </a:solidFill>
              </a:rPr>
              <a:t>WC</a:t>
            </a:r>
            <a:endParaRPr kumimoji="1" lang="ja-JP" altLang="en-US">
              <a:solidFill>
                <a:srgbClr val="FF2F92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422E38A-E0CF-8D4F-A9DE-9F579C632CEB}"/>
              </a:ext>
            </a:extLst>
          </p:cNvPr>
          <p:cNvSpPr txBox="1"/>
          <p:nvPr/>
        </p:nvSpPr>
        <p:spPr>
          <a:xfrm>
            <a:off x="7310272" y="616140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7995EB-10D0-8F4F-9E23-012F23F0E34B}"/>
              </a:ext>
            </a:extLst>
          </p:cNvPr>
          <p:cNvSpPr txBox="1"/>
          <p:nvPr/>
        </p:nvSpPr>
        <p:spPr>
          <a:xfrm>
            <a:off x="1103725" y="999760"/>
            <a:ext cx="657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/>
              <a:t>CMAQ and </a:t>
            </a:r>
            <a:r>
              <a:rPr lang="en-US" altLang="ja-JP" dirty="0" err="1"/>
              <a:t>CAMx</a:t>
            </a:r>
            <a:r>
              <a:rPr lang="en-US" altLang="ja-JP" dirty="0"/>
              <a:t> were same level(D4, Tokyo) or larger (D4, Osaka)than obs. in spring </a:t>
            </a:r>
          </a:p>
        </p:txBody>
      </p:sp>
    </p:spTree>
    <p:extLst>
      <p:ext uri="{BB962C8B-B14F-4D97-AF65-F5344CB8AC3E}">
        <p14:creationId xmlns:p14="http://schemas.microsoft.com/office/powerpoint/2010/main" val="3154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5D8E-16E3-1541-8FE8-CE46ABAAC8C2}"/>
              </a:ext>
            </a:extLst>
          </p:cNvPr>
          <p:cNvSpPr txBox="1"/>
          <p:nvPr/>
        </p:nvSpPr>
        <p:spPr>
          <a:xfrm>
            <a:off x="3571825" y="108882"/>
            <a:ext cx="5524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 weeks averaged </a:t>
            </a:r>
            <a:r>
              <a:rPr kumimoji="1"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PM2.5(NH4) in winter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2014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CE54F9D-CB7E-114D-A190-A38EB214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817900"/>
            <a:ext cx="8534400" cy="284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2F44FC-D46A-F844-BED7-88A52AAD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3618883"/>
            <a:ext cx="8534400" cy="2844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2BD1AB-E59D-A146-8D94-758FD6FC76CA}"/>
              </a:ext>
            </a:extLst>
          </p:cNvPr>
          <p:cNvSpPr txBox="1"/>
          <p:nvPr/>
        </p:nvSpPr>
        <p:spPr>
          <a:xfrm rot="16200000">
            <a:off x="-391757" y="470684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PM2.5(NH4)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69BE1C-3D4D-1A4A-A6B0-965B014DB080}"/>
              </a:ext>
            </a:extLst>
          </p:cNvPr>
          <p:cNvSpPr txBox="1"/>
          <p:nvPr/>
        </p:nvSpPr>
        <p:spPr>
          <a:xfrm rot="16200000">
            <a:off x="-469835" y="1839614"/>
            <a:ext cx="149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PM2.5(NH4)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5A06D0-603B-F04D-8561-100463DB1543}"/>
              </a:ext>
            </a:extLst>
          </p:cNvPr>
          <p:cNvSpPr txBox="1"/>
          <p:nvPr/>
        </p:nvSpPr>
        <p:spPr>
          <a:xfrm>
            <a:off x="885826" y="62312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</a:t>
            </a:r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208198-1050-9F4F-A509-6154CB7AA3B6}"/>
              </a:ext>
            </a:extLst>
          </p:cNvPr>
          <p:cNvSpPr txBox="1"/>
          <p:nvPr/>
        </p:nvSpPr>
        <p:spPr>
          <a:xfrm>
            <a:off x="4238216" y="62312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CQ502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EEE2EE-F2BC-5245-A344-79437718F646}"/>
              </a:ext>
            </a:extLst>
          </p:cNvPr>
          <p:cNvSpPr txBox="1"/>
          <p:nvPr/>
        </p:nvSpPr>
        <p:spPr>
          <a:xfrm>
            <a:off x="5796531" y="62312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CQ510</a:t>
            </a:r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A3D5BF-DD38-5C45-8C4E-B1D23AFBDF7C}"/>
              </a:ext>
            </a:extLst>
          </p:cNvPr>
          <p:cNvSpPr txBox="1"/>
          <p:nvPr/>
        </p:nvSpPr>
        <p:spPr>
          <a:xfrm>
            <a:off x="8534345" y="62312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85FF"/>
                </a:solidFill>
              </a:rPr>
              <a:t>CX</a:t>
            </a:r>
            <a:endParaRPr kumimoji="1" lang="ja-JP" altLang="en-US">
              <a:solidFill>
                <a:srgbClr val="FF85F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F295EF-986E-0A40-B580-A5436E0B519C}"/>
              </a:ext>
            </a:extLst>
          </p:cNvPr>
          <p:cNvSpPr txBox="1"/>
          <p:nvPr/>
        </p:nvSpPr>
        <p:spPr>
          <a:xfrm>
            <a:off x="6900844" y="3662700"/>
            <a:ext cx="20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D3(OSAKA-NAGOYA Area)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3D8E2B0-768B-754A-9BFB-66F060A3D943}"/>
              </a:ext>
            </a:extLst>
          </p:cNvPr>
          <p:cNvSpPr txBox="1"/>
          <p:nvPr/>
        </p:nvSpPr>
        <p:spPr>
          <a:xfrm>
            <a:off x="2696650" y="62312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/>
                </a:solidFill>
              </a:rPr>
              <a:t>CQ501</a:t>
            </a:r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69B157-AA1C-3643-8ED1-3B503C4BE5BA}"/>
              </a:ext>
            </a:extLst>
          </p:cNvPr>
          <p:cNvSpPr txBox="1"/>
          <p:nvPr/>
        </p:nvSpPr>
        <p:spPr>
          <a:xfrm>
            <a:off x="7583595" y="857596"/>
            <a:ext cx="137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4"/>
                </a:solidFill>
              </a:rPr>
              <a:t>D4(TOKYO Area)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83641D-3CC1-3F4D-8679-9D0FE6D0C415}"/>
              </a:ext>
            </a:extLst>
          </p:cNvPr>
          <p:cNvSpPr txBox="1"/>
          <p:nvPr/>
        </p:nvSpPr>
        <p:spPr>
          <a:xfrm>
            <a:off x="1322263" y="62312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/>
                </a:solidFill>
              </a:rPr>
              <a:t>CQ471</a:t>
            </a:r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BC7470-5153-7A4C-9787-60FD0BB9B2C9}"/>
              </a:ext>
            </a:extLst>
          </p:cNvPr>
          <p:cNvSpPr txBox="1"/>
          <p:nvPr/>
        </p:nvSpPr>
        <p:spPr>
          <a:xfrm>
            <a:off x="7904632" y="623121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42092"/>
                </a:solidFill>
              </a:rPr>
              <a:t>CQ520</a:t>
            </a:r>
            <a:endParaRPr kumimoji="1" lang="ja-JP" altLang="en-US">
              <a:solidFill>
                <a:srgbClr val="94209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203E72-C602-864C-B92C-E45888B79E0F}"/>
              </a:ext>
            </a:extLst>
          </p:cNvPr>
          <p:cNvSpPr txBox="1"/>
          <p:nvPr/>
        </p:nvSpPr>
        <p:spPr>
          <a:xfrm>
            <a:off x="1616156" y="1275101"/>
            <a:ext cx="818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/>
              <a:t>Most models are much lower than obs.</a:t>
            </a:r>
            <a:r>
              <a:rPr lang="en-US" altLang="ja-JP" dirty="0">
                <a:solidFill>
                  <a:schemeClr val="accent1"/>
                </a:solidFill>
              </a:rPr>
              <a:t> </a:t>
            </a:r>
            <a:r>
              <a:rPr lang="en-US" altLang="ja-JP" dirty="0">
                <a:solidFill>
                  <a:srgbClr val="C00000"/>
                </a:solidFill>
              </a:rPr>
              <a:t>Less than one half of observation.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/>
              <a:t>These tendencies found in the other seasons.</a:t>
            </a:r>
          </a:p>
        </p:txBody>
      </p:sp>
    </p:spTree>
    <p:extLst>
      <p:ext uri="{BB962C8B-B14F-4D97-AF65-F5344CB8AC3E}">
        <p14:creationId xmlns:p14="http://schemas.microsoft.com/office/powerpoint/2010/main" val="3654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94246EB-C113-D94A-A91B-0E3D68DC8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65825"/>
              </p:ext>
            </p:extLst>
          </p:nvPr>
        </p:nvGraphicFramePr>
        <p:xfrm>
          <a:off x="475487" y="673227"/>
          <a:ext cx="8266177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538">
                  <a:extLst>
                    <a:ext uri="{9D8B030D-6E8A-4147-A177-3AD203B41FA5}">
                      <a16:colId xmlns:a16="http://schemas.microsoft.com/office/drawing/2014/main" val="4276807709"/>
                    </a:ext>
                  </a:extLst>
                </a:gridCol>
                <a:gridCol w="625696">
                  <a:extLst>
                    <a:ext uri="{9D8B030D-6E8A-4147-A177-3AD203B41FA5}">
                      <a16:colId xmlns:a16="http://schemas.microsoft.com/office/drawing/2014/main" val="1953376498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691440550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3152608555"/>
                    </a:ext>
                  </a:extLst>
                </a:gridCol>
                <a:gridCol w="909801">
                  <a:extLst>
                    <a:ext uri="{9D8B030D-6E8A-4147-A177-3AD203B41FA5}">
                      <a16:colId xmlns:a16="http://schemas.microsoft.com/office/drawing/2014/main" val="679785233"/>
                    </a:ext>
                  </a:extLst>
                </a:gridCol>
                <a:gridCol w="864894">
                  <a:extLst>
                    <a:ext uri="{9D8B030D-6E8A-4147-A177-3AD203B41FA5}">
                      <a16:colId xmlns:a16="http://schemas.microsoft.com/office/drawing/2014/main" val="2444329745"/>
                    </a:ext>
                  </a:extLst>
                </a:gridCol>
                <a:gridCol w="705158">
                  <a:extLst>
                    <a:ext uri="{9D8B030D-6E8A-4147-A177-3AD203B41FA5}">
                      <a16:colId xmlns:a16="http://schemas.microsoft.com/office/drawing/2014/main" val="2066458457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2327540195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2686159949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1249245541"/>
                    </a:ext>
                  </a:extLst>
                </a:gridCol>
              </a:tblGrid>
              <a:tr h="100665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Winter</a:t>
                      </a:r>
                      <a:endParaRPr lang="en" sz="1600" b="1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CMAQ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 err="1">
                          <a:effectLst/>
                        </a:rPr>
                        <a:t>CAMx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WRF-</a:t>
                      </a:r>
                      <a:r>
                        <a:rPr lang="en" sz="1600" b="1" u="none" strike="noStrike" dirty="0" err="1">
                          <a:effectLst/>
                        </a:rPr>
                        <a:t>chem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OTHERS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solidFill>
                            <a:srgbClr val="FF8AD8"/>
                          </a:solidFill>
                          <a:effectLst/>
                        </a:rPr>
                        <a:t>Spring</a:t>
                      </a:r>
                      <a:endParaRPr lang="en" sz="1600" b="1" i="0" u="none" strike="noStrike" dirty="0">
                        <a:solidFill>
                          <a:srgbClr val="FF8AD8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CMAQ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 err="1">
                          <a:effectLst/>
                        </a:rPr>
                        <a:t>CAMx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WRF-</a:t>
                      </a:r>
                      <a:r>
                        <a:rPr lang="en" sz="1600" b="1" u="none" strike="noStrike" dirty="0" err="1">
                          <a:effectLst/>
                        </a:rPr>
                        <a:t>chem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OTHERS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274775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Total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Total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29405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EC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EC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17561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OC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OC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02085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NO3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--/+-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---/+-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NO3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++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16512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SO4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-/+-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-/+-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+++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SO4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+++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11400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NH3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NH3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+-/+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+-/+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12859"/>
                  </a:ext>
                </a:extLst>
              </a:tr>
              <a:tr h="100826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Summer</a:t>
                      </a:r>
                      <a:endParaRPr lang="en" sz="1600" b="1" i="0" u="none" strike="noStrike" dirty="0">
                        <a:solidFill>
                          <a:srgbClr val="00B0F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CMAQ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 err="1">
                          <a:effectLst/>
                        </a:rPr>
                        <a:t>CAMx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WRF-</a:t>
                      </a:r>
                      <a:r>
                        <a:rPr lang="en" sz="1600" b="1" u="none" strike="noStrike" dirty="0" err="1">
                          <a:effectLst/>
                        </a:rPr>
                        <a:t>chem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>
                          <a:effectLst/>
                        </a:rPr>
                        <a:t>OTHERS</a:t>
                      </a:r>
                      <a:endParaRPr lang="en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Autumn</a:t>
                      </a:r>
                      <a:endParaRPr lang="en" sz="1600" b="1" i="0" u="none" strike="noStrike" dirty="0">
                        <a:solidFill>
                          <a:schemeClr val="accent2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CMAQ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 err="1">
                          <a:effectLst/>
                        </a:rPr>
                        <a:t>CAMx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WRF-</a:t>
                      </a:r>
                      <a:r>
                        <a:rPr lang="en" sz="1600" b="1" u="none" strike="noStrike" dirty="0" err="1">
                          <a:effectLst/>
                        </a:rPr>
                        <a:t>chem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1" u="none" strike="noStrike" dirty="0">
                          <a:effectLst/>
                        </a:rPr>
                        <a:t>OTHERS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115687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Total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+++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E,B(+)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Total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8739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EC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E,B(+)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EC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20536"/>
                  </a:ext>
                </a:extLst>
              </a:tr>
              <a:tr h="220605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OC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-/--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-/+-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E,B,</a:t>
                      </a:r>
                    </a:p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VBS(+)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OC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--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86333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NO3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+++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NO3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84377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SO4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+++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SO4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+++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618569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>
                          <a:effectLst/>
                        </a:rPr>
                        <a:t>NH3</a:t>
                      </a:r>
                      <a:endParaRPr lang="en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+++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EFF">
                        <a:alpha val="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u="none" strike="noStrike" dirty="0">
                          <a:effectLst/>
                        </a:rPr>
                        <a:t>NH3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+-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+-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8867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44C317-9D22-8742-A7C6-0984F209988E}"/>
              </a:ext>
            </a:extLst>
          </p:cNvPr>
          <p:cNvSpPr/>
          <p:nvPr/>
        </p:nvSpPr>
        <p:spPr>
          <a:xfrm>
            <a:off x="226909" y="0"/>
            <a:ext cx="415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Summary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AE9E0E-BE83-D345-988D-D291A6E73BA3}"/>
              </a:ext>
            </a:extLst>
          </p:cNvPr>
          <p:cNvSpPr txBox="1"/>
          <p:nvPr/>
        </p:nvSpPr>
        <p:spPr>
          <a:xfrm>
            <a:off x="475486" y="5030069"/>
            <a:ext cx="826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CMAQ and </a:t>
            </a:r>
            <a:r>
              <a:rPr lang="en-US" altLang="ja-JP" sz="2000" dirty="0" err="1"/>
              <a:t>CAMx</a:t>
            </a:r>
            <a:r>
              <a:rPr lang="en-US" altLang="ja-JP" sz="2000" dirty="0"/>
              <a:t> tended to underestimate observed PM2.5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Differences in particulate concentrations due to differences in the CMAQ mechanisms(version) was a little for 2 weeks averaged values compared to differences due to differences in input data for CCTM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WRF-</a:t>
            </a:r>
            <a:r>
              <a:rPr lang="en-US" altLang="ja-JP" sz="2000" dirty="0" err="1"/>
              <a:t>chem</a:t>
            </a:r>
            <a:r>
              <a:rPr lang="en-US" altLang="ja-JP" sz="2000" dirty="0"/>
              <a:t> tended to overestimate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40059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14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6909" y="31848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Discussion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07811" y="0"/>
            <a:ext cx="264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CMAQ </a:t>
            </a:r>
            <a:r>
              <a:rPr kumimoji="1" lang="en-US" altLang="ja-JP" sz="2000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vs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WRF-</a:t>
            </a:r>
            <a:r>
              <a:rPr kumimoji="1" lang="en-US" altLang="ja-JP" sz="2000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chem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5170" y="625502"/>
            <a:ext cx="88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Comparison of meteorology between WRF/CMAQ(common data) and WRF-</a:t>
            </a:r>
            <a:r>
              <a:rPr lang="en-US" altLang="ja-JP" dirty="0" err="1"/>
              <a:t>chem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1872" y="1336135"/>
            <a:ext cx="387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</a:rPr>
              <a:t>①</a:t>
            </a:r>
            <a:r>
              <a:rPr lang="en-US" altLang="ja-JP" dirty="0">
                <a:solidFill>
                  <a:schemeClr val="accent4">
                    <a:lumMod val="75000"/>
                  </a:schemeClr>
                </a:solidFill>
              </a:rPr>
              <a:t>Common data for J-stream 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4405" y="1365204"/>
            <a:ext cx="257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②WRF-</a:t>
            </a:r>
            <a:r>
              <a:rPr lang="en-US" altLang="ja-JP" dirty="0" err="1">
                <a:solidFill>
                  <a:schemeClr val="accent2">
                    <a:lumMod val="75000"/>
                  </a:schemeClr>
                </a:solidFill>
              </a:rPr>
              <a:t>chem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33436" y="1734536"/>
            <a:ext cx="3251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mp_physics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: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　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WSM5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（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4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）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Osaka"/>
              <a:ea typeface="Osaka"/>
              <a:cs typeface="Osaka"/>
            </a:endParaRPr>
          </a:p>
          <a:p>
            <a:pPr>
              <a:defRPr/>
            </a:pPr>
            <a:r>
              <a:rPr lang="en-US" altLang="ja-JP" dirty="0" err="1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cu_physics:Kain-Fritsch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（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1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）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65171" y="1682680"/>
            <a:ext cx="260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mp_physics:Lin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 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（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2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）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Osaka"/>
              <a:ea typeface="Osaka"/>
              <a:cs typeface="Osaka"/>
            </a:endParaRPr>
          </a:p>
          <a:p>
            <a:pPr>
              <a:defRPr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cu_physics:Grell-3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（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5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Osaka"/>
                <a:ea typeface="Osaka"/>
                <a:cs typeface="Osaka"/>
              </a:rPr>
              <a:t>）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Osaka"/>
              <a:ea typeface="Osaka"/>
              <a:cs typeface="Osaka"/>
            </a:endParaRPr>
          </a:p>
        </p:txBody>
      </p:sp>
      <p:pic>
        <p:nvPicPr>
          <p:cNvPr id="10" name="図 9" descr="PRECIP_basecase_d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0" y="3183467"/>
            <a:ext cx="4697730" cy="3303270"/>
          </a:xfrm>
          <a:prstGeom prst="rect">
            <a:avLst/>
          </a:prstGeom>
        </p:spPr>
      </p:pic>
      <p:pic>
        <p:nvPicPr>
          <p:cNvPr id="11" name="図 10" descr="PRECIP_run4_d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04" y="3183467"/>
            <a:ext cx="4697730" cy="33032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24935" y="2844800"/>
            <a:ext cx="271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Precipitations</a:t>
            </a:r>
            <a:r>
              <a:rPr kumimoji="1" lang="ja-JP" altLang="en-US" dirty="0"/>
              <a:t>（</a:t>
            </a:r>
            <a:r>
              <a:rPr kumimoji="1" lang="en-US" altLang="ja-JP" dirty="0"/>
              <a:t>summer</a:t>
            </a:r>
            <a:r>
              <a:rPr kumimoji="1" lang="ja-JP" altLang="en-US" dirty="0"/>
              <a:t>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4405" y="2844800"/>
            <a:ext cx="262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Precipitation</a:t>
            </a:r>
            <a:r>
              <a:rPr kumimoji="1" lang="ja-JP" altLang="en-US" dirty="0"/>
              <a:t>（</a:t>
            </a:r>
            <a:r>
              <a:rPr kumimoji="1" lang="en-US" altLang="ja-JP" dirty="0"/>
              <a:t>summer</a:t>
            </a:r>
            <a:r>
              <a:rPr kumimoji="1" lang="ja-JP" altLang="en-US" dirty="0"/>
              <a:t>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9636" y="2355467"/>
            <a:ext cx="131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</a:rPr>
              <a:t>&gt; WSM5+KF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87936" y="2278211"/>
            <a:ext cx="130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&gt; Lin+Grell3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7548" y="3214132"/>
            <a:ext cx="115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</a:rPr>
              <a:t>WSM5+KF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24405" y="3208431"/>
            <a:ext cx="113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Lin+Grell3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85056" y="3193643"/>
            <a:ext cx="59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5">
                    <a:lumMod val="50000"/>
                  </a:schemeClr>
                </a:solidFill>
              </a:rPr>
              <a:t>D2</a:t>
            </a:r>
            <a:endParaRPr kumimoji="1" lang="ja-JP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62255" y="3218359"/>
            <a:ext cx="59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5">
                    <a:lumMod val="50000"/>
                  </a:schemeClr>
                </a:solidFill>
              </a:rPr>
              <a:t>D2</a:t>
            </a:r>
            <a:endParaRPr kumimoji="1" lang="ja-JP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M25_Ave in Conc_Ave_98p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t="3555" r="17998"/>
          <a:stretch/>
        </p:blipFill>
        <p:spPr>
          <a:xfrm>
            <a:off x="0" y="1518523"/>
            <a:ext cx="4550321" cy="4668360"/>
          </a:xfrm>
          <a:prstGeom prst="rect">
            <a:avLst/>
          </a:prstGeom>
        </p:spPr>
      </p:pic>
      <p:pic>
        <p:nvPicPr>
          <p:cNvPr id="3" name="図 2" descr="PM25_Ave in Conc_Ave_98p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t="2744" r="19739"/>
          <a:stretch/>
        </p:blipFill>
        <p:spPr>
          <a:xfrm>
            <a:off x="4584187" y="1450790"/>
            <a:ext cx="4440739" cy="477419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26909" y="31848"/>
            <a:ext cx="11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Results 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86298" y="68161"/>
            <a:ext cx="5102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PM2.5 by CMAQ  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using 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WRF calculations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7572" y="713835"/>
            <a:ext cx="3870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4">
                    <a:lumMod val="75000"/>
                  </a:schemeClr>
                </a:solidFill>
              </a:rPr>
              <a:t>①</a:t>
            </a:r>
            <a:r>
              <a:rPr lang="en-US" altLang="ja-JP" sz="2000" dirty="0">
                <a:solidFill>
                  <a:schemeClr val="accent4">
                    <a:lumMod val="75000"/>
                  </a:schemeClr>
                </a:solidFill>
              </a:rPr>
              <a:t>CMAQ PM2.5 using WRF </a:t>
            </a:r>
          </a:p>
          <a:p>
            <a:r>
              <a:rPr lang="en-US" altLang="ja-JP" sz="2000" dirty="0">
                <a:solidFill>
                  <a:schemeClr val="accent4">
                    <a:lumMod val="75000"/>
                  </a:schemeClr>
                </a:solidFill>
              </a:rPr>
              <a:t>	with WSM5+KF</a:t>
            </a:r>
            <a:endParaRPr lang="ja-JP" alt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ja-JP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4905" y="742904"/>
            <a:ext cx="373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BF4D00"/>
                </a:solidFill>
              </a:rPr>
              <a:t>②CMAQ PM2.5 using WRF</a:t>
            </a:r>
          </a:p>
          <a:p>
            <a:r>
              <a:rPr kumimoji="1" lang="en-US" altLang="ja-JP" sz="2000" dirty="0">
                <a:solidFill>
                  <a:srgbClr val="BF4D00"/>
                </a:solidFill>
              </a:rPr>
              <a:t>	with Lin and Grell-3</a:t>
            </a:r>
            <a:endParaRPr kumimoji="1" lang="ja-JP" altLang="en-US" sz="2000" dirty="0">
              <a:solidFill>
                <a:srgbClr val="BF4D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77112" y="1749641"/>
            <a:ext cx="53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D2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30648" y="1774357"/>
            <a:ext cx="53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D2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263408" y="597510"/>
            <a:ext cx="8880592" cy="626049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p"/>
            </a:pPr>
            <a:r>
              <a:rPr lang="en-US" altLang="ja-JP" sz="2000" dirty="0">
                <a:solidFill>
                  <a:schemeClr val="tx1"/>
                </a:solidFill>
                <a:latin typeface="Arial"/>
                <a:cs typeface="Arial"/>
              </a:rPr>
              <a:t>An inter-comparison study of regional AQ models for O</a:t>
            </a:r>
            <a:r>
              <a:rPr lang="en-US" altLang="ja-JP" sz="2000" baseline="-25000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altLang="ja-JP" sz="2000" dirty="0">
                <a:solidFill>
                  <a:schemeClr val="tx1"/>
                </a:solidFill>
                <a:latin typeface="Arial"/>
                <a:cs typeface="Arial"/>
              </a:rPr>
              <a:t> and PM2.5, J-STREAM (Japan’s study for reference air quality modeling) has been started from 2016</a:t>
            </a:r>
          </a:p>
          <a:p>
            <a:pPr marL="342900" indent="-34290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p"/>
            </a:pPr>
            <a:endParaRPr lang="en-US" altLang="ja-JP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p"/>
            </a:pPr>
            <a:r>
              <a:rPr lang="en-US" altLang="ja-JP" sz="2000" b="1" dirty="0">
                <a:solidFill>
                  <a:schemeClr val="tx1"/>
                </a:solidFill>
                <a:latin typeface="Arial"/>
                <a:cs typeface="Arial"/>
              </a:rPr>
              <a:t>Targets of this study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phase I 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 O</a:t>
            </a:r>
            <a:r>
              <a:rPr lang="en-US" altLang="ja-JP" sz="1800" baseline="-25000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, PM2.5 and components of PM2.5 in each season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 Every two weeks of each season from 2013win to 2014win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    *observed ambient concentrations of PM2.5 components are available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lang="en-US" altLang="ja-JP"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phase II 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 High concentrations of O</a:t>
            </a:r>
            <a:r>
              <a:rPr lang="en-US" altLang="ja-JP" sz="1800" baseline="-25000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, PM2.5 and components of PM2.5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 2016win, 2017spr, 2017sum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lang="en-US" altLang="ja-JP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phase III 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 Sensitivity analysis for source apportionments</a:t>
            </a: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lang="en-US" altLang="ja-JP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p"/>
            </a:pPr>
            <a:r>
              <a:rPr lang="en-US" altLang="ja-JP" sz="2000" b="1" dirty="0">
                <a:solidFill>
                  <a:schemeClr val="tx1"/>
                </a:solidFill>
                <a:latin typeface="Arial"/>
                <a:cs typeface="Arial"/>
              </a:rPr>
              <a:t>Goals of this study</a:t>
            </a:r>
            <a:endParaRPr lang="en-US" altLang="ja-JP" sz="20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882650" indent="-34290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Suggesting better model settings with high performance  </a:t>
            </a:r>
          </a:p>
          <a:p>
            <a:pPr marL="882650" indent="-34290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US" altLang="ja-JP" sz="1800" dirty="0">
                <a:solidFill>
                  <a:schemeClr val="tx1"/>
                </a:solidFill>
                <a:latin typeface="Arial"/>
                <a:cs typeface="Arial"/>
              </a:rPr>
              <a:t>Showing the uncertainty level of these model settings </a:t>
            </a:r>
          </a:p>
          <a:p>
            <a:pPr marL="342900" indent="-34290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endParaRPr lang="en-US" altLang="ja-JP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lang="en-US" altLang="ja-JP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lang="en-US" altLang="ja-JP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39750" algn="l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lang="en-US" altLang="ja-JP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3145" y="26736"/>
            <a:ext cx="1582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j-lt"/>
                <a:cs typeface="Arial"/>
              </a:rPr>
              <a:t>J-STREAM</a:t>
            </a:r>
            <a:endParaRPr lang="ja-JP" alt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F2159F1D-3F01-7145-B1D9-BA579FA3319D}"/>
              </a:ext>
            </a:extLst>
          </p:cNvPr>
          <p:cNvSpPr/>
          <p:nvPr/>
        </p:nvSpPr>
        <p:spPr>
          <a:xfrm>
            <a:off x="405353" y="2281289"/>
            <a:ext cx="320512" cy="320512"/>
          </a:xfrm>
          <a:prstGeom prst="smileyFac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4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37260" y="40104"/>
            <a:ext cx="5209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j-lt"/>
              </a:rPr>
              <a:t>Base case model setting (WRF/CMAQ)</a:t>
            </a:r>
            <a:endParaRPr lang="ja-JP" altLang="en-US" sz="24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79311"/>
              </p:ext>
            </p:extLst>
          </p:nvPr>
        </p:nvGraphicFramePr>
        <p:xfrm>
          <a:off x="330200" y="787764"/>
          <a:ext cx="8535376" cy="2438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/>
                        <a:t>MODEL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WRF –ARW v3.7.1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/>
                        <a:t>reanalysis</a:t>
                      </a:r>
                      <a:endParaRPr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NCEP FNL(1deg., 6hr)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/>
                        <a:t>SST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RTG_SST_HR(1/12deg., daily)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 err="1"/>
                        <a:t>p_top</a:t>
                      </a:r>
                      <a:endParaRPr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100hpa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 err="1"/>
                        <a:t>grid_fdda</a:t>
                      </a:r>
                      <a:endParaRPr kumimoji="1" lang="en-US" altLang="ja-JP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o-RO" altLang="ja-JP" sz="1600" kern="1200" dirty="0" err="1"/>
                        <a:t>guv</a:t>
                      </a:r>
                      <a:r>
                        <a:rPr kumimoji="1" lang="ro-RO" altLang="ja-JP" sz="1600" kern="1200" dirty="0"/>
                        <a:t>, gt,</a:t>
                      </a:r>
                      <a:r>
                        <a:rPr kumimoji="1" lang="ro-RO" altLang="ja-JP" sz="1600" kern="1200" baseline="0" dirty="0"/>
                        <a:t> gq </a:t>
                      </a:r>
                      <a:r>
                        <a:rPr kumimoji="1" lang="ro-RO" altLang="ja-JP" sz="1600" kern="1200" dirty="0"/>
                        <a:t>= 0.0001</a:t>
                      </a:r>
                      <a:r>
                        <a:rPr kumimoji="1" lang="en-US" altLang="ja-JP" sz="1600" kern="1200" dirty="0"/>
                        <a:t>(D1), </a:t>
                      </a:r>
                      <a:r>
                        <a:rPr kumimoji="1" lang="ro-RO" altLang="ja-JP" sz="1600" kern="1200" dirty="0"/>
                        <a:t>0.00005</a:t>
                      </a:r>
                      <a:r>
                        <a:rPr kumimoji="1" lang="en-US" altLang="ja-JP" sz="1600" kern="1200" dirty="0"/>
                        <a:t>(D2), </a:t>
                      </a:r>
                      <a:r>
                        <a:rPr kumimoji="1" lang="ro-RO" altLang="ja-JP" sz="1600" kern="1200" dirty="0"/>
                        <a:t>0.0</a:t>
                      </a:r>
                      <a:r>
                        <a:rPr kumimoji="1" lang="en-US" altLang="ja-JP" sz="1600" kern="1200" dirty="0"/>
                        <a:t>(D3), </a:t>
                      </a:r>
                      <a:r>
                        <a:rPr kumimoji="1" lang="ro-RO" altLang="ja-JP" sz="1600" kern="1200" dirty="0"/>
                        <a:t>0.0</a:t>
                      </a:r>
                      <a:r>
                        <a:rPr kumimoji="1" lang="en-US" altLang="ja-JP" sz="1600" kern="1200" dirty="0"/>
                        <a:t>(D4)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 err="1"/>
                        <a:t>mp_physics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effectLst/>
                        </a:rPr>
                        <a:t>WSM5</a:t>
                      </a:r>
                      <a:endParaRPr lang="en-US" altLang="ja-JP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 err="1"/>
                        <a:t>ra_lw_physics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effectLst/>
                        </a:rPr>
                        <a:t>RRTM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 err="1"/>
                        <a:t>ra_sw_physics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 err="1">
                          <a:effectLst/>
                        </a:rPr>
                        <a:t>Dudhia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 err="1"/>
                        <a:t>bl_pbl_physics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effectLst/>
                        </a:rPr>
                        <a:t>MYNN3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 err="1"/>
                        <a:t>cu_physics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 err="1">
                          <a:effectLst/>
                        </a:rPr>
                        <a:t>Kain</a:t>
                      </a:r>
                      <a:r>
                        <a:rPr kumimoji="1" lang="en-US" altLang="ja-JP" sz="1600" kern="1200" dirty="0">
                          <a:effectLst/>
                        </a:rPr>
                        <a:t>-Fritsch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77516"/>
              </p:ext>
            </p:extLst>
          </p:nvPr>
        </p:nvGraphicFramePr>
        <p:xfrm>
          <a:off x="330200" y="3356711"/>
          <a:ext cx="8535376" cy="3169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54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MODEL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 dirty="0"/>
                        <a:t>CMAQv5.0.2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/>
                        <a:t>Emission</a:t>
                      </a:r>
                      <a:endParaRPr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/>
                        <a:t>Chatani</a:t>
                      </a:r>
                      <a:r>
                        <a:rPr kumimoji="1" lang="en-US" altLang="ja-JP" sz="1600" baseline="0" dirty="0"/>
                        <a:t> et al., Atmosphere, 2018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/>
                        <a:t>Boundary</a:t>
                      </a:r>
                      <a:r>
                        <a:rPr kumimoji="1" lang="en-US" altLang="ja-JP" sz="1600" baseline="0" dirty="0"/>
                        <a:t> </a:t>
                      </a:r>
                      <a:r>
                        <a:rPr kumimoji="1" lang="ja-JP" altLang="en-US" sz="1600" baseline="0" dirty="0"/>
                        <a:t>（</a:t>
                      </a:r>
                      <a:r>
                        <a:rPr kumimoji="1" lang="en-US" altLang="ja-JP" sz="1600" baseline="0" dirty="0"/>
                        <a:t>D1</a:t>
                      </a:r>
                      <a:r>
                        <a:rPr kumimoji="1" lang="ja-JP" altLang="en-US" sz="1600" baseline="0" dirty="0"/>
                        <a:t>）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CHASER (global</a:t>
                      </a:r>
                      <a:r>
                        <a:rPr kumimoji="1" lang="en-US" altLang="ja-JP" sz="1600" baseline="0" dirty="0"/>
                        <a:t> model) with HTAP emission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aseline="0" dirty="0"/>
                        <a:t>Initial </a:t>
                      </a:r>
                      <a:r>
                        <a:rPr kumimoji="1" lang="ja-JP" altLang="en-US" sz="1600" kern="1200" baseline="0" dirty="0"/>
                        <a:t>（</a:t>
                      </a:r>
                      <a:r>
                        <a:rPr kumimoji="1" lang="en-US" altLang="ja-JP" sz="1600" baseline="0" dirty="0"/>
                        <a:t>D1</a:t>
                      </a:r>
                      <a:r>
                        <a:rPr kumimoji="1" lang="ja-JP" altLang="en-US" sz="1600" baseline="0" dirty="0"/>
                        <a:t>）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CMAQ </a:t>
                      </a:r>
                      <a:r>
                        <a:rPr kumimoji="1" lang="en-US" altLang="en-US" sz="1600" dirty="0"/>
                        <a:t>default (</a:t>
                      </a:r>
                      <a:r>
                        <a:rPr kumimoji="1" lang="en-US" altLang="ja-JP" sz="1600" dirty="0"/>
                        <a:t>one month spin-up)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4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baseline="0" dirty="0"/>
                        <a:t>Gas Chemistry</a:t>
                      </a:r>
                      <a:endParaRPr kumimoji="1" lang="ja-JP" alt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saprc07tc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3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baseline="0" dirty="0"/>
                        <a:t>Aerosol Chemistry</a:t>
                      </a:r>
                      <a:endParaRPr kumimoji="1" lang="ja-JP" alt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aero6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1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/>
                        <a:t>Aqueous chemistry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cloud_acm_ae6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1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/>
                        <a:t>Photolysis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phot_inline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1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kern="1200" dirty="0"/>
                        <a:t>Horizontal advection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yamo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1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/>
                        <a:t>Vertical advection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wrf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1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/>
                        <a:t>Horizontal diffusion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hdiff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multiscale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1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/>
                        <a:t>Vertical diffusion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vdiff</a:t>
                      </a:r>
                      <a:r>
                        <a:rPr lang="en-US" sz="1600" u="none" strike="noStrike" dirty="0">
                          <a:effectLst/>
                        </a:rPr>
                        <a:t>/acm2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1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/>
                        <a:t>dry deposition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m3dry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83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37260" y="40104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j-lt"/>
              </a:rPr>
              <a:t>Base case emissions </a:t>
            </a:r>
            <a:endParaRPr lang="ja-JP" altLang="en-US" sz="2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642189-2F5E-A64C-B584-8D7BABA927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5018" y="637588"/>
            <a:ext cx="7948630" cy="54805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F7490-FB27-9E46-B0C0-86569113265F}"/>
              </a:ext>
            </a:extLst>
          </p:cNvPr>
          <p:cNvSpPr txBox="1"/>
          <p:nvPr/>
        </p:nvSpPr>
        <p:spPr>
          <a:xfrm>
            <a:off x="5431536" y="6566543"/>
            <a:ext cx="379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/>
              <a:t>rom </a:t>
            </a:r>
            <a:r>
              <a:rPr kumimoji="1" lang="en-US" altLang="ja-JP" dirty="0" err="1"/>
              <a:t>Chatani</a:t>
            </a:r>
            <a:r>
              <a:rPr kumimoji="1" lang="en-US" altLang="ja-JP" dirty="0"/>
              <a:t> et al., </a:t>
            </a:r>
            <a:r>
              <a:rPr kumimoji="1" lang="en-US" altLang="ja-JP" i="1" dirty="0"/>
              <a:t>Atmosphere</a:t>
            </a:r>
            <a:r>
              <a:rPr kumimoji="1" lang="en-US" altLang="ja-JP" dirty="0"/>
              <a:t>, 2018 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061EDC-CCDC-3A44-BEC5-30CDE0DE63E1}"/>
              </a:ext>
            </a:extLst>
          </p:cNvPr>
          <p:cNvSpPr txBox="1"/>
          <p:nvPr/>
        </p:nvSpPr>
        <p:spPr>
          <a:xfrm>
            <a:off x="548288" y="6202571"/>
            <a:ext cx="5403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</a:rPr>
              <a:t>Input emissions were provided for all participants.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</a:rPr>
              <a:t>Most participants used this emissions.</a:t>
            </a:r>
            <a:r>
              <a:rPr kumimoji="1" lang="en-US" altLang="ja-JP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DD7370-C5AD-F54D-91F0-789A5072A157}"/>
              </a:ext>
            </a:extLst>
          </p:cNvPr>
          <p:cNvSpPr txBox="1"/>
          <p:nvPr/>
        </p:nvSpPr>
        <p:spPr>
          <a:xfrm rot="16200000">
            <a:off x="-986520" y="274742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Asian Emission</a:t>
            </a:r>
            <a:endParaRPr kumimoji="1" lang="ja-JP" altLang="en-US" sz="20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8F5CC0-F273-194A-8FD4-A11FD5A68340}"/>
              </a:ext>
            </a:extLst>
          </p:cNvPr>
          <p:cNvSpPr txBox="1"/>
          <p:nvPr/>
        </p:nvSpPr>
        <p:spPr>
          <a:xfrm rot="16200000">
            <a:off x="7442103" y="274742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Japanese</a:t>
            </a:r>
            <a:r>
              <a:rPr kumimoji="1" lang="en-US" altLang="ja-JP" sz="2000" b="1" dirty="0"/>
              <a:t> Emission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307791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acintosh HD:Users:kazuyo:Downloads:2017-06-27:MapD2_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79" y="846708"/>
            <a:ext cx="3649410" cy="26746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5" name="図 4" descr="Macintosh HD:Users:kazuyo:Downloads:2017-06-27:MapD1_H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4"/>
          <a:stretch/>
        </p:blipFill>
        <p:spPr bwMode="auto">
          <a:xfrm>
            <a:off x="1026690" y="640968"/>
            <a:ext cx="3317741" cy="2780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図 5" descr="Macintosh HD:Users:kazuyo:Downloads:2017-06-27:MapD3_H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1026690" y="3922376"/>
            <a:ext cx="3205079" cy="2674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7" name="図 6" descr="Macintosh HD:Users:kazuyo:Downloads:2017-06-27:MapD4_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80" y="3922376"/>
            <a:ext cx="3649410" cy="26746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8" name="テキスト 44"/>
          <p:cNvSpPr txBox="1"/>
          <p:nvPr/>
        </p:nvSpPr>
        <p:spPr>
          <a:xfrm>
            <a:off x="1656160" y="2660268"/>
            <a:ext cx="2541019" cy="2993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207x157x30 grids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9" name="テキスト 45"/>
          <p:cNvSpPr txBox="1"/>
          <p:nvPr/>
        </p:nvSpPr>
        <p:spPr>
          <a:xfrm>
            <a:off x="3892730" y="846708"/>
            <a:ext cx="355886" cy="299352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kern="1200">
                <a:effectLst/>
                <a:ea typeface="ＭＳ 明朝"/>
                <a:cs typeface="Times New Roman"/>
              </a:rPr>
              <a:t>D1</a:t>
            </a:r>
            <a:endParaRPr lang="ja-JP" sz="2000">
              <a:effectLst/>
              <a:ea typeface="ＭＳ 明朝"/>
              <a:cs typeface="Times New Roman"/>
            </a:endParaRPr>
          </a:p>
        </p:txBody>
      </p:sp>
      <p:sp>
        <p:nvSpPr>
          <p:cNvPr id="10" name="テキスト 46"/>
          <p:cNvSpPr txBox="1"/>
          <p:nvPr/>
        </p:nvSpPr>
        <p:spPr>
          <a:xfrm>
            <a:off x="3152529" y="1951532"/>
            <a:ext cx="415902" cy="299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kern="120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D2</a:t>
            </a:r>
            <a:endParaRPr lang="ja-JP" sz="2000">
              <a:effectLst/>
              <a:ea typeface="ＭＳ 明朝"/>
              <a:cs typeface="Times New Roman"/>
            </a:endParaRPr>
          </a:p>
        </p:txBody>
      </p:sp>
      <p:sp>
        <p:nvSpPr>
          <p:cNvPr id="11" name="テキスト 47"/>
          <p:cNvSpPr txBox="1">
            <a:spLocks noChangeAspect="1"/>
          </p:cNvSpPr>
          <p:nvPr/>
        </p:nvSpPr>
        <p:spPr>
          <a:xfrm>
            <a:off x="4832353" y="2904108"/>
            <a:ext cx="2444747" cy="424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141x147x30 grids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テキスト 48"/>
          <p:cNvSpPr txBox="1">
            <a:spLocks noChangeAspect="1"/>
          </p:cNvSpPr>
          <p:nvPr/>
        </p:nvSpPr>
        <p:spPr>
          <a:xfrm>
            <a:off x="6554989" y="1962528"/>
            <a:ext cx="750730" cy="44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1200" dirty="0">
                <a:solidFill>
                  <a:schemeClr val="accent4"/>
                </a:solidFill>
                <a:effectLst/>
                <a:ea typeface="ＭＳ 明朝"/>
                <a:cs typeface="Times New Roman"/>
              </a:rPr>
              <a:t>D4</a:t>
            </a:r>
            <a:endParaRPr lang="ja-JP" b="1">
              <a:solidFill>
                <a:schemeClr val="accent4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3" name="テキスト 49"/>
          <p:cNvSpPr txBox="1">
            <a:spLocks noChangeAspect="1"/>
          </p:cNvSpPr>
          <p:nvPr/>
        </p:nvSpPr>
        <p:spPr>
          <a:xfrm>
            <a:off x="6709283" y="846708"/>
            <a:ext cx="761259" cy="44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D2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テキスト 50"/>
          <p:cNvSpPr txBox="1">
            <a:spLocks noChangeAspect="1"/>
          </p:cNvSpPr>
          <p:nvPr/>
        </p:nvSpPr>
        <p:spPr>
          <a:xfrm>
            <a:off x="5772046" y="1962397"/>
            <a:ext cx="667549" cy="299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1200" dirty="0">
                <a:solidFill>
                  <a:schemeClr val="accent2"/>
                </a:solidFill>
                <a:effectLst/>
                <a:ea typeface="ＭＳ 明朝"/>
                <a:cs typeface="Times New Roman"/>
              </a:rPr>
              <a:t>D3</a:t>
            </a:r>
            <a:endParaRPr lang="ja-JP" b="1" dirty="0">
              <a:solidFill>
                <a:schemeClr val="accent2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5" name="テキスト ボックス 14"/>
          <p:cNvSpPr txBox="1">
            <a:spLocks noChangeAspect="1"/>
          </p:cNvSpPr>
          <p:nvPr/>
        </p:nvSpPr>
        <p:spPr>
          <a:xfrm>
            <a:off x="2937942" y="5509838"/>
            <a:ext cx="1017118" cy="318008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2000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Δ</a:t>
            </a: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=5km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テキスト ボックス 15"/>
          <p:cNvSpPr txBox="1">
            <a:spLocks noChangeAspect="1"/>
          </p:cNvSpPr>
          <p:nvPr/>
        </p:nvSpPr>
        <p:spPr>
          <a:xfrm>
            <a:off x="1943100" y="5774034"/>
            <a:ext cx="2088160" cy="450439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69x48x30 grids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テキスト ボックス 16"/>
          <p:cNvSpPr txBox="1">
            <a:spLocks noChangeAspect="1"/>
          </p:cNvSpPr>
          <p:nvPr/>
        </p:nvSpPr>
        <p:spPr>
          <a:xfrm>
            <a:off x="1428680" y="4317722"/>
            <a:ext cx="1090822" cy="299352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b="1" kern="1200" dirty="0">
                <a:solidFill>
                  <a:schemeClr val="accent2"/>
                </a:solidFill>
                <a:effectLst/>
                <a:ea typeface="ＭＳ 明朝"/>
                <a:cs typeface="Times New Roman"/>
              </a:rPr>
              <a:t>D3</a:t>
            </a:r>
            <a:endParaRPr lang="ja-JP" sz="2800" b="1" dirty="0">
              <a:solidFill>
                <a:schemeClr val="accent2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8" name="テキスト 54"/>
          <p:cNvSpPr txBox="1">
            <a:spLocks noChangeAspect="1"/>
          </p:cNvSpPr>
          <p:nvPr/>
        </p:nvSpPr>
        <p:spPr>
          <a:xfrm>
            <a:off x="6189758" y="5535238"/>
            <a:ext cx="1066603" cy="4474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Δ</a:t>
            </a: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=5km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テキスト 55"/>
          <p:cNvSpPr txBox="1">
            <a:spLocks noChangeAspect="1"/>
          </p:cNvSpPr>
          <p:nvPr/>
        </p:nvSpPr>
        <p:spPr>
          <a:xfrm>
            <a:off x="5351878" y="5901540"/>
            <a:ext cx="1904483" cy="4474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51x57x30 grids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20" name="テキスト 56"/>
          <p:cNvSpPr txBox="1">
            <a:spLocks noChangeAspect="1"/>
          </p:cNvSpPr>
          <p:nvPr/>
        </p:nvSpPr>
        <p:spPr>
          <a:xfrm>
            <a:off x="6723059" y="4185867"/>
            <a:ext cx="587528" cy="299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b="1" kern="1200" dirty="0">
                <a:solidFill>
                  <a:schemeClr val="accent4"/>
                </a:solidFill>
                <a:effectLst/>
                <a:ea typeface="ＭＳ 明朝"/>
                <a:cs typeface="Times New Roman"/>
              </a:rPr>
              <a:t>D4</a:t>
            </a:r>
            <a:endParaRPr lang="ja-JP" sz="2800" b="1" dirty="0">
              <a:solidFill>
                <a:schemeClr val="accent4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21" name="テキスト 54"/>
          <p:cNvSpPr txBox="1">
            <a:spLocks noChangeAspect="1"/>
          </p:cNvSpPr>
          <p:nvPr/>
        </p:nvSpPr>
        <p:spPr>
          <a:xfrm>
            <a:off x="6070600" y="2609468"/>
            <a:ext cx="1206500" cy="44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2000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Δ</a:t>
            </a: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=15km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22" name="テキスト 54"/>
          <p:cNvSpPr txBox="1">
            <a:spLocks noChangeAspect="1"/>
          </p:cNvSpPr>
          <p:nvPr/>
        </p:nvSpPr>
        <p:spPr>
          <a:xfrm>
            <a:off x="2744545" y="2342006"/>
            <a:ext cx="1452634" cy="44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2000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Δ</a:t>
            </a: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=45km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37260" y="40104"/>
            <a:ext cx="51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j-lt"/>
              </a:rPr>
              <a:t>Common model domains for J-stream</a:t>
            </a:r>
            <a:endParaRPr lang="ja-JP" alt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808811" y="2234627"/>
            <a:ext cx="398951" cy="219113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365112" y="4317911"/>
            <a:ext cx="2653448" cy="180348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314969" y="2073591"/>
            <a:ext cx="273471" cy="333133"/>
          </a:xfrm>
          <a:prstGeom prst="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5207361" y="4134084"/>
            <a:ext cx="2048999" cy="2214942"/>
          </a:xfrm>
          <a:prstGeom prst="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7377" y="3578712"/>
            <a:ext cx="668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charset="2"/>
              <a:buChar char="p"/>
            </a:pPr>
            <a:r>
              <a:rPr kumimoji="1" lang="en-US" altLang="ja-JP" sz="2000" dirty="0"/>
              <a:t>Target domains to evaluate, D3 and D4 with 5km resolution 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484EC9-89C0-E242-A7B3-567C85DB2C76}"/>
              </a:ext>
            </a:extLst>
          </p:cNvPr>
          <p:cNvSpPr txBox="1"/>
          <p:nvPr/>
        </p:nvSpPr>
        <p:spPr>
          <a:xfrm>
            <a:off x="1276652" y="6535786"/>
            <a:ext cx="191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2"/>
                </a:solidFill>
              </a:rPr>
              <a:t>OSAKA-NAGOYA</a:t>
            </a:r>
            <a:endParaRPr kumimoji="1" lang="ja-JP" altLang="en-US" sz="2000" b="1">
              <a:solidFill>
                <a:schemeClr val="accent2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615E474-B83C-6340-8F5C-2EB36B2A06AC}"/>
              </a:ext>
            </a:extLst>
          </p:cNvPr>
          <p:cNvSpPr txBox="1"/>
          <p:nvPr/>
        </p:nvSpPr>
        <p:spPr>
          <a:xfrm>
            <a:off x="5093099" y="6531386"/>
            <a:ext cx="91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4"/>
                </a:solidFill>
              </a:rPr>
              <a:t>TOKYO</a:t>
            </a:r>
            <a:endParaRPr kumimoji="1" lang="ja-JP" altLang="en-US" sz="20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1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2701" y="6237003"/>
            <a:ext cx="869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Japan ambient air pollution monitoring stations(</a:t>
            </a:r>
            <a:r>
              <a:rPr lang="ja-JP" altLang="en-US"/>
              <a:t>○</a:t>
            </a:r>
            <a:r>
              <a:rPr lang="en-US" altLang="ja-JP" dirty="0"/>
              <a:t>) in D3(24 stations), and D4(26 stations)</a:t>
            </a:r>
            <a:r>
              <a:rPr lang="ja-JP" altLang="ja-JP"/>
              <a:t> 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9C7D353-596D-3845-9D50-46D695477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0" t="11101" r="17800" b="10044"/>
          <a:stretch/>
        </p:blipFill>
        <p:spPr>
          <a:xfrm>
            <a:off x="128256" y="2875576"/>
            <a:ext cx="4694549" cy="326074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C42F737-50B8-8B46-8773-78DBC3826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06" t="11220" r="18695" b="8363"/>
          <a:stretch/>
        </p:blipFill>
        <p:spPr>
          <a:xfrm>
            <a:off x="5147090" y="2872823"/>
            <a:ext cx="3903276" cy="3279571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B8A0F59-9155-1244-AC2F-F11053ADD8FC}"/>
              </a:ext>
            </a:extLst>
          </p:cNvPr>
          <p:cNvSpPr txBox="1">
            <a:spLocks noChangeAspect="1"/>
          </p:cNvSpPr>
          <p:nvPr/>
        </p:nvSpPr>
        <p:spPr>
          <a:xfrm>
            <a:off x="4277394" y="5625759"/>
            <a:ext cx="1090822" cy="299352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b="1" kern="1200" dirty="0">
                <a:effectLst/>
                <a:ea typeface="ＭＳ 明朝"/>
                <a:cs typeface="Times New Roman"/>
              </a:rPr>
              <a:t>D3</a:t>
            </a:r>
            <a:endParaRPr lang="ja-JP" sz="28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8" name="テキスト 56">
            <a:extLst>
              <a:ext uri="{FF2B5EF4-FFF2-40B4-BE49-F238E27FC236}">
                <a16:creationId xmlns:a16="http://schemas.microsoft.com/office/drawing/2014/main" id="{0DE253C4-C41F-4341-AA72-05FF1F93A1E9}"/>
              </a:ext>
            </a:extLst>
          </p:cNvPr>
          <p:cNvSpPr txBox="1">
            <a:spLocks noChangeAspect="1"/>
          </p:cNvSpPr>
          <p:nvPr/>
        </p:nvSpPr>
        <p:spPr>
          <a:xfrm>
            <a:off x="8387359" y="5625759"/>
            <a:ext cx="587528" cy="299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b="1" kern="1200" dirty="0">
                <a:effectLst/>
                <a:ea typeface="ＭＳ 明朝"/>
                <a:cs typeface="Times New Roman"/>
              </a:rPr>
              <a:t>D4</a:t>
            </a:r>
            <a:endParaRPr lang="ja-JP" sz="28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909959E-C47C-4D4D-8D19-83FBB451A704}"/>
              </a:ext>
            </a:extLst>
          </p:cNvPr>
          <p:cNvSpPr txBox="1"/>
          <p:nvPr/>
        </p:nvSpPr>
        <p:spPr>
          <a:xfrm>
            <a:off x="282701" y="1106814"/>
            <a:ext cx="620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altLang="ja-JP" dirty="0"/>
              <a:t>Model results were compered with observations at the Japan ambient air pollution monitoring stations for every 2 week in each season.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15" name="図 14" descr="Macintosh HD:Users:kazuyo:Downloads:2017-06-27:MapD2_HT.PNG">
            <a:extLst>
              <a:ext uri="{FF2B5EF4-FFF2-40B4-BE49-F238E27FC236}">
                <a16:creationId xmlns:a16="http://schemas.microsoft.com/office/drawing/2014/main" id="{E600D1E9-738E-834C-9199-9A6C001D58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4"/>
          <a:stretch/>
        </p:blipFill>
        <p:spPr bwMode="auto">
          <a:xfrm>
            <a:off x="6555444" y="0"/>
            <a:ext cx="2590766" cy="23957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6" name="テキスト 47">
            <a:extLst>
              <a:ext uri="{FF2B5EF4-FFF2-40B4-BE49-F238E27FC236}">
                <a16:creationId xmlns:a16="http://schemas.microsoft.com/office/drawing/2014/main" id="{C0EA2E71-7E1C-EC4F-8247-EE3624479C6B}"/>
              </a:ext>
            </a:extLst>
          </p:cNvPr>
          <p:cNvSpPr txBox="1">
            <a:spLocks noChangeAspect="1"/>
          </p:cNvSpPr>
          <p:nvPr/>
        </p:nvSpPr>
        <p:spPr>
          <a:xfrm>
            <a:off x="6592820" y="1919548"/>
            <a:ext cx="2444747" cy="424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141x147x30 grids</a:t>
            </a:r>
            <a:endParaRPr lang="ja-JP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テキスト 48">
            <a:extLst>
              <a:ext uri="{FF2B5EF4-FFF2-40B4-BE49-F238E27FC236}">
                <a16:creationId xmlns:a16="http://schemas.microsoft.com/office/drawing/2014/main" id="{CC007CB5-505F-A84C-A6CB-5A791C198AAD}"/>
              </a:ext>
            </a:extLst>
          </p:cNvPr>
          <p:cNvSpPr txBox="1">
            <a:spLocks noChangeAspect="1"/>
          </p:cNvSpPr>
          <p:nvPr/>
        </p:nvSpPr>
        <p:spPr>
          <a:xfrm>
            <a:off x="8313513" y="940434"/>
            <a:ext cx="750730" cy="44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1200" dirty="0">
                <a:solidFill>
                  <a:schemeClr val="accent4"/>
                </a:solidFill>
                <a:effectLst/>
                <a:ea typeface="ＭＳ 明朝"/>
                <a:cs typeface="Times New Roman"/>
              </a:rPr>
              <a:t>D4</a:t>
            </a:r>
            <a:endParaRPr lang="ja-JP" b="1">
              <a:solidFill>
                <a:schemeClr val="accent4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8" name="テキスト 49">
            <a:extLst>
              <a:ext uri="{FF2B5EF4-FFF2-40B4-BE49-F238E27FC236}">
                <a16:creationId xmlns:a16="http://schemas.microsoft.com/office/drawing/2014/main" id="{C13F78B1-BA41-B046-A297-83AEC715C19A}"/>
              </a:ext>
            </a:extLst>
          </p:cNvPr>
          <p:cNvSpPr txBox="1">
            <a:spLocks noChangeAspect="1"/>
          </p:cNvSpPr>
          <p:nvPr/>
        </p:nvSpPr>
        <p:spPr>
          <a:xfrm>
            <a:off x="8503057" y="0"/>
            <a:ext cx="761259" cy="44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D2</a:t>
            </a:r>
            <a:endParaRPr lang="ja-JP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19" name="テキスト 50">
            <a:extLst>
              <a:ext uri="{FF2B5EF4-FFF2-40B4-BE49-F238E27FC236}">
                <a16:creationId xmlns:a16="http://schemas.microsoft.com/office/drawing/2014/main" id="{2B38F03D-720A-1A49-8372-EB8F4B04F98C}"/>
              </a:ext>
            </a:extLst>
          </p:cNvPr>
          <p:cNvSpPr txBox="1">
            <a:spLocks noChangeAspect="1"/>
          </p:cNvSpPr>
          <p:nvPr/>
        </p:nvSpPr>
        <p:spPr>
          <a:xfrm>
            <a:off x="7587983" y="951324"/>
            <a:ext cx="667549" cy="2993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1200" dirty="0">
                <a:solidFill>
                  <a:schemeClr val="accent2"/>
                </a:solidFill>
                <a:effectLst/>
                <a:ea typeface="ＭＳ 明朝"/>
                <a:cs typeface="Times New Roman"/>
              </a:rPr>
              <a:t>D3</a:t>
            </a:r>
            <a:endParaRPr lang="ja-JP" b="1" dirty="0">
              <a:solidFill>
                <a:schemeClr val="accent2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20" name="テキスト 54">
            <a:extLst>
              <a:ext uri="{FF2B5EF4-FFF2-40B4-BE49-F238E27FC236}">
                <a16:creationId xmlns:a16="http://schemas.microsoft.com/office/drawing/2014/main" id="{9AFBA8D2-E8F7-404A-AD0D-EBA9658C7F0C}"/>
              </a:ext>
            </a:extLst>
          </p:cNvPr>
          <p:cNvSpPr txBox="1">
            <a:spLocks noChangeAspect="1"/>
          </p:cNvSpPr>
          <p:nvPr/>
        </p:nvSpPr>
        <p:spPr>
          <a:xfrm>
            <a:off x="7831067" y="1624908"/>
            <a:ext cx="1206500" cy="44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Δ</a:t>
            </a:r>
            <a:r>
              <a:rPr lang="en-US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=15km</a:t>
            </a:r>
            <a:endParaRPr lang="ja-JP" dirty="0">
              <a:effectLst/>
              <a:ea typeface="ＭＳ 明朝"/>
              <a:cs typeface="Times New Roman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E3440C0-D254-964C-BA39-BDDEDA4FA0BB}"/>
              </a:ext>
            </a:extLst>
          </p:cNvPr>
          <p:cNvSpPr/>
          <p:nvPr/>
        </p:nvSpPr>
        <p:spPr>
          <a:xfrm>
            <a:off x="7662672" y="1250676"/>
            <a:ext cx="361027" cy="191991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58C0C17-3566-5943-9A6D-AB8A87BBCF7C}"/>
              </a:ext>
            </a:extLst>
          </p:cNvPr>
          <p:cNvSpPr/>
          <p:nvPr/>
        </p:nvSpPr>
        <p:spPr>
          <a:xfrm>
            <a:off x="8093921" y="1069900"/>
            <a:ext cx="273471" cy="333133"/>
          </a:xfrm>
          <a:prstGeom prst="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33583B4-E94E-514A-93B5-14213AAAD9A8}"/>
              </a:ext>
            </a:extLst>
          </p:cNvPr>
          <p:cNvSpPr txBox="1"/>
          <p:nvPr/>
        </p:nvSpPr>
        <p:spPr>
          <a:xfrm>
            <a:off x="0" y="2414514"/>
            <a:ext cx="2477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2"/>
                </a:solidFill>
              </a:rPr>
              <a:t>OSAKA-NAGOYA Area</a:t>
            </a:r>
            <a:endParaRPr kumimoji="1" lang="ja-JP" altLang="en-US" sz="2000" b="1">
              <a:solidFill>
                <a:schemeClr val="accent2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84A357A-DE86-A846-8FE7-9BDAB7AF4DF4}"/>
              </a:ext>
            </a:extLst>
          </p:cNvPr>
          <p:cNvSpPr txBox="1"/>
          <p:nvPr/>
        </p:nvSpPr>
        <p:spPr>
          <a:xfrm>
            <a:off x="4999840" y="2414514"/>
            <a:ext cx="1473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4"/>
                </a:solidFill>
              </a:rPr>
              <a:t>TOKYO Area</a:t>
            </a:r>
            <a:endParaRPr kumimoji="1" lang="ja-JP" altLang="en-US" sz="2000" b="1">
              <a:solidFill>
                <a:schemeClr val="accent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79C5464-DECC-904B-A5E9-8861DFDF9C91}"/>
              </a:ext>
            </a:extLst>
          </p:cNvPr>
          <p:cNvSpPr/>
          <p:nvPr/>
        </p:nvSpPr>
        <p:spPr>
          <a:xfrm>
            <a:off x="226049" y="12288"/>
            <a:ext cx="440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j-lt"/>
              </a:rPr>
              <a:t>Observation sites for evaluating</a:t>
            </a:r>
            <a:endParaRPr lang="ja-JP" altLang="en-US" sz="2400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06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909" y="31848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Participant model list (Phase I)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45DC46B-68AD-7043-A8EC-F28F08519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6133"/>
              </p:ext>
            </p:extLst>
          </p:nvPr>
        </p:nvGraphicFramePr>
        <p:xfrm>
          <a:off x="1246911" y="693013"/>
          <a:ext cx="7601876" cy="6066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067">
                  <a:extLst>
                    <a:ext uri="{9D8B030D-6E8A-4147-A177-3AD203B41FA5}">
                      <a16:colId xmlns:a16="http://schemas.microsoft.com/office/drawing/2014/main" val="3974187046"/>
                    </a:ext>
                  </a:extLst>
                </a:gridCol>
                <a:gridCol w="581587">
                  <a:extLst>
                    <a:ext uri="{9D8B030D-6E8A-4147-A177-3AD203B41FA5}">
                      <a16:colId xmlns:a16="http://schemas.microsoft.com/office/drawing/2014/main" val="2444788727"/>
                    </a:ext>
                  </a:extLst>
                </a:gridCol>
                <a:gridCol w="650675">
                  <a:extLst>
                    <a:ext uri="{9D8B030D-6E8A-4147-A177-3AD203B41FA5}">
                      <a16:colId xmlns:a16="http://schemas.microsoft.com/office/drawing/2014/main" val="2030848417"/>
                    </a:ext>
                  </a:extLst>
                </a:gridCol>
                <a:gridCol w="941950">
                  <a:extLst>
                    <a:ext uri="{9D8B030D-6E8A-4147-A177-3AD203B41FA5}">
                      <a16:colId xmlns:a16="http://schemas.microsoft.com/office/drawing/2014/main" val="638737759"/>
                    </a:ext>
                  </a:extLst>
                </a:gridCol>
                <a:gridCol w="773104">
                  <a:extLst>
                    <a:ext uri="{9D8B030D-6E8A-4147-A177-3AD203B41FA5}">
                      <a16:colId xmlns:a16="http://schemas.microsoft.com/office/drawing/2014/main" val="2772261084"/>
                    </a:ext>
                  </a:extLst>
                </a:gridCol>
                <a:gridCol w="754181">
                  <a:extLst>
                    <a:ext uri="{9D8B030D-6E8A-4147-A177-3AD203B41FA5}">
                      <a16:colId xmlns:a16="http://schemas.microsoft.com/office/drawing/2014/main" val="3083989509"/>
                    </a:ext>
                  </a:extLst>
                </a:gridCol>
                <a:gridCol w="1045773">
                  <a:extLst>
                    <a:ext uri="{9D8B030D-6E8A-4147-A177-3AD203B41FA5}">
                      <a16:colId xmlns:a16="http://schemas.microsoft.com/office/drawing/2014/main" val="3272548591"/>
                    </a:ext>
                  </a:extLst>
                </a:gridCol>
                <a:gridCol w="862131">
                  <a:extLst>
                    <a:ext uri="{9D8B030D-6E8A-4147-A177-3AD203B41FA5}">
                      <a16:colId xmlns:a16="http://schemas.microsoft.com/office/drawing/2014/main" val="3930115006"/>
                    </a:ext>
                  </a:extLst>
                </a:gridCol>
                <a:gridCol w="369352">
                  <a:extLst>
                    <a:ext uri="{9D8B030D-6E8A-4147-A177-3AD203B41FA5}">
                      <a16:colId xmlns:a16="http://schemas.microsoft.com/office/drawing/2014/main" val="3142272951"/>
                    </a:ext>
                  </a:extLst>
                </a:gridCol>
                <a:gridCol w="369352">
                  <a:extLst>
                    <a:ext uri="{9D8B030D-6E8A-4147-A177-3AD203B41FA5}">
                      <a16:colId xmlns:a16="http://schemas.microsoft.com/office/drawing/2014/main" val="1789248181"/>
                    </a:ext>
                  </a:extLst>
                </a:gridCol>
                <a:gridCol w="369352">
                  <a:extLst>
                    <a:ext uri="{9D8B030D-6E8A-4147-A177-3AD203B41FA5}">
                      <a16:colId xmlns:a16="http://schemas.microsoft.com/office/drawing/2014/main" val="819689461"/>
                    </a:ext>
                  </a:extLst>
                </a:gridCol>
                <a:gridCol w="369352">
                  <a:extLst>
                    <a:ext uri="{9D8B030D-6E8A-4147-A177-3AD203B41FA5}">
                      <a16:colId xmlns:a16="http://schemas.microsoft.com/office/drawing/2014/main" val="3508456959"/>
                    </a:ext>
                  </a:extLst>
                </a:gridCol>
              </a:tblGrid>
              <a:tr h="359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</a:rPr>
                        <a:t>ID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Model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Version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Chemical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mechanism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Aerosol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Emission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Meteorology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Boundary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Domains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086273"/>
                  </a:ext>
                </a:extLst>
              </a:tr>
              <a:tr h="18731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4142" marR="4142" marT="414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4142" marR="4142" marT="4142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(d01)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2323"/>
                  </a:ext>
                </a:extLst>
              </a:tr>
              <a:tr h="187316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 dirty="0">
                          <a:effectLst/>
                        </a:rPr>
                        <a:t>CQ01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CMAQ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4.7.1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SAPRC99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aero5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81942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CQ02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4.7.1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aero5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31051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CQ03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4.7.1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61061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 dirty="0">
                          <a:effectLst/>
                        </a:rPr>
                        <a:t>CQ05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CB05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5276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CQ06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aero6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Provided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27600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 dirty="0">
                          <a:effectLst/>
                        </a:rPr>
                        <a:t>CQ07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88297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CQ08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CMAQ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90845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CQ09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aero5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10132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CQ10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459307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CQ11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1356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CQ12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CB05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17733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CQ13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CB05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aero6vbs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48562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CQ14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CB05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59318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CQ15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CMAQ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CB05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59819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CQ16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RACM2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aero6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11522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CQ17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RACM2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3672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CQ18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ja-JP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altLang="ja-JP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418595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CQ19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Provided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92206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CQ20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SAPRC07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37604936"/>
                  </a:ext>
                </a:extLst>
              </a:tr>
            </a:tbl>
          </a:graphicData>
        </a:graphic>
      </p:graphicFrame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BE552E2-7EE1-0E4A-B30C-DE6542EBC34A}"/>
              </a:ext>
            </a:extLst>
          </p:cNvPr>
          <p:cNvCxnSpPr/>
          <p:nvPr/>
        </p:nvCxnSpPr>
        <p:spPr>
          <a:xfrm>
            <a:off x="1030778" y="1379913"/>
            <a:ext cx="0" cy="5379733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59D4C9-7225-1242-90AD-7FB0EDB69BFC}"/>
              </a:ext>
            </a:extLst>
          </p:cNvPr>
          <p:cNvSpPr txBox="1"/>
          <p:nvPr/>
        </p:nvSpPr>
        <p:spPr>
          <a:xfrm rot="16200000">
            <a:off x="-1087221" y="3601866"/>
            <a:ext cx="37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</a:rPr>
              <a:t>CMAQ(29)</a:t>
            </a:r>
            <a:endParaRPr kumimoji="1" lang="ja-JP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9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45DC46B-68AD-7043-A8EC-F28F08519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05962"/>
              </p:ext>
            </p:extLst>
          </p:nvPr>
        </p:nvGraphicFramePr>
        <p:xfrm>
          <a:off x="546014" y="636838"/>
          <a:ext cx="8382593" cy="4862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758">
                  <a:extLst>
                    <a:ext uri="{9D8B030D-6E8A-4147-A177-3AD203B41FA5}">
                      <a16:colId xmlns:a16="http://schemas.microsoft.com/office/drawing/2014/main" val="3974187046"/>
                    </a:ext>
                  </a:extLst>
                </a:gridCol>
                <a:gridCol w="921313">
                  <a:extLst>
                    <a:ext uri="{9D8B030D-6E8A-4147-A177-3AD203B41FA5}">
                      <a16:colId xmlns:a16="http://schemas.microsoft.com/office/drawing/2014/main" val="2444788727"/>
                    </a:ext>
                  </a:extLst>
                </a:gridCol>
                <a:gridCol w="650675">
                  <a:extLst>
                    <a:ext uri="{9D8B030D-6E8A-4147-A177-3AD203B41FA5}">
                      <a16:colId xmlns:a16="http://schemas.microsoft.com/office/drawing/2014/main" val="2030848417"/>
                    </a:ext>
                  </a:extLst>
                </a:gridCol>
                <a:gridCol w="941950">
                  <a:extLst>
                    <a:ext uri="{9D8B030D-6E8A-4147-A177-3AD203B41FA5}">
                      <a16:colId xmlns:a16="http://schemas.microsoft.com/office/drawing/2014/main" val="638737759"/>
                    </a:ext>
                  </a:extLst>
                </a:gridCol>
                <a:gridCol w="1294312">
                  <a:extLst>
                    <a:ext uri="{9D8B030D-6E8A-4147-A177-3AD203B41FA5}">
                      <a16:colId xmlns:a16="http://schemas.microsoft.com/office/drawing/2014/main" val="2772261084"/>
                    </a:ext>
                  </a:extLst>
                </a:gridCol>
                <a:gridCol w="754181">
                  <a:extLst>
                    <a:ext uri="{9D8B030D-6E8A-4147-A177-3AD203B41FA5}">
                      <a16:colId xmlns:a16="http://schemas.microsoft.com/office/drawing/2014/main" val="3083989509"/>
                    </a:ext>
                  </a:extLst>
                </a:gridCol>
                <a:gridCol w="1045773">
                  <a:extLst>
                    <a:ext uri="{9D8B030D-6E8A-4147-A177-3AD203B41FA5}">
                      <a16:colId xmlns:a16="http://schemas.microsoft.com/office/drawing/2014/main" val="3272548591"/>
                    </a:ext>
                  </a:extLst>
                </a:gridCol>
                <a:gridCol w="862131">
                  <a:extLst>
                    <a:ext uri="{9D8B030D-6E8A-4147-A177-3AD203B41FA5}">
                      <a16:colId xmlns:a16="http://schemas.microsoft.com/office/drawing/2014/main" val="3930115006"/>
                    </a:ext>
                  </a:extLst>
                </a:gridCol>
                <a:gridCol w="341875">
                  <a:extLst>
                    <a:ext uri="{9D8B030D-6E8A-4147-A177-3AD203B41FA5}">
                      <a16:colId xmlns:a16="http://schemas.microsoft.com/office/drawing/2014/main" val="3142272951"/>
                    </a:ext>
                  </a:extLst>
                </a:gridCol>
                <a:gridCol w="341875">
                  <a:extLst>
                    <a:ext uri="{9D8B030D-6E8A-4147-A177-3AD203B41FA5}">
                      <a16:colId xmlns:a16="http://schemas.microsoft.com/office/drawing/2014/main" val="1789248181"/>
                    </a:ext>
                  </a:extLst>
                </a:gridCol>
                <a:gridCol w="341875">
                  <a:extLst>
                    <a:ext uri="{9D8B030D-6E8A-4147-A177-3AD203B41FA5}">
                      <a16:colId xmlns:a16="http://schemas.microsoft.com/office/drawing/2014/main" val="819689461"/>
                    </a:ext>
                  </a:extLst>
                </a:gridCol>
                <a:gridCol w="341875">
                  <a:extLst>
                    <a:ext uri="{9D8B030D-6E8A-4147-A177-3AD203B41FA5}">
                      <a16:colId xmlns:a16="http://schemas.microsoft.com/office/drawing/2014/main" val="3508456959"/>
                    </a:ext>
                  </a:extLst>
                </a:gridCol>
              </a:tblGrid>
              <a:tr h="359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</a:rPr>
                        <a:t>ID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Model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Version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Chemical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mechanism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Aerosol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Emission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Meteorology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Boundary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Domains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086273"/>
                  </a:ext>
                </a:extLst>
              </a:tr>
              <a:tr h="18731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4142" marR="4142" marT="414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4142" marR="4142" marT="4142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(d01)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2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CQ21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02766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CQ22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MOZART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89185828"/>
                  </a:ext>
                </a:extLst>
              </a:tr>
              <a:tr h="359433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CQ23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0108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CQ24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SAPRC99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438898"/>
                  </a:ext>
                </a:extLst>
              </a:tr>
              <a:tr h="187316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CQ25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43611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 dirty="0">
                          <a:effectLst/>
                        </a:rPr>
                        <a:t>CQ26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CMAQ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12104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CQ27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6401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CQ28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2472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CQ29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Provided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37219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CQ30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CMAQ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5.2.0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CB05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aero6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5331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CX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CAMx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6.4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SAPRC07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</a:rPr>
                        <a:t>(Provided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游ゴシック" panose="020B0400000000000000" pitchFamily="34" charset="-128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59458542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WC01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WRF-Chem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3.7.1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RADM2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MADE/SORGAM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MOZART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3109311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 dirty="0">
                          <a:effectLst/>
                        </a:rPr>
                        <a:t>WC02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WRF-Chem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3.7.1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RADM2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MADE/SORGAM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MOZART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1995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u="none" strike="noStrike">
                          <a:effectLst/>
                        </a:rPr>
                        <a:t>WC03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WRF-Chem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3.8.1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RADM2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MADE/SORGAM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Provided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Own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MOZART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34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79705600"/>
                  </a:ext>
                </a:extLst>
              </a:tr>
            </a:tbl>
          </a:graphicData>
        </a:graphic>
      </p:graphicFrame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3280DB8-F77B-6C42-9879-D87BFEB37795}"/>
              </a:ext>
            </a:extLst>
          </p:cNvPr>
          <p:cNvCxnSpPr>
            <a:cxnSpLocks/>
          </p:cNvCxnSpPr>
          <p:nvPr/>
        </p:nvCxnSpPr>
        <p:spPr>
          <a:xfrm flipV="1">
            <a:off x="497785" y="1297343"/>
            <a:ext cx="0" cy="2866491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B5A01E-9A10-3A40-B633-FC818615F602}"/>
              </a:ext>
            </a:extLst>
          </p:cNvPr>
          <p:cNvSpPr txBox="1"/>
          <p:nvPr/>
        </p:nvSpPr>
        <p:spPr>
          <a:xfrm rot="16200000">
            <a:off x="-566766" y="2335034"/>
            <a:ext cx="167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2"/>
                </a:solidFill>
              </a:rPr>
              <a:t>CMAQ(29)</a:t>
            </a:r>
            <a:endParaRPr kumimoji="1" lang="ja-JP" altLang="en-US" sz="2400">
              <a:solidFill>
                <a:schemeClr val="accent2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CD8C4E4-9EC7-4540-A464-291543B67657}"/>
              </a:ext>
            </a:extLst>
          </p:cNvPr>
          <p:cNvCxnSpPr>
            <a:cxnSpLocks/>
          </p:cNvCxnSpPr>
          <p:nvPr/>
        </p:nvCxnSpPr>
        <p:spPr>
          <a:xfrm flipV="1">
            <a:off x="480825" y="4655849"/>
            <a:ext cx="1" cy="858168"/>
          </a:xfrm>
          <a:prstGeom prst="line">
            <a:avLst/>
          </a:prstGeom>
          <a:ln w="2540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CB999E-476E-8848-8C4B-9D722ED61BF9}"/>
              </a:ext>
            </a:extLst>
          </p:cNvPr>
          <p:cNvSpPr txBox="1"/>
          <p:nvPr/>
        </p:nvSpPr>
        <p:spPr>
          <a:xfrm rot="16200000">
            <a:off x="-239627" y="4909288"/>
            <a:ext cx="101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4"/>
                </a:solidFill>
              </a:rPr>
              <a:t>WRF-</a:t>
            </a:r>
            <a:r>
              <a:rPr kumimoji="1" lang="en-US" altLang="ja-JP" sz="1400" dirty="0" err="1">
                <a:solidFill>
                  <a:schemeClr val="accent4"/>
                </a:solidFill>
              </a:rPr>
              <a:t>Chem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61901D-24AD-7245-9692-630B6E30ECA6}"/>
              </a:ext>
            </a:extLst>
          </p:cNvPr>
          <p:cNvSpPr txBox="1"/>
          <p:nvPr/>
        </p:nvSpPr>
        <p:spPr>
          <a:xfrm>
            <a:off x="-60657" y="4190335"/>
            <a:ext cx="763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rgbClr val="0070C0"/>
                </a:solidFill>
              </a:rPr>
              <a:t>CAMx</a:t>
            </a:r>
            <a:endParaRPr kumimoji="1" lang="ja-JP" altLang="en-US" sz="1600">
              <a:solidFill>
                <a:srgbClr val="0070C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8349EC-A85B-304E-998A-5EFACF01DDC2}"/>
              </a:ext>
            </a:extLst>
          </p:cNvPr>
          <p:cNvSpPr txBox="1"/>
          <p:nvPr/>
        </p:nvSpPr>
        <p:spPr>
          <a:xfrm>
            <a:off x="546014" y="6030203"/>
            <a:ext cx="859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</a:rPr>
              <a:t>29 CMAQ, 1 </a:t>
            </a:r>
            <a:r>
              <a:rPr lang="en-US" altLang="ja-JP" sz="1600" dirty="0" err="1">
                <a:solidFill>
                  <a:schemeClr val="accent5">
                    <a:lumMod val="75000"/>
                  </a:schemeClr>
                </a:solidFill>
              </a:rPr>
              <a:t>CAMx</a:t>
            </a: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</a:rPr>
              <a:t>, 3 WRF-</a:t>
            </a:r>
            <a:r>
              <a:rPr lang="en-US" altLang="ja-JP" sz="1600" dirty="0" err="1">
                <a:solidFill>
                  <a:schemeClr val="accent5">
                    <a:lumMod val="75000"/>
                  </a:schemeClr>
                </a:solidFill>
              </a:rPr>
              <a:t>cham</a:t>
            </a: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</a:rPr>
              <a:t> joined in J-stream Phase I.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</a:rPr>
              <a:t>Several kinds of different model versions and settings were used in some model, ex. CMAQ.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</a:rPr>
              <a:t>A few model did not use provided </a:t>
            </a:r>
            <a:r>
              <a:rPr lang="en-US" altLang="ja-JP" sz="1600" dirty="0" err="1">
                <a:solidFill>
                  <a:schemeClr val="accent5">
                    <a:lumMod val="75000"/>
                  </a:schemeClr>
                </a:solidFill>
              </a:rPr>
              <a:t>Emis</a:t>
            </a: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</a:rPr>
              <a:t>., Met, and Boundary.</a:t>
            </a:r>
            <a:endParaRPr kumimoji="1" lang="ja-JP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791212D-2089-D34F-8308-60E583FE1BEA}"/>
              </a:ext>
            </a:extLst>
          </p:cNvPr>
          <p:cNvSpPr/>
          <p:nvPr/>
        </p:nvSpPr>
        <p:spPr>
          <a:xfrm>
            <a:off x="226909" y="31848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990000"/>
                </a:solidFill>
                <a:latin typeface="+mj-lt"/>
              </a:rPr>
              <a:t>Participant model list (Phase I)</a:t>
            </a:r>
            <a:endParaRPr lang="ja-JP" altLang="en-US" sz="2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156095"/>
      </p:ext>
    </p:extLst>
  </p:cSld>
  <p:clrMapOvr>
    <a:masterClrMapping/>
  </p:clrMapOvr>
</p:sld>
</file>

<file path=ppt/theme/theme1.xml><?xml version="1.0" encoding="utf-8"?>
<a:theme xmlns:a="http://schemas.openxmlformats.org/drawingml/2006/main" name="スペクトル">
  <a:themeElements>
    <a:clrScheme name="スペクトル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スペクトル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スペクトル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スペクトル.thmx</Template>
  <TotalTime>3978</TotalTime>
  <Words>3206</Words>
  <Application>Microsoft Macintosh PowerPoint</Application>
  <PresentationFormat>画面に合わせる (4:3)</PresentationFormat>
  <Paragraphs>982</Paragraphs>
  <Slides>27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41" baseType="lpstr">
      <vt:lpstr>ＭＳ Ｐゴシック</vt:lpstr>
      <vt:lpstr>ＭＳ ゴシック</vt:lpstr>
      <vt:lpstr>ＭＳ 明朝</vt:lpstr>
      <vt:lpstr>Osaka</vt:lpstr>
      <vt:lpstr>Osaka Regular-Mono</vt:lpstr>
      <vt:lpstr>SimSun</vt:lpstr>
      <vt:lpstr>ヒラギノ角ゴ ProN W3</vt:lpstr>
      <vt:lpstr>游ゴシック</vt:lpstr>
      <vt:lpstr>Arial</vt:lpstr>
      <vt:lpstr>Calibri</vt:lpstr>
      <vt:lpstr>Corbel</vt:lpstr>
      <vt:lpstr>Times New Roman</vt:lpstr>
      <vt:lpstr>Wingdings</vt:lpstr>
      <vt:lpstr>スペクトル</vt:lpstr>
      <vt:lpstr>Model inter-comparison study  for urban scale secondary atmospheric pollutants in Japan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山地 一代</dc:creator>
  <cp:keywords/>
  <dc:description/>
  <cp:lastModifiedBy>Microsoft Office ユーザー</cp:lastModifiedBy>
  <cp:revision>138</cp:revision>
  <dcterms:created xsi:type="dcterms:W3CDTF">2018-05-20T08:25:38Z</dcterms:created>
  <dcterms:modified xsi:type="dcterms:W3CDTF">2018-10-23T14:10:09Z</dcterms:modified>
  <cp:category/>
</cp:coreProperties>
</file>