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5"/>
  </p:notesMasterIdLst>
  <p:sldIdLst>
    <p:sldId id="256" r:id="rId2"/>
    <p:sldId id="257" r:id="rId3"/>
    <p:sldId id="286" r:id="rId4"/>
    <p:sldId id="261" r:id="rId5"/>
    <p:sldId id="258" r:id="rId6"/>
    <p:sldId id="262" r:id="rId7"/>
    <p:sldId id="265" r:id="rId8"/>
    <p:sldId id="259" r:id="rId9"/>
    <p:sldId id="264" r:id="rId10"/>
    <p:sldId id="266" r:id="rId11"/>
    <p:sldId id="283" r:id="rId12"/>
    <p:sldId id="270" r:id="rId13"/>
    <p:sldId id="271" r:id="rId14"/>
    <p:sldId id="274" r:id="rId15"/>
    <p:sldId id="275" r:id="rId16"/>
    <p:sldId id="276" r:id="rId17"/>
    <p:sldId id="277" r:id="rId18"/>
    <p:sldId id="278" r:id="rId19"/>
    <p:sldId id="284" r:id="rId20"/>
    <p:sldId id="287" r:id="rId21"/>
    <p:sldId id="260"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6" autoAdjust="0"/>
    <p:restoredTop sz="94660"/>
  </p:normalViewPr>
  <p:slideViewPr>
    <p:cSldViewPr snapToGrid="0">
      <p:cViewPr varScale="1">
        <p:scale>
          <a:sx n="64" d="100"/>
          <a:sy n="64" d="100"/>
        </p:scale>
        <p:origin x="7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EB6EA-EE00-4A39-A688-463D3929F058}"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DDA01-C631-4EF3-94AC-85050F7E7496}" type="slidenum">
              <a:rPr lang="en-US" smtClean="0"/>
              <a:t>‹#›</a:t>
            </a:fld>
            <a:endParaRPr lang="en-US"/>
          </a:p>
        </p:txBody>
      </p:sp>
    </p:spTree>
    <p:extLst>
      <p:ext uri="{BB962C8B-B14F-4D97-AF65-F5344CB8AC3E}">
        <p14:creationId xmlns:p14="http://schemas.microsoft.com/office/powerpoint/2010/main" val="359797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everyone! My name is Bryan Berman and I am a graduate student at Drexel University. Today I will be presenting my work on the implementation of the Multi-Complex Variable method in ISORROPIA and demonstrating sensitivity analysis results using this method</a:t>
            </a:r>
          </a:p>
        </p:txBody>
      </p:sp>
      <p:sp>
        <p:nvSpPr>
          <p:cNvPr id="4" name="Slide Number Placeholder 3"/>
          <p:cNvSpPr>
            <a:spLocks noGrp="1"/>
          </p:cNvSpPr>
          <p:nvPr>
            <p:ph type="sldNum" sz="quarter" idx="10"/>
          </p:nvPr>
        </p:nvSpPr>
        <p:spPr/>
        <p:txBody>
          <a:bodyPr/>
          <a:lstStyle/>
          <a:p>
            <a:fld id="{D06DDA01-C631-4EF3-94AC-85050F7E7496}" type="slidenum">
              <a:rPr lang="en-US" smtClean="0"/>
              <a:t>1</a:t>
            </a:fld>
            <a:endParaRPr lang="en-US"/>
          </a:p>
        </p:txBody>
      </p:sp>
    </p:spTree>
    <p:extLst>
      <p:ext uri="{BB962C8B-B14F-4D97-AF65-F5344CB8AC3E}">
        <p14:creationId xmlns:p14="http://schemas.microsoft.com/office/powerpoint/2010/main" val="232485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next step was to add meaningful values into the imaginary part of complex variables. In other words, I needed to add the step size to the imaginary component of the concentration of interest. </a:t>
            </a:r>
          </a:p>
        </p:txBody>
      </p:sp>
      <p:sp>
        <p:nvSpPr>
          <p:cNvPr id="4" name="Slide Number Placeholder 3"/>
          <p:cNvSpPr>
            <a:spLocks noGrp="1"/>
          </p:cNvSpPr>
          <p:nvPr>
            <p:ph type="sldNum" sz="quarter" idx="10"/>
          </p:nvPr>
        </p:nvSpPr>
        <p:spPr/>
        <p:txBody>
          <a:bodyPr/>
          <a:lstStyle/>
          <a:p>
            <a:fld id="{D06DDA01-C631-4EF3-94AC-85050F7E7496}" type="slidenum">
              <a:rPr lang="en-US" smtClean="0"/>
              <a:t>10</a:t>
            </a:fld>
            <a:endParaRPr lang="en-US"/>
          </a:p>
        </p:txBody>
      </p:sp>
    </p:spTree>
    <p:extLst>
      <p:ext uri="{BB962C8B-B14F-4D97-AF65-F5344CB8AC3E}">
        <p14:creationId xmlns:p14="http://schemas.microsoft.com/office/powerpoint/2010/main" val="249564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was actually a little harder than expected since </a:t>
            </a:r>
            <a:r>
              <a:rPr lang="en-US" sz="1200" kern="1200" dirty="0" err="1">
                <a:solidFill>
                  <a:schemeClr val="tx1"/>
                </a:solidFill>
                <a:effectLst/>
                <a:latin typeface="+mn-lt"/>
                <a:ea typeface="+mn-ea"/>
                <a:cs typeface="+mn-cs"/>
              </a:rPr>
              <a:t>netCDF</a:t>
            </a:r>
            <a:r>
              <a:rPr lang="en-US" sz="1200" kern="1200" dirty="0">
                <a:solidFill>
                  <a:schemeClr val="tx1"/>
                </a:solidFill>
                <a:effectLst/>
                <a:latin typeface="+mn-lt"/>
                <a:ea typeface="+mn-ea"/>
                <a:cs typeface="+mn-cs"/>
              </a:rPr>
              <a:t> doesn’t straight up take in complex numbers.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to solve this problem two different output variables were created. One to hold information about the real part and a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variable to hold information about the imaginary part. For instance, if my output is Gaseous Nitrate I needed to create 2 output variables. One  to hold the real part and one to hold the imaginary part of that variable. </a:t>
            </a:r>
          </a:p>
        </p:txBody>
      </p:sp>
      <p:sp>
        <p:nvSpPr>
          <p:cNvPr id="4" name="Slide Number Placeholder 3"/>
          <p:cNvSpPr>
            <a:spLocks noGrp="1"/>
          </p:cNvSpPr>
          <p:nvPr>
            <p:ph type="sldNum" sz="quarter" idx="10"/>
          </p:nvPr>
        </p:nvSpPr>
        <p:spPr/>
        <p:txBody>
          <a:bodyPr/>
          <a:lstStyle/>
          <a:p>
            <a:fld id="{D06DDA01-C631-4EF3-94AC-85050F7E7496}" type="slidenum">
              <a:rPr lang="en-US" smtClean="0"/>
              <a:t>11</a:t>
            </a:fld>
            <a:endParaRPr lang="en-US"/>
          </a:p>
        </p:txBody>
      </p:sp>
    </p:spTree>
    <p:extLst>
      <p:ext uri="{BB962C8B-B14F-4D97-AF65-F5344CB8AC3E}">
        <p14:creationId xmlns:p14="http://schemas.microsoft.com/office/powerpoint/2010/main" val="71317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3</a:t>
            </a:r>
            <a:r>
              <a:rPr lang="en-US" baseline="30000" dirty="0"/>
              <a:t>rd</a:t>
            </a:r>
            <a:r>
              <a:rPr lang="en-US" dirty="0"/>
              <a:t> step was to calculate the 1</a:t>
            </a:r>
            <a:r>
              <a:rPr lang="en-US" baseline="30000" dirty="0"/>
              <a:t>st</a:t>
            </a:r>
            <a:r>
              <a:rPr lang="en-US" dirty="0"/>
              <a:t> order sensitivities using the complex step method</a:t>
            </a:r>
          </a:p>
        </p:txBody>
      </p:sp>
      <p:sp>
        <p:nvSpPr>
          <p:cNvPr id="4" name="Slide Number Placeholder 3"/>
          <p:cNvSpPr>
            <a:spLocks noGrp="1"/>
          </p:cNvSpPr>
          <p:nvPr>
            <p:ph type="sldNum" sz="quarter" idx="10"/>
          </p:nvPr>
        </p:nvSpPr>
        <p:spPr/>
        <p:txBody>
          <a:bodyPr/>
          <a:lstStyle/>
          <a:p>
            <a:fld id="{D06DDA01-C631-4EF3-94AC-85050F7E7496}" type="slidenum">
              <a:rPr lang="en-US" smtClean="0"/>
              <a:t>12</a:t>
            </a:fld>
            <a:endParaRPr lang="en-US"/>
          </a:p>
        </p:txBody>
      </p:sp>
    </p:spTree>
    <p:extLst>
      <p:ext uri="{BB962C8B-B14F-4D97-AF65-F5344CB8AC3E}">
        <p14:creationId xmlns:p14="http://schemas.microsoft.com/office/powerpoint/2010/main" val="2922578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Sensitivities aerosol nitrate, gaseous nitric acid, aerosol ammonium and gaseous ammonia with respect to total sulfate, total ammonia and total nitrate were calculated. I performed these calculations using different temperatures and relative </a:t>
            </a:r>
            <a:r>
              <a:rPr lang="en-US" sz="1200" kern="1200" dirty="0" err="1">
                <a:solidFill>
                  <a:schemeClr val="tx1"/>
                </a:solidFill>
                <a:effectLst/>
                <a:latin typeface="+mn-lt"/>
                <a:ea typeface="+mn-ea"/>
                <a:cs typeface="+mn-cs"/>
              </a:rPr>
              <a:t>humities</a:t>
            </a:r>
            <a:r>
              <a:rPr lang="en-US" sz="1200" kern="1200" dirty="0">
                <a:solidFill>
                  <a:schemeClr val="tx1"/>
                </a:solidFill>
                <a:effectLst/>
                <a:latin typeface="+mn-lt"/>
                <a:ea typeface="+mn-ea"/>
                <a:cs typeface="+mn-cs"/>
              </a:rPr>
              <a:t>. To test this method, I compared sensitivity results from the complex step method with the finite difference method. </a:t>
            </a:r>
          </a:p>
        </p:txBody>
      </p:sp>
      <p:sp>
        <p:nvSpPr>
          <p:cNvPr id="4" name="Slide Number Placeholder 3"/>
          <p:cNvSpPr>
            <a:spLocks noGrp="1"/>
          </p:cNvSpPr>
          <p:nvPr>
            <p:ph type="sldNum" sz="quarter" idx="10"/>
          </p:nvPr>
        </p:nvSpPr>
        <p:spPr/>
        <p:txBody>
          <a:bodyPr/>
          <a:lstStyle/>
          <a:p>
            <a:fld id="{D06DDA01-C631-4EF3-94AC-85050F7E7496}" type="slidenum">
              <a:rPr lang="en-US" smtClean="0"/>
              <a:t>13</a:t>
            </a:fld>
            <a:endParaRPr lang="en-US"/>
          </a:p>
        </p:txBody>
      </p:sp>
    </p:spTree>
    <p:extLst>
      <p:ext uri="{BB962C8B-B14F-4D97-AF65-F5344CB8AC3E}">
        <p14:creationId xmlns:p14="http://schemas.microsoft.com/office/powerpoint/2010/main" val="399639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Increasing the total sulfate would increase the amount of ammonium in the aerosol phase because the sensitives are positive.   </a:t>
            </a:r>
            <a:endParaRPr lang="en-US" dirty="0"/>
          </a:p>
        </p:txBody>
      </p:sp>
      <p:sp>
        <p:nvSpPr>
          <p:cNvPr id="4" name="Slide Number Placeholder 3"/>
          <p:cNvSpPr>
            <a:spLocks noGrp="1"/>
          </p:cNvSpPr>
          <p:nvPr>
            <p:ph type="sldNum" sz="quarter" idx="10"/>
          </p:nvPr>
        </p:nvSpPr>
        <p:spPr/>
        <p:txBody>
          <a:bodyPr/>
          <a:lstStyle/>
          <a:p>
            <a:fld id="{D06DDA01-C631-4EF3-94AC-85050F7E7496}" type="slidenum">
              <a:rPr lang="en-US" smtClean="0"/>
              <a:t>14</a:t>
            </a:fld>
            <a:endParaRPr lang="en-US"/>
          </a:p>
        </p:txBody>
      </p:sp>
    </p:spTree>
    <p:extLst>
      <p:ext uri="{BB962C8B-B14F-4D97-AF65-F5344CB8AC3E}">
        <p14:creationId xmlns:p14="http://schemas.microsoft.com/office/powerpoint/2010/main" val="346071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are graphs showing  sensitivities of gaseous nitric acid and </a:t>
            </a:r>
            <a:r>
              <a:rPr lang="en-US" sz="1200" dirty="0" err="1"/>
              <a:t>aersol</a:t>
            </a:r>
            <a:r>
              <a:rPr lang="en-US" sz="1200" dirty="0"/>
              <a:t> ammonium with respect to total ammonia</a:t>
            </a:r>
            <a:endParaRPr lang="en-US" dirty="0"/>
          </a:p>
        </p:txBody>
      </p:sp>
      <p:sp>
        <p:nvSpPr>
          <p:cNvPr id="4" name="Slide Number Placeholder 3"/>
          <p:cNvSpPr>
            <a:spLocks noGrp="1"/>
          </p:cNvSpPr>
          <p:nvPr>
            <p:ph type="sldNum" sz="quarter" idx="10"/>
          </p:nvPr>
        </p:nvSpPr>
        <p:spPr/>
        <p:txBody>
          <a:bodyPr/>
          <a:lstStyle/>
          <a:p>
            <a:fld id="{D06DDA01-C631-4EF3-94AC-85050F7E7496}" type="slidenum">
              <a:rPr lang="en-US" smtClean="0"/>
              <a:t>15</a:t>
            </a:fld>
            <a:endParaRPr lang="en-US"/>
          </a:p>
        </p:txBody>
      </p:sp>
    </p:spTree>
    <p:extLst>
      <p:ext uri="{BB962C8B-B14F-4D97-AF65-F5344CB8AC3E}">
        <p14:creationId xmlns:p14="http://schemas.microsoft.com/office/powerpoint/2010/main" val="320863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And these are with respect to total nitrate. As you can see from the graphs some of the sensitivities from the complex step method match those from the finite difference, while others do not. An explanation for this is because of the nonlinearity associated with these functions and the inability of the finite difference method to accurately calculate sensitivities because of this. This explains the need for MCX.  In fact, higher order sensitives get increasingly less accurate as they are calculated with finite difference </a:t>
            </a:r>
          </a:p>
        </p:txBody>
      </p:sp>
      <p:sp>
        <p:nvSpPr>
          <p:cNvPr id="4" name="Slide Number Placeholder 3"/>
          <p:cNvSpPr>
            <a:spLocks noGrp="1"/>
          </p:cNvSpPr>
          <p:nvPr>
            <p:ph type="sldNum" sz="quarter" idx="10"/>
          </p:nvPr>
        </p:nvSpPr>
        <p:spPr/>
        <p:txBody>
          <a:bodyPr/>
          <a:lstStyle/>
          <a:p>
            <a:fld id="{D06DDA01-C631-4EF3-94AC-85050F7E7496}" type="slidenum">
              <a:rPr lang="en-US" smtClean="0"/>
              <a:t>16</a:t>
            </a:fld>
            <a:endParaRPr lang="en-US"/>
          </a:p>
        </p:txBody>
      </p:sp>
    </p:spTree>
    <p:extLst>
      <p:ext uri="{BB962C8B-B14F-4D97-AF65-F5344CB8AC3E}">
        <p14:creationId xmlns:p14="http://schemas.microsoft.com/office/powerpoint/2010/main" val="347141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goal was to implement the Multi-complex variable method into ISORROPIA. This process is similar to how the complex step method was implemented and we use similar equations that works conceptually the same as the equation I showed previously. The top equation  used for calculating the 2nd order sensitivity with respect to one input, while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equation can be used to calculate cross sensitivities. However these equations can be extended to get sensitives using p parameters and up to the nth order.</a:t>
            </a:r>
          </a:p>
        </p:txBody>
      </p:sp>
      <p:sp>
        <p:nvSpPr>
          <p:cNvPr id="4" name="Slide Number Placeholder 3"/>
          <p:cNvSpPr>
            <a:spLocks noGrp="1"/>
          </p:cNvSpPr>
          <p:nvPr>
            <p:ph type="sldNum" sz="quarter" idx="10"/>
          </p:nvPr>
        </p:nvSpPr>
        <p:spPr/>
        <p:txBody>
          <a:bodyPr/>
          <a:lstStyle/>
          <a:p>
            <a:fld id="{D06DDA01-C631-4EF3-94AC-85050F7E7496}" type="slidenum">
              <a:rPr lang="en-US" smtClean="0"/>
              <a:t>17</a:t>
            </a:fld>
            <a:endParaRPr lang="en-US"/>
          </a:p>
        </p:txBody>
      </p:sp>
    </p:spTree>
    <p:extLst>
      <p:ext uri="{BB962C8B-B14F-4D97-AF65-F5344CB8AC3E}">
        <p14:creationId xmlns:p14="http://schemas.microsoft.com/office/powerpoint/2010/main" val="145800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process is similar to that of the complex variable method, except now instead of complexifying ISORROPIA, we have to </a:t>
            </a:r>
            <a:r>
              <a:rPr lang="en-US" dirty="0" err="1"/>
              <a:t>bicomplexify</a:t>
            </a:r>
            <a:r>
              <a:rPr lang="en-US" dirty="0"/>
              <a:t> ISORROPIA </a:t>
            </a:r>
          </a:p>
        </p:txBody>
      </p:sp>
      <p:sp>
        <p:nvSpPr>
          <p:cNvPr id="4" name="Slide Number Placeholder 3"/>
          <p:cNvSpPr>
            <a:spLocks noGrp="1"/>
          </p:cNvSpPr>
          <p:nvPr>
            <p:ph type="sldNum" sz="quarter" idx="10"/>
          </p:nvPr>
        </p:nvSpPr>
        <p:spPr/>
        <p:txBody>
          <a:bodyPr/>
          <a:lstStyle/>
          <a:p>
            <a:fld id="{D06DDA01-C631-4EF3-94AC-85050F7E7496}" type="slidenum">
              <a:rPr lang="en-US" smtClean="0"/>
              <a:t>18</a:t>
            </a:fld>
            <a:endParaRPr lang="en-US"/>
          </a:p>
        </p:txBody>
      </p:sp>
    </p:spTree>
    <p:extLst>
      <p:ext uri="{BB962C8B-B14F-4D97-AF65-F5344CB8AC3E}">
        <p14:creationId xmlns:p14="http://schemas.microsoft.com/office/powerpoint/2010/main" val="194297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process is similar to that of the complex variable method, except now instead of complexifying ISORROPIA, we have to </a:t>
            </a:r>
            <a:r>
              <a:rPr lang="en-US" dirty="0" err="1"/>
              <a:t>bicomplexify</a:t>
            </a:r>
            <a:r>
              <a:rPr lang="en-US" dirty="0"/>
              <a:t> ISORROPIA </a:t>
            </a:r>
          </a:p>
        </p:txBody>
      </p:sp>
      <p:sp>
        <p:nvSpPr>
          <p:cNvPr id="4" name="Slide Number Placeholder 3"/>
          <p:cNvSpPr>
            <a:spLocks noGrp="1"/>
          </p:cNvSpPr>
          <p:nvPr>
            <p:ph type="sldNum" sz="quarter" idx="10"/>
          </p:nvPr>
        </p:nvSpPr>
        <p:spPr/>
        <p:txBody>
          <a:bodyPr/>
          <a:lstStyle/>
          <a:p>
            <a:fld id="{D06DDA01-C631-4EF3-94AC-85050F7E7496}" type="slidenum">
              <a:rPr lang="en-US" smtClean="0"/>
              <a:t>19</a:t>
            </a:fld>
            <a:endParaRPr lang="en-US"/>
          </a:p>
        </p:txBody>
      </p:sp>
    </p:spTree>
    <p:extLst>
      <p:ext uri="{BB962C8B-B14F-4D97-AF65-F5344CB8AC3E}">
        <p14:creationId xmlns:p14="http://schemas.microsoft.com/office/powerpoint/2010/main" val="344347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Sensitivity analysis is important when using chemical transport models because it gives us a deeper understanding on how specific emissions affect pollutant concentrations. For instance, if we have a model where emissions are inputs and pollutant concentrations are outputs, sensitivity analysis can be done by computing the partial derivatives of the underlying function with respect to their input variables. Sensitivity analysis is also important to understanding nonlinear processes. </a:t>
            </a:r>
          </a:p>
          <a:p>
            <a:r>
              <a:rPr lang="en-US" sz="1200" b="1" kern="1200" dirty="0">
                <a:solidFill>
                  <a:schemeClr val="tx1"/>
                </a:solidFill>
                <a:effectLst/>
                <a:latin typeface="+mn-lt"/>
                <a:ea typeface="+mn-ea"/>
                <a:cs typeface="+mn-cs"/>
              </a:rPr>
              <a:t>PICTURE: To fully understand the impacts of air pollution policy on human health and wellbeing, policy makers must estimate how pollutant concentrations will vary after policies are implemented. Consider a study conducted in Charlotte by Heather Simon and her team, where they use HDDM to calculate sensitivities in order to provide estimates of how spatially and temporally varying ozone concentrations might look after changes to precursor emissions. However, there are some challenges involved when using models, namely that models aren’t perfect.</a:t>
            </a:r>
            <a:br>
              <a:rPr lang="en-US" sz="1200" b="1"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black and red figure shows observed hourly distributions of ozone in an urban site in Charlotte from July and August of 2005. The centerline shows the median values and the boxes show the 25</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and 75</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percentiles. The whiskers extend to 1.5 times the interquartile range. The observed values are shown in grey and black. The pink color is the adjusted values using HDDM to reach 75 ppb for the 4</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highest 8-hour daily maximum at the highest site in the area. The right figure is similar except it is showing modeled ozone distributions.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Before sensitivity analysis, in order to measure ozone, a background concentration of 40 ppb was needed to model ozone. However, as seen from these figures, higher order sensitivities makes this value unnecessary since HDDM can capture values below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6DDA01-C631-4EF3-94AC-85050F7E7496}" type="slidenum">
              <a:rPr lang="en-US" smtClean="0"/>
              <a:t>2</a:t>
            </a:fld>
            <a:endParaRPr lang="en-US"/>
          </a:p>
        </p:txBody>
      </p:sp>
    </p:spTree>
    <p:extLst>
      <p:ext uri="{BB962C8B-B14F-4D97-AF65-F5344CB8AC3E}">
        <p14:creationId xmlns:p14="http://schemas.microsoft.com/office/powerpoint/2010/main" val="91276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1</a:t>
            </a:r>
            <a:r>
              <a:rPr lang="en-US" baseline="30000" dirty="0"/>
              <a:t>st</a:t>
            </a:r>
            <a:r>
              <a:rPr lang="en-US" dirty="0"/>
              <a:t> and 2</a:t>
            </a:r>
            <a:r>
              <a:rPr lang="en-US" baseline="30000" dirty="0"/>
              <a:t>nd</a:t>
            </a:r>
            <a:r>
              <a:rPr lang="en-US" dirty="0"/>
              <a:t> order results from the single call to ISORROPIA. Note that these results still need to be verified. However, it also important to note that ISORROPIA can be modified to handle </a:t>
            </a:r>
            <a:r>
              <a:rPr lang="en-US" dirty="0" err="1"/>
              <a:t>bicomplex</a:t>
            </a:r>
            <a:r>
              <a:rPr lang="en-US" dirty="0"/>
              <a:t> numbers, which is essential for calculating higher  order derivatives. </a:t>
            </a:r>
          </a:p>
          <a:p>
            <a:endParaRPr lang="en-US" dirty="0"/>
          </a:p>
          <a:p>
            <a:endParaRPr lang="en-US" dirty="0"/>
          </a:p>
        </p:txBody>
      </p:sp>
      <p:sp>
        <p:nvSpPr>
          <p:cNvPr id="4" name="Slide Number Placeholder 3"/>
          <p:cNvSpPr>
            <a:spLocks noGrp="1"/>
          </p:cNvSpPr>
          <p:nvPr>
            <p:ph type="sldNum" sz="quarter" idx="10"/>
          </p:nvPr>
        </p:nvSpPr>
        <p:spPr/>
        <p:txBody>
          <a:bodyPr/>
          <a:lstStyle/>
          <a:p>
            <a:fld id="{D06DDA01-C631-4EF3-94AC-85050F7E7496}" type="slidenum">
              <a:rPr lang="en-US" smtClean="0"/>
              <a:t>20</a:t>
            </a:fld>
            <a:endParaRPr lang="en-US"/>
          </a:p>
        </p:txBody>
      </p:sp>
    </p:spTree>
    <p:extLst>
      <p:ext uri="{BB962C8B-B14F-4D97-AF65-F5344CB8AC3E}">
        <p14:creationId xmlns:p14="http://schemas.microsoft.com/office/powerpoint/2010/main" val="243023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future we aim to implement this method into CMAQ. Before we do this we want to test the sensitivity analysis with the Decoupled Direct Method to confirm results.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implementation of MCX into CMAQ will eliminate the need for DDM and the finite difference method allowing us to calculate sensitivities accurately with ease. Thank you for your attention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they ask about DDM </a:t>
            </a:r>
          </a:p>
          <a:p>
            <a:r>
              <a:rPr lang="en-US" sz="1200" kern="1200" dirty="0">
                <a:solidFill>
                  <a:schemeClr val="tx1"/>
                </a:solidFill>
                <a:effectLst/>
                <a:latin typeface="+mn-lt"/>
                <a:ea typeface="+mn-ea"/>
                <a:cs typeface="+mn-cs"/>
              </a:rPr>
              <a:t>DDM has been used to find sensitivities by adding the derivatives line by line, which sometimes required reformulating algorithms in major parts of the code. Since the equations for sensitivities come in many different forms, this becomes a necessary, long and tedious step. Therefore, DDM, like the automatic differentiation method, requires the addition of new code every time the model is developed. </a:t>
            </a:r>
            <a:endParaRPr lang="en-US" dirty="0"/>
          </a:p>
        </p:txBody>
      </p:sp>
      <p:sp>
        <p:nvSpPr>
          <p:cNvPr id="4" name="Slide Number Placeholder 3"/>
          <p:cNvSpPr>
            <a:spLocks noGrp="1"/>
          </p:cNvSpPr>
          <p:nvPr>
            <p:ph type="sldNum" sz="quarter" idx="10"/>
          </p:nvPr>
        </p:nvSpPr>
        <p:spPr/>
        <p:txBody>
          <a:bodyPr/>
          <a:lstStyle/>
          <a:p>
            <a:fld id="{D06DDA01-C631-4EF3-94AC-85050F7E7496}" type="slidenum">
              <a:rPr lang="en-US" smtClean="0"/>
              <a:t>21</a:t>
            </a:fld>
            <a:endParaRPr lang="en-US"/>
          </a:p>
        </p:txBody>
      </p:sp>
    </p:spTree>
    <p:extLst>
      <p:ext uri="{BB962C8B-B14F-4D97-AF65-F5344CB8AC3E}">
        <p14:creationId xmlns:p14="http://schemas.microsoft.com/office/powerpoint/2010/main" val="105402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Published work shows similar results </a:t>
            </a:r>
          </a:p>
        </p:txBody>
      </p:sp>
      <p:sp>
        <p:nvSpPr>
          <p:cNvPr id="4" name="Slide Number Placeholder 3"/>
          <p:cNvSpPr>
            <a:spLocks noGrp="1"/>
          </p:cNvSpPr>
          <p:nvPr>
            <p:ph type="sldNum" sz="quarter" idx="10"/>
          </p:nvPr>
        </p:nvSpPr>
        <p:spPr/>
        <p:txBody>
          <a:bodyPr/>
          <a:lstStyle/>
          <a:p>
            <a:fld id="{D06DDA01-C631-4EF3-94AC-85050F7E7496}" type="slidenum">
              <a:rPr lang="en-US" smtClean="0"/>
              <a:t>23</a:t>
            </a:fld>
            <a:endParaRPr lang="en-US"/>
          </a:p>
        </p:txBody>
      </p:sp>
    </p:spTree>
    <p:extLst>
      <p:ext uri="{BB962C8B-B14F-4D97-AF65-F5344CB8AC3E}">
        <p14:creationId xmlns:p14="http://schemas.microsoft.com/office/powerpoint/2010/main" val="276705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major benefits to implementing and using MCX is that it allows users to easily calculate higher order derivatives. This is extremely useful when we need to analyze nonlinear processes such as ozone’s response to emission changes. This is because it reduces error when using sensitivities to predict changes in model output with increments in the input parameters.</a:t>
            </a:r>
          </a:p>
          <a:p>
            <a:r>
              <a:rPr lang="en-US" sz="1200" kern="1200" dirty="0">
                <a:solidFill>
                  <a:schemeClr val="tx1"/>
                </a:solidFill>
                <a:effectLst/>
                <a:latin typeface="+mn-lt"/>
                <a:ea typeface="+mn-ea"/>
                <a:cs typeface="+mn-cs"/>
              </a:rPr>
              <a:t>Furthermore, with higher order sensitivity analysis we can better answer important environmental questions such as:</a:t>
            </a:r>
          </a:p>
          <a:p>
            <a:r>
              <a:rPr lang="en-US" sz="1200" kern="1200" dirty="0">
                <a:solidFill>
                  <a:schemeClr val="tx1"/>
                </a:solidFill>
                <a:effectLst/>
                <a:latin typeface="+mn-lt"/>
                <a:ea typeface="+mn-ea"/>
                <a:cs typeface="+mn-cs"/>
              </a:rPr>
              <a:t>1) How would lowering concentrations at a violating monitor affect PM2.5 concentration throughout an urban area or 2) How would meeting the standard affect ozone concentrations during non-peak hours?</a:t>
            </a:r>
          </a:p>
          <a:p>
            <a:r>
              <a:rPr lang="en-US" sz="1200" kern="1200" dirty="0">
                <a:solidFill>
                  <a:schemeClr val="tx1"/>
                </a:solidFill>
                <a:effectLst/>
                <a:latin typeface="+mn-lt"/>
                <a:ea typeface="+mn-ea"/>
                <a:cs typeface="+mn-cs"/>
              </a:rPr>
              <a:t>Historically, sensitivity analysis has been done using methods like the finite difference method or more recently the decoupled direct method. However, today, I will be utilizing the multi-complex variable method (MCX). This method was chosen because it improves accuracy and reduces computational cost over the finite difference method. It also improves ease of implementation and use over DDM, which requires the implementation of new code every time the model is developed. </a:t>
            </a:r>
          </a:p>
          <a:p>
            <a:endParaRPr lang="en-US" dirty="0"/>
          </a:p>
        </p:txBody>
      </p:sp>
      <p:sp>
        <p:nvSpPr>
          <p:cNvPr id="4" name="Slide Number Placeholder 3"/>
          <p:cNvSpPr>
            <a:spLocks noGrp="1"/>
          </p:cNvSpPr>
          <p:nvPr>
            <p:ph type="sldNum" sz="quarter" idx="10"/>
          </p:nvPr>
        </p:nvSpPr>
        <p:spPr/>
        <p:txBody>
          <a:bodyPr/>
          <a:lstStyle/>
          <a:p>
            <a:fld id="{D06DDA01-C631-4EF3-94AC-85050F7E7496}" type="slidenum">
              <a:rPr lang="en-US" smtClean="0"/>
              <a:t>3</a:t>
            </a:fld>
            <a:endParaRPr lang="en-US"/>
          </a:p>
        </p:txBody>
      </p:sp>
    </p:spTree>
    <p:extLst>
      <p:ext uri="{BB962C8B-B14F-4D97-AF65-F5344CB8AC3E}">
        <p14:creationId xmlns:p14="http://schemas.microsoft.com/office/powerpoint/2010/main" val="120427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MCX was implemented in ISORROPIA as proof of concept before implementation into CMAQ. For those of you that don’t know what ISORROPIA is, it is a thermodynamic equilibrium model where when given a relative humanity, a temperature and the total concentration of various pollutants one can determine how much of the pollutant will be in each phase (such as gaseous phase or aerosol phase).</a:t>
            </a:r>
          </a:p>
          <a:p>
            <a:r>
              <a:rPr lang="en-US" sz="1200" kern="1200" dirty="0">
                <a:solidFill>
                  <a:schemeClr val="tx1"/>
                </a:solidFill>
                <a:effectLst/>
                <a:latin typeface="+mn-lt"/>
                <a:ea typeface="+mn-ea"/>
                <a:cs typeface="+mn-cs"/>
              </a:rPr>
              <a:t>This is an adequate proof of concept because not only is there enough inputs and outputs to demonstrate simultaneous calculation of the sensitivities of all outputs with respect to multiple inputs, but also because ISORROPIA is used in CMAQ.  </a:t>
            </a:r>
          </a:p>
        </p:txBody>
      </p:sp>
      <p:sp>
        <p:nvSpPr>
          <p:cNvPr id="4" name="Slide Number Placeholder 3"/>
          <p:cNvSpPr>
            <a:spLocks noGrp="1"/>
          </p:cNvSpPr>
          <p:nvPr>
            <p:ph type="sldNum" sz="quarter" idx="10"/>
          </p:nvPr>
        </p:nvSpPr>
        <p:spPr/>
        <p:txBody>
          <a:bodyPr/>
          <a:lstStyle/>
          <a:p>
            <a:fld id="{D06DDA01-C631-4EF3-94AC-85050F7E7496}" type="slidenum">
              <a:rPr lang="en-US" smtClean="0"/>
              <a:t>4</a:t>
            </a:fld>
            <a:endParaRPr lang="en-US"/>
          </a:p>
        </p:txBody>
      </p:sp>
    </p:spTree>
    <p:extLst>
      <p:ext uri="{BB962C8B-B14F-4D97-AF65-F5344CB8AC3E}">
        <p14:creationId xmlns:p14="http://schemas.microsoft.com/office/powerpoint/2010/main" val="61539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begin implementing the Multi-complex variable method. I first had to implement the complex variable method. The outcome we were going for was to be able to use the complex step formula to calculate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order sensitivities. </a:t>
            </a:r>
            <a:r>
              <a:rPr lang="en-US" sz="1200" b="1" kern="1200" dirty="0">
                <a:solidFill>
                  <a:schemeClr val="tx1"/>
                </a:solidFill>
                <a:effectLst/>
                <a:latin typeface="+mn-lt"/>
                <a:ea typeface="+mn-ea"/>
                <a:cs typeface="+mn-cs"/>
              </a:rPr>
              <a:t>This formula involves evaluating an analytic function at a complex argument by recasting it in terms of a complex variable. Taking the imaginary part and dividing by the step size gives us the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order sensitivity.</a:t>
            </a:r>
            <a:r>
              <a:rPr lang="en-US" sz="1200" kern="1200" dirty="0">
                <a:solidFill>
                  <a:schemeClr val="tx1"/>
                </a:solidFill>
                <a:effectLst/>
                <a:latin typeface="+mn-lt"/>
                <a:ea typeface="+mn-ea"/>
                <a:cs typeface="+mn-cs"/>
              </a:rPr>
              <a:t> Here, IM represents the imaginary part of the function f and h is the step size.</a:t>
            </a:r>
          </a:p>
        </p:txBody>
      </p:sp>
      <p:sp>
        <p:nvSpPr>
          <p:cNvPr id="4" name="Slide Number Placeholder 3"/>
          <p:cNvSpPr>
            <a:spLocks noGrp="1"/>
          </p:cNvSpPr>
          <p:nvPr>
            <p:ph type="sldNum" sz="quarter" idx="10"/>
          </p:nvPr>
        </p:nvSpPr>
        <p:spPr/>
        <p:txBody>
          <a:bodyPr/>
          <a:lstStyle/>
          <a:p>
            <a:fld id="{D06DDA01-C631-4EF3-94AC-85050F7E7496}" type="slidenum">
              <a:rPr lang="en-US" smtClean="0"/>
              <a:t>5</a:t>
            </a:fld>
            <a:endParaRPr lang="en-US"/>
          </a:p>
        </p:txBody>
      </p:sp>
    </p:spTree>
    <p:extLst>
      <p:ext uri="{BB962C8B-B14F-4D97-AF65-F5344CB8AC3E}">
        <p14:creationId xmlns:p14="http://schemas.microsoft.com/office/powerpoint/2010/main" val="250501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first step to doing this was to complexify the original version of ISORROPIA </a:t>
            </a:r>
          </a:p>
        </p:txBody>
      </p:sp>
      <p:sp>
        <p:nvSpPr>
          <p:cNvPr id="4" name="Slide Number Placeholder 3"/>
          <p:cNvSpPr>
            <a:spLocks noGrp="1"/>
          </p:cNvSpPr>
          <p:nvPr>
            <p:ph type="sldNum" sz="quarter" idx="10"/>
          </p:nvPr>
        </p:nvSpPr>
        <p:spPr/>
        <p:txBody>
          <a:bodyPr/>
          <a:lstStyle/>
          <a:p>
            <a:fld id="{D06DDA01-C631-4EF3-94AC-85050F7E7496}" type="slidenum">
              <a:rPr lang="en-US" smtClean="0"/>
              <a:t>6</a:t>
            </a:fld>
            <a:endParaRPr lang="en-US"/>
          </a:p>
        </p:txBody>
      </p:sp>
    </p:spTree>
    <p:extLst>
      <p:ext uri="{BB962C8B-B14F-4D97-AF65-F5344CB8AC3E}">
        <p14:creationId xmlns:p14="http://schemas.microsoft.com/office/powerpoint/2010/main" val="366011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process was started by changing all real declaration and casted variables from real to complex. We also had to overload all operators and intrinsic functions. We utilized code written by Dr. Martians to do this. However, the remaining necessary operators and intrinsic functions were implemented and tested. I tested the complexified version of ISORROPIA by comparing its outputs with the outputs from the original ISORROPIA. I tested this using multiple temperatures and Relative </a:t>
            </a:r>
            <a:r>
              <a:rPr lang="en-US" sz="1200" kern="1200" dirty="0" err="1">
                <a:solidFill>
                  <a:schemeClr val="tx1"/>
                </a:solidFill>
                <a:effectLst/>
                <a:latin typeface="+mn-lt"/>
                <a:ea typeface="+mn-ea"/>
                <a:cs typeface="+mn-cs"/>
              </a:rPr>
              <a:t>Humitities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06DDA01-C631-4EF3-94AC-85050F7E7496}" type="slidenum">
              <a:rPr lang="en-US" smtClean="0"/>
              <a:t>7</a:t>
            </a:fld>
            <a:endParaRPr lang="en-US"/>
          </a:p>
        </p:txBody>
      </p:sp>
    </p:spTree>
    <p:extLst>
      <p:ext uri="{BB962C8B-B14F-4D97-AF65-F5344CB8AC3E}">
        <p14:creationId xmlns:p14="http://schemas.microsoft.com/office/powerpoint/2010/main" val="427755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are the results comparing the outputs from the real and complex versions of ISORROPIA. The RH = 30% and Temp = 255K. As you can see, results are the same order of magnitude and lie across a perfectly linear y=x line. Furthermore, the outputs have a y intercept of 0 and an x intercept of 0 indicating there is no bias. </a:t>
            </a:r>
          </a:p>
        </p:txBody>
      </p:sp>
      <p:sp>
        <p:nvSpPr>
          <p:cNvPr id="4" name="Slide Number Placeholder 3"/>
          <p:cNvSpPr>
            <a:spLocks noGrp="1"/>
          </p:cNvSpPr>
          <p:nvPr>
            <p:ph type="sldNum" sz="quarter" idx="10"/>
          </p:nvPr>
        </p:nvSpPr>
        <p:spPr/>
        <p:txBody>
          <a:bodyPr/>
          <a:lstStyle/>
          <a:p>
            <a:fld id="{D06DDA01-C631-4EF3-94AC-85050F7E7496}" type="slidenum">
              <a:rPr lang="en-US" smtClean="0"/>
              <a:t>8</a:t>
            </a:fld>
            <a:endParaRPr lang="en-US"/>
          </a:p>
        </p:txBody>
      </p:sp>
    </p:spTree>
    <p:extLst>
      <p:ext uri="{BB962C8B-B14F-4D97-AF65-F5344CB8AC3E}">
        <p14:creationId xmlns:p14="http://schemas.microsoft.com/office/powerpoint/2010/main" val="156007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are results for RH = 90% and temp = 295 kelvin. Similar results can be seen for all tests change units </a:t>
            </a:r>
            <a:r>
              <a:rPr lang="en-US" dirty="0" err="1"/>
              <a:t>mols</a:t>
            </a:r>
            <a:r>
              <a:rPr lang="en-US" dirty="0"/>
              <a:t> of to m3 of air </a:t>
            </a:r>
          </a:p>
        </p:txBody>
      </p:sp>
      <p:sp>
        <p:nvSpPr>
          <p:cNvPr id="4" name="Slide Number Placeholder 3"/>
          <p:cNvSpPr>
            <a:spLocks noGrp="1"/>
          </p:cNvSpPr>
          <p:nvPr>
            <p:ph type="sldNum" sz="quarter" idx="10"/>
          </p:nvPr>
        </p:nvSpPr>
        <p:spPr/>
        <p:txBody>
          <a:bodyPr/>
          <a:lstStyle/>
          <a:p>
            <a:fld id="{D06DDA01-C631-4EF3-94AC-85050F7E7496}" type="slidenum">
              <a:rPr lang="en-US" smtClean="0"/>
              <a:t>9</a:t>
            </a:fld>
            <a:endParaRPr lang="en-US"/>
          </a:p>
        </p:txBody>
      </p:sp>
    </p:spTree>
    <p:extLst>
      <p:ext uri="{BB962C8B-B14F-4D97-AF65-F5344CB8AC3E}">
        <p14:creationId xmlns:p14="http://schemas.microsoft.com/office/powerpoint/2010/main" val="198314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8A6D02-BADE-4E2B-86D8-3A362981DA6C}" type="datetime1">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195034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4620F-3989-435B-BED2-941EE1682F01}" type="datetime1">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187645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C2E81-B546-4B8B-83D4-D1D4A82414E6}" type="datetime1">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235207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5F3B4-6694-458E-A1F7-8936B23D361F}" type="datetime1">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117460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9E367C-7460-4D1D-B617-33D5AB5BE7D0}" type="datetime1">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33573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43C4C-7534-46EE-BE9D-98FFB6311B5E}" type="datetime1">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44239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F8846-AE04-4CAF-BABD-21398ADD6206}" type="datetime1">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366164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29F5C-C43F-4513-88E8-1F021B2736B7}" type="datetime1">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289340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15FF3-347F-420C-8C23-607FF9839727}" type="datetime1">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155726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4A1E56-7827-4B9B-8BA0-9B31019B04C1}" type="datetime1">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63493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7A2DEA-BA5C-4115-A8DC-2755B9C1D799}" type="datetime1">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E5FE-90E1-40B9-9BA7-219ACAEF7B59}" type="slidenum">
              <a:rPr lang="en-US" smtClean="0"/>
              <a:t>‹#›</a:t>
            </a:fld>
            <a:endParaRPr lang="en-US"/>
          </a:p>
        </p:txBody>
      </p:sp>
    </p:spTree>
    <p:extLst>
      <p:ext uri="{BB962C8B-B14F-4D97-AF65-F5344CB8AC3E}">
        <p14:creationId xmlns:p14="http://schemas.microsoft.com/office/powerpoint/2010/main" val="57622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99376-10B5-43F5-A200-7E29C0A56814}" type="datetime1">
              <a:rPr lang="en-US" smtClean="0"/>
              <a:t>10/24/2018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0E5FE-90E1-40B9-9BA7-219ACAEF7B59}" type="slidenum">
              <a:rPr lang="en-US" smtClean="0"/>
              <a:t>‹#›</a:t>
            </a:fld>
            <a:endParaRPr lang="en-US"/>
          </a:p>
        </p:txBody>
      </p:sp>
    </p:spTree>
    <p:extLst>
      <p:ext uri="{BB962C8B-B14F-4D97-AF65-F5344CB8AC3E}">
        <p14:creationId xmlns:p14="http://schemas.microsoft.com/office/powerpoint/2010/main" val="47834276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114-8284-408A-8222-6C553FD2DE80}"/>
              </a:ext>
            </a:extLst>
          </p:cNvPr>
          <p:cNvSpPr>
            <a:spLocks noGrp="1"/>
          </p:cNvSpPr>
          <p:nvPr>
            <p:ph type="ctrTitle"/>
          </p:nvPr>
        </p:nvSpPr>
        <p:spPr/>
        <p:txBody>
          <a:bodyPr>
            <a:noAutofit/>
          </a:bodyPr>
          <a:lstStyle/>
          <a:p>
            <a:r>
              <a:rPr lang="en-US" sz="5400" dirty="0"/>
              <a:t>Demonstrating Sensitivity Analysis with the Multi-Complex Variable Method in ISORROPIA</a:t>
            </a:r>
            <a:br>
              <a:rPr lang="en-US" sz="5400" dirty="0"/>
            </a:br>
            <a:endParaRPr lang="en-US" sz="5400" dirty="0"/>
          </a:p>
        </p:txBody>
      </p:sp>
      <p:sp>
        <p:nvSpPr>
          <p:cNvPr id="3" name="Subtitle 2">
            <a:extLst>
              <a:ext uri="{FF2B5EF4-FFF2-40B4-BE49-F238E27FC236}">
                <a16:creationId xmlns:a16="http://schemas.microsoft.com/office/drawing/2014/main" id="{4E07CA0C-9E2B-44B4-922C-03F3E7A1BEF0}"/>
              </a:ext>
            </a:extLst>
          </p:cNvPr>
          <p:cNvSpPr>
            <a:spLocks noGrp="1"/>
          </p:cNvSpPr>
          <p:nvPr>
            <p:ph type="subTitle" idx="1"/>
          </p:nvPr>
        </p:nvSpPr>
        <p:spPr/>
        <p:txBody>
          <a:bodyPr>
            <a:normAutofit fontScale="77500" lnSpcReduction="20000"/>
          </a:bodyPr>
          <a:lstStyle/>
          <a:p>
            <a:r>
              <a:rPr lang="en-US" dirty="0"/>
              <a:t>Bryan Berman</a:t>
            </a:r>
            <a:r>
              <a:rPr lang="en-US" baseline="30000" dirty="0"/>
              <a:t>1</a:t>
            </a:r>
            <a:r>
              <a:rPr lang="en-US" dirty="0"/>
              <a:t>,</a:t>
            </a:r>
            <a:r>
              <a:rPr lang="en-US" baseline="30000" dirty="0"/>
              <a:t> </a:t>
            </a:r>
            <a:r>
              <a:rPr lang="en-US" dirty="0"/>
              <a:t>Isaiah Sauvageau</a:t>
            </a:r>
            <a:r>
              <a:rPr lang="en-US" baseline="30000" dirty="0"/>
              <a:t>1</a:t>
            </a:r>
            <a:r>
              <a:rPr lang="en-US" dirty="0"/>
              <a:t>, Ryan Russell</a:t>
            </a:r>
            <a:r>
              <a:rPr lang="en-US" baseline="30000" dirty="0"/>
              <a:t>2</a:t>
            </a:r>
            <a:r>
              <a:rPr lang="en-US" dirty="0"/>
              <a:t>, Shannon Capps</a:t>
            </a:r>
            <a:r>
              <a:rPr lang="en-US" baseline="30000" dirty="0"/>
              <a:t>1</a:t>
            </a:r>
            <a:endParaRPr lang="en-US" dirty="0"/>
          </a:p>
          <a:p>
            <a:r>
              <a:rPr lang="en-US" baseline="30000" dirty="0"/>
              <a:t>1</a:t>
            </a:r>
            <a:r>
              <a:rPr lang="en-US" dirty="0"/>
              <a:t> Drexel University </a:t>
            </a:r>
          </a:p>
          <a:p>
            <a:r>
              <a:rPr lang="en-US" baseline="30000" dirty="0"/>
              <a:t>2</a:t>
            </a:r>
            <a:r>
              <a:rPr lang="en-US" dirty="0"/>
              <a:t> University of Texas at Austin</a:t>
            </a:r>
          </a:p>
          <a:p>
            <a:endParaRPr lang="en-US" dirty="0"/>
          </a:p>
          <a:p>
            <a:r>
              <a:rPr lang="en-US" dirty="0"/>
              <a:t>Funded by GAANN (U.S. Department of Education)</a:t>
            </a:r>
          </a:p>
        </p:txBody>
      </p:sp>
      <p:sp>
        <p:nvSpPr>
          <p:cNvPr id="4" name="Slide Number Placeholder 3">
            <a:extLst>
              <a:ext uri="{FF2B5EF4-FFF2-40B4-BE49-F238E27FC236}">
                <a16:creationId xmlns:a16="http://schemas.microsoft.com/office/drawing/2014/main" id="{82791549-ABDF-4893-B4CF-8639D63D509F}"/>
              </a:ext>
            </a:extLst>
          </p:cNvPr>
          <p:cNvSpPr>
            <a:spLocks noGrp="1"/>
          </p:cNvSpPr>
          <p:nvPr>
            <p:ph type="sldNum" sz="quarter" idx="12"/>
          </p:nvPr>
        </p:nvSpPr>
        <p:spPr/>
        <p:txBody>
          <a:bodyPr/>
          <a:lstStyle/>
          <a:p>
            <a:fld id="{A350E5FE-90E1-40B9-9BA7-219ACAEF7B59}" type="slidenum">
              <a:rPr lang="en-US" smtClean="0"/>
              <a:t>1</a:t>
            </a:fld>
            <a:endParaRPr lang="en-US" dirty="0"/>
          </a:p>
        </p:txBody>
      </p:sp>
    </p:spTree>
    <p:extLst>
      <p:ext uri="{BB962C8B-B14F-4D97-AF65-F5344CB8AC3E}">
        <p14:creationId xmlns:p14="http://schemas.microsoft.com/office/powerpoint/2010/main" val="198046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normAutofit fontScale="90000"/>
          </a:bodyPr>
          <a:lstStyle/>
          <a:p>
            <a:br>
              <a:rPr lang="en-US" b="1" i="1" u="sng" dirty="0">
                <a:latin typeface="Calibri (Body)"/>
              </a:rPr>
            </a:br>
            <a:r>
              <a:rPr lang="en-US" sz="4900" b="1" i="1" u="sng" dirty="0">
                <a:latin typeface="Calibri (Body)"/>
              </a:rPr>
              <a:t>Goal 1:</a:t>
            </a:r>
            <a:r>
              <a:rPr lang="en-US" sz="4900" dirty="0">
                <a:latin typeface="Calibri (Body)"/>
              </a:rPr>
              <a:t> Implement CVM into ISORROPIA</a:t>
            </a:r>
            <a:br>
              <a:rPr lang="en-US" dirty="0">
                <a:latin typeface="Calibri (Body)"/>
              </a:rPr>
            </a:br>
            <a:endParaRPr lang="en-US" dirty="0">
              <a:latin typeface="Calibri (Body)"/>
            </a:endParaRP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a:bodyPr>
          <a:lstStyle/>
          <a:p>
            <a:r>
              <a:rPr lang="en-US" sz="3600" b="1" u="sng" dirty="0"/>
              <a:t>Step 2:</a:t>
            </a:r>
            <a:r>
              <a:rPr lang="en-US" sz="3600" b="1" dirty="0"/>
              <a:t> </a:t>
            </a:r>
            <a:r>
              <a:rPr lang="en-US" sz="3600" dirty="0"/>
              <a:t>Add meaningful values to the imaginary part of complex variables</a:t>
            </a:r>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2B7B185F-8FE2-4196-ACA2-FB2D83DE7E4B}"/>
              </a:ext>
            </a:extLst>
          </p:cNvPr>
          <p:cNvSpPr>
            <a:spLocks noGrp="1"/>
          </p:cNvSpPr>
          <p:nvPr>
            <p:ph type="sldNum" sz="quarter" idx="12"/>
          </p:nvPr>
        </p:nvSpPr>
        <p:spPr/>
        <p:txBody>
          <a:bodyPr/>
          <a:lstStyle/>
          <a:p>
            <a:fld id="{A350E5FE-90E1-40B9-9BA7-219ACAEF7B59}" type="slidenum">
              <a:rPr lang="en-US" smtClean="0"/>
              <a:t>10</a:t>
            </a:fld>
            <a:endParaRPr lang="en-US"/>
          </a:p>
        </p:txBody>
      </p:sp>
    </p:spTree>
    <p:extLst>
      <p:ext uri="{BB962C8B-B14F-4D97-AF65-F5344CB8AC3E}">
        <p14:creationId xmlns:p14="http://schemas.microsoft.com/office/powerpoint/2010/main" val="184577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1:</a:t>
            </a:r>
            <a:r>
              <a:rPr lang="en-US" dirty="0">
                <a:latin typeface="Calibri (Body)"/>
              </a:rPr>
              <a:t> Implement CVM into ISORROPIA</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a:xfrm>
            <a:off x="838202" y="1825626"/>
            <a:ext cx="6343790" cy="4351338"/>
          </a:xfrm>
        </p:spPr>
        <p:txBody>
          <a:bodyPr>
            <a:normAutofit/>
          </a:bodyPr>
          <a:lstStyle/>
          <a:p>
            <a:r>
              <a:rPr lang="en-US" sz="3600" b="1" u="sng" dirty="0"/>
              <a:t>Step 2:</a:t>
            </a:r>
            <a:r>
              <a:rPr lang="en-US" sz="3600" b="1" dirty="0"/>
              <a:t> </a:t>
            </a:r>
            <a:r>
              <a:rPr lang="en-US" sz="3600" dirty="0"/>
              <a:t>Add meaningful values to the imaginary part of complex variable</a:t>
            </a:r>
          </a:p>
          <a:p>
            <a:pPr lvl="1"/>
            <a:r>
              <a:rPr lang="en-US" sz="3200" dirty="0"/>
              <a:t>Add the step size to the imaginary component of the input concentration</a:t>
            </a:r>
          </a:p>
          <a:p>
            <a:pPr lvl="1"/>
            <a:r>
              <a:rPr lang="en-US" sz="3200" dirty="0"/>
              <a:t>Refine input and output with </a:t>
            </a:r>
            <a:r>
              <a:rPr lang="en-US" sz="3200" dirty="0" err="1"/>
              <a:t>NetCDF</a:t>
            </a:r>
            <a:r>
              <a:rPr lang="en-US" sz="3200" dirty="0"/>
              <a:t> to handle complex numbers</a:t>
            </a:r>
          </a:p>
          <a:p>
            <a:pPr marL="457182" lvl="1" indent="0">
              <a:buNone/>
            </a:pPr>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093D59D9-AD35-4E39-9807-299295740E7E}"/>
              </a:ext>
            </a:extLst>
          </p:cNvPr>
          <p:cNvSpPr>
            <a:spLocks noGrp="1"/>
          </p:cNvSpPr>
          <p:nvPr>
            <p:ph type="sldNum" sz="quarter" idx="12"/>
          </p:nvPr>
        </p:nvSpPr>
        <p:spPr/>
        <p:txBody>
          <a:bodyPr/>
          <a:lstStyle/>
          <a:p>
            <a:fld id="{A350E5FE-90E1-40B9-9BA7-219ACAEF7B59}" type="slidenum">
              <a:rPr lang="en-US" smtClean="0"/>
              <a:t>11</a:t>
            </a:fld>
            <a:endParaRPr lang="en-US"/>
          </a:p>
        </p:txBody>
      </p:sp>
      <p:sp>
        <p:nvSpPr>
          <p:cNvPr id="13" name="Rectangle 12">
            <a:extLst>
              <a:ext uri="{FF2B5EF4-FFF2-40B4-BE49-F238E27FC236}">
                <a16:creationId xmlns:a16="http://schemas.microsoft.com/office/drawing/2014/main" id="{FAA6F578-3207-4876-95EC-B7F222184026}"/>
              </a:ext>
            </a:extLst>
          </p:cNvPr>
          <p:cNvSpPr/>
          <p:nvPr/>
        </p:nvSpPr>
        <p:spPr>
          <a:xfrm>
            <a:off x="8787904" y="2330343"/>
            <a:ext cx="1778924" cy="1375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Gaseous Nitrate </a:t>
            </a:r>
          </a:p>
        </p:txBody>
      </p:sp>
      <p:cxnSp>
        <p:nvCxnSpPr>
          <p:cNvPr id="14" name="Straight Arrow Connector 13">
            <a:extLst>
              <a:ext uri="{FF2B5EF4-FFF2-40B4-BE49-F238E27FC236}">
                <a16:creationId xmlns:a16="http://schemas.microsoft.com/office/drawing/2014/main" id="{471343DF-1399-489F-A4FB-D204E4B6ACC9}"/>
              </a:ext>
            </a:extLst>
          </p:cNvPr>
          <p:cNvCxnSpPr>
            <a:cxnSpLocks/>
          </p:cNvCxnSpPr>
          <p:nvPr/>
        </p:nvCxnSpPr>
        <p:spPr>
          <a:xfrm flipH="1">
            <a:off x="8498492" y="3695076"/>
            <a:ext cx="719937" cy="634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AE365A-3538-4DFE-B42C-314870C4C037}"/>
              </a:ext>
            </a:extLst>
          </p:cNvPr>
          <p:cNvCxnSpPr>
            <a:cxnSpLocks/>
          </p:cNvCxnSpPr>
          <p:nvPr/>
        </p:nvCxnSpPr>
        <p:spPr>
          <a:xfrm>
            <a:off x="10259082" y="3706099"/>
            <a:ext cx="597158" cy="6238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B7FEBB-F5A4-4E81-802C-CD0C483FB988}"/>
              </a:ext>
            </a:extLst>
          </p:cNvPr>
          <p:cNvSpPr/>
          <p:nvPr/>
        </p:nvSpPr>
        <p:spPr>
          <a:xfrm>
            <a:off x="7387341" y="4335431"/>
            <a:ext cx="1501647" cy="13757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part of Gaseous Nitrate</a:t>
            </a:r>
          </a:p>
        </p:txBody>
      </p:sp>
      <p:sp>
        <p:nvSpPr>
          <p:cNvPr id="17" name="Rectangle 16">
            <a:extLst>
              <a:ext uri="{FF2B5EF4-FFF2-40B4-BE49-F238E27FC236}">
                <a16:creationId xmlns:a16="http://schemas.microsoft.com/office/drawing/2014/main" id="{3BCADA1B-20B5-4ADA-B56C-96D61CC85902}"/>
              </a:ext>
            </a:extLst>
          </p:cNvPr>
          <p:cNvSpPr/>
          <p:nvPr/>
        </p:nvSpPr>
        <p:spPr>
          <a:xfrm>
            <a:off x="10393154" y="4329920"/>
            <a:ext cx="1574237" cy="13867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Imaginary part of Gaseous Nitrate</a:t>
            </a:r>
          </a:p>
        </p:txBody>
      </p:sp>
    </p:spTree>
    <p:extLst>
      <p:ext uri="{BB962C8B-B14F-4D97-AF65-F5344CB8AC3E}">
        <p14:creationId xmlns:p14="http://schemas.microsoft.com/office/powerpoint/2010/main" val="74364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1:</a:t>
            </a:r>
            <a:r>
              <a:rPr lang="en-US" dirty="0">
                <a:latin typeface="Calibri (Body)"/>
              </a:rPr>
              <a:t> Implement CVM into ISORROPIA</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a:bodyPr>
          <a:lstStyle/>
          <a:p>
            <a:r>
              <a:rPr lang="en-US" sz="3600" b="1" u="sng" dirty="0"/>
              <a:t>Step 3:</a:t>
            </a:r>
            <a:r>
              <a:rPr lang="en-US" sz="3600" b="1" dirty="0"/>
              <a:t> </a:t>
            </a:r>
            <a:r>
              <a:rPr lang="en-US" sz="3600" dirty="0"/>
              <a:t>Calculate 1</a:t>
            </a:r>
            <a:r>
              <a:rPr lang="en-US" sz="3600" baseline="30000" dirty="0"/>
              <a:t>st</a:t>
            </a:r>
            <a:r>
              <a:rPr lang="en-US" sz="3600" dirty="0"/>
              <a:t> order sensitivities using the complex step method</a:t>
            </a:r>
          </a:p>
          <a:p>
            <a:pPr marL="457182" lvl="1" indent="0">
              <a:buNone/>
            </a:pPr>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BAD4E465-21DA-4AAA-83E9-7E6B8E77DCC7}"/>
              </a:ext>
            </a:extLst>
          </p:cNvPr>
          <p:cNvSpPr>
            <a:spLocks noGrp="1"/>
          </p:cNvSpPr>
          <p:nvPr>
            <p:ph type="sldNum" sz="quarter" idx="12"/>
          </p:nvPr>
        </p:nvSpPr>
        <p:spPr/>
        <p:txBody>
          <a:bodyPr/>
          <a:lstStyle/>
          <a:p>
            <a:fld id="{A350E5FE-90E1-40B9-9BA7-219ACAEF7B59}" type="slidenum">
              <a:rPr lang="en-US" smtClean="0"/>
              <a:t>12</a:t>
            </a:fld>
            <a:endParaRPr lang="en-US"/>
          </a:p>
        </p:txBody>
      </p:sp>
    </p:spTree>
    <p:extLst>
      <p:ext uri="{BB962C8B-B14F-4D97-AF65-F5344CB8AC3E}">
        <p14:creationId xmlns:p14="http://schemas.microsoft.com/office/powerpoint/2010/main" val="57702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1:</a:t>
            </a:r>
            <a:r>
              <a:rPr lang="en-US" dirty="0">
                <a:latin typeface="Calibri (Body)"/>
              </a:rPr>
              <a:t> Implement CVM into ISORROPIA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fontScale="85000" lnSpcReduction="10000"/>
              </a:bodyPr>
              <a:lstStyle/>
              <a:p>
                <a:r>
                  <a:rPr lang="en-US" sz="3600" b="1" u="sng" dirty="0"/>
                  <a:t>Step 3:</a:t>
                </a:r>
                <a:r>
                  <a:rPr lang="en-US" sz="3600" b="1" dirty="0"/>
                  <a:t> </a:t>
                </a:r>
                <a:r>
                  <a:rPr lang="en-US" sz="3600" dirty="0"/>
                  <a:t>Calculate 1</a:t>
                </a:r>
                <a:r>
                  <a:rPr lang="en-US" sz="3600" baseline="30000" dirty="0"/>
                  <a:t>st</a:t>
                </a:r>
                <a:r>
                  <a:rPr lang="en-US" sz="3600" dirty="0"/>
                  <a:t> order sensitivities using the complex step method</a:t>
                </a:r>
              </a:p>
              <a:p>
                <a:pPr marL="0" indent="0">
                  <a:buNone/>
                </a:pPr>
                <a:endParaRPr lang="en-US" sz="3600" dirty="0"/>
              </a:p>
              <a:p>
                <a:pPr marL="457182" lvl="1" indent="0">
                  <a:buNone/>
                </a:pPr>
                <a14:m>
                  <m:oMath xmlns:m="http://schemas.openxmlformats.org/officeDocument/2006/math">
                    <m:f>
                      <m:fPr>
                        <m:ctrlPr>
                          <a:rPr lang="en-US" sz="3600" i="1" smtClean="0">
                            <a:solidFill>
                              <a:schemeClr val="accent5">
                                <a:lumMod val="75000"/>
                              </a:schemeClr>
                            </a:solidFill>
                            <a:latin typeface="Cambria Math" panose="02040503050406030204" pitchFamily="18" charset="0"/>
                          </a:rPr>
                        </m:ctrlPr>
                      </m:fPr>
                      <m:num>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𝑁𝑂</m:t>
                            </m:r>
                          </m:e>
                          <m:sub>
                            <m:r>
                              <a:rPr lang="en-US" sz="3600" i="1">
                                <a:solidFill>
                                  <a:schemeClr val="accent5">
                                    <a:lumMod val="75000"/>
                                  </a:schemeClr>
                                </a:solidFill>
                                <a:latin typeface="Cambria Math" panose="02040503050406030204" pitchFamily="18" charset="0"/>
                              </a:rPr>
                              <m:t>3</m:t>
                            </m:r>
                          </m:sub>
                          <m:sup>
                            <m:r>
                              <a:rPr lang="en-US" sz="3600" i="1">
                                <a:solidFill>
                                  <a:schemeClr val="accent5">
                                    <a:lumMod val="75000"/>
                                  </a:schemeClr>
                                </a:solidFill>
                                <a:latin typeface="Cambria Math" panose="02040503050406030204" pitchFamily="18" charset="0"/>
                              </a:rPr>
                              <m:t>−</m:t>
                            </m:r>
                          </m:sup>
                        </m:sSubSup>
                        <m:r>
                          <a:rPr lang="en-US" sz="3600" i="1">
                            <a:solidFill>
                              <a:schemeClr val="accent5">
                                <a:lumMod val="75000"/>
                              </a:schemeClr>
                            </a:solidFill>
                            <a:latin typeface="Cambria Math" panose="02040503050406030204" pitchFamily="18" charset="0"/>
                          </a:rPr>
                          <m:t>(</m:t>
                        </m:r>
                        <m:r>
                          <a:rPr lang="en-US" sz="3600" i="1">
                            <a:solidFill>
                              <a:schemeClr val="accent5">
                                <a:lumMod val="75000"/>
                              </a:schemeClr>
                            </a:solidFill>
                            <a:latin typeface="Cambria Math" panose="02040503050406030204" pitchFamily="18" charset="0"/>
                          </a:rPr>
                          <m:t>𝑎𝑞</m:t>
                        </m:r>
                        <m:r>
                          <a:rPr lang="en-US" sz="3600" i="1">
                            <a:solidFill>
                              <a:schemeClr val="accent5">
                                <a:lumMod val="75000"/>
                              </a:schemeClr>
                            </a:solidFill>
                            <a:latin typeface="Cambria Math" panose="02040503050406030204" pitchFamily="18" charset="0"/>
                          </a:rPr>
                          <m:t>)</m:t>
                        </m:r>
                      </m:num>
                      <m:den>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𝑇𝑆𝑂</m:t>
                            </m:r>
                          </m:e>
                          <m:sub>
                            <m:r>
                              <a:rPr lang="en-US" sz="3600" i="1">
                                <a:solidFill>
                                  <a:schemeClr val="accent5">
                                    <a:lumMod val="75000"/>
                                  </a:schemeClr>
                                </a:solidFill>
                                <a:latin typeface="Cambria Math" panose="02040503050406030204" pitchFamily="18" charset="0"/>
                              </a:rPr>
                              <m:t>4</m:t>
                            </m:r>
                          </m:sub>
                          <m:sup>
                            <m:r>
                              <a:rPr lang="en-US" sz="3600" i="1">
                                <a:solidFill>
                                  <a:schemeClr val="accent5">
                                    <a:lumMod val="75000"/>
                                  </a:schemeClr>
                                </a:solidFill>
                                <a:latin typeface="Cambria Math" panose="02040503050406030204" pitchFamily="18" charset="0"/>
                              </a:rPr>
                              <m:t>2−</m:t>
                            </m:r>
                          </m:sup>
                        </m:sSubSup>
                      </m:den>
                    </m:f>
                  </m:oMath>
                </a14:m>
                <a:r>
                  <a:rPr lang="en-US" sz="3600" dirty="0">
                    <a:solidFill>
                      <a:schemeClr val="accent5">
                        <a:lumMod val="75000"/>
                      </a:schemeClr>
                    </a:solidFill>
                  </a:rPr>
                  <a:t>  </a:t>
                </a:r>
                <a14:m>
                  <m:oMath xmlns:m="http://schemas.openxmlformats.org/officeDocument/2006/math">
                    <m:f>
                      <m:fPr>
                        <m:ctrlPr>
                          <a:rPr lang="en-US" sz="3600" i="1">
                            <a:solidFill>
                              <a:schemeClr val="accent5">
                                <a:lumMod val="75000"/>
                              </a:schemeClr>
                            </a:solidFill>
                            <a:latin typeface="Cambria Math" panose="02040503050406030204" pitchFamily="18" charset="0"/>
                          </a:rPr>
                        </m:ctrlPr>
                      </m:fPr>
                      <m:num>
                        <m:r>
                          <m:rPr>
                            <m:nor/>
                          </m:rPr>
                          <a:rPr lang="en-US" sz="3600">
                            <a:solidFill>
                              <a:schemeClr val="accent5">
                                <a:lumMod val="75000"/>
                              </a:schemeClr>
                            </a:solidFill>
                          </a:rPr>
                          <m:t>∂</m:t>
                        </m:r>
                        <m:sSub>
                          <m:sSubPr>
                            <m:ctrlPr>
                              <a:rPr lang="en-US" sz="3600" i="1">
                                <a:solidFill>
                                  <a:schemeClr val="accent5">
                                    <a:lumMod val="75000"/>
                                  </a:schemeClr>
                                </a:solidFill>
                                <a:latin typeface="Cambria Math" panose="02040503050406030204" pitchFamily="18" charset="0"/>
                              </a:rPr>
                            </m:ctrlPr>
                          </m:sSubPr>
                          <m:e>
                            <m:r>
                              <a:rPr lang="en-US" sz="3600" i="1">
                                <a:solidFill>
                                  <a:schemeClr val="accent5">
                                    <a:lumMod val="75000"/>
                                  </a:schemeClr>
                                </a:solidFill>
                                <a:latin typeface="Cambria Math" panose="02040503050406030204" pitchFamily="18" charset="0"/>
                              </a:rPr>
                              <m:t>𝐻𝑁𝑂</m:t>
                            </m:r>
                          </m:e>
                          <m:sub>
                            <m:r>
                              <a:rPr lang="en-US" sz="3600" i="1">
                                <a:solidFill>
                                  <a:schemeClr val="accent5">
                                    <a:lumMod val="75000"/>
                                  </a:schemeClr>
                                </a:solidFill>
                                <a:latin typeface="Cambria Math" panose="02040503050406030204" pitchFamily="18" charset="0"/>
                              </a:rPr>
                              <m:t>3</m:t>
                            </m:r>
                          </m:sub>
                        </m:sSub>
                        <m:r>
                          <a:rPr lang="en-US" sz="3600" i="1">
                            <a:solidFill>
                              <a:schemeClr val="accent5">
                                <a:lumMod val="75000"/>
                              </a:schemeClr>
                            </a:solidFill>
                            <a:latin typeface="Cambria Math" panose="02040503050406030204" pitchFamily="18" charset="0"/>
                          </a:rPr>
                          <m:t>(</m:t>
                        </m:r>
                        <m:r>
                          <a:rPr lang="en-US" sz="3600" i="1">
                            <a:solidFill>
                              <a:schemeClr val="accent5">
                                <a:lumMod val="75000"/>
                              </a:schemeClr>
                            </a:solidFill>
                            <a:latin typeface="Cambria Math" panose="02040503050406030204" pitchFamily="18" charset="0"/>
                          </a:rPr>
                          <m:t>𝑔</m:t>
                        </m:r>
                        <m:r>
                          <a:rPr lang="en-US" sz="3600" i="1">
                            <a:solidFill>
                              <a:schemeClr val="accent5">
                                <a:lumMod val="75000"/>
                              </a:schemeClr>
                            </a:solidFill>
                            <a:latin typeface="Cambria Math" panose="02040503050406030204" pitchFamily="18" charset="0"/>
                          </a:rPr>
                          <m:t>)</m:t>
                        </m:r>
                      </m:num>
                      <m:den>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𝑇𝑆𝑂</m:t>
                            </m:r>
                          </m:e>
                          <m:sub>
                            <m:r>
                              <a:rPr lang="en-US" sz="3600" i="1">
                                <a:solidFill>
                                  <a:schemeClr val="accent5">
                                    <a:lumMod val="75000"/>
                                  </a:schemeClr>
                                </a:solidFill>
                                <a:latin typeface="Cambria Math" panose="02040503050406030204" pitchFamily="18" charset="0"/>
                              </a:rPr>
                              <m:t>4</m:t>
                            </m:r>
                          </m:sub>
                          <m:sup>
                            <m:r>
                              <a:rPr lang="en-US" sz="3600" i="1">
                                <a:solidFill>
                                  <a:schemeClr val="accent5">
                                    <a:lumMod val="75000"/>
                                  </a:schemeClr>
                                </a:solidFill>
                                <a:latin typeface="Cambria Math" panose="02040503050406030204" pitchFamily="18" charset="0"/>
                              </a:rPr>
                              <m:t>2−</m:t>
                            </m:r>
                          </m:sup>
                        </m:sSubSup>
                      </m:den>
                    </m:f>
                  </m:oMath>
                </a14:m>
                <a:r>
                  <a:rPr lang="en-US" sz="3600" dirty="0">
                    <a:solidFill>
                      <a:schemeClr val="accent5">
                        <a:lumMod val="75000"/>
                      </a:schemeClr>
                    </a:solidFill>
                  </a:rPr>
                  <a:t>  </a:t>
                </a:r>
                <a14:m>
                  <m:oMath xmlns:m="http://schemas.openxmlformats.org/officeDocument/2006/math">
                    <m:f>
                      <m:fPr>
                        <m:ctrlPr>
                          <a:rPr lang="en-US" sz="3600" i="1" smtClean="0">
                            <a:solidFill>
                              <a:schemeClr val="accent4">
                                <a:lumMod val="75000"/>
                              </a:schemeClr>
                            </a:solidFill>
                            <a:latin typeface="Cambria Math" panose="02040503050406030204" pitchFamily="18" charset="0"/>
                          </a:rPr>
                        </m:ctrlPr>
                      </m:fPr>
                      <m:num>
                        <m:r>
                          <m:rPr>
                            <m:nor/>
                          </m:rPr>
                          <a:rPr lang="en-US" sz="3600">
                            <a:solidFill>
                              <a:schemeClr val="accent4">
                                <a:lumMod val="75000"/>
                              </a:schemeClr>
                            </a:solidFill>
                          </a:rPr>
                          <m:t>∂</m:t>
                        </m:r>
                        <m:sSubSup>
                          <m:sSubSupPr>
                            <m:ctrlPr>
                              <a:rPr lang="en-US" sz="3600" i="1">
                                <a:solidFill>
                                  <a:schemeClr val="accent4">
                                    <a:lumMod val="75000"/>
                                  </a:schemeClr>
                                </a:solidFill>
                                <a:latin typeface="Cambria Math" panose="02040503050406030204" pitchFamily="18" charset="0"/>
                              </a:rPr>
                            </m:ctrlPr>
                          </m:sSubSupPr>
                          <m:e>
                            <m:r>
                              <a:rPr lang="en-US" sz="3600" i="1">
                                <a:solidFill>
                                  <a:schemeClr val="accent4">
                                    <a:lumMod val="75000"/>
                                  </a:schemeClr>
                                </a:solidFill>
                                <a:latin typeface="Cambria Math" panose="02040503050406030204" pitchFamily="18" charset="0"/>
                              </a:rPr>
                              <m:t>𝑁𝑂</m:t>
                            </m:r>
                          </m:e>
                          <m:sub>
                            <m:r>
                              <a:rPr lang="en-US" sz="3600" i="1">
                                <a:solidFill>
                                  <a:schemeClr val="accent4">
                                    <a:lumMod val="75000"/>
                                  </a:schemeClr>
                                </a:solidFill>
                                <a:latin typeface="Cambria Math" panose="02040503050406030204" pitchFamily="18" charset="0"/>
                              </a:rPr>
                              <m:t>3</m:t>
                            </m:r>
                          </m:sub>
                          <m:sup>
                            <m:r>
                              <a:rPr lang="en-US" sz="3600" i="1">
                                <a:solidFill>
                                  <a:schemeClr val="accent4">
                                    <a:lumMod val="75000"/>
                                  </a:schemeClr>
                                </a:solidFill>
                                <a:latin typeface="Cambria Math" panose="02040503050406030204" pitchFamily="18" charset="0"/>
                              </a:rPr>
                              <m:t>−</m:t>
                            </m:r>
                          </m:sup>
                        </m:sSubSup>
                        <m:r>
                          <a:rPr lang="en-US" sz="3600" i="1">
                            <a:solidFill>
                              <a:schemeClr val="accent4">
                                <a:lumMod val="75000"/>
                              </a:schemeClr>
                            </a:solidFill>
                            <a:latin typeface="Cambria Math" panose="02040503050406030204" pitchFamily="18" charset="0"/>
                          </a:rPr>
                          <m:t>(</m:t>
                        </m:r>
                        <m:r>
                          <a:rPr lang="en-US" sz="3600" i="1">
                            <a:solidFill>
                              <a:schemeClr val="accent4">
                                <a:lumMod val="75000"/>
                              </a:schemeClr>
                            </a:solidFill>
                            <a:latin typeface="Cambria Math" panose="02040503050406030204" pitchFamily="18" charset="0"/>
                          </a:rPr>
                          <m:t>𝑎𝑞</m:t>
                        </m:r>
                        <m:r>
                          <a:rPr lang="en-US" sz="3600" i="1">
                            <a:solidFill>
                              <a:schemeClr val="accent4">
                                <a:lumMod val="75000"/>
                              </a:schemeClr>
                            </a:solidFill>
                            <a:latin typeface="Cambria Math" panose="02040503050406030204" pitchFamily="18" charset="0"/>
                          </a:rPr>
                          <m:t>)</m:t>
                        </m:r>
                      </m:num>
                      <m:den>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𝑇𝑁𝐻</m:t>
                            </m:r>
                          </m:e>
                          <m:sub>
                            <m:r>
                              <a:rPr lang="en-US" sz="3600" i="1">
                                <a:solidFill>
                                  <a:schemeClr val="accent4">
                                    <a:lumMod val="75000"/>
                                  </a:schemeClr>
                                </a:solidFill>
                                <a:latin typeface="Cambria Math" panose="02040503050406030204" pitchFamily="18" charset="0"/>
                              </a:rPr>
                              <m:t>3</m:t>
                            </m:r>
                          </m:sub>
                        </m:sSub>
                      </m:den>
                    </m:f>
                  </m:oMath>
                </a14:m>
                <a:r>
                  <a:rPr lang="en-US" sz="3600" dirty="0">
                    <a:solidFill>
                      <a:schemeClr val="accent4">
                        <a:lumMod val="75000"/>
                      </a:schemeClr>
                    </a:solidFill>
                  </a:rPr>
                  <a:t>  </a:t>
                </a:r>
                <a14:m>
                  <m:oMath xmlns:m="http://schemas.openxmlformats.org/officeDocument/2006/math">
                    <m:f>
                      <m:fPr>
                        <m:ctrlPr>
                          <a:rPr lang="en-US" sz="3600" i="1">
                            <a:solidFill>
                              <a:schemeClr val="accent4">
                                <a:lumMod val="75000"/>
                              </a:schemeClr>
                            </a:solidFill>
                            <a:latin typeface="Cambria Math" panose="02040503050406030204" pitchFamily="18" charset="0"/>
                          </a:rPr>
                        </m:ctrlPr>
                      </m:fPr>
                      <m:num>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𝐻𝑁𝑂</m:t>
                            </m:r>
                          </m:e>
                          <m:sub>
                            <m:r>
                              <a:rPr lang="en-US" sz="3600" i="1">
                                <a:solidFill>
                                  <a:schemeClr val="accent4">
                                    <a:lumMod val="75000"/>
                                  </a:schemeClr>
                                </a:solidFill>
                                <a:latin typeface="Cambria Math" panose="02040503050406030204" pitchFamily="18" charset="0"/>
                              </a:rPr>
                              <m:t>3</m:t>
                            </m:r>
                          </m:sub>
                        </m:sSub>
                        <m:r>
                          <a:rPr lang="en-US" sz="3600" i="1">
                            <a:solidFill>
                              <a:schemeClr val="accent4">
                                <a:lumMod val="75000"/>
                              </a:schemeClr>
                            </a:solidFill>
                            <a:latin typeface="Cambria Math" panose="02040503050406030204" pitchFamily="18" charset="0"/>
                          </a:rPr>
                          <m:t> (</m:t>
                        </m:r>
                        <m:r>
                          <a:rPr lang="en-US" sz="3600" i="1">
                            <a:solidFill>
                              <a:schemeClr val="accent4">
                                <a:lumMod val="75000"/>
                              </a:schemeClr>
                            </a:solidFill>
                            <a:latin typeface="Cambria Math" panose="02040503050406030204" pitchFamily="18" charset="0"/>
                          </a:rPr>
                          <m:t>𝑔</m:t>
                        </m:r>
                        <m:r>
                          <a:rPr lang="en-US" sz="3600" i="1">
                            <a:solidFill>
                              <a:schemeClr val="accent4">
                                <a:lumMod val="75000"/>
                              </a:schemeClr>
                            </a:solidFill>
                            <a:latin typeface="Cambria Math" panose="02040503050406030204" pitchFamily="18" charset="0"/>
                          </a:rPr>
                          <m:t>)</m:t>
                        </m:r>
                      </m:num>
                      <m:den>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𝑇𝑁𝐻</m:t>
                            </m:r>
                          </m:e>
                          <m:sub>
                            <m:r>
                              <a:rPr lang="en-US" sz="3600" i="1">
                                <a:solidFill>
                                  <a:schemeClr val="accent4">
                                    <a:lumMod val="75000"/>
                                  </a:schemeClr>
                                </a:solidFill>
                                <a:latin typeface="Cambria Math" panose="02040503050406030204" pitchFamily="18" charset="0"/>
                              </a:rPr>
                              <m:t>3</m:t>
                            </m:r>
                          </m:sub>
                        </m:sSub>
                      </m:den>
                    </m:f>
                  </m:oMath>
                </a14:m>
                <a:r>
                  <a:rPr lang="en-US" sz="3600" dirty="0">
                    <a:solidFill>
                      <a:schemeClr val="accent4">
                        <a:lumMod val="75000"/>
                      </a:schemeClr>
                    </a:solidFill>
                  </a:rPr>
                  <a:t> </a:t>
                </a:r>
                <a14:m>
                  <m:oMath xmlns:m="http://schemas.openxmlformats.org/officeDocument/2006/math">
                    <m:f>
                      <m:fPr>
                        <m:ctrlPr>
                          <a:rPr lang="en-US" sz="3600" i="1" smtClean="0">
                            <a:solidFill>
                              <a:schemeClr val="accent2">
                                <a:lumMod val="50000"/>
                              </a:schemeClr>
                            </a:solidFill>
                            <a:latin typeface="Cambria Math" panose="02040503050406030204" pitchFamily="18" charset="0"/>
                          </a:rPr>
                        </m:ctrlPr>
                      </m:fPr>
                      <m:num>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𝑁𝑂</m:t>
                            </m:r>
                          </m:e>
                          <m:sub>
                            <m:r>
                              <a:rPr lang="en-US" sz="3600" i="1">
                                <a:solidFill>
                                  <a:schemeClr val="accent2">
                                    <a:lumMod val="50000"/>
                                  </a:schemeClr>
                                </a:solidFill>
                                <a:latin typeface="Cambria Math" panose="02040503050406030204" pitchFamily="18" charset="0"/>
                              </a:rPr>
                              <m:t>3</m:t>
                            </m:r>
                          </m:sub>
                          <m:sup>
                            <m:r>
                              <a:rPr lang="en-US" sz="3600" i="1">
                                <a:solidFill>
                                  <a:schemeClr val="accent2">
                                    <a:lumMod val="50000"/>
                                  </a:schemeClr>
                                </a:solidFill>
                                <a:latin typeface="Cambria Math" panose="02040503050406030204" pitchFamily="18" charset="0"/>
                              </a:rPr>
                              <m:t>−</m:t>
                            </m:r>
                          </m:sup>
                        </m:sSubSup>
                        <m:r>
                          <a:rPr lang="en-US" sz="3600" i="1">
                            <a:solidFill>
                              <a:schemeClr val="accent2">
                                <a:lumMod val="50000"/>
                              </a:schemeClr>
                            </a:solidFill>
                            <a:latin typeface="Cambria Math" panose="02040503050406030204" pitchFamily="18" charset="0"/>
                          </a:rPr>
                          <m:t>(</m:t>
                        </m:r>
                        <m:r>
                          <a:rPr lang="en-US" sz="3600" i="1">
                            <a:solidFill>
                              <a:schemeClr val="accent2">
                                <a:lumMod val="50000"/>
                              </a:schemeClr>
                            </a:solidFill>
                            <a:latin typeface="Cambria Math" panose="02040503050406030204" pitchFamily="18" charset="0"/>
                          </a:rPr>
                          <m:t>𝑎𝑞</m:t>
                        </m:r>
                        <m:r>
                          <a:rPr lang="en-US" sz="3600" i="1">
                            <a:solidFill>
                              <a:schemeClr val="accent2">
                                <a:lumMod val="50000"/>
                              </a:schemeClr>
                            </a:solidFill>
                            <a:latin typeface="Cambria Math" panose="02040503050406030204" pitchFamily="18" charset="0"/>
                          </a:rPr>
                          <m:t>)</m:t>
                        </m:r>
                      </m:num>
                      <m:den>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𝑇𝑁𝑂</m:t>
                            </m:r>
                          </m:e>
                          <m:sub>
                            <m:r>
                              <a:rPr lang="en-US" sz="3600" i="1">
                                <a:solidFill>
                                  <a:schemeClr val="accent2">
                                    <a:lumMod val="50000"/>
                                  </a:schemeClr>
                                </a:solidFill>
                                <a:latin typeface="Cambria Math" panose="02040503050406030204" pitchFamily="18" charset="0"/>
                              </a:rPr>
                              <m:t>3</m:t>
                            </m:r>
                          </m:sub>
                          <m:sup>
                            <m:r>
                              <a:rPr lang="en-US" sz="3600" i="1">
                                <a:solidFill>
                                  <a:schemeClr val="accent2">
                                    <a:lumMod val="50000"/>
                                  </a:schemeClr>
                                </a:solidFill>
                                <a:latin typeface="Cambria Math" panose="02040503050406030204" pitchFamily="18" charset="0"/>
                              </a:rPr>
                              <m:t>−</m:t>
                            </m:r>
                          </m:sup>
                        </m:sSubSup>
                      </m:den>
                    </m:f>
                  </m:oMath>
                </a14:m>
                <a:r>
                  <a:rPr lang="en-US" sz="3600" dirty="0">
                    <a:solidFill>
                      <a:schemeClr val="accent2">
                        <a:lumMod val="50000"/>
                      </a:schemeClr>
                    </a:solidFill>
                  </a:rPr>
                  <a:t>  </a:t>
                </a:r>
                <a14:m>
                  <m:oMath xmlns:m="http://schemas.openxmlformats.org/officeDocument/2006/math">
                    <m:f>
                      <m:fPr>
                        <m:ctrlPr>
                          <a:rPr lang="en-US" sz="3600" i="1">
                            <a:solidFill>
                              <a:schemeClr val="accent2">
                                <a:lumMod val="50000"/>
                              </a:schemeClr>
                            </a:solidFill>
                            <a:latin typeface="Cambria Math" panose="02040503050406030204" pitchFamily="18" charset="0"/>
                          </a:rPr>
                        </m:ctrlPr>
                      </m:fPr>
                      <m:num>
                        <m:r>
                          <m:rPr>
                            <m:nor/>
                          </m:rPr>
                          <a:rPr lang="en-US" sz="3600">
                            <a:solidFill>
                              <a:schemeClr val="accent2">
                                <a:lumMod val="50000"/>
                              </a:schemeClr>
                            </a:solidFill>
                          </a:rPr>
                          <m:t>∂</m:t>
                        </m:r>
                        <m:sSub>
                          <m:sSubPr>
                            <m:ctrlPr>
                              <a:rPr lang="en-US" sz="3600" i="1">
                                <a:solidFill>
                                  <a:schemeClr val="accent2">
                                    <a:lumMod val="50000"/>
                                  </a:schemeClr>
                                </a:solidFill>
                                <a:latin typeface="Cambria Math" panose="02040503050406030204" pitchFamily="18" charset="0"/>
                              </a:rPr>
                            </m:ctrlPr>
                          </m:sSubPr>
                          <m:e>
                            <m:r>
                              <a:rPr lang="en-US" sz="3600" i="1">
                                <a:solidFill>
                                  <a:schemeClr val="accent2">
                                    <a:lumMod val="50000"/>
                                  </a:schemeClr>
                                </a:solidFill>
                                <a:latin typeface="Cambria Math" panose="02040503050406030204" pitchFamily="18" charset="0"/>
                              </a:rPr>
                              <m:t>𝐻𝑁𝑂</m:t>
                            </m:r>
                          </m:e>
                          <m:sub>
                            <m:r>
                              <a:rPr lang="en-US" sz="3600" i="1">
                                <a:solidFill>
                                  <a:schemeClr val="accent2">
                                    <a:lumMod val="50000"/>
                                  </a:schemeClr>
                                </a:solidFill>
                                <a:latin typeface="Cambria Math" panose="02040503050406030204" pitchFamily="18" charset="0"/>
                              </a:rPr>
                              <m:t>3</m:t>
                            </m:r>
                          </m:sub>
                        </m:sSub>
                        <m:r>
                          <a:rPr lang="en-US" sz="3600" i="1">
                            <a:solidFill>
                              <a:schemeClr val="accent2">
                                <a:lumMod val="50000"/>
                              </a:schemeClr>
                            </a:solidFill>
                            <a:latin typeface="Cambria Math" panose="02040503050406030204" pitchFamily="18" charset="0"/>
                          </a:rPr>
                          <m:t>(</m:t>
                        </m:r>
                        <m:r>
                          <a:rPr lang="en-US" sz="3600" i="1">
                            <a:solidFill>
                              <a:schemeClr val="accent2">
                                <a:lumMod val="50000"/>
                              </a:schemeClr>
                            </a:solidFill>
                            <a:latin typeface="Cambria Math" panose="02040503050406030204" pitchFamily="18" charset="0"/>
                          </a:rPr>
                          <m:t>𝑔</m:t>
                        </m:r>
                        <m:r>
                          <a:rPr lang="en-US" sz="3600" i="1">
                            <a:solidFill>
                              <a:schemeClr val="accent2">
                                <a:lumMod val="50000"/>
                              </a:schemeClr>
                            </a:solidFill>
                            <a:latin typeface="Cambria Math" panose="02040503050406030204" pitchFamily="18" charset="0"/>
                          </a:rPr>
                          <m:t>)</m:t>
                        </m:r>
                      </m:num>
                      <m:den>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𝑇𝑁𝑂</m:t>
                            </m:r>
                          </m:e>
                          <m:sub>
                            <m:r>
                              <a:rPr lang="en-US" sz="3600" i="1">
                                <a:solidFill>
                                  <a:schemeClr val="accent2">
                                    <a:lumMod val="50000"/>
                                  </a:schemeClr>
                                </a:solidFill>
                                <a:latin typeface="Cambria Math" panose="02040503050406030204" pitchFamily="18" charset="0"/>
                              </a:rPr>
                              <m:t>3</m:t>
                            </m:r>
                          </m:sub>
                          <m:sup>
                            <m:r>
                              <a:rPr lang="en-US" sz="3600" i="1">
                                <a:solidFill>
                                  <a:schemeClr val="accent2">
                                    <a:lumMod val="50000"/>
                                  </a:schemeClr>
                                </a:solidFill>
                                <a:latin typeface="Cambria Math" panose="02040503050406030204" pitchFamily="18" charset="0"/>
                              </a:rPr>
                              <m:t>−</m:t>
                            </m:r>
                          </m:sup>
                        </m:sSubSup>
                      </m:den>
                    </m:f>
                  </m:oMath>
                </a14:m>
                <a:r>
                  <a:rPr lang="en-US" sz="3600" dirty="0">
                    <a:solidFill>
                      <a:schemeClr val="accent2">
                        <a:lumMod val="50000"/>
                      </a:schemeClr>
                    </a:solidFill>
                  </a:rPr>
                  <a:t> </a:t>
                </a:r>
              </a:p>
              <a:p>
                <a:pPr lvl="1"/>
                <a:endParaRPr lang="en-US" sz="3600" dirty="0"/>
              </a:p>
              <a:p>
                <a:pPr marL="457182" lvl="1" indent="0">
                  <a:buNone/>
                </a:pPr>
                <a14:m>
                  <m:oMath xmlns:m="http://schemas.openxmlformats.org/officeDocument/2006/math">
                    <m:f>
                      <m:fPr>
                        <m:ctrlPr>
                          <a:rPr lang="en-US" sz="3600" i="1" smtClean="0">
                            <a:solidFill>
                              <a:schemeClr val="accent5">
                                <a:lumMod val="75000"/>
                              </a:schemeClr>
                            </a:solidFill>
                            <a:latin typeface="Cambria Math" panose="02040503050406030204" pitchFamily="18" charset="0"/>
                          </a:rPr>
                        </m:ctrlPr>
                      </m:fPr>
                      <m:num>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𝑁𝐻</m:t>
                            </m:r>
                          </m:e>
                          <m:sub>
                            <m:r>
                              <a:rPr lang="en-US" sz="3600" i="1">
                                <a:solidFill>
                                  <a:schemeClr val="accent5">
                                    <a:lumMod val="75000"/>
                                  </a:schemeClr>
                                </a:solidFill>
                                <a:latin typeface="Cambria Math" panose="02040503050406030204" pitchFamily="18" charset="0"/>
                              </a:rPr>
                              <m:t>4</m:t>
                            </m:r>
                          </m:sub>
                          <m:sup>
                            <m:r>
                              <a:rPr lang="en-US" sz="3600" i="1">
                                <a:solidFill>
                                  <a:schemeClr val="accent5">
                                    <a:lumMod val="75000"/>
                                  </a:schemeClr>
                                </a:solidFill>
                                <a:latin typeface="Cambria Math" panose="02040503050406030204" pitchFamily="18" charset="0"/>
                              </a:rPr>
                              <m:t>+</m:t>
                            </m:r>
                          </m:sup>
                        </m:sSubSup>
                        <m:r>
                          <a:rPr lang="en-US" sz="3600" i="1">
                            <a:solidFill>
                              <a:schemeClr val="accent5">
                                <a:lumMod val="75000"/>
                              </a:schemeClr>
                            </a:solidFill>
                            <a:latin typeface="Cambria Math" panose="02040503050406030204" pitchFamily="18" charset="0"/>
                          </a:rPr>
                          <m:t>(</m:t>
                        </m:r>
                        <m:r>
                          <a:rPr lang="en-US" sz="3600" i="1">
                            <a:solidFill>
                              <a:schemeClr val="accent5">
                                <a:lumMod val="75000"/>
                              </a:schemeClr>
                            </a:solidFill>
                            <a:latin typeface="Cambria Math" panose="02040503050406030204" pitchFamily="18" charset="0"/>
                          </a:rPr>
                          <m:t>𝑎𝑞</m:t>
                        </m:r>
                        <m:r>
                          <a:rPr lang="en-US" sz="3600" i="1">
                            <a:solidFill>
                              <a:schemeClr val="accent5">
                                <a:lumMod val="75000"/>
                              </a:schemeClr>
                            </a:solidFill>
                            <a:latin typeface="Cambria Math" panose="02040503050406030204" pitchFamily="18" charset="0"/>
                          </a:rPr>
                          <m:t>)</m:t>
                        </m:r>
                      </m:num>
                      <m:den>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𝑇𝑆𝑂</m:t>
                            </m:r>
                          </m:e>
                          <m:sub>
                            <m:r>
                              <a:rPr lang="en-US" sz="3600" i="1">
                                <a:solidFill>
                                  <a:schemeClr val="accent5">
                                    <a:lumMod val="75000"/>
                                  </a:schemeClr>
                                </a:solidFill>
                                <a:latin typeface="Cambria Math" panose="02040503050406030204" pitchFamily="18" charset="0"/>
                              </a:rPr>
                              <m:t>4</m:t>
                            </m:r>
                          </m:sub>
                          <m:sup>
                            <m:r>
                              <a:rPr lang="en-US" sz="3600" i="1">
                                <a:solidFill>
                                  <a:schemeClr val="accent5">
                                    <a:lumMod val="75000"/>
                                  </a:schemeClr>
                                </a:solidFill>
                                <a:latin typeface="Cambria Math" panose="02040503050406030204" pitchFamily="18" charset="0"/>
                              </a:rPr>
                              <m:t>2−</m:t>
                            </m:r>
                          </m:sup>
                        </m:sSubSup>
                      </m:den>
                    </m:f>
                  </m:oMath>
                </a14:m>
                <a:r>
                  <a:rPr lang="en-US" sz="3600" dirty="0">
                    <a:solidFill>
                      <a:schemeClr val="accent5">
                        <a:lumMod val="75000"/>
                      </a:schemeClr>
                    </a:solidFill>
                  </a:rPr>
                  <a:t>   </a:t>
                </a:r>
                <a14:m>
                  <m:oMath xmlns:m="http://schemas.openxmlformats.org/officeDocument/2006/math">
                    <m:f>
                      <m:fPr>
                        <m:ctrlPr>
                          <a:rPr lang="en-US" sz="3600" i="1">
                            <a:solidFill>
                              <a:schemeClr val="accent5">
                                <a:lumMod val="75000"/>
                              </a:schemeClr>
                            </a:solidFill>
                            <a:latin typeface="Cambria Math" panose="02040503050406030204" pitchFamily="18" charset="0"/>
                          </a:rPr>
                        </m:ctrlPr>
                      </m:fPr>
                      <m:num>
                        <m:r>
                          <m:rPr>
                            <m:nor/>
                          </m:rPr>
                          <a:rPr lang="en-US" sz="3600">
                            <a:solidFill>
                              <a:schemeClr val="accent5">
                                <a:lumMod val="75000"/>
                              </a:schemeClr>
                            </a:solidFill>
                          </a:rPr>
                          <m:t>∂</m:t>
                        </m:r>
                        <m:sSub>
                          <m:sSubPr>
                            <m:ctrlPr>
                              <a:rPr lang="en-US" sz="3600" i="1">
                                <a:solidFill>
                                  <a:schemeClr val="accent5">
                                    <a:lumMod val="75000"/>
                                  </a:schemeClr>
                                </a:solidFill>
                                <a:latin typeface="Cambria Math" panose="02040503050406030204" pitchFamily="18" charset="0"/>
                              </a:rPr>
                            </m:ctrlPr>
                          </m:sSubPr>
                          <m:e>
                            <m:r>
                              <a:rPr lang="en-US" sz="3600" i="1">
                                <a:solidFill>
                                  <a:schemeClr val="accent5">
                                    <a:lumMod val="75000"/>
                                  </a:schemeClr>
                                </a:solidFill>
                                <a:latin typeface="Cambria Math" panose="02040503050406030204" pitchFamily="18" charset="0"/>
                              </a:rPr>
                              <m:t>𝑁𝐻</m:t>
                            </m:r>
                          </m:e>
                          <m:sub>
                            <m:r>
                              <a:rPr lang="en-US" sz="3600" i="1">
                                <a:solidFill>
                                  <a:schemeClr val="accent5">
                                    <a:lumMod val="75000"/>
                                  </a:schemeClr>
                                </a:solidFill>
                                <a:latin typeface="Cambria Math" panose="02040503050406030204" pitchFamily="18" charset="0"/>
                              </a:rPr>
                              <m:t>3</m:t>
                            </m:r>
                          </m:sub>
                        </m:sSub>
                        <m:r>
                          <a:rPr lang="en-US" sz="3600" i="1">
                            <a:solidFill>
                              <a:schemeClr val="accent5">
                                <a:lumMod val="75000"/>
                              </a:schemeClr>
                            </a:solidFill>
                            <a:latin typeface="Cambria Math" panose="02040503050406030204" pitchFamily="18" charset="0"/>
                          </a:rPr>
                          <m:t>(</m:t>
                        </m:r>
                        <m:r>
                          <a:rPr lang="en-US" sz="3600" i="1">
                            <a:solidFill>
                              <a:schemeClr val="accent5">
                                <a:lumMod val="75000"/>
                              </a:schemeClr>
                            </a:solidFill>
                            <a:latin typeface="Cambria Math" panose="02040503050406030204" pitchFamily="18" charset="0"/>
                          </a:rPr>
                          <m:t>𝑔</m:t>
                        </m:r>
                        <m:r>
                          <a:rPr lang="en-US" sz="3600" i="1">
                            <a:solidFill>
                              <a:schemeClr val="accent5">
                                <a:lumMod val="75000"/>
                              </a:schemeClr>
                            </a:solidFill>
                            <a:latin typeface="Cambria Math" panose="02040503050406030204" pitchFamily="18" charset="0"/>
                          </a:rPr>
                          <m:t>)</m:t>
                        </m:r>
                      </m:num>
                      <m:den>
                        <m:r>
                          <m:rPr>
                            <m:nor/>
                          </m:rPr>
                          <a:rPr lang="en-US" sz="3600">
                            <a:solidFill>
                              <a:schemeClr val="accent5">
                                <a:lumMod val="75000"/>
                              </a:schemeClr>
                            </a:solidFill>
                          </a:rPr>
                          <m:t>∂</m:t>
                        </m:r>
                        <m:sSubSup>
                          <m:sSubSupPr>
                            <m:ctrlPr>
                              <a:rPr lang="en-US" sz="3600" i="1">
                                <a:solidFill>
                                  <a:schemeClr val="accent5">
                                    <a:lumMod val="75000"/>
                                  </a:schemeClr>
                                </a:solidFill>
                                <a:latin typeface="Cambria Math" panose="02040503050406030204" pitchFamily="18" charset="0"/>
                              </a:rPr>
                            </m:ctrlPr>
                          </m:sSubSupPr>
                          <m:e>
                            <m:r>
                              <a:rPr lang="en-US" sz="3600" i="1">
                                <a:solidFill>
                                  <a:schemeClr val="accent5">
                                    <a:lumMod val="75000"/>
                                  </a:schemeClr>
                                </a:solidFill>
                                <a:latin typeface="Cambria Math" panose="02040503050406030204" pitchFamily="18" charset="0"/>
                              </a:rPr>
                              <m:t>𝑇𝑆𝑂</m:t>
                            </m:r>
                          </m:e>
                          <m:sub>
                            <m:r>
                              <a:rPr lang="en-US" sz="3600" i="1">
                                <a:solidFill>
                                  <a:schemeClr val="accent5">
                                    <a:lumMod val="75000"/>
                                  </a:schemeClr>
                                </a:solidFill>
                                <a:latin typeface="Cambria Math" panose="02040503050406030204" pitchFamily="18" charset="0"/>
                              </a:rPr>
                              <m:t>4</m:t>
                            </m:r>
                          </m:sub>
                          <m:sup>
                            <m:r>
                              <a:rPr lang="en-US" sz="3600" i="1">
                                <a:solidFill>
                                  <a:schemeClr val="accent5">
                                    <a:lumMod val="75000"/>
                                  </a:schemeClr>
                                </a:solidFill>
                                <a:latin typeface="Cambria Math" panose="02040503050406030204" pitchFamily="18" charset="0"/>
                              </a:rPr>
                              <m:t>2−</m:t>
                            </m:r>
                          </m:sup>
                        </m:sSubSup>
                      </m:den>
                    </m:f>
                  </m:oMath>
                </a14:m>
                <a:r>
                  <a:rPr lang="en-US" sz="3600" dirty="0">
                    <a:solidFill>
                      <a:schemeClr val="accent5">
                        <a:lumMod val="75000"/>
                      </a:schemeClr>
                    </a:solidFill>
                  </a:rPr>
                  <a:t>   </a:t>
                </a:r>
                <a14:m>
                  <m:oMath xmlns:m="http://schemas.openxmlformats.org/officeDocument/2006/math">
                    <m:f>
                      <m:fPr>
                        <m:ctrlPr>
                          <a:rPr lang="en-US" sz="3600" i="1" smtClean="0">
                            <a:solidFill>
                              <a:schemeClr val="accent4">
                                <a:lumMod val="75000"/>
                              </a:schemeClr>
                            </a:solidFill>
                            <a:latin typeface="Cambria Math" panose="02040503050406030204" pitchFamily="18" charset="0"/>
                          </a:rPr>
                        </m:ctrlPr>
                      </m:fPr>
                      <m:num>
                        <m:r>
                          <m:rPr>
                            <m:nor/>
                          </m:rPr>
                          <a:rPr lang="en-US" sz="3600">
                            <a:solidFill>
                              <a:schemeClr val="accent4">
                                <a:lumMod val="75000"/>
                              </a:schemeClr>
                            </a:solidFill>
                          </a:rPr>
                          <m:t>∂</m:t>
                        </m:r>
                        <m:sSubSup>
                          <m:sSubSupPr>
                            <m:ctrlPr>
                              <a:rPr lang="en-US" sz="3600" i="1">
                                <a:solidFill>
                                  <a:schemeClr val="accent4">
                                    <a:lumMod val="75000"/>
                                  </a:schemeClr>
                                </a:solidFill>
                                <a:latin typeface="Cambria Math" panose="02040503050406030204" pitchFamily="18" charset="0"/>
                              </a:rPr>
                            </m:ctrlPr>
                          </m:sSubSupPr>
                          <m:e>
                            <m:r>
                              <a:rPr lang="en-US" sz="3600" i="1">
                                <a:solidFill>
                                  <a:schemeClr val="accent4">
                                    <a:lumMod val="75000"/>
                                  </a:schemeClr>
                                </a:solidFill>
                                <a:latin typeface="Cambria Math" panose="02040503050406030204" pitchFamily="18" charset="0"/>
                              </a:rPr>
                              <m:t>𝑁𝐻</m:t>
                            </m:r>
                          </m:e>
                          <m:sub>
                            <m:r>
                              <a:rPr lang="en-US" sz="3600" i="1">
                                <a:solidFill>
                                  <a:schemeClr val="accent4">
                                    <a:lumMod val="75000"/>
                                  </a:schemeClr>
                                </a:solidFill>
                                <a:latin typeface="Cambria Math" panose="02040503050406030204" pitchFamily="18" charset="0"/>
                              </a:rPr>
                              <m:t>4</m:t>
                            </m:r>
                          </m:sub>
                          <m:sup>
                            <m:r>
                              <a:rPr lang="en-US" sz="3600" i="1">
                                <a:solidFill>
                                  <a:schemeClr val="accent4">
                                    <a:lumMod val="75000"/>
                                  </a:schemeClr>
                                </a:solidFill>
                                <a:latin typeface="Cambria Math" panose="02040503050406030204" pitchFamily="18" charset="0"/>
                              </a:rPr>
                              <m:t>+</m:t>
                            </m:r>
                          </m:sup>
                        </m:sSubSup>
                        <m:r>
                          <a:rPr lang="en-US" sz="3600" i="1">
                            <a:solidFill>
                              <a:schemeClr val="accent4">
                                <a:lumMod val="75000"/>
                              </a:schemeClr>
                            </a:solidFill>
                            <a:latin typeface="Cambria Math" panose="02040503050406030204" pitchFamily="18" charset="0"/>
                          </a:rPr>
                          <m:t>(</m:t>
                        </m:r>
                        <m:r>
                          <a:rPr lang="en-US" sz="3600" i="1">
                            <a:solidFill>
                              <a:schemeClr val="accent4">
                                <a:lumMod val="75000"/>
                              </a:schemeClr>
                            </a:solidFill>
                            <a:latin typeface="Cambria Math" panose="02040503050406030204" pitchFamily="18" charset="0"/>
                          </a:rPr>
                          <m:t>𝑎𝑞</m:t>
                        </m:r>
                        <m:r>
                          <a:rPr lang="en-US" sz="3600" i="1">
                            <a:solidFill>
                              <a:schemeClr val="accent4">
                                <a:lumMod val="75000"/>
                              </a:schemeClr>
                            </a:solidFill>
                            <a:latin typeface="Cambria Math" panose="02040503050406030204" pitchFamily="18" charset="0"/>
                          </a:rPr>
                          <m:t>)</m:t>
                        </m:r>
                      </m:num>
                      <m:den>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𝑇𝑁𝐻</m:t>
                            </m:r>
                          </m:e>
                          <m:sub>
                            <m:r>
                              <a:rPr lang="en-US" sz="3600" i="1">
                                <a:solidFill>
                                  <a:schemeClr val="accent4">
                                    <a:lumMod val="75000"/>
                                  </a:schemeClr>
                                </a:solidFill>
                                <a:latin typeface="Cambria Math" panose="02040503050406030204" pitchFamily="18" charset="0"/>
                              </a:rPr>
                              <m:t>3</m:t>
                            </m:r>
                          </m:sub>
                        </m:sSub>
                      </m:den>
                    </m:f>
                  </m:oMath>
                </a14:m>
                <a:r>
                  <a:rPr lang="en-US" sz="3600" dirty="0">
                    <a:solidFill>
                      <a:schemeClr val="accent4">
                        <a:lumMod val="75000"/>
                      </a:schemeClr>
                    </a:solidFill>
                  </a:rPr>
                  <a:t>   </a:t>
                </a:r>
                <a14:m>
                  <m:oMath xmlns:m="http://schemas.openxmlformats.org/officeDocument/2006/math">
                    <m:f>
                      <m:fPr>
                        <m:ctrlPr>
                          <a:rPr lang="en-US" sz="3600" i="1">
                            <a:solidFill>
                              <a:schemeClr val="accent4">
                                <a:lumMod val="75000"/>
                              </a:schemeClr>
                            </a:solidFill>
                            <a:latin typeface="Cambria Math" panose="02040503050406030204" pitchFamily="18" charset="0"/>
                          </a:rPr>
                        </m:ctrlPr>
                      </m:fPr>
                      <m:num>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𝑁𝐻</m:t>
                            </m:r>
                          </m:e>
                          <m:sub>
                            <m:r>
                              <a:rPr lang="en-US" sz="3600" i="1">
                                <a:solidFill>
                                  <a:schemeClr val="accent4">
                                    <a:lumMod val="75000"/>
                                  </a:schemeClr>
                                </a:solidFill>
                                <a:latin typeface="Cambria Math" panose="02040503050406030204" pitchFamily="18" charset="0"/>
                              </a:rPr>
                              <m:t>3</m:t>
                            </m:r>
                          </m:sub>
                        </m:sSub>
                        <m:r>
                          <a:rPr lang="en-US" sz="3600" i="1">
                            <a:solidFill>
                              <a:schemeClr val="accent4">
                                <a:lumMod val="75000"/>
                              </a:schemeClr>
                            </a:solidFill>
                            <a:latin typeface="Cambria Math" panose="02040503050406030204" pitchFamily="18" charset="0"/>
                          </a:rPr>
                          <m:t>(</m:t>
                        </m:r>
                        <m:r>
                          <a:rPr lang="en-US" sz="3600" i="1">
                            <a:solidFill>
                              <a:schemeClr val="accent4">
                                <a:lumMod val="75000"/>
                              </a:schemeClr>
                            </a:solidFill>
                            <a:latin typeface="Cambria Math" panose="02040503050406030204" pitchFamily="18" charset="0"/>
                          </a:rPr>
                          <m:t>𝑔</m:t>
                        </m:r>
                        <m:r>
                          <a:rPr lang="en-US" sz="3600" i="1">
                            <a:solidFill>
                              <a:schemeClr val="accent4">
                                <a:lumMod val="75000"/>
                              </a:schemeClr>
                            </a:solidFill>
                            <a:latin typeface="Cambria Math" panose="02040503050406030204" pitchFamily="18" charset="0"/>
                          </a:rPr>
                          <m:t>)</m:t>
                        </m:r>
                      </m:num>
                      <m:den>
                        <m:r>
                          <m:rPr>
                            <m:nor/>
                          </m:rPr>
                          <a:rPr lang="en-US" sz="3600">
                            <a:solidFill>
                              <a:schemeClr val="accent4">
                                <a:lumMod val="75000"/>
                              </a:schemeClr>
                            </a:solidFill>
                          </a:rPr>
                          <m:t>∂</m:t>
                        </m:r>
                        <m:sSub>
                          <m:sSubPr>
                            <m:ctrlPr>
                              <a:rPr lang="en-US" sz="3600" i="1">
                                <a:solidFill>
                                  <a:schemeClr val="accent4">
                                    <a:lumMod val="75000"/>
                                  </a:schemeClr>
                                </a:solidFill>
                                <a:latin typeface="Cambria Math" panose="02040503050406030204" pitchFamily="18" charset="0"/>
                              </a:rPr>
                            </m:ctrlPr>
                          </m:sSubPr>
                          <m:e>
                            <m:r>
                              <a:rPr lang="en-US" sz="3600" i="1">
                                <a:solidFill>
                                  <a:schemeClr val="accent4">
                                    <a:lumMod val="75000"/>
                                  </a:schemeClr>
                                </a:solidFill>
                                <a:latin typeface="Cambria Math" panose="02040503050406030204" pitchFamily="18" charset="0"/>
                              </a:rPr>
                              <m:t>𝑇𝑁𝐻</m:t>
                            </m:r>
                          </m:e>
                          <m:sub>
                            <m:r>
                              <a:rPr lang="en-US" sz="3600" i="1">
                                <a:solidFill>
                                  <a:schemeClr val="accent4">
                                    <a:lumMod val="75000"/>
                                  </a:schemeClr>
                                </a:solidFill>
                                <a:latin typeface="Cambria Math" panose="02040503050406030204" pitchFamily="18" charset="0"/>
                              </a:rPr>
                              <m:t>3</m:t>
                            </m:r>
                          </m:sub>
                        </m:sSub>
                      </m:den>
                    </m:f>
                  </m:oMath>
                </a14:m>
                <a:r>
                  <a:rPr lang="en-US" sz="3600" dirty="0">
                    <a:solidFill>
                      <a:schemeClr val="accent4">
                        <a:lumMod val="75000"/>
                      </a:schemeClr>
                    </a:solidFill>
                  </a:rPr>
                  <a:t>    </a:t>
                </a:r>
                <a14:m>
                  <m:oMath xmlns:m="http://schemas.openxmlformats.org/officeDocument/2006/math">
                    <m:f>
                      <m:fPr>
                        <m:ctrlPr>
                          <a:rPr lang="en-US" sz="3600" i="1" smtClean="0">
                            <a:solidFill>
                              <a:schemeClr val="accent2">
                                <a:lumMod val="50000"/>
                              </a:schemeClr>
                            </a:solidFill>
                            <a:latin typeface="Cambria Math" panose="02040503050406030204" pitchFamily="18" charset="0"/>
                          </a:rPr>
                        </m:ctrlPr>
                      </m:fPr>
                      <m:num>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𝑁𝐻</m:t>
                            </m:r>
                          </m:e>
                          <m:sub>
                            <m:r>
                              <a:rPr lang="en-US" sz="3600" i="1">
                                <a:solidFill>
                                  <a:schemeClr val="accent2">
                                    <a:lumMod val="50000"/>
                                  </a:schemeClr>
                                </a:solidFill>
                                <a:latin typeface="Cambria Math" panose="02040503050406030204" pitchFamily="18" charset="0"/>
                              </a:rPr>
                              <m:t>4</m:t>
                            </m:r>
                          </m:sub>
                          <m:sup>
                            <m:r>
                              <a:rPr lang="en-US" sz="3600" i="1">
                                <a:solidFill>
                                  <a:schemeClr val="accent2">
                                    <a:lumMod val="50000"/>
                                  </a:schemeClr>
                                </a:solidFill>
                                <a:latin typeface="Cambria Math" panose="02040503050406030204" pitchFamily="18" charset="0"/>
                              </a:rPr>
                              <m:t>+</m:t>
                            </m:r>
                          </m:sup>
                        </m:sSubSup>
                        <m:r>
                          <a:rPr lang="en-US" sz="3600" i="1">
                            <a:solidFill>
                              <a:schemeClr val="accent2">
                                <a:lumMod val="50000"/>
                              </a:schemeClr>
                            </a:solidFill>
                            <a:latin typeface="Cambria Math" panose="02040503050406030204" pitchFamily="18" charset="0"/>
                          </a:rPr>
                          <m:t>(</m:t>
                        </m:r>
                        <m:r>
                          <a:rPr lang="en-US" sz="3600" i="1">
                            <a:solidFill>
                              <a:schemeClr val="accent2">
                                <a:lumMod val="50000"/>
                              </a:schemeClr>
                            </a:solidFill>
                            <a:latin typeface="Cambria Math" panose="02040503050406030204" pitchFamily="18" charset="0"/>
                          </a:rPr>
                          <m:t>𝑎𝑞</m:t>
                        </m:r>
                        <m:r>
                          <a:rPr lang="en-US" sz="3600" i="1">
                            <a:solidFill>
                              <a:schemeClr val="accent2">
                                <a:lumMod val="50000"/>
                              </a:schemeClr>
                            </a:solidFill>
                            <a:latin typeface="Cambria Math" panose="02040503050406030204" pitchFamily="18" charset="0"/>
                          </a:rPr>
                          <m:t>)</m:t>
                        </m:r>
                      </m:num>
                      <m:den>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𝑇𝑁𝑂</m:t>
                            </m:r>
                          </m:e>
                          <m:sub>
                            <m:r>
                              <a:rPr lang="en-US" sz="3600" i="1">
                                <a:solidFill>
                                  <a:schemeClr val="accent2">
                                    <a:lumMod val="50000"/>
                                  </a:schemeClr>
                                </a:solidFill>
                                <a:latin typeface="Cambria Math" panose="02040503050406030204" pitchFamily="18" charset="0"/>
                              </a:rPr>
                              <m:t>3</m:t>
                            </m:r>
                          </m:sub>
                          <m:sup>
                            <m:r>
                              <a:rPr lang="en-US" sz="3600" i="1">
                                <a:solidFill>
                                  <a:schemeClr val="accent2">
                                    <a:lumMod val="50000"/>
                                  </a:schemeClr>
                                </a:solidFill>
                                <a:latin typeface="Cambria Math" panose="02040503050406030204" pitchFamily="18" charset="0"/>
                              </a:rPr>
                              <m:t>−</m:t>
                            </m:r>
                          </m:sup>
                        </m:sSubSup>
                      </m:den>
                    </m:f>
                  </m:oMath>
                </a14:m>
                <a:r>
                  <a:rPr lang="en-US" sz="3600" dirty="0">
                    <a:solidFill>
                      <a:schemeClr val="accent2">
                        <a:lumMod val="50000"/>
                      </a:schemeClr>
                    </a:solidFill>
                  </a:rPr>
                  <a:t> </a:t>
                </a:r>
                <a14:m>
                  <m:oMath xmlns:m="http://schemas.openxmlformats.org/officeDocument/2006/math">
                    <m:r>
                      <a:rPr lang="en-US" sz="3600">
                        <a:solidFill>
                          <a:schemeClr val="accent2">
                            <a:lumMod val="50000"/>
                          </a:schemeClr>
                        </a:solidFill>
                        <a:latin typeface="Cambria Math" panose="02040503050406030204" pitchFamily="18" charset="0"/>
                      </a:rPr>
                      <m:t>  </m:t>
                    </m:r>
                    <m:f>
                      <m:fPr>
                        <m:ctrlPr>
                          <a:rPr lang="en-US" sz="3600" i="1">
                            <a:solidFill>
                              <a:schemeClr val="accent2">
                                <a:lumMod val="50000"/>
                              </a:schemeClr>
                            </a:solidFill>
                            <a:latin typeface="Cambria Math" panose="02040503050406030204" pitchFamily="18" charset="0"/>
                          </a:rPr>
                        </m:ctrlPr>
                      </m:fPr>
                      <m:num>
                        <m:r>
                          <m:rPr>
                            <m:nor/>
                          </m:rPr>
                          <a:rPr lang="en-US" sz="3600">
                            <a:solidFill>
                              <a:schemeClr val="accent2">
                                <a:lumMod val="50000"/>
                              </a:schemeClr>
                            </a:solidFill>
                          </a:rPr>
                          <m:t>∂</m:t>
                        </m:r>
                        <m:sSub>
                          <m:sSubPr>
                            <m:ctrlPr>
                              <a:rPr lang="en-US" sz="3600" i="1">
                                <a:solidFill>
                                  <a:schemeClr val="accent2">
                                    <a:lumMod val="50000"/>
                                  </a:schemeClr>
                                </a:solidFill>
                                <a:latin typeface="Cambria Math" panose="02040503050406030204" pitchFamily="18" charset="0"/>
                              </a:rPr>
                            </m:ctrlPr>
                          </m:sSubPr>
                          <m:e>
                            <m:r>
                              <a:rPr lang="en-US" sz="3600" i="1">
                                <a:solidFill>
                                  <a:schemeClr val="accent2">
                                    <a:lumMod val="50000"/>
                                  </a:schemeClr>
                                </a:solidFill>
                                <a:latin typeface="Cambria Math" panose="02040503050406030204" pitchFamily="18" charset="0"/>
                              </a:rPr>
                              <m:t>𝑁𝐻</m:t>
                            </m:r>
                          </m:e>
                          <m:sub>
                            <m:r>
                              <a:rPr lang="en-US" sz="3600" i="1">
                                <a:solidFill>
                                  <a:schemeClr val="accent2">
                                    <a:lumMod val="50000"/>
                                  </a:schemeClr>
                                </a:solidFill>
                                <a:latin typeface="Cambria Math" panose="02040503050406030204" pitchFamily="18" charset="0"/>
                              </a:rPr>
                              <m:t>3</m:t>
                            </m:r>
                          </m:sub>
                        </m:sSub>
                        <m:r>
                          <a:rPr lang="en-US" sz="3600" i="1">
                            <a:solidFill>
                              <a:schemeClr val="accent2">
                                <a:lumMod val="50000"/>
                              </a:schemeClr>
                            </a:solidFill>
                            <a:latin typeface="Cambria Math" panose="02040503050406030204" pitchFamily="18" charset="0"/>
                          </a:rPr>
                          <m:t>(</m:t>
                        </m:r>
                        <m:r>
                          <a:rPr lang="en-US" sz="3600" i="1">
                            <a:solidFill>
                              <a:schemeClr val="accent2">
                                <a:lumMod val="50000"/>
                              </a:schemeClr>
                            </a:solidFill>
                            <a:latin typeface="Cambria Math" panose="02040503050406030204" pitchFamily="18" charset="0"/>
                          </a:rPr>
                          <m:t>𝑔</m:t>
                        </m:r>
                        <m:r>
                          <a:rPr lang="en-US" sz="3600" i="1">
                            <a:solidFill>
                              <a:schemeClr val="accent2">
                                <a:lumMod val="50000"/>
                              </a:schemeClr>
                            </a:solidFill>
                            <a:latin typeface="Cambria Math" panose="02040503050406030204" pitchFamily="18" charset="0"/>
                          </a:rPr>
                          <m:t>)</m:t>
                        </m:r>
                      </m:num>
                      <m:den>
                        <m:r>
                          <m:rPr>
                            <m:nor/>
                          </m:rPr>
                          <a:rPr lang="en-US" sz="3600">
                            <a:solidFill>
                              <a:schemeClr val="accent2">
                                <a:lumMod val="50000"/>
                              </a:schemeClr>
                            </a:solidFill>
                          </a:rPr>
                          <m:t>∂</m:t>
                        </m:r>
                        <m:sSubSup>
                          <m:sSubSupPr>
                            <m:ctrlPr>
                              <a:rPr lang="en-US" sz="3600" i="1">
                                <a:solidFill>
                                  <a:schemeClr val="accent2">
                                    <a:lumMod val="50000"/>
                                  </a:schemeClr>
                                </a:solidFill>
                                <a:latin typeface="Cambria Math" panose="02040503050406030204" pitchFamily="18" charset="0"/>
                              </a:rPr>
                            </m:ctrlPr>
                          </m:sSubSupPr>
                          <m:e>
                            <m:r>
                              <a:rPr lang="en-US" sz="3600" i="1">
                                <a:solidFill>
                                  <a:schemeClr val="accent2">
                                    <a:lumMod val="50000"/>
                                  </a:schemeClr>
                                </a:solidFill>
                                <a:latin typeface="Cambria Math" panose="02040503050406030204" pitchFamily="18" charset="0"/>
                              </a:rPr>
                              <m:t>𝑇𝑁𝑂</m:t>
                            </m:r>
                          </m:e>
                          <m:sub>
                            <m:r>
                              <a:rPr lang="en-US" sz="3600" i="1">
                                <a:solidFill>
                                  <a:schemeClr val="accent2">
                                    <a:lumMod val="50000"/>
                                  </a:schemeClr>
                                </a:solidFill>
                                <a:latin typeface="Cambria Math" panose="02040503050406030204" pitchFamily="18" charset="0"/>
                              </a:rPr>
                              <m:t>3</m:t>
                            </m:r>
                          </m:sub>
                          <m:sup>
                            <m:r>
                              <a:rPr lang="en-US" sz="3600" i="1">
                                <a:solidFill>
                                  <a:schemeClr val="accent2">
                                    <a:lumMod val="50000"/>
                                  </a:schemeClr>
                                </a:solidFill>
                                <a:latin typeface="Cambria Math" panose="02040503050406030204" pitchFamily="18" charset="0"/>
                              </a:rPr>
                              <m:t>−</m:t>
                            </m:r>
                          </m:sup>
                        </m:sSubSup>
                      </m:den>
                    </m:f>
                  </m:oMath>
                </a14:m>
                <a:r>
                  <a:rPr lang="en-US" sz="3600" dirty="0">
                    <a:solidFill>
                      <a:schemeClr val="accent2">
                        <a:lumMod val="50000"/>
                      </a:schemeClr>
                    </a:solidFill>
                  </a:rPr>
                  <a:t> </a:t>
                </a:r>
              </a:p>
              <a:p>
                <a:pPr marL="457182" lvl="1" indent="0">
                  <a:buNone/>
                </a:pPr>
                <a:endParaRPr lang="en-US" sz="3600" dirty="0"/>
              </a:p>
              <a:p>
                <a:pPr lvl="1"/>
                <a:r>
                  <a:rPr lang="en-US" sz="3200" dirty="0"/>
                  <a:t>Implement finite difference method to test results</a:t>
                </a:r>
              </a:p>
              <a:p>
                <a:pPr marL="457182" lvl="1" indent="0">
                  <a:buNone/>
                </a:pPr>
                <a:endParaRPr lang="en-US" sz="3200" dirty="0"/>
              </a:p>
              <a:p>
                <a:pPr marL="457182" lvl="1" indent="0">
                  <a:buNone/>
                </a:pPr>
                <a:endParaRPr lang="en-US" sz="3200" dirty="0"/>
              </a:p>
              <a:p>
                <a:endParaRPr lang="en-US" sz="3200" dirty="0"/>
              </a:p>
            </p:txBody>
          </p:sp>
        </mc:Choice>
        <mc:Fallback xmlns="">
          <p:sp>
            <p:nvSpPr>
              <p:cNvPr id="3" name="Content Placeholder 2">
                <a:extLst>
                  <a:ext uri="{FF2B5EF4-FFF2-40B4-BE49-F238E27FC236}">
                    <a16:creationId xmlns:a16="http://schemas.microsoft.com/office/drawing/2014/main" id="{CE135CE4-6C27-41C5-83BD-F2BFCE8D3044}"/>
                  </a:ext>
                </a:extLst>
              </p:cNvPr>
              <p:cNvSpPr>
                <a:spLocks noGrp="1" noRot="1" noChangeAspect="1" noMove="1" noResize="1" noEditPoints="1" noAdjustHandles="1" noChangeArrowheads="1" noChangeShapeType="1" noTextEdit="1"/>
              </p:cNvSpPr>
              <p:nvPr>
                <p:ph idx="1"/>
              </p:nvPr>
            </p:nvSpPr>
            <p:spPr>
              <a:blipFill>
                <a:blip r:embed="rId3"/>
                <a:stretch>
                  <a:fillRect l="-1275" t="-3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BC1F4D2-D2A8-448D-9A8E-4372243A637A}"/>
              </a:ext>
            </a:extLst>
          </p:cNvPr>
          <p:cNvSpPr>
            <a:spLocks noGrp="1"/>
          </p:cNvSpPr>
          <p:nvPr>
            <p:ph type="sldNum" sz="quarter" idx="12"/>
          </p:nvPr>
        </p:nvSpPr>
        <p:spPr/>
        <p:txBody>
          <a:bodyPr/>
          <a:lstStyle/>
          <a:p>
            <a:fld id="{A350E5FE-90E1-40B9-9BA7-219ACAEF7B59}" type="slidenum">
              <a:rPr lang="en-US" smtClean="0"/>
              <a:t>13</a:t>
            </a:fld>
            <a:endParaRPr lang="en-US"/>
          </a:p>
        </p:txBody>
      </p:sp>
    </p:spTree>
    <p:extLst>
      <p:ext uri="{BB962C8B-B14F-4D97-AF65-F5344CB8AC3E}">
        <p14:creationId xmlns:p14="http://schemas.microsoft.com/office/powerpoint/2010/main" val="253967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5F0E-E434-4057-A236-03F6958D9B39}"/>
              </a:ext>
            </a:extLst>
          </p:cNvPr>
          <p:cNvSpPr>
            <a:spLocks noGrp="1"/>
          </p:cNvSpPr>
          <p:nvPr>
            <p:ph type="title"/>
          </p:nvPr>
        </p:nvSpPr>
        <p:spPr>
          <a:xfrm>
            <a:off x="838200" y="365127"/>
            <a:ext cx="10515600" cy="1325563"/>
          </a:xfrm>
        </p:spPr>
        <p:txBody>
          <a:bodyPr>
            <a:normAutofit/>
          </a:bodyPr>
          <a:lstStyle/>
          <a:p>
            <a:r>
              <a:rPr lang="en-US" dirty="0">
                <a:latin typeface="Calibri (Body)"/>
              </a:rPr>
              <a:t>Results: RH = 90%, T = 295K, Pert = 40%</a:t>
            </a:r>
          </a:p>
        </p:txBody>
      </p:sp>
      <p:sp>
        <p:nvSpPr>
          <p:cNvPr id="3" name="Slide Number Placeholder 2">
            <a:extLst>
              <a:ext uri="{FF2B5EF4-FFF2-40B4-BE49-F238E27FC236}">
                <a16:creationId xmlns:a16="http://schemas.microsoft.com/office/drawing/2014/main" id="{AEE6B2C8-8559-4B85-B2DB-1CD0D6B2A2AB}"/>
              </a:ext>
            </a:extLst>
          </p:cNvPr>
          <p:cNvSpPr>
            <a:spLocks noGrp="1"/>
          </p:cNvSpPr>
          <p:nvPr>
            <p:ph type="sldNum" sz="quarter" idx="12"/>
          </p:nvPr>
        </p:nvSpPr>
        <p:spPr>
          <a:xfrm>
            <a:off x="8610600" y="6356352"/>
            <a:ext cx="2743200" cy="365125"/>
          </a:xfrm>
        </p:spPr>
        <p:txBody>
          <a:bodyPr/>
          <a:lstStyle/>
          <a:p>
            <a:fld id="{A350E5FE-90E1-40B9-9BA7-219ACAEF7B59}" type="slidenum">
              <a:rPr lang="en-US" smtClean="0"/>
              <a:t>14</a:t>
            </a:fld>
            <a:endParaRPr lang="en-US"/>
          </a:p>
        </p:txBody>
      </p:sp>
      <p:pic>
        <p:nvPicPr>
          <p:cNvPr id="18" name="Picture 17">
            <a:extLst>
              <a:ext uri="{FF2B5EF4-FFF2-40B4-BE49-F238E27FC236}">
                <a16:creationId xmlns:a16="http://schemas.microsoft.com/office/drawing/2014/main" id="{2E0239D9-805C-4B3B-9E61-1F4FAE347BA2}"/>
              </a:ext>
            </a:extLst>
          </p:cNvPr>
          <p:cNvPicPr>
            <a:picLocks noChangeAspect="1"/>
          </p:cNvPicPr>
          <p:nvPr/>
        </p:nvPicPr>
        <p:blipFill rotWithShape="1">
          <a:blip r:embed="rId3">
            <a:extLst>
              <a:ext uri="{28A0092B-C50C-407E-A947-70E740481C1C}">
                <a14:useLocalDpi xmlns:a14="http://schemas.microsoft.com/office/drawing/2010/main" val="0"/>
              </a:ext>
            </a:extLst>
          </a:blip>
          <a:srcRect l="4493" b="5109"/>
          <a:stretch/>
        </p:blipFill>
        <p:spPr>
          <a:xfrm>
            <a:off x="6794461" y="2317882"/>
            <a:ext cx="5093990" cy="3491046"/>
          </a:xfrm>
          <a:prstGeom prst="rect">
            <a:avLst/>
          </a:prstGeom>
        </p:spPr>
      </p:pic>
      <p:pic>
        <p:nvPicPr>
          <p:cNvPr id="20" name="Picture 19">
            <a:extLst>
              <a:ext uri="{FF2B5EF4-FFF2-40B4-BE49-F238E27FC236}">
                <a16:creationId xmlns:a16="http://schemas.microsoft.com/office/drawing/2014/main" id="{3F253D10-F7B2-46D7-941D-650A1130256D}"/>
              </a:ext>
            </a:extLst>
          </p:cNvPr>
          <p:cNvPicPr>
            <a:picLocks noChangeAspect="1"/>
          </p:cNvPicPr>
          <p:nvPr/>
        </p:nvPicPr>
        <p:blipFill rotWithShape="1">
          <a:blip r:embed="rId4">
            <a:extLst>
              <a:ext uri="{28A0092B-C50C-407E-A947-70E740481C1C}">
                <a14:useLocalDpi xmlns:a14="http://schemas.microsoft.com/office/drawing/2010/main" val="0"/>
              </a:ext>
            </a:extLst>
          </a:blip>
          <a:srcRect l="5461" b="4782"/>
          <a:stretch/>
        </p:blipFill>
        <p:spPr>
          <a:xfrm>
            <a:off x="590072" y="2317882"/>
            <a:ext cx="5146852" cy="346003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9ED857C-E7E7-4F54-AD48-55593620A632}"/>
                  </a:ext>
                </a:extLst>
              </p:cNvPr>
              <p:cNvSpPr/>
              <p:nvPr/>
            </p:nvSpPr>
            <p:spPr>
              <a:xfrm>
                <a:off x="2313979" y="1727714"/>
                <a:ext cx="1541719" cy="851002"/>
              </a:xfrm>
              <a:prstGeom prst="rect">
                <a:avLst/>
              </a:prstGeom>
              <a:solidFill>
                <a:schemeClr val="bg1"/>
              </a:solidFill>
            </p:spPr>
            <p:txBody>
              <a:bodyPr wrap="square">
                <a:spAutoFit/>
              </a:bodyPr>
              <a:lstStyle/>
              <a:p>
                <a14:m>
                  <m:oMath xmlns:m="http://schemas.openxmlformats.org/officeDocument/2006/math">
                    <m:f>
                      <m:fPr>
                        <m:ctrlPr>
                          <a:rPr lang="en-US" sz="2800" i="1">
                            <a:solidFill>
                              <a:schemeClr val="accent5">
                                <a:lumMod val="75000"/>
                              </a:schemeClr>
                            </a:solidFill>
                            <a:latin typeface="Cambria Math" panose="02040503050406030204" pitchFamily="18" charset="0"/>
                          </a:rPr>
                        </m:ctrlPr>
                      </m:fPr>
                      <m:num>
                        <m:r>
                          <m:rPr>
                            <m:nor/>
                          </m:rPr>
                          <a:rPr lang="en-US" sz="2800">
                            <a:solidFill>
                              <a:schemeClr val="accent5">
                                <a:lumMod val="75000"/>
                              </a:schemeClr>
                            </a:solidFill>
                          </a:rPr>
                          <m:t>∂</m:t>
                        </m:r>
                        <m:sSub>
                          <m:sSubPr>
                            <m:ctrlPr>
                              <a:rPr lang="en-US" sz="2800" i="1">
                                <a:solidFill>
                                  <a:schemeClr val="accent5">
                                    <a:lumMod val="75000"/>
                                  </a:schemeClr>
                                </a:solidFill>
                                <a:latin typeface="Cambria Math" panose="02040503050406030204" pitchFamily="18" charset="0"/>
                              </a:rPr>
                            </m:ctrlPr>
                          </m:sSubPr>
                          <m:e>
                            <m:r>
                              <a:rPr lang="en-US" sz="2800" i="1">
                                <a:solidFill>
                                  <a:schemeClr val="accent5">
                                    <a:lumMod val="75000"/>
                                  </a:schemeClr>
                                </a:solidFill>
                                <a:latin typeface="Cambria Math" panose="02040503050406030204" pitchFamily="18" charset="0"/>
                              </a:rPr>
                              <m:t>𝐻𝑁𝑂</m:t>
                            </m:r>
                          </m:e>
                          <m:sub>
                            <m:r>
                              <a:rPr lang="en-US" sz="2800" i="1">
                                <a:solidFill>
                                  <a:schemeClr val="accent5">
                                    <a:lumMod val="75000"/>
                                  </a:schemeClr>
                                </a:solidFill>
                                <a:latin typeface="Cambria Math" panose="02040503050406030204" pitchFamily="18" charset="0"/>
                              </a:rPr>
                              <m:t>3</m:t>
                            </m:r>
                          </m:sub>
                        </m:sSub>
                        <m:r>
                          <a:rPr lang="en-US" sz="2800" i="1">
                            <a:solidFill>
                              <a:schemeClr val="accent5">
                                <a:lumMod val="75000"/>
                              </a:schemeClr>
                            </a:solidFill>
                            <a:latin typeface="Cambria Math" panose="02040503050406030204" pitchFamily="18" charset="0"/>
                          </a:rPr>
                          <m:t>(</m:t>
                        </m:r>
                        <m:r>
                          <a:rPr lang="en-US" sz="2800" i="1">
                            <a:solidFill>
                              <a:schemeClr val="accent5">
                                <a:lumMod val="75000"/>
                              </a:schemeClr>
                            </a:solidFill>
                            <a:latin typeface="Cambria Math" panose="02040503050406030204" pitchFamily="18" charset="0"/>
                          </a:rPr>
                          <m:t>𝑔</m:t>
                        </m:r>
                        <m:r>
                          <a:rPr lang="en-US" sz="2800" i="1">
                            <a:solidFill>
                              <a:schemeClr val="accent5">
                                <a:lumMod val="75000"/>
                              </a:schemeClr>
                            </a:solidFill>
                            <a:latin typeface="Cambria Math" panose="02040503050406030204" pitchFamily="18" charset="0"/>
                          </a:rPr>
                          <m:t>)</m:t>
                        </m:r>
                      </m:num>
                      <m:den>
                        <m:r>
                          <m:rPr>
                            <m:nor/>
                          </m:rPr>
                          <a:rPr lang="en-US" sz="2800">
                            <a:solidFill>
                              <a:schemeClr val="accent5">
                                <a:lumMod val="75000"/>
                              </a:schemeClr>
                            </a:solidFill>
                          </a:rPr>
                          <m:t>∂</m:t>
                        </m:r>
                        <m:sSubSup>
                          <m:sSubSupPr>
                            <m:ctrlPr>
                              <a:rPr lang="en-US" sz="2800" i="1">
                                <a:solidFill>
                                  <a:schemeClr val="accent5">
                                    <a:lumMod val="75000"/>
                                  </a:schemeClr>
                                </a:solidFill>
                                <a:latin typeface="Cambria Math" panose="02040503050406030204" pitchFamily="18" charset="0"/>
                              </a:rPr>
                            </m:ctrlPr>
                          </m:sSubSupPr>
                          <m:e>
                            <m:r>
                              <a:rPr lang="en-US" sz="2800" i="1">
                                <a:solidFill>
                                  <a:schemeClr val="accent5">
                                    <a:lumMod val="75000"/>
                                  </a:schemeClr>
                                </a:solidFill>
                                <a:latin typeface="Cambria Math" panose="02040503050406030204" pitchFamily="18" charset="0"/>
                              </a:rPr>
                              <m:t>𝑇𝑆𝑂</m:t>
                            </m:r>
                          </m:e>
                          <m:sub>
                            <m:r>
                              <a:rPr lang="en-US" sz="2800" i="1">
                                <a:solidFill>
                                  <a:schemeClr val="accent5">
                                    <a:lumMod val="75000"/>
                                  </a:schemeClr>
                                </a:solidFill>
                                <a:latin typeface="Cambria Math" panose="02040503050406030204" pitchFamily="18" charset="0"/>
                              </a:rPr>
                              <m:t>4</m:t>
                            </m:r>
                          </m:sub>
                          <m:sup>
                            <m:r>
                              <a:rPr lang="en-US" sz="2800" i="1">
                                <a:solidFill>
                                  <a:schemeClr val="accent5">
                                    <a:lumMod val="75000"/>
                                  </a:schemeClr>
                                </a:solidFill>
                                <a:latin typeface="Cambria Math" panose="02040503050406030204" pitchFamily="18" charset="0"/>
                              </a:rPr>
                              <m:t>2−</m:t>
                            </m:r>
                          </m:sup>
                        </m:sSubSup>
                      </m:den>
                    </m:f>
                  </m:oMath>
                </a14:m>
                <a:r>
                  <a:rPr lang="en-US" sz="2800" dirty="0">
                    <a:solidFill>
                      <a:schemeClr val="accent5">
                        <a:lumMod val="75000"/>
                      </a:schemeClr>
                    </a:solidFill>
                  </a:rPr>
                  <a:t> </a:t>
                </a:r>
                <a:endParaRPr lang="en-US" sz="2800" dirty="0"/>
              </a:p>
            </p:txBody>
          </p:sp>
        </mc:Choice>
        <mc:Fallback xmlns="">
          <p:sp>
            <p:nvSpPr>
              <p:cNvPr id="4" name="Rectangle 3">
                <a:extLst>
                  <a:ext uri="{FF2B5EF4-FFF2-40B4-BE49-F238E27FC236}">
                    <a16:creationId xmlns:a16="http://schemas.microsoft.com/office/drawing/2014/main" id="{99ED857C-E7E7-4F54-AD48-55593620A632}"/>
                  </a:ext>
                </a:extLst>
              </p:cNvPr>
              <p:cNvSpPr>
                <a:spLocks noRot="1" noChangeAspect="1" noMove="1" noResize="1" noEditPoints="1" noAdjustHandles="1" noChangeArrowheads="1" noChangeShapeType="1" noTextEdit="1"/>
              </p:cNvSpPr>
              <p:nvPr/>
            </p:nvSpPr>
            <p:spPr>
              <a:xfrm>
                <a:off x="2313979" y="1727714"/>
                <a:ext cx="1541719" cy="8510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96BF688-CCB2-4D33-8967-7FC75AEDC0A1}"/>
                  </a:ext>
                </a:extLst>
              </p:cNvPr>
              <p:cNvSpPr/>
              <p:nvPr/>
            </p:nvSpPr>
            <p:spPr>
              <a:xfrm>
                <a:off x="8336304" y="1643475"/>
                <a:ext cx="1583639" cy="851002"/>
              </a:xfrm>
              <a:prstGeom prst="rect">
                <a:avLst/>
              </a:prstGeom>
              <a:solidFill>
                <a:schemeClr val="bg1"/>
              </a:solidFill>
            </p:spPr>
            <p:txBody>
              <a:bodyPr wrap="none">
                <a:spAutoFit/>
              </a:bodyPr>
              <a:lstStyle/>
              <a:p>
                <a14:m>
                  <m:oMath xmlns:m="http://schemas.openxmlformats.org/officeDocument/2006/math">
                    <m:f>
                      <m:fPr>
                        <m:ctrlPr>
                          <a:rPr lang="en-US" sz="2800" i="1">
                            <a:solidFill>
                              <a:schemeClr val="accent5">
                                <a:lumMod val="75000"/>
                              </a:schemeClr>
                            </a:solidFill>
                            <a:latin typeface="Cambria Math" panose="02040503050406030204" pitchFamily="18" charset="0"/>
                          </a:rPr>
                        </m:ctrlPr>
                      </m:fPr>
                      <m:num>
                        <m:r>
                          <m:rPr>
                            <m:nor/>
                          </m:rPr>
                          <a:rPr lang="en-US" sz="2800">
                            <a:solidFill>
                              <a:schemeClr val="accent5">
                                <a:lumMod val="75000"/>
                              </a:schemeClr>
                            </a:solidFill>
                          </a:rPr>
                          <m:t>∂</m:t>
                        </m:r>
                        <m:sSubSup>
                          <m:sSubSupPr>
                            <m:ctrlPr>
                              <a:rPr lang="en-US" sz="2800" i="1">
                                <a:solidFill>
                                  <a:schemeClr val="accent5">
                                    <a:lumMod val="75000"/>
                                  </a:schemeClr>
                                </a:solidFill>
                                <a:latin typeface="Cambria Math" panose="02040503050406030204" pitchFamily="18" charset="0"/>
                              </a:rPr>
                            </m:ctrlPr>
                          </m:sSubSupPr>
                          <m:e>
                            <m:r>
                              <a:rPr lang="en-US" sz="2800" i="1">
                                <a:solidFill>
                                  <a:schemeClr val="accent5">
                                    <a:lumMod val="75000"/>
                                  </a:schemeClr>
                                </a:solidFill>
                                <a:latin typeface="Cambria Math" panose="02040503050406030204" pitchFamily="18" charset="0"/>
                              </a:rPr>
                              <m:t>𝑁𝐻</m:t>
                            </m:r>
                          </m:e>
                          <m:sub>
                            <m:r>
                              <a:rPr lang="en-US" sz="2800" i="1">
                                <a:solidFill>
                                  <a:schemeClr val="accent5">
                                    <a:lumMod val="75000"/>
                                  </a:schemeClr>
                                </a:solidFill>
                                <a:latin typeface="Cambria Math" panose="02040503050406030204" pitchFamily="18" charset="0"/>
                              </a:rPr>
                              <m:t>4</m:t>
                            </m:r>
                          </m:sub>
                          <m:sup>
                            <m:r>
                              <a:rPr lang="en-US" sz="2800" i="1">
                                <a:solidFill>
                                  <a:schemeClr val="accent5">
                                    <a:lumMod val="75000"/>
                                  </a:schemeClr>
                                </a:solidFill>
                                <a:latin typeface="Cambria Math" panose="02040503050406030204" pitchFamily="18" charset="0"/>
                              </a:rPr>
                              <m:t>+</m:t>
                            </m:r>
                          </m:sup>
                        </m:sSubSup>
                        <m:r>
                          <a:rPr lang="en-US" sz="2800" i="1">
                            <a:solidFill>
                              <a:schemeClr val="accent5">
                                <a:lumMod val="75000"/>
                              </a:schemeClr>
                            </a:solidFill>
                            <a:latin typeface="Cambria Math" panose="02040503050406030204" pitchFamily="18" charset="0"/>
                          </a:rPr>
                          <m:t>(</m:t>
                        </m:r>
                        <m:r>
                          <a:rPr lang="en-US" sz="2800" i="1">
                            <a:solidFill>
                              <a:schemeClr val="accent5">
                                <a:lumMod val="75000"/>
                              </a:schemeClr>
                            </a:solidFill>
                            <a:latin typeface="Cambria Math" panose="02040503050406030204" pitchFamily="18" charset="0"/>
                          </a:rPr>
                          <m:t>𝑎𝑞</m:t>
                        </m:r>
                        <m:r>
                          <a:rPr lang="en-US" sz="2800" i="1">
                            <a:solidFill>
                              <a:schemeClr val="accent5">
                                <a:lumMod val="75000"/>
                              </a:schemeClr>
                            </a:solidFill>
                            <a:latin typeface="Cambria Math" panose="02040503050406030204" pitchFamily="18" charset="0"/>
                          </a:rPr>
                          <m:t>)</m:t>
                        </m:r>
                      </m:num>
                      <m:den>
                        <m:r>
                          <m:rPr>
                            <m:nor/>
                          </m:rPr>
                          <a:rPr lang="en-US" sz="2800">
                            <a:solidFill>
                              <a:schemeClr val="accent5">
                                <a:lumMod val="75000"/>
                              </a:schemeClr>
                            </a:solidFill>
                          </a:rPr>
                          <m:t>∂</m:t>
                        </m:r>
                        <m:sSubSup>
                          <m:sSubSupPr>
                            <m:ctrlPr>
                              <a:rPr lang="en-US" sz="2800" i="1">
                                <a:solidFill>
                                  <a:schemeClr val="accent5">
                                    <a:lumMod val="75000"/>
                                  </a:schemeClr>
                                </a:solidFill>
                                <a:latin typeface="Cambria Math" panose="02040503050406030204" pitchFamily="18" charset="0"/>
                              </a:rPr>
                            </m:ctrlPr>
                          </m:sSubSupPr>
                          <m:e>
                            <m:r>
                              <a:rPr lang="en-US" sz="2800" i="1">
                                <a:solidFill>
                                  <a:schemeClr val="accent5">
                                    <a:lumMod val="75000"/>
                                  </a:schemeClr>
                                </a:solidFill>
                                <a:latin typeface="Cambria Math" panose="02040503050406030204" pitchFamily="18" charset="0"/>
                              </a:rPr>
                              <m:t>𝑇𝑆𝑂</m:t>
                            </m:r>
                          </m:e>
                          <m:sub>
                            <m:r>
                              <a:rPr lang="en-US" sz="2800" i="1">
                                <a:solidFill>
                                  <a:schemeClr val="accent5">
                                    <a:lumMod val="75000"/>
                                  </a:schemeClr>
                                </a:solidFill>
                                <a:latin typeface="Cambria Math" panose="02040503050406030204" pitchFamily="18" charset="0"/>
                              </a:rPr>
                              <m:t>4</m:t>
                            </m:r>
                          </m:sub>
                          <m:sup>
                            <m:r>
                              <a:rPr lang="en-US" sz="2800" i="1">
                                <a:solidFill>
                                  <a:schemeClr val="accent5">
                                    <a:lumMod val="75000"/>
                                  </a:schemeClr>
                                </a:solidFill>
                                <a:latin typeface="Cambria Math" panose="02040503050406030204" pitchFamily="18" charset="0"/>
                              </a:rPr>
                              <m:t>2−</m:t>
                            </m:r>
                          </m:sup>
                        </m:sSubSup>
                      </m:den>
                    </m:f>
                  </m:oMath>
                </a14:m>
                <a:r>
                  <a:rPr lang="en-US" sz="2800" dirty="0">
                    <a:solidFill>
                      <a:schemeClr val="accent5">
                        <a:lumMod val="75000"/>
                      </a:schemeClr>
                    </a:solidFill>
                  </a:rPr>
                  <a:t> </a:t>
                </a:r>
                <a:endParaRPr lang="en-US" sz="2800" dirty="0"/>
              </a:p>
            </p:txBody>
          </p:sp>
        </mc:Choice>
        <mc:Fallback xmlns="">
          <p:sp>
            <p:nvSpPr>
              <p:cNvPr id="5" name="Rectangle 4">
                <a:extLst>
                  <a:ext uri="{FF2B5EF4-FFF2-40B4-BE49-F238E27FC236}">
                    <a16:creationId xmlns:a16="http://schemas.microsoft.com/office/drawing/2014/main" id="{096BF688-CCB2-4D33-8967-7FC75AEDC0A1}"/>
                  </a:ext>
                </a:extLst>
              </p:cNvPr>
              <p:cNvSpPr>
                <a:spLocks noRot="1" noChangeAspect="1" noMove="1" noResize="1" noEditPoints="1" noAdjustHandles="1" noChangeArrowheads="1" noChangeShapeType="1" noTextEdit="1"/>
              </p:cNvSpPr>
              <p:nvPr/>
            </p:nvSpPr>
            <p:spPr>
              <a:xfrm>
                <a:off x="8336304" y="1643475"/>
                <a:ext cx="1583639" cy="851002"/>
              </a:xfrm>
              <a:prstGeom prst="rect">
                <a:avLst/>
              </a:prstGeom>
              <a:blipFill>
                <a:blip r:embed="rId6"/>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384F508B-2728-4A7E-B447-F117D9D13015}"/>
              </a:ext>
            </a:extLst>
          </p:cNvPr>
          <p:cNvSpPr/>
          <p:nvPr/>
        </p:nvSpPr>
        <p:spPr>
          <a:xfrm rot="16200000">
            <a:off x="-705207" y="3244334"/>
            <a:ext cx="1785361" cy="369332"/>
          </a:xfrm>
          <a:prstGeom prst="rect">
            <a:avLst/>
          </a:prstGeom>
        </p:spPr>
        <p:txBody>
          <a:bodyPr wrap="square">
            <a:spAutoFit/>
          </a:bodyPr>
          <a:lstStyle/>
          <a:p>
            <a:r>
              <a:rPr lang="en-US" dirty="0"/>
              <a:t>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9BB0D4A-4036-401C-A5DB-7EFA9874BD84}"/>
                  </a:ext>
                </a:extLst>
              </p:cNvPr>
              <p:cNvSpPr/>
              <p:nvPr/>
            </p:nvSpPr>
            <p:spPr>
              <a:xfrm rot="16200000">
                <a:off x="5370734" y="3418470"/>
                <a:ext cx="2274220" cy="573234"/>
              </a:xfrm>
              <a:prstGeom prst="rect">
                <a:avLst/>
              </a:prstGeom>
            </p:spPr>
            <p:txBody>
              <a:bodyPr wrap="square">
                <a:spAutoFit/>
              </a:bodyPr>
              <a:lstStyle/>
              <a:p>
                <a:r>
                  <a:rPr lang="en-US" sz="1600" dirty="0"/>
                  <a:t>CVM</a:t>
                </a:r>
                <a:r>
                  <a:rPr lang="en-US" dirty="0"/>
                  <a:t>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𝑚𝑜𝑙𝑠</m:t>
                            </m:r>
                            <m:r>
                              <a:rPr lang="en-US" i="1">
                                <a:latin typeface="Cambria Math" panose="02040503050406030204" pitchFamily="18" charset="0"/>
                              </a:rPr>
                              <m:t> </m:t>
                            </m:r>
                            <m:r>
                              <a:rPr lang="en-US" i="1">
                                <a:latin typeface="Cambria Math" panose="02040503050406030204" pitchFamily="18" charset="0"/>
                              </a:rPr>
                              <m:t>𝑁𝐻</m:t>
                            </m:r>
                          </m:e>
                          <m:sub>
                            <m:r>
                              <a:rPr lang="en-US" i="1">
                                <a:latin typeface="Cambria Math" panose="02040503050406030204" pitchFamily="18" charset="0"/>
                              </a:rPr>
                              <m:t>4</m:t>
                            </m:r>
                          </m:sub>
                          <m:sup>
                            <m:r>
                              <a:rPr lang="en-US" i="1">
                                <a:latin typeface="Cambria Math" panose="02040503050406030204" pitchFamily="18" charset="0"/>
                              </a:rPr>
                              <m:t>+</m:t>
                            </m:r>
                          </m:sup>
                        </m:sSubSup>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𝑎𝑞</m:t>
                            </m:r>
                          </m:e>
                        </m:d>
                      </m:num>
                      <m:den>
                        <m:r>
                          <a:rPr lang="en-US" i="1">
                            <a:latin typeface="Cambria Math" panose="02040503050406030204" pitchFamily="18" charset="0"/>
                          </a:rPr>
                          <m:t>𝑚𝑜𝑙𝑠</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𝑇𝑆𝑂</m:t>
                            </m:r>
                          </m:e>
                          <m:sub>
                            <m:r>
                              <a:rPr lang="en-US" i="1">
                                <a:latin typeface="Cambria Math" panose="02040503050406030204" pitchFamily="18" charset="0"/>
                              </a:rPr>
                              <m:t>4</m:t>
                            </m:r>
                          </m:sub>
                          <m:sup>
                            <m:r>
                              <a:rPr lang="en-US" i="1">
                                <a:latin typeface="Cambria Math" panose="02040503050406030204" pitchFamily="18" charset="0"/>
                              </a:rPr>
                              <m:t>2−</m:t>
                            </m:r>
                          </m:sup>
                        </m:sSubSup>
                        <m:r>
                          <a:rPr lang="en-US" i="1">
                            <a:latin typeface="Cambria Math" panose="02040503050406030204" pitchFamily="18" charset="0"/>
                          </a:rPr>
                          <m:t> </m:t>
                        </m:r>
                      </m:den>
                    </m:f>
                  </m:oMath>
                </a14:m>
                <a:r>
                  <a:rPr lang="en-US" dirty="0"/>
                  <a:t> </a:t>
                </a:r>
              </a:p>
            </p:txBody>
          </p:sp>
        </mc:Choice>
        <mc:Fallback xmlns="">
          <p:sp>
            <p:nvSpPr>
              <p:cNvPr id="11" name="Rectangle 10">
                <a:extLst>
                  <a:ext uri="{FF2B5EF4-FFF2-40B4-BE49-F238E27FC236}">
                    <a16:creationId xmlns:a16="http://schemas.microsoft.com/office/drawing/2014/main" id="{29BB0D4A-4036-401C-A5DB-7EFA9874BD84}"/>
                  </a:ext>
                </a:extLst>
              </p:cNvPr>
              <p:cNvSpPr>
                <a:spLocks noRot="1" noChangeAspect="1" noMove="1" noResize="1" noEditPoints="1" noAdjustHandles="1" noChangeArrowheads="1" noChangeShapeType="1" noTextEdit="1"/>
              </p:cNvSpPr>
              <p:nvPr/>
            </p:nvSpPr>
            <p:spPr>
              <a:xfrm rot="16200000">
                <a:off x="5370734" y="3418470"/>
                <a:ext cx="2274220" cy="573234"/>
              </a:xfrm>
              <a:prstGeom prst="rect">
                <a:avLst/>
              </a:prstGeom>
              <a:blipFill>
                <a:blip r:embed="rId7"/>
                <a:stretch>
                  <a:fillRect b="-1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50D60E-BB36-4182-80CE-C7FFED2813E7}"/>
                  </a:ext>
                </a:extLst>
              </p:cNvPr>
              <p:cNvSpPr txBox="1"/>
              <p:nvPr/>
            </p:nvSpPr>
            <p:spPr>
              <a:xfrm>
                <a:off x="1513432" y="5696093"/>
                <a:ext cx="3329608" cy="501740"/>
              </a:xfrm>
              <a:prstGeom prst="rect">
                <a:avLst/>
              </a:prstGeom>
              <a:noFill/>
            </p:spPr>
            <p:txBody>
              <a:bodyPr wrap="square" rtlCol="0">
                <a:spAutoFit/>
              </a:bodyPr>
              <a:lstStyle/>
              <a:p>
                <a:r>
                  <a:rPr lang="en-US" sz="1600" dirty="0"/>
                  <a:t>Finite Difference </a:t>
                </a:r>
                <a14:m>
                  <m:oMath xmlns:m="http://schemas.openxmlformats.org/officeDocument/2006/math">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i="1">
                                <a:latin typeface="Cambria Math" panose="02040503050406030204" pitchFamily="18" charset="0"/>
                              </a:rPr>
                              <m:t>𝐻𝑁𝑂</m:t>
                            </m:r>
                          </m:e>
                          <m:sub>
                            <m:r>
                              <a:rPr lang="en-US" sz="1600" i="1">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𝑔</m:t>
                        </m:r>
                        <m:r>
                          <a:rPr lang="en-US" sz="1600" i="1">
                            <a:latin typeface="Cambria Math" panose="02040503050406030204" pitchFamily="18" charset="0"/>
                          </a:rPr>
                          <m:t>)</m:t>
                        </m:r>
                      </m:num>
                      <m:den>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𝑇𝑆𝑂</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2−</m:t>
                            </m:r>
                          </m:sup>
                        </m:sSubSup>
                      </m:den>
                    </m:f>
                  </m:oMath>
                </a14:m>
                <a:endParaRPr lang="en-US" sz="1600" dirty="0"/>
              </a:p>
            </p:txBody>
          </p:sp>
        </mc:Choice>
        <mc:Fallback xmlns="">
          <p:sp>
            <p:nvSpPr>
              <p:cNvPr id="12" name="TextBox 11">
                <a:extLst>
                  <a:ext uri="{FF2B5EF4-FFF2-40B4-BE49-F238E27FC236}">
                    <a16:creationId xmlns:a16="http://schemas.microsoft.com/office/drawing/2014/main" id="{E350D60E-BB36-4182-80CE-C7FFED2813E7}"/>
                  </a:ext>
                </a:extLst>
              </p:cNvPr>
              <p:cNvSpPr txBox="1">
                <a:spLocks noRot="1" noChangeAspect="1" noMove="1" noResize="1" noEditPoints="1" noAdjustHandles="1" noChangeArrowheads="1" noChangeShapeType="1" noTextEdit="1"/>
              </p:cNvSpPr>
              <p:nvPr/>
            </p:nvSpPr>
            <p:spPr>
              <a:xfrm>
                <a:off x="1513432" y="5696093"/>
                <a:ext cx="3329608" cy="501740"/>
              </a:xfrm>
              <a:prstGeom prst="rect">
                <a:avLst/>
              </a:prstGeom>
              <a:blipFill>
                <a:blip r:embed="rId8"/>
                <a:stretch>
                  <a:fillRect l="-9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F0929D-D7CF-432D-85A5-1E402F3E6E14}"/>
                  </a:ext>
                </a:extLst>
              </p:cNvPr>
              <p:cNvSpPr txBox="1"/>
              <p:nvPr/>
            </p:nvSpPr>
            <p:spPr>
              <a:xfrm>
                <a:off x="7821967" y="5858540"/>
                <a:ext cx="3531833" cy="529569"/>
              </a:xfrm>
              <a:prstGeom prst="rect">
                <a:avLst/>
              </a:prstGeom>
              <a:noFill/>
            </p:spPr>
            <p:txBody>
              <a:bodyPr wrap="square" rtlCol="0">
                <a:spAutoFit/>
              </a:bodyPr>
              <a:lstStyle/>
              <a:p>
                <a:r>
                  <a:rPr lang="en-US" sz="1600" dirty="0"/>
                  <a:t>Finite Difference </a:t>
                </a:r>
                <a14:m>
                  <m:oMath xmlns:m="http://schemas.openxmlformats.org/officeDocument/2006/math">
                    <m:f>
                      <m:fPr>
                        <m:ctrlPr>
                          <a:rPr lang="en-US" sz="1600" i="1">
                            <a:latin typeface="Cambria Math" panose="02040503050406030204" pitchFamily="18" charset="0"/>
                          </a:rPr>
                        </m:ctrlPr>
                      </m:fPr>
                      <m:num>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b="0" i="1" smtClean="0">
                                <a:latin typeface="Cambria Math" panose="02040503050406030204" pitchFamily="18" charset="0"/>
                              </a:rPr>
                              <m:t>𝑁𝐻</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𝑎𝑞</m:t>
                            </m:r>
                          </m:e>
                        </m:d>
                      </m:num>
                      <m:den>
                        <m:r>
                          <a:rPr lang="en-US" sz="1600" i="1">
                            <a:latin typeface="Cambria Math" panose="02040503050406030204" pitchFamily="18" charset="0"/>
                          </a:rPr>
                          <m:t>𝑚𝑜𝑙𝑠</m:t>
                        </m:r>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𝑇𝑆𝑂</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2−</m:t>
                            </m:r>
                          </m:sup>
                        </m:sSubSup>
                        <m:r>
                          <a:rPr lang="en-US" sz="1600" i="1">
                            <a:latin typeface="Cambria Math" panose="02040503050406030204" pitchFamily="18" charset="0"/>
                          </a:rPr>
                          <m:t> </m:t>
                        </m:r>
                      </m:den>
                    </m:f>
                  </m:oMath>
                </a14:m>
                <a:endParaRPr lang="en-US" sz="1600" dirty="0"/>
              </a:p>
            </p:txBody>
          </p:sp>
        </mc:Choice>
        <mc:Fallback xmlns="">
          <p:sp>
            <p:nvSpPr>
              <p:cNvPr id="14" name="TextBox 13">
                <a:extLst>
                  <a:ext uri="{FF2B5EF4-FFF2-40B4-BE49-F238E27FC236}">
                    <a16:creationId xmlns:a16="http://schemas.microsoft.com/office/drawing/2014/main" id="{FBF0929D-D7CF-432D-85A5-1E402F3E6E14}"/>
                  </a:ext>
                </a:extLst>
              </p:cNvPr>
              <p:cNvSpPr txBox="1">
                <a:spLocks noRot="1" noChangeAspect="1" noMove="1" noResize="1" noEditPoints="1" noAdjustHandles="1" noChangeArrowheads="1" noChangeShapeType="1" noTextEdit="1"/>
              </p:cNvSpPr>
              <p:nvPr/>
            </p:nvSpPr>
            <p:spPr>
              <a:xfrm>
                <a:off x="7821967" y="5858540"/>
                <a:ext cx="3531833" cy="529569"/>
              </a:xfrm>
              <a:prstGeom prst="rect">
                <a:avLst/>
              </a:prstGeom>
              <a:blipFill>
                <a:blip r:embed="rId9"/>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850C769-1EA2-4CDC-A460-A2B8B367BD9B}"/>
                  </a:ext>
                </a:extLst>
              </p:cNvPr>
              <p:cNvSpPr/>
              <p:nvPr/>
            </p:nvSpPr>
            <p:spPr>
              <a:xfrm rot="16200000">
                <a:off x="-1011347" y="3225866"/>
                <a:ext cx="2718536" cy="573234"/>
              </a:xfrm>
              <a:prstGeom prst="rect">
                <a:avLst/>
              </a:prstGeom>
            </p:spPr>
            <p:txBody>
              <a:bodyPr wrap="square">
                <a:spAutoFit/>
              </a:bodyPr>
              <a:lstStyle/>
              <a:p>
                <a:r>
                  <a:rPr lang="en-US" sz="1600" dirty="0"/>
                  <a:t>CVM</a:t>
                </a:r>
                <a:r>
                  <a:rPr lang="en-US" dirty="0"/>
                  <a:t>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𝑚𝑜𝑙𝑠</m:t>
                            </m:r>
                            <m:r>
                              <a:rPr lang="en-US" i="1">
                                <a:latin typeface="Cambria Math" panose="02040503050406030204" pitchFamily="18" charset="0"/>
                              </a:rPr>
                              <m:t> </m:t>
                            </m:r>
                            <m:r>
                              <a:rPr lang="en-US" i="1">
                                <a:latin typeface="Cambria Math" panose="02040503050406030204" pitchFamily="18" charset="0"/>
                              </a:rPr>
                              <m:t>𝑁𝐻</m:t>
                            </m:r>
                          </m:e>
                          <m:sub>
                            <m:r>
                              <a:rPr lang="en-US" i="1">
                                <a:latin typeface="Cambria Math" panose="02040503050406030204" pitchFamily="18" charset="0"/>
                              </a:rPr>
                              <m:t>4</m:t>
                            </m:r>
                          </m:sub>
                          <m:sup>
                            <m:r>
                              <a:rPr lang="en-US" i="1">
                                <a:latin typeface="Cambria Math" panose="02040503050406030204" pitchFamily="18" charset="0"/>
                              </a:rPr>
                              <m:t>+</m:t>
                            </m:r>
                          </m:sup>
                        </m:sSubSup>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𝑎𝑞</m:t>
                            </m:r>
                          </m:e>
                        </m:d>
                      </m:num>
                      <m:den>
                        <m:r>
                          <a:rPr lang="en-US" i="1">
                            <a:latin typeface="Cambria Math" panose="02040503050406030204" pitchFamily="18" charset="0"/>
                          </a:rPr>
                          <m:t>𝑚𝑜𝑙𝑠</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𝑇𝑆𝑂</m:t>
                            </m:r>
                          </m:e>
                          <m:sub>
                            <m:r>
                              <a:rPr lang="en-US" i="1">
                                <a:latin typeface="Cambria Math" panose="02040503050406030204" pitchFamily="18" charset="0"/>
                              </a:rPr>
                              <m:t>4</m:t>
                            </m:r>
                          </m:sub>
                          <m:sup>
                            <m:r>
                              <a:rPr lang="en-US" i="1">
                                <a:latin typeface="Cambria Math" panose="02040503050406030204" pitchFamily="18" charset="0"/>
                              </a:rPr>
                              <m:t>2−</m:t>
                            </m:r>
                          </m:sup>
                        </m:sSubSup>
                        <m:r>
                          <a:rPr lang="en-US" i="1">
                            <a:latin typeface="Cambria Math" panose="02040503050406030204" pitchFamily="18" charset="0"/>
                          </a:rPr>
                          <m:t> </m:t>
                        </m:r>
                      </m:den>
                    </m:f>
                  </m:oMath>
                </a14:m>
                <a:r>
                  <a:rPr lang="en-US" dirty="0"/>
                  <a:t> </a:t>
                </a:r>
              </a:p>
            </p:txBody>
          </p:sp>
        </mc:Choice>
        <mc:Fallback xmlns="">
          <p:sp>
            <p:nvSpPr>
              <p:cNvPr id="15" name="Rectangle 14">
                <a:extLst>
                  <a:ext uri="{FF2B5EF4-FFF2-40B4-BE49-F238E27FC236}">
                    <a16:creationId xmlns:a16="http://schemas.microsoft.com/office/drawing/2014/main" id="{C850C769-1EA2-4CDC-A460-A2B8B367BD9B}"/>
                  </a:ext>
                </a:extLst>
              </p:cNvPr>
              <p:cNvSpPr>
                <a:spLocks noRot="1" noChangeAspect="1" noMove="1" noResize="1" noEditPoints="1" noAdjustHandles="1" noChangeArrowheads="1" noChangeShapeType="1" noTextEdit="1"/>
              </p:cNvSpPr>
              <p:nvPr/>
            </p:nvSpPr>
            <p:spPr>
              <a:xfrm rot="16200000">
                <a:off x="-1011347" y="3225866"/>
                <a:ext cx="2718536" cy="573234"/>
              </a:xfrm>
              <a:prstGeom prst="rect">
                <a:avLst/>
              </a:prstGeom>
              <a:blipFill>
                <a:blip r:embed="rId10"/>
                <a:stretch>
                  <a:fillRect b="-1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2F1183B-297C-4063-BE88-6480439878D5}"/>
                  </a:ext>
                </a:extLst>
              </p:cNvPr>
              <p:cNvSpPr/>
              <p:nvPr/>
            </p:nvSpPr>
            <p:spPr>
              <a:xfrm rot="16200000">
                <a:off x="5156765" y="3735440"/>
                <a:ext cx="1160318" cy="52751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𝑇𝑆𝑂</m:t>
                              </m:r>
                            </m:e>
                            <m:sub>
                              <m:r>
                                <a:rPr lang="en-US" sz="1400" b="0" i="1" smtClean="0">
                                  <a:latin typeface="Cambria Math" panose="02040503050406030204" pitchFamily="18" charset="0"/>
                                </a:rPr>
                                <m:t>4</m:t>
                              </m:r>
                            </m:sub>
                            <m:sup>
                              <m:r>
                                <a:rPr lang="en-US" sz="1400" b="0" i="1" smtClean="0">
                                  <a:latin typeface="Cambria Math" panose="02040503050406030204" pitchFamily="18" charset="0"/>
                                </a:rPr>
                                <m:t>2−</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7" name="Rectangle 6">
                <a:extLst>
                  <a:ext uri="{FF2B5EF4-FFF2-40B4-BE49-F238E27FC236}">
                    <a16:creationId xmlns:a16="http://schemas.microsoft.com/office/drawing/2014/main" id="{12F1183B-297C-4063-BE88-6480439878D5}"/>
                  </a:ext>
                </a:extLst>
              </p:cNvPr>
              <p:cNvSpPr>
                <a:spLocks noRot="1" noChangeAspect="1" noMove="1" noResize="1" noEditPoints="1" noAdjustHandles="1" noChangeArrowheads="1" noChangeShapeType="1" noTextEdit="1"/>
              </p:cNvSpPr>
              <p:nvPr/>
            </p:nvSpPr>
            <p:spPr>
              <a:xfrm rot="16200000">
                <a:off x="5156765" y="3735440"/>
                <a:ext cx="1160318" cy="5275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D370AE-34AF-43BD-99A9-5283B10510D1}"/>
                  </a:ext>
                </a:extLst>
              </p:cNvPr>
              <p:cNvSpPr/>
              <p:nvPr/>
            </p:nvSpPr>
            <p:spPr>
              <a:xfrm rot="16200000">
                <a:off x="11299132" y="3753333"/>
                <a:ext cx="1124533" cy="52751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𝑇𝑆𝑂</m:t>
                              </m:r>
                            </m:e>
                            <m:sub>
                              <m:r>
                                <a:rPr lang="en-US" sz="1400" b="0" i="1" smtClean="0">
                                  <a:latin typeface="Cambria Math" panose="02040503050406030204" pitchFamily="18" charset="0"/>
                                </a:rPr>
                                <m:t>4</m:t>
                              </m:r>
                            </m:sub>
                            <m:sup>
                              <m:r>
                                <a:rPr lang="en-US" sz="1400" b="0" i="1" smtClean="0">
                                  <a:latin typeface="Cambria Math" panose="02040503050406030204" pitchFamily="18" charset="0"/>
                                </a:rPr>
                                <m:t>2−</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17" name="Rectangle 16">
                <a:extLst>
                  <a:ext uri="{FF2B5EF4-FFF2-40B4-BE49-F238E27FC236}">
                    <a16:creationId xmlns:a16="http://schemas.microsoft.com/office/drawing/2014/main" id="{40D370AE-34AF-43BD-99A9-5283B10510D1}"/>
                  </a:ext>
                </a:extLst>
              </p:cNvPr>
              <p:cNvSpPr>
                <a:spLocks noRot="1" noChangeAspect="1" noMove="1" noResize="1" noEditPoints="1" noAdjustHandles="1" noChangeArrowheads="1" noChangeShapeType="1" noTextEdit="1"/>
              </p:cNvSpPr>
              <p:nvPr/>
            </p:nvSpPr>
            <p:spPr>
              <a:xfrm rot="16200000">
                <a:off x="11299132" y="3753333"/>
                <a:ext cx="1124533" cy="527517"/>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358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5F0E-E434-4057-A236-03F6958D9B39}"/>
              </a:ext>
            </a:extLst>
          </p:cNvPr>
          <p:cNvSpPr>
            <a:spLocks noGrp="1"/>
          </p:cNvSpPr>
          <p:nvPr>
            <p:ph type="title"/>
          </p:nvPr>
        </p:nvSpPr>
        <p:spPr>
          <a:xfrm>
            <a:off x="838200" y="365127"/>
            <a:ext cx="10194176" cy="1310627"/>
          </a:xfrm>
        </p:spPr>
        <p:txBody>
          <a:bodyPr>
            <a:normAutofit/>
          </a:bodyPr>
          <a:lstStyle/>
          <a:p>
            <a:r>
              <a:rPr lang="en-US" dirty="0">
                <a:latin typeface="Calibri (Body)"/>
              </a:rPr>
              <a:t>Results: RH = 90%, T = 295K, Pert = 40% </a:t>
            </a:r>
            <a:endParaRPr lang="en-US" dirty="0">
              <a:highlight>
                <a:srgbClr val="FFFF00"/>
              </a:highlight>
              <a:latin typeface="Calibri (Body)"/>
            </a:endParaRPr>
          </a:p>
        </p:txBody>
      </p:sp>
      <p:sp>
        <p:nvSpPr>
          <p:cNvPr id="3" name="Slide Number Placeholder 2">
            <a:extLst>
              <a:ext uri="{FF2B5EF4-FFF2-40B4-BE49-F238E27FC236}">
                <a16:creationId xmlns:a16="http://schemas.microsoft.com/office/drawing/2014/main" id="{0FEEBB1A-B246-4B1E-AD59-C41CF7F99C24}"/>
              </a:ext>
            </a:extLst>
          </p:cNvPr>
          <p:cNvSpPr>
            <a:spLocks noGrp="1"/>
          </p:cNvSpPr>
          <p:nvPr>
            <p:ph type="sldNum" sz="quarter" idx="12"/>
          </p:nvPr>
        </p:nvSpPr>
        <p:spPr>
          <a:xfrm>
            <a:off x="8610601" y="6356352"/>
            <a:ext cx="2659350" cy="361011"/>
          </a:xfrm>
        </p:spPr>
        <p:txBody>
          <a:bodyPr/>
          <a:lstStyle/>
          <a:p>
            <a:fld id="{A350E5FE-90E1-40B9-9BA7-219ACAEF7B59}" type="slidenum">
              <a:rPr lang="en-US" smtClean="0"/>
              <a:t>15</a:t>
            </a:fld>
            <a:endParaRPr lang="en-US"/>
          </a:p>
        </p:txBody>
      </p:sp>
      <p:pic>
        <p:nvPicPr>
          <p:cNvPr id="8" name="Picture 7">
            <a:extLst>
              <a:ext uri="{FF2B5EF4-FFF2-40B4-BE49-F238E27FC236}">
                <a16:creationId xmlns:a16="http://schemas.microsoft.com/office/drawing/2014/main" id="{229C67EE-D4B5-4E3A-9CDF-CE3FF2A82A36}"/>
              </a:ext>
            </a:extLst>
          </p:cNvPr>
          <p:cNvPicPr>
            <a:picLocks noChangeAspect="1"/>
          </p:cNvPicPr>
          <p:nvPr/>
        </p:nvPicPr>
        <p:blipFill rotWithShape="1">
          <a:blip r:embed="rId3">
            <a:extLst>
              <a:ext uri="{28A0092B-C50C-407E-A947-70E740481C1C}">
                <a14:useLocalDpi xmlns:a14="http://schemas.microsoft.com/office/drawing/2010/main" val="0"/>
              </a:ext>
            </a:extLst>
          </a:blip>
          <a:srcRect l="4229" b="8237"/>
          <a:stretch/>
        </p:blipFill>
        <p:spPr>
          <a:xfrm>
            <a:off x="395621" y="2294713"/>
            <a:ext cx="5410101" cy="3437228"/>
          </a:xfrm>
          <a:prstGeom prst="rect">
            <a:avLst/>
          </a:prstGeom>
        </p:spPr>
      </p:pic>
      <p:pic>
        <p:nvPicPr>
          <p:cNvPr id="10" name="Picture 9">
            <a:extLst>
              <a:ext uri="{FF2B5EF4-FFF2-40B4-BE49-F238E27FC236}">
                <a16:creationId xmlns:a16="http://schemas.microsoft.com/office/drawing/2014/main" id="{FF833DD9-57B9-4237-B3CC-56938A76F875}"/>
              </a:ext>
            </a:extLst>
          </p:cNvPr>
          <p:cNvPicPr>
            <a:picLocks noChangeAspect="1"/>
          </p:cNvPicPr>
          <p:nvPr/>
        </p:nvPicPr>
        <p:blipFill rotWithShape="1">
          <a:blip r:embed="rId4">
            <a:extLst>
              <a:ext uri="{28A0092B-C50C-407E-A947-70E740481C1C}">
                <a14:useLocalDpi xmlns:a14="http://schemas.microsoft.com/office/drawing/2010/main" val="0"/>
              </a:ext>
            </a:extLst>
          </a:blip>
          <a:srcRect l="4461" b="6185"/>
          <a:stretch/>
        </p:blipFill>
        <p:spPr>
          <a:xfrm>
            <a:off x="6647475" y="2294713"/>
            <a:ext cx="5278445" cy="340062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5BC522-91EF-4C05-8DF5-845C9952033D}"/>
                  </a:ext>
                </a:extLst>
              </p:cNvPr>
              <p:cNvSpPr/>
              <p:nvPr/>
            </p:nvSpPr>
            <p:spPr>
              <a:xfrm>
                <a:off x="2335569" y="1716891"/>
                <a:ext cx="1615506" cy="835485"/>
              </a:xfrm>
              <a:prstGeom prst="rect">
                <a:avLst/>
              </a:prstGeom>
              <a:solidFill>
                <a:schemeClr val="bg1"/>
              </a:solidFill>
            </p:spPr>
            <p:txBody>
              <a:bodyPr wrap="square">
                <a:spAutoFit/>
              </a:bodyPr>
              <a:lstStyle/>
              <a:p>
                <a14:m>
                  <m:oMath xmlns:m="http://schemas.openxmlformats.org/officeDocument/2006/math">
                    <m:f>
                      <m:fPr>
                        <m:ctrlPr>
                          <a:rPr lang="en-US" sz="2800" i="1">
                            <a:solidFill>
                              <a:schemeClr val="accent4">
                                <a:lumMod val="75000"/>
                              </a:schemeClr>
                            </a:solidFill>
                            <a:latin typeface="Cambria Math" panose="02040503050406030204" pitchFamily="18" charset="0"/>
                          </a:rPr>
                        </m:ctrlPr>
                      </m:fPr>
                      <m:num>
                        <m:r>
                          <m:rPr>
                            <m:nor/>
                          </m:rPr>
                          <a:rPr lang="en-US" sz="2800">
                            <a:solidFill>
                              <a:schemeClr val="accent4">
                                <a:lumMod val="75000"/>
                              </a:schemeClr>
                            </a:solidFill>
                            <a:latin typeface="Calibri (Body)"/>
                          </a:rPr>
                          <m:t>∂</m:t>
                        </m:r>
                        <m:sSub>
                          <m:sSubPr>
                            <m:ctrlPr>
                              <a:rPr lang="en-US" sz="2800" i="1">
                                <a:solidFill>
                                  <a:schemeClr val="accent4">
                                    <a:lumMod val="75000"/>
                                  </a:schemeClr>
                                </a:solidFill>
                                <a:latin typeface="Cambria Math" panose="02040503050406030204" pitchFamily="18" charset="0"/>
                              </a:rPr>
                            </m:ctrlPr>
                          </m:sSubPr>
                          <m:e>
                            <m:r>
                              <a:rPr lang="en-US" sz="2800" i="1">
                                <a:solidFill>
                                  <a:schemeClr val="accent4">
                                    <a:lumMod val="75000"/>
                                  </a:schemeClr>
                                </a:solidFill>
                                <a:latin typeface="Cambria Math" panose="02040503050406030204" pitchFamily="18" charset="0"/>
                              </a:rPr>
                              <m:t>𝐻𝑁𝑂</m:t>
                            </m:r>
                          </m:e>
                          <m:sub>
                            <m:r>
                              <a:rPr lang="en-US" sz="2800" i="1">
                                <a:solidFill>
                                  <a:schemeClr val="accent4">
                                    <a:lumMod val="75000"/>
                                  </a:schemeClr>
                                </a:solidFill>
                                <a:latin typeface="Cambria Math" panose="02040503050406030204" pitchFamily="18" charset="0"/>
                              </a:rPr>
                              <m:t>3</m:t>
                            </m:r>
                          </m:sub>
                        </m:sSub>
                        <m:r>
                          <a:rPr lang="en-US" sz="2800" i="1">
                            <a:solidFill>
                              <a:schemeClr val="accent4">
                                <a:lumMod val="75000"/>
                              </a:schemeClr>
                            </a:solidFill>
                            <a:latin typeface="Cambria Math" panose="02040503050406030204" pitchFamily="18" charset="0"/>
                          </a:rPr>
                          <m:t> (</m:t>
                        </m:r>
                        <m:r>
                          <a:rPr lang="en-US" sz="2800" i="1">
                            <a:solidFill>
                              <a:schemeClr val="accent4">
                                <a:lumMod val="75000"/>
                              </a:schemeClr>
                            </a:solidFill>
                            <a:latin typeface="Cambria Math" panose="02040503050406030204" pitchFamily="18" charset="0"/>
                          </a:rPr>
                          <m:t>𝑔</m:t>
                        </m:r>
                        <m:r>
                          <a:rPr lang="en-US" sz="2800" i="1">
                            <a:solidFill>
                              <a:schemeClr val="accent4">
                                <a:lumMod val="75000"/>
                              </a:schemeClr>
                            </a:solidFill>
                            <a:latin typeface="Cambria Math" panose="02040503050406030204" pitchFamily="18" charset="0"/>
                          </a:rPr>
                          <m:t>)</m:t>
                        </m:r>
                      </m:num>
                      <m:den>
                        <m:r>
                          <m:rPr>
                            <m:nor/>
                          </m:rPr>
                          <a:rPr lang="en-US" sz="2800">
                            <a:solidFill>
                              <a:schemeClr val="accent4">
                                <a:lumMod val="75000"/>
                              </a:schemeClr>
                            </a:solidFill>
                            <a:latin typeface="Calibri (Body)"/>
                          </a:rPr>
                          <m:t>∂</m:t>
                        </m:r>
                        <m:sSub>
                          <m:sSubPr>
                            <m:ctrlPr>
                              <a:rPr lang="en-US" sz="2800" i="1">
                                <a:solidFill>
                                  <a:schemeClr val="accent4">
                                    <a:lumMod val="75000"/>
                                  </a:schemeClr>
                                </a:solidFill>
                                <a:latin typeface="Cambria Math" panose="02040503050406030204" pitchFamily="18" charset="0"/>
                              </a:rPr>
                            </m:ctrlPr>
                          </m:sSubPr>
                          <m:e>
                            <m:r>
                              <a:rPr lang="en-US" sz="2800" i="1">
                                <a:solidFill>
                                  <a:schemeClr val="accent4">
                                    <a:lumMod val="75000"/>
                                  </a:schemeClr>
                                </a:solidFill>
                                <a:latin typeface="Cambria Math" panose="02040503050406030204" pitchFamily="18" charset="0"/>
                              </a:rPr>
                              <m:t>𝑇𝑁𝐻</m:t>
                            </m:r>
                          </m:e>
                          <m:sub>
                            <m:r>
                              <a:rPr lang="en-US" sz="2800" i="1">
                                <a:solidFill>
                                  <a:schemeClr val="accent4">
                                    <a:lumMod val="75000"/>
                                  </a:schemeClr>
                                </a:solidFill>
                                <a:latin typeface="Cambria Math" panose="02040503050406030204" pitchFamily="18" charset="0"/>
                              </a:rPr>
                              <m:t>3</m:t>
                            </m:r>
                          </m:sub>
                        </m:sSub>
                      </m:den>
                    </m:f>
                  </m:oMath>
                </a14:m>
                <a:r>
                  <a:rPr lang="en-US" sz="2800" dirty="0">
                    <a:solidFill>
                      <a:schemeClr val="accent4">
                        <a:lumMod val="75000"/>
                      </a:schemeClr>
                    </a:solidFill>
                    <a:latin typeface="Calibri (Body)"/>
                  </a:rPr>
                  <a:t> </a:t>
                </a:r>
                <a:endParaRPr lang="en-US" sz="2800" dirty="0">
                  <a:latin typeface="Calibri (Body)"/>
                </a:endParaRPr>
              </a:p>
            </p:txBody>
          </p:sp>
        </mc:Choice>
        <mc:Fallback xmlns="">
          <p:sp>
            <p:nvSpPr>
              <p:cNvPr id="5" name="Rectangle 4">
                <a:extLst>
                  <a:ext uri="{FF2B5EF4-FFF2-40B4-BE49-F238E27FC236}">
                    <a16:creationId xmlns:a16="http://schemas.microsoft.com/office/drawing/2014/main" id="{495BC522-91EF-4C05-8DF5-845C9952033D}"/>
                  </a:ext>
                </a:extLst>
              </p:cNvPr>
              <p:cNvSpPr>
                <a:spLocks noRot="1" noChangeAspect="1" noMove="1" noResize="1" noEditPoints="1" noAdjustHandles="1" noChangeArrowheads="1" noChangeShapeType="1" noTextEdit="1"/>
              </p:cNvSpPr>
              <p:nvPr/>
            </p:nvSpPr>
            <p:spPr>
              <a:xfrm>
                <a:off x="2335569" y="1716891"/>
                <a:ext cx="1615506" cy="83548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1A65F0-4B6D-43C9-8724-ECB711271889}"/>
                  </a:ext>
                </a:extLst>
              </p:cNvPr>
              <p:cNvSpPr txBox="1"/>
              <p:nvPr/>
            </p:nvSpPr>
            <p:spPr>
              <a:xfrm>
                <a:off x="1478518" y="5722405"/>
                <a:ext cx="3329608" cy="483081"/>
              </a:xfrm>
              <a:prstGeom prst="rect">
                <a:avLst/>
              </a:prstGeom>
              <a:noFill/>
            </p:spPr>
            <p:txBody>
              <a:bodyPr wrap="square" rtlCol="0">
                <a:spAutoFit/>
              </a:bodyPr>
              <a:lstStyle/>
              <a:p>
                <a:r>
                  <a:rPr lang="en-US" sz="1600" dirty="0"/>
                  <a:t>Finite Difference </a:t>
                </a:r>
                <a14:m>
                  <m:oMath xmlns:m="http://schemas.openxmlformats.org/officeDocument/2006/math">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i="1">
                                <a:latin typeface="Cambria Math" panose="02040503050406030204" pitchFamily="18" charset="0"/>
                              </a:rPr>
                              <m:t>𝐻𝑁𝑂</m:t>
                            </m:r>
                          </m:e>
                          <m:sub>
                            <m:r>
                              <a:rPr lang="en-US" sz="1600" i="1">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𝑔</m:t>
                        </m:r>
                        <m:r>
                          <a:rPr lang="en-US" sz="1600" i="1">
                            <a:latin typeface="Cambria Math" panose="02040503050406030204" pitchFamily="18" charset="0"/>
                          </a:rPr>
                          <m:t>)</m:t>
                        </m:r>
                      </m:num>
                      <m:den>
                        <m:r>
                          <a:rPr lang="en-US" sz="1600" b="0" i="1" smtClean="0">
                            <a:latin typeface="Cambria Math" panose="02040503050406030204" pitchFamily="18" charset="0"/>
                          </a:rPr>
                          <m:t>𝑚𝑜𝑙𝑠</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𝑇𝑁𝐻</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 </m:t>
                        </m:r>
                      </m:den>
                    </m:f>
                  </m:oMath>
                </a14:m>
                <a:endParaRPr lang="en-US" sz="1600" dirty="0"/>
              </a:p>
            </p:txBody>
          </p:sp>
        </mc:Choice>
        <mc:Fallback xmlns="">
          <p:sp>
            <p:nvSpPr>
              <p:cNvPr id="6" name="TextBox 5">
                <a:extLst>
                  <a:ext uri="{FF2B5EF4-FFF2-40B4-BE49-F238E27FC236}">
                    <a16:creationId xmlns:a16="http://schemas.microsoft.com/office/drawing/2014/main" id="{DC1A65F0-4B6D-43C9-8724-ECB711271889}"/>
                  </a:ext>
                </a:extLst>
              </p:cNvPr>
              <p:cNvSpPr txBox="1">
                <a:spLocks noRot="1" noChangeAspect="1" noMove="1" noResize="1" noEditPoints="1" noAdjustHandles="1" noChangeArrowheads="1" noChangeShapeType="1" noTextEdit="1"/>
              </p:cNvSpPr>
              <p:nvPr/>
            </p:nvSpPr>
            <p:spPr>
              <a:xfrm>
                <a:off x="1478518" y="5722405"/>
                <a:ext cx="3329608" cy="483081"/>
              </a:xfrm>
              <a:prstGeom prst="rect">
                <a:avLst/>
              </a:prstGeom>
              <a:blipFill>
                <a:blip r:embed="rId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7F50A5E-55B1-4975-A08B-C3B8CAF268AA}"/>
                  </a:ext>
                </a:extLst>
              </p:cNvPr>
              <p:cNvSpPr/>
              <p:nvPr/>
            </p:nvSpPr>
            <p:spPr>
              <a:xfrm rot="16200000">
                <a:off x="-889412" y="3290999"/>
                <a:ext cx="2257586" cy="483081"/>
              </a:xfrm>
              <a:prstGeom prst="rect">
                <a:avLst/>
              </a:prstGeom>
            </p:spPr>
            <p:txBody>
              <a:bodyPr wrap="square">
                <a:spAutoFit/>
              </a:bodyPr>
              <a:lstStyle/>
              <a:p>
                <a:r>
                  <a:rPr lang="en-US" sz="1600" dirty="0">
                    <a:latin typeface="Calibri (Body)"/>
                  </a:rPr>
                  <a:t>CVM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𝑚𝑜𝑙𝑠</m:t>
                            </m:r>
                            <m:r>
                              <a:rPr lang="en-US" sz="1600" i="1">
                                <a:latin typeface="Cambria Math" panose="02040503050406030204" pitchFamily="18" charset="0"/>
                              </a:rPr>
                              <m:t> </m:t>
                            </m:r>
                            <m:r>
                              <a:rPr lang="en-US" sz="1600" i="1">
                                <a:latin typeface="Cambria Math" panose="02040503050406030204" pitchFamily="18" charset="0"/>
                              </a:rPr>
                              <m:t>𝐻𝑁𝑂</m:t>
                            </m:r>
                          </m:e>
                          <m:sub>
                            <m:r>
                              <a:rPr lang="en-US" sz="1600" i="1">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𝑔</m:t>
                        </m:r>
                        <m:r>
                          <a:rPr lang="en-US" sz="1600" i="1">
                            <a:latin typeface="Cambria Math" panose="02040503050406030204" pitchFamily="18" charset="0"/>
                          </a:rPr>
                          <m:t>)</m:t>
                        </m:r>
                      </m:num>
                      <m:den>
                        <m:r>
                          <a:rPr lang="en-US" sz="1600" i="1">
                            <a:latin typeface="Cambria Math" panose="02040503050406030204" pitchFamily="18" charset="0"/>
                          </a:rPr>
                          <m:t>𝑚𝑜𝑙𝑠</m:t>
                        </m:r>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𝑇𝑁𝐻</m:t>
                            </m:r>
                          </m:e>
                          <m:sub>
                            <m:r>
                              <a:rPr lang="en-US" sz="1600" i="1">
                                <a:latin typeface="Cambria Math" panose="02040503050406030204" pitchFamily="18" charset="0"/>
                              </a:rPr>
                              <m:t>3</m:t>
                            </m:r>
                          </m:sub>
                        </m:sSub>
                        <m:r>
                          <a:rPr lang="en-US" sz="1600" i="1">
                            <a:latin typeface="Cambria Math" panose="02040503050406030204" pitchFamily="18" charset="0"/>
                          </a:rPr>
                          <m:t> </m:t>
                        </m:r>
                      </m:den>
                    </m:f>
                  </m:oMath>
                </a14:m>
                <a:endParaRPr lang="en-US" sz="1600" dirty="0">
                  <a:latin typeface="Calibri (Body)"/>
                </a:endParaRPr>
              </a:p>
            </p:txBody>
          </p:sp>
        </mc:Choice>
        <mc:Fallback xmlns="">
          <p:sp>
            <p:nvSpPr>
              <p:cNvPr id="7" name="Rectangle 6">
                <a:extLst>
                  <a:ext uri="{FF2B5EF4-FFF2-40B4-BE49-F238E27FC236}">
                    <a16:creationId xmlns:a16="http://schemas.microsoft.com/office/drawing/2014/main" id="{67F50A5E-55B1-4975-A08B-C3B8CAF268AA}"/>
                  </a:ext>
                </a:extLst>
              </p:cNvPr>
              <p:cNvSpPr>
                <a:spLocks noRot="1" noChangeAspect="1" noMove="1" noResize="1" noEditPoints="1" noAdjustHandles="1" noChangeArrowheads="1" noChangeShapeType="1" noTextEdit="1"/>
              </p:cNvSpPr>
              <p:nvPr/>
            </p:nvSpPr>
            <p:spPr>
              <a:xfrm rot="16200000">
                <a:off x="-889412" y="3290999"/>
                <a:ext cx="2257586" cy="483081"/>
              </a:xfrm>
              <a:prstGeom prst="rect">
                <a:avLst/>
              </a:prstGeom>
              <a:blipFill>
                <a:blip r:embed="rId7"/>
                <a:stretch>
                  <a:fillRect b="-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CEB568B-6EC9-4204-857D-0B74497199A3}"/>
                  </a:ext>
                </a:extLst>
              </p:cNvPr>
              <p:cNvSpPr/>
              <p:nvPr/>
            </p:nvSpPr>
            <p:spPr>
              <a:xfrm>
                <a:off x="8478944" y="1694260"/>
                <a:ext cx="1615506" cy="90140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a:solidFill>
                                <a:schemeClr val="accent4">
                                  <a:lumMod val="75000"/>
                                </a:schemeClr>
                              </a:solidFill>
                              <a:latin typeface="Cambria Math" panose="02040503050406030204" pitchFamily="18" charset="0"/>
                            </a:rPr>
                          </m:ctrlPr>
                        </m:fPr>
                        <m:num>
                          <m:r>
                            <m:rPr>
                              <m:nor/>
                            </m:rPr>
                            <a:rPr lang="en-US" sz="2400">
                              <a:solidFill>
                                <a:schemeClr val="accent4">
                                  <a:lumMod val="75000"/>
                                </a:schemeClr>
                              </a:solidFill>
                              <a:latin typeface="Calibri (Body)"/>
                              <a:ea typeface="Cambria" panose="02040503050406030204" pitchFamily="18" charset="0"/>
                            </a:rPr>
                            <m:t>∂</m:t>
                          </m:r>
                          <m:sSubSup>
                            <m:sSubSupPr>
                              <m:ctrlPr>
                                <a:rPr lang="en-US" sz="2400" i="1">
                                  <a:solidFill>
                                    <a:schemeClr val="accent4">
                                      <a:lumMod val="75000"/>
                                    </a:schemeClr>
                                  </a:solidFill>
                                  <a:latin typeface="Cambria Math" panose="02040503050406030204" pitchFamily="18" charset="0"/>
                                </a:rPr>
                              </m:ctrlPr>
                            </m:sSubSupPr>
                            <m:e>
                              <m:r>
                                <a:rPr lang="en-US" sz="2400" i="1">
                                  <a:solidFill>
                                    <a:schemeClr val="accent4">
                                      <a:lumMod val="75000"/>
                                    </a:schemeClr>
                                  </a:solidFill>
                                  <a:latin typeface="Cambria Math" panose="02040503050406030204" pitchFamily="18" charset="0"/>
                                </a:rPr>
                                <m:t>𝑁𝐻</m:t>
                              </m:r>
                            </m:e>
                            <m:sub>
                              <m:r>
                                <a:rPr lang="en-US" sz="2400" i="1">
                                  <a:solidFill>
                                    <a:schemeClr val="accent4">
                                      <a:lumMod val="75000"/>
                                    </a:schemeClr>
                                  </a:solidFill>
                                  <a:latin typeface="Cambria Math" panose="02040503050406030204" pitchFamily="18" charset="0"/>
                                </a:rPr>
                                <m:t>4</m:t>
                              </m:r>
                            </m:sub>
                            <m:sup>
                              <m:r>
                                <a:rPr lang="en-US" sz="2400" i="1">
                                  <a:solidFill>
                                    <a:schemeClr val="accent4">
                                      <a:lumMod val="75000"/>
                                    </a:schemeClr>
                                  </a:solidFill>
                                  <a:latin typeface="Cambria Math" panose="02040503050406030204" pitchFamily="18" charset="0"/>
                                </a:rPr>
                                <m:t>+</m:t>
                              </m:r>
                            </m:sup>
                          </m:sSubSup>
                          <m:r>
                            <a:rPr lang="en-US" sz="2400" i="1">
                              <a:solidFill>
                                <a:schemeClr val="accent4">
                                  <a:lumMod val="75000"/>
                                </a:schemeClr>
                              </a:solidFill>
                              <a:latin typeface="Cambria Math" panose="02040503050406030204" pitchFamily="18" charset="0"/>
                            </a:rPr>
                            <m:t>(</m:t>
                          </m:r>
                          <m:r>
                            <a:rPr lang="en-US" sz="2400" i="1">
                              <a:solidFill>
                                <a:schemeClr val="accent4">
                                  <a:lumMod val="75000"/>
                                </a:schemeClr>
                              </a:solidFill>
                              <a:latin typeface="Cambria Math" panose="02040503050406030204" pitchFamily="18" charset="0"/>
                            </a:rPr>
                            <m:t>𝑎𝑞</m:t>
                          </m:r>
                          <m:r>
                            <a:rPr lang="en-US" sz="2400" i="1">
                              <a:solidFill>
                                <a:schemeClr val="accent4">
                                  <a:lumMod val="75000"/>
                                </a:schemeClr>
                              </a:solidFill>
                              <a:latin typeface="Cambria Math" panose="02040503050406030204" pitchFamily="18" charset="0"/>
                            </a:rPr>
                            <m:t>)</m:t>
                          </m:r>
                        </m:num>
                        <m:den>
                          <m:r>
                            <m:rPr>
                              <m:nor/>
                            </m:rPr>
                            <a:rPr lang="en-US" sz="2400">
                              <a:solidFill>
                                <a:schemeClr val="accent4">
                                  <a:lumMod val="75000"/>
                                </a:schemeClr>
                              </a:solidFill>
                              <a:latin typeface="Calibri (Body)"/>
                              <a:ea typeface="Cambria" panose="02040503050406030204" pitchFamily="18" charset="0"/>
                            </a:rPr>
                            <m:t>∂</m:t>
                          </m:r>
                          <m:sSub>
                            <m:sSubPr>
                              <m:ctrlPr>
                                <a:rPr lang="en-US" sz="2400" i="1">
                                  <a:solidFill>
                                    <a:schemeClr val="accent4">
                                      <a:lumMod val="75000"/>
                                    </a:schemeClr>
                                  </a:solidFill>
                                  <a:latin typeface="Cambria Math" panose="02040503050406030204" pitchFamily="18" charset="0"/>
                                </a:rPr>
                              </m:ctrlPr>
                            </m:sSubPr>
                            <m:e>
                              <m:r>
                                <a:rPr lang="en-US" sz="2400" i="1">
                                  <a:solidFill>
                                    <a:schemeClr val="accent4">
                                      <a:lumMod val="75000"/>
                                    </a:schemeClr>
                                  </a:solidFill>
                                  <a:latin typeface="Cambria Math" panose="02040503050406030204" pitchFamily="18" charset="0"/>
                                </a:rPr>
                                <m:t>𝑇𝑁𝐻</m:t>
                              </m:r>
                            </m:e>
                            <m:sub>
                              <m:r>
                                <a:rPr lang="en-US" sz="2400" i="1">
                                  <a:solidFill>
                                    <a:schemeClr val="accent4">
                                      <a:lumMod val="75000"/>
                                    </a:schemeClr>
                                  </a:solidFill>
                                  <a:latin typeface="Cambria Math" panose="02040503050406030204" pitchFamily="18" charset="0"/>
                                </a:rPr>
                                <m:t>3</m:t>
                              </m:r>
                            </m:sub>
                          </m:sSub>
                        </m:den>
                      </m:f>
                    </m:oMath>
                  </m:oMathPara>
                </a14:m>
                <a:endParaRPr lang="en-US" sz="1600" dirty="0">
                  <a:latin typeface="Calibri (Body)"/>
                  <a:ea typeface="Cambria" panose="02040503050406030204" pitchFamily="18" charset="0"/>
                </a:endParaRPr>
              </a:p>
            </p:txBody>
          </p:sp>
        </mc:Choice>
        <mc:Fallback xmlns="">
          <p:sp>
            <p:nvSpPr>
              <p:cNvPr id="11" name="Rectangle 10">
                <a:extLst>
                  <a:ext uri="{FF2B5EF4-FFF2-40B4-BE49-F238E27FC236}">
                    <a16:creationId xmlns:a16="http://schemas.microsoft.com/office/drawing/2014/main" id="{9CEB568B-6EC9-4204-857D-0B74497199A3}"/>
                  </a:ext>
                </a:extLst>
              </p:cNvPr>
              <p:cNvSpPr>
                <a:spLocks noRot="1" noChangeAspect="1" noMove="1" noResize="1" noEditPoints="1" noAdjustHandles="1" noChangeArrowheads="1" noChangeShapeType="1" noTextEdit="1"/>
              </p:cNvSpPr>
              <p:nvPr/>
            </p:nvSpPr>
            <p:spPr>
              <a:xfrm>
                <a:off x="8478944" y="1694260"/>
                <a:ext cx="1615506" cy="9014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FDBE9E-3195-463F-9039-96F65157E78C}"/>
                  </a:ext>
                </a:extLst>
              </p:cNvPr>
              <p:cNvSpPr txBox="1"/>
              <p:nvPr/>
            </p:nvSpPr>
            <p:spPr>
              <a:xfrm>
                <a:off x="7959681" y="5694577"/>
                <a:ext cx="3531833" cy="510909"/>
              </a:xfrm>
              <a:prstGeom prst="rect">
                <a:avLst/>
              </a:prstGeom>
              <a:noFill/>
            </p:spPr>
            <p:txBody>
              <a:bodyPr wrap="square" rtlCol="0">
                <a:spAutoFit/>
              </a:bodyPr>
              <a:lstStyle/>
              <a:p>
                <a:r>
                  <a:rPr lang="en-US" sz="1600" dirty="0"/>
                  <a:t>Finite Difference </a:t>
                </a:r>
                <a14:m>
                  <m:oMath xmlns:m="http://schemas.openxmlformats.org/officeDocument/2006/math">
                    <m:f>
                      <m:fPr>
                        <m:ctrlPr>
                          <a:rPr lang="en-US" sz="1600" i="1">
                            <a:latin typeface="Cambria Math" panose="02040503050406030204" pitchFamily="18" charset="0"/>
                          </a:rPr>
                        </m:ctrlPr>
                      </m:fPr>
                      <m:num>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b="0" i="1" smtClean="0">
                                <a:latin typeface="Cambria Math" panose="02040503050406030204" pitchFamily="18" charset="0"/>
                              </a:rPr>
                              <m:t>𝑁𝐻</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𝑎𝑞</m:t>
                            </m:r>
                          </m:e>
                        </m:d>
                      </m:num>
                      <m:den>
                        <m:r>
                          <a:rPr lang="en-US" sz="1600" i="1">
                            <a:latin typeface="Cambria Math" panose="02040503050406030204" pitchFamily="18" charset="0"/>
                          </a:rPr>
                          <m:t>𝑚𝑜𝑙𝑠</m:t>
                        </m:r>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𝑇𝑁𝐻</m:t>
                            </m:r>
                          </m:e>
                          <m:sub>
                            <m:r>
                              <a:rPr lang="en-US" sz="1600" i="1">
                                <a:latin typeface="Cambria Math" panose="02040503050406030204" pitchFamily="18" charset="0"/>
                              </a:rPr>
                              <m:t>3</m:t>
                            </m:r>
                          </m:sub>
                        </m:sSub>
                        <m:r>
                          <a:rPr lang="en-US" sz="1600" i="1">
                            <a:latin typeface="Cambria Math" panose="02040503050406030204" pitchFamily="18" charset="0"/>
                          </a:rPr>
                          <m:t> </m:t>
                        </m:r>
                      </m:den>
                    </m:f>
                  </m:oMath>
                </a14:m>
                <a:endParaRPr lang="en-US" sz="1600" dirty="0"/>
              </a:p>
            </p:txBody>
          </p:sp>
        </mc:Choice>
        <mc:Fallback xmlns="">
          <p:sp>
            <p:nvSpPr>
              <p:cNvPr id="12" name="TextBox 11">
                <a:extLst>
                  <a:ext uri="{FF2B5EF4-FFF2-40B4-BE49-F238E27FC236}">
                    <a16:creationId xmlns:a16="http://schemas.microsoft.com/office/drawing/2014/main" id="{73FDBE9E-3195-463F-9039-96F65157E78C}"/>
                  </a:ext>
                </a:extLst>
              </p:cNvPr>
              <p:cNvSpPr txBox="1">
                <a:spLocks noRot="1" noChangeAspect="1" noMove="1" noResize="1" noEditPoints="1" noAdjustHandles="1" noChangeArrowheads="1" noChangeShapeType="1" noTextEdit="1"/>
              </p:cNvSpPr>
              <p:nvPr/>
            </p:nvSpPr>
            <p:spPr>
              <a:xfrm>
                <a:off x="7959681" y="5694577"/>
                <a:ext cx="3531833" cy="510909"/>
              </a:xfrm>
              <a:prstGeom prst="rect">
                <a:avLst/>
              </a:prstGeom>
              <a:blipFill>
                <a:blip r:embed="rId9"/>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690D438-EF62-4AE5-80A3-CBDFF35F0D4E}"/>
                  </a:ext>
                </a:extLst>
              </p:cNvPr>
              <p:cNvSpPr/>
              <p:nvPr/>
            </p:nvSpPr>
            <p:spPr>
              <a:xfrm rot="16200000">
                <a:off x="5349613" y="3408749"/>
                <a:ext cx="2249607" cy="517257"/>
              </a:xfrm>
              <a:prstGeom prst="rect">
                <a:avLst/>
              </a:prstGeom>
            </p:spPr>
            <p:txBody>
              <a:bodyPr wrap="square">
                <a:spAutoFit/>
              </a:bodyPr>
              <a:lstStyle/>
              <a:p>
                <a:r>
                  <a:rPr lang="en-US" sz="1600" dirty="0">
                    <a:latin typeface="Calibri (Body)"/>
                  </a:rPr>
                  <a:t>CVM </a:t>
                </a:r>
                <a14:m>
                  <m:oMath xmlns:m="http://schemas.openxmlformats.org/officeDocument/2006/math">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a:rPr lang="en-US" sz="1600" i="1">
                                <a:latin typeface="Cambria Math" panose="02040503050406030204" pitchFamily="18" charset="0"/>
                              </a:rPr>
                              <m:t>𝑚𝑜𝑙𝑠</m:t>
                            </m:r>
                            <m:r>
                              <a:rPr lang="en-US" sz="1600" i="1">
                                <a:latin typeface="Cambria Math" panose="02040503050406030204" pitchFamily="18" charset="0"/>
                              </a:rPr>
                              <m:t> </m:t>
                            </m:r>
                            <m:r>
                              <a:rPr lang="en-US" sz="1600" i="1">
                                <a:latin typeface="Cambria Math" panose="02040503050406030204" pitchFamily="18" charset="0"/>
                              </a:rPr>
                              <m:t>𝑁𝐻</m:t>
                            </m:r>
                          </m:e>
                          <m:sub>
                            <m:r>
                              <a:rPr lang="en-US" sz="1600" i="1">
                                <a:latin typeface="Cambria Math" panose="02040503050406030204" pitchFamily="18" charset="0"/>
                              </a:rPr>
                              <m:t>4</m:t>
                            </m:r>
                          </m:sub>
                          <m:sup>
                            <m:r>
                              <a:rPr lang="en-US" sz="1600" i="1">
                                <a:latin typeface="Cambria Math" panose="02040503050406030204" pitchFamily="18" charset="0"/>
                              </a:rPr>
                              <m:t>+</m:t>
                            </m:r>
                          </m:sup>
                        </m:sSubSup>
                        <m:r>
                          <a:rPr lang="en-US" sz="1600" i="1">
                            <a:latin typeface="Cambria Math" panose="02040503050406030204" pitchFamily="18" charset="0"/>
                          </a:rPr>
                          <m:t> </m:t>
                        </m:r>
                        <m:d>
                          <m:dPr>
                            <m:ctrlPr>
                              <a:rPr lang="en-US" sz="1600" i="1">
                                <a:latin typeface="Cambria Math" panose="02040503050406030204" pitchFamily="18" charset="0"/>
                              </a:rPr>
                            </m:ctrlPr>
                          </m:dPr>
                          <m:e>
                            <m:r>
                              <a:rPr lang="en-US" sz="1600" i="1">
                                <a:latin typeface="Cambria Math" panose="02040503050406030204" pitchFamily="18" charset="0"/>
                              </a:rPr>
                              <m:t>𝑎𝑞</m:t>
                            </m:r>
                          </m:e>
                        </m:d>
                      </m:num>
                      <m:den>
                        <m:r>
                          <a:rPr lang="en-US" sz="1600" i="1">
                            <a:latin typeface="Cambria Math" panose="02040503050406030204" pitchFamily="18" charset="0"/>
                          </a:rPr>
                          <m:t>𝑚𝑜𝑙𝑠</m:t>
                        </m:r>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𝑇𝑁𝐻</m:t>
                            </m:r>
                          </m:e>
                          <m:sub>
                            <m:r>
                              <a:rPr lang="en-US" sz="1600" i="1">
                                <a:latin typeface="Cambria Math" panose="02040503050406030204" pitchFamily="18" charset="0"/>
                              </a:rPr>
                              <m:t>3</m:t>
                            </m:r>
                          </m:sub>
                        </m:sSub>
                        <m:r>
                          <a:rPr lang="en-US" sz="1600" i="1">
                            <a:latin typeface="Cambria Math" panose="02040503050406030204" pitchFamily="18" charset="0"/>
                          </a:rPr>
                          <m:t> </m:t>
                        </m:r>
                      </m:den>
                    </m:f>
                  </m:oMath>
                </a14:m>
                <a:r>
                  <a:rPr lang="en-US" sz="1600" dirty="0">
                    <a:latin typeface="Calibri (Body)"/>
                  </a:rPr>
                  <a:t> </a:t>
                </a:r>
              </a:p>
            </p:txBody>
          </p:sp>
        </mc:Choice>
        <mc:Fallback xmlns="">
          <p:sp>
            <p:nvSpPr>
              <p:cNvPr id="13" name="Rectangle 12">
                <a:extLst>
                  <a:ext uri="{FF2B5EF4-FFF2-40B4-BE49-F238E27FC236}">
                    <a16:creationId xmlns:a16="http://schemas.microsoft.com/office/drawing/2014/main" id="{1690D438-EF62-4AE5-80A3-CBDFF35F0D4E}"/>
                  </a:ext>
                </a:extLst>
              </p:cNvPr>
              <p:cNvSpPr>
                <a:spLocks noRot="1" noChangeAspect="1" noMove="1" noResize="1" noEditPoints="1" noAdjustHandles="1" noChangeArrowheads="1" noChangeShapeType="1" noTextEdit="1"/>
              </p:cNvSpPr>
              <p:nvPr/>
            </p:nvSpPr>
            <p:spPr>
              <a:xfrm rot="16200000">
                <a:off x="5349613" y="3408749"/>
                <a:ext cx="2249607" cy="517257"/>
              </a:xfrm>
              <a:prstGeom prst="rect">
                <a:avLst/>
              </a:prstGeom>
              <a:blipFill>
                <a:blip r:embed="rId10"/>
                <a:stretch>
                  <a:fillRect b="-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52521BA-AFF3-4ACD-8DCD-D049F4A8801B}"/>
                  </a:ext>
                </a:extLst>
              </p:cNvPr>
              <p:cNvSpPr/>
              <p:nvPr/>
            </p:nvSpPr>
            <p:spPr>
              <a:xfrm rot="16200000">
                <a:off x="5268188" y="3716969"/>
                <a:ext cx="1077294" cy="50135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𝑚𝑜𝑙𝑠</m:t>
                              </m:r>
                              <m:r>
                                <a:rPr lang="en-US" sz="1400" i="1">
                                  <a:latin typeface="Cambria Math" panose="02040503050406030204" pitchFamily="18" charset="0"/>
                                </a:rPr>
                                <m:t> </m:t>
                              </m:r>
                              <m:r>
                                <a:rPr lang="en-US" sz="1400" b="0" i="1" smtClean="0">
                                  <a:latin typeface="Cambria Math" panose="02040503050406030204" pitchFamily="18" charset="0"/>
                                </a:rPr>
                                <m:t>𝑇𝑁𝐻</m:t>
                              </m:r>
                            </m:e>
                            <m:sub>
                              <m:r>
                                <a:rPr lang="en-US" sz="1400" i="1">
                                  <a:latin typeface="Cambria Math" panose="02040503050406030204" pitchFamily="18" charset="0"/>
                                </a:rPr>
                                <m:t>3</m:t>
                              </m:r>
                            </m:sub>
                          </m:sSub>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 </m:t>
                          </m:r>
                          <m:r>
                            <a:rPr lang="en-US" sz="1400" b="0" i="1" smtClean="0">
                              <a:latin typeface="Cambria Math" panose="02040503050406030204" pitchFamily="18" charset="0"/>
                            </a:rPr>
                            <m:t>𝑎𝑖𝑟</m:t>
                          </m:r>
                          <m:r>
                            <a:rPr lang="en-US" sz="1400" i="1">
                              <a:latin typeface="Cambria Math" panose="02040503050406030204" pitchFamily="18" charset="0"/>
                            </a:rPr>
                            <m:t> </m:t>
                          </m:r>
                        </m:den>
                      </m:f>
                    </m:oMath>
                  </m:oMathPara>
                </a14:m>
                <a:endParaRPr lang="en-US" dirty="0"/>
              </a:p>
            </p:txBody>
          </p:sp>
        </mc:Choice>
        <mc:Fallback xmlns="">
          <p:sp>
            <p:nvSpPr>
              <p:cNvPr id="14" name="Rectangle 13">
                <a:extLst>
                  <a:ext uri="{FF2B5EF4-FFF2-40B4-BE49-F238E27FC236}">
                    <a16:creationId xmlns:a16="http://schemas.microsoft.com/office/drawing/2014/main" id="{052521BA-AFF3-4ACD-8DCD-D049F4A8801B}"/>
                  </a:ext>
                </a:extLst>
              </p:cNvPr>
              <p:cNvSpPr>
                <a:spLocks noRot="1" noChangeAspect="1" noMove="1" noResize="1" noEditPoints="1" noAdjustHandles="1" noChangeArrowheads="1" noChangeShapeType="1" noTextEdit="1"/>
              </p:cNvSpPr>
              <p:nvPr/>
            </p:nvSpPr>
            <p:spPr>
              <a:xfrm rot="16200000">
                <a:off x="5268188" y="3716969"/>
                <a:ext cx="1077294" cy="501356"/>
              </a:xfrm>
              <a:prstGeom prst="rect">
                <a:avLst/>
              </a:prstGeom>
              <a:blipFill>
                <a:blip r:embed="rId11"/>
                <a:stretch>
                  <a:fillRect r="-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5A80770-7349-4270-9339-682274B9EC64}"/>
                  </a:ext>
                </a:extLst>
              </p:cNvPr>
              <p:cNvSpPr/>
              <p:nvPr/>
            </p:nvSpPr>
            <p:spPr>
              <a:xfrm rot="16200000">
                <a:off x="11456248" y="3649051"/>
                <a:ext cx="941460" cy="50135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𝑚𝑜𝑙𝑠</m:t>
                              </m:r>
                              <m:r>
                                <a:rPr lang="en-US" sz="1400" i="1">
                                  <a:latin typeface="Cambria Math" panose="02040503050406030204" pitchFamily="18" charset="0"/>
                                </a:rPr>
                                <m:t> </m:t>
                              </m:r>
                              <m:r>
                                <a:rPr lang="en-US" sz="1400" b="0" i="1" smtClean="0">
                                  <a:latin typeface="Cambria Math" panose="02040503050406030204" pitchFamily="18" charset="0"/>
                                </a:rPr>
                                <m:t>𝑇𝑁𝐻</m:t>
                              </m:r>
                            </m:e>
                            <m:sub>
                              <m:r>
                                <a:rPr lang="en-US" sz="1400" i="1">
                                  <a:latin typeface="Cambria Math" panose="02040503050406030204" pitchFamily="18" charset="0"/>
                                </a:rPr>
                                <m:t>3</m:t>
                              </m:r>
                            </m:sub>
                          </m:sSub>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 </m:t>
                          </m:r>
                          <m:r>
                            <a:rPr lang="en-US" sz="1400" b="0" i="1" smtClean="0">
                              <a:latin typeface="Cambria Math" panose="02040503050406030204" pitchFamily="18" charset="0"/>
                            </a:rPr>
                            <m:t>𝑎𝑖𝑟</m:t>
                          </m:r>
                          <m:r>
                            <a:rPr lang="en-US" sz="1400" i="1">
                              <a:latin typeface="Cambria Math" panose="02040503050406030204" pitchFamily="18" charset="0"/>
                            </a:rPr>
                            <m:t> </m:t>
                          </m:r>
                        </m:den>
                      </m:f>
                    </m:oMath>
                  </m:oMathPara>
                </a14:m>
                <a:endParaRPr lang="en-US" dirty="0"/>
              </a:p>
            </p:txBody>
          </p:sp>
        </mc:Choice>
        <mc:Fallback xmlns="">
          <p:sp>
            <p:nvSpPr>
              <p:cNvPr id="15" name="Rectangle 14">
                <a:extLst>
                  <a:ext uri="{FF2B5EF4-FFF2-40B4-BE49-F238E27FC236}">
                    <a16:creationId xmlns:a16="http://schemas.microsoft.com/office/drawing/2014/main" id="{35A80770-7349-4270-9339-682274B9EC64}"/>
                  </a:ext>
                </a:extLst>
              </p:cNvPr>
              <p:cNvSpPr>
                <a:spLocks noRot="1" noChangeAspect="1" noMove="1" noResize="1" noEditPoints="1" noAdjustHandles="1" noChangeArrowheads="1" noChangeShapeType="1" noTextEdit="1"/>
              </p:cNvSpPr>
              <p:nvPr/>
            </p:nvSpPr>
            <p:spPr>
              <a:xfrm rot="16200000">
                <a:off x="11456248" y="3649051"/>
                <a:ext cx="941460" cy="501356"/>
              </a:xfrm>
              <a:prstGeom prst="rect">
                <a:avLst/>
              </a:prstGeom>
              <a:blipFill>
                <a:blip r:embed="rId12"/>
                <a:stretch>
                  <a:fillRect t="-4516" r="-1205"/>
                </a:stretch>
              </a:blipFill>
            </p:spPr>
            <p:txBody>
              <a:bodyPr/>
              <a:lstStyle/>
              <a:p>
                <a:r>
                  <a:rPr lang="en-US">
                    <a:noFill/>
                  </a:rPr>
                  <a:t> </a:t>
                </a:r>
              </a:p>
            </p:txBody>
          </p:sp>
        </mc:Fallback>
      </mc:AlternateContent>
    </p:spTree>
    <p:extLst>
      <p:ext uri="{BB962C8B-B14F-4D97-AF65-F5344CB8AC3E}">
        <p14:creationId xmlns:p14="http://schemas.microsoft.com/office/powerpoint/2010/main" val="55978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5F0E-E434-4057-A236-03F6958D9B39}"/>
              </a:ext>
            </a:extLst>
          </p:cNvPr>
          <p:cNvSpPr>
            <a:spLocks noGrp="1"/>
          </p:cNvSpPr>
          <p:nvPr>
            <p:ph type="title"/>
          </p:nvPr>
        </p:nvSpPr>
        <p:spPr>
          <a:xfrm>
            <a:off x="838200" y="379411"/>
            <a:ext cx="10515600" cy="1325563"/>
          </a:xfrm>
        </p:spPr>
        <p:txBody>
          <a:bodyPr>
            <a:normAutofit/>
          </a:bodyPr>
          <a:lstStyle/>
          <a:p>
            <a:r>
              <a:rPr lang="en-US" dirty="0">
                <a:latin typeface="Calibri (Body)"/>
              </a:rPr>
              <a:t>Results: RH = 90%, T = 295K, Pert = 40% </a:t>
            </a:r>
          </a:p>
        </p:txBody>
      </p:sp>
      <p:sp>
        <p:nvSpPr>
          <p:cNvPr id="3" name="Slide Number Placeholder 2">
            <a:extLst>
              <a:ext uri="{FF2B5EF4-FFF2-40B4-BE49-F238E27FC236}">
                <a16:creationId xmlns:a16="http://schemas.microsoft.com/office/drawing/2014/main" id="{086074DC-4FFF-444E-9C1A-545F9077CA90}"/>
              </a:ext>
            </a:extLst>
          </p:cNvPr>
          <p:cNvSpPr>
            <a:spLocks noGrp="1"/>
          </p:cNvSpPr>
          <p:nvPr>
            <p:ph type="sldNum" sz="quarter" idx="12"/>
          </p:nvPr>
        </p:nvSpPr>
        <p:spPr/>
        <p:txBody>
          <a:bodyPr/>
          <a:lstStyle/>
          <a:p>
            <a:fld id="{A350E5FE-90E1-40B9-9BA7-219ACAEF7B59}" type="slidenum">
              <a:rPr lang="en-US" smtClean="0"/>
              <a:t>16</a:t>
            </a:fld>
            <a:endParaRPr lang="en-US"/>
          </a:p>
        </p:txBody>
      </p:sp>
      <p:pic>
        <p:nvPicPr>
          <p:cNvPr id="8" name="Picture 7">
            <a:extLst>
              <a:ext uri="{FF2B5EF4-FFF2-40B4-BE49-F238E27FC236}">
                <a16:creationId xmlns:a16="http://schemas.microsoft.com/office/drawing/2014/main" id="{625EE98F-47CB-4741-914F-E2832E3E28E6}"/>
              </a:ext>
            </a:extLst>
          </p:cNvPr>
          <p:cNvPicPr>
            <a:picLocks noChangeAspect="1"/>
          </p:cNvPicPr>
          <p:nvPr/>
        </p:nvPicPr>
        <p:blipFill rotWithShape="1">
          <a:blip r:embed="rId3">
            <a:extLst>
              <a:ext uri="{28A0092B-C50C-407E-A947-70E740481C1C}">
                <a14:useLocalDpi xmlns:a14="http://schemas.microsoft.com/office/drawing/2010/main" val="0"/>
              </a:ext>
            </a:extLst>
          </a:blip>
          <a:srcRect l="4639" b="6918"/>
          <a:stretch/>
        </p:blipFill>
        <p:spPr>
          <a:xfrm>
            <a:off x="439848" y="2209083"/>
            <a:ext cx="5516138" cy="3564006"/>
          </a:xfrm>
          <a:prstGeom prst="rect">
            <a:avLst/>
          </a:prstGeom>
        </p:spPr>
      </p:pic>
      <p:pic>
        <p:nvPicPr>
          <p:cNvPr id="11" name="Picture 10">
            <a:extLst>
              <a:ext uri="{FF2B5EF4-FFF2-40B4-BE49-F238E27FC236}">
                <a16:creationId xmlns:a16="http://schemas.microsoft.com/office/drawing/2014/main" id="{29026300-2665-4BDD-9CAD-6443556A755B}"/>
              </a:ext>
            </a:extLst>
          </p:cNvPr>
          <p:cNvPicPr>
            <a:picLocks noChangeAspect="1"/>
          </p:cNvPicPr>
          <p:nvPr/>
        </p:nvPicPr>
        <p:blipFill rotWithShape="1">
          <a:blip r:embed="rId4">
            <a:extLst>
              <a:ext uri="{28A0092B-C50C-407E-A947-70E740481C1C}">
                <a14:useLocalDpi xmlns:a14="http://schemas.microsoft.com/office/drawing/2010/main" val="0"/>
              </a:ext>
            </a:extLst>
          </a:blip>
          <a:srcRect l="4816" b="7348"/>
          <a:stretch/>
        </p:blipFill>
        <p:spPr>
          <a:xfrm>
            <a:off x="6743830" y="2271162"/>
            <a:ext cx="5220511" cy="338777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CACCEFC-5C64-4771-90ED-D5DB2E4478B7}"/>
                  </a:ext>
                </a:extLst>
              </p:cNvPr>
              <p:cNvSpPr/>
              <p:nvPr/>
            </p:nvSpPr>
            <p:spPr>
              <a:xfrm>
                <a:off x="2244390" y="1505360"/>
                <a:ext cx="1679024" cy="100424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solidFill>
                                <a:schemeClr val="accent2">
                                  <a:lumMod val="50000"/>
                                </a:schemeClr>
                              </a:solidFill>
                              <a:latin typeface="Cambria Math" panose="02040503050406030204" pitchFamily="18" charset="0"/>
                            </a:rPr>
                          </m:ctrlPr>
                        </m:fPr>
                        <m:num>
                          <m:r>
                            <m:rPr>
                              <m:nor/>
                            </m:rPr>
                            <a:rPr lang="en-US" sz="2800">
                              <a:solidFill>
                                <a:schemeClr val="accent2">
                                  <a:lumMod val="50000"/>
                                </a:schemeClr>
                              </a:solidFill>
                            </a:rPr>
                            <m:t>∂</m:t>
                          </m:r>
                          <m:sSub>
                            <m:sSubPr>
                              <m:ctrlPr>
                                <a:rPr lang="en-US" sz="2800" i="1">
                                  <a:solidFill>
                                    <a:schemeClr val="accent2">
                                      <a:lumMod val="50000"/>
                                    </a:schemeClr>
                                  </a:solidFill>
                                  <a:latin typeface="Cambria Math" panose="02040503050406030204" pitchFamily="18" charset="0"/>
                                </a:rPr>
                              </m:ctrlPr>
                            </m:sSubPr>
                            <m:e>
                              <m:r>
                                <a:rPr lang="en-US" sz="2800" i="1">
                                  <a:solidFill>
                                    <a:schemeClr val="accent2">
                                      <a:lumMod val="50000"/>
                                    </a:schemeClr>
                                  </a:solidFill>
                                  <a:latin typeface="Cambria Math" panose="02040503050406030204" pitchFamily="18" charset="0"/>
                                </a:rPr>
                                <m:t>𝐻𝑁𝑂</m:t>
                              </m:r>
                            </m:e>
                            <m:sub>
                              <m:r>
                                <a:rPr lang="en-US" sz="2800" i="1">
                                  <a:solidFill>
                                    <a:schemeClr val="accent2">
                                      <a:lumMod val="50000"/>
                                    </a:schemeClr>
                                  </a:solidFill>
                                  <a:latin typeface="Cambria Math" panose="02040503050406030204" pitchFamily="18" charset="0"/>
                                </a:rPr>
                                <m:t>3</m:t>
                              </m:r>
                            </m:sub>
                          </m:sSub>
                          <m:r>
                            <a:rPr lang="en-US" sz="2800" i="1">
                              <a:solidFill>
                                <a:schemeClr val="accent2">
                                  <a:lumMod val="50000"/>
                                </a:schemeClr>
                              </a:solidFill>
                              <a:latin typeface="Cambria Math" panose="02040503050406030204" pitchFamily="18" charset="0"/>
                            </a:rPr>
                            <m:t>(</m:t>
                          </m:r>
                          <m:r>
                            <a:rPr lang="en-US" sz="2800" i="1">
                              <a:solidFill>
                                <a:schemeClr val="accent2">
                                  <a:lumMod val="50000"/>
                                </a:schemeClr>
                              </a:solidFill>
                              <a:latin typeface="Cambria Math" panose="02040503050406030204" pitchFamily="18" charset="0"/>
                            </a:rPr>
                            <m:t>𝑔</m:t>
                          </m:r>
                          <m:r>
                            <a:rPr lang="en-US" sz="2800" i="1">
                              <a:solidFill>
                                <a:schemeClr val="accent2">
                                  <a:lumMod val="50000"/>
                                </a:schemeClr>
                              </a:solidFill>
                              <a:latin typeface="Cambria Math" panose="02040503050406030204" pitchFamily="18" charset="0"/>
                            </a:rPr>
                            <m:t>)</m:t>
                          </m:r>
                        </m:num>
                        <m:den>
                          <m:r>
                            <m:rPr>
                              <m:nor/>
                            </m:rPr>
                            <a:rPr lang="en-US" sz="2800">
                              <a:solidFill>
                                <a:schemeClr val="accent2">
                                  <a:lumMod val="50000"/>
                                </a:schemeClr>
                              </a:solidFill>
                            </a:rPr>
                            <m:t>∂</m:t>
                          </m:r>
                          <m:sSubSup>
                            <m:sSubSupPr>
                              <m:ctrlPr>
                                <a:rPr lang="en-US" sz="2800" i="1">
                                  <a:solidFill>
                                    <a:schemeClr val="accent2">
                                      <a:lumMod val="50000"/>
                                    </a:schemeClr>
                                  </a:solidFill>
                                  <a:latin typeface="Cambria Math" panose="02040503050406030204" pitchFamily="18" charset="0"/>
                                </a:rPr>
                              </m:ctrlPr>
                            </m:sSubSupPr>
                            <m:e>
                              <m:r>
                                <a:rPr lang="en-US" sz="2800" i="1">
                                  <a:solidFill>
                                    <a:schemeClr val="accent2">
                                      <a:lumMod val="50000"/>
                                    </a:schemeClr>
                                  </a:solidFill>
                                  <a:latin typeface="Cambria Math" panose="02040503050406030204" pitchFamily="18" charset="0"/>
                                </a:rPr>
                                <m:t>𝑇𝑁𝑂</m:t>
                              </m:r>
                            </m:e>
                            <m:sub>
                              <m:r>
                                <a:rPr lang="en-US" sz="2800" i="1">
                                  <a:solidFill>
                                    <a:schemeClr val="accent2">
                                      <a:lumMod val="50000"/>
                                    </a:schemeClr>
                                  </a:solidFill>
                                  <a:latin typeface="Cambria Math" panose="02040503050406030204" pitchFamily="18" charset="0"/>
                                </a:rPr>
                                <m:t>3</m:t>
                              </m:r>
                            </m:sub>
                            <m:sup>
                              <m:r>
                                <a:rPr lang="en-US" sz="2800" i="1">
                                  <a:solidFill>
                                    <a:schemeClr val="accent2">
                                      <a:lumMod val="50000"/>
                                    </a:schemeClr>
                                  </a:solidFill>
                                  <a:latin typeface="Cambria Math" panose="02040503050406030204" pitchFamily="18" charset="0"/>
                                </a:rPr>
                                <m:t>−</m:t>
                              </m:r>
                            </m:sup>
                          </m:sSubSup>
                        </m:den>
                      </m:f>
                    </m:oMath>
                  </m:oMathPara>
                </a14:m>
                <a:endParaRPr lang="en-US" sz="2800" dirty="0"/>
              </a:p>
            </p:txBody>
          </p:sp>
        </mc:Choice>
        <mc:Fallback xmlns="">
          <p:sp>
            <p:nvSpPr>
              <p:cNvPr id="5" name="Rectangle 4">
                <a:extLst>
                  <a:ext uri="{FF2B5EF4-FFF2-40B4-BE49-F238E27FC236}">
                    <a16:creationId xmlns:a16="http://schemas.microsoft.com/office/drawing/2014/main" id="{4CACCEFC-5C64-4771-90ED-D5DB2E4478B7}"/>
                  </a:ext>
                </a:extLst>
              </p:cNvPr>
              <p:cNvSpPr>
                <a:spLocks noRot="1" noChangeAspect="1" noMove="1" noResize="1" noEditPoints="1" noAdjustHandles="1" noChangeArrowheads="1" noChangeShapeType="1" noTextEdit="1"/>
              </p:cNvSpPr>
              <p:nvPr/>
            </p:nvSpPr>
            <p:spPr>
              <a:xfrm>
                <a:off x="2244390" y="1505360"/>
                <a:ext cx="1679024" cy="1004249"/>
              </a:xfrm>
              <a:prstGeom prst="rect">
                <a:avLst/>
              </a:prstGeom>
              <a:blipFill>
                <a:blip r:embed="rId5"/>
                <a:stretch>
                  <a:fillRect r="-1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6036BCD-1EA7-473D-BDE7-E1872DB667EB}"/>
                  </a:ext>
                </a:extLst>
              </p:cNvPr>
              <p:cNvSpPr/>
              <p:nvPr/>
            </p:nvSpPr>
            <p:spPr>
              <a:xfrm>
                <a:off x="1746624" y="5769238"/>
                <a:ext cx="2623410" cy="507960"/>
              </a:xfrm>
              <a:prstGeom prst="rect">
                <a:avLst/>
              </a:prstGeom>
            </p:spPr>
            <p:txBody>
              <a:bodyPr wrap="none">
                <a:spAutoFit/>
              </a:bodyPr>
              <a:lstStyle/>
              <a:p>
                <a:r>
                  <a:rPr lang="en-US" sz="1600" dirty="0"/>
                  <a:t>Finite Difference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𝑚𝑜𝑙𝑠</m:t>
                            </m:r>
                            <m:r>
                              <a:rPr lang="en-US" sz="1600" i="1">
                                <a:latin typeface="Cambria Math" panose="02040503050406030204" pitchFamily="18" charset="0"/>
                              </a:rPr>
                              <m:t> </m:t>
                            </m:r>
                            <m:r>
                              <a:rPr lang="en-US" sz="1600" i="1">
                                <a:latin typeface="Cambria Math" panose="02040503050406030204" pitchFamily="18" charset="0"/>
                              </a:rPr>
                              <m:t>𝐻𝑁𝑂</m:t>
                            </m:r>
                          </m:e>
                          <m:sub>
                            <m:r>
                              <a:rPr lang="en-US" sz="1600" i="1">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𝑔</m:t>
                        </m:r>
                        <m:r>
                          <a:rPr lang="en-US" sz="1600" i="1">
                            <a:latin typeface="Cambria Math" panose="02040503050406030204" pitchFamily="18" charset="0"/>
                          </a:rPr>
                          <m:t>)</m:t>
                        </m:r>
                      </m:num>
                      <m:den>
                        <m:r>
                          <a:rPr lang="en-US" sz="1600" i="1">
                            <a:latin typeface="Cambria Math" panose="02040503050406030204" pitchFamily="18" charset="0"/>
                          </a:rPr>
                          <m:t>𝑚𝑜𝑙𝑠</m:t>
                        </m:r>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𝑇</m:t>
                            </m:r>
                            <m:r>
                              <a:rPr lang="en-US" sz="1600" b="0" i="1" smtClean="0">
                                <a:latin typeface="Cambria Math" panose="02040503050406030204" pitchFamily="18" charset="0"/>
                              </a:rPr>
                              <m:t>𝑁</m:t>
                            </m:r>
                            <m:r>
                              <a:rPr lang="en-US" sz="1600" i="1">
                                <a:latin typeface="Cambria Math" panose="02040503050406030204" pitchFamily="18" charset="0"/>
                              </a:rPr>
                              <m:t>𝑂</m:t>
                            </m:r>
                          </m:e>
                          <m:sub>
                            <m:r>
                              <a:rPr lang="en-US" sz="1600" b="0" i="1" smtClean="0">
                                <a:latin typeface="Cambria Math" panose="02040503050406030204" pitchFamily="18" charset="0"/>
                              </a:rPr>
                              <m:t>3</m:t>
                            </m:r>
                          </m:sub>
                          <m:sup>
                            <m:r>
                              <a:rPr lang="en-US" sz="1600" i="1">
                                <a:latin typeface="Cambria Math" panose="02040503050406030204" pitchFamily="18" charset="0"/>
                              </a:rPr>
                              <m:t>−</m:t>
                            </m:r>
                          </m:sup>
                        </m:sSubSup>
                      </m:den>
                    </m:f>
                  </m:oMath>
                </a14:m>
                <a:endParaRPr lang="en-US" sz="1600" dirty="0"/>
              </a:p>
            </p:txBody>
          </p:sp>
        </mc:Choice>
        <mc:Fallback xmlns="">
          <p:sp>
            <p:nvSpPr>
              <p:cNvPr id="6" name="Rectangle 5">
                <a:extLst>
                  <a:ext uri="{FF2B5EF4-FFF2-40B4-BE49-F238E27FC236}">
                    <a16:creationId xmlns:a16="http://schemas.microsoft.com/office/drawing/2014/main" id="{B6036BCD-1EA7-473D-BDE7-E1872DB667EB}"/>
                  </a:ext>
                </a:extLst>
              </p:cNvPr>
              <p:cNvSpPr>
                <a:spLocks noRot="1" noChangeAspect="1" noMove="1" noResize="1" noEditPoints="1" noAdjustHandles="1" noChangeArrowheads="1" noChangeShapeType="1" noTextEdit="1"/>
              </p:cNvSpPr>
              <p:nvPr/>
            </p:nvSpPr>
            <p:spPr>
              <a:xfrm>
                <a:off x="1746624" y="5769238"/>
                <a:ext cx="2623410" cy="507960"/>
              </a:xfrm>
              <a:prstGeom prst="rect">
                <a:avLst/>
              </a:prstGeom>
              <a:blipFill>
                <a:blip r:embed="rId6"/>
                <a:stretch>
                  <a:fillRect l="-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D613E5-3972-4032-9C33-A903963B46C7}"/>
                  </a:ext>
                </a:extLst>
              </p:cNvPr>
              <p:cNvSpPr txBox="1"/>
              <p:nvPr/>
            </p:nvSpPr>
            <p:spPr>
              <a:xfrm>
                <a:off x="7821967" y="5542220"/>
                <a:ext cx="3531833" cy="535788"/>
              </a:xfrm>
              <a:prstGeom prst="rect">
                <a:avLst/>
              </a:prstGeom>
              <a:noFill/>
            </p:spPr>
            <p:txBody>
              <a:bodyPr wrap="square" rtlCol="0">
                <a:spAutoFit/>
              </a:bodyPr>
              <a:lstStyle/>
              <a:p>
                <a:r>
                  <a:rPr lang="en-US" sz="1600" dirty="0"/>
                  <a:t>Finite Difference </a:t>
                </a:r>
                <a14:m>
                  <m:oMath xmlns:m="http://schemas.openxmlformats.org/officeDocument/2006/math">
                    <m:f>
                      <m:fPr>
                        <m:ctrlPr>
                          <a:rPr lang="en-US" sz="1600" i="1">
                            <a:latin typeface="Cambria Math" panose="02040503050406030204" pitchFamily="18" charset="0"/>
                          </a:rPr>
                        </m:ctrlPr>
                      </m:fPr>
                      <m:num>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b="0" i="1" smtClean="0">
                                <a:latin typeface="Cambria Math" panose="02040503050406030204" pitchFamily="18" charset="0"/>
                              </a:rPr>
                              <m:t>𝑁𝐻</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𝑎𝑞</m:t>
                            </m:r>
                          </m:e>
                        </m:d>
                      </m:num>
                      <m:den>
                        <m:r>
                          <a:rPr lang="en-US" sz="1600" i="1">
                            <a:latin typeface="Cambria Math" panose="02040503050406030204" pitchFamily="18" charset="0"/>
                          </a:rPr>
                          <m:t>𝑚𝑜𝑙𝑠</m:t>
                        </m:r>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𝑇𝑁𝑂</m:t>
                            </m:r>
                          </m:e>
                          <m:sub>
                            <m:r>
                              <a:rPr lang="en-US" sz="1600" b="0" i="1" smtClean="0">
                                <a:latin typeface="Cambria Math" panose="02040503050406030204" pitchFamily="18" charset="0"/>
                              </a:rPr>
                              <m:t>3</m:t>
                            </m:r>
                          </m:sub>
                          <m:sup>
                            <m:r>
                              <a:rPr lang="en-US" sz="1600" b="0" i="1" smtClean="0">
                                <a:latin typeface="Cambria Math" panose="02040503050406030204" pitchFamily="18" charset="0"/>
                              </a:rPr>
                              <m:t>−</m:t>
                            </m:r>
                          </m:sup>
                        </m:sSubSup>
                        <m:r>
                          <a:rPr lang="en-US" sz="1600" i="1">
                            <a:latin typeface="Cambria Math" panose="02040503050406030204" pitchFamily="18" charset="0"/>
                          </a:rPr>
                          <m:t> </m:t>
                        </m:r>
                      </m:den>
                    </m:f>
                  </m:oMath>
                </a14:m>
                <a:endParaRPr lang="en-US" sz="1600" dirty="0"/>
              </a:p>
            </p:txBody>
          </p:sp>
        </mc:Choice>
        <mc:Fallback xmlns="">
          <p:sp>
            <p:nvSpPr>
              <p:cNvPr id="9" name="TextBox 8">
                <a:extLst>
                  <a:ext uri="{FF2B5EF4-FFF2-40B4-BE49-F238E27FC236}">
                    <a16:creationId xmlns:a16="http://schemas.microsoft.com/office/drawing/2014/main" id="{B8D613E5-3972-4032-9C33-A903963B46C7}"/>
                  </a:ext>
                </a:extLst>
              </p:cNvPr>
              <p:cNvSpPr txBox="1">
                <a:spLocks noRot="1" noChangeAspect="1" noMove="1" noResize="1" noEditPoints="1" noAdjustHandles="1" noChangeArrowheads="1" noChangeShapeType="1" noTextEdit="1"/>
              </p:cNvSpPr>
              <p:nvPr/>
            </p:nvSpPr>
            <p:spPr>
              <a:xfrm>
                <a:off x="7821967" y="5542220"/>
                <a:ext cx="3531833" cy="535788"/>
              </a:xfrm>
              <a:prstGeom prst="rect">
                <a:avLst/>
              </a:prstGeom>
              <a:blipFill>
                <a:blip r:embed="rId7"/>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5438CBB-690A-410A-96CF-F2CC3414B0E6}"/>
                  </a:ext>
                </a:extLst>
              </p:cNvPr>
              <p:cNvSpPr/>
              <p:nvPr/>
            </p:nvSpPr>
            <p:spPr>
              <a:xfrm rot="16200000">
                <a:off x="-557508" y="3595398"/>
                <a:ext cx="1697644" cy="493533"/>
              </a:xfrm>
              <a:prstGeom prst="rect">
                <a:avLst/>
              </a:prstGeom>
            </p:spPr>
            <p:txBody>
              <a:bodyPr wrap="none">
                <a:spAutoFit/>
              </a:bodyPr>
              <a:lstStyle/>
              <a:p>
                <a:r>
                  <a:rPr lang="en-US" sz="1600" dirty="0"/>
                  <a:t>CVM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𝑚𝑜𝑙𝑠</m:t>
                            </m:r>
                            <m:r>
                              <a:rPr lang="en-US" sz="1600" i="1">
                                <a:latin typeface="Cambria Math" panose="02040503050406030204" pitchFamily="18" charset="0"/>
                              </a:rPr>
                              <m:t> </m:t>
                            </m:r>
                            <m:r>
                              <a:rPr lang="en-US" sz="1600" i="1">
                                <a:latin typeface="Cambria Math" panose="02040503050406030204" pitchFamily="18" charset="0"/>
                              </a:rPr>
                              <m:t>𝐻𝑁𝑂</m:t>
                            </m:r>
                          </m:e>
                          <m:sub>
                            <m:r>
                              <a:rPr lang="en-US" sz="1600" i="1">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𝑔</m:t>
                        </m:r>
                        <m:r>
                          <a:rPr lang="en-US" sz="1600" i="1">
                            <a:latin typeface="Cambria Math" panose="02040503050406030204" pitchFamily="18" charset="0"/>
                          </a:rPr>
                          <m:t>)</m:t>
                        </m:r>
                      </m:num>
                      <m:den>
                        <m:r>
                          <a:rPr lang="en-US" sz="1600" i="1">
                            <a:latin typeface="Cambria Math" panose="02040503050406030204" pitchFamily="18" charset="0"/>
                          </a:rPr>
                          <m:t>𝑚𝑜𝑙𝑠</m:t>
                        </m:r>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𝑇</m:t>
                            </m:r>
                            <m:r>
                              <a:rPr lang="en-US" sz="1600" b="0" i="1" smtClean="0">
                                <a:latin typeface="Cambria Math" panose="02040503050406030204" pitchFamily="18" charset="0"/>
                              </a:rPr>
                              <m:t>𝑁</m:t>
                            </m:r>
                            <m:r>
                              <a:rPr lang="en-US" sz="1600" i="1">
                                <a:latin typeface="Cambria Math" panose="02040503050406030204" pitchFamily="18" charset="0"/>
                              </a:rPr>
                              <m:t>𝑂</m:t>
                            </m:r>
                          </m:e>
                          <m:sub>
                            <m:r>
                              <a:rPr lang="en-US" sz="1600" b="0" i="1" smtClean="0">
                                <a:latin typeface="Cambria Math" panose="02040503050406030204" pitchFamily="18" charset="0"/>
                              </a:rPr>
                              <m:t>3</m:t>
                            </m:r>
                          </m:sub>
                          <m:sup>
                            <m:r>
                              <a:rPr lang="en-US" sz="1600" i="1">
                                <a:latin typeface="Cambria Math" panose="02040503050406030204" pitchFamily="18" charset="0"/>
                              </a:rPr>
                              <m:t>−</m:t>
                            </m:r>
                          </m:sup>
                        </m:sSubSup>
                      </m:den>
                    </m:f>
                  </m:oMath>
                </a14:m>
                <a:endParaRPr lang="en-US" sz="1600" dirty="0"/>
              </a:p>
            </p:txBody>
          </p:sp>
        </mc:Choice>
        <mc:Fallback xmlns="">
          <p:sp>
            <p:nvSpPr>
              <p:cNvPr id="10" name="Rectangle 9">
                <a:extLst>
                  <a:ext uri="{FF2B5EF4-FFF2-40B4-BE49-F238E27FC236}">
                    <a16:creationId xmlns:a16="http://schemas.microsoft.com/office/drawing/2014/main" id="{B5438CBB-690A-410A-96CF-F2CC3414B0E6}"/>
                  </a:ext>
                </a:extLst>
              </p:cNvPr>
              <p:cNvSpPr>
                <a:spLocks noRot="1" noChangeAspect="1" noMove="1" noResize="1" noEditPoints="1" noAdjustHandles="1" noChangeArrowheads="1" noChangeShapeType="1" noTextEdit="1"/>
              </p:cNvSpPr>
              <p:nvPr/>
            </p:nvSpPr>
            <p:spPr>
              <a:xfrm rot="16200000">
                <a:off x="-557508" y="3595398"/>
                <a:ext cx="1697644" cy="493533"/>
              </a:xfrm>
              <a:prstGeom prst="rect">
                <a:avLst/>
              </a:prstGeom>
              <a:blipFill>
                <a:blip r:embed="rId8"/>
                <a:stretch>
                  <a:fillRect b="-1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F82997-25D6-42E3-9D75-B62398FA2210}"/>
                  </a:ext>
                </a:extLst>
              </p:cNvPr>
              <p:cNvSpPr txBox="1"/>
              <p:nvPr/>
            </p:nvSpPr>
            <p:spPr>
              <a:xfrm rot="16200000">
                <a:off x="4793809" y="2540216"/>
                <a:ext cx="3531833" cy="535788"/>
              </a:xfrm>
              <a:prstGeom prst="rect">
                <a:avLst/>
              </a:prstGeom>
              <a:noFill/>
            </p:spPr>
            <p:txBody>
              <a:bodyPr wrap="square" rtlCol="0">
                <a:spAutoFit/>
              </a:bodyPr>
              <a:lstStyle/>
              <a:p>
                <a:r>
                  <a:rPr lang="en-US" sz="1600" dirty="0"/>
                  <a:t>CVM  </a:t>
                </a:r>
                <a14:m>
                  <m:oMath xmlns:m="http://schemas.openxmlformats.org/officeDocument/2006/math">
                    <m:f>
                      <m:fPr>
                        <m:ctrlPr>
                          <a:rPr lang="en-US" sz="1600" i="1">
                            <a:latin typeface="Cambria Math" panose="02040503050406030204" pitchFamily="18" charset="0"/>
                          </a:rPr>
                        </m:ctrlPr>
                      </m:fPr>
                      <m:num>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𝑚𝑜𝑙𝑠</m:t>
                            </m:r>
                            <m:r>
                              <a:rPr lang="en-US" sz="1600" b="0" i="1" smtClean="0">
                                <a:latin typeface="Cambria Math" panose="02040503050406030204" pitchFamily="18" charset="0"/>
                              </a:rPr>
                              <m:t> </m:t>
                            </m:r>
                            <m:r>
                              <a:rPr lang="en-US" sz="1600" b="0" i="1" smtClean="0">
                                <a:latin typeface="Cambria Math" panose="02040503050406030204" pitchFamily="18" charset="0"/>
                              </a:rPr>
                              <m:t>𝑁𝐻</m:t>
                            </m:r>
                          </m:e>
                          <m:sub>
                            <m:r>
                              <a:rPr lang="en-US" sz="1600" b="0" i="1" smtClean="0">
                                <a:latin typeface="Cambria Math" panose="02040503050406030204" pitchFamily="18" charset="0"/>
                              </a:rPr>
                              <m:t>4</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𝑎𝑞</m:t>
                            </m:r>
                          </m:e>
                        </m:d>
                      </m:num>
                      <m:den>
                        <m:r>
                          <a:rPr lang="en-US" sz="1600" i="1">
                            <a:latin typeface="Cambria Math" panose="02040503050406030204" pitchFamily="18" charset="0"/>
                          </a:rPr>
                          <m:t>𝑚𝑜𝑙𝑠</m:t>
                        </m:r>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𝑇𝑁𝑂</m:t>
                            </m:r>
                          </m:e>
                          <m:sub>
                            <m:r>
                              <a:rPr lang="en-US" sz="1600" b="0" i="1" smtClean="0">
                                <a:latin typeface="Cambria Math" panose="02040503050406030204" pitchFamily="18" charset="0"/>
                              </a:rPr>
                              <m:t>3</m:t>
                            </m:r>
                          </m:sub>
                          <m:sup>
                            <m:r>
                              <a:rPr lang="en-US" sz="1600" b="0" i="1" smtClean="0">
                                <a:latin typeface="Cambria Math" panose="02040503050406030204" pitchFamily="18" charset="0"/>
                              </a:rPr>
                              <m:t>−</m:t>
                            </m:r>
                          </m:sup>
                        </m:sSubSup>
                        <m:r>
                          <a:rPr lang="en-US" sz="1600" i="1">
                            <a:latin typeface="Cambria Math" panose="02040503050406030204" pitchFamily="18" charset="0"/>
                          </a:rPr>
                          <m:t> </m:t>
                        </m:r>
                      </m:den>
                    </m:f>
                  </m:oMath>
                </a14:m>
                <a:endParaRPr lang="en-US" sz="1600" dirty="0"/>
              </a:p>
            </p:txBody>
          </p:sp>
        </mc:Choice>
        <mc:Fallback xmlns="">
          <p:sp>
            <p:nvSpPr>
              <p:cNvPr id="12" name="TextBox 11">
                <a:extLst>
                  <a:ext uri="{FF2B5EF4-FFF2-40B4-BE49-F238E27FC236}">
                    <a16:creationId xmlns:a16="http://schemas.microsoft.com/office/drawing/2014/main" id="{B2F82997-25D6-42E3-9D75-B62398FA2210}"/>
                  </a:ext>
                </a:extLst>
              </p:cNvPr>
              <p:cNvSpPr txBox="1">
                <a:spLocks noRot="1" noChangeAspect="1" noMove="1" noResize="1" noEditPoints="1" noAdjustHandles="1" noChangeArrowheads="1" noChangeShapeType="1" noTextEdit="1"/>
              </p:cNvSpPr>
              <p:nvPr/>
            </p:nvSpPr>
            <p:spPr>
              <a:xfrm rot="16200000">
                <a:off x="4793809" y="2540216"/>
                <a:ext cx="3531833" cy="535788"/>
              </a:xfrm>
              <a:prstGeom prst="rect">
                <a:avLst/>
              </a:prstGeom>
              <a:blipFill>
                <a:blip r:embed="rId9"/>
                <a:stretch>
                  <a:fillRect b="-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FC3B130-4075-49E0-BA92-748FBE0CC5D2}"/>
                  </a:ext>
                </a:extLst>
              </p:cNvPr>
              <p:cNvSpPr/>
              <p:nvPr/>
            </p:nvSpPr>
            <p:spPr>
              <a:xfrm>
                <a:off x="8490813" y="1486796"/>
                <a:ext cx="1550505" cy="104137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solidFill>
                                <a:schemeClr val="accent2">
                                  <a:lumMod val="50000"/>
                                </a:schemeClr>
                              </a:solidFill>
                              <a:latin typeface="Cambria Math" panose="02040503050406030204" pitchFamily="18" charset="0"/>
                            </a:rPr>
                          </m:ctrlPr>
                        </m:fPr>
                        <m:num>
                          <m:r>
                            <m:rPr>
                              <m:nor/>
                            </m:rPr>
                            <a:rPr lang="en-US" sz="2800">
                              <a:solidFill>
                                <a:schemeClr val="accent2">
                                  <a:lumMod val="50000"/>
                                </a:schemeClr>
                              </a:solidFill>
                            </a:rPr>
                            <m:t>∂</m:t>
                          </m:r>
                          <m:sSubSup>
                            <m:sSubSupPr>
                              <m:ctrlPr>
                                <a:rPr lang="en-US" sz="2800" i="1">
                                  <a:solidFill>
                                    <a:schemeClr val="accent2">
                                      <a:lumMod val="50000"/>
                                    </a:schemeClr>
                                  </a:solidFill>
                                  <a:latin typeface="Cambria Math" panose="02040503050406030204" pitchFamily="18" charset="0"/>
                                </a:rPr>
                              </m:ctrlPr>
                            </m:sSubSupPr>
                            <m:e>
                              <m:r>
                                <a:rPr lang="en-US" sz="2800" i="1">
                                  <a:solidFill>
                                    <a:schemeClr val="accent2">
                                      <a:lumMod val="50000"/>
                                    </a:schemeClr>
                                  </a:solidFill>
                                  <a:latin typeface="Cambria Math" panose="02040503050406030204" pitchFamily="18" charset="0"/>
                                </a:rPr>
                                <m:t>𝑁𝐻</m:t>
                              </m:r>
                            </m:e>
                            <m:sub>
                              <m:r>
                                <a:rPr lang="en-US" sz="2800" i="1">
                                  <a:solidFill>
                                    <a:schemeClr val="accent2">
                                      <a:lumMod val="50000"/>
                                    </a:schemeClr>
                                  </a:solidFill>
                                  <a:latin typeface="Cambria Math" panose="02040503050406030204" pitchFamily="18" charset="0"/>
                                </a:rPr>
                                <m:t>4</m:t>
                              </m:r>
                            </m:sub>
                            <m:sup>
                              <m:r>
                                <a:rPr lang="en-US" sz="2800" i="1">
                                  <a:solidFill>
                                    <a:schemeClr val="accent2">
                                      <a:lumMod val="50000"/>
                                    </a:schemeClr>
                                  </a:solidFill>
                                  <a:latin typeface="Cambria Math" panose="02040503050406030204" pitchFamily="18" charset="0"/>
                                </a:rPr>
                                <m:t>+</m:t>
                              </m:r>
                            </m:sup>
                          </m:sSubSup>
                          <m:r>
                            <a:rPr lang="en-US" sz="2800" i="1">
                              <a:solidFill>
                                <a:schemeClr val="accent2">
                                  <a:lumMod val="50000"/>
                                </a:schemeClr>
                              </a:solidFill>
                              <a:latin typeface="Cambria Math" panose="02040503050406030204" pitchFamily="18" charset="0"/>
                            </a:rPr>
                            <m:t>(</m:t>
                          </m:r>
                          <m:r>
                            <a:rPr lang="en-US" sz="2800" i="1">
                              <a:solidFill>
                                <a:schemeClr val="accent2">
                                  <a:lumMod val="50000"/>
                                </a:schemeClr>
                              </a:solidFill>
                              <a:latin typeface="Cambria Math" panose="02040503050406030204" pitchFamily="18" charset="0"/>
                            </a:rPr>
                            <m:t>𝑎𝑞</m:t>
                          </m:r>
                          <m:r>
                            <a:rPr lang="en-US" sz="2800" i="1">
                              <a:solidFill>
                                <a:schemeClr val="accent2">
                                  <a:lumMod val="50000"/>
                                </a:schemeClr>
                              </a:solidFill>
                              <a:latin typeface="Cambria Math" panose="02040503050406030204" pitchFamily="18" charset="0"/>
                            </a:rPr>
                            <m:t>)</m:t>
                          </m:r>
                        </m:num>
                        <m:den>
                          <m:r>
                            <m:rPr>
                              <m:nor/>
                            </m:rPr>
                            <a:rPr lang="en-US" sz="2800">
                              <a:solidFill>
                                <a:schemeClr val="accent2">
                                  <a:lumMod val="50000"/>
                                </a:schemeClr>
                              </a:solidFill>
                            </a:rPr>
                            <m:t>∂</m:t>
                          </m:r>
                          <m:sSubSup>
                            <m:sSubSupPr>
                              <m:ctrlPr>
                                <a:rPr lang="en-US" sz="2800" i="1">
                                  <a:solidFill>
                                    <a:schemeClr val="accent2">
                                      <a:lumMod val="50000"/>
                                    </a:schemeClr>
                                  </a:solidFill>
                                  <a:latin typeface="Cambria Math" panose="02040503050406030204" pitchFamily="18" charset="0"/>
                                </a:rPr>
                              </m:ctrlPr>
                            </m:sSubSupPr>
                            <m:e>
                              <m:r>
                                <a:rPr lang="en-US" sz="2800" i="1">
                                  <a:solidFill>
                                    <a:schemeClr val="accent2">
                                      <a:lumMod val="50000"/>
                                    </a:schemeClr>
                                  </a:solidFill>
                                  <a:latin typeface="Cambria Math" panose="02040503050406030204" pitchFamily="18" charset="0"/>
                                </a:rPr>
                                <m:t>𝑇𝑁𝑂</m:t>
                              </m:r>
                            </m:e>
                            <m:sub>
                              <m:r>
                                <a:rPr lang="en-US" sz="2800" i="1">
                                  <a:solidFill>
                                    <a:schemeClr val="accent2">
                                      <a:lumMod val="50000"/>
                                    </a:schemeClr>
                                  </a:solidFill>
                                  <a:latin typeface="Cambria Math" panose="02040503050406030204" pitchFamily="18" charset="0"/>
                                </a:rPr>
                                <m:t>3</m:t>
                              </m:r>
                            </m:sub>
                            <m:sup>
                              <m:r>
                                <a:rPr lang="en-US" sz="2800" i="1">
                                  <a:solidFill>
                                    <a:schemeClr val="accent2">
                                      <a:lumMod val="50000"/>
                                    </a:schemeClr>
                                  </a:solidFill>
                                  <a:latin typeface="Cambria Math" panose="02040503050406030204" pitchFamily="18" charset="0"/>
                                </a:rPr>
                                <m:t>−</m:t>
                              </m:r>
                            </m:sup>
                          </m:sSubSup>
                        </m:den>
                      </m:f>
                    </m:oMath>
                  </m:oMathPara>
                </a14:m>
                <a:endParaRPr lang="en-US" sz="2000" dirty="0"/>
              </a:p>
            </p:txBody>
          </p:sp>
        </mc:Choice>
        <mc:Fallback xmlns="">
          <p:sp>
            <p:nvSpPr>
              <p:cNvPr id="7" name="Rectangle 6">
                <a:extLst>
                  <a:ext uri="{FF2B5EF4-FFF2-40B4-BE49-F238E27FC236}">
                    <a16:creationId xmlns:a16="http://schemas.microsoft.com/office/drawing/2014/main" id="{3FC3B130-4075-49E0-BA92-748FBE0CC5D2}"/>
                  </a:ext>
                </a:extLst>
              </p:cNvPr>
              <p:cNvSpPr>
                <a:spLocks noRot="1" noChangeAspect="1" noMove="1" noResize="1" noEditPoints="1" noAdjustHandles="1" noChangeArrowheads="1" noChangeShapeType="1" noTextEdit="1"/>
              </p:cNvSpPr>
              <p:nvPr/>
            </p:nvSpPr>
            <p:spPr>
              <a:xfrm>
                <a:off x="8490813" y="1486796"/>
                <a:ext cx="1550505" cy="1041375"/>
              </a:xfrm>
              <a:prstGeom prst="rect">
                <a:avLst/>
              </a:prstGeom>
              <a:blipFill>
                <a:blip r:embed="rId10"/>
                <a:stretch>
                  <a:fillRect r="-10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CC8FA0A-D4B9-4290-844E-5B1F5B5BD7BD}"/>
                  </a:ext>
                </a:extLst>
              </p:cNvPr>
              <p:cNvSpPr/>
              <p:nvPr/>
            </p:nvSpPr>
            <p:spPr>
              <a:xfrm rot="16200000">
                <a:off x="5434793" y="3620692"/>
                <a:ext cx="985077" cy="44294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𝑚𝑜𝑙𝑠</m:t>
                              </m:r>
                              <m:r>
                                <a:rPr lang="en-US" sz="1200" b="0" i="1" smtClean="0">
                                  <a:latin typeface="Cambria Math" panose="02040503050406030204" pitchFamily="18" charset="0"/>
                                </a:rPr>
                                <m:t> </m:t>
                              </m:r>
                              <m:r>
                                <a:rPr lang="en-US" sz="1200" b="0" i="1" smtClean="0">
                                  <a:latin typeface="Cambria Math" panose="02040503050406030204" pitchFamily="18" charset="0"/>
                                </a:rPr>
                                <m:t>𝑇𝑁𝑂</m:t>
                              </m:r>
                            </m:e>
                            <m:sub>
                              <m:r>
                                <a:rPr lang="en-US" sz="1200" b="0" i="1" smtClean="0">
                                  <a:latin typeface="Cambria Math" panose="02040503050406030204" pitchFamily="18" charset="0"/>
                                </a:rPr>
                                <m:t>3</m:t>
                              </m:r>
                            </m:sub>
                            <m:sup>
                              <m:r>
                                <a:rPr lang="en-US" sz="1200" b="0" i="1" smtClean="0">
                                  <a:latin typeface="Cambria Math" panose="02040503050406030204" pitchFamily="18" charset="0"/>
                                </a:rPr>
                                <m:t>−</m:t>
                              </m:r>
                            </m:sup>
                          </m:sSubSup>
                        </m:num>
                        <m:den>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𝑚</m:t>
                              </m:r>
                            </m:e>
                            <m:sup>
                              <m:r>
                                <a:rPr lang="en-US" sz="1200" b="0" i="1" smtClean="0">
                                  <a:latin typeface="Cambria Math" panose="02040503050406030204" pitchFamily="18" charset="0"/>
                                </a:rPr>
                                <m:t>3 </m:t>
                              </m:r>
                            </m:sup>
                          </m:sSup>
                          <m:r>
                            <a:rPr lang="en-US" sz="1200" b="0" i="1" smtClean="0">
                              <a:latin typeface="Cambria Math" panose="02040503050406030204" pitchFamily="18" charset="0"/>
                            </a:rPr>
                            <m:t>𝑎𝑖𝑟</m:t>
                          </m:r>
                          <m:r>
                            <a:rPr lang="en-US" sz="1200" b="0" i="1" smtClean="0">
                              <a:latin typeface="Cambria Math" panose="02040503050406030204" pitchFamily="18" charset="0"/>
                            </a:rPr>
                            <m:t> </m:t>
                          </m:r>
                        </m:den>
                      </m:f>
                    </m:oMath>
                  </m:oMathPara>
                </a14:m>
                <a:endParaRPr lang="en-US" sz="1200" dirty="0"/>
              </a:p>
            </p:txBody>
          </p:sp>
        </mc:Choice>
        <mc:Fallback xmlns="">
          <p:sp>
            <p:nvSpPr>
              <p:cNvPr id="15" name="Rectangle 14">
                <a:extLst>
                  <a:ext uri="{FF2B5EF4-FFF2-40B4-BE49-F238E27FC236}">
                    <a16:creationId xmlns:a16="http://schemas.microsoft.com/office/drawing/2014/main" id="{4CC8FA0A-D4B9-4290-844E-5B1F5B5BD7BD}"/>
                  </a:ext>
                </a:extLst>
              </p:cNvPr>
              <p:cNvSpPr>
                <a:spLocks noRot="1" noChangeAspect="1" noMove="1" noResize="1" noEditPoints="1" noAdjustHandles="1" noChangeArrowheads="1" noChangeShapeType="1" noTextEdit="1"/>
              </p:cNvSpPr>
              <p:nvPr/>
            </p:nvSpPr>
            <p:spPr>
              <a:xfrm rot="16200000">
                <a:off x="5434793" y="3620692"/>
                <a:ext cx="985077" cy="44294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E69C35A-4EEA-496D-818B-4BDFC44D649C}"/>
                  </a:ext>
                </a:extLst>
              </p:cNvPr>
              <p:cNvSpPr/>
              <p:nvPr/>
            </p:nvSpPr>
            <p:spPr>
              <a:xfrm rot="16200000">
                <a:off x="11416239" y="3505879"/>
                <a:ext cx="1019488" cy="44294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𝑚𝑜𝑙𝑠</m:t>
                              </m:r>
                              <m:r>
                                <a:rPr lang="en-US" sz="1200" b="0" i="1" smtClean="0">
                                  <a:latin typeface="Cambria Math" panose="02040503050406030204" pitchFamily="18" charset="0"/>
                                </a:rPr>
                                <m:t> </m:t>
                              </m:r>
                              <m:r>
                                <a:rPr lang="en-US" sz="1200" b="0" i="1" smtClean="0">
                                  <a:latin typeface="Cambria Math" panose="02040503050406030204" pitchFamily="18" charset="0"/>
                                </a:rPr>
                                <m:t>𝑇𝑁𝑂</m:t>
                              </m:r>
                            </m:e>
                            <m:sub>
                              <m:r>
                                <a:rPr lang="en-US" sz="1200" b="0" i="1" smtClean="0">
                                  <a:latin typeface="Cambria Math" panose="02040503050406030204" pitchFamily="18" charset="0"/>
                                </a:rPr>
                                <m:t>3</m:t>
                              </m:r>
                            </m:sub>
                            <m:sup>
                              <m:r>
                                <a:rPr lang="en-US" sz="1200" b="0" i="1" smtClean="0">
                                  <a:latin typeface="Cambria Math" panose="02040503050406030204" pitchFamily="18" charset="0"/>
                                </a:rPr>
                                <m:t>−</m:t>
                              </m:r>
                            </m:sup>
                          </m:sSubSup>
                        </m:num>
                        <m:den>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𝑚</m:t>
                              </m:r>
                            </m:e>
                            <m:sup>
                              <m:r>
                                <a:rPr lang="en-US" sz="1200" b="0" i="1" smtClean="0">
                                  <a:latin typeface="Cambria Math" panose="02040503050406030204" pitchFamily="18" charset="0"/>
                                </a:rPr>
                                <m:t>3 </m:t>
                              </m:r>
                            </m:sup>
                          </m:sSup>
                          <m:r>
                            <a:rPr lang="en-US" sz="1200" b="0" i="1" smtClean="0">
                              <a:latin typeface="Cambria Math" panose="02040503050406030204" pitchFamily="18" charset="0"/>
                            </a:rPr>
                            <m:t>𝑎𝑖𝑟</m:t>
                          </m:r>
                          <m:r>
                            <a:rPr lang="en-US" sz="1200" b="0" i="1" smtClean="0">
                              <a:latin typeface="Cambria Math" panose="02040503050406030204" pitchFamily="18" charset="0"/>
                            </a:rPr>
                            <m:t> </m:t>
                          </m:r>
                        </m:den>
                      </m:f>
                    </m:oMath>
                  </m:oMathPara>
                </a14:m>
                <a:endParaRPr lang="en-US" sz="1200" dirty="0"/>
              </a:p>
            </p:txBody>
          </p:sp>
        </mc:Choice>
        <mc:Fallback xmlns="">
          <p:sp>
            <p:nvSpPr>
              <p:cNvPr id="16" name="Rectangle 15">
                <a:extLst>
                  <a:ext uri="{FF2B5EF4-FFF2-40B4-BE49-F238E27FC236}">
                    <a16:creationId xmlns:a16="http://schemas.microsoft.com/office/drawing/2014/main" id="{3E69C35A-4EEA-496D-818B-4BDFC44D649C}"/>
                  </a:ext>
                </a:extLst>
              </p:cNvPr>
              <p:cNvSpPr>
                <a:spLocks noRot="1" noChangeAspect="1" noMove="1" noResize="1" noEditPoints="1" noAdjustHandles="1" noChangeArrowheads="1" noChangeShapeType="1" noTextEdit="1"/>
              </p:cNvSpPr>
              <p:nvPr/>
            </p:nvSpPr>
            <p:spPr>
              <a:xfrm rot="16200000">
                <a:off x="11416239" y="3505879"/>
                <a:ext cx="1019488" cy="44294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6960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933D-224A-4A82-B69C-38E3B2922E1E}"/>
              </a:ext>
            </a:extLst>
          </p:cNvPr>
          <p:cNvSpPr>
            <a:spLocks noGrp="1"/>
          </p:cNvSpPr>
          <p:nvPr>
            <p:ph type="title"/>
          </p:nvPr>
        </p:nvSpPr>
        <p:spPr/>
        <p:txBody>
          <a:bodyPr/>
          <a:lstStyle/>
          <a:p>
            <a:r>
              <a:rPr lang="en-US" b="1" i="1" u="sng" dirty="0">
                <a:latin typeface="Calibri (Body)"/>
              </a:rPr>
              <a:t>Goal 2:</a:t>
            </a:r>
            <a:r>
              <a:rPr lang="en-US" dirty="0">
                <a:latin typeface="Calibri (Body)"/>
              </a:rPr>
              <a:t> Implement MCX into ISORROPIA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B42792-2DDE-4BFE-872E-852D9AB14734}"/>
                  </a:ext>
                </a:extLst>
              </p:cNvPr>
              <p:cNvSpPr>
                <a:spLocks noGrp="1"/>
              </p:cNvSpPr>
              <p:nvPr>
                <p:ph idx="1"/>
              </p:nvPr>
            </p:nvSpPr>
            <p:spPr>
              <a:xfrm>
                <a:off x="838199" y="1461542"/>
                <a:ext cx="10719392" cy="4834327"/>
              </a:xfrm>
            </p:spPr>
            <p:txBody>
              <a:bodyPr>
                <a:normAutofit lnSpcReduction="10000"/>
              </a:bodyPr>
              <a:lstStyle/>
              <a:p>
                <a:r>
                  <a:rPr lang="en-US" dirty="0"/>
                  <a:t>The MCX formula </a:t>
                </a:r>
                <a:r>
                  <a:rPr lang="en-US" i="1" dirty="0"/>
                  <a:t>(</a:t>
                </a:r>
                <a:r>
                  <a:rPr lang="en-US" i="1" dirty="0" err="1"/>
                  <a:t>Lantoine</a:t>
                </a:r>
                <a:r>
                  <a:rPr lang="en-US" i="1" dirty="0"/>
                  <a:t> et al., 2012) </a:t>
                </a:r>
                <a:r>
                  <a:rPr lang="en-US" dirty="0"/>
                  <a:t>allows calculation of higher order sensitivities</a:t>
                </a:r>
              </a:p>
              <a:p>
                <a:r>
                  <a:rPr lang="en-US" dirty="0"/>
                  <a:t>For example, 2</a:t>
                </a:r>
                <a:r>
                  <a:rPr lang="en-US" baseline="30000" dirty="0"/>
                  <a:t>nd</a:t>
                </a:r>
                <a:r>
                  <a:rPr lang="en-US" dirty="0"/>
                  <a:t> order sensitivities are calculated with </a:t>
                </a:r>
                <a:r>
                  <a:rPr lang="en-US" dirty="0" err="1"/>
                  <a:t>bicomplex</a:t>
                </a:r>
                <a:r>
                  <a:rPr lang="en-US" dirty="0"/>
                  <a:t> numbers:</a:t>
                </a:r>
              </a:p>
              <a:p>
                <a:pPr marL="457182" lvl="1" indent="0">
                  <a:buNone/>
                </a:pPr>
                <a:endParaRPr lang="en-US" b="1" u="sng" dirty="0"/>
              </a:p>
              <a:p>
                <a:pPr marL="457182" lvl="1" indent="0" algn="ctr">
                  <a:buNone/>
                </a:pPr>
                <a14:m>
                  <m:oMath xmlns:m="http://schemas.openxmlformats.org/officeDocument/2006/math">
                    <m:f>
                      <m:fPr>
                        <m:ctrlPr>
                          <a:rPr lang="en-US" sz="3600" i="1" smtClean="0">
                            <a:solidFill>
                              <a:schemeClr val="tx1"/>
                            </a:solidFill>
                            <a:latin typeface="Cambria Math" panose="02040503050406030204" pitchFamily="18" charset="0"/>
                          </a:rPr>
                        </m:ctrlPr>
                      </m:fPr>
                      <m:num>
                        <m:sSup>
                          <m:sSupPr>
                            <m:ctrlPr>
                              <a:rPr lang="en-US" sz="3600" b="0" i="1" smtClean="0">
                                <a:solidFill>
                                  <a:schemeClr val="tx1"/>
                                </a:solidFill>
                                <a:latin typeface="Cambria Math" panose="02040503050406030204" pitchFamily="18" charset="0"/>
                              </a:rPr>
                            </m:ctrlPr>
                          </m:sSupPr>
                          <m:e>
                            <m:r>
                              <m:rPr>
                                <m:nor/>
                              </m:rPr>
                              <a:rPr lang="en-US" sz="3600"/>
                              <m:t>∂</m:t>
                            </m:r>
                          </m:e>
                          <m:sup>
                            <m:r>
                              <a:rPr lang="en-US" sz="3600" b="0" i="1" smtClean="0">
                                <a:solidFill>
                                  <a:schemeClr val="tx1"/>
                                </a:solidFill>
                                <a:latin typeface="Cambria Math" panose="02040503050406030204" pitchFamily="18" charset="0"/>
                              </a:rPr>
                              <m:t>2</m:t>
                            </m:r>
                          </m:sup>
                        </m:sSup>
                        <m:r>
                          <a:rPr lang="en-US" sz="3600" b="0" i="1" smtClean="0">
                            <a:solidFill>
                              <a:schemeClr val="tx1"/>
                            </a:solidFill>
                            <a:latin typeface="Cambria Math" panose="02040503050406030204" pitchFamily="18" charset="0"/>
                          </a:rPr>
                          <m:t>𝑓</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m:t>
                        </m:r>
                      </m:num>
                      <m:den>
                        <m:r>
                          <m:rPr>
                            <m:nor/>
                          </m:rPr>
                          <a:rPr lang="en-US" sz="3600"/>
                          <m:t>∂</m:t>
                        </m:r>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𝑥</m:t>
                            </m:r>
                          </m:e>
                          <m:sup>
                            <m:r>
                              <a:rPr lang="en-US" sz="3600" b="0" i="1" smtClean="0">
                                <a:latin typeface="Cambria Math" panose="02040503050406030204" pitchFamily="18" charset="0"/>
                              </a:rPr>
                              <m:t>2</m:t>
                            </m:r>
                          </m:sup>
                        </m:sSup>
                      </m:den>
                    </m:f>
                  </m:oMath>
                </a14:m>
                <a:r>
                  <a:rPr lang="en-US" sz="3600" dirty="0">
                    <a:solidFill>
                      <a:schemeClr val="tx1"/>
                    </a:solidFill>
                  </a:rPr>
                  <a:t> </a:t>
                </a:r>
                <a:r>
                  <a:rPr lang="en-US" sz="3600"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smtClean="0">
                            <a:solidFill>
                              <a:schemeClr val="tx1"/>
                            </a:solidFill>
                            <a:latin typeface="Cambria Math" panose="02040503050406030204" pitchFamily="18" charset="0"/>
                            <a:ea typeface="Cambria Math" panose="02040503050406030204" pitchFamily="18" charset="0"/>
                          </a:rPr>
                        </m:ctrlPr>
                      </m:fPr>
                      <m:num>
                        <m:sSub>
                          <m:sSubPr>
                            <m:ctrlPr>
                              <a:rPr lang="en-US" sz="360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𝐼𝑚</m:t>
                            </m:r>
                          </m:e>
                          <m:sub>
                            <m:r>
                              <a:rPr lang="en-US" sz="3600" b="0" i="1" smtClean="0">
                                <a:solidFill>
                                  <a:schemeClr val="tx1"/>
                                </a:solidFill>
                                <a:latin typeface="Cambria Math" panose="02040503050406030204" pitchFamily="18" charset="0"/>
                                <a:ea typeface="Cambria Math" panose="02040503050406030204" pitchFamily="18" charset="0"/>
                              </a:rPr>
                              <m:t>12</m:t>
                            </m:r>
                          </m:sub>
                        </m:sSub>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𝑓</m:t>
                        </m:r>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𝑥</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h</m:t>
                            </m:r>
                            <m:sSub>
                              <m:sSubPr>
                                <m:ctrlPr>
                                  <a:rPr lang="en-US" sz="3600" b="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𝑖</m:t>
                                </m:r>
                              </m:e>
                              <m:sub>
                                <m:r>
                                  <a:rPr lang="en-US" sz="3600" b="0" i="1" smtClean="0">
                                    <a:solidFill>
                                      <a:schemeClr val="tx1"/>
                                    </a:solidFill>
                                    <a:latin typeface="Cambria Math" panose="02040503050406030204" pitchFamily="18" charset="0"/>
                                    <a:ea typeface="Cambria Math" panose="02040503050406030204" pitchFamily="18" charset="0"/>
                                  </a:rPr>
                                  <m:t>1</m:t>
                                </m:r>
                              </m:sub>
                            </m:sSub>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h</m:t>
                            </m:r>
                            <m:sSub>
                              <m:sSubPr>
                                <m:ctrlPr>
                                  <a:rPr lang="en-US" sz="3600" b="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𝑖</m:t>
                                </m:r>
                              </m:e>
                              <m:sub>
                                <m:r>
                                  <a:rPr lang="en-US" sz="3600" b="0" i="1" smtClean="0">
                                    <a:solidFill>
                                      <a:schemeClr val="tx1"/>
                                    </a:solidFill>
                                    <a:latin typeface="Cambria Math" panose="02040503050406030204" pitchFamily="18" charset="0"/>
                                    <a:ea typeface="Cambria Math" panose="02040503050406030204" pitchFamily="18" charset="0"/>
                                  </a:rPr>
                                  <m:t>2</m:t>
                                </m:r>
                              </m:sub>
                            </m:sSub>
                            <m:r>
                              <a:rPr lang="en-US" sz="3600" b="0" i="1" smtClean="0">
                                <a:solidFill>
                                  <a:schemeClr val="tx1"/>
                                </a:solidFill>
                                <a:latin typeface="Cambria Math" panose="02040503050406030204" pitchFamily="18" charset="0"/>
                                <a:ea typeface="Cambria Math" panose="02040503050406030204" pitchFamily="18" charset="0"/>
                              </a:rPr>
                              <m:t>,   </m:t>
                            </m:r>
                            <m:r>
                              <a:rPr lang="en-US" sz="3600" b="0" i="1" smtClean="0">
                                <a:solidFill>
                                  <a:schemeClr val="tx1"/>
                                </a:solidFill>
                                <a:latin typeface="Cambria Math" panose="02040503050406030204" pitchFamily="18" charset="0"/>
                                <a:ea typeface="Cambria Math" panose="02040503050406030204" pitchFamily="18" charset="0"/>
                              </a:rPr>
                              <m:t>𝑦</m:t>
                            </m:r>
                          </m:e>
                        </m:d>
                        <m:r>
                          <a:rPr lang="en-US" sz="3600" b="0" i="1" smtClean="0">
                            <a:solidFill>
                              <a:schemeClr val="tx1"/>
                            </a:solidFill>
                            <a:latin typeface="Cambria Math" panose="02040503050406030204" pitchFamily="18" charset="0"/>
                            <a:ea typeface="Cambria Math" panose="02040503050406030204" pitchFamily="18" charset="0"/>
                          </a:rPr>
                          <m:t>)</m:t>
                        </m:r>
                      </m:num>
                      <m:den>
                        <m:sSup>
                          <m:sSupPr>
                            <m:ctrlPr>
                              <a:rPr lang="en-US" sz="3600" i="1" smtClean="0">
                                <a:solidFill>
                                  <a:schemeClr val="tx1"/>
                                </a:solidFill>
                                <a:latin typeface="Cambria Math" panose="02040503050406030204" pitchFamily="18" charset="0"/>
                                <a:ea typeface="Cambria Math" panose="02040503050406030204" pitchFamily="18" charset="0"/>
                              </a:rPr>
                            </m:ctrlPr>
                          </m:sSupPr>
                          <m:e>
                            <m:r>
                              <a:rPr lang="en-US" sz="3600" b="0" i="1" smtClean="0">
                                <a:solidFill>
                                  <a:schemeClr val="tx1"/>
                                </a:solidFill>
                                <a:latin typeface="Cambria Math" panose="02040503050406030204" pitchFamily="18" charset="0"/>
                                <a:ea typeface="Cambria Math" panose="02040503050406030204" pitchFamily="18" charset="0"/>
                              </a:rPr>
                              <m:t>h</m:t>
                            </m:r>
                          </m:e>
                          <m:sup>
                            <m:r>
                              <a:rPr lang="en-US" sz="3600" b="0" i="1" smtClean="0">
                                <a:solidFill>
                                  <a:schemeClr val="tx1"/>
                                </a:solidFill>
                                <a:latin typeface="Cambria Math" panose="02040503050406030204" pitchFamily="18" charset="0"/>
                                <a:ea typeface="Cambria Math" panose="02040503050406030204" pitchFamily="18" charset="0"/>
                              </a:rPr>
                              <m:t>2</m:t>
                            </m:r>
                          </m:sup>
                        </m:sSup>
                      </m:den>
                    </m:f>
                  </m:oMath>
                </a14:m>
                <a:r>
                  <a:rPr lang="en-US" sz="3600" dirty="0">
                    <a:solidFill>
                      <a:schemeClr val="tx1"/>
                    </a:solidFill>
                    <a:latin typeface="Cambria Math" panose="02040503050406030204" pitchFamily="18" charset="0"/>
                    <a:ea typeface="Cambria Math" panose="02040503050406030204" pitchFamily="18" charset="0"/>
                  </a:rPr>
                  <a:t>   </a:t>
                </a:r>
              </a:p>
              <a:p>
                <a:pPr marL="457182" lvl="1" indent="0" algn="ctr">
                  <a:buNone/>
                </a:pPr>
                <a:r>
                  <a:rPr lang="en-US" sz="3600" dirty="0">
                    <a:solidFill>
                      <a:schemeClr val="tx1"/>
                    </a:solidFill>
                    <a:latin typeface="Cambria Math" panose="02040503050406030204" pitchFamily="18" charset="0"/>
                    <a:ea typeface="Cambria Math" panose="02040503050406030204" pitchFamily="18" charset="0"/>
                  </a:rPr>
                  <a:t>       </a:t>
                </a:r>
                <a:endParaRPr lang="en-US" sz="3600" dirty="0">
                  <a:latin typeface="Cambria Math" panose="02040503050406030204" pitchFamily="18" charset="0"/>
                  <a:ea typeface="Cambria Math" panose="02040503050406030204" pitchFamily="18" charset="0"/>
                </a:endParaRPr>
              </a:p>
              <a:p>
                <a:pPr marL="457182" lvl="1" indent="0" algn="ctr">
                  <a:buNone/>
                </a:pPr>
                <a14:m>
                  <m:oMath xmlns:m="http://schemas.openxmlformats.org/officeDocument/2006/math">
                    <m:f>
                      <m:fPr>
                        <m:ctrlPr>
                          <a:rPr lang="en-US" sz="3600" i="1">
                            <a:latin typeface="Cambria Math" panose="02040503050406030204" pitchFamily="18" charset="0"/>
                          </a:rPr>
                        </m:ctrlPr>
                      </m:fPr>
                      <m:num>
                        <m:sSup>
                          <m:sSupPr>
                            <m:ctrlPr>
                              <a:rPr lang="en-US" sz="3600" i="1">
                                <a:latin typeface="Cambria Math" panose="02040503050406030204" pitchFamily="18" charset="0"/>
                              </a:rPr>
                            </m:ctrlPr>
                          </m:sSupPr>
                          <m:e>
                            <m:r>
                              <m:rPr>
                                <m:nor/>
                              </m:rPr>
                              <a:rPr lang="en-US" sz="3600"/>
                              <m:t>∂</m:t>
                            </m:r>
                          </m:e>
                          <m:sup>
                            <m:r>
                              <a:rPr lang="en-US" sz="3600" i="1">
                                <a:latin typeface="Cambria Math" panose="02040503050406030204" pitchFamily="18" charset="0"/>
                              </a:rPr>
                              <m:t>2</m:t>
                            </m:r>
                          </m:sup>
                        </m:sSup>
                        <m:r>
                          <a:rPr lang="en-US" sz="3600" b="0" i="1" smtClean="0">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r>
                          <a:rPr lang="en-US" sz="3600" i="1">
                            <a:latin typeface="Cambria Math" panose="02040503050406030204" pitchFamily="18" charset="0"/>
                          </a:rPr>
                          <m:t>)</m:t>
                        </m:r>
                      </m:num>
                      <m:den>
                        <m:r>
                          <m:rPr>
                            <m:nor/>
                          </m:rPr>
                          <a:rPr lang="en-US" sz="3600"/>
                          <m:t>∂</m:t>
                        </m:r>
                        <m:r>
                          <a:rPr lang="en-US" sz="3600" i="1">
                            <a:latin typeface="Cambria Math" panose="02040503050406030204" pitchFamily="18" charset="0"/>
                          </a:rPr>
                          <m:t>𝑥𝑦</m:t>
                        </m:r>
                      </m:den>
                    </m:f>
                  </m:oMath>
                </a14:m>
                <a:r>
                  <a:rPr lang="en-US" sz="3600" dirty="0"/>
                  <a:t> </a:t>
                </a:r>
                <a:r>
                  <a:rPr lang="en-US" sz="3600" dirty="0">
                    <a:latin typeface="Cambria Math" panose="02040503050406030204" pitchFamily="18" charset="0"/>
                    <a:ea typeface="Cambria Math" panose="02040503050406030204" pitchFamily="18" charset="0"/>
                  </a:rPr>
                  <a:t>≈ </a:t>
                </a:r>
                <a14:m>
                  <m:oMath xmlns:m="http://schemas.openxmlformats.org/officeDocument/2006/math">
                    <m:f>
                      <m:fPr>
                        <m:ctrlPr>
                          <a:rPr lang="en-US" sz="3600" i="1">
                            <a:latin typeface="Cambria Math" panose="02040503050406030204" pitchFamily="18" charset="0"/>
                            <a:ea typeface="Cambria Math" panose="02040503050406030204" pitchFamily="18" charset="0"/>
                          </a:rPr>
                        </m:ctrlPr>
                      </m:fPr>
                      <m:num>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𝐼𝑚</m:t>
                            </m:r>
                          </m:e>
                          <m:sub>
                            <m:r>
                              <a:rPr lang="en-US" sz="3600" i="1">
                                <a:latin typeface="Cambria Math" panose="02040503050406030204" pitchFamily="18" charset="0"/>
                                <a:ea typeface="Cambria Math" panose="02040503050406030204" pitchFamily="18" charset="0"/>
                              </a:rPr>
                              <m:t>12</m:t>
                            </m:r>
                          </m:sub>
                        </m:sSub>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𝑥</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h</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𝑖</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𝑦</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h</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𝑖</m:t>
                                </m:r>
                              </m:e>
                              <m:sub>
                                <m:r>
                                  <a:rPr lang="en-US" sz="3600" i="1">
                                    <a:latin typeface="Cambria Math" panose="02040503050406030204" pitchFamily="18" charset="0"/>
                                    <a:ea typeface="Cambria Math" panose="02040503050406030204" pitchFamily="18" charset="0"/>
                                  </a:rPr>
                                  <m:t>2</m:t>
                                </m:r>
                              </m:sub>
                            </m:sSub>
                          </m:e>
                        </m:d>
                        <m:r>
                          <a:rPr lang="en-US" sz="3600" b="0" i="1" smtClean="0">
                            <a:latin typeface="Cambria Math" panose="02040503050406030204" pitchFamily="18" charset="0"/>
                            <a:ea typeface="Cambria Math" panose="02040503050406030204" pitchFamily="18" charset="0"/>
                          </a:rPr>
                          <m:t>)</m:t>
                        </m:r>
                      </m:num>
                      <m:den>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h</m:t>
                            </m:r>
                          </m:e>
                          <m:sup>
                            <m:r>
                              <a:rPr lang="en-US" sz="3600" i="1">
                                <a:latin typeface="Cambria Math" panose="02040503050406030204" pitchFamily="18" charset="0"/>
                                <a:ea typeface="Cambria Math" panose="02040503050406030204" pitchFamily="18" charset="0"/>
                              </a:rPr>
                              <m:t>2</m:t>
                            </m:r>
                          </m:sup>
                        </m:sSup>
                      </m:den>
                    </m:f>
                  </m:oMath>
                </a14:m>
                <a:endParaRPr lang="en-US" sz="3600" dirty="0">
                  <a:solidFill>
                    <a:schemeClr val="tx1"/>
                  </a:solidFill>
                  <a:latin typeface="Cambria Math" panose="02040503050406030204" pitchFamily="18" charset="0"/>
                  <a:ea typeface="Cambria Math" panose="02040503050406030204" pitchFamily="18" charset="0"/>
                </a:endParaRPr>
              </a:p>
              <a:p>
                <a:pPr marL="457182" lvl="1" indent="0">
                  <a:buNone/>
                </a:pPr>
                <a:r>
                  <a:rPr lang="en-US" dirty="0">
                    <a:latin typeface="Cambria Math" panose="02040503050406030204" pitchFamily="18" charset="0"/>
                    <a:ea typeface="Cambria Math" panose="02040503050406030204" pitchFamily="18" charset="0"/>
                  </a:rPr>
                  <a:t> </a:t>
                </a:r>
                <a:endParaRPr lang="en-US" dirty="0"/>
              </a:p>
              <a:p>
                <a:pPr marL="457182" lvl="1" indent="0">
                  <a:buNone/>
                </a:pPr>
                <a:endParaRPr lang="en-US" dirty="0">
                  <a:solidFill>
                    <a:schemeClr val="tx1"/>
                  </a:solidFill>
                </a:endParaRPr>
              </a:p>
              <a:p>
                <a:pPr lvl="1"/>
                <a:endParaRPr lang="en-US" sz="2800" b="1" u="sng" dirty="0"/>
              </a:p>
              <a:p>
                <a:pPr lvl="1"/>
                <a:endParaRPr lang="en-US" sz="2800" b="1" u="sng" dirty="0"/>
              </a:p>
              <a:p>
                <a:pPr lvl="1"/>
                <a:endParaRPr lang="en-US" sz="2800" b="1" u="sng" dirty="0"/>
              </a:p>
              <a:p>
                <a:pPr lvl="1"/>
                <a:endParaRPr lang="en-US" sz="2800" b="1" u="sng" dirty="0"/>
              </a:p>
            </p:txBody>
          </p:sp>
        </mc:Choice>
        <mc:Fallback xmlns="">
          <p:sp>
            <p:nvSpPr>
              <p:cNvPr id="3" name="Content Placeholder 2">
                <a:extLst>
                  <a:ext uri="{FF2B5EF4-FFF2-40B4-BE49-F238E27FC236}">
                    <a16:creationId xmlns:a16="http://schemas.microsoft.com/office/drawing/2014/main" id="{BAB42792-2DDE-4BFE-872E-852D9AB14734}"/>
                  </a:ext>
                </a:extLst>
              </p:cNvPr>
              <p:cNvSpPr>
                <a:spLocks noGrp="1" noRot="1" noChangeAspect="1" noMove="1" noResize="1" noEditPoints="1" noAdjustHandles="1" noChangeArrowheads="1" noChangeShapeType="1" noTextEdit="1"/>
              </p:cNvSpPr>
              <p:nvPr>
                <p:ph idx="1"/>
              </p:nvPr>
            </p:nvSpPr>
            <p:spPr>
              <a:xfrm>
                <a:off x="838199" y="1461542"/>
                <a:ext cx="10719392" cy="4834327"/>
              </a:xfrm>
              <a:blipFill>
                <a:blip r:embed="rId3"/>
                <a:stretch>
                  <a:fillRect l="-966" t="-29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7C4C971-EDF1-4BBC-AE17-595D7AE08AAA}"/>
              </a:ext>
            </a:extLst>
          </p:cNvPr>
          <p:cNvSpPr>
            <a:spLocks noGrp="1"/>
          </p:cNvSpPr>
          <p:nvPr>
            <p:ph type="sldNum" sz="quarter" idx="12"/>
          </p:nvPr>
        </p:nvSpPr>
        <p:spPr/>
        <p:txBody>
          <a:bodyPr/>
          <a:lstStyle/>
          <a:p>
            <a:fld id="{A350E5FE-90E1-40B9-9BA7-219ACAEF7B59}" type="slidenum">
              <a:rPr lang="en-US" smtClean="0"/>
              <a:t>17</a:t>
            </a:fld>
            <a:endParaRPr lang="en-US"/>
          </a:p>
        </p:txBody>
      </p:sp>
      <p:sp>
        <p:nvSpPr>
          <p:cNvPr id="7" name="TextBox 6">
            <a:extLst>
              <a:ext uri="{FF2B5EF4-FFF2-40B4-BE49-F238E27FC236}">
                <a16:creationId xmlns:a16="http://schemas.microsoft.com/office/drawing/2014/main" id="{EB18CB9D-ED9A-42FE-9058-F296A143A8C0}"/>
              </a:ext>
            </a:extLst>
          </p:cNvPr>
          <p:cNvSpPr txBox="1"/>
          <p:nvPr/>
        </p:nvSpPr>
        <p:spPr>
          <a:xfrm>
            <a:off x="3785389" y="5774197"/>
            <a:ext cx="7147775" cy="307777"/>
          </a:xfrm>
          <a:prstGeom prst="rect">
            <a:avLst/>
          </a:prstGeom>
          <a:noFill/>
        </p:spPr>
        <p:txBody>
          <a:bodyPr wrap="square" rtlCol="0">
            <a:spAutoFit/>
          </a:bodyPr>
          <a:lstStyle/>
          <a:p>
            <a:r>
              <a:rPr lang="en-US" sz="1400" i="1" dirty="0" err="1"/>
              <a:t>Lantoine</a:t>
            </a:r>
            <a:r>
              <a:rPr lang="en-US" sz="1400" i="1" dirty="0"/>
              <a:t> et al., ACM Transactions on Mathematical Software, 2012</a:t>
            </a:r>
            <a:endParaRPr lang="en-US" sz="1400" dirty="0"/>
          </a:p>
        </p:txBody>
      </p:sp>
    </p:spTree>
    <p:extLst>
      <p:ext uri="{BB962C8B-B14F-4D97-AF65-F5344CB8AC3E}">
        <p14:creationId xmlns:p14="http://schemas.microsoft.com/office/powerpoint/2010/main" val="259586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2:</a:t>
            </a:r>
            <a:r>
              <a:rPr lang="en-US" dirty="0">
                <a:latin typeface="Calibri (Body)"/>
              </a:rPr>
              <a:t> Implement MCX into ISORROPIA </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a:bodyPr>
          <a:lstStyle/>
          <a:p>
            <a:r>
              <a:rPr lang="en-US" sz="3600" b="1" u="sng" dirty="0"/>
              <a:t>Step 1:</a:t>
            </a:r>
            <a:r>
              <a:rPr lang="en-US" sz="3600" dirty="0"/>
              <a:t> “</a:t>
            </a:r>
            <a:r>
              <a:rPr lang="en-US" sz="3600" dirty="0" err="1"/>
              <a:t>Bicomplexify</a:t>
            </a:r>
            <a:r>
              <a:rPr lang="en-US" sz="3600" dirty="0"/>
              <a:t>” the real version of ISORROPIA</a:t>
            </a:r>
          </a:p>
          <a:p>
            <a:pPr marL="457182" lvl="1" indent="0">
              <a:buNone/>
            </a:pPr>
            <a:endParaRPr lang="en-US" sz="2800" dirty="0"/>
          </a:p>
          <a:p>
            <a:pPr lvl="1"/>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0907E0C7-E855-4314-98A3-DA46F7B1D114}"/>
              </a:ext>
            </a:extLst>
          </p:cNvPr>
          <p:cNvSpPr>
            <a:spLocks noGrp="1"/>
          </p:cNvSpPr>
          <p:nvPr>
            <p:ph type="sldNum" sz="quarter" idx="12"/>
          </p:nvPr>
        </p:nvSpPr>
        <p:spPr/>
        <p:txBody>
          <a:bodyPr/>
          <a:lstStyle/>
          <a:p>
            <a:fld id="{A350E5FE-90E1-40B9-9BA7-219ACAEF7B59}" type="slidenum">
              <a:rPr lang="en-US" smtClean="0"/>
              <a:t>18</a:t>
            </a:fld>
            <a:endParaRPr lang="en-US"/>
          </a:p>
        </p:txBody>
      </p:sp>
    </p:spTree>
    <p:extLst>
      <p:ext uri="{BB962C8B-B14F-4D97-AF65-F5344CB8AC3E}">
        <p14:creationId xmlns:p14="http://schemas.microsoft.com/office/powerpoint/2010/main" val="393466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2:</a:t>
            </a:r>
            <a:r>
              <a:rPr lang="en-US" dirty="0">
                <a:latin typeface="Calibri (Body)"/>
              </a:rPr>
              <a:t> Implement MCX into ISORROPIA </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a:bodyPr>
          <a:lstStyle/>
          <a:p>
            <a:r>
              <a:rPr lang="en-US" sz="3600" b="1" u="sng" dirty="0"/>
              <a:t>Step 1:</a:t>
            </a:r>
            <a:r>
              <a:rPr lang="en-US" sz="3600" dirty="0"/>
              <a:t> “</a:t>
            </a:r>
            <a:r>
              <a:rPr lang="en-US" sz="3600" dirty="0" err="1"/>
              <a:t>Bicomplexify</a:t>
            </a:r>
            <a:r>
              <a:rPr lang="en-US" sz="3600" dirty="0"/>
              <a:t>” the real version of ISORROPIA</a:t>
            </a:r>
          </a:p>
          <a:p>
            <a:pPr lvl="1"/>
            <a:r>
              <a:rPr lang="en-US" sz="2800" dirty="0"/>
              <a:t>Change all occurrences of “complex” to “Type(</a:t>
            </a:r>
            <a:r>
              <a:rPr lang="en-US" sz="2800" dirty="0" err="1"/>
              <a:t>bicomplex</a:t>
            </a:r>
            <a:r>
              <a:rPr lang="en-US" sz="2800" dirty="0"/>
              <a:t>)”</a:t>
            </a:r>
          </a:p>
          <a:p>
            <a:pPr lvl="1"/>
            <a:r>
              <a:rPr lang="en-US" sz="2800" dirty="0"/>
              <a:t>Overload operators and intrinsic functions with MCX library provided by Dr. Ryan Russell</a:t>
            </a:r>
          </a:p>
          <a:p>
            <a:pPr lvl="1"/>
            <a:r>
              <a:rPr lang="en-US" sz="2800" dirty="0"/>
              <a:t>Demonstrate with single call to ISORROPIA </a:t>
            </a:r>
          </a:p>
          <a:p>
            <a:pPr marL="457182" lvl="1" indent="0">
              <a:buNone/>
            </a:pPr>
            <a:endParaRPr lang="en-US" sz="2800" dirty="0"/>
          </a:p>
          <a:p>
            <a:pPr lvl="1"/>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0907E0C7-E855-4314-98A3-DA46F7B1D114}"/>
              </a:ext>
            </a:extLst>
          </p:cNvPr>
          <p:cNvSpPr>
            <a:spLocks noGrp="1"/>
          </p:cNvSpPr>
          <p:nvPr>
            <p:ph type="sldNum" sz="quarter" idx="12"/>
          </p:nvPr>
        </p:nvSpPr>
        <p:spPr/>
        <p:txBody>
          <a:bodyPr/>
          <a:lstStyle/>
          <a:p>
            <a:fld id="{A350E5FE-90E1-40B9-9BA7-219ACAEF7B59}" type="slidenum">
              <a:rPr lang="en-US" smtClean="0"/>
              <a:t>19</a:t>
            </a:fld>
            <a:endParaRPr lang="en-US"/>
          </a:p>
        </p:txBody>
      </p:sp>
    </p:spTree>
    <p:extLst>
      <p:ext uri="{BB962C8B-B14F-4D97-AF65-F5344CB8AC3E}">
        <p14:creationId xmlns:p14="http://schemas.microsoft.com/office/powerpoint/2010/main" val="24378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4F2D-ECDE-4A06-BC3E-74F937061A6E}"/>
              </a:ext>
            </a:extLst>
          </p:cNvPr>
          <p:cNvSpPr>
            <a:spLocks noGrp="1"/>
          </p:cNvSpPr>
          <p:nvPr>
            <p:ph type="title"/>
          </p:nvPr>
        </p:nvSpPr>
        <p:spPr>
          <a:xfrm>
            <a:off x="753139" y="11160"/>
            <a:ext cx="10515600" cy="1325563"/>
          </a:xfrm>
        </p:spPr>
        <p:txBody>
          <a:bodyPr/>
          <a:lstStyle/>
          <a:p>
            <a:r>
              <a:rPr lang="en-US" dirty="0">
                <a:latin typeface="Calibri (Body)"/>
              </a:rPr>
              <a:t>Why is Sensitivity Analysis Important?</a:t>
            </a:r>
          </a:p>
        </p:txBody>
      </p:sp>
      <p:sp>
        <p:nvSpPr>
          <p:cNvPr id="3" name="Content Placeholder 2">
            <a:extLst>
              <a:ext uri="{FF2B5EF4-FFF2-40B4-BE49-F238E27FC236}">
                <a16:creationId xmlns:a16="http://schemas.microsoft.com/office/drawing/2014/main" id="{B4224DCA-D6C1-46FF-A252-DB476941A990}"/>
              </a:ext>
            </a:extLst>
          </p:cNvPr>
          <p:cNvSpPr>
            <a:spLocks noGrp="1"/>
          </p:cNvSpPr>
          <p:nvPr>
            <p:ph idx="1"/>
          </p:nvPr>
        </p:nvSpPr>
        <p:spPr>
          <a:xfrm>
            <a:off x="1" y="1512526"/>
            <a:ext cx="3296092" cy="4296619"/>
          </a:xfrm>
        </p:spPr>
        <p:txBody>
          <a:bodyPr>
            <a:normAutofit fontScale="85000" lnSpcReduction="20000"/>
          </a:bodyPr>
          <a:lstStyle/>
          <a:p>
            <a:r>
              <a:rPr lang="en-US" dirty="0"/>
              <a:t>Sensitivity analysis using atmospheric chemical transport models (CTMs) provides a deeper understanding of how specific emissions affect pollutant concentrations</a:t>
            </a:r>
          </a:p>
          <a:p>
            <a:pPr marL="0" indent="0">
              <a:buNone/>
            </a:pPr>
            <a:endParaRPr lang="en-US" dirty="0"/>
          </a:p>
          <a:p>
            <a:r>
              <a:rPr lang="en-US" dirty="0"/>
              <a:t>Sensitivity analysis is important to understanding nonlinear processes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37F4F27-DE86-4902-9E98-5652F290CC97}"/>
              </a:ext>
            </a:extLst>
          </p:cNvPr>
          <p:cNvSpPr>
            <a:spLocks noGrp="1"/>
          </p:cNvSpPr>
          <p:nvPr>
            <p:ph type="sldNum" sz="quarter" idx="12"/>
          </p:nvPr>
        </p:nvSpPr>
        <p:spPr/>
        <p:txBody>
          <a:bodyPr/>
          <a:lstStyle/>
          <a:p>
            <a:fld id="{A350E5FE-90E1-40B9-9BA7-219ACAEF7B59}" type="slidenum">
              <a:rPr lang="en-US" smtClean="0"/>
              <a:t>2</a:t>
            </a:fld>
            <a:endParaRPr lang="en-US"/>
          </a:p>
        </p:txBody>
      </p:sp>
      <p:sp>
        <p:nvSpPr>
          <p:cNvPr id="14" name="TextBox 13">
            <a:extLst>
              <a:ext uri="{FF2B5EF4-FFF2-40B4-BE49-F238E27FC236}">
                <a16:creationId xmlns:a16="http://schemas.microsoft.com/office/drawing/2014/main" id="{31FE9297-10EB-42DA-AF47-99EE8CBFC88F}"/>
              </a:ext>
            </a:extLst>
          </p:cNvPr>
          <p:cNvSpPr txBox="1"/>
          <p:nvPr/>
        </p:nvSpPr>
        <p:spPr>
          <a:xfrm>
            <a:off x="5748832" y="5727203"/>
            <a:ext cx="6358269" cy="307777"/>
          </a:xfrm>
          <a:prstGeom prst="rect">
            <a:avLst/>
          </a:prstGeom>
          <a:noFill/>
        </p:spPr>
        <p:txBody>
          <a:bodyPr wrap="square" rtlCol="0">
            <a:spAutoFit/>
          </a:bodyPr>
          <a:lstStyle/>
          <a:p>
            <a:r>
              <a:rPr lang="en-US" sz="1400" dirty="0"/>
              <a:t>Simon et al., Environmental Science &amp; Technology, 2013</a:t>
            </a:r>
          </a:p>
        </p:txBody>
      </p:sp>
      <p:pic>
        <p:nvPicPr>
          <p:cNvPr id="6" name="Picture 5">
            <a:extLst>
              <a:ext uri="{FF2B5EF4-FFF2-40B4-BE49-F238E27FC236}">
                <a16:creationId xmlns:a16="http://schemas.microsoft.com/office/drawing/2014/main" id="{CFE390E9-40CE-4287-B2D2-2BFF14FF1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340" y="1336723"/>
            <a:ext cx="4563078" cy="4390480"/>
          </a:xfrm>
          <a:prstGeom prst="rect">
            <a:avLst/>
          </a:prstGeom>
        </p:spPr>
      </p:pic>
      <p:pic>
        <p:nvPicPr>
          <p:cNvPr id="8" name="Picture 7">
            <a:extLst>
              <a:ext uri="{FF2B5EF4-FFF2-40B4-BE49-F238E27FC236}">
                <a16:creationId xmlns:a16="http://schemas.microsoft.com/office/drawing/2014/main" id="{73317083-7DF6-4E92-A928-B13AD52F9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023" y="1407675"/>
            <a:ext cx="4563078" cy="4185444"/>
          </a:xfrm>
          <a:prstGeom prst="rect">
            <a:avLst/>
          </a:prstGeom>
        </p:spPr>
      </p:pic>
    </p:spTree>
    <p:extLst>
      <p:ext uri="{BB962C8B-B14F-4D97-AF65-F5344CB8AC3E}">
        <p14:creationId xmlns:p14="http://schemas.microsoft.com/office/powerpoint/2010/main" val="313178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06A51-C031-460B-A5EF-6AEEE9A9F469}"/>
              </a:ext>
            </a:extLst>
          </p:cNvPr>
          <p:cNvSpPr>
            <a:spLocks noGrp="1"/>
          </p:cNvSpPr>
          <p:nvPr>
            <p:ph type="sldNum" sz="quarter" idx="12"/>
          </p:nvPr>
        </p:nvSpPr>
        <p:spPr/>
        <p:txBody>
          <a:bodyPr/>
          <a:lstStyle/>
          <a:p>
            <a:fld id="{A350E5FE-90E1-40B9-9BA7-219ACAEF7B59}" type="slidenum">
              <a:rPr lang="en-US" smtClean="0"/>
              <a:t>20</a:t>
            </a:fld>
            <a:endParaRPr lang="en-US"/>
          </a:p>
        </p:txBody>
      </p:sp>
      <p:sp>
        <p:nvSpPr>
          <p:cNvPr id="7" name="Title 1">
            <a:extLst>
              <a:ext uri="{FF2B5EF4-FFF2-40B4-BE49-F238E27FC236}">
                <a16:creationId xmlns:a16="http://schemas.microsoft.com/office/drawing/2014/main" id="{3E4597B7-E8EE-47E2-BD6C-0B2228CF6A11}"/>
              </a:ext>
            </a:extLst>
          </p:cNvPr>
          <p:cNvSpPr>
            <a:spLocks noGrp="1"/>
          </p:cNvSpPr>
          <p:nvPr>
            <p:ph type="title"/>
          </p:nvPr>
        </p:nvSpPr>
        <p:spPr>
          <a:xfrm>
            <a:off x="266549" y="-180923"/>
            <a:ext cx="9603008" cy="1325563"/>
          </a:xfrm>
        </p:spPr>
        <p:txBody>
          <a:bodyPr>
            <a:normAutofit/>
          </a:bodyPr>
          <a:lstStyle/>
          <a:p>
            <a:r>
              <a:rPr lang="en-US" dirty="0">
                <a:latin typeface="Calibri (Body)"/>
              </a:rPr>
              <a:t>Preliminary Results:</a:t>
            </a:r>
            <a:endParaRPr lang="en-US" dirty="0"/>
          </a:p>
        </p:txBody>
      </p:sp>
      <p:sp>
        <p:nvSpPr>
          <p:cNvPr id="12" name="TextBox 11">
            <a:extLst>
              <a:ext uri="{FF2B5EF4-FFF2-40B4-BE49-F238E27FC236}">
                <a16:creationId xmlns:a16="http://schemas.microsoft.com/office/drawing/2014/main" id="{79BAC32F-59E7-42C5-9685-A9EE0D7A122F}"/>
              </a:ext>
            </a:extLst>
          </p:cNvPr>
          <p:cNvSpPr txBox="1"/>
          <p:nvPr/>
        </p:nvSpPr>
        <p:spPr>
          <a:xfrm>
            <a:off x="0" y="721627"/>
            <a:ext cx="12192000" cy="923330"/>
          </a:xfrm>
          <a:prstGeom prst="rect">
            <a:avLst/>
          </a:prstGeom>
          <a:noFill/>
        </p:spPr>
        <p:txBody>
          <a:bodyPr wrap="square" rtlCol="0">
            <a:spAutoFit/>
          </a:bodyPr>
          <a:lstStyle/>
          <a:p>
            <a:pPr algn="ctr"/>
            <a:r>
              <a:rPr lang="en-US" sz="2700" dirty="0">
                <a:latin typeface="Calibri (Body)"/>
              </a:rPr>
              <a:t>RH = 90%, T = 295K </a:t>
            </a:r>
          </a:p>
          <a:p>
            <a:pPr algn="ctr"/>
            <a:r>
              <a:rPr lang="en-US" sz="2700" dirty="0">
                <a:latin typeface="Calibri (Body)"/>
              </a:rPr>
              <a:t>Totals: 0.098 µg sulfate/m</a:t>
            </a:r>
            <a:r>
              <a:rPr lang="en-US" sz="2700" baseline="30000" dirty="0">
                <a:latin typeface="Calibri (Body)"/>
              </a:rPr>
              <a:t>3</a:t>
            </a:r>
            <a:r>
              <a:rPr lang="en-US" sz="2700" dirty="0">
                <a:latin typeface="Calibri (Body)"/>
              </a:rPr>
              <a:t> air, 0.0018 µg ammonium/m</a:t>
            </a:r>
            <a:r>
              <a:rPr lang="en-US" sz="2700" baseline="30000" dirty="0">
                <a:latin typeface="Calibri (Body)"/>
              </a:rPr>
              <a:t>3</a:t>
            </a:r>
            <a:r>
              <a:rPr lang="en-US" sz="2700" dirty="0">
                <a:latin typeface="Calibri (Body)"/>
              </a:rPr>
              <a:t> air, 0.0186 µg nitrate/m</a:t>
            </a:r>
            <a:r>
              <a:rPr lang="en-US" sz="2700" baseline="30000" dirty="0">
                <a:latin typeface="Calibri (Body)"/>
              </a:rPr>
              <a:t>3</a:t>
            </a:r>
            <a:r>
              <a:rPr lang="en-US" sz="2700" dirty="0">
                <a:latin typeface="Calibri (Body)"/>
              </a:rPr>
              <a:t> air</a:t>
            </a:r>
          </a:p>
        </p:txBody>
      </p:sp>
      <p:pic>
        <p:nvPicPr>
          <p:cNvPr id="16" name="Picture 15">
            <a:extLst>
              <a:ext uri="{FF2B5EF4-FFF2-40B4-BE49-F238E27FC236}">
                <a16:creationId xmlns:a16="http://schemas.microsoft.com/office/drawing/2014/main" id="{3C2CE4E5-26FC-4E41-88EA-7D5C3CC62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7" y="1672245"/>
            <a:ext cx="5918071" cy="4815247"/>
          </a:xfrm>
          <a:prstGeom prst="rect">
            <a:avLst/>
          </a:prstGeom>
        </p:spPr>
      </p:pic>
      <p:pic>
        <p:nvPicPr>
          <p:cNvPr id="20" name="Picture 19">
            <a:extLst>
              <a:ext uri="{FF2B5EF4-FFF2-40B4-BE49-F238E27FC236}">
                <a16:creationId xmlns:a16="http://schemas.microsoft.com/office/drawing/2014/main" id="{D955DBE5-5A6F-48AB-B7DD-2490B7045327}"/>
              </a:ext>
            </a:extLst>
          </p:cNvPr>
          <p:cNvPicPr>
            <a:picLocks noChangeAspect="1"/>
          </p:cNvPicPr>
          <p:nvPr/>
        </p:nvPicPr>
        <p:blipFill rotWithShape="1">
          <a:blip r:embed="rId4">
            <a:extLst>
              <a:ext uri="{28A0092B-C50C-407E-A947-70E740481C1C}">
                <a14:useLocalDpi xmlns:a14="http://schemas.microsoft.com/office/drawing/2010/main" val="0"/>
              </a:ext>
            </a:extLst>
          </a:blip>
          <a:srcRect l="3789"/>
          <a:stretch/>
        </p:blipFill>
        <p:spPr>
          <a:xfrm>
            <a:off x="6184618" y="1672245"/>
            <a:ext cx="5617128" cy="4811758"/>
          </a:xfrm>
          <a:prstGeom prst="rect">
            <a:avLst/>
          </a:prstGeom>
        </p:spPr>
      </p:pic>
    </p:spTree>
    <p:extLst>
      <p:ext uri="{BB962C8B-B14F-4D97-AF65-F5344CB8AC3E}">
        <p14:creationId xmlns:p14="http://schemas.microsoft.com/office/powerpoint/2010/main" val="394454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1D55-5155-4F4D-9EB3-828B4CBD54F2}"/>
              </a:ext>
            </a:extLst>
          </p:cNvPr>
          <p:cNvSpPr>
            <a:spLocks noGrp="1"/>
          </p:cNvSpPr>
          <p:nvPr>
            <p:ph type="title"/>
          </p:nvPr>
        </p:nvSpPr>
        <p:spPr/>
        <p:txBody>
          <a:bodyPr/>
          <a:lstStyle/>
          <a:p>
            <a:r>
              <a:rPr lang="en-US" dirty="0">
                <a:solidFill>
                  <a:srgbClr val="002060"/>
                </a:solidFill>
                <a:latin typeface="Calibri (Body)"/>
              </a:rPr>
              <a:t>Summary</a:t>
            </a:r>
            <a:r>
              <a:rPr lang="en-US" dirty="0">
                <a:latin typeface="Calibri (Body)"/>
              </a:rPr>
              <a:t> and </a:t>
            </a:r>
            <a:r>
              <a:rPr lang="en-US" dirty="0">
                <a:solidFill>
                  <a:srgbClr val="C00000"/>
                </a:solidFill>
                <a:latin typeface="Calibri (Body)"/>
              </a:rPr>
              <a:t>Future Work </a:t>
            </a:r>
          </a:p>
        </p:txBody>
      </p:sp>
      <p:sp>
        <p:nvSpPr>
          <p:cNvPr id="3" name="Content Placeholder 2">
            <a:extLst>
              <a:ext uri="{FF2B5EF4-FFF2-40B4-BE49-F238E27FC236}">
                <a16:creationId xmlns:a16="http://schemas.microsoft.com/office/drawing/2014/main" id="{82F819D8-E151-4C28-8C50-17F2895EF1EC}"/>
              </a:ext>
            </a:extLst>
          </p:cNvPr>
          <p:cNvSpPr>
            <a:spLocks noGrp="1"/>
          </p:cNvSpPr>
          <p:nvPr>
            <p:ph idx="1"/>
          </p:nvPr>
        </p:nvSpPr>
        <p:spPr>
          <a:xfrm>
            <a:off x="838200" y="1825625"/>
            <a:ext cx="10840278" cy="4351338"/>
          </a:xfrm>
        </p:spPr>
        <p:txBody>
          <a:bodyPr>
            <a:normAutofit/>
          </a:bodyPr>
          <a:lstStyle/>
          <a:p>
            <a:r>
              <a:rPr lang="en-US" dirty="0">
                <a:solidFill>
                  <a:srgbClr val="002060"/>
                </a:solidFill>
              </a:rPr>
              <a:t>Implemented and tested 1</a:t>
            </a:r>
            <a:r>
              <a:rPr lang="en-US" baseline="30000" dirty="0">
                <a:solidFill>
                  <a:srgbClr val="002060"/>
                </a:solidFill>
              </a:rPr>
              <a:t>st</a:t>
            </a:r>
            <a:r>
              <a:rPr lang="en-US" dirty="0">
                <a:solidFill>
                  <a:srgbClr val="002060"/>
                </a:solidFill>
              </a:rPr>
              <a:t> order sensitivities using ISORROPIA-CVM</a:t>
            </a:r>
          </a:p>
          <a:p>
            <a:r>
              <a:rPr lang="en-US" dirty="0">
                <a:solidFill>
                  <a:srgbClr val="002060"/>
                </a:solidFill>
              </a:rPr>
              <a:t>Calculated 2</a:t>
            </a:r>
            <a:r>
              <a:rPr lang="en-US" baseline="30000" dirty="0">
                <a:solidFill>
                  <a:srgbClr val="002060"/>
                </a:solidFill>
              </a:rPr>
              <a:t>nd</a:t>
            </a:r>
            <a:r>
              <a:rPr lang="en-US" dirty="0">
                <a:solidFill>
                  <a:srgbClr val="002060"/>
                </a:solidFill>
              </a:rPr>
              <a:t> order sensitivities using single call to ISORROPIA-MCX</a:t>
            </a:r>
          </a:p>
          <a:p>
            <a:r>
              <a:rPr lang="en-US" dirty="0">
                <a:solidFill>
                  <a:srgbClr val="C00000"/>
                </a:solidFill>
              </a:rPr>
              <a:t>Test ISORROPIA-MCX with HDDM including cross sensitivities </a:t>
            </a:r>
          </a:p>
          <a:p>
            <a:r>
              <a:rPr lang="en-US" dirty="0">
                <a:solidFill>
                  <a:srgbClr val="C00000"/>
                </a:solidFill>
              </a:rPr>
              <a:t>Develop CMAQ-MCX</a:t>
            </a:r>
          </a:p>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8E14569B-7BE9-48F0-ABA2-79873B8D8902}"/>
              </a:ext>
            </a:extLst>
          </p:cNvPr>
          <p:cNvSpPr>
            <a:spLocks noGrp="1"/>
          </p:cNvSpPr>
          <p:nvPr>
            <p:ph type="sldNum" sz="quarter" idx="12"/>
          </p:nvPr>
        </p:nvSpPr>
        <p:spPr/>
        <p:txBody>
          <a:bodyPr/>
          <a:lstStyle/>
          <a:p>
            <a:fld id="{A350E5FE-90E1-40B9-9BA7-219ACAEF7B59}" type="slidenum">
              <a:rPr lang="en-US" smtClean="0"/>
              <a:t>21</a:t>
            </a:fld>
            <a:endParaRPr lang="en-US"/>
          </a:p>
        </p:txBody>
      </p:sp>
    </p:spTree>
    <p:extLst>
      <p:ext uri="{BB962C8B-B14F-4D97-AF65-F5344CB8AC3E}">
        <p14:creationId xmlns:p14="http://schemas.microsoft.com/office/powerpoint/2010/main" val="143142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9636-494E-498D-8709-F9DBF3BFCC02}"/>
              </a:ext>
            </a:extLst>
          </p:cNvPr>
          <p:cNvSpPr>
            <a:spLocks noGrp="1"/>
          </p:cNvSpPr>
          <p:nvPr>
            <p:ph type="title"/>
          </p:nvPr>
        </p:nvSpPr>
        <p:spPr/>
        <p:txBody>
          <a:bodyPr/>
          <a:lstStyle/>
          <a:p>
            <a:r>
              <a:rPr lang="en-US" dirty="0">
                <a:latin typeface="Calibri (Body)"/>
              </a:rPr>
              <a:t>References </a:t>
            </a:r>
          </a:p>
        </p:txBody>
      </p:sp>
      <p:sp>
        <p:nvSpPr>
          <p:cNvPr id="3" name="Content Placeholder 2">
            <a:extLst>
              <a:ext uri="{FF2B5EF4-FFF2-40B4-BE49-F238E27FC236}">
                <a16:creationId xmlns:a16="http://schemas.microsoft.com/office/drawing/2014/main" id="{2D0A742D-3AB5-4A69-9865-150D7EB7D064}"/>
              </a:ext>
            </a:extLst>
          </p:cNvPr>
          <p:cNvSpPr>
            <a:spLocks noGrp="1"/>
          </p:cNvSpPr>
          <p:nvPr>
            <p:ph idx="1"/>
          </p:nvPr>
        </p:nvSpPr>
        <p:spPr>
          <a:xfrm>
            <a:off x="838200" y="1508126"/>
            <a:ext cx="10515600" cy="5349875"/>
          </a:xfrm>
        </p:spPr>
        <p:txBody>
          <a:bodyPr>
            <a:normAutofit/>
          </a:bodyPr>
          <a:lstStyle/>
          <a:p>
            <a:r>
              <a:rPr lang="en-US" sz="1000" dirty="0"/>
              <a:t>Capps, S. L., </a:t>
            </a:r>
            <a:r>
              <a:rPr lang="en-US" sz="1000" dirty="0" err="1"/>
              <a:t>Henze</a:t>
            </a:r>
            <a:r>
              <a:rPr lang="en-US" sz="1000" dirty="0"/>
              <a:t>, D. K., </a:t>
            </a:r>
            <a:r>
              <a:rPr lang="en-US" sz="1000" dirty="0" err="1"/>
              <a:t>Hakami</a:t>
            </a:r>
            <a:r>
              <a:rPr lang="en-US" sz="1000" dirty="0"/>
              <a:t>, A., Russell, A. G., &amp; </a:t>
            </a:r>
            <a:r>
              <a:rPr lang="en-US" sz="1000" dirty="0" err="1"/>
              <a:t>Nenes</a:t>
            </a:r>
            <a:r>
              <a:rPr lang="en-US" sz="1000" dirty="0"/>
              <a:t>, A. (2012). ANISORROPIA: The adjoint of the aerosol thermodynamic model ISORROPIA. </a:t>
            </a:r>
            <a:r>
              <a:rPr lang="en-US" sz="1000" i="1" dirty="0"/>
              <a:t>Atmospheric Chemistry and Physics</a:t>
            </a:r>
            <a:r>
              <a:rPr lang="en-US" sz="1000" dirty="0"/>
              <a:t>, </a:t>
            </a:r>
            <a:r>
              <a:rPr lang="en-US" sz="1000" i="1" dirty="0"/>
              <a:t>12</a:t>
            </a:r>
            <a:r>
              <a:rPr lang="en-US" sz="1000" dirty="0"/>
              <a:t>(1), 527–543. https://doi.org/10.5194/acp-12-527-2012</a:t>
            </a:r>
          </a:p>
          <a:p>
            <a:r>
              <a:rPr lang="en-US" sz="1000" dirty="0"/>
              <a:t>Garza, J., &amp; </a:t>
            </a:r>
            <a:r>
              <a:rPr lang="en-US" sz="1000" dirty="0" err="1"/>
              <a:t>Millwater</a:t>
            </a:r>
            <a:r>
              <a:rPr lang="en-US" sz="1000" dirty="0"/>
              <a:t>, H. (2016). Higher-order probabilistic sensitivity calculations using the multicomplex score function method. </a:t>
            </a:r>
            <a:r>
              <a:rPr lang="en-US" sz="1000" i="1" dirty="0"/>
              <a:t>Probabilistic Engineering Mechanics</a:t>
            </a:r>
            <a:r>
              <a:rPr lang="en-US" sz="1000" dirty="0"/>
              <a:t>. https://doi.org/10.1016/j.probengmech.2015.12.001</a:t>
            </a:r>
          </a:p>
          <a:p>
            <a:r>
              <a:rPr lang="en-US" sz="1000" dirty="0"/>
              <a:t>Ibrahim, R. W., &amp; </a:t>
            </a:r>
            <a:r>
              <a:rPr lang="en-US" sz="1000" dirty="0" err="1"/>
              <a:t>Jalab</a:t>
            </a:r>
            <a:r>
              <a:rPr lang="en-US" sz="1000" dirty="0"/>
              <a:t>, H. A. (2015). Image denoising based on approximate solution of fractional </a:t>
            </a:r>
            <a:r>
              <a:rPr lang="en-US" sz="1000" dirty="0" err="1"/>
              <a:t>cauchy-euler</a:t>
            </a:r>
            <a:r>
              <a:rPr lang="en-US" sz="1000" dirty="0"/>
              <a:t> equation by using complex-step method. </a:t>
            </a:r>
            <a:r>
              <a:rPr lang="en-US" sz="1000" i="1" dirty="0"/>
              <a:t>Iranian Journal of Science and Technology, Transaction A: Science</a:t>
            </a:r>
            <a:r>
              <a:rPr lang="en-US" sz="1000" dirty="0"/>
              <a:t>, </a:t>
            </a:r>
            <a:r>
              <a:rPr lang="en-US" sz="1000" i="1" dirty="0"/>
              <a:t>39</a:t>
            </a:r>
            <a:r>
              <a:rPr lang="en-US" sz="1000" dirty="0"/>
              <a:t>(A3), 243–251.</a:t>
            </a:r>
          </a:p>
          <a:p>
            <a:r>
              <a:rPr lang="en-US" sz="1000" dirty="0" err="1"/>
              <a:t>Lantoine</a:t>
            </a:r>
            <a:r>
              <a:rPr lang="en-US" sz="1000" dirty="0"/>
              <a:t>, G., Russell, R. P., &amp; </a:t>
            </a:r>
            <a:r>
              <a:rPr lang="en-US" sz="1000" dirty="0" err="1"/>
              <a:t>Dargent</a:t>
            </a:r>
            <a:r>
              <a:rPr lang="en-US" sz="1000" dirty="0"/>
              <a:t>, T. (2010). Using multicomplex variables for automatic computation of high-order derivatives. </a:t>
            </a:r>
            <a:r>
              <a:rPr lang="en-US" sz="1000" i="1" dirty="0"/>
              <a:t>Advances in the Astronautical Sciences</a:t>
            </a:r>
            <a:r>
              <a:rPr lang="en-US" sz="1000" dirty="0"/>
              <a:t>, </a:t>
            </a:r>
            <a:r>
              <a:rPr lang="en-US" sz="1000" i="1" dirty="0"/>
              <a:t>136</a:t>
            </a:r>
            <a:r>
              <a:rPr lang="en-US" sz="1000" dirty="0"/>
              <a:t>(3), 1729–1746. https://doi.org/10.1145/2168773.2168774</a:t>
            </a:r>
          </a:p>
          <a:p>
            <a:r>
              <a:rPr lang="en-US" sz="1000" dirty="0" err="1"/>
              <a:t>Napelenok</a:t>
            </a:r>
            <a:r>
              <a:rPr lang="en-US" sz="1000" dirty="0"/>
              <a:t>, S. L., Cohan, D. S., </a:t>
            </a:r>
            <a:r>
              <a:rPr lang="en-US" sz="1000" dirty="0" err="1"/>
              <a:t>Odman</a:t>
            </a:r>
            <a:r>
              <a:rPr lang="en-US" sz="1000" dirty="0"/>
              <a:t>, M. T., &amp; </a:t>
            </a:r>
            <a:r>
              <a:rPr lang="en-US" sz="1000" dirty="0" err="1"/>
              <a:t>Tonse</a:t>
            </a:r>
            <a:r>
              <a:rPr lang="en-US" sz="1000" dirty="0"/>
              <a:t>, S. (2008). Extension and evaluation of sensitivity analysis capabilities in a photochemical model. </a:t>
            </a:r>
            <a:r>
              <a:rPr lang="en-US" sz="1000" i="1" dirty="0"/>
              <a:t>Environmental Modelling and Software</a:t>
            </a:r>
            <a:r>
              <a:rPr lang="en-US" sz="1000" dirty="0"/>
              <a:t>, </a:t>
            </a:r>
            <a:r>
              <a:rPr lang="en-US" sz="1000" i="1" dirty="0"/>
              <a:t>23</a:t>
            </a:r>
            <a:r>
              <a:rPr lang="en-US" sz="1000" dirty="0"/>
              <a:t>(8), 994–999. https://doi.org/10.1016/j.envsoft.2007.11.004</a:t>
            </a:r>
          </a:p>
          <a:p>
            <a:r>
              <a:rPr lang="en-US" sz="1000" dirty="0"/>
              <a:t>Russell, R. P., Arora, N., &amp; </a:t>
            </a:r>
            <a:r>
              <a:rPr lang="en-US" sz="1000" dirty="0" err="1"/>
              <a:t>Gaylor</a:t>
            </a:r>
            <a:r>
              <a:rPr lang="en-US" sz="1000" dirty="0"/>
              <a:t>, D. (n.d.). </a:t>
            </a:r>
            <a:r>
              <a:rPr lang="en-US" sz="1000" dirty="0" err="1"/>
              <a:t>Aas</a:t>
            </a:r>
            <a:r>
              <a:rPr lang="en-US" sz="1000" dirty="0"/>
              <a:t> 12-204 Second-Order Kalman Filters Using Multi-Complex. </a:t>
            </a:r>
            <a:r>
              <a:rPr lang="en-US" sz="1000" i="1" dirty="0"/>
              <a:t>Russell The Journal Of The Bertrand Russell Archives</a:t>
            </a:r>
            <a:r>
              <a:rPr lang="en-US" sz="1000" dirty="0"/>
              <a:t>, 1–16.</a:t>
            </a:r>
          </a:p>
          <a:p>
            <a:r>
              <a:rPr lang="en-US" sz="1000" dirty="0" err="1"/>
              <a:t>Sandu</a:t>
            </a:r>
            <a:r>
              <a:rPr lang="en-US" sz="1000" dirty="0"/>
              <a:t>, A., </a:t>
            </a:r>
            <a:r>
              <a:rPr lang="en-US" sz="1000" dirty="0" err="1"/>
              <a:t>Daescu</a:t>
            </a:r>
            <a:r>
              <a:rPr lang="en-US" sz="1000" dirty="0"/>
              <a:t>, D. N., Carmichael, G. R., &amp; Chai, T. (2005). Adjoint sensitivity analysis of regional air quality models. </a:t>
            </a:r>
            <a:r>
              <a:rPr lang="en-US" sz="1000" i="1" dirty="0"/>
              <a:t>Journal of Computational Physics</a:t>
            </a:r>
            <a:r>
              <a:rPr lang="en-US" sz="1000" dirty="0"/>
              <a:t>, </a:t>
            </a:r>
            <a:r>
              <a:rPr lang="en-US" sz="1000" i="1" dirty="0"/>
              <a:t>204</a:t>
            </a:r>
            <a:r>
              <a:rPr lang="en-US" sz="1000" dirty="0"/>
              <a:t>(1), 222–252. https://doi.org/10.1016/j.jcp.2004.10.011</a:t>
            </a:r>
          </a:p>
          <a:p>
            <a:r>
              <a:rPr lang="en-US" sz="1000" dirty="0"/>
              <a:t>Seinfeld, J. H., &amp; </a:t>
            </a:r>
            <a:r>
              <a:rPr lang="en-US" sz="1000" dirty="0" err="1"/>
              <a:t>Pandis</a:t>
            </a:r>
            <a:r>
              <a:rPr lang="en-US" sz="1000" dirty="0"/>
              <a:t>, S. N. (2006). </a:t>
            </a:r>
            <a:r>
              <a:rPr lang="en-US" sz="1000" i="1" dirty="0"/>
              <a:t>Atmospheric Chemistry and Physics: From Air Pollution to Climate Change</a:t>
            </a:r>
            <a:r>
              <a:rPr lang="en-US" sz="1000" dirty="0"/>
              <a:t>. </a:t>
            </a:r>
            <a:r>
              <a:rPr lang="en-US" sz="1000" i="1" dirty="0"/>
              <a:t>Atmospheric Chemistry and Physics</a:t>
            </a:r>
            <a:r>
              <a:rPr lang="en-US" sz="1000" dirty="0"/>
              <a:t>. https://doi.org/10.1063/1.882420</a:t>
            </a:r>
          </a:p>
          <a:p>
            <a:r>
              <a:rPr lang="en-US" sz="1000" dirty="0"/>
              <a:t>Simon, H., Baker, K. R., Akhtar, F., </a:t>
            </a:r>
            <a:r>
              <a:rPr lang="en-US" sz="1000" dirty="0" err="1"/>
              <a:t>Napelenok</a:t>
            </a:r>
            <a:r>
              <a:rPr lang="en-US" sz="1000" dirty="0"/>
              <a:t>, S. L., </a:t>
            </a:r>
            <a:r>
              <a:rPr lang="en-US" sz="1000" dirty="0" err="1"/>
              <a:t>Possiel</a:t>
            </a:r>
            <a:r>
              <a:rPr lang="en-US" sz="1000" dirty="0"/>
              <a:t>, N., Wells, B., &amp; </a:t>
            </a:r>
            <a:r>
              <a:rPr lang="en-US" sz="1000" dirty="0" err="1"/>
              <a:t>Timin</a:t>
            </a:r>
            <a:r>
              <a:rPr lang="en-US" sz="1000" dirty="0"/>
              <a:t>, B. (2013). A direct sensitivity approach to predict hourly ozone resulting from compliance with the national ambient air quality standard. </a:t>
            </a:r>
            <a:r>
              <a:rPr lang="en-US" sz="1000" i="1" dirty="0"/>
              <a:t>Environmental Science and Technology</a:t>
            </a:r>
            <a:r>
              <a:rPr lang="en-US" sz="1000" dirty="0"/>
              <a:t>, </a:t>
            </a:r>
            <a:r>
              <a:rPr lang="en-US" sz="1000" i="1" dirty="0"/>
              <a:t>47</a:t>
            </a:r>
            <a:r>
              <a:rPr lang="en-US" sz="1000" dirty="0"/>
              <a:t>(5), 2304–2313. https://doi.org/10.1021/es303674e</a:t>
            </a:r>
          </a:p>
          <a:p>
            <a:r>
              <a:rPr lang="en-US" sz="1000" dirty="0"/>
              <a:t>Squire, W., &amp; Trapp, G. (1998). Using Complex Variables to Estimate Derivatives of Real Functions. </a:t>
            </a:r>
            <a:r>
              <a:rPr lang="en-US" sz="1000" i="1" dirty="0"/>
              <a:t>SIAM Review</a:t>
            </a:r>
            <a:r>
              <a:rPr lang="en-US" sz="1000" dirty="0"/>
              <a:t>, </a:t>
            </a:r>
            <a:r>
              <a:rPr lang="en-US" sz="1000" i="1" dirty="0"/>
              <a:t>40</a:t>
            </a:r>
            <a:r>
              <a:rPr lang="en-US" sz="1000" dirty="0"/>
              <a:t>(1), 110–112. https://doi.org/10.1137/S003614459631241X</a:t>
            </a:r>
          </a:p>
          <a:p>
            <a:r>
              <a:rPr lang="en-US" sz="1000" dirty="0"/>
              <a:t>Zhang, L., Chen, Y., Zhao, Y., </a:t>
            </a:r>
            <a:r>
              <a:rPr lang="en-US" sz="1000" dirty="0" err="1"/>
              <a:t>Henze</a:t>
            </a:r>
            <a:r>
              <a:rPr lang="en-US" sz="1000" dirty="0"/>
              <a:t>, D. K., Zhu, L., Song, Y., … Huang, B. (2018). </a:t>
            </a:r>
            <a:r>
              <a:rPr lang="en-US" sz="1000" i="1" dirty="0"/>
              <a:t>Agricultural ammonia emissions in China: Reconciling bottom-up and top-down estimates</a:t>
            </a:r>
            <a:r>
              <a:rPr lang="en-US" sz="1000" dirty="0"/>
              <a:t>. </a:t>
            </a:r>
            <a:r>
              <a:rPr lang="en-US" sz="1000" i="1" dirty="0"/>
              <a:t>Atmospheric Chemistry and Physics</a:t>
            </a:r>
            <a:r>
              <a:rPr lang="en-US" sz="1000" dirty="0"/>
              <a:t> (Vol. 18). https://doi.org/10.5194/acp-18-339-2018</a:t>
            </a:r>
          </a:p>
          <a:p>
            <a:r>
              <a:rPr lang="en-US" sz="1000" dirty="0"/>
              <a:t>Zhang, W., Capps, S. L., Hu, Y., </a:t>
            </a:r>
            <a:r>
              <a:rPr lang="en-US" sz="1000" dirty="0" err="1"/>
              <a:t>Nenes</a:t>
            </a:r>
            <a:r>
              <a:rPr lang="en-US" sz="1000" dirty="0"/>
              <a:t>, A., </a:t>
            </a:r>
            <a:r>
              <a:rPr lang="en-US" sz="1000" dirty="0" err="1"/>
              <a:t>Napelenok</a:t>
            </a:r>
            <a:r>
              <a:rPr lang="en-US" sz="1000" dirty="0"/>
              <a:t>, S. L., &amp; Russell, A. G. (2012). Development of the high-order decoupled direct method in three dimensions for particulate matter: Enabling advanced sensitivity analysis in air quality models. </a:t>
            </a:r>
            <a:r>
              <a:rPr lang="en-US" sz="1000" i="1" dirty="0"/>
              <a:t>Geoscientific Model Development</a:t>
            </a:r>
            <a:r>
              <a:rPr lang="en-US" sz="1000" dirty="0"/>
              <a:t>, </a:t>
            </a:r>
            <a:r>
              <a:rPr lang="en-US" sz="1000" i="1" dirty="0"/>
              <a:t>5</a:t>
            </a:r>
            <a:r>
              <a:rPr lang="en-US" sz="1000" dirty="0"/>
              <a:t>(2), 355–368. https://doi.org/10.5194/gmd-5-355-2012</a:t>
            </a:r>
          </a:p>
          <a:p>
            <a:r>
              <a:rPr lang="en-US" sz="1000" dirty="0"/>
              <a:t>Zhu, L., </a:t>
            </a:r>
            <a:r>
              <a:rPr lang="en-US" sz="1000" dirty="0" err="1"/>
              <a:t>Henze</a:t>
            </a:r>
            <a:r>
              <a:rPr lang="en-US" sz="1000" dirty="0"/>
              <a:t>, D. K., Cady-Pereira, K. E., Shephard, M. W., Luo, M., </a:t>
            </a:r>
            <a:r>
              <a:rPr lang="en-US" sz="1000" dirty="0" err="1"/>
              <a:t>Pinder</a:t>
            </a:r>
            <a:r>
              <a:rPr lang="en-US" sz="1000" dirty="0"/>
              <a:t>, R. W., … </a:t>
            </a:r>
            <a:r>
              <a:rPr lang="en-US" sz="1000" dirty="0" err="1"/>
              <a:t>Jeong</a:t>
            </a:r>
            <a:r>
              <a:rPr lang="en-US" sz="1000" dirty="0"/>
              <a:t>, G. R. (2013). Constraining U.S. ammonia emissions using TES remote sensing observations and the GEOS-</a:t>
            </a:r>
            <a:r>
              <a:rPr lang="en-US" sz="1000" dirty="0" err="1"/>
              <a:t>Chem</a:t>
            </a:r>
            <a:r>
              <a:rPr lang="en-US" sz="1000" dirty="0"/>
              <a:t> adjoint model. </a:t>
            </a:r>
            <a:r>
              <a:rPr lang="en-US" sz="1000" i="1" dirty="0"/>
              <a:t>Journal of Geophysical Research Atmospheres</a:t>
            </a:r>
            <a:r>
              <a:rPr lang="en-US" sz="1000" dirty="0"/>
              <a:t>, </a:t>
            </a:r>
            <a:r>
              <a:rPr lang="en-US" sz="1000" i="1" dirty="0"/>
              <a:t>118</a:t>
            </a:r>
            <a:r>
              <a:rPr lang="en-US" sz="1000" dirty="0"/>
              <a:t>(8), 3355–3368. https://doi.org/10.1002/jgrd.50166</a:t>
            </a:r>
          </a:p>
          <a:p>
            <a:pPr marL="0" indent="0">
              <a:buNone/>
            </a:pPr>
            <a:endParaRPr lang="en-US" sz="1000" dirty="0"/>
          </a:p>
        </p:txBody>
      </p:sp>
      <p:sp>
        <p:nvSpPr>
          <p:cNvPr id="4" name="Slide Number Placeholder 3">
            <a:extLst>
              <a:ext uri="{FF2B5EF4-FFF2-40B4-BE49-F238E27FC236}">
                <a16:creationId xmlns:a16="http://schemas.microsoft.com/office/drawing/2014/main" id="{C961DB81-FF01-480C-952C-6159F5B5F633}"/>
              </a:ext>
            </a:extLst>
          </p:cNvPr>
          <p:cNvSpPr>
            <a:spLocks noGrp="1"/>
          </p:cNvSpPr>
          <p:nvPr>
            <p:ph type="sldNum" sz="quarter" idx="12"/>
          </p:nvPr>
        </p:nvSpPr>
        <p:spPr/>
        <p:txBody>
          <a:bodyPr/>
          <a:lstStyle/>
          <a:p>
            <a:fld id="{A350E5FE-90E1-40B9-9BA7-219ACAEF7B59}" type="slidenum">
              <a:rPr lang="en-US" smtClean="0"/>
              <a:t>22</a:t>
            </a:fld>
            <a:endParaRPr lang="en-US"/>
          </a:p>
        </p:txBody>
      </p:sp>
    </p:spTree>
    <p:extLst>
      <p:ext uri="{BB962C8B-B14F-4D97-AF65-F5344CB8AC3E}">
        <p14:creationId xmlns:p14="http://schemas.microsoft.com/office/powerpoint/2010/main" val="398057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C0D6ABF-358C-487B-A5D0-8D2860A54ED4}"/>
              </a:ext>
            </a:extLst>
          </p:cNvPr>
          <p:cNvGraphicFramePr>
            <a:graphicFrameLocks noChangeAspect="1"/>
          </p:cNvGraphicFramePr>
          <p:nvPr>
            <p:extLst>
              <p:ext uri="{D42A27DB-BD31-4B8C-83A1-F6EECF244321}">
                <p14:modId xmlns:p14="http://schemas.microsoft.com/office/powerpoint/2010/main" val="193848606"/>
              </p:ext>
            </p:extLst>
          </p:nvPr>
        </p:nvGraphicFramePr>
        <p:xfrm>
          <a:off x="367259" y="35486"/>
          <a:ext cx="10358203" cy="6822515"/>
        </p:xfrm>
        <a:graphic>
          <a:graphicData uri="http://schemas.openxmlformats.org/presentationml/2006/ole">
            <mc:AlternateContent xmlns:mc="http://schemas.openxmlformats.org/markup-compatibility/2006">
              <mc:Choice xmlns:v="urn:schemas-microsoft-com:vml" Requires="v">
                <p:oleObj spid="_x0000_s1233" name="Acrobat Document" r:id="rId4" imgW="5087520" imgH="3351600" progId="Acrobat.Document.11">
                  <p:embed/>
                </p:oleObj>
              </mc:Choice>
              <mc:Fallback>
                <p:oleObj name="Acrobat Document" r:id="rId4" imgW="5087520" imgH="3351600" progId="Acrobat.Document.11">
                  <p:embed/>
                  <p:pic>
                    <p:nvPicPr>
                      <p:cNvPr id="0" name=""/>
                      <p:cNvPicPr/>
                      <p:nvPr/>
                    </p:nvPicPr>
                    <p:blipFill>
                      <a:blip r:embed="rId5"/>
                      <a:stretch>
                        <a:fillRect/>
                      </a:stretch>
                    </p:blipFill>
                    <p:spPr>
                      <a:xfrm>
                        <a:off x="367259" y="35486"/>
                        <a:ext cx="10358203" cy="6822515"/>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C9C4FBF-0C24-448E-8D19-051EADB1531A}"/>
              </a:ext>
            </a:extLst>
          </p:cNvPr>
          <p:cNvSpPr>
            <a:spLocks noGrp="1"/>
          </p:cNvSpPr>
          <p:nvPr>
            <p:ph type="sldNum" sz="quarter" idx="12"/>
          </p:nvPr>
        </p:nvSpPr>
        <p:spPr/>
        <p:txBody>
          <a:bodyPr/>
          <a:lstStyle/>
          <a:p>
            <a:fld id="{A350E5FE-90E1-40B9-9BA7-219ACAEF7B59}" type="slidenum">
              <a:rPr lang="en-US" smtClean="0"/>
              <a:t>23</a:t>
            </a:fld>
            <a:endParaRPr lang="en-US"/>
          </a:p>
        </p:txBody>
      </p:sp>
    </p:spTree>
    <p:extLst>
      <p:ext uri="{BB962C8B-B14F-4D97-AF65-F5344CB8AC3E}">
        <p14:creationId xmlns:p14="http://schemas.microsoft.com/office/powerpoint/2010/main" val="361424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31F7-8270-4EDF-974D-08C5194838AF}"/>
              </a:ext>
            </a:extLst>
          </p:cNvPr>
          <p:cNvSpPr>
            <a:spLocks noGrp="1"/>
          </p:cNvSpPr>
          <p:nvPr>
            <p:ph type="title"/>
          </p:nvPr>
        </p:nvSpPr>
        <p:spPr>
          <a:xfrm>
            <a:off x="838199" y="365125"/>
            <a:ext cx="11538397" cy="1325563"/>
          </a:xfrm>
        </p:spPr>
        <p:txBody>
          <a:bodyPr/>
          <a:lstStyle/>
          <a:p>
            <a:r>
              <a:rPr lang="en-US" dirty="0">
                <a:latin typeface="Calibri (Body)"/>
              </a:rPr>
              <a:t>Why is Multi-Complex Variable Method (MCX) Useful?</a:t>
            </a:r>
          </a:p>
        </p:txBody>
      </p:sp>
      <p:sp>
        <p:nvSpPr>
          <p:cNvPr id="3" name="Content Placeholder 2">
            <a:extLst>
              <a:ext uri="{FF2B5EF4-FFF2-40B4-BE49-F238E27FC236}">
                <a16:creationId xmlns:a16="http://schemas.microsoft.com/office/drawing/2014/main" id="{84ADC42A-53F9-4C77-A138-50A483194164}"/>
              </a:ext>
            </a:extLst>
          </p:cNvPr>
          <p:cNvSpPr>
            <a:spLocks noGrp="1"/>
          </p:cNvSpPr>
          <p:nvPr>
            <p:ph idx="1"/>
          </p:nvPr>
        </p:nvSpPr>
        <p:spPr>
          <a:xfrm>
            <a:off x="838200" y="1653493"/>
            <a:ext cx="10515600" cy="5397690"/>
          </a:xfrm>
        </p:spPr>
        <p:txBody>
          <a:bodyPr>
            <a:normAutofit/>
          </a:bodyPr>
          <a:lstStyle/>
          <a:p>
            <a:r>
              <a:rPr lang="en-US" sz="3200" dirty="0"/>
              <a:t>Provides higher order derivatives for Taylor Series approximation when the function is nonlinear</a:t>
            </a:r>
          </a:p>
          <a:p>
            <a:pPr lvl="1"/>
            <a:r>
              <a:rPr lang="en-US" sz="2800" dirty="0"/>
              <a:t>Captures the response of secondary pollutants to emissions changes</a:t>
            </a:r>
          </a:p>
          <a:p>
            <a:pPr lvl="1"/>
            <a:r>
              <a:rPr lang="en-US" sz="2800" dirty="0"/>
              <a:t>Better answer various environmental questions</a:t>
            </a:r>
          </a:p>
          <a:p>
            <a:r>
              <a:rPr lang="en-US" sz="3200" dirty="0"/>
              <a:t>MCX improves </a:t>
            </a:r>
            <a:r>
              <a:rPr lang="en-US" sz="3200" i="1" dirty="0"/>
              <a:t>accuracy, computational cost, and ease of implementation </a:t>
            </a:r>
            <a:r>
              <a:rPr lang="en-US" sz="3200" dirty="0"/>
              <a:t>over the finite difference method (FD) and decoupled direct method (DDM) </a:t>
            </a:r>
          </a:p>
        </p:txBody>
      </p:sp>
      <p:sp>
        <p:nvSpPr>
          <p:cNvPr id="4" name="Slide Number Placeholder 3">
            <a:extLst>
              <a:ext uri="{FF2B5EF4-FFF2-40B4-BE49-F238E27FC236}">
                <a16:creationId xmlns:a16="http://schemas.microsoft.com/office/drawing/2014/main" id="{42B2EA05-7882-49B1-98E8-A6A707386BFD}"/>
              </a:ext>
            </a:extLst>
          </p:cNvPr>
          <p:cNvSpPr>
            <a:spLocks noGrp="1"/>
          </p:cNvSpPr>
          <p:nvPr>
            <p:ph type="sldNum" sz="quarter" idx="12"/>
          </p:nvPr>
        </p:nvSpPr>
        <p:spPr/>
        <p:txBody>
          <a:bodyPr/>
          <a:lstStyle/>
          <a:p>
            <a:fld id="{A350E5FE-90E1-40B9-9BA7-219ACAEF7B59}" type="slidenum">
              <a:rPr lang="en-US" smtClean="0"/>
              <a:t>3</a:t>
            </a:fld>
            <a:endParaRPr lang="en-US"/>
          </a:p>
        </p:txBody>
      </p:sp>
    </p:spTree>
    <p:extLst>
      <p:ext uri="{BB962C8B-B14F-4D97-AF65-F5344CB8AC3E}">
        <p14:creationId xmlns:p14="http://schemas.microsoft.com/office/powerpoint/2010/main" val="358742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1D11-3083-4E61-98D3-9793DD395851}"/>
              </a:ext>
            </a:extLst>
          </p:cNvPr>
          <p:cNvSpPr>
            <a:spLocks noGrp="1"/>
          </p:cNvSpPr>
          <p:nvPr>
            <p:ph type="title"/>
          </p:nvPr>
        </p:nvSpPr>
        <p:spPr>
          <a:xfrm>
            <a:off x="228600" y="365125"/>
            <a:ext cx="11963400" cy="1325563"/>
          </a:xfrm>
        </p:spPr>
        <p:txBody>
          <a:bodyPr>
            <a:normAutofit/>
          </a:bodyPr>
          <a:lstStyle/>
          <a:p>
            <a:r>
              <a:rPr lang="en-US" dirty="0">
                <a:latin typeface="Calibri (Body)"/>
              </a:rPr>
              <a:t>MCX in ISORROPIA </a:t>
            </a:r>
          </a:p>
        </p:txBody>
      </p:sp>
      <p:sp>
        <p:nvSpPr>
          <p:cNvPr id="3" name="Content Placeholder 2">
            <a:extLst>
              <a:ext uri="{FF2B5EF4-FFF2-40B4-BE49-F238E27FC236}">
                <a16:creationId xmlns:a16="http://schemas.microsoft.com/office/drawing/2014/main" id="{6FD32579-5956-4AA5-BC3F-F42235727D64}"/>
              </a:ext>
            </a:extLst>
          </p:cNvPr>
          <p:cNvSpPr>
            <a:spLocks noGrp="1"/>
          </p:cNvSpPr>
          <p:nvPr>
            <p:ph idx="1"/>
          </p:nvPr>
        </p:nvSpPr>
        <p:spPr>
          <a:xfrm>
            <a:off x="485031" y="1472017"/>
            <a:ext cx="5397154" cy="4972198"/>
          </a:xfrm>
        </p:spPr>
        <p:txBody>
          <a:bodyPr>
            <a:normAutofit/>
          </a:bodyPr>
          <a:lstStyle/>
          <a:p>
            <a:r>
              <a:rPr lang="en-US" sz="3200" dirty="0"/>
              <a:t>MCX is utilized in the inorganic aerosol thermodynamic equilibrium model, ISORROPIA</a:t>
            </a:r>
          </a:p>
          <a:p>
            <a:pPr lvl="1"/>
            <a:r>
              <a:rPr lang="en-US" sz="2800" dirty="0"/>
              <a:t>Enough inputs and outputs to demonstrate simultaneous calculation of the sensitivities of all outputs with respect to multiple inputs</a:t>
            </a:r>
          </a:p>
          <a:p>
            <a:pPr lvl="1"/>
            <a:r>
              <a:rPr lang="en-US" sz="2800" dirty="0"/>
              <a:t>ISORROPIA is used in CMAQ</a:t>
            </a:r>
          </a:p>
        </p:txBody>
      </p:sp>
      <p:sp>
        <p:nvSpPr>
          <p:cNvPr id="4" name="Slide Number Placeholder 3">
            <a:extLst>
              <a:ext uri="{FF2B5EF4-FFF2-40B4-BE49-F238E27FC236}">
                <a16:creationId xmlns:a16="http://schemas.microsoft.com/office/drawing/2014/main" id="{30F6FCB4-6202-4333-A4E1-9884AB3AE4B0}"/>
              </a:ext>
            </a:extLst>
          </p:cNvPr>
          <p:cNvSpPr>
            <a:spLocks noGrp="1"/>
          </p:cNvSpPr>
          <p:nvPr>
            <p:ph type="sldNum" sz="quarter" idx="12"/>
          </p:nvPr>
        </p:nvSpPr>
        <p:spPr/>
        <p:txBody>
          <a:bodyPr/>
          <a:lstStyle/>
          <a:p>
            <a:fld id="{A350E5FE-90E1-40B9-9BA7-219ACAEF7B59}" type="slidenum">
              <a:rPr lang="en-US" smtClean="0"/>
              <a:t>4</a:t>
            </a:fld>
            <a:endParaRPr lang="en-US"/>
          </a:p>
        </p:txBody>
      </p:sp>
      <p:pic>
        <p:nvPicPr>
          <p:cNvPr id="9" name="Picture 8">
            <a:extLst>
              <a:ext uri="{FF2B5EF4-FFF2-40B4-BE49-F238E27FC236}">
                <a16:creationId xmlns:a16="http://schemas.microsoft.com/office/drawing/2014/main" id="{C912C302-BD31-412D-8BCF-A295FDB1E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769" y="1222898"/>
            <a:ext cx="4914646" cy="4703173"/>
          </a:xfrm>
          <a:prstGeom prst="rect">
            <a:avLst/>
          </a:prstGeom>
        </p:spPr>
      </p:pic>
      <p:sp>
        <p:nvSpPr>
          <p:cNvPr id="10" name="TextBox 9">
            <a:extLst>
              <a:ext uri="{FF2B5EF4-FFF2-40B4-BE49-F238E27FC236}">
                <a16:creationId xmlns:a16="http://schemas.microsoft.com/office/drawing/2014/main" id="{9223AA64-6F4B-42D8-ADDC-83B7DF57C966}"/>
              </a:ext>
            </a:extLst>
          </p:cNvPr>
          <p:cNvSpPr txBox="1"/>
          <p:nvPr/>
        </p:nvSpPr>
        <p:spPr>
          <a:xfrm>
            <a:off x="7558832" y="5987323"/>
            <a:ext cx="4148137" cy="307777"/>
          </a:xfrm>
          <a:prstGeom prst="rect">
            <a:avLst/>
          </a:prstGeom>
          <a:noFill/>
        </p:spPr>
        <p:txBody>
          <a:bodyPr wrap="square" rtlCol="0">
            <a:spAutoFit/>
          </a:bodyPr>
          <a:lstStyle/>
          <a:p>
            <a:r>
              <a:rPr lang="en-US" sz="1400" dirty="0" err="1"/>
              <a:t>Nenes</a:t>
            </a:r>
            <a:r>
              <a:rPr lang="en-US" sz="1400" dirty="0"/>
              <a:t> et al., 1998; </a:t>
            </a:r>
            <a:r>
              <a:rPr lang="en-US" sz="1400" dirty="0" err="1"/>
              <a:t>Fountoukis</a:t>
            </a:r>
            <a:r>
              <a:rPr lang="en-US" sz="1400" dirty="0"/>
              <a:t> et al., 2007</a:t>
            </a:r>
          </a:p>
        </p:txBody>
      </p:sp>
    </p:spTree>
    <p:extLst>
      <p:ext uri="{BB962C8B-B14F-4D97-AF65-F5344CB8AC3E}">
        <p14:creationId xmlns:p14="http://schemas.microsoft.com/office/powerpoint/2010/main" val="408446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933D-224A-4A82-B69C-38E3B2922E1E}"/>
              </a:ext>
            </a:extLst>
          </p:cNvPr>
          <p:cNvSpPr>
            <a:spLocks noGrp="1"/>
          </p:cNvSpPr>
          <p:nvPr>
            <p:ph type="title"/>
          </p:nvPr>
        </p:nvSpPr>
        <p:spPr/>
        <p:txBody>
          <a:bodyPr/>
          <a:lstStyle/>
          <a:p>
            <a:r>
              <a:rPr lang="en-US" b="1" i="1" u="sng" dirty="0">
                <a:latin typeface="Calibri (Body)"/>
                <a:ea typeface="Cambria" panose="02040503050406030204" pitchFamily="18" charset="0"/>
              </a:rPr>
              <a:t>Goal 1:</a:t>
            </a:r>
            <a:r>
              <a:rPr lang="en-US" dirty="0">
                <a:latin typeface="Calibri (Body)"/>
                <a:ea typeface="Cambria" panose="02040503050406030204" pitchFamily="18" charset="0"/>
              </a:rPr>
              <a:t> Implement the complex variable method (CVM) into ISORROPIA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B42792-2DDE-4BFE-872E-852D9AB14734}"/>
                  </a:ext>
                </a:extLst>
              </p:cNvPr>
              <p:cNvSpPr>
                <a:spLocks noGrp="1"/>
              </p:cNvSpPr>
              <p:nvPr>
                <p:ph idx="1"/>
              </p:nvPr>
            </p:nvSpPr>
            <p:spPr>
              <a:xfrm>
                <a:off x="838200" y="1799392"/>
                <a:ext cx="10515600" cy="4922083"/>
              </a:xfrm>
            </p:spPr>
            <p:txBody>
              <a:bodyPr>
                <a:normAutofit/>
              </a:bodyPr>
              <a:lstStyle/>
              <a:p>
                <a:r>
                  <a:rPr lang="en-US" sz="3200" dirty="0">
                    <a:latin typeface="Calibri (Body)"/>
                    <a:ea typeface="Cambria" panose="02040503050406030204" pitchFamily="18" charset="0"/>
                  </a:rPr>
                  <a:t>Use complex-step formula </a:t>
                </a:r>
                <a:r>
                  <a:rPr lang="en-US" sz="3200" i="1" dirty="0">
                    <a:latin typeface="Calibri (Body)"/>
                    <a:ea typeface="Cambria" panose="02040503050406030204" pitchFamily="18" charset="0"/>
                  </a:rPr>
                  <a:t>(Squire &amp; Trapp, 1998) to</a:t>
                </a:r>
                <a:r>
                  <a:rPr lang="en-US" sz="3200" dirty="0">
                    <a:latin typeface="Calibri (Body)"/>
                    <a:ea typeface="Cambria" panose="02040503050406030204" pitchFamily="18" charset="0"/>
                  </a:rPr>
                  <a:t> calculate 1</a:t>
                </a:r>
                <a:r>
                  <a:rPr lang="en-US" sz="3200" baseline="30000" dirty="0">
                    <a:latin typeface="Calibri (Body)"/>
                    <a:ea typeface="Cambria" panose="02040503050406030204" pitchFamily="18" charset="0"/>
                  </a:rPr>
                  <a:t>st</a:t>
                </a:r>
                <a:r>
                  <a:rPr lang="en-US" sz="3200" dirty="0">
                    <a:latin typeface="Calibri (Body)"/>
                    <a:ea typeface="Cambria" panose="02040503050406030204" pitchFamily="18" charset="0"/>
                  </a:rPr>
                  <a:t> order sensitivities:</a:t>
                </a:r>
              </a:p>
              <a:p>
                <a:pPr marL="457182" lvl="1" indent="0">
                  <a:buNone/>
                </a:pPr>
                <a:endParaRPr lang="en-US" sz="2800" dirty="0">
                  <a:latin typeface="Calibri (Body)"/>
                  <a:ea typeface="Cambria"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5400">
                          <a:latin typeface="Cambria Math" panose="02040503050406030204" pitchFamily="18" charset="0"/>
                        </a:rPr>
                        <m:t>f</m:t>
                      </m:r>
                      <m:r>
                        <a:rPr lang="en-US" sz="5400" i="1">
                          <a:latin typeface="Cambria Math" panose="02040503050406030204" pitchFamily="18" charset="0"/>
                        </a:rPr>
                        <m:t>′</m:t>
                      </m:r>
                      <m:r>
                        <a:rPr lang="en-US" sz="5400">
                          <a:latin typeface="Cambria Math" panose="02040503050406030204" pitchFamily="18" charset="0"/>
                        </a:rPr>
                        <m:t>(</m:t>
                      </m:r>
                      <m:r>
                        <m:rPr>
                          <m:sty m:val="p"/>
                        </m:rPr>
                        <a:rPr lang="en-US" sz="5400">
                          <a:latin typeface="Cambria Math" panose="02040503050406030204" pitchFamily="18" charset="0"/>
                        </a:rPr>
                        <m:t>x</m:t>
                      </m:r>
                      <m:r>
                        <a:rPr lang="en-US" sz="5400">
                          <a:latin typeface="Cambria Math" panose="02040503050406030204" pitchFamily="18" charset="0"/>
                        </a:rPr>
                        <m:t>) =</m:t>
                      </m:r>
                      <m:f>
                        <m:fPr>
                          <m:ctrlPr>
                            <a:rPr lang="en-US" sz="5400" i="1">
                              <a:latin typeface="Cambria Math" panose="02040503050406030204" pitchFamily="18" charset="0"/>
                            </a:rPr>
                          </m:ctrlPr>
                        </m:fPr>
                        <m:num>
                          <m:r>
                            <m:rPr>
                              <m:sty m:val="p"/>
                            </m:rPr>
                            <a:rPr lang="en-US" sz="5400">
                              <a:latin typeface="Cambria Math" panose="02040503050406030204" pitchFamily="18" charset="0"/>
                            </a:rPr>
                            <m:t>Im</m:t>
                          </m:r>
                          <m:r>
                            <a:rPr lang="en-US" sz="5400">
                              <a:latin typeface="Cambria Math" panose="02040503050406030204" pitchFamily="18" charset="0"/>
                            </a:rPr>
                            <m:t>(</m:t>
                          </m:r>
                          <m:r>
                            <m:rPr>
                              <m:sty m:val="p"/>
                            </m:rPr>
                            <a:rPr lang="en-US" sz="5400">
                              <a:latin typeface="Cambria Math" panose="02040503050406030204" pitchFamily="18" charset="0"/>
                            </a:rPr>
                            <m:t>f</m:t>
                          </m:r>
                          <m:r>
                            <a:rPr lang="en-US" sz="5400">
                              <a:latin typeface="Cambria Math" panose="02040503050406030204" pitchFamily="18" charset="0"/>
                            </a:rPr>
                            <m:t>(</m:t>
                          </m:r>
                          <m:r>
                            <m:rPr>
                              <m:sty m:val="p"/>
                            </m:rPr>
                            <a:rPr lang="en-US" sz="5400">
                              <a:latin typeface="Cambria Math" panose="02040503050406030204" pitchFamily="18" charset="0"/>
                            </a:rPr>
                            <m:t>x</m:t>
                          </m:r>
                          <m:r>
                            <a:rPr lang="en-US" sz="5400">
                              <a:latin typeface="Cambria Math" panose="02040503050406030204" pitchFamily="18" charset="0"/>
                            </a:rPr>
                            <m:t>+</m:t>
                          </m:r>
                          <m:r>
                            <m:rPr>
                              <m:sty m:val="p"/>
                            </m:rPr>
                            <a:rPr lang="en-US" sz="5400">
                              <a:latin typeface="Cambria Math" panose="02040503050406030204" pitchFamily="18" charset="0"/>
                            </a:rPr>
                            <m:t>ih</m:t>
                          </m:r>
                          <m:r>
                            <a:rPr lang="en-US" sz="5400">
                              <a:latin typeface="Cambria Math" panose="02040503050406030204" pitchFamily="18" charset="0"/>
                            </a:rPr>
                            <m:t>)</m:t>
                          </m:r>
                        </m:num>
                        <m:den>
                          <m:r>
                            <m:rPr>
                              <m:sty m:val="p"/>
                            </m:rPr>
                            <a:rPr lang="en-US" sz="5400">
                              <a:latin typeface="Cambria Math" panose="02040503050406030204" pitchFamily="18" charset="0"/>
                            </a:rPr>
                            <m:t>h</m:t>
                          </m:r>
                        </m:den>
                      </m:f>
                    </m:oMath>
                  </m:oMathPara>
                </a14:m>
                <a:endParaRPr lang="en-US" sz="3600" dirty="0">
                  <a:latin typeface="Calibri (Body)"/>
                  <a:ea typeface="Cambria" panose="02040503050406030204" pitchFamily="18" charset="0"/>
                </a:endParaRPr>
              </a:p>
              <a:p>
                <a:pPr marL="0" indent="0">
                  <a:buNone/>
                </a:pPr>
                <a:endParaRPr lang="en-US" sz="2000" dirty="0">
                  <a:latin typeface="Calibri (Body)"/>
                  <a:ea typeface="Cambria" panose="02040503050406030204" pitchFamily="18" charset="0"/>
                </a:endParaRPr>
              </a:p>
            </p:txBody>
          </p:sp>
        </mc:Choice>
        <mc:Fallback xmlns="">
          <p:sp>
            <p:nvSpPr>
              <p:cNvPr id="3" name="Content Placeholder 2">
                <a:extLst>
                  <a:ext uri="{FF2B5EF4-FFF2-40B4-BE49-F238E27FC236}">
                    <a16:creationId xmlns:a16="http://schemas.microsoft.com/office/drawing/2014/main" id="{BAB42792-2DDE-4BFE-872E-852D9AB14734}"/>
                  </a:ext>
                </a:extLst>
              </p:cNvPr>
              <p:cNvSpPr>
                <a:spLocks noGrp="1" noRot="1" noChangeAspect="1" noMove="1" noResize="1" noEditPoints="1" noAdjustHandles="1" noChangeArrowheads="1" noChangeShapeType="1" noTextEdit="1"/>
              </p:cNvSpPr>
              <p:nvPr>
                <p:ph idx="1"/>
              </p:nvPr>
            </p:nvSpPr>
            <p:spPr>
              <a:xfrm>
                <a:off x="838200" y="1799392"/>
                <a:ext cx="10515600" cy="4922083"/>
              </a:xfrm>
              <a:blipFill>
                <a:blip r:embed="rId3"/>
                <a:stretch>
                  <a:fillRect l="-1333" t="-2599" r="-23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6B682C8-E9A8-46E8-AF18-7E529299A470}"/>
              </a:ext>
            </a:extLst>
          </p:cNvPr>
          <p:cNvSpPr>
            <a:spLocks noGrp="1"/>
          </p:cNvSpPr>
          <p:nvPr>
            <p:ph type="sldNum" sz="quarter" idx="12"/>
          </p:nvPr>
        </p:nvSpPr>
        <p:spPr/>
        <p:txBody>
          <a:bodyPr/>
          <a:lstStyle/>
          <a:p>
            <a:fld id="{A350E5FE-90E1-40B9-9BA7-219ACAEF7B59}" type="slidenum">
              <a:rPr lang="en-US" smtClean="0"/>
              <a:t>5</a:t>
            </a:fld>
            <a:endParaRPr lang="en-US"/>
          </a:p>
        </p:txBody>
      </p:sp>
      <p:sp>
        <p:nvSpPr>
          <p:cNvPr id="6" name="TextBox 5">
            <a:extLst>
              <a:ext uri="{FF2B5EF4-FFF2-40B4-BE49-F238E27FC236}">
                <a16:creationId xmlns:a16="http://schemas.microsoft.com/office/drawing/2014/main" id="{9179E17A-D911-4C3A-8211-5D6852C83CBF}"/>
              </a:ext>
            </a:extLst>
          </p:cNvPr>
          <p:cNvSpPr txBox="1"/>
          <p:nvPr/>
        </p:nvSpPr>
        <p:spPr>
          <a:xfrm>
            <a:off x="4042379" y="4495545"/>
            <a:ext cx="3817088" cy="307777"/>
          </a:xfrm>
          <a:prstGeom prst="rect">
            <a:avLst/>
          </a:prstGeom>
          <a:noFill/>
        </p:spPr>
        <p:txBody>
          <a:bodyPr wrap="square" rtlCol="0">
            <a:spAutoFit/>
          </a:bodyPr>
          <a:lstStyle/>
          <a:p>
            <a:r>
              <a:rPr lang="en-US" sz="1400" dirty="0"/>
              <a:t>Squire &amp; Trapp, SIAM REV., 1998</a:t>
            </a:r>
          </a:p>
        </p:txBody>
      </p:sp>
    </p:spTree>
    <p:extLst>
      <p:ext uri="{BB962C8B-B14F-4D97-AF65-F5344CB8AC3E}">
        <p14:creationId xmlns:p14="http://schemas.microsoft.com/office/powerpoint/2010/main" val="253738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1:</a:t>
            </a:r>
            <a:r>
              <a:rPr lang="en-US" b="1" dirty="0">
                <a:latin typeface="Calibri (Body)"/>
              </a:rPr>
              <a:t> </a:t>
            </a:r>
            <a:r>
              <a:rPr lang="en-US" dirty="0">
                <a:latin typeface="Calibri (Body)"/>
              </a:rPr>
              <a:t>Implement CVM into ISORROPIA </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p:txBody>
          <a:bodyPr>
            <a:normAutofit/>
          </a:bodyPr>
          <a:lstStyle/>
          <a:p>
            <a:r>
              <a:rPr lang="en-US" sz="3600" b="1" u="sng" dirty="0"/>
              <a:t>Step 1:</a:t>
            </a:r>
            <a:r>
              <a:rPr lang="en-US" sz="3600" dirty="0"/>
              <a:t> “Complexify” the real version of ISORROPIA</a:t>
            </a:r>
          </a:p>
          <a:p>
            <a:pPr marL="457182" lvl="1" indent="0">
              <a:buNone/>
            </a:pPr>
            <a:endParaRPr lang="en-US" sz="2800" dirty="0"/>
          </a:p>
          <a:p>
            <a:pPr marL="457182" lvl="1" indent="0">
              <a:buNone/>
            </a:pPr>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BC063E93-29F7-4471-BEF3-05E9436B89AC}"/>
              </a:ext>
            </a:extLst>
          </p:cNvPr>
          <p:cNvSpPr>
            <a:spLocks noGrp="1"/>
          </p:cNvSpPr>
          <p:nvPr>
            <p:ph type="sldNum" sz="quarter" idx="12"/>
          </p:nvPr>
        </p:nvSpPr>
        <p:spPr/>
        <p:txBody>
          <a:bodyPr/>
          <a:lstStyle/>
          <a:p>
            <a:fld id="{A350E5FE-90E1-40B9-9BA7-219ACAEF7B59}" type="slidenum">
              <a:rPr lang="en-US" smtClean="0"/>
              <a:t>6</a:t>
            </a:fld>
            <a:endParaRPr lang="en-US"/>
          </a:p>
        </p:txBody>
      </p:sp>
    </p:spTree>
    <p:extLst>
      <p:ext uri="{BB962C8B-B14F-4D97-AF65-F5344CB8AC3E}">
        <p14:creationId xmlns:p14="http://schemas.microsoft.com/office/powerpoint/2010/main" val="215411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9C9-EE76-4D2B-8D52-C2C8B7EE63FC}"/>
              </a:ext>
            </a:extLst>
          </p:cNvPr>
          <p:cNvSpPr>
            <a:spLocks noGrp="1"/>
          </p:cNvSpPr>
          <p:nvPr>
            <p:ph type="title"/>
          </p:nvPr>
        </p:nvSpPr>
        <p:spPr/>
        <p:txBody>
          <a:bodyPr/>
          <a:lstStyle/>
          <a:p>
            <a:r>
              <a:rPr lang="en-US" b="1" i="1" u="sng" dirty="0">
                <a:latin typeface="Calibri (Body)"/>
              </a:rPr>
              <a:t>Goal 1:</a:t>
            </a:r>
            <a:r>
              <a:rPr lang="en-US" dirty="0">
                <a:latin typeface="Calibri (Body)"/>
              </a:rPr>
              <a:t> Implement CVM into ISORROPIA</a:t>
            </a:r>
          </a:p>
        </p:txBody>
      </p:sp>
      <p:sp>
        <p:nvSpPr>
          <p:cNvPr id="3" name="Content Placeholder 2">
            <a:extLst>
              <a:ext uri="{FF2B5EF4-FFF2-40B4-BE49-F238E27FC236}">
                <a16:creationId xmlns:a16="http://schemas.microsoft.com/office/drawing/2014/main" id="{CE135CE4-6C27-41C5-83BD-F2BFCE8D3044}"/>
              </a:ext>
            </a:extLst>
          </p:cNvPr>
          <p:cNvSpPr>
            <a:spLocks noGrp="1"/>
          </p:cNvSpPr>
          <p:nvPr>
            <p:ph idx="1"/>
          </p:nvPr>
        </p:nvSpPr>
        <p:spPr>
          <a:xfrm>
            <a:off x="890679" y="1813160"/>
            <a:ext cx="10058400" cy="4543191"/>
          </a:xfrm>
        </p:spPr>
        <p:txBody>
          <a:bodyPr>
            <a:normAutofit/>
          </a:bodyPr>
          <a:lstStyle/>
          <a:p>
            <a:r>
              <a:rPr lang="en-US" sz="3600" b="1" u="sng" dirty="0"/>
              <a:t>Step 1:</a:t>
            </a:r>
            <a:r>
              <a:rPr lang="en-US" sz="3600" dirty="0"/>
              <a:t> “Complexify” the real version of ISORROPIA</a:t>
            </a:r>
          </a:p>
          <a:p>
            <a:pPr lvl="1"/>
            <a:r>
              <a:rPr lang="en-US" sz="2800" dirty="0"/>
              <a:t>Change all occurrences of “real” to “complex” with python script provided by Dr. J.R.R.A. Martins (Michigan)</a:t>
            </a:r>
          </a:p>
          <a:p>
            <a:pPr lvl="1"/>
            <a:r>
              <a:rPr lang="en-US" sz="2800" dirty="0"/>
              <a:t>Overload operators and intrinsic functions using CVM library also provided by Dr. Martins</a:t>
            </a:r>
          </a:p>
          <a:p>
            <a:pPr lvl="1"/>
            <a:r>
              <a:rPr lang="en-US" sz="2800" dirty="0"/>
              <a:t>Test by comparing outputs from original ISORROPIA with complexified ISORROPIA</a:t>
            </a:r>
          </a:p>
          <a:p>
            <a:pPr lvl="1"/>
            <a:endParaRPr lang="en-US" sz="2800" dirty="0"/>
          </a:p>
          <a:p>
            <a:pPr marL="457182" lvl="1" indent="0">
              <a:buNone/>
            </a:pPr>
            <a:endParaRPr lang="en-US" sz="2800" dirty="0"/>
          </a:p>
          <a:p>
            <a:endParaRPr lang="en-US" dirty="0"/>
          </a:p>
        </p:txBody>
      </p:sp>
      <p:sp>
        <p:nvSpPr>
          <p:cNvPr id="4" name="Slide Number Placeholder 3">
            <a:extLst>
              <a:ext uri="{FF2B5EF4-FFF2-40B4-BE49-F238E27FC236}">
                <a16:creationId xmlns:a16="http://schemas.microsoft.com/office/drawing/2014/main" id="{0C98569B-8A2A-4922-AA3F-B23ADAC4EC1D}"/>
              </a:ext>
            </a:extLst>
          </p:cNvPr>
          <p:cNvSpPr>
            <a:spLocks noGrp="1"/>
          </p:cNvSpPr>
          <p:nvPr>
            <p:ph type="sldNum" sz="quarter" idx="12"/>
          </p:nvPr>
        </p:nvSpPr>
        <p:spPr/>
        <p:txBody>
          <a:bodyPr/>
          <a:lstStyle/>
          <a:p>
            <a:fld id="{A350E5FE-90E1-40B9-9BA7-219ACAEF7B59}" type="slidenum">
              <a:rPr lang="en-US" smtClean="0"/>
              <a:t>7</a:t>
            </a:fld>
            <a:endParaRPr lang="en-US"/>
          </a:p>
        </p:txBody>
      </p:sp>
    </p:spTree>
    <p:extLst>
      <p:ext uri="{BB962C8B-B14F-4D97-AF65-F5344CB8AC3E}">
        <p14:creationId xmlns:p14="http://schemas.microsoft.com/office/powerpoint/2010/main" val="46973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191E-7E25-43F4-942A-091051C565E8}"/>
              </a:ext>
            </a:extLst>
          </p:cNvPr>
          <p:cNvSpPr>
            <a:spLocks noGrp="1"/>
          </p:cNvSpPr>
          <p:nvPr>
            <p:ph type="title"/>
          </p:nvPr>
        </p:nvSpPr>
        <p:spPr>
          <a:xfrm>
            <a:off x="-46436" y="2457"/>
            <a:ext cx="10733639" cy="1372373"/>
          </a:xfrm>
        </p:spPr>
        <p:txBody>
          <a:bodyPr/>
          <a:lstStyle/>
          <a:p>
            <a:r>
              <a:rPr lang="en-US" dirty="0">
                <a:latin typeface="Calibri (Body)"/>
              </a:rPr>
              <a:t> Results: RH = 30%, T = 255K</a:t>
            </a:r>
          </a:p>
        </p:txBody>
      </p:sp>
      <p:sp>
        <p:nvSpPr>
          <p:cNvPr id="3" name="Slide Number Placeholder 2">
            <a:extLst>
              <a:ext uri="{FF2B5EF4-FFF2-40B4-BE49-F238E27FC236}">
                <a16:creationId xmlns:a16="http://schemas.microsoft.com/office/drawing/2014/main" id="{B2E47224-E010-42AC-9E1E-8FE14C81A507}"/>
              </a:ext>
            </a:extLst>
          </p:cNvPr>
          <p:cNvSpPr>
            <a:spLocks noGrp="1"/>
          </p:cNvSpPr>
          <p:nvPr>
            <p:ph type="sldNum" sz="quarter" idx="12"/>
          </p:nvPr>
        </p:nvSpPr>
        <p:spPr>
          <a:xfrm>
            <a:off x="8553720" y="6274889"/>
            <a:ext cx="2800080" cy="378019"/>
          </a:xfrm>
        </p:spPr>
        <p:txBody>
          <a:bodyPr/>
          <a:lstStyle/>
          <a:p>
            <a:fld id="{A350E5FE-90E1-40B9-9BA7-219ACAEF7B59}" type="slidenum">
              <a:rPr lang="en-US" smtClean="0"/>
              <a:t>8</a:t>
            </a:fld>
            <a:endParaRPr lang="en-US"/>
          </a:p>
        </p:txBody>
      </p:sp>
      <p:pic>
        <p:nvPicPr>
          <p:cNvPr id="8" name="Picture 7">
            <a:extLst>
              <a:ext uri="{FF2B5EF4-FFF2-40B4-BE49-F238E27FC236}">
                <a16:creationId xmlns:a16="http://schemas.microsoft.com/office/drawing/2014/main" id="{3254144B-2AEB-4DE7-8DC0-4053FFBA1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 y="1540862"/>
            <a:ext cx="6034741" cy="4235494"/>
          </a:xfrm>
          <a:prstGeom prst="rect">
            <a:avLst/>
          </a:prstGeom>
        </p:spPr>
      </p:pic>
      <p:pic>
        <p:nvPicPr>
          <p:cNvPr id="10" name="Picture 9">
            <a:extLst>
              <a:ext uri="{FF2B5EF4-FFF2-40B4-BE49-F238E27FC236}">
                <a16:creationId xmlns:a16="http://schemas.microsoft.com/office/drawing/2014/main" id="{FCE00C16-094A-4B9F-8F92-8A621ACE3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718" y="1462471"/>
            <a:ext cx="5854946" cy="4235493"/>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DED2A61-3324-4D82-B33F-BB6493C026F9}"/>
                  </a:ext>
                </a:extLst>
              </p:cNvPr>
              <p:cNvSpPr/>
              <p:nvPr/>
            </p:nvSpPr>
            <p:spPr>
              <a:xfrm rot="16200000">
                <a:off x="11175261" y="3316458"/>
                <a:ext cx="1003539" cy="52751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𝑇𝑆𝑂</m:t>
                              </m:r>
                            </m:e>
                            <m:sub>
                              <m:r>
                                <a:rPr lang="en-US" sz="1400" b="0" i="1" smtClean="0">
                                  <a:latin typeface="Cambria Math" panose="02040503050406030204" pitchFamily="18" charset="0"/>
                                </a:rPr>
                                <m:t>4</m:t>
                              </m:r>
                            </m:sub>
                            <m:sup>
                              <m:r>
                                <a:rPr lang="en-US" sz="1400" b="0" i="1" smtClean="0">
                                  <a:latin typeface="Cambria Math" panose="02040503050406030204" pitchFamily="18" charset="0"/>
                                </a:rPr>
                                <m:t>2−</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6" name="Rectangle 5">
                <a:extLst>
                  <a:ext uri="{FF2B5EF4-FFF2-40B4-BE49-F238E27FC236}">
                    <a16:creationId xmlns:a16="http://schemas.microsoft.com/office/drawing/2014/main" id="{3DED2A61-3324-4D82-B33F-BB6493C026F9}"/>
                  </a:ext>
                </a:extLst>
              </p:cNvPr>
              <p:cNvSpPr>
                <a:spLocks noRot="1" noChangeAspect="1" noMove="1" noResize="1" noEditPoints="1" noAdjustHandles="1" noChangeArrowheads="1" noChangeShapeType="1" noTextEdit="1"/>
              </p:cNvSpPr>
              <p:nvPr/>
            </p:nvSpPr>
            <p:spPr>
              <a:xfrm rot="16200000">
                <a:off x="11175261" y="3316458"/>
                <a:ext cx="1003539" cy="527517"/>
              </a:xfrm>
              <a:prstGeom prst="rect">
                <a:avLst/>
              </a:prstGeom>
              <a:blipFill>
                <a:blip r:embed="rId5"/>
                <a:stretch>
                  <a:fillRect t="-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9140D24-3287-462C-BDFD-673C01BC6A69}"/>
                  </a:ext>
                </a:extLst>
              </p:cNvPr>
              <p:cNvSpPr/>
              <p:nvPr/>
            </p:nvSpPr>
            <p:spPr>
              <a:xfrm rot="16200000">
                <a:off x="5252082" y="3407930"/>
                <a:ext cx="1160320" cy="50135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𝑇𝑁𝑂</m:t>
                              </m:r>
                            </m:e>
                            <m:sub>
                              <m:r>
                                <a:rPr lang="en-US" sz="1400" b="0" i="1" smtClean="0">
                                  <a:latin typeface="Cambria Math" panose="02040503050406030204" pitchFamily="18" charset="0"/>
                                </a:rPr>
                                <m:t>3</m:t>
                              </m:r>
                            </m:sub>
                            <m:sup>
                              <m:r>
                                <a:rPr lang="en-US" sz="1400" b="0" i="1" smtClean="0">
                                  <a:latin typeface="Cambria Math" panose="02040503050406030204" pitchFamily="18" charset="0"/>
                                </a:rPr>
                                <m:t>−</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7" name="Rectangle 6">
                <a:extLst>
                  <a:ext uri="{FF2B5EF4-FFF2-40B4-BE49-F238E27FC236}">
                    <a16:creationId xmlns:a16="http://schemas.microsoft.com/office/drawing/2014/main" id="{C9140D24-3287-462C-BDFD-673C01BC6A69}"/>
                  </a:ext>
                </a:extLst>
              </p:cNvPr>
              <p:cNvSpPr>
                <a:spLocks noRot="1" noChangeAspect="1" noMove="1" noResize="1" noEditPoints="1" noAdjustHandles="1" noChangeArrowheads="1" noChangeShapeType="1" noTextEdit="1"/>
              </p:cNvSpPr>
              <p:nvPr/>
            </p:nvSpPr>
            <p:spPr>
              <a:xfrm rot="16200000">
                <a:off x="5252082" y="3407930"/>
                <a:ext cx="1160320" cy="501356"/>
              </a:xfrm>
              <a:prstGeom prst="rect">
                <a:avLst/>
              </a:prstGeom>
              <a:blipFill>
                <a:blip r:embed="rId6"/>
                <a:stretch>
                  <a:fillRect r="-2439"/>
                </a:stretch>
              </a:blipFill>
            </p:spPr>
            <p:txBody>
              <a:bodyPr/>
              <a:lstStyle/>
              <a:p>
                <a:r>
                  <a:rPr lang="en-US">
                    <a:noFill/>
                  </a:rPr>
                  <a:t> </a:t>
                </a:r>
              </a:p>
            </p:txBody>
          </p:sp>
        </mc:Fallback>
      </mc:AlternateContent>
    </p:spTree>
    <p:extLst>
      <p:ext uri="{BB962C8B-B14F-4D97-AF65-F5344CB8AC3E}">
        <p14:creationId xmlns:p14="http://schemas.microsoft.com/office/powerpoint/2010/main" val="217173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191E-7E25-43F4-942A-091051C565E8}"/>
              </a:ext>
            </a:extLst>
          </p:cNvPr>
          <p:cNvSpPr>
            <a:spLocks noGrp="1"/>
          </p:cNvSpPr>
          <p:nvPr>
            <p:ph type="title"/>
          </p:nvPr>
        </p:nvSpPr>
        <p:spPr>
          <a:xfrm>
            <a:off x="171603" y="83918"/>
            <a:ext cx="10515600" cy="1325563"/>
          </a:xfrm>
        </p:spPr>
        <p:txBody>
          <a:bodyPr/>
          <a:lstStyle/>
          <a:p>
            <a:r>
              <a:rPr lang="en-US" dirty="0">
                <a:latin typeface="Calibri (Body)"/>
              </a:rPr>
              <a:t>Results: RH = 90%, T = 295K</a:t>
            </a:r>
          </a:p>
        </p:txBody>
      </p:sp>
      <p:sp>
        <p:nvSpPr>
          <p:cNvPr id="3" name="Slide Number Placeholder 2">
            <a:extLst>
              <a:ext uri="{FF2B5EF4-FFF2-40B4-BE49-F238E27FC236}">
                <a16:creationId xmlns:a16="http://schemas.microsoft.com/office/drawing/2014/main" id="{6C654764-60F0-47B7-871F-F0647A2E98CC}"/>
              </a:ext>
            </a:extLst>
          </p:cNvPr>
          <p:cNvSpPr>
            <a:spLocks noGrp="1"/>
          </p:cNvSpPr>
          <p:nvPr>
            <p:ph type="sldNum" sz="quarter" idx="12"/>
          </p:nvPr>
        </p:nvSpPr>
        <p:spPr/>
        <p:txBody>
          <a:bodyPr/>
          <a:lstStyle/>
          <a:p>
            <a:fld id="{A350E5FE-90E1-40B9-9BA7-219ACAEF7B59}" type="slidenum">
              <a:rPr lang="en-US" smtClean="0"/>
              <a:t>9</a:t>
            </a:fld>
            <a:endParaRPr lang="en-US"/>
          </a:p>
        </p:txBody>
      </p:sp>
      <p:pic>
        <p:nvPicPr>
          <p:cNvPr id="12" name="Picture 11">
            <a:extLst>
              <a:ext uri="{FF2B5EF4-FFF2-40B4-BE49-F238E27FC236}">
                <a16:creationId xmlns:a16="http://schemas.microsoft.com/office/drawing/2014/main" id="{5721BF76-AC28-43BA-BF19-ED79A3F7A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07" y="1483259"/>
            <a:ext cx="6050927" cy="4158638"/>
          </a:xfrm>
          <a:prstGeom prst="rect">
            <a:avLst/>
          </a:prstGeom>
        </p:spPr>
      </p:pic>
      <p:pic>
        <p:nvPicPr>
          <p:cNvPr id="14" name="Picture 13">
            <a:extLst>
              <a:ext uri="{FF2B5EF4-FFF2-40B4-BE49-F238E27FC236}">
                <a16:creationId xmlns:a16="http://schemas.microsoft.com/office/drawing/2014/main" id="{59D83988-F2DF-486E-ABCA-630A0E422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027" y="1483259"/>
            <a:ext cx="5883973" cy="412417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3B91CAF-3CB3-4EBF-B89B-2C7D92AF7A14}"/>
                  </a:ext>
                </a:extLst>
              </p:cNvPr>
              <p:cNvSpPr/>
              <p:nvPr/>
            </p:nvSpPr>
            <p:spPr>
              <a:xfrm rot="16200000">
                <a:off x="11229575" y="3281591"/>
                <a:ext cx="1160318" cy="52751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𝑇𝑆𝑂</m:t>
                              </m:r>
                            </m:e>
                            <m:sub>
                              <m:r>
                                <a:rPr lang="en-US" sz="1400" b="0" i="1" smtClean="0">
                                  <a:latin typeface="Cambria Math" panose="02040503050406030204" pitchFamily="18" charset="0"/>
                                </a:rPr>
                                <m:t>4</m:t>
                              </m:r>
                            </m:sub>
                            <m:sup>
                              <m:r>
                                <a:rPr lang="en-US" sz="1400" b="0" i="1" smtClean="0">
                                  <a:latin typeface="Cambria Math" panose="02040503050406030204" pitchFamily="18" charset="0"/>
                                </a:rPr>
                                <m:t>2−</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6" name="Rectangle 5">
                <a:extLst>
                  <a:ext uri="{FF2B5EF4-FFF2-40B4-BE49-F238E27FC236}">
                    <a16:creationId xmlns:a16="http://schemas.microsoft.com/office/drawing/2014/main" id="{03B91CAF-3CB3-4EBF-B89B-2C7D92AF7A14}"/>
                  </a:ext>
                </a:extLst>
              </p:cNvPr>
              <p:cNvSpPr>
                <a:spLocks noRot="1" noChangeAspect="1" noMove="1" noResize="1" noEditPoints="1" noAdjustHandles="1" noChangeArrowheads="1" noChangeShapeType="1" noTextEdit="1"/>
              </p:cNvSpPr>
              <p:nvPr/>
            </p:nvSpPr>
            <p:spPr>
              <a:xfrm rot="16200000">
                <a:off x="11229575" y="3281591"/>
                <a:ext cx="1160318" cy="5275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B7886D7-4771-4A52-8690-4434A46318A9}"/>
                  </a:ext>
                </a:extLst>
              </p:cNvPr>
              <p:cNvSpPr/>
              <p:nvPr/>
            </p:nvSpPr>
            <p:spPr>
              <a:xfrm rot="16200000">
                <a:off x="5265162" y="3494333"/>
                <a:ext cx="1160320" cy="50135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𝑚𝑜𝑙𝑠</m:t>
                              </m:r>
                              <m:r>
                                <a:rPr lang="en-US" sz="1400" b="0" i="1" smtClean="0">
                                  <a:latin typeface="Cambria Math" panose="02040503050406030204" pitchFamily="18" charset="0"/>
                                </a:rPr>
                                <m:t> </m:t>
                              </m:r>
                              <m:r>
                                <a:rPr lang="en-US" sz="1400" b="0" i="1" smtClean="0">
                                  <a:latin typeface="Cambria Math" panose="02040503050406030204" pitchFamily="18" charset="0"/>
                                </a:rPr>
                                <m:t>𝑇𝑁𝑂</m:t>
                              </m:r>
                            </m:e>
                            <m:sub>
                              <m:r>
                                <a:rPr lang="en-US" sz="1400" b="0" i="1" smtClean="0">
                                  <a:latin typeface="Cambria Math" panose="02040503050406030204" pitchFamily="18" charset="0"/>
                                </a:rPr>
                                <m:t>3</m:t>
                              </m:r>
                            </m:sub>
                            <m:sup>
                              <m:r>
                                <a:rPr lang="en-US" sz="1400" b="0" i="1" smtClean="0">
                                  <a:latin typeface="Cambria Math" panose="02040503050406030204" pitchFamily="18" charset="0"/>
                                </a:rPr>
                                <m:t>−</m:t>
                              </m:r>
                            </m:sup>
                          </m:sSubSup>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3 </m:t>
                              </m:r>
                            </m:sup>
                          </m:sSup>
                          <m:r>
                            <a:rPr lang="en-US" sz="1400" b="0" i="1" smtClean="0">
                              <a:latin typeface="Cambria Math" panose="02040503050406030204" pitchFamily="18" charset="0"/>
                            </a:rPr>
                            <m:t>𝑎𝑖𝑟</m:t>
                          </m:r>
                          <m:r>
                            <a:rPr lang="en-US" sz="1400" b="0" i="1" smtClean="0">
                              <a:latin typeface="Cambria Math" panose="02040503050406030204" pitchFamily="18" charset="0"/>
                            </a:rPr>
                            <m:t> </m:t>
                          </m:r>
                        </m:den>
                      </m:f>
                    </m:oMath>
                  </m:oMathPara>
                </a14:m>
                <a:endParaRPr lang="en-US" sz="1400" dirty="0"/>
              </a:p>
            </p:txBody>
          </p:sp>
        </mc:Choice>
        <mc:Fallback xmlns="">
          <p:sp>
            <p:nvSpPr>
              <p:cNvPr id="7" name="Rectangle 6">
                <a:extLst>
                  <a:ext uri="{FF2B5EF4-FFF2-40B4-BE49-F238E27FC236}">
                    <a16:creationId xmlns:a16="http://schemas.microsoft.com/office/drawing/2014/main" id="{CB7886D7-4771-4A52-8690-4434A46318A9}"/>
                  </a:ext>
                </a:extLst>
              </p:cNvPr>
              <p:cNvSpPr>
                <a:spLocks noRot="1" noChangeAspect="1" noMove="1" noResize="1" noEditPoints="1" noAdjustHandles="1" noChangeArrowheads="1" noChangeShapeType="1" noTextEdit="1"/>
              </p:cNvSpPr>
              <p:nvPr/>
            </p:nvSpPr>
            <p:spPr>
              <a:xfrm rot="16200000">
                <a:off x="5265162" y="3494333"/>
                <a:ext cx="1160320" cy="501356"/>
              </a:xfrm>
              <a:prstGeom prst="rect">
                <a:avLst/>
              </a:prstGeom>
              <a:blipFill>
                <a:blip r:embed="rId6"/>
                <a:stretch>
                  <a:fillRect r="-2439"/>
                </a:stretch>
              </a:blipFill>
            </p:spPr>
            <p:txBody>
              <a:bodyPr/>
              <a:lstStyle/>
              <a:p>
                <a:r>
                  <a:rPr lang="en-US">
                    <a:noFill/>
                  </a:rPr>
                  <a:t> </a:t>
                </a:r>
              </a:p>
            </p:txBody>
          </p:sp>
        </mc:Fallback>
      </mc:AlternateContent>
    </p:spTree>
    <p:extLst>
      <p:ext uri="{BB962C8B-B14F-4D97-AF65-F5344CB8AC3E}">
        <p14:creationId xmlns:p14="http://schemas.microsoft.com/office/powerpoint/2010/main" val="2941591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5608</TotalTime>
  <Words>2828</Words>
  <Application>Microsoft Office PowerPoint</Application>
  <PresentationFormat>Widescreen</PresentationFormat>
  <Paragraphs>217</Paragraphs>
  <Slides>23</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(Body)</vt:lpstr>
      <vt:lpstr>Calibri Light</vt:lpstr>
      <vt:lpstr>Cambria</vt:lpstr>
      <vt:lpstr>Cambria Math</vt:lpstr>
      <vt:lpstr>Office Theme</vt:lpstr>
      <vt:lpstr>Acrobat Document</vt:lpstr>
      <vt:lpstr>Demonstrating Sensitivity Analysis with the Multi-Complex Variable Method in ISORROPIA </vt:lpstr>
      <vt:lpstr>Why is Sensitivity Analysis Important?</vt:lpstr>
      <vt:lpstr>Why is Multi-Complex Variable Method (MCX) Useful?</vt:lpstr>
      <vt:lpstr>MCX in ISORROPIA </vt:lpstr>
      <vt:lpstr>Goal 1: Implement the complex variable method (CVM) into ISORROPIA</vt:lpstr>
      <vt:lpstr>Goal 1: Implement CVM into ISORROPIA </vt:lpstr>
      <vt:lpstr>Goal 1: Implement CVM into ISORROPIA</vt:lpstr>
      <vt:lpstr> Results: RH = 30%, T = 255K</vt:lpstr>
      <vt:lpstr>Results: RH = 90%, T = 295K</vt:lpstr>
      <vt:lpstr> Goal 1: Implement CVM into ISORROPIA </vt:lpstr>
      <vt:lpstr>Goal 1: Implement CVM into ISORROPIA</vt:lpstr>
      <vt:lpstr>Goal 1: Implement CVM into ISORROPIA</vt:lpstr>
      <vt:lpstr>Goal 1: Implement CVM into ISORROPIA</vt:lpstr>
      <vt:lpstr>Results: RH = 90%, T = 295K, Pert = 40%</vt:lpstr>
      <vt:lpstr>Results: RH = 90%, T = 295K, Pert = 40% </vt:lpstr>
      <vt:lpstr>Results: RH = 90%, T = 295K, Pert = 40% </vt:lpstr>
      <vt:lpstr>Goal 2: Implement MCX into ISORROPIA</vt:lpstr>
      <vt:lpstr>Goal 2: Implement MCX into ISORROPIA </vt:lpstr>
      <vt:lpstr>Goal 2: Implement MCX into ISORROPIA </vt:lpstr>
      <vt:lpstr>Preliminary Results:</vt:lpstr>
      <vt:lpstr>Summary and Future Work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Demonstrating Sensitivity Analysis with the Multi-Complex Variable Method in ISORROPIA</dc:title>
  <dc:creator>Berman,Bryan</dc:creator>
  <cp:lastModifiedBy>Berman,Bryan</cp:lastModifiedBy>
  <cp:revision>323</cp:revision>
  <dcterms:created xsi:type="dcterms:W3CDTF">2018-10-10T13:18:16Z</dcterms:created>
  <dcterms:modified xsi:type="dcterms:W3CDTF">2018-10-24T15:47:20Z</dcterms:modified>
</cp:coreProperties>
</file>