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83"/>
  </p:sldMasterIdLst>
  <p:notesMasterIdLst>
    <p:notesMasterId r:id="rId105"/>
  </p:notesMasterIdLst>
  <p:handoutMasterIdLst>
    <p:handoutMasterId r:id="rId106"/>
  </p:handoutMasterIdLst>
  <p:sldIdLst>
    <p:sldId id="256" r:id="rId84"/>
    <p:sldId id="272" r:id="rId85"/>
    <p:sldId id="271" r:id="rId86"/>
    <p:sldId id="257" r:id="rId87"/>
    <p:sldId id="265" r:id="rId88"/>
    <p:sldId id="275" r:id="rId89"/>
    <p:sldId id="274" r:id="rId90"/>
    <p:sldId id="278" r:id="rId91"/>
    <p:sldId id="276" r:id="rId92"/>
    <p:sldId id="277" r:id="rId93"/>
    <p:sldId id="260" r:id="rId94"/>
    <p:sldId id="267" r:id="rId95"/>
    <p:sldId id="262" r:id="rId96"/>
    <p:sldId id="280" r:id="rId97"/>
    <p:sldId id="281" r:id="rId98"/>
    <p:sldId id="282" r:id="rId99"/>
    <p:sldId id="263" r:id="rId100"/>
    <p:sldId id="264" r:id="rId101"/>
    <p:sldId id="279" r:id="rId102"/>
    <p:sldId id="258" r:id="rId103"/>
    <p:sldId id="261" r:id="rId10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0D9F7"/>
    <a:srgbClr val="B2802A"/>
    <a:srgbClr val="36C3F2"/>
    <a:srgbClr val="000000"/>
    <a:srgbClr val="E1E2E3"/>
    <a:srgbClr val="CC00CC"/>
    <a:srgbClr val="0070C0"/>
    <a:srgbClr val="DFE0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39" autoAdjust="0"/>
    <p:restoredTop sz="83773" autoAdjust="0"/>
  </p:normalViewPr>
  <p:slideViewPr>
    <p:cSldViewPr snapToGrid="0">
      <p:cViewPr varScale="1">
        <p:scale>
          <a:sx n="62" d="100"/>
          <a:sy n="62" d="100"/>
        </p:scale>
        <p:origin x="14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xml"/><Relationship Id="rId89" Type="http://schemas.openxmlformats.org/officeDocument/2006/relationships/slide" Target="slides/slide6.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07" Type="http://schemas.openxmlformats.org/officeDocument/2006/relationships/presProps" Target="presProps.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customXml" Target="../customXml/item40.xml"/><Relationship Id="rId45" Type="http://schemas.openxmlformats.org/officeDocument/2006/relationships/customXml" Target="../customXml/item45.xml"/><Relationship Id="rId53" Type="http://schemas.openxmlformats.org/officeDocument/2006/relationships/customXml" Target="../customXml/item53.xml"/><Relationship Id="rId58" Type="http://schemas.openxmlformats.org/officeDocument/2006/relationships/customXml" Target="../customXml/item58.xml"/><Relationship Id="rId66" Type="http://schemas.openxmlformats.org/officeDocument/2006/relationships/customXml" Target="../customXml/item66.xml"/><Relationship Id="rId74" Type="http://schemas.openxmlformats.org/officeDocument/2006/relationships/customXml" Target="../customXml/item74.xml"/><Relationship Id="rId79" Type="http://schemas.openxmlformats.org/officeDocument/2006/relationships/customXml" Target="../customXml/item79.xml"/><Relationship Id="rId87" Type="http://schemas.openxmlformats.org/officeDocument/2006/relationships/slide" Target="slides/slide4.xml"/><Relationship Id="rId102" Type="http://schemas.openxmlformats.org/officeDocument/2006/relationships/slide" Target="slides/slide19.xml"/><Relationship Id="rId110" Type="http://schemas.openxmlformats.org/officeDocument/2006/relationships/tableStyles" Target="tableStyles.xml"/><Relationship Id="rId5" Type="http://schemas.openxmlformats.org/officeDocument/2006/relationships/customXml" Target="../customXml/item5.xml"/><Relationship Id="rId61" Type="http://schemas.openxmlformats.org/officeDocument/2006/relationships/customXml" Target="../customXml/item61.xml"/><Relationship Id="rId82" Type="http://schemas.openxmlformats.org/officeDocument/2006/relationships/customXml" Target="../customXml/item82.xml"/><Relationship Id="rId90" Type="http://schemas.openxmlformats.org/officeDocument/2006/relationships/slide" Target="slides/slide7.xml"/><Relationship Id="rId95" Type="http://schemas.openxmlformats.org/officeDocument/2006/relationships/slide" Target="slides/slide12.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customXml" Target="../customXml/item43.xml"/><Relationship Id="rId48" Type="http://schemas.openxmlformats.org/officeDocument/2006/relationships/customXml" Target="../customXml/item48.xml"/><Relationship Id="rId56" Type="http://schemas.openxmlformats.org/officeDocument/2006/relationships/customXml" Target="../customXml/item56.xml"/><Relationship Id="rId64" Type="http://schemas.openxmlformats.org/officeDocument/2006/relationships/customXml" Target="../customXml/item64.xml"/><Relationship Id="rId69" Type="http://schemas.openxmlformats.org/officeDocument/2006/relationships/customXml" Target="../customXml/item69.xml"/><Relationship Id="rId77" Type="http://schemas.openxmlformats.org/officeDocument/2006/relationships/customXml" Target="../customXml/item77.xml"/><Relationship Id="rId100" Type="http://schemas.openxmlformats.org/officeDocument/2006/relationships/slide" Target="slides/slide17.xml"/><Relationship Id="rId105"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80" Type="http://schemas.openxmlformats.org/officeDocument/2006/relationships/customXml" Target="../customXml/item80.xml"/><Relationship Id="rId85" Type="http://schemas.openxmlformats.org/officeDocument/2006/relationships/slide" Target="slides/slide2.xml"/><Relationship Id="rId93" Type="http://schemas.openxmlformats.org/officeDocument/2006/relationships/slide" Target="slides/slide10.xml"/><Relationship Id="rId98" Type="http://schemas.openxmlformats.org/officeDocument/2006/relationships/slide" Target="slides/slide15.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customXml" Target="../customXml/item38.xml"/><Relationship Id="rId46" Type="http://schemas.openxmlformats.org/officeDocument/2006/relationships/customXml" Target="../customXml/item46.xml"/><Relationship Id="rId59" Type="http://schemas.openxmlformats.org/officeDocument/2006/relationships/customXml" Target="../customXml/item59.xml"/><Relationship Id="rId67" Type="http://schemas.openxmlformats.org/officeDocument/2006/relationships/customXml" Target="../customXml/item67.xml"/><Relationship Id="rId103" Type="http://schemas.openxmlformats.org/officeDocument/2006/relationships/slide" Target="slides/slide20.xml"/><Relationship Id="rId108" Type="http://schemas.openxmlformats.org/officeDocument/2006/relationships/viewProps" Target="viewProps.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customXml" Target="../customXml/item75.xml"/><Relationship Id="rId83" Type="http://schemas.openxmlformats.org/officeDocument/2006/relationships/slideMaster" Target="slideMasters/slideMaster1.xml"/><Relationship Id="rId88" Type="http://schemas.openxmlformats.org/officeDocument/2006/relationships/slide" Target="slides/slide5.xml"/><Relationship Id="rId91" Type="http://schemas.openxmlformats.org/officeDocument/2006/relationships/slide" Target="slides/slide8.xml"/><Relationship Id="rId96" Type="http://schemas.openxmlformats.org/officeDocument/2006/relationships/slide" Target="slides/slide13.xml"/><Relationship Id="rId11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handoutMaster" Target="handoutMasters/handoutMaster1.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customXml" Target="../customXml/item73.xml"/><Relationship Id="rId78" Type="http://schemas.openxmlformats.org/officeDocument/2006/relationships/customXml" Target="../customXml/item78.xml"/><Relationship Id="rId81" Type="http://schemas.openxmlformats.org/officeDocument/2006/relationships/customXml" Target="../customXml/item81.xml"/><Relationship Id="rId86" Type="http://schemas.openxmlformats.org/officeDocument/2006/relationships/slide" Target="slides/slide3.xml"/><Relationship Id="rId94" Type="http://schemas.openxmlformats.org/officeDocument/2006/relationships/slide" Target="slides/slide11.xml"/><Relationship Id="rId99" Type="http://schemas.openxmlformats.org/officeDocument/2006/relationships/slide" Target="slides/slide16.xml"/><Relationship Id="rId101" Type="http://schemas.openxmlformats.org/officeDocument/2006/relationships/slide" Target="slides/slide18.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theme" Target="theme/theme1.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slide" Target="slides/slide14.xml"/><Relationship Id="rId104" Type="http://schemas.openxmlformats.org/officeDocument/2006/relationships/slide" Target="slides/slide21.xml"/><Relationship Id="rId7" Type="http://schemas.openxmlformats.org/officeDocument/2006/relationships/customXml" Target="../customXml/item7.xml"/><Relationship Id="rId71" Type="http://schemas.openxmlformats.org/officeDocument/2006/relationships/customXml" Target="../customXml/item71.xml"/><Relationship Id="rId92"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0AA29539-25A2-4308-9DC4-EE82DD2D3451}"/>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xmlns="" id="{A36C51D8-976C-4894-9A5D-FD83EBEE2E7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C3065A5D-9351-4A8D-9E0D-7A08756344E1}" type="datetimeFigureOut">
              <a:rPr lang="en-US" smtClean="0"/>
              <a:t>10/23/2018</a:t>
            </a:fld>
            <a:endParaRPr lang="en-US"/>
          </a:p>
        </p:txBody>
      </p:sp>
      <p:sp>
        <p:nvSpPr>
          <p:cNvPr id="4" name="Footer Placeholder 3">
            <a:extLst>
              <a:ext uri="{FF2B5EF4-FFF2-40B4-BE49-F238E27FC236}">
                <a16:creationId xmlns:a16="http://schemas.microsoft.com/office/drawing/2014/main" xmlns="" id="{6A0F3C07-5697-4B23-99CC-D597AAB5BE0C}"/>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E53F0DD-86B6-4CEC-BD88-79D880E4EE5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59DF86E-0FB2-490B-8E55-0C95DF5FBBDC}" type="slidenum">
              <a:rPr lang="en-US" smtClean="0"/>
              <a:t>‹#›</a:t>
            </a:fld>
            <a:endParaRPr lang="en-US"/>
          </a:p>
        </p:txBody>
      </p:sp>
    </p:spTree>
    <p:extLst>
      <p:ext uri="{BB962C8B-B14F-4D97-AF65-F5344CB8AC3E}">
        <p14:creationId xmlns:p14="http://schemas.microsoft.com/office/powerpoint/2010/main" val="1897754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6BF15D-A395-43AC-ACB0-416D9C6AD588}" type="datetimeFigureOut">
              <a:rPr lang="en-US" smtClean="0"/>
              <a:t>10/23/2018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D849755-2CC8-470E-B6E0-84C6FB2E3031}" type="slidenum">
              <a:rPr lang="en-US" smtClean="0"/>
              <a:t>‹#›</a:t>
            </a:fld>
            <a:endParaRPr lang="en-US"/>
          </a:p>
        </p:txBody>
      </p:sp>
    </p:spTree>
    <p:extLst>
      <p:ext uri="{BB962C8B-B14F-4D97-AF65-F5344CB8AC3E}">
        <p14:creationId xmlns:p14="http://schemas.microsoft.com/office/powerpoint/2010/main" val="325234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3</a:t>
            </a:fld>
            <a:endParaRPr lang="en-US"/>
          </a:p>
        </p:txBody>
      </p:sp>
    </p:spTree>
    <p:extLst>
      <p:ext uri="{BB962C8B-B14F-4D97-AF65-F5344CB8AC3E}">
        <p14:creationId xmlns:p14="http://schemas.microsoft.com/office/powerpoint/2010/main" val="3222129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data did not apply equally to all study sites, suggesting further modifications to the model and/or methodology are necessary</a:t>
            </a:r>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17</a:t>
            </a:fld>
            <a:endParaRPr lang="en-US"/>
          </a:p>
        </p:txBody>
      </p:sp>
    </p:spTree>
    <p:extLst>
      <p:ext uri="{BB962C8B-B14F-4D97-AF65-F5344CB8AC3E}">
        <p14:creationId xmlns:p14="http://schemas.microsoft.com/office/powerpoint/2010/main" val="607143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at least 95% of valid precipitation observations during the study period; </a:t>
            </a:r>
          </a:p>
          <a:p>
            <a:pPr defTabSz="931774">
              <a:defRPr/>
            </a:pPr>
            <a:r>
              <a:rPr lang="en-US" dirty="0"/>
              <a:t>located within 150 km of Atlanta and at least 85% valid precipitation observations during the study period; </a:t>
            </a:r>
          </a:p>
          <a:p>
            <a:pPr defTabSz="931774">
              <a:defRPr/>
            </a:pPr>
            <a:r>
              <a:rPr lang="en-US" dirty="0"/>
              <a:t>or located within 100 km of Atlanta and at least 75% valid precipitation observations during the study period</a:t>
            </a:r>
          </a:p>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20</a:t>
            </a:fld>
            <a:endParaRPr lang="en-US"/>
          </a:p>
        </p:txBody>
      </p:sp>
    </p:spTree>
    <p:extLst>
      <p:ext uri="{BB962C8B-B14F-4D97-AF65-F5344CB8AC3E}">
        <p14:creationId xmlns:p14="http://schemas.microsoft.com/office/powerpoint/2010/main" val="2063326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 station observation dataset for Atlanta (100% Dataset) was compared with: </a:t>
            </a:r>
          </a:p>
          <a:p>
            <a:pPr>
              <a:buFont typeface="Calibri" panose="020F0502020204030204" pitchFamily="34" charset="0"/>
              <a:buChar char="⁻"/>
            </a:pPr>
            <a:r>
              <a:rPr lang="en-US" dirty="0"/>
              <a:t>single station observation dataset with 25% data removed (75% Dataset)</a:t>
            </a:r>
          </a:p>
          <a:p>
            <a:pPr>
              <a:buFont typeface="Calibri" panose="020F0502020204030204" pitchFamily="34" charset="0"/>
              <a:buChar char="⁻"/>
            </a:pPr>
            <a:r>
              <a:rPr lang="en-US" dirty="0"/>
              <a:t>100% IDW Dataset – IDW with 100% Dataset;</a:t>
            </a:r>
          </a:p>
          <a:p>
            <a:pPr>
              <a:buFont typeface="Calibri" panose="020F0502020204030204" pitchFamily="34" charset="0"/>
              <a:buChar char="⁻"/>
            </a:pPr>
            <a:r>
              <a:rPr lang="en-US" dirty="0"/>
              <a:t>75% IDW Dataset – IDW with 75% Dataset;</a:t>
            </a:r>
          </a:p>
          <a:p>
            <a:pPr>
              <a:buFont typeface="Calibri" panose="020F0502020204030204" pitchFamily="34" charset="0"/>
              <a:buChar char="⁻"/>
            </a:pPr>
            <a:r>
              <a:rPr lang="en-US" dirty="0"/>
              <a:t>100% Mean Dataset – hourly mean with 100% Dataset</a:t>
            </a:r>
          </a:p>
          <a:p>
            <a:pPr>
              <a:buFont typeface="Calibri" panose="020F0502020204030204" pitchFamily="34" charset="0"/>
              <a:buChar char="⁻"/>
            </a:pPr>
            <a:r>
              <a:rPr lang="en-US" dirty="0"/>
              <a:t>75% Mean Dataset – hourly mean with 75% Dataset</a:t>
            </a:r>
          </a:p>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21</a:t>
            </a:fld>
            <a:endParaRPr lang="en-US"/>
          </a:p>
        </p:txBody>
      </p:sp>
    </p:spTree>
    <p:extLst>
      <p:ext uri="{BB962C8B-B14F-4D97-AF65-F5344CB8AC3E}">
        <p14:creationId xmlns:p14="http://schemas.microsoft.com/office/powerpoint/2010/main" val="413491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i="0" dirty="0" smtClean="0"/>
              <a:t>USED IN THE DESIGN OF URBAN STORM-WATER SYSTEMS, HIGHWAYS AND RAILWAYS CULVERTS</a:t>
            </a:r>
            <a:endParaRPr lang="en-US" i="0" dirty="0"/>
          </a:p>
        </p:txBody>
      </p:sp>
      <p:sp>
        <p:nvSpPr>
          <p:cNvPr id="4" name="Slide Number Placeholder 3"/>
          <p:cNvSpPr>
            <a:spLocks noGrp="1"/>
          </p:cNvSpPr>
          <p:nvPr>
            <p:ph type="sldNum" sz="quarter" idx="10"/>
          </p:nvPr>
        </p:nvSpPr>
        <p:spPr/>
        <p:txBody>
          <a:bodyPr/>
          <a:lstStyle/>
          <a:p>
            <a:fld id="{ED849755-2CC8-470E-B6E0-84C6FB2E3031}" type="slidenum">
              <a:rPr lang="en-US" smtClean="0"/>
              <a:t>4</a:t>
            </a:fld>
            <a:endParaRPr lang="en-US"/>
          </a:p>
        </p:txBody>
      </p:sp>
    </p:spTree>
    <p:extLst>
      <p:ext uri="{BB962C8B-B14F-4D97-AF65-F5344CB8AC3E}">
        <p14:creationId xmlns:p14="http://schemas.microsoft.com/office/powerpoint/2010/main" val="179785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 LEAST 100 KM FROM THE COAST AND MOUNTAINS TO MINIMIZE THE INFLUENCES OF STEEP TOPOGRAPHICAL GRADIENTS AND LAND-WATER INTERFACES WHICH COULD FURTHER AFFECT THE HETEROGENEITY OF THE DISTRIBUTION AND ACCUMULATION OF PRECIPITATION. </a:t>
            </a:r>
          </a:p>
          <a:p>
            <a:pPr defTabSz="931774">
              <a:defRPr/>
            </a:pPr>
            <a:endParaRPr lang="en-US" dirty="0" smtClean="0"/>
          </a:p>
          <a:p>
            <a:pPr defTabSz="931774">
              <a:defRPr/>
            </a:pPr>
            <a:r>
              <a:rPr lang="en-US" dirty="0" smtClean="0"/>
              <a:t>MORE THAN 500 KM APART, WHICH MINIMIZES THE POTENTIAL OVERLAP IN THE METEOROLOGICAL CONDITIONS EXPERIENCED AT THESE LOCATIONS</a:t>
            </a:r>
          </a:p>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5</a:t>
            </a:fld>
            <a:endParaRPr lang="en-US"/>
          </a:p>
        </p:txBody>
      </p:sp>
    </p:spTree>
    <p:extLst>
      <p:ext uri="{BB962C8B-B14F-4D97-AF65-F5344CB8AC3E}">
        <p14:creationId xmlns:p14="http://schemas.microsoft.com/office/powerpoint/2010/main" val="948191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REFERENCE:STORM</a:t>
            </a:r>
          </a:p>
          <a:p>
            <a:r>
              <a:rPr lang="en-US" dirty="0" smtClean="0"/>
              <a:t>INITIAL AND LATERAL BOUNDARY CONDITIONS WERE UPDATED EVERY 6 HOURS</a:t>
            </a:r>
          </a:p>
          <a:p>
            <a:r>
              <a:rPr lang="en-US" sz="1200" kern="1200" dirty="0" smtClean="0">
                <a:solidFill>
                  <a:schemeClr val="tx1"/>
                </a:solidFill>
                <a:effectLst/>
                <a:latin typeface="+mn-lt"/>
                <a:ea typeface="+mn-ea"/>
                <a:cs typeface="+mn-cs"/>
              </a:rPr>
              <a:t>WRFv3.4.1</a:t>
            </a:r>
          </a:p>
          <a:p>
            <a:r>
              <a:rPr lang="en-US" sz="1200" kern="1200" dirty="0" smtClean="0">
                <a:solidFill>
                  <a:schemeClr val="tx1"/>
                </a:solidFill>
                <a:effectLst/>
                <a:latin typeface="+mn-lt"/>
                <a:ea typeface="+mn-ea"/>
                <a:cs typeface="+mn-cs"/>
              </a:rPr>
              <a:t>WRFv3.9</a:t>
            </a:r>
            <a:endParaRPr lang="en-US" dirty="0" smtClean="0"/>
          </a:p>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6</a:t>
            </a:fld>
            <a:endParaRPr lang="en-US"/>
          </a:p>
        </p:txBody>
      </p:sp>
    </p:spTree>
    <p:extLst>
      <p:ext uri="{BB962C8B-B14F-4D97-AF65-F5344CB8AC3E}">
        <p14:creationId xmlns:p14="http://schemas.microsoft.com/office/powerpoint/2010/main" val="395302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8</a:t>
            </a:fld>
            <a:endParaRPr lang="en-US"/>
          </a:p>
        </p:txBody>
      </p:sp>
    </p:spTree>
    <p:extLst>
      <p:ext uri="{BB962C8B-B14F-4D97-AF65-F5344CB8AC3E}">
        <p14:creationId xmlns:p14="http://schemas.microsoft.com/office/powerpoint/2010/main" val="4195957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IDW A MOVING STORM CAN BE ACCOUNTED MULTIPLE TIME.</a:t>
            </a:r>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9</a:t>
            </a:fld>
            <a:endParaRPr lang="en-US"/>
          </a:p>
        </p:txBody>
      </p:sp>
    </p:spTree>
    <p:extLst>
      <p:ext uri="{BB962C8B-B14F-4D97-AF65-F5344CB8AC3E}">
        <p14:creationId xmlns:p14="http://schemas.microsoft.com/office/powerpoint/2010/main" val="2500100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10</a:t>
            </a:fld>
            <a:endParaRPr lang="en-US"/>
          </a:p>
        </p:txBody>
      </p:sp>
    </p:spTree>
    <p:extLst>
      <p:ext uri="{BB962C8B-B14F-4D97-AF65-F5344CB8AC3E}">
        <p14:creationId xmlns:p14="http://schemas.microsoft.com/office/powerpoint/2010/main" val="314073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SPATIAL VARIABILITY </a:t>
            </a:r>
          </a:p>
          <a:p>
            <a:r>
              <a:rPr lang="en-US" dirty="0" smtClean="0"/>
              <a:t>CINCINNATI THE BEST</a:t>
            </a:r>
          </a:p>
          <a:p>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11</a:t>
            </a:fld>
            <a:endParaRPr lang="en-US"/>
          </a:p>
        </p:txBody>
      </p:sp>
    </p:spTree>
    <p:extLst>
      <p:ext uri="{BB962C8B-B14F-4D97-AF65-F5344CB8AC3E}">
        <p14:creationId xmlns:p14="http://schemas.microsoft.com/office/powerpoint/2010/main" val="32157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SPATIAL VARIABILITY</a:t>
            </a:r>
            <a:endParaRPr lang="en-US" dirty="0"/>
          </a:p>
        </p:txBody>
      </p:sp>
      <p:sp>
        <p:nvSpPr>
          <p:cNvPr id="4" name="Slide Number Placeholder 3"/>
          <p:cNvSpPr>
            <a:spLocks noGrp="1"/>
          </p:cNvSpPr>
          <p:nvPr>
            <p:ph type="sldNum" sz="quarter" idx="10"/>
          </p:nvPr>
        </p:nvSpPr>
        <p:spPr/>
        <p:txBody>
          <a:bodyPr/>
          <a:lstStyle/>
          <a:p>
            <a:fld id="{ED849755-2CC8-470E-B6E0-84C6FB2E3031}" type="slidenum">
              <a:rPr lang="en-US" smtClean="0"/>
              <a:t>12</a:t>
            </a:fld>
            <a:endParaRPr lang="en-US"/>
          </a:p>
        </p:txBody>
      </p:sp>
    </p:spTree>
    <p:extLst>
      <p:ext uri="{BB962C8B-B14F-4D97-AF65-F5344CB8AC3E}">
        <p14:creationId xmlns:p14="http://schemas.microsoft.com/office/powerpoint/2010/main" val="3018791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38000">
              <a:schemeClr val="bg1"/>
            </a:gs>
            <a:gs pos="0">
              <a:schemeClr val="bg1"/>
            </a:gs>
            <a:gs pos="100000">
              <a:srgbClr val="DFE0E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470991"/>
            <a:ext cx="9144000" cy="2038972"/>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D845B3-3DF6-4317-9DB0-04F5F3CC988F}"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171102578"/>
      </p:ext>
    </p:extLst>
  </p:cSld>
  <p:clrMapOvr>
    <a:masterClrMapping/>
  </p:clrMapOvr>
  <p:extLst>
    <p:ext uri="{DCECCB84-F9BA-43D5-87BE-67443E8EF086}">
      <p15:sldGuideLst xmlns:p15="http://schemas.microsoft.com/office/powerpoint/2012/main">
        <p15:guide id="1" orient="horz" pos="205" userDrawn="1">
          <p15:clr>
            <a:srgbClr val="FBAE40"/>
          </p15:clr>
        </p15:guide>
        <p15:guide id="2" pos="1272" userDrawn="1">
          <p15:clr>
            <a:srgbClr val="FBAE40"/>
          </p15:clr>
        </p15:guide>
        <p15:guide id="3" orient="horz" pos="781" userDrawn="1">
          <p15:clr>
            <a:srgbClr val="FBAE40"/>
          </p15:clr>
        </p15:guide>
        <p15:guide id="4" pos="194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D845B3-3DF6-4317-9DB0-04F5F3CC988F}"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800614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D845B3-3DF6-4317-9DB0-04F5F3CC988F}" type="datetimeFigureOut">
              <a:rPr lang="en-US" smtClean="0"/>
              <a:t>10/23/2018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125913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D845B3-3DF6-4317-9DB0-04F5F3CC988F}"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278088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22102" y="351873"/>
            <a:ext cx="8869897" cy="867327"/>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D845B3-3DF6-4317-9DB0-04F5F3CC988F}" type="datetimeFigureOut">
              <a:rPr lang="en-US" smtClean="0"/>
              <a:t>10/23/2018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303441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6"/>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D845B3-3DF6-4317-9DB0-04F5F3CC988F}" type="datetimeFigureOut">
              <a:rPr lang="en-US" smtClean="0"/>
              <a:t>10/23/2018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11369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D845B3-3DF6-4317-9DB0-04F5F3CC988F}" type="datetimeFigureOut">
              <a:rPr lang="en-US" smtClean="0"/>
              <a:t>10/23/2018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CB710-0265-4668-9FC1-C9C0EDA73F24}" type="slidenum">
              <a:rPr lang="en-US" smtClean="0"/>
              <a:t>‹#›</a:t>
            </a:fld>
            <a:endParaRPr lang="en-US"/>
          </a:p>
        </p:txBody>
      </p:sp>
    </p:spTree>
    <p:extLst>
      <p:ext uri="{BB962C8B-B14F-4D97-AF65-F5344CB8AC3E}">
        <p14:creationId xmlns:p14="http://schemas.microsoft.com/office/powerpoint/2010/main" val="178837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9" name="Freeform 8"/>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3188" y="1417983"/>
            <a:ext cx="6172200" cy="44430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D845B3-3DF6-4317-9DB0-04F5F3CC988F}"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CB710-0265-4668-9FC1-C9C0EDA73F24}" type="slidenum">
              <a:rPr lang="en-US" smtClean="0"/>
              <a:t>‹#›</a:t>
            </a:fld>
            <a:endParaRPr lang="en-US"/>
          </a:p>
        </p:txBody>
      </p:sp>
      <p:sp>
        <p:nvSpPr>
          <p:cNvPr id="8" name="Title 1"/>
          <p:cNvSpPr txBox="1">
            <a:spLocks/>
          </p:cNvSpPr>
          <p:nvPr userDrawn="1"/>
        </p:nvSpPr>
        <p:spPr>
          <a:xfrm>
            <a:off x="3322104" y="338622"/>
            <a:ext cx="8869896" cy="895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414211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Freeform 8"/>
          <p:cNvSpPr/>
          <p:nvPr userDrawn="1"/>
        </p:nvSpPr>
        <p:spPr>
          <a:xfrm>
            <a:off x="2242196" y="337167"/>
            <a:ext cx="9959248" cy="914400"/>
          </a:xfrm>
          <a:custGeom>
            <a:avLst/>
            <a:gdLst>
              <a:gd name="connsiteX0" fmla="*/ 9959248 w 9959248"/>
              <a:gd name="connsiteY0" fmla="*/ 0 h 914400"/>
              <a:gd name="connsiteX1" fmla="*/ 0 w 9959248"/>
              <a:gd name="connsiteY1" fmla="*/ 0 h 914400"/>
              <a:gd name="connsiteX2" fmla="*/ 914400 w 9959248"/>
              <a:gd name="connsiteY2" fmla="*/ 914400 h 914400"/>
              <a:gd name="connsiteX3" fmla="*/ 9959248 w 9959248"/>
              <a:gd name="connsiteY3" fmla="*/ 914400 h 914400"/>
              <a:gd name="connsiteX4" fmla="*/ 9959248 w 9959248"/>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59248" h="914400">
                <a:moveTo>
                  <a:pt x="9959248" y="0"/>
                </a:moveTo>
                <a:lnTo>
                  <a:pt x="0" y="0"/>
                </a:lnTo>
                <a:lnTo>
                  <a:pt x="914400" y="914400"/>
                </a:lnTo>
                <a:lnTo>
                  <a:pt x="9959248" y="914400"/>
                </a:lnTo>
                <a:lnTo>
                  <a:pt x="9959248" y="0"/>
                </a:lnTo>
                <a:close/>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183188" y="1497496"/>
            <a:ext cx="6172200" cy="43635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D845B3-3DF6-4317-9DB0-04F5F3CC988F}" type="datetimeFigureOut">
              <a:rPr lang="en-US" smtClean="0"/>
              <a:t>10/23/2018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CB710-0265-4668-9FC1-C9C0EDA73F24}" type="slidenum">
              <a:rPr lang="en-US" smtClean="0"/>
              <a:t>‹#›</a:t>
            </a:fld>
            <a:endParaRPr lang="en-US"/>
          </a:p>
        </p:txBody>
      </p:sp>
      <p:sp>
        <p:nvSpPr>
          <p:cNvPr id="8" name="Title 1"/>
          <p:cNvSpPr>
            <a:spLocks noGrp="1"/>
          </p:cNvSpPr>
          <p:nvPr>
            <p:ph type="title"/>
          </p:nvPr>
        </p:nvSpPr>
        <p:spPr>
          <a:xfrm>
            <a:off x="3322104" y="338622"/>
            <a:ext cx="8869896" cy="895234"/>
          </a:xfrm>
        </p:spPr>
        <p:txBody>
          <a:bodyPr/>
          <a:lstStyle/>
          <a:p>
            <a:r>
              <a:rPr lang="en-US"/>
              <a:t>Click to edit Master title style</a:t>
            </a:r>
          </a:p>
        </p:txBody>
      </p:sp>
    </p:spTree>
    <p:extLst>
      <p:ext uri="{BB962C8B-B14F-4D97-AF65-F5344CB8AC3E}">
        <p14:creationId xmlns:p14="http://schemas.microsoft.com/office/powerpoint/2010/main" val="3741109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38000">
              <a:schemeClr val="bg1"/>
            </a:gs>
            <a:gs pos="0">
              <a:schemeClr val="bg1"/>
            </a:gs>
            <a:gs pos="100000">
              <a:srgbClr val="DFE0E2"/>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0721" y="1500731"/>
            <a:ext cx="11257453" cy="46762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5834"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D845B3-3DF6-4317-9DB0-04F5F3CC988F}" type="datetimeFigureOut">
              <a:rPr lang="en-US" smtClean="0"/>
              <a:t>10/23/2018</a:t>
            </a:fld>
            <a:endParaRPr lang="en-US"/>
          </a:p>
        </p:txBody>
      </p:sp>
      <p:sp>
        <p:nvSpPr>
          <p:cNvPr id="5" name="Footer Placeholder 4"/>
          <p:cNvSpPr>
            <a:spLocks noGrp="1"/>
          </p:cNvSpPr>
          <p:nvPr>
            <p:ph type="ftr" sz="quarter" idx="3"/>
          </p:nvPr>
        </p:nvSpPr>
        <p:spPr>
          <a:xfrm>
            <a:off x="3322103" y="6356350"/>
            <a:ext cx="555685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6218"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CB710-0265-4668-9FC1-C9C0EDA73F24}" type="slidenum">
              <a:rPr lang="en-US" smtClean="0"/>
              <a:t>‹#›</a:t>
            </a:fld>
            <a:endParaRPr lang="en-US"/>
          </a:p>
        </p:txBody>
      </p:sp>
      <p:sp>
        <p:nvSpPr>
          <p:cNvPr id="7" name="Freeform 6"/>
          <p:cNvSpPr/>
          <p:nvPr userDrawn="1"/>
        </p:nvSpPr>
        <p:spPr>
          <a:xfrm>
            <a:off x="0" y="337167"/>
            <a:ext cx="2963007" cy="923192"/>
          </a:xfrm>
          <a:custGeom>
            <a:avLst/>
            <a:gdLst>
              <a:gd name="connsiteX0" fmla="*/ 0 w 2963007"/>
              <a:gd name="connsiteY0" fmla="*/ 0 h 923192"/>
              <a:gd name="connsiteX1" fmla="*/ 2039815 w 2963007"/>
              <a:gd name="connsiteY1" fmla="*/ 0 h 923192"/>
              <a:gd name="connsiteX2" fmla="*/ 2963007 w 2963007"/>
              <a:gd name="connsiteY2" fmla="*/ 923192 h 923192"/>
              <a:gd name="connsiteX3" fmla="*/ 0 w 2963007"/>
              <a:gd name="connsiteY3" fmla="*/ 923192 h 923192"/>
            </a:gdLst>
            <a:ahLst/>
            <a:cxnLst>
              <a:cxn ang="0">
                <a:pos x="connsiteX0" y="connsiteY0"/>
              </a:cxn>
              <a:cxn ang="0">
                <a:pos x="connsiteX1" y="connsiteY1"/>
              </a:cxn>
              <a:cxn ang="0">
                <a:pos x="connsiteX2" y="connsiteY2"/>
              </a:cxn>
              <a:cxn ang="0">
                <a:pos x="connsiteX3" y="connsiteY3"/>
              </a:cxn>
            </a:cxnLst>
            <a:rect l="l" t="t" r="r" b="b"/>
            <a:pathLst>
              <a:path w="2963007" h="923192">
                <a:moveTo>
                  <a:pt x="0" y="0"/>
                </a:moveTo>
                <a:lnTo>
                  <a:pt x="2039815" y="0"/>
                </a:lnTo>
                <a:lnTo>
                  <a:pt x="2963007" y="923192"/>
                </a:lnTo>
                <a:lnTo>
                  <a:pt x="0" y="923192"/>
                </a:lnTo>
              </a:path>
            </a:pathLst>
          </a:custGeom>
          <a:solidFill>
            <a:schemeClr val="bg1"/>
          </a:solidFill>
          <a:ln>
            <a:noFill/>
          </a:ln>
          <a:effectLst>
            <a:outerShdw blurRad="127000" dist="63500" dir="18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0721" y="577539"/>
            <a:ext cx="1412377" cy="433655"/>
          </a:xfrm>
          <a:prstGeom prst="rect">
            <a:avLst/>
          </a:prstGeom>
        </p:spPr>
      </p:pic>
      <p:sp>
        <p:nvSpPr>
          <p:cNvPr id="2" name="Title Placeholder 1"/>
          <p:cNvSpPr>
            <a:spLocks noGrp="1"/>
          </p:cNvSpPr>
          <p:nvPr>
            <p:ph type="title"/>
          </p:nvPr>
        </p:nvSpPr>
        <p:spPr>
          <a:xfrm>
            <a:off x="3322104" y="338622"/>
            <a:ext cx="8869896" cy="89523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07850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rgbClr val="0070C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ctrTitle"/>
          </p:nvPr>
        </p:nvSpPr>
        <p:spPr>
          <a:xfrm>
            <a:off x="1523999" y="2554725"/>
            <a:ext cx="9644743" cy="2038972"/>
          </a:xfrm>
        </p:spPr>
        <p:txBody>
          <a:bodyPr>
            <a:noAutofit/>
          </a:bodyPr>
          <a:lstStyle/>
          <a:p>
            <a:r>
              <a:rPr lang="en-US" sz="4400" dirty="0"/>
              <a:t>Evaluation of Dynamically Downscaled, </a:t>
            </a:r>
            <a:r>
              <a:rPr lang="en-US" sz="4400" dirty="0" smtClean="0"/>
              <a:t/>
            </a:r>
            <a:br>
              <a:rPr lang="en-US" sz="4400" dirty="0" smtClean="0"/>
            </a:br>
            <a:r>
              <a:rPr lang="en-US" sz="4400" dirty="0" smtClean="0"/>
              <a:t>36- </a:t>
            </a:r>
            <a:r>
              <a:rPr lang="en-US" sz="4400" dirty="0"/>
              <a:t>and 12-km Simulations </a:t>
            </a:r>
            <a:r>
              <a:rPr lang="en-US" sz="4400" dirty="0" smtClean="0"/>
              <a:t/>
            </a:r>
            <a:br>
              <a:rPr lang="en-US" sz="4400" dirty="0" smtClean="0"/>
            </a:br>
            <a:r>
              <a:rPr lang="en-US" sz="4400" dirty="0" smtClean="0"/>
              <a:t>of </a:t>
            </a:r>
            <a:r>
              <a:rPr lang="en-US" sz="4400" dirty="0"/>
              <a:t>the WRF Model in Development </a:t>
            </a:r>
            <a:r>
              <a:rPr lang="en-US" sz="4400" dirty="0" smtClean="0"/>
              <a:t/>
            </a:r>
            <a:br>
              <a:rPr lang="en-US" sz="4400" dirty="0" smtClean="0"/>
            </a:br>
            <a:r>
              <a:rPr lang="en-US" sz="4400" dirty="0" smtClean="0"/>
              <a:t>of Intensity-Duration-Frequency </a:t>
            </a:r>
            <a:r>
              <a:rPr lang="en-US" sz="4400" dirty="0"/>
              <a:t>(IDF) Curves for US Urban Areas</a:t>
            </a:r>
          </a:p>
        </p:txBody>
      </p:sp>
      <p:sp>
        <p:nvSpPr>
          <p:cNvPr id="25" name="Subtitle 24"/>
          <p:cNvSpPr>
            <a:spLocks noGrp="1"/>
          </p:cNvSpPr>
          <p:nvPr>
            <p:ph type="subTitle" idx="1"/>
          </p:nvPr>
        </p:nvSpPr>
        <p:spPr>
          <a:xfrm>
            <a:off x="1524000" y="5066771"/>
            <a:ext cx="9144000" cy="1655762"/>
          </a:xfrm>
        </p:spPr>
        <p:txBody>
          <a:bodyPr>
            <a:normAutofit fontScale="92500" lnSpcReduction="10000"/>
          </a:bodyPr>
          <a:lstStyle/>
          <a:p>
            <a:r>
              <a:rPr lang="en-US" b="1" dirty="0"/>
              <a:t>Anna M. </a:t>
            </a:r>
            <a:r>
              <a:rPr lang="en-US" b="1" dirty="0" err="1"/>
              <a:t>Jalowska</a:t>
            </a:r>
            <a:r>
              <a:rPr lang="en-US" b="1" dirty="0"/>
              <a:t> and Tanya Spero</a:t>
            </a:r>
          </a:p>
          <a:p>
            <a:r>
              <a:rPr lang="en-US" sz="2100" dirty="0"/>
              <a:t>Environmental Futures Analysis Branch | Systems Exposure Division </a:t>
            </a:r>
            <a:br>
              <a:rPr lang="en-US" sz="2100" dirty="0"/>
            </a:br>
            <a:r>
              <a:rPr lang="en-US" sz="2100" dirty="0"/>
              <a:t>National Exposure Research Laboratory | Office of Research and Development | U.S. EPA </a:t>
            </a:r>
          </a:p>
          <a:p>
            <a:r>
              <a:rPr lang="en-US" sz="2100" dirty="0"/>
              <a:t>17th Annual CMAS </a:t>
            </a:r>
            <a:r>
              <a:rPr lang="en-US" sz="1800" dirty="0"/>
              <a:t>Conference, Chapel Hill, NC</a:t>
            </a:r>
          </a:p>
          <a:p>
            <a:r>
              <a:rPr lang="en-US" sz="1800" dirty="0"/>
              <a:t>October 23, 2018 at 11:20am</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40101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7BDCE-E653-4DD8-B273-D3CCAFDFA8EB}"/>
              </a:ext>
            </a:extLst>
          </p:cNvPr>
          <p:cNvSpPr>
            <a:spLocks noGrp="1"/>
          </p:cNvSpPr>
          <p:nvPr>
            <p:ph type="title"/>
          </p:nvPr>
        </p:nvSpPr>
        <p:spPr>
          <a:xfrm>
            <a:off x="2993923" y="338622"/>
            <a:ext cx="9198077" cy="895234"/>
          </a:xfrm>
        </p:spPr>
        <p:txBody>
          <a:bodyPr>
            <a:noAutofit/>
          </a:bodyPr>
          <a:lstStyle/>
          <a:p>
            <a:r>
              <a:rPr lang="en-US" sz="3600" dirty="0"/>
              <a:t>Model Evaluation- Annual Maximum Series (AMS)</a:t>
            </a:r>
          </a:p>
        </p:txBody>
      </p:sp>
      <p:sp>
        <p:nvSpPr>
          <p:cNvPr id="3" name="Content Placeholder 2">
            <a:extLst>
              <a:ext uri="{FF2B5EF4-FFF2-40B4-BE49-F238E27FC236}">
                <a16:creationId xmlns:a16="http://schemas.microsoft.com/office/drawing/2014/main" xmlns="" id="{1B8FBC17-5369-4454-B540-887FEE8D716C}"/>
              </a:ext>
            </a:extLst>
          </p:cNvPr>
          <p:cNvSpPr>
            <a:spLocks noGrp="1"/>
          </p:cNvSpPr>
          <p:nvPr>
            <p:ph idx="1"/>
          </p:nvPr>
        </p:nvSpPr>
        <p:spPr>
          <a:xfrm>
            <a:off x="7535745" y="2397433"/>
            <a:ext cx="4387646" cy="2678901"/>
          </a:xfrm>
        </p:spPr>
        <p:txBody>
          <a:bodyPr/>
          <a:lstStyle/>
          <a:p>
            <a:r>
              <a:rPr lang="en-US" dirty="0"/>
              <a:t>WRF-R2 and WRF-ERA36 underestimate large precipitation events and </a:t>
            </a:r>
            <a:br>
              <a:rPr lang="en-US" dirty="0"/>
            </a:br>
            <a:r>
              <a:rPr lang="en-US" dirty="0"/>
              <a:t>overestimate small events</a:t>
            </a:r>
          </a:p>
          <a:p>
            <a:r>
              <a:rPr lang="en-US" dirty="0"/>
              <a:t>WRF-ERA12 best reproduce observed AMS </a:t>
            </a:r>
          </a:p>
        </p:txBody>
      </p:sp>
      <p:grpSp>
        <p:nvGrpSpPr>
          <p:cNvPr id="11" name="Group 10">
            <a:extLst>
              <a:ext uri="{FF2B5EF4-FFF2-40B4-BE49-F238E27FC236}">
                <a16:creationId xmlns:a16="http://schemas.microsoft.com/office/drawing/2014/main" xmlns="" id="{785ADF89-2DBC-4F93-8629-D581E4341BCD}"/>
              </a:ext>
            </a:extLst>
          </p:cNvPr>
          <p:cNvGrpSpPr/>
          <p:nvPr/>
        </p:nvGrpSpPr>
        <p:grpSpPr>
          <a:xfrm>
            <a:off x="64668" y="1403936"/>
            <a:ext cx="7293078" cy="5357269"/>
            <a:chOff x="145784" y="1308071"/>
            <a:chExt cx="7293078" cy="5357269"/>
          </a:xfrm>
        </p:grpSpPr>
        <p:pic>
          <p:nvPicPr>
            <p:cNvPr id="6" name="Picture 5">
              <a:extLst>
                <a:ext uri="{FF2B5EF4-FFF2-40B4-BE49-F238E27FC236}">
                  <a16:creationId xmlns:a16="http://schemas.microsoft.com/office/drawing/2014/main" xmlns="" id="{D786B660-B794-4988-8E84-AC097212D57E}"/>
                </a:ext>
              </a:extLst>
            </p:cNvPr>
            <p:cNvPicPr>
              <a:picLocks noChangeAspect="1"/>
            </p:cNvPicPr>
            <p:nvPr/>
          </p:nvPicPr>
          <p:blipFill>
            <a:blip r:embed="rId3"/>
            <a:stretch>
              <a:fillRect/>
            </a:stretch>
          </p:blipFill>
          <p:spPr>
            <a:xfrm>
              <a:off x="1688691" y="1308071"/>
              <a:ext cx="5750171" cy="5357269"/>
            </a:xfrm>
            <a:prstGeom prst="rect">
              <a:avLst/>
            </a:prstGeom>
          </p:spPr>
        </p:pic>
        <p:pic>
          <p:nvPicPr>
            <p:cNvPr id="7" name="Picture 6">
              <a:extLst>
                <a:ext uri="{FF2B5EF4-FFF2-40B4-BE49-F238E27FC236}">
                  <a16:creationId xmlns:a16="http://schemas.microsoft.com/office/drawing/2014/main" xmlns="" id="{1C93BD12-B487-40B7-B55E-CE9902FD45A9}"/>
                </a:ext>
              </a:extLst>
            </p:cNvPr>
            <p:cNvPicPr>
              <a:picLocks noChangeAspect="1"/>
            </p:cNvPicPr>
            <p:nvPr/>
          </p:nvPicPr>
          <p:blipFill rotWithShape="1">
            <a:blip r:embed="rId4"/>
            <a:srcRect t="1" r="60735" b="77977"/>
            <a:stretch/>
          </p:blipFill>
          <p:spPr>
            <a:xfrm>
              <a:off x="145784" y="1308071"/>
              <a:ext cx="1857375" cy="211013"/>
            </a:xfrm>
            <a:prstGeom prst="rect">
              <a:avLst/>
            </a:prstGeom>
          </p:spPr>
        </p:pic>
        <p:pic>
          <p:nvPicPr>
            <p:cNvPr id="9" name="Picture 8">
              <a:extLst>
                <a:ext uri="{FF2B5EF4-FFF2-40B4-BE49-F238E27FC236}">
                  <a16:creationId xmlns:a16="http://schemas.microsoft.com/office/drawing/2014/main" xmlns="" id="{FCB6B057-368C-47D0-84B5-B1A27E91CB3E}"/>
                </a:ext>
              </a:extLst>
            </p:cNvPr>
            <p:cNvPicPr>
              <a:picLocks noChangeAspect="1"/>
            </p:cNvPicPr>
            <p:nvPr/>
          </p:nvPicPr>
          <p:blipFill>
            <a:blip r:embed="rId5"/>
            <a:stretch>
              <a:fillRect/>
            </a:stretch>
          </p:blipFill>
          <p:spPr>
            <a:xfrm>
              <a:off x="145785" y="1519084"/>
              <a:ext cx="1857375" cy="2638425"/>
            </a:xfrm>
            <a:prstGeom prst="rect">
              <a:avLst/>
            </a:prstGeom>
          </p:spPr>
        </p:pic>
        <p:sp>
          <p:nvSpPr>
            <p:cNvPr id="10" name="Rectangle 9">
              <a:extLst>
                <a:ext uri="{FF2B5EF4-FFF2-40B4-BE49-F238E27FC236}">
                  <a16:creationId xmlns:a16="http://schemas.microsoft.com/office/drawing/2014/main" xmlns="" id="{C00B43C7-E4B5-4A54-AA02-0C17359F9F03}"/>
                </a:ext>
              </a:extLst>
            </p:cNvPr>
            <p:cNvSpPr/>
            <p:nvPr/>
          </p:nvSpPr>
          <p:spPr>
            <a:xfrm>
              <a:off x="145784" y="4157509"/>
              <a:ext cx="1742010" cy="250783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8962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72B74F-2582-4E21-8F18-F60AC32ABD26}"/>
              </a:ext>
            </a:extLst>
          </p:cNvPr>
          <p:cNvSpPr>
            <a:spLocks noGrp="1"/>
          </p:cNvSpPr>
          <p:nvPr>
            <p:ph type="title"/>
          </p:nvPr>
        </p:nvSpPr>
        <p:spPr/>
        <p:txBody>
          <a:bodyPr>
            <a:normAutofit fontScale="90000"/>
          </a:bodyPr>
          <a:lstStyle/>
          <a:p>
            <a:r>
              <a:rPr lang="en-US" dirty="0"/>
              <a:t>Model Evaluation- Seasonal Precipitation</a:t>
            </a:r>
          </a:p>
        </p:txBody>
      </p:sp>
      <p:pic>
        <p:nvPicPr>
          <p:cNvPr id="4" name="Picture 9">
            <a:extLst>
              <a:ext uri="{FF2B5EF4-FFF2-40B4-BE49-F238E27FC236}">
                <a16:creationId xmlns:a16="http://schemas.microsoft.com/office/drawing/2014/main" xmlns="" id="{41B2011F-B8B7-43F9-80B1-2D8A8AFA698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26" b="2939"/>
          <a:stretch/>
        </p:blipFill>
        <p:spPr bwMode="auto">
          <a:xfrm>
            <a:off x="2194558" y="1640932"/>
            <a:ext cx="7835705" cy="5217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36B7B6E2-E38E-46BB-9581-7B48523C0C31}"/>
              </a:ext>
            </a:extLst>
          </p:cNvPr>
          <p:cNvSpPr/>
          <p:nvPr/>
        </p:nvSpPr>
        <p:spPr>
          <a:xfrm>
            <a:off x="2041697" y="1263776"/>
            <a:ext cx="8133472" cy="400110"/>
          </a:xfrm>
          <a:prstGeom prst="rect">
            <a:avLst/>
          </a:prstGeom>
        </p:spPr>
        <p:txBody>
          <a:bodyPr wrap="square">
            <a:spAutoFit/>
          </a:bodyPr>
          <a:lstStyle/>
          <a:p>
            <a:pPr>
              <a:spcBef>
                <a:spcPct val="50000"/>
              </a:spcBef>
            </a:pPr>
            <a:r>
              <a:rPr lang="en-US" altLang="en-US" sz="2000" b="1" dirty="0"/>
              <a:t>Seasonal differences in precipitation between observed and modeled data</a:t>
            </a:r>
          </a:p>
        </p:txBody>
      </p:sp>
      <p:sp>
        <p:nvSpPr>
          <p:cNvPr id="6" name="Rectangle 5">
            <a:extLst>
              <a:ext uri="{FF2B5EF4-FFF2-40B4-BE49-F238E27FC236}">
                <a16:creationId xmlns:a16="http://schemas.microsoft.com/office/drawing/2014/main" xmlns="" id="{4AF0668E-E646-4DB7-896E-1B132B8E2CD5}"/>
              </a:ext>
            </a:extLst>
          </p:cNvPr>
          <p:cNvSpPr/>
          <p:nvPr/>
        </p:nvSpPr>
        <p:spPr>
          <a:xfrm>
            <a:off x="32821" y="2564221"/>
            <a:ext cx="2194557" cy="923330"/>
          </a:xfrm>
          <a:prstGeom prst="rect">
            <a:avLst/>
          </a:prstGeom>
        </p:spPr>
        <p:txBody>
          <a:bodyPr wrap="square">
            <a:spAutoFit/>
          </a:bodyPr>
          <a:lstStyle/>
          <a:p>
            <a:pPr marL="285750" indent="-285750">
              <a:buFont typeface="Arial" panose="020B0604020202020204" pitchFamily="34" charset="0"/>
              <a:buChar char="•"/>
            </a:pPr>
            <a:r>
              <a:rPr lang="en-US" dirty="0"/>
              <a:t>Smallest deviations </a:t>
            </a:r>
            <a:br>
              <a:rPr lang="en-US" dirty="0"/>
            </a:br>
            <a:r>
              <a:rPr lang="en-US" dirty="0"/>
              <a:t>in the winter</a:t>
            </a:r>
          </a:p>
        </p:txBody>
      </p:sp>
      <p:sp>
        <p:nvSpPr>
          <p:cNvPr id="7" name="Rectangle 6">
            <a:extLst>
              <a:ext uri="{FF2B5EF4-FFF2-40B4-BE49-F238E27FC236}">
                <a16:creationId xmlns:a16="http://schemas.microsoft.com/office/drawing/2014/main" xmlns="" id="{0701F22C-2A27-49C1-AB63-3D717F64D6EF}"/>
              </a:ext>
            </a:extLst>
          </p:cNvPr>
          <p:cNvSpPr/>
          <p:nvPr/>
        </p:nvSpPr>
        <p:spPr>
          <a:xfrm>
            <a:off x="0" y="3982713"/>
            <a:ext cx="2194557" cy="1754326"/>
          </a:xfrm>
          <a:prstGeom prst="rect">
            <a:avLst/>
          </a:prstGeom>
        </p:spPr>
        <p:txBody>
          <a:bodyPr wrap="square">
            <a:spAutoFit/>
          </a:bodyPr>
          <a:lstStyle/>
          <a:p>
            <a:pPr marL="285750" indent="-285750">
              <a:buFont typeface="Arial" panose="020B0604020202020204" pitchFamily="34" charset="0"/>
              <a:buChar char="•"/>
            </a:pPr>
            <a:r>
              <a:rPr lang="en-US" dirty="0" smtClean="0"/>
              <a:t>Largest deviations </a:t>
            </a:r>
            <a:r>
              <a:rPr lang="en-US" dirty="0" smtClean="0"/>
              <a:t>in the </a:t>
            </a:r>
            <a:r>
              <a:rPr lang="en-US" dirty="0" smtClean="0"/>
              <a:t>summer when precipitation </a:t>
            </a:r>
            <a:r>
              <a:rPr lang="en-US" dirty="0"/>
              <a:t>is dominated by convective activity </a:t>
            </a:r>
          </a:p>
        </p:txBody>
      </p:sp>
      <p:sp>
        <p:nvSpPr>
          <p:cNvPr id="9" name="Rectangle 8">
            <a:extLst>
              <a:ext uri="{FF2B5EF4-FFF2-40B4-BE49-F238E27FC236}">
                <a16:creationId xmlns:a16="http://schemas.microsoft.com/office/drawing/2014/main" xmlns="" id="{638A5F8C-EA3F-45C4-A750-3AA62F17D992}"/>
              </a:ext>
            </a:extLst>
          </p:cNvPr>
          <p:cNvSpPr/>
          <p:nvPr/>
        </p:nvSpPr>
        <p:spPr>
          <a:xfrm>
            <a:off x="10030264" y="2564221"/>
            <a:ext cx="2161736" cy="1200329"/>
          </a:xfrm>
          <a:prstGeom prst="rect">
            <a:avLst/>
          </a:prstGeom>
        </p:spPr>
        <p:txBody>
          <a:bodyPr wrap="square">
            <a:spAutoFit/>
          </a:bodyPr>
          <a:lstStyle/>
          <a:p>
            <a:pPr marL="285750" indent="-285750">
              <a:buFont typeface="Arial" panose="020B0604020202020204" pitchFamily="34" charset="0"/>
              <a:buChar char="•"/>
            </a:pPr>
            <a:r>
              <a:rPr lang="en-US" dirty="0"/>
              <a:t>WRF-ERA36 resulted in overall drier seasons than WRF-R2</a:t>
            </a:r>
          </a:p>
        </p:txBody>
      </p:sp>
      <p:sp>
        <p:nvSpPr>
          <p:cNvPr id="10" name="Rectangle 9">
            <a:extLst>
              <a:ext uri="{FF2B5EF4-FFF2-40B4-BE49-F238E27FC236}">
                <a16:creationId xmlns:a16="http://schemas.microsoft.com/office/drawing/2014/main" xmlns="" id="{E3C911C0-D0E6-4971-B717-FB3A5F4EBF11}"/>
              </a:ext>
            </a:extLst>
          </p:cNvPr>
          <p:cNvSpPr/>
          <p:nvPr/>
        </p:nvSpPr>
        <p:spPr>
          <a:xfrm>
            <a:off x="10030263" y="4122443"/>
            <a:ext cx="2161737" cy="1200329"/>
          </a:xfrm>
          <a:prstGeom prst="rect">
            <a:avLst/>
          </a:prstGeom>
        </p:spPr>
        <p:txBody>
          <a:bodyPr wrap="square">
            <a:spAutoFit/>
          </a:bodyPr>
          <a:lstStyle/>
          <a:p>
            <a:pPr marL="285750" indent="-285750">
              <a:buFont typeface="Arial" panose="020B0604020202020204" pitchFamily="34" charset="0"/>
              <a:buChar char="•"/>
            </a:pPr>
            <a:r>
              <a:rPr lang="en-US" dirty="0"/>
              <a:t>I</a:t>
            </a:r>
            <a:r>
              <a:rPr lang="en-US" dirty="0" smtClean="0"/>
              <a:t>nherited </a:t>
            </a:r>
            <a:r>
              <a:rPr lang="en-US" smtClean="0"/>
              <a:t>biases from </a:t>
            </a:r>
            <a:r>
              <a:rPr lang="en-US" dirty="0"/>
              <a:t>the WRF driving data (global models)</a:t>
            </a:r>
          </a:p>
        </p:txBody>
      </p:sp>
    </p:spTree>
    <p:extLst>
      <p:ext uri="{BB962C8B-B14F-4D97-AF65-F5344CB8AC3E}">
        <p14:creationId xmlns:p14="http://schemas.microsoft.com/office/powerpoint/2010/main" val="38643075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07886-058F-4C6A-95B2-35D2C3D77D4A}"/>
              </a:ext>
            </a:extLst>
          </p:cNvPr>
          <p:cNvSpPr>
            <a:spLocks noGrp="1"/>
          </p:cNvSpPr>
          <p:nvPr>
            <p:ph type="title"/>
          </p:nvPr>
        </p:nvSpPr>
        <p:spPr/>
        <p:txBody>
          <a:bodyPr/>
          <a:lstStyle/>
          <a:p>
            <a:r>
              <a:rPr lang="en-US" dirty="0"/>
              <a:t>Model Evaluation- Hourly Precipitation</a:t>
            </a:r>
          </a:p>
        </p:txBody>
      </p:sp>
      <p:sp>
        <p:nvSpPr>
          <p:cNvPr id="3" name="Content Placeholder 2">
            <a:extLst>
              <a:ext uri="{FF2B5EF4-FFF2-40B4-BE49-F238E27FC236}">
                <a16:creationId xmlns:a16="http://schemas.microsoft.com/office/drawing/2014/main" xmlns="" id="{DFBCCCCC-9F93-4E41-A221-C3945F3D3456}"/>
              </a:ext>
            </a:extLst>
          </p:cNvPr>
          <p:cNvSpPr>
            <a:spLocks noGrp="1"/>
          </p:cNvSpPr>
          <p:nvPr>
            <p:ph idx="1"/>
          </p:nvPr>
        </p:nvSpPr>
        <p:spPr>
          <a:xfrm>
            <a:off x="5549704" y="1500731"/>
            <a:ext cx="6566095" cy="4676232"/>
          </a:xfrm>
        </p:spPr>
        <p:txBody>
          <a:bodyPr>
            <a:noAutofit/>
          </a:bodyPr>
          <a:lstStyle/>
          <a:p>
            <a:pPr marL="0" indent="0">
              <a:buNone/>
            </a:pPr>
            <a:r>
              <a:rPr lang="en-US" sz="2400" b="1" dirty="0"/>
              <a:t>WRF-R2 and WRF-ERA36</a:t>
            </a:r>
            <a:r>
              <a:rPr lang="en-US" sz="2400" dirty="0"/>
              <a:t>:</a:t>
            </a:r>
          </a:p>
          <a:p>
            <a:pPr lvl="1">
              <a:buFont typeface="Calibri" panose="020F0502020204030204" pitchFamily="34" charset="0"/>
              <a:buChar char="−"/>
            </a:pPr>
            <a:r>
              <a:rPr lang="en-US" dirty="0"/>
              <a:t>both runs underestimated high-intensity and </a:t>
            </a:r>
            <a:br>
              <a:rPr lang="en-US" dirty="0"/>
            </a:br>
            <a:r>
              <a:rPr lang="en-US" dirty="0"/>
              <a:t>overestimate number of 1-3-hour events.</a:t>
            </a:r>
          </a:p>
          <a:p>
            <a:pPr lvl="1">
              <a:buFont typeface="Calibri" panose="020F0502020204030204" pitchFamily="34" charset="0"/>
              <a:buChar char="−"/>
            </a:pPr>
            <a:r>
              <a:rPr lang="en-US" dirty="0"/>
              <a:t>replacing R2 </a:t>
            </a:r>
            <a:r>
              <a:rPr lang="en-US"/>
              <a:t>with </a:t>
            </a:r>
            <a:r>
              <a:rPr lang="en-US" smtClean="0"/>
              <a:t>ERA </a:t>
            </a:r>
            <a:r>
              <a:rPr lang="en-US" dirty="0"/>
              <a:t>improved intensities in 3-12-hour events</a:t>
            </a:r>
            <a:r>
              <a:rPr lang="en-US" dirty="0" smtClean="0"/>
              <a:t>.</a:t>
            </a:r>
          </a:p>
          <a:p>
            <a:pPr marL="457200" lvl="1" indent="0">
              <a:buNone/>
            </a:pPr>
            <a:endParaRPr lang="en-US" dirty="0"/>
          </a:p>
          <a:p>
            <a:pPr marL="0" indent="0">
              <a:buNone/>
            </a:pPr>
            <a:r>
              <a:rPr lang="en-US" sz="2400" b="1" dirty="0"/>
              <a:t>WRF-ERA12</a:t>
            </a:r>
            <a:r>
              <a:rPr lang="en-US" sz="2400" dirty="0"/>
              <a:t>:</a:t>
            </a:r>
          </a:p>
          <a:p>
            <a:pPr lvl="1">
              <a:buFont typeface="Calibri" panose="020F0502020204030204" pitchFamily="34" charset="0"/>
              <a:buChar char="−"/>
            </a:pPr>
            <a:r>
              <a:rPr lang="en-US" dirty="0"/>
              <a:t>best reproduced 3-24-hour events.</a:t>
            </a:r>
          </a:p>
          <a:p>
            <a:pPr lvl="1">
              <a:buFont typeface="Calibri" panose="020F0502020204030204" pitchFamily="34" charset="0"/>
              <a:buChar char="−"/>
            </a:pPr>
            <a:r>
              <a:rPr lang="en-US" dirty="0"/>
              <a:t>improved 1-hour events, but overestimated frequency and underestimated intensity.</a:t>
            </a:r>
          </a:p>
          <a:p>
            <a:pPr marL="0" indent="0">
              <a:buNone/>
            </a:pPr>
            <a:endParaRPr lang="en-US" sz="2400" dirty="0"/>
          </a:p>
          <a:p>
            <a:pPr marL="457200" lvl="1" indent="0">
              <a:buNone/>
            </a:pPr>
            <a:endParaRPr lang="en-US" dirty="0"/>
          </a:p>
        </p:txBody>
      </p:sp>
      <p:pic>
        <p:nvPicPr>
          <p:cNvPr id="4" name="Picture 3">
            <a:extLst>
              <a:ext uri="{FF2B5EF4-FFF2-40B4-BE49-F238E27FC236}">
                <a16:creationId xmlns:a16="http://schemas.microsoft.com/office/drawing/2014/main" xmlns="" id="{A5CE15E8-4CA3-4FAD-815E-54E53B0E1D75}"/>
              </a:ext>
            </a:extLst>
          </p:cNvPr>
          <p:cNvPicPr>
            <a:picLocks noChangeAspect="1"/>
          </p:cNvPicPr>
          <p:nvPr/>
        </p:nvPicPr>
        <p:blipFill>
          <a:blip r:embed="rId3"/>
          <a:stretch>
            <a:fillRect/>
          </a:stretch>
        </p:blipFill>
        <p:spPr>
          <a:xfrm>
            <a:off x="0" y="1233856"/>
            <a:ext cx="5549705" cy="5626911"/>
          </a:xfrm>
          <a:prstGeom prst="rect">
            <a:avLst/>
          </a:prstGeom>
        </p:spPr>
      </p:pic>
      <p:sp>
        <p:nvSpPr>
          <p:cNvPr id="5" name="Rectangle 4">
            <a:extLst>
              <a:ext uri="{FF2B5EF4-FFF2-40B4-BE49-F238E27FC236}">
                <a16:creationId xmlns:a16="http://schemas.microsoft.com/office/drawing/2014/main" xmlns="" id="{3D6EB391-DB17-469E-A65F-2F4E9EBDF1BC}"/>
              </a:ext>
            </a:extLst>
          </p:cNvPr>
          <p:cNvSpPr/>
          <p:nvPr/>
        </p:nvSpPr>
        <p:spPr>
          <a:xfrm>
            <a:off x="5527242" y="6479008"/>
            <a:ext cx="5017527" cy="369332"/>
          </a:xfrm>
          <a:prstGeom prst="rect">
            <a:avLst/>
          </a:prstGeom>
        </p:spPr>
        <p:txBody>
          <a:bodyPr wrap="none">
            <a:spAutoFit/>
          </a:bodyPr>
          <a:lstStyle/>
          <a:p>
            <a:r>
              <a:rPr lang="en-US" i="1" dirty="0">
                <a:latin typeface="CIDFont+F1"/>
              </a:rPr>
              <a:t>Precipitation intensity distributions </a:t>
            </a:r>
            <a:r>
              <a:rPr lang="en-US" i="1" dirty="0"/>
              <a:t>at six durations </a:t>
            </a:r>
            <a:r>
              <a:rPr lang="en-US" i="1" dirty="0">
                <a:latin typeface="CIDFont+F1"/>
              </a:rPr>
              <a:t> </a:t>
            </a:r>
            <a:endParaRPr lang="en-US" i="1" dirty="0"/>
          </a:p>
        </p:txBody>
      </p:sp>
    </p:spTree>
    <p:extLst>
      <p:ext uri="{BB962C8B-B14F-4D97-AF65-F5344CB8AC3E}">
        <p14:creationId xmlns:p14="http://schemas.microsoft.com/office/powerpoint/2010/main" val="3893087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97EED-06DB-4821-9510-973129B936EC}"/>
              </a:ext>
            </a:extLst>
          </p:cNvPr>
          <p:cNvSpPr>
            <a:spLocks noGrp="1"/>
          </p:cNvSpPr>
          <p:nvPr>
            <p:ph type="title"/>
          </p:nvPr>
        </p:nvSpPr>
        <p:spPr/>
        <p:txBody>
          <a:bodyPr/>
          <a:lstStyle/>
          <a:p>
            <a:r>
              <a:rPr lang="en-US" dirty="0"/>
              <a:t>IDF Curves</a:t>
            </a:r>
          </a:p>
        </p:txBody>
      </p:sp>
      <p:sp>
        <p:nvSpPr>
          <p:cNvPr id="3" name="Content Placeholder 2">
            <a:extLst>
              <a:ext uri="{FF2B5EF4-FFF2-40B4-BE49-F238E27FC236}">
                <a16:creationId xmlns:a16="http://schemas.microsoft.com/office/drawing/2014/main" xmlns="" id="{00A2F22C-E33D-4C5D-B4A5-C13931521D38}"/>
              </a:ext>
            </a:extLst>
          </p:cNvPr>
          <p:cNvSpPr>
            <a:spLocks noGrp="1"/>
          </p:cNvSpPr>
          <p:nvPr>
            <p:ph idx="1"/>
          </p:nvPr>
        </p:nvSpPr>
        <p:spPr>
          <a:xfrm>
            <a:off x="5852160" y="1500731"/>
            <a:ext cx="6260123" cy="5223626"/>
          </a:xfrm>
        </p:spPr>
        <p:txBody>
          <a:bodyPr>
            <a:normAutofit/>
          </a:bodyPr>
          <a:lstStyle/>
          <a:p>
            <a:r>
              <a:rPr lang="en-US" altLang="en-US" sz="1800" dirty="0"/>
              <a:t>The IDF curves were constructed based on </a:t>
            </a:r>
            <a:r>
              <a:rPr lang="en-US" altLang="en-US" sz="1800" dirty="0" smtClean="0"/>
              <a:t>AMS, </a:t>
            </a:r>
            <a:r>
              <a:rPr lang="en-US" altLang="en-US" sz="1800" dirty="0"/>
              <a:t>fitted with Gumbel distribution using the L-moments estimation method. </a:t>
            </a:r>
          </a:p>
          <a:p>
            <a:pPr>
              <a:lnSpc>
                <a:spcPct val="110000"/>
              </a:lnSpc>
            </a:pPr>
            <a:r>
              <a:rPr lang="en-US" altLang="en-US" sz="1800" dirty="0"/>
              <a:t>In WRF-R2 and WRF-ERA36, the 1-hour to 3-hour events were greatly underestimated.</a:t>
            </a:r>
          </a:p>
          <a:p>
            <a:pPr>
              <a:lnSpc>
                <a:spcPct val="110000"/>
              </a:lnSpc>
            </a:pPr>
            <a:r>
              <a:rPr lang="en-US" altLang="en-US" sz="1800" dirty="0"/>
              <a:t>In both 36-km simulations, the 18-hour to 24-hour events were overestimated.</a:t>
            </a:r>
          </a:p>
          <a:p>
            <a:pPr>
              <a:lnSpc>
                <a:spcPct val="110000"/>
              </a:lnSpc>
            </a:pPr>
            <a:r>
              <a:rPr lang="en-US" altLang="en-US" sz="1800" dirty="0"/>
              <a:t>Increasing the resolution of WRF to 12-km improved modeled IDF curves. </a:t>
            </a:r>
          </a:p>
          <a:p>
            <a:pPr>
              <a:lnSpc>
                <a:spcPct val="110000"/>
              </a:lnSpc>
            </a:pPr>
            <a:r>
              <a:rPr lang="en-US" altLang="en-US" sz="1800" dirty="0"/>
              <a:t>WRF-ERA12 still underestimates annual maxima in the shortest durations, which suggests that higher-resolution WRF simulations (e.g., 4-km or finer) may be needed to reproduce the highest intensities at the shortest durations.</a:t>
            </a:r>
          </a:p>
          <a:p>
            <a:endParaRPr lang="en-US" altLang="en-US" sz="1800" dirty="0"/>
          </a:p>
          <a:p>
            <a:endParaRPr lang="en-US" sz="1800" dirty="0"/>
          </a:p>
        </p:txBody>
      </p:sp>
      <p:pic>
        <p:nvPicPr>
          <p:cNvPr id="4" name="Picture 5">
            <a:extLst>
              <a:ext uri="{FF2B5EF4-FFF2-40B4-BE49-F238E27FC236}">
                <a16:creationId xmlns:a16="http://schemas.microsoft.com/office/drawing/2014/main" xmlns="" id="{992A2D73-6F84-47DE-88E5-5CB6BECA9F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532"/>
            <a:ext cx="5904863" cy="551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1987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97EED-06DB-4821-9510-973129B936EC}"/>
              </a:ext>
            </a:extLst>
          </p:cNvPr>
          <p:cNvSpPr>
            <a:spLocks noGrp="1"/>
          </p:cNvSpPr>
          <p:nvPr>
            <p:ph type="title"/>
          </p:nvPr>
        </p:nvSpPr>
        <p:spPr/>
        <p:txBody>
          <a:bodyPr/>
          <a:lstStyle/>
          <a:p>
            <a:r>
              <a:rPr lang="en-US" dirty="0"/>
              <a:t>IDF Curves</a:t>
            </a:r>
          </a:p>
        </p:txBody>
      </p:sp>
      <p:sp>
        <p:nvSpPr>
          <p:cNvPr id="3" name="Content Placeholder 2">
            <a:extLst>
              <a:ext uri="{FF2B5EF4-FFF2-40B4-BE49-F238E27FC236}">
                <a16:creationId xmlns:a16="http://schemas.microsoft.com/office/drawing/2014/main" xmlns="" id="{00A2F22C-E33D-4C5D-B4A5-C13931521D38}"/>
              </a:ext>
            </a:extLst>
          </p:cNvPr>
          <p:cNvSpPr>
            <a:spLocks noGrp="1"/>
          </p:cNvSpPr>
          <p:nvPr>
            <p:ph idx="1"/>
          </p:nvPr>
        </p:nvSpPr>
        <p:spPr>
          <a:xfrm>
            <a:off x="5852160" y="1500731"/>
            <a:ext cx="6260123" cy="5223626"/>
          </a:xfrm>
        </p:spPr>
        <p:txBody>
          <a:bodyPr>
            <a:normAutofit/>
          </a:bodyPr>
          <a:lstStyle/>
          <a:p>
            <a:r>
              <a:rPr lang="en-US" altLang="en-US" sz="1800" dirty="0"/>
              <a:t>The IDF curves were constructed based on </a:t>
            </a:r>
            <a:r>
              <a:rPr lang="en-US" altLang="en-US" sz="1800" dirty="0" smtClean="0"/>
              <a:t>AMS, </a:t>
            </a:r>
            <a:r>
              <a:rPr lang="en-US" altLang="en-US" sz="1800" dirty="0"/>
              <a:t>fitted with Gumbel distribution using the L-moments estimation method. </a:t>
            </a:r>
          </a:p>
          <a:p>
            <a:pPr>
              <a:lnSpc>
                <a:spcPct val="110000"/>
              </a:lnSpc>
            </a:pPr>
            <a:r>
              <a:rPr lang="en-US" altLang="en-US" sz="1800" dirty="0"/>
              <a:t>In WRF-R2 and WRF-ERA36, the 1-hour to 3-hour events were greatly underestimated.</a:t>
            </a:r>
          </a:p>
          <a:p>
            <a:pPr>
              <a:lnSpc>
                <a:spcPct val="110000"/>
              </a:lnSpc>
            </a:pPr>
            <a:r>
              <a:rPr lang="en-US" altLang="en-US" sz="1800" dirty="0"/>
              <a:t>In both 36-km simulations, the 18-hour to 24-hour events were overestimated.</a:t>
            </a:r>
          </a:p>
          <a:p>
            <a:pPr>
              <a:lnSpc>
                <a:spcPct val="110000"/>
              </a:lnSpc>
            </a:pPr>
            <a:r>
              <a:rPr lang="en-US" altLang="en-US" sz="1800" dirty="0"/>
              <a:t>Increasing the resolution of WRF to 12-km improved modeled IDF curves. </a:t>
            </a:r>
          </a:p>
          <a:p>
            <a:pPr>
              <a:lnSpc>
                <a:spcPct val="110000"/>
              </a:lnSpc>
            </a:pPr>
            <a:r>
              <a:rPr lang="en-US" altLang="en-US" sz="1800" dirty="0"/>
              <a:t>WRF-ERA12 still underestimates annual maxima in the shortest durations, which suggests that higher-resolution WRF simulations (e.g., 4-km or finer) may be needed to reproduce the highest intensities at the shortest durations.</a:t>
            </a:r>
          </a:p>
          <a:p>
            <a:endParaRPr lang="en-US" altLang="en-US" sz="1800" dirty="0"/>
          </a:p>
          <a:p>
            <a:endParaRPr lang="en-US" sz="1800" dirty="0"/>
          </a:p>
        </p:txBody>
      </p:sp>
      <p:pic>
        <p:nvPicPr>
          <p:cNvPr id="4" name="Picture 5">
            <a:extLst>
              <a:ext uri="{FF2B5EF4-FFF2-40B4-BE49-F238E27FC236}">
                <a16:creationId xmlns:a16="http://schemas.microsoft.com/office/drawing/2014/main" xmlns="" id="{992A2D73-6F84-47DE-88E5-5CB6BECA9F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532"/>
            <a:ext cx="5904863" cy="551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H="1">
            <a:off x="906234" y="1820636"/>
            <a:ext cx="408214" cy="30044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2313759" y="1820634"/>
            <a:ext cx="408214" cy="30044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H="1">
            <a:off x="3805837" y="1820635"/>
            <a:ext cx="408214" cy="30044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310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97EED-06DB-4821-9510-973129B936EC}"/>
              </a:ext>
            </a:extLst>
          </p:cNvPr>
          <p:cNvSpPr>
            <a:spLocks noGrp="1"/>
          </p:cNvSpPr>
          <p:nvPr>
            <p:ph type="title"/>
          </p:nvPr>
        </p:nvSpPr>
        <p:spPr/>
        <p:txBody>
          <a:bodyPr/>
          <a:lstStyle/>
          <a:p>
            <a:r>
              <a:rPr lang="en-US" dirty="0"/>
              <a:t>IDF Curves</a:t>
            </a:r>
          </a:p>
        </p:txBody>
      </p:sp>
      <p:sp>
        <p:nvSpPr>
          <p:cNvPr id="3" name="Content Placeholder 2">
            <a:extLst>
              <a:ext uri="{FF2B5EF4-FFF2-40B4-BE49-F238E27FC236}">
                <a16:creationId xmlns:a16="http://schemas.microsoft.com/office/drawing/2014/main" xmlns="" id="{00A2F22C-E33D-4C5D-B4A5-C13931521D38}"/>
              </a:ext>
            </a:extLst>
          </p:cNvPr>
          <p:cNvSpPr>
            <a:spLocks noGrp="1"/>
          </p:cNvSpPr>
          <p:nvPr>
            <p:ph idx="1"/>
          </p:nvPr>
        </p:nvSpPr>
        <p:spPr>
          <a:xfrm>
            <a:off x="5852160" y="1500731"/>
            <a:ext cx="6260123" cy="5223626"/>
          </a:xfrm>
        </p:spPr>
        <p:txBody>
          <a:bodyPr>
            <a:normAutofit/>
          </a:bodyPr>
          <a:lstStyle/>
          <a:p>
            <a:r>
              <a:rPr lang="en-US" altLang="en-US" sz="1800" dirty="0"/>
              <a:t>The IDF curves were constructed based on </a:t>
            </a:r>
            <a:r>
              <a:rPr lang="en-US" altLang="en-US" sz="1800" dirty="0" smtClean="0"/>
              <a:t>AMS, </a:t>
            </a:r>
            <a:r>
              <a:rPr lang="en-US" altLang="en-US" sz="1800" dirty="0"/>
              <a:t>fitted with Gumbel distribution using the L-moments estimation method. </a:t>
            </a:r>
          </a:p>
          <a:p>
            <a:pPr>
              <a:lnSpc>
                <a:spcPct val="110000"/>
              </a:lnSpc>
            </a:pPr>
            <a:r>
              <a:rPr lang="en-US" altLang="en-US" sz="1800" dirty="0"/>
              <a:t>In WRF-R2 and WRF-ERA36, the 1-hour to 3-hour events were greatly underestimated.</a:t>
            </a:r>
          </a:p>
          <a:p>
            <a:pPr>
              <a:lnSpc>
                <a:spcPct val="110000"/>
              </a:lnSpc>
            </a:pPr>
            <a:r>
              <a:rPr lang="en-US" altLang="en-US" sz="1800" dirty="0"/>
              <a:t>In both 36-km simulations, the 18-hour to 24-hour events were overestimated.</a:t>
            </a:r>
          </a:p>
          <a:p>
            <a:pPr>
              <a:lnSpc>
                <a:spcPct val="110000"/>
              </a:lnSpc>
            </a:pPr>
            <a:r>
              <a:rPr lang="en-US" altLang="en-US" sz="1800" dirty="0"/>
              <a:t>Increasing the resolution of WRF to 12-km improved modeled IDF curves. </a:t>
            </a:r>
          </a:p>
          <a:p>
            <a:pPr>
              <a:lnSpc>
                <a:spcPct val="110000"/>
              </a:lnSpc>
            </a:pPr>
            <a:r>
              <a:rPr lang="en-US" altLang="en-US" sz="1800" dirty="0"/>
              <a:t>WRF-ERA12 still underestimates annual maxima in the shortest durations, which suggests that higher-resolution WRF simulations (e.g., 4-km or finer) may be needed to reproduce the highest intensities at the shortest durations.</a:t>
            </a:r>
          </a:p>
          <a:p>
            <a:endParaRPr lang="en-US" altLang="en-US" sz="1800" dirty="0"/>
          </a:p>
          <a:p>
            <a:endParaRPr lang="en-US" sz="1800" dirty="0"/>
          </a:p>
        </p:txBody>
      </p:sp>
      <p:pic>
        <p:nvPicPr>
          <p:cNvPr id="4" name="Picture 5">
            <a:extLst>
              <a:ext uri="{FF2B5EF4-FFF2-40B4-BE49-F238E27FC236}">
                <a16:creationId xmlns:a16="http://schemas.microsoft.com/office/drawing/2014/main" xmlns="" id="{992A2D73-6F84-47DE-88E5-5CB6BECA9F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532"/>
            <a:ext cx="5904863" cy="551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flipH="1">
            <a:off x="1877776" y="1861453"/>
            <a:ext cx="408214" cy="30044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flipH="1">
            <a:off x="3293465" y="1853290"/>
            <a:ext cx="408214" cy="30044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flipH="1">
            <a:off x="4774477" y="1853289"/>
            <a:ext cx="408214" cy="300445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62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A97EED-06DB-4821-9510-973129B936EC}"/>
              </a:ext>
            </a:extLst>
          </p:cNvPr>
          <p:cNvSpPr>
            <a:spLocks noGrp="1"/>
          </p:cNvSpPr>
          <p:nvPr>
            <p:ph type="title"/>
          </p:nvPr>
        </p:nvSpPr>
        <p:spPr/>
        <p:txBody>
          <a:bodyPr/>
          <a:lstStyle/>
          <a:p>
            <a:r>
              <a:rPr lang="en-US" dirty="0"/>
              <a:t>IDF Curves</a:t>
            </a:r>
          </a:p>
        </p:txBody>
      </p:sp>
      <p:sp>
        <p:nvSpPr>
          <p:cNvPr id="3" name="Content Placeholder 2">
            <a:extLst>
              <a:ext uri="{FF2B5EF4-FFF2-40B4-BE49-F238E27FC236}">
                <a16:creationId xmlns:a16="http://schemas.microsoft.com/office/drawing/2014/main" xmlns="" id="{00A2F22C-E33D-4C5D-B4A5-C13931521D38}"/>
              </a:ext>
            </a:extLst>
          </p:cNvPr>
          <p:cNvSpPr>
            <a:spLocks noGrp="1"/>
          </p:cNvSpPr>
          <p:nvPr>
            <p:ph idx="1"/>
          </p:nvPr>
        </p:nvSpPr>
        <p:spPr>
          <a:xfrm>
            <a:off x="5852160" y="1500731"/>
            <a:ext cx="6260123" cy="5223626"/>
          </a:xfrm>
        </p:spPr>
        <p:txBody>
          <a:bodyPr>
            <a:normAutofit/>
          </a:bodyPr>
          <a:lstStyle/>
          <a:p>
            <a:r>
              <a:rPr lang="en-US" altLang="en-US" sz="1800" dirty="0"/>
              <a:t>The IDF curves were constructed based on </a:t>
            </a:r>
            <a:r>
              <a:rPr lang="en-US" altLang="en-US" sz="1800" dirty="0" smtClean="0"/>
              <a:t>AMS, </a:t>
            </a:r>
            <a:r>
              <a:rPr lang="en-US" altLang="en-US" sz="1800" dirty="0"/>
              <a:t>fitted with Gumbel distribution using the L-moments estimation method. </a:t>
            </a:r>
          </a:p>
          <a:p>
            <a:pPr>
              <a:lnSpc>
                <a:spcPct val="110000"/>
              </a:lnSpc>
            </a:pPr>
            <a:r>
              <a:rPr lang="en-US" altLang="en-US" sz="1800" dirty="0"/>
              <a:t>In WRF-R2 and WRF-ERA36, the 1-hour to 3-hour events were greatly underestimated.</a:t>
            </a:r>
          </a:p>
          <a:p>
            <a:pPr>
              <a:lnSpc>
                <a:spcPct val="110000"/>
              </a:lnSpc>
            </a:pPr>
            <a:r>
              <a:rPr lang="en-US" altLang="en-US" sz="1800" dirty="0"/>
              <a:t>In both 36-km simulations, the 18-hour to 24-hour events were overestimated.</a:t>
            </a:r>
          </a:p>
          <a:p>
            <a:pPr>
              <a:lnSpc>
                <a:spcPct val="110000"/>
              </a:lnSpc>
            </a:pPr>
            <a:r>
              <a:rPr lang="en-US" altLang="en-US" sz="1800" dirty="0"/>
              <a:t>Increasing the resolution of WRF to 12-km improved modeled IDF curves. </a:t>
            </a:r>
          </a:p>
          <a:p>
            <a:pPr>
              <a:lnSpc>
                <a:spcPct val="110000"/>
              </a:lnSpc>
            </a:pPr>
            <a:r>
              <a:rPr lang="en-US" altLang="en-US" sz="1800" dirty="0"/>
              <a:t>WRF-ERA12 still underestimates annual maxima in the shortest durations, which suggests that higher-resolution WRF simulations (e.g., 4-km or finer) may be needed to reproduce the highest intensities at the shortest durations.</a:t>
            </a:r>
          </a:p>
          <a:p>
            <a:endParaRPr lang="en-US" altLang="en-US" sz="1800" dirty="0"/>
          </a:p>
          <a:p>
            <a:endParaRPr lang="en-US" sz="1800" dirty="0"/>
          </a:p>
        </p:txBody>
      </p:sp>
      <p:pic>
        <p:nvPicPr>
          <p:cNvPr id="4" name="Picture 5">
            <a:extLst>
              <a:ext uri="{FF2B5EF4-FFF2-40B4-BE49-F238E27FC236}">
                <a16:creationId xmlns:a16="http://schemas.microsoft.com/office/drawing/2014/main" xmlns="" id="{992A2D73-6F84-47DE-88E5-5CB6BECA9F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57532"/>
            <a:ext cx="5904863" cy="551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51026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4D3840-DD4C-4417-A169-BDE5709ECA56}"/>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xmlns="" id="{0A892483-B4F0-400A-AC33-BD54A1EAB83E}"/>
              </a:ext>
            </a:extLst>
          </p:cNvPr>
          <p:cNvSpPr>
            <a:spLocks noGrp="1"/>
          </p:cNvSpPr>
          <p:nvPr>
            <p:ph idx="1"/>
          </p:nvPr>
        </p:nvSpPr>
        <p:spPr/>
        <p:txBody>
          <a:bodyPr>
            <a:noAutofit/>
          </a:bodyPr>
          <a:lstStyle/>
          <a:p>
            <a:pPr>
              <a:lnSpc>
                <a:spcPct val="110000"/>
              </a:lnSpc>
            </a:pPr>
            <a:r>
              <a:rPr lang="en-US" altLang="en-US" sz="2000" dirty="0"/>
              <a:t>The 36-km WRF dataset driven by R2 produced IDF curves that were acceptable at the 6-hour to 18-hour durations.</a:t>
            </a:r>
          </a:p>
          <a:p>
            <a:pPr>
              <a:lnSpc>
                <a:spcPct val="110000"/>
              </a:lnSpc>
            </a:pPr>
            <a:r>
              <a:rPr lang="en-US" altLang="en-US" sz="2000" dirty="0"/>
              <a:t>Increasing the resolution of WRF’s driving data from R2 to ERA-Interim marginally improved the 6-hour to 18-hour durations.</a:t>
            </a:r>
          </a:p>
          <a:p>
            <a:pPr>
              <a:lnSpc>
                <a:spcPct val="110000"/>
              </a:lnSpc>
            </a:pPr>
            <a:r>
              <a:rPr lang="en-US" altLang="en-US" sz="2000" dirty="0"/>
              <a:t>36-km WRF data did not reproduce the high-intensity, short-duration events or the long-duration events.</a:t>
            </a:r>
          </a:p>
          <a:p>
            <a:pPr>
              <a:lnSpc>
                <a:spcPct val="110000"/>
              </a:lnSpc>
            </a:pPr>
            <a:r>
              <a:rPr lang="en-US" altLang="en-US" sz="2000" dirty="0"/>
              <a:t>12-km WRF reproduced IDF curves developed from observations.</a:t>
            </a:r>
          </a:p>
          <a:p>
            <a:pPr>
              <a:lnSpc>
                <a:spcPct val="110000"/>
              </a:lnSpc>
            </a:pPr>
            <a:r>
              <a:rPr lang="en-US" altLang="en-US" sz="2000" dirty="0"/>
              <a:t>12-km WRF dramatically improved the frequency and intensity of the 1-hour to 3-hour.</a:t>
            </a:r>
          </a:p>
          <a:p>
            <a:pPr>
              <a:lnSpc>
                <a:spcPct val="110000"/>
              </a:lnSpc>
            </a:pPr>
            <a:r>
              <a:rPr lang="en-US" altLang="en-US" sz="2000" dirty="0"/>
              <a:t>Some locations (here, Raleigh) could be more impacted by biases inherited from the driving models, as well as those within WRF at a given resolution. </a:t>
            </a:r>
            <a:endParaRPr lang="en-US" sz="2000" dirty="0"/>
          </a:p>
        </p:txBody>
      </p:sp>
    </p:spTree>
    <p:extLst>
      <p:ext uri="{BB962C8B-B14F-4D97-AF65-F5344CB8AC3E}">
        <p14:creationId xmlns:p14="http://schemas.microsoft.com/office/powerpoint/2010/main" val="3777651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025DB5-1F65-4436-90C3-63D1244AC3C5}"/>
              </a:ext>
            </a:extLst>
          </p:cNvPr>
          <p:cNvSpPr>
            <a:spLocks noGrp="1"/>
          </p:cNvSpPr>
          <p:nvPr>
            <p:ph type="title"/>
          </p:nvPr>
        </p:nvSpPr>
        <p:spPr/>
        <p:txBody>
          <a:bodyPr>
            <a:normAutofit/>
          </a:bodyPr>
          <a:lstStyle/>
          <a:p>
            <a:r>
              <a:rPr lang="en-US" dirty="0"/>
              <a:t>Future Directions</a:t>
            </a:r>
          </a:p>
        </p:txBody>
      </p:sp>
      <p:sp>
        <p:nvSpPr>
          <p:cNvPr id="3" name="Content Placeholder 2">
            <a:extLst>
              <a:ext uri="{FF2B5EF4-FFF2-40B4-BE49-F238E27FC236}">
                <a16:creationId xmlns:a16="http://schemas.microsoft.com/office/drawing/2014/main" xmlns="" id="{A19B6074-4D9C-43FD-8945-6E11580A576C}"/>
              </a:ext>
            </a:extLst>
          </p:cNvPr>
          <p:cNvSpPr>
            <a:spLocks noGrp="1"/>
          </p:cNvSpPr>
          <p:nvPr>
            <p:ph idx="1"/>
          </p:nvPr>
        </p:nvSpPr>
        <p:spPr/>
        <p:txBody>
          <a:bodyPr/>
          <a:lstStyle/>
          <a:p>
            <a:pPr>
              <a:lnSpc>
                <a:spcPct val="110000"/>
              </a:lnSpc>
            </a:pPr>
            <a:r>
              <a:rPr lang="en-US" altLang="en-US" dirty="0">
                <a:ea typeface="ＭＳ Ｐゴシック" panose="020B0600070205080204" pitchFamily="34" charset="-128"/>
              </a:rPr>
              <a:t>Consider scale-aware convective schemes in the WRF model.</a:t>
            </a:r>
          </a:p>
          <a:p>
            <a:pPr>
              <a:lnSpc>
                <a:spcPct val="110000"/>
              </a:lnSpc>
            </a:pPr>
            <a:r>
              <a:rPr lang="en-US" altLang="en-US" dirty="0">
                <a:ea typeface="ＭＳ Ｐゴシック" panose="020B0600070205080204" pitchFamily="34" charset="-128"/>
              </a:rPr>
              <a:t>Refine the model resolution to 4-km.</a:t>
            </a:r>
            <a:endParaRPr lang="en-US" altLang="en-US" dirty="0"/>
          </a:p>
          <a:p>
            <a:pPr>
              <a:lnSpc>
                <a:spcPct val="110000"/>
              </a:lnSpc>
            </a:pPr>
            <a:r>
              <a:rPr lang="en-US" altLang="en-US" dirty="0"/>
              <a:t>Include developed techniques to build IDF curves in the EPA’s Storm Water Management Model (SWMM) and Climate Resilience Evaluation and Awareness Tool (CREAT), allowing public communities to aid in storm water management planning, thereby avoiding negative economic impacts.</a:t>
            </a:r>
          </a:p>
          <a:p>
            <a:endParaRPr lang="en-US" dirty="0"/>
          </a:p>
        </p:txBody>
      </p:sp>
    </p:spTree>
    <p:extLst>
      <p:ext uri="{BB962C8B-B14F-4D97-AF65-F5344CB8AC3E}">
        <p14:creationId xmlns:p14="http://schemas.microsoft.com/office/powerpoint/2010/main" val="15365797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8C34D5-F076-4559-88F8-989DB017F6C0}"/>
              </a:ext>
            </a:extLst>
          </p:cNvPr>
          <p:cNvSpPr>
            <a:spLocks noGrp="1"/>
          </p:cNvSpPr>
          <p:nvPr>
            <p:ph type="title"/>
          </p:nvPr>
        </p:nvSpPr>
        <p:spPr>
          <a:xfrm>
            <a:off x="4311750" y="3131059"/>
            <a:ext cx="3580228" cy="895234"/>
          </a:xfrm>
        </p:spPr>
        <p:txBody>
          <a:bodyPr>
            <a:noAutofit/>
          </a:bodyPr>
          <a:lstStyle/>
          <a:p>
            <a:r>
              <a:rPr lang="en-US" sz="6000" dirty="0"/>
              <a:t>Thank you</a:t>
            </a:r>
          </a:p>
        </p:txBody>
      </p:sp>
    </p:spTree>
    <p:extLst>
      <p:ext uri="{BB962C8B-B14F-4D97-AF65-F5344CB8AC3E}">
        <p14:creationId xmlns:p14="http://schemas.microsoft.com/office/powerpoint/2010/main" val="387452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FA410-AD6D-45F7-9BF8-B73B259130D4}"/>
              </a:ext>
            </a:extLst>
          </p:cNvPr>
          <p:cNvSpPr>
            <a:spLocks noGrp="1"/>
          </p:cNvSpPr>
          <p:nvPr>
            <p:ph type="title"/>
          </p:nvPr>
        </p:nvSpPr>
        <p:spPr/>
        <p:txBody>
          <a:bodyPr>
            <a:normAutofit/>
          </a:bodyPr>
          <a:lstStyle/>
          <a:p>
            <a:r>
              <a:rPr lang="en-US" dirty="0"/>
              <a:t>Acknowledgments</a:t>
            </a:r>
          </a:p>
        </p:txBody>
      </p:sp>
      <p:sp>
        <p:nvSpPr>
          <p:cNvPr id="3" name="Content Placeholder 2">
            <a:extLst>
              <a:ext uri="{FF2B5EF4-FFF2-40B4-BE49-F238E27FC236}">
                <a16:creationId xmlns:a16="http://schemas.microsoft.com/office/drawing/2014/main" xmlns="" id="{BB404484-96CD-49A5-9B82-6AE539833D0E}"/>
              </a:ext>
            </a:extLst>
          </p:cNvPr>
          <p:cNvSpPr>
            <a:spLocks noGrp="1"/>
          </p:cNvSpPr>
          <p:nvPr>
            <p:ph idx="1"/>
          </p:nvPr>
        </p:nvSpPr>
        <p:spPr/>
        <p:txBody>
          <a:bodyPr>
            <a:normAutofit lnSpcReduction="10000"/>
          </a:bodyPr>
          <a:lstStyle/>
          <a:p>
            <a:pPr marL="0" indent="0" algn="ctr">
              <a:lnSpc>
                <a:spcPct val="110000"/>
              </a:lnSpc>
              <a:buNone/>
            </a:pPr>
            <a:r>
              <a:rPr lang="en-US" altLang="en-US" b="1" dirty="0">
                <a:solidFill>
                  <a:srgbClr val="0070C0"/>
                </a:solidFill>
              </a:rPr>
              <a:t>The views expressed in this presentation are those of the authors and do not necessarily represent the views or policies of the U.S. Environmental Protection Agency. </a:t>
            </a:r>
          </a:p>
          <a:p>
            <a:pPr marL="0" indent="0" algn="ctr">
              <a:buNone/>
            </a:pPr>
            <a:r>
              <a:rPr lang="en-US" altLang="en-US" dirty="0"/>
              <a:t>The first author was supported in part by an appointment to the ORISE participant research program supported by an interagency agreement between EPA and DOE.</a:t>
            </a:r>
          </a:p>
          <a:p>
            <a:pPr marL="0" indent="0">
              <a:buNone/>
            </a:pPr>
            <a:endParaRPr lang="en-US" altLang="en-US" dirty="0"/>
          </a:p>
          <a:p>
            <a:pPr marL="0" indent="0">
              <a:buNone/>
            </a:pPr>
            <a:r>
              <a:rPr lang="en-US" altLang="en-US" dirty="0"/>
              <a:t>The authors thank </a:t>
            </a:r>
            <a:r>
              <a:rPr lang="en-US" altLang="en-US" dirty="0" err="1"/>
              <a:t>Chuen</a:t>
            </a:r>
            <a:r>
              <a:rPr lang="en-US" altLang="en-US" dirty="0"/>
              <a:t> </a:t>
            </a:r>
            <a:r>
              <a:rPr lang="en-US" altLang="en-US" dirty="0" err="1"/>
              <a:t>Meei</a:t>
            </a:r>
            <a:r>
              <a:rPr lang="en-US" altLang="en-US" dirty="0"/>
              <a:t> Gan for conducting some preliminary analysis. The authors appreciate valuable discussions with Jared Bowden (North Carolina State University) and John </a:t>
            </a:r>
            <a:r>
              <a:rPr lang="en-US" altLang="en-US" dirty="0" err="1"/>
              <a:t>Loperfido</a:t>
            </a:r>
            <a:r>
              <a:rPr lang="en-US" altLang="en-US" dirty="0"/>
              <a:t> (City of Durham, North Carolina). </a:t>
            </a:r>
          </a:p>
        </p:txBody>
      </p:sp>
    </p:spTree>
    <p:extLst>
      <p:ext uri="{BB962C8B-B14F-4D97-AF65-F5344CB8AC3E}">
        <p14:creationId xmlns:p14="http://schemas.microsoft.com/office/powerpoint/2010/main" val="39061103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B844C-008D-4911-A53F-A51757E1428B}"/>
              </a:ext>
            </a:extLst>
          </p:cNvPr>
          <p:cNvSpPr>
            <a:spLocks noGrp="1"/>
          </p:cNvSpPr>
          <p:nvPr>
            <p:ph type="title"/>
          </p:nvPr>
        </p:nvSpPr>
        <p:spPr>
          <a:xfrm>
            <a:off x="3322104" y="338622"/>
            <a:ext cx="8869896" cy="895234"/>
          </a:xfrm>
        </p:spPr>
        <p:txBody>
          <a:bodyPr>
            <a:normAutofit/>
          </a:bodyPr>
          <a:lstStyle/>
          <a:p>
            <a:r>
              <a:rPr lang="en-US" dirty="0"/>
              <a:t>Methods- OBSERVATIONAL DATA</a:t>
            </a:r>
          </a:p>
        </p:txBody>
      </p:sp>
      <p:sp>
        <p:nvSpPr>
          <p:cNvPr id="3" name="Content Placeholder 2">
            <a:extLst>
              <a:ext uri="{FF2B5EF4-FFF2-40B4-BE49-F238E27FC236}">
                <a16:creationId xmlns:a16="http://schemas.microsoft.com/office/drawing/2014/main" xmlns="" id="{47DD24BF-56ED-44B3-B05B-153FE9F86550}"/>
              </a:ext>
            </a:extLst>
          </p:cNvPr>
          <p:cNvSpPr>
            <a:spLocks noGrp="1"/>
          </p:cNvSpPr>
          <p:nvPr>
            <p:ph idx="1"/>
          </p:nvPr>
        </p:nvSpPr>
        <p:spPr>
          <a:xfrm>
            <a:off x="140110" y="1500731"/>
            <a:ext cx="5955890" cy="2388986"/>
          </a:xfrm>
        </p:spPr>
        <p:txBody>
          <a:bodyPr>
            <a:noAutofit/>
          </a:bodyPr>
          <a:lstStyle/>
          <a:p>
            <a:pPr marL="0" indent="0">
              <a:buNone/>
            </a:pPr>
            <a:r>
              <a:rPr lang="en-US" sz="1800" dirty="0"/>
              <a:t>For each city:</a:t>
            </a:r>
          </a:p>
          <a:p>
            <a:r>
              <a:rPr lang="en-US" sz="1800" dirty="0"/>
              <a:t>Data from 10 stations within 200 km radius from the city;</a:t>
            </a:r>
          </a:p>
          <a:p>
            <a:r>
              <a:rPr lang="en-US" sz="1800" dirty="0"/>
              <a:t>Data were aggregated using:</a:t>
            </a:r>
          </a:p>
          <a:p>
            <a:pPr marL="514350" indent="-514350">
              <a:buAutoNum type="arabicPeriod"/>
            </a:pPr>
            <a:r>
              <a:rPr lang="en-US" sz="1800" dirty="0"/>
              <a:t>Average of hourly data and</a:t>
            </a:r>
          </a:p>
          <a:p>
            <a:pPr marL="514350" indent="-514350">
              <a:buFont typeface="Arial" panose="020B0604020202020204" pitchFamily="34" charset="0"/>
              <a:buAutoNum type="arabicPeriod"/>
            </a:pPr>
            <a:r>
              <a:rPr lang="en-US" sz="1800" dirty="0"/>
              <a:t>The Inverse Distance Weighting (IDW) method (Shepard, 1968).</a:t>
            </a:r>
          </a:p>
          <a:p>
            <a:endParaRPr lang="en-US" sz="1800" dirty="0"/>
          </a:p>
        </p:txBody>
      </p:sp>
      <p:sp>
        <p:nvSpPr>
          <p:cNvPr id="5" name="Rectangle 4">
            <a:extLst>
              <a:ext uri="{FF2B5EF4-FFF2-40B4-BE49-F238E27FC236}">
                <a16:creationId xmlns:a16="http://schemas.microsoft.com/office/drawing/2014/main" xmlns="" id="{9477A370-6B12-487A-92E1-759E74E6D5E2}"/>
              </a:ext>
            </a:extLst>
          </p:cNvPr>
          <p:cNvSpPr/>
          <p:nvPr/>
        </p:nvSpPr>
        <p:spPr>
          <a:xfrm>
            <a:off x="6219418" y="6371384"/>
            <a:ext cx="6009017" cy="369332"/>
          </a:xfrm>
          <a:prstGeom prst="rect">
            <a:avLst/>
          </a:prstGeom>
        </p:spPr>
        <p:txBody>
          <a:bodyPr wrap="none">
            <a:spAutoFit/>
          </a:bodyPr>
          <a:lstStyle/>
          <a:p>
            <a:pPr>
              <a:spcBef>
                <a:spcPct val="50000"/>
              </a:spcBef>
            </a:pPr>
            <a:r>
              <a:rPr lang="en-US" altLang="en-US" i="1" dirty="0">
                <a:latin typeface="Times New Roman" panose="02020603050405020304" pitchFamily="18" charset="0"/>
              </a:rPr>
              <a:t>Station used in IDW for Atlanta, and sizes of WRF cell subsets.</a:t>
            </a:r>
          </a:p>
        </p:txBody>
      </p:sp>
      <p:pic>
        <p:nvPicPr>
          <p:cNvPr id="6" name="Picture 5">
            <a:extLst>
              <a:ext uri="{FF2B5EF4-FFF2-40B4-BE49-F238E27FC236}">
                <a16:creationId xmlns:a16="http://schemas.microsoft.com/office/drawing/2014/main" xmlns="" id="{C725C4BE-5E27-46D8-A64A-74409720CA92}"/>
              </a:ext>
            </a:extLst>
          </p:cNvPr>
          <p:cNvPicPr>
            <a:picLocks noChangeAspect="1"/>
          </p:cNvPicPr>
          <p:nvPr/>
        </p:nvPicPr>
        <p:blipFill>
          <a:blip r:embed="rId3"/>
          <a:stretch>
            <a:fillRect/>
          </a:stretch>
        </p:blipFill>
        <p:spPr>
          <a:xfrm>
            <a:off x="6395264" y="1351861"/>
            <a:ext cx="5060991" cy="4901517"/>
          </a:xfrm>
          <a:prstGeom prst="rect">
            <a:avLst/>
          </a:prstGeom>
        </p:spPr>
      </p:pic>
      <p:pic>
        <p:nvPicPr>
          <p:cNvPr id="4" name="Picture 3">
            <a:extLst>
              <a:ext uri="{FF2B5EF4-FFF2-40B4-BE49-F238E27FC236}">
                <a16:creationId xmlns:a16="http://schemas.microsoft.com/office/drawing/2014/main" xmlns="" id="{1F52846B-5F6F-46BF-BA3D-BF9F5022B57B}"/>
              </a:ext>
            </a:extLst>
          </p:cNvPr>
          <p:cNvPicPr>
            <a:picLocks noChangeAspect="1"/>
          </p:cNvPicPr>
          <p:nvPr/>
        </p:nvPicPr>
        <p:blipFill rotWithShape="1">
          <a:blip r:embed="rId4"/>
          <a:srcRect l="17837" t="9206" r="14953" b="49731"/>
          <a:stretch/>
        </p:blipFill>
        <p:spPr>
          <a:xfrm>
            <a:off x="149632" y="3802619"/>
            <a:ext cx="2257424" cy="914400"/>
          </a:xfrm>
          <a:prstGeom prst="rect">
            <a:avLst/>
          </a:prstGeom>
        </p:spPr>
      </p:pic>
      <p:sp>
        <p:nvSpPr>
          <p:cNvPr id="7" name="Rectangle 6">
            <a:extLst>
              <a:ext uri="{FF2B5EF4-FFF2-40B4-BE49-F238E27FC236}">
                <a16:creationId xmlns:a16="http://schemas.microsoft.com/office/drawing/2014/main" xmlns="" id="{31E706A0-FD60-48D5-A38D-D83FAF4BFF71}"/>
              </a:ext>
            </a:extLst>
          </p:cNvPr>
          <p:cNvSpPr/>
          <p:nvPr/>
        </p:nvSpPr>
        <p:spPr>
          <a:xfrm>
            <a:off x="2734317" y="3739534"/>
            <a:ext cx="3352799" cy="1200329"/>
          </a:xfrm>
          <a:prstGeom prst="rect">
            <a:avLst/>
          </a:prstGeom>
        </p:spPr>
        <p:txBody>
          <a:bodyPr wrap="square">
            <a:spAutoFit/>
          </a:bodyPr>
          <a:lstStyle/>
          <a:p>
            <a:r>
              <a:rPr lang="en-US" dirty="0">
                <a:latin typeface="CIDFont+F1"/>
              </a:rPr>
              <a:t>location </a:t>
            </a:r>
            <a:r>
              <a:rPr lang="en-US" dirty="0">
                <a:latin typeface="CIDFont+F6"/>
              </a:rPr>
              <a:t>x </a:t>
            </a:r>
            <a:r>
              <a:rPr lang="en-US" dirty="0">
                <a:latin typeface="CIDFont+F1"/>
              </a:rPr>
              <a:t>is determined from a weighted interpolation of </a:t>
            </a:r>
            <a:r>
              <a:rPr lang="en-US" dirty="0">
                <a:latin typeface="CIDFont+F6"/>
              </a:rPr>
              <a:t>N</a:t>
            </a:r>
          </a:p>
          <a:p>
            <a:r>
              <a:rPr lang="en-US" dirty="0">
                <a:latin typeface="CIDFont+F1"/>
              </a:rPr>
              <a:t>observed data points </a:t>
            </a:r>
            <a:r>
              <a:rPr lang="en-US" dirty="0" err="1">
                <a:latin typeface="CIDFont+F6"/>
              </a:rPr>
              <a:t>ui</a:t>
            </a:r>
            <a:r>
              <a:rPr lang="en-US" dirty="0">
                <a:latin typeface="CIDFont+F6"/>
              </a:rPr>
              <a:t> </a:t>
            </a:r>
            <a:r>
              <a:rPr lang="en-US" dirty="0">
                <a:latin typeface="CIDFont+F1"/>
              </a:rPr>
              <a:t>at each location </a:t>
            </a:r>
            <a:r>
              <a:rPr lang="en-US" dirty="0">
                <a:latin typeface="CIDFont+F6"/>
              </a:rPr>
              <a:t>xi</a:t>
            </a:r>
            <a:r>
              <a:rPr lang="en-US" dirty="0">
                <a:latin typeface="CIDFont+F1"/>
              </a:rPr>
              <a:t>. </a:t>
            </a:r>
            <a:endParaRPr lang="en-US" dirty="0"/>
          </a:p>
        </p:txBody>
      </p:sp>
      <p:pic>
        <p:nvPicPr>
          <p:cNvPr id="8" name="Picture 7">
            <a:extLst>
              <a:ext uri="{FF2B5EF4-FFF2-40B4-BE49-F238E27FC236}">
                <a16:creationId xmlns:a16="http://schemas.microsoft.com/office/drawing/2014/main" xmlns="" id="{F180506E-8E89-4358-BCBD-5C19FAA39681}"/>
              </a:ext>
            </a:extLst>
          </p:cNvPr>
          <p:cNvPicPr>
            <a:picLocks noChangeAspect="1"/>
          </p:cNvPicPr>
          <p:nvPr/>
        </p:nvPicPr>
        <p:blipFill rotWithShape="1">
          <a:blip r:embed="rId4"/>
          <a:srcRect l="17837" t="59251" r="14953" b="7814"/>
          <a:stretch/>
        </p:blipFill>
        <p:spPr>
          <a:xfrm>
            <a:off x="3864088" y="5301566"/>
            <a:ext cx="2231912" cy="725136"/>
          </a:xfrm>
          <a:prstGeom prst="rect">
            <a:avLst/>
          </a:prstGeom>
        </p:spPr>
      </p:pic>
      <p:sp>
        <p:nvSpPr>
          <p:cNvPr id="9" name="Rectangle 8">
            <a:extLst>
              <a:ext uri="{FF2B5EF4-FFF2-40B4-BE49-F238E27FC236}">
                <a16:creationId xmlns:a16="http://schemas.microsoft.com/office/drawing/2014/main" xmlns="" id="{75CCCAF1-57D0-432C-9F90-EF921B18B51C}"/>
              </a:ext>
            </a:extLst>
          </p:cNvPr>
          <p:cNvSpPr/>
          <p:nvPr/>
        </p:nvSpPr>
        <p:spPr>
          <a:xfrm>
            <a:off x="70055" y="5078722"/>
            <a:ext cx="3875139" cy="1477328"/>
          </a:xfrm>
          <a:prstGeom prst="rect">
            <a:avLst/>
          </a:prstGeom>
        </p:spPr>
        <p:txBody>
          <a:bodyPr wrap="square">
            <a:spAutoFit/>
          </a:bodyPr>
          <a:lstStyle/>
          <a:p>
            <a:r>
              <a:rPr lang="en-US" dirty="0">
                <a:latin typeface="CIDFont+F1"/>
              </a:rPr>
              <a:t>The distance-based weights </a:t>
            </a:r>
            <a:r>
              <a:rPr lang="en-US" dirty="0" err="1">
                <a:latin typeface="CIDFont+F6"/>
              </a:rPr>
              <a:t>w</a:t>
            </a:r>
            <a:r>
              <a:rPr lang="en-US" sz="1050" dirty="0" err="1">
                <a:latin typeface="CIDFont+F6"/>
              </a:rPr>
              <a:t>i</a:t>
            </a:r>
            <a:r>
              <a:rPr lang="en-US" sz="1050" dirty="0">
                <a:latin typeface="CIDFont+F6"/>
              </a:rPr>
              <a:t> </a:t>
            </a:r>
            <a:r>
              <a:rPr lang="en-US" dirty="0">
                <a:latin typeface="CIDFont+F1"/>
              </a:rPr>
              <a:t>(</a:t>
            </a:r>
            <a:r>
              <a:rPr lang="en-US" dirty="0">
                <a:latin typeface="CIDFont+F6"/>
              </a:rPr>
              <a:t>x </a:t>
            </a:r>
            <a:r>
              <a:rPr lang="en-US" dirty="0">
                <a:latin typeface="CIDFont+F1"/>
              </a:rPr>
              <a:t>≠ </a:t>
            </a:r>
            <a:r>
              <a:rPr lang="en-US" dirty="0">
                <a:latin typeface="CIDFont+F6"/>
              </a:rPr>
              <a:t>x</a:t>
            </a:r>
            <a:r>
              <a:rPr lang="en-US" sz="1050" dirty="0">
                <a:latin typeface="CIDFont+F6"/>
              </a:rPr>
              <a:t>i</a:t>
            </a:r>
            <a:r>
              <a:rPr lang="en-US" dirty="0">
                <a:latin typeface="CIDFont+F1"/>
              </a:rPr>
              <a:t>) is a function of the distance </a:t>
            </a:r>
            <a:r>
              <a:rPr lang="en-US" dirty="0">
                <a:latin typeface="CIDFont+F6"/>
              </a:rPr>
              <a:t>d </a:t>
            </a:r>
            <a:r>
              <a:rPr lang="en-US" dirty="0">
                <a:latin typeface="CIDFont+F1"/>
              </a:rPr>
              <a:t>between </a:t>
            </a:r>
            <a:r>
              <a:rPr lang="en-US" dirty="0">
                <a:latin typeface="CIDFont+F6"/>
              </a:rPr>
              <a:t>x</a:t>
            </a:r>
            <a:r>
              <a:rPr lang="en-US" sz="1050" dirty="0">
                <a:latin typeface="CIDFont+F6"/>
              </a:rPr>
              <a:t>i </a:t>
            </a:r>
            <a:r>
              <a:rPr lang="en-US" dirty="0">
                <a:latin typeface="CIDFont+F1"/>
              </a:rPr>
              <a:t>and </a:t>
            </a:r>
            <a:r>
              <a:rPr lang="en-US" dirty="0">
                <a:latin typeface="CIDFont+F6"/>
              </a:rPr>
              <a:t>x. T</a:t>
            </a:r>
            <a:r>
              <a:rPr lang="en-US" dirty="0">
                <a:latin typeface="CIDFont+F1"/>
              </a:rPr>
              <a:t>he distance weighting is adjusted using the power parameter </a:t>
            </a:r>
            <a:r>
              <a:rPr lang="en-US" dirty="0">
                <a:latin typeface="CIDFont+F6"/>
              </a:rPr>
              <a:t>p</a:t>
            </a:r>
            <a:r>
              <a:rPr lang="en-US" dirty="0">
                <a:latin typeface="CIDFont+F1"/>
              </a:rPr>
              <a:t>=2.</a:t>
            </a:r>
          </a:p>
        </p:txBody>
      </p:sp>
    </p:spTree>
    <p:extLst>
      <p:ext uri="{BB962C8B-B14F-4D97-AF65-F5344CB8AC3E}">
        <p14:creationId xmlns:p14="http://schemas.microsoft.com/office/powerpoint/2010/main" val="25224520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C7BDCE-E653-4DD8-B273-D3CCAFDFA8EB}"/>
              </a:ext>
            </a:extLst>
          </p:cNvPr>
          <p:cNvSpPr>
            <a:spLocks noGrp="1"/>
          </p:cNvSpPr>
          <p:nvPr>
            <p:ph type="title"/>
          </p:nvPr>
        </p:nvSpPr>
        <p:spPr/>
        <p:txBody>
          <a:bodyPr/>
          <a:lstStyle/>
          <a:p>
            <a:r>
              <a:rPr lang="en-US" dirty="0"/>
              <a:t>Observed data evaluation</a:t>
            </a:r>
          </a:p>
        </p:txBody>
      </p:sp>
      <p:sp>
        <p:nvSpPr>
          <p:cNvPr id="3" name="Content Placeholder 2">
            <a:extLst>
              <a:ext uri="{FF2B5EF4-FFF2-40B4-BE49-F238E27FC236}">
                <a16:creationId xmlns:a16="http://schemas.microsoft.com/office/drawing/2014/main" xmlns="" id="{1B8FBC17-5369-4454-B540-887FEE8D716C}"/>
              </a:ext>
            </a:extLst>
          </p:cNvPr>
          <p:cNvSpPr>
            <a:spLocks noGrp="1"/>
          </p:cNvSpPr>
          <p:nvPr>
            <p:ph idx="1"/>
          </p:nvPr>
        </p:nvSpPr>
        <p:spPr>
          <a:xfrm>
            <a:off x="470722" y="1500730"/>
            <a:ext cx="5591412" cy="5062301"/>
          </a:xfrm>
        </p:spPr>
        <p:txBody>
          <a:bodyPr>
            <a:normAutofit/>
          </a:bodyPr>
          <a:lstStyle/>
          <a:p>
            <a:endParaRPr lang="en-US" dirty="0"/>
          </a:p>
          <a:p>
            <a:r>
              <a:rPr lang="en-US" dirty="0"/>
              <a:t>100% IDW Dataset reproduced the 100% Dataset the best;</a:t>
            </a:r>
          </a:p>
          <a:p>
            <a:r>
              <a:rPr lang="en-US" dirty="0"/>
              <a:t>The Mean Datasets performed the poorest, greatly overestimating monthly values;</a:t>
            </a:r>
          </a:p>
          <a:p>
            <a:r>
              <a:rPr lang="en-US" dirty="0"/>
              <a:t>75% IDW Dataset and 75% Dataset were indistinguishable.</a:t>
            </a:r>
          </a:p>
        </p:txBody>
      </p:sp>
      <p:pic>
        <p:nvPicPr>
          <p:cNvPr id="4" name="Picture 3">
            <a:extLst>
              <a:ext uri="{FF2B5EF4-FFF2-40B4-BE49-F238E27FC236}">
                <a16:creationId xmlns:a16="http://schemas.microsoft.com/office/drawing/2014/main" xmlns="" id="{BA942AE2-06E8-4DDD-B06B-70E555724DAC}"/>
              </a:ext>
            </a:extLst>
          </p:cNvPr>
          <p:cNvPicPr>
            <a:picLocks noChangeAspect="1"/>
          </p:cNvPicPr>
          <p:nvPr/>
        </p:nvPicPr>
        <p:blipFill>
          <a:blip r:embed="rId3"/>
          <a:stretch>
            <a:fillRect/>
          </a:stretch>
        </p:blipFill>
        <p:spPr>
          <a:xfrm>
            <a:off x="6782439" y="1424530"/>
            <a:ext cx="4467546" cy="5357269"/>
          </a:xfrm>
          <a:prstGeom prst="rect">
            <a:avLst/>
          </a:prstGeom>
        </p:spPr>
      </p:pic>
      <p:sp>
        <p:nvSpPr>
          <p:cNvPr id="5" name="Rectangle 4">
            <a:extLst>
              <a:ext uri="{FF2B5EF4-FFF2-40B4-BE49-F238E27FC236}">
                <a16:creationId xmlns:a16="http://schemas.microsoft.com/office/drawing/2014/main" xmlns="" id="{03A52709-420E-4B0A-BE97-38514DCA70D2}"/>
              </a:ext>
            </a:extLst>
          </p:cNvPr>
          <p:cNvSpPr/>
          <p:nvPr/>
        </p:nvSpPr>
        <p:spPr>
          <a:xfrm>
            <a:off x="8953685" y="1424530"/>
            <a:ext cx="1409360" cy="646331"/>
          </a:xfrm>
          <a:prstGeom prst="rect">
            <a:avLst/>
          </a:prstGeom>
        </p:spPr>
        <p:txBody>
          <a:bodyPr wrap="none">
            <a:spAutoFit/>
          </a:bodyPr>
          <a:lstStyle/>
          <a:p>
            <a:r>
              <a:rPr lang="en-US" dirty="0"/>
              <a:t>R</a:t>
            </a:r>
            <a:r>
              <a:rPr lang="en-US" baseline="30000" dirty="0"/>
              <a:t>2</a:t>
            </a:r>
            <a:r>
              <a:rPr lang="en-US" dirty="0"/>
              <a:t>=0.47</a:t>
            </a:r>
          </a:p>
          <a:p>
            <a:r>
              <a:rPr lang="en-US" dirty="0"/>
              <a:t>PBIAS=370% </a:t>
            </a:r>
          </a:p>
        </p:txBody>
      </p:sp>
      <p:sp>
        <p:nvSpPr>
          <p:cNvPr id="8" name="Rectangle 7">
            <a:extLst>
              <a:ext uri="{FF2B5EF4-FFF2-40B4-BE49-F238E27FC236}">
                <a16:creationId xmlns:a16="http://schemas.microsoft.com/office/drawing/2014/main" xmlns="" id="{0EC67A2C-C7C4-4BC7-9E89-73CC053A3FCC}"/>
              </a:ext>
            </a:extLst>
          </p:cNvPr>
          <p:cNvSpPr/>
          <p:nvPr/>
        </p:nvSpPr>
        <p:spPr>
          <a:xfrm rot="19033424">
            <a:off x="8703988" y="2586865"/>
            <a:ext cx="1721946" cy="369332"/>
          </a:xfrm>
          <a:prstGeom prst="rect">
            <a:avLst/>
          </a:prstGeom>
        </p:spPr>
        <p:txBody>
          <a:bodyPr wrap="none">
            <a:spAutoFit/>
          </a:bodyPr>
          <a:lstStyle/>
          <a:p>
            <a:r>
              <a:rPr lang="en-US" dirty="0"/>
              <a:t>R</a:t>
            </a:r>
            <a:r>
              <a:rPr lang="en-US" baseline="30000" dirty="0"/>
              <a:t>2</a:t>
            </a:r>
            <a:r>
              <a:rPr lang="en-US" dirty="0"/>
              <a:t>=1, PBIAS=0% </a:t>
            </a:r>
          </a:p>
        </p:txBody>
      </p:sp>
      <p:sp>
        <p:nvSpPr>
          <p:cNvPr id="9" name="Rectangle 8">
            <a:extLst>
              <a:ext uri="{FF2B5EF4-FFF2-40B4-BE49-F238E27FC236}">
                <a16:creationId xmlns:a16="http://schemas.microsoft.com/office/drawing/2014/main" xmlns="" id="{3C30B2EA-9D07-42E7-ACDF-CF4885A3898D}"/>
              </a:ext>
            </a:extLst>
          </p:cNvPr>
          <p:cNvSpPr/>
          <p:nvPr/>
        </p:nvSpPr>
        <p:spPr>
          <a:xfrm>
            <a:off x="9925113" y="3456833"/>
            <a:ext cx="1292341" cy="646331"/>
          </a:xfrm>
          <a:prstGeom prst="rect">
            <a:avLst/>
          </a:prstGeom>
        </p:spPr>
        <p:txBody>
          <a:bodyPr wrap="none">
            <a:spAutoFit/>
          </a:bodyPr>
          <a:lstStyle/>
          <a:p>
            <a:r>
              <a:rPr lang="en-US" dirty="0"/>
              <a:t>R</a:t>
            </a:r>
            <a:r>
              <a:rPr lang="en-US" baseline="30000" dirty="0"/>
              <a:t>2</a:t>
            </a:r>
            <a:r>
              <a:rPr lang="en-US" dirty="0"/>
              <a:t>=0.92</a:t>
            </a:r>
          </a:p>
          <a:p>
            <a:r>
              <a:rPr lang="en-US" dirty="0"/>
              <a:t>PBIAS=25% </a:t>
            </a:r>
          </a:p>
        </p:txBody>
      </p:sp>
    </p:spTree>
    <p:extLst>
      <p:ext uri="{BB962C8B-B14F-4D97-AF65-F5344CB8AC3E}">
        <p14:creationId xmlns:p14="http://schemas.microsoft.com/office/powerpoint/2010/main" val="120308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2DF7F-9A6F-41FF-99CF-DC1405F76C46}"/>
              </a:ext>
            </a:extLst>
          </p:cNvPr>
          <p:cNvSpPr>
            <a:spLocks noGrp="1"/>
          </p:cNvSpPr>
          <p:nvPr>
            <p:ph type="title"/>
          </p:nvPr>
        </p:nvSpPr>
        <p:spPr/>
        <p:txBody>
          <a:bodyPr>
            <a:normAutofit/>
          </a:bodyPr>
          <a:lstStyle/>
          <a:p>
            <a:r>
              <a:rPr lang="en-US" dirty="0"/>
              <a:t>Extreme Precipitation </a:t>
            </a:r>
          </a:p>
        </p:txBody>
      </p:sp>
      <p:sp>
        <p:nvSpPr>
          <p:cNvPr id="3" name="Content Placeholder 2">
            <a:extLst>
              <a:ext uri="{FF2B5EF4-FFF2-40B4-BE49-F238E27FC236}">
                <a16:creationId xmlns:a16="http://schemas.microsoft.com/office/drawing/2014/main" xmlns="" id="{D605BC70-777C-42AF-A471-E4C8DAE575D8}"/>
              </a:ext>
            </a:extLst>
          </p:cNvPr>
          <p:cNvSpPr>
            <a:spLocks noGrp="1"/>
          </p:cNvSpPr>
          <p:nvPr>
            <p:ph idx="1"/>
          </p:nvPr>
        </p:nvSpPr>
        <p:spPr>
          <a:xfrm>
            <a:off x="470722" y="1500731"/>
            <a:ext cx="5616812" cy="4676232"/>
          </a:xfrm>
        </p:spPr>
        <p:txBody>
          <a:bodyPr>
            <a:normAutofit fontScale="92500"/>
          </a:bodyPr>
          <a:lstStyle/>
          <a:p>
            <a:r>
              <a:rPr lang="en-US" altLang="en-US" dirty="0">
                <a:latin typeface="Calibri" panose="020F0502020204030204" pitchFamily="34" charset="0"/>
                <a:cs typeface="Calibri" panose="020F0502020204030204" pitchFamily="34" charset="0"/>
              </a:rPr>
              <a:t>Extreme precipitation results in major floods and erosive runoff.</a:t>
            </a:r>
          </a:p>
          <a:p>
            <a:pPr>
              <a:lnSpc>
                <a:spcPct val="110000"/>
              </a:lnSpc>
              <a:defRPr/>
            </a:pPr>
            <a:r>
              <a:rPr lang="en-US" altLang="en-US" dirty="0" smtClean="0">
                <a:latin typeface="Calibri" panose="020F0502020204030204" pitchFamily="34" charset="0"/>
                <a:cs typeface="Calibri" panose="020F0502020204030204" pitchFamily="34" charset="0"/>
              </a:rPr>
              <a:t>Between </a:t>
            </a:r>
            <a:r>
              <a:rPr lang="en-US" altLang="en-US" dirty="0">
                <a:latin typeface="Calibri" panose="020F0502020204030204" pitchFamily="34" charset="0"/>
                <a:cs typeface="Calibri" panose="020F0502020204030204" pitchFamily="34" charset="0"/>
              </a:rPr>
              <a:t>1895 and 2010, the extreme precipitation frequency index in the Southeast increased by 11% and in the Midwest by 21</a:t>
            </a:r>
            <a:r>
              <a:rPr lang="en-US" altLang="en-US" dirty="0" smtClean="0">
                <a:latin typeface="Calibri" panose="020F0502020204030204" pitchFamily="34" charset="0"/>
                <a:cs typeface="Calibri" panose="020F0502020204030204" pitchFamily="34" charset="0"/>
              </a:rPr>
              <a:t>%.</a:t>
            </a:r>
          </a:p>
          <a:p>
            <a:pPr>
              <a:lnSpc>
                <a:spcPct val="110000"/>
              </a:lnSpc>
              <a:defRPr/>
            </a:pPr>
            <a:r>
              <a:rPr lang="en-US" altLang="en-US" dirty="0">
                <a:latin typeface="Calibri" panose="020F0502020204030204" pitchFamily="34" charset="0"/>
                <a:cs typeface="Calibri" panose="020F0502020204030204" pitchFamily="34" charset="0"/>
              </a:rPr>
              <a:t>Warming climate may lead to fewer but more intense precipitation events</a:t>
            </a:r>
            <a:r>
              <a:rPr lang="en-US" altLang="en-US" dirty="0" smtClean="0">
                <a:latin typeface="Calibri" panose="020F0502020204030204" pitchFamily="34" charset="0"/>
                <a:cs typeface="Calibri" panose="020F0502020204030204" pitchFamily="34" charset="0"/>
              </a:rPr>
              <a:t>.</a:t>
            </a:r>
            <a:endParaRPr lang="en-US" altLang="en-US" dirty="0">
              <a:latin typeface="Calibri" panose="020F0502020204030204" pitchFamily="34" charset="0"/>
              <a:cs typeface="Calibri" panose="020F0502020204030204" pitchFamily="34" charset="0"/>
            </a:endParaRPr>
          </a:p>
          <a:p>
            <a:pPr>
              <a:lnSpc>
                <a:spcPct val="110000"/>
              </a:lnSpc>
              <a:defRPr/>
            </a:pPr>
            <a:r>
              <a:rPr lang="en-US" altLang="en-US" dirty="0">
                <a:latin typeface="Calibri" panose="020F0502020204030204" pitchFamily="34" charset="0"/>
                <a:cs typeface="Calibri" panose="020F0502020204030204" pitchFamily="34" charset="0"/>
              </a:rPr>
              <a:t>Higher temperatures over urban areas can induce more rainfall over the city.</a:t>
            </a:r>
          </a:p>
          <a:p>
            <a:endParaRPr lang="en-US"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xmlns="" id="{3691BDFB-ED7B-4781-8293-A29EA08E69FB}"/>
              </a:ext>
            </a:extLst>
          </p:cNvPr>
          <p:cNvSpPr/>
          <p:nvPr/>
        </p:nvSpPr>
        <p:spPr>
          <a:xfrm>
            <a:off x="6341533" y="5431135"/>
            <a:ext cx="5763716" cy="923330"/>
          </a:xfrm>
          <a:prstGeom prst="rect">
            <a:avLst/>
          </a:prstGeom>
        </p:spPr>
        <p:txBody>
          <a:bodyPr wrap="square">
            <a:spAutoFit/>
          </a:bodyPr>
          <a:lstStyle/>
          <a:p>
            <a:pPr>
              <a:spcBef>
                <a:spcPct val="50000"/>
              </a:spcBef>
            </a:pPr>
            <a:r>
              <a:rPr lang="en-US" altLang="en-US" i="1" dirty="0"/>
              <a:t>Flood waters in Ellicott </a:t>
            </a:r>
            <a:r>
              <a:rPr lang="en-US" altLang="en-US" i="1" dirty="0" smtClean="0"/>
              <a:t>City</a:t>
            </a:r>
            <a:r>
              <a:rPr lang="pl-PL" altLang="en-US" i="1" dirty="0" smtClean="0"/>
              <a:t>, MD</a:t>
            </a:r>
            <a:r>
              <a:rPr lang="en-US" altLang="en-US" i="1" dirty="0" smtClean="0"/>
              <a:t> </a:t>
            </a:r>
            <a:r>
              <a:rPr lang="en-US" altLang="en-US" i="1" dirty="0"/>
              <a:t>on May 27, 2018, after a 1000-year rain event (source: Twitter user Max Robinson/@</a:t>
            </a:r>
            <a:r>
              <a:rPr lang="en-US" altLang="en-US" i="1" dirty="0" err="1"/>
              <a:t>DieRobinsonDie</a:t>
            </a:r>
            <a:r>
              <a:rPr lang="en-US" altLang="en-US" i="1" dirty="0"/>
              <a:t>)</a:t>
            </a:r>
          </a:p>
        </p:txBody>
      </p:sp>
      <p:pic>
        <p:nvPicPr>
          <p:cNvPr id="5" name="Picture 36" descr="https://wtop.com/wp-content/uploads/2018/05/Ellicott-City-flood-Max-Robinson-via-Twitter-780x520.jpg">
            <a:extLst>
              <a:ext uri="{FF2B5EF4-FFF2-40B4-BE49-F238E27FC236}">
                <a16:creationId xmlns:a16="http://schemas.microsoft.com/office/drawing/2014/main" xmlns="" id="{F0798C22-FF44-4244-95D2-C8B16C6EA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1533" y="1651856"/>
            <a:ext cx="5294458" cy="35296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927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D39F0-8D73-4F88-A750-D0B0DC655738}"/>
              </a:ext>
            </a:extLst>
          </p:cNvPr>
          <p:cNvSpPr>
            <a:spLocks noGrp="1"/>
          </p:cNvSpPr>
          <p:nvPr>
            <p:ph type="title"/>
          </p:nvPr>
        </p:nvSpPr>
        <p:spPr/>
        <p:txBody>
          <a:bodyPr>
            <a:normAutofit/>
          </a:bodyPr>
          <a:lstStyle/>
          <a:p>
            <a:r>
              <a:rPr lang="en-US" dirty="0"/>
              <a:t>What are IDF Curves ?</a:t>
            </a:r>
          </a:p>
        </p:txBody>
      </p:sp>
      <p:sp>
        <p:nvSpPr>
          <p:cNvPr id="3" name="Content Placeholder 2">
            <a:extLst>
              <a:ext uri="{FF2B5EF4-FFF2-40B4-BE49-F238E27FC236}">
                <a16:creationId xmlns:a16="http://schemas.microsoft.com/office/drawing/2014/main" xmlns="" id="{FEA6A37B-9ECF-4511-8F91-6AD1426AFDA3}"/>
              </a:ext>
            </a:extLst>
          </p:cNvPr>
          <p:cNvSpPr>
            <a:spLocks noGrp="1"/>
          </p:cNvSpPr>
          <p:nvPr>
            <p:ph idx="1"/>
          </p:nvPr>
        </p:nvSpPr>
        <p:spPr>
          <a:xfrm>
            <a:off x="5862364" y="1865492"/>
            <a:ext cx="6061267" cy="3508366"/>
          </a:xfrm>
        </p:spPr>
        <p:txBody>
          <a:bodyPr>
            <a:noAutofit/>
          </a:bodyPr>
          <a:lstStyle/>
          <a:p>
            <a:r>
              <a:rPr lang="en-US" altLang="en-US" sz="2600" dirty="0"/>
              <a:t>IDF curves graphically represent the probability that extreme event of particular </a:t>
            </a:r>
            <a:r>
              <a:rPr lang="en-US" altLang="en-US" sz="2600" b="1" dirty="0"/>
              <a:t>INTENSITY</a:t>
            </a:r>
            <a:r>
              <a:rPr lang="en-US" altLang="en-US" sz="2600" dirty="0"/>
              <a:t> for a particular </a:t>
            </a:r>
            <a:r>
              <a:rPr lang="en-US" altLang="en-US" sz="2600" b="1" dirty="0"/>
              <a:t>DURATION</a:t>
            </a:r>
            <a:r>
              <a:rPr lang="en-US" altLang="en-US" sz="2600" dirty="0"/>
              <a:t> will occur.</a:t>
            </a:r>
          </a:p>
          <a:p>
            <a:r>
              <a:rPr lang="en-US" altLang="en-US" sz="2600" dirty="0"/>
              <a:t>20 years of precipitation data</a:t>
            </a:r>
          </a:p>
          <a:p>
            <a:r>
              <a:rPr lang="en-US" sz="2600" dirty="0"/>
              <a:t>Annual Maximum Series (AMS)</a:t>
            </a:r>
          </a:p>
          <a:p>
            <a:r>
              <a:rPr lang="en-US" sz="2600" dirty="0"/>
              <a:t>Fitting probability functions</a:t>
            </a:r>
          </a:p>
          <a:p>
            <a:r>
              <a:rPr lang="en-US" sz="2600" dirty="0"/>
              <a:t>Calculating probability distributions</a:t>
            </a:r>
          </a:p>
        </p:txBody>
      </p:sp>
      <p:sp>
        <p:nvSpPr>
          <p:cNvPr id="12" name="Rectangle 11">
            <a:extLst>
              <a:ext uri="{FF2B5EF4-FFF2-40B4-BE49-F238E27FC236}">
                <a16:creationId xmlns:a16="http://schemas.microsoft.com/office/drawing/2014/main" xmlns="" id="{E85B5060-9A42-4636-8080-EB9937B2DCC1}"/>
              </a:ext>
            </a:extLst>
          </p:cNvPr>
          <p:cNvSpPr/>
          <p:nvPr/>
        </p:nvSpPr>
        <p:spPr>
          <a:xfrm>
            <a:off x="5658641" y="6439692"/>
            <a:ext cx="4209845" cy="369332"/>
          </a:xfrm>
          <a:prstGeom prst="rect">
            <a:avLst/>
          </a:prstGeom>
          <a:ln>
            <a:noFill/>
          </a:ln>
        </p:spPr>
        <p:txBody>
          <a:bodyPr wrap="square">
            <a:spAutoFit/>
          </a:bodyPr>
          <a:lstStyle/>
          <a:p>
            <a:pPr>
              <a:spcBef>
                <a:spcPct val="50000"/>
              </a:spcBef>
            </a:pPr>
            <a:r>
              <a:rPr lang="en-US" altLang="en-US" i="1" dirty="0">
                <a:latin typeface="Arial" panose="020B0604020202020204" pitchFamily="34" charset="0"/>
                <a:cs typeface="Arial" panose="020B0604020202020204" pitchFamily="34" charset="0"/>
              </a:rPr>
              <a:t>IDF curve example for Ellicott City, MD</a:t>
            </a:r>
          </a:p>
        </p:txBody>
      </p:sp>
      <p:grpSp>
        <p:nvGrpSpPr>
          <p:cNvPr id="13" name="Group 12">
            <a:extLst>
              <a:ext uri="{FF2B5EF4-FFF2-40B4-BE49-F238E27FC236}">
                <a16:creationId xmlns:a16="http://schemas.microsoft.com/office/drawing/2014/main" xmlns="" id="{D4216268-4FD8-4558-904A-EFDA3F6C26D0}"/>
              </a:ext>
            </a:extLst>
          </p:cNvPr>
          <p:cNvGrpSpPr/>
          <p:nvPr/>
        </p:nvGrpSpPr>
        <p:grpSpPr>
          <a:xfrm>
            <a:off x="110612" y="1378973"/>
            <a:ext cx="5346291" cy="5316794"/>
            <a:chOff x="427703" y="1541206"/>
            <a:chExt cx="5346291" cy="5316794"/>
          </a:xfrm>
        </p:grpSpPr>
        <p:sp>
          <p:nvSpPr>
            <p:cNvPr id="11" name="Rectangle 10">
              <a:extLst>
                <a:ext uri="{FF2B5EF4-FFF2-40B4-BE49-F238E27FC236}">
                  <a16:creationId xmlns:a16="http://schemas.microsoft.com/office/drawing/2014/main" xmlns="" id="{B42E687A-303B-4E98-8D06-5FF240915ACF}"/>
                </a:ext>
              </a:extLst>
            </p:cNvPr>
            <p:cNvSpPr/>
            <p:nvPr/>
          </p:nvSpPr>
          <p:spPr>
            <a:xfrm>
              <a:off x="427703" y="1541206"/>
              <a:ext cx="5346291" cy="5316794"/>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xmlns="" id="{84866EF1-7C34-4115-9C76-B57FA1637448}"/>
                </a:ext>
              </a:extLst>
            </p:cNvPr>
            <p:cNvGrpSpPr/>
            <p:nvPr/>
          </p:nvGrpSpPr>
          <p:grpSpPr>
            <a:xfrm>
              <a:off x="508177" y="1623415"/>
              <a:ext cx="5196098" cy="5158747"/>
              <a:chOff x="6879480" y="1608667"/>
              <a:chExt cx="5196098" cy="5158747"/>
            </a:xfrm>
          </p:grpSpPr>
          <p:grpSp>
            <p:nvGrpSpPr>
              <p:cNvPr id="15" name="Group 14">
                <a:extLst>
                  <a:ext uri="{FF2B5EF4-FFF2-40B4-BE49-F238E27FC236}">
                    <a16:creationId xmlns:a16="http://schemas.microsoft.com/office/drawing/2014/main" xmlns="" id="{01E3751C-A813-4360-AB35-1C1F8B14C117}"/>
                  </a:ext>
                </a:extLst>
              </p:cNvPr>
              <p:cNvGrpSpPr/>
              <p:nvPr/>
            </p:nvGrpSpPr>
            <p:grpSpPr>
              <a:xfrm>
                <a:off x="6879480" y="1608667"/>
                <a:ext cx="5196098" cy="5158747"/>
                <a:chOff x="6633947" y="1405467"/>
                <a:chExt cx="5196098" cy="5158747"/>
              </a:xfrm>
            </p:grpSpPr>
            <p:sp>
              <p:nvSpPr>
                <p:cNvPr id="14" name="Rectangle 13">
                  <a:extLst>
                    <a:ext uri="{FF2B5EF4-FFF2-40B4-BE49-F238E27FC236}">
                      <a16:creationId xmlns:a16="http://schemas.microsoft.com/office/drawing/2014/main" xmlns="" id="{AC01E014-752E-4A35-9890-7E8F75368A9D}"/>
                    </a:ext>
                  </a:extLst>
                </p:cNvPr>
                <p:cNvSpPr/>
                <p:nvPr/>
              </p:nvSpPr>
              <p:spPr>
                <a:xfrm>
                  <a:off x="6652323" y="1405467"/>
                  <a:ext cx="5177722" cy="95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
                  <a:extLst>
                    <a:ext uri="{FF2B5EF4-FFF2-40B4-BE49-F238E27FC236}">
                      <a16:creationId xmlns:a16="http://schemas.microsoft.com/office/drawing/2014/main" xmlns="" id="{9AD3F2EF-2DCC-4A3F-993D-3270AB7A7DDB}"/>
                    </a:ext>
                  </a:extLst>
                </p:cNvPr>
                <p:cNvGrpSpPr>
                  <a:grpSpLocks/>
                </p:cNvGrpSpPr>
                <p:nvPr/>
              </p:nvGrpSpPr>
              <p:grpSpPr bwMode="auto">
                <a:xfrm>
                  <a:off x="6633947" y="1500723"/>
                  <a:ext cx="5196097" cy="5063491"/>
                  <a:chOff x="1420610" y="22933023"/>
                  <a:chExt cx="7688465" cy="7492316"/>
                </a:xfrm>
              </p:grpSpPr>
              <p:pic>
                <p:nvPicPr>
                  <p:cNvPr id="7" name="Picture 11">
                    <a:extLst>
                      <a:ext uri="{FF2B5EF4-FFF2-40B4-BE49-F238E27FC236}">
                        <a16:creationId xmlns:a16="http://schemas.microsoft.com/office/drawing/2014/main" xmlns="" id="{D8F1E497-873D-458B-AC82-FEA18DD282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3346"/>
                  <a:stretch>
                    <a:fillRect/>
                  </a:stretch>
                </p:blipFill>
                <p:spPr bwMode="auto">
                  <a:xfrm>
                    <a:off x="1571625" y="22933023"/>
                    <a:ext cx="7537450" cy="72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2">
                    <a:extLst>
                      <a:ext uri="{FF2B5EF4-FFF2-40B4-BE49-F238E27FC236}">
                        <a16:creationId xmlns:a16="http://schemas.microsoft.com/office/drawing/2014/main" xmlns="" id="{E4F49A82-6F63-402D-8E96-4AB5C16ECD13}"/>
                      </a:ext>
                    </a:extLst>
                  </p:cNvPr>
                  <p:cNvSpPr txBox="1">
                    <a:spLocks noChangeArrowheads="1"/>
                  </p:cNvSpPr>
                  <p:nvPr/>
                </p:nvSpPr>
                <p:spPr bwMode="auto">
                  <a:xfrm rot="16200000">
                    <a:off x="359173" y="26210771"/>
                    <a:ext cx="2623820" cy="5009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US" altLang="en-US" sz="1600" b="1" dirty="0">
                        <a:solidFill>
                          <a:srgbClr val="636363"/>
                        </a:solidFill>
                      </a:rPr>
                      <a:t>Intensity (mm/h)</a:t>
                    </a:r>
                  </a:p>
                </p:txBody>
              </p:sp>
              <p:sp>
                <p:nvSpPr>
                  <p:cNvPr id="9" name="TextBox 43">
                    <a:extLst>
                      <a:ext uri="{FF2B5EF4-FFF2-40B4-BE49-F238E27FC236}">
                        <a16:creationId xmlns:a16="http://schemas.microsoft.com/office/drawing/2014/main" xmlns="" id="{E2E2586A-60B2-4E03-80AF-CBA22794AF78}"/>
                      </a:ext>
                    </a:extLst>
                  </p:cNvPr>
                  <p:cNvSpPr txBox="1">
                    <a:spLocks noChangeArrowheads="1"/>
                  </p:cNvSpPr>
                  <p:nvPr/>
                </p:nvSpPr>
                <p:spPr bwMode="auto">
                  <a:xfrm>
                    <a:off x="1735139" y="29924389"/>
                    <a:ext cx="7373936" cy="500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pPr algn="ctr"/>
                    <a:r>
                      <a:rPr lang="en-US" altLang="en-US" sz="1600" b="1" dirty="0">
                        <a:solidFill>
                          <a:srgbClr val="636363"/>
                        </a:solidFill>
                      </a:rPr>
                      <a:t>Duration (hours)</a:t>
                    </a:r>
                  </a:p>
                </p:txBody>
              </p:sp>
              <p:sp>
                <p:nvSpPr>
                  <p:cNvPr id="10" name="TextBox 44">
                    <a:extLst>
                      <a:ext uri="{FF2B5EF4-FFF2-40B4-BE49-F238E27FC236}">
                        <a16:creationId xmlns:a16="http://schemas.microsoft.com/office/drawing/2014/main" xmlns="" id="{2CB7C564-7081-49EA-9472-B4FF413A4562}"/>
                      </a:ext>
                    </a:extLst>
                  </p:cNvPr>
                  <p:cNvSpPr txBox="1">
                    <a:spLocks noChangeArrowheads="1"/>
                  </p:cNvSpPr>
                  <p:nvPr/>
                </p:nvSpPr>
                <p:spPr bwMode="auto">
                  <a:xfrm>
                    <a:off x="4419599" y="27569599"/>
                    <a:ext cx="1805492" cy="500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ヒラギノ角ゴ Pro W3" pitchFamily="1" charset="-128"/>
                      </a:defRPr>
                    </a:lvl1pPr>
                    <a:lvl2pPr marL="742950" indent="-285750">
                      <a:defRPr sz="2400">
                        <a:solidFill>
                          <a:schemeClr val="tx1"/>
                        </a:solidFill>
                        <a:latin typeface="Arial" panose="020B0604020202020204" pitchFamily="34" charset="0"/>
                        <a:ea typeface="ヒラギノ角ゴ Pro W3" pitchFamily="1" charset="-128"/>
                      </a:defRPr>
                    </a:lvl2pPr>
                    <a:lvl3pPr marL="1143000" indent="-228600">
                      <a:defRPr sz="2400">
                        <a:solidFill>
                          <a:schemeClr val="tx1"/>
                        </a:solidFill>
                        <a:latin typeface="Arial" panose="020B0604020202020204" pitchFamily="34" charset="0"/>
                        <a:ea typeface="ヒラギノ角ゴ Pro W3" pitchFamily="1" charset="-128"/>
                      </a:defRPr>
                    </a:lvl3pPr>
                    <a:lvl4pPr marL="1600200" indent="-228600">
                      <a:defRPr sz="2400">
                        <a:solidFill>
                          <a:schemeClr val="tx1"/>
                        </a:solidFill>
                        <a:latin typeface="Arial" panose="020B0604020202020204" pitchFamily="34" charset="0"/>
                        <a:ea typeface="ヒラギノ角ゴ Pro W3" pitchFamily="1" charset="-128"/>
                      </a:defRPr>
                    </a:lvl4pPr>
                    <a:lvl5pPr marL="2057400" indent="-228600">
                      <a:defRPr sz="2400">
                        <a:solidFill>
                          <a:schemeClr val="tx1"/>
                        </a:solidFill>
                        <a:latin typeface="Arial" panose="020B0604020202020204"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pitchFamily="1" charset="-128"/>
                      </a:defRPr>
                    </a:lvl9pPr>
                  </a:lstStyle>
                  <a:p>
                    <a:r>
                      <a:rPr lang="en-US" altLang="en-US" sz="1600" b="1" dirty="0">
                        <a:solidFill>
                          <a:srgbClr val="636363"/>
                        </a:solidFill>
                      </a:rPr>
                      <a:t>Frequency</a:t>
                    </a:r>
                  </a:p>
                </p:txBody>
              </p:sp>
            </p:grpSp>
          </p:grpSp>
          <p:sp>
            <p:nvSpPr>
              <p:cNvPr id="16" name="Rectangle 15">
                <a:extLst>
                  <a:ext uri="{FF2B5EF4-FFF2-40B4-BE49-F238E27FC236}">
                    <a16:creationId xmlns:a16="http://schemas.microsoft.com/office/drawing/2014/main" xmlns="" id="{E3445317-C4B8-4226-954B-6474D0791C98}"/>
                  </a:ext>
                </a:extLst>
              </p:cNvPr>
              <p:cNvSpPr/>
              <p:nvPr/>
            </p:nvSpPr>
            <p:spPr>
              <a:xfrm>
                <a:off x="10532533" y="1844274"/>
                <a:ext cx="1100667" cy="168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xmlns="" id="{19922D4D-1D4A-4258-9508-337CEA97D565}"/>
                </a:ext>
              </a:extLst>
            </p:cNvPr>
            <p:cNvSpPr txBox="1"/>
            <p:nvPr/>
          </p:nvSpPr>
          <p:spPr bwMode="auto">
            <a:xfrm>
              <a:off x="4046333" y="1804873"/>
              <a:ext cx="1472841" cy="276999"/>
            </a:xfrm>
            <a:prstGeom prst="rect">
              <a:avLst/>
            </a:prstGeom>
            <a:noFill/>
            <a:ln>
              <a:noFill/>
            </a:ln>
          </p:spPr>
          <p:txBody>
            <a:bodyPr wrap="square">
              <a:spAutoFit/>
            </a:bodyPr>
            <a:lstStyle/>
            <a:p>
              <a:pPr>
                <a:defRPr/>
              </a:pPr>
              <a:r>
                <a:rPr lang="en-US" sz="1200" dirty="0">
                  <a:latin typeface="Arial" panose="020B0604020202020204" pitchFamily="34" charset="0"/>
                  <a:cs typeface="Arial" panose="020B0604020202020204" pitchFamily="34" charset="0"/>
                </a:rPr>
                <a:t>Frequency (years)</a:t>
              </a:r>
            </a:p>
          </p:txBody>
        </p:sp>
      </p:grpSp>
    </p:spTree>
    <p:extLst>
      <p:ext uri="{BB962C8B-B14F-4D97-AF65-F5344CB8AC3E}">
        <p14:creationId xmlns:p14="http://schemas.microsoft.com/office/powerpoint/2010/main" val="2417906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6175C-4FC2-48FC-A61E-9081D0BA6CA7}"/>
              </a:ext>
            </a:extLst>
          </p:cNvPr>
          <p:cNvSpPr>
            <a:spLocks noGrp="1"/>
          </p:cNvSpPr>
          <p:nvPr>
            <p:ph type="title"/>
          </p:nvPr>
        </p:nvSpPr>
        <p:spPr/>
        <p:txBody>
          <a:bodyPr/>
          <a:lstStyle/>
          <a:p>
            <a:r>
              <a:rPr lang="en-US" dirty="0"/>
              <a:t>Methods- OBSERVATIONAL DATA</a:t>
            </a:r>
          </a:p>
        </p:txBody>
      </p:sp>
      <p:sp>
        <p:nvSpPr>
          <p:cNvPr id="3" name="Content Placeholder 2">
            <a:extLst>
              <a:ext uri="{FF2B5EF4-FFF2-40B4-BE49-F238E27FC236}">
                <a16:creationId xmlns:a16="http://schemas.microsoft.com/office/drawing/2014/main" xmlns="" id="{57E5C5B9-150A-4100-8C77-92DC6E0A1FF7}"/>
              </a:ext>
            </a:extLst>
          </p:cNvPr>
          <p:cNvSpPr>
            <a:spLocks noGrp="1"/>
          </p:cNvSpPr>
          <p:nvPr>
            <p:ph idx="1"/>
          </p:nvPr>
        </p:nvSpPr>
        <p:spPr>
          <a:xfrm>
            <a:off x="221905" y="2109830"/>
            <a:ext cx="5958349" cy="3700933"/>
          </a:xfrm>
        </p:spPr>
        <p:txBody>
          <a:bodyPr>
            <a:noAutofit/>
          </a:bodyPr>
          <a:lstStyle/>
          <a:p>
            <a:r>
              <a:rPr lang="en-US" sz="2500" dirty="0"/>
              <a:t>Cincinnati, Raleigh, and Atlanta</a:t>
            </a:r>
          </a:p>
          <a:p>
            <a:r>
              <a:rPr lang="en-US" sz="2500" dirty="0"/>
              <a:t>Sites are at least 100 km from the coast and mountains</a:t>
            </a:r>
          </a:p>
          <a:p>
            <a:r>
              <a:rPr lang="en-US" sz="2500" dirty="0"/>
              <a:t>Sites are more than 500 km apart</a:t>
            </a:r>
          </a:p>
          <a:p>
            <a:r>
              <a:rPr lang="en-US" sz="2500" dirty="0"/>
              <a:t>Hourly precipitation data for from NOAA's National Centers for Environmental Information (NCEI) for </a:t>
            </a:r>
            <a:r>
              <a:rPr lang="en-US" sz="2500" dirty="0" smtClean="0"/>
              <a:t>1988–2010</a:t>
            </a:r>
          </a:p>
          <a:p>
            <a:r>
              <a:rPr lang="en-US" sz="2500" dirty="0" smtClean="0"/>
              <a:t>Used 10 stations per city</a:t>
            </a:r>
            <a:endParaRPr lang="en-US" sz="2500" dirty="0"/>
          </a:p>
          <a:p>
            <a:r>
              <a:rPr lang="en-US" sz="2500" dirty="0"/>
              <a:t>Data evaluated for quality and consistency</a:t>
            </a:r>
          </a:p>
          <a:p>
            <a:pPr marL="0" indent="0">
              <a:buNone/>
            </a:pPr>
            <a:endParaRPr lang="en-US" sz="2500" dirty="0"/>
          </a:p>
          <a:p>
            <a:endParaRPr lang="en-US" sz="2500" dirty="0"/>
          </a:p>
        </p:txBody>
      </p:sp>
      <p:pic>
        <p:nvPicPr>
          <p:cNvPr id="5" name="Picture 4">
            <a:extLst>
              <a:ext uri="{FF2B5EF4-FFF2-40B4-BE49-F238E27FC236}">
                <a16:creationId xmlns:a16="http://schemas.microsoft.com/office/drawing/2014/main" xmlns="" id="{FB5D4894-3C2B-4AD7-8A05-9682EF99E5DB}"/>
              </a:ext>
            </a:extLst>
          </p:cNvPr>
          <p:cNvPicPr>
            <a:picLocks noChangeAspect="1"/>
          </p:cNvPicPr>
          <p:nvPr/>
        </p:nvPicPr>
        <p:blipFill>
          <a:blip r:embed="rId3"/>
          <a:stretch>
            <a:fillRect/>
          </a:stretch>
        </p:blipFill>
        <p:spPr>
          <a:xfrm>
            <a:off x="6773640" y="1424531"/>
            <a:ext cx="4887591" cy="5071533"/>
          </a:xfrm>
          <a:prstGeom prst="rect">
            <a:avLst/>
          </a:prstGeom>
          <a:ln w="12700">
            <a:solidFill>
              <a:schemeClr val="tx1"/>
            </a:solidFill>
          </a:ln>
        </p:spPr>
      </p:pic>
    </p:spTree>
    <p:extLst>
      <p:ext uri="{BB962C8B-B14F-4D97-AF65-F5344CB8AC3E}">
        <p14:creationId xmlns:p14="http://schemas.microsoft.com/office/powerpoint/2010/main" val="3459553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6A1EA20-B3EA-4393-881E-72946D606946}"/>
              </a:ext>
            </a:extLst>
          </p:cNvPr>
          <p:cNvSpPr/>
          <p:nvPr/>
        </p:nvSpPr>
        <p:spPr>
          <a:xfrm>
            <a:off x="2890451" y="1323567"/>
            <a:ext cx="2005015" cy="400110"/>
          </a:xfrm>
          <a:prstGeom prst="rect">
            <a:avLst/>
          </a:prstGeom>
        </p:spPr>
        <p:txBody>
          <a:bodyPr wrap="square">
            <a:spAutoFit/>
          </a:bodyPr>
          <a:lstStyle/>
          <a:p>
            <a:r>
              <a:rPr lang="en-US" sz="2000" b="1" dirty="0"/>
              <a:t>GLOBAL MODELS</a:t>
            </a:r>
          </a:p>
        </p:txBody>
      </p:sp>
      <p:sp>
        <p:nvSpPr>
          <p:cNvPr id="5" name="Rectangle 4">
            <a:extLst>
              <a:ext uri="{FF2B5EF4-FFF2-40B4-BE49-F238E27FC236}">
                <a16:creationId xmlns:a16="http://schemas.microsoft.com/office/drawing/2014/main" xmlns="" id="{A434F04D-D698-4B9C-8D65-02AD01A69872}"/>
              </a:ext>
            </a:extLst>
          </p:cNvPr>
          <p:cNvSpPr/>
          <p:nvPr/>
        </p:nvSpPr>
        <p:spPr>
          <a:xfrm>
            <a:off x="7189593" y="1323567"/>
            <a:ext cx="2280919" cy="400110"/>
          </a:xfrm>
          <a:prstGeom prst="rect">
            <a:avLst/>
          </a:prstGeom>
        </p:spPr>
        <p:txBody>
          <a:bodyPr wrap="square">
            <a:spAutoFit/>
          </a:bodyPr>
          <a:lstStyle/>
          <a:p>
            <a:r>
              <a:rPr lang="en-US" sz="2000" b="1" dirty="0"/>
              <a:t>REGIONAL MODEL</a:t>
            </a:r>
          </a:p>
        </p:txBody>
      </p:sp>
      <p:sp>
        <p:nvSpPr>
          <p:cNvPr id="6" name="Arrow: Right 5">
            <a:extLst>
              <a:ext uri="{FF2B5EF4-FFF2-40B4-BE49-F238E27FC236}">
                <a16:creationId xmlns:a16="http://schemas.microsoft.com/office/drawing/2014/main" xmlns="" id="{BE5EE21C-57B7-42D1-8EF0-9A7EE5E62DB2}"/>
              </a:ext>
            </a:extLst>
          </p:cNvPr>
          <p:cNvSpPr/>
          <p:nvPr/>
        </p:nvSpPr>
        <p:spPr>
          <a:xfrm>
            <a:off x="5324258" y="2880167"/>
            <a:ext cx="1615143" cy="240913"/>
          </a:xfrm>
          <a:prstGeom prst="rightArrow">
            <a:avLst/>
          </a:prstGeom>
          <a:solidFill>
            <a:srgbClr val="2828FF"/>
          </a:solidFill>
          <a:ln>
            <a:solidFill>
              <a:srgbClr val="282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7" name="TextBox 6">
            <a:extLst>
              <a:ext uri="{FF2B5EF4-FFF2-40B4-BE49-F238E27FC236}">
                <a16:creationId xmlns:a16="http://schemas.microsoft.com/office/drawing/2014/main" xmlns="" id="{C07108D7-4545-4A50-9AF2-1DD35716AAD3}"/>
              </a:ext>
            </a:extLst>
          </p:cNvPr>
          <p:cNvSpPr txBox="1"/>
          <p:nvPr/>
        </p:nvSpPr>
        <p:spPr>
          <a:xfrm>
            <a:off x="5258947" y="2485603"/>
            <a:ext cx="1674241" cy="369332"/>
          </a:xfrm>
          <a:prstGeom prst="rect">
            <a:avLst/>
          </a:prstGeom>
          <a:noFill/>
        </p:spPr>
        <p:txBody>
          <a:bodyPr wrap="none" rtlCol="0">
            <a:spAutoFit/>
          </a:bodyPr>
          <a:lstStyle/>
          <a:p>
            <a:r>
              <a:rPr lang="en-US" b="1" dirty="0"/>
              <a:t>DOWNSCALING</a:t>
            </a:r>
          </a:p>
        </p:txBody>
      </p:sp>
      <p:grpSp>
        <p:nvGrpSpPr>
          <p:cNvPr id="20" name="Group 19">
            <a:extLst>
              <a:ext uri="{FF2B5EF4-FFF2-40B4-BE49-F238E27FC236}">
                <a16:creationId xmlns:a16="http://schemas.microsoft.com/office/drawing/2014/main" xmlns="" id="{7D27AA07-FF94-4565-BC78-5FCC96DA4379}"/>
              </a:ext>
            </a:extLst>
          </p:cNvPr>
          <p:cNvGrpSpPr/>
          <p:nvPr/>
        </p:nvGrpSpPr>
        <p:grpSpPr>
          <a:xfrm>
            <a:off x="7102128" y="1811987"/>
            <a:ext cx="2413436" cy="2336883"/>
            <a:chOff x="7491371" y="2706792"/>
            <a:chExt cx="3233826" cy="3131252"/>
          </a:xfrm>
        </p:grpSpPr>
        <p:pic>
          <p:nvPicPr>
            <p:cNvPr id="9" name="Picture 8">
              <a:extLst>
                <a:ext uri="{FF2B5EF4-FFF2-40B4-BE49-F238E27FC236}">
                  <a16:creationId xmlns:a16="http://schemas.microsoft.com/office/drawing/2014/main" xmlns="" id="{7309E920-34B5-470C-ACB5-15F3DA757EAF}"/>
                </a:ext>
              </a:extLst>
            </p:cNvPr>
            <p:cNvPicPr>
              <a:picLocks noChangeAspect="1"/>
            </p:cNvPicPr>
            <p:nvPr/>
          </p:nvPicPr>
          <p:blipFill>
            <a:blip r:embed="rId3"/>
            <a:stretch>
              <a:fillRect/>
            </a:stretch>
          </p:blipFill>
          <p:spPr>
            <a:xfrm>
              <a:off x="7491371" y="2706792"/>
              <a:ext cx="3233826" cy="3131252"/>
            </a:xfrm>
            <a:prstGeom prst="rect">
              <a:avLst/>
            </a:prstGeom>
          </p:spPr>
        </p:pic>
        <p:sp>
          <p:nvSpPr>
            <p:cNvPr id="12" name="Rectangle 11">
              <a:extLst>
                <a:ext uri="{FF2B5EF4-FFF2-40B4-BE49-F238E27FC236}">
                  <a16:creationId xmlns:a16="http://schemas.microsoft.com/office/drawing/2014/main" xmlns="" id="{30FB7598-2CA1-40DE-898B-78ADD9711291}"/>
                </a:ext>
              </a:extLst>
            </p:cNvPr>
            <p:cNvSpPr/>
            <p:nvPr/>
          </p:nvSpPr>
          <p:spPr>
            <a:xfrm>
              <a:off x="7608567" y="2796046"/>
              <a:ext cx="2975790" cy="2940135"/>
            </a:xfrm>
            <a:prstGeom prst="rect">
              <a:avLst/>
            </a:prstGeom>
            <a:noFill/>
            <a:ln w="57150">
              <a:solidFill>
                <a:srgbClr val="282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xmlns="" id="{1563144E-C930-4E99-8D20-B8F914C62E0A}"/>
              </a:ext>
            </a:extLst>
          </p:cNvPr>
          <p:cNvGrpSpPr/>
          <p:nvPr/>
        </p:nvGrpSpPr>
        <p:grpSpPr>
          <a:xfrm>
            <a:off x="7102128" y="4391410"/>
            <a:ext cx="2348982" cy="2334114"/>
            <a:chOff x="4074920" y="4822227"/>
            <a:chExt cx="924948" cy="919093"/>
          </a:xfrm>
        </p:grpSpPr>
        <p:pic>
          <p:nvPicPr>
            <p:cNvPr id="17" name="Picture 16">
              <a:extLst>
                <a:ext uri="{FF2B5EF4-FFF2-40B4-BE49-F238E27FC236}">
                  <a16:creationId xmlns:a16="http://schemas.microsoft.com/office/drawing/2014/main" xmlns="" id="{9AC104F2-4EE7-4869-AC64-648C53C63D21}"/>
                </a:ext>
              </a:extLst>
            </p:cNvPr>
            <p:cNvPicPr>
              <a:picLocks noChangeAspect="1"/>
            </p:cNvPicPr>
            <p:nvPr/>
          </p:nvPicPr>
          <p:blipFill rotWithShape="1">
            <a:blip r:embed="rId3"/>
            <a:srcRect l="16441" t="29661" r="54957" b="40987"/>
            <a:stretch/>
          </p:blipFill>
          <p:spPr>
            <a:xfrm>
              <a:off x="4074920" y="4822227"/>
              <a:ext cx="924948" cy="919093"/>
            </a:xfrm>
            <a:prstGeom prst="rect">
              <a:avLst/>
            </a:prstGeom>
          </p:spPr>
        </p:pic>
        <p:sp>
          <p:nvSpPr>
            <p:cNvPr id="18" name="Rectangle 17">
              <a:extLst>
                <a:ext uri="{FF2B5EF4-FFF2-40B4-BE49-F238E27FC236}">
                  <a16:creationId xmlns:a16="http://schemas.microsoft.com/office/drawing/2014/main" xmlns="" id="{84E0225A-1C68-461D-AF5F-71C5F932DC3D}"/>
                </a:ext>
              </a:extLst>
            </p:cNvPr>
            <p:cNvSpPr>
              <a:spLocks noChangeAspect="1"/>
            </p:cNvSpPr>
            <p:nvPr/>
          </p:nvSpPr>
          <p:spPr>
            <a:xfrm>
              <a:off x="4093445" y="4853438"/>
              <a:ext cx="889890" cy="878226"/>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xmlns="" id="{0B201DD5-3CC4-4C6A-8852-D711E0B10C3B}"/>
              </a:ext>
            </a:extLst>
          </p:cNvPr>
          <p:cNvGrpSpPr/>
          <p:nvPr/>
        </p:nvGrpSpPr>
        <p:grpSpPr>
          <a:xfrm>
            <a:off x="2702810" y="1811987"/>
            <a:ext cx="2421211" cy="2401685"/>
            <a:chOff x="2423440" y="274881"/>
            <a:chExt cx="5766020" cy="5719515"/>
          </a:xfrm>
        </p:grpSpPr>
        <p:pic>
          <p:nvPicPr>
            <p:cNvPr id="35" name="Picture 34">
              <a:extLst>
                <a:ext uri="{FF2B5EF4-FFF2-40B4-BE49-F238E27FC236}">
                  <a16:creationId xmlns:a16="http://schemas.microsoft.com/office/drawing/2014/main" xmlns="" id="{3CFBBD4D-1381-4F14-9184-C5C11360B426}"/>
                </a:ext>
              </a:extLst>
            </p:cNvPr>
            <p:cNvPicPr>
              <a:picLocks noChangeAspect="1"/>
            </p:cNvPicPr>
            <p:nvPr/>
          </p:nvPicPr>
          <p:blipFill rotWithShape="1">
            <a:blip r:embed="rId4"/>
            <a:srcRect l="8504" t="4887" r="12889" b="14111"/>
            <a:stretch/>
          </p:blipFill>
          <p:spPr>
            <a:xfrm>
              <a:off x="2423440" y="274881"/>
              <a:ext cx="5766020" cy="5719515"/>
            </a:xfrm>
            <a:prstGeom prst="rect">
              <a:avLst/>
            </a:prstGeom>
          </p:spPr>
        </p:pic>
        <p:sp>
          <p:nvSpPr>
            <p:cNvPr id="33" name="Rectangle 32">
              <a:extLst>
                <a:ext uri="{FF2B5EF4-FFF2-40B4-BE49-F238E27FC236}">
                  <a16:creationId xmlns:a16="http://schemas.microsoft.com/office/drawing/2014/main" xmlns="" id="{7024F315-12EA-42CE-87EE-029F86255A2F}"/>
                </a:ext>
              </a:extLst>
            </p:cNvPr>
            <p:cNvSpPr>
              <a:spLocks noChangeAspect="1"/>
            </p:cNvSpPr>
            <p:nvPr/>
          </p:nvSpPr>
          <p:spPr>
            <a:xfrm>
              <a:off x="2620015" y="433798"/>
              <a:ext cx="5425045" cy="5425040"/>
            </a:xfrm>
            <a:prstGeom prst="rect">
              <a:avLst/>
            </a:prstGeom>
            <a:noFill/>
            <a:ln w="5715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xmlns="" id="{33AF3FA0-A708-4F48-BB83-486CF8BCE03A}"/>
                </a:ext>
              </a:extLst>
            </p:cNvPr>
            <p:cNvGrpSpPr/>
            <p:nvPr/>
          </p:nvGrpSpPr>
          <p:grpSpPr>
            <a:xfrm>
              <a:off x="5128624" y="2861016"/>
              <a:ext cx="357775" cy="352781"/>
              <a:chOff x="7491371" y="2706792"/>
              <a:chExt cx="3233826" cy="3131252"/>
            </a:xfrm>
          </p:grpSpPr>
          <p:pic>
            <p:nvPicPr>
              <p:cNvPr id="37" name="Picture 36">
                <a:extLst>
                  <a:ext uri="{FF2B5EF4-FFF2-40B4-BE49-F238E27FC236}">
                    <a16:creationId xmlns:a16="http://schemas.microsoft.com/office/drawing/2014/main" xmlns="" id="{FA34394A-3710-4B8E-8370-F628CF0E5CF7}"/>
                  </a:ext>
                </a:extLst>
              </p:cNvPr>
              <p:cNvPicPr>
                <a:picLocks noChangeAspect="1"/>
              </p:cNvPicPr>
              <p:nvPr/>
            </p:nvPicPr>
            <p:blipFill>
              <a:blip r:embed="rId3"/>
              <a:stretch>
                <a:fillRect/>
              </a:stretch>
            </p:blipFill>
            <p:spPr>
              <a:xfrm>
                <a:off x="7491371" y="2706792"/>
                <a:ext cx="3233826" cy="3131252"/>
              </a:xfrm>
              <a:prstGeom prst="rect">
                <a:avLst/>
              </a:prstGeom>
            </p:spPr>
          </p:pic>
          <p:sp>
            <p:nvSpPr>
              <p:cNvPr id="38" name="Rectangle 37">
                <a:extLst>
                  <a:ext uri="{FF2B5EF4-FFF2-40B4-BE49-F238E27FC236}">
                    <a16:creationId xmlns:a16="http://schemas.microsoft.com/office/drawing/2014/main" xmlns="" id="{5BC587BA-CC44-40E6-B469-778FD8230897}"/>
                  </a:ext>
                </a:extLst>
              </p:cNvPr>
              <p:cNvSpPr/>
              <p:nvPr/>
            </p:nvSpPr>
            <p:spPr>
              <a:xfrm>
                <a:off x="7608567" y="2796046"/>
                <a:ext cx="2975790" cy="2940135"/>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3" name="Rectangle 42">
            <a:extLst>
              <a:ext uri="{FF2B5EF4-FFF2-40B4-BE49-F238E27FC236}">
                <a16:creationId xmlns:a16="http://schemas.microsoft.com/office/drawing/2014/main" xmlns="" id="{A99FE57D-EE68-4E89-AB8A-3C863475DE72}"/>
              </a:ext>
            </a:extLst>
          </p:cNvPr>
          <p:cNvSpPr/>
          <p:nvPr/>
        </p:nvSpPr>
        <p:spPr>
          <a:xfrm>
            <a:off x="629233" y="4974038"/>
            <a:ext cx="1735124" cy="923330"/>
          </a:xfrm>
          <a:prstGeom prst="rect">
            <a:avLst/>
          </a:prstGeom>
        </p:spPr>
        <p:txBody>
          <a:bodyPr wrap="square">
            <a:spAutoFit/>
          </a:bodyPr>
          <a:lstStyle/>
          <a:p>
            <a:r>
              <a:rPr lang="en-US" b="1" dirty="0"/>
              <a:t>ERA-Interim</a:t>
            </a:r>
            <a:r>
              <a:rPr lang="en-US" dirty="0"/>
              <a:t> </a:t>
            </a:r>
          </a:p>
          <a:p>
            <a:r>
              <a:rPr lang="en-US" dirty="0"/>
              <a:t>0.75° × 0.75° </a:t>
            </a:r>
            <a:br>
              <a:rPr lang="en-US" dirty="0"/>
            </a:br>
            <a:r>
              <a:rPr lang="en-US" dirty="0"/>
              <a:t>(~80 km)</a:t>
            </a:r>
          </a:p>
        </p:txBody>
      </p:sp>
      <p:grpSp>
        <p:nvGrpSpPr>
          <p:cNvPr id="44" name="Group 43">
            <a:extLst>
              <a:ext uri="{FF2B5EF4-FFF2-40B4-BE49-F238E27FC236}">
                <a16:creationId xmlns:a16="http://schemas.microsoft.com/office/drawing/2014/main" xmlns="" id="{64873CAC-9C97-4480-9706-365E52D99EEE}"/>
              </a:ext>
            </a:extLst>
          </p:cNvPr>
          <p:cNvGrpSpPr/>
          <p:nvPr/>
        </p:nvGrpSpPr>
        <p:grpSpPr>
          <a:xfrm>
            <a:off x="2681631" y="4332774"/>
            <a:ext cx="2483965" cy="2451387"/>
            <a:chOff x="4428257" y="2143706"/>
            <a:chExt cx="1784882" cy="1761472"/>
          </a:xfrm>
        </p:grpSpPr>
        <p:pic>
          <p:nvPicPr>
            <p:cNvPr id="45" name="Picture 44">
              <a:extLst>
                <a:ext uri="{FF2B5EF4-FFF2-40B4-BE49-F238E27FC236}">
                  <a16:creationId xmlns:a16="http://schemas.microsoft.com/office/drawing/2014/main" xmlns="" id="{EFCACA6F-DD44-4E52-975A-BE6D458707F1}"/>
                </a:ext>
              </a:extLst>
            </p:cNvPr>
            <p:cNvPicPr>
              <a:picLocks noChangeAspect="1"/>
            </p:cNvPicPr>
            <p:nvPr/>
          </p:nvPicPr>
          <p:blipFill rotWithShape="1">
            <a:blip r:embed="rId4"/>
            <a:srcRect l="35836" t="31354" r="39831" b="43700"/>
            <a:stretch/>
          </p:blipFill>
          <p:spPr>
            <a:xfrm>
              <a:off x="4428257" y="2143706"/>
              <a:ext cx="1784882" cy="1761472"/>
            </a:xfrm>
            <a:prstGeom prst="rect">
              <a:avLst/>
            </a:prstGeom>
          </p:spPr>
        </p:pic>
        <p:sp>
          <p:nvSpPr>
            <p:cNvPr id="46" name="Rectangle 45">
              <a:extLst>
                <a:ext uri="{FF2B5EF4-FFF2-40B4-BE49-F238E27FC236}">
                  <a16:creationId xmlns:a16="http://schemas.microsoft.com/office/drawing/2014/main" xmlns="" id="{936475C5-8C58-498E-94E8-7173254AAA8E}"/>
                </a:ext>
              </a:extLst>
            </p:cNvPr>
            <p:cNvSpPr/>
            <p:nvPr/>
          </p:nvSpPr>
          <p:spPr>
            <a:xfrm>
              <a:off x="4480328" y="2225707"/>
              <a:ext cx="1636685" cy="1609214"/>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xmlns="" id="{62C9FE09-C3C1-4648-AA76-93ED98EF0487}"/>
                </a:ext>
              </a:extLst>
            </p:cNvPr>
            <p:cNvGrpSpPr/>
            <p:nvPr/>
          </p:nvGrpSpPr>
          <p:grpSpPr>
            <a:xfrm>
              <a:off x="5128624" y="2861016"/>
              <a:ext cx="357775" cy="352781"/>
              <a:chOff x="7491371" y="2706792"/>
              <a:chExt cx="3233826" cy="3131252"/>
            </a:xfrm>
          </p:grpSpPr>
          <p:pic>
            <p:nvPicPr>
              <p:cNvPr id="49" name="Picture 48">
                <a:extLst>
                  <a:ext uri="{FF2B5EF4-FFF2-40B4-BE49-F238E27FC236}">
                    <a16:creationId xmlns:a16="http://schemas.microsoft.com/office/drawing/2014/main" xmlns="" id="{076B5193-FD68-4FF3-98D4-88BF323EEFE3}"/>
                  </a:ext>
                </a:extLst>
              </p:cNvPr>
              <p:cNvPicPr>
                <a:picLocks noChangeAspect="1"/>
              </p:cNvPicPr>
              <p:nvPr/>
            </p:nvPicPr>
            <p:blipFill>
              <a:blip r:embed="rId3"/>
              <a:stretch>
                <a:fillRect/>
              </a:stretch>
            </p:blipFill>
            <p:spPr>
              <a:xfrm>
                <a:off x="7491371" y="2706792"/>
                <a:ext cx="3233826" cy="3131252"/>
              </a:xfrm>
              <a:prstGeom prst="rect">
                <a:avLst/>
              </a:prstGeom>
            </p:spPr>
          </p:pic>
          <p:sp>
            <p:nvSpPr>
              <p:cNvPr id="50" name="Rectangle 49">
                <a:extLst>
                  <a:ext uri="{FF2B5EF4-FFF2-40B4-BE49-F238E27FC236}">
                    <a16:creationId xmlns:a16="http://schemas.microsoft.com/office/drawing/2014/main" xmlns="" id="{1AFFFA62-0413-437E-8246-4AD1BA7D6750}"/>
                  </a:ext>
                </a:extLst>
              </p:cNvPr>
              <p:cNvSpPr/>
              <p:nvPr/>
            </p:nvSpPr>
            <p:spPr>
              <a:xfrm>
                <a:off x="7608567" y="2796046"/>
                <a:ext cx="2975790" cy="2940135"/>
              </a:xfrm>
              <a:prstGeom prst="rect">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3" name="Rectangle 52">
            <a:extLst>
              <a:ext uri="{FF2B5EF4-FFF2-40B4-BE49-F238E27FC236}">
                <a16:creationId xmlns:a16="http://schemas.microsoft.com/office/drawing/2014/main" xmlns="" id="{373F9333-1174-4E2E-9995-80EAF0E89661}"/>
              </a:ext>
            </a:extLst>
          </p:cNvPr>
          <p:cNvSpPr/>
          <p:nvPr/>
        </p:nvSpPr>
        <p:spPr>
          <a:xfrm>
            <a:off x="9603029" y="5235648"/>
            <a:ext cx="1585595" cy="400110"/>
          </a:xfrm>
          <a:prstGeom prst="rect">
            <a:avLst/>
          </a:prstGeom>
        </p:spPr>
        <p:txBody>
          <a:bodyPr wrap="square">
            <a:spAutoFit/>
          </a:bodyPr>
          <a:lstStyle/>
          <a:p>
            <a:r>
              <a:rPr lang="en-US" sz="2000" b="1" dirty="0"/>
              <a:t>WRF </a:t>
            </a:r>
            <a:r>
              <a:rPr lang="en-US" sz="2000" dirty="0"/>
              <a:t>(12-km)</a:t>
            </a:r>
          </a:p>
        </p:txBody>
      </p:sp>
      <p:sp>
        <p:nvSpPr>
          <p:cNvPr id="54" name="Rectangle 53">
            <a:extLst>
              <a:ext uri="{FF2B5EF4-FFF2-40B4-BE49-F238E27FC236}">
                <a16:creationId xmlns:a16="http://schemas.microsoft.com/office/drawing/2014/main" xmlns="" id="{89CBB38A-1186-4406-8275-ACE4FCCF6262}"/>
              </a:ext>
            </a:extLst>
          </p:cNvPr>
          <p:cNvSpPr/>
          <p:nvPr/>
        </p:nvSpPr>
        <p:spPr>
          <a:xfrm>
            <a:off x="629233" y="2520915"/>
            <a:ext cx="2077185" cy="1200329"/>
          </a:xfrm>
          <a:prstGeom prst="rect">
            <a:avLst/>
          </a:prstGeom>
        </p:spPr>
        <p:txBody>
          <a:bodyPr wrap="square">
            <a:spAutoFit/>
          </a:bodyPr>
          <a:lstStyle/>
          <a:p>
            <a:r>
              <a:rPr lang="nl-NL" b="1" dirty="0"/>
              <a:t>NCEP–DOE AMIP-II Reanalysis (R2) </a:t>
            </a:r>
            <a:br>
              <a:rPr lang="nl-NL" b="1" dirty="0"/>
            </a:br>
            <a:r>
              <a:rPr lang="en-US" dirty="0"/>
              <a:t>2.5° × 2.5° </a:t>
            </a:r>
            <a:br>
              <a:rPr lang="en-US" dirty="0"/>
            </a:br>
            <a:r>
              <a:rPr lang="en-US" dirty="0"/>
              <a:t>(~300 km)</a:t>
            </a:r>
          </a:p>
        </p:txBody>
      </p:sp>
      <p:sp>
        <p:nvSpPr>
          <p:cNvPr id="55" name="Rectangle 54">
            <a:extLst>
              <a:ext uri="{FF2B5EF4-FFF2-40B4-BE49-F238E27FC236}">
                <a16:creationId xmlns:a16="http://schemas.microsoft.com/office/drawing/2014/main" xmlns="" id="{D54E9126-82E3-4DA6-B5AA-911AEEF91220}"/>
              </a:ext>
            </a:extLst>
          </p:cNvPr>
          <p:cNvSpPr/>
          <p:nvPr/>
        </p:nvSpPr>
        <p:spPr>
          <a:xfrm>
            <a:off x="9603029" y="2751747"/>
            <a:ext cx="1417376" cy="369332"/>
          </a:xfrm>
          <a:prstGeom prst="rect">
            <a:avLst/>
          </a:prstGeom>
        </p:spPr>
        <p:txBody>
          <a:bodyPr wrap="none">
            <a:spAutoFit/>
          </a:bodyPr>
          <a:lstStyle/>
          <a:p>
            <a:r>
              <a:rPr lang="en-US" b="1" dirty="0"/>
              <a:t>WRF </a:t>
            </a:r>
            <a:r>
              <a:rPr lang="en-US" dirty="0"/>
              <a:t>(36-km)</a:t>
            </a:r>
          </a:p>
        </p:txBody>
      </p:sp>
      <p:sp>
        <p:nvSpPr>
          <p:cNvPr id="56" name="Arrow: Right 55">
            <a:extLst>
              <a:ext uri="{FF2B5EF4-FFF2-40B4-BE49-F238E27FC236}">
                <a16:creationId xmlns:a16="http://schemas.microsoft.com/office/drawing/2014/main" xmlns="" id="{52E7B8D8-38BC-4A9A-8F8E-F5B57CABB625}"/>
              </a:ext>
            </a:extLst>
          </p:cNvPr>
          <p:cNvSpPr/>
          <p:nvPr/>
        </p:nvSpPr>
        <p:spPr>
          <a:xfrm>
            <a:off x="5324258" y="5764859"/>
            <a:ext cx="1608930" cy="240913"/>
          </a:xfrm>
          <a:prstGeom prst="rightArrow">
            <a:avLst/>
          </a:prstGeom>
          <a:solidFill>
            <a:srgbClr val="FFFF00"/>
          </a:solidFill>
          <a:ln>
            <a:solidFill>
              <a:srgbClr val="282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7" name="Arrow: Right 56">
            <a:extLst>
              <a:ext uri="{FF2B5EF4-FFF2-40B4-BE49-F238E27FC236}">
                <a16:creationId xmlns:a16="http://schemas.microsoft.com/office/drawing/2014/main" xmlns="" id="{AD619EF3-BAD0-4667-94A7-18E00D28589A}"/>
              </a:ext>
            </a:extLst>
          </p:cNvPr>
          <p:cNvSpPr/>
          <p:nvPr/>
        </p:nvSpPr>
        <p:spPr>
          <a:xfrm rot="20320621">
            <a:off x="5310524" y="4311260"/>
            <a:ext cx="1700275" cy="240913"/>
          </a:xfrm>
          <a:prstGeom prst="rightArrow">
            <a:avLst/>
          </a:prstGeom>
          <a:solidFill>
            <a:srgbClr val="2828FF"/>
          </a:solidFill>
          <a:ln>
            <a:solidFill>
              <a:srgbClr val="282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31" name="Title 1">
            <a:extLst>
              <a:ext uri="{FF2B5EF4-FFF2-40B4-BE49-F238E27FC236}">
                <a16:creationId xmlns:a16="http://schemas.microsoft.com/office/drawing/2014/main" xmlns="" id="{1F5A7261-C919-4A73-95DB-19B82FA53E8E}"/>
              </a:ext>
            </a:extLst>
          </p:cNvPr>
          <p:cNvSpPr>
            <a:spLocks noGrp="1"/>
          </p:cNvSpPr>
          <p:nvPr>
            <p:ph type="title"/>
          </p:nvPr>
        </p:nvSpPr>
        <p:spPr>
          <a:xfrm>
            <a:off x="3239986" y="340024"/>
            <a:ext cx="8869896" cy="895234"/>
          </a:xfrm>
        </p:spPr>
        <p:txBody>
          <a:bodyPr/>
          <a:lstStyle/>
          <a:p>
            <a:r>
              <a:rPr lang="en-US" dirty="0"/>
              <a:t>Methods- MODELED DATA</a:t>
            </a:r>
          </a:p>
        </p:txBody>
      </p:sp>
    </p:spTree>
    <p:extLst>
      <p:ext uri="{BB962C8B-B14F-4D97-AF65-F5344CB8AC3E}">
        <p14:creationId xmlns:p14="http://schemas.microsoft.com/office/powerpoint/2010/main" val="3174485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B844C-008D-4911-A53F-A51757E1428B}"/>
              </a:ext>
            </a:extLst>
          </p:cNvPr>
          <p:cNvSpPr>
            <a:spLocks noGrp="1"/>
          </p:cNvSpPr>
          <p:nvPr>
            <p:ph type="title"/>
          </p:nvPr>
        </p:nvSpPr>
        <p:spPr/>
        <p:txBody>
          <a:bodyPr>
            <a:normAutofit/>
          </a:bodyPr>
          <a:lstStyle/>
          <a:p>
            <a:r>
              <a:rPr lang="en-US" dirty="0"/>
              <a:t>Methods- MODELED DATA</a:t>
            </a:r>
          </a:p>
        </p:txBody>
      </p:sp>
      <p:sp>
        <p:nvSpPr>
          <p:cNvPr id="3" name="Content Placeholder 2">
            <a:extLst>
              <a:ext uri="{FF2B5EF4-FFF2-40B4-BE49-F238E27FC236}">
                <a16:creationId xmlns:a16="http://schemas.microsoft.com/office/drawing/2014/main" xmlns="" id="{47DD24BF-56ED-44B3-B05B-153FE9F86550}"/>
              </a:ext>
            </a:extLst>
          </p:cNvPr>
          <p:cNvSpPr>
            <a:spLocks noGrp="1"/>
          </p:cNvSpPr>
          <p:nvPr>
            <p:ph idx="1"/>
          </p:nvPr>
        </p:nvSpPr>
        <p:spPr>
          <a:xfrm>
            <a:off x="470722" y="1500731"/>
            <a:ext cx="5459816" cy="4676232"/>
          </a:xfrm>
        </p:spPr>
        <p:txBody>
          <a:bodyPr>
            <a:normAutofit lnSpcReduction="10000"/>
          </a:bodyPr>
          <a:lstStyle/>
          <a:p>
            <a:r>
              <a:rPr lang="en-US" dirty="0"/>
              <a:t>WRF simulations over CONUS were initialized at 00 UTC 1 November 1987 to provide a 2-month spin-up period</a:t>
            </a:r>
          </a:p>
          <a:p>
            <a:r>
              <a:rPr lang="en-US" dirty="0"/>
              <a:t>January 1988 to January 2011</a:t>
            </a:r>
          </a:p>
          <a:p>
            <a:r>
              <a:rPr lang="en-US" dirty="0" smtClean="0"/>
              <a:t>Data </a:t>
            </a:r>
            <a:r>
              <a:rPr lang="en-US" dirty="0"/>
              <a:t>from WRF model simulations were optimized to spatially represent the urban area:</a:t>
            </a:r>
            <a:br>
              <a:rPr lang="en-US" dirty="0"/>
            </a:br>
            <a:r>
              <a:rPr lang="en-US" dirty="0"/>
              <a:t> </a:t>
            </a:r>
          </a:p>
          <a:p>
            <a:pPr lvl="1">
              <a:buFont typeface="Calibri" panose="020F0502020204030204" pitchFamily="34" charset="0"/>
              <a:buChar char="−"/>
            </a:pPr>
            <a:r>
              <a:rPr lang="en-US" sz="2800" dirty="0"/>
              <a:t>9-cells for 36-km simulations </a:t>
            </a:r>
          </a:p>
          <a:p>
            <a:pPr lvl="1">
              <a:buFont typeface="Calibri" panose="020F0502020204030204" pitchFamily="34" charset="0"/>
              <a:buChar char="−"/>
            </a:pPr>
            <a:r>
              <a:rPr lang="en-US" sz="2800" dirty="0"/>
              <a:t>25-cells for 12-km simulation</a:t>
            </a:r>
          </a:p>
        </p:txBody>
      </p:sp>
      <p:pic>
        <p:nvPicPr>
          <p:cNvPr id="4" name="Picture 3">
            <a:extLst>
              <a:ext uri="{FF2B5EF4-FFF2-40B4-BE49-F238E27FC236}">
                <a16:creationId xmlns:a16="http://schemas.microsoft.com/office/drawing/2014/main" xmlns="" id="{CDCFD8D9-6CAB-4541-97FD-D58E5DB7AA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0302" y="1453378"/>
            <a:ext cx="5135562"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477A370-6B12-487A-92E1-759E74E6D5E2}"/>
              </a:ext>
            </a:extLst>
          </p:cNvPr>
          <p:cNvSpPr/>
          <p:nvPr/>
        </p:nvSpPr>
        <p:spPr>
          <a:xfrm>
            <a:off x="6219419" y="6371384"/>
            <a:ext cx="5836594" cy="369332"/>
          </a:xfrm>
          <a:prstGeom prst="rect">
            <a:avLst/>
          </a:prstGeom>
        </p:spPr>
        <p:txBody>
          <a:bodyPr wrap="square">
            <a:spAutoFit/>
          </a:bodyPr>
          <a:lstStyle/>
          <a:p>
            <a:pPr>
              <a:spcBef>
                <a:spcPct val="50000"/>
              </a:spcBef>
            </a:pPr>
            <a:r>
              <a:rPr lang="en-US" altLang="en-US" i="1" dirty="0"/>
              <a:t>Station used in IDW for Atlanta, and sizes of WRF cell subsets</a:t>
            </a:r>
          </a:p>
        </p:txBody>
      </p:sp>
    </p:spTree>
    <p:extLst>
      <p:ext uri="{BB962C8B-B14F-4D97-AF65-F5344CB8AC3E}">
        <p14:creationId xmlns:p14="http://schemas.microsoft.com/office/powerpoint/2010/main" val="538500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957AD-1E05-4130-ABFD-2CA4067AC081}"/>
              </a:ext>
            </a:extLst>
          </p:cNvPr>
          <p:cNvSpPr>
            <a:spLocks noGrp="1"/>
          </p:cNvSpPr>
          <p:nvPr>
            <p:ph type="title"/>
          </p:nvPr>
        </p:nvSpPr>
        <p:spPr/>
        <p:txBody>
          <a:bodyPr/>
          <a:lstStyle/>
          <a:p>
            <a:r>
              <a:rPr lang="en-US" dirty="0"/>
              <a:t>Methods- MODELED DATA</a:t>
            </a:r>
          </a:p>
        </p:txBody>
      </p:sp>
      <p:pic>
        <p:nvPicPr>
          <p:cNvPr id="15" name="Picture 14">
            <a:extLst>
              <a:ext uri="{FF2B5EF4-FFF2-40B4-BE49-F238E27FC236}">
                <a16:creationId xmlns:a16="http://schemas.microsoft.com/office/drawing/2014/main" xmlns="" id="{488B0A44-2465-4C0E-81DD-31A383AB93B8}"/>
              </a:ext>
            </a:extLst>
          </p:cNvPr>
          <p:cNvPicPr>
            <a:picLocks noChangeAspect="1"/>
          </p:cNvPicPr>
          <p:nvPr/>
        </p:nvPicPr>
        <p:blipFill rotWithShape="1">
          <a:blip r:embed="rId3"/>
          <a:srcRect l="14274" t="8975" r="18918" b="15539"/>
          <a:stretch/>
        </p:blipFill>
        <p:spPr>
          <a:xfrm>
            <a:off x="1449682" y="1934914"/>
            <a:ext cx="3938954" cy="4370162"/>
          </a:xfrm>
          <a:prstGeom prst="rect">
            <a:avLst/>
          </a:prstGeom>
        </p:spPr>
      </p:pic>
      <p:grpSp>
        <p:nvGrpSpPr>
          <p:cNvPr id="116" name="Group 115">
            <a:extLst>
              <a:ext uri="{FF2B5EF4-FFF2-40B4-BE49-F238E27FC236}">
                <a16:creationId xmlns:a16="http://schemas.microsoft.com/office/drawing/2014/main" xmlns="" id="{FADC6550-3D38-41AC-B44E-C5FC5C0A464C}"/>
              </a:ext>
            </a:extLst>
          </p:cNvPr>
          <p:cNvGrpSpPr/>
          <p:nvPr/>
        </p:nvGrpSpPr>
        <p:grpSpPr>
          <a:xfrm>
            <a:off x="1437407" y="1934915"/>
            <a:ext cx="3951229" cy="4366244"/>
            <a:chOff x="660838" y="1850907"/>
            <a:chExt cx="3951229" cy="4366244"/>
          </a:xfrm>
        </p:grpSpPr>
        <p:sp>
          <p:nvSpPr>
            <p:cNvPr id="85" name="Rectangle 84">
              <a:extLst>
                <a:ext uri="{FF2B5EF4-FFF2-40B4-BE49-F238E27FC236}">
                  <a16:creationId xmlns:a16="http://schemas.microsoft.com/office/drawing/2014/main" xmlns="" id="{302EA227-17DB-4F59-9755-9A81C1AC25BA}"/>
                </a:ext>
              </a:extLst>
            </p:cNvPr>
            <p:cNvSpPr/>
            <p:nvPr/>
          </p:nvSpPr>
          <p:spPr>
            <a:xfrm>
              <a:off x="660838" y="1850907"/>
              <a:ext cx="3951229" cy="4366244"/>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5CD7AA94-0144-4764-A403-DCA475B22498}"/>
                </a:ext>
              </a:extLst>
            </p:cNvPr>
            <p:cNvGrpSpPr/>
            <p:nvPr/>
          </p:nvGrpSpPr>
          <p:grpSpPr>
            <a:xfrm>
              <a:off x="946627" y="2602880"/>
              <a:ext cx="3332378" cy="3357854"/>
              <a:chOff x="1070810" y="2923674"/>
              <a:chExt cx="3332378" cy="3357854"/>
            </a:xfrm>
          </p:grpSpPr>
          <p:cxnSp>
            <p:nvCxnSpPr>
              <p:cNvPr id="24" name="Straight Connector 23">
                <a:extLst>
                  <a:ext uri="{FF2B5EF4-FFF2-40B4-BE49-F238E27FC236}">
                    <a16:creationId xmlns:a16="http://schemas.microsoft.com/office/drawing/2014/main" xmlns="" id="{A097017A-C666-4939-940A-84CA6895C9CE}"/>
                  </a:ext>
                </a:extLst>
              </p:cNvPr>
              <p:cNvCxnSpPr>
                <a:cxnSpLocks/>
              </p:cNvCxnSpPr>
              <p:nvPr/>
            </p:nvCxnSpPr>
            <p:spPr>
              <a:xfrm>
                <a:off x="2158705" y="2923674"/>
                <a:ext cx="0" cy="3357854"/>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64E60B2-18F6-4990-BBD4-4FE17BBBC063}"/>
                  </a:ext>
                </a:extLst>
              </p:cNvPr>
              <p:cNvCxnSpPr>
                <a:cxnSpLocks/>
              </p:cNvCxnSpPr>
              <p:nvPr/>
            </p:nvCxnSpPr>
            <p:spPr>
              <a:xfrm>
                <a:off x="3246599" y="2923674"/>
                <a:ext cx="0" cy="3357854"/>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4ADF57C-439F-4288-8C13-70464BC242C7}"/>
                  </a:ext>
                </a:extLst>
              </p:cNvPr>
              <p:cNvCxnSpPr>
                <a:cxnSpLocks/>
              </p:cNvCxnSpPr>
              <p:nvPr/>
            </p:nvCxnSpPr>
            <p:spPr>
              <a:xfrm>
                <a:off x="1070810" y="4015540"/>
                <a:ext cx="3332378" cy="0"/>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74F9E1E-D285-4784-B71B-0E48C4432EA7}"/>
                  </a:ext>
                </a:extLst>
              </p:cNvPr>
              <p:cNvCxnSpPr>
                <a:cxnSpLocks/>
              </p:cNvCxnSpPr>
              <p:nvPr/>
            </p:nvCxnSpPr>
            <p:spPr>
              <a:xfrm>
                <a:off x="1070810" y="5107406"/>
                <a:ext cx="3332378" cy="0"/>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xmlns="" id="{5C90256B-F607-4869-9C44-2DC4A2346D0D}"/>
                </a:ext>
              </a:extLst>
            </p:cNvPr>
            <p:cNvGrpSpPr/>
            <p:nvPr/>
          </p:nvGrpSpPr>
          <p:grpSpPr>
            <a:xfrm>
              <a:off x="2536723" y="4232786"/>
              <a:ext cx="1120877" cy="1179871"/>
              <a:chOff x="2536723" y="4232786"/>
              <a:chExt cx="1120877" cy="1179871"/>
            </a:xfrm>
          </p:grpSpPr>
          <p:cxnSp>
            <p:nvCxnSpPr>
              <p:cNvPr id="5" name="Straight Connector 4">
                <a:extLst>
                  <a:ext uri="{FF2B5EF4-FFF2-40B4-BE49-F238E27FC236}">
                    <a16:creationId xmlns:a16="http://schemas.microsoft.com/office/drawing/2014/main" xmlns="" id="{5D8195EE-2B9F-4170-8A86-D59D9BD23D72}"/>
                  </a:ext>
                </a:extLst>
              </p:cNvPr>
              <p:cNvCxnSpPr>
                <a:cxnSpLocks/>
              </p:cNvCxnSpPr>
              <p:nvPr/>
            </p:nvCxnSpPr>
            <p:spPr>
              <a:xfrm>
                <a:off x="2544097" y="4254910"/>
                <a:ext cx="1113503" cy="1128251"/>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xmlns="" id="{4E2D7997-8DD0-453C-A589-5670B082794C}"/>
                  </a:ext>
                </a:extLst>
              </p:cNvPr>
              <p:cNvCxnSpPr/>
              <p:nvPr/>
            </p:nvCxnSpPr>
            <p:spPr>
              <a:xfrm>
                <a:off x="2536723" y="4247535"/>
                <a:ext cx="1120877"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0EBF1C41-D7D4-48DE-B854-3644327C2976}"/>
                  </a:ext>
                </a:extLst>
              </p:cNvPr>
              <p:cNvCxnSpPr/>
              <p:nvPr/>
            </p:nvCxnSpPr>
            <p:spPr>
              <a:xfrm>
                <a:off x="2544097" y="4232786"/>
                <a:ext cx="0" cy="117987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51" name="Flowchart: Connector 50">
              <a:extLst>
                <a:ext uri="{FF2B5EF4-FFF2-40B4-BE49-F238E27FC236}">
                  <a16:creationId xmlns:a16="http://schemas.microsoft.com/office/drawing/2014/main" xmlns="" id="{06AA5CF3-FC88-49CD-80DE-8202AC946EFC}"/>
                </a:ext>
              </a:extLst>
            </p:cNvPr>
            <p:cNvSpPr/>
            <p:nvPr/>
          </p:nvSpPr>
          <p:spPr>
            <a:xfrm>
              <a:off x="2467708" y="5275593"/>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6" name="Flowchart: Connector 75">
              <a:extLst>
                <a:ext uri="{FF2B5EF4-FFF2-40B4-BE49-F238E27FC236}">
                  <a16:creationId xmlns:a16="http://schemas.microsoft.com/office/drawing/2014/main" xmlns="" id="{0458C048-1EFC-4A68-AA79-27A81DF407F9}"/>
                </a:ext>
              </a:extLst>
            </p:cNvPr>
            <p:cNvSpPr/>
            <p:nvPr/>
          </p:nvSpPr>
          <p:spPr>
            <a:xfrm>
              <a:off x="3562247" y="5275593"/>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7" name="Flowchart: Connector 76">
              <a:extLst>
                <a:ext uri="{FF2B5EF4-FFF2-40B4-BE49-F238E27FC236}">
                  <a16:creationId xmlns:a16="http://schemas.microsoft.com/office/drawing/2014/main" xmlns="" id="{C6BD5600-D270-4DA6-960B-140278017B65}"/>
                </a:ext>
              </a:extLst>
            </p:cNvPr>
            <p:cNvSpPr/>
            <p:nvPr/>
          </p:nvSpPr>
          <p:spPr>
            <a:xfrm>
              <a:off x="3581395" y="4188539"/>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xmlns="" id="{CD3148EF-71D0-4DB0-A0D4-6C391AC0DFDF}"/>
                </a:ext>
              </a:extLst>
            </p:cNvPr>
            <p:cNvSpPr/>
            <p:nvPr/>
          </p:nvSpPr>
          <p:spPr>
            <a:xfrm>
              <a:off x="1381864" y="5290909"/>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xmlns="" id="{E5479A5B-61E4-4E0C-9971-096971FBCC0F}"/>
                </a:ext>
              </a:extLst>
            </p:cNvPr>
            <p:cNvSpPr/>
            <p:nvPr/>
          </p:nvSpPr>
          <p:spPr>
            <a:xfrm>
              <a:off x="1393624" y="4177967"/>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xmlns="" id="{96361F93-ADD4-4580-845D-77E2BA4175FF}"/>
                </a:ext>
              </a:extLst>
            </p:cNvPr>
            <p:cNvSpPr/>
            <p:nvPr/>
          </p:nvSpPr>
          <p:spPr>
            <a:xfrm>
              <a:off x="2465213" y="4196481"/>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Flowchart: Connector 81">
              <a:extLst>
                <a:ext uri="{FF2B5EF4-FFF2-40B4-BE49-F238E27FC236}">
                  <a16:creationId xmlns:a16="http://schemas.microsoft.com/office/drawing/2014/main" xmlns="" id="{64923ECD-42E7-463C-9965-9A7C38E1A51D}"/>
                </a:ext>
              </a:extLst>
            </p:cNvPr>
            <p:cNvSpPr/>
            <p:nvPr/>
          </p:nvSpPr>
          <p:spPr>
            <a:xfrm>
              <a:off x="1381864" y="3098198"/>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3" name="Flowchart: Connector 82">
              <a:extLst>
                <a:ext uri="{FF2B5EF4-FFF2-40B4-BE49-F238E27FC236}">
                  <a16:creationId xmlns:a16="http://schemas.microsoft.com/office/drawing/2014/main" xmlns="" id="{EE4D63AF-8653-4726-861C-07A3A464271F}"/>
                </a:ext>
              </a:extLst>
            </p:cNvPr>
            <p:cNvSpPr/>
            <p:nvPr/>
          </p:nvSpPr>
          <p:spPr>
            <a:xfrm>
              <a:off x="2472733" y="3083324"/>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4" name="Flowchart: Connector 83">
              <a:extLst>
                <a:ext uri="{FF2B5EF4-FFF2-40B4-BE49-F238E27FC236}">
                  <a16:creationId xmlns:a16="http://schemas.microsoft.com/office/drawing/2014/main" xmlns="" id="{D5C85EFC-1EB2-49AB-B95B-CC6402052BC9}"/>
                </a:ext>
              </a:extLst>
            </p:cNvPr>
            <p:cNvSpPr/>
            <p:nvPr/>
          </p:nvSpPr>
          <p:spPr>
            <a:xfrm>
              <a:off x="3589321" y="3098198"/>
              <a:ext cx="144438" cy="144438"/>
            </a:xfrm>
            <a:prstGeom prst="flowChartConnector">
              <a:avLst/>
            </a:prstGeom>
            <a:solidFill>
              <a:srgbClr val="36C3F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xmlns="" id="{1428E078-E69D-456E-8C79-44DA2F2BFE90}"/>
                </a:ext>
              </a:extLst>
            </p:cNvPr>
            <p:cNvSpPr/>
            <p:nvPr/>
          </p:nvSpPr>
          <p:spPr>
            <a:xfrm>
              <a:off x="939253" y="2602879"/>
              <a:ext cx="3332378" cy="3343107"/>
            </a:xfrm>
            <a:prstGeom prst="rect">
              <a:avLst/>
            </a:prstGeom>
            <a:noFill/>
            <a:ln w="38100">
              <a:solidFill>
                <a:srgbClr val="3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AC5F8F10-B5AB-46A3-A0ED-3B5BE2C99AB2}"/>
              </a:ext>
            </a:extLst>
          </p:cNvPr>
          <p:cNvGrpSpPr/>
          <p:nvPr/>
        </p:nvGrpSpPr>
        <p:grpSpPr>
          <a:xfrm>
            <a:off x="6923612" y="2456730"/>
            <a:ext cx="3834585" cy="3714904"/>
            <a:chOff x="6834712" y="2392734"/>
            <a:chExt cx="3834585" cy="3714904"/>
          </a:xfrm>
        </p:grpSpPr>
        <p:grpSp>
          <p:nvGrpSpPr>
            <p:cNvPr id="7" name="Group 6">
              <a:extLst>
                <a:ext uri="{FF2B5EF4-FFF2-40B4-BE49-F238E27FC236}">
                  <a16:creationId xmlns:a16="http://schemas.microsoft.com/office/drawing/2014/main" xmlns="" id="{81ADAE1C-2E4E-48C6-9D15-A62DBC1BB043}"/>
                </a:ext>
              </a:extLst>
            </p:cNvPr>
            <p:cNvGrpSpPr/>
            <p:nvPr/>
          </p:nvGrpSpPr>
          <p:grpSpPr>
            <a:xfrm>
              <a:off x="6834712" y="2392734"/>
              <a:ext cx="3834585" cy="3714904"/>
              <a:chOff x="6569241" y="2743199"/>
              <a:chExt cx="3834585" cy="3714904"/>
            </a:xfrm>
          </p:grpSpPr>
          <p:pic>
            <p:nvPicPr>
              <p:cNvPr id="16" name="Picture 15">
                <a:extLst>
                  <a:ext uri="{FF2B5EF4-FFF2-40B4-BE49-F238E27FC236}">
                    <a16:creationId xmlns:a16="http://schemas.microsoft.com/office/drawing/2014/main" xmlns="" id="{5F0597CB-6836-4459-9FC6-7EBC265CAAFD}"/>
                  </a:ext>
                </a:extLst>
              </p:cNvPr>
              <p:cNvPicPr>
                <a:picLocks noChangeAspect="1"/>
              </p:cNvPicPr>
              <p:nvPr/>
            </p:nvPicPr>
            <p:blipFill rotWithShape="1">
              <a:blip r:embed="rId4"/>
              <a:srcRect l="30945" t="29469" r="29613" b="32431"/>
              <a:stretch/>
            </p:blipFill>
            <p:spPr>
              <a:xfrm>
                <a:off x="6569241" y="2743200"/>
                <a:ext cx="3834585" cy="3714903"/>
              </a:xfrm>
              <a:prstGeom prst="rect">
                <a:avLst/>
              </a:prstGeom>
            </p:spPr>
          </p:pic>
          <p:sp>
            <p:nvSpPr>
              <p:cNvPr id="6" name="Rectangle 5">
                <a:extLst>
                  <a:ext uri="{FF2B5EF4-FFF2-40B4-BE49-F238E27FC236}">
                    <a16:creationId xmlns:a16="http://schemas.microsoft.com/office/drawing/2014/main" xmlns="" id="{D2C50BAD-8ABC-4446-96C8-FC0C8A1A8D5A}"/>
                  </a:ext>
                </a:extLst>
              </p:cNvPr>
              <p:cNvSpPr/>
              <p:nvPr/>
            </p:nvSpPr>
            <p:spPr>
              <a:xfrm>
                <a:off x="7427743" y="2743199"/>
                <a:ext cx="2976083" cy="180475"/>
              </a:xfrm>
              <a:prstGeom prst="rect">
                <a:avLst/>
              </a:prstGeom>
              <a:solidFill>
                <a:srgbClr val="E1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Rectangle 85">
              <a:extLst>
                <a:ext uri="{FF2B5EF4-FFF2-40B4-BE49-F238E27FC236}">
                  <a16:creationId xmlns:a16="http://schemas.microsoft.com/office/drawing/2014/main" xmlns="" id="{7CBA0DBC-0739-4109-A6C8-0371155B7C93}"/>
                </a:ext>
              </a:extLst>
            </p:cNvPr>
            <p:cNvSpPr/>
            <p:nvPr/>
          </p:nvSpPr>
          <p:spPr>
            <a:xfrm>
              <a:off x="6834712" y="2392734"/>
              <a:ext cx="3834585" cy="3714904"/>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xmlns="" id="{3FDD754A-4361-48BB-A421-6759B8638D25}"/>
                </a:ext>
              </a:extLst>
            </p:cNvPr>
            <p:cNvGrpSpPr/>
            <p:nvPr/>
          </p:nvGrpSpPr>
          <p:grpSpPr>
            <a:xfrm>
              <a:off x="7099218" y="2637817"/>
              <a:ext cx="3287958" cy="3236672"/>
              <a:chOff x="6833747" y="2988282"/>
              <a:chExt cx="3287958" cy="3236672"/>
            </a:xfrm>
          </p:grpSpPr>
          <p:cxnSp>
            <p:nvCxnSpPr>
              <p:cNvPr id="20" name="Straight Connector 19">
                <a:extLst>
                  <a:ext uri="{FF2B5EF4-FFF2-40B4-BE49-F238E27FC236}">
                    <a16:creationId xmlns:a16="http://schemas.microsoft.com/office/drawing/2014/main" xmlns="" id="{002D5646-8D73-435E-B5A6-F8215F67E9B0}"/>
                  </a:ext>
                </a:extLst>
              </p:cNvPr>
              <p:cNvCxnSpPr>
                <a:cxnSpLocks/>
              </p:cNvCxnSpPr>
              <p:nvPr/>
            </p:nvCxnSpPr>
            <p:spPr>
              <a:xfrm>
                <a:off x="8160795" y="2988282"/>
                <a:ext cx="0" cy="321557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27A0335-4F70-4D29-BCE0-525C5B8F4022}"/>
                  </a:ext>
                </a:extLst>
              </p:cNvPr>
              <p:cNvCxnSpPr>
                <a:cxnSpLocks/>
              </p:cNvCxnSpPr>
              <p:nvPr/>
            </p:nvCxnSpPr>
            <p:spPr>
              <a:xfrm>
                <a:off x="9473771" y="2988282"/>
                <a:ext cx="0" cy="3236672"/>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E3727F-499B-4180-8DF3-12C5BD62A813}"/>
                  </a:ext>
                </a:extLst>
              </p:cNvPr>
              <p:cNvCxnSpPr>
                <a:cxnSpLocks/>
              </p:cNvCxnSpPr>
              <p:nvPr/>
            </p:nvCxnSpPr>
            <p:spPr>
              <a:xfrm>
                <a:off x="6833747" y="4263028"/>
                <a:ext cx="3280923"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94BCEA84-9C1B-4ADA-A153-821AABF37B0F}"/>
                  </a:ext>
                </a:extLst>
              </p:cNvPr>
              <p:cNvCxnSpPr>
                <a:cxnSpLocks/>
              </p:cNvCxnSpPr>
              <p:nvPr/>
            </p:nvCxnSpPr>
            <p:spPr>
              <a:xfrm>
                <a:off x="6840781" y="5558876"/>
                <a:ext cx="3252787"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C17371E8-B130-4950-8BB2-F72F38D2B679}"/>
                  </a:ext>
                </a:extLst>
              </p:cNvPr>
              <p:cNvCxnSpPr>
                <a:cxnSpLocks/>
              </p:cNvCxnSpPr>
              <p:nvPr/>
            </p:nvCxnSpPr>
            <p:spPr>
              <a:xfrm>
                <a:off x="7512148" y="3005498"/>
                <a:ext cx="0" cy="321557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814965AB-07FB-4A5D-81F4-05B4685C16D5}"/>
                  </a:ext>
                </a:extLst>
              </p:cNvPr>
              <p:cNvCxnSpPr>
                <a:cxnSpLocks/>
              </p:cNvCxnSpPr>
              <p:nvPr/>
            </p:nvCxnSpPr>
            <p:spPr>
              <a:xfrm>
                <a:off x="8811833" y="3005498"/>
                <a:ext cx="0" cy="321557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174C069-F41D-4231-979F-C68504C0D3DB}"/>
                  </a:ext>
                </a:extLst>
              </p:cNvPr>
              <p:cNvCxnSpPr>
                <a:cxnSpLocks/>
              </p:cNvCxnSpPr>
              <p:nvPr/>
            </p:nvCxnSpPr>
            <p:spPr>
              <a:xfrm>
                <a:off x="6840782" y="3648739"/>
                <a:ext cx="3280923"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F99F490-38EB-4C8F-9C46-8CAF9DD170ED}"/>
                  </a:ext>
                </a:extLst>
              </p:cNvPr>
              <p:cNvCxnSpPr>
                <a:cxnSpLocks/>
              </p:cNvCxnSpPr>
              <p:nvPr/>
            </p:nvCxnSpPr>
            <p:spPr>
              <a:xfrm>
                <a:off x="6840782" y="4910142"/>
                <a:ext cx="3280923"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grpSp>
        <p:cxnSp>
          <p:nvCxnSpPr>
            <p:cNvPr id="62" name="Straight Connector 61">
              <a:extLst>
                <a:ext uri="{FF2B5EF4-FFF2-40B4-BE49-F238E27FC236}">
                  <a16:creationId xmlns:a16="http://schemas.microsoft.com/office/drawing/2014/main" xmlns="" id="{2185AE2C-F0C7-4022-A47F-2C62A4BFE2E3}"/>
                </a:ext>
              </a:extLst>
            </p:cNvPr>
            <p:cNvCxnSpPr>
              <a:cxnSpLocks/>
              <a:endCxn id="104" idx="3"/>
            </p:cNvCxnSpPr>
            <p:nvPr/>
          </p:nvCxnSpPr>
          <p:spPr>
            <a:xfrm flipV="1">
              <a:off x="8754088" y="3679570"/>
              <a:ext cx="603993" cy="563348"/>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xmlns="" id="{CF5275B9-CDA6-405F-A439-72D848981E98}"/>
                </a:ext>
              </a:extLst>
            </p:cNvPr>
            <p:cNvCxnSpPr>
              <a:cxnSpLocks/>
            </p:cNvCxnSpPr>
            <p:nvPr/>
          </p:nvCxnSpPr>
          <p:spPr>
            <a:xfrm flipV="1">
              <a:off x="8746714" y="4232786"/>
              <a:ext cx="669312" cy="27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C34F69F9-2196-4B9E-A642-7776D237476F}"/>
                </a:ext>
              </a:extLst>
            </p:cNvPr>
            <p:cNvCxnSpPr>
              <a:cxnSpLocks/>
            </p:cNvCxnSpPr>
            <p:nvPr/>
          </p:nvCxnSpPr>
          <p:spPr>
            <a:xfrm>
              <a:off x="8754088" y="4220793"/>
              <a:ext cx="0" cy="67226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xmlns="" id="{9DAD6182-AC28-4B26-8CF9-B1DF02A58793}"/>
                </a:ext>
              </a:extLst>
            </p:cNvPr>
            <p:cNvSpPr/>
            <p:nvPr/>
          </p:nvSpPr>
          <p:spPr>
            <a:xfrm>
              <a:off x="7130672" y="2631688"/>
              <a:ext cx="3228368" cy="3229073"/>
            </a:xfrm>
            <a:prstGeom prst="rect">
              <a:avLst/>
            </a:prstGeom>
            <a:noFill/>
            <a:ln w="57150">
              <a:solidFill>
                <a:srgbClr val="B28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xmlns="" id="{A4E920DE-7309-48EC-A512-75B6B2AE5B31}"/>
                </a:ext>
              </a:extLst>
            </p:cNvPr>
            <p:cNvSpPr/>
            <p:nvPr/>
          </p:nvSpPr>
          <p:spPr>
            <a:xfrm>
              <a:off x="8015649" y="4184640"/>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xmlns="" id="{70B407AB-AAD0-43BD-930D-F5B4D1727D2B}"/>
                </a:ext>
              </a:extLst>
            </p:cNvPr>
            <p:cNvSpPr/>
            <p:nvPr/>
          </p:nvSpPr>
          <p:spPr>
            <a:xfrm>
              <a:off x="8686684" y="4805618"/>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2" name="Flowchart: Connector 91">
              <a:extLst>
                <a:ext uri="{FF2B5EF4-FFF2-40B4-BE49-F238E27FC236}">
                  <a16:creationId xmlns:a16="http://schemas.microsoft.com/office/drawing/2014/main" xmlns="" id="{79114598-6BEE-4774-BDD6-14470A6F56BE}"/>
                </a:ext>
              </a:extLst>
            </p:cNvPr>
            <p:cNvSpPr/>
            <p:nvPr/>
          </p:nvSpPr>
          <p:spPr>
            <a:xfrm>
              <a:off x="9332907" y="4811777"/>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5" name="Flowchart: Connector 94">
              <a:extLst>
                <a:ext uri="{FF2B5EF4-FFF2-40B4-BE49-F238E27FC236}">
                  <a16:creationId xmlns:a16="http://schemas.microsoft.com/office/drawing/2014/main" xmlns="" id="{2C43CB44-DCE7-467D-BBC9-8C6801B8B882}"/>
                </a:ext>
              </a:extLst>
            </p:cNvPr>
            <p:cNvSpPr/>
            <p:nvPr/>
          </p:nvSpPr>
          <p:spPr>
            <a:xfrm>
              <a:off x="9332907" y="4165969"/>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7" name="Flowchart: Connector 96">
              <a:extLst>
                <a:ext uri="{FF2B5EF4-FFF2-40B4-BE49-F238E27FC236}">
                  <a16:creationId xmlns:a16="http://schemas.microsoft.com/office/drawing/2014/main" xmlns="" id="{38A236F0-1AF3-494A-97D6-79833DA27AD0}"/>
                </a:ext>
              </a:extLst>
            </p:cNvPr>
            <p:cNvSpPr/>
            <p:nvPr/>
          </p:nvSpPr>
          <p:spPr>
            <a:xfrm>
              <a:off x="8035565" y="4807967"/>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xmlns="" id="{85F53D43-59D3-4278-B15E-D38F548CFB22}"/>
                </a:ext>
              </a:extLst>
            </p:cNvPr>
            <p:cNvSpPr/>
            <p:nvPr/>
          </p:nvSpPr>
          <p:spPr>
            <a:xfrm>
              <a:off x="8014069" y="3543169"/>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xmlns="" id="{0CBBF7BD-9BE4-478B-BE4B-4B9A7A0E6424}"/>
                </a:ext>
              </a:extLst>
            </p:cNvPr>
            <p:cNvSpPr/>
            <p:nvPr/>
          </p:nvSpPr>
          <p:spPr>
            <a:xfrm>
              <a:off x="7375236" y="5484386"/>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xmlns="" id="{0D495D35-ADBF-4223-83F2-AECD24261C5C}"/>
                </a:ext>
              </a:extLst>
            </p:cNvPr>
            <p:cNvSpPr/>
            <p:nvPr/>
          </p:nvSpPr>
          <p:spPr>
            <a:xfrm>
              <a:off x="7387574" y="4825972"/>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xmlns="" id="{F559AD28-055C-4F13-A07F-2A0E4A24A877}"/>
                </a:ext>
              </a:extLst>
            </p:cNvPr>
            <p:cNvSpPr/>
            <p:nvPr/>
          </p:nvSpPr>
          <p:spPr>
            <a:xfrm>
              <a:off x="7379882" y="3540159"/>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Flowchart: Connector 101">
              <a:extLst>
                <a:ext uri="{FF2B5EF4-FFF2-40B4-BE49-F238E27FC236}">
                  <a16:creationId xmlns:a16="http://schemas.microsoft.com/office/drawing/2014/main" xmlns="" id="{8A88D65D-947A-499F-BF95-AEC736800C1D}"/>
                </a:ext>
              </a:extLst>
            </p:cNvPr>
            <p:cNvSpPr/>
            <p:nvPr/>
          </p:nvSpPr>
          <p:spPr>
            <a:xfrm>
              <a:off x="7376539" y="4194090"/>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Flowchart: Connector 102">
              <a:extLst>
                <a:ext uri="{FF2B5EF4-FFF2-40B4-BE49-F238E27FC236}">
                  <a16:creationId xmlns:a16="http://schemas.microsoft.com/office/drawing/2014/main" xmlns="" id="{0F19F896-C59B-4038-8AF7-AF4A0A3BC544}"/>
                </a:ext>
              </a:extLst>
            </p:cNvPr>
            <p:cNvSpPr/>
            <p:nvPr/>
          </p:nvSpPr>
          <p:spPr>
            <a:xfrm>
              <a:off x="9987613" y="3543545"/>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4" name="Flowchart: Connector 103">
              <a:extLst>
                <a:ext uri="{FF2B5EF4-FFF2-40B4-BE49-F238E27FC236}">
                  <a16:creationId xmlns:a16="http://schemas.microsoft.com/office/drawing/2014/main" xmlns="" id="{DCB95DD4-1C57-4FBD-8A55-0D35DB70FFFA}"/>
                </a:ext>
              </a:extLst>
            </p:cNvPr>
            <p:cNvSpPr/>
            <p:nvPr/>
          </p:nvSpPr>
          <p:spPr>
            <a:xfrm>
              <a:off x="9336929" y="3556284"/>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5" name="Flowchart: Connector 104">
              <a:extLst>
                <a:ext uri="{FF2B5EF4-FFF2-40B4-BE49-F238E27FC236}">
                  <a16:creationId xmlns:a16="http://schemas.microsoft.com/office/drawing/2014/main" xmlns="" id="{A28D76F0-B2CC-4FC5-BB50-FDD092F22A37}"/>
                </a:ext>
              </a:extLst>
            </p:cNvPr>
            <p:cNvSpPr/>
            <p:nvPr/>
          </p:nvSpPr>
          <p:spPr>
            <a:xfrm>
              <a:off x="9990240" y="2889974"/>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 name="Flowchart: Connector 105">
              <a:extLst>
                <a:ext uri="{FF2B5EF4-FFF2-40B4-BE49-F238E27FC236}">
                  <a16:creationId xmlns:a16="http://schemas.microsoft.com/office/drawing/2014/main" xmlns="" id="{8A76B43E-E000-4167-9ED7-92D2591322DE}"/>
                </a:ext>
              </a:extLst>
            </p:cNvPr>
            <p:cNvSpPr/>
            <p:nvPr/>
          </p:nvSpPr>
          <p:spPr>
            <a:xfrm>
              <a:off x="9332819" y="2895827"/>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Flowchart: Connector 106">
              <a:extLst>
                <a:ext uri="{FF2B5EF4-FFF2-40B4-BE49-F238E27FC236}">
                  <a16:creationId xmlns:a16="http://schemas.microsoft.com/office/drawing/2014/main" xmlns="" id="{A225A85D-8447-4E42-B785-6683D1BE11DD}"/>
                </a:ext>
              </a:extLst>
            </p:cNvPr>
            <p:cNvSpPr/>
            <p:nvPr/>
          </p:nvSpPr>
          <p:spPr>
            <a:xfrm>
              <a:off x="9960111" y="5484386"/>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xmlns="" id="{64B69102-C300-4084-85B9-FBD10B897B44}"/>
                </a:ext>
              </a:extLst>
            </p:cNvPr>
            <p:cNvSpPr/>
            <p:nvPr/>
          </p:nvSpPr>
          <p:spPr>
            <a:xfrm>
              <a:off x="9960111" y="4159916"/>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xmlns="" id="{31064B5B-B047-4C8F-BE69-D9ADBD542BF2}"/>
                </a:ext>
              </a:extLst>
            </p:cNvPr>
            <p:cNvSpPr/>
            <p:nvPr/>
          </p:nvSpPr>
          <p:spPr>
            <a:xfrm>
              <a:off x="9960111" y="4799768"/>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xmlns="" id="{8D066362-ECAA-40F3-80F7-A9A453DB8FDF}"/>
                </a:ext>
              </a:extLst>
            </p:cNvPr>
            <p:cNvSpPr/>
            <p:nvPr/>
          </p:nvSpPr>
          <p:spPr>
            <a:xfrm>
              <a:off x="8011021" y="5483777"/>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xmlns="" id="{2E2F7322-C3DD-475D-87AF-613EF84A676D}"/>
                </a:ext>
              </a:extLst>
            </p:cNvPr>
            <p:cNvSpPr/>
            <p:nvPr/>
          </p:nvSpPr>
          <p:spPr>
            <a:xfrm>
              <a:off x="8671871" y="5489042"/>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12" name="Flowchart: Connector 111">
              <a:extLst>
                <a:ext uri="{FF2B5EF4-FFF2-40B4-BE49-F238E27FC236}">
                  <a16:creationId xmlns:a16="http://schemas.microsoft.com/office/drawing/2014/main" xmlns="" id="{73EEC439-77C5-433B-9DD2-BA1098649A49}"/>
                </a:ext>
              </a:extLst>
            </p:cNvPr>
            <p:cNvSpPr/>
            <p:nvPr/>
          </p:nvSpPr>
          <p:spPr>
            <a:xfrm>
              <a:off x="9314984" y="5484386"/>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75" name="Straight Connector 74">
              <a:extLst>
                <a:ext uri="{FF2B5EF4-FFF2-40B4-BE49-F238E27FC236}">
                  <a16:creationId xmlns:a16="http://schemas.microsoft.com/office/drawing/2014/main" xmlns="" id="{D56C5C63-F2A0-41E3-A679-30F84E5C3203}"/>
                </a:ext>
              </a:extLst>
            </p:cNvPr>
            <p:cNvCxnSpPr>
              <a:cxnSpLocks/>
              <a:endCxn id="94" idx="4"/>
            </p:cNvCxnSpPr>
            <p:nvPr/>
          </p:nvCxnSpPr>
          <p:spPr>
            <a:xfrm flipH="1" flipV="1">
              <a:off x="8073790" y="3053907"/>
              <a:ext cx="651482" cy="115675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3" name="Flowchart: Connector 112">
              <a:extLst>
                <a:ext uri="{FF2B5EF4-FFF2-40B4-BE49-F238E27FC236}">
                  <a16:creationId xmlns:a16="http://schemas.microsoft.com/office/drawing/2014/main" xmlns="" id="{D4D5C17F-BCD0-4495-8419-8ED35FEB603A}"/>
                </a:ext>
              </a:extLst>
            </p:cNvPr>
            <p:cNvSpPr/>
            <p:nvPr/>
          </p:nvSpPr>
          <p:spPr>
            <a:xfrm>
              <a:off x="8659661" y="3543169"/>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xmlns="" id="{D9D87515-37F6-4D48-9EDA-B2B987DE697C}"/>
                </a:ext>
              </a:extLst>
            </p:cNvPr>
            <p:cNvCxnSpPr>
              <a:cxnSpLocks/>
            </p:cNvCxnSpPr>
            <p:nvPr/>
          </p:nvCxnSpPr>
          <p:spPr>
            <a:xfrm flipH="1" flipV="1">
              <a:off x="7409230" y="2921279"/>
              <a:ext cx="1316042" cy="126726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78" name="Flowchart: Connector 77">
              <a:extLst>
                <a:ext uri="{FF2B5EF4-FFF2-40B4-BE49-F238E27FC236}">
                  <a16:creationId xmlns:a16="http://schemas.microsoft.com/office/drawing/2014/main" xmlns="" id="{AE8558DE-EED5-4795-BBEB-E099994CB739}"/>
                </a:ext>
              </a:extLst>
            </p:cNvPr>
            <p:cNvSpPr/>
            <p:nvPr/>
          </p:nvSpPr>
          <p:spPr>
            <a:xfrm>
              <a:off x="7375236" y="2892236"/>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Flowchart: Connector 93">
              <a:extLst>
                <a:ext uri="{FF2B5EF4-FFF2-40B4-BE49-F238E27FC236}">
                  <a16:creationId xmlns:a16="http://schemas.microsoft.com/office/drawing/2014/main" xmlns="" id="{FDF00B04-1325-4E69-B19A-84C444B5013F}"/>
                </a:ext>
              </a:extLst>
            </p:cNvPr>
            <p:cNvSpPr/>
            <p:nvPr/>
          </p:nvSpPr>
          <p:spPr>
            <a:xfrm>
              <a:off x="8001571" y="2909469"/>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74" name="Straight Connector 73">
              <a:extLst>
                <a:ext uri="{FF2B5EF4-FFF2-40B4-BE49-F238E27FC236}">
                  <a16:creationId xmlns:a16="http://schemas.microsoft.com/office/drawing/2014/main" xmlns="" id="{8EDB1185-65DD-49AD-A772-EF4A272EE884}"/>
                </a:ext>
              </a:extLst>
            </p:cNvPr>
            <p:cNvCxnSpPr>
              <a:cxnSpLocks/>
            </p:cNvCxnSpPr>
            <p:nvPr/>
          </p:nvCxnSpPr>
          <p:spPr>
            <a:xfrm flipH="1" flipV="1">
              <a:off x="8732645" y="2966469"/>
              <a:ext cx="1" cy="1251566"/>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6" name="Flowchart: Connector 95">
              <a:extLst>
                <a:ext uri="{FF2B5EF4-FFF2-40B4-BE49-F238E27FC236}">
                  <a16:creationId xmlns:a16="http://schemas.microsoft.com/office/drawing/2014/main" xmlns="" id="{B443BEE1-4ADE-4F1C-A8A4-8726C4FDB837}"/>
                </a:ext>
              </a:extLst>
            </p:cNvPr>
            <p:cNvSpPr/>
            <p:nvPr/>
          </p:nvSpPr>
          <p:spPr>
            <a:xfrm>
              <a:off x="8666364" y="4155696"/>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Flowchart: Connector 92">
              <a:extLst>
                <a:ext uri="{FF2B5EF4-FFF2-40B4-BE49-F238E27FC236}">
                  <a16:creationId xmlns:a16="http://schemas.microsoft.com/office/drawing/2014/main" xmlns="" id="{1EE60540-971D-4FFC-BDA6-94FD56C2A3E9}"/>
                </a:ext>
              </a:extLst>
            </p:cNvPr>
            <p:cNvSpPr/>
            <p:nvPr/>
          </p:nvSpPr>
          <p:spPr>
            <a:xfrm>
              <a:off x="8657608" y="2903743"/>
              <a:ext cx="144438" cy="144438"/>
            </a:xfrm>
            <a:prstGeom prst="flowChartConnector">
              <a:avLst/>
            </a:prstGeom>
            <a:solidFill>
              <a:srgbClr val="B2802A"/>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sp>
        <p:nvSpPr>
          <p:cNvPr id="119" name="Text Placeholder 118">
            <a:extLst>
              <a:ext uri="{FF2B5EF4-FFF2-40B4-BE49-F238E27FC236}">
                <a16:creationId xmlns:a16="http://schemas.microsoft.com/office/drawing/2014/main" xmlns="" id="{EB0D49B0-1B9B-40A5-9D3A-DCDB171B7FC7}"/>
              </a:ext>
            </a:extLst>
          </p:cNvPr>
          <p:cNvSpPr>
            <a:spLocks noGrp="1"/>
          </p:cNvSpPr>
          <p:nvPr>
            <p:ph type="body" idx="1"/>
          </p:nvPr>
        </p:nvSpPr>
        <p:spPr>
          <a:xfrm>
            <a:off x="839788" y="1688519"/>
            <a:ext cx="5157787" cy="402882"/>
          </a:xfrm>
        </p:spPr>
        <p:txBody>
          <a:bodyPr>
            <a:normAutofit/>
          </a:bodyPr>
          <a:lstStyle/>
          <a:p>
            <a:pPr algn="ctr"/>
            <a:r>
              <a:rPr lang="en-US" sz="2000" b="0" dirty="0"/>
              <a:t>WRF (36-km) IDW from 9 cells</a:t>
            </a:r>
          </a:p>
        </p:txBody>
      </p:sp>
      <p:sp>
        <p:nvSpPr>
          <p:cNvPr id="121" name="Text Placeholder 120">
            <a:extLst>
              <a:ext uri="{FF2B5EF4-FFF2-40B4-BE49-F238E27FC236}">
                <a16:creationId xmlns:a16="http://schemas.microsoft.com/office/drawing/2014/main" xmlns="" id="{2E2CB601-358B-46FB-A18C-126FD234BB8E}"/>
              </a:ext>
            </a:extLst>
          </p:cNvPr>
          <p:cNvSpPr>
            <a:spLocks noGrp="1"/>
          </p:cNvSpPr>
          <p:nvPr>
            <p:ph type="body" sz="quarter" idx="3"/>
          </p:nvPr>
        </p:nvSpPr>
        <p:spPr>
          <a:xfrm>
            <a:off x="6172200" y="1688519"/>
            <a:ext cx="5183188" cy="411566"/>
          </a:xfrm>
        </p:spPr>
        <p:txBody>
          <a:bodyPr>
            <a:normAutofit/>
          </a:bodyPr>
          <a:lstStyle/>
          <a:p>
            <a:pPr algn="ctr"/>
            <a:r>
              <a:rPr lang="en-US" sz="2000" b="0" dirty="0"/>
              <a:t>WRF (12-km) IDW from 25 cells</a:t>
            </a:r>
          </a:p>
        </p:txBody>
      </p:sp>
      <p:sp>
        <p:nvSpPr>
          <p:cNvPr id="114" name="Rectangle 113">
            <a:extLst>
              <a:ext uri="{FF2B5EF4-FFF2-40B4-BE49-F238E27FC236}">
                <a16:creationId xmlns:a16="http://schemas.microsoft.com/office/drawing/2014/main" xmlns="" id="{65ED2119-AF56-47AF-8E3D-6105EDB2C383}"/>
              </a:ext>
            </a:extLst>
          </p:cNvPr>
          <p:cNvSpPr/>
          <p:nvPr/>
        </p:nvSpPr>
        <p:spPr>
          <a:xfrm>
            <a:off x="1095766" y="1303247"/>
            <a:ext cx="9978244" cy="400110"/>
          </a:xfrm>
          <a:prstGeom prst="rect">
            <a:avLst/>
          </a:prstGeom>
        </p:spPr>
        <p:txBody>
          <a:bodyPr wrap="none">
            <a:spAutoFit/>
          </a:bodyPr>
          <a:lstStyle/>
          <a:p>
            <a:r>
              <a:rPr lang="en-US" sz="2000" b="1" dirty="0"/>
              <a:t>Data from cell subsets were aggregated using the Inverse Distance Weighting (IDW) method </a:t>
            </a:r>
          </a:p>
        </p:txBody>
      </p:sp>
      <p:pic>
        <p:nvPicPr>
          <p:cNvPr id="117" name="Picture 116">
            <a:extLst>
              <a:ext uri="{FF2B5EF4-FFF2-40B4-BE49-F238E27FC236}">
                <a16:creationId xmlns:a16="http://schemas.microsoft.com/office/drawing/2014/main" xmlns="" id="{DDC5E144-5FDD-4F39-A704-CEE9764C80C9}"/>
              </a:ext>
            </a:extLst>
          </p:cNvPr>
          <p:cNvPicPr>
            <a:picLocks noChangeAspect="1"/>
          </p:cNvPicPr>
          <p:nvPr/>
        </p:nvPicPr>
        <p:blipFill>
          <a:blip r:embed="rId5"/>
          <a:stretch>
            <a:fillRect/>
          </a:stretch>
        </p:blipFill>
        <p:spPr>
          <a:xfrm>
            <a:off x="1639294" y="6318611"/>
            <a:ext cx="1645153" cy="416494"/>
          </a:xfrm>
          <a:prstGeom prst="rect">
            <a:avLst/>
          </a:prstGeom>
        </p:spPr>
      </p:pic>
      <p:pic>
        <p:nvPicPr>
          <p:cNvPr id="118" name="Picture 117">
            <a:extLst>
              <a:ext uri="{FF2B5EF4-FFF2-40B4-BE49-F238E27FC236}">
                <a16:creationId xmlns:a16="http://schemas.microsoft.com/office/drawing/2014/main" xmlns="" id="{820C6668-9B79-4C2F-96AE-1892E95E7A5D}"/>
              </a:ext>
            </a:extLst>
          </p:cNvPr>
          <p:cNvPicPr>
            <a:picLocks noChangeAspect="1"/>
          </p:cNvPicPr>
          <p:nvPr/>
        </p:nvPicPr>
        <p:blipFill>
          <a:blip r:embed="rId6"/>
          <a:stretch>
            <a:fillRect/>
          </a:stretch>
        </p:blipFill>
        <p:spPr>
          <a:xfrm>
            <a:off x="7057778" y="6319127"/>
            <a:ext cx="2613761" cy="472027"/>
          </a:xfrm>
          <a:prstGeom prst="rect">
            <a:avLst/>
          </a:prstGeom>
        </p:spPr>
      </p:pic>
    </p:spTree>
    <p:extLst>
      <p:ext uri="{BB962C8B-B14F-4D97-AF65-F5344CB8AC3E}">
        <p14:creationId xmlns:p14="http://schemas.microsoft.com/office/powerpoint/2010/main" val="15486901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F957AD-1E05-4130-ABFD-2CA4067AC081}"/>
              </a:ext>
            </a:extLst>
          </p:cNvPr>
          <p:cNvSpPr>
            <a:spLocks noGrp="1"/>
          </p:cNvSpPr>
          <p:nvPr>
            <p:ph type="title"/>
          </p:nvPr>
        </p:nvSpPr>
        <p:spPr/>
        <p:txBody>
          <a:bodyPr/>
          <a:lstStyle/>
          <a:p>
            <a:r>
              <a:rPr lang="en-US" dirty="0"/>
              <a:t>Methods- MODELED DATA</a:t>
            </a:r>
          </a:p>
        </p:txBody>
      </p:sp>
      <p:pic>
        <p:nvPicPr>
          <p:cNvPr id="15" name="Picture 14">
            <a:extLst>
              <a:ext uri="{FF2B5EF4-FFF2-40B4-BE49-F238E27FC236}">
                <a16:creationId xmlns:a16="http://schemas.microsoft.com/office/drawing/2014/main" xmlns="" id="{488B0A44-2465-4C0E-81DD-31A383AB93B8}"/>
              </a:ext>
            </a:extLst>
          </p:cNvPr>
          <p:cNvPicPr>
            <a:picLocks noChangeAspect="1"/>
          </p:cNvPicPr>
          <p:nvPr/>
        </p:nvPicPr>
        <p:blipFill rotWithShape="1">
          <a:blip r:embed="rId3"/>
          <a:srcRect l="14274" t="8975" r="18918" b="15539"/>
          <a:stretch/>
        </p:blipFill>
        <p:spPr>
          <a:xfrm>
            <a:off x="1449682" y="1934914"/>
            <a:ext cx="3938954" cy="4370162"/>
          </a:xfrm>
          <a:prstGeom prst="rect">
            <a:avLst/>
          </a:prstGeom>
        </p:spPr>
      </p:pic>
      <p:grpSp>
        <p:nvGrpSpPr>
          <p:cNvPr id="116" name="Group 115">
            <a:extLst>
              <a:ext uri="{FF2B5EF4-FFF2-40B4-BE49-F238E27FC236}">
                <a16:creationId xmlns:a16="http://schemas.microsoft.com/office/drawing/2014/main" xmlns="" id="{FADC6550-3D38-41AC-B44E-C5FC5C0A464C}"/>
              </a:ext>
            </a:extLst>
          </p:cNvPr>
          <p:cNvGrpSpPr/>
          <p:nvPr/>
        </p:nvGrpSpPr>
        <p:grpSpPr>
          <a:xfrm>
            <a:off x="1437407" y="1934915"/>
            <a:ext cx="3951229" cy="4366244"/>
            <a:chOff x="660838" y="1850907"/>
            <a:chExt cx="3951229" cy="4366244"/>
          </a:xfrm>
        </p:grpSpPr>
        <p:sp>
          <p:nvSpPr>
            <p:cNvPr id="85" name="Rectangle 84">
              <a:extLst>
                <a:ext uri="{FF2B5EF4-FFF2-40B4-BE49-F238E27FC236}">
                  <a16:creationId xmlns:a16="http://schemas.microsoft.com/office/drawing/2014/main" xmlns="" id="{302EA227-17DB-4F59-9755-9A81C1AC25BA}"/>
                </a:ext>
              </a:extLst>
            </p:cNvPr>
            <p:cNvSpPr/>
            <p:nvPr/>
          </p:nvSpPr>
          <p:spPr>
            <a:xfrm>
              <a:off x="660838" y="1850907"/>
              <a:ext cx="3951229" cy="4366244"/>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xmlns="" id="{5CD7AA94-0144-4764-A403-DCA475B22498}"/>
                </a:ext>
              </a:extLst>
            </p:cNvPr>
            <p:cNvGrpSpPr/>
            <p:nvPr/>
          </p:nvGrpSpPr>
          <p:grpSpPr>
            <a:xfrm>
              <a:off x="946627" y="2602880"/>
              <a:ext cx="3332378" cy="3357854"/>
              <a:chOff x="1070810" y="2923674"/>
              <a:chExt cx="3332378" cy="3357854"/>
            </a:xfrm>
          </p:grpSpPr>
          <p:cxnSp>
            <p:nvCxnSpPr>
              <p:cNvPr id="24" name="Straight Connector 23">
                <a:extLst>
                  <a:ext uri="{FF2B5EF4-FFF2-40B4-BE49-F238E27FC236}">
                    <a16:creationId xmlns:a16="http://schemas.microsoft.com/office/drawing/2014/main" xmlns="" id="{A097017A-C666-4939-940A-84CA6895C9CE}"/>
                  </a:ext>
                </a:extLst>
              </p:cNvPr>
              <p:cNvCxnSpPr>
                <a:cxnSpLocks/>
              </p:cNvCxnSpPr>
              <p:nvPr/>
            </p:nvCxnSpPr>
            <p:spPr>
              <a:xfrm>
                <a:off x="2158705" y="2923674"/>
                <a:ext cx="0" cy="3357854"/>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F64E60B2-18F6-4990-BBD4-4FE17BBBC063}"/>
                  </a:ext>
                </a:extLst>
              </p:cNvPr>
              <p:cNvCxnSpPr>
                <a:cxnSpLocks/>
              </p:cNvCxnSpPr>
              <p:nvPr/>
            </p:nvCxnSpPr>
            <p:spPr>
              <a:xfrm>
                <a:off x="3246599" y="2923674"/>
                <a:ext cx="0" cy="3357854"/>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4ADF57C-439F-4288-8C13-70464BC242C7}"/>
                  </a:ext>
                </a:extLst>
              </p:cNvPr>
              <p:cNvCxnSpPr>
                <a:cxnSpLocks/>
              </p:cNvCxnSpPr>
              <p:nvPr/>
            </p:nvCxnSpPr>
            <p:spPr>
              <a:xfrm>
                <a:off x="1070810" y="4015540"/>
                <a:ext cx="3332378" cy="0"/>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674F9E1E-D285-4784-B71B-0E48C4432EA7}"/>
                  </a:ext>
                </a:extLst>
              </p:cNvPr>
              <p:cNvCxnSpPr>
                <a:cxnSpLocks/>
              </p:cNvCxnSpPr>
              <p:nvPr/>
            </p:nvCxnSpPr>
            <p:spPr>
              <a:xfrm>
                <a:off x="1070810" y="5107406"/>
                <a:ext cx="3332378" cy="0"/>
              </a:xfrm>
              <a:prstGeom prst="line">
                <a:avLst/>
              </a:prstGeom>
              <a:ln w="38100">
                <a:solidFill>
                  <a:srgbClr val="36C3F2"/>
                </a:solidFill>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xmlns="" id="{1428E078-E69D-456E-8C79-44DA2F2BFE90}"/>
                </a:ext>
              </a:extLst>
            </p:cNvPr>
            <p:cNvSpPr/>
            <p:nvPr/>
          </p:nvSpPr>
          <p:spPr>
            <a:xfrm>
              <a:off x="939253" y="2602879"/>
              <a:ext cx="3332378" cy="3343107"/>
            </a:xfrm>
            <a:prstGeom prst="rect">
              <a:avLst/>
            </a:prstGeom>
            <a:noFill/>
            <a:ln w="38100">
              <a:solidFill>
                <a:srgbClr val="36C3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a:extLst>
              <a:ext uri="{FF2B5EF4-FFF2-40B4-BE49-F238E27FC236}">
                <a16:creationId xmlns:a16="http://schemas.microsoft.com/office/drawing/2014/main" xmlns="" id="{AC5F8F10-B5AB-46A3-A0ED-3B5BE2C99AB2}"/>
              </a:ext>
            </a:extLst>
          </p:cNvPr>
          <p:cNvGrpSpPr/>
          <p:nvPr/>
        </p:nvGrpSpPr>
        <p:grpSpPr>
          <a:xfrm>
            <a:off x="6923612" y="2456730"/>
            <a:ext cx="3834585" cy="3714904"/>
            <a:chOff x="6834712" y="2392734"/>
            <a:chExt cx="3834585" cy="3714904"/>
          </a:xfrm>
        </p:grpSpPr>
        <p:grpSp>
          <p:nvGrpSpPr>
            <p:cNvPr id="7" name="Group 6">
              <a:extLst>
                <a:ext uri="{FF2B5EF4-FFF2-40B4-BE49-F238E27FC236}">
                  <a16:creationId xmlns:a16="http://schemas.microsoft.com/office/drawing/2014/main" xmlns="" id="{81ADAE1C-2E4E-48C6-9D15-A62DBC1BB043}"/>
                </a:ext>
              </a:extLst>
            </p:cNvPr>
            <p:cNvGrpSpPr/>
            <p:nvPr/>
          </p:nvGrpSpPr>
          <p:grpSpPr>
            <a:xfrm>
              <a:off x="6834712" y="2392734"/>
              <a:ext cx="3834585" cy="3714904"/>
              <a:chOff x="6569241" y="2743199"/>
              <a:chExt cx="3834585" cy="3714904"/>
            </a:xfrm>
          </p:grpSpPr>
          <p:pic>
            <p:nvPicPr>
              <p:cNvPr id="16" name="Picture 15">
                <a:extLst>
                  <a:ext uri="{FF2B5EF4-FFF2-40B4-BE49-F238E27FC236}">
                    <a16:creationId xmlns:a16="http://schemas.microsoft.com/office/drawing/2014/main" xmlns="" id="{5F0597CB-6836-4459-9FC6-7EBC265CAAFD}"/>
                  </a:ext>
                </a:extLst>
              </p:cNvPr>
              <p:cNvPicPr>
                <a:picLocks noChangeAspect="1"/>
              </p:cNvPicPr>
              <p:nvPr/>
            </p:nvPicPr>
            <p:blipFill rotWithShape="1">
              <a:blip r:embed="rId4"/>
              <a:srcRect l="30945" t="29469" r="29613" b="32431"/>
              <a:stretch/>
            </p:blipFill>
            <p:spPr>
              <a:xfrm>
                <a:off x="6569241" y="2743200"/>
                <a:ext cx="3834585" cy="3714903"/>
              </a:xfrm>
              <a:prstGeom prst="rect">
                <a:avLst/>
              </a:prstGeom>
            </p:spPr>
          </p:pic>
          <p:sp>
            <p:nvSpPr>
              <p:cNvPr id="6" name="Rectangle 5">
                <a:extLst>
                  <a:ext uri="{FF2B5EF4-FFF2-40B4-BE49-F238E27FC236}">
                    <a16:creationId xmlns:a16="http://schemas.microsoft.com/office/drawing/2014/main" xmlns="" id="{D2C50BAD-8ABC-4446-96C8-FC0C8A1A8D5A}"/>
                  </a:ext>
                </a:extLst>
              </p:cNvPr>
              <p:cNvSpPr/>
              <p:nvPr/>
            </p:nvSpPr>
            <p:spPr>
              <a:xfrm>
                <a:off x="7427743" y="2743199"/>
                <a:ext cx="2976083" cy="180475"/>
              </a:xfrm>
              <a:prstGeom prst="rect">
                <a:avLst/>
              </a:prstGeom>
              <a:solidFill>
                <a:srgbClr val="E1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Rectangle 85">
              <a:extLst>
                <a:ext uri="{FF2B5EF4-FFF2-40B4-BE49-F238E27FC236}">
                  <a16:creationId xmlns:a16="http://schemas.microsoft.com/office/drawing/2014/main" xmlns="" id="{7CBA0DBC-0739-4109-A6C8-0371155B7C93}"/>
                </a:ext>
              </a:extLst>
            </p:cNvPr>
            <p:cNvSpPr/>
            <p:nvPr/>
          </p:nvSpPr>
          <p:spPr>
            <a:xfrm>
              <a:off x="6834712" y="2392734"/>
              <a:ext cx="3834585" cy="3714904"/>
            </a:xfrm>
            <a:prstGeom prst="rect">
              <a:avLst/>
            </a:prstGeom>
            <a:solidFill>
              <a:srgbClr val="FFFFFF">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xmlns="" id="{3FDD754A-4361-48BB-A421-6759B8638D25}"/>
                </a:ext>
              </a:extLst>
            </p:cNvPr>
            <p:cNvGrpSpPr/>
            <p:nvPr/>
          </p:nvGrpSpPr>
          <p:grpSpPr>
            <a:xfrm>
              <a:off x="7099218" y="2637817"/>
              <a:ext cx="3287958" cy="3236672"/>
              <a:chOff x="6833747" y="2988282"/>
              <a:chExt cx="3287958" cy="3236672"/>
            </a:xfrm>
          </p:grpSpPr>
          <p:cxnSp>
            <p:nvCxnSpPr>
              <p:cNvPr id="20" name="Straight Connector 19">
                <a:extLst>
                  <a:ext uri="{FF2B5EF4-FFF2-40B4-BE49-F238E27FC236}">
                    <a16:creationId xmlns:a16="http://schemas.microsoft.com/office/drawing/2014/main" xmlns="" id="{002D5646-8D73-435E-B5A6-F8215F67E9B0}"/>
                  </a:ext>
                </a:extLst>
              </p:cNvPr>
              <p:cNvCxnSpPr>
                <a:cxnSpLocks/>
              </p:cNvCxnSpPr>
              <p:nvPr/>
            </p:nvCxnSpPr>
            <p:spPr>
              <a:xfrm>
                <a:off x="8160795" y="2988282"/>
                <a:ext cx="0" cy="321557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27A0335-4F70-4D29-BCE0-525C5B8F4022}"/>
                  </a:ext>
                </a:extLst>
              </p:cNvPr>
              <p:cNvCxnSpPr>
                <a:cxnSpLocks/>
              </p:cNvCxnSpPr>
              <p:nvPr/>
            </p:nvCxnSpPr>
            <p:spPr>
              <a:xfrm>
                <a:off x="9473771" y="2988282"/>
                <a:ext cx="0" cy="3236672"/>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B8E3727F-499B-4180-8DF3-12C5BD62A813}"/>
                  </a:ext>
                </a:extLst>
              </p:cNvPr>
              <p:cNvCxnSpPr>
                <a:cxnSpLocks/>
              </p:cNvCxnSpPr>
              <p:nvPr/>
            </p:nvCxnSpPr>
            <p:spPr>
              <a:xfrm>
                <a:off x="6833747" y="4263028"/>
                <a:ext cx="3280923"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94BCEA84-9C1B-4ADA-A153-821AABF37B0F}"/>
                  </a:ext>
                </a:extLst>
              </p:cNvPr>
              <p:cNvCxnSpPr>
                <a:cxnSpLocks/>
              </p:cNvCxnSpPr>
              <p:nvPr/>
            </p:nvCxnSpPr>
            <p:spPr>
              <a:xfrm>
                <a:off x="6840781" y="5558876"/>
                <a:ext cx="3252787"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C17371E8-B130-4950-8BB2-F72F38D2B679}"/>
                  </a:ext>
                </a:extLst>
              </p:cNvPr>
              <p:cNvCxnSpPr>
                <a:cxnSpLocks/>
              </p:cNvCxnSpPr>
              <p:nvPr/>
            </p:nvCxnSpPr>
            <p:spPr>
              <a:xfrm>
                <a:off x="7512148" y="3005498"/>
                <a:ext cx="0" cy="321557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814965AB-07FB-4A5D-81F4-05B4685C16D5}"/>
                  </a:ext>
                </a:extLst>
              </p:cNvPr>
              <p:cNvCxnSpPr>
                <a:cxnSpLocks/>
              </p:cNvCxnSpPr>
              <p:nvPr/>
            </p:nvCxnSpPr>
            <p:spPr>
              <a:xfrm>
                <a:off x="8811833" y="3005498"/>
                <a:ext cx="0" cy="321557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3174C069-F41D-4231-979F-C68504C0D3DB}"/>
                  </a:ext>
                </a:extLst>
              </p:cNvPr>
              <p:cNvCxnSpPr>
                <a:cxnSpLocks/>
              </p:cNvCxnSpPr>
              <p:nvPr/>
            </p:nvCxnSpPr>
            <p:spPr>
              <a:xfrm>
                <a:off x="6840782" y="3648739"/>
                <a:ext cx="3280923"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3F99F490-38EB-4C8F-9C46-8CAF9DD170ED}"/>
                  </a:ext>
                </a:extLst>
              </p:cNvPr>
              <p:cNvCxnSpPr>
                <a:cxnSpLocks/>
              </p:cNvCxnSpPr>
              <p:nvPr/>
            </p:nvCxnSpPr>
            <p:spPr>
              <a:xfrm>
                <a:off x="6840782" y="4910142"/>
                <a:ext cx="3280923" cy="0"/>
              </a:xfrm>
              <a:prstGeom prst="line">
                <a:avLst/>
              </a:prstGeom>
              <a:ln w="57150">
                <a:solidFill>
                  <a:srgbClr val="B2802A"/>
                </a:solidFill>
              </a:ln>
            </p:spPr>
            <p:style>
              <a:lnRef idx="1">
                <a:schemeClr val="accent1"/>
              </a:lnRef>
              <a:fillRef idx="0">
                <a:schemeClr val="accent1"/>
              </a:fillRef>
              <a:effectRef idx="0">
                <a:schemeClr val="accent1"/>
              </a:effectRef>
              <a:fontRef idx="minor">
                <a:schemeClr val="tx1"/>
              </a:fontRef>
            </p:style>
          </p:cxnSp>
        </p:grpSp>
        <p:sp>
          <p:nvSpPr>
            <p:cNvPr id="88" name="Rectangle 87">
              <a:extLst>
                <a:ext uri="{FF2B5EF4-FFF2-40B4-BE49-F238E27FC236}">
                  <a16:creationId xmlns:a16="http://schemas.microsoft.com/office/drawing/2014/main" xmlns="" id="{9DAD6182-AC28-4B26-8CF9-B1DF02A58793}"/>
                </a:ext>
              </a:extLst>
            </p:cNvPr>
            <p:cNvSpPr/>
            <p:nvPr/>
          </p:nvSpPr>
          <p:spPr>
            <a:xfrm>
              <a:off x="7130672" y="2631688"/>
              <a:ext cx="3228368" cy="3229073"/>
            </a:xfrm>
            <a:prstGeom prst="rect">
              <a:avLst/>
            </a:prstGeom>
            <a:noFill/>
            <a:ln w="57150">
              <a:solidFill>
                <a:srgbClr val="B28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Rectangle 139">
            <a:extLst>
              <a:ext uri="{FF2B5EF4-FFF2-40B4-BE49-F238E27FC236}">
                <a16:creationId xmlns:a16="http://schemas.microsoft.com/office/drawing/2014/main" xmlns="" id="{6CA199F3-5651-4CB1-99C1-F0EDA787D5BA}"/>
              </a:ext>
            </a:extLst>
          </p:cNvPr>
          <p:cNvSpPr/>
          <p:nvPr/>
        </p:nvSpPr>
        <p:spPr>
          <a:xfrm>
            <a:off x="1095766" y="1303247"/>
            <a:ext cx="9978244" cy="400110"/>
          </a:xfrm>
          <a:prstGeom prst="rect">
            <a:avLst/>
          </a:prstGeom>
        </p:spPr>
        <p:txBody>
          <a:bodyPr wrap="none">
            <a:spAutoFit/>
          </a:bodyPr>
          <a:lstStyle/>
          <a:p>
            <a:r>
              <a:rPr lang="en-US" sz="2000" b="1" dirty="0"/>
              <a:t>Data from cell subsets were aggregated using the Inverse Distance Weighting (IDW) method </a:t>
            </a:r>
          </a:p>
        </p:txBody>
      </p:sp>
      <p:sp>
        <p:nvSpPr>
          <p:cNvPr id="119" name="Text Placeholder 118">
            <a:extLst>
              <a:ext uri="{FF2B5EF4-FFF2-40B4-BE49-F238E27FC236}">
                <a16:creationId xmlns:a16="http://schemas.microsoft.com/office/drawing/2014/main" xmlns="" id="{EB0D49B0-1B9B-40A5-9D3A-DCDB171B7FC7}"/>
              </a:ext>
            </a:extLst>
          </p:cNvPr>
          <p:cNvSpPr>
            <a:spLocks noGrp="1"/>
          </p:cNvSpPr>
          <p:nvPr>
            <p:ph type="body" idx="1"/>
          </p:nvPr>
        </p:nvSpPr>
        <p:spPr>
          <a:xfrm>
            <a:off x="839788" y="1688519"/>
            <a:ext cx="5157787" cy="402882"/>
          </a:xfrm>
        </p:spPr>
        <p:txBody>
          <a:bodyPr>
            <a:normAutofit/>
          </a:bodyPr>
          <a:lstStyle/>
          <a:p>
            <a:pPr algn="ctr"/>
            <a:r>
              <a:rPr lang="en-US" sz="2000" b="0" dirty="0"/>
              <a:t>WRF (36-km) from 9 cells</a:t>
            </a:r>
          </a:p>
        </p:txBody>
      </p:sp>
      <p:sp>
        <p:nvSpPr>
          <p:cNvPr id="121" name="Text Placeholder 120">
            <a:extLst>
              <a:ext uri="{FF2B5EF4-FFF2-40B4-BE49-F238E27FC236}">
                <a16:creationId xmlns:a16="http://schemas.microsoft.com/office/drawing/2014/main" xmlns="" id="{2E2CB601-358B-46FB-A18C-126FD234BB8E}"/>
              </a:ext>
            </a:extLst>
          </p:cNvPr>
          <p:cNvSpPr>
            <a:spLocks noGrp="1"/>
          </p:cNvSpPr>
          <p:nvPr>
            <p:ph type="body" sz="quarter" idx="3"/>
          </p:nvPr>
        </p:nvSpPr>
        <p:spPr>
          <a:xfrm>
            <a:off x="6172200" y="1688519"/>
            <a:ext cx="5183188" cy="411566"/>
          </a:xfrm>
        </p:spPr>
        <p:txBody>
          <a:bodyPr>
            <a:normAutofit/>
          </a:bodyPr>
          <a:lstStyle/>
          <a:p>
            <a:pPr algn="ctr"/>
            <a:r>
              <a:rPr lang="en-US" sz="2000" b="0" dirty="0"/>
              <a:t>WRF (12-km) from 25 cells</a:t>
            </a:r>
          </a:p>
        </p:txBody>
      </p:sp>
      <p:grpSp>
        <p:nvGrpSpPr>
          <p:cNvPr id="141" name="Group 140">
            <a:extLst>
              <a:ext uri="{FF2B5EF4-FFF2-40B4-BE49-F238E27FC236}">
                <a16:creationId xmlns:a16="http://schemas.microsoft.com/office/drawing/2014/main" xmlns="" id="{01DB0F6D-FBAD-4B84-9886-7A4B4DD7435A}"/>
              </a:ext>
            </a:extLst>
          </p:cNvPr>
          <p:cNvGrpSpPr/>
          <p:nvPr/>
        </p:nvGrpSpPr>
        <p:grpSpPr>
          <a:xfrm>
            <a:off x="1656063" y="4961478"/>
            <a:ext cx="1221998" cy="991248"/>
            <a:chOff x="854979" y="4868462"/>
            <a:chExt cx="1221998" cy="991248"/>
          </a:xfrm>
        </p:grpSpPr>
        <p:sp>
          <p:nvSpPr>
            <p:cNvPr id="142" name="Thought Bubble: Cloud 141">
              <a:extLst>
                <a:ext uri="{FF2B5EF4-FFF2-40B4-BE49-F238E27FC236}">
                  <a16:creationId xmlns:a16="http://schemas.microsoft.com/office/drawing/2014/main" xmlns="" id="{66043C86-F7D1-4439-8E23-597BB9BAAB9F}"/>
                </a:ext>
              </a:extLst>
            </p:cNvPr>
            <p:cNvSpPr/>
            <p:nvPr/>
          </p:nvSpPr>
          <p:spPr>
            <a:xfrm rot="19675036">
              <a:off x="854979" y="4868462"/>
              <a:ext cx="1221998" cy="991248"/>
            </a:xfrm>
            <a:prstGeom prst="cloudCallout">
              <a:avLst/>
            </a:prstGeom>
            <a:solidFill>
              <a:schemeClr val="tx1">
                <a:lumMod val="65000"/>
                <a:lumOff val="35000"/>
              </a:schemeClr>
            </a:solidFill>
            <a:ln>
              <a:solidFill>
                <a:srgbClr val="80D9F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3" name="TextBox 142">
              <a:extLst>
                <a:ext uri="{FF2B5EF4-FFF2-40B4-BE49-F238E27FC236}">
                  <a16:creationId xmlns:a16="http://schemas.microsoft.com/office/drawing/2014/main" xmlns="" id="{2A879B90-19B0-4312-BF36-6F35138CF020}"/>
                </a:ext>
              </a:extLst>
            </p:cNvPr>
            <p:cNvSpPr txBox="1"/>
            <p:nvPr/>
          </p:nvSpPr>
          <p:spPr>
            <a:xfrm rot="19494457">
              <a:off x="1000093" y="5180349"/>
              <a:ext cx="869020" cy="369332"/>
            </a:xfrm>
            <a:prstGeom prst="rect">
              <a:avLst/>
            </a:prstGeom>
            <a:noFill/>
          </p:spPr>
          <p:txBody>
            <a:bodyPr wrap="none" rtlCol="0">
              <a:spAutoFit/>
            </a:bodyPr>
            <a:lstStyle/>
            <a:p>
              <a:r>
                <a:rPr lang="en-US" dirty="0">
                  <a:solidFill>
                    <a:schemeClr val="bg1"/>
                  </a:solidFill>
                </a:rPr>
                <a:t>STORM</a:t>
              </a:r>
            </a:p>
          </p:txBody>
        </p:sp>
      </p:grpSp>
      <p:grpSp>
        <p:nvGrpSpPr>
          <p:cNvPr id="144" name="Group 143">
            <a:extLst>
              <a:ext uri="{FF2B5EF4-FFF2-40B4-BE49-F238E27FC236}">
                <a16:creationId xmlns:a16="http://schemas.microsoft.com/office/drawing/2014/main" xmlns="" id="{B25181A4-12A5-4B11-A528-4F3DF79DD2F2}"/>
              </a:ext>
            </a:extLst>
          </p:cNvPr>
          <p:cNvGrpSpPr/>
          <p:nvPr/>
        </p:nvGrpSpPr>
        <p:grpSpPr>
          <a:xfrm>
            <a:off x="6919157" y="4376740"/>
            <a:ext cx="2030442" cy="1484620"/>
            <a:chOff x="7061578" y="4234909"/>
            <a:chExt cx="2030442" cy="1484620"/>
          </a:xfrm>
        </p:grpSpPr>
        <p:sp>
          <p:nvSpPr>
            <p:cNvPr id="145" name="Thought Bubble: Cloud 144">
              <a:extLst>
                <a:ext uri="{FF2B5EF4-FFF2-40B4-BE49-F238E27FC236}">
                  <a16:creationId xmlns:a16="http://schemas.microsoft.com/office/drawing/2014/main" xmlns="" id="{1CA1F859-6807-439A-BA32-B20235BDE664}"/>
                </a:ext>
              </a:extLst>
            </p:cNvPr>
            <p:cNvSpPr/>
            <p:nvPr/>
          </p:nvSpPr>
          <p:spPr>
            <a:xfrm rot="19675036">
              <a:off x="7061578" y="4234909"/>
              <a:ext cx="2030442" cy="1484620"/>
            </a:xfrm>
            <a:prstGeom prst="cloudCallout">
              <a:avLst/>
            </a:prstGeom>
            <a:solidFill>
              <a:schemeClr val="tx1">
                <a:lumMod val="65000"/>
                <a:lumOff val="35000"/>
              </a:schemeClr>
            </a:solidFill>
            <a:ln>
              <a:solidFill>
                <a:srgbClr val="80D9F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xmlns="" id="{1B871231-D1FC-499B-8DDC-D62A8C1C098B}"/>
                </a:ext>
              </a:extLst>
            </p:cNvPr>
            <p:cNvSpPr txBox="1"/>
            <p:nvPr/>
          </p:nvSpPr>
          <p:spPr>
            <a:xfrm rot="19494457">
              <a:off x="7563677" y="4793079"/>
              <a:ext cx="869020" cy="369332"/>
            </a:xfrm>
            <a:prstGeom prst="rect">
              <a:avLst/>
            </a:prstGeom>
            <a:noFill/>
          </p:spPr>
          <p:txBody>
            <a:bodyPr wrap="none" rtlCol="0">
              <a:spAutoFit/>
            </a:bodyPr>
            <a:lstStyle/>
            <a:p>
              <a:r>
                <a:rPr lang="en-US" dirty="0">
                  <a:solidFill>
                    <a:schemeClr val="bg1"/>
                  </a:solidFill>
                </a:rPr>
                <a:t>STORM</a:t>
              </a:r>
            </a:p>
          </p:txBody>
        </p:sp>
      </p:grpSp>
      <p:grpSp>
        <p:nvGrpSpPr>
          <p:cNvPr id="153" name="Group 152">
            <a:extLst>
              <a:ext uri="{FF2B5EF4-FFF2-40B4-BE49-F238E27FC236}">
                <a16:creationId xmlns:a16="http://schemas.microsoft.com/office/drawing/2014/main" xmlns="" id="{4F0549F1-F196-4DE6-AFDB-71F4903C5D24}"/>
              </a:ext>
            </a:extLst>
          </p:cNvPr>
          <p:cNvGrpSpPr/>
          <p:nvPr/>
        </p:nvGrpSpPr>
        <p:grpSpPr>
          <a:xfrm>
            <a:off x="2732959" y="3869397"/>
            <a:ext cx="1221998" cy="991248"/>
            <a:chOff x="854979" y="4868462"/>
            <a:chExt cx="1221998" cy="991248"/>
          </a:xfrm>
        </p:grpSpPr>
        <p:sp>
          <p:nvSpPr>
            <p:cNvPr id="154" name="Thought Bubble: Cloud 153">
              <a:extLst>
                <a:ext uri="{FF2B5EF4-FFF2-40B4-BE49-F238E27FC236}">
                  <a16:creationId xmlns:a16="http://schemas.microsoft.com/office/drawing/2014/main" xmlns="" id="{B9094C4E-B039-434C-8CDF-AB78059DA9C4}"/>
                </a:ext>
              </a:extLst>
            </p:cNvPr>
            <p:cNvSpPr/>
            <p:nvPr/>
          </p:nvSpPr>
          <p:spPr>
            <a:xfrm rot="19675036">
              <a:off x="854979" y="4868462"/>
              <a:ext cx="1221998" cy="991248"/>
            </a:xfrm>
            <a:prstGeom prst="cloudCallout">
              <a:avLst/>
            </a:prstGeom>
            <a:solidFill>
              <a:schemeClr val="tx1">
                <a:lumMod val="65000"/>
                <a:lumOff val="35000"/>
              </a:schemeClr>
            </a:solidFill>
            <a:ln>
              <a:solidFill>
                <a:srgbClr val="80D9F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xmlns="" id="{13C6A56F-4EA3-47FE-8CA4-0A371BA93EAC}"/>
                </a:ext>
              </a:extLst>
            </p:cNvPr>
            <p:cNvSpPr txBox="1"/>
            <p:nvPr/>
          </p:nvSpPr>
          <p:spPr>
            <a:xfrm rot="19494457">
              <a:off x="1000093" y="5180349"/>
              <a:ext cx="869020" cy="369332"/>
            </a:xfrm>
            <a:prstGeom prst="rect">
              <a:avLst/>
            </a:prstGeom>
            <a:noFill/>
          </p:spPr>
          <p:txBody>
            <a:bodyPr wrap="none" rtlCol="0">
              <a:spAutoFit/>
            </a:bodyPr>
            <a:lstStyle/>
            <a:p>
              <a:r>
                <a:rPr lang="en-US" dirty="0">
                  <a:solidFill>
                    <a:schemeClr val="bg1"/>
                  </a:solidFill>
                </a:rPr>
                <a:t>STORM</a:t>
              </a:r>
            </a:p>
          </p:txBody>
        </p:sp>
      </p:grpSp>
      <p:grpSp>
        <p:nvGrpSpPr>
          <p:cNvPr id="156" name="Group 155">
            <a:extLst>
              <a:ext uri="{FF2B5EF4-FFF2-40B4-BE49-F238E27FC236}">
                <a16:creationId xmlns:a16="http://schemas.microsoft.com/office/drawing/2014/main" xmlns="" id="{1E148B0A-55B8-41DF-BFA2-7056CF907005}"/>
              </a:ext>
            </a:extLst>
          </p:cNvPr>
          <p:cNvGrpSpPr/>
          <p:nvPr/>
        </p:nvGrpSpPr>
        <p:grpSpPr>
          <a:xfrm>
            <a:off x="3690108" y="2801768"/>
            <a:ext cx="1221998" cy="991248"/>
            <a:chOff x="854979" y="4868462"/>
            <a:chExt cx="1221998" cy="991248"/>
          </a:xfrm>
        </p:grpSpPr>
        <p:sp>
          <p:nvSpPr>
            <p:cNvPr id="157" name="Thought Bubble: Cloud 156">
              <a:extLst>
                <a:ext uri="{FF2B5EF4-FFF2-40B4-BE49-F238E27FC236}">
                  <a16:creationId xmlns:a16="http://schemas.microsoft.com/office/drawing/2014/main" xmlns="" id="{A3147D0D-D972-4EA2-9EE6-3E4EF6EDD91B}"/>
                </a:ext>
              </a:extLst>
            </p:cNvPr>
            <p:cNvSpPr/>
            <p:nvPr/>
          </p:nvSpPr>
          <p:spPr>
            <a:xfrm rot="19675036">
              <a:off x="854979" y="4868462"/>
              <a:ext cx="1221998" cy="991248"/>
            </a:xfrm>
            <a:prstGeom prst="cloudCallout">
              <a:avLst/>
            </a:prstGeom>
            <a:solidFill>
              <a:schemeClr val="tx1">
                <a:lumMod val="65000"/>
                <a:lumOff val="35000"/>
              </a:schemeClr>
            </a:solidFill>
            <a:ln>
              <a:solidFill>
                <a:srgbClr val="80D9F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8" name="TextBox 157">
              <a:extLst>
                <a:ext uri="{FF2B5EF4-FFF2-40B4-BE49-F238E27FC236}">
                  <a16:creationId xmlns:a16="http://schemas.microsoft.com/office/drawing/2014/main" xmlns="" id="{47034CEA-4403-4EFB-A735-6BD1BF34C4AE}"/>
                </a:ext>
              </a:extLst>
            </p:cNvPr>
            <p:cNvSpPr txBox="1"/>
            <p:nvPr/>
          </p:nvSpPr>
          <p:spPr>
            <a:xfrm rot="19494457">
              <a:off x="1000093" y="5180349"/>
              <a:ext cx="869020" cy="369332"/>
            </a:xfrm>
            <a:prstGeom prst="rect">
              <a:avLst/>
            </a:prstGeom>
            <a:noFill/>
          </p:spPr>
          <p:txBody>
            <a:bodyPr wrap="none" rtlCol="0">
              <a:spAutoFit/>
            </a:bodyPr>
            <a:lstStyle/>
            <a:p>
              <a:r>
                <a:rPr lang="en-US" dirty="0">
                  <a:solidFill>
                    <a:schemeClr val="bg1"/>
                  </a:solidFill>
                </a:rPr>
                <a:t>STORM</a:t>
              </a:r>
            </a:p>
          </p:txBody>
        </p:sp>
      </p:grpSp>
      <p:grpSp>
        <p:nvGrpSpPr>
          <p:cNvPr id="160" name="Group 159">
            <a:extLst>
              <a:ext uri="{FF2B5EF4-FFF2-40B4-BE49-F238E27FC236}">
                <a16:creationId xmlns:a16="http://schemas.microsoft.com/office/drawing/2014/main" xmlns="" id="{95201AB4-52AA-4578-B43E-7F932B6E2069}"/>
              </a:ext>
            </a:extLst>
          </p:cNvPr>
          <p:cNvGrpSpPr/>
          <p:nvPr/>
        </p:nvGrpSpPr>
        <p:grpSpPr>
          <a:xfrm>
            <a:off x="8506671" y="2876158"/>
            <a:ext cx="2030442" cy="1484620"/>
            <a:chOff x="7061578" y="4234909"/>
            <a:chExt cx="2030442" cy="1484620"/>
          </a:xfrm>
        </p:grpSpPr>
        <p:sp>
          <p:nvSpPr>
            <p:cNvPr id="161" name="Thought Bubble: Cloud 160">
              <a:extLst>
                <a:ext uri="{FF2B5EF4-FFF2-40B4-BE49-F238E27FC236}">
                  <a16:creationId xmlns:a16="http://schemas.microsoft.com/office/drawing/2014/main" xmlns="" id="{6233EAE0-F474-40BB-84D0-2D8199603A13}"/>
                </a:ext>
              </a:extLst>
            </p:cNvPr>
            <p:cNvSpPr/>
            <p:nvPr/>
          </p:nvSpPr>
          <p:spPr>
            <a:xfrm rot="19675036">
              <a:off x="7061578" y="4234909"/>
              <a:ext cx="2030442" cy="1484620"/>
            </a:xfrm>
            <a:prstGeom prst="cloudCallout">
              <a:avLst/>
            </a:prstGeom>
            <a:solidFill>
              <a:schemeClr val="tx1">
                <a:lumMod val="65000"/>
                <a:lumOff val="35000"/>
              </a:schemeClr>
            </a:solidFill>
            <a:ln>
              <a:solidFill>
                <a:srgbClr val="80D9F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TextBox 161">
              <a:extLst>
                <a:ext uri="{FF2B5EF4-FFF2-40B4-BE49-F238E27FC236}">
                  <a16:creationId xmlns:a16="http://schemas.microsoft.com/office/drawing/2014/main" xmlns="" id="{D8E75191-0ABC-487F-BDF7-F4E67DF91732}"/>
                </a:ext>
              </a:extLst>
            </p:cNvPr>
            <p:cNvSpPr txBox="1"/>
            <p:nvPr/>
          </p:nvSpPr>
          <p:spPr>
            <a:xfrm rot="19494457">
              <a:off x="7563677" y="4793079"/>
              <a:ext cx="869020" cy="369332"/>
            </a:xfrm>
            <a:prstGeom prst="rect">
              <a:avLst/>
            </a:prstGeom>
            <a:noFill/>
          </p:spPr>
          <p:txBody>
            <a:bodyPr wrap="none" rtlCol="0">
              <a:spAutoFit/>
            </a:bodyPr>
            <a:lstStyle/>
            <a:p>
              <a:r>
                <a:rPr lang="en-US" dirty="0">
                  <a:solidFill>
                    <a:schemeClr val="bg1"/>
                  </a:solidFill>
                </a:rPr>
                <a:t>STORM</a:t>
              </a:r>
            </a:p>
          </p:txBody>
        </p:sp>
      </p:grpSp>
      <p:pic>
        <p:nvPicPr>
          <p:cNvPr id="4" name="Picture 3">
            <a:extLst>
              <a:ext uri="{FF2B5EF4-FFF2-40B4-BE49-F238E27FC236}">
                <a16:creationId xmlns:a16="http://schemas.microsoft.com/office/drawing/2014/main" xmlns="" id="{2268FD27-F80A-4D8F-9D48-3854B7A860BA}"/>
              </a:ext>
            </a:extLst>
          </p:cNvPr>
          <p:cNvPicPr>
            <a:picLocks noChangeAspect="1"/>
          </p:cNvPicPr>
          <p:nvPr/>
        </p:nvPicPr>
        <p:blipFill>
          <a:blip r:embed="rId5"/>
          <a:stretch>
            <a:fillRect/>
          </a:stretch>
        </p:blipFill>
        <p:spPr>
          <a:xfrm>
            <a:off x="1639294" y="6318611"/>
            <a:ext cx="1645153" cy="416494"/>
          </a:xfrm>
          <a:prstGeom prst="rect">
            <a:avLst/>
          </a:prstGeom>
        </p:spPr>
      </p:pic>
      <p:pic>
        <p:nvPicPr>
          <p:cNvPr id="5" name="Picture 4">
            <a:extLst>
              <a:ext uri="{FF2B5EF4-FFF2-40B4-BE49-F238E27FC236}">
                <a16:creationId xmlns:a16="http://schemas.microsoft.com/office/drawing/2014/main" xmlns="" id="{8FA771C1-8F14-4692-9485-DC465C33D1C9}"/>
              </a:ext>
            </a:extLst>
          </p:cNvPr>
          <p:cNvPicPr>
            <a:picLocks noChangeAspect="1"/>
          </p:cNvPicPr>
          <p:nvPr/>
        </p:nvPicPr>
        <p:blipFill>
          <a:blip r:embed="rId6"/>
          <a:stretch>
            <a:fillRect/>
          </a:stretch>
        </p:blipFill>
        <p:spPr>
          <a:xfrm>
            <a:off x="7057778" y="6319127"/>
            <a:ext cx="2613761" cy="472027"/>
          </a:xfrm>
          <a:prstGeom prst="rect">
            <a:avLst/>
          </a:prstGeom>
        </p:spPr>
      </p:pic>
    </p:spTree>
    <p:extLst>
      <p:ext uri="{BB962C8B-B14F-4D97-AF65-F5344CB8AC3E}">
        <p14:creationId xmlns:p14="http://schemas.microsoft.com/office/powerpoint/2010/main" val="17606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72162FC-9648-4ABF-B3EA-8022E30F1ECC}">
  <ds:schemaRefs>
    <ds:schemaRef ds:uri="ESRI.ArcGIS.Mapping.OfficeIntegration.PowerPointInfo"/>
  </ds:schemaRefs>
</ds:datastoreItem>
</file>

<file path=customXml/itemProps10.xml><?xml version="1.0" encoding="utf-8"?>
<ds:datastoreItem xmlns:ds="http://schemas.openxmlformats.org/officeDocument/2006/customXml" ds:itemID="{95A2C659-2723-43F0-9405-23CBE3D0C0E3}">
  <ds:schemaRefs>
    <ds:schemaRef ds:uri="ESRI.ArcGIS.Mapping.OfficeIntegration.PowerPointInfo"/>
  </ds:schemaRefs>
</ds:datastoreItem>
</file>

<file path=customXml/itemProps11.xml><?xml version="1.0" encoding="utf-8"?>
<ds:datastoreItem xmlns:ds="http://schemas.openxmlformats.org/officeDocument/2006/customXml" ds:itemID="{D58894A9-1DA6-4308-8640-09088DBA02DB}">
  <ds:schemaRefs>
    <ds:schemaRef ds:uri="ESRI.ArcGIS.Mapping.OfficeIntegration.PowerPointInfo"/>
  </ds:schemaRefs>
</ds:datastoreItem>
</file>

<file path=customXml/itemProps12.xml><?xml version="1.0" encoding="utf-8"?>
<ds:datastoreItem xmlns:ds="http://schemas.openxmlformats.org/officeDocument/2006/customXml" ds:itemID="{55F0AA83-F78C-47E5-8308-2917BF813D91}">
  <ds:schemaRefs>
    <ds:schemaRef ds:uri="ESRI.ArcGIS.Mapping.OfficeIntegration.PowerPointInfo"/>
  </ds:schemaRefs>
</ds:datastoreItem>
</file>

<file path=customXml/itemProps13.xml><?xml version="1.0" encoding="utf-8"?>
<ds:datastoreItem xmlns:ds="http://schemas.openxmlformats.org/officeDocument/2006/customXml" ds:itemID="{B8631D63-1113-4903-B50A-4E9398BD8E02}">
  <ds:schemaRefs>
    <ds:schemaRef ds:uri="ESRI.ArcGIS.Mapping.OfficeIntegration.PowerPointInfo"/>
  </ds:schemaRefs>
</ds:datastoreItem>
</file>

<file path=customXml/itemProps14.xml><?xml version="1.0" encoding="utf-8"?>
<ds:datastoreItem xmlns:ds="http://schemas.openxmlformats.org/officeDocument/2006/customXml" ds:itemID="{0D316718-A7D5-43BB-BD6D-DEB7223B452C}">
  <ds:schemaRefs>
    <ds:schemaRef ds:uri="ESRI.ArcGIS.Mapping.OfficeIntegration.PowerPointInfo"/>
  </ds:schemaRefs>
</ds:datastoreItem>
</file>

<file path=customXml/itemProps15.xml><?xml version="1.0" encoding="utf-8"?>
<ds:datastoreItem xmlns:ds="http://schemas.openxmlformats.org/officeDocument/2006/customXml" ds:itemID="{59CB6FBC-A2B3-49B1-A355-88D8C925965E}">
  <ds:schemaRefs>
    <ds:schemaRef ds:uri="ESRI.ArcGIS.Mapping.OfficeIntegration.PowerPointInfo"/>
  </ds:schemaRefs>
</ds:datastoreItem>
</file>

<file path=customXml/itemProps16.xml><?xml version="1.0" encoding="utf-8"?>
<ds:datastoreItem xmlns:ds="http://schemas.openxmlformats.org/officeDocument/2006/customXml" ds:itemID="{7C38FA3B-4F88-4140-A59F-67C4F84545DC}">
  <ds:schemaRefs>
    <ds:schemaRef ds:uri="ESRI.ArcGIS.Mapping.OfficeIntegration.PowerPointInfo"/>
  </ds:schemaRefs>
</ds:datastoreItem>
</file>

<file path=customXml/itemProps17.xml><?xml version="1.0" encoding="utf-8"?>
<ds:datastoreItem xmlns:ds="http://schemas.openxmlformats.org/officeDocument/2006/customXml" ds:itemID="{A37C2478-A386-4607-AF56-1C8347C180E8}">
  <ds:schemaRefs>
    <ds:schemaRef ds:uri="ESRI.ArcGIS.Mapping.OfficeIntegration.PowerPointInfo"/>
  </ds:schemaRefs>
</ds:datastoreItem>
</file>

<file path=customXml/itemProps18.xml><?xml version="1.0" encoding="utf-8"?>
<ds:datastoreItem xmlns:ds="http://schemas.openxmlformats.org/officeDocument/2006/customXml" ds:itemID="{4984DA10-2E20-4151-B843-6FDCA34267AC}">
  <ds:schemaRefs>
    <ds:schemaRef ds:uri="ESRI.ArcGIS.Mapping.OfficeIntegration.PowerPointInfo"/>
  </ds:schemaRefs>
</ds:datastoreItem>
</file>

<file path=customXml/itemProps19.xml><?xml version="1.0" encoding="utf-8"?>
<ds:datastoreItem xmlns:ds="http://schemas.openxmlformats.org/officeDocument/2006/customXml" ds:itemID="{6A97081C-8B83-4659-970E-4C563D49DF3A}">
  <ds:schemaRefs>
    <ds:schemaRef ds:uri="ESRI.ArcGIS.Mapping.OfficeIntegration.PowerPointInfo"/>
  </ds:schemaRefs>
</ds:datastoreItem>
</file>

<file path=customXml/itemProps2.xml><?xml version="1.0" encoding="utf-8"?>
<ds:datastoreItem xmlns:ds="http://schemas.openxmlformats.org/officeDocument/2006/customXml" ds:itemID="{93AB3DB7-E8C4-4D60-8217-143180DAA3F1}">
  <ds:schemaRefs>
    <ds:schemaRef ds:uri="ESRI.ArcGIS.Mapping.OfficeIntegration.PowerPointInfo"/>
  </ds:schemaRefs>
</ds:datastoreItem>
</file>

<file path=customXml/itemProps20.xml><?xml version="1.0" encoding="utf-8"?>
<ds:datastoreItem xmlns:ds="http://schemas.openxmlformats.org/officeDocument/2006/customXml" ds:itemID="{78DE123A-0D04-43E1-89D4-CCAEE04FC423}">
  <ds:schemaRefs>
    <ds:schemaRef ds:uri="ESRI.ArcGIS.Mapping.OfficeIntegration.PowerPointInfo"/>
  </ds:schemaRefs>
</ds:datastoreItem>
</file>

<file path=customXml/itemProps21.xml><?xml version="1.0" encoding="utf-8"?>
<ds:datastoreItem xmlns:ds="http://schemas.openxmlformats.org/officeDocument/2006/customXml" ds:itemID="{1E4BDD5A-31B0-4532-B73B-98BB9D585CFC}">
  <ds:schemaRefs>
    <ds:schemaRef ds:uri="ESRI.ArcGIS.Mapping.OfficeIntegration.PowerPointInfo"/>
  </ds:schemaRefs>
</ds:datastoreItem>
</file>

<file path=customXml/itemProps22.xml><?xml version="1.0" encoding="utf-8"?>
<ds:datastoreItem xmlns:ds="http://schemas.openxmlformats.org/officeDocument/2006/customXml" ds:itemID="{50685871-AB68-4915-9DD0-F4843A2D6D8F}">
  <ds:schemaRefs>
    <ds:schemaRef ds:uri="ESRI.ArcGIS.Mapping.OfficeIntegration.PowerPointInfo"/>
  </ds:schemaRefs>
</ds:datastoreItem>
</file>

<file path=customXml/itemProps23.xml><?xml version="1.0" encoding="utf-8"?>
<ds:datastoreItem xmlns:ds="http://schemas.openxmlformats.org/officeDocument/2006/customXml" ds:itemID="{9ED7623D-4FC5-4D96-9153-BA409E172517}">
  <ds:schemaRefs>
    <ds:schemaRef ds:uri="ESRI.ArcGIS.Mapping.OfficeIntegration.PowerPointInfo"/>
  </ds:schemaRefs>
</ds:datastoreItem>
</file>

<file path=customXml/itemProps24.xml><?xml version="1.0" encoding="utf-8"?>
<ds:datastoreItem xmlns:ds="http://schemas.openxmlformats.org/officeDocument/2006/customXml" ds:itemID="{8F6AAD8B-8E3C-4A9C-B5D4-188214012E62}">
  <ds:schemaRefs>
    <ds:schemaRef ds:uri="ESRI.ArcGIS.Mapping.OfficeIntegration.PowerPointInfo"/>
  </ds:schemaRefs>
</ds:datastoreItem>
</file>

<file path=customXml/itemProps25.xml><?xml version="1.0" encoding="utf-8"?>
<ds:datastoreItem xmlns:ds="http://schemas.openxmlformats.org/officeDocument/2006/customXml" ds:itemID="{1124CB28-3A92-4376-81FD-568164DD91D2}">
  <ds:schemaRefs>
    <ds:schemaRef ds:uri="ESRI.ArcGIS.Mapping.OfficeIntegration.PowerPointInfo"/>
  </ds:schemaRefs>
</ds:datastoreItem>
</file>

<file path=customXml/itemProps26.xml><?xml version="1.0" encoding="utf-8"?>
<ds:datastoreItem xmlns:ds="http://schemas.openxmlformats.org/officeDocument/2006/customXml" ds:itemID="{53FE3588-0D2C-4601-8582-ED6B52DB2D9B}">
  <ds:schemaRefs>
    <ds:schemaRef ds:uri="ESRI.ArcGIS.Mapping.OfficeIntegration.PowerPointInfo"/>
  </ds:schemaRefs>
</ds:datastoreItem>
</file>

<file path=customXml/itemProps27.xml><?xml version="1.0" encoding="utf-8"?>
<ds:datastoreItem xmlns:ds="http://schemas.openxmlformats.org/officeDocument/2006/customXml" ds:itemID="{C6D2FBC2-61F3-4CDA-9C83-50C5DC436075}">
  <ds:schemaRefs>
    <ds:schemaRef ds:uri="ESRI.ArcGIS.Mapping.OfficeIntegration.PowerPointInfo"/>
  </ds:schemaRefs>
</ds:datastoreItem>
</file>

<file path=customXml/itemProps28.xml><?xml version="1.0" encoding="utf-8"?>
<ds:datastoreItem xmlns:ds="http://schemas.openxmlformats.org/officeDocument/2006/customXml" ds:itemID="{5BFA6A02-0E44-4518-BAEB-6FC421DFD162}">
  <ds:schemaRefs>
    <ds:schemaRef ds:uri="ESRI.ArcGIS.Mapping.OfficeIntegration.PowerPointInfo"/>
  </ds:schemaRefs>
</ds:datastoreItem>
</file>

<file path=customXml/itemProps29.xml><?xml version="1.0" encoding="utf-8"?>
<ds:datastoreItem xmlns:ds="http://schemas.openxmlformats.org/officeDocument/2006/customXml" ds:itemID="{CE59DABC-7446-4065-A676-EB1B9D38B0BF}">
  <ds:schemaRefs>
    <ds:schemaRef ds:uri="ESRI.ArcGIS.Mapping.OfficeIntegration.PowerPointInfo"/>
  </ds:schemaRefs>
</ds:datastoreItem>
</file>

<file path=customXml/itemProps3.xml><?xml version="1.0" encoding="utf-8"?>
<ds:datastoreItem xmlns:ds="http://schemas.openxmlformats.org/officeDocument/2006/customXml" ds:itemID="{6F2EB133-0287-4D8F-A30C-B8BBE4B9F490}">
  <ds:schemaRefs>
    <ds:schemaRef ds:uri="ESRI.ArcGIS.Mapping.OfficeIntegration.PowerPointInfo"/>
  </ds:schemaRefs>
</ds:datastoreItem>
</file>

<file path=customXml/itemProps30.xml><?xml version="1.0" encoding="utf-8"?>
<ds:datastoreItem xmlns:ds="http://schemas.openxmlformats.org/officeDocument/2006/customXml" ds:itemID="{1C742706-CC39-44CB-8189-5ABE89DD7D5A}">
  <ds:schemaRefs>
    <ds:schemaRef ds:uri="ESRI.ArcGIS.Mapping.OfficeIntegration.PowerPointInfo"/>
  </ds:schemaRefs>
</ds:datastoreItem>
</file>

<file path=customXml/itemProps31.xml><?xml version="1.0" encoding="utf-8"?>
<ds:datastoreItem xmlns:ds="http://schemas.openxmlformats.org/officeDocument/2006/customXml" ds:itemID="{9EF82C6C-9E4E-40A6-9F67-8E4E18DF4996}">
  <ds:schemaRefs>
    <ds:schemaRef ds:uri="ESRI.ArcGIS.Mapping.OfficeIntegration.PowerPointInfo"/>
  </ds:schemaRefs>
</ds:datastoreItem>
</file>

<file path=customXml/itemProps32.xml><?xml version="1.0" encoding="utf-8"?>
<ds:datastoreItem xmlns:ds="http://schemas.openxmlformats.org/officeDocument/2006/customXml" ds:itemID="{4C080665-4852-49A9-A570-9C850E30042B}">
  <ds:schemaRefs>
    <ds:schemaRef ds:uri="ESRI.ArcGIS.Mapping.OfficeIntegration.PowerPointInfo"/>
  </ds:schemaRefs>
</ds:datastoreItem>
</file>

<file path=customXml/itemProps33.xml><?xml version="1.0" encoding="utf-8"?>
<ds:datastoreItem xmlns:ds="http://schemas.openxmlformats.org/officeDocument/2006/customXml" ds:itemID="{DFFCFB2D-BBCE-4A84-A162-312A466A9457}">
  <ds:schemaRefs>
    <ds:schemaRef ds:uri="ESRI.ArcGIS.Mapping.OfficeIntegration.PowerPointInfo"/>
  </ds:schemaRefs>
</ds:datastoreItem>
</file>

<file path=customXml/itemProps34.xml><?xml version="1.0" encoding="utf-8"?>
<ds:datastoreItem xmlns:ds="http://schemas.openxmlformats.org/officeDocument/2006/customXml" ds:itemID="{998FBF9C-5F38-450E-BF8A-AE937C2F70A5}">
  <ds:schemaRefs>
    <ds:schemaRef ds:uri="ESRI.ArcGIS.Mapping.OfficeIntegration.PowerPointInfo"/>
  </ds:schemaRefs>
</ds:datastoreItem>
</file>

<file path=customXml/itemProps35.xml><?xml version="1.0" encoding="utf-8"?>
<ds:datastoreItem xmlns:ds="http://schemas.openxmlformats.org/officeDocument/2006/customXml" ds:itemID="{A8E29E46-B451-4DB9-B9D8-3B5ED3EB939C}">
  <ds:schemaRefs>
    <ds:schemaRef ds:uri="ESRI.ArcGIS.Mapping.OfficeIntegration.PowerPointInfo"/>
  </ds:schemaRefs>
</ds:datastoreItem>
</file>

<file path=customXml/itemProps36.xml><?xml version="1.0" encoding="utf-8"?>
<ds:datastoreItem xmlns:ds="http://schemas.openxmlformats.org/officeDocument/2006/customXml" ds:itemID="{B2B24737-B240-4015-B6FB-03D2A97EB7A2}">
  <ds:schemaRefs>
    <ds:schemaRef ds:uri="ESRI.ArcGIS.Mapping.OfficeIntegration.PowerPointInfo"/>
  </ds:schemaRefs>
</ds:datastoreItem>
</file>

<file path=customXml/itemProps37.xml><?xml version="1.0" encoding="utf-8"?>
<ds:datastoreItem xmlns:ds="http://schemas.openxmlformats.org/officeDocument/2006/customXml" ds:itemID="{95268FF4-7E41-4D5F-8B48-95064070DABB}">
  <ds:schemaRefs>
    <ds:schemaRef ds:uri="ESRI.ArcGIS.Mapping.OfficeIntegration.PowerPointInfo"/>
  </ds:schemaRefs>
</ds:datastoreItem>
</file>

<file path=customXml/itemProps38.xml><?xml version="1.0" encoding="utf-8"?>
<ds:datastoreItem xmlns:ds="http://schemas.openxmlformats.org/officeDocument/2006/customXml" ds:itemID="{E7A201FD-223B-44DB-AA93-3BD963173558}">
  <ds:schemaRefs>
    <ds:schemaRef ds:uri="ESRI.ArcGIS.Mapping.OfficeIntegration.PowerPointInfo"/>
  </ds:schemaRefs>
</ds:datastoreItem>
</file>

<file path=customXml/itemProps39.xml><?xml version="1.0" encoding="utf-8"?>
<ds:datastoreItem xmlns:ds="http://schemas.openxmlformats.org/officeDocument/2006/customXml" ds:itemID="{EC1FB87F-6AB1-4524-AEA7-6A5E4841EA72}">
  <ds:schemaRefs>
    <ds:schemaRef ds:uri="ESRI.ArcGIS.Mapping.OfficeIntegration.PowerPointInfo"/>
  </ds:schemaRefs>
</ds:datastoreItem>
</file>

<file path=customXml/itemProps4.xml><?xml version="1.0" encoding="utf-8"?>
<ds:datastoreItem xmlns:ds="http://schemas.openxmlformats.org/officeDocument/2006/customXml" ds:itemID="{D79E1901-CD3C-4F1F-8E3B-86C966EA1B44}">
  <ds:schemaRefs>
    <ds:schemaRef ds:uri="ESRI.ArcGIS.Mapping.OfficeIntegration.PowerPointInfo"/>
  </ds:schemaRefs>
</ds:datastoreItem>
</file>

<file path=customXml/itemProps40.xml><?xml version="1.0" encoding="utf-8"?>
<ds:datastoreItem xmlns:ds="http://schemas.openxmlformats.org/officeDocument/2006/customXml" ds:itemID="{D0746289-5324-4D29-906F-A65D689DB42A}">
  <ds:schemaRefs>
    <ds:schemaRef ds:uri="ESRI.ArcGIS.Mapping.OfficeIntegration.PowerPointInfo"/>
  </ds:schemaRefs>
</ds:datastoreItem>
</file>

<file path=customXml/itemProps41.xml><?xml version="1.0" encoding="utf-8"?>
<ds:datastoreItem xmlns:ds="http://schemas.openxmlformats.org/officeDocument/2006/customXml" ds:itemID="{1F66C017-58C3-4284-BEB8-6CD2E78F5854}">
  <ds:schemaRefs>
    <ds:schemaRef ds:uri="ESRI.ArcGIS.Mapping.OfficeIntegration.PowerPointInfo"/>
  </ds:schemaRefs>
</ds:datastoreItem>
</file>

<file path=customXml/itemProps42.xml><?xml version="1.0" encoding="utf-8"?>
<ds:datastoreItem xmlns:ds="http://schemas.openxmlformats.org/officeDocument/2006/customXml" ds:itemID="{20C518E2-9FCF-4A4C-8FBC-C715E654A6D0}">
  <ds:schemaRefs>
    <ds:schemaRef ds:uri="ESRI.ArcGIS.Mapping.OfficeIntegration.PowerPointInfo"/>
  </ds:schemaRefs>
</ds:datastoreItem>
</file>

<file path=customXml/itemProps43.xml><?xml version="1.0" encoding="utf-8"?>
<ds:datastoreItem xmlns:ds="http://schemas.openxmlformats.org/officeDocument/2006/customXml" ds:itemID="{46C278D4-D035-4C16-927D-108E55805065}">
  <ds:schemaRefs>
    <ds:schemaRef ds:uri="ESRI.ArcGIS.Mapping.OfficeIntegration.PowerPointInfo"/>
  </ds:schemaRefs>
</ds:datastoreItem>
</file>

<file path=customXml/itemProps44.xml><?xml version="1.0" encoding="utf-8"?>
<ds:datastoreItem xmlns:ds="http://schemas.openxmlformats.org/officeDocument/2006/customXml" ds:itemID="{DA085398-6F9D-48C8-8180-CB862A61080B}">
  <ds:schemaRefs>
    <ds:schemaRef ds:uri="ESRI.ArcGIS.Mapping.OfficeIntegration.PowerPointInfo"/>
  </ds:schemaRefs>
</ds:datastoreItem>
</file>

<file path=customXml/itemProps45.xml><?xml version="1.0" encoding="utf-8"?>
<ds:datastoreItem xmlns:ds="http://schemas.openxmlformats.org/officeDocument/2006/customXml" ds:itemID="{23027458-185B-4D0F-A0CA-40F0125271D6}">
  <ds:schemaRefs>
    <ds:schemaRef ds:uri="ESRI.ArcGIS.Mapping.OfficeIntegration.PowerPointInfo"/>
  </ds:schemaRefs>
</ds:datastoreItem>
</file>

<file path=customXml/itemProps46.xml><?xml version="1.0" encoding="utf-8"?>
<ds:datastoreItem xmlns:ds="http://schemas.openxmlformats.org/officeDocument/2006/customXml" ds:itemID="{BB71E15C-D346-46BE-9AD5-7189AA510E59}">
  <ds:schemaRefs>
    <ds:schemaRef ds:uri="ESRI.ArcGIS.Mapping.OfficeIntegration.PowerPointInfo"/>
  </ds:schemaRefs>
</ds:datastoreItem>
</file>

<file path=customXml/itemProps47.xml><?xml version="1.0" encoding="utf-8"?>
<ds:datastoreItem xmlns:ds="http://schemas.openxmlformats.org/officeDocument/2006/customXml" ds:itemID="{1D32BC0C-C8EC-46BF-A03B-EA8671AD40DF}">
  <ds:schemaRefs>
    <ds:schemaRef ds:uri="ESRI.ArcGIS.Mapping.OfficeIntegration.PowerPointInfo"/>
  </ds:schemaRefs>
</ds:datastoreItem>
</file>

<file path=customXml/itemProps48.xml><?xml version="1.0" encoding="utf-8"?>
<ds:datastoreItem xmlns:ds="http://schemas.openxmlformats.org/officeDocument/2006/customXml" ds:itemID="{0DD6D8B9-82E8-4228-81D8-41DA53D63F4F}">
  <ds:schemaRefs>
    <ds:schemaRef ds:uri="ESRI.ArcGIS.Mapping.OfficeIntegration.PowerPointInfo"/>
  </ds:schemaRefs>
</ds:datastoreItem>
</file>

<file path=customXml/itemProps49.xml><?xml version="1.0" encoding="utf-8"?>
<ds:datastoreItem xmlns:ds="http://schemas.openxmlformats.org/officeDocument/2006/customXml" ds:itemID="{23B1129F-B05D-4D97-A844-0155B0CFD914}">
  <ds:schemaRefs>
    <ds:schemaRef ds:uri="ESRI.ArcGIS.Mapping.OfficeIntegration.PowerPointInfo"/>
  </ds:schemaRefs>
</ds:datastoreItem>
</file>

<file path=customXml/itemProps5.xml><?xml version="1.0" encoding="utf-8"?>
<ds:datastoreItem xmlns:ds="http://schemas.openxmlformats.org/officeDocument/2006/customXml" ds:itemID="{818FCC85-D739-40D6-A96E-D0446B16654E}">
  <ds:schemaRefs>
    <ds:schemaRef ds:uri="ESRI.ArcGIS.Mapping.OfficeIntegration.PowerPointInfo"/>
  </ds:schemaRefs>
</ds:datastoreItem>
</file>

<file path=customXml/itemProps50.xml><?xml version="1.0" encoding="utf-8"?>
<ds:datastoreItem xmlns:ds="http://schemas.openxmlformats.org/officeDocument/2006/customXml" ds:itemID="{B27C9145-3CAC-4F5D-9505-AEF429ACE78A}">
  <ds:schemaRefs>
    <ds:schemaRef ds:uri="ESRI.ArcGIS.Mapping.OfficeIntegration.PowerPointInfo"/>
  </ds:schemaRefs>
</ds:datastoreItem>
</file>

<file path=customXml/itemProps51.xml><?xml version="1.0" encoding="utf-8"?>
<ds:datastoreItem xmlns:ds="http://schemas.openxmlformats.org/officeDocument/2006/customXml" ds:itemID="{60E05F18-0742-4C71-982E-49D4479477F1}">
  <ds:schemaRefs>
    <ds:schemaRef ds:uri="ESRI.ArcGIS.Mapping.OfficeIntegration.PowerPointInfo"/>
  </ds:schemaRefs>
</ds:datastoreItem>
</file>

<file path=customXml/itemProps52.xml><?xml version="1.0" encoding="utf-8"?>
<ds:datastoreItem xmlns:ds="http://schemas.openxmlformats.org/officeDocument/2006/customXml" ds:itemID="{0C001E83-A251-4D70-A985-C1A8A7251C1E}">
  <ds:schemaRefs>
    <ds:schemaRef ds:uri="ESRI.ArcGIS.Mapping.OfficeIntegration.PowerPointInfo"/>
  </ds:schemaRefs>
</ds:datastoreItem>
</file>

<file path=customXml/itemProps53.xml><?xml version="1.0" encoding="utf-8"?>
<ds:datastoreItem xmlns:ds="http://schemas.openxmlformats.org/officeDocument/2006/customXml" ds:itemID="{6B274A1D-6170-4B9E-BFE1-D92E1F9F0D65}">
  <ds:schemaRefs>
    <ds:schemaRef ds:uri="ESRI.ArcGIS.Mapping.OfficeIntegration.PowerPointInfo"/>
  </ds:schemaRefs>
</ds:datastoreItem>
</file>

<file path=customXml/itemProps54.xml><?xml version="1.0" encoding="utf-8"?>
<ds:datastoreItem xmlns:ds="http://schemas.openxmlformats.org/officeDocument/2006/customXml" ds:itemID="{C09BACF0-318A-422A-BF95-7BF501465A9C}">
  <ds:schemaRefs>
    <ds:schemaRef ds:uri="ESRI.ArcGIS.Mapping.OfficeIntegration.PowerPointInfo"/>
  </ds:schemaRefs>
</ds:datastoreItem>
</file>

<file path=customXml/itemProps55.xml><?xml version="1.0" encoding="utf-8"?>
<ds:datastoreItem xmlns:ds="http://schemas.openxmlformats.org/officeDocument/2006/customXml" ds:itemID="{86A4408B-9932-4419-8964-1AF834B3FE94}">
  <ds:schemaRefs>
    <ds:schemaRef ds:uri="ESRI.ArcGIS.Mapping.OfficeIntegration.PowerPointInfo"/>
  </ds:schemaRefs>
</ds:datastoreItem>
</file>

<file path=customXml/itemProps56.xml><?xml version="1.0" encoding="utf-8"?>
<ds:datastoreItem xmlns:ds="http://schemas.openxmlformats.org/officeDocument/2006/customXml" ds:itemID="{B015C13B-4434-437F-A81F-64B214617BA8}">
  <ds:schemaRefs>
    <ds:schemaRef ds:uri="ESRI.ArcGIS.Mapping.OfficeIntegration.PowerPointInfo"/>
  </ds:schemaRefs>
</ds:datastoreItem>
</file>

<file path=customXml/itemProps57.xml><?xml version="1.0" encoding="utf-8"?>
<ds:datastoreItem xmlns:ds="http://schemas.openxmlformats.org/officeDocument/2006/customXml" ds:itemID="{B0666644-6525-4D44-8978-6C08B5233214}">
  <ds:schemaRefs>
    <ds:schemaRef ds:uri="ESRI.ArcGIS.Mapping.OfficeIntegration.PowerPointInfo"/>
  </ds:schemaRefs>
</ds:datastoreItem>
</file>

<file path=customXml/itemProps58.xml><?xml version="1.0" encoding="utf-8"?>
<ds:datastoreItem xmlns:ds="http://schemas.openxmlformats.org/officeDocument/2006/customXml" ds:itemID="{42D93722-9B4F-4B4E-A823-38311E8B8337}">
  <ds:schemaRefs>
    <ds:schemaRef ds:uri="ESRI.ArcGIS.Mapping.OfficeIntegration.PowerPointInfo"/>
  </ds:schemaRefs>
</ds:datastoreItem>
</file>

<file path=customXml/itemProps59.xml><?xml version="1.0" encoding="utf-8"?>
<ds:datastoreItem xmlns:ds="http://schemas.openxmlformats.org/officeDocument/2006/customXml" ds:itemID="{6E72A372-10E4-4151-AB9D-98AEAD284F60}">
  <ds:schemaRefs>
    <ds:schemaRef ds:uri="ESRI.ArcGIS.Mapping.OfficeIntegration.PowerPointInfo"/>
  </ds:schemaRefs>
</ds:datastoreItem>
</file>

<file path=customXml/itemProps6.xml><?xml version="1.0" encoding="utf-8"?>
<ds:datastoreItem xmlns:ds="http://schemas.openxmlformats.org/officeDocument/2006/customXml" ds:itemID="{E0D33B3C-2C53-418E-AA14-03A80410DDA3}">
  <ds:schemaRefs>
    <ds:schemaRef ds:uri="ESRI.ArcGIS.Mapping.OfficeIntegration.PowerPointInfo"/>
  </ds:schemaRefs>
</ds:datastoreItem>
</file>

<file path=customXml/itemProps60.xml><?xml version="1.0" encoding="utf-8"?>
<ds:datastoreItem xmlns:ds="http://schemas.openxmlformats.org/officeDocument/2006/customXml" ds:itemID="{CD21F61D-F61B-4B5B-8C6E-6640F0B67E48}">
  <ds:schemaRefs>
    <ds:schemaRef ds:uri="ESRI.ArcGIS.Mapping.OfficeIntegration.PowerPointInfo"/>
  </ds:schemaRefs>
</ds:datastoreItem>
</file>

<file path=customXml/itemProps61.xml><?xml version="1.0" encoding="utf-8"?>
<ds:datastoreItem xmlns:ds="http://schemas.openxmlformats.org/officeDocument/2006/customXml" ds:itemID="{A0AC9841-417C-4774-BE01-C12B9CA59C26}">
  <ds:schemaRefs>
    <ds:schemaRef ds:uri="ESRI.ArcGIS.Mapping.OfficeIntegration.PowerPointInfo"/>
  </ds:schemaRefs>
</ds:datastoreItem>
</file>

<file path=customXml/itemProps62.xml><?xml version="1.0" encoding="utf-8"?>
<ds:datastoreItem xmlns:ds="http://schemas.openxmlformats.org/officeDocument/2006/customXml" ds:itemID="{A9CBF644-5AD3-48C2-B3A4-CE9F4AA95AE7}">
  <ds:schemaRefs>
    <ds:schemaRef ds:uri="ESRI.ArcGIS.Mapping.OfficeIntegration.PowerPointInfo"/>
  </ds:schemaRefs>
</ds:datastoreItem>
</file>

<file path=customXml/itemProps63.xml><?xml version="1.0" encoding="utf-8"?>
<ds:datastoreItem xmlns:ds="http://schemas.openxmlformats.org/officeDocument/2006/customXml" ds:itemID="{D196C303-72EE-4720-A90C-F44CA1793046}">
  <ds:schemaRefs>
    <ds:schemaRef ds:uri="ESRI.ArcGIS.Mapping.OfficeIntegration.PowerPointInfo"/>
  </ds:schemaRefs>
</ds:datastoreItem>
</file>

<file path=customXml/itemProps64.xml><?xml version="1.0" encoding="utf-8"?>
<ds:datastoreItem xmlns:ds="http://schemas.openxmlformats.org/officeDocument/2006/customXml" ds:itemID="{C789FC69-FA55-4E6F-BD73-31A35D595C92}">
  <ds:schemaRefs>
    <ds:schemaRef ds:uri="ESRI.ArcGIS.Mapping.OfficeIntegration.PowerPointInfo"/>
  </ds:schemaRefs>
</ds:datastoreItem>
</file>

<file path=customXml/itemProps65.xml><?xml version="1.0" encoding="utf-8"?>
<ds:datastoreItem xmlns:ds="http://schemas.openxmlformats.org/officeDocument/2006/customXml" ds:itemID="{E1ADAC99-5377-4C28-9E75-DF77EC092F50}">
  <ds:schemaRefs>
    <ds:schemaRef ds:uri="ESRI.ArcGIS.Mapping.OfficeIntegration.PowerPointInfo"/>
  </ds:schemaRefs>
</ds:datastoreItem>
</file>

<file path=customXml/itemProps66.xml><?xml version="1.0" encoding="utf-8"?>
<ds:datastoreItem xmlns:ds="http://schemas.openxmlformats.org/officeDocument/2006/customXml" ds:itemID="{55BEA2B2-D817-4856-924E-E4A108A78BA2}">
  <ds:schemaRefs>
    <ds:schemaRef ds:uri="ESRI.ArcGIS.Mapping.OfficeIntegration.PowerPointInfo"/>
  </ds:schemaRefs>
</ds:datastoreItem>
</file>

<file path=customXml/itemProps67.xml><?xml version="1.0" encoding="utf-8"?>
<ds:datastoreItem xmlns:ds="http://schemas.openxmlformats.org/officeDocument/2006/customXml" ds:itemID="{6886B7A6-FD3F-41E7-935A-056A0B35A8C2}">
  <ds:schemaRefs>
    <ds:schemaRef ds:uri="ESRI.ArcGIS.Mapping.OfficeIntegration.PowerPointInfo"/>
  </ds:schemaRefs>
</ds:datastoreItem>
</file>

<file path=customXml/itemProps68.xml><?xml version="1.0" encoding="utf-8"?>
<ds:datastoreItem xmlns:ds="http://schemas.openxmlformats.org/officeDocument/2006/customXml" ds:itemID="{A630E7E2-1F06-4A48-BA00-5FC5E9EA40E0}">
  <ds:schemaRefs>
    <ds:schemaRef ds:uri="ESRI.ArcGIS.Mapping.OfficeIntegration.PowerPointInfo"/>
  </ds:schemaRefs>
</ds:datastoreItem>
</file>

<file path=customXml/itemProps69.xml><?xml version="1.0" encoding="utf-8"?>
<ds:datastoreItem xmlns:ds="http://schemas.openxmlformats.org/officeDocument/2006/customXml" ds:itemID="{B6CD7D1C-B900-4EB9-A6AA-D06B4660C494}">
  <ds:schemaRefs>
    <ds:schemaRef ds:uri="ESRI.ArcGIS.Mapping.OfficeIntegration.PowerPointInfo"/>
  </ds:schemaRefs>
</ds:datastoreItem>
</file>

<file path=customXml/itemProps7.xml><?xml version="1.0" encoding="utf-8"?>
<ds:datastoreItem xmlns:ds="http://schemas.openxmlformats.org/officeDocument/2006/customXml" ds:itemID="{F5E11C1A-B82F-447A-9AC5-3A4BAE377A3E}">
  <ds:schemaRefs>
    <ds:schemaRef ds:uri="ESRI.ArcGIS.Mapping.OfficeIntegration.PowerPointInfo"/>
  </ds:schemaRefs>
</ds:datastoreItem>
</file>

<file path=customXml/itemProps70.xml><?xml version="1.0" encoding="utf-8"?>
<ds:datastoreItem xmlns:ds="http://schemas.openxmlformats.org/officeDocument/2006/customXml" ds:itemID="{B7FF693E-1FBF-44AE-90B5-8D4F9C663F1C}">
  <ds:schemaRefs>
    <ds:schemaRef ds:uri="ESRI.ArcGIS.Mapping.OfficeIntegration.PowerPointInfo"/>
  </ds:schemaRefs>
</ds:datastoreItem>
</file>

<file path=customXml/itemProps71.xml><?xml version="1.0" encoding="utf-8"?>
<ds:datastoreItem xmlns:ds="http://schemas.openxmlformats.org/officeDocument/2006/customXml" ds:itemID="{E52EAA9B-17F3-46C3-A9BA-950DF1280733}">
  <ds:schemaRefs>
    <ds:schemaRef ds:uri="ESRI.ArcGIS.Mapping.OfficeIntegration.PowerPointInfo"/>
  </ds:schemaRefs>
</ds:datastoreItem>
</file>

<file path=customXml/itemProps72.xml><?xml version="1.0" encoding="utf-8"?>
<ds:datastoreItem xmlns:ds="http://schemas.openxmlformats.org/officeDocument/2006/customXml" ds:itemID="{46075D8B-73E5-4B96-AECC-A0193A496142}">
  <ds:schemaRefs>
    <ds:schemaRef ds:uri="ESRI.ArcGIS.Mapping.OfficeIntegration.PowerPointInfo"/>
  </ds:schemaRefs>
</ds:datastoreItem>
</file>

<file path=customXml/itemProps73.xml><?xml version="1.0" encoding="utf-8"?>
<ds:datastoreItem xmlns:ds="http://schemas.openxmlformats.org/officeDocument/2006/customXml" ds:itemID="{1C6A1086-EEA7-4A50-821D-359307493937}">
  <ds:schemaRefs>
    <ds:schemaRef ds:uri="ESRI.ArcGIS.Mapping.OfficeIntegration.PowerPointInfo"/>
  </ds:schemaRefs>
</ds:datastoreItem>
</file>

<file path=customXml/itemProps74.xml><?xml version="1.0" encoding="utf-8"?>
<ds:datastoreItem xmlns:ds="http://schemas.openxmlformats.org/officeDocument/2006/customXml" ds:itemID="{2E3FF7FB-5AD1-4A5C-981C-842CEC8D9458}">
  <ds:schemaRefs>
    <ds:schemaRef ds:uri="ESRI.ArcGIS.Mapping.OfficeIntegration.PowerPointInfo"/>
  </ds:schemaRefs>
</ds:datastoreItem>
</file>

<file path=customXml/itemProps75.xml><?xml version="1.0" encoding="utf-8"?>
<ds:datastoreItem xmlns:ds="http://schemas.openxmlformats.org/officeDocument/2006/customXml" ds:itemID="{949F44D2-5E7D-46AD-BE72-CE5096910F68}">
  <ds:schemaRefs>
    <ds:schemaRef ds:uri="ESRI.ArcGIS.Mapping.OfficeIntegration.PowerPointInfo"/>
  </ds:schemaRefs>
</ds:datastoreItem>
</file>

<file path=customXml/itemProps76.xml><?xml version="1.0" encoding="utf-8"?>
<ds:datastoreItem xmlns:ds="http://schemas.openxmlformats.org/officeDocument/2006/customXml" ds:itemID="{B492A50F-4C1B-4B74-8D11-97C06EBE9309}">
  <ds:schemaRefs>
    <ds:schemaRef ds:uri="ESRI.ArcGIS.Mapping.OfficeIntegration.PowerPointInfo"/>
  </ds:schemaRefs>
</ds:datastoreItem>
</file>

<file path=customXml/itemProps77.xml><?xml version="1.0" encoding="utf-8"?>
<ds:datastoreItem xmlns:ds="http://schemas.openxmlformats.org/officeDocument/2006/customXml" ds:itemID="{0528A1FC-1FC7-4CFD-A2D3-0915D12A76A6}">
  <ds:schemaRefs>
    <ds:schemaRef ds:uri="ESRI.ArcGIS.Mapping.OfficeIntegration.PowerPointInfo"/>
  </ds:schemaRefs>
</ds:datastoreItem>
</file>

<file path=customXml/itemProps78.xml><?xml version="1.0" encoding="utf-8"?>
<ds:datastoreItem xmlns:ds="http://schemas.openxmlformats.org/officeDocument/2006/customXml" ds:itemID="{6A5970B2-C147-4CC8-B413-DDF376E6DB36}">
  <ds:schemaRefs>
    <ds:schemaRef ds:uri="ESRI.ArcGIS.Mapping.OfficeIntegration.PowerPointInfo"/>
  </ds:schemaRefs>
</ds:datastoreItem>
</file>

<file path=customXml/itemProps79.xml><?xml version="1.0" encoding="utf-8"?>
<ds:datastoreItem xmlns:ds="http://schemas.openxmlformats.org/officeDocument/2006/customXml" ds:itemID="{48B6345D-DD32-4DEE-B6C7-F294DA4840CB}">
  <ds:schemaRefs>
    <ds:schemaRef ds:uri="ESRI.ArcGIS.Mapping.OfficeIntegration.PowerPointInfo"/>
  </ds:schemaRefs>
</ds:datastoreItem>
</file>

<file path=customXml/itemProps8.xml><?xml version="1.0" encoding="utf-8"?>
<ds:datastoreItem xmlns:ds="http://schemas.openxmlformats.org/officeDocument/2006/customXml" ds:itemID="{1720AFD4-9276-4A0D-A518-7E74D1BF73B2}">
  <ds:schemaRefs>
    <ds:schemaRef ds:uri="ESRI.ArcGIS.Mapping.OfficeIntegration.PowerPointInfo"/>
  </ds:schemaRefs>
</ds:datastoreItem>
</file>

<file path=customXml/itemProps80.xml><?xml version="1.0" encoding="utf-8"?>
<ds:datastoreItem xmlns:ds="http://schemas.openxmlformats.org/officeDocument/2006/customXml" ds:itemID="{9C384B1E-597E-4732-93C3-6D9958B62A41}">
  <ds:schemaRefs>
    <ds:schemaRef ds:uri="ESRI.ArcGIS.Mapping.OfficeIntegration.PowerPointInfo"/>
  </ds:schemaRefs>
</ds:datastoreItem>
</file>

<file path=customXml/itemProps81.xml><?xml version="1.0" encoding="utf-8"?>
<ds:datastoreItem xmlns:ds="http://schemas.openxmlformats.org/officeDocument/2006/customXml" ds:itemID="{E0EBEF65-8D8B-468E-B791-180EC1869CAD}">
  <ds:schemaRefs>
    <ds:schemaRef ds:uri="ESRI.ArcGIS.Mapping.OfficeIntegration.PowerPointInfo"/>
  </ds:schemaRefs>
</ds:datastoreItem>
</file>

<file path=customXml/itemProps82.xml><?xml version="1.0" encoding="utf-8"?>
<ds:datastoreItem xmlns:ds="http://schemas.openxmlformats.org/officeDocument/2006/customXml" ds:itemID="{F8A4AC9C-45FC-47A1-B330-233CC3EE4123}">
  <ds:schemaRefs>
    <ds:schemaRef ds:uri="ESRI.ArcGIS.Mapping.OfficeIntegration.PowerPointInfo"/>
  </ds:schemaRefs>
</ds:datastoreItem>
</file>

<file path=customXml/itemProps9.xml><?xml version="1.0" encoding="utf-8"?>
<ds:datastoreItem xmlns:ds="http://schemas.openxmlformats.org/officeDocument/2006/customXml" ds:itemID="{D9298046-94C5-4398-BA79-B844380A27BB}">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3484</TotalTime>
  <Words>1516</Words>
  <Application>Microsoft Office PowerPoint</Application>
  <PresentationFormat>Widescreen</PresentationFormat>
  <Paragraphs>173</Paragraphs>
  <Slides>21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ＭＳ Ｐゴシック</vt:lpstr>
      <vt:lpstr>Arial</vt:lpstr>
      <vt:lpstr>Calibri</vt:lpstr>
      <vt:lpstr>Calibri Light</vt:lpstr>
      <vt:lpstr>CIDFont+F1</vt:lpstr>
      <vt:lpstr>CIDFont+F6</vt:lpstr>
      <vt:lpstr>Times New Roman</vt:lpstr>
      <vt:lpstr>ヒラギノ角ゴ Pro W3</vt:lpstr>
      <vt:lpstr>Office Theme</vt:lpstr>
      <vt:lpstr>Evaluation of Dynamically Downscaled,  36- and 12-km Simulations  of the WRF Model in Development  of Intensity-Duration-Frequency (IDF) Curves for US Urban Areas</vt:lpstr>
      <vt:lpstr>Acknowledgments</vt:lpstr>
      <vt:lpstr>Extreme Precipitation </vt:lpstr>
      <vt:lpstr>What are IDF Curves ?</vt:lpstr>
      <vt:lpstr>Methods- OBSERVATIONAL DATA</vt:lpstr>
      <vt:lpstr>Methods- MODELED DATA</vt:lpstr>
      <vt:lpstr>Methods- MODELED DATA</vt:lpstr>
      <vt:lpstr>Methods- MODELED DATA</vt:lpstr>
      <vt:lpstr>Methods- MODELED DATA</vt:lpstr>
      <vt:lpstr>Model Evaluation- Annual Maximum Series (AMS)</vt:lpstr>
      <vt:lpstr>Model Evaluation- Seasonal Precipitation</vt:lpstr>
      <vt:lpstr>Model Evaluation- Hourly Precipitation</vt:lpstr>
      <vt:lpstr>IDF Curves</vt:lpstr>
      <vt:lpstr>IDF Curves</vt:lpstr>
      <vt:lpstr>IDF Curves</vt:lpstr>
      <vt:lpstr>IDF Curves</vt:lpstr>
      <vt:lpstr>Conclusions</vt:lpstr>
      <vt:lpstr>Future Directions</vt:lpstr>
      <vt:lpstr>Thank you</vt:lpstr>
      <vt:lpstr>Methods- OBSERVATIONAL DATA</vt:lpstr>
      <vt:lpstr>Observed data evaluation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Tarpley, Keith</dc:creator>
  <cp:lastModifiedBy>Friday Center</cp:lastModifiedBy>
  <cp:revision>130</cp:revision>
  <cp:lastPrinted>2018-10-16T20:17:52Z</cp:lastPrinted>
  <dcterms:created xsi:type="dcterms:W3CDTF">2016-06-28T14:09:22Z</dcterms:created>
  <dcterms:modified xsi:type="dcterms:W3CDTF">2018-10-23T14:13:59Z</dcterms:modified>
</cp:coreProperties>
</file>