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365" r:id="rId4"/>
    <p:sldId id="378" r:id="rId5"/>
    <p:sldId id="364" r:id="rId6"/>
    <p:sldId id="383" r:id="rId7"/>
    <p:sldId id="373" r:id="rId8"/>
    <p:sldId id="388" r:id="rId9"/>
    <p:sldId id="333" r:id="rId10"/>
    <p:sldId id="290" r:id="rId11"/>
    <p:sldId id="389" r:id="rId12"/>
    <p:sldId id="288" r:id="rId13"/>
    <p:sldId id="334" r:id="rId14"/>
    <p:sldId id="339" r:id="rId15"/>
    <p:sldId id="384" r:id="rId16"/>
    <p:sldId id="349" r:id="rId17"/>
    <p:sldId id="375" r:id="rId18"/>
    <p:sldId id="374" r:id="rId19"/>
    <p:sldId id="377" r:id="rId20"/>
    <p:sldId id="369" r:id="rId21"/>
    <p:sldId id="386" r:id="rId22"/>
    <p:sldId id="387" r:id="rId23"/>
    <p:sldId id="351" r:id="rId24"/>
    <p:sldId id="367" r:id="rId25"/>
    <p:sldId id="376" r:id="rId26"/>
    <p:sldId id="341" r:id="rId27"/>
    <p:sldId id="361" r:id="rId28"/>
    <p:sldId id="36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06EE"/>
    <a:srgbClr val="FF0066"/>
    <a:srgbClr val="0000FF"/>
    <a:srgbClr val="00FF00"/>
    <a:srgbClr val="FC8EEC"/>
    <a:srgbClr val="FFCC00"/>
    <a:srgbClr val="9933FF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71E7D9-A7F9-4138-9490-C8EBC288098B}" v="910" dt="2018-10-21T12:40:23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11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niandes-my.sharepoint.com/personal/mp_perez_uniandes_edu_co/Documents/1.%20WRF_CHEM/1.Tesis/1.2Tesis2/vargas_rojas_pm10_com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uniandes-my.sharepoint.com/personal/mp_perez_uniandes_edu_co/Documents/1.%20WRF_CHEM/1.Tesis/1.2Tesis2/vargas_rojas_pm10_comp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uniandes-my.sharepoint.com/personal/mp_perez_uniandes_edu_co/Documents/1.%20WRF_CHEM/1.Tesis/1.2Tesis2/vargas_rojas_pm10_comp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pper\OneDrive%20-%20Universidad%20de%20Los%20Andes\1.%20WRF_CHEM\4.Congresos\4.3CMAS2018\Columbia%20Filters%20Data%20(1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niandes-my.sharepoint.com/personal/mp_perez_uniandes_edu_co/Documents/1.%20WRF_CHEM/1.Tesis/1.2Tesis2/vargas_rojas_pm10_comp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niandes-my.sharepoint.com/personal/mp_perez_uniandes_edu_co/Documents/1.%20WRF_CHEM/1.Tesis/1.2Tesis2/vargas_rojas_pm10_comp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niandes-my.sharepoint.com/personal/mp_perez_uniandes_edu_co/Documents/1.%20WRF_CHEM/1.Tesis/1.2Tesis2/vargas_rojas_pm10_comp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uniandes-my.sharepoint.com/personal/mp_perez_uniandes_edu_co/Documents/1.%20WRF_CHEM/1.Tesis/1.2Tesis2/vargas_rojas_pm10_comp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uniandes-my.sharepoint.com/personal/mp_perez_uniandes_edu_co/Documents/1.%20WRF_CHEM/1.Tesis/1.2Tesis2/vargas_rojas_pm10_comp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uniandes-my.sharepoint.com/personal/mp_perez_uniandes_edu_co/Documents/1.%20WRF_CHEM/1.Tesis/1.2Tesis2/vargas_rojas_pm10_comp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uniandes-my.sharepoint.com/personal/mp_perez_uniandes_edu_co/Documents/1.%20WRF_CHEM/1.Tesis/1.2Tesis2/vargas_rojas_pm10_comp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uniandes-my.sharepoint.com/personal/mp_perez_uniandes_edu_co/Documents/1.%20WRF_CHEM/1.Tesis/1.2Tesis2/vargas_rojas_pm10_comp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55-4F5E-9EF5-82A344052251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55-4F5E-9EF5-82A344052251}"/>
              </c:ext>
            </c:extLst>
          </c:dPt>
          <c:dPt>
            <c:idx val="2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455-4F5E-9EF5-82A344052251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455-4F5E-9EF5-82A344052251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455-4F5E-9EF5-82A344052251}"/>
              </c:ext>
            </c:extLst>
          </c:dPt>
          <c:val>
            <c:numRef>
              <c:f>Hoja1!$B$2:$B$6</c:f>
              <c:numCache>
                <c:formatCode>General</c:formatCode>
                <c:ptCount val="5"/>
                <c:pt idx="0">
                  <c:v>39.200000000000003</c:v>
                </c:pt>
                <c:pt idx="1">
                  <c:v>12.6</c:v>
                </c:pt>
                <c:pt idx="2">
                  <c:v>38.200000000000003</c:v>
                </c:pt>
                <c:pt idx="3">
                  <c:v>9.8000000000000007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455-4F5E-9EF5-82A3440522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pattFill prst="pct80">
                <a:fgClr>
                  <a:srgbClr val="92D050"/>
                </a:fgClr>
                <a:bgClr>
                  <a:schemeClr val="bg1"/>
                </a:bgClr>
              </a:pattFill>
              <a:ln w="57150"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16-486B-9565-123EE64934CE}"/>
              </c:ext>
            </c:extLst>
          </c:dPt>
          <c:dPt>
            <c:idx val="1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A16-486B-9565-123EE64934CE}"/>
              </c:ext>
            </c:extLst>
          </c:dPt>
          <c:dPt>
            <c:idx val="2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A16-486B-9565-123EE64934CE}"/>
              </c:ext>
            </c:extLst>
          </c:dPt>
          <c:dPt>
            <c:idx val="3"/>
            <c:bubble3D val="0"/>
            <c:spPr>
              <a:solidFill>
                <a:srgbClr val="FC8EE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A16-486B-9565-123EE64934CE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A16-486B-9565-123EE64934CE}"/>
              </c:ext>
            </c:extLst>
          </c:dPt>
          <c:val>
            <c:numRef>
              <c:f>Hoja1!$B$11:$B$15</c:f>
              <c:numCache>
                <c:formatCode>General</c:formatCode>
                <c:ptCount val="5"/>
                <c:pt idx="0">
                  <c:v>32</c:v>
                </c:pt>
                <c:pt idx="1">
                  <c:v>26</c:v>
                </c:pt>
                <c:pt idx="2">
                  <c:v>30</c:v>
                </c:pt>
                <c:pt idx="3">
                  <c:v>10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A16-486B-9565-123EE64934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pattFill prst="pct80">
                <a:fgClr>
                  <a:srgbClr val="92D050"/>
                </a:fgClr>
                <a:bgClr>
                  <a:schemeClr val="bg1"/>
                </a:bgClr>
              </a:pattFill>
              <a:ln w="57150"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17-4A74-A01B-95587C08E450}"/>
              </c:ext>
            </c:extLst>
          </c:dPt>
          <c:dPt>
            <c:idx val="1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17-4A74-A01B-95587C08E450}"/>
              </c:ext>
            </c:extLst>
          </c:dPt>
          <c:dPt>
            <c:idx val="2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E17-4A74-A01B-95587C08E450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E17-4A74-A01B-95587C08E450}"/>
              </c:ext>
            </c:extLst>
          </c:dPt>
          <c:dPt>
            <c:idx val="4"/>
            <c:bubble3D val="0"/>
            <c:spPr>
              <a:solidFill>
                <a:srgbClr val="000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E17-4A74-A01B-95587C08E45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E17-4A74-A01B-95587C08E450}"/>
              </c:ext>
            </c:extLst>
          </c:dPt>
          <c:dPt>
            <c:idx val="6"/>
            <c:bubble3D val="0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E17-4A74-A01B-95587C08E4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Hoja1!$B$19:$B$25</c:f>
              <c:numCache>
                <c:formatCode>General</c:formatCode>
                <c:ptCount val="7"/>
                <c:pt idx="0">
                  <c:v>42</c:v>
                </c:pt>
                <c:pt idx="1">
                  <c:v>8.6999999999999993</c:v>
                </c:pt>
                <c:pt idx="2">
                  <c:v>23</c:v>
                </c:pt>
                <c:pt idx="3">
                  <c:v>7.3</c:v>
                </c:pt>
                <c:pt idx="4">
                  <c:v>3.3</c:v>
                </c:pt>
                <c:pt idx="5">
                  <c:v>0.4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E17-4A74-A01B-95587C08E4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9A1-4438-B253-E252DB25F0D9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A1-4438-B253-E252DB25F0D9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9A1-4438-B253-E252DB25F0D9}"/>
              </c:ext>
            </c:extLst>
          </c:dPt>
          <c:dPt>
            <c:idx val="3"/>
            <c:bubble3D val="0"/>
            <c:spPr>
              <a:solidFill>
                <a:srgbClr val="000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9A1-4438-B253-E252DB25F0D9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9A1-4438-B253-E252DB25F0D9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9A1-4438-B253-E252DB25F0D9}"/>
              </c:ext>
            </c:extLst>
          </c:dPt>
          <c:dPt>
            <c:idx val="6"/>
            <c:bubble3D val="0"/>
            <c:spPr>
              <a:solidFill>
                <a:srgbClr val="00FF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9A1-4438-B253-E252DB25F0D9}"/>
              </c:ext>
            </c:extLst>
          </c:dPt>
          <c:dPt>
            <c:idx val="7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9A1-4438-B253-E252DB25F0D9}"/>
              </c:ext>
            </c:extLst>
          </c:dPt>
          <c:dLbls>
            <c:dLbl>
              <c:idx val="6"/>
              <c:layout>
                <c:manualLayout>
                  <c:x val="0"/>
                  <c:y val="6.701940035273368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9A1-4438-B253-E252DB25F0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'[Columbia Filters Data (1).xlsx]Sheet3'!$A$2:$A$9</c:f>
              <c:strCache>
                <c:ptCount val="8"/>
                <c:pt idx="0">
                  <c:v>OC</c:v>
                </c:pt>
                <c:pt idx="1">
                  <c:v>EC</c:v>
                </c:pt>
                <c:pt idx="2">
                  <c:v>SO4</c:v>
                </c:pt>
                <c:pt idx="3">
                  <c:v>NO3</c:v>
                </c:pt>
                <c:pt idx="4">
                  <c:v>NH4</c:v>
                </c:pt>
                <c:pt idx="5">
                  <c:v>Cl</c:v>
                </c:pt>
                <c:pt idx="6">
                  <c:v>Na</c:v>
                </c:pt>
                <c:pt idx="7">
                  <c:v>Otros</c:v>
                </c:pt>
              </c:strCache>
            </c:strRef>
          </c:cat>
          <c:val>
            <c:numRef>
              <c:f>'[Columbia Filters Data (1).xlsx]Sheet3'!$C$2:$C$9</c:f>
              <c:numCache>
                <c:formatCode>0.0</c:formatCode>
                <c:ptCount val="8"/>
                <c:pt idx="0">
                  <c:v>16.812943010435568</c:v>
                </c:pt>
                <c:pt idx="1">
                  <c:v>2.6224740335330265</c:v>
                </c:pt>
                <c:pt idx="2">
                  <c:v>7.2766732751275489</c:v>
                </c:pt>
                <c:pt idx="3">
                  <c:v>2.0495186855929783</c:v>
                </c:pt>
                <c:pt idx="4">
                  <c:v>46.871169686509766</c:v>
                </c:pt>
                <c:pt idx="5">
                  <c:v>0.2420816815220623</c:v>
                </c:pt>
                <c:pt idx="6">
                  <c:v>0.25088936217320468</c:v>
                </c:pt>
                <c:pt idx="7">
                  <c:v>23.874250265105839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9A1-4438-B253-E252DB25F0D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3D-42DE-B0C4-0EC6A52AEE15}"/>
              </c:ext>
            </c:extLst>
          </c:dPt>
          <c:dPt>
            <c:idx val="1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3D-42DE-B0C4-0EC6A52AEE15}"/>
              </c:ext>
            </c:extLst>
          </c:dPt>
          <c:dPt>
            <c:idx val="2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43D-42DE-B0C4-0EC6A52AEE15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43D-42DE-B0C4-0EC6A52AEE15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43D-42DE-B0C4-0EC6A52AEE15}"/>
              </c:ext>
            </c:extLst>
          </c:dPt>
          <c:val>
            <c:numRef>
              <c:f>Hoja1!$C$2:$C$6</c:f>
              <c:numCache>
                <c:formatCode>General</c:formatCode>
                <c:ptCount val="5"/>
                <c:pt idx="0">
                  <c:v>43.4</c:v>
                </c:pt>
                <c:pt idx="1">
                  <c:v>14.5</c:v>
                </c:pt>
                <c:pt idx="2">
                  <c:v>38.200000000000003</c:v>
                </c:pt>
                <c:pt idx="3">
                  <c:v>4.3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43D-42DE-B0C4-0EC6A52AEE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81-4CED-B88D-29D4DCB4D97D}"/>
              </c:ext>
            </c:extLst>
          </c:dPt>
          <c:dPt>
            <c:idx val="1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81-4CED-B88D-29D4DCB4D97D}"/>
              </c:ext>
            </c:extLst>
          </c:dPt>
          <c:dPt>
            <c:idx val="2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581-4CED-B88D-29D4DCB4D97D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581-4CED-B88D-29D4DCB4D97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581-4CED-B88D-29D4DCB4D97D}"/>
              </c:ext>
            </c:extLst>
          </c:dPt>
          <c:val>
            <c:numRef>
              <c:f>Hoja1!$D$2:$D$6</c:f>
              <c:numCache>
                <c:formatCode>General</c:formatCode>
                <c:ptCount val="5"/>
                <c:pt idx="0">
                  <c:v>37.700000000000003</c:v>
                </c:pt>
                <c:pt idx="1">
                  <c:v>25.3</c:v>
                </c:pt>
                <c:pt idx="2">
                  <c:v>16.2</c:v>
                </c:pt>
                <c:pt idx="3">
                  <c:v>10.5</c:v>
                </c:pt>
                <c:pt idx="4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581-4CED-B88D-29D4DCB4D9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F73-44C7-A279-99FC08A546C3}"/>
              </c:ext>
            </c:extLst>
          </c:dPt>
          <c:dPt>
            <c:idx val="1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F73-44C7-A279-99FC08A546C3}"/>
              </c:ext>
            </c:extLst>
          </c:dPt>
          <c:dPt>
            <c:idx val="2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F73-44C7-A279-99FC08A546C3}"/>
              </c:ext>
            </c:extLst>
          </c:dPt>
          <c:dPt>
            <c:idx val="3"/>
            <c:bubble3D val="0"/>
            <c:spPr>
              <a:solidFill>
                <a:srgbClr val="FC8EE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F73-44C7-A279-99FC08A546C3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F73-44C7-A279-99FC08A546C3}"/>
              </c:ext>
            </c:extLst>
          </c:dPt>
          <c:val>
            <c:numRef>
              <c:f>Hoja1!$B$11:$B$15</c:f>
              <c:numCache>
                <c:formatCode>General</c:formatCode>
                <c:ptCount val="5"/>
                <c:pt idx="0">
                  <c:v>32</c:v>
                </c:pt>
                <c:pt idx="1">
                  <c:v>26</c:v>
                </c:pt>
                <c:pt idx="2">
                  <c:v>30</c:v>
                </c:pt>
                <c:pt idx="3">
                  <c:v>10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F73-44C7-A279-99FC08A546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F4-4D05-BBB5-47A6404F8DB5}"/>
              </c:ext>
            </c:extLst>
          </c:dPt>
          <c:dPt>
            <c:idx val="1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F4-4D05-BBB5-47A6404F8DB5}"/>
              </c:ext>
            </c:extLst>
          </c:dPt>
          <c:dPt>
            <c:idx val="2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BF4-4D05-BBB5-47A6404F8DB5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BF4-4D05-BBB5-47A6404F8DB5}"/>
              </c:ext>
            </c:extLst>
          </c:dPt>
          <c:dPt>
            <c:idx val="4"/>
            <c:bubble3D val="0"/>
            <c:spPr>
              <a:solidFill>
                <a:srgbClr val="000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BF4-4D05-BBB5-47A6404F8DB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BF4-4D05-BBB5-47A6404F8DB5}"/>
              </c:ext>
            </c:extLst>
          </c:dPt>
          <c:dPt>
            <c:idx val="6"/>
            <c:bubble3D val="0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BF4-4D05-BBB5-47A6404F8DB5}"/>
              </c:ext>
            </c:extLst>
          </c:dPt>
          <c:val>
            <c:numRef>
              <c:f>Hoja1!$B$19:$B$25</c:f>
              <c:numCache>
                <c:formatCode>General</c:formatCode>
                <c:ptCount val="7"/>
                <c:pt idx="0">
                  <c:v>42</c:v>
                </c:pt>
                <c:pt idx="1">
                  <c:v>8.6999999999999993</c:v>
                </c:pt>
                <c:pt idx="2">
                  <c:v>23</c:v>
                </c:pt>
                <c:pt idx="3">
                  <c:v>7.3</c:v>
                </c:pt>
                <c:pt idx="4">
                  <c:v>3.3</c:v>
                </c:pt>
                <c:pt idx="5">
                  <c:v>0.4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BF4-4D05-BBB5-47A6404F8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pattFill prst="pct90">
                <a:fgClr>
                  <a:srgbClr val="92D050"/>
                </a:fgClr>
                <a:bgClr>
                  <a:schemeClr val="bg1"/>
                </a:bgClr>
              </a:pattFill>
              <a:ln w="57150"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512-4E9F-8DC0-52DEB5AE9EED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512-4E9F-8DC0-52DEB5AE9EED}"/>
              </c:ext>
            </c:extLst>
          </c:dPt>
          <c:dPt>
            <c:idx val="2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512-4E9F-8DC0-52DEB5AE9EED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512-4E9F-8DC0-52DEB5AE9EE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512-4E9F-8DC0-52DEB5AE9EED}"/>
              </c:ext>
            </c:extLst>
          </c:dPt>
          <c:val>
            <c:numRef>
              <c:f>Hoja1!$B$2:$B$6</c:f>
              <c:numCache>
                <c:formatCode>General</c:formatCode>
                <c:ptCount val="5"/>
                <c:pt idx="0">
                  <c:v>39.200000000000003</c:v>
                </c:pt>
                <c:pt idx="1">
                  <c:v>12.6</c:v>
                </c:pt>
                <c:pt idx="2">
                  <c:v>38.200000000000003</c:v>
                </c:pt>
                <c:pt idx="3">
                  <c:v>9.8000000000000007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512-4E9F-8DC0-52DEB5AE9E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pattFill prst="pct80">
                <a:fgClr>
                  <a:srgbClr val="92D050"/>
                </a:fgClr>
                <a:bgClr>
                  <a:schemeClr val="bg1"/>
                </a:bgClr>
              </a:pattFill>
              <a:ln w="57150"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02A-4684-A7C8-96CC19BF5E89}"/>
              </c:ext>
            </c:extLst>
          </c:dPt>
          <c:dPt>
            <c:idx val="1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02A-4684-A7C8-96CC19BF5E89}"/>
              </c:ext>
            </c:extLst>
          </c:dPt>
          <c:dPt>
            <c:idx val="2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02A-4684-A7C8-96CC19BF5E89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02A-4684-A7C8-96CC19BF5E89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02A-4684-A7C8-96CC19BF5E89}"/>
              </c:ext>
            </c:extLst>
          </c:dPt>
          <c:val>
            <c:numRef>
              <c:f>Hoja1!$C$2:$C$6</c:f>
              <c:numCache>
                <c:formatCode>General</c:formatCode>
                <c:ptCount val="5"/>
                <c:pt idx="0">
                  <c:v>43.4</c:v>
                </c:pt>
                <c:pt idx="1">
                  <c:v>14.5</c:v>
                </c:pt>
                <c:pt idx="2">
                  <c:v>38.200000000000003</c:v>
                </c:pt>
                <c:pt idx="3">
                  <c:v>4.3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02A-4684-A7C8-96CC19BF5E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pattFill prst="pct80">
                <a:fgClr>
                  <a:srgbClr val="92D050"/>
                </a:fgClr>
                <a:bgClr>
                  <a:schemeClr val="bg1"/>
                </a:bgClr>
              </a:pattFill>
              <a:ln w="57150"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8B-467D-9BBE-14A291F787EB}"/>
              </c:ext>
            </c:extLst>
          </c:dPt>
          <c:dPt>
            <c:idx val="1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C8B-467D-9BBE-14A291F787EB}"/>
              </c:ext>
            </c:extLst>
          </c:dPt>
          <c:dPt>
            <c:idx val="2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C8B-467D-9BBE-14A291F787EB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C8B-467D-9BBE-14A291F787EB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C8B-467D-9BBE-14A291F787EB}"/>
              </c:ext>
            </c:extLst>
          </c:dPt>
          <c:val>
            <c:numRef>
              <c:f>Hoja1!$D$2:$D$6</c:f>
              <c:numCache>
                <c:formatCode>General</c:formatCode>
                <c:ptCount val="5"/>
                <c:pt idx="0">
                  <c:v>37.700000000000003</c:v>
                </c:pt>
                <c:pt idx="1">
                  <c:v>25.3</c:v>
                </c:pt>
                <c:pt idx="2">
                  <c:v>16.2</c:v>
                </c:pt>
                <c:pt idx="3">
                  <c:v>10.5</c:v>
                </c:pt>
                <c:pt idx="4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C8B-467D-9BBE-14A291F787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pattFill prst="pct80">
                <a:fgClr>
                  <a:srgbClr val="92D050"/>
                </a:fgClr>
                <a:bgClr>
                  <a:schemeClr val="bg1"/>
                </a:bgClr>
              </a:pattFill>
              <a:ln w="57150"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29E-4104-BC2F-85813A62B457}"/>
              </c:ext>
            </c:extLst>
          </c:dPt>
          <c:dPt>
            <c:idx val="1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29E-4104-BC2F-85813A62B457}"/>
              </c:ext>
            </c:extLst>
          </c:dPt>
          <c:dPt>
            <c:idx val="2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29E-4104-BC2F-85813A62B457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29E-4104-BC2F-85813A62B457}"/>
              </c:ext>
            </c:extLst>
          </c:dPt>
          <c:dPt>
            <c:idx val="4"/>
            <c:bubble3D val="0"/>
            <c:spPr>
              <a:solidFill>
                <a:srgbClr val="000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29E-4104-BC2F-85813A62B45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29E-4104-BC2F-85813A62B457}"/>
              </c:ext>
            </c:extLst>
          </c:dPt>
          <c:dPt>
            <c:idx val="6"/>
            <c:bubble3D val="0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29E-4104-BC2F-85813A62B457}"/>
              </c:ext>
            </c:extLst>
          </c:dPt>
          <c:val>
            <c:numRef>
              <c:f>Hoja1!$B$19:$B$25</c:f>
              <c:numCache>
                <c:formatCode>General</c:formatCode>
                <c:ptCount val="7"/>
                <c:pt idx="0">
                  <c:v>42</c:v>
                </c:pt>
                <c:pt idx="1">
                  <c:v>8.6999999999999993</c:v>
                </c:pt>
                <c:pt idx="2">
                  <c:v>23</c:v>
                </c:pt>
                <c:pt idx="3">
                  <c:v>7.3</c:v>
                </c:pt>
                <c:pt idx="4">
                  <c:v>3.3</c:v>
                </c:pt>
                <c:pt idx="5">
                  <c:v>0.4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29E-4104-BC2F-85813A62B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06C777-4F2E-4768-9623-D45F14B356D1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0624480-0B0A-4EA7-BEFD-5135686B5508}">
      <dgm:prSet phldrT="[Texto]" custT="1"/>
      <dgm:spPr/>
      <dgm:t>
        <a:bodyPr/>
        <a:lstStyle/>
        <a:p>
          <a:pPr algn="just"/>
          <a:r>
            <a:rPr lang="en-US" sz="3000" b="1" dirty="0">
              <a:solidFill>
                <a:schemeClr val="tx1"/>
              </a:solidFill>
            </a:rPr>
            <a:t>To be able to explain the observed levels of carbonaceous airborne species in the city by means of chemical transport modelling</a:t>
          </a:r>
        </a:p>
      </dgm:t>
    </dgm:pt>
    <dgm:pt modelId="{587498F2-02F4-483F-9E98-125C2BC1362E}" type="parTrans" cxnId="{7A84D499-F239-4CC7-92AE-8FC0F2BC1D87}">
      <dgm:prSet/>
      <dgm:spPr/>
      <dgm:t>
        <a:bodyPr/>
        <a:lstStyle/>
        <a:p>
          <a:endParaRPr lang="en-US" b="1"/>
        </a:p>
      </dgm:t>
    </dgm:pt>
    <dgm:pt modelId="{E6268AF7-AB8E-4F94-B07C-04DD344EDC89}" type="sibTrans" cxnId="{7A84D499-F239-4CC7-92AE-8FC0F2BC1D87}">
      <dgm:prSet/>
      <dgm:spPr/>
      <dgm:t>
        <a:bodyPr/>
        <a:lstStyle/>
        <a:p>
          <a:endParaRPr lang="en-US" b="1"/>
        </a:p>
      </dgm:t>
    </dgm:pt>
    <dgm:pt modelId="{8AB1AAB6-170C-4136-9AD0-8CBD3FE394E2}" type="pres">
      <dgm:prSet presAssocID="{DD06C777-4F2E-4768-9623-D45F14B356D1}" presName="linear" presStyleCnt="0">
        <dgm:presLayoutVars>
          <dgm:animLvl val="lvl"/>
          <dgm:resizeHandles val="exact"/>
        </dgm:presLayoutVars>
      </dgm:prSet>
      <dgm:spPr/>
    </dgm:pt>
    <dgm:pt modelId="{A093F9C8-DDAE-4CFC-9240-96A93B91F083}" type="pres">
      <dgm:prSet presAssocID="{30624480-0B0A-4EA7-BEFD-5135686B5508}" presName="parentText" presStyleLbl="node1" presStyleIdx="0" presStyleCnt="1" custLinFactNeighborY="-6341">
        <dgm:presLayoutVars>
          <dgm:chMax val="0"/>
          <dgm:bulletEnabled val="1"/>
        </dgm:presLayoutVars>
      </dgm:prSet>
      <dgm:spPr/>
    </dgm:pt>
  </dgm:ptLst>
  <dgm:cxnLst>
    <dgm:cxn modelId="{8DA33595-583D-4CA0-B848-D8D24225215B}" type="presOf" srcId="{30624480-0B0A-4EA7-BEFD-5135686B5508}" destId="{A093F9C8-DDAE-4CFC-9240-96A93B91F083}" srcOrd="0" destOrd="0" presId="urn:microsoft.com/office/officeart/2005/8/layout/vList2"/>
    <dgm:cxn modelId="{7A84D499-F239-4CC7-92AE-8FC0F2BC1D87}" srcId="{DD06C777-4F2E-4768-9623-D45F14B356D1}" destId="{30624480-0B0A-4EA7-BEFD-5135686B5508}" srcOrd="0" destOrd="0" parTransId="{587498F2-02F4-483F-9E98-125C2BC1362E}" sibTransId="{E6268AF7-AB8E-4F94-B07C-04DD344EDC89}"/>
    <dgm:cxn modelId="{82D96AA5-481D-4EB7-A4CF-179FC697739C}" type="presOf" srcId="{DD06C777-4F2E-4768-9623-D45F14B356D1}" destId="{8AB1AAB6-170C-4136-9AD0-8CBD3FE394E2}" srcOrd="0" destOrd="0" presId="urn:microsoft.com/office/officeart/2005/8/layout/vList2"/>
    <dgm:cxn modelId="{DC67C326-3E80-4179-991C-3F595045E03C}" type="presParOf" srcId="{8AB1AAB6-170C-4136-9AD0-8CBD3FE394E2}" destId="{A093F9C8-DDAE-4CFC-9240-96A93B91F08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3F9C8-DDAE-4CFC-9240-96A93B91F083}">
      <dsp:nvSpPr>
        <dsp:cNvPr id="0" name=""/>
        <dsp:cNvSpPr/>
      </dsp:nvSpPr>
      <dsp:spPr>
        <a:xfrm>
          <a:off x="0" y="0"/>
          <a:ext cx="7886699" cy="16731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tx1"/>
              </a:solidFill>
            </a:rPr>
            <a:t>To be able to explain the observed levels of carbonaceous airborne species in the city by means of chemical transport modelling</a:t>
          </a:r>
        </a:p>
      </dsp:txBody>
      <dsp:txXfrm>
        <a:off x="81674" y="81674"/>
        <a:ext cx="7723351" cy="1509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F749C-2433-40B7-88FA-4AD6A6FD133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87DCB-1865-49AF-9996-949088CAAB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80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Annual average pm10 c=49.1</a:t>
            </a:r>
          </a:p>
          <a:p>
            <a:r>
              <a:rPr lang="en-US" dirty="0"/>
              <a:t>Annual average p¿m2.5 c= 29.1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UNCERTAINTIES</a:t>
            </a:r>
            <a:endParaRPr lang="en-US" dirty="0"/>
          </a:p>
          <a:p>
            <a:r>
              <a:rPr lang="en-US" dirty="0"/>
              <a:t>Composition of particulate and gaseous species in the atmosphere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87DCB-1865-49AF-9996-949088CAAB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60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what if we now tested the local emissions inventory, which though having higher magnitudes, spatially show a more accurate  pattern of emissions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87DCB-1865-49AF-9996-949088CAAB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10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C8CF3-E96B-44FE-ADFB-9F96E16D0219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1103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C8CF3-E96B-44FE-ADFB-9F96E16D0219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4124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err="1"/>
              <a:t>Remove</a:t>
            </a:r>
            <a:r>
              <a:rPr lang="es-CO" dirty="0"/>
              <a:t> </a:t>
            </a:r>
            <a:r>
              <a:rPr lang="es-CO" dirty="0" err="1"/>
              <a:t>name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places, set </a:t>
            </a:r>
            <a:r>
              <a:rPr lang="es-CO" dirty="0" err="1"/>
              <a:t>them</a:t>
            </a:r>
            <a:r>
              <a:rPr lang="es-CO" dirty="0"/>
              <a:t> as a </a:t>
            </a:r>
            <a:r>
              <a:rPr lang="es-CO" dirty="0" err="1"/>
              <a:t>side</a:t>
            </a:r>
            <a:r>
              <a:rPr lang="es-CO" dirty="0"/>
              <a:t> note</a:t>
            </a:r>
          </a:p>
          <a:p>
            <a:r>
              <a:rPr lang="es-CO" dirty="0"/>
              <a:t>Suba, </a:t>
            </a:r>
            <a:r>
              <a:rPr lang="es-CO" dirty="0" err="1"/>
              <a:t>caervajal</a:t>
            </a:r>
            <a:r>
              <a:rPr lang="es-CO" dirty="0"/>
              <a:t>, tunal, inmisión, </a:t>
            </a:r>
            <a:r>
              <a:rPr lang="es-CO" dirty="0" err="1"/>
              <a:t>u.libre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87DCB-1865-49AF-9996-949088CAAB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9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Bogotá has measurements of O3, CO, NOx and SO2</a:t>
            </a:r>
          </a:p>
          <a:p>
            <a:r>
              <a:rPr lang="en-US" dirty="0"/>
              <a:t>While PM10 has been measured in more occasion, only one peer reviewed work has been published where the gaseous phase has been characterized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87DCB-1865-49AF-9996-949088CAAB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58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 err="1"/>
              <a:t>Our</a:t>
            </a:r>
            <a:r>
              <a:rPr lang="es-CO" dirty="0"/>
              <a:t> </a:t>
            </a:r>
            <a:r>
              <a:rPr lang="es-CO" dirty="0" err="1"/>
              <a:t>goal</a:t>
            </a:r>
            <a:r>
              <a:rPr lang="es-CO" dirty="0"/>
              <a:t>: </a:t>
            </a:r>
            <a:r>
              <a:rPr lang="en-US" dirty="0"/>
              <a:t>To be able to reproduce the observed levels of carbonaceous airborne species observed in the city by means of chemical transport modelling, and further assess its impact on a regional level.</a:t>
            </a:r>
          </a:p>
          <a:p>
            <a:endParaRPr lang="es-CO" dirty="0"/>
          </a:p>
          <a:p>
            <a:r>
              <a:rPr lang="es-CO" dirty="0" err="1"/>
              <a:t>Select</a:t>
            </a:r>
            <a:r>
              <a:rPr lang="es-CO" dirty="0"/>
              <a:t> </a:t>
            </a:r>
            <a:r>
              <a:rPr lang="es-CO" dirty="0" err="1"/>
              <a:t>inventories</a:t>
            </a:r>
            <a:endParaRPr lang="es-CO" dirty="0"/>
          </a:p>
          <a:p>
            <a:r>
              <a:rPr lang="es-CO" dirty="0" err="1"/>
              <a:t>Select</a:t>
            </a:r>
            <a:r>
              <a:rPr lang="es-CO" dirty="0"/>
              <a:t> </a:t>
            </a:r>
            <a:r>
              <a:rPr lang="es-CO" dirty="0" err="1"/>
              <a:t>configuration</a:t>
            </a:r>
            <a:r>
              <a:rPr lang="es-CO" dirty="0"/>
              <a:t> (</a:t>
            </a:r>
            <a:r>
              <a:rPr lang="es-CO" dirty="0" err="1"/>
              <a:t>physc</a:t>
            </a:r>
            <a:r>
              <a:rPr lang="es-CO" dirty="0"/>
              <a:t> </a:t>
            </a:r>
            <a:r>
              <a:rPr lang="es-CO" dirty="0" err="1"/>
              <a:t>chem</a:t>
            </a:r>
            <a:r>
              <a:rPr lang="es-CO" dirty="0"/>
              <a:t>)</a:t>
            </a:r>
          </a:p>
          <a:p>
            <a:r>
              <a:rPr lang="es-CO" dirty="0" err="1"/>
              <a:t>Find</a:t>
            </a:r>
            <a:r>
              <a:rPr lang="es-CO" dirty="0"/>
              <a:t> </a:t>
            </a:r>
            <a:r>
              <a:rPr lang="es-CO" dirty="0" err="1"/>
              <a:t>missing</a:t>
            </a:r>
            <a:r>
              <a:rPr lang="es-CO" dirty="0"/>
              <a:t> </a:t>
            </a:r>
            <a:r>
              <a:rPr lang="es-CO" dirty="0" err="1"/>
              <a:t>sources</a:t>
            </a:r>
            <a:endParaRPr lang="es-CO" dirty="0"/>
          </a:p>
          <a:p>
            <a:r>
              <a:rPr lang="es-CO" dirty="0" err="1"/>
              <a:t>Select</a:t>
            </a:r>
            <a:r>
              <a:rPr lang="es-CO" dirty="0"/>
              <a:t> </a:t>
            </a:r>
            <a:r>
              <a:rPr lang="es-CO" dirty="0" err="1"/>
              <a:t>our</a:t>
            </a:r>
            <a:r>
              <a:rPr lang="es-CO" dirty="0"/>
              <a:t> </a:t>
            </a:r>
            <a:r>
              <a:rPr lang="es-CO" dirty="0" err="1"/>
              <a:t>goals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87DCB-1865-49AF-9996-949088CAAB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5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modelling domain</a:t>
            </a:r>
            <a:r>
              <a:rPr lang="es-CO" dirty="0"/>
              <a:t>:</a:t>
            </a:r>
          </a:p>
          <a:p>
            <a:r>
              <a:rPr lang="es-CO" dirty="0" err="1"/>
              <a:t>Our</a:t>
            </a:r>
            <a:r>
              <a:rPr lang="es-CO" dirty="0"/>
              <a:t> </a:t>
            </a:r>
            <a:r>
              <a:rPr lang="es-CO" dirty="0" err="1"/>
              <a:t>challenges</a:t>
            </a:r>
            <a:endParaRPr lang="es-CO" dirty="0"/>
          </a:p>
          <a:p>
            <a:r>
              <a:rPr lang="es-CO" dirty="0" err="1"/>
              <a:t>Geographic</a:t>
            </a:r>
            <a:r>
              <a:rPr lang="es-CO" dirty="0"/>
              <a:t> </a:t>
            </a:r>
            <a:r>
              <a:rPr lang="es-CO" dirty="0" err="1"/>
              <a:t>location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our</a:t>
            </a:r>
            <a:r>
              <a:rPr lang="es-CO" dirty="0"/>
              <a:t> </a:t>
            </a:r>
            <a:r>
              <a:rPr lang="es-CO" dirty="0" err="1"/>
              <a:t>domain</a:t>
            </a:r>
            <a:endParaRPr lang="es-CO" dirty="0"/>
          </a:p>
          <a:p>
            <a:r>
              <a:rPr lang="es-CO" dirty="0" err="1"/>
              <a:t>What</a:t>
            </a:r>
            <a:r>
              <a:rPr lang="es-CO" dirty="0"/>
              <a:t> </a:t>
            </a:r>
            <a:r>
              <a:rPr lang="es-CO" dirty="0" err="1"/>
              <a:t>is</a:t>
            </a:r>
            <a:r>
              <a:rPr lang="es-CO" dirty="0"/>
              <a:t> </a:t>
            </a:r>
            <a:r>
              <a:rPr lang="es-CO" dirty="0" err="1"/>
              <a:t>our</a:t>
            </a:r>
            <a:r>
              <a:rPr lang="es-CO" dirty="0"/>
              <a:t> </a:t>
            </a:r>
            <a:r>
              <a:rPr lang="es-CO" dirty="0" err="1"/>
              <a:t>downscaling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87DCB-1865-49AF-9996-949088CAAB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10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have been developments of EI for some cities in Colombia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87DCB-1865-49AF-9996-949088CAAB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99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Considering such discrepancies, we decided to test out first the global emissions inventories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C8CF3-E96B-44FE-ADFB-9F96E16D0219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233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know our simulations are good, but what about the composition and the contribution of organic species to the simulated PM? Well …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87DCB-1865-49AF-9996-949088CAAB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66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know are simulations are good, but what about the composition and the contribution of organic species to the simulated PM? Well …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87DCB-1865-49AF-9996-949088CAAB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26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6F04DE-4FD6-449D-9348-381649551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35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DC0DF1-7157-4036-B244-04A1FC664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8A587B-02F4-4BCD-9081-490CAC9B0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E38E-AF32-4D86-A4A1-AC41D9F1A339}" type="datetime1">
              <a:rPr lang="en-US" smtClean="0"/>
              <a:t>10/22/2018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4FFBF9-83C3-4EF0-B775-9A7906ABD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9BF9F6-2224-4872-8FFF-D1243A820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CB61EFF8-4BC3-4487-ADA4-A3E746248AC3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5F72027-2395-4C8E-B997-FE69558D1D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" t="5708" r="5026" b="19181"/>
          <a:stretch/>
        </p:blipFill>
        <p:spPr>
          <a:xfrm>
            <a:off x="5995850" y="494215"/>
            <a:ext cx="2704013" cy="107214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E3E9176-A8BE-44DD-AB20-81A0F385EB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" y="344487"/>
            <a:ext cx="205438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3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69AB89-8D77-4085-AAC2-633D85FEB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4B5C82C-8C6E-4AAB-A4AB-1F744CB6F6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4772C1-7D6A-42B7-AA59-FBB3A2481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E4E1-F18F-459D-B266-527416882058}" type="datetime1">
              <a:rPr lang="en-US" smtClean="0"/>
              <a:t>10/22/2018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DEAF09-CEAA-48F2-967F-7CBCEDEC8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7F437A-8E7C-48D8-A91E-7D1E73B3E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EFF8-4BC3-4487-ADA4-A3E746248A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32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4B24EB4-48BC-4AAF-B020-BF492292B9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1576B06-CD08-4299-BF9E-BC46ABD87F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270596-7749-4910-8B19-48870E7AB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3CE8-9C94-405C-9D03-E920AFCAC848}" type="datetime1">
              <a:rPr lang="en-US" smtClean="0"/>
              <a:t>10/22/2018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4AA043-B198-4AFA-B350-D6FA4D598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F7BFF2-9BBF-4E93-BDC0-0072C1D48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EFF8-4BC3-4487-ADA4-A3E746248A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9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58B503-EE0E-4BFC-B3DE-AE16C1ADC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7D82BC-2DA9-4E2E-BDC7-88933D50C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E10897-05D9-44AF-97CB-B8746A2DC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A5BE-BAD3-46BA-8BEB-0AEB85A62B92}" type="datetime1">
              <a:rPr lang="en-US" smtClean="0"/>
              <a:t>10/22/2018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351640-C70A-49CE-A80F-9C38EE422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7D2C6C-5086-4F28-A32E-9AA7B6FE6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EFF8-4BC3-4487-ADA4-A3E746248A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55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B665F6-C913-49C5-B4A4-50468A897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9D27DD-F916-4940-AE0F-167FFF317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6F2B89-936C-4845-A0DF-EC1D1778C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C37A-DB6F-4DD9-B967-E217DA634025}" type="datetime1">
              <a:rPr lang="en-US" smtClean="0"/>
              <a:t>10/22/2018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3A8AD8-8B25-41CE-9399-E27912BE4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74B7B2-76B1-4111-B73D-F9618E0DF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EFF8-4BC3-4487-ADA4-A3E746248A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4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4EFCC2-C7BF-4E74-ADE5-9203F41E8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D1AACE-5377-4A25-A118-AA53F3B6B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98FE0C1-C84A-498D-ADBA-2EB34412C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0EC5423-CB25-4DA4-8467-27208F042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F56D-BBF6-4C62-A11B-D286AC99B036}" type="datetime1">
              <a:rPr lang="en-US" smtClean="0"/>
              <a:t>10/22/2018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81D25E-E0B8-437C-AF5E-23E020D4A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186956-F431-40D9-A451-64D4FF250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EFF8-4BC3-4487-ADA4-A3E746248A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77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27A0E3-BE75-4C0E-9CC9-08C8A1BC1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2D706C-C70D-43A8-9AC2-043914F48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2820D9-440F-40C5-978F-17FF62E89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D007822-DC76-4DBA-8C48-27570AAD1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3EDC040-41B2-4101-8FF9-8277B91D82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3588577-30B0-4101-B82C-E675ED258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4972-7DB1-4801-A15E-ED2A7A30A8C3}" type="datetime1">
              <a:rPr lang="en-US" smtClean="0"/>
              <a:t>10/22/2018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400EBA-61C7-48AC-8406-3315B2B8F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8C9FF6D-2F6A-4DC3-9230-933BCF611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EFF8-4BC3-4487-ADA4-A3E746248A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8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120A89-4AEB-48E9-A64D-AB996781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EC034A4-A3BF-4A58-A84D-05DE7663A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C8DE-22DF-4012-8630-BACB22581B8E}" type="datetime1">
              <a:rPr lang="en-US" smtClean="0"/>
              <a:t>10/22/2018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E6A764C-B8C3-41FC-B114-1AEA4D1F7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982FD2-E919-4077-B6B3-AAB82ADB2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EFF8-4BC3-4487-ADA4-A3E746248A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29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585B7F0-1658-44EB-8CAC-05ACC6427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0719-A103-40A1-AA46-30C4AF696645}" type="datetime1">
              <a:rPr lang="en-US" smtClean="0"/>
              <a:t>10/22/2018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43BB24-D3E6-40E0-A4F4-4A9DDF77F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B6AA58-ECCB-4103-B58A-CB3A2018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EFF8-4BC3-4487-ADA4-A3E746248A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2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7D499-DB91-44EB-ADC1-C6C075A69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68B702-F020-4F07-BA8C-AF9C5F2E5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2C667C-963F-4F28-862B-6521F1D75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57834A-6650-43BD-B3F9-0DCCBEE19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614E3-FB79-4A7D-9B0F-A8CEC22C233A}" type="datetime1">
              <a:rPr lang="en-US" smtClean="0"/>
              <a:t>10/22/2018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2D2000-B620-4F6E-8D5E-D57CA69A1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6E409F-37E9-44D0-8025-83D2BF5B6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EFF8-4BC3-4487-ADA4-A3E746248A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99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9B3DAC-5961-4CCF-850E-6A70D43FE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E6C32B1-6E18-467B-8E20-EBD67E455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6DB4F8-80BC-4E42-863A-E6DA57DD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79CD64-ECA9-4B10-B75E-45D507EC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A54E0-F341-442E-9C94-5BCC43500CB2}" type="datetime1">
              <a:rPr lang="en-US" smtClean="0"/>
              <a:t>10/22/2018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F287F4-3373-492A-B323-92B91B99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941484-D7B8-49B6-802F-CD8DCB3FB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EFF8-4BC3-4487-ADA4-A3E746248A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1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3E3AC94-04D3-4273-9D2B-A45DF670B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0D09A6-4057-491D-8E13-310A5A405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C2CFF4-6BDE-4D44-8C7C-2904A8ABA1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C3D54-F8BD-4B8E-967E-04733FC87797}" type="datetime1">
              <a:rPr lang="en-US" smtClean="0"/>
              <a:t>10/22/2018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C88870-44A0-4393-8AA9-B2E28C68B0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1C69A4-EFF2-408E-A1B9-F94634DE0A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0" b="1">
                <a:solidFill>
                  <a:schemeClr val="tx1"/>
                </a:solidFill>
              </a:defRPr>
            </a:lvl1pPr>
          </a:lstStyle>
          <a:p>
            <a:fld id="{CB61EFF8-4BC3-4487-ADA4-A3E746248AC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3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jp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r.moralesb@uniandes.edu.co" TargetMode="External"/><Relationship Id="rId2" Type="http://schemas.openxmlformats.org/officeDocument/2006/relationships/hyperlink" Target="mailto:mp.perez@uniandes.edu.co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r.moralesb@uniandes.edu.co" TargetMode="External"/><Relationship Id="rId2" Type="http://schemas.openxmlformats.org/officeDocument/2006/relationships/hyperlink" Target="mailto:mp.perez@uniandes.edu.co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13" Type="http://schemas.openxmlformats.org/officeDocument/2006/relationships/chart" Target="../charts/chart9.xml"/><Relationship Id="rId3" Type="http://schemas.openxmlformats.org/officeDocument/2006/relationships/image" Target="../media/image5.png"/><Relationship Id="rId7" Type="http://schemas.openxmlformats.org/officeDocument/2006/relationships/chart" Target="../charts/chart3.xml"/><Relationship Id="rId12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11" Type="http://schemas.openxmlformats.org/officeDocument/2006/relationships/chart" Target="../charts/chart7.xml"/><Relationship Id="rId5" Type="http://schemas.openxmlformats.org/officeDocument/2006/relationships/chart" Target="../charts/chart1.xml"/><Relationship Id="rId10" Type="http://schemas.openxmlformats.org/officeDocument/2006/relationships/chart" Target="../charts/chart6.xml"/><Relationship Id="rId4" Type="http://schemas.openxmlformats.org/officeDocument/2006/relationships/image" Target="../media/image14.png"/><Relationship Id="rId9" Type="http://schemas.openxmlformats.org/officeDocument/2006/relationships/chart" Target="../charts/chart5.xml"/><Relationship Id="rId14" Type="http://schemas.openxmlformats.org/officeDocument/2006/relationships/chart" Target="../charts/char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B1C708-A25F-429B-A4F5-8F2619DAE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510818"/>
            <a:ext cx="6858000" cy="2387600"/>
          </a:xfrm>
        </p:spPr>
        <p:txBody>
          <a:bodyPr>
            <a:normAutofit/>
          </a:bodyPr>
          <a:lstStyle/>
          <a:p>
            <a:r>
              <a:rPr lang="en-US" sz="4000" dirty="0"/>
              <a:t>Searching for missing carbonaceous aerosols sources in Bogotá: Sensitivity analysis using WRF-Chem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7ECC4C-90A0-4E2C-8B8F-4DED36449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263543"/>
            <a:ext cx="6858000" cy="2092808"/>
          </a:xfrm>
        </p:spPr>
        <p:txBody>
          <a:bodyPr>
            <a:normAutofit lnSpcReduction="10000"/>
          </a:bodyPr>
          <a:lstStyle/>
          <a:p>
            <a:r>
              <a:rPr lang="en-US" sz="2300" b="1" dirty="0"/>
              <a:t>Maria Paula Pérez-Peña, MSc. </a:t>
            </a:r>
            <a:r>
              <a:rPr lang="en-US" sz="2300" b="1" baseline="30000" dirty="0"/>
              <a:t>1</a:t>
            </a:r>
          </a:p>
          <a:p>
            <a:r>
              <a:rPr lang="en-US" sz="2300" b="1" dirty="0">
                <a:solidFill>
                  <a:schemeClr val="bg2">
                    <a:lumMod val="50000"/>
                  </a:schemeClr>
                </a:solidFill>
              </a:rPr>
              <a:t>Ricardo Morales Betancourt, PhD. </a:t>
            </a:r>
            <a:r>
              <a:rPr lang="en-US" sz="2300" b="1" baseline="30000" dirty="0">
                <a:solidFill>
                  <a:schemeClr val="bg2">
                    <a:lumMod val="50000"/>
                  </a:schemeClr>
                </a:solidFill>
              </a:rPr>
              <a:t>1</a:t>
            </a:r>
            <a:endParaRPr lang="en-US" sz="23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  <a:p>
            <a:r>
              <a:rPr lang="en-US" b="1" dirty="0"/>
              <a:t>1 – Universidad de los Andes, Bogotá, Colombia.</a:t>
            </a:r>
            <a:r>
              <a:rPr lang="en-US" dirty="0"/>
              <a:t> </a:t>
            </a:r>
          </a:p>
          <a:p>
            <a:r>
              <a:rPr lang="en-US" dirty="0"/>
              <a:t>Chapel Hill, NC </a:t>
            </a:r>
          </a:p>
          <a:p>
            <a:r>
              <a:rPr lang="en-US" dirty="0"/>
              <a:t>2018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05F13FC-BA42-4059-B043-EBE8C096E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EFF8-4BC3-4487-ADA4-A3E746248A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59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A4555E51-173B-4F75-B17C-8F70917D00F2}"/>
              </a:ext>
            </a:extLst>
          </p:cNvPr>
          <p:cNvGrpSpPr/>
          <p:nvPr/>
        </p:nvGrpSpPr>
        <p:grpSpPr>
          <a:xfrm>
            <a:off x="-157162" y="1413367"/>
            <a:ext cx="9586986" cy="5233268"/>
            <a:chOff x="-157162" y="1123083"/>
            <a:chExt cx="9586986" cy="5233268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FC1BA79-1507-46E0-82D4-F37529267DA5}"/>
                </a:ext>
              </a:extLst>
            </p:cNvPr>
            <p:cNvGrpSpPr/>
            <p:nvPr/>
          </p:nvGrpSpPr>
          <p:grpSpPr>
            <a:xfrm>
              <a:off x="-157162" y="1327151"/>
              <a:ext cx="9586986" cy="5029200"/>
              <a:chOff x="-157162" y="1327151"/>
              <a:chExt cx="9586986" cy="5029200"/>
            </a:xfrm>
          </p:grpSpPr>
          <p:pic>
            <p:nvPicPr>
              <p:cNvPr id="5" name="Imagen 4">
                <a:extLst>
                  <a:ext uri="{FF2B5EF4-FFF2-40B4-BE49-F238E27FC236}">
                    <a16:creationId xmlns:a16="http://schemas.microsoft.com/office/drawing/2014/main" id="{07FD9846-79A4-40D4-B6F1-C9B5E767BD7B}"/>
                  </a:ext>
                </a:extLst>
              </p:cNvPr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-157162" y="1327151"/>
                <a:ext cx="5029200" cy="5029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" name="Imagen 5">
                <a:extLst>
                  <a:ext uri="{FF2B5EF4-FFF2-40B4-BE49-F238E27FC236}">
                    <a16:creationId xmlns:a16="http://schemas.microsoft.com/office/drawing/2014/main" id="{49450EA8-D5D9-41F1-B21E-077F7979FFD3}"/>
                  </a:ext>
                </a:extLst>
              </p:cNvPr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74"/>
              <a:stretch/>
            </p:blipFill>
            <p:spPr bwMode="auto">
              <a:xfrm>
                <a:off x="4872038" y="1327151"/>
                <a:ext cx="4557786" cy="50292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6" name="Marcador de contenido 8">
              <a:extLst>
                <a:ext uri="{FF2B5EF4-FFF2-40B4-BE49-F238E27FC236}">
                  <a16:creationId xmlns:a16="http://schemas.microsoft.com/office/drawing/2014/main" id="{9F0BAB6D-9AAA-4280-8AC4-702ABF31C01B}"/>
                </a:ext>
              </a:extLst>
            </p:cNvPr>
            <p:cNvSpPr txBox="1">
              <a:spLocks/>
            </p:cNvSpPr>
            <p:nvPr/>
          </p:nvSpPr>
          <p:spPr>
            <a:xfrm>
              <a:off x="1468084" y="1136363"/>
              <a:ext cx="1887268" cy="365125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 fontScale="92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s-CO" sz="2400" b="1" dirty="0"/>
                <a:t>EDGAR-HTAP</a:t>
              </a:r>
              <a:endParaRPr lang="en-US" sz="2400" b="1" dirty="0"/>
            </a:p>
          </p:txBody>
        </p:sp>
        <p:sp>
          <p:nvSpPr>
            <p:cNvPr id="18" name="Marcador de contenido 8">
              <a:extLst>
                <a:ext uri="{FF2B5EF4-FFF2-40B4-BE49-F238E27FC236}">
                  <a16:creationId xmlns:a16="http://schemas.microsoft.com/office/drawing/2014/main" id="{FE1EB45A-55D8-4AF0-86DB-5B96C86F5507}"/>
                </a:ext>
              </a:extLst>
            </p:cNvPr>
            <p:cNvSpPr txBox="1">
              <a:spLocks/>
            </p:cNvSpPr>
            <p:nvPr/>
          </p:nvSpPr>
          <p:spPr>
            <a:xfrm>
              <a:off x="5946017" y="1123083"/>
              <a:ext cx="1887268" cy="3651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lIns="91440" tIns="45720" rIns="91440" bIns="45720" rtlCol="0" anchor="ctr">
              <a:normAutofit fontScale="92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s-CO" sz="2400" b="1" dirty="0">
                  <a:highlight>
                    <a:srgbClr val="FFFF00"/>
                  </a:highlight>
                </a:rPr>
                <a:t>EDGARv4.3.1</a:t>
              </a:r>
              <a:endParaRPr lang="en-US" sz="2400" b="1" dirty="0">
                <a:highlight>
                  <a:srgbClr val="FFFF00"/>
                </a:highlight>
              </a:endParaRPr>
            </a:p>
          </p:txBody>
        </p:sp>
      </p:grpSp>
      <p:sp>
        <p:nvSpPr>
          <p:cNvPr id="8" name="Título 7">
            <a:extLst>
              <a:ext uri="{FF2B5EF4-FFF2-40B4-BE49-F238E27FC236}">
                <a16:creationId xmlns:a16="http://schemas.microsoft.com/office/drawing/2014/main" id="{68D1B170-F75C-4F48-8E87-00849E89A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611" y="87065"/>
            <a:ext cx="7118545" cy="962026"/>
          </a:xfrm>
        </p:spPr>
        <p:txBody>
          <a:bodyPr>
            <a:noAutofit/>
          </a:bodyPr>
          <a:lstStyle/>
          <a:p>
            <a:r>
              <a:rPr lang="en-US" dirty="0"/>
              <a:t>Choosing the global inventory for our base case</a:t>
            </a:r>
            <a:endParaRPr lang="en-US" sz="3200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E9442FD6-2375-417C-A983-DD8194291B37}"/>
              </a:ext>
            </a:extLst>
          </p:cNvPr>
          <p:cNvSpPr/>
          <p:nvPr/>
        </p:nvSpPr>
        <p:spPr>
          <a:xfrm>
            <a:off x="3671668" y="1617435"/>
            <a:ext cx="787791" cy="773723"/>
          </a:xfrm>
          <a:prstGeom prst="ellipse">
            <a:avLst/>
          </a:prstGeom>
          <a:noFill/>
          <a:ln w="57150" cap="flat" cmpd="sng" algn="ctr">
            <a:solidFill>
              <a:srgbClr val="00FF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7FFCF363-447D-43AD-B988-73A84C981918}"/>
              </a:ext>
            </a:extLst>
          </p:cNvPr>
          <p:cNvSpPr/>
          <p:nvPr/>
        </p:nvSpPr>
        <p:spPr>
          <a:xfrm>
            <a:off x="2489422" y="2768196"/>
            <a:ext cx="787791" cy="773723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5D3A5D86-61F7-4925-B113-34953CB27FEE}"/>
              </a:ext>
            </a:extLst>
          </p:cNvPr>
          <p:cNvSpPr/>
          <p:nvPr/>
        </p:nvSpPr>
        <p:spPr>
          <a:xfrm>
            <a:off x="8288289" y="1617434"/>
            <a:ext cx="787791" cy="773723"/>
          </a:xfrm>
          <a:prstGeom prst="ellipse">
            <a:avLst/>
          </a:prstGeom>
          <a:noFill/>
          <a:ln w="57150" cap="flat" cmpd="sng" algn="ctr">
            <a:solidFill>
              <a:srgbClr val="00FF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935C220D-788A-4656-983D-DC11C88F45CA}"/>
              </a:ext>
            </a:extLst>
          </p:cNvPr>
          <p:cNvSpPr/>
          <p:nvPr/>
        </p:nvSpPr>
        <p:spPr>
          <a:xfrm>
            <a:off x="7053556" y="2782710"/>
            <a:ext cx="787791" cy="773723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1A37525-14CE-47F6-B6CB-2493BFA41232}"/>
              </a:ext>
            </a:extLst>
          </p:cNvPr>
          <p:cNvSpPr txBox="1"/>
          <p:nvPr/>
        </p:nvSpPr>
        <p:spPr>
          <a:xfrm>
            <a:off x="4014796" y="973635"/>
            <a:ext cx="1114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</a:t>
            </a:r>
            <a:r>
              <a:rPr lang="es-CO" sz="32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2.5</a:t>
            </a:r>
            <a:endParaRPr lang="en-US" sz="32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77A968A-FB61-4D28-8C12-2A8346FB0C25}"/>
              </a:ext>
            </a:extLst>
          </p:cNvPr>
          <p:cNvSpPr txBox="1"/>
          <p:nvPr/>
        </p:nvSpPr>
        <p:spPr>
          <a:xfrm>
            <a:off x="1093309" y="2465510"/>
            <a:ext cx="1954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</a:t>
            </a:r>
            <a:r>
              <a:rPr lang="es-CO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</a:t>
            </a:r>
            <a:r>
              <a:rPr lang="es-CO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38CD3EC-CCDF-4DDF-A67D-CCF319D6F3F6}"/>
              </a:ext>
            </a:extLst>
          </p:cNvPr>
          <p:cNvSpPr txBox="1"/>
          <p:nvPr/>
        </p:nvSpPr>
        <p:spPr>
          <a:xfrm>
            <a:off x="6358596" y="1736080"/>
            <a:ext cx="1954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</a:t>
            </a:r>
            <a:r>
              <a:rPr lang="es-CO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24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</a:t>
            </a:r>
            <a:r>
              <a:rPr lang="es-CO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en-US" sz="2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B9EC823-4C2B-497C-BD8A-10D7E129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/>
              <a:t>|</a:t>
            </a:r>
            <a:fld id="{0F1556C4-DFC3-4611-A7CC-780699185E26}" type="slidenum">
              <a:rPr lang="es-ES" smtClean="0"/>
              <a:pPr/>
              <a:t>10</a:t>
            </a:fld>
            <a:endParaRPr lang="es-ES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572EDC0-A7D9-47D2-936C-383C6D3CC7D5}"/>
              </a:ext>
            </a:extLst>
          </p:cNvPr>
          <p:cNvSpPr txBox="1"/>
          <p:nvPr/>
        </p:nvSpPr>
        <p:spPr>
          <a:xfrm>
            <a:off x="4995673" y="1066857"/>
            <a:ext cx="1003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[µg/m</a:t>
            </a:r>
            <a:r>
              <a:rPr lang="en-US" sz="2000" baseline="30000" dirty="0"/>
              <a:t>3</a:t>
            </a:r>
            <a:r>
              <a:rPr lang="en-US" sz="2000" dirty="0"/>
              <a:t>]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02107F8-E37A-4690-97C9-88E31DF16438}"/>
              </a:ext>
            </a:extLst>
          </p:cNvPr>
          <p:cNvSpPr txBox="1"/>
          <p:nvPr/>
        </p:nvSpPr>
        <p:spPr>
          <a:xfrm>
            <a:off x="7294458" y="51052"/>
            <a:ext cx="19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Methods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F3AE5F40-E30C-4C2C-8942-85192A85D25A}"/>
              </a:ext>
            </a:extLst>
          </p:cNvPr>
          <p:cNvGrpSpPr/>
          <p:nvPr/>
        </p:nvGrpSpPr>
        <p:grpSpPr>
          <a:xfrm>
            <a:off x="2329004" y="2391158"/>
            <a:ext cx="2010547" cy="3411481"/>
            <a:chOff x="2329004" y="2391158"/>
            <a:chExt cx="2010547" cy="3411481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73397E40-1FCA-475F-963A-CD2AA3710407}"/>
                </a:ext>
              </a:extLst>
            </p:cNvPr>
            <p:cNvSpPr txBox="1"/>
            <p:nvPr/>
          </p:nvSpPr>
          <p:spPr>
            <a:xfrm>
              <a:off x="2329004" y="4479200"/>
              <a:ext cx="2010547" cy="132343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Overestimation of energy sector emissions by EDGAR-HTAP</a:t>
              </a:r>
            </a:p>
          </p:txBody>
        </p:sp>
        <p:cxnSp>
          <p:nvCxnSpPr>
            <p:cNvPr id="13" name="Conector recto de flecha 12">
              <a:extLst>
                <a:ext uri="{FF2B5EF4-FFF2-40B4-BE49-F238E27FC236}">
                  <a16:creationId xmlns:a16="http://schemas.microsoft.com/office/drawing/2014/main" id="{B28351AA-CC4C-4032-967A-3BE9C25DA4AA}"/>
                </a:ext>
              </a:extLst>
            </p:cNvPr>
            <p:cNvCxnSpPr>
              <a:cxnSpLocks/>
              <a:endCxn id="10" idx="5"/>
            </p:cNvCxnSpPr>
            <p:nvPr/>
          </p:nvCxnSpPr>
          <p:spPr>
            <a:xfrm flipH="1" flipV="1">
              <a:off x="3161844" y="3428610"/>
              <a:ext cx="193508" cy="115790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Conector recto de flecha 22">
              <a:extLst>
                <a:ext uri="{FF2B5EF4-FFF2-40B4-BE49-F238E27FC236}">
                  <a16:creationId xmlns:a16="http://schemas.microsoft.com/office/drawing/2014/main" id="{D5B52CAD-0901-4075-94AD-B45779C0FE1F}"/>
                </a:ext>
              </a:extLst>
            </p:cNvPr>
            <p:cNvCxnSpPr>
              <a:cxnSpLocks/>
              <a:endCxn id="4" idx="4"/>
            </p:cNvCxnSpPr>
            <p:nvPr/>
          </p:nvCxnSpPr>
          <p:spPr>
            <a:xfrm flipV="1">
              <a:off x="3355352" y="2391158"/>
              <a:ext cx="710212" cy="208804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342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F81B99A9-29DA-4C13-8DBF-92B27D9AB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845" y="4041159"/>
            <a:ext cx="1009040" cy="1322804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BB2BCD28-50A7-4D93-A617-4EABE17B3EDF}"/>
              </a:ext>
            </a:extLst>
          </p:cNvPr>
          <p:cNvSpPr txBox="1"/>
          <p:nvPr/>
        </p:nvSpPr>
        <p:spPr>
          <a:xfrm>
            <a:off x="245819" y="3927577"/>
            <a:ext cx="1909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BC and IC:</a:t>
            </a:r>
          </a:p>
          <a:p>
            <a:pPr algn="ctr"/>
            <a:r>
              <a:rPr lang="en-US" b="1" dirty="0"/>
              <a:t>MOZART4-GEOS5 for d01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F16393C-0E8D-413B-A4DF-E1CA8BF5B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CB61EFF8-4BC3-4487-ADA4-A3E746248AC3}" type="slidenum">
              <a:rPr lang="en-US" smtClean="0"/>
              <a:t>11</a:t>
            </a:fld>
            <a:endParaRPr lang="en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DC52968-AE5E-4552-AB71-E3AB478D4282}"/>
              </a:ext>
            </a:extLst>
          </p:cNvPr>
          <p:cNvSpPr txBox="1"/>
          <p:nvPr/>
        </p:nvSpPr>
        <p:spPr>
          <a:xfrm>
            <a:off x="574729" y="-114"/>
            <a:ext cx="8056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Building a base case </a:t>
            </a:r>
            <a:r>
              <a:rPr lang="en-US" sz="3200" b="1" dirty="0" err="1">
                <a:latin typeface="+mj-lt"/>
              </a:rPr>
              <a:t>Bsc</a:t>
            </a:r>
            <a:endParaRPr lang="en-US" sz="3200" b="1" dirty="0">
              <a:latin typeface="+mj-lt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74E4219-EFEA-4F15-B7F3-0FF4E2340069}"/>
              </a:ext>
            </a:extLst>
          </p:cNvPr>
          <p:cNvSpPr txBox="1"/>
          <p:nvPr/>
        </p:nvSpPr>
        <p:spPr>
          <a:xfrm>
            <a:off x="7294458" y="51052"/>
            <a:ext cx="19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Methods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6BE5EC2-2BF9-41EE-99BF-405BDA36504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76" t="5051" r="3057" b="3537"/>
          <a:stretch/>
        </p:blipFill>
        <p:spPr bwMode="auto">
          <a:xfrm>
            <a:off x="1794521" y="1006768"/>
            <a:ext cx="2429136" cy="2422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CA1AB78-A7AD-45E1-BA8C-501B34A1F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9343" y="3484834"/>
            <a:ext cx="2546191" cy="3155456"/>
          </a:xfrm>
          <a:prstGeom prst="rect">
            <a:avLst/>
          </a:prstGeom>
        </p:spPr>
      </p:pic>
      <p:pic>
        <p:nvPicPr>
          <p:cNvPr id="14" name="Imagen 13" descr="C:\Users\MP079B~1.PER\AppData\Local\Temp\terrain_height.png">
            <a:extLst>
              <a:ext uri="{FF2B5EF4-FFF2-40B4-BE49-F238E27FC236}">
                <a16:creationId xmlns:a16="http://schemas.microsoft.com/office/drawing/2014/main" id="{2E4CE604-FC26-4C2E-B1A2-A26104E475D1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7" t="12908" r="3341" b="13530"/>
          <a:stretch/>
        </p:blipFill>
        <p:spPr bwMode="auto">
          <a:xfrm>
            <a:off x="6264520" y="1011861"/>
            <a:ext cx="2584326" cy="24535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7DD80D26-4A19-48A1-85C2-E0C039825900}"/>
              </a:ext>
            </a:extLst>
          </p:cNvPr>
          <p:cNvSpPr txBox="1"/>
          <p:nvPr/>
        </p:nvSpPr>
        <p:spPr>
          <a:xfrm>
            <a:off x="4551892" y="1697511"/>
            <a:ext cx="1780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>
                <a:solidFill>
                  <a:srgbClr val="00B0F0"/>
                </a:solidFill>
              </a:rPr>
              <a:t>(</a:t>
            </a:r>
            <a:r>
              <a:rPr lang="es-CO" sz="1400" b="1" dirty="0" err="1">
                <a:solidFill>
                  <a:srgbClr val="00B0F0"/>
                </a:solidFill>
              </a:rPr>
              <a:t>Nedbor</a:t>
            </a:r>
            <a:r>
              <a:rPr lang="es-CO" sz="1400" b="1" dirty="0">
                <a:solidFill>
                  <a:srgbClr val="00B0F0"/>
                </a:solidFill>
              </a:rPr>
              <a:t>-Gross, 2018)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F96F3B8-CC42-475C-BC3A-88E27881F650}"/>
              </a:ext>
            </a:extLst>
          </p:cNvPr>
          <p:cNvSpPr txBox="1"/>
          <p:nvPr/>
        </p:nvSpPr>
        <p:spPr>
          <a:xfrm>
            <a:off x="49812" y="584661"/>
            <a:ext cx="1639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STATIC FIELDS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A6624A2-0A85-421D-A2A6-029E64A03DCC}"/>
              </a:ext>
            </a:extLst>
          </p:cNvPr>
          <p:cNvSpPr txBox="1"/>
          <p:nvPr/>
        </p:nvSpPr>
        <p:spPr>
          <a:xfrm>
            <a:off x="49812" y="3376657"/>
            <a:ext cx="2462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CHEMISTRY RELATED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70CED7F-B1BD-4EBE-A010-7FB60020CE7E}"/>
              </a:ext>
            </a:extLst>
          </p:cNvPr>
          <p:cNvSpPr txBox="1"/>
          <p:nvPr/>
        </p:nvSpPr>
        <p:spPr>
          <a:xfrm>
            <a:off x="774126" y="968526"/>
            <a:ext cx="1204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Land use: MODIS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583F669-5CA3-44FC-B145-C0F1A319E566}"/>
              </a:ext>
            </a:extLst>
          </p:cNvPr>
          <p:cNvSpPr txBox="1"/>
          <p:nvPr/>
        </p:nvSpPr>
        <p:spPr>
          <a:xfrm>
            <a:off x="5016917" y="1051180"/>
            <a:ext cx="1559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Topography: ASTER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BC2F19C-2628-4BE7-BC95-038EAC565149}"/>
              </a:ext>
            </a:extLst>
          </p:cNvPr>
          <p:cNvSpPr txBox="1"/>
          <p:nvPr/>
        </p:nvSpPr>
        <p:spPr>
          <a:xfrm>
            <a:off x="2351384" y="3609332"/>
            <a:ext cx="1661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Biogenic emissions:</a:t>
            </a:r>
          </a:p>
          <a:p>
            <a:r>
              <a:rPr lang="en-US" b="1" dirty="0"/>
              <a:t>MEGAN</a:t>
            </a:r>
          </a:p>
          <a:p>
            <a:r>
              <a:rPr lang="en-US" b="1" dirty="0"/>
              <a:t>online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89DCB0F-37BF-4FC0-A0F7-2378450439CD}"/>
              </a:ext>
            </a:extLst>
          </p:cNvPr>
          <p:cNvSpPr txBox="1"/>
          <p:nvPr/>
        </p:nvSpPr>
        <p:spPr>
          <a:xfrm>
            <a:off x="5615534" y="3592101"/>
            <a:ext cx="2259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Anthropogenic EI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0C64F3C-39AA-4314-95BD-DD0A27C6CE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0225" y="3997211"/>
            <a:ext cx="676673" cy="1233645"/>
          </a:xfrm>
          <a:prstGeom prst="rect">
            <a:avLst/>
          </a:prstGeom>
        </p:spPr>
      </p:pic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C35E098A-F9B3-4581-BB66-C67CF8ADD8CF}"/>
              </a:ext>
            </a:extLst>
          </p:cNvPr>
          <p:cNvCxnSpPr/>
          <p:nvPr/>
        </p:nvCxnSpPr>
        <p:spPr>
          <a:xfrm>
            <a:off x="2214901" y="3728090"/>
            <a:ext cx="0" cy="2726999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AAC9A0F2-E37E-4593-97B9-686F3C85F0C0}"/>
              </a:ext>
            </a:extLst>
          </p:cNvPr>
          <p:cNvCxnSpPr/>
          <p:nvPr/>
        </p:nvCxnSpPr>
        <p:spPr>
          <a:xfrm>
            <a:off x="5615534" y="3699062"/>
            <a:ext cx="0" cy="2726999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077F0A5-EE0E-42A3-9440-0DD02486DA61}"/>
              </a:ext>
            </a:extLst>
          </p:cNvPr>
          <p:cNvSpPr txBox="1"/>
          <p:nvPr/>
        </p:nvSpPr>
        <p:spPr>
          <a:xfrm>
            <a:off x="275580" y="5294612"/>
            <a:ext cx="1909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Chem. options:</a:t>
            </a:r>
          </a:p>
          <a:p>
            <a:pPr algn="ctr"/>
            <a:r>
              <a:rPr lang="en-US" b="1" dirty="0"/>
              <a:t>RACM and</a:t>
            </a:r>
          </a:p>
          <a:p>
            <a:pPr algn="ctr"/>
            <a:r>
              <a:rPr lang="en-US" b="1" dirty="0"/>
              <a:t>MADE/VBS</a:t>
            </a:r>
          </a:p>
        </p:txBody>
      </p:sp>
      <p:sp>
        <p:nvSpPr>
          <p:cNvPr id="26" name="Signo más 25">
            <a:extLst>
              <a:ext uri="{FF2B5EF4-FFF2-40B4-BE49-F238E27FC236}">
                <a16:creationId xmlns:a16="http://schemas.microsoft.com/office/drawing/2014/main" id="{660D8347-CC7A-47A6-B096-94999BB45FAD}"/>
              </a:ext>
            </a:extLst>
          </p:cNvPr>
          <p:cNvSpPr/>
          <p:nvPr/>
        </p:nvSpPr>
        <p:spPr>
          <a:xfrm>
            <a:off x="7035252" y="4445890"/>
            <a:ext cx="365359" cy="40766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F932126-F63E-42DF-BF30-BA58E3113AE4}"/>
              </a:ext>
            </a:extLst>
          </p:cNvPr>
          <p:cNvSpPr txBox="1"/>
          <p:nvPr/>
        </p:nvSpPr>
        <p:spPr>
          <a:xfrm>
            <a:off x="6080954" y="5456499"/>
            <a:ext cx="2165069" cy="101566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We choose EDGARv4.3.1 adding local RPM</a:t>
            </a:r>
          </a:p>
        </p:txBody>
      </p:sp>
    </p:spTree>
    <p:extLst>
      <p:ext uri="{BB962C8B-B14F-4D97-AF65-F5344CB8AC3E}">
        <p14:creationId xmlns:p14="http://schemas.microsoft.com/office/powerpoint/2010/main" val="406448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25F171-4D8D-4B16-A8FC-3B0311B71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17899"/>
            <a:ext cx="8515350" cy="872197"/>
          </a:xfrm>
        </p:spPr>
        <p:txBody>
          <a:bodyPr>
            <a:normAutofit/>
          </a:bodyPr>
          <a:lstStyle/>
          <a:p>
            <a:r>
              <a:rPr lang="en-US" sz="3200" dirty="0"/>
              <a:t>Meteorology evaluation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DBEF0F4-343C-4F84-93A4-E527078BB2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38" y="856848"/>
            <a:ext cx="3671747" cy="2936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95C86E5-8787-4E01-A581-BF3CC76C70A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985" y="4161791"/>
            <a:ext cx="2190698" cy="219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0206606-D167-4C28-9858-0A77E2EED43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035" y="4161791"/>
            <a:ext cx="2194560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6337F90-ADB8-4653-B84C-8940CC8C7325}"/>
              </a:ext>
            </a:extLst>
          </p:cNvPr>
          <p:cNvSpPr txBox="1"/>
          <p:nvPr/>
        </p:nvSpPr>
        <p:spPr>
          <a:xfrm>
            <a:off x="6714022" y="3885367"/>
            <a:ext cx="1444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err="1">
                <a:solidFill>
                  <a:srgbClr val="006600"/>
                </a:solidFill>
              </a:rPr>
              <a:t>Observations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6200465-A451-405D-B040-F2D26EFD05D0}"/>
              </a:ext>
            </a:extLst>
          </p:cNvPr>
          <p:cNvSpPr txBox="1"/>
          <p:nvPr/>
        </p:nvSpPr>
        <p:spPr>
          <a:xfrm>
            <a:off x="4656485" y="3870205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err="1">
                <a:solidFill>
                  <a:srgbClr val="FF0000"/>
                </a:solidFill>
              </a:rPr>
              <a:t>Model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9B6AB080-EC26-4B86-8D4B-1FFFED18BF46}"/>
              </a:ext>
            </a:extLst>
          </p:cNvPr>
          <p:cNvGrpSpPr/>
          <p:nvPr/>
        </p:nvGrpSpPr>
        <p:grpSpPr>
          <a:xfrm>
            <a:off x="96106" y="4068939"/>
            <a:ext cx="4381399" cy="2469974"/>
            <a:chOff x="96106" y="4068939"/>
            <a:chExt cx="4381399" cy="2469974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B34EAFCE-3BEB-4D9B-A709-80ECA1A54438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06" y="4070033"/>
              <a:ext cx="4381399" cy="24688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B6B9A16C-C9EB-4D7F-963D-E175CE0F40BD}"/>
                </a:ext>
              </a:extLst>
            </p:cNvPr>
            <p:cNvSpPr/>
            <p:nvPr/>
          </p:nvSpPr>
          <p:spPr>
            <a:xfrm>
              <a:off x="393895" y="4068939"/>
              <a:ext cx="1674264" cy="1998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b="1" dirty="0"/>
                <a:t>TEMPERATURE</a:t>
              </a:r>
              <a:endParaRPr lang="en-US" b="1" dirty="0"/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E69C6A8-5A8F-49AB-9577-056BBC796CA2}"/>
              </a:ext>
            </a:extLst>
          </p:cNvPr>
          <p:cNvSpPr txBox="1"/>
          <p:nvPr/>
        </p:nvSpPr>
        <p:spPr>
          <a:xfrm>
            <a:off x="984738" y="502197"/>
            <a:ext cx="2634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Attainance of benchmarks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BF4789C-DFB7-4D05-8EFC-7176CC889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/>
              <a:t>|</a:t>
            </a:r>
            <a:fld id="{0F1556C4-DFC3-4611-A7CC-780699185E26}" type="slidenum">
              <a:rPr lang="es-ES" smtClean="0"/>
              <a:pPr/>
              <a:t>12</a:t>
            </a:fld>
            <a:endParaRPr lang="es-E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50593BA-762F-4A85-87B6-47FA4DB0CBDE}"/>
              </a:ext>
            </a:extLst>
          </p:cNvPr>
          <p:cNvSpPr txBox="1"/>
          <p:nvPr/>
        </p:nvSpPr>
        <p:spPr>
          <a:xfrm>
            <a:off x="7646156" y="51052"/>
            <a:ext cx="19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Results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FBD83591-CDD0-415C-87E0-645A55326C68}"/>
              </a:ext>
            </a:extLst>
          </p:cNvPr>
          <p:cNvGrpSpPr/>
          <p:nvPr/>
        </p:nvGrpSpPr>
        <p:grpSpPr>
          <a:xfrm>
            <a:off x="5927076" y="483197"/>
            <a:ext cx="1573891" cy="3213889"/>
            <a:chOff x="6470455" y="2610688"/>
            <a:chExt cx="1948541" cy="4096151"/>
          </a:xfrm>
        </p:grpSpPr>
        <p:pic>
          <p:nvPicPr>
            <p:cNvPr id="31" name="Imagen 30" descr="Imagen que contiene mapa, texto&#10;&#10;Descripción generada con confianza muy alta">
              <a:extLst>
                <a:ext uri="{FF2B5EF4-FFF2-40B4-BE49-F238E27FC236}">
                  <a16:creationId xmlns:a16="http://schemas.microsoft.com/office/drawing/2014/main" id="{0F899D89-83B3-4458-B3C5-355BE067F1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14" t="18125" r="33083" b="12708"/>
            <a:stretch/>
          </p:blipFill>
          <p:spPr>
            <a:xfrm>
              <a:off x="6470455" y="2610688"/>
              <a:ext cx="1948541" cy="4096151"/>
            </a:xfrm>
            <a:prstGeom prst="rect">
              <a:avLst/>
            </a:prstGeom>
          </p:spPr>
        </p:pic>
        <p:sp>
          <p:nvSpPr>
            <p:cNvPr id="19" name="Triángulo isósceles 18">
              <a:extLst>
                <a:ext uri="{FF2B5EF4-FFF2-40B4-BE49-F238E27FC236}">
                  <a16:creationId xmlns:a16="http://schemas.microsoft.com/office/drawing/2014/main" id="{896312B0-F3B2-4970-8E7F-330D474BF964}"/>
                </a:ext>
              </a:extLst>
            </p:cNvPr>
            <p:cNvSpPr/>
            <p:nvPr/>
          </p:nvSpPr>
          <p:spPr>
            <a:xfrm>
              <a:off x="7938545" y="3048969"/>
              <a:ext cx="119423" cy="98091"/>
            </a:xfrm>
            <a:prstGeom prst="triangle">
              <a:avLst/>
            </a:prstGeom>
            <a:ln w="3175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iángulo isósceles 19">
              <a:extLst>
                <a:ext uri="{FF2B5EF4-FFF2-40B4-BE49-F238E27FC236}">
                  <a16:creationId xmlns:a16="http://schemas.microsoft.com/office/drawing/2014/main" id="{9DB9D9C1-ED65-468A-A9B8-52583EB26D65}"/>
                </a:ext>
              </a:extLst>
            </p:cNvPr>
            <p:cNvSpPr/>
            <p:nvPr/>
          </p:nvSpPr>
          <p:spPr>
            <a:xfrm>
              <a:off x="7534685" y="3250677"/>
              <a:ext cx="119423" cy="98091"/>
            </a:xfrm>
            <a:prstGeom prst="triangle">
              <a:avLst/>
            </a:prstGeom>
            <a:ln w="3175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iángulo isósceles 20">
              <a:extLst>
                <a:ext uri="{FF2B5EF4-FFF2-40B4-BE49-F238E27FC236}">
                  <a16:creationId xmlns:a16="http://schemas.microsoft.com/office/drawing/2014/main" id="{D0166A77-9474-4EF8-8C6C-485ED28BB97B}"/>
                </a:ext>
              </a:extLst>
            </p:cNvPr>
            <p:cNvSpPr/>
            <p:nvPr/>
          </p:nvSpPr>
          <p:spPr>
            <a:xfrm>
              <a:off x="7966528" y="3634829"/>
              <a:ext cx="119423" cy="98091"/>
            </a:xfrm>
            <a:prstGeom prst="triangle">
              <a:avLst/>
            </a:prstGeom>
            <a:ln w="3175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iángulo isósceles 21">
              <a:extLst>
                <a:ext uri="{FF2B5EF4-FFF2-40B4-BE49-F238E27FC236}">
                  <a16:creationId xmlns:a16="http://schemas.microsoft.com/office/drawing/2014/main" id="{AB134B67-2E53-49FE-A71B-49616FD8BEB7}"/>
                </a:ext>
              </a:extLst>
            </p:cNvPr>
            <p:cNvSpPr/>
            <p:nvPr/>
          </p:nvSpPr>
          <p:spPr>
            <a:xfrm>
              <a:off x="7594331" y="3802469"/>
              <a:ext cx="119423" cy="98091"/>
            </a:xfrm>
            <a:prstGeom prst="triangle">
              <a:avLst/>
            </a:prstGeom>
            <a:ln w="3175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iángulo isósceles 22">
              <a:extLst>
                <a:ext uri="{FF2B5EF4-FFF2-40B4-BE49-F238E27FC236}">
                  <a16:creationId xmlns:a16="http://schemas.microsoft.com/office/drawing/2014/main" id="{4E6C023C-B537-456F-A0FD-F075841A1D01}"/>
                </a:ext>
              </a:extLst>
            </p:cNvPr>
            <p:cNvSpPr/>
            <p:nvPr/>
          </p:nvSpPr>
          <p:spPr>
            <a:xfrm>
              <a:off x="7664927" y="4100289"/>
              <a:ext cx="119423" cy="98091"/>
            </a:xfrm>
            <a:prstGeom prst="triangle">
              <a:avLst/>
            </a:prstGeom>
            <a:ln w="3175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iángulo isósceles 23">
              <a:extLst>
                <a:ext uri="{FF2B5EF4-FFF2-40B4-BE49-F238E27FC236}">
                  <a16:creationId xmlns:a16="http://schemas.microsoft.com/office/drawing/2014/main" id="{808CD056-5CE8-4D3E-A7A2-24B94E5C6A35}"/>
                </a:ext>
              </a:extLst>
            </p:cNvPr>
            <p:cNvSpPr/>
            <p:nvPr/>
          </p:nvSpPr>
          <p:spPr>
            <a:xfrm>
              <a:off x="7009607" y="4336383"/>
              <a:ext cx="119423" cy="98091"/>
            </a:xfrm>
            <a:prstGeom prst="triangle">
              <a:avLst/>
            </a:prstGeom>
            <a:ln w="3175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riángulo isósceles 24">
              <a:extLst>
                <a:ext uri="{FF2B5EF4-FFF2-40B4-BE49-F238E27FC236}">
                  <a16:creationId xmlns:a16="http://schemas.microsoft.com/office/drawing/2014/main" id="{F6927361-C184-4682-955D-17B79A9F9896}"/>
                </a:ext>
              </a:extLst>
            </p:cNvPr>
            <p:cNvSpPr/>
            <p:nvPr/>
          </p:nvSpPr>
          <p:spPr>
            <a:xfrm>
              <a:off x="7142288" y="4627462"/>
              <a:ext cx="119423" cy="98091"/>
            </a:xfrm>
            <a:prstGeom prst="triangle">
              <a:avLst/>
            </a:prstGeom>
            <a:ln w="3175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riángulo isósceles 25">
              <a:extLst>
                <a:ext uri="{FF2B5EF4-FFF2-40B4-BE49-F238E27FC236}">
                  <a16:creationId xmlns:a16="http://schemas.microsoft.com/office/drawing/2014/main" id="{8096EE41-8F6E-48DF-AEF8-E5850267707C}"/>
                </a:ext>
              </a:extLst>
            </p:cNvPr>
            <p:cNvSpPr/>
            <p:nvPr/>
          </p:nvSpPr>
          <p:spPr>
            <a:xfrm>
              <a:off x="7325168" y="4856062"/>
              <a:ext cx="119423" cy="98091"/>
            </a:xfrm>
            <a:prstGeom prst="triangle">
              <a:avLst/>
            </a:prstGeom>
            <a:ln w="3175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riángulo isósceles 26">
              <a:extLst>
                <a:ext uri="{FF2B5EF4-FFF2-40B4-BE49-F238E27FC236}">
                  <a16:creationId xmlns:a16="http://schemas.microsoft.com/office/drawing/2014/main" id="{52291E2B-902C-401A-ACD1-FC855C213066}"/>
                </a:ext>
              </a:extLst>
            </p:cNvPr>
            <p:cNvSpPr/>
            <p:nvPr/>
          </p:nvSpPr>
          <p:spPr>
            <a:xfrm>
              <a:off x="7767128" y="4726522"/>
              <a:ext cx="119423" cy="98091"/>
            </a:xfrm>
            <a:prstGeom prst="triangle">
              <a:avLst/>
            </a:prstGeom>
            <a:ln w="3175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riángulo isósceles 27">
              <a:extLst>
                <a:ext uri="{FF2B5EF4-FFF2-40B4-BE49-F238E27FC236}">
                  <a16:creationId xmlns:a16="http://schemas.microsoft.com/office/drawing/2014/main" id="{1F23BCA1-51CB-4B9C-8D4D-48AD4E7D454E}"/>
                </a:ext>
              </a:extLst>
            </p:cNvPr>
            <p:cNvSpPr/>
            <p:nvPr/>
          </p:nvSpPr>
          <p:spPr>
            <a:xfrm>
              <a:off x="7382987" y="4267929"/>
              <a:ext cx="119423" cy="98091"/>
            </a:xfrm>
            <a:prstGeom prst="triangle">
              <a:avLst/>
            </a:prstGeom>
            <a:ln w="3175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riángulo isósceles 28">
              <a:extLst>
                <a:ext uri="{FF2B5EF4-FFF2-40B4-BE49-F238E27FC236}">
                  <a16:creationId xmlns:a16="http://schemas.microsoft.com/office/drawing/2014/main" id="{3CDF3124-C25C-48E3-8D33-32A282CB8020}"/>
                </a:ext>
              </a:extLst>
            </p:cNvPr>
            <p:cNvSpPr/>
            <p:nvPr/>
          </p:nvSpPr>
          <p:spPr>
            <a:xfrm>
              <a:off x="7786847" y="4336509"/>
              <a:ext cx="119423" cy="98091"/>
            </a:xfrm>
            <a:prstGeom prst="triangle">
              <a:avLst/>
            </a:prstGeom>
            <a:ln w="3175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6">
            <a:extLst>
              <a:ext uri="{FF2B5EF4-FFF2-40B4-BE49-F238E27FC236}">
                <a16:creationId xmlns:a16="http://schemas.microsoft.com/office/drawing/2014/main" id="{1530F80E-FDE7-4B2A-95D0-2DE72FA0B041}"/>
              </a:ext>
            </a:extLst>
          </p:cNvPr>
          <p:cNvSpPr txBox="1"/>
          <p:nvPr/>
        </p:nvSpPr>
        <p:spPr>
          <a:xfrm>
            <a:off x="4822383" y="3436887"/>
            <a:ext cx="330938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AQ monitoring network (RMCAB)</a:t>
            </a:r>
          </a:p>
        </p:txBody>
      </p:sp>
    </p:spTree>
    <p:extLst>
      <p:ext uri="{BB962C8B-B14F-4D97-AF65-F5344CB8AC3E}">
        <p14:creationId xmlns:p14="http://schemas.microsoft.com/office/powerpoint/2010/main" val="554634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4946755D-6FD3-44B2-9612-E74FB4BD6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84405"/>
            <a:ext cx="8515350" cy="872197"/>
          </a:xfrm>
        </p:spPr>
        <p:txBody>
          <a:bodyPr>
            <a:normAutofit/>
          </a:bodyPr>
          <a:lstStyle/>
          <a:p>
            <a:r>
              <a:rPr lang="en-US" sz="3200" dirty="0"/>
              <a:t>Chemistry performance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E518551-D6DF-460A-BA56-23C8E9EA6A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" r="9180"/>
          <a:stretch/>
        </p:blipFill>
        <p:spPr>
          <a:xfrm>
            <a:off x="0" y="1164155"/>
            <a:ext cx="4740812" cy="5374758"/>
          </a:xfrm>
          <a:prstGeom prst="rect">
            <a:avLst/>
          </a:prstGeom>
        </p:spPr>
      </p:pic>
      <p:cxnSp>
        <p:nvCxnSpPr>
          <p:cNvPr id="13" name="Conector: curvado 12">
            <a:extLst>
              <a:ext uri="{FF2B5EF4-FFF2-40B4-BE49-F238E27FC236}">
                <a16:creationId xmlns:a16="http://schemas.microsoft.com/office/drawing/2014/main" id="{38306003-B58B-4C60-BF9C-61604923B881}"/>
              </a:ext>
            </a:extLst>
          </p:cNvPr>
          <p:cNvCxnSpPr>
            <a:cxnSpLocks/>
            <a:stCxn id="11" idx="6"/>
            <a:endCxn id="8" idx="1"/>
          </p:cNvCxnSpPr>
          <p:nvPr/>
        </p:nvCxnSpPr>
        <p:spPr>
          <a:xfrm flipV="1">
            <a:off x="3179299" y="1834909"/>
            <a:ext cx="1561513" cy="360203"/>
          </a:xfrm>
          <a:prstGeom prst="curvedConnector3">
            <a:avLst/>
          </a:prstGeom>
          <a:ln w="57150">
            <a:solidFill>
              <a:srgbClr val="00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210BBCF-A573-43AA-912A-3A4BEBC1AB9E}"/>
              </a:ext>
            </a:extLst>
          </p:cNvPr>
          <p:cNvSpPr txBox="1"/>
          <p:nvPr/>
        </p:nvSpPr>
        <p:spPr>
          <a:xfrm>
            <a:off x="417634" y="739857"/>
            <a:ext cx="1255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s-CO" sz="32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s-C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2000" dirty="0"/>
              <a:t>[</a:t>
            </a:r>
            <a:r>
              <a:rPr lang="es-CO" sz="2000" dirty="0" err="1"/>
              <a:t>ppb</a:t>
            </a:r>
            <a:r>
              <a:rPr lang="es-CO" sz="2000" dirty="0"/>
              <a:t>]</a:t>
            </a:r>
            <a:endParaRPr lang="en-US" sz="3200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8EADD38C-021B-4D93-AB9B-497A57B5D389}"/>
              </a:ext>
            </a:extLst>
          </p:cNvPr>
          <p:cNvSpPr/>
          <p:nvPr/>
        </p:nvSpPr>
        <p:spPr>
          <a:xfrm>
            <a:off x="2827607" y="2012783"/>
            <a:ext cx="351692" cy="364658"/>
          </a:xfrm>
          <a:prstGeom prst="ellipse">
            <a:avLst/>
          </a:prstGeom>
          <a:noFill/>
          <a:ln w="57150" cap="flat" cmpd="sng" algn="ctr">
            <a:solidFill>
              <a:srgbClr val="00FF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arcador de número de diapositiva 15">
            <a:extLst>
              <a:ext uri="{FF2B5EF4-FFF2-40B4-BE49-F238E27FC236}">
                <a16:creationId xmlns:a16="http://schemas.microsoft.com/office/drawing/2014/main" id="{4B3D36C3-1421-4AA2-B362-2EA5A1BC1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/>
              <a:t>|</a:t>
            </a:r>
            <a:fld id="{0F1556C4-DFC3-4611-A7CC-780699185E26}" type="slidenum">
              <a:rPr lang="es-ES" smtClean="0"/>
              <a:pPr/>
              <a:t>13</a:t>
            </a:fld>
            <a:endParaRPr lang="es-E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CFA88DA-FC82-4063-9000-786C901745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85"/>
          <a:stretch/>
        </p:blipFill>
        <p:spPr>
          <a:xfrm>
            <a:off x="5256721" y="3187352"/>
            <a:ext cx="3328991" cy="3673759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F3C7F0D-AB96-41D7-9568-D9D1F94D8866}"/>
              </a:ext>
            </a:extLst>
          </p:cNvPr>
          <p:cNvSpPr txBox="1"/>
          <p:nvPr/>
        </p:nvSpPr>
        <p:spPr>
          <a:xfrm>
            <a:off x="5480209" y="2788414"/>
            <a:ext cx="1386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es-CO" sz="2000" dirty="0"/>
              <a:t>[</a:t>
            </a:r>
            <a:r>
              <a:rPr lang="es-CO" sz="2000" dirty="0" err="1"/>
              <a:t>ppb</a:t>
            </a:r>
            <a:r>
              <a:rPr lang="es-CO" sz="2000" dirty="0"/>
              <a:t>]</a:t>
            </a:r>
            <a:endParaRPr lang="en-US" sz="32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AF319AC-38AD-4C95-9D28-EE4551B3CA49}"/>
              </a:ext>
            </a:extLst>
          </p:cNvPr>
          <p:cNvSpPr txBox="1"/>
          <p:nvPr/>
        </p:nvSpPr>
        <p:spPr>
          <a:xfrm>
            <a:off x="7646156" y="51052"/>
            <a:ext cx="19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Results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6822D99-CE1C-4E95-9B80-6E9C3EB99E0A}"/>
              </a:ext>
            </a:extLst>
          </p:cNvPr>
          <p:cNvGrpSpPr/>
          <p:nvPr/>
        </p:nvGrpSpPr>
        <p:grpSpPr>
          <a:xfrm>
            <a:off x="4740812" y="540139"/>
            <a:ext cx="4451067" cy="2389821"/>
            <a:chOff x="4740812" y="540139"/>
            <a:chExt cx="4451067" cy="2389821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260D5BFC-2EEA-4C37-813A-7AA4D8714313}"/>
                </a:ext>
              </a:extLst>
            </p:cNvPr>
            <p:cNvGrpSpPr/>
            <p:nvPr/>
          </p:nvGrpSpPr>
          <p:grpSpPr>
            <a:xfrm>
              <a:off x="4740812" y="739857"/>
              <a:ext cx="4380207" cy="2190103"/>
              <a:chOff x="4740812" y="739857"/>
              <a:chExt cx="4380207" cy="2190103"/>
            </a:xfrm>
          </p:grpSpPr>
          <p:grpSp>
            <p:nvGrpSpPr>
              <p:cNvPr id="19" name="Grupo 18">
                <a:extLst>
                  <a:ext uri="{FF2B5EF4-FFF2-40B4-BE49-F238E27FC236}">
                    <a16:creationId xmlns:a16="http://schemas.microsoft.com/office/drawing/2014/main" id="{75E5CDC8-093B-440D-8CA3-53D744E71820}"/>
                  </a:ext>
                </a:extLst>
              </p:cNvPr>
              <p:cNvGrpSpPr/>
              <p:nvPr/>
            </p:nvGrpSpPr>
            <p:grpSpPr>
              <a:xfrm>
                <a:off x="4740812" y="739857"/>
                <a:ext cx="4380207" cy="2190103"/>
                <a:chOff x="4785451" y="787792"/>
                <a:chExt cx="4380207" cy="2190103"/>
              </a:xfrm>
            </p:grpSpPr>
            <p:pic>
              <p:nvPicPr>
                <p:cNvPr id="8" name="Imagen 7">
                  <a:extLst>
                    <a:ext uri="{FF2B5EF4-FFF2-40B4-BE49-F238E27FC236}">
                      <a16:creationId xmlns:a16="http://schemas.microsoft.com/office/drawing/2014/main" id="{FED45508-38A0-4382-97BF-59A5777DA5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85451" y="787792"/>
                  <a:ext cx="4380207" cy="2190103"/>
                </a:xfrm>
                <a:prstGeom prst="rect">
                  <a:avLst/>
                </a:prstGeom>
              </p:spPr>
            </p:pic>
            <p:sp>
              <p:nvSpPr>
                <p:cNvPr id="18" name="CuadroTexto 17">
                  <a:extLst>
                    <a:ext uri="{FF2B5EF4-FFF2-40B4-BE49-F238E27FC236}">
                      <a16:creationId xmlns:a16="http://schemas.microsoft.com/office/drawing/2014/main" id="{51BF9D1F-1E27-4CBD-A504-0C1A873B54E8}"/>
                    </a:ext>
                  </a:extLst>
                </p:cNvPr>
                <p:cNvSpPr txBox="1"/>
                <p:nvPr/>
              </p:nvSpPr>
              <p:spPr>
                <a:xfrm rot="16200000">
                  <a:off x="5185944" y="1705233"/>
                  <a:ext cx="492443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s-CO" sz="1100" dirty="0"/>
                    <a:t>[</a:t>
                  </a:r>
                  <a:r>
                    <a:rPr lang="es-CO" sz="1100" dirty="0" err="1"/>
                    <a:t>ppb</a:t>
                  </a:r>
                  <a:r>
                    <a:rPr lang="es-CO" sz="1100" dirty="0"/>
                    <a:t>]</a:t>
                  </a:r>
                  <a:endParaRPr lang="en-US" sz="1100" dirty="0"/>
                </a:p>
              </p:txBody>
            </p:sp>
          </p:grpSp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7AA0C15E-EA9D-49B0-B68A-6E61EDB316A1}"/>
                  </a:ext>
                </a:extLst>
              </p:cNvPr>
              <p:cNvSpPr/>
              <p:nvPr/>
            </p:nvSpPr>
            <p:spPr>
              <a:xfrm>
                <a:off x="6766560" y="739857"/>
                <a:ext cx="2263140" cy="18339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3D925780-80AF-496D-A10C-A57264CDD36D}"/>
                </a:ext>
              </a:extLst>
            </p:cNvPr>
            <p:cNvSpPr txBox="1"/>
            <p:nvPr/>
          </p:nvSpPr>
          <p:spPr>
            <a:xfrm>
              <a:off x="6867127" y="540139"/>
              <a:ext cx="7841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Mod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1A1EA856-03F9-42B4-9A9E-065FA159B7DC}"/>
                </a:ext>
              </a:extLst>
            </p:cNvPr>
            <p:cNvSpPr txBox="1"/>
            <p:nvPr/>
          </p:nvSpPr>
          <p:spPr>
            <a:xfrm>
              <a:off x="7675632" y="540139"/>
              <a:ext cx="6801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0B050"/>
                  </a:solidFill>
                </a:rPr>
                <a:t>Obs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92A4C99B-E53D-400D-B2A4-E574B492D9E8}"/>
                </a:ext>
              </a:extLst>
            </p:cNvPr>
            <p:cNvSpPr txBox="1"/>
            <p:nvPr/>
          </p:nvSpPr>
          <p:spPr>
            <a:xfrm>
              <a:off x="8346776" y="540139"/>
              <a:ext cx="8451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</a:rPr>
                <a:t>PBLH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604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>
            <a:extLst>
              <a:ext uri="{FF2B5EF4-FFF2-40B4-BE49-F238E27FC236}">
                <a16:creationId xmlns:a16="http://schemas.microsoft.com/office/drawing/2014/main" id="{0D5B73DD-5651-49FC-A575-E2D6AB281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1795"/>
            <a:ext cx="8515350" cy="872197"/>
          </a:xfrm>
        </p:spPr>
        <p:txBody>
          <a:bodyPr>
            <a:normAutofit/>
          </a:bodyPr>
          <a:lstStyle/>
          <a:p>
            <a:r>
              <a:rPr lang="en-US" sz="3200" dirty="0"/>
              <a:t>Chemistry performance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18C7052-AF9D-4DB7-A252-E8C8CE2E448E}"/>
              </a:ext>
            </a:extLst>
          </p:cNvPr>
          <p:cNvSpPr txBox="1"/>
          <p:nvPr/>
        </p:nvSpPr>
        <p:spPr>
          <a:xfrm>
            <a:off x="628650" y="4911197"/>
            <a:ext cx="7261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400" dirty="0"/>
              <a:t>Fine particles underestimated in north of the city (misplaced emissions?)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400" dirty="0"/>
              <a:t>Coarse mode particles are underestimated all over </a:t>
            </a:r>
            <a:r>
              <a:rPr lang="en-US" sz="2400" dirty="0" err="1"/>
              <a:t>Bogot</a:t>
            </a:r>
            <a:r>
              <a:rPr lang="es-CO" sz="2400" dirty="0"/>
              <a:t>á</a:t>
            </a:r>
            <a:endParaRPr lang="en-US" sz="2400" dirty="0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73D116C7-668E-4D94-B681-CD5B7965E5AC}"/>
              </a:ext>
            </a:extLst>
          </p:cNvPr>
          <p:cNvGrpSpPr/>
          <p:nvPr/>
        </p:nvGrpSpPr>
        <p:grpSpPr>
          <a:xfrm>
            <a:off x="0" y="923249"/>
            <a:ext cx="9134918" cy="3834411"/>
            <a:chOff x="0" y="1103534"/>
            <a:chExt cx="9134918" cy="3834411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7E6B987A-8541-4C11-974B-3E244F7B58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40" r="9385"/>
            <a:stretch/>
          </p:blipFill>
          <p:spPr>
            <a:xfrm>
              <a:off x="3443288" y="1737545"/>
              <a:ext cx="2578739" cy="3200400"/>
            </a:xfrm>
            <a:prstGeom prst="rect">
              <a:avLst/>
            </a:prstGeom>
          </p:spPr>
        </p:pic>
        <p:pic>
          <p:nvPicPr>
            <p:cNvPr id="10" name="Imagen 9" descr="Imagen que contiene texto&#10;&#10;Descripción generada con confianza alta">
              <a:extLst>
                <a:ext uri="{FF2B5EF4-FFF2-40B4-BE49-F238E27FC236}">
                  <a16:creationId xmlns:a16="http://schemas.microsoft.com/office/drawing/2014/main" id="{D54D25BC-8720-4E0F-A9D6-A0D45000A0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85"/>
            <a:stretch/>
          </p:blipFill>
          <p:spPr>
            <a:xfrm>
              <a:off x="0" y="1737545"/>
              <a:ext cx="2900055" cy="3200400"/>
            </a:xfrm>
            <a:prstGeom prst="rect">
              <a:avLst/>
            </a:prstGeom>
          </p:spPr>
        </p:pic>
        <p:pic>
          <p:nvPicPr>
            <p:cNvPr id="21" name="Imagen 20" descr="Imagen que contiene texto&#10;&#10;Descripción generada con confianza muy alta">
              <a:extLst>
                <a:ext uri="{FF2B5EF4-FFF2-40B4-BE49-F238E27FC236}">
                  <a16:creationId xmlns:a16="http://schemas.microsoft.com/office/drawing/2014/main" id="{DEA335F3-B7EA-439A-A2D9-FF9312A208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669"/>
            <a:stretch/>
          </p:blipFill>
          <p:spPr>
            <a:xfrm>
              <a:off x="6243947" y="1737545"/>
              <a:ext cx="2890971" cy="3200400"/>
            </a:xfrm>
            <a:prstGeom prst="rect">
              <a:avLst/>
            </a:prstGeom>
          </p:spPr>
        </p:pic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2CB8F36F-02D0-49F3-A5DF-EF4E4F06801F}"/>
                </a:ext>
              </a:extLst>
            </p:cNvPr>
            <p:cNvGrpSpPr/>
            <p:nvPr/>
          </p:nvGrpSpPr>
          <p:grpSpPr>
            <a:xfrm>
              <a:off x="389499" y="1103534"/>
              <a:ext cx="8525096" cy="634011"/>
              <a:chOff x="389499" y="1103534"/>
              <a:chExt cx="8525096" cy="634011"/>
            </a:xfrm>
          </p:grpSpPr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AFD860F1-7EC2-4D0F-9CF1-4CC3DD8F0FF7}"/>
                  </a:ext>
                </a:extLst>
              </p:cNvPr>
              <p:cNvSpPr txBox="1"/>
              <p:nvPr/>
            </p:nvSpPr>
            <p:spPr>
              <a:xfrm>
                <a:off x="389499" y="1152770"/>
                <a:ext cx="11144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PM</a:t>
                </a:r>
                <a:r>
                  <a:rPr lang="es-CO" sz="3200" b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2.5</a:t>
                </a: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CF2F5C38-B737-4815-ABAE-2FF31D7A41D6}"/>
                  </a:ext>
                </a:extLst>
              </p:cNvPr>
              <p:cNvSpPr txBox="1"/>
              <p:nvPr/>
            </p:nvSpPr>
            <p:spPr>
              <a:xfrm>
                <a:off x="3443288" y="1121118"/>
                <a:ext cx="104067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PM</a:t>
                </a:r>
                <a:r>
                  <a:rPr lang="es-CO" sz="3200" b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</a:t>
                </a: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08867D03-8719-473A-B270-000D106914FE}"/>
                  </a:ext>
                </a:extLst>
              </p:cNvPr>
              <p:cNvSpPr txBox="1"/>
              <p:nvPr/>
            </p:nvSpPr>
            <p:spPr>
              <a:xfrm>
                <a:off x="6575024" y="1121118"/>
                <a:ext cx="11144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PM</a:t>
                </a:r>
                <a:r>
                  <a:rPr lang="es-CO" sz="3200" b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2.5</a:t>
                </a: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006B955F-1C1A-4423-9DF3-92BD107789A9}"/>
                  </a:ext>
                </a:extLst>
              </p:cNvPr>
              <p:cNvSpPr txBox="1"/>
              <p:nvPr/>
            </p:nvSpPr>
            <p:spPr>
              <a:xfrm>
                <a:off x="7604621" y="1103534"/>
                <a:ext cx="13099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/ PM</a:t>
                </a:r>
                <a:r>
                  <a:rPr lang="es-CO" sz="3200" b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</a:t>
                </a: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A0A9EFFF-F9EE-401A-8685-96CD52078157}"/>
                  </a:ext>
                </a:extLst>
              </p:cNvPr>
              <p:cNvSpPr txBox="1"/>
              <p:nvPr/>
            </p:nvSpPr>
            <p:spPr>
              <a:xfrm>
                <a:off x="1423462" y="1259961"/>
                <a:ext cx="10033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[µg/m</a:t>
                </a:r>
                <a:r>
                  <a:rPr lang="en-US" sz="2000" baseline="30000" dirty="0"/>
                  <a:t>3</a:t>
                </a:r>
                <a:r>
                  <a:rPr lang="en-US" sz="2000" dirty="0"/>
                  <a:t>]</a:t>
                </a:r>
              </a:p>
            </p:txBody>
          </p:sp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BF7009EC-63C4-4D3F-94A4-D6CF5CA023B4}"/>
                  </a:ext>
                </a:extLst>
              </p:cNvPr>
              <p:cNvSpPr txBox="1"/>
              <p:nvPr/>
            </p:nvSpPr>
            <p:spPr>
              <a:xfrm>
                <a:off x="4384649" y="1245893"/>
                <a:ext cx="10033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[µg/m</a:t>
                </a:r>
                <a:r>
                  <a:rPr lang="en-US" sz="2000" baseline="30000" dirty="0"/>
                  <a:t>3</a:t>
                </a:r>
                <a:r>
                  <a:rPr lang="en-US" sz="2000" dirty="0"/>
                  <a:t>]</a:t>
                </a:r>
              </a:p>
            </p:txBody>
          </p:sp>
        </p:grpSp>
      </p:grpSp>
      <p:sp>
        <p:nvSpPr>
          <p:cNvPr id="33" name="Marcador de número de diapositiva 32">
            <a:extLst>
              <a:ext uri="{FF2B5EF4-FFF2-40B4-BE49-F238E27FC236}">
                <a16:creationId xmlns:a16="http://schemas.microsoft.com/office/drawing/2014/main" id="{0E07F931-0591-4798-962D-4492E9BA0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/>
              <a:t>|</a:t>
            </a:r>
            <a:fld id="{0F1556C4-DFC3-4611-A7CC-780699185E26}" type="slidenum">
              <a:rPr lang="es-ES" smtClean="0"/>
              <a:pPr/>
              <a:t>14</a:t>
            </a:fld>
            <a:endParaRPr lang="es-E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08844FB-E24E-47F8-8DA2-8EF939532C9B}"/>
              </a:ext>
            </a:extLst>
          </p:cNvPr>
          <p:cNvSpPr txBox="1"/>
          <p:nvPr/>
        </p:nvSpPr>
        <p:spPr>
          <a:xfrm>
            <a:off x="7646156" y="51052"/>
            <a:ext cx="19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293497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1B9F21-4708-4BCF-B979-D6D724016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259" y="47268"/>
            <a:ext cx="7886700" cy="619612"/>
          </a:xfrm>
        </p:spPr>
        <p:txBody>
          <a:bodyPr>
            <a:normAutofit/>
          </a:bodyPr>
          <a:lstStyle/>
          <a:p>
            <a:r>
              <a:rPr lang="en-US" sz="3200" dirty="0"/>
              <a:t>OA contribution to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</a:t>
            </a:r>
            <a:r>
              <a:rPr lang="en-US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0A14D0F7-BC78-4F53-82AD-40003B3F7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/>
              <a:t>|</a:t>
            </a:r>
            <a:fld id="{0F1556C4-DFC3-4611-A7CC-780699185E26}" type="slidenum">
              <a:rPr lang="es-ES" smtClean="0"/>
              <a:pPr/>
              <a:t>15</a:t>
            </a:fld>
            <a:endParaRPr lang="es-E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1183300-99C6-45A4-9066-17E01139AF3B}"/>
              </a:ext>
            </a:extLst>
          </p:cNvPr>
          <p:cNvSpPr txBox="1"/>
          <p:nvPr/>
        </p:nvSpPr>
        <p:spPr>
          <a:xfrm>
            <a:off x="169675" y="742889"/>
            <a:ext cx="2222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err="1"/>
              <a:t>Organic</a:t>
            </a:r>
            <a:r>
              <a:rPr lang="es-CO" sz="2400" b="1" dirty="0"/>
              <a:t> </a:t>
            </a:r>
            <a:r>
              <a:rPr lang="es-CO" sz="2400" b="1" dirty="0" err="1"/>
              <a:t>fraction</a:t>
            </a:r>
            <a:r>
              <a:rPr lang="es-CO" sz="2400" b="1" dirty="0"/>
              <a:t> in PM</a:t>
            </a:r>
            <a:r>
              <a:rPr lang="es-CO" sz="2400" b="1" baseline="-25000" dirty="0"/>
              <a:t>10</a:t>
            </a:r>
            <a:endParaRPr lang="en-US" sz="2400" b="1" baseline="-250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7247CF4-A221-4786-9A20-CE5F7E67F573}"/>
              </a:ext>
            </a:extLst>
          </p:cNvPr>
          <p:cNvSpPr txBox="1"/>
          <p:nvPr/>
        </p:nvSpPr>
        <p:spPr>
          <a:xfrm>
            <a:off x="7646156" y="51052"/>
            <a:ext cx="19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Results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13139F9-CE0C-4102-9C67-8CBAFB973041}"/>
              </a:ext>
            </a:extLst>
          </p:cNvPr>
          <p:cNvSpPr txBox="1"/>
          <p:nvPr/>
        </p:nvSpPr>
        <p:spPr>
          <a:xfrm>
            <a:off x="229520" y="3633691"/>
            <a:ext cx="2222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ASOA </a:t>
            </a:r>
            <a:r>
              <a:rPr lang="es-CO" sz="2400" b="1" dirty="0" err="1"/>
              <a:t>fraction</a:t>
            </a:r>
            <a:r>
              <a:rPr lang="es-CO" sz="2400" b="1" dirty="0"/>
              <a:t> in PM</a:t>
            </a:r>
            <a:r>
              <a:rPr lang="es-CO" sz="2400" b="1" baseline="-25000" dirty="0"/>
              <a:t>10</a:t>
            </a:r>
            <a:endParaRPr lang="en-US" sz="2400" b="1" baseline="-250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06EDA5D-B75A-45E7-9494-CE70801DA4DA}"/>
              </a:ext>
            </a:extLst>
          </p:cNvPr>
          <p:cNvSpPr txBox="1"/>
          <p:nvPr/>
        </p:nvSpPr>
        <p:spPr>
          <a:xfrm>
            <a:off x="289365" y="4833251"/>
            <a:ext cx="2102924" cy="70788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2.7% ASOA/PM</a:t>
            </a:r>
            <a:r>
              <a:rPr lang="en-US" sz="2000" b="1" baseline="-25000" dirty="0"/>
              <a:t>10</a:t>
            </a:r>
            <a:r>
              <a:rPr lang="en-US" sz="2000" b="1" dirty="0"/>
              <a:t> within Bogotá</a:t>
            </a:r>
          </a:p>
        </p:txBody>
      </p:sp>
      <p:pic>
        <p:nvPicPr>
          <p:cNvPr id="7" name="Imagen 6" descr="Imagen que contiene texto, mapa&#10;&#10;Descripción generada con confianza muy alta">
            <a:extLst>
              <a:ext uri="{FF2B5EF4-FFF2-40B4-BE49-F238E27FC236}">
                <a16:creationId xmlns:a16="http://schemas.microsoft.com/office/drawing/2014/main" id="{CE36EBB6-9123-4B2C-8373-49CB86FC3B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t="5299" b="6570"/>
          <a:stretch/>
        </p:blipFill>
        <p:spPr>
          <a:xfrm>
            <a:off x="2612324" y="713046"/>
            <a:ext cx="3527751" cy="2859742"/>
          </a:xfrm>
          <a:prstGeom prst="rect">
            <a:avLst/>
          </a:prstGeom>
        </p:spPr>
      </p:pic>
      <p:pic>
        <p:nvPicPr>
          <p:cNvPr id="9" name="Imagen 8" descr="Imagen que contiene texto&#10;&#10;Descripción generada con confianza alta">
            <a:extLst>
              <a:ext uri="{FF2B5EF4-FFF2-40B4-BE49-F238E27FC236}">
                <a16:creationId xmlns:a16="http://schemas.microsoft.com/office/drawing/2014/main" id="{8B78F4FE-69FC-4B37-BEEA-7CDCB8769E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" b="5820"/>
          <a:stretch/>
        </p:blipFill>
        <p:spPr>
          <a:xfrm>
            <a:off x="2588587" y="3618954"/>
            <a:ext cx="3491995" cy="3029857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14AF8074-0C10-4070-8BEF-928775E2462E}"/>
              </a:ext>
            </a:extLst>
          </p:cNvPr>
          <p:cNvSpPr txBox="1"/>
          <p:nvPr/>
        </p:nvSpPr>
        <p:spPr>
          <a:xfrm>
            <a:off x="229520" y="2082200"/>
            <a:ext cx="2102924" cy="101566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18% Organic/PM</a:t>
            </a:r>
            <a:r>
              <a:rPr lang="en-US" sz="2000" b="1" baseline="-25000" dirty="0"/>
              <a:t>10</a:t>
            </a:r>
            <a:r>
              <a:rPr lang="en-US" sz="2000" b="1" dirty="0"/>
              <a:t> within Bogotá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CDEF109-06B6-459C-9D88-57DA68499611}"/>
              </a:ext>
            </a:extLst>
          </p:cNvPr>
          <p:cNvSpPr txBox="1"/>
          <p:nvPr/>
        </p:nvSpPr>
        <p:spPr>
          <a:xfrm>
            <a:off x="6720027" y="4753943"/>
            <a:ext cx="1985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>
                <a:solidFill>
                  <a:srgbClr val="00B0F0"/>
                </a:solidFill>
              </a:rPr>
              <a:t>(Ramírez et al., 2018)</a:t>
            </a:r>
            <a:endParaRPr lang="en-US" sz="1600" b="1" dirty="0">
              <a:solidFill>
                <a:srgbClr val="00B0F0"/>
              </a:solidFill>
            </a:endParaRPr>
          </a:p>
        </p:txBody>
      </p:sp>
      <p:graphicFrame>
        <p:nvGraphicFramePr>
          <p:cNvPr id="27" name="Gráfico 26">
            <a:extLst>
              <a:ext uri="{FF2B5EF4-FFF2-40B4-BE49-F238E27FC236}">
                <a16:creationId xmlns:a16="http://schemas.microsoft.com/office/drawing/2014/main" id="{AA2EFB2A-1FBA-40D0-A8D5-CFC7ED2091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3669423"/>
              </p:ext>
            </p:extLst>
          </p:nvPr>
        </p:nvGraphicFramePr>
        <p:xfrm>
          <a:off x="6303131" y="2276914"/>
          <a:ext cx="2686050" cy="2432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CuadroTexto 27">
            <a:extLst>
              <a:ext uri="{FF2B5EF4-FFF2-40B4-BE49-F238E27FC236}">
                <a16:creationId xmlns:a16="http://schemas.microsoft.com/office/drawing/2014/main" id="{7CDD9DA7-F249-4AC5-AFCA-EBCACEA767AF}"/>
              </a:ext>
            </a:extLst>
          </p:cNvPr>
          <p:cNvSpPr txBox="1"/>
          <p:nvPr/>
        </p:nvSpPr>
        <p:spPr>
          <a:xfrm>
            <a:off x="6533256" y="1497632"/>
            <a:ext cx="2560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Observed composition PM</a:t>
            </a:r>
            <a:r>
              <a:rPr lang="en-US" sz="2400" b="1" baseline="-25000" dirty="0">
                <a:solidFill>
                  <a:srgbClr val="00B05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35216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1B9F21-4708-4BCF-B979-D6D724016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259" y="47268"/>
            <a:ext cx="7886700" cy="619612"/>
          </a:xfrm>
        </p:spPr>
        <p:txBody>
          <a:bodyPr>
            <a:normAutofit/>
          </a:bodyPr>
          <a:lstStyle/>
          <a:p>
            <a:r>
              <a:rPr lang="en-US" sz="3200" dirty="0"/>
              <a:t>OA contribution to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fine PM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0A14D0F7-BC78-4F53-82AD-40003B3F7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/>
              <a:t>|</a:t>
            </a:r>
            <a:fld id="{0F1556C4-DFC3-4611-A7CC-780699185E26}" type="slidenum">
              <a:rPr lang="es-ES" smtClean="0"/>
              <a:pPr/>
              <a:t>16</a:t>
            </a:fld>
            <a:endParaRPr lang="es-E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1183300-99C6-45A4-9066-17E01139AF3B}"/>
              </a:ext>
            </a:extLst>
          </p:cNvPr>
          <p:cNvSpPr txBox="1"/>
          <p:nvPr/>
        </p:nvSpPr>
        <p:spPr>
          <a:xfrm>
            <a:off x="184186" y="666880"/>
            <a:ext cx="2222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err="1"/>
              <a:t>Organic</a:t>
            </a:r>
            <a:r>
              <a:rPr lang="es-CO" sz="2400" b="1" dirty="0"/>
              <a:t> </a:t>
            </a:r>
            <a:r>
              <a:rPr lang="es-CO" sz="2400" b="1" dirty="0" err="1"/>
              <a:t>fraction</a:t>
            </a:r>
            <a:r>
              <a:rPr lang="es-CO" sz="2400" b="1" dirty="0"/>
              <a:t> in PM</a:t>
            </a:r>
            <a:r>
              <a:rPr lang="es-CO" sz="2400" b="1" baseline="-25000" dirty="0"/>
              <a:t>2.5</a:t>
            </a:r>
            <a:endParaRPr lang="en-US" sz="2400" b="1" baseline="-250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7247CF4-A221-4786-9A20-CE5F7E67F573}"/>
              </a:ext>
            </a:extLst>
          </p:cNvPr>
          <p:cNvSpPr txBox="1"/>
          <p:nvPr/>
        </p:nvSpPr>
        <p:spPr>
          <a:xfrm>
            <a:off x="7646156" y="51052"/>
            <a:ext cx="19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Results</a:t>
            </a:r>
          </a:p>
        </p:txBody>
      </p:sp>
      <p:pic>
        <p:nvPicPr>
          <p:cNvPr id="16" name="Imagen 15" descr="Imagen que contiene texto, mapa&#10;&#10;Descripción generada con confianza muy alta">
            <a:extLst>
              <a:ext uri="{FF2B5EF4-FFF2-40B4-BE49-F238E27FC236}">
                <a16:creationId xmlns:a16="http://schemas.microsoft.com/office/drawing/2014/main" id="{9A63EEF5-3EDB-43C7-A13E-A7E91346F9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716" y="658282"/>
            <a:ext cx="3746839" cy="3099902"/>
          </a:xfrm>
          <a:prstGeom prst="rect">
            <a:avLst/>
          </a:prstGeom>
        </p:spPr>
      </p:pic>
      <p:pic>
        <p:nvPicPr>
          <p:cNvPr id="20" name="Imagen 19" descr="Imagen que contiene texto, mapa&#10;&#10;Descripción generada con confianza muy alta">
            <a:extLst>
              <a:ext uri="{FF2B5EF4-FFF2-40B4-BE49-F238E27FC236}">
                <a16:creationId xmlns:a16="http://schemas.microsoft.com/office/drawing/2014/main" id="{EB3852E0-080F-4578-AF52-E2BADF130C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645" y="3758184"/>
            <a:ext cx="3687941" cy="309981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13139F9-CE0C-4102-9C67-8CBAFB973041}"/>
              </a:ext>
            </a:extLst>
          </p:cNvPr>
          <p:cNvSpPr txBox="1"/>
          <p:nvPr/>
        </p:nvSpPr>
        <p:spPr>
          <a:xfrm>
            <a:off x="244031" y="3633691"/>
            <a:ext cx="2222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ASOA </a:t>
            </a:r>
            <a:r>
              <a:rPr lang="es-CO" sz="2400" b="1" dirty="0" err="1"/>
              <a:t>fraction</a:t>
            </a:r>
            <a:r>
              <a:rPr lang="es-CO" sz="2400" b="1" dirty="0"/>
              <a:t> in PM</a:t>
            </a:r>
            <a:r>
              <a:rPr lang="es-CO" sz="2400" b="1" baseline="-25000" dirty="0"/>
              <a:t>2.5</a:t>
            </a:r>
            <a:endParaRPr lang="en-US" sz="2400" b="1" baseline="-250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7081008-FC40-4DCF-ABD8-BECA2D7EB9F2}"/>
              </a:ext>
            </a:extLst>
          </p:cNvPr>
          <p:cNvSpPr txBox="1"/>
          <p:nvPr/>
        </p:nvSpPr>
        <p:spPr>
          <a:xfrm>
            <a:off x="303876" y="4833251"/>
            <a:ext cx="2102924" cy="70788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3%   ASOA/PM</a:t>
            </a:r>
            <a:r>
              <a:rPr lang="en-US" sz="2000" b="1" baseline="-25000" dirty="0"/>
              <a:t>2.5</a:t>
            </a:r>
            <a:r>
              <a:rPr lang="en-US" sz="2000" b="1" dirty="0"/>
              <a:t> within Bogotá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A21E6B0-F87E-4A08-9602-9E12893D59CD}"/>
              </a:ext>
            </a:extLst>
          </p:cNvPr>
          <p:cNvSpPr txBox="1"/>
          <p:nvPr/>
        </p:nvSpPr>
        <p:spPr>
          <a:xfrm>
            <a:off x="244031" y="2082200"/>
            <a:ext cx="2102924" cy="70788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22%   OM/PM</a:t>
            </a:r>
            <a:r>
              <a:rPr lang="en-US" sz="2000" b="1" baseline="-25000" dirty="0"/>
              <a:t>2.5</a:t>
            </a:r>
            <a:r>
              <a:rPr lang="en-US" sz="2000" b="1" dirty="0"/>
              <a:t> within Bogotá</a:t>
            </a:r>
          </a:p>
        </p:txBody>
      </p:sp>
      <p:pic>
        <p:nvPicPr>
          <p:cNvPr id="5" name="Imagen 4" descr="Imagen que contiene gráficos vectoriales&#10;&#10;Descripción generada con confianza alta">
            <a:extLst>
              <a:ext uri="{FF2B5EF4-FFF2-40B4-BE49-F238E27FC236}">
                <a16:creationId xmlns:a16="http://schemas.microsoft.com/office/drawing/2014/main" id="{4398FAF2-2B3E-46B7-A7E3-8FFF0CEEA1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9" t="11517" r="7259" b="12310"/>
          <a:stretch/>
        </p:blipFill>
        <p:spPr>
          <a:xfrm>
            <a:off x="6400848" y="2452909"/>
            <a:ext cx="2560340" cy="2380342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BC315ACA-F533-4DB8-B198-F82354FF330A}"/>
              </a:ext>
            </a:extLst>
          </p:cNvPr>
          <p:cNvSpPr txBox="1"/>
          <p:nvPr/>
        </p:nvSpPr>
        <p:spPr>
          <a:xfrm>
            <a:off x="6469644" y="1621912"/>
            <a:ext cx="2560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Modeled composition PM</a:t>
            </a:r>
            <a:r>
              <a:rPr lang="en-US" sz="2400" b="1" baseline="-25000" dirty="0">
                <a:solidFill>
                  <a:srgbClr val="FF0000"/>
                </a:solidFill>
              </a:rPr>
              <a:t>2.5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374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B2E042F-A7DF-4014-AA12-8E33C08F3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EFF8-4BC3-4487-ADA4-A3E746248AC3}" type="slidenum">
              <a:rPr lang="en-US" smtClean="0"/>
              <a:t>17</a:t>
            </a:fld>
            <a:endParaRPr lang="en-US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B0161B1F-A5CE-454A-8E8E-54DD0ED6062E}"/>
              </a:ext>
            </a:extLst>
          </p:cNvPr>
          <p:cNvGrpSpPr/>
          <p:nvPr/>
        </p:nvGrpSpPr>
        <p:grpSpPr>
          <a:xfrm>
            <a:off x="0" y="636605"/>
            <a:ext cx="9114710" cy="5465858"/>
            <a:chOff x="0" y="890493"/>
            <a:chExt cx="9114710" cy="5465858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5DEEB93E-413F-4CFD-9C9E-6E682D3D06E5}"/>
                </a:ext>
              </a:extLst>
            </p:cNvPr>
            <p:cNvGrpSpPr/>
            <p:nvPr/>
          </p:nvGrpSpPr>
          <p:grpSpPr>
            <a:xfrm>
              <a:off x="0" y="1784351"/>
              <a:ext cx="9114710" cy="4572000"/>
              <a:chOff x="-1167828" y="3245650"/>
              <a:chExt cx="7959325" cy="3955296"/>
            </a:xfrm>
          </p:grpSpPr>
          <p:pic>
            <p:nvPicPr>
              <p:cNvPr id="6" name="Imagen 5">
                <a:extLst>
                  <a:ext uri="{FF2B5EF4-FFF2-40B4-BE49-F238E27FC236}">
                    <a16:creationId xmlns:a16="http://schemas.microsoft.com/office/drawing/2014/main" id="{65AB6235-B904-4F9B-B63E-95EBF0CFC0E0}"/>
                  </a:ext>
                </a:extLst>
              </p:cNvPr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9046" y="3245650"/>
                <a:ext cx="3992451" cy="39552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Imagen 6">
                <a:extLst>
                  <a:ext uri="{FF2B5EF4-FFF2-40B4-BE49-F238E27FC236}">
                    <a16:creationId xmlns:a16="http://schemas.microsoft.com/office/drawing/2014/main" id="{844015E6-C8E9-4E5A-93A9-57A138598280}"/>
                  </a:ext>
                </a:extLst>
              </p:cNvPr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67828" y="3245650"/>
                <a:ext cx="3992451" cy="39552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" name="Marcador de contenido 8">
              <a:extLst>
                <a:ext uri="{FF2B5EF4-FFF2-40B4-BE49-F238E27FC236}">
                  <a16:creationId xmlns:a16="http://schemas.microsoft.com/office/drawing/2014/main" id="{57E6769E-CC8B-47FA-9687-65015D583AB8}"/>
                </a:ext>
              </a:extLst>
            </p:cNvPr>
            <p:cNvSpPr txBox="1">
              <a:spLocks/>
            </p:cNvSpPr>
            <p:nvPr/>
          </p:nvSpPr>
          <p:spPr>
            <a:xfrm>
              <a:off x="3592153" y="890493"/>
              <a:ext cx="1887268" cy="731929"/>
            </a:xfrm>
            <a:prstGeom prst="rect">
              <a:avLst/>
            </a:prstGeom>
          </p:spPr>
          <p:txBody>
            <a:bodyPr anchor="ctr">
              <a:normAutofit fontScale="85000" lnSpcReduction="10000"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s-CO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 (Ton/</a:t>
              </a:r>
              <a:r>
                <a:rPr lang="es-CO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yr</a:t>
              </a:r>
              <a:r>
                <a:rPr lang="es-CO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1D1E28E-D9B0-4070-AD6D-05F3DB17E2E1}"/>
              </a:ext>
            </a:extLst>
          </p:cNvPr>
          <p:cNvSpPr txBox="1"/>
          <p:nvPr/>
        </p:nvSpPr>
        <p:spPr>
          <a:xfrm>
            <a:off x="7646156" y="51052"/>
            <a:ext cx="19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Results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392DBF2-10B3-462B-8E21-DC09E4811C72}"/>
              </a:ext>
            </a:extLst>
          </p:cNvPr>
          <p:cNvSpPr txBox="1"/>
          <p:nvPr/>
        </p:nvSpPr>
        <p:spPr>
          <a:xfrm>
            <a:off x="574729" y="57942"/>
            <a:ext cx="8056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Using the local mobile emissions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8D61C2A-8A85-4D14-9EBC-78C96AC729E0}"/>
              </a:ext>
            </a:extLst>
          </p:cNvPr>
          <p:cNvSpPr txBox="1"/>
          <p:nvPr/>
        </p:nvSpPr>
        <p:spPr>
          <a:xfrm>
            <a:off x="7736301" y="1698563"/>
            <a:ext cx="1407699" cy="132343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&gt; 10X VOC</a:t>
            </a:r>
          </a:p>
          <a:p>
            <a:r>
              <a:rPr lang="en-US" sz="2000" b="1" dirty="0"/>
              <a:t>4X CO</a:t>
            </a:r>
          </a:p>
          <a:p>
            <a:r>
              <a:rPr lang="en-US" sz="2000" b="1" dirty="0"/>
              <a:t>5X NOx</a:t>
            </a:r>
          </a:p>
          <a:p>
            <a:r>
              <a:rPr lang="en-US" sz="2000" b="1" dirty="0"/>
              <a:t>1X PM 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321805" y="1412338"/>
            <a:ext cx="1756373" cy="2897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/>
          <p:cNvSpPr/>
          <p:nvPr/>
        </p:nvSpPr>
        <p:spPr>
          <a:xfrm>
            <a:off x="5847029" y="1410829"/>
            <a:ext cx="1756373" cy="2897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Marcador de contenido 8">
            <a:extLst>
              <a:ext uri="{FF2B5EF4-FFF2-40B4-BE49-F238E27FC236}">
                <a16:creationId xmlns:a16="http://schemas.microsoft.com/office/drawing/2014/main" id="{F68F3C9D-80D7-4C30-B34B-A9F372FDA223}"/>
              </a:ext>
            </a:extLst>
          </p:cNvPr>
          <p:cNvSpPr txBox="1">
            <a:spLocks/>
          </p:cNvSpPr>
          <p:nvPr/>
        </p:nvSpPr>
        <p:spPr>
          <a:xfrm>
            <a:off x="1456721" y="1172148"/>
            <a:ext cx="1887268" cy="731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CO" sz="2400" dirty="0"/>
              <a:t>EDGARv4.3.1</a:t>
            </a:r>
            <a:endParaRPr lang="en-US" sz="2400" dirty="0"/>
          </a:p>
        </p:txBody>
      </p:sp>
      <p:sp>
        <p:nvSpPr>
          <p:cNvPr id="16" name="Marcador de contenido 8">
            <a:extLst>
              <a:ext uri="{FF2B5EF4-FFF2-40B4-BE49-F238E27FC236}">
                <a16:creationId xmlns:a16="http://schemas.microsoft.com/office/drawing/2014/main" id="{E7AEF3EA-9C72-4788-8430-047921038986}"/>
              </a:ext>
            </a:extLst>
          </p:cNvPr>
          <p:cNvSpPr txBox="1">
            <a:spLocks/>
          </p:cNvSpPr>
          <p:nvPr/>
        </p:nvSpPr>
        <p:spPr>
          <a:xfrm>
            <a:off x="5487889" y="1277417"/>
            <a:ext cx="3449467" cy="503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O" sz="2400" dirty="0"/>
              <a:t>Local </a:t>
            </a:r>
            <a:r>
              <a:rPr lang="es-CO" sz="2400" dirty="0" err="1"/>
              <a:t>emissions</a:t>
            </a:r>
            <a:r>
              <a:rPr lang="es-CO" sz="2400" dirty="0"/>
              <a:t> 2012</a:t>
            </a:r>
            <a:endParaRPr lang="en-US" sz="24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24C6137-322E-44F8-AA1B-4EB1B1A9632A}"/>
              </a:ext>
            </a:extLst>
          </p:cNvPr>
          <p:cNvSpPr txBox="1"/>
          <p:nvPr/>
        </p:nvSpPr>
        <p:spPr>
          <a:xfrm>
            <a:off x="4293245" y="1347111"/>
            <a:ext cx="492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/>
              <a:t>Vs.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2871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6F64302F-335F-4A04-804E-5DDEAD891990}"/>
              </a:ext>
            </a:extLst>
          </p:cNvPr>
          <p:cNvSpPr txBox="1"/>
          <p:nvPr/>
        </p:nvSpPr>
        <p:spPr>
          <a:xfrm>
            <a:off x="295189" y="2004718"/>
            <a:ext cx="2617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Local mobile emissions inventory produces a significant change on particle estimates 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FF6A52A6-A5D9-4915-A379-62CEE8396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/>
              <a:t>|</a:t>
            </a:r>
            <a:fld id="{0F1556C4-DFC3-4611-A7CC-780699185E26}" type="slidenum">
              <a:rPr lang="es-ES" smtClean="0"/>
              <a:pPr/>
              <a:t>18</a:t>
            </a:fld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09B7598-1EDA-42DC-B98D-6B641F285BC4}"/>
              </a:ext>
            </a:extLst>
          </p:cNvPr>
          <p:cNvSpPr txBox="1"/>
          <p:nvPr/>
        </p:nvSpPr>
        <p:spPr>
          <a:xfrm>
            <a:off x="7646156" y="51052"/>
            <a:ext cx="19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Results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F198494-27E0-4A06-8836-168DA3F3F4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2"/>
          <a:stretch/>
        </p:blipFill>
        <p:spPr>
          <a:xfrm>
            <a:off x="2994583" y="677406"/>
            <a:ext cx="5164282" cy="2842514"/>
          </a:xfrm>
          <a:prstGeom prst="rect">
            <a:avLst/>
          </a:prstGeom>
        </p:spPr>
      </p:pic>
      <p:pic>
        <p:nvPicPr>
          <p:cNvPr id="4" name="Imagen 3" descr="Imagen que contiene captura de pantalla&#10;&#10;Descripción generada con confianza alta">
            <a:extLst>
              <a:ext uri="{FF2B5EF4-FFF2-40B4-BE49-F238E27FC236}">
                <a16:creationId xmlns:a16="http://schemas.microsoft.com/office/drawing/2014/main" id="{B1D4D683-AAFC-41B4-B87F-EB7CED97E0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5"/>
          <a:stretch/>
        </p:blipFill>
        <p:spPr>
          <a:xfrm>
            <a:off x="2994583" y="646450"/>
            <a:ext cx="5164282" cy="287346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B127126-99EC-4E4B-8078-0EDF9C8820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8"/>
          <a:stretch/>
        </p:blipFill>
        <p:spPr>
          <a:xfrm>
            <a:off x="2994583" y="4109470"/>
            <a:ext cx="5164282" cy="279432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75E8ED1-7386-4A35-B0F9-04C8DC86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8" y="505872"/>
            <a:ext cx="4138864" cy="891883"/>
          </a:xfrm>
        </p:spPr>
        <p:txBody>
          <a:bodyPr>
            <a:noAutofit/>
          </a:bodyPr>
          <a:lstStyle/>
          <a:p>
            <a:r>
              <a:rPr lang="en-US" dirty="0"/>
              <a:t>Modeled PM performance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0842AF8-E91A-4177-AF72-7FBCFA54D229}"/>
              </a:ext>
            </a:extLst>
          </p:cNvPr>
          <p:cNvSpPr txBox="1"/>
          <p:nvPr/>
        </p:nvSpPr>
        <p:spPr>
          <a:xfrm>
            <a:off x="3458024" y="179189"/>
            <a:ext cx="986167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CO" sz="3000" b="1" dirty="0"/>
              <a:t>PM</a:t>
            </a:r>
            <a:r>
              <a:rPr lang="es-CO" sz="3000" b="1" baseline="-25000" dirty="0"/>
              <a:t>10</a:t>
            </a:r>
            <a:endParaRPr lang="en-US" sz="3000" b="1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0FA7444-C2D1-4F29-8370-7B41D659B135}"/>
              </a:ext>
            </a:extLst>
          </p:cNvPr>
          <p:cNvGrpSpPr/>
          <p:nvPr/>
        </p:nvGrpSpPr>
        <p:grpSpPr>
          <a:xfrm>
            <a:off x="2994583" y="3555472"/>
            <a:ext cx="5164282" cy="3348318"/>
            <a:chOff x="2994583" y="3328157"/>
            <a:chExt cx="5164282" cy="3348318"/>
          </a:xfrm>
        </p:grpSpPr>
        <p:pic>
          <p:nvPicPr>
            <p:cNvPr id="13" name="Imagen 12" descr="Imagen que contiene captura de pantalla&#10;&#10;Descripción generada con confianza alta">
              <a:extLst>
                <a:ext uri="{FF2B5EF4-FFF2-40B4-BE49-F238E27FC236}">
                  <a16:creationId xmlns:a16="http://schemas.microsoft.com/office/drawing/2014/main" id="{91777AD8-80D4-42AF-B32F-1EEA5C3948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88"/>
            <a:stretch/>
          </p:blipFill>
          <p:spPr>
            <a:xfrm>
              <a:off x="2994583" y="3882155"/>
              <a:ext cx="5164282" cy="2794320"/>
            </a:xfrm>
            <a:prstGeom prst="rect">
              <a:avLst/>
            </a:prstGeom>
          </p:spPr>
        </p:pic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332B478F-3FAF-4210-9FF2-D4B311092C41}"/>
                </a:ext>
              </a:extLst>
            </p:cNvPr>
            <p:cNvSpPr txBox="1"/>
            <p:nvPr/>
          </p:nvSpPr>
          <p:spPr>
            <a:xfrm>
              <a:off x="3513055" y="3328157"/>
              <a:ext cx="1055097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CO" sz="3000" b="1" dirty="0"/>
                <a:t>PM</a:t>
              </a:r>
              <a:r>
                <a:rPr lang="es-CO" sz="3000" b="1" baseline="-25000" dirty="0"/>
                <a:t>2.5</a:t>
              </a:r>
              <a:endParaRPr lang="en-US" sz="3000" b="1" dirty="0"/>
            </a:p>
          </p:txBody>
        </p:sp>
      </p:grpSp>
      <p:sp>
        <p:nvSpPr>
          <p:cNvPr id="3" name="Elipse 2">
            <a:extLst>
              <a:ext uri="{FF2B5EF4-FFF2-40B4-BE49-F238E27FC236}">
                <a16:creationId xmlns:a16="http://schemas.microsoft.com/office/drawing/2014/main" id="{37250650-BC4C-4B10-A2AC-CFEDD72D98E7}"/>
              </a:ext>
            </a:extLst>
          </p:cNvPr>
          <p:cNvSpPr/>
          <p:nvPr/>
        </p:nvSpPr>
        <p:spPr>
          <a:xfrm>
            <a:off x="6139545" y="4683201"/>
            <a:ext cx="1016000" cy="885372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arcador de número de diapositiva 7">
            <a:extLst>
              <a:ext uri="{FF2B5EF4-FFF2-40B4-BE49-F238E27FC236}">
                <a16:creationId xmlns:a16="http://schemas.microsoft.com/office/drawing/2014/main" id="{B49FA757-99E5-4BC4-A923-8FB9F35F759A}"/>
              </a:ext>
            </a:extLst>
          </p:cNvPr>
          <p:cNvSpPr txBox="1">
            <a:spLocks/>
          </p:cNvSpPr>
          <p:nvPr/>
        </p:nvSpPr>
        <p:spPr>
          <a:xfrm>
            <a:off x="6460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|</a:t>
            </a:r>
            <a:fld id="{0F1556C4-DFC3-4611-A7CC-780699185E26}" type="slidenum">
              <a:rPr lang="es-ES" smtClean="0"/>
              <a:pPr/>
              <a:t>18</a:t>
            </a:fld>
            <a:endParaRPr lang="es-ES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00B9345-4C80-46AD-9BCD-582D40626464}"/>
              </a:ext>
            </a:extLst>
          </p:cNvPr>
          <p:cNvSpPr txBox="1"/>
          <p:nvPr/>
        </p:nvSpPr>
        <p:spPr>
          <a:xfrm>
            <a:off x="7648277" y="51052"/>
            <a:ext cx="19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Results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860DE7A7-9961-4076-A910-3E5E11256D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2"/>
          <a:stretch/>
        </p:blipFill>
        <p:spPr>
          <a:xfrm>
            <a:off x="2996704" y="677406"/>
            <a:ext cx="5164282" cy="2842513"/>
          </a:xfrm>
          <a:prstGeom prst="rect">
            <a:avLst/>
          </a:prstGeom>
        </p:spPr>
      </p:pic>
      <p:pic>
        <p:nvPicPr>
          <p:cNvPr id="22" name="Imagen 21" descr="Imagen que contiene captura de pantalla&#10;&#10;Descripción generada con confianza alta">
            <a:extLst>
              <a:ext uri="{FF2B5EF4-FFF2-40B4-BE49-F238E27FC236}">
                <a16:creationId xmlns:a16="http://schemas.microsoft.com/office/drawing/2014/main" id="{42F40E8F-C761-49AC-98BE-50FBBEA63E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3"/>
          <a:stretch/>
        </p:blipFill>
        <p:spPr>
          <a:xfrm>
            <a:off x="2996704" y="677407"/>
            <a:ext cx="5164282" cy="2842511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CCA6CC4C-C7F3-40E4-A173-DA11F0DCF9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8"/>
          <a:stretch/>
        </p:blipFill>
        <p:spPr>
          <a:xfrm>
            <a:off x="2996704" y="4109468"/>
            <a:ext cx="5164282" cy="2794322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E9D3C72D-1EB9-43A4-865D-B01B88E326FB}"/>
              </a:ext>
            </a:extLst>
          </p:cNvPr>
          <p:cNvSpPr txBox="1"/>
          <p:nvPr/>
        </p:nvSpPr>
        <p:spPr>
          <a:xfrm>
            <a:off x="3460145" y="179189"/>
            <a:ext cx="986167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CO" sz="3000" b="1" dirty="0"/>
              <a:t>PM</a:t>
            </a:r>
            <a:r>
              <a:rPr lang="es-CO" sz="3000" b="1" baseline="-25000" dirty="0"/>
              <a:t>10</a:t>
            </a:r>
            <a:endParaRPr lang="en-US" sz="3000" b="1" dirty="0"/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5F068C97-5841-46F7-920F-9F5CFDC01D9A}"/>
              </a:ext>
            </a:extLst>
          </p:cNvPr>
          <p:cNvGrpSpPr/>
          <p:nvPr/>
        </p:nvGrpSpPr>
        <p:grpSpPr>
          <a:xfrm>
            <a:off x="2996704" y="3532778"/>
            <a:ext cx="5164282" cy="3371012"/>
            <a:chOff x="2994583" y="3305463"/>
            <a:chExt cx="5164282" cy="3371012"/>
          </a:xfrm>
        </p:grpSpPr>
        <p:pic>
          <p:nvPicPr>
            <p:cNvPr id="26" name="Imagen 25" descr="Imagen que contiene captura de pantalla&#10;&#10;Descripción generada con confianza alta">
              <a:extLst>
                <a:ext uri="{FF2B5EF4-FFF2-40B4-BE49-F238E27FC236}">
                  <a16:creationId xmlns:a16="http://schemas.microsoft.com/office/drawing/2014/main" id="{97A98378-F32D-4B32-B827-D9723A8EE1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88"/>
            <a:stretch/>
          </p:blipFill>
          <p:spPr>
            <a:xfrm>
              <a:off x="2994583" y="3882155"/>
              <a:ext cx="5164282" cy="2794320"/>
            </a:xfrm>
            <a:prstGeom prst="rect">
              <a:avLst/>
            </a:prstGeom>
          </p:spPr>
        </p:pic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B344E1C2-83B9-41BD-BB03-FD940BDB52A9}"/>
                </a:ext>
              </a:extLst>
            </p:cNvPr>
            <p:cNvSpPr txBox="1"/>
            <p:nvPr/>
          </p:nvSpPr>
          <p:spPr>
            <a:xfrm>
              <a:off x="3510934" y="3305463"/>
              <a:ext cx="1055097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CO" sz="3000" b="1" dirty="0"/>
                <a:t>PM</a:t>
              </a:r>
              <a:r>
                <a:rPr lang="es-CO" sz="3000" b="1" baseline="-25000" dirty="0"/>
                <a:t>2.5</a:t>
              </a:r>
              <a:endParaRPr lang="en-US" sz="3000" b="1" dirty="0"/>
            </a:p>
          </p:txBody>
        </p:sp>
      </p:grpSp>
      <p:sp>
        <p:nvSpPr>
          <p:cNvPr id="28" name="Elipse 27">
            <a:extLst>
              <a:ext uri="{FF2B5EF4-FFF2-40B4-BE49-F238E27FC236}">
                <a16:creationId xmlns:a16="http://schemas.microsoft.com/office/drawing/2014/main" id="{9B455C6B-7DC1-4644-B19F-9ABAE14F9AA5}"/>
              </a:ext>
            </a:extLst>
          </p:cNvPr>
          <p:cNvSpPr/>
          <p:nvPr/>
        </p:nvSpPr>
        <p:spPr>
          <a:xfrm>
            <a:off x="6141666" y="4683201"/>
            <a:ext cx="1016000" cy="885372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7CB1A34-ECA0-4025-B340-AEA3F55D8A47}"/>
              </a:ext>
            </a:extLst>
          </p:cNvPr>
          <p:cNvSpPr txBox="1"/>
          <p:nvPr/>
        </p:nvSpPr>
        <p:spPr>
          <a:xfrm>
            <a:off x="7262508" y="5154915"/>
            <a:ext cx="1823436" cy="70788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Overestimation of fine particles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A22510B-13A8-4429-895B-85C01BCCCD96}"/>
              </a:ext>
            </a:extLst>
          </p:cNvPr>
          <p:cNvSpPr txBox="1"/>
          <p:nvPr/>
        </p:nvSpPr>
        <p:spPr>
          <a:xfrm>
            <a:off x="4460793" y="352355"/>
            <a:ext cx="1415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Base case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54D77524-084D-4B64-921C-BD85A31A75A1}"/>
              </a:ext>
            </a:extLst>
          </p:cNvPr>
          <p:cNvSpPr txBox="1"/>
          <p:nvPr/>
        </p:nvSpPr>
        <p:spPr>
          <a:xfrm>
            <a:off x="5797383" y="356592"/>
            <a:ext cx="2282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Using mob loc EI</a:t>
            </a:r>
          </a:p>
        </p:txBody>
      </p:sp>
    </p:spTree>
    <p:extLst>
      <p:ext uri="{BB962C8B-B14F-4D97-AF65-F5344CB8AC3E}">
        <p14:creationId xmlns:p14="http://schemas.microsoft.com/office/powerpoint/2010/main" val="280044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ED7FA5-3B16-4F97-95C5-46388A3AD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41" y="281884"/>
            <a:ext cx="2932185" cy="2040402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the local emissions: </a:t>
            </a:r>
            <a:r>
              <a:rPr lang="en-US" b="0" dirty="0"/>
              <a:t>What happens with the gaseous phase?</a:t>
            </a:r>
          </a:p>
        </p:txBody>
      </p:sp>
      <p:pic>
        <p:nvPicPr>
          <p:cNvPr id="6" name="Marcador de contenido 5" descr="Imagen que contiene interior, mapa, texto&#10;&#10;Descripción generada con confianza muy alta">
            <a:extLst>
              <a:ext uri="{FF2B5EF4-FFF2-40B4-BE49-F238E27FC236}">
                <a16:creationId xmlns:a16="http://schemas.microsoft.com/office/drawing/2014/main" id="{CFBAC97D-42EE-491D-BCA0-6B392E5C3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991" y="821116"/>
            <a:ext cx="5782485" cy="2891242"/>
          </a:xfrm>
        </p:spPr>
      </p:pic>
      <p:pic>
        <p:nvPicPr>
          <p:cNvPr id="8" name="Imagen 7" descr="Imagen que contiene mapa, texto&#10;&#10;Descripción generada con confianza muy alta">
            <a:extLst>
              <a:ext uri="{FF2B5EF4-FFF2-40B4-BE49-F238E27FC236}">
                <a16:creationId xmlns:a16="http://schemas.microsoft.com/office/drawing/2014/main" id="{22202C3B-F4EA-4535-B487-87164B2F0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26" y="3732933"/>
            <a:ext cx="5779009" cy="2889504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D2028C-BF63-4AB4-BB15-9D20C9E5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EFF8-4BC3-4487-ADA4-A3E746248AC3}" type="slidenum">
              <a:rPr lang="en-US" smtClean="0"/>
              <a:t>19</a:t>
            </a:fld>
            <a:endParaRPr lang="en-U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6D4D749-8F05-4F78-A777-A8022F004F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4"/>
          <a:stretch/>
        </p:blipFill>
        <p:spPr>
          <a:xfrm>
            <a:off x="85813" y="2755511"/>
            <a:ext cx="3266513" cy="360084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52B8B9B-4385-4603-ACD0-20AE7853D5AB}"/>
              </a:ext>
            </a:extLst>
          </p:cNvPr>
          <p:cNvSpPr txBox="1"/>
          <p:nvPr/>
        </p:nvSpPr>
        <p:spPr>
          <a:xfrm>
            <a:off x="7646156" y="51052"/>
            <a:ext cx="19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Results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D526EE5-FF53-430F-9E0D-87BF0F413D20}"/>
              </a:ext>
            </a:extLst>
          </p:cNvPr>
          <p:cNvSpPr txBox="1"/>
          <p:nvPr/>
        </p:nvSpPr>
        <p:spPr>
          <a:xfrm>
            <a:off x="420141" y="2322286"/>
            <a:ext cx="1331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</a:t>
            </a:r>
            <a:r>
              <a:rPr lang="es-CO" sz="2000" dirty="0"/>
              <a:t>[</a:t>
            </a:r>
            <a:r>
              <a:rPr lang="es-CO" sz="2000" dirty="0" err="1"/>
              <a:t>ppb</a:t>
            </a:r>
            <a:r>
              <a:rPr lang="es-CO" sz="2000" dirty="0"/>
              <a:t>]</a:t>
            </a:r>
            <a:endParaRPr lang="en-US" sz="320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294BB31-4D31-4E40-B6BB-4177E4F85AE8}"/>
              </a:ext>
            </a:extLst>
          </p:cNvPr>
          <p:cNvSpPr/>
          <p:nvPr/>
        </p:nvSpPr>
        <p:spPr>
          <a:xfrm>
            <a:off x="6311900" y="859470"/>
            <a:ext cx="2755900" cy="1974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EBEB24A-50F4-4733-A1EA-67C9CCD52377}"/>
              </a:ext>
            </a:extLst>
          </p:cNvPr>
          <p:cNvSpPr/>
          <p:nvPr/>
        </p:nvSpPr>
        <p:spPr>
          <a:xfrm>
            <a:off x="6214227" y="3756955"/>
            <a:ext cx="2755900" cy="1974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9093F6D-36AA-49D8-A036-B98C6DBE4B5B}"/>
              </a:ext>
            </a:extLst>
          </p:cNvPr>
          <p:cNvSpPr txBox="1"/>
          <p:nvPr/>
        </p:nvSpPr>
        <p:spPr>
          <a:xfrm>
            <a:off x="6645375" y="583812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Mod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F06AD3A-5A60-4D6F-9D7F-F294B4C94D8F}"/>
              </a:ext>
            </a:extLst>
          </p:cNvPr>
          <p:cNvSpPr txBox="1"/>
          <p:nvPr/>
        </p:nvSpPr>
        <p:spPr>
          <a:xfrm>
            <a:off x="7453880" y="583812"/>
            <a:ext cx="680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</a:rPr>
              <a:t>Obs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F042571-4D7C-43FD-80E7-105F701960AE}"/>
              </a:ext>
            </a:extLst>
          </p:cNvPr>
          <p:cNvSpPr txBox="1"/>
          <p:nvPr/>
        </p:nvSpPr>
        <p:spPr>
          <a:xfrm>
            <a:off x="8125024" y="583812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PBLH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5121823-05AE-49CA-BC1A-FEC1F3B20AC2}"/>
              </a:ext>
            </a:extLst>
          </p:cNvPr>
          <p:cNvSpPr/>
          <p:nvPr/>
        </p:nvSpPr>
        <p:spPr>
          <a:xfrm>
            <a:off x="4445390" y="599632"/>
            <a:ext cx="2022635" cy="4616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2400" b="1" dirty="0"/>
              <a:t>Base case</a:t>
            </a:r>
            <a:endParaRPr lang="en-US" sz="2400" b="1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1C6AEBE-B93D-455D-BC4D-1A3EA89B5664}"/>
              </a:ext>
            </a:extLst>
          </p:cNvPr>
          <p:cNvSpPr/>
          <p:nvPr/>
        </p:nvSpPr>
        <p:spPr>
          <a:xfrm>
            <a:off x="4475883" y="3499340"/>
            <a:ext cx="4143015" cy="4616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2400" b="1" dirty="0" err="1"/>
              <a:t>With</a:t>
            </a:r>
            <a:r>
              <a:rPr lang="es-CO" sz="2400" b="1" dirty="0"/>
              <a:t> local </a:t>
            </a:r>
            <a:r>
              <a:rPr lang="es-CO" sz="2400" b="1" dirty="0" err="1"/>
              <a:t>mobile</a:t>
            </a:r>
            <a:r>
              <a:rPr lang="es-CO" sz="2400" b="1" dirty="0"/>
              <a:t> </a:t>
            </a:r>
            <a:r>
              <a:rPr lang="es-CO" sz="2400" b="1" dirty="0" err="1"/>
              <a:t>emissions</a:t>
            </a:r>
            <a:r>
              <a:rPr lang="es-CO" sz="2400" b="1" dirty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19233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97489-D2B0-436E-B475-A3EFD9D13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4036" y="967961"/>
            <a:ext cx="3731314" cy="26324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CONTEXT</a:t>
            </a:r>
          </a:p>
          <a:p>
            <a:pPr marL="0" indent="0">
              <a:buNone/>
            </a:pPr>
            <a:r>
              <a:rPr lang="en-US" dirty="0"/>
              <a:t>Bogotá is a fast-growing megacity.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     ~8M inhabitants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~2M vehicles (73% privately owned)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DAD53-9AB2-41D0-9ECA-A5F6AD9A2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EFF8-4BC3-4487-ADA4-A3E746248AC3}" type="slidenum">
              <a:rPr lang="en-US" smtClean="0"/>
              <a:t>2</a:t>
            </a:fld>
            <a:endParaRPr lang="en-US"/>
          </a:p>
        </p:txBody>
      </p:sp>
      <p:pic>
        <p:nvPicPr>
          <p:cNvPr id="8" name="Imagen 7" descr="Imagen que contiene cielo, exterior, hierba, montaña&#10;&#10;Descripción generada con confianza muy alta">
            <a:extLst>
              <a:ext uri="{FF2B5EF4-FFF2-40B4-BE49-F238E27FC236}">
                <a16:creationId xmlns:a16="http://schemas.microsoft.com/office/drawing/2014/main" id="{AA810140-F871-48F0-97A4-3A04110057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6"/>
          <a:stretch/>
        </p:blipFill>
        <p:spPr>
          <a:xfrm>
            <a:off x="603408" y="571607"/>
            <a:ext cx="3968592" cy="41011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D4CDF53-0FAF-4EED-839E-CF7697AB82A8}"/>
              </a:ext>
            </a:extLst>
          </p:cNvPr>
          <p:cNvSpPr txBox="1"/>
          <p:nvPr/>
        </p:nvSpPr>
        <p:spPr>
          <a:xfrm>
            <a:off x="7294458" y="51052"/>
            <a:ext cx="19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D1C8042-B329-4809-BA45-C85C22ED21B0}"/>
              </a:ext>
            </a:extLst>
          </p:cNvPr>
          <p:cNvSpPr txBox="1">
            <a:spLocks/>
          </p:cNvSpPr>
          <p:nvPr/>
        </p:nvSpPr>
        <p:spPr>
          <a:xfrm>
            <a:off x="628650" y="51051"/>
            <a:ext cx="7886700" cy="4616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Our study area: Bogotá, Colombia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9E78D38D-D722-485F-B6F8-D0FC32ACC18E}"/>
              </a:ext>
            </a:extLst>
          </p:cNvPr>
          <p:cNvGrpSpPr/>
          <p:nvPr/>
        </p:nvGrpSpPr>
        <p:grpSpPr>
          <a:xfrm>
            <a:off x="199176" y="4807798"/>
            <a:ext cx="4553107" cy="1837478"/>
            <a:chOff x="556751" y="4883998"/>
            <a:chExt cx="4174275" cy="1837478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EDB53228-9A04-477A-B8F5-494C1866F46D}"/>
                </a:ext>
              </a:extLst>
            </p:cNvPr>
            <p:cNvGrpSpPr/>
            <p:nvPr/>
          </p:nvGrpSpPr>
          <p:grpSpPr>
            <a:xfrm>
              <a:off x="556751" y="4883998"/>
              <a:ext cx="4068259" cy="1837478"/>
              <a:chOff x="603408" y="4883998"/>
              <a:chExt cx="4068259" cy="1837478"/>
            </a:xfrm>
          </p:grpSpPr>
          <p:pic>
            <p:nvPicPr>
              <p:cNvPr id="11" name="Imagen 10">
                <a:extLst>
                  <a:ext uri="{FF2B5EF4-FFF2-40B4-BE49-F238E27FC236}">
                    <a16:creationId xmlns:a16="http://schemas.microsoft.com/office/drawing/2014/main" id="{81A52489-A252-4B95-987A-8DA2525FC7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4792"/>
              <a:stretch/>
            </p:blipFill>
            <p:spPr>
              <a:xfrm>
                <a:off x="940352" y="4883999"/>
                <a:ext cx="3731315" cy="1837477"/>
              </a:xfrm>
              <a:prstGeom prst="rect">
                <a:avLst/>
              </a:prstGeom>
            </p:spPr>
          </p:pic>
          <p:pic>
            <p:nvPicPr>
              <p:cNvPr id="12" name="Imagen 11">
                <a:extLst>
                  <a:ext uri="{FF2B5EF4-FFF2-40B4-BE49-F238E27FC236}">
                    <a16:creationId xmlns:a16="http://schemas.microsoft.com/office/drawing/2014/main" id="{BE5ED227-DBF1-4D3A-A422-3FB8843C71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-502" r="95490"/>
              <a:stretch/>
            </p:blipFill>
            <p:spPr>
              <a:xfrm>
                <a:off x="603408" y="4883998"/>
                <a:ext cx="338758" cy="1837477"/>
              </a:xfrm>
              <a:prstGeom prst="rect">
                <a:avLst/>
              </a:prstGeom>
            </p:spPr>
          </p:pic>
        </p:grp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BA0E1592-ADC5-48F9-A1A5-A46E31EA8F30}"/>
                </a:ext>
              </a:extLst>
            </p:cNvPr>
            <p:cNvSpPr txBox="1"/>
            <p:nvPr/>
          </p:nvSpPr>
          <p:spPr>
            <a:xfrm flipH="1">
              <a:off x="2691211" y="4883998"/>
              <a:ext cx="203981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b="1" dirty="0"/>
                <a:t>PM</a:t>
              </a:r>
              <a:r>
                <a:rPr lang="en-US" sz="2300" b="1" baseline="-25000" dirty="0"/>
                <a:t>10</a:t>
              </a:r>
              <a:r>
                <a:rPr lang="en-US" sz="2300" b="1" dirty="0"/>
                <a:t>  [µg m</a:t>
              </a:r>
              <a:r>
                <a:rPr lang="en-US" sz="2300" b="1" baseline="30000" dirty="0"/>
                <a:t>-3</a:t>
              </a:r>
              <a:r>
                <a:rPr lang="en-US" sz="2300" b="1" dirty="0"/>
                <a:t>]</a:t>
              </a:r>
            </a:p>
          </p:txBody>
        </p:sp>
      </p:grpSp>
      <p:sp>
        <p:nvSpPr>
          <p:cNvPr id="15" name="TextBox 6">
            <a:extLst>
              <a:ext uri="{FF2B5EF4-FFF2-40B4-BE49-F238E27FC236}">
                <a16:creationId xmlns:a16="http://schemas.microsoft.com/office/drawing/2014/main" id="{798E2D9B-4102-4E75-A3A7-B3C0C2E50FD1}"/>
              </a:ext>
            </a:extLst>
          </p:cNvPr>
          <p:cNvSpPr txBox="1"/>
          <p:nvPr/>
        </p:nvSpPr>
        <p:spPr>
          <a:xfrm>
            <a:off x="523767" y="6156546"/>
            <a:ext cx="33093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/>
              <a:t>AQ monitoring network data in Bogotá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6573AC7-3228-4D9F-B014-D074D5889D92}"/>
              </a:ext>
            </a:extLst>
          </p:cNvPr>
          <p:cNvGrpSpPr/>
          <p:nvPr/>
        </p:nvGrpSpPr>
        <p:grpSpPr>
          <a:xfrm>
            <a:off x="578009" y="536220"/>
            <a:ext cx="3993992" cy="4171874"/>
            <a:chOff x="578009" y="536220"/>
            <a:chExt cx="3993992" cy="4171874"/>
          </a:xfrm>
        </p:grpSpPr>
        <p:pic>
          <p:nvPicPr>
            <p:cNvPr id="6" name="Imagen 5" descr="Imagen que contiene texto, mapa&#10;&#10;Descripción generada con confianza muy alta">
              <a:extLst>
                <a:ext uri="{FF2B5EF4-FFF2-40B4-BE49-F238E27FC236}">
                  <a16:creationId xmlns:a16="http://schemas.microsoft.com/office/drawing/2014/main" id="{35C63BAE-5708-405A-9485-905DEC12A1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06" t="10276" r="13206" b="8786"/>
            <a:stretch/>
          </p:blipFill>
          <p:spPr>
            <a:xfrm>
              <a:off x="578009" y="536220"/>
              <a:ext cx="3993992" cy="4171874"/>
            </a:xfrm>
            <a:prstGeom prst="rect">
              <a:avLst/>
            </a:prstGeom>
          </p:spPr>
        </p:pic>
        <p:sp>
          <p:nvSpPr>
            <p:cNvPr id="7" name="Estrella: 5 puntas 6">
              <a:extLst>
                <a:ext uri="{FF2B5EF4-FFF2-40B4-BE49-F238E27FC236}">
                  <a16:creationId xmlns:a16="http://schemas.microsoft.com/office/drawing/2014/main" id="{ABE0A275-C6E8-41DE-800B-C61A2B3DABFC}"/>
                </a:ext>
              </a:extLst>
            </p:cNvPr>
            <p:cNvSpPr/>
            <p:nvPr/>
          </p:nvSpPr>
          <p:spPr>
            <a:xfrm>
              <a:off x="2568574" y="1263188"/>
              <a:ext cx="165100" cy="149225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Gráfico 17" descr="Niños">
            <a:extLst>
              <a:ext uri="{FF2B5EF4-FFF2-40B4-BE49-F238E27FC236}">
                <a16:creationId xmlns:a16="http://schemas.microsoft.com/office/drawing/2014/main" id="{AA95BA75-5A57-429C-8CA3-AAAB3BA0B3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71031" y="1791333"/>
            <a:ext cx="914400" cy="914400"/>
          </a:xfrm>
          <a:prstGeom prst="rect">
            <a:avLst/>
          </a:prstGeom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5EEEFDAA-BEEA-4FA0-8E88-D6C2EA34EC29}"/>
              </a:ext>
            </a:extLst>
          </p:cNvPr>
          <p:cNvGrpSpPr/>
          <p:nvPr/>
        </p:nvGrpSpPr>
        <p:grpSpPr>
          <a:xfrm>
            <a:off x="4888539" y="2559905"/>
            <a:ext cx="1912931" cy="753157"/>
            <a:chOff x="4888539" y="2245578"/>
            <a:chExt cx="1912931" cy="753157"/>
          </a:xfrm>
        </p:grpSpPr>
        <p:pic>
          <p:nvPicPr>
            <p:cNvPr id="20" name="Gráfico 19" descr="Coche">
              <a:extLst>
                <a:ext uri="{FF2B5EF4-FFF2-40B4-BE49-F238E27FC236}">
                  <a16:creationId xmlns:a16="http://schemas.microsoft.com/office/drawing/2014/main" id="{6CF05B2E-1E22-4F41-B0FF-801A57D11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88539" y="2269690"/>
              <a:ext cx="729045" cy="729045"/>
            </a:xfrm>
            <a:prstGeom prst="rect">
              <a:avLst/>
            </a:prstGeom>
          </p:spPr>
        </p:pic>
        <p:pic>
          <p:nvPicPr>
            <p:cNvPr id="22" name="Gráfico 21" descr="Motocicleta">
              <a:extLst>
                <a:ext uri="{FF2B5EF4-FFF2-40B4-BE49-F238E27FC236}">
                  <a16:creationId xmlns:a16="http://schemas.microsoft.com/office/drawing/2014/main" id="{300A0965-4E8D-4DC6-AD80-0EC695A3B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578909" y="2391406"/>
              <a:ext cx="485612" cy="485612"/>
            </a:xfrm>
            <a:prstGeom prst="rect">
              <a:avLst/>
            </a:prstGeom>
          </p:spPr>
        </p:pic>
        <p:pic>
          <p:nvPicPr>
            <p:cNvPr id="24" name="Gráfico 23" descr="Autobús">
              <a:extLst>
                <a:ext uri="{FF2B5EF4-FFF2-40B4-BE49-F238E27FC236}">
                  <a16:creationId xmlns:a16="http://schemas.microsoft.com/office/drawing/2014/main" id="{6510B25A-EDB9-406E-A842-B87C80C2D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072425" y="2245578"/>
              <a:ext cx="729045" cy="729045"/>
            </a:xfrm>
            <a:prstGeom prst="rect">
              <a:avLst/>
            </a:prstGeom>
          </p:spPr>
        </p:pic>
      </p:grpSp>
      <p:sp>
        <p:nvSpPr>
          <p:cNvPr id="27" name="TextBox 7">
            <a:extLst>
              <a:ext uri="{FF2B5EF4-FFF2-40B4-BE49-F238E27FC236}">
                <a16:creationId xmlns:a16="http://schemas.microsoft.com/office/drawing/2014/main" id="{C088A035-37FD-4C7C-B0E7-596CD7F93CE0}"/>
              </a:ext>
            </a:extLst>
          </p:cNvPr>
          <p:cNvSpPr txBox="1"/>
          <p:nvPr/>
        </p:nvSpPr>
        <p:spPr>
          <a:xfrm flipH="1">
            <a:off x="5657114" y="5298367"/>
            <a:ext cx="287124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FF0000"/>
                </a:solidFill>
              </a:rPr>
              <a:t>PM</a:t>
            </a:r>
            <a:r>
              <a:rPr lang="en-US" sz="2300" b="1" baseline="-25000" dirty="0">
                <a:solidFill>
                  <a:srgbClr val="FF0000"/>
                </a:solidFill>
              </a:rPr>
              <a:t>10</a:t>
            </a:r>
            <a:r>
              <a:rPr lang="en-US" sz="2300" b="1" dirty="0">
                <a:solidFill>
                  <a:srgbClr val="FF0000"/>
                </a:solidFill>
              </a:rPr>
              <a:t> : 49.1 [µg m</a:t>
            </a:r>
            <a:r>
              <a:rPr lang="en-US" sz="2300" b="1" baseline="30000" dirty="0">
                <a:solidFill>
                  <a:srgbClr val="FF0000"/>
                </a:solidFill>
              </a:rPr>
              <a:t>-3</a:t>
            </a:r>
            <a:r>
              <a:rPr lang="en-US" sz="2300" b="1"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9661B670-065E-4443-BD93-BC1AB023EB18}"/>
              </a:ext>
            </a:extLst>
          </p:cNvPr>
          <p:cNvSpPr txBox="1"/>
          <p:nvPr/>
        </p:nvSpPr>
        <p:spPr>
          <a:xfrm flipH="1">
            <a:off x="5641153" y="5887609"/>
            <a:ext cx="293614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FF0000"/>
                </a:solidFill>
              </a:rPr>
              <a:t>PM</a:t>
            </a:r>
            <a:r>
              <a:rPr lang="en-US" sz="2300" b="1" baseline="-25000" dirty="0">
                <a:solidFill>
                  <a:srgbClr val="FF0000"/>
                </a:solidFill>
              </a:rPr>
              <a:t>2.5 </a:t>
            </a:r>
            <a:r>
              <a:rPr lang="en-US" sz="2300" b="1" dirty="0">
                <a:solidFill>
                  <a:srgbClr val="FF0000"/>
                </a:solidFill>
              </a:rPr>
              <a:t>: 29.1 [µg m</a:t>
            </a:r>
            <a:r>
              <a:rPr lang="en-US" sz="2300" b="1" baseline="30000" dirty="0">
                <a:solidFill>
                  <a:srgbClr val="FF0000"/>
                </a:solidFill>
              </a:rPr>
              <a:t>-3</a:t>
            </a:r>
            <a:r>
              <a:rPr lang="en-US" sz="2300" b="1"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29" name="TextBox 7">
            <a:extLst>
              <a:ext uri="{FF2B5EF4-FFF2-40B4-BE49-F238E27FC236}">
                <a16:creationId xmlns:a16="http://schemas.microsoft.com/office/drawing/2014/main" id="{302F2C35-AE59-4CC9-A20F-B974CD8ABF32}"/>
              </a:ext>
            </a:extLst>
          </p:cNvPr>
          <p:cNvSpPr txBox="1"/>
          <p:nvPr/>
        </p:nvSpPr>
        <p:spPr>
          <a:xfrm flipH="1">
            <a:off x="4914487" y="4793411"/>
            <a:ext cx="410483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FF0000"/>
                </a:solidFill>
              </a:rPr>
              <a:t>Annual average concentrations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36044E1A-FFFF-4128-8371-41FA7BFE10D8}"/>
              </a:ext>
            </a:extLst>
          </p:cNvPr>
          <p:cNvSpPr/>
          <p:nvPr/>
        </p:nvSpPr>
        <p:spPr>
          <a:xfrm>
            <a:off x="4882809" y="382116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/>
              <a:t>MAIN CONCERN</a:t>
            </a:r>
          </a:p>
          <a:p>
            <a:r>
              <a:rPr lang="en-US" sz="2000" dirty="0"/>
              <a:t>Particulate matter</a:t>
            </a:r>
          </a:p>
        </p:txBody>
      </p:sp>
    </p:spTree>
    <p:extLst>
      <p:ext uri="{BB962C8B-B14F-4D97-AF65-F5344CB8AC3E}">
        <p14:creationId xmlns:p14="http://schemas.microsoft.com/office/powerpoint/2010/main" val="43859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7" grpId="0"/>
      <p:bldP spid="28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9FCBAC4-3F97-4342-8101-E40291ADE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EFF8-4BC3-4487-ADA4-A3E746248AC3}" type="slidenum">
              <a:rPr lang="en-US" smtClean="0"/>
              <a:t>20</a:t>
            </a:fld>
            <a:endParaRPr lang="en-US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75A99FB1-8A94-46CB-A910-514C39F3B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68" y="55706"/>
            <a:ext cx="7153091" cy="891883"/>
          </a:xfrm>
        </p:spPr>
        <p:txBody>
          <a:bodyPr>
            <a:normAutofit/>
          </a:bodyPr>
          <a:lstStyle/>
          <a:p>
            <a:r>
              <a:rPr lang="en-US" dirty="0"/>
              <a:t>Particle composition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573259B-0C4D-4087-A239-4D5E92731E25}"/>
              </a:ext>
            </a:extLst>
          </p:cNvPr>
          <p:cNvSpPr txBox="1"/>
          <p:nvPr/>
        </p:nvSpPr>
        <p:spPr>
          <a:xfrm>
            <a:off x="7646156" y="51052"/>
            <a:ext cx="19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Results</a:t>
            </a:r>
          </a:p>
        </p:txBody>
      </p:sp>
      <p:pic>
        <p:nvPicPr>
          <p:cNvPr id="6" name="Imagen 5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7DA30355-EA98-42DD-B3B4-790F87297C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50"/>
          <a:stretch/>
        </p:blipFill>
        <p:spPr>
          <a:xfrm>
            <a:off x="745588" y="1343070"/>
            <a:ext cx="6012179" cy="403449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E012F2C0-127E-4C2E-A4A5-21D8445C668C}"/>
              </a:ext>
            </a:extLst>
          </p:cNvPr>
          <p:cNvSpPr/>
          <p:nvPr/>
        </p:nvSpPr>
        <p:spPr>
          <a:xfrm>
            <a:off x="6757768" y="1921159"/>
            <a:ext cx="1621276" cy="31835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BCDDD63-96B2-478F-83A5-99412EEBB3C1}"/>
              </a:ext>
            </a:extLst>
          </p:cNvPr>
          <p:cNvSpPr txBox="1"/>
          <p:nvPr/>
        </p:nvSpPr>
        <p:spPr>
          <a:xfrm>
            <a:off x="745588" y="5773041"/>
            <a:ext cx="3066757" cy="76944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200" b="1" dirty="0"/>
              <a:t>But gas phase pollutants are overestimated!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EF88AAC-2170-4E6A-A6D9-5349BA9CF5EF}"/>
              </a:ext>
            </a:extLst>
          </p:cNvPr>
          <p:cNvSpPr/>
          <p:nvPr/>
        </p:nvSpPr>
        <p:spPr>
          <a:xfrm>
            <a:off x="4038503" y="1921159"/>
            <a:ext cx="4165600" cy="31835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65D6F09-9D46-48AF-A289-5AC8202F6E1F}"/>
              </a:ext>
            </a:extLst>
          </p:cNvPr>
          <p:cNvSpPr/>
          <p:nvPr/>
        </p:nvSpPr>
        <p:spPr>
          <a:xfrm>
            <a:off x="5458265" y="1917518"/>
            <a:ext cx="1299502" cy="31835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agen 13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66269180-53FC-4C20-B62C-DB29998A2C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71" r="-302"/>
          <a:stretch/>
        </p:blipFill>
        <p:spPr>
          <a:xfrm>
            <a:off x="6750757" y="1343070"/>
            <a:ext cx="1621276" cy="4034490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1077857-DDDD-4E03-8533-5D94D15CCE8E}"/>
              </a:ext>
            </a:extLst>
          </p:cNvPr>
          <p:cNvCxnSpPr/>
          <p:nvPr/>
        </p:nvCxnSpPr>
        <p:spPr>
          <a:xfrm>
            <a:off x="5888378" y="884686"/>
            <a:ext cx="703385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820A001B-4A37-4B5A-B88C-7BB765DF4CD6}"/>
              </a:ext>
            </a:extLst>
          </p:cNvPr>
          <p:cNvSpPr txBox="1"/>
          <p:nvPr/>
        </p:nvSpPr>
        <p:spPr>
          <a:xfrm>
            <a:off x="6591763" y="714662"/>
            <a:ext cx="255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Average Observed PM</a:t>
            </a:r>
            <a:r>
              <a:rPr lang="en-US" baseline="-25000" dirty="0"/>
              <a:t>2.5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B6CB959-47D8-46D2-B3F9-469902D39714}"/>
              </a:ext>
            </a:extLst>
          </p:cNvPr>
          <p:cNvSpPr txBox="1"/>
          <p:nvPr/>
        </p:nvSpPr>
        <p:spPr>
          <a:xfrm>
            <a:off x="956603" y="1251687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PM</a:t>
            </a:r>
            <a:r>
              <a:rPr lang="en-US" sz="2400" b="1" baseline="-25000" dirty="0"/>
              <a:t>10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A891ADB-991A-456E-8199-A1A2385242E8}"/>
              </a:ext>
            </a:extLst>
          </p:cNvPr>
          <p:cNvSpPr txBox="1"/>
          <p:nvPr/>
        </p:nvSpPr>
        <p:spPr>
          <a:xfrm>
            <a:off x="4419893" y="5589340"/>
            <a:ext cx="3066757" cy="110799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200" b="1" dirty="0"/>
              <a:t>With MADE/VBS regional sources don</a:t>
            </a:r>
            <a:r>
              <a:rPr lang="es-CO" sz="2200" b="1" dirty="0"/>
              <a:t>’t </a:t>
            </a:r>
            <a:r>
              <a:rPr lang="es-CO" sz="2200" b="1" dirty="0" err="1"/>
              <a:t>explain</a:t>
            </a:r>
            <a:r>
              <a:rPr lang="es-CO" sz="2200" b="1" dirty="0"/>
              <a:t> </a:t>
            </a:r>
            <a:r>
              <a:rPr lang="es-CO" sz="2200" b="1" dirty="0" err="1"/>
              <a:t>the</a:t>
            </a:r>
            <a:r>
              <a:rPr lang="es-CO" sz="2200" b="1" dirty="0"/>
              <a:t> OM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35710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810826-6289-4D42-A72C-587123079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7837"/>
            <a:ext cx="7886700" cy="461666"/>
          </a:xfrm>
        </p:spPr>
        <p:txBody>
          <a:bodyPr>
            <a:normAutofit fontScale="90000"/>
          </a:bodyPr>
          <a:lstStyle/>
          <a:p>
            <a:r>
              <a:rPr lang="es-CO" dirty="0" err="1"/>
              <a:t>Concluding</a:t>
            </a:r>
            <a:r>
              <a:rPr lang="es-CO" dirty="0"/>
              <a:t> </a:t>
            </a:r>
            <a:r>
              <a:rPr lang="es-CO" dirty="0" err="1"/>
              <a:t>remarks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ED0B34-4559-43BB-903C-CA040901A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28914"/>
            <a:ext cx="7886700" cy="5248049"/>
          </a:xfrm>
        </p:spPr>
        <p:txBody>
          <a:bodyPr>
            <a:noAutofit/>
          </a:bodyPr>
          <a:lstStyle/>
          <a:p>
            <a:endParaRPr lang="en-US" dirty="0"/>
          </a:p>
          <a:p>
            <a:r>
              <a:rPr lang="en-US" dirty="0"/>
              <a:t>Even with high concentration of SOA precursors, OM is not well represented</a:t>
            </a:r>
          </a:p>
          <a:p>
            <a:endParaRPr lang="en-US" dirty="0"/>
          </a:p>
          <a:p>
            <a:r>
              <a:rPr lang="en-US" dirty="0"/>
              <a:t>EC is underrepresented in all simulations, irrespective of emission inventory used</a:t>
            </a:r>
          </a:p>
          <a:p>
            <a:endParaRPr lang="en-US" dirty="0"/>
          </a:p>
          <a:p>
            <a:r>
              <a:rPr lang="en-US" dirty="0"/>
              <a:t>Our results suggest that missing OM and EC could be caused by:</a:t>
            </a:r>
          </a:p>
          <a:p>
            <a:endParaRPr lang="en-US" dirty="0"/>
          </a:p>
          <a:p>
            <a:pPr lvl="1"/>
            <a:r>
              <a:rPr lang="en-US" sz="2000" dirty="0"/>
              <a:t>Too little POM and EC in the local/global emissions inventory</a:t>
            </a:r>
          </a:p>
          <a:p>
            <a:pPr lvl="1"/>
            <a:r>
              <a:rPr lang="en-US" sz="2000" dirty="0"/>
              <a:t>Need of speciation of re-suspended particles emitted in the city (Work developed by </a:t>
            </a:r>
            <a:r>
              <a:rPr lang="en-US" sz="2000" b="1" dirty="0">
                <a:solidFill>
                  <a:srgbClr val="00B0F0"/>
                </a:solidFill>
              </a:rPr>
              <a:t>Jorge </a:t>
            </a:r>
            <a:r>
              <a:rPr lang="en-US" sz="2000" b="1" dirty="0" err="1">
                <a:solidFill>
                  <a:srgbClr val="00B0F0"/>
                </a:solidFill>
              </a:rPr>
              <a:t>Pachón’s</a:t>
            </a:r>
            <a:r>
              <a:rPr lang="en-US" sz="2000" b="1" dirty="0">
                <a:solidFill>
                  <a:srgbClr val="00B0F0"/>
                </a:solidFill>
              </a:rPr>
              <a:t> group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Do we have a misrepresentation of regional sources? Biomass burning aerosols from wildfires?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F05E658-56D9-4612-B056-72C6E8F44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EFF8-4BC3-4487-ADA4-A3E746248AC3}" type="slidenum">
              <a:rPr lang="en-US" smtClean="0"/>
              <a:t>21</a:t>
            </a:fld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D5BD58-F11A-4C87-863C-3153AF24E0BF}"/>
              </a:ext>
            </a:extLst>
          </p:cNvPr>
          <p:cNvSpPr txBox="1"/>
          <p:nvPr/>
        </p:nvSpPr>
        <p:spPr>
          <a:xfrm>
            <a:off x="5994402" y="51052"/>
            <a:ext cx="3496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Take home message</a:t>
            </a:r>
          </a:p>
        </p:txBody>
      </p:sp>
    </p:spTree>
    <p:extLst>
      <p:ext uri="{BB962C8B-B14F-4D97-AF65-F5344CB8AC3E}">
        <p14:creationId xmlns:p14="http://schemas.microsoft.com/office/powerpoint/2010/main" val="2596403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7AD25-6E89-499D-8E06-D5603DFD2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063"/>
            <a:ext cx="7886700" cy="561974"/>
          </a:xfrm>
        </p:spPr>
        <p:txBody>
          <a:bodyPr/>
          <a:lstStyle/>
          <a:p>
            <a:r>
              <a:rPr lang="en-US" dirty="0"/>
              <a:t>Speciation of PM</a:t>
            </a:r>
            <a:r>
              <a:rPr lang="en-US" baseline="-25000" dirty="0"/>
              <a:t>2.5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BB3DFA-20D4-4574-B4E2-890983526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531" y="1253331"/>
            <a:ext cx="4893442" cy="4351338"/>
          </a:xfrm>
        </p:spPr>
        <p:txBody>
          <a:bodyPr/>
          <a:lstStyle/>
          <a:p>
            <a:r>
              <a:rPr lang="en-US" dirty="0"/>
              <a:t>Measurements campaigns of fine PM</a:t>
            </a:r>
          </a:p>
          <a:p>
            <a:pPr lvl="1"/>
            <a:endParaRPr lang="es-CO" dirty="0"/>
          </a:p>
          <a:p>
            <a:pPr lvl="1"/>
            <a:endParaRPr lang="es-CO" dirty="0"/>
          </a:p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BC5098-6DFE-443D-80BB-AE133CD15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EFF8-4BC3-4487-ADA4-A3E746248AC3}" type="slidenum">
              <a:rPr lang="en-US" smtClean="0"/>
              <a:t>22</a:t>
            </a:fld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55AA6C7-D17D-4982-8605-1AF6AD8A8971}"/>
              </a:ext>
            </a:extLst>
          </p:cNvPr>
          <p:cNvSpPr txBox="1"/>
          <p:nvPr/>
        </p:nvSpPr>
        <p:spPr>
          <a:xfrm>
            <a:off x="5994402" y="51052"/>
            <a:ext cx="3496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ngoing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work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FFA81709-5516-4E9B-AE9A-D357DA165CF5}"/>
              </a:ext>
            </a:extLst>
          </p:cNvPr>
          <p:cNvGrpSpPr/>
          <p:nvPr/>
        </p:nvGrpSpPr>
        <p:grpSpPr>
          <a:xfrm>
            <a:off x="6499483" y="759215"/>
            <a:ext cx="2126026" cy="5947624"/>
            <a:chOff x="6499483" y="759215"/>
            <a:chExt cx="2126026" cy="5947624"/>
          </a:xfrm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2BBFA499-CD68-40CF-BDE4-31362232C087}"/>
                </a:ext>
              </a:extLst>
            </p:cNvPr>
            <p:cNvGrpSpPr/>
            <p:nvPr/>
          </p:nvGrpSpPr>
          <p:grpSpPr>
            <a:xfrm>
              <a:off x="6499483" y="759215"/>
              <a:ext cx="2126026" cy="5947624"/>
              <a:chOff x="6499483" y="759215"/>
              <a:chExt cx="2126026" cy="5947624"/>
            </a:xfrm>
          </p:grpSpPr>
          <p:pic>
            <p:nvPicPr>
              <p:cNvPr id="7" name="Imagen 6" descr="Imagen que contiene texto, mapa&#10;&#10;Descripción generada con confianza muy alta">
                <a:extLst>
                  <a:ext uri="{FF2B5EF4-FFF2-40B4-BE49-F238E27FC236}">
                    <a16:creationId xmlns:a16="http://schemas.microsoft.com/office/drawing/2014/main" id="{0DDAC10B-7BF9-4D5E-96A3-44C090DF28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421" t="12437" r="38831" b="61445"/>
              <a:stretch/>
            </p:blipFill>
            <p:spPr>
              <a:xfrm>
                <a:off x="7298359" y="759215"/>
                <a:ext cx="1327150" cy="1346200"/>
              </a:xfrm>
              <a:prstGeom prst="rect">
                <a:avLst/>
              </a:prstGeom>
            </p:spPr>
          </p:pic>
          <p:pic>
            <p:nvPicPr>
              <p:cNvPr id="8" name="Imagen 7" descr="Imagen que contiene mapa, texto&#10;&#10;Descripción generada con confianza muy alta">
                <a:extLst>
                  <a:ext uri="{FF2B5EF4-FFF2-40B4-BE49-F238E27FC236}">
                    <a16:creationId xmlns:a16="http://schemas.microsoft.com/office/drawing/2014/main" id="{FBD061D8-31BB-4C62-A2FC-0722D51206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014" t="18125" r="33083" b="12708"/>
              <a:stretch/>
            </p:blipFill>
            <p:spPr>
              <a:xfrm>
                <a:off x="6499483" y="2610688"/>
                <a:ext cx="1948541" cy="4096151"/>
              </a:xfrm>
              <a:prstGeom prst="rect">
                <a:avLst/>
              </a:prstGeom>
            </p:spPr>
          </p:pic>
          <p:sp>
            <p:nvSpPr>
              <p:cNvPr id="9" name="Elipse 8">
                <a:extLst>
                  <a:ext uri="{FF2B5EF4-FFF2-40B4-BE49-F238E27FC236}">
                    <a16:creationId xmlns:a16="http://schemas.microsoft.com/office/drawing/2014/main" id="{FAAADB7F-9B76-46DB-A804-C7D9AB88750C}"/>
                  </a:ext>
                </a:extLst>
              </p:cNvPr>
              <p:cNvSpPr/>
              <p:nvPr/>
            </p:nvSpPr>
            <p:spPr>
              <a:xfrm>
                <a:off x="7926613" y="1378734"/>
                <a:ext cx="145143" cy="159658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4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Conector: curvado 9">
                <a:extLst>
                  <a:ext uri="{FF2B5EF4-FFF2-40B4-BE49-F238E27FC236}">
                    <a16:creationId xmlns:a16="http://schemas.microsoft.com/office/drawing/2014/main" id="{BF15250A-B422-4325-A784-6C21CBFB857F}"/>
                  </a:ext>
                </a:extLst>
              </p:cNvPr>
              <p:cNvCxnSpPr>
                <a:stCxn id="9" idx="4"/>
              </p:cNvCxnSpPr>
              <p:nvPr/>
            </p:nvCxnSpPr>
            <p:spPr>
              <a:xfrm rot="5400000">
                <a:off x="7481391" y="2056186"/>
                <a:ext cx="1035589" cy="1"/>
              </a:xfrm>
              <a:prstGeom prst="curvedConnector3">
                <a:avLst/>
              </a:prstGeom>
              <a:ln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5" name="Estrella: 5 puntas 14">
              <a:extLst>
                <a:ext uri="{FF2B5EF4-FFF2-40B4-BE49-F238E27FC236}">
                  <a16:creationId xmlns:a16="http://schemas.microsoft.com/office/drawing/2014/main" id="{66B897BC-E990-404F-A9E2-EE70B450B983}"/>
                </a:ext>
              </a:extLst>
            </p:cNvPr>
            <p:cNvSpPr/>
            <p:nvPr/>
          </p:nvSpPr>
          <p:spPr>
            <a:xfrm>
              <a:off x="7215809" y="2815865"/>
              <a:ext cx="165100" cy="149225"/>
            </a:xfrm>
            <a:prstGeom prst="star5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Estrella: 5 puntas 15">
              <a:extLst>
                <a:ext uri="{FF2B5EF4-FFF2-40B4-BE49-F238E27FC236}">
                  <a16:creationId xmlns:a16="http://schemas.microsoft.com/office/drawing/2014/main" id="{AB3661B4-748A-4795-9F8E-3587B375EE80}"/>
                </a:ext>
              </a:extLst>
            </p:cNvPr>
            <p:cNvSpPr/>
            <p:nvPr/>
          </p:nvSpPr>
          <p:spPr>
            <a:xfrm>
              <a:off x="7577717" y="4156270"/>
              <a:ext cx="165100" cy="149225"/>
            </a:xfrm>
            <a:prstGeom prst="star5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Estrella: 5 puntas 16">
              <a:extLst>
                <a:ext uri="{FF2B5EF4-FFF2-40B4-BE49-F238E27FC236}">
                  <a16:creationId xmlns:a16="http://schemas.microsoft.com/office/drawing/2014/main" id="{ECA40580-1167-4A9B-B902-D5DF9B29BFC8}"/>
                </a:ext>
              </a:extLst>
            </p:cNvPr>
            <p:cNvSpPr/>
            <p:nvPr/>
          </p:nvSpPr>
          <p:spPr>
            <a:xfrm>
              <a:off x="7999184" y="4584150"/>
              <a:ext cx="165100" cy="149225"/>
            </a:xfrm>
            <a:prstGeom prst="star5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7">
            <a:extLst>
              <a:ext uri="{FF2B5EF4-FFF2-40B4-BE49-F238E27FC236}">
                <a16:creationId xmlns:a16="http://schemas.microsoft.com/office/drawing/2014/main" id="{0500585D-8F1F-48E1-A115-340185B21A69}"/>
              </a:ext>
            </a:extLst>
          </p:cNvPr>
          <p:cNvSpPr txBox="1"/>
          <p:nvPr/>
        </p:nvSpPr>
        <p:spPr>
          <a:xfrm flipH="1">
            <a:off x="1567383" y="1659139"/>
            <a:ext cx="260043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FF0000"/>
                </a:solidFill>
              </a:rPr>
              <a:t>PM</a:t>
            </a:r>
            <a:r>
              <a:rPr lang="en-US" sz="2300" b="1" baseline="-25000" dirty="0">
                <a:solidFill>
                  <a:srgbClr val="FF0000"/>
                </a:solidFill>
              </a:rPr>
              <a:t>2.5</a:t>
            </a:r>
            <a:r>
              <a:rPr lang="en-US" sz="2300" b="1" dirty="0">
                <a:solidFill>
                  <a:srgbClr val="FF0000"/>
                </a:solidFill>
              </a:rPr>
              <a:t> 27.9 [µg m</a:t>
            </a:r>
            <a:r>
              <a:rPr lang="en-US" sz="2300" b="1" baseline="30000" dirty="0">
                <a:solidFill>
                  <a:srgbClr val="FF0000"/>
                </a:solidFill>
              </a:rPr>
              <a:t>-3</a:t>
            </a:r>
            <a:r>
              <a:rPr lang="en-US" sz="2300" b="1" dirty="0">
                <a:solidFill>
                  <a:srgbClr val="FF0000"/>
                </a:solidFill>
              </a:rPr>
              <a:t>]</a:t>
            </a: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4C0966B0-099A-4C98-8555-2EC8530AF6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884040"/>
              </p:ext>
            </p:extLst>
          </p:nvPr>
        </p:nvGraphicFramePr>
        <p:xfrm>
          <a:off x="742388" y="2105415"/>
          <a:ext cx="4520261" cy="360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1" name="Conector: curvado 20">
            <a:extLst>
              <a:ext uri="{FF2B5EF4-FFF2-40B4-BE49-F238E27FC236}">
                <a16:creationId xmlns:a16="http://schemas.microsoft.com/office/drawing/2014/main" id="{0684A01C-B12D-44DC-BE5B-A6B00FF2A75F}"/>
              </a:ext>
            </a:extLst>
          </p:cNvPr>
          <p:cNvCxnSpPr>
            <a:stCxn id="15" idx="1"/>
          </p:cNvCxnSpPr>
          <p:nvPr/>
        </p:nvCxnSpPr>
        <p:spPr>
          <a:xfrm rot="10800000" flipV="1">
            <a:off x="5413829" y="2872864"/>
            <a:ext cx="1801980" cy="1032776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96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09C641-315E-419F-A333-340F20893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08195"/>
          </a:xfrm>
        </p:spPr>
        <p:txBody>
          <a:bodyPr/>
          <a:lstStyle/>
          <a:p>
            <a:r>
              <a:rPr lang="en-US" dirty="0">
                <a:effectLst/>
              </a:rPr>
              <a:t>Acknowledgements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C27A84-A02B-472C-BC3B-7B19D9A2C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704" y="826559"/>
            <a:ext cx="7886700" cy="284776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000" dirty="0"/>
              <a:t>This work was funded by the FAPA program from the Office of the vice-dean for Research from </a:t>
            </a:r>
            <a:r>
              <a:rPr lang="en-US" sz="2000" b="1" dirty="0"/>
              <a:t>Universidad de los Andes, Bogotá, Colombia.</a:t>
            </a:r>
          </a:p>
          <a:p>
            <a:pPr marL="0" indent="0" algn="just">
              <a:buNone/>
            </a:pPr>
            <a:endParaRPr lang="en-US" sz="1800" b="1" dirty="0"/>
          </a:p>
          <a:p>
            <a:pPr marL="0" indent="0" algn="just">
              <a:buNone/>
            </a:pPr>
            <a:r>
              <a:rPr lang="en-US" sz="2000" dirty="0"/>
              <a:t>We thank the local authority </a:t>
            </a:r>
            <a:r>
              <a:rPr lang="en-US" sz="2000" dirty="0" err="1"/>
              <a:t>Secretaría</a:t>
            </a:r>
            <a:r>
              <a:rPr lang="en-US" sz="2000" dirty="0"/>
              <a:t> </a:t>
            </a:r>
            <a:r>
              <a:rPr lang="en-US" sz="2000" dirty="0" err="1"/>
              <a:t>Distrital</a:t>
            </a:r>
            <a:r>
              <a:rPr lang="en-US" sz="2000" dirty="0"/>
              <a:t> de </a:t>
            </a:r>
            <a:r>
              <a:rPr lang="en-US" sz="2000" dirty="0" err="1"/>
              <a:t>Ambiente</a:t>
            </a:r>
            <a:r>
              <a:rPr lang="en-US" sz="2000" dirty="0"/>
              <a:t> SDA for providing the local emissions inventory for 2012. </a:t>
            </a:r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en-US" sz="2000" dirty="0"/>
              <a:t>We acknowledge use of the WRF-Chem preprocessor tools </a:t>
            </a:r>
            <a:r>
              <a:rPr lang="en-US" sz="2000" i="1" dirty="0" err="1"/>
              <a:t>anthro_emiss</a:t>
            </a:r>
            <a:r>
              <a:rPr lang="en-US" sz="2000" dirty="0"/>
              <a:t>, </a:t>
            </a:r>
            <a:r>
              <a:rPr lang="en-US" sz="2000" i="1" dirty="0" err="1"/>
              <a:t>bio_emiss</a:t>
            </a:r>
            <a:r>
              <a:rPr lang="en-US" sz="2000" dirty="0"/>
              <a:t> and </a:t>
            </a:r>
            <a:r>
              <a:rPr lang="en-US" sz="2000" i="1" dirty="0" err="1"/>
              <a:t>mozbc</a:t>
            </a:r>
            <a:r>
              <a:rPr lang="en-US" sz="2000" dirty="0"/>
              <a:t> provided by the Atmospheric Chemistry Observations and Modelling Lab (ACOM) of NCAR.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631D6E-4BE0-4233-8B8E-9FE67310B3CB}"/>
              </a:ext>
            </a:extLst>
          </p:cNvPr>
          <p:cNvSpPr txBox="1"/>
          <p:nvPr/>
        </p:nvSpPr>
        <p:spPr>
          <a:xfrm>
            <a:off x="744765" y="4833258"/>
            <a:ext cx="2709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ahnschrift Light" panose="020B0502040204020203" pitchFamily="34" charset="0"/>
              </a:rPr>
              <a:t>To the air quality group from CIIA . . </a:t>
            </a:r>
            <a:r>
              <a:rPr lang="es-CO" sz="2400" dirty="0">
                <a:solidFill>
                  <a:schemeClr val="bg1"/>
                </a:solidFill>
                <a:latin typeface="Bahnschrift Light" panose="020B0502040204020203" pitchFamily="34" charset="0"/>
              </a:rPr>
              <a:t>.</a:t>
            </a:r>
            <a:endParaRPr lang="en-US" sz="24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EE2FA1-B805-4C62-95A4-6F2303146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/>
              <a:t>|</a:t>
            </a:r>
            <a:fld id="{0F1556C4-DFC3-4611-A7CC-780699185E26}" type="slidenum">
              <a:rPr lang="es-ES" smtClean="0"/>
              <a:pPr/>
              <a:t>23</a:t>
            </a:fld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49D8693-6C69-413B-8A63-102E468E9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720" y="3528589"/>
            <a:ext cx="4957009" cy="3257150"/>
          </a:xfrm>
          <a:prstGeom prst="rect">
            <a:avLst/>
          </a:prstGeom>
        </p:spPr>
      </p:pic>
      <p:pic>
        <p:nvPicPr>
          <p:cNvPr id="8" name="Picture 5" descr="barra_top"/>
          <p:cNvPicPr>
            <a:picLocks noChangeAspect="1" noChangeArrowheads="1"/>
          </p:cNvPicPr>
          <p:nvPr/>
        </p:nvPicPr>
        <p:blipFill>
          <a:blip r:embed="rId3" cstate="print"/>
          <a:srcRect l="1350" r="74347" b="20000"/>
          <a:stretch>
            <a:fillRect/>
          </a:stretch>
        </p:blipFill>
        <p:spPr bwMode="auto">
          <a:xfrm>
            <a:off x="72428" y="6000750"/>
            <a:ext cx="2286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9740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B1C708-A25F-429B-A4F5-8F2619DAE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79514"/>
            <a:ext cx="6858000" cy="2387600"/>
          </a:xfrm>
        </p:spPr>
        <p:txBody>
          <a:bodyPr>
            <a:normAutofit/>
          </a:bodyPr>
          <a:lstStyle/>
          <a:p>
            <a:r>
              <a:rPr lang="en-US" sz="4400" dirty="0"/>
              <a:t>Thank you!!!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Questions 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7ECC4C-90A0-4E2C-8B8F-4DED36449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21702"/>
            <a:ext cx="6858000" cy="2092808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Maria Paula Pérez-Peña, MSc. </a:t>
            </a:r>
            <a:r>
              <a:rPr lang="en-US" sz="2800" b="1" baseline="30000" dirty="0"/>
              <a:t>1</a:t>
            </a:r>
          </a:p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Ricardo Morales Betancourt, PhD. </a:t>
            </a:r>
            <a:r>
              <a:rPr lang="en-US" sz="2800" b="1" baseline="30000" dirty="0">
                <a:solidFill>
                  <a:schemeClr val="bg2">
                    <a:lumMod val="50000"/>
                  </a:schemeClr>
                </a:solidFill>
              </a:rPr>
              <a:t>2</a:t>
            </a:r>
          </a:p>
          <a:p>
            <a:endParaRPr lang="en-US" sz="2400" dirty="0"/>
          </a:p>
          <a:p>
            <a:r>
              <a:rPr lang="en-US" sz="2400" b="1" dirty="0"/>
              <a:t>1 – </a:t>
            </a:r>
            <a:r>
              <a:rPr lang="en-US" sz="2400" b="1" dirty="0" err="1">
                <a:hlinkClick r:id="rId2"/>
              </a:rPr>
              <a:t>mp.perez</a:t>
            </a:r>
            <a:r>
              <a:rPr lang="es-CO" sz="2400" b="1" dirty="0">
                <a:hlinkClick r:id="rId2"/>
              </a:rPr>
              <a:t>@uniandes.edu.co</a:t>
            </a:r>
            <a:endParaRPr lang="es-CO" sz="2400" b="1" dirty="0"/>
          </a:p>
          <a:p>
            <a:r>
              <a:rPr lang="es-CO" sz="2400" b="1" dirty="0"/>
              <a:t>2 – </a:t>
            </a:r>
            <a:r>
              <a:rPr lang="es-CO" sz="2400" b="1" dirty="0">
                <a:hlinkClick r:id="rId3"/>
              </a:rPr>
              <a:t>r.moralesb@uniandes.edu.co</a:t>
            </a:r>
            <a:r>
              <a:rPr lang="es-CO" sz="2400" b="1" dirty="0"/>
              <a:t> </a:t>
            </a:r>
            <a:endParaRPr lang="en-US" sz="24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05F13FC-BA42-4059-B043-EBE8C096E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EFF8-4BC3-4487-ADA4-A3E746248AC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19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B1C708-A25F-429B-A4F5-8F2619DAE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79514"/>
            <a:ext cx="6858000" cy="2387600"/>
          </a:xfrm>
        </p:spPr>
        <p:txBody>
          <a:bodyPr>
            <a:normAutofit/>
          </a:bodyPr>
          <a:lstStyle/>
          <a:p>
            <a:r>
              <a:rPr lang="en-US" sz="4400" dirty="0"/>
              <a:t>Back-up slides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7ECC4C-90A0-4E2C-8B8F-4DED36449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21702"/>
            <a:ext cx="6858000" cy="2092808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Maria Paula Pérez-Peña, MSc. </a:t>
            </a:r>
            <a:r>
              <a:rPr lang="en-US" sz="2800" b="1" baseline="30000" dirty="0"/>
              <a:t>1</a:t>
            </a:r>
          </a:p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Ricardo Morales Betancourt, PhD. </a:t>
            </a:r>
            <a:r>
              <a:rPr lang="en-US" sz="2800" b="1" baseline="30000" dirty="0">
                <a:solidFill>
                  <a:schemeClr val="bg2">
                    <a:lumMod val="50000"/>
                  </a:schemeClr>
                </a:solidFill>
              </a:rPr>
              <a:t>2</a:t>
            </a:r>
          </a:p>
          <a:p>
            <a:endParaRPr lang="en-US" sz="2400" dirty="0"/>
          </a:p>
          <a:p>
            <a:r>
              <a:rPr lang="en-US" sz="2400" b="1" dirty="0"/>
              <a:t>1 – </a:t>
            </a:r>
            <a:r>
              <a:rPr lang="en-US" sz="2400" b="1" dirty="0" err="1">
                <a:hlinkClick r:id="rId2"/>
              </a:rPr>
              <a:t>mp.perez</a:t>
            </a:r>
            <a:r>
              <a:rPr lang="es-CO" sz="2400" b="1" dirty="0">
                <a:hlinkClick r:id="rId2"/>
              </a:rPr>
              <a:t>@uniandes.edu.co</a:t>
            </a:r>
            <a:endParaRPr lang="es-CO" sz="2400" b="1" dirty="0"/>
          </a:p>
          <a:p>
            <a:r>
              <a:rPr lang="es-CO" sz="2400" b="1" dirty="0"/>
              <a:t>2 – </a:t>
            </a:r>
            <a:r>
              <a:rPr lang="es-CO" sz="2400" b="1" dirty="0">
                <a:hlinkClick r:id="rId3"/>
              </a:rPr>
              <a:t>r.moralesb@uniandes.edu.co</a:t>
            </a:r>
            <a:r>
              <a:rPr lang="es-CO" sz="2400" b="1" dirty="0"/>
              <a:t> </a:t>
            </a:r>
            <a:endParaRPr lang="en-US" sz="24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05F13FC-BA42-4059-B043-EBE8C096E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EFF8-4BC3-4487-ADA4-A3E746248AC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77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292FEC-3C67-43F4-AFD7-7359AC61D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142" y="-5608"/>
            <a:ext cx="6274053" cy="1132257"/>
          </a:xfrm>
        </p:spPr>
        <p:txBody>
          <a:bodyPr>
            <a:normAutofit/>
          </a:bodyPr>
          <a:lstStyle/>
          <a:p>
            <a:r>
              <a:rPr lang="en-US" sz="3200" dirty="0"/>
              <a:t>Pollutant dependency to PBLH estimates</a:t>
            </a:r>
          </a:p>
        </p:txBody>
      </p:sp>
      <p:sp>
        <p:nvSpPr>
          <p:cNvPr id="20" name="Marcador de número de diapositiva 19">
            <a:extLst>
              <a:ext uri="{FF2B5EF4-FFF2-40B4-BE49-F238E27FC236}">
                <a16:creationId xmlns:a16="http://schemas.microsoft.com/office/drawing/2014/main" id="{55A974FB-ECB5-40A2-86A0-A88841D11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/>
              <a:t>|</a:t>
            </a:r>
            <a:fld id="{0F1556C4-DFC3-4611-A7CC-780699185E26}" type="slidenum">
              <a:rPr lang="es-ES" smtClean="0"/>
              <a:pPr/>
              <a:t>26</a:t>
            </a:fld>
            <a:endParaRPr lang="es-ES" dirty="0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B49F9E39-D42E-472D-B698-A9320311FD0B}"/>
              </a:ext>
            </a:extLst>
          </p:cNvPr>
          <p:cNvSpPr txBox="1"/>
          <p:nvPr/>
        </p:nvSpPr>
        <p:spPr>
          <a:xfrm>
            <a:off x="7646156" y="51052"/>
            <a:ext cx="19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Results</a:t>
            </a:r>
          </a:p>
        </p:txBody>
      </p:sp>
      <p:pic>
        <p:nvPicPr>
          <p:cNvPr id="5" name="Imagen 4" descr="Imagen que contiene texto, mapa, interior&#10;&#10;Descripción generada con confianza alta">
            <a:extLst>
              <a:ext uri="{FF2B5EF4-FFF2-40B4-BE49-F238E27FC236}">
                <a16:creationId xmlns:a16="http://schemas.microsoft.com/office/drawing/2014/main" id="{08D159A6-4870-4619-A483-3C1108A99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29" y="1431449"/>
            <a:ext cx="8621941" cy="431097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24E45156-E080-4CA2-86AB-78F00E594474}"/>
              </a:ext>
            </a:extLst>
          </p:cNvPr>
          <p:cNvSpPr txBox="1"/>
          <p:nvPr/>
        </p:nvSpPr>
        <p:spPr>
          <a:xfrm>
            <a:off x="628650" y="5894686"/>
            <a:ext cx="7261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400" dirty="0"/>
              <a:t>…. Too low night-time PBLH</a:t>
            </a:r>
          </a:p>
        </p:txBody>
      </p:sp>
    </p:spTree>
    <p:extLst>
      <p:ext uri="{BB962C8B-B14F-4D97-AF65-F5344CB8AC3E}">
        <p14:creationId xmlns:p14="http://schemas.microsoft.com/office/powerpoint/2010/main" val="1444987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20A60-877F-4CC7-AF3C-54AC1D606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189"/>
            <a:ext cx="8698230" cy="830628"/>
          </a:xfrm>
        </p:spPr>
        <p:txBody>
          <a:bodyPr>
            <a:normAutofit/>
          </a:bodyPr>
          <a:lstStyle/>
          <a:p>
            <a:r>
              <a:rPr lang="en-US" sz="3200" dirty="0"/>
              <a:t>Base case modelling results: chemistry performance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F54390-60AA-4D80-BB66-A16E71AD2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480686"/>
            <a:ext cx="7886700" cy="365125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60597C-1207-457F-A824-F0402DD55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/>
              <a:t>|</a:t>
            </a:r>
            <a:fld id="{0F1556C4-DFC3-4611-A7CC-780699185E26}" type="slidenum">
              <a:rPr lang="es-ES" smtClean="0"/>
              <a:pPr/>
              <a:t>27</a:t>
            </a:fld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8433964-BBB9-4193-A1A0-DF21A2093C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85"/>
          <a:stretch/>
        </p:blipFill>
        <p:spPr>
          <a:xfrm>
            <a:off x="-153218" y="1178265"/>
            <a:ext cx="4872092" cy="537667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450DFEE-5F4D-40E6-91A2-84DFA54585B7}"/>
              </a:ext>
            </a:extLst>
          </p:cNvPr>
          <p:cNvSpPr txBox="1"/>
          <p:nvPr/>
        </p:nvSpPr>
        <p:spPr>
          <a:xfrm>
            <a:off x="417634" y="702900"/>
            <a:ext cx="1386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es-CO" sz="2000" dirty="0"/>
              <a:t>[</a:t>
            </a:r>
            <a:r>
              <a:rPr lang="es-CO" sz="2000" dirty="0" err="1"/>
              <a:t>ppb</a:t>
            </a:r>
            <a:r>
              <a:rPr lang="es-CO" sz="2000" dirty="0"/>
              <a:t>]</a:t>
            </a:r>
            <a:endParaRPr lang="en-US" sz="3200" dirty="0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F3D3B4D7-635C-4D30-9B6A-C2891D857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976" y="3505944"/>
            <a:ext cx="2832338" cy="2880236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C4111A17-06A4-4A69-A88C-8072D32C2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2433" y="628702"/>
            <a:ext cx="2850380" cy="2853561"/>
          </a:xfrm>
          <a:prstGeom prst="rect">
            <a:avLst/>
          </a:prstGeom>
        </p:spPr>
      </p:pic>
      <p:cxnSp>
        <p:nvCxnSpPr>
          <p:cNvPr id="48" name="Conector: curvado 47">
            <a:extLst>
              <a:ext uri="{FF2B5EF4-FFF2-40B4-BE49-F238E27FC236}">
                <a16:creationId xmlns:a16="http://schemas.microsoft.com/office/drawing/2014/main" id="{212D66A8-C70C-4758-A459-9D83E3E86C00}"/>
              </a:ext>
            </a:extLst>
          </p:cNvPr>
          <p:cNvCxnSpPr>
            <a:cxnSpLocks/>
            <a:stCxn id="49" idx="6"/>
          </p:cNvCxnSpPr>
          <p:nvPr/>
        </p:nvCxnSpPr>
        <p:spPr>
          <a:xfrm flipV="1">
            <a:off x="3179299" y="2092725"/>
            <a:ext cx="2077061" cy="102387"/>
          </a:xfrm>
          <a:prstGeom prst="curvedConnector3">
            <a:avLst/>
          </a:prstGeom>
          <a:ln w="57150">
            <a:solidFill>
              <a:srgbClr val="00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Elipse 48">
            <a:extLst>
              <a:ext uri="{FF2B5EF4-FFF2-40B4-BE49-F238E27FC236}">
                <a16:creationId xmlns:a16="http://schemas.microsoft.com/office/drawing/2014/main" id="{94D462BE-8FE5-40EA-994D-F0B50EB3802C}"/>
              </a:ext>
            </a:extLst>
          </p:cNvPr>
          <p:cNvSpPr/>
          <p:nvPr/>
        </p:nvSpPr>
        <p:spPr>
          <a:xfrm>
            <a:off x="2827607" y="2012783"/>
            <a:ext cx="351692" cy="364658"/>
          </a:xfrm>
          <a:prstGeom prst="ellipse">
            <a:avLst/>
          </a:prstGeom>
          <a:noFill/>
          <a:ln w="57150" cap="flat" cmpd="sng" algn="ctr">
            <a:solidFill>
              <a:srgbClr val="00FF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Conector: curvado 50">
            <a:extLst>
              <a:ext uri="{FF2B5EF4-FFF2-40B4-BE49-F238E27FC236}">
                <a16:creationId xmlns:a16="http://schemas.microsoft.com/office/drawing/2014/main" id="{092EA540-AD9C-490E-8F31-0DB7ACA746F1}"/>
              </a:ext>
            </a:extLst>
          </p:cNvPr>
          <p:cNvCxnSpPr>
            <a:cxnSpLocks/>
            <a:stCxn id="52" idx="6"/>
            <a:endCxn id="59" idx="0"/>
          </p:cNvCxnSpPr>
          <p:nvPr/>
        </p:nvCxnSpPr>
        <p:spPr>
          <a:xfrm>
            <a:off x="2284873" y="3381588"/>
            <a:ext cx="2981639" cy="1396632"/>
          </a:xfrm>
          <a:prstGeom prst="curvedConnector3">
            <a:avLst>
              <a:gd name="adj1" fmla="val 9110"/>
            </a:avLst>
          </a:prstGeom>
          <a:ln w="57150">
            <a:solidFill>
              <a:srgbClr val="00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2" name="Elipse 51">
            <a:extLst>
              <a:ext uri="{FF2B5EF4-FFF2-40B4-BE49-F238E27FC236}">
                <a16:creationId xmlns:a16="http://schemas.microsoft.com/office/drawing/2014/main" id="{9A664865-FE77-4370-9A33-1B7DA4E8C62C}"/>
              </a:ext>
            </a:extLst>
          </p:cNvPr>
          <p:cNvSpPr/>
          <p:nvPr/>
        </p:nvSpPr>
        <p:spPr>
          <a:xfrm>
            <a:off x="1933181" y="3199259"/>
            <a:ext cx="351692" cy="364658"/>
          </a:xfrm>
          <a:prstGeom prst="ellipse">
            <a:avLst/>
          </a:prstGeom>
          <a:noFill/>
          <a:ln w="57150" cap="flat" cmpd="sng" algn="ctr">
            <a:solidFill>
              <a:srgbClr val="00FF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90CC6364-E5C2-4048-A16E-7AF2B54AE36B}"/>
              </a:ext>
            </a:extLst>
          </p:cNvPr>
          <p:cNvSpPr txBox="1"/>
          <p:nvPr/>
        </p:nvSpPr>
        <p:spPr>
          <a:xfrm>
            <a:off x="6427712" y="6296020"/>
            <a:ext cx="1655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OBSERVATIONS</a:t>
            </a:r>
            <a:endParaRPr lang="en-US" b="1" dirty="0"/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67EA25BB-25C3-47EC-8C3E-5DB0157E39E5}"/>
              </a:ext>
            </a:extLst>
          </p:cNvPr>
          <p:cNvSpPr txBox="1"/>
          <p:nvPr/>
        </p:nvSpPr>
        <p:spPr>
          <a:xfrm rot="16200000">
            <a:off x="4717596" y="1857327"/>
            <a:ext cx="1471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PREDICTIONS</a:t>
            </a:r>
            <a:endParaRPr lang="en-US" b="1" dirty="0"/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4420BA3F-552B-48AD-961B-2A9967F7EF41}"/>
              </a:ext>
            </a:extLst>
          </p:cNvPr>
          <p:cNvSpPr txBox="1"/>
          <p:nvPr/>
        </p:nvSpPr>
        <p:spPr>
          <a:xfrm rot="16200000">
            <a:off x="4715464" y="4593554"/>
            <a:ext cx="1471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PREDICTIONS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61264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810826-6289-4D42-A72C-587123079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/>
              <a:t>Concluding</a:t>
            </a:r>
            <a:r>
              <a:rPr lang="es-CO" dirty="0"/>
              <a:t> </a:t>
            </a:r>
            <a:r>
              <a:rPr lang="es-CO" dirty="0" err="1"/>
              <a:t>remarks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ED0B34-4559-43BB-903C-CA040901A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results of our simulations indicate that PM2.5 and PM10 levels can be represented well with the emission inventories explored in the study.</a:t>
            </a:r>
          </a:p>
          <a:p>
            <a:r>
              <a:rPr lang="en-US" dirty="0"/>
              <a:t>The contribution of both, Elemental Carbon and Organic Aerosols is highly underestimated. </a:t>
            </a:r>
          </a:p>
          <a:p>
            <a:r>
              <a:rPr lang="en-US" dirty="0"/>
              <a:t>Secondary inorganic aerosol contribution is overestimated by all model simulations. </a:t>
            </a:r>
          </a:p>
          <a:p>
            <a:r>
              <a:rPr lang="en-US" dirty="0"/>
              <a:t>Organic aerosol contribution is only well represented when using the local inventories, which grossly overestimates other species such as CO and VOC. </a:t>
            </a:r>
          </a:p>
          <a:p>
            <a:r>
              <a:rPr lang="en-US" dirty="0"/>
              <a:t>Secondary inorganic aerosol contribution is overestimated by all model simulations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F05E658-56D9-4612-B056-72C6E8F44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EFF8-4BC3-4487-ADA4-A3E746248AC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42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o 53">
            <a:extLst>
              <a:ext uri="{FF2B5EF4-FFF2-40B4-BE49-F238E27FC236}">
                <a16:creationId xmlns:a16="http://schemas.microsoft.com/office/drawing/2014/main" id="{BDEF1C62-F1C7-4069-9785-B7EFC8E190A2}"/>
              </a:ext>
            </a:extLst>
          </p:cNvPr>
          <p:cNvGrpSpPr/>
          <p:nvPr/>
        </p:nvGrpSpPr>
        <p:grpSpPr>
          <a:xfrm>
            <a:off x="6499483" y="759215"/>
            <a:ext cx="2126026" cy="5947624"/>
            <a:chOff x="6499483" y="759215"/>
            <a:chExt cx="2126026" cy="5947624"/>
          </a:xfrm>
        </p:grpSpPr>
        <p:pic>
          <p:nvPicPr>
            <p:cNvPr id="25" name="Imagen 24" descr="Imagen que contiene texto, mapa&#10;&#10;Descripción generada con confianza muy alta">
              <a:extLst>
                <a:ext uri="{FF2B5EF4-FFF2-40B4-BE49-F238E27FC236}">
                  <a16:creationId xmlns:a16="http://schemas.microsoft.com/office/drawing/2014/main" id="{FF063838-D81E-4215-9631-1013F588EF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21" t="12437" r="38831" b="61445"/>
            <a:stretch/>
          </p:blipFill>
          <p:spPr>
            <a:xfrm>
              <a:off x="7298359" y="759215"/>
              <a:ext cx="1327150" cy="1346200"/>
            </a:xfrm>
            <a:prstGeom prst="rect">
              <a:avLst/>
            </a:prstGeom>
          </p:spPr>
        </p:pic>
        <p:pic>
          <p:nvPicPr>
            <p:cNvPr id="15" name="Imagen 14" descr="Imagen que contiene mapa, texto&#10;&#10;Descripción generada con confianza muy alta">
              <a:extLst>
                <a:ext uri="{FF2B5EF4-FFF2-40B4-BE49-F238E27FC236}">
                  <a16:creationId xmlns:a16="http://schemas.microsoft.com/office/drawing/2014/main" id="{FE24DDC7-CA6B-4B5C-BD8B-68C9848099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14" t="18125" r="33083" b="12708"/>
            <a:stretch/>
          </p:blipFill>
          <p:spPr>
            <a:xfrm>
              <a:off x="6499483" y="2610688"/>
              <a:ext cx="1948541" cy="4096151"/>
            </a:xfrm>
            <a:prstGeom prst="rect">
              <a:avLst/>
            </a:prstGeom>
          </p:spPr>
        </p:pic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EFD89668-F4A5-499A-9008-1110CA4D4F3D}"/>
                </a:ext>
              </a:extLst>
            </p:cNvPr>
            <p:cNvSpPr/>
            <p:nvPr/>
          </p:nvSpPr>
          <p:spPr>
            <a:xfrm>
              <a:off x="7926613" y="1378734"/>
              <a:ext cx="145143" cy="159658"/>
            </a:xfrm>
            <a:prstGeom prst="ellipse">
              <a:avLst/>
            </a:prstGeom>
            <a:noFill/>
            <a:ln w="571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Conector: curvado 18">
              <a:extLst>
                <a:ext uri="{FF2B5EF4-FFF2-40B4-BE49-F238E27FC236}">
                  <a16:creationId xmlns:a16="http://schemas.microsoft.com/office/drawing/2014/main" id="{9F1F67EC-F1C1-463A-B9A2-576AE0770FB8}"/>
                </a:ext>
              </a:extLst>
            </p:cNvPr>
            <p:cNvCxnSpPr>
              <a:stCxn id="17" idx="4"/>
            </p:cNvCxnSpPr>
            <p:nvPr/>
          </p:nvCxnSpPr>
          <p:spPr>
            <a:xfrm rot="5400000">
              <a:off x="7481391" y="2056186"/>
              <a:ext cx="1035589" cy="1"/>
            </a:xfrm>
            <a:prstGeom prst="curvedConnector3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id="{7776CEF6-22CD-489F-A85C-D58D200735DA}"/>
                </a:ext>
              </a:extLst>
            </p:cNvPr>
            <p:cNvSpPr txBox="1"/>
            <p:nvPr/>
          </p:nvSpPr>
          <p:spPr>
            <a:xfrm>
              <a:off x="7493632" y="3100129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5F888A85-59D0-4088-89C0-BC85ECCBC384}"/>
                </a:ext>
              </a:extLst>
            </p:cNvPr>
            <p:cNvSpPr txBox="1"/>
            <p:nvPr/>
          </p:nvSpPr>
          <p:spPr>
            <a:xfrm>
              <a:off x="7148008" y="4430060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3F163B5F-E645-4C08-951E-133D41BCC9B5}"/>
                </a:ext>
              </a:extLst>
            </p:cNvPr>
            <p:cNvSpPr txBox="1"/>
            <p:nvPr/>
          </p:nvSpPr>
          <p:spPr>
            <a:xfrm>
              <a:off x="7315913" y="4695248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</a:t>
              </a:r>
            </a:p>
          </p:txBody>
        </p:sp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A0609D83-2AE3-4BCB-B8DC-DDBE48903CAE}"/>
                </a:ext>
              </a:extLst>
            </p:cNvPr>
            <p:cNvSpPr txBox="1"/>
            <p:nvPr/>
          </p:nvSpPr>
          <p:spPr>
            <a:xfrm>
              <a:off x="7479557" y="4058822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D</a:t>
              </a:r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28152A-582B-422E-AE79-32262F9BD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809" y="87565"/>
            <a:ext cx="7886700" cy="4254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latin typeface="+mj-lt"/>
              </a:rPr>
              <a:t>PM</a:t>
            </a:r>
            <a:r>
              <a:rPr lang="en-US" sz="3200" b="1" baseline="-25000" dirty="0">
                <a:latin typeface="+mj-lt"/>
              </a:rPr>
              <a:t>10</a:t>
            </a:r>
            <a:r>
              <a:rPr lang="en-US" sz="3200" b="1" dirty="0">
                <a:latin typeface="+mj-lt"/>
              </a:rPr>
              <a:t> composition in Bogotá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90CC77F-72B4-41AA-97FE-0ED50648B8D8}"/>
              </a:ext>
            </a:extLst>
          </p:cNvPr>
          <p:cNvSpPr txBox="1"/>
          <p:nvPr/>
        </p:nvSpPr>
        <p:spPr>
          <a:xfrm>
            <a:off x="2443753" y="2464674"/>
            <a:ext cx="2084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>
                <a:solidFill>
                  <a:srgbClr val="00B0F0"/>
                </a:solidFill>
              </a:rPr>
              <a:t>(Vargas &amp; Rojas, 2007)</a:t>
            </a:r>
            <a:endParaRPr lang="en-US" sz="1600" b="1" dirty="0">
              <a:solidFill>
                <a:srgbClr val="00B0F0"/>
              </a:solidFill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2993CE30-0ABD-404B-B2B2-37D3E26C6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264215"/>
              </p:ext>
            </p:extLst>
          </p:nvPr>
        </p:nvGraphicFramePr>
        <p:xfrm>
          <a:off x="212074" y="5034619"/>
          <a:ext cx="4947953" cy="1691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9927">
                  <a:extLst>
                    <a:ext uri="{9D8B030D-6E8A-4147-A177-3AD203B41FA5}">
                      <a16:colId xmlns:a16="http://schemas.microsoft.com/office/drawing/2014/main" val="2947021682"/>
                    </a:ext>
                  </a:extLst>
                </a:gridCol>
                <a:gridCol w="1832179">
                  <a:extLst>
                    <a:ext uri="{9D8B030D-6E8A-4147-A177-3AD203B41FA5}">
                      <a16:colId xmlns:a16="http://schemas.microsoft.com/office/drawing/2014/main" val="3783620107"/>
                    </a:ext>
                  </a:extLst>
                </a:gridCol>
                <a:gridCol w="449943">
                  <a:extLst>
                    <a:ext uri="{9D8B030D-6E8A-4147-A177-3AD203B41FA5}">
                      <a16:colId xmlns:a16="http://schemas.microsoft.com/office/drawing/2014/main" val="3256717125"/>
                    </a:ext>
                  </a:extLst>
                </a:gridCol>
                <a:gridCol w="2275904">
                  <a:extLst>
                    <a:ext uri="{9D8B030D-6E8A-4147-A177-3AD203B41FA5}">
                      <a16:colId xmlns:a16="http://schemas.microsoft.com/office/drawing/2014/main" val="1286312565"/>
                    </a:ext>
                  </a:extLst>
                </a:gridCol>
              </a:tblGrid>
              <a:tr h="33832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Organic Matter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noProof="0" dirty="0"/>
                        <a:t>Sulfate (SO</a:t>
                      </a:r>
                      <a:r>
                        <a:rPr lang="es-CO" sz="1400" baseline="-25000" noProof="0" dirty="0"/>
                        <a:t>4</a:t>
                      </a:r>
                      <a:r>
                        <a:rPr lang="es-CO" sz="1400" baseline="30000" noProof="0" dirty="0"/>
                        <a:t>2-</a:t>
                      </a:r>
                      <a:r>
                        <a:rPr lang="es-CO" sz="1400" noProof="0" dirty="0"/>
                        <a:t>)</a:t>
                      </a:r>
                      <a:endParaRPr lang="en-US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447965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Elemental Carbon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Nitrate (NO</a:t>
                      </a:r>
                      <a:r>
                        <a:rPr lang="en-US" sz="1400" baseline="-25000" noProof="0" dirty="0"/>
                        <a:t>3</a:t>
                      </a:r>
                      <a:r>
                        <a:rPr lang="en-US" sz="1400" baseline="30000" noProof="0" dirty="0"/>
                        <a:t>-</a:t>
                      </a:r>
                      <a:r>
                        <a:rPr lang="en-US" sz="1400" noProof="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923565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Crustal/Mineral/Soil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Trace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641721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Ionic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Others</a:t>
                      </a:r>
                      <a:r>
                        <a:rPr lang="es-CO" sz="1400" noProof="0" dirty="0"/>
                        <a:t> (un-speciated)</a:t>
                      </a:r>
                      <a:endParaRPr lang="en-US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608981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C8EEC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400" noProof="0" dirty="0"/>
                        <a:t>Secondary </a:t>
                      </a:r>
                      <a:r>
                        <a:rPr lang="en-US" sz="1400" noProof="0" dirty="0" err="1"/>
                        <a:t>Inorg</a:t>
                      </a:r>
                      <a:r>
                        <a:rPr lang="en-US" sz="1400" noProof="0" dirty="0"/>
                        <a:t>. Aer.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299589"/>
                  </a:ext>
                </a:extLst>
              </a:tr>
            </a:tbl>
          </a:graphicData>
        </a:graphic>
      </p:graphicFrame>
      <p:sp>
        <p:nvSpPr>
          <p:cNvPr id="24" name="CuadroTexto 23">
            <a:extLst>
              <a:ext uri="{FF2B5EF4-FFF2-40B4-BE49-F238E27FC236}">
                <a16:creationId xmlns:a16="http://schemas.microsoft.com/office/drawing/2014/main" id="{2891AF8B-1748-4EA3-A1AE-AFF2DB074F2D}"/>
              </a:ext>
            </a:extLst>
          </p:cNvPr>
          <p:cNvSpPr txBox="1"/>
          <p:nvPr/>
        </p:nvSpPr>
        <p:spPr>
          <a:xfrm>
            <a:off x="3259561" y="4385118"/>
            <a:ext cx="2922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Conference </a:t>
            </a:r>
            <a:r>
              <a:rPr lang="es-CO" sz="1600" b="1" dirty="0">
                <a:solidFill>
                  <a:srgbClr val="00B0F0"/>
                </a:solidFill>
              </a:rPr>
              <a:t>(Pachón et al., 2017)</a:t>
            </a:r>
            <a:endParaRPr lang="en-US" sz="1600" b="1" dirty="0">
              <a:solidFill>
                <a:srgbClr val="00B0F0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83F6C2B-6AE3-43DD-A8F4-B0D06FE2C541}"/>
              </a:ext>
            </a:extLst>
          </p:cNvPr>
          <p:cNvSpPr txBox="1"/>
          <p:nvPr/>
        </p:nvSpPr>
        <p:spPr>
          <a:xfrm>
            <a:off x="129840" y="4613778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PM Species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B9245ED-6FC2-4C0D-96EC-79D890C2D985}"/>
              </a:ext>
            </a:extLst>
          </p:cNvPr>
          <p:cNvSpPr txBox="1"/>
          <p:nvPr/>
        </p:nvSpPr>
        <p:spPr>
          <a:xfrm>
            <a:off x="1218798" y="4385118"/>
            <a:ext cx="1985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>
                <a:solidFill>
                  <a:srgbClr val="00B0F0"/>
                </a:solidFill>
              </a:rPr>
              <a:t>(Ramírez et al., 2018)</a:t>
            </a:r>
            <a:endParaRPr lang="en-US" sz="1600" b="1" dirty="0">
              <a:solidFill>
                <a:srgbClr val="00B0F0"/>
              </a:solidFill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10780AE-0294-4839-97B8-DA2A291D14A3}"/>
              </a:ext>
            </a:extLst>
          </p:cNvPr>
          <p:cNvSpPr txBox="1"/>
          <p:nvPr/>
        </p:nvSpPr>
        <p:spPr>
          <a:xfrm>
            <a:off x="7294458" y="51052"/>
            <a:ext cx="19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</p:txBody>
      </p:sp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F4D7E234-0E37-41BE-A7B5-F7639E4B07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1100864"/>
              </p:ext>
            </p:extLst>
          </p:nvPr>
        </p:nvGraphicFramePr>
        <p:xfrm>
          <a:off x="305393" y="722032"/>
          <a:ext cx="2285999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3" name="Gráfico 32">
            <a:extLst>
              <a:ext uri="{FF2B5EF4-FFF2-40B4-BE49-F238E27FC236}">
                <a16:creationId xmlns:a16="http://schemas.microsoft.com/office/drawing/2014/main" id="{7211283F-B884-479F-8DB0-072A8C4468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2439320"/>
              </p:ext>
            </p:extLst>
          </p:nvPr>
        </p:nvGraphicFramePr>
        <p:xfrm>
          <a:off x="2327045" y="724113"/>
          <a:ext cx="2295525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5" name="Gráfico 34">
            <a:extLst>
              <a:ext uri="{FF2B5EF4-FFF2-40B4-BE49-F238E27FC236}">
                <a16:creationId xmlns:a16="http://schemas.microsoft.com/office/drawing/2014/main" id="{7DC0BBD8-5A3A-4F08-A58C-B32415F60D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7463390"/>
              </p:ext>
            </p:extLst>
          </p:nvPr>
        </p:nvGraphicFramePr>
        <p:xfrm>
          <a:off x="4369288" y="745181"/>
          <a:ext cx="2295525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6" name="Gráfico 35">
            <a:extLst>
              <a:ext uri="{FF2B5EF4-FFF2-40B4-BE49-F238E27FC236}">
                <a16:creationId xmlns:a16="http://schemas.microsoft.com/office/drawing/2014/main" id="{CA89C0B4-E27E-4D94-8D5C-D205B80931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3940796"/>
              </p:ext>
            </p:extLst>
          </p:nvPr>
        </p:nvGraphicFramePr>
        <p:xfrm>
          <a:off x="3411197" y="2715393"/>
          <a:ext cx="2276475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7" name="Gráfico 36">
            <a:extLst>
              <a:ext uri="{FF2B5EF4-FFF2-40B4-BE49-F238E27FC236}">
                <a16:creationId xmlns:a16="http://schemas.microsoft.com/office/drawing/2014/main" id="{0648606A-4E0F-46FB-A98C-4D8A6F903E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1840708"/>
              </p:ext>
            </p:extLst>
          </p:nvPr>
        </p:nvGraphicFramePr>
        <p:xfrm>
          <a:off x="1125197" y="2715393"/>
          <a:ext cx="22860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8" name="Gráfico 37">
            <a:extLst>
              <a:ext uri="{FF2B5EF4-FFF2-40B4-BE49-F238E27FC236}">
                <a16:creationId xmlns:a16="http://schemas.microsoft.com/office/drawing/2014/main" id="{7E002236-C6F0-4D4F-AD01-7E801DB798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6392900"/>
              </p:ext>
            </p:extLst>
          </p:nvPr>
        </p:nvGraphicFramePr>
        <p:xfrm>
          <a:off x="318733" y="727013"/>
          <a:ext cx="2285999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9" name="Gráfico 38">
            <a:extLst>
              <a:ext uri="{FF2B5EF4-FFF2-40B4-BE49-F238E27FC236}">
                <a16:creationId xmlns:a16="http://schemas.microsoft.com/office/drawing/2014/main" id="{713A3390-5B94-4E55-97BC-AD586BB9E8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882625"/>
              </p:ext>
            </p:extLst>
          </p:nvPr>
        </p:nvGraphicFramePr>
        <p:xfrm>
          <a:off x="2327045" y="731147"/>
          <a:ext cx="2295525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41" name="Gráfico 40">
            <a:extLst>
              <a:ext uri="{FF2B5EF4-FFF2-40B4-BE49-F238E27FC236}">
                <a16:creationId xmlns:a16="http://schemas.microsoft.com/office/drawing/2014/main" id="{C40CA9F2-9269-46A9-991E-61F33D6219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4676693"/>
              </p:ext>
            </p:extLst>
          </p:nvPr>
        </p:nvGraphicFramePr>
        <p:xfrm>
          <a:off x="4369731" y="759215"/>
          <a:ext cx="2295525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42" name="Gráfico 41">
            <a:extLst>
              <a:ext uri="{FF2B5EF4-FFF2-40B4-BE49-F238E27FC236}">
                <a16:creationId xmlns:a16="http://schemas.microsoft.com/office/drawing/2014/main" id="{CD552434-6A2E-4005-A304-D15712CB59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0705843"/>
              </p:ext>
            </p:extLst>
          </p:nvPr>
        </p:nvGraphicFramePr>
        <p:xfrm>
          <a:off x="1125197" y="2715393"/>
          <a:ext cx="22860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43" name="Gráfico 42">
            <a:extLst>
              <a:ext uri="{FF2B5EF4-FFF2-40B4-BE49-F238E27FC236}">
                <a16:creationId xmlns:a16="http://schemas.microsoft.com/office/drawing/2014/main" id="{A3A5D945-F640-4E2B-8B35-07C8A81EAB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8495217"/>
              </p:ext>
            </p:extLst>
          </p:nvPr>
        </p:nvGraphicFramePr>
        <p:xfrm>
          <a:off x="3395773" y="2723247"/>
          <a:ext cx="2276475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135820-0A18-4427-9852-C975C2688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3537E2E7-8EF6-493D-8F2A-215C18F72066}"/>
              </a:ext>
            </a:extLst>
          </p:cNvPr>
          <p:cNvSpPr txBox="1"/>
          <p:nvPr/>
        </p:nvSpPr>
        <p:spPr>
          <a:xfrm>
            <a:off x="667205" y="745181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ACCD6698-F5F6-4441-90A4-8D38EFB9EF95}"/>
              </a:ext>
            </a:extLst>
          </p:cNvPr>
          <p:cNvSpPr txBox="1"/>
          <p:nvPr/>
        </p:nvSpPr>
        <p:spPr>
          <a:xfrm>
            <a:off x="2657439" y="75672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FA9D8066-CA32-45E5-9C7A-962E86931C7F}"/>
              </a:ext>
            </a:extLst>
          </p:cNvPr>
          <p:cNvSpPr txBox="1"/>
          <p:nvPr/>
        </p:nvSpPr>
        <p:spPr>
          <a:xfrm>
            <a:off x="4682159" y="75672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D5B909E8-BFC7-4628-BB65-1A537B93AABC}"/>
              </a:ext>
            </a:extLst>
          </p:cNvPr>
          <p:cNvSpPr txBox="1"/>
          <p:nvPr/>
        </p:nvSpPr>
        <p:spPr>
          <a:xfrm>
            <a:off x="1446714" y="2759825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FB1069-70B1-4E87-AE39-065FB048A417}"/>
              </a:ext>
            </a:extLst>
          </p:cNvPr>
          <p:cNvSpPr txBox="1"/>
          <p:nvPr/>
        </p:nvSpPr>
        <p:spPr>
          <a:xfrm>
            <a:off x="3730821" y="2787675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</a:t>
            </a:r>
          </a:p>
        </p:txBody>
      </p:sp>
      <p:sp>
        <p:nvSpPr>
          <p:cNvPr id="34" name="TextBox 6">
            <a:extLst>
              <a:ext uri="{FF2B5EF4-FFF2-40B4-BE49-F238E27FC236}">
                <a16:creationId xmlns:a16="http://schemas.microsoft.com/office/drawing/2014/main" id="{F95A660E-3ADB-4FA7-BA7B-24858220D9F3}"/>
              </a:ext>
            </a:extLst>
          </p:cNvPr>
          <p:cNvSpPr txBox="1"/>
          <p:nvPr/>
        </p:nvSpPr>
        <p:spPr>
          <a:xfrm>
            <a:off x="5991591" y="6388671"/>
            <a:ext cx="206393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Bogotá</a:t>
            </a:r>
          </a:p>
        </p:txBody>
      </p:sp>
    </p:spTree>
    <p:extLst>
      <p:ext uri="{BB962C8B-B14F-4D97-AF65-F5344CB8AC3E}">
        <p14:creationId xmlns:p14="http://schemas.microsoft.com/office/powerpoint/2010/main" val="69261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8" grpId="0">
        <p:bldAsOne/>
      </p:bldGraphic>
      <p:bldGraphic spid="39" grpId="0">
        <p:bldAsOne/>
      </p:bldGraphic>
      <p:bldGraphic spid="41" grpId="0">
        <p:bldAsOne/>
      </p:bldGraphic>
      <p:bldGraphic spid="42" grpId="0">
        <p:bldAsOne/>
      </p:bldGraphic>
      <p:bldGraphic spid="4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297B72F8-4D5A-44A8-8EB2-7E7409AD4E60}"/>
              </a:ext>
            </a:extLst>
          </p:cNvPr>
          <p:cNvGrpSpPr/>
          <p:nvPr/>
        </p:nvGrpSpPr>
        <p:grpSpPr>
          <a:xfrm>
            <a:off x="6470455" y="759215"/>
            <a:ext cx="2126026" cy="5947624"/>
            <a:chOff x="6470455" y="759215"/>
            <a:chExt cx="2126026" cy="5947624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365BFE28-64B8-4E38-9725-575E06DF38C4}"/>
                </a:ext>
              </a:extLst>
            </p:cNvPr>
            <p:cNvGrpSpPr/>
            <p:nvPr/>
          </p:nvGrpSpPr>
          <p:grpSpPr>
            <a:xfrm>
              <a:off x="6470455" y="759215"/>
              <a:ext cx="2126026" cy="5947624"/>
              <a:chOff x="6499483" y="759215"/>
              <a:chExt cx="2126026" cy="5947624"/>
            </a:xfrm>
          </p:grpSpPr>
          <p:pic>
            <p:nvPicPr>
              <p:cNvPr id="10" name="Imagen 9" descr="Imagen que contiene texto, mapa&#10;&#10;Descripción generada con confianza muy alta">
                <a:extLst>
                  <a:ext uri="{FF2B5EF4-FFF2-40B4-BE49-F238E27FC236}">
                    <a16:creationId xmlns:a16="http://schemas.microsoft.com/office/drawing/2014/main" id="{90F69242-D60D-4D18-9697-AB0B06FEE7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421" t="12437" r="38831" b="61445"/>
              <a:stretch/>
            </p:blipFill>
            <p:spPr>
              <a:xfrm>
                <a:off x="7298359" y="759215"/>
                <a:ext cx="1327150" cy="1346200"/>
              </a:xfrm>
              <a:prstGeom prst="rect">
                <a:avLst/>
              </a:prstGeom>
            </p:spPr>
          </p:pic>
          <p:pic>
            <p:nvPicPr>
              <p:cNvPr id="11" name="Imagen 10" descr="Imagen que contiene mapa, texto&#10;&#10;Descripción generada con confianza muy alta">
                <a:extLst>
                  <a:ext uri="{FF2B5EF4-FFF2-40B4-BE49-F238E27FC236}">
                    <a16:creationId xmlns:a16="http://schemas.microsoft.com/office/drawing/2014/main" id="{7CF06E82-22F2-4BFB-8A72-7BC55F5B23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014" t="18125" r="33083" b="12708"/>
              <a:stretch/>
            </p:blipFill>
            <p:spPr>
              <a:xfrm>
                <a:off x="6499483" y="2610688"/>
                <a:ext cx="1948541" cy="4096151"/>
              </a:xfrm>
              <a:prstGeom prst="rect">
                <a:avLst/>
              </a:prstGeom>
            </p:spPr>
          </p:pic>
          <p:sp>
            <p:nvSpPr>
              <p:cNvPr id="12" name="Elipse 11">
                <a:extLst>
                  <a:ext uri="{FF2B5EF4-FFF2-40B4-BE49-F238E27FC236}">
                    <a16:creationId xmlns:a16="http://schemas.microsoft.com/office/drawing/2014/main" id="{6B2F045D-288F-42F6-8F6F-3C1DE4B37AAF}"/>
                  </a:ext>
                </a:extLst>
              </p:cNvPr>
              <p:cNvSpPr/>
              <p:nvPr/>
            </p:nvSpPr>
            <p:spPr>
              <a:xfrm>
                <a:off x="7926613" y="1378734"/>
                <a:ext cx="145143" cy="159658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4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Conector: curvado 12">
                <a:extLst>
                  <a:ext uri="{FF2B5EF4-FFF2-40B4-BE49-F238E27FC236}">
                    <a16:creationId xmlns:a16="http://schemas.microsoft.com/office/drawing/2014/main" id="{F29B37A1-A03F-4DD7-B1E0-3969F95BBC49}"/>
                  </a:ext>
                </a:extLst>
              </p:cNvPr>
              <p:cNvCxnSpPr>
                <a:stCxn id="12" idx="4"/>
              </p:cNvCxnSpPr>
              <p:nvPr/>
            </p:nvCxnSpPr>
            <p:spPr>
              <a:xfrm rot="5400000">
                <a:off x="7481391" y="2056186"/>
                <a:ext cx="1035589" cy="1"/>
              </a:xfrm>
              <a:prstGeom prst="curvedConnector3">
                <a:avLst/>
              </a:prstGeom>
              <a:ln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20" name="Triángulo isósceles 19">
              <a:extLst>
                <a:ext uri="{FF2B5EF4-FFF2-40B4-BE49-F238E27FC236}">
                  <a16:creationId xmlns:a16="http://schemas.microsoft.com/office/drawing/2014/main" id="{20AC98C6-3C6F-4324-B886-0C118E16D986}"/>
                </a:ext>
              </a:extLst>
            </p:cNvPr>
            <p:cNvSpPr/>
            <p:nvPr/>
          </p:nvSpPr>
          <p:spPr>
            <a:xfrm>
              <a:off x="7938545" y="3048969"/>
              <a:ext cx="119423" cy="98091"/>
            </a:xfrm>
            <a:prstGeom prst="triangle">
              <a:avLst/>
            </a:prstGeom>
            <a:ln w="3175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iángulo isósceles 20">
              <a:extLst>
                <a:ext uri="{FF2B5EF4-FFF2-40B4-BE49-F238E27FC236}">
                  <a16:creationId xmlns:a16="http://schemas.microsoft.com/office/drawing/2014/main" id="{AD2CEDEC-33D4-437B-9EB3-36CD4A55749B}"/>
                </a:ext>
              </a:extLst>
            </p:cNvPr>
            <p:cNvSpPr/>
            <p:nvPr/>
          </p:nvSpPr>
          <p:spPr>
            <a:xfrm>
              <a:off x="7534685" y="3250677"/>
              <a:ext cx="119423" cy="98091"/>
            </a:xfrm>
            <a:prstGeom prst="triangle">
              <a:avLst/>
            </a:prstGeom>
            <a:ln w="3175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iángulo isósceles 21">
              <a:extLst>
                <a:ext uri="{FF2B5EF4-FFF2-40B4-BE49-F238E27FC236}">
                  <a16:creationId xmlns:a16="http://schemas.microsoft.com/office/drawing/2014/main" id="{64245FF0-6F7F-4E53-B65C-5263DB689D2A}"/>
                </a:ext>
              </a:extLst>
            </p:cNvPr>
            <p:cNvSpPr/>
            <p:nvPr/>
          </p:nvSpPr>
          <p:spPr>
            <a:xfrm>
              <a:off x="7966528" y="3634829"/>
              <a:ext cx="119423" cy="98091"/>
            </a:xfrm>
            <a:prstGeom prst="triangle">
              <a:avLst/>
            </a:prstGeom>
            <a:ln w="3175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iángulo isósceles 22">
              <a:extLst>
                <a:ext uri="{FF2B5EF4-FFF2-40B4-BE49-F238E27FC236}">
                  <a16:creationId xmlns:a16="http://schemas.microsoft.com/office/drawing/2014/main" id="{EBBF4E99-5C9E-448A-A09F-1ABB561BFBE9}"/>
                </a:ext>
              </a:extLst>
            </p:cNvPr>
            <p:cNvSpPr/>
            <p:nvPr/>
          </p:nvSpPr>
          <p:spPr>
            <a:xfrm>
              <a:off x="7594331" y="3802469"/>
              <a:ext cx="119423" cy="98091"/>
            </a:xfrm>
            <a:prstGeom prst="triangle">
              <a:avLst/>
            </a:prstGeom>
            <a:ln w="3175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iángulo isósceles 23">
              <a:extLst>
                <a:ext uri="{FF2B5EF4-FFF2-40B4-BE49-F238E27FC236}">
                  <a16:creationId xmlns:a16="http://schemas.microsoft.com/office/drawing/2014/main" id="{92A51488-C81D-414F-A195-EE0D956DB102}"/>
                </a:ext>
              </a:extLst>
            </p:cNvPr>
            <p:cNvSpPr/>
            <p:nvPr/>
          </p:nvSpPr>
          <p:spPr>
            <a:xfrm>
              <a:off x="7664927" y="4100289"/>
              <a:ext cx="119423" cy="98091"/>
            </a:xfrm>
            <a:prstGeom prst="triangle">
              <a:avLst/>
            </a:prstGeom>
            <a:ln w="3175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riángulo isósceles 24">
              <a:extLst>
                <a:ext uri="{FF2B5EF4-FFF2-40B4-BE49-F238E27FC236}">
                  <a16:creationId xmlns:a16="http://schemas.microsoft.com/office/drawing/2014/main" id="{F00153C7-C0A4-4543-B10E-AB83328473CA}"/>
                </a:ext>
              </a:extLst>
            </p:cNvPr>
            <p:cNvSpPr/>
            <p:nvPr/>
          </p:nvSpPr>
          <p:spPr>
            <a:xfrm>
              <a:off x="7009607" y="4336383"/>
              <a:ext cx="119423" cy="98091"/>
            </a:xfrm>
            <a:prstGeom prst="triangle">
              <a:avLst/>
            </a:prstGeom>
            <a:ln w="3175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riángulo isósceles 25">
              <a:extLst>
                <a:ext uri="{FF2B5EF4-FFF2-40B4-BE49-F238E27FC236}">
                  <a16:creationId xmlns:a16="http://schemas.microsoft.com/office/drawing/2014/main" id="{92287032-AABF-477E-BA59-300B02746911}"/>
                </a:ext>
              </a:extLst>
            </p:cNvPr>
            <p:cNvSpPr/>
            <p:nvPr/>
          </p:nvSpPr>
          <p:spPr>
            <a:xfrm>
              <a:off x="7142288" y="4627462"/>
              <a:ext cx="119423" cy="98091"/>
            </a:xfrm>
            <a:prstGeom prst="triangle">
              <a:avLst/>
            </a:prstGeom>
            <a:ln w="3175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riángulo isósceles 26">
              <a:extLst>
                <a:ext uri="{FF2B5EF4-FFF2-40B4-BE49-F238E27FC236}">
                  <a16:creationId xmlns:a16="http://schemas.microsoft.com/office/drawing/2014/main" id="{FD746E7B-7E73-4A52-BA1F-E0C95A7C0748}"/>
                </a:ext>
              </a:extLst>
            </p:cNvPr>
            <p:cNvSpPr/>
            <p:nvPr/>
          </p:nvSpPr>
          <p:spPr>
            <a:xfrm>
              <a:off x="7325168" y="4856062"/>
              <a:ext cx="119423" cy="98091"/>
            </a:xfrm>
            <a:prstGeom prst="triangle">
              <a:avLst/>
            </a:prstGeom>
            <a:ln w="3175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riángulo isósceles 27">
              <a:extLst>
                <a:ext uri="{FF2B5EF4-FFF2-40B4-BE49-F238E27FC236}">
                  <a16:creationId xmlns:a16="http://schemas.microsoft.com/office/drawing/2014/main" id="{82DA8CAB-12FE-4BCF-9EE1-0A5934B7338A}"/>
                </a:ext>
              </a:extLst>
            </p:cNvPr>
            <p:cNvSpPr/>
            <p:nvPr/>
          </p:nvSpPr>
          <p:spPr>
            <a:xfrm>
              <a:off x="7767128" y="4726522"/>
              <a:ext cx="119423" cy="98091"/>
            </a:xfrm>
            <a:prstGeom prst="triangle">
              <a:avLst/>
            </a:prstGeom>
            <a:ln w="3175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riángulo isósceles 28">
              <a:extLst>
                <a:ext uri="{FF2B5EF4-FFF2-40B4-BE49-F238E27FC236}">
                  <a16:creationId xmlns:a16="http://schemas.microsoft.com/office/drawing/2014/main" id="{B4A7B7F1-9D9F-415B-9EA0-4A128C75C9D0}"/>
                </a:ext>
              </a:extLst>
            </p:cNvPr>
            <p:cNvSpPr/>
            <p:nvPr/>
          </p:nvSpPr>
          <p:spPr>
            <a:xfrm>
              <a:off x="7382987" y="4267929"/>
              <a:ext cx="119423" cy="98091"/>
            </a:xfrm>
            <a:prstGeom prst="triangle">
              <a:avLst/>
            </a:prstGeom>
            <a:ln w="3175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riángulo isósceles 29">
              <a:extLst>
                <a:ext uri="{FF2B5EF4-FFF2-40B4-BE49-F238E27FC236}">
                  <a16:creationId xmlns:a16="http://schemas.microsoft.com/office/drawing/2014/main" id="{85208E46-BFF9-4549-AF55-B47E07811D17}"/>
                </a:ext>
              </a:extLst>
            </p:cNvPr>
            <p:cNvSpPr/>
            <p:nvPr/>
          </p:nvSpPr>
          <p:spPr>
            <a:xfrm>
              <a:off x="7786847" y="4336509"/>
              <a:ext cx="119423" cy="98091"/>
            </a:xfrm>
            <a:prstGeom prst="triangle">
              <a:avLst/>
            </a:prstGeom>
            <a:ln w="3175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485407D-789B-4273-AE63-A0A7FA60E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EFF8-4BC3-4487-ADA4-A3E746248AC3}" type="slidenum">
              <a:rPr lang="en-US" smtClean="0"/>
              <a:t>4</a:t>
            </a:fld>
            <a:endParaRPr lang="en-US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C6968391-533E-42AC-9E6A-F5AF29A55C87}"/>
              </a:ext>
            </a:extLst>
          </p:cNvPr>
          <p:cNvSpPr txBox="1">
            <a:spLocks/>
          </p:cNvSpPr>
          <p:nvPr/>
        </p:nvSpPr>
        <p:spPr>
          <a:xfrm>
            <a:off x="615602" y="87243"/>
            <a:ext cx="7470496" cy="425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+mj-lt"/>
              </a:rPr>
              <a:t>Gas phase measurements in Bogotá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34454E8-40E4-48CD-B856-28AFD99DCB01}"/>
              </a:ext>
            </a:extLst>
          </p:cNvPr>
          <p:cNvSpPr/>
          <p:nvPr/>
        </p:nvSpPr>
        <p:spPr>
          <a:xfrm>
            <a:off x="260685" y="5287760"/>
            <a:ext cx="5470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(Franco, Pacheco, </a:t>
            </a:r>
            <a:r>
              <a:rPr lang="en-US" b="1" dirty="0" err="1">
                <a:solidFill>
                  <a:srgbClr val="00B0F0"/>
                </a:solidFill>
              </a:rPr>
              <a:t>Belalcázar</a:t>
            </a:r>
            <a:r>
              <a:rPr lang="en-US" b="1" dirty="0">
                <a:solidFill>
                  <a:srgbClr val="00B0F0"/>
                </a:solidFill>
              </a:rPr>
              <a:t> &amp; </a:t>
            </a:r>
            <a:r>
              <a:rPr lang="en-US" b="1" dirty="0" err="1">
                <a:solidFill>
                  <a:srgbClr val="00B0F0"/>
                </a:solidFill>
              </a:rPr>
              <a:t>Behrentz</a:t>
            </a:r>
            <a:r>
              <a:rPr lang="en-US" b="1" dirty="0">
                <a:solidFill>
                  <a:srgbClr val="00B0F0"/>
                </a:solidFill>
              </a:rPr>
              <a:t>, 2015)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316CA599-351B-412D-A15F-F23F65F86B56}"/>
                  </a:ext>
                </a:extLst>
              </p:cNvPr>
              <p:cNvSpPr/>
              <p:nvPr/>
            </p:nvSpPr>
            <p:spPr>
              <a:xfrm>
                <a:off x="740166" y="3348768"/>
                <a:ext cx="5588059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Alkanes are 80% of total VOCs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sz="2000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s-CO" sz="2000" dirty="0"/>
                  <a:t>Max. </a:t>
                </a:r>
                <a:r>
                  <a:rPr lang="en-US" sz="2000" dirty="0"/>
                  <a:t>total VOC concentration: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𝟏𝟐𝟓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𝒑𝒑𝒃</m:t>
                    </m:r>
                  </m:oMath>
                </a14:m>
                <a:endParaRPr lang="en-US" sz="2000" b="1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sz="2000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Majority of measured VOCs are emitted by vehicular sources</a:t>
                </a:r>
              </a:p>
            </p:txBody>
          </p:sp>
        </mc:Choice>
        <mc:Fallback xmlns=""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316CA599-351B-412D-A15F-F23F65F86B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66" y="3348768"/>
                <a:ext cx="5588059" cy="1938992"/>
              </a:xfrm>
              <a:prstGeom prst="rect">
                <a:avLst/>
              </a:prstGeom>
              <a:blipFill>
                <a:blip r:embed="rId5"/>
                <a:stretch>
                  <a:fillRect l="-981" t="-1572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Texto 7">
            <a:extLst>
              <a:ext uri="{FF2B5EF4-FFF2-40B4-BE49-F238E27FC236}">
                <a16:creationId xmlns:a16="http://schemas.microsoft.com/office/drawing/2014/main" id="{3348296C-0434-4A88-BD2C-A90AE3BD2861}"/>
              </a:ext>
            </a:extLst>
          </p:cNvPr>
          <p:cNvSpPr txBox="1"/>
          <p:nvPr/>
        </p:nvSpPr>
        <p:spPr>
          <a:xfrm>
            <a:off x="7294458" y="51052"/>
            <a:ext cx="19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4992157A-99EC-4D1A-ACF4-C7953158869F}"/>
              </a:ext>
            </a:extLst>
          </p:cNvPr>
          <p:cNvSpPr/>
          <p:nvPr/>
        </p:nvSpPr>
        <p:spPr>
          <a:xfrm>
            <a:off x="740167" y="965847"/>
            <a:ext cx="55880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/>
              <a:t>11 Air Quality monitoring stations (</a:t>
            </a:r>
            <a:r>
              <a:rPr lang="en-US" sz="2000" b="1" dirty="0"/>
              <a:t>∆</a:t>
            </a:r>
            <a:r>
              <a:rPr lang="en-US" sz="2000" dirty="0"/>
              <a:t>) in Bogotá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/>
              <a:t>CO, NOx, SO</a:t>
            </a:r>
            <a:r>
              <a:rPr lang="en-US" sz="2000" baseline="-25000" dirty="0"/>
              <a:t>2</a:t>
            </a:r>
            <a:r>
              <a:rPr lang="en-US" sz="2000" dirty="0"/>
              <a:t> and O</a:t>
            </a:r>
            <a:r>
              <a:rPr lang="en-US" sz="2000" baseline="-25000" dirty="0"/>
              <a:t>3</a:t>
            </a:r>
            <a:r>
              <a:rPr lang="en-US" sz="2000" dirty="0"/>
              <a:t> are measured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715E726-1FC4-4B37-9AD6-8BE074ED048B}"/>
              </a:ext>
            </a:extLst>
          </p:cNvPr>
          <p:cNvSpPr/>
          <p:nvPr/>
        </p:nvSpPr>
        <p:spPr>
          <a:xfrm>
            <a:off x="740167" y="2742416"/>
            <a:ext cx="38318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VOC Characterization</a:t>
            </a:r>
          </a:p>
        </p:txBody>
      </p:sp>
      <p:sp>
        <p:nvSpPr>
          <p:cNvPr id="32" name="TextBox 6">
            <a:extLst>
              <a:ext uri="{FF2B5EF4-FFF2-40B4-BE49-F238E27FC236}">
                <a16:creationId xmlns:a16="http://schemas.microsoft.com/office/drawing/2014/main" id="{492B62D3-53D1-4DDA-BF20-9D94E8E60C7E}"/>
              </a:ext>
            </a:extLst>
          </p:cNvPr>
          <p:cNvSpPr txBox="1"/>
          <p:nvPr/>
        </p:nvSpPr>
        <p:spPr>
          <a:xfrm>
            <a:off x="5991591" y="6388671"/>
            <a:ext cx="206393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Bogotá AQMN</a:t>
            </a:r>
          </a:p>
        </p:txBody>
      </p:sp>
    </p:spTree>
    <p:extLst>
      <p:ext uri="{BB962C8B-B14F-4D97-AF65-F5344CB8AC3E}">
        <p14:creationId xmlns:p14="http://schemas.microsoft.com/office/powerpoint/2010/main" val="214113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670DF8-4DA0-47BC-8F46-5391BB098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48396"/>
          </a:xfrm>
        </p:spPr>
        <p:txBody>
          <a:bodyPr>
            <a:normAutofit/>
          </a:bodyPr>
          <a:lstStyle/>
          <a:p>
            <a:r>
              <a:rPr lang="en-US" sz="3200" dirty="0"/>
              <a:t>Previous AQ modelling studies in Bogotá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E1FA0E-7029-4DB0-95EB-A402096EC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947955"/>
            <a:ext cx="4717073" cy="15369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On-road traffic sources represent a significant contribution of the EI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B6AF034-FA92-4973-AC26-022FF4166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/>
              <a:t>|</a:t>
            </a:r>
            <a:fld id="{0F1556C4-DFC3-4611-A7CC-780699185E26}" type="slidenum">
              <a:rPr lang="es-ES" smtClean="0"/>
              <a:pPr/>
              <a:t>5</a:t>
            </a:fld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1D94347-2715-41AF-BD28-4452CABE1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105" y="1027971"/>
            <a:ext cx="2682716" cy="175270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5A65F7C-BE3C-4801-B566-DAA91C8CAAE4}"/>
              </a:ext>
            </a:extLst>
          </p:cNvPr>
          <p:cNvSpPr txBox="1"/>
          <p:nvPr/>
        </p:nvSpPr>
        <p:spPr>
          <a:xfrm>
            <a:off x="5050302" y="631231"/>
            <a:ext cx="2225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/>
              <a:t>TAPOM/FVM </a:t>
            </a:r>
            <a:endParaRPr lang="en-US" sz="28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F1AA3E2-E5C7-4090-B57C-20690572F093}"/>
              </a:ext>
            </a:extLst>
          </p:cNvPr>
          <p:cNvSpPr txBox="1"/>
          <p:nvPr/>
        </p:nvSpPr>
        <p:spPr>
          <a:xfrm>
            <a:off x="3301508" y="1641969"/>
            <a:ext cx="2044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rgbClr val="00B0F0"/>
                </a:solidFill>
              </a:rPr>
              <a:t>(Zárate et al., 2007)</a:t>
            </a:r>
            <a:endParaRPr lang="en-US" b="1" dirty="0">
              <a:solidFill>
                <a:srgbClr val="00B0F0"/>
              </a:solidFill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3EC4428E-504F-4DDC-8C68-C978D9F9E78B}"/>
              </a:ext>
            </a:extLst>
          </p:cNvPr>
          <p:cNvGrpSpPr/>
          <p:nvPr/>
        </p:nvGrpSpPr>
        <p:grpSpPr>
          <a:xfrm>
            <a:off x="617756" y="4499502"/>
            <a:ext cx="8491613" cy="2346136"/>
            <a:chOff x="628650" y="2758558"/>
            <a:chExt cx="8491613" cy="2346136"/>
          </a:xfrm>
        </p:grpSpPr>
        <p:sp>
          <p:nvSpPr>
            <p:cNvPr id="5" name="Marcador de contenido 2">
              <a:extLst>
                <a:ext uri="{FF2B5EF4-FFF2-40B4-BE49-F238E27FC236}">
                  <a16:creationId xmlns:a16="http://schemas.microsoft.com/office/drawing/2014/main" id="{A6B76568-00F3-4582-A48F-A6B833FA63BE}"/>
                </a:ext>
              </a:extLst>
            </p:cNvPr>
            <p:cNvSpPr txBox="1">
              <a:spLocks/>
            </p:cNvSpPr>
            <p:nvPr/>
          </p:nvSpPr>
          <p:spPr>
            <a:xfrm>
              <a:off x="628650" y="3046045"/>
              <a:ext cx="4432544" cy="19007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panose="05000000000000000000" pitchFamily="2" charset="2"/>
                <a:buChar char="ü"/>
              </a:pPr>
              <a:r>
                <a:rPr lang="en-US" sz="2000" dirty="0"/>
                <a:t>Resuspended dust from paved and unpaved roads is a significant source of PM in the city.</a:t>
              </a:r>
            </a:p>
            <a:p>
              <a:pPr>
                <a:buFont typeface="Wingdings" panose="05000000000000000000" pitchFamily="2" charset="2"/>
                <a:buChar char="ü"/>
              </a:pPr>
              <a:endParaRPr lang="en-US" sz="2000" dirty="0"/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747B9AB2-D9C2-4056-9F70-D545DE74F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20456" y="3203924"/>
              <a:ext cx="3599807" cy="1900770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9C56D674-23F2-4164-9049-4578157A0269}"/>
                </a:ext>
              </a:extLst>
            </p:cNvPr>
            <p:cNvSpPr txBox="1"/>
            <p:nvPr/>
          </p:nvSpPr>
          <p:spPr>
            <a:xfrm>
              <a:off x="5050301" y="2758558"/>
              <a:ext cx="11495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2800" b="1" dirty="0"/>
                <a:t>CMAQ</a:t>
              </a:r>
              <a:endParaRPr lang="en-US" sz="2800" b="1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19EB0EEA-1095-4A9C-AD57-3778DA366ED9}"/>
                </a:ext>
              </a:extLst>
            </p:cNvPr>
            <p:cNvSpPr txBox="1"/>
            <p:nvPr/>
          </p:nvSpPr>
          <p:spPr>
            <a:xfrm>
              <a:off x="2593937" y="4060191"/>
              <a:ext cx="2762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b="1" dirty="0">
                  <a:solidFill>
                    <a:srgbClr val="00B0F0"/>
                  </a:solidFill>
                </a:rPr>
                <a:t>(</a:t>
              </a:r>
              <a:r>
                <a:rPr lang="es-CO" b="1" dirty="0" err="1">
                  <a:solidFill>
                    <a:srgbClr val="00B0F0"/>
                  </a:solidFill>
                </a:rPr>
                <a:t>Nedbor</a:t>
              </a:r>
              <a:r>
                <a:rPr lang="es-CO" b="1" dirty="0">
                  <a:solidFill>
                    <a:srgbClr val="00B0F0"/>
                  </a:solidFill>
                </a:rPr>
                <a:t>-Gross et al., 2018)</a:t>
              </a:r>
              <a:endParaRPr lang="en-US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06CC174D-EC1C-4031-9CC4-A8C71481305E}"/>
              </a:ext>
            </a:extLst>
          </p:cNvPr>
          <p:cNvGrpSpPr/>
          <p:nvPr/>
        </p:nvGrpSpPr>
        <p:grpSpPr>
          <a:xfrm>
            <a:off x="628650" y="2789405"/>
            <a:ext cx="8412726" cy="1740115"/>
            <a:chOff x="628650" y="5036191"/>
            <a:chExt cx="8412726" cy="1740115"/>
          </a:xfrm>
        </p:grpSpPr>
        <p:sp>
          <p:nvSpPr>
            <p:cNvPr id="6" name="Marcador de contenido 2">
              <a:extLst>
                <a:ext uri="{FF2B5EF4-FFF2-40B4-BE49-F238E27FC236}">
                  <a16:creationId xmlns:a16="http://schemas.microsoft.com/office/drawing/2014/main" id="{572AED12-B971-4221-9121-F5F08D3B065E}"/>
                </a:ext>
              </a:extLst>
            </p:cNvPr>
            <p:cNvSpPr txBox="1">
              <a:spLocks/>
            </p:cNvSpPr>
            <p:nvPr/>
          </p:nvSpPr>
          <p:spPr>
            <a:xfrm>
              <a:off x="628650" y="5200551"/>
              <a:ext cx="4421652" cy="7673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panose="05000000000000000000" pitchFamily="2" charset="2"/>
                <a:buChar char="ü"/>
              </a:pPr>
              <a:r>
                <a:rPr lang="en-US" sz="2000" dirty="0"/>
                <a:t>Sensitivity analysis show the best gas-phase chemical mechanism to use (RADM2) </a:t>
              </a: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641B9129-9F6F-4362-9529-6B3DB1512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76871" y="5508721"/>
              <a:ext cx="3464505" cy="1267585"/>
            </a:xfrm>
            <a:prstGeom prst="rect">
              <a:avLst/>
            </a:prstGeom>
          </p:spPr>
        </p:pic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F9B63B4B-44F4-496E-A456-022A2D0007F5}"/>
                </a:ext>
              </a:extLst>
            </p:cNvPr>
            <p:cNvSpPr txBox="1"/>
            <p:nvPr/>
          </p:nvSpPr>
          <p:spPr>
            <a:xfrm>
              <a:off x="5039407" y="5036191"/>
              <a:ext cx="18437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2800" b="1" dirty="0"/>
                <a:t>WRF-</a:t>
              </a:r>
              <a:r>
                <a:rPr lang="es-CO" sz="2800" b="1" dirty="0" err="1"/>
                <a:t>Chem</a:t>
              </a:r>
              <a:endParaRPr lang="en-US" sz="2800" b="1" dirty="0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19C4628A-139F-49D2-90B4-BE5ED42204B6}"/>
                </a:ext>
              </a:extLst>
            </p:cNvPr>
            <p:cNvSpPr txBox="1"/>
            <p:nvPr/>
          </p:nvSpPr>
          <p:spPr>
            <a:xfrm>
              <a:off x="3288363" y="6173639"/>
              <a:ext cx="20705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b="1" dirty="0">
                  <a:solidFill>
                    <a:srgbClr val="00B0F0"/>
                  </a:solidFill>
                </a:rPr>
                <a:t>(Kumar et al., 2016)</a:t>
              </a:r>
              <a:endParaRPr lang="en-US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5328228-035E-4C07-B140-1BB6367CF786}"/>
              </a:ext>
            </a:extLst>
          </p:cNvPr>
          <p:cNvSpPr txBox="1"/>
          <p:nvPr/>
        </p:nvSpPr>
        <p:spPr>
          <a:xfrm>
            <a:off x="7294458" y="51052"/>
            <a:ext cx="19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477829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B3FE00-D440-47A9-8089-4CCFF77DE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EFF8-4BC3-4487-ADA4-A3E746248AC3}" type="slidenum">
              <a:rPr lang="en-US" smtClean="0"/>
              <a:t>6</a:t>
            </a:fld>
            <a:endParaRPr lang="en-U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F88CDFA9-050B-4F8D-B084-2CAD57DF7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48396"/>
          </a:xfrm>
        </p:spPr>
        <p:txBody>
          <a:bodyPr>
            <a:normAutofit/>
          </a:bodyPr>
          <a:lstStyle/>
          <a:p>
            <a:r>
              <a:rPr lang="en-US" sz="3200" dirty="0"/>
              <a:t>Our goal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3CA0828-2429-4CE9-A83E-A0DB21BCA7B6}"/>
              </a:ext>
            </a:extLst>
          </p:cNvPr>
          <p:cNvSpPr txBox="1"/>
          <p:nvPr/>
        </p:nvSpPr>
        <p:spPr>
          <a:xfrm>
            <a:off x="7294458" y="51052"/>
            <a:ext cx="19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0FE0EA0-9632-411A-BABD-6317FB07AA83}"/>
              </a:ext>
            </a:extLst>
          </p:cNvPr>
          <p:cNvSpPr txBox="1">
            <a:spLocks/>
          </p:cNvSpPr>
          <p:nvPr/>
        </p:nvSpPr>
        <p:spPr>
          <a:xfrm>
            <a:off x="628650" y="2589416"/>
            <a:ext cx="7886700" cy="748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Our methods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3364446F-57EB-4426-B28E-B942C3379787}"/>
              </a:ext>
            </a:extLst>
          </p:cNvPr>
          <p:cNvGraphicFramePr/>
          <p:nvPr>
            <p:extLst/>
          </p:nvPr>
        </p:nvGraphicFramePr>
        <p:xfrm>
          <a:off x="628651" y="709333"/>
          <a:ext cx="7886699" cy="1857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04406122-5CEC-4E4A-B83B-DEC4FBBCBA3E}"/>
              </a:ext>
            </a:extLst>
          </p:cNvPr>
          <p:cNvSpPr txBox="1"/>
          <p:nvPr/>
        </p:nvSpPr>
        <p:spPr>
          <a:xfrm>
            <a:off x="802105" y="3242537"/>
            <a:ext cx="77132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Determine optimal model configuration (i.e., static fields, physics, gas-phase chemistry, aerosol schemes…)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u="sng" dirty="0"/>
              <a:t>Test out different emissions inventories: Sensitivity analysis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Identify potential weaknesses in emission sources and emissions speciation</a:t>
            </a:r>
          </a:p>
        </p:txBody>
      </p:sp>
    </p:spTree>
    <p:extLst>
      <p:ext uri="{BB962C8B-B14F-4D97-AF65-F5344CB8AC3E}">
        <p14:creationId xmlns:p14="http://schemas.microsoft.com/office/powerpoint/2010/main" val="74218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5685E8B-EFBD-43F0-B030-583DD803B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325" y="6312808"/>
            <a:ext cx="2057400" cy="365125"/>
          </a:xfrm>
        </p:spPr>
        <p:txBody>
          <a:bodyPr/>
          <a:lstStyle/>
          <a:p>
            <a:fld id="{CB61EFF8-4BC3-4487-ADA4-A3E746248AC3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Imagen 5" descr="Imagen que contiene texto, mapa&#10;&#10;Descripción generada con confianza muy alta">
            <a:extLst>
              <a:ext uri="{FF2B5EF4-FFF2-40B4-BE49-F238E27FC236}">
                <a16:creationId xmlns:a16="http://schemas.microsoft.com/office/drawing/2014/main" id="{0B2EE056-1649-415C-997B-716C92AB3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891" y="0"/>
            <a:ext cx="6433064" cy="6858000"/>
          </a:xfrm>
          <a:prstGeom prst="rect">
            <a:avLst/>
          </a:prstGeom>
        </p:spPr>
      </p:pic>
      <p:pic>
        <p:nvPicPr>
          <p:cNvPr id="8" name="Imagen 7" descr="Imagen que contiene texto, mapa&#10;&#10;Descripción generada con confianza muy alta">
            <a:extLst>
              <a:ext uri="{FF2B5EF4-FFF2-40B4-BE49-F238E27FC236}">
                <a16:creationId xmlns:a16="http://schemas.microsoft.com/office/drawing/2014/main" id="{7BD8A622-135A-49C1-99A2-26787BBB86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891" y="0"/>
            <a:ext cx="6433064" cy="6858000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85DD720C-BC4E-4BF2-A8A5-7FBFCABB90FF}"/>
              </a:ext>
            </a:extLst>
          </p:cNvPr>
          <p:cNvSpPr txBox="1">
            <a:spLocks/>
          </p:cNvSpPr>
          <p:nvPr/>
        </p:nvSpPr>
        <p:spPr>
          <a:xfrm>
            <a:off x="272627" y="0"/>
            <a:ext cx="2191657" cy="123371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Simulation and challenges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ABDD562-2C90-4470-ACB8-2313A73AAAC7}"/>
              </a:ext>
            </a:extLst>
          </p:cNvPr>
          <p:cNvGrpSpPr/>
          <p:nvPr/>
        </p:nvGrpSpPr>
        <p:grpSpPr>
          <a:xfrm>
            <a:off x="2294912" y="0"/>
            <a:ext cx="6433064" cy="6858000"/>
            <a:chOff x="2028261" y="0"/>
            <a:chExt cx="6433064" cy="6858000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7D520C04-1EB5-42F4-936C-C8EBDC03D1EF}"/>
                </a:ext>
              </a:extLst>
            </p:cNvPr>
            <p:cNvGrpSpPr/>
            <p:nvPr/>
          </p:nvGrpSpPr>
          <p:grpSpPr>
            <a:xfrm>
              <a:off x="2028261" y="0"/>
              <a:ext cx="6433064" cy="6858000"/>
              <a:chOff x="2042091" y="-216985"/>
              <a:chExt cx="6433064" cy="6858000"/>
            </a:xfrm>
          </p:grpSpPr>
          <p:pic>
            <p:nvPicPr>
              <p:cNvPr id="12" name="Imagen 11" descr="Imagen que contiene texto, mapa&#10;&#10;Descripción generada con confianza muy alta">
                <a:extLst>
                  <a:ext uri="{FF2B5EF4-FFF2-40B4-BE49-F238E27FC236}">
                    <a16:creationId xmlns:a16="http://schemas.microsoft.com/office/drawing/2014/main" id="{EBBBD60C-F61A-48C1-B760-4E1F409FAF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42091" y="-216985"/>
                <a:ext cx="6433064" cy="6858000"/>
              </a:xfrm>
              <a:prstGeom prst="rect">
                <a:avLst/>
              </a:prstGeom>
            </p:spPr>
          </p:pic>
          <p:pic>
            <p:nvPicPr>
              <p:cNvPr id="10" name="Imagen 9" descr="Imagen que contiene texto, mapa&#10;&#10;Descripción generada con confianza muy alta">
                <a:extLst>
                  <a:ext uri="{FF2B5EF4-FFF2-40B4-BE49-F238E27FC236}">
                    <a16:creationId xmlns:a16="http://schemas.microsoft.com/office/drawing/2014/main" id="{AA923547-64D8-4D83-A50E-CECC24B73A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93" t="91385" r="8046" b="3493"/>
              <a:stretch/>
            </p:blipFill>
            <p:spPr>
              <a:xfrm>
                <a:off x="2478114" y="3963759"/>
                <a:ext cx="2296907" cy="162656"/>
              </a:xfrm>
              <a:prstGeom prst="rect">
                <a:avLst/>
              </a:prstGeom>
            </p:spPr>
          </p:pic>
        </p:grpSp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8A20E9C0-218A-48E7-99E2-74CBC3A338D9}"/>
                </a:ext>
              </a:extLst>
            </p:cNvPr>
            <p:cNvSpPr txBox="1"/>
            <p:nvPr/>
          </p:nvSpPr>
          <p:spPr>
            <a:xfrm>
              <a:off x="2410780" y="3780634"/>
              <a:ext cx="8370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500 m</a:t>
              </a:r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63723746-B3C0-4261-BEB9-77FBC67CE2EF}"/>
                </a:ext>
              </a:extLst>
            </p:cNvPr>
            <p:cNvSpPr txBox="1"/>
            <p:nvPr/>
          </p:nvSpPr>
          <p:spPr>
            <a:xfrm>
              <a:off x="4001356" y="3780634"/>
              <a:ext cx="14636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4000 m</a:t>
              </a:r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0EBE6214-194D-46F6-958D-E971A8CBBE99}"/>
              </a:ext>
            </a:extLst>
          </p:cNvPr>
          <p:cNvSpPr txBox="1"/>
          <p:nvPr/>
        </p:nvSpPr>
        <p:spPr>
          <a:xfrm>
            <a:off x="79705" y="1481078"/>
            <a:ext cx="2420856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WRF-Chem V3.9.1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3 Nested domains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1715410-6E05-4343-A7DB-D6F5C43CA665}"/>
              </a:ext>
            </a:extLst>
          </p:cNvPr>
          <p:cNvSpPr/>
          <p:nvPr/>
        </p:nvSpPr>
        <p:spPr>
          <a:xfrm>
            <a:off x="194983" y="2547810"/>
            <a:ext cx="484382" cy="362857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70171EA-FEE9-478F-8BE7-72D5B05F6CA5}"/>
              </a:ext>
            </a:extLst>
          </p:cNvPr>
          <p:cNvSpPr/>
          <p:nvPr/>
        </p:nvSpPr>
        <p:spPr>
          <a:xfrm>
            <a:off x="194983" y="3221220"/>
            <a:ext cx="484382" cy="362857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CEB0DDE-03D8-430D-8F01-B7D5FE5FF032}"/>
              </a:ext>
            </a:extLst>
          </p:cNvPr>
          <p:cNvSpPr/>
          <p:nvPr/>
        </p:nvSpPr>
        <p:spPr>
          <a:xfrm>
            <a:off x="194147" y="3894630"/>
            <a:ext cx="484382" cy="362857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42B5050-2784-4295-8925-A207A10B4B93}"/>
              </a:ext>
            </a:extLst>
          </p:cNvPr>
          <p:cNvSpPr txBox="1"/>
          <p:nvPr/>
        </p:nvSpPr>
        <p:spPr>
          <a:xfrm>
            <a:off x="732707" y="2528324"/>
            <a:ext cx="163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D01: 27 x 27km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9EC047A-8CB9-479D-A368-49578B347DF2}"/>
              </a:ext>
            </a:extLst>
          </p:cNvPr>
          <p:cNvSpPr txBox="1"/>
          <p:nvPr/>
        </p:nvSpPr>
        <p:spPr>
          <a:xfrm>
            <a:off x="728828" y="3253808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D02: 9 x 9km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525BDF7-F2CC-416D-B631-ECC4F79F6105}"/>
              </a:ext>
            </a:extLst>
          </p:cNvPr>
          <p:cNvSpPr txBox="1"/>
          <p:nvPr/>
        </p:nvSpPr>
        <p:spPr>
          <a:xfrm>
            <a:off x="741912" y="3888155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D03: 3 x 3km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35E856E-EE5A-4CE1-B8E5-25E35A69D1C2}"/>
              </a:ext>
            </a:extLst>
          </p:cNvPr>
          <p:cNvSpPr txBox="1"/>
          <p:nvPr/>
        </p:nvSpPr>
        <p:spPr>
          <a:xfrm>
            <a:off x="2677431" y="4335259"/>
            <a:ext cx="1054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</a:rPr>
              <a:t>D03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396AEE3-699F-4128-8BF3-78717CA9221C}"/>
              </a:ext>
            </a:extLst>
          </p:cNvPr>
          <p:cNvSpPr txBox="1"/>
          <p:nvPr/>
        </p:nvSpPr>
        <p:spPr>
          <a:xfrm>
            <a:off x="443849" y="4968532"/>
            <a:ext cx="2165069" cy="95410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Complex Topography</a:t>
            </a:r>
          </a:p>
        </p:txBody>
      </p:sp>
    </p:spTree>
    <p:extLst>
      <p:ext uri="{BB962C8B-B14F-4D97-AF65-F5344CB8AC3E}">
        <p14:creationId xmlns:p14="http://schemas.microsoft.com/office/powerpoint/2010/main" val="112034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0" grpId="0"/>
      <p:bldP spid="22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F16393C-0E8D-413B-A4DF-E1CA8BF5B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CB61EFF8-4BC3-4487-ADA4-A3E746248AC3}" type="slidenum">
              <a:rPr lang="en-US" smtClean="0"/>
              <a:t>8</a:t>
            </a:fld>
            <a:endParaRPr lang="en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DC52968-AE5E-4552-AB71-E3AB478D4282}"/>
              </a:ext>
            </a:extLst>
          </p:cNvPr>
          <p:cNvSpPr txBox="1"/>
          <p:nvPr/>
        </p:nvSpPr>
        <p:spPr>
          <a:xfrm>
            <a:off x="574729" y="-114"/>
            <a:ext cx="8056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Building a base case </a:t>
            </a:r>
            <a:r>
              <a:rPr lang="en-US" sz="3200" b="1" dirty="0" err="1">
                <a:latin typeface="+mj-lt"/>
              </a:rPr>
              <a:t>Bsc</a:t>
            </a:r>
            <a:endParaRPr lang="en-US" sz="3200" b="1" dirty="0">
              <a:latin typeface="+mj-lt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74E4219-EFEA-4F15-B7F3-0FF4E2340069}"/>
              </a:ext>
            </a:extLst>
          </p:cNvPr>
          <p:cNvSpPr txBox="1"/>
          <p:nvPr/>
        </p:nvSpPr>
        <p:spPr>
          <a:xfrm>
            <a:off x="7294458" y="51052"/>
            <a:ext cx="19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Methods</a:t>
            </a:r>
          </a:p>
        </p:txBody>
      </p:sp>
      <p:pic>
        <p:nvPicPr>
          <p:cNvPr id="14" name="Imagen 13" descr="C:\Users\MP079B~1.PER\AppData\Local\Temp\terrain_height.png">
            <a:extLst>
              <a:ext uri="{FF2B5EF4-FFF2-40B4-BE49-F238E27FC236}">
                <a16:creationId xmlns:a16="http://schemas.microsoft.com/office/drawing/2014/main" id="{2E4CE604-FC26-4C2E-B1A2-A26104E475D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7" t="12908" r="3341" b="13530"/>
          <a:stretch/>
        </p:blipFill>
        <p:spPr bwMode="auto">
          <a:xfrm>
            <a:off x="6264520" y="1011861"/>
            <a:ext cx="2584326" cy="24535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7DD80D26-4A19-48A1-85C2-E0C039825900}"/>
              </a:ext>
            </a:extLst>
          </p:cNvPr>
          <p:cNvSpPr txBox="1"/>
          <p:nvPr/>
        </p:nvSpPr>
        <p:spPr>
          <a:xfrm>
            <a:off x="4551892" y="1697511"/>
            <a:ext cx="1780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>
                <a:solidFill>
                  <a:srgbClr val="00B0F0"/>
                </a:solidFill>
              </a:rPr>
              <a:t>(</a:t>
            </a:r>
            <a:r>
              <a:rPr lang="es-CO" sz="1400" b="1" dirty="0" err="1">
                <a:solidFill>
                  <a:srgbClr val="00B0F0"/>
                </a:solidFill>
              </a:rPr>
              <a:t>Nedbor</a:t>
            </a:r>
            <a:r>
              <a:rPr lang="es-CO" sz="1400" b="1" dirty="0">
                <a:solidFill>
                  <a:srgbClr val="00B0F0"/>
                </a:solidFill>
              </a:rPr>
              <a:t>-Gross, 2018)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F96F3B8-CC42-475C-BC3A-88E27881F650}"/>
              </a:ext>
            </a:extLst>
          </p:cNvPr>
          <p:cNvSpPr txBox="1"/>
          <p:nvPr/>
        </p:nvSpPr>
        <p:spPr>
          <a:xfrm>
            <a:off x="49812" y="584661"/>
            <a:ext cx="1639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STATIC FIELDS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A6624A2-0A85-421D-A2A6-029E64A03DCC}"/>
              </a:ext>
            </a:extLst>
          </p:cNvPr>
          <p:cNvSpPr txBox="1"/>
          <p:nvPr/>
        </p:nvSpPr>
        <p:spPr>
          <a:xfrm>
            <a:off x="49812" y="3381707"/>
            <a:ext cx="2462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CHEMISTRY RELATED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70CED7F-B1BD-4EBE-A010-7FB60020CE7E}"/>
              </a:ext>
            </a:extLst>
          </p:cNvPr>
          <p:cNvSpPr txBox="1"/>
          <p:nvPr/>
        </p:nvSpPr>
        <p:spPr>
          <a:xfrm>
            <a:off x="774126" y="968526"/>
            <a:ext cx="1204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Land use: MODIS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583F669-5CA3-44FC-B145-C0F1A319E566}"/>
              </a:ext>
            </a:extLst>
          </p:cNvPr>
          <p:cNvSpPr txBox="1"/>
          <p:nvPr/>
        </p:nvSpPr>
        <p:spPr>
          <a:xfrm>
            <a:off x="5016917" y="1051180"/>
            <a:ext cx="1559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Topography: ASTER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89DCB0F-37BF-4FC0-A0F7-2378450439CD}"/>
              </a:ext>
            </a:extLst>
          </p:cNvPr>
          <p:cNvSpPr txBox="1"/>
          <p:nvPr/>
        </p:nvSpPr>
        <p:spPr>
          <a:xfrm>
            <a:off x="5615534" y="3615761"/>
            <a:ext cx="2259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Anthropogenic EI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E157B93-DDE9-42A3-9C69-973F68F6CD92}"/>
              </a:ext>
            </a:extLst>
          </p:cNvPr>
          <p:cNvSpPr txBox="1"/>
          <p:nvPr/>
        </p:nvSpPr>
        <p:spPr>
          <a:xfrm>
            <a:off x="6067523" y="4060239"/>
            <a:ext cx="2978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Local EI for cities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Bogotá </a:t>
            </a:r>
            <a:r>
              <a:rPr lang="en-US" u="sng" dirty="0"/>
              <a:t>(RPM estimates)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u="sng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Global EI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EDGAR V4.3.1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EDGAR-HTAP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0913BF0-B6CD-4500-AC63-CA5EA752ACE4}"/>
              </a:ext>
            </a:extLst>
          </p:cNvPr>
          <p:cNvSpPr txBox="1"/>
          <p:nvPr/>
        </p:nvSpPr>
        <p:spPr>
          <a:xfrm>
            <a:off x="245819" y="3927577"/>
            <a:ext cx="1909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BC and IC:</a:t>
            </a:r>
          </a:p>
          <a:p>
            <a:pPr algn="ctr"/>
            <a:r>
              <a:rPr lang="en-US" b="1" dirty="0"/>
              <a:t>MOZART4-GEOS5 for d01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93E1D7D8-F90C-4894-95AE-75EB873B8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9343" y="3484834"/>
            <a:ext cx="2546191" cy="3155456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1D1FC19-ABD1-46CA-981A-9885E9A60089}"/>
              </a:ext>
            </a:extLst>
          </p:cNvPr>
          <p:cNvSpPr txBox="1"/>
          <p:nvPr/>
        </p:nvSpPr>
        <p:spPr>
          <a:xfrm>
            <a:off x="2351384" y="3609332"/>
            <a:ext cx="1661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Biogenic emissions:</a:t>
            </a:r>
          </a:p>
          <a:p>
            <a:r>
              <a:rPr lang="en-US" b="1" dirty="0"/>
              <a:t>MEGAN</a:t>
            </a:r>
          </a:p>
          <a:p>
            <a:r>
              <a:rPr lang="en-US" b="1" dirty="0"/>
              <a:t>online</a:t>
            </a:r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8704D16A-91FE-4F62-833F-0F72EF31A0AE}"/>
              </a:ext>
            </a:extLst>
          </p:cNvPr>
          <p:cNvCxnSpPr/>
          <p:nvPr/>
        </p:nvCxnSpPr>
        <p:spPr>
          <a:xfrm>
            <a:off x="2214901" y="3728090"/>
            <a:ext cx="0" cy="2726999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E3A7AEFE-81B3-4056-9C63-82D836568728}"/>
              </a:ext>
            </a:extLst>
          </p:cNvPr>
          <p:cNvCxnSpPr/>
          <p:nvPr/>
        </p:nvCxnSpPr>
        <p:spPr>
          <a:xfrm>
            <a:off x="5615534" y="3699062"/>
            <a:ext cx="0" cy="2726999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91F7BF0-4ED9-488B-8F27-07ED0F02810D}"/>
              </a:ext>
            </a:extLst>
          </p:cNvPr>
          <p:cNvSpPr txBox="1"/>
          <p:nvPr/>
        </p:nvSpPr>
        <p:spPr>
          <a:xfrm>
            <a:off x="275580" y="5294612"/>
            <a:ext cx="1909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Chem. options:</a:t>
            </a:r>
          </a:p>
          <a:p>
            <a:pPr algn="ctr"/>
            <a:r>
              <a:rPr lang="en-US" b="1" dirty="0"/>
              <a:t>RACM and</a:t>
            </a:r>
          </a:p>
          <a:p>
            <a:pPr algn="ctr"/>
            <a:r>
              <a:rPr lang="en-US" b="1" dirty="0"/>
              <a:t>MADE/VBS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D3D24A59-FFBC-4CD3-A24C-710DEC381E5C}"/>
              </a:ext>
            </a:extLst>
          </p:cNvPr>
          <p:cNvGrpSpPr/>
          <p:nvPr/>
        </p:nvGrpSpPr>
        <p:grpSpPr>
          <a:xfrm>
            <a:off x="1794521" y="1006768"/>
            <a:ext cx="3676739" cy="2539621"/>
            <a:chOff x="1794521" y="1006768"/>
            <a:chExt cx="3676739" cy="2539621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F6BE5EC2-2BF9-41EE-99BF-405BDA365040}"/>
                </a:ext>
              </a:extLst>
            </p:cNvPr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5051" r="3057" b="3537"/>
            <a:stretch/>
          </p:blipFill>
          <p:spPr bwMode="auto">
            <a:xfrm>
              <a:off x="1794521" y="1006768"/>
              <a:ext cx="2429136" cy="242223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0F04DF59-1681-474E-9231-6EAF12C4CFD8}"/>
                </a:ext>
              </a:extLst>
            </p:cNvPr>
            <p:cNvSpPr txBox="1"/>
            <p:nvPr/>
          </p:nvSpPr>
          <p:spPr>
            <a:xfrm>
              <a:off x="4148269" y="3177057"/>
              <a:ext cx="1322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A06EE"/>
                  </a:solidFill>
                </a:rPr>
                <a:t>Urban areas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680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  <p:bldP spid="17" grpId="0"/>
      <p:bldP spid="20" grpId="0"/>
      <p:bldP spid="4" grpId="0"/>
      <p:bldP spid="22" grpId="0"/>
      <p:bldP spid="24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9010B8A8-E410-4557-BA95-D3B2E50ECA45}"/>
              </a:ext>
            </a:extLst>
          </p:cNvPr>
          <p:cNvSpPr txBox="1"/>
          <p:nvPr/>
        </p:nvSpPr>
        <p:spPr>
          <a:xfrm>
            <a:off x="574729" y="57942"/>
            <a:ext cx="8056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Global emissions Vs. Local emissions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EFDF33BC-E90D-4E6C-9B3D-1113478573F5}"/>
              </a:ext>
            </a:extLst>
          </p:cNvPr>
          <p:cNvGrpSpPr/>
          <p:nvPr/>
        </p:nvGrpSpPr>
        <p:grpSpPr>
          <a:xfrm>
            <a:off x="127018" y="642717"/>
            <a:ext cx="8987692" cy="5672507"/>
            <a:chOff x="90936" y="683844"/>
            <a:chExt cx="8987692" cy="5672507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483CE52B-4978-4874-AD6C-3B05575D6256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"/>
            <a:stretch/>
          </p:blipFill>
          <p:spPr bwMode="auto">
            <a:xfrm>
              <a:off x="90936" y="1033235"/>
              <a:ext cx="8987692" cy="532311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4AB2AB39-D25D-4E7F-ACDA-6C482D57B2C9}"/>
                </a:ext>
              </a:extLst>
            </p:cNvPr>
            <p:cNvSpPr txBox="1"/>
            <p:nvPr/>
          </p:nvSpPr>
          <p:spPr>
            <a:xfrm>
              <a:off x="1026830" y="683844"/>
              <a:ext cx="37074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Mobile emissions inventory</a:t>
              </a: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84FC48D-2887-4070-9842-4356740D29F9}"/>
              </a:ext>
            </a:extLst>
          </p:cNvPr>
          <p:cNvSpPr txBox="1"/>
          <p:nvPr/>
        </p:nvSpPr>
        <p:spPr>
          <a:xfrm>
            <a:off x="7294458" y="51052"/>
            <a:ext cx="19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Methods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D4079E1-A420-4F61-B9C5-C7FA64EC2EEF}"/>
              </a:ext>
            </a:extLst>
          </p:cNvPr>
          <p:cNvSpPr txBox="1"/>
          <p:nvPr/>
        </p:nvSpPr>
        <p:spPr>
          <a:xfrm>
            <a:off x="4816929" y="1446682"/>
            <a:ext cx="2309585" cy="76944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Gas Phase Emissions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B9C63B2-B4BA-4378-BB3A-E787F9F50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/>
              <a:t>|</a:t>
            </a:r>
            <a:fld id="{0F1556C4-DFC3-4611-A7CC-780699185E26}" type="slidenum">
              <a:rPr lang="es-ES" smtClean="0"/>
              <a:pPr/>
              <a:t>9</a:t>
            </a:fld>
            <a:endParaRPr lang="es-E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F0F5F05-A25B-4B61-9BB3-EE566F3E6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8" y="1084546"/>
            <a:ext cx="8987692" cy="540630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DB1128B-7E35-431E-B41C-7F6DE8590053}"/>
              </a:ext>
            </a:extLst>
          </p:cNvPr>
          <p:cNvSpPr txBox="1"/>
          <p:nvPr/>
        </p:nvSpPr>
        <p:spPr>
          <a:xfrm>
            <a:off x="4816929" y="1446681"/>
            <a:ext cx="2309585" cy="43088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Particle Emissions</a:t>
            </a:r>
          </a:p>
        </p:txBody>
      </p:sp>
    </p:spTree>
    <p:extLst>
      <p:ext uri="{BB962C8B-B14F-4D97-AF65-F5344CB8AC3E}">
        <p14:creationId xmlns:p14="http://schemas.microsoft.com/office/powerpoint/2010/main" val="178106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2551</TotalTime>
  <Words>1476</Words>
  <Application>Microsoft Office PowerPoint</Application>
  <PresentationFormat>Presentación en pantalla (4:3)</PresentationFormat>
  <Paragraphs>343</Paragraphs>
  <Slides>28</Slides>
  <Notes>12</Notes>
  <HiddenSlides>4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Arial</vt:lpstr>
      <vt:lpstr>Bahnschrift Light</vt:lpstr>
      <vt:lpstr>Calibri</vt:lpstr>
      <vt:lpstr>Calibri Light</vt:lpstr>
      <vt:lpstr>Cambria Math</vt:lpstr>
      <vt:lpstr>Wingdings</vt:lpstr>
      <vt:lpstr>Tema de Office</vt:lpstr>
      <vt:lpstr>Searching for missing carbonaceous aerosols sources in Bogotá: Sensitivity analysis using WRF-Chem</vt:lpstr>
      <vt:lpstr>Presentación de PowerPoint</vt:lpstr>
      <vt:lpstr>Presentación de PowerPoint</vt:lpstr>
      <vt:lpstr>Presentación de PowerPoint</vt:lpstr>
      <vt:lpstr>Previous AQ modelling studies in Bogotá</vt:lpstr>
      <vt:lpstr>Our goal</vt:lpstr>
      <vt:lpstr>Presentación de PowerPoint</vt:lpstr>
      <vt:lpstr>Presentación de PowerPoint</vt:lpstr>
      <vt:lpstr>Presentación de PowerPoint</vt:lpstr>
      <vt:lpstr>Choosing the global inventory for our base case</vt:lpstr>
      <vt:lpstr>Presentación de PowerPoint</vt:lpstr>
      <vt:lpstr>Meteorology evaluation</vt:lpstr>
      <vt:lpstr>Chemistry performance</vt:lpstr>
      <vt:lpstr>Chemistry performance</vt:lpstr>
      <vt:lpstr>OA contribution to PM10</vt:lpstr>
      <vt:lpstr>OA contribution to fine PM</vt:lpstr>
      <vt:lpstr>Presentación de PowerPoint</vt:lpstr>
      <vt:lpstr>Modeled PM performance</vt:lpstr>
      <vt:lpstr>Using the local emissions: What happens with the gaseous phase?</vt:lpstr>
      <vt:lpstr>Particle composition </vt:lpstr>
      <vt:lpstr>Concluding remarks</vt:lpstr>
      <vt:lpstr>Speciation of PM2.5</vt:lpstr>
      <vt:lpstr>Acknowledgements</vt:lpstr>
      <vt:lpstr>Thank you!!!  Questions ?</vt:lpstr>
      <vt:lpstr>Back-up slides</vt:lpstr>
      <vt:lpstr>Pollutant dependency to PBLH estimates</vt:lpstr>
      <vt:lpstr>Base case modelling results: chemistry performance</vt:lpstr>
      <vt:lpstr>Concluding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Searching for missing carbonaceous aerosols sources in Bogotá: Sensitivity analysis using WRF-Chem</dc:title>
  <dc:creator>Maria Paula Pérez Peña</dc:creator>
  <cp:lastModifiedBy>Maria Paula Pérez Peña</cp:lastModifiedBy>
  <cp:revision>111</cp:revision>
  <dcterms:created xsi:type="dcterms:W3CDTF">2018-10-02T16:05:46Z</dcterms:created>
  <dcterms:modified xsi:type="dcterms:W3CDTF">2018-10-23T03:09:04Z</dcterms:modified>
</cp:coreProperties>
</file>