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26"/>
  </p:sldMasterIdLst>
  <p:notesMasterIdLst>
    <p:notesMasterId r:id="rId45"/>
  </p:notesMasterIdLst>
  <p:handoutMasterIdLst>
    <p:handoutMasterId r:id="rId46"/>
  </p:handoutMasterIdLst>
  <p:sldIdLst>
    <p:sldId id="258" r:id="rId27"/>
    <p:sldId id="278" r:id="rId28"/>
    <p:sldId id="277" r:id="rId29"/>
    <p:sldId id="279" r:id="rId30"/>
    <p:sldId id="280" r:id="rId31"/>
    <p:sldId id="282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DB6"/>
    <a:srgbClr val="026CB6"/>
    <a:srgbClr val="056CB6"/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79815" autoAdjust="0"/>
  </p:normalViewPr>
  <p:slideViewPr>
    <p:cSldViewPr>
      <p:cViewPr varScale="1">
        <p:scale>
          <a:sx n="57" d="100"/>
          <a:sy n="57" d="100"/>
        </p:scale>
        <p:origin x="11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EB9D2-FEA0-4683-B95F-C13BB16F2603}" type="doc">
      <dgm:prSet loTypeId="urn:microsoft.com/office/officeart/2005/8/layout/hProcess9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CC2DCF-82A0-4241-86D1-A414D2927819}">
      <dgm:prSet/>
      <dgm:spPr/>
      <dgm:t>
        <a:bodyPr/>
        <a:lstStyle/>
        <a:p>
          <a:r>
            <a:rPr lang="en-US" dirty="0"/>
            <a:t>What is STAGE? </a:t>
          </a:r>
        </a:p>
      </dgm:t>
    </dgm:pt>
    <dgm:pt modelId="{5B7E3C80-CE0C-41FC-9E53-823D0D63A3F8}" type="parTrans" cxnId="{E6CB0A0F-7920-420F-8AF6-56783C78C570}">
      <dgm:prSet/>
      <dgm:spPr/>
      <dgm:t>
        <a:bodyPr/>
        <a:lstStyle/>
        <a:p>
          <a:endParaRPr lang="en-US"/>
        </a:p>
      </dgm:t>
    </dgm:pt>
    <dgm:pt modelId="{31055F59-4D0C-40B2-9F8B-4D3F0D8472D3}" type="sibTrans" cxnId="{E6CB0A0F-7920-420F-8AF6-56783C78C570}">
      <dgm:prSet/>
      <dgm:spPr/>
      <dgm:t>
        <a:bodyPr/>
        <a:lstStyle/>
        <a:p>
          <a:endParaRPr lang="en-US"/>
        </a:p>
      </dgm:t>
    </dgm:pt>
    <dgm:pt modelId="{1A53857F-0344-4AA9-BC1C-863765CDC829}">
      <dgm:prSet/>
      <dgm:spPr/>
      <dgm:t>
        <a:bodyPr/>
        <a:lstStyle/>
        <a:p>
          <a:r>
            <a:rPr lang="en-US" dirty="0"/>
            <a:t>Field scale evaluation</a:t>
          </a:r>
        </a:p>
      </dgm:t>
    </dgm:pt>
    <dgm:pt modelId="{3E2394DC-07EE-4A9E-844C-A44B34B54584}" type="parTrans" cxnId="{CF5F0E6F-8E5D-4CDB-AD72-188C2F5C5AE1}">
      <dgm:prSet/>
      <dgm:spPr/>
      <dgm:t>
        <a:bodyPr/>
        <a:lstStyle/>
        <a:p>
          <a:endParaRPr lang="en-US"/>
        </a:p>
      </dgm:t>
    </dgm:pt>
    <dgm:pt modelId="{1B005A81-380C-444A-A5DD-69266583177A}" type="sibTrans" cxnId="{CF5F0E6F-8E5D-4CDB-AD72-188C2F5C5AE1}">
      <dgm:prSet/>
      <dgm:spPr/>
      <dgm:t>
        <a:bodyPr/>
        <a:lstStyle/>
        <a:p>
          <a:endParaRPr lang="en-US"/>
        </a:p>
      </dgm:t>
    </dgm:pt>
    <dgm:pt modelId="{EE37543D-636E-4F04-B5F7-543A76C6D6F3}">
      <dgm:prSet/>
      <dgm:spPr/>
      <dgm:t>
        <a:bodyPr/>
        <a:lstStyle/>
        <a:p>
          <a:r>
            <a:rPr lang="en-US" dirty="0"/>
            <a:t>Regional scale evaluation </a:t>
          </a:r>
        </a:p>
      </dgm:t>
    </dgm:pt>
    <dgm:pt modelId="{AE7CF504-6BE9-438E-9F30-18F817419831}" type="parTrans" cxnId="{54439D56-8E11-47E6-B9CB-9DEDB47B3CDC}">
      <dgm:prSet/>
      <dgm:spPr/>
      <dgm:t>
        <a:bodyPr/>
        <a:lstStyle/>
        <a:p>
          <a:endParaRPr lang="en-US"/>
        </a:p>
      </dgm:t>
    </dgm:pt>
    <dgm:pt modelId="{657442E8-DD92-4900-BD34-0ED66CC0808C}" type="sibTrans" cxnId="{54439D56-8E11-47E6-B9CB-9DEDB47B3CDC}">
      <dgm:prSet/>
      <dgm:spPr/>
      <dgm:t>
        <a:bodyPr/>
        <a:lstStyle/>
        <a:p>
          <a:endParaRPr lang="en-US"/>
        </a:p>
      </dgm:t>
    </dgm:pt>
    <dgm:pt modelId="{6A61A839-C4F7-4851-B0A4-A6024E695C81}">
      <dgm:prSet/>
      <dgm:spPr/>
      <dgm:t>
        <a:bodyPr/>
        <a:lstStyle/>
        <a:p>
          <a:r>
            <a:rPr lang="en-US" dirty="0"/>
            <a:t>Summary and future directions</a:t>
          </a:r>
        </a:p>
      </dgm:t>
    </dgm:pt>
    <dgm:pt modelId="{152F9BC4-BB8F-4DAC-AC1B-EF9683CD4A1D}" type="parTrans" cxnId="{83C3507A-F042-4876-BF00-CB7CAA53896C}">
      <dgm:prSet/>
      <dgm:spPr/>
      <dgm:t>
        <a:bodyPr/>
        <a:lstStyle/>
        <a:p>
          <a:endParaRPr lang="en-US"/>
        </a:p>
      </dgm:t>
    </dgm:pt>
    <dgm:pt modelId="{A8A20CC3-1E7D-4D08-BFF8-E4B94EC30E0B}" type="sibTrans" cxnId="{83C3507A-F042-4876-BF00-CB7CAA53896C}">
      <dgm:prSet/>
      <dgm:spPr/>
      <dgm:t>
        <a:bodyPr/>
        <a:lstStyle/>
        <a:p>
          <a:endParaRPr lang="en-US"/>
        </a:p>
      </dgm:t>
    </dgm:pt>
    <dgm:pt modelId="{D9224A37-7734-4C42-B298-2E1D9C388009}">
      <dgm:prSet/>
      <dgm:spPr/>
      <dgm:t>
        <a:bodyPr/>
        <a:lstStyle/>
        <a:p>
          <a:r>
            <a:rPr lang="en-US" dirty="0"/>
            <a:t>Motivation</a:t>
          </a:r>
        </a:p>
      </dgm:t>
    </dgm:pt>
    <dgm:pt modelId="{CEB24FA4-1691-4585-A3BD-492108C409F9}" type="parTrans" cxnId="{8F86F4CF-AF2F-40F4-9B34-9AF11CDE03EB}">
      <dgm:prSet/>
      <dgm:spPr/>
    </dgm:pt>
    <dgm:pt modelId="{A1927416-BB9E-4808-8A8A-D1D1DB2B6836}" type="sibTrans" cxnId="{8F86F4CF-AF2F-40F4-9B34-9AF11CDE03EB}">
      <dgm:prSet/>
      <dgm:spPr/>
    </dgm:pt>
    <dgm:pt modelId="{35942D5B-7AD5-4D32-A71E-5C75E202FE08}" type="pres">
      <dgm:prSet presAssocID="{553EB9D2-FEA0-4683-B95F-C13BB16F2603}" presName="CompostProcess" presStyleCnt="0">
        <dgm:presLayoutVars>
          <dgm:dir/>
          <dgm:resizeHandles val="exact"/>
        </dgm:presLayoutVars>
      </dgm:prSet>
      <dgm:spPr/>
    </dgm:pt>
    <dgm:pt modelId="{2A297470-2969-47BE-B787-19669DD570FD}" type="pres">
      <dgm:prSet presAssocID="{553EB9D2-FEA0-4683-B95F-C13BB16F2603}" presName="arrow" presStyleLbl="bgShp" presStyleIdx="0" presStyleCnt="1"/>
      <dgm:spPr/>
    </dgm:pt>
    <dgm:pt modelId="{1EDA72BD-1B51-49C6-8992-F04108F7596F}" type="pres">
      <dgm:prSet presAssocID="{553EB9D2-FEA0-4683-B95F-C13BB16F2603}" presName="linearProcess" presStyleCnt="0"/>
      <dgm:spPr/>
    </dgm:pt>
    <dgm:pt modelId="{084F451E-9A63-48DF-AAC9-41121C2A8FFC}" type="pres">
      <dgm:prSet presAssocID="{D9224A37-7734-4C42-B298-2E1D9C388009}" presName="textNode" presStyleLbl="node1" presStyleIdx="0" presStyleCnt="5">
        <dgm:presLayoutVars>
          <dgm:bulletEnabled val="1"/>
        </dgm:presLayoutVars>
      </dgm:prSet>
      <dgm:spPr/>
    </dgm:pt>
    <dgm:pt modelId="{DE9C5CD2-F497-465E-920F-A593340E9A16}" type="pres">
      <dgm:prSet presAssocID="{A1927416-BB9E-4808-8A8A-D1D1DB2B6836}" presName="sibTrans" presStyleCnt="0"/>
      <dgm:spPr/>
    </dgm:pt>
    <dgm:pt modelId="{478AC220-3C9B-4FC3-8CC2-0602EDBC4A7D}" type="pres">
      <dgm:prSet presAssocID="{48CC2DCF-82A0-4241-86D1-A414D2927819}" presName="textNode" presStyleLbl="node1" presStyleIdx="1" presStyleCnt="5">
        <dgm:presLayoutVars>
          <dgm:bulletEnabled val="1"/>
        </dgm:presLayoutVars>
      </dgm:prSet>
      <dgm:spPr/>
    </dgm:pt>
    <dgm:pt modelId="{F486A881-9134-4593-B178-9299A94A28B3}" type="pres">
      <dgm:prSet presAssocID="{31055F59-4D0C-40B2-9F8B-4D3F0D8472D3}" presName="sibTrans" presStyleCnt="0"/>
      <dgm:spPr/>
    </dgm:pt>
    <dgm:pt modelId="{F2D9C09F-106B-46CA-B7EA-EC952DA3EB5E}" type="pres">
      <dgm:prSet presAssocID="{1A53857F-0344-4AA9-BC1C-863765CDC829}" presName="textNode" presStyleLbl="node1" presStyleIdx="2" presStyleCnt="5">
        <dgm:presLayoutVars>
          <dgm:bulletEnabled val="1"/>
        </dgm:presLayoutVars>
      </dgm:prSet>
      <dgm:spPr/>
    </dgm:pt>
    <dgm:pt modelId="{660547BE-49C8-44BA-8454-2C9FC5746269}" type="pres">
      <dgm:prSet presAssocID="{1B005A81-380C-444A-A5DD-69266583177A}" presName="sibTrans" presStyleCnt="0"/>
      <dgm:spPr/>
    </dgm:pt>
    <dgm:pt modelId="{952DAA3D-41A1-44FD-B1C2-7E41BED1ADA0}" type="pres">
      <dgm:prSet presAssocID="{EE37543D-636E-4F04-B5F7-543A76C6D6F3}" presName="textNode" presStyleLbl="node1" presStyleIdx="3" presStyleCnt="5">
        <dgm:presLayoutVars>
          <dgm:bulletEnabled val="1"/>
        </dgm:presLayoutVars>
      </dgm:prSet>
      <dgm:spPr/>
    </dgm:pt>
    <dgm:pt modelId="{38BEEF0A-02CB-4B1E-9FCA-012791653B2D}" type="pres">
      <dgm:prSet presAssocID="{657442E8-DD92-4900-BD34-0ED66CC0808C}" presName="sibTrans" presStyleCnt="0"/>
      <dgm:spPr/>
    </dgm:pt>
    <dgm:pt modelId="{F170AF6B-A22B-4400-BB86-79F878A84C94}" type="pres">
      <dgm:prSet presAssocID="{6A61A839-C4F7-4851-B0A4-A6024E695C8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6CB0A0F-7920-420F-8AF6-56783C78C570}" srcId="{553EB9D2-FEA0-4683-B95F-C13BB16F2603}" destId="{48CC2DCF-82A0-4241-86D1-A414D2927819}" srcOrd="1" destOrd="0" parTransId="{5B7E3C80-CE0C-41FC-9E53-823D0D63A3F8}" sibTransId="{31055F59-4D0C-40B2-9F8B-4D3F0D8472D3}"/>
    <dgm:cxn modelId="{F934B748-CCF8-450F-821F-B263B9BC7773}" type="presOf" srcId="{6A61A839-C4F7-4851-B0A4-A6024E695C81}" destId="{F170AF6B-A22B-4400-BB86-79F878A84C94}" srcOrd="0" destOrd="0" presId="urn:microsoft.com/office/officeart/2005/8/layout/hProcess9"/>
    <dgm:cxn modelId="{CF5F0E6F-8E5D-4CDB-AD72-188C2F5C5AE1}" srcId="{553EB9D2-FEA0-4683-B95F-C13BB16F2603}" destId="{1A53857F-0344-4AA9-BC1C-863765CDC829}" srcOrd="2" destOrd="0" parTransId="{3E2394DC-07EE-4A9E-844C-A44B34B54584}" sibTransId="{1B005A81-380C-444A-A5DD-69266583177A}"/>
    <dgm:cxn modelId="{C4F4EC50-8D51-4BF3-A5AC-8E6DAE18A5DA}" type="presOf" srcId="{48CC2DCF-82A0-4241-86D1-A414D2927819}" destId="{478AC220-3C9B-4FC3-8CC2-0602EDBC4A7D}" srcOrd="0" destOrd="0" presId="urn:microsoft.com/office/officeart/2005/8/layout/hProcess9"/>
    <dgm:cxn modelId="{54439D56-8E11-47E6-B9CB-9DEDB47B3CDC}" srcId="{553EB9D2-FEA0-4683-B95F-C13BB16F2603}" destId="{EE37543D-636E-4F04-B5F7-543A76C6D6F3}" srcOrd="3" destOrd="0" parTransId="{AE7CF504-6BE9-438E-9F30-18F817419831}" sibTransId="{657442E8-DD92-4900-BD34-0ED66CC0808C}"/>
    <dgm:cxn modelId="{83C3507A-F042-4876-BF00-CB7CAA53896C}" srcId="{553EB9D2-FEA0-4683-B95F-C13BB16F2603}" destId="{6A61A839-C4F7-4851-B0A4-A6024E695C81}" srcOrd="4" destOrd="0" parTransId="{152F9BC4-BB8F-4DAC-AC1B-EF9683CD4A1D}" sibTransId="{A8A20CC3-1E7D-4D08-BFF8-E4B94EC30E0B}"/>
    <dgm:cxn modelId="{A0E7C9AE-65A8-42FE-9B44-E81BD801161C}" type="presOf" srcId="{EE37543D-636E-4F04-B5F7-543A76C6D6F3}" destId="{952DAA3D-41A1-44FD-B1C2-7E41BED1ADA0}" srcOrd="0" destOrd="0" presId="urn:microsoft.com/office/officeart/2005/8/layout/hProcess9"/>
    <dgm:cxn modelId="{8F86F4CF-AF2F-40F4-9B34-9AF11CDE03EB}" srcId="{553EB9D2-FEA0-4683-B95F-C13BB16F2603}" destId="{D9224A37-7734-4C42-B298-2E1D9C388009}" srcOrd="0" destOrd="0" parTransId="{CEB24FA4-1691-4585-A3BD-492108C409F9}" sibTransId="{A1927416-BB9E-4808-8A8A-D1D1DB2B6836}"/>
    <dgm:cxn modelId="{8F02AEE8-A344-4B2F-96BB-9ABBEDDECEA4}" type="presOf" srcId="{553EB9D2-FEA0-4683-B95F-C13BB16F2603}" destId="{35942D5B-7AD5-4D32-A71E-5C75E202FE08}" srcOrd="0" destOrd="0" presId="urn:microsoft.com/office/officeart/2005/8/layout/hProcess9"/>
    <dgm:cxn modelId="{10406EF7-8832-412D-8EB5-326F864C14D1}" type="presOf" srcId="{D9224A37-7734-4C42-B298-2E1D9C388009}" destId="{084F451E-9A63-48DF-AAC9-41121C2A8FFC}" srcOrd="0" destOrd="0" presId="urn:microsoft.com/office/officeart/2005/8/layout/hProcess9"/>
    <dgm:cxn modelId="{30527BFA-3EA6-4C57-AB24-3614B7C4B345}" type="presOf" srcId="{1A53857F-0344-4AA9-BC1C-863765CDC829}" destId="{F2D9C09F-106B-46CA-B7EA-EC952DA3EB5E}" srcOrd="0" destOrd="0" presId="urn:microsoft.com/office/officeart/2005/8/layout/hProcess9"/>
    <dgm:cxn modelId="{F5B111D4-EC2B-4FD8-9DE9-75D6C423B472}" type="presParOf" srcId="{35942D5B-7AD5-4D32-A71E-5C75E202FE08}" destId="{2A297470-2969-47BE-B787-19669DD570FD}" srcOrd="0" destOrd="0" presId="urn:microsoft.com/office/officeart/2005/8/layout/hProcess9"/>
    <dgm:cxn modelId="{232FF5C5-E14A-4EBF-838D-EABA1559A6CA}" type="presParOf" srcId="{35942D5B-7AD5-4D32-A71E-5C75E202FE08}" destId="{1EDA72BD-1B51-49C6-8992-F04108F7596F}" srcOrd="1" destOrd="0" presId="urn:microsoft.com/office/officeart/2005/8/layout/hProcess9"/>
    <dgm:cxn modelId="{55400316-DCA3-4480-906E-61812751EBFB}" type="presParOf" srcId="{1EDA72BD-1B51-49C6-8992-F04108F7596F}" destId="{084F451E-9A63-48DF-AAC9-41121C2A8FFC}" srcOrd="0" destOrd="0" presId="urn:microsoft.com/office/officeart/2005/8/layout/hProcess9"/>
    <dgm:cxn modelId="{4E552717-D2E5-4266-BAF8-0EC66FB02BAF}" type="presParOf" srcId="{1EDA72BD-1B51-49C6-8992-F04108F7596F}" destId="{DE9C5CD2-F497-465E-920F-A593340E9A16}" srcOrd="1" destOrd="0" presId="urn:microsoft.com/office/officeart/2005/8/layout/hProcess9"/>
    <dgm:cxn modelId="{1BB07A92-F63C-411B-9EB9-3285135B7848}" type="presParOf" srcId="{1EDA72BD-1B51-49C6-8992-F04108F7596F}" destId="{478AC220-3C9B-4FC3-8CC2-0602EDBC4A7D}" srcOrd="2" destOrd="0" presId="urn:microsoft.com/office/officeart/2005/8/layout/hProcess9"/>
    <dgm:cxn modelId="{2AFF57F4-7341-45EA-9451-0F0223124CE6}" type="presParOf" srcId="{1EDA72BD-1B51-49C6-8992-F04108F7596F}" destId="{F486A881-9134-4593-B178-9299A94A28B3}" srcOrd="3" destOrd="0" presId="urn:microsoft.com/office/officeart/2005/8/layout/hProcess9"/>
    <dgm:cxn modelId="{42E73AC5-E296-4024-8813-539C57D351F3}" type="presParOf" srcId="{1EDA72BD-1B51-49C6-8992-F04108F7596F}" destId="{F2D9C09F-106B-46CA-B7EA-EC952DA3EB5E}" srcOrd="4" destOrd="0" presId="urn:microsoft.com/office/officeart/2005/8/layout/hProcess9"/>
    <dgm:cxn modelId="{439478E7-43F8-4B65-A249-719FA68B6646}" type="presParOf" srcId="{1EDA72BD-1B51-49C6-8992-F04108F7596F}" destId="{660547BE-49C8-44BA-8454-2C9FC5746269}" srcOrd="5" destOrd="0" presId="urn:microsoft.com/office/officeart/2005/8/layout/hProcess9"/>
    <dgm:cxn modelId="{2F5DED40-6668-4B88-8FE7-D887298DEA6A}" type="presParOf" srcId="{1EDA72BD-1B51-49C6-8992-F04108F7596F}" destId="{952DAA3D-41A1-44FD-B1C2-7E41BED1ADA0}" srcOrd="6" destOrd="0" presId="urn:microsoft.com/office/officeart/2005/8/layout/hProcess9"/>
    <dgm:cxn modelId="{2375B327-9A9E-4336-B345-45B8A74C0031}" type="presParOf" srcId="{1EDA72BD-1B51-49C6-8992-F04108F7596F}" destId="{38BEEF0A-02CB-4B1E-9FCA-012791653B2D}" srcOrd="7" destOrd="0" presId="urn:microsoft.com/office/officeart/2005/8/layout/hProcess9"/>
    <dgm:cxn modelId="{957B431D-6A0E-404D-970F-B6E197980986}" type="presParOf" srcId="{1EDA72BD-1B51-49C6-8992-F04108F7596F}" destId="{F170AF6B-A22B-4400-BB86-79F878A84C9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97470-2969-47BE-B787-19669DD570FD}">
      <dsp:nvSpPr>
        <dsp:cNvPr id="0" name=""/>
        <dsp:cNvSpPr/>
      </dsp:nvSpPr>
      <dsp:spPr>
        <a:xfrm>
          <a:off x="822959" y="0"/>
          <a:ext cx="9326880" cy="44196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F451E-9A63-48DF-AAC9-41121C2A8FFC}">
      <dsp:nvSpPr>
        <dsp:cNvPr id="0" name=""/>
        <dsp:cNvSpPr/>
      </dsp:nvSpPr>
      <dsp:spPr>
        <a:xfrm>
          <a:off x="4822" y="1325880"/>
          <a:ext cx="2108299" cy="1767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Motivation</a:t>
          </a:r>
        </a:p>
      </dsp:txBody>
      <dsp:txXfrm>
        <a:off x="91121" y="1412179"/>
        <a:ext cx="1935701" cy="1595242"/>
      </dsp:txXfrm>
    </dsp:sp>
    <dsp:sp modelId="{478AC220-3C9B-4FC3-8CC2-0602EDBC4A7D}">
      <dsp:nvSpPr>
        <dsp:cNvPr id="0" name=""/>
        <dsp:cNvSpPr/>
      </dsp:nvSpPr>
      <dsp:spPr>
        <a:xfrm>
          <a:off x="2218536" y="1325880"/>
          <a:ext cx="2108299" cy="1767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 STAGE? </a:t>
          </a:r>
        </a:p>
      </dsp:txBody>
      <dsp:txXfrm>
        <a:off x="2304835" y="1412179"/>
        <a:ext cx="1935701" cy="1595242"/>
      </dsp:txXfrm>
    </dsp:sp>
    <dsp:sp modelId="{F2D9C09F-106B-46CA-B7EA-EC952DA3EB5E}">
      <dsp:nvSpPr>
        <dsp:cNvPr id="0" name=""/>
        <dsp:cNvSpPr/>
      </dsp:nvSpPr>
      <dsp:spPr>
        <a:xfrm>
          <a:off x="4432250" y="1325880"/>
          <a:ext cx="2108299" cy="1767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Field scale evaluation</a:t>
          </a:r>
        </a:p>
      </dsp:txBody>
      <dsp:txXfrm>
        <a:off x="4518549" y="1412179"/>
        <a:ext cx="1935701" cy="1595242"/>
      </dsp:txXfrm>
    </dsp:sp>
    <dsp:sp modelId="{952DAA3D-41A1-44FD-B1C2-7E41BED1ADA0}">
      <dsp:nvSpPr>
        <dsp:cNvPr id="0" name=""/>
        <dsp:cNvSpPr/>
      </dsp:nvSpPr>
      <dsp:spPr>
        <a:xfrm>
          <a:off x="6645964" y="1325880"/>
          <a:ext cx="2108299" cy="1767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Regional scale evaluation </a:t>
          </a:r>
        </a:p>
      </dsp:txBody>
      <dsp:txXfrm>
        <a:off x="6732263" y="1412179"/>
        <a:ext cx="1935701" cy="1595242"/>
      </dsp:txXfrm>
    </dsp:sp>
    <dsp:sp modelId="{F170AF6B-A22B-4400-BB86-79F878A84C94}">
      <dsp:nvSpPr>
        <dsp:cNvPr id="0" name=""/>
        <dsp:cNvSpPr/>
      </dsp:nvSpPr>
      <dsp:spPr>
        <a:xfrm>
          <a:off x="8859678" y="1325880"/>
          <a:ext cx="2108299" cy="1767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Summary and future directions</a:t>
          </a:r>
        </a:p>
      </dsp:txBody>
      <dsp:txXfrm>
        <a:off x="8945977" y="1412179"/>
        <a:ext cx="1935701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(1) While “</a:t>
            </a:r>
            <a:r>
              <a:rPr lang="en-US" baseline="0" dirty="0" err="1"/>
              <a:t>arial</a:t>
            </a:r>
            <a:r>
              <a:rPr lang="en-US" baseline="0" dirty="0"/>
              <a:t>” is used in this example, other fonts may be used. Please strive for consistency in font type and size. </a:t>
            </a:r>
            <a:endParaRPr lang="en-US" dirty="0"/>
          </a:p>
          <a:p>
            <a:pPr eaLnBrk="1" hangingPunct="1"/>
            <a:r>
              <a:rPr lang="en-US" baseline="0" dirty="0"/>
              <a:t>(2) While a blue background is shown here, other colors noted on the EPA/ORD intranet site may be used.</a:t>
            </a:r>
          </a:p>
          <a:p>
            <a:pPr eaLnBrk="1" hangingPunct="1"/>
            <a:r>
              <a:rPr lang="en-US" baseline="0" dirty="0"/>
              <a:t>(3) A picture may be added if desired.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--- The goal is to promote our CED “brand” and maintain some degree of consistency among CED presentations.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0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2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582EA-DA63-4B44-B43D-B8559A932F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Disclaimer</a:t>
            </a:r>
            <a:r>
              <a:rPr lang="en-US" baseline="0" dirty="0"/>
              <a:t> may be placed elsewhere in the presentation (such as the title slide or the “final” slide); however, it should be clearly legible.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8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0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8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6" y="6286"/>
            <a:ext cx="9929284" cy="68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62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1AC9BC-A418-4CE7-95ED-197CDAE27005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52400"/>
            <a:ext cx="15416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2590800"/>
            <a:ext cx="10439400" cy="304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i="0" dirty="0">
                <a:latin typeface="+mj-lt"/>
              </a:rPr>
              <a:t>Jesse O. Bash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John Walker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Donna Schwede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Patrick Campbell</a:t>
            </a:r>
            <a:r>
              <a:rPr lang="en-US" sz="2000" i="0" baseline="30000" dirty="0">
                <a:latin typeface="+mj-lt"/>
              </a:rPr>
              <a:t>2</a:t>
            </a:r>
            <a:r>
              <a:rPr lang="en-US" sz="2000" i="0" dirty="0">
                <a:latin typeface="+mj-lt"/>
              </a:rPr>
              <a:t>, Tanya Spero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i="0" dirty="0" err="1">
                <a:latin typeface="+mj-lt"/>
              </a:rPr>
              <a:t>Wyat</a:t>
            </a:r>
            <a:r>
              <a:rPr lang="en-US" sz="2000" i="0" dirty="0">
                <a:latin typeface="+mj-lt"/>
              </a:rPr>
              <a:t> Appel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Mark Shephard</a:t>
            </a:r>
            <a:r>
              <a:rPr lang="en-US" sz="2000" i="0" baseline="30000" dirty="0">
                <a:latin typeface="+mj-lt"/>
              </a:rPr>
              <a:t>3</a:t>
            </a:r>
            <a:r>
              <a:rPr lang="en-US" sz="2000" i="0" dirty="0">
                <a:latin typeface="+mj-lt"/>
              </a:rPr>
              <a:t>, Karen Cady-Pereira</a:t>
            </a:r>
            <a:r>
              <a:rPr lang="en-US" sz="2000" i="0" baseline="30000" dirty="0">
                <a:latin typeface="+mj-lt"/>
              </a:rPr>
              <a:t>4</a:t>
            </a:r>
            <a:r>
              <a:rPr lang="en-US" sz="2000" i="0" dirty="0">
                <a:latin typeface="+mj-lt"/>
              </a:rPr>
              <a:t>, Rob Pinder</a:t>
            </a:r>
            <a:r>
              <a:rPr lang="en-US" sz="2000" i="0" baseline="30000" dirty="0">
                <a:latin typeface="+mj-lt"/>
              </a:rPr>
              <a:t>5</a:t>
            </a:r>
            <a:r>
              <a:rPr lang="en-US" sz="2000" i="0" baseline="-25000" dirty="0">
                <a:latin typeface="+mj-lt"/>
              </a:rPr>
              <a:t>,</a:t>
            </a:r>
            <a:r>
              <a:rPr lang="en-US" sz="2000" i="0" dirty="0">
                <a:latin typeface="+mj-lt"/>
              </a:rPr>
              <a:t> </a:t>
            </a:r>
            <a:r>
              <a:rPr lang="en-US" sz="2000" i="0" dirty="0" err="1">
                <a:latin typeface="+mj-lt"/>
              </a:rPr>
              <a:t>Havala</a:t>
            </a:r>
            <a:r>
              <a:rPr lang="en-US" sz="2000" i="0" dirty="0">
                <a:latin typeface="+mj-lt"/>
              </a:rPr>
              <a:t> Pye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i="0" dirty="0">
                <a:latin typeface="+mj-lt"/>
              </a:rPr>
              <a:t>Ben Murphy</a:t>
            </a:r>
            <a:r>
              <a:rPr lang="en-US" sz="2000" i="0" baseline="30000" dirty="0">
                <a:latin typeface="+mj-lt"/>
              </a:rPr>
              <a:t>1</a:t>
            </a:r>
            <a:r>
              <a:rPr lang="en-US" sz="2000" i="0" dirty="0">
                <a:latin typeface="+mj-lt"/>
              </a:rPr>
              <a:t>, Kathleen Fahey</a:t>
            </a:r>
            <a:r>
              <a:rPr lang="en-US" sz="2000" i="0" baseline="30000" dirty="0">
                <a:latin typeface="+mj-lt"/>
              </a:rPr>
              <a:t>1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0" dirty="0"/>
              <a:t>1</a:t>
            </a:r>
            <a:r>
              <a:rPr lang="en-US" sz="1800" i="0" dirty="0">
                <a:latin typeface="+mj-lt"/>
              </a:rPr>
              <a:t>. EPA National Exposure Research Laboratory, RTP, NC, 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0" dirty="0">
                <a:latin typeface="+mj-lt"/>
              </a:rPr>
              <a:t>2. University of Maryland, College Park, 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0" dirty="0">
                <a:latin typeface="+mj-lt"/>
              </a:rPr>
              <a:t>3. Environment and Climate Change Canada, Toronto, 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0" dirty="0">
                <a:latin typeface="+mj-lt"/>
              </a:rPr>
              <a:t>4. AER Inc., Lexington, 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0" dirty="0">
                <a:latin typeface="+mj-lt"/>
              </a:rPr>
              <a:t>5. EPA Office of Air Quality Policy and Standards, RTP, NC, US</a:t>
            </a:r>
            <a:br>
              <a:rPr lang="en-US" sz="1800" i="0" dirty="0">
                <a:latin typeface="+mj-lt"/>
              </a:rPr>
            </a:br>
            <a:endParaRPr lang="en-US" sz="1800" i="0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i="0" dirty="0">
                <a:latin typeface="+mj-lt"/>
              </a:rPr>
              <a:t>17</a:t>
            </a:r>
            <a:r>
              <a:rPr lang="en-US" i="0" baseline="30000" dirty="0">
                <a:latin typeface="+mj-lt"/>
              </a:rPr>
              <a:t>th</a:t>
            </a:r>
            <a:r>
              <a:rPr lang="en-US" i="0" dirty="0">
                <a:latin typeface="+mj-lt"/>
              </a:rPr>
              <a:t> Annual CMAS Conference, Chapel Hill, NC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i="0" dirty="0">
                <a:latin typeface="+mj-lt"/>
              </a:rPr>
              <a:t>October 22-24, 2018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838200"/>
            <a:ext cx="11277599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/>
              <a:t>Introducing the Surface Tiled Aerosol and Gaseous Exchange (STAGE) Dry Deposition Option for CMAQ V5.3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Office of Research and Development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National Exposure Research Laboratory, Computational Exposure Division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Duke Forest Flux Measurements: HNO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E99C1A-0A16-4276-82FA-F6456FA93A4F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5825150" cy="28253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deposition governed by aerodynamic resistances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STAGE the in-canopy aerodynamic and quasi-laminar boundary layer resistances changed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/>
              <a:t>Observed improvements indicate better representation of </a:t>
            </a:r>
            <a:r>
              <a:rPr lang="en-US" dirty="0" err="1"/>
              <a:t>R</a:t>
            </a:r>
            <a:r>
              <a:rPr lang="en-US" baseline="-25000" dirty="0" err="1"/>
              <a:t>inc</a:t>
            </a:r>
            <a:r>
              <a:rPr lang="en-US" dirty="0"/>
              <a:t> and 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282ABC-4C52-4AF3-88B3-1D9DDAB54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98448"/>
              </p:ext>
            </p:extLst>
          </p:nvPr>
        </p:nvGraphicFramePr>
        <p:xfrm>
          <a:off x="495300" y="453644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9684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9325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29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4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D2979CD-238D-4236-BDD0-27908534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371600"/>
            <a:ext cx="5245154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745F2-C9D0-478F-81EC-1B82EEFEFC8B}"/>
              </a:ext>
            </a:extLst>
          </p:cNvPr>
          <p:cNvSpPr txBox="1"/>
          <p:nvPr/>
        </p:nvSpPr>
        <p:spPr>
          <a:xfrm>
            <a:off x="7501578" y="6404802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through November 2012</a:t>
            </a:r>
          </a:p>
        </p:txBody>
      </p:sp>
    </p:spTree>
    <p:extLst>
      <p:ext uri="{BB962C8B-B14F-4D97-AF65-F5344CB8AC3E}">
        <p14:creationId xmlns:p14="http://schemas.microsoft.com/office/powerpoint/2010/main" val="4450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Duke Forest Flux Measurements: NH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E99C1A-0A16-4276-82FA-F6456FA93A4F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5825150" cy="24560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Improvement over v5.2.1 parameterization </a:t>
            </a:r>
          </a:p>
          <a:p>
            <a:r>
              <a:rPr lang="en-US" dirty="0"/>
              <a:t>V5.2.1 higher correlation driven by outliers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Rank correlation coefficients 0.491 for both models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282ABC-4C52-4AF3-88B3-1D9DDAB54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59195"/>
              </p:ext>
            </p:extLst>
          </p:nvPr>
        </p:nvGraphicFramePr>
        <p:xfrm>
          <a:off x="495300" y="453644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9684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9325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29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4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1D0D60B-F059-4777-9A0C-320666EB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371600"/>
            <a:ext cx="5245154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A6079E-A0F4-41A5-8A96-7D4C4065098C}"/>
              </a:ext>
            </a:extLst>
          </p:cNvPr>
          <p:cNvSpPr txBox="1"/>
          <p:nvPr/>
        </p:nvSpPr>
        <p:spPr>
          <a:xfrm>
            <a:off x="7501578" y="6404802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through November 2012</a:t>
            </a:r>
          </a:p>
        </p:txBody>
      </p:sp>
    </p:spTree>
    <p:extLst>
      <p:ext uri="{BB962C8B-B14F-4D97-AF65-F5344CB8AC3E}">
        <p14:creationId xmlns:p14="http://schemas.microsoft.com/office/powerpoint/2010/main" val="29677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Regional Scale 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84DACE-8AF1-4397-8922-9DEC80BFA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6859"/>
              </p:ext>
            </p:extLst>
          </p:nvPr>
        </p:nvGraphicFramePr>
        <p:xfrm>
          <a:off x="812801" y="1447800"/>
          <a:ext cx="10464798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88266">
                  <a:extLst>
                    <a:ext uri="{9D8B030D-6E8A-4147-A177-3AD203B41FA5}">
                      <a16:colId xmlns:a16="http://schemas.microsoft.com/office/drawing/2014/main" val="2223193906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3544808873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165874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5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2011 NEI 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2014 NEI 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1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Chemical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CB6r3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CB6r3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3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Aerosol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Aero6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Aero7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8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WRF 3.8.1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WRF 3.8.1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6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Boundary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Hemispheric CMAQ 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Hemispheric CMAQ v5.2.1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87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2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Regional Scale Evaluation: O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B476C1-912C-411D-87A7-000344B6CA48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5367950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Reduced biases at 70.7% of sites</a:t>
            </a:r>
          </a:p>
          <a:p>
            <a:r>
              <a:rPr lang="en-US" dirty="0"/>
              <a:t>Winter biases reduced due to snow deposition parameterization </a:t>
            </a:r>
          </a:p>
          <a:p>
            <a:r>
              <a:rPr lang="en-US" dirty="0"/>
              <a:t>Eastern US biases due to soil deposition parameterization</a:t>
            </a:r>
          </a:p>
          <a:p>
            <a:r>
              <a:rPr lang="en-US" dirty="0"/>
              <a:t>Coastal biases reduced due to feedback between organic deposition and PAN formation</a:t>
            </a:r>
          </a:p>
          <a:p>
            <a:r>
              <a:rPr lang="en-US" dirty="0"/>
              <a:t>Western summertime biases increase due to WRF v3.8.1-PX overestimate of vegetation coverage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Should be corrected in WRF v4.0</a:t>
            </a:r>
          </a:p>
        </p:txBody>
      </p:sp>
      <p:pic>
        <p:nvPicPr>
          <p:cNvPr id="1028" name="Picture 4" descr="CMAQv521_Stage_Beta_O3_8hrmax_756333_spatialplot_bias_diff.png (3150Ã2435)">
            <a:extLst>
              <a:ext uri="{FF2B5EF4-FFF2-40B4-BE49-F238E27FC236}">
                <a16:creationId xmlns:a16="http://schemas.microsoft.com/office/drawing/2014/main" id="{EBF413F7-259E-4A68-8FC2-82F5E64F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4782"/>
          <a:stretch/>
        </p:blipFill>
        <p:spPr bwMode="auto">
          <a:xfrm>
            <a:off x="5638800" y="966788"/>
            <a:ext cx="6553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E47B9-FBFC-4034-B70C-1E0C4383360E}"/>
              </a:ext>
            </a:extLst>
          </p:cNvPr>
          <p:cNvSpPr txBox="1"/>
          <p:nvPr/>
        </p:nvSpPr>
        <p:spPr>
          <a:xfrm>
            <a:off x="5638800" y="1600200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Annual 2011 STAGE-V5.2.1 Bias Difference</a:t>
            </a:r>
          </a:p>
          <a:p>
            <a:pPr algn="ctr"/>
            <a:r>
              <a:rPr lang="en-US" sz="2000" dirty="0"/>
              <a:t>Max 8 hour O</a:t>
            </a:r>
            <a:r>
              <a:rPr lang="en-US" sz="2000" baseline="-25000" dirty="0"/>
              <a:t>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A066CB-2364-41C6-B877-AB8CE969B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6114"/>
              </p:ext>
            </p:extLst>
          </p:nvPr>
        </p:nvGraphicFramePr>
        <p:xfrm>
          <a:off x="5638800" y="5181600"/>
          <a:ext cx="65532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759684074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58932562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229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2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Regional Scale Evaluation: NH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B476C1-912C-411D-87A7-000344B6CA48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5367950" cy="50413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Reduced biases at 72.1% of sites</a:t>
            </a:r>
          </a:p>
          <a:p>
            <a:r>
              <a:rPr lang="en-US" dirty="0"/>
              <a:t>Winter biases reduced due to snow and soil parameterization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biased low</a:t>
            </a:r>
          </a:p>
          <a:p>
            <a:r>
              <a:rPr lang="en-US" dirty="0"/>
              <a:t>Eliminated overprediction in the summer and Southeast in v5.0.2 and v5.2.1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Largely responsible for low bias of those model versions</a:t>
            </a:r>
          </a:p>
          <a:p>
            <a:r>
              <a:rPr lang="en-US" dirty="0"/>
              <a:t>Biased high in the upper Midwest</a:t>
            </a:r>
          </a:p>
          <a:p>
            <a:r>
              <a:rPr lang="en-US" dirty="0"/>
              <a:t>Lower bias in the Mountain West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biased low</a:t>
            </a:r>
          </a:p>
        </p:txBody>
      </p:sp>
      <p:pic>
        <p:nvPicPr>
          <p:cNvPr id="2050" name="Picture 2" descr="http://darwin.rtpnc.epa.gov/wyat/cache/CMAQv521_Stage_Beta_NH3_84094_spatialplot_bias_diff.png">
            <a:extLst>
              <a:ext uri="{FF2B5EF4-FFF2-40B4-BE49-F238E27FC236}">
                <a16:creationId xmlns:a16="http://schemas.microsoft.com/office/drawing/2014/main" id="{6055520D-57C9-47D8-BCA7-8CA79C95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5000" r="4293"/>
          <a:stretch/>
        </p:blipFill>
        <p:spPr bwMode="auto">
          <a:xfrm>
            <a:off x="5715000" y="1371600"/>
            <a:ext cx="6477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2E0C49-8D1A-4ED8-B658-40159D7C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87924"/>
              </p:ext>
            </p:extLst>
          </p:nvPr>
        </p:nvGraphicFramePr>
        <p:xfrm>
          <a:off x="5730240" y="4207828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596840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93256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32913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229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V5.0.2 Bidi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4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CD6481-766B-4188-BD60-EC02E32EC9E9}"/>
              </a:ext>
            </a:extLst>
          </p:cNvPr>
          <p:cNvSpPr txBox="1"/>
          <p:nvPr/>
        </p:nvSpPr>
        <p:spPr>
          <a:xfrm>
            <a:off x="5689600" y="968514"/>
            <a:ext cx="6502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Annual 2011 STAGE-V5.2.1 Bias Difference</a:t>
            </a:r>
          </a:p>
          <a:p>
            <a:pPr algn="ctr"/>
            <a:r>
              <a:rPr lang="en-US" sz="2000" dirty="0"/>
              <a:t>Two Week Mean NH</a:t>
            </a:r>
            <a:r>
              <a:rPr lang="en-US" sz="20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24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Regional Scale Evaluation: </a:t>
            </a:r>
            <a:r>
              <a:rPr lang="en-US" dirty="0" err="1"/>
              <a:t>CrIS</a:t>
            </a:r>
            <a:r>
              <a:rPr lang="en-US" dirty="0"/>
              <a:t> NH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4C9A2-4CDB-4A86-8E40-EDBA15327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4808058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2A084-71D0-4215-8EED-70F0214D8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858" y="1600200"/>
            <a:ext cx="5026606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DF909-972C-4D42-AB00-21031B31EA52}"/>
              </a:ext>
            </a:extLst>
          </p:cNvPr>
          <p:cNvSpPr txBox="1"/>
          <p:nvPr/>
        </p:nvSpPr>
        <p:spPr>
          <a:xfrm>
            <a:off x="1219200" y="1136534"/>
            <a:ext cx="10708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Cross-track Infrared Sounder (</a:t>
            </a:r>
            <a:r>
              <a:rPr lang="en-US" dirty="0" err="1"/>
              <a:t>CrIS</a:t>
            </a:r>
            <a:r>
              <a:rPr lang="en-US" dirty="0"/>
              <a:t>) onboard the Joint Polar Satellite System </a:t>
            </a:r>
          </a:p>
        </p:txBody>
      </p:sp>
    </p:spTree>
    <p:extLst>
      <p:ext uri="{BB962C8B-B14F-4D97-AF65-F5344CB8AC3E}">
        <p14:creationId xmlns:p14="http://schemas.microsoft.com/office/powerpoint/2010/main" val="146857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Regional Scale Evaluation: NH</a:t>
            </a:r>
            <a:r>
              <a:rPr lang="en-US" baseline="-25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5CFB5-59EA-4584-B566-D747F9D8F3EB}"/>
              </a:ext>
            </a:extLst>
          </p:cNvPr>
          <p:cNvSpPr txBox="1">
            <a:spLocks/>
          </p:cNvSpPr>
          <p:nvPr/>
        </p:nvSpPr>
        <p:spPr>
          <a:xfrm>
            <a:off x="194649" y="1295400"/>
            <a:ext cx="6637155" cy="46720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CrIS</a:t>
            </a:r>
            <a:r>
              <a:rPr lang="en-US" dirty="0"/>
              <a:t> data paired in space and time</a:t>
            </a:r>
          </a:p>
          <a:p>
            <a:r>
              <a:rPr lang="en-US" dirty="0"/>
              <a:t>Lower biases in the Eastern US</a:t>
            </a:r>
          </a:p>
          <a:p>
            <a:r>
              <a:rPr lang="en-US" dirty="0"/>
              <a:t>Persistent biases in NC and Iowa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Swine producing areas</a:t>
            </a:r>
            <a:endParaRPr lang="en-US" dirty="0"/>
          </a:p>
          <a:p>
            <a:r>
              <a:rPr lang="en-US" dirty="0"/>
              <a:t>CMAQ is missing variability in NH</a:t>
            </a:r>
            <a:r>
              <a:rPr lang="en-US" baseline="-25000" dirty="0"/>
              <a:t>3</a:t>
            </a:r>
            <a:r>
              <a:rPr lang="en-US" dirty="0"/>
              <a:t> concentrations in the Mountain west</a:t>
            </a:r>
          </a:p>
          <a:p>
            <a:r>
              <a:rPr lang="en-US" dirty="0"/>
              <a:t>2016 simulations underestimate NH</a:t>
            </a:r>
            <a:r>
              <a:rPr lang="en-US" baseline="-25000" dirty="0"/>
              <a:t>3</a:t>
            </a:r>
            <a:r>
              <a:rPr lang="en-US" dirty="0"/>
              <a:t> when compared to </a:t>
            </a:r>
            <a:r>
              <a:rPr lang="en-US" dirty="0" err="1"/>
              <a:t>AMoN</a:t>
            </a:r>
            <a:r>
              <a:rPr lang="en-US" dirty="0"/>
              <a:t> and </a:t>
            </a:r>
            <a:r>
              <a:rPr lang="en-US" dirty="0" err="1"/>
              <a:t>CrIS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2014 NEI v2 ammonia emissions and temporal allocation may contribute to biases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EPIC underestimates fertilizer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13843-817B-4D85-BC37-C91A0532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42" y="1229255"/>
            <a:ext cx="48080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Evaluation Summary</a:t>
            </a:r>
            <a:endParaRPr lang="en-US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5CFB5-59EA-4584-B566-D747F9D8F3EB}"/>
              </a:ext>
            </a:extLst>
          </p:cNvPr>
          <p:cNvSpPr txBox="1">
            <a:spLocks/>
          </p:cNvSpPr>
          <p:nvPr/>
        </p:nvSpPr>
        <p:spPr>
          <a:xfrm>
            <a:off x="194649" y="1295400"/>
            <a:ext cx="11463951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A unified bidirectional/dry deposition scheme was developed for CMAQ v5.3</a:t>
            </a:r>
          </a:p>
          <a:p>
            <a:r>
              <a:rPr lang="en-US" dirty="0"/>
              <a:t>Evaluates well against field scale and monitoring network observations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Reduced biases in 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for coastal areas and in the Southeast</a:t>
            </a:r>
          </a:p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and O</a:t>
            </a:r>
            <a:r>
              <a:rPr lang="en-US" baseline="-25000" dirty="0"/>
              <a:t>3</a:t>
            </a:r>
            <a:r>
              <a:rPr lang="en-US" dirty="0"/>
              <a:t> underpredicted in 2016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Due to 2011 NEI versus 2016 NEI?</a:t>
            </a:r>
          </a:p>
          <a:p>
            <a:r>
              <a:rPr lang="en-US" dirty="0"/>
              <a:t>Missing variability in NH</a:t>
            </a:r>
            <a:r>
              <a:rPr lang="en-US" baseline="-25000" dirty="0"/>
              <a:t>3</a:t>
            </a:r>
            <a:r>
              <a:rPr lang="en-US" dirty="0"/>
              <a:t> concentrations in the Mountain west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May be missing emissions</a:t>
            </a:r>
          </a:p>
          <a:p>
            <a:r>
              <a:rPr lang="en-US" dirty="0"/>
              <a:t>PM biases increased but error decreased and correlation increased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Capturing NO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and 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 aerosols better</a:t>
            </a:r>
          </a:p>
          <a:p>
            <a:r>
              <a:rPr lang="en-US" dirty="0"/>
              <a:t>Wet deposition is generally improved in STAGE and M3dry v2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Due to updates to coarse mode aerosol deposition</a:t>
            </a:r>
          </a:p>
        </p:txBody>
      </p:sp>
    </p:spTree>
    <p:extLst>
      <p:ext uri="{BB962C8B-B14F-4D97-AF65-F5344CB8AC3E}">
        <p14:creationId xmlns:p14="http://schemas.microsoft.com/office/powerpoint/2010/main" val="187099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Application Summary</a:t>
            </a:r>
            <a:endParaRPr lang="en-US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5CFB5-59EA-4584-B566-D747F9D8F3EB}"/>
              </a:ext>
            </a:extLst>
          </p:cNvPr>
          <p:cNvSpPr txBox="1">
            <a:spLocks/>
          </p:cNvSpPr>
          <p:nvPr/>
        </p:nvSpPr>
        <p:spPr>
          <a:xfrm>
            <a:off x="194649" y="1295400"/>
            <a:ext cx="11463951" cy="4228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Land use specific deposition will better facilitate critical loads and TMDL applications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Ecological impact of deposition differs by land 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Different land uses have different critical 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Managerial decision are often land use specific, e.g. zoning, riparian buffers, etc.</a:t>
            </a:r>
          </a:p>
          <a:p>
            <a:r>
              <a:rPr lang="en-US" dirty="0"/>
              <a:t>Bidirectional and dry deposition schemes have been unified</a:t>
            </a:r>
          </a:p>
          <a:p>
            <a:r>
              <a:rPr lang="en-US" dirty="0"/>
              <a:t>Model structure allows for easy representation of bidirectional species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Simply need to provide an estimate of a concentration in the soil, stomata or vegetation surface</a:t>
            </a:r>
          </a:p>
        </p:txBody>
      </p:sp>
    </p:spTree>
    <p:extLst>
      <p:ext uri="{BB962C8B-B14F-4D97-AF65-F5344CB8AC3E}">
        <p14:creationId xmlns:p14="http://schemas.microsoft.com/office/powerpoint/2010/main" val="188041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10842538" cy="892552"/>
          </a:xfrm>
        </p:spPr>
        <p:txBody>
          <a:bodyPr wrap="square" anchor="t">
            <a:spAutoFit/>
          </a:bodyPr>
          <a:lstStyle/>
          <a:p>
            <a:r>
              <a:rPr lang="en-US" sz="2800" dirty="0"/>
              <a:t>Disclaimer: </a:t>
            </a:r>
            <a:r>
              <a:rPr lang="en-US" sz="2400" b="0" dirty="0">
                <a:solidFill>
                  <a:schemeClr val="tx1"/>
                </a:solidFill>
                <a:ea typeface="ＭＳ Ｐゴシック" charset="-128"/>
              </a:rPr>
              <a:t>The views expressed in this presentation are those of the authors and do not necessarily reflect the views or policies of the U.S. EPA.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4B86D-6B5D-43D5-BC3D-D0392806BE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Office of Research and Development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National Exposure Research Laboratory , Computational Exposure Division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0600" y="6248400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086DB6"/>
                </a:solidFill>
              </a:rPr>
              <a:t>Office of Research and Development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086DB6"/>
                </a:solidFill>
              </a:rPr>
              <a:t>National Exposure Research Laboratory, Computational Exposure Division</a:t>
            </a:r>
          </a:p>
        </p:txBody>
      </p:sp>
    </p:spTree>
    <p:extLst>
      <p:ext uri="{BB962C8B-B14F-4D97-AF65-F5344CB8AC3E}">
        <p14:creationId xmlns:p14="http://schemas.microsoft.com/office/powerpoint/2010/main" val="90864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6200"/>
            <a:ext cx="7289800" cy="990600"/>
          </a:xfrm>
        </p:spPr>
        <p:txBody>
          <a:bodyPr/>
          <a:lstStyle/>
          <a:p>
            <a:r>
              <a:rPr lang="en-US" sz="4000" dirty="0"/>
              <a:t>Motivation and Scope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E3579F-5279-4536-BEFF-90F19C969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09116"/>
              </p:ext>
            </p:extLst>
          </p:nvPr>
        </p:nvGraphicFramePr>
        <p:xfrm>
          <a:off x="1066800" y="1219200"/>
          <a:ext cx="1097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14FD-77EF-4EF1-ADEC-52CEBFE8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5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Dry Deposition Development 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3F22BD-2E62-4487-A46F-3ABFA9C0432F}"/>
              </a:ext>
            </a:extLst>
          </p:cNvPr>
          <p:cNvSpPr txBox="1">
            <a:spLocks/>
          </p:cNvSpPr>
          <p:nvPr/>
        </p:nvSpPr>
        <p:spPr>
          <a:xfrm>
            <a:off x="194650" y="1219200"/>
            <a:ext cx="10625750" cy="51152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Data needs for critical loads and total maximum daily load assessments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Linked models need higher resolution or land use specific input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Environmental impact of pollutant deposition is important for ecological impacts, e.g. soil vs vegetative uptake</a:t>
            </a:r>
          </a:p>
          <a:p>
            <a:r>
              <a:rPr lang="en-US" dirty="0"/>
              <a:t>Tiled and mosaic schemes are becoming more common in meteorological models, e.g. Noah, ECMWF,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Tiled = land use specific deposition, e.g. lumps land use types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Mosaic = finer resolution surface layer, e.g. retains spatial information</a:t>
            </a:r>
            <a:endParaRPr lang="en-US" dirty="0"/>
          </a:p>
          <a:p>
            <a:r>
              <a:rPr lang="en-US" dirty="0"/>
              <a:t>Newly available multispecies deposition datasets</a:t>
            </a:r>
          </a:p>
          <a:p>
            <a:r>
              <a:rPr lang="en-US" dirty="0"/>
              <a:t>Generalize model processes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Unify the resistance schemes for bidirectional and dry deposition and simplify the process of adding new deposition species</a:t>
            </a:r>
          </a:p>
        </p:txBody>
      </p:sp>
    </p:spTree>
    <p:extLst>
      <p:ext uri="{BB962C8B-B14F-4D97-AF65-F5344CB8AC3E}">
        <p14:creationId xmlns:p14="http://schemas.microsoft.com/office/powerpoint/2010/main" val="212839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274C33-F17A-4EA6-8707-23777D418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35000" r="34375" b="16538"/>
          <a:stretch/>
        </p:blipFill>
        <p:spPr>
          <a:xfrm>
            <a:off x="5098011" y="1760220"/>
            <a:ext cx="4441371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CMAQ v5.2.1 Resistance Parameterization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9C70F-D7CB-4389-9BEF-34CDC840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25" t="21154" r="46250" b="26923"/>
          <a:stretch/>
        </p:blipFill>
        <p:spPr>
          <a:xfrm>
            <a:off x="812800" y="1752600"/>
            <a:ext cx="43434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97611-EA07-4879-9318-398114228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75" t="20000" r="26875" b="16538"/>
          <a:stretch/>
        </p:blipFill>
        <p:spPr>
          <a:xfrm>
            <a:off x="9784080" y="1760220"/>
            <a:ext cx="2286000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752A616-6032-4BB4-896D-CFDA5E2A6C41}"/>
              </a:ext>
            </a:extLst>
          </p:cNvPr>
          <p:cNvSpPr/>
          <p:nvPr/>
        </p:nvSpPr>
        <p:spPr bwMode="auto">
          <a:xfrm>
            <a:off x="6248400" y="2590800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DF359-211F-4A74-ABC7-460E88231514}"/>
              </a:ext>
            </a:extLst>
          </p:cNvPr>
          <p:cNvSpPr/>
          <p:nvPr/>
        </p:nvSpPr>
        <p:spPr bwMode="auto">
          <a:xfrm>
            <a:off x="5582854" y="3365269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7C5324-5466-498E-B6FE-C17FC2516945}"/>
              </a:ext>
            </a:extLst>
          </p:cNvPr>
          <p:cNvSpPr/>
          <p:nvPr/>
        </p:nvSpPr>
        <p:spPr bwMode="auto">
          <a:xfrm>
            <a:off x="1147156" y="2362200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805303-19AD-45AA-9443-C9BB7AA6B02F}"/>
              </a:ext>
            </a:extLst>
          </p:cNvPr>
          <p:cNvSpPr/>
          <p:nvPr/>
        </p:nvSpPr>
        <p:spPr bwMode="auto">
          <a:xfrm>
            <a:off x="662313" y="2928158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B6D410-A192-4F76-91AC-8B581C7BA78E}"/>
              </a:ext>
            </a:extLst>
          </p:cNvPr>
          <p:cNvSpPr/>
          <p:nvPr/>
        </p:nvSpPr>
        <p:spPr bwMode="auto">
          <a:xfrm>
            <a:off x="662313" y="3530138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781A6B-6639-4ACE-B90E-7F5C4B9D3CE8}"/>
              </a:ext>
            </a:extLst>
          </p:cNvPr>
          <p:cNvSpPr/>
          <p:nvPr/>
        </p:nvSpPr>
        <p:spPr bwMode="auto">
          <a:xfrm>
            <a:off x="2047174" y="3126278"/>
            <a:ext cx="841696" cy="807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EAE73-E418-4E0C-B8AA-0EB2C1511718}"/>
              </a:ext>
            </a:extLst>
          </p:cNvPr>
          <p:cNvSpPr txBox="1"/>
          <p:nvPr/>
        </p:nvSpPr>
        <p:spPr>
          <a:xfrm>
            <a:off x="6248400" y="5405889"/>
            <a:ext cx="295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Pleim</a:t>
            </a:r>
            <a:r>
              <a:rPr lang="en-US" dirty="0"/>
              <a:t> and Ran 2011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4B945-A8C0-4503-AA8C-7DC6C620CE88}"/>
              </a:ext>
            </a:extLst>
          </p:cNvPr>
          <p:cNvSpPr txBox="1"/>
          <p:nvPr/>
        </p:nvSpPr>
        <p:spPr>
          <a:xfrm>
            <a:off x="1722596" y="5405066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Pleim</a:t>
            </a:r>
            <a:r>
              <a:rPr lang="en-US" dirty="0"/>
              <a:t> et al. 2013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19442-E8F6-493F-8DF3-9B9888B4E1FA}"/>
              </a:ext>
            </a:extLst>
          </p:cNvPr>
          <p:cNvSpPr txBox="1"/>
          <p:nvPr/>
        </p:nvSpPr>
        <p:spPr>
          <a:xfrm>
            <a:off x="1464888" y="1424198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Bidirectional Exchange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B33B9-86B5-4C9A-BE5D-382AD3774C36}"/>
              </a:ext>
            </a:extLst>
          </p:cNvPr>
          <p:cNvSpPr txBox="1"/>
          <p:nvPr/>
        </p:nvSpPr>
        <p:spPr>
          <a:xfrm>
            <a:off x="6328347" y="1378017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Dry 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A9BC7-11CA-4D9A-9D5A-1CFEC2F2CB76}"/>
              </a:ext>
            </a:extLst>
          </p:cNvPr>
          <p:cNvSpPr txBox="1"/>
          <p:nvPr/>
        </p:nvSpPr>
        <p:spPr>
          <a:xfrm>
            <a:off x="5699365" y="3559270"/>
            <a:ext cx="5469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inc</a:t>
            </a:r>
            <a:endParaRPr lang="en-US" sz="18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575A6-D00B-4E0D-BE47-C87403038B96}"/>
              </a:ext>
            </a:extLst>
          </p:cNvPr>
          <p:cNvSpPr txBox="1"/>
          <p:nvPr/>
        </p:nvSpPr>
        <p:spPr>
          <a:xfrm>
            <a:off x="5638800" y="4191000"/>
            <a:ext cx="580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soil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66541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What is STAGE?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B139855-CF35-47B7-AA37-879B0239E8BD}"/>
              </a:ext>
            </a:extLst>
          </p:cNvPr>
          <p:cNvSpPr txBox="1">
            <a:spLocks/>
          </p:cNvSpPr>
          <p:nvPr/>
        </p:nvSpPr>
        <p:spPr>
          <a:xfrm>
            <a:off x="203200" y="1447800"/>
            <a:ext cx="8124873" cy="46598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Surface Tiled Aerosol and Gaseous Exchange (STAGE) model</a:t>
            </a:r>
          </a:p>
          <a:p>
            <a:r>
              <a:rPr lang="en-US" dirty="0"/>
              <a:t>Sub-grid land use specific gaseous and aerosol deposition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Fluxes area weighted to grid cell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Allows the output of land use specific fluxes</a:t>
            </a:r>
          </a:p>
          <a:p>
            <a:r>
              <a:rPr lang="en-US" dirty="0"/>
              <a:t>Models fluxes as gradient based processes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Using </a:t>
            </a:r>
            <a:r>
              <a:rPr lang="en-US" sz="2000" dirty="0" err="1">
                <a:solidFill>
                  <a:srgbClr val="0070C0"/>
                </a:solidFill>
              </a:rPr>
              <a:t>Kirschhoff’s</a:t>
            </a:r>
            <a:r>
              <a:rPr lang="en-US" sz="2000" dirty="0">
                <a:solidFill>
                  <a:srgbClr val="0070C0"/>
                </a:solidFill>
              </a:rPr>
              <a:t> current law</a:t>
            </a:r>
          </a:p>
          <a:p>
            <a:r>
              <a:rPr lang="en-US" dirty="0"/>
              <a:t>Estimates in-canopy fluxes and concentrations</a:t>
            </a:r>
          </a:p>
          <a:p>
            <a:r>
              <a:rPr lang="en-US" dirty="0"/>
              <a:t>Bidirectional and unidirectional schemes use the same resistance model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Easy to add bidirectional exchange for modeled species</a:t>
            </a:r>
          </a:p>
          <a:p>
            <a:pPr marL="284163" lvl="1" indent="0">
              <a:buNone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79F83F-D8EA-4B84-87D6-5AFFA98D56C3}"/>
              </a:ext>
            </a:extLst>
          </p:cNvPr>
          <p:cNvGrpSpPr/>
          <p:nvPr/>
        </p:nvGrpSpPr>
        <p:grpSpPr>
          <a:xfrm>
            <a:off x="8328073" y="1420838"/>
            <a:ext cx="3629465" cy="4473526"/>
            <a:chOff x="8328073" y="1420838"/>
            <a:chExt cx="3629465" cy="44735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3FC73C-99EE-423E-B35B-B652EA297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416" t="19517" r="12051" b="11006"/>
            <a:stretch/>
          </p:blipFill>
          <p:spPr>
            <a:xfrm>
              <a:off x="8328073" y="1420838"/>
              <a:ext cx="3629465" cy="44735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8CF0E0-F32B-477F-9A09-967917FA3458}"/>
                </a:ext>
              </a:extLst>
            </p:cNvPr>
            <p:cNvSpPr/>
            <p:nvPr/>
          </p:nvSpPr>
          <p:spPr>
            <a:xfrm>
              <a:off x="11277600" y="3200400"/>
              <a:ext cx="642423" cy="393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i="1" dirty="0">
                  <a:solidFill>
                    <a:schemeClr val="tx1"/>
                  </a:solidFill>
                  <a:latin typeface="Gabriola" panose="04040605051002020D02" pitchFamily="82" charset="0"/>
                </a:rPr>
                <a:t>Χ</a:t>
              </a:r>
              <a:r>
                <a:rPr lang="en-US" sz="2000" i="1" baseline="-25000" dirty="0">
                  <a:solidFill>
                    <a:schemeClr val="tx1"/>
                  </a:solidFill>
                  <a:latin typeface="Gabriola" panose="04040605051002020D02" pitchFamily="82" charset="0"/>
                </a:rPr>
                <a:t>w</a:t>
              </a:r>
              <a:r>
                <a:rPr lang="en-US" sz="2000" i="1" dirty="0">
                  <a:solidFill>
                    <a:schemeClr val="tx1"/>
                  </a:solidFill>
                  <a:latin typeface="Gabriola" panose="04040605051002020D02" pitchFamily="82" charset="0"/>
                </a:rPr>
                <a:t>&gt;</a:t>
              </a:r>
              <a:r>
                <a:rPr lang="en-US" sz="2000" dirty="0">
                  <a:solidFill>
                    <a:schemeClr val="tx1"/>
                  </a:solidFill>
                  <a:latin typeface="Gabriola" panose="04040605051002020D02" pitchFamily="82" charset="0"/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FA39C97-84E9-4587-94AA-36DBFF0CC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2805" y="3693326"/>
              <a:ext cx="39098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F2ADE9-B4E3-4974-BBDA-4A1ACC53A9DD}"/>
              </a:ext>
            </a:extLst>
          </p:cNvPr>
          <p:cNvSpPr txBox="1"/>
          <p:nvPr/>
        </p:nvSpPr>
        <p:spPr>
          <a:xfrm>
            <a:off x="8610600" y="583513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Adapted from Nemitz et al. 2001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9100C-0C09-430D-9596-9E0BB13D31F3}"/>
              </a:ext>
            </a:extLst>
          </p:cNvPr>
          <p:cNvSpPr txBox="1"/>
          <p:nvPr/>
        </p:nvSpPr>
        <p:spPr>
          <a:xfrm>
            <a:off x="8600609" y="1097824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Resistance Parameterization</a:t>
            </a:r>
          </a:p>
        </p:txBody>
      </p:sp>
    </p:spTree>
    <p:extLst>
      <p:ext uri="{BB962C8B-B14F-4D97-AF65-F5344CB8AC3E}">
        <p14:creationId xmlns:p14="http://schemas.microsoft.com/office/powerpoint/2010/main" val="45364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Resistance Parameterizations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E99C1A-0A16-4276-82FA-F6456FA93A4F}"/>
              </a:ext>
            </a:extLst>
          </p:cNvPr>
          <p:cNvSpPr txBox="1">
            <a:spLocks/>
          </p:cNvSpPr>
          <p:nvPr/>
        </p:nvSpPr>
        <p:spPr>
          <a:xfrm>
            <a:off x="0" y="1144822"/>
            <a:ext cx="12192000" cy="50413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Soil, water, and vegetation specific quasi laminar boundary layer resistance</a:t>
            </a:r>
          </a:p>
          <a:p>
            <a:r>
              <a:rPr lang="en-US" dirty="0"/>
              <a:t>Updated in-canopy aerodynamic resistance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Based on integrated in-canopy eddy diffusivity</a:t>
            </a:r>
          </a:p>
          <a:p>
            <a:r>
              <a:rPr lang="en-US" dirty="0"/>
              <a:t>Revised resistance to wet surfaces modeled following parameterization in aqueous chemistry Kinetic Mass Transport (KMT) model in CMAQ aqueous chemistry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Added diffusive and bulk accommodation coefficient restrictions</a:t>
            </a:r>
          </a:p>
          <a:p>
            <a:r>
              <a:rPr lang="en-US" dirty="0"/>
              <a:t>Resistance to vegetation and soil for non-polar organics estimated from physical and chemical processes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Similar to organic aerosol processes and field scale models for persistent organic pollutants</a:t>
            </a:r>
          </a:p>
          <a:p>
            <a:r>
              <a:rPr lang="en-US" dirty="0"/>
              <a:t>Ozone deposition to soil revised using parameterizations from in-canopy flux measurements</a:t>
            </a:r>
          </a:p>
          <a:p>
            <a:r>
              <a:rPr lang="en-US" dirty="0"/>
              <a:t>Plant functional type and smooth surface specific Stokes number for aerosol deposition </a:t>
            </a:r>
          </a:p>
        </p:txBody>
      </p:sp>
    </p:spTree>
    <p:extLst>
      <p:ext uri="{BB962C8B-B14F-4D97-AF65-F5344CB8AC3E}">
        <p14:creationId xmlns:p14="http://schemas.microsoft.com/office/powerpoint/2010/main" val="382157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Duke Forest Flux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E99C1A-0A16-4276-82FA-F6456FA93A4F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6663350" cy="52629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Continuous measurements of NH</a:t>
            </a:r>
            <a:r>
              <a:rPr lang="en-US" baseline="-25000" dirty="0"/>
              <a:t>3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and HNO</a:t>
            </a:r>
            <a:r>
              <a:rPr lang="en-US" baseline="-25000" dirty="0"/>
              <a:t>3</a:t>
            </a:r>
            <a:r>
              <a:rPr lang="en-US" dirty="0"/>
              <a:t> using a Monitor for </a:t>
            </a:r>
            <a:r>
              <a:rPr lang="en-US" dirty="0" err="1"/>
              <a:t>AeRosols</a:t>
            </a:r>
            <a:r>
              <a:rPr lang="en-US" dirty="0"/>
              <a:t> and Gases (MARGA) instrument with two inlets (Rumsey and Walker 2017)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Run in a gradient mode</a:t>
            </a:r>
          </a:p>
          <a:p>
            <a:r>
              <a:rPr lang="en-US" dirty="0"/>
              <a:t>Measurements taken at a grass field in the Blackwood Division of Duke Forest from July through November 2012</a:t>
            </a:r>
          </a:p>
          <a:p>
            <a:r>
              <a:rPr lang="en-US" dirty="0"/>
              <a:t>Grassland was cut at the onset of measurements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Dynamic test of in-canopy and leaf quasi-laminar boundary layer resistances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10" descr="DSC06199.jpg">
            <a:extLst>
              <a:ext uri="{FF2B5EF4-FFF2-40B4-BE49-F238E27FC236}">
                <a16:creationId xmlns:a16="http://schemas.microsoft.com/office/drawing/2014/main" id="{C0A9FB2C-3AD3-4BAE-A58B-57C7DE52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42918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8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Duke Forest Flux Measurements: SO</a:t>
            </a:r>
            <a:r>
              <a:rPr lang="en-US" baseline="-25000" dirty="0"/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E99C1A-0A16-4276-82FA-F6456FA93A4F}"/>
              </a:ext>
            </a:extLst>
          </p:cNvPr>
          <p:cNvSpPr txBox="1">
            <a:spLocks/>
          </p:cNvSpPr>
          <p:nvPr/>
        </p:nvSpPr>
        <p:spPr>
          <a:xfrm>
            <a:off x="194650" y="1295400"/>
            <a:ext cx="5825150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Small changes in overall evaluation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Increase in bias and correlation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Decrease in error</a:t>
            </a:r>
          </a:p>
          <a:p>
            <a:r>
              <a:rPr lang="en-US" dirty="0"/>
              <a:t>Changes in error and bias are due to a reduction of large deposition events to wet surfaces</a:t>
            </a:r>
          </a:p>
          <a:p>
            <a:r>
              <a:rPr lang="en-US" dirty="0"/>
              <a:t>Increasing the SO</a:t>
            </a:r>
            <a:r>
              <a:rPr lang="en-US" baseline="-25000" dirty="0"/>
              <a:t>2</a:t>
            </a:r>
            <a:r>
              <a:rPr lang="en-US" dirty="0"/>
              <a:t> apparent reactivity improves model performance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282ABC-4C52-4AF3-88B3-1D9DDAB54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89481"/>
              </p:ext>
            </p:extLst>
          </p:nvPr>
        </p:nvGraphicFramePr>
        <p:xfrm>
          <a:off x="495300" y="453644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9684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9325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29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4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FF4BEF1-EA4D-47CC-8801-5923A9651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371600"/>
            <a:ext cx="5245154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C69ACD-0C6D-429E-A314-A95459FD1E2D}"/>
              </a:ext>
            </a:extLst>
          </p:cNvPr>
          <p:cNvSpPr txBox="1"/>
          <p:nvPr/>
        </p:nvSpPr>
        <p:spPr>
          <a:xfrm>
            <a:off x="7501578" y="6404802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through November 2012</a:t>
            </a:r>
          </a:p>
        </p:txBody>
      </p:sp>
    </p:spTree>
    <p:extLst>
      <p:ext uri="{BB962C8B-B14F-4D97-AF65-F5344CB8AC3E}">
        <p14:creationId xmlns:p14="http://schemas.microsoft.com/office/powerpoint/2010/main" val="259056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16_9.potx" id="{190C1147-29E3-462F-A102-0065B9B61066}" vid="{7B0EA3D8-847C-439C-82EF-8C5724B80D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3D59DFF-EB58-47BC-ADCB-B05F30BEB17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5A3F190-CE8B-4FE9-8F84-C908545F1F8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DE89C88-B08D-481B-80FC-1DD98D463B6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1920281-8677-4C4B-ADF6-888C7750592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6C46832-383F-4DC2-AB71-E5C73C140F2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686B096-4565-4B33-B6E4-683797200D9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4902F36-7215-47F8-ACB5-406E4B579AD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B9613FA-9688-4A77-8D9A-532A3EE33B0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117788D-F14A-4773-87D6-3D948F45250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C77AF86-DA64-417A-977C-18AE3884279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CE61A7F-6DD6-4650-9344-306106E14D2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86C687D-6B46-4C75-BAC6-3F5F84F3101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21D92C8-5C3B-4C31-ACC2-4B7287C8258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7FA3F01-770D-4C96-BF78-8880C17E018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854CADB-34C7-4500-BFAF-2E4256F4725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2CD433A-09D3-48DA-859B-3E2098C758B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8762CED-1B33-4458-8131-CA0876478F2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69FAE97-1D02-40A9-B7FB-2F513924AE7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964D8DE-D10A-40D4-93DA-1F4FD490CC6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7C28AFA-895D-4E10-BA1F-19B83523B28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1BFE1E2-FB2E-41C5-8178-3B6C00DB7CB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013E6BC-1A51-4BF2-A9B0-4ECCBD21035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5F4D969-9D3F-44CC-889B-824024543C0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0912B68-DFE9-4972-9A85-1264E81837D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6F4EC5D-D43D-4CAF-8799-F9F470B8932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ppt_CED_template_16_9</Template>
  <TotalTime>3986</TotalTime>
  <Words>1367</Words>
  <Application>Microsoft Office PowerPoint</Application>
  <PresentationFormat>Widescreen</PresentationFormat>
  <Paragraphs>254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Gabriola</vt:lpstr>
      <vt:lpstr>Times</vt:lpstr>
      <vt:lpstr>Times New Roman</vt:lpstr>
      <vt:lpstr>Blank Presentation</vt:lpstr>
      <vt:lpstr>Introducing the Surface Tiled Aerosol and Gaseous Exchange (STAGE) Dry Deposition Option for CMAQ V5.3</vt:lpstr>
      <vt:lpstr>Disclaimer: The views expressed in this presentation are those of the authors and do not necessarily reflect the views or policies of the U.S. EPA.</vt:lpstr>
      <vt:lpstr>Motivation and Scope</vt:lpstr>
      <vt:lpstr>Dry Deposition Development Motivation</vt:lpstr>
      <vt:lpstr>CMAQ v5.2.1 Resistance Parameterization</vt:lpstr>
      <vt:lpstr>What is STAGE?</vt:lpstr>
      <vt:lpstr>Resistance Parameterizations</vt:lpstr>
      <vt:lpstr>Duke Forest Flux Measurements</vt:lpstr>
      <vt:lpstr>Duke Forest Flux Measurements: SO2</vt:lpstr>
      <vt:lpstr>Duke Forest Flux Measurements: HNO3</vt:lpstr>
      <vt:lpstr>Duke Forest Flux Measurements: NH3</vt:lpstr>
      <vt:lpstr>Regional Scale Evaluation</vt:lpstr>
      <vt:lpstr>Regional Scale Evaluation: O3</vt:lpstr>
      <vt:lpstr>Regional Scale Evaluation: NH3</vt:lpstr>
      <vt:lpstr>Regional Scale Evaluation: CrIS NH3</vt:lpstr>
      <vt:lpstr>Regional Scale Evaluation: NH3</vt:lpstr>
      <vt:lpstr>Evaluation Summary</vt:lpstr>
      <vt:lpstr>Application Summary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Pierce, Tom</dc:creator>
  <cp:lastModifiedBy>Bash, Jesse</cp:lastModifiedBy>
  <cp:revision>70</cp:revision>
  <cp:lastPrinted>2006-09-22T17:41:18Z</cp:lastPrinted>
  <dcterms:created xsi:type="dcterms:W3CDTF">2017-12-05T14:12:30Z</dcterms:created>
  <dcterms:modified xsi:type="dcterms:W3CDTF">2018-10-23T14:59:40Z</dcterms:modified>
</cp:coreProperties>
</file>