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76" r:id="rId5"/>
    <p:sldId id="277" r:id="rId6"/>
    <p:sldId id="259" r:id="rId7"/>
    <p:sldId id="258" r:id="rId8"/>
    <p:sldId id="267" r:id="rId9"/>
    <p:sldId id="280" r:id="rId10"/>
    <p:sldId id="268" r:id="rId11"/>
    <p:sldId id="269" r:id="rId12"/>
    <p:sldId id="270" r:id="rId13"/>
    <p:sldId id="281" r:id="rId14"/>
    <p:sldId id="271" r:id="rId15"/>
    <p:sldId id="272" r:id="rId16"/>
    <p:sldId id="264" r:id="rId17"/>
    <p:sldId id="279" r:id="rId18"/>
    <p:sldId id="278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>
        <p:scale>
          <a:sx n="100" d="100"/>
          <a:sy n="100" d="100"/>
        </p:scale>
        <p:origin x="100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39A8-9C6C-DA45-9C8B-7942A29DBE10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2D1E-CDCD-5E40-902A-8714FE15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.ca/climate-coal-electricity.aspx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rgy.gov.on.ca/en/archive/the-end-of-co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08" y="1370208"/>
            <a:ext cx="10058400" cy="1740656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latin typeface="+mn-lt"/>
              </a:rPr>
              <a:t>Quantifying PM2.5 Health Benefits of Coal Power Plant </a:t>
            </a:r>
            <a:br>
              <a:rPr lang="en-US" sz="3200" b="1" i="1" dirty="0">
                <a:latin typeface="+mn-lt"/>
              </a:rPr>
            </a:br>
            <a:r>
              <a:rPr lang="en-US" sz="3200" b="1" i="1" dirty="0">
                <a:latin typeface="+mn-lt"/>
              </a:rPr>
              <a:t>Phase-out in Ontario and </a:t>
            </a:r>
            <a:r>
              <a:rPr lang="en-US" sz="3200" b="1" i="1" dirty="0" smtClean="0">
                <a:latin typeface="+mn-lt"/>
              </a:rPr>
              <a:t>Alberta</a:t>
            </a:r>
            <a:endParaRPr lang="en-US" sz="3200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55360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Burak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Oztaner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Marjan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Soltanzadeh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Shunliu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Zhao, AMIR HAKAMI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(Carleton); Amanda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Pappin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Lauren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Pinault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Rick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Burnett (Health CANADA); Matt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Turner,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Daven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Henze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(CU Boulder);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Shannon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Capps (Drexel);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Peter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Percell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(Houston);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Jaroslav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Resler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(ICS Prague);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Jesse Bash,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Sergey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Napelenok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Kathleen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Fahey (EPA);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Rob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Pinder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;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Ted Russell,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Athanasios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Nenes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(Georgia Tech);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Jaemeen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Baek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Gregory Carmichael,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Charles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Stanier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(IOWA);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Adrian </a:t>
            </a: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Sandu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(Virginia Tech);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Tianfeng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Chai (Maryland)</a:t>
            </a:r>
            <a:r>
              <a:rPr lang="en-US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endParaRPr lang="en-US" sz="1400" b="1" dirty="0">
              <a:latin typeface="+mn-lt"/>
            </a:endParaRPr>
          </a:p>
        </p:txBody>
      </p:sp>
      <p:pic>
        <p:nvPicPr>
          <p:cNvPr id="4" name="Picture 3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9" y="354080"/>
            <a:ext cx="2820004" cy="809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2799" y="5598620"/>
            <a:ext cx="3071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16th Annual CMAS </a:t>
            </a:r>
            <a:r>
              <a:rPr lang="en-US" dirty="0" smtClean="0"/>
              <a:t>Conference</a:t>
            </a:r>
          </a:p>
          <a:p>
            <a:pPr algn="r"/>
            <a:r>
              <a:rPr lang="en-US" dirty="0" smtClean="0"/>
              <a:t>October </a:t>
            </a:r>
            <a:r>
              <a:rPr lang="en-US" dirty="0" smtClean="0"/>
              <a:t>23-25,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Benefits (Ontario)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71849"/>
              </p:ext>
            </p:extLst>
          </p:nvPr>
        </p:nvGraphicFramePr>
        <p:xfrm>
          <a:off x="410517" y="1998679"/>
          <a:ext cx="11199385" cy="39918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243449"/>
                <a:gridCol w="1623264"/>
                <a:gridCol w="1623264"/>
                <a:gridCol w="1623264"/>
                <a:gridCol w="1623264"/>
                <a:gridCol w="2462880"/>
              </a:tblGrid>
              <a:tr h="4989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ONTARIO 3-Pollutant Forcing </a:t>
                      </a:r>
                      <a:r>
                        <a:rPr lang="en-US" sz="1800" u="none" strike="noStrike" dirty="0" smtClean="0">
                          <a:effectLst/>
                        </a:rPr>
                        <a:t>Model (C$ Million)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PM</a:t>
                      </a:r>
                      <a:r>
                        <a:rPr lang="hr-HR" sz="1800" u="none" strike="noStrike" baseline="-25000" dirty="0">
                          <a:effectLst/>
                        </a:rPr>
                        <a:t>2.5</a:t>
                      </a:r>
                      <a:endParaRPr lang="hr-HR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SO</a:t>
                      </a:r>
                      <a:r>
                        <a:rPr lang="nb-NO" sz="1800" u="none" strike="noStrike" baseline="-25000" dirty="0">
                          <a:effectLst/>
                        </a:rPr>
                        <a:t>2</a:t>
                      </a:r>
                      <a:endParaRPr lang="nb-NO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Plant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Plant Total (36 km)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Lambton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135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227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251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Nanticoke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374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501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Lakeview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195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23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221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192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Thunder Bay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Atikokan</a:t>
                      </a:r>
                      <a:r>
                        <a:rPr lang="en-US" sz="1800" u="none" strike="noStrike" dirty="0">
                          <a:effectLst/>
                        </a:rPr>
                        <a:t>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18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498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Province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1059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u="none" strike="noStrike" dirty="0">
                          <a:effectLst/>
                        </a:rPr>
                        <a:t>979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6" name="Picture 5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039100" y="3683000"/>
            <a:ext cx="571500" cy="33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039100" y="5697521"/>
            <a:ext cx="571500" cy="33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24900" y="5862621"/>
            <a:ext cx="1295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Total Benefits (Ontario) (cont.)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3450"/>
              </p:ext>
            </p:extLst>
          </p:nvPr>
        </p:nvGraphicFramePr>
        <p:xfrm>
          <a:off x="487486" y="1998679"/>
          <a:ext cx="11051535" cy="4017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75668"/>
                <a:gridCol w="1626876"/>
                <a:gridCol w="1626876"/>
                <a:gridCol w="1626876"/>
                <a:gridCol w="1626876"/>
                <a:gridCol w="2468363"/>
              </a:tblGrid>
              <a:tr h="5021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ONTARIO Single-Pollutant Forcing </a:t>
                      </a:r>
                      <a:r>
                        <a:rPr lang="en-US" sz="1800" u="none" strike="noStrike" dirty="0" smtClean="0">
                          <a:effectLst/>
                        </a:rPr>
                        <a:t>Model (C$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Million)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Plant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PM</a:t>
                      </a:r>
                      <a:r>
                        <a:rPr lang="hr-HR" sz="1800" u="none" strike="noStrike" baseline="-25000" dirty="0">
                          <a:effectLst/>
                        </a:rPr>
                        <a:t>2.5</a:t>
                      </a:r>
                      <a:endParaRPr lang="hr-HR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SO</a:t>
                      </a:r>
                      <a:r>
                        <a:rPr lang="nb-NO" sz="1800" u="none" strike="noStrike" baseline="-25000" dirty="0">
                          <a:effectLst/>
                        </a:rPr>
                        <a:t>2</a:t>
                      </a:r>
                      <a:endParaRPr lang="nb-NO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Plant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Plant Total (36 km)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Lambton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163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717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Nanticoke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1583</a:t>
                      </a: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Lakeview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-36</a:t>
                      </a:r>
                      <a:endParaRPr lang="mr-IN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Thunder Bay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Atikokan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</a:tr>
              <a:tr h="502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Province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2964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u="none" strike="noStrike" dirty="0">
                          <a:effectLst/>
                        </a:rPr>
                        <a:t>2773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7" name="Picture 6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7912100" y="3695700"/>
            <a:ext cx="6604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912100" y="5701264"/>
            <a:ext cx="660400" cy="3429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99500" y="5872714"/>
            <a:ext cx="1168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716"/>
          </a:xfrm>
        </p:spPr>
        <p:txBody>
          <a:bodyPr>
            <a:normAutofit/>
          </a:bodyPr>
          <a:lstStyle/>
          <a:p>
            <a:r>
              <a:rPr lang="en-US" dirty="0" smtClean="0"/>
              <a:t>Marginal Benefits </a:t>
            </a:r>
            <a:r>
              <a:rPr lang="en-US" sz="2800" dirty="0" smtClean="0"/>
              <a:t>(Alberta – single pollutant model)</a:t>
            </a:r>
            <a:endParaRPr lang="en-US" sz="2800" dirty="0"/>
          </a:p>
        </p:txBody>
      </p:sp>
      <p:pic>
        <p:nvPicPr>
          <p:cNvPr id="8" name="Picture 7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pic>
        <p:nvPicPr>
          <p:cNvPr id="9" name="Picture 8" descr="MBs_LINEAR_PM_PM25_AREA_ALBER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0" y="1862409"/>
            <a:ext cx="3675888" cy="4136136"/>
          </a:xfrm>
          <a:prstGeom prst="rect">
            <a:avLst/>
          </a:prstGeom>
        </p:spPr>
      </p:pic>
      <p:pic>
        <p:nvPicPr>
          <p:cNvPr id="10" name="Picture 9" descr="MBs_LINEAR_PM_SO2_AREA_ALBER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6" y="1862409"/>
            <a:ext cx="3593592" cy="4136136"/>
          </a:xfrm>
          <a:prstGeom prst="rect">
            <a:avLst/>
          </a:prstGeom>
        </p:spPr>
      </p:pic>
      <p:pic>
        <p:nvPicPr>
          <p:cNvPr id="11" name="Picture 10" descr="MBs_LINEAR_PM_NOX_AREA_ALBER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92" y="1862409"/>
            <a:ext cx="3593592" cy="41361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Bs_TOT_PM_AREA_ALBER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6" y="1850260"/>
            <a:ext cx="3835554" cy="4315794"/>
          </a:xfrm>
          <a:prstGeom prst="rect">
            <a:avLst/>
          </a:prstGeom>
        </p:spPr>
      </p:pic>
      <p:pic>
        <p:nvPicPr>
          <p:cNvPr id="13" name="Picture 12" descr="MBs_TOT_SO2_AREA_ALBER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1850260"/>
            <a:ext cx="3746346" cy="431195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716"/>
          </a:xfrm>
        </p:spPr>
        <p:txBody>
          <a:bodyPr>
            <a:normAutofit/>
          </a:bodyPr>
          <a:lstStyle/>
          <a:p>
            <a:r>
              <a:rPr lang="en-US" dirty="0" smtClean="0"/>
              <a:t>Marginal Benefits </a:t>
            </a:r>
            <a:r>
              <a:rPr lang="en-US" sz="2800" dirty="0" smtClean="0"/>
              <a:t>(Alberta – </a:t>
            </a:r>
            <a:r>
              <a:rPr lang="en-US" sz="2800" dirty="0" smtClean="0"/>
              <a:t>3-pol. </a:t>
            </a:r>
            <a:r>
              <a:rPr lang="en-US" sz="2800" dirty="0" smtClean="0"/>
              <a:t>model)</a:t>
            </a:r>
            <a:endParaRPr lang="en-US" sz="2800" dirty="0"/>
          </a:p>
        </p:txBody>
      </p:sp>
      <p:pic>
        <p:nvPicPr>
          <p:cNvPr id="18" name="Picture 17" descr="MBs_TOT_NOX_AREA_ALBER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6" y="1846417"/>
            <a:ext cx="3835554" cy="43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Total Benefits (Alberta)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93846"/>
              </p:ext>
            </p:extLst>
          </p:nvPr>
        </p:nvGraphicFramePr>
        <p:xfrm>
          <a:off x="1527658" y="1927476"/>
          <a:ext cx="8479750" cy="417017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227730"/>
                <a:gridCol w="1563005"/>
                <a:gridCol w="1563005"/>
                <a:gridCol w="1563005"/>
                <a:gridCol w="1563005"/>
              </a:tblGrid>
              <a:tr h="3791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ALBERTA 3-Pollutant Forcing </a:t>
                      </a:r>
                      <a:r>
                        <a:rPr lang="en-US" sz="1800" u="none" strike="noStrike" dirty="0" smtClean="0">
                          <a:effectLst/>
                        </a:rPr>
                        <a:t>Model (C$ Million)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Plant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PM</a:t>
                      </a:r>
                      <a:r>
                        <a:rPr lang="hr-HR" sz="1800" u="none" strike="noStrike" baseline="-25000" dirty="0">
                          <a:effectLst/>
                        </a:rPr>
                        <a:t>2.5</a:t>
                      </a:r>
                      <a:endParaRPr lang="hr-HR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SO</a:t>
                      </a:r>
                      <a:r>
                        <a:rPr lang="nb-NO" sz="1800" u="none" strike="noStrike" baseline="-25000" dirty="0">
                          <a:effectLst/>
                        </a:rPr>
                        <a:t>2</a:t>
                      </a:r>
                      <a:endParaRPr lang="nb-NO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Plant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Milner 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smtClean="0">
                          <a:effectLst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Foster Creek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smtClean="0">
                          <a:effectLst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Sheerness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68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105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173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Battle River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62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173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Genesee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87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Keephills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32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130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Wabamun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63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Sundance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>
                          <a:effectLst/>
                        </a:rPr>
                        <a:t>186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72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264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79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Province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900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7" name="Picture 6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8915400" y="5359400"/>
            <a:ext cx="584200" cy="4191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915400" y="5728527"/>
            <a:ext cx="584200" cy="4191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9477"/>
              </p:ext>
            </p:extLst>
          </p:nvPr>
        </p:nvGraphicFramePr>
        <p:xfrm>
          <a:off x="1400175" y="1916622"/>
          <a:ext cx="8383904" cy="4169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027480"/>
                <a:gridCol w="1589106"/>
                <a:gridCol w="1589106"/>
                <a:gridCol w="1589106"/>
                <a:gridCol w="1589106"/>
              </a:tblGrid>
              <a:tr h="3873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ALBERTA Single-Pollutant Forcing </a:t>
                      </a:r>
                      <a:r>
                        <a:rPr lang="en-US" sz="1800" u="none" strike="noStrike" dirty="0" smtClean="0">
                          <a:effectLst/>
                        </a:rPr>
                        <a:t>Model (C$ Million)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Plant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PM</a:t>
                      </a:r>
                      <a:r>
                        <a:rPr lang="hr-HR" sz="1800" u="none" strike="noStrike" baseline="-25000" dirty="0">
                          <a:effectLst/>
                        </a:rPr>
                        <a:t>2.5</a:t>
                      </a:r>
                      <a:endParaRPr lang="hr-HR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r>
                        <a:rPr lang="en-US" sz="1800" u="none" strike="noStrike" baseline="-25000" dirty="0">
                          <a:effectLst/>
                        </a:rPr>
                        <a:t>X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>
                          <a:effectLst/>
                        </a:rPr>
                        <a:t>SO</a:t>
                      </a:r>
                      <a:r>
                        <a:rPr lang="nb-NO" sz="1800" u="none" strike="noStrike" baseline="-25000" dirty="0">
                          <a:effectLst/>
                        </a:rPr>
                        <a:t>2</a:t>
                      </a:r>
                      <a:endParaRPr lang="nb-NO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Plant Total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Milner  PG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Foster Creek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u="none" strike="noStrike" dirty="0" smtClean="0">
                          <a:effectLst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</a:rPr>
                        <a:t>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Sheerness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&lt;1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592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 smtClean="0">
                          <a:effectLst/>
                        </a:rPr>
                        <a:t>626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Battle River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Genesee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281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Keephills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32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 dirty="0">
                          <a:effectLst/>
                        </a:rPr>
                        <a:t>177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Wabamun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387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Sundance PG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13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63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301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</a:rPr>
                        <a:t>377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95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Province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1993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Total Benefits (Alberta) (cont.)</a:t>
            </a:r>
            <a:endParaRPr lang="en-US" dirty="0"/>
          </a:p>
        </p:txBody>
      </p:sp>
      <p:pic>
        <p:nvPicPr>
          <p:cNvPr id="7" name="Picture 6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8674100" y="3556000"/>
            <a:ext cx="6096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8674100" y="5775700"/>
            <a:ext cx="609600" cy="3164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Estimated Benefits (C$ Millions)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61917"/>
              </p:ext>
            </p:extLst>
          </p:nvPr>
        </p:nvGraphicFramePr>
        <p:xfrm>
          <a:off x="1816765" y="2408029"/>
          <a:ext cx="8910501" cy="18872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0615"/>
                <a:gridCol w="2309602"/>
                <a:gridCol w="2395142"/>
                <a:gridCol w="2395142"/>
              </a:tblGrid>
              <a:tr h="8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Provinces</a:t>
                      </a:r>
                      <a:endParaRPr lang="en-US" sz="2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3</a:t>
                      </a:r>
                      <a:r>
                        <a:rPr lang="en-US" sz="2200" u="none" strike="noStrike" dirty="0">
                          <a:effectLst/>
                        </a:rPr>
                        <a:t>-</a:t>
                      </a:r>
                      <a:r>
                        <a:rPr lang="en-US" sz="2200" u="none" strike="noStrike" dirty="0" smtClean="0">
                          <a:effectLst/>
                        </a:rPr>
                        <a:t>pol. Model</a:t>
                      </a:r>
                      <a:endParaRPr lang="en-US" sz="2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Single-pollutant</a:t>
                      </a:r>
                      <a:endParaRPr lang="en-US" sz="22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 smtClean="0">
                          <a:effectLst/>
                        </a:rPr>
                        <a:t>Previous estimates</a:t>
                      </a:r>
                      <a:endParaRPr lang="en-US" sz="22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</a:tr>
              <a:tr h="50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Ontario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1059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2965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3020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02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Alberta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900</a:t>
                      </a:r>
                      <a:endParaRPr lang="en-US" sz="22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1993</a:t>
                      </a:r>
                      <a:endParaRPr lang="en-US" sz="2200" b="1" i="0" u="none" strike="noStrike" dirty="0" smtClean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>
                          <a:effectLst/>
                        </a:rPr>
                        <a:t> (~3000) </a:t>
                      </a:r>
                      <a:endParaRPr lang="en-US" sz="2200" b="1" i="0" u="none" strike="noStrike" dirty="0" smtClean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7" name="Picture 6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en-US" sz="2800" dirty="0" smtClean="0"/>
              <a:t> Previous studies appear to have overestimated the benefits of coal phase-out in Ontario. However, larger epidemiological effect estimates result in comparable benefits.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Courier New"/>
              <a:buChar char="o"/>
            </a:pPr>
            <a:r>
              <a:rPr lang="en-US" sz="2800" dirty="0"/>
              <a:t> </a:t>
            </a:r>
            <a:r>
              <a:rPr lang="en-US" sz="2800" dirty="0" smtClean="0"/>
              <a:t>The choice of epidemiological model has a significant impact on estimated benefits.</a:t>
            </a:r>
          </a:p>
          <a:p>
            <a:pPr>
              <a:buFont typeface="Courier New"/>
              <a:buChar char="o"/>
            </a:pPr>
            <a:endParaRPr lang="en-US" sz="2800" dirty="0"/>
          </a:p>
          <a:p>
            <a:pPr>
              <a:buFont typeface="Courier New"/>
              <a:buChar char="o"/>
            </a:pPr>
            <a:r>
              <a:rPr lang="en-US" sz="2800" dirty="0" smtClean="0"/>
              <a:t> For Ontario most of health benefits are in-province, while Alberta coal phase-out entails larger out-of-province benefits. </a:t>
            </a:r>
          </a:p>
          <a:p>
            <a:pPr>
              <a:buFont typeface="Courier New"/>
              <a:buChar char="o"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18871"/>
            <a:ext cx="10058400" cy="1450757"/>
          </a:xfrm>
        </p:spPr>
        <p:txBody>
          <a:bodyPr/>
          <a:lstStyle/>
          <a:p>
            <a:r>
              <a:rPr lang="en-US" dirty="0" smtClean="0"/>
              <a:t>Coal in the U.S. (Total Benefits)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40" y="2912486"/>
            <a:ext cx="3531714" cy="2301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0" y="2901600"/>
            <a:ext cx="3628497" cy="2331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75" y="2901600"/>
            <a:ext cx="3606141" cy="235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3655" y="5215773"/>
            <a:ext cx="2030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: $17 Billion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835104" y="5210527"/>
            <a:ext cx="1828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: $10 Billion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0100" y="5226145"/>
            <a:ext cx="1778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$55 Billion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 descr="carleton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14427" y="3309542"/>
            <a:ext cx="8422811" cy="3025237"/>
          </a:xfrm>
        </p:spPr>
        <p:txBody>
          <a:bodyPr>
            <a:noAutofit/>
          </a:bodyPr>
          <a:lstStyle/>
          <a:p>
            <a:r>
              <a:rPr lang="en-US" sz="1100" dirty="0"/>
              <a:t>Ontario Ministry of Energy (retrieved March, 2017), “</a:t>
            </a:r>
            <a:r>
              <a:rPr lang="en-US" sz="1100" i="1" dirty="0"/>
              <a:t>The End of Coal</a:t>
            </a:r>
            <a:r>
              <a:rPr lang="en-US" sz="1100" dirty="0"/>
              <a:t>”. </a:t>
            </a:r>
            <a:r>
              <a:rPr lang="en-US" sz="1100" u="sng" dirty="0">
                <a:hlinkClick r:id="rId2"/>
              </a:rPr>
              <a:t>http://www.energy.gov.on.ca/en/archive/the-end-of-coal</a:t>
            </a:r>
            <a:r>
              <a:rPr lang="en-US" sz="1100" u="sng" dirty="0" smtClean="0">
                <a:hlinkClick r:id="rId2"/>
              </a:rPr>
              <a:t>/</a:t>
            </a:r>
            <a:endParaRPr lang="en-CA" sz="1100" dirty="0"/>
          </a:p>
          <a:p>
            <a:r>
              <a:rPr lang="en-US" sz="1100" dirty="0"/>
              <a:t>DSS Management Consultants Inc. (2005). </a:t>
            </a:r>
            <a:r>
              <a:rPr lang="en-US" sz="1100" i="1" dirty="0"/>
              <a:t>Cost-Benefit Analysis: Replacing Ontario’s Coal-Fired Electricity Generation. Closing the Coal- Fired Power Plants</a:t>
            </a:r>
            <a:r>
              <a:rPr lang="en-US" sz="1100" dirty="0"/>
              <a:t>. Mimeo: </a:t>
            </a:r>
            <a:r>
              <a:rPr lang="en-US" sz="1100" dirty="0" err="1"/>
              <a:t>Condential</a:t>
            </a:r>
            <a:r>
              <a:rPr lang="en-US" sz="1100" dirty="0"/>
              <a:t> Final Report to the Ontario Ministry of Energy. </a:t>
            </a:r>
            <a:endParaRPr lang="en-CA" sz="1100" dirty="0"/>
          </a:p>
          <a:p>
            <a:r>
              <a:rPr lang="en-US" sz="1100" dirty="0"/>
              <a:t>The Government of Alberta (retrieved March, 2017), “</a:t>
            </a:r>
            <a:r>
              <a:rPr lang="en-US" sz="1100" i="1" dirty="0"/>
              <a:t>Phasing out coal pollution</a:t>
            </a:r>
            <a:r>
              <a:rPr lang="en-US" sz="1100" dirty="0"/>
              <a:t>”.  </a:t>
            </a:r>
            <a:r>
              <a:rPr lang="en-US" sz="1100" u="sng" dirty="0">
                <a:hlinkClick r:id="rId3"/>
              </a:rPr>
              <a:t>https://www.alberta.ca/climate-coal-</a:t>
            </a:r>
            <a:r>
              <a:rPr lang="en-US" sz="1100" u="sng" dirty="0" smtClean="0">
                <a:hlinkClick r:id="rId3"/>
              </a:rPr>
              <a:t>electricity.aspx</a:t>
            </a:r>
            <a:endParaRPr lang="en-CA" sz="1100" dirty="0"/>
          </a:p>
          <a:p>
            <a:r>
              <a:rPr lang="en-US" sz="1100" dirty="0" err="1"/>
              <a:t>Pappin</a:t>
            </a:r>
            <a:r>
              <a:rPr lang="en-US" sz="1100" dirty="0"/>
              <a:t>, AJ, et al. (2016) "Health benefits of reducing </a:t>
            </a:r>
            <a:r>
              <a:rPr lang="en-US" sz="1100" dirty="0" err="1"/>
              <a:t>NOx</a:t>
            </a:r>
            <a:r>
              <a:rPr lang="en-US" sz="1100" dirty="0"/>
              <a:t> emissions in the presence of epidemiological and atmospheric nonlinearities." </a:t>
            </a:r>
            <a:r>
              <a:rPr lang="en-US" sz="1100" i="1" dirty="0"/>
              <a:t>Environmental Research Letters</a:t>
            </a:r>
            <a:r>
              <a:rPr lang="en-US" sz="1100" dirty="0"/>
              <a:t> 11: 064015</a:t>
            </a:r>
            <a:r>
              <a:rPr lang="en-US" sz="1100" dirty="0" smtClean="0"/>
              <a:t>.</a:t>
            </a:r>
            <a:endParaRPr lang="en-CA" sz="1100" dirty="0"/>
          </a:p>
          <a:p>
            <a:r>
              <a:rPr lang="en-CA" sz="1100" dirty="0"/>
              <a:t>Crouse et al. </a:t>
            </a:r>
            <a:r>
              <a:rPr lang="en-US" sz="1100" i="1" dirty="0"/>
              <a:t>(2015)</a:t>
            </a:r>
            <a:r>
              <a:rPr lang="en-US" sz="1100" dirty="0"/>
              <a:t> Ambient PM2.5, O3, and NO2 exposures and associations with mortality over 16 years of follow-up in the Canadian Census Health and Environment Cohort (</a:t>
            </a:r>
            <a:r>
              <a:rPr lang="en-US" sz="1100" dirty="0" err="1"/>
              <a:t>CanCHEC</a:t>
            </a:r>
            <a:r>
              <a:rPr lang="en-US" sz="1100" dirty="0"/>
              <a:t>)</a:t>
            </a:r>
            <a:r>
              <a:rPr lang="en-CA" sz="1100" dirty="0"/>
              <a:t>. </a:t>
            </a:r>
            <a:r>
              <a:rPr lang="en-US" sz="1100" i="1" dirty="0"/>
              <a:t>Environmental Health Perspectives, 11</a:t>
            </a:r>
            <a:r>
              <a:rPr lang="en-US" sz="1100" i="1" dirty="0" smtClean="0"/>
              <a:t>.</a:t>
            </a:r>
            <a:endParaRPr lang="en-CA" sz="1100" dirty="0"/>
          </a:p>
          <a:p>
            <a:r>
              <a:rPr lang="en-US" sz="1100" dirty="0" err="1"/>
              <a:t>Nasari</a:t>
            </a:r>
            <a:r>
              <a:rPr lang="en-US" sz="1100" dirty="0"/>
              <a:t>, M. M. et al. (2016). A class of non-linear exposure-response models suitable for health impact assessment applicable to large cohort studies of ambient air pollution. </a:t>
            </a:r>
            <a:r>
              <a:rPr lang="en-US" sz="1100" i="1" dirty="0"/>
              <a:t>Air Quality, Atmosphere, &amp; Health</a:t>
            </a:r>
            <a:r>
              <a:rPr lang="en-US" sz="1100" dirty="0"/>
              <a:t>, </a:t>
            </a:r>
            <a:r>
              <a:rPr lang="en-US" sz="1100" i="1" dirty="0"/>
              <a:t>9</a:t>
            </a:r>
            <a:r>
              <a:rPr lang="en-US" sz="1100" dirty="0"/>
              <a:t>(8), 961–972. http://</a:t>
            </a:r>
            <a:r>
              <a:rPr lang="en-US" sz="1100" dirty="0" err="1"/>
              <a:t>doi.org</a:t>
            </a:r>
            <a:r>
              <a:rPr lang="en-US" sz="1100" dirty="0"/>
              <a:t>/10.1007/s11869-016-0398-z</a:t>
            </a:r>
            <a:endParaRPr lang="en-CA" sz="1100" dirty="0"/>
          </a:p>
          <a:p>
            <a:endParaRPr lang="en-US" sz="1100" dirty="0"/>
          </a:p>
        </p:txBody>
      </p:sp>
      <p:pic>
        <p:nvPicPr>
          <p:cNvPr id="6" name="Picture 5" descr="carleton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6578"/>
          </a:xfrm>
        </p:spPr>
        <p:txBody>
          <a:bodyPr/>
          <a:lstStyle/>
          <a:p>
            <a:r>
              <a:rPr lang="en-US" dirty="0"/>
              <a:t>Eliminating Coal in </a:t>
            </a:r>
            <a:r>
              <a:rPr lang="en-US" dirty="0" smtClean="0"/>
              <a:t>Ontario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8408" y="1892985"/>
            <a:ext cx="3740743" cy="2481641"/>
            <a:chOff x="6705089" y="1776236"/>
            <a:chExt cx="4355750" cy="2963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089" y="2210079"/>
              <a:ext cx="2070317" cy="25298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522" y="2175899"/>
              <a:ext cx="2070317" cy="25237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05090" y="177623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36008" y="177623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2014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7288" y="1103183"/>
            <a:ext cx="5926822" cy="2373120"/>
            <a:chOff x="844403" y="1628299"/>
            <a:chExt cx="5790286" cy="2467507"/>
          </a:xfrm>
        </p:grpSpPr>
        <p:sp>
          <p:nvSpPr>
            <p:cNvPr id="14" name="TextBox 13"/>
            <p:cNvSpPr txBox="1"/>
            <p:nvPr/>
          </p:nvSpPr>
          <p:spPr>
            <a:xfrm>
              <a:off x="844403" y="1628299"/>
              <a:ext cx="579028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Coal capacity was reduced in a staged approach from 2003 – 2014 to maintain system reliability and operational efficiency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403" y="2213075"/>
              <a:ext cx="5790286" cy="1882731"/>
            </a:xfrm>
            <a:prstGeom prst="rect">
              <a:avLst/>
            </a:prstGeom>
          </p:spPr>
        </p:pic>
      </p:grpSp>
      <p:pic>
        <p:nvPicPr>
          <p:cNvPr id="18" name="Picture 17" descr="CFPPs_Ontario_V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2" y="3476303"/>
            <a:ext cx="5882378" cy="28915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8409" y="5110996"/>
            <a:ext cx="3946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Ontario Ministry of </a:t>
            </a:r>
            <a:r>
              <a:rPr lang="en-US" dirty="0" smtClean="0"/>
              <a:t>Environment </a:t>
            </a:r>
            <a:r>
              <a:rPr lang="en-US" dirty="0"/>
              <a:t>(2005) </a:t>
            </a:r>
            <a:r>
              <a:rPr lang="en-US" dirty="0" smtClean="0"/>
              <a:t>estimated C$</a:t>
            </a:r>
            <a:r>
              <a:rPr lang="en-US" dirty="0"/>
              <a:t>3 b</a:t>
            </a:r>
            <a:r>
              <a:rPr lang="en-US" dirty="0" smtClean="0"/>
              <a:t>illion benefits due to avoided mortality from coal phase-out.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5959"/>
          </a:xfrm>
        </p:spPr>
        <p:txBody>
          <a:bodyPr/>
          <a:lstStyle/>
          <a:p>
            <a:r>
              <a:rPr lang="en-US" dirty="0" smtClean="0"/>
              <a:t>Coal Phase-Out in Alberta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945600"/>
            <a:ext cx="4772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12 </a:t>
            </a:r>
            <a:r>
              <a:rPr lang="en-US" dirty="0"/>
              <a:t>of Alberta’s 18 coal-fired generating </a:t>
            </a:r>
            <a:r>
              <a:rPr lang="en-US" dirty="0" smtClean="0"/>
              <a:t>units will be done by the year of 2030. 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The plan also sets a "30 by '30" renewable energy target, in which 30% of electricity used by Albertans will come from renewable sources like solar, wind and hydro by 2030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The Canadian Association of Physicians for the Environment (CAPE) </a:t>
            </a:r>
            <a:r>
              <a:rPr lang="en-US" dirty="0" smtClean="0"/>
              <a:t>estimate that the phase-out plan will result in </a:t>
            </a:r>
            <a:r>
              <a:rPr lang="en-US" dirty="0" smtClean="0"/>
              <a:t>~ C$3 </a:t>
            </a:r>
            <a:r>
              <a:rPr lang="en-US" dirty="0" smtClean="0"/>
              <a:t>billion monetized health benefits by preventing 1000 </a:t>
            </a:r>
            <a:r>
              <a:rPr lang="en-US" dirty="0"/>
              <a:t>premature </a:t>
            </a:r>
            <a:r>
              <a:rPr lang="en-US" dirty="0" smtClean="0"/>
              <a:t>deaths.</a:t>
            </a:r>
          </a:p>
        </p:txBody>
      </p:sp>
      <p:pic>
        <p:nvPicPr>
          <p:cNvPr id="2" name="Picture 1" descr="CFPPs_ALBER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/>
          <a:stretch/>
        </p:blipFill>
        <p:spPr>
          <a:xfrm>
            <a:off x="6997927" y="3694373"/>
            <a:ext cx="5020829" cy="254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321" y="1718909"/>
            <a:ext cx="7413680" cy="2116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03726" y="3375139"/>
            <a:ext cx="31882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www.alberta.ca</a:t>
            </a:r>
            <a:r>
              <a:rPr lang="en-US" sz="1100" dirty="0"/>
              <a:t>/climate-coal-</a:t>
            </a:r>
            <a:r>
              <a:rPr lang="en-US" sz="1100" dirty="0" err="1"/>
              <a:t>electricity.aspx</a:t>
            </a:r>
            <a:endParaRPr lang="en-US" sz="1100" dirty="0"/>
          </a:p>
        </p:txBody>
      </p:sp>
      <p:pic>
        <p:nvPicPr>
          <p:cNvPr id="17" name="Picture 16" descr="carleton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772247" y="2882900"/>
            <a:ext cx="2111153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7273"/>
            <a:ext cx="10434320" cy="145075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Adjoint</a:t>
            </a:r>
            <a:r>
              <a:rPr lang="en-US" sz="3600" dirty="0" smtClean="0"/>
              <a:t> sensitivity analysis: where influences come from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616527" y="2793985"/>
            <a:ext cx="1368152" cy="2554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9"/>
          <p:cNvSpPr txBox="1">
            <a:spLocks/>
          </p:cNvSpPr>
          <p:nvPr/>
        </p:nvSpPr>
        <p:spPr>
          <a:xfrm>
            <a:off x="-178052" y="735666"/>
            <a:ext cx="8914184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45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>
              <a:latin typeface="Tw Cen MT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>
              <a:latin typeface="Tw Cen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7995" y="5477680"/>
            <a:ext cx="2980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 smtClean="0">
                <a:solidFill>
                  <a:srgbClr val="404040"/>
                </a:solidFill>
              </a:rPr>
              <a:t>Inputs/emissions</a:t>
            </a:r>
            <a:endParaRPr lang="en-CA" sz="2200" dirty="0">
              <a:solidFill>
                <a:srgbClr val="40404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440" y="5477680"/>
            <a:ext cx="194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 smtClean="0">
                <a:solidFill>
                  <a:srgbClr val="404040"/>
                </a:solidFill>
              </a:rPr>
              <a:t>Mortality</a:t>
            </a:r>
            <a:endParaRPr lang="en-CA" sz="2200" dirty="0">
              <a:solidFill>
                <a:srgbClr val="40404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85484" y="2844555"/>
            <a:ext cx="1339093" cy="2554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 rot="10800000">
            <a:off x="3706345" y="3564635"/>
            <a:ext cx="3995181" cy="1224136"/>
            <a:chOff x="2267744" y="3717032"/>
            <a:chExt cx="3995181" cy="122413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272110" y="4311827"/>
              <a:ext cx="399081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267744" y="4311827"/>
              <a:ext cx="3990815" cy="31467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272110" y="4311827"/>
              <a:ext cx="3986449" cy="62934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272110" y="4015253"/>
              <a:ext cx="3986449" cy="28407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287776" y="3717032"/>
              <a:ext cx="3975149" cy="58229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55942"/>
              </p:ext>
            </p:extLst>
          </p:nvPr>
        </p:nvGraphicFramePr>
        <p:xfrm>
          <a:off x="5100085" y="3697291"/>
          <a:ext cx="8001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419100" imgH="444500" progId="Equation.3">
                  <p:embed/>
                </p:oleObj>
              </mc:Choice>
              <mc:Fallback>
                <p:oleObj name="Equation" r:id="rId3" imgW="419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0085" y="3697291"/>
                        <a:ext cx="800100" cy="85248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01125" y="3204595"/>
            <a:ext cx="448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C</a:t>
            </a:r>
            <a:endParaRPr lang="en-US" sz="2200" i="1" dirty="0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4982" y="3204595"/>
            <a:ext cx="432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E</a:t>
            </a:r>
            <a:endParaRPr lang="en-US" sz="2200" i="1" dirty="0">
              <a:latin typeface="Times"/>
              <a:cs typeface="Time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 descr="carleton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Impact Valuation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60658"/>
              </p:ext>
            </p:extLst>
          </p:nvPr>
        </p:nvGraphicFramePr>
        <p:xfrm>
          <a:off x="1943096" y="2960685"/>
          <a:ext cx="82978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3937000" imgH="431800" progId="Equation.3">
                  <p:embed/>
                </p:oleObj>
              </mc:Choice>
              <mc:Fallback>
                <p:oleObj name="Equation" r:id="rId3" imgW="3937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3096" y="2960685"/>
                        <a:ext cx="8297863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4384036" y="3348987"/>
            <a:ext cx="203200" cy="1635760"/>
          </a:xfrm>
          <a:prstGeom prst="leftBrace">
            <a:avLst>
              <a:gd name="adj1" fmla="val 109483"/>
              <a:gd name="adj2" fmla="val 50000"/>
            </a:avLst>
          </a:prstGeom>
          <a:noFill/>
          <a:ln w="38100" cap="flat" cmpd="sng" algn="ctr">
            <a:solidFill>
              <a:srgbClr val="7A7A7A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6553196" y="3028947"/>
            <a:ext cx="152400" cy="2225040"/>
          </a:xfrm>
          <a:prstGeom prst="leftBrace">
            <a:avLst>
              <a:gd name="adj1" fmla="val 109483"/>
              <a:gd name="adj2" fmla="val 50000"/>
            </a:avLst>
          </a:prstGeom>
          <a:noFill/>
          <a:ln w="38100" cap="flat" cmpd="sng" algn="ctr">
            <a:solidFill>
              <a:srgbClr val="7A7A7A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8966196" y="3074667"/>
            <a:ext cx="213360" cy="2174240"/>
          </a:xfrm>
          <a:prstGeom prst="leftBrace">
            <a:avLst>
              <a:gd name="adj1" fmla="val 109483"/>
              <a:gd name="adj2" fmla="val 50000"/>
            </a:avLst>
          </a:prstGeom>
          <a:noFill/>
          <a:ln w="38100" cap="flat" cmpd="sng" algn="ctr">
            <a:solidFill>
              <a:srgbClr val="737373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7436" y="4431027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62626"/>
                </a:solidFill>
              </a:rPr>
              <a:t>Economics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8316" y="4451347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62626"/>
                </a:solidFill>
              </a:rPr>
              <a:t>Epidemiology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9116" y="4370069"/>
            <a:ext cx="17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62626"/>
                </a:solidFill>
              </a:rPr>
              <a:t>Air quality modeling</a:t>
            </a:r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carleton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02345"/>
            <a:ext cx="1371416" cy="3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Mortality as the </a:t>
            </a:r>
            <a:r>
              <a:rPr lang="en-US" sz="4000" dirty="0" err="1" smtClean="0"/>
              <a:t>Adjoint</a:t>
            </a:r>
            <a:r>
              <a:rPr lang="en-US" sz="4000" dirty="0" smtClean="0"/>
              <a:t> Objective Function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  </a:t>
            </a:r>
            <a:r>
              <a:rPr lang="en-US" sz="2800" dirty="0" smtClean="0"/>
              <a:t>An </a:t>
            </a:r>
            <a:r>
              <a:rPr lang="en-US" sz="2800" dirty="0" err="1" smtClean="0"/>
              <a:t>adjoint</a:t>
            </a:r>
            <a:r>
              <a:rPr lang="en-US" sz="2800" dirty="0" smtClean="0"/>
              <a:t> application requires definition of an </a:t>
            </a:r>
            <a:r>
              <a:rPr lang="en-US" sz="2800" dirty="0" smtClean="0"/>
              <a:t>objective </a:t>
            </a:r>
            <a:r>
              <a:rPr lang="en-US" sz="2800" dirty="0" smtClean="0"/>
              <a:t>(or cost) function:</a:t>
            </a:r>
          </a:p>
          <a:p>
            <a:pPr>
              <a:buFont typeface="Wingdings" charset="2"/>
              <a:buChar char="Ø"/>
            </a:pPr>
            <a:endParaRPr lang="en-US" sz="2800" dirty="0" smtClean="0"/>
          </a:p>
          <a:p>
            <a:pPr lvl="1">
              <a:buFont typeface="Wingdings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400" dirty="0" smtClean="0"/>
              <a:t>A scalar </a:t>
            </a:r>
            <a:r>
              <a:rPr lang="en-US" sz="2400" dirty="0" smtClean="0">
                <a:sym typeface="Wingdings"/>
              </a:rPr>
              <a:t> Chronic exposure mortality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Within the province </a:t>
            </a:r>
            <a:endParaRPr lang="en-US" sz="2000" dirty="0">
              <a:sym typeface="Wingdings"/>
            </a:endParaRPr>
          </a:p>
          <a:p>
            <a:pPr lvl="2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   out-of-province</a:t>
            </a:r>
          </a:p>
          <a:p>
            <a:pPr lvl="2">
              <a:buFont typeface="Wingdings" charset="2"/>
              <a:buChar char="§"/>
            </a:pPr>
            <a:endParaRPr lang="en-US" sz="2000" dirty="0" smtClean="0">
              <a:sym typeface="Wingdings"/>
            </a:endParaRPr>
          </a:p>
          <a:p>
            <a:pPr lvl="1">
              <a:buFont typeface="Wingdings" charset="2"/>
              <a:buChar char="§"/>
            </a:pP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Function of concentrations  Concentration-response functions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Single-pollutant model (PM</a:t>
            </a:r>
            <a:r>
              <a:rPr lang="en-US" sz="2000" baseline="-25000" dirty="0">
                <a:sym typeface="Wingdings"/>
              </a:rPr>
              <a:t>2.5</a:t>
            </a:r>
            <a:r>
              <a:rPr lang="en-US" sz="2000" dirty="0" smtClean="0">
                <a:sym typeface="Wingdings"/>
              </a:rPr>
              <a:t>)</a:t>
            </a:r>
          </a:p>
          <a:p>
            <a:pPr lvl="2">
              <a:buFont typeface="Wingdings" charset="2"/>
              <a:buChar char="§"/>
            </a:pP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 Joint 3-pollutant model (PM</a:t>
            </a:r>
            <a:r>
              <a:rPr lang="en-US" sz="2000" baseline="-25000" dirty="0" smtClean="0">
                <a:sym typeface="Wingdings"/>
              </a:rPr>
              <a:t>2.5</a:t>
            </a:r>
            <a:r>
              <a:rPr lang="en-US" sz="2000" dirty="0" smtClean="0">
                <a:sym typeface="Wingdings"/>
              </a:rPr>
              <a:t>, O</a:t>
            </a:r>
            <a:r>
              <a:rPr lang="en-US" sz="2000" baseline="-25000" dirty="0" smtClean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, NO</a:t>
            </a:r>
            <a:r>
              <a:rPr lang="en-US" sz="2000" baseline="-25000" dirty="0" smtClean="0">
                <a:sym typeface="Wingdings"/>
              </a:rPr>
              <a:t>2</a:t>
            </a:r>
            <a:r>
              <a:rPr lang="en-US" sz="2000" dirty="0" smtClean="0">
                <a:sym typeface="Wingdings"/>
              </a:rPr>
              <a:t>)</a:t>
            </a:r>
          </a:p>
          <a:p>
            <a:pPr lvl="2">
              <a:buFont typeface="Wingdings" charset="2"/>
              <a:buChar char="§"/>
            </a:pPr>
            <a:endParaRPr lang="en-US" sz="2000" dirty="0" smtClean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sz="2000" dirty="0" smtClean="0">
              <a:sym typeface="Wingdings"/>
            </a:endParaRPr>
          </a:p>
          <a:p>
            <a:pPr lvl="2"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11" name="Picture 10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428984"/>
              </p:ext>
            </p:extLst>
          </p:nvPr>
        </p:nvGraphicFramePr>
        <p:xfrm>
          <a:off x="854534" y="1844642"/>
          <a:ext cx="4750399" cy="435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740"/>
                <a:gridCol w="3015659"/>
              </a:tblGrid>
              <a:tr h="3596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681">
                <a:tc>
                  <a:txBody>
                    <a:bodyPr/>
                    <a:lstStyle/>
                    <a:p>
                      <a:r>
                        <a:rPr lang="en-US" dirty="0" smtClean="0"/>
                        <a:t>Meteorology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WRF v3.8.1 </a:t>
                      </a:r>
                      <a:endParaRPr lang="en-US" dirty="0"/>
                    </a:p>
                  </a:txBody>
                  <a:tcPr/>
                </a:tc>
              </a:tr>
              <a:tr h="629443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 v3.7 </a:t>
                      </a:r>
                      <a:r>
                        <a:rPr lang="mr-IN" b="0" dirty="0" smtClean="0"/>
                        <a:t>–</a:t>
                      </a:r>
                      <a:r>
                        <a:rPr lang="en-US" b="0" dirty="0" smtClean="0"/>
                        <a:t> NEI/NPRI</a:t>
                      </a:r>
                      <a:r>
                        <a:rPr lang="en-US" b="0" baseline="0" dirty="0" smtClean="0"/>
                        <a:t> 2010</a:t>
                      </a:r>
                      <a:endParaRPr lang="en-US" b="0" dirty="0"/>
                    </a:p>
                  </a:txBody>
                  <a:tcPr/>
                </a:tc>
              </a:tr>
              <a:tr h="617540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r>
                        <a:rPr lang="en-US" baseline="0" dirty="0" smtClean="0"/>
                        <a:t> km Canada, nested 12 km Alberta and Ontario</a:t>
                      </a:r>
                      <a:endParaRPr lang="en-US" dirty="0"/>
                    </a:p>
                  </a:txBody>
                  <a:tcPr/>
                </a:tc>
              </a:tr>
              <a:tr h="681225">
                <a:tc>
                  <a:txBody>
                    <a:bodyPr/>
                    <a:lstStyle/>
                    <a:p>
                      <a:r>
                        <a:rPr lang="en-US" dirty="0" smtClean="0"/>
                        <a:t>IC/BC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Hemispheric CMAQ v5.2 with </a:t>
                      </a:r>
                      <a:r>
                        <a:rPr lang="en-US" b="0" dirty="0" smtClean="0"/>
                        <a:t>Edgar/HTAP</a:t>
                      </a:r>
                      <a:r>
                        <a:rPr lang="en-US" b="0" baseline="0" dirty="0" smtClean="0"/>
                        <a:t>v2</a:t>
                      </a:r>
                      <a:endParaRPr lang="en-US" b="0" dirty="0"/>
                    </a:p>
                  </a:txBody>
                  <a:tcPr/>
                </a:tc>
              </a:tr>
              <a:tr h="393628">
                <a:tc>
                  <a:txBody>
                    <a:bodyPr/>
                    <a:lstStyle/>
                    <a:p>
                      <a:r>
                        <a:rPr lang="en-US" dirty="0" smtClean="0"/>
                        <a:t>CTM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CMAQ </a:t>
                      </a:r>
                      <a:r>
                        <a:rPr lang="en-US" baseline="0" dirty="0" smtClean="0"/>
                        <a:t>v5.0 and its </a:t>
                      </a:r>
                      <a:r>
                        <a:rPr lang="en-US" baseline="0" dirty="0" err="1" smtClean="0"/>
                        <a:t>adjoint</a:t>
                      </a:r>
                      <a:endParaRPr lang="en-US" dirty="0"/>
                    </a:p>
                  </a:txBody>
                  <a:tcPr/>
                </a:tc>
              </a:tr>
              <a:tr h="629443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Monetized mortality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Pappin</a:t>
                      </a:r>
                      <a:r>
                        <a:rPr lang="en-US" sz="1800" dirty="0" smtClean="0"/>
                        <a:t> et al.,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2016)</a:t>
                      </a:r>
                    </a:p>
                  </a:txBody>
                  <a:tcPr/>
                </a:tc>
              </a:tr>
              <a:tr h="629443">
                <a:tc>
                  <a:txBody>
                    <a:bodyPr/>
                    <a:lstStyle/>
                    <a:p>
                      <a:r>
                        <a:rPr lang="en-US" dirty="0" smtClean="0"/>
                        <a:t>Backward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</a:t>
                      </a:r>
                      <a:r>
                        <a:rPr lang="en-US" sz="1800" baseline="0" dirty="0" smtClean="0"/>
                        <a:t> km nested nationwide mortality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omai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13585"/>
          <a:stretch/>
        </p:blipFill>
        <p:spPr>
          <a:xfrm>
            <a:off x="5760051" y="1870031"/>
            <a:ext cx="5672824" cy="4223118"/>
          </a:xfrm>
          <a:prstGeom prst="rect">
            <a:avLst/>
          </a:prstGeom>
        </p:spPr>
      </p:pic>
      <p:pic>
        <p:nvPicPr>
          <p:cNvPr id="12" name="Picture 11" descr="carleton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59" y="286604"/>
            <a:ext cx="11413941" cy="1147302"/>
          </a:xfrm>
        </p:spPr>
        <p:txBody>
          <a:bodyPr>
            <a:normAutofit/>
          </a:bodyPr>
          <a:lstStyle/>
          <a:p>
            <a:r>
              <a:rPr lang="en-US"/>
              <a:t>Results </a:t>
            </a:r>
            <a:r>
              <a:rPr lang="en-US" smtClean="0"/>
              <a:t>: Marginal </a:t>
            </a:r>
            <a:r>
              <a:rPr lang="en-US" dirty="0" smtClean="0"/>
              <a:t>Benefits </a:t>
            </a:r>
            <a:r>
              <a:rPr lang="en-US" sz="2800" dirty="0" smtClean="0"/>
              <a:t>(Ontario – single</a:t>
            </a:r>
            <a:r>
              <a:rPr lang="en-US" sz="2800" dirty="0"/>
              <a:t> </a:t>
            </a:r>
            <a:r>
              <a:rPr lang="en-US" sz="2800" dirty="0" smtClean="0"/>
              <a:t>pollutant </a:t>
            </a:r>
            <a:r>
              <a:rPr lang="en-US" sz="2800" dirty="0" smtClean="0"/>
              <a:t>model)</a:t>
            </a:r>
            <a:endParaRPr lang="en-US" sz="2800" dirty="0"/>
          </a:p>
        </p:txBody>
      </p:sp>
      <p:pic>
        <p:nvPicPr>
          <p:cNvPr id="13" name="Picture 12" descr="carleton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6415045"/>
            <a:ext cx="1371416" cy="393792"/>
          </a:xfrm>
          <a:prstGeom prst="rect">
            <a:avLst/>
          </a:prstGeom>
        </p:spPr>
      </p:pic>
      <p:pic>
        <p:nvPicPr>
          <p:cNvPr id="14" name="Picture 13" descr="MBs_LINEAR_PM_NOX_AREA_ONT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39" y="3854825"/>
            <a:ext cx="4299704" cy="2438128"/>
          </a:xfrm>
          <a:prstGeom prst="rect">
            <a:avLst/>
          </a:prstGeom>
        </p:spPr>
      </p:pic>
      <p:pic>
        <p:nvPicPr>
          <p:cNvPr id="17" name="Picture 16" descr="MBs_LINEAR_PM_SO2_AREA_ONT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49" y="1434794"/>
            <a:ext cx="4298138" cy="2437240"/>
          </a:xfrm>
          <a:prstGeom prst="rect">
            <a:avLst/>
          </a:prstGeom>
        </p:spPr>
      </p:pic>
      <p:pic>
        <p:nvPicPr>
          <p:cNvPr id="19" name="Picture 18" descr="MBs_LINEAR_PM_PM25_AREA_ONTARI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4" y="1433906"/>
            <a:ext cx="4299705" cy="2438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96060" y="6334780"/>
            <a:ext cx="249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Raleway" charset="0"/>
              </a:rPr>
              <a:t>1</a:t>
            </a:r>
            <a:r>
              <a:rPr lang="en-US" sz="1400" smtClean="0">
                <a:solidFill>
                  <a:schemeClr val="bg1"/>
                </a:solidFill>
                <a:latin typeface="Raleway" charset="0"/>
              </a:rPr>
              <a:t>6th Annual CMAS </a:t>
            </a:r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Conference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Raleway" charset="0"/>
              </a:rPr>
              <a:t>October 2017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Bs_TOT_PM_AREA_ONT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38" y="1440514"/>
            <a:ext cx="4514362" cy="2559848"/>
          </a:xfrm>
          <a:prstGeom prst="rect">
            <a:avLst/>
          </a:prstGeom>
        </p:spPr>
      </p:pic>
      <p:pic>
        <p:nvPicPr>
          <p:cNvPr id="5" name="Picture 4" descr="MBs_TOT_NOX_AREA_ONT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901323"/>
            <a:ext cx="4241800" cy="2405292"/>
          </a:xfrm>
          <a:prstGeom prst="rect">
            <a:avLst/>
          </a:prstGeom>
        </p:spPr>
      </p:pic>
      <p:pic>
        <p:nvPicPr>
          <p:cNvPr id="6" name="Picture 5" descr="MBs_TOT_SO2_AREA_ONT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440514"/>
            <a:ext cx="4410031" cy="2539648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68400" y="574227"/>
            <a:ext cx="10058400" cy="846087"/>
          </a:xfrm>
        </p:spPr>
        <p:txBody>
          <a:bodyPr>
            <a:normAutofit/>
          </a:bodyPr>
          <a:lstStyle/>
          <a:p>
            <a:r>
              <a:rPr lang="en-US" dirty="0" smtClean="0"/>
              <a:t>Marginal </a:t>
            </a:r>
            <a:r>
              <a:rPr lang="en-US" dirty="0" smtClean="0"/>
              <a:t>Benefits </a:t>
            </a:r>
            <a:r>
              <a:rPr lang="en-US" sz="2800" dirty="0" smtClean="0"/>
              <a:t>(Ontario – </a:t>
            </a:r>
            <a:r>
              <a:rPr lang="en-US" sz="2800" dirty="0" smtClean="0"/>
              <a:t>3-pol. </a:t>
            </a:r>
            <a:r>
              <a:rPr lang="en-US" sz="2800" dirty="0" smtClean="0"/>
              <a:t>model)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4101</TotalTime>
  <Words>1034</Words>
  <Application>Microsoft Macintosh PowerPoint</Application>
  <PresentationFormat>Widescreen</PresentationFormat>
  <Paragraphs>297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Calibri Light</vt:lpstr>
      <vt:lpstr>Courier New</vt:lpstr>
      <vt:lpstr>Mangal</vt:lpstr>
      <vt:lpstr>Raleway</vt:lpstr>
      <vt:lpstr>Times</vt:lpstr>
      <vt:lpstr>Tw Cen MT</vt:lpstr>
      <vt:lpstr>Wingdings</vt:lpstr>
      <vt:lpstr>Arial</vt:lpstr>
      <vt:lpstr>Retrospect</vt:lpstr>
      <vt:lpstr>Equation</vt:lpstr>
      <vt:lpstr>Quantifying PM2.5 Health Benefits of Coal Power Plant  Phase-out in Ontario and Alberta</vt:lpstr>
      <vt:lpstr>Eliminating Coal in Ontario</vt:lpstr>
      <vt:lpstr>Coal Phase-Out in Alberta</vt:lpstr>
      <vt:lpstr>Adjoint sensitivity analysis: where influences come from</vt:lpstr>
      <vt:lpstr>Health Impact Valuation</vt:lpstr>
      <vt:lpstr>Mortality as the Adjoint Objective Function</vt:lpstr>
      <vt:lpstr>Methodology</vt:lpstr>
      <vt:lpstr>Results : Marginal Benefits (Ontario – single pollutant model)</vt:lpstr>
      <vt:lpstr>Marginal Benefits (Ontario – 3-pol. model)</vt:lpstr>
      <vt:lpstr>Total Benefits (Ontario)</vt:lpstr>
      <vt:lpstr>Total Benefits (Ontario) (cont.)</vt:lpstr>
      <vt:lpstr>Marginal Benefits (Alberta – single pollutant model)</vt:lpstr>
      <vt:lpstr>Marginal Benefits (Alberta – 3-pol. model)</vt:lpstr>
      <vt:lpstr>Total Benefits (Alberta)</vt:lpstr>
      <vt:lpstr>Total Benefits (Alberta) (cont.)</vt:lpstr>
      <vt:lpstr>Estimated Benefits (C$ Millions)</vt:lpstr>
      <vt:lpstr>Conclusions</vt:lpstr>
      <vt:lpstr>Coal in the U.S. (Total Benefits)</vt:lpstr>
      <vt:lpstr>Thank you!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PM2.5 Health Benefits of Coal Power Plant  Phase-out in Ontario and Alberta:  An Adjoint Sensitivity Analysis. </dc:title>
  <dc:creator>Microsoft Office User</dc:creator>
  <cp:lastModifiedBy>Microsoft Office User</cp:lastModifiedBy>
  <cp:revision>66</cp:revision>
  <dcterms:created xsi:type="dcterms:W3CDTF">2017-10-16T19:53:01Z</dcterms:created>
  <dcterms:modified xsi:type="dcterms:W3CDTF">2017-10-23T03:01:13Z</dcterms:modified>
</cp:coreProperties>
</file>