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33" r:id="rId1"/>
  </p:sldMasterIdLst>
  <p:notesMasterIdLst>
    <p:notesMasterId r:id="rId22"/>
  </p:notesMasterIdLst>
  <p:handoutMasterIdLst>
    <p:handoutMasterId r:id="rId23"/>
  </p:handoutMasterIdLst>
  <p:sldIdLst>
    <p:sldId id="278" r:id="rId2"/>
    <p:sldId id="280" r:id="rId3"/>
    <p:sldId id="316" r:id="rId4"/>
    <p:sldId id="281" r:id="rId5"/>
    <p:sldId id="311" r:id="rId6"/>
    <p:sldId id="324" r:id="rId7"/>
    <p:sldId id="320" r:id="rId8"/>
    <p:sldId id="325" r:id="rId9"/>
    <p:sldId id="326" r:id="rId10"/>
    <p:sldId id="312" r:id="rId11"/>
    <p:sldId id="313" r:id="rId12"/>
    <p:sldId id="314" r:id="rId13"/>
    <p:sldId id="327" r:id="rId14"/>
    <p:sldId id="302" r:id="rId15"/>
    <p:sldId id="303" r:id="rId16"/>
    <p:sldId id="304" r:id="rId17"/>
    <p:sldId id="318" r:id="rId18"/>
    <p:sldId id="328" r:id="rId19"/>
    <p:sldId id="319" r:id="rId20"/>
    <p:sldId id="31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arporn Nopmongcol" initials="UN" lastIdx="23" clrIdx="0">
    <p:extLst>
      <p:ext uri="{19B8F6BF-5375-455C-9EA6-DF929625EA0E}">
        <p15:presenceInfo xmlns:p15="http://schemas.microsoft.com/office/powerpoint/2012/main" userId="S-1-5-21-1123561945-1202660629-725345543-153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874" autoAdjust="0"/>
  </p:normalViewPr>
  <p:slideViewPr>
    <p:cSldViewPr snapToObjects="1">
      <p:cViewPr>
        <p:scale>
          <a:sx n="68" d="100"/>
          <a:sy n="68" d="100"/>
        </p:scale>
        <p:origin x="1824" y="252"/>
      </p:cViewPr>
      <p:guideLst>
        <p:guide orient="horz" pos="1037"/>
        <p:guide orient="horz" pos="3612"/>
        <p:guide orient="horz" pos="1815"/>
        <p:guide orient="horz" pos="2252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US" noProof="0" smtClean="0"/>
              <a:pPr/>
              <a:t>10/24/2017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714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Reductions are larger over oceans and tending to be larger at lower latitudes where stronger sunlight enhances photochemistry and warmer water emits more HOI. The full I-chemistry reduces peak daily maximum 8-hour average (MDA8) ozone in August by up to15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ppb,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while the condensed mechanism indicates decrements of up to 7 ppb (similar spatial patterns).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370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2013 simulation uses HTAP2, updated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LNOx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and GEOS-FP meteorology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More prominent decreases are seen in the west because HOI is almost depleted by the time it arrives at the southern and eastern coastlines.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22 ppb reduction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peak MDA8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 is large. This process 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 important in GEOS-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Chem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 – and not only important for Texas or coastal cities. The reduction penetrates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</a:rPr>
              <a:t> inland in the WUS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592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top-hat distribution with highest concentrations between 9:00-15:00 and zero at night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803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top-hat distribution with highest concentrations between 9:00-15:00 and zero at night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583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to use halogen not only in Texas or coastal cities</a:t>
            </a:r>
            <a:r>
              <a:rPr lang="en-GB" baseline="0" dirty="0" smtClean="0"/>
              <a:t> but also in the western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016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This reaction consumed HOI at night and therefore reduced a spike in IO at sunrise due to HOI photolysis, which is not observed by measurements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276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88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561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 eaLnBrk="0" hangingPunct="0">
              <a:lnSpc>
                <a:spcPct val="100000"/>
              </a:lnSpc>
              <a:spcAft>
                <a:spcPts val="600"/>
              </a:spcAft>
            </a:pPr>
            <a:r>
              <a:rPr kumimoji="0" lang="en-US" alt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Times New Roman" panose="02020603050405020304" pitchFamily="18" charset="0"/>
              </a:rPr>
              <a:t>Good performing ozone is not likely because of halogen – just how GC performs. </a:t>
            </a:r>
            <a:endParaRPr kumimoji="0" lang="en-US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8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80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Smith et al.,</a:t>
            </a:r>
            <a:r>
              <a:rPr lang="en-US" baseline="0" dirty="0" smtClean="0"/>
              <a:t> 215 CMAS presentation</a:t>
            </a:r>
            <a:br>
              <a:rPr lang="en-US" baseline="0" dirty="0" smtClean="0"/>
            </a:br>
            <a:r>
              <a:rPr lang="en-US" dirty="0" smtClean="0"/>
              <a:t>Addressing model </a:t>
            </a:r>
            <a:r>
              <a:rPr lang="en-US" dirty="0" err="1" smtClean="0"/>
              <a:t>overprediction</a:t>
            </a:r>
            <a:r>
              <a:rPr lang="en-US" dirty="0" smtClean="0"/>
              <a:t> of ozone influx from the Gulf of Mexico</a:t>
            </a:r>
          </a:p>
          <a:p>
            <a:r>
              <a:rPr lang="en-US" dirty="0" smtClean="0"/>
              <a:t>2-4 ppb reduction of MDA8 bias</a:t>
            </a:r>
          </a:p>
          <a:p>
            <a:endParaRPr lang="en-US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126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The SEAC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RS aircraft campaign in August-September 2013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63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Three main</a:t>
            </a:r>
            <a:r>
              <a:rPr lang="en-GB" baseline="0" dirty="0" smtClean="0"/>
              <a:t> ozone destruction pathways by iodine. </a:t>
            </a:r>
            <a:r>
              <a:rPr lang="en-US" dirty="0" smtClean="0"/>
              <a:t>These cycles are referred to as catalytic cycles because the halogen atoms are regenerated in the reactions and therefore one I atom (and similarly</a:t>
            </a:r>
            <a:r>
              <a:rPr lang="en-US" baseline="0" dirty="0" smtClean="0"/>
              <a:t> for Br and Cl) </a:t>
            </a:r>
            <a:r>
              <a:rPr lang="en-US" dirty="0" smtClean="0"/>
              <a:t>can potentially destroy many O</a:t>
            </a:r>
            <a:r>
              <a:rPr lang="en-US" baseline="-25000" dirty="0" smtClean="0"/>
              <a:t>3</a:t>
            </a:r>
            <a:r>
              <a:rPr lang="en-US" dirty="0" smtClean="0"/>
              <a:t> molecules.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630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609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/>
              <a:t>The</a:t>
            </a:r>
            <a:r>
              <a:rPr lang="en-US" sz="1800" baseline="0" dirty="0" smtClean="0"/>
              <a:t> compact mechanism in </a:t>
            </a:r>
            <a:r>
              <a:rPr lang="en-US" sz="1800" baseline="0" dirty="0" err="1" smtClean="0"/>
              <a:t>CAMx</a:t>
            </a:r>
            <a:r>
              <a:rPr lang="en-US" sz="1800" baseline="0" dirty="0" smtClean="0"/>
              <a:t> was modified from the full mechanism with Br to improve computational efficiency. Used sensitivity analysis to determine limiting reactions.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Three reactions that counteract or limit O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3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-depletion by iodine are OIO + OIO = IXOY, IO + IO = 0.4I + 0.4OIO + 0.6I2O2, and I2O2 + O3 = IXOY, all of which ultimately lead to the conversion of iodine radicals into I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O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in the aerosol phase.  The reaction OIO + OIO = IXOY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is the least important of the three.</a:t>
            </a:r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0"/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8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These</a:t>
            </a:r>
            <a:r>
              <a:rPr lang="en-GB" baseline="0" dirty="0" smtClean="0"/>
              <a:t> tables show a lot of detail. The main story is that it’s complicated to add </a:t>
            </a:r>
            <a:r>
              <a:rPr lang="en-US" sz="1200" dirty="0" smtClean="0"/>
              <a:t>photochemical, bimolecular, </a:t>
            </a:r>
            <a:r>
              <a:rPr lang="en-US" sz="1200" dirty="0" err="1" smtClean="0"/>
              <a:t>termolecular</a:t>
            </a:r>
            <a:r>
              <a:rPr lang="en-US" sz="1200" dirty="0" smtClean="0"/>
              <a:t>, and heterogeneous reactions into GC.</a:t>
            </a:r>
            <a:endParaRPr lang="en-GB" baseline="0" dirty="0" smtClean="0"/>
          </a:p>
          <a:p>
            <a:r>
              <a:rPr lang="en-GB" baseline="0" dirty="0" smtClean="0"/>
              <a:t>The compact I-chemistry scheme is much less complicated than the full-I chemistry presented in </a:t>
            </a:r>
            <a:r>
              <a:rPr lang="en-GB" baseline="0" dirty="0" err="1" smtClean="0"/>
              <a:t>Sherwen</a:t>
            </a:r>
            <a:r>
              <a:rPr lang="en-GB" baseline="0" dirty="0" smtClean="0"/>
              <a:t> et al. (2016). </a:t>
            </a:r>
          </a:p>
          <a:p>
            <a:r>
              <a:rPr lang="en-GB" baseline="0" dirty="0" smtClean="0"/>
              <a:t>Main differences: Full includes Br and I interactions, explicit treatment of </a:t>
            </a:r>
            <a:r>
              <a:rPr lang="en-GB" baseline="0" dirty="0" err="1" smtClean="0"/>
              <a:t>IxOy</a:t>
            </a:r>
            <a:r>
              <a:rPr lang="en-GB" baseline="0" dirty="0" smtClean="0"/>
              <a:t>, and </a:t>
            </a:r>
            <a:r>
              <a:rPr lang="en-GB" baseline="0" dirty="0" err="1" smtClean="0"/>
              <a:t>heterogenous</a:t>
            </a:r>
            <a:r>
              <a:rPr lang="en-GB" baseline="0" dirty="0" smtClean="0"/>
              <a:t> uptake of iodine species (the last is the biggest difference)</a:t>
            </a:r>
          </a:p>
          <a:p>
            <a:r>
              <a:rPr lang="en-GB" baseline="0" dirty="0" smtClean="0"/>
              <a:t>Both include largest contributors to ozone depletion: IO+HO2 = HOI, OIO photolysis, IO+NO2 = IONO2</a:t>
            </a:r>
          </a:p>
          <a:p>
            <a:endParaRPr lang="en-GB" baseline="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We excluded heterogeneous reactions that allow iodine cycling back to the atmosphere (reactions K2-K4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Sherwen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et al.) due to their small contributions to ozone burden (less than 1%).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52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an easy chore. Requires testing and QA/QC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636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Oct 1 hourly emissions at 3 am UTC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Halomethanes</a:t>
            </a:r>
            <a:r>
              <a:rPr lang="en-US" dirty="0" smtClean="0"/>
              <a:t> are generated by organic sources and allocated spatially according to monthly average chlorophyll-a observations (satellite) and </a:t>
            </a:r>
            <a:r>
              <a:rPr lang="en-GB" dirty="0" smtClean="0"/>
              <a:t>calibrated to reproduce global annual emission budgets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4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354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Presentation title</a:t>
            </a:r>
            <a:br>
              <a:rPr lang="en-US" noProof="0" dirty="0" smtClean="0"/>
            </a:br>
            <a:r>
              <a:rPr lang="en-US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October 25, 2017</a:t>
            </a: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cid:image008.png@01D2A23A.06C607D0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8"/>
          <a:stretch/>
        </p:blipFill>
        <p:spPr>
          <a:xfrm>
            <a:off x="0" y="0"/>
            <a:ext cx="9151678" cy="3145722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388407" y="3284984"/>
            <a:ext cx="8928992" cy="2537898"/>
          </a:xfrm>
        </p:spPr>
        <p:txBody>
          <a:bodyPr/>
          <a:lstStyle/>
          <a:p>
            <a:r>
              <a:rPr lang="en-GB" sz="2400" dirty="0" smtClean="0"/>
              <a:t>Improving BCs to </a:t>
            </a:r>
            <a:r>
              <a:rPr lang="en-GB" sz="2400" dirty="0"/>
              <a:t>address over-prediction of 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</a:t>
            </a:r>
            <a:r>
              <a:rPr lang="en-GB" sz="2400" dirty="0"/>
              <a:t>influx from the Gulf of Mexico</a:t>
            </a:r>
            <a:endParaRPr lang="en-US" sz="2400" cap="none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75049" y="4221088"/>
            <a:ext cx="6732748" cy="18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Ou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Nopmongcol, Maria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lang="en-GB" sz="2000" b="1" dirty="0" err="1">
                <a:solidFill>
                  <a:schemeClr val="bg2"/>
                </a:solidFill>
              </a:rPr>
              <a:t>Zatko</a:t>
            </a:r>
            <a:r>
              <a:rPr lang="en-GB" sz="2000" b="1" dirty="0">
                <a:solidFill>
                  <a:schemeClr val="bg2"/>
                </a:solidFill>
              </a:rPr>
              <a:t>, Jaegun Jung, and Greg </a:t>
            </a:r>
            <a:r>
              <a:rPr lang="en-GB" sz="2000" b="1" dirty="0" err="1" smtClean="0">
                <a:solidFill>
                  <a:schemeClr val="bg2"/>
                </a:solidFill>
              </a:rPr>
              <a:t>Yarwood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err="1" smtClean="0">
                <a:solidFill>
                  <a:schemeClr val="bg2"/>
                </a:solidFill>
              </a:rPr>
              <a:t>Ramboll</a:t>
            </a:r>
            <a:r>
              <a:rPr lang="en-GB" dirty="0" smtClean="0">
                <a:solidFill>
                  <a:schemeClr val="bg2"/>
                </a:solidFill>
              </a:rPr>
              <a:t> Environ</a:t>
            </a: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GB" b="1" dirty="0" err="1">
                <a:solidFill>
                  <a:schemeClr val="bg2"/>
                </a:solidFill>
              </a:rPr>
              <a:t>Shantha</a:t>
            </a:r>
            <a:r>
              <a:rPr lang="en-GB" b="1" dirty="0">
                <a:solidFill>
                  <a:schemeClr val="bg2"/>
                </a:solidFill>
              </a:rPr>
              <a:t> Daniel, Barry </a:t>
            </a:r>
            <a:r>
              <a:rPr lang="en-GB" b="1" dirty="0" err="1">
                <a:solidFill>
                  <a:schemeClr val="bg2"/>
                </a:solidFill>
              </a:rPr>
              <a:t>Exum</a:t>
            </a:r>
            <a:r>
              <a:rPr lang="en-GB" b="1" dirty="0">
                <a:solidFill>
                  <a:schemeClr val="bg2"/>
                </a:solidFill>
              </a:rPr>
              <a:t>, and Jim </a:t>
            </a:r>
            <a:r>
              <a:rPr lang="en-GB" b="1" dirty="0" smtClean="0">
                <a:solidFill>
                  <a:schemeClr val="bg2"/>
                </a:solidFill>
              </a:rPr>
              <a:t>Smith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Texas Commission on Environmental Quality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040947" y="6117232"/>
            <a:ext cx="97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r" defTabSz="4572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CMAS</a:t>
            </a:r>
            <a:b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Oct 25,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2012: Full VS Compact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5598" y="844221"/>
            <a:ext cx="7422806" cy="2701120"/>
            <a:chOff x="785598" y="1201171"/>
            <a:chExt cx="7422806" cy="2701120"/>
          </a:xfrm>
        </p:grpSpPr>
        <p:pic>
          <p:nvPicPr>
            <p:cNvPr id="4" name="Picture 3" descr="The full I-chemistry reduces peak daily maximum 8-hour average (MDA8) ozone in August by up to15 ppb, while the condensed mechanism indicates decrements of up to 7 ppb. Ozone depletion from the two mechanisms has very similar spatial patterns.  " title="Difference in the highest MDA8 ozone in August, 2012 due to iodine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64804" y="1592796"/>
              <a:ext cx="5943600" cy="23094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2788331" y="1445690"/>
              <a:ext cx="1921483" cy="25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lnSpc>
                  <a:spcPts val="2163"/>
                </a:lnSpc>
                <a:spcBef>
                  <a:spcPct val="0"/>
                </a:spcBef>
                <a:spcAft>
                  <a:spcPts val="1500"/>
                </a:spcAft>
                <a:buClrTx/>
                <a:buSzTx/>
                <a:tabLst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Base – Compact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841047" y="1463066"/>
              <a:ext cx="1390890" cy="28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lnSpc>
                  <a:spcPts val="2163"/>
                </a:lnSpc>
                <a:spcBef>
                  <a:spcPct val="0"/>
                </a:spcBef>
                <a:spcAft>
                  <a:spcPts val="1500"/>
                </a:spcAft>
                <a:buClrTx/>
                <a:buSzTx/>
                <a:tabLst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Base – Full 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85598" y="1201171"/>
              <a:ext cx="1403714" cy="207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indent="-25400" eaLnBrk="0" hangingPunct="0">
                <a:lnSpc>
                  <a:spcPts val="2163"/>
                </a:lnSpc>
                <a:spcAft>
                  <a:spcPts val="1500"/>
                </a:spcAft>
              </a:pPr>
              <a:r>
                <a:rPr lang="en-GB" dirty="0">
                  <a:latin typeface="Verdana"/>
                  <a:cs typeface="ＭＳ Ｐゴシック" pitchFamily="-111" charset="-128"/>
                </a:rPr>
                <a:t/>
              </a:r>
              <a:br>
                <a:rPr lang="en-GB" dirty="0">
                  <a:latin typeface="Verdana"/>
                  <a:cs typeface="ＭＳ Ｐゴシック" pitchFamily="-111" charset="-128"/>
                </a:rPr>
              </a:br>
              <a:r>
                <a:rPr lang="en-GB" dirty="0">
                  <a:latin typeface="Verdana"/>
                  <a:cs typeface="ＭＳ Ｐゴシック" pitchFamily="-111" charset="-128"/>
                </a:rPr>
                <a:t>Aug, 2012</a:t>
              </a:r>
            </a:p>
            <a:p>
              <a:pPr marL="12700" marR="0" indent="-25400" algn="l" defTabSz="457200" rtl="0" eaLnBrk="0" fontAlgn="base" latinLnBrk="0" hangingPunct="0">
                <a:lnSpc>
                  <a:spcPts val="2163"/>
                </a:lnSpc>
                <a:spcBef>
                  <a:spcPct val="0"/>
                </a:spcBef>
                <a:spcAft>
                  <a:spcPts val="1500"/>
                </a:spcAft>
                <a:buClrTx/>
                <a:buSzTx/>
                <a:tabLst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  <a:p>
              <a:pPr marL="12700" marR="0" indent="-25400" algn="l" defTabSz="457200" rtl="0" eaLnBrk="0" fontAlgn="base" latinLnBrk="0" hangingPunct="0">
                <a:lnSpc>
                  <a:spcPts val="2163"/>
                </a:lnSpc>
                <a:spcBef>
                  <a:spcPct val="0"/>
                </a:spcBef>
                <a:spcAft>
                  <a:spcPts val="1500"/>
                </a:spcAft>
                <a:buClrTx/>
                <a:buSzTx/>
                <a:tabLst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Delta MDA8</a:t>
              </a:r>
              <a:b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</a:b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(ppb)</a:t>
              </a:r>
              <a:b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</a:b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pic>
        <p:nvPicPr>
          <p:cNvPr id="3074" name="Picture 21" descr="Ann_2012_08_avg.36km.IODO.c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/>
          <a:stretch>
            <a:fillRect/>
          </a:stretch>
        </p:blipFill>
        <p:spPr bwMode="auto">
          <a:xfrm>
            <a:off x="5292080" y="3958247"/>
            <a:ext cx="2895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762131" y="4368435"/>
            <a:ext cx="142376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dirty="0"/>
              <a:t>Average monthly </a:t>
            </a:r>
            <a:r>
              <a:rPr lang="en-US" dirty="0" smtClean="0"/>
              <a:t>IO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7" name="Picture 16" descr="\\dhex6\disk6\tceq_gc_hal\geos-chem\postproc\NCL\png\simple_hal\Ann_2012_08_avg.36km.IODO.cst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/>
          <a:stretch/>
        </p:blipFill>
        <p:spPr bwMode="auto">
          <a:xfrm>
            <a:off x="2347354" y="3972587"/>
            <a:ext cx="2889250" cy="2084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095836" y="3680006"/>
            <a:ext cx="636615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dirty="0" smtClean="0"/>
              <a:t>Compact					Full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18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3484" y="3940584"/>
            <a:ext cx="5380684" cy="2342750"/>
          </a:xfrm>
        </p:spPr>
        <p:txBody>
          <a:bodyPr/>
          <a:lstStyle/>
          <a:p>
            <a:r>
              <a:rPr lang="en-GB" dirty="0" smtClean="0"/>
              <a:t>Similar spatial distribution across summer months</a:t>
            </a:r>
          </a:p>
          <a:p>
            <a:r>
              <a:rPr lang="en-GB" dirty="0" smtClean="0"/>
              <a:t>Up to 22 ppb over ocean in July. </a:t>
            </a:r>
          </a:p>
          <a:p>
            <a:r>
              <a:rPr lang="en-GB" dirty="0" smtClean="0"/>
              <a:t>Up to 4 ppb inland in the west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June-Sep: Base - Full   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895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11</a:t>
            </a:fld>
            <a:endParaRPr lang="en-US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613269" y="1372523"/>
            <a:ext cx="8494981" cy="4612761"/>
            <a:chOff x="613269" y="1372523"/>
            <a:chExt cx="8494981" cy="4612761"/>
          </a:xfrm>
        </p:grpSpPr>
        <p:pic>
          <p:nvPicPr>
            <p:cNvPr id="409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300" y="3604034"/>
              <a:ext cx="274320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13269" y="1372523"/>
              <a:ext cx="8494981" cy="2364099"/>
              <a:chOff x="613269" y="1372523"/>
              <a:chExt cx="8494981" cy="2364099"/>
            </a:xfrm>
          </p:grpSpPr>
          <p:pic>
            <p:nvPicPr>
              <p:cNvPr id="4099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542" y="1387990"/>
                <a:ext cx="2820410" cy="2348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269" y="1372523"/>
                <a:ext cx="2857500" cy="225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5050" y="1412776"/>
                <a:ext cx="2743200" cy="2305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 bwMode="auto">
              <a:xfrm>
                <a:off x="703484" y="1461674"/>
                <a:ext cx="8188995" cy="259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defTabSz="457200" rtl="0" eaLnBrk="0" fontAlgn="base" latinLnBrk="0" hangingPunct="0">
                  <a:lnSpc>
                    <a:spcPts val="2163"/>
                  </a:lnSpc>
                  <a:spcBef>
                    <a:spcPct val="0"/>
                  </a:spcBef>
                  <a:spcAft>
                    <a:spcPts val="1500"/>
                  </a:spcAft>
                  <a:buClrTx/>
                  <a:buSzTx/>
                  <a:tabLst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ＭＳ Ｐゴシック" pitchFamily="-111" charset="-128"/>
                    <a:cs typeface="ＭＳ Ｐゴシック" pitchFamily="-111" charset="-128"/>
                  </a:rPr>
                  <a:t>			Jun						   Jul				</a:t>
                </a:r>
                <a:r>
                  <a:rPr lang="en-GB" dirty="0">
                    <a:latin typeface="Verdana"/>
                    <a:cs typeface="ＭＳ Ｐゴシック" pitchFamily="-111" charset="-128"/>
                  </a:rPr>
                  <a:t> </a:t>
                </a:r>
                <a:r>
                  <a:rPr lang="en-GB" dirty="0" smtClean="0">
                    <a:latin typeface="Verdana"/>
                    <a:cs typeface="ＭＳ Ｐゴシック" pitchFamily="-111" charset="-128"/>
                  </a:rPr>
                  <a:t>	   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ＭＳ Ｐゴシック" pitchFamily="-111" charset="-128"/>
                    <a:cs typeface="ＭＳ Ｐゴシック" pitchFamily="-111" charset="-128"/>
                  </a:rPr>
                  <a:t>Aug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 bwMode="auto">
            <a:xfrm>
              <a:off x="6376582" y="3673626"/>
              <a:ext cx="2340260" cy="2594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ctr" defTabSz="457200" rtl="0" eaLnBrk="0" fontAlgn="base" latinLnBrk="0" hangingPunct="0">
                <a:lnSpc>
                  <a:spcPts val="2163"/>
                </a:lnSpc>
                <a:spcBef>
                  <a:spcPct val="0"/>
                </a:spcBef>
                <a:spcAft>
                  <a:spcPts val="1500"/>
                </a:spcAft>
                <a:buClrTx/>
                <a:buSzTx/>
                <a:tabLst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	Sep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>
          <a:xfrm>
            <a:off x="5328084" y="1257505"/>
            <a:ext cx="3556322" cy="22795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671" y="1336760"/>
            <a:ext cx="4675159" cy="704229"/>
          </a:xfrm>
        </p:spPr>
        <p:txBody>
          <a:bodyPr/>
          <a:lstStyle/>
          <a:p>
            <a:r>
              <a:rPr lang="en-US" dirty="0" smtClean="0"/>
              <a:t>Agreement with IO measurements at CVAO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IO </a:t>
            </a:r>
            <a:r>
              <a:rPr lang="en-US" dirty="0" smtClean="0"/>
              <a:t>within </a:t>
            </a:r>
            <a:r>
              <a:rPr lang="en-US" dirty="0"/>
              <a:t>1-2 </a:t>
            </a:r>
            <a:r>
              <a:rPr lang="en-US" dirty="0" err="1"/>
              <a:t>ppt</a:t>
            </a:r>
            <a:r>
              <a:rPr lang="en-US" dirty="0"/>
              <a:t> </a:t>
            </a:r>
            <a:r>
              <a:rPr lang="en-US" dirty="0" smtClean="0"/>
              <a:t>range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IO comparison</a:t>
            </a:r>
            <a:endParaRPr lang="en-GB" cap="none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52590" t="49798" r="7850" b="17669"/>
          <a:stretch/>
        </p:blipFill>
        <p:spPr bwMode="auto">
          <a:xfrm>
            <a:off x="5482264" y="3874082"/>
            <a:ext cx="3606668" cy="164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5761064" y="1146357"/>
            <a:ext cx="1494252" cy="27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Model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				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smtClean="0">
                <a:latin typeface="Verdana"/>
                <a:cs typeface="ＭＳ Ｐゴシック" pitchFamily="-111" charset="-128"/>
              </a:rPr>
              <a:t>   </a:t>
            </a: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endParaRPr lang="en-GB" sz="1400" dirty="0">
              <a:latin typeface="Verdana"/>
              <a:cs typeface="ＭＳ Ｐゴシック" pitchFamily="-111" charset="-128"/>
            </a:endParaRP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endParaRPr lang="en-GB" sz="1400" dirty="0" smtClean="0">
              <a:latin typeface="Verdana"/>
              <a:cs typeface="ＭＳ Ｐゴシック" pitchFamily="-111" charset="-128"/>
            </a:endParaRP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GB" sz="1400" dirty="0" smtClean="0">
                <a:latin typeface="Verdana"/>
                <a:cs typeface="ＭＳ Ｐゴシック" pitchFamily="-111" charset="-128"/>
              </a:rPr>
              <a:t> </a:t>
            </a: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Observation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34134" t="15101" r="13141" b="4558"/>
          <a:stretch/>
        </p:blipFill>
        <p:spPr bwMode="auto">
          <a:xfrm>
            <a:off x="673177" y="2714665"/>
            <a:ext cx="3133725" cy="268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7754" y="4285074"/>
            <a:ext cx="1843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Cape Verde Atmospheric Observatory (CVAO)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863588" y="3622054"/>
            <a:ext cx="216024" cy="252028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3177" y="3382833"/>
            <a:ext cx="621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CVAO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138" y="2267773"/>
            <a:ext cx="8207268" cy="1210782"/>
          </a:xfrm>
        </p:spPr>
        <p:txBody>
          <a:bodyPr/>
          <a:lstStyle/>
          <a:p>
            <a:r>
              <a:rPr lang="en-US" dirty="0" smtClean="0"/>
              <a:t>Modeled </a:t>
            </a:r>
            <a:r>
              <a:rPr lang="en-US" dirty="0" err="1" smtClean="0"/>
              <a:t>BrO</a:t>
            </a:r>
            <a:r>
              <a:rPr lang="en-US" dirty="0" smtClean="0"/>
              <a:t> ~ a </a:t>
            </a:r>
            <a:r>
              <a:rPr lang="en-US" dirty="0"/>
              <a:t>factor of five lower than the </a:t>
            </a:r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Predicted range </a:t>
            </a:r>
            <a:r>
              <a:rPr lang="en-US" dirty="0"/>
              <a:t>0.3-0.6 </a:t>
            </a:r>
            <a:r>
              <a:rPr lang="en-US" dirty="0" err="1" smtClean="0"/>
              <a:t>ppt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BrO</a:t>
            </a:r>
            <a:r>
              <a:rPr lang="en-GB" dirty="0" smtClean="0"/>
              <a:t> </a:t>
            </a:r>
            <a:r>
              <a:rPr lang="en-GB" cap="none" dirty="0" smtClean="0"/>
              <a:t>comparison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13</a:t>
            </a:fld>
            <a:endParaRPr lang="en-US" noProof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10418" y="556350"/>
            <a:ext cx="1393988" cy="1290399"/>
            <a:chOff x="553086" y="2714665"/>
            <a:chExt cx="3253816" cy="2686050"/>
          </a:xfrm>
        </p:grpSpPr>
        <p:pic>
          <p:nvPicPr>
            <p:cNvPr id="8" name="Picture 7"/>
            <p:cNvPicPr/>
            <p:nvPr/>
          </p:nvPicPr>
          <p:blipFill rotWithShape="1">
            <a:blip r:embed="rId3"/>
            <a:srcRect l="34134" t="15101" r="13141" b="4558"/>
            <a:stretch/>
          </p:blipFill>
          <p:spPr bwMode="auto">
            <a:xfrm>
              <a:off x="673177" y="2714665"/>
              <a:ext cx="3133725" cy="2686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6-Point Star 9"/>
            <p:cNvSpPr/>
            <p:nvPr/>
          </p:nvSpPr>
          <p:spPr>
            <a:xfrm>
              <a:off x="863588" y="3622054"/>
              <a:ext cx="216024" cy="252028"/>
            </a:xfrm>
            <a:prstGeom prst="star6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3086" y="3147119"/>
              <a:ext cx="621003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CVAO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/>
          <p:nvPr/>
        </p:nvPicPr>
        <p:blipFill rotWithShape="1">
          <a:blip r:embed="rId4"/>
          <a:srcRect l="52590" t="17583" r="7850" b="50701"/>
          <a:stretch/>
        </p:blipFill>
        <p:spPr bwMode="auto">
          <a:xfrm>
            <a:off x="4493814" y="3645024"/>
            <a:ext cx="4254650" cy="209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803480" y="5571242"/>
            <a:ext cx="5538627" cy="2541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        Model			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smtClean="0">
                <a:latin typeface="Verdana"/>
                <a:cs typeface="ＭＳ Ｐゴシック" pitchFamily="-111" charset="-128"/>
              </a:rPr>
              <a:t>     				</a:t>
            </a:r>
            <a:r>
              <a:rPr lang="en-US" sz="1600" dirty="0" smtClean="0"/>
              <a:t>Observations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1580" y="3671697"/>
            <a:ext cx="3886947" cy="1908212"/>
            <a:chOff x="606866" y="2600909"/>
            <a:chExt cx="3886947" cy="2484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6"/>
            <a:stretch/>
          </p:blipFill>
          <p:spPr>
            <a:xfrm>
              <a:off x="606866" y="2600909"/>
              <a:ext cx="3886947" cy="24842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979712" y="2600909"/>
              <a:ext cx="1296144" cy="923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457200" rtl="0" eaLnBrk="0" fontAlgn="base" latinLnBrk="0" hangingPunct="0"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that GEOS-</a:t>
            </a:r>
            <a:r>
              <a:rPr lang="en-US" dirty="0" err="1"/>
              <a:t>Chem</a:t>
            </a:r>
            <a:r>
              <a:rPr lang="en-US" dirty="0"/>
              <a:t> applications </a:t>
            </a:r>
            <a:r>
              <a:rPr lang="en-US" dirty="0" smtClean="0"/>
              <a:t>are </a:t>
            </a:r>
            <a:r>
              <a:rPr lang="en-US" dirty="0"/>
              <a:t>run with halogen chemistry to reduce ozone bias </a:t>
            </a:r>
            <a:endParaRPr lang="en-US" dirty="0" smtClean="0"/>
          </a:p>
          <a:p>
            <a:pPr lvl="1"/>
            <a:r>
              <a:rPr lang="en-US" dirty="0" smtClean="0"/>
              <a:t>peak </a:t>
            </a:r>
            <a:r>
              <a:rPr lang="en-US" dirty="0"/>
              <a:t>MDA8 ozone </a:t>
            </a:r>
            <a:r>
              <a:rPr lang="en-US" dirty="0" smtClean="0"/>
              <a:t>reduced </a:t>
            </a:r>
            <a:r>
              <a:rPr lang="en-US" dirty="0"/>
              <a:t>by up to 22 </a:t>
            </a:r>
            <a:r>
              <a:rPr lang="en-US" dirty="0" smtClean="0"/>
              <a:t>ppb</a:t>
            </a:r>
          </a:p>
          <a:p>
            <a:pPr lvl="1"/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V11-02 (in development) will include halogen chemistry</a:t>
            </a:r>
          </a:p>
          <a:p>
            <a:r>
              <a:rPr lang="en-US" dirty="0" smtClean="0"/>
              <a:t>Agreement of IO concentration at CVAO may </a:t>
            </a:r>
            <a:r>
              <a:rPr lang="en-US" dirty="0"/>
              <a:t>suggest that </a:t>
            </a:r>
            <a:r>
              <a:rPr lang="en-US" dirty="0" smtClean="0"/>
              <a:t>iodine emissions are reasonable</a:t>
            </a:r>
          </a:p>
          <a:p>
            <a:r>
              <a:rPr lang="en-US" dirty="0" smtClean="0"/>
              <a:t>Underprediction </a:t>
            </a:r>
            <a:r>
              <a:rPr lang="en-US" dirty="0"/>
              <a:t>bias of </a:t>
            </a:r>
            <a:r>
              <a:rPr lang="en-US" dirty="0" err="1"/>
              <a:t>BrO</a:t>
            </a:r>
            <a:r>
              <a:rPr lang="en-US" dirty="0"/>
              <a:t> </a:t>
            </a:r>
            <a:r>
              <a:rPr lang="en-US" dirty="0" smtClean="0"/>
              <a:t>may suggest missing </a:t>
            </a:r>
            <a:r>
              <a:rPr lang="en-US" dirty="0"/>
              <a:t>emission sources or unknown Br </a:t>
            </a:r>
            <a:r>
              <a:rPr lang="en-US" dirty="0" smtClean="0"/>
              <a:t>chemistry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90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784" y="1304764"/>
            <a:ext cx="7918450" cy="42686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Evaluate </a:t>
            </a:r>
            <a:r>
              <a:rPr lang="en-US" dirty="0" smtClean="0"/>
              <a:t>impacts from BCs with and without halogen in </a:t>
            </a:r>
            <a:r>
              <a:rPr lang="en-US" dirty="0"/>
              <a:t>the regional models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Need more </a:t>
            </a:r>
            <a:r>
              <a:rPr lang="en-US" dirty="0"/>
              <a:t>measurement comparisons at other locations </a:t>
            </a:r>
            <a:r>
              <a:rPr lang="en-US" dirty="0" smtClean="0"/>
              <a:t>to validate </a:t>
            </a:r>
            <a:r>
              <a:rPr lang="en-US" dirty="0"/>
              <a:t>models and iodine </a:t>
            </a:r>
            <a:r>
              <a:rPr lang="en-US" dirty="0" smtClean="0"/>
              <a:t>chemistry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Halogen measurements at </a:t>
            </a:r>
            <a:r>
              <a:rPr lang="en-US" dirty="0"/>
              <a:t>the Galveston coast </a:t>
            </a:r>
            <a:r>
              <a:rPr lang="en-US" dirty="0" smtClean="0"/>
              <a:t>during summer 2016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Recently proposed reaction </a:t>
            </a:r>
            <a:r>
              <a:rPr lang="en-US" dirty="0"/>
              <a:t>HOI + NO</a:t>
            </a:r>
            <a:r>
              <a:rPr lang="en-US" baseline="-25000" dirty="0"/>
              <a:t>3</a:t>
            </a:r>
            <a:r>
              <a:rPr lang="en-US" dirty="0"/>
              <a:t>--&gt; IO + 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is shown to improve diurnal profiles for NOx and O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Maybe important </a:t>
            </a:r>
            <a:r>
              <a:rPr lang="en-US" dirty="0"/>
              <a:t>in the Gulf of Mexico given presence of NOx emissions that promote NO</a:t>
            </a:r>
            <a:r>
              <a:rPr lang="en-US" baseline="-25000" dirty="0"/>
              <a:t>3</a:t>
            </a:r>
            <a:r>
              <a:rPr lang="en-US" dirty="0"/>
              <a:t> formation at </a:t>
            </a:r>
            <a:r>
              <a:rPr lang="en-US" dirty="0" smtClean="0"/>
              <a:t>night.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7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Thank You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Any questions?</a:t>
            </a:r>
            <a:endParaRPr lang="en-US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16593" y="4057732"/>
            <a:ext cx="8299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04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This study was sponsored by the </a:t>
            </a:r>
            <a:r>
              <a:rPr lang="en-GB" sz="2000" dirty="0"/>
              <a:t>Texas Commission on Environmental Quality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Mahajan, A.S., J.M.C. Plane, H. </a:t>
            </a:r>
            <a:r>
              <a:rPr lang="en-US" sz="1000" b="0" dirty="0" err="1">
                <a:solidFill>
                  <a:schemeClr val="tx1"/>
                </a:solidFill>
              </a:rPr>
              <a:t>Oetjen</a:t>
            </a:r>
            <a:r>
              <a:rPr lang="en-US" sz="1000" b="0" dirty="0">
                <a:solidFill>
                  <a:schemeClr val="tx1"/>
                </a:solidFill>
              </a:rPr>
              <a:t>, L. Mendes, R.W. Saunders, A. </a:t>
            </a:r>
            <a:r>
              <a:rPr lang="en-US" sz="1000" b="0" dirty="0" err="1">
                <a:solidFill>
                  <a:schemeClr val="tx1"/>
                </a:solidFill>
              </a:rPr>
              <a:t>Saiz</a:t>
            </a:r>
            <a:r>
              <a:rPr lang="en-US" sz="1000" b="0" dirty="0">
                <a:solidFill>
                  <a:schemeClr val="tx1"/>
                </a:solidFill>
              </a:rPr>
              <a:t>-Lopez, C.E. Jones, L.J. Carpenter, G.B. </a:t>
            </a:r>
            <a:r>
              <a:rPr lang="en-US" sz="1000" b="0" dirty="0" err="1">
                <a:solidFill>
                  <a:schemeClr val="tx1"/>
                </a:solidFill>
              </a:rPr>
              <a:t>McFiggans</a:t>
            </a:r>
            <a:r>
              <a:rPr lang="en-US" sz="1000" b="0" dirty="0">
                <a:solidFill>
                  <a:schemeClr val="tx1"/>
                </a:solidFill>
              </a:rPr>
              <a:t>.  2010.  Measurement and modelling of tropospheric reactive halogen species over the tropical Atlantic Ocean.  </a:t>
            </a:r>
            <a:r>
              <a:rPr lang="en-US" sz="1000" b="0" i="1" dirty="0">
                <a:solidFill>
                  <a:schemeClr val="tx1"/>
                </a:solidFill>
              </a:rPr>
              <a:t>Atmos. Chem. Phys.</a:t>
            </a:r>
            <a:r>
              <a:rPr lang="en-US" sz="1000" b="0" dirty="0">
                <a:solidFill>
                  <a:schemeClr val="tx1"/>
                </a:solidFill>
              </a:rPr>
              <a:t>, 10, 4611-4624, 2010 doi:10.5194/acp-10-4611-2010. 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tx1"/>
                </a:solidFill>
              </a:rPr>
              <a:t>Prados</a:t>
            </a:r>
            <a:r>
              <a:rPr lang="en-US" sz="1000" b="0" dirty="0">
                <a:solidFill>
                  <a:schemeClr val="tx1"/>
                </a:solidFill>
              </a:rPr>
              <a:t>-Roman, C., C.A. Cuevas, R.P. Fernandez, D.E. </a:t>
            </a:r>
            <a:r>
              <a:rPr lang="en-US" sz="1000" b="0" dirty="0" err="1">
                <a:solidFill>
                  <a:schemeClr val="tx1"/>
                </a:solidFill>
              </a:rPr>
              <a:t>Kinnison</a:t>
            </a:r>
            <a:r>
              <a:rPr lang="en-US" sz="1000" b="0" dirty="0">
                <a:solidFill>
                  <a:schemeClr val="tx1"/>
                </a:solidFill>
              </a:rPr>
              <a:t>, J.F. </a:t>
            </a:r>
            <a:r>
              <a:rPr lang="en-US" sz="1000" b="0" dirty="0" err="1">
                <a:solidFill>
                  <a:schemeClr val="tx1"/>
                </a:solidFill>
              </a:rPr>
              <a:t>Lamarque</a:t>
            </a:r>
            <a:r>
              <a:rPr lang="en-US" sz="1000" b="0" dirty="0">
                <a:solidFill>
                  <a:schemeClr val="tx1"/>
                </a:solidFill>
              </a:rPr>
              <a:t>, A. </a:t>
            </a:r>
            <a:r>
              <a:rPr lang="en-US" sz="1000" b="0" dirty="0" err="1">
                <a:solidFill>
                  <a:schemeClr val="tx1"/>
                </a:solidFill>
              </a:rPr>
              <a:t>Saiz</a:t>
            </a:r>
            <a:r>
              <a:rPr lang="en-US" sz="1000" b="0" dirty="0">
                <a:solidFill>
                  <a:schemeClr val="tx1"/>
                </a:solidFill>
              </a:rPr>
              <a:t>-Lopez.  2015.  A negative feedback between anthropogenic ozone pollution and enhanced ocean emissions of iodine.  </a:t>
            </a:r>
            <a:r>
              <a:rPr lang="en-US" sz="1000" b="0" i="1" dirty="0">
                <a:solidFill>
                  <a:schemeClr val="tx1"/>
                </a:solidFill>
              </a:rPr>
              <a:t>Atmospheric Chemistry and Physics</a:t>
            </a:r>
            <a:r>
              <a:rPr lang="en-US" sz="1000" b="0" dirty="0">
                <a:solidFill>
                  <a:schemeClr val="tx1"/>
                </a:solidFill>
              </a:rPr>
              <a:t>, 15(4), 2215-2224</a:t>
            </a:r>
            <a:r>
              <a:rPr lang="en-US" sz="1000" b="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tx1"/>
                </a:solidFill>
              </a:rPr>
              <a:t>Sherwen</a:t>
            </a:r>
            <a:r>
              <a:rPr lang="en-US" sz="1000" b="0" dirty="0">
                <a:solidFill>
                  <a:schemeClr val="tx1"/>
                </a:solidFill>
              </a:rPr>
              <a:t>, T., M.J., Evans, L.J., Carpenter, S.J., Andrews, R.T., </a:t>
            </a:r>
            <a:r>
              <a:rPr lang="en-US" sz="1000" b="0" dirty="0" err="1">
                <a:solidFill>
                  <a:schemeClr val="tx1"/>
                </a:solidFill>
              </a:rPr>
              <a:t>Lidster</a:t>
            </a:r>
            <a:r>
              <a:rPr lang="en-US" sz="1000" b="0" dirty="0">
                <a:solidFill>
                  <a:schemeClr val="tx1"/>
                </a:solidFill>
              </a:rPr>
              <a:t>, B., Dix, T.K., Koenig, R., </a:t>
            </a:r>
            <a:r>
              <a:rPr lang="en-US" sz="1000" b="0" dirty="0" err="1">
                <a:solidFill>
                  <a:schemeClr val="tx1"/>
                </a:solidFill>
              </a:rPr>
              <a:t>Sinreich</a:t>
            </a:r>
            <a:r>
              <a:rPr lang="en-US" sz="1000" b="0" dirty="0">
                <a:solidFill>
                  <a:schemeClr val="tx1"/>
                </a:solidFill>
              </a:rPr>
              <a:t>, I., Ortega, R., </a:t>
            </a:r>
            <a:r>
              <a:rPr lang="en-US" sz="1000" b="0" dirty="0" err="1">
                <a:solidFill>
                  <a:schemeClr val="tx1"/>
                </a:solidFill>
              </a:rPr>
              <a:t>Volkamer</a:t>
            </a:r>
            <a:r>
              <a:rPr lang="en-US" sz="1000" b="0" dirty="0">
                <a:solidFill>
                  <a:schemeClr val="tx1"/>
                </a:solidFill>
              </a:rPr>
              <a:t>, A., </a:t>
            </a:r>
            <a:r>
              <a:rPr lang="en-US" sz="1000" b="0" dirty="0" err="1">
                <a:solidFill>
                  <a:schemeClr val="tx1"/>
                </a:solidFill>
              </a:rPr>
              <a:t>Saiz</a:t>
            </a:r>
            <a:r>
              <a:rPr lang="en-US" sz="1000" b="0" dirty="0">
                <a:solidFill>
                  <a:schemeClr val="tx1"/>
                </a:solidFill>
              </a:rPr>
              <a:t>-Lopez. 2016. Iodine's impact on tropospheric oxidants: a global model study in GEOS-Chem. Atmospheric Chemistry and Physics, 16(2), pp.1161-1186.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Travis, K., Jacob, D.J., Fisher, J.A., Kim, P. S., Marais, E.A., Zhu, L., Yu, K., Miller, C.C., </a:t>
            </a:r>
            <a:r>
              <a:rPr lang="en-US" sz="1000" b="0" dirty="0" err="1">
                <a:solidFill>
                  <a:schemeClr val="tx1"/>
                </a:solidFill>
              </a:rPr>
              <a:t>Yantosca</a:t>
            </a:r>
            <a:r>
              <a:rPr lang="en-US" sz="1000" b="0" dirty="0">
                <a:solidFill>
                  <a:schemeClr val="tx1"/>
                </a:solidFill>
              </a:rPr>
              <a:t>, R.M., </a:t>
            </a:r>
            <a:r>
              <a:rPr lang="en-US" sz="1000" b="0" dirty="0" err="1">
                <a:solidFill>
                  <a:schemeClr val="tx1"/>
                </a:solidFill>
              </a:rPr>
              <a:t>Sulprizio</a:t>
            </a:r>
            <a:r>
              <a:rPr lang="en-US" sz="1000" b="0" dirty="0">
                <a:solidFill>
                  <a:schemeClr val="tx1"/>
                </a:solidFill>
              </a:rPr>
              <a:t>, M.P., Thompson, A.M., </a:t>
            </a:r>
            <a:r>
              <a:rPr lang="en-US" sz="1000" b="0" dirty="0" err="1">
                <a:solidFill>
                  <a:schemeClr val="tx1"/>
                </a:solidFill>
              </a:rPr>
              <a:t>Wennberg</a:t>
            </a:r>
            <a:r>
              <a:rPr lang="en-US" sz="1000" b="0" dirty="0">
                <a:solidFill>
                  <a:schemeClr val="tx1"/>
                </a:solidFill>
              </a:rPr>
              <a:t>, P.O., </a:t>
            </a:r>
            <a:r>
              <a:rPr lang="en-US" sz="1000" b="0" dirty="0" err="1">
                <a:solidFill>
                  <a:schemeClr val="tx1"/>
                </a:solidFill>
              </a:rPr>
              <a:t>Crounse</a:t>
            </a:r>
            <a:r>
              <a:rPr lang="en-US" sz="1000" b="0" dirty="0">
                <a:solidFill>
                  <a:schemeClr val="tx1"/>
                </a:solidFill>
              </a:rPr>
              <a:t>, J.D., St. Clair, J.M., Cohen, R.C., </a:t>
            </a:r>
            <a:r>
              <a:rPr lang="en-US" sz="1000" b="0" dirty="0" err="1">
                <a:solidFill>
                  <a:schemeClr val="tx1"/>
                </a:solidFill>
              </a:rPr>
              <a:t>Laughner</a:t>
            </a:r>
            <a:r>
              <a:rPr lang="en-US" sz="1000" b="0" dirty="0">
                <a:solidFill>
                  <a:schemeClr val="tx1"/>
                </a:solidFill>
              </a:rPr>
              <a:t>, J.L., </a:t>
            </a:r>
            <a:r>
              <a:rPr lang="en-US" sz="1000" b="0" dirty="0" err="1">
                <a:solidFill>
                  <a:schemeClr val="tx1"/>
                </a:solidFill>
              </a:rPr>
              <a:t>Dibb</a:t>
            </a:r>
            <a:r>
              <a:rPr lang="en-US" sz="1000" b="0" dirty="0">
                <a:solidFill>
                  <a:schemeClr val="tx1"/>
                </a:solidFill>
              </a:rPr>
              <a:t>, J.E., Hall, S.R., Ullmann, K., Wolfe, G.M., Pollack, I.B., </a:t>
            </a:r>
            <a:r>
              <a:rPr lang="en-US" sz="1000" b="0" dirty="0" err="1">
                <a:solidFill>
                  <a:schemeClr val="tx1"/>
                </a:solidFill>
              </a:rPr>
              <a:t>Peischl</a:t>
            </a:r>
            <a:r>
              <a:rPr lang="en-US" sz="1000" b="0" dirty="0">
                <a:solidFill>
                  <a:schemeClr val="tx1"/>
                </a:solidFill>
              </a:rPr>
              <a:t>, J., </a:t>
            </a:r>
            <a:r>
              <a:rPr lang="en-US" sz="1000" b="0" dirty="0" err="1">
                <a:solidFill>
                  <a:schemeClr val="tx1"/>
                </a:solidFill>
              </a:rPr>
              <a:t>Neuman</a:t>
            </a:r>
            <a:r>
              <a:rPr lang="en-US" sz="1000" b="0" dirty="0">
                <a:solidFill>
                  <a:schemeClr val="tx1"/>
                </a:solidFill>
              </a:rPr>
              <a:t>, J.A, Zhou, X. 2016. Why do models overestimate surface ozone in the Southeast United States? Atmos. Chem. Phys., 16, 13561-13577, doi:10.5194/acp-16-13561-2016.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tx1"/>
                </a:solidFill>
              </a:rPr>
              <a:t>Saiz</a:t>
            </a:r>
            <a:r>
              <a:rPr lang="en-US" sz="1000" b="0" dirty="0">
                <a:solidFill>
                  <a:schemeClr val="tx1"/>
                </a:solidFill>
              </a:rPr>
              <a:t>-Lopez, A., Plane, J., Cuevas, C.A., Mahajan, A.S., </a:t>
            </a:r>
            <a:r>
              <a:rPr lang="en-US" sz="1000" b="0" dirty="0" err="1">
                <a:solidFill>
                  <a:schemeClr val="tx1"/>
                </a:solidFill>
              </a:rPr>
              <a:t>Lamarque</a:t>
            </a:r>
            <a:r>
              <a:rPr lang="en-US" sz="1000" b="0" dirty="0">
                <a:solidFill>
                  <a:schemeClr val="tx1"/>
                </a:solidFill>
              </a:rPr>
              <a:t>, J.F. </a:t>
            </a:r>
            <a:r>
              <a:rPr lang="en-US" sz="1000" b="0" dirty="0" err="1">
                <a:solidFill>
                  <a:schemeClr val="tx1"/>
                </a:solidFill>
              </a:rPr>
              <a:t>Kinnison</a:t>
            </a:r>
            <a:r>
              <a:rPr lang="en-US" sz="1000" b="0" dirty="0">
                <a:solidFill>
                  <a:schemeClr val="tx1"/>
                </a:solidFill>
              </a:rPr>
              <a:t>, D.E., 2016. Nighttime atmospheric chemistry of iodine. Atmospheric Chemistry and Physics, 16(24), pp.15593-15604</a:t>
            </a:r>
            <a:r>
              <a:rPr lang="en-US" sz="1000" b="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Reed, C., Evans, M.J., </a:t>
            </a:r>
            <a:r>
              <a:rPr lang="en-US" sz="1000" b="0" dirty="0" err="1">
                <a:solidFill>
                  <a:schemeClr val="tx1"/>
                </a:solidFill>
              </a:rPr>
              <a:t>Crilley</a:t>
            </a:r>
            <a:r>
              <a:rPr lang="en-US" sz="1000" b="0" dirty="0">
                <a:solidFill>
                  <a:schemeClr val="tx1"/>
                </a:solidFill>
              </a:rPr>
              <a:t>, L.R., </a:t>
            </a:r>
            <a:r>
              <a:rPr lang="en-US" sz="1000" b="0" dirty="0" err="1">
                <a:solidFill>
                  <a:schemeClr val="tx1"/>
                </a:solidFill>
              </a:rPr>
              <a:t>Bloss</a:t>
            </a:r>
            <a:r>
              <a:rPr lang="en-US" sz="1000" b="0" dirty="0">
                <a:solidFill>
                  <a:schemeClr val="tx1"/>
                </a:solidFill>
              </a:rPr>
              <a:t>, W.J., </a:t>
            </a:r>
            <a:r>
              <a:rPr lang="en-US" sz="1000" b="0" dirty="0" err="1">
                <a:solidFill>
                  <a:schemeClr val="tx1"/>
                </a:solidFill>
              </a:rPr>
              <a:t>Sherwen</a:t>
            </a:r>
            <a:r>
              <a:rPr lang="en-US" sz="1000" b="0" dirty="0">
                <a:solidFill>
                  <a:schemeClr val="tx1"/>
                </a:solidFill>
              </a:rPr>
              <a:t>, T., Read, K.A., Lee, J.D., Carpenter, L.J., 2017. Evidence for </a:t>
            </a:r>
            <a:r>
              <a:rPr lang="en-US" sz="1000" b="0" dirty="0" err="1">
                <a:solidFill>
                  <a:schemeClr val="tx1"/>
                </a:solidFill>
              </a:rPr>
              <a:t>renoxification</a:t>
            </a:r>
            <a:r>
              <a:rPr lang="en-US" sz="1000" b="0" dirty="0">
                <a:solidFill>
                  <a:schemeClr val="tx1"/>
                </a:solidFill>
              </a:rPr>
              <a:t> in the tropical marine boundary layer. Atmospheric Chemistry and Physics, 17(6), pp.4081-4092</a:t>
            </a:r>
            <a:r>
              <a:rPr lang="en-US" sz="1000" b="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Smith, J. H., M. Estes, J. </a:t>
            </a:r>
            <a:r>
              <a:rPr lang="en-US" sz="1000" b="0" dirty="0" err="1">
                <a:solidFill>
                  <a:schemeClr val="tx1"/>
                </a:solidFill>
              </a:rPr>
              <a:t>Mellberg</a:t>
            </a:r>
            <a:r>
              <a:rPr lang="en-US" sz="1000" b="0" dirty="0">
                <a:solidFill>
                  <a:schemeClr val="tx1"/>
                </a:solidFill>
              </a:rPr>
              <a:t>, O. Nopmongcol, G. </a:t>
            </a:r>
            <a:r>
              <a:rPr lang="en-US" sz="1000" b="0" dirty="0" err="1">
                <a:solidFill>
                  <a:schemeClr val="tx1"/>
                </a:solidFill>
              </a:rPr>
              <a:t>Yarwood</a:t>
            </a:r>
            <a:r>
              <a:rPr lang="en-US" sz="1000" b="0" dirty="0">
                <a:solidFill>
                  <a:schemeClr val="tx1"/>
                </a:solidFill>
              </a:rPr>
              <a:t>.  2015.  Addressing model over-prediction of ozone influx from the Gulf of Mexico.  Presented at CMAS </a:t>
            </a:r>
            <a:r>
              <a:rPr lang="en-US" sz="1000" b="0" dirty="0" smtClean="0">
                <a:solidFill>
                  <a:schemeClr val="tx1"/>
                </a:solidFill>
              </a:rPr>
              <a:t>2015.  </a:t>
            </a:r>
            <a:endParaRPr lang="en-US" sz="10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8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Ozone MPE</a:t>
            </a:r>
            <a:endParaRPr lang="en-GB" dirty="0"/>
          </a:p>
        </p:txBody>
      </p:sp>
      <p:pic>
        <p:nvPicPr>
          <p:cNvPr id="4" name="Picture 3" descr="O:\tceq_gc_hal\geos-chem\postproc_2013\GC_sondes\output_Valpo\predobs_ogrd\mo_avg\XL\png\o3sonde1\o3sonde1.uhouston.s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8" y="1414197"/>
            <a:ext cx="3498068" cy="359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:\tceq_gc_hal\geos-chem\postproc_2013\GC_sondes\output_Valpo\predobs_ogrd\mo_avg\XL\png\o3sonde2\o3sonde2.uhouston.se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77" y="1407732"/>
            <a:ext cx="3558084" cy="35923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06952" y="5157192"/>
            <a:ext cx="7918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model replicates September ozone vertical profile at Houston very well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Ozone </a:t>
            </a:r>
            <a:r>
              <a:rPr lang="en-GB" dirty="0" err="1" smtClean="0"/>
              <a:t>mpe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err="1" smtClean="0"/>
              <a:t>Ozonesonde</a:t>
            </a:r>
            <a:r>
              <a:rPr lang="en-GB" sz="1800" dirty="0" smtClean="0"/>
              <a:t> at Trinidad Head (CA) and Huntsville (AL)</a:t>
            </a:r>
            <a:endParaRPr lang="en-GB" sz="1800" dirty="0"/>
          </a:p>
        </p:txBody>
      </p:sp>
      <p:pic>
        <p:nvPicPr>
          <p:cNvPr id="4" name="Picture 3" descr="\\dhex6\disk6\tceq_gc_hal\geos-chem\postproc_2013\GC_sondes\output\predobs_ogrd\mo_avg\XL\png\o3sonde1\o3sonde1.hunts.a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09" y="2485380"/>
            <a:ext cx="3886742" cy="399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492896"/>
            <a:ext cx="3886742" cy="39915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7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models over-predict O</a:t>
            </a:r>
            <a:r>
              <a:rPr lang="en-US" baseline="-25000" dirty="0" smtClean="0"/>
              <a:t>3</a:t>
            </a:r>
            <a:r>
              <a:rPr lang="en-US" dirty="0" smtClean="0"/>
              <a:t> transported onshore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dding </a:t>
            </a:r>
            <a:r>
              <a:rPr lang="en-US" dirty="0"/>
              <a:t>halogen chemistry </a:t>
            </a:r>
            <a:r>
              <a:rPr lang="en-US" dirty="0" smtClean="0"/>
              <a:t>improved model performance, yet over-prediction </a:t>
            </a:r>
            <a:r>
              <a:rPr lang="en-US" dirty="0"/>
              <a:t>is still present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Boundary </a:t>
            </a:r>
            <a:r>
              <a:rPr lang="en-US" dirty="0"/>
              <a:t>conditions </a:t>
            </a:r>
            <a:r>
              <a:rPr lang="en-US" dirty="0" smtClean="0"/>
              <a:t>(BC) extracted </a:t>
            </a:r>
            <a:r>
              <a:rPr lang="en-US" dirty="0"/>
              <a:t>from global models such as GEOS-</a:t>
            </a:r>
            <a:r>
              <a:rPr lang="en-US" dirty="0" err="1"/>
              <a:t>Chem</a:t>
            </a:r>
            <a:r>
              <a:rPr lang="en-US" dirty="0"/>
              <a:t> and MOZART</a:t>
            </a:r>
          </a:p>
          <a:p>
            <a:r>
              <a:rPr lang="en-US" dirty="0" smtClean="0"/>
              <a:t>Further reduce bias by updating GEOS-</a:t>
            </a:r>
            <a:r>
              <a:rPr lang="en-US" dirty="0" err="1" smtClean="0"/>
              <a:t>Chem</a:t>
            </a:r>
            <a:r>
              <a:rPr lang="en-US" dirty="0" smtClean="0"/>
              <a:t> to </a:t>
            </a:r>
            <a:r>
              <a:rPr lang="en-US" dirty="0"/>
              <a:t>include </a:t>
            </a:r>
            <a:r>
              <a:rPr lang="en-US" dirty="0" smtClean="0"/>
              <a:t>halogen chemistry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Ozone MPE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8956" y="1196752"/>
            <a:ext cx="8027676" cy="2232248"/>
          </a:xfrm>
        </p:spPr>
        <p:txBody>
          <a:bodyPr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Reasonable overall compared to CASTNET and 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SEAC</a:t>
            </a:r>
            <a:r>
              <a:rPr lang="en-US" sz="1800" b="0" baseline="30000" dirty="0">
                <a:solidFill>
                  <a:schemeClr val="tx1"/>
                </a:solidFill>
                <a:latin typeface="Verdana" pitchFamily="34" charset="0"/>
              </a:rPr>
              <a:t>4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RS aircraft </a:t>
            </a:r>
            <a:r>
              <a:rPr lang="en-US" sz="1800" b="0" dirty="0" smtClean="0">
                <a:solidFill>
                  <a:schemeClr val="tx1"/>
                </a:solidFill>
                <a:latin typeface="Verdana" pitchFamily="34" charset="0"/>
              </a:rPr>
              <a:t>observations.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Tends to underpredict in spring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Overestimate </a:t>
            </a:r>
            <a:r>
              <a:rPr lang="en-US" sz="1800" b="0" dirty="0">
                <a:solidFill>
                  <a:schemeClr val="tx1"/>
                </a:solidFill>
              </a:rPr>
              <a:t>the highest ozone in summer in the Central and Eastern </a:t>
            </a:r>
            <a:r>
              <a:rPr lang="en-US" sz="1800" b="0" dirty="0" smtClean="0">
                <a:solidFill>
                  <a:schemeClr val="tx1"/>
                </a:solidFill>
              </a:rPr>
              <a:t>US</a:t>
            </a:r>
          </a:p>
          <a:p>
            <a:pPr marL="100584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tx1"/>
                </a:solidFill>
              </a:rPr>
              <a:t>Possible reasons: excessive </a:t>
            </a:r>
            <a:r>
              <a:rPr lang="en-US" sz="1800" b="0" dirty="0">
                <a:solidFill>
                  <a:schemeClr val="tx1"/>
                </a:solidFill>
              </a:rPr>
              <a:t>NOx emissions and excessive boundary layer vertical mixing (Travis et al., 2016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endParaRPr lang="en-GB" sz="18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4560" b="42757"/>
          <a:stretch/>
        </p:blipFill>
        <p:spPr>
          <a:xfrm>
            <a:off x="608221" y="3933056"/>
            <a:ext cx="4484201" cy="18515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id:image008.png@01D2A23A.06C607D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64088" y="3585013"/>
            <a:ext cx="29718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5427316" y="6436395"/>
            <a:ext cx="3531872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ＭＳ Ｐゴシック" pitchFamily="-111" charset="-128"/>
              </a:rPr>
              <a:t>The SEAC</a:t>
            </a:r>
            <a:r>
              <a:rPr lang="en-US" sz="1100" baseline="30000" dirty="0">
                <a:solidFill>
                  <a:schemeClr val="bg1">
                    <a:lumMod val="50000"/>
                  </a:schemeClr>
                </a:solidFill>
                <a:cs typeface="ＭＳ Ｐゴシック" pitchFamily="-111" charset="-128"/>
              </a:rPr>
              <a:t>4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ＭＳ Ｐゴシック" pitchFamily="-111" charset="-128"/>
              </a:rPr>
              <a:t>RS aircraft campaign in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ＭＳ Ｐゴシック" pitchFamily="-111" charset="-128"/>
              </a:rPr>
              <a:t>Aug-Sep 2013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35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00324"/>
              </p:ext>
            </p:extLst>
          </p:nvPr>
        </p:nvGraphicFramePr>
        <p:xfrm>
          <a:off x="179512" y="1592797"/>
          <a:ext cx="8856983" cy="2916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373"/>
                <a:gridCol w="2891282"/>
                <a:gridCol w="2952328"/>
              </a:tblGrid>
              <a:tr h="612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	IO + HO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cycle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	IO + IO cycle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	IO + NO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cycle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</a:tr>
              <a:tr h="2303402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I + 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→ IO + 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IO + HO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→ HOI + 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sng" dirty="0">
                          <a:solidFill>
                            <a:schemeClr val="tx1"/>
                          </a:solidFill>
                          <a:effectLst/>
                        </a:rPr>
                        <a:t>HOI + </a:t>
                      </a:r>
                      <a:r>
                        <a:rPr lang="en-GB" sz="1600" b="0" u="sng" dirty="0" err="1">
                          <a:solidFill>
                            <a:schemeClr val="tx1"/>
                          </a:solidFill>
                          <a:effectLst/>
                        </a:rPr>
                        <a:t>hν</a:t>
                      </a:r>
                      <a:r>
                        <a:rPr lang="en-GB" sz="1600" b="0" u="sng" dirty="0">
                          <a:solidFill>
                            <a:schemeClr val="tx1"/>
                          </a:solidFill>
                          <a:effectLst/>
                        </a:rPr>
                        <a:t> → I + OH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Net:	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+ HO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→ OH + 2 O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(I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IO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 x 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IO + IO → I + OIO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OIO + </a:t>
                      </a:r>
                      <a:r>
                        <a:rPr lang="en-GB" sz="1600" u="sng" dirty="0" err="1">
                          <a:solidFill>
                            <a:schemeClr val="tx1"/>
                          </a:solidFill>
                          <a:effectLst/>
                        </a:rPr>
                        <a:t>hν</a:t>
                      </a: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 → I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	2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3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IO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IO + 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IONO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IONO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hν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I + 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hν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NO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NO + O</a:t>
                      </a:r>
                      <a:r>
                        <a:rPr lang="en-GB" sz="1600" u="sng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→ NO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 +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	2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→ 3 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1" marR="17601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Iodine chemistry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63588" y="4530246"/>
            <a:ext cx="723680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dirty="0"/>
              <a:t>These cycles are referred to as catalytic cycles because the halogen atoms are regenerated in the reactions and therefore one </a:t>
            </a:r>
            <a:r>
              <a:rPr lang="en-US" dirty="0" smtClean="0"/>
              <a:t>I atom </a:t>
            </a:r>
            <a:r>
              <a:rPr lang="en-US" dirty="0"/>
              <a:t>can potentially destroy many O</a:t>
            </a:r>
            <a:r>
              <a:rPr lang="en-US" baseline="-25000" dirty="0"/>
              <a:t>3</a:t>
            </a:r>
            <a:r>
              <a:rPr lang="en-US" dirty="0"/>
              <a:t> molecules.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55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Model: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GEOS-</a:t>
            </a:r>
            <a:r>
              <a:rPr lang="en-US" sz="1800" dirty="0" err="1" smtClean="0"/>
              <a:t>Chem</a:t>
            </a:r>
            <a:r>
              <a:rPr lang="en-US" sz="1800" dirty="0" smtClean="0"/>
              <a:t> v10-01 (June, 2015)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Benchmark chemical mechanism (</a:t>
            </a:r>
            <a:r>
              <a:rPr lang="en-US" sz="1800" dirty="0" smtClean="0"/>
              <a:t>UCX + SOA)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UCX </a:t>
            </a:r>
            <a:r>
              <a:rPr lang="en-US" dirty="0"/>
              <a:t>includes full ozone chemistry of NOx, </a:t>
            </a:r>
            <a:r>
              <a:rPr lang="en-US" dirty="0" err="1"/>
              <a:t>ClOx</a:t>
            </a:r>
            <a:r>
              <a:rPr lang="en-US" dirty="0"/>
              <a:t>, </a:t>
            </a:r>
            <a:r>
              <a:rPr lang="en-US" dirty="0" err="1"/>
              <a:t>BrOx</a:t>
            </a:r>
            <a:r>
              <a:rPr lang="en-US" dirty="0"/>
              <a:t>, </a:t>
            </a:r>
            <a:r>
              <a:rPr lang="en-US" dirty="0" err="1"/>
              <a:t>HOx</a:t>
            </a:r>
            <a:r>
              <a:rPr lang="en-US" dirty="0" smtClean="0"/>
              <a:t>) – no iodine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Approach</a:t>
            </a:r>
          </a:p>
          <a:p>
            <a:pPr lvl="1">
              <a:spcAft>
                <a:spcPts val="1200"/>
              </a:spcAft>
            </a:pPr>
            <a:r>
              <a:rPr lang="en-GB" sz="1800" dirty="0" smtClean="0"/>
              <a:t>Modifying GEOS-</a:t>
            </a:r>
            <a:r>
              <a:rPr lang="en-GB" sz="1800" dirty="0" err="1" smtClean="0"/>
              <a:t>Chem</a:t>
            </a:r>
            <a:r>
              <a:rPr lang="en-GB" sz="1800" dirty="0" smtClean="0"/>
              <a:t> source code to include iodine chemistry and emissions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Modeling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5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6575" y="1124744"/>
            <a:ext cx="7918450" cy="1064269"/>
          </a:xfrm>
        </p:spPr>
        <p:txBody>
          <a:bodyPr/>
          <a:lstStyle/>
          <a:p>
            <a:r>
              <a:rPr lang="en-GB" dirty="0"/>
              <a:t>Br-Chemistry is already available in GEOS-</a:t>
            </a:r>
            <a:r>
              <a:rPr lang="en-GB" dirty="0" err="1"/>
              <a:t>Chem</a:t>
            </a:r>
            <a:endParaRPr lang="en-GB" dirty="0"/>
          </a:p>
          <a:p>
            <a:r>
              <a:rPr lang="en-GB" dirty="0" smtClean="0"/>
              <a:t>I-chemistry </a:t>
            </a:r>
            <a:r>
              <a:rPr lang="en-GB" dirty="0"/>
              <a:t>: </a:t>
            </a:r>
            <a:r>
              <a:rPr lang="en-GB" dirty="0" smtClean="0"/>
              <a:t>consider 2 mechanisms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US" dirty="0" smtClean="0"/>
              <a:t>Both </a:t>
            </a:r>
            <a:r>
              <a:rPr lang="en-US" dirty="0"/>
              <a:t>mechanisms include the largest contributors to ozone depletion, i.e., IO + HO2 = HOI, OIO photolysis, and IO + NO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smtClean="0"/>
              <a:t>IONO</a:t>
            </a:r>
            <a:r>
              <a:rPr lang="en-US" baseline="-25000" dirty="0" smtClean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</a:t>
            </a:r>
            <a:r>
              <a:rPr lang="en-US" cap="none" dirty="0" smtClean="0">
                <a:solidFill>
                  <a:schemeClr val="bg2"/>
                </a:solidFill>
              </a:rPr>
              <a:t>Iodine chemistry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25479"/>
              </p:ext>
            </p:extLst>
          </p:nvPr>
        </p:nvGraphicFramePr>
        <p:xfrm>
          <a:off x="876299" y="2085083"/>
          <a:ext cx="7584132" cy="25176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28044"/>
                <a:gridCol w="2528044"/>
                <a:gridCol w="2528044"/>
              </a:tblGrid>
              <a:tr h="3572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Mechanism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Compact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493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Source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Sherwin et al. (2016)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CAMx</a:t>
                      </a:r>
                      <a:r>
                        <a:rPr lang="en-GB" sz="1400" dirty="0" smtClean="0"/>
                        <a:t> compact I-chemistry (</a:t>
                      </a:r>
                      <a:r>
                        <a:rPr lang="en-GB" sz="1400" dirty="0" err="1" smtClean="0"/>
                        <a:t>Yarwood</a:t>
                      </a:r>
                      <a:r>
                        <a:rPr lang="en-GB" sz="1400" baseline="0" dirty="0" smtClean="0"/>
                        <a:t> et al., 2015)</a:t>
                      </a:r>
                      <a:endParaRPr lang="en-GB" sz="1400" dirty="0"/>
                    </a:p>
                  </a:txBody>
                  <a:tcPr/>
                </a:tc>
              </a:tr>
              <a:tr h="35722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# gas </a:t>
                      </a:r>
                      <a:r>
                        <a:rPr lang="en-GB" sz="1400" b="1" dirty="0" err="1" smtClean="0"/>
                        <a:t>rxn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/>
                </a:tc>
              </a:tr>
              <a:tr h="35722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# photolysis </a:t>
                      </a:r>
                      <a:r>
                        <a:rPr lang="en-GB" sz="1400" b="1" dirty="0" err="1" smtClean="0"/>
                        <a:t>rxn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</a:tr>
              <a:tr h="35722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Heterogeneous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rxn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</a:tr>
              <a:tr h="35722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Br/I interaction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809398"/>
            <a:ext cx="7920355" cy="5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502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2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GB" sz="1800" dirty="0" smtClean="0">
                <a:solidFill>
                  <a:schemeClr val="bg2"/>
                </a:solidFill>
              </a:rPr>
              <a:t>Iodine </a:t>
            </a:r>
            <a:r>
              <a:rPr lang="en-GB" sz="1800" dirty="0">
                <a:solidFill>
                  <a:schemeClr val="bg2"/>
                </a:solidFill>
              </a:rPr>
              <a:t>chemistry implemented in geos-</a:t>
            </a:r>
            <a:r>
              <a:rPr lang="en-GB" sz="1800" dirty="0" err="1">
                <a:solidFill>
                  <a:schemeClr val="bg2"/>
                </a:solidFill>
              </a:rPr>
              <a:t>chem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47764" y="1749939"/>
            <a:ext cx="1393667" cy="205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7004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6" indent="-19053" defTabSz="342946" eaLnBrk="0" hangingPunct="0">
              <a:lnSpc>
                <a:spcPts val="1622"/>
              </a:lnSpc>
              <a:spcAft>
                <a:spcPts val="1125"/>
              </a:spcAft>
            </a:pPr>
            <a:r>
              <a:rPr lang="en-GB" sz="1350" dirty="0" smtClean="0">
                <a:latin typeface="Verdana"/>
                <a:cs typeface="ＭＳ Ｐゴシック" pitchFamily="-111" charset="-128"/>
              </a:rPr>
              <a:t>Full I-chemistry</a:t>
            </a:r>
            <a:endParaRPr lang="en-GB" sz="1350" dirty="0">
              <a:latin typeface="Verdana"/>
              <a:cs typeface="ＭＳ Ｐゴシック" pitchFamily="-11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53367" y="2137385"/>
            <a:ext cx="2754665" cy="3158875"/>
            <a:chOff x="5424820" y="6357896"/>
            <a:chExt cx="2754665" cy="3158875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5891394" y="6357896"/>
              <a:ext cx="1853730" cy="205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27004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9526" indent="-19053" defTabSz="342946" eaLnBrk="0" hangingPunct="0">
                <a:lnSpc>
                  <a:spcPts val="1622"/>
                </a:lnSpc>
                <a:spcAft>
                  <a:spcPts val="1125"/>
                </a:spcAft>
              </a:pPr>
              <a:r>
                <a:rPr lang="en-GB" sz="1350" dirty="0">
                  <a:latin typeface="Verdana"/>
                  <a:cs typeface="ＭＳ Ｐゴシック" pitchFamily="-111" charset="-128"/>
                </a:rPr>
                <a:t>Compact I-chemistry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820" y="6552495"/>
              <a:ext cx="2754665" cy="27261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5802912" y="9311587"/>
              <a:ext cx="27332" cy="205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27004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9526" indent="-19053" defTabSz="342946" eaLnBrk="0" hangingPunct="0">
                <a:lnSpc>
                  <a:spcPts val="1622"/>
                </a:lnSpc>
                <a:spcAft>
                  <a:spcPts val="1125"/>
                </a:spcAft>
              </a:pPr>
              <a:endParaRPr lang="en-GB" sz="1350" dirty="0">
                <a:latin typeface="Verdana"/>
                <a:cs typeface="ＭＳ Ｐゴシック" pitchFamily="-111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561" y="2137385"/>
            <a:ext cx="5777939" cy="3624126"/>
            <a:chOff x="336561" y="2137385"/>
            <a:chExt cx="5777939" cy="36241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322" y="3878410"/>
              <a:ext cx="2279471" cy="10218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61" y="2137385"/>
              <a:ext cx="3401366" cy="291970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010" y="2137385"/>
              <a:ext cx="2329490" cy="16577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3836099" y="4243892"/>
              <a:ext cx="14141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36099" y="4351919"/>
              <a:ext cx="14141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36099" y="4459944"/>
              <a:ext cx="14141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23" y="5054089"/>
              <a:ext cx="4751875" cy="7074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6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363" y="1286707"/>
            <a:ext cx="7918450" cy="4089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Adding </a:t>
            </a:r>
            <a:r>
              <a:rPr lang="en-US" sz="1600" dirty="0"/>
              <a:t>new tracers and chemical reactions:</a:t>
            </a:r>
          </a:p>
          <a:p>
            <a:pPr lvl="0"/>
            <a:r>
              <a:rPr lang="en-US" sz="1200" dirty="0" smtClean="0"/>
              <a:t>Assign </a:t>
            </a:r>
            <a:r>
              <a:rPr lang="en-US" sz="1200" dirty="0"/>
              <a:t>specific tracer identification number and molecular weight for new I-species and increased total number of tracers in GEOS-Chem.</a:t>
            </a:r>
          </a:p>
          <a:p>
            <a:pPr lvl="0"/>
            <a:r>
              <a:rPr lang="en-US" sz="1200" dirty="0" smtClean="0"/>
              <a:t>Update </a:t>
            </a:r>
            <a:r>
              <a:rPr lang="en-US" sz="1200" dirty="0"/>
              <a:t>the restart file to include new I-species.</a:t>
            </a:r>
          </a:p>
          <a:p>
            <a:pPr lvl="0"/>
            <a:r>
              <a:rPr lang="en-US" sz="1200" dirty="0" smtClean="0"/>
              <a:t>Incorporate </a:t>
            </a:r>
            <a:r>
              <a:rPr lang="en-US" sz="1200" dirty="0"/>
              <a:t>new photochemical, bimolecular, </a:t>
            </a:r>
            <a:r>
              <a:rPr lang="en-US" sz="1200" dirty="0" err="1"/>
              <a:t>termolecular</a:t>
            </a:r>
            <a:r>
              <a:rPr lang="en-US" sz="1200" dirty="0"/>
              <a:t>, and heterogeneous reactions, which required updating the master chemical mechanism and updating the Kinetic </a:t>
            </a:r>
            <a:r>
              <a:rPr lang="en-US" sz="1200" dirty="0" err="1"/>
              <a:t>PreProcessor</a:t>
            </a:r>
            <a:r>
              <a:rPr lang="en-US" sz="1200" dirty="0"/>
              <a:t> (KPP) chemistry solver files.</a:t>
            </a:r>
          </a:p>
          <a:p>
            <a:pPr lvl="0"/>
            <a:r>
              <a:rPr lang="en-US" sz="1200" dirty="0" smtClean="0"/>
              <a:t>Define </a:t>
            </a:r>
            <a:r>
              <a:rPr lang="en-US" sz="1200" dirty="0"/>
              <a:t>absorption cross-section and quantum yield values for each photochemical reaction.</a:t>
            </a:r>
          </a:p>
          <a:p>
            <a:pPr lvl="0"/>
            <a:r>
              <a:rPr lang="en-US" sz="1200" dirty="0" smtClean="0"/>
              <a:t>Define </a:t>
            </a:r>
            <a:r>
              <a:rPr lang="en-US" sz="1200" dirty="0"/>
              <a:t>reactive uptake coefficients for heterogeneous reactions.</a:t>
            </a:r>
          </a:p>
          <a:p>
            <a:pPr lvl="0"/>
            <a:r>
              <a:rPr lang="en-US" sz="1200" dirty="0" smtClean="0"/>
              <a:t>Define </a:t>
            </a:r>
            <a:r>
              <a:rPr lang="en-US" sz="1200" dirty="0"/>
              <a:t>Henry’s constant and molar heat of formation required for wet and dry deposition for I-species.</a:t>
            </a:r>
          </a:p>
          <a:p>
            <a:pPr lvl="0"/>
            <a:r>
              <a:rPr lang="en-US" sz="1200" dirty="0" smtClean="0"/>
              <a:t>Add </a:t>
            </a:r>
            <a:r>
              <a:rPr lang="en-US" sz="1200" dirty="0"/>
              <a:t>new I-species as diagnostics in order to store concentrations and fluxes to an output file.</a:t>
            </a:r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GEOS-</a:t>
            </a:r>
            <a:r>
              <a:rPr lang="en-GB" dirty="0" err="1" smtClean="0"/>
              <a:t>Chem</a:t>
            </a:r>
            <a:r>
              <a:rPr lang="en-GB" dirty="0" smtClean="0"/>
              <a:t> modification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7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484784"/>
            <a:ext cx="7918450" cy="408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 Emissions</a:t>
            </a:r>
          </a:p>
          <a:p>
            <a:pPr lvl="1">
              <a:lnSpc>
                <a:spcPct val="125000"/>
              </a:lnSpc>
              <a:spcAft>
                <a:spcPts val="1200"/>
              </a:spcAft>
            </a:pPr>
            <a:r>
              <a:rPr lang="en-GB" dirty="0"/>
              <a:t>HOI and I</a:t>
            </a:r>
            <a:r>
              <a:rPr lang="en-GB" baseline="-25000" dirty="0"/>
              <a:t>2</a:t>
            </a:r>
            <a:r>
              <a:rPr lang="en-GB" dirty="0"/>
              <a:t> from inorganic sources </a:t>
            </a:r>
            <a:r>
              <a:rPr lang="en-US" dirty="0" smtClean="0"/>
              <a:t>dependent on O</a:t>
            </a:r>
            <a:r>
              <a:rPr lang="en-US" baseline="-25000" dirty="0" smtClean="0"/>
              <a:t>3</a:t>
            </a:r>
            <a:r>
              <a:rPr lang="en-US" dirty="0" smtClean="0"/>
              <a:t>, wind speed, SST</a:t>
            </a:r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US" dirty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US" dirty="0" smtClean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US" dirty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US" dirty="0" smtClean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US" dirty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r>
              <a:rPr lang="en-GB" dirty="0" err="1" smtClean="0"/>
              <a:t>Iodomethanes</a:t>
            </a:r>
            <a:r>
              <a:rPr lang="en-GB" dirty="0" smtClean="0"/>
              <a:t> </a:t>
            </a:r>
            <a:r>
              <a:rPr lang="en-GB" dirty="0"/>
              <a:t>from seawater </a:t>
            </a:r>
            <a:r>
              <a:rPr lang="en-US" dirty="0" smtClean="0"/>
              <a:t>proportional </a:t>
            </a:r>
            <a:r>
              <a:rPr lang="en-US" dirty="0"/>
              <a:t>to </a:t>
            </a:r>
            <a:r>
              <a:rPr lang="en-US" dirty="0" smtClean="0"/>
              <a:t>chlorophyll-a </a:t>
            </a: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dirty="0" smtClean="0"/>
              <a:t>Br </a:t>
            </a:r>
            <a:r>
              <a:rPr lang="en-US" dirty="0"/>
              <a:t>emissions (CH</a:t>
            </a:r>
            <a:r>
              <a:rPr lang="en-US" baseline="-25000" dirty="0"/>
              <a:t>3</a:t>
            </a:r>
            <a:r>
              <a:rPr lang="en-US" dirty="0"/>
              <a:t>Br, CH</a:t>
            </a:r>
            <a:r>
              <a:rPr lang="en-US" baseline="-25000" dirty="0"/>
              <a:t>2</a:t>
            </a:r>
            <a:r>
              <a:rPr lang="en-US" dirty="0"/>
              <a:t>Br</a:t>
            </a:r>
            <a:r>
              <a:rPr lang="en-US" baseline="-25000" dirty="0"/>
              <a:t>2</a:t>
            </a:r>
            <a:r>
              <a:rPr lang="en-US" dirty="0"/>
              <a:t> and CHBr</a:t>
            </a:r>
            <a:r>
              <a:rPr lang="en-US" baseline="-25000" dirty="0"/>
              <a:t>3</a:t>
            </a:r>
            <a:r>
              <a:rPr lang="en-US" dirty="0"/>
              <a:t>) available in GEOS-</a:t>
            </a:r>
            <a:r>
              <a:rPr lang="en-US" dirty="0" err="1"/>
              <a:t>Chem</a:t>
            </a:r>
            <a:endParaRPr lang="en-US" dirty="0"/>
          </a:p>
          <a:p>
            <a:pPr lvl="1">
              <a:lnSpc>
                <a:spcPct val="125000"/>
              </a:lnSpc>
              <a:spcAft>
                <a:spcPts val="1200"/>
              </a:spcAft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Halogen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2" y="2321206"/>
            <a:ext cx="3708412" cy="254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18" y="2327133"/>
            <a:ext cx="3737711" cy="25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363" y="1160748"/>
            <a:ext cx="7918450" cy="383448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Adding oceanic emissions of I-species:</a:t>
            </a:r>
          </a:p>
          <a:p>
            <a:pPr lvl="0"/>
            <a:r>
              <a:rPr lang="en-US" sz="1200" dirty="0"/>
              <a:t>Modified HEMCO emissions interface to calculate in-line organic and inorganic iodine emissions as a function of </a:t>
            </a:r>
            <a:r>
              <a:rPr lang="en-US" sz="1200" dirty="0" smtClean="0"/>
              <a:t>ozone, wind speed, and SST. </a:t>
            </a:r>
            <a:endParaRPr lang="en-US" sz="1200" dirty="0"/>
          </a:p>
          <a:p>
            <a:pPr lvl="0"/>
            <a:r>
              <a:rPr lang="en-US" sz="1200" dirty="0"/>
              <a:t>Downloaded and integrated MODIS chlorophyll-a concentrations data</a:t>
            </a:r>
          </a:p>
          <a:p>
            <a:pPr lvl="0"/>
            <a:r>
              <a:rPr lang="en-US" sz="1200" dirty="0"/>
              <a:t>Modified HEMCO source codes to read-in and store chlorophyll-a data </a:t>
            </a:r>
          </a:p>
          <a:p>
            <a:pPr lvl="0"/>
            <a:r>
              <a:rPr lang="en-US" sz="1200" dirty="0"/>
              <a:t>Added emitted I-species as diagnostics, which required code modifications at the GEOS-</a:t>
            </a:r>
            <a:r>
              <a:rPr lang="en-US" sz="1200" dirty="0" err="1"/>
              <a:t>Chem</a:t>
            </a:r>
            <a:r>
              <a:rPr lang="en-US" sz="1200" dirty="0"/>
              <a:t>/HEMCO interface level. </a:t>
            </a:r>
          </a:p>
          <a:p>
            <a:pPr lvl="0"/>
            <a:r>
              <a:rPr lang="en-US" sz="1200" dirty="0"/>
              <a:t>Customized HEMCO diagnostic file to store I-species emissions in an output file</a:t>
            </a:r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GEOS-</a:t>
            </a:r>
            <a:r>
              <a:rPr lang="en-GB" dirty="0" err="1" smtClean="0"/>
              <a:t>Chem</a:t>
            </a:r>
            <a:r>
              <a:rPr lang="en-GB" dirty="0" smtClean="0"/>
              <a:t> modification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 descr="The MODIS satellite provides water content of chlorophyll-a data with global coverage as monthly averages. Chlorophyll-a is more concentrated along coastlines. " title="Global sea water concentration of chlorophyll-a in June 2012 from MODIS satellite dat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6923" r="9475" b="39423"/>
          <a:stretch/>
        </p:blipFill>
        <p:spPr bwMode="auto">
          <a:xfrm>
            <a:off x="3876607" y="4549154"/>
            <a:ext cx="5007799" cy="1868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319972" y="6449561"/>
            <a:ext cx="44644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algn="r" eaLnBrk="0" hangingPunct="0">
              <a:spcAft>
                <a:spcPts val="0"/>
              </a:spcAft>
            </a:pPr>
            <a:r>
              <a:rPr lang="en-GB" sz="1100" dirty="0">
                <a:latin typeface="Verdana"/>
                <a:cs typeface="ＭＳ Ｐゴシック" pitchFamily="-111" charset="-128"/>
              </a:rPr>
              <a:t>Global sea water concentration of chlorophyll-a (mg/m</a:t>
            </a:r>
            <a:r>
              <a:rPr lang="en-GB" sz="1100" baseline="30000" dirty="0"/>
              <a:t>3</a:t>
            </a:r>
            <a:r>
              <a:rPr lang="en-GB" sz="1100" dirty="0">
                <a:latin typeface="Verdana"/>
                <a:cs typeface="ＭＳ Ｐゴシック" pitchFamily="-111" charset="-128"/>
              </a:rPr>
              <a:t>)</a:t>
            </a:r>
          </a:p>
          <a:p>
            <a:pPr marL="12700" indent="-25400" algn="r" eaLnBrk="0" hangingPunct="0">
              <a:spcAft>
                <a:spcPts val="0"/>
              </a:spcAft>
            </a:pPr>
            <a:r>
              <a:rPr lang="en-GB" sz="1100" dirty="0">
                <a:latin typeface="Verdana"/>
                <a:cs typeface="ＭＳ Ｐゴシック" pitchFamily="-111" charset="-128"/>
              </a:rPr>
              <a:t>            June 2012, MODIS Satellite data </a:t>
            </a:r>
          </a:p>
          <a:p>
            <a:pPr marL="12700" marR="0" indent="-25400" algn="r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:3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boll 4-3 template.potx" id="{A9D9E136-0AE7-4D89-91A9-76E54285BA3C}" vid="{E50C88C7-D85B-4949-976B-DF38543DF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1800</Words>
  <Application>Microsoft Office PowerPoint</Application>
  <PresentationFormat>On-screen Show (4:3)</PresentationFormat>
  <Paragraphs>231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Times New Roman</vt:lpstr>
      <vt:lpstr>Verdana</vt:lpstr>
      <vt:lpstr>4:3 Ramboll template</vt:lpstr>
      <vt:lpstr>PowerPoint Presentation</vt:lpstr>
      <vt:lpstr>motivation</vt:lpstr>
      <vt:lpstr>Iodine chemistry</vt:lpstr>
      <vt:lpstr>Approach Modeling Database</vt:lpstr>
      <vt:lpstr>Approach: Iodine chemistry</vt:lpstr>
      <vt:lpstr>PowerPoint Presentation</vt:lpstr>
      <vt:lpstr>GEOS-Chem modification</vt:lpstr>
      <vt:lpstr>Approach Halogen emissions</vt:lpstr>
      <vt:lpstr>GEOS-Chem modification</vt:lpstr>
      <vt:lpstr>2012: Full VS Compact  </vt:lpstr>
      <vt:lpstr>2013 June-Sep: Base - Full   </vt:lpstr>
      <vt:lpstr>IO comparison</vt:lpstr>
      <vt:lpstr>BrO comparison</vt:lpstr>
      <vt:lpstr>Conclusion</vt:lpstr>
      <vt:lpstr>Recommendations</vt:lpstr>
      <vt:lpstr>Thank You  Any questions?</vt:lpstr>
      <vt:lpstr>references</vt:lpstr>
      <vt:lpstr>Ozone MPE</vt:lpstr>
      <vt:lpstr>Ozone mpe</vt:lpstr>
      <vt:lpstr>Ozone MPE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Emery</dc:creator>
  <cp:lastModifiedBy>Uarporn Nopmongcol</cp:lastModifiedBy>
  <cp:revision>165</cp:revision>
  <dcterms:created xsi:type="dcterms:W3CDTF">2012-10-04T11:44:31Z</dcterms:created>
  <dcterms:modified xsi:type="dcterms:W3CDTF">2017-10-25T03:12:28Z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String">
    <vt:lpwstr>English (US)</vt:lpwstr>
  </property>
  <property fmtid="{D5CDD505-2E9C-101B-9397-08002B2CF9AE}" pid="6" name="SD_DocumentLanguage">
    <vt:lpwstr>en-US</vt:lpwstr>
  </property>
  <property fmtid="{D5CDD505-2E9C-101B-9397-08002B2CF9AE}" pid="7" name="sdDocumentDateFormat">
    <vt:lpwstr>en-US:MMMM dd, 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