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1" r:id="rId2"/>
    <p:sldId id="447" r:id="rId3"/>
    <p:sldId id="448" r:id="rId4"/>
    <p:sldId id="407" r:id="rId5"/>
    <p:sldId id="458" r:id="rId6"/>
    <p:sldId id="456" r:id="rId7"/>
    <p:sldId id="455" r:id="rId8"/>
    <p:sldId id="440" r:id="rId9"/>
    <p:sldId id="459" r:id="rId10"/>
    <p:sldId id="441" r:id="rId11"/>
    <p:sldId id="444" r:id="rId12"/>
    <p:sldId id="452" r:id="rId13"/>
    <p:sldId id="453" r:id="rId14"/>
    <p:sldId id="454" r:id="rId15"/>
    <p:sldId id="349" r:id="rId16"/>
    <p:sldId id="421" r:id="rId17"/>
    <p:sldId id="425" r:id="rId18"/>
    <p:sldId id="422" r:id="rId19"/>
    <p:sldId id="423" r:id="rId20"/>
    <p:sldId id="424" r:id="rId21"/>
    <p:sldId id="383" r:id="rId22"/>
    <p:sldId id="387" r:id="rId23"/>
    <p:sldId id="384" r:id="rId24"/>
    <p:sldId id="385" r:id="rId25"/>
    <p:sldId id="386" r:id="rId26"/>
    <p:sldId id="380" r:id="rId27"/>
    <p:sldId id="400" r:id="rId28"/>
    <p:sldId id="401" r:id="rId29"/>
    <p:sldId id="457" r:id="rId30"/>
    <p:sldId id="449" r:id="rId31"/>
    <p:sldId id="358" r:id="rId32"/>
    <p:sldId id="450" r:id="rId33"/>
    <p:sldId id="427" r:id="rId34"/>
    <p:sldId id="431" r:id="rId35"/>
    <p:sldId id="287" r:id="rId36"/>
    <p:sldId id="342" r:id="rId37"/>
    <p:sldId id="340" r:id="rId38"/>
    <p:sldId id="398" r:id="rId39"/>
    <p:sldId id="397" r:id="rId40"/>
    <p:sldId id="343" r:id="rId41"/>
    <p:sldId id="39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4" autoAdjust="0"/>
    <p:restoredTop sz="94660"/>
  </p:normalViewPr>
  <p:slideViewPr>
    <p:cSldViewPr>
      <p:cViewPr varScale="1">
        <p:scale>
          <a:sx n="83" d="100"/>
          <a:sy n="83" d="100"/>
        </p:scale>
        <p:origin x="1848" y="60"/>
      </p:cViewPr>
      <p:guideLst>
        <p:guide orient="horz" pos="2160"/>
        <p:guide pos="2880"/>
      </p:guideLst>
    </p:cSldViewPr>
  </p:slideViewPr>
  <p:notesTextViewPr>
    <p:cViewPr>
      <p:scale>
        <a:sx n="1" d="1"/>
        <a:sy n="1" d="1"/>
      </p:scale>
      <p:origin x="0" y="0"/>
    </p:cViewPr>
  </p:notesTextViewPr>
  <p:sorterViewPr>
    <p:cViewPr>
      <p:scale>
        <a:sx n="144" d="100"/>
        <a:sy n="144" d="100"/>
      </p:scale>
      <p:origin x="0" y="83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52CD24-B752-4773-95EB-9C022458689B}" type="doc">
      <dgm:prSet loTypeId="urn:microsoft.com/office/officeart/2005/8/layout/hierarchy2" loCatId="hierarchy" qsTypeId="urn:microsoft.com/office/officeart/2005/8/quickstyle/simple1" qsCatId="simple" csTypeId="urn:microsoft.com/office/officeart/2005/8/colors/accent2_4" csCatId="accent2" phldr="1"/>
      <dgm:spPr/>
      <dgm:t>
        <a:bodyPr/>
        <a:lstStyle/>
        <a:p>
          <a:endParaRPr lang="en-US"/>
        </a:p>
      </dgm:t>
    </dgm:pt>
    <dgm:pt modelId="{3336F36C-515C-4E9D-B6CB-4653B6C5416E}">
      <dgm:prSet phldrT="[Text]" custT="1"/>
      <dgm:spPr/>
      <dgm:t>
        <a:bodyPr/>
        <a:lstStyle/>
        <a:p>
          <a:r>
            <a:rPr lang="en-US" sz="3200" b="1" dirty="0" smtClean="0"/>
            <a:t>AOD-PM</a:t>
          </a:r>
          <a:r>
            <a:rPr lang="en-US" sz="3200" b="1" baseline="-25000" dirty="0" smtClean="0"/>
            <a:t>2.5</a:t>
          </a:r>
          <a:endParaRPr lang="en-US" sz="3200" b="1" dirty="0"/>
        </a:p>
      </dgm:t>
    </dgm:pt>
    <dgm:pt modelId="{4FBEB707-A988-4691-B8B7-D5E1DB91366E}" type="parTrans" cxnId="{081C0AC9-ACAF-4637-99A9-9293F83811AD}">
      <dgm:prSet/>
      <dgm:spPr/>
      <dgm:t>
        <a:bodyPr/>
        <a:lstStyle/>
        <a:p>
          <a:endParaRPr lang="en-US" sz="3200" b="1"/>
        </a:p>
      </dgm:t>
    </dgm:pt>
    <dgm:pt modelId="{22C04C4E-393F-470F-86D8-7DCABFE5F9DB}" type="sibTrans" cxnId="{081C0AC9-ACAF-4637-99A9-9293F83811AD}">
      <dgm:prSet/>
      <dgm:spPr/>
      <dgm:t>
        <a:bodyPr/>
        <a:lstStyle/>
        <a:p>
          <a:endParaRPr lang="en-US" sz="3200" b="1"/>
        </a:p>
      </dgm:t>
    </dgm:pt>
    <dgm:pt modelId="{C7F27116-17E5-497A-92B5-74628DF77359}">
      <dgm:prSet phldrT="[Text]" custT="1"/>
      <dgm:spPr/>
      <dgm:t>
        <a:bodyPr/>
        <a:lstStyle/>
        <a:p>
          <a:r>
            <a:rPr lang="en-US" sz="3200" b="1" dirty="0" smtClean="0"/>
            <a:t>Physical variables</a:t>
          </a:r>
          <a:endParaRPr lang="en-US" sz="3200" b="1" dirty="0"/>
        </a:p>
      </dgm:t>
    </dgm:pt>
    <dgm:pt modelId="{B02D841D-D83A-4EC6-A50A-EE0F3328C743}" type="parTrans" cxnId="{0746DEA8-A810-448E-A952-8892437C2B6E}">
      <dgm:prSet custT="1"/>
      <dgm:spPr/>
      <dgm:t>
        <a:bodyPr/>
        <a:lstStyle/>
        <a:p>
          <a:endParaRPr lang="en-US" sz="3200" b="1"/>
        </a:p>
      </dgm:t>
    </dgm:pt>
    <dgm:pt modelId="{77259F13-C949-41E4-98AE-64B9465A44F0}" type="sibTrans" cxnId="{0746DEA8-A810-448E-A952-8892437C2B6E}">
      <dgm:prSet/>
      <dgm:spPr/>
      <dgm:t>
        <a:bodyPr/>
        <a:lstStyle/>
        <a:p>
          <a:endParaRPr lang="en-US" sz="3200" b="1"/>
        </a:p>
      </dgm:t>
    </dgm:pt>
    <dgm:pt modelId="{C70BC159-E1B9-4195-8490-A8B280AC7969}">
      <dgm:prSet phldrT="[Text]" custT="1"/>
      <dgm:spPr/>
      <dgm:t>
        <a:bodyPr/>
        <a:lstStyle/>
        <a:p>
          <a:r>
            <a:rPr lang="en-US" sz="3200" b="1" dirty="0" smtClean="0"/>
            <a:t>Q-1</a:t>
          </a:r>
          <a:endParaRPr lang="en-US" sz="3200" b="1" dirty="0"/>
        </a:p>
      </dgm:t>
    </dgm:pt>
    <dgm:pt modelId="{76BF3ED5-E86E-45B8-BC00-AEF5E51C264D}" type="parTrans" cxnId="{C48E7083-26F6-422E-8D8E-92526A10714A}">
      <dgm:prSet custT="1"/>
      <dgm:spPr/>
      <dgm:t>
        <a:bodyPr/>
        <a:lstStyle/>
        <a:p>
          <a:endParaRPr lang="en-US" sz="3200" b="1"/>
        </a:p>
      </dgm:t>
    </dgm:pt>
    <dgm:pt modelId="{655B8E42-2576-4AF7-8C80-33817FC55D80}" type="sibTrans" cxnId="{C48E7083-26F6-422E-8D8E-92526A10714A}">
      <dgm:prSet/>
      <dgm:spPr/>
      <dgm:t>
        <a:bodyPr/>
        <a:lstStyle/>
        <a:p>
          <a:endParaRPr lang="en-US" sz="3200" b="1"/>
        </a:p>
      </dgm:t>
    </dgm:pt>
    <dgm:pt modelId="{51B2FA62-32E9-4802-892C-8C65ED9DC02C}">
      <dgm:prSet phldrT="[Text]" custT="1"/>
      <dgm:spPr/>
      <dgm:t>
        <a:bodyPr/>
        <a:lstStyle/>
        <a:p>
          <a:r>
            <a:rPr lang="en-US" sz="3200" b="1" dirty="0" smtClean="0"/>
            <a:t>Q-2</a:t>
          </a:r>
          <a:endParaRPr lang="en-US" sz="3200" b="1" dirty="0"/>
        </a:p>
      </dgm:t>
    </dgm:pt>
    <dgm:pt modelId="{85677C39-09F7-42A0-A08E-2431773A3360}" type="parTrans" cxnId="{7BDCE577-8371-4609-A81B-3971813D1338}">
      <dgm:prSet custT="1"/>
      <dgm:spPr/>
      <dgm:t>
        <a:bodyPr/>
        <a:lstStyle/>
        <a:p>
          <a:endParaRPr lang="en-US" sz="3200" b="1"/>
        </a:p>
      </dgm:t>
    </dgm:pt>
    <dgm:pt modelId="{213B0B36-7174-4AAB-A04F-4D26853CFF7D}" type="sibTrans" cxnId="{7BDCE577-8371-4609-A81B-3971813D1338}">
      <dgm:prSet/>
      <dgm:spPr/>
      <dgm:t>
        <a:bodyPr/>
        <a:lstStyle/>
        <a:p>
          <a:endParaRPr lang="en-US" sz="3200" b="1"/>
        </a:p>
      </dgm:t>
    </dgm:pt>
    <dgm:pt modelId="{782EB8E6-A28C-424F-BDD9-90A3936B64ED}">
      <dgm:prSet phldrT="[Text]" custT="1"/>
      <dgm:spPr/>
      <dgm:t>
        <a:bodyPr/>
        <a:lstStyle/>
        <a:p>
          <a:r>
            <a:rPr lang="en-US" sz="3200" b="1" dirty="0" smtClean="0"/>
            <a:t>Q-3</a:t>
          </a:r>
          <a:endParaRPr lang="en-US" sz="3200" b="1" dirty="0"/>
        </a:p>
      </dgm:t>
    </dgm:pt>
    <dgm:pt modelId="{4518579E-CCC1-4A14-9162-223B56F12095}" type="parTrans" cxnId="{3CAC3DAB-A794-41E6-BA9B-9105A0C86FB5}">
      <dgm:prSet custT="1"/>
      <dgm:spPr/>
      <dgm:t>
        <a:bodyPr/>
        <a:lstStyle/>
        <a:p>
          <a:endParaRPr lang="en-US" sz="3200" b="1"/>
        </a:p>
      </dgm:t>
    </dgm:pt>
    <dgm:pt modelId="{B1F825B4-BDC1-463A-AAA8-F151FBE3F569}" type="sibTrans" cxnId="{3CAC3DAB-A794-41E6-BA9B-9105A0C86FB5}">
      <dgm:prSet/>
      <dgm:spPr/>
      <dgm:t>
        <a:bodyPr/>
        <a:lstStyle/>
        <a:p>
          <a:endParaRPr lang="en-US" sz="3200" b="1"/>
        </a:p>
      </dgm:t>
    </dgm:pt>
    <dgm:pt modelId="{98EB1B7D-CBB7-47ED-956F-03F444489D51}">
      <dgm:prSet phldrT="[Text]" custT="1"/>
      <dgm:spPr/>
      <dgm:t>
        <a:bodyPr/>
        <a:lstStyle/>
        <a:p>
          <a:r>
            <a:rPr lang="en-US" sz="3200" b="1" dirty="0" smtClean="0"/>
            <a:t>Q-4</a:t>
          </a:r>
          <a:endParaRPr lang="en-US" sz="3200" b="1" dirty="0"/>
        </a:p>
      </dgm:t>
    </dgm:pt>
    <dgm:pt modelId="{8A657081-7BD5-4B21-A9A6-BB778872895E}" type="parTrans" cxnId="{88C75BCB-07AF-4F31-BE4F-3BEF815C2A3B}">
      <dgm:prSet custT="1"/>
      <dgm:spPr/>
      <dgm:t>
        <a:bodyPr/>
        <a:lstStyle/>
        <a:p>
          <a:endParaRPr lang="en-US" sz="3200" b="1"/>
        </a:p>
      </dgm:t>
    </dgm:pt>
    <dgm:pt modelId="{584612E4-AD32-47E5-BD34-95368792E456}" type="sibTrans" cxnId="{88C75BCB-07AF-4F31-BE4F-3BEF815C2A3B}">
      <dgm:prSet/>
      <dgm:spPr/>
      <dgm:t>
        <a:bodyPr/>
        <a:lstStyle/>
        <a:p>
          <a:endParaRPr lang="en-US" sz="3200" b="1"/>
        </a:p>
      </dgm:t>
    </dgm:pt>
    <dgm:pt modelId="{C433D18B-812C-4683-9FAA-8D54B3E3F4B1}" type="pres">
      <dgm:prSet presAssocID="{9A52CD24-B752-4773-95EB-9C022458689B}" presName="diagram" presStyleCnt="0">
        <dgm:presLayoutVars>
          <dgm:chPref val="1"/>
          <dgm:dir/>
          <dgm:animOne val="branch"/>
          <dgm:animLvl val="lvl"/>
          <dgm:resizeHandles val="exact"/>
        </dgm:presLayoutVars>
      </dgm:prSet>
      <dgm:spPr/>
      <dgm:t>
        <a:bodyPr/>
        <a:lstStyle/>
        <a:p>
          <a:endParaRPr lang="en-US"/>
        </a:p>
      </dgm:t>
    </dgm:pt>
    <dgm:pt modelId="{5FE928BD-AA4B-4741-91B9-30946510FF69}" type="pres">
      <dgm:prSet presAssocID="{3336F36C-515C-4E9D-B6CB-4653B6C5416E}" presName="root1" presStyleCnt="0"/>
      <dgm:spPr/>
    </dgm:pt>
    <dgm:pt modelId="{D4F0611F-79A1-4D87-9F3D-8A4CF1FDFA90}" type="pres">
      <dgm:prSet presAssocID="{3336F36C-515C-4E9D-B6CB-4653B6C5416E}" presName="LevelOneTextNode" presStyleLbl="node0" presStyleIdx="0" presStyleCnt="1" custScaleX="158402" custScaleY="154325" custLinFactNeighborX="-51937" custLinFactNeighborY="-209">
        <dgm:presLayoutVars>
          <dgm:chPref val="3"/>
        </dgm:presLayoutVars>
      </dgm:prSet>
      <dgm:spPr/>
      <dgm:t>
        <a:bodyPr/>
        <a:lstStyle/>
        <a:p>
          <a:endParaRPr lang="en-US"/>
        </a:p>
      </dgm:t>
    </dgm:pt>
    <dgm:pt modelId="{5B37E637-1E20-4437-B06A-F203C7435EEE}" type="pres">
      <dgm:prSet presAssocID="{3336F36C-515C-4E9D-B6CB-4653B6C5416E}" presName="level2hierChild" presStyleCnt="0"/>
      <dgm:spPr/>
    </dgm:pt>
    <dgm:pt modelId="{C717364D-0AFD-4B1C-AC51-847AD41AE838}" type="pres">
      <dgm:prSet presAssocID="{B02D841D-D83A-4EC6-A50A-EE0F3328C743}" presName="conn2-1" presStyleLbl="parChTrans1D2" presStyleIdx="0" presStyleCnt="1"/>
      <dgm:spPr/>
      <dgm:t>
        <a:bodyPr/>
        <a:lstStyle/>
        <a:p>
          <a:endParaRPr lang="en-US"/>
        </a:p>
      </dgm:t>
    </dgm:pt>
    <dgm:pt modelId="{C4905557-ED62-426E-9E5C-F4F9A0151584}" type="pres">
      <dgm:prSet presAssocID="{B02D841D-D83A-4EC6-A50A-EE0F3328C743}" presName="connTx" presStyleLbl="parChTrans1D2" presStyleIdx="0" presStyleCnt="1"/>
      <dgm:spPr/>
      <dgm:t>
        <a:bodyPr/>
        <a:lstStyle/>
        <a:p>
          <a:endParaRPr lang="en-US"/>
        </a:p>
      </dgm:t>
    </dgm:pt>
    <dgm:pt modelId="{29BC01F4-D6B2-49DE-B0D8-B21EC8F02CC1}" type="pres">
      <dgm:prSet presAssocID="{C7F27116-17E5-497A-92B5-74628DF77359}" presName="root2" presStyleCnt="0"/>
      <dgm:spPr/>
    </dgm:pt>
    <dgm:pt modelId="{31D01C90-E76C-4C08-8CBB-4A2517F3AA21}" type="pres">
      <dgm:prSet presAssocID="{C7F27116-17E5-497A-92B5-74628DF77359}" presName="LevelTwoTextNode" presStyleLbl="node2" presStyleIdx="0" presStyleCnt="1" custScaleX="145019" custScaleY="166148" custLinFactNeighborX="2416" custLinFactNeighborY="-722">
        <dgm:presLayoutVars>
          <dgm:chPref val="3"/>
        </dgm:presLayoutVars>
      </dgm:prSet>
      <dgm:spPr/>
      <dgm:t>
        <a:bodyPr/>
        <a:lstStyle/>
        <a:p>
          <a:endParaRPr lang="en-US"/>
        </a:p>
      </dgm:t>
    </dgm:pt>
    <dgm:pt modelId="{287D3763-D8A3-4060-97E7-BD88FD0B19E2}" type="pres">
      <dgm:prSet presAssocID="{C7F27116-17E5-497A-92B5-74628DF77359}" presName="level3hierChild" presStyleCnt="0"/>
      <dgm:spPr/>
    </dgm:pt>
    <dgm:pt modelId="{4A98D8A4-82A6-4131-8F75-B65AD0922600}" type="pres">
      <dgm:prSet presAssocID="{76BF3ED5-E86E-45B8-BC00-AEF5E51C264D}" presName="conn2-1" presStyleLbl="parChTrans1D3" presStyleIdx="0" presStyleCnt="4"/>
      <dgm:spPr/>
      <dgm:t>
        <a:bodyPr/>
        <a:lstStyle/>
        <a:p>
          <a:endParaRPr lang="en-US"/>
        </a:p>
      </dgm:t>
    </dgm:pt>
    <dgm:pt modelId="{7D1FE483-00B2-4C19-A546-C59C1DA78CAE}" type="pres">
      <dgm:prSet presAssocID="{76BF3ED5-E86E-45B8-BC00-AEF5E51C264D}" presName="connTx" presStyleLbl="parChTrans1D3" presStyleIdx="0" presStyleCnt="4"/>
      <dgm:spPr/>
      <dgm:t>
        <a:bodyPr/>
        <a:lstStyle/>
        <a:p>
          <a:endParaRPr lang="en-US"/>
        </a:p>
      </dgm:t>
    </dgm:pt>
    <dgm:pt modelId="{FF50D5D4-B639-485B-BA7B-2B9C77C96885}" type="pres">
      <dgm:prSet presAssocID="{C70BC159-E1B9-4195-8490-A8B280AC7969}" presName="root2" presStyleCnt="0"/>
      <dgm:spPr/>
    </dgm:pt>
    <dgm:pt modelId="{C673418B-E359-4F26-B0CA-D9FB78D45B53}" type="pres">
      <dgm:prSet presAssocID="{C70BC159-E1B9-4195-8490-A8B280AC7969}" presName="LevelTwoTextNode" presStyleLbl="node3" presStyleIdx="0" presStyleCnt="4">
        <dgm:presLayoutVars>
          <dgm:chPref val="3"/>
        </dgm:presLayoutVars>
      </dgm:prSet>
      <dgm:spPr/>
      <dgm:t>
        <a:bodyPr/>
        <a:lstStyle/>
        <a:p>
          <a:endParaRPr lang="en-US"/>
        </a:p>
      </dgm:t>
    </dgm:pt>
    <dgm:pt modelId="{E99A4C47-0A89-4F06-A8E2-F7CC2E6B3431}" type="pres">
      <dgm:prSet presAssocID="{C70BC159-E1B9-4195-8490-A8B280AC7969}" presName="level3hierChild" presStyleCnt="0"/>
      <dgm:spPr/>
    </dgm:pt>
    <dgm:pt modelId="{1B513279-FAED-4DE2-8AF5-718EE4D3FD84}" type="pres">
      <dgm:prSet presAssocID="{85677C39-09F7-42A0-A08E-2431773A3360}" presName="conn2-1" presStyleLbl="parChTrans1D3" presStyleIdx="1" presStyleCnt="4"/>
      <dgm:spPr/>
      <dgm:t>
        <a:bodyPr/>
        <a:lstStyle/>
        <a:p>
          <a:endParaRPr lang="en-US"/>
        </a:p>
      </dgm:t>
    </dgm:pt>
    <dgm:pt modelId="{265BC7C1-7C6E-40C4-82A3-0B4E9A134772}" type="pres">
      <dgm:prSet presAssocID="{85677C39-09F7-42A0-A08E-2431773A3360}" presName="connTx" presStyleLbl="parChTrans1D3" presStyleIdx="1" presStyleCnt="4"/>
      <dgm:spPr/>
      <dgm:t>
        <a:bodyPr/>
        <a:lstStyle/>
        <a:p>
          <a:endParaRPr lang="en-US"/>
        </a:p>
      </dgm:t>
    </dgm:pt>
    <dgm:pt modelId="{5F4A2B11-F651-4183-A879-C29305F51291}" type="pres">
      <dgm:prSet presAssocID="{51B2FA62-32E9-4802-892C-8C65ED9DC02C}" presName="root2" presStyleCnt="0"/>
      <dgm:spPr/>
    </dgm:pt>
    <dgm:pt modelId="{C7CC14D0-06F4-4EBE-8670-4BF8E15B49F1}" type="pres">
      <dgm:prSet presAssocID="{51B2FA62-32E9-4802-892C-8C65ED9DC02C}" presName="LevelTwoTextNode" presStyleLbl="node3" presStyleIdx="1" presStyleCnt="4">
        <dgm:presLayoutVars>
          <dgm:chPref val="3"/>
        </dgm:presLayoutVars>
      </dgm:prSet>
      <dgm:spPr/>
      <dgm:t>
        <a:bodyPr/>
        <a:lstStyle/>
        <a:p>
          <a:endParaRPr lang="en-US"/>
        </a:p>
      </dgm:t>
    </dgm:pt>
    <dgm:pt modelId="{09F8AB77-78AB-4534-B2BF-ADD64303C3FA}" type="pres">
      <dgm:prSet presAssocID="{51B2FA62-32E9-4802-892C-8C65ED9DC02C}" presName="level3hierChild" presStyleCnt="0"/>
      <dgm:spPr/>
    </dgm:pt>
    <dgm:pt modelId="{15068C27-1C33-490D-AE04-080484DA037A}" type="pres">
      <dgm:prSet presAssocID="{4518579E-CCC1-4A14-9162-223B56F12095}" presName="conn2-1" presStyleLbl="parChTrans1D3" presStyleIdx="2" presStyleCnt="4"/>
      <dgm:spPr/>
      <dgm:t>
        <a:bodyPr/>
        <a:lstStyle/>
        <a:p>
          <a:endParaRPr lang="en-US"/>
        </a:p>
      </dgm:t>
    </dgm:pt>
    <dgm:pt modelId="{5608EDCC-0AFD-4E42-A530-D76D3A1CD5AB}" type="pres">
      <dgm:prSet presAssocID="{4518579E-CCC1-4A14-9162-223B56F12095}" presName="connTx" presStyleLbl="parChTrans1D3" presStyleIdx="2" presStyleCnt="4"/>
      <dgm:spPr/>
      <dgm:t>
        <a:bodyPr/>
        <a:lstStyle/>
        <a:p>
          <a:endParaRPr lang="en-US"/>
        </a:p>
      </dgm:t>
    </dgm:pt>
    <dgm:pt modelId="{D28A9EB4-BE33-4CA3-90F8-FEB6724C2F54}" type="pres">
      <dgm:prSet presAssocID="{782EB8E6-A28C-424F-BDD9-90A3936B64ED}" presName="root2" presStyleCnt="0"/>
      <dgm:spPr/>
    </dgm:pt>
    <dgm:pt modelId="{E220BA9E-8EB3-4284-8078-06833B0290FC}" type="pres">
      <dgm:prSet presAssocID="{782EB8E6-A28C-424F-BDD9-90A3936B64ED}" presName="LevelTwoTextNode" presStyleLbl="node3" presStyleIdx="2" presStyleCnt="4">
        <dgm:presLayoutVars>
          <dgm:chPref val="3"/>
        </dgm:presLayoutVars>
      </dgm:prSet>
      <dgm:spPr/>
      <dgm:t>
        <a:bodyPr/>
        <a:lstStyle/>
        <a:p>
          <a:endParaRPr lang="en-US"/>
        </a:p>
      </dgm:t>
    </dgm:pt>
    <dgm:pt modelId="{ACAA0631-10FE-438D-AF26-B47DC634C7BB}" type="pres">
      <dgm:prSet presAssocID="{782EB8E6-A28C-424F-BDD9-90A3936B64ED}" presName="level3hierChild" presStyleCnt="0"/>
      <dgm:spPr/>
    </dgm:pt>
    <dgm:pt modelId="{8AD0A869-06C9-475F-B5DC-06DACD3B672E}" type="pres">
      <dgm:prSet presAssocID="{8A657081-7BD5-4B21-A9A6-BB778872895E}" presName="conn2-1" presStyleLbl="parChTrans1D3" presStyleIdx="3" presStyleCnt="4"/>
      <dgm:spPr/>
      <dgm:t>
        <a:bodyPr/>
        <a:lstStyle/>
        <a:p>
          <a:endParaRPr lang="en-US"/>
        </a:p>
      </dgm:t>
    </dgm:pt>
    <dgm:pt modelId="{7198A78A-B384-45CD-8947-3A66BE9E71E6}" type="pres">
      <dgm:prSet presAssocID="{8A657081-7BD5-4B21-A9A6-BB778872895E}" presName="connTx" presStyleLbl="parChTrans1D3" presStyleIdx="3" presStyleCnt="4"/>
      <dgm:spPr/>
      <dgm:t>
        <a:bodyPr/>
        <a:lstStyle/>
        <a:p>
          <a:endParaRPr lang="en-US"/>
        </a:p>
      </dgm:t>
    </dgm:pt>
    <dgm:pt modelId="{810F0DB2-25B4-463C-B0BD-1D25FB554454}" type="pres">
      <dgm:prSet presAssocID="{98EB1B7D-CBB7-47ED-956F-03F444489D51}" presName="root2" presStyleCnt="0"/>
      <dgm:spPr/>
    </dgm:pt>
    <dgm:pt modelId="{1EF2436B-9EDC-4BC3-9527-04B2879D5E52}" type="pres">
      <dgm:prSet presAssocID="{98EB1B7D-CBB7-47ED-956F-03F444489D51}" presName="LevelTwoTextNode" presStyleLbl="node3" presStyleIdx="3" presStyleCnt="4">
        <dgm:presLayoutVars>
          <dgm:chPref val="3"/>
        </dgm:presLayoutVars>
      </dgm:prSet>
      <dgm:spPr/>
      <dgm:t>
        <a:bodyPr/>
        <a:lstStyle/>
        <a:p>
          <a:endParaRPr lang="en-US"/>
        </a:p>
      </dgm:t>
    </dgm:pt>
    <dgm:pt modelId="{38351D38-7ED2-4D22-8222-81CD6E81ED65}" type="pres">
      <dgm:prSet presAssocID="{98EB1B7D-CBB7-47ED-956F-03F444489D51}" presName="level3hierChild" presStyleCnt="0"/>
      <dgm:spPr/>
    </dgm:pt>
  </dgm:ptLst>
  <dgm:cxnLst>
    <dgm:cxn modelId="{A4DD2631-94E4-471E-9E22-166D4DF4FF4C}" type="presOf" srcId="{85677C39-09F7-42A0-A08E-2431773A3360}" destId="{1B513279-FAED-4DE2-8AF5-718EE4D3FD84}" srcOrd="0" destOrd="0" presId="urn:microsoft.com/office/officeart/2005/8/layout/hierarchy2"/>
    <dgm:cxn modelId="{56612AE7-DEA4-4379-9E52-E821713A61D7}" type="presOf" srcId="{3336F36C-515C-4E9D-B6CB-4653B6C5416E}" destId="{D4F0611F-79A1-4D87-9F3D-8A4CF1FDFA90}" srcOrd="0" destOrd="0" presId="urn:microsoft.com/office/officeart/2005/8/layout/hierarchy2"/>
    <dgm:cxn modelId="{B67B8A2E-23CC-4D10-A8C0-DD580D7C3B3C}" type="presOf" srcId="{98EB1B7D-CBB7-47ED-956F-03F444489D51}" destId="{1EF2436B-9EDC-4BC3-9527-04B2879D5E52}" srcOrd="0" destOrd="0" presId="urn:microsoft.com/office/officeart/2005/8/layout/hierarchy2"/>
    <dgm:cxn modelId="{28B2E3AC-507C-432D-86AB-892B29E131F1}" type="presOf" srcId="{51B2FA62-32E9-4802-892C-8C65ED9DC02C}" destId="{C7CC14D0-06F4-4EBE-8670-4BF8E15B49F1}" srcOrd="0" destOrd="0" presId="urn:microsoft.com/office/officeart/2005/8/layout/hierarchy2"/>
    <dgm:cxn modelId="{64F88B38-4375-4E5D-8322-30A0AF3FF1F6}" type="presOf" srcId="{782EB8E6-A28C-424F-BDD9-90A3936B64ED}" destId="{E220BA9E-8EB3-4284-8078-06833B0290FC}" srcOrd="0" destOrd="0" presId="urn:microsoft.com/office/officeart/2005/8/layout/hierarchy2"/>
    <dgm:cxn modelId="{7BDCE577-8371-4609-A81B-3971813D1338}" srcId="{C7F27116-17E5-497A-92B5-74628DF77359}" destId="{51B2FA62-32E9-4802-892C-8C65ED9DC02C}" srcOrd="1" destOrd="0" parTransId="{85677C39-09F7-42A0-A08E-2431773A3360}" sibTransId="{213B0B36-7174-4AAB-A04F-4D26853CFF7D}"/>
    <dgm:cxn modelId="{520BFA1B-9753-44EE-AE6A-7EB4066249FB}" type="presOf" srcId="{76BF3ED5-E86E-45B8-BC00-AEF5E51C264D}" destId="{7D1FE483-00B2-4C19-A546-C59C1DA78CAE}" srcOrd="1" destOrd="0" presId="urn:microsoft.com/office/officeart/2005/8/layout/hierarchy2"/>
    <dgm:cxn modelId="{B24E2A56-2F22-40A0-A581-DEA224F00C31}" type="presOf" srcId="{8A657081-7BD5-4B21-A9A6-BB778872895E}" destId="{7198A78A-B384-45CD-8947-3A66BE9E71E6}" srcOrd="1" destOrd="0" presId="urn:microsoft.com/office/officeart/2005/8/layout/hierarchy2"/>
    <dgm:cxn modelId="{88C75BCB-07AF-4F31-BE4F-3BEF815C2A3B}" srcId="{C7F27116-17E5-497A-92B5-74628DF77359}" destId="{98EB1B7D-CBB7-47ED-956F-03F444489D51}" srcOrd="3" destOrd="0" parTransId="{8A657081-7BD5-4B21-A9A6-BB778872895E}" sibTransId="{584612E4-AD32-47E5-BD34-95368792E456}"/>
    <dgm:cxn modelId="{0746DEA8-A810-448E-A952-8892437C2B6E}" srcId="{3336F36C-515C-4E9D-B6CB-4653B6C5416E}" destId="{C7F27116-17E5-497A-92B5-74628DF77359}" srcOrd="0" destOrd="0" parTransId="{B02D841D-D83A-4EC6-A50A-EE0F3328C743}" sibTransId="{77259F13-C949-41E4-98AE-64B9465A44F0}"/>
    <dgm:cxn modelId="{FC42FCE7-E406-4DEC-86EB-1FF8CE4105F3}" type="presOf" srcId="{B02D841D-D83A-4EC6-A50A-EE0F3328C743}" destId="{C717364D-0AFD-4B1C-AC51-847AD41AE838}" srcOrd="0" destOrd="0" presId="urn:microsoft.com/office/officeart/2005/8/layout/hierarchy2"/>
    <dgm:cxn modelId="{808BD5DF-7660-458F-A5D7-E92BA843DD4B}" type="presOf" srcId="{C7F27116-17E5-497A-92B5-74628DF77359}" destId="{31D01C90-E76C-4C08-8CBB-4A2517F3AA21}" srcOrd="0" destOrd="0" presId="urn:microsoft.com/office/officeart/2005/8/layout/hierarchy2"/>
    <dgm:cxn modelId="{C3C87B19-451D-428B-B748-C62E3F81FF3F}" type="presOf" srcId="{8A657081-7BD5-4B21-A9A6-BB778872895E}" destId="{8AD0A869-06C9-475F-B5DC-06DACD3B672E}" srcOrd="0" destOrd="0" presId="urn:microsoft.com/office/officeart/2005/8/layout/hierarchy2"/>
    <dgm:cxn modelId="{081C0AC9-ACAF-4637-99A9-9293F83811AD}" srcId="{9A52CD24-B752-4773-95EB-9C022458689B}" destId="{3336F36C-515C-4E9D-B6CB-4653B6C5416E}" srcOrd="0" destOrd="0" parTransId="{4FBEB707-A988-4691-B8B7-D5E1DB91366E}" sibTransId="{22C04C4E-393F-470F-86D8-7DCABFE5F9DB}"/>
    <dgm:cxn modelId="{3CAC3DAB-A794-41E6-BA9B-9105A0C86FB5}" srcId="{C7F27116-17E5-497A-92B5-74628DF77359}" destId="{782EB8E6-A28C-424F-BDD9-90A3936B64ED}" srcOrd="2" destOrd="0" parTransId="{4518579E-CCC1-4A14-9162-223B56F12095}" sibTransId="{B1F825B4-BDC1-463A-AAA8-F151FBE3F569}"/>
    <dgm:cxn modelId="{8F558197-F7D1-4BBF-A0E2-FE07A65CAAC2}" type="presOf" srcId="{4518579E-CCC1-4A14-9162-223B56F12095}" destId="{5608EDCC-0AFD-4E42-A530-D76D3A1CD5AB}" srcOrd="1" destOrd="0" presId="urn:microsoft.com/office/officeart/2005/8/layout/hierarchy2"/>
    <dgm:cxn modelId="{D75B6E29-03C7-462B-9B4C-BAC133EBDBB3}" type="presOf" srcId="{C70BC159-E1B9-4195-8490-A8B280AC7969}" destId="{C673418B-E359-4F26-B0CA-D9FB78D45B53}" srcOrd="0" destOrd="0" presId="urn:microsoft.com/office/officeart/2005/8/layout/hierarchy2"/>
    <dgm:cxn modelId="{F9C3467A-3F17-443C-ACCD-70A0CB661AA7}" type="presOf" srcId="{9A52CD24-B752-4773-95EB-9C022458689B}" destId="{C433D18B-812C-4683-9FAA-8D54B3E3F4B1}" srcOrd="0" destOrd="0" presId="urn:microsoft.com/office/officeart/2005/8/layout/hierarchy2"/>
    <dgm:cxn modelId="{C48E7083-26F6-422E-8D8E-92526A10714A}" srcId="{C7F27116-17E5-497A-92B5-74628DF77359}" destId="{C70BC159-E1B9-4195-8490-A8B280AC7969}" srcOrd="0" destOrd="0" parTransId="{76BF3ED5-E86E-45B8-BC00-AEF5E51C264D}" sibTransId="{655B8E42-2576-4AF7-8C80-33817FC55D80}"/>
    <dgm:cxn modelId="{FC88C587-E898-4E96-A97C-B11843BF20B5}" type="presOf" srcId="{B02D841D-D83A-4EC6-A50A-EE0F3328C743}" destId="{C4905557-ED62-426E-9E5C-F4F9A0151584}" srcOrd="1" destOrd="0" presId="urn:microsoft.com/office/officeart/2005/8/layout/hierarchy2"/>
    <dgm:cxn modelId="{58896FD1-AA38-4ABB-9800-E59D12A66D64}" type="presOf" srcId="{76BF3ED5-E86E-45B8-BC00-AEF5E51C264D}" destId="{4A98D8A4-82A6-4131-8F75-B65AD0922600}" srcOrd="0" destOrd="0" presId="urn:microsoft.com/office/officeart/2005/8/layout/hierarchy2"/>
    <dgm:cxn modelId="{44FC90F4-5FF6-4D48-AAD1-6A22AECCD747}" type="presOf" srcId="{4518579E-CCC1-4A14-9162-223B56F12095}" destId="{15068C27-1C33-490D-AE04-080484DA037A}" srcOrd="0" destOrd="0" presId="urn:microsoft.com/office/officeart/2005/8/layout/hierarchy2"/>
    <dgm:cxn modelId="{D17838DF-2549-42F9-8FC4-F7397A43476B}" type="presOf" srcId="{85677C39-09F7-42A0-A08E-2431773A3360}" destId="{265BC7C1-7C6E-40C4-82A3-0B4E9A134772}" srcOrd="1" destOrd="0" presId="urn:microsoft.com/office/officeart/2005/8/layout/hierarchy2"/>
    <dgm:cxn modelId="{D205442F-68A1-4918-9CBC-E13BF4AA8BF5}" type="presParOf" srcId="{C433D18B-812C-4683-9FAA-8D54B3E3F4B1}" destId="{5FE928BD-AA4B-4741-91B9-30946510FF69}" srcOrd="0" destOrd="0" presId="urn:microsoft.com/office/officeart/2005/8/layout/hierarchy2"/>
    <dgm:cxn modelId="{EDD258F6-774F-46F2-8342-D46FA3CCF6E7}" type="presParOf" srcId="{5FE928BD-AA4B-4741-91B9-30946510FF69}" destId="{D4F0611F-79A1-4D87-9F3D-8A4CF1FDFA90}" srcOrd="0" destOrd="0" presId="urn:microsoft.com/office/officeart/2005/8/layout/hierarchy2"/>
    <dgm:cxn modelId="{1767A10A-3DAC-4088-94AA-1890F2FDC0A4}" type="presParOf" srcId="{5FE928BD-AA4B-4741-91B9-30946510FF69}" destId="{5B37E637-1E20-4437-B06A-F203C7435EEE}" srcOrd="1" destOrd="0" presId="urn:microsoft.com/office/officeart/2005/8/layout/hierarchy2"/>
    <dgm:cxn modelId="{49BA7DF0-A745-4918-81BC-71E6D3199197}" type="presParOf" srcId="{5B37E637-1E20-4437-B06A-F203C7435EEE}" destId="{C717364D-0AFD-4B1C-AC51-847AD41AE838}" srcOrd="0" destOrd="0" presId="urn:microsoft.com/office/officeart/2005/8/layout/hierarchy2"/>
    <dgm:cxn modelId="{39B94630-6753-4EC3-BEBF-AF1BD91F21CB}" type="presParOf" srcId="{C717364D-0AFD-4B1C-AC51-847AD41AE838}" destId="{C4905557-ED62-426E-9E5C-F4F9A0151584}" srcOrd="0" destOrd="0" presId="urn:microsoft.com/office/officeart/2005/8/layout/hierarchy2"/>
    <dgm:cxn modelId="{4092ED39-3270-4F6F-A652-0DF50E14A6C1}" type="presParOf" srcId="{5B37E637-1E20-4437-B06A-F203C7435EEE}" destId="{29BC01F4-D6B2-49DE-B0D8-B21EC8F02CC1}" srcOrd="1" destOrd="0" presId="urn:microsoft.com/office/officeart/2005/8/layout/hierarchy2"/>
    <dgm:cxn modelId="{A79B10E5-70E2-479F-A9F8-3595690685F7}" type="presParOf" srcId="{29BC01F4-D6B2-49DE-B0D8-B21EC8F02CC1}" destId="{31D01C90-E76C-4C08-8CBB-4A2517F3AA21}" srcOrd="0" destOrd="0" presId="urn:microsoft.com/office/officeart/2005/8/layout/hierarchy2"/>
    <dgm:cxn modelId="{38BCDB13-33E5-46BE-8B36-723518E75FD4}" type="presParOf" srcId="{29BC01F4-D6B2-49DE-B0D8-B21EC8F02CC1}" destId="{287D3763-D8A3-4060-97E7-BD88FD0B19E2}" srcOrd="1" destOrd="0" presId="urn:microsoft.com/office/officeart/2005/8/layout/hierarchy2"/>
    <dgm:cxn modelId="{C3E030C2-9EB3-4C3D-ABA7-F1F3684C1AFE}" type="presParOf" srcId="{287D3763-D8A3-4060-97E7-BD88FD0B19E2}" destId="{4A98D8A4-82A6-4131-8F75-B65AD0922600}" srcOrd="0" destOrd="0" presId="urn:microsoft.com/office/officeart/2005/8/layout/hierarchy2"/>
    <dgm:cxn modelId="{A7959AF2-1C4A-4F86-BE1F-E6AE52C503E5}" type="presParOf" srcId="{4A98D8A4-82A6-4131-8F75-B65AD0922600}" destId="{7D1FE483-00B2-4C19-A546-C59C1DA78CAE}" srcOrd="0" destOrd="0" presId="urn:microsoft.com/office/officeart/2005/8/layout/hierarchy2"/>
    <dgm:cxn modelId="{5C05D86F-5BB5-4219-A5DA-B8A8D9CC4709}" type="presParOf" srcId="{287D3763-D8A3-4060-97E7-BD88FD0B19E2}" destId="{FF50D5D4-B639-485B-BA7B-2B9C77C96885}" srcOrd="1" destOrd="0" presId="urn:microsoft.com/office/officeart/2005/8/layout/hierarchy2"/>
    <dgm:cxn modelId="{8E387B55-2C3A-46B5-BCCD-4E543C4DC4F9}" type="presParOf" srcId="{FF50D5D4-B639-485B-BA7B-2B9C77C96885}" destId="{C673418B-E359-4F26-B0CA-D9FB78D45B53}" srcOrd="0" destOrd="0" presId="urn:microsoft.com/office/officeart/2005/8/layout/hierarchy2"/>
    <dgm:cxn modelId="{7F4C5709-3A1F-4EBD-8A71-52E770AA2BD2}" type="presParOf" srcId="{FF50D5D4-B639-485B-BA7B-2B9C77C96885}" destId="{E99A4C47-0A89-4F06-A8E2-F7CC2E6B3431}" srcOrd="1" destOrd="0" presId="urn:microsoft.com/office/officeart/2005/8/layout/hierarchy2"/>
    <dgm:cxn modelId="{57930DDD-D4E5-4787-96A0-836F6B256209}" type="presParOf" srcId="{287D3763-D8A3-4060-97E7-BD88FD0B19E2}" destId="{1B513279-FAED-4DE2-8AF5-718EE4D3FD84}" srcOrd="2" destOrd="0" presId="urn:microsoft.com/office/officeart/2005/8/layout/hierarchy2"/>
    <dgm:cxn modelId="{5427C13F-14E9-4DF7-9D68-380D606560AA}" type="presParOf" srcId="{1B513279-FAED-4DE2-8AF5-718EE4D3FD84}" destId="{265BC7C1-7C6E-40C4-82A3-0B4E9A134772}" srcOrd="0" destOrd="0" presId="urn:microsoft.com/office/officeart/2005/8/layout/hierarchy2"/>
    <dgm:cxn modelId="{E1294DBF-1B7A-4A84-B7EB-7AE8BC54F7C5}" type="presParOf" srcId="{287D3763-D8A3-4060-97E7-BD88FD0B19E2}" destId="{5F4A2B11-F651-4183-A879-C29305F51291}" srcOrd="3" destOrd="0" presId="urn:microsoft.com/office/officeart/2005/8/layout/hierarchy2"/>
    <dgm:cxn modelId="{B259DB2A-994C-4DE6-950F-CD067D95EF3C}" type="presParOf" srcId="{5F4A2B11-F651-4183-A879-C29305F51291}" destId="{C7CC14D0-06F4-4EBE-8670-4BF8E15B49F1}" srcOrd="0" destOrd="0" presId="urn:microsoft.com/office/officeart/2005/8/layout/hierarchy2"/>
    <dgm:cxn modelId="{B2F0006A-9D8E-487B-ADA6-F277522F6E66}" type="presParOf" srcId="{5F4A2B11-F651-4183-A879-C29305F51291}" destId="{09F8AB77-78AB-4534-B2BF-ADD64303C3FA}" srcOrd="1" destOrd="0" presId="urn:microsoft.com/office/officeart/2005/8/layout/hierarchy2"/>
    <dgm:cxn modelId="{889C6781-5F7A-4E0F-89C8-62AC348FC56C}" type="presParOf" srcId="{287D3763-D8A3-4060-97E7-BD88FD0B19E2}" destId="{15068C27-1C33-490D-AE04-080484DA037A}" srcOrd="4" destOrd="0" presId="urn:microsoft.com/office/officeart/2005/8/layout/hierarchy2"/>
    <dgm:cxn modelId="{CE3805F6-7323-483F-A68F-125FF00B7DAF}" type="presParOf" srcId="{15068C27-1C33-490D-AE04-080484DA037A}" destId="{5608EDCC-0AFD-4E42-A530-D76D3A1CD5AB}" srcOrd="0" destOrd="0" presId="urn:microsoft.com/office/officeart/2005/8/layout/hierarchy2"/>
    <dgm:cxn modelId="{87F9B2F5-4B48-4316-A0AA-D1B4B7D22868}" type="presParOf" srcId="{287D3763-D8A3-4060-97E7-BD88FD0B19E2}" destId="{D28A9EB4-BE33-4CA3-90F8-FEB6724C2F54}" srcOrd="5" destOrd="0" presId="urn:microsoft.com/office/officeart/2005/8/layout/hierarchy2"/>
    <dgm:cxn modelId="{854276BD-CD8D-4192-9E13-933AB6A2BC77}" type="presParOf" srcId="{D28A9EB4-BE33-4CA3-90F8-FEB6724C2F54}" destId="{E220BA9E-8EB3-4284-8078-06833B0290FC}" srcOrd="0" destOrd="0" presId="urn:microsoft.com/office/officeart/2005/8/layout/hierarchy2"/>
    <dgm:cxn modelId="{30AC1F5A-3DCD-4FBB-8694-1C87D497BEFB}" type="presParOf" srcId="{D28A9EB4-BE33-4CA3-90F8-FEB6724C2F54}" destId="{ACAA0631-10FE-438D-AF26-B47DC634C7BB}" srcOrd="1" destOrd="0" presId="urn:microsoft.com/office/officeart/2005/8/layout/hierarchy2"/>
    <dgm:cxn modelId="{6E268D62-1BE8-40DF-8A29-377DB18F5DF6}" type="presParOf" srcId="{287D3763-D8A3-4060-97E7-BD88FD0B19E2}" destId="{8AD0A869-06C9-475F-B5DC-06DACD3B672E}" srcOrd="6" destOrd="0" presId="urn:microsoft.com/office/officeart/2005/8/layout/hierarchy2"/>
    <dgm:cxn modelId="{CA2D099A-25E7-4372-9A08-761FD74BAD0C}" type="presParOf" srcId="{8AD0A869-06C9-475F-B5DC-06DACD3B672E}" destId="{7198A78A-B384-45CD-8947-3A66BE9E71E6}" srcOrd="0" destOrd="0" presId="urn:microsoft.com/office/officeart/2005/8/layout/hierarchy2"/>
    <dgm:cxn modelId="{F67A68D5-1A8A-4FF5-8080-102FD153A676}" type="presParOf" srcId="{287D3763-D8A3-4060-97E7-BD88FD0B19E2}" destId="{810F0DB2-25B4-463C-B0BD-1D25FB554454}" srcOrd="7" destOrd="0" presId="urn:microsoft.com/office/officeart/2005/8/layout/hierarchy2"/>
    <dgm:cxn modelId="{0111C871-A2DB-45B5-AF30-F42C05F3E995}" type="presParOf" srcId="{810F0DB2-25B4-463C-B0BD-1D25FB554454}" destId="{1EF2436B-9EDC-4BC3-9527-04B2879D5E52}" srcOrd="0" destOrd="0" presId="urn:microsoft.com/office/officeart/2005/8/layout/hierarchy2"/>
    <dgm:cxn modelId="{AAA86744-4C81-4B9F-AC64-EE0D3E0E639F}" type="presParOf" srcId="{810F0DB2-25B4-463C-B0BD-1D25FB554454}" destId="{38351D38-7ED2-4D22-8222-81CD6E81ED65}"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52CD24-B752-4773-95EB-9C022458689B}" type="doc">
      <dgm:prSet loTypeId="urn:microsoft.com/office/officeart/2005/8/layout/hierarchy2" loCatId="hierarchy" qsTypeId="urn:microsoft.com/office/officeart/2005/8/quickstyle/simple1" qsCatId="simple" csTypeId="urn:microsoft.com/office/officeart/2005/8/colors/accent2_4" csCatId="accent2" phldr="1"/>
      <dgm:spPr/>
      <dgm:t>
        <a:bodyPr/>
        <a:lstStyle/>
        <a:p>
          <a:endParaRPr lang="en-US"/>
        </a:p>
      </dgm:t>
    </dgm:pt>
    <dgm:pt modelId="{3336F36C-515C-4E9D-B6CB-4653B6C5416E}">
      <dgm:prSet phldrT="[Text]" custT="1"/>
      <dgm:spPr/>
      <dgm:t>
        <a:bodyPr/>
        <a:lstStyle/>
        <a:p>
          <a:r>
            <a:rPr lang="en-US" sz="3200" b="1" dirty="0" smtClean="0"/>
            <a:t>AOD-PM</a:t>
          </a:r>
          <a:r>
            <a:rPr lang="en-US" sz="3200" b="1" baseline="-25000" dirty="0" smtClean="0"/>
            <a:t>2.5</a:t>
          </a:r>
          <a:endParaRPr lang="en-US" sz="3200" b="1" dirty="0"/>
        </a:p>
      </dgm:t>
    </dgm:pt>
    <dgm:pt modelId="{4FBEB707-A988-4691-B8B7-D5E1DB91366E}" type="parTrans" cxnId="{081C0AC9-ACAF-4637-99A9-9293F83811AD}">
      <dgm:prSet/>
      <dgm:spPr/>
      <dgm:t>
        <a:bodyPr/>
        <a:lstStyle/>
        <a:p>
          <a:endParaRPr lang="en-US" sz="3200" b="1"/>
        </a:p>
      </dgm:t>
    </dgm:pt>
    <dgm:pt modelId="{22C04C4E-393F-470F-86D8-7DCABFE5F9DB}" type="sibTrans" cxnId="{081C0AC9-ACAF-4637-99A9-9293F83811AD}">
      <dgm:prSet/>
      <dgm:spPr/>
      <dgm:t>
        <a:bodyPr/>
        <a:lstStyle/>
        <a:p>
          <a:endParaRPr lang="en-US" sz="3200" b="1"/>
        </a:p>
      </dgm:t>
    </dgm:pt>
    <dgm:pt modelId="{C7F27116-17E5-497A-92B5-74628DF77359}">
      <dgm:prSet phldrT="[Text]" custT="1"/>
      <dgm:spPr/>
      <dgm:t>
        <a:bodyPr/>
        <a:lstStyle/>
        <a:p>
          <a:r>
            <a:rPr lang="en-US" sz="3200" b="1" dirty="0" smtClean="0"/>
            <a:t>Physical variables</a:t>
          </a:r>
          <a:endParaRPr lang="en-US" sz="3200" b="1" dirty="0"/>
        </a:p>
      </dgm:t>
    </dgm:pt>
    <dgm:pt modelId="{B02D841D-D83A-4EC6-A50A-EE0F3328C743}" type="parTrans" cxnId="{0746DEA8-A810-448E-A952-8892437C2B6E}">
      <dgm:prSet custT="1"/>
      <dgm:spPr/>
      <dgm:t>
        <a:bodyPr/>
        <a:lstStyle/>
        <a:p>
          <a:endParaRPr lang="en-US" sz="3200" b="1"/>
        </a:p>
      </dgm:t>
    </dgm:pt>
    <dgm:pt modelId="{77259F13-C949-41E4-98AE-64B9465A44F0}" type="sibTrans" cxnId="{0746DEA8-A810-448E-A952-8892437C2B6E}">
      <dgm:prSet/>
      <dgm:spPr/>
      <dgm:t>
        <a:bodyPr/>
        <a:lstStyle/>
        <a:p>
          <a:endParaRPr lang="en-US" sz="3200" b="1"/>
        </a:p>
      </dgm:t>
    </dgm:pt>
    <dgm:pt modelId="{C70BC159-E1B9-4195-8490-A8B280AC7969}">
      <dgm:prSet phldrT="[Text]" custT="1"/>
      <dgm:spPr/>
      <dgm:t>
        <a:bodyPr/>
        <a:lstStyle/>
        <a:p>
          <a:r>
            <a:rPr lang="en-US" sz="3200" b="1" dirty="0" smtClean="0"/>
            <a:t>Q-1</a:t>
          </a:r>
          <a:endParaRPr lang="en-US" sz="3200" b="1" dirty="0"/>
        </a:p>
      </dgm:t>
    </dgm:pt>
    <dgm:pt modelId="{76BF3ED5-E86E-45B8-BC00-AEF5E51C264D}" type="parTrans" cxnId="{C48E7083-26F6-422E-8D8E-92526A10714A}">
      <dgm:prSet custT="1"/>
      <dgm:spPr/>
      <dgm:t>
        <a:bodyPr/>
        <a:lstStyle/>
        <a:p>
          <a:endParaRPr lang="en-US" sz="3200" b="1"/>
        </a:p>
      </dgm:t>
    </dgm:pt>
    <dgm:pt modelId="{655B8E42-2576-4AF7-8C80-33817FC55D80}" type="sibTrans" cxnId="{C48E7083-26F6-422E-8D8E-92526A10714A}">
      <dgm:prSet/>
      <dgm:spPr/>
      <dgm:t>
        <a:bodyPr/>
        <a:lstStyle/>
        <a:p>
          <a:endParaRPr lang="en-US" sz="3200" b="1"/>
        </a:p>
      </dgm:t>
    </dgm:pt>
    <dgm:pt modelId="{51B2FA62-32E9-4802-892C-8C65ED9DC02C}">
      <dgm:prSet phldrT="[Text]" custT="1"/>
      <dgm:spPr/>
      <dgm:t>
        <a:bodyPr/>
        <a:lstStyle/>
        <a:p>
          <a:r>
            <a:rPr lang="en-US" sz="3200" b="1" dirty="0" smtClean="0"/>
            <a:t>Q-2</a:t>
          </a:r>
          <a:endParaRPr lang="en-US" sz="3200" b="1" dirty="0"/>
        </a:p>
      </dgm:t>
    </dgm:pt>
    <dgm:pt modelId="{85677C39-09F7-42A0-A08E-2431773A3360}" type="parTrans" cxnId="{7BDCE577-8371-4609-A81B-3971813D1338}">
      <dgm:prSet custT="1"/>
      <dgm:spPr/>
      <dgm:t>
        <a:bodyPr/>
        <a:lstStyle/>
        <a:p>
          <a:endParaRPr lang="en-US" sz="3200" b="1"/>
        </a:p>
      </dgm:t>
    </dgm:pt>
    <dgm:pt modelId="{213B0B36-7174-4AAB-A04F-4D26853CFF7D}" type="sibTrans" cxnId="{7BDCE577-8371-4609-A81B-3971813D1338}">
      <dgm:prSet/>
      <dgm:spPr/>
      <dgm:t>
        <a:bodyPr/>
        <a:lstStyle/>
        <a:p>
          <a:endParaRPr lang="en-US" sz="3200" b="1"/>
        </a:p>
      </dgm:t>
    </dgm:pt>
    <dgm:pt modelId="{782EB8E6-A28C-424F-BDD9-90A3936B64ED}">
      <dgm:prSet phldrT="[Text]" custT="1"/>
      <dgm:spPr/>
      <dgm:t>
        <a:bodyPr/>
        <a:lstStyle/>
        <a:p>
          <a:r>
            <a:rPr lang="en-US" sz="3200" b="1" dirty="0" smtClean="0"/>
            <a:t>Q-3</a:t>
          </a:r>
          <a:endParaRPr lang="en-US" sz="3200" b="1" dirty="0"/>
        </a:p>
      </dgm:t>
    </dgm:pt>
    <dgm:pt modelId="{4518579E-CCC1-4A14-9162-223B56F12095}" type="parTrans" cxnId="{3CAC3DAB-A794-41E6-BA9B-9105A0C86FB5}">
      <dgm:prSet custT="1"/>
      <dgm:spPr/>
      <dgm:t>
        <a:bodyPr/>
        <a:lstStyle/>
        <a:p>
          <a:endParaRPr lang="en-US" sz="3200" b="1"/>
        </a:p>
      </dgm:t>
    </dgm:pt>
    <dgm:pt modelId="{B1F825B4-BDC1-463A-AAA8-F151FBE3F569}" type="sibTrans" cxnId="{3CAC3DAB-A794-41E6-BA9B-9105A0C86FB5}">
      <dgm:prSet/>
      <dgm:spPr/>
      <dgm:t>
        <a:bodyPr/>
        <a:lstStyle/>
        <a:p>
          <a:endParaRPr lang="en-US" sz="3200" b="1"/>
        </a:p>
      </dgm:t>
    </dgm:pt>
    <dgm:pt modelId="{98EB1B7D-CBB7-47ED-956F-03F444489D51}">
      <dgm:prSet phldrT="[Text]" custT="1"/>
      <dgm:spPr/>
      <dgm:t>
        <a:bodyPr/>
        <a:lstStyle/>
        <a:p>
          <a:r>
            <a:rPr lang="en-US" sz="3200" b="1" dirty="0" smtClean="0"/>
            <a:t>Q-4</a:t>
          </a:r>
          <a:endParaRPr lang="en-US" sz="3200" b="1" dirty="0"/>
        </a:p>
      </dgm:t>
    </dgm:pt>
    <dgm:pt modelId="{8A657081-7BD5-4B21-A9A6-BB778872895E}" type="parTrans" cxnId="{88C75BCB-07AF-4F31-BE4F-3BEF815C2A3B}">
      <dgm:prSet custT="1"/>
      <dgm:spPr/>
      <dgm:t>
        <a:bodyPr/>
        <a:lstStyle/>
        <a:p>
          <a:endParaRPr lang="en-US" sz="3200" b="1"/>
        </a:p>
      </dgm:t>
    </dgm:pt>
    <dgm:pt modelId="{584612E4-AD32-47E5-BD34-95368792E456}" type="sibTrans" cxnId="{88C75BCB-07AF-4F31-BE4F-3BEF815C2A3B}">
      <dgm:prSet/>
      <dgm:spPr/>
      <dgm:t>
        <a:bodyPr/>
        <a:lstStyle/>
        <a:p>
          <a:endParaRPr lang="en-US" sz="3200" b="1"/>
        </a:p>
      </dgm:t>
    </dgm:pt>
    <dgm:pt modelId="{C433D18B-812C-4683-9FAA-8D54B3E3F4B1}" type="pres">
      <dgm:prSet presAssocID="{9A52CD24-B752-4773-95EB-9C022458689B}" presName="diagram" presStyleCnt="0">
        <dgm:presLayoutVars>
          <dgm:chPref val="1"/>
          <dgm:dir/>
          <dgm:animOne val="branch"/>
          <dgm:animLvl val="lvl"/>
          <dgm:resizeHandles val="exact"/>
        </dgm:presLayoutVars>
      </dgm:prSet>
      <dgm:spPr/>
      <dgm:t>
        <a:bodyPr/>
        <a:lstStyle/>
        <a:p>
          <a:endParaRPr lang="en-US"/>
        </a:p>
      </dgm:t>
    </dgm:pt>
    <dgm:pt modelId="{5FE928BD-AA4B-4741-91B9-30946510FF69}" type="pres">
      <dgm:prSet presAssocID="{3336F36C-515C-4E9D-B6CB-4653B6C5416E}" presName="root1" presStyleCnt="0"/>
      <dgm:spPr/>
    </dgm:pt>
    <dgm:pt modelId="{D4F0611F-79A1-4D87-9F3D-8A4CF1FDFA90}" type="pres">
      <dgm:prSet presAssocID="{3336F36C-515C-4E9D-B6CB-4653B6C5416E}" presName="LevelOneTextNode" presStyleLbl="node0" presStyleIdx="0" presStyleCnt="1" custScaleX="158402" custScaleY="154325" custLinFactNeighborX="-51937" custLinFactNeighborY="-209">
        <dgm:presLayoutVars>
          <dgm:chPref val="3"/>
        </dgm:presLayoutVars>
      </dgm:prSet>
      <dgm:spPr/>
      <dgm:t>
        <a:bodyPr/>
        <a:lstStyle/>
        <a:p>
          <a:endParaRPr lang="en-US"/>
        </a:p>
      </dgm:t>
    </dgm:pt>
    <dgm:pt modelId="{5B37E637-1E20-4437-B06A-F203C7435EEE}" type="pres">
      <dgm:prSet presAssocID="{3336F36C-515C-4E9D-B6CB-4653B6C5416E}" presName="level2hierChild" presStyleCnt="0"/>
      <dgm:spPr/>
    </dgm:pt>
    <dgm:pt modelId="{C717364D-0AFD-4B1C-AC51-847AD41AE838}" type="pres">
      <dgm:prSet presAssocID="{B02D841D-D83A-4EC6-A50A-EE0F3328C743}" presName="conn2-1" presStyleLbl="parChTrans1D2" presStyleIdx="0" presStyleCnt="1"/>
      <dgm:spPr/>
      <dgm:t>
        <a:bodyPr/>
        <a:lstStyle/>
        <a:p>
          <a:endParaRPr lang="en-US"/>
        </a:p>
      </dgm:t>
    </dgm:pt>
    <dgm:pt modelId="{C4905557-ED62-426E-9E5C-F4F9A0151584}" type="pres">
      <dgm:prSet presAssocID="{B02D841D-D83A-4EC6-A50A-EE0F3328C743}" presName="connTx" presStyleLbl="parChTrans1D2" presStyleIdx="0" presStyleCnt="1"/>
      <dgm:spPr/>
      <dgm:t>
        <a:bodyPr/>
        <a:lstStyle/>
        <a:p>
          <a:endParaRPr lang="en-US"/>
        </a:p>
      </dgm:t>
    </dgm:pt>
    <dgm:pt modelId="{29BC01F4-D6B2-49DE-B0D8-B21EC8F02CC1}" type="pres">
      <dgm:prSet presAssocID="{C7F27116-17E5-497A-92B5-74628DF77359}" presName="root2" presStyleCnt="0"/>
      <dgm:spPr/>
    </dgm:pt>
    <dgm:pt modelId="{31D01C90-E76C-4C08-8CBB-4A2517F3AA21}" type="pres">
      <dgm:prSet presAssocID="{C7F27116-17E5-497A-92B5-74628DF77359}" presName="LevelTwoTextNode" presStyleLbl="node2" presStyleIdx="0" presStyleCnt="1" custScaleX="145019" custScaleY="166148" custLinFactNeighborX="2416" custLinFactNeighborY="-722">
        <dgm:presLayoutVars>
          <dgm:chPref val="3"/>
        </dgm:presLayoutVars>
      </dgm:prSet>
      <dgm:spPr/>
      <dgm:t>
        <a:bodyPr/>
        <a:lstStyle/>
        <a:p>
          <a:endParaRPr lang="en-US"/>
        </a:p>
      </dgm:t>
    </dgm:pt>
    <dgm:pt modelId="{287D3763-D8A3-4060-97E7-BD88FD0B19E2}" type="pres">
      <dgm:prSet presAssocID="{C7F27116-17E5-497A-92B5-74628DF77359}" presName="level3hierChild" presStyleCnt="0"/>
      <dgm:spPr/>
    </dgm:pt>
    <dgm:pt modelId="{4A98D8A4-82A6-4131-8F75-B65AD0922600}" type="pres">
      <dgm:prSet presAssocID="{76BF3ED5-E86E-45B8-BC00-AEF5E51C264D}" presName="conn2-1" presStyleLbl="parChTrans1D3" presStyleIdx="0" presStyleCnt="4"/>
      <dgm:spPr/>
      <dgm:t>
        <a:bodyPr/>
        <a:lstStyle/>
        <a:p>
          <a:endParaRPr lang="en-US"/>
        </a:p>
      </dgm:t>
    </dgm:pt>
    <dgm:pt modelId="{7D1FE483-00B2-4C19-A546-C59C1DA78CAE}" type="pres">
      <dgm:prSet presAssocID="{76BF3ED5-E86E-45B8-BC00-AEF5E51C264D}" presName="connTx" presStyleLbl="parChTrans1D3" presStyleIdx="0" presStyleCnt="4"/>
      <dgm:spPr/>
      <dgm:t>
        <a:bodyPr/>
        <a:lstStyle/>
        <a:p>
          <a:endParaRPr lang="en-US"/>
        </a:p>
      </dgm:t>
    </dgm:pt>
    <dgm:pt modelId="{FF50D5D4-B639-485B-BA7B-2B9C77C96885}" type="pres">
      <dgm:prSet presAssocID="{C70BC159-E1B9-4195-8490-A8B280AC7969}" presName="root2" presStyleCnt="0"/>
      <dgm:spPr/>
    </dgm:pt>
    <dgm:pt modelId="{C673418B-E359-4F26-B0CA-D9FB78D45B53}" type="pres">
      <dgm:prSet presAssocID="{C70BC159-E1B9-4195-8490-A8B280AC7969}" presName="LevelTwoTextNode" presStyleLbl="node3" presStyleIdx="0" presStyleCnt="4">
        <dgm:presLayoutVars>
          <dgm:chPref val="3"/>
        </dgm:presLayoutVars>
      </dgm:prSet>
      <dgm:spPr/>
      <dgm:t>
        <a:bodyPr/>
        <a:lstStyle/>
        <a:p>
          <a:endParaRPr lang="en-US"/>
        </a:p>
      </dgm:t>
    </dgm:pt>
    <dgm:pt modelId="{E99A4C47-0A89-4F06-A8E2-F7CC2E6B3431}" type="pres">
      <dgm:prSet presAssocID="{C70BC159-E1B9-4195-8490-A8B280AC7969}" presName="level3hierChild" presStyleCnt="0"/>
      <dgm:spPr/>
    </dgm:pt>
    <dgm:pt modelId="{1B513279-FAED-4DE2-8AF5-718EE4D3FD84}" type="pres">
      <dgm:prSet presAssocID="{85677C39-09F7-42A0-A08E-2431773A3360}" presName="conn2-1" presStyleLbl="parChTrans1D3" presStyleIdx="1" presStyleCnt="4"/>
      <dgm:spPr/>
      <dgm:t>
        <a:bodyPr/>
        <a:lstStyle/>
        <a:p>
          <a:endParaRPr lang="en-US"/>
        </a:p>
      </dgm:t>
    </dgm:pt>
    <dgm:pt modelId="{265BC7C1-7C6E-40C4-82A3-0B4E9A134772}" type="pres">
      <dgm:prSet presAssocID="{85677C39-09F7-42A0-A08E-2431773A3360}" presName="connTx" presStyleLbl="parChTrans1D3" presStyleIdx="1" presStyleCnt="4"/>
      <dgm:spPr/>
      <dgm:t>
        <a:bodyPr/>
        <a:lstStyle/>
        <a:p>
          <a:endParaRPr lang="en-US"/>
        </a:p>
      </dgm:t>
    </dgm:pt>
    <dgm:pt modelId="{5F4A2B11-F651-4183-A879-C29305F51291}" type="pres">
      <dgm:prSet presAssocID="{51B2FA62-32E9-4802-892C-8C65ED9DC02C}" presName="root2" presStyleCnt="0"/>
      <dgm:spPr/>
    </dgm:pt>
    <dgm:pt modelId="{C7CC14D0-06F4-4EBE-8670-4BF8E15B49F1}" type="pres">
      <dgm:prSet presAssocID="{51B2FA62-32E9-4802-892C-8C65ED9DC02C}" presName="LevelTwoTextNode" presStyleLbl="node3" presStyleIdx="1" presStyleCnt="4">
        <dgm:presLayoutVars>
          <dgm:chPref val="3"/>
        </dgm:presLayoutVars>
      </dgm:prSet>
      <dgm:spPr/>
      <dgm:t>
        <a:bodyPr/>
        <a:lstStyle/>
        <a:p>
          <a:endParaRPr lang="en-US"/>
        </a:p>
      </dgm:t>
    </dgm:pt>
    <dgm:pt modelId="{09F8AB77-78AB-4534-B2BF-ADD64303C3FA}" type="pres">
      <dgm:prSet presAssocID="{51B2FA62-32E9-4802-892C-8C65ED9DC02C}" presName="level3hierChild" presStyleCnt="0"/>
      <dgm:spPr/>
    </dgm:pt>
    <dgm:pt modelId="{15068C27-1C33-490D-AE04-080484DA037A}" type="pres">
      <dgm:prSet presAssocID="{4518579E-CCC1-4A14-9162-223B56F12095}" presName="conn2-1" presStyleLbl="parChTrans1D3" presStyleIdx="2" presStyleCnt="4"/>
      <dgm:spPr/>
      <dgm:t>
        <a:bodyPr/>
        <a:lstStyle/>
        <a:p>
          <a:endParaRPr lang="en-US"/>
        </a:p>
      </dgm:t>
    </dgm:pt>
    <dgm:pt modelId="{5608EDCC-0AFD-4E42-A530-D76D3A1CD5AB}" type="pres">
      <dgm:prSet presAssocID="{4518579E-CCC1-4A14-9162-223B56F12095}" presName="connTx" presStyleLbl="parChTrans1D3" presStyleIdx="2" presStyleCnt="4"/>
      <dgm:spPr/>
      <dgm:t>
        <a:bodyPr/>
        <a:lstStyle/>
        <a:p>
          <a:endParaRPr lang="en-US"/>
        </a:p>
      </dgm:t>
    </dgm:pt>
    <dgm:pt modelId="{D28A9EB4-BE33-4CA3-90F8-FEB6724C2F54}" type="pres">
      <dgm:prSet presAssocID="{782EB8E6-A28C-424F-BDD9-90A3936B64ED}" presName="root2" presStyleCnt="0"/>
      <dgm:spPr/>
    </dgm:pt>
    <dgm:pt modelId="{E220BA9E-8EB3-4284-8078-06833B0290FC}" type="pres">
      <dgm:prSet presAssocID="{782EB8E6-A28C-424F-BDD9-90A3936B64ED}" presName="LevelTwoTextNode" presStyleLbl="node3" presStyleIdx="2" presStyleCnt="4">
        <dgm:presLayoutVars>
          <dgm:chPref val="3"/>
        </dgm:presLayoutVars>
      </dgm:prSet>
      <dgm:spPr/>
      <dgm:t>
        <a:bodyPr/>
        <a:lstStyle/>
        <a:p>
          <a:endParaRPr lang="en-US"/>
        </a:p>
      </dgm:t>
    </dgm:pt>
    <dgm:pt modelId="{ACAA0631-10FE-438D-AF26-B47DC634C7BB}" type="pres">
      <dgm:prSet presAssocID="{782EB8E6-A28C-424F-BDD9-90A3936B64ED}" presName="level3hierChild" presStyleCnt="0"/>
      <dgm:spPr/>
    </dgm:pt>
    <dgm:pt modelId="{8AD0A869-06C9-475F-B5DC-06DACD3B672E}" type="pres">
      <dgm:prSet presAssocID="{8A657081-7BD5-4B21-A9A6-BB778872895E}" presName="conn2-1" presStyleLbl="parChTrans1D3" presStyleIdx="3" presStyleCnt="4"/>
      <dgm:spPr/>
      <dgm:t>
        <a:bodyPr/>
        <a:lstStyle/>
        <a:p>
          <a:endParaRPr lang="en-US"/>
        </a:p>
      </dgm:t>
    </dgm:pt>
    <dgm:pt modelId="{7198A78A-B384-45CD-8947-3A66BE9E71E6}" type="pres">
      <dgm:prSet presAssocID="{8A657081-7BD5-4B21-A9A6-BB778872895E}" presName="connTx" presStyleLbl="parChTrans1D3" presStyleIdx="3" presStyleCnt="4"/>
      <dgm:spPr/>
      <dgm:t>
        <a:bodyPr/>
        <a:lstStyle/>
        <a:p>
          <a:endParaRPr lang="en-US"/>
        </a:p>
      </dgm:t>
    </dgm:pt>
    <dgm:pt modelId="{810F0DB2-25B4-463C-B0BD-1D25FB554454}" type="pres">
      <dgm:prSet presAssocID="{98EB1B7D-CBB7-47ED-956F-03F444489D51}" presName="root2" presStyleCnt="0"/>
      <dgm:spPr/>
    </dgm:pt>
    <dgm:pt modelId="{1EF2436B-9EDC-4BC3-9527-04B2879D5E52}" type="pres">
      <dgm:prSet presAssocID="{98EB1B7D-CBB7-47ED-956F-03F444489D51}" presName="LevelTwoTextNode" presStyleLbl="node3" presStyleIdx="3" presStyleCnt="4">
        <dgm:presLayoutVars>
          <dgm:chPref val="3"/>
        </dgm:presLayoutVars>
      </dgm:prSet>
      <dgm:spPr/>
      <dgm:t>
        <a:bodyPr/>
        <a:lstStyle/>
        <a:p>
          <a:endParaRPr lang="en-US"/>
        </a:p>
      </dgm:t>
    </dgm:pt>
    <dgm:pt modelId="{38351D38-7ED2-4D22-8222-81CD6E81ED65}" type="pres">
      <dgm:prSet presAssocID="{98EB1B7D-CBB7-47ED-956F-03F444489D51}" presName="level3hierChild" presStyleCnt="0"/>
      <dgm:spPr/>
    </dgm:pt>
  </dgm:ptLst>
  <dgm:cxnLst>
    <dgm:cxn modelId="{60ADD24D-7D6B-476A-BA1F-6C42D885E88E}" type="presOf" srcId="{B02D841D-D83A-4EC6-A50A-EE0F3328C743}" destId="{C4905557-ED62-426E-9E5C-F4F9A0151584}" srcOrd="1" destOrd="0" presId="urn:microsoft.com/office/officeart/2005/8/layout/hierarchy2"/>
    <dgm:cxn modelId="{BEFCCB57-7CA5-4797-B4FB-C108BE4CC4DE}" type="presOf" srcId="{9A52CD24-B752-4773-95EB-9C022458689B}" destId="{C433D18B-812C-4683-9FAA-8D54B3E3F4B1}" srcOrd="0" destOrd="0" presId="urn:microsoft.com/office/officeart/2005/8/layout/hierarchy2"/>
    <dgm:cxn modelId="{40176BD8-D0FA-4EB3-8BA0-191B35A774B0}" type="presOf" srcId="{B02D841D-D83A-4EC6-A50A-EE0F3328C743}" destId="{C717364D-0AFD-4B1C-AC51-847AD41AE838}" srcOrd="0" destOrd="0" presId="urn:microsoft.com/office/officeart/2005/8/layout/hierarchy2"/>
    <dgm:cxn modelId="{BA62E0A8-95BE-41DA-A566-1B44C2A5C7A6}" type="presOf" srcId="{85677C39-09F7-42A0-A08E-2431773A3360}" destId="{265BC7C1-7C6E-40C4-82A3-0B4E9A134772}" srcOrd="1" destOrd="0" presId="urn:microsoft.com/office/officeart/2005/8/layout/hierarchy2"/>
    <dgm:cxn modelId="{7BDCE577-8371-4609-A81B-3971813D1338}" srcId="{C7F27116-17E5-497A-92B5-74628DF77359}" destId="{51B2FA62-32E9-4802-892C-8C65ED9DC02C}" srcOrd="1" destOrd="0" parTransId="{85677C39-09F7-42A0-A08E-2431773A3360}" sibTransId="{213B0B36-7174-4AAB-A04F-4D26853CFF7D}"/>
    <dgm:cxn modelId="{6D375E86-401A-4BEC-9ECB-F13F7AFEEC62}" type="presOf" srcId="{782EB8E6-A28C-424F-BDD9-90A3936B64ED}" destId="{E220BA9E-8EB3-4284-8078-06833B0290FC}" srcOrd="0" destOrd="0" presId="urn:microsoft.com/office/officeart/2005/8/layout/hierarchy2"/>
    <dgm:cxn modelId="{05DE3B0B-C1C9-4C9B-95E7-1028220006B2}" type="presOf" srcId="{76BF3ED5-E86E-45B8-BC00-AEF5E51C264D}" destId="{4A98D8A4-82A6-4131-8F75-B65AD0922600}" srcOrd="0" destOrd="0" presId="urn:microsoft.com/office/officeart/2005/8/layout/hierarchy2"/>
    <dgm:cxn modelId="{85415524-DCED-47FA-BF28-56F2540C7142}" type="presOf" srcId="{3336F36C-515C-4E9D-B6CB-4653B6C5416E}" destId="{D4F0611F-79A1-4D87-9F3D-8A4CF1FDFA90}" srcOrd="0" destOrd="0" presId="urn:microsoft.com/office/officeart/2005/8/layout/hierarchy2"/>
    <dgm:cxn modelId="{88C75BCB-07AF-4F31-BE4F-3BEF815C2A3B}" srcId="{C7F27116-17E5-497A-92B5-74628DF77359}" destId="{98EB1B7D-CBB7-47ED-956F-03F444489D51}" srcOrd="3" destOrd="0" parTransId="{8A657081-7BD5-4B21-A9A6-BB778872895E}" sibTransId="{584612E4-AD32-47E5-BD34-95368792E456}"/>
    <dgm:cxn modelId="{0746DEA8-A810-448E-A952-8892437C2B6E}" srcId="{3336F36C-515C-4E9D-B6CB-4653B6C5416E}" destId="{C7F27116-17E5-497A-92B5-74628DF77359}" srcOrd="0" destOrd="0" parTransId="{B02D841D-D83A-4EC6-A50A-EE0F3328C743}" sibTransId="{77259F13-C949-41E4-98AE-64B9465A44F0}"/>
    <dgm:cxn modelId="{EE7CE66E-EADF-4619-9FEF-57BB2A51CD27}" type="presOf" srcId="{C70BC159-E1B9-4195-8490-A8B280AC7969}" destId="{C673418B-E359-4F26-B0CA-D9FB78D45B53}" srcOrd="0" destOrd="0" presId="urn:microsoft.com/office/officeart/2005/8/layout/hierarchy2"/>
    <dgm:cxn modelId="{081C0AC9-ACAF-4637-99A9-9293F83811AD}" srcId="{9A52CD24-B752-4773-95EB-9C022458689B}" destId="{3336F36C-515C-4E9D-B6CB-4653B6C5416E}" srcOrd="0" destOrd="0" parTransId="{4FBEB707-A988-4691-B8B7-D5E1DB91366E}" sibTransId="{22C04C4E-393F-470F-86D8-7DCABFE5F9DB}"/>
    <dgm:cxn modelId="{3709588F-666C-4F62-9F5E-BA806AC297E6}" type="presOf" srcId="{4518579E-CCC1-4A14-9162-223B56F12095}" destId="{15068C27-1C33-490D-AE04-080484DA037A}" srcOrd="0" destOrd="0" presId="urn:microsoft.com/office/officeart/2005/8/layout/hierarchy2"/>
    <dgm:cxn modelId="{28BEA77F-79A1-4BC6-987D-D1ED52C9D390}" type="presOf" srcId="{98EB1B7D-CBB7-47ED-956F-03F444489D51}" destId="{1EF2436B-9EDC-4BC3-9527-04B2879D5E52}" srcOrd="0" destOrd="0" presId="urn:microsoft.com/office/officeart/2005/8/layout/hierarchy2"/>
    <dgm:cxn modelId="{3CAC3DAB-A794-41E6-BA9B-9105A0C86FB5}" srcId="{C7F27116-17E5-497A-92B5-74628DF77359}" destId="{782EB8E6-A28C-424F-BDD9-90A3936B64ED}" srcOrd="2" destOrd="0" parTransId="{4518579E-CCC1-4A14-9162-223B56F12095}" sibTransId="{B1F825B4-BDC1-463A-AAA8-F151FBE3F569}"/>
    <dgm:cxn modelId="{7B9FC09B-9EF5-4BC4-ABCA-AC72BC5EB2C9}" type="presOf" srcId="{8A657081-7BD5-4B21-A9A6-BB778872895E}" destId="{7198A78A-B384-45CD-8947-3A66BE9E71E6}" srcOrd="1" destOrd="0" presId="urn:microsoft.com/office/officeart/2005/8/layout/hierarchy2"/>
    <dgm:cxn modelId="{1B110044-EF62-4B18-884D-67998E9B54CA}" type="presOf" srcId="{8A657081-7BD5-4B21-A9A6-BB778872895E}" destId="{8AD0A869-06C9-475F-B5DC-06DACD3B672E}" srcOrd="0" destOrd="0" presId="urn:microsoft.com/office/officeart/2005/8/layout/hierarchy2"/>
    <dgm:cxn modelId="{75F60F31-3501-408D-9CE8-C22FB58EBFB5}" type="presOf" srcId="{4518579E-CCC1-4A14-9162-223B56F12095}" destId="{5608EDCC-0AFD-4E42-A530-D76D3A1CD5AB}" srcOrd="1" destOrd="0" presId="urn:microsoft.com/office/officeart/2005/8/layout/hierarchy2"/>
    <dgm:cxn modelId="{C48E7083-26F6-422E-8D8E-92526A10714A}" srcId="{C7F27116-17E5-497A-92B5-74628DF77359}" destId="{C70BC159-E1B9-4195-8490-A8B280AC7969}" srcOrd="0" destOrd="0" parTransId="{76BF3ED5-E86E-45B8-BC00-AEF5E51C264D}" sibTransId="{655B8E42-2576-4AF7-8C80-33817FC55D80}"/>
    <dgm:cxn modelId="{6DB15C6F-A3C9-4A3C-945E-1D9853B2E0CC}" type="presOf" srcId="{51B2FA62-32E9-4802-892C-8C65ED9DC02C}" destId="{C7CC14D0-06F4-4EBE-8670-4BF8E15B49F1}" srcOrd="0" destOrd="0" presId="urn:microsoft.com/office/officeart/2005/8/layout/hierarchy2"/>
    <dgm:cxn modelId="{727D4F6F-6AE4-4BFB-8AE2-6736275EECCA}" type="presOf" srcId="{C7F27116-17E5-497A-92B5-74628DF77359}" destId="{31D01C90-E76C-4C08-8CBB-4A2517F3AA21}" srcOrd="0" destOrd="0" presId="urn:microsoft.com/office/officeart/2005/8/layout/hierarchy2"/>
    <dgm:cxn modelId="{AF1E50E1-7820-4D63-83D0-23336E5CF2EB}" type="presOf" srcId="{85677C39-09F7-42A0-A08E-2431773A3360}" destId="{1B513279-FAED-4DE2-8AF5-718EE4D3FD84}" srcOrd="0" destOrd="0" presId="urn:microsoft.com/office/officeart/2005/8/layout/hierarchy2"/>
    <dgm:cxn modelId="{84F6EF86-E8ED-45EA-AFF8-9832CE32FF3E}" type="presOf" srcId="{76BF3ED5-E86E-45B8-BC00-AEF5E51C264D}" destId="{7D1FE483-00B2-4C19-A546-C59C1DA78CAE}" srcOrd="1" destOrd="0" presId="urn:microsoft.com/office/officeart/2005/8/layout/hierarchy2"/>
    <dgm:cxn modelId="{6776C6C8-F2EC-456A-81BF-FC41A78E79C1}" type="presParOf" srcId="{C433D18B-812C-4683-9FAA-8D54B3E3F4B1}" destId="{5FE928BD-AA4B-4741-91B9-30946510FF69}" srcOrd="0" destOrd="0" presId="urn:microsoft.com/office/officeart/2005/8/layout/hierarchy2"/>
    <dgm:cxn modelId="{01E4349E-768C-4C20-8CDD-60F18B1A5F10}" type="presParOf" srcId="{5FE928BD-AA4B-4741-91B9-30946510FF69}" destId="{D4F0611F-79A1-4D87-9F3D-8A4CF1FDFA90}" srcOrd="0" destOrd="0" presId="urn:microsoft.com/office/officeart/2005/8/layout/hierarchy2"/>
    <dgm:cxn modelId="{9A0DF53B-9B93-430F-907C-F9210F5A428C}" type="presParOf" srcId="{5FE928BD-AA4B-4741-91B9-30946510FF69}" destId="{5B37E637-1E20-4437-B06A-F203C7435EEE}" srcOrd="1" destOrd="0" presId="urn:microsoft.com/office/officeart/2005/8/layout/hierarchy2"/>
    <dgm:cxn modelId="{05991C9E-BE7A-4C2F-9E7D-2694CF983C99}" type="presParOf" srcId="{5B37E637-1E20-4437-B06A-F203C7435EEE}" destId="{C717364D-0AFD-4B1C-AC51-847AD41AE838}" srcOrd="0" destOrd="0" presId="urn:microsoft.com/office/officeart/2005/8/layout/hierarchy2"/>
    <dgm:cxn modelId="{46614829-6A0F-4243-854A-0769BA0DB3C7}" type="presParOf" srcId="{C717364D-0AFD-4B1C-AC51-847AD41AE838}" destId="{C4905557-ED62-426E-9E5C-F4F9A0151584}" srcOrd="0" destOrd="0" presId="urn:microsoft.com/office/officeart/2005/8/layout/hierarchy2"/>
    <dgm:cxn modelId="{FF4407CB-B2AC-4E01-87BF-55B4E732A0E0}" type="presParOf" srcId="{5B37E637-1E20-4437-B06A-F203C7435EEE}" destId="{29BC01F4-D6B2-49DE-B0D8-B21EC8F02CC1}" srcOrd="1" destOrd="0" presId="urn:microsoft.com/office/officeart/2005/8/layout/hierarchy2"/>
    <dgm:cxn modelId="{08DCDAB0-AE52-4126-8816-F0207D5B9E95}" type="presParOf" srcId="{29BC01F4-D6B2-49DE-B0D8-B21EC8F02CC1}" destId="{31D01C90-E76C-4C08-8CBB-4A2517F3AA21}" srcOrd="0" destOrd="0" presId="urn:microsoft.com/office/officeart/2005/8/layout/hierarchy2"/>
    <dgm:cxn modelId="{C0FD0A1D-7A90-4BC4-8090-2C418DD195D5}" type="presParOf" srcId="{29BC01F4-D6B2-49DE-B0D8-B21EC8F02CC1}" destId="{287D3763-D8A3-4060-97E7-BD88FD0B19E2}" srcOrd="1" destOrd="0" presId="urn:microsoft.com/office/officeart/2005/8/layout/hierarchy2"/>
    <dgm:cxn modelId="{01F28871-84AA-455E-8724-4386C1DA83D8}" type="presParOf" srcId="{287D3763-D8A3-4060-97E7-BD88FD0B19E2}" destId="{4A98D8A4-82A6-4131-8F75-B65AD0922600}" srcOrd="0" destOrd="0" presId="urn:microsoft.com/office/officeart/2005/8/layout/hierarchy2"/>
    <dgm:cxn modelId="{3D39285F-331C-4519-BDB6-6128A6578066}" type="presParOf" srcId="{4A98D8A4-82A6-4131-8F75-B65AD0922600}" destId="{7D1FE483-00B2-4C19-A546-C59C1DA78CAE}" srcOrd="0" destOrd="0" presId="urn:microsoft.com/office/officeart/2005/8/layout/hierarchy2"/>
    <dgm:cxn modelId="{9BD37EF6-7CFA-49C1-BA05-BB7A0F8884BA}" type="presParOf" srcId="{287D3763-D8A3-4060-97E7-BD88FD0B19E2}" destId="{FF50D5D4-B639-485B-BA7B-2B9C77C96885}" srcOrd="1" destOrd="0" presId="urn:microsoft.com/office/officeart/2005/8/layout/hierarchy2"/>
    <dgm:cxn modelId="{4FC3B15C-E372-4E0A-9528-C47717B280F0}" type="presParOf" srcId="{FF50D5D4-B639-485B-BA7B-2B9C77C96885}" destId="{C673418B-E359-4F26-B0CA-D9FB78D45B53}" srcOrd="0" destOrd="0" presId="urn:microsoft.com/office/officeart/2005/8/layout/hierarchy2"/>
    <dgm:cxn modelId="{1EFA5F8A-4E92-49E1-BFEA-0DBAD0C1E3D2}" type="presParOf" srcId="{FF50D5D4-B639-485B-BA7B-2B9C77C96885}" destId="{E99A4C47-0A89-4F06-A8E2-F7CC2E6B3431}" srcOrd="1" destOrd="0" presId="urn:microsoft.com/office/officeart/2005/8/layout/hierarchy2"/>
    <dgm:cxn modelId="{7614B9D7-306E-4020-8437-5E46AF1EB543}" type="presParOf" srcId="{287D3763-D8A3-4060-97E7-BD88FD0B19E2}" destId="{1B513279-FAED-4DE2-8AF5-718EE4D3FD84}" srcOrd="2" destOrd="0" presId="urn:microsoft.com/office/officeart/2005/8/layout/hierarchy2"/>
    <dgm:cxn modelId="{3E565DFB-0474-4C07-88BD-B0631C02F281}" type="presParOf" srcId="{1B513279-FAED-4DE2-8AF5-718EE4D3FD84}" destId="{265BC7C1-7C6E-40C4-82A3-0B4E9A134772}" srcOrd="0" destOrd="0" presId="urn:microsoft.com/office/officeart/2005/8/layout/hierarchy2"/>
    <dgm:cxn modelId="{13ABB01D-8403-4C63-9CCC-42F2532A3523}" type="presParOf" srcId="{287D3763-D8A3-4060-97E7-BD88FD0B19E2}" destId="{5F4A2B11-F651-4183-A879-C29305F51291}" srcOrd="3" destOrd="0" presId="urn:microsoft.com/office/officeart/2005/8/layout/hierarchy2"/>
    <dgm:cxn modelId="{EE5A5AAF-56DE-496A-8255-F21C3BEA47E9}" type="presParOf" srcId="{5F4A2B11-F651-4183-A879-C29305F51291}" destId="{C7CC14D0-06F4-4EBE-8670-4BF8E15B49F1}" srcOrd="0" destOrd="0" presId="urn:microsoft.com/office/officeart/2005/8/layout/hierarchy2"/>
    <dgm:cxn modelId="{7B169F54-24AC-4607-9368-B98024666F5E}" type="presParOf" srcId="{5F4A2B11-F651-4183-A879-C29305F51291}" destId="{09F8AB77-78AB-4534-B2BF-ADD64303C3FA}" srcOrd="1" destOrd="0" presId="urn:microsoft.com/office/officeart/2005/8/layout/hierarchy2"/>
    <dgm:cxn modelId="{AF7EC33C-AC19-458E-9A3E-587E248C1CA8}" type="presParOf" srcId="{287D3763-D8A3-4060-97E7-BD88FD0B19E2}" destId="{15068C27-1C33-490D-AE04-080484DA037A}" srcOrd="4" destOrd="0" presId="urn:microsoft.com/office/officeart/2005/8/layout/hierarchy2"/>
    <dgm:cxn modelId="{02D20C0C-44E6-4C76-BFE4-746BEF8ED75F}" type="presParOf" srcId="{15068C27-1C33-490D-AE04-080484DA037A}" destId="{5608EDCC-0AFD-4E42-A530-D76D3A1CD5AB}" srcOrd="0" destOrd="0" presId="urn:microsoft.com/office/officeart/2005/8/layout/hierarchy2"/>
    <dgm:cxn modelId="{64DFDD76-4800-45A3-9467-97FD4C5DD083}" type="presParOf" srcId="{287D3763-D8A3-4060-97E7-BD88FD0B19E2}" destId="{D28A9EB4-BE33-4CA3-90F8-FEB6724C2F54}" srcOrd="5" destOrd="0" presId="urn:microsoft.com/office/officeart/2005/8/layout/hierarchy2"/>
    <dgm:cxn modelId="{D0552A5F-E2AF-4A16-867B-7021815C9A20}" type="presParOf" srcId="{D28A9EB4-BE33-4CA3-90F8-FEB6724C2F54}" destId="{E220BA9E-8EB3-4284-8078-06833B0290FC}" srcOrd="0" destOrd="0" presId="urn:microsoft.com/office/officeart/2005/8/layout/hierarchy2"/>
    <dgm:cxn modelId="{91FC01D4-A7A1-4C6A-AB6C-9E5DECF6F0AA}" type="presParOf" srcId="{D28A9EB4-BE33-4CA3-90F8-FEB6724C2F54}" destId="{ACAA0631-10FE-438D-AF26-B47DC634C7BB}" srcOrd="1" destOrd="0" presId="urn:microsoft.com/office/officeart/2005/8/layout/hierarchy2"/>
    <dgm:cxn modelId="{B05FD78C-27E8-4EA6-A56A-81FA0A67EDC6}" type="presParOf" srcId="{287D3763-D8A3-4060-97E7-BD88FD0B19E2}" destId="{8AD0A869-06C9-475F-B5DC-06DACD3B672E}" srcOrd="6" destOrd="0" presId="urn:microsoft.com/office/officeart/2005/8/layout/hierarchy2"/>
    <dgm:cxn modelId="{33F7C0F7-ED5E-4CE0-8899-431F4A0D26FC}" type="presParOf" srcId="{8AD0A869-06C9-475F-B5DC-06DACD3B672E}" destId="{7198A78A-B384-45CD-8947-3A66BE9E71E6}" srcOrd="0" destOrd="0" presId="urn:microsoft.com/office/officeart/2005/8/layout/hierarchy2"/>
    <dgm:cxn modelId="{DAC43344-A0D2-49C1-8317-F469F87EE24D}" type="presParOf" srcId="{287D3763-D8A3-4060-97E7-BD88FD0B19E2}" destId="{810F0DB2-25B4-463C-B0BD-1D25FB554454}" srcOrd="7" destOrd="0" presId="urn:microsoft.com/office/officeart/2005/8/layout/hierarchy2"/>
    <dgm:cxn modelId="{D23D1D86-C3F2-49C5-9CAD-63B2815766F4}" type="presParOf" srcId="{810F0DB2-25B4-463C-B0BD-1D25FB554454}" destId="{1EF2436B-9EDC-4BC3-9527-04B2879D5E52}" srcOrd="0" destOrd="0" presId="urn:microsoft.com/office/officeart/2005/8/layout/hierarchy2"/>
    <dgm:cxn modelId="{D86E36FB-1121-4C75-AF5F-84499802124B}" type="presParOf" srcId="{810F0DB2-25B4-463C-B0BD-1D25FB554454}" destId="{38351D38-7ED2-4D22-8222-81CD6E81ED65}"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52CD24-B752-4773-95EB-9C022458689B}" type="doc">
      <dgm:prSet loTypeId="urn:microsoft.com/office/officeart/2005/8/layout/hierarchy2" loCatId="hierarchy" qsTypeId="urn:microsoft.com/office/officeart/2005/8/quickstyle/simple1" qsCatId="simple" csTypeId="urn:microsoft.com/office/officeart/2005/8/colors/accent2_4" csCatId="accent2" phldr="1"/>
      <dgm:spPr/>
      <dgm:t>
        <a:bodyPr/>
        <a:lstStyle/>
        <a:p>
          <a:endParaRPr lang="en-US"/>
        </a:p>
      </dgm:t>
    </dgm:pt>
    <dgm:pt modelId="{3336F36C-515C-4E9D-B6CB-4653B6C5416E}">
      <dgm:prSet phldrT="[Text]" custT="1"/>
      <dgm:spPr/>
      <dgm:t>
        <a:bodyPr/>
        <a:lstStyle/>
        <a:p>
          <a:r>
            <a:rPr lang="en-US" sz="3200" b="1" dirty="0" smtClean="0"/>
            <a:t>AOD-PM</a:t>
          </a:r>
          <a:r>
            <a:rPr lang="en-US" sz="3200" b="1" baseline="-25000" dirty="0" smtClean="0"/>
            <a:t>2.5</a:t>
          </a:r>
          <a:endParaRPr lang="en-US" sz="3200" b="1" dirty="0"/>
        </a:p>
      </dgm:t>
    </dgm:pt>
    <dgm:pt modelId="{4FBEB707-A988-4691-B8B7-D5E1DB91366E}" type="parTrans" cxnId="{081C0AC9-ACAF-4637-99A9-9293F83811AD}">
      <dgm:prSet/>
      <dgm:spPr/>
      <dgm:t>
        <a:bodyPr/>
        <a:lstStyle/>
        <a:p>
          <a:endParaRPr lang="en-US" sz="3200" b="1"/>
        </a:p>
      </dgm:t>
    </dgm:pt>
    <dgm:pt modelId="{22C04C4E-393F-470F-86D8-7DCABFE5F9DB}" type="sibTrans" cxnId="{081C0AC9-ACAF-4637-99A9-9293F83811AD}">
      <dgm:prSet/>
      <dgm:spPr/>
      <dgm:t>
        <a:bodyPr/>
        <a:lstStyle/>
        <a:p>
          <a:endParaRPr lang="en-US" sz="3200" b="1"/>
        </a:p>
      </dgm:t>
    </dgm:pt>
    <dgm:pt modelId="{C7F27116-17E5-497A-92B5-74628DF77359}">
      <dgm:prSet phldrT="[Text]" custT="1"/>
      <dgm:spPr/>
      <dgm:t>
        <a:bodyPr/>
        <a:lstStyle/>
        <a:p>
          <a:r>
            <a:rPr lang="en-US" sz="3200" b="1" dirty="0" smtClean="0"/>
            <a:t>Physical variables</a:t>
          </a:r>
          <a:endParaRPr lang="en-US" sz="3200" b="1" dirty="0"/>
        </a:p>
      </dgm:t>
    </dgm:pt>
    <dgm:pt modelId="{B02D841D-D83A-4EC6-A50A-EE0F3328C743}" type="parTrans" cxnId="{0746DEA8-A810-448E-A952-8892437C2B6E}">
      <dgm:prSet custT="1"/>
      <dgm:spPr/>
      <dgm:t>
        <a:bodyPr/>
        <a:lstStyle/>
        <a:p>
          <a:endParaRPr lang="en-US" sz="3200" b="1"/>
        </a:p>
      </dgm:t>
    </dgm:pt>
    <dgm:pt modelId="{77259F13-C949-41E4-98AE-64B9465A44F0}" type="sibTrans" cxnId="{0746DEA8-A810-448E-A952-8892437C2B6E}">
      <dgm:prSet/>
      <dgm:spPr/>
      <dgm:t>
        <a:bodyPr/>
        <a:lstStyle/>
        <a:p>
          <a:endParaRPr lang="en-US" sz="3200" b="1"/>
        </a:p>
      </dgm:t>
    </dgm:pt>
    <dgm:pt modelId="{C70BC159-E1B9-4195-8490-A8B280AC7969}">
      <dgm:prSet phldrT="[Text]" custT="1"/>
      <dgm:spPr/>
      <dgm:t>
        <a:bodyPr/>
        <a:lstStyle/>
        <a:p>
          <a:r>
            <a:rPr lang="en-US" sz="3200" b="1" dirty="0" smtClean="0"/>
            <a:t>Q-1</a:t>
          </a:r>
          <a:endParaRPr lang="en-US" sz="3200" b="1" dirty="0"/>
        </a:p>
      </dgm:t>
    </dgm:pt>
    <dgm:pt modelId="{76BF3ED5-E86E-45B8-BC00-AEF5E51C264D}" type="parTrans" cxnId="{C48E7083-26F6-422E-8D8E-92526A10714A}">
      <dgm:prSet custT="1"/>
      <dgm:spPr/>
      <dgm:t>
        <a:bodyPr/>
        <a:lstStyle/>
        <a:p>
          <a:endParaRPr lang="en-US" sz="3200" b="1"/>
        </a:p>
      </dgm:t>
    </dgm:pt>
    <dgm:pt modelId="{655B8E42-2576-4AF7-8C80-33817FC55D80}" type="sibTrans" cxnId="{C48E7083-26F6-422E-8D8E-92526A10714A}">
      <dgm:prSet/>
      <dgm:spPr/>
      <dgm:t>
        <a:bodyPr/>
        <a:lstStyle/>
        <a:p>
          <a:endParaRPr lang="en-US" sz="3200" b="1"/>
        </a:p>
      </dgm:t>
    </dgm:pt>
    <dgm:pt modelId="{51B2FA62-32E9-4802-892C-8C65ED9DC02C}">
      <dgm:prSet phldrT="[Text]" custT="1"/>
      <dgm:spPr/>
      <dgm:t>
        <a:bodyPr/>
        <a:lstStyle/>
        <a:p>
          <a:r>
            <a:rPr lang="en-US" sz="3200" b="1" dirty="0" smtClean="0"/>
            <a:t>Q-2</a:t>
          </a:r>
          <a:endParaRPr lang="en-US" sz="3200" b="1" dirty="0"/>
        </a:p>
      </dgm:t>
    </dgm:pt>
    <dgm:pt modelId="{85677C39-09F7-42A0-A08E-2431773A3360}" type="parTrans" cxnId="{7BDCE577-8371-4609-A81B-3971813D1338}">
      <dgm:prSet custT="1"/>
      <dgm:spPr/>
      <dgm:t>
        <a:bodyPr/>
        <a:lstStyle/>
        <a:p>
          <a:endParaRPr lang="en-US" sz="3200" b="1"/>
        </a:p>
      </dgm:t>
    </dgm:pt>
    <dgm:pt modelId="{213B0B36-7174-4AAB-A04F-4D26853CFF7D}" type="sibTrans" cxnId="{7BDCE577-8371-4609-A81B-3971813D1338}">
      <dgm:prSet/>
      <dgm:spPr/>
      <dgm:t>
        <a:bodyPr/>
        <a:lstStyle/>
        <a:p>
          <a:endParaRPr lang="en-US" sz="3200" b="1"/>
        </a:p>
      </dgm:t>
    </dgm:pt>
    <dgm:pt modelId="{782EB8E6-A28C-424F-BDD9-90A3936B64ED}">
      <dgm:prSet phldrT="[Text]" custT="1"/>
      <dgm:spPr/>
      <dgm:t>
        <a:bodyPr/>
        <a:lstStyle/>
        <a:p>
          <a:r>
            <a:rPr lang="en-US" sz="3200" b="1" dirty="0" smtClean="0"/>
            <a:t>Q-3</a:t>
          </a:r>
          <a:endParaRPr lang="en-US" sz="3200" b="1" dirty="0"/>
        </a:p>
      </dgm:t>
    </dgm:pt>
    <dgm:pt modelId="{4518579E-CCC1-4A14-9162-223B56F12095}" type="parTrans" cxnId="{3CAC3DAB-A794-41E6-BA9B-9105A0C86FB5}">
      <dgm:prSet custT="1"/>
      <dgm:spPr/>
      <dgm:t>
        <a:bodyPr/>
        <a:lstStyle/>
        <a:p>
          <a:endParaRPr lang="en-US" sz="3200" b="1"/>
        </a:p>
      </dgm:t>
    </dgm:pt>
    <dgm:pt modelId="{B1F825B4-BDC1-463A-AAA8-F151FBE3F569}" type="sibTrans" cxnId="{3CAC3DAB-A794-41E6-BA9B-9105A0C86FB5}">
      <dgm:prSet/>
      <dgm:spPr/>
      <dgm:t>
        <a:bodyPr/>
        <a:lstStyle/>
        <a:p>
          <a:endParaRPr lang="en-US" sz="3200" b="1"/>
        </a:p>
      </dgm:t>
    </dgm:pt>
    <dgm:pt modelId="{98EB1B7D-CBB7-47ED-956F-03F444489D51}">
      <dgm:prSet phldrT="[Text]" custT="1"/>
      <dgm:spPr/>
      <dgm:t>
        <a:bodyPr/>
        <a:lstStyle/>
        <a:p>
          <a:r>
            <a:rPr lang="en-US" sz="3200" b="1" dirty="0" smtClean="0"/>
            <a:t>Q-4</a:t>
          </a:r>
          <a:endParaRPr lang="en-US" sz="3200" b="1" dirty="0"/>
        </a:p>
      </dgm:t>
    </dgm:pt>
    <dgm:pt modelId="{8A657081-7BD5-4B21-A9A6-BB778872895E}" type="parTrans" cxnId="{88C75BCB-07AF-4F31-BE4F-3BEF815C2A3B}">
      <dgm:prSet custT="1"/>
      <dgm:spPr/>
      <dgm:t>
        <a:bodyPr/>
        <a:lstStyle/>
        <a:p>
          <a:endParaRPr lang="en-US" sz="3200" b="1"/>
        </a:p>
      </dgm:t>
    </dgm:pt>
    <dgm:pt modelId="{584612E4-AD32-47E5-BD34-95368792E456}" type="sibTrans" cxnId="{88C75BCB-07AF-4F31-BE4F-3BEF815C2A3B}">
      <dgm:prSet/>
      <dgm:spPr/>
      <dgm:t>
        <a:bodyPr/>
        <a:lstStyle/>
        <a:p>
          <a:endParaRPr lang="en-US" sz="3200" b="1"/>
        </a:p>
      </dgm:t>
    </dgm:pt>
    <dgm:pt modelId="{C433D18B-812C-4683-9FAA-8D54B3E3F4B1}" type="pres">
      <dgm:prSet presAssocID="{9A52CD24-B752-4773-95EB-9C022458689B}" presName="diagram" presStyleCnt="0">
        <dgm:presLayoutVars>
          <dgm:chPref val="1"/>
          <dgm:dir/>
          <dgm:animOne val="branch"/>
          <dgm:animLvl val="lvl"/>
          <dgm:resizeHandles val="exact"/>
        </dgm:presLayoutVars>
      </dgm:prSet>
      <dgm:spPr/>
      <dgm:t>
        <a:bodyPr/>
        <a:lstStyle/>
        <a:p>
          <a:endParaRPr lang="en-US"/>
        </a:p>
      </dgm:t>
    </dgm:pt>
    <dgm:pt modelId="{5FE928BD-AA4B-4741-91B9-30946510FF69}" type="pres">
      <dgm:prSet presAssocID="{3336F36C-515C-4E9D-B6CB-4653B6C5416E}" presName="root1" presStyleCnt="0"/>
      <dgm:spPr/>
    </dgm:pt>
    <dgm:pt modelId="{D4F0611F-79A1-4D87-9F3D-8A4CF1FDFA90}" type="pres">
      <dgm:prSet presAssocID="{3336F36C-515C-4E9D-B6CB-4653B6C5416E}" presName="LevelOneTextNode" presStyleLbl="node0" presStyleIdx="0" presStyleCnt="1" custScaleX="158402" custScaleY="154325" custLinFactNeighborX="-51937" custLinFactNeighborY="-209">
        <dgm:presLayoutVars>
          <dgm:chPref val="3"/>
        </dgm:presLayoutVars>
      </dgm:prSet>
      <dgm:spPr/>
      <dgm:t>
        <a:bodyPr/>
        <a:lstStyle/>
        <a:p>
          <a:endParaRPr lang="en-US"/>
        </a:p>
      </dgm:t>
    </dgm:pt>
    <dgm:pt modelId="{5B37E637-1E20-4437-B06A-F203C7435EEE}" type="pres">
      <dgm:prSet presAssocID="{3336F36C-515C-4E9D-B6CB-4653B6C5416E}" presName="level2hierChild" presStyleCnt="0"/>
      <dgm:spPr/>
    </dgm:pt>
    <dgm:pt modelId="{C717364D-0AFD-4B1C-AC51-847AD41AE838}" type="pres">
      <dgm:prSet presAssocID="{B02D841D-D83A-4EC6-A50A-EE0F3328C743}" presName="conn2-1" presStyleLbl="parChTrans1D2" presStyleIdx="0" presStyleCnt="1"/>
      <dgm:spPr/>
      <dgm:t>
        <a:bodyPr/>
        <a:lstStyle/>
        <a:p>
          <a:endParaRPr lang="en-US"/>
        </a:p>
      </dgm:t>
    </dgm:pt>
    <dgm:pt modelId="{C4905557-ED62-426E-9E5C-F4F9A0151584}" type="pres">
      <dgm:prSet presAssocID="{B02D841D-D83A-4EC6-A50A-EE0F3328C743}" presName="connTx" presStyleLbl="parChTrans1D2" presStyleIdx="0" presStyleCnt="1"/>
      <dgm:spPr/>
      <dgm:t>
        <a:bodyPr/>
        <a:lstStyle/>
        <a:p>
          <a:endParaRPr lang="en-US"/>
        </a:p>
      </dgm:t>
    </dgm:pt>
    <dgm:pt modelId="{29BC01F4-D6B2-49DE-B0D8-B21EC8F02CC1}" type="pres">
      <dgm:prSet presAssocID="{C7F27116-17E5-497A-92B5-74628DF77359}" presName="root2" presStyleCnt="0"/>
      <dgm:spPr/>
    </dgm:pt>
    <dgm:pt modelId="{31D01C90-E76C-4C08-8CBB-4A2517F3AA21}" type="pres">
      <dgm:prSet presAssocID="{C7F27116-17E5-497A-92B5-74628DF77359}" presName="LevelTwoTextNode" presStyleLbl="node2" presStyleIdx="0" presStyleCnt="1" custScaleX="145019" custScaleY="166148" custLinFactNeighborX="2416" custLinFactNeighborY="-722">
        <dgm:presLayoutVars>
          <dgm:chPref val="3"/>
        </dgm:presLayoutVars>
      </dgm:prSet>
      <dgm:spPr/>
      <dgm:t>
        <a:bodyPr/>
        <a:lstStyle/>
        <a:p>
          <a:endParaRPr lang="en-US"/>
        </a:p>
      </dgm:t>
    </dgm:pt>
    <dgm:pt modelId="{287D3763-D8A3-4060-97E7-BD88FD0B19E2}" type="pres">
      <dgm:prSet presAssocID="{C7F27116-17E5-497A-92B5-74628DF77359}" presName="level3hierChild" presStyleCnt="0"/>
      <dgm:spPr/>
    </dgm:pt>
    <dgm:pt modelId="{4A98D8A4-82A6-4131-8F75-B65AD0922600}" type="pres">
      <dgm:prSet presAssocID="{76BF3ED5-E86E-45B8-BC00-AEF5E51C264D}" presName="conn2-1" presStyleLbl="parChTrans1D3" presStyleIdx="0" presStyleCnt="4"/>
      <dgm:spPr/>
      <dgm:t>
        <a:bodyPr/>
        <a:lstStyle/>
        <a:p>
          <a:endParaRPr lang="en-US"/>
        </a:p>
      </dgm:t>
    </dgm:pt>
    <dgm:pt modelId="{7D1FE483-00B2-4C19-A546-C59C1DA78CAE}" type="pres">
      <dgm:prSet presAssocID="{76BF3ED5-E86E-45B8-BC00-AEF5E51C264D}" presName="connTx" presStyleLbl="parChTrans1D3" presStyleIdx="0" presStyleCnt="4"/>
      <dgm:spPr/>
      <dgm:t>
        <a:bodyPr/>
        <a:lstStyle/>
        <a:p>
          <a:endParaRPr lang="en-US"/>
        </a:p>
      </dgm:t>
    </dgm:pt>
    <dgm:pt modelId="{FF50D5D4-B639-485B-BA7B-2B9C77C96885}" type="pres">
      <dgm:prSet presAssocID="{C70BC159-E1B9-4195-8490-A8B280AC7969}" presName="root2" presStyleCnt="0"/>
      <dgm:spPr/>
    </dgm:pt>
    <dgm:pt modelId="{C673418B-E359-4F26-B0CA-D9FB78D45B53}" type="pres">
      <dgm:prSet presAssocID="{C70BC159-E1B9-4195-8490-A8B280AC7969}" presName="LevelTwoTextNode" presStyleLbl="node3" presStyleIdx="0" presStyleCnt="4">
        <dgm:presLayoutVars>
          <dgm:chPref val="3"/>
        </dgm:presLayoutVars>
      </dgm:prSet>
      <dgm:spPr/>
      <dgm:t>
        <a:bodyPr/>
        <a:lstStyle/>
        <a:p>
          <a:endParaRPr lang="en-US"/>
        </a:p>
      </dgm:t>
    </dgm:pt>
    <dgm:pt modelId="{E99A4C47-0A89-4F06-A8E2-F7CC2E6B3431}" type="pres">
      <dgm:prSet presAssocID="{C70BC159-E1B9-4195-8490-A8B280AC7969}" presName="level3hierChild" presStyleCnt="0"/>
      <dgm:spPr/>
    </dgm:pt>
    <dgm:pt modelId="{1B513279-FAED-4DE2-8AF5-718EE4D3FD84}" type="pres">
      <dgm:prSet presAssocID="{85677C39-09F7-42A0-A08E-2431773A3360}" presName="conn2-1" presStyleLbl="parChTrans1D3" presStyleIdx="1" presStyleCnt="4"/>
      <dgm:spPr/>
      <dgm:t>
        <a:bodyPr/>
        <a:lstStyle/>
        <a:p>
          <a:endParaRPr lang="en-US"/>
        </a:p>
      </dgm:t>
    </dgm:pt>
    <dgm:pt modelId="{265BC7C1-7C6E-40C4-82A3-0B4E9A134772}" type="pres">
      <dgm:prSet presAssocID="{85677C39-09F7-42A0-A08E-2431773A3360}" presName="connTx" presStyleLbl="parChTrans1D3" presStyleIdx="1" presStyleCnt="4"/>
      <dgm:spPr/>
      <dgm:t>
        <a:bodyPr/>
        <a:lstStyle/>
        <a:p>
          <a:endParaRPr lang="en-US"/>
        </a:p>
      </dgm:t>
    </dgm:pt>
    <dgm:pt modelId="{5F4A2B11-F651-4183-A879-C29305F51291}" type="pres">
      <dgm:prSet presAssocID="{51B2FA62-32E9-4802-892C-8C65ED9DC02C}" presName="root2" presStyleCnt="0"/>
      <dgm:spPr/>
    </dgm:pt>
    <dgm:pt modelId="{C7CC14D0-06F4-4EBE-8670-4BF8E15B49F1}" type="pres">
      <dgm:prSet presAssocID="{51B2FA62-32E9-4802-892C-8C65ED9DC02C}" presName="LevelTwoTextNode" presStyleLbl="node3" presStyleIdx="1" presStyleCnt="4">
        <dgm:presLayoutVars>
          <dgm:chPref val="3"/>
        </dgm:presLayoutVars>
      </dgm:prSet>
      <dgm:spPr/>
      <dgm:t>
        <a:bodyPr/>
        <a:lstStyle/>
        <a:p>
          <a:endParaRPr lang="en-US"/>
        </a:p>
      </dgm:t>
    </dgm:pt>
    <dgm:pt modelId="{09F8AB77-78AB-4534-B2BF-ADD64303C3FA}" type="pres">
      <dgm:prSet presAssocID="{51B2FA62-32E9-4802-892C-8C65ED9DC02C}" presName="level3hierChild" presStyleCnt="0"/>
      <dgm:spPr/>
    </dgm:pt>
    <dgm:pt modelId="{15068C27-1C33-490D-AE04-080484DA037A}" type="pres">
      <dgm:prSet presAssocID="{4518579E-CCC1-4A14-9162-223B56F12095}" presName="conn2-1" presStyleLbl="parChTrans1D3" presStyleIdx="2" presStyleCnt="4"/>
      <dgm:spPr/>
      <dgm:t>
        <a:bodyPr/>
        <a:lstStyle/>
        <a:p>
          <a:endParaRPr lang="en-US"/>
        </a:p>
      </dgm:t>
    </dgm:pt>
    <dgm:pt modelId="{5608EDCC-0AFD-4E42-A530-D76D3A1CD5AB}" type="pres">
      <dgm:prSet presAssocID="{4518579E-CCC1-4A14-9162-223B56F12095}" presName="connTx" presStyleLbl="parChTrans1D3" presStyleIdx="2" presStyleCnt="4"/>
      <dgm:spPr/>
      <dgm:t>
        <a:bodyPr/>
        <a:lstStyle/>
        <a:p>
          <a:endParaRPr lang="en-US"/>
        </a:p>
      </dgm:t>
    </dgm:pt>
    <dgm:pt modelId="{D28A9EB4-BE33-4CA3-90F8-FEB6724C2F54}" type="pres">
      <dgm:prSet presAssocID="{782EB8E6-A28C-424F-BDD9-90A3936B64ED}" presName="root2" presStyleCnt="0"/>
      <dgm:spPr/>
    </dgm:pt>
    <dgm:pt modelId="{E220BA9E-8EB3-4284-8078-06833B0290FC}" type="pres">
      <dgm:prSet presAssocID="{782EB8E6-A28C-424F-BDD9-90A3936B64ED}" presName="LevelTwoTextNode" presStyleLbl="node3" presStyleIdx="2" presStyleCnt="4">
        <dgm:presLayoutVars>
          <dgm:chPref val="3"/>
        </dgm:presLayoutVars>
      </dgm:prSet>
      <dgm:spPr/>
      <dgm:t>
        <a:bodyPr/>
        <a:lstStyle/>
        <a:p>
          <a:endParaRPr lang="en-US"/>
        </a:p>
      </dgm:t>
    </dgm:pt>
    <dgm:pt modelId="{ACAA0631-10FE-438D-AF26-B47DC634C7BB}" type="pres">
      <dgm:prSet presAssocID="{782EB8E6-A28C-424F-BDD9-90A3936B64ED}" presName="level3hierChild" presStyleCnt="0"/>
      <dgm:spPr/>
    </dgm:pt>
    <dgm:pt modelId="{8AD0A869-06C9-475F-B5DC-06DACD3B672E}" type="pres">
      <dgm:prSet presAssocID="{8A657081-7BD5-4B21-A9A6-BB778872895E}" presName="conn2-1" presStyleLbl="parChTrans1D3" presStyleIdx="3" presStyleCnt="4"/>
      <dgm:spPr/>
      <dgm:t>
        <a:bodyPr/>
        <a:lstStyle/>
        <a:p>
          <a:endParaRPr lang="en-US"/>
        </a:p>
      </dgm:t>
    </dgm:pt>
    <dgm:pt modelId="{7198A78A-B384-45CD-8947-3A66BE9E71E6}" type="pres">
      <dgm:prSet presAssocID="{8A657081-7BD5-4B21-A9A6-BB778872895E}" presName="connTx" presStyleLbl="parChTrans1D3" presStyleIdx="3" presStyleCnt="4"/>
      <dgm:spPr/>
      <dgm:t>
        <a:bodyPr/>
        <a:lstStyle/>
        <a:p>
          <a:endParaRPr lang="en-US"/>
        </a:p>
      </dgm:t>
    </dgm:pt>
    <dgm:pt modelId="{810F0DB2-25B4-463C-B0BD-1D25FB554454}" type="pres">
      <dgm:prSet presAssocID="{98EB1B7D-CBB7-47ED-956F-03F444489D51}" presName="root2" presStyleCnt="0"/>
      <dgm:spPr/>
    </dgm:pt>
    <dgm:pt modelId="{1EF2436B-9EDC-4BC3-9527-04B2879D5E52}" type="pres">
      <dgm:prSet presAssocID="{98EB1B7D-CBB7-47ED-956F-03F444489D51}" presName="LevelTwoTextNode" presStyleLbl="node3" presStyleIdx="3" presStyleCnt="4">
        <dgm:presLayoutVars>
          <dgm:chPref val="3"/>
        </dgm:presLayoutVars>
      </dgm:prSet>
      <dgm:spPr/>
      <dgm:t>
        <a:bodyPr/>
        <a:lstStyle/>
        <a:p>
          <a:endParaRPr lang="en-US"/>
        </a:p>
      </dgm:t>
    </dgm:pt>
    <dgm:pt modelId="{38351D38-7ED2-4D22-8222-81CD6E81ED65}" type="pres">
      <dgm:prSet presAssocID="{98EB1B7D-CBB7-47ED-956F-03F444489D51}" presName="level3hierChild" presStyleCnt="0"/>
      <dgm:spPr/>
    </dgm:pt>
  </dgm:ptLst>
  <dgm:cxnLst>
    <dgm:cxn modelId="{575945F6-01E9-4FDE-BFDF-0E3EF46D4A86}" type="presOf" srcId="{85677C39-09F7-42A0-A08E-2431773A3360}" destId="{265BC7C1-7C6E-40C4-82A3-0B4E9A134772}" srcOrd="1" destOrd="0" presId="urn:microsoft.com/office/officeart/2005/8/layout/hierarchy2"/>
    <dgm:cxn modelId="{F279C11E-DA3A-40F7-AD28-B69813BF603E}" type="presOf" srcId="{4518579E-CCC1-4A14-9162-223B56F12095}" destId="{15068C27-1C33-490D-AE04-080484DA037A}" srcOrd="0" destOrd="0" presId="urn:microsoft.com/office/officeart/2005/8/layout/hierarchy2"/>
    <dgm:cxn modelId="{7BDCE577-8371-4609-A81B-3971813D1338}" srcId="{C7F27116-17E5-497A-92B5-74628DF77359}" destId="{51B2FA62-32E9-4802-892C-8C65ED9DC02C}" srcOrd="1" destOrd="0" parTransId="{85677C39-09F7-42A0-A08E-2431773A3360}" sibTransId="{213B0B36-7174-4AAB-A04F-4D26853CFF7D}"/>
    <dgm:cxn modelId="{10B92541-2E5E-4112-B8C8-32EEBEA49B6C}" type="presOf" srcId="{C7F27116-17E5-497A-92B5-74628DF77359}" destId="{31D01C90-E76C-4C08-8CBB-4A2517F3AA21}" srcOrd="0" destOrd="0" presId="urn:microsoft.com/office/officeart/2005/8/layout/hierarchy2"/>
    <dgm:cxn modelId="{E6CB2443-FA08-4CCC-B212-E7E15D52A1A0}" type="presOf" srcId="{8A657081-7BD5-4B21-A9A6-BB778872895E}" destId="{8AD0A869-06C9-475F-B5DC-06DACD3B672E}" srcOrd="0" destOrd="0" presId="urn:microsoft.com/office/officeart/2005/8/layout/hierarchy2"/>
    <dgm:cxn modelId="{7691A07F-3057-46B2-9955-482F29E11BCA}" type="presOf" srcId="{4518579E-CCC1-4A14-9162-223B56F12095}" destId="{5608EDCC-0AFD-4E42-A530-D76D3A1CD5AB}" srcOrd="1" destOrd="0" presId="urn:microsoft.com/office/officeart/2005/8/layout/hierarchy2"/>
    <dgm:cxn modelId="{94B064ED-184A-43C2-861E-229B11182185}" type="presOf" srcId="{8A657081-7BD5-4B21-A9A6-BB778872895E}" destId="{7198A78A-B384-45CD-8947-3A66BE9E71E6}" srcOrd="1" destOrd="0" presId="urn:microsoft.com/office/officeart/2005/8/layout/hierarchy2"/>
    <dgm:cxn modelId="{BFE034A5-2F94-4535-BAD8-03E64ABB0828}" type="presOf" srcId="{85677C39-09F7-42A0-A08E-2431773A3360}" destId="{1B513279-FAED-4DE2-8AF5-718EE4D3FD84}" srcOrd="0" destOrd="0" presId="urn:microsoft.com/office/officeart/2005/8/layout/hierarchy2"/>
    <dgm:cxn modelId="{86057611-E6D0-4591-B50F-A9AAE54A1CC7}" type="presOf" srcId="{76BF3ED5-E86E-45B8-BC00-AEF5E51C264D}" destId="{4A98D8A4-82A6-4131-8F75-B65AD0922600}" srcOrd="0" destOrd="0" presId="urn:microsoft.com/office/officeart/2005/8/layout/hierarchy2"/>
    <dgm:cxn modelId="{88C75BCB-07AF-4F31-BE4F-3BEF815C2A3B}" srcId="{C7F27116-17E5-497A-92B5-74628DF77359}" destId="{98EB1B7D-CBB7-47ED-956F-03F444489D51}" srcOrd="3" destOrd="0" parTransId="{8A657081-7BD5-4B21-A9A6-BB778872895E}" sibTransId="{584612E4-AD32-47E5-BD34-95368792E456}"/>
    <dgm:cxn modelId="{0746DEA8-A810-448E-A952-8892437C2B6E}" srcId="{3336F36C-515C-4E9D-B6CB-4653B6C5416E}" destId="{C7F27116-17E5-497A-92B5-74628DF77359}" srcOrd="0" destOrd="0" parTransId="{B02D841D-D83A-4EC6-A50A-EE0F3328C743}" sibTransId="{77259F13-C949-41E4-98AE-64B9465A44F0}"/>
    <dgm:cxn modelId="{081C0AC9-ACAF-4637-99A9-9293F83811AD}" srcId="{9A52CD24-B752-4773-95EB-9C022458689B}" destId="{3336F36C-515C-4E9D-B6CB-4653B6C5416E}" srcOrd="0" destOrd="0" parTransId="{4FBEB707-A988-4691-B8B7-D5E1DB91366E}" sibTransId="{22C04C4E-393F-470F-86D8-7DCABFE5F9DB}"/>
    <dgm:cxn modelId="{42280DE0-6F17-4E6C-B85B-0FE7D36DB5AC}" type="presOf" srcId="{782EB8E6-A28C-424F-BDD9-90A3936B64ED}" destId="{E220BA9E-8EB3-4284-8078-06833B0290FC}" srcOrd="0" destOrd="0" presId="urn:microsoft.com/office/officeart/2005/8/layout/hierarchy2"/>
    <dgm:cxn modelId="{3CAC3DAB-A794-41E6-BA9B-9105A0C86FB5}" srcId="{C7F27116-17E5-497A-92B5-74628DF77359}" destId="{782EB8E6-A28C-424F-BDD9-90A3936B64ED}" srcOrd="2" destOrd="0" parTransId="{4518579E-CCC1-4A14-9162-223B56F12095}" sibTransId="{B1F825B4-BDC1-463A-AAA8-F151FBE3F569}"/>
    <dgm:cxn modelId="{018FD081-963C-4590-9701-F8AFCE2D6F07}" type="presOf" srcId="{51B2FA62-32E9-4802-892C-8C65ED9DC02C}" destId="{C7CC14D0-06F4-4EBE-8670-4BF8E15B49F1}" srcOrd="0" destOrd="0" presId="urn:microsoft.com/office/officeart/2005/8/layout/hierarchy2"/>
    <dgm:cxn modelId="{F5C7B834-9850-4EDB-A076-57986A3931F0}" type="presOf" srcId="{B02D841D-D83A-4EC6-A50A-EE0F3328C743}" destId="{C4905557-ED62-426E-9E5C-F4F9A0151584}" srcOrd="1" destOrd="0" presId="urn:microsoft.com/office/officeart/2005/8/layout/hierarchy2"/>
    <dgm:cxn modelId="{C48E7083-26F6-422E-8D8E-92526A10714A}" srcId="{C7F27116-17E5-497A-92B5-74628DF77359}" destId="{C70BC159-E1B9-4195-8490-A8B280AC7969}" srcOrd="0" destOrd="0" parTransId="{76BF3ED5-E86E-45B8-BC00-AEF5E51C264D}" sibTransId="{655B8E42-2576-4AF7-8C80-33817FC55D80}"/>
    <dgm:cxn modelId="{881A46E5-2EE2-408A-927E-920657BA2D6F}" type="presOf" srcId="{9A52CD24-B752-4773-95EB-9C022458689B}" destId="{C433D18B-812C-4683-9FAA-8D54B3E3F4B1}" srcOrd="0" destOrd="0" presId="urn:microsoft.com/office/officeart/2005/8/layout/hierarchy2"/>
    <dgm:cxn modelId="{EF8B2E3D-0B7A-4B2F-A68D-F3DCC53A925E}" type="presOf" srcId="{C70BC159-E1B9-4195-8490-A8B280AC7969}" destId="{C673418B-E359-4F26-B0CA-D9FB78D45B53}" srcOrd="0" destOrd="0" presId="urn:microsoft.com/office/officeart/2005/8/layout/hierarchy2"/>
    <dgm:cxn modelId="{6ABA0DFA-2337-4502-9EDA-9F441982DBCB}" type="presOf" srcId="{98EB1B7D-CBB7-47ED-956F-03F444489D51}" destId="{1EF2436B-9EDC-4BC3-9527-04B2879D5E52}" srcOrd="0" destOrd="0" presId="urn:microsoft.com/office/officeart/2005/8/layout/hierarchy2"/>
    <dgm:cxn modelId="{0A68EE11-2102-4388-9FF5-D3CFC61322EF}" type="presOf" srcId="{3336F36C-515C-4E9D-B6CB-4653B6C5416E}" destId="{D4F0611F-79A1-4D87-9F3D-8A4CF1FDFA90}" srcOrd="0" destOrd="0" presId="urn:microsoft.com/office/officeart/2005/8/layout/hierarchy2"/>
    <dgm:cxn modelId="{34D33185-7B71-466C-80EB-CB668567EC10}" type="presOf" srcId="{76BF3ED5-E86E-45B8-BC00-AEF5E51C264D}" destId="{7D1FE483-00B2-4C19-A546-C59C1DA78CAE}" srcOrd="1" destOrd="0" presId="urn:microsoft.com/office/officeart/2005/8/layout/hierarchy2"/>
    <dgm:cxn modelId="{73A32AC0-4FCD-4686-A102-6654A92BA0CF}" type="presOf" srcId="{B02D841D-D83A-4EC6-A50A-EE0F3328C743}" destId="{C717364D-0AFD-4B1C-AC51-847AD41AE838}" srcOrd="0" destOrd="0" presId="urn:microsoft.com/office/officeart/2005/8/layout/hierarchy2"/>
    <dgm:cxn modelId="{304C3804-17BB-465D-BC35-AB67D0CD1FE8}" type="presParOf" srcId="{C433D18B-812C-4683-9FAA-8D54B3E3F4B1}" destId="{5FE928BD-AA4B-4741-91B9-30946510FF69}" srcOrd="0" destOrd="0" presId="urn:microsoft.com/office/officeart/2005/8/layout/hierarchy2"/>
    <dgm:cxn modelId="{B3CA5D64-4023-4F25-87CD-6097FF1F7ADF}" type="presParOf" srcId="{5FE928BD-AA4B-4741-91B9-30946510FF69}" destId="{D4F0611F-79A1-4D87-9F3D-8A4CF1FDFA90}" srcOrd="0" destOrd="0" presId="urn:microsoft.com/office/officeart/2005/8/layout/hierarchy2"/>
    <dgm:cxn modelId="{42792785-30A8-418D-AD28-A0C12D19F0F8}" type="presParOf" srcId="{5FE928BD-AA4B-4741-91B9-30946510FF69}" destId="{5B37E637-1E20-4437-B06A-F203C7435EEE}" srcOrd="1" destOrd="0" presId="urn:microsoft.com/office/officeart/2005/8/layout/hierarchy2"/>
    <dgm:cxn modelId="{D4E947DD-C16A-49E9-87A6-1941A3B81B18}" type="presParOf" srcId="{5B37E637-1E20-4437-B06A-F203C7435EEE}" destId="{C717364D-0AFD-4B1C-AC51-847AD41AE838}" srcOrd="0" destOrd="0" presId="urn:microsoft.com/office/officeart/2005/8/layout/hierarchy2"/>
    <dgm:cxn modelId="{9B078E65-D94E-4F88-9CFF-3307EF5BC8FF}" type="presParOf" srcId="{C717364D-0AFD-4B1C-AC51-847AD41AE838}" destId="{C4905557-ED62-426E-9E5C-F4F9A0151584}" srcOrd="0" destOrd="0" presId="urn:microsoft.com/office/officeart/2005/8/layout/hierarchy2"/>
    <dgm:cxn modelId="{4C000AEE-876F-47A4-A709-2B3C01863507}" type="presParOf" srcId="{5B37E637-1E20-4437-B06A-F203C7435EEE}" destId="{29BC01F4-D6B2-49DE-B0D8-B21EC8F02CC1}" srcOrd="1" destOrd="0" presId="urn:microsoft.com/office/officeart/2005/8/layout/hierarchy2"/>
    <dgm:cxn modelId="{F8798E84-39F7-4A3F-8BB3-CF3820A2F196}" type="presParOf" srcId="{29BC01F4-D6B2-49DE-B0D8-B21EC8F02CC1}" destId="{31D01C90-E76C-4C08-8CBB-4A2517F3AA21}" srcOrd="0" destOrd="0" presId="urn:microsoft.com/office/officeart/2005/8/layout/hierarchy2"/>
    <dgm:cxn modelId="{ACFD547C-5B3A-42CB-9045-96F972EBD356}" type="presParOf" srcId="{29BC01F4-D6B2-49DE-B0D8-B21EC8F02CC1}" destId="{287D3763-D8A3-4060-97E7-BD88FD0B19E2}" srcOrd="1" destOrd="0" presId="urn:microsoft.com/office/officeart/2005/8/layout/hierarchy2"/>
    <dgm:cxn modelId="{0C9A86D0-7ED8-4B55-8572-7DED18E1558E}" type="presParOf" srcId="{287D3763-D8A3-4060-97E7-BD88FD0B19E2}" destId="{4A98D8A4-82A6-4131-8F75-B65AD0922600}" srcOrd="0" destOrd="0" presId="urn:microsoft.com/office/officeart/2005/8/layout/hierarchy2"/>
    <dgm:cxn modelId="{38F103EC-0B45-4AAA-BB0F-168308E807E0}" type="presParOf" srcId="{4A98D8A4-82A6-4131-8F75-B65AD0922600}" destId="{7D1FE483-00B2-4C19-A546-C59C1DA78CAE}" srcOrd="0" destOrd="0" presId="urn:microsoft.com/office/officeart/2005/8/layout/hierarchy2"/>
    <dgm:cxn modelId="{2453BBFB-21AD-489F-8D0C-32474A3B008B}" type="presParOf" srcId="{287D3763-D8A3-4060-97E7-BD88FD0B19E2}" destId="{FF50D5D4-B639-485B-BA7B-2B9C77C96885}" srcOrd="1" destOrd="0" presId="urn:microsoft.com/office/officeart/2005/8/layout/hierarchy2"/>
    <dgm:cxn modelId="{87D6483B-B515-4862-B7C5-EA5C7759FD48}" type="presParOf" srcId="{FF50D5D4-B639-485B-BA7B-2B9C77C96885}" destId="{C673418B-E359-4F26-B0CA-D9FB78D45B53}" srcOrd="0" destOrd="0" presId="urn:microsoft.com/office/officeart/2005/8/layout/hierarchy2"/>
    <dgm:cxn modelId="{C1E153DF-FFB0-4D75-96A0-A8833AC85DC8}" type="presParOf" srcId="{FF50D5D4-B639-485B-BA7B-2B9C77C96885}" destId="{E99A4C47-0A89-4F06-A8E2-F7CC2E6B3431}" srcOrd="1" destOrd="0" presId="urn:microsoft.com/office/officeart/2005/8/layout/hierarchy2"/>
    <dgm:cxn modelId="{B0CE5D0D-3280-4CD8-BECB-D85BDBC00852}" type="presParOf" srcId="{287D3763-D8A3-4060-97E7-BD88FD0B19E2}" destId="{1B513279-FAED-4DE2-8AF5-718EE4D3FD84}" srcOrd="2" destOrd="0" presId="urn:microsoft.com/office/officeart/2005/8/layout/hierarchy2"/>
    <dgm:cxn modelId="{7FA74473-4768-4CE9-A9EF-FD229819681A}" type="presParOf" srcId="{1B513279-FAED-4DE2-8AF5-718EE4D3FD84}" destId="{265BC7C1-7C6E-40C4-82A3-0B4E9A134772}" srcOrd="0" destOrd="0" presId="urn:microsoft.com/office/officeart/2005/8/layout/hierarchy2"/>
    <dgm:cxn modelId="{15B785DC-691C-49B2-A3E2-88C6B4CF08B0}" type="presParOf" srcId="{287D3763-D8A3-4060-97E7-BD88FD0B19E2}" destId="{5F4A2B11-F651-4183-A879-C29305F51291}" srcOrd="3" destOrd="0" presId="urn:microsoft.com/office/officeart/2005/8/layout/hierarchy2"/>
    <dgm:cxn modelId="{29CFB739-FAB9-4BB3-8574-6638EF3BD265}" type="presParOf" srcId="{5F4A2B11-F651-4183-A879-C29305F51291}" destId="{C7CC14D0-06F4-4EBE-8670-4BF8E15B49F1}" srcOrd="0" destOrd="0" presId="urn:microsoft.com/office/officeart/2005/8/layout/hierarchy2"/>
    <dgm:cxn modelId="{9781FFB9-11F1-4459-B315-FDD3CD2FA446}" type="presParOf" srcId="{5F4A2B11-F651-4183-A879-C29305F51291}" destId="{09F8AB77-78AB-4534-B2BF-ADD64303C3FA}" srcOrd="1" destOrd="0" presId="urn:microsoft.com/office/officeart/2005/8/layout/hierarchy2"/>
    <dgm:cxn modelId="{8E25CC4D-EE2D-40E3-88D7-8F7B8B944A83}" type="presParOf" srcId="{287D3763-D8A3-4060-97E7-BD88FD0B19E2}" destId="{15068C27-1C33-490D-AE04-080484DA037A}" srcOrd="4" destOrd="0" presId="urn:microsoft.com/office/officeart/2005/8/layout/hierarchy2"/>
    <dgm:cxn modelId="{CD98ACE1-6C23-4364-9A83-C49C2F5FC0A9}" type="presParOf" srcId="{15068C27-1C33-490D-AE04-080484DA037A}" destId="{5608EDCC-0AFD-4E42-A530-D76D3A1CD5AB}" srcOrd="0" destOrd="0" presId="urn:microsoft.com/office/officeart/2005/8/layout/hierarchy2"/>
    <dgm:cxn modelId="{521C01FB-85CF-4AAC-8F3E-BC23AA605617}" type="presParOf" srcId="{287D3763-D8A3-4060-97E7-BD88FD0B19E2}" destId="{D28A9EB4-BE33-4CA3-90F8-FEB6724C2F54}" srcOrd="5" destOrd="0" presId="urn:microsoft.com/office/officeart/2005/8/layout/hierarchy2"/>
    <dgm:cxn modelId="{560BD798-4D42-451B-B48E-E619BC1CDE9A}" type="presParOf" srcId="{D28A9EB4-BE33-4CA3-90F8-FEB6724C2F54}" destId="{E220BA9E-8EB3-4284-8078-06833B0290FC}" srcOrd="0" destOrd="0" presId="urn:microsoft.com/office/officeart/2005/8/layout/hierarchy2"/>
    <dgm:cxn modelId="{010E6A3A-6739-4782-9C9B-FBE7BB942420}" type="presParOf" srcId="{D28A9EB4-BE33-4CA3-90F8-FEB6724C2F54}" destId="{ACAA0631-10FE-438D-AF26-B47DC634C7BB}" srcOrd="1" destOrd="0" presId="urn:microsoft.com/office/officeart/2005/8/layout/hierarchy2"/>
    <dgm:cxn modelId="{9AB02FE1-4D37-45E1-AF5E-31A6774700FF}" type="presParOf" srcId="{287D3763-D8A3-4060-97E7-BD88FD0B19E2}" destId="{8AD0A869-06C9-475F-B5DC-06DACD3B672E}" srcOrd="6" destOrd="0" presId="urn:microsoft.com/office/officeart/2005/8/layout/hierarchy2"/>
    <dgm:cxn modelId="{ADB3D034-7290-47A8-8A8A-94B86F93A266}" type="presParOf" srcId="{8AD0A869-06C9-475F-B5DC-06DACD3B672E}" destId="{7198A78A-B384-45CD-8947-3A66BE9E71E6}" srcOrd="0" destOrd="0" presId="urn:microsoft.com/office/officeart/2005/8/layout/hierarchy2"/>
    <dgm:cxn modelId="{7C63B4E9-6988-415E-9B32-9197CAA242D3}" type="presParOf" srcId="{287D3763-D8A3-4060-97E7-BD88FD0B19E2}" destId="{810F0DB2-25B4-463C-B0BD-1D25FB554454}" srcOrd="7" destOrd="0" presId="urn:microsoft.com/office/officeart/2005/8/layout/hierarchy2"/>
    <dgm:cxn modelId="{166BDE19-F10E-40A4-BB82-3E2E832FAD42}" type="presParOf" srcId="{810F0DB2-25B4-463C-B0BD-1D25FB554454}" destId="{1EF2436B-9EDC-4BC3-9527-04B2879D5E52}" srcOrd="0" destOrd="0" presId="urn:microsoft.com/office/officeart/2005/8/layout/hierarchy2"/>
    <dgm:cxn modelId="{76EE7F68-439E-4326-98D4-7041EE1A3104}" type="presParOf" srcId="{810F0DB2-25B4-463C-B0BD-1D25FB554454}" destId="{38351D38-7ED2-4D22-8222-81CD6E81ED65}"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52CD24-B752-4773-95EB-9C022458689B}" type="doc">
      <dgm:prSet loTypeId="urn:microsoft.com/office/officeart/2005/8/layout/hierarchy2" loCatId="hierarchy" qsTypeId="urn:microsoft.com/office/officeart/2005/8/quickstyle/simple1" qsCatId="simple" csTypeId="urn:microsoft.com/office/officeart/2005/8/colors/accent2_4" csCatId="accent2" phldr="1"/>
      <dgm:spPr/>
      <dgm:t>
        <a:bodyPr/>
        <a:lstStyle/>
        <a:p>
          <a:endParaRPr lang="en-US"/>
        </a:p>
      </dgm:t>
    </dgm:pt>
    <dgm:pt modelId="{3336F36C-515C-4E9D-B6CB-4653B6C5416E}">
      <dgm:prSet phldrT="[Text]" custT="1"/>
      <dgm:spPr/>
      <dgm:t>
        <a:bodyPr/>
        <a:lstStyle/>
        <a:p>
          <a:r>
            <a:rPr lang="en-US" sz="3200" b="1" dirty="0" smtClean="0"/>
            <a:t>AOD-PM</a:t>
          </a:r>
          <a:r>
            <a:rPr lang="en-US" sz="3200" b="1" baseline="-25000" dirty="0" smtClean="0"/>
            <a:t>2.5</a:t>
          </a:r>
          <a:endParaRPr lang="en-US" sz="3200" b="1" dirty="0"/>
        </a:p>
      </dgm:t>
    </dgm:pt>
    <dgm:pt modelId="{4FBEB707-A988-4691-B8B7-D5E1DB91366E}" type="parTrans" cxnId="{081C0AC9-ACAF-4637-99A9-9293F83811AD}">
      <dgm:prSet/>
      <dgm:spPr/>
      <dgm:t>
        <a:bodyPr/>
        <a:lstStyle/>
        <a:p>
          <a:endParaRPr lang="en-US" sz="3200" b="1"/>
        </a:p>
      </dgm:t>
    </dgm:pt>
    <dgm:pt modelId="{22C04C4E-393F-470F-86D8-7DCABFE5F9DB}" type="sibTrans" cxnId="{081C0AC9-ACAF-4637-99A9-9293F83811AD}">
      <dgm:prSet/>
      <dgm:spPr/>
      <dgm:t>
        <a:bodyPr/>
        <a:lstStyle/>
        <a:p>
          <a:endParaRPr lang="en-US" sz="3200" b="1"/>
        </a:p>
      </dgm:t>
    </dgm:pt>
    <dgm:pt modelId="{C7F27116-17E5-497A-92B5-74628DF77359}">
      <dgm:prSet phldrT="[Text]" custT="1"/>
      <dgm:spPr/>
      <dgm:t>
        <a:bodyPr/>
        <a:lstStyle/>
        <a:p>
          <a:r>
            <a:rPr lang="en-US" sz="3200" b="1" dirty="0" smtClean="0"/>
            <a:t>Physical variables</a:t>
          </a:r>
          <a:endParaRPr lang="en-US" sz="3200" b="1" dirty="0"/>
        </a:p>
      </dgm:t>
    </dgm:pt>
    <dgm:pt modelId="{B02D841D-D83A-4EC6-A50A-EE0F3328C743}" type="parTrans" cxnId="{0746DEA8-A810-448E-A952-8892437C2B6E}">
      <dgm:prSet custT="1"/>
      <dgm:spPr/>
      <dgm:t>
        <a:bodyPr/>
        <a:lstStyle/>
        <a:p>
          <a:endParaRPr lang="en-US" sz="3200" b="1"/>
        </a:p>
      </dgm:t>
    </dgm:pt>
    <dgm:pt modelId="{77259F13-C949-41E4-98AE-64B9465A44F0}" type="sibTrans" cxnId="{0746DEA8-A810-448E-A952-8892437C2B6E}">
      <dgm:prSet/>
      <dgm:spPr/>
      <dgm:t>
        <a:bodyPr/>
        <a:lstStyle/>
        <a:p>
          <a:endParaRPr lang="en-US" sz="3200" b="1"/>
        </a:p>
      </dgm:t>
    </dgm:pt>
    <dgm:pt modelId="{C70BC159-E1B9-4195-8490-A8B280AC7969}">
      <dgm:prSet phldrT="[Text]" custT="1"/>
      <dgm:spPr/>
      <dgm:t>
        <a:bodyPr/>
        <a:lstStyle/>
        <a:p>
          <a:r>
            <a:rPr lang="en-US" sz="3200" b="1" dirty="0" smtClean="0"/>
            <a:t>Q-1</a:t>
          </a:r>
          <a:endParaRPr lang="en-US" sz="3200" b="1" dirty="0"/>
        </a:p>
      </dgm:t>
    </dgm:pt>
    <dgm:pt modelId="{76BF3ED5-E86E-45B8-BC00-AEF5E51C264D}" type="parTrans" cxnId="{C48E7083-26F6-422E-8D8E-92526A10714A}">
      <dgm:prSet custT="1"/>
      <dgm:spPr/>
      <dgm:t>
        <a:bodyPr/>
        <a:lstStyle/>
        <a:p>
          <a:endParaRPr lang="en-US" sz="3200" b="1"/>
        </a:p>
      </dgm:t>
    </dgm:pt>
    <dgm:pt modelId="{655B8E42-2576-4AF7-8C80-33817FC55D80}" type="sibTrans" cxnId="{C48E7083-26F6-422E-8D8E-92526A10714A}">
      <dgm:prSet/>
      <dgm:spPr/>
      <dgm:t>
        <a:bodyPr/>
        <a:lstStyle/>
        <a:p>
          <a:endParaRPr lang="en-US" sz="3200" b="1"/>
        </a:p>
      </dgm:t>
    </dgm:pt>
    <dgm:pt modelId="{51B2FA62-32E9-4802-892C-8C65ED9DC02C}">
      <dgm:prSet phldrT="[Text]" custT="1"/>
      <dgm:spPr/>
      <dgm:t>
        <a:bodyPr/>
        <a:lstStyle/>
        <a:p>
          <a:r>
            <a:rPr lang="en-US" sz="3200" b="1" dirty="0" smtClean="0"/>
            <a:t>Q-2</a:t>
          </a:r>
          <a:endParaRPr lang="en-US" sz="3200" b="1" dirty="0"/>
        </a:p>
      </dgm:t>
    </dgm:pt>
    <dgm:pt modelId="{85677C39-09F7-42A0-A08E-2431773A3360}" type="parTrans" cxnId="{7BDCE577-8371-4609-A81B-3971813D1338}">
      <dgm:prSet custT="1"/>
      <dgm:spPr/>
      <dgm:t>
        <a:bodyPr/>
        <a:lstStyle/>
        <a:p>
          <a:endParaRPr lang="en-US" sz="3200" b="1"/>
        </a:p>
      </dgm:t>
    </dgm:pt>
    <dgm:pt modelId="{213B0B36-7174-4AAB-A04F-4D26853CFF7D}" type="sibTrans" cxnId="{7BDCE577-8371-4609-A81B-3971813D1338}">
      <dgm:prSet/>
      <dgm:spPr/>
      <dgm:t>
        <a:bodyPr/>
        <a:lstStyle/>
        <a:p>
          <a:endParaRPr lang="en-US" sz="3200" b="1"/>
        </a:p>
      </dgm:t>
    </dgm:pt>
    <dgm:pt modelId="{782EB8E6-A28C-424F-BDD9-90A3936B64ED}">
      <dgm:prSet phldrT="[Text]" custT="1"/>
      <dgm:spPr/>
      <dgm:t>
        <a:bodyPr/>
        <a:lstStyle/>
        <a:p>
          <a:r>
            <a:rPr lang="en-US" sz="3200" b="1" dirty="0" smtClean="0"/>
            <a:t>Q-3</a:t>
          </a:r>
          <a:endParaRPr lang="en-US" sz="3200" b="1" dirty="0"/>
        </a:p>
      </dgm:t>
    </dgm:pt>
    <dgm:pt modelId="{4518579E-CCC1-4A14-9162-223B56F12095}" type="parTrans" cxnId="{3CAC3DAB-A794-41E6-BA9B-9105A0C86FB5}">
      <dgm:prSet custT="1"/>
      <dgm:spPr/>
      <dgm:t>
        <a:bodyPr/>
        <a:lstStyle/>
        <a:p>
          <a:endParaRPr lang="en-US" sz="3200" b="1"/>
        </a:p>
      </dgm:t>
    </dgm:pt>
    <dgm:pt modelId="{B1F825B4-BDC1-463A-AAA8-F151FBE3F569}" type="sibTrans" cxnId="{3CAC3DAB-A794-41E6-BA9B-9105A0C86FB5}">
      <dgm:prSet/>
      <dgm:spPr/>
      <dgm:t>
        <a:bodyPr/>
        <a:lstStyle/>
        <a:p>
          <a:endParaRPr lang="en-US" sz="3200" b="1"/>
        </a:p>
      </dgm:t>
    </dgm:pt>
    <dgm:pt modelId="{98EB1B7D-CBB7-47ED-956F-03F444489D51}">
      <dgm:prSet phldrT="[Text]" custT="1"/>
      <dgm:spPr/>
      <dgm:t>
        <a:bodyPr/>
        <a:lstStyle/>
        <a:p>
          <a:r>
            <a:rPr lang="en-US" sz="3200" b="1" dirty="0" smtClean="0"/>
            <a:t>Q-4</a:t>
          </a:r>
          <a:endParaRPr lang="en-US" sz="3200" b="1" dirty="0"/>
        </a:p>
      </dgm:t>
    </dgm:pt>
    <dgm:pt modelId="{8A657081-7BD5-4B21-A9A6-BB778872895E}" type="parTrans" cxnId="{88C75BCB-07AF-4F31-BE4F-3BEF815C2A3B}">
      <dgm:prSet custT="1"/>
      <dgm:spPr/>
      <dgm:t>
        <a:bodyPr/>
        <a:lstStyle/>
        <a:p>
          <a:endParaRPr lang="en-US" sz="3200" b="1"/>
        </a:p>
      </dgm:t>
    </dgm:pt>
    <dgm:pt modelId="{584612E4-AD32-47E5-BD34-95368792E456}" type="sibTrans" cxnId="{88C75BCB-07AF-4F31-BE4F-3BEF815C2A3B}">
      <dgm:prSet/>
      <dgm:spPr/>
      <dgm:t>
        <a:bodyPr/>
        <a:lstStyle/>
        <a:p>
          <a:endParaRPr lang="en-US" sz="3200" b="1"/>
        </a:p>
      </dgm:t>
    </dgm:pt>
    <dgm:pt modelId="{C433D18B-812C-4683-9FAA-8D54B3E3F4B1}" type="pres">
      <dgm:prSet presAssocID="{9A52CD24-B752-4773-95EB-9C022458689B}" presName="diagram" presStyleCnt="0">
        <dgm:presLayoutVars>
          <dgm:chPref val="1"/>
          <dgm:dir/>
          <dgm:animOne val="branch"/>
          <dgm:animLvl val="lvl"/>
          <dgm:resizeHandles val="exact"/>
        </dgm:presLayoutVars>
      </dgm:prSet>
      <dgm:spPr/>
      <dgm:t>
        <a:bodyPr/>
        <a:lstStyle/>
        <a:p>
          <a:endParaRPr lang="en-US"/>
        </a:p>
      </dgm:t>
    </dgm:pt>
    <dgm:pt modelId="{5FE928BD-AA4B-4741-91B9-30946510FF69}" type="pres">
      <dgm:prSet presAssocID="{3336F36C-515C-4E9D-B6CB-4653B6C5416E}" presName="root1" presStyleCnt="0"/>
      <dgm:spPr/>
    </dgm:pt>
    <dgm:pt modelId="{D4F0611F-79A1-4D87-9F3D-8A4CF1FDFA90}" type="pres">
      <dgm:prSet presAssocID="{3336F36C-515C-4E9D-B6CB-4653B6C5416E}" presName="LevelOneTextNode" presStyleLbl="node0" presStyleIdx="0" presStyleCnt="1" custScaleX="158402" custScaleY="154325" custLinFactNeighborX="-51937" custLinFactNeighborY="-209">
        <dgm:presLayoutVars>
          <dgm:chPref val="3"/>
        </dgm:presLayoutVars>
      </dgm:prSet>
      <dgm:spPr/>
      <dgm:t>
        <a:bodyPr/>
        <a:lstStyle/>
        <a:p>
          <a:endParaRPr lang="en-US"/>
        </a:p>
      </dgm:t>
    </dgm:pt>
    <dgm:pt modelId="{5B37E637-1E20-4437-B06A-F203C7435EEE}" type="pres">
      <dgm:prSet presAssocID="{3336F36C-515C-4E9D-B6CB-4653B6C5416E}" presName="level2hierChild" presStyleCnt="0"/>
      <dgm:spPr/>
    </dgm:pt>
    <dgm:pt modelId="{C717364D-0AFD-4B1C-AC51-847AD41AE838}" type="pres">
      <dgm:prSet presAssocID="{B02D841D-D83A-4EC6-A50A-EE0F3328C743}" presName="conn2-1" presStyleLbl="parChTrans1D2" presStyleIdx="0" presStyleCnt="1"/>
      <dgm:spPr/>
      <dgm:t>
        <a:bodyPr/>
        <a:lstStyle/>
        <a:p>
          <a:endParaRPr lang="en-US"/>
        </a:p>
      </dgm:t>
    </dgm:pt>
    <dgm:pt modelId="{C4905557-ED62-426E-9E5C-F4F9A0151584}" type="pres">
      <dgm:prSet presAssocID="{B02D841D-D83A-4EC6-A50A-EE0F3328C743}" presName="connTx" presStyleLbl="parChTrans1D2" presStyleIdx="0" presStyleCnt="1"/>
      <dgm:spPr/>
      <dgm:t>
        <a:bodyPr/>
        <a:lstStyle/>
        <a:p>
          <a:endParaRPr lang="en-US"/>
        </a:p>
      </dgm:t>
    </dgm:pt>
    <dgm:pt modelId="{29BC01F4-D6B2-49DE-B0D8-B21EC8F02CC1}" type="pres">
      <dgm:prSet presAssocID="{C7F27116-17E5-497A-92B5-74628DF77359}" presName="root2" presStyleCnt="0"/>
      <dgm:spPr/>
    </dgm:pt>
    <dgm:pt modelId="{31D01C90-E76C-4C08-8CBB-4A2517F3AA21}" type="pres">
      <dgm:prSet presAssocID="{C7F27116-17E5-497A-92B5-74628DF77359}" presName="LevelTwoTextNode" presStyleLbl="node2" presStyleIdx="0" presStyleCnt="1" custScaleX="145019" custScaleY="166148" custLinFactNeighborX="2416" custLinFactNeighborY="-722">
        <dgm:presLayoutVars>
          <dgm:chPref val="3"/>
        </dgm:presLayoutVars>
      </dgm:prSet>
      <dgm:spPr/>
      <dgm:t>
        <a:bodyPr/>
        <a:lstStyle/>
        <a:p>
          <a:endParaRPr lang="en-US"/>
        </a:p>
      </dgm:t>
    </dgm:pt>
    <dgm:pt modelId="{287D3763-D8A3-4060-97E7-BD88FD0B19E2}" type="pres">
      <dgm:prSet presAssocID="{C7F27116-17E5-497A-92B5-74628DF77359}" presName="level3hierChild" presStyleCnt="0"/>
      <dgm:spPr/>
    </dgm:pt>
    <dgm:pt modelId="{4A98D8A4-82A6-4131-8F75-B65AD0922600}" type="pres">
      <dgm:prSet presAssocID="{76BF3ED5-E86E-45B8-BC00-AEF5E51C264D}" presName="conn2-1" presStyleLbl="parChTrans1D3" presStyleIdx="0" presStyleCnt="4"/>
      <dgm:spPr/>
      <dgm:t>
        <a:bodyPr/>
        <a:lstStyle/>
        <a:p>
          <a:endParaRPr lang="en-US"/>
        </a:p>
      </dgm:t>
    </dgm:pt>
    <dgm:pt modelId="{7D1FE483-00B2-4C19-A546-C59C1DA78CAE}" type="pres">
      <dgm:prSet presAssocID="{76BF3ED5-E86E-45B8-BC00-AEF5E51C264D}" presName="connTx" presStyleLbl="parChTrans1D3" presStyleIdx="0" presStyleCnt="4"/>
      <dgm:spPr/>
      <dgm:t>
        <a:bodyPr/>
        <a:lstStyle/>
        <a:p>
          <a:endParaRPr lang="en-US"/>
        </a:p>
      </dgm:t>
    </dgm:pt>
    <dgm:pt modelId="{FF50D5D4-B639-485B-BA7B-2B9C77C96885}" type="pres">
      <dgm:prSet presAssocID="{C70BC159-E1B9-4195-8490-A8B280AC7969}" presName="root2" presStyleCnt="0"/>
      <dgm:spPr/>
    </dgm:pt>
    <dgm:pt modelId="{C673418B-E359-4F26-B0CA-D9FB78D45B53}" type="pres">
      <dgm:prSet presAssocID="{C70BC159-E1B9-4195-8490-A8B280AC7969}" presName="LevelTwoTextNode" presStyleLbl="node3" presStyleIdx="0" presStyleCnt="4">
        <dgm:presLayoutVars>
          <dgm:chPref val="3"/>
        </dgm:presLayoutVars>
      </dgm:prSet>
      <dgm:spPr/>
      <dgm:t>
        <a:bodyPr/>
        <a:lstStyle/>
        <a:p>
          <a:endParaRPr lang="en-US"/>
        </a:p>
      </dgm:t>
    </dgm:pt>
    <dgm:pt modelId="{E99A4C47-0A89-4F06-A8E2-F7CC2E6B3431}" type="pres">
      <dgm:prSet presAssocID="{C70BC159-E1B9-4195-8490-A8B280AC7969}" presName="level3hierChild" presStyleCnt="0"/>
      <dgm:spPr/>
    </dgm:pt>
    <dgm:pt modelId="{1B513279-FAED-4DE2-8AF5-718EE4D3FD84}" type="pres">
      <dgm:prSet presAssocID="{85677C39-09F7-42A0-A08E-2431773A3360}" presName="conn2-1" presStyleLbl="parChTrans1D3" presStyleIdx="1" presStyleCnt="4"/>
      <dgm:spPr/>
      <dgm:t>
        <a:bodyPr/>
        <a:lstStyle/>
        <a:p>
          <a:endParaRPr lang="en-US"/>
        </a:p>
      </dgm:t>
    </dgm:pt>
    <dgm:pt modelId="{265BC7C1-7C6E-40C4-82A3-0B4E9A134772}" type="pres">
      <dgm:prSet presAssocID="{85677C39-09F7-42A0-A08E-2431773A3360}" presName="connTx" presStyleLbl="parChTrans1D3" presStyleIdx="1" presStyleCnt="4"/>
      <dgm:spPr/>
      <dgm:t>
        <a:bodyPr/>
        <a:lstStyle/>
        <a:p>
          <a:endParaRPr lang="en-US"/>
        </a:p>
      </dgm:t>
    </dgm:pt>
    <dgm:pt modelId="{5F4A2B11-F651-4183-A879-C29305F51291}" type="pres">
      <dgm:prSet presAssocID="{51B2FA62-32E9-4802-892C-8C65ED9DC02C}" presName="root2" presStyleCnt="0"/>
      <dgm:spPr/>
    </dgm:pt>
    <dgm:pt modelId="{C7CC14D0-06F4-4EBE-8670-4BF8E15B49F1}" type="pres">
      <dgm:prSet presAssocID="{51B2FA62-32E9-4802-892C-8C65ED9DC02C}" presName="LevelTwoTextNode" presStyleLbl="node3" presStyleIdx="1" presStyleCnt="4">
        <dgm:presLayoutVars>
          <dgm:chPref val="3"/>
        </dgm:presLayoutVars>
      </dgm:prSet>
      <dgm:spPr/>
      <dgm:t>
        <a:bodyPr/>
        <a:lstStyle/>
        <a:p>
          <a:endParaRPr lang="en-US"/>
        </a:p>
      </dgm:t>
    </dgm:pt>
    <dgm:pt modelId="{09F8AB77-78AB-4534-B2BF-ADD64303C3FA}" type="pres">
      <dgm:prSet presAssocID="{51B2FA62-32E9-4802-892C-8C65ED9DC02C}" presName="level3hierChild" presStyleCnt="0"/>
      <dgm:spPr/>
    </dgm:pt>
    <dgm:pt modelId="{15068C27-1C33-490D-AE04-080484DA037A}" type="pres">
      <dgm:prSet presAssocID="{4518579E-CCC1-4A14-9162-223B56F12095}" presName="conn2-1" presStyleLbl="parChTrans1D3" presStyleIdx="2" presStyleCnt="4"/>
      <dgm:spPr/>
      <dgm:t>
        <a:bodyPr/>
        <a:lstStyle/>
        <a:p>
          <a:endParaRPr lang="en-US"/>
        </a:p>
      </dgm:t>
    </dgm:pt>
    <dgm:pt modelId="{5608EDCC-0AFD-4E42-A530-D76D3A1CD5AB}" type="pres">
      <dgm:prSet presAssocID="{4518579E-CCC1-4A14-9162-223B56F12095}" presName="connTx" presStyleLbl="parChTrans1D3" presStyleIdx="2" presStyleCnt="4"/>
      <dgm:spPr/>
      <dgm:t>
        <a:bodyPr/>
        <a:lstStyle/>
        <a:p>
          <a:endParaRPr lang="en-US"/>
        </a:p>
      </dgm:t>
    </dgm:pt>
    <dgm:pt modelId="{D28A9EB4-BE33-4CA3-90F8-FEB6724C2F54}" type="pres">
      <dgm:prSet presAssocID="{782EB8E6-A28C-424F-BDD9-90A3936B64ED}" presName="root2" presStyleCnt="0"/>
      <dgm:spPr/>
    </dgm:pt>
    <dgm:pt modelId="{E220BA9E-8EB3-4284-8078-06833B0290FC}" type="pres">
      <dgm:prSet presAssocID="{782EB8E6-A28C-424F-BDD9-90A3936B64ED}" presName="LevelTwoTextNode" presStyleLbl="node3" presStyleIdx="2" presStyleCnt="4">
        <dgm:presLayoutVars>
          <dgm:chPref val="3"/>
        </dgm:presLayoutVars>
      </dgm:prSet>
      <dgm:spPr/>
      <dgm:t>
        <a:bodyPr/>
        <a:lstStyle/>
        <a:p>
          <a:endParaRPr lang="en-US"/>
        </a:p>
      </dgm:t>
    </dgm:pt>
    <dgm:pt modelId="{ACAA0631-10FE-438D-AF26-B47DC634C7BB}" type="pres">
      <dgm:prSet presAssocID="{782EB8E6-A28C-424F-BDD9-90A3936B64ED}" presName="level3hierChild" presStyleCnt="0"/>
      <dgm:spPr/>
    </dgm:pt>
    <dgm:pt modelId="{8AD0A869-06C9-475F-B5DC-06DACD3B672E}" type="pres">
      <dgm:prSet presAssocID="{8A657081-7BD5-4B21-A9A6-BB778872895E}" presName="conn2-1" presStyleLbl="parChTrans1D3" presStyleIdx="3" presStyleCnt="4"/>
      <dgm:spPr/>
      <dgm:t>
        <a:bodyPr/>
        <a:lstStyle/>
        <a:p>
          <a:endParaRPr lang="en-US"/>
        </a:p>
      </dgm:t>
    </dgm:pt>
    <dgm:pt modelId="{7198A78A-B384-45CD-8947-3A66BE9E71E6}" type="pres">
      <dgm:prSet presAssocID="{8A657081-7BD5-4B21-A9A6-BB778872895E}" presName="connTx" presStyleLbl="parChTrans1D3" presStyleIdx="3" presStyleCnt="4"/>
      <dgm:spPr/>
      <dgm:t>
        <a:bodyPr/>
        <a:lstStyle/>
        <a:p>
          <a:endParaRPr lang="en-US"/>
        </a:p>
      </dgm:t>
    </dgm:pt>
    <dgm:pt modelId="{810F0DB2-25B4-463C-B0BD-1D25FB554454}" type="pres">
      <dgm:prSet presAssocID="{98EB1B7D-CBB7-47ED-956F-03F444489D51}" presName="root2" presStyleCnt="0"/>
      <dgm:spPr/>
    </dgm:pt>
    <dgm:pt modelId="{1EF2436B-9EDC-4BC3-9527-04B2879D5E52}" type="pres">
      <dgm:prSet presAssocID="{98EB1B7D-CBB7-47ED-956F-03F444489D51}" presName="LevelTwoTextNode" presStyleLbl="node3" presStyleIdx="3" presStyleCnt="4">
        <dgm:presLayoutVars>
          <dgm:chPref val="3"/>
        </dgm:presLayoutVars>
      </dgm:prSet>
      <dgm:spPr/>
      <dgm:t>
        <a:bodyPr/>
        <a:lstStyle/>
        <a:p>
          <a:endParaRPr lang="en-US"/>
        </a:p>
      </dgm:t>
    </dgm:pt>
    <dgm:pt modelId="{38351D38-7ED2-4D22-8222-81CD6E81ED65}" type="pres">
      <dgm:prSet presAssocID="{98EB1B7D-CBB7-47ED-956F-03F444489D51}" presName="level3hierChild" presStyleCnt="0"/>
      <dgm:spPr/>
    </dgm:pt>
  </dgm:ptLst>
  <dgm:cxnLst>
    <dgm:cxn modelId="{9816C190-C766-4F38-862D-35E8CA0FE0CF}" type="presOf" srcId="{76BF3ED5-E86E-45B8-BC00-AEF5E51C264D}" destId="{4A98D8A4-82A6-4131-8F75-B65AD0922600}" srcOrd="0" destOrd="0" presId="urn:microsoft.com/office/officeart/2005/8/layout/hierarchy2"/>
    <dgm:cxn modelId="{691D7EC3-98AE-4D6F-A2FC-C2B92A210CE7}" type="presOf" srcId="{76BF3ED5-E86E-45B8-BC00-AEF5E51C264D}" destId="{7D1FE483-00B2-4C19-A546-C59C1DA78CAE}" srcOrd="1" destOrd="0" presId="urn:microsoft.com/office/officeart/2005/8/layout/hierarchy2"/>
    <dgm:cxn modelId="{A7C8833C-10E3-4F16-AD4B-457E7E67C5F9}" type="presOf" srcId="{8A657081-7BD5-4B21-A9A6-BB778872895E}" destId="{7198A78A-B384-45CD-8947-3A66BE9E71E6}" srcOrd="1" destOrd="0" presId="urn:microsoft.com/office/officeart/2005/8/layout/hierarchy2"/>
    <dgm:cxn modelId="{FF118642-2E6D-4B4F-A48D-7D277248F12D}" type="presOf" srcId="{51B2FA62-32E9-4802-892C-8C65ED9DC02C}" destId="{C7CC14D0-06F4-4EBE-8670-4BF8E15B49F1}" srcOrd="0" destOrd="0" presId="urn:microsoft.com/office/officeart/2005/8/layout/hierarchy2"/>
    <dgm:cxn modelId="{7BDCE577-8371-4609-A81B-3971813D1338}" srcId="{C7F27116-17E5-497A-92B5-74628DF77359}" destId="{51B2FA62-32E9-4802-892C-8C65ED9DC02C}" srcOrd="1" destOrd="0" parTransId="{85677C39-09F7-42A0-A08E-2431773A3360}" sibTransId="{213B0B36-7174-4AAB-A04F-4D26853CFF7D}"/>
    <dgm:cxn modelId="{86DFA370-F586-43C3-9E70-AA60F170ABB8}" type="presOf" srcId="{C70BC159-E1B9-4195-8490-A8B280AC7969}" destId="{C673418B-E359-4F26-B0CA-D9FB78D45B53}" srcOrd="0" destOrd="0" presId="urn:microsoft.com/office/officeart/2005/8/layout/hierarchy2"/>
    <dgm:cxn modelId="{DD2152BB-1B11-4CEC-95BB-2957BB5AF8DC}" type="presOf" srcId="{85677C39-09F7-42A0-A08E-2431773A3360}" destId="{1B513279-FAED-4DE2-8AF5-718EE4D3FD84}" srcOrd="0" destOrd="0" presId="urn:microsoft.com/office/officeart/2005/8/layout/hierarchy2"/>
    <dgm:cxn modelId="{342739B9-1F06-492C-879E-CFE7AAE90F7B}" type="presOf" srcId="{4518579E-CCC1-4A14-9162-223B56F12095}" destId="{15068C27-1C33-490D-AE04-080484DA037A}" srcOrd="0" destOrd="0" presId="urn:microsoft.com/office/officeart/2005/8/layout/hierarchy2"/>
    <dgm:cxn modelId="{4F3ADD21-4A60-4031-96FD-A785019FC571}" type="presOf" srcId="{8A657081-7BD5-4B21-A9A6-BB778872895E}" destId="{8AD0A869-06C9-475F-B5DC-06DACD3B672E}" srcOrd="0" destOrd="0" presId="urn:microsoft.com/office/officeart/2005/8/layout/hierarchy2"/>
    <dgm:cxn modelId="{9D8C448C-4B02-4BD8-AF53-F6D8060F8F51}" type="presOf" srcId="{4518579E-CCC1-4A14-9162-223B56F12095}" destId="{5608EDCC-0AFD-4E42-A530-D76D3A1CD5AB}" srcOrd="1" destOrd="0" presId="urn:microsoft.com/office/officeart/2005/8/layout/hierarchy2"/>
    <dgm:cxn modelId="{5F3A2B1A-F14B-4105-834E-B0C0DDBA3511}" type="presOf" srcId="{9A52CD24-B752-4773-95EB-9C022458689B}" destId="{C433D18B-812C-4683-9FAA-8D54B3E3F4B1}" srcOrd="0" destOrd="0" presId="urn:microsoft.com/office/officeart/2005/8/layout/hierarchy2"/>
    <dgm:cxn modelId="{DA49923E-053F-4BA3-AC2C-4250CF11DECA}" type="presOf" srcId="{3336F36C-515C-4E9D-B6CB-4653B6C5416E}" destId="{D4F0611F-79A1-4D87-9F3D-8A4CF1FDFA90}" srcOrd="0" destOrd="0" presId="urn:microsoft.com/office/officeart/2005/8/layout/hierarchy2"/>
    <dgm:cxn modelId="{88C75BCB-07AF-4F31-BE4F-3BEF815C2A3B}" srcId="{C7F27116-17E5-497A-92B5-74628DF77359}" destId="{98EB1B7D-CBB7-47ED-956F-03F444489D51}" srcOrd="3" destOrd="0" parTransId="{8A657081-7BD5-4B21-A9A6-BB778872895E}" sibTransId="{584612E4-AD32-47E5-BD34-95368792E456}"/>
    <dgm:cxn modelId="{0746DEA8-A810-448E-A952-8892437C2B6E}" srcId="{3336F36C-515C-4E9D-B6CB-4653B6C5416E}" destId="{C7F27116-17E5-497A-92B5-74628DF77359}" srcOrd="0" destOrd="0" parTransId="{B02D841D-D83A-4EC6-A50A-EE0F3328C743}" sibTransId="{77259F13-C949-41E4-98AE-64B9465A44F0}"/>
    <dgm:cxn modelId="{5A83FD58-633A-4031-A6DB-0566B63356C4}" type="presOf" srcId="{782EB8E6-A28C-424F-BDD9-90A3936B64ED}" destId="{E220BA9E-8EB3-4284-8078-06833B0290FC}" srcOrd="0" destOrd="0" presId="urn:microsoft.com/office/officeart/2005/8/layout/hierarchy2"/>
    <dgm:cxn modelId="{081C0AC9-ACAF-4637-99A9-9293F83811AD}" srcId="{9A52CD24-B752-4773-95EB-9C022458689B}" destId="{3336F36C-515C-4E9D-B6CB-4653B6C5416E}" srcOrd="0" destOrd="0" parTransId="{4FBEB707-A988-4691-B8B7-D5E1DB91366E}" sibTransId="{22C04C4E-393F-470F-86D8-7DCABFE5F9DB}"/>
    <dgm:cxn modelId="{3CAC3DAB-A794-41E6-BA9B-9105A0C86FB5}" srcId="{C7F27116-17E5-497A-92B5-74628DF77359}" destId="{782EB8E6-A28C-424F-BDD9-90A3936B64ED}" srcOrd="2" destOrd="0" parTransId="{4518579E-CCC1-4A14-9162-223B56F12095}" sibTransId="{B1F825B4-BDC1-463A-AAA8-F151FBE3F569}"/>
    <dgm:cxn modelId="{DE44DED7-6F5A-4E5C-8219-18FC239A9D2A}" type="presOf" srcId="{C7F27116-17E5-497A-92B5-74628DF77359}" destId="{31D01C90-E76C-4C08-8CBB-4A2517F3AA21}" srcOrd="0" destOrd="0" presId="urn:microsoft.com/office/officeart/2005/8/layout/hierarchy2"/>
    <dgm:cxn modelId="{6C719F1E-6068-4C44-9289-EE26B90FC731}" type="presOf" srcId="{85677C39-09F7-42A0-A08E-2431773A3360}" destId="{265BC7C1-7C6E-40C4-82A3-0B4E9A134772}" srcOrd="1" destOrd="0" presId="urn:microsoft.com/office/officeart/2005/8/layout/hierarchy2"/>
    <dgm:cxn modelId="{CB76AA8A-B293-4429-B94C-47779C0F2404}" type="presOf" srcId="{B02D841D-D83A-4EC6-A50A-EE0F3328C743}" destId="{C4905557-ED62-426E-9E5C-F4F9A0151584}" srcOrd="1" destOrd="0" presId="urn:microsoft.com/office/officeart/2005/8/layout/hierarchy2"/>
    <dgm:cxn modelId="{C48E7083-26F6-422E-8D8E-92526A10714A}" srcId="{C7F27116-17E5-497A-92B5-74628DF77359}" destId="{C70BC159-E1B9-4195-8490-A8B280AC7969}" srcOrd="0" destOrd="0" parTransId="{76BF3ED5-E86E-45B8-BC00-AEF5E51C264D}" sibTransId="{655B8E42-2576-4AF7-8C80-33817FC55D80}"/>
    <dgm:cxn modelId="{A51FF5A8-4EEF-462E-B76A-305DE68C52CD}" type="presOf" srcId="{98EB1B7D-CBB7-47ED-956F-03F444489D51}" destId="{1EF2436B-9EDC-4BC3-9527-04B2879D5E52}" srcOrd="0" destOrd="0" presId="urn:microsoft.com/office/officeart/2005/8/layout/hierarchy2"/>
    <dgm:cxn modelId="{70A06451-3364-4722-82C7-DDA0FA8F138D}" type="presOf" srcId="{B02D841D-D83A-4EC6-A50A-EE0F3328C743}" destId="{C717364D-0AFD-4B1C-AC51-847AD41AE838}" srcOrd="0" destOrd="0" presId="urn:microsoft.com/office/officeart/2005/8/layout/hierarchy2"/>
    <dgm:cxn modelId="{09BD9386-CF51-4ED2-AE59-E8F7E5256E3C}" type="presParOf" srcId="{C433D18B-812C-4683-9FAA-8D54B3E3F4B1}" destId="{5FE928BD-AA4B-4741-91B9-30946510FF69}" srcOrd="0" destOrd="0" presId="urn:microsoft.com/office/officeart/2005/8/layout/hierarchy2"/>
    <dgm:cxn modelId="{430390C2-7133-48E2-96A3-97FB72BF8DD0}" type="presParOf" srcId="{5FE928BD-AA4B-4741-91B9-30946510FF69}" destId="{D4F0611F-79A1-4D87-9F3D-8A4CF1FDFA90}" srcOrd="0" destOrd="0" presId="urn:microsoft.com/office/officeart/2005/8/layout/hierarchy2"/>
    <dgm:cxn modelId="{9734C4CB-B4B4-4DEA-9CE1-7D7A3BD0C82A}" type="presParOf" srcId="{5FE928BD-AA4B-4741-91B9-30946510FF69}" destId="{5B37E637-1E20-4437-B06A-F203C7435EEE}" srcOrd="1" destOrd="0" presId="urn:microsoft.com/office/officeart/2005/8/layout/hierarchy2"/>
    <dgm:cxn modelId="{66F5BD17-6546-436E-A287-F4FC868F5FC3}" type="presParOf" srcId="{5B37E637-1E20-4437-B06A-F203C7435EEE}" destId="{C717364D-0AFD-4B1C-AC51-847AD41AE838}" srcOrd="0" destOrd="0" presId="urn:microsoft.com/office/officeart/2005/8/layout/hierarchy2"/>
    <dgm:cxn modelId="{D785D819-5758-4CA9-A9DC-F0D72A3BBC18}" type="presParOf" srcId="{C717364D-0AFD-4B1C-AC51-847AD41AE838}" destId="{C4905557-ED62-426E-9E5C-F4F9A0151584}" srcOrd="0" destOrd="0" presId="urn:microsoft.com/office/officeart/2005/8/layout/hierarchy2"/>
    <dgm:cxn modelId="{440357A7-FFB2-45D3-9E68-5A74C0D5A39C}" type="presParOf" srcId="{5B37E637-1E20-4437-B06A-F203C7435EEE}" destId="{29BC01F4-D6B2-49DE-B0D8-B21EC8F02CC1}" srcOrd="1" destOrd="0" presId="urn:microsoft.com/office/officeart/2005/8/layout/hierarchy2"/>
    <dgm:cxn modelId="{BB31585A-AA23-4B9F-A37A-84A1A7D06465}" type="presParOf" srcId="{29BC01F4-D6B2-49DE-B0D8-B21EC8F02CC1}" destId="{31D01C90-E76C-4C08-8CBB-4A2517F3AA21}" srcOrd="0" destOrd="0" presId="urn:microsoft.com/office/officeart/2005/8/layout/hierarchy2"/>
    <dgm:cxn modelId="{70D2B4A1-2110-4250-9274-7BD0D90DD5DE}" type="presParOf" srcId="{29BC01F4-D6B2-49DE-B0D8-B21EC8F02CC1}" destId="{287D3763-D8A3-4060-97E7-BD88FD0B19E2}" srcOrd="1" destOrd="0" presId="urn:microsoft.com/office/officeart/2005/8/layout/hierarchy2"/>
    <dgm:cxn modelId="{79A7BC15-A8C5-4BCF-A11A-47F6E97D8966}" type="presParOf" srcId="{287D3763-D8A3-4060-97E7-BD88FD0B19E2}" destId="{4A98D8A4-82A6-4131-8F75-B65AD0922600}" srcOrd="0" destOrd="0" presId="urn:microsoft.com/office/officeart/2005/8/layout/hierarchy2"/>
    <dgm:cxn modelId="{40D30172-6F2C-46A3-AF07-2C98CC20B378}" type="presParOf" srcId="{4A98D8A4-82A6-4131-8F75-B65AD0922600}" destId="{7D1FE483-00B2-4C19-A546-C59C1DA78CAE}" srcOrd="0" destOrd="0" presId="urn:microsoft.com/office/officeart/2005/8/layout/hierarchy2"/>
    <dgm:cxn modelId="{55417105-7DC5-4714-86B1-5EC92D21932D}" type="presParOf" srcId="{287D3763-D8A3-4060-97E7-BD88FD0B19E2}" destId="{FF50D5D4-B639-485B-BA7B-2B9C77C96885}" srcOrd="1" destOrd="0" presId="urn:microsoft.com/office/officeart/2005/8/layout/hierarchy2"/>
    <dgm:cxn modelId="{B78C0679-7E15-47AE-8874-AF02B242C89D}" type="presParOf" srcId="{FF50D5D4-B639-485B-BA7B-2B9C77C96885}" destId="{C673418B-E359-4F26-B0CA-D9FB78D45B53}" srcOrd="0" destOrd="0" presId="urn:microsoft.com/office/officeart/2005/8/layout/hierarchy2"/>
    <dgm:cxn modelId="{70E7D98E-E32D-4CA8-B01C-615FAEDD48DA}" type="presParOf" srcId="{FF50D5D4-B639-485B-BA7B-2B9C77C96885}" destId="{E99A4C47-0A89-4F06-A8E2-F7CC2E6B3431}" srcOrd="1" destOrd="0" presId="urn:microsoft.com/office/officeart/2005/8/layout/hierarchy2"/>
    <dgm:cxn modelId="{0A726235-3964-4288-9C50-0F1EC60EB829}" type="presParOf" srcId="{287D3763-D8A3-4060-97E7-BD88FD0B19E2}" destId="{1B513279-FAED-4DE2-8AF5-718EE4D3FD84}" srcOrd="2" destOrd="0" presId="urn:microsoft.com/office/officeart/2005/8/layout/hierarchy2"/>
    <dgm:cxn modelId="{0A338266-83F1-4927-BE40-C92405D6A35E}" type="presParOf" srcId="{1B513279-FAED-4DE2-8AF5-718EE4D3FD84}" destId="{265BC7C1-7C6E-40C4-82A3-0B4E9A134772}" srcOrd="0" destOrd="0" presId="urn:microsoft.com/office/officeart/2005/8/layout/hierarchy2"/>
    <dgm:cxn modelId="{C2E71D6B-184F-4F57-A41A-63C92647E7D7}" type="presParOf" srcId="{287D3763-D8A3-4060-97E7-BD88FD0B19E2}" destId="{5F4A2B11-F651-4183-A879-C29305F51291}" srcOrd="3" destOrd="0" presId="urn:microsoft.com/office/officeart/2005/8/layout/hierarchy2"/>
    <dgm:cxn modelId="{C74935FB-2842-4E52-91E2-8438CF9EFD20}" type="presParOf" srcId="{5F4A2B11-F651-4183-A879-C29305F51291}" destId="{C7CC14D0-06F4-4EBE-8670-4BF8E15B49F1}" srcOrd="0" destOrd="0" presId="urn:microsoft.com/office/officeart/2005/8/layout/hierarchy2"/>
    <dgm:cxn modelId="{B64BC0D7-4A33-4C63-BD6A-52E0453EDDEE}" type="presParOf" srcId="{5F4A2B11-F651-4183-A879-C29305F51291}" destId="{09F8AB77-78AB-4534-B2BF-ADD64303C3FA}" srcOrd="1" destOrd="0" presId="urn:microsoft.com/office/officeart/2005/8/layout/hierarchy2"/>
    <dgm:cxn modelId="{02F428E4-D8A5-43EC-883B-6416A38711DD}" type="presParOf" srcId="{287D3763-D8A3-4060-97E7-BD88FD0B19E2}" destId="{15068C27-1C33-490D-AE04-080484DA037A}" srcOrd="4" destOrd="0" presId="urn:microsoft.com/office/officeart/2005/8/layout/hierarchy2"/>
    <dgm:cxn modelId="{8B2877E1-2D7D-47E8-BF5C-B83B1B09788F}" type="presParOf" srcId="{15068C27-1C33-490D-AE04-080484DA037A}" destId="{5608EDCC-0AFD-4E42-A530-D76D3A1CD5AB}" srcOrd="0" destOrd="0" presId="urn:microsoft.com/office/officeart/2005/8/layout/hierarchy2"/>
    <dgm:cxn modelId="{411D03C7-56F6-4274-B117-35226502B849}" type="presParOf" srcId="{287D3763-D8A3-4060-97E7-BD88FD0B19E2}" destId="{D28A9EB4-BE33-4CA3-90F8-FEB6724C2F54}" srcOrd="5" destOrd="0" presId="urn:microsoft.com/office/officeart/2005/8/layout/hierarchy2"/>
    <dgm:cxn modelId="{0B9AB170-7000-4FC3-9500-87A7681C7D99}" type="presParOf" srcId="{D28A9EB4-BE33-4CA3-90F8-FEB6724C2F54}" destId="{E220BA9E-8EB3-4284-8078-06833B0290FC}" srcOrd="0" destOrd="0" presId="urn:microsoft.com/office/officeart/2005/8/layout/hierarchy2"/>
    <dgm:cxn modelId="{DE369929-0362-4E8C-A09C-FB55B47FE97C}" type="presParOf" srcId="{D28A9EB4-BE33-4CA3-90F8-FEB6724C2F54}" destId="{ACAA0631-10FE-438D-AF26-B47DC634C7BB}" srcOrd="1" destOrd="0" presId="urn:microsoft.com/office/officeart/2005/8/layout/hierarchy2"/>
    <dgm:cxn modelId="{5618E349-9705-452F-8970-64399309842E}" type="presParOf" srcId="{287D3763-D8A3-4060-97E7-BD88FD0B19E2}" destId="{8AD0A869-06C9-475F-B5DC-06DACD3B672E}" srcOrd="6" destOrd="0" presId="urn:microsoft.com/office/officeart/2005/8/layout/hierarchy2"/>
    <dgm:cxn modelId="{A7B39516-C400-43E6-A7FA-F926ABBF8BFA}" type="presParOf" srcId="{8AD0A869-06C9-475F-B5DC-06DACD3B672E}" destId="{7198A78A-B384-45CD-8947-3A66BE9E71E6}" srcOrd="0" destOrd="0" presId="urn:microsoft.com/office/officeart/2005/8/layout/hierarchy2"/>
    <dgm:cxn modelId="{175C9167-067B-4F2E-8965-4192DC2F0D20}" type="presParOf" srcId="{287D3763-D8A3-4060-97E7-BD88FD0B19E2}" destId="{810F0DB2-25B4-463C-B0BD-1D25FB554454}" srcOrd="7" destOrd="0" presId="urn:microsoft.com/office/officeart/2005/8/layout/hierarchy2"/>
    <dgm:cxn modelId="{7AE05F13-4E43-4C5D-B0B7-1253E25D147F}" type="presParOf" srcId="{810F0DB2-25B4-463C-B0BD-1D25FB554454}" destId="{1EF2436B-9EDC-4BC3-9527-04B2879D5E52}" srcOrd="0" destOrd="0" presId="urn:microsoft.com/office/officeart/2005/8/layout/hierarchy2"/>
    <dgm:cxn modelId="{9088058A-5073-437B-B35E-0A8C814EFB4B}" type="presParOf" srcId="{810F0DB2-25B4-463C-B0BD-1D25FB554454}" destId="{38351D38-7ED2-4D22-8222-81CD6E81ED65}"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52CD24-B752-4773-95EB-9C022458689B}" type="doc">
      <dgm:prSet loTypeId="urn:microsoft.com/office/officeart/2005/8/layout/hierarchy2" loCatId="hierarchy" qsTypeId="urn:microsoft.com/office/officeart/2005/8/quickstyle/simple1" qsCatId="simple" csTypeId="urn:microsoft.com/office/officeart/2005/8/colors/accent2_4" csCatId="accent2" phldr="1"/>
      <dgm:spPr/>
      <dgm:t>
        <a:bodyPr/>
        <a:lstStyle/>
        <a:p>
          <a:endParaRPr lang="en-US"/>
        </a:p>
      </dgm:t>
    </dgm:pt>
    <dgm:pt modelId="{3336F36C-515C-4E9D-B6CB-4653B6C5416E}">
      <dgm:prSet phldrT="[Text]" custT="1"/>
      <dgm:spPr/>
      <dgm:t>
        <a:bodyPr/>
        <a:lstStyle/>
        <a:p>
          <a:r>
            <a:rPr lang="en-US" sz="3200" b="1" dirty="0" smtClean="0"/>
            <a:t>AOD-PM</a:t>
          </a:r>
          <a:r>
            <a:rPr lang="en-US" sz="3200" b="1" baseline="-25000" dirty="0" smtClean="0"/>
            <a:t>2.5</a:t>
          </a:r>
          <a:endParaRPr lang="en-US" sz="3200" b="1" dirty="0"/>
        </a:p>
      </dgm:t>
    </dgm:pt>
    <dgm:pt modelId="{4FBEB707-A988-4691-B8B7-D5E1DB91366E}" type="parTrans" cxnId="{081C0AC9-ACAF-4637-99A9-9293F83811AD}">
      <dgm:prSet/>
      <dgm:spPr/>
      <dgm:t>
        <a:bodyPr/>
        <a:lstStyle/>
        <a:p>
          <a:endParaRPr lang="en-US" sz="3200" b="1"/>
        </a:p>
      </dgm:t>
    </dgm:pt>
    <dgm:pt modelId="{22C04C4E-393F-470F-86D8-7DCABFE5F9DB}" type="sibTrans" cxnId="{081C0AC9-ACAF-4637-99A9-9293F83811AD}">
      <dgm:prSet/>
      <dgm:spPr/>
      <dgm:t>
        <a:bodyPr/>
        <a:lstStyle/>
        <a:p>
          <a:endParaRPr lang="en-US" sz="3200" b="1"/>
        </a:p>
      </dgm:t>
    </dgm:pt>
    <dgm:pt modelId="{C7F27116-17E5-497A-92B5-74628DF77359}">
      <dgm:prSet phldrT="[Text]" custT="1"/>
      <dgm:spPr/>
      <dgm:t>
        <a:bodyPr/>
        <a:lstStyle/>
        <a:p>
          <a:r>
            <a:rPr lang="en-US" sz="3200" b="1" dirty="0" smtClean="0"/>
            <a:t>Physical variables</a:t>
          </a:r>
          <a:endParaRPr lang="en-US" sz="3200" b="1" dirty="0"/>
        </a:p>
      </dgm:t>
    </dgm:pt>
    <dgm:pt modelId="{B02D841D-D83A-4EC6-A50A-EE0F3328C743}" type="parTrans" cxnId="{0746DEA8-A810-448E-A952-8892437C2B6E}">
      <dgm:prSet custT="1"/>
      <dgm:spPr/>
      <dgm:t>
        <a:bodyPr/>
        <a:lstStyle/>
        <a:p>
          <a:endParaRPr lang="en-US" sz="3200" b="1"/>
        </a:p>
      </dgm:t>
    </dgm:pt>
    <dgm:pt modelId="{77259F13-C949-41E4-98AE-64B9465A44F0}" type="sibTrans" cxnId="{0746DEA8-A810-448E-A952-8892437C2B6E}">
      <dgm:prSet/>
      <dgm:spPr/>
      <dgm:t>
        <a:bodyPr/>
        <a:lstStyle/>
        <a:p>
          <a:endParaRPr lang="en-US" sz="3200" b="1"/>
        </a:p>
      </dgm:t>
    </dgm:pt>
    <dgm:pt modelId="{C70BC159-E1B9-4195-8490-A8B280AC7969}">
      <dgm:prSet phldrT="[Text]" custT="1"/>
      <dgm:spPr/>
      <dgm:t>
        <a:bodyPr/>
        <a:lstStyle/>
        <a:p>
          <a:r>
            <a:rPr lang="en-US" sz="3200" b="1" dirty="0" smtClean="0"/>
            <a:t>Q-1</a:t>
          </a:r>
          <a:endParaRPr lang="en-US" sz="3200" b="1" dirty="0"/>
        </a:p>
      </dgm:t>
    </dgm:pt>
    <dgm:pt modelId="{76BF3ED5-E86E-45B8-BC00-AEF5E51C264D}" type="parTrans" cxnId="{C48E7083-26F6-422E-8D8E-92526A10714A}">
      <dgm:prSet custT="1"/>
      <dgm:spPr/>
      <dgm:t>
        <a:bodyPr/>
        <a:lstStyle/>
        <a:p>
          <a:endParaRPr lang="en-US" sz="3200" b="1"/>
        </a:p>
      </dgm:t>
    </dgm:pt>
    <dgm:pt modelId="{655B8E42-2576-4AF7-8C80-33817FC55D80}" type="sibTrans" cxnId="{C48E7083-26F6-422E-8D8E-92526A10714A}">
      <dgm:prSet/>
      <dgm:spPr/>
      <dgm:t>
        <a:bodyPr/>
        <a:lstStyle/>
        <a:p>
          <a:endParaRPr lang="en-US" sz="3200" b="1"/>
        </a:p>
      </dgm:t>
    </dgm:pt>
    <dgm:pt modelId="{51B2FA62-32E9-4802-892C-8C65ED9DC02C}">
      <dgm:prSet phldrT="[Text]" custT="1"/>
      <dgm:spPr/>
      <dgm:t>
        <a:bodyPr/>
        <a:lstStyle/>
        <a:p>
          <a:r>
            <a:rPr lang="en-US" sz="3200" b="1" dirty="0" smtClean="0"/>
            <a:t>Q-2</a:t>
          </a:r>
          <a:endParaRPr lang="en-US" sz="3200" b="1" dirty="0"/>
        </a:p>
      </dgm:t>
    </dgm:pt>
    <dgm:pt modelId="{85677C39-09F7-42A0-A08E-2431773A3360}" type="parTrans" cxnId="{7BDCE577-8371-4609-A81B-3971813D1338}">
      <dgm:prSet custT="1"/>
      <dgm:spPr/>
      <dgm:t>
        <a:bodyPr/>
        <a:lstStyle/>
        <a:p>
          <a:endParaRPr lang="en-US" sz="3200" b="1"/>
        </a:p>
      </dgm:t>
    </dgm:pt>
    <dgm:pt modelId="{213B0B36-7174-4AAB-A04F-4D26853CFF7D}" type="sibTrans" cxnId="{7BDCE577-8371-4609-A81B-3971813D1338}">
      <dgm:prSet/>
      <dgm:spPr/>
      <dgm:t>
        <a:bodyPr/>
        <a:lstStyle/>
        <a:p>
          <a:endParaRPr lang="en-US" sz="3200" b="1"/>
        </a:p>
      </dgm:t>
    </dgm:pt>
    <dgm:pt modelId="{782EB8E6-A28C-424F-BDD9-90A3936B64ED}">
      <dgm:prSet phldrT="[Text]" custT="1"/>
      <dgm:spPr/>
      <dgm:t>
        <a:bodyPr/>
        <a:lstStyle/>
        <a:p>
          <a:r>
            <a:rPr lang="en-US" sz="3200" b="1" dirty="0" smtClean="0"/>
            <a:t>Q-3</a:t>
          </a:r>
          <a:endParaRPr lang="en-US" sz="3200" b="1" dirty="0"/>
        </a:p>
      </dgm:t>
    </dgm:pt>
    <dgm:pt modelId="{4518579E-CCC1-4A14-9162-223B56F12095}" type="parTrans" cxnId="{3CAC3DAB-A794-41E6-BA9B-9105A0C86FB5}">
      <dgm:prSet custT="1"/>
      <dgm:spPr/>
      <dgm:t>
        <a:bodyPr/>
        <a:lstStyle/>
        <a:p>
          <a:endParaRPr lang="en-US" sz="3200" b="1"/>
        </a:p>
      </dgm:t>
    </dgm:pt>
    <dgm:pt modelId="{B1F825B4-BDC1-463A-AAA8-F151FBE3F569}" type="sibTrans" cxnId="{3CAC3DAB-A794-41E6-BA9B-9105A0C86FB5}">
      <dgm:prSet/>
      <dgm:spPr/>
      <dgm:t>
        <a:bodyPr/>
        <a:lstStyle/>
        <a:p>
          <a:endParaRPr lang="en-US" sz="3200" b="1"/>
        </a:p>
      </dgm:t>
    </dgm:pt>
    <dgm:pt modelId="{98EB1B7D-CBB7-47ED-956F-03F444489D51}">
      <dgm:prSet phldrT="[Text]" custT="1"/>
      <dgm:spPr/>
      <dgm:t>
        <a:bodyPr/>
        <a:lstStyle/>
        <a:p>
          <a:r>
            <a:rPr lang="en-US" sz="3200" b="1" dirty="0" smtClean="0"/>
            <a:t>Q-4</a:t>
          </a:r>
          <a:endParaRPr lang="en-US" sz="3200" b="1" dirty="0"/>
        </a:p>
      </dgm:t>
    </dgm:pt>
    <dgm:pt modelId="{8A657081-7BD5-4B21-A9A6-BB778872895E}" type="parTrans" cxnId="{88C75BCB-07AF-4F31-BE4F-3BEF815C2A3B}">
      <dgm:prSet custT="1"/>
      <dgm:spPr/>
      <dgm:t>
        <a:bodyPr/>
        <a:lstStyle/>
        <a:p>
          <a:endParaRPr lang="en-US" sz="3200" b="1"/>
        </a:p>
      </dgm:t>
    </dgm:pt>
    <dgm:pt modelId="{584612E4-AD32-47E5-BD34-95368792E456}" type="sibTrans" cxnId="{88C75BCB-07AF-4F31-BE4F-3BEF815C2A3B}">
      <dgm:prSet/>
      <dgm:spPr/>
      <dgm:t>
        <a:bodyPr/>
        <a:lstStyle/>
        <a:p>
          <a:endParaRPr lang="en-US" sz="3200" b="1"/>
        </a:p>
      </dgm:t>
    </dgm:pt>
    <dgm:pt modelId="{C433D18B-812C-4683-9FAA-8D54B3E3F4B1}" type="pres">
      <dgm:prSet presAssocID="{9A52CD24-B752-4773-95EB-9C022458689B}" presName="diagram" presStyleCnt="0">
        <dgm:presLayoutVars>
          <dgm:chPref val="1"/>
          <dgm:dir/>
          <dgm:animOne val="branch"/>
          <dgm:animLvl val="lvl"/>
          <dgm:resizeHandles val="exact"/>
        </dgm:presLayoutVars>
      </dgm:prSet>
      <dgm:spPr/>
      <dgm:t>
        <a:bodyPr/>
        <a:lstStyle/>
        <a:p>
          <a:endParaRPr lang="en-US"/>
        </a:p>
      </dgm:t>
    </dgm:pt>
    <dgm:pt modelId="{5FE928BD-AA4B-4741-91B9-30946510FF69}" type="pres">
      <dgm:prSet presAssocID="{3336F36C-515C-4E9D-B6CB-4653B6C5416E}" presName="root1" presStyleCnt="0"/>
      <dgm:spPr/>
    </dgm:pt>
    <dgm:pt modelId="{D4F0611F-79A1-4D87-9F3D-8A4CF1FDFA90}" type="pres">
      <dgm:prSet presAssocID="{3336F36C-515C-4E9D-B6CB-4653B6C5416E}" presName="LevelOneTextNode" presStyleLbl="node0" presStyleIdx="0" presStyleCnt="1" custScaleX="158402" custScaleY="154325" custLinFactNeighborX="-51937" custLinFactNeighborY="-209">
        <dgm:presLayoutVars>
          <dgm:chPref val="3"/>
        </dgm:presLayoutVars>
      </dgm:prSet>
      <dgm:spPr/>
      <dgm:t>
        <a:bodyPr/>
        <a:lstStyle/>
        <a:p>
          <a:endParaRPr lang="en-US"/>
        </a:p>
      </dgm:t>
    </dgm:pt>
    <dgm:pt modelId="{5B37E637-1E20-4437-B06A-F203C7435EEE}" type="pres">
      <dgm:prSet presAssocID="{3336F36C-515C-4E9D-B6CB-4653B6C5416E}" presName="level2hierChild" presStyleCnt="0"/>
      <dgm:spPr/>
    </dgm:pt>
    <dgm:pt modelId="{C717364D-0AFD-4B1C-AC51-847AD41AE838}" type="pres">
      <dgm:prSet presAssocID="{B02D841D-D83A-4EC6-A50A-EE0F3328C743}" presName="conn2-1" presStyleLbl="parChTrans1D2" presStyleIdx="0" presStyleCnt="1"/>
      <dgm:spPr/>
      <dgm:t>
        <a:bodyPr/>
        <a:lstStyle/>
        <a:p>
          <a:endParaRPr lang="en-US"/>
        </a:p>
      </dgm:t>
    </dgm:pt>
    <dgm:pt modelId="{C4905557-ED62-426E-9E5C-F4F9A0151584}" type="pres">
      <dgm:prSet presAssocID="{B02D841D-D83A-4EC6-A50A-EE0F3328C743}" presName="connTx" presStyleLbl="parChTrans1D2" presStyleIdx="0" presStyleCnt="1"/>
      <dgm:spPr/>
      <dgm:t>
        <a:bodyPr/>
        <a:lstStyle/>
        <a:p>
          <a:endParaRPr lang="en-US"/>
        </a:p>
      </dgm:t>
    </dgm:pt>
    <dgm:pt modelId="{29BC01F4-D6B2-49DE-B0D8-B21EC8F02CC1}" type="pres">
      <dgm:prSet presAssocID="{C7F27116-17E5-497A-92B5-74628DF77359}" presName="root2" presStyleCnt="0"/>
      <dgm:spPr/>
    </dgm:pt>
    <dgm:pt modelId="{31D01C90-E76C-4C08-8CBB-4A2517F3AA21}" type="pres">
      <dgm:prSet presAssocID="{C7F27116-17E5-497A-92B5-74628DF77359}" presName="LevelTwoTextNode" presStyleLbl="node2" presStyleIdx="0" presStyleCnt="1" custScaleX="145019" custScaleY="166148" custLinFactNeighborX="2416" custLinFactNeighborY="-722">
        <dgm:presLayoutVars>
          <dgm:chPref val="3"/>
        </dgm:presLayoutVars>
      </dgm:prSet>
      <dgm:spPr/>
      <dgm:t>
        <a:bodyPr/>
        <a:lstStyle/>
        <a:p>
          <a:endParaRPr lang="en-US"/>
        </a:p>
      </dgm:t>
    </dgm:pt>
    <dgm:pt modelId="{287D3763-D8A3-4060-97E7-BD88FD0B19E2}" type="pres">
      <dgm:prSet presAssocID="{C7F27116-17E5-497A-92B5-74628DF77359}" presName="level3hierChild" presStyleCnt="0"/>
      <dgm:spPr/>
    </dgm:pt>
    <dgm:pt modelId="{4A98D8A4-82A6-4131-8F75-B65AD0922600}" type="pres">
      <dgm:prSet presAssocID="{76BF3ED5-E86E-45B8-BC00-AEF5E51C264D}" presName="conn2-1" presStyleLbl="parChTrans1D3" presStyleIdx="0" presStyleCnt="4"/>
      <dgm:spPr/>
      <dgm:t>
        <a:bodyPr/>
        <a:lstStyle/>
        <a:p>
          <a:endParaRPr lang="en-US"/>
        </a:p>
      </dgm:t>
    </dgm:pt>
    <dgm:pt modelId="{7D1FE483-00B2-4C19-A546-C59C1DA78CAE}" type="pres">
      <dgm:prSet presAssocID="{76BF3ED5-E86E-45B8-BC00-AEF5E51C264D}" presName="connTx" presStyleLbl="parChTrans1D3" presStyleIdx="0" presStyleCnt="4"/>
      <dgm:spPr/>
      <dgm:t>
        <a:bodyPr/>
        <a:lstStyle/>
        <a:p>
          <a:endParaRPr lang="en-US"/>
        </a:p>
      </dgm:t>
    </dgm:pt>
    <dgm:pt modelId="{FF50D5D4-B639-485B-BA7B-2B9C77C96885}" type="pres">
      <dgm:prSet presAssocID="{C70BC159-E1B9-4195-8490-A8B280AC7969}" presName="root2" presStyleCnt="0"/>
      <dgm:spPr/>
    </dgm:pt>
    <dgm:pt modelId="{C673418B-E359-4F26-B0CA-D9FB78D45B53}" type="pres">
      <dgm:prSet presAssocID="{C70BC159-E1B9-4195-8490-A8B280AC7969}" presName="LevelTwoTextNode" presStyleLbl="node3" presStyleIdx="0" presStyleCnt="4">
        <dgm:presLayoutVars>
          <dgm:chPref val="3"/>
        </dgm:presLayoutVars>
      </dgm:prSet>
      <dgm:spPr/>
      <dgm:t>
        <a:bodyPr/>
        <a:lstStyle/>
        <a:p>
          <a:endParaRPr lang="en-US"/>
        </a:p>
      </dgm:t>
    </dgm:pt>
    <dgm:pt modelId="{E99A4C47-0A89-4F06-A8E2-F7CC2E6B3431}" type="pres">
      <dgm:prSet presAssocID="{C70BC159-E1B9-4195-8490-A8B280AC7969}" presName="level3hierChild" presStyleCnt="0"/>
      <dgm:spPr/>
    </dgm:pt>
    <dgm:pt modelId="{1B513279-FAED-4DE2-8AF5-718EE4D3FD84}" type="pres">
      <dgm:prSet presAssocID="{85677C39-09F7-42A0-A08E-2431773A3360}" presName="conn2-1" presStyleLbl="parChTrans1D3" presStyleIdx="1" presStyleCnt="4"/>
      <dgm:spPr/>
      <dgm:t>
        <a:bodyPr/>
        <a:lstStyle/>
        <a:p>
          <a:endParaRPr lang="en-US"/>
        </a:p>
      </dgm:t>
    </dgm:pt>
    <dgm:pt modelId="{265BC7C1-7C6E-40C4-82A3-0B4E9A134772}" type="pres">
      <dgm:prSet presAssocID="{85677C39-09F7-42A0-A08E-2431773A3360}" presName="connTx" presStyleLbl="parChTrans1D3" presStyleIdx="1" presStyleCnt="4"/>
      <dgm:spPr/>
      <dgm:t>
        <a:bodyPr/>
        <a:lstStyle/>
        <a:p>
          <a:endParaRPr lang="en-US"/>
        </a:p>
      </dgm:t>
    </dgm:pt>
    <dgm:pt modelId="{5F4A2B11-F651-4183-A879-C29305F51291}" type="pres">
      <dgm:prSet presAssocID="{51B2FA62-32E9-4802-892C-8C65ED9DC02C}" presName="root2" presStyleCnt="0"/>
      <dgm:spPr/>
    </dgm:pt>
    <dgm:pt modelId="{C7CC14D0-06F4-4EBE-8670-4BF8E15B49F1}" type="pres">
      <dgm:prSet presAssocID="{51B2FA62-32E9-4802-892C-8C65ED9DC02C}" presName="LevelTwoTextNode" presStyleLbl="node3" presStyleIdx="1" presStyleCnt="4">
        <dgm:presLayoutVars>
          <dgm:chPref val="3"/>
        </dgm:presLayoutVars>
      </dgm:prSet>
      <dgm:spPr/>
      <dgm:t>
        <a:bodyPr/>
        <a:lstStyle/>
        <a:p>
          <a:endParaRPr lang="en-US"/>
        </a:p>
      </dgm:t>
    </dgm:pt>
    <dgm:pt modelId="{09F8AB77-78AB-4534-B2BF-ADD64303C3FA}" type="pres">
      <dgm:prSet presAssocID="{51B2FA62-32E9-4802-892C-8C65ED9DC02C}" presName="level3hierChild" presStyleCnt="0"/>
      <dgm:spPr/>
    </dgm:pt>
    <dgm:pt modelId="{15068C27-1C33-490D-AE04-080484DA037A}" type="pres">
      <dgm:prSet presAssocID="{4518579E-CCC1-4A14-9162-223B56F12095}" presName="conn2-1" presStyleLbl="parChTrans1D3" presStyleIdx="2" presStyleCnt="4"/>
      <dgm:spPr/>
      <dgm:t>
        <a:bodyPr/>
        <a:lstStyle/>
        <a:p>
          <a:endParaRPr lang="en-US"/>
        </a:p>
      </dgm:t>
    </dgm:pt>
    <dgm:pt modelId="{5608EDCC-0AFD-4E42-A530-D76D3A1CD5AB}" type="pres">
      <dgm:prSet presAssocID="{4518579E-CCC1-4A14-9162-223B56F12095}" presName="connTx" presStyleLbl="parChTrans1D3" presStyleIdx="2" presStyleCnt="4"/>
      <dgm:spPr/>
      <dgm:t>
        <a:bodyPr/>
        <a:lstStyle/>
        <a:p>
          <a:endParaRPr lang="en-US"/>
        </a:p>
      </dgm:t>
    </dgm:pt>
    <dgm:pt modelId="{D28A9EB4-BE33-4CA3-90F8-FEB6724C2F54}" type="pres">
      <dgm:prSet presAssocID="{782EB8E6-A28C-424F-BDD9-90A3936B64ED}" presName="root2" presStyleCnt="0"/>
      <dgm:spPr/>
    </dgm:pt>
    <dgm:pt modelId="{E220BA9E-8EB3-4284-8078-06833B0290FC}" type="pres">
      <dgm:prSet presAssocID="{782EB8E6-A28C-424F-BDD9-90A3936B64ED}" presName="LevelTwoTextNode" presStyleLbl="node3" presStyleIdx="2" presStyleCnt="4">
        <dgm:presLayoutVars>
          <dgm:chPref val="3"/>
        </dgm:presLayoutVars>
      </dgm:prSet>
      <dgm:spPr/>
      <dgm:t>
        <a:bodyPr/>
        <a:lstStyle/>
        <a:p>
          <a:endParaRPr lang="en-US"/>
        </a:p>
      </dgm:t>
    </dgm:pt>
    <dgm:pt modelId="{ACAA0631-10FE-438D-AF26-B47DC634C7BB}" type="pres">
      <dgm:prSet presAssocID="{782EB8E6-A28C-424F-BDD9-90A3936B64ED}" presName="level3hierChild" presStyleCnt="0"/>
      <dgm:spPr/>
    </dgm:pt>
    <dgm:pt modelId="{8AD0A869-06C9-475F-B5DC-06DACD3B672E}" type="pres">
      <dgm:prSet presAssocID="{8A657081-7BD5-4B21-A9A6-BB778872895E}" presName="conn2-1" presStyleLbl="parChTrans1D3" presStyleIdx="3" presStyleCnt="4"/>
      <dgm:spPr/>
      <dgm:t>
        <a:bodyPr/>
        <a:lstStyle/>
        <a:p>
          <a:endParaRPr lang="en-US"/>
        </a:p>
      </dgm:t>
    </dgm:pt>
    <dgm:pt modelId="{7198A78A-B384-45CD-8947-3A66BE9E71E6}" type="pres">
      <dgm:prSet presAssocID="{8A657081-7BD5-4B21-A9A6-BB778872895E}" presName="connTx" presStyleLbl="parChTrans1D3" presStyleIdx="3" presStyleCnt="4"/>
      <dgm:spPr/>
      <dgm:t>
        <a:bodyPr/>
        <a:lstStyle/>
        <a:p>
          <a:endParaRPr lang="en-US"/>
        </a:p>
      </dgm:t>
    </dgm:pt>
    <dgm:pt modelId="{810F0DB2-25B4-463C-B0BD-1D25FB554454}" type="pres">
      <dgm:prSet presAssocID="{98EB1B7D-CBB7-47ED-956F-03F444489D51}" presName="root2" presStyleCnt="0"/>
      <dgm:spPr/>
    </dgm:pt>
    <dgm:pt modelId="{1EF2436B-9EDC-4BC3-9527-04B2879D5E52}" type="pres">
      <dgm:prSet presAssocID="{98EB1B7D-CBB7-47ED-956F-03F444489D51}" presName="LevelTwoTextNode" presStyleLbl="node3" presStyleIdx="3" presStyleCnt="4">
        <dgm:presLayoutVars>
          <dgm:chPref val="3"/>
        </dgm:presLayoutVars>
      </dgm:prSet>
      <dgm:spPr/>
      <dgm:t>
        <a:bodyPr/>
        <a:lstStyle/>
        <a:p>
          <a:endParaRPr lang="en-US"/>
        </a:p>
      </dgm:t>
    </dgm:pt>
    <dgm:pt modelId="{38351D38-7ED2-4D22-8222-81CD6E81ED65}" type="pres">
      <dgm:prSet presAssocID="{98EB1B7D-CBB7-47ED-956F-03F444489D51}" presName="level3hierChild" presStyleCnt="0"/>
      <dgm:spPr/>
    </dgm:pt>
  </dgm:ptLst>
  <dgm:cxnLst>
    <dgm:cxn modelId="{7BDCE577-8371-4609-A81B-3971813D1338}" srcId="{C7F27116-17E5-497A-92B5-74628DF77359}" destId="{51B2FA62-32E9-4802-892C-8C65ED9DC02C}" srcOrd="1" destOrd="0" parTransId="{85677C39-09F7-42A0-A08E-2431773A3360}" sibTransId="{213B0B36-7174-4AAB-A04F-4D26853CFF7D}"/>
    <dgm:cxn modelId="{B8D899D9-5889-4515-B25F-729E0C58004E}" type="presOf" srcId="{76BF3ED5-E86E-45B8-BC00-AEF5E51C264D}" destId="{4A98D8A4-82A6-4131-8F75-B65AD0922600}" srcOrd="0" destOrd="0" presId="urn:microsoft.com/office/officeart/2005/8/layout/hierarchy2"/>
    <dgm:cxn modelId="{AB21A9C2-8074-449B-9559-E9EAC1CDE52B}" type="presOf" srcId="{8A657081-7BD5-4B21-A9A6-BB778872895E}" destId="{8AD0A869-06C9-475F-B5DC-06DACD3B672E}" srcOrd="0" destOrd="0" presId="urn:microsoft.com/office/officeart/2005/8/layout/hierarchy2"/>
    <dgm:cxn modelId="{B0096925-5508-43C5-A8DD-92F4B138741C}" type="presOf" srcId="{85677C39-09F7-42A0-A08E-2431773A3360}" destId="{1B513279-FAED-4DE2-8AF5-718EE4D3FD84}" srcOrd="0" destOrd="0" presId="urn:microsoft.com/office/officeart/2005/8/layout/hierarchy2"/>
    <dgm:cxn modelId="{43FAEC04-7D74-4665-94FE-962A79D00E0A}" type="presOf" srcId="{76BF3ED5-E86E-45B8-BC00-AEF5E51C264D}" destId="{7D1FE483-00B2-4C19-A546-C59C1DA78CAE}" srcOrd="1" destOrd="0" presId="urn:microsoft.com/office/officeart/2005/8/layout/hierarchy2"/>
    <dgm:cxn modelId="{B7964917-48BC-4658-9AD0-38E2BF25B2B1}" type="presOf" srcId="{4518579E-CCC1-4A14-9162-223B56F12095}" destId="{15068C27-1C33-490D-AE04-080484DA037A}" srcOrd="0" destOrd="0" presId="urn:microsoft.com/office/officeart/2005/8/layout/hierarchy2"/>
    <dgm:cxn modelId="{CBA8B8D5-E3F7-4B9D-81E5-2E37D78EF270}" type="presOf" srcId="{98EB1B7D-CBB7-47ED-956F-03F444489D51}" destId="{1EF2436B-9EDC-4BC3-9527-04B2879D5E52}" srcOrd="0" destOrd="0" presId="urn:microsoft.com/office/officeart/2005/8/layout/hierarchy2"/>
    <dgm:cxn modelId="{85FA6094-EE52-48A4-8BC6-DAD665616EDF}" type="presOf" srcId="{3336F36C-515C-4E9D-B6CB-4653B6C5416E}" destId="{D4F0611F-79A1-4D87-9F3D-8A4CF1FDFA90}" srcOrd="0" destOrd="0" presId="urn:microsoft.com/office/officeart/2005/8/layout/hierarchy2"/>
    <dgm:cxn modelId="{8A1E8BA1-D88E-4373-8168-D682CD73C292}" type="presOf" srcId="{4518579E-CCC1-4A14-9162-223B56F12095}" destId="{5608EDCC-0AFD-4E42-A530-D76D3A1CD5AB}" srcOrd="1" destOrd="0" presId="urn:microsoft.com/office/officeart/2005/8/layout/hierarchy2"/>
    <dgm:cxn modelId="{88C75BCB-07AF-4F31-BE4F-3BEF815C2A3B}" srcId="{C7F27116-17E5-497A-92B5-74628DF77359}" destId="{98EB1B7D-CBB7-47ED-956F-03F444489D51}" srcOrd="3" destOrd="0" parTransId="{8A657081-7BD5-4B21-A9A6-BB778872895E}" sibTransId="{584612E4-AD32-47E5-BD34-95368792E456}"/>
    <dgm:cxn modelId="{0746DEA8-A810-448E-A952-8892437C2B6E}" srcId="{3336F36C-515C-4E9D-B6CB-4653B6C5416E}" destId="{C7F27116-17E5-497A-92B5-74628DF77359}" srcOrd="0" destOrd="0" parTransId="{B02D841D-D83A-4EC6-A50A-EE0F3328C743}" sibTransId="{77259F13-C949-41E4-98AE-64B9465A44F0}"/>
    <dgm:cxn modelId="{081C0AC9-ACAF-4637-99A9-9293F83811AD}" srcId="{9A52CD24-B752-4773-95EB-9C022458689B}" destId="{3336F36C-515C-4E9D-B6CB-4653B6C5416E}" srcOrd="0" destOrd="0" parTransId="{4FBEB707-A988-4691-B8B7-D5E1DB91366E}" sibTransId="{22C04C4E-393F-470F-86D8-7DCABFE5F9DB}"/>
    <dgm:cxn modelId="{6A71CE6B-E8A4-482F-955F-4F286DF341EE}" type="presOf" srcId="{8A657081-7BD5-4B21-A9A6-BB778872895E}" destId="{7198A78A-B384-45CD-8947-3A66BE9E71E6}" srcOrd="1" destOrd="0" presId="urn:microsoft.com/office/officeart/2005/8/layout/hierarchy2"/>
    <dgm:cxn modelId="{3CAC3DAB-A794-41E6-BA9B-9105A0C86FB5}" srcId="{C7F27116-17E5-497A-92B5-74628DF77359}" destId="{782EB8E6-A28C-424F-BDD9-90A3936B64ED}" srcOrd="2" destOrd="0" parTransId="{4518579E-CCC1-4A14-9162-223B56F12095}" sibTransId="{B1F825B4-BDC1-463A-AAA8-F151FBE3F569}"/>
    <dgm:cxn modelId="{2B0E3B9C-C586-4587-8304-4F037497919C}" type="presOf" srcId="{85677C39-09F7-42A0-A08E-2431773A3360}" destId="{265BC7C1-7C6E-40C4-82A3-0B4E9A134772}" srcOrd="1" destOrd="0" presId="urn:microsoft.com/office/officeart/2005/8/layout/hierarchy2"/>
    <dgm:cxn modelId="{56AA591A-F0B8-4845-BEC9-3410E6E83338}" type="presOf" srcId="{782EB8E6-A28C-424F-BDD9-90A3936B64ED}" destId="{E220BA9E-8EB3-4284-8078-06833B0290FC}" srcOrd="0" destOrd="0" presId="urn:microsoft.com/office/officeart/2005/8/layout/hierarchy2"/>
    <dgm:cxn modelId="{22DE3331-CBE9-4E4A-ACCE-2BE18FB0FDBE}" type="presOf" srcId="{C70BC159-E1B9-4195-8490-A8B280AC7969}" destId="{C673418B-E359-4F26-B0CA-D9FB78D45B53}" srcOrd="0" destOrd="0" presId="urn:microsoft.com/office/officeart/2005/8/layout/hierarchy2"/>
    <dgm:cxn modelId="{3202EBFA-334F-40C5-9A03-ACCBD4C8D0CD}" type="presOf" srcId="{B02D841D-D83A-4EC6-A50A-EE0F3328C743}" destId="{C4905557-ED62-426E-9E5C-F4F9A0151584}" srcOrd="1" destOrd="0" presId="urn:microsoft.com/office/officeart/2005/8/layout/hierarchy2"/>
    <dgm:cxn modelId="{C48E7083-26F6-422E-8D8E-92526A10714A}" srcId="{C7F27116-17E5-497A-92B5-74628DF77359}" destId="{C70BC159-E1B9-4195-8490-A8B280AC7969}" srcOrd="0" destOrd="0" parTransId="{76BF3ED5-E86E-45B8-BC00-AEF5E51C264D}" sibTransId="{655B8E42-2576-4AF7-8C80-33817FC55D80}"/>
    <dgm:cxn modelId="{30C59E29-F80D-49A2-BFAA-F70B1E3C2BDC}" type="presOf" srcId="{C7F27116-17E5-497A-92B5-74628DF77359}" destId="{31D01C90-E76C-4C08-8CBB-4A2517F3AA21}" srcOrd="0" destOrd="0" presId="urn:microsoft.com/office/officeart/2005/8/layout/hierarchy2"/>
    <dgm:cxn modelId="{9365F8E7-0D45-4193-9C3C-D136BCAF9A2B}" type="presOf" srcId="{51B2FA62-32E9-4802-892C-8C65ED9DC02C}" destId="{C7CC14D0-06F4-4EBE-8670-4BF8E15B49F1}" srcOrd="0" destOrd="0" presId="urn:microsoft.com/office/officeart/2005/8/layout/hierarchy2"/>
    <dgm:cxn modelId="{E41F973E-312B-4DD2-BDD4-C9412EE19649}" type="presOf" srcId="{9A52CD24-B752-4773-95EB-9C022458689B}" destId="{C433D18B-812C-4683-9FAA-8D54B3E3F4B1}" srcOrd="0" destOrd="0" presId="urn:microsoft.com/office/officeart/2005/8/layout/hierarchy2"/>
    <dgm:cxn modelId="{7A961F9A-5A60-47F4-954D-66A27E9AE27C}" type="presOf" srcId="{B02D841D-D83A-4EC6-A50A-EE0F3328C743}" destId="{C717364D-0AFD-4B1C-AC51-847AD41AE838}" srcOrd="0" destOrd="0" presId="urn:microsoft.com/office/officeart/2005/8/layout/hierarchy2"/>
    <dgm:cxn modelId="{C21B6987-9F4C-4AEF-B14C-612F3B85F2D2}" type="presParOf" srcId="{C433D18B-812C-4683-9FAA-8D54B3E3F4B1}" destId="{5FE928BD-AA4B-4741-91B9-30946510FF69}" srcOrd="0" destOrd="0" presId="urn:microsoft.com/office/officeart/2005/8/layout/hierarchy2"/>
    <dgm:cxn modelId="{44D02522-E84E-4EE2-9596-C60DF74FF0F9}" type="presParOf" srcId="{5FE928BD-AA4B-4741-91B9-30946510FF69}" destId="{D4F0611F-79A1-4D87-9F3D-8A4CF1FDFA90}" srcOrd="0" destOrd="0" presId="urn:microsoft.com/office/officeart/2005/8/layout/hierarchy2"/>
    <dgm:cxn modelId="{3CAD19DF-F6EC-4259-9D47-FE8B457AE1D7}" type="presParOf" srcId="{5FE928BD-AA4B-4741-91B9-30946510FF69}" destId="{5B37E637-1E20-4437-B06A-F203C7435EEE}" srcOrd="1" destOrd="0" presId="urn:microsoft.com/office/officeart/2005/8/layout/hierarchy2"/>
    <dgm:cxn modelId="{B16D9DE2-B52C-4A3D-94A5-5D713B96F467}" type="presParOf" srcId="{5B37E637-1E20-4437-B06A-F203C7435EEE}" destId="{C717364D-0AFD-4B1C-AC51-847AD41AE838}" srcOrd="0" destOrd="0" presId="urn:microsoft.com/office/officeart/2005/8/layout/hierarchy2"/>
    <dgm:cxn modelId="{F5D048EA-EB00-47F6-A1D6-36902C57C2F6}" type="presParOf" srcId="{C717364D-0AFD-4B1C-AC51-847AD41AE838}" destId="{C4905557-ED62-426E-9E5C-F4F9A0151584}" srcOrd="0" destOrd="0" presId="urn:microsoft.com/office/officeart/2005/8/layout/hierarchy2"/>
    <dgm:cxn modelId="{32A4F5C7-A050-4FAB-A1D2-766DC6F16331}" type="presParOf" srcId="{5B37E637-1E20-4437-B06A-F203C7435EEE}" destId="{29BC01F4-D6B2-49DE-B0D8-B21EC8F02CC1}" srcOrd="1" destOrd="0" presId="urn:microsoft.com/office/officeart/2005/8/layout/hierarchy2"/>
    <dgm:cxn modelId="{BADEC2EE-D730-4025-89DE-B1B32685D62F}" type="presParOf" srcId="{29BC01F4-D6B2-49DE-B0D8-B21EC8F02CC1}" destId="{31D01C90-E76C-4C08-8CBB-4A2517F3AA21}" srcOrd="0" destOrd="0" presId="urn:microsoft.com/office/officeart/2005/8/layout/hierarchy2"/>
    <dgm:cxn modelId="{4E19850B-9830-43E6-8DF6-83DE302CA818}" type="presParOf" srcId="{29BC01F4-D6B2-49DE-B0D8-B21EC8F02CC1}" destId="{287D3763-D8A3-4060-97E7-BD88FD0B19E2}" srcOrd="1" destOrd="0" presId="urn:microsoft.com/office/officeart/2005/8/layout/hierarchy2"/>
    <dgm:cxn modelId="{162611A5-AF02-4A6F-B48D-D7F07ED9F13D}" type="presParOf" srcId="{287D3763-D8A3-4060-97E7-BD88FD0B19E2}" destId="{4A98D8A4-82A6-4131-8F75-B65AD0922600}" srcOrd="0" destOrd="0" presId="urn:microsoft.com/office/officeart/2005/8/layout/hierarchy2"/>
    <dgm:cxn modelId="{45EF7698-714A-4728-8862-7E7972888DB1}" type="presParOf" srcId="{4A98D8A4-82A6-4131-8F75-B65AD0922600}" destId="{7D1FE483-00B2-4C19-A546-C59C1DA78CAE}" srcOrd="0" destOrd="0" presId="urn:microsoft.com/office/officeart/2005/8/layout/hierarchy2"/>
    <dgm:cxn modelId="{FC4D1437-44D3-401D-8049-BEDD52D2FFA1}" type="presParOf" srcId="{287D3763-D8A3-4060-97E7-BD88FD0B19E2}" destId="{FF50D5D4-B639-485B-BA7B-2B9C77C96885}" srcOrd="1" destOrd="0" presId="urn:microsoft.com/office/officeart/2005/8/layout/hierarchy2"/>
    <dgm:cxn modelId="{3B3B82C8-CCBE-4462-AA8B-4739B27B85DF}" type="presParOf" srcId="{FF50D5D4-B639-485B-BA7B-2B9C77C96885}" destId="{C673418B-E359-4F26-B0CA-D9FB78D45B53}" srcOrd="0" destOrd="0" presId="urn:microsoft.com/office/officeart/2005/8/layout/hierarchy2"/>
    <dgm:cxn modelId="{410C62F6-80A0-4B2D-943B-51A998187ACE}" type="presParOf" srcId="{FF50D5D4-B639-485B-BA7B-2B9C77C96885}" destId="{E99A4C47-0A89-4F06-A8E2-F7CC2E6B3431}" srcOrd="1" destOrd="0" presId="urn:microsoft.com/office/officeart/2005/8/layout/hierarchy2"/>
    <dgm:cxn modelId="{9533607B-3620-41D3-A720-78A7B2C2AB59}" type="presParOf" srcId="{287D3763-D8A3-4060-97E7-BD88FD0B19E2}" destId="{1B513279-FAED-4DE2-8AF5-718EE4D3FD84}" srcOrd="2" destOrd="0" presId="urn:microsoft.com/office/officeart/2005/8/layout/hierarchy2"/>
    <dgm:cxn modelId="{A582E6A1-36A8-4E29-8D3E-4391F9EE2136}" type="presParOf" srcId="{1B513279-FAED-4DE2-8AF5-718EE4D3FD84}" destId="{265BC7C1-7C6E-40C4-82A3-0B4E9A134772}" srcOrd="0" destOrd="0" presId="urn:microsoft.com/office/officeart/2005/8/layout/hierarchy2"/>
    <dgm:cxn modelId="{001601CC-4F3F-460F-B57E-641B00378062}" type="presParOf" srcId="{287D3763-D8A3-4060-97E7-BD88FD0B19E2}" destId="{5F4A2B11-F651-4183-A879-C29305F51291}" srcOrd="3" destOrd="0" presId="urn:microsoft.com/office/officeart/2005/8/layout/hierarchy2"/>
    <dgm:cxn modelId="{C534C624-E64A-4B82-8865-3A199478F31E}" type="presParOf" srcId="{5F4A2B11-F651-4183-A879-C29305F51291}" destId="{C7CC14D0-06F4-4EBE-8670-4BF8E15B49F1}" srcOrd="0" destOrd="0" presId="urn:microsoft.com/office/officeart/2005/8/layout/hierarchy2"/>
    <dgm:cxn modelId="{5FBB62E5-4512-4F28-9F8B-4CD1BFDEF0AC}" type="presParOf" srcId="{5F4A2B11-F651-4183-A879-C29305F51291}" destId="{09F8AB77-78AB-4534-B2BF-ADD64303C3FA}" srcOrd="1" destOrd="0" presId="urn:microsoft.com/office/officeart/2005/8/layout/hierarchy2"/>
    <dgm:cxn modelId="{DB5AA9E8-1EF9-4918-A5AE-C02A53F1B2DB}" type="presParOf" srcId="{287D3763-D8A3-4060-97E7-BD88FD0B19E2}" destId="{15068C27-1C33-490D-AE04-080484DA037A}" srcOrd="4" destOrd="0" presId="urn:microsoft.com/office/officeart/2005/8/layout/hierarchy2"/>
    <dgm:cxn modelId="{EE9CF995-32C8-4AED-888D-1215560585EF}" type="presParOf" srcId="{15068C27-1C33-490D-AE04-080484DA037A}" destId="{5608EDCC-0AFD-4E42-A530-D76D3A1CD5AB}" srcOrd="0" destOrd="0" presId="urn:microsoft.com/office/officeart/2005/8/layout/hierarchy2"/>
    <dgm:cxn modelId="{079AEE84-8063-4720-B3A1-84F43FA39E91}" type="presParOf" srcId="{287D3763-D8A3-4060-97E7-BD88FD0B19E2}" destId="{D28A9EB4-BE33-4CA3-90F8-FEB6724C2F54}" srcOrd="5" destOrd="0" presId="urn:microsoft.com/office/officeart/2005/8/layout/hierarchy2"/>
    <dgm:cxn modelId="{AADC5C3B-A891-4B47-BB30-ADB23E3A333E}" type="presParOf" srcId="{D28A9EB4-BE33-4CA3-90F8-FEB6724C2F54}" destId="{E220BA9E-8EB3-4284-8078-06833B0290FC}" srcOrd="0" destOrd="0" presId="urn:microsoft.com/office/officeart/2005/8/layout/hierarchy2"/>
    <dgm:cxn modelId="{357D5F32-8301-49DC-8B6A-A08EF5DA27C2}" type="presParOf" srcId="{D28A9EB4-BE33-4CA3-90F8-FEB6724C2F54}" destId="{ACAA0631-10FE-438D-AF26-B47DC634C7BB}" srcOrd="1" destOrd="0" presId="urn:microsoft.com/office/officeart/2005/8/layout/hierarchy2"/>
    <dgm:cxn modelId="{0E882C9F-1AAB-4B4C-80C8-F91D003B9DB9}" type="presParOf" srcId="{287D3763-D8A3-4060-97E7-BD88FD0B19E2}" destId="{8AD0A869-06C9-475F-B5DC-06DACD3B672E}" srcOrd="6" destOrd="0" presId="urn:microsoft.com/office/officeart/2005/8/layout/hierarchy2"/>
    <dgm:cxn modelId="{280A6F09-4E07-4457-9184-E0ED6862CB15}" type="presParOf" srcId="{8AD0A869-06C9-475F-B5DC-06DACD3B672E}" destId="{7198A78A-B384-45CD-8947-3A66BE9E71E6}" srcOrd="0" destOrd="0" presId="urn:microsoft.com/office/officeart/2005/8/layout/hierarchy2"/>
    <dgm:cxn modelId="{F2582D38-550C-42BA-8F63-0C87275544E8}" type="presParOf" srcId="{287D3763-D8A3-4060-97E7-BD88FD0B19E2}" destId="{810F0DB2-25B4-463C-B0BD-1D25FB554454}" srcOrd="7" destOrd="0" presId="urn:microsoft.com/office/officeart/2005/8/layout/hierarchy2"/>
    <dgm:cxn modelId="{BCB5C7F4-79E6-4C29-8DE3-FE592090AEEC}" type="presParOf" srcId="{810F0DB2-25B4-463C-B0BD-1D25FB554454}" destId="{1EF2436B-9EDC-4BC3-9527-04B2879D5E52}" srcOrd="0" destOrd="0" presId="urn:microsoft.com/office/officeart/2005/8/layout/hierarchy2"/>
    <dgm:cxn modelId="{E4A598DC-A9D8-4370-B33A-ADDCC9D92E99}" type="presParOf" srcId="{810F0DB2-25B4-463C-B0BD-1D25FB554454}" destId="{38351D38-7ED2-4D22-8222-81CD6E81ED65}"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0611F-79A1-4D87-9F3D-8A4CF1FDFA90}">
      <dsp:nvSpPr>
        <dsp:cNvPr id="0" name=""/>
        <dsp:cNvSpPr/>
      </dsp:nvSpPr>
      <dsp:spPr>
        <a:xfrm>
          <a:off x="0" y="1824850"/>
          <a:ext cx="2814778" cy="1371165"/>
        </a:xfrm>
        <a:prstGeom prst="roundRect">
          <a:avLst>
            <a:gd name="adj" fmla="val 10000"/>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AOD-PM</a:t>
          </a:r>
          <a:r>
            <a:rPr lang="en-US" sz="3200" b="1" kern="1200" baseline="-25000" dirty="0" smtClean="0"/>
            <a:t>2.5</a:t>
          </a:r>
          <a:endParaRPr lang="en-US" sz="3200" b="1" kern="1200" dirty="0"/>
        </a:p>
      </dsp:txBody>
      <dsp:txXfrm>
        <a:off x="40160" y="1865010"/>
        <a:ext cx="2734458" cy="1290845"/>
      </dsp:txXfrm>
    </dsp:sp>
    <dsp:sp modelId="{C717364D-0AFD-4B1C-AC51-847AD41AE838}">
      <dsp:nvSpPr>
        <dsp:cNvPr id="0" name=""/>
        <dsp:cNvSpPr/>
      </dsp:nvSpPr>
      <dsp:spPr>
        <a:xfrm rot="21579394">
          <a:off x="2814771" y="2492239"/>
          <a:ext cx="760419" cy="31829"/>
        </a:xfrm>
        <a:custGeom>
          <a:avLst/>
          <a:gdLst/>
          <a:ahLst/>
          <a:cxnLst/>
          <a:rect l="0" t="0" r="0" b="0"/>
          <a:pathLst>
            <a:path>
              <a:moveTo>
                <a:pt x="0" y="15914"/>
              </a:moveTo>
              <a:lnTo>
                <a:pt x="760419" y="15914"/>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3175970" y="2489143"/>
        <a:ext cx="38020" cy="38020"/>
      </dsp:txXfrm>
    </dsp:sp>
    <dsp:sp modelId="{31D01C90-E76C-4C08-8CBB-4A2517F3AA21}">
      <dsp:nvSpPr>
        <dsp:cNvPr id="0" name=""/>
        <dsp:cNvSpPr/>
      </dsp:nvSpPr>
      <dsp:spPr>
        <a:xfrm>
          <a:off x="3575183" y="1767769"/>
          <a:ext cx="2576964" cy="1476211"/>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Physical variables</a:t>
          </a:r>
          <a:endParaRPr lang="en-US" sz="3200" b="1" kern="1200" dirty="0"/>
        </a:p>
      </dsp:txBody>
      <dsp:txXfrm>
        <a:off x="3618420" y="1811006"/>
        <a:ext cx="2490490" cy="1389737"/>
      </dsp:txXfrm>
    </dsp:sp>
    <dsp:sp modelId="{4A98D8A4-82A6-4131-8F75-B65AD0922600}">
      <dsp:nvSpPr>
        <dsp:cNvPr id="0" name=""/>
        <dsp:cNvSpPr/>
      </dsp:nvSpPr>
      <dsp:spPr>
        <a:xfrm rot="17618017">
          <a:off x="5653098" y="1726843"/>
          <a:ext cx="1665961" cy="31829"/>
        </a:xfrm>
        <a:custGeom>
          <a:avLst/>
          <a:gdLst/>
          <a:ahLst/>
          <a:cxnLst/>
          <a:rect l="0" t="0" r="0" b="0"/>
          <a:pathLst>
            <a:path>
              <a:moveTo>
                <a:pt x="0" y="15914"/>
              </a:moveTo>
              <a:lnTo>
                <a:pt x="1665961" y="159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6444429" y="1701109"/>
        <a:ext cx="83298" cy="83298"/>
      </dsp:txXfrm>
    </dsp:sp>
    <dsp:sp modelId="{C673418B-E359-4F26-B0CA-D9FB78D45B53}">
      <dsp:nvSpPr>
        <dsp:cNvPr id="0" name=""/>
        <dsp:cNvSpPr/>
      </dsp:nvSpPr>
      <dsp:spPr>
        <a:xfrm>
          <a:off x="6820009" y="535395"/>
          <a:ext cx="1776983" cy="888491"/>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Q-1</a:t>
          </a:r>
          <a:endParaRPr lang="en-US" sz="3200" b="1" kern="1200" dirty="0"/>
        </a:p>
      </dsp:txBody>
      <dsp:txXfrm>
        <a:off x="6846032" y="561418"/>
        <a:ext cx="1724937" cy="836445"/>
      </dsp:txXfrm>
    </dsp:sp>
    <dsp:sp modelId="{1B513279-FAED-4DE2-8AF5-718EE4D3FD84}">
      <dsp:nvSpPr>
        <dsp:cNvPr id="0" name=""/>
        <dsp:cNvSpPr/>
      </dsp:nvSpPr>
      <dsp:spPr>
        <a:xfrm rot="19376070">
          <a:off x="6067591" y="2237726"/>
          <a:ext cx="836974" cy="31829"/>
        </a:xfrm>
        <a:custGeom>
          <a:avLst/>
          <a:gdLst/>
          <a:ahLst/>
          <a:cxnLst/>
          <a:rect l="0" t="0" r="0" b="0"/>
          <a:pathLst>
            <a:path>
              <a:moveTo>
                <a:pt x="0" y="15914"/>
              </a:moveTo>
              <a:lnTo>
                <a:pt x="836974" y="159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6465154" y="2232716"/>
        <a:ext cx="41848" cy="41848"/>
      </dsp:txXfrm>
    </dsp:sp>
    <dsp:sp modelId="{C7CC14D0-06F4-4EBE-8670-4BF8E15B49F1}">
      <dsp:nvSpPr>
        <dsp:cNvPr id="0" name=""/>
        <dsp:cNvSpPr/>
      </dsp:nvSpPr>
      <dsp:spPr>
        <a:xfrm>
          <a:off x="6820009" y="1557161"/>
          <a:ext cx="1776983" cy="888491"/>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Q-2</a:t>
          </a:r>
          <a:endParaRPr lang="en-US" sz="3200" b="1" kern="1200" dirty="0"/>
        </a:p>
      </dsp:txBody>
      <dsp:txXfrm>
        <a:off x="6846032" y="1583184"/>
        <a:ext cx="1724937" cy="836445"/>
      </dsp:txXfrm>
    </dsp:sp>
    <dsp:sp modelId="{15068C27-1C33-490D-AE04-080484DA037A}">
      <dsp:nvSpPr>
        <dsp:cNvPr id="0" name=""/>
        <dsp:cNvSpPr/>
      </dsp:nvSpPr>
      <dsp:spPr>
        <a:xfrm rot="2265592">
          <a:off x="6063694" y="2748609"/>
          <a:ext cx="844769" cy="31829"/>
        </a:xfrm>
        <a:custGeom>
          <a:avLst/>
          <a:gdLst/>
          <a:ahLst/>
          <a:cxnLst/>
          <a:rect l="0" t="0" r="0" b="0"/>
          <a:pathLst>
            <a:path>
              <a:moveTo>
                <a:pt x="0" y="15914"/>
              </a:moveTo>
              <a:lnTo>
                <a:pt x="844769" y="159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6464959" y="2743404"/>
        <a:ext cx="42238" cy="42238"/>
      </dsp:txXfrm>
    </dsp:sp>
    <dsp:sp modelId="{E220BA9E-8EB3-4284-8078-06833B0290FC}">
      <dsp:nvSpPr>
        <dsp:cNvPr id="0" name=""/>
        <dsp:cNvSpPr/>
      </dsp:nvSpPr>
      <dsp:spPr>
        <a:xfrm>
          <a:off x="6820009" y="2578926"/>
          <a:ext cx="1776983" cy="888491"/>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Q-3</a:t>
          </a:r>
          <a:endParaRPr lang="en-US" sz="3200" b="1" kern="1200" dirty="0"/>
        </a:p>
      </dsp:txBody>
      <dsp:txXfrm>
        <a:off x="6846032" y="2604949"/>
        <a:ext cx="1724937" cy="836445"/>
      </dsp:txXfrm>
    </dsp:sp>
    <dsp:sp modelId="{8AD0A869-06C9-475F-B5DC-06DACD3B672E}">
      <dsp:nvSpPr>
        <dsp:cNvPr id="0" name=""/>
        <dsp:cNvSpPr/>
      </dsp:nvSpPr>
      <dsp:spPr>
        <a:xfrm rot="3992522">
          <a:off x="5647217" y="3259492"/>
          <a:ext cx="1677723" cy="31829"/>
        </a:xfrm>
        <a:custGeom>
          <a:avLst/>
          <a:gdLst/>
          <a:ahLst/>
          <a:cxnLst/>
          <a:rect l="0" t="0" r="0" b="0"/>
          <a:pathLst>
            <a:path>
              <a:moveTo>
                <a:pt x="0" y="15914"/>
              </a:moveTo>
              <a:lnTo>
                <a:pt x="1677723" y="159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6444135" y="3233463"/>
        <a:ext cx="83886" cy="83886"/>
      </dsp:txXfrm>
    </dsp:sp>
    <dsp:sp modelId="{1EF2436B-9EDC-4BC3-9527-04B2879D5E52}">
      <dsp:nvSpPr>
        <dsp:cNvPr id="0" name=""/>
        <dsp:cNvSpPr/>
      </dsp:nvSpPr>
      <dsp:spPr>
        <a:xfrm>
          <a:off x="6820009" y="3600692"/>
          <a:ext cx="1776983" cy="888491"/>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Q-4</a:t>
          </a:r>
          <a:endParaRPr lang="en-US" sz="3200" b="1" kern="1200" dirty="0"/>
        </a:p>
      </dsp:txBody>
      <dsp:txXfrm>
        <a:off x="6846032" y="3626715"/>
        <a:ext cx="1724937" cy="836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0611F-79A1-4D87-9F3D-8A4CF1FDFA90}">
      <dsp:nvSpPr>
        <dsp:cNvPr id="0" name=""/>
        <dsp:cNvSpPr/>
      </dsp:nvSpPr>
      <dsp:spPr>
        <a:xfrm>
          <a:off x="0" y="1824850"/>
          <a:ext cx="2814778" cy="1371165"/>
        </a:xfrm>
        <a:prstGeom prst="roundRect">
          <a:avLst>
            <a:gd name="adj" fmla="val 10000"/>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AOD-PM</a:t>
          </a:r>
          <a:r>
            <a:rPr lang="en-US" sz="3200" b="1" kern="1200" baseline="-25000" dirty="0" smtClean="0"/>
            <a:t>2.5</a:t>
          </a:r>
          <a:endParaRPr lang="en-US" sz="3200" b="1" kern="1200" dirty="0"/>
        </a:p>
      </dsp:txBody>
      <dsp:txXfrm>
        <a:off x="40160" y="1865010"/>
        <a:ext cx="2734458" cy="1290845"/>
      </dsp:txXfrm>
    </dsp:sp>
    <dsp:sp modelId="{C717364D-0AFD-4B1C-AC51-847AD41AE838}">
      <dsp:nvSpPr>
        <dsp:cNvPr id="0" name=""/>
        <dsp:cNvSpPr/>
      </dsp:nvSpPr>
      <dsp:spPr>
        <a:xfrm rot="21579394">
          <a:off x="2814771" y="2492239"/>
          <a:ext cx="760419" cy="31829"/>
        </a:xfrm>
        <a:custGeom>
          <a:avLst/>
          <a:gdLst/>
          <a:ahLst/>
          <a:cxnLst/>
          <a:rect l="0" t="0" r="0" b="0"/>
          <a:pathLst>
            <a:path>
              <a:moveTo>
                <a:pt x="0" y="15914"/>
              </a:moveTo>
              <a:lnTo>
                <a:pt x="760419" y="15914"/>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3175970" y="2489143"/>
        <a:ext cx="38020" cy="38020"/>
      </dsp:txXfrm>
    </dsp:sp>
    <dsp:sp modelId="{31D01C90-E76C-4C08-8CBB-4A2517F3AA21}">
      <dsp:nvSpPr>
        <dsp:cNvPr id="0" name=""/>
        <dsp:cNvSpPr/>
      </dsp:nvSpPr>
      <dsp:spPr>
        <a:xfrm>
          <a:off x="3575183" y="1767769"/>
          <a:ext cx="2576964" cy="1476211"/>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Physical variables</a:t>
          </a:r>
          <a:endParaRPr lang="en-US" sz="3200" b="1" kern="1200" dirty="0"/>
        </a:p>
      </dsp:txBody>
      <dsp:txXfrm>
        <a:off x="3618420" y="1811006"/>
        <a:ext cx="2490490" cy="1389737"/>
      </dsp:txXfrm>
    </dsp:sp>
    <dsp:sp modelId="{4A98D8A4-82A6-4131-8F75-B65AD0922600}">
      <dsp:nvSpPr>
        <dsp:cNvPr id="0" name=""/>
        <dsp:cNvSpPr/>
      </dsp:nvSpPr>
      <dsp:spPr>
        <a:xfrm rot="17618017">
          <a:off x="5653098" y="1726843"/>
          <a:ext cx="1665961" cy="31829"/>
        </a:xfrm>
        <a:custGeom>
          <a:avLst/>
          <a:gdLst/>
          <a:ahLst/>
          <a:cxnLst/>
          <a:rect l="0" t="0" r="0" b="0"/>
          <a:pathLst>
            <a:path>
              <a:moveTo>
                <a:pt x="0" y="15914"/>
              </a:moveTo>
              <a:lnTo>
                <a:pt x="1665961" y="159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6444429" y="1701109"/>
        <a:ext cx="83298" cy="83298"/>
      </dsp:txXfrm>
    </dsp:sp>
    <dsp:sp modelId="{C673418B-E359-4F26-B0CA-D9FB78D45B53}">
      <dsp:nvSpPr>
        <dsp:cNvPr id="0" name=""/>
        <dsp:cNvSpPr/>
      </dsp:nvSpPr>
      <dsp:spPr>
        <a:xfrm>
          <a:off x="6820009" y="535395"/>
          <a:ext cx="1776983" cy="888491"/>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Q-1</a:t>
          </a:r>
          <a:endParaRPr lang="en-US" sz="3200" b="1" kern="1200" dirty="0"/>
        </a:p>
      </dsp:txBody>
      <dsp:txXfrm>
        <a:off x="6846032" y="561418"/>
        <a:ext cx="1724937" cy="836445"/>
      </dsp:txXfrm>
    </dsp:sp>
    <dsp:sp modelId="{1B513279-FAED-4DE2-8AF5-718EE4D3FD84}">
      <dsp:nvSpPr>
        <dsp:cNvPr id="0" name=""/>
        <dsp:cNvSpPr/>
      </dsp:nvSpPr>
      <dsp:spPr>
        <a:xfrm rot="19376070">
          <a:off x="6067591" y="2237726"/>
          <a:ext cx="836974" cy="31829"/>
        </a:xfrm>
        <a:custGeom>
          <a:avLst/>
          <a:gdLst/>
          <a:ahLst/>
          <a:cxnLst/>
          <a:rect l="0" t="0" r="0" b="0"/>
          <a:pathLst>
            <a:path>
              <a:moveTo>
                <a:pt x="0" y="15914"/>
              </a:moveTo>
              <a:lnTo>
                <a:pt x="836974" y="159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6465154" y="2232716"/>
        <a:ext cx="41848" cy="41848"/>
      </dsp:txXfrm>
    </dsp:sp>
    <dsp:sp modelId="{C7CC14D0-06F4-4EBE-8670-4BF8E15B49F1}">
      <dsp:nvSpPr>
        <dsp:cNvPr id="0" name=""/>
        <dsp:cNvSpPr/>
      </dsp:nvSpPr>
      <dsp:spPr>
        <a:xfrm>
          <a:off x="6820009" y="1557161"/>
          <a:ext cx="1776983" cy="888491"/>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Q-2</a:t>
          </a:r>
          <a:endParaRPr lang="en-US" sz="3200" b="1" kern="1200" dirty="0"/>
        </a:p>
      </dsp:txBody>
      <dsp:txXfrm>
        <a:off x="6846032" y="1583184"/>
        <a:ext cx="1724937" cy="836445"/>
      </dsp:txXfrm>
    </dsp:sp>
    <dsp:sp modelId="{15068C27-1C33-490D-AE04-080484DA037A}">
      <dsp:nvSpPr>
        <dsp:cNvPr id="0" name=""/>
        <dsp:cNvSpPr/>
      </dsp:nvSpPr>
      <dsp:spPr>
        <a:xfrm rot="2265592">
          <a:off x="6063694" y="2748609"/>
          <a:ext cx="844769" cy="31829"/>
        </a:xfrm>
        <a:custGeom>
          <a:avLst/>
          <a:gdLst/>
          <a:ahLst/>
          <a:cxnLst/>
          <a:rect l="0" t="0" r="0" b="0"/>
          <a:pathLst>
            <a:path>
              <a:moveTo>
                <a:pt x="0" y="15914"/>
              </a:moveTo>
              <a:lnTo>
                <a:pt x="844769" y="159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6464959" y="2743404"/>
        <a:ext cx="42238" cy="42238"/>
      </dsp:txXfrm>
    </dsp:sp>
    <dsp:sp modelId="{E220BA9E-8EB3-4284-8078-06833B0290FC}">
      <dsp:nvSpPr>
        <dsp:cNvPr id="0" name=""/>
        <dsp:cNvSpPr/>
      </dsp:nvSpPr>
      <dsp:spPr>
        <a:xfrm>
          <a:off x="6820009" y="2578926"/>
          <a:ext cx="1776983" cy="888491"/>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Q-3</a:t>
          </a:r>
          <a:endParaRPr lang="en-US" sz="3200" b="1" kern="1200" dirty="0"/>
        </a:p>
      </dsp:txBody>
      <dsp:txXfrm>
        <a:off x="6846032" y="2604949"/>
        <a:ext cx="1724937" cy="836445"/>
      </dsp:txXfrm>
    </dsp:sp>
    <dsp:sp modelId="{8AD0A869-06C9-475F-B5DC-06DACD3B672E}">
      <dsp:nvSpPr>
        <dsp:cNvPr id="0" name=""/>
        <dsp:cNvSpPr/>
      </dsp:nvSpPr>
      <dsp:spPr>
        <a:xfrm rot="3992522">
          <a:off x="5647217" y="3259492"/>
          <a:ext cx="1677723" cy="31829"/>
        </a:xfrm>
        <a:custGeom>
          <a:avLst/>
          <a:gdLst/>
          <a:ahLst/>
          <a:cxnLst/>
          <a:rect l="0" t="0" r="0" b="0"/>
          <a:pathLst>
            <a:path>
              <a:moveTo>
                <a:pt x="0" y="15914"/>
              </a:moveTo>
              <a:lnTo>
                <a:pt x="1677723" y="159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6444135" y="3233463"/>
        <a:ext cx="83886" cy="83886"/>
      </dsp:txXfrm>
    </dsp:sp>
    <dsp:sp modelId="{1EF2436B-9EDC-4BC3-9527-04B2879D5E52}">
      <dsp:nvSpPr>
        <dsp:cNvPr id="0" name=""/>
        <dsp:cNvSpPr/>
      </dsp:nvSpPr>
      <dsp:spPr>
        <a:xfrm>
          <a:off x="6820009" y="3600692"/>
          <a:ext cx="1776983" cy="888491"/>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Q-4</a:t>
          </a:r>
          <a:endParaRPr lang="en-US" sz="3200" b="1" kern="1200" dirty="0"/>
        </a:p>
      </dsp:txBody>
      <dsp:txXfrm>
        <a:off x="6846032" y="3626715"/>
        <a:ext cx="1724937" cy="836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0611F-79A1-4D87-9F3D-8A4CF1FDFA90}">
      <dsp:nvSpPr>
        <dsp:cNvPr id="0" name=""/>
        <dsp:cNvSpPr/>
      </dsp:nvSpPr>
      <dsp:spPr>
        <a:xfrm>
          <a:off x="0" y="1824850"/>
          <a:ext cx="2814778" cy="1371165"/>
        </a:xfrm>
        <a:prstGeom prst="roundRect">
          <a:avLst>
            <a:gd name="adj" fmla="val 10000"/>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AOD-PM</a:t>
          </a:r>
          <a:r>
            <a:rPr lang="en-US" sz="3200" b="1" kern="1200" baseline="-25000" dirty="0" smtClean="0"/>
            <a:t>2.5</a:t>
          </a:r>
          <a:endParaRPr lang="en-US" sz="3200" b="1" kern="1200" dirty="0"/>
        </a:p>
      </dsp:txBody>
      <dsp:txXfrm>
        <a:off x="40160" y="1865010"/>
        <a:ext cx="2734458" cy="1290845"/>
      </dsp:txXfrm>
    </dsp:sp>
    <dsp:sp modelId="{C717364D-0AFD-4B1C-AC51-847AD41AE838}">
      <dsp:nvSpPr>
        <dsp:cNvPr id="0" name=""/>
        <dsp:cNvSpPr/>
      </dsp:nvSpPr>
      <dsp:spPr>
        <a:xfrm rot="21579394">
          <a:off x="2814771" y="2492239"/>
          <a:ext cx="760419" cy="31829"/>
        </a:xfrm>
        <a:custGeom>
          <a:avLst/>
          <a:gdLst/>
          <a:ahLst/>
          <a:cxnLst/>
          <a:rect l="0" t="0" r="0" b="0"/>
          <a:pathLst>
            <a:path>
              <a:moveTo>
                <a:pt x="0" y="15914"/>
              </a:moveTo>
              <a:lnTo>
                <a:pt x="760419" y="15914"/>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3175970" y="2489143"/>
        <a:ext cx="38020" cy="38020"/>
      </dsp:txXfrm>
    </dsp:sp>
    <dsp:sp modelId="{31D01C90-E76C-4C08-8CBB-4A2517F3AA21}">
      <dsp:nvSpPr>
        <dsp:cNvPr id="0" name=""/>
        <dsp:cNvSpPr/>
      </dsp:nvSpPr>
      <dsp:spPr>
        <a:xfrm>
          <a:off x="3575183" y="1767769"/>
          <a:ext cx="2576964" cy="1476211"/>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Physical variables</a:t>
          </a:r>
          <a:endParaRPr lang="en-US" sz="3200" b="1" kern="1200" dirty="0"/>
        </a:p>
      </dsp:txBody>
      <dsp:txXfrm>
        <a:off x="3618420" y="1811006"/>
        <a:ext cx="2490490" cy="1389737"/>
      </dsp:txXfrm>
    </dsp:sp>
    <dsp:sp modelId="{4A98D8A4-82A6-4131-8F75-B65AD0922600}">
      <dsp:nvSpPr>
        <dsp:cNvPr id="0" name=""/>
        <dsp:cNvSpPr/>
      </dsp:nvSpPr>
      <dsp:spPr>
        <a:xfrm rot="17618017">
          <a:off x="5653098" y="1726843"/>
          <a:ext cx="1665961" cy="31829"/>
        </a:xfrm>
        <a:custGeom>
          <a:avLst/>
          <a:gdLst/>
          <a:ahLst/>
          <a:cxnLst/>
          <a:rect l="0" t="0" r="0" b="0"/>
          <a:pathLst>
            <a:path>
              <a:moveTo>
                <a:pt x="0" y="15914"/>
              </a:moveTo>
              <a:lnTo>
                <a:pt x="1665961" y="159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6444429" y="1701109"/>
        <a:ext cx="83298" cy="83298"/>
      </dsp:txXfrm>
    </dsp:sp>
    <dsp:sp modelId="{C673418B-E359-4F26-B0CA-D9FB78D45B53}">
      <dsp:nvSpPr>
        <dsp:cNvPr id="0" name=""/>
        <dsp:cNvSpPr/>
      </dsp:nvSpPr>
      <dsp:spPr>
        <a:xfrm>
          <a:off x="6820009" y="535395"/>
          <a:ext cx="1776983" cy="888491"/>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Q-1</a:t>
          </a:r>
          <a:endParaRPr lang="en-US" sz="3200" b="1" kern="1200" dirty="0"/>
        </a:p>
      </dsp:txBody>
      <dsp:txXfrm>
        <a:off x="6846032" y="561418"/>
        <a:ext cx="1724937" cy="836445"/>
      </dsp:txXfrm>
    </dsp:sp>
    <dsp:sp modelId="{1B513279-FAED-4DE2-8AF5-718EE4D3FD84}">
      <dsp:nvSpPr>
        <dsp:cNvPr id="0" name=""/>
        <dsp:cNvSpPr/>
      </dsp:nvSpPr>
      <dsp:spPr>
        <a:xfrm rot="19376070">
          <a:off x="6067591" y="2237726"/>
          <a:ext cx="836974" cy="31829"/>
        </a:xfrm>
        <a:custGeom>
          <a:avLst/>
          <a:gdLst/>
          <a:ahLst/>
          <a:cxnLst/>
          <a:rect l="0" t="0" r="0" b="0"/>
          <a:pathLst>
            <a:path>
              <a:moveTo>
                <a:pt x="0" y="15914"/>
              </a:moveTo>
              <a:lnTo>
                <a:pt x="836974" y="159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6465154" y="2232716"/>
        <a:ext cx="41848" cy="41848"/>
      </dsp:txXfrm>
    </dsp:sp>
    <dsp:sp modelId="{C7CC14D0-06F4-4EBE-8670-4BF8E15B49F1}">
      <dsp:nvSpPr>
        <dsp:cNvPr id="0" name=""/>
        <dsp:cNvSpPr/>
      </dsp:nvSpPr>
      <dsp:spPr>
        <a:xfrm>
          <a:off x="6820009" y="1557161"/>
          <a:ext cx="1776983" cy="888491"/>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Q-2</a:t>
          </a:r>
          <a:endParaRPr lang="en-US" sz="3200" b="1" kern="1200" dirty="0"/>
        </a:p>
      </dsp:txBody>
      <dsp:txXfrm>
        <a:off x="6846032" y="1583184"/>
        <a:ext cx="1724937" cy="836445"/>
      </dsp:txXfrm>
    </dsp:sp>
    <dsp:sp modelId="{15068C27-1C33-490D-AE04-080484DA037A}">
      <dsp:nvSpPr>
        <dsp:cNvPr id="0" name=""/>
        <dsp:cNvSpPr/>
      </dsp:nvSpPr>
      <dsp:spPr>
        <a:xfrm rot="2265592">
          <a:off x="6063694" y="2748609"/>
          <a:ext cx="844769" cy="31829"/>
        </a:xfrm>
        <a:custGeom>
          <a:avLst/>
          <a:gdLst/>
          <a:ahLst/>
          <a:cxnLst/>
          <a:rect l="0" t="0" r="0" b="0"/>
          <a:pathLst>
            <a:path>
              <a:moveTo>
                <a:pt x="0" y="15914"/>
              </a:moveTo>
              <a:lnTo>
                <a:pt x="844769" y="159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6464959" y="2743404"/>
        <a:ext cx="42238" cy="42238"/>
      </dsp:txXfrm>
    </dsp:sp>
    <dsp:sp modelId="{E220BA9E-8EB3-4284-8078-06833B0290FC}">
      <dsp:nvSpPr>
        <dsp:cNvPr id="0" name=""/>
        <dsp:cNvSpPr/>
      </dsp:nvSpPr>
      <dsp:spPr>
        <a:xfrm>
          <a:off x="6820009" y="2578926"/>
          <a:ext cx="1776983" cy="888491"/>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Q-3</a:t>
          </a:r>
          <a:endParaRPr lang="en-US" sz="3200" b="1" kern="1200" dirty="0"/>
        </a:p>
      </dsp:txBody>
      <dsp:txXfrm>
        <a:off x="6846032" y="2604949"/>
        <a:ext cx="1724937" cy="836445"/>
      </dsp:txXfrm>
    </dsp:sp>
    <dsp:sp modelId="{8AD0A869-06C9-475F-B5DC-06DACD3B672E}">
      <dsp:nvSpPr>
        <dsp:cNvPr id="0" name=""/>
        <dsp:cNvSpPr/>
      </dsp:nvSpPr>
      <dsp:spPr>
        <a:xfrm rot="3992522">
          <a:off x="5647217" y="3259492"/>
          <a:ext cx="1677723" cy="31829"/>
        </a:xfrm>
        <a:custGeom>
          <a:avLst/>
          <a:gdLst/>
          <a:ahLst/>
          <a:cxnLst/>
          <a:rect l="0" t="0" r="0" b="0"/>
          <a:pathLst>
            <a:path>
              <a:moveTo>
                <a:pt x="0" y="15914"/>
              </a:moveTo>
              <a:lnTo>
                <a:pt x="1677723" y="159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6444135" y="3233463"/>
        <a:ext cx="83886" cy="83886"/>
      </dsp:txXfrm>
    </dsp:sp>
    <dsp:sp modelId="{1EF2436B-9EDC-4BC3-9527-04B2879D5E52}">
      <dsp:nvSpPr>
        <dsp:cNvPr id="0" name=""/>
        <dsp:cNvSpPr/>
      </dsp:nvSpPr>
      <dsp:spPr>
        <a:xfrm>
          <a:off x="6820009" y="3600692"/>
          <a:ext cx="1776983" cy="888491"/>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Q-4</a:t>
          </a:r>
          <a:endParaRPr lang="en-US" sz="3200" b="1" kern="1200" dirty="0"/>
        </a:p>
      </dsp:txBody>
      <dsp:txXfrm>
        <a:off x="6846032" y="3626715"/>
        <a:ext cx="1724937" cy="8364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0611F-79A1-4D87-9F3D-8A4CF1FDFA90}">
      <dsp:nvSpPr>
        <dsp:cNvPr id="0" name=""/>
        <dsp:cNvSpPr/>
      </dsp:nvSpPr>
      <dsp:spPr>
        <a:xfrm>
          <a:off x="0" y="1824850"/>
          <a:ext cx="2814778" cy="1371165"/>
        </a:xfrm>
        <a:prstGeom prst="roundRect">
          <a:avLst>
            <a:gd name="adj" fmla="val 10000"/>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AOD-PM</a:t>
          </a:r>
          <a:r>
            <a:rPr lang="en-US" sz="3200" b="1" kern="1200" baseline="-25000" dirty="0" smtClean="0"/>
            <a:t>2.5</a:t>
          </a:r>
          <a:endParaRPr lang="en-US" sz="3200" b="1" kern="1200" dirty="0"/>
        </a:p>
      </dsp:txBody>
      <dsp:txXfrm>
        <a:off x="40160" y="1865010"/>
        <a:ext cx="2734458" cy="1290845"/>
      </dsp:txXfrm>
    </dsp:sp>
    <dsp:sp modelId="{C717364D-0AFD-4B1C-AC51-847AD41AE838}">
      <dsp:nvSpPr>
        <dsp:cNvPr id="0" name=""/>
        <dsp:cNvSpPr/>
      </dsp:nvSpPr>
      <dsp:spPr>
        <a:xfrm rot="21579394">
          <a:off x="2814771" y="2492239"/>
          <a:ext cx="760419" cy="31829"/>
        </a:xfrm>
        <a:custGeom>
          <a:avLst/>
          <a:gdLst/>
          <a:ahLst/>
          <a:cxnLst/>
          <a:rect l="0" t="0" r="0" b="0"/>
          <a:pathLst>
            <a:path>
              <a:moveTo>
                <a:pt x="0" y="15914"/>
              </a:moveTo>
              <a:lnTo>
                <a:pt x="760419" y="15914"/>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3175970" y="2489143"/>
        <a:ext cx="38020" cy="38020"/>
      </dsp:txXfrm>
    </dsp:sp>
    <dsp:sp modelId="{31D01C90-E76C-4C08-8CBB-4A2517F3AA21}">
      <dsp:nvSpPr>
        <dsp:cNvPr id="0" name=""/>
        <dsp:cNvSpPr/>
      </dsp:nvSpPr>
      <dsp:spPr>
        <a:xfrm>
          <a:off x="3575183" y="1767769"/>
          <a:ext cx="2576964" cy="1476211"/>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Physical variables</a:t>
          </a:r>
          <a:endParaRPr lang="en-US" sz="3200" b="1" kern="1200" dirty="0"/>
        </a:p>
      </dsp:txBody>
      <dsp:txXfrm>
        <a:off x="3618420" y="1811006"/>
        <a:ext cx="2490490" cy="1389737"/>
      </dsp:txXfrm>
    </dsp:sp>
    <dsp:sp modelId="{4A98D8A4-82A6-4131-8F75-B65AD0922600}">
      <dsp:nvSpPr>
        <dsp:cNvPr id="0" name=""/>
        <dsp:cNvSpPr/>
      </dsp:nvSpPr>
      <dsp:spPr>
        <a:xfrm rot="17618017">
          <a:off x="5653098" y="1726843"/>
          <a:ext cx="1665961" cy="31829"/>
        </a:xfrm>
        <a:custGeom>
          <a:avLst/>
          <a:gdLst/>
          <a:ahLst/>
          <a:cxnLst/>
          <a:rect l="0" t="0" r="0" b="0"/>
          <a:pathLst>
            <a:path>
              <a:moveTo>
                <a:pt x="0" y="15914"/>
              </a:moveTo>
              <a:lnTo>
                <a:pt x="1665961" y="159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6444429" y="1701109"/>
        <a:ext cx="83298" cy="83298"/>
      </dsp:txXfrm>
    </dsp:sp>
    <dsp:sp modelId="{C673418B-E359-4F26-B0CA-D9FB78D45B53}">
      <dsp:nvSpPr>
        <dsp:cNvPr id="0" name=""/>
        <dsp:cNvSpPr/>
      </dsp:nvSpPr>
      <dsp:spPr>
        <a:xfrm>
          <a:off x="6820009" y="535395"/>
          <a:ext cx="1776983" cy="888491"/>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Q-1</a:t>
          </a:r>
          <a:endParaRPr lang="en-US" sz="3200" b="1" kern="1200" dirty="0"/>
        </a:p>
      </dsp:txBody>
      <dsp:txXfrm>
        <a:off x="6846032" y="561418"/>
        <a:ext cx="1724937" cy="836445"/>
      </dsp:txXfrm>
    </dsp:sp>
    <dsp:sp modelId="{1B513279-FAED-4DE2-8AF5-718EE4D3FD84}">
      <dsp:nvSpPr>
        <dsp:cNvPr id="0" name=""/>
        <dsp:cNvSpPr/>
      </dsp:nvSpPr>
      <dsp:spPr>
        <a:xfrm rot="19376070">
          <a:off x="6067591" y="2237726"/>
          <a:ext cx="836974" cy="31829"/>
        </a:xfrm>
        <a:custGeom>
          <a:avLst/>
          <a:gdLst/>
          <a:ahLst/>
          <a:cxnLst/>
          <a:rect l="0" t="0" r="0" b="0"/>
          <a:pathLst>
            <a:path>
              <a:moveTo>
                <a:pt x="0" y="15914"/>
              </a:moveTo>
              <a:lnTo>
                <a:pt x="836974" y="159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6465154" y="2232716"/>
        <a:ext cx="41848" cy="41848"/>
      </dsp:txXfrm>
    </dsp:sp>
    <dsp:sp modelId="{C7CC14D0-06F4-4EBE-8670-4BF8E15B49F1}">
      <dsp:nvSpPr>
        <dsp:cNvPr id="0" name=""/>
        <dsp:cNvSpPr/>
      </dsp:nvSpPr>
      <dsp:spPr>
        <a:xfrm>
          <a:off x="6820009" y="1557161"/>
          <a:ext cx="1776983" cy="888491"/>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Q-2</a:t>
          </a:r>
          <a:endParaRPr lang="en-US" sz="3200" b="1" kern="1200" dirty="0"/>
        </a:p>
      </dsp:txBody>
      <dsp:txXfrm>
        <a:off x="6846032" y="1583184"/>
        <a:ext cx="1724937" cy="836445"/>
      </dsp:txXfrm>
    </dsp:sp>
    <dsp:sp modelId="{15068C27-1C33-490D-AE04-080484DA037A}">
      <dsp:nvSpPr>
        <dsp:cNvPr id="0" name=""/>
        <dsp:cNvSpPr/>
      </dsp:nvSpPr>
      <dsp:spPr>
        <a:xfrm rot="2265592">
          <a:off x="6063694" y="2748609"/>
          <a:ext cx="844769" cy="31829"/>
        </a:xfrm>
        <a:custGeom>
          <a:avLst/>
          <a:gdLst/>
          <a:ahLst/>
          <a:cxnLst/>
          <a:rect l="0" t="0" r="0" b="0"/>
          <a:pathLst>
            <a:path>
              <a:moveTo>
                <a:pt x="0" y="15914"/>
              </a:moveTo>
              <a:lnTo>
                <a:pt x="844769" y="159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6464959" y="2743404"/>
        <a:ext cx="42238" cy="42238"/>
      </dsp:txXfrm>
    </dsp:sp>
    <dsp:sp modelId="{E220BA9E-8EB3-4284-8078-06833B0290FC}">
      <dsp:nvSpPr>
        <dsp:cNvPr id="0" name=""/>
        <dsp:cNvSpPr/>
      </dsp:nvSpPr>
      <dsp:spPr>
        <a:xfrm>
          <a:off x="6820009" y="2578926"/>
          <a:ext cx="1776983" cy="888491"/>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Q-3</a:t>
          </a:r>
          <a:endParaRPr lang="en-US" sz="3200" b="1" kern="1200" dirty="0"/>
        </a:p>
      </dsp:txBody>
      <dsp:txXfrm>
        <a:off x="6846032" y="2604949"/>
        <a:ext cx="1724937" cy="836445"/>
      </dsp:txXfrm>
    </dsp:sp>
    <dsp:sp modelId="{8AD0A869-06C9-475F-B5DC-06DACD3B672E}">
      <dsp:nvSpPr>
        <dsp:cNvPr id="0" name=""/>
        <dsp:cNvSpPr/>
      </dsp:nvSpPr>
      <dsp:spPr>
        <a:xfrm rot="3992522">
          <a:off x="5647217" y="3259492"/>
          <a:ext cx="1677723" cy="31829"/>
        </a:xfrm>
        <a:custGeom>
          <a:avLst/>
          <a:gdLst/>
          <a:ahLst/>
          <a:cxnLst/>
          <a:rect l="0" t="0" r="0" b="0"/>
          <a:pathLst>
            <a:path>
              <a:moveTo>
                <a:pt x="0" y="15914"/>
              </a:moveTo>
              <a:lnTo>
                <a:pt x="1677723" y="159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6444135" y="3233463"/>
        <a:ext cx="83886" cy="83886"/>
      </dsp:txXfrm>
    </dsp:sp>
    <dsp:sp modelId="{1EF2436B-9EDC-4BC3-9527-04B2879D5E52}">
      <dsp:nvSpPr>
        <dsp:cNvPr id="0" name=""/>
        <dsp:cNvSpPr/>
      </dsp:nvSpPr>
      <dsp:spPr>
        <a:xfrm>
          <a:off x="6820009" y="3600692"/>
          <a:ext cx="1776983" cy="888491"/>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Q-4</a:t>
          </a:r>
          <a:endParaRPr lang="en-US" sz="3200" b="1" kern="1200" dirty="0"/>
        </a:p>
      </dsp:txBody>
      <dsp:txXfrm>
        <a:off x="6846032" y="3626715"/>
        <a:ext cx="1724937" cy="8364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0611F-79A1-4D87-9F3D-8A4CF1FDFA90}">
      <dsp:nvSpPr>
        <dsp:cNvPr id="0" name=""/>
        <dsp:cNvSpPr/>
      </dsp:nvSpPr>
      <dsp:spPr>
        <a:xfrm>
          <a:off x="0" y="1824850"/>
          <a:ext cx="2814778" cy="1371165"/>
        </a:xfrm>
        <a:prstGeom prst="roundRect">
          <a:avLst>
            <a:gd name="adj" fmla="val 10000"/>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AOD-PM</a:t>
          </a:r>
          <a:r>
            <a:rPr lang="en-US" sz="3200" b="1" kern="1200" baseline="-25000" dirty="0" smtClean="0"/>
            <a:t>2.5</a:t>
          </a:r>
          <a:endParaRPr lang="en-US" sz="3200" b="1" kern="1200" dirty="0"/>
        </a:p>
      </dsp:txBody>
      <dsp:txXfrm>
        <a:off x="40160" y="1865010"/>
        <a:ext cx="2734458" cy="1290845"/>
      </dsp:txXfrm>
    </dsp:sp>
    <dsp:sp modelId="{C717364D-0AFD-4B1C-AC51-847AD41AE838}">
      <dsp:nvSpPr>
        <dsp:cNvPr id="0" name=""/>
        <dsp:cNvSpPr/>
      </dsp:nvSpPr>
      <dsp:spPr>
        <a:xfrm rot="21579394">
          <a:off x="2814771" y="2492239"/>
          <a:ext cx="760419" cy="31829"/>
        </a:xfrm>
        <a:custGeom>
          <a:avLst/>
          <a:gdLst/>
          <a:ahLst/>
          <a:cxnLst/>
          <a:rect l="0" t="0" r="0" b="0"/>
          <a:pathLst>
            <a:path>
              <a:moveTo>
                <a:pt x="0" y="15914"/>
              </a:moveTo>
              <a:lnTo>
                <a:pt x="760419" y="15914"/>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3175970" y="2489143"/>
        <a:ext cx="38020" cy="38020"/>
      </dsp:txXfrm>
    </dsp:sp>
    <dsp:sp modelId="{31D01C90-E76C-4C08-8CBB-4A2517F3AA21}">
      <dsp:nvSpPr>
        <dsp:cNvPr id="0" name=""/>
        <dsp:cNvSpPr/>
      </dsp:nvSpPr>
      <dsp:spPr>
        <a:xfrm>
          <a:off x="3575183" y="1767769"/>
          <a:ext cx="2576964" cy="1476211"/>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Physical variables</a:t>
          </a:r>
          <a:endParaRPr lang="en-US" sz="3200" b="1" kern="1200" dirty="0"/>
        </a:p>
      </dsp:txBody>
      <dsp:txXfrm>
        <a:off x="3618420" y="1811006"/>
        <a:ext cx="2490490" cy="1389737"/>
      </dsp:txXfrm>
    </dsp:sp>
    <dsp:sp modelId="{4A98D8A4-82A6-4131-8F75-B65AD0922600}">
      <dsp:nvSpPr>
        <dsp:cNvPr id="0" name=""/>
        <dsp:cNvSpPr/>
      </dsp:nvSpPr>
      <dsp:spPr>
        <a:xfrm rot="17618017">
          <a:off x="5653098" y="1726843"/>
          <a:ext cx="1665961" cy="31829"/>
        </a:xfrm>
        <a:custGeom>
          <a:avLst/>
          <a:gdLst/>
          <a:ahLst/>
          <a:cxnLst/>
          <a:rect l="0" t="0" r="0" b="0"/>
          <a:pathLst>
            <a:path>
              <a:moveTo>
                <a:pt x="0" y="15914"/>
              </a:moveTo>
              <a:lnTo>
                <a:pt x="1665961" y="159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6444429" y="1701109"/>
        <a:ext cx="83298" cy="83298"/>
      </dsp:txXfrm>
    </dsp:sp>
    <dsp:sp modelId="{C673418B-E359-4F26-B0CA-D9FB78D45B53}">
      <dsp:nvSpPr>
        <dsp:cNvPr id="0" name=""/>
        <dsp:cNvSpPr/>
      </dsp:nvSpPr>
      <dsp:spPr>
        <a:xfrm>
          <a:off x="6820009" y="535395"/>
          <a:ext cx="1776983" cy="888491"/>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Q-1</a:t>
          </a:r>
          <a:endParaRPr lang="en-US" sz="3200" b="1" kern="1200" dirty="0"/>
        </a:p>
      </dsp:txBody>
      <dsp:txXfrm>
        <a:off x="6846032" y="561418"/>
        <a:ext cx="1724937" cy="836445"/>
      </dsp:txXfrm>
    </dsp:sp>
    <dsp:sp modelId="{1B513279-FAED-4DE2-8AF5-718EE4D3FD84}">
      <dsp:nvSpPr>
        <dsp:cNvPr id="0" name=""/>
        <dsp:cNvSpPr/>
      </dsp:nvSpPr>
      <dsp:spPr>
        <a:xfrm rot="19376070">
          <a:off x="6067591" y="2237726"/>
          <a:ext cx="836974" cy="31829"/>
        </a:xfrm>
        <a:custGeom>
          <a:avLst/>
          <a:gdLst/>
          <a:ahLst/>
          <a:cxnLst/>
          <a:rect l="0" t="0" r="0" b="0"/>
          <a:pathLst>
            <a:path>
              <a:moveTo>
                <a:pt x="0" y="15914"/>
              </a:moveTo>
              <a:lnTo>
                <a:pt x="836974" y="159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6465154" y="2232716"/>
        <a:ext cx="41848" cy="41848"/>
      </dsp:txXfrm>
    </dsp:sp>
    <dsp:sp modelId="{C7CC14D0-06F4-4EBE-8670-4BF8E15B49F1}">
      <dsp:nvSpPr>
        <dsp:cNvPr id="0" name=""/>
        <dsp:cNvSpPr/>
      </dsp:nvSpPr>
      <dsp:spPr>
        <a:xfrm>
          <a:off x="6820009" y="1557161"/>
          <a:ext cx="1776983" cy="888491"/>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Q-2</a:t>
          </a:r>
          <a:endParaRPr lang="en-US" sz="3200" b="1" kern="1200" dirty="0"/>
        </a:p>
      </dsp:txBody>
      <dsp:txXfrm>
        <a:off x="6846032" y="1583184"/>
        <a:ext cx="1724937" cy="836445"/>
      </dsp:txXfrm>
    </dsp:sp>
    <dsp:sp modelId="{15068C27-1C33-490D-AE04-080484DA037A}">
      <dsp:nvSpPr>
        <dsp:cNvPr id="0" name=""/>
        <dsp:cNvSpPr/>
      </dsp:nvSpPr>
      <dsp:spPr>
        <a:xfrm rot="2265592">
          <a:off x="6063694" y="2748609"/>
          <a:ext cx="844769" cy="31829"/>
        </a:xfrm>
        <a:custGeom>
          <a:avLst/>
          <a:gdLst/>
          <a:ahLst/>
          <a:cxnLst/>
          <a:rect l="0" t="0" r="0" b="0"/>
          <a:pathLst>
            <a:path>
              <a:moveTo>
                <a:pt x="0" y="15914"/>
              </a:moveTo>
              <a:lnTo>
                <a:pt x="844769" y="159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6464959" y="2743404"/>
        <a:ext cx="42238" cy="42238"/>
      </dsp:txXfrm>
    </dsp:sp>
    <dsp:sp modelId="{E220BA9E-8EB3-4284-8078-06833B0290FC}">
      <dsp:nvSpPr>
        <dsp:cNvPr id="0" name=""/>
        <dsp:cNvSpPr/>
      </dsp:nvSpPr>
      <dsp:spPr>
        <a:xfrm>
          <a:off x="6820009" y="2578926"/>
          <a:ext cx="1776983" cy="888491"/>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Q-3</a:t>
          </a:r>
          <a:endParaRPr lang="en-US" sz="3200" b="1" kern="1200" dirty="0"/>
        </a:p>
      </dsp:txBody>
      <dsp:txXfrm>
        <a:off x="6846032" y="2604949"/>
        <a:ext cx="1724937" cy="836445"/>
      </dsp:txXfrm>
    </dsp:sp>
    <dsp:sp modelId="{8AD0A869-06C9-475F-B5DC-06DACD3B672E}">
      <dsp:nvSpPr>
        <dsp:cNvPr id="0" name=""/>
        <dsp:cNvSpPr/>
      </dsp:nvSpPr>
      <dsp:spPr>
        <a:xfrm rot="3992522">
          <a:off x="5647217" y="3259492"/>
          <a:ext cx="1677723" cy="31829"/>
        </a:xfrm>
        <a:custGeom>
          <a:avLst/>
          <a:gdLst/>
          <a:ahLst/>
          <a:cxnLst/>
          <a:rect l="0" t="0" r="0" b="0"/>
          <a:pathLst>
            <a:path>
              <a:moveTo>
                <a:pt x="0" y="15914"/>
              </a:moveTo>
              <a:lnTo>
                <a:pt x="1677723" y="1591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b="1" kern="1200"/>
        </a:p>
      </dsp:txBody>
      <dsp:txXfrm>
        <a:off x="6444135" y="3233463"/>
        <a:ext cx="83886" cy="83886"/>
      </dsp:txXfrm>
    </dsp:sp>
    <dsp:sp modelId="{1EF2436B-9EDC-4BC3-9527-04B2879D5E52}">
      <dsp:nvSpPr>
        <dsp:cNvPr id="0" name=""/>
        <dsp:cNvSpPr/>
      </dsp:nvSpPr>
      <dsp:spPr>
        <a:xfrm>
          <a:off x="6820009" y="3600692"/>
          <a:ext cx="1776983" cy="888491"/>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Q-4</a:t>
          </a:r>
          <a:endParaRPr lang="en-US" sz="3200" b="1" kern="1200" dirty="0"/>
        </a:p>
      </dsp:txBody>
      <dsp:txXfrm>
        <a:off x="6846032" y="3626715"/>
        <a:ext cx="1724937" cy="8364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27005F-58AD-4A82-9099-3AC1D38A29CB}" type="datetimeFigureOut">
              <a:rPr lang="en-US" smtClean="0"/>
              <a:t>10/19/2017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E7AFE1-B2A6-4E6B-B18D-523F94816EFC}" type="slidenum">
              <a:rPr lang="en-US" smtClean="0"/>
              <a:t>‹#›</a:t>
            </a:fld>
            <a:endParaRPr lang="en-US"/>
          </a:p>
        </p:txBody>
      </p:sp>
    </p:spTree>
    <p:extLst>
      <p:ext uri="{BB962C8B-B14F-4D97-AF65-F5344CB8AC3E}">
        <p14:creationId xmlns:p14="http://schemas.microsoft.com/office/powerpoint/2010/main" val="1470243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1</a:t>
            </a:fld>
            <a:endParaRPr lang="en-US"/>
          </a:p>
        </p:txBody>
      </p:sp>
    </p:spTree>
    <p:extLst>
      <p:ext uri="{BB962C8B-B14F-4D97-AF65-F5344CB8AC3E}">
        <p14:creationId xmlns:p14="http://schemas.microsoft.com/office/powerpoint/2010/main" val="3086366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AFE1-B2A6-4E6B-B18D-523F94816EFC}" type="slidenum">
              <a:rPr lang="en-US" smtClean="0"/>
              <a:t>36</a:t>
            </a:fld>
            <a:endParaRPr lang="en-US"/>
          </a:p>
        </p:txBody>
      </p:sp>
    </p:spTree>
    <p:extLst>
      <p:ext uri="{BB962C8B-B14F-4D97-AF65-F5344CB8AC3E}">
        <p14:creationId xmlns:p14="http://schemas.microsoft.com/office/powerpoint/2010/main" val="1688996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solidFill>
                  <a:schemeClr val="tx2"/>
                </a:solidFill>
              </a:rPr>
              <a:t>Health effects of ambient air quality</a:t>
            </a:r>
          </a:p>
          <a:p>
            <a:r>
              <a:rPr lang="en-US" dirty="0" smtClean="0"/>
              <a:t>Georgia Birth Cohort</a:t>
            </a:r>
          </a:p>
          <a:p>
            <a:r>
              <a:rPr lang="en-US" dirty="0" smtClean="0"/>
              <a:t>Geo-coded patient information</a:t>
            </a:r>
          </a:p>
          <a:p>
            <a:r>
              <a:rPr lang="en-US" dirty="0" smtClean="0"/>
              <a:t>Atlanta - epidemiologic results using central monitor data suggest associations of acute health effects and mobile source emissions</a:t>
            </a:r>
          </a:p>
          <a:p>
            <a:r>
              <a:rPr lang="en-US" dirty="0" smtClean="0"/>
              <a:t>Spatially resolved health study needs spatial air quality metrics</a:t>
            </a: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37</a:t>
            </a:fld>
            <a:endParaRPr lang="en-US"/>
          </a:p>
        </p:txBody>
      </p:sp>
    </p:spTree>
    <p:extLst>
      <p:ext uri="{BB962C8B-B14F-4D97-AF65-F5344CB8AC3E}">
        <p14:creationId xmlns:p14="http://schemas.microsoft.com/office/powerpoint/2010/main" val="3086366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solidFill>
                  <a:schemeClr val="tx2"/>
                </a:solidFill>
              </a:rPr>
              <a:t>Health effects of ambient air quality</a:t>
            </a:r>
          </a:p>
          <a:p>
            <a:r>
              <a:rPr lang="en-US" dirty="0" smtClean="0"/>
              <a:t>Georgia Birth Cohort</a:t>
            </a:r>
          </a:p>
          <a:p>
            <a:r>
              <a:rPr lang="en-US" dirty="0" smtClean="0"/>
              <a:t>Geo-coded patient information</a:t>
            </a:r>
          </a:p>
          <a:p>
            <a:r>
              <a:rPr lang="en-US" dirty="0" smtClean="0"/>
              <a:t>Atlanta - epidemiologic results using central monitor data suggest associations of acute health effects and mobile source emissions</a:t>
            </a:r>
          </a:p>
          <a:p>
            <a:r>
              <a:rPr lang="en-US" dirty="0" smtClean="0"/>
              <a:t>Spatially resolved health study needs spatial air quality metrics</a:t>
            </a: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38</a:t>
            </a:fld>
            <a:endParaRPr lang="en-US"/>
          </a:p>
        </p:txBody>
      </p:sp>
    </p:spTree>
    <p:extLst>
      <p:ext uri="{BB962C8B-B14F-4D97-AF65-F5344CB8AC3E}">
        <p14:creationId xmlns:p14="http://schemas.microsoft.com/office/powerpoint/2010/main" val="3086366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solidFill>
                  <a:schemeClr val="tx2"/>
                </a:solidFill>
              </a:rPr>
              <a:t>Health effects of ambient air quality</a:t>
            </a:r>
          </a:p>
          <a:p>
            <a:r>
              <a:rPr lang="en-US" dirty="0" smtClean="0"/>
              <a:t>Georgia Birth Cohort</a:t>
            </a:r>
          </a:p>
          <a:p>
            <a:r>
              <a:rPr lang="en-US" dirty="0" smtClean="0"/>
              <a:t>Geo-coded patient information</a:t>
            </a:r>
          </a:p>
          <a:p>
            <a:r>
              <a:rPr lang="en-US" dirty="0" smtClean="0"/>
              <a:t>Atlanta - epidemiologic results using central monitor data suggest associations of acute health effects and mobile source emissions</a:t>
            </a:r>
          </a:p>
          <a:p>
            <a:r>
              <a:rPr lang="en-US" dirty="0" smtClean="0"/>
              <a:t>Spatially resolved health study needs spatial air quality metrics</a:t>
            </a: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39</a:t>
            </a:fld>
            <a:endParaRPr lang="en-US"/>
          </a:p>
        </p:txBody>
      </p:sp>
    </p:spTree>
    <p:extLst>
      <p:ext uri="{BB962C8B-B14F-4D97-AF65-F5344CB8AC3E}">
        <p14:creationId xmlns:p14="http://schemas.microsoft.com/office/powerpoint/2010/main" val="308636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However, the semi-arid western U.S. continues to be an unproven and infrequently explored area for remotely sensed atmospheric aerosol pollution retrievals.  The study of aerosol transport and optical properties in this area is a challenge due to the complex terrain, bright surfaces, presence of anthropogenic and biogenic emissions, secondary organic aerosol formation, smoke from wildfires, and low aerosol concentrations during non-fire conditions.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Previous studies have shown that MODIS retrievals failed to estimate column-integrated aerosol pollution levels and particle size over Nevada and California in the summer months of 2012 and 2013 due to high surface albedo, heterogeneous vertical profile of aerosol concentrations, and incorrect parameterizations for surface reflectance. MODIS algorithms overestimated </a:t>
            </a:r>
            <a:r>
              <a:rPr lang="en-US" sz="1200" i="1" kern="1200" dirty="0" smtClean="0">
                <a:solidFill>
                  <a:schemeClr val="tx1"/>
                </a:solidFill>
                <a:effectLst/>
                <a:latin typeface="Arial" charset="0"/>
                <a:ea typeface="ＭＳ Ｐゴシック" charset="0"/>
                <a:cs typeface="ＭＳ Ｐゴシック" charset="0"/>
              </a:rPr>
              <a:t>AOD</a:t>
            </a:r>
            <a:r>
              <a:rPr lang="en-US" sz="1200" kern="1200" dirty="0" smtClean="0">
                <a:solidFill>
                  <a:schemeClr val="tx1"/>
                </a:solidFill>
                <a:effectLst/>
                <a:latin typeface="Arial" charset="0"/>
                <a:ea typeface="ＭＳ Ｐゴシック" charset="0"/>
                <a:cs typeface="ＭＳ Ｐゴシック" charset="0"/>
              </a:rPr>
              <a:t> by more than a factor of 3 in Reno, NV and more than a factor of 2 over Fresno, CA. </a:t>
            </a:r>
            <a:r>
              <a:rPr lang="en-US" sz="1200" i="1" kern="1200" dirty="0" smtClean="0">
                <a:solidFill>
                  <a:schemeClr val="tx1"/>
                </a:solidFill>
                <a:effectLst/>
                <a:latin typeface="Arial" charset="0"/>
                <a:ea typeface="ＭＳ Ｐゴシック" charset="0"/>
                <a:cs typeface="ＭＳ Ｐゴシック" charset="0"/>
              </a:rPr>
              <a:t> </a:t>
            </a:r>
            <a:endParaRPr lang="en-US" sz="1200" kern="1200" dirty="0" smtClean="0">
              <a:solidFill>
                <a:schemeClr val="tx1"/>
              </a:solidFill>
              <a:effectLst/>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2</a:t>
            </a:fld>
            <a:endParaRPr lang="en-US"/>
          </a:p>
        </p:txBody>
      </p:sp>
    </p:spTree>
    <p:extLst>
      <p:ext uri="{BB962C8B-B14F-4D97-AF65-F5344CB8AC3E}">
        <p14:creationId xmlns:p14="http://schemas.microsoft.com/office/powerpoint/2010/main" val="395494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However, the semi-arid western U.S. continues to be an unproven and infrequently explored area for remotely sensed atmospheric aerosol pollution retrievals.  The study of aerosol transport and optical properties in this area is a challenge due to the complex terrain, bright surfaces, presence of anthropogenic and biogenic emissions, secondary organic aerosol formation, smoke from wildfires, and low aerosol concentrations during non-fire conditions.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Previous studies have shown that MODIS retrievals failed to estimate column-integrated aerosol pollution levels and particle size over Nevada and California in the summer months of 2012 and 2013 due to high surface albedo, heterogeneous vertical profile of aerosol concentrations, and incorrect parameterizations for surface reflectance. MODIS algorithms overestimated </a:t>
            </a:r>
            <a:r>
              <a:rPr lang="en-US" sz="1200" i="1" kern="1200" dirty="0" smtClean="0">
                <a:solidFill>
                  <a:schemeClr val="tx1"/>
                </a:solidFill>
                <a:effectLst/>
                <a:latin typeface="Arial" charset="0"/>
                <a:ea typeface="ＭＳ Ｐゴシック" charset="0"/>
                <a:cs typeface="ＭＳ Ｐゴシック" charset="0"/>
              </a:rPr>
              <a:t>AOD</a:t>
            </a:r>
            <a:r>
              <a:rPr lang="en-US" sz="1200" kern="1200" dirty="0" smtClean="0">
                <a:solidFill>
                  <a:schemeClr val="tx1"/>
                </a:solidFill>
                <a:effectLst/>
                <a:latin typeface="Arial" charset="0"/>
                <a:ea typeface="ＭＳ Ｐゴシック" charset="0"/>
                <a:cs typeface="ＭＳ Ｐゴシック" charset="0"/>
              </a:rPr>
              <a:t> by more than a factor of 3 in Reno, NV and more than a factor of 2 over Fresno, CA. </a:t>
            </a:r>
            <a:r>
              <a:rPr lang="en-US" sz="1200" i="1" kern="1200" dirty="0" smtClean="0">
                <a:solidFill>
                  <a:schemeClr val="tx1"/>
                </a:solidFill>
                <a:effectLst/>
                <a:latin typeface="Arial" charset="0"/>
                <a:ea typeface="ＭＳ Ｐゴシック" charset="0"/>
                <a:cs typeface="ＭＳ Ｐゴシック" charset="0"/>
              </a:rPr>
              <a:t> </a:t>
            </a:r>
            <a:endParaRPr lang="en-US" sz="1200" kern="1200" dirty="0" smtClean="0">
              <a:solidFill>
                <a:schemeClr val="tx1"/>
              </a:solidFill>
              <a:effectLst/>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3</a:t>
            </a:fld>
            <a:endParaRPr lang="en-US"/>
          </a:p>
        </p:txBody>
      </p:sp>
    </p:spTree>
    <p:extLst>
      <p:ext uri="{BB962C8B-B14F-4D97-AF65-F5344CB8AC3E}">
        <p14:creationId xmlns:p14="http://schemas.microsoft.com/office/powerpoint/2010/main" val="71136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However, the semi-arid western U.S. continues to be an unproven and infrequently explored area for remotely sensed atmospheric aerosol pollution retrievals.  The study of aerosol transport and optical properties in this area is a challenge due to the complex terrain, bright surfaces, presence of anthropogenic and biogenic emissions, secondary organic aerosol formation, smoke from wildfires, and low aerosol concentrations during non-fire conditions.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Previous studies have shown that MODIS retrievals failed to estimate column-integrated aerosol pollution levels and particle size over Nevada and California in the summer months of 2012 and 2013 due to high surface albedo, heterogeneous vertical profile of aerosol concentrations, and incorrect parameterizations for surface reflectance. MODIS algorithms overestimated </a:t>
            </a:r>
            <a:r>
              <a:rPr lang="en-US" sz="1200" i="1" kern="1200" dirty="0" smtClean="0">
                <a:solidFill>
                  <a:schemeClr val="tx1"/>
                </a:solidFill>
                <a:effectLst/>
                <a:latin typeface="Arial" charset="0"/>
                <a:ea typeface="ＭＳ Ｐゴシック" charset="0"/>
                <a:cs typeface="ＭＳ Ｐゴシック" charset="0"/>
              </a:rPr>
              <a:t>AOD</a:t>
            </a:r>
            <a:r>
              <a:rPr lang="en-US" sz="1200" kern="1200" dirty="0" smtClean="0">
                <a:solidFill>
                  <a:schemeClr val="tx1"/>
                </a:solidFill>
                <a:effectLst/>
                <a:latin typeface="Arial" charset="0"/>
                <a:ea typeface="ＭＳ Ｐゴシック" charset="0"/>
                <a:cs typeface="ＭＳ Ｐゴシック" charset="0"/>
              </a:rPr>
              <a:t> by more than a factor of 3 in Reno, NV and more than a factor of 2 over Fresno, CA. </a:t>
            </a:r>
            <a:r>
              <a:rPr lang="en-US" sz="1200" i="1" kern="1200" dirty="0" smtClean="0">
                <a:solidFill>
                  <a:schemeClr val="tx1"/>
                </a:solidFill>
                <a:effectLst/>
                <a:latin typeface="Arial" charset="0"/>
                <a:ea typeface="ＭＳ Ｐゴシック" charset="0"/>
                <a:cs typeface="ＭＳ Ｐゴシック" charset="0"/>
              </a:rPr>
              <a:t> </a:t>
            </a:r>
            <a:endParaRPr lang="en-US" sz="1200" kern="1200" dirty="0" smtClean="0">
              <a:solidFill>
                <a:schemeClr val="tx1"/>
              </a:solidFill>
              <a:effectLst/>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4</a:t>
            </a:fld>
            <a:endParaRPr lang="en-US"/>
          </a:p>
        </p:txBody>
      </p:sp>
    </p:spTree>
    <p:extLst>
      <p:ext uri="{BB962C8B-B14F-4D97-AF65-F5344CB8AC3E}">
        <p14:creationId xmlns:p14="http://schemas.microsoft.com/office/powerpoint/2010/main" val="347285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However, the semi-arid western U.S. continues to be an unproven and infrequently explored area for remotely sensed atmospheric aerosol pollution retrievals.  The study of aerosol transport and optical properties in this area is a challenge due to the complex terrain, bright surfaces, presence of anthropogenic and biogenic emissions, secondary organic aerosol formation, smoke from wildfires, and low aerosol concentrations during non-fire conditions.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Previous studies have shown that MODIS retrievals failed to estimate column-integrated aerosol pollution levels and particle size over Nevada and California in the summer months of 2012 and 2013 due to high surface albedo, heterogeneous vertical profile of aerosol concentrations, and incorrect parameterizations for surface reflectance. MODIS algorithms overestimated </a:t>
            </a:r>
            <a:r>
              <a:rPr lang="en-US" sz="1200" i="1" kern="1200" dirty="0" smtClean="0">
                <a:solidFill>
                  <a:schemeClr val="tx1"/>
                </a:solidFill>
                <a:effectLst/>
                <a:latin typeface="Arial" charset="0"/>
                <a:ea typeface="ＭＳ Ｐゴシック" charset="0"/>
                <a:cs typeface="ＭＳ Ｐゴシック" charset="0"/>
              </a:rPr>
              <a:t>AOD</a:t>
            </a:r>
            <a:r>
              <a:rPr lang="en-US" sz="1200" kern="1200" dirty="0" smtClean="0">
                <a:solidFill>
                  <a:schemeClr val="tx1"/>
                </a:solidFill>
                <a:effectLst/>
                <a:latin typeface="Arial" charset="0"/>
                <a:ea typeface="ＭＳ Ｐゴシック" charset="0"/>
                <a:cs typeface="ＭＳ Ｐゴシック" charset="0"/>
              </a:rPr>
              <a:t> by more than a factor of 3 in Reno, NV and more than a factor of 2 over Fresno, CA. </a:t>
            </a:r>
            <a:r>
              <a:rPr lang="en-US" sz="1200" i="1" kern="1200" dirty="0" smtClean="0">
                <a:solidFill>
                  <a:schemeClr val="tx1"/>
                </a:solidFill>
                <a:effectLst/>
                <a:latin typeface="Arial" charset="0"/>
                <a:ea typeface="ＭＳ Ｐゴシック" charset="0"/>
                <a:cs typeface="ＭＳ Ｐゴシック" charset="0"/>
              </a:rPr>
              <a:t> </a:t>
            </a:r>
            <a:endParaRPr lang="en-US" sz="1200" kern="1200" dirty="0" smtClean="0">
              <a:solidFill>
                <a:schemeClr val="tx1"/>
              </a:solidFill>
              <a:effectLst/>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5</a:t>
            </a:fld>
            <a:endParaRPr lang="en-US"/>
          </a:p>
        </p:txBody>
      </p:sp>
    </p:spTree>
    <p:extLst>
      <p:ext uri="{BB962C8B-B14F-4D97-AF65-F5344CB8AC3E}">
        <p14:creationId xmlns:p14="http://schemas.microsoft.com/office/powerpoint/2010/main" val="838170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The transport physics of wildfire smoke plumes complicate the MODIS retrievals because the smoke plumes can travel at ground level or aloft with limited downward mixing to the surface.  This transport is investigated using the planetary boundary layer height and the apparent optical height to characterize the extent of vertical mixing of the aerosol</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6</a:t>
            </a:fld>
            <a:endParaRPr lang="en-US"/>
          </a:p>
        </p:txBody>
      </p:sp>
    </p:spTree>
    <p:extLst>
      <p:ext uri="{BB962C8B-B14F-4D97-AF65-F5344CB8AC3E}">
        <p14:creationId xmlns:p14="http://schemas.microsoft.com/office/powerpoint/2010/main" val="288756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The transport physics of wildfire smoke plumes complicate the MODIS retrievals because the smoke plumes can travel at ground level or aloft with limited downward mixing to the surface.  This transport is investigated using the planetary boundary layer height and the apparent optical height to characterize the extent of vertical mixing of the aerosol</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7</a:t>
            </a:fld>
            <a:endParaRPr lang="en-US"/>
          </a:p>
        </p:txBody>
      </p:sp>
    </p:spTree>
    <p:extLst>
      <p:ext uri="{BB962C8B-B14F-4D97-AF65-F5344CB8AC3E}">
        <p14:creationId xmlns:p14="http://schemas.microsoft.com/office/powerpoint/2010/main" val="63559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11</a:t>
            </a:fld>
            <a:endParaRPr lang="en-US"/>
          </a:p>
        </p:txBody>
      </p:sp>
    </p:spTree>
    <p:extLst>
      <p:ext uri="{BB962C8B-B14F-4D97-AF65-F5344CB8AC3E}">
        <p14:creationId xmlns:p14="http://schemas.microsoft.com/office/powerpoint/2010/main" val="9494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The boundary layer physics and smoke transport can be investigated using backward air mass trajectories from the Hybrid Single Particle </a:t>
            </a:r>
            <a:r>
              <a:rPr lang="en-US" sz="1200" kern="1200" dirty="0" err="1" smtClean="0">
                <a:solidFill>
                  <a:schemeClr val="tx1"/>
                </a:solidFill>
                <a:effectLst/>
                <a:latin typeface="Arial" charset="0"/>
                <a:ea typeface="ＭＳ Ｐゴシック" charset="0"/>
                <a:cs typeface="ＭＳ Ｐゴシック" charset="0"/>
              </a:rPr>
              <a:t>Lagrangian</a:t>
            </a:r>
            <a:r>
              <a:rPr lang="en-US" sz="1200" kern="1200" dirty="0" smtClean="0">
                <a:solidFill>
                  <a:schemeClr val="tx1"/>
                </a:solidFill>
                <a:effectLst/>
                <a:latin typeface="Arial" charset="0"/>
                <a:ea typeface="ＭＳ Ｐゴシック" charset="0"/>
                <a:cs typeface="ＭＳ Ｐゴシック" charset="0"/>
              </a:rPr>
              <a:t> Trajectory (</a:t>
            </a:r>
            <a:r>
              <a:rPr lang="en-US" sz="1200" kern="1200" dirty="0" err="1" smtClean="0">
                <a:solidFill>
                  <a:schemeClr val="tx1"/>
                </a:solidFill>
                <a:effectLst/>
                <a:latin typeface="Arial" charset="0"/>
                <a:ea typeface="ＭＳ Ｐゴシック" charset="0"/>
                <a:cs typeface="ＭＳ Ｐゴシック" charset="0"/>
              </a:rPr>
              <a:t>HySplit</a:t>
            </a:r>
            <a:r>
              <a:rPr lang="en-US" sz="1200" kern="1200" dirty="0" smtClean="0">
                <a:solidFill>
                  <a:schemeClr val="tx1"/>
                </a:solidFill>
                <a:effectLst/>
                <a:latin typeface="Arial" charset="0"/>
                <a:ea typeface="ＭＳ Ｐゴシック" charset="0"/>
                <a:cs typeface="ＭＳ Ｐゴシック" charset="0"/>
              </a:rPr>
              <a:t>) model. In Figure 4 (</a:t>
            </a:r>
            <a:r>
              <a:rPr lang="en-US" sz="1200" i="1" kern="1200" dirty="0" smtClean="0">
                <a:solidFill>
                  <a:schemeClr val="tx1"/>
                </a:solidFill>
                <a:effectLst/>
                <a:latin typeface="Arial" charset="0"/>
                <a:ea typeface="ＭＳ Ｐゴシック" charset="0"/>
                <a:cs typeface="ＭＳ Ｐゴシック" charset="0"/>
              </a:rPr>
              <a:t>right</a:t>
            </a:r>
            <a:r>
              <a:rPr lang="en-US" sz="1200" kern="1200" dirty="0" smtClean="0">
                <a:solidFill>
                  <a:schemeClr val="tx1"/>
                </a:solidFill>
                <a:effectLst/>
                <a:latin typeface="Arial" charset="0"/>
                <a:ea typeface="ＭＳ Ｐゴシック" charset="0"/>
                <a:cs typeface="ＭＳ Ｐゴシック" charset="0"/>
              </a:rPr>
              <a:t>), the </a:t>
            </a:r>
            <a:r>
              <a:rPr lang="en-US" sz="1200" kern="1200" dirty="0" err="1" smtClean="0">
                <a:solidFill>
                  <a:schemeClr val="tx1"/>
                </a:solidFill>
                <a:effectLst/>
                <a:latin typeface="Arial" charset="0"/>
                <a:ea typeface="ＭＳ Ｐゴシック" charset="0"/>
                <a:cs typeface="ＭＳ Ｐゴシック" charset="0"/>
              </a:rPr>
              <a:t>HySplit</a:t>
            </a:r>
            <a:r>
              <a:rPr lang="en-US" sz="1200" kern="1200" dirty="0" smtClean="0">
                <a:solidFill>
                  <a:schemeClr val="tx1"/>
                </a:solidFill>
                <a:effectLst/>
                <a:latin typeface="Arial" charset="0"/>
                <a:ea typeface="ＭＳ Ｐゴシック" charset="0"/>
                <a:cs typeface="ＭＳ Ｐゴシック" charset="0"/>
              </a:rPr>
              <a:t> model trajectories are overlaid on the visible satellite image from MODIS. The visible image shows a smoke plume over Fresno on Aug. 31st 2013, however based on the data sown in the time series plot of </a:t>
            </a:r>
            <a:r>
              <a:rPr lang="en-US" sz="1200" i="1" kern="1200" dirty="0" smtClean="0">
                <a:solidFill>
                  <a:schemeClr val="tx1"/>
                </a:solidFill>
                <a:effectLst/>
                <a:latin typeface="Arial" charset="0"/>
                <a:ea typeface="ＭＳ Ｐゴシック" charset="0"/>
                <a:cs typeface="ＭＳ Ｐゴシック" charset="0"/>
              </a:rPr>
              <a:t>AOD </a:t>
            </a:r>
            <a:r>
              <a:rPr lang="en-US" sz="1200" kern="1200" dirty="0" smtClean="0">
                <a:solidFill>
                  <a:schemeClr val="tx1"/>
                </a:solidFill>
                <a:effectLst/>
                <a:latin typeface="Arial" charset="0"/>
                <a:ea typeface="ＭＳ Ｐゴシック" charset="0"/>
                <a:cs typeface="ＭＳ Ｐゴシック" charset="0"/>
              </a:rPr>
              <a:t>and </a:t>
            </a:r>
            <a:r>
              <a:rPr lang="en-US" sz="1200" i="1" kern="1200" dirty="0" smtClean="0">
                <a:solidFill>
                  <a:schemeClr val="tx1"/>
                </a:solidFill>
                <a:effectLst/>
                <a:latin typeface="Arial" charset="0"/>
                <a:ea typeface="ＭＳ Ｐゴシック" charset="0"/>
                <a:cs typeface="ＭＳ Ｐゴシック" charset="0"/>
              </a:rPr>
              <a:t>PM</a:t>
            </a:r>
            <a:r>
              <a:rPr lang="en-US" sz="1200" kern="1200" dirty="0" smtClean="0">
                <a:solidFill>
                  <a:schemeClr val="tx1"/>
                </a:solidFill>
                <a:effectLst/>
                <a:latin typeface="Arial" charset="0"/>
                <a:ea typeface="ＭＳ Ｐゴシック" charset="0"/>
                <a:cs typeface="ＭＳ Ｐゴシック" charset="0"/>
              </a:rPr>
              <a:t>2.5 it is evident that the plume does not reach ground level (i.e., </a:t>
            </a:r>
            <a:r>
              <a:rPr lang="en-US" sz="1200" i="1" kern="1200" dirty="0" smtClean="0">
                <a:solidFill>
                  <a:schemeClr val="tx1"/>
                </a:solidFill>
                <a:effectLst/>
                <a:latin typeface="Arial" charset="0"/>
                <a:ea typeface="ＭＳ Ｐゴシック" charset="0"/>
                <a:cs typeface="ＭＳ Ｐゴシック" charset="0"/>
              </a:rPr>
              <a:t>AOD </a:t>
            </a:r>
            <a:r>
              <a:rPr lang="en-US" sz="1200" kern="1200" dirty="0" smtClean="0">
                <a:solidFill>
                  <a:schemeClr val="tx1"/>
                </a:solidFill>
                <a:effectLst/>
                <a:latin typeface="Arial" charset="0"/>
                <a:ea typeface="ＭＳ Ｐゴシック" charset="0"/>
                <a:cs typeface="ＭＳ Ｐゴシック" charset="0"/>
              </a:rPr>
              <a:t>increases while surface </a:t>
            </a:r>
            <a:r>
              <a:rPr lang="en-US" sz="1200" i="1" kern="1200" dirty="0" smtClean="0">
                <a:solidFill>
                  <a:schemeClr val="tx1"/>
                </a:solidFill>
                <a:effectLst/>
                <a:latin typeface="Arial" charset="0"/>
                <a:ea typeface="ＭＳ Ｐゴシック" charset="0"/>
                <a:cs typeface="ＭＳ Ｐゴシック" charset="0"/>
              </a:rPr>
              <a:t>PM</a:t>
            </a:r>
            <a:r>
              <a:rPr lang="en-US" sz="1200" kern="1200" dirty="0" smtClean="0">
                <a:solidFill>
                  <a:schemeClr val="tx1"/>
                </a:solidFill>
                <a:effectLst/>
                <a:latin typeface="Arial" charset="0"/>
                <a:ea typeface="ＭＳ Ｐゴシック" charset="0"/>
                <a:cs typeface="ＭＳ Ｐゴシック" charset="0"/>
              </a:rPr>
              <a:t>2.5 is not elevated). The plume transport physics can be further investigated by looking at the heights of the </a:t>
            </a:r>
            <a:r>
              <a:rPr lang="en-US" sz="1200" kern="1200" dirty="0" err="1" smtClean="0">
                <a:solidFill>
                  <a:schemeClr val="tx1"/>
                </a:solidFill>
                <a:effectLst/>
                <a:latin typeface="Arial" charset="0"/>
                <a:ea typeface="ＭＳ Ｐゴシック" charset="0"/>
                <a:cs typeface="ＭＳ Ｐゴシック" charset="0"/>
              </a:rPr>
              <a:t>HySplit</a:t>
            </a:r>
            <a:r>
              <a:rPr lang="en-US" sz="1200" kern="1200" dirty="0" smtClean="0">
                <a:solidFill>
                  <a:schemeClr val="tx1"/>
                </a:solidFill>
                <a:effectLst/>
                <a:latin typeface="Arial" charset="0"/>
                <a:ea typeface="ＭＳ Ｐゴシック" charset="0"/>
                <a:cs typeface="ＭＳ Ｐゴシック" charset="0"/>
              </a:rPr>
              <a:t> trajectories.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The two trajectories from Fresno that pass over the smoke plume are at 4km and 5km, above the PBL height therefore the smoke plume is not mixed down to surface level. It is important to investigate both the complex smoke plume physics and emissions inventory uncertainties to improve the modeling for smoke plume transport and surface air quality prediction related to wildfire smoke emissions.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18805FF-591A-4646-B1EE-1B401E355252}" type="slidenum">
              <a:rPr lang="en-US" smtClean="0"/>
              <a:pPr>
                <a:defRPr/>
              </a:pPr>
              <a:t>14</a:t>
            </a:fld>
            <a:endParaRPr lang="en-US"/>
          </a:p>
        </p:txBody>
      </p:sp>
    </p:spTree>
    <p:extLst>
      <p:ext uri="{BB962C8B-B14F-4D97-AF65-F5344CB8AC3E}">
        <p14:creationId xmlns:p14="http://schemas.microsoft.com/office/powerpoint/2010/main" val="420075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xfrm>
            <a:off x="7013575" y="6547304"/>
            <a:ext cx="2133600" cy="476250"/>
          </a:xfrm>
          <a:ln/>
        </p:spPr>
        <p:txBody>
          <a:bodyPr/>
          <a:lstStyle>
            <a:lvl1pPr>
              <a:defRPr/>
            </a:lvl1pPr>
          </a:lstStyle>
          <a:p>
            <a:pPr>
              <a:defRPr/>
            </a:pPr>
            <a:fld id="{F328D11F-1C11-A844-8777-CBE1B78BF4CF}" type="slidenum">
              <a:rPr lang="en-US" smtClean="0"/>
              <a:pPr>
                <a:defRPr/>
              </a:pPr>
              <a:t>‹#›</a:t>
            </a:fld>
            <a:r>
              <a:rPr lang="en-US" dirty="0" smtClean="0"/>
              <a:t>/30</a:t>
            </a:r>
            <a:endParaRPr lang="en-US" dirty="0"/>
          </a:p>
        </p:txBody>
      </p:sp>
      <p:sp>
        <p:nvSpPr>
          <p:cNvPr id="8" name="TextBox 7"/>
          <p:cNvSpPr txBox="1"/>
          <p:nvPr userDrawn="1"/>
        </p:nvSpPr>
        <p:spPr>
          <a:xfrm>
            <a:off x="1058333" y="685800"/>
            <a:ext cx="184666" cy="369332"/>
          </a:xfrm>
          <a:prstGeom prst="rect">
            <a:avLst/>
          </a:prstGeom>
          <a:noFill/>
        </p:spPr>
        <p:txBody>
          <a:bodyPr wrap="none" rtlCol="0">
            <a:spAutoFit/>
          </a:bodyPr>
          <a:lstStyle/>
          <a:p>
            <a:endParaRPr lang="en-US" dirty="0"/>
          </a:p>
        </p:txBody>
      </p:sp>
      <p:sp>
        <p:nvSpPr>
          <p:cNvPr id="11"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t>www.unr.edu</a:t>
            </a:r>
            <a:r>
              <a:rPr lang="en-US" dirty="0" smtClean="0"/>
              <a:t>/~</a:t>
            </a:r>
            <a:r>
              <a:rPr lang="en-US" dirty="0" err="1" smtClean="0"/>
              <a:t>hholmes</a:t>
            </a:r>
            <a:endParaRPr lang="en-US" dirty="0"/>
          </a:p>
        </p:txBody>
      </p:sp>
    </p:spTree>
    <p:extLst>
      <p:ext uri="{BB962C8B-B14F-4D97-AF65-F5344CB8AC3E}">
        <p14:creationId xmlns:p14="http://schemas.microsoft.com/office/powerpoint/2010/main" val="47502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38100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304800" y="1447800"/>
            <a:ext cx="8534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31" name="Picture 7" descr="blue strip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9113" cy="37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blue strip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 y="6480175"/>
            <a:ext cx="9168258" cy="37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reCurriculum_1.jpg"/>
          <p:cNvPicPr>
            <a:picLocks noChangeAspect="1"/>
          </p:cNvPicPr>
          <p:nvPr userDrawn="1"/>
        </p:nvPicPr>
        <p:blipFill rotWithShape="1">
          <a:blip r:embed="rId5"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t>www.unr.edu</a:t>
            </a:r>
            <a:r>
              <a:rPr lang="en-US" dirty="0" smtClean="0"/>
              <a:t>/~</a:t>
            </a:r>
            <a:r>
              <a:rPr lang="en-US" dirty="0" err="1" smtClean="0"/>
              <a:t>hholmes</a:t>
            </a:r>
            <a:endParaRPr lang="en-US" dirty="0"/>
          </a:p>
        </p:txBody>
      </p:sp>
      <p:sp>
        <p:nvSpPr>
          <p:cNvPr id="6150" name="Rectangle 6"/>
          <p:cNvSpPr>
            <a:spLocks noGrp="1" noChangeArrowheads="1"/>
          </p:cNvSpPr>
          <p:nvPr>
            <p:ph type="sldNum" sz="quarter" idx="4"/>
          </p:nvPr>
        </p:nvSpPr>
        <p:spPr bwMode="auto">
          <a:xfrm>
            <a:off x="6553200" y="65563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7F7F7F"/>
                </a:solidFill>
                <a:cs typeface="+mn-cs"/>
              </a:defRPr>
            </a:lvl1pPr>
          </a:lstStyle>
          <a:p>
            <a:pPr>
              <a:defRPr/>
            </a:pPr>
            <a:fld id="{D3E5AC60-7DC8-FC40-AA11-3883D4A605F2}" type="slidenum">
              <a:rPr lang="en-US" smtClean="0"/>
              <a:pPr>
                <a:defRPr/>
              </a:pPr>
              <a:t>‹#›</a:t>
            </a:fld>
            <a:r>
              <a:rPr lang="en-US" dirty="0" smtClean="0"/>
              <a:t>/30</a:t>
            </a:r>
            <a:endParaRPr lang="en-US" dirty="0"/>
          </a:p>
        </p:txBody>
      </p:sp>
    </p:spTree>
    <p:extLst>
      <p:ext uri="{BB962C8B-B14F-4D97-AF65-F5344CB8AC3E}">
        <p14:creationId xmlns:p14="http://schemas.microsoft.com/office/powerpoint/2010/main" val="1176422795"/>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rtl="0" eaLnBrk="1" fontAlgn="base" hangingPunct="1">
        <a:lnSpc>
          <a:spcPct val="90000"/>
        </a:lnSpc>
        <a:spcBef>
          <a:spcPct val="0"/>
        </a:spcBef>
        <a:spcAft>
          <a:spcPct val="0"/>
        </a:spcAft>
        <a:defRPr sz="2800" b="1">
          <a:solidFill>
            <a:schemeClr val="tx2"/>
          </a:solidFill>
          <a:latin typeface="+mj-lt"/>
          <a:ea typeface="+mj-ea"/>
          <a:cs typeface="ＭＳ Ｐゴシック" charset="0"/>
        </a:defRPr>
      </a:lvl1pPr>
      <a:lvl2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2pPr>
      <a:lvl3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3pPr>
      <a:lvl4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4pPr>
      <a:lvl5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5pPr>
      <a:lvl6pPr marL="4572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6pPr>
      <a:lvl7pPr marL="9144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7pPr>
      <a:lvl8pPr marL="13716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8pPr>
      <a:lvl9pPr marL="18288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9pPr>
    </p:titleStyle>
    <p:bodyStyle>
      <a:lvl1pPr marL="231775" indent="-231775" algn="l" rtl="0" eaLnBrk="1" fontAlgn="base" hangingPunct="1">
        <a:spcBef>
          <a:spcPct val="20000"/>
        </a:spcBef>
        <a:spcAft>
          <a:spcPct val="0"/>
        </a:spcAft>
        <a:buFont typeface="Wingdings" charset="0"/>
        <a:buChar char="§"/>
        <a:defRPr sz="2500" b="1">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jpg"/></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jpg"/></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6.jpg"/></Relationships>
</file>

<file path=ppt/slides/_rels/slide2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6.jpg"/></Relationships>
</file>

<file path=ppt/slides/_rels/slide2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10.PNG"/><Relationship Id="rId4" Type="http://schemas.openxmlformats.org/officeDocument/2006/relationships/image" Target="../media/image300.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70.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0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328D11F-1C11-A844-8777-CBE1B78BF4CF}" type="slidenum">
              <a:rPr lang="en-US" smtClean="0">
                <a:solidFill>
                  <a:schemeClr val="bg1"/>
                </a:solidFill>
              </a:rPr>
              <a:pPr>
                <a:defRPr/>
              </a:pPr>
              <a:t>1</a:t>
            </a:fld>
            <a:endParaRPr lang="en-US" dirty="0">
              <a:solidFill>
                <a:schemeClr val="bg1"/>
              </a:solidFill>
            </a:endParaRPr>
          </a:p>
        </p:txBody>
      </p:sp>
      <p:sp>
        <p:nvSpPr>
          <p:cNvPr id="3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sp>
        <p:nvSpPr>
          <p:cNvPr id="2" name="Rectangle 1"/>
          <p:cNvSpPr/>
          <p:nvPr/>
        </p:nvSpPr>
        <p:spPr>
          <a:xfrm>
            <a:off x="118110" y="1143000"/>
            <a:ext cx="8915400" cy="1200329"/>
          </a:xfrm>
          <a:prstGeom prst="rect">
            <a:avLst/>
          </a:prstGeom>
        </p:spPr>
        <p:txBody>
          <a:bodyPr wrap="square">
            <a:spAutoFit/>
          </a:bodyPr>
          <a:lstStyle/>
          <a:p>
            <a:pPr algn="ctr"/>
            <a:r>
              <a:rPr lang="en-US" sz="2400" b="1" dirty="0">
                <a:solidFill>
                  <a:schemeClr val="accent2">
                    <a:lumMod val="75000"/>
                  </a:schemeClr>
                </a:solidFill>
                <a:latin typeface="Arial" panose="020B0604020202020204" pitchFamily="34" charset="0"/>
                <a:cs typeface="Arial" panose="020B0604020202020204" pitchFamily="34" charset="0"/>
              </a:rPr>
              <a:t>Investigation of the Atmospheric Conditions Governing the Relationship between Aerosol Optical Depth and Surface PM</a:t>
            </a:r>
            <a:r>
              <a:rPr lang="en-US" sz="2400" b="1" baseline="-25000" dirty="0">
                <a:solidFill>
                  <a:schemeClr val="accent2">
                    <a:lumMod val="75000"/>
                  </a:schemeClr>
                </a:solidFill>
                <a:latin typeface="Arial" panose="020B0604020202020204" pitchFamily="34" charset="0"/>
                <a:cs typeface="Arial" panose="020B0604020202020204" pitchFamily="34" charset="0"/>
              </a:rPr>
              <a:t>2.5</a:t>
            </a:r>
            <a:r>
              <a:rPr lang="en-US" sz="2400" b="1" dirty="0">
                <a:solidFill>
                  <a:schemeClr val="accent2">
                    <a:lumMod val="75000"/>
                  </a:schemeClr>
                </a:solidFill>
                <a:latin typeface="Arial" panose="020B0604020202020204" pitchFamily="34" charset="0"/>
                <a:cs typeface="Arial" panose="020B0604020202020204" pitchFamily="34" charset="0"/>
              </a:rPr>
              <a:t> Concentrations in the </a:t>
            </a:r>
            <a:r>
              <a:rPr lang="en-US" sz="2400" b="1" dirty="0" smtClean="0">
                <a:solidFill>
                  <a:schemeClr val="accent2">
                    <a:lumMod val="75000"/>
                  </a:schemeClr>
                </a:solidFill>
                <a:latin typeface="Arial" panose="020B0604020202020204" pitchFamily="34" charset="0"/>
                <a:cs typeface="Arial" panose="020B0604020202020204" pitchFamily="34" charset="0"/>
              </a:rPr>
              <a:t>Western U.S.</a:t>
            </a:r>
            <a:endParaRPr lang="en-US" sz="2600" b="1" dirty="0">
              <a:solidFill>
                <a:schemeClr val="accent2">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240030" y="2747427"/>
            <a:ext cx="8636000" cy="1107996"/>
          </a:xfrm>
          <a:prstGeom prst="rect">
            <a:avLst/>
          </a:prstGeom>
        </p:spPr>
        <p:txBody>
          <a:bodyPr wrap="square">
            <a:spAutoFit/>
          </a:bodyPr>
          <a:lstStyle/>
          <a:p>
            <a:pPr algn="ctr"/>
            <a:r>
              <a:rPr lang="en-US" sz="1600" u="sng" dirty="0">
                <a:latin typeface="Arial" panose="020B0604020202020204" pitchFamily="34" charset="0"/>
                <a:cs typeface="Arial" panose="020B0604020202020204" pitchFamily="34" charset="0"/>
              </a:rPr>
              <a:t>S. Marcela Loría-Salazar</a:t>
            </a:r>
            <a:r>
              <a:rPr lang="en-US" sz="1600" u="sng" baseline="300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W</a:t>
            </a:r>
            <a:r>
              <a:rPr lang="en-US" sz="1600" dirty="0">
                <a:latin typeface="Arial" panose="020B0604020202020204" pitchFamily="34" charset="0"/>
                <a:cs typeface="Arial" panose="020B0604020202020204" pitchFamily="34" charset="0"/>
              </a:rPr>
              <a:t>. Patrick Arnott</a:t>
            </a:r>
            <a:r>
              <a:rPr lang="en-US" sz="1600" baseline="300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Anna Panorska</a:t>
            </a:r>
            <a:r>
              <a:rPr lang="en-US" sz="1600" baseline="30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James </a:t>
            </a:r>
            <a:r>
              <a:rPr lang="en-US" sz="1600" dirty="0">
                <a:latin typeface="Arial" panose="020B0604020202020204" pitchFamily="34" charset="0"/>
                <a:cs typeface="Arial" panose="020B0604020202020204" pitchFamily="34" charset="0"/>
              </a:rPr>
              <a:t>C. </a:t>
            </a:r>
            <a:r>
              <a:rPr lang="en-US" sz="1600" dirty="0" smtClean="0">
                <a:latin typeface="Arial" panose="020B0604020202020204" pitchFamily="34" charset="0"/>
                <a:cs typeface="Arial" panose="020B0604020202020204" pitchFamily="34" charset="0"/>
              </a:rPr>
              <a:t>Barnard</a:t>
            </a:r>
            <a:r>
              <a:rPr lang="en-US" sz="1600" baseline="30000" dirty="0" smtClean="0">
                <a:latin typeface="Arial" panose="020B0604020202020204" pitchFamily="34" charset="0"/>
                <a:cs typeface="Arial" panose="020B0604020202020204" pitchFamily="34" charset="0"/>
              </a:rPr>
              <a:t>1</a:t>
            </a:r>
            <a:r>
              <a:rPr lang="en-US" sz="1600" dirty="0" smtClean="0">
                <a:latin typeface="Arial" panose="020B0604020202020204" pitchFamily="34" charset="0"/>
                <a:cs typeface="Arial" panose="020B0604020202020204" pitchFamily="34" charset="0"/>
              </a:rPr>
              <a:t>, Jayne M. </a:t>
            </a:r>
            <a:r>
              <a:rPr lang="en-US" dirty="0" smtClean="0"/>
              <a:t>Boehmler</a:t>
            </a:r>
            <a:r>
              <a:rPr lang="en-US" baseline="30000" dirty="0">
                <a:latin typeface="Arial" panose="020B0604020202020204" pitchFamily="34" charset="0"/>
                <a:cs typeface="Arial" panose="020B0604020202020204" pitchFamily="34" charset="0"/>
              </a:rPr>
              <a:t>1</a:t>
            </a:r>
            <a:r>
              <a:rPr lang="en-US" dirty="0" smtClean="0"/>
              <a:t>, and</a:t>
            </a:r>
            <a:r>
              <a:rPr lang="en-US" sz="1600" dirty="0" smtClean="0">
                <a:latin typeface="Arial" panose="020B0604020202020204" pitchFamily="34" charset="0"/>
                <a:cs typeface="Arial" panose="020B0604020202020204" pitchFamily="34" charset="0"/>
              </a:rPr>
              <a:t> Heather </a:t>
            </a:r>
            <a:r>
              <a:rPr lang="en-US" sz="1600" dirty="0">
                <a:latin typeface="Arial" panose="020B0604020202020204" pitchFamily="34" charset="0"/>
                <a:cs typeface="Arial" panose="020B0604020202020204" pitchFamily="34" charset="0"/>
              </a:rPr>
              <a:t>A. Holmes</a:t>
            </a:r>
            <a:r>
              <a:rPr lang="en-US" sz="1600" baseline="300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a:t>
            </a:r>
          </a:p>
          <a:p>
            <a:pPr algn="ctr"/>
            <a:r>
              <a:rPr lang="en-US" sz="1600" baseline="30000" dirty="0">
                <a:latin typeface="Arial" panose="020B0604020202020204" pitchFamily="34" charset="0"/>
                <a:cs typeface="Arial" panose="020B0604020202020204" pitchFamily="34" charset="0"/>
              </a:rPr>
              <a:t>1</a:t>
            </a:r>
            <a:r>
              <a:rPr lang="en-US" sz="1600" i="1" dirty="0">
                <a:latin typeface="Arial" panose="020B0604020202020204" pitchFamily="34" charset="0"/>
                <a:cs typeface="Arial" panose="020B0604020202020204" pitchFamily="34" charset="0"/>
              </a:rPr>
              <a:t>Atmospheric Sciences Program, Department of Physics, University of Nevada, Reno</a:t>
            </a:r>
          </a:p>
          <a:p>
            <a:pPr algn="ctr"/>
            <a:r>
              <a:rPr lang="en-US" sz="1600" baseline="30000" dirty="0">
                <a:latin typeface="Arial" panose="020B0604020202020204" pitchFamily="34" charset="0"/>
                <a:cs typeface="Arial" panose="020B0604020202020204" pitchFamily="34" charset="0"/>
              </a:rPr>
              <a:t>2</a:t>
            </a:r>
            <a:r>
              <a:rPr lang="en-US" sz="1600" i="1" dirty="0">
                <a:latin typeface="Arial" panose="020B0604020202020204" pitchFamily="34" charset="0"/>
                <a:cs typeface="Arial" panose="020B0604020202020204" pitchFamily="34" charset="0"/>
              </a:rPr>
              <a:t>Department of Mathematics and Statistics, University of Nevada, Reno</a:t>
            </a:r>
          </a:p>
        </p:txBody>
      </p:sp>
      <p:pic>
        <p:nvPicPr>
          <p:cNvPr id="6" name="Picture 3" descr="CoreCurriculum_1.jpg"/>
          <p:cNvPicPr>
            <a:picLocks noChangeAspect="1"/>
          </p:cNvPicPr>
          <p:nvPr/>
        </p:nvPicPr>
        <p:blipFill rotWithShape="1">
          <a:blip r:embed="rId3">
            <a:extLst>
              <a:ext uri="{28A0092B-C50C-407E-A947-70E740481C1C}">
                <a14:useLocalDpi xmlns:a14="http://schemas.microsoft.com/office/drawing/2010/main" val="0"/>
              </a:ext>
            </a:extLst>
          </a:blip>
          <a:srcRect t="45688" b="19312"/>
          <a:stretch/>
        </p:blipFill>
        <p:spPr bwMode="auto">
          <a:xfrm>
            <a:off x="-6350" y="4159250"/>
            <a:ext cx="9162288" cy="24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98700" y="4095750"/>
            <a:ext cx="4737101" cy="1046440"/>
          </a:xfrm>
          <a:prstGeom prst="rect">
            <a:avLst/>
          </a:prstGeom>
          <a:solidFill>
            <a:schemeClr val="bg1">
              <a:alpha val="63000"/>
            </a:schemeClr>
          </a:solidFill>
        </p:spPr>
        <p:txBody>
          <a:bodyPr wrap="square">
            <a:spAutoFit/>
          </a:bodyPr>
          <a:lstStyle/>
          <a:p>
            <a:pPr algn="ctr"/>
            <a:r>
              <a:rPr lang="en-US" sz="2600" dirty="0" smtClean="0">
                <a:cs typeface="Calibri"/>
              </a:rPr>
              <a:t>October 25</a:t>
            </a:r>
            <a:r>
              <a:rPr lang="en-US" sz="2600" baseline="30000" dirty="0" smtClean="0">
                <a:cs typeface="Calibri"/>
              </a:rPr>
              <a:t>th</a:t>
            </a:r>
            <a:r>
              <a:rPr lang="en-US" sz="2600" dirty="0" smtClean="0">
                <a:cs typeface="Calibri"/>
              </a:rPr>
              <a:t>, 2017</a:t>
            </a:r>
          </a:p>
          <a:p>
            <a:pPr algn="ctr"/>
            <a:r>
              <a:rPr lang="en-US" dirty="0" smtClean="0"/>
              <a:t>16</a:t>
            </a:r>
            <a:r>
              <a:rPr lang="en-US" baseline="30000" dirty="0" smtClean="0"/>
              <a:t>th</a:t>
            </a:r>
            <a:r>
              <a:rPr lang="en-US" dirty="0" smtClean="0"/>
              <a:t> Annual CMAS </a:t>
            </a:r>
            <a:r>
              <a:rPr lang="en-US" dirty="0"/>
              <a:t>C</a:t>
            </a:r>
            <a:r>
              <a:rPr lang="en-US" dirty="0" smtClean="0"/>
              <a:t>onference</a:t>
            </a:r>
          </a:p>
          <a:p>
            <a:pPr algn="ctr"/>
            <a:r>
              <a:rPr lang="en-US" dirty="0" smtClean="0"/>
              <a:t>Chapel Hill, </a:t>
            </a:r>
            <a:r>
              <a:rPr lang="en-US" dirty="0"/>
              <a:t>North Carolina</a:t>
            </a:r>
            <a:r>
              <a:rPr lang="en-US" dirty="0" smtClean="0">
                <a:cs typeface="Calibri"/>
              </a:rPr>
              <a:t>, USA</a:t>
            </a:r>
            <a:endParaRPr lang="en-US" dirty="0">
              <a:cs typeface="Calibri"/>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Tree>
    <p:extLst>
      <p:ext uri="{BB962C8B-B14F-4D97-AF65-F5344CB8AC3E}">
        <p14:creationId xmlns:p14="http://schemas.microsoft.com/office/powerpoint/2010/main" val="21654425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schemeClr val="bg1"/>
                </a:solidFill>
              </a:rPr>
              <a:t>6</a:t>
            </a:r>
            <a:endParaRPr lang="en-US" dirty="0">
              <a:solidFill>
                <a:schemeClr val="bg1"/>
              </a:solidFill>
            </a:endParaRPr>
          </a:p>
        </p:txBody>
      </p:sp>
      <p:pic>
        <p:nvPicPr>
          <p:cNvPr id="5" name="Picture 4" descr="CoreCurriculum_1.jpg"/>
          <p:cNvPicPr>
            <a:picLocks noChangeAspect="1"/>
          </p:cNvPicPr>
          <p:nvPr/>
        </p:nvPicPr>
        <p:blipFill rotWithShape="1">
          <a:blip r:embed="rId2"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3"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sp>
        <p:nvSpPr>
          <p:cNvPr id="17" name="TextBox 16"/>
          <p:cNvSpPr txBox="1"/>
          <p:nvPr/>
        </p:nvSpPr>
        <p:spPr>
          <a:xfrm>
            <a:off x="796290" y="1371599"/>
            <a:ext cx="7543800" cy="400110"/>
          </a:xfrm>
          <a:prstGeom prst="rect">
            <a:avLst/>
          </a:prstGeom>
          <a:noFill/>
        </p:spPr>
        <p:txBody>
          <a:bodyPr wrap="square" rtlCol="0">
            <a:spAutoFit/>
          </a:bodyPr>
          <a:lstStyle/>
          <a:p>
            <a:pPr marL="511175" lvl="1" defTabSz="3976100">
              <a:spcBef>
                <a:spcPts val="600"/>
              </a:spcBef>
              <a:defRPr/>
            </a:pPr>
            <a:r>
              <a:rPr lang="en-US" sz="2000" b="1" dirty="0" smtClean="0">
                <a:solidFill>
                  <a:srgbClr val="000080"/>
                </a:solidFill>
                <a:cs typeface="Arial" pitchFamily="34" charset="0"/>
              </a:rPr>
              <a:t>Aerosols are not </a:t>
            </a:r>
            <a:r>
              <a:rPr lang="en-US" sz="2000" b="1" dirty="0">
                <a:solidFill>
                  <a:srgbClr val="000080"/>
                </a:solidFill>
                <a:cs typeface="Arial" pitchFamily="34" charset="0"/>
              </a:rPr>
              <a:t>contained within the boundary layer </a:t>
            </a:r>
          </a:p>
        </p:txBody>
      </p:sp>
      <p:sp>
        <p:nvSpPr>
          <p:cNvPr id="14" name="Title 1"/>
          <p:cNvSpPr>
            <a:spLocks noGrp="1"/>
          </p:cNvSpPr>
          <p:nvPr>
            <p:ph type="title"/>
          </p:nvPr>
        </p:nvSpPr>
        <p:spPr>
          <a:xfrm>
            <a:off x="1040130" y="381000"/>
            <a:ext cx="7391400" cy="762000"/>
          </a:xfrm>
        </p:spPr>
        <p:txBody>
          <a:bodyPr/>
          <a:lstStyle/>
          <a:p>
            <a:r>
              <a:rPr lang="en-US" dirty="0"/>
              <a:t>Apparent Optical Height (</a:t>
            </a:r>
            <a:r>
              <a:rPr lang="en-US" dirty="0" smtClean="0"/>
              <a:t>AOH)</a:t>
            </a:r>
            <a:r>
              <a:rPr lang="en-US" sz="2500" dirty="0">
                <a:latin typeface="Arial" panose="020B0604020202020204" pitchFamily="34" charset="0"/>
                <a:cs typeface="Arial" panose="020B0604020202020204" pitchFamily="34" charset="0"/>
              </a:rPr>
              <a:t/>
            </a:r>
            <a:br>
              <a:rPr lang="en-US" sz="2500" dirty="0">
                <a:latin typeface="Arial" panose="020B0604020202020204" pitchFamily="34" charset="0"/>
                <a:cs typeface="Arial" panose="020B0604020202020204" pitchFamily="34" charset="0"/>
              </a:rPr>
            </a:br>
            <a:r>
              <a:rPr lang="en-US" sz="2400" b="0" dirty="0" smtClean="0">
                <a:latin typeface="Arial" panose="020B0604020202020204" pitchFamily="34" charset="0"/>
                <a:cs typeface="Arial" panose="020B0604020202020204" pitchFamily="34" charset="0"/>
              </a:rPr>
              <a:t>California and Nevada, 2013</a:t>
            </a:r>
            <a:endParaRPr lang="en-US" sz="2400" b="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39103"/>
          <a:stretch/>
        </p:blipFill>
        <p:spPr>
          <a:xfrm>
            <a:off x="-3810" y="2343150"/>
            <a:ext cx="9142857" cy="417576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5946613" y="1828681"/>
                <a:ext cx="2892587" cy="609719"/>
              </a:xfrm>
              <a:prstGeom prst="rect">
                <a:avLst/>
              </a:prstGeom>
            </p:spPr>
            <p:style>
              <a:lnRef idx="2">
                <a:schemeClr val="accent6"/>
              </a:lnRef>
              <a:fillRef idx="1">
                <a:schemeClr val="lt1"/>
              </a:fillRef>
              <a:effectRef idx="0">
                <a:schemeClr val="accent6"/>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smtClean="0">
                          <a:solidFill>
                            <a:schemeClr val="tx1"/>
                          </a:solidFill>
                          <a:latin typeface="Cambria Math" panose="02040503050406030204" pitchFamily="18" charset="0"/>
                        </a:rPr>
                        <m:t>𝑨𝑶𝑯</m:t>
                      </m:r>
                      <m:d>
                        <m:dPr>
                          <m:ctrlPr>
                            <a:rPr lang="en-US" b="1" i="1">
                              <a:solidFill>
                                <a:schemeClr val="tx1"/>
                              </a:solidFill>
                              <a:latin typeface="Cambria Math" panose="02040503050406030204" pitchFamily="18" charset="0"/>
                            </a:rPr>
                          </m:ctrlPr>
                        </m:dPr>
                        <m:e>
                          <m:r>
                            <a:rPr lang="el-GR" b="1">
                              <a:solidFill>
                                <a:schemeClr val="tx1"/>
                              </a:solidFill>
                              <a:latin typeface="Cambria Math" panose="02040503050406030204" pitchFamily="18" charset="0"/>
                            </a:rPr>
                            <m:t>𝝀</m:t>
                          </m:r>
                        </m:e>
                      </m:d>
                      <m:r>
                        <a:rPr lang="en-US" b="1">
                          <a:solidFill>
                            <a:schemeClr val="tx1"/>
                          </a:solidFill>
                          <a:latin typeface="Cambria Math" panose="02040503050406030204" pitchFamily="18" charset="0"/>
                        </a:rPr>
                        <m:t>=</m:t>
                      </m:r>
                      <m:f>
                        <m:fPr>
                          <m:ctrlPr>
                            <a:rPr lang="en-US" b="1" i="1">
                              <a:solidFill>
                                <a:schemeClr val="tx1"/>
                              </a:solidFill>
                              <a:latin typeface="Cambria Math" panose="02040503050406030204" pitchFamily="18" charset="0"/>
                            </a:rPr>
                          </m:ctrlPr>
                        </m:fPr>
                        <m:num>
                          <m:r>
                            <a:rPr lang="en-US" b="1">
                              <a:solidFill>
                                <a:schemeClr val="tx1"/>
                              </a:solidFill>
                              <a:latin typeface="Cambria Math" panose="02040503050406030204" pitchFamily="18" charset="0"/>
                            </a:rPr>
                            <m:t>𝑨𝑶𝑫</m:t>
                          </m:r>
                          <m:r>
                            <a:rPr lang="en-US" b="1">
                              <a:solidFill>
                                <a:schemeClr val="tx1"/>
                              </a:solidFill>
                              <a:latin typeface="Cambria Math" panose="02040503050406030204" pitchFamily="18" charset="0"/>
                            </a:rPr>
                            <m:t>(</m:t>
                          </m:r>
                          <m:r>
                            <a:rPr lang="el-GR" b="1">
                              <a:solidFill>
                                <a:schemeClr val="tx1"/>
                              </a:solidFill>
                              <a:latin typeface="Cambria Math" panose="02040503050406030204" pitchFamily="18" charset="0"/>
                            </a:rPr>
                            <m:t>𝝀</m:t>
                          </m:r>
                          <m:r>
                            <a:rPr lang="en-US" b="1">
                              <a:solidFill>
                                <a:schemeClr val="tx1"/>
                              </a:solidFill>
                              <a:latin typeface="Cambria Math" panose="02040503050406030204" pitchFamily="18" charset="0"/>
                            </a:rPr>
                            <m:t>)</m:t>
                          </m:r>
                        </m:num>
                        <m:den>
                          <m:sSub>
                            <m:sSubPr>
                              <m:ctrlPr>
                                <a:rPr lang="en-US" b="1" i="1">
                                  <a:solidFill>
                                    <a:schemeClr val="tx1"/>
                                  </a:solidFill>
                                  <a:latin typeface="Cambria Math" panose="02040503050406030204" pitchFamily="18" charset="0"/>
                                </a:rPr>
                              </m:ctrlPr>
                            </m:sSubPr>
                            <m:e>
                              <m:r>
                                <a:rPr lang="en-US" b="1">
                                  <a:solidFill>
                                    <a:schemeClr val="tx1"/>
                                  </a:solidFill>
                                  <a:latin typeface="Cambria Math" panose="02040503050406030204" pitchFamily="18" charset="0"/>
                                </a:rPr>
                                <m:t>𝜷</m:t>
                              </m:r>
                            </m:e>
                            <m:sub>
                              <m:r>
                                <a:rPr lang="en-US" b="1">
                                  <a:solidFill>
                                    <a:schemeClr val="tx1"/>
                                  </a:solidFill>
                                  <a:latin typeface="Cambria Math" panose="02040503050406030204" pitchFamily="18" charset="0"/>
                                </a:rPr>
                                <m:t>𝒆𝒙𝒕</m:t>
                              </m:r>
                              <m:r>
                                <a:rPr lang="en-US" b="1">
                                  <a:solidFill>
                                    <a:schemeClr val="tx1"/>
                                  </a:solidFill>
                                  <a:latin typeface="Cambria Math" panose="02040503050406030204" pitchFamily="18" charset="0"/>
                                </a:rPr>
                                <m:t>,  </m:t>
                              </m:r>
                              <m:r>
                                <a:rPr lang="en-US" b="1">
                                  <a:solidFill>
                                    <a:schemeClr val="tx1"/>
                                  </a:solidFill>
                                  <a:latin typeface="Cambria Math" panose="02040503050406030204" pitchFamily="18" charset="0"/>
                                </a:rPr>
                                <m:t>𝒓𝒆𝒈𝒓𝒆𝒔𝒔𝒊𝒐𝒏</m:t>
                              </m:r>
                            </m:sub>
                          </m:sSub>
                          <m:r>
                            <a:rPr lang="en-US" b="1">
                              <a:solidFill>
                                <a:schemeClr val="tx1"/>
                              </a:solidFill>
                              <a:latin typeface="Cambria Math" panose="02040503050406030204" pitchFamily="18" charset="0"/>
                            </a:rPr>
                            <m:t>(</m:t>
                          </m:r>
                          <m:r>
                            <a:rPr lang="el-GR" b="1">
                              <a:solidFill>
                                <a:schemeClr val="tx1"/>
                              </a:solidFill>
                              <a:latin typeface="Cambria Math" panose="02040503050406030204" pitchFamily="18" charset="0"/>
                            </a:rPr>
                            <m:t>𝝀</m:t>
                          </m:r>
                          <m:r>
                            <a:rPr lang="en-US" b="1">
                              <a:solidFill>
                                <a:schemeClr val="tx1"/>
                              </a:solidFill>
                              <a:latin typeface="Cambria Math" panose="02040503050406030204" pitchFamily="18" charset="0"/>
                            </a:rPr>
                            <m:t>)</m:t>
                          </m:r>
                        </m:den>
                      </m:f>
                    </m:oMath>
                  </m:oMathPara>
                </a14:m>
                <a:endParaRPr lang="en-US" b="1" dirty="0">
                  <a:solidFill>
                    <a:schemeClr val="tx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946613" y="1828681"/>
                <a:ext cx="2892587" cy="609719"/>
              </a:xfrm>
              <a:prstGeom prst="rect">
                <a:avLst/>
              </a:prstGeom>
              <a:blipFill>
                <a:blip r:embed="rId6"/>
                <a:stretch>
                  <a:fillRect/>
                </a:stretch>
              </a:blipFill>
            </p:spPr>
            <p:txBody>
              <a:bodyPr/>
              <a:lstStyle/>
              <a:p>
                <a:r>
                  <a:rPr lang="en-US">
                    <a:noFill/>
                  </a:rPr>
                  <a:t> </a:t>
                </a:r>
              </a:p>
            </p:txBody>
          </p:sp>
        </mc:Fallback>
      </mc:AlternateContent>
      <p:sp>
        <p:nvSpPr>
          <p:cNvPr id="12" name="Rectangle 11"/>
          <p:cNvSpPr/>
          <p:nvPr/>
        </p:nvSpPr>
        <p:spPr>
          <a:xfrm>
            <a:off x="6191944" y="6590721"/>
            <a:ext cx="2716530" cy="215444"/>
          </a:xfrm>
          <a:prstGeom prst="rect">
            <a:avLst/>
          </a:prstGeom>
        </p:spPr>
        <p:txBody>
          <a:bodyPr wrap="square">
            <a:spAutoFit/>
          </a:bodyPr>
          <a:lstStyle/>
          <a:p>
            <a:r>
              <a:rPr lang="en-US" sz="800" b="1" dirty="0" smtClean="0">
                <a:solidFill>
                  <a:schemeClr val="bg1"/>
                </a:solidFill>
              </a:rPr>
              <a:t>Loria-Salazar (Accepted Atmos</a:t>
            </a:r>
            <a:r>
              <a:rPr lang="en-US" sz="800" b="1" dirty="0">
                <a:solidFill>
                  <a:schemeClr val="bg1"/>
                </a:solidFill>
              </a:rPr>
              <a:t>. Environ, </a:t>
            </a:r>
            <a:r>
              <a:rPr lang="en-US" sz="800" b="1" dirty="0" smtClean="0">
                <a:solidFill>
                  <a:schemeClr val="bg1"/>
                </a:solidFill>
              </a:rPr>
              <a:t>2017)</a:t>
            </a:r>
            <a:endParaRPr lang="en-US" sz="800" b="1" dirty="0">
              <a:solidFill>
                <a:schemeClr val="bg1"/>
              </a:solidFill>
            </a:endParaRPr>
          </a:p>
        </p:txBody>
      </p:sp>
    </p:spTree>
    <p:extLst>
      <p:ext uri="{BB962C8B-B14F-4D97-AF65-F5344CB8AC3E}">
        <p14:creationId xmlns:p14="http://schemas.microsoft.com/office/powerpoint/2010/main" val="3088236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762000"/>
          </a:xfrm>
        </p:spPr>
        <p:txBody>
          <a:bodyPr/>
          <a:lstStyle/>
          <a:p>
            <a:r>
              <a:rPr lang="en-US" dirty="0" smtClean="0">
                <a:latin typeface="Arial" panose="020B0604020202020204" pitchFamily="34" charset="0"/>
                <a:cs typeface="Arial" panose="020B0604020202020204" pitchFamily="34" charset="0"/>
              </a:rPr>
              <a:t>Objectives and Hypotheses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320100"/>
            <a:ext cx="8534400" cy="4857745"/>
          </a:xfrm>
        </p:spPr>
        <p:txBody>
          <a:bodyPr/>
          <a:lstStyle/>
          <a:p>
            <a:pPr marL="0" indent="0" defTabSz="3976100">
              <a:spcBef>
                <a:spcPts val="400"/>
              </a:spcBef>
              <a:buNone/>
              <a:defRPr/>
            </a:pPr>
            <a:r>
              <a:rPr lang="en-US" sz="2400" dirty="0">
                <a:solidFill>
                  <a:srgbClr val="000090"/>
                </a:solidFill>
                <a:cs typeface="Calibri" panose="020F0502020204030204" pitchFamily="34" charset="0"/>
              </a:rPr>
              <a:t>Goal</a:t>
            </a:r>
          </a:p>
          <a:p>
            <a:pPr marL="346075" indent="-346075" defTabSz="3976100">
              <a:spcBef>
                <a:spcPts val="400"/>
              </a:spcBef>
              <a:buFont typeface="Arial" pitchFamily="34" charset="0"/>
              <a:buChar char="•"/>
              <a:defRPr/>
            </a:pPr>
            <a:r>
              <a:rPr lang="en-US" sz="2200" b="0" dirty="0">
                <a:cs typeface="Calibri" panose="020F0502020204030204" pitchFamily="34" charset="0"/>
              </a:rPr>
              <a:t>Find covariates for the data fusion model that can improve the relationship between AOD &amp; PM</a:t>
            </a:r>
            <a:r>
              <a:rPr lang="en-US" sz="2200" b="0" baseline="-25000" dirty="0">
                <a:cs typeface="Calibri" panose="020F0502020204030204" pitchFamily="34" charset="0"/>
              </a:rPr>
              <a:t>2.5</a:t>
            </a:r>
            <a:r>
              <a:rPr lang="en-US" sz="2200" b="0" dirty="0">
                <a:cs typeface="Calibri" panose="020F0502020204030204" pitchFamily="34" charset="0"/>
              </a:rPr>
              <a:t> </a:t>
            </a:r>
            <a:r>
              <a:rPr lang="en-US" sz="2200" b="0" dirty="0" smtClean="0">
                <a:cs typeface="Calibri" panose="020F0502020204030204" pitchFamily="34" charset="0"/>
              </a:rPr>
              <a:t>in </a:t>
            </a:r>
            <a:r>
              <a:rPr lang="en-US" sz="2200" b="0" dirty="0">
                <a:cs typeface="Calibri" panose="020F0502020204030204" pitchFamily="34" charset="0"/>
              </a:rPr>
              <a:t>the western U.S</a:t>
            </a:r>
            <a:r>
              <a:rPr lang="en-US" sz="2400" b="0" dirty="0" smtClean="0">
                <a:cs typeface="Calibri" panose="020F0502020204030204" pitchFamily="34" charset="0"/>
              </a:rPr>
              <a:t>.</a:t>
            </a:r>
            <a:endParaRPr lang="en-US" sz="2400" dirty="0" smtClean="0">
              <a:solidFill>
                <a:srgbClr val="000090"/>
              </a:solidFill>
              <a:latin typeface="+mj-lt"/>
              <a:cs typeface="Calibri" panose="020F0502020204030204" pitchFamily="34" charset="0"/>
            </a:endParaRPr>
          </a:p>
          <a:p>
            <a:pPr marL="0" indent="0" defTabSz="3976100">
              <a:spcBef>
                <a:spcPts val="400"/>
              </a:spcBef>
              <a:buNone/>
              <a:defRPr/>
            </a:pPr>
            <a:endParaRPr lang="en-US" sz="2400" dirty="0">
              <a:solidFill>
                <a:srgbClr val="000090"/>
              </a:solidFill>
              <a:latin typeface="+mj-lt"/>
              <a:cs typeface="Calibri" panose="020F0502020204030204" pitchFamily="34" charset="0"/>
            </a:endParaRPr>
          </a:p>
          <a:p>
            <a:pPr marL="0" indent="0" defTabSz="3976100">
              <a:spcBef>
                <a:spcPts val="400"/>
              </a:spcBef>
              <a:buNone/>
              <a:defRPr/>
            </a:pPr>
            <a:r>
              <a:rPr lang="en-US" sz="2400" dirty="0" smtClean="0">
                <a:solidFill>
                  <a:srgbClr val="000090"/>
                </a:solidFill>
                <a:latin typeface="+mj-lt"/>
                <a:cs typeface="Calibri" panose="020F0502020204030204" pitchFamily="34" charset="0"/>
              </a:rPr>
              <a:t>Objectives</a:t>
            </a:r>
            <a:endParaRPr lang="en-US" sz="2400" dirty="0" smtClean="0">
              <a:solidFill>
                <a:srgbClr val="000090"/>
              </a:solidFill>
              <a:latin typeface="+mj-lt"/>
              <a:cs typeface="Calibri" panose="020F0502020204030204" pitchFamily="34" charset="0"/>
            </a:endParaRPr>
          </a:p>
          <a:p>
            <a:pPr marL="346075" indent="-346075" defTabSz="3976100">
              <a:spcBef>
                <a:spcPts val="400"/>
              </a:spcBef>
              <a:buFont typeface="Arial" pitchFamily="34" charset="0"/>
              <a:buChar char="•"/>
              <a:defRPr/>
            </a:pPr>
            <a:r>
              <a:rPr lang="en-US" sz="2200" b="0" dirty="0" smtClean="0">
                <a:latin typeface="+mj-lt"/>
                <a:cs typeface="Calibri" panose="020F0502020204030204" pitchFamily="34" charset="0"/>
              </a:rPr>
              <a:t>Investigate the relationship between columnar AOD &amp; PM</a:t>
            </a:r>
            <a:r>
              <a:rPr lang="en-US" sz="2200" b="0" baseline="-25000" dirty="0" smtClean="0">
                <a:latin typeface="+mj-lt"/>
                <a:cs typeface="Calibri" panose="020F0502020204030204" pitchFamily="34" charset="0"/>
              </a:rPr>
              <a:t>2.5</a:t>
            </a:r>
          </a:p>
          <a:p>
            <a:pPr marL="0" indent="0" defTabSz="3976100">
              <a:spcBef>
                <a:spcPts val="400"/>
              </a:spcBef>
              <a:buNone/>
              <a:defRPr/>
            </a:pPr>
            <a:endParaRPr lang="en-US" sz="2400" dirty="0" smtClean="0">
              <a:solidFill>
                <a:srgbClr val="000090"/>
              </a:solidFill>
              <a:latin typeface="+mj-lt"/>
              <a:cs typeface="Calibri" panose="020F0502020204030204" pitchFamily="34" charset="0"/>
            </a:endParaRPr>
          </a:p>
          <a:p>
            <a:pPr marL="0" indent="0" defTabSz="3976100">
              <a:spcBef>
                <a:spcPts val="400"/>
              </a:spcBef>
              <a:buNone/>
              <a:defRPr/>
            </a:pPr>
            <a:r>
              <a:rPr lang="en-US" sz="2400" dirty="0" smtClean="0">
                <a:solidFill>
                  <a:srgbClr val="000090"/>
                </a:solidFill>
                <a:latin typeface="+mj-lt"/>
                <a:cs typeface="Calibri" panose="020F0502020204030204" pitchFamily="34" charset="0"/>
              </a:rPr>
              <a:t>Hypotheses</a:t>
            </a:r>
            <a:endParaRPr lang="en-US" sz="2400" dirty="0" smtClean="0">
              <a:solidFill>
                <a:srgbClr val="000090"/>
              </a:solidFill>
              <a:latin typeface="+mj-lt"/>
              <a:cs typeface="Calibri" panose="020F0502020204030204" pitchFamily="34" charset="0"/>
            </a:endParaRPr>
          </a:p>
          <a:p>
            <a:pPr marL="346075" indent="-346075" defTabSz="3976100">
              <a:spcBef>
                <a:spcPts val="400"/>
              </a:spcBef>
              <a:buFont typeface="Arial" pitchFamily="34" charset="0"/>
              <a:buChar char="•"/>
              <a:defRPr/>
            </a:pPr>
            <a:r>
              <a:rPr lang="en-US" sz="2200" b="0" dirty="0" smtClean="0">
                <a:latin typeface="+mj-lt"/>
                <a:cs typeface="Calibri" panose="020F0502020204030204" pitchFamily="34" charset="0"/>
              </a:rPr>
              <a:t>Columnar AOD and surface PM</a:t>
            </a:r>
            <a:r>
              <a:rPr lang="en-US" sz="2200" b="0" baseline="-25000" dirty="0" smtClean="0">
                <a:latin typeface="+mj-lt"/>
                <a:cs typeface="Calibri" panose="020F0502020204030204" pitchFamily="34" charset="0"/>
              </a:rPr>
              <a:t>2.5</a:t>
            </a:r>
            <a:r>
              <a:rPr lang="en-US" sz="2200" b="0" dirty="0" smtClean="0">
                <a:latin typeface="+mj-lt"/>
                <a:cs typeface="Calibri" panose="020F0502020204030204" pitchFamily="34" charset="0"/>
              </a:rPr>
              <a:t> will not be linearly </a:t>
            </a:r>
            <a:r>
              <a:rPr lang="en-US" sz="2200" b="0" dirty="0" smtClean="0">
                <a:latin typeface="+mj-lt"/>
                <a:cs typeface="Calibri" panose="020F0502020204030204" pitchFamily="34" charset="0"/>
              </a:rPr>
              <a:t>correlated</a:t>
            </a:r>
          </a:p>
          <a:p>
            <a:pPr marL="346075" indent="-346075" defTabSz="3976100">
              <a:spcBef>
                <a:spcPts val="400"/>
              </a:spcBef>
              <a:buFont typeface="Arial" pitchFamily="34" charset="0"/>
              <a:buChar char="•"/>
              <a:defRPr/>
            </a:pPr>
            <a:r>
              <a:rPr lang="en-US" sz="2200" b="0" dirty="0" smtClean="0">
                <a:latin typeface="+mj-lt"/>
                <a:cs typeface="Calibri" panose="020F0502020204030204" pitchFamily="34" charset="0"/>
              </a:rPr>
              <a:t>Physical processes in the atmosphere </a:t>
            </a:r>
            <a:r>
              <a:rPr lang="en-US" sz="2200" b="0" dirty="0" smtClean="0">
                <a:latin typeface="+mj-lt"/>
                <a:cs typeface="Calibri" panose="020F0502020204030204" pitchFamily="34" charset="0"/>
              </a:rPr>
              <a:t>can </a:t>
            </a:r>
            <a:r>
              <a:rPr lang="en-US" sz="2200" b="0" dirty="0">
                <a:latin typeface="+mj-lt"/>
                <a:cs typeface="Calibri" panose="020F0502020204030204" pitchFamily="34" charset="0"/>
              </a:rPr>
              <a:t>explain the behavior of AOD and </a:t>
            </a:r>
            <a:r>
              <a:rPr lang="en-US" sz="2200" b="0" dirty="0" smtClean="0">
                <a:latin typeface="+mj-lt"/>
                <a:cs typeface="Calibri" panose="020F0502020204030204" pitchFamily="34" charset="0"/>
              </a:rPr>
              <a:t>PM</a:t>
            </a:r>
            <a:r>
              <a:rPr lang="en-US" sz="2200" b="0" baseline="-25000" dirty="0" smtClean="0">
                <a:latin typeface="+mj-lt"/>
                <a:cs typeface="Calibri" panose="020F0502020204030204" pitchFamily="34" charset="0"/>
              </a:rPr>
              <a:t>2.5 </a:t>
            </a:r>
            <a:r>
              <a:rPr lang="en-US" sz="2200" b="0" dirty="0" smtClean="0">
                <a:latin typeface="+mj-lt"/>
                <a:cs typeface="Calibri" panose="020F0502020204030204" pitchFamily="34" charset="0"/>
              </a:rPr>
              <a:t>in the western U.S.</a:t>
            </a:r>
            <a:endParaRPr lang="en-US" sz="2200" b="0" baseline="-25000" dirty="0">
              <a:latin typeface="+mj-lt"/>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r>
              <a:rPr lang="en-US" dirty="0" smtClean="0">
                <a:solidFill>
                  <a:schemeClr val="bg1"/>
                </a:solidFill>
              </a:rPr>
              <a:t>7</a:t>
            </a:r>
            <a:endParaRPr lang="en-US" dirty="0">
              <a:solidFill>
                <a:schemeClr val="bg1"/>
              </a:solidFill>
            </a:endParaRPr>
          </a:p>
        </p:txBody>
      </p:sp>
      <p:sp>
        <p:nvSpPr>
          <p:cNvPr id="6" name="Footer Placeholder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Tree>
    <p:extLst>
      <p:ext uri="{BB962C8B-B14F-4D97-AF65-F5344CB8AC3E}">
        <p14:creationId xmlns:p14="http://schemas.microsoft.com/office/powerpoint/2010/main" val="38298713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702" y="743902"/>
            <a:ext cx="7314595" cy="5485946"/>
          </a:xfrm>
          <a:prstGeom prst="rect">
            <a:avLst/>
          </a:prstGeom>
        </p:spPr>
      </p:pic>
      <p:sp>
        <p:nvSpPr>
          <p:cNvPr id="4" name="Slide Number Placeholder 3"/>
          <p:cNvSpPr>
            <a:spLocks noGrp="1"/>
          </p:cNvSpPr>
          <p:nvPr>
            <p:ph type="sldNum" sz="quarter" idx="12"/>
          </p:nvPr>
        </p:nvSpPr>
        <p:spPr/>
        <p:txBody>
          <a:bodyPr/>
          <a:lstStyle/>
          <a:p>
            <a:pPr>
              <a:defRPr/>
            </a:pPr>
            <a:r>
              <a:rPr lang="en-US" dirty="0" smtClean="0">
                <a:solidFill>
                  <a:schemeClr val="bg1"/>
                </a:solidFill>
              </a:rPr>
              <a:t>8</a:t>
            </a:r>
            <a:endParaRPr lang="en-US" dirty="0">
              <a:solidFill>
                <a:schemeClr val="bg1"/>
              </a:solidFill>
            </a:endParaRPr>
          </a:p>
        </p:txBody>
      </p:sp>
      <p:pic>
        <p:nvPicPr>
          <p:cNvPr id="10" name="Picture 9" descr="CoreCurriculum_1.jpg"/>
          <p:cNvPicPr>
            <a:picLocks noChangeAspect="1"/>
          </p:cNvPicPr>
          <p:nvPr/>
        </p:nvPicPr>
        <p:blipFill rotWithShape="1">
          <a:blip r:embed="rId3"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870559" y="381000"/>
            <a:ext cx="7391400" cy="762000"/>
          </a:xfrm>
        </p:spPr>
        <p:txBody>
          <a:bodyPr/>
          <a:lstStyle/>
          <a:p>
            <a:r>
              <a:rPr lang="en-US" dirty="0" smtClean="0"/>
              <a:t>PM</a:t>
            </a:r>
            <a:r>
              <a:rPr lang="en-US" baseline="-25000" dirty="0" smtClean="0"/>
              <a:t>2.5</a:t>
            </a:r>
            <a:r>
              <a:rPr lang="en-US" dirty="0" smtClean="0"/>
              <a:t>, AERONET </a:t>
            </a:r>
            <a:r>
              <a:rPr lang="en-US" dirty="0"/>
              <a:t>and MODIS C6 </a:t>
            </a:r>
            <a:r>
              <a:rPr lang="en-US" dirty="0" smtClean="0"/>
              <a:t>AOD</a:t>
            </a:r>
            <a:br>
              <a:rPr lang="en-US" dirty="0" smtClean="0"/>
            </a:br>
            <a:r>
              <a:rPr lang="en-US" sz="2400" b="0" dirty="0" smtClean="0"/>
              <a:t>Reno, NV, August 2013</a:t>
            </a:r>
            <a:endParaRPr lang="en-US" sz="2400" b="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3" name="Rectangle 12"/>
          <p:cNvSpPr/>
          <p:nvPr/>
        </p:nvSpPr>
        <p:spPr>
          <a:xfrm>
            <a:off x="7199751" y="6044740"/>
            <a:ext cx="2336797" cy="215444"/>
          </a:xfrm>
          <a:prstGeom prst="rect">
            <a:avLst/>
          </a:prstGeom>
        </p:spPr>
        <p:txBody>
          <a:bodyPr wrap="square">
            <a:spAutoFit/>
          </a:bodyPr>
          <a:lstStyle/>
          <a:p>
            <a:r>
              <a:rPr lang="en-US" sz="800" b="1" dirty="0" err="1" smtClean="0"/>
              <a:t>Loria</a:t>
            </a:r>
            <a:r>
              <a:rPr lang="en-US" sz="800" b="1" dirty="0" smtClean="0"/>
              <a:t>-Salazar et al., 2015 (CMAS 2015)</a:t>
            </a:r>
            <a:endParaRPr lang="en-US" sz="800" b="1" dirty="0"/>
          </a:p>
        </p:txBody>
      </p:sp>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5" name="Rectangle 4"/>
          <p:cNvSpPr/>
          <p:nvPr/>
        </p:nvSpPr>
        <p:spPr>
          <a:xfrm>
            <a:off x="4795837" y="1158809"/>
            <a:ext cx="2743200" cy="1865376"/>
          </a:xfrm>
          <a:prstGeom prst="rect">
            <a:avLst/>
          </a:prstGeom>
          <a:solidFill>
            <a:srgbClr val="00B05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276600" y="1158016"/>
            <a:ext cx="4262437" cy="1859093"/>
          </a:xfrm>
          <a:prstGeom prst="rect">
            <a:avLst/>
          </a:prstGeom>
          <a:solidFill>
            <a:srgbClr val="FFC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895573" y="5914535"/>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16" name="TextBox 15"/>
          <p:cNvSpPr txBox="1"/>
          <p:nvPr/>
        </p:nvSpPr>
        <p:spPr>
          <a:xfrm>
            <a:off x="4856375" y="5902915"/>
            <a:ext cx="2449398" cy="307777"/>
          </a:xfrm>
          <a:prstGeom prst="rect">
            <a:avLst/>
          </a:prstGeom>
          <a:solidFill>
            <a:schemeClr val="bg1"/>
          </a:solidFill>
        </p:spPr>
        <p:txBody>
          <a:bodyPr wrap="square" rtlCol="0">
            <a:spAutoFit/>
          </a:bodyPr>
          <a:lstStyle/>
          <a:p>
            <a:pPr algn="ctr"/>
            <a:r>
              <a:rPr lang="en-US" sz="1400" b="1" dirty="0" smtClean="0"/>
              <a:t>AERONET AOD (500 nm)</a:t>
            </a:r>
            <a:endParaRPr lang="en-US" sz="1400" b="1" dirty="0"/>
          </a:p>
        </p:txBody>
      </p:sp>
      <p:sp>
        <p:nvSpPr>
          <p:cNvPr id="17" name="TextBox 16"/>
          <p:cNvSpPr txBox="1"/>
          <p:nvPr/>
        </p:nvSpPr>
        <p:spPr>
          <a:xfrm rot="16200000">
            <a:off x="3348790" y="4652211"/>
            <a:ext cx="2449398" cy="307777"/>
          </a:xfrm>
          <a:prstGeom prst="rect">
            <a:avLst/>
          </a:prstGeom>
          <a:solidFill>
            <a:schemeClr val="bg1"/>
          </a:solidFill>
        </p:spPr>
        <p:txBody>
          <a:bodyPr wrap="square" rtlCol="0">
            <a:spAutoFit/>
          </a:bodyPr>
          <a:lstStyle/>
          <a:p>
            <a:pPr algn="ctr"/>
            <a:r>
              <a:rPr lang="en-US" sz="1400" b="1" dirty="0" smtClean="0"/>
              <a:t>MODIS AOD (500 nm)</a:t>
            </a:r>
            <a:endParaRPr lang="en-US" sz="1400" b="1" dirty="0"/>
          </a:p>
        </p:txBody>
      </p:sp>
      <p:sp>
        <p:nvSpPr>
          <p:cNvPr id="20" name="TextBox 19"/>
          <p:cNvSpPr txBox="1"/>
          <p:nvPr/>
        </p:nvSpPr>
        <p:spPr>
          <a:xfrm rot="16200000">
            <a:off x="172074" y="2201192"/>
            <a:ext cx="2396076"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Tree>
    <p:extLst>
      <p:ext uri="{BB962C8B-B14F-4D97-AF65-F5344CB8AC3E}">
        <p14:creationId xmlns:p14="http://schemas.microsoft.com/office/powerpoint/2010/main" val="2951840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702" y="740664"/>
            <a:ext cx="7314595" cy="5485946"/>
          </a:xfrm>
          <a:prstGeom prst="rect">
            <a:avLst/>
          </a:prstGeom>
        </p:spPr>
      </p:pic>
      <p:sp>
        <p:nvSpPr>
          <p:cNvPr id="4" name="Slide Number Placeholder 3"/>
          <p:cNvSpPr>
            <a:spLocks noGrp="1"/>
          </p:cNvSpPr>
          <p:nvPr>
            <p:ph type="sldNum" sz="quarter" idx="12"/>
          </p:nvPr>
        </p:nvSpPr>
        <p:spPr/>
        <p:txBody>
          <a:bodyPr/>
          <a:lstStyle/>
          <a:p>
            <a:pPr>
              <a:defRPr/>
            </a:pPr>
            <a:r>
              <a:rPr lang="en-US" dirty="0" smtClean="0">
                <a:solidFill>
                  <a:schemeClr val="bg1"/>
                </a:solidFill>
              </a:rPr>
              <a:t>9</a:t>
            </a:r>
            <a:endParaRPr lang="en-US" dirty="0">
              <a:solidFill>
                <a:schemeClr val="bg1"/>
              </a:solidFill>
            </a:endParaRPr>
          </a:p>
        </p:txBody>
      </p:sp>
      <p:pic>
        <p:nvPicPr>
          <p:cNvPr id="10" name="Picture 9" descr="CoreCurriculum_1.jpg"/>
          <p:cNvPicPr>
            <a:picLocks noChangeAspect="1"/>
          </p:cNvPicPr>
          <p:nvPr/>
        </p:nvPicPr>
        <p:blipFill rotWithShape="1">
          <a:blip r:embed="rId3"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870559" y="381000"/>
            <a:ext cx="7391400" cy="762000"/>
          </a:xfrm>
        </p:spPr>
        <p:txBody>
          <a:bodyPr/>
          <a:lstStyle/>
          <a:p>
            <a:r>
              <a:rPr lang="en-US" dirty="0" smtClean="0"/>
              <a:t>PM</a:t>
            </a:r>
            <a:r>
              <a:rPr lang="en-US" baseline="-25000" dirty="0" smtClean="0"/>
              <a:t>2.5</a:t>
            </a:r>
            <a:r>
              <a:rPr lang="en-US" dirty="0" smtClean="0"/>
              <a:t>, AERONET </a:t>
            </a:r>
            <a:r>
              <a:rPr lang="en-US" dirty="0"/>
              <a:t>and </a:t>
            </a:r>
            <a:r>
              <a:rPr lang="en-US" dirty="0" smtClean="0"/>
              <a:t>MODIS C6 AOD </a:t>
            </a:r>
            <a:br>
              <a:rPr lang="en-US" dirty="0" smtClean="0"/>
            </a:br>
            <a:r>
              <a:rPr lang="en-US" sz="2400" b="0" dirty="0" smtClean="0"/>
              <a:t>Fresno, CA, August 2013</a:t>
            </a:r>
            <a:endParaRPr lang="en-US" sz="2400" b="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3" name="Rectangle 12"/>
          <p:cNvSpPr/>
          <p:nvPr/>
        </p:nvSpPr>
        <p:spPr>
          <a:xfrm>
            <a:off x="7199751" y="6044740"/>
            <a:ext cx="2336797" cy="215444"/>
          </a:xfrm>
          <a:prstGeom prst="rect">
            <a:avLst/>
          </a:prstGeom>
        </p:spPr>
        <p:txBody>
          <a:bodyPr wrap="square">
            <a:spAutoFit/>
          </a:bodyPr>
          <a:lstStyle/>
          <a:p>
            <a:r>
              <a:rPr lang="en-US" sz="800" b="1" dirty="0" err="1" smtClean="0"/>
              <a:t>Loria</a:t>
            </a:r>
            <a:r>
              <a:rPr lang="en-US" sz="800" b="1" dirty="0" smtClean="0"/>
              <a:t>-Salazar et al., 2015 (CMAS 2015)</a:t>
            </a:r>
            <a:endParaRPr lang="en-US" sz="800" b="1" dirty="0"/>
          </a:p>
        </p:txBody>
      </p:sp>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19" name="Rectangle 18"/>
          <p:cNvSpPr/>
          <p:nvPr/>
        </p:nvSpPr>
        <p:spPr>
          <a:xfrm>
            <a:off x="4795837" y="1143000"/>
            <a:ext cx="2743200" cy="1865376"/>
          </a:xfrm>
          <a:prstGeom prst="rect">
            <a:avLst/>
          </a:prstGeom>
          <a:solidFill>
            <a:srgbClr val="00B05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276600" y="1158016"/>
            <a:ext cx="4262437" cy="1859093"/>
          </a:xfrm>
          <a:prstGeom prst="rect">
            <a:avLst/>
          </a:prstGeom>
          <a:solidFill>
            <a:srgbClr val="FFC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895573" y="5914535"/>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16" name="TextBox 15"/>
          <p:cNvSpPr txBox="1"/>
          <p:nvPr/>
        </p:nvSpPr>
        <p:spPr>
          <a:xfrm>
            <a:off x="4856375" y="5902915"/>
            <a:ext cx="2449398" cy="307777"/>
          </a:xfrm>
          <a:prstGeom prst="rect">
            <a:avLst/>
          </a:prstGeom>
          <a:solidFill>
            <a:schemeClr val="bg1"/>
          </a:solidFill>
        </p:spPr>
        <p:txBody>
          <a:bodyPr wrap="square" rtlCol="0">
            <a:spAutoFit/>
          </a:bodyPr>
          <a:lstStyle/>
          <a:p>
            <a:pPr algn="ctr"/>
            <a:r>
              <a:rPr lang="en-US" sz="1400" b="1" dirty="0" smtClean="0"/>
              <a:t>AERONET AOD (500 nm)</a:t>
            </a:r>
            <a:endParaRPr lang="en-US" sz="1400" b="1" dirty="0"/>
          </a:p>
        </p:txBody>
      </p:sp>
      <p:sp>
        <p:nvSpPr>
          <p:cNvPr id="17" name="TextBox 16"/>
          <p:cNvSpPr txBox="1"/>
          <p:nvPr/>
        </p:nvSpPr>
        <p:spPr>
          <a:xfrm rot="16200000">
            <a:off x="3348790" y="4652211"/>
            <a:ext cx="2449398" cy="307777"/>
          </a:xfrm>
          <a:prstGeom prst="rect">
            <a:avLst/>
          </a:prstGeom>
          <a:solidFill>
            <a:schemeClr val="bg1"/>
          </a:solidFill>
        </p:spPr>
        <p:txBody>
          <a:bodyPr wrap="square" rtlCol="0">
            <a:spAutoFit/>
          </a:bodyPr>
          <a:lstStyle/>
          <a:p>
            <a:pPr algn="ctr"/>
            <a:r>
              <a:rPr lang="en-US" sz="1400" b="1" dirty="0" smtClean="0"/>
              <a:t>MODIS AOD (500 nm)</a:t>
            </a:r>
            <a:endParaRPr lang="en-US" sz="1400" b="1" dirty="0"/>
          </a:p>
        </p:txBody>
      </p:sp>
      <p:sp>
        <p:nvSpPr>
          <p:cNvPr id="21" name="TextBox 20"/>
          <p:cNvSpPr txBox="1"/>
          <p:nvPr/>
        </p:nvSpPr>
        <p:spPr>
          <a:xfrm rot="16200000">
            <a:off x="172074" y="2201192"/>
            <a:ext cx="2396076"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Tree>
    <p:extLst>
      <p:ext uri="{BB962C8B-B14F-4D97-AF65-F5344CB8AC3E}">
        <p14:creationId xmlns:p14="http://schemas.microsoft.com/office/powerpoint/2010/main" val="3165302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476" y="381000"/>
            <a:ext cx="7391400" cy="762000"/>
          </a:xfrm>
        </p:spPr>
        <p:txBody>
          <a:bodyPr/>
          <a:lstStyle/>
          <a:p>
            <a:r>
              <a:rPr lang="en-US" dirty="0"/>
              <a:t>HYSPLIT Back Trajectories: </a:t>
            </a:r>
            <a:r>
              <a:rPr lang="en-US" dirty="0" smtClean="0"/>
              <a:t>31 Aug 2013</a:t>
            </a:r>
            <a:r>
              <a:rPr lang="en-US" dirty="0"/>
              <a:t/>
            </a:r>
            <a:br>
              <a:rPr lang="en-US" dirty="0"/>
            </a:br>
            <a:r>
              <a:rPr lang="en-US" sz="2400" b="0" dirty="0"/>
              <a:t>24 hour, NAM 12-km</a:t>
            </a:r>
            <a:endParaRPr lang="en-US" dirty="0"/>
          </a:p>
        </p:txBody>
      </p:sp>
      <p:sp>
        <p:nvSpPr>
          <p:cNvPr id="4" name="Slide Number Placeholder 3"/>
          <p:cNvSpPr>
            <a:spLocks noGrp="1"/>
          </p:cNvSpPr>
          <p:nvPr>
            <p:ph type="sldNum" sz="quarter" idx="12"/>
          </p:nvPr>
        </p:nvSpPr>
        <p:spPr/>
        <p:txBody>
          <a:bodyPr/>
          <a:lstStyle/>
          <a:p>
            <a:pPr>
              <a:defRPr/>
            </a:pPr>
            <a:r>
              <a:rPr lang="en-US" dirty="0" smtClean="0">
                <a:solidFill>
                  <a:schemeClr val="bg1"/>
                </a:solidFill>
              </a:rPr>
              <a:t>10</a:t>
            </a:r>
            <a:endParaRPr lang="en-US" dirty="0">
              <a:solidFill>
                <a:schemeClr val="bg1"/>
              </a:solidFill>
            </a:endParaRPr>
          </a:p>
        </p:txBody>
      </p:sp>
      <p:pic>
        <p:nvPicPr>
          <p:cNvPr id="5" name="Picture 4"/>
          <p:cNvPicPr>
            <a:picLocks noChangeAspect="1"/>
          </p:cNvPicPr>
          <p:nvPr/>
        </p:nvPicPr>
        <p:blipFill>
          <a:blip r:embed="rId3"/>
          <a:stretch>
            <a:fillRect/>
          </a:stretch>
        </p:blipFill>
        <p:spPr>
          <a:xfrm>
            <a:off x="2853272" y="1209632"/>
            <a:ext cx="5918200" cy="5148834"/>
          </a:xfrm>
          <a:prstGeom prst="rect">
            <a:avLst/>
          </a:prstGeom>
        </p:spPr>
      </p:pic>
      <p:sp>
        <p:nvSpPr>
          <p:cNvPr id="6" name="Rectangle 5"/>
          <p:cNvSpPr/>
          <p:nvPr/>
        </p:nvSpPr>
        <p:spPr>
          <a:xfrm>
            <a:off x="220129" y="1674963"/>
            <a:ext cx="2523067" cy="4524315"/>
          </a:xfrm>
          <a:prstGeom prst="rect">
            <a:avLst/>
          </a:prstGeom>
        </p:spPr>
        <p:txBody>
          <a:bodyPr wrap="square">
            <a:spAutoFit/>
          </a:bodyPr>
          <a:lstStyle/>
          <a:p>
            <a:r>
              <a:rPr lang="en-US" sz="2400" u="sng" dirty="0" smtClean="0">
                <a:solidFill>
                  <a:srgbClr val="000080"/>
                </a:solidFill>
              </a:rPr>
              <a:t>Reno:</a:t>
            </a:r>
          </a:p>
          <a:p>
            <a:r>
              <a:rPr lang="en-US" sz="2400" dirty="0" smtClean="0"/>
              <a:t>100m &amp; 2000m near plume</a:t>
            </a:r>
            <a:endParaRPr lang="en-US" sz="2400" dirty="0"/>
          </a:p>
          <a:p>
            <a:endParaRPr lang="en-US" sz="2400" dirty="0" smtClean="0"/>
          </a:p>
          <a:p>
            <a:endParaRPr lang="en-US" sz="2400" dirty="0"/>
          </a:p>
          <a:p>
            <a:r>
              <a:rPr lang="en-US" sz="2400" u="sng" dirty="0" smtClean="0">
                <a:solidFill>
                  <a:srgbClr val="000080"/>
                </a:solidFill>
              </a:rPr>
              <a:t>Fresno:</a:t>
            </a:r>
          </a:p>
          <a:p>
            <a:r>
              <a:rPr lang="en-US" sz="2400" dirty="0" smtClean="0"/>
              <a:t>4000m &amp; 5000m near plume</a:t>
            </a:r>
          </a:p>
          <a:p>
            <a:endParaRPr lang="en-US" sz="2400" dirty="0"/>
          </a:p>
          <a:p>
            <a:r>
              <a:rPr lang="en-US" sz="2400" dirty="0" smtClean="0"/>
              <a:t>100m </a:t>
            </a:r>
            <a:r>
              <a:rPr lang="en-US" sz="2400" smtClean="0"/>
              <a:t>&amp; 500m </a:t>
            </a:r>
            <a:r>
              <a:rPr lang="en-US" sz="2400" dirty="0" smtClean="0"/>
              <a:t>west of plume, clean air</a:t>
            </a:r>
            <a:endParaRPr lang="en-US" sz="2400" dirty="0"/>
          </a:p>
        </p:txBody>
      </p:sp>
      <p:sp>
        <p:nvSpPr>
          <p:cNvPr id="8" name="TextBox 7"/>
          <p:cNvSpPr txBox="1"/>
          <p:nvPr/>
        </p:nvSpPr>
        <p:spPr>
          <a:xfrm>
            <a:off x="5842000" y="1439333"/>
            <a:ext cx="711206" cy="338554"/>
          </a:xfrm>
          <a:prstGeom prst="rect">
            <a:avLst/>
          </a:prstGeom>
          <a:solidFill>
            <a:schemeClr val="bg1">
              <a:alpha val="50000"/>
            </a:schemeClr>
          </a:solidFill>
        </p:spPr>
        <p:txBody>
          <a:bodyPr wrap="square" rtlCol="0">
            <a:spAutoFit/>
          </a:bodyPr>
          <a:lstStyle/>
          <a:p>
            <a:pPr algn="r"/>
            <a:r>
              <a:rPr lang="en-US" sz="1600" dirty="0" smtClean="0">
                <a:solidFill>
                  <a:srgbClr val="000080"/>
                </a:solidFill>
              </a:rPr>
              <a:t>Reno</a:t>
            </a:r>
            <a:endParaRPr lang="en-US" sz="1600" dirty="0">
              <a:solidFill>
                <a:srgbClr val="000080"/>
              </a:solidFill>
            </a:endParaRPr>
          </a:p>
        </p:txBody>
      </p:sp>
      <p:sp>
        <p:nvSpPr>
          <p:cNvPr id="9" name="TextBox 8"/>
          <p:cNvSpPr txBox="1"/>
          <p:nvPr/>
        </p:nvSpPr>
        <p:spPr>
          <a:xfrm>
            <a:off x="7708900" y="4106335"/>
            <a:ext cx="901700" cy="338554"/>
          </a:xfrm>
          <a:prstGeom prst="rect">
            <a:avLst/>
          </a:prstGeom>
          <a:solidFill>
            <a:schemeClr val="bg1">
              <a:alpha val="50000"/>
            </a:schemeClr>
          </a:solidFill>
        </p:spPr>
        <p:txBody>
          <a:bodyPr wrap="square" rtlCol="0">
            <a:spAutoFit/>
          </a:bodyPr>
          <a:lstStyle/>
          <a:p>
            <a:r>
              <a:rPr lang="en-US" sz="1600" dirty="0" smtClean="0">
                <a:solidFill>
                  <a:srgbClr val="000080"/>
                </a:solidFill>
              </a:rPr>
              <a:t>Fresno</a:t>
            </a:r>
            <a:endParaRPr lang="en-US" sz="1600" dirty="0">
              <a:solidFill>
                <a:srgbClr val="000080"/>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5407" y="318656"/>
            <a:ext cx="1076531" cy="905164"/>
          </a:xfrm>
          <a:prstGeom prst="rect">
            <a:avLst/>
          </a:prstGeom>
        </p:spPr>
      </p:pic>
      <p:sp>
        <p:nvSpPr>
          <p:cNvPr id="11" name="Rectangle 10"/>
          <p:cNvSpPr/>
          <p:nvPr/>
        </p:nvSpPr>
        <p:spPr>
          <a:xfrm>
            <a:off x="6858000" y="6261556"/>
            <a:ext cx="2336797" cy="215444"/>
          </a:xfrm>
          <a:prstGeom prst="rect">
            <a:avLst/>
          </a:prstGeom>
        </p:spPr>
        <p:txBody>
          <a:bodyPr wrap="square">
            <a:spAutoFit/>
          </a:bodyPr>
          <a:lstStyle/>
          <a:p>
            <a:r>
              <a:rPr lang="en-US" sz="800" b="1" dirty="0" err="1" smtClean="0"/>
              <a:t>Loria</a:t>
            </a:r>
            <a:r>
              <a:rPr lang="en-US" sz="800" b="1" dirty="0" smtClean="0"/>
              <a:t>-Salazar et al., 2015 (CMAS 2015)</a:t>
            </a:r>
            <a:endParaRPr lang="en-US" sz="800" b="1" dirty="0"/>
          </a:p>
        </p:txBody>
      </p:sp>
      <p:sp>
        <p:nvSpPr>
          <p:cNvPr id="12"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Tree>
    <p:extLst>
      <p:ext uri="{BB962C8B-B14F-4D97-AF65-F5344CB8AC3E}">
        <p14:creationId xmlns:p14="http://schemas.microsoft.com/office/powerpoint/2010/main" val="1144777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schemeClr val="bg1"/>
                </a:solidFill>
              </a:rPr>
              <a:t>11</a:t>
            </a:r>
            <a:endParaRPr lang="en-US" dirty="0">
              <a:solidFill>
                <a:schemeClr val="bg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sp>
        <p:nvSpPr>
          <p:cNvPr id="18" name="Title 1"/>
          <p:cNvSpPr>
            <a:spLocks noGrp="1"/>
          </p:cNvSpPr>
          <p:nvPr>
            <p:ph type="title"/>
          </p:nvPr>
        </p:nvSpPr>
        <p:spPr>
          <a:xfrm>
            <a:off x="858984" y="381000"/>
            <a:ext cx="7391400" cy="762000"/>
          </a:xfrm>
        </p:spPr>
        <p:txBody>
          <a:bodyPr/>
          <a:lstStyle/>
          <a:p>
            <a:r>
              <a:rPr lang="en-US" sz="2500" dirty="0" smtClean="0"/>
              <a:t>Columnar AERONET AOD vs surface PM</a:t>
            </a:r>
            <a:r>
              <a:rPr lang="en-US" sz="2500" baseline="-25000" dirty="0" smtClean="0"/>
              <a:t>2.5</a:t>
            </a:r>
            <a:br>
              <a:rPr lang="en-US" sz="2500" baseline="-25000" dirty="0" smtClean="0"/>
            </a:br>
            <a:r>
              <a:rPr lang="en-US" sz="2400" b="0" dirty="0">
                <a:latin typeface="Arial" panose="020B0604020202020204" pitchFamily="34" charset="0"/>
                <a:cs typeface="Arial" panose="020B0604020202020204" pitchFamily="34" charset="0"/>
              </a:rPr>
              <a:t>California and Nevada, 2013</a:t>
            </a:r>
            <a:endParaRPr lang="en-US" sz="2600" baseline="-250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9" name="Rectangle 8"/>
          <p:cNvSpPr/>
          <p:nvPr/>
        </p:nvSpPr>
        <p:spPr>
          <a:xfrm>
            <a:off x="6191944" y="6590721"/>
            <a:ext cx="2716530" cy="215444"/>
          </a:xfrm>
          <a:prstGeom prst="rect">
            <a:avLst/>
          </a:prstGeom>
        </p:spPr>
        <p:txBody>
          <a:bodyPr wrap="square">
            <a:spAutoFit/>
          </a:bodyPr>
          <a:lstStyle/>
          <a:p>
            <a:r>
              <a:rPr lang="en-US" sz="800" b="1" dirty="0" smtClean="0">
                <a:solidFill>
                  <a:schemeClr val="bg1"/>
                </a:solidFill>
              </a:rPr>
              <a:t>Loria-Salazar (Accepted Atmos</a:t>
            </a:r>
            <a:r>
              <a:rPr lang="en-US" sz="800" b="1" dirty="0">
                <a:solidFill>
                  <a:schemeClr val="bg1"/>
                </a:solidFill>
              </a:rPr>
              <a:t>. Environ, </a:t>
            </a:r>
            <a:r>
              <a:rPr lang="en-US" sz="800" b="1" dirty="0" smtClean="0">
                <a:solidFill>
                  <a:schemeClr val="bg1"/>
                </a:solidFill>
              </a:rPr>
              <a:t>2017)</a:t>
            </a:r>
            <a:endParaRPr lang="en-US" sz="800" b="1" dirty="0">
              <a:solidFill>
                <a:schemeClr val="bg1"/>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6667" r="36463"/>
          <a:stretch/>
        </p:blipFill>
        <p:spPr>
          <a:xfrm>
            <a:off x="366531" y="1362437"/>
            <a:ext cx="5653269" cy="5101837"/>
          </a:xfrm>
          <a:prstGeom prst="rect">
            <a:avLst/>
          </a:prstGeom>
        </p:spPr>
      </p:pic>
      <p:sp>
        <p:nvSpPr>
          <p:cNvPr id="2" name="TextBox 1"/>
          <p:cNvSpPr txBox="1"/>
          <p:nvPr/>
        </p:nvSpPr>
        <p:spPr>
          <a:xfrm>
            <a:off x="952892" y="6132963"/>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11" name="TextBox 10"/>
          <p:cNvSpPr txBox="1"/>
          <p:nvPr/>
        </p:nvSpPr>
        <p:spPr>
          <a:xfrm>
            <a:off x="3674099" y="6124281"/>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Tree>
    <p:extLst>
      <p:ext uri="{BB962C8B-B14F-4D97-AF65-F5344CB8AC3E}">
        <p14:creationId xmlns:p14="http://schemas.microsoft.com/office/powerpoint/2010/main" val="1062456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schemeClr val="bg1"/>
                </a:solidFill>
              </a:rPr>
              <a:t>11</a:t>
            </a:r>
            <a:endParaRPr lang="en-US" dirty="0">
              <a:solidFill>
                <a:schemeClr val="bg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sp>
        <p:nvSpPr>
          <p:cNvPr id="18" name="Title 1"/>
          <p:cNvSpPr>
            <a:spLocks noGrp="1"/>
          </p:cNvSpPr>
          <p:nvPr>
            <p:ph type="title"/>
          </p:nvPr>
        </p:nvSpPr>
        <p:spPr>
          <a:xfrm>
            <a:off x="858984" y="381000"/>
            <a:ext cx="7391400" cy="762000"/>
          </a:xfrm>
        </p:spPr>
        <p:txBody>
          <a:bodyPr/>
          <a:lstStyle/>
          <a:p>
            <a:r>
              <a:rPr lang="en-US" sz="2500" dirty="0" smtClean="0"/>
              <a:t>Columnar AERONET AOD vs surface PM</a:t>
            </a:r>
            <a:r>
              <a:rPr lang="en-US" sz="2500" baseline="-25000" dirty="0" smtClean="0"/>
              <a:t>2.5</a:t>
            </a:r>
            <a:br>
              <a:rPr lang="en-US" sz="2500" baseline="-25000" dirty="0" smtClean="0"/>
            </a:br>
            <a:r>
              <a:rPr lang="en-US" sz="2400" b="0" dirty="0">
                <a:latin typeface="Arial" panose="020B0604020202020204" pitchFamily="34" charset="0"/>
                <a:cs typeface="Arial" panose="020B0604020202020204" pitchFamily="34" charset="0"/>
              </a:rPr>
              <a:t>California and Nevada, 2013</a:t>
            </a:r>
            <a:endParaRPr lang="en-US" sz="2600" baseline="-250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6667" r="8333"/>
          <a:stretch/>
        </p:blipFill>
        <p:spPr>
          <a:xfrm>
            <a:off x="366531" y="1362437"/>
            <a:ext cx="8449519" cy="5101837"/>
          </a:xfrm>
          <a:prstGeom prst="rect">
            <a:avLst/>
          </a:prstGeom>
        </p:spPr>
      </p:pic>
      <p:cxnSp>
        <p:nvCxnSpPr>
          <p:cNvPr id="5" name="Straight Arrow Connector 4"/>
          <p:cNvCxnSpPr/>
          <p:nvPr/>
        </p:nvCxnSpPr>
        <p:spPr>
          <a:xfrm flipV="1">
            <a:off x="6858000" y="1362437"/>
            <a:ext cx="0" cy="7711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8298874" y="5791200"/>
            <a:ext cx="692726" cy="916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52892" y="6132963"/>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13" name="TextBox 12"/>
          <p:cNvSpPr txBox="1"/>
          <p:nvPr/>
        </p:nvSpPr>
        <p:spPr>
          <a:xfrm>
            <a:off x="3674099" y="6124281"/>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15" name="TextBox 14"/>
          <p:cNvSpPr txBox="1"/>
          <p:nvPr/>
        </p:nvSpPr>
        <p:spPr>
          <a:xfrm>
            <a:off x="6523348" y="6153346"/>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16" name="Rectangle 15"/>
          <p:cNvSpPr/>
          <p:nvPr/>
        </p:nvSpPr>
        <p:spPr>
          <a:xfrm>
            <a:off x="6191944" y="6590721"/>
            <a:ext cx="2716530" cy="215444"/>
          </a:xfrm>
          <a:prstGeom prst="rect">
            <a:avLst/>
          </a:prstGeom>
        </p:spPr>
        <p:txBody>
          <a:bodyPr wrap="square">
            <a:spAutoFit/>
          </a:bodyPr>
          <a:lstStyle/>
          <a:p>
            <a:r>
              <a:rPr lang="en-US" sz="800" b="1" dirty="0" smtClean="0">
                <a:solidFill>
                  <a:schemeClr val="bg1"/>
                </a:solidFill>
              </a:rPr>
              <a:t>Loria-Salazar (Accepted Atmos</a:t>
            </a:r>
            <a:r>
              <a:rPr lang="en-US" sz="800" b="1" dirty="0">
                <a:solidFill>
                  <a:schemeClr val="bg1"/>
                </a:solidFill>
              </a:rPr>
              <a:t>. Environ, </a:t>
            </a:r>
            <a:r>
              <a:rPr lang="en-US" sz="800" b="1" dirty="0" smtClean="0">
                <a:solidFill>
                  <a:schemeClr val="bg1"/>
                </a:solidFill>
              </a:rPr>
              <a:t>2017)</a:t>
            </a:r>
            <a:endParaRPr lang="en-US" sz="800" b="1" dirty="0">
              <a:solidFill>
                <a:schemeClr val="bg1"/>
              </a:solidFill>
            </a:endParaRPr>
          </a:p>
        </p:txBody>
      </p:sp>
    </p:spTree>
    <p:extLst>
      <p:ext uri="{BB962C8B-B14F-4D97-AF65-F5344CB8AC3E}">
        <p14:creationId xmlns:p14="http://schemas.microsoft.com/office/powerpoint/2010/main" val="2854724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schemeClr val="bg1"/>
                </a:solidFill>
              </a:rPr>
              <a:t>11</a:t>
            </a:r>
            <a:endParaRPr lang="en-US" dirty="0">
              <a:solidFill>
                <a:schemeClr val="bg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sp>
        <p:nvSpPr>
          <p:cNvPr id="18" name="Title 1"/>
          <p:cNvSpPr>
            <a:spLocks noGrp="1"/>
          </p:cNvSpPr>
          <p:nvPr>
            <p:ph type="title"/>
          </p:nvPr>
        </p:nvSpPr>
        <p:spPr>
          <a:xfrm>
            <a:off x="858984" y="381000"/>
            <a:ext cx="7391400" cy="762000"/>
          </a:xfrm>
        </p:spPr>
        <p:txBody>
          <a:bodyPr/>
          <a:lstStyle/>
          <a:p>
            <a:r>
              <a:rPr lang="en-US" sz="2500" dirty="0" smtClean="0"/>
              <a:t>Columnar AERONET AOD vs surface PM</a:t>
            </a:r>
            <a:r>
              <a:rPr lang="en-US" sz="2500" baseline="-25000" dirty="0" smtClean="0"/>
              <a:t>2.5</a:t>
            </a:r>
            <a:br>
              <a:rPr lang="en-US" sz="2500" baseline="-25000" dirty="0" smtClean="0"/>
            </a:br>
            <a:r>
              <a:rPr lang="en-US" sz="2400" b="0" dirty="0">
                <a:latin typeface="Arial" panose="020B0604020202020204" pitchFamily="34" charset="0"/>
                <a:cs typeface="Arial" panose="020B0604020202020204" pitchFamily="34" charset="0"/>
              </a:rPr>
              <a:t>California and Nevada, 2013</a:t>
            </a:r>
            <a:endParaRPr lang="en-US" sz="2600" baseline="-250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6667" r="8333"/>
          <a:stretch/>
        </p:blipFill>
        <p:spPr>
          <a:xfrm>
            <a:off x="366531" y="1362437"/>
            <a:ext cx="8449519" cy="5101837"/>
          </a:xfrm>
          <a:prstGeom prst="rect">
            <a:avLst/>
          </a:prstGeom>
        </p:spPr>
      </p:pic>
      <p:sp>
        <p:nvSpPr>
          <p:cNvPr id="22" name="TextBox 21"/>
          <p:cNvSpPr txBox="1"/>
          <p:nvPr/>
        </p:nvSpPr>
        <p:spPr>
          <a:xfrm>
            <a:off x="6858000" y="3992939"/>
            <a:ext cx="685800" cy="369332"/>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Q-1</a:t>
            </a:r>
            <a:endParaRPr lang="en-US" b="1" dirty="0">
              <a:latin typeface="Calibri" panose="020F0502020204030204" pitchFamily="34" charset="0"/>
              <a:cs typeface="Calibri" panose="020F0502020204030204" pitchFamily="34" charset="0"/>
            </a:endParaRPr>
          </a:p>
        </p:txBody>
      </p:sp>
      <p:sp>
        <p:nvSpPr>
          <p:cNvPr id="27" name="TextBox 26"/>
          <p:cNvSpPr txBox="1"/>
          <p:nvPr/>
        </p:nvSpPr>
        <p:spPr>
          <a:xfrm>
            <a:off x="6728460" y="4438471"/>
            <a:ext cx="922020" cy="1200329"/>
          </a:xfrm>
          <a:prstGeom prst="rect">
            <a:avLst/>
          </a:prstGeom>
          <a:noFill/>
        </p:spPr>
        <p:txBody>
          <a:bodyPr wrap="square" rtlCol="0">
            <a:spAutoFit/>
          </a:bodyPr>
          <a:lstStyle/>
          <a:p>
            <a:pPr algn="ctr"/>
            <a:r>
              <a:rPr lang="en-US" b="1" dirty="0" smtClean="0">
                <a:solidFill>
                  <a:srgbClr val="009900"/>
                </a:solidFill>
                <a:latin typeface="Calibri" panose="020F0502020204030204" pitchFamily="34" charset="0"/>
                <a:cs typeface="Calibri" panose="020F0502020204030204" pitchFamily="34" charset="0"/>
              </a:rPr>
              <a:t>Low  surface </a:t>
            </a:r>
          </a:p>
          <a:p>
            <a:pPr algn="ctr"/>
            <a:r>
              <a:rPr lang="en-US" b="1" dirty="0" smtClean="0">
                <a:solidFill>
                  <a:srgbClr val="009900"/>
                </a:solidFill>
                <a:latin typeface="Calibri" panose="020F0502020204030204" pitchFamily="34" charset="0"/>
                <a:cs typeface="Calibri" panose="020F0502020204030204" pitchFamily="34" charset="0"/>
              </a:rPr>
              <a:t>Low column </a:t>
            </a:r>
            <a:endParaRPr lang="en-US" b="1" dirty="0">
              <a:solidFill>
                <a:srgbClr val="009900"/>
              </a:solidFill>
              <a:latin typeface="Calibri" panose="020F0502020204030204" pitchFamily="34" charset="0"/>
              <a:cs typeface="Calibri" panose="020F0502020204030204" pitchFamily="34" charset="0"/>
            </a:endParaRPr>
          </a:p>
        </p:txBody>
      </p:sp>
      <p:cxnSp>
        <p:nvCxnSpPr>
          <p:cNvPr id="13" name="Straight Arrow Connector 12"/>
          <p:cNvCxnSpPr/>
          <p:nvPr/>
        </p:nvCxnSpPr>
        <p:spPr>
          <a:xfrm flipV="1">
            <a:off x="6858000" y="1362437"/>
            <a:ext cx="0" cy="7711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8298874" y="5791200"/>
            <a:ext cx="692726" cy="916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52892" y="6132963"/>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17" name="TextBox 16"/>
          <p:cNvSpPr txBox="1"/>
          <p:nvPr/>
        </p:nvSpPr>
        <p:spPr>
          <a:xfrm>
            <a:off x="3674099" y="6124281"/>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19" name="TextBox 18"/>
          <p:cNvSpPr txBox="1"/>
          <p:nvPr/>
        </p:nvSpPr>
        <p:spPr>
          <a:xfrm>
            <a:off x="6523348" y="6153346"/>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20" name="Rectangle 19"/>
          <p:cNvSpPr/>
          <p:nvPr/>
        </p:nvSpPr>
        <p:spPr>
          <a:xfrm>
            <a:off x="6191944" y="6590721"/>
            <a:ext cx="2716530" cy="215444"/>
          </a:xfrm>
          <a:prstGeom prst="rect">
            <a:avLst/>
          </a:prstGeom>
        </p:spPr>
        <p:txBody>
          <a:bodyPr wrap="square">
            <a:spAutoFit/>
          </a:bodyPr>
          <a:lstStyle/>
          <a:p>
            <a:r>
              <a:rPr lang="en-US" sz="800" b="1" dirty="0" smtClean="0">
                <a:solidFill>
                  <a:schemeClr val="bg1"/>
                </a:solidFill>
              </a:rPr>
              <a:t>Loria-Salazar (Accepted Atmos</a:t>
            </a:r>
            <a:r>
              <a:rPr lang="en-US" sz="800" b="1" dirty="0">
                <a:solidFill>
                  <a:schemeClr val="bg1"/>
                </a:solidFill>
              </a:rPr>
              <a:t>. Environ, </a:t>
            </a:r>
            <a:r>
              <a:rPr lang="en-US" sz="800" b="1" dirty="0" smtClean="0">
                <a:solidFill>
                  <a:schemeClr val="bg1"/>
                </a:solidFill>
              </a:rPr>
              <a:t>2017)</a:t>
            </a:r>
            <a:endParaRPr lang="en-US" sz="800" b="1" dirty="0">
              <a:solidFill>
                <a:schemeClr val="bg1"/>
              </a:solidFill>
            </a:endParaRPr>
          </a:p>
        </p:txBody>
      </p:sp>
    </p:spTree>
    <p:extLst>
      <p:ext uri="{BB962C8B-B14F-4D97-AF65-F5344CB8AC3E}">
        <p14:creationId xmlns:p14="http://schemas.microsoft.com/office/powerpoint/2010/main" val="1858030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schemeClr val="bg1"/>
                </a:solidFill>
              </a:rPr>
              <a:t>11</a:t>
            </a:r>
            <a:endParaRPr lang="en-US" dirty="0">
              <a:solidFill>
                <a:schemeClr val="bg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sp>
        <p:nvSpPr>
          <p:cNvPr id="18" name="Title 1"/>
          <p:cNvSpPr>
            <a:spLocks noGrp="1"/>
          </p:cNvSpPr>
          <p:nvPr>
            <p:ph type="title"/>
          </p:nvPr>
        </p:nvSpPr>
        <p:spPr>
          <a:xfrm>
            <a:off x="858984" y="381000"/>
            <a:ext cx="7391400" cy="762000"/>
          </a:xfrm>
        </p:spPr>
        <p:txBody>
          <a:bodyPr/>
          <a:lstStyle/>
          <a:p>
            <a:r>
              <a:rPr lang="en-US" sz="2500" dirty="0" smtClean="0"/>
              <a:t>Columnar AERONET AOD vs surface PM</a:t>
            </a:r>
            <a:r>
              <a:rPr lang="en-US" sz="2500" baseline="-25000" dirty="0" smtClean="0"/>
              <a:t>2.5</a:t>
            </a:r>
            <a:br>
              <a:rPr lang="en-US" sz="2500" baseline="-25000" dirty="0" smtClean="0"/>
            </a:br>
            <a:r>
              <a:rPr lang="en-US" sz="2400" b="0" dirty="0">
                <a:latin typeface="Arial" panose="020B0604020202020204" pitchFamily="34" charset="0"/>
                <a:cs typeface="Arial" panose="020B0604020202020204" pitchFamily="34" charset="0"/>
              </a:rPr>
              <a:t>California and Nevada, 2013</a:t>
            </a:r>
            <a:endParaRPr lang="en-US" sz="2600" baseline="-250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6667" r="8333"/>
          <a:stretch/>
        </p:blipFill>
        <p:spPr>
          <a:xfrm>
            <a:off x="366531" y="1362437"/>
            <a:ext cx="8449519" cy="5101837"/>
          </a:xfrm>
          <a:prstGeom prst="rect">
            <a:avLst/>
          </a:prstGeom>
        </p:spPr>
      </p:pic>
      <p:sp>
        <p:nvSpPr>
          <p:cNvPr id="22" name="TextBox 21"/>
          <p:cNvSpPr txBox="1"/>
          <p:nvPr/>
        </p:nvSpPr>
        <p:spPr>
          <a:xfrm>
            <a:off x="6858000" y="3992939"/>
            <a:ext cx="685800" cy="369332"/>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Q-1</a:t>
            </a:r>
            <a:endParaRPr lang="en-US" b="1" dirty="0">
              <a:latin typeface="Calibri" panose="020F0502020204030204" pitchFamily="34" charset="0"/>
              <a:cs typeface="Calibri" panose="020F0502020204030204" pitchFamily="34" charset="0"/>
            </a:endParaRPr>
          </a:p>
        </p:txBody>
      </p:sp>
      <p:sp>
        <p:nvSpPr>
          <p:cNvPr id="23" name="TextBox 22"/>
          <p:cNvSpPr txBox="1"/>
          <p:nvPr/>
        </p:nvSpPr>
        <p:spPr>
          <a:xfrm>
            <a:off x="6850380" y="2000071"/>
            <a:ext cx="685800" cy="369332"/>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Q-2</a:t>
            </a:r>
            <a:endParaRPr lang="en-US" b="1" dirty="0">
              <a:latin typeface="Calibri" panose="020F0502020204030204" pitchFamily="34" charset="0"/>
              <a:cs typeface="Calibri" panose="020F0502020204030204" pitchFamily="34" charset="0"/>
            </a:endParaRPr>
          </a:p>
        </p:txBody>
      </p:sp>
      <p:sp>
        <p:nvSpPr>
          <p:cNvPr id="27" name="TextBox 26"/>
          <p:cNvSpPr txBox="1"/>
          <p:nvPr/>
        </p:nvSpPr>
        <p:spPr>
          <a:xfrm>
            <a:off x="6728460" y="4438471"/>
            <a:ext cx="922020" cy="1200329"/>
          </a:xfrm>
          <a:prstGeom prst="rect">
            <a:avLst/>
          </a:prstGeom>
          <a:noFill/>
        </p:spPr>
        <p:txBody>
          <a:bodyPr wrap="square" rtlCol="0">
            <a:spAutoFit/>
          </a:bodyPr>
          <a:lstStyle/>
          <a:p>
            <a:pPr algn="ctr"/>
            <a:r>
              <a:rPr lang="en-US" b="1" dirty="0" smtClean="0">
                <a:solidFill>
                  <a:srgbClr val="009900"/>
                </a:solidFill>
                <a:latin typeface="Calibri" panose="020F0502020204030204" pitchFamily="34" charset="0"/>
                <a:cs typeface="Calibri" panose="020F0502020204030204" pitchFamily="34" charset="0"/>
              </a:rPr>
              <a:t>Low  surface </a:t>
            </a:r>
          </a:p>
          <a:p>
            <a:pPr algn="ctr"/>
            <a:r>
              <a:rPr lang="en-US" b="1" dirty="0" smtClean="0">
                <a:solidFill>
                  <a:srgbClr val="009900"/>
                </a:solidFill>
                <a:latin typeface="Calibri" panose="020F0502020204030204" pitchFamily="34" charset="0"/>
                <a:cs typeface="Calibri" panose="020F0502020204030204" pitchFamily="34" charset="0"/>
              </a:rPr>
              <a:t>Low column </a:t>
            </a:r>
            <a:endParaRPr lang="en-US" b="1" dirty="0">
              <a:solidFill>
                <a:srgbClr val="009900"/>
              </a:solidFill>
              <a:latin typeface="Calibri" panose="020F0502020204030204" pitchFamily="34" charset="0"/>
              <a:cs typeface="Calibri" panose="020F0502020204030204" pitchFamily="34" charset="0"/>
            </a:endParaRPr>
          </a:p>
        </p:txBody>
      </p:sp>
      <p:sp>
        <p:nvSpPr>
          <p:cNvPr id="28" name="TextBox 27"/>
          <p:cNvSpPr txBox="1"/>
          <p:nvPr/>
        </p:nvSpPr>
        <p:spPr>
          <a:xfrm>
            <a:off x="6720840" y="2399942"/>
            <a:ext cx="922020" cy="1200329"/>
          </a:xfrm>
          <a:prstGeom prst="rect">
            <a:avLst/>
          </a:prstGeom>
          <a:noFill/>
        </p:spPr>
        <p:txBody>
          <a:bodyPr wrap="square" rtlCol="0">
            <a:spAutoFit/>
          </a:bodyPr>
          <a:lstStyle/>
          <a:p>
            <a:pPr algn="ctr"/>
            <a:r>
              <a:rPr lang="en-US" b="1" dirty="0" smtClean="0">
                <a:solidFill>
                  <a:srgbClr val="FF0000"/>
                </a:solidFill>
                <a:latin typeface="Calibri" panose="020F0502020204030204" pitchFamily="34" charset="0"/>
                <a:cs typeface="Calibri" panose="020F0502020204030204" pitchFamily="34" charset="0"/>
              </a:rPr>
              <a:t>High</a:t>
            </a:r>
          </a:p>
          <a:p>
            <a:pPr algn="ctr"/>
            <a:r>
              <a:rPr lang="en-US" b="1" dirty="0" smtClean="0">
                <a:solidFill>
                  <a:srgbClr val="FF0000"/>
                </a:solidFill>
                <a:latin typeface="Calibri" panose="020F0502020204030204" pitchFamily="34" charset="0"/>
                <a:cs typeface="Calibri" panose="020F0502020204030204" pitchFamily="34" charset="0"/>
              </a:rPr>
              <a:t>surface </a:t>
            </a:r>
          </a:p>
          <a:p>
            <a:pPr algn="ctr"/>
            <a:r>
              <a:rPr lang="en-US" b="1" dirty="0" smtClean="0">
                <a:solidFill>
                  <a:srgbClr val="009900"/>
                </a:solidFill>
                <a:latin typeface="Calibri" panose="020F0502020204030204" pitchFamily="34" charset="0"/>
                <a:cs typeface="Calibri" panose="020F0502020204030204" pitchFamily="34" charset="0"/>
              </a:rPr>
              <a:t>Low</a:t>
            </a:r>
          </a:p>
          <a:p>
            <a:pPr algn="ctr"/>
            <a:r>
              <a:rPr lang="en-US" b="1" dirty="0" smtClean="0">
                <a:solidFill>
                  <a:srgbClr val="009900"/>
                </a:solidFill>
                <a:latin typeface="Calibri" panose="020F0502020204030204" pitchFamily="34" charset="0"/>
                <a:cs typeface="Calibri" panose="020F0502020204030204" pitchFamily="34" charset="0"/>
              </a:rPr>
              <a:t>column </a:t>
            </a:r>
            <a:endParaRPr lang="en-US" b="1" dirty="0">
              <a:solidFill>
                <a:srgbClr val="009900"/>
              </a:solidFill>
              <a:latin typeface="Calibri" panose="020F0502020204030204" pitchFamily="34" charset="0"/>
              <a:cs typeface="Calibri" panose="020F0502020204030204" pitchFamily="34" charset="0"/>
            </a:endParaRPr>
          </a:p>
        </p:txBody>
      </p:sp>
      <p:cxnSp>
        <p:nvCxnSpPr>
          <p:cNvPr id="17" name="Straight Arrow Connector 16"/>
          <p:cNvCxnSpPr/>
          <p:nvPr/>
        </p:nvCxnSpPr>
        <p:spPr>
          <a:xfrm flipV="1">
            <a:off x="6858000" y="1362437"/>
            <a:ext cx="0" cy="7711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8298874" y="5791200"/>
            <a:ext cx="692726" cy="916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952892" y="6132963"/>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16" name="TextBox 15"/>
          <p:cNvSpPr txBox="1"/>
          <p:nvPr/>
        </p:nvSpPr>
        <p:spPr>
          <a:xfrm>
            <a:off x="3674099" y="6124281"/>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20" name="TextBox 19"/>
          <p:cNvSpPr txBox="1"/>
          <p:nvPr/>
        </p:nvSpPr>
        <p:spPr>
          <a:xfrm>
            <a:off x="6523348" y="6153346"/>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24" name="Rectangle 23"/>
          <p:cNvSpPr/>
          <p:nvPr/>
        </p:nvSpPr>
        <p:spPr>
          <a:xfrm>
            <a:off x="6191944" y="6590721"/>
            <a:ext cx="2716530" cy="215444"/>
          </a:xfrm>
          <a:prstGeom prst="rect">
            <a:avLst/>
          </a:prstGeom>
        </p:spPr>
        <p:txBody>
          <a:bodyPr wrap="square">
            <a:spAutoFit/>
          </a:bodyPr>
          <a:lstStyle/>
          <a:p>
            <a:r>
              <a:rPr lang="en-US" sz="800" b="1" dirty="0" smtClean="0">
                <a:solidFill>
                  <a:schemeClr val="bg1"/>
                </a:solidFill>
              </a:rPr>
              <a:t>Loria-Salazar (Accepted Atmos</a:t>
            </a:r>
            <a:r>
              <a:rPr lang="en-US" sz="800" b="1" dirty="0">
                <a:solidFill>
                  <a:schemeClr val="bg1"/>
                </a:solidFill>
              </a:rPr>
              <a:t>. Environ, </a:t>
            </a:r>
            <a:r>
              <a:rPr lang="en-US" sz="800" b="1" dirty="0" smtClean="0">
                <a:solidFill>
                  <a:schemeClr val="bg1"/>
                </a:solidFill>
              </a:rPr>
              <a:t>2017)</a:t>
            </a:r>
            <a:endParaRPr lang="en-US" sz="800" b="1" dirty="0">
              <a:solidFill>
                <a:schemeClr val="bg1"/>
              </a:solidFill>
            </a:endParaRPr>
          </a:p>
        </p:txBody>
      </p:sp>
    </p:spTree>
    <p:extLst>
      <p:ext uri="{BB962C8B-B14F-4D97-AF65-F5344CB8AC3E}">
        <p14:creationId xmlns:p14="http://schemas.microsoft.com/office/powerpoint/2010/main" val="3446142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schemeClr val="bg1"/>
                </a:solidFill>
              </a:rPr>
              <a:t>11</a:t>
            </a:r>
            <a:endParaRPr lang="en-US" dirty="0">
              <a:solidFill>
                <a:schemeClr val="bg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sp>
        <p:nvSpPr>
          <p:cNvPr id="18" name="Title 1"/>
          <p:cNvSpPr>
            <a:spLocks noGrp="1"/>
          </p:cNvSpPr>
          <p:nvPr>
            <p:ph type="title"/>
          </p:nvPr>
        </p:nvSpPr>
        <p:spPr>
          <a:xfrm>
            <a:off x="858984" y="381000"/>
            <a:ext cx="7391400" cy="762000"/>
          </a:xfrm>
        </p:spPr>
        <p:txBody>
          <a:bodyPr/>
          <a:lstStyle/>
          <a:p>
            <a:r>
              <a:rPr lang="en-US" sz="2500" dirty="0" smtClean="0"/>
              <a:t>Columnar AERONET AOD vs surface PM</a:t>
            </a:r>
            <a:r>
              <a:rPr lang="en-US" sz="2500" baseline="-25000" dirty="0" smtClean="0"/>
              <a:t>2.5</a:t>
            </a:r>
            <a:br>
              <a:rPr lang="en-US" sz="2500" baseline="-25000" dirty="0" smtClean="0"/>
            </a:br>
            <a:r>
              <a:rPr lang="en-US" sz="2400" b="0" dirty="0">
                <a:latin typeface="Arial" panose="020B0604020202020204" pitchFamily="34" charset="0"/>
                <a:cs typeface="Arial" panose="020B0604020202020204" pitchFamily="34" charset="0"/>
              </a:rPr>
              <a:t>California and Nevada, 2013</a:t>
            </a:r>
            <a:endParaRPr lang="en-US" sz="2600" baseline="-250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6667" r="8333"/>
          <a:stretch/>
        </p:blipFill>
        <p:spPr>
          <a:xfrm>
            <a:off x="366531" y="1362437"/>
            <a:ext cx="8449519" cy="5101837"/>
          </a:xfrm>
          <a:prstGeom prst="rect">
            <a:avLst/>
          </a:prstGeom>
        </p:spPr>
      </p:pic>
      <p:sp>
        <p:nvSpPr>
          <p:cNvPr id="22" name="TextBox 21"/>
          <p:cNvSpPr txBox="1"/>
          <p:nvPr/>
        </p:nvSpPr>
        <p:spPr>
          <a:xfrm>
            <a:off x="6858000" y="3992939"/>
            <a:ext cx="685800" cy="369332"/>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Q-1</a:t>
            </a:r>
            <a:endParaRPr lang="en-US" b="1" dirty="0">
              <a:latin typeface="Calibri" panose="020F0502020204030204" pitchFamily="34" charset="0"/>
              <a:cs typeface="Calibri" panose="020F0502020204030204" pitchFamily="34" charset="0"/>
            </a:endParaRPr>
          </a:p>
        </p:txBody>
      </p:sp>
      <p:sp>
        <p:nvSpPr>
          <p:cNvPr id="23" name="TextBox 22"/>
          <p:cNvSpPr txBox="1"/>
          <p:nvPr/>
        </p:nvSpPr>
        <p:spPr>
          <a:xfrm>
            <a:off x="6850380" y="2000071"/>
            <a:ext cx="685800" cy="369332"/>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Q-2</a:t>
            </a:r>
            <a:endParaRPr lang="en-US" b="1" dirty="0">
              <a:latin typeface="Calibri" panose="020F0502020204030204" pitchFamily="34" charset="0"/>
              <a:cs typeface="Calibri" panose="020F0502020204030204" pitchFamily="34" charset="0"/>
            </a:endParaRPr>
          </a:p>
        </p:txBody>
      </p:sp>
      <p:sp>
        <p:nvSpPr>
          <p:cNvPr id="24" name="TextBox 23"/>
          <p:cNvSpPr txBox="1"/>
          <p:nvPr/>
        </p:nvSpPr>
        <p:spPr>
          <a:xfrm>
            <a:off x="7818120" y="2000071"/>
            <a:ext cx="685800" cy="369332"/>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Q-3</a:t>
            </a:r>
            <a:endParaRPr lang="en-US" b="1" dirty="0">
              <a:latin typeface="Calibri" panose="020F0502020204030204" pitchFamily="34" charset="0"/>
              <a:cs typeface="Calibri" panose="020F0502020204030204" pitchFamily="34" charset="0"/>
            </a:endParaRPr>
          </a:p>
        </p:txBody>
      </p:sp>
      <p:sp>
        <p:nvSpPr>
          <p:cNvPr id="25" name="TextBox 24"/>
          <p:cNvSpPr txBox="1"/>
          <p:nvPr/>
        </p:nvSpPr>
        <p:spPr>
          <a:xfrm>
            <a:off x="7688580" y="2399942"/>
            <a:ext cx="922020" cy="1200329"/>
          </a:xfrm>
          <a:prstGeom prst="rect">
            <a:avLst/>
          </a:prstGeom>
          <a:noFill/>
        </p:spPr>
        <p:txBody>
          <a:bodyPr wrap="square" rtlCol="0">
            <a:spAutoFit/>
          </a:bodyPr>
          <a:lstStyle/>
          <a:p>
            <a:pPr algn="ctr"/>
            <a:r>
              <a:rPr lang="en-US" b="1" dirty="0" smtClean="0">
                <a:solidFill>
                  <a:srgbClr val="FF0000"/>
                </a:solidFill>
                <a:latin typeface="Calibri" panose="020F0502020204030204" pitchFamily="34" charset="0"/>
                <a:cs typeface="Calibri" panose="020F0502020204030204" pitchFamily="34" charset="0"/>
              </a:rPr>
              <a:t>High</a:t>
            </a:r>
          </a:p>
          <a:p>
            <a:pPr algn="ctr"/>
            <a:r>
              <a:rPr lang="en-US" b="1" dirty="0" smtClean="0">
                <a:solidFill>
                  <a:srgbClr val="FF0000"/>
                </a:solidFill>
                <a:latin typeface="Calibri" panose="020F0502020204030204" pitchFamily="34" charset="0"/>
                <a:cs typeface="Calibri" panose="020F0502020204030204" pitchFamily="34" charset="0"/>
              </a:rPr>
              <a:t>surface </a:t>
            </a:r>
          </a:p>
          <a:p>
            <a:pPr algn="ctr"/>
            <a:r>
              <a:rPr lang="en-US" b="1" dirty="0" smtClean="0">
                <a:solidFill>
                  <a:srgbClr val="FF0000"/>
                </a:solidFill>
                <a:latin typeface="Calibri" panose="020F0502020204030204" pitchFamily="34" charset="0"/>
                <a:cs typeface="Calibri" panose="020F0502020204030204" pitchFamily="34" charset="0"/>
              </a:rPr>
              <a:t>High column </a:t>
            </a:r>
            <a:endParaRPr lang="en-US" b="1" dirty="0">
              <a:solidFill>
                <a:srgbClr val="FF0000"/>
              </a:solidFill>
              <a:latin typeface="Calibri" panose="020F0502020204030204" pitchFamily="34" charset="0"/>
              <a:cs typeface="Calibri" panose="020F0502020204030204" pitchFamily="34" charset="0"/>
            </a:endParaRPr>
          </a:p>
        </p:txBody>
      </p:sp>
      <p:sp>
        <p:nvSpPr>
          <p:cNvPr id="27" name="TextBox 26"/>
          <p:cNvSpPr txBox="1"/>
          <p:nvPr/>
        </p:nvSpPr>
        <p:spPr>
          <a:xfrm>
            <a:off x="6728460" y="4438471"/>
            <a:ext cx="922020" cy="1200329"/>
          </a:xfrm>
          <a:prstGeom prst="rect">
            <a:avLst/>
          </a:prstGeom>
          <a:noFill/>
        </p:spPr>
        <p:txBody>
          <a:bodyPr wrap="square" rtlCol="0">
            <a:spAutoFit/>
          </a:bodyPr>
          <a:lstStyle/>
          <a:p>
            <a:pPr algn="ctr"/>
            <a:r>
              <a:rPr lang="en-US" b="1" dirty="0" smtClean="0">
                <a:solidFill>
                  <a:srgbClr val="009900"/>
                </a:solidFill>
                <a:latin typeface="Calibri" panose="020F0502020204030204" pitchFamily="34" charset="0"/>
                <a:cs typeface="Calibri" panose="020F0502020204030204" pitchFamily="34" charset="0"/>
              </a:rPr>
              <a:t>Low  surface </a:t>
            </a:r>
          </a:p>
          <a:p>
            <a:pPr algn="ctr"/>
            <a:r>
              <a:rPr lang="en-US" b="1" dirty="0" smtClean="0">
                <a:solidFill>
                  <a:srgbClr val="009900"/>
                </a:solidFill>
                <a:latin typeface="Calibri" panose="020F0502020204030204" pitchFamily="34" charset="0"/>
                <a:cs typeface="Calibri" panose="020F0502020204030204" pitchFamily="34" charset="0"/>
              </a:rPr>
              <a:t>Low column </a:t>
            </a:r>
            <a:endParaRPr lang="en-US" b="1" dirty="0">
              <a:solidFill>
                <a:srgbClr val="009900"/>
              </a:solidFill>
              <a:latin typeface="Calibri" panose="020F0502020204030204" pitchFamily="34" charset="0"/>
              <a:cs typeface="Calibri" panose="020F0502020204030204" pitchFamily="34" charset="0"/>
            </a:endParaRPr>
          </a:p>
        </p:txBody>
      </p:sp>
      <p:sp>
        <p:nvSpPr>
          <p:cNvPr id="28" name="TextBox 27"/>
          <p:cNvSpPr txBox="1"/>
          <p:nvPr/>
        </p:nvSpPr>
        <p:spPr>
          <a:xfrm>
            <a:off x="6720840" y="2399942"/>
            <a:ext cx="922020" cy="1200329"/>
          </a:xfrm>
          <a:prstGeom prst="rect">
            <a:avLst/>
          </a:prstGeom>
          <a:noFill/>
        </p:spPr>
        <p:txBody>
          <a:bodyPr wrap="square" rtlCol="0">
            <a:spAutoFit/>
          </a:bodyPr>
          <a:lstStyle/>
          <a:p>
            <a:pPr algn="ctr"/>
            <a:r>
              <a:rPr lang="en-US" b="1" dirty="0" smtClean="0">
                <a:solidFill>
                  <a:srgbClr val="FF0000"/>
                </a:solidFill>
                <a:latin typeface="Calibri" panose="020F0502020204030204" pitchFamily="34" charset="0"/>
                <a:cs typeface="Calibri" panose="020F0502020204030204" pitchFamily="34" charset="0"/>
              </a:rPr>
              <a:t>High</a:t>
            </a:r>
          </a:p>
          <a:p>
            <a:pPr algn="ctr"/>
            <a:r>
              <a:rPr lang="en-US" b="1" dirty="0" smtClean="0">
                <a:solidFill>
                  <a:srgbClr val="FF0000"/>
                </a:solidFill>
                <a:latin typeface="Calibri" panose="020F0502020204030204" pitchFamily="34" charset="0"/>
                <a:cs typeface="Calibri" panose="020F0502020204030204" pitchFamily="34" charset="0"/>
              </a:rPr>
              <a:t>surface </a:t>
            </a:r>
          </a:p>
          <a:p>
            <a:pPr algn="ctr"/>
            <a:r>
              <a:rPr lang="en-US" b="1" dirty="0" smtClean="0">
                <a:solidFill>
                  <a:srgbClr val="009900"/>
                </a:solidFill>
                <a:latin typeface="Calibri" panose="020F0502020204030204" pitchFamily="34" charset="0"/>
                <a:cs typeface="Calibri" panose="020F0502020204030204" pitchFamily="34" charset="0"/>
              </a:rPr>
              <a:t>Low</a:t>
            </a:r>
          </a:p>
          <a:p>
            <a:pPr algn="ctr"/>
            <a:r>
              <a:rPr lang="en-US" b="1" dirty="0" smtClean="0">
                <a:solidFill>
                  <a:srgbClr val="009900"/>
                </a:solidFill>
                <a:latin typeface="Calibri" panose="020F0502020204030204" pitchFamily="34" charset="0"/>
                <a:cs typeface="Calibri" panose="020F0502020204030204" pitchFamily="34" charset="0"/>
              </a:rPr>
              <a:t>column </a:t>
            </a:r>
            <a:endParaRPr lang="en-US" b="1" dirty="0">
              <a:solidFill>
                <a:srgbClr val="009900"/>
              </a:solidFill>
              <a:latin typeface="Calibri" panose="020F0502020204030204" pitchFamily="34" charset="0"/>
              <a:cs typeface="Calibri" panose="020F0502020204030204" pitchFamily="34" charset="0"/>
            </a:endParaRPr>
          </a:p>
        </p:txBody>
      </p:sp>
      <p:cxnSp>
        <p:nvCxnSpPr>
          <p:cNvPr id="17" name="Straight Arrow Connector 16"/>
          <p:cNvCxnSpPr/>
          <p:nvPr/>
        </p:nvCxnSpPr>
        <p:spPr>
          <a:xfrm flipV="1">
            <a:off x="6858000" y="1362437"/>
            <a:ext cx="0" cy="7711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8298874" y="5791200"/>
            <a:ext cx="692726" cy="916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952892" y="6132963"/>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26" name="TextBox 25"/>
          <p:cNvSpPr txBox="1"/>
          <p:nvPr/>
        </p:nvSpPr>
        <p:spPr>
          <a:xfrm>
            <a:off x="3674099" y="6124281"/>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29" name="TextBox 28"/>
          <p:cNvSpPr txBox="1"/>
          <p:nvPr/>
        </p:nvSpPr>
        <p:spPr>
          <a:xfrm>
            <a:off x="6523348" y="6153346"/>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30" name="Rectangle 29"/>
          <p:cNvSpPr/>
          <p:nvPr/>
        </p:nvSpPr>
        <p:spPr>
          <a:xfrm>
            <a:off x="6191944" y="6590721"/>
            <a:ext cx="2716530" cy="215444"/>
          </a:xfrm>
          <a:prstGeom prst="rect">
            <a:avLst/>
          </a:prstGeom>
        </p:spPr>
        <p:txBody>
          <a:bodyPr wrap="square">
            <a:spAutoFit/>
          </a:bodyPr>
          <a:lstStyle/>
          <a:p>
            <a:r>
              <a:rPr lang="en-US" sz="800" b="1" dirty="0" smtClean="0">
                <a:solidFill>
                  <a:schemeClr val="bg1"/>
                </a:solidFill>
              </a:rPr>
              <a:t>Loria-Salazar (Accepted Atmos</a:t>
            </a:r>
            <a:r>
              <a:rPr lang="en-US" sz="800" b="1" dirty="0">
                <a:solidFill>
                  <a:schemeClr val="bg1"/>
                </a:solidFill>
              </a:rPr>
              <a:t>. Environ, </a:t>
            </a:r>
            <a:r>
              <a:rPr lang="en-US" sz="800" b="1" dirty="0" smtClean="0">
                <a:solidFill>
                  <a:schemeClr val="bg1"/>
                </a:solidFill>
              </a:rPr>
              <a:t>2017)</a:t>
            </a:r>
            <a:endParaRPr lang="en-US" sz="800" b="1" dirty="0">
              <a:solidFill>
                <a:schemeClr val="bg1"/>
              </a:solidFill>
            </a:endParaRPr>
          </a:p>
        </p:txBody>
      </p:sp>
    </p:spTree>
    <p:extLst>
      <p:ext uri="{BB962C8B-B14F-4D97-AF65-F5344CB8AC3E}">
        <p14:creationId xmlns:p14="http://schemas.microsoft.com/office/powerpoint/2010/main" val="11964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58233"/>
            <a:ext cx="7315201" cy="757768"/>
          </a:xfrm>
        </p:spPr>
        <p:txBody>
          <a:bodyPr/>
          <a:lstStyle/>
          <a:p>
            <a:pPr>
              <a:lnSpc>
                <a:spcPct val="130000"/>
              </a:lnSpc>
              <a:spcAft>
                <a:spcPts val="0"/>
              </a:spcAft>
            </a:pPr>
            <a:r>
              <a:rPr lang="en-US" dirty="0" smtClean="0">
                <a:latin typeface="Arial" panose="020B0604020202020204" pitchFamily="34" charset="0"/>
                <a:cs typeface="Arial" panose="020B0604020202020204" pitchFamily="34" charset="0"/>
              </a:rPr>
              <a:t>Motivation</a:t>
            </a:r>
            <a:endParaRPr lang="en-US" sz="2600" b="0" dirty="0">
              <a:solidFill>
                <a:srgbClr val="00009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328D11F-1C11-A844-8777-CBE1B78BF4CF}" type="slidenum">
              <a:rPr lang="en-US" smtClean="0">
                <a:solidFill>
                  <a:schemeClr val="bg1">
                    <a:lumMod val="95000"/>
                  </a:schemeClr>
                </a:solidFill>
                <a:latin typeface="Arial" panose="020B0604020202020204" pitchFamily="34" charset="0"/>
                <a:cs typeface="Arial" panose="020B0604020202020204" pitchFamily="34" charset="0"/>
              </a:rPr>
              <a:pPr>
                <a:defRPr/>
              </a:pPr>
              <a:t>2</a:t>
            </a:fld>
            <a:endParaRPr lang="en-US" dirty="0">
              <a:solidFill>
                <a:schemeClr val="bg1">
                  <a:lumMod val="95000"/>
                </a:schemeClr>
              </a:solidFill>
              <a:latin typeface="Arial" panose="020B0604020202020204" pitchFamily="34" charset="0"/>
              <a:cs typeface="Arial" panose="020B0604020202020204" pitchFamily="34" charset="0"/>
            </a:endParaRPr>
          </a:p>
        </p:txBody>
      </p:sp>
      <p:sp>
        <p:nvSpPr>
          <p:cNvPr id="3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lumMod val="95000"/>
                  </a:schemeClr>
                </a:solidFill>
                <a:latin typeface="Arial" panose="020B0604020202020204" pitchFamily="34" charset="0"/>
                <a:cs typeface="Arial" panose="020B0604020202020204" pitchFamily="34" charset="0"/>
              </a:rPr>
              <a:t>www.unr.edu</a:t>
            </a:r>
            <a:r>
              <a:rPr lang="en-US" dirty="0" smtClean="0">
                <a:solidFill>
                  <a:schemeClr val="bg1">
                    <a:lumMod val="95000"/>
                  </a:schemeClr>
                </a:solidFill>
                <a:latin typeface="Arial" panose="020B0604020202020204" pitchFamily="34" charset="0"/>
                <a:cs typeface="Arial" panose="020B0604020202020204" pitchFamily="34" charset="0"/>
              </a:rPr>
              <a:t>/~</a:t>
            </a:r>
            <a:r>
              <a:rPr lang="en-US" dirty="0" err="1" smtClean="0">
                <a:solidFill>
                  <a:schemeClr val="bg1">
                    <a:lumMod val="95000"/>
                  </a:schemeClr>
                </a:solidFill>
                <a:latin typeface="Arial" panose="020B0604020202020204" pitchFamily="34" charset="0"/>
                <a:cs typeface="Arial" panose="020B0604020202020204" pitchFamily="34" charset="0"/>
              </a:rPr>
              <a:t>hholmes</a:t>
            </a:r>
            <a:endParaRPr lang="en-US" dirty="0">
              <a:solidFill>
                <a:schemeClr val="bg1">
                  <a:lumMod val="95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833" r="63662"/>
          <a:stretch/>
        </p:blipFill>
        <p:spPr>
          <a:xfrm>
            <a:off x="6019800" y="1439045"/>
            <a:ext cx="3096024" cy="2743200"/>
          </a:xfrm>
          <a:prstGeom prst="rect">
            <a:avLst/>
          </a:prstGeom>
        </p:spPr>
      </p:pic>
      <p:pic>
        <p:nvPicPr>
          <p:cNvPr id="3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616" t="41932" r="77429" b="11111"/>
          <a:stretch/>
        </p:blipFill>
        <p:spPr bwMode="auto">
          <a:xfrm>
            <a:off x="306324" y="1475359"/>
            <a:ext cx="1988106" cy="2514600"/>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31" name="TextBox 30"/>
          <p:cNvSpPr txBox="1"/>
          <p:nvPr/>
        </p:nvSpPr>
        <p:spPr>
          <a:xfrm>
            <a:off x="-152400" y="1094359"/>
            <a:ext cx="2889504" cy="369332"/>
          </a:xfrm>
          <a:prstGeom prst="rect">
            <a:avLst/>
          </a:prstGeom>
          <a:noFill/>
        </p:spPr>
        <p:txBody>
          <a:bodyPr wrap="square" rtlCol="0">
            <a:spAutoFit/>
          </a:bodyPr>
          <a:lstStyle/>
          <a:p>
            <a:pPr algn="ctr"/>
            <a:r>
              <a:rPr lang="en-US" b="1" dirty="0">
                <a:solidFill>
                  <a:srgbClr val="000090"/>
                </a:solidFill>
                <a:latin typeface="Arial" panose="020B0604020202020204" pitchFamily="34" charset="0"/>
                <a:cs typeface="Arial" panose="020B0604020202020204" pitchFamily="34" charset="0"/>
              </a:rPr>
              <a:t>EPA PM</a:t>
            </a:r>
            <a:r>
              <a:rPr lang="en-US" b="1" baseline="-25000" dirty="0">
                <a:solidFill>
                  <a:srgbClr val="000090"/>
                </a:solidFill>
                <a:latin typeface="Arial" panose="020B0604020202020204" pitchFamily="34" charset="0"/>
                <a:cs typeface="Arial" panose="020B0604020202020204" pitchFamily="34" charset="0"/>
              </a:rPr>
              <a:t>2.5</a:t>
            </a:r>
          </a:p>
        </p:txBody>
      </p:sp>
      <p:sp>
        <p:nvSpPr>
          <p:cNvPr id="32" name="Rectangle 31"/>
          <p:cNvSpPr/>
          <p:nvPr/>
        </p:nvSpPr>
        <p:spPr>
          <a:xfrm>
            <a:off x="231647" y="3576410"/>
            <a:ext cx="1365504" cy="369332"/>
          </a:xfrm>
          <a:prstGeom prst="rect">
            <a:avLst/>
          </a:prstGeom>
        </p:spPr>
        <p:txBody>
          <a:bodyPr wrap="square">
            <a:spAutoFit/>
          </a:bodyPr>
          <a:lstStyle/>
          <a:p>
            <a:r>
              <a:rPr lang="en-US" sz="900" dirty="0" smtClean="0">
                <a:solidFill>
                  <a:schemeClr val="bg1"/>
                </a:solidFill>
                <a:latin typeface="Arial" panose="020B0604020202020204" pitchFamily="34" charset="0"/>
                <a:cs typeface="Arial" panose="020B0604020202020204" pitchFamily="34" charset="0"/>
              </a:rPr>
              <a:t>http://www.epa.gov/airdata/ad_maps.html</a:t>
            </a:r>
            <a:endParaRPr lang="en-US" sz="900" dirty="0">
              <a:solidFill>
                <a:schemeClr val="bg1"/>
              </a:solidFill>
              <a:latin typeface="Arial" panose="020B0604020202020204" pitchFamily="34" charset="0"/>
              <a:cs typeface="Arial" panose="020B0604020202020204" pitchFamily="34" charset="0"/>
            </a:endParaRPr>
          </a:p>
        </p:txBody>
      </p:sp>
      <p:sp>
        <p:nvSpPr>
          <p:cNvPr id="33" name="TextBox 32"/>
          <p:cNvSpPr txBox="1"/>
          <p:nvPr/>
        </p:nvSpPr>
        <p:spPr>
          <a:xfrm>
            <a:off x="6124642" y="1134483"/>
            <a:ext cx="2889504" cy="369332"/>
          </a:xfrm>
          <a:prstGeom prst="rect">
            <a:avLst/>
          </a:prstGeom>
          <a:noFill/>
        </p:spPr>
        <p:txBody>
          <a:bodyPr wrap="square" rtlCol="0">
            <a:spAutoFit/>
          </a:bodyPr>
          <a:lstStyle/>
          <a:p>
            <a:pPr algn="ctr"/>
            <a:r>
              <a:rPr lang="en-US" b="1" dirty="0" smtClean="0">
                <a:solidFill>
                  <a:srgbClr val="000090"/>
                </a:solidFill>
                <a:latin typeface="Arial" panose="020B0604020202020204" pitchFamily="34" charset="0"/>
                <a:cs typeface="Arial" panose="020B0604020202020204" pitchFamily="34" charset="0"/>
              </a:rPr>
              <a:t>MODIS AOD</a:t>
            </a:r>
            <a:endParaRPr lang="en-US" b="1" baseline="-25000" dirty="0">
              <a:solidFill>
                <a:srgbClr val="00009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TextBox 33"/>
              <p:cNvSpPr txBox="1"/>
              <p:nvPr/>
            </p:nvSpPr>
            <p:spPr>
              <a:xfrm>
                <a:off x="1428093" y="5055063"/>
                <a:ext cx="6327650" cy="43133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rPr>
                          </m:ctrlPr>
                        </m:sSubPr>
                        <m:e>
                          <m:sSub>
                            <m:sSubPr>
                              <m:ctrlPr>
                                <a:rPr lang="en-US" sz="2000" b="1" i="1">
                                  <a:latin typeface="Cambria Math" panose="02040503050406030204" pitchFamily="18" charset="0"/>
                                </a:rPr>
                              </m:ctrlPr>
                            </m:sSubPr>
                            <m:e>
                              <m:r>
                                <a:rPr lang="en-US" sz="2000" b="1" i="1">
                                  <a:latin typeface="Cambria Math"/>
                                </a:rPr>
                                <m:t>𝑷𝑴</m:t>
                              </m:r>
                            </m:e>
                            <m:sub>
                              <m:r>
                                <a:rPr lang="en-US" sz="2000" b="1" i="1">
                                  <a:latin typeface="Cambria Math"/>
                                </a:rPr>
                                <m:t>𝟐</m:t>
                              </m:r>
                              <m:r>
                                <a:rPr lang="en-US" sz="2000" b="1" i="1">
                                  <a:latin typeface="Cambria Math"/>
                                </a:rPr>
                                <m:t>.</m:t>
                              </m:r>
                              <m:r>
                                <a:rPr lang="en-US" sz="2000" b="1" i="1">
                                  <a:latin typeface="Cambria Math"/>
                                </a:rPr>
                                <m:t>𝟓</m:t>
                              </m:r>
                            </m:sub>
                          </m:sSub>
                        </m:e>
                        <m:sub>
                          <m:r>
                            <a:rPr lang="en-US" sz="2000" b="1" i="1" smtClean="0">
                              <a:latin typeface="Cambria Math"/>
                            </a:rPr>
                            <m:t>𝒐𝒃𝒔</m:t>
                          </m:r>
                        </m:sub>
                      </m:sSub>
                      <m:d>
                        <m:dPr>
                          <m:ctrlPr>
                            <a:rPr lang="en-US" sz="2000" b="1" i="1" smtClean="0">
                              <a:latin typeface="Cambria Math" panose="02040503050406030204" pitchFamily="18" charset="0"/>
                            </a:rPr>
                          </m:ctrlPr>
                        </m:dPr>
                        <m:e>
                          <m:r>
                            <a:rPr lang="en-US" sz="2000" b="1" i="1" smtClean="0">
                              <a:latin typeface="Cambria Math"/>
                            </a:rPr>
                            <m:t>𝒔</m:t>
                          </m:r>
                          <m:r>
                            <a:rPr lang="en-US" sz="2000" b="1" i="1" smtClean="0">
                              <a:latin typeface="Cambria Math"/>
                            </a:rPr>
                            <m:t>,</m:t>
                          </m:r>
                          <m:r>
                            <a:rPr lang="en-US" sz="2000" b="1" i="1" smtClean="0">
                              <a:latin typeface="Cambria Math"/>
                            </a:rPr>
                            <m:t>𝒕</m:t>
                          </m:r>
                        </m:e>
                      </m:d>
                      <m:r>
                        <a:rPr lang="en-US" sz="2000" b="1" i="1" smtClean="0">
                          <a:latin typeface="Cambria Math"/>
                        </a:rPr>
                        <m:t>=</m:t>
                      </m:r>
                      <m:sSub>
                        <m:sSubPr>
                          <m:ctrlPr>
                            <a:rPr lang="en-US" sz="2000" b="1" i="1" smtClean="0">
                              <a:latin typeface="Cambria Math" panose="02040503050406030204" pitchFamily="18" charset="0"/>
                            </a:rPr>
                          </m:ctrlPr>
                        </m:sSubPr>
                        <m:e>
                          <m:r>
                            <a:rPr lang="el-GR" sz="2000" b="1" i="1" smtClean="0">
                              <a:latin typeface="Cambria Math"/>
                            </a:rPr>
                            <m:t>𝜶</m:t>
                          </m:r>
                        </m:e>
                        <m:sub>
                          <m:r>
                            <a:rPr lang="en-US" sz="2000" b="1" i="1" smtClean="0">
                              <a:latin typeface="Cambria Math"/>
                            </a:rPr>
                            <m:t>𝟎</m:t>
                          </m:r>
                        </m:sub>
                      </m:sSub>
                      <m:d>
                        <m:dPr>
                          <m:ctrlPr>
                            <a:rPr lang="en-US" sz="2000" b="1" i="1" smtClean="0">
                              <a:latin typeface="Cambria Math" panose="02040503050406030204" pitchFamily="18" charset="0"/>
                            </a:rPr>
                          </m:ctrlPr>
                        </m:dPr>
                        <m:e>
                          <m:r>
                            <a:rPr lang="en-US" sz="2000" b="1" i="1" smtClean="0">
                              <a:latin typeface="Cambria Math"/>
                            </a:rPr>
                            <m:t>𝒔</m:t>
                          </m:r>
                          <m:r>
                            <a:rPr lang="en-US" sz="2000" b="1" i="1" smtClean="0">
                              <a:latin typeface="Cambria Math"/>
                            </a:rPr>
                            <m:t>,</m:t>
                          </m:r>
                          <m:r>
                            <a:rPr lang="en-US" sz="2000" b="1" i="1" smtClean="0">
                              <a:latin typeface="Cambria Math"/>
                            </a:rPr>
                            <m:t>𝒕</m:t>
                          </m:r>
                        </m:e>
                      </m:d>
                      <m:r>
                        <a:rPr lang="en-US" sz="2000" b="1" i="1" smtClean="0">
                          <a:latin typeface="Cambria Math"/>
                        </a:rPr>
                        <m:t>+</m:t>
                      </m:r>
                      <m:sSub>
                        <m:sSubPr>
                          <m:ctrlPr>
                            <a:rPr lang="en-US" sz="2000" b="1" i="1">
                              <a:latin typeface="Cambria Math" panose="02040503050406030204" pitchFamily="18" charset="0"/>
                            </a:rPr>
                          </m:ctrlPr>
                        </m:sSubPr>
                        <m:e>
                          <m:r>
                            <a:rPr lang="el-GR" sz="2000" b="1" i="1">
                              <a:latin typeface="Cambria Math"/>
                            </a:rPr>
                            <m:t>𝜶</m:t>
                          </m:r>
                        </m:e>
                        <m:sub>
                          <m:r>
                            <a:rPr lang="en-US" sz="2000" b="1" i="1" smtClean="0">
                              <a:latin typeface="Cambria Math"/>
                            </a:rPr>
                            <m:t>𝟏</m:t>
                          </m:r>
                        </m:sub>
                      </m:sSub>
                      <m:d>
                        <m:dPr>
                          <m:ctrlPr>
                            <a:rPr lang="en-US" sz="2000" b="1" i="1">
                              <a:latin typeface="Cambria Math" panose="02040503050406030204" pitchFamily="18" charset="0"/>
                            </a:rPr>
                          </m:ctrlPr>
                        </m:dPr>
                        <m:e>
                          <m:r>
                            <a:rPr lang="en-US" sz="2000" b="1" i="1">
                              <a:latin typeface="Cambria Math"/>
                            </a:rPr>
                            <m:t>𝒔</m:t>
                          </m:r>
                          <m:r>
                            <a:rPr lang="en-US" sz="2000" b="1" i="1">
                              <a:latin typeface="Cambria Math"/>
                            </a:rPr>
                            <m:t>,</m:t>
                          </m:r>
                          <m:r>
                            <a:rPr lang="en-US" sz="2000" b="1" i="1">
                              <a:latin typeface="Cambria Math"/>
                            </a:rPr>
                            <m:t>𝒕</m:t>
                          </m:r>
                        </m:e>
                      </m:d>
                      <m:r>
                        <a:rPr lang="en-US" sz="2000" b="1" i="1" smtClean="0">
                          <a:latin typeface="Cambria Math"/>
                        </a:rPr>
                        <m:t> </m:t>
                      </m:r>
                      <m:sSub>
                        <m:sSubPr>
                          <m:ctrlPr>
                            <a:rPr lang="en-US" sz="2000" b="1" i="1" smtClean="0">
                              <a:latin typeface="Cambria Math" panose="02040503050406030204" pitchFamily="18" charset="0"/>
                            </a:rPr>
                          </m:ctrlPr>
                        </m:sSubPr>
                        <m:e>
                          <m:r>
                            <a:rPr lang="en-US" sz="2000" b="1" i="1" smtClean="0">
                              <a:latin typeface="Cambria Math"/>
                            </a:rPr>
                            <m:t>𝑨𝑶𝑫</m:t>
                          </m:r>
                        </m:e>
                        <m:sub>
                          <m:r>
                            <a:rPr lang="en-US" sz="2000" b="1" i="1" smtClean="0">
                              <a:latin typeface="Cambria Math"/>
                            </a:rPr>
                            <m:t>𝑴𝑶𝑫𝑰𝑺</m:t>
                          </m:r>
                        </m:sub>
                      </m:sSub>
                      <m:r>
                        <a:rPr lang="en-US" sz="2000" b="1" i="1" smtClean="0">
                          <a:latin typeface="Cambria Math"/>
                        </a:rPr>
                        <m:t>+ </m:t>
                      </m:r>
                      <m:r>
                        <a:rPr lang="en-US" sz="2000" b="1" i="1" smtClean="0">
                          <a:latin typeface="Cambria Math"/>
                          <a:ea typeface="Cambria Math"/>
                        </a:rPr>
                        <m:t>𝜺</m:t>
                      </m:r>
                      <m:d>
                        <m:dPr>
                          <m:ctrlPr>
                            <a:rPr lang="en-US" sz="2000" b="1" i="1" smtClean="0">
                              <a:latin typeface="Cambria Math" panose="02040503050406030204" pitchFamily="18" charset="0"/>
                              <a:ea typeface="Cambria Math"/>
                            </a:rPr>
                          </m:ctrlPr>
                        </m:dPr>
                        <m:e>
                          <m:r>
                            <a:rPr lang="en-US" sz="2000" b="1" i="1" smtClean="0">
                              <a:latin typeface="Cambria Math"/>
                              <a:ea typeface="Cambria Math"/>
                            </a:rPr>
                            <m:t>𝒔</m:t>
                          </m:r>
                          <m:r>
                            <a:rPr lang="en-US" sz="2000" b="1" i="1" smtClean="0">
                              <a:latin typeface="Cambria Math"/>
                              <a:ea typeface="Cambria Math"/>
                            </a:rPr>
                            <m:t>,</m:t>
                          </m:r>
                          <m:r>
                            <a:rPr lang="en-US" sz="2000" b="1" i="1" smtClean="0">
                              <a:latin typeface="Cambria Math"/>
                              <a:ea typeface="Cambria Math"/>
                            </a:rPr>
                            <m:t>𝒕</m:t>
                          </m:r>
                        </m:e>
                      </m:d>
                    </m:oMath>
                  </m:oMathPara>
                </a14:m>
                <a:endParaRPr lang="en-US" sz="2400" b="1" dirty="0">
                  <a:latin typeface="Arial" panose="020B0604020202020204" pitchFamily="34" charset="0"/>
                  <a:cs typeface="Arial" panose="020B0604020202020204"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428093" y="5055063"/>
                <a:ext cx="6327650" cy="431337"/>
              </a:xfrm>
              <a:prstGeom prst="rect">
                <a:avLst/>
              </a:prstGeom>
              <a:blipFill>
                <a:blip r:embed="rId6"/>
                <a:stretch>
                  <a:fillRect l="-193" b="-7042"/>
                </a:stretch>
              </a:blipFill>
            </p:spPr>
            <p:txBody>
              <a:bodyPr/>
              <a:lstStyle/>
              <a:p>
                <a:r>
                  <a:rPr lang="en-US">
                    <a:noFill/>
                  </a:rPr>
                  <a:t> </a:t>
                </a:r>
              </a:p>
            </p:txBody>
          </p:sp>
        </mc:Fallback>
      </mc:AlternateContent>
      <p:sp>
        <p:nvSpPr>
          <p:cNvPr id="40" name="TextBox 39"/>
          <p:cNvSpPr txBox="1"/>
          <p:nvPr/>
        </p:nvSpPr>
        <p:spPr>
          <a:xfrm>
            <a:off x="3090509" y="4561077"/>
            <a:ext cx="2889504" cy="369332"/>
          </a:xfrm>
          <a:prstGeom prst="rect">
            <a:avLst/>
          </a:prstGeom>
          <a:noFill/>
        </p:spPr>
        <p:txBody>
          <a:bodyPr wrap="square" rtlCol="0">
            <a:spAutoFit/>
          </a:bodyPr>
          <a:lstStyle/>
          <a:p>
            <a:pPr algn="ctr"/>
            <a:r>
              <a:rPr lang="en-US" b="1" dirty="0" smtClean="0">
                <a:solidFill>
                  <a:srgbClr val="000090"/>
                </a:solidFill>
                <a:latin typeface="Arial" panose="020B0604020202020204" pitchFamily="34" charset="0"/>
                <a:cs typeface="Arial" panose="020B0604020202020204" pitchFamily="34" charset="0"/>
              </a:rPr>
              <a:t>Data fusion model</a:t>
            </a:r>
            <a:endParaRPr lang="en-US" b="1" baseline="-25000" dirty="0">
              <a:solidFill>
                <a:srgbClr val="000090"/>
              </a:solidFill>
              <a:latin typeface="Arial" panose="020B0604020202020204" pitchFamily="34" charset="0"/>
              <a:cs typeface="Arial" panose="020B0604020202020204" pitchFamily="34" charset="0"/>
            </a:endParaRPr>
          </a:p>
        </p:txBody>
      </p:sp>
      <p:sp>
        <p:nvSpPr>
          <p:cNvPr id="42" name="Rectangle 41"/>
          <p:cNvSpPr/>
          <p:nvPr/>
        </p:nvSpPr>
        <p:spPr>
          <a:xfrm>
            <a:off x="6330319" y="3470357"/>
            <a:ext cx="2549378" cy="338554"/>
          </a:xfrm>
          <a:prstGeom prst="rect">
            <a:avLst/>
          </a:prstGeom>
        </p:spPr>
        <p:txBody>
          <a:bodyPr wrap="square">
            <a:spAutoFit/>
          </a:bodyPr>
          <a:lstStyle/>
          <a:p>
            <a:r>
              <a:rPr lang="en-US" sz="800" b="1" dirty="0">
                <a:latin typeface="Arial" panose="020B0604020202020204" pitchFamily="34" charset="0"/>
                <a:cs typeface="Arial" panose="020B0604020202020204" pitchFamily="34" charset="0"/>
              </a:rPr>
              <a:t>Loria-Salazar et al., </a:t>
            </a:r>
            <a:r>
              <a:rPr lang="en-US" sz="800" b="1" dirty="0" smtClean="0">
                <a:latin typeface="Arial" panose="020B0604020202020204" pitchFamily="34" charset="0"/>
                <a:cs typeface="Arial" panose="020B0604020202020204" pitchFamily="34" charset="0"/>
              </a:rPr>
              <a:t>2016</a:t>
            </a:r>
          </a:p>
          <a:p>
            <a:r>
              <a:rPr lang="en-US" sz="800" b="1" dirty="0" smtClean="0">
                <a:latin typeface="Arial" panose="020B0604020202020204" pitchFamily="34" charset="0"/>
                <a:cs typeface="Arial" panose="020B0604020202020204" pitchFamily="34" charset="0"/>
              </a:rPr>
              <a:t> </a:t>
            </a:r>
            <a:r>
              <a:rPr lang="en-US" sz="800" b="1" dirty="0">
                <a:latin typeface="Arial" panose="020B0604020202020204" pitchFamily="34" charset="0"/>
                <a:cs typeface="Arial" panose="020B0604020202020204" pitchFamily="34" charset="0"/>
              </a:rPr>
              <a:t>(Atmos. </a:t>
            </a:r>
            <a:r>
              <a:rPr lang="en-US" sz="800" b="1" dirty="0" smtClean="0">
                <a:latin typeface="Arial" panose="020B0604020202020204" pitchFamily="34" charset="0"/>
                <a:cs typeface="Arial" panose="020B0604020202020204" pitchFamily="34" charset="0"/>
              </a:rPr>
              <a:t>Environ)</a:t>
            </a:r>
            <a:endParaRPr lang="en-US" sz="800" b="1" dirty="0">
              <a:latin typeface="Arial" panose="020B0604020202020204" pitchFamily="34" charset="0"/>
              <a:cs typeface="Arial" panose="020B0604020202020204" pitchFamily="34" charset="0"/>
            </a:endParaRPr>
          </a:p>
        </p:txBody>
      </p:sp>
      <p:sp>
        <p:nvSpPr>
          <p:cNvPr id="43" name="TextBox 42"/>
          <p:cNvSpPr txBox="1"/>
          <p:nvPr/>
        </p:nvSpPr>
        <p:spPr>
          <a:xfrm>
            <a:off x="5416296" y="6890379"/>
            <a:ext cx="2051304" cy="215444"/>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Chang et al. 2013</a:t>
            </a:r>
          </a:p>
        </p:txBody>
      </p:sp>
      <p:sp>
        <p:nvSpPr>
          <p:cNvPr id="53" name="TextBox 52"/>
          <p:cNvSpPr txBox="1"/>
          <p:nvPr/>
        </p:nvSpPr>
        <p:spPr>
          <a:xfrm>
            <a:off x="440785" y="4077620"/>
            <a:ext cx="1658874" cy="615553"/>
          </a:xfrm>
          <a:prstGeom prst="rect">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en-US" sz="1700" b="1" dirty="0" smtClean="0">
                <a:latin typeface="Arial" panose="020B0604020202020204" pitchFamily="34" charset="0"/>
                <a:cs typeface="Arial" panose="020B0604020202020204" pitchFamily="34" charset="0"/>
              </a:rPr>
              <a:t>Point-level</a:t>
            </a:r>
          </a:p>
          <a:p>
            <a:pPr algn="ctr"/>
            <a:r>
              <a:rPr lang="en-US" sz="1700" b="1" dirty="0" smtClean="0">
                <a:latin typeface="Arial" panose="020B0604020202020204" pitchFamily="34" charset="0"/>
                <a:cs typeface="Arial" panose="020B0604020202020204" pitchFamily="34" charset="0"/>
              </a:rPr>
              <a:t> measurement</a:t>
            </a:r>
            <a:endParaRPr lang="en-US" sz="1700" b="1" dirty="0">
              <a:latin typeface="Arial" panose="020B0604020202020204" pitchFamily="34" charset="0"/>
              <a:cs typeface="Arial" panose="020B0604020202020204" pitchFamily="34" charset="0"/>
            </a:endParaRPr>
          </a:p>
        </p:txBody>
      </p:sp>
      <p:sp>
        <p:nvSpPr>
          <p:cNvPr id="54" name="TextBox 53"/>
          <p:cNvSpPr txBox="1"/>
          <p:nvPr/>
        </p:nvSpPr>
        <p:spPr>
          <a:xfrm>
            <a:off x="6897221" y="4125925"/>
            <a:ext cx="1717044" cy="353943"/>
          </a:xfrm>
          <a:prstGeom prst="rect">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lgn="ctr">
              <a:defRPr b="1">
                <a:latin typeface="Calibri" panose="020F0502020204030204" pitchFamily="34" charset="0"/>
                <a:cs typeface="Calibri" panose="020F0502020204030204" pitchFamily="34" charset="0"/>
              </a:defRPr>
            </a:lvl1pPr>
          </a:lstStyle>
          <a:p>
            <a:r>
              <a:rPr lang="en-US" sz="1700" dirty="0">
                <a:latin typeface="Arial" panose="020B0604020202020204" pitchFamily="34" charset="0"/>
                <a:cs typeface="Arial" panose="020B0604020202020204" pitchFamily="34" charset="0"/>
              </a:rPr>
              <a:t>Grid </a:t>
            </a:r>
            <a:r>
              <a:rPr lang="en-US" sz="1700" dirty="0" smtClean="0">
                <a:latin typeface="Arial" panose="020B0604020202020204" pitchFamily="34" charset="0"/>
                <a:cs typeface="Arial" panose="020B0604020202020204" pitchFamily="34" charset="0"/>
              </a:rPr>
              <a:t>AQ data</a:t>
            </a:r>
            <a:endParaRPr lang="en-US" sz="17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rotWithShape="1">
          <a:blip r:embed="rId7">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mc:AlternateContent xmlns:mc="http://schemas.openxmlformats.org/markup-compatibility/2006" xmlns:a14="http://schemas.microsoft.com/office/drawing/2010/main">
        <mc:Choice Requires="a14">
          <p:sp>
            <p:nvSpPr>
              <p:cNvPr id="25" name="TextBox 24"/>
              <p:cNvSpPr txBox="1"/>
              <p:nvPr/>
            </p:nvSpPr>
            <p:spPr>
              <a:xfrm>
                <a:off x="3481305" y="5464608"/>
                <a:ext cx="3564245" cy="400110"/>
              </a:xfrm>
              <a:prstGeom prst="rect">
                <a:avLst/>
              </a:prstGeom>
              <a:noFill/>
            </p:spPr>
            <p:txBody>
              <a:bodyPr wrap="none" rtlCol="0">
                <a:spAutoFit/>
              </a:bodyPr>
              <a:lstStyle/>
              <a:p>
                <a14:m>
                  <m:oMath xmlns:m="http://schemas.openxmlformats.org/officeDocument/2006/math">
                    <m:sSub>
                      <m:sSubPr>
                        <m:ctrlPr>
                          <a:rPr lang="en-US" sz="2000" b="1" i="1" smtClean="0">
                            <a:latin typeface="Cambria Math" panose="02040503050406030204" pitchFamily="18" charset="0"/>
                          </a:rPr>
                        </m:ctrlPr>
                      </m:sSubPr>
                      <m:e>
                        <m:r>
                          <a:rPr lang="el-GR" sz="2000" b="1" i="1">
                            <a:latin typeface="Cambria Math"/>
                          </a:rPr>
                          <m:t>𝜶</m:t>
                        </m:r>
                      </m:e>
                      <m:sub>
                        <m:r>
                          <a:rPr lang="en-US" sz="2000" b="1" i="1">
                            <a:latin typeface="Cambria Math"/>
                          </a:rPr>
                          <m:t>𝟎</m:t>
                        </m:r>
                      </m:sub>
                    </m:sSub>
                    <m:d>
                      <m:dPr>
                        <m:ctrlPr>
                          <a:rPr lang="en-US" sz="2000" b="1" i="1">
                            <a:latin typeface="Cambria Math" panose="02040503050406030204" pitchFamily="18" charset="0"/>
                          </a:rPr>
                        </m:ctrlPr>
                      </m:dPr>
                      <m:e>
                        <m:r>
                          <a:rPr lang="en-US" sz="2000" b="1" i="1">
                            <a:latin typeface="Cambria Math"/>
                          </a:rPr>
                          <m:t>𝒔</m:t>
                        </m:r>
                        <m:r>
                          <a:rPr lang="en-US" sz="2000" b="1" i="1">
                            <a:latin typeface="Cambria Math"/>
                          </a:rPr>
                          <m:t>,</m:t>
                        </m:r>
                        <m:r>
                          <a:rPr lang="en-US" sz="2000" b="1" i="1">
                            <a:latin typeface="Cambria Math"/>
                          </a:rPr>
                          <m:t>𝒕</m:t>
                        </m:r>
                      </m:e>
                    </m:d>
                  </m:oMath>
                </a14:m>
                <a:r>
                  <a:rPr lang="en-US" sz="2000" dirty="0" smtClean="0"/>
                  <a:t> =</a:t>
                </a:r>
                <a14:m>
                  <m:oMath xmlns:m="http://schemas.openxmlformats.org/officeDocument/2006/math">
                    <m:sSub>
                      <m:sSubPr>
                        <m:ctrlPr>
                          <a:rPr lang="en-US" sz="2000" b="1" i="1">
                            <a:latin typeface="Cambria Math" panose="02040503050406030204" pitchFamily="18" charset="0"/>
                          </a:rPr>
                        </m:ctrlPr>
                      </m:sSubPr>
                      <m:e>
                        <m:r>
                          <a:rPr lang="en-US" sz="2000" b="1" i="1" smtClean="0">
                            <a:latin typeface="Cambria Math"/>
                          </a:rPr>
                          <m:t> </m:t>
                        </m:r>
                        <m:r>
                          <a:rPr lang="en-US" sz="2000" b="1" i="1" smtClean="0">
                            <a:latin typeface="Cambria Math"/>
                            <a:ea typeface="Cambria Math"/>
                          </a:rPr>
                          <m:t>𝜷</m:t>
                        </m:r>
                      </m:e>
                      <m:sub>
                        <m:r>
                          <a:rPr lang="en-US" sz="2000" b="1" i="1">
                            <a:latin typeface="Cambria Math"/>
                          </a:rPr>
                          <m:t>𝟎</m:t>
                        </m:r>
                      </m:sub>
                    </m:sSub>
                    <m:d>
                      <m:dPr>
                        <m:ctrlPr>
                          <a:rPr lang="en-US" sz="2000" b="1" i="1">
                            <a:latin typeface="Cambria Math" panose="02040503050406030204" pitchFamily="18" charset="0"/>
                          </a:rPr>
                        </m:ctrlPr>
                      </m:dPr>
                      <m:e>
                        <m:r>
                          <a:rPr lang="en-US" sz="2000" b="1" i="1">
                            <a:latin typeface="Cambria Math"/>
                          </a:rPr>
                          <m:t>𝒔</m:t>
                        </m:r>
                      </m:e>
                    </m:d>
                  </m:oMath>
                </a14:m>
                <a:r>
                  <a:rPr lang="en-US" sz="2000" dirty="0" smtClean="0"/>
                  <a:t> +</a:t>
                </a:r>
                <a14:m>
                  <m:oMath xmlns:m="http://schemas.openxmlformats.org/officeDocument/2006/math">
                    <m:sSub>
                      <m:sSubPr>
                        <m:ctrlPr>
                          <a:rPr lang="en-US" sz="2000" b="1" i="1">
                            <a:latin typeface="Cambria Math" panose="02040503050406030204" pitchFamily="18" charset="0"/>
                          </a:rPr>
                        </m:ctrlPr>
                      </m:sSubPr>
                      <m:e>
                        <m:r>
                          <a:rPr lang="en-US" sz="2000" b="1" i="1" smtClean="0">
                            <a:latin typeface="Cambria Math"/>
                          </a:rPr>
                          <m:t> </m:t>
                        </m:r>
                        <m:r>
                          <a:rPr lang="en-US" sz="2000" b="1" i="1">
                            <a:latin typeface="Cambria Math"/>
                            <a:ea typeface="Cambria Math"/>
                          </a:rPr>
                          <m:t>𝜷</m:t>
                        </m:r>
                      </m:e>
                      <m:sub>
                        <m:r>
                          <a:rPr lang="en-US" sz="2000" b="1" i="1">
                            <a:latin typeface="Cambria Math"/>
                          </a:rPr>
                          <m:t>𝟎</m:t>
                        </m:r>
                      </m:sub>
                    </m:sSub>
                    <m:d>
                      <m:dPr>
                        <m:ctrlPr>
                          <a:rPr lang="en-US" sz="2000" b="1" i="1">
                            <a:latin typeface="Cambria Math" panose="02040503050406030204" pitchFamily="18" charset="0"/>
                          </a:rPr>
                        </m:ctrlPr>
                      </m:dPr>
                      <m:e>
                        <m:r>
                          <a:rPr lang="en-US" sz="2000" b="1" i="1">
                            <a:latin typeface="Cambria Math"/>
                          </a:rPr>
                          <m:t>𝒕</m:t>
                        </m:r>
                      </m:e>
                    </m:d>
                  </m:oMath>
                </a14:m>
                <a:r>
                  <a:rPr lang="en-US" sz="2000" dirty="0" smtClean="0"/>
                  <a:t> +</a:t>
                </a:r>
                <a14:m>
                  <m:oMath xmlns:m="http://schemas.openxmlformats.org/officeDocument/2006/math">
                    <m:sSub>
                      <m:sSubPr>
                        <m:ctrlPr>
                          <a:rPr lang="en-US" sz="2000" b="1" i="1">
                            <a:latin typeface="Cambria Math" panose="02040503050406030204" pitchFamily="18" charset="0"/>
                          </a:rPr>
                        </m:ctrlPr>
                      </m:sSubPr>
                      <m:e>
                        <m:r>
                          <a:rPr lang="en-US" sz="2000" b="1" i="1" smtClean="0">
                            <a:latin typeface="Cambria Math"/>
                          </a:rPr>
                          <m:t> </m:t>
                        </m:r>
                        <m:r>
                          <a:rPr lang="en-US" sz="2000" b="1" i="1" smtClean="0">
                            <a:latin typeface="Cambria Math"/>
                            <a:ea typeface="Cambria Math"/>
                          </a:rPr>
                          <m:t>𝜸</m:t>
                        </m:r>
                      </m:e>
                      <m:sub>
                        <m:r>
                          <a:rPr lang="en-US" sz="2000" b="1" i="1">
                            <a:latin typeface="Cambria Math"/>
                          </a:rPr>
                          <m:t>𝟎</m:t>
                        </m:r>
                      </m:sub>
                    </m:sSub>
                    <m:sSub>
                      <m:sSubPr>
                        <m:ctrlPr>
                          <a:rPr lang="en-US" sz="2000" b="1" i="1" smtClean="0">
                            <a:latin typeface="Cambria Math" panose="02040503050406030204" pitchFamily="18" charset="0"/>
                          </a:rPr>
                        </m:ctrlPr>
                      </m:sSubPr>
                      <m:e>
                        <m:r>
                          <a:rPr lang="en-US" sz="2000" b="1" i="1" smtClean="0">
                            <a:latin typeface="Cambria Math"/>
                          </a:rPr>
                          <m:t>𝒁</m:t>
                        </m:r>
                      </m:e>
                      <m:sub>
                        <m:r>
                          <a:rPr lang="en-US" sz="2000" b="1" i="1">
                            <a:latin typeface="Cambria Math"/>
                          </a:rPr>
                          <m:t>𝟎</m:t>
                        </m:r>
                      </m:sub>
                    </m:sSub>
                  </m:oMath>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481305" y="5464608"/>
                <a:ext cx="3564245" cy="400110"/>
              </a:xfrm>
              <a:prstGeom prst="rect">
                <a:avLst/>
              </a:prstGeom>
              <a:blipFill>
                <a:blip r:embed="rId8"/>
                <a:stretch>
                  <a:fillRect t="-6061" r="-1197"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3522785" y="5840958"/>
                <a:ext cx="3564245" cy="400110"/>
              </a:xfrm>
              <a:prstGeom prst="rect">
                <a:avLst/>
              </a:prstGeom>
            </p:spPr>
            <p:txBody>
              <a:bodyPr wrap="none">
                <a:spAutoFit/>
              </a:bodyPr>
              <a:lstStyle/>
              <a:p>
                <a14:m>
                  <m:oMath xmlns:m="http://schemas.openxmlformats.org/officeDocument/2006/math">
                    <m:sSub>
                      <m:sSubPr>
                        <m:ctrlPr>
                          <a:rPr lang="en-US" sz="2000" b="1" i="1" smtClean="0">
                            <a:latin typeface="Cambria Math" panose="02040503050406030204" pitchFamily="18" charset="0"/>
                          </a:rPr>
                        </m:ctrlPr>
                      </m:sSubPr>
                      <m:e>
                        <m:r>
                          <a:rPr lang="el-GR" sz="2000" b="1" i="1">
                            <a:latin typeface="Cambria Math"/>
                          </a:rPr>
                          <m:t>𝜶</m:t>
                        </m:r>
                      </m:e>
                      <m:sub>
                        <m:r>
                          <a:rPr lang="en-US" sz="2000" b="1" i="1" smtClean="0">
                            <a:latin typeface="Cambria Math"/>
                          </a:rPr>
                          <m:t>𝟏</m:t>
                        </m:r>
                      </m:sub>
                    </m:sSub>
                    <m:d>
                      <m:dPr>
                        <m:ctrlPr>
                          <a:rPr lang="en-US" sz="2000" b="1" i="1">
                            <a:latin typeface="Cambria Math" panose="02040503050406030204" pitchFamily="18" charset="0"/>
                          </a:rPr>
                        </m:ctrlPr>
                      </m:dPr>
                      <m:e>
                        <m:r>
                          <a:rPr lang="en-US" sz="2000" b="1" i="1">
                            <a:latin typeface="Cambria Math"/>
                          </a:rPr>
                          <m:t>𝒔</m:t>
                        </m:r>
                        <m:r>
                          <a:rPr lang="en-US" sz="2000" b="1" i="1">
                            <a:latin typeface="Cambria Math"/>
                          </a:rPr>
                          <m:t>,</m:t>
                        </m:r>
                        <m:r>
                          <a:rPr lang="en-US" sz="2000" b="1" i="1">
                            <a:latin typeface="Cambria Math"/>
                          </a:rPr>
                          <m:t>𝒕</m:t>
                        </m:r>
                      </m:e>
                    </m:d>
                  </m:oMath>
                </a14:m>
                <a:r>
                  <a:rPr lang="en-US" sz="2000" dirty="0"/>
                  <a:t>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a:rPr>
                          <m:t> </m:t>
                        </m:r>
                        <m:r>
                          <a:rPr lang="en-US" sz="2000" b="1" i="1">
                            <a:latin typeface="Cambria Math"/>
                            <a:ea typeface="Cambria Math"/>
                          </a:rPr>
                          <m:t>𝜷</m:t>
                        </m:r>
                      </m:e>
                      <m:sub>
                        <m:r>
                          <a:rPr lang="en-US" sz="2000" b="1" i="1" smtClean="0">
                            <a:latin typeface="Cambria Math"/>
                            <a:ea typeface="Cambria Math"/>
                          </a:rPr>
                          <m:t>𝟏</m:t>
                        </m:r>
                      </m:sub>
                    </m:sSub>
                    <m:d>
                      <m:dPr>
                        <m:ctrlPr>
                          <a:rPr lang="en-US" sz="2000" b="1" i="1">
                            <a:latin typeface="Cambria Math" panose="02040503050406030204" pitchFamily="18" charset="0"/>
                          </a:rPr>
                        </m:ctrlPr>
                      </m:dPr>
                      <m:e>
                        <m:r>
                          <a:rPr lang="en-US" sz="2000" b="1" i="1">
                            <a:latin typeface="Cambria Math"/>
                          </a:rPr>
                          <m:t>𝒔</m:t>
                        </m:r>
                      </m:e>
                    </m:d>
                  </m:oMath>
                </a14:m>
                <a:r>
                  <a:rPr lang="en-US" sz="2000" dirty="0"/>
                  <a:t>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a:rPr>
                          <m:t> </m:t>
                        </m:r>
                        <m:r>
                          <a:rPr lang="en-US" sz="2000" b="1" i="1">
                            <a:latin typeface="Cambria Math"/>
                            <a:ea typeface="Cambria Math"/>
                          </a:rPr>
                          <m:t>𝜷</m:t>
                        </m:r>
                      </m:e>
                      <m:sub>
                        <m:r>
                          <a:rPr lang="en-US" sz="2000" b="1" i="1" smtClean="0">
                            <a:latin typeface="Cambria Math"/>
                            <a:ea typeface="Cambria Math"/>
                          </a:rPr>
                          <m:t>𝟏</m:t>
                        </m:r>
                      </m:sub>
                    </m:sSub>
                    <m:d>
                      <m:dPr>
                        <m:ctrlPr>
                          <a:rPr lang="en-US" sz="2000" b="1" i="1">
                            <a:latin typeface="Cambria Math" panose="02040503050406030204" pitchFamily="18" charset="0"/>
                          </a:rPr>
                        </m:ctrlPr>
                      </m:dPr>
                      <m:e>
                        <m:r>
                          <a:rPr lang="en-US" sz="2000" b="1" i="1">
                            <a:latin typeface="Cambria Math"/>
                          </a:rPr>
                          <m:t>𝒕</m:t>
                        </m:r>
                      </m:e>
                    </m:d>
                  </m:oMath>
                </a14:m>
                <a:r>
                  <a:rPr lang="en-US" sz="2000" dirty="0"/>
                  <a:t>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a:rPr>
                          <m:t> </m:t>
                        </m:r>
                        <m:r>
                          <a:rPr lang="en-US" sz="2000" b="1" i="1">
                            <a:latin typeface="Cambria Math"/>
                            <a:ea typeface="Cambria Math"/>
                          </a:rPr>
                          <m:t>𝜸</m:t>
                        </m:r>
                      </m:e>
                      <m:sub>
                        <m:r>
                          <a:rPr lang="en-US" sz="2000" b="1" i="1" smtClean="0">
                            <a:latin typeface="Cambria Math"/>
                            <a:ea typeface="Cambria Math"/>
                          </a:rPr>
                          <m:t>𝟏</m:t>
                        </m:r>
                      </m:sub>
                    </m:sSub>
                    <m:sSub>
                      <m:sSubPr>
                        <m:ctrlPr>
                          <a:rPr lang="en-US" sz="2000" b="1" i="1" smtClean="0">
                            <a:latin typeface="Cambria Math" panose="02040503050406030204" pitchFamily="18" charset="0"/>
                          </a:rPr>
                        </m:ctrlPr>
                      </m:sSubPr>
                      <m:e>
                        <m:r>
                          <a:rPr lang="en-US" sz="2000" b="1" i="1">
                            <a:latin typeface="Cambria Math"/>
                          </a:rPr>
                          <m:t>𝒁</m:t>
                        </m:r>
                      </m:e>
                      <m:sub>
                        <m:r>
                          <a:rPr lang="en-US" sz="2000" b="1" i="1" smtClean="0">
                            <a:latin typeface="Cambria Math"/>
                          </a:rPr>
                          <m:t>𝟏</m:t>
                        </m:r>
                      </m:sub>
                    </m:sSub>
                  </m:oMath>
                </a14:m>
                <a:endParaRPr lang="en-US" sz="2000" dirty="0"/>
              </a:p>
            </p:txBody>
          </p:sp>
        </mc:Choice>
        <mc:Fallback xmlns="">
          <p:sp>
            <p:nvSpPr>
              <p:cNvPr id="27" name="Rectangle 26"/>
              <p:cNvSpPr>
                <a:spLocks noRot="1" noChangeAspect="1" noMove="1" noResize="1" noEditPoints="1" noAdjustHandles="1" noChangeArrowheads="1" noChangeShapeType="1" noTextEdit="1"/>
              </p:cNvSpPr>
              <p:nvPr/>
            </p:nvSpPr>
            <p:spPr>
              <a:xfrm>
                <a:off x="3522785" y="5840958"/>
                <a:ext cx="3564245" cy="400110"/>
              </a:xfrm>
              <a:prstGeom prst="rect">
                <a:avLst/>
              </a:prstGeom>
              <a:blipFill>
                <a:blip r:embed="rId9"/>
                <a:stretch>
                  <a:fillRect t="-6061" r="-1197" b="-27273"/>
                </a:stretch>
              </a:blipFill>
            </p:spPr>
            <p:txBody>
              <a:bodyPr/>
              <a:lstStyle/>
              <a:p>
                <a:r>
                  <a:rPr lang="en-US">
                    <a:noFill/>
                  </a:rPr>
                  <a:t> </a:t>
                </a:r>
              </a:p>
            </p:txBody>
          </p:sp>
        </mc:Fallback>
      </mc:AlternateContent>
      <p:sp>
        <p:nvSpPr>
          <p:cNvPr id="28" name="TextBox 27"/>
          <p:cNvSpPr txBox="1"/>
          <p:nvPr/>
        </p:nvSpPr>
        <p:spPr>
          <a:xfrm>
            <a:off x="1652505" y="5483938"/>
            <a:ext cx="198120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solidFill>
                  <a:srgbClr val="000090"/>
                </a:solidFill>
                <a:latin typeface="Arial" panose="020B0604020202020204" pitchFamily="34" charset="0"/>
                <a:cs typeface="Arial" panose="020B0604020202020204" pitchFamily="34" charset="0"/>
              </a:rPr>
              <a:t>Additive bias:</a:t>
            </a:r>
          </a:p>
        </p:txBody>
      </p:sp>
      <p:sp>
        <p:nvSpPr>
          <p:cNvPr id="29" name="TextBox 28"/>
          <p:cNvSpPr txBox="1"/>
          <p:nvPr/>
        </p:nvSpPr>
        <p:spPr>
          <a:xfrm>
            <a:off x="990600" y="5848290"/>
            <a:ext cx="289560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solidFill>
                  <a:srgbClr val="000090"/>
                </a:solidFill>
                <a:latin typeface="Arial" panose="020B0604020202020204" pitchFamily="34" charset="0"/>
                <a:cs typeface="Arial" panose="020B0604020202020204" pitchFamily="34" charset="0"/>
              </a:rPr>
              <a:t>Multiplicative bias:</a:t>
            </a:r>
          </a:p>
        </p:txBody>
      </p:sp>
      <p:cxnSp>
        <p:nvCxnSpPr>
          <p:cNvPr id="36" name="Straight Arrow Connector 35"/>
          <p:cNvCxnSpPr>
            <a:endCxn id="40" idx="0"/>
          </p:cNvCxnSpPr>
          <p:nvPr/>
        </p:nvCxnSpPr>
        <p:spPr>
          <a:xfrm>
            <a:off x="2429942" y="2839532"/>
            <a:ext cx="2105319" cy="172154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endCxn id="40" idx="0"/>
          </p:cNvCxnSpPr>
          <p:nvPr/>
        </p:nvCxnSpPr>
        <p:spPr>
          <a:xfrm flipH="1">
            <a:off x="4535261" y="2921582"/>
            <a:ext cx="1558931" cy="16394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1841053" y="6255853"/>
            <a:ext cx="1177778" cy="215444"/>
          </a:xfrm>
          <a:prstGeom prst="rect">
            <a:avLst/>
          </a:prstGeom>
        </p:spPr>
        <p:txBody>
          <a:bodyPr wrap="square">
            <a:spAutoFit/>
          </a:bodyPr>
          <a:lstStyle/>
          <a:p>
            <a:r>
              <a:rPr lang="en-US" sz="800" b="1" dirty="0" smtClean="0">
                <a:latin typeface="Arial" panose="020B0604020202020204" pitchFamily="34" charset="0"/>
                <a:cs typeface="Arial" panose="020B0604020202020204" pitchFamily="34" charset="0"/>
              </a:rPr>
              <a:t>Chang et al., 2013</a:t>
            </a:r>
            <a:endParaRPr lang="en-US"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626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schemeClr val="bg1"/>
                </a:solidFill>
              </a:rPr>
              <a:t>11</a:t>
            </a:r>
            <a:endParaRPr lang="en-US" dirty="0">
              <a:solidFill>
                <a:schemeClr val="bg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sp>
        <p:nvSpPr>
          <p:cNvPr id="18" name="Title 1"/>
          <p:cNvSpPr>
            <a:spLocks noGrp="1"/>
          </p:cNvSpPr>
          <p:nvPr>
            <p:ph type="title"/>
          </p:nvPr>
        </p:nvSpPr>
        <p:spPr>
          <a:xfrm>
            <a:off x="858984" y="381000"/>
            <a:ext cx="7391400" cy="762000"/>
          </a:xfrm>
        </p:spPr>
        <p:txBody>
          <a:bodyPr/>
          <a:lstStyle/>
          <a:p>
            <a:r>
              <a:rPr lang="en-US" sz="2500" dirty="0" smtClean="0"/>
              <a:t>Columnar AERONET AOD vs surface PM</a:t>
            </a:r>
            <a:r>
              <a:rPr lang="en-US" sz="2500" baseline="-25000" dirty="0" smtClean="0"/>
              <a:t>2.5</a:t>
            </a:r>
            <a:br>
              <a:rPr lang="en-US" sz="2500" baseline="-25000" dirty="0" smtClean="0"/>
            </a:br>
            <a:r>
              <a:rPr lang="en-US" sz="2400" b="0" dirty="0">
                <a:latin typeface="Arial" panose="020B0604020202020204" pitchFamily="34" charset="0"/>
                <a:cs typeface="Arial" panose="020B0604020202020204" pitchFamily="34" charset="0"/>
              </a:rPr>
              <a:t>California and Nevada, 2013</a:t>
            </a:r>
            <a:endParaRPr lang="en-US" sz="2600" baseline="-250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6667" r="8333"/>
          <a:stretch/>
        </p:blipFill>
        <p:spPr>
          <a:xfrm>
            <a:off x="366531" y="1362437"/>
            <a:ext cx="8449519" cy="5101837"/>
          </a:xfrm>
          <a:prstGeom prst="rect">
            <a:avLst/>
          </a:prstGeom>
        </p:spPr>
      </p:pic>
      <p:sp>
        <p:nvSpPr>
          <p:cNvPr id="22" name="TextBox 21"/>
          <p:cNvSpPr txBox="1"/>
          <p:nvPr/>
        </p:nvSpPr>
        <p:spPr>
          <a:xfrm>
            <a:off x="6858000" y="3992939"/>
            <a:ext cx="685800" cy="369332"/>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Q-1</a:t>
            </a:r>
            <a:endParaRPr lang="en-US" b="1" dirty="0">
              <a:latin typeface="Calibri" panose="020F0502020204030204" pitchFamily="34" charset="0"/>
              <a:cs typeface="Calibri" panose="020F0502020204030204" pitchFamily="34" charset="0"/>
            </a:endParaRPr>
          </a:p>
        </p:txBody>
      </p:sp>
      <p:sp>
        <p:nvSpPr>
          <p:cNvPr id="23" name="TextBox 22"/>
          <p:cNvSpPr txBox="1"/>
          <p:nvPr/>
        </p:nvSpPr>
        <p:spPr>
          <a:xfrm>
            <a:off x="6850380" y="2000071"/>
            <a:ext cx="685800" cy="369332"/>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Q-2</a:t>
            </a:r>
            <a:endParaRPr lang="en-US" b="1" dirty="0">
              <a:latin typeface="Calibri" panose="020F0502020204030204" pitchFamily="34" charset="0"/>
              <a:cs typeface="Calibri" panose="020F0502020204030204" pitchFamily="34" charset="0"/>
            </a:endParaRPr>
          </a:p>
        </p:txBody>
      </p:sp>
      <p:sp>
        <p:nvSpPr>
          <p:cNvPr id="24" name="TextBox 23"/>
          <p:cNvSpPr txBox="1"/>
          <p:nvPr/>
        </p:nvSpPr>
        <p:spPr>
          <a:xfrm>
            <a:off x="7818120" y="2000071"/>
            <a:ext cx="685800" cy="369332"/>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Q-3</a:t>
            </a:r>
            <a:endParaRPr lang="en-US" b="1" dirty="0">
              <a:latin typeface="Calibri" panose="020F0502020204030204" pitchFamily="34" charset="0"/>
              <a:cs typeface="Calibri" panose="020F0502020204030204" pitchFamily="34" charset="0"/>
            </a:endParaRPr>
          </a:p>
        </p:txBody>
      </p:sp>
      <p:sp>
        <p:nvSpPr>
          <p:cNvPr id="25" name="TextBox 24"/>
          <p:cNvSpPr txBox="1"/>
          <p:nvPr/>
        </p:nvSpPr>
        <p:spPr>
          <a:xfrm>
            <a:off x="7688580" y="2399942"/>
            <a:ext cx="922020" cy="1200329"/>
          </a:xfrm>
          <a:prstGeom prst="rect">
            <a:avLst/>
          </a:prstGeom>
          <a:noFill/>
        </p:spPr>
        <p:txBody>
          <a:bodyPr wrap="square" rtlCol="0">
            <a:spAutoFit/>
          </a:bodyPr>
          <a:lstStyle/>
          <a:p>
            <a:pPr algn="ctr"/>
            <a:r>
              <a:rPr lang="en-US" b="1" dirty="0" smtClean="0">
                <a:solidFill>
                  <a:srgbClr val="FF0000"/>
                </a:solidFill>
                <a:latin typeface="Calibri" panose="020F0502020204030204" pitchFamily="34" charset="0"/>
                <a:cs typeface="Calibri" panose="020F0502020204030204" pitchFamily="34" charset="0"/>
              </a:rPr>
              <a:t>High</a:t>
            </a:r>
          </a:p>
          <a:p>
            <a:pPr algn="ctr"/>
            <a:r>
              <a:rPr lang="en-US" b="1" dirty="0" smtClean="0">
                <a:solidFill>
                  <a:srgbClr val="FF0000"/>
                </a:solidFill>
                <a:latin typeface="Calibri" panose="020F0502020204030204" pitchFamily="34" charset="0"/>
                <a:cs typeface="Calibri" panose="020F0502020204030204" pitchFamily="34" charset="0"/>
              </a:rPr>
              <a:t>surface </a:t>
            </a:r>
          </a:p>
          <a:p>
            <a:pPr algn="ctr"/>
            <a:r>
              <a:rPr lang="en-US" b="1" dirty="0" smtClean="0">
                <a:solidFill>
                  <a:srgbClr val="FF0000"/>
                </a:solidFill>
                <a:latin typeface="Calibri" panose="020F0502020204030204" pitchFamily="34" charset="0"/>
                <a:cs typeface="Calibri" panose="020F0502020204030204" pitchFamily="34" charset="0"/>
              </a:rPr>
              <a:t>High column </a:t>
            </a:r>
            <a:endParaRPr lang="en-US" b="1" dirty="0">
              <a:solidFill>
                <a:srgbClr val="FF0000"/>
              </a:solidFill>
              <a:latin typeface="Calibri" panose="020F0502020204030204" pitchFamily="34" charset="0"/>
              <a:cs typeface="Calibri" panose="020F0502020204030204" pitchFamily="34" charset="0"/>
            </a:endParaRPr>
          </a:p>
        </p:txBody>
      </p:sp>
      <p:sp>
        <p:nvSpPr>
          <p:cNvPr id="26" name="TextBox 25"/>
          <p:cNvSpPr txBox="1"/>
          <p:nvPr/>
        </p:nvSpPr>
        <p:spPr>
          <a:xfrm>
            <a:off x="7688580" y="4434482"/>
            <a:ext cx="922020" cy="1200329"/>
          </a:xfrm>
          <a:prstGeom prst="rect">
            <a:avLst/>
          </a:prstGeom>
          <a:noFill/>
        </p:spPr>
        <p:txBody>
          <a:bodyPr wrap="square" rtlCol="0">
            <a:spAutoFit/>
          </a:bodyPr>
          <a:lstStyle/>
          <a:p>
            <a:pPr algn="ctr"/>
            <a:r>
              <a:rPr lang="en-US" b="1" dirty="0" smtClean="0">
                <a:solidFill>
                  <a:srgbClr val="009900"/>
                </a:solidFill>
                <a:latin typeface="Calibri" panose="020F0502020204030204" pitchFamily="34" charset="0"/>
                <a:cs typeface="Calibri" panose="020F0502020204030204" pitchFamily="34" charset="0"/>
              </a:rPr>
              <a:t>Low</a:t>
            </a:r>
          </a:p>
          <a:p>
            <a:pPr algn="ctr"/>
            <a:r>
              <a:rPr lang="en-US" b="1" dirty="0" smtClean="0">
                <a:solidFill>
                  <a:srgbClr val="009900"/>
                </a:solidFill>
                <a:latin typeface="Calibri" panose="020F0502020204030204" pitchFamily="34" charset="0"/>
                <a:cs typeface="Calibri" panose="020F0502020204030204" pitchFamily="34" charset="0"/>
              </a:rPr>
              <a:t>surface </a:t>
            </a:r>
          </a:p>
          <a:p>
            <a:pPr algn="ctr"/>
            <a:r>
              <a:rPr lang="en-US" b="1" dirty="0" smtClean="0">
                <a:solidFill>
                  <a:srgbClr val="FF0000"/>
                </a:solidFill>
                <a:latin typeface="Calibri" panose="020F0502020204030204" pitchFamily="34" charset="0"/>
                <a:cs typeface="Calibri" panose="020F0502020204030204" pitchFamily="34" charset="0"/>
              </a:rPr>
              <a:t>High column </a:t>
            </a:r>
            <a:endParaRPr lang="en-US" b="1" dirty="0">
              <a:solidFill>
                <a:srgbClr val="FF0000"/>
              </a:solidFill>
              <a:latin typeface="Calibri" panose="020F0502020204030204" pitchFamily="34" charset="0"/>
              <a:cs typeface="Calibri" panose="020F0502020204030204" pitchFamily="34" charset="0"/>
            </a:endParaRPr>
          </a:p>
        </p:txBody>
      </p:sp>
      <p:sp>
        <p:nvSpPr>
          <p:cNvPr id="27" name="TextBox 26"/>
          <p:cNvSpPr txBox="1"/>
          <p:nvPr/>
        </p:nvSpPr>
        <p:spPr>
          <a:xfrm>
            <a:off x="6728460" y="4438471"/>
            <a:ext cx="922020" cy="1200329"/>
          </a:xfrm>
          <a:prstGeom prst="rect">
            <a:avLst/>
          </a:prstGeom>
          <a:noFill/>
        </p:spPr>
        <p:txBody>
          <a:bodyPr wrap="square" rtlCol="0">
            <a:spAutoFit/>
          </a:bodyPr>
          <a:lstStyle/>
          <a:p>
            <a:pPr algn="ctr"/>
            <a:r>
              <a:rPr lang="en-US" b="1" dirty="0" smtClean="0">
                <a:solidFill>
                  <a:srgbClr val="009900"/>
                </a:solidFill>
                <a:latin typeface="Calibri" panose="020F0502020204030204" pitchFamily="34" charset="0"/>
                <a:cs typeface="Calibri" panose="020F0502020204030204" pitchFamily="34" charset="0"/>
              </a:rPr>
              <a:t>Low  surface </a:t>
            </a:r>
          </a:p>
          <a:p>
            <a:pPr algn="ctr"/>
            <a:r>
              <a:rPr lang="en-US" b="1" dirty="0" smtClean="0">
                <a:solidFill>
                  <a:srgbClr val="009900"/>
                </a:solidFill>
                <a:latin typeface="Calibri" panose="020F0502020204030204" pitchFamily="34" charset="0"/>
                <a:cs typeface="Calibri" panose="020F0502020204030204" pitchFamily="34" charset="0"/>
              </a:rPr>
              <a:t>Low column </a:t>
            </a:r>
            <a:endParaRPr lang="en-US" b="1" dirty="0">
              <a:solidFill>
                <a:srgbClr val="009900"/>
              </a:solidFill>
              <a:latin typeface="Calibri" panose="020F0502020204030204" pitchFamily="34" charset="0"/>
              <a:cs typeface="Calibri" panose="020F0502020204030204" pitchFamily="34" charset="0"/>
            </a:endParaRPr>
          </a:p>
        </p:txBody>
      </p:sp>
      <p:sp>
        <p:nvSpPr>
          <p:cNvPr id="28" name="TextBox 27"/>
          <p:cNvSpPr txBox="1"/>
          <p:nvPr/>
        </p:nvSpPr>
        <p:spPr>
          <a:xfrm>
            <a:off x="6720840" y="2399942"/>
            <a:ext cx="922020" cy="1200329"/>
          </a:xfrm>
          <a:prstGeom prst="rect">
            <a:avLst/>
          </a:prstGeom>
          <a:noFill/>
        </p:spPr>
        <p:txBody>
          <a:bodyPr wrap="square" rtlCol="0">
            <a:spAutoFit/>
          </a:bodyPr>
          <a:lstStyle/>
          <a:p>
            <a:pPr algn="ctr"/>
            <a:r>
              <a:rPr lang="en-US" b="1" dirty="0" smtClean="0">
                <a:solidFill>
                  <a:srgbClr val="FF0000"/>
                </a:solidFill>
                <a:latin typeface="Calibri" panose="020F0502020204030204" pitchFamily="34" charset="0"/>
                <a:cs typeface="Calibri" panose="020F0502020204030204" pitchFamily="34" charset="0"/>
              </a:rPr>
              <a:t>High</a:t>
            </a:r>
          </a:p>
          <a:p>
            <a:pPr algn="ctr"/>
            <a:r>
              <a:rPr lang="en-US" b="1" dirty="0" smtClean="0">
                <a:solidFill>
                  <a:srgbClr val="FF0000"/>
                </a:solidFill>
                <a:latin typeface="Calibri" panose="020F0502020204030204" pitchFamily="34" charset="0"/>
                <a:cs typeface="Calibri" panose="020F0502020204030204" pitchFamily="34" charset="0"/>
              </a:rPr>
              <a:t>surface </a:t>
            </a:r>
          </a:p>
          <a:p>
            <a:pPr algn="ctr"/>
            <a:r>
              <a:rPr lang="en-US" b="1" dirty="0" smtClean="0">
                <a:solidFill>
                  <a:srgbClr val="009900"/>
                </a:solidFill>
                <a:latin typeface="Calibri" panose="020F0502020204030204" pitchFamily="34" charset="0"/>
                <a:cs typeface="Calibri" panose="020F0502020204030204" pitchFamily="34" charset="0"/>
              </a:rPr>
              <a:t>Low</a:t>
            </a:r>
          </a:p>
          <a:p>
            <a:pPr algn="ctr"/>
            <a:r>
              <a:rPr lang="en-US" b="1" dirty="0" smtClean="0">
                <a:solidFill>
                  <a:srgbClr val="009900"/>
                </a:solidFill>
                <a:latin typeface="Calibri" panose="020F0502020204030204" pitchFamily="34" charset="0"/>
                <a:cs typeface="Calibri" panose="020F0502020204030204" pitchFamily="34" charset="0"/>
              </a:rPr>
              <a:t>column </a:t>
            </a:r>
            <a:endParaRPr lang="en-US" b="1" dirty="0">
              <a:solidFill>
                <a:srgbClr val="009900"/>
              </a:solidFill>
              <a:latin typeface="Calibri" panose="020F0502020204030204" pitchFamily="34" charset="0"/>
              <a:cs typeface="Calibri" panose="020F0502020204030204" pitchFamily="34" charset="0"/>
            </a:endParaRPr>
          </a:p>
        </p:txBody>
      </p:sp>
      <p:sp>
        <p:nvSpPr>
          <p:cNvPr id="30" name="TextBox 29"/>
          <p:cNvSpPr txBox="1"/>
          <p:nvPr/>
        </p:nvSpPr>
        <p:spPr>
          <a:xfrm>
            <a:off x="7825740" y="3995202"/>
            <a:ext cx="685800" cy="369332"/>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Q-4</a:t>
            </a:r>
            <a:endParaRPr lang="en-US" b="1" dirty="0">
              <a:latin typeface="Calibri" panose="020F0502020204030204" pitchFamily="34" charset="0"/>
              <a:cs typeface="Calibri" panose="020F0502020204030204" pitchFamily="34" charset="0"/>
            </a:endParaRPr>
          </a:p>
        </p:txBody>
      </p:sp>
      <p:cxnSp>
        <p:nvCxnSpPr>
          <p:cNvPr id="17" name="Straight Arrow Connector 16"/>
          <p:cNvCxnSpPr/>
          <p:nvPr/>
        </p:nvCxnSpPr>
        <p:spPr>
          <a:xfrm flipV="1">
            <a:off x="6858000" y="1362437"/>
            <a:ext cx="0" cy="7711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8298874" y="5791200"/>
            <a:ext cx="692726" cy="916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952892" y="6132963"/>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29" name="TextBox 28"/>
          <p:cNvSpPr txBox="1"/>
          <p:nvPr/>
        </p:nvSpPr>
        <p:spPr>
          <a:xfrm>
            <a:off x="3674099" y="6124281"/>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31" name="TextBox 30"/>
          <p:cNvSpPr txBox="1"/>
          <p:nvPr/>
        </p:nvSpPr>
        <p:spPr>
          <a:xfrm>
            <a:off x="6523348" y="6153346"/>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32" name="Rectangle 31"/>
          <p:cNvSpPr/>
          <p:nvPr/>
        </p:nvSpPr>
        <p:spPr>
          <a:xfrm>
            <a:off x="6191944" y="6590721"/>
            <a:ext cx="2716530" cy="215444"/>
          </a:xfrm>
          <a:prstGeom prst="rect">
            <a:avLst/>
          </a:prstGeom>
        </p:spPr>
        <p:txBody>
          <a:bodyPr wrap="square">
            <a:spAutoFit/>
          </a:bodyPr>
          <a:lstStyle/>
          <a:p>
            <a:r>
              <a:rPr lang="en-US" sz="800" b="1" dirty="0" smtClean="0">
                <a:solidFill>
                  <a:schemeClr val="bg1"/>
                </a:solidFill>
              </a:rPr>
              <a:t>Loria-Salazar (Accepted Atmos</a:t>
            </a:r>
            <a:r>
              <a:rPr lang="en-US" sz="800" b="1" dirty="0">
                <a:solidFill>
                  <a:schemeClr val="bg1"/>
                </a:solidFill>
              </a:rPr>
              <a:t>. Environ, </a:t>
            </a:r>
            <a:r>
              <a:rPr lang="en-US" sz="800" b="1" dirty="0" smtClean="0">
                <a:solidFill>
                  <a:schemeClr val="bg1"/>
                </a:solidFill>
              </a:rPr>
              <a:t>2017)</a:t>
            </a:r>
            <a:endParaRPr lang="en-US" sz="800" b="1" dirty="0">
              <a:solidFill>
                <a:schemeClr val="bg1"/>
              </a:solidFill>
            </a:endParaRPr>
          </a:p>
        </p:txBody>
      </p:sp>
    </p:spTree>
    <p:extLst>
      <p:ext uri="{BB962C8B-B14F-4D97-AF65-F5344CB8AC3E}">
        <p14:creationId xmlns:p14="http://schemas.microsoft.com/office/powerpoint/2010/main" val="3366438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schemeClr val="bg1"/>
                </a:solidFill>
              </a:rPr>
              <a:t>12</a:t>
            </a:r>
            <a:endParaRPr lang="en-US" dirty="0">
              <a:solidFill>
                <a:schemeClr val="bg1"/>
              </a:solidFill>
            </a:endParaRPr>
          </a:p>
        </p:txBody>
      </p:sp>
      <p:pic>
        <p:nvPicPr>
          <p:cNvPr id="10" name="Picture 9" descr="CoreCurriculum_1.jpg"/>
          <p:cNvPicPr>
            <a:picLocks noChangeAspect="1"/>
          </p:cNvPicPr>
          <p:nvPr/>
        </p:nvPicPr>
        <p:blipFill rotWithShape="1">
          <a:blip r:embed="rId2"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858984" y="457200"/>
            <a:ext cx="7391400" cy="762000"/>
          </a:xfrm>
        </p:spPr>
        <p:txBody>
          <a:bodyPr/>
          <a:lstStyle/>
          <a:p>
            <a:r>
              <a:rPr lang="en-US" sz="2600" dirty="0">
                <a:solidFill>
                  <a:schemeClr val="tx1"/>
                </a:solidFill>
                <a:cs typeface="Calibri" panose="020F0502020204030204" pitchFamily="34" charset="0"/>
              </a:rPr>
              <a:t>Quadrant </a:t>
            </a:r>
            <a:r>
              <a:rPr lang="en-US" sz="2600" dirty="0" smtClean="0">
                <a:solidFill>
                  <a:schemeClr val="tx1"/>
                </a:solidFill>
                <a:cs typeface="Calibri" panose="020F0502020204030204" pitchFamily="34" charset="0"/>
              </a:rPr>
              <a:t>method</a:t>
            </a:r>
            <a:r>
              <a:rPr lang="en-US" dirty="0" smtClean="0">
                <a:solidFill>
                  <a:schemeClr val="tx1"/>
                </a:solidFill>
                <a:cs typeface="Calibri" panose="020F0502020204030204" pitchFamily="34" charset="0"/>
              </a:rPr>
              <a:t/>
            </a:r>
            <a:br>
              <a:rPr lang="en-US" dirty="0" smtClean="0">
                <a:solidFill>
                  <a:schemeClr val="tx1"/>
                </a:solidFill>
                <a:cs typeface="Calibri" panose="020F0502020204030204" pitchFamily="34" charset="0"/>
              </a:rPr>
            </a:br>
            <a:r>
              <a:rPr lang="en-US" sz="2400" b="0" dirty="0" smtClean="0">
                <a:latin typeface="Arial" panose="020B0604020202020204" pitchFamily="34" charset="0"/>
                <a:cs typeface="Arial" panose="020B0604020202020204" pitchFamily="34" charset="0"/>
              </a:rPr>
              <a:t>California </a:t>
            </a:r>
            <a:r>
              <a:rPr lang="en-US" sz="2400" b="0" dirty="0">
                <a:latin typeface="Arial" panose="020B0604020202020204" pitchFamily="34" charset="0"/>
                <a:cs typeface="Arial" panose="020B0604020202020204" pitchFamily="34" charset="0"/>
              </a:rPr>
              <a:t>and Nevada, 2013</a:t>
            </a:r>
            <a:r>
              <a:rPr lang="en-US" b="0" dirty="0">
                <a:solidFill>
                  <a:schemeClr val="tx1"/>
                </a:solidFill>
              </a:rPr>
              <a:t/>
            </a:r>
            <a:br>
              <a:rPr lang="en-US" b="0" dirty="0">
                <a:solidFill>
                  <a:schemeClr val="tx1"/>
                </a:solidFill>
              </a:rPr>
            </a:br>
            <a:endParaRPr lang="en-US" sz="2600" b="0" baseline="-250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graphicFrame>
        <p:nvGraphicFramePr>
          <p:cNvPr id="20" name="Diagram 19"/>
          <p:cNvGraphicFramePr/>
          <p:nvPr>
            <p:extLst>
              <p:ext uri="{D42A27DB-BD31-4B8C-83A1-F6EECF244321}">
                <p14:modId xmlns:p14="http://schemas.microsoft.com/office/powerpoint/2010/main" val="58936858"/>
              </p:ext>
            </p:extLst>
          </p:nvPr>
        </p:nvGraphicFramePr>
        <p:xfrm>
          <a:off x="304800" y="1300020"/>
          <a:ext cx="8603674" cy="50245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p:cNvPicPr>
            <a:picLocks noChangeAspect="1"/>
          </p:cNvPicPr>
          <p:nvPr/>
        </p:nvPicPr>
        <p:blipFill rotWithShape="1">
          <a:blip r:embed="rId9">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Tree>
    <p:extLst>
      <p:ext uri="{BB962C8B-B14F-4D97-AF65-F5344CB8AC3E}">
        <p14:creationId xmlns:p14="http://schemas.microsoft.com/office/powerpoint/2010/main" val="1148601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reCurriculum_1.jpg"/>
          <p:cNvPicPr>
            <a:picLocks noChangeAspect="1"/>
          </p:cNvPicPr>
          <p:nvPr/>
        </p:nvPicPr>
        <p:blipFill rotWithShape="1">
          <a:blip r:embed="rId2"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858984" y="457200"/>
            <a:ext cx="7391400" cy="762000"/>
          </a:xfrm>
        </p:spPr>
        <p:txBody>
          <a:bodyPr/>
          <a:lstStyle/>
          <a:p>
            <a:r>
              <a:rPr lang="en-US" sz="2600" dirty="0">
                <a:solidFill>
                  <a:schemeClr val="tx1"/>
                </a:solidFill>
                <a:cs typeface="Calibri" panose="020F0502020204030204" pitchFamily="34" charset="0"/>
              </a:rPr>
              <a:t>Quadrant </a:t>
            </a:r>
            <a:r>
              <a:rPr lang="en-US" sz="2600" dirty="0" smtClean="0">
                <a:solidFill>
                  <a:schemeClr val="tx1"/>
                </a:solidFill>
                <a:cs typeface="Calibri" panose="020F0502020204030204" pitchFamily="34" charset="0"/>
              </a:rPr>
              <a:t>method</a:t>
            </a:r>
            <a:r>
              <a:rPr lang="en-US" dirty="0" smtClean="0">
                <a:solidFill>
                  <a:schemeClr val="tx1"/>
                </a:solidFill>
                <a:cs typeface="Calibri" panose="020F0502020204030204" pitchFamily="34" charset="0"/>
              </a:rPr>
              <a:t/>
            </a:r>
            <a:br>
              <a:rPr lang="en-US" dirty="0" smtClean="0">
                <a:solidFill>
                  <a:schemeClr val="tx1"/>
                </a:solidFill>
                <a:cs typeface="Calibri" panose="020F0502020204030204" pitchFamily="34" charset="0"/>
              </a:rPr>
            </a:br>
            <a:r>
              <a:rPr lang="en-US" sz="2400" b="0" dirty="0" smtClean="0">
                <a:latin typeface="Arial" panose="020B0604020202020204" pitchFamily="34" charset="0"/>
                <a:cs typeface="Arial" panose="020B0604020202020204" pitchFamily="34" charset="0"/>
              </a:rPr>
              <a:t>California </a:t>
            </a:r>
            <a:r>
              <a:rPr lang="en-US" sz="2400" b="0" dirty="0">
                <a:latin typeface="Arial" panose="020B0604020202020204" pitchFamily="34" charset="0"/>
                <a:cs typeface="Arial" panose="020B0604020202020204" pitchFamily="34" charset="0"/>
              </a:rPr>
              <a:t>and Nevada, 2013</a:t>
            </a:r>
            <a:r>
              <a:rPr lang="en-US" b="0" dirty="0">
                <a:solidFill>
                  <a:schemeClr val="tx1"/>
                </a:solidFill>
              </a:rPr>
              <a:t/>
            </a:r>
            <a:br>
              <a:rPr lang="en-US" b="0" dirty="0">
                <a:solidFill>
                  <a:schemeClr val="tx1"/>
                </a:solidFill>
              </a:rPr>
            </a:br>
            <a:endParaRPr lang="en-US" sz="2600" b="0" baseline="-250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graphicFrame>
        <p:nvGraphicFramePr>
          <p:cNvPr id="20" name="Diagram 19"/>
          <p:cNvGraphicFramePr/>
          <p:nvPr>
            <p:extLst>
              <p:ext uri="{D42A27DB-BD31-4B8C-83A1-F6EECF244321}">
                <p14:modId xmlns:p14="http://schemas.microsoft.com/office/powerpoint/2010/main" val="665280669"/>
              </p:ext>
            </p:extLst>
          </p:nvPr>
        </p:nvGraphicFramePr>
        <p:xfrm>
          <a:off x="304800" y="1300020"/>
          <a:ext cx="8603674" cy="50245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381000" y="1981200"/>
            <a:ext cx="2667000" cy="461665"/>
          </a:xfrm>
          <a:prstGeom prst="rect">
            <a:avLst/>
          </a:prstGeom>
          <a:noFill/>
        </p:spPr>
        <p:txBody>
          <a:bodyPr wrap="square" rtlCol="0">
            <a:spAutoFit/>
          </a:bodyPr>
          <a:lstStyle/>
          <a:p>
            <a:pPr algn="ctr"/>
            <a:r>
              <a:rPr lang="en-US" sz="2400" b="1" dirty="0" smtClean="0">
                <a:solidFill>
                  <a:srgbClr val="FF0000"/>
                </a:solidFill>
              </a:rPr>
              <a:t>Relationship</a:t>
            </a:r>
            <a:endParaRPr lang="en-US" sz="2400" b="1" dirty="0">
              <a:solidFill>
                <a:srgbClr val="FF0000"/>
              </a:solidFill>
            </a:endParaRPr>
          </a:p>
        </p:txBody>
      </p:sp>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cxnSp>
        <p:nvCxnSpPr>
          <p:cNvPr id="3" name="Straight Arrow Connector 2"/>
          <p:cNvCxnSpPr/>
          <p:nvPr/>
        </p:nvCxnSpPr>
        <p:spPr>
          <a:xfrm flipH="1">
            <a:off x="1066800" y="2442865"/>
            <a:ext cx="659756" cy="11385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726556" y="2442865"/>
            <a:ext cx="559444" cy="11385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Slide Number Placeholder 3"/>
          <p:cNvSpPr>
            <a:spLocks noGrp="1"/>
          </p:cNvSpPr>
          <p:nvPr>
            <p:ph type="sldNum" sz="quarter" idx="12"/>
          </p:nvPr>
        </p:nvSpPr>
        <p:spPr>
          <a:xfrm>
            <a:off x="7013575" y="6547304"/>
            <a:ext cx="2133600" cy="476250"/>
          </a:xfrm>
        </p:spPr>
        <p:txBody>
          <a:bodyPr/>
          <a:lstStyle/>
          <a:p>
            <a:pPr>
              <a:defRPr/>
            </a:pPr>
            <a:r>
              <a:rPr lang="en-US" dirty="0" smtClean="0">
                <a:solidFill>
                  <a:schemeClr val="bg1"/>
                </a:solidFill>
              </a:rPr>
              <a:t>12</a:t>
            </a:r>
            <a:endParaRPr lang="en-US" dirty="0">
              <a:solidFill>
                <a:schemeClr val="bg1"/>
              </a:solidFill>
            </a:endParaRPr>
          </a:p>
        </p:txBody>
      </p:sp>
    </p:spTree>
    <p:extLst>
      <p:ext uri="{BB962C8B-B14F-4D97-AF65-F5344CB8AC3E}">
        <p14:creationId xmlns:p14="http://schemas.microsoft.com/office/powerpoint/2010/main" val="601305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reCurriculum_1.jpg"/>
          <p:cNvPicPr>
            <a:picLocks noChangeAspect="1"/>
          </p:cNvPicPr>
          <p:nvPr/>
        </p:nvPicPr>
        <p:blipFill rotWithShape="1">
          <a:blip r:embed="rId2"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858984" y="457200"/>
            <a:ext cx="7391400" cy="762000"/>
          </a:xfrm>
        </p:spPr>
        <p:txBody>
          <a:bodyPr/>
          <a:lstStyle/>
          <a:p>
            <a:r>
              <a:rPr lang="en-US" sz="2600" dirty="0">
                <a:solidFill>
                  <a:schemeClr val="tx1"/>
                </a:solidFill>
                <a:cs typeface="Calibri" panose="020F0502020204030204" pitchFamily="34" charset="0"/>
              </a:rPr>
              <a:t>Quadrant </a:t>
            </a:r>
            <a:r>
              <a:rPr lang="en-US" sz="2600" dirty="0" smtClean="0">
                <a:solidFill>
                  <a:schemeClr val="tx1"/>
                </a:solidFill>
                <a:cs typeface="Calibri" panose="020F0502020204030204" pitchFamily="34" charset="0"/>
              </a:rPr>
              <a:t>method</a:t>
            </a:r>
            <a:r>
              <a:rPr lang="en-US" dirty="0" smtClean="0">
                <a:solidFill>
                  <a:schemeClr val="tx1"/>
                </a:solidFill>
                <a:cs typeface="Calibri" panose="020F0502020204030204" pitchFamily="34" charset="0"/>
              </a:rPr>
              <a:t/>
            </a:r>
            <a:br>
              <a:rPr lang="en-US" dirty="0" smtClean="0">
                <a:solidFill>
                  <a:schemeClr val="tx1"/>
                </a:solidFill>
                <a:cs typeface="Calibri" panose="020F0502020204030204" pitchFamily="34" charset="0"/>
              </a:rPr>
            </a:br>
            <a:r>
              <a:rPr lang="en-US" sz="2400" b="0" dirty="0" smtClean="0">
                <a:latin typeface="Arial" panose="020B0604020202020204" pitchFamily="34" charset="0"/>
                <a:cs typeface="Arial" panose="020B0604020202020204" pitchFamily="34" charset="0"/>
              </a:rPr>
              <a:t>California </a:t>
            </a:r>
            <a:r>
              <a:rPr lang="en-US" sz="2400" b="0" dirty="0">
                <a:latin typeface="Arial" panose="020B0604020202020204" pitchFamily="34" charset="0"/>
                <a:cs typeface="Arial" panose="020B0604020202020204" pitchFamily="34" charset="0"/>
              </a:rPr>
              <a:t>and Nevada, 2013</a:t>
            </a:r>
            <a:r>
              <a:rPr lang="en-US" b="0" dirty="0">
                <a:solidFill>
                  <a:schemeClr val="tx1"/>
                </a:solidFill>
              </a:rPr>
              <a:t/>
            </a:r>
            <a:br>
              <a:rPr lang="en-US" b="0" dirty="0">
                <a:solidFill>
                  <a:schemeClr val="tx1"/>
                </a:solidFill>
              </a:rPr>
            </a:br>
            <a:endParaRPr lang="en-US" sz="2600" b="0" baseline="-250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graphicFrame>
        <p:nvGraphicFramePr>
          <p:cNvPr id="20" name="Diagram 19"/>
          <p:cNvGraphicFramePr/>
          <p:nvPr>
            <p:extLst>
              <p:ext uri="{D42A27DB-BD31-4B8C-83A1-F6EECF244321}">
                <p14:modId xmlns:p14="http://schemas.microsoft.com/office/powerpoint/2010/main" val="3098393742"/>
              </p:ext>
            </p:extLst>
          </p:nvPr>
        </p:nvGraphicFramePr>
        <p:xfrm>
          <a:off x="304800" y="1300020"/>
          <a:ext cx="8603674" cy="50245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3909060" y="2514600"/>
            <a:ext cx="2514600" cy="461665"/>
          </a:xfrm>
          <a:prstGeom prst="rect">
            <a:avLst/>
          </a:prstGeom>
          <a:noFill/>
        </p:spPr>
        <p:txBody>
          <a:bodyPr wrap="square" rtlCol="0">
            <a:spAutoFit/>
          </a:bodyPr>
          <a:lstStyle/>
          <a:p>
            <a:pPr algn="ctr"/>
            <a:r>
              <a:rPr lang="en-US" sz="2400" b="1" dirty="0" smtClean="0">
                <a:solidFill>
                  <a:srgbClr val="FF0000"/>
                </a:solidFill>
              </a:rPr>
              <a:t>Associate</a:t>
            </a:r>
            <a:endParaRPr lang="en-US" sz="2400" b="1" dirty="0">
              <a:solidFill>
                <a:srgbClr val="FF0000"/>
              </a:solidFill>
            </a:endParaRPr>
          </a:p>
        </p:txBody>
      </p:sp>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15" name="TextBox 14"/>
          <p:cNvSpPr txBox="1"/>
          <p:nvPr/>
        </p:nvSpPr>
        <p:spPr>
          <a:xfrm>
            <a:off x="381000" y="1981200"/>
            <a:ext cx="2667000" cy="461665"/>
          </a:xfrm>
          <a:prstGeom prst="rect">
            <a:avLst/>
          </a:prstGeom>
          <a:noFill/>
        </p:spPr>
        <p:txBody>
          <a:bodyPr wrap="square" rtlCol="0">
            <a:spAutoFit/>
          </a:bodyPr>
          <a:lstStyle/>
          <a:p>
            <a:pPr algn="ctr"/>
            <a:r>
              <a:rPr lang="en-US" sz="2400" b="1" dirty="0" smtClean="0">
                <a:solidFill>
                  <a:srgbClr val="FF0000"/>
                </a:solidFill>
              </a:rPr>
              <a:t>Relationship</a:t>
            </a:r>
            <a:endParaRPr lang="en-US" sz="2400" b="1" dirty="0">
              <a:solidFill>
                <a:srgbClr val="FF0000"/>
              </a:solidFill>
            </a:endParaRPr>
          </a:p>
        </p:txBody>
      </p:sp>
      <p:cxnSp>
        <p:nvCxnSpPr>
          <p:cNvPr id="16" name="Straight Arrow Connector 15"/>
          <p:cNvCxnSpPr/>
          <p:nvPr/>
        </p:nvCxnSpPr>
        <p:spPr>
          <a:xfrm flipH="1">
            <a:off x="1066800" y="2442865"/>
            <a:ext cx="659756" cy="11385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726556" y="2442865"/>
            <a:ext cx="559444" cy="11385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Slide Number Placeholder 3"/>
          <p:cNvSpPr>
            <a:spLocks noGrp="1"/>
          </p:cNvSpPr>
          <p:nvPr>
            <p:ph type="sldNum" sz="quarter" idx="12"/>
          </p:nvPr>
        </p:nvSpPr>
        <p:spPr>
          <a:xfrm>
            <a:off x="7013575" y="6547304"/>
            <a:ext cx="2133600" cy="476250"/>
          </a:xfrm>
        </p:spPr>
        <p:txBody>
          <a:bodyPr/>
          <a:lstStyle/>
          <a:p>
            <a:pPr>
              <a:defRPr/>
            </a:pPr>
            <a:r>
              <a:rPr lang="en-US" dirty="0" smtClean="0">
                <a:solidFill>
                  <a:schemeClr val="bg1"/>
                </a:solidFill>
              </a:rPr>
              <a:t>12</a:t>
            </a:r>
            <a:endParaRPr lang="en-US" dirty="0">
              <a:solidFill>
                <a:schemeClr val="bg1"/>
              </a:solidFill>
            </a:endParaRPr>
          </a:p>
        </p:txBody>
      </p:sp>
    </p:spTree>
    <p:extLst>
      <p:ext uri="{BB962C8B-B14F-4D97-AF65-F5344CB8AC3E}">
        <p14:creationId xmlns:p14="http://schemas.microsoft.com/office/powerpoint/2010/main" val="350907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reCurriculum_1.jpg"/>
          <p:cNvPicPr>
            <a:picLocks noChangeAspect="1"/>
          </p:cNvPicPr>
          <p:nvPr/>
        </p:nvPicPr>
        <p:blipFill rotWithShape="1">
          <a:blip r:embed="rId2"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858984" y="457200"/>
            <a:ext cx="7391400" cy="762000"/>
          </a:xfrm>
        </p:spPr>
        <p:txBody>
          <a:bodyPr/>
          <a:lstStyle/>
          <a:p>
            <a:r>
              <a:rPr lang="en-US" sz="2600" dirty="0">
                <a:solidFill>
                  <a:schemeClr val="tx1"/>
                </a:solidFill>
                <a:cs typeface="Calibri" panose="020F0502020204030204" pitchFamily="34" charset="0"/>
              </a:rPr>
              <a:t>Quadrant </a:t>
            </a:r>
            <a:r>
              <a:rPr lang="en-US" sz="2600" dirty="0" smtClean="0">
                <a:solidFill>
                  <a:schemeClr val="tx1"/>
                </a:solidFill>
                <a:cs typeface="Calibri" panose="020F0502020204030204" pitchFamily="34" charset="0"/>
              </a:rPr>
              <a:t>method</a:t>
            </a:r>
            <a:r>
              <a:rPr lang="en-US" dirty="0" smtClean="0">
                <a:solidFill>
                  <a:schemeClr val="tx1"/>
                </a:solidFill>
                <a:cs typeface="Calibri" panose="020F0502020204030204" pitchFamily="34" charset="0"/>
              </a:rPr>
              <a:t/>
            </a:r>
            <a:br>
              <a:rPr lang="en-US" dirty="0" smtClean="0">
                <a:solidFill>
                  <a:schemeClr val="tx1"/>
                </a:solidFill>
                <a:cs typeface="Calibri" panose="020F0502020204030204" pitchFamily="34" charset="0"/>
              </a:rPr>
            </a:br>
            <a:r>
              <a:rPr lang="en-US" sz="2400" b="0" dirty="0" smtClean="0">
                <a:latin typeface="Arial" panose="020B0604020202020204" pitchFamily="34" charset="0"/>
                <a:cs typeface="Arial" panose="020B0604020202020204" pitchFamily="34" charset="0"/>
              </a:rPr>
              <a:t>California </a:t>
            </a:r>
            <a:r>
              <a:rPr lang="en-US" sz="2400" b="0" dirty="0">
                <a:latin typeface="Arial" panose="020B0604020202020204" pitchFamily="34" charset="0"/>
                <a:cs typeface="Arial" panose="020B0604020202020204" pitchFamily="34" charset="0"/>
              </a:rPr>
              <a:t>and Nevada, 2013</a:t>
            </a:r>
            <a:r>
              <a:rPr lang="en-US" b="0" dirty="0">
                <a:solidFill>
                  <a:schemeClr val="tx1"/>
                </a:solidFill>
              </a:rPr>
              <a:t/>
            </a:r>
            <a:br>
              <a:rPr lang="en-US" b="0" dirty="0">
                <a:solidFill>
                  <a:schemeClr val="tx1"/>
                </a:solidFill>
              </a:rPr>
            </a:br>
            <a:endParaRPr lang="en-US" sz="2600" b="0" baseline="-250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graphicFrame>
        <p:nvGraphicFramePr>
          <p:cNvPr id="20" name="Diagram 19"/>
          <p:cNvGraphicFramePr/>
          <p:nvPr>
            <p:extLst>
              <p:ext uri="{D42A27DB-BD31-4B8C-83A1-F6EECF244321}">
                <p14:modId xmlns:p14="http://schemas.microsoft.com/office/powerpoint/2010/main" val="2827558360"/>
              </p:ext>
            </p:extLst>
          </p:nvPr>
        </p:nvGraphicFramePr>
        <p:xfrm>
          <a:off x="304800" y="1300020"/>
          <a:ext cx="8603674" cy="50245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p:nvPr/>
        </p:nvSpPr>
        <p:spPr>
          <a:xfrm>
            <a:off x="7162800" y="1295400"/>
            <a:ext cx="1752600" cy="461665"/>
          </a:xfrm>
          <a:prstGeom prst="rect">
            <a:avLst/>
          </a:prstGeom>
          <a:noFill/>
        </p:spPr>
        <p:txBody>
          <a:bodyPr wrap="square" rtlCol="0">
            <a:spAutoFit/>
          </a:bodyPr>
          <a:lstStyle/>
          <a:p>
            <a:pPr algn="ctr"/>
            <a:r>
              <a:rPr lang="en-US" sz="2400" b="1" dirty="0" smtClean="0">
                <a:solidFill>
                  <a:srgbClr val="FF0000"/>
                </a:solidFill>
              </a:rPr>
              <a:t>Categorize</a:t>
            </a:r>
            <a:endParaRPr lang="en-US" sz="2400" b="1" dirty="0">
              <a:solidFill>
                <a:srgbClr val="FF0000"/>
              </a:solidFill>
            </a:endParaRPr>
          </a:p>
        </p:txBody>
      </p:sp>
      <p:pic>
        <p:nvPicPr>
          <p:cNvPr id="15" name="Picture 14"/>
          <p:cNvPicPr>
            <a:picLocks noChangeAspect="1"/>
          </p:cNvPicPr>
          <p:nvPr/>
        </p:nvPicPr>
        <p:blipFill rotWithShape="1">
          <a:blip r:embed="rId9">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16" name="TextBox 15"/>
          <p:cNvSpPr txBox="1"/>
          <p:nvPr/>
        </p:nvSpPr>
        <p:spPr>
          <a:xfrm>
            <a:off x="381000" y="1981200"/>
            <a:ext cx="2667000" cy="461665"/>
          </a:xfrm>
          <a:prstGeom prst="rect">
            <a:avLst/>
          </a:prstGeom>
          <a:noFill/>
        </p:spPr>
        <p:txBody>
          <a:bodyPr wrap="square" rtlCol="0">
            <a:spAutoFit/>
          </a:bodyPr>
          <a:lstStyle/>
          <a:p>
            <a:pPr algn="ctr"/>
            <a:r>
              <a:rPr lang="en-US" sz="2400" b="1" dirty="0" smtClean="0">
                <a:solidFill>
                  <a:srgbClr val="FF0000"/>
                </a:solidFill>
              </a:rPr>
              <a:t>Relationship</a:t>
            </a:r>
            <a:endParaRPr lang="en-US" sz="2400" b="1" dirty="0">
              <a:solidFill>
                <a:srgbClr val="FF0000"/>
              </a:solidFill>
            </a:endParaRPr>
          </a:p>
        </p:txBody>
      </p:sp>
      <p:cxnSp>
        <p:nvCxnSpPr>
          <p:cNvPr id="17" name="Straight Arrow Connector 16"/>
          <p:cNvCxnSpPr/>
          <p:nvPr/>
        </p:nvCxnSpPr>
        <p:spPr>
          <a:xfrm flipH="1">
            <a:off x="1066800" y="2442865"/>
            <a:ext cx="659756" cy="11385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726556" y="2442865"/>
            <a:ext cx="559444" cy="11385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909060" y="2514600"/>
            <a:ext cx="2514600" cy="461665"/>
          </a:xfrm>
          <a:prstGeom prst="rect">
            <a:avLst/>
          </a:prstGeom>
          <a:noFill/>
        </p:spPr>
        <p:txBody>
          <a:bodyPr wrap="square" rtlCol="0">
            <a:spAutoFit/>
          </a:bodyPr>
          <a:lstStyle/>
          <a:p>
            <a:pPr algn="ctr"/>
            <a:r>
              <a:rPr lang="en-US" sz="2400" b="1" dirty="0" smtClean="0">
                <a:solidFill>
                  <a:srgbClr val="FF0000"/>
                </a:solidFill>
              </a:rPr>
              <a:t>Associate</a:t>
            </a:r>
            <a:endParaRPr lang="en-US" sz="2400" b="1" dirty="0">
              <a:solidFill>
                <a:srgbClr val="FF0000"/>
              </a:solidFill>
            </a:endParaRPr>
          </a:p>
        </p:txBody>
      </p:sp>
      <p:sp>
        <p:nvSpPr>
          <p:cNvPr id="22" name="Slide Number Placeholder 3"/>
          <p:cNvSpPr>
            <a:spLocks noGrp="1"/>
          </p:cNvSpPr>
          <p:nvPr>
            <p:ph type="sldNum" sz="quarter" idx="12"/>
          </p:nvPr>
        </p:nvSpPr>
        <p:spPr>
          <a:xfrm>
            <a:off x="7013575" y="6547304"/>
            <a:ext cx="2133600" cy="476250"/>
          </a:xfrm>
        </p:spPr>
        <p:txBody>
          <a:bodyPr/>
          <a:lstStyle/>
          <a:p>
            <a:pPr>
              <a:defRPr/>
            </a:pPr>
            <a:r>
              <a:rPr lang="en-US" dirty="0" smtClean="0">
                <a:solidFill>
                  <a:schemeClr val="bg1"/>
                </a:solidFill>
              </a:rPr>
              <a:t>12</a:t>
            </a:r>
            <a:endParaRPr lang="en-US" dirty="0">
              <a:solidFill>
                <a:schemeClr val="bg1"/>
              </a:solidFill>
            </a:endParaRPr>
          </a:p>
        </p:txBody>
      </p:sp>
    </p:spTree>
    <p:extLst>
      <p:ext uri="{BB962C8B-B14F-4D97-AF65-F5344CB8AC3E}">
        <p14:creationId xmlns:p14="http://schemas.microsoft.com/office/powerpoint/2010/main" val="1142455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reCurriculum_1.jpg"/>
          <p:cNvPicPr>
            <a:picLocks noChangeAspect="1"/>
          </p:cNvPicPr>
          <p:nvPr/>
        </p:nvPicPr>
        <p:blipFill rotWithShape="1">
          <a:blip r:embed="rId2"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858984" y="457200"/>
            <a:ext cx="7391400" cy="762000"/>
          </a:xfrm>
        </p:spPr>
        <p:txBody>
          <a:bodyPr/>
          <a:lstStyle/>
          <a:p>
            <a:r>
              <a:rPr lang="en-US" sz="2600" dirty="0">
                <a:solidFill>
                  <a:schemeClr val="tx1"/>
                </a:solidFill>
                <a:cs typeface="Calibri" panose="020F0502020204030204" pitchFamily="34" charset="0"/>
              </a:rPr>
              <a:t>Quadrant </a:t>
            </a:r>
            <a:r>
              <a:rPr lang="en-US" sz="2600" dirty="0" smtClean="0">
                <a:solidFill>
                  <a:schemeClr val="tx1"/>
                </a:solidFill>
                <a:cs typeface="Calibri" panose="020F0502020204030204" pitchFamily="34" charset="0"/>
              </a:rPr>
              <a:t>method</a:t>
            </a:r>
            <a:r>
              <a:rPr lang="en-US" dirty="0" smtClean="0">
                <a:solidFill>
                  <a:schemeClr val="tx1"/>
                </a:solidFill>
                <a:cs typeface="Calibri" panose="020F0502020204030204" pitchFamily="34" charset="0"/>
              </a:rPr>
              <a:t/>
            </a:r>
            <a:br>
              <a:rPr lang="en-US" dirty="0" smtClean="0">
                <a:solidFill>
                  <a:schemeClr val="tx1"/>
                </a:solidFill>
                <a:cs typeface="Calibri" panose="020F0502020204030204" pitchFamily="34" charset="0"/>
              </a:rPr>
            </a:br>
            <a:r>
              <a:rPr lang="en-US" sz="2400" b="0" dirty="0" smtClean="0">
                <a:latin typeface="Arial" panose="020B0604020202020204" pitchFamily="34" charset="0"/>
                <a:cs typeface="Arial" panose="020B0604020202020204" pitchFamily="34" charset="0"/>
              </a:rPr>
              <a:t>California </a:t>
            </a:r>
            <a:r>
              <a:rPr lang="en-US" sz="2400" b="0" dirty="0">
                <a:latin typeface="Arial" panose="020B0604020202020204" pitchFamily="34" charset="0"/>
                <a:cs typeface="Arial" panose="020B0604020202020204" pitchFamily="34" charset="0"/>
              </a:rPr>
              <a:t>and Nevada, 2013</a:t>
            </a:r>
            <a:r>
              <a:rPr lang="en-US" b="0" dirty="0">
                <a:solidFill>
                  <a:schemeClr val="tx1"/>
                </a:solidFill>
              </a:rPr>
              <a:t/>
            </a:r>
            <a:br>
              <a:rPr lang="en-US" b="0" dirty="0">
                <a:solidFill>
                  <a:schemeClr val="tx1"/>
                </a:solidFill>
              </a:rPr>
            </a:br>
            <a:endParaRPr lang="en-US" sz="2600" b="0" baseline="-250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graphicFrame>
        <p:nvGraphicFramePr>
          <p:cNvPr id="20" name="Diagram 19"/>
          <p:cNvGraphicFramePr/>
          <p:nvPr>
            <p:extLst>
              <p:ext uri="{D42A27DB-BD31-4B8C-83A1-F6EECF244321}">
                <p14:modId xmlns:p14="http://schemas.microsoft.com/office/powerpoint/2010/main" val="2553328664"/>
              </p:ext>
            </p:extLst>
          </p:nvPr>
        </p:nvGraphicFramePr>
        <p:xfrm>
          <a:off x="304800" y="1300020"/>
          <a:ext cx="8603674" cy="50245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p:cNvSpPr txBox="1"/>
          <p:nvPr/>
        </p:nvSpPr>
        <p:spPr>
          <a:xfrm>
            <a:off x="152400" y="5276671"/>
            <a:ext cx="6553200" cy="1200329"/>
          </a:xfrm>
          <a:prstGeom prst="rect">
            <a:avLst/>
          </a:prstGeom>
          <a:noFill/>
          <a:ln>
            <a:solidFill>
              <a:srgbClr val="FF0000"/>
            </a:solidFill>
          </a:ln>
        </p:spPr>
        <p:txBody>
          <a:bodyPr wrap="square" rtlCol="0">
            <a:spAutoFit/>
          </a:bodyPr>
          <a:lstStyle/>
          <a:p>
            <a:r>
              <a:rPr lang="en-US" sz="2400" b="1" dirty="0" smtClean="0"/>
              <a:t>Is there any physical phenomenon that can explain the behavior of AOD and PM</a:t>
            </a:r>
            <a:r>
              <a:rPr lang="en-US" sz="2400" b="1" baseline="-25000" dirty="0" smtClean="0"/>
              <a:t>2.5</a:t>
            </a:r>
            <a:r>
              <a:rPr lang="en-US" sz="2400" b="1" dirty="0" smtClean="0"/>
              <a:t> in the quadrants?  </a:t>
            </a:r>
            <a:endParaRPr lang="en-US" sz="2400" b="1" dirty="0"/>
          </a:p>
        </p:txBody>
      </p:sp>
      <p:pic>
        <p:nvPicPr>
          <p:cNvPr id="16" name="Picture 15"/>
          <p:cNvPicPr>
            <a:picLocks noChangeAspect="1"/>
          </p:cNvPicPr>
          <p:nvPr/>
        </p:nvPicPr>
        <p:blipFill rotWithShape="1">
          <a:blip r:embed="rId9">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17" name="TextBox 16"/>
          <p:cNvSpPr txBox="1"/>
          <p:nvPr/>
        </p:nvSpPr>
        <p:spPr>
          <a:xfrm>
            <a:off x="381000" y="1981200"/>
            <a:ext cx="2667000" cy="461665"/>
          </a:xfrm>
          <a:prstGeom prst="rect">
            <a:avLst/>
          </a:prstGeom>
          <a:noFill/>
        </p:spPr>
        <p:txBody>
          <a:bodyPr wrap="square" rtlCol="0">
            <a:spAutoFit/>
          </a:bodyPr>
          <a:lstStyle/>
          <a:p>
            <a:pPr algn="ctr"/>
            <a:r>
              <a:rPr lang="en-US" sz="2400" b="1" dirty="0" smtClean="0">
                <a:solidFill>
                  <a:srgbClr val="FF0000"/>
                </a:solidFill>
              </a:rPr>
              <a:t>Relationship</a:t>
            </a:r>
            <a:endParaRPr lang="en-US" sz="2400" b="1" dirty="0">
              <a:solidFill>
                <a:srgbClr val="FF0000"/>
              </a:solidFill>
            </a:endParaRPr>
          </a:p>
        </p:txBody>
      </p:sp>
      <p:cxnSp>
        <p:nvCxnSpPr>
          <p:cNvPr id="18" name="Straight Arrow Connector 17"/>
          <p:cNvCxnSpPr/>
          <p:nvPr/>
        </p:nvCxnSpPr>
        <p:spPr>
          <a:xfrm flipH="1">
            <a:off x="1066800" y="2442865"/>
            <a:ext cx="659756" cy="11385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1726556" y="2442865"/>
            <a:ext cx="559444" cy="11385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909060" y="2514600"/>
            <a:ext cx="2514600" cy="461665"/>
          </a:xfrm>
          <a:prstGeom prst="rect">
            <a:avLst/>
          </a:prstGeom>
          <a:noFill/>
        </p:spPr>
        <p:txBody>
          <a:bodyPr wrap="square" rtlCol="0">
            <a:spAutoFit/>
          </a:bodyPr>
          <a:lstStyle/>
          <a:p>
            <a:pPr algn="ctr"/>
            <a:r>
              <a:rPr lang="en-US" sz="2400" b="1" dirty="0" smtClean="0">
                <a:solidFill>
                  <a:srgbClr val="FF0000"/>
                </a:solidFill>
              </a:rPr>
              <a:t>Associate</a:t>
            </a:r>
            <a:endParaRPr lang="en-US" sz="2400" b="1" dirty="0">
              <a:solidFill>
                <a:srgbClr val="FF0000"/>
              </a:solidFill>
            </a:endParaRPr>
          </a:p>
        </p:txBody>
      </p:sp>
      <p:sp>
        <p:nvSpPr>
          <p:cNvPr id="22" name="TextBox 21"/>
          <p:cNvSpPr txBox="1"/>
          <p:nvPr/>
        </p:nvSpPr>
        <p:spPr>
          <a:xfrm>
            <a:off x="7162800" y="1295400"/>
            <a:ext cx="1752600" cy="461665"/>
          </a:xfrm>
          <a:prstGeom prst="rect">
            <a:avLst/>
          </a:prstGeom>
          <a:noFill/>
        </p:spPr>
        <p:txBody>
          <a:bodyPr wrap="square" rtlCol="0">
            <a:spAutoFit/>
          </a:bodyPr>
          <a:lstStyle/>
          <a:p>
            <a:pPr algn="ctr"/>
            <a:r>
              <a:rPr lang="en-US" sz="2400" b="1" dirty="0" smtClean="0">
                <a:solidFill>
                  <a:srgbClr val="FF0000"/>
                </a:solidFill>
              </a:rPr>
              <a:t>Categorize</a:t>
            </a:r>
            <a:endParaRPr lang="en-US" sz="2400" b="1" dirty="0">
              <a:solidFill>
                <a:srgbClr val="FF0000"/>
              </a:solidFill>
            </a:endParaRPr>
          </a:p>
        </p:txBody>
      </p:sp>
      <p:sp>
        <p:nvSpPr>
          <p:cNvPr id="23" name="Slide Number Placeholder 3"/>
          <p:cNvSpPr>
            <a:spLocks noGrp="1"/>
          </p:cNvSpPr>
          <p:nvPr>
            <p:ph type="sldNum" sz="quarter" idx="12"/>
          </p:nvPr>
        </p:nvSpPr>
        <p:spPr>
          <a:xfrm>
            <a:off x="7013575" y="6547304"/>
            <a:ext cx="2133600" cy="476250"/>
          </a:xfrm>
        </p:spPr>
        <p:txBody>
          <a:bodyPr/>
          <a:lstStyle/>
          <a:p>
            <a:pPr>
              <a:defRPr/>
            </a:pPr>
            <a:r>
              <a:rPr lang="en-US" dirty="0" smtClean="0">
                <a:solidFill>
                  <a:schemeClr val="bg1"/>
                </a:solidFill>
              </a:rPr>
              <a:t>12</a:t>
            </a:r>
            <a:endParaRPr lang="en-US" dirty="0">
              <a:solidFill>
                <a:schemeClr val="bg1"/>
              </a:solidFill>
            </a:endParaRPr>
          </a:p>
        </p:txBody>
      </p:sp>
    </p:spTree>
    <p:extLst>
      <p:ext uri="{BB962C8B-B14F-4D97-AF65-F5344CB8AC3E}">
        <p14:creationId xmlns:p14="http://schemas.microsoft.com/office/powerpoint/2010/main" val="11424559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schemeClr val="bg1"/>
                </a:solidFill>
              </a:rPr>
              <a:t>13</a:t>
            </a:r>
            <a:endParaRPr lang="en-US" dirty="0">
              <a:solidFill>
                <a:schemeClr val="bg1"/>
              </a:solidFill>
            </a:endParaRPr>
          </a:p>
        </p:txBody>
      </p:sp>
      <p:pic>
        <p:nvPicPr>
          <p:cNvPr id="10" name="Picture 9" descr="CoreCurriculum_1.jpg"/>
          <p:cNvPicPr>
            <a:picLocks noChangeAspect="1"/>
          </p:cNvPicPr>
          <p:nvPr/>
        </p:nvPicPr>
        <p:blipFill rotWithShape="1">
          <a:blip r:embed="rId2"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858984" y="457200"/>
            <a:ext cx="7391400" cy="762000"/>
          </a:xfrm>
        </p:spPr>
        <p:txBody>
          <a:bodyPr/>
          <a:lstStyle/>
          <a:p>
            <a:r>
              <a:rPr lang="en-US" sz="2600" dirty="0">
                <a:solidFill>
                  <a:schemeClr val="tx1"/>
                </a:solidFill>
                <a:cs typeface="Calibri" panose="020F0502020204030204" pitchFamily="34" charset="0"/>
              </a:rPr>
              <a:t>Quadrant </a:t>
            </a:r>
            <a:r>
              <a:rPr lang="en-US" sz="2600" dirty="0" smtClean="0">
                <a:solidFill>
                  <a:schemeClr val="tx1"/>
                </a:solidFill>
                <a:cs typeface="Calibri" panose="020F0502020204030204" pitchFamily="34" charset="0"/>
              </a:rPr>
              <a:t>method</a:t>
            </a:r>
            <a:r>
              <a:rPr lang="en-US" dirty="0" smtClean="0">
                <a:solidFill>
                  <a:schemeClr val="tx1"/>
                </a:solidFill>
                <a:cs typeface="Calibri" panose="020F0502020204030204" pitchFamily="34" charset="0"/>
              </a:rPr>
              <a:t/>
            </a:r>
            <a:br>
              <a:rPr lang="en-US" dirty="0" smtClean="0">
                <a:solidFill>
                  <a:schemeClr val="tx1"/>
                </a:solidFill>
                <a:cs typeface="Calibri" panose="020F0502020204030204" pitchFamily="34" charset="0"/>
              </a:rPr>
            </a:br>
            <a:r>
              <a:rPr lang="en-US" sz="2400" b="0" dirty="0" smtClean="0">
                <a:latin typeface="Arial" panose="020B0604020202020204" pitchFamily="34" charset="0"/>
                <a:cs typeface="Arial" panose="020B0604020202020204" pitchFamily="34" charset="0"/>
              </a:rPr>
              <a:t>California </a:t>
            </a:r>
            <a:r>
              <a:rPr lang="en-US" sz="2400" b="0" dirty="0">
                <a:latin typeface="Arial" panose="020B0604020202020204" pitchFamily="34" charset="0"/>
                <a:cs typeface="Arial" panose="020B0604020202020204" pitchFamily="34" charset="0"/>
              </a:rPr>
              <a:t>and Nevada, 2013</a:t>
            </a:r>
            <a:r>
              <a:rPr lang="en-US" b="0" dirty="0">
                <a:solidFill>
                  <a:schemeClr val="tx1"/>
                </a:solidFill>
              </a:rPr>
              <a:t/>
            </a:r>
            <a:br>
              <a:rPr lang="en-US" b="0" dirty="0">
                <a:solidFill>
                  <a:schemeClr val="tx1"/>
                </a:solidFill>
              </a:rPr>
            </a:br>
            <a:endParaRPr lang="en-US" sz="2600" b="0" baseline="-250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cxnSp>
        <p:nvCxnSpPr>
          <p:cNvPr id="16" name="Straight Arrow Connector 15"/>
          <p:cNvCxnSpPr/>
          <p:nvPr/>
        </p:nvCxnSpPr>
        <p:spPr>
          <a:xfrm>
            <a:off x="4038600" y="2819400"/>
            <a:ext cx="1016644"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2564" t="51709" r="50000"/>
          <a:stretch/>
        </p:blipFill>
        <p:spPr>
          <a:xfrm>
            <a:off x="4881139" y="1155032"/>
            <a:ext cx="4101735" cy="2826195"/>
          </a:xfrm>
          <a:prstGeom prst="rect">
            <a:avLst/>
          </a:prstGeom>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49946" t="52601" b="3565"/>
          <a:stretch/>
        </p:blipFill>
        <p:spPr>
          <a:xfrm>
            <a:off x="5036488" y="3855947"/>
            <a:ext cx="3978339" cy="2613029"/>
          </a:xfrm>
          <a:prstGeom prst="rect">
            <a:avLst/>
          </a:prstGeom>
        </p:spPr>
      </p:pic>
      <p:sp>
        <p:nvSpPr>
          <p:cNvPr id="20" name="TextBox 19"/>
          <p:cNvSpPr txBox="1"/>
          <p:nvPr/>
        </p:nvSpPr>
        <p:spPr>
          <a:xfrm>
            <a:off x="5310265" y="2876009"/>
            <a:ext cx="1787584" cy="307777"/>
          </a:xfrm>
          <a:prstGeom prst="rect">
            <a:avLst/>
          </a:prstGeom>
          <a:noFill/>
        </p:spPr>
        <p:txBody>
          <a:bodyPr wrap="square" rtlCol="0">
            <a:spAutoFit/>
          </a:bodyPr>
          <a:lstStyle/>
          <a:p>
            <a:pPr algn="ctr"/>
            <a:r>
              <a:rPr lang="en-US" sz="1400" b="1" dirty="0" smtClean="0">
                <a:solidFill>
                  <a:srgbClr val="FF0000"/>
                </a:solidFill>
              </a:rPr>
              <a:t>1-way ANOVA </a:t>
            </a:r>
            <a:endParaRPr lang="en-US" sz="1400" b="1" dirty="0">
              <a:solidFill>
                <a:srgbClr val="FF0000"/>
              </a:solidFill>
            </a:endParaRPr>
          </a:p>
        </p:txBody>
      </p:sp>
      <p:sp>
        <p:nvSpPr>
          <p:cNvPr id="21" name="Content Placeholder 2"/>
          <p:cNvSpPr>
            <a:spLocks noGrp="1"/>
          </p:cNvSpPr>
          <p:nvPr>
            <p:ph idx="1"/>
          </p:nvPr>
        </p:nvSpPr>
        <p:spPr>
          <a:xfrm>
            <a:off x="152400" y="1752600"/>
            <a:ext cx="8534400" cy="4857745"/>
          </a:xfrm>
        </p:spPr>
        <p:txBody>
          <a:bodyPr/>
          <a:lstStyle/>
          <a:p>
            <a:pPr marL="0" lvl="1" indent="0" defTabSz="3976100">
              <a:spcBef>
                <a:spcPts val="400"/>
              </a:spcBef>
              <a:buNone/>
              <a:defRPr/>
            </a:pPr>
            <a:r>
              <a:rPr lang="en-US" sz="2100" b="1" dirty="0" smtClean="0">
                <a:solidFill>
                  <a:srgbClr val="000090"/>
                </a:solidFill>
                <a:latin typeface="+mj-lt"/>
                <a:cs typeface="Calibri" panose="020F0502020204030204" pitchFamily="34" charset="0"/>
              </a:rPr>
              <a:t>Statistical approach</a:t>
            </a:r>
          </a:p>
          <a:p>
            <a:pPr marL="346075" indent="-346075" defTabSz="3976100">
              <a:spcBef>
                <a:spcPts val="400"/>
              </a:spcBef>
              <a:buFont typeface="Arial" pitchFamily="34" charset="0"/>
              <a:buChar char="•"/>
              <a:defRPr/>
            </a:pPr>
            <a:r>
              <a:rPr lang="en-US" sz="2100" b="0" dirty="0">
                <a:cs typeface="Calibri" panose="020F0502020204030204" pitchFamily="34" charset="0"/>
              </a:rPr>
              <a:t>Find significant differences </a:t>
            </a:r>
            <a:endParaRPr lang="en-US" sz="2100" b="0" dirty="0" smtClean="0">
              <a:cs typeface="Calibri" panose="020F0502020204030204" pitchFamily="34" charset="0"/>
            </a:endParaRPr>
          </a:p>
          <a:p>
            <a:pPr marL="0" indent="0" defTabSz="3976100">
              <a:spcBef>
                <a:spcPts val="400"/>
              </a:spcBef>
              <a:buNone/>
              <a:defRPr/>
            </a:pPr>
            <a:r>
              <a:rPr lang="en-US" sz="2100" b="0" dirty="0" smtClean="0">
                <a:cs typeface="Calibri" panose="020F0502020204030204" pitchFamily="34" charset="0"/>
              </a:rPr>
              <a:t>between quadrants</a:t>
            </a:r>
          </a:p>
          <a:p>
            <a:pPr marL="0" indent="0" defTabSz="3976100">
              <a:spcBef>
                <a:spcPts val="400"/>
              </a:spcBef>
              <a:buNone/>
              <a:defRPr/>
            </a:pPr>
            <a:endParaRPr lang="en-US" sz="2200" b="0" dirty="0">
              <a:cs typeface="Calibri" panose="020F0502020204030204" pitchFamily="34" charset="0"/>
            </a:endParaRPr>
          </a:p>
          <a:p>
            <a:pPr marL="346075" indent="-346075" defTabSz="3976100">
              <a:spcBef>
                <a:spcPts val="400"/>
              </a:spcBef>
              <a:buFont typeface="Arial" pitchFamily="34" charset="0"/>
              <a:buChar char="•"/>
              <a:defRPr/>
            </a:pPr>
            <a:endParaRPr lang="en-US" sz="2200" b="0" dirty="0" smtClean="0">
              <a:latin typeface="+mj-lt"/>
              <a:cs typeface="Calibri" panose="020F0502020204030204" pitchFamily="34" charset="0"/>
            </a:endParaRPr>
          </a:p>
        </p:txBody>
      </p:sp>
      <p:sp>
        <p:nvSpPr>
          <p:cNvPr id="18" name="Rectangle 17"/>
          <p:cNvSpPr/>
          <p:nvPr/>
        </p:nvSpPr>
        <p:spPr>
          <a:xfrm>
            <a:off x="6191944" y="6590721"/>
            <a:ext cx="2716530" cy="215444"/>
          </a:xfrm>
          <a:prstGeom prst="rect">
            <a:avLst/>
          </a:prstGeom>
        </p:spPr>
        <p:txBody>
          <a:bodyPr wrap="square">
            <a:spAutoFit/>
          </a:bodyPr>
          <a:lstStyle/>
          <a:p>
            <a:r>
              <a:rPr lang="en-US" sz="800" b="1" dirty="0" smtClean="0">
                <a:solidFill>
                  <a:schemeClr val="bg1"/>
                </a:solidFill>
              </a:rPr>
              <a:t>Loria-Salazar (Accepted Atmos</a:t>
            </a:r>
            <a:r>
              <a:rPr lang="en-US" sz="800" b="1" dirty="0">
                <a:solidFill>
                  <a:schemeClr val="bg1"/>
                </a:solidFill>
              </a:rPr>
              <a:t>. Environ, </a:t>
            </a:r>
            <a:r>
              <a:rPr lang="en-US" sz="800" b="1" dirty="0" smtClean="0">
                <a:solidFill>
                  <a:schemeClr val="bg1"/>
                </a:solidFill>
              </a:rPr>
              <a:t>2017)</a:t>
            </a:r>
            <a:endParaRPr lang="en-US" sz="800" b="1" dirty="0">
              <a:solidFill>
                <a:schemeClr val="bg1"/>
              </a:solidFill>
            </a:endParaRPr>
          </a:p>
        </p:txBody>
      </p:sp>
    </p:spTree>
    <p:extLst>
      <p:ext uri="{BB962C8B-B14F-4D97-AF65-F5344CB8AC3E}">
        <p14:creationId xmlns:p14="http://schemas.microsoft.com/office/powerpoint/2010/main" val="2644868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49946" t="52601" b="3565"/>
          <a:stretch/>
        </p:blipFill>
        <p:spPr>
          <a:xfrm>
            <a:off x="5036488" y="3855947"/>
            <a:ext cx="3978339" cy="2613029"/>
          </a:xfrm>
          <a:prstGeom prst="rect">
            <a:avLst/>
          </a:prstGeom>
        </p:spPr>
      </p:pic>
      <p:sp>
        <p:nvSpPr>
          <p:cNvPr id="4" name="Slide Number Placeholder 3"/>
          <p:cNvSpPr>
            <a:spLocks noGrp="1"/>
          </p:cNvSpPr>
          <p:nvPr>
            <p:ph type="sldNum" sz="quarter" idx="12"/>
          </p:nvPr>
        </p:nvSpPr>
        <p:spPr/>
        <p:txBody>
          <a:bodyPr/>
          <a:lstStyle/>
          <a:p>
            <a:pPr>
              <a:defRPr/>
            </a:pPr>
            <a:r>
              <a:rPr lang="en-US" dirty="0" smtClean="0">
                <a:solidFill>
                  <a:schemeClr val="bg1"/>
                </a:solidFill>
              </a:rPr>
              <a:t>13</a:t>
            </a:r>
            <a:endParaRPr lang="en-US" dirty="0">
              <a:solidFill>
                <a:schemeClr val="bg1"/>
              </a:solidFill>
            </a:endParaRPr>
          </a:p>
        </p:txBody>
      </p:sp>
      <p:pic>
        <p:nvPicPr>
          <p:cNvPr id="10" name="Picture 9" descr="CoreCurriculum_1.jpg"/>
          <p:cNvPicPr>
            <a:picLocks noChangeAspect="1"/>
          </p:cNvPicPr>
          <p:nvPr/>
        </p:nvPicPr>
        <p:blipFill rotWithShape="1">
          <a:blip r:embed="rId3"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858984" y="457200"/>
            <a:ext cx="7391400" cy="762000"/>
          </a:xfrm>
        </p:spPr>
        <p:txBody>
          <a:bodyPr/>
          <a:lstStyle/>
          <a:p>
            <a:r>
              <a:rPr lang="en-US" sz="2600" dirty="0">
                <a:solidFill>
                  <a:schemeClr val="tx1"/>
                </a:solidFill>
                <a:cs typeface="Calibri" panose="020F0502020204030204" pitchFamily="34" charset="0"/>
              </a:rPr>
              <a:t>Quadrant </a:t>
            </a:r>
            <a:r>
              <a:rPr lang="en-US" sz="2600" dirty="0" smtClean="0">
                <a:solidFill>
                  <a:schemeClr val="tx1"/>
                </a:solidFill>
                <a:cs typeface="Calibri" panose="020F0502020204030204" pitchFamily="34" charset="0"/>
              </a:rPr>
              <a:t>method</a:t>
            </a:r>
            <a:r>
              <a:rPr lang="en-US" dirty="0" smtClean="0">
                <a:solidFill>
                  <a:schemeClr val="tx1"/>
                </a:solidFill>
                <a:cs typeface="Calibri" panose="020F0502020204030204" pitchFamily="34" charset="0"/>
              </a:rPr>
              <a:t/>
            </a:r>
            <a:br>
              <a:rPr lang="en-US" dirty="0" smtClean="0">
                <a:solidFill>
                  <a:schemeClr val="tx1"/>
                </a:solidFill>
                <a:cs typeface="Calibri" panose="020F0502020204030204" pitchFamily="34" charset="0"/>
              </a:rPr>
            </a:br>
            <a:r>
              <a:rPr lang="en-US" sz="2400" b="0" dirty="0" smtClean="0">
                <a:latin typeface="Arial" panose="020B0604020202020204" pitchFamily="34" charset="0"/>
                <a:cs typeface="Arial" panose="020B0604020202020204" pitchFamily="34" charset="0"/>
              </a:rPr>
              <a:t>California </a:t>
            </a:r>
            <a:r>
              <a:rPr lang="en-US" sz="2400" b="0" dirty="0">
                <a:latin typeface="Arial" panose="020B0604020202020204" pitchFamily="34" charset="0"/>
                <a:cs typeface="Arial" panose="020B0604020202020204" pitchFamily="34" charset="0"/>
              </a:rPr>
              <a:t>and Nevada, 2013</a:t>
            </a:r>
            <a:r>
              <a:rPr lang="en-US" b="0" dirty="0">
                <a:solidFill>
                  <a:schemeClr val="tx1"/>
                </a:solidFill>
              </a:rPr>
              <a:t/>
            </a:r>
            <a:br>
              <a:rPr lang="en-US" b="0" dirty="0">
                <a:solidFill>
                  <a:schemeClr val="tx1"/>
                </a:solidFill>
              </a:rPr>
            </a:br>
            <a:endParaRPr lang="en-US" sz="2600" b="0" baseline="-250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cxnSp>
        <p:nvCxnSpPr>
          <p:cNvPr id="16" name="Straight Arrow Connector 15"/>
          <p:cNvCxnSpPr/>
          <p:nvPr/>
        </p:nvCxnSpPr>
        <p:spPr>
          <a:xfrm>
            <a:off x="3886200" y="3657600"/>
            <a:ext cx="1120140" cy="67288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830124" y="4267008"/>
            <a:ext cx="2214851" cy="307777"/>
          </a:xfrm>
          <a:prstGeom prst="rect">
            <a:avLst/>
          </a:prstGeom>
          <a:noFill/>
        </p:spPr>
        <p:txBody>
          <a:bodyPr wrap="square" rtlCol="0">
            <a:spAutoFit/>
          </a:bodyPr>
          <a:lstStyle/>
          <a:p>
            <a:pPr algn="ctr"/>
            <a:r>
              <a:rPr lang="en-US" sz="1400" b="1" dirty="0" smtClean="0">
                <a:solidFill>
                  <a:srgbClr val="FF0000"/>
                </a:solidFill>
              </a:rPr>
              <a:t>Box and whisker plots </a:t>
            </a:r>
            <a:endParaRPr lang="en-US" sz="1400" b="1" dirty="0">
              <a:solidFill>
                <a:srgbClr val="FF0000"/>
              </a:solidFill>
            </a:endParaRPr>
          </a:p>
        </p:txBody>
      </p:sp>
      <p:sp>
        <p:nvSpPr>
          <p:cNvPr id="15" name="Content Placeholder 2"/>
          <p:cNvSpPr>
            <a:spLocks noGrp="1"/>
          </p:cNvSpPr>
          <p:nvPr>
            <p:ph idx="1"/>
          </p:nvPr>
        </p:nvSpPr>
        <p:spPr>
          <a:xfrm>
            <a:off x="152400" y="1752600"/>
            <a:ext cx="8534400" cy="4857745"/>
          </a:xfrm>
        </p:spPr>
        <p:txBody>
          <a:bodyPr/>
          <a:lstStyle/>
          <a:p>
            <a:pPr marL="0" lvl="1" indent="0" defTabSz="3976100">
              <a:spcBef>
                <a:spcPts val="400"/>
              </a:spcBef>
              <a:buNone/>
              <a:defRPr/>
            </a:pPr>
            <a:r>
              <a:rPr lang="en-US" sz="2100" b="1" dirty="0" smtClean="0">
                <a:solidFill>
                  <a:srgbClr val="000090"/>
                </a:solidFill>
                <a:latin typeface="+mj-lt"/>
                <a:cs typeface="Calibri" panose="020F0502020204030204" pitchFamily="34" charset="0"/>
              </a:rPr>
              <a:t>Statistical approach</a:t>
            </a:r>
          </a:p>
          <a:p>
            <a:pPr marL="346075" indent="-346075" defTabSz="3976100">
              <a:spcBef>
                <a:spcPts val="400"/>
              </a:spcBef>
              <a:buFont typeface="Arial" pitchFamily="34" charset="0"/>
              <a:buChar char="•"/>
              <a:defRPr/>
            </a:pPr>
            <a:r>
              <a:rPr lang="en-US" sz="2100" b="0" dirty="0">
                <a:cs typeface="Calibri" panose="020F0502020204030204" pitchFamily="34" charset="0"/>
              </a:rPr>
              <a:t>Find significant differences </a:t>
            </a:r>
            <a:endParaRPr lang="en-US" sz="2100" b="0" dirty="0" smtClean="0">
              <a:cs typeface="Calibri" panose="020F0502020204030204" pitchFamily="34" charset="0"/>
            </a:endParaRPr>
          </a:p>
          <a:p>
            <a:pPr marL="0" indent="0" defTabSz="3976100">
              <a:spcBef>
                <a:spcPts val="400"/>
              </a:spcBef>
              <a:buNone/>
              <a:defRPr/>
            </a:pPr>
            <a:r>
              <a:rPr lang="en-US" sz="2100" b="0" dirty="0" smtClean="0">
                <a:cs typeface="Calibri" panose="020F0502020204030204" pitchFamily="34" charset="0"/>
              </a:rPr>
              <a:t>between quadrants</a:t>
            </a:r>
          </a:p>
          <a:p>
            <a:pPr defTabSz="3976100">
              <a:spcBef>
                <a:spcPts val="400"/>
              </a:spcBef>
              <a:buFont typeface="Arial" panose="020B0604020202020204" pitchFamily="34" charset="0"/>
              <a:buChar char="•"/>
              <a:defRPr/>
            </a:pPr>
            <a:r>
              <a:rPr lang="en-US" sz="2100" b="0" dirty="0" smtClean="0">
                <a:latin typeface="+mj-lt"/>
                <a:cs typeface="Calibri" panose="020F0502020204030204" pitchFamily="34" charset="0"/>
              </a:rPr>
              <a:t>Variability in the quadrants</a:t>
            </a:r>
          </a:p>
          <a:p>
            <a:pPr marL="346075" indent="-346075" defTabSz="3976100">
              <a:spcBef>
                <a:spcPts val="400"/>
              </a:spcBef>
              <a:buFont typeface="Arial" pitchFamily="34" charset="0"/>
              <a:buChar char="•"/>
              <a:defRPr/>
            </a:pPr>
            <a:endParaRPr lang="en-US" sz="2200" b="0" dirty="0">
              <a:cs typeface="Calibri" panose="020F0502020204030204" pitchFamily="34" charset="0"/>
            </a:endParaRPr>
          </a:p>
          <a:p>
            <a:pPr marL="346075" indent="-346075" defTabSz="3976100">
              <a:spcBef>
                <a:spcPts val="400"/>
              </a:spcBef>
              <a:buFont typeface="Arial" pitchFamily="34" charset="0"/>
              <a:buChar char="•"/>
              <a:defRPr/>
            </a:pPr>
            <a:endParaRPr lang="en-US" sz="2200" b="0" dirty="0" smtClean="0">
              <a:latin typeface="+mj-lt"/>
              <a:cs typeface="Calibri" panose="020F0502020204030204" pitchFamily="34" charset="0"/>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2564" t="51709" r="50000"/>
          <a:stretch/>
        </p:blipFill>
        <p:spPr>
          <a:xfrm>
            <a:off x="4881139" y="1155032"/>
            <a:ext cx="4101735" cy="2826195"/>
          </a:xfrm>
          <a:prstGeom prst="rect">
            <a:avLst/>
          </a:prstGeom>
        </p:spPr>
      </p:pic>
      <p:sp>
        <p:nvSpPr>
          <p:cNvPr id="23" name="TextBox 22"/>
          <p:cNvSpPr txBox="1"/>
          <p:nvPr/>
        </p:nvSpPr>
        <p:spPr>
          <a:xfrm>
            <a:off x="5310265" y="2876009"/>
            <a:ext cx="1787584" cy="307777"/>
          </a:xfrm>
          <a:prstGeom prst="rect">
            <a:avLst/>
          </a:prstGeom>
          <a:noFill/>
        </p:spPr>
        <p:txBody>
          <a:bodyPr wrap="square" rtlCol="0">
            <a:spAutoFit/>
          </a:bodyPr>
          <a:lstStyle/>
          <a:p>
            <a:pPr algn="ctr"/>
            <a:r>
              <a:rPr lang="en-US" sz="1400" b="1" dirty="0" smtClean="0">
                <a:solidFill>
                  <a:srgbClr val="FF0000"/>
                </a:solidFill>
              </a:rPr>
              <a:t>1-way ANOVA </a:t>
            </a:r>
            <a:endParaRPr lang="en-US" sz="1400" b="1" dirty="0">
              <a:solidFill>
                <a:srgbClr val="FF0000"/>
              </a:solidFill>
            </a:endParaRPr>
          </a:p>
        </p:txBody>
      </p:sp>
      <p:sp>
        <p:nvSpPr>
          <p:cNvPr id="18" name="Rectangle 17"/>
          <p:cNvSpPr/>
          <p:nvPr/>
        </p:nvSpPr>
        <p:spPr>
          <a:xfrm>
            <a:off x="6191944" y="6590721"/>
            <a:ext cx="2716530" cy="215444"/>
          </a:xfrm>
          <a:prstGeom prst="rect">
            <a:avLst/>
          </a:prstGeom>
        </p:spPr>
        <p:txBody>
          <a:bodyPr wrap="square">
            <a:spAutoFit/>
          </a:bodyPr>
          <a:lstStyle/>
          <a:p>
            <a:r>
              <a:rPr lang="en-US" sz="800" b="1" dirty="0" smtClean="0">
                <a:solidFill>
                  <a:schemeClr val="bg1"/>
                </a:solidFill>
              </a:rPr>
              <a:t>Loria-Salazar (Accepted Atmos</a:t>
            </a:r>
            <a:r>
              <a:rPr lang="en-US" sz="800" b="1" dirty="0">
                <a:solidFill>
                  <a:schemeClr val="bg1"/>
                </a:solidFill>
              </a:rPr>
              <a:t>. Environ, </a:t>
            </a:r>
            <a:r>
              <a:rPr lang="en-US" sz="800" b="1" dirty="0" smtClean="0">
                <a:solidFill>
                  <a:schemeClr val="bg1"/>
                </a:solidFill>
              </a:rPr>
              <a:t>2017)</a:t>
            </a:r>
            <a:endParaRPr lang="en-US" sz="800" b="1" dirty="0">
              <a:solidFill>
                <a:schemeClr val="bg1"/>
              </a:solidFill>
            </a:endParaRPr>
          </a:p>
        </p:txBody>
      </p:sp>
    </p:spTree>
    <p:extLst>
      <p:ext uri="{BB962C8B-B14F-4D97-AF65-F5344CB8AC3E}">
        <p14:creationId xmlns:p14="http://schemas.microsoft.com/office/powerpoint/2010/main" val="3466153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schemeClr val="bg1"/>
                </a:solidFill>
              </a:rPr>
              <a:t>13</a:t>
            </a:r>
            <a:endParaRPr lang="en-US" dirty="0">
              <a:solidFill>
                <a:schemeClr val="bg1"/>
              </a:solidFill>
            </a:endParaRPr>
          </a:p>
        </p:txBody>
      </p:sp>
      <p:pic>
        <p:nvPicPr>
          <p:cNvPr id="10" name="Picture 9" descr="CoreCurriculum_1.jpg"/>
          <p:cNvPicPr>
            <a:picLocks noChangeAspect="1"/>
          </p:cNvPicPr>
          <p:nvPr/>
        </p:nvPicPr>
        <p:blipFill rotWithShape="1">
          <a:blip r:embed="rId2"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858984" y="457200"/>
            <a:ext cx="7391400" cy="762000"/>
          </a:xfrm>
        </p:spPr>
        <p:txBody>
          <a:bodyPr/>
          <a:lstStyle/>
          <a:p>
            <a:r>
              <a:rPr lang="en-US" sz="2600" dirty="0">
                <a:solidFill>
                  <a:schemeClr val="tx1"/>
                </a:solidFill>
                <a:cs typeface="Calibri" panose="020F0502020204030204" pitchFamily="34" charset="0"/>
              </a:rPr>
              <a:t>Quadrant </a:t>
            </a:r>
            <a:r>
              <a:rPr lang="en-US" sz="2600" dirty="0" smtClean="0">
                <a:solidFill>
                  <a:schemeClr val="tx1"/>
                </a:solidFill>
                <a:cs typeface="Calibri" panose="020F0502020204030204" pitchFamily="34" charset="0"/>
              </a:rPr>
              <a:t>method</a:t>
            </a:r>
            <a:r>
              <a:rPr lang="en-US" dirty="0" smtClean="0">
                <a:solidFill>
                  <a:schemeClr val="tx1"/>
                </a:solidFill>
                <a:cs typeface="Calibri" panose="020F0502020204030204" pitchFamily="34" charset="0"/>
              </a:rPr>
              <a:t/>
            </a:r>
            <a:br>
              <a:rPr lang="en-US" dirty="0" smtClean="0">
                <a:solidFill>
                  <a:schemeClr val="tx1"/>
                </a:solidFill>
                <a:cs typeface="Calibri" panose="020F0502020204030204" pitchFamily="34" charset="0"/>
              </a:rPr>
            </a:br>
            <a:r>
              <a:rPr lang="en-US" sz="2400" b="0" dirty="0" smtClean="0">
                <a:latin typeface="Arial" panose="020B0604020202020204" pitchFamily="34" charset="0"/>
                <a:cs typeface="Arial" panose="020B0604020202020204" pitchFamily="34" charset="0"/>
              </a:rPr>
              <a:t>California </a:t>
            </a:r>
            <a:r>
              <a:rPr lang="en-US" sz="2400" b="0" dirty="0">
                <a:latin typeface="Arial" panose="020B0604020202020204" pitchFamily="34" charset="0"/>
                <a:cs typeface="Arial" panose="020B0604020202020204" pitchFamily="34" charset="0"/>
              </a:rPr>
              <a:t>and Nevada, 2013</a:t>
            </a:r>
            <a:r>
              <a:rPr lang="en-US" b="0" dirty="0">
                <a:solidFill>
                  <a:schemeClr val="tx1"/>
                </a:solidFill>
              </a:rPr>
              <a:t/>
            </a:r>
            <a:br>
              <a:rPr lang="en-US" b="0" dirty="0">
                <a:solidFill>
                  <a:schemeClr val="tx1"/>
                </a:solidFill>
              </a:rPr>
            </a:br>
            <a:endParaRPr lang="en-US" sz="2600" b="0" baseline="-250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sp>
        <p:nvSpPr>
          <p:cNvPr id="24" name="Content Placeholder 2"/>
          <p:cNvSpPr>
            <a:spLocks noGrp="1"/>
          </p:cNvSpPr>
          <p:nvPr>
            <p:ph idx="1"/>
          </p:nvPr>
        </p:nvSpPr>
        <p:spPr>
          <a:xfrm>
            <a:off x="152400" y="1752600"/>
            <a:ext cx="8534400" cy="4857745"/>
          </a:xfrm>
        </p:spPr>
        <p:txBody>
          <a:bodyPr/>
          <a:lstStyle/>
          <a:p>
            <a:pPr marL="0" lvl="1" indent="0" defTabSz="3976100">
              <a:spcBef>
                <a:spcPts val="400"/>
              </a:spcBef>
              <a:buNone/>
              <a:defRPr/>
            </a:pPr>
            <a:r>
              <a:rPr lang="en-US" sz="2100" b="1" dirty="0" smtClean="0">
                <a:solidFill>
                  <a:srgbClr val="000090"/>
                </a:solidFill>
                <a:latin typeface="+mj-lt"/>
                <a:cs typeface="Calibri" panose="020F0502020204030204" pitchFamily="34" charset="0"/>
              </a:rPr>
              <a:t>Statistical approach</a:t>
            </a:r>
          </a:p>
          <a:p>
            <a:pPr marL="346075" indent="-346075" defTabSz="3976100">
              <a:spcBef>
                <a:spcPts val="400"/>
              </a:spcBef>
              <a:buFont typeface="Arial" pitchFamily="34" charset="0"/>
              <a:buChar char="•"/>
              <a:defRPr/>
            </a:pPr>
            <a:r>
              <a:rPr lang="en-US" sz="2100" b="0" dirty="0">
                <a:cs typeface="Calibri" panose="020F0502020204030204" pitchFamily="34" charset="0"/>
              </a:rPr>
              <a:t>Find significant differences </a:t>
            </a:r>
            <a:endParaRPr lang="en-US" sz="2100" b="0" dirty="0" smtClean="0">
              <a:cs typeface="Calibri" panose="020F0502020204030204" pitchFamily="34" charset="0"/>
            </a:endParaRPr>
          </a:p>
          <a:p>
            <a:pPr marL="0" indent="0" defTabSz="3976100">
              <a:spcBef>
                <a:spcPts val="400"/>
              </a:spcBef>
              <a:buNone/>
              <a:defRPr/>
            </a:pPr>
            <a:r>
              <a:rPr lang="en-US" sz="2100" b="0" dirty="0" smtClean="0">
                <a:cs typeface="Calibri" panose="020F0502020204030204" pitchFamily="34" charset="0"/>
              </a:rPr>
              <a:t>between quadrants</a:t>
            </a:r>
          </a:p>
          <a:p>
            <a:pPr defTabSz="3976100">
              <a:spcBef>
                <a:spcPts val="400"/>
              </a:spcBef>
              <a:buFont typeface="Arial" panose="020B0604020202020204" pitchFamily="34" charset="0"/>
              <a:buChar char="•"/>
              <a:defRPr/>
            </a:pPr>
            <a:r>
              <a:rPr lang="en-US" sz="2100" b="0" dirty="0" smtClean="0">
                <a:latin typeface="+mj-lt"/>
                <a:cs typeface="Calibri" panose="020F0502020204030204" pitchFamily="34" charset="0"/>
              </a:rPr>
              <a:t>Variability in the quadrants</a:t>
            </a:r>
          </a:p>
          <a:p>
            <a:pPr marL="0" indent="0" defTabSz="3976100">
              <a:spcBef>
                <a:spcPts val="400"/>
              </a:spcBef>
              <a:buNone/>
              <a:defRPr/>
            </a:pPr>
            <a:r>
              <a:rPr lang="en-US" sz="2100" dirty="0" smtClean="0">
                <a:solidFill>
                  <a:srgbClr val="000090"/>
                </a:solidFill>
                <a:latin typeface="+mj-lt"/>
                <a:cs typeface="Calibri" panose="020F0502020204030204" pitchFamily="34" charset="0"/>
              </a:rPr>
              <a:t>Variables</a:t>
            </a:r>
          </a:p>
          <a:p>
            <a:pPr marL="346075" indent="-346075" defTabSz="3976100">
              <a:spcBef>
                <a:spcPts val="400"/>
              </a:spcBef>
              <a:buFont typeface="Arial" pitchFamily="34" charset="0"/>
              <a:buChar char="•"/>
              <a:defRPr/>
            </a:pPr>
            <a:r>
              <a:rPr lang="en-US" sz="2100" b="0" dirty="0" smtClean="0">
                <a:latin typeface="+mj-lt"/>
                <a:cs typeface="Calibri" panose="020F0502020204030204" pitchFamily="34" charset="0"/>
              </a:rPr>
              <a:t>AEE (AERONET)</a:t>
            </a:r>
          </a:p>
          <a:p>
            <a:pPr marL="346075" indent="-346075" defTabSz="3976100">
              <a:spcBef>
                <a:spcPts val="400"/>
              </a:spcBef>
              <a:buFont typeface="Arial" pitchFamily="34" charset="0"/>
              <a:buChar char="•"/>
              <a:defRPr/>
            </a:pPr>
            <a:r>
              <a:rPr lang="en-US" sz="2100" b="0" dirty="0" smtClean="0">
                <a:latin typeface="+mj-lt"/>
                <a:cs typeface="Calibri" panose="020F0502020204030204" pitchFamily="34" charset="0"/>
              </a:rPr>
              <a:t>Fine and coarse fraction (AERONET)</a:t>
            </a:r>
          </a:p>
          <a:p>
            <a:pPr marL="346075" indent="-346075" defTabSz="3976100">
              <a:spcBef>
                <a:spcPts val="400"/>
              </a:spcBef>
              <a:buFont typeface="Arial" pitchFamily="34" charset="0"/>
              <a:buChar char="•"/>
              <a:defRPr/>
            </a:pPr>
            <a:r>
              <a:rPr lang="en-US" sz="2100" b="0" dirty="0" smtClean="0">
                <a:latin typeface="+mj-lt"/>
                <a:cs typeface="Calibri" panose="020F0502020204030204" pitchFamily="34" charset="0"/>
              </a:rPr>
              <a:t>PBLH (WRF)</a:t>
            </a:r>
          </a:p>
          <a:p>
            <a:pPr marL="346075" indent="-346075" defTabSz="3976100">
              <a:spcBef>
                <a:spcPts val="400"/>
              </a:spcBef>
              <a:buFont typeface="Arial" pitchFamily="34" charset="0"/>
              <a:buChar char="•"/>
              <a:defRPr/>
            </a:pPr>
            <a:r>
              <a:rPr lang="en-US" sz="2100" b="0" dirty="0" smtClean="0">
                <a:latin typeface="+mj-lt"/>
                <a:cs typeface="Calibri" panose="020F0502020204030204" pitchFamily="34" charset="0"/>
              </a:rPr>
              <a:t>AOH (model)</a:t>
            </a:r>
          </a:p>
          <a:p>
            <a:pPr marL="346075" indent="-346075" defTabSz="3976100">
              <a:spcBef>
                <a:spcPts val="400"/>
              </a:spcBef>
              <a:buFont typeface="Arial" pitchFamily="34" charset="0"/>
              <a:buChar char="•"/>
              <a:defRPr/>
            </a:pPr>
            <a:r>
              <a:rPr lang="en-US" sz="2100" b="0" dirty="0" smtClean="0">
                <a:latin typeface="+mj-lt"/>
                <a:cs typeface="Calibri" panose="020F0502020204030204" pitchFamily="34" charset="0"/>
              </a:rPr>
              <a:t>Temperature (weather station)</a:t>
            </a:r>
          </a:p>
          <a:p>
            <a:pPr marL="346075" indent="-346075" defTabSz="3976100">
              <a:spcBef>
                <a:spcPts val="400"/>
              </a:spcBef>
              <a:buFont typeface="Arial" pitchFamily="34" charset="0"/>
              <a:buChar char="•"/>
              <a:defRPr/>
            </a:pPr>
            <a:r>
              <a:rPr lang="en-US" sz="2100" b="0" dirty="0" smtClean="0">
                <a:latin typeface="+mj-lt"/>
                <a:cs typeface="Calibri" panose="020F0502020204030204" pitchFamily="34" charset="0"/>
              </a:rPr>
              <a:t>Relative humidity </a:t>
            </a:r>
            <a:r>
              <a:rPr lang="en-US" sz="2100" b="0" dirty="0">
                <a:cs typeface="Calibri" panose="020F0502020204030204" pitchFamily="34" charset="0"/>
              </a:rPr>
              <a:t>(weather station</a:t>
            </a:r>
            <a:r>
              <a:rPr lang="en-US" sz="2100" b="0" dirty="0" smtClean="0">
                <a:cs typeface="Calibri" panose="020F0502020204030204" pitchFamily="34" charset="0"/>
              </a:rPr>
              <a:t>)</a:t>
            </a:r>
          </a:p>
          <a:p>
            <a:pPr marL="346075" indent="-346075" defTabSz="3976100">
              <a:spcBef>
                <a:spcPts val="400"/>
              </a:spcBef>
              <a:buFont typeface="Arial" pitchFamily="34" charset="0"/>
              <a:buChar char="•"/>
              <a:defRPr/>
            </a:pPr>
            <a:r>
              <a:rPr lang="en-US" sz="2100" b="0" dirty="0" smtClean="0">
                <a:cs typeface="Calibri" panose="020F0502020204030204" pitchFamily="34" charset="0"/>
              </a:rPr>
              <a:t>Wind speed </a:t>
            </a:r>
            <a:r>
              <a:rPr lang="en-US" sz="2100" b="0" dirty="0">
                <a:cs typeface="Calibri" panose="020F0502020204030204" pitchFamily="34" charset="0"/>
              </a:rPr>
              <a:t>(weather station)</a:t>
            </a:r>
          </a:p>
          <a:p>
            <a:pPr marL="346075" indent="-346075" defTabSz="3976100">
              <a:spcBef>
                <a:spcPts val="400"/>
              </a:spcBef>
              <a:buFont typeface="Arial" pitchFamily="34" charset="0"/>
              <a:buChar char="•"/>
              <a:defRPr/>
            </a:pPr>
            <a:endParaRPr lang="en-US" sz="2200" b="0" dirty="0">
              <a:cs typeface="Calibri" panose="020F0502020204030204" pitchFamily="34" charset="0"/>
            </a:endParaRPr>
          </a:p>
          <a:p>
            <a:pPr marL="346075" indent="-346075" defTabSz="3976100">
              <a:spcBef>
                <a:spcPts val="400"/>
              </a:spcBef>
              <a:buFont typeface="Arial" pitchFamily="34" charset="0"/>
              <a:buChar char="•"/>
              <a:defRPr/>
            </a:pPr>
            <a:endParaRPr lang="en-US" sz="2200" b="0" dirty="0" smtClean="0">
              <a:latin typeface="+mj-lt"/>
              <a:cs typeface="Calibri" panose="020F0502020204030204" pitchFamily="34"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49946" t="52601" b="3565"/>
          <a:stretch/>
        </p:blipFill>
        <p:spPr>
          <a:xfrm>
            <a:off x="5036488" y="3855947"/>
            <a:ext cx="3978339" cy="2613029"/>
          </a:xfrm>
          <a:prstGeom prst="rect">
            <a:avLst/>
          </a:prstGeom>
        </p:spPr>
      </p:pic>
      <p:sp>
        <p:nvSpPr>
          <p:cNvPr id="17" name="TextBox 16"/>
          <p:cNvSpPr txBox="1"/>
          <p:nvPr/>
        </p:nvSpPr>
        <p:spPr>
          <a:xfrm>
            <a:off x="6830124" y="4267008"/>
            <a:ext cx="2214851" cy="307777"/>
          </a:xfrm>
          <a:prstGeom prst="rect">
            <a:avLst/>
          </a:prstGeom>
          <a:noFill/>
        </p:spPr>
        <p:txBody>
          <a:bodyPr wrap="square" rtlCol="0">
            <a:spAutoFit/>
          </a:bodyPr>
          <a:lstStyle/>
          <a:p>
            <a:pPr algn="ctr"/>
            <a:r>
              <a:rPr lang="en-US" sz="1400" b="1" dirty="0" smtClean="0">
                <a:solidFill>
                  <a:srgbClr val="FF0000"/>
                </a:solidFill>
              </a:rPr>
              <a:t>Box and whisker plots </a:t>
            </a:r>
            <a:endParaRPr lang="en-US" sz="1400" b="1" dirty="0">
              <a:solidFill>
                <a:srgbClr val="FF0000"/>
              </a:solidFill>
            </a:endParaRPr>
          </a:p>
        </p:txBody>
      </p:sp>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2564" t="51709" r="50000"/>
          <a:stretch/>
        </p:blipFill>
        <p:spPr>
          <a:xfrm>
            <a:off x="4881139" y="1155032"/>
            <a:ext cx="4101735" cy="2826195"/>
          </a:xfrm>
          <a:prstGeom prst="rect">
            <a:avLst/>
          </a:prstGeom>
        </p:spPr>
      </p:pic>
      <p:sp>
        <p:nvSpPr>
          <p:cNvPr id="19" name="TextBox 18"/>
          <p:cNvSpPr txBox="1"/>
          <p:nvPr/>
        </p:nvSpPr>
        <p:spPr>
          <a:xfrm>
            <a:off x="5310265" y="2876009"/>
            <a:ext cx="1787584" cy="307777"/>
          </a:xfrm>
          <a:prstGeom prst="rect">
            <a:avLst/>
          </a:prstGeom>
          <a:noFill/>
        </p:spPr>
        <p:txBody>
          <a:bodyPr wrap="square" rtlCol="0">
            <a:spAutoFit/>
          </a:bodyPr>
          <a:lstStyle/>
          <a:p>
            <a:pPr algn="ctr"/>
            <a:r>
              <a:rPr lang="en-US" sz="1400" b="1" dirty="0" smtClean="0">
                <a:solidFill>
                  <a:srgbClr val="FF0000"/>
                </a:solidFill>
              </a:rPr>
              <a:t>1-way ANOVA </a:t>
            </a:r>
            <a:endParaRPr lang="en-US" sz="1400" b="1" dirty="0">
              <a:solidFill>
                <a:srgbClr val="FF0000"/>
              </a:solidFill>
            </a:endParaRPr>
          </a:p>
        </p:txBody>
      </p:sp>
      <p:sp>
        <p:nvSpPr>
          <p:cNvPr id="15" name="Rectangle 14"/>
          <p:cNvSpPr/>
          <p:nvPr/>
        </p:nvSpPr>
        <p:spPr>
          <a:xfrm>
            <a:off x="6191944" y="6590721"/>
            <a:ext cx="2716530" cy="215444"/>
          </a:xfrm>
          <a:prstGeom prst="rect">
            <a:avLst/>
          </a:prstGeom>
        </p:spPr>
        <p:txBody>
          <a:bodyPr wrap="square">
            <a:spAutoFit/>
          </a:bodyPr>
          <a:lstStyle/>
          <a:p>
            <a:r>
              <a:rPr lang="en-US" sz="800" b="1" dirty="0" smtClean="0">
                <a:solidFill>
                  <a:schemeClr val="bg1"/>
                </a:solidFill>
              </a:rPr>
              <a:t>Loria-Salazar (Accepted Atmos</a:t>
            </a:r>
            <a:r>
              <a:rPr lang="en-US" sz="800" b="1" dirty="0">
                <a:solidFill>
                  <a:schemeClr val="bg1"/>
                </a:solidFill>
              </a:rPr>
              <a:t>. Environ, </a:t>
            </a:r>
            <a:r>
              <a:rPr lang="en-US" sz="800" b="1" dirty="0" smtClean="0">
                <a:solidFill>
                  <a:schemeClr val="bg1"/>
                </a:solidFill>
              </a:rPr>
              <a:t>2017)</a:t>
            </a:r>
            <a:endParaRPr lang="en-US" sz="800" b="1" dirty="0">
              <a:solidFill>
                <a:schemeClr val="bg1"/>
              </a:solidFill>
            </a:endParaRPr>
          </a:p>
        </p:txBody>
      </p:sp>
    </p:spTree>
    <p:extLst>
      <p:ext uri="{BB962C8B-B14F-4D97-AF65-F5344CB8AC3E}">
        <p14:creationId xmlns:p14="http://schemas.microsoft.com/office/powerpoint/2010/main" val="4165450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schemeClr val="bg1"/>
                </a:solidFill>
              </a:rPr>
              <a:t>14</a:t>
            </a:r>
            <a:endParaRPr lang="en-US" dirty="0">
              <a:solidFill>
                <a:schemeClr val="bg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sp>
        <p:nvSpPr>
          <p:cNvPr id="18" name="Title 1"/>
          <p:cNvSpPr>
            <a:spLocks noGrp="1"/>
          </p:cNvSpPr>
          <p:nvPr>
            <p:ph type="title"/>
          </p:nvPr>
        </p:nvSpPr>
        <p:spPr>
          <a:xfrm>
            <a:off x="858984" y="381000"/>
            <a:ext cx="7391400" cy="762000"/>
          </a:xfrm>
        </p:spPr>
        <p:txBody>
          <a:bodyPr/>
          <a:lstStyle/>
          <a:p>
            <a:r>
              <a:rPr lang="en-US" sz="2500" dirty="0" smtClean="0"/>
              <a:t>Columnar AERONET AOD vs surface PM</a:t>
            </a:r>
            <a:r>
              <a:rPr lang="en-US" sz="2500" baseline="-25000" dirty="0" smtClean="0"/>
              <a:t>2.5</a:t>
            </a:r>
            <a:br>
              <a:rPr lang="en-US" sz="2500" baseline="-25000" dirty="0" smtClean="0"/>
            </a:br>
            <a:r>
              <a:rPr lang="en-US" sz="2400" b="0" dirty="0">
                <a:latin typeface="Arial" panose="020B0604020202020204" pitchFamily="34" charset="0"/>
                <a:cs typeface="Arial" panose="020B0604020202020204" pitchFamily="34" charset="0"/>
              </a:rPr>
              <a:t>California and Nevada, 2013</a:t>
            </a:r>
            <a:endParaRPr lang="en-US" sz="2600" baseline="-250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63537" r="8100" b="5966"/>
          <a:stretch/>
        </p:blipFill>
        <p:spPr>
          <a:xfrm>
            <a:off x="3200400" y="1295401"/>
            <a:ext cx="2819400" cy="4800600"/>
          </a:xfrm>
          <a:prstGeom prst="rect">
            <a:avLst/>
          </a:prstGeom>
        </p:spPr>
      </p:pic>
      <p:sp>
        <p:nvSpPr>
          <p:cNvPr id="22" name="TextBox 21"/>
          <p:cNvSpPr txBox="1"/>
          <p:nvPr/>
        </p:nvSpPr>
        <p:spPr>
          <a:xfrm>
            <a:off x="4038600" y="3925902"/>
            <a:ext cx="685800" cy="369332"/>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Q-1</a:t>
            </a:r>
            <a:endParaRPr lang="en-US" b="1" dirty="0">
              <a:latin typeface="Calibri" panose="020F0502020204030204" pitchFamily="34" charset="0"/>
              <a:cs typeface="Calibri" panose="020F0502020204030204" pitchFamily="34" charset="0"/>
            </a:endParaRPr>
          </a:p>
        </p:txBody>
      </p:sp>
      <p:sp>
        <p:nvSpPr>
          <p:cNvPr id="23" name="TextBox 22"/>
          <p:cNvSpPr txBox="1"/>
          <p:nvPr/>
        </p:nvSpPr>
        <p:spPr>
          <a:xfrm>
            <a:off x="4030980" y="1933034"/>
            <a:ext cx="685800" cy="369332"/>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Q-2</a:t>
            </a:r>
            <a:endParaRPr lang="en-US" b="1" dirty="0">
              <a:latin typeface="Calibri" panose="020F0502020204030204" pitchFamily="34" charset="0"/>
              <a:cs typeface="Calibri" panose="020F0502020204030204" pitchFamily="34" charset="0"/>
            </a:endParaRPr>
          </a:p>
        </p:txBody>
      </p:sp>
      <p:sp>
        <p:nvSpPr>
          <p:cNvPr id="24" name="TextBox 23"/>
          <p:cNvSpPr txBox="1"/>
          <p:nvPr/>
        </p:nvSpPr>
        <p:spPr>
          <a:xfrm>
            <a:off x="4998720" y="1933034"/>
            <a:ext cx="685800" cy="369332"/>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Q-3</a:t>
            </a:r>
            <a:endParaRPr lang="en-US" b="1" dirty="0">
              <a:latin typeface="Calibri" panose="020F0502020204030204" pitchFamily="34" charset="0"/>
              <a:cs typeface="Calibri" panose="020F0502020204030204" pitchFamily="34" charset="0"/>
            </a:endParaRPr>
          </a:p>
        </p:txBody>
      </p:sp>
      <p:sp>
        <p:nvSpPr>
          <p:cNvPr id="27" name="TextBox 26"/>
          <p:cNvSpPr txBox="1"/>
          <p:nvPr/>
        </p:nvSpPr>
        <p:spPr>
          <a:xfrm>
            <a:off x="3736050" y="4299028"/>
            <a:ext cx="1196630" cy="1846659"/>
          </a:xfrm>
          <a:prstGeom prst="rect">
            <a:avLst/>
          </a:prstGeom>
          <a:noFill/>
        </p:spPr>
        <p:txBody>
          <a:bodyPr wrap="square" rtlCol="0">
            <a:spAutoFit/>
          </a:bodyPr>
          <a:lstStyle/>
          <a:p>
            <a:pPr algn="ctr"/>
            <a:r>
              <a:rPr lang="en-US" sz="1600" b="1" dirty="0" smtClean="0">
                <a:solidFill>
                  <a:srgbClr val="009900"/>
                </a:solidFill>
                <a:latin typeface="Calibri" panose="020F0502020204030204" pitchFamily="34" charset="0"/>
                <a:cs typeface="Calibri" panose="020F0502020204030204" pitchFamily="34" charset="0"/>
              </a:rPr>
              <a:t>(+)  association</a:t>
            </a:r>
            <a:endParaRPr lang="en-US" sz="1600" b="1" dirty="0">
              <a:solidFill>
                <a:srgbClr val="009900"/>
              </a:solidFill>
              <a:latin typeface="Calibri" panose="020F0502020204030204" pitchFamily="34" charset="0"/>
              <a:cs typeface="Calibri" panose="020F0502020204030204" pitchFamily="34" charset="0"/>
            </a:endParaRPr>
          </a:p>
          <a:p>
            <a:pPr algn="ctr"/>
            <a:r>
              <a:rPr lang="en-US" sz="1600" b="1" dirty="0">
                <a:solidFill>
                  <a:srgbClr val="009900"/>
                </a:solidFill>
                <a:latin typeface="Calibri" panose="020F0502020204030204" pitchFamily="34" charset="0"/>
                <a:cs typeface="Calibri" panose="020F0502020204030204" pitchFamily="34" charset="0"/>
              </a:rPr>
              <a:t>AOD</a:t>
            </a:r>
          </a:p>
          <a:p>
            <a:pPr algn="ctr"/>
            <a:r>
              <a:rPr lang="en-US" sz="1600" b="1" dirty="0">
                <a:solidFill>
                  <a:srgbClr val="009900"/>
                </a:solidFill>
                <a:latin typeface="Calibri" panose="020F0502020204030204" pitchFamily="34" charset="0"/>
                <a:cs typeface="Calibri" panose="020F0502020204030204" pitchFamily="34" charset="0"/>
              </a:rPr>
              <a:t>PM</a:t>
            </a:r>
            <a:r>
              <a:rPr lang="en-US" sz="1600" b="1" baseline="-25000" dirty="0">
                <a:solidFill>
                  <a:srgbClr val="009900"/>
                </a:solidFill>
                <a:latin typeface="Calibri" panose="020F0502020204030204" pitchFamily="34" charset="0"/>
                <a:cs typeface="Calibri" panose="020F0502020204030204" pitchFamily="34" charset="0"/>
              </a:rPr>
              <a:t>2.5</a:t>
            </a:r>
            <a:r>
              <a:rPr lang="en-US" sz="1600" b="1" dirty="0">
                <a:solidFill>
                  <a:srgbClr val="009900"/>
                </a:solidFill>
                <a:latin typeface="Calibri" panose="020F0502020204030204" pitchFamily="34" charset="0"/>
                <a:cs typeface="Calibri" panose="020F0502020204030204" pitchFamily="34" charset="0"/>
              </a:rPr>
              <a:t> </a:t>
            </a:r>
          </a:p>
          <a:p>
            <a:pPr algn="ctr"/>
            <a:r>
              <a:rPr lang="en-US" sz="1600" b="1" dirty="0">
                <a:solidFill>
                  <a:srgbClr val="009900"/>
                </a:solidFill>
                <a:latin typeface="Calibri" panose="020F0502020204030204" pitchFamily="34" charset="0"/>
                <a:cs typeface="Calibri" panose="020F0502020204030204" pitchFamily="34" charset="0"/>
              </a:rPr>
              <a:t>i</a:t>
            </a:r>
            <a:r>
              <a:rPr lang="en-US" sz="1600" b="1" dirty="0" smtClean="0">
                <a:solidFill>
                  <a:srgbClr val="009900"/>
                </a:solidFill>
                <a:latin typeface="Calibri" panose="020F0502020204030204" pitchFamily="34" charset="0"/>
                <a:cs typeface="Calibri" panose="020F0502020204030204" pitchFamily="34" charset="0"/>
              </a:rPr>
              <a:t>ncrease together</a:t>
            </a:r>
          </a:p>
          <a:p>
            <a:pPr algn="ctr"/>
            <a:endParaRPr lang="en-US" b="1" dirty="0">
              <a:solidFill>
                <a:srgbClr val="009900"/>
              </a:solidFill>
              <a:latin typeface="Calibri" panose="020F0502020204030204" pitchFamily="34" charset="0"/>
              <a:cs typeface="Calibri" panose="020F0502020204030204" pitchFamily="34" charset="0"/>
            </a:endParaRPr>
          </a:p>
        </p:txBody>
      </p:sp>
      <p:sp>
        <p:nvSpPr>
          <p:cNvPr id="28" name="TextBox 27"/>
          <p:cNvSpPr txBox="1"/>
          <p:nvPr/>
        </p:nvSpPr>
        <p:spPr>
          <a:xfrm>
            <a:off x="3684466" y="2411809"/>
            <a:ext cx="1356360" cy="1077218"/>
          </a:xfrm>
          <a:prstGeom prst="rect">
            <a:avLst/>
          </a:prstGeom>
          <a:noFill/>
        </p:spPr>
        <p:txBody>
          <a:bodyPr wrap="square" rtlCol="0">
            <a:spAutoFit/>
          </a:bodyPr>
          <a:lstStyle/>
          <a:p>
            <a:pPr algn="ctr"/>
            <a:r>
              <a:rPr lang="en-US" sz="1600" b="1" dirty="0" smtClean="0">
                <a:solidFill>
                  <a:srgbClr val="FF0000"/>
                </a:solidFill>
                <a:latin typeface="Calibri" panose="020F0502020204030204" pitchFamily="34" charset="0"/>
                <a:cs typeface="Calibri" panose="020F0502020204030204" pitchFamily="34" charset="0"/>
              </a:rPr>
              <a:t>No association</a:t>
            </a:r>
          </a:p>
          <a:p>
            <a:pPr algn="ctr"/>
            <a:r>
              <a:rPr lang="en-US" sz="1600" b="1" dirty="0" smtClean="0">
                <a:solidFill>
                  <a:srgbClr val="FF0000"/>
                </a:solidFill>
                <a:latin typeface="Calibri" panose="020F0502020204030204" pitchFamily="34" charset="0"/>
                <a:cs typeface="Calibri" panose="020F0502020204030204" pitchFamily="34" charset="0"/>
              </a:rPr>
              <a:t>AOD</a:t>
            </a:r>
          </a:p>
          <a:p>
            <a:pPr algn="ctr"/>
            <a:r>
              <a:rPr lang="en-US" sz="1600" b="1" dirty="0" smtClean="0">
                <a:solidFill>
                  <a:srgbClr val="FF0000"/>
                </a:solidFill>
                <a:latin typeface="Calibri" panose="020F0502020204030204" pitchFamily="34" charset="0"/>
                <a:cs typeface="Calibri" panose="020F0502020204030204" pitchFamily="34" charset="0"/>
              </a:rPr>
              <a:t>PM</a:t>
            </a:r>
            <a:r>
              <a:rPr lang="en-US" sz="1600" b="1" baseline="-25000" dirty="0" smtClean="0">
                <a:solidFill>
                  <a:srgbClr val="FF0000"/>
                </a:solidFill>
                <a:latin typeface="Calibri" panose="020F0502020204030204" pitchFamily="34" charset="0"/>
                <a:cs typeface="Calibri" panose="020F0502020204030204" pitchFamily="34" charset="0"/>
              </a:rPr>
              <a:t>2.5</a:t>
            </a:r>
            <a:r>
              <a:rPr lang="en-US" sz="1600" b="1" dirty="0" smtClean="0">
                <a:solidFill>
                  <a:srgbClr val="FF0000"/>
                </a:solidFill>
                <a:latin typeface="Calibri" panose="020F0502020204030204" pitchFamily="34" charset="0"/>
                <a:cs typeface="Calibri" panose="020F0502020204030204" pitchFamily="34" charset="0"/>
              </a:rPr>
              <a:t> </a:t>
            </a:r>
          </a:p>
        </p:txBody>
      </p:sp>
      <p:sp>
        <p:nvSpPr>
          <p:cNvPr id="30" name="TextBox 29"/>
          <p:cNvSpPr txBox="1"/>
          <p:nvPr/>
        </p:nvSpPr>
        <p:spPr>
          <a:xfrm>
            <a:off x="5006340" y="3928165"/>
            <a:ext cx="685800" cy="369332"/>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Q-4</a:t>
            </a:r>
            <a:endParaRPr lang="en-US" b="1" dirty="0">
              <a:latin typeface="Calibri" panose="020F0502020204030204" pitchFamily="34" charset="0"/>
              <a:cs typeface="Calibri" panose="020F0502020204030204" pitchFamily="34" charset="0"/>
            </a:endParaRPr>
          </a:p>
        </p:txBody>
      </p:sp>
      <p:cxnSp>
        <p:nvCxnSpPr>
          <p:cNvPr id="17" name="Straight Arrow Connector 16"/>
          <p:cNvCxnSpPr/>
          <p:nvPr/>
        </p:nvCxnSpPr>
        <p:spPr>
          <a:xfrm flipV="1">
            <a:off x="4038600" y="1295400"/>
            <a:ext cx="0" cy="7711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5479474" y="5724163"/>
            <a:ext cx="692726" cy="916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598683" y="6090719"/>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32" name="Rectangle 31"/>
          <p:cNvSpPr/>
          <p:nvPr/>
        </p:nvSpPr>
        <p:spPr>
          <a:xfrm>
            <a:off x="6191944" y="6590721"/>
            <a:ext cx="2716530" cy="215444"/>
          </a:xfrm>
          <a:prstGeom prst="rect">
            <a:avLst/>
          </a:prstGeom>
        </p:spPr>
        <p:txBody>
          <a:bodyPr wrap="square">
            <a:spAutoFit/>
          </a:bodyPr>
          <a:lstStyle/>
          <a:p>
            <a:r>
              <a:rPr lang="en-US" sz="800" b="1" dirty="0" smtClean="0">
                <a:solidFill>
                  <a:schemeClr val="bg1"/>
                </a:solidFill>
              </a:rPr>
              <a:t>Loria-Salazar (Accepted Atmos</a:t>
            </a:r>
            <a:r>
              <a:rPr lang="en-US" sz="800" b="1" dirty="0">
                <a:solidFill>
                  <a:schemeClr val="bg1"/>
                </a:solidFill>
              </a:rPr>
              <a:t>. Environ, </a:t>
            </a:r>
            <a:r>
              <a:rPr lang="en-US" sz="800" b="1" dirty="0" smtClean="0">
                <a:solidFill>
                  <a:schemeClr val="bg1"/>
                </a:solidFill>
              </a:rPr>
              <a:t>2017)</a:t>
            </a:r>
            <a:endParaRPr lang="en-US" sz="800" b="1" dirty="0">
              <a:solidFill>
                <a:schemeClr val="bg1"/>
              </a:solidFill>
            </a:endParaRPr>
          </a:p>
        </p:txBody>
      </p:sp>
      <p:sp>
        <p:nvSpPr>
          <p:cNvPr id="34" name="TextBox 33"/>
          <p:cNvSpPr txBox="1"/>
          <p:nvPr/>
        </p:nvSpPr>
        <p:spPr>
          <a:xfrm>
            <a:off x="4691721" y="4580172"/>
            <a:ext cx="1356360" cy="1077218"/>
          </a:xfrm>
          <a:prstGeom prst="rect">
            <a:avLst/>
          </a:prstGeom>
          <a:noFill/>
        </p:spPr>
        <p:txBody>
          <a:bodyPr wrap="square" rtlCol="0">
            <a:spAutoFit/>
          </a:bodyPr>
          <a:lstStyle/>
          <a:p>
            <a:pPr algn="ctr"/>
            <a:r>
              <a:rPr lang="en-US" sz="1600" b="1" dirty="0" smtClean="0">
                <a:solidFill>
                  <a:srgbClr val="FF0000"/>
                </a:solidFill>
                <a:latin typeface="Calibri" panose="020F0502020204030204" pitchFamily="34" charset="0"/>
                <a:cs typeface="Calibri" panose="020F0502020204030204" pitchFamily="34" charset="0"/>
              </a:rPr>
              <a:t>No association</a:t>
            </a:r>
          </a:p>
          <a:p>
            <a:pPr algn="ctr"/>
            <a:r>
              <a:rPr lang="en-US" sz="1600" b="1" dirty="0" smtClean="0">
                <a:solidFill>
                  <a:srgbClr val="FF0000"/>
                </a:solidFill>
                <a:latin typeface="Calibri" panose="020F0502020204030204" pitchFamily="34" charset="0"/>
                <a:cs typeface="Calibri" panose="020F0502020204030204" pitchFamily="34" charset="0"/>
              </a:rPr>
              <a:t>AOD</a:t>
            </a:r>
          </a:p>
          <a:p>
            <a:pPr algn="ctr"/>
            <a:r>
              <a:rPr lang="en-US" sz="1600" b="1" dirty="0" smtClean="0">
                <a:solidFill>
                  <a:srgbClr val="FF0000"/>
                </a:solidFill>
                <a:latin typeface="Calibri" panose="020F0502020204030204" pitchFamily="34" charset="0"/>
                <a:cs typeface="Calibri" panose="020F0502020204030204" pitchFamily="34" charset="0"/>
              </a:rPr>
              <a:t>PM</a:t>
            </a:r>
            <a:r>
              <a:rPr lang="en-US" sz="1600" b="1" baseline="-25000" dirty="0" smtClean="0">
                <a:solidFill>
                  <a:srgbClr val="FF0000"/>
                </a:solidFill>
                <a:latin typeface="Calibri" panose="020F0502020204030204" pitchFamily="34" charset="0"/>
                <a:cs typeface="Calibri" panose="020F0502020204030204" pitchFamily="34" charset="0"/>
              </a:rPr>
              <a:t>2.5</a:t>
            </a:r>
            <a:r>
              <a:rPr lang="en-US" sz="1600" b="1" dirty="0" smtClean="0">
                <a:solidFill>
                  <a:srgbClr val="FF0000"/>
                </a:solidFill>
                <a:latin typeface="Calibri" panose="020F0502020204030204" pitchFamily="34" charset="0"/>
                <a:cs typeface="Calibri" panose="020F0502020204030204" pitchFamily="34" charset="0"/>
              </a:rPr>
              <a:t> </a:t>
            </a:r>
          </a:p>
        </p:txBody>
      </p:sp>
      <p:sp>
        <p:nvSpPr>
          <p:cNvPr id="35" name="TextBox 34"/>
          <p:cNvSpPr txBox="1"/>
          <p:nvPr/>
        </p:nvSpPr>
        <p:spPr>
          <a:xfrm>
            <a:off x="4784678" y="2201104"/>
            <a:ext cx="1196630" cy="1846659"/>
          </a:xfrm>
          <a:prstGeom prst="rect">
            <a:avLst/>
          </a:prstGeom>
          <a:noFill/>
        </p:spPr>
        <p:txBody>
          <a:bodyPr wrap="square" rtlCol="0">
            <a:spAutoFit/>
          </a:bodyPr>
          <a:lstStyle/>
          <a:p>
            <a:pPr algn="ctr"/>
            <a:r>
              <a:rPr lang="en-US" sz="1600" b="1" dirty="0" smtClean="0">
                <a:solidFill>
                  <a:srgbClr val="009900"/>
                </a:solidFill>
                <a:latin typeface="Calibri" panose="020F0502020204030204" pitchFamily="34" charset="0"/>
                <a:cs typeface="Calibri" panose="020F0502020204030204" pitchFamily="34" charset="0"/>
              </a:rPr>
              <a:t>(+)  association</a:t>
            </a:r>
            <a:endParaRPr lang="en-US" sz="1600" b="1" dirty="0">
              <a:solidFill>
                <a:srgbClr val="009900"/>
              </a:solidFill>
              <a:latin typeface="Calibri" panose="020F0502020204030204" pitchFamily="34" charset="0"/>
              <a:cs typeface="Calibri" panose="020F0502020204030204" pitchFamily="34" charset="0"/>
            </a:endParaRPr>
          </a:p>
          <a:p>
            <a:pPr algn="ctr"/>
            <a:r>
              <a:rPr lang="en-US" sz="1600" b="1" dirty="0">
                <a:solidFill>
                  <a:srgbClr val="009900"/>
                </a:solidFill>
                <a:latin typeface="Calibri" panose="020F0502020204030204" pitchFamily="34" charset="0"/>
                <a:cs typeface="Calibri" panose="020F0502020204030204" pitchFamily="34" charset="0"/>
              </a:rPr>
              <a:t>AOD</a:t>
            </a:r>
          </a:p>
          <a:p>
            <a:pPr algn="ctr"/>
            <a:r>
              <a:rPr lang="en-US" sz="1600" b="1" dirty="0">
                <a:solidFill>
                  <a:srgbClr val="009900"/>
                </a:solidFill>
                <a:latin typeface="Calibri" panose="020F0502020204030204" pitchFamily="34" charset="0"/>
                <a:cs typeface="Calibri" panose="020F0502020204030204" pitchFamily="34" charset="0"/>
              </a:rPr>
              <a:t>PM</a:t>
            </a:r>
            <a:r>
              <a:rPr lang="en-US" sz="1600" b="1" baseline="-25000" dirty="0">
                <a:solidFill>
                  <a:srgbClr val="009900"/>
                </a:solidFill>
                <a:latin typeface="Calibri" panose="020F0502020204030204" pitchFamily="34" charset="0"/>
                <a:cs typeface="Calibri" panose="020F0502020204030204" pitchFamily="34" charset="0"/>
              </a:rPr>
              <a:t>2.5</a:t>
            </a:r>
            <a:r>
              <a:rPr lang="en-US" sz="1600" b="1" dirty="0">
                <a:solidFill>
                  <a:srgbClr val="009900"/>
                </a:solidFill>
                <a:latin typeface="Calibri" panose="020F0502020204030204" pitchFamily="34" charset="0"/>
                <a:cs typeface="Calibri" panose="020F0502020204030204" pitchFamily="34" charset="0"/>
              </a:rPr>
              <a:t> </a:t>
            </a:r>
          </a:p>
          <a:p>
            <a:pPr algn="ctr"/>
            <a:r>
              <a:rPr lang="en-US" sz="1600" b="1" dirty="0">
                <a:solidFill>
                  <a:srgbClr val="009900"/>
                </a:solidFill>
                <a:latin typeface="Calibri" panose="020F0502020204030204" pitchFamily="34" charset="0"/>
                <a:cs typeface="Calibri" panose="020F0502020204030204" pitchFamily="34" charset="0"/>
              </a:rPr>
              <a:t>i</a:t>
            </a:r>
            <a:r>
              <a:rPr lang="en-US" sz="1600" b="1" dirty="0" smtClean="0">
                <a:solidFill>
                  <a:srgbClr val="009900"/>
                </a:solidFill>
                <a:latin typeface="Calibri" panose="020F0502020204030204" pitchFamily="34" charset="0"/>
                <a:cs typeface="Calibri" panose="020F0502020204030204" pitchFamily="34" charset="0"/>
              </a:rPr>
              <a:t>ncrease together</a:t>
            </a:r>
          </a:p>
          <a:p>
            <a:pPr algn="ctr"/>
            <a:endParaRPr lang="en-US" b="1" dirty="0">
              <a:solidFill>
                <a:srgbClr val="00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7850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58233"/>
            <a:ext cx="7315201" cy="757768"/>
          </a:xfrm>
        </p:spPr>
        <p:txBody>
          <a:bodyPr/>
          <a:lstStyle/>
          <a:p>
            <a:pPr>
              <a:lnSpc>
                <a:spcPct val="130000"/>
              </a:lnSpc>
              <a:spcAft>
                <a:spcPts val="0"/>
              </a:spcAft>
            </a:pPr>
            <a:r>
              <a:rPr lang="en-US" dirty="0" smtClean="0">
                <a:latin typeface="Arial" panose="020B0604020202020204" pitchFamily="34" charset="0"/>
                <a:cs typeface="Arial" panose="020B0604020202020204" pitchFamily="34" charset="0"/>
              </a:rPr>
              <a:t>Motivation</a:t>
            </a:r>
            <a:endParaRPr lang="en-US" sz="2600" b="0" dirty="0">
              <a:solidFill>
                <a:srgbClr val="00009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r>
              <a:rPr lang="en-US" dirty="0">
                <a:solidFill>
                  <a:schemeClr val="bg1">
                    <a:lumMod val="95000"/>
                  </a:schemeClr>
                </a:solidFill>
                <a:latin typeface="Arial" panose="020B0604020202020204" pitchFamily="34" charset="0"/>
                <a:cs typeface="Arial" panose="020B0604020202020204" pitchFamily="34" charset="0"/>
              </a:rPr>
              <a:t>2</a:t>
            </a:r>
          </a:p>
        </p:txBody>
      </p:sp>
      <p:sp>
        <p:nvSpPr>
          <p:cNvPr id="3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lumMod val="95000"/>
                  </a:schemeClr>
                </a:solidFill>
                <a:latin typeface="Arial" panose="020B0604020202020204" pitchFamily="34" charset="0"/>
                <a:cs typeface="Arial" panose="020B0604020202020204" pitchFamily="34" charset="0"/>
              </a:rPr>
              <a:t>www.unr.edu</a:t>
            </a:r>
            <a:r>
              <a:rPr lang="en-US" dirty="0" smtClean="0">
                <a:solidFill>
                  <a:schemeClr val="bg1">
                    <a:lumMod val="95000"/>
                  </a:schemeClr>
                </a:solidFill>
                <a:latin typeface="Arial" panose="020B0604020202020204" pitchFamily="34" charset="0"/>
                <a:cs typeface="Arial" panose="020B0604020202020204" pitchFamily="34" charset="0"/>
              </a:rPr>
              <a:t>/~</a:t>
            </a:r>
            <a:r>
              <a:rPr lang="en-US" dirty="0" err="1" smtClean="0">
                <a:solidFill>
                  <a:schemeClr val="bg1">
                    <a:lumMod val="95000"/>
                  </a:schemeClr>
                </a:solidFill>
                <a:latin typeface="Arial" panose="020B0604020202020204" pitchFamily="34" charset="0"/>
                <a:cs typeface="Arial" panose="020B0604020202020204" pitchFamily="34" charset="0"/>
              </a:rPr>
              <a:t>hholmes</a:t>
            </a:r>
            <a:endParaRPr lang="en-US" dirty="0">
              <a:solidFill>
                <a:schemeClr val="bg1">
                  <a:lumMod val="95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833" r="63662"/>
          <a:stretch/>
        </p:blipFill>
        <p:spPr>
          <a:xfrm>
            <a:off x="6019800" y="1439045"/>
            <a:ext cx="3096024" cy="2743200"/>
          </a:xfrm>
          <a:prstGeom prst="rect">
            <a:avLst/>
          </a:prstGeom>
        </p:spPr>
      </p:pic>
      <p:pic>
        <p:nvPicPr>
          <p:cNvPr id="3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616" t="41932" r="77429" b="11111"/>
          <a:stretch/>
        </p:blipFill>
        <p:spPr bwMode="auto">
          <a:xfrm>
            <a:off x="306324" y="1475359"/>
            <a:ext cx="1988106" cy="2514600"/>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31" name="TextBox 30"/>
          <p:cNvSpPr txBox="1"/>
          <p:nvPr/>
        </p:nvSpPr>
        <p:spPr>
          <a:xfrm>
            <a:off x="-152400" y="1094359"/>
            <a:ext cx="2889504" cy="369332"/>
          </a:xfrm>
          <a:prstGeom prst="rect">
            <a:avLst/>
          </a:prstGeom>
          <a:noFill/>
        </p:spPr>
        <p:txBody>
          <a:bodyPr wrap="square" rtlCol="0">
            <a:spAutoFit/>
          </a:bodyPr>
          <a:lstStyle/>
          <a:p>
            <a:pPr algn="ctr"/>
            <a:r>
              <a:rPr lang="en-US" b="1" dirty="0">
                <a:solidFill>
                  <a:srgbClr val="000090"/>
                </a:solidFill>
                <a:latin typeface="Arial" panose="020B0604020202020204" pitchFamily="34" charset="0"/>
                <a:cs typeface="Arial" panose="020B0604020202020204" pitchFamily="34" charset="0"/>
              </a:rPr>
              <a:t>EPA PM</a:t>
            </a:r>
            <a:r>
              <a:rPr lang="en-US" b="1" baseline="-25000" dirty="0">
                <a:solidFill>
                  <a:srgbClr val="000090"/>
                </a:solidFill>
                <a:latin typeface="Arial" panose="020B0604020202020204" pitchFamily="34" charset="0"/>
                <a:cs typeface="Arial" panose="020B0604020202020204" pitchFamily="34" charset="0"/>
              </a:rPr>
              <a:t>2.5</a:t>
            </a:r>
          </a:p>
        </p:txBody>
      </p:sp>
      <p:sp>
        <p:nvSpPr>
          <p:cNvPr id="32" name="Rectangle 31"/>
          <p:cNvSpPr/>
          <p:nvPr/>
        </p:nvSpPr>
        <p:spPr>
          <a:xfrm>
            <a:off x="231647" y="3576410"/>
            <a:ext cx="1365504" cy="369332"/>
          </a:xfrm>
          <a:prstGeom prst="rect">
            <a:avLst/>
          </a:prstGeom>
        </p:spPr>
        <p:txBody>
          <a:bodyPr wrap="square">
            <a:spAutoFit/>
          </a:bodyPr>
          <a:lstStyle/>
          <a:p>
            <a:r>
              <a:rPr lang="en-US" sz="900" dirty="0" smtClean="0">
                <a:solidFill>
                  <a:schemeClr val="bg1"/>
                </a:solidFill>
                <a:latin typeface="Arial" panose="020B0604020202020204" pitchFamily="34" charset="0"/>
                <a:cs typeface="Arial" panose="020B0604020202020204" pitchFamily="34" charset="0"/>
              </a:rPr>
              <a:t>http://www.epa.gov/airdata/ad_maps.html</a:t>
            </a:r>
            <a:endParaRPr lang="en-US" sz="900" dirty="0">
              <a:solidFill>
                <a:schemeClr val="bg1"/>
              </a:solidFill>
              <a:latin typeface="Arial" panose="020B0604020202020204" pitchFamily="34" charset="0"/>
              <a:cs typeface="Arial" panose="020B0604020202020204" pitchFamily="34" charset="0"/>
            </a:endParaRPr>
          </a:p>
        </p:txBody>
      </p:sp>
      <p:sp>
        <p:nvSpPr>
          <p:cNvPr id="33" name="TextBox 32"/>
          <p:cNvSpPr txBox="1"/>
          <p:nvPr/>
        </p:nvSpPr>
        <p:spPr>
          <a:xfrm>
            <a:off x="6124642" y="1134483"/>
            <a:ext cx="2889504" cy="369332"/>
          </a:xfrm>
          <a:prstGeom prst="rect">
            <a:avLst/>
          </a:prstGeom>
          <a:noFill/>
        </p:spPr>
        <p:txBody>
          <a:bodyPr wrap="square" rtlCol="0">
            <a:spAutoFit/>
          </a:bodyPr>
          <a:lstStyle/>
          <a:p>
            <a:pPr algn="ctr"/>
            <a:r>
              <a:rPr lang="en-US" b="1" dirty="0" smtClean="0">
                <a:solidFill>
                  <a:srgbClr val="000090"/>
                </a:solidFill>
                <a:latin typeface="Arial" panose="020B0604020202020204" pitchFamily="34" charset="0"/>
                <a:cs typeface="Arial" panose="020B0604020202020204" pitchFamily="34" charset="0"/>
              </a:rPr>
              <a:t>MODIS AOD</a:t>
            </a:r>
            <a:endParaRPr lang="en-US" b="1" baseline="-25000" dirty="0">
              <a:solidFill>
                <a:srgbClr val="00009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TextBox 33"/>
              <p:cNvSpPr txBox="1"/>
              <p:nvPr/>
            </p:nvSpPr>
            <p:spPr>
              <a:xfrm>
                <a:off x="1428093" y="5055063"/>
                <a:ext cx="6327650" cy="43133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rPr>
                          </m:ctrlPr>
                        </m:sSubPr>
                        <m:e>
                          <m:sSub>
                            <m:sSubPr>
                              <m:ctrlPr>
                                <a:rPr lang="en-US" sz="2000" b="1" i="1">
                                  <a:latin typeface="Cambria Math" panose="02040503050406030204" pitchFamily="18" charset="0"/>
                                </a:rPr>
                              </m:ctrlPr>
                            </m:sSubPr>
                            <m:e>
                              <m:r>
                                <a:rPr lang="en-US" sz="2000" b="1" i="1">
                                  <a:latin typeface="Cambria Math"/>
                                </a:rPr>
                                <m:t>𝑷𝑴</m:t>
                              </m:r>
                            </m:e>
                            <m:sub>
                              <m:r>
                                <a:rPr lang="en-US" sz="2000" b="1" i="1">
                                  <a:latin typeface="Cambria Math"/>
                                </a:rPr>
                                <m:t>𝟐</m:t>
                              </m:r>
                              <m:r>
                                <a:rPr lang="en-US" sz="2000" b="1" i="1">
                                  <a:latin typeface="Cambria Math"/>
                                </a:rPr>
                                <m:t>.</m:t>
                              </m:r>
                              <m:r>
                                <a:rPr lang="en-US" sz="2000" b="1" i="1">
                                  <a:latin typeface="Cambria Math"/>
                                </a:rPr>
                                <m:t>𝟓</m:t>
                              </m:r>
                            </m:sub>
                          </m:sSub>
                        </m:e>
                        <m:sub>
                          <m:r>
                            <a:rPr lang="en-US" sz="2000" b="1" i="1" smtClean="0">
                              <a:latin typeface="Cambria Math"/>
                            </a:rPr>
                            <m:t>𝒐𝒃𝒔</m:t>
                          </m:r>
                        </m:sub>
                      </m:sSub>
                      <m:d>
                        <m:dPr>
                          <m:ctrlPr>
                            <a:rPr lang="en-US" sz="2000" b="1" i="1" smtClean="0">
                              <a:latin typeface="Cambria Math" panose="02040503050406030204" pitchFamily="18" charset="0"/>
                            </a:rPr>
                          </m:ctrlPr>
                        </m:dPr>
                        <m:e>
                          <m:r>
                            <a:rPr lang="en-US" sz="2000" b="1" i="1" smtClean="0">
                              <a:latin typeface="Cambria Math"/>
                            </a:rPr>
                            <m:t>𝒔</m:t>
                          </m:r>
                          <m:r>
                            <a:rPr lang="en-US" sz="2000" b="1" i="1" smtClean="0">
                              <a:latin typeface="Cambria Math"/>
                            </a:rPr>
                            <m:t>,</m:t>
                          </m:r>
                          <m:r>
                            <a:rPr lang="en-US" sz="2000" b="1" i="1" smtClean="0">
                              <a:latin typeface="Cambria Math"/>
                            </a:rPr>
                            <m:t>𝒕</m:t>
                          </m:r>
                        </m:e>
                      </m:d>
                      <m:r>
                        <a:rPr lang="en-US" sz="2000" b="1" i="1" smtClean="0">
                          <a:latin typeface="Cambria Math"/>
                        </a:rPr>
                        <m:t>=</m:t>
                      </m:r>
                      <m:sSub>
                        <m:sSubPr>
                          <m:ctrlPr>
                            <a:rPr lang="en-US" sz="2000" b="1" i="1" smtClean="0">
                              <a:latin typeface="Cambria Math" panose="02040503050406030204" pitchFamily="18" charset="0"/>
                            </a:rPr>
                          </m:ctrlPr>
                        </m:sSubPr>
                        <m:e>
                          <m:r>
                            <a:rPr lang="el-GR" sz="2000" b="1" i="1" smtClean="0">
                              <a:latin typeface="Cambria Math"/>
                            </a:rPr>
                            <m:t>𝜶</m:t>
                          </m:r>
                        </m:e>
                        <m:sub>
                          <m:r>
                            <a:rPr lang="en-US" sz="2000" b="1" i="1" smtClean="0">
                              <a:latin typeface="Cambria Math"/>
                            </a:rPr>
                            <m:t>𝟎</m:t>
                          </m:r>
                        </m:sub>
                      </m:sSub>
                      <m:d>
                        <m:dPr>
                          <m:ctrlPr>
                            <a:rPr lang="en-US" sz="2000" b="1" i="1" smtClean="0">
                              <a:latin typeface="Cambria Math" panose="02040503050406030204" pitchFamily="18" charset="0"/>
                            </a:rPr>
                          </m:ctrlPr>
                        </m:dPr>
                        <m:e>
                          <m:r>
                            <a:rPr lang="en-US" sz="2000" b="1" i="1" smtClean="0">
                              <a:latin typeface="Cambria Math"/>
                            </a:rPr>
                            <m:t>𝒔</m:t>
                          </m:r>
                          <m:r>
                            <a:rPr lang="en-US" sz="2000" b="1" i="1" smtClean="0">
                              <a:latin typeface="Cambria Math"/>
                            </a:rPr>
                            <m:t>,</m:t>
                          </m:r>
                          <m:r>
                            <a:rPr lang="en-US" sz="2000" b="1" i="1" smtClean="0">
                              <a:latin typeface="Cambria Math"/>
                            </a:rPr>
                            <m:t>𝒕</m:t>
                          </m:r>
                        </m:e>
                      </m:d>
                      <m:r>
                        <a:rPr lang="en-US" sz="2000" b="1" i="1" smtClean="0">
                          <a:latin typeface="Cambria Math"/>
                        </a:rPr>
                        <m:t>+</m:t>
                      </m:r>
                      <m:sSub>
                        <m:sSubPr>
                          <m:ctrlPr>
                            <a:rPr lang="en-US" sz="2000" b="1" i="1">
                              <a:latin typeface="Cambria Math" panose="02040503050406030204" pitchFamily="18" charset="0"/>
                            </a:rPr>
                          </m:ctrlPr>
                        </m:sSubPr>
                        <m:e>
                          <m:r>
                            <a:rPr lang="el-GR" sz="2000" b="1" i="1">
                              <a:latin typeface="Cambria Math"/>
                            </a:rPr>
                            <m:t>𝜶</m:t>
                          </m:r>
                        </m:e>
                        <m:sub>
                          <m:r>
                            <a:rPr lang="en-US" sz="2000" b="1" i="1" smtClean="0">
                              <a:latin typeface="Cambria Math"/>
                            </a:rPr>
                            <m:t>𝟏</m:t>
                          </m:r>
                        </m:sub>
                      </m:sSub>
                      <m:d>
                        <m:dPr>
                          <m:ctrlPr>
                            <a:rPr lang="en-US" sz="2000" b="1" i="1">
                              <a:latin typeface="Cambria Math" panose="02040503050406030204" pitchFamily="18" charset="0"/>
                            </a:rPr>
                          </m:ctrlPr>
                        </m:dPr>
                        <m:e>
                          <m:r>
                            <a:rPr lang="en-US" sz="2000" b="1" i="1">
                              <a:latin typeface="Cambria Math"/>
                            </a:rPr>
                            <m:t>𝒔</m:t>
                          </m:r>
                          <m:r>
                            <a:rPr lang="en-US" sz="2000" b="1" i="1">
                              <a:latin typeface="Cambria Math"/>
                            </a:rPr>
                            <m:t>,</m:t>
                          </m:r>
                          <m:r>
                            <a:rPr lang="en-US" sz="2000" b="1" i="1">
                              <a:latin typeface="Cambria Math"/>
                            </a:rPr>
                            <m:t>𝒕</m:t>
                          </m:r>
                        </m:e>
                      </m:d>
                      <m:r>
                        <a:rPr lang="en-US" sz="2000" b="1" i="1" smtClean="0">
                          <a:latin typeface="Cambria Math"/>
                        </a:rPr>
                        <m:t> </m:t>
                      </m:r>
                      <m:sSub>
                        <m:sSubPr>
                          <m:ctrlPr>
                            <a:rPr lang="en-US" sz="2000" b="1" i="1" smtClean="0">
                              <a:latin typeface="Cambria Math" panose="02040503050406030204" pitchFamily="18" charset="0"/>
                            </a:rPr>
                          </m:ctrlPr>
                        </m:sSubPr>
                        <m:e>
                          <m:r>
                            <a:rPr lang="en-US" sz="2000" b="1" i="1" smtClean="0">
                              <a:latin typeface="Cambria Math"/>
                            </a:rPr>
                            <m:t>𝑨𝑶𝑫</m:t>
                          </m:r>
                        </m:e>
                        <m:sub>
                          <m:r>
                            <a:rPr lang="en-US" sz="2000" b="1" i="1" smtClean="0">
                              <a:latin typeface="Cambria Math"/>
                            </a:rPr>
                            <m:t>𝑴𝑶𝑫𝑰𝑺</m:t>
                          </m:r>
                        </m:sub>
                      </m:sSub>
                      <m:r>
                        <a:rPr lang="en-US" sz="2000" b="1" i="1" smtClean="0">
                          <a:latin typeface="Cambria Math"/>
                        </a:rPr>
                        <m:t>+ </m:t>
                      </m:r>
                      <m:r>
                        <a:rPr lang="en-US" sz="2000" b="1" i="1" smtClean="0">
                          <a:latin typeface="Cambria Math"/>
                          <a:ea typeface="Cambria Math"/>
                        </a:rPr>
                        <m:t>𝜺</m:t>
                      </m:r>
                      <m:d>
                        <m:dPr>
                          <m:ctrlPr>
                            <a:rPr lang="en-US" sz="2000" b="1" i="1" smtClean="0">
                              <a:latin typeface="Cambria Math" panose="02040503050406030204" pitchFamily="18" charset="0"/>
                              <a:ea typeface="Cambria Math"/>
                            </a:rPr>
                          </m:ctrlPr>
                        </m:dPr>
                        <m:e>
                          <m:r>
                            <a:rPr lang="en-US" sz="2000" b="1" i="1" smtClean="0">
                              <a:latin typeface="Cambria Math"/>
                              <a:ea typeface="Cambria Math"/>
                            </a:rPr>
                            <m:t>𝒔</m:t>
                          </m:r>
                          <m:r>
                            <a:rPr lang="en-US" sz="2000" b="1" i="1" smtClean="0">
                              <a:latin typeface="Cambria Math"/>
                              <a:ea typeface="Cambria Math"/>
                            </a:rPr>
                            <m:t>,</m:t>
                          </m:r>
                          <m:r>
                            <a:rPr lang="en-US" sz="2000" b="1" i="1" smtClean="0">
                              <a:latin typeface="Cambria Math"/>
                              <a:ea typeface="Cambria Math"/>
                            </a:rPr>
                            <m:t>𝒕</m:t>
                          </m:r>
                        </m:e>
                      </m:d>
                    </m:oMath>
                  </m:oMathPara>
                </a14:m>
                <a:endParaRPr lang="en-US" sz="2400" b="1" dirty="0">
                  <a:latin typeface="Arial" panose="020B0604020202020204" pitchFamily="34" charset="0"/>
                  <a:cs typeface="Arial" panose="020B0604020202020204"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428093" y="5055063"/>
                <a:ext cx="6327650" cy="431337"/>
              </a:xfrm>
              <a:prstGeom prst="rect">
                <a:avLst/>
              </a:prstGeom>
              <a:blipFill>
                <a:blip r:embed="rId6"/>
                <a:stretch>
                  <a:fillRect l="-193" b="-7042"/>
                </a:stretch>
              </a:blipFill>
            </p:spPr>
            <p:txBody>
              <a:bodyPr/>
              <a:lstStyle/>
              <a:p>
                <a:r>
                  <a:rPr lang="en-US">
                    <a:noFill/>
                  </a:rPr>
                  <a:t> </a:t>
                </a:r>
              </a:p>
            </p:txBody>
          </p:sp>
        </mc:Fallback>
      </mc:AlternateContent>
      <p:sp>
        <p:nvSpPr>
          <p:cNvPr id="40" name="TextBox 39"/>
          <p:cNvSpPr txBox="1"/>
          <p:nvPr/>
        </p:nvSpPr>
        <p:spPr>
          <a:xfrm>
            <a:off x="3090509" y="4561077"/>
            <a:ext cx="2889504" cy="369332"/>
          </a:xfrm>
          <a:prstGeom prst="rect">
            <a:avLst/>
          </a:prstGeom>
          <a:noFill/>
        </p:spPr>
        <p:txBody>
          <a:bodyPr wrap="square" rtlCol="0">
            <a:spAutoFit/>
          </a:bodyPr>
          <a:lstStyle/>
          <a:p>
            <a:pPr algn="ctr"/>
            <a:r>
              <a:rPr lang="en-US" b="1" dirty="0" smtClean="0">
                <a:solidFill>
                  <a:srgbClr val="000090"/>
                </a:solidFill>
                <a:latin typeface="Arial" panose="020B0604020202020204" pitchFamily="34" charset="0"/>
                <a:cs typeface="Arial" panose="020B0604020202020204" pitchFamily="34" charset="0"/>
              </a:rPr>
              <a:t>Data fusion model</a:t>
            </a:r>
            <a:endParaRPr lang="en-US" b="1" baseline="-25000" dirty="0">
              <a:solidFill>
                <a:srgbClr val="000090"/>
              </a:solidFill>
              <a:latin typeface="Arial" panose="020B0604020202020204" pitchFamily="34" charset="0"/>
              <a:cs typeface="Arial" panose="020B0604020202020204" pitchFamily="34" charset="0"/>
            </a:endParaRPr>
          </a:p>
        </p:txBody>
      </p:sp>
      <p:sp>
        <p:nvSpPr>
          <p:cNvPr id="42" name="Rectangle 41"/>
          <p:cNvSpPr/>
          <p:nvPr/>
        </p:nvSpPr>
        <p:spPr>
          <a:xfrm>
            <a:off x="6330319" y="3470357"/>
            <a:ext cx="2549378" cy="338554"/>
          </a:xfrm>
          <a:prstGeom prst="rect">
            <a:avLst/>
          </a:prstGeom>
        </p:spPr>
        <p:txBody>
          <a:bodyPr wrap="square">
            <a:spAutoFit/>
          </a:bodyPr>
          <a:lstStyle/>
          <a:p>
            <a:r>
              <a:rPr lang="en-US" sz="800" b="1" dirty="0">
                <a:latin typeface="Arial" panose="020B0604020202020204" pitchFamily="34" charset="0"/>
                <a:cs typeface="Arial" panose="020B0604020202020204" pitchFamily="34" charset="0"/>
              </a:rPr>
              <a:t>Loria-Salazar et al., </a:t>
            </a:r>
            <a:r>
              <a:rPr lang="en-US" sz="800" b="1" dirty="0" smtClean="0">
                <a:latin typeface="Arial" panose="020B0604020202020204" pitchFamily="34" charset="0"/>
                <a:cs typeface="Arial" panose="020B0604020202020204" pitchFamily="34" charset="0"/>
              </a:rPr>
              <a:t>2016</a:t>
            </a:r>
          </a:p>
          <a:p>
            <a:r>
              <a:rPr lang="en-US" sz="800" b="1" dirty="0" smtClean="0">
                <a:latin typeface="Arial" panose="020B0604020202020204" pitchFamily="34" charset="0"/>
                <a:cs typeface="Arial" panose="020B0604020202020204" pitchFamily="34" charset="0"/>
              </a:rPr>
              <a:t> </a:t>
            </a:r>
            <a:r>
              <a:rPr lang="en-US" sz="800" b="1" dirty="0">
                <a:latin typeface="Arial" panose="020B0604020202020204" pitchFamily="34" charset="0"/>
                <a:cs typeface="Arial" panose="020B0604020202020204" pitchFamily="34" charset="0"/>
              </a:rPr>
              <a:t>(Atmos. </a:t>
            </a:r>
            <a:r>
              <a:rPr lang="en-US" sz="800" b="1" dirty="0" smtClean="0">
                <a:latin typeface="Arial" panose="020B0604020202020204" pitchFamily="34" charset="0"/>
                <a:cs typeface="Arial" panose="020B0604020202020204" pitchFamily="34" charset="0"/>
              </a:rPr>
              <a:t>Environ)</a:t>
            </a:r>
            <a:endParaRPr lang="en-US" sz="800" b="1" dirty="0">
              <a:latin typeface="Arial" panose="020B0604020202020204" pitchFamily="34" charset="0"/>
              <a:cs typeface="Arial" panose="020B0604020202020204" pitchFamily="34" charset="0"/>
            </a:endParaRPr>
          </a:p>
        </p:txBody>
      </p:sp>
      <p:sp>
        <p:nvSpPr>
          <p:cNvPr id="43" name="TextBox 42"/>
          <p:cNvSpPr txBox="1"/>
          <p:nvPr/>
        </p:nvSpPr>
        <p:spPr>
          <a:xfrm>
            <a:off x="5416296" y="6890379"/>
            <a:ext cx="2051304" cy="215444"/>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Chang et al. 2013</a:t>
            </a:r>
          </a:p>
        </p:txBody>
      </p:sp>
      <p:sp>
        <p:nvSpPr>
          <p:cNvPr id="53" name="TextBox 52"/>
          <p:cNvSpPr txBox="1"/>
          <p:nvPr/>
        </p:nvSpPr>
        <p:spPr>
          <a:xfrm>
            <a:off x="440785" y="4077620"/>
            <a:ext cx="1658874" cy="615553"/>
          </a:xfrm>
          <a:prstGeom prst="rect">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en-US" sz="1700" b="1" dirty="0" smtClean="0">
                <a:latin typeface="Arial" panose="020B0604020202020204" pitchFamily="34" charset="0"/>
                <a:cs typeface="Arial" panose="020B0604020202020204" pitchFamily="34" charset="0"/>
              </a:rPr>
              <a:t>Point-level</a:t>
            </a:r>
          </a:p>
          <a:p>
            <a:pPr algn="ctr"/>
            <a:r>
              <a:rPr lang="en-US" sz="1700" b="1" dirty="0" smtClean="0">
                <a:latin typeface="Arial" panose="020B0604020202020204" pitchFamily="34" charset="0"/>
                <a:cs typeface="Arial" panose="020B0604020202020204" pitchFamily="34" charset="0"/>
              </a:rPr>
              <a:t> measurement</a:t>
            </a:r>
            <a:endParaRPr lang="en-US" sz="1700" b="1" dirty="0">
              <a:latin typeface="Arial" panose="020B0604020202020204" pitchFamily="34" charset="0"/>
              <a:cs typeface="Arial" panose="020B0604020202020204" pitchFamily="34" charset="0"/>
            </a:endParaRPr>
          </a:p>
        </p:txBody>
      </p:sp>
      <p:sp>
        <p:nvSpPr>
          <p:cNvPr id="54" name="TextBox 53"/>
          <p:cNvSpPr txBox="1"/>
          <p:nvPr/>
        </p:nvSpPr>
        <p:spPr>
          <a:xfrm>
            <a:off x="6897221" y="4125925"/>
            <a:ext cx="1717044" cy="353943"/>
          </a:xfrm>
          <a:prstGeom prst="rect">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lgn="ctr">
              <a:defRPr b="1">
                <a:latin typeface="Calibri" panose="020F0502020204030204" pitchFamily="34" charset="0"/>
                <a:cs typeface="Calibri" panose="020F0502020204030204" pitchFamily="34" charset="0"/>
              </a:defRPr>
            </a:lvl1pPr>
          </a:lstStyle>
          <a:p>
            <a:r>
              <a:rPr lang="en-US" sz="1700" dirty="0">
                <a:latin typeface="Arial" panose="020B0604020202020204" pitchFamily="34" charset="0"/>
                <a:cs typeface="Arial" panose="020B0604020202020204" pitchFamily="34" charset="0"/>
              </a:rPr>
              <a:t>Grid </a:t>
            </a:r>
            <a:r>
              <a:rPr lang="en-US" sz="1700" dirty="0" smtClean="0">
                <a:latin typeface="Arial" panose="020B0604020202020204" pitchFamily="34" charset="0"/>
                <a:cs typeface="Arial" panose="020B0604020202020204" pitchFamily="34" charset="0"/>
              </a:rPr>
              <a:t>AQ data</a:t>
            </a:r>
            <a:endParaRPr lang="en-US" sz="17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rotWithShape="1">
          <a:blip r:embed="rId7">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mc:AlternateContent xmlns:mc="http://schemas.openxmlformats.org/markup-compatibility/2006" xmlns:a14="http://schemas.microsoft.com/office/drawing/2010/main">
        <mc:Choice Requires="a14">
          <p:sp>
            <p:nvSpPr>
              <p:cNvPr id="25" name="TextBox 24"/>
              <p:cNvSpPr txBox="1"/>
              <p:nvPr/>
            </p:nvSpPr>
            <p:spPr>
              <a:xfrm>
                <a:off x="3481305" y="5464608"/>
                <a:ext cx="3564245" cy="400110"/>
              </a:xfrm>
              <a:prstGeom prst="rect">
                <a:avLst/>
              </a:prstGeom>
              <a:noFill/>
            </p:spPr>
            <p:txBody>
              <a:bodyPr wrap="none" rtlCol="0">
                <a:spAutoFit/>
              </a:bodyPr>
              <a:lstStyle/>
              <a:p>
                <a14:m>
                  <m:oMath xmlns:m="http://schemas.openxmlformats.org/officeDocument/2006/math">
                    <m:sSub>
                      <m:sSubPr>
                        <m:ctrlPr>
                          <a:rPr lang="en-US" sz="2000" b="1" i="1" smtClean="0">
                            <a:latin typeface="Cambria Math" panose="02040503050406030204" pitchFamily="18" charset="0"/>
                          </a:rPr>
                        </m:ctrlPr>
                      </m:sSubPr>
                      <m:e>
                        <m:r>
                          <a:rPr lang="el-GR" sz="2000" b="1" i="1">
                            <a:latin typeface="Cambria Math"/>
                          </a:rPr>
                          <m:t>𝜶</m:t>
                        </m:r>
                      </m:e>
                      <m:sub>
                        <m:r>
                          <a:rPr lang="en-US" sz="2000" b="1" i="1">
                            <a:latin typeface="Cambria Math"/>
                          </a:rPr>
                          <m:t>𝟎</m:t>
                        </m:r>
                      </m:sub>
                    </m:sSub>
                    <m:d>
                      <m:dPr>
                        <m:ctrlPr>
                          <a:rPr lang="en-US" sz="2000" b="1" i="1">
                            <a:latin typeface="Cambria Math" panose="02040503050406030204" pitchFamily="18" charset="0"/>
                          </a:rPr>
                        </m:ctrlPr>
                      </m:dPr>
                      <m:e>
                        <m:r>
                          <a:rPr lang="en-US" sz="2000" b="1" i="1">
                            <a:latin typeface="Cambria Math"/>
                          </a:rPr>
                          <m:t>𝒔</m:t>
                        </m:r>
                        <m:r>
                          <a:rPr lang="en-US" sz="2000" b="1" i="1">
                            <a:latin typeface="Cambria Math"/>
                          </a:rPr>
                          <m:t>,</m:t>
                        </m:r>
                        <m:r>
                          <a:rPr lang="en-US" sz="2000" b="1" i="1">
                            <a:latin typeface="Cambria Math"/>
                          </a:rPr>
                          <m:t>𝒕</m:t>
                        </m:r>
                      </m:e>
                    </m:d>
                  </m:oMath>
                </a14:m>
                <a:r>
                  <a:rPr lang="en-US" sz="2000" dirty="0" smtClean="0"/>
                  <a:t> =</a:t>
                </a:r>
                <a14:m>
                  <m:oMath xmlns:m="http://schemas.openxmlformats.org/officeDocument/2006/math">
                    <m:sSub>
                      <m:sSubPr>
                        <m:ctrlPr>
                          <a:rPr lang="en-US" sz="2000" b="1" i="1">
                            <a:latin typeface="Cambria Math" panose="02040503050406030204" pitchFamily="18" charset="0"/>
                          </a:rPr>
                        </m:ctrlPr>
                      </m:sSubPr>
                      <m:e>
                        <m:r>
                          <a:rPr lang="en-US" sz="2000" b="1" i="1" smtClean="0">
                            <a:latin typeface="Cambria Math"/>
                          </a:rPr>
                          <m:t> </m:t>
                        </m:r>
                        <m:r>
                          <a:rPr lang="en-US" sz="2000" b="1" i="1" smtClean="0">
                            <a:latin typeface="Cambria Math"/>
                            <a:ea typeface="Cambria Math"/>
                          </a:rPr>
                          <m:t>𝜷</m:t>
                        </m:r>
                      </m:e>
                      <m:sub>
                        <m:r>
                          <a:rPr lang="en-US" sz="2000" b="1" i="1">
                            <a:latin typeface="Cambria Math"/>
                          </a:rPr>
                          <m:t>𝟎</m:t>
                        </m:r>
                      </m:sub>
                    </m:sSub>
                    <m:d>
                      <m:dPr>
                        <m:ctrlPr>
                          <a:rPr lang="en-US" sz="2000" b="1" i="1">
                            <a:latin typeface="Cambria Math" panose="02040503050406030204" pitchFamily="18" charset="0"/>
                          </a:rPr>
                        </m:ctrlPr>
                      </m:dPr>
                      <m:e>
                        <m:r>
                          <a:rPr lang="en-US" sz="2000" b="1" i="1">
                            <a:latin typeface="Cambria Math"/>
                          </a:rPr>
                          <m:t>𝒔</m:t>
                        </m:r>
                      </m:e>
                    </m:d>
                  </m:oMath>
                </a14:m>
                <a:r>
                  <a:rPr lang="en-US" sz="2000" dirty="0" smtClean="0"/>
                  <a:t> +</a:t>
                </a:r>
                <a14:m>
                  <m:oMath xmlns:m="http://schemas.openxmlformats.org/officeDocument/2006/math">
                    <m:sSub>
                      <m:sSubPr>
                        <m:ctrlPr>
                          <a:rPr lang="en-US" sz="2000" b="1" i="1">
                            <a:latin typeface="Cambria Math" panose="02040503050406030204" pitchFamily="18" charset="0"/>
                          </a:rPr>
                        </m:ctrlPr>
                      </m:sSubPr>
                      <m:e>
                        <m:r>
                          <a:rPr lang="en-US" sz="2000" b="1" i="1" smtClean="0">
                            <a:latin typeface="Cambria Math"/>
                          </a:rPr>
                          <m:t> </m:t>
                        </m:r>
                        <m:r>
                          <a:rPr lang="en-US" sz="2000" b="1" i="1">
                            <a:latin typeface="Cambria Math"/>
                            <a:ea typeface="Cambria Math"/>
                          </a:rPr>
                          <m:t>𝜷</m:t>
                        </m:r>
                      </m:e>
                      <m:sub>
                        <m:r>
                          <a:rPr lang="en-US" sz="2000" b="1" i="1">
                            <a:latin typeface="Cambria Math"/>
                          </a:rPr>
                          <m:t>𝟎</m:t>
                        </m:r>
                      </m:sub>
                    </m:sSub>
                    <m:d>
                      <m:dPr>
                        <m:ctrlPr>
                          <a:rPr lang="en-US" sz="2000" b="1" i="1">
                            <a:latin typeface="Cambria Math" panose="02040503050406030204" pitchFamily="18" charset="0"/>
                          </a:rPr>
                        </m:ctrlPr>
                      </m:dPr>
                      <m:e>
                        <m:r>
                          <a:rPr lang="en-US" sz="2000" b="1" i="1">
                            <a:latin typeface="Cambria Math"/>
                          </a:rPr>
                          <m:t>𝒕</m:t>
                        </m:r>
                      </m:e>
                    </m:d>
                  </m:oMath>
                </a14:m>
                <a:r>
                  <a:rPr lang="en-US" sz="2000" dirty="0" smtClean="0"/>
                  <a:t> +</a:t>
                </a:r>
                <a14:m>
                  <m:oMath xmlns:m="http://schemas.openxmlformats.org/officeDocument/2006/math">
                    <m:sSub>
                      <m:sSubPr>
                        <m:ctrlPr>
                          <a:rPr lang="en-US" sz="2000" b="1" i="1">
                            <a:latin typeface="Cambria Math" panose="02040503050406030204" pitchFamily="18" charset="0"/>
                          </a:rPr>
                        </m:ctrlPr>
                      </m:sSubPr>
                      <m:e>
                        <m:r>
                          <a:rPr lang="en-US" sz="2000" b="1" i="1" smtClean="0">
                            <a:latin typeface="Cambria Math"/>
                          </a:rPr>
                          <m:t> </m:t>
                        </m:r>
                        <m:r>
                          <a:rPr lang="en-US" sz="2000" b="1" i="1" smtClean="0">
                            <a:latin typeface="Cambria Math"/>
                            <a:ea typeface="Cambria Math"/>
                          </a:rPr>
                          <m:t>𝜸</m:t>
                        </m:r>
                      </m:e>
                      <m:sub>
                        <m:r>
                          <a:rPr lang="en-US" sz="2000" b="1" i="1">
                            <a:latin typeface="Cambria Math"/>
                          </a:rPr>
                          <m:t>𝟎</m:t>
                        </m:r>
                      </m:sub>
                    </m:sSub>
                    <m:sSub>
                      <m:sSubPr>
                        <m:ctrlPr>
                          <a:rPr lang="en-US" sz="2000" b="1" i="1" smtClean="0">
                            <a:latin typeface="Cambria Math" panose="02040503050406030204" pitchFamily="18" charset="0"/>
                          </a:rPr>
                        </m:ctrlPr>
                      </m:sSubPr>
                      <m:e>
                        <m:r>
                          <a:rPr lang="en-US" sz="2000" b="1" i="1" smtClean="0">
                            <a:latin typeface="Cambria Math"/>
                          </a:rPr>
                          <m:t>𝒁</m:t>
                        </m:r>
                      </m:e>
                      <m:sub>
                        <m:r>
                          <a:rPr lang="en-US" sz="2000" b="1" i="1">
                            <a:latin typeface="Cambria Math"/>
                          </a:rPr>
                          <m:t>𝟎</m:t>
                        </m:r>
                      </m:sub>
                    </m:sSub>
                  </m:oMath>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481305" y="5464608"/>
                <a:ext cx="3564245" cy="400110"/>
              </a:xfrm>
              <a:prstGeom prst="rect">
                <a:avLst/>
              </a:prstGeom>
              <a:blipFill>
                <a:blip r:embed="rId8"/>
                <a:stretch>
                  <a:fillRect t="-6061" r="-1197"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3522785" y="5840958"/>
                <a:ext cx="3564245" cy="400110"/>
              </a:xfrm>
              <a:prstGeom prst="rect">
                <a:avLst/>
              </a:prstGeom>
            </p:spPr>
            <p:txBody>
              <a:bodyPr wrap="none">
                <a:spAutoFit/>
              </a:bodyPr>
              <a:lstStyle/>
              <a:p>
                <a14:m>
                  <m:oMath xmlns:m="http://schemas.openxmlformats.org/officeDocument/2006/math">
                    <m:sSub>
                      <m:sSubPr>
                        <m:ctrlPr>
                          <a:rPr lang="en-US" sz="2000" b="1" i="1" smtClean="0">
                            <a:latin typeface="Cambria Math" panose="02040503050406030204" pitchFamily="18" charset="0"/>
                          </a:rPr>
                        </m:ctrlPr>
                      </m:sSubPr>
                      <m:e>
                        <m:r>
                          <a:rPr lang="el-GR" sz="2000" b="1" i="1">
                            <a:latin typeface="Cambria Math"/>
                          </a:rPr>
                          <m:t>𝜶</m:t>
                        </m:r>
                      </m:e>
                      <m:sub>
                        <m:r>
                          <a:rPr lang="en-US" sz="2000" b="1" i="1" smtClean="0">
                            <a:latin typeface="Cambria Math"/>
                          </a:rPr>
                          <m:t>𝟏</m:t>
                        </m:r>
                      </m:sub>
                    </m:sSub>
                    <m:d>
                      <m:dPr>
                        <m:ctrlPr>
                          <a:rPr lang="en-US" sz="2000" b="1" i="1">
                            <a:latin typeface="Cambria Math" panose="02040503050406030204" pitchFamily="18" charset="0"/>
                          </a:rPr>
                        </m:ctrlPr>
                      </m:dPr>
                      <m:e>
                        <m:r>
                          <a:rPr lang="en-US" sz="2000" b="1" i="1">
                            <a:latin typeface="Cambria Math"/>
                          </a:rPr>
                          <m:t>𝒔</m:t>
                        </m:r>
                        <m:r>
                          <a:rPr lang="en-US" sz="2000" b="1" i="1">
                            <a:latin typeface="Cambria Math"/>
                          </a:rPr>
                          <m:t>,</m:t>
                        </m:r>
                        <m:r>
                          <a:rPr lang="en-US" sz="2000" b="1" i="1">
                            <a:latin typeface="Cambria Math"/>
                          </a:rPr>
                          <m:t>𝒕</m:t>
                        </m:r>
                      </m:e>
                    </m:d>
                  </m:oMath>
                </a14:m>
                <a:r>
                  <a:rPr lang="en-US" sz="2000" dirty="0"/>
                  <a:t>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a:rPr>
                          <m:t> </m:t>
                        </m:r>
                        <m:r>
                          <a:rPr lang="en-US" sz="2000" b="1" i="1">
                            <a:latin typeface="Cambria Math"/>
                            <a:ea typeface="Cambria Math"/>
                          </a:rPr>
                          <m:t>𝜷</m:t>
                        </m:r>
                      </m:e>
                      <m:sub>
                        <m:r>
                          <a:rPr lang="en-US" sz="2000" b="1" i="1" smtClean="0">
                            <a:latin typeface="Cambria Math"/>
                            <a:ea typeface="Cambria Math"/>
                          </a:rPr>
                          <m:t>𝟏</m:t>
                        </m:r>
                      </m:sub>
                    </m:sSub>
                    <m:d>
                      <m:dPr>
                        <m:ctrlPr>
                          <a:rPr lang="en-US" sz="2000" b="1" i="1">
                            <a:latin typeface="Cambria Math" panose="02040503050406030204" pitchFamily="18" charset="0"/>
                          </a:rPr>
                        </m:ctrlPr>
                      </m:dPr>
                      <m:e>
                        <m:r>
                          <a:rPr lang="en-US" sz="2000" b="1" i="1">
                            <a:latin typeface="Cambria Math"/>
                          </a:rPr>
                          <m:t>𝒔</m:t>
                        </m:r>
                      </m:e>
                    </m:d>
                  </m:oMath>
                </a14:m>
                <a:r>
                  <a:rPr lang="en-US" sz="2000" dirty="0"/>
                  <a:t>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a:rPr>
                          <m:t> </m:t>
                        </m:r>
                        <m:r>
                          <a:rPr lang="en-US" sz="2000" b="1" i="1">
                            <a:latin typeface="Cambria Math"/>
                            <a:ea typeface="Cambria Math"/>
                          </a:rPr>
                          <m:t>𝜷</m:t>
                        </m:r>
                      </m:e>
                      <m:sub>
                        <m:r>
                          <a:rPr lang="en-US" sz="2000" b="1" i="1" smtClean="0">
                            <a:latin typeface="Cambria Math"/>
                            <a:ea typeface="Cambria Math"/>
                          </a:rPr>
                          <m:t>𝟏</m:t>
                        </m:r>
                      </m:sub>
                    </m:sSub>
                    <m:d>
                      <m:dPr>
                        <m:ctrlPr>
                          <a:rPr lang="en-US" sz="2000" b="1" i="1">
                            <a:latin typeface="Cambria Math" panose="02040503050406030204" pitchFamily="18" charset="0"/>
                          </a:rPr>
                        </m:ctrlPr>
                      </m:dPr>
                      <m:e>
                        <m:r>
                          <a:rPr lang="en-US" sz="2000" b="1" i="1">
                            <a:latin typeface="Cambria Math"/>
                          </a:rPr>
                          <m:t>𝒕</m:t>
                        </m:r>
                      </m:e>
                    </m:d>
                  </m:oMath>
                </a14:m>
                <a:r>
                  <a:rPr lang="en-US" sz="2000" dirty="0"/>
                  <a:t>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a:rPr>
                          <m:t> </m:t>
                        </m:r>
                        <m:r>
                          <a:rPr lang="en-US" sz="2000" b="1" i="1">
                            <a:latin typeface="Cambria Math"/>
                            <a:ea typeface="Cambria Math"/>
                          </a:rPr>
                          <m:t>𝜸</m:t>
                        </m:r>
                      </m:e>
                      <m:sub>
                        <m:r>
                          <a:rPr lang="en-US" sz="2000" b="1" i="1" smtClean="0">
                            <a:latin typeface="Cambria Math"/>
                            <a:ea typeface="Cambria Math"/>
                          </a:rPr>
                          <m:t>𝟏</m:t>
                        </m:r>
                      </m:sub>
                    </m:sSub>
                    <m:sSub>
                      <m:sSubPr>
                        <m:ctrlPr>
                          <a:rPr lang="en-US" sz="2000" b="1" i="1" smtClean="0">
                            <a:latin typeface="Cambria Math" panose="02040503050406030204" pitchFamily="18" charset="0"/>
                          </a:rPr>
                        </m:ctrlPr>
                      </m:sSubPr>
                      <m:e>
                        <m:r>
                          <a:rPr lang="en-US" sz="2000" b="1" i="1">
                            <a:latin typeface="Cambria Math"/>
                          </a:rPr>
                          <m:t>𝒁</m:t>
                        </m:r>
                      </m:e>
                      <m:sub>
                        <m:r>
                          <a:rPr lang="en-US" sz="2000" b="1" i="1" smtClean="0">
                            <a:latin typeface="Cambria Math"/>
                          </a:rPr>
                          <m:t>𝟏</m:t>
                        </m:r>
                      </m:sub>
                    </m:sSub>
                  </m:oMath>
                </a14:m>
                <a:endParaRPr lang="en-US" sz="2000" dirty="0"/>
              </a:p>
            </p:txBody>
          </p:sp>
        </mc:Choice>
        <mc:Fallback xmlns="">
          <p:sp>
            <p:nvSpPr>
              <p:cNvPr id="27" name="Rectangle 26"/>
              <p:cNvSpPr>
                <a:spLocks noRot="1" noChangeAspect="1" noMove="1" noResize="1" noEditPoints="1" noAdjustHandles="1" noChangeArrowheads="1" noChangeShapeType="1" noTextEdit="1"/>
              </p:cNvSpPr>
              <p:nvPr/>
            </p:nvSpPr>
            <p:spPr>
              <a:xfrm>
                <a:off x="3522785" y="5840958"/>
                <a:ext cx="3564245" cy="400110"/>
              </a:xfrm>
              <a:prstGeom prst="rect">
                <a:avLst/>
              </a:prstGeom>
              <a:blipFill>
                <a:blip r:embed="rId9"/>
                <a:stretch>
                  <a:fillRect t="-6061" r="-1197" b="-27273"/>
                </a:stretch>
              </a:blipFill>
            </p:spPr>
            <p:txBody>
              <a:bodyPr/>
              <a:lstStyle/>
              <a:p>
                <a:r>
                  <a:rPr lang="en-US">
                    <a:noFill/>
                  </a:rPr>
                  <a:t> </a:t>
                </a:r>
              </a:p>
            </p:txBody>
          </p:sp>
        </mc:Fallback>
      </mc:AlternateContent>
      <p:sp>
        <p:nvSpPr>
          <p:cNvPr id="28" name="TextBox 27"/>
          <p:cNvSpPr txBox="1"/>
          <p:nvPr/>
        </p:nvSpPr>
        <p:spPr>
          <a:xfrm>
            <a:off x="1652505" y="5483938"/>
            <a:ext cx="198120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solidFill>
                  <a:srgbClr val="000090"/>
                </a:solidFill>
                <a:latin typeface="Arial" panose="020B0604020202020204" pitchFamily="34" charset="0"/>
                <a:cs typeface="Arial" panose="020B0604020202020204" pitchFamily="34" charset="0"/>
              </a:rPr>
              <a:t>Additive bias:</a:t>
            </a:r>
          </a:p>
        </p:txBody>
      </p:sp>
      <p:sp>
        <p:nvSpPr>
          <p:cNvPr id="29" name="TextBox 28"/>
          <p:cNvSpPr txBox="1"/>
          <p:nvPr/>
        </p:nvSpPr>
        <p:spPr>
          <a:xfrm>
            <a:off x="990600" y="5848290"/>
            <a:ext cx="289560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solidFill>
                  <a:srgbClr val="000090"/>
                </a:solidFill>
                <a:latin typeface="Arial" panose="020B0604020202020204" pitchFamily="34" charset="0"/>
                <a:cs typeface="Arial" panose="020B0604020202020204" pitchFamily="34" charset="0"/>
              </a:rPr>
              <a:t>Multiplicative bias:</a:t>
            </a:r>
          </a:p>
        </p:txBody>
      </p:sp>
      <p:cxnSp>
        <p:nvCxnSpPr>
          <p:cNvPr id="36" name="Straight Arrow Connector 35"/>
          <p:cNvCxnSpPr>
            <a:endCxn id="40" idx="0"/>
          </p:cNvCxnSpPr>
          <p:nvPr/>
        </p:nvCxnSpPr>
        <p:spPr>
          <a:xfrm>
            <a:off x="2429942" y="2839532"/>
            <a:ext cx="2105319" cy="172154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endCxn id="40" idx="0"/>
          </p:cNvCxnSpPr>
          <p:nvPr/>
        </p:nvCxnSpPr>
        <p:spPr>
          <a:xfrm flipH="1">
            <a:off x="4535261" y="2921582"/>
            <a:ext cx="1558931" cy="16394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706384" y="5436803"/>
            <a:ext cx="346710" cy="875280"/>
          </a:xfrm>
          <a:prstGeom prst="rect">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endParaRPr lang="en-US" sz="1700" b="1">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7216454" y="5523637"/>
            <a:ext cx="1797692" cy="877163"/>
          </a:xfrm>
          <a:prstGeom prst="rect">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en-US" sz="1700" b="1" dirty="0">
                <a:latin typeface="Arial" panose="020B0604020202020204" pitchFamily="34" charset="0"/>
                <a:cs typeface="Arial" panose="020B0604020202020204" pitchFamily="34" charset="0"/>
              </a:rPr>
              <a:t>Land use and meteorological variables</a:t>
            </a:r>
          </a:p>
        </p:txBody>
      </p:sp>
      <p:sp>
        <p:nvSpPr>
          <p:cNvPr id="35" name="Rectangle 34"/>
          <p:cNvSpPr/>
          <p:nvPr/>
        </p:nvSpPr>
        <p:spPr>
          <a:xfrm>
            <a:off x="1841053" y="6255853"/>
            <a:ext cx="1177778" cy="215444"/>
          </a:xfrm>
          <a:prstGeom prst="rect">
            <a:avLst/>
          </a:prstGeom>
        </p:spPr>
        <p:txBody>
          <a:bodyPr wrap="square">
            <a:spAutoFit/>
          </a:bodyPr>
          <a:lstStyle/>
          <a:p>
            <a:r>
              <a:rPr lang="en-US" sz="800" b="1" dirty="0" smtClean="0">
                <a:latin typeface="Arial" panose="020B0604020202020204" pitchFamily="34" charset="0"/>
                <a:cs typeface="Arial" panose="020B0604020202020204" pitchFamily="34" charset="0"/>
              </a:rPr>
              <a:t>Chang et al., 2013</a:t>
            </a:r>
            <a:endParaRPr lang="en-US"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19215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schemeClr val="bg1"/>
                </a:solidFill>
              </a:rPr>
              <a:t>14</a:t>
            </a:r>
            <a:endParaRPr lang="en-US" dirty="0">
              <a:solidFill>
                <a:schemeClr val="bg1"/>
              </a:solidFill>
            </a:endParaRPr>
          </a:p>
        </p:txBody>
      </p:sp>
      <p:pic>
        <p:nvPicPr>
          <p:cNvPr id="10" name="Picture 9" descr="CoreCurriculum_1.jpg"/>
          <p:cNvPicPr>
            <a:picLocks noChangeAspect="1"/>
          </p:cNvPicPr>
          <p:nvPr/>
        </p:nvPicPr>
        <p:blipFill rotWithShape="1">
          <a:blip r:embed="rId2"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sp>
        <p:nvSpPr>
          <p:cNvPr id="16" name="Title 1"/>
          <p:cNvSpPr>
            <a:spLocks noGrp="1"/>
          </p:cNvSpPr>
          <p:nvPr>
            <p:ph type="title"/>
          </p:nvPr>
        </p:nvSpPr>
        <p:spPr>
          <a:xfrm>
            <a:off x="858984" y="457200"/>
            <a:ext cx="7391400" cy="762000"/>
          </a:xfrm>
        </p:spPr>
        <p:txBody>
          <a:bodyPr/>
          <a:lstStyle/>
          <a:p>
            <a:r>
              <a:rPr lang="en-US" sz="2600" dirty="0">
                <a:solidFill>
                  <a:schemeClr val="tx1"/>
                </a:solidFill>
                <a:cs typeface="Calibri" panose="020F0502020204030204" pitchFamily="34" charset="0"/>
              </a:rPr>
              <a:t>Quadrant </a:t>
            </a:r>
            <a:r>
              <a:rPr lang="en-US" sz="2600" dirty="0" smtClean="0">
                <a:solidFill>
                  <a:schemeClr val="tx1"/>
                </a:solidFill>
                <a:cs typeface="Calibri" panose="020F0502020204030204" pitchFamily="34" charset="0"/>
              </a:rPr>
              <a:t>method: Coastal stations</a:t>
            </a:r>
            <a:r>
              <a:rPr lang="en-US" dirty="0" smtClean="0">
                <a:solidFill>
                  <a:schemeClr val="tx1"/>
                </a:solidFill>
                <a:cs typeface="Calibri" panose="020F0502020204030204" pitchFamily="34" charset="0"/>
              </a:rPr>
              <a:t/>
            </a:r>
            <a:br>
              <a:rPr lang="en-US" dirty="0" smtClean="0">
                <a:solidFill>
                  <a:schemeClr val="tx1"/>
                </a:solidFill>
                <a:cs typeface="Calibri" panose="020F0502020204030204" pitchFamily="34" charset="0"/>
              </a:rPr>
            </a:br>
            <a:r>
              <a:rPr lang="en-US" sz="2400" b="0" dirty="0" smtClean="0">
                <a:latin typeface="Arial" panose="020B0604020202020204" pitchFamily="34" charset="0"/>
                <a:cs typeface="Arial" panose="020B0604020202020204" pitchFamily="34" charset="0"/>
              </a:rPr>
              <a:t>California </a:t>
            </a:r>
            <a:r>
              <a:rPr lang="en-US" sz="2400" b="0" dirty="0">
                <a:latin typeface="Arial" panose="020B0604020202020204" pitchFamily="34" charset="0"/>
                <a:cs typeface="Arial" panose="020B0604020202020204" pitchFamily="34" charset="0"/>
              </a:rPr>
              <a:t>and Nevada, 2013</a:t>
            </a:r>
            <a:r>
              <a:rPr lang="en-US" b="0" dirty="0">
                <a:solidFill>
                  <a:schemeClr val="tx1"/>
                </a:solidFill>
              </a:rPr>
              <a:t/>
            </a:r>
            <a:br>
              <a:rPr lang="en-US" b="0" dirty="0">
                <a:solidFill>
                  <a:schemeClr val="tx1"/>
                </a:solidFill>
              </a:rPr>
            </a:br>
            <a:endParaRPr lang="en-US" sz="2600" b="0" baseline="-25000"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275" y="1224025"/>
            <a:ext cx="6949440" cy="5212080"/>
          </a:xfrm>
          <a:prstGeom prst="rect">
            <a:avLst/>
          </a:prstGeom>
        </p:spPr>
      </p:pic>
      <p:sp>
        <p:nvSpPr>
          <p:cNvPr id="13" name="TextBox 12"/>
          <p:cNvSpPr txBox="1"/>
          <p:nvPr/>
        </p:nvSpPr>
        <p:spPr>
          <a:xfrm>
            <a:off x="1981200" y="4459069"/>
            <a:ext cx="2362200" cy="646331"/>
          </a:xfrm>
          <a:prstGeom prst="rect">
            <a:avLst/>
          </a:prstGeom>
          <a:solidFill>
            <a:schemeClr val="bg1"/>
          </a:solidFill>
          <a:ln>
            <a:solidFill>
              <a:srgbClr val="FF0000"/>
            </a:solidFill>
          </a:ln>
        </p:spPr>
        <p:txBody>
          <a:bodyPr wrap="square" rtlCol="0">
            <a:spAutoFit/>
          </a:bodyPr>
          <a:lstStyle/>
          <a:p>
            <a:pPr algn="ctr"/>
            <a:r>
              <a:rPr lang="en-US" b="1" dirty="0" smtClean="0"/>
              <a:t>Local sources of aerosol pollution</a:t>
            </a:r>
            <a:endParaRPr lang="en-US" b="1" dirty="0"/>
          </a:p>
        </p:txBody>
      </p:sp>
      <p:sp>
        <p:nvSpPr>
          <p:cNvPr id="15" name="TextBox 14"/>
          <p:cNvSpPr txBox="1"/>
          <p:nvPr/>
        </p:nvSpPr>
        <p:spPr>
          <a:xfrm>
            <a:off x="1981200" y="2286000"/>
            <a:ext cx="2362200" cy="646331"/>
          </a:xfrm>
          <a:prstGeom prst="rect">
            <a:avLst/>
          </a:prstGeom>
          <a:solidFill>
            <a:schemeClr val="bg1"/>
          </a:solidFill>
          <a:ln>
            <a:solidFill>
              <a:srgbClr val="FF0000"/>
            </a:solidFill>
          </a:ln>
        </p:spPr>
        <p:txBody>
          <a:bodyPr wrap="square" rtlCol="0">
            <a:spAutoFit/>
          </a:bodyPr>
          <a:lstStyle/>
          <a:p>
            <a:pPr algn="ctr"/>
            <a:r>
              <a:rPr lang="en-US" b="1" dirty="0" smtClean="0"/>
              <a:t>Temperature inversion</a:t>
            </a:r>
            <a:endParaRPr lang="en-US" b="1" dirty="0"/>
          </a:p>
        </p:txBody>
      </p:sp>
      <p:sp>
        <p:nvSpPr>
          <p:cNvPr id="17" name="TextBox 16"/>
          <p:cNvSpPr txBox="1"/>
          <p:nvPr/>
        </p:nvSpPr>
        <p:spPr>
          <a:xfrm>
            <a:off x="4724400" y="4419600"/>
            <a:ext cx="2362200" cy="646331"/>
          </a:xfrm>
          <a:prstGeom prst="rect">
            <a:avLst/>
          </a:prstGeom>
          <a:solidFill>
            <a:schemeClr val="bg1"/>
          </a:solidFill>
          <a:ln>
            <a:solidFill>
              <a:srgbClr val="FF0000"/>
            </a:solidFill>
          </a:ln>
        </p:spPr>
        <p:txBody>
          <a:bodyPr wrap="square" rtlCol="0">
            <a:spAutoFit/>
          </a:bodyPr>
          <a:lstStyle/>
          <a:p>
            <a:pPr algn="ctr"/>
            <a:r>
              <a:rPr lang="en-US" b="1" dirty="0" smtClean="0"/>
              <a:t>Long-range transport</a:t>
            </a:r>
            <a:endParaRPr lang="en-US" b="1" dirty="0"/>
          </a:p>
        </p:txBody>
      </p:sp>
      <p:pic>
        <p:nvPicPr>
          <p:cNvPr id="1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8922" y="1596807"/>
            <a:ext cx="385762" cy="38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3719" y="3744964"/>
            <a:ext cx="385762" cy="38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74337" y="3763486"/>
            <a:ext cx="381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3352800" y="6128328"/>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21" name="Rectangle 20"/>
          <p:cNvSpPr/>
          <p:nvPr/>
        </p:nvSpPr>
        <p:spPr>
          <a:xfrm>
            <a:off x="6191944" y="6590721"/>
            <a:ext cx="2716530" cy="215444"/>
          </a:xfrm>
          <a:prstGeom prst="rect">
            <a:avLst/>
          </a:prstGeom>
        </p:spPr>
        <p:txBody>
          <a:bodyPr wrap="square">
            <a:spAutoFit/>
          </a:bodyPr>
          <a:lstStyle/>
          <a:p>
            <a:r>
              <a:rPr lang="en-US" sz="800" b="1" dirty="0" smtClean="0">
                <a:solidFill>
                  <a:schemeClr val="bg1"/>
                </a:solidFill>
              </a:rPr>
              <a:t>Loria-Salazar (Accepted Atmos</a:t>
            </a:r>
            <a:r>
              <a:rPr lang="en-US" sz="800" b="1" dirty="0">
                <a:solidFill>
                  <a:schemeClr val="bg1"/>
                </a:solidFill>
              </a:rPr>
              <a:t>. Environ, </a:t>
            </a:r>
            <a:r>
              <a:rPr lang="en-US" sz="800" b="1" dirty="0" smtClean="0">
                <a:solidFill>
                  <a:schemeClr val="bg1"/>
                </a:solidFill>
              </a:rPr>
              <a:t>2017)</a:t>
            </a:r>
            <a:endParaRPr lang="en-US" sz="800" b="1" dirty="0">
              <a:solidFill>
                <a:schemeClr val="bg1"/>
              </a:solidFill>
            </a:endParaRPr>
          </a:p>
        </p:txBody>
      </p:sp>
    </p:spTree>
    <p:extLst>
      <p:ext uri="{BB962C8B-B14F-4D97-AF65-F5344CB8AC3E}">
        <p14:creationId xmlns:p14="http://schemas.microsoft.com/office/powerpoint/2010/main" val="30890648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schemeClr val="bg1"/>
                </a:solidFill>
              </a:rPr>
              <a:t>14</a:t>
            </a:r>
            <a:endParaRPr lang="en-US" dirty="0">
              <a:solidFill>
                <a:schemeClr val="bg1"/>
              </a:solidFill>
            </a:endParaRPr>
          </a:p>
        </p:txBody>
      </p:sp>
      <p:pic>
        <p:nvPicPr>
          <p:cNvPr id="10" name="Picture 9" descr="CoreCurriculum_1.jpg"/>
          <p:cNvPicPr>
            <a:picLocks noChangeAspect="1"/>
          </p:cNvPicPr>
          <p:nvPr/>
        </p:nvPicPr>
        <p:blipFill rotWithShape="1">
          <a:blip r:embed="rId2"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sp>
        <p:nvSpPr>
          <p:cNvPr id="16" name="Title 1"/>
          <p:cNvSpPr>
            <a:spLocks noGrp="1"/>
          </p:cNvSpPr>
          <p:nvPr>
            <p:ph type="title"/>
          </p:nvPr>
        </p:nvSpPr>
        <p:spPr>
          <a:xfrm>
            <a:off x="858984" y="457200"/>
            <a:ext cx="7391400" cy="762000"/>
          </a:xfrm>
        </p:spPr>
        <p:txBody>
          <a:bodyPr/>
          <a:lstStyle/>
          <a:p>
            <a:r>
              <a:rPr lang="en-US" sz="2600" dirty="0">
                <a:solidFill>
                  <a:schemeClr val="tx1"/>
                </a:solidFill>
                <a:cs typeface="Calibri" panose="020F0502020204030204" pitchFamily="34" charset="0"/>
              </a:rPr>
              <a:t>Quadrant </a:t>
            </a:r>
            <a:r>
              <a:rPr lang="en-US" sz="2600" dirty="0" smtClean="0">
                <a:solidFill>
                  <a:schemeClr val="tx1"/>
                </a:solidFill>
                <a:cs typeface="Calibri" panose="020F0502020204030204" pitchFamily="34" charset="0"/>
              </a:rPr>
              <a:t>method: Coastal stations</a:t>
            </a:r>
            <a:r>
              <a:rPr lang="en-US" dirty="0" smtClean="0">
                <a:solidFill>
                  <a:schemeClr val="tx1"/>
                </a:solidFill>
                <a:cs typeface="Calibri" panose="020F0502020204030204" pitchFamily="34" charset="0"/>
              </a:rPr>
              <a:t/>
            </a:r>
            <a:br>
              <a:rPr lang="en-US" dirty="0" smtClean="0">
                <a:solidFill>
                  <a:schemeClr val="tx1"/>
                </a:solidFill>
                <a:cs typeface="Calibri" panose="020F0502020204030204" pitchFamily="34" charset="0"/>
              </a:rPr>
            </a:br>
            <a:r>
              <a:rPr lang="en-US" sz="2400" b="0" dirty="0" smtClean="0">
                <a:latin typeface="Arial" panose="020B0604020202020204" pitchFamily="34" charset="0"/>
                <a:cs typeface="Arial" panose="020B0604020202020204" pitchFamily="34" charset="0"/>
              </a:rPr>
              <a:t>California </a:t>
            </a:r>
            <a:r>
              <a:rPr lang="en-US" sz="2400" b="0" dirty="0">
                <a:latin typeface="Arial" panose="020B0604020202020204" pitchFamily="34" charset="0"/>
                <a:cs typeface="Arial" panose="020B0604020202020204" pitchFamily="34" charset="0"/>
              </a:rPr>
              <a:t>and Nevada, 2013</a:t>
            </a:r>
            <a:r>
              <a:rPr lang="en-US" b="0" dirty="0">
                <a:solidFill>
                  <a:schemeClr val="tx1"/>
                </a:solidFill>
              </a:rPr>
              <a:t/>
            </a:r>
            <a:br>
              <a:rPr lang="en-US" b="0" dirty="0">
                <a:solidFill>
                  <a:schemeClr val="tx1"/>
                </a:solidFill>
              </a:rPr>
            </a:br>
            <a:endParaRPr lang="en-US" sz="2600" b="0" baseline="-25000"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275" y="1224025"/>
            <a:ext cx="6949440" cy="5212080"/>
          </a:xfrm>
          <a:prstGeom prst="rect">
            <a:avLst/>
          </a:prstGeom>
        </p:spPr>
      </p:pic>
      <p:sp>
        <p:nvSpPr>
          <p:cNvPr id="17" name="TextBox 16"/>
          <p:cNvSpPr txBox="1"/>
          <p:nvPr/>
        </p:nvSpPr>
        <p:spPr>
          <a:xfrm>
            <a:off x="3352800" y="6128328"/>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13" name="Rectangle 12"/>
          <p:cNvSpPr/>
          <p:nvPr/>
        </p:nvSpPr>
        <p:spPr>
          <a:xfrm>
            <a:off x="6191944" y="6590721"/>
            <a:ext cx="2716530" cy="215444"/>
          </a:xfrm>
          <a:prstGeom prst="rect">
            <a:avLst/>
          </a:prstGeom>
        </p:spPr>
        <p:txBody>
          <a:bodyPr wrap="square">
            <a:spAutoFit/>
          </a:bodyPr>
          <a:lstStyle/>
          <a:p>
            <a:r>
              <a:rPr lang="en-US" sz="800" b="1" dirty="0" smtClean="0">
                <a:solidFill>
                  <a:schemeClr val="bg1"/>
                </a:solidFill>
              </a:rPr>
              <a:t>Loria-Salazar (Accepted Atmos</a:t>
            </a:r>
            <a:r>
              <a:rPr lang="en-US" sz="800" b="1" dirty="0">
                <a:solidFill>
                  <a:schemeClr val="bg1"/>
                </a:solidFill>
              </a:rPr>
              <a:t>. Environ, </a:t>
            </a:r>
            <a:r>
              <a:rPr lang="en-US" sz="800" b="1" dirty="0" smtClean="0">
                <a:solidFill>
                  <a:schemeClr val="bg1"/>
                </a:solidFill>
              </a:rPr>
              <a:t>2017)</a:t>
            </a:r>
            <a:endParaRPr lang="en-US" sz="800" b="1" dirty="0">
              <a:solidFill>
                <a:schemeClr val="bg1"/>
              </a:solidFill>
            </a:endParaRPr>
          </a:p>
        </p:txBody>
      </p:sp>
    </p:spTree>
    <p:extLst>
      <p:ext uri="{BB962C8B-B14F-4D97-AF65-F5344CB8AC3E}">
        <p14:creationId xmlns:p14="http://schemas.microsoft.com/office/powerpoint/2010/main" val="21659950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schemeClr val="bg1"/>
                </a:solidFill>
              </a:rPr>
              <a:t>15</a:t>
            </a:r>
            <a:endParaRPr lang="en-US" dirty="0">
              <a:solidFill>
                <a:schemeClr val="bg1"/>
              </a:solidFill>
            </a:endParaRPr>
          </a:p>
        </p:txBody>
      </p:sp>
      <p:pic>
        <p:nvPicPr>
          <p:cNvPr id="10" name="Picture 9" descr="CoreCurriculum_1.jpg"/>
          <p:cNvPicPr>
            <a:picLocks noChangeAspect="1"/>
          </p:cNvPicPr>
          <p:nvPr/>
        </p:nvPicPr>
        <p:blipFill rotWithShape="1">
          <a:blip r:embed="rId2"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sp>
        <p:nvSpPr>
          <p:cNvPr id="16" name="Title 1"/>
          <p:cNvSpPr>
            <a:spLocks noGrp="1"/>
          </p:cNvSpPr>
          <p:nvPr>
            <p:ph type="title"/>
          </p:nvPr>
        </p:nvSpPr>
        <p:spPr>
          <a:xfrm>
            <a:off x="858984" y="457200"/>
            <a:ext cx="7391400" cy="762000"/>
          </a:xfrm>
        </p:spPr>
        <p:txBody>
          <a:bodyPr/>
          <a:lstStyle/>
          <a:p>
            <a:r>
              <a:rPr lang="en-US" sz="2600" dirty="0">
                <a:solidFill>
                  <a:schemeClr val="tx1"/>
                </a:solidFill>
                <a:cs typeface="Calibri" panose="020F0502020204030204" pitchFamily="34" charset="0"/>
              </a:rPr>
              <a:t>Quadrant </a:t>
            </a:r>
            <a:r>
              <a:rPr lang="en-US" sz="2600" dirty="0" smtClean="0">
                <a:solidFill>
                  <a:schemeClr val="tx1"/>
                </a:solidFill>
                <a:cs typeface="Calibri" panose="020F0502020204030204" pitchFamily="34" charset="0"/>
              </a:rPr>
              <a:t>method: Inland stations</a:t>
            </a:r>
            <a:r>
              <a:rPr lang="en-US" dirty="0" smtClean="0">
                <a:solidFill>
                  <a:schemeClr val="tx1"/>
                </a:solidFill>
                <a:cs typeface="Calibri" panose="020F0502020204030204" pitchFamily="34" charset="0"/>
              </a:rPr>
              <a:t/>
            </a:r>
            <a:br>
              <a:rPr lang="en-US" dirty="0" smtClean="0">
                <a:solidFill>
                  <a:schemeClr val="tx1"/>
                </a:solidFill>
                <a:cs typeface="Calibri" panose="020F0502020204030204" pitchFamily="34" charset="0"/>
              </a:rPr>
            </a:br>
            <a:r>
              <a:rPr lang="en-US" sz="2400" b="0" dirty="0" smtClean="0">
                <a:latin typeface="Arial" panose="020B0604020202020204" pitchFamily="34" charset="0"/>
                <a:cs typeface="Arial" panose="020B0604020202020204" pitchFamily="34" charset="0"/>
              </a:rPr>
              <a:t>California </a:t>
            </a:r>
            <a:r>
              <a:rPr lang="en-US" sz="2400" b="0" dirty="0">
                <a:latin typeface="Arial" panose="020B0604020202020204" pitchFamily="34" charset="0"/>
                <a:cs typeface="Arial" panose="020B0604020202020204" pitchFamily="34" charset="0"/>
              </a:rPr>
              <a:t>and Nevada, 2013</a:t>
            </a:r>
            <a:r>
              <a:rPr lang="en-US" b="0" dirty="0">
                <a:solidFill>
                  <a:schemeClr val="tx1"/>
                </a:solidFill>
              </a:rPr>
              <a:t/>
            </a:r>
            <a:br>
              <a:rPr lang="en-US" b="0" dirty="0">
                <a:solidFill>
                  <a:schemeClr val="tx1"/>
                </a:solidFill>
              </a:rPr>
            </a:br>
            <a:endParaRPr lang="en-US" sz="2600" b="0" baseline="-25000"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11" name="Rectangle 10"/>
          <p:cNvSpPr/>
          <p:nvPr/>
        </p:nvSpPr>
        <p:spPr>
          <a:xfrm>
            <a:off x="6191944" y="6590721"/>
            <a:ext cx="2716530" cy="215444"/>
          </a:xfrm>
          <a:prstGeom prst="rect">
            <a:avLst/>
          </a:prstGeom>
        </p:spPr>
        <p:txBody>
          <a:bodyPr wrap="square">
            <a:spAutoFit/>
          </a:bodyPr>
          <a:lstStyle/>
          <a:p>
            <a:r>
              <a:rPr lang="en-US" sz="800" b="1" dirty="0" smtClean="0">
                <a:solidFill>
                  <a:schemeClr val="bg1"/>
                </a:solidFill>
              </a:rPr>
              <a:t>Loria-Salazar (Under </a:t>
            </a:r>
            <a:r>
              <a:rPr lang="en-US" sz="800" b="1" dirty="0">
                <a:solidFill>
                  <a:schemeClr val="bg1"/>
                </a:solidFill>
              </a:rPr>
              <a:t>review Atmos. Environ, </a:t>
            </a:r>
            <a:r>
              <a:rPr lang="en-US" sz="800" b="1" dirty="0" smtClean="0">
                <a:solidFill>
                  <a:schemeClr val="bg1"/>
                </a:solidFill>
              </a:rPr>
              <a:t>2017)</a:t>
            </a:r>
            <a:endParaRPr lang="en-US" sz="800" b="1" dirty="0">
              <a:solidFill>
                <a:schemeClr val="bg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610" y="1225296"/>
            <a:ext cx="6949440" cy="5212080"/>
          </a:xfrm>
          <a:prstGeom prst="rect">
            <a:avLst/>
          </a:prstGeom>
        </p:spPr>
      </p:pic>
      <p:sp>
        <p:nvSpPr>
          <p:cNvPr id="13" name="TextBox 12"/>
          <p:cNvSpPr txBox="1"/>
          <p:nvPr/>
        </p:nvSpPr>
        <p:spPr>
          <a:xfrm>
            <a:off x="1981200" y="4459069"/>
            <a:ext cx="2362200" cy="646331"/>
          </a:xfrm>
          <a:prstGeom prst="rect">
            <a:avLst/>
          </a:prstGeom>
          <a:solidFill>
            <a:schemeClr val="bg1"/>
          </a:solidFill>
          <a:ln>
            <a:solidFill>
              <a:srgbClr val="FF0000"/>
            </a:solidFill>
          </a:ln>
        </p:spPr>
        <p:txBody>
          <a:bodyPr wrap="square" rtlCol="0">
            <a:spAutoFit/>
          </a:bodyPr>
          <a:lstStyle/>
          <a:p>
            <a:pPr algn="ctr"/>
            <a:r>
              <a:rPr lang="en-US" b="1" dirty="0" smtClean="0"/>
              <a:t>Local sources of aerosol pollution</a:t>
            </a:r>
            <a:endParaRPr lang="en-US" b="1" dirty="0"/>
          </a:p>
        </p:txBody>
      </p:sp>
      <p:sp>
        <p:nvSpPr>
          <p:cNvPr id="15" name="TextBox 14"/>
          <p:cNvSpPr txBox="1"/>
          <p:nvPr/>
        </p:nvSpPr>
        <p:spPr>
          <a:xfrm>
            <a:off x="1981200" y="2286000"/>
            <a:ext cx="2362200" cy="646331"/>
          </a:xfrm>
          <a:prstGeom prst="rect">
            <a:avLst/>
          </a:prstGeom>
          <a:solidFill>
            <a:schemeClr val="bg1"/>
          </a:solidFill>
          <a:ln>
            <a:solidFill>
              <a:srgbClr val="FF0000"/>
            </a:solidFill>
          </a:ln>
        </p:spPr>
        <p:txBody>
          <a:bodyPr wrap="square" rtlCol="0">
            <a:spAutoFit/>
          </a:bodyPr>
          <a:lstStyle/>
          <a:p>
            <a:pPr algn="ctr"/>
            <a:r>
              <a:rPr lang="en-US" b="1" dirty="0" smtClean="0"/>
              <a:t>Temperature inversion</a:t>
            </a:r>
            <a:endParaRPr lang="en-US" b="1" dirty="0"/>
          </a:p>
        </p:txBody>
      </p:sp>
      <p:sp>
        <p:nvSpPr>
          <p:cNvPr id="17" name="TextBox 16"/>
          <p:cNvSpPr txBox="1"/>
          <p:nvPr/>
        </p:nvSpPr>
        <p:spPr>
          <a:xfrm>
            <a:off x="4724400" y="4419600"/>
            <a:ext cx="2362200" cy="923330"/>
          </a:xfrm>
          <a:prstGeom prst="rect">
            <a:avLst/>
          </a:prstGeom>
          <a:solidFill>
            <a:schemeClr val="bg1"/>
          </a:solidFill>
          <a:ln>
            <a:solidFill>
              <a:srgbClr val="FF0000"/>
            </a:solidFill>
          </a:ln>
        </p:spPr>
        <p:txBody>
          <a:bodyPr wrap="square" rtlCol="0">
            <a:spAutoFit/>
          </a:bodyPr>
          <a:lstStyle/>
          <a:p>
            <a:pPr algn="ctr"/>
            <a:r>
              <a:rPr lang="en-US" b="1" dirty="0" smtClean="0"/>
              <a:t>Long-range transport and/or entrainment</a:t>
            </a:r>
            <a:endParaRPr lang="en-US" b="1" dirty="0"/>
          </a:p>
        </p:txBody>
      </p:sp>
      <p:sp>
        <p:nvSpPr>
          <p:cNvPr id="18" name="TextBox 17"/>
          <p:cNvSpPr txBox="1"/>
          <p:nvPr/>
        </p:nvSpPr>
        <p:spPr>
          <a:xfrm>
            <a:off x="4724400" y="2286000"/>
            <a:ext cx="2362200" cy="369332"/>
          </a:xfrm>
          <a:prstGeom prst="rect">
            <a:avLst/>
          </a:prstGeom>
          <a:solidFill>
            <a:schemeClr val="bg1"/>
          </a:solidFill>
          <a:ln>
            <a:solidFill>
              <a:srgbClr val="FF0000"/>
            </a:solidFill>
          </a:ln>
        </p:spPr>
        <p:txBody>
          <a:bodyPr wrap="square" rtlCol="0">
            <a:spAutoFit/>
          </a:bodyPr>
          <a:lstStyle/>
          <a:p>
            <a:pPr algn="ctr"/>
            <a:r>
              <a:rPr lang="en-US" b="1" dirty="0" smtClean="0"/>
              <a:t>Fine particles</a:t>
            </a:r>
            <a:endParaRPr lang="en-US" b="1" dirty="0"/>
          </a:p>
        </p:txBody>
      </p:sp>
      <p:pic>
        <p:nvPicPr>
          <p:cNvPr id="1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3698598"/>
            <a:ext cx="381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4667" y="1606466"/>
            <a:ext cx="381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0519" y="1599420"/>
            <a:ext cx="385762" cy="38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93719" y="3751734"/>
            <a:ext cx="385762" cy="38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3352800" y="6128328"/>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Tree>
    <p:extLst>
      <p:ext uri="{BB962C8B-B14F-4D97-AF65-F5344CB8AC3E}">
        <p14:creationId xmlns:p14="http://schemas.microsoft.com/office/powerpoint/2010/main" val="3035395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schemeClr val="bg1"/>
                </a:solidFill>
              </a:rPr>
              <a:t>15</a:t>
            </a:r>
            <a:endParaRPr lang="en-US" dirty="0">
              <a:solidFill>
                <a:schemeClr val="bg1"/>
              </a:solidFill>
            </a:endParaRPr>
          </a:p>
        </p:txBody>
      </p:sp>
      <p:pic>
        <p:nvPicPr>
          <p:cNvPr id="10" name="Picture 9" descr="CoreCurriculum_1.jpg"/>
          <p:cNvPicPr>
            <a:picLocks noChangeAspect="1"/>
          </p:cNvPicPr>
          <p:nvPr/>
        </p:nvPicPr>
        <p:blipFill rotWithShape="1">
          <a:blip r:embed="rId2"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sp>
        <p:nvSpPr>
          <p:cNvPr id="16" name="Title 1"/>
          <p:cNvSpPr>
            <a:spLocks noGrp="1"/>
          </p:cNvSpPr>
          <p:nvPr>
            <p:ph type="title"/>
          </p:nvPr>
        </p:nvSpPr>
        <p:spPr>
          <a:xfrm>
            <a:off x="858984" y="457200"/>
            <a:ext cx="7391400" cy="762000"/>
          </a:xfrm>
        </p:spPr>
        <p:txBody>
          <a:bodyPr/>
          <a:lstStyle/>
          <a:p>
            <a:r>
              <a:rPr lang="en-US" sz="2600" dirty="0">
                <a:solidFill>
                  <a:schemeClr val="tx1"/>
                </a:solidFill>
                <a:cs typeface="Calibri" panose="020F0502020204030204" pitchFamily="34" charset="0"/>
              </a:rPr>
              <a:t>Quadrant </a:t>
            </a:r>
            <a:r>
              <a:rPr lang="en-US" sz="2600" dirty="0" smtClean="0">
                <a:solidFill>
                  <a:schemeClr val="tx1"/>
                </a:solidFill>
                <a:cs typeface="Calibri" panose="020F0502020204030204" pitchFamily="34" charset="0"/>
              </a:rPr>
              <a:t>method: Inland stations</a:t>
            </a:r>
            <a:r>
              <a:rPr lang="en-US" dirty="0" smtClean="0">
                <a:solidFill>
                  <a:schemeClr val="tx1"/>
                </a:solidFill>
                <a:cs typeface="Calibri" panose="020F0502020204030204" pitchFamily="34" charset="0"/>
              </a:rPr>
              <a:t/>
            </a:r>
            <a:br>
              <a:rPr lang="en-US" dirty="0" smtClean="0">
                <a:solidFill>
                  <a:schemeClr val="tx1"/>
                </a:solidFill>
                <a:cs typeface="Calibri" panose="020F0502020204030204" pitchFamily="34" charset="0"/>
              </a:rPr>
            </a:br>
            <a:r>
              <a:rPr lang="en-US" sz="2400" b="0" dirty="0" smtClean="0">
                <a:latin typeface="Arial" panose="020B0604020202020204" pitchFamily="34" charset="0"/>
                <a:cs typeface="Arial" panose="020B0604020202020204" pitchFamily="34" charset="0"/>
              </a:rPr>
              <a:t>California </a:t>
            </a:r>
            <a:r>
              <a:rPr lang="en-US" sz="2400" b="0" dirty="0">
                <a:latin typeface="Arial" panose="020B0604020202020204" pitchFamily="34" charset="0"/>
                <a:cs typeface="Arial" panose="020B0604020202020204" pitchFamily="34" charset="0"/>
              </a:rPr>
              <a:t>and Nevada, 2013</a:t>
            </a:r>
            <a:r>
              <a:rPr lang="en-US" b="0" dirty="0">
                <a:solidFill>
                  <a:schemeClr val="tx1"/>
                </a:solidFill>
              </a:rPr>
              <a:t/>
            </a:r>
            <a:br>
              <a:rPr lang="en-US" b="0" dirty="0">
                <a:solidFill>
                  <a:schemeClr val="tx1"/>
                </a:solidFill>
              </a:rPr>
            </a:br>
            <a:endParaRPr lang="en-US" sz="2600" b="0" baseline="-25000"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610" y="1225296"/>
            <a:ext cx="6949440" cy="5212080"/>
          </a:xfrm>
          <a:prstGeom prst="rect">
            <a:avLst/>
          </a:prstGeom>
        </p:spPr>
      </p:pic>
      <p:sp>
        <p:nvSpPr>
          <p:cNvPr id="15" name="TextBox 14"/>
          <p:cNvSpPr txBox="1"/>
          <p:nvPr/>
        </p:nvSpPr>
        <p:spPr>
          <a:xfrm>
            <a:off x="3352800" y="6128328"/>
            <a:ext cx="2449398" cy="307777"/>
          </a:xfrm>
          <a:prstGeom prst="rect">
            <a:avLst/>
          </a:prstGeom>
          <a:solidFill>
            <a:schemeClr val="bg1"/>
          </a:solidFill>
        </p:spPr>
        <p:txBody>
          <a:bodyPr wrap="square" rtlCol="0">
            <a:spAutoFit/>
          </a:bodyPr>
          <a:lstStyle/>
          <a:p>
            <a:pPr algn="ctr"/>
            <a:r>
              <a:rPr lang="en-US" sz="1400" b="1" dirty="0" smtClean="0"/>
              <a:t>AERONET AOD (440 nm)</a:t>
            </a:r>
            <a:endParaRPr lang="en-US" sz="1400" b="1" dirty="0"/>
          </a:p>
        </p:txBody>
      </p:sp>
      <p:sp>
        <p:nvSpPr>
          <p:cNvPr id="13" name="Rectangle 12"/>
          <p:cNvSpPr/>
          <p:nvPr/>
        </p:nvSpPr>
        <p:spPr>
          <a:xfrm>
            <a:off x="6191944" y="6590721"/>
            <a:ext cx="2716530" cy="215444"/>
          </a:xfrm>
          <a:prstGeom prst="rect">
            <a:avLst/>
          </a:prstGeom>
        </p:spPr>
        <p:txBody>
          <a:bodyPr wrap="square">
            <a:spAutoFit/>
          </a:bodyPr>
          <a:lstStyle/>
          <a:p>
            <a:r>
              <a:rPr lang="en-US" sz="800" b="1" dirty="0" smtClean="0">
                <a:solidFill>
                  <a:schemeClr val="bg1"/>
                </a:solidFill>
              </a:rPr>
              <a:t>Loria-Salazar (Accepted Atmos</a:t>
            </a:r>
            <a:r>
              <a:rPr lang="en-US" sz="800" b="1" dirty="0">
                <a:solidFill>
                  <a:schemeClr val="bg1"/>
                </a:solidFill>
              </a:rPr>
              <a:t>. Environ, </a:t>
            </a:r>
            <a:r>
              <a:rPr lang="en-US" sz="800" b="1" dirty="0" smtClean="0">
                <a:solidFill>
                  <a:schemeClr val="bg1"/>
                </a:solidFill>
              </a:rPr>
              <a:t>2017)</a:t>
            </a:r>
            <a:endParaRPr lang="en-US" sz="800" b="1" dirty="0">
              <a:solidFill>
                <a:schemeClr val="bg1"/>
              </a:solidFill>
            </a:endParaRPr>
          </a:p>
        </p:txBody>
      </p:sp>
    </p:spTree>
    <p:extLst>
      <p:ext uri="{BB962C8B-B14F-4D97-AF65-F5344CB8AC3E}">
        <p14:creationId xmlns:p14="http://schemas.microsoft.com/office/powerpoint/2010/main" val="33137540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schemeClr val="bg1"/>
                </a:solidFill>
              </a:rPr>
              <a:t>16</a:t>
            </a:r>
            <a:endParaRPr lang="en-US" dirty="0">
              <a:solidFill>
                <a:schemeClr val="bg1"/>
              </a:solidFill>
            </a:endParaRPr>
          </a:p>
        </p:txBody>
      </p:sp>
      <p:pic>
        <p:nvPicPr>
          <p:cNvPr id="10" name="Picture 9" descr="CoreCurriculum_1.jpg"/>
          <p:cNvPicPr>
            <a:picLocks noChangeAspect="1"/>
          </p:cNvPicPr>
          <p:nvPr/>
        </p:nvPicPr>
        <p:blipFill rotWithShape="1">
          <a:blip r:embed="rId2"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sp>
        <p:nvSpPr>
          <p:cNvPr id="16" name="Title 1"/>
          <p:cNvSpPr>
            <a:spLocks noGrp="1"/>
          </p:cNvSpPr>
          <p:nvPr>
            <p:ph type="title"/>
          </p:nvPr>
        </p:nvSpPr>
        <p:spPr>
          <a:xfrm>
            <a:off x="858984" y="457200"/>
            <a:ext cx="7391400" cy="762000"/>
          </a:xfrm>
        </p:spPr>
        <p:txBody>
          <a:bodyPr/>
          <a:lstStyle/>
          <a:p>
            <a:r>
              <a:rPr lang="en-US" sz="2600" dirty="0">
                <a:solidFill>
                  <a:schemeClr val="tx1"/>
                </a:solidFill>
                <a:cs typeface="Calibri" panose="020F0502020204030204" pitchFamily="34" charset="0"/>
              </a:rPr>
              <a:t>Quadrant </a:t>
            </a:r>
            <a:r>
              <a:rPr lang="en-US" sz="2600" dirty="0" smtClean="0">
                <a:solidFill>
                  <a:schemeClr val="tx1"/>
                </a:solidFill>
                <a:cs typeface="Calibri" panose="020F0502020204030204" pitchFamily="34" charset="0"/>
              </a:rPr>
              <a:t>method: Seasonal </a:t>
            </a:r>
            <a:r>
              <a:rPr lang="en-US" dirty="0" smtClean="0">
                <a:solidFill>
                  <a:schemeClr val="tx1"/>
                </a:solidFill>
                <a:cs typeface="Calibri" panose="020F0502020204030204" pitchFamily="34" charset="0"/>
              </a:rPr>
              <a:t/>
            </a:r>
            <a:br>
              <a:rPr lang="en-US" dirty="0" smtClean="0">
                <a:solidFill>
                  <a:schemeClr val="tx1"/>
                </a:solidFill>
                <a:cs typeface="Calibri" panose="020F0502020204030204" pitchFamily="34" charset="0"/>
              </a:rPr>
            </a:br>
            <a:r>
              <a:rPr lang="en-US" sz="2400" b="0" dirty="0" smtClean="0">
                <a:latin typeface="Arial" panose="020B0604020202020204" pitchFamily="34" charset="0"/>
                <a:cs typeface="Arial" panose="020B0604020202020204" pitchFamily="34" charset="0"/>
              </a:rPr>
              <a:t>California </a:t>
            </a:r>
            <a:r>
              <a:rPr lang="en-US" sz="2400" b="0" dirty="0">
                <a:latin typeface="Arial" panose="020B0604020202020204" pitchFamily="34" charset="0"/>
                <a:cs typeface="Arial" panose="020B0604020202020204" pitchFamily="34" charset="0"/>
              </a:rPr>
              <a:t>and Nevada, 2013</a:t>
            </a:r>
            <a:r>
              <a:rPr lang="en-US" b="0" dirty="0">
                <a:solidFill>
                  <a:schemeClr val="tx1"/>
                </a:solidFill>
              </a:rPr>
              <a:t/>
            </a:r>
            <a:br>
              <a:rPr lang="en-US" b="0" dirty="0">
                <a:solidFill>
                  <a:schemeClr val="tx1"/>
                </a:solidFill>
              </a:rPr>
            </a:br>
            <a:endParaRPr lang="en-US" sz="2600" b="0" baseline="-25000"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6666" r="7500"/>
          <a:stretch/>
        </p:blipFill>
        <p:spPr>
          <a:xfrm>
            <a:off x="609600" y="1513114"/>
            <a:ext cx="7848600" cy="4963886"/>
          </a:xfrm>
          <a:prstGeom prst="rect">
            <a:avLst/>
          </a:prstGeom>
        </p:spPr>
      </p:pic>
      <p:sp>
        <p:nvSpPr>
          <p:cNvPr id="11" name="TextBox 10"/>
          <p:cNvSpPr txBox="1"/>
          <p:nvPr/>
        </p:nvSpPr>
        <p:spPr>
          <a:xfrm>
            <a:off x="1571135" y="3744627"/>
            <a:ext cx="2449398" cy="276999"/>
          </a:xfrm>
          <a:prstGeom prst="rect">
            <a:avLst/>
          </a:prstGeom>
          <a:solidFill>
            <a:schemeClr val="bg1"/>
          </a:solidFill>
        </p:spPr>
        <p:txBody>
          <a:bodyPr wrap="square" rtlCol="0">
            <a:spAutoFit/>
          </a:bodyPr>
          <a:lstStyle/>
          <a:p>
            <a:pPr algn="ctr"/>
            <a:r>
              <a:rPr lang="en-US" sz="1200" b="1" dirty="0" smtClean="0"/>
              <a:t>AERONET AOD (440 nm)</a:t>
            </a:r>
            <a:endParaRPr lang="en-US" sz="1200" b="1" dirty="0"/>
          </a:p>
        </p:txBody>
      </p:sp>
      <p:sp>
        <p:nvSpPr>
          <p:cNvPr id="13" name="TextBox 12"/>
          <p:cNvSpPr txBox="1"/>
          <p:nvPr/>
        </p:nvSpPr>
        <p:spPr>
          <a:xfrm>
            <a:off x="1589202" y="6123801"/>
            <a:ext cx="2449398" cy="276999"/>
          </a:xfrm>
          <a:prstGeom prst="rect">
            <a:avLst/>
          </a:prstGeom>
          <a:solidFill>
            <a:schemeClr val="bg1"/>
          </a:solidFill>
        </p:spPr>
        <p:txBody>
          <a:bodyPr wrap="square" rtlCol="0">
            <a:spAutoFit/>
          </a:bodyPr>
          <a:lstStyle/>
          <a:p>
            <a:pPr algn="ctr"/>
            <a:r>
              <a:rPr lang="en-US" sz="1200" b="1" dirty="0" smtClean="0"/>
              <a:t>AERONET AOD (440 nm)</a:t>
            </a:r>
            <a:endParaRPr lang="en-US" sz="1200" b="1" dirty="0"/>
          </a:p>
        </p:txBody>
      </p:sp>
      <p:sp>
        <p:nvSpPr>
          <p:cNvPr id="15" name="TextBox 14"/>
          <p:cNvSpPr txBox="1"/>
          <p:nvPr/>
        </p:nvSpPr>
        <p:spPr>
          <a:xfrm>
            <a:off x="5562600" y="3733800"/>
            <a:ext cx="2449398" cy="276999"/>
          </a:xfrm>
          <a:prstGeom prst="rect">
            <a:avLst/>
          </a:prstGeom>
          <a:solidFill>
            <a:schemeClr val="bg1"/>
          </a:solidFill>
        </p:spPr>
        <p:txBody>
          <a:bodyPr wrap="square" rtlCol="0">
            <a:spAutoFit/>
          </a:bodyPr>
          <a:lstStyle/>
          <a:p>
            <a:pPr algn="ctr"/>
            <a:r>
              <a:rPr lang="en-US" sz="1200" b="1" dirty="0" smtClean="0"/>
              <a:t>AERONET AOD (440 nm)</a:t>
            </a:r>
            <a:endParaRPr lang="en-US" sz="1200" b="1" dirty="0"/>
          </a:p>
        </p:txBody>
      </p:sp>
      <p:sp>
        <p:nvSpPr>
          <p:cNvPr id="17" name="TextBox 16"/>
          <p:cNvSpPr txBox="1"/>
          <p:nvPr/>
        </p:nvSpPr>
        <p:spPr>
          <a:xfrm>
            <a:off x="5580667" y="6112974"/>
            <a:ext cx="2449398" cy="276999"/>
          </a:xfrm>
          <a:prstGeom prst="rect">
            <a:avLst/>
          </a:prstGeom>
          <a:solidFill>
            <a:schemeClr val="bg1"/>
          </a:solidFill>
        </p:spPr>
        <p:txBody>
          <a:bodyPr wrap="square" rtlCol="0">
            <a:spAutoFit/>
          </a:bodyPr>
          <a:lstStyle/>
          <a:p>
            <a:pPr algn="ctr"/>
            <a:r>
              <a:rPr lang="en-US" sz="1200" b="1" dirty="0" smtClean="0"/>
              <a:t>AERONET AOD (440 nm)</a:t>
            </a:r>
            <a:endParaRPr lang="en-US" sz="1200" b="1" dirty="0"/>
          </a:p>
        </p:txBody>
      </p:sp>
      <p:sp>
        <p:nvSpPr>
          <p:cNvPr id="18" name="Rectangle 17"/>
          <p:cNvSpPr/>
          <p:nvPr/>
        </p:nvSpPr>
        <p:spPr>
          <a:xfrm>
            <a:off x="6191944" y="6590721"/>
            <a:ext cx="2716530" cy="215444"/>
          </a:xfrm>
          <a:prstGeom prst="rect">
            <a:avLst/>
          </a:prstGeom>
        </p:spPr>
        <p:txBody>
          <a:bodyPr wrap="square">
            <a:spAutoFit/>
          </a:bodyPr>
          <a:lstStyle/>
          <a:p>
            <a:r>
              <a:rPr lang="en-US" sz="800" b="1" dirty="0" smtClean="0">
                <a:solidFill>
                  <a:schemeClr val="bg1"/>
                </a:solidFill>
              </a:rPr>
              <a:t>Loria-Salazar (Accepted Atmos</a:t>
            </a:r>
            <a:r>
              <a:rPr lang="en-US" sz="800" b="1" dirty="0">
                <a:solidFill>
                  <a:schemeClr val="bg1"/>
                </a:solidFill>
              </a:rPr>
              <a:t>. Environ, </a:t>
            </a:r>
            <a:r>
              <a:rPr lang="en-US" sz="800" b="1" dirty="0" smtClean="0">
                <a:solidFill>
                  <a:schemeClr val="bg1"/>
                </a:solidFill>
              </a:rPr>
              <a:t>2017)</a:t>
            </a:r>
            <a:endParaRPr lang="en-US" sz="800" b="1" dirty="0">
              <a:solidFill>
                <a:schemeClr val="bg1"/>
              </a:solidFill>
            </a:endParaRPr>
          </a:p>
        </p:txBody>
      </p:sp>
    </p:spTree>
    <p:extLst>
      <p:ext uri="{BB962C8B-B14F-4D97-AF65-F5344CB8AC3E}">
        <p14:creationId xmlns:p14="http://schemas.microsoft.com/office/powerpoint/2010/main" val="1149615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schemeClr val="bg1"/>
                </a:solidFill>
              </a:rPr>
              <a:t>17</a:t>
            </a:r>
            <a:endParaRPr lang="en-US" dirty="0">
              <a:solidFill>
                <a:schemeClr val="bg1"/>
              </a:solidFill>
            </a:endParaRPr>
          </a:p>
        </p:txBody>
      </p:sp>
      <p:sp>
        <p:nvSpPr>
          <p:cNvPr id="5" name="Title 1"/>
          <p:cNvSpPr>
            <a:spLocks noGrp="1"/>
          </p:cNvSpPr>
          <p:nvPr>
            <p:ph type="title"/>
          </p:nvPr>
        </p:nvSpPr>
        <p:spPr>
          <a:xfrm>
            <a:off x="914400" y="347134"/>
            <a:ext cx="7391400" cy="762000"/>
          </a:xfrm>
        </p:spPr>
        <p:txBody>
          <a:bodyPr/>
          <a:lstStyle/>
          <a:p>
            <a:r>
              <a:rPr lang="en-US" dirty="0" smtClean="0"/>
              <a:t>Conclusions</a:t>
            </a:r>
            <a:endParaRPr lang="en-US" dirty="0"/>
          </a:p>
        </p:txBody>
      </p:sp>
      <p:sp>
        <p:nvSpPr>
          <p:cNvPr id="6" name="Content Placeholder 5"/>
          <p:cNvSpPr>
            <a:spLocks noGrp="1"/>
          </p:cNvSpPr>
          <p:nvPr>
            <p:ph idx="1"/>
          </p:nvPr>
        </p:nvSpPr>
        <p:spPr>
          <a:xfrm>
            <a:off x="154714" y="1181488"/>
            <a:ext cx="8989285" cy="5247735"/>
          </a:xfrm>
        </p:spPr>
        <p:txBody>
          <a:bodyPr/>
          <a:lstStyle/>
          <a:p>
            <a:pPr marL="0" indent="0">
              <a:buNone/>
            </a:pPr>
            <a:r>
              <a:rPr lang="en-US" dirty="0" smtClean="0">
                <a:solidFill>
                  <a:srgbClr val="000090"/>
                </a:solidFill>
              </a:rPr>
              <a:t>Summary</a:t>
            </a:r>
          </a:p>
          <a:p>
            <a:pPr>
              <a:lnSpc>
                <a:spcPct val="150000"/>
              </a:lnSpc>
              <a:spcBef>
                <a:spcPts val="600"/>
              </a:spcBef>
              <a:buFont typeface="Arial" panose="020B0604020202020204" pitchFamily="34" charset="0"/>
              <a:buChar char="•"/>
            </a:pPr>
            <a:r>
              <a:rPr lang="en-US" sz="2000" dirty="0" smtClean="0"/>
              <a:t>Surface </a:t>
            </a:r>
            <a:r>
              <a:rPr lang="en-US" sz="2000" dirty="0" smtClean="0"/>
              <a:t>PM</a:t>
            </a:r>
            <a:r>
              <a:rPr lang="en-US" sz="2000" baseline="-25000" dirty="0" smtClean="0"/>
              <a:t>2.5</a:t>
            </a:r>
            <a:r>
              <a:rPr lang="en-US" sz="2000" dirty="0" smtClean="0"/>
              <a:t> is not linearly correlated with columnar AOD</a:t>
            </a:r>
            <a:endParaRPr lang="en-US" sz="2000" dirty="0"/>
          </a:p>
          <a:p>
            <a:pPr lvl="0">
              <a:lnSpc>
                <a:spcPct val="150000"/>
              </a:lnSpc>
              <a:buFont typeface="Arial" panose="020B0604020202020204" pitchFamily="34" charset="0"/>
              <a:buChar char="•"/>
            </a:pPr>
            <a:r>
              <a:rPr lang="en-US" sz="2000" dirty="0"/>
              <a:t>Multiple relationships between AOD</a:t>
            </a:r>
            <a:r>
              <a:rPr lang="en-US" sz="2000" dirty="0" smtClean="0"/>
              <a:t> </a:t>
            </a:r>
            <a:r>
              <a:rPr lang="en-US" sz="2000" dirty="0"/>
              <a:t>and PM</a:t>
            </a:r>
            <a:r>
              <a:rPr lang="en-US" sz="2000" baseline="-25000" dirty="0"/>
              <a:t>2.5</a:t>
            </a:r>
            <a:r>
              <a:rPr lang="en-US" sz="2000" dirty="0" smtClean="0"/>
              <a:t> </a:t>
            </a:r>
            <a:r>
              <a:rPr lang="en-US" sz="2000" dirty="0"/>
              <a:t>in California and Nevada</a:t>
            </a:r>
          </a:p>
          <a:p>
            <a:pPr lvl="0">
              <a:lnSpc>
                <a:spcPct val="150000"/>
              </a:lnSpc>
              <a:buFont typeface="Arial" panose="020B0604020202020204" pitchFamily="34" charset="0"/>
              <a:buChar char="•"/>
            </a:pPr>
            <a:r>
              <a:rPr lang="en-US" sz="2000" dirty="0"/>
              <a:t>Atmospheric processes affect the relationship between AOD</a:t>
            </a:r>
            <a:r>
              <a:rPr lang="en-US" sz="2000" dirty="0" smtClean="0"/>
              <a:t> </a:t>
            </a:r>
            <a:r>
              <a:rPr lang="en-US" sz="2000" dirty="0"/>
              <a:t>and </a:t>
            </a:r>
            <a:r>
              <a:rPr lang="en-US" sz="2000" dirty="0" smtClean="0"/>
              <a:t>PM</a:t>
            </a:r>
            <a:r>
              <a:rPr lang="en-US" sz="2000" baseline="-25000" dirty="0" smtClean="0"/>
              <a:t>2.5</a:t>
            </a:r>
          </a:p>
          <a:p>
            <a:pPr lvl="0">
              <a:lnSpc>
                <a:spcPct val="150000"/>
              </a:lnSpc>
              <a:buFont typeface="Arial" panose="020B0604020202020204" pitchFamily="34" charset="0"/>
              <a:buChar char="•"/>
            </a:pPr>
            <a:r>
              <a:rPr lang="en-US" sz="2000" dirty="0" smtClean="0"/>
              <a:t>Quadrant </a:t>
            </a:r>
            <a:r>
              <a:rPr lang="en-US" sz="2000" dirty="0"/>
              <a:t>method diagnoses atmospheric processes impacting AOD</a:t>
            </a:r>
            <a:r>
              <a:rPr lang="en-US" sz="2000" dirty="0" smtClean="0"/>
              <a:t> and </a:t>
            </a:r>
            <a:r>
              <a:rPr lang="en-US" sz="2000" dirty="0"/>
              <a:t>PM</a:t>
            </a:r>
            <a:r>
              <a:rPr lang="en-US" sz="2000" baseline="-25000" dirty="0"/>
              <a:t>2.5 </a:t>
            </a:r>
            <a:endParaRPr lang="en-US" sz="2000" baseline="-25000" dirty="0" smtClean="0"/>
          </a:p>
          <a:p>
            <a:pPr lvl="0">
              <a:lnSpc>
                <a:spcPct val="150000"/>
              </a:lnSpc>
              <a:buFont typeface="Arial" panose="020B0604020202020204" pitchFamily="34" charset="0"/>
              <a:buChar char="•"/>
            </a:pPr>
            <a:r>
              <a:rPr lang="en-US" sz="2000" dirty="0" smtClean="0"/>
              <a:t>Local </a:t>
            </a:r>
            <a:r>
              <a:rPr lang="en-US" sz="2000" dirty="0"/>
              <a:t>pollution sources in a well-mixed PBL leads to positive association</a:t>
            </a:r>
          </a:p>
          <a:p>
            <a:pPr lvl="0">
              <a:lnSpc>
                <a:spcPct val="150000"/>
              </a:lnSpc>
              <a:buFont typeface="Arial" panose="020B0604020202020204" pitchFamily="34" charset="0"/>
              <a:buChar char="•"/>
            </a:pPr>
            <a:r>
              <a:rPr lang="en-US" sz="2000" dirty="0"/>
              <a:t>Stable PBL and long-range transport results in no </a:t>
            </a:r>
            <a:r>
              <a:rPr lang="en-US" sz="2000" dirty="0" smtClean="0"/>
              <a:t>association</a:t>
            </a:r>
            <a:endParaRPr lang="en-US" sz="2000" dirty="0"/>
          </a:p>
        </p:txBody>
      </p:sp>
      <p:sp>
        <p:nvSpPr>
          <p:cNvPr id="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4819" y="314846"/>
            <a:ext cx="1076531" cy="905164"/>
          </a:xfrm>
          <a:prstGeom prst="rect">
            <a:avLst/>
          </a:prstGeom>
        </p:spPr>
      </p:pic>
    </p:spTree>
    <p:extLst>
      <p:ext uri="{BB962C8B-B14F-4D97-AF65-F5344CB8AC3E}">
        <p14:creationId xmlns:p14="http://schemas.microsoft.com/office/powerpoint/2010/main" val="27911652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schemeClr val="bg1"/>
                </a:solidFill>
              </a:rPr>
              <a:t>18</a:t>
            </a:r>
            <a:endParaRPr lang="en-US" dirty="0">
              <a:solidFill>
                <a:schemeClr val="bg1"/>
              </a:solidFill>
            </a:endParaRPr>
          </a:p>
        </p:txBody>
      </p:sp>
      <p:sp>
        <p:nvSpPr>
          <p:cNvPr id="5" name="Title 1"/>
          <p:cNvSpPr>
            <a:spLocks noGrp="1"/>
          </p:cNvSpPr>
          <p:nvPr>
            <p:ph type="title"/>
          </p:nvPr>
        </p:nvSpPr>
        <p:spPr>
          <a:xfrm>
            <a:off x="914400" y="347134"/>
            <a:ext cx="7391400" cy="762000"/>
          </a:xfrm>
        </p:spPr>
        <p:txBody>
          <a:bodyPr/>
          <a:lstStyle/>
          <a:p>
            <a:r>
              <a:rPr lang="en-US" dirty="0" smtClean="0"/>
              <a:t>Acknowledgments</a:t>
            </a:r>
            <a:endParaRPr lang="en-US" dirty="0"/>
          </a:p>
        </p:txBody>
      </p:sp>
      <p:sp>
        <p:nvSpPr>
          <p:cNvPr id="6" name="Content Placeholder 5"/>
          <p:cNvSpPr>
            <a:spLocks noGrp="1"/>
          </p:cNvSpPr>
          <p:nvPr>
            <p:ph idx="1"/>
          </p:nvPr>
        </p:nvSpPr>
        <p:spPr>
          <a:xfrm>
            <a:off x="154715" y="1181488"/>
            <a:ext cx="8839194" cy="5247735"/>
          </a:xfrm>
        </p:spPr>
        <p:txBody>
          <a:bodyPr/>
          <a:lstStyle/>
          <a:p>
            <a:pPr marL="0" indent="0">
              <a:buNone/>
            </a:pPr>
            <a:r>
              <a:rPr lang="en-US" dirty="0" smtClean="0">
                <a:solidFill>
                  <a:srgbClr val="000090"/>
                </a:solidFill>
              </a:rPr>
              <a:t>Yellowstone/UCAR</a:t>
            </a:r>
            <a:endParaRPr lang="en-US" dirty="0">
              <a:solidFill>
                <a:srgbClr val="000090"/>
              </a:solidFill>
            </a:endParaRPr>
          </a:p>
          <a:p>
            <a:pPr>
              <a:spcBef>
                <a:spcPts val="0"/>
              </a:spcBef>
              <a:buFont typeface="Arial"/>
              <a:buChar char="•"/>
            </a:pPr>
            <a:r>
              <a:rPr lang="en-US" sz="2000" b="0" dirty="0"/>
              <a:t>We would like to acknowledge high-performance computing support from Yellowstone (ark:/85065/d7wd3xhc) provided by NCAR's Computational and Information Systems Laboratory, sponsored by the National Science Foundation.</a:t>
            </a:r>
          </a:p>
          <a:p>
            <a:pPr>
              <a:spcBef>
                <a:spcPts val="0"/>
              </a:spcBef>
              <a:buFont typeface="Arial"/>
              <a:buChar char="•"/>
            </a:pPr>
            <a:endParaRPr lang="en-US" sz="2000" b="0" i="1" dirty="0">
              <a:solidFill>
                <a:srgbClr val="000090"/>
              </a:solidFill>
            </a:endParaRPr>
          </a:p>
          <a:p>
            <a:pPr marL="0" indent="0">
              <a:spcBef>
                <a:spcPts val="0"/>
              </a:spcBef>
              <a:buNone/>
            </a:pPr>
            <a:r>
              <a:rPr lang="en-US" dirty="0" smtClean="0">
                <a:solidFill>
                  <a:srgbClr val="000090"/>
                </a:solidFill>
              </a:rPr>
              <a:t>NASA</a:t>
            </a:r>
          </a:p>
          <a:p>
            <a:pPr>
              <a:spcBef>
                <a:spcPts val="0"/>
              </a:spcBef>
              <a:buFont typeface="Arial"/>
              <a:buChar char="•"/>
              <a:tabLst>
                <a:tab pos="8518525" algn="r"/>
              </a:tabLst>
            </a:pPr>
            <a:r>
              <a:rPr lang="en-US" sz="2000" b="0" dirty="0"/>
              <a:t>This material is based upon work supported by NASA NESSF (NASA Earth and Science Student Fellowship) program under Cooperative Agreement No. NNX16AN94H. </a:t>
            </a:r>
            <a:endParaRPr lang="en-US" sz="2000" b="0" dirty="0" smtClean="0"/>
          </a:p>
          <a:p>
            <a:pPr marL="0" indent="0">
              <a:spcBef>
                <a:spcPts val="0"/>
              </a:spcBef>
              <a:buNone/>
              <a:tabLst>
                <a:tab pos="8518525" algn="r"/>
              </a:tabLst>
            </a:pPr>
            <a:endParaRPr lang="en-US" dirty="0" smtClean="0">
              <a:solidFill>
                <a:srgbClr val="000090"/>
              </a:solidFill>
            </a:endParaRPr>
          </a:p>
          <a:p>
            <a:pPr marL="0" indent="0">
              <a:spcBef>
                <a:spcPts val="0"/>
              </a:spcBef>
              <a:buNone/>
              <a:tabLst>
                <a:tab pos="8518525" algn="r"/>
              </a:tabLst>
            </a:pPr>
            <a:r>
              <a:rPr lang="en-US" dirty="0" smtClean="0">
                <a:solidFill>
                  <a:srgbClr val="000090"/>
                </a:solidFill>
              </a:rPr>
              <a:t>Skylar </a:t>
            </a:r>
            <a:r>
              <a:rPr lang="en-US" dirty="0">
                <a:solidFill>
                  <a:srgbClr val="000090"/>
                </a:solidFill>
              </a:rPr>
              <a:t>Smith</a:t>
            </a:r>
          </a:p>
          <a:p>
            <a:pPr>
              <a:spcBef>
                <a:spcPts val="0"/>
              </a:spcBef>
              <a:buFont typeface="Arial"/>
              <a:buChar char="•"/>
              <a:tabLst>
                <a:tab pos="8518525" algn="r"/>
              </a:tabLst>
            </a:pPr>
            <a:r>
              <a:rPr lang="en-US" sz="2000" b="0" dirty="0"/>
              <a:t>Undergrad student</a:t>
            </a:r>
          </a:p>
          <a:p>
            <a:pPr>
              <a:spcBef>
                <a:spcPts val="0"/>
              </a:spcBef>
              <a:buFont typeface="Arial"/>
              <a:buChar char="•"/>
              <a:tabLst>
                <a:tab pos="8518525" algn="r"/>
              </a:tabLst>
            </a:pPr>
            <a:endParaRPr lang="en-US" sz="2000" dirty="0"/>
          </a:p>
        </p:txBody>
      </p:sp>
      <p:sp>
        <p:nvSpPr>
          <p:cNvPr id="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900"/>
          <a:stretch/>
        </p:blipFill>
        <p:spPr bwMode="auto">
          <a:xfrm>
            <a:off x="2861310" y="4876800"/>
            <a:ext cx="1295400" cy="149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4819" y="314846"/>
            <a:ext cx="1076531" cy="905164"/>
          </a:xfrm>
          <a:prstGeom prst="rect">
            <a:avLst/>
          </a:prstGeom>
        </p:spPr>
      </p:pic>
    </p:spTree>
    <p:extLst>
      <p:ext uri="{BB962C8B-B14F-4D97-AF65-F5344CB8AC3E}">
        <p14:creationId xmlns:p14="http://schemas.microsoft.com/office/powerpoint/2010/main" val="28135200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328D11F-1C11-A844-8777-CBE1B78BF4CF}" type="slidenum">
              <a:rPr lang="en-US" smtClean="0">
                <a:solidFill>
                  <a:schemeClr val="bg1"/>
                </a:solidFill>
              </a:rPr>
              <a:pPr>
                <a:defRPr/>
              </a:pPr>
              <a:t>37</a:t>
            </a:fld>
            <a:endParaRPr lang="en-US" dirty="0">
              <a:solidFill>
                <a:schemeClr val="bg1"/>
              </a:solidFill>
            </a:endParaRPr>
          </a:p>
        </p:txBody>
      </p:sp>
      <p:sp>
        <p:nvSpPr>
          <p:cNvPr id="3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sp>
        <p:nvSpPr>
          <p:cNvPr id="5" name="Title 1"/>
          <p:cNvSpPr txBox="1">
            <a:spLocks/>
          </p:cNvSpPr>
          <p:nvPr/>
        </p:nvSpPr>
        <p:spPr bwMode="auto">
          <a:xfrm>
            <a:off x="1253070" y="258233"/>
            <a:ext cx="7315201" cy="75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lnSpc>
                <a:spcPct val="90000"/>
              </a:lnSpc>
              <a:spcBef>
                <a:spcPct val="0"/>
              </a:spcBef>
              <a:spcAft>
                <a:spcPct val="0"/>
              </a:spcAft>
              <a:defRPr sz="2800" b="1">
                <a:solidFill>
                  <a:schemeClr val="tx2"/>
                </a:solidFill>
                <a:latin typeface="+mj-lt"/>
                <a:ea typeface="+mj-ea"/>
                <a:cs typeface="ＭＳ Ｐゴシック" charset="0"/>
              </a:defRPr>
            </a:lvl1pPr>
            <a:lvl2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2pPr>
            <a:lvl3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3pPr>
            <a:lvl4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4pPr>
            <a:lvl5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5pPr>
            <a:lvl6pPr marL="4572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6pPr>
            <a:lvl7pPr marL="9144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7pPr>
            <a:lvl8pPr marL="13716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8pPr>
            <a:lvl9pPr marL="18288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9pPr>
          </a:lstStyle>
          <a:p>
            <a:pPr>
              <a:lnSpc>
                <a:spcPct val="130000"/>
              </a:lnSpc>
              <a:spcAft>
                <a:spcPts val="0"/>
              </a:spcAft>
            </a:pPr>
            <a:r>
              <a:rPr lang="el-GR" dirty="0" smtClean="0">
                <a:latin typeface="Calibri"/>
                <a:cs typeface="Calibri"/>
              </a:rPr>
              <a:t>β</a:t>
            </a:r>
            <a:r>
              <a:rPr lang="en-US" baseline="-25000" dirty="0" err="1" smtClean="0">
                <a:latin typeface="Calibri"/>
                <a:cs typeface="Calibri"/>
              </a:rPr>
              <a:t>ext</a:t>
            </a:r>
            <a:r>
              <a:rPr lang="en-US" dirty="0" smtClean="0">
                <a:latin typeface="Calibri"/>
                <a:cs typeface="Calibri"/>
              </a:rPr>
              <a:t> model from surface PM</a:t>
            </a:r>
            <a:r>
              <a:rPr lang="en-US" baseline="-25000" dirty="0" smtClean="0">
                <a:latin typeface="Calibri"/>
                <a:cs typeface="Calibri"/>
              </a:rPr>
              <a:t>2.5</a:t>
            </a:r>
            <a:endParaRPr lang="en-US" sz="2600" b="0" baseline="-25000" dirty="0">
              <a:solidFill>
                <a:srgbClr val="000090"/>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2614"/>
            <a:ext cx="9144000" cy="5078186"/>
          </a:xfrm>
          <a:prstGeom prst="rect">
            <a:avLst/>
          </a:prstGeom>
        </p:spPr>
      </p:pic>
    </p:spTree>
    <p:extLst>
      <p:ext uri="{BB962C8B-B14F-4D97-AF65-F5344CB8AC3E}">
        <p14:creationId xmlns:p14="http://schemas.microsoft.com/office/powerpoint/2010/main" val="993548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328D11F-1C11-A844-8777-CBE1B78BF4CF}" type="slidenum">
              <a:rPr lang="en-US" smtClean="0">
                <a:solidFill>
                  <a:schemeClr val="bg1"/>
                </a:solidFill>
              </a:rPr>
              <a:pPr>
                <a:defRPr/>
              </a:pPr>
              <a:t>38</a:t>
            </a:fld>
            <a:endParaRPr lang="en-US" dirty="0">
              <a:solidFill>
                <a:schemeClr val="bg1"/>
              </a:solidFill>
            </a:endParaRPr>
          </a:p>
        </p:txBody>
      </p:sp>
      <p:sp>
        <p:nvSpPr>
          <p:cNvPr id="3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sp>
        <p:nvSpPr>
          <p:cNvPr id="5" name="Title 1"/>
          <p:cNvSpPr txBox="1">
            <a:spLocks/>
          </p:cNvSpPr>
          <p:nvPr/>
        </p:nvSpPr>
        <p:spPr bwMode="auto">
          <a:xfrm>
            <a:off x="1253070" y="258233"/>
            <a:ext cx="7315201" cy="75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lnSpc>
                <a:spcPct val="90000"/>
              </a:lnSpc>
              <a:spcBef>
                <a:spcPct val="0"/>
              </a:spcBef>
              <a:spcAft>
                <a:spcPct val="0"/>
              </a:spcAft>
              <a:defRPr sz="2800" b="1">
                <a:solidFill>
                  <a:schemeClr val="tx2"/>
                </a:solidFill>
                <a:latin typeface="+mj-lt"/>
                <a:ea typeface="+mj-ea"/>
                <a:cs typeface="ＭＳ Ｐゴシック" charset="0"/>
              </a:defRPr>
            </a:lvl1pPr>
            <a:lvl2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2pPr>
            <a:lvl3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3pPr>
            <a:lvl4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4pPr>
            <a:lvl5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5pPr>
            <a:lvl6pPr marL="4572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6pPr>
            <a:lvl7pPr marL="9144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7pPr>
            <a:lvl8pPr marL="13716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8pPr>
            <a:lvl9pPr marL="18288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9pPr>
          </a:lstStyle>
          <a:p>
            <a:pPr>
              <a:lnSpc>
                <a:spcPct val="130000"/>
              </a:lnSpc>
              <a:spcAft>
                <a:spcPts val="0"/>
              </a:spcAft>
            </a:pPr>
            <a:r>
              <a:rPr lang="el-GR" dirty="0" smtClean="0">
                <a:latin typeface="Calibri"/>
                <a:cs typeface="Calibri"/>
              </a:rPr>
              <a:t>β</a:t>
            </a:r>
            <a:r>
              <a:rPr lang="en-US" baseline="-25000" dirty="0" err="1" smtClean="0">
                <a:latin typeface="Calibri"/>
                <a:cs typeface="Calibri"/>
              </a:rPr>
              <a:t>ext</a:t>
            </a:r>
            <a:r>
              <a:rPr lang="en-US" dirty="0" smtClean="0">
                <a:latin typeface="Calibri"/>
                <a:cs typeface="Calibri"/>
              </a:rPr>
              <a:t> model from surface PM</a:t>
            </a:r>
            <a:r>
              <a:rPr lang="en-US" baseline="-25000" dirty="0" smtClean="0">
                <a:latin typeface="Calibri"/>
                <a:cs typeface="Calibri"/>
              </a:rPr>
              <a:t>2.5</a:t>
            </a:r>
            <a:endParaRPr lang="en-US" sz="2600" b="0" baseline="-25000" dirty="0">
              <a:solidFill>
                <a:srgbClr val="000090"/>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838200" y="2491740"/>
                <a:ext cx="8070274" cy="5813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rPr>
                          </m:ctrlPr>
                        </m:sSubPr>
                        <m:e>
                          <m:r>
                            <a:rPr lang="el-GR" sz="2000" b="1" i="1" smtClean="0">
                              <a:latin typeface="Cambria Math"/>
                            </a:rPr>
                            <m:t>𝜷</m:t>
                          </m:r>
                        </m:e>
                        <m:sub>
                          <m:r>
                            <a:rPr lang="en-US" sz="2000" b="1" i="1" smtClean="0">
                              <a:latin typeface="Cambria Math"/>
                            </a:rPr>
                            <m:t>𝒆𝒙𝒕</m:t>
                          </m:r>
                        </m:sub>
                      </m:sSub>
                      <m:r>
                        <a:rPr lang="en-US" sz="2000" b="1" i="1" smtClean="0">
                          <a:latin typeface="Cambria Math"/>
                        </a:rPr>
                        <m:t>=</m:t>
                      </m:r>
                      <m:sSup>
                        <m:sSupPr>
                          <m:ctrlPr>
                            <a:rPr lang="en-US" sz="2000" b="1" i="1" smtClean="0">
                              <a:latin typeface="Cambria Math" panose="02040503050406030204" pitchFamily="18" charset="0"/>
                            </a:rPr>
                          </m:ctrlPr>
                        </m:sSupPr>
                        <m:e>
                          <m:d>
                            <m:dPr>
                              <m:ctrlPr>
                                <a:rPr lang="en-US" sz="2000" b="1" i="1" smtClean="0">
                                  <a:latin typeface="Cambria Math" panose="02040503050406030204" pitchFamily="18" charset="0"/>
                                </a:rPr>
                              </m:ctrlPr>
                            </m:dPr>
                            <m:e>
                              <m:r>
                                <a:rPr lang="en-US" sz="2000" b="1" i="1" smtClean="0">
                                  <a:latin typeface="Cambria Math"/>
                                </a:rPr>
                                <m:t>−</m:t>
                              </m:r>
                              <m:sSup>
                                <m:sSupPr>
                                  <m:ctrlPr>
                                    <a:rPr lang="en-US" sz="2000" b="1" i="1" smtClean="0">
                                      <a:latin typeface="Cambria Math" panose="02040503050406030204" pitchFamily="18" charset="0"/>
                                    </a:rPr>
                                  </m:ctrlPr>
                                </m:sSupPr>
                                <m:e>
                                  <m:r>
                                    <a:rPr lang="en-US" sz="2000" b="1" i="1" smtClean="0">
                                      <a:latin typeface="Cambria Math"/>
                                    </a:rPr>
                                    <m:t>𝟎</m:t>
                                  </m:r>
                                  <m:r>
                                    <a:rPr lang="en-US" sz="2000" b="1" i="1" smtClean="0">
                                      <a:latin typeface="Cambria Math"/>
                                    </a:rPr>
                                    <m:t>.</m:t>
                                  </m:r>
                                  <m:r>
                                    <a:rPr lang="en-US" sz="2000" b="1" i="1" smtClean="0">
                                      <a:latin typeface="Cambria Math"/>
                                    </a:rPr>
                                    <m:t>𝟎𝟎𝟎𝟒𝟎𝟖</m:t>
                                  </m:r>
                                  <m:sSub>
                                    <m:sSubPr>
                                      <m:ctrlPr>
                                        <a:rPr lang="en-US" sz="2000" b="1" i="1" smtClean="0">
                                          <a:latin typeface="Cambria Math" panose="02040503050406030204" pitchFamily="18" charset="0"/>
                                        </a:rPr>
                                      </m:ctrlPr>
                                    </m:sSubPr>
                                    <m:e>
                                      <m:r>
                                        <a:rPr lang="en-US" sz="2000" b="1" i="1" smtClean="0">
                                          <a:latin typeface="Cambria Math"/>
                                        </a:rPr>
                                        <m:t> </m:t>
                                      </m:r>
                                      <m:r>
                                        <a:rPr lang="en-US" sz="2000" b="1" i="1" smtClean="0">
                                          <a:latin typeface="Cambria Math"/>
                                        </a:rPr>
                                        <m:t>𝑷𝑴</m:t>
                                      </m:r>
                                    </m:e>
                                    <m:sub>
                                      <m:r>
                                        <a:rPr lang="en-US" sz="2000" b="1" i="1" smtClean="0">
                                          <a:latin typeface="Cambria Math"/>
                                        </a:rPr>
                                        <m:t>𝟐</m:t>
                                      </m:r>
                                      <m:r>
                                        <a:rPr lang="en-US" sz="2000" b="1" i="1" smtClean="0">
                                          <a:latin typeface="Cambria Math"/>
                                        </a:rPr>
                                        <m:t>.</m:t>
                                      </m:r>
                                      <m:r>
                                        <a:rPr lang="en-US" sz="2000" b="1" i="1" smtClean="0">
                                          <a:latin typeface="Cambria Math"/>
                                        </a:rPr>
                                        <m:t>𝟓</m:t>
                                      </m:r>
                                    </m:sub>
                                  </m:sSub>
                                </m:e>
                                <m:sup>
                                  <m:r>
                                    <a:rPr lang="en-US" sz="2000" b="1" i="1" smtClean="0">
                                      <a:latin typeface="Cambria Math"/>
                                    </a:rPr>
                                    <m:t>𝟐</m:t>
                                  </m:r>
                                </m:sup>
                              </m:sSup>
                              <m:r>
                                <a:rPr lang="en-US" sz="2000" b="1" i="1" smtClean="0">
                                  <a:latin typeface="Cambria Math"/>
                                </a:rPr>
                                <m:t>+</m:t>
                              </m:r>
                              <m:r>
                                <a:rPr lang="en-US" sz="2000" b="1" i="1" smtClean="0">
                                  <a:latin typeface="Cambria Math"/>
                                </a:rPr>
                                <m:t>𝟎</m:t>
                              </m:r>
                              <m:r>
                                <a:rPr lang="en-US" sz="2000" b="1" i="1" smtClean="0">
                                  <a:latin typeface="Cambria Math"/>
                                </a:rPr>
                                <m:t>.</m:t>
                              </m:r>
                              <m:r>
                                <a:rPr lang="en-US" sz="2000" b="1" i="1" smtClean="0">
                                  <a:latin typeface="Cambria Math"/>
                                </a:rPr>
                                <m:t>𝟎𝟕𝟗𝟏𝟗</m:t>
                              </m:r>
                              <m:r>
                                <a:rPr lang="en-US" sz="2000" b="1" i="1" smtClean="0">
                                  <a:latin typeface="Cambria Math"/>
                                </a:rPr>
                                <m:t> </m:t>
                              </m:r>
                              <m:sSub>
                                <m:sSubPr>
                                  <m:ctrlPr>
                                    <a:rPr lang="en-US" sz="2000" b="1" i="1" smtClean="0">
                                      <a:latin typeface="Cambria Math" panose="02040503050406030204" pitchFamily="18" charset="0"/>
                                    </a:rPr>
                                  </m:ctrlPr>
                                </m:sSubPr>
                                <m:e>
                                  <m:r>
                                    <a:rPr lang="en-US" sz="2000" b="1" i="1" smtClean="0">
                                      <a:latin typeface="Cambria Math"/>
                                    </a:rPr>
                                    <m:t>𝑷𝑴</m:t>
                                  </m:r>
                                </m:e>
                                <m:sub>
                                  <m:r>
                                    <a:rPr lang="en-US" sz="2000" b="1" i="1" smtClean="0">
                                      <a:latin typeface="Cambria Math"/>
                                    </a:rPr>
                                    <m:t>𝟐</m:t>
                                  </m:r>
                                  <m:r>
                                    <a:rPr lang="en-US" sz="2000" b="1" i="1" smtClean="0">
                                      <a:latin typeface="Cambria Math"/>
                                    </a:rPr>
                                    <m:t>.</m:t>
                                  </m:r>
                                  <m:r>
                                    <a:rPr lang="en-US" sz="2000" b="1" i="1" smtClean="0">
                                      <a:latin typeface="Cambria Math"/>
                                    </a:rPr>
                                    <m:t>𝟓</m:t>
                                  </m:r>
                                </m:sub>
                              </m:sSub>
                              <m:r>
                                <a:rPr lang="en-US" sz="2000" b="1" i="1" smtClean="0">
                                  <a:latin typeface="Cambria Math"/>
                                </a:rPr>
                                <m:t>+</m:t>
                              </m:r>
                              <m:r>
                                <a:rPr lang="en-US" sz="2000" b="1" i="1" smtClean="0">
                                  <a:latin typeface="Cambria Math"/>
                                </a:rPr>
                                <m:t>𝟏</m:t>
                              </m:r>
                              <m:r>
                                <a:rPr lang="en-US" sz="2000" b="1" i="1" smtClean="0">
                                  <a:latin typeface="Cambria Math"/>
                                </a:rPr>
                                <m:t>.</m:t>
                              </m:r>
                              <m:r>
                                <a:rPr lang="en-US" sz="2000" b="1" i="1" smtClean="0">
                                  <a:latin typeface="Cambria Math"/>
                                </a:rPr>
                                <m:t>𝟔𝟑𝟓𝟖</m:t>
                              </m:r>
                            </m:e>
                          </m:d>
                        </m:e>
                        <m:sup>
                          <m:f>
                            <m:fPr>
                              <m:type m:val="skw"/>
                              <m:ctrlPr>
                                <a:rPr lang="en-US" sz="2000" b="1" i="1" smtClean="0">
                                  <a:latin typeface="Cambria Math" panose="02040503050406030204" pitchFamily="18" charset="0"/>
                                </a:rPr>
                              </m:ctrlPr>
                            </m:fPr>
                            <m:num>
                              <m:r>
                                <a:rPr lang="en-US" sz="2000" b="1" i="1" smtClean="0">
                                  <a:latin typeface="Cambria Math"/>
                                </a:rPr>
                                <m:t>𝟏</m:t>
                              </m:r>
                            </m:num>
                            <m:den>
                              <m:r>
                                <a:rPr lang="en-US" sz="2000" b="1" i="1" smtClean="0">
                                  <a:latin typeface="Cambria Math"/>
                                </a:rPr>
                                <m:t>𝟎</m:t>
                              </m:r>
                              <m:r>
                                <a:rPr lang="en-US" sz="2000" b="1" i="1" smtClean="0">
                                  <a:latin typeface="Cambria Math"/>
                                </a:rPr>
                                <m:t>.</m:t>
                              </m:r>
                              <m:r>
                                <a:rPr lang="en-US" sz="2000" b="1" i="1" smtClean="0">
                                  <a:latin typeface="Cambria Math"/>
                                </a:rPr>
                                <m:t>𝟐𝟔𝟒𝟎𝟑𝟑</m:t>
                              </m:r>
                            </m:den>
                          </m:f>
                        </m:sup>
                      </m:sSup>
                    </m:oMath>
                  </m:oMathPara>
                </a14:m>
                <a:endParaRPr lang="en-US" sz="20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838200" y="2491740"/>
                <a:ext cx="8070274" cy="58137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26708" y="4517739"/>
                <a:ext cx="8070274" cy="5876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rPr>
                          </m:ctrlPr>
                        </m:sSubPr>
                        <m:e>
                          <m:r>
                            <a:rPr lang="el-GR" sz="2000" b="1" i="1" smtClean="0">
                              <a:latin typeface="Cambria Math"/>
                            </a:rPr>
                            <m:t>𝜷</m:t>
                          </m:r>
                        </m:e>
                        <m:sub>
                          <m:r>
                            <a:rPr lang="en-US" sz="2000" b="1" i="1" smtClean="0">
                              <a:latin typeface="Cambria Math"/>
                            </a:rPr>
                            <m:t>𝒆𝒙𝒕</m:t>
                          </m:r>
                        </m:sub>
                      </m:sSub>
                      <m:r>
                        <a:rPr lang="en-US" sz="2000" b="1" i="1" smtClean="0">
                          <a:latin typeface="Cambria Math"/>
                        </a:rPr>
                        <m:t>=</m:t>
                      </m:r>
                      <m:sSup>
                        <m:sSupPr>
                          <m:ctrlPr>
                            <a:rPr lang="en-US" sz="2000" b="1" i="1" smtClean="0">
                              <a:latin typeface="Cambria Math" panose="02040503050406030204" pitchFamily="18" charset="0"/>
                            </a:rPr>
                          </m:ctrlPr>
                        </m:sSupPr>
                        <m:e>
                          <m:d>
                            <m:dPr>
                              <m:ctrlPr>
                                <a:rPr lang="en-US" sz="2000" b="1" i="1" smtClean="0">
                                  <a:latin typeface="Cambria Math" panose="02040503050406030204" pitchFamily="18" charset="0"/>
                                </a:rPr>
                              </m:ctrlPr>
                            </m:dPr>
                            <m:e>
                              <m:r>
                                <a:rPr lang="en-US" sz="2000" b="1" i="1" smtClean="0">
                                  <a:latin typeface="Cambria Math"/>
                                </a:rPr>
                                <m:t>−</m:t>
                              </m:r>
                              <m:sSup>
                                <m:sSupPr>
                                  <m:ctrlPr>
                                    <a:rPr lang="en-US" sz="2000" b="1" i="1" smtClean="0">
                                      <a:latin typeface="Cambria Math" panose="02040503050406030204" pitchFamily="18" charset="0"/>
                                    </a:rPr>
                                  </m:ctrlPr>
                                </m:sSupPr>
                                <m:e>
                                  <m:r>
                                    <a:rPr lang="en-US" sz="2000" b="1" i="1" smtClean="0">
                                      <a:latin typeface="Cambria Math"/>
                                    </a:rPr>
                                    <m:t>𝟎</m:t>
                                  </m:r>
                                  <m:r>
                                    <a:rPr lang="en-US" sz="2000" b="1" i="1" smtClean="0">
                                      <a:latin typeface="Cambria Math"/>
                                    </a:rPr>
                                    <m:t>.</m:t>
                                  </m:r>
                                  <m:r>
                                    <a:rPr lang="en-US" sz="2000" b="1" i="1" smtClean="0">
                                      <a:latin typeface="Cambria Math"/>
                                    </a:rPr>
                                    <m:t>𝟎𝟎𝟎𝟐𝟎𝟓</m:t>
                                  </m:r>
                                  <m:sSub>
                                    <m:sSubPr>
                                      <m:ctrlPr>
                                        <a:rPr lang="en-US" sz="2000" b="1" i="1" smtClean="0">
                                          <a:latin typeface="Cambria Math" panose="02040503050406030204" pitchFamily="18" charset="0"/>
                                        </a:rPr>
                                      </m:ctrlPr>
                                    </m:sSubPr>
                                    <m:e>
                                      <m:r>
                                        <a:rPr lang="en-US" sz="2000" b="1" i="1" smtClean="0">
                                          <a:latin typeface="Cambria Math"/>
                                        </a:rPr>
                                        <m:t> </m:t>
                                      </m:r>
                                      <m:r>
                                        <a:rPr lang="en-US" sz="2000" b="1" i="1" smtClean="0">
                                          <a:latin typeface="Cambria Math"/>
                                        </a:rPr>
                                        <m:t>𝑷𝑴</m:t>
                                      </m:r>
                                    </m:e>
                                    <m:sub>
                                      <m:r>
                                        <a:rPr lang="en-US" sz="2000" b="1" i="1" smtClean="0">
                                          <a:latin typeface="Cambria Math"/>
                                        </a:rPr>
                                        <m:t>𝟐</m:t>
                                      </m:r>
                                      <m:r>
                                        <a:rPr lang="en-US" sz="2000" b="1" i="1" smtClean="0">
                                          <a:latin typeface="Cambria Math"/>
                                        </a:rPr>
                                        <m:t>.</m:t>
                                      </m:r>
                                      <m:r>
                                        <a:rPr lang="en-US" sz="2000" b="1" i="1" smtClean="0">
                                          <a:latin typeface="Cambria Math"/>
                                        </a:rPr>
                                        <m:t>𝟓</m:t>
                                      </m:r>
                                    </m:sub>
                                  </m:sSub>
                                </m:e>
                                <m:sup>
                                  <m:r>
                                    <a:rPr lang="en-US" sz="2000" b="1" i="1" smtClean="0">
                                      <a:latin typeface="Cambria Math"/>
                                    </a:rPr>
                                    <m:t>𝟐</m:t>
                                  </m:r>
                                </m:sup>
                              </m:sSup>
                              <m:r>
                                <a:rPr lang="en-US" sz="2000" b="1" i="1" smtClean="0">
                                  <a:latin typeface="Cambria Math"/>
                                </a:rPr>
                                <m:t>+</m:t>
                              </m:r>
                              <m:r>
                                <a:rPr lang="en-US" sz="2000" b="1" i="1" smtClean="0">
                                  <a:latin typeface="Cambria Math"/>
                                </a:rPr>
                                <m:t>𝟎</m:t>
                              </m:r>
                              <m:r>
                                <a:rPr lang="en-US" sz="2000" b="1" i="1" smtClean="0">
                                  <a:latin typeface="Cambria Math"/>
                                </a:rPr>
                                <m:t>.</m:t>
                              </m:r>
                              <m:r>
                                <a:rPr lang="en-US" sz="2000" b="1" i="1" smtClean="0">
                                  <a:latin typeface="Cambria Math"/>
                                </a:rPr>
                                <m:t>𝟎𝟔𝟓𝟒𝟑</m:t>
                              </m:r>
                              <m:r>
                                <a:rPr lang="en-US" sz="2000" b="1" i="1" smtClean="0">
                                  <a:latin typeface="Cambria Math"/>
                                </a:rPr>
                                <m:t> </m:t>
                              </m:r>
                              <m:sSub>
                                <m:sSubPr>
                                  <m:ctrlPr>
                                    <a:rPr lang="en-US" sz="2000" b="1" i="1" smtClean="0">
                                      <a:latin typeface="Cambria Math" panose="02040503050406030204" pitchFamily="18" charset="0"/>
                                    </a:rPr>
                                  </m:ctrlPr>
                                </m:sSubPr>
                                <m:e>
                                  <m:r>
                                    <a:rPr lang="en-US" sz="2000" b="1" i="1" smtClean="0">
                                      <a:latin typeface="Cambria Math"/>
                                    </a:rPr>
                                    <m:t>𝑷𝑴</m:t>
                                  </m:r>
                                </m:e>
                                <m:sub>
                                  <m:r>
                                    <a:rPr lang="en-US" sz="2000" b="1" i="1" smtClean="0">
                                      <a:latin typeface="Cambria Math"/>
                                    </a:rPr>
                                    <m:t>𝟐</m:t>
                                  </m:r>
                                  <m:r>
                                    <a:rPr lang="en-US" sz="2000" b="1" i="1" smtClean="0">
                                      <a:latin typeface="Cambria Math"/>
                                    </a:rPr>
                                    <m:t>.</m:t>
                                  </m:r>
                                  <m:r>
                                    <a:rPr lang="en-US" sz="2000" b="1" i="1" smtClean="0">
                                      <a:latin typeface="Cambria Math"/>
                                    </a:rPr>
                                    <m:t>𝟓</m:t>
                                  </m:r>
                                </m:sub>
                              </m:sSub>
                              <m:r>
                                <a:rPr lang="en-US" sz="2000" b="1" i="1" smtClean="0">
                                  <a:latin typeface="Cambria Math"/>
                                </a:rPr>
                                <m:t>+</m:t>
                              </m:r>
                              <m:r>
                                <a:rPr lang="en-US" sz="2000" b="1" i="1" smtClean="0">
                                  <a:latin typeface="Cambria Math"/>
                                </a:rPr>
                                <m:t>𝟐</m:t>
                              </m:r>
                              <m:r>
                                <a:rPr lang="en-US" sz="2000" b="1" i="1" smtClean="0">
                                  <a:latin typeface="Cambria Math"/>
                                </a:rPr>
                                <m:t>.</m:t>
                              </m:r>
                              <m:r>
                                <a:rPr lang="en-US" sz="2000" b="1" i="1" smtClean="0">
                                  <a:latin typeface="Cambria Math"/>
                                </a:rPr>
                                <m:t>𝟏𝟖𝟏𝟗</m:t>
                              </m:r>
                            </m:e>
                          </m:d>
                        </m:e>
                        <m:sup>
                          <m:f>
                            <m:fPr>
                              <m:type m:val="skw"/>
                              <m:ctrlPr>
                                <a:rPr lang="en-US" sz="2000" b="1" i="1" smtClean="0">
                                  <a:latin typeface="Cambria Math" panose="02040503050406030204" pitchFamily="18" charset="0"/>
                                </a:rPr>
                              </m:ctrlPr>
                            </m:fPr>
                            <m:num>
                              <m:r>
                                <a:rPr lang="en-US" sz="2000" b="1" i="1" smtClean="0">
                                  <a:latin typeface="Cambria Math"/>
                                </a:rPr>
                                <m:t>𝟏</m:t>
                              </m:r>
                            </m:num>
                            <m:den>
                              <m:r>
                                <a:rPr lang="en-US" sz="2000" b="1" i="1" smtClean="0">
                                  <a:latin typeface="Cambria Math"/>
                                </a:rPr>
                                <m:t>𝟎</m:t>
                              </m:r>
                              <m:r>
                                <a:rPr lang="en-US" sz="2000" b="1" i="1" smtClean="0">
                                  <a:latin typeface="Cambria Math"/>
                                </a:rPr>
                                <m:t>.</m:t>
                              </m:r>
                              <m:r>
                                <a:rPr lang="en-US" sz="2000" b="1" i="1" smtClean="0">
                                  <a:latin typeface="Cambria Math"/>
                                </a:rPr>
                                <m:t>𝟐𝟖𝟑𝟗𝟖𝟖</m:t>
                              </m:r>
                            </m:den>
                          </m:f>
                        </m:sup>
                      </m:sSup>
                    </m:oMath>
                  </m:oMathPara>
                </a14:m>
                <a:endParaRPr lang="en-US" sz="20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826708" y="4517739"/>
                <a:ext cx="8070274" cy="587661"/>
              </a:xfrm>
              <a:prstGeom prst="rect">
                <a:avLst/>
              </a:prstGeom>
              <a:blipFill rotWithShape="1">
                <a:blip r:embed="rId5"/>
                <a:stretch>
                  <a:fillRect/>
                </a:stretch>
              </a:blipFill>
            </p:spPr>
            <p:txBody>
              <a:bodyPr/>
              <a:lstStyle/>
              <a:p>
                <a:r>
                  <a:rPr lang="en-US">
                    <a:noFill/>
                  </a:rPr>
                  <a:t> </a:t>
                </a:r>
              </a:p>
            </p:txBody>
          </p:sp>
        </mc:Fallback>
      </mc:AlternateContent>
      <p:sp>
        <p:nvSpPr>
          <p:cNvPr id="3" name="TextBox 2"/>
          <p:cNvSpPr txBox="1"/>
          <p:nvPr/>
        </p:nvSpPr>
        <p:spPr>
          <a:xfrm>
            <a:off x="990600" y="4038600"/>
            <a:ext cx="2209800" cy="492443"/>
          </a:xfrm>
          <a:prstGeom prst="rect">
            <a:avLst/>
          </a:prstGeom>
          <a:noFill/>
        </p:spPr>
        <p:txBody>
          <a:bodyPr wrap="square" rtlCol="0">
            <a:spAutoFit/>
          </a:bodyPr>
          <a:lstStyle/>
          <a:p>
            <a:r>
              <a:rPr lang="en-US" sz="2600" b="1" dirty="0" smtClean="0">
                <a:solidFill>
                  <a:srgbClr val="FF0000"/>
                </a:solidFill>
              </a:rPr>
              <a:t>Fire periods:</a:t>
            </a:r>
            <a:endParaRPr lang="en-US" sz="2600" b="1" dirty="0">
              <a:solidFill>
                <a:srgbClr val="FF0000"/>
              </a:solidFill>
            </a:endParaRPr>
          </a:p>
        </p:txBody>
      </p:sp>
      <p:sp>
        <p:nvSpPr>
          <p:cNvPr id="10" name="TextBox 9"/>
          <p:cNvSpPr txBox="1"/>
          <p:nvPr/>
        </p:nvSpPr>
        <p:spPr>
          <a:xfrm>
            <a:off x="990600" y="1981200"/>
            <a:ext cx="3124200" cy="492443"/>
          </a:xfrm>
          <a:prstGeom prst="rect">
            <a:avLst/>
          </a:prstGeom>
          <a:noFill/>
        </p:spPr>
        <p:txBody>
          <a:bodyPr wrap="square" rtlCol="0">
            <a:spAutoFit/>
          </a:bodyPr>
          <a:lstStyle/>
          <a:p>
            <a:r>
              <a:rPr lang="en-US" sz="2600" b="1" dirty="0" smtClean="0">
                <a:solidFill>
                  <a:srgbClr val="FF0000"/>
                </a:solidFill>
              </a:rPr>
              <a:t>Non-fire periods:</a:t>
            </a:r>
            <a:endParaRPr lang="en-US" sz="2600" b="1" dirty="0">
              <a:solidFill>
                <a:srgbClr val="FF0000"/>
              </a:solidFill>
            </a:endParaRPr>
          </a:p>
        </p:txBody>
      </p:sp>
    </p:spTree>
    <p:extLst>
      <p:ext uri="{BB962C8B-B14F-4D97-AF65-F5344CB8AC3E}">
        <p14:creationId xmlns:p14="http://schemas.microsoft.com/office/powerpoint/2010/main" val="2911311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328D11F-1C11-A844-8777-CBE1B78BF4CF}" type="slidenum">
              <a:rPr lang="en-US" smtClean="0">
                <a:solidFill>
                  <a:schemeClr val="bg1"/>
                </a:solidFill>
              </a:rPr>
              <a:pPr>
                <a:defRPr/>
              </a:pPr>
              <a:t>39</a:t>
            </a:fld>
            <a:endParaRPr lang="en-US" dirty="0">
              <a:solidFill>
                <a:schemeClr val="bg1"/>
              </a:solidFill>
            </a:endParaRPr>
          </a:p>
        </p:txBody>
      </p:sp>
      <p:sp>
        <p:nvSpPr>
          <p:cNvPr id="3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sp>
        <p:nvSpPr>
          <p:cNvPr id="5" name="Title 1"/>
          <p:cNvSpPr txBox="1">
            <a:spLocks/>
          </p:cNvSpPr>
          <p:nvPr/>
        </p:nvSpPr>
        <p:spPr bwMode="auto">
          <a:xfrm>
            <a:off x="1253070" y="258233"/>
            <a:ext cx="7315201" cy="75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lnSpc>
                <a:spcPct val="90000"/>
              </a:lnSpc>
              <a:spcBef>
                <a:spcPct val="0"/>
              </a:spcBef>
              <a:spcAft>
                <a:spcPct val="0"/>
              </a:spcAft>
              <a:defRPr sz="2800" b="1">
                <a:solidFill>
                  <a:schemeClr val="tx2"/>
                </a:solidFill>
                <a:latin typeface="+mj-lt"/>
                <a:ea typeface="+mj-ea"/>
                <a:cs typeface="ＭＳ Ｐゴシック" charset="0"/>
              </a:defRPr>
            </a:lvl1pPr>
            <a:lvl2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2pPr>
            <a:lvl3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3pPr>
            <a:lvl4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4pPr>
            <a:lvl5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5pPr>
            <a:lvl6pPr marL="4572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6pPr>
            <a:lvl7pPr marL="9144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7pPr>
            <a:lvl8pPr marL="13716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8pPr>
            <a:lvl9pPr marL="18288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9pPr>
          </a:lstStyle>
          <a:p>
            <a:pPr>
              <a:lnSpc>
                <a:spcPct val="130000"/>
              </a:lnSpc>
              <a:spcAft>
                <a:spcPts val="0"/>
              </a:spcAft>
            </a:pPr>
            <a:r>
              <a:rPr lang="el-GR" dirty="0" smtClean="0">
                <a:latin typeface="Calibri"/>
                <a:cs typeface="Calibri"/>
              </a:rPr>
              <a:t>β</a:t>
            </a:r>
            <a:r>
              <a:rPr lang="en-US" baseline="-25000" dirty="0" err="1" smtClean="0">
                <a:latin typeface="Calibri"/>
                <a:cs typeface="Calibri"/>
              </a:rPr>
              <a:t>ext</a:t>
            </a:r>
            <a:r>
              <a:rPr lang="en-US" dirty="0" smtClean="0">
                <a:latin typeface="Calibri"/>
                <a:cs typeface="Calibri"/>
              </a:rPr>
              <a:t> model from surface PM</a:t>
            </a:r>
            <a:r>
              <a:rPr lang="en-US" baseline="-25000" dirty="0" smtClean="0">
                <a:latin typeface="Calibri"/>
                <a:cs typeface="Calibri"/>
              </a:rPr>
              <a:t>2.5</a:t>
            </a:r>
            <a:endParaRPr lang="en-US" sz="2600" b="0" baseline="-25000" dirty="0">
              <a:solidFill>
                <a:srgbClr val="000090"/>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055370"/>
            <a:ext cx="7315200" cy="5486399"/>
          </a:xfrm>
          <a:prstGeom prst="rect">
            <a:avLst/>
          </a:prstGeom>
        </p:spPr>
      </p:pic>
    </p:spTree>
    <p:extLst>
      <p:ext uri="{BB962C8B-B14F-4D97-AF65-F5344CB8AC3E}">
        <p14:creationId xmlns:p14="http://schemas.microsoft.com/office/powerpoint/2010/main" val="291756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schemeClr val="bg1">
                    <a:lumMod val="95000"/>
                  </a:schemeClr>
                </a:solidFill>
                <a:latin typeface="Arial" panose="020B0604020202020204" pitchFamily="34" charset="0"/>
                <a:cs typeface="Arial" panose="020B0604020202020204" pitchFamily="34" charset="0"/>
              </a:rPr>
              <a:t>3</a:t>
            </a:r>
            <a:endParaRPr lang="en-US" dirty="0">
              <a:solidFill>
                <a:schemeClr val="bg1">
                  <a:lumMod val="95000"/>
                </a:schemeClr>
              </a:solidFill>
              <a:latin typeface="Arial" panose="020B0604020202020204" pitchFamily="34" charset="0"/>
              <a:cs typeface="Arial" panose="020B0604020202020204" pitchFamily="34" charset="0"/>
            </a:endParaRPr>
          </a:p>
        </p:txBody>
      </p:sp>
      <p:sp>
        <p:nvSpPr>
          <p:cNvPr id="3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lumMod val="95000"/>
                  </a:schemeClr>
                </a:solidFill>
                <a:latin typeface="Arial" panose="020B0604020202020204" pitchFamily="34" charset="0"/>
                <a:cs typeface="Arial" panose="020B0604020202020204" pitchFamily="34" charset="0"/>
              </a:rPr>
              <a:t>www.unr.edu</a:t>
            </a:r>
            <a:r>
              <a:rPr lang="en-US" dirty="0" smtClean="0">
                <a:solidFill>
                  <a:schemeClr val="bg1">
                    <a:lumMod val="95000"/>
                  </a:schemeClr>
                </a:solidFill>
                <a:latin typeface="Arial" panose="020B0604020202020204" pitchFamily="34" charset="0"/>
                <a:cs typeface="Arial" panose="020B0604020202020204" pitchFamily="34" charset="0"/>
              </a:rPr>
              <a:t>/~</a:t>
            </a:r>
            <a:r>
              <a:rPr lang="en-US" dirty="0" err="1" smtClean="0">
                <a:solidFill>
                  <a:schemeClr val="bg1">
                    <a:lumMod val="95000"/>
                  </a:schemeClr>
                </a:solidFill>
                <a:latin typeface="Arial" panose="020B0604020202020204" pitchFamily="34" charset="0"/>
                <a:cs typeface="Arial" panose="020B0604020202020204" pitchFamily="34" charset="0"/>
              </a:rPr>
              <a:t>hholmes</a:t>
            </a:r>
            <a:endParaRPr lang="en-US" dirty="0">
              <a:solidFill>
                <a:schemeClr val="bg1">
                  <a:lumMod val="95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31" name="Title 1"/>
          <p:cNvSpPr>
            <a:spLocks noGrp="1"/>
          </p:cNvSpPr>
          <p:nvPr>
            <p:ph type="title"/>
          </p:nvPr>
        </p:nvSpPr>
        <p:spPr>
          <a:xfrm>
            <a:off x="914399" y="258233"/>
            <a:ext cx="7315201" cy="757768"/>
          </a:xfrm>
        </p:spPr>
        <p:txBody>
          <a:bodyPr/>
          <a:lstStyle/>
          <a:p>
            <a:pPr>
              <a:lnSpc>
                <a:spcPct val="130000"/>
              </a:lnSpc>
              <a:spcAft>
                <a:spcPts val="0"/>
              </a:spcAft>
            </a:pPr>
            <a:r>
              <a:rPr lang="en-US" dirty="0" smtClean="0">
                <a:latin typeface="Arial" panose="020B0604020202020204" pitchFamily="34" charset="0"/>
                <a:cs typeface="Arial" panose="020B0604020202020204" pitchFamily="34" charset="0"/>
              </a:rPr>
              <a:t>Challenges in the western U.S.</a:t>
            </a:r>
            <a:endParaRPr lang="en-US" sz="2600" b="0" dirty="0">
              <a:solidFill>
                <a:srgbClr val="00009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t="3054"/>
          <a:stretch/>
        </p:blipFill>
        <p:spPr>
          <a:xfrm>
            <a:off x="5257800" y="1315852"/>
            <a:ext cx="3505200" cy="4399148"/>
          </a:xfrm>
          <a:prstGeom prst="rect">
            <a:avLst/>
          </a:prstGeom>
        </p:spPr>
      </p:pic>
      <p:sp>
        <p:nvSpPr>
          <p:cNvPr id="16" name="Rectangle 15"/>
          <p:cNvSpPr/>
          <p:nvPr/>
        </p:nvSpPr>
        <p:spPr>
          <a:xfrm>
            <a:off x="5467350" y="5715000"/>
            <a:ext cx="3581400" cy="338554"/>
          </a:xfrm>
          <a:prstGeom prst="rect">
            <a:avLst/>
          </a:prstGeom>
        </p:spPr>
        <p:txBody>
          <a:bodyPr wrap="square">
            <a:spAutoFit/>
          </a:bodyPr>
          <a:lstStyle/>
          <a:p>
            <a:r>
              <a:rPr lang="en-US" sz="800" dirty="0"/>
              <a:t>http://sedac.ciesin.columbia.edu/downloads/maps/nagdc/nagdc-population-landscape-climate-estimates-v2/Continent_North_America_ElevationZone.jpg</a:t>
            </a:r>
          </a:p>
        </p:txBody>
      </p:sp>
      <p:sp>
        <p:nvSpPr>
          <p:cNvPr id="2" name="Rectangle 1"/>
          <p:cNvSpPr/>
          <p:nvPr/>
        </p:nvSpPr>
        <p:spPr>
          <a:xfrm>
            <a:off x="-304800" y="1645821"/>
            <a:ext cx="5486400" cy="3708708"/>
          </a:xfrm>
          <a:prstGeom prst="rect">
            <a:avLst/>
          </a:prstGeom>
        </p:spPr>
        <p:txBody>
          <a:bodyPr wrap="square">
            <a:spAutoFit/>
          </a:bodyPr>
          <a:lstStyle/>
          <a:p>
            <a:pPr marL="857250" lvl="1" indent="-346075" defTabSz="3976100">
              <a:spcBef>
                <a:spcPts val="600"/>
              </a:spcBef>
              <a:buFont typeface="Arial" pitchFamily="34" charset="0"/>
              <a:buChar char="•"/>
              <a:defRPr/>
            </a:pPr>
            <a:r>
              <a:rPr lang="en-US" sz="2100" b="1" dirty="0" smtClean="0">
                <a:latin typeface="Arial" panose="020B0604020202020204" pitchFamily="34" charset="0"/>
                <a:cs typeface="Arial" panose="020B0604020202020204" pitchFamily="34" charset="0"/>
              </a:rPr>
              <a:t>Diverse </a:t>
            </a:r>
            <a:r>
              <a:rPr lang="en-US" sz="2100" b="1" dirty="0">
                <a:latin typeface="Arial" panose="020B0604020202020204" pitchFamily="34" charset="0"/>
                <a:cs typeface="Arial" panose="020B0604020202020204" pitchFamily="34" charset="0"/>
              </a:rPr>
              <a:t>aerosol chemical and physical compositions </a:t>
            </a:r>
            <a:endParaRPr lang="en-US" sz="2100" b="1" dirty="0" smtClean="0">
              <a:latin typeface="Arial" panose="020B0604020202020204" pitchFamily="34" charset="0"/>
              <a:cs typeface="Arial" panose="020B0604020202020204" pitchFamily="34" charset="0"/>
            </a:endParaRPr>
          </a:p>
          <a:p>
            <a:pPr marL="857250" lvl="1" indent="-346075" defTabSz="3976100">
              <a:spcBef>
                <a:spcPts val="600"/>
              </a:spcBef>
              <a:buFont typeface="Arial" pitchFamily="34" charset="0"/>
              <a:buChar char="•"/>
              <a:defRPr/>
            </a:pPr>
            <a:r>
              <a:rPr lang="en-US" sz="2100" b="1" dirty="0" smtClean="0">
                <a:latin typeface="Arial" panose="020B0604020202020204" pitchFamily="34" charset="0"/>
                <a:cs typeface="Arial" panose="020B0604020202020204" pitchFamily="34" charset="0"/>
              </a:rPr>
              <a:t>Transboundary aerosol pollution from Eurasia </a:t>
            </a:r>
            <a:endParaRPr lang="en-US" sz="2100" b="1" dirty="0">
              <a:latin typeface="Arial" panose="020B0604020202020204" pitchFamily="34" charset="0"/>
              <a:cs typeface="Arial" panose="020B0604020202020204" pitchFamily="34" charset="0"/>
            </a:endParaRPr>
          </a:p>
          <a:p>
            <a:pPr marL="857250" lvl="1" indent="-346075" defTabSz="3976100">
              <a:spcBef>
                <a:spcPts val="600"/>
              </a:spcBef>
              <a:buFont typeface="Arial" pitchFamily="34" charset="0"/>
              <a:buChar char="•"/>
              <a:defRPr/>
            </a:pPr>
            <a:r>
              <a:rPr lang="en-US" sz="2100" b="1" dirty="0" smtClean="0">
                <a:latin typeface="Arial" panose="020B0604020202020204" pitchFamily="34" charset="0"/>
                <a:cs typeface="Arial" panose="020B0604020202020204" pitchFamily="34" charset="0"/>
              </a:rPr>
              <a:t>Irregular topography </a:t>
            </a:r>
          </a:p>
          <a:p>
            <a:pPr marL="1314450" lvl="2" indent="-346075" defTabSz="3976100">
              <a:spcBef>
                <a:spcPts val="600"/>
              </a:spcBef>
              <a:buFont typeface="Arial" pitchFamily="34" charset="0"/>
              <a:buChar char="•"/>
              <a:defRPr/>
            </a:pPr>
            <a:r>
              <a:rPr lang="en-US" sz="2100" b="1" dirty="0" smtClean="0">
                <a:solidFill>
                  <a:srgbClr val="000080"/>
                </a:solidFill>
                <a:latin typeface="Arial" panose="020B0604020202020204" pitchFamily="34" charset="0"/>
                <a:cs typeface="Arial" panose="020B0604020202020204" pitchFamily="34" charset="0"/>
              </a:rPr>
              <a:t>Are most aerosols contained within the boundary layer?</a:t>
            </a:r>
          </a:p>
          <a:p>
            <a:pPr marL="854075" lvl="1" indent="-342900" defTabSz="3976100">
              <a:spcBef>
                <a:spcPts val="600"/>
              </a:spcBef>
              <a:buFont typeface="Arial" panose="020B0604020202020204" pitchFamily="34" charset="0"/>
              <a:buChar char="•"/>
              <a:defRPr/>
            </a:pPr>
            <a:r>
              <a:rPr lang="en-US" sz="2100" b="1" dirty="0" smtClean="0">
                <a:latin typeface="Arial" panose="020B0604020202020204" pitchFamily="34" charset="0"/>
                <a:cs typeface="Arial" panose="020B0604020202020204" pitchFamily="34" charset="0"/>
              </a:rPr>
              <a:t>Heterogeneous surface </a:t>
            </a:r>
            <a:r>
              <a:rPr lang="en-US" sz="2100" b="1" dirty="0">
                <a:latin typeface="Arial" panose="020B0604020202020204" pitchFamily="34" charset="0"/>
                <a:cs typeface="Arial" panose="020B0604020202020204" pitchFamily="34" charset="0"/>
              </a:rPr>
              <a:t>reflectance: </a:t>
            </a:r>
            <a:endParaRPr lang="en-US" sz="2100" b="1" dirty="0" smtClean="0">
              <a:latin typeface="Arial" panose="020B0604020202020204" pitchFamily="34" charset="0"/>
              <a:cs typeface="Arial" panose="020B0604020202020204" pitchFamily="34" charset="0"/>
            </a:endParaRPr>
          </a:p>
          <a:p>
            <a:pPr marL="1311275" lvl="2" indent="-342900" defTabSz="3976100">
              <a:spcBef>
                <a:spcPts val="600"/>
              </a:spcBef>
              <a:buFont typeface="Arial" panose="020B0604020202020204" pitchFamily="34" charset="0"/>
              <a:buChar char="•"/>
              <a:defRPr/>
            </a:pPr>
            <a:r>
              <a:rPr lang="en-US" sz="2100" b="1" dirty="0" smtClean="0">
                <a:solidFill>
                  <a:srgbClr val="000080"/>
                </a:solidFill>
                <a:latin typeface="Arial" panose="020B0604020202020204" pitchFamily="34" charset="0"/>
                <a:cs typeface="Arial" panose="020B0604020202020204" pitchFamily="34" charset="0"/>
              </a:rPr>
              <a:t>Impact </a:t>
            </a:r>
            <a:r>
              <a:rPr lang="en-US" sz="2100" b="1" dirty="0" smtClean="0">
                <a:solidFill>
                  <a:srgbClr val="000080"/>
                </a:solidFill>
                <a:latin typeface="Arial" panose="020B0604020202020204" pitchFamily="34" charset="0"/>
                <a:cs typeface="Arial" panose="020B0604020202020204" pitchFamily="34" charset="0"/>
              </a:rPr>
              <a:t>satellite </a:t>
            </a:r>
            <a:r>
              <a:rPr lang="en-US" sz="2100" b="1" dirty="0" smtClean="0">
                <a:solidFill>
                  <a:srgbClr val="000080"/>
                </a:solidFill>
                <a:latin typeface="Arial" panose="020B0604020202020204" pitchFamily="34" charset="0"/>
                <a:cs typeface="Arial" panose="020B0604020202020204" pitchFamily="34" charset="0"/>
              </a:rPr>
              <a:t>algorithms</a:t>
            </a:r>
            <a:endParaRPr lang="en-US" sz="2100" b="1" dirty="0">
              <a:solidFill>
                <a:srgbClr val="000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0023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328D11F-1C11-A844-8777-CBE1B78BF4CF}" type="slidenum">
              <a:rPr lang="en-US" smtClean="0">
                <a:solidFill>
                  <a:schemeClr val="bg1"/>
                </a:solidFill>
              </a:rPr>
              <a:pPr>
                <a:defRPr/>
              </a:pPr>
              <a:t>40</a:t>
            </a:fld>
            <a:endParaRPr lang="en-US" dirty="0">
              <a:solidFill>
                <a:schemeClr val="bg1"/>
              </a:solidFill>
            </a:endParaRPr>
          </a:p>
        </p:txBody>
      </p:sp>
      <p:pic>
        <p:nvPicPr>
          <p:cNvPr id="10" name="Picture 9" descr="CoreCurriculum_1.jpg"/>
          <p:cNvPicPr>
            <a:picLocks noChangeAspect="1"/>
          </p:cNvPicPr>
          <p:nvPr/>
        </p:nvPicPr>
        <p:blipFill rotWithShape="1">
          <a:blip r:embed="rId2"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858984" y="381000"/>
            <a:ext cx="7391400" cy="762000"/>
          </a:xfrm>
        </p:spPr>
        <p:txBody>
          <a:bodyPr/>
          <a:lstStyle/>
          <a:p>
            <a:r>
              <a:rPr lang="en-US" sz="2600" dirty="0" smtClean="0"/>
              <a:t>Potential hygroscopic growth</a:t>
            </a:r>
            <a:endParaRPr lang="en-US" sz="26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pic>
        <p:nvPicPr>
          <p:cNvPr id="174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077" t="33518" r="26748" b="5784"/>
          <a:stretch/>
        </p:blipFill>
        <p:spPr bwMode="auto">
          <a:xfrm>
            <a:off x="184613" y="1524000"/>
            <a:ext cx="5654084"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04800" y="5410200"/>
            <a:ext cx="2514600" cy="215444"/>
          </a:xfrm>
          <a:prstGeom prst="rect">
            <a:avLst/>
          </a:prstGeom>
        </p:spPr>
        <p:txBody>
          <a:bodyPr wrap="square">
            <a:spAutoFit/>
          </a:bodyPr>
          <a:lstStyle/>
          <a:p>
            <a:r>
              <a:rPr lang="en-US" sz="800" b="1" dirty="0" err="1" smtClean="0"/>
              <a:t>Pitchford</a:t>
            </a:r>
            <a:r>
              <a:rPr lang="en-US" sz="800" b="1" dirty="0" smtClean="0"/>
              <a:t> et al., 2012 (Research in progress)</a:t>
            </a:r>
            <a:endParaRPr lang="en-US" sz="800" b="1"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206901687"/>
                  </p:ext>
                </p:extLst>
              </p:nvPr>
            </p:nvGraphicFramePr>
            <p:xfrm>
              <a:off x="5334000" y="2434018"/>
              <a:ext cx="4572000" cy="1297940"/>
            </p:xfrm>
            <a:graphic>
              <a:graphicData uri="http://schemas.openxmlformats.org/drawingml/2006/table">
                <a:tbl>
                  <a:tblPr firstRow="1" firstCol="1" bandRow="1">
                    <a:tableStyleId>{2D5ABB26-0587-4C30-8999-92F81FD0307C}</a:tableStyleId>
                  </a:tblPr>
                  <a:tblGrid>
                    <a:gridCol w="4141491">
                      <a:extLst>
                        <a:ext uri="{9D8B030D-6E8A-4147-A177-3AD203B41FA5}">
                          <a16:colId xmlns:a16="http://schemas.microsoft.com/office/drawing/2014/main" val="450000401"/>
                        </a:ext>
                      </a:extLst>
                    </a:gridCol>
                    <a:gridCol w="430509">
                      <a:extLst>
                        <a:ext uri="{9D8B030D-6E8A-4147-A177-3AD203B41FA5}">
                          <a16:colId xmlns:a16="http://schemas.microsoft.com/office/drawing/2014/main" val="1342541882"/>
                        </a:ext>
                      </a:extLst>
                    </a:gridCol>
                  </a:tblGrid>
                  <a:tr h="317500">
                    <a:tc>
                      <a:txBody>
                        <a:bodyPr/>
                        <a:lstStyle/>
                        <a:p>
                          <a:pPr marL="0" marR="0" algn="ctr">
                            <a:lnSpc>
                              <a:spcPct val="200000"/>
                            </a:lnSpc>
                            <a:spcBef>
                              <a:spcPts val="0"/>
                            </a:spcBef>
                            <a:spcAft>
                              <a:spcPts val="0"/>
                            </a:spcAft>
                          </a:pPr>
                          <a14:m>
                            <m:oMath xmlns:m="http://schemas.openxmlformats.org/officeDocument/2006/math">
                              <m:sSub>
                                <m:sSubPr>
                                  <m:ctrlPr>
                                    <a:rPr lang="en-US" sz="2200" i="1" smtClean="0">
                                      <a:effectLst/>
                                      <a:latin typeface="Cambria Math" panose="02040503050406030204" pitchFamily="18" charset="0"/>
                                    </a:rPr>
                                  </m:ctrlPr>
                                </m:sSubPr>
                                <m:e>
                                  <m:r>
                                    <a:rPr lang="en-US" sz="2200">
                                      <a:effectLst/>
                                      <a:latin typeface="Cambria Math" panose="02040503050406030204" pitchFamily="18" charset="0"/>
                                    </a:rPr>
                                    <m:t>𝒇</m:t>
                                  </m:r>
                                  <m:d>
                                    <m:dPr>
                                      <m:ctrlPr>
                                        <a:rPr lang="en-US" sz="2200" i="1">
                                          <a:effectLst/>
                                          <a:latin typeface="Cambria Math" panose="02040503050406030204" pitchFamily="18" charset="0"/>
                                        </a:rPr>
                                      </m:ctrlPr>
                                    </m:dPr>
                                    <m:e>
                                      <m:r>
                                        <a:rPr lang="en-US" sz="2200">
                                          <a:effectLst/>
                                          <a:latin typeface="Cambria Math" panose="02040503050406030204" pitchFamily="18" charset="0"/>
                                        </a:rPr>
                                        <m:t>𝑹𝑯</m:t>
                                      </m:r>
                                    </m:e>
                                  </m:d>
                                </m:e>
                                <m:sub>
                                  <m:r>
                                    <a:rPr lang="en-US" sz="2200">
                                      <a:effectLst/>
                                      <a:latin typeface="Cambria Math" panose="02040503050406030204" pitchFamily="18" charset="0"/>
                                    </a:rPr>
                                    <m:t>𝑷𝑩𝑳𝑯</m:t>
                                  </m:r>
                                </m:sub>
                              </m:sSub>
                              <m:r>
                                <a:rPr lang="en-US" sz="2200">
                                  <a:effectLst/>
                                  <a:latin typeface="Cambria Math" panose="02040503050406030204" pitchFamily="18" charset="0"/>
                                </a:rPr>
                                <m:t>=</m:t>
                              </m:r>
                              <m:f>
                                <m:fPr>
                                  <m:ctrlPr>
                                    <a:rPr lang="en-US" sz="2200" i="1">
                                      <a:effectLst/>
                                      <a:latin typeface="Cambria Math" panose="02040503050406030204" pitchFamily="18" charset="0"/>
                                    </a:rPr>
                                  </m:ctrlPr>
                                </m:fPr>
                                <m:num>
                                  <m:nary>
                                    <m:naryPr>
                                      <m:chr m:val="∑"/>
                                      <m:limLoc m:val="undOvr"/>
                                      <m:ctrlPr>
                                        <a:rPr lang="en-US" sz="2200" i="1">
                                          <a:effectLst/>
                                          <a:latin typeface="Cambria Math" panose="02040503050406030204" pitchFamily="18" charset="0"/>
                                        </a:rPr>
                                      </m:ctrlPr>
                                    </m:naryPr>
                                    <m:sub>
                                      <m:r>
                                        <a:rPr lang="en-US" sz="2200">
                                          <a:effectLst/>
                                          <a:latin typeface="Cambria Math" panose="02040503050406030204" pitchFamily="18" charset="0"/>
                                        </a:rPr>
                                        <m:t>𝒊</m:t>
                                      </m:r>
                                      <m:r>
                                        <a:rPr lang="en-US" sz="2200">
                                          <a:effectLst/>
                                          <a:latin typeface="Cambria Math" panose="02040503050406030204" pitchFamily="18" charset="0"/>
                                        </a:rPr>
                                        <m:t>=</m:t>
                                      </m:r>
                                      <m:r>
                                        <a:rPr lang="en-US" sz="2200">
                                          <a:effectLst/>
                                          <a:latin typeface="Cambria Math" panose="02040503050406030204" pitchFamily="18" charset="0"/>
                                        </a:rPr>
                                        <m:t>𝟏</m:t>
                                      </m:r>
                                    </m:sub>
                                    <m:sup>
                                      <m:sSub>
                                        <m:sSubPr>
                                          <m:ctrlPr>
                                            <a:rPr lang="en-US" sz="2200" i="1">
                                              <a:effectLst/>
                                              <a:latin typeface="Cambria Math" panose="02040503050406030204" pitchFamily="18" charset="0"/>
                                            </a:rPr>
                                          </m:ctrlPr>
                                        </m:sSubPr>
                                        <m:e>
                                          <m:r>
                                            <a:rPr lang="en-US" sz="2200">
                                              <a:effectLst/>
                                              <a:latin typeface="Cambria Math" panose="02040503050406030204" pitchFamily="18" charset="0"/>
                                            </a:rPr>
                                            <m:t>𝑵</m:t>
                                          </m:r>
                                        </m:e>
                                        <m:sub>
                                          <m:r>
                                            <a:rPr lang="en-US" sz="2200">
                                              <a:effectLst/>
                                              <a:latin typeface="Cambria Math" panose="02040503050406030204" pitchFamily="18" charset="0"/>
                                            </a:rPr>
                                            <m:t>𝑷𝑩𝑳𝑯</m:t>
                                          </m:r>
                                        </m:sub>
                                      </m:sSub>
                                    </m:sup>
                                    <m:e>
                                      <m:sSub>
                                        <m:sSubPr>
                                          <m:ctrlPr>
                                            <a:rPr lang="en-US" sz="2200" i="1">
                                              <a:effectLst/>
                                              <a:latin typeface="Cambria Math" panose="02040503050406030204" pitchFamily="18" charset="0"/>
                                            </a:rPr>
                                          </m:ctrlPr>
                                        </m:sSubPr>
                                        <m:e>
                                          <m:r>
                                            <a:rPr lang="en-US" sz="2200">
                                              <a:effectLst/>
                                              <a:latin typeface="Cambria Math" panose="02040503050406030204" pitchFamily="18" charset="0"/>
                                            </a:rPr>
                                            <m:t>𝒇</m:t>
                                          </m:r>
                                          <m:d>
                                            <m:dPr>
                                              <m:ctrlPr>
                                                <a:rPr lang="en-US" sz="2200" i="1">
                                                  <a:effectLst/>
                                                  <a:latin typeface="Cambria Math" panose="02040503050406030204" pitchFamily="18" charset="0"/>
                                                </a:rPr>
                                              </m:ctrlPr>
                                            </m:dPr>
                                            <m:e>
                                              <m:r>
                                                <a:rPr lang="en-US" sz="2200">
                                                  <a:effectLst/>
                                                  <a:latin typeface="Cambria Math" panose="02040503050406030204" pitchFamily="18" charset="0"/>
                                                </a:rPr>
                                                <m:t>𝑹𝑯</m:t>
                                              </m:r>
                                            </m:e>
                                          </m:d>
                                        </m:e>
                                        <m:sub>
                                          <m:r>
                                            <a:rPr lang="en-US" sz="2200">
                                              <a:effectLst/>
                                              <a:latin typeface="Cambria Math" panose="02040503050406030204" pitchFamily="18" charset="0"/>
                                            </a:rPr>
                                            <m:t>𝒊</m:t>
                                          </m:r>
                                        </m:sub>
                                      </m:sSub>
                                    </m:e>
                                  </m:nary>
                                </m:num>
                                <m:den>
                                  <m:sSub>
                                    <m:sSubPr>
                                      <m:ctrlPr>
                                        <a:rPr lang="en-US" sz="2200" i="1">
                                          <a:effectLst/>
                                          <a:latin typeface="Cambria Math" panose="02040503050406030204" pitchFamily="18" charset="0"/>
                                        </a:rPr>
                                      </m:ctrlPr>
                                    </m:sSubPr>
                                    <m:e>
                                      <m:r>
                                        <a:rPr lang="en-US" sz="2200">
                                          <a:effectLst/>
                                          <a:latin typeface="Cambria Math" panose="02040503050406030204" pitchFamily="18" charset="0"/>
                                        </a:rPr>
                                        <m:t>𝑵</m:t>
                                      </m:r>
                                    </m:e>
                                    <m:sub>
                                      <m:r>
                                        <a:rPr lang="en-US" sz="2200">
                                          <a:effectLst/>
                                          <a:latin typeface="Cambria Math" panose="02040503050406030204" pitchFamily="18" charset="0"/>
                                        </a:rPr>
                                        <m:t>𝑷𝑩𝑳𝑯</m:t>
                                      </m:r>
                                    </m:sub>
                                  </m:sSub>
                                </m:den>
                              </m:f>
                            </m:oMath>
                          </a14:m>
                          <a:r>
                            <a:rPr lang="en-US" sz="1200" dirty="0">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200000"/>
                            </a:lnSpc>
                            <a:spcBef>
                              <a:spcPts val="0"/>
                            </a:spcBef>
                            <a:spcAft>
                              <a:spcPts val="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5745605"/>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206901687"/>
                  </p:ext>
                </p:extLst>
              </p:nvPr>
            </p:nvGraphicFramePr>
            <p:xfrm>
              <a:off x="5334000" y="2434018"/>
              <a:ext cx="4572000" cy="1135698"/>
            </p:xfrm>
            <a:graphic>
              <a:graphicData uri="http://schemas.openxmlformats.org/drawingml/2006/table">
                <a:tbl>
                  <a:tblPr firstRow="1" firstCol="1" bandRow="1">
                    <a:tableStyleId>{2D5ABB26-0587-4C30-8999-92F81FD0307C}</a:tableStyleId>
                  </a:tblPr>
                  <a:tblGrid>
                    <a:gridCol w="4141491">
                      <a:extLst>
                        <a:ext uri="{9D8B030D-6E8A-4147-A177-3AD203B41FA5}">
                          <a16:colId xmlns:a16="http://schemas.microsoft.com/office/drawing/2014/main" val="450000401"/>
                        </a:ext>
                      </a:extLst>
                    </a:gridCol>
                    <a:gridCol w="430509">
                      <a:extLst>
                        <a:ext uri="{9D8B030D-6E8A-4147-A177-3AD203B41FA5}">
                          <a16:colId xmlns:a16="http://schemas.microsoft.com/office/drawing/2014/main" val="1342541882"/>
                        </a:ext>
                      </a:extLst>
                    </a:gridCol>
                  </a:tblGrid>
                  <a:tr h="1135698">
                    <a:tc>
                      <a:txBody>
                        <a:bodyPr/>
                        <a:lstStyle/>
                        <a:p>
                          <a:endParaRPr lang="en-US"/>
                        </a:p>
                      </a:txBody>
                      <a:tcPr marL="68580" marR="68580" marT="0" marB="0">
                        <a:blipFill>
                          <a:blip r:embed="rId5"/>
                          <a:stretch>
                            <a:fillRect r="-10457"/>
                          </a:stretch>
                        </a:blipFill>
                      </a:tcPr>
                    </a:tc>
                    <a:tc>
                      <a:txBody>
                        <a:bodyPr/>
                        <a:lstStyle/>
                        <a:p>
                          <a:pPr marL="0" marR="0" algn="r">
                            <a:lnSpc>
                              <a:spcPct val="200000"/>
                            </a:lnSpc>
                            <a:spcBef>
                              <a:spcPts val="0"/>
                            </a:spcBef>
                            <a:spcAft>
                              <a:spcPts val="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5745605"/>
                      </a:ext>
                    </a:extLst>
                  </a:tr>
                </a:tbl>
              </a:graphicData>
            </a:graphic>
          </p:graphicFrame>
        </mc:Fallback>
      </mc:AlternateContent>
    </p:spTree>
    <p:extLst>
      <p:ext uri="{BB962C8B-B14F-4D97-AF65-F5344CB8AC3E}">
        <p14:creationId xmlns:p14="http://schemas.microsoft.com/office/powerpoint/2010/main" val="26925594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328D11F-1C11-A844-8777-CBE1B78BF4CF}" type="slidenum">
              <a:rPr lang="en-US" smtClean="0">
                <a:solidFill>
                  <a:schemeClr val="bg1"/>
                </a:solidFill>
              </a:rPr>
              <a:pPr>
                <a:defRPr/>
              </a:pPr>
              <a:t>41</a:t>
            </a:fld>
            <a:endParaRPr lang="en-US" dirty="0">
              <a:solidFill>
                <a:schemeClr val="bg1"/>
              </a:solidFill>
            </a:endParaRPr>
          </a:p>
        </p:txBody>
      </p:sp>
      <p:pic>
        <p:nvPicPr>
          <p:cNvPr id="10" name="Picture 9" descr="CoreCurriculum_1.jpg"/>
          <p:cNvPicPr>
            <a:picLocks noChangeAspect="1"/>
          </p:cNvPicPr>
          <p:nvPr/>
        </p:nvPicPr>
        <p:blipFill rotWithShape="1">
          <a:blip r:embed="rId2" cstate="email">
            <a:extLst>
              <a:ext uri="{28A0092B-C50C-407E-A947-70E740481C1C}">
                <a14:useLocalDpi xmlns:a14="http://schemas.microsoft.com/office/drawing/2010/main" val="0"/>
              </a:ext>
            </a:extLst>
          </a:blip>
          <a:srcRect l="41006" t="81131" r="40833"/>
          <a:stretch/>
        </p:blipFill>
        <p:spPr bwMode="auto">
          <a:xfrm>
            <a:off x="161753" y="261707"/>
            <a:ext cx="1106551"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858984" y="381000"/>
            <a:ext cx="7391400" cy="762000"/>
          </a:xfrm>
        </p:spPr>
        <p:txBody>
          <a:bodyPr/>
          <a:lstStyle/>
          <a:p>
            <a:r>
              <a:rPr lang="en-US" sz="2600" dirty="0" smtClean="0"/>
              <a:t>Potential hygroscopic growth</a:t>
            </a:r>
            <a:endParaRPr lang="en-US" sz="26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sp>
        <p:nvSpPr>
          <p:cNvPr id="14"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7819" t="2013" r="6625"/>
          <a:stretch/>
        </p:blipFill>
        <p:spPr>
          <a:xfrm>
            <a:off x="715028" y="1235763"/>
            <a:ext cx="7823182" cy="4860237"/>
          </a:xfrm>
          <a:prstGeom prst="rect">
            <a:avLst/>
          </a:prstGeom>
        </p:spPr>
      </p:pic>
      <p:sp>
        <p:nvSpPr>
          <p:cNvPr id="2" name="TextBox 1"/>
          <p:cNvSpPr txBox="1"/>
          <p:nvPr/>
        </p:nvSpPr>
        <p:spPr>
          <a:xfrm>
            <a:off x="2133600" y="5943600"/>
            <a:ext cx="1219200" cy="381000"/>
          </a:xfrm>
          <a:prstGeom prst="rect">
            <a:avLst/>
          </a:prstGeom>
          <a:noFill/>
        </p:spPr>
        <p:txBody>
          <a:bodyPr wrap="square" rtlCol="0">
            <a:spAutoFit/>
          </a:bodyPr>
          <a:lstStyle/>
          <a:p>
            <a:r>
              <a:rPr lang="en-US" dirty="0"/>
              <a:t>r</a:t>
            </a:r>
            <a:r>
              <a:rPr lang="en-US" baseline="30000" dirty="0" smtClean="0"/>
              <a:t>2</a:t>
            </a:r>
            <a:r>
              <a:rPr lang="en-US" dirty="0" smtClean="0"/>
              <a:t>~0.17</a:t>
            </a:r>
            <a:endParaRPr lang="en-US" dirty="0"/>
          </a:p>
        </p:txBody>
      </p:sp>
      <p:sp>
        <p:nvSpPr>
          <p:cNvPr id="9" name="TextBox 8"/>
          <p:cNvSpPr txBox="1"/>
          <p:nvPr/>
        </p:nvSpPr>
        <p:spPr>
          <a:xfrm>
            <a:off x="6248400" y="5943600"/>
            <a:ext cx="1219200" cy="381000"/>
          </a:xfrm>
          <a:prstGeom prst="rect">
            <a:avLst/>
          </a:prstGeom>
          <a:noFill/>
        </p:spPr>
        <p:txBody>
          <a:bodyPr wrap="square" rtlCol="0">
            <a:spAutoFit/>
          </a:bodyPr>
          <a:lstStyle/>
          <a:p>
            <a:r>
              <a:rPr lang="en-US" dirty="0" smtClean="0"/>
              <a:t>r</a:t>
            </a:r>
            <a:r>
              <a:rPr lang="en-US" baseline="30000" dirty="0" smtClean="0"/>
              <a:t>2</a:t>
            </a:r>
            <a:r>
              <a:rPr lang="en-US" dirty="0" smtClean="0"/>
              <a:t>&lt;0.01</a:t>
            </a:r>
            <a:endParaRPr lang="en-US" dirty="0"/>
          </a:p>
        </p:txBody>
      </p:sp>
    </p:spTree>
    <p:extLst>
      <p:ext uri="{BB962C8B-B14F-4D97-AF65-F5344CB8AC3E}">
        <p14:creationId xmlns:p14="http://schemas.microsoft.com/office/powerpoint/2010/main" val="134946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schemeClr val="bg1">
                    <a:lumMod val="95000"/>
                  </a:schemeClr>
                </a:solidFill>
                <a:latin typeface="Arial" panose="020B0604020202020204" pitchFamily="34" charset="0"/>
                <a:cs typeface="Arial" panose="020B0604020202020204" pitchFamily="34" charset="0"/>
              </a:rPr>
              <a:t>3</a:t>
            </a:r>
            <a:endParaRPr lang="en-US" dirty="0">
              <a:solidFill>
                <a:schemeClr val="bg1">
                  <a:lumMod val="95000"/>
                </a:schemeClr>
              </a:solidFill>
              <a:latin typeface="Arial" panose="020B0604020202020204" pitchFamily="34" charset="0"/>
              <a:cs typeface="Arial" panose="020B0604020202020204" pitchFamily="34" charset="0"/>
            </a:endParaRPr>
          </a:p>
        </p:txBody>
      </p:sp>
      <p:sp>
        <p:nvSpPr>
          <p:cNvPr id="39"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lumMod val="95000"/>
                  </a:schemeClr>
                </a:solidFill>
                <a:latin typeface="Arial" panose="020B0604020202020204" pitchFamily="34" charset="0"/>
                <a:cs typeface="Arial" panose="020B0604020202020204" pitchFamily="34" charset="0"/>
              </a:rPr>
              <a:t>www.unr.edu</a:t>
            </a:r>
            <a:r>
              <a:rPr lang="en-US" dirty="0" smtClean="0">
                <a:solidFill>
                  <a:schemeClr val="bg1">
                    <a:lumMod val="95000"/>
                  </a:schemeClr>
                </a:solidFill>
                <a:latin typeface="Arial" panose="020B0604020202020204" pitchFamily="34" charset="0"/>
                <a:cs typeface="Arial" panose="020B0604020202020204" pitchFamily="34" charset="0"/>
              </a:rPr>
              <a:t>/~</a:t>
            </a:r>
            <a:r>
              <a:rPr lang="en-US" dirty="0" err="1" smtClean="0">
                <a:solidFill>
                  <a:schemeClr val="bg1">
                    <a:lumMod val="95000"/>
                  </a:schemeClr>
                </a:solidFill>
                <a:latin typeface="Arial" panose="020B0604020202020204" pitchFamily="34" charset="0"/>
                <a:cs typeface="Arial" panose="020B0604020202020204" pitchFamily="34" charset="0"/>
              </a:rPr>
              <a:t>hholmes</a:t>
            </a:r>
            <a:endParaRPr lang="en-US" dirty="0">
              <a:solidFill>
                <a:schemeClr val="bg1">
                  <a:lumMod val="95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31" name="Title 1"/>
          <p:cNvSpPr>
            <a:spLocks noGrp="1"/>
          </p:cNvSpPr>
          <p:nvPr>
            <p:ph type="title"/>
          </p:nvPr>
        </p:nvSpPr>
        <p:spPr>
          <a:xfrm>
            <a:off x="914399" y="258233"/>
            <a:ext cx="7315201" cy="757768"/>
          </a:xfrm>
        </p:spPr>
        <p:txBody>
          <a:bodyPr/>
          <a:lstStyle/>
          <a:p>
            <a:pPr>
              <a:lnSpc>
                <a:spcPct val="130000"/>
              </a:lnSpc>
              <a:spcAft>
                <a:spcPts val="0"/>
              </a:spcAft>
            </a:pPr>
            <a:r>
              <a:rPr lang="en-US" dirty="0" smtClean="0">
                <a:latin typeface="Arial" panose="020B0604020202020204" pitchFamily="34" charset="0"/>
                <a:cs typeface="Arial" panose="020B0604020202020204" pitchFamily="34" charset="0"/>
              </a:rPr>
              <a:t>Challenges in the western U.S.</a:t>
            </a:r>
            <a:endParaRPr lang="en-US" sz="2600" b="0" dirty="0">
              <a:solidFill>
                <a:srgbClr val="00009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t="3054"/>
          <a:stretch/>
        </p:blipFill>
        <p:spPr>
          <a:xfrm>
            <a:off x="5257800" y="1315852"/>
            <a:ext cx="3505200" cy="4399148"/>
          </a:xfrm>
          <a:prstGeom prst="rect">
            <a:avLst/>
          </a:prstGeom>
        </p:spPr>
      </p:pic>
      <p:sp>
        <p:nvSpPr>
          <p:cNvPr id="16" name="Rectangle 15"/>
          <p:cNvSpPr/>
          <p:nvPr/>
        </p:nvSpPr>
        <p:spPr>
          <a:xfrm>
            <a:off x="5467350" y="5715000"/>
            <a:ext cx="3581400" cy="338554"/>
          </a:xfrm>
          <a:prstGeom prst="rect">
            <a:avLst/>
          </a:prstGeom>
        </p:spPr>
        <p:txBody>
          <a:bodyPr wrap="square">
            <a:spAutoFit/>
          </a:bodyPr>
          <a:lstStyle/>
          <a:p>
            <a:r>
              <a:rPr lang="en-US" sz="800" dirty="0"/>
              <a:t>http://sedac.ciesin.columbia.edu/downloads/maps/nagdc/nagdc-population-landscape-climate-estimates-v2/Continent_North_America_ElevationZone.jpg</a:t>
            </a:r>
          </a:p>
        </p:txBody>
      </p:sp>
      <p:sp>
        <p:nvSpPr>
          <p:cNvPr id="2" name="Rectangle 1"/>
          <p:cNvSpPr/>
          <p:nvPr/>
        </p:nvSpPr>
        <p:spPr>
          <a:xfrm>
            <a:off x="-304800" y="1645821"/>
            <a:ext cx="5486400" cy="3708708"/>
          </a:xfrm>
          <a:prstGeom prst="rect">
            <a:avLst/>
          </a:prstGeom>
        </p:spPr>
        <p:txBody>
          <a:bodyPr wrap="square">
            <a:spAutoFit/>
          </a:bodyPr>
          <a:lstStyle/>
          <a:p>
            <a:pPr marL="857250" lvl="1" indent="-346075" defTabSz="3976100">
              <a:spcBef>
                <a:spcPts val="600"/>
              </a:spcBef>
              <a:buFont typeface="Arial" pitchFamily="34" charset="0"/>
              <a:buChar char="•"/>
              <a:defRPr/>
            </a:pPr>
            <a:r>
              <a:rPr lang="en-US" sz="2100" b="1" dirty="0" smtClean="0">
                <a:latin typeface="Arial" panose="020B0604020202020204" pitchFamily="34" charset="0"/>
                <a:cs typeface="Arial" panose="020B0604020202020204" pitchFamily="34" charset="0"/>
              </a:rPr>
              <a:t>Diverse </a:t>
            </a:r>
            <a:r>
              <a:rPr lang="en-US" sz="2100" b="1" dirty="0">
                <a:latin typeface="Arial" panose="020B0604020202020204" pitchFamily="34" charset="0"/>
                <a:cs typeface="Arial" panose="020B0604020202020204" pitchFamily="34" charset="0"/>
              </a:rPr>
              <a:t>aerosol chemical and physical compositions </a:t>
            </a:r>
            <a:endParaRPr lang="en-US" sz="2100" b="1" dirty="0" smtClean="0">
              <a:latin typeface="Arial" panose="020B0604020202020204" pitchFamily="34" charset="0"/>
              <a:cs typeface="Arial" panose="020B0604020202020204" pitchFamily="34" charset="0"/>
            </a:endParaRPr>
          </a:p>
          <a:p>
            <a:pPr marL="857250" lvl="1" indent="-346075" defTabSz="3976100">
              <a:spcBef>
                <a:spcPts val="600"/>
              </a:spcBef>
              <a:buFont typeface="Arial" pitchFamily="34" charset="0"/>
              <a:buChar char="•"/>
              <a:defRPr/>
            </a:pPr>
            <a:r>
              <a:rPr lang="en-US" sz="2100" b="1" dirty="0" smtClean="0">
                <a:latin typeface="Arial" panose="020B0604020202020204" pitchFamily="34" charset="0"/>
                <a:cs typeface="Arial" panose="020B0604020202020204" pitchFamily="34" charset="0"/>
              </a:rPr>
              <a:t>Transboundary aerosol pollution from Eurasia </a:t>
            </a:r>
            <a:endParaRPr lang="en-US" sz="2100" b="1" dirty="0">
              <a:latin typeface="Arial" panose="020B0604020202020204" pitchFamily="34" charset="0"/>
              <a:cs typeface="Arial" panose="020B0604020202020204" pitchFamily="34" charset="0"/>
            </a:endParaRPr>
          </a:p>
          <a:p>
            <a:pPr marL="857250" lvl="1" indent="-346075" defTabSz="3976100">
              <a:spcBef>
                <a:spcPts val="600"/>
              </a:spcBef>
              <a:buFont typeface="Arial" pitchFamily="34" charset="0"/>
              <a:buChar char="•"/>
              <a:defRPr/>
            </a:pPr>
            <a:r>
              <a:rPr lang="en-US" sz="2100" b="1" dirty="0" smtClean="0">
                <a:latin typeface="Arial" panose="020B0604020202020204" pitchFamily="34" charset="0"/>
                <a:cs typeface="Arial" panose="020B0604020202020204" pitchFamily="34" charset="0"/>
              </a:rPr>
              <a:t>Irregular topography </a:t>
            </a:r>
          </a:p>
          <a:p>
            <a:pPr marL="1314450" lvl="2" indent="-346075" defTabSz="3976100">
              <a:spcBef>
                <a:spcPts val="600"/>
              </a:spcBef>
              <a:buFont typeface="Arial" pitchFamily="34" charset="0"/>
              <a:buChar char="•"/>
              <a:defRPr/>
            </a:pPr>
            <a:r>
              <a:rPr lang="en-US" sz="2100" b="1" dirty="0" smtClean="0">
                <a:solidFill>
                  <a:srgbClr val="000080"/>
                </a:solidFill>
                <a:latin typeface="Arial" panose="020B0604020202020204" pitchFamily="34" charset="0"/>
                <a:cs typeface="Arial" panose="020B0604020202020204" pitchFamily="34" charset="0"/>
              </a:rPr>
              <a:t>Are most aerosols contained within the boundary layer?</a:t>
            </a:r>
          </a:p>
          <a:p>
            <a:pPr marL="854075" lvl="1" indent="-342900" defTabSz="3976100">
              <a:spcBef>
                <a:spcPts val="600"/>
              </a:spcBef>
              <a:buFont typeface="Arial" panose="020B0604020202020204" pitchFamily="34" charset="0"/>
              <a:buChar char="•"/>
              <a:defRPr/>
            </a:pPr>
            <a:r>
              <a:rPr lang="en-US" sz="2100" b="1" dirty="0" smtClean="0">
                <a:latin typeface="Arial" panose="020B0604020202020204" pitchFamily="34" charset="0"/>
                <a:cs typeface="Arial" panose="020B0604020202020204" pitchFamily="34" charset="0"/>
              </a:rPr>
              <a:t>Heterogeneous surface </a:t>
            </a:r>
            <a:r>
              <a:rPr lang="en-US" sz="2100" b="1" dirty="0">
                <a:latin typeface="Arial" panose="020B0604020202020204" pitchFamily="34" charset="0"/>
                <a:cs typeface="Arial" panose="020B0604020202020204" pitchFamily="34" charset="0"/>
              </a:rPr>
              <a:t>reflectance: </a:t>
            </a:r>
            <a:endParaRPr lang="en-US" sz="2100" b="1" dirty="0" smtClean="0">
              <a:latin typeface="Arial" panose="020B0604020202020204" pitchFamily="34" charset="0"/>
              <a:cs typeface="Arial" panose="020B0604020202020204" pitchFamily="34" charset="0"/>
            </a:endParaRPr>
          </a:p>
          <a:p>
            <a:pPr marL="1311275" lvl="2" indent="-342900" defTabSz="3976100">
              <a:spcBef>
                <a:spcPts val="600"/>
              </a:spcBef>
              <a:buFont typeface="Arial" panose="020B0604020202020204" pitchFamily="34" charset="0"/>
              <a:buChar char="•"/>
              <a:defRPr/>
            </a:pPr>
            <a:r>
              <a:rPr lang="en-US" sz="2100" b="1" dirty="0" smtClean="0">
                <a:solidFill>
                  <a:srgbClr val="000080"/>
                </a:solidFill>
                <a:latin typeface="Arial" panose="020B0604020202020204" pitchFamily="34" charset="0"/>
                <a:cs typeface="Arial" panose="020B0604020202020204" pitchFamily="34" charset="0"/>
              </a:rPr>
              <a:t>Impact </a:t>
            </a:r>
            <a:r>
              <a:rPr lang="en-US" sz="2100" b="1" dirty="0" smtClean="0">
                <a:solidFill>
                  <a:srgbClr val="000080"/>
                </a:solidFill>
                <a:latin typeface="Arial" panose="020B0604020202020204" pitchFamily="34" charset="0"/>
                <a:cs typeface="Arial" panose="020B0604020202020204" pitchFamily="34" charset="0"/>
              </a:rPr>
              <a:t>satellite </a:t>
            </a:r>
            <a:r>
              <a:rPr lang="en-US" sz="2100" b="1" dirty="0" smtClean="0">
                <a:solidFill>
                  <a:srgbClr val="000080"/>
                </a:solidFill>
                <a:latin typeface="Arial" panose="020B0604020202020204" pitchFamily="34" charset="0"/>
                <a:cs typeface="Arial" panose="020B0604020202020204" pitchFamily="34" charset="0"/>
              </a:rPr>
              <a:t>algorithms</a:t>
            </a:r>
            <a:endParaRPr lang="en-US" sz="2100" b="1" dirty="0">
              <a:solidFill>
                <a:srgbClr val="000080"/>
              </a:solidFill>
              <a:latin typeface="Arial" panose="020B0604020202020204" pitchFamily="34" charset="0"/>
              <a:cs typeface="Arial" panose="020B0604020202020204" pitchFamily="34" charset="0"/>
            </a:endParaRPr>
          </a:p>
        </p:txBody>
      </p:sp>
      <p:sp>
        <p:nvSpPr>
          <p:cNvPr id="3" name="Rectangle 2"/>
          <p:cNvSpPr/>
          <p:nvPr/>
        </p:nvSpPr>
        <p:spPr>
          <a:xfrm>
            <a:off x="228600" y="3124200"/>
            <a:ext cx="4800600" cy="11430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70405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pic>
        <p:nvPicPr>
          <p:cNvPr id="8" name="Picture 7"/>
          <p:cNvPicPr>
            <a:picLocks noChangeAspect="1"/>
          </p:cNvPicPr>
          <p:nvPr/>
        </p:nvPicPr>
        <p:blipFill rotWithShape="1">
          <a:blip r:embed="rId4"/>
          <a:srcRect b="5186"/>
          <a:stretch/>
        </p:blipFill>
        <p:spPr>
          <a:xfrm>
            <a:off x="1388529" y="938889"/>
            <a:ext cx="6570134" cy="2769511"/>
          </a:xfrm>
          <a:prstGeom prst="rect">
            <a:avLst/>
          </a:prstGeom>
        </p:spPr>
      </p:pic>
      <p:grpSp>
        <p:nvGrpSpPr>
          <p:cNvPr id="5" name="Group 4"/>
          <p:cNvGrpSpPr/>
          <p:nvPr/>
        </p:nvGrpSpPr>
        <p:grpSpPr>
          <a:xfrm>
            <a:off x="93133" y="1473200"/>
            <a:ext cx="8810837" cy="2285998"/>
            <a:chOff x="93133" y="1473200"/>
            <a:chExt cx="8810837" cy="2285998"/>
          </a:xfrm>
        </p:grpSpPr>
        <p:sp>
          <p:nvSpPr>
            <p:cNvPr id="19" name="Rectangle 18"/>
            <p:cNvSpPr/>
            <p:nvPr/>
          </p:nvSpPr>
          <p:spPr>
            <a:xfrm>
              <a:off x="6705614" y="3682999"/>
              <a:ext cx="314948" cy="76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8522970" y="2950220"/>
              <a:ext cx="381000" cy="6096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Left Brace 9"/>
            <p:cNvSpPr/>
            <p:nvPr/>
          </p:nvSpPr>
          <p:spPr>
            <a:xfrm>
              <a:off x="1159496" y="1761067"/>
              <a:ext cx="127435" cy="1659459"/>
            </a:xfrm>
            <a:prstGeom prst="leftBrace">
              <a:avLst/>
            </a:prstGeom>
            <a:ln w="38100">
              <a:solidFill>
                <a:srgbClr val="0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4140200" y="1473200"/>
              <a:ext cx="609600" cy="192152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3133" y="2407729"/>
              <a:ext cx="114300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i="1" dirty="0" smtClean="0"/>
                <a:t>CBLH</a:t>
              </a:r>
              <a:endParaRPr lang="en-US" b="1" i="1" dirty="0"/>
            </a:p>
          </p:txBody>
        </p:sp>
      </p:grpSp>
      <p:sp>
        <p:nvSpPr>
          <p:cNvPr id="3" name="TextBox 2"/>
          <p:cNvSpPr txBox="1"/>
          <p:nvPr/>
        </p:nvSpPr>
        <p:spPr>
          <a:xfrm>
            <a:off x="4135966" y="3382434"/>
            <a:ext cx="812800" cy="369332"/>
          </a:xfrm>
          <a:prstGeom prst="rect">
            <a:avLst/>
          </a:prstGeom>
          <a:noFill/>
        </p:spPr>
        <p:txBody>
          <a:bodyPr wrap="square" rtlCol="0">
            <a:spAutoFit/>
          </a:bodyPr>
          <a:lstStyle/>
          <a:p>
            <a:r>
              <a:rPr lang="en-US" dirty="0" smtClean="0">
                <a:solidFill>
                  <a:srgbClr val="FF0000"/>
                </a:solidFill>
              </a:rPr>
              <a:t>5PM</a:t>
            </a:r>
            <a:endParaRPr lang="en-US" dirty="0">
              <a:solidFill>
                <a:srgbClr val="FF0000"/>
              </a:solidFill>
            </a:endParaRPr>
          </a:p>
        </p:txBody>
      </p:sp>
      <p:pic>
        <p:nvPicPr>
          <p:cNvPr id="21" name="Picture 20"/>
          <p:cNvPicPr>
            <a:picLocks noChangeAspect="1"/>
          </p:cNvPicPr>
          <p:nvPr/>
        </p:nvPicPr>
        <p:blipFill rotWithShape="1">
          <a:blip r:embed="rId5">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23" name="Title 1"/>
          <p:cNvSpPr>
            <a:spLocks noGrp="1"/>
          </p:cNvSpPr>
          <p:nvPr>
            <p:ph type="title"/>
          </p:nvPr>
        </p:nvSpPr>
        <p:spPr>
          <a:xfrm>
            <a:off x="914399" y="258233"/>
            <a:ext cx="7315201" cy="757768"/>
          </a:xfrm>
        </p:spPr>
        <p:txBody>
          <a:bodyPr/>
          <a:lstStyle/>
          <a:p>
            <a:pPr>
              <a:lnSpc>
                <a:spcPct val="130000"/>
              </a:lnSpc>
              <a:spcAft>
                <a:spcPts val="0"/>
              </a:spcAft>
            </a:pPr>
            <a:r>
              <a:rPr lang="en-US" dirty="0" smtClean="0">
                <a:latin typeface="Arial" panose="020B0604020202020204" pitchFamily="34" charset="0"/>
                <a:cs typeface="Arial" panose="020B0604020202020204" pitchFamily="34" charset="0"/>
              </a:rPr>
              <a:t>Planetary boundary layer</a:t>
            </a:r>
            <a:endParaRPr lang="en-US" sz="2600" b="0" dirty="0">
              <a:solidFill>
                <a:srgbClr val="000090"/>
              </a:solidFill>
              <a:latin typeface="Arial" panose="020B0604020202020204" pitchFamily="34" charset="0"/>
              <a:cs typeface="Arial" panose="020B0604020202020204" pitchFamily="34" charset="0"/>
            </a:endParaRPr>
          </a:p>
        </p:txBody>
      </p:sp>
      <p:sp>
        <p:nvSpPr>
          <p:cNvPr id="24" name="Slide Number Placeholder 3"/>
          <p:cNvSpPr>
            <a:spLocks noGrp="1"/>
          </p:cNvSpPr>
          <p:nvPr>
            <p:ph type="sldNum" sz="quarter" idx="12"/>
          </p:nvPr>
        </p:nvSpPr>
        <p:spPr>
          <a:xfrm>
            <a:off x="7013575" y="6547304"/>
            <a:ext cx="2133600" cy="476250"/>
          </a:xfrm>
        </p:spPr>
        <p:txBody>
          <a:bodyPr/>
          <a:lstStyle/>
          <a:p>
            <a:pPr>
              <a:defRPr/>
            </a:pPr>
            <a:r>
              <a:rPr lang="en-US" dirty="0" smtClean="0">
                <a:solidFill>
                  <a:schemeClr val="bg1"/>
                </a:solidFill>
              </a:rPr>
              <a:t>4</a:t>
            </a:r>
            <a:endParaRPr lang="en-US" dirty="0">
              <a:solidFill>
                <a:schemeClr val="bg1"/>
              </a:solidFill>
            </a:endParaRPr>
          </a:p>
        </p:txBody>
      </p:sp>
      <p:sp>
        <p:nvSpPr>
          <p:cNvPr id="25"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sp>
        <p:nvSpPr>
          <p:cNvPr id="4" name="Rectangle 3"/>
          <p:cNvSpPr/>
          <p:nvPr/>
        </p:nvSpPr>
        <p:spPr>
          <a:xfrm>
            <a:off x="287130" y="4443970"/>
            <a:ext cx="8704470" cy="1708160"/>
          </a:xfrm>
          <a:prstGeom prst="rect">
            <a:avLst/>
          </a:prstGeom>
        </p:spPr>
        <p:txBody>
          <a:bodyPr wrap="square">
            <a:spAutoFit/>
          </a:bodyPr>
          <a:lstStyle/>
          <a:p>
            <a:pPr marL="342900" indent="-342900">
              <a:buAutoNum type="arabicParenBoth"/>
            </a:pPr>
            <a:r>
              <a:rPr lang="en-US" sz="2100" b="1" dirty="0">
                <a:latin typeface="Arial" panose="020B0604020202020204" pitchFamily="34" charset="0"/>
                <a:cs typeface="Arial" panose="020B0604020202020204" pitchFamily="34" charset="0"/>
              </a:rPr>
              <a:t>Vertical potential temperature gradient method [Stull, 1988]</a:t>
            </a:r>
          </a:p>
          <a:p>
            <a:pPr marL="342900" indent="-342900">
              <a:buAutoNum type="arabicParenBoth"/>
            </a:pPr>
            <a:r>
              <a:rPr lang="en-US" sz="2100" b="1" dirty="0">
                <a:latin typeface="Arial" panose="020B0604020202020204" pitchFamily="34" charset="0"/>
                <a:cs typeface="Arial" panose="020B0604020202020204" pitchFamily="34" charset="0"/>
              </a:rPr>
              <a:t> The height at which the potential temperature exceeds the surface potential temperature by 1.5 K [</a:t>
            </a:r>
            <a:r>
              <a:rPr lang="en-US" sz="2100" b="1" dirty="0" err="1">
                <a:latin typeface="Arial" panose="020B0604020202020204" pitchFamily="34" charset="0"/>
                <a:cs typeface="Arial" panose="020B0604020202020204" pitchFamily="34" charset="0"/>
              </a:rPr>
              <a:t>Holzworth</a:t>
            </a:r>
            <a:r>
              <a:rPr lang="en-US" sz="2100" b="1" dirty="0">
                <a:latin typeface="Arial" panose="020B0604020202020204" pitchFamily="34" charset="0"/>
                <a:cs typeface="Arial" panose="020B0604020202020204" pitchFamily="34" charset="0"/>
              </a:rPr>
              <a:t>, 1964; Seibert et al., 2000</a:t>
            </a:r>
            <a:r>
              <a:rPr lang="en-US" sz="2100" b="1" dirty="0" smtClean="0">
                <a:latin typeface="Arial" panose="020B0604020202020204" pitchFamily="34" charset="0"/>
                <a:cs typeface="Arial" panose="020B0604020202020204" pitchFamily="34" charset="0"/>
              </a:rPr>
              <a:t>]</a:t>
            </a:r>
            <a:endParaRPr lang="en-US" sz="2100" b="1" dirty="0">
              <a:latin typeface="Arial" panose="020B0604020202020204" pitchFamily="34" charset="0"/>
              <a:cs typeface="Arial" panose="020B0604020202020204" pitchFamily="34" charset="0"/>
            </a:endParaRPr>
          </a:p>
          <a:p>
            <a:pPr marL="342900" indent="-342900">
              <a:buAutoNum type="arabicParenBoth"/>
            </a:pPr>
            <a:r>
              <a:rPr lang="en-US" sz="2100" b="1" dirty="0">
                <a:latin typeface="Arial" panose="020B0604020202020204" pitchFamily="34" charset="0"/>
                <a:cs typeface="Arial" panose="020B0604020202020204" pitchFamily="34" charset="0"/>
              </a:rPr>
              <a:t>The bulk Richardson number (RB~0.2) [Stull, 1988]</a:t>
            </a:r>
          </a:p>
        </p:txBody>
      </p:sp>
    </p:spTree>
    <p:extLst>
      <p:ext uri="{BB962C8B-B14F-4D97-AF65-F5344CB8AC3E}">
        <p14:creationId xmlns:p14="http://schemas.microsoft.com/office/powerpoint/2010/main" val="2473821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p:pic>
        <p:nvPicPr>
          <p:cNvPr id="8" name="Picture 7"/>
          <p:cNvPicPr>
            <a:picLocks noChangeAspect="1"/>
          </p:cNvPicPr>
          <p:nvPr/>
        </p:nvPicPr>
        <p:blipFill rotWithShape="1">
          <a:blip r:embed="rId4"/>
          <a:srcRect b="5186"/>
          <a:stretch/>
        </p:blipFill>
        <p:spPr>
          <a:xfrm>
            <a:off x="1388529" y="938889"/>
            <a:ext cx="6570134" cy="2769511"/>
          </a:xfrm>
          <a:prstGeom prst="rect">
            <a:avLst/>
          </a:prstGeom>
        </p:spPr>
      </p:pic>
      <p:grpSp>
        <p:nvGrpSpPr>
          <p:cNvPr id="5" name="Group 4"/>
          <p:cNvGrpSpPr/>
          <p:nvPr/>
        </p:nvGrpSpPr>
        <p:grpSpPr>
          <a:xfrm>
            <a:off x="93133" y="1473200"/>
            <a:ext cx="8810837" cy="5064760"/>
            <a:chOff x="93133" y="1473200"/>
            <a:chExt cx="8810837" cy="5064760"/>
          </a:xfrm>
        </p:grpSpPr>
        <p:pic>
          <p:nvPicPr>
            <p:cNvPr id="14" name="Picture 3"/>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7911" t="10277" r="19099" b="1587"/>
            <a:stretch/>
          </p:blipFill>
          <p:spPr bwMode="auto">
            <a:xfrm>
              <a:off x="457200" y="3651163"/>
              <a:ext cx="3810000" cy="2877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4724400" y="3657600"/>
              <a:ext cx="3840480" cy="2880360"/>
              <a:chOff x="4724400" y="3657600"/>
              <a:chExt cx="3840480" cy="2880360"/>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4400" y="3657600"/>
                <a:ext cx="3840480" cy="2880360"/>
              </a:xfrm>
              <a:prstGeom prst="rect">
                <a:avLst/>
              </a:prstGeom>
            </p:spPr>
          </p:pic>
          <p:sp>
            <p:nvSpPr>
              <p:cNvPr id="19" name="Rectangle 18"/>
              <p:cNvSpPr/>
              <p:nvPr/>
            </p:nvSpPr>
            <p:spPr>
              <a:xfrm>
                <a:off x="6705614" y="3682999"/>
                <a:ext cx="314948" cy="76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p:cNvCxnSpPr/>
            <p:nvPr/>
          </p:nvCxnSpPr>
          <p:spPr>
            <a:xfrm flipH="1">
              <a:off x="8522970" y="2950220"/>
              <a:ext cx="381000" cy="6096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Left Brace 9"/>
            <p:cNvSpPr/>
            <p:nvPr/>
          </p:nvSpPr>
          <p:spPr>
            <a:xfrm>
              <a:off x="1159496" y="1761067"/>
              <a:ext cx="127435" cy="1659459"/>
            </a:xfrm>
            <a:prstGeom prst="leftBrace">
              <a:avLst/>
            </a:prstGeom>
            <a:ln w="38100">
              <a:solidFill>
                <a:srgbClr val="0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4140200" y="1473200"/>
              <a:ext cx="609600" cy="192152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3133" y="2407729"/>
              <a:ext cx="114300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i="1" dirty="0" smtClean="0"/>
                <a:t>CBLH</a:t>
              </a:r>
              <a:endParaRPr lang="en-US" b="1" i="1" dirty="0"/>
            </a:p>
          </p:txBody>
        </p:sp>
        <p:sp>
          <p:nvSpPr>
            <p:cNvPr id="15" name="Oval 14"/>
            <p:cNvSpPr/>
            <p:nvPr/>
          </p:nvSpPr>
          <p:spPr>
            <a:xfrm>
              <a:off x="5276850" y="4419600"/>
              <a:ext cx="706682"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362200" y="5238750"/>
              <a:ext cx="706682"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2715541" y="5118100"/>
              <a:ext cx="2580359" cy="57785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4135966" y="3382434"/>
            <a:ext cx="812800" cy="369332"/>
          </a:xfrm>
          <a:prstGeom prst="rect">
            <a:avLst/>
          </a:prstGeom>
          <a:noFill/>
        </p:spPr>
        <p:txBody>
          <a:bodyPr wrap="square" rtlCol="0">
            <a:spAutoFit/>
          </a:bodyPr>
          <a:lstStyle/>
          <a:p>
            <a:r>
              <a:rPr lang="en-US" dirty="0" smtClean="0">
                <a:solidFill>
                  <a:srgbClr val="FF0000"/>
                </a:solidFill>
              </a:rPr>
              <a:t>5PM</a:t>
            </a:r>
            <a:endParaRPr lang="en-US" dirty="0">
              <a:solidFill>
                <a:srgbClr val="FF0000"/>
              </a:solidFill>
            </a:endParaRPr>
          </a:p>
        </p:txBody>
      </p:sp>
      <p:pic>
        <p:nvPicPr>
          <p:cNvPr id="21" name="Picture 20"/>
          <p:cNvPicPr>
            <a:picLocks noChangeAspect="1"/>
          </p:cNvPicPr>
          <p:nvPr/>
        </p:nvPicPr>
        <p:blipFill rotWithShape="1">
          <a:blip r:embed="rId7">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23" name="Title 1"/>
          <p:cNvSpPr>
            <a:spLocks noGrp="1"/>
          </p:cNvSpPr>
          <p:nvPr>
            <p:ph type="title"/>
          </p:nvPr>
        </p:nvSpPr>
        <p:spPr>
          <a:xfrm>
            <a:off x="914399" y="258233"/>
            <a:ext cx="7315201" cy="757768"/>
          </a:xfrm>
        </p:spPr>
        <p:txBody>
          <a:bodyPr/>
          <a:lstStyle/>
          <a:p>
            <a:pPr>
              <a:lnSpc>
                <a:spcPct val="130000"/>
              </a:lnSpc>
              <a:spcAft>
                <a:spcPts val="0"/>
              </a:spcAft>
            </a:pPr>
            <a:r>
              <a:rPr lang="en-US" dirty="0" smtClean="0">
                <a:latin typeface="Arial" panose="020B0604020202020204" pitchFamily="34" charset="0"/>
                <a:cs typeface="Arial" panose="020B0604020202020204" pitchFamily="34" charset="0"/>
              </a:rPr>
              <a:t>Planetary boundary layer</a:t>
            </a:r>
            <a:endParaRPr lang="en-US" sz="2600" b="0" dirty="0">
              <a:solidFill>
                <a:srgbClr val="000090"/>
              </a:solidFill>
              <a:latin typeface="Arial" panose="020B0604020202020204" pitchFamily="34" charset="0"/>
              <a:cs typeface="Arial" panose="020B0604020202020204" pitchFamily="34" charset="0"/>
            </a:endParaRPr>
          </a:p>
        </p:txBody>
      </p:sp>
      <p:sp>
        <p:nvSpPr>
          <p:cNvPr id="24" name="Slide Number Placeholder 3"/>
          <p:cNvSpPr>
            <a:spLocks noGrp="1"/>
          </p:cNvSpPr>
          <p:nvPr>
            <p:ph type="sldNum" sz="quarter" idx="12"/>
          </p:nvPr>
        </p:nvSpPr>
        <p:spPr>
          <a:xfrm>
            <a:off x="7013575" y="6547304"/>
            <a:ext cx="2133600" cy="476250"/>
          </a:xfrm>
        </p:spPr>
        <p:txBody>
          <a:bodyPr/>
          <a:lstStyle/>
          <a:p>
            <a:pPr>
              <a:defRPr/>
            </a:pPr>
            <a:r>
              <a:rPr lang="en-US" dirty="0" smtClean="0">
                <a:solidFill>
                  <a:schemeClr val="bg1"/>
                </a:solidFill>
              </a:rPr>
              <a:t>4</a:t>
            </a:r>
            <a:endParaRPr lang="en-US" dirty="0">
              <a:solidFill>
                <a:schemeClr val="bg1"/>
              </a:solidFill>
            </a:endParaRPr>
          </a:p>
        </p:txBody>
      </p:sp>
      <p:sp>
        <p:nvSpPr>
          <p:cNvPr id="25"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spTree>
    <p:extLst>
      <p:ext uri="{BB962C8B-B14F-4D97-AF65-F5344CB8AC3E}">
        <p14:creationId xmlns:p14="http://schemas.microsoft.com/office/powerpoint/2010/main" val="2857430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6172200" cy="762000"/>
          </a:xfrm>
        </p:spPr>
        <p:txBody>
          <a:bodyPr/>
          <a:lstStyle/>
          <a:p>
            <a:r>
              <a:rPr lang="en-US" dirty="0" smtClean="0"/>
              <a:t>Apparent Optical Height (AOH)</a:t>
            </a:r>
            <a:endParaRPr lang="en-US" dirty="0"/>
          </a:p>
        </p:txBody>
      </p:sp>
      <p:sp>
        <p:nvSpPr>
          <p:cNvPr id="4" name="Slide Number Placeholder 3"/>
          <p:cNvSpPr>
            <a:spLocks noGrp="1"/>
          </p:cNvSpPr>
          <p:nvPr>
            <p:ph type="sldNum" sz="quarter" idx="12"/>
          </p:nvPr>
        </p:nvSpPr>
        <p:spPr/>
        <p:txBody>
          <a:bodyPr/>
          <a:lstStyle/>
          <a:p>
            <a:pPr>
              <a:defRPr/>
            </a:pPr>
            <a:r>
              <a:rPr lang="en-US" dirty="0" smtClean="0">
                <a:solidFill>
                  <a:schemeClr val="bg1"/>
                </a:solidFill>
              </a:rPr>
              <a:t>5</a:t>
            </a:r>
            <a:endParaRPr lang="en-US" dirty="0">
              <a:solidFill>
                <a:schemeClr val="bg1"/>
              </a:solidFill>
            </a:endParaRPr>
          </a:p>
        </p:txBody>
      </p:sp>
      <p:sp>
        <p:nvSpPr>
          <p:cNvPr id="5"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sp>
        <p:nvSpPr>
          <p:cNvPr id="8" name="Content Placeholder 2"/>
          <p:cNvSpPr txBox="1">
            <a:spLocks/>
          </p:cNvSpPr>
          <p:nvPr/>
        </p:nvSpPr>
        <p:spPr bwMode="auto">
          <a:xfrm>
            <a:off x="215900" y="1295399"/>
            <a:ext cx="8928100" cy="14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20000"/>
              </a:spcBef>
              <a:spcAft>
                <a:spcPct val="0"/>
              </a:spcAft>
              <a:buFont typeface="Wingdings" charset="0"/>
              <a:buChar char="§"/>
              <a:defRPr sz="2500" b="1">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a:lstStyle>
          <a:p>
            <a:pPr marL="0" indent="0" defTabSz="3976100">
              <a:spcBef>
                <a:spcPts val="800"/>
              </a:spcBef>
              <a:buNone/>
              <a:defRPr/>
            </a:pPr>
            <a:r>
              <a:rPr lang="en-US" sz="2200" dirty="0" smtClean="0">
                <a:latin typeface="Arial" pitchFamily="34" charset="0"/>
                <a:cs typeface="Arial" pitchFamily="34" charset="0"/>
              </a:rPr>
              <a:t>Estimates the height that aerosols can reach in the atmosphere</a:t>
            </a:r>
          </a:p>
          <a:p>
            <a:pPr marL="346075" indent="-346075" defTabSz="3976100">
              <a:spcBef>
                <a:spcPts val="800"/>
              </a:spcBef>
              <a:buFont typeface="Arial" pitchFamily="34" charset="0"/>
              <a:buChar char="•"/>
              <a:defRPr/>
            </a:pPr>
            <a:r>
              <a:rPr lang="en-US" sz="2200" b="0" dirty="0" smtClean="0">
                <a:solidFill>
                  <a:srgbClr val="000080"/>
                </a:solidFill>
                <a:latin typeface="Arial" pitchFamily="34" charset="0"/>
                <a:cs typeface="Arial" pitchFamily="34" charset="0"/>
              </a:rPr>
              <a:t>In-situ photoacoustic and reciprocal </a:t>
            </a:r>
            <a:r>
              <a:rPr lang="en-US" sz="2200" b="0" dirty="0" err="1" smtClean="0">
                <a:solidFill>
                  <a:srgbClr val="000080"/>
                </a:solidFill>
                <a:latin typeface="Arial" pitchFamily="34" charset="0"/>
                <a:cs typeface="Arial" pitchFamily="34" charset="0"/>
              </a:rPr>
              <a:t>nephelometer</a:t>
            </a:r>
            <a:r>
              <a:rPr lang="en-US" sz="2200" b="0" dirty="0" smtClean="0">
                <a:solidFill>
                  <a:srgbClr val="000080"/>
                </a:solidFill>
                <a:latin typeface="Arial" pitchFamily="34" charset="0"/>
                <a:cs typeface="Arial" pitchFamily="34" charset="0"/>
              </a:rPr>
              <a:t>: Surface </a:t>
            </a:r>
            <a:r>
              <a:rPr lang="en-US" sz="2200" b="0" dirty="0" err="1" smtClean="0">
                <a:solidFill>
                  <a:srgbClr val="000080"/>
                </a:solidFill>
                <a:latin typeface="Symbol" charset="2"/>
                <a:cs typeface="Symbol" charset="2"/>
              </a:rPr>
              <a:t>b</a:t>
            </a:r>
            <a:r>
              <a:rPr lang="en-US" sz="2200" b="0" baseline="-25000" dirty="0" err="1" smtClean="0">
                <a:solidFill>
                  <a:srgbClr val="000080"/>
                </a:solidFill>
                <a:latin typeface="Arial" pitchFamily="34" charset="0"/>
                <a:cs typeface="Arial" pitchFamily="34" charset="0"/>
              </a:rPr>
              <a:t>ext</a:t>
            </a:r>
            <a:endParaRPr lang="en-US" sz="2200" b="0" dirty="0">
              <a:solidFill>
                <a:srgbClr val="000080"/>
              </a:solidFill>
              <a:latin typeface="Arial" pitchFamily="34" charset="0"/>
              <a:cs typeface="Arial" pitchFamily="34" charset="0"/>
            </a:endParaRPr>
          </a:p>
          <a:p>
            <a:pPr marL="346075" indent="-346075" defTabSz="3976100">
              <a:spcBef>
                <a:spcPts val="800"/>
              </a:spcBef>
              <a:buFont typeface="Arial" pitchFamily="34" charset="0"/>
              <a:buChar char="•"/>
              <a:defRPr/>
            </a:pPr>
            <a:r>
              <a:rPr lang="en-US" sz="2200" b="0" dirty="0" smtClean="0">
                <a:solidFill>
                  <a:srgbClr val="000080"/>
                </a:solidFill>
                <a:latin typeface="Arial" pitchFamily="34" charset="0"/>
                <a:cs typeface="Arial" pitchFamily="34" charset="0"/>
              </a:rPr>
              <a:t>Ground-based </a:t>
            </a:r>
            <a:r>
              <a:rPr lang="en-US" sz="2200" b="0" dirty="0" err="1" smtClean="0">
                <a:solidFill>
                  <a:srgbClr val="000080"/>
                </a:solidFill>
                <a:latin typeface="Arial" pitchFamily="34" charset="0"/>
                <a:cs typeface="Arial" pitchFamily="34" charset="0"/>
              </a:rPr>
              <a:t>sunphotometry</a:t>
            </a:r>
            <a:r>
              <a:rPr lang="en-US" sz="2200" b="0" dirty="0" smtClean="0">
                <a:solidFill>
                  <a:srgbClr val="000080"/>
                </a:solidFill>
                <a:latin typeface="Arial" pitchFamily="34" charset="0"/>
                <a:cs typeface="Arial" pitchFamily="34" charset="0"/>
              </a:rPr>
              <a:t>: Columnar AOD</a:t>
            </a:r>
            <a:endParaRPr lang="en-US" sz="2200" b="0" dirty="0">
              <a:solidFill>
                <a:srgbClr val="000080"/>
              </a:solidFill>
              <a:latin typeface="Arial" pitchFamily="34" charset="0"/>
              <a:cs typeface="Arial"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2129705" y="2743200"/>
                <a:ext cx="488069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rPr>
                        <m:t>𝑨𝑶𝑯</m:t>
                      </m:r>
                      <m:d>
                        <m:dPr>
                          <m:ctrlPr>
                            <a:rPr lang="en-US" sz="2800" b="1" i="1" smtClean="0">
                              <a:latin typeface="Cambria Math" panose="02040503050406030204" pitchFamily="18" charset="0"/>
                            </a:rPr>
                          </m:ctrlPr>
                        </m:dPr>
                        <m:e>
                          <m:r>
                            <a:rPr lang="el-GR" sz="2800" b="1" i="1" smtClean="0">
                              <a:latin typeface="Cambria Math"/>
                            </a:rPr>
                            <m:t>𝝀</m:t>
                          </m:r>
                        </m:e>
                      </m:d>
                      <m:r>
                        <a:rPr lang="en-US" sz="2800" b="1" i="1" smtClean="0">
                          <a:latin typeface="Cambria Math"/>
                        </a:rPr>
                        <m:t>=   </m:t>
                      </m:r>
                      <m:r>
                        <a:rPr lang="en-US" sz="2800" b="1" i="1" smtClean="0">
                          <a:latin typeface="Cambria Math"/>
                        </a:rPr>
                        <m:t>𝑨𝑶𝑫</m:t>
                      </m:r>
                      <m:d>
                        <m:dPr>
                          <m:ctrlPr>
                            <a:rPr lang="en-US" sz="2800" b="1" i="1">
                              <a:latin typeface="Cambria Math" panose="02040503050406030204" pitchFamily="18" charset="0"/>
                            </a:rPr>
                          </m:ctrlPr>
                        </m:dPr>
                        <m:e>
                          <m:r>
                            <a:rPr lang="el-GR" sz="2800" b="1" i="1">
                              <a:latin typeface="Cambria Math"/>
                            </a:rPr>
                            <m:t>𝝀</m:t>
                          </m:r>
                        </m:e>
                      </m:d>
                      <m:r>
                        <a:rPr lang="en-US" sz="2800" b="1" i="1" smtClean="0">
                          <a:latin typeface="Cambria Math"/>
                        </a:rPr>
                        <m:t>/</m:t>
                      </m:r>
                      <m:sSub>
                        <m:sSubPr>
                          <m:ctrlPr>
                            <a:rPr lang="en-US" sz="2800" b="1" i="1" smtClean="0">
                              <a:latin typeface="Cambria Math" panose="02040503050406030204" pitchFamily="18" charset="0"/>
                            </a:rPr>
                          </m:ctrlPr>
                        </m:sSubPr>
                        <m:e>
                          <m:r>
                            <a:rPr lang="en-US" sz="2800" b="1" i="1" smtClean="0">
                              <a:latin typeface="Cambria Math"/>
                              <a:ea typeface="Cambria Math"/>
                            </a:rPr>
                            <m:t>𝜷</m:t>
                          </m:r>
                        </m:e>
                        <m:sub>
                          <m:r>
                            <a:rPr lang="en-US" sz="2800" b="1" i="1" smtClean="0">
                              <a:latin typeface="Cambria Math"/>
                            </a:rPr>
                            <m:t>𝒆𝒙𝒕</m:t>
                          </m:r>
                        </m:sub>
                      </m:sSub>
                      <m:d>
                        <m:dPr>
                          <m:ctrlPr>
                            <a:rPr lang="en-US" sz="2800" b="1" i="1">
                              <a:latin typeface="Cambria Math" panose="02040503050406030204" pitchFamily="18" charset="0"/>
                            </a:rPr>
                          </m:ctrlPr>
                        </m:dPr>
                        <m:e>
                          <m:r>
                            <a:rPr lang="el-GR" sz="2800" b="1" i="1">
                              <a:latin typeface="Cambria Math"/>
                            </a:rPr>
                            <m:t>𝝀</m:t>
                          </m:r>
                        </m:e>
                      </m:d>
                    </m:oMath>
                  </m:oMathPara>
                </a14:m>
                <a:endParaRPr lang="en-US" sz="28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2129705" y="2743200"/>
                <a:ext cx="4880695" cy="523220"/>
              </a:xfrm>
              <a:prstGeom prst="rect">
                <a:avLst/>
              </a:prstGeom>
              <a:blipFill rotWithShape="1">
                <a:blip r:embed="rId4"/>
                <a:stretch>
                  <a:fillRect/>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14" name="Rectangle 13"/>
          <p:cNvSpPr/>
          <p:nvPr/>
        </p:nvSpPr>
        <p:spPr>
          <a:xfrm>
            <a:off x="7003330" y="3090770"/>
            <a:ext cx="1622717" cy="230832"/>
          </a:xfrm>
          <a:prstGeom prst="rect">
            <a:avLst/>
          </a:prstGeom>
        </p:spPr>
        <p:txBody>
          <a:bodyPr wrap="square">
            <a:spAutoFit/>
          </a:bodyPr>
          <a:lstStyle/>
          <a:p>
            <a:r>
              <a:rPr lang="en-US" sz="900" b="1" dirty="0" smtClean="0"/>
              <a:t>Loria-Salazar (JGR, 2014)</a:t>
            </a:r>
            <a:endParaRPr lang="en-US" sz="900" b="1" dirty="0"/>
          </a:p>
        </p:txBody>
      </p:sp>
    </p:spTree>
    <p:extLst>
      <p:ext uri="{BB962C8B-B14F-4D97-AF65-F5344CB8AC3E}">
        <p14:creationId xmlns:p14="http://schemas.microsoft.com/office/powerpoint/2010/main" val="1486771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6172200" cy="762000"/>
          </a:xfrm>
        </p:spPr>
        <p:txBody>
          <a:bodyPr/>
          <a:lstStyle/>
          <a:p>
            <a:r>
              <a:rPr lang="en-US" dirty="0" smtClean="0"/>
              <a:t>Apparent Optical Height (AOH)</a:t>
            </a:r>
            <a:endParaRPr lang="en-US" dirty="0"/>
          </a:p>
        </p:txBody>
      </p:sp>
      <p:sp>
        <p:nvSpPr>
          <p:cNvPr id="4" name="Slide Number Placeholder 3"/>
          <p:cNvSpPr>
            <a:spLocks noGrp="1"/>
          </p:cNvSpPr>
          <p:nvPr>
            <p:ph type="sldNum" sz="quarter" idx="12"/>
          </p:nvPr>
        </p:nvSpPr>
        <p:spPr/>
        <p:txBody>
          <a:bodyPr/>
          <a:lstStyle/>
          <a:p>
            <a:pPr>
              <a:defRPr/>
            </a:pPr>
            <a:r>
              <a:rPr lang="en-US" dirty="0" smtClean="0">
                <a:solidFill>
                  <a:schemeClr val="bg1"/>
                </a:solidFill>
              </a:rPr>
              <a:t>5</a:t>
            </a:r>
            <a:endParaRPr lang="en-US" dirty="0">
              <a:solidFill>
                <a:schemeClr val="bg1"/>
              </a:solidFill>
            </a:endParaRPr>
          </a:p>
        </p:txBody>
      </p:sp>
      <p:sp>
        <p:nvSpPr>
          <p:cNvPr id="5" name="Rectangle 5"/>
          <p:cNvSpPr>
            <a:spLocks noGrp="1" noChangeArrowheads="1"/>
          </p:cNvSpPr>
          <p:nvPr>
            <p:ph type="ftr" sz="quarter" idx="3"/>
          </p:nvPr>
        </p:nvSpPr>
        <p:spPr bwMode="auto">
          <a:xfrm>
            <a:off x="3124200" y="65563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ea typeface="+mn-ea"/>
                <a:cs typeface="+mn-cs"/>
              </a:defRPr>
            </a:lvl1pPr>
          </a:lstStyle>
          <a:p>
            <a:pPr>
              <a:defRPr/>
            </a:pPr>
            <a:r>
              <a:rPr lang="en-US" dirty="0" err="1" smtClean="0">
                <a:solidFill>
                  <a:schemeClr val="bg1"/>
                </a:solidFill>
              </a:rPr>
              <a:t>www.unr.edu</a:t>
            </a:r>
            <a:r>
              <a:rPr lang="en-US" dirty="0" smtClean="0">
                <a:solidFill>
                  <a:schemeClr val="bg1"/>
                </a:solidFill>
              </a:rPr>
              <a:t>/~</a:t>
            </a:r>
            <a:r>
              <a:rPr lang="en-US" dirty="0" err="1" smtClean="0">
                <a:solidFill>
                  <a:schemeClr val="bg1"/>
                </a:solidFill>
              </a:rPr>
              <a:t>hholmes</a:t>
            </a:r>
            <a:endParaRPr lang="en-US" dirty="0">
              <a:solidFill>
                <a:schemeClr val="bg1"/>
              </a:solidFill>
            </a:endParaRPr>
          </a:p>
        </p:txBody>
      </p:sp>
      <p:grpSp>
        <p:nvGrpSpPr>
          <p:cNvPr id="11" name="Group 10"/>
          <p:cNvGrpSpPr/>
          <p:nvPr/>
        </p:nvGrpSpPr>
        <p:grpSpPr>
          <a:xfrm>
            <a:off x="1041400" y="3594099"/>
            <a:ext cx="7463367" cy="2925232"/>
            <a:chOff x="1041400" y="3594099"/>
            <a:chExt cx="7463367" cy="2925232"/>
          </a:xfrm>
        </p:grpSpPr>
        <p:pic>
          <p:nvPicPr>
            <p:cNvPr id="6" name="Picture 2"/>
            <p:cNvPicPr>
              <a:picLocks noChangeAspect="1" noChangeArrowheads="1"/>
            </p:cNvPicPr>
            <p:nvPr/>
          </p:nvPicPr>
          <p:blipFill rotWithShape="1">
            <a:blip r:embed="rId2" cstate="print"/>
            <a:srcRect l="25485" t="53369" r="29314" b="15625"/>
            <a:stretch/>
          </p:blipFill>
          <p:spPr bwMode="auto">
            <a:xfrm>
              <a:off x="1358900" y="3594099"/>
              <a:ext cx="6527800" cy="2517609"/>
            </a:xfrm>
            <a:prstGeom prst="rect">
              <a:avLst/>
            </a:prstGeom>
            <a:ln>
              <a:noFill/>
            </a:ln>
            <a:effectLst/>
          </p:spPr>
        </p:pic>
        <p:sp>
          <p:nvSpPr>
            <p:cNvPr id="7" name="TextBox 1"/>
            <p:cNvSpPr txBox="1">
              <a:spLocks noChangeArrowheads="1"/>
            </p:cNvSpPr>
            <p:nvPr/>
          </p:nvSpPr>
          <p:spPr bwMode="auto">
            <a:xfrm>
              <a:off x="1041400" y="5850464"/>
              <a:ext cx="7463367" cy="66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chemeClr val="bg2"/>
                  </a:solidFill>
                  <a:cs typeface="Tahoma" charset="0"/>
                </a:rPr>
                <a:t>Raman </a:t>
              </a:r>
              <a:r>
                <a:rPr lang="en-US" sz="1800" dirty="0" err="1">
                  <a:solidFill>
                    <a:schemeClr val="bg2"/>
                  </a:solidFill>
                  <a:cs typeface="Tahoma" charset="0"/>
                </a:rPr>
                <a:t>Lidar</a:t>
              </a:r>
              <a:r>
                <a:rPr lang="en-US" sz="1800" dirty="0">
                  <a:solidFill>
                    <a:schemeClr val="bg2"/>
                  </a:solidFill>
                  <a:cs typeface="Tahoma" charset="0"/>
                </a:rPr>
                <a:t> Picture of the Convective Mixed Layer at the DOE ARM site in North Central Oklahoma</a:t>
              </a:r>
              <a:r>
                <a:rPr lang="en-US" sz="1800" dirty="0" smtClean="0">
                  <a:solidFill>
                    <a:schemeClr val="bg2"/>
                  </a:solidFill>
                  <a:cs typeface="Tahoma" charset="0"/>
                </a:rPr>
                <a:t>. (</a:t>
              </a:r>
              <a:r>
                <a:rPr lang="en-US" sz="1800" dirty="0">
                  <a:solidFill>
                    <a:schemeClr val="bg2"/>
                  </a:solidFill>
                  <a:cs typeface="Tahoma" charset="0"/>
                </a:rPr>
                <a:t>Courtesy of Dr. David Turner</a:t>
              </a:r>
              <a:r>
                <a:rPr lang="en-US" sz="1800" dirty="0" smtClean="0">
                  <a:solidFill>
                    <a:schemeClr val="bg2"/>
                  </a:solidFill>
                  <a:cs typeface="Tahoma" charset="0"/>
                </a:rPr>
                <a:t>)</a:t>
              </a:r>
              <a:endParaRPr lang="en-US" sz="1800" dirty="0">
                <a:solidFill>
                  <a:schemeClr val="bg2"/>
                </a:solidFill>
                <a:cs typeface="Tahoma" charset="0"/>
              </a:endParaRPr>
            </a:p>
          </p:txBody>
        </p:sp>
      </p:grpSp>
      <p:sp>
        <p:nvSpPr>
          <p:cNvPr id="8" name="Content Placeholder 2"/>
          <p:cNvSpPr txBox="1">
            <a:spLocks/>
          </p:cNvSpPr>
          <p:nvPr/>
        </p:nvSpPr>
        <p:spPr bwMode="auto">
          <a:xfrm>
            <a:off x="215900" y="1295399"/>
            <a:ext cx="8928100" cy="14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20000"/>
              </a:spcBef>
              <a:spcAft>
                <a:spcPct val="0"/>
              </a:spcAft>
              <a:buFont typeface="Wingdings" charset="0"/>
              <a:buChar char="§"/>
              <a:defRPr sz="2500" b="1">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a:lstStyle>
          <a:p>
            <a:pPr marL="0" indent="0" defTabSz="3976100">
              <a:spcBef>
                <a:spcPts val="800"/>
              </a:spcBef>
              <a:buNone/>
              <a:defRPr/>
            </a:pPr>
            <a:r>
              <a:rPr lang="en-US" sz="2200" dirty="0" smtClean="0">
                <a:latin typeface="Arial" pitchFamily="34" charset="0"/>
                <a:cs typeface="Arial" pitchFamily="34" charset="0"/>
              </a:rPr>
              <a:t>Estimates the height that aerosols can reach in the atmosphere</a:t>
            </a:r>
          </a:p>
          <a:p>
            <a:pPr marL="346075" indent="-346075" defTabSz="3976100">
              <a:spcBef>
                <a:spcPts val="800"/>
              </a:spcBef>
              <a:buFont typeface="Arial" pitchFamily="34" charset="0"/>
              <a:buChar char="•"/>
              <a:defRPr/>
            </a:pPr>
            <a:r>
              <a:rPr lang="en-US" sz="2200" b="0" dirty="0" smtClean="0">
                <a:solidFill>
                  <a:srgbClr val="000080"/>
                </a:solidFill>
                <a:latin typeface="Arial" pitchFamily="34" charset="0"/>
                <a:cs typeface="Arial" pitchFamily="34" charset="0"/>
              </a:rPr>
              <a:t>In-situ photoacoustic and reciprocal </a:t>
            </a:r>
            <a:r>
              <a:rPr lang="en-US" sz="2200" b="0" dirty="0" err="1" smtClean="0">
                <a:solidFill>
                  <a:srgbClr val="000080"/>
                </a:solidFill>
                <a:latin typeface="Arial" pitchFamily="34" charset="0"/>
                <a:cs typeface="Arial" pitchFamily="34" charset="0"/>
              </a:rPr>
              <a:t>nephelometer</a:t>
            </a:r>
            <a:r>
              <a:rPr lang="en-US" sz="2200" b="0" dirty="0" smtClean="0">
                <a:solidFill>
                  <a:srgbClr val="000080"/>
                </a:solidFill>
                <a:latin typeface="Arial" pitchFamily="34" charset="0"/>
                <a:cs typeface="Arial" pitchFamily="34" charset="0"/>
              </a:rPr>
              <a:t>: Surface </a:t>
            </a:r>
            <a:r>
              <a:rPr lang="en-US" sz="2200" b="0" dirty="0" err="1" smtClean="0">
                <a:solidFill>
                  <a:srgbClr val="000080"/>
                </a:solidFill>
                <a:latin typeface="Symbol" charset="2"/>
                <a:cs typeface="Symbol" charset="2"/>
              </a:rPr>
              <a:t>b</a:t>
            </a:r>
            <a:r>
              <a:rPr lang="en-US" sz="2200" b="0" baseline="-25000" dirty="0" err="1" smtClean="0">
                <a:solidFill>
                  <a:srgbClr val="000080"/>
                </a:solidFill>
                <a:latin typeface="Arial" pitchFamily="34" charset="0"/>
                <a:cs typeface="Arial" pitchFamily="34" charset="0"/>
              </a:rPr>
              <a:t>ext</a:t>
            </a:r>
            <a:endParaRPr lang="en-US" sz="2200" b="0" dirty="0">
              <a:solidFill>
                <a:srgbClr val="000080"/>
              </a:solidFill>
              <a:latin typeface="Arial" pitchFamily="34" charset="0"/>
              <a:cs typeface="Arial" pitchFamily="34" charset="0"/>
            </a:endParaRPr>
          </a:p>
          <a:p>
            <a:pPr marL="346075" indent="-346075" defTabSz="3976100">
              <a:spcBef>
                <a:spcPts val="800"/>
              </a:spcBef>
              <a:buFont typeface="Arial" pitchFamily="34" charset="0"/>
              <a:buChar char="•"/>
              <a:defRPr/>
            </a:pPr>
            <a:r>
              <a:rPr lang="en-US" sz="2200" b="0" dirty="0" smtClean="0">
                <a:solidFill>
                  <a:srgbClr val="000080"/>
                </a:solidFill>
                <a:latin typeface="Arial" pitchFamily="34" charset="0"/>
                <a:cs typeface="Arial" pitchFamily="34" charset="0"/>
              </a:rPr>
              <a:t>Ground-based </a:t>
            </a:r>
            <a:r>
              <a:rPr lang="en-US" sz="2200" b="0" dirty="0" err="1" smtClean="0">
                <a:solidFill>
                  <a:srgbClr val="000080"/>
                </a:solidFill>
                <a:latin typeface="Arial" pitchFamily="34" charset="0"/>
                <a:cs typeface="Arial" pitchFamily="34" charset="0"/>
              </a:rPr>
              <a:t>sunphotometry</a:t>
            </a:r>
            <a:r>
              <a:rPr lang="en-US" sz="2200" b="0" dirty="0" smtClean="0">
                <a:solidFill>
                  <a:srgbClr val="000080"/>
                </a:solidFill>
                <a:latin typeface="Arial" pitchFamily="34" charset="0"/>
                <a:cs typeface="Arial" pitchFamily="34" charset="0"/>
              </a:rPr>
              <a:t>: Columnar AOD</a:t>
            </a:r>
            <a:endParaRPr lang="en-US" sz="2200" b="0" dirty="0">
              <a:solidFill>
                <a:srgbClr val="000080"/>
              </a:solidFill>
              <a:latin typeface="Arial" pitchFamily="34" charset="0"/>
              <a:cs typeface="Arial"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943" y="318656"/>
            <a:ext cx="1076531" cy="905164"/>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2129705" y="2743200"/>
                <a:ext cx="488069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rPr>
                        <m:t>𝑨𝑶𝑯</m:t>
                      </m:r>
                      <m:d>
                        <m:dPr>
                          <m:ctrlPr>
                            <a:rPr lang="en-US" sz="2800" b="1" i="1" smtClean="0">
                              <a:latin typeface="Cambria Math" panose="02040503050406030204" pitchFamily="18" charset="0"/>
                            </a:rPr>
                          </m:ctrlPr>
                        </m:dPr>
                        <m:e>
                          <m:r>
                            <a:rPr lang="el-GR" sz="2800" b="1" i="1" smtClean="0">
                              <a:latin typeface="Cambria Math"/>
                            </a:rPr>
                            <m:t>𝝀</m:t>
                          </m:r>
                        </m:e>
                      </m:d>
                      <m:r>
                        <a:rPr lang="en-US" sz="2800" b="1" i="1" smtClean="0">
                          <a:latin typeface="Cambria Math"/>
                        </a:rPr>
                        <m:t>=   </m:t>
                      </m:r>
                      <m:r>
                        <a:rPr lang="en-US" sz="2800" b="1" i="1" smtClean="0">
                          <a:latin typeface="Cambria Math"/>
                        </a:rPr>
                        <m:t>𝑨𝑶𝑫</m:t>
                      </m:r>
                      <m:d>
                        <m:dPr>
                          <m:ctrlPr>
                            <a:rPr lang="en-US" sz="2800" b="1" i="1">
                              <a:latin typeface="Cambria Math" panose="02040503050406030204" pitchFamily="18" charset="0"/>
                            </a:rPr>
                          </m:ctrlPr>
                        </m:dPr>
                        <m:e>
                          <m:r>
                            <a:rPr lang="el-GR" sz="2800" b="1" i="1">
                              <a:latin typeface="Cambria Math"/>
                            </a:rPr>
                            <m:t>𝝀</m:t>
                          </m:r>
                        </m:e>
                      </m:d>
                      <m:r>
                        <a:rPr lang="en-US" sz="2800" b="1" i="1" smtClean="0">
                          <a:latin typeface="Cambria Math"/>
                        </a:rPr>
                        <m:t>/</m:t>
                      </m:r>
                      <m:sSub>
                        <m:sSubPr>
                          <m:ctrlPr>
                            <a:rPr lang="en-US" sz="2800" b="1" i="1" smtClean="0">
                              <a:latin typeface="Cambria Math" panose="02040503050406030204" pitchFamily="18" charset="0"/>
                            </a:rPr>
                          </m:ctrlPr>
                        </m:sSubPr>
                        <m:e>
                          <m:r>
                            <a:rPr lang="en-US" sz="2800" b="1" i="1" smtClean="0">
                              <a:latin typeface="Cambria Math"/>
                              <a:ea typeface="Cambria Math"/>
                            </a:rPr>
                            <m:t>𝜷</m:t>
                          </m:r>
                        </m:e>
                        <m:sub>
                          <m:r>
                            <a:rPr lang="en-US" sz="2800" b="1" i="1" smtClean="0">
                              <a:latin typeface="Cambria Math"/>
                            </a:rPr>
                            <m:t>𝒆𝒙𝒕</m:t>
                          </m:r>
                        </m:sub>
                      </m:sSub>
                      <m:d>
                        <m:dPr>
                          <m:ctrlPr>
                            <a:rPr lang="en-US" sz="2800" b="1" i="1">
                              <a:latin typeface="Cambria Math" panose="02040503050406030204" pitchFamily="18" charset="0"/>
                            </a:rPr>
                          </m:ctrlPr>
                        </m:dPr>
                        <m:e>
                          <m:r>
                            <a:rPr lang="el-GR" sz="2800" b="1" i="1">
                              <a:latin typeface="Cambria Math"/>
                            </a:rPr>
                            <m:t>𝝀</m:t>
                          </m:r>
                        </m:e>
                      </m:d>
                    </m:oMath>
                  </m:oMathPara>
                </a14:m>
                <a:endParaRPr lang="en-US" sz="28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2129705" y="2743200"/>
                <a:ext cx="4880695" cy="523220"/>
              </a:xfrm>
              <a:prstGeom prst="rect">
                <a:avLst/>
              </a:prstGeom>
              <a:blipFill rotWithShape="1">
                <a:blip r:embed="rId4"/>
                <a:stretch>
                  <a:fillRect/>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6461" r="24118"/>
          <a:stretch/>
        </p:blipFill>
        <p:spPr>
          <a:xfrm>
            <a:off x="76200" y="190500"/>
            <a:ext cx="1219200" cy="952500"/>
          </a:xfrm>
          <a:prstGeom prst="rect">
            <a:avLst/>
          </a:prstGeom>
        </p:spPr>
      </p:pic>
      <p:sp>
        <p:nvSpPr>
          <p:cNvPr id="14" name="Rectangle 13"/>
          <p:cNvSpPr/>
          <p:nvPr/>
        </p:nvSpPr>
        <p:spPr>
          <a:xfrm>
            <a:off x="7003330" y="3090770"/>
            <a:ext cx="1622717" cy="230832"/>
          </a:xfrm>
          <a:prstGeom prst="rect">
            <a:avLst/>
          </a:prstGeom>
        </p:spPr>
        <p:txBody>
          <a:bodyPr wrap="square">
            <a:spAutoFit/>
          </a:bodyPr>
          <a:lstStyle/>
          <a:p>
            <a:r>
              <a:rPr lang="en-US" sz="900" b="1" dirty="0" smtClean="0"/>
              <a:t>Loria-Salazar (JGR, 2014)</a:t>
            </a:r>
            <a:endParaRPr lang="en-US" sz="900" b="1" dirty="0"/>
          </a:p>
        </p:txBody>
      </p:sp>
    </p:spTree>
    <p:extLst>
      <p:ext uri="{BB962C8B-B14F-4D97-AF65-F5344CB8AC3E}">
        <p14:creationId xmlns:p14="http://schemas.microsoft.com/office/powerpoint/2010/main" val="388398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lmesUNR_Template">
  <a:themeElements>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UNR-landscap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UNR-landscap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UNR-landscap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UNR-landscap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UNR-landscap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UNR-landscap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UNR-landscap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UNR-landscap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UNR-landscap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UNR-landscap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UNR-landscap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UNR-landscap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HolmesUNR_Template.pot</Template>
  <TotalTime>25078</TotalTime>
  <Words>2577</Words>
  <Application>Microsoft Office PowerPoint</Application>
  <PresentationFormat>On-screen Show (4:3)</PresentationFormat>
  <Paragraphs>464</Paragraphs>
  <Slides>41</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ＭＳ Ｐゴシック</vt:lpstr>
      <vt:lpstr>Arial</vt:lpstr>
      <vt:lpstr>Calibri</vt:lpstr>
      <vt:lpstr>Cambria Math</vt:lpstr>
      <vt:lpstr>Symbol</vt:lpstr>
      <vt:lpstr>Tahoma</vt:lpstr>
      <vt:lpstr>Times New Roman</vt:lpstr>
      <vt:lpstr>Wingdings</vt:lpstr>
      <vt:lpstr>HolmesUNR_Template</vt:lpstr>
      <vt:lpstr>PowerPoint Presentation</vt:lpstr>
      <vt:lpstr>Motivation</vt:lpstr>
      <vt:lpstr>Motivation</vt:lpstr>
      <vt:lpstr>Challenges in the western U.S.</vt:lpstr>
      <vt:lpstr>Challenges in the western U.S.</vt:lpstr>
      <vt:lpstr>Planetary boundary layer</vt:lpstr>
      <vt:lpstr>Planetary boundary layer</vt:lpstr>
      <vt:lpstr>Apparent Optical Height (AOH)</vt:lpstr>
      <vt:lpstr>Apparent Optical Height (AOH)</vt:lpstr>
      <vt:lpstr>Apparent Optical Height (AOH) California and Nevada, 2013</vt:lpstr>
      <vt:lpstr>Objectives and Hypotheses</vt:lpstr>
      <vt:lpstr>PM2.5, AERONET and MODIS C6 AOD Reno, NV, August 2013</vt:lpstr>
      <vt:lpstr>PM2.5, AERONET and MODIS C6 AOD  Fresno, CA, August 2013</vt:lpstr>
      <vt:lpstr>HYSPLIT Back Trajectories: 31 Aug 2013 24 hour, NAM 12-km</vt:lpstr>
      <vt:lpstr>Columnar AERONET AOD vs surface PM2.5 California and Nevada, 2013</vt:lpstr>
      <vt:lpstr>Columnar AERONET AOD vs surface PM2.5 California and Nevada, 2013</vt:lpstr>
      <vt:lpstr>Columnar AERONET AOD vs surface PM2.5 California and Nevada, 2013</vt:lpstr>
      <vt:lpstr>Columnar AERONET AOD vs surface PM2.5 California and Nevada, 2013</vt:lpstr>
      <vt:lpstr>Columnar AERONET AOD vs surface PM2.5 California and Nevada, 2013</vt:lpstr>
      <vt:lpstr>Columnar AERONET AOD vs surface PM2.5 California and Nevada, 2013</vt:lpstr>
      <vt:lpstr>Quadrant method California and Nevada, 2013 </vt:lpstr>
      <vt:lpstr>Quadrant method California and Nevada, 2013 </vt:lpstr>
      <vt:lpstr>Quadrant method California and Nevada, 2013 </vt:lpstr>
      <vt:lpstr>Quadrant method California and Nevada, 2013 </vt:lpstr>
      <vt:lpstr>Quadrant method California and Nevada, 2013 </vt:lpstr>
      <vt:lpstr>Quadrant method California and Nevada, 2013 </vt:lpstr>
      <vt:lpstr>Quadrant method California and Nevada, 2013 </vt:lpstr>
      <vt:lpstr>Quadrant method California and Nevada, 2013 </vt:lpstr>
      <vt:lpstr>Columnar AERONET AOD vs surface PM2.5 California and Nevada, 2013</vt:lpstr>
      <vt:lpstr>Quadrant method: Coastal stations California and Nevada, 2013 </vt:lpstr>
      <vt:lpstr>Quadrant method: Coastal stations California and Nevada, 2013 </vt:lpstr>
      <vt:lpstr>Quadrant method: Inland stations California and Nevada, 2013 </vt:lpstr>
      <vt:lpstr>Quadrant method: Inland stations California and Nevada, 2013 </vt:lpstr>
      <vt:lpstr>Quadrant method: Seasonal  California and Nevada, 2013 </vt:lpstr>
      <vt:lpstr>Conclusions</vt:lpstr>
      <vt:lpstr>Acknowledgments</vt:lpstr>
      <vt:lpstr>PowerPoint Presentation</vt:lpstr>
      <vt:lpstr>PowerPoint Presentation</vt:lpstr>
      <vt:lpstr>PowerPoint Presentation</vt:lpstr>
      <vt:lpstr>Potential hygroscopic growth</vt:lpstr>
      <vt:lpstr>Potential hygroscopic growth</vt:lpstr>
    </vt:vector>
  </TitlesOfParts>
  <Company>University of Nevada, Reno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MLoriaCMAS</dc:title>
  <dc:creator>MarcelaLoria</dc:creator>
  <cp:lastModifiedBy>Marcela Loria</cp:lastModifiedBy>
  <cp:revision>1729</cp:revision>
  <dcterms:created xsi:type="dcterms:W3CDTF">2007-02-09T21:28:15Z</dcterms:created>
  <dcterms:modified xsi:type="dcterms:W3CDTF">2017-10-19T19:02:50Z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MLoriaCMAS</vt:lpwstr>
  </property>
  <property fmtid="{D5CDD505-2E9C-101B-9397-08002B2CF9AE}" pid="3" name="SlideDescription">
    <vt:lpwstr/>
  </property>
</Properties>
</file>