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4"/>
  </p:sldMasterIdLst>
  <p:notesMasterIdLst>
    <p:notesMasterId r:id="rId90"/>
  </p:notesMasterIdLst>
  <p:sldIdLst>
    <p:sldId id="256" r:id="rId65"/>
    <p:sldId id="283" r:id="rId66"/>
    <p:sldId id="284" r:id="rId67"/>
    <p:sldId id="285" r:id="rId68"/>
    <p:sldId id="286" r:id="rId69"/>
    <p:sldId id="287" r:id="rId70"/>
    <p:sldId id="288" r:id="rId71"/>
    <p:sldId id="289" r:id="rId72"/>
    <p:sldId id="290" r:id="rId73"/>
    <p:sldId id="291" r:id="rId74"/>
    <p:sldId id="292" r:id="rId75"/>
    <p:sldId id="293" r:id="rId76"/>
    <p:sldId id="294" r:id="rId77"/>
    <p:sldId id="295" r:id="rId78"/>
    <p:sldId id="296" r:id="rId79"/>
    <p:sldId id="297" r:id="rId80"/>
    <p:sldId id="298" r:id="rId81"/>
    <p:sldId id="299" r:id="rId82"/>
    <p:sldId id="300" r:id="rId83"/>
    <p:sldId id="301" r:id="rId84"/>
    <p:sldId id="302" r:id="rId85"/>
    <p:sldId id="303" r:id="rId86"/>
    <p:sldId id="304" r:id="rId87"/>
    <p:sldId id="306" r:id="rId88"/>
    <p:sldId id="307" r:id="rId89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1E0E"/>
    <a:srgbClr val="0000FF"/>
    <a:srgbClr val="FD2711"/>
    <a:srgbClr val="C00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9" autoAdjust="0"/>
    <p:restoredTop sz="80718" autoAdjust="0"/>
  </p:normalViewPr>
  <p:slideViewPr>
    <p:cSldViewPr>
      <p:cViewPr>
        <p:scale>
          <a:sx n="69" d="100"/>
          <a:sy n="69" d="100"/>
        </p:scale>
        <p:origin x="786" y="2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63" Type="http://schemas.openxmlformats.org/officeDocument/2006/relationships/customXml" Target="../customXml/item63.xml"/><Relationship Id="rId68" Type="http://schemas.openxmlformats.org/officeDocument/2006/relationships/slide" Target="slides/slide4.xml"/><Relationship Id="rId76" Type="http://schemas.openxmlformats.org/officeDocument/2006/relationships/slide" Target="slides/slide12.xml"/><Relationship Id="rId84" Type="http://schemas.openxmlformats.org/officeDocument/2006/relationships/slide" Target="slides/slide20.xml"/><Relationship Id="rId89" Type="http://schemas.openxmlformats.org/officeDocument/2006/relationships/slide" Target="slides/slide25.xml"/><Relationship Id="rId7" Type="http://schemas.openxmlformats.org/officeDocument/2006/relationships/customXml" Target="../customXml/item7.xml"/><Relationship Id="rId71" Type="http://schemas.openxmlformats.org/officeDocument/2006/relationships/slide" Target="slides/slide7.xml"/><Relationship Id="rId9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slide" Target="slides/slide2.xml"/><Relationship Id="rId74" Type="http://schemas.openxmlformats.org/officeDocument/2006/relationships/slide" Target="slides/slide10.xml"/><Relationship Id="rId79" Type="http://schemas.openxmlformats.org/officeDocument/2006/relationships/slide" Target="slides/slide15.xml"/><Relationship Id="rId87" Type="http://schemas.openxmlformats.org/officeDocument/2006/relationships/slide" Target="slides/slide23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slide" Target="slides/slide18.xml"/><Relationship Id="rId90" Type="http://schemas.openxmlformats.org/officeDocument/2006/relationships/notesMaster" Target="notesMasters/notesMaster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slideMaster" Target="slideMasters/slideMaster1.xml"/><Relationship Id="rId69" Type="http://schemas.openxmlformats.org/officeDocument/2006/relationships/slide" Target="slides/slide5.xml"/><Relationship Id="rId77" Type="http://schemas.openxmlformats.org/officeDocument/2006/relationships/slide" Target="slides/slide13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8.xml"/><Relationship Id="rId80" Type="http://schemas.openxmlformats.org/officeDocument/2006/relationships/slide" Target="slides/slide16.xml"/><Relationship Id="rId85" Type="http://schemas.openxmlformats.org/officeDocument/2006/relationships/slide" Target="slides/slide21.xml"/><Relationship Id="rId93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slide" Target="slides/slide3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slide" Target="slides/slide6.xml"/><Relationship Id="rId75" Type="http://schemas.openxmlformats.org/officeDocument/2006/relationships/slide" Target="slides/slide11.xml"/><Relationship Id="rId83" Type="http://schemas.openxmlformats.org/officeDocument/2006/relationships/slide" Target="slides/slide19.xml"/><Relationship Id="rId88" Type="http://schemas.openxmlformats.org/officeDocument/2006/relationships/slide" Target="slides/slide24.xml"/><Relationship Id="rId9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slide" Target="slides/slide1.xml"/><Relationship Id="rId73" Type="http://schemas.openxmlformats.org/officeDocument/2006/relationships/slide" Target="slides/slide9.xml"/><Relationship Id="rId78" Type="http://schemas.openxmlformats.org/officeDocument/2006/relationships/slide" Target="slides/slide14.xml"/><Relationship Id="rId81" Type="http://schemas.openxmlformats.org/officeDocument/2006/relationships/slide" Target="slides/slide17.xml"/><Relationship Id="rId86" Type="http://schemas.openxmlformats.org/officeDocument/2006/relationships/slide" Target="slides/slide22.xml"/><Relationship Id="rId9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47332B-D0EB-4792-8C53-AB14AAE40B95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3E6B27-C493-4C6B-90F6-AB560E96B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1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E6B27-C493-4C6B-90F6-AB560E96B49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1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ord_blanc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600200"/>
            <a:ext cx="7543800" cy="4724400"/>
          </a:xfrm>
        </p:spPr>
        <p:txBody>
          <a:bodyPr rtlCol="0">
            <a:normAutofit/>
          </a:bodyPr>
          <a:lstStyle>
            <a:lvl1pPr>
              <a:buClrTx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938BC-0F9D-450E-A335-DBA3CB8EB127}" type="datetime1">
              <a:rPr lang="en-US" smtClean="0"/>
              <a:t>10/5/2015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6858000" y="6356350"/>
            <a:ext cx="21336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982EA9DB-1AB2-4E45-B0AC-1182FB307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/New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p_ord_blanc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219200" y="2590800"/>
            <a:ext cx="6705600" cy="2438400"/>
          </a:xfrm>
        </p:spPr>
        <p:txBody>
          <a:bodyPr>
            <a:normAutofit fontScale="92500"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F836B-959D-46DA-BDEF-9A6394A32E6F}" type="datetime1">
              <a:rPr lang="en-US" smtClean="0"/>
              <a:t>10/5/2015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5E5786F2-C5E9-407A-8AFB-EC65E0ADA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248400" y="1524000"/>
            <a:ext cx="2743200" cy="2133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48400" y="3886200"/>
            <a:ext cx="2743200" cy="2209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152400" y="1447800"/>
            <a:ext cx="5943600" cy="5257800"/>
          </a:xfrm>
        </p:spPr>
        <p:txBody>
          <a:bodyPr>
            <a:normAutofit/>
          </a:bodyPr>
          <a:lstStyle>
            <a:lvl1pPr marL="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 baseline="0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73B96-C19A-4CB4-AE99-BE6EA1E3DDBB}" type="datetime1">
              <a:rPr lang="en-US" smtClean="0"/>
              <a:t>10/5/2015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0F4CF190-6D2A-404C-A4C0-2C41565C97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_ord_blanc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8839200" cy="487680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B891C-4879-405A-9D28-3EF33F626975}" type="datetime1">
              <a:rPr lang="en-US" smtClean="0"/>
              <a:t>10/5/2015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26755345-E417-4CE0-BE05-EA6366900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46A25C-EC1D-43AA-9119-F776F05E5BA3}" type="datetime1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6F5BE9-8663-43C7-A8B8-54117E1D0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pp_ord_blanc1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6000" b="1" dirty="0">
                <a:solidFill>
                  <a:srgbClr val="0070C0"/>
                </a:solidFill>
              </a:rPr>
              <a:t>Parallel I/O in </a:t>
            </a:r>
            <a:r>
              <a:rPr lang="en-US" sz="6000" b="1" dirty="0" smtClean="0">
                <a:solidFill>
                  <a:srgbClr val="0070C0"/>
                </a:solidFill>
              </a:rPr>
              <a:t>CMAQ</a:t>
            </a:r>
          </a:p>
          <a:p>
            <a:pPr marL="0" indent="0" algn="ctr" eaLnBrk="1" hangingPunct="1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0070C0"/>
                </a:solidFill>
              </a:rPr>
              <a:t/>
            </a:r>
            <a:br>
              <a:rPr lang="en-US" sz="3600" b="1" dirty="0">
                <a:solidFill>
                  <a:srgbClr val="0070C0"/>
                </a:solidFill>
              </a:rPr>
            </a:br>
            <a:endParaRPr lang="en-US" sz="800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Wong, C. E. </a:t>
            </a: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</a:t>
            </a:r>
            <a:r>
              <a:rPr lang="en-US" sz="28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*,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S. Fu*, K. Wong*, and Y. Gao**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24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*University of Tennessee, Knoxville, TN, USA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24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**now at: Pacific Northwest National Laboratory, Richland, WA, USA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5786F2-C5E9-407A-8AFB-EC65E0ADA476}" type="slidenum">
              <a:rPr lang="en-US" smtClean="0">
                <a:latin typeface="+mn-lt"/>
              </a:rPr>
              <a:pPr>
                <a:defRPr/>
              </a:pPr>
              <a:t>1</a:t>
            </a:fld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240546"/>
            <a:ext cx="2323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CMAS Conference</a:t>
            </a:r>
          </a:p>
          <a:p>
            <a:pPr algn="ctr"/>
            <a:r>
              <a:rPr lang="en-US" sz="2000" dirty="0" smtClean="0"/>
              <a:t>October 5, 2015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71800" y="457200"/>
            <a:ext cx="6019800" cy="685800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Data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(cont’)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05" y="2133600"/>
            <a:ext cx="6681795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71800" y="457200"/>
            <a:ext cx="5791200" cy="685800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Experiment Setup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88392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Consider three sizes of domain: CA (89x134), Eastern US (279x299), and US conus (459x299)</a:t>
            </a:r>
          </a:p>
          <a:p>
            <a:r>
              <a:rPr lang="en-US" sz="2800" dirty="0"/>
              <a:t>35 layers and 146 species</a:t>
            </a:r>
          </a:p>
          <a:p>
            <a:r>
              <a:rPr lang="en-US" sz="2800" dirty="0"/>
              <a:t>Reading in or writing out three time steps of data, using variable techniques: regular, </a:t>
            </a:r>
            <a:r>
              <a:rPr lang="en-US" sz="2800" dirty="0" err="1"/>
              <a:t>pnetcdf</a:t>
            </a:r>
            <a:r>
              <a:rPr lang="en-US" sz="2800" dirty="0"/>
              <a:t>, and data aggregation along a dimension</a:t>
            </a:r>
          </a:p>
          <a:p>
            <a:r>
              <a:rPr lang="en-US" sz="2800" dirty="0"/>
              <a:t>Tested on </a:t>
            </a:r>
            <a:r>
              <a:rPr lang="en-US" sz="2800" dirty="0" smtClean="0"/>
              <a:t>two DOE machines: Edison </a:t>
            </a:r>
            <a:r>
              <a:rPr lang="en-US" sz="2800" dirty="0"/>
              <a:t>and </a:t>
            </a:r>
            <a:r>
              <a:rPr lang="en-US" sz="2800" dirty="0" smtClean="0"/>
              <a:t>Kraken with Lustre file system</a:t>
            </a:r>
            <a:endParaRPr lang="en-US" sz="2800" dirty="0"/>
          </a:p>
          <a:p>
            <a:r>
              <a:rPr lang="en-US" sz="2800" dirty="0"/>
              <a:t>Experimenting various stripe counts (2, 5, 11) and sizes (1M, 2M, 4M, 8M, 16M)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71800" y="457200"/>
            <a:ext cx="5791200" cy="685800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Domains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52" y="2271702"/>
            <a:ext cx="5803895" cy="37798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8839200" cy="5257800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87575"/>
            <a:ext cx="5805249" cy="3778250"/>
          </a:xfrm>
        </p:spPr>
      </p:pic>
    </p:spTree>
    <p:extLst>
      <p:ext uri="{BB962C8B-B14F-4D97-AF65-F5344CB8AC3E}">
        <p14:creationId xmlns:p14="http://schemas.microsoft.com/office/powerpoint/2010/main" val="16467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Experiment Code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124200"/>
            <a:ext cx="4804064" cy="19691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Performance Metric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200400"/>
            <a:ext cx="5505165" cy="16338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 Case on Kraken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3" y="860545"/>
            <a:ext cx="9071634" cy="564538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 Case on Edison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2" y="1216643"/>
            <a:ext cx="9035055" cy="532226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EUS Case on Kraken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9" y="1234210"/>
            <a:ext cx="9059441" cy="53039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0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EUS Case on Edison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9" y="1183885"/>
            <a:ext cx="9059441" cy="535275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9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CONUS Case on Kraken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9" y="1197401"/>
            <a:ext cx="9059441" cy="53039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71800" y="457200"/>
            <a:ext cx="5791200" cy="685800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88392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IOAPI was developed over 20 years ago</a:t>
            </a:r>
          </a:p>
          <a:p>
            <a:r>
              <a:rPr lang="en-US" sz="2800" dirty="0"/>
              <a:t>It was designed for serial operation (with </a:t>
            </a:r>
            <a:r>
              <a:rPr lang="en-US" sz="2800" dirty="0" err="1"/>
              <a:t>OpenMP</a:t>
            </a:r>
            <a:r>
              <a:rPr lang="en-US" sz="2800" dirty="0"/>
              <a:t> capability)</a:t>
            </a:r>
          </a:p>
          <a:p>
            <a:r>
              <a:rPr lang="en-US" sz="2800" dirty="0"/>
              <a:t>CMAQ uses it for performing data input and output functions</a:t>
            </a:r>
          </a:p>
          <a:p>
            <a:r>
              <a:rPr lang="en-US" sz="2800" dirty="0"/>
              <a:t>IOAPI package provides very simple and nice interface to handle </a:t>
            </a:r>
            <a:r>
              <a:rPr lang="en-US" sz="2800" dirty="0" err="1"/>
              <a:t>netCDF</a:t>
            </a:r>
            <a:r>
              <a:rPr lang="en-US" sz="2800" dirty="0"/>
              <a:t> format of data</a:t>
            </a:r>
          </a:p>
          <a:p>
            <a:r>
              <a:rPr lang="en-US" sz="2800" dirty="0"/>
              <a:t>I/O has been reported as one of the performance </a:t>
            </a:r>
            <a:r>
              <a:rPr lang="en-US" sz="2800" dirty="0" smtClean="0"/>
              <a:t>bottlenecks in CMAQ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CONUS Case on Edison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9" y="1211048"/>
            <a:ext cx="9059441" cy="53039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69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pnetCDF</a:t>
            </a:r>
            <a:r>
              <a:rPr lang="en-US" dirty="0" smtClean="0"/>
              <a:t> Failure?!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39" y="1197631"/>
            <a:ext cx="8498561" cy="537713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47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With GPFS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610" y="2667000"/>
            <a:ext cx="5480779" cy="332260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NOAA machine, 16x32 Conus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85295" y="5955268"/>
            <a:ext cx="237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I/O methods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013886" y="4143638"/>
            <a:ext cx="1266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(sec)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22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Test on CMAQ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Test with 120, 180, and 360 CPUs on Kraken and Edison with one day simulation on EUS 4km domain </a:t>
            </a:r>
          </a:p>
          <a:p>
            <a:r>
              <a:rPr lang="en-US" sz="2800" dirty="0"/>
              <a:t>Write out VIS, WET_DEP, CONC, DRY_DEP, A_CONC and S_CGRID files only</a:t>
            </a:r>
          </a:p>
          <a:p>
            <a:r>
              <a:rPr lang="en-US" sz="2800" dirty="0"/>
              <a:t>Stripe count is 11 and stripe size 2M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76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7" y="2895600"/>
            <a:ext cx="9016765" cy="244470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17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True parallel I/O using </a:t>
            </a:r>
            <a:r>
              <a:rPr lang="en-US" sz="2800" dirty="0" err="1"/>
              <a:t>pnetCDF</a:t>
            </a:r>
            <a:r>
              <a:rPr lang="en-US" sz="2800" dirty="0"/>
              <a:t> renders excellent performance</a:t>
            </a:r>
          </a:p>
          <a:p>
            <a:r>
              <a:rPr lang="en-US" sz="2800" dirty="0"/>
              <a:t>Data aggregation technique enhances the </a:t>
            </a:r>
            <a:r>
              <a:rPr lang="en-US" sz="2800" dirty="0" smtClean="0"/>
              <a:t>performance of </a:t>
            </a:r>
            <a:r>
              <a:rPr lang="en-US" sz="2800" dirty="0" err="1" smtClean="0"/>
              <a:t>pnetCDF</a:t>
            </a:r>
            <a:endParaRPr lang="en-US" sz="2800" dirty="0"/>
          </a:p>
          <a:p>
            <a:r>
              <a:rPr lang="en-US" sz="2800" dirty="0"/>
              <a:t>The new technique has been applied to CMAQ output operation and has shown significant improvement</a:t>
            </a:r>
          </a:p>
          <a:p>
            <a:r>
              <a:rPr lang="en-US" sz="2800" dirty="0" smtClean="0"/>
              <a:t>Collaborating with Dr. Carlie </a:t>
            </a:r>
            <a:r>
              <a:rPr lang="en-US" sz="2800" dirty="0" smtClean="0"/>
              <a:t>Coats </a:t>
            </a:r>
            <a:r>
              <a:rPr lang="en-US" sz="2800" dirty="0" smtClean="0"/>
              <a:t>to implement this in IOAPI_3 library</a:t>
            </a:r>
          </a:p>
          <a:p>
            <a:r>
              <a:rPr lang="en-US" sz="2800" dirty="0" smtClean="0"/>
              <a:t>Current implementation only works with gridded files with same size as the model domain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5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71800" y="457200"/>
            <a:ext cx="5791200" cy="685800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PARIO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88392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It was developed in 1998</a:t>
            </a:r>
          </a:p>
          <a:p>
            <a:r>
              <a:rPr lang="en-US" sz="2800" dirty="0"/>
              <a:t>It was built on top of IOAPI with a “pseudo” parallel implementation</a:t>
            </a:r>
          </a:p>
          <a:p>
            <a:r>
              <a:rPr lang="en-US" sz="2800" dirty="0"/>
              <a:t>Single read and single </a:t>
            </a:r>
            <a:r>
              <a:rPr lang="en-US" sz="2800" dirty="0" smtClean="0"/>
              <a:t>write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71800" y="457200"/>
            <a:ext cx="5791200" cy="685800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CMAQ I/O Scheme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8839200" cy="5257800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16875"/>
            <a:ext cx="4675770" cy="428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71800" y="457200"/>
            <a:ext cx="5791200" cy="685800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CMAQ I/O Scheme (cont’)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168" y="1990904"/>
            <a:ext cx="5157663" cy="452362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8839200" cy="5257800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71800" y="457200"/>
            <a:ext cx="5791200" cy="685800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pnetCDF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88392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developed by Northwestern University and Argonne National Laboratory</a:t>
            </a:r>
          </a:p>
          <a:p>
            <a:r>
              <a:rPr lang="en-US" sz="2800" dirty="0"/>
              <a:t>Build on top of </a:t>
            </a:r>
            <a:r>
              <a:rPr lang="en-US" sz="2800" dirty="0" smtClean="0"/>
              <a:t>MPI2</a:t>
            </a:r>
            <a:endParaRPr lang="en-US" sz="2800" dirty="0"/>
          </a:p>
          <a:p>
            <a:r>
              <a:rPr lang="en-US" sz="2800" dirty="0"/>
              <a:t>Based on </a:t>
            </a:r>
            <a:r>
              <a:rPr lang="en-US" sz="2800" dirty="0" err="1"/>
              <a:t>netCDF</a:t>
            </a:r>
            <a:r>
              <a:rPr lang="en-US" sz="2800" dirty="0"/>
              <a:t> format</a:t>
            </a:r>
          </a:p>
          <a:p>
            <a:r>
              <a:rPr lang="en-US" sz="2800" dirty="0"/>
              <a:t>Requires Parallel File System (e.g. Lustre, GPFS)</a:t>
            </a:r>
          </a:p>
          <a:p>
            <a:r>
              <a:rPr lang="en-US" sz="2800" dirty="0"/>
              <a:t>Publicly available free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71800" y="457200"/>
            <a:ext cx="5791200" cy="685800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Parallel I/O Scheme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8839200" cy="5257800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39" y="1916875"/>
            <a:ext cx="4161321" cy="428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71800" y="457200"/>
            <a:ext cx="6019800" cy="685800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Among of Data in a Processor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51" y="2165350"/>
            <a:ext cx="6680574" cy="3778250"/>
          </a:xfr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25792"/>
            <a:ext cx="6680574" cy="3778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98340" y="2560320"/>
            <a:ext cx="16764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71938" y="5352205"/>
            <a:ext cx="1143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74617" y="5374161"/>
            <a:ext cx="1066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01952" y="2560320"/>
            <a:ext cx="1679448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71800" y="457200"/>
            <a:ext cx="5791200" cy="685800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Data Aggregation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8839200" cy="5257800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755345-E417-4CE0-BE05-EA636690045F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91" y="2247899"/>
            <a:ext cx="3372795" cy="3474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39" y="2247899"/>
            <a:ext cx="3889492" cy="3566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5814059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ggregate along column, cc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3885" y="581101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ggregate along row, </a:t>
            </a:r>
            <a:r>
              <a:rPr lang="en-US" dirty="0" err="1" smtClean="0"/>
              <a:t>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letely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D_ppt_template.pptx" id="{1C3D6186-BC9E-4C93-9234-726073C89C11}" vid="{A1D93175-3F92-43AC-BB65-24D621E94C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1696A92-8BAC-4F67-A341-2E61AD7C43E7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431F7E4B-CA05-4576-8A9B-9709DBF8C6BC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32348207-807E-4089-8DB7-4643BD5C819E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727DF3AC-F8B5-408D-B0D7-CB287579EA72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32118FEC-64A0-40D1-A544-B2C04E64FD42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3F3FC503-B2A8-41F6-8FE7-4D0D4B6D2182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4CED3E74-3A14-4ADC-B0D5-9CF99F4E60A9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3503B3BE-37E9-4100-98BE-16C797C1A986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3D007B9C-ACEC-45BA-9F66-57D4155863CD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A9C8C2F8-CD89-4D63-B77D-61BB3E3E2698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0EEA1160-98FD-4BFF-A2D7-F1161674C1B2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3436509-4FB7-4CB9-A24E-1B305158AF42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3EA6EEE7-5424-41F0-927C-F53F4CC183E0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C7E36237-301B-460C-AA2B-8002835AD3CF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F486EEF9-DF86-4C5B-82AC-D428BD717ECF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2DCCC847-9C3A-4B0D-9D69-BB8C45B547A1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DBCF96CD-BFD9-4C2D-B39E-B723312A376D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4E26E346-CBD9-4E19-98B7-3386C94B4E06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394DDE8F-6A4C-4501-B45C-C34C881A78AB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0795A0AF-D499-4AE4-AB2F-1B13EAD6FC4C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BA44C814-02CE-41AB-BFA5-18725A1AC4CB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E25B8514-5342-42C7-95B3-249AD91C30D7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433FBCB7-DA72-4438-BCEC-1F32A623E2F7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10DB84F2-EA04-407F-AAAC-DABC55AB5CF6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8CF5726A-AC56-40AD-9F11-606461ABB9C0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3081B46E-D40B-45C1-A6F8-3E50BD22B628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BDAB1F28-313B-44DB-B0CF-5353D5A72ED3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8CC076FB-1AAD-48A6-8BAD-9B325EF95EA8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E4BCDCB6-00AE-41C9-BC32-911D492923B9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1EE8422F-0538-4E7A-A3C5-F7E7FDA40CE0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0688C007-062D-4924-9367-C8E51EF57F24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5AFC58D9-204D-46F1-B7E1-50ED39AC8AAA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8C68C255-951C-49CA-9638-E89842DAE0B2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D2C6835F-160A-4F00-B186-181F39261F7D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7997C4B4-293F-4757-99BD-4D357627F1F2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D14B6275-E060-4B15-8907-9C43FCD6AF67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26D7E02A-6D28-459C-A65B-25C65DD73425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D66E1803-93A5-4678-97A2-39E8E89EF659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E6E3E1FF-5CD6-47D6-90B7-1AE8D052A058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7CD4E64D-DA8E-45D5-93F5-6CF32C78DDDF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6F085964-747D-4C43-9232-23FF768D6B32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F024DA73-BD68-4B52-97A2-401B9DA75D00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D84E0001-B409-4427-9E53-BD25AEB45338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F55424A9-AF2B-443A-98B2-60F297DA0F60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BF9A9EC4-57EA-4C69-9DFE-328813AEA9EB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7B362049-A365-4E0A-B7A4-A271B8B56DD2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BD547C0A-95A2-4066-B912-E20BD38B18C3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9B840DEF-3B2D-48F7-866F-0FD3876BDB29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CEE00BFC-A0C5-4443-8D04-34B0D5AB63D7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C72D8073-A534-4546-8757-D8F2A4F7C9FB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831F0717-AFA2-4B60-80E2-C41A8090E7F4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BCD15AA0-7080-4FA7-93D0-BD720DD124C9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09A25D4B-D6E0-4F36-AF11-B5F1BF790836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BF1DFB8B-AB93-4DA1-92FE-66EBB9DF5E7B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717CAC6F-2C57-41D1-B72E-7D0F502620BC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937B04D4-9AEC-4B67-AE4A-DBA53B5A9A0D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10DC75B4-642D-4F5C-AE00-59A0684AC55E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9D65DC0F-A6A1-4395-A2EC-E050B9680E93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984FB074-B096-4269-851C-8FAEAEC75BA5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9E19FE6B-FAAB-4AAC-977B-5B9F29BAE15B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41A0E897-B97A-4190-9222-5EE8164DBC9C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3E0A699F-00B3-4723-BB34-5982AB772859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B512E64E-CB0F-4B35-9954-DFABE8030FB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ORD_ppt_template</Template>
  <TotalTime>4863</TotalTime>
  <Words>434</Words>
  <Application>Microsoft Office PowerPoint</Application>
  <PresentationFormat>On-screen Show (4:3)</PresentationFormat>
  <Paragraphs>89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Gill Sans MT</vt:lpstr>
      <vt:lpstr>Completely Blanc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US-EPA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Pleim, Jon</dc:creator>
  <cp:lastModifiedBy>Wong, David</cp:lastModifiedBy>
  <cp:revision>268</cp:revision>
  <cp:lastPrinted>2015-04-28T21:20:17Z</cp:lastPrinted>
  <dcterms:created xsi:type="dcterms:W3CDTF">2014-06-12T13:36:39Z</dcterms:created>
  <dcterms:modified xsi:type="dcterms:W3CDTF">2015-10-05T13:11:42Z</dcterms:modified>
</cp:coreProperties>
</file>