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77" r:id="rId3"/>
    <p:sldId id="257" r:id="rId4"/>
    <p:sldId id="268" r:id="rId5"/>
    <p:sldId id="267" r:id="rId6"/>
    <p:sldId id="266" r:id="rId7"/>
    <p:sldId id="269" r:id="rId8"/>
    <p:sldId id="275" r:id="rId9"/>
    <p:sldId id="276" r:id="rId10"/>
    <p:sldId id="270" r:id="rId11"/>
    <p:sldId id="271" r:id="rId12"/>
    <p:sldId id="272" r:id="rId13"/>
    <p:sldId id="273" r:id="rId14"/>
    <p:sldId id="263" r:id="rId15"/>
    <p:sldId id="262" r:id="rId16"/>
    <p:sldId id="278"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F5DB"/>
    <a:srgbClr val="CC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6" autoAdjust="0"/>
  </p:normalViewPr>
  <p:slideViewPr>
    <p:cSldViewPr>
      <p:cViewPr varScale="1">
        <p:scale>
          <a:sx n="70" d="100"/>
          <a:sy n="70" d="100"/>
        </p:scale>
        <p:origin x="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0786A-DDB9-4731-8606-16EC71224AD7}" type="datetimeFigureOut">
              <a:rPr lang="en-US" smtClean="0"/>
              <a:pPr/>
              <a:t>10/29/2014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63F3D-5E8C-42FC-B915-EFECB0C37771}" type="slidenum">
              <a:rPr lang="en-US" smtClean="0"/>
              <a:pPr/>
              <a:t>‹#›</a:t>
            </a:fld>
            <a:endParaRPr lang="en-US"/>
          </a:p>
        </p:txBody>
      </p:sp>
    </p:spTree>
    <p:extLst>
      <p:ext uri="{BB962C8B-B14F-4D97-AF65-F5344CB8AC3E}">
        <p14:creationId xmlns:p14="http://schemas.microsoft.com/office/powerpoint/2010/main" val="259974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1</a:t>
            </a:fld>
            <a:endParaRPr lang="en-US"/>
          </a:p>
        </p:txBody>
      </p:sp>
    </p:spTree>
    <p:extLst>
      <p:ext uri="{BB962C8B-B14F-4D97-AF65-F5344CB8AC3E}">
        <p14:creationId xmlns:p14="http://schemas.microsoft.com/office/powerpoint/2010/main" val="70096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11</a:t>
            </a:fld>
            <a:endParaRPr lang="en-US"/>
          </a:p>
        </p:txBody>
      </p:sp>
    </p:spTree>
    <p:extLst>
      <p:ext uri="{BB962C8B-B14F-4D97-AF65-F5344CB8AC3E}">
        <p14:creationId xmlns:p14="http://schemas.microsoft.com/office/powerpoint/2010/main" val="114304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sz="1000" dirty="0"/>
          </a:p>
        </p:txBody>
      </p:sp>
      <p:sp>
        <p:nvSpPr>
          <p:cNvPr id="4" name="灯片编号占位符 3"/>
          <p:cNvSpPr>
            <a:spLocks noGrp="1"/>
          </p:cNvSpPr>
          <p:nvPr>
            <p:ph type="sldNum" sz="quarter" idx="10"/>
          </p:nvPr>
        </p:nvSpPr>
        <p:spPr/>
        <p:txBody>
          <a:bodyPr/>
          <a:lstStyle/>
          <a:p>
            <a:fld id="{43663F3D-5E8C-42FC-B915-EFECB0C37771}" type="slidenum">
              <a:rPr lang="en-US" smtClean="0"/>
              <a:pPr/>
              <a:t>3</a:t>
            </a:fld>
            <a:endParaRPr lang="en-US"/>
          </a:p>
        </p:txBody>
      </p:sp>
    </p:spTree>
    <p:extLst>
      <p:ext uri="{BB962C8B-B14F-4D97-AF65-F5344CB8AC3E}">
        <p14:creationId xmlns:p14="http://schemas.microsoft.com/office/powerpoint/2010/main" val="358785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sz="1000" dirty="0"/>
          </a:p>
        </p:txBody>
      </p:sp>
      <p:sp>
        <p:nvSpPr>
          <p:cNvPr id="4" name="灯片编号占位符 3"/>
          <p:cNvSpPr>
            <a:spLocks noGrp="1"/>
          </p:cNvSpPr>
          <p:nvPr>
            <p:ph type="sldNum" sz="quarter" idx="10"/>
          </p:nvPr>
        </p:nvSpPr>
        <p:spPr/>
        <p:txBody>
          <a:bodyPr/>
          <a:lstStyle/>
          <a:p>
            <a:fld id="{43663F3D-5E8C-42FC-B915-EFECB0C37771}" type="slidenum">
              <a:rPr lang="en-US" smtClean="0"/>
              <a:pPr/>
              <a:t>4</a:t>
            </a:fld>
            <a:endParaRPr lang="en-US"/>
          </a:p>
        </p:txBody>
      </p:sp>
    </p:spTree>
    <p:extLst>
      <p:ext uri="{BB962C8B-B14F-4D97-AF65-F5344CB8AC3E}">
        <p14:creationId xmlns:p14="http://schemas.microsoft.com/office/powerpoint/2010/main" val="69406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5</a:t>
            </a:fld>
            <a:endParaRPr lang="en-US"/>
          </a:p>
        </p:txBody>
      </p:sp>
    </p:spTree>
    <p:extLst>
      <p:ext uri="{BB962C8B-B14F-4D97-AF65-F5344CB8AC3E}">
        <p14:creationId xmlns:p14="http://schemas.microsoft.com/office/powerpoint/2010/main" val="417483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43663F3D-5E8C-42FC-B915-EFECB0C37771}" type="slidenum">
              <a:rPr lang="en-US" smtClean="0"/>
              <a:pPr/>
              <a:t>6</a:t>
            </a:fld>
            <a:endParaRPr lang="en-US"/>
          </a:p>
        </p:txBody>
      </p:sp>
    </p:spTree>
    <p:extLst>
      <p:ext uri="{BB962C8B-B14F-4D97-AF65-F5344CB8AC3E}">
        <p14:creationId xmlns:p14="http://schemas.microsoft.com/office/powerpoint/2010/main" val="300711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7</a:t>
            </a:fld>
            <a:endParaRPr lang="en-US"/>
          </a:p>
        </p:txBody>
      </p:sp>
    </p:spTree>
    <p:extLst>
      <p:ext uri="{BB962C8B-B14F-4D97-AF65-F5344CB8AC3E}">
        <p14:creationId xmlns:p14="http://schemas.microsoft.com/office/powerpoint/2010/main" val="43350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8</a:t>
            </a:fld>
            <a:endParaRPr lang="en-US"/>
          </a:p>
        </p:txBody>
      </p:sp>
    </p:spTree>
    <p:extLst>
      <p:ext uri="{BB962C8B-B14F-4D97-AF65-F5344CB8AC3E}">
        <p14:creationId xmlns:p14="http://schemas.microsoft.com/office/powerpoint/2010/main" val="232463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9</a:t>
            </a:fld>
            <a:endParaRPr lang="en-US"/>
          </a:p>
        </p:txBody>
      </p:sp>
    </p:spTree>
    <p:extLst>
      <p:ext uri="{BB962C8B-B14F-4D97-AF65-F5344CB8AC3E}">
        <p14:creationId xmlns:p14="http://schemas.microsoft.com/office/powerpoint/2010/main" val="262175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663F3D-5E8C-42FC-B915-EFECB0C37771}" type="slidenum">
              <a:rPr lang="en-US" smtClean="0"/>
              <a:pPr/>
              <a:t>10</a:t>
            </a:fld>
            <a:endParaRPr lang="en-US"/>
          </a:p>
        </p:txBody>
      </p:sp>
    </p:spTree>
    <p:extLst>
      <p:ext uri="{BB962C8B-B14F-4D97-AF65-F5344CB8AC3E}">
        <p14:creationId xmlns:p14="http://schemas.microsoft.com/office/powerpoint/2010/main" val="367180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B2AA8B-689D-4C62-9A04-5B2BB87EBE44}" type="datetime1">
              <a:rPr lang="zh-CN" altLang="en-US" smtClean="0"/>
              <a:pPr/>
              <a:t>2014/10/29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5E971D-B6F0-4A02-8A7E-5AE23D7D0D1F}" type="datetime1">
              <a:rPr lang="zh-CN" altLang="en-US" smtClean="0"/>
              <a:pPr/>
              <a:t>2014/10/29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705DAA-64B9-47D9-A29F-AC7379A6536C}" type="datetime1">
              <a:rPr lang="zh-CN" altLang="en-US" smtClean="0"/>
              <a:pPr/>
              <a:t>2014/10/29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CFABF4-1D03-4784-A3CD-9C5807EE8C9E}" type="datetime1">
              <a:rPr lang="zh-CN" altLang="en-US" smtClean="0"/>
              <a:pPr/>
              <a:t>2014/10/29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3CC262D-AEAE-4BA3-A6D6-D1A0C2294A72}" type="datetime1">
              <a:rPr lang="zh-CN" altLang="en-US" smtClean="0"/>
              <a:pPr/>
              <a:t>2014/10/29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1AF645-57FA-44DB-BE57-9E6700D9E0D2}" type="datetime1">
              <a:rPr lang="zh-CN" altLang="en-US" smtClean="0"/>
              <a:pPr/>
              <a:t>2014/10/29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22EC31A-3E55-456C-B5A0-97CC08A40148}" type="datetime1">
              <a:rPr lang="zh-CN" altLang="en-US" smtClean="0"/>
              <a:pPr/>
              <a:t>2014/10/29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B80DF3-223C-4EBA-925C-18A63ED5A050}" type="datetime1">
              <a:rPr lang="zh-CN" altLang="en-US" smtClean="0"/>
              <a:pPr/>
              <a:t>2014/10/29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98257D-3C69-4C13-9B31-7DBBD8929EA1}" type="datetime1">
              <a:rPr lang="zh-CN" altLang="en-US" smtClean="0"/>
              <a:pPr/>
              <a:t>2014/10/29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636A47-E5B7-45D7-8CD9-15C21368A41B}" type="datetime1">
              <a:rPr lang="zh-CN" altLang="en-US" smtClean="0"/>
              <a:pPr/>
              <a:t>2014/10/29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81824A-10FE-425A-8A80-B8707614790F}" type="datetime1">
              <a:rPr lang="zh-CN" altLang="en-US" smtClean="0"/>
              <a:pPr/>
              <a:t>2014/10/29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4ECB9-038B-48D7-813B-241D94349AD2}" type="datetime1">
              <a:rPr lang="zh-CN" altLang="en-US" smtClean="0"/>
              <a:pPr/>
              <a:t>2014/10/29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1000" y="908720"/>
            <a:ext cx="8382000" cy="2520280"/>
          </a:xfrm>
        </p:spPr>
        <p:txBody>
          <a:bodyPr>
            <a:normAutofit/>
          </a:bodyPr>
          <a:lstStyle/>
          <a:p>
            <a:r>
              <a:rPr lang="en-US" sz="3500" b="1" i="1" dirty="0" smtClean="0">
                <a:solidFill>
                  <a:srgbClr val="0070C0"/>
                </a:solidFill>
                <a:latin typeface="Adobe Fan Heiti Std B" pitchFamily="34" charset="-128"/>
                <a:ea typeface="Adobe Fan Heiti Std B" pitchFamily="34" charset="-128"/>
                <a:cs typeface="Lucida Sans Unicode" pitchFamily="34" charset="0"/>
              </a:rPr>
              <a:t>Impact of Flare Emissions at Variable Operating Conditions on Air Quality </a:t>
            </a:r>
            <a:r>
              <a:rPr lang="en-US" sz="3500" b="1" i="1" dirty="0" smtClean="0">
                <a:solidFill>
                  <a:srgbClr val="0070C0"/>
                </a:solidFill>
                <a:latin typeface="Adobe Fan Heiti Std B" pitchFamily="34" charset="-128"/>
                <a:ea typeface="Adobe Fan Heiti Std B" pitchFamily="34" charset="-128"/>
                <a:cs typeface="Lucida Sans Unicode" pitchFamily="34" charset="0"/>
              </a:rPr>
              <a:t>in </a:t>
            </a:r>
            <a:r>
              <a:rPr lang="en-US" sz="3500" b="1" i="1" dirty="0" smtClean="0">
                <a:solidFill>
                  <a:srgbClr val="0070C0"/>
                </a:solidFill>
                <a:latin typeface="Adobe Fan Heiti Std B" pitchFamily="34" charset="-128"/>
                <a:ea typeface="Adobe Fan Heiti Std B" pitchFamily="34" charset="-128"/>
                <a:cs typeface="Lucida Sans Unicode" pitchFamily="34" charset="0"/>
              </a:rPr>
              <a:t>the Houston Region</a:t>
            </a:r>
            <a:endParaRPr lang="en-US" sz="3500" b="1" i="1" dirty="0">
              <a:solidFill>
                <a:srgbClr val="0070C0"/>
              </a:solidFill>
              <a:latin typeface="Adobe Fan Heiti Std B" pitchFamily="34" charset="-128"/>
              <a:ea typeface="Adobe Fan Heiti Std B" pitchFamily="34" charset="-128"/>
              <a:cs typeface="Lucida Sans Unicode" pitchFamily="34" charset="0"/>
            </a:endParaRPr>
          </a:p>
        </p:txBody>
      </p:sp>
      <p:sp>
        <p:nvSpPr>
          <p:cNvPr id="3" name="副标题 2"/>
          <p:cNvSpPr>
            <a:spLocks noGrp="1"/>
          </p:cNvSpPr>
          <p:nvPr>
            <p:ph type="subTitle" idx="1"/>
          </p:nvPr>
        </p:nvSpPr>
        <p:spPr>
          <a:xfrm>
            <a:off x="1371600" y="3476600"/>
            <a:ext cx="6400800" cy="1752600"/>
          </a:xfrm>
        </p:spPr>
        <p:txBody>
          <a:bodyPr>
            <a:normAutofit fontScale="70000" lnSpcReduction="20000"/>
          </a:bodyPr>
          <a:lstStyle/>
          <a:p>
            <a:r>
              <a:rPr lang="en-US" sz="2800" i="1" dirty="0" err="1" smtClean="0"/>
              <a:t>Wenxian</a:t>
            </a:r>
            <a:r>
              <a:rPr lang="en-US" sz="2800" i="1" dirty="0" smtClean="0"/>
              <a:t> Zhang, Erin E. </a:t>
            </a:r>
            <a:r>
              <a:rPr lang="en-US" sz="2800" i="1" dirty="0" err="1" smtClean="0"/>
              <a:t>Tullos</a:t>
            </a:r>
            <a:r>
              <a:rPr lang="en-US" sz="2800" i="1" dirty="0" smtClean="0"/>
              <a:t>, </a:t>
            </a:r>
            <a:r>
              <a:rPr lang="en-US" sz="2800" i="1" dirty="0" err="1" smtClean="0"/>
              <a:t>Yongtao</a:t>
            </a:r>
            <a:r>
              <a:rPr lang="en-US" sz="2800" i="1" dirty="0" smtClean="0"/>
              <a:t> </a:t>
            </a:r>
            <a:r>
              <a:rPr lang="en-US" sz="2800" i="1" dirty="0" err="1" smtClean="0"/>
              <a:t>Hu</a:t>
            </a:r>
            <a:r>
              <a:rPr lang="en-US" sz="2800" i="1" dirty="0" smtClean="0"/>
              <a:t>, </a:t>
            </a:r>
          </a:p>
          <a:p>
            <a:r>
              <a:rPr lang="en-US" sz="2800" i="1" dirty="0" err="1" smtClean="0"/>
              <a:t>Athanasios</a:t>
            </a:r>
            <a:r>
              <a:rPr lang="en-US" sz="2800" i="1" dirty="0" smtClean="0"/>
              <a:t> </a:t>
            </a:r>
            <a:r>
              <a:rPr lang="en-US" sz="2800" i="1" dirty="0" err="1" smtClean="0"/>
              <a:t>Nenes</a:t>
            </a:r>
            <a:r>
              <a:rPr lang="en-US" sz="2800" i="1" dirty="0" smtClean="0"/>
              <a:t>, Armistead G. Russell</a:t>
            </a:r>
          </a:p>
          <a:p>
            <a:endParaRPr lang="en-US" sz="2800" i="1" dirty="0" smtClean="0"/>
          </a:p>
          <a:p>
            <a:r>
              <a:rPr lang="en-US" sz="3100" i="1" dirty="0" smtClean="0"/>
              <a:t>CMAS Annual Meeting</a:t>
            </a:r>
          </a:p>
          <a:p>
            <a:r>
              <a:rPr lang="en-US" sz="3100" i="1" dirty="0" smtClean="0"/>
              <a:t>Oct 29, 2014</a:t>
            </a:r>
            <a:endParaRPr lang="en-US" sz="3100" i="1" dirty="0"/>
          </a:p>
        </p:txBody>
      </p:sp>
      <p:pic>
        <p:nvPicPr>
          <p:cNvPr id="3074" name="Picture 2" descr="C:\Users\Wen\Downloads\gatech.gif"/>
          <p:cNvPicPr>
            <a:picLocks noChangeAspect="1" noChangeArrowheads="1"/>
          </p:cNvPicPr>
          <p:nvPr/>
        </p:nvPicPr>
        <p:blipFill>
          <a:blip r:embed="rId3" cstate="print"/>
          <a:srcRect/>
          <a:stretch>
            <a:fillRect/>
          </a:stretch>
        </p:blipFill>
        <p:spPr bwMode="auto">
          <a:xfrm>
            <a:off x="3247137" y="5664996"/>
            <a:ext cx="2573292" cy="860348"/>
          </a:xfrm>
          <a:prstGeom prst="rect">
            <a:avLst/>
          </a:prstGeom>
          <a:noFill/>
        </p:spPr>
      </p:pic>
      <p:pic>
        <p:nvPicPr>
          <p:cNvPr id="9217" name="Picture 1" descr="C:\Users\Wen\Downloads\Phillips20662012.jpg"/>
          <p:cNvPicPr>
            <a:picLocks noChangeAspect="1" noChangeArrowheads="1"/>
          </p:cNvPicPr>
          <p:nvPr/>
        </p:nvPicPr>
        <p:blipFill>
          <a:blip r:embed="rId4" cstate="print"/>
          <a:srcRect/>
          <a:stretch>
            <a:fillRect/>
          </a:stretch>
        </p:blipFill>
        <p:spPr bwMode="auto">
          <a:xfrm>
            <a:off x="6012160" y="5757548"/>
            <a:ext cx="839804" cy="839804"/>
          </a:xfrm>
          <a:prstGeom prst="rect">
            <a:avLst/>
          </a:prstGeom>
          <a:noFill/>
        </p:spPr>
      </p:pic>
      <p:pic>
        <p:nvPicPr>
          <p:cNvPr id="26627" name="Picture 3" descr="C:\Users\wzhang\Documents\Sierra_Trinity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5661247"/>
            <a:ext cx="956511" cy="117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93675" y="2132856"/>
          <a:ext cx="4378325" cy="720725"/>
        </p:xfrm>
        <a:graphic>
          <a:graphicData uri="http://schemas.openxmlformats.org/presentationml/2006/ole">
            <mc:AlternateContent xmlns:mc="http://schemas.openxmlformats.org/markup-compatibility/2006">
              <mc:Choice xmlns:v="urn:schemas-microsoft-com:vml" Requires="v">
                <p:oleObj spid="_x0000_s4194" name="Equation" r:id="rId4" imgW="2717800" imgH="444500" progId="">
                  <p:embed/>
                </p:oleObj>
              </mc:Choice>
              <mc:Fallback>
                <p:oleObj name="Equation" r:id="rId4" imgW="2717800" imgH="444500" progId="">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2132856"/>
                        <a:ext cx="43783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对象 15"/>
          <p:cNvGraphicFramePr>
            <a:graphicFrameLocks noChangeAspect="1"/>
          </p:cNvGraphicFramePr>
          <p:nvPr/>
        </p:nvGraphicFramePr>
        <p:xfrm>
          <a:off x="1115616" y="2924944"/>
          <a:ext cx="2283079" cy="792088"/>
        </p:xfrm>
        <a:graphic>
          <a:graphicData uri="http://schemas.openxmlformats.org/presentationml/2006/ole">
            <mc:AlternateContent xmlns:mc="http://schemas.openxmlformats.org/markup-compatibility/2006">
              <mc:Choice xmlns:v="urn:schemas-microsoft-com:vml" Requires="v">
                <p:oleObj spid="_x0000_s4195" name="Equation" r:id="rId6" imgW="1244600" imgH="431800" progId="">
                  <p:embed/>
                </p:oleObj>
              </mc:Choice>
              <mc:Fallback>
                <p:oleObj name="Equation" r:id="rId6" imgW="1244600" imgH="43180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2924944"/>
                        <a:ext cx="2283079"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TextBox 109"/>
          <p:cNvSpPr txBox="1"/>
          <p:nvPr/>
        </p:nvSpPr>
        <p:spPr>
          <a:xfrm>
            <a:off x="179512" y="3861048"/>
            <a:ext cx="4464496" cy="400110"/>
          </a:xfrm>
          <a:prstGeom prst="rect">
            <a:avLst/>
          </a:prstGeom>
          <a:noFill/>
        </p:spPr>
        <p:txBody>
          <a:bodyPr wrap="square" rtlCol="0">
            <a:spAutoFit/>
          </a:bodyPr>
          <a:lstStyle/>
          <a:p>
            <a:r>
              <a:rPr lang="en-US" sz="2000" b="1" i="1" dirty="0" smtClean="0">
                <a:solidFill>
                  <a:schemeClr val="accent3">
                    <a:lumMod val="75000"/>
                  </a:schemeClr>
                </a:solidFill>
              </a:rPr>
              <a:t>Changes in flare VOC emissions at hour j</a:t>
            </a:r>
            <a:endParaRPr lang="en-US" sz="2000" b="1" i="1" dirty="0">
              <a:solidFill>
                <a:schemeClr val="accent3">
                  <a:lumMod val="75000"/>
                </a:schemeClr>
              </a:solidFill>
            </a:endParaRPr>
          </a:p>
        </p:txBody>
      </p:sp>
      <p:cxnSp>
        <p:nvCxnSpPr>
          <p:cNvPr id="111" name="直接箭头连接符 19"/>
          <p:cNvCxnSpPr/>
          <p:nvPr/>
        </p:nvCxnSpPr>
        <p:spPr>
          <a:xfrm>
            <a:off x="539552" y="5877272"/>
            <a:ext cx="8064896"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直接连接符 21"/>
          <p:cNvCxnSpPr/>
          <p:nvPr/>
        </p:nvCxnSpPr>
        <p:spPr>
          <a:xfrm flipV="1">
            <a:off x="133164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13" name="直接连接符 22"/>
          <p:cNvCxnSpPr/>
          <p:nvPr/>
        </p:nvCxnSpPr>
        <p:spPr>
          <a:xfrm flipV="1">
            <a:off x="205172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14" name="直接连接符 23"/>
          <p:cNvCxnSpPr/>
          <p:nvPr/>
        </p:nvCxnSpPr>
        <p:spPr>
          <a:xfrm flipV="1">
            <a:off x="277180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15" name="直接连接符 24"/>
          <p:cNvCxnSpPr/>
          <p:nvPr/>
        </p:nvCxnSpPr>
        <p:spPr>
          <a:xfrm flipV="1">
            <a:off x="349188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16" name="直接连接符 25"/>
          <p:cNvCxnSpPr/>
          <p:nvPr/>
        </p:nvCxnSpPr>
        <p:spPr>
          <a:xfrm flipV="1">
            <a:off x="421196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18" name="直接箭头连接符 27"/>
          <p:cNvCxnSpPr/>
          <p:nvPr/>
        </p:nvCxnSpPr>
        <p:spPr>
          <a:xfrm>
            <a:off x="539552" y="4653136"/>
            <a:ext cx="8064896"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直接连接符 28"/>
          <p:cNvCxnSpPr/>
          <p:nvPr/>
        </p:nvCxnSpPr>
        <p:spPr>
          <a:xfrm flipV="1">
            <a:off x="133164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20" name="直接连接符 29"/>
          <p:cNvCxnSpPr/>
          <p:nvPr/>
        </p:nvCxnSpPr>
        <p:spPr>
          <a:xfrm flipV="1">
            <a:off x="205172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21" name="直接连接符 30"/>
          <p:cNvCxnSpPr/>
          <p:nvPr/>
        </p:nvCxnSpPr>
        <p:spPr>
          <a:xfrm flipV="1">
            <a:off x="277180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22" name="直接连接符 31"/>
          <p:cNvCxnSpPr/>
          <p:nvPr/>
        </p:nvCxnSpPr>
        <p:spPr>
          <a:xfrm flipV="1">
            <a:off x="349188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123" name="直接连接符 32"/>
          <p:cNvCxnSpPr/>
          <p:nvPr/>
        </p:nvCxnSpPr>
        <p:spPr>
          <a:xfrm flipV="1">
            <a:off x="4211960" y="4581128"/>
            <a:ext cx="0" cy="72008"/>
          </a:xfrm>
          <a:prstGeom prst="line">
            <a:avLst/>
          </a:prstGeom>
        </p:spPr>
        <p:style>
          <a:lnRef idx="3">
            <a:schemeClr val="dk1"/>
          </a:lnRef>
          <a:fillRef idx="0">
            <a:schemeClr val="dk1"/>
          </a:fillRef>
          <a:effectRef idx="2">
            <a:schemeClr val="dk1"/>
          </a:effectRef>
          <a:fontRef idx="minor">
            <a:schemeClr val="tx1"/>
          </a:fontRef>
        </p:style>
      </p:cxnSp>
      <p:sp>
        <p:nvSpPr>
          <p:cNvPr id="125" name="TextBox 124"/>
          <p:cNvSpPr txBox="1"/>
          <p:nvPr/>
        </p:nvSpPr>
        <p:spPr>
          <a:xfrm>
            <a:off x="810598" y="5877272"/>
            <a:ext cx="377026" cy="430887"/>
          </a:xfrm>
          <a:prstGeom prst="rect">
            <a:avLst/>
          </a:prstGeom>
          <a:noFill/>
        </p:spPr>
        <p:txBody>
          <a:bodyPr wrap="none" rtlCol="0">
            <a:spAutoFit/>
          </a:bodyPr>
          <a:lstStyle/>
          <a:p>
            <a:r>
              <a:rPr lang="en-US" sz="2200" b="1" dirty="0" smtClean="0"/>
              <a:t>t</a:t>
            </a:r>
            <a:r>
              <a:rPr lang="en-US" sz="2200" b="1" baseline="-25000" dirty="0" smtClean="0"/>
              <a:t>1</a:t>
            </a:r>
            <a:endParaRPr lang="en-US" sz="2200" b="1" baseline="-25000" dirty="0"/>
          </a:p>
        </p:txBody>
      </p:sp>
      <p:sp>
        <p:nvSpPr>
          <p:cNvPr id="127" name="TextBox 126"/>
          <p:cNvSpPr txBox="1"/>
          <p:nvPr/>
        </p:nvSpPr>
        <p:spPr>
          <a:xfrm>
            <a:off x="2869721" y="5877272"/>
            <a:ext cx="550151" cy="400110"/>
          </a:xfrm>
          <a:prstGeom prst="rect">
            <a:avLst/>
          </a:prstGeom>
          <a:noFill/>
        </p:spPr>
        <p:txBody>
          <a:bodyPr wrap="none" rtlCol="0">
            <a:spAutoFit/>
          </a:bodyPr>
          <a:lstStyle/>
          <a:p>
            <a:r>
              <a:rPr lang="en-US" sz="2000" b="1" dirty="0" smtClean="0"/>
              <a:t>……</a:t>
            </a:r>
            <a:endParaRPr lang="en-US" sz="2000" b="1" baseline="-25000" dirty="0"/>
          </a:p>
        </p:txBody>
      </p:sp>
      <p:cxnSp>
        <p:nvCxnSpPr>
          <p:cNvPr id="130" name="直接连接符 41"/>
          <p:cNvCxnSpPr/>
          <p:nvPr/>
        </p:nvCxnSpPr>
        <p:spPr>
          <a:xfrm>
            <a:off x="4932040" y="4581128"/>
            <a:ext cx="720080" cy="0"/>
          </a:xfrm>
          <a:prstGeom prst="line">
            <a:avLst/>
          </a:prstGeom>
          <a:ln w="88900" cmpd="sng"/>
        </p:spPr>
        <p:style>
          <a:lnRef idx="3">
            <a:schemeClr val="accent6"/>
          </a:lnRef>
          <a:fillRef idx="0">
            <a:schemeClr val="accent6"/>
          </a:fillRef>
          <a:effectRef idx="2">
            <a:schemeClr val="accent6"/>
          </a:effectRef>
          <a:fontRef idx="minor">
            <a:schemeClr val="tx1"/>
          </a:fontRef>
        </p:style>
      </p:cxnSp>
      <p:sp>
        <p:nvSpPr>
          <p:cNvPr id="136" name="TextBox 135"/>
          <p:cNvSpPr txBox="1"/>
          <p:nvPr/>
        </p:nvSpPr>
        <p:spPr>
          <a:xfrm>
            <a:off x="7812360" y="4653136"/>
            <a:ext cx="793807" cy="461665"/>
          </a:xfrm>
          <a:prstGeom prst="rect">
            <a:avLst/>
          </a:prstGeom>
          <a:noFill/>
        </p:spPr>
        <p:txBody>
          <a:bodyPr wrap="none" rtlCol="0">
            <a:spAutoFit/>
          </a:bodyPr>
          <a:lstStyle/>
          <a:p>
            <a:r>
              <a:rPr lang="en-US" sz="2400" b="1" i="1" dirty="0" smtClean="0"/>
              <a:t>O</a:t>
            </a:r>
            <a:r>
              <a:rPr lang="en-US" sz="2400" b="1" i="1" baseline="-25000" dirty="0" smtClean="0"/>
              <a:t>3</a:t>
            </a:r>
            <a:r>
              <a:rPr lang="en-US" sz="2400" b="1" i="1" dirty="0" smtClean="0"/>
              <a:t>(t)</a:t>
            </a:r>
            <a:endParaRPr lang="en-US" sz="2400" b="1" i="1" dirty="0"/>
          </a:p>
        </p:txBody>
      </p:sp>
      <p:cxnSp>
        <p:nvCxnSpPr>
          <p:cNvPr id="38" name="直接连接符 30"/>
          <p:cNvCxnSpPr/>
          <p:nvPr/>
        </p:nvCxnSpPr>
        <p:spPr>
          <a:xfrm flipV="1">
            <a:off x="493204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39" name="直接连接符 30"/>
          <p:cNvCxnSpPr/>
          <p:nvPr/>
        </p:nvCxnSpPr>
        <p:spPr>
          <a:xfrm flipV="1">
            <a:off x="565212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0" name="直接连接符 30"/>
          <p:cNvCxnSpPr/>
          <p:nvPr/>
        </p:nvCxnSpPr>
        <p:spPr>
          <a:xfrm flipV="1">
            <a:off x="637220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1" name="直接连接符 30"/>
          <p:cNvCxnSpPr/>
          <p:nvPr/>
        </p:nvCxnSpPr>
        <p:spPr>
          <a:xfrm flipV="1">
            <a:off x="709228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2" name="直接连接符 30"/>
          <p:cNvCxnSpPr/>
          <p:nvPr/>
        </p:nvCxnSpPr>
        <p:spPr>
          <a:xfrm flipV="1">
            <a:off x="7812360" y="4581128"/>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3" name="直接连接符 30"/>
          <p:cNvCxnSpPr/>
          <p:nvPr/>
        </p:nvCxnSpPr>
        <p:spPr>
          <a:xfrm flipV="1">
            <a:off x="493204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30"/>
          <p:cNvCxnSpPr/>
          <p:nvPr/>
        </p:nvCxnSpPr>
        <p:spPr>
          <a:xfrm flipV="1">
            <a:off x="565212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30"/>
          <p:cNvCxnSpPr/>
          <p:nvPr/>
        </p:nvCxnSpPr>
        <p:spPr>
          <a:xfrm flipV="1">
            <a:off x="637220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30"/>
          <p:cNvCxnSpPr/>
          <p:nvPr/>
        </p:nvCxnSpPr>
        <p:spPr>
          <a:xfrm flipV="1">
            <a:off x="7092280" y="5805264"/>
            <a:ext cx="0" cy="72008"/>
          </a:xfrm>
          <a:prstGeom prst="line">
            <a:avLst/>
          </a:prstGeom>
        </p:spPr>
        <p:style>
          <a:lnRef idx="3">
            <a:schemeClr val="dk1"/>
          </a:lnRef>
          <a:fillRef idx="0">
            <a:schemeClr val="dk1"/>
          </a:fillRef>
          <a:effectRef idx="2">
            <a:schemeClr val="dk1"/>
          </a:effectRef>
          <a:fontRef idx="minor">
            <a:schemeClr val="tx1"/>
          </a:fontRef>
        </p:style>
      </p:cxnSp>
      <p:cxnSp>
        <p:nvCxnSpPr>
          <p:cNvPr id="47" name="直接连接符 30"/>
          <p:cNvCxnSpPr/>
          <p:nvPr/>
        </p:nvCxnSpPr>
        <p:spPr>
          <a:xfrm flipV="1">
            <a:off x="7812360" y="5805264"/>
            <a:ext cx="0" cy="72008"/>
          </a:xfrm>
          <a:prstGeom prst="line">
            <a:avLst/>
          </a:prstGeom>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8028384" y="5877272"/>
            <a:ext cx="635110" cy="461665"/>
          </a:xfrm>
          <a:prstGeom prst="rect">
            <a:avLst/>
          </a:prstGeom>
          <a:noFill/>
        </p:spPr>
        <p:txBody>
          <a:bodyPr wrap="none" rtlCol="0">
            <a:spAutoFit/>
          </a:bodyPr>
          <a:lstStyle/>
          <a:p>
            <a:r>
              <a:rPr lang="en-US" sz="2400" b="1" i="1" dirty="0" smtClean="0"/>
              <a:t>E(t)</a:t>
            </a:r>
            <a:endParaRPr lang="en-US" sz="2400" b="1" i="1" baseline="-25000" dirty="0"/>
          </a:p>
        </p:txBody>
      </p:sp>
      <p:sp>
        <p:nvSpPr>
          <p:cNvPr id="50" name="TextBox 49"/>
          <p:cNvSpPr txBox="1"/>
          <p:nvPr/>
        </p:nvSpPr>
        <p:spPr>
          <a:xfrm>
            <a:off x="1530678" y="5877272"/>
            <a:ext cx="377026" cy="430887"/>
          </a:xfrm>
          <a:prstGeom prst="rect">
            <a:avLst/>
          </a:prstGeom>
          <a:noFill/>
        </p:spPr>
        <p:txBody>
          <a:bodyPr wrap="none" rtlCol="0">
            <a:spAutoFit/>
          </a:bodyPr>
          <a:lstStyle/>
          <a:p>
            <a:r>
              <a:rPr lang="en-US" sz="2200" b="1" dirty="0" smtClean="0"/>
              <a:t>t</a:t>
            </a:r>
            <a:r>
              <a:rPr lang="en-US" sz="2200" b="1" baseline="-25000" dirty="0" smtClean="0"/>
              <a:t>2</a:t>
            </a:r>
            <a:endParaRPr lang="en-US" sz="2200" b="1" baseline="-25000" dirty="0"/>
          </a:p>
        </p:txBody>
      </p:sp>
      <p:sp>
        <p:nvSpPr>
          <p:cNvPr id="52" name="TextBox 51"/>
          <p:cNvSpPr txBox="1"/>
          <p:nvPr/>
        </p:nvSpPr>
        <p:spPr>
          <a:xfrm>
            <a:off x="5131078" y="5877272"/>
            <a:ext cx="328936" cy="430887"/>
          </a:xfrm>
          <a:prstGeom prst="rect">
            <a:avLst/>
          </a:prstGeom>
          <a:noFill/>
        </p:spPr>
        <p:txBody>
          <a:bodyPr wrap="none" rtlCol="0">
            <a:spAutoFit/>
          </a:bodyPr>
          <a:lstStyle/>
          <a:p>
            <a:r>
              <a:rPr lang="en-US" sz="2200" b="1" dirty="0" err="1" smtClean="0"/>
              <a:t>t</a:t>
            </a:r>
            <a:r>
              <a:rPr lang="en-US" sz="2200" b="1" baseline="-25000" dirty="0" err="1" smtClean="0"/>
              <a:t>i</a:t>
            </a:r>
            <a:endParaRPr lang="en-US" sz="2200" b="1" baseline="-25000" dirty="0"/>
          </a:p>
        </p:txBody>
      </p:sp>
      <p:sp>
        <p:nvSpPr>
          <p:cNvPr id="53" name="TextBox 52"/>
          <p:cNvSpPr txBox="1"/>
          <p:nvPr/>
        </p:nvSpPr>
        <p:spPr>
          <a:xfrm>
            <a:off x="3563888" y="5877272"/>
            <a:ext cx="550151" cy="400110"/>
          </a:xfrm>
          <a:prstGeom prst="rect">
            <a:avLst/>
          </a:prstGeom>
          <a:noFill/>
        </p:spPr>
        <p:txBody>
          <a:bodyPr wrap="none" rtlCol="0">
            <a:spAutoFit/>
          </a:bodyPr>
          <a:lstStyle/>
          <a:p>
            <a:r>
              <a:rPr lang="en-US" sz="2000" b="1" dirty="0" smtClean="0"/>
              <a:t>……</a:t>
            </a:r>
            <a:endParaRPr lang="en-US" sz="2000" b="1" baseline="-25000" dirty="0"/>
          </a:p>
        </p:txBody>
      </p:sp>
      <p:cxnSp>
        <p:nvCxnSpPr>
          <p:cNvPr id="57" name="直接连接符 56"/>
          <p:cNvCxnSpPr/>
          <p:nvPr/>
        </p:nvCxnSpPr>
        <p:spPr>
          <a:xfrm>
            <a:off x="899592" y="5229200"/>
            <a:ext cx="4392488" cy="0"/>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9592"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91680"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411760"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131840"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851920"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72000" y="5229200"/>
            <a:ext cx="0" cy="648072"/>
          </a:xfrm>
          <a:prstGeom prst="line">
            <a:avLst/>
          </a:prstGeom>
          <a:ln w="25400" cap="sq" cmpd="thinThick">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92080" y="4653136"/>
            <a:ext cx="0" cy="1224136"/>
          </a:xfrm>
          <a:prstGeom prst="line">
            <a:avLst/>
          </a:prstGeom>
          <a:ln w="25400" cap="sq" cmpd="thinThick">
            <a:solidFill>
              <a:schemeClr val="accent6"/>
            </a:soli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标题 1"/>
          <p:cNvSpPr>
            <a:spLocks noGrp="1"/>
          </p:cNvSpPr>
          <p:nvPr>
            <p:ph type="title"/>
          </p:nvPr>
        </p:nvSpPr>
        <p:spPr>
          <a:xfrm>
            <a:off x="251520" y="44624"/>
            <a:ext cx="8640960" cy="1152128"/>
          </a:xfrm>
        </p:spPr>
        <p:txBody>
          <a:bodyPr>
            <a:normAutofit/>
          </a:bodyPr>
          <a:lstStyle/>
          <a:p>
            <a:r>
              <a:rPr lang="en-US" sz="3000" b="1" i="1" dirty="0" smtClean="0">
                <a:solidFill>
                  <a:srgbClr val="0070C0"/>
                </a:solidFill>
                <a:latin typeface="Adobe Fan Heiti Std B" pitchFamily="34" charset="-128"/>
                <a:ea typeface="Adobe Fan Heiti Std B"/>
              </a:rPr>
              <a:t>Changes in Flare Emissions Impact </a:t>
            </a:r>
            <a:br>
              <a:rPr lang="en-US" sz="3000" b="1" i="1" dirty="0" smtClean="0">
                <a:solidFill>
                  <a:srgbClr val="0070C0"/>
                </a:solidFill>
                <a:latin typeface="Adobe Fan Heiti Std B" pitchFamily="34" charset="-128"/>
                <a:ea typeface="Adobe Fan Heiti Std B"/>
              </a:rPr>
            </a:br>
            <a:r>
              <a:rPr lang="en-US" sz="3000" b="1" i="1" dirty="0" smtClean="0">
                <a:solidFill>
                  <a:srgbClr val="0070C0"/>
                </a:solidFill>
                <a:latin typeface="Adobe Fan Heiti Std B" pitchFamily="34" charset="-128"/>
                <a:ea typeface="Adobe Fan Heiti Std B"/>
              </a:rPr>
              <a:t>with Assist Steam</a:t>
            </a:r>
            <a:endParaRPr lang="en-US" sz="3000" b="1" i="1" dirty="0">
              <a:solidFill>
                <a:srgbClr val="0070C0"/>
              </a:solidFill>
              <a:latin typeface="Adobe Fan Heiti Std B" pitchFamily="34" charset="-128"/>
              <a:ea typeface="Adobe Fan Heiti Std B" pitchFamily="34" charset="-128"/>
            </a:endParaRPr>
          </a:p>
        </p:txBody>
      </p:sp>
      <p:sp>
        <p:nvSpPr>
          <p:cNvPr id="70" name="矩形 69"/>
          <p:cNvSpPr/>
          <p:nvPr/>
        </p:nvSpPr>
        <p:spPr>
          <a:xfrm>
            <a:off x="4788024" y="1124744"/>
            <a:ext cx="4176464" cy="3240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a:spcAft>
                <a:spcPts val="300"/>
              </a:spcAft>
              <a:buFont typeface="Wingdings" pitchFamily="2" charset="2"/>
              <a:buChar char="§"/>
            </a:pPr>
            <a:r>
              <a:rPr lang="en-US" sz="1600" dirty="0" smtClean="0">
                <a:solidFill>
                  <a:schemeClr val="tx1"/>
                </a:solidFill>
              </a:rPr>
              <a:t> Use the reported VOC emissions in 2006 Texas special inventory (TCEQ 2010; </a:t>
            </a:r>
            <a:r>
              <a:rPr lang="en-US" sz="1600" dirty="0" err="1" smtClean="0">
                <a:solidFill>
                  <a:schemeClr val="tx1"/>
                </a:solidFill>
              </a:rPr>
              <a:t>Pavlovic</a:t>
            </a:r>
            <a:r>
              <a:rPr lang="en-US" sz="1600" dirty="0" smtClean="0">
                <a:solidFill>
                  <a:schemeClr val="tx1"/>
                </a:solidFill>
              </a:rPr>
              <a:t> et al., 2009) for the model flare</a:t>
            </a:r>
          </a:p>
          <a:p>
            <a:pPr>
              <a:spcAft>
                <a:spcPts val="300"/>
              </a:spcAft>
              <a:buFont typeface="Wingdings" pitchFamily="2" charset="2"/>
              <a:buChar char="§"/>
            </a:pPr>
            <a:r>
              <a:rPr lang="en-US" sz="1600" dirty="0" smtClean="0">
                <a:solidFill>
                  <a:schemeClr val="tx1"/>
                </a:solidFill>
              </a:rPr>
              <a:t> Run CMAQ-HDDM3D with 12 sensitivity parameters, and use each parameter to represent flare VOC emissions at a two-hour block</a:t>
            </a:r>
          </a:p>
          <a:p>
            <a:pPr>
              <a:spcAft>
                <a:spcPts val="300"/>
              </a:spcAft>
              <a:buFont typeface="Wingdings" pitchFamily="2" charset="2"/>
              <a:buChar char="§"/>
            </a:pPr>
            <a:r>
              <a:rPr lang="en-US" sz="1600" dirty="0" smtClean="0">
                <a:solidFill>
                  <a:schemeClr val="tx1"/>
                </a:solidFill>
              </a:rPr>
              <a:t> Construct a </a:t>
            </a:r>
            <a:r>
              <a:rPr lang="en-US" sz="1600" b="1" dirty="0" smtClean="0">
                <a:solidFill>
                  <a:schemeClr val="tx1"/>
                </a:solidFill>
              </a:rPr>
              <a:t>reduced form model (RFM) </a:t>
            </a:r>
            <a:r>
              <a:rPr lang="en-US" sz="1600" dirty="0" smtClean="0">
                <a:solidFill>
                  <a:schemeClr val="tx1"/>
                </a:solidFill>
              </a:rPr>
              <a:t>that is dependent on the changes in VOC emissions at each hour in the past 24 hours</a:t>
            </a:r>
          </a:p>
          <a:p>
            <a:pPr>
              <a:spcAft>
                <a:spcPts val="300"/>
              </a:spcAft>
              <a:buFont typeface="Wingdings" pitchFamily="2" charset="2"/>
              <a:buChar char="§"/>
            </a:pPr>
            <a:r>
              <a:rPr lang="en-US" sz="1600" dirty="0" smtClean="0">
                <a:solidFill>
                  <a:schemeClr val="tx1"/>
                </a:solidFill>
              </a:rPr>
              <a:t> The changes in VOC emissions at each hour is determined by the flow rate of assist steam</a:t>
            </a:r>
          </a:p>
        </p:txBody>
      </p:sp>
      <p:sp>
        <p:nvSpPr>
          <p:cNvPr id="71" name="灯片编号占位符 70"/>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72" name="TextBox 71"/>
          <p:cNvSpPr txBox="1"/>
          <p:nvPr/>
        </p:nvSpPr>
        <p:spPr>
          <a:xfrm>
            <a:off x="611560" y="1340768"/>
            <a:ext cx="33123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800" dirty="0" smtClean="0"/>
              <a:t>Reduced Form Model</a:t>
            </a:r>
            <a:endParaRPr lang="zh-CN" altLang="en-US" sz="2800" dirty="0"/>
          </a:p>
        </p:txBody>
      </p:sp>
    </p:spTree>
    <p:extLst>
      <p:ext uri="{BB962C8B-B14F-4D97-AF65-F5344CB8AC3E}">
        <p14:creationId xmlns:p14="http://schemas.microsoft.com/office/powerpoint/2010/main" val="287657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835696" y="4293096"/>
            <a:ext cx="2736304" cy="23762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algn="ctr">
              <a:spcAft>
                <a:spcPts val="200"/>
              </a:spcAft>
            </a:pPr>
            <a:r>
              <a:rPr lang="en-US" sz="1200" b="1" dirty="0" smtClean="0">
                <a:solidFill>
                  <a:schemeClr val="tx1"/>
                </a:solidFill>
              </a:rPr>
              <a:t>Combustion Zone Net Heating Value</a:t>
            </a:r>
          </a:p>
          <a:p>
            <a:pPr algn="ctr">
              <a:spcAft>
                <a:spcPts val="200"/>
              </a:spcAft>
            </a:pPr>
            <a:endParaRPr lang="en-US" sz="1200" dirty="0" smtClean="0">
              <a:solidFill>
                <a:schemeClr val="tx1"/>
              </a:solidFill>
            </a:endParaRPr>
          </a:p>
          <a:p>
            <a:pPr algn="ctr">
              <a:spcAft>
                <a:spcPts val="200"/>
              </a:spcAft>
            </a:pPr>
            <a:endParaRPr lang="en-US" sz="1200" dirty="0" smtClean="0">
              <a:solidFill>
                <a:schemeClr val="tx1"/>
              </a:solidFill>
            </a:endParaRPr>
          </a:p>
          <a:p>
            <a:pPr>
              <a:spcAft>
                <a:spcPts val="200"/>
              </a:spcAft>
            </a:pPr>
            <a:r>
              <a:rPr lang="en-US" sz="1200" b="1" dirty="0" smtClean="0">
                <a:solidFill>
                  <a:schemeClr val="tx1"/>
                </a:solidFill>
              </a:rPr>
              <a:t>VG</a:t>
            </a:r>
            <a:r>
              <a:rPr lang="en-US" sz="1200" dirty="0" smtClean="0">
                <a:solidFill>
                  <a:schemeClr val="tx1"/>
                </a:solidFill>
              </a:rPr>
              <a:t> – flare vent gas flow rate of the model flare, obtained from 2006 Texas Special </a:t>
            </a:r>
            <a:r>
              <a:rPr lang="en-US" sz="1200" dirty="0">
                <a:solidFill>
                  <a:schemeClr val="tx1"/>
                </a:solidFill>
              </a:rPr>
              <a:t>Inventory </a:t>
            </a:r>
            <a:r>
              <a:rPr lang="en-US" sz="1200" dirty="0" smtClean="0">
                <a:solidFill>
                  <a:schemeClr val="tx1"/>
                </a:solidFill>
              </a:rPr>
              <a:t>(TCEQ </a:t>
            </a:r>
            <a:r>
              <a:rPr lang="en-US" sz="1200" dirty="0">
                <a:solidFill>
                  <a:schemeClr val="tx1"/>
                </a:solidFill>
              </a:rPr>
              <a:t>2010; </a:t>
            </a:r>
            <a:r>
              <a:rPr lang="en-US" sz="1200" dirty="0" err="1">
                <a:solidFill>
                  <a:schemeClr val="tx1"/>
                </a:solidFill>
              </a:rPr>
              <a:t>Pavlovic</a:t>
            </a:r>
            <a:r>
              <a:rPr lang="en-US" sz="1200" dirty="0">
                <a:solidFill>
                  <a:schemeClr val="tx1"/>
                </a:solidFill>
              </a:rPr>
              <a:t> et al., 2009)</a:t>
            </a:r>
            <a:endParaRPr lang="en-US" sz="1200" dirty="0" smtClean="0">
              <a:solidFill>
                <a:schemeClr val="tx1"/>
              </a:solidFill>
            </a:endParaRPr>
          </a:p>
          <a:p>
            <a:pPr>
              <a:spcAft>
                <a:spcPts val="200"/>
              </a:spcAft>
            </a:pPr>
            <a:r>
              <a:rPr lang="en-US" sz="1200" b="1" dirty="0" smtClean="0">
                <a:solidFill>
                  <a:schemeClr val="tx1"/>
                </a:solidFill>
              </a:rPr>
              <a:t>S</a:t>
            </a:r>
            <a:r>
              <a:rPr lang="en-US" sz="1200" dirty="0" smtClean="0">
                <a:solidFill>
                  <a:schemeClr val="tx1"/>
                </a:solidFill>
              </a:rPr>
              <a:t> – assist steam flow rate, obtained from  TCEQ 2011-2012 HRVOC Flare Survey</a:t>
            </a:r>
          </a:p>
          <a:p>
            <a:pPr>
              <a:spcAft>
                <a:spcPts val="200"/>
              </a:spcAft>
            </a:pPr>
            <a:r>
              <a:rPr lang="en-US" sz="1200" b="1" dirty="0" smtClean="0">
                <a:solidFill>
                  <a:schemeClr val="tx1"/>
                </a:solidFill>
              </a:rPr>
              <a:t>NHV</a:t>
            </a:r>
            <a:r>
              <a:rPr lang="en-US" sz="1200" b="1" baseline="-25000" dirty="0" smtClean="0">
                <a:solidFill>
                  <a:schemeClr val="tx1"/>
                </a:solidFill>
              </a:rPr>
              <a:t>VG</a:t>
            </a:r>
            <a:r>
              <a:rPr lang="en-US" sz="1200" dirty="0" smtClean="0">
                <a:solidFill>
                  <a:schemeClr val="tx1"/>
                </a:solidFill>
              </a:rPr>
              <a:t> – flare vent gas net heating value, obtained from TCEQ 2011-2012 HRVOC Flare Survey</a:t>
            </a:r>
          </a:p>
        </p:txBody>
      </p:sp>
      <p:sp>
        <p:nvSpPr>
          <p:cNvPr id="16" name="灯片编号占位符 15"/>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
        <p:nvSpPr>
          <p:cNvPr id="17" name="标题 1"/>
          <p:cNvSpPr txBox="1">
            <a:spLocks/>
          </p:cNvSpPr>
          <p:nvPr/>
        </p:nvSpPr>
        <p:spPr>
          <a:xfrm>
            <a:off x="251520" y="44624"/>
            <a:ext cx="864096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dirty="0" smtClean="0">
                <a:solidFill>
                  <a:srgbClr val="0070C0"/>
                </a:solidFill>
                <a:latin typeface="Adobe Fan Heiti Std B"/>
                <a:ea typeface="Adobe Fan Heiti Std B"/>
                <a:cs typeface="Times New Roman"/>
              </a:rPr>
              <a:t>How to Determine </a:t>
            </a:r>
            <a:r>
              <a:rPr lang="el-GR" sz="4000" b="1" i="1" dirty="0" smtClean="0">
                <a:solidFill>
                  <a:srgbClr val="0070C0"/>
                </a:solidFill>
                <a:latin typeface="Times New Roman" pitchFamily="18" charset="0"/>
                <a:ea typeface="Adobe Fan Heiti Std B"/>
                <a:cs typeface="Times New Roman" pitchFamily="18" charset="0"/>
              </a:rPr>
              <a:t>Δε</a:t>
            </a:r>
            <a:r>
              <a:rPr lang="en-US" sz="4000" b="1" i="1" dirty="0" smtClean="0">
                <a:solidFill>
                  <a:srgbClr val="0070C0"/>
                </a:solidFill>
                <a:latin typeface="Adobe Fan Heiti Std B"/>
                <a:ea typeface="Adobe Fan Heiti Std B"/>
                <a:cs typeface="Times New Roman"/>
              </a:rPr>
              <a:t>?</a:t>
            </a:r>
            <a:endParaRPr lang="en-US" sz="4000" b="1" i="1" dirty="0">
              <a:solidFill>
                <a:schemeClr val="bg1"/>
              </a:solidFill>
              <a:latin typeface="Adobe Fan Heiti Std B"/>
              <a:ea typeface="Adobe Fan Heiti Std B"/>
            </a:endParaRPr>
          </a:p>
        </p:txBody>
      </p:sp>
      <p:sp>
        <p:nvSpPr>
          <p:cNvPr id="2" name="Rectangle 1"/>
          <p:cNvSpPr/>
          <p:nvPr/>
        </p:nvSpPr>
        <p:spPr>
          <a:xfrm>
            <a:off x="3707904" y="1124744"/>
            <a:ext cx="1512168" cy="914400"/>
          </a:xfrm>
          <a:prstGeom prst="rect">
            <a:avLst/>
          </a:prstGeom>
          <a:noFill/>
          <a:ln w="44450" cap="rnd">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Vent Gas </a:t>
            </a:r>
          </a:p>
          <a:p>
            <a:pPr algn="ctr"/>
            <a:r>
              <a:rPr lang="en-US" dirty="0" smtClean="0">
                <a:solidFill>
                  <a:schemeClr val="tx1"/>
                </a:solidFill>
              </a:rPr>
              <a:t>Flow Rate (VG)</a:t>
            </a:r>
            <a:endParaRPr lang="en-US" dirty="0">
              <a:solidFill>
                <a:schemeClr val="tx1"/>
              </a:solidFill>
            </a:endParaRPr>
          </a:p>
        </p:txBody>
      </p:sp>
      <p:sp>
        <p:nvSpPr>
          <p:cNvPr id="18" name="Rectangle 17"/>
          <p:cNvSpPr/>
          <p:nvPr/>
        </p:nvSpPr>
        <p:spPr>
          <a:xfrm>
            <a:off x="5508104" y="1124744"/>
            <a:ext cx="1512168" cy="914400"/>
          </a:xfrm>
          <a:prstGeom prst="rect">
            <a:avLst/>
          </a:prstGeom>
          <a:noFill/>
          <a:ln w="44450" cap="rnd">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latin typeface="Times New Roman" panose="02020603050405020304" pitchFamily="18" charset="0"/>
                <a:cs typeface="Times New Roman" panose="02020603050405020304" pitchFamily="18" charset="0"/>
              </a:rPr>
              <a:t>E</a:t>
            </a:r>
            <a:r>
              <a:rPr lang="en-US" sz="2400" b="1" i="1" baseline="-25000" dirty="0" err="1" smtClean="0">
                <a:solidFill>
                  <a:schemeClr val="tx1"/>
                </a:solidFill>
                <a:latin typeface="Times New Roman" panose="02020603050405020304" pitchFamily="18" charset="0"/>
                <a:cs typeface="Times New Roman" panose="02020603050405020304" pitchFamily="18" charset="0"/>
              </a:rPr>
              <a:t>VOC,base</a:t>
            </a:r>
            <a:endParaRPr lang="en-US" sz="2400" b="1" i="1" baseline="-250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7504" y="3450704"/>
            <a:ext cx="1512168" cy="914400"/>
          </a:xfrm>
          <a:prstGeom prst="rect">
            <a:avLst/>
          </a:prstGeom>
          <a:noFill/>
          <a:ln w="44450" cap="rnd">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Vent Gas </a:t>
            </a:r>
          </a:p>
          <a:p>
            <a:pPr algn="ctr"/>
            <a:r>
              <a:rPr lang="en-US" dirty="0" smtClean="0">
                <a:solidFill>
                  <a:schemeClr val="tx1"/>
                </a:solidFill>
              </a:rPr>
              <a:t>Flow Rate (VG)</a:t>
            </a:r>
            <a:endParaRPr lang="en-US" dirty="0">
              <a:solidFill>
                <a:schemeClr val="tx1"/>
              </a:solidFill>
            </a:endParaRPr>
          </a:p>
        </p:txBody>
      </p:sp>
      <p:sp>
        <p:nvSpPr>
          <p:cNvPr id="24" name="Rectangle 23"/>
          <p:cNvSpPr/>
          <p:nvPr/>
        </p:nvSpPr>
        <p:spPr>
          <a:xfrm>
            <a:off x="1907704" y="2276872"/>
            <a:ext cx="1512168" cy="914400"/>
          </a:xfrm>
          <a:prstGeom prst="rect">
            <a:avLst/>
          </a:prstGeom>
          <a:noFill/>
          <a:ln w="44450" cap="rnd">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CZNHV</a:t>
            </a:r>
            <a:endParaRPr lang="en-US" dirty="0">
              <a:solidFill>
                <a:schemeClr val="tx1"/>
              </a:solidFill>
            </a:endParaRPr>
          </a:p>
        </p:txBody>
      </p:sp>
      <p:sp>
        <p:nvSpPr>
          <p:cNvPr id="25" name="Rectangle 24"/>
          <p:cNvSpPr/>
          <p:nvPr/>
        </p:nvSpPr>
        <p:spPr>
          <a:xfrm>
            <a:off x="107504" y="2276872"/>
            <a:ext cx="1512168" cy="914400"/>
          </a:xfrm>
          <a:prstGeom prst="rect">
            <a:avLst/>
          </a:prstGeom>
          <a:noFill/>
          <a:ln w="44450" cap="rnd">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Assist Steam</a:t>
            </a:r>
          </a:p>
          <a:p>
            <a:pPr algn="ctr"/>
            <a:r>
              <a:rPr lang="en-US" dirty="0" smtClean="0">
                <a:solidFill>
                  <a:schemeClr val="tx1"/>
                </a:solidFill>
              </a:rPr>
              <a:t>Flow Rate (S)</a:t>
            </a:r>
            <a:endParaRPr lang="en-US" dirty="0">
              <a:solidFill>
                <a:schemeClr val="tx1"/>
              </a:solidFill>
            </a:endParaRPr>
          </a:p>
        </p:txBody>
      </p:sp>
      <p:sp>
        <p:nvSpPr>
          <p:cNvPr id="29" name="Rectangle 28"/>
          <p:cNvSpPr/>
          <p:nvPr/>
        </p:nvSpPr>
        <p:spPr>
          <a:xfrm>
            <a:off x="3707904" y="2276872"/>
            <a:ext cx="1512168" cy="914400"/>
          </a:xfrm>
          <a:prstGeom prst="rect">
            <a:avLst/>
          </a:prstGeom>
          <a:noFill/>
          <a:ln w="44450" cap="rnd">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a:t>
            </a:r>
            <a:endParaRPr lang="en-US" dirty="0">
              <a:solidFill>
                <a:schemeClr val="tx1"/>
              </a:solidFill>
            </a:endParaRPr>
          </a:p>
        </p:txBody>
      </p:sp>
      <p:sp>
        <p:nvSpPr>
          <p:cNvPr id="30" name="Rectangle 29"/>
          <p:cNvSpPr/>
          <p:nvPr/>
        </p:nvSpPr>
        <p:spPr>
          <a:xfrm>
            <a:off x="5508104" y="2276872"/>
            <a:ext cx="1512168" cy="914400"/>
          </a:xfrm>
          <a:prstGeom prst="rect">
            <a:avLst/>
          </a:prstGeom>
          <a:noFill/>
          <a:ln w="44450" cap="rnd">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latin typeface="Times New Roman" panose="02020603050405020304" pitchFamily="18" charset="0"/>
                <a:cs typeface="Times New Roman" panose="02020603050405020304" pitchFamily="18" charset="0"/>
              </a:rPr>
              <a:t>E</a:t>
            </a:r>
            <a:r>
              <a:rPr lang="en-US" sz="2400" b="1" i="1" baseline="-25000" dirty="0" err="1" smtClean="0">
                <a:solidFill>
                  <a:schemeClr val="tx1"/>
                </a:solidFill>
                <a:latin typeface="Times New Roman" panose="02020603050405020304" pitchFamily="18" charset="0"/>
                <a:cs typeface="Times New Roman" panose="02020603050405020304" pitchFamily="18" charset="0"/>
              </a:rPr>
              <a:t>VOC,control</a:t>
            </a:r>
            <a:endParaRPr lang="en-US" sz="2400" b="1" i="1" baseline="-250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7380312" y="2276872"/>
            <a:ext cx="1512168" cy="914400"/>
          </a:xfrm>
          <a:prstGeom prst="rect">
            <a:avLst/>
          </a:prstGeom>
          <a:noFill/>
          <a:ln w="44450" cap="rnd">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70C0"/>
                </a:solidFill>
                <a:latin typeface="Times New Roman"/>
                <a:cs typeface="Times New Roman"/>
              </a:rPr>
              <a:t>∆</a:t>
            </a:r>
            <a:r>
              <a:rPr lang="el-GR" sz="2400" b="1" i="1" dirty="0" smtClean="0">
                <a:solidFill>
                  <a:srgbClr val="0070C0"/>
                </a:solidFill>
                <a:latin typeface="Times New Roman"/>
                <a:cs typeface="Times New Roman"/>
              </a:rPr>
              <a:t>ε</a:t>
            </a:r>
            <a:endParaRPr lang="en-US" sz="2400" b="1" i="1" dirty="0">
              <a:solidFill>
                <a:srgbClr val="0070C0"/>
              </a:solidFill>
            </a:endParaRPr>
          </a:p>
        </p:txBody>
      </p:sp>
      <p:cxnSp>
        <p:nvCxnSpPr>
          <p:cNvPr id="8" name="Straight Connector 7"/>
          <p:cNvCxnSpPr>
            <a:stCxn id="25" idx="3"/>
            <a:endCxn id="24" idx="1"/>
          </p:cNvCxnSpPr>
          <p:nvPr/>
        </p:nvCxnSpPr>
        <p:spPr>
          <a:xfrm>
            <a:off x="1619672" y="2734072"/>
            <a:ext cx="288032" cy="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3419872" y="2734072"/>
            <a:ext cx="288032" cy="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5220072" y="2734072"/>
            <a:ext cx="288032" cy="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6" name="Straight Connector 35"/>
          <p:cNvCxnSpPr>
            <a:stCxn id="30" idx="3"/>
            <a:endCxn id="31" idx="1"/>
          </p:cNvCxnSpPr>
          <p:nvPr/>
        </p:nvCxnSpPr>
        <p:spPr>
          <a:xfrm>
            <a:off x="7020272" y="2734072"/>
            <a:ext cx="360040" cy="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5220072" y="1556792"/>
            <a:ext cx="288032" cy="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699792" y="3191272"/>
            <a:ext cx="0" cy="741784"/>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8112897" y="1556792"/>
            <a:ext cx="0" cy="720080"/>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7020272" y="1556792"/>
            <a:ext cx="1092625"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1619672" y="3933056"/>
            <a:ext cx="4680520" cy="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6300192" y="3212976"/>
            <a:ext cx="0" cy="720080"/>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graphicFrame>
        <p:nvGraphicFramePr>
          <p:cNvPr id="23" name="对象 22"/>
          <p:cNvGraphicFramePr>
            <a:graphicFrameLocks noChangeAspect="1"/>
          </p:cNvGraphicFramePr>
          <p:nvPr/>
        </p:nvGraphicFramePr>
        <p:xfrm>
          <a:off x="2339752" y="4581128"/>
          <a:ext cx="1466345" cy="432048"/>
        </p:xfrm>
        <a:graphic>
          <a:graphicData uri="http://schemas.openxmlformats.org/presentationml/2006/ole">
            <mc:AlternateContent xmlns:mc="http://schemas.openxmlformats.org/markup-compatibility/2006">
              <mc:Choice xmlns:v="urn:schemas-microsoft-com:vml" Requires="v">
                <p:oleObj spid="_x0000_s25641" name="Equation" r:id="rId4" imgW="1422400" imgH="419100" progId="">
                  <p:embed/>
                </p:oleObj>
              </mc:Choice>
              <mc:Fallback>
                <p:oleObj name="Equation" r:id="rId4" imgW="1422400" imgH="419100"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581128"/>
                        <a:ext cx="1466345"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矩形 26"/>
          <p:cNvSpPr/>
          <p:nvPr/>
        </p:nvSpPr>
        <p:spPr>
          <a:xfrm>
            <a:off x="4788024" y="4293096"/>
            <a:ext cx="2736304" cy="23762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algn="ctr">
              <a:spcAft>
                <a:spcPts val="200"/>
              </a:spcAft>
            </a:pPr>
            <a:r>
              <a:rPr lang="en-US" sz="1200" b="1" dirty="0" smtClean="0">
                <a:solidFill>
                  <a:schemeClr val="tx1"/>
                </a:solidFill>
              </a:rPr>
              <a:t>Combustion Efficiency</a:t>
            </a:r>
          </a:p>
          <a:p>
            <a:pPr algn="ctr">
              <a:spcAft>
                <a:spcPts val="200"/>
              </a:spcAft>
            </a:pPr>
            <a:endParaRPr lang="en-US" sz="1200" dirty="0" smtClean="0">
              <a:solidFill>
                <a:schemeClr val="tx1"/>
              </a:solidFill>
            </a:endParaRPr>
          </a:p>
          <a:p>
            <a:pPr algn="ctr">
              <a:spcAft>
                <a:spcPts val="200"/>
              </a:spcAft>
            </a:pPr>
            <a:endParaRPr lang="en-US" sz="1200" dirty="0" smtClean="0">
              <a:solidFill>
                <a:schemeClr val="tx1"/>
              </a:solidFill>
            </a:endParaRPr>
          </a:p>
          <a:p>
            <a:pPr>
              <a:spcAft>
                <a:spcPts val="200"/>
              </a:spcAft>
            </a:pPr>
            <a:r>
              <a:rPr lang="en-US" sz="1200" dirty="0" smtClean="0">
                <a:solidFill>
                  <a:schemeClr val="tx1"/>
                </a:solidFill>
              </a:rPr>
              <a:t>Fitted curve based on TCEQ 2011-2012 HRVOC Flare Survey, obtained from presentation “Modeling Flare Destruction and Removal Efficiency” by Jim Smith on Oct 23, 2012.</a:t>
            </a:r>
          </a:p>
        </p:txBody>
      </p:sp>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2" name="Object 2"/>
          <p:cNvGraphicFramePr>
            <a:graphicFrameLocks noChangeAspect="1"/>
          </p:cNvGraphicFramePr>
          <p:nvPr/>
        </p:nvGraphicFramePr>
        <p:xfrm>
          <a:off x="4860032" y="4621696"/>
          <a:ext cx="2520280" cy="319472"/>
        </p:xfrm>
        <a:graphic>
          <a:graphicData uri="http://schemas.openxmlformats.org/presentationml/2006/ole">
            <mc:AlternateContent xmlns:mc="http://schemas.openxmlformats.org/markup-compatibility/2006">
              <mc:Choice xmlns:v="urn:schemas-microsoft-com:vml" Requires="v">
                <p:oleObj spid="_x0000_s25642" name="Equation" r:id="rId6" imgW="1803400" imgH="228600" progId="">
                  <p:embed/>
                </p:oleObj>
              </mc:Choice>
              <mc:Fallback>
                <p:oleObj name="Equation" r:id="rId6" imgW="1803400" imgH="228600"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621696"/>
                        <a:ext cx="2520280" cy="319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4298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640960" cy="1143000"/>
          </a:xfrm>
        </p:spPr>
        <p:txBody>
          <a:bodyPr>
            <a:normAutofit/>
          </a:bodyPr>
          <a:lstStyle/>
          <a:p>
            <a:r>
              <a:rPr lang="en-US" sz="4000" b="1" i="1" dirty="0" smtClean="0">
                <a:solidFill>
                  <a:srgbClr val="0070C0"/>
                </a:solidFill>
                <a:latin typeface="Adobe Fan Heiti Std B" pitchFamily="34" charset="-128"/>
                <a:ea typeface="Adobe Fan Heiti Std B" pitchFamily="34" charset="-128"/>
              </a:rPr>
              <a:t>Maximum Add-On Ozone</a:t>
            </a:r>
            <a:endParaRPr lang="en-US" sz="4000" b="1" i="1" dirty="0">
              <a:solidFill>
                <a:schemeClr val="bg1"/>
              </a:solidFill>
              <a:latin typeface="Adobe Fan Heiti Std B" pitchFamily="34" charset="-128"/>
              <a:ea typeface="Adobe Fan Heiti Std B" pitchFamily="34" charset="-128"/>
            </a:endParaRPr>
          </a:p>
        </p:txBody>
      </p:sp>
      <p:graphicFrame>
        <p:nvGraphicFramePr>
          <p:cNvPr id="37" name="Object 9"/>
          <p:cNvGraphicFramePr>
            <a:graphicFrameLocks noChangeAspect="1"/>
          </p:cNvGraphicFramePr>
          <p:nvPr/>
        </p:nvGraphicFramePr>
        <p:xfrm>
          <a:off x="1403648" y="1556792"/>
          <a:ext cx="2460625" cy="558800"/>
        </p:xfrm>
        <a:graphic>
          <a:graphicData uri="http://schemas.openxmlformats.org/presentationml/2006/ole">
            <mc:AlternateContent xmlns:mc="http://schemas.openxmlformats.org/markup-compatibility/2006">
              <mc:Choice xmlns:v="urn:schemas-microsoft-com:vml" Requires="v">
                <p:oleObj spid="_x0000_s5161" name="Equation" r:id="rId3" imgW="1117115" imgH="253890" progId="">
                  <p:embed/>
                </p:oleObj>
              </mc:Choice>
              <mc:Fallback>
                <p:oleObj name="Equation" r:id="rId3" imgW="1117115" imgH="253890"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556792"/>
                        <a:ext cx="24606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1096112" y="5445224"/>
            <a:ext cx="3475888" cy="646331"/>
          </a:xfrm>
          <a:prstGeom prst="rect">
            <a:avLst/>
          </a:prstGeom>
          <a:noFill/>
        </p:spPr>
        <p:txBody>
          <a:bodyPr wrap="none" rtlCol="0">
            <a:spAutoFit/>
          </a:bodyPr>
          <a:lstStyle/>
          <a:p>
            <a:r>
              <a:rPr lang="en-US" dirty="0" smtClean="0"/>
              <a:t>Maximum add-on ozone   = 10 ppb</a:t>
            </a:r>
          </a:p>
          <a:p>
            <a:r>
              <a:rPr lang="en-US" dirty="0" smtClean="0"/>
              <a:t>Base ozone concentration = 29 ppb</a:t>
            </a:r>
            <a:endParaRPr lang="en-US" dirty="0"/>
          </a:p>
        </p:txBody>
      </p:sp>
      <p:pic>
        <p:nvPicPr>
          <p:cNvPr id="6" name="Picture 4" descr="max_diff_8hr_ozone_realS"/>
          <p:cNvPicPr>
            <a:picLocks noChangeAspect="1" noChangeArrowheads="1"/>
          </p:cNvPicPr>
          <p:nvPr/>
        </p:nvPicPr>
        <p:blipFill>
          <a:blip r:embed="rId5" cstate="print"/>
          <a:srcRect t="19940" r="7750" b="7855"/>
          <a:stretch>
            <a:fillRect/>
          </a:stretch>
        </p:blipFill>
        <p:spPr bwMode="auto">
          <a:xfrm>
            <a:off x="395536" y="2348880"/>
            <a:ext cx="4283968" cy="2845567"/>
          </a:xfrm>
          <a:prstGeom prst="rect">
            <a:avLst/>
          </a:prstGeom>
          <a:noFill/>
          <a:ln w="9525">
            <a:noFill/>
            <a:miter lim="800000"/>
            <a:headEnd/>
            <a:tailEnd/>
          </a:ln>
        </p:spPr>
      </p:pic>
      <p:sp>
        <p:nvSpPr>
          <p:cNvPr id="7" name="TextBox 6"/>
          <p:cNvSpPr txBox="1"/>
          <p:nvPr/>
        </p:nvSpPr>
        <p:spPr>
          <a:xfrm>
            <a:off x="5076056" y="2780928"/>
            <a:ext cx="3744416" cy="1754326"/>
          </a:xfrm>
          <a:prstGeom prst="rect">
            <a:avLst/>
          </a:prstGeom>
          <a:noFill/>
        </p:spPr>
        <p:txBody>
          <a:bodyPr wrap="square" rtlCol="0">
            <a:spAutoFit/>
          </a:bodyPr>
          <a:lstStyle/>
          <a:p>
            <a:r>
              <a:rPr lang="en-US" dirty="0" smtClean="0"/>
              <a:t>The add-on 8-hour average ozone concentration at a grid can be as high as 10 ppb, but the maximum add-on ozone does not necessarily occur at the grid with the daily maximum ozone concentration. </a:t>
            </a:r>
            <a:endParaRPr lang="en-US"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p14="http://schemas.microsoft.com/office/powerpoint/2010/main" val="104080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640960" cy="1143000"/>
          </a:xfrm>
        </p:spPr>
        <p:txBody>
          <a:bodyPr>
            <a:normAutofit/>
          </a:bodyPr>
          <a:lstStyle/>
          <a:p>
            <a:r>
              <a:rPr lang="en-US" sz="4000" b="1" i="1" dirty="0" smtClean="0">
                <a:solidFill>
                  <a:srgbClr val="0070C0"/>
                </a:solidFill>
                <a:latin typeface="Adobe Fan Heiti Std B" pitchFamily="34" charset="-128"/>
                <a:ea typeface="Adobe Fan Heiti Std B" pitchFamily="34" charset="-128"/>
              </a:rPr>
              <a:t>Impact on Daily Maximum 8hrO3</a:t>
            </a:r>
            <a:endParaRPr lang="en-US" sz="4000" b="1" i="1" dirty="0">
              <a:solidFill>
                <a:schemeClr val="bg1"/>
              </a:solidFill>
              <a:latin typeface="Adobe Fan Heiti Std B" pitchFamily="34" charset="-128"/>
              <a:ea typeface="Adobe Fan Heiti Std B" pitchFamily="34" charset="-128"/>
            </a:endParaRPr>
          </a:p>
        </p:txBody>
      </p:sp>
      <p:sp>
        <p:nvSpPr>
          <p:cNvPr id="6" name="TextBox 5"/>
          <p:cNvSpPr txBox="1"/>
          <p:nvPr/>
        </p:nvSpPr>
        <p:spPr>
          <a:xfrm>
            <a:off x="5436096" y="2564904"/>
            <a:ext cx="3600400" cy="2169825"/>
          </a:xfrm>
          <a:prstGeom prst="rect">
            <a:avLst/>
          </a:prstGeom>
          <a:noFill/>
        </p:spPr>
        <p:txBody>
          <a:bodyPr wrap="square" rtlCol="0">
            <a:spAutoFit/>
          </a:bodyPr>
          <a:lstStyle/>
          <a:p>
            <a:pPr>
              <a:spcAft>
                <a:spcPts val="300"/>
              </a:spcAft>
            </a:pPr>
            <a:r>
              <a:rPr lang="en-US" sz="2000" b="1" dirty="0" smtClean="0">
                <a:solidFill>
                  <a:schemeClr val="accent2"/>
                </a:solidFill>
              </a:rPr>
              <a:t>Maximum Increase in DM8hO3 at 30 monitoring sites</a:t>
            </a:r>
          </a:p>
          <a:p>
            <a:pPr>
              <a:spcAft>
                <a:spcPts val="300"/>
              </a:spcAft>
            </a:pPr>
            <a:r>
              <a:rPr lang="en-US" dirty="0" smtClean="0"/>
              <a:t>- Maximum increase = 3 ppb</a:t>
            </a:r>
          </a:p>
          <a:p>
            <a:pPr marL="112713" indent="-112713">
              <a:spcAft>
                <a:spcPts val="300"/>
              </a:spcAft>
            </a:pPr>
            <a:r>
              <a:rPr lang="en-US" dirty="0" smtClean="0"/>
              <a:t>- Mostly affected monitors in Harris County; can affect monitors in Jefferson County if meteorological condition favors</a:t>
            </a:r>
            <a:endParaRPr lang="en-US" dirty="0"/>
          </a:p>
        </p:txBody>
      </p:sp>
      <p:pic>
        <p:nvPicPr>
          <p:cNvPr id="7" name="Picture 2" descr="D:\work\spring 2013\flare emissions_low_ce\flare_plots\max_diff_dm8hO3_spatial.png"/>
          <p:cNvPicPr>
            <a:picLocks noChangeAspect="1" noChangeArrowheads="1"/>
          </p:cNvPicPr>
          <p:nvPr/>
        </p:nvPicPr>
        <p:blipFill>
          <a:blip r:embed="rId2" cstate="print"/>
          <a:srcRect l="2056" t="3206" r="20817" b="481"/>
          <a:stretch>
            <a:fillRect/>
          </a:stretch>
        </p:blipFill>
        <p:spPr bwMode="auto">
          <a:xfrm>
            <a:off x="200998" y="1844824"/>
            <a:ext cx="5091578" cy="4248472"/>
          </a:xfrm>
          <a:prstGeom prst="rect">
            <a:avLst/>
          </a:prstGeom>
          <a:noFill/>
        </p:spPr>
      </p:pic>
      <p:sp>
        <p:nvSpPr>
          <p:cNvPr id="8" name="TextBox 7"/>
          <p:cNvSpPr txBox="1"/>
          <p:nvPr/>
        </p:nvSpPr>
        <p:spPr>
          <a:xfrm>
            <a:off x="4932040" y="5733256"/>
            <a:ext cx="506870" cy="338554"/>
          </a:xfrm>
          <a:prstGeom prst="rect">
            <a:avLst/>
          </a:prstGeom>
          <a:noFill/>
        </p:spPr>
        <p:txBody>
          <a:bodyPr wrap="none" rtlCol="0">
            <a:spAutoFit/>
          </a:bodyPr>
          <a:lstStyle/>
          <a:p>
            <a:r>
              <a:rPr lang="en-US" sz="1600" dirty="0" smtClean="0"/>
              <a:t>ppb</a:t>
            </a:r>
            <a:endParaRPr lang="en-US" sz="1600" dirty="0"/>
          </a:p>
        </p:txBody>
      </p:sp>
      <p:sp>
        <p:nvSpPr>
          <p:cNvPr id="9" name="TextBox 8"/>
          <p:cNvSpPr txBox="1"/>
          <p:nvPr/>
        </p:nvSpPr>
        <p:spPr>
          <a:xfrm>
            <a:off x="1691680" y="3933056"/>
            <a:ext cx="319318" cy="253916"/>
          </a:xfrm>
          <a:prstGeom prst="rect">
            <a:avLst/>
          </a:prstGeom>
          <a:noFill/>
        </p:spPr>
        <p:txBody>
          <a:bodyPr wrap="none" rtlCol="0">
            <a:spAutoFit/>
          </a:bodyPr>
          <a:lstStyle/>
          <a:p>
            <a:r>
              <a:rPr lang="en-US" sz="1050" dirty="0" smtClean="0"/>
              <a:t>◆</a:t>
            </a:r>
            <a:endParaRPr lang="en-US" sz="1050"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extLst>
      <p:ext uri="{BB962C8B-B14F-4D97-AF65-F5344CB8AC3E}">
        <p14:creationId xmlns:p14="http://schemas.microsoft.com/office/powerpoint/2010/main" val="1408581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 y="152392"/>
            <a:ext cx="9109074" cy="1143008"/>
          </a:xfrm>
        </p:spPr>
        <p:txBody>
          <a:bodyPr>
            <a:normAutofit/>
          </a:bodyPr>
          <a:lstStyle/>
          <a:p>
            <a:r>
              <a:rPr lang="en-US" sz="3200" b="1" i="1" dirty="0" smtClean="0">
                <a:solidFill>
                  <a:schemeClr val="accent1"/>
                </a:solidFill>
                <a:latin typeface="Adobe Fan Heiti Std B"/>
              </a:rPr>
              <a:t>Time Series of Flare Emissions Impact</a:t>
            </a:r>
            <a:br>
              <a:rPr lang="en-US" sz="3200" b="1" i="1" dirty="0" smtClean="0">
                <a:solidFill>
                  <a:schemeClr val="accent1"/>
                </a:solidFill>
                <a:latin typeface="Adobe Fan Heiti Std B"/>
              </a:rPr>
            </a:br>
            <a:r>
              <a:rPr lang="en-US" sz="3200" b="1" i="1" dirty="0" smtClean="0">
                <a:solidFill>
                  <a:schemeClr val="accent1"/>
                </a:solidFill>
                <a:latin typeface="Adobe Fan Heiti Std B"/>
              </a:rPr>
              <a:t>at Different Hours</a:t>
            </a:r>
            <a:endParaRPr lang="en-US" sz="3200" b="1" i="1" dirty="0">
              <a:solidFill>
                <a:schemeClr val="accent1"/>
              </a:solidFill>
              <a:latin typeface="Adobe Fan Heiti Std B"/>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14</a:t>
            </a:fld>
            <a:endParaRPr lang="zh-CN" altLang="en-US"/>
          </a:p>
        </p:txBody>
      </p:sp>
      <p:pic>
        <p:nvPicPr>
          <p:cNvPr id="141313" name="Picture 1" descr="E:\flare emissions_low_ce\flare_plots\hour_sa_11.png"/>
          <p:cNvPicPr>
            <a:picLocks noChangeAspect="1" noChangeArrowheads="1"/>
          </p:cNvPicPr>
          <p:nvPr/>
        </p:nvPicPr>
        <p:blipFill>
          <a:blip r:embed="rId2" cstate="print"/>
          <a:srcRect t="31250" b="20572"/>
          <a:stretch>
            <a:fillRect/>
          </a:stretch>
        </p:blipFill>
        <p:spPr bwMode="auto">
          <a:xfrm>
            <a:off x="285720" y="1214422"/>
            <a:ext cx="7315200" cy="2643206"/>
          </a:xfrm>
          <a:prstGeom prst="rect">
            <a:avLst/>
          </a:prstGeom>
          <a:noFill/>
        </p:spPr>
      </p:pic>
      <p:pic>
        <p:nvPicPr>
          <p:cNvPr id="141314" name="Picture 2" descr="E:\flare emissions_low_ce\flare_plots\hour_sa_22.png"/>
          <p:cNvPicPr>
            <a:picLocks noChangeAspect="1" noChangeArrowheads="1"/>
          </p:cNvPicPr>
          <p:nvPr/>
        </p:nvPicPr>
        <p:blipFill>
          <a:blip r:embed="rId3" cstate="print"/>
          <a:srcRect l="1708" t="42958" r="1686" b="4225"/>
          <a:stretch>
            <a:fillRect/>
          </a:stretch>
        </p:blipFill>
        <p:spPr bwMode="auto">
          <a:xfrm>
            <a:off x="338108" y="3857628"/>
            <a:ext cx="7234288" cy="2500330"/>
          </a:xfrm>
          <a:prstGeom prst="rect">
            <a:avLst/>
          </a:prstGeom>
          <a:noFill/>
        </p:spPr>
      </p:pic>
      <p:pic>
        <p:nvPicPr>
          <p:cNvPr id="141315" name="Picture 3" descr="E:\flare emissions_low_ce\flare_plots\hour_sa_legend.png"/>
          <p:cNvPicPr>
            <a:picLocks noChangeAspect="1" noChangeArrowheads="1"/>
          </p:cNvPicPr>
          <p:nvPr/>
        </p:nvPicPr>
        <p:blipFill>
          <a:blip r:embed="rId4" cstate="print"/>
          <a:srcRect l="61719" t="13541" r="15820" b="13541"/>
          <a:stretch>
            <a:fillRect/>
          </a:stretch>
        </p:blipFill>
        <p:spPr bwMode="auto">
          <a:xfrm>
            <a:off x="7500959" y="1357298"/>
            <a:ext cx="1641454" cy="4714908"/>
          </a:xfrm>
          <a:prstGeom prst="rect">
            <a:avLst/>
          </a:prstGeom>
          <a:noFill/>
        </p:spPr>
      </p:pic>
      <p:sp>
        <p:nvSpPr>
          <p:cNvPr id="11" name="TextBox 10"/>
          <p:cNvSpPr txBox="1"/>
          <p:nvPr/>
        </p:nvSpPr>
        <p:spPr>
          <a:xfrm rot="16200000">
            <a:off x="-2325990" y="3514254"/>
            <a:ext cx="5113644" cy="430887"/>
          </a:xfrm>
          <a:prstGeom prst="rect">
            <a:avLst/>
          </a:prstGeom>
          <a:noFill/>
        </p:spPr>
        <p:txBody>
          <a:bodyPr wrap="none" rtlCol="0">
            <a:spAutoFit/>
          </a:bodyPr>
          <a:lstStyle/>
          <a:p>
            <a:r>
              <a:rPr lang="en-US" altLang="zh-CN" sz="2200" b="1" dirty="0" smtClean="0">
                <a:latin typeface="Times New Roman" pitchFamily="18" charset="0"/>
                <a:cs typeface="Times New Roman" pitchFamily="18" charset="0"/>
              </a:rPr>
              <a:t>Source Contributions to 8-h Ozone (ppb)</a:t>
            </a:r>
            <a:endParaRPr lang="zh-CN" altLang="en-US" sz="2200" b="1" dirty="0">
              <a:latin typeface="Times New Roman" pitchFamily="18" charset="0"/>
              <a:cs typeface="Times New Roman" pitchFamily="18" charset="0"/>
            </a:endParaRPr>
          </a:p>
        </p:txBody>
      </p:sp>
      <p:sp>
        <p:nvSpPr>
          <p:cNvPr id="12" name="TextBox 11"/>
          <p:cNvSpPr txBox="1"/>
          <p:nvPr/>
        </p:nvSpPr>
        <p:spPr>
          <a:xfrm>
            <a:off x="3643306" y="6286520"/>
            <a:ext cx="748923" cy="430887"/>
          </a:xfrm>
          <a:prstGeom prst="rect">
            <a:avLst/>
          </a:prstGeom>
          <a:noFill/>
        </p:spPr>
        <p:txBody>
          <a:bodyPr wrap="none" rtlCol="0">
            <a:spAutoFit/>
          </a:bodyPr>
          <a:lstStyle/>
          <a:p>
            <a:r>
              <a:rPr lang="en-US" altLang="zh-CN" sz="2200" b="1" dirty="0" smtClean="0">
                <a:latin typeface="Times New Roman" pitchFamily="18" charset="0"/>
                <a:cs typeface="Times New Roman" pitchFamily="18" charset="0"/>
              </a:rPr>
              <a:t>Date</a:t>
            </a:r>
            <a:endParaRPr lang="zh-CN" altLang="en-US" sz="2200" b="1" dirty="0">
              <a:latin typeface="Times New Roman" pitchFamily="18" charset="0"/>
              <a:cs typeface="Times New Roman" pitchFamily="18" charset="0"/>
            </a:endParaRPr>
          </a:p>
        </p:txBody>
      </p:sp>
      <p:sp>
        <p:nvSpPr>
          <p:cNvPr id="13" name="TextBox 12"/>
          <p:cNvSpPr txBox="1"/>
          <p:nvPr/>
        </p:nvSpPr>
        <p:spPr>
          <a:xfrm>
            <a:off x="2857488" y="1500174"/>
            <a:ext cx="1962781" cy="707886"/>
          </a:xfrm>
          <a:prstGeom prst="rect">
            <a:avLst/>
          </a:prstGeom>
          <a:noFill/>
          <a:ln w="12700">
            <a:solidFill>
              <a:schemeClr val="tx1"/>
            </a:solidFill>
          </a:ln>
        </p:spPr>
        <p:txBody>
          <a:bodyPr wrap="none" rtlCol="0">
            <a:spAutoFit/>
          </a:bodyPr>
          <a:lstStyle/>
          <a:p>
            <a:r>
              <a:rPr lang="en-US" altLang="zh-CN" sz="2000" dirty="0" smtClean="0">
                <a:latin typeface="Times New Roman" pitchFamily="18" charset="0"/>
                <a:cs typeface="Times New Roman" pitchFamily="18" charset="0"/>
              </a:rPr>
              <a:t>Houston Croquet</a:t>
            </a:r>
          </a:p>
          <a:p>
            <a:r>
              <a:rPr lang="en-US" altLang="zh-CN" sz="2000" dirty="0" smtClean="0">
                <a:latin typeface="Times New Roman" pitchFamily="18" charset="0"/>
                <a:cs typeface="Times New Roman" pitchFamily="18" charset="0"/>
              </a:rPr>
              <a:t>Max = 0.16 ppb</a:t>
            </a:r>
          </a:p>
        </p:txBody>
      </p:sp>
      <p:sp>
        <p:nvSpPr>
          <p:cNvPr id="14" name="TextBox 13"/>
          <p:cNvSpPr txBox="1"/>
          <p:nvPr/>
        </p:nvSpPr>
        <p:spPr>
          <a:xfrm>
            <a:off x="2857488" y="4078436"/>
            <a:ext cx="1908664" cy="707886"/>
          </a:xfrm>
          <a:prstGeom prst="rect">
            <a:avLst/>
          </a:prstGeom>
          <a:noFill/>
          <a:ln w="12700">
            <a:solidFill>
              <a:schemeClr val="tx1"/>
            </a:solidFill>
          </a:ln>
        </p:spPr>
        <p:txBody>
          <a:bodyPr wrap="none" rtlCol="0">
            <a:spAutoFit/>
          </a:bodyPr>
          <a:lstStyle/>
          <a:p>
            <a:r>
              <a:rPr lang="en-US" altLang="zh-CN" sz="2000" dirty="0" smtClean="0">
                <a:latin typeface="Times New Roman" pitchFamily="18" charset="0"/>
                <a:cs typeface="Times New Roman" pitchFamily="18" charset="0"/>
              </a:rPr>
              <a:t>Port Arthur West</a:t>
            </a:r>
          </a:p>
          <a:p>
            <a:r>
              <a:rPr lang="en-US" altLang="zh-CN" sz="2000" dirty="0" smtClean="0">
                <a:latin typeface="Times New Roman" pitchFamily="18" charset="0"/>
                <a:cs typeface="Times New Roman" pitchFamily="18" charset="0"/>
              </a:rPr>
              <a:t>Max = 0.10 ppb</a:t>
            </a:r>
          </a:p>
        </p:txBody>
      </p:sp>
      <p:sp>
        <p:nvSpPr>
          <p:cNvPr id="15" name="椭圆 14"/>
          <p:cNvSpPr/>
          <p:nvPr/>
        </p:nvSpPr>
        <p:spPr>
          <a:xfrm>
            <a:off x="7358082" y="3286124"/>
            <a:ext cx="1785918" cy="12144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358082" y="1857364"/>
            <a:ext cx="1785918" cy="15716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547664" y="3573016"/>
            <a:ext cx="527709" cy="307777"/>
          </a:xfrm>
          <a:prstGeom prst="rect">
            <a:avLst/>
          </a:prstGeom>
          <a:solidFill>
            <a:schemeClr val="bg1"/>
          </a:solidFill>
        </p:spPr>
        <p:txBody>
          <a:bodyPr wrap="none" rtlCol="0">
            <a:spAutoFit/>
          </a:bodyPr>
          <a:lstStyle/>
          <a:p>
            <a:r>
              <a:rPr lang="en-US" sz="1400" dirty="0" smtClean="0"/>
              <a:t>8/19</a:t>
            </a:r>
            <a:endParaRPr lang="en-US" sz="1400" dirty="0"/>
          </a:p>
        </p:txBody>
      </p:sp>
      <p:sp>
        <p:nvSpPr>
          <p:cNvPr id="18" name="TextBox 17"/>
          <p:cNvSpPr txBox="1"/>
          <p:nvPr/>
        </p:nvSpPr>
        <p:spPr>
          <a:xfrm>
            <a:off x="2532123" y="3573016"/>
            <a:ext cx="527709" cy="307777"/>
          </a:xfrm>
          <a:prstGeom prst="rect">
            <a:avLst/>
          </a:prstGeom>
          <a:solidFill>
            <a:schemeClr val="bg1"/>
          </a:solidFill>
        </p:spPr>
        <p:txBody>
          <a:bodyPr wrap="none" rtlCol="0">
            <a:spAutoFit/>
          </a:bodyPr>
          <a:lstStyle/>
          <a:p>
            <a:r>
              <a:rPr lang="en-US" sz="1400" dirty="0" smtClean="0"/>
              <a:t>8/24</a:t>
            </a:r>
            <a:endParaRPr lang="en-US" sz="1400" dirty="0"/>
          </a:p>
        </p:txBody>
      </p:sp>
      <p:sp>
        <p:nvSpPr>
          <p:cNvPr id="19" name="TextBox 18"/>
          <p:cNvSpPr txBox="1"/>
          <p:nvPr/>
        </p:nvSpPr>
        <p:spPr>
          <a:xfrm>
            <a:off x="3612243" y="3573016"/>
            <a:ext cx="527709" cy="307777"/>
          </a:xfrm>
          <a:prstGeom prst="rect">
            <a:avLst/>
          </a:prstGeom>
          <a:solidFill>
            <a:schemeClr val="bg1"/>
          </a:solidFill>
        </p:spPr>
        <p:txBody>
          <a:bodyPr wrap="none" rtlCol="0">
            <a:spAutoFit/>
          </a:bodyPr>
          <a:lstStyle/>
          <a:p>
            <a:r>
              <a:rPr lang="en-US" sz="1400" dirty="0" smtClean="0"/>
              <a:t>8/29</a:t>
            </a:r>
            <a:endParaRPr lang="en-US" sz="1400" dirty="0"/>
          </a:p>
        </p:txBody>
      </p:sp>
      <p:sp>
        <p:nvSpPr>
          <p:cNvPr id="20" name="TextBox 19"/>
          <p:cNvSpPr txBox="1"/>
          <p:nvPr/>
        </p:nvSpPr>
        <p:spPr>
          <a:xfrm>
            <a:off x="4548347" y="3573016"/>
            <a:ext cx="436338" cy="307777"/>
          </a:xfrm>
          <a:prstGeom prst="rect">
            <a:avLst/>
          </a:prstGeom>
          <a:solidFill>
            <a:schemeClr val="bg1"/>
          </a:solidFill>
        </p:spPr>
        <p:txBody>
          <a:bodyPr wrap="none" rtlCol="0">
            <a:spAutoFit/>
          </a:bodyPr>
          <a:lstStyle/>
          <a:p>
            <a:r>
              <a:rPr lang="en-US" sz="1400" dirty="0" smtClean="0"/>
              <a:t>9/3</a:t>
            </a:r>
            <a:endParaRPr lang="en-US" sz="1400" dirty="0"/>
          </a:p>
        </p:txBody>
      </p:sp>
      <p:sp>
        <p:nvSpPr>
          <p:cNvPr id="21" name="TextBox 20"/>
          <p:cNvSpPr txBox="1"/>
          <p:nvPr/>
        </p:nvSpPr>
        <p:spPr>
          <a:xfrm>
            <a:off x="5556459" y="3573016"/>
            <a:ext cx="436338" cy="307777"/>
          </a:xfrm>
          <a:prstGeom prst="rect">
            <a:avLst/>
          </a:prstGeom>
          <a:solidFill>
            <a:schemeClr val="bg1"/>
          </a:solidFill>
        </p:spPr>
        <p:txBody>
          <a:bodyPr wrap="none" rtlCol="0">
            <a:spAutoFit/>
          </a:bodyPr>
          <a:lstStyle/>
          <a:p>
            <a:r>
              <a:rPr lang="en-US" sz="1400" dirty="0" smtClean="0"/>
              <a:t>9/8</a:t>
            </a:r>
            <a:endParaRPr lang="en-US" sz="1400" dirty="0"/>
          </a:p>
        </p:txBody>
      </p:sp>
      <p:sp>
        <p:nvSpPr>
          <p:cNvPr id="22" name="TextBox 21"/>
          <p:cNvSpPr txBox="1"/>
          <p:nvPr/>
        </p:nvSpPr>
        <p:spPr>
          <a:xfrm>
            <a:off x="6588224" y="3573016"/>
            <a:ext cx="527709" cy="307777"/>
          </a:xfrm>
          <a:prstGeom prst="rect">
            <a:avLst/>
          </a:prstGeom>
          <a:solidFill>
            <a:schemeClr val="bg1"/>
          </a:solidFill>
        </p:spPr>
        <p:txBody>
          <a:bodyPr wrap="none" rtlCol="0">
            <a:spAutoFit/>
          </a:bodyPr>
          <a:lstStyle/>
          <a:p>
            <a:r>
              <a:rPr lang="en-US" sz="1400" dirty="0" smtClean="0"/>
              <a:t>9/13</a:t>
            </a:r>
            <a:endParaRPr lang="en-US" sz="1400" dirty="0"/>
          </a:p>
        </p:txBody>
      </p:sp>
      <p:sp>
        <p:nvSpPr>
          <p:cNvPr id="23" name="TextBox 22"/>
          <p:cNvSpPr txBox="1"/>
          <p:nvPr/>
        </p:nvSpPr>
        <p:spPr>
          <a:xfrm>
            <a:off x="1547664" y="6073551"/>
            <a:ext cx="527709" cy="307777"/>
          </a:xfrm>
          <a:prstGeom prst="rect">
            <a:avLst/>
          </a:prstGeom>
          <a:solidFill>
            <a:schemeClr val="bg1"/>
          </a:solidFill>
        </p:spPr>
        <p:txBody>
          <a:bodyPr wrap="none" rtlCol="0">
            <a:spAutoFit/>
          </a:bodyPr>
          <a:lstStyle/>
          <a:p>
            <a:r>
              <a:rPr lang="en-US" sz="1400" dirty="0" smtClean="0"/>
              <a:t>8/19</a:t>
            </a:r>
            <a:endParaRPr lang="en-US" sz="1400" dirty="0"/>
          </a:p>
        </p:txBody>
      </p:sp>
      <p:sp>
        <p:nvSpPr>
          <p:cNvPr id="24" name="TextBox 23"/>
          <p:cNvSpPr txBox="1"/>
          <p:nvPr/>
        </p:nvSpPr>
        <p:spPr>
          <a:xfrm>
            <a:off x="2532123" y="6073551"/>
            <a:ext cx="527709" cy="307777"/>
          </a:xfrm>
          <a:prstGeom prst="rect">
            <a:avLst/>
          </a:prstGeom>
          <a:solidFill>
            <a:schemeClr val="bg1"/>
          </a:solidFill>
        </p:spPr>
        <p:txBody>
          <a:bodyPr wrap="none" rtlCol="0">
            <a:spAutoFit/>
          </a:bodyPr>
          <a:lstStyle/>
          <a:p>
            <a:r>
              <a:rPr lang="en-US" sz="1400" dirty="0" smtClean="0"/>
              <a:t>8/24</a:t>
            </a:r>
            <a:endParaRPr lang="en-US" sz="1400" dirty="0"/>
          </a:p>
        </p:txBody>
      </p:sp>
      <p:sp>
        <p:nvSpPr>
          <p:cNvPr id="25" name="TextBox 24"/>
          <p:cNvSpPr txBox="1"/>
          <p:nvPr/>
        </p:nvSpPr>
        <p:spPr>
          <a:xfrm>
            <a:off x="3612243" y="6073551"/>
            <a:ext cx="527709" cy="307777"/>
          </a:xfrm>
          <a:prstGeom prst="rect">
            <a:avLst/>
          </a:prstGeom>
          <a:solidFill>
            <a:schemeClr val="bg1"/>
          </a:solidFill>
        </p:spPr>
        <p:txBody>
          <a:bodyPr wrap="none" rtlCol="0">
            <a:spAutoFit/>
          </a:bodyPr>
          <a:lstStyle/>
          <a:p>
            <a:r>
              <a:rPr lang="en-US" sz="1400" dirty="0" smtClean="0"/>
              <a:t>8/29</a:t>
            </a:r>
            <a:endParaRPr lang="en-US" sz="1400" dirty="0"/>
          </a:p>
        </p:txBody>
      </p:sp>
      <p:sp>
        <p:nvSpPr>
          <p:cNvPr id="26" name="TextBox 25"/>
          <p:cNvSpPr txBox="1"/>
          <p:nvPr/>
        </p:nvSpPr>
        <p:spPr>
          <a:xfrm>
            <a:off x="4567710" y="6073551"/>
            <a:ext cx="436338" cy="307777"/>
          </a:xfrm>
          <a:prstGeom prst="rect">
            <a:avLst/>
          </a:prstGeom>
          <a:solidFill>
            <a:schemeClr val="bg1"/>
          </a:solidFill>
        </p:spPr>
        <p:txBody>
          <a:bodyPr wrap="none" rtlCol="0">
            <a:spAutoFit/>
          </a:bodyPr>
          <a:lstStyle/>
          <a:p>
            <a:r>
              <a:rPr lang="en-US" sz="1400" dirty="0" smtClean="0"/>
              <a:t>9/3</a:t>
            </a:r>
            <a:endParaRPr lang="en-US" sz="1400" dirty="0"/>
          </a:p>
        </p:txBody>
      </p:sp>
      <p:sp>
        <p:nvSpPr>
          <p:cNvPr id="27" name="TextBox 26"/>
          <p:cNvSpPr txBox="1"/>
          <p:nvPr/>
        </p:nvSpPr>
        <p:spPr>
          <a:xfrm>
            <a:off x="5556459" y="6073551"/>
            <a:ext cx="436338" cy="307777"/>
          </a:xfrm>
          <a:prstGeom prst="rect">
            <a:avLst/>
          </a:prstGeom>
          <a:solidFill>
            <a:schemeClr val="bg1"/>
          </a:solidFill>
        </p:spPr>
        <p:txBody>
          <a:bodyPr wrap="none" rtlCol="0">
            <a:spAutoFit/>
          </a:bodyPr>
          <a:lstStyle/>
          <a:p>
            <a:r>
              <a:rPr lang="en-US" sz="1400" dirty="0" smtClean="0"/>
              <a:t>9/8</a:t>
            </a:r>
            <a:endParaRPr lang="en-US" sz="1400" dirty="0"/>
          </a:p>
        </p:txBody>
      </p:sp>
      <p:sp>
        <p:nvSpPr>
          <p:cNvPr id="28" name="TextBox 27"/>
          <p:cNvSpPr txBox="1"/>
          <p:nvPr/>
        </p:nvSpPr>
        <p:spPr>
          <a:xfrm>
            <a:off x="6588224" y="6073551"/>
            <a:ext cx="527709" cy="307777"/>
          </a:xfrm>
          <a:prstGeom prst="rect">
            <a:avLst/>
          </a:prstGeom>
          <a:solidFill>
            <a:schemeClr val="bg1"/>
          </a:solidFill>
        </p:spPr>
        <p:txBody>
          <a:bodyPr wrap="none" rtlCol="0">
            <a:spAutoFit/>
          </a:bodyPr>
          <a:lstStyle/>
          <a:p>
            <a:r>
              <a:rPr lang="en-US" sz="1400" dirty="0" smtClean="0"/>
              <a:t>9/13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i="1" dirty="0" smtClean="0">
                <a:solidFill>
                  <a:schemeClr val="accent1"/>
                </a:solidFill>
                <a:latin typeface="Adobe Fan Heiti Std B" pitchFamily="34" charset="-128"/>
                <a:ea typeface="Adobe Fan Heiti Std B" pitchFamily="34" charset="-128"/>
              </a:rPr>
              <a:t>Conclusions</a:t>
            </a:r>
            <a:endParaRPr lang="en-US" b="1" i="1" dirty="0">
              <a:solidFill>
                <a:schemeClr val="accent1"/>
              </a:solidFill>
              <a:latin typeface="Adobe Fan Heiti Std B" pitchFamily="34" charset="-128"/>
              <a:ea typeface="Adobe Fan Heiti Std B" pitchFamily="34" charset="-128"/>
            </a:endParaRPr>
          </a:p>
        </p:txBody>
      </p:sp>
      <p:sp>
        <p:nvSpPr>
          <p:cNvPr id="3" name="内容占位符 2"/>
          <p:cNvSpPr>
            <a:spLocks noGrp="1"/>
          </p:cNvSpPr>
          <p:nvPr>
            <p:ph idx="1"/>
          </p:nvPr>
        </p:nvSpPr>
        <p:spPr>
          <a:xfrm>
            <a:off x="457200" y="1600200"/>
            <a:ext cx="8229600" cy="4709119"/>
          </a:xfrm>
        </p:spPr>
        <p:txBody>
          <a:bodyPr>
            <a:noAutofit/>
          </a:bodyPr>
          <a:lstStyle/>
          <a:p>
            <a:pPr>
              <a:spcBef>
                <a:spcPts val="300"/>
              </a:spcBef>
              <a:spcAft>
                <a:spcPts val="600"/>
              </a:spcAft>
              <a:buFont typeface="Wingdings" pitchFamily="2" charset="2"/>
              <a:buChar char="§"/>
            </a:pPr>
            <a:r>
              <a:rPr lang="en-US" altLang="zh-CN" sz="2000" dirty="0" smtClean="0">
                <a:ea typeface="Adobe Fan Heiti Std B" pitchFamily="34" charset="-128"/>
                <a:cs typeface="Aparajita" pitchFamily="34" charset="0"/>
              </a:rPr>
              <a:t>Emissions impact of a single flare has been estimated using CMAQ-HDDM3D.</a:t>
            </a:r>
          </a:p>
          <a:p>
            <a:pPr>
              <a:spcBef>
                <a:spcPts val="300"/>
              </a:spcBef>
              <a:spcAft>
                <a:spcPts val="600"/>
              </a:spcAft>
              <a:buFont typeface="Wingdings" pitchFamily="2" charset="2"/>
              <a:buChar char="§"/>
            </a:pPr>
            <a:r>
              <a:rPr lang="en-US" sz="2000" u="sng" dirty="0" smtClean="0"/>
              <a:t>Three common flare operating modes</a:t>
            </a:r>
            <a:r>
              <a:rPr lang="en-US" sz="2000" dirty="0" smtClean="0"/>
              <a:t>: continuous use flares without or with partial flare gas recovery lead to larger increases in ozone concentrations than intermittent use flares.</a:t>
            </a:r>
            <a:endParaRPr lang="en-US" altLang="zh-CN" sz="2000" dirty="0" smtClean="0">
              <a:ea typeface="Adobe Fan Heiti Std B" pitchFamily="34" charset="-128"/>
              <a:cs typeface="Aparajita" pitchFamily="34" charset="0"/>
            </a:endParaRPr>
          </a:p>
          <a:p>
            <a:pPr>
              <a:spcBef>
                <a:spcPts val="300"/>
              </a:spcBef>
              <a:spcAft>
                <a:spcPts val="600"/>
              </a:spcAft>
              <a:buFont typeface="Wingdings" pitchFamily="2" charset="2"/>
              <a:buChar char="§"/>
            </a:pPr>
            <a:r>
              <a:rPr lang="en-US" altLang="zh-CN" sz="2000" u="sng" dirty="0" smtClean="0">
                <a:ea typeface="Adobe Fan Heiti Std B" pitchFamily="34" charset="-128"/>
                <a:cs typeface="Aparajita" pitchFamily="34" charset="0"/>
              </a:rPr>
              <a:t>Impact of assist steam</a:t>
            </a:r>
            <a:r>
              <a:rPr lang="en-US" altLang="zh-CN" sz="2000" dirty="0" smtClean="0">
                <a:ea typeface="Adobe Fan Heiti Std B" pitchFamily="34" charset="-128"/>
                <a:cs typeface="Aparajita" pitchFamily="34" charset="0"/>
              </a:rPr>
              <a:t>: the amount of steam addition had a discernible effect on the simulated ozone concentration, </a:t>
            </a:r>
            <a:r>
              <a:rPr lang="en-US" sz="2000" dirty="0" smtClean="0"/>
              <a:t>with the largest modeled increase in daily maximum 8-hour average ozone at any monitoring site found to be ~3 ppb, </a:t>
            </a:r>
            <a:r>
              <a:rPr lang="en-US" altLang="zh-CN" sz="2000" dirty="0" smtClean="0">
                <a:ea typeface="Adobe Fan Heiti Std B" pitchFamily="34" charset="-128"/>
                <a:cs typeface="Aparajita" pitchFamily="34" charset="0"/>
              </a:rPr>
              <a:t>which occurred at a monitor in Jefferson County. </a:t>
            </a:r>
            <a:endParaRPr lang="en-US" altLang="zh-CN" sz="2000" baseline="-25000" dirty="0" smtClean="0">
              <a:ea typeface="Adobe Fan Heiti Std B" pitchFamily="34" charset="-128"/>
              <a:cs typeface="Aparajita" pitchFamily="34" charset="0"/>
            </a:endParaRPr>
          </a:p>
          <a:p>
            <a:pPr>
              <a:spcBef>
                <a:spcPts val="300"/>
              </a:spcBef>
              <a:spcAft>
                <a:spcPts val="600"/>
              </a:spcAft>
              <a:buFont typeface="Wingdings" pitchFamily="2" charset="2"/>
              <a:buChar char="§"/>
            </a:pPr>
            <a:r>
              <a:rPr lang="en-US" sz="2000" dirty="0" smtClean="0"/>
              <a:t>Flare VOC emissions during morning hours have the most significant impact on monitors near the source, while flare VOC emissions during night hours have the most significant impact on remote monitors</a:t>
            </a:r>
            <a:r>
              <a:rPr lang="en-US" altLang="zh-CN" sz="2000" dirty="0" smtClean="0">
                <a:ea typeface="Adobe Fan Heiti Std B" pitchFamily="34" charset="-128"/>
                <a:cs typeface="Aparajita" pitchFamily="34" charset="0"/>
              </a:rPr>
              <a:t>.</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43000"/>
            <a:ext cx="8229600" cy="2819400"/>
          </a:xfrm>
        </p:spPr>
        <p:txBody>
          <a:bodyPr>
            <a:normAutofit/>
          </a:bodyPr>
          <a:lstStyle/>
          <a:p>
            <a:pPr algn="ctr">
              <a:buNone/>
            </a:pPr>
            <a:r>
              <a:rPr lang="en-US" altLang="zh-CN" sz="3600" i="1" dirty="0" smtClean="0">
                <a:solidFill>
                  <a:srgbClr val="0000FF"/>
                </a:solidFill>
              </a:rPr>
              <a:t>Thanks for your attention!</a:t>
            </a:r>
          </a:p>
          <a:p>
            <a:pPr algn="ctr">
              <a:buNone/>
            </a:pPr>
            <a:r>
              <a:rPr lang="en-US" altLang="zh-CN" sz="3600" i="1" dirty="0" smtClean="0">
                <a:solidFill>
                  <a:srgbClr val="0000FF"/>
                </a:solidFill>
              </a:rPr>
              <a:t>Questions?</a:t>
            </a:r>
            <a:endParaRPr lang="zh-CN" altLang="en-US" sz="3600" i="1" dirty="0">
              <a:solidFill>
                <a:srgbClr val="0000FF"/>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7768"/>
            <a:ext cx="8229600" cy="1143000"/>
          </a:xfrm>
        </p:spPr>
        <p:txBody>
          <a:bodyPr/>
          <a:lstStyle/>
          <a:p>
            <a:r>
              <a:rPr lang="en-US" altLang="zh-CN" b="1" i="1" dirty="0" smtClean="0">
                <a:solidFill>
                  <a:schemeClr val="accent1"/>
                </a:solidFill>
                <a:latin typeface="Adobe Fan Heiti Std B" pitchFamily="34" charset="-128"/>
                <a:ea typeface="Adobe Fan Heiti Std B" pitchFamily="34" charset="-128"/>
                <a:cs typeface="Times New Roman" pitchFamily="18" charset="0"/>
              </a:rPr>
              <a:t>Acknowledgements</a:t>
            </a:r>
            <a:endParaRPr lang="zh-CN" altLang="en-US" b="1" i="1" dirty="0">
              <a:solidFill>
                <a:schemeClr val="accent1"/>
              </a:solidFill>
              <a:latin typeface="Adobe Fan Heiti Std B" pitchFamily="34" charset="-128"/>
              <a:ea typeface="Adobe Fan Heiti Std B" pitchFamily="34" charset="-128"/>
              <a:cs typeface="Times New Roman" pitchFamily="18" charset="0"/>
            </a:endParaRPr>
          </a:p>
        </p:txBody>
      </p:sp>
      <p:sp>
        <p:nvSpPr>
          <p:cNvPr id="3" name="内容占位符 2"/>
          <p:cNvSpPr>
            <a:spLocks noGrp="1"/>
          </p:cNvSpPr>
          <p:nvPr>
            <p:ph idx="1"/>
          </p:nvPr>
        </p:nvSpPr>
        <p:spPr>
          <a:xfrm>
            <a:off x="745232" y="1340768"/>
            <a:ext cx="4114800" cy="4968552"/>
          </a:xfrm>
        </p:spPr>
        <p:txBody>
          <a:bodyPr/>
          <a:lstStyle/>
          <a:p>
            <a:pPr>
              <a:spcBef>
                <a:spcPts val="0"/>
              </a:spcBef>
              <a:buNone/>
            </a:pPr>
            <a:r>
              <a:rPr lang="en-US" altLang="zh-CN" i="1" dirty="0" smtClean="0"/>
              <a:t>Funding Support:</a:t>
            </a:r>
          </a:p>
          <a:p>
            <a:pPr>
              <a:spcBef>
                <a:spcPts val="0"/>
              </a:spcBef>
            </a:pPr>
            <a:r>
              <a:rPr lang="en-US" altLang="zh-CN" sz="2800" dirty="0" smtClean="0"/>
              <a:t>Phillips 66</a:t>
            </a:r>
          </a:p>
          <a:p>
            <a:pPr>
              <a:spcBef>
                <a:spcPts val="0"/>
              </a:spcBef>
            </a:pPr>
            <a:r>
              <a:rPr lang="en-US" altLang="zh-CN" sz="2800" dirty="0" smtClean="0"/>
              <a:t>U.S. EPA</a:t>
            </a:r>
          </a:p>
          <a:p>
            <a:pPr>
              <a:spcBef>
                <a:spcPts val="0"/>
              </a:spcBef>
            </a:pPr>
            <a:r>
              <a:rPr lang="en-US" altLang="zh-CN" sz="2800" dirty="0" smtClean="0"/>
              <a:t>Southern Company/</a:t>
            </a:r>
          </a:p>
          <a:p>
            <a:pPr>
              <a:spcBef>
                <a:spcPts val="0"/>
              </a:spcBef>
              <a:buNone/>
            </a:pPr>
            <a:r>
              <a:rPr lang="en-US" altLang="zh-CN" sz="2800" dirty="0" smtClean="0"/>
              <a:t>    Georgia Power</a:t>
            </a:r>
          </a:p>
          <a:p>
            <a:pPr>
              <a:spcBef>
                <a:spcPts val="0"/>
              </a:spcBef>
              <a:buNone/>
            </a:pPr>
            <a:endParaRPr lang="en-US" altLang="zh-CN" sz="2800" dirty="0" smtClean="0"/>
          </a:p>
          <a:p>
            <a:pPr>
              <a:spcBef>
                <a:spcPts val="0"/>
              </a:spcBef>
              <a:buNone/>
            </a:pPr>
            <a:r>
              <a:rPr lang="en-US" altLang="zh-CN" sz="2800" i="1" dirty="0" smtClean="0"/>
              <a:t>Data Support:</a:t>
            </a:r>
          </a:p>
          <a:p>
            <a:pPr>
              <a:spcBef>
                <a:spcPts val="0"/>
              </a:spcBef>
              <a:buNone/>
            </a:pPr>
            <a:r>
              <a:rPr lang="en-US" altLang="zh-CN" sz="2800" dirty="0" smtClean="0"/>
              <a:t>Barry </a:t>
            </a:r>
            <a:r>
              <a:rPr lang="en-US" altLang="zh-CN" sz="2800" dirty="0" err="1" smtClean="0"/>
              <a:t>Exum</a:t>
            </a:r>
            <a:r>
              <a:rPr lang="en-US" altLang="zh-CN" sz="2800" dirty="0" smtClean="0"/>
              <a:t> with TCEQ</a:t>
            </a:r>
          </a:p>
        </p:txBody>
      </p:sp>
      <p:grpSp>
        <p:nvGrpSpPr>
          <p:cNvPr id="4" name="Group 9"/>
          <p:cNvGrpSpPr>
            <a:grpSpLocks/>
          </p:cNvGrpSpPr>
          <p:nvPr/>
        </p:nvGrpSpPr>
        <p:grpSpPr bwMode="auto">
          <a:xfrm>
            <a:off x="5076056" y="3126725"/>
            <a:ext cx="3168053" cy="1296144"/>
            <a:chOff x="2588" y="-184"/>
            <a:chExt cx="2204" cy="1192"/>
          </a:xfrm>
        </p:grpSpPr>
        <p:pic>
          <p:nvPicPr>
            <p:cNvPr id="5" name="Picture 10" descr="Starblock"/>
            <p:cNvPicPr>
              <a:picLocks noChangeAspect="1" noChangeArrowheads="1"/>
            </p:cNvPicPr>
            <p:nvPr/>
          </p:nvPicPr>
          <p:blipFill>
            <a:blip r:embed="rId2" cstate="print"/>
            <a:srcRect/>
            <a:stretch>
              <a:fillRect/>
            </a:stretch>
          </p:blipFill>
          <p:spPr bwMode="auto">
            <a:xfrm>
              <a:off x="2588" y="-184"/>
              <a:ext cx="2083" cy="1192"/>
            </a:xfrm>
            <a:prstGeom prst="rect">
              <a:avLst/>
            </a:prstGeom>
            <a:noFill/>
            <a:ln w="9525">
              <a:noFill/>
              <a:miter lim="800000"/>
              <a:headEnd/>
              <a:tailEnd/>
            </a:ln>
          </p:spPr>
        </p:pic>
        <p:sp>
          <p:nvSpPr>
            <p:cNvPr id="6" name="Rectangle 4"/>
            <p:cNvSpPr>
              <a:spLocks noChangeArrowheads="1"/>
            </p:cNvSpPr>
            <p:nvPr/>
          </p:nvSpPr>
          <p:spPr bwMode="auto">
            <a:xfrm>
              <a:off x="3927" y="536"/>
              <a:ext cx="865" cy="255"/>
            </a:xfrm>
            <a:prstGeom prst="rect">
              <a:avLst/>
            </a:prstGeom>
            <a:noFill/>
            <a:ln w="9525">
              <a:noFill/>
              <a:miter lim="800000"/>
              <a:headEnd/>
              <a:tailEnd/>
            </a:ln>
          </p:spPr>
          <p:txBody>
            <a:bodyPr anchor="ctr">
              <a:spAutoFit/>
            </a:bodyPr>
            <a:lstStyle/>
            <a:p>
              <a:pPr algn="just"/>
              <a:r>
                <a:rPr lang="en-US" altLang="zh-CN" sz="1200" b="1" dirty="0">
                  <a:latin typeface="Arial Unicode MS" pitchFamily="34" charset="-128"/>
                  <a:ea typeface="Arial Unicode MS" pitchFamily="34" charset="-128"/>
                  <a:cs typeface="Arial Unicode MS" pitchFamily="34" charset="-128"/>
                </a:rPr>
                <a:t>RD83479901</a:t>
              </a:r>
            </a:p>
          </p:txBody>
        </p:sp>
      </p:grpSp>
      <p:pic>
        <p:nvPicPr>
          <p:cNvPr id="7" name="Picture 11" descr="georgia-power-logo"/>
          <p:cNvPicPr>
            <a:picLocks noChangeAspect="1" noChangeArrowheads="1"/>
          </p:cNvPicPr>
          <p:nvPr/>
        </p:nvPicPr>
        <p:blipFill>
          <a:blip r:embed="rId3" cstate="print"/>
          <a:srcRect/>
          <a:stretch>
            <a:fillRect/>
          </a:stretch>
        </p:blipFill>
        <p:spPr bwMode="auto">
          <a:xfrm>
            <a:off x="5148064" y="4710901"/>
            <a:ext cx="2880021" cy="1526411"/>
          </a:xfrm>
          <a:prstGeom prst="rect">
            <a:avLst/>
          </a:prstGeom>
          <a:noFill/>
        </p:spPr>
      </p:pic>
      <p:sp>
        <p:nvSpPr>
          <p:cNvPr id="9" name="灯片编号占位符 8"/>
          <p:cNvSpPr>
            <a:spLocks noGrp="1"/>
          </p:cNvSpPr>
          <p:nvPr>
            <p:ph type="sldNum" sz="quarter" idx="12"/>
          </p:nvPr>
        </p:nvSpPr>
        <p:spPr/>
        <p:txBody>
          <a:bodyPr/>
          <a:lstStyle/>
          <a:p>
            <a:fld id="{0C913308-F349-4B6D-A68A-DD1791B4A57B}" type="slidenum">
              <a:rPr lang="zh-CN" altLang="en-US" smtClean="0"/>
              <a:pPr/>
              <a:t>2</a:t>
            </a:fld>
            <a:endParaRPr lang="zh-CN" altLang="en-US"/>
          </a:p>
        </p:txBody>
      </p:sp>
      <p:pic>
        <p:nvPicPr>
          <p:cNvPr id="10" name="Picture 1" descr="C:\Users\Wen\Downloads\Phillips20662012.jpg"/>
          <p:cNvPicPr>
            <a:picLocks noChangeAspect="1" noChangeArrowheads="1"/>
          </p:cNvPicPr>
          <p:nvPr/>
        </p:nvPicPr>
        <p:blipFill>
          <a:blip r:embed="rId4" cstate="print"/>
          <a:srcRect/>
          <a:stretch>
            <a:fillRect/>
          </a:stretch>
        </p:blipFill>
        <p:spPr bwMode="auto">
          <a:xfrm>
            <a:off x="5786446" y="1357298"/>
            <a:ext cx="1571636" cy="15716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www.icis.com/assets/getasset.aspx?ItemID=794270"/>
          <p:cNvPicPr>
            <a:picLocks noChangeAspect="1" noChangeArrowheads="1"/>
          </p:cNvPicPr>
          <p:nvPr/>
        </p:nvPicPr>
        <p:blipFill>
          <a:blip r:embed="rId3" cstate="print"/>
          <a:srcRect r="11333"/>
          <a:stretch>
            <a:fillRect/>
          </a:stretch>
        </p:blipFill>
        <p:spPr bwMode="auto">
          <a:xfrm>
            <a:off x="4572000" y="0"/>
            <a:ext cx="4572000" cy="6858000"/>
          </a:xfrm>
          <a:prstGeom prst="rect">
            <a:avLst/>
          </a:prstGeom>
          <a:noFill/>
        </p:spPr>
      </p:pic>
      <p:sp>
        <p:nvSpPr>
          <p:cNvPr id="2" name="标题 1"/>
          <p:cNvSpPr>
            <a:spLocks noGrp="1"/>
          </p:cNvSpPr>
          <p:nvPr>
            <p:ph type="title"/>
          </p:nvPr>
        </p:nvSpPr>
        <p:spPr>
          <a:xfrm>
            <a:off x="518864" y="260648"/>
            <a:ext cx="8229600" cy="1143000"/>
          </a:xfrm>
        </p:spPr>
        <p:txBody>
          <a:bodyPr>
            <a:normAutofit/>
          </a:bodyPr>
          <a:lstStyle/>
          <a:p>
            <a:r>
              <a:rPr lang="en-US" sz="4000" b="1" i="1" dirty="0" smtClean="0">
                <a:solidFill>
                  <a:srgbClr val="0070C0"/>
                </a:solidFill>
                <a:latin typeface="Adobe Fan Heiti Std B" pitchFamily="34" charset="-128"/>
                <a:ea typeface="Adobe Fan Heiti Std B" pitchFamily="34" charset="-128"/>
              </a:rPr>
              <a:t>Flare Emissions </a:t>
            </a:r>
            <a:r>
              <a:rPr lang="en-US" sz="4000" b="1" i="1" dirty="0" smtClean="0">
                <a:solidFill>
                  <a:schemeClr val="bg1"/>
                </a:solidFill>
                <a:latin typeface="Adobe Fan Heiti Std B" pitchFamily="34" charset="-128"/>
                <a:ea typeface="Adobe Fan Heiti Std B" pitchFamily="34" charset="-128"/>
              </a:rPr>
              <a:t>in the HGB Area </a:t>
            </a:r>
            <a:endParaRPr lang="en-US" sz="4000" b="1" i="1" dirty="0">
              <a:solidFill>
                <a:schemeClr val="bg1"/>
              </a:solidFill>
              <a:latin typeface="Adobe Fan Heiti Std B" pitchFamily="34" charset="-128"/>
              <a:ea typeface="Adobe Fan Heiti Std B" pitchFamily="34" charset="-128"/>
            </a:endParaRPr>
          </a:p>
        </p:txBody>
      </p:sp>
      <p:sp>
        <p:nvSpPr>
          <p:cNvPr id="3" name="内容占位符 2"/>
          <p:cNvSpPr>
            <a:spLocks noGrp="1"/>
          </p:cNvSpPr>
          <p:nvPr>
            <p:ph idx="1"/>
          </p:nvPr>
        </p:nvSpPr>
        <p:spPr>
          <a:xfrm>
            <a:off x="395536" y="1916832"/>
            <a:ext cx="5482952" cy="4525963"/>
          </a:xfrm>
        </p:spPr>
        <p:txBody>
          <a:bodyPr>
            <a:noAutofit/>
          </a:bodyPr>
          <a:lstStyle/>
          <a:p>
            <a:pPr>
              <a:spcAft>
                <a:spcPts val="600"/>
              </a:spcAft>
              <a:buFont typeface="Wingdings" pitchFamily="2" charset="2"/>
              <a:buChar char="§"/>
            </a:pPr>
            <a:r>
              <a:rPr lang="en-US" sz="2400" dirty="0" smtClean="0"/>
              <a:t>Flares – widely used safety and control devices in the petrochemical industry</a:t>
            </a:r>
          </a:p>
          <a:p>
            <a:pPr>
              <a:spcAft>
                <a:spcPts val="600"/>
              </a:spcAft>
              <a:buFont typeface="Wingdings" pitchFamily="2" charset="2"/>
              <a:buChar char="§"/>
            </a:pPr>
            <a:r>
              <a:rPr lang="en-US" sz="2400" dirty="0" smtClean="0"/>
              <a:t>Flare emissions are assumed to be constant in current national emissions inventory.</a:t>
            </a:r>
          </a:p>
          <a:p>
            <a:pPr>
              <a:spcBef>
                <a:spcPts val="0"/>
              </a:spcBef>
              <a:buFont typeface="Wingdings" pitchFamily="2" charset="2"/>
              <a:buChar char="§"/>
            </a:pPr>
            <a:r>
              <a:rPr lang="en-US" sz="2400" dirty="0" smtClean="0"/>
              <a:t>Flare VOC emissions are highly variable with time and were found to be associated with rapid ozone buildup in the HGB area. </a:t>
            </a:r>
          </a:p>
          <a:p>
            <a:pPr>
              <a:spcBef>
                <a:spcPts val="0"/>
              </a:spcBef>
              <a:buNone/>
            </a:pPr>
            <a:r>
              <a:rPr lang="en-US" sz="2400" dirty="0" smtClean="0"/>
              <a:t>     - </a:t>
            </a:r>
            <a:r>
              <a:rPr lang="en-US" sz="1800" dirty="0" smtClean="0"/>
              <a:t>e.g. Murphy and Allen, 2005, Webster et al., 2007</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568952" cy="1143000"/>
          </a:xfrm>
        </p:spPr>
        <p:txBody>
          <a:bodyPr>
            <a:normAutofit fontScale="90000"/>
          </a:bodyPr>
          <a:lstStyle/>
          <a:p>
            <a:r>
              <a:rPr lang="en-US" sz="4000" b="1" i="1" dirty="0">
                <a:solidFill>
                  <a:srgbClr val="0070C0"/>
                </a:solidFill>
                <a:latin typeface="Adobe Fan Heiti Std B" pitchFamily="34" charset="-128"/>
                <a:ea typeface="Adobe Fan Heiti Std B" pitchFamily="34" charset="-128"/>
              </a:rPr>
              <a:t>Factors Impacting Flare VOC </a:t>
            </a:r>
            <a:r>
              <a:rPr lang="en-US" sz="4000" b="1" i="1" dirty="0" smtClean="0">
                <a:solidFill>
                  <a:srgbClr val="0070C0"/>
                </a:solidFill>
                <a:latin typeface="Adobe Fan Heiti Std B" pitchFamily="34" charset="-128"/>
                <a:ea typeface="Adobe Fan Heiti Std B" pitchFamily="34" charset="-128"/>
              </a:rPr>
              <a:t>Emissions</a:t>
            </a:r>
            <a:endParaRPr lang="en-US" sz="4000" b="1" i="1" dirty="0">
              <a:solidFill>
                <a:schemeClr val="bg1"/>
              </a:solidFill>
              <a:latin typeface="Adobe Fan Heiti Std B" pitchFamily="34" charset="-128"/>
              <a:ea typeface="Adobe Fan Heiti Std B" pitchFamily="34" charset="-128"/>
            </a:endParaRPr>
          </a:p>
        </p:txBody>
      </p:sp>
      <p:sp>
        <p:nvSpPr>
          <p:cNvPr id="3" name="内容占位符 2"/>
          <p:cNvSpPr>
            <a:spLocks noGrp="1"/>
          </p:cNvSpPr>
          <p:nvPr>
            <p:ph idx="1"/>
          </p:nvPr>
        </p:nvSpPr>
        <p:spPr>
          <a:xfrm>
            <a:off x="457200" y="1600200"/>
            <a:ext cx="8291264" cy="5141168"/>
          </a:xfrm>
        </p:spPr>
        <p:txBody>
          <a:bodyPr>
            <a:noAutofit/>
          </a:bodyPr>
          <a:lstStyle/>
          <a:p>
            <a:pPr marL="0" indent="0">
              <a:spcAft>
                <a:spcPts val="600"/>
              </a:spcAft>
              <a:buNone/>
            </a:pPr>
            <a:r>
              <a:rPr lang="en-US" sz="2400" dirty="0" smtClean="0"/>
              <a:t>Total flare VOC emissions, including unburned and partially-burned vent gas, is calculated as</a:t>
            </a:r>
          </a:p>
          <a:p>
            <a:pPr marL="0" indent="0">
              <a:spcAft>
                <a:spcPts val="600"/>
              </a:spcAft>
              <a:buNone/>
            </a:pPr>
            <a:endParaRPr lang="en-US" sz="2400" dirty="0" smtClean="0"/>
          </a:p>
          <a:p>
            <a:pPr>
              <a:spcAft>
                <a:spcPts val="600"/>
              </a:spcAft>
              <a:buNone/>
            </a:pPr>
            <a:r>
              <a:rPr lang="en-US" sz="2400" dirty="0" smtClean="0"/>
              <a:t>Two factors affecting flare VOC emissions:</a:t>
            </a:r>
          </a:p>
          <a:p>
            <a:pPr>
              <a:spcAft>
                <a:spcPts val="600"/>
              </a:spcAft>
              <a:buFont typeface="Wingdings" pitchFamily="2" charset="2"/>
              <a:buChar char="§"/>
            </a:pPr>
            <a:r>
              <a:rPr lang="en-US" sz="2400" dirty="0" smtClean="0"/>
              <a:t>Vent gas flow rate (VG)</a:t>
            </a:r>
          </a:p>
          <a:p>
            <a:pPr>
              <a:spcAft>
                <a:spcPts val="600"/>
              </a:spcAft>
              <a:buFont typeface="Wingdings" pitchFamily="2" charset="2"/>
              <a:buChar char="§"/>
            </a:pPr>
            <a:r>
              <a:rPr lang="en-US" sz="2400" dirty="0" smtClean="0"/>
              <a:t>Combustion efficiency (CE), which is not always higher than 98% (Torres et al., 2012; Allen and Torres 2011), and can be affected by factors such as</a:t>
            </a:r>
          </a:p>
          <a:p>
            <a:pPr>
              <a:spcBef>
                <a:spcPts val="0"/>
              </a:spcBef>
              <a:spcAft>
                <a:spcPts val="300"/>
              </a:spcAft>
              <a:buNone/>
            </a:pPr>
            <a:r>
              <a:rPr lang="en-US" sz="2000" dirty="0" smtClean="0"/>
              <a:t>     - Vent gas flow rate</a:t>
            </a:r>
          </a:p>
          <a:p>
            <a:pPr>
              <a:spcBef>
                <a:spcPts val="0"/>
              </a:spcBef>
              <a:spcAft>
                <a:spcPts val="300"/>
              </a:spcAft>
              <a:buNone/>
            </a:pPr>
            <a:r>
              <a:rPr lang="en-US" sz="2000" dirty="0" smtClean="0"/>
              <a:t>     - Assist steam flow rate</a:t>
            </a:r>
          </a:p>
          <a:p>
            <a:pPr>
              <a:spcBef>
                <a:spcPts val="0"/>
              </a:spcBef>
              <a:spcAft>
                <a:spcPts val="300"/>
              </a:spcAft>
              <a:buNone/>
            </a:pPr>
            <a:r>
              <a:rPr lang="en-US" sz="2000" dirty="0" smtClean="0"/>
              <a:t>     - Assist air flow rate</a:t>
            </a:r>
          </a:p>
        </p:txBody>
      </p:sp>
      <p:graphicFrame>
        <p:nvGraphicFramePr>
          <p:cNvPr id="4" name="对象 3"/>
          <p:cNvGraphicFramePr>
            <a:graphicFrameLocks noChangeAspect="1"/>
          </p:cNvGraphicFramePr>
          <p:nvPr/>
        </p:nvGraphicFramePr>
        <p:xfrm>
          <a:off x="3241213" y="2492896"/>
          <a:ext cx="2661574" cy="474340"/>
        </p:xfrm>
        <a:graphic>
          <a:graphicData uri="http://schemas.openxmlformats.org/presentationml/2006/ole">
            <mc:AlternateContent xmlns:mc="http://schemas.openxmlformats.org/markup-compatibility/2006">
              <mc:Choice xmlns:v="urn:schemas-microsoft-com:vml" Requires="v">
                <p:oleObj spid="_x0000_s6165" name="Equation" r:id="rId4" imgW="1282700" imgH="228600" progId="">
                  <p:embed/>
                </p:oleObj>
              </mc:Choice>
              <mc:Fallback>
                <p:oleObj name="Equation" r:id="rId4" imgW="1282700" imgH="2286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213" y="2492896"/>
                        <a:ext cx="2661574" cy="47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val="326036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60648"/>
            <a:ext cx="8784976" cy="1143000"/>
          </a:xfrm>
        </p:spPr>
        <p:txBody>
          <a:bodyPr>
            <a:normAutofit/>
          </a:bodyPr>
          <a:lstStyle/>
          <a:p>
            <a:r>
              <a:rPr lang="en-US" sz="2800" b="1" i="1" dirty="0">
                <a:solidFill>
                  <a:srgbClr val="0070C0"/>
                </a:solidFill>
                <a:latin typeface="Adobe Fan Heiti Std B" pitchFamily="34" charset="-128"/>
                <a:ea typeface="Adobe Fan Heiti Std B" pitchFamily="34" charset="-128"/>
              </a:rPr>
              <a:t>Air Quality Impact of Flare VOC Emissions</a:t>
            </a:r>
            <a:endParaRPr lang="en-US" sz="2800" b="1" i="1" dirty="0">
              <a:solidFill>
                <a:schemeClr val="bg1"/>
              </a:solidFill>
              <a:latin typeface="Adobe Fan Heiti Std B" pitchFamily="34" charset="-128"/>
              <a:ea typeface="Adobe Fan Heiti Std B" pitchFamily="34" charset="-128"/>
            </a:endParaRPr>
          </a:p>
        </p:txBody>
      </p:sp>
      <p:sp>
        <p:nvSpPr>
          <p:cNvPr id="3" name="内容占位符 2"/>
          <p:cNvSpPr>
            <a:spLocks noGrp="1"/>
          </p:cNvSpPr>
          <p:nvPr>
            <p:ph idx="1"/>
          </p:nvPr>
        </p:nvSpPr>
        <p:spPr>
          <a:xfrm>
            <a:off x="457200" y="1484784"/>
            <a:ext cx="8219256" cy="4525963"/>
          </a:xfrm>
        </p:spPr>
        <p:txBody>
          <a:bodyPr>
            <a:noAutofit/>
          </a:bodyPr>
          <a:lstStyle/>
          <a:p>
            <a:pPr>
              <a:spcAft>
                <a:spcPts val="600"/>
              </a:spcAft>
              <a:buFont typeface="Wingdings" pitchFamily="2" charset="2"/>
              <a:buChar char="§"/>
            </a:pPr>
            <a:r>
              <a:rPr lang="en-US" sz="2200" dirty="0" smtClean="0"/>
              <a:t>Previous studies focused on addressing the impact of temporally variable vent gas flow rate on ozone concentrations (e.g. </a:t>
            </a:r>
            <a:r>
              <a:rPr lang="en-US" sz="2200" dirty="0" err="1" smtClean="0"/>
              <a:t>Pavlovic</a:t>
            </a:r>
            <a:r>
              <a:rPr lang="en-US" sz="2200" dirty="0" smtClean="0"/>
              <a:t> et al., 2012; Webster et al., 2007; Nam et al., 2006)</a:t>
            </a:r>
          </a:p>
          <a:p>
            <a:pPr marL="0" indent="0">
              <a:spcBef>
                <a:spcPts val="0"/>
              </a:spcBef>
              <a:spcAft>
                <a:spcPts val="300"/>
              </a:spcAft>
              <a:buNone/>
            </a:pPr>
            <a:r>
              <a:rPr lang="en-US" sz="2000" dirty="0">
                <a:solidFill>
                  <a:schemeClr val="tx1">
                    <a:lumMod val="65000"/>
                    <a:lumOff val="35000"/>
                  </a:schemeClr>
                </a:solidFill>
              </a:rPr>
              <a:t> </a:t>
            </a:r>
            <a:r>
              <a:rPr lang="en-US" sz="2000" dirty="0" smtClean="0">
                <a:solidFill>
                  <a:schemeClr val="tx1">
                    <a:lumMod val="65000"/>
                    <a:lumOff val="35000"/>
                  </a:schemeClr>
                </a:solidFill>
              </a:rPr>
              <a:t>    - Flare VOC emissions were generated by stochastic models.</a:t>
            </a:r>
          </a:p>
          <a:p>
            <a:pPr marL="457200" indent="-457200">
              <a:spcBef>
                <a:spcPts val="0"/>
              </a:spcBef>
              <a:spcAft>
                <a:spcPts val="300"/>
              </a:spcAft>
              <a:buNone/>
            </a:pPr>
            <a:r>
              <a:rPr lang="en-US" sz="2000" dirty="0">
                <a:solidFill>
                  <a:schemeClr val="tx1">
                    <a:lumMod val="65000"/>
                    <a:lumOff val="35000"/>
                  </a:schemeClr>
                </a:solidFill>
              </a:rPr>
              <a:t> </a:t>
            </a:r>
            <a:r>
              <a:rPr lang="en-US" sz="2000" dirty="0" smtClean="0">
                <a:solidFill>
                  <a:schemeClr val="tx1">
                    <a:lumMod val="65000"/>
                    <a:lumOff val="35000"/>
                  </a:schemeClr>
                </a:solidFill>
              </a:rPr>
              <a:t>    - The add-on ozone can be up to ~50 ppb, but the increase in daily maximum ozone is less than 10 ppb.</a:t>
            </a:r>
          </a:p>
          <a:p>
            <a:pPr marL="344488" indent="-344488">
              <a:spcBef>
                <a:spcPts val="0"/>
              </a:spcBef>
              <a:spcAft>
                <a:spcPts val="300"/>
              </a:spcAft>
              <a:buFont typeface="Wingdings" pitchFamily="2" charset="2"/>
              <a:buChar char="§"/>
            </a:pPr>
            <a:r>
              <a:rPr lang="en-US" sz="2400" dirty="0" smtClean="0"/>
              <a:t>Recent flare test results indicated that combustion efficiency is the key parameter to determine flare VOC emissions.  </a:t>
            </a:r>
          </a:p>
          <a:p>
            <a:pPr>
              <a:spcAft>
                <a:spcPts val="600"/>
              </a:spcAft>
              <a:buFont typeface="Wingdings" pitchFamily="2" charset="2"/>
              <a:buChar char="§"/>
            </a:pPr>
            <a:r>
              <a:rPr lang="en-US" sz="2400" dirty="0" smtClean="0"/>
              <a:t>This study focused assessing flare combustion efficiency variation and flare emissions impact under various operating conditions using CMAQ and its sensitivity techniques.</a:t>
            </a:r>
          </a:p>
          <a:p>
            <a:pPr>
              <a:spcAft>
                <a:spcPts val="600"/>
              </a:spcAft>
              <a:buFont typeface="Wingdings" pitchFamily="2" charset="2"/>
              <a:buChar char="§"/>
            </a:pPr>
            <a:endParaRPr lang="en-US" sz="1800" dirty="0" smtClean="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395536" y="1196752"/>
            <a:ext cx="4104456" cy="2880320"/>
            <a:chOff x="395536" y="1340768"/>
            <a:chExt cx="4104456" cy="2880320"/>
          </a:xfrm>
        </p:grpSpPr>
        <p:pic>
          <p:nvPicPr>
            <p:cNvPr id="21" name="Picture 3" descr="C:\Users\Vlassis_Alexandra\Downloads\36km_domain_presentation.PNG"/>
            <p:cNvPicPr>
              <a:picLocks noChangeAspect="1" noChangeArrowheads="1"/>
            </p:cNvPicPr>
            <p:nvPr/>
          </p:nvPicPr>
          <p:blipFill>
            <a:blip r:embed="rId3" cstate="print"/>
            <a:srcRect l="14641" t="17999" r="7274" b="9111"/>
            <a:stretch>
              <a:fillRect/>
            </a:stretch>
          </p:blipFill>
          <p:spPr bwMode="auto">
            <a:xfrm>
              <a:off x="395536" y="1340768"/>
              <a:ext cx="4104456" cy="2880320"/>
            </a:xfrm>
            <a:prstGeom prst="rect">
              <a:avLst/>
            </a:prstGeom>
            <a:ln>
              <a:noFill/>
            </a:ln>
            <a:effectLst>
              <a:softEdge rad="112500"/>
            </a:effectLst>
          </p:spPr>
        </p:pic>
        <p:sp>
          <p:nvSpPr>
            <p:cNvPr id="22" name="Rectangle 8"/>
            <p:cNvSpPr/>
            <p:nvPr/>
          </p:nvSpPr>
          <p:spPr bwMode="auto">
            <a:xfrm>
              <a:off x="2182937" y="3022610"/>
              <a:ext cx="793752" cy="6740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zh-CN">
                <a:solidFill>
                  <a:srgbClr val="FFFFFF"/>
                </a:solidFill>
              </a:endParaRPr>
            </a:p>
          </p:txBody>
        </p:sp>
        <p:sp>
          <p:nvSpPr>
            <p:cNvPr id="20" name="矩形 19"/>
            <p:cNvSpPr/>
            <p:nvPr/>
          </p:nvSpPr>
          <p:spPr bwMode="auto">
            <a:xfrm>
              <a:off x="2514153" y="3323223"/>
              <a:ext cx="264097" cy="2396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3" name="Picture 2" descr="C:\Users\wen\Desktop\houston4_map.png"/>
          <p:cNvPicPr>
            <a:picLocks noChangeAspect="1" noChangeArrowheads="1"/>
          </p:cNvPicPr>
          <p:nvPr/>
        </p:nvPicPr>
        <p:blipFill>
          <a:blip r:embed="rId4" cstate="print"/>
          <a:srcRect l="13232" t="11290" r="27344" b="20424"/>
          <a:stretch>
            <a:fillRect/>
          </a:stretch>
        </p:blipFill>
        <p:spPr bwMode="auto">
          <a:xfrm>
            <a:off x="755576" y="4117826"/>
            <a:ext cx="3063193" cy="241972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6" name="TextBox 5"/>
          <p:cNvSpPr txBox="1">
            <a:spLocks noChangeArrowheads="1"/>
          </p:cNvSpPr>
          <p:nvPr/>
        </p:nvSpPr>
        <p:spPr bwMode="auto">
          <a:xfrm>
            <a:off x="539552" y="3573016"/>
            <a:ext cx="1295400" cy="369887"/>
          </a:xfrm>
          <a:prstGeom prst="rect">
            <a:avLst/>
          </a:prstGeom>
          <a:noFill/>
          <a:ln w="9525">
            <a:noFill/>
            <a:miter lim="800000"/>
            <a:headEnd/>
            <a:tailEnd/>
          </a:ln>
        </p:spPr>
        <p:txBody>
          <a:bodyPr>
            <a:spAutoFit/>
          </a:bodyPr>
          <a:lstStyle/>
          <a:p>
            <a:r>
              <a:rPr lang="en-US" altLang="zh-CN" dirty="0">
                <a:solidFill>
                  <a:schemeClr val="accent6"/>
                </a:solidFill>
                <a:latin typeface="Calibri" pitchFamily="34" charset="0"/>
              </a:rPr>
              <a:t>36x36 km</a:t>
            </a:r>
          </a:p>
        </p:txBody>
      </p:sp>
      <p:sp>
        <p:nvSpPr>
          <p:cNvPr id="27" name="TextBox 5"/>
          <p:cNvSpPr txBox="1">
            <a:spLocks noChangeArrowheads="1"/>
          </p:cNvSpPr>
          <p:nvPr/>
        </p:nvSpPr>
        <p:spPr bwMode="auto">
          <a:xfrm>
            <a:off x="2124472" y="2483049"/>
            <a:ext cx="1295400" cy="369887"/>
          </a:xfrm>
          <a:prstGeom prst="rect">
            <a:avLst/>
          </a:prstGeom>
          <a:noFill/>
          <a:ln w="9525">
            <a:noFill/>
            <a:miter lim="800000"/>
            <a:headEnd/>
            <a:tailEnd/>
          </a:ln>
        </p:spPr>
        <p:txBody>
          <a:bodyPr>
            <a:spAutoFit/>
          </a:bodyPr>
          <a:lstStyle/>
          <a:p>
            <a:r>
              <a:rPr lang="en-US" altLang="zh-CN" dirty="0">
                <a:solidFill>
                  <a:schemeClr val="accent6"/>
                </a:solidFill>
                <a:latin typeface="Calibri" pitchFamily="34" charset="0"/>
              </a:rPr>
              <a:t>12x12 km</a:t>
            </a:r>
          </a:p>
        </p:txBody>
      </p:sp>
      <p:sp>
        <p:nvSpPr>
          <p:cNvPr id="28" name="TextBox 5"/>
          <p:cNvSpPr txBox="1">
            <a:spLocks noChangeArrowheads="1"/>
          </p:cNvSpPr>
          <p:nvPr/>
        </p:nvSpPr>
        <p:spPr bwMode="auto">
          <a:xfrm>
            <a:off x="827584" y="6096000"/>
            <a:ext cx="971550" cy="369887"/>
          </a:xfrm>
          <a:prstGeom prst="rect">
            <a:avLst/>
          </a:prstGeom>
          <a:noFill/>
          <a:ln w="9525">
            <a:noFill/>
            <a:miter lim="800000"/>
            <a:headEnd/>
            <a:tailEnd/>
          </a:ln>
        </p:spPr>
        <p:txBody>
          <a:bodyPr>
            <a:spAutoFit/>
          </a:bodyPr>
          <a:lstStyle/>
          <a:p>
            <a:r>
              <a:rPr lang="en-US" altLang="zh-CN" dirty="0">
                <a:solidFill>
                  <a:schemeClr val="accent6"/>
                </a:solidFill>
                <a:latin typeface="Calibri" pitchFamily="34" charset="0"/>
              </a:rPr>
              <a:t>4x4 km</a:t>
            </a:r>
          </a:p>
        </p:txBody>
      </p:sp>
      <p:cxnSp>
        <p:nvCxnSpPr>
          <p:cNvPr id="34" name="直接连接符 33"/>
          <p:cNvCxnSpPr>
            <a:stCxn id="20" idx="3"/>
          </p:cNvCxnSpPr>
          <p:nvPr/>
        </p:nvCxnSpPr>
        <p:spPr>
          <a:xfrm flipV="1">
            <a:off x="2778250" y="3292019"/>
            <a:ext cx="1505718" cy="703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7" name="直接连接符 36"/>
          <p:cNvCxnSpPr/>
          <p:nvPr/>
        </p:nvCxnSpPr>
        <p:spPr>
          <a:xfrm>
            <a:off x="4283968" y="3284984"/>
            <a:ext cx="0" cy="216024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直接连接符 38"/>
          <p:cNvCxnSpPr/>
          <p:nvPr/>
        </p:nvCxnSpPr>
        <p:spPr>
          <a:xfrm flipH="1">
            <a:off x="3779912" y="5445224"/>
            <a:ext cx="504056" cy="0"/>
          </a:xfrm>
          <a:prstGeom prst="line">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44" name="TextBox 43"/>
          <p:cNvSpPr txBox="1"/>
          <p:nvPr/>
        </p:nvSpPr>
        <p:spPr>
          <a:xfrm>
            <a:off x="4572000" y="1280949"/>
            <a:ext cx="4320480" cy="4893647"/>
          </a:xfrm>
          <a:prstGeom prst="rect">
            <a:avLst/>
          </a:prstGeom>
          <a:noFill/>
        </p:spPr>
        <p:txBody>
          <a:bodyPr wrap="square" rtlCol="0">
            <a:spAutoFit/>
          </a:bodyPr>
          <a:lstStyle/>
          <a:p>
            <a:pPr>
              <a:buFont typeface="Wingdings" pitchFamily="2" charset="2"/>
              <a:buChar char="§"/>
            </a:pPr>
            <a:r>
              <a:rPr lang="en-US" altLang="zh-CN" sz="2400" b="1" dirty="0" smtClean="0">
                <a:solidFill>
                  <a:schemeClr val="accent6"/>
                </a:solidFill>
              </a:rPr>
              <a:t> Modeling domain</a:t>
            </a:r>
          </a:p>
          <a:p>
            <a:r>
              <a:rPr lang="en-US" altLang="zh-CN" sz="2400" b="1" dirty="0" smtClean="0">
                <a:solidFill>
                  <a:schemeClr val="tx1">
                    <a:lumMod val="85000"/>
                    <a:lumOff val="15000"/>
                  </a:schemeClr>
                </a:solidFill>
              </a:rPr>
              <a:t>  </a:t>
            </a:r>
            <a:r>
              <a:rPr lang="en-US" altLang="zh-CN" sz="2400" dirty="0" smtClean="0">
                <a:solidFill>
                  <a:schemeClr val="tx1">
                    <a:lumMod val="85000"/>
                    <a:lumOff val="15000"/>
                  </a:schemeClr>
                </a:solidFill>
              </a:rPr>
              <a:t>- Nested 4x4km grids</a:t>
            </a:r>
          </a:p>
          <a:p>
            <a:r>
              <a:rPr lang="en-US" altLang="zh-CN" sz="2400" dirty="0" smtClean="0">
                <a:solidFill>
                  <a:schemeClr val="tx1">
                    <a:lumMod val="85000"/>
                    <a:lumOff val="15000"/>
                  </a:schemeClr>
                </a:solidFill>
              </a:rPr>
              <a:t>  - Southeastern Texas</a:t>
            </a:r>
          </a:p>
          <a:p>
            <a:pPr>
              <a:buFont typeface="Wingdings" pitchFamily="2" charset="2"/>
              <a:buChar char="§"/>
            </a:pPr>
            <a:r>
              <a:rPr lang="en-US" altLang="zh-CN" sz="2400" b="1" dirty="0" smtClean="0">
                <a:solidFill>
                  <a:schemeClr val="accent6"/>
                </a:solidFill>
              </a:rPr>
              <a:t> Episode</a:t>
            </a:r>
          </a:p>
          <a:p>
            <a:r>
              <a:rPr lang="en-US" altLang="zh-CN" sz="2400" b="1" dirty="0" smtClean="0">
                <a:solidFill>
                  <a:srgbClr val="00B050"/>
                </a:solidFill>
              </a:rPr>
              <a:t>  </a:t>
            </a:r>
            <a:r>
              <a:rPr lang="en-US" altLang="zh-CN" sz="2400" dirty="0" smtClean="0">
                <a:solidFill>
                  <a:schemeClr val="tx1">
                    <a:lumMod val="85000"/>
                    <a:lumOff val="15000"/>
                  </a:schemeClr>
                </a:solidFill>
              </a:rPr>
              <a:t>- Aug 10 – Sep 14, 2006</a:t>
            </a:r>
          </a:p>
          <a:p>
            <a:pPr>
              <a:buFont typeface="Wingdings" pitchFamily="2" charset="2"/>
              <a:buChar char="§"/>
            </a:pPr>
            <a:r>
              <a:rPr lang="en-US" altLang="zh-CN" sz="2400" b="1" dirty="0" smtClean="0">
                <a:solidFill>
                  <a:schemeClr val="accent6"/>
                </a:solidFill>
              </a:rPr>
              <a:t> Modeling system</a:t>
            </a:r>
          </a:p>
          <a:p>
            <a:r>
              <a:rPr lang="en-US" altLang="zh-CN" sz="2400" b="1" dirty="0" smtClean="0">
                <a:solidFill>
                  <a:schemeClr val="tx1">
                    <a:lumMod val="85000"/>
                    <a:lumOff val="15000"/>
                  </a:schemeClr>
                </a:solidFill>
              </a:rPr>
              <a:t>  </a:t>
            </a:r>
            <a:r>
              <a:rPr lang="en-US" altLang="zh-CN" sz="2400" dirty="0" smtClean="0">
                <a:solidFill>
                  <a:schemeClr val="tx1">
                    <a:lumMod val="85000"/>
                    <a:lumOff val="15000"/>
                  </a:schemeClr>
                </a:solidFill>
              </a:rPr>
              <a:t>- SMOKE v2.6</a:t>
            </a:r>
          </a:p>
          <a:p>
            <a:r>
              <a:rPr lang="en-US" altLang="zh-CN" sz="2400" dirty="0" smtClean="0">
                <a:solidFill>
                  <a:schemeClr val="tx1">
                    <a:lumMod val="85000"/>
                    <a:lumOff val="15000"/>
                  </a:schemeClr>
                </a:solidFill>
              </a:rPr>
              <a:t>  - WRF v3.0</a:t>
            </a:r>
          </a:p>
          <a:p>
            <a:r>
              <a:rPr lang="en-US" altLang="zh-CN" sz="2400" dirty="0" smtClean="0">
                <a:solidFill>
                  <a:schemeClr val="tx1">
                    <a:lumMod val="85000"/>
                    <a:lumOff val="15000"/>
                  </a:schemeClr>
                </a:solidFill>
              </a:rPr>
              <a:t>  - CMAQ v4.7.1 with HDDM</a:t>
            </a:r>
          </a:p>
          <a:p>
            <a:pPr>
              <a:buFont typeface="Wingdings" pitchFamily="2" charset="2"/>
              <a:buChar char="§"/>
            </a:pPr>
            <a:r>
              <a:rPr lang="en-US" altLang="zh-CN" sz="2400" b="1" dirty="0">
                <a:solidFill>
                  <a:schemeClr val="accent6"/>
                </a:solidFill>
              </a:rPr>
              <a:t> </a:t>
            </a:r>
            <a:r>
              <a:rPr lang="en-US" altLang="zh-CN" sz="2400" b="1" dirty="0" smtClean="0">
                <a:solidFill>
                  <a:schemeClr val="accent6"/>
                </a:solidFill>
              </a:rPr>
              <a:t>Emissions Inventories</a:t>
            </a:r>
            <a:endParaRPr lang="en-US" altLang="zh-CN" sz="2400" b="1" dirty="0">
              <a:solidFill>
                <a:schemeClr val="accent6"/>
              </a:solidFill>
            </a:endParaRPr>
          </a:p>
          <a:p>
            <a:r>
              <a:rPr lang="en-US" altLang="zh-CN" sz="2400" b="1" dirty="0">
                <a:solidFill>
                  <a:schemeClr val="tx1">
                    <a:lumMod val="85000"/>
                    <a:lumOff val="15000"/>
                  </a:schemeClr>
                </a:solidFill>
              </a:rPr>
              <a:t>  </a:t>
            </a:r>
            <a:r>
              <a:rPr lang="en-US" altLang="zh-CN" sz="2400" dirty="0" smtClean="0">
                <a:solidFill>
                  <a:schemeClr val="tx1">
                    <a:lumMod val="85000"/>
                    <a:lumOff val="15000"/>
                  </a:schemeClr>
                </a:solidFill>
              </a:rPr>
              <a:t>- 2005 NEI</a:t>
            </a:r>
          </a:p>
          <a:p>
            <a:pPr marL="347663" indent="-347663"/>
            <a:r>
              <a:rPr lang="en-US" altLang="zh-CN" sz="2400" dirty="0">
                <a:solidFill>
                  <a:schemeClr val="tx1">
                    <a:lumMod val="85000"/>
                    <a:lumOff val="15000"/>
                  </a:schemeClr>
                </a:solidFill>
              </a:rPr>
              <a:t> </a:t>
            </a:r>
            <a:r>
              <a:rPr lang="en-US" altLang="zh-CN" sz="2400" dirty="0" smtClean="0">
                <a:solidFill>
                  <a:schemeClr val="tx1">
                    <a:lumMod val="85000"/>
                    <a:lumOff val="15000"/>
                  </a:schemeClr>
                </a:solidFill>
              </a:rPr>
              <a:t> - </a:t>
            </a:r>
            <a:r>
              <a:rPr lang="en-US" altLang="zh-CN" sz="2400" i="1" u="sng" dirty="0" smtClean="0">
                <a:solidFill>
                  <a:schemeClr val="tx1">
                    <a:lumMod val="85000"/>
                    <a:lumOff val="15000"/>
                  </a:schemeClr>
                </a:solidFill>
              </a:rPr>
              <a:t>Designed emissions scenarios for the model flare </a:t>
            </a:r>
          </a:p>
        </p:txBody>
      </p:sp>
      <p:sp>
        <p:nvSpPr>
          <p:cNvPr id="16" name="灯片编号占位符 15"/>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17" name="标题 1"/>
          <p:cNvSpPr txBox="1">
            <a:spLocks/>
          </p:cNvSpPr>
          <p:nvPr/>
        </p:nvSpPr>
        <p:spPr>
          <a:xfrm>
            <a:off x="251520" y="44624"/>
            <a:ext cx="864096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dirty="0" smtClean="0">
                <a:solidFill>
                  <a:srgbClr val="0070C0"/>
                </a:solidFill>
                <a:latin typeface="Adobe Fan Heiti Std B" pitchFamily="34" charset="-128"/>
                <a:ea typeface="Adobe Fan Heiti Std B" pitchFamily="34" charset="-128"/>
              </a:rPr>
              <a:t>CMAQ Modeling in the HGB Area</a:t>
            </a:r>
            <a:endParaRPr lang="en-US" sz="4000" b="1" i="1" dirty="0">
              <a:solidFill>
                <a:schemeClr val="bg1"/>
              </a:solidFill>
              <a:latin typeface="Adobe Fan Heiti Std B" pitchFamily="34" charset="-128"/>
              <a:ea typeface="Adobe Fan Heiti Std B" pitchFamily="34" charset="-128"/>
            </a:endParaRPr>
          </a:p>
        </p:txBody>
      </p:sp>
      <p:sp>
        <p:nvSpPr>
          <p:cNvPr id="5" name="5-Point Star 4"/>
          <p:cNvSpPr/>
          <p:nvPr/>
        </p:nvSpPr>
        <p:spPr>
          <a:xfrm>
            <a:off x="1979712" y="5373216"/>
            <a:ext cx="109728" cy="109728"/>
          </a:xfrm>
          <a:prstGeom prst="star5">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640960" cy="1143000"/>
          </a:xfrm>
        </p:spPr>
        <p:txBody>
          <a:bodyPr>
            <a:normAutofit/>
          </a:bodyPr>
          <a:lstStyle/>
          <a:p>
            <a:r>
              <a:rPr lang="en-US" sz="4000" b="1" i="1" dirty="0" smtClean="0">
                <a:solidFill>
                  <a:srgbClr val="0070C0"/>
                </a:solidFill>
                <a:latin typeface="Adobe Fan Heiti Std B" pitchFamily="34" charset="-128"/>
                <a:ea typeface="Adobe Fan Heiti Std B" pitchFamily="34" charset="-128"/>
              </a:rPr>
              <a:t>CMAQ-HDDM3D</a:t>
            </a:r>
            <a:endParaRPr lang="en-US" sz="4000" b="1" i="1" dirty="0">
              <a:solidFill>
                <a:schemeClr val="bg1"/>
              </a:solidFill>
              <a:latin typeface="Adobe Fan Heiti Std B" pitchFamily="34" charset="-128"/>
              <a:ea typeface="Adobe Fan Heiti Std B" pitchFamily="34" charset="-128"/>
            </a:endParaRPr>
          </a:p>
        </p:txBody>
      </p:sp>
      <p:grpSp>
        <p:nvGrpSpPr>
          <p:cNvPr id="25" name="Group 24"/>
          <p:cNvGrpSpPr/>
          <p:nvPr/>
        </p:nvGrpSpPr>
        <p:grpSpPr>
          <a:xfrm>
            <a:off x="-108520" y="1412776"/>
            <a:ext cx="8137526" cy="6480720"/>
            <a:chOff x="-108520" y="764655"/>
            <a:chExt cx="8137526" cy="6480720"/>
          </a:xfrm>
        </p:grpSpPr>
        <p:grpSp>
          <p:nvGrpSpPr>
            <p:cNvPr id="26" name="组合 98"/>
            <p:cNvGrpSpPr/>
            <p:nvPr/>
          </p:nvGrpSpPr>
          <p:grpSpPr>
            <a:xfrm>
              <a:off x="-108520" y="1628800"/>
              <a:ext cx="8137526" cy="5616575"/>
              <a:chOff x="-36513" y="1557338"/>
              <a:chExt cx="8137526" cy="5616575"/>
            </a:xfrm>
          </p:grpSpPr>
          <p:sp>
            <p:nvSpPr>
              <p:cNvPr id="37" name="弧形 26"/>
              <p:cNvSpPr/>
              <p:nvPr/>
            </p:nvSpPr>
            <p:spPr>
              <a:xfrm>
                <a:off x="539750" y="2492375"/>
                <a:ext cx="7561263" cy="4681538"/>
              </a:xfrm>
              <a:prstGeom prst="arc">
                <a:avLst>
                  <a:gd name="adj1" fmla="val 10805585"/>
                  <a:gd name="adj2" fmla="val 1618763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nvGrpSpPr>
              <p:cNvPr id="38" name="组合 43"/>
              <p:cNvGrpSpPr>
                <a:grpSpLocks/>
              </p:cNvGrpSpPr>
              <p:nvPr/>
            </p:nvGrpSpPr>
            <p:grpSpPr bwMode="auto">
              <a:xfrm>
                <a:off x="-36513" y="1557338"/>
                <a:ext cx="4608512" cy="3835400"/>
                <a:chOff x="-36512" y="1556792"/>
                <a:chExt cx="4608335" cy="3835588"/>
              </a:xfrm>
            </p:grpSpPr>
            <p:cxnSp>
              <p:nvCxnSpPr>
                <p:cNvPr id="39" name="直接箭头连接符 18"/>
                <p:cNvCxnSpPr/>
                <p:nvPr/>
              </p:nvCxnSpPr>
              <p:spPr>
                <a:xfrm>
                  <a:off x="539729" y="4868479"/>
                  <a:ext cx="4032094"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20"/>
                <p:cNvCxnSpPr/>
                <p:nvPr/>
              </p:nvCxnSpPr>
              <p:spPr>
                <a:xfrm flipV="1">
                  <a:off x="539729" y="1556792"/>
                  <a:ext cx="0" cy="331168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接连接符 33"/>
                <p:cNvCxnSpPr/>
                <p:nvPr/>
              </p:nvCxnSpPr>
              <p:spPr>
                <a:xfrm flipV="1">
                  <a:off x="611164" y="1844143"/>
                  <a:ext cx="2881201" cy="20162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接连接符 38"/>
                <p:cNvCxnSpPr/>
                <p:nvPr/>
              </p:nvCxnSpPr>
              <p:spPr>
                <a:xfrm>
                  <a:off x="1547753" y="3212635"/>
                  <a:ext cx="0" cy="16558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0"/>
                <p:cNvCxnSpPr/>
                <p:nvPr/>
              </p:nvCxnSpPr>
              <p:spPr>
                <a:xfrm flipH="1">
                  <a:off x="539729" y="3212635"/>
                  <a:ext cx="2303374"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1"/>
                <p:cNvSpPr txBox="1">
                  <a:spLocks noChangeArrowheads="1"/>
                </p:cNvSpPr>
                <p:nvPr/>
              </p:nvSpPr>
              <p:spPr bwMode="auto">
                <a:xfrm>
                  <a:off x="1291957" y="4869160"/>
                  <a:ext cx="543739" cy="523220"/>
                </a:xfrm>
                <a:prstGeom prst="rect">
                  <a:avLst/>
                </a:prstGeom>
                <a:noFill/>
                <a:ln w="9525">
                  <a:noFill/>
                  <a:miter lim="800000"/>
                  <a:headEnd/>
                  <a:tailEnd/>
                </a:ln>
              </p:spPr>
              <p:txBody>
                <a:bodyPr wrap="none">
                  <a:spAutoFit/>
                </a:bodyPr>
                <a:lstStyle/>
                <a:p>
                  <a:r>
                    <a:rPr lang="en-US" altLang="zh-CN" sz="2800" b="1" i="1">
                      <a:latin typeface="Times New Roman" pitchFamily="18" charset="0"/>
                      <a:cs typeface="Times New Roman" pitchFamily="18" charset="0"/>
                    </a:rPr>
                    <a:t>E</a:t>
                  </a:r>
                  <a:r>
                    <a:rPr lang="en-US" altLang="zh-CN" sz="2800" b="1" i="1" baseline="-25000">
                      <a:latin typeface="Times New Roman" pitchFamily="18" charset="0"/>
                      <a:cs typeface="Times New Roman" pitchFamily="18" charset="0"/>
                    </a:rPr>
                    <a:t>0</a:t>
                  </a:r>
                  <a:endParaRPr lang="zh-CN" altLang="en-US" sz="2800" b="1" i="1" baseline="-25000">
                    <a:latin typeface="Times New Roman" pitchFamily="18" charset="0"/>
                    <a:cs typeface="Times New Roman" pitchFamily="18" charset="0"/>
                  </a:endParaRPr>
                </a:p>
              </p:txBody>
            </p:sp>
            <p:sp>
              <p:nvSpPr>
                <p:cNvPr id="45" name="TextBox 42"/>
                <p:cNvSpPr txBox="1">
                  <a:spLocks noChangeArrowheads="1"/>
                </p:cNvSpPr>
                <p:nvPr/>
              </p:nvSpPr>
              <p:spPr bwMode="auto">
                <a:xfrm>
                  <a:off x="-36512" y="2996952"/>
                  <a:ext cx="543739" cy="523220"/>
                </a:xfrm>
                <a:prstGeom prst="rect">
                  <a:avLst/>
                </a:prstGeom>
                <a:noFill/>
                <a:ln w="9525">
                  <a:noFill/>
                  <a:miter lim="800000"/>
                  <a:headEnd/>
                  <a:tailEnd/>
                </a:ln>
              </p:spPr>
              <p:txBody>
                <a:bodyPr wrap="none">
                  <a:spAutoFit/>
                </a:bodyPr>
                <a:lstStyle/>
                <a:p>
                  <a:r>
                    <a:rPr lang="en-US" altLang="zh-CN" sz="2800" b="1" i="1">
                      <a:latin typeface="Times New Roman" pitchFamily="18" charset="0"/>
                      <a:cs typeface="Times New Roman" pitchFamily="18" charset="0"/>
                    </a:rPr>
                    <a:t>C</a:t>
                  </a:r>
                  <a:r>
                    <a:rPr lang="en-US" altLang="zh-CN" sz="2800" b="1" i="1" baseline="-25000">
                      <a:latin typeface="Times New Roman" pitchFamily="18" charset="0"/>
                      <a:cs typeface="Times New Roman" pitchFamily="18" charset="0"/>
                    </a:rPr>
                    <a:t>0</a:t>
                  </a:r>
                  <a:endParaRPr lang="zh-CN" altLang="en-US" sz="2800" b="1" i="1" baseline="-25000">
                    <a:latin typeface="Times New Roman" pitchFamily="18" charset="0"/>
                    <a:cs typeface="Times New Roman" pitchFamily="18" charset="0"/>
                  </a:endParaRPr>
                </a:p>
              </p:txBody>
            </p:sp>
          </p:grpSp>
        </p:grpSp>
        <p:grpSp>
          <p:nvGrpSpPr>
            <p:cNvPr id="27" name="Group 26"/>
            <p:cNvGrpSpPr/>
            <p:nvPr/>
          </p:nvGrpSpPr>
          <p:grpSpPr>
            <a:xfrm>
              <a:off x="-36513" y="764655"/>
              <a:ext cx="4327754" cy="4628083"/>
              <a:chOff x="-36513" y="764655"/>
              <a:chExt cx="4327754" cy="4628083"/>
            </a:xfrm>
          </p:grpSpPr>
          <p:cxnSp>
            <p:nvCxnSpPr>
              <p:cNvPr id="28" name="直接连接符 46"/>
              <p:cNvCxnSpPr/>
              <p:nvPr/>
            </p:nvCxnSpPr>
            <p:spPr>
              <a:xfrm>
                <a:off x="2843213" y="2349500"/>
                <a:ext cx="0" cy="25193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47"/>
              <p:cNvSpPr txBox="1">
                <a:spLocks noChangeArrowheads="1"/>
              </p:cNvSpPr>
              <p:nvPr/>
            </p:nvSpPr>
            <p:spPr bwMode="auto">
              <a:xfrm>
                <a:off x="2555875" y="4868863"/>
                <a:ext cx="423863" cy="523875"/>
              </a:xfrm>
              <a:prstGeom prst="rect">
                <a:avLst/>
              </a:prstGeom>
              <a:noFill/>
              <a:ln w="9525">
                <a:noFill/>
                <a:miter lim="800000"/>
                <a:headEnd/>
                <a:tailEnd/>
              </a:ln>
            </p:spPr>
            <p:txBody>
              <a:bodyPr wrap="none">
                <a:spAutoFit/>
              </a:bodyPr>
              <a:lstStyle/>
              <a:p>
                <a:r>
                  <a:rPr lang="en-US" altLang="zh-CN" sz="2800" b="1" i="1">
                    <a:latin typeface="Times New Roman" pitchFamily="18" charset="0"/>
                    <a:cs typeface="Times New Roman" pitchFamily="18" charset="0"/>
                  </a:rPr>
                  <a:t>E</a:t>
                </a:r>
                <a:endParaRPr lang="zh-CN" altLang="en-US" sz="2800" b="1" i="1" baseline="-25000">
                  <a:latin typeface="Times New Roman" pitchFamily="18" charset="0"/>
                  <a:cs typeface="Times New Roman" pitchFamily="18" charset="0"/>
                </a:endParaRPr>
              </a:p>
            </p:txBody>
          </p:sp>
          <p:cxnSp>
            <p:nvCxnSpPr>
              <p:cNvPr id="30" name="直接箭头连接符 49"/>
              <p:cNvCxnSpPr/>
              <p:nvPr/>
            </p:nvCxnSpPr>
            <p:spPr>
              <a:xfrm>
                <a:off x="1547813" y="4437063"/>
                <a:ext cx="12954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50"/>
              <p:cNvSpPr txBox="1">
                <a:spLocks noChangeArrowheads="1"/>
              </p:cNvSpPr>
              <p:nvPr/>
            </p:nvSpPr>
            <p:spPr bwMode="auto">
              <a:xfrm>
                <a:off x="1908175" y="3986213"/>
                <a:ext cx="608013" cy="522287"/>
              </a:xfrm>
              <a:prstGeom prst="rect">
                <a:avLst/>
              </a:prstGeom>
              <a:noFill/>
              <a:ln w="9525">
                <a:noFill/>
                <a:miter lim="800000"/>
                <a:headEnd/>
                <a:tailEnd/>
              </a:ln>
            </p:spPr>
            <p:txBody>
              <a:bodyPr wrap="none">
                <a:spAutoFit/>
              </a:bodyPr>
              <a:lstStyle/>
              <a:p>
                <a:r>
                  <a:rPr lang="el-GR" altLang="zh-CN" sz="2800" b="1" i="1" dirty="0">
                    <a:latin typeface="Times New Roman" pitchFamily="18" charset="0"/>
                    <a:cs typeface="Times New Roman" pitchFamily="18" charset="0"/>
                  </a:rPr>
                  <a:t>δ</a:t>
                </a:r>
                <a:r>
                  <a:rPr lang="en-US" altLang="zh-CN" sz="2800" b="1" i="1" dirty="0">
                    <a:latin typeface="Times New Roman" pitchFamily="18" charset="0"/>
                    <a:cs typeface="Times New Roman" pitchFamily="18" charset="0"/>
                  </a:rPr>
                  <a:t>E</a:t>
                </a:r>
                <a:endParaRPr lang="zh-CN" altLang="en-US" sz="2800" b="1" i="1" baseline="-25000" dirty="0">
                  <a:latin typeface="Times New Roman" pitchFamily="18" charset="0"/>
                  <a:cs typeface="Times New Roman" pitchFamily="18" charset="0"/>
                </a:endParaRPr>
              </a:p>
            </p:txBody>
          </p:sp>
          <p:cxnSp>
            <p:nvCxnSpPr>
              <p:cNvPr id="32" name="直接连接符 52"/>
              <p:cNvCxnSpPr/>
              <p:nvPr/>
            </p:nvCxnSpPr>
            <p:spPr>
              <a:xfrm flipH="1">
                <a:off x="539750" y="2708275"/>
                <a:ext cx="230346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53"/>
              <p:cNvSpPr txBox="1">
                <a:spLocks noChangeArrowheads="1"/>
              </p:cNvSpPr>
              <p:nvPr/>
            </p:nvSpPr>
            <p:spPr bwMode="auto">
              <a:xfrm>
                <a:off x="-36513" y="2420938"/>
                <a:ext cx="544513" cy="523875"/>
              </a:xfrm>
              <a:prstGeom prst="rect">
                <a:avLst/>
              </a:prstGeom>
              <a:noFill/>
              <a:ln w="9525">
                <a:noFill/>
                <a:miter lim="800000"/>
                <a:headEnd/>
                <a:tailEnd/>
              </a:ln>
            </p:spPr>
            <p:txBody>
              <a:bodyPr wrap="none">
                <a:spAutoFit/>
              </a:bodyPr>
              <a:lstStyle/>
              <a:p>
                <a:r>
                  <a:rPr lang="en-US" altLang="zh-CN" sz="2800" b="1" i="1">
                    <a:latin typeface="Times New Roman" pitchFamily="18" charset="0"/>
                    <a:cs typeface="Times New Roman" pitchFamily="18" charset="0"/>
                  </a:rPr>
                  <a:t>C</a:t>
                </a:r>
                <a:r>
                  <a:rPr lang="en-US" altLang="zh-CN" sz="2800" b="1" i="1" baseline="30000">
                    <a:latin typeface="Times New Roman" pitchFamily="18" charset="0"/>
                    <a:cs typeface="Times New Roman" pitchFamily="18" charset="0"/>
                  </a:rPr>
                  <a:t>*</a:t>
                </a:r>
                <a:endParaRPr lang="zh-CN" altLang="en-US" sz="2800" b="1" i="1" baseline="30000">
                  <a:latin typeface="Times New Roman" pitchFamily="18" charset="0"/>
                  <a:cs typeface="Times New Roman" pitchFamily="18" charset="0"/>
                </a:endParaRPr>
              </a:p>
            </p:txBody>
          </p:sp>
          <p:cxnSp>
            <p:nvCxnSpPr>
              <p:cNvPr id="34" name="直接连接符 56"/>
              <p:cNvCxnSpPr/>
              <p:nvPr/>
            </p:nvCxnSpPr>
            <p:spPr>
              <a:xfrm>
                <a:off x="2843213" y="2349500"/>
                <a:ext cx="0" cy="863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58"/>
              <p:cNvCxnSpPr/>
              <p:nvPr/>
            </p:nvCxnSpPr>
            <p:spPr>
              <a:xfrm>
                <a:off x="2916238" y="2349500"/>
                <a:ext cx="0" cy="3587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6" name="对象 27"/>
              <p:cNvGraphicFramePr>
                <a:graphicFrameLocks noChangeAspect="1"/>
              </p:cNvGraphicFramePr>
              <p:nvPr>
                <p:extLst>
                  <p:ext uri="{D42A27DB-BD31-4B8C-83A1-F6EECF244321}">
                    <p14:modId xmlns:p14="http://schemas.microsoft.com/office/powerpoint/2010/main" val="3184422607"/>
                  </p:ext>
                </p:extLst>
              </p:nvPr>
            </p:nvGraphicFramePr>
            <p:xfrm>
              <a:off x="252142" y="764655"/>
              <a:ext cx="4039099" cy="772914"/>
            </p:xfrm>
            <a:graphic>
              <a:graphicData uri="http://schemas.openxmlformats.org/presentationml/2006/ole">
                <mc:AlternateContent xmlns:mc="http://schemas.openxmlformats.org/markup-compatibility/2006">
                  <mc:Choice xmlns:v="urn:schemas-microsoft-com:vml" Requires="v">
                    <p:oleObj spid="_x0000_s3122" name="Equation" r:id="rId4" imgW="2057400" imgH="393700" progId="">
                      <p:embed/>
                    </p:oleObj>
                  </mc:Choice>
                  <mc:Fallback>
                    <p:oleObj name="Equation" r:id="rId4" imgW="2057400" imgH="393700"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42" y="764655"/>
                            <a:ext cx="4039099" cy="772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6" name="组合 28"/>
          <p:cNvGrpSpPr/>
          <p:nvPr/>
        </p:nvGrpSpPr>
        <p:grpSpPr>
          <a:xfrm>
            <a:off x="4607496" y="3068960"/>
            <a:ext cx="4502519" cy="2448272"/>
            <a:chOff x="3851920" y="3429000"/>
            <a:chExt cx="5040560" cy="2880320"/>
          </a:xfrm>
        </p:grpSpPr>
        <p:pic>
          <p:nvPicPr>
            <p:cNvPr id="47" name="Picture 4"/>
            <p:cNvPicPr>
              <a:picLocks noChangeAspect="1" noChangeArrowheads="1"/>
            </p:cNvPicPr>
            <p:nvPr/>
          </p:nvPicPr>
          <p:blipFill>
            <a:blip r:embed="rId6" cstate="print"/>
            <a:srcRect l="10350" t="16467" r="8829" b="11676"/>
            <a:stretch>
              <a:fillRect/>
            </a:stretch>
          </p:blipFill>
          <p:spPr bwMode="auto">
            <a:xfrm>
              <a:off x="3851920" y="3429000"/>
              <a:ext cx="5002799" cy="2880320"/>
            </a:xfrm>
            <a:prstGeom prst="rect">
              <a:avLst/>
            </a:prstGeom>
            <a:ln>
              <a:noFill/>
            </a:ln>
            <a:effectLst>
              <a:softEdge rad="112500"/>
            </a:effectLst>
          </p:spPr>
        </p:pic>
        <p:cxnSp>
          <p:nvCxnSpPr>
            <p:cNvPr id="48" name="直接连接符 30"/>
            <p:cNvCxnSpPr/>
            <p:nvPr/>
          </p:nvCxnSpPr>
          <p:spPr>
            <a:xfrm>
              <a:off x="3851920" y="3429000"/>
              <a:ext cx="5040560" cy="0"/>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31"/>
            <p:cNvCxnSpPr/>
            <p:nvPr/>
          </p:nvCxnSpPr>
          <p:spPr>
            <a:xfrm>
              <a:off x="385192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32"/>
            <p:cNvCxnSpPr/>
            <p:nvPr/>
          </p:nvCxnSpPr>
          <p:spPr>
            <a:xfrm>
              <a:off x="889248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1" name="直接连接符 34"/>
            <p:cNvCxnSpPr/>
            <p:nvPr/>
          </p:nvCxnSpPr>
          <p:spPr>
            <a:xfrm>
              <a:off x="3851920" y="6309320"/>
              <a:ext cx="504056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35"/>
            <p:cNvCxnSpPr/>
            <p:nvPr/>
          </p:nvCxnSpPr>
          <p:spPr>
            <a:xfrm>
              <a:off x="3851920" y="4149080"/>
              <a:ext cx="5040560" cy="0"/>
            </a:xfrm>
            <a:prstGeom prst="line">
              <a:avLst/>
            </a:prstGeom>
          </p:spPr>
          <p:style>
            <a:lnRef idx="2">
              <a:schemeClr val="dk1"/>
            </a:lnRef>
            <a:fillRef idx="0">
              <a:schemeClr val="dk1"/>
            </a:fillRef>
            <a:effectRef idx="1">
              <a:schemeClr val="dk1"/>
            </a:effectRef>
            <a:fontRef idx="minor">
              <a:schemeClr val="tx1"/>
            </a:fontRef>
          </p:style>
        </p:cxnSp>
        <p:cxnSp>
          <p:nvCxnSpPr>
            <p:cNvPr id="53" name="直接连接符 36"/>
            <p:cNvCxnSpPr>
              <a:stCxn id="47" idx="1"/>
              <a:endCxn id="47" idx="3"/>
            </p:cNvCxnSpPr>
            <p:nvPr/>
          </p:nvCxnSpPr>
          <p:spPr>
            <a:xfrm>
              <a:off x="3851920" y="4869160"/>
              <a:ext cx="5002799" cy="0"/>
            </a:xfrm>
            <a:prstGeom prst="line">
              <a:avLst/>
            </a:prstGeom>
          </p:spPr>
          <p:style>
            <a:lnRef idx="2">
              <a:schemeClr val="dk1"/>
            </a:lnRef>
            <a:fillRef idx="0">
              <a:schemeClr val="dk1"/>
            </a:fillRef>
            <a:effectRef idx="1">
              <a:schemeClr val="dk1"/>
            </a:effectRef>
            <a:fontRef idx="minor">
              <a:schemeClr val="tx1"/>
            </a:fontRef>
          </p:style>
        </p:cxnSp>
        <p:cxnSp>
          <p:nvCxnSpPr>
            <p:cNvPr id="54" name="直接连接符 37"/>
            <p:cNvCxnSpPr/>
            <p:nvPr/>
          </p:nvCxnSpPr>
          <p:spPr>
            <a:xfrm>
              <a:off x="3851920" y="5589240"/>
              <a:ext cx="5040560" cy="0"/>
            </a:xfrm>
            <a:prstGeom prst="line">
              <a:avLst/>
            </a:prstGeom>
          </p:spPr>
          <p:style>
            <a:lnRef idx="2">
              <a:schemeClr val="dk1"/>
            </a:lnRef>
            <a:fillRef idx="0">
              <a:schemeClr val="dk1"/>
            </a:fillRef>
            <a:effectRef idx="1">
              <a:schemeClr val="dk1"/>
            </a:effectRef>
            <a:fontRef idx="minor">
              <a:schemeClr val="tx1"/>
            </a:fontRef>
          </p:style>
        </p:cxnSp>
        <p:cxnSp>
          <p:nvCxnSpPr>
            <p:cNvPr id="55" name="直接连接符 39"/>
            <p:cNvCxnSpPr/>
            <p:nvPr/>
          </p:nvCxnSpPr>
          <p:spPr>
            <a:xfrm>
              <a:off x="457200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6" name="直接连接符 41"/>
            <p:cNvCxnSpPr/>
            <p:nvPr/>
          </p:nvCxnSpPr>
          <p:spPr>
            <a:xfrm>
              <a:off x="529208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7" name="直接连接符 42"/>
            <p:cNvCxnSpPr/>
            <p:nvPr/>
          </p:nvCxnSpPr>
          <p:spPr>
            <a:xfrm>
              <a:off x="601216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8" name="直接连接符 43"/>
            <p:cNvCxnSpPr/>
            <p:nvPr/>
          </p:nvCxnSpPr>
          <p:spPr>
            <a:xfrm>
              <a:off x="673224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44"/>
            <p:cNvCxnSpPr/>
            <p:nvPr/>
          </p:nvCxnSpPr>
          <p:spPr>
            <a:xfrm>
              <a:off x="7452320" y="342900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45"/>
            <p:cNvCxnSpPr/>
            <p:nvPr/>
          </p:nvCxnSpPr>
          <p:spPr>
            <a:xfrm>
              <a:off x="8172400" y="3429000"/>
              <a:ext cx="0" cy="2880320"/>
            </a:xfrm>
            <a:prstGeom prst="line">
              <a:avLst/>
            </a:prstGeom>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6750026" y="4869160"/>
              <a:ext cx="622286" cy="584775"/>
            </a:xfrm>
            <a:prstGeom prst="rect">
              <a:avLst/>
            </a:prstGeom>
            <a:noFill/>
          </p:spPr>
          <p:txBody>
            <a:bodyPr wrap="none" rtlCol="0">
              <a:spAutoFit/>
            </a:bodyPr>
            <a:lstStyle/>
            <a:p>
              <a:r>
                <a:rPr lang="el-GR"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endPar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2" name="TextBox 61"/>
            <p:cNvSpPr txBox="1"/>
            <p:nvPr/>
          </p:nvSpPr>
          <p:spPr>
            <a:xfrm>
              <a:off x="6867030"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3" name="TextBox 62"/>
            <p:cNvSpPr txBox="1"/>
            <p:nvPr/>
          </p:nvSpPr>
          <p:spPr>
            <a:xfrm>
              <a:off x="6137332"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4" name="TextBox 63"/>
            <p:cNvSpPr txBox="1"/>
            <p:nvPr/>
          </p:nvSpPr>
          <p:spPr>
            <a:xfrm>
              <a:off x="7524328"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5" name="TextBox 64"/>
            <p:cNvSpPr txBox="1"/>
            <p:nvPr/>
          </p:nvSpPr>
          <p:spPr>
            <a:xfrm>
              <a:off x="8225564"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6" name="TextBox 65"/>
            <p:cNvSpPr txBox="1"/>
            <p:nvPr/>
          </p:nvSpPr>
          <p:spPr>
            <a:xfrm>
              <a:off x="5417252"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7" name="TextBox 66"/>
            <p:cNvSpPr txBox="1"/>
            <p:nvPr/>
          </p:nvSpPr>
          <p:spPr>
            <a:xfrm>
              <a:off x="4697172"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8" name="TextBox 67"/>
            <p:cNvSpPr txBox="1"/>
            <p:nvPr/>
          </p:nvSpPr>
          <p:spPr>
            <a:xfrm>
              <a:off x="3995936" y="4293096"/>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69" name="TextBox 68"/>
            <p:cNvSpPr txBox="1"/>
            <p:nvPr/>
          </p:nvSpPr>
          <p:spPr>
            <a:xfrm>
              <a:off x="6867030"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0" name="TextBox 69"/>
            <p:cNvSpPr txBox="1"/>
            <p:nvPr/>
          </p:nvSpPr>
          <p:spPr>
            <a:xfrm>
              <a:off x="6137332"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1" name="TextBox 70"/>
            <p:cNvSpPr txBox="1"/>
            <p:nvPr/>
          </p:nvSpPr>
          <p:spPr>
            <a:xfrm>
              <a:off x="7524328"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2" name="TextBox 71"/>
            <p:cNvSpPr txBox="1"/>
            <p:nvPr/>
          </p:nvSpPr>
          <p:spPr>
            <a:xfrm>
              <a:off x="8225564"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3" name="TextBox 72"/>
            <p:cNvSpPr txBox="1"/>
            <p:nvPr/>
          </p:nvSpPr>
          <p:spPr>
            <a:xfrm>
              <a:off x="5417252"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4" name="TextBox 73"/>
            <p:cNvSpPr txBox="1"/>
            <p:nvPr/>
          </p:nvSpPr>
          <p:spPr>
            <a:xfrm>
              <a:off x="4697172"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5" name="TextBox 74"/>
            <p:cNvSpPr txBox="1"/>
            <p:nvPr/>
          </p:nvSpPr>
          <p:spPr>
            <a:xfrm>
              <a:off x="3995936" y="3615407"/>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76" name="TextBox 75"/>
            <p:cNvSpPr txBox="1"/>
            <p:nvPr/>
          </p:nvSpPr>
          <p:spPr>
            <a:xfrm>
              <a:off x="6867030"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77" name="TextBox 76"/>
            <p:cNvSpPr txBox="1"/>
            <p:nvPr/>
          </p:nvSpPr>
          <p:spPr>
            <a:xfrm>
              <a:off x="6137332"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78" name="TextBox 77"/>
            <p:cNvSpPr txBox="1"/>
            <p:nvPr/>
          </p:nvSpPr>
          <p:spPr>
            <a:xfrm>
              <a:off x="7524328"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79" name="TextBox 78"/>
            <p:cNvSpPr txBox="1"/>
            <p:nvPr/>
          </p:nvSpPr>
          <p:spPr>
            <a:xfrm>
              <a:off x="8225564"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0" name="TextBox 79"/>
            <p:cNvSpPr txBox="1"/>
            <p:nvPr/>
          </p:nvSpPr>
          <p:spPr>
            <a:xfrm>
              <a:off x="5417252"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1" name="TextBox 80"/>
            <p:cNvSpPr txBox="1"/>
            <p:nvPr/>
          </p:nvSpPr>
          <p:spPr>
            <a:xfrm>
              <a:off x="4697172"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2" name="TextBox 81"/>
            <p:cNvSpPr txBox="1"/>
            <p:nvPr/>
          </p:nvSpPr>
          <p:spPr>
            <a:xfrm>
              <a:off x="3995936" y="570363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3" name="TextBox 82"/>
            <p:cNvSpPr txBox="1"/>
            <p:nvPr/>
          </p:nvSpPr>
          <p:spPr>
            <a:xfrm>
              <a:off x="6137332" y="498355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4" name="TextBox 83"/>
            <p:cNvSpPr txBox="1"/>
            <p:nvPr/>
          </p:nvSpPr>
          <p:spPr>
            <a:xfrm>
              <a:off x="7524328" y="498355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5" name="TextBox 84"/>
            <p:cNvSpPr txBox="1"/>
            <p:nvPr/>
          </p:nvSpPr>
          <p:spPr>
            <a:xfrm>
              <a:off x="8225564" y="498355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6" name="TextBox 85"/>
            <p:cNvSpPr txBox="1"/>
            <p:nvPr/>
          </p:nvSpPr>
          <p:spPr>
            <a:xfrm>
              <a:off x="5417252" y="498355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7" name="TextBox 86"/>
            <p:cNvSpPr txBox="1"/>
            <p:nvPr/>
          </p:nvSpPr>
          <p:spPr>
            <a:xfrm>
              <a:off x="4697172" y="4983559"/>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88" name="TextBox 87"/>
            <p:cNvSpPr txBox="1"/>
            <p:nvPr/>
          </p:nvSpPr>
          <p:spPr>
            <a:xfrm>
              <a:off x="3995936" y="4983559"/>
              <a:ext cx="522900" cy="461665"/>
            </a:xfrm>
            <a:prstGeom prst="rect">
              <a:avLst/>
            </a:prstGeom>
            <a:noFill/>
          </p:spPr>
          <p:txBody>
            <a:bodyPr wrap="none" rtlCol="0">
              <a:spAutoFit/>
            </a:bodyPr>
            <a:lstStyle/>
            <a:p>
              <a:r>
                <a:rPr lang="el-GR" sz="2400" b="1" i="1" dirty="0" smtClean="0"/>
                <a:t>Δ</a:t>
              </a:r>
              <a:r>
                <a:rPr lang="en-US" sz="2400" b="1" i="1" dirty="0" smtClean="0"/>
                <a:t>C</a:t>
              </a:r>
              <a:endParaRPr lang="en-US" sz="2400" b="1" i="1" dirty="0"/>
            </a:p>
          </p:txBody>
        </p:sp>
        <p:sp>
          <p:nvSpPr>
            <p:cNvPr id="89" name="TextBox 88"/>
            <p:cNvSpPr txBox="1"/>
            <p:nvPr/>
          </p:nvSpPr>
          <p:spPr>
            <a:xfrm>
              <a:off x="6867030"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0" name="TextBox 89"/>
            <p:cNvSpPr txBox="1"/>
            <p:nvPr/>
          </p:nvSpPr>
          <p:spPr>
            <a:xfrm>
              <a:off x="6137332"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1" name="TextBox 90"/>
            <p:cNvSpPr txBox="1"/>
            <p:nvPr/>
          </p:nvSpPr>
          <p:spPr>
            <a:xfrm>
              <a:off x="7524328"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2" name="TextBox 91"/>
            <p:cNvSpPr txBox="1"/>
            <p:nvPr/>
          </p:nvSpPr>
          <p:spPr>
            <a:xfrm>
              <a:off x="8225564"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3" name="TextBox 92"/>
            <p:cNvSpPr txBox="1"/>
            <p:nvPr/>
          </p:nvSpPr>
          <p:spPr>
            <a:xfrm>
              <a:off x="5417252"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4" name="TextBox 93"/>
            <p:cNvSpPr txBox="1"/>
            <p:nvPr/>
          </p:nvSpPr>
          <p:spPr>
            <a:xfrm>
              <a:off x="4697172"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5" name="TextBox 94"/>
            <p:cNvSpPr txBox="1"/>
            <p:nvPr/>
          </p:nvSpPr>
          <p:spPr>
            <a:xfrm>
              <a:off x="3995936" y="4322713"/>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6" name="TextBox 95"/>
            <p:cNvSpPr txBox="1"/>
            <p:nvPr/>
          </p:nvSpPr>
          <p:spPr>
            <a:xfrm>
              <a:off x="6867030"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7" name="TextBox 96"/>
            <p:cNvSpPr txBox="1"/>
            <p:nvPr/>
          </p:nvSpPr>
          <p:spPr>
            <a:xfrm>
              <a:off x="6137332"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8" name="TextBox 97"/>
            <p:cNvSpPr txBox="1"/>
            <p:nvPr/>
          </p:nvSpPr>
          <p:spPr>
            <a:xfrm>
              <a:off x="7524328"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99" name="TextBox 98"/>
            <p:cNvSpPr txBox="1"/>
            <p:nvPr/>
          </p:nvSpPr>
          <p:spPr>
            <a:xfrm>
              <a:off x="8225564"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100" name="TextBox 99"/>
            <p:cNvSpPr txBox="1"/>
            <p:nvPr/>
          </p:nvSpPr>
          <p:spPr>
            <a:xfrm>
              <a:off x="5417252"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101" name="TextBox 100"/>
            <p:cNvSpPr txBox="1"/>
            <p:nvPr/>
          </p:nvSpPr>
          <p:spPr>
            <a:xfrm>
              <a:off x="4697172"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102" name="TextBox 101"/>
            <p:cNvSpPr txBox="1"/>
            <p:nvPr/>
          </p:nvSpPr>
          <p:spPr>
            <a:xfrm>
              <a:off x="3995936" y="3645024"/>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103" name="TextBox 102"/>
            <p:cNvSpPr txBox="1"/>
            <p:nvPr/>
          </p:nvSpPr>
          <p:spPr>
            <a:xfrm>
              <a:off x="3995936" y="5013176"/>
              <a:ext cx="522900" cy="461665"/>
            </a:xfrm>
            <a:prstGeom prst="rect">
              <a:avLst/>
            </a:prstGeom>
            <a:noFill/>
          </p:spPr>
          <p:txBody>
            <a:bodyPr wrap="none" rtlCol="0">
              <a:spAutoFit/>
            </a:bodyPr>
            <a:lstStyle/>
            <a:p>
              <a:r>
                <a:rPr lang="el-GR" sz="2400" b="1" i="1" dirty="0" smtClean="0">
                  <a:solidFill>
                    <a:schemeClr val="bg1">
                      <a:lumMod val="85000"/>
                    </a:schemeClr>
                  </a:solidFill>
                </a:rPr>
                <a:t>Δ</a:t>
              </a:r>
              <a:r>
                <a:rPr lang="en-US" sz="2400" b="1" i="1" dirty="0" smtClean="0">
                  <a:solidFill>
                    <a:schemeClr val="bg1">
                      <a:lumMod val="85000"/>
                    </a:schemeClr>
                  </a:solidFill>
                </a:rPr>
                <a:t>C</a:t>
              </a:r>
              <a:endParaRPr lang="en-US" sz="2400" b="1" i="1" dirty="0">
                <a:solidFill>
                  <a:schemeClr val="bg1">
                    <a:lumMod val="85000"/>
                  </a:schemeClr>
                </a:solidFill>
              </a:endParaRPr>
            </a:p>
          </p:txBody>
        </p:sp>
        <p:sp>
          <p:nvSpPr>
            <p:cNvPr id="104" name="左箭头 94"/>
            <p:cNvSpPr/>
            <p:nvPr/>
          </p:nvSpPr>
          <p:spPr>
            <a:xfrm>
              <a:off x="6636793" y="5157192"/>
              <a:ext cx="216024" cy="144016"/>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左箭头 95"/>
            <p:cNvSpPr/>
            <p:nvPr/>
          </p:nvSpPr>
          <p:spPr>
            <a:xfrm rot="10800000">
              <a:off x="7380311" y="5157192"/>
              <a:ext cx="216025" cy="144016"/>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左箭头 96"/>
            <p:cNvSpPr/>
            <p:nvPr/>
          </p:nvSpPr>
          <p:spPr>
            <a:xfrm rot="16200000">
              <a:off x="6966266" y="5499229"/>
              <a:ext cx="252029" cy="144016"/>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左箭头 97"/>
            <p:cNvSpPr/>
            <p:nvPr/>
          </p:nvSpPr>
          <p:spPr>
            <a:xfrm rot="5400000">
              <a:off x="6984268" y="4833156"/>
              <a:ext cx="216024" cy="144016"/>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08" name="TextBox 107"/>
          <p:cNvSpPr txBox="1"/>
          <p:nvPr/>
        </p:nvSpPr>
        <p:spPr>
          <a:xfrm>
            <a:off x="5940152" y="5661248"/>
            <a:ext cx="1820178" cy="338554"/>
          </a:xfrm>
          <a:prstGeom prst="rect">
            <a:avLst/>
          </a:prstGeom>
          <a:noFill/>
        </p:spPr>
        <p:txBody>
          <a:bodyPr wrap="none" rtlCol="0">
            <a:spAutoFit/>
          </a:bodyPr>
          <a:lstStyle/>
          <a:p>
            <a:r>
              <a:rPr lang="en-US" sz="1600" b="1" dirty="0" smtClean="0"/>
              <a:t>Forward Sensitivity</a:t>
            </a:r>
            <a:endParaRPr lang="en-US" sz="1600" b="1" dirty="0"/>
          </a:p>
        </p:txBody>
      </p:sp>
      <p:sp>
        <p:nvSpPr>
          <p:cNvPr id="109" name="灯片编号占位符 108"/>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
        <p:nvSpPr>
          <p:cNvPr id="110" name="矩形 109"/>
          <p:cNvSpPr/>
          <p:nvPr/>
        </p:nvSpPr>
        <p:spPr>
          <a:xfrm>
            <a:off x="4716016" y="1340768"/>
            <a:ext cx="4176464"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a:buFont typeface="Wingdings" pitchFamily="2" charset="2"/>
              <a:buChar char="§"/>
            </a:pPr>
            <a:r>
              <a:rPr lang="en-US" sz="1400" dirty="0" smtClean="0">
                <a:solidFill>
                  <a:schemeClr val="tx1"/>
                </a:solidFill>
              </a:rPr>
              <a:t> HDDM – high-order decoupled direct method</a:t>
            </a:r>
          </a:p>
          <a:p>
            <a:pPr>
              <a:buFont typeface="Wingdings" pitchFamily="2" charset="2"/>
              <a:buChar char="§"/>
            </a:pPr>
            <a:r>
              <a:rPr lang="en-US" sz="1400" dirty="0" smtClean="0">
                <a:solidFill>
                  <a:schemeClr val="tx1"/>
                </a:solidFill>
              </a:rPr>
              <a:t> Gives first- and second-order sensitivities of pollutant concentrations to parameters, e.g., emissions rate, at the same time simulating concentrations and in the same dimensions of concentrations (Yang et al., 1997; </a:t>
            </a:r>
            <a:r>
              <a:rPr lang="en-US" sz="1400" dirty="0" err="1" smtClean="0">
                <a:solidFill>
                  <a:schemeClr val="tx1"/>
                </a:solidFill>
              </a:rPr>
              <a:t>Hakami</a:t>
            </a:r>
            <a:r>
              <a:rPr lang="en-US" sz="1400" dirty="0" smtClean="0">
                <a:solidFill>
                  <a:schemeClr val="tx1"/>
                </a:solidFill>
              </a:rPr>
              <a:t> et al., 2003; </a:t>
            </a:r>
            <a:r>
              <a:rPr lang="en-US" sz="1400" dirty="0" err="1" smtClean="0">
                <a:solidFill>
                  <a:schemeClr val="tx1"/>
                </a:solidFill>
              </a:rPr>
              <a:t>Napelenok</a:t>
            </a:r>
            <a:r>
              <a:rPr lang="en-US" sz="1400" dirty="0" smtClean="0">
                <a:solidFill>
                  <a:schemeClr val="tx1"/>
                </a:solidFill>
              </a:rPr>
              <a:t> et al., 2006; Zhang et al., 2012).</a:t>
            </a:r>
          </a:p>
        </p:txBody>
      </p:sp>
    </p:spTree>
    <p:extLst>
      <p:ext uri="{BB962C8B-B14F-4D97-AF65-F5344CB8AC3E}">
        <p14:creationId xmlns:p14="http://schemas.microsoft.com/office/powerpoint/2010/main" val="21837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1462"/>
            <a:ext cx="8640960" cy="1224136"/>
          </a:xfrm>
        </p:spPr>
        <p:txBody>
          <a:bodyPr>
            <a:normAutofit/>
          </a:bodyPr>
          <a:lstStyle/>
          <a:p>
            <a:r>
              <a:rPr lang="en-US" sz="3000" b="1" i="1" dirty="0" smtClean="0">
                <a:solidFill>
                  <a:srgbClr val="0070C0"/>
                </a:solidFill>
                <a:latin typeface="Adobe Fan Heiti Std B" pitchFamily="34" charset="-128"/>
                <a:ea typeface="Adobe Fan Heiti Std B"/>
              </a:rPr>
              <a:t>Flare Emission Impact under </a:t>
            </a:r>
            <a:br>
              <a:rPr lang="en-US" sz="3000" b="1" i="1" dirty="0" smtClean="0">
                <a:solidFill>
                  <a:srgbClr val="0070C0"/>
                </a:solidFill>
                <a:latin typeface="Adobe Fan Heiti Std B" pitchFamily="34" charset="-128"/>
                <a:ea typeface="Adobe Fan Heiti Std B"/>
              </a:rPr>
            </a:br>
            <a:r>
              <a:rPr lang="en-US" sz="3000" b="1" i="1" dirty="0" smtClean="0">
                <a:solidFill>
                  <a:srgbClr val="0070C0"/>
                </a:solidFill>
                <a:latin typeface="Adobe Fan Heiti Std B" pitchFamily="34" charset="-128"/>
                <a:ea typeface="Adobe Fan Heiti Std B"/>
              </a:rPr>
              <a:t>Three Common Operating Modes</a:t>
            </a:r>
            <a:endParaRPr lang="en-US" sz="3000" b="1" i="1" dirty="0">
              <a:solidFill>
                <a:srgbClr val="0070C0"/>
              </a:solidFill>
              <a:latin typeface="Adobe Fan Heiti Std B" pitchFamily="34" charset="-128"/>
              <a:ea typeface="Adobe Fan Heiti Std B" pitchFamily="34" charset="-128"/>
            </a:endParaRPr>
          </a:p>
        </p:txBody>
      </p:sp>
      <p:pic>
        <p:nvPicPr>
          <p:cNvPr id="6146" name="Picture 2" descr="D:\wzhang\Documents\flare emissions_low_ce\flare_plots\flare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852"/>
          <a:stretch/>
        </p:blipFill>
        <p:spPr bwMode="auto">
          <a:xfrm>
            <a:off x="2555776" y="1340768"/>
            <a:ext cx="504055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wzhang\Documents\flare emissions_low_ce\flare_plots\flare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150" t="42028" b="42269"/>
          <a:stretch/>
        </p:blipFill>
        <p:spPr bwMode="auto">
          <a:xfrm>
            <a:off x="4571999" y="1560775"/>
            <a:ext cx="1368152" cy="35605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wzhang\Documents\flare emissions_low_ce\flare_plots\max_diff_8hrO3_sites_hyp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293096"/>
            <a:ext cx="4458434" cy="244827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107504" y="1484784"/>
            <a:ext cx="2376264" cy="4608512"/>
            <a:chOff x="179512" y="1484784"/>
            <a:chExt cx="2376264" cy="4608512"/>
          </a:xfrm>
        </p:grpSpPr>
        <p:sp>
          <p:nvSpPr>
            <p:cNvPr id="12" name="圆角矩形 6"/>
            <p:cNvSpPr/>
            <p:nvPr/>
          </p:nvSpPr>
          <p:spPr>
            <a:xfrm>
              <a:off x="395536" y="1484784"/>
              <a:ext cx="1944216" cy="2880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chemeClr val="tx1"/>
                  </a:solidFill>
                </a:rPr>
                <a:t>Vent Gas Flow Rate</a:t>
              </a:r>
              <a:endParaRPr lang="en-US" sz="1400" dirty="0">
                <a:solidFill>
                  <a:schemeClr val="tx1"/>
                </a:solidFill>
              </a:endParaRPr>
            </a:p>
          </p:txBody>
        </p:sp>
        <p:cxnSp>
          <p:nvCxnSpPr>
            <p:cNvPr id="13" name="直接箭头连接符 42"/>
            <p:cNvCxnSpPr/>
            <p:nvPr/>
          </p:nvCxnSpPr>
          <p:spPr>
            <a:xfrm>
              <a:off x="683568" y="1772816"/>
              <a:ext cx="0" cy="936104"/>
            </a:xfrm>
            <a:prstGeom prst="straightConnector1">
              <a:avLst/>
            </a:prstGeom>
            <a:ln>
              <a:solidFill>
                <a:schemeClr val="accent6"/>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4" name="直接箭头连接符 43"/>
            <p:cNvCxnSpPr/>
            <p:nvPr/>
          </p:nvCxnSpPr>
          <p:spPr>
            <a:xfrm>
              <a:off x="2051720" y="1772816"/>
              <a:ext cx="0" cy="936104"/>
            </a:xfrm>
            <a:prstGeom prst="straightConnector1">
              <a:avLst/>
            </a:prstGeom>
            <a:ln>
              <a:solidFill>
                <a:schemeClr val="accent6"/>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5" name="菱形 49"/>
            <p:cNvSpPr/>
            <p:nvPr/>
          </p:nvSpPr>
          <p:spPr>
            <a:xfrm>
              <a:off x="179512" y="1988840"/>
              <a:ext cx="972108" cy="504056"/>
            </a:xfrm>
            <a:prstGeom prst="diamond">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100" b="1" dirty="0" smtClean="0"/>
                <a:t>CE = 98%</a:t>
              </a:r>
              <a:endParaRPr lang="en-US" sz="1100" b="1" dirty="0"/>
            </a:p>
          </p:txBody>
        </p:sp>
        <p:sp>
          <p:nvSpPr>
            <p:cNvPr id="16" name="圆角矩形 52"/>
            <p:cNvSpPr/>
            <p:nvPr/>
          </p:nvSpPr>
          <p:spPr>
            <a:xfrm>
              <a:off x="323528" y="2708920"/>
              <a:ext cx="720080" cy="648072"/>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200" dirty="0" smtClean="0"/>
                <a:t>Base VOC Emissions</a:t>
              </a:r>
              <a:endParaRPr lang="en-US" sz="1200" dirty="0"/>
            </a:p>
          </p:txBody>
        </p:sp>
        <p:sp>
          <p:nvSpPr>
            <p:cNvPr id="17" name="圆角矩形 53"/>
            <p:cNvSpPr/>
            <p:nvPr/>
          </p:nvSpPr>
          <p:spPr>
            <a:xfrm>
              <a:off x="1691680" y="2708920"/>
              <a:ext cx="720080" cy="648072"/>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200" dirty="0" smtClean="0"/>
                <a:t>Control VOC Emissions</a:t>
              </a:r>
              <a:endParaRPr lang="en-US" sz="1200" dirty="0"/>
            </a:p>
          </p:txBody>
        </p:sp>
        <p:sp>
          <p:nvSpPr>
            <p:cNvPr id="18" name="右中括号 71"/>
            <p:cNvSpPr/>
            <p:nvPr/>
          </p:nvSpPr>
          <p:spPr>
            <a:xfrm rot="5400000">
              <a:off x="1223628" y="2816932"/>
              <a:ext cx="288032" cy="1368152"/>
            </a:xfrm>
            <a:prstGeom prst="rightBracket">
              <a:avLst>
                <a:gd name="adj" fmla="val 90832"/>
              </a:avLst>
            </a:prstGeom>
            <a:ln>
              <a:solidFill>
                <a:schemeClr val="accent6"/>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19" name="直接箭头连接符 73"/>
            <p:cNvCxnSpPr>
              <a:stCxn id="18" idx="2"/>
            </p:cNvCxnSpPr>
            <p:nvPr/>
          </p:nvCxnSpPr>
          <p:spPr>
            <a:xfrm>
              <a:off x="1367644" y="3645024"/>
              <a:ext cx="0" cy="288032"/>
            </a:xfrm>
            <a:prstGeom prst="straightConnector1">
              <a:avLst/>
            </a:prstGeom>
            <a:ln>
              <a:solidFill>
                <a:schemeClr val="accent6"/>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0" name="圆角矩形 82"/>
            <p:cNvSpPr/>
            <p:nvPr/>
          </p:nvSpPr>
          <p:spPr>
            <a:xfrm>
              <a:off x="971600" y="3933056"/>
              <a:ext cx="792088" cy="648072"/>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b="1" dirty="0" smtClean="0"/>
                <a:t>ΔE</a:t>
              </a:r>
              <a:r>
                <a:rPr lang="en-US" b="1" baseline="-25000" dirty="0" smtClean="0"/>
                <a:t>VOC</a:t>
              </a:r>
              <a:endParaRPr lang="en-US" b="1" baseline="-25000" dirty="0"/>
            </a:p>
          </p:txBody>
        </p:sp>
        <p:cxnSp>
          <p:nvCxnSpPr>
            <p:cNvPr id="21" name="直接箭头连接符 84"/>
            <p:cNvCxnSpPr/>
            <p:nvPr/>
          </p:nvCxnSpPr>
          <p:spPr>
            <a:xfrm>
              <a:off x="1367644" y="4581128"/>
              <a:ext cx="0" cy="864096"/>
            </a:xfrm>
            <a:prstGeom prst="straightConnector1">
              <a:avLst/>
            </a:prstGeom>
            <a:ln>
              <a:solidFill>
                <a:schemeClr val="accent6"/>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2" name="菱形 96"/>
            <p:cNvSpPr/>
            <p:nvPr/>
          </p:nvSpPr>
          <p:spPr>
            <a:xfrm>
              <a:off x="899592" y="4725144"/>
              <a:ext cx="972108" cy="504056"/>
            </a:xfrm>
            <a:prstGeom prst="diamond">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dirty="0" smtClean="0"/>
                <a:t>DDM</a:t>
              </a:r>
              <a:endParaRPr lang="en-US" dirty="0"/>
            </a:p>
          </p:txBody>
        </p:sp>
        <p:sp>
          <p:nvSpPr>
            <p:cNvPr id="23" name="圆角矩形 97"/>
            <p:cNvSpPr/>
            <p:nvPr/>
          </p:nvSpPr>
          <p:spPr>
            <a:xfrm>
              <a:off x="971600" y="5445224"/>
              <a:ext cx="792088" cy="648072"/>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b="1" dirty="0" err="1" smtClean="0"/>
                <a:t>ΔC</a:t>
              </a:r>
              <a:r>
                <a:rPr lang="en-US" b="1" baseline="-25000" dirty="0" err="1" smtClean="0"/>
                <a:t>ozone</a:t>
              </a:r>
              <a:endParaRPr lang="en-US" b="1" baseline="-25000" dirty="0" smtClean="0"/>
            </a:p>
          </p:txBody>
        </p:sp>
        <p:sp>
          <p:nvSpPr>
            <p:cNvPr id="24" name="菱形 98"/>
            <p:cNvSpPr/>
            <p:nvPr/>
          </p:nvSpPr>
          <p:spPr>
            <a:xfrm>
              <a:off x="1583668" y="1988840"/>
              <a:ext cx="972108" cy="504056"/>
            </a:xfrm>
            <a:prstGeom prst="diamond">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100" b="1" dirty="0" smtClean="0"/>
                <a:t>CE(t)</a:t>
              </a:r>
              <a:endParaRPr lang="en-US" sz="1100" b="1" dirty="0"/>
            </a:p>
          </p:txBody>
        </p:sp>
      </p:grpSp>
      <p:sp>
        <p:nvSpPr>
          <p:cNvPr id="26" name="TextBox 25"/>
          <p:cNvSpPr txBox="1"/>
          <p:nvPr/>
        </p:nvSpPr>
        <p:spPr>
          <a:xfrm>
            <a:off x="3869465" y="980728"/>
            <a:ext cx="2646750" cy="523220"/>
          </a:xfrm>
          <a:prstGeom prst="rect">
            <a:avLst/>
          </a:prstGeom>
          <a:noFill/>
        </p:spPr>
        <p:txBody>
          <a:bodyPr wrap="none" rtlCol="0">
            <a:spAutoFit/>
          </a:bodyPr>
          <a:lstStyle/>
          <a:p>
            <a:r>
              <a:rPr lang="en-US" sz="2800" i="1" dirty="0" smtClean="0"/>
              <a:t>Continuous Flow</a:t>
            </a:r>
            <a:endParaRPr lang="en-US" sz="2800" i="1" dirty="0"/>
          </a:p>
        </p:txBody>
      </p:sp>
      <p:sp>
        <p:nvSpPr>
          <p:cNvPr id="29" name="矩形 28"/>
          <p:cNvSpPr/>
          <p:nvPr/>
        </p:nvSpPr>
        <p:spPr>
          <a:xfrm>
            <a:off x="7596336" y="1628800"/>
            <a:ext cx="1512168" cy="180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r>
              <a:rPr lang="en-US" sz="1400" dirty="0" smtClean="0">
                <a:solidFill>
                  <a:schemeClr val="tx1"/>
                </a:solidFill>
              </a:rPr>
              <a:t>Use the VOC emissions based on the hypothetical vent gas flow and combustion efficiency for the model flare</a:t>
            </a:r>
            <a:endParaRPr lang="en-US" sz="1400" dirty="0">
              <a:solidFill>
                <a:schemeClr val="tx1"/>
              </a:solidFill>
            </a:endParaRPr>
          </a:p>
        </p:txBody>
      </p:sp>
      <p:sp>
        <p:nvSpPr>
          <p:cNvPr id="30" name="TextBox 29"/>
          <p:cNvSpPr txBox="1"/>
          <p:nvPr/>
        </p:nvSpPr>
        <p:spPr>
          <a:xfrm>
            <a:off x="7020273" y="5013176"/>
            <a:ext cx="2123728" cy="738664"/>
          </a:xfrm>
          <a:prstGeom prst="rect">
            <a:avLst/>
          </a:prstGeom>
          <a:noFill/>
        </p:spPr>
        <p:txBody>
          <a:bodyPr wrap="square" rtlCol="0">
            <a:spAutoFit/>
          </a:bodyPr>
          <a:lstStyle/>
          <a:p>
            <a:r>
              <a:rPr lang="en-US" sz="1400" dirty="0" smtClean="0"/>
              <a:t>Maximum Difference in </a:t>
            </a:r>
          </a:p>
          <a:p>
            <a:r>
              <a:rPr lang="en-US" sz="1400" dirty="0" smtClean="0"/>
              <a:t>Daily Maximum 8hO3 at 30 monitoring sites </a:t>
            </a:r>
            <a:endParaRPr lang="en-US" sz="1400" dirty="0"/>
          </a:p>
        </p:txBody>
      </p:sp>
      <p:sp>
        <p:nvSpPr>
          <p:cNvPr id="31" name="灯片编号占位符 30"/>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extLst>
      <p:ext uri="{BB962C8B-B14F-4D97-AF65-F5344CB8AC3E}">
        <p14:creationId xmlns:p14="http://schemas.microsoft.com/office/powerpoint/2010/main" val="2122223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98629"/>
            <a:ext cx="4572000" cy="954107"/>
          </a:xfrm>
          <a:prstGeom prst="rect">
            <a:avLst/>
          </a:prstGeom>
          <a:noFill/>
        </p:spPr>
        <p:txBody>
          <a:bodyPr wrap="square" rtlCol="0">
            <a:spAutoFit/>
          </a:bodyPr>
          <a:lstStyle/>
          <a:p>
            <a:pPr algn="ctr"/>
            <a:r>
              <a:rPr lang="en-US" sz="2800" i="1" dirty="0" smtClean="0"/>
              <a:t>Continuous Flow with Partial Flare Gas Recovery</a:t>
            </a:r>
            <a:endParaRPr lang="en-US" sz="2800" i="1" dirty="0"/>
          </a:p>
        </p:txBody>
      </p:sp>
      <p:pic>
        <p:nvPicPr>
          <p:cNvPr id="27650" name="Picture 2" descr="Figure 9"/>
          <p:cNvPicPr>
            <a:picLocks noChangeAspect="1" noChangeArrowheads="1"/>
          </p:cNvPicPr>
          <p:nvPr/>
        </p:nvPicPr>
        <p:blipFill>
          <a:blip r:embed="rId3" cstate="print"/>
          <a:srcRect l="7751" t="33112" b="33473"/>
          <a:stretch>
            <a:fillRect/>
          </a:stretch>
        </p:blipFill>
        <p:spPr bwMode="auto">
          <a:xfrm>
            <a:off x="35496" y="3804426"/>
            <a:ext cx="4608512" cy="2504894"/>
          </a:xfrm>
          <a:prstGeom prst="rect">
            <a:avLst/>
          </a:prstGeom>
          <a:noFill/>
          <a:ln w="9525">
            <a:noFill/>
            <a:miter lim="800000"/>
            <a:headEnd/>
            <a:tailEnd/>
          </a:ln>
        </p:spPr>
      </p:pic>
      <p:pic>
        <p:nvPicPr>
          <p:cNvPr id="27651" name="Picture 3" descr="Figure 9"/>
          <p:cNvPicPr>
            <a:picLocks noChangeAspect="1" noChangeArrowheads="1"/>
          </p:cNvPicPr>
          <p:nvPr/>
        </p:nvPicPr>
        <p:blipFill>
          <a:blip r:embed="rId3" cstate="print"/>
          <a:srcRect l="8488" t="66752" r="2063"/>
          <a:stretch>
            <a:fillRect/>
          </a:stretch>
        </p:blipFill>
        <p:spPr bwMode="auto">
          <a:xfrm>
            <a:off x="4644008" y="3861048"/>
            <a:ext cx="4442895" cy="2478015"/>
          </a:xfrm>
          <a:prstGeom prst="rect">
            <a:avLst/>
          </a:prstGeom>
          <a:noFill/>
          <a:ln w="9525">
            <a:noFill/>
            <a:miter lim="800000"/>
            <a:headEnd/>
            <a:tailEnd/>
          </a:ln>
        </p:spPr>
      </p:pic>
      <p:sp>
        <p:nvSpPr>
          <p:cNvPr id="27" name="TextBox 26"/>
          <p:cNvSpPr txBox="1"/>
          <p:nvPr/>
        </p:nvSpPr>
        <p:spPr>
          <a:xfrm>
            <a:off x="4608512" y="332656"/>
            <a:ext cx="4572000" cy="523220"/>
          </a:xfrm>
          <a:prstGeom prst="rect">
            <a:avLst/>
          </a:prstGeom>
          <a:noFill/>
        </p:spPr>
        <p:txBody>
          <a:bodyPr wrap="square" rtlCol="0">
            <a:spAutoFit/>
          </a:bodyPr>
          <a:lstStyle/>
          <a:p>
            <a:pPr algn="ctr"/>
            <a:r>
              <a:rPr lang="en-US" sz="2800" i="1" dirty="0" smtClean="0"/>
              <a:t>Intermittent Use Flow</a:t>
            </a:r>
            <a:endParaRPr lang="en-US" sz="2800" i="1" dirty="0"/>
          </a:p>
        </p:txBody>
      </p:sp>
      <p:pic>
        <p:nvPicPr>
          <p:cNvPr id="27652" name="Picture 4" descr="D:\work\spring 2013\flare emissions_low_ce\flare_plots\flare_2.png"/>
          <p:cNvPicPr>
            <a:picLocks noChangeAspect="1" noChangeArrowheads="1"/>
          </p:cNvPicPr>
          <p:nvPr/>
        </p:nvPicPr>
        <p:blipFill>
          <a:blip r:embed="rId4" cstate="print"/>
          <a:srcRect l="1623" r="28097"/>
          <a:stretch>
            <a:fillRect/>
          </a:stretch>
        </p:blipFill>
        <p:spPr bwMode="auto">
          <a:xfrm>
            <a:off x="467544" y="1190433"/>
            <a:ext cx="3816424" cy="2598607"/>
          </a:xfrm>
          <a:prstGeom prst="rect">
            <a:avLst/>
          </a:prstGeom>
          <a:noFill/>
        </p:spPr>
      </p:pic>
      <p:pic>
        <p:nvPicPr>
          <p:cNvPr id="27653" name="Picture 5" descr="D:\work\spring 2013\flare emissions_low_ce\flare_plots\flare_3.png"/>
          <p:cNvPicPr>
            <a:picLocks noChangeAspect="1" noChangeArrowheads="1"/>
          </p:cNvPicPr>
          <p:nvPr/>
        </p:nvPicPr>
        <p:blipFill>
          <a:blip r:embed="rId5" cstate="print"/>
          <a:srcRect l="2775" r="28097"/>
          <a:stretch>
            <a:fillRect/>
          </a:stretch>
        </p:blipFill>
        <p:spPr bwMode="auto">
          <a:xfrm>
            <a:off x="5148064" y="1196969"/>
            <a:ext cx="3744416" cy="2592071"/>
          </a:xfrm>
          <a:prstGeom prst="rect">
            <a:avLst/>
          </a:prstGeom>
          <a:noFill/>
        </p:spPr>
      </p:pic>
      <p:pic>
        <p:nvPicPr>
          <p:cNvPr id="28" name="Picture 2" descr="D:\wzhang\Documents\flare emissions_low_ce\flare_plots\flare_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150" t="42028" b="42269"/>
          <a:stretch/>
        </p:blipFill>
        <p:spPr bwMode="auto">
          <a:xfrm>
            <a:off x="1259632" y="1340768"/>
            <a:ext cx="1296144" cy="3373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wzhang\Documents\flare emissions_low_ce\flare_plots\flare_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150" t="42028" b="42269"/>
          <a:stretch/>
        </p:blipFill>
        <p:spPr bwMode="auto">
          <a:xfrm>
            <a:off x="5796136" y="2661456"/>
            <a:ext cx="1565838" cy="407504"/>
          </a:xfrm>
          <a:prstGeom prst="rect">
            <a:avLst/>
          </a:prstGeom>
          <a:noFill/>
          <a:extLst>
            <a:ext uri="{909E8E84-426E-40DD-AFC4-6F175D3DCCD1}">
              <a14:hiddenFill xmlns:a14="http://schemas.microsoft.com/office/drawing/2010/main">
                <a:solidFill>
                  <a:srgbClr val="FFFFFF"/>
                </a:solidFill>
              </a14:hiddenFill>
            </a:ext>
          </a:extLst>
        </p:spPr>
      </p:pic>
      <p:sp>
        <p:nvSpPr>
          <p:cNvPr id="30" name="灯片编号占位符 29"/>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extLst>
      <p:ext uri="{BB962C8B-B14F-4D97-AF65-F5344CB8AC3E}">
        <p14:creationId xmlns:p14="http://schemas.microsoft.com/office/powerpoint/2010/main" val="212222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1158</Words>
  <Application>Microsoft Office PowerPoint</Application>
  <PresentationFormat>On-screen Show (4:3)</PresentationFormat>
  <Paragraphs>216</Paragraphs>
  <Slides>16</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 Unicode MS</vt:lpstr>
      <vt:lpstr>宋体</vt:lpstr>
      <vt:lpstr>Adobe Fan Heiti Std B</vt:lpstr>
      <vt:lpstr>Aparajita</vt:lpstr>
      <vt:lpstr>Arial</vt:lpstr>
      <vt:lpstr>Calibri</vt:lpstr>
      <vt:lpstr>Lucida Sans Unicode</vt:lpstr>
      <vt:lpstr>Times New Roman</vt:lpstr>
      <vt:lpstr>Wingdings</vt:lpstr>
      <vt:lpstr>Office 主题</vt:lpstr>
      <vt:lpstr>Equation</vt:lpstr>
      <vt:lpstr>Impact of Flare Emissions at Variable Operating Conditions on Air Quality in the Houston Region</vt:lpstr>
      <vt:lpstr>Acknowledgements</vt:lpstr>
      <vt:lpstr>Flare Emissions in the HGB Area </vt:lpstr>
      <vt:lpstr>Factors Impacting Flare VOC Emissions</vt:lpstr>
      <vt:lpstr>Air Quality Impact of Flare VOC Emissions</vt:lpstr>
      <vt:lpstr>PowerPoint Presentation</vt:lpstr>
      <vt:lpstr>CMAQ-HDDM3D</vt:lpstr>
      <vt:lpstr>Flare Emission Impact under  Three Common Operating Modes</vt:lpstr>
      <vt:lpstr>PowerPoint Presentation</vt:lpstr>
      <vt:lpstr>Changes in Flare Emissions Impact  with Assist Steam</vt:lpstr>
      <vt:lpstr>PowerPoint Presentation</vt:lpstr>
      <vt:lpstr>Maximum Add-On Ozone</vt:lpstr>
      <vt:lpstr>Impact on Daily Maximum 8hrO3</vt:lpstr>
      <vt:lpstr>Time Series of Flare Emissions Impact at Different Hours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Flare Emissions at Variable Operating Conditions on Regional Air Quality in the Houston Region</dc:title>
  <dc:creator>Vivian</dc:creator>
  <cp:lastModifiedBy>Friday Center</cp:lastModifiedBy>
  <cp:revision>163</cp:revision>
  <dcterms:created xsi:type="dcterms:W3CDTF">2014-10-11T06:42:39Z</dcterms:created>
  <dcterms:modified xsi:type="dcterms:W3CDTF">2014-10-29T19:05:39Z</dcterms:modified>
</cp:coreProperties>
</file>