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25"/>
  </p:notesMasterIdLst>
  <p:handoutMasterIdLst>
    <p:handoutMasterId r:id="rId26"/>
  </p:handoutMasterIdLst>
  <p:sldIdLst>
    <p:sldId id="256" r:id="rId4"/>
    <p:sldId id="257" r:id="rId5"/>
    <p:sldId id="271" r:id="rId6"/>
    <p:sldId id="273" r:id="rId7"/>
    <p:sldId id="272" r:id="rId8"/>
    <p:sldId id="259" r:id="rId9"/>
    <p:sldId id="260" r:id="rId10"/>
    <p:sldId id="274" r:id="rId11"/>
    <p:sldId id="275" r:id="rId12"/>
    <p:sldId id="278" r:id="rId13"/>
    <p:sldId id="276" r:id="rId14"/>
    <p:sldId id="277" r:id="rId15"/>
    <p:sldId id="267" r:id="rId16"/>
    <p:sldId id="263" r:id="rId17"/>
    <p:sldId id="266" r:id="rId18"/>
    <p:sldId id="264" r:id="rId19"/>
    <p:sldId id="265" r:id="rId20"/>
    <p:sldId id="280" r:id="rId21"/>
    <p:sldId id="269" r:id="rId22"/>
    <p:sldId id="279" r:id="rId23"/>
    <p:sldId id="268" r:id="rId24"/>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090B0"/>
    <a:srgbClr val="CC9C6C"/>
    <a:srgbClr val="9BBB59"/>
    <a:srgbClr val="00CC00"/>
    <a:srgbClr val="EB8B21"/>
    <a:srgbClr val="D5D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2" autoAdjust="0"/>
    <p:restoredTop sz="89920" autoAdjust="0"/>
  </p:normalViewPr>
  <p:slideViewPr>
    <p:cSldViewPr>
      <p:cViewPr>
        <p:scale>
          <a:sx n="108" d="100"/>
          <a:sy n="108" d="100"/>
        </p:scale>
        <p:origin x="-45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312" y="-11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Aa.ad.epa.gov\ord\RTP\USERS\K-Q\mwoody\Net%20MyDocuments\CalNex_VBS\Results\CALNEX_data_CalNex_VB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a.ad.epa.gov\ord\RTP\USERS\K-Q\mwoody\Net%20MyDocuments\CalNex_VBS\Results\CALNEX_data_CalNex_VB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spPr>
            <a:ln w="28575" cap="rnd">
              <a:solidFill>
                <a:srgbClr val="008000"/>
              </a:solidFill>
              <a:round/>
            </a:ln>
            <a:effectLst/>
          </c:spPr>
          <c:marker>
            <c:symbol val="none"/>
          </c:marker>
          <c:val>
            <c:numRef>
              <c:f>mod_di!$L$2:$L$25</c:f>
              <c:numCache>
                <c:formatCode>General</c:formatCode>
                <c:ptCount val="24"/>
                <c:pt idx="0">
                  <c:v>0.450411805184039</c:v>
                </c:pt>
                <c:pt idx="1">
                  <c:v>0.45561011267224</c:v>
                </c:pt>
                <c:pt idx="2">
                  <c:v>0.465639402183831</c:v>
                </c:pt>
                <c:pt idx="3">
                  <c:v>0.473510843097514</c:v>
                </c:pt>
                <c:pt idx="4">
                  <c:v>0.479456458322232</c:v>
                </c:pt>
                <c:pt idx="5">
                  <c:v>0.47289274916852</c:v>
                </c:pt>
                <c:pt idx="6">
                  <c:v>0.446254956862011</c:v>
                </c:pt>
                <c:pt idx="7">
                  <c:v>0.425657229685428</c:v>
                </c:pt>
                <c:pt idx="8">
                  <c:v>0.399226297869009</c:v>
                </c:pt>
                <c:pt idx="9">
                  <c:v>0.368183530208672</c:v>
                </c:pt>
                <c:pt idx="10">
                  <c:v>0.337867750667792</c:v>
                </c:pt>
                <c:pt idx="11">
                  <c:v>0.300467166972331</c:v>
                </c:pt>
                <c:pt idx="12">
                  <c:v>0.254435326478717</c:v>
                </c:pt>
                <c:pt idx="13">
                  <c:v>0.224128481026212</c:v>
                </c:pt>
                <c:pt idx="14">
                  <c:v>0.21443184031868</c:v>
                </c:pt>
                <c:pt idx="15">
                  <c:v>0.2290872442009</c:v>
                </c:pt>
                <c:pt idx="16">
                  <c:v>0.253322977527441</c:v>
                </c:pt>
                <c:pt idx="17">
                  <c:v>0.290408786892118</c:v>
                </c:pt>
                <c:pt idx="18">
                  <c:v>0.351117847929635</c:v>
                </c:pt>
                <c:pt idx="19">
                  <c:v>0.422411239132007</c:v>
                </c:pt>
                <c:pt idx="20">
                  <c:v>0.458198882851871</c:v>
                </c:pt>
                <c:pt idx="21">
                  <c:v>0.460363075476091</c:v>
                </c:pt>
                <c:pt idx="22">
                  <c:v>0.45491703883341</c:v>
                </c:pt>
                <c:pt idx="23">
                  <c:v>0.449222565192443</c:v>
                </c:pt>
              </c:numCache>
            </c:numRef>
          </c:val>
          <c:smooth val="0"/>
        </c:ser>
        <c:dLbls>
          <c:showLegendKey val="0"/>
          <c:showVal val="0"/>
          <c:showCatName val="0"/>
          <c:showSerName val="0"/>
          <c:showPercent val="0"/>
          <c:showBubbleSize val="0"/>
        </c:dLbls>
        <c:marker val="1"/>
        <c:smooth val="0"/>
        <c:axId val="-2143496328"/>
        <c:axId val="-2143493288"/>
      </c:lineChart>
      <c:catAx>
        <c:axId val="-2143496328"/>
        <c:scaling>
          <c:orientation val="minMax"/>
        </c:scaling>
        <c:delete val="1"/>
        <c:axPos val="b"/>
        <c:majorTickMark val="none"/>
        <c:minorTickMark val="none"/>
        <c:tickLblPos val="nextTo"/>
        <c:crossAx val="-2143493288"/>
        <c:crosses val="autoZero"/>
        <c:auto val="1"/>
        <c:lblAlgn val="ctr"/>
        <c:lblOffset val="100"/>
        <c:noMultiLvlLbl val="0"/>
      </c:catAx>
      <c:valAx>
        <c:axId val="-214349328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err="1"/>
                  <a:t>f</a:t>
                </a:r>
                <a:r>
                  <a:rPr lang="en-US" baseline="-25000" dirty="0" err="1"/>
                  <a:t>NF,OC</a:t>
                </a:r>
                <a:endParaRPr lang="en-US" baseline="-25000" dirty="0"/>
              </a:p>
            </c:rich>
          </c:tx>
          <c:layout>
            <c:manualLayout>
              <c:xMode val="edge"/>
              <c:yMode val="edge"/>
              <c:x val="0.0394425453589272"/>
              <c:y val="0.390607424071991"/>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43496328"/>
        <c:crosses val="autoZero"/>
        <c:crossBetween val="between"/>
        <c:majorUnit val="0.2"/>
      </c:valAx>
      <c:spPr>
        <a:noFill/>
        <a:ln>
          <a:solidFill>
            <a:schemeClr val="tx1"/>
          </a:solidFill>
        </a:ln>
        <a:effectLst/>
      </c:spPr>
    </c:plotArea>
    <c:plotVisOnly val="1"/>
    <c:dispBlanksAs val="gap"/>
    <c:showDLblsOverMax val="0"/>
  </c:chart>
  <c:spPr>
    <a:noFill/>
    <a:ln>
      <a:noFill/>
    </a:ln>
    <a:effectLst/>
  </c:spPr>
  <c:txPr>
    <a:bodyPr/>
    <a:lstStyle/>
    <a:p>
      <a:pPr>
        <a:defRPr sz="16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spPr>
            <a:ln w="28575" cap="rnd">
              <a:solidFill>
                <a:schemeClr val="accent2"/>
              </a:solidFill>
              <a:round/>
            </a:ln>
            <a:effectLst/>
          </c:spPr>
          <c:marker>
            <c:symbol val="none"/>
          </c:marker>
          <c:val>
            <c:numRef>
              <c:f>mod_di!$K$2:$K$25</c:f>
              <c:numCache>
                <c:formatCode>General</c:formatCode>
                <c:ptCount val="24"/>
                <c:pt idx="0">
                  <c:v>0.28711798060033</c:v>
                </c:pt>
                <c:pt idx="1">
                  <c:v>0.296244371447891</c:v>
                </c:pt>
                <c:pt idx="2">
                  <c:v>0.305605317292195</c:v>
                </c:pt>
                <c:pt idx="3">
                  <c:v>0.310996741010004</c:v>
                </c:pt>
                <c:pt idx="4">
                  <c:v>0.3119695552019</c:v>
                </c:pt>
                <c:pt idx="5">
                  <c:v>0.301585175284745</c:v>
                </c:pt>
                <c:pt idx="6">
                  <c:v>0.279958219445146</c:v>
                </c:pt>
                <c:pt idx="7">
                  <c:v>0.2618894227392</c:v>
                </c:pt>
                <c:pt idx="8">
                  <c:v>0.243045397166997</c:v>
                </c:pt>
                <c:pt idx="9">
                  <c:v>0.231186374658205</c:v>
                </c:pt>
                <c:pt idx="10">
                  <c:v>0.22250672438686</c:v>
                </c:pt>
                <c:pt idx="11">
                  <c:v>0.209617702386661</c:v>
                </c:pt>
                <c:pt idx="12">
                  <c:v>0.188107038190577</c:v>
                </c:pt>
                <c:pt idx="13">
                  <c:v>0.172632526415106</c:v>
                </c:pt>
                <c:pt idx="14">
                  <c:v>0.168304001645389</c:v>
                </c:pt>
                <c:pt idx="15">
                  <c:v>0.177907328303585</c:v>
                </c:pt>
                <c:pt idx="16">
                  <c:v>0.193172504730126</c:v>
                </c:pt>
                <c:pt idx="17">
                  <c:v>0.217423489737818</c:v>
                </c:pt>
                <c:pt idx="18">
                  <c:v>0.256675065880739</c:v>
                </c:pt>
                <c:pt idx="19">
                  <c:v>0.300848833236221</c:v>
                </c:pt>
                <c:pt idx="20">
                  <c:v>0.318291289528928</c:v>
                </c:pt>
                <c:pt idx="21">
                  <c:v>0.310867063617144</c:v>
                </c:pt>
                <c:pt idx="22">
                  <c:v>0.29740460667823</c:v>
                </c:pt>
                <c:pt idx="23">
                  <c:v>0.286824545635495</c:v>
                </c:pt>
              </c:numCache>
            </c:numRef>
          </c:val>
          <c:smooth val="0"/>
        </c:ser>
        <c:ser>
          <c:idx val="0"/>
          <c:order val="1"/>
          <c:spPr>
            <a:ln w="28575" cap="rnd">
              <a:solidFill>
                <a:schemeClr val="tx1"/>
              </a:solidFill>
              <a:round/>
            </a:ln>
            <a:effectLst/>
          </c:spPr>
          <c:marker>
            <c:symbol val="none"/>
          </c:marker>
          <c:val>
            <c:numRef>
              <c:f>mod_di!$K$2:$K$25</c:f>
              <c:numCache>
                <c:formatCode>General</c:formatCode>
                <c:ptCount val="24"/>
                <c:pt idx="0">
                  <c:v>0.28711798060033</c:v>
                </c:pt>
                <c:pt idx="1">
                  <c:v>0.296244371447891</c:v>
                </c:pt>
                <c:pt idx="2">
                  <c:v>0.305605317292195</c:v>
                </c:pt>
                <c:pt idx="3">
                  <c:v>0.310996741010004</c:v>
                </c:pt>
                <c:pt idx="4">
                  <c:v>0.3119695552019</c:v>
                </c:pt>
                <c:pt idx="5">
                  <c:v>0.301585175284745</c:v>
                </c:pt>
                <c:pt idx="6">
                  <c:v>0.279958219445146</c:v>
                </c:pt>
                <c:pt idx="7">
                  <c:v>0.2618894227392</c:v>
                </c:pt>
                <c:pt idx="8">
                  <c:v>0.243045397166997</c:v>
                </c:pt>
                <c:pt idx="9">
                  <c:v>0.231186374658205</c:v>
                </c:pt>
                <c:pt idx="10">
                  <c:v>0.22250672438686</c:v>
                </c:pt>
                <c:pt idx="11">
                  <c:v>0.209617702386661</c:v>
                </c:pt>
                <c:pt idx="12">
                  <c:v>0.188107038190577</c:v>
                </c:pt>
                <c:pt idx="13">
                  <c:v>0.172632526415106</c:v>
                </c:pt>
                <c:pt idx="14">
                  <c:v>0.168304001645389</c:v>
                </c:pt>
                <c:pt idx="15">
                  <c:v>0.177907328303585</c:v>
                </c:pt>
                <c:pt idx="16">
                  <c:v>0.193172504730126</c:v>
                </c:pt>
                <c:pt idx="17">
                  <c:v>0.217423489737818</c:v>
                </c:pt>
                <c:pt idx="18">
                  <c:v>0.256675065880739</c:v>
                </c:pt>
                <c:pt idx="19">
                  <c:v>0.300848833236221</c:v>
                </c:pt>
                <c:pt idx="20">
                  <c:v>0.318291289528928</c:v>
                </c:pt>
                <c:pt idx="21">
                  <c:v>0.310867063617144</c:v>
                </c:pt>
                <c:pt idx="22">
                  <c:v>0.29740460667823</c:v>
                </c:pt>
                <c:pt idx="23">
                  <c:v>0.286824545635495</c:v>
                </c:pt>
              </c:numCache>
            </c:numRef>
          </c:val>
          <c:smooth val="0"/>
        </c:ser>
        <c:dLbls>
          <c:showLegendKey val="0"/>
          <c:showVal val="0"/>
          <c:showCatName val="0"/>
          <c:showSerName val="0"/>
          <c:showPercent val="0"/>
          <c:showBubbleSize val="0"/>
        </c:dLbls>
        <c:marker val="1"/>
        <c:smooth val="0"/>
        <c:axId val="-2143421560"/>
        <c:axId val="-2143415336"/>
      </c:lineChart>
      <c:catAx>
        <c:axId val="-214342156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Local Time (PDT)</a:t>
                </a:r>
              </a:p>
            </c:rich>
          </c:tx>
          <c:layout/>
          <c:overlay val="0"/>
          <c:spPr>
            <a:noFill/>
            <a:ln>
              <a:noFill/>
            </a:ln>
            <a:effectLst/>
          </c:sp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43415336"/>
        <c:crosses val="autoZero"/>
        <c:auto val="0"/>
        <c:lblAlgn val="ctr"/>
        <c:lblOffset val="100"/>
        <c:noMultiLvlLbl val="0"/>
      </c:catAx>
      <c:valAx>
        <c:axId val="-2143415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f</a:t>
                </a:r>
                <a:r>
                  <a:rPr lang="en-US" baseline="-25000"/>
                  <a:t>NF,TC</a:t>
                </a:r>
              </a:p>
            </c:rich>
          </c:tx>
          <c:layout>
            <c:manualLayout>
              <c:xMode val="edge"/>
              <c:yMode val="edge"/>
              <c:x val="0.0264910687254012"/>
              <c:y val="0.250560476815398"/>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43421560"/>
        <c:crosses val="autoZero"/>
        <c:crossBetween val="between"/>
        <c:majorUnit val="0.2"/>
      </c:valAx>
      <c:spPr>
        <a:noFill/>
        <a:ln>
          <a:solidFill>
            <a:schemeClr val="tx1"/>
          </a:solidFill>
        </a:ln>
        <a:effectLst/>
      </c:spPr>
    </c:plotArea>
    <c:plotVisOnly val="1"/>
    <c:dispBlanksAs val="gap"/>
    <c:showDLblsOverMax val="0"/>
  </c:chart>
  <c:spPr>
    <a:noFill/>
    <a:ln>
      <a:noFill/>
    </a:ln>
    <a:effectLst/>
  </c:spPr>
  <c:txPr>
    <a:bodyPr/>
    <a:lstStyle/>
    <a:p>
      <a:pPr>
        <a:defRPr sz="1600" b="1"/>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a:lvl1pPr>
          </a:lstStyle>
          <a:p>
            <a:fld id="{B50BB47F-F761-4200-8CAF-CF986B130309}" type="datetimeFigureOut">
              <a:rPr lang="en-US" smtClean="0"/>
              <a:pPr/>
              <a:t>10/27/14</a:t>
            </a:fld>
            <a:endParaRPr lang="en-US"/>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a:lvl1pPr>
          </a:lstStyle>
          <a:p>
            <a:fld id="{4672A6CF-9D1E-44F0-859F-7346AF134D34}" type="slidenum">
              <a:rPr lang="en-US" smtClean="0"/>
              <a:pPr/>
              <a:t>‹#›</a:t>
            </a:fld>
            <a:endParaRPr lang="en-US"/>
          </a:p>
        </p:txBody>
      </p:sp>
    </p:spTree>
    <p:extLst>
      <p:ext uri="{BB962C8B-B14F-4D97-AF65-F5344CB8AC3E}">
        <p14:creationId xmlns:p14="http://schemas.microsoft.com/office/powerpoint/2010/main" val="3524310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C2514D45-3493-475E-99AA-ECDE9FC98B20}" type="datetimeFigureOut">
              <a:rPr lang="en-US" smtClean="0"/>
              <a:pPr/>
              <a:t>10/27/14</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16A91C07-1A91-4821-A0DD-FA9F63EC26B9}" type="slidenum">
              <a:rPr lang="en-US" smtClean="0"/>
              <a:pPr/>
              <a:t>‹#›</a:t>
            </a:fld>
            <a:endParaRPr lang="en-US"/>
          </a:p>
        </p:txBody>
      </p:sp>
    </p:spTree>
    <p:extLst>
      <p:ext uri="{BB962C8B-B14F-4D97-AF65-F5344CB8AC3E}">
        <p14:creationId xmlns:p14="http://schemas.microsoft.com/office/powerpoint/2010/main" val="15951399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a:t>
            </a:fld>
            <a:endParaRPr lang="en-US"/>
          </a:p>
        </p:txBody>
      </p:sp>
    </p:spTree>
    <p:extLst>
      <p:ext uri="{BB962C8B-B14F-4D97-AF65-F5344CB8AC3E}">
        <p14:creationId xmlns:p14="http://schemas.microsoft.com/office/powerpoint/2010/main" val="1242508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CMAQ-VBS</a:t>
            </a:r>
            <a:r>
              <a:rPr lang="en-US" baseline="0" dirty="0" smtClean="0"/>
              <a:t> includes </a:t>
            </a:r>
            <a:r>
              <a:rPr lang="en-US" baseline="0" dirty="0" err="1" smtClean="0"/>
              <a:t>Nox</a:t>
            </a:r>
            <a:r>
              <a:rPr lang="en-US" baseline="0" dirty="0" smtClean="0"/>
              <a:t> dependent yields for TERP and ISOP (plus OH, O3, NO3)</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10</a:t>
            </a:fld>
            <a:endParaRPr lang="en-US"/>
          </a:p>
        </p:txBody>
      </p:sp>
    </p:spTree>
    <p:extLst>
      <p:ext uri="{BB962C8B-B14F-4D97-AF65-F5344CB8AC3E}">
        <p14:creationId xmlns:p14="http://schemas.microsoft.com/office/powerpoint/2010/main" val="1795345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Dual</a:t>
            </a:r>
            <a:r>
              <a:rPr lang="en-US" baseline="0" dirty="0" smtClean="0"/>
              <a:t> peak of meat cooking consistent across multiple measurement studies</a:t>
            </a:r>
          </a:p>
          <a:p>
            <a:r>
              <a:rPr lang="en-US" baseline="0" dirty="0" smtClean="0"/>
              <a:t>CMAQ captures evening meat cooking peak (collapse of PBL)</a:t>
            </a:r>
          </a:p>
          <a:p>
            <a:r>
              <a:rPr lang="en-US" baseline="0" dirty="0" smtClean="0"/>
              <a:t>CMAQ-VBS misses afternoon peak of COA and POA and evening peak of HOA</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13</a:t>
            </a:fld>
            <a:endParaRPr lang="en-US"/>
          </a:p>
        </p:txBody>
      </p:sp>
    </p:spTree>
    <p:extLst>
      <p:ext uri="{BB962C8B-B14F-4D97-AF65-F5344CB8AC3E}">
        <p14:creationId xmlns:p14="http://schemas.microsoft.com/office/powerpoint/2010/main" val="662102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Days with non-fossil</a:t>
            </a:r>
            <a:r>
              <a:rPr lang="en-US" baseline="0" dirty="0" smtClean="0"/>
              <a:t> fraction &gt; 1 removed (thought to be days when medical incinerator plume passed by </a:t>
            </a:r>
            <a:r>
              <a:rPr lang="en-US" baseline="0" smtClean="0"/>
              <a:t>measurement site). </a:t>
            </a:r>
            <a:r>
              <a:rPr lang="en-US" baseline="0" dirty="0" smtClean="0"/>
              <a:t>Suggests other days likely had a positive non-fossil bias as plume didn’t hit site directly but may still have impacted measurements</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17</a:t>
            </a:fld>
            <a:endParaRPr lang="en-US"/>
          </a:p>
        </p:txBody>
      </p:sp>
    </p:spTree>
    <p:extLst>
      <p:ext uri="{BB962C8B-B14F-4D97-AF65-F5344CB8AC3E}">
        <p14:creationId xmlns:p14="http://schemas.microsoft.com/office/powerpoint/2010/main" val="780995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a:t>
            </a:r>
            <a:r>
              <a:rPr lang="en-US" baseline="0" dirty="0" smtClean="0"/>
              <a:t> model to use when. Ae6 for total OA mass, VBS for SOA and SOA/POA split</a:t>
            </a:r>
            <a:endParaRPr lang="en-US" dirty="0" smtClean="0"/>
          </a:p>
          <a:p>
            <a:r>
              <a:rPr lang="en-US" dirty="0" smtClean="0"/>
              <a:t>Future</a:t>
            </a:r>
            <a:r>
              <a:rPr lang="en-US" baseline="0" dirty="0" smtClean="0"/>
              <a:t> </a:t>
            </a:r>
            <a:r>
              <a:rPr lang="en-US" baseline="0" dirty="0" smtClean="0"/>
              <a:t>work to examine contributions of SOA formed from </a:t>
            </a:r>
            <a:r>
              <a:rPr lang="en-US" baseline="0" dirty="0" err="1" smtClean="0"/>
              <a:t>unspeciated</a:t>
            </a:r>
            <a:r>
              <a:rPr lang="en-US" baseline="0" dirty="0" smtClean="0"/>
              <a:t> VOCs from gas and diesel vehicles</a:t>
            </a:r>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19</a:t>
            </a:fld>
            <a:endParaRPr lang="en-US"/>
          </a:p>
        </p:txBody>
      </p:sp>
    </p:spTree>
    <p:extLst>
      <p:ext uri="{BB962C8B-B14F-4D97-AF65-F5344CB8AC3E}">
        <p14:creationId xmlns:p14="http://schemas.microsoft.com/office/powerpoint/2010/main" val="3682882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0B4863-3AC4-504B-84C3-2FCA1F01087C}" type="datetime1">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36330-CCD3-45AA-BB11-D539863356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A1845-70D8-F442-BD64-AD8F318C52DA}" type="datetime1">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36330-CCD3-45AA-BB11-D539863356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916C8F-5C80-9642-8FBA-B363B382734B}" type="datetime1">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36330-CCD3-45AA-BB11-D5398633562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94902C-5A6E-4040-A823-3862BD3A1851}" type="datetime1">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D8EBB-5BAF-8247-88CB-D0D6A21E14EB}" type="slidenum">
              <a:rPr lang="en-US" smtClean="0"/>
              <a:t>‹#›</a:t>
            </a:fld>
            <a:endParaRPr lang="en-US"/>
          </a:p>
        </p:txBody>
      </p:sp>
    </p:spTree>
    <p:extLst>
      <p:ext uri="{BB962C8B-B14F-4D97-AF65-F5344CB8AC3E}">
        <p14:creationId xmlns:p14="http://schemas.microsoft.com/office/powerpoint/2010/main" val="1937265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5672B-FD3F-0045-8780-49798952A109}" type="datetime1">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D8EBB-5BAF-8247-88CB-D0D6A21E14EB}" type="slidenum">
              <a:rPr lang="en-US" smtClean="0"/>
              <a:t>‹#›</a:t>
            </a:fld>
            <a:endParaRPr lang="en-US"/>
          </a:p>
        </p:txBody>
      </p:sp>
    </p:spTree>
    <p:extLst>
      <p:ext uri="{BB962C8B-B14F-4D97-AF65-F5344CB8AC3E}">
        <p14:creationId xmlns:p14="http://schemas.microsoft.com/office/powerpoint/2010/main" val="3445177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6C004A-0670-5D4E-969E-48826D49DCE8}" type="datetime1">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D8EBB-5BAF-8247-88CB-D0D6A21E14EB}" type="slidenum">
              <a:rPr lang="en-US" smtClean="0"/>
              <a:t>‹#›</a:t>
            </a:fld>
            <a:endParaRPr lang="en-US"/>
          </a:p>
        </p:txBody>
      </p:sp>
    </p:spTree>
    <p:extLst>
      <p:ext uri="{BB962C8B-B14F-4D97-AF65-F5344CB8AC3E}">
        <p14:creationId xmlns:p14="http://schemas.microsoft.com/office/powerpoint/2010/main" val="2323254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2913A5-BC44-DE4E-A281-7EA464CE130E}" type="datetime1">
              <a:rPr lang="en-US" smtClean="0"/>
              <a:t>10/27/14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D8EBB-5BAF-8247-88CB-D0D6A21E14EB}" type="slidenum">
              <a:rPr lang="en-US" smtClean="0"/>
              <a:t>‹#›</a:t>
            </a:fld>
            <a:endParaRPr lang="en-US"/>
          </a:p>
        </p:txBody>
      </p:sp>
    </p:spTree>
    <p:extLst>
      <p:ext uri="{BB962C8B-B14F-4D97-AF65-F5344CB8AC3E}">
        <p14:creationId xmlns:p14="http://schemas.microsoft.com/office/powerpoint/2010/main" val="4116726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F26954-3AA2-3C43-887B-C0D0E472CB2B}" type="datetime1">
              <a:rPr lang="en-US" smtClean="0"/>
              <a:t>10/27/14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D8EBB-5BAF-8247-88CB-D0D6A21E14EB}" type="slidenum">
              <a:rPr lang="en-US" smtClean="0"/>
              <a:t>‹#›</a:t>
            </a:fld>
            <a:endParaRPr lang="en-US"/>
          </a:p>
        </p:txBody>
      </p:sp>
    </p:spTree>
    <p:extLst>
      <p:ext uri="{BB962C8B-B14F-4D97-AF65-F5344CB8AC3E}">
        <p14:creationId xmlns:p14="http://schemas.microsoft.com/office/powerpoint/2010/main" val="2029422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218456-195D-BA43-9B57-9AE09036F69A}" type="datetime1">
              <a:rPr lang="en-US" smtClean="0"/>
              <a:t>10/27/14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D8EBB-5BAF-8247-88CB-D0D6A21E14EB}" type="slidenum">
              <a:rPr lang="en-US" smtClean="0"/>
              <a:t>‹#›</a:t>
            </a:fld>
            <a:endParaRPr lang="en-US"/>
          </a:p>
        </p:txBody>
      </p:sp>
    </p:spTree>
    <p:extLst>
      <p:ext uri="{BB962C8B-B14F-4D97-AF65-F5344CB8AC3E}">
        <p14:creationId xmlns:p14="http://schemas.microsoft.com/office/powerpoint/2010/main" val="4008691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629EC-9F35-A94A-8F6E-7B6E32CEF1BD}" type="datetime1">
              <a:rPr lang="en-US" smtClean="0"/>
              <a:t>10/27/14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D8EBB-5BAF-8247-88CB-D0D6A21E14EB}" type="slidenum">
              <a:rPr lang="en-US" smtClean="0"/>
              <a:t>‹#›</a:t>
            </a:fld>
            <a:endParaRPr lang="en-US"/>
          </a:p>
        </p:txBody>
      </p:sp>
    </p:spTree>
    <p:extLst>
      <p:ext uri="{BB962C8B-B14F-4D97-AF65-F5344CB8AC3E}">
        <p14:creationId xmlns:p14="http://schemas.microsoft.com/office/powerpoint/2010/main" val="563195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FCCAD-DC83-564B-AF22-EB6792CC022B}" type="datetime1">
              <a:rPr lang="en-US" smtClean="0"/>
              <a:t>10/27/14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D8EBB-5BAF-8247-88CB-D0D6A21E14EB}" type="slidenum">
              <a:rPr lang="en-US" smtClean="0"/>
              <a:t>‹#›</a:t>
            </a:fld>
            <a:endParaRPr lang="en-US"/>
          </a:p>
        </p:txBody>
      </p:sp>
    </p:spTree>
    <p:extLst>
      <p:ext uri="{BB962C8B-B14F-4D97-AF65-F5344CB8AC3E}">
        <p14:creationId xmlns:p14="http://schemas.microsoft.com/office/powerpoint/2010/main" val="171687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09BB87-EBEA-C245-BA49-BE2178355233}" type="datetime1">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36330-CCD3-45AA-BB11-D5398633562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26A275-FAFE-A141-BC70-41CCC2CA16C0}" type="datetime1">
              <a:rPr lang="en-US" smtClean="0"/>
              <a:t>10/27/14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D8EBB-5BAF-8247-88CB-D0D6A21E14EB}" type="slidenum">
              <a:rPr lang="en-US" smtClean="0"/>
              <a:t>‹#›</a:t>
            </a:fld>
            <a:endParaRPr lang="en-US"/>
          </a:p>
        </p:txBody>
      </p:sp>
    </p:spTree>
    <p:extLst>
      <p:ext uri="{BB962C8B-B14F-4D97-AF65-F5344CB8AC3E}">
        <p14:creationId xmlns:p14="http://schemas.microsoft.com/office/powerpoint/2010/main" val="4037616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F59BAA-F824-834E-AFFC-CD5B1DE0B928}" type="datetime1">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D8EBB-5BAF-8247-88CB-D0D6A21E14EB}" type="slidenum">
              <a:rPr lang="en-US" smtClean="0"/>
              <a:t>‹#›</a:t>
            </a:fld>
            <a:endParaRPr lang="en-US"/>
          </a:p>
        </p:txBody>
      </p:sp>
    </p:spTree>
    <p:extLst>
      <p:ext uri="{BB962C8B-B14F-4D97-AF65-F5344CB8AC3E}">
        <p14:creationId xmlns:p14="http://schemas.microsoft.com/office/powerpoint/2010/main" val="4068100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7EE509-0B09-EA4F-8CB9-DA23C6ACA705}" type="datetime1">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D8EBB-5BAF-8247-88CB-D0D6A21E14EB}" type="slidenum">
              <a:rPr lang="en-US" smtClean="0"/>
              <a:t>‹#›</a:t>
            </a:fld>
            <a:endParaRPr lang="en-US"/>
          </a:p>
        </p:txBody>
      </p:sp>
    </p:spTree>
    <p:extLst>
      <p:ext uri="{BB962C8B-B14F-4D97-AF65-F5344CB8AC3E}">
        <p14:creationId xmlns:p14="http://schemas.microsoft.com/office/powerpoint/2010/main" val="1532071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115F48-16E3-E542-BA4C-937A3ABE28BF}" type="datetime1">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F20E-AC1E-5D45-B258-85911129C094}" type="slidenum">
              <a:rPr lang="en-US" smtClean="0"/>
              <a:t>‹#›</a:t>
            </a:fld>
            <a:endParaRPr lang="en-US"/>
          </a:p>
        </p:txBody>
      </p:sp>
    </p:spTree>
    <p:extLst>
      <p:ext uri="{BB962C8B-B14F-4D97-AF65-F5344CB8AC3E}">
        <p14:creationId xmlns:p14="http://schemas.microsoft.com/office/powerpoint/2010/main" val="3647485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EF7D66-81A7-4045-B1BA-E8B7322E82BC}" type="datetime1">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F20E-AC1E-5D45-B258-85911129C094}" type="slidenum">
              <a:rPr lang="en-US" smtClean="0"/>
              <a:t>‹#›</a:t>
            </a:fld>
            <a:endParaRPr lang="en-US"/>
          </a:p>
        </p:txBody>
      </p:sp>
    </p:spTree>
    <p:extLst>
      <p:ext uri="{BB962C8B-B14F-4D97-AF65-F5344CB8AC3E}">
        <p14:creationId xmlns:p14="http://schemas.microsoft.com/office/powerpoint/2010/main" val="901975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E23F4B-17C5-A049-811D-33DFC7A462D5}" type="datetime1">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F20E-AC1E-5D45-B258-85911129C094}" type="slidenum">
              <a:rPr lang="en-US" smtClean="0"/>
              <a:t>‹#›</a:t>
            </a:fld>
            <a:endParaRPr lang="en-US"/>
          </a:p>
        </p:txBody>
      </p:sp>
    </p:spTree>
    <p:extLst>
      <p:ext uri="{BB962C8B-B14F-4D97-AF65-F5344CB8AC3E}">
        <p14:creationId xmlns:p14="http://schemas.microsoft.com/office/powerpoint/2010/main" val="3243256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26FDB0-22A3-6149-977C-C9A99DA6A6C9}" type="datetime1">
              <a:rPr lang="en-US" smtClean="0"/>
              <a:t>10/27/14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5F20E-AC1E-5D45-B258-85911129C094}" type="slidenum">
              <a:rPr lang="en-US" smtClean="0"/>
              <a:t>‹#›</a:t>
            </a:fld>
            <a:endParaRPr lang="en-US"/>
          </a:p>
        </p:txBody>
      </p:sp>
    </p:spTree>
    <p:extLst>
      <p:ext uri="{BB962C8B-B14F-4D97-AF65-F5344CB8AC3E}">
        <p14:creationId xmlns:p14="http://schemas.microsoft.com/office/powerpoint/2010/main" val="4003815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69E3FC-5A35-9444-8D90-14AA89417ECE}" type="datetime1">
              <a:rPr lang="en-US" smtClean="0"/>
              <a:t>10/27/14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65F20E-AC1E-5D45-B258-85911129C094}" type="slidenum">
              <a:rPr lang="en-US" smtClean="0"/>
              <a:t>‹#›</a:t>
            </a:fld>
            <a:endParaRPr lang="en-US"/>
          </a:p>
        </p:txBody>
      </p:sp>
    </p:spTree>
    <p:extLst>
      <p:ext uri="{BB962C8B-B14F-4D97-AF65-F5344CB8AC3E}">
        <p14:creationId xmlns:p14="http://schemas.microsoft.com/office/powerpoint/2010/main" val="306087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C5C62B-B8BE-B94A-9C30-1C0E258EF3B8}" type="datetime1">
              <a:rPr lang="en-US" smtClean="0"/>
              <a:t>10/27/14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65F20E-AC1E-5D45-B258-85911129C094}" type="slidenum">
              <a:rPr lang="en-US" smtClean="0"/>
              <a:t>‹#›</a:t>
            </a:fld>
            <a:endParaRPr lang="en-US"/>
          </a:p>
        </p:txBody>
      </p:sp>
    </p:spTree>
    <p:extLst>
      <p:ext uri="{BB962C8B-B14F-4D97-AF65-F5344CB8AC3E}">
        <p14:creationId xmlns:p14="http://schemas.microsoft.com/office/powerpoint/2010/main" val="2910967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EDB2D-2637-7647-ACD6-412B89756C68}" type="datetime1">
              <a:rPr lang="en-US" smtClean="0"/>
              <a:t>10/27/14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65F20E-AC1E-5D45-B258-85911129C094}" type="slidenum">
              <a:rPr lang="en-US" smtClean="0"/>
              <a:t>‹#›</a:t>
            </a:fld>
            <a:endParaRPr lang="en-US"/>
          </a:p>
        </p:txBody>
      </p:sp>
    </p:spTree>
    <p:extLst>
      <p:ext uri="{BB962C8B-B14F-4D97-AF65-F5344CB8AC3E}">
        <p14:creationId xmlns:p14="http://schemas.microsoft.com/office/powerpoint/2010/main" val="210268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A3743F-113F-444A-91AC-1B097AAB8311}" type="datetime1">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36330-CCD3-45AA-BB11-D5398633562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01C22-FCE9-354B-A3A3-9F93088F020F}" type="datetime1">
              <a:rPr lang="en-US" smtClean="0"/>
              <a:t>10/27/14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5F20E-AC1E-5D45-B258-85911129C094}" type="slidenum">
              <a:rPr lang="en-US" smtClean="0"/>
              <a:t>‹#›</a:t>
            </a:fld>
            <a:endParaRPr lang="en-US"/>
          </a:p>
        </p:txBody>
      </p:sp>
    </p:spTree>
    <p:extLst>
      <p:ext uri="{BB962C8B-B14F-4D97-AF65-F5344CB8AC3E}">
        <p14:creationId xmlns:p14="http://schemas.microsoft.com/office/powerpoint/2010/main" val="4139638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04DB9-6B91-5F4A-8C47-F1E60CC047CA}" type="datetime1">
              <a:rPr lang="en-US" smtClean="0"/>
              <a:t>10/27/14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5F20E-AC1E-5D45-B258-85911129C094}" type="slidenum">
              <a:rPr lang="en-US" smtClean="0"/>
              <a:t>‹#›</a:t>
            </a:fld>
            <a:endParaRPr lang="en-US"/>
          </a:p>
        </p:txBody>
      </p:sp>
    </p:spTree>
    <p:extLst>
      <p:ext uri="{BB962C8B-B14F-4D97-AF65-F5344CB8AC3E}">
        <p14:creationId xmlns:p14="http://schemas.microsoft.com/office/powerpoint/2010/main" val="30956330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EB971-BDA0-7348-80D5-BEE5A03B93D1}" type="datetime1">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F20E-AC1E-5D45-B258-85911129C094}" type="slidenum">
              <a:rPr lang="en-US" smtClean="0"/>
              <a:t>‹#›</a:t>
            </a:fld>
            <a:endParaRPr lang="en-US"/>
          </a:p>
        </p:txBody>
      </p:sp>
    </p:spTree>
    <p:extLst>
      <p:ext uri="{BB962C8B-B14F-4D97-AF65-F5344CB8AC3E}">
        <p14:creationId xmlns:p14="http://schemas.microsoft.com/office/powerpoint/2010/main" val="220476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4FEA4-C826-A848-BC01-C0C86DE1A3F8}" type="datetime1">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5F20E-AC1E-5D45-B258-85911129C094}" type="slidenum">
              <a:rPr lang="en-US" smtClean="0"/>
              <a:t>‹#›</a:t>
            </a:fld>
            <a:endParaRPr lang="en-US"/>
          </a:p>
        </p:txBody>
      </p:sp>
    </p:spTree>
    <p:extLst>
      <p:ext uri="{BB962C8B-B14F-4D97-AF65-F5344CB8AC3E}">
        <p14:creationId xmlns:p14="http://schemas.microsoft.com/office/powerpoint/2010/main" val="398649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866D4A-49B8-C344-8C0D-D055631EDBD9}" type="datetime1">
              <a:rPr lang="en-US" smtClean="0"/>
              <a:t>10/27/14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36330-CCD3-45AA-BB11-D539863356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9323C8-EA5E-2540-897D-8FF947A67B3A}" type="datetime1">
              <a:rPr lang="en-US" smtClean="0"/>
              <a:t>10/27/14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36330-CCD3-45AA-BB11-D539863356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99E72B6-08B3-A54E-8107-68ED2ABD6285}" type="datetime1">
              <a:rPr lang="en-US" smtClean="0"/>
              <a:t>10/27/14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36330-CCD3-45AA-BB11-D539863356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D6140-6221-6846-A3AB-05415A3319E4}" type="datetime1">
              <a:rPr lang="en-US" smtClean="0"/>
              <a:t>10/27/14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36330-CCD3-45AA-BB11-D539863356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82E1E4-A402-D046-98C7-EDA5858F857F}" type="datetime1">
              <a:rPr lang="en-US" smtClean="0"/>
              <a:t>10/27/14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36330-CCD3-45AA-BB11-D539863356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185A18-24B0-7A4F-9FA8-F39A633E2BDB}" type="datetime1">
              <a:rPr lang="en-US" smtClean="0"/>
              <a:t>10/27/14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36330-CCD3-45AA-BB11-D539863356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9D5719-D619-C441-A017-1E931CC46FEB}" type="datetime1">
              <a:rPr lang="en-US" smtClean="0"/>
              <a:t>10/27/14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36330-CCD3-45AA-BB11-D539863356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3C8DE-EFAE-4940-BB53-FA0B98C22243}" type="datetime1">
              <a:rPr lang="en-US" smtClean="0"/>
              <a:t>10/27/14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D8EBB-5BAF-8247-88CB-D0D6A21E14EB}" type="slidenum">
              <a:rPr lang="en-US" smtClean="0"/>
              <a:t>‹#›</a:t>
            </a:fld>
            <a:endParaRPr lang="en-US"/>
          </a:p>
        </p:txBody>
      </p:sp>
    </p:spTree>
    <p:extLst>
      <p:ext uri="{BB962C8B-B14F-4D97-AF65-F5344CB8AC3E}">
        <p14:creationId xmlns:p14="http://schemas.microsoft.com/office/powerpoint/2010/main" val="23030887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43ED9-4879-B640-8A26-678A34B3853B}" type="datetime1">
              <a:rPr lang="en-US" smtClean="0"/>
              <a:t>10/27/14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5F20E-AC1E-5D45-B258-85911129C094}" type="slidenum">
              <a:rPr lang="en-US" smtClean="0"/>
              <a:t>‹#›</a:t>
            </a:fld>
            <a:endParaRPr lang="en-US"/>
          </a:p>
        </p:txBody>
      </p:sp>
    </p:spTree>
    <p:extLst>
      <p:ext uri="{BB962C8B-B14F-4D97-AF65-F5344CB8AC3E}">
        <p14:creationId xmlns:p14="http://schemas.microsoft.com/office/powerpoint/2010/main" val="3072116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5.png"/><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5.png"/><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1" Type="http://schemas.openxmlformats.org/officeDocument/2006/relationships/slideLayout" Target="../slideLayouts/slideLayout13.xml"/><Relationship Id="rId2"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13.xml"/><Relationship Id="rId2"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png"/><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Understanding sources of organic aerosol during </a:t>
            </a:r>
            <a:r>
              <a:rPr lang="en-US" dirty="0" err="1"/>
              <a:t>CalNex</a:t>
            </a:r>
            <a:r>
              <a:rPr lang="en-US" dirty="0"/>
              <a:t> 2010 </a:t>
            </a:r>
            <a:r>
              <a:rPr lang="en-US" dirty="0" smtClean="0"/>
              <a:t>using the CMAQ-VBS</a:t>
            </a:r>
            <a:endParaRPr lang="en-US" dirty="0"/>
          </a:p>
        </p:txBody>
      </p:sp>
      <p:sp>
        <p:nvSpPr>
          <p:cNvPr id="3" name="Subtitle 2"/>
          <p:cNvSpPr>
            <a:spLocks noGrp="1"/>
          </p:cNvSpPr>
          <p:nvPr>
            <p:ph type="subTitle" idx="1"/>
          </p:nvPr>
        </p:nvSpPr>
        <p:spPr>
          <a:xfrm>
            <a:off x="1371600" y="4267200"/>
            <a:ext cx="6400800" cy="2286000"/>
          </a:xfrm>
        </p:spPr>
        <p:txBody>
          <a:bodyPr>
            <a:normAutofit fontScale="47500" lnSpcReduction="20000"/>
          </a:bodyPr>
          <a:lstStyle/>
          <a:p>
            <a:r>
              <a:rPr lang="en-US" b="1" dirty="0">
                <a:solidFill>
                  <a:schemeClr val="tx1"/>
                </a:solidFill>
              </a:rPr>
              <a:t>Matthew </a:t>
            </a:r>
            <a:r>
              <a:rPr lang="en-US" b="1" dirty="0" smtClean="0">
                <a:solidFill>
                  <a:schemeClr val="tx1"/>
                </a:solidFill>
              </a:rPr>
              <a:t>Woody</a:t>
            </a:r>
            <a:r>
              <a:rPr lang="en-US" b="1" baseline="30000" dirty="0" smtClean="0">
                <a:solidFill>
                  <a:schemeClr val="tx1"/>
                </a:solidFill>
              </a:rPr>
              <a:t>1</a:t>
            </a:r>
            <a:r>
              <a:rPr lang="en-US" b="1" dirty="0" smtClean="0">
                <a:solidFill>
                  <a:schemeClr val="tx1"/>
                </a:solidFill>
              </a:rPr>
              <a:t>, </a:t>
            </a:r>
            <a:r>
              <a:rPr lang="en-US" b="1" dirty="0">
                <a:solidFill>
                  <a:schemeClr val="tx1"/>
                </a:solidFill>
              </a:rPr>
              <a:t>Kirk </a:t>
            </a:r>
            <a:r>
              <a:rPr lang="en-US" b="1" dirty="0" smtClean="0">
                <a:solidFill>
                  <a:schemeClr val="tx1"/>
                </a:solidFill>
              </a:rPr>
              <a:t>Baker</a:t>
            </a:r>
            <a:r>
              <a:rPr lang="en-US" b="1" baseline="30000" dirty="0" smtClean="0">
                <a:solidFill>
                  <a:schemeClr val="tx1"/>
                </a:solidFill>
              </a:rPr>
              <a:t>1</a:t>
            </a:r>
            <a:r>
              <a:rPr lang="en-US" b="1" dirty="0" smtClean="0">
                <a:solidFill>
                  <a:schemeClr val="tx1"/>
                </a:solidFill>
              </a:rPr>
              <a:t>, </a:t>
            </a:r>
            <a:r>
              <a:rPr lang="en-US" b="1" dirty="0">
                <a:solidFill>
                  <a:schemeClr val="tx1"/>
                </a:solidFill>
              </a:rPr>
              <a:t>Patrick </a:t>
            </a:r>
            <a:r>
              <a:rPr lang="en-US" b="1" dirty="0" smtClean="0">
                <a:solidFill>
                  <a:schemeClr val="tx1"/>
                </a:solidFill>
              </a:rPr>
              <a:t>Hayes</a:t>
            </a:r>
            <a:r>
              <a:rPr lang="en-US" b="1" baseline="30000" dirty="0" smtClean="0">
                <a:solidFill>
                  <a:schemeClr val="tx1"/>
                </a:solidFill>
              </a:rPr>
              <a:t>2</a:t>
            </a:r>
            <a:r>
              <a:rPr lang="en-US" b="1" dirty="0" smtClean="0">
                <a:solidFill>
                  <a:schemeClr val="tx1"/>
                </a:solidFill>
              </a:rPr>
              <a:t>, </a:t>
            </a:r>
            <a:r>
              <a:rPr lang="en-US" b="1" dirty="0">
                <a:solidFill>
                  <a:schemeClr val="tx1"/>
                </a:solidFill>
              </a:rPr>
              <a:t>Jose </a:t>
            </a:r>
            <a:r>
              <a:rPr lang="en-US" b="1" dirty="0" smtClean="0">
                <a:solidFill>
                  <a:schemeClr val="tx1"/>
                </a:solidFill>
              </a:rPr>
              <a:t>Jimenez</a:t>
            </a:r>
            <a:r>
              <a:rPr lang="en-US" b="1" baseline="30000" dirty="0" smtClean="0">
                <a:solidFill>
                  <a:schemeClr val="tx1"/>
                </a:solidFill>
              </a:rPr>
              <a:t>3</a:t>
            </a:r>
            <a:r>
              <a:rPr lang="en-US" b="1" dirty="0" smtClean="0">
                <a:solidFill>
                  <a:schemeClr val="tx1"/>
                </a:solidFill>
              </a:rPr>
              <a:t>, </a:t>
            </a:r>
            <a:r>
              <a:rPr lang="en-US" b="1" dirty="0">
                <a:solidFill>
                  <a:schemeClr val="tx1"/>
                </a:solidFill>
              </a:rPr>
              <a:t>and </a:t>
            </a:r>
            <a:r>
              <a:rPr lang="en-US" b="1" dirty="0" err="1">
                <a:solidFill>
                  <a:schemeClr val="tx1"/>
                </a:solidFill>
              </a:rPr>
              <a:t>Havala</a:t>
            </a:r>
            <a:r>
              <a:rPr lang="en-US" b="1" dirty="0">
                <a:solidFill>
                  <a:schemeClr val="tx1"/>
                </a:solidFill>
              </a:rPr>
              <a:t> </a:t>
            </a:r>
            <a:r>
              <a:rPr lang="en-US" b="1" dirty="0" smtClean="0">
                <a:solidFill>
                  <a:schemeClr val="tx1"/>
                </a:solidFill>
              </a:rPr>
              <a:t>Pye</a:t>
            </a:r>
            <a:r>
              <a:rPr lang="en-US" b="1" baseline="30000" dirty="0" smtClean="0">
                <a:solidFill>
                  <a:schemeClr val="tx1"/>
                </a:solidFill>
              </a:rPr>
              <a:t>1</a:t>
            </a:r>
          </a:p>
          <a:p>
            <a:endParaRPr lang="en-US" baseline="30000" dirty="0" smtClean="0">
              <a:solidFill>
                <a:schemeClr val="tx1"/>
              </a:solidFill>
            </a:endParaRPr>
          </a:p>
          <a:p>
            <a:endParaRPr lang="en-US" baseline="30000" dirty="0">
              <a:solidFill>
                <a:schemeClr val="tx1"/>
              </a:solidFill>
            </a:endParaRPr>
          </a:p>
          <a:p>
            <a:r>
              <a:rPr lang="en-US" baseline="30000" dirty="0" smtClean="0">
                <a:solidFill>
                  <a:schemeClr val="tx1"/>
                </a:solidFill>
              </a:rPr>
              <a:t>1</a:t>
            </a:r>
            <a:r>
              <a:rPr lang="en-US" dirty="0" smtClean="0">
                <a:solidFill>
                  <a:schemeClr val="tx1"/>
                </a:solidFill>
              </a:rPr>
              <a:t>U.S. EPA</a:t>
            </a:r>
          </a:p>
          <a:p>
            <a:r>
              <a:rPr lang="en-US" baseline="30000" dirty="0" smtClean="0">
                <a:solidFill>
                  <a:schemeClr val="tx1"/>
                </a:solidFill>
              </a:rPr>
              <a:t>2</a:t>
            </a:r>
            <a:r>
              <a:rPr lang="en-US" dirty="0" smtClean="0">
                <a:solidFill>
                  <a:schemeClr val="tx1"/>
                </a:solidFill>
              </a:rPr>
              <a:t>Université de Montréal </a:t>
            </a:r>
          </a:p>
          <a:p>
            <a:r>
              <a:rPr lang="en-US" baseline="30000" dirty="0" smtClean="0">
                <a:solidFill>
                  <a:schemeClr val="tx1"/>
                </a:solidFill>
              </a:rPr>
              <a:t>3</a:t>
            </a:r>
            <a:r>
              <a:rPr lang="en-US" dirty="0" smtClean="0">
                <a:solidFill>
                  <a:schemeClr val="tx1"/>
                </a:solidFill>
              </a:rPr>
              <a:t>University of Colorado</a:t>
            </a:r>
          </a:p>
          <a:p>
            <a:endParaRPr lang="en-US" dirty="0">
              <a:solidFill>
                <a:schemeClr val="tx1"/>
              </a:solidFill>
            </a:endParaRPr>
          </a:p>
          <a:p>
            <a:r>
              <a:rPr lang="en-US" dirty="0" smtClean="0">
                <a:solidFill>
                  <a:schemeClr val="tx1"/>
                </a:solidFill>
              </a:rPr>
              <a:t>13</a:t>
            </a:r>
            <a:r>
              <a:rPr lang="en-US" baseline="30000" dirty="0" smtClean="0">
                <a:solidFill>
                  <a:schemeClr val="tx1"/>
                </a:solidFill>
              </a:rPr>
              <a:t>th</a:t>
            </a:r>
            <a:r>
              <a:rPr lang="en-US" dirty="0" smtClean="0">
                <a:solidFill>
                  <a:schemeClr val="tx1"/>
                </a:solidFill>
              </a:rPr>
              <a:t> Annual CMAS Conference</a:t>
            </a:r>
          </a:p>
          <a:p>
            <a:r>
              <a:rPr lang="en-US" dirty="0" smtClean="0">
                <a:solidFill>
                  <a:schemeClr val="tx1"/>
                </a:solidFill>
              </a:rPr>
              <a:t>October 27-29, 2014</a:t>
            </a:r>
          </a:p>
        </p:txBody>
      </p:sp>
      <p:sp>
        <p:nvSpPr>
          <p:cNvPr id="4" name="Slide Number Placeholder 3"/>
          <p:cNvSpPr>
            <a:spLocks noGrp="1"/>
          </p:cNvSpPr>
          <p:nvPr>
            <p:ph type="sldNum" sz="quarter" idx="12"/>
          </p:nvPr>
        </p:nvSpPr>
        <p:spPr/>
        <p:txBody>
          <a:bodyPr/>
          <a:lstStyle/>
          <a:p>
            <a:fld id="{29C36330-CCD3-45AA-BB11-D53986335625}" type="slidenum">
              <a:rPr lang="en-US" smtClean="0"/>
              <a:pPr/>
              <a:t>1</a:t>
            </a:fld>
            <a:endParaRPr lang="en-US"/>
          </a:p>
        </p:txBody>
      </p:sp>
    </p:spTree>
    <p:extLst>
      <p:ext uri="{BB962C8B-B14F-4D97-AF65-F5344CB8AC3E}">
        <p14:creationId xmlns:p14="http://schemas.microsoft.com/office/powerpoint/2010/main" val="32409493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Biogenic SOA</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4800" y="1143000"/>
            <a:ext cx="4191000" cy="5029200"/>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24400" y="1143000"/>
            <a:ext cx="4191000" cy="5029200"/>
          </a:xfrm>
        </p:spPr>
      </p:pic>
      <p:sp>
        <p:nvSpPr>
          <p:cNvPr id="7" name="Content Placeholder 6"/>
          <p:cNvSpPr txBox="1">
            <a:spLocks/>
          </p:cNvSpPr>
          <p:nvPr/>
        </p:nvSpPr>
        <p:spPr>
          <a:xfrm>
            <a:off x="22638" y="6477000"/>
            <a:ext cx="9121362" cy="381000"/>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smtClean="0"/>
              <a:t>Biogenic SOA comparable between two OA schemes</a:t>
            </a:r>
          </a:p>
        </p:txBody>
      </p:sp>
      <p:sp>
        <p:nvSpPr>
          <p:cNvPr id="3" name="Slide Number Placeholder 2"/>
          <p:cNvSpPr>
            <a:spLocks noGrp="1"/>
          </p:cNvSpPr>
          <p:nvPr>
            <p:ph type="sldNum" sz="quarter" idx="12"/>
          </p:nvPr>
        </p:nvSpPr>
        <p:spPr/>
        <p:txBody>
          <a:bodyPr/>
          <a:lstStyle/>
          <a:p>
            <a:fld id="{5E8D8EBB-5BAF-8247-88CB-D0D6A21E14EB}" type="slidenum">
              <a:rPr lang="en-US" smtClean="0"/>
              <a:t>10</a:t>
            </a:fld>
            <a:endParaRPr lang="en-US"/>
          </a:p>
        </p:txBody>
      </p:sp>
    </p:spTree>
    <p:extLst>
      <p:ext uri="{BB962C8B-B14F-4D97-AF65-F5344CB8AC3E}">
        <p14:creationId xmlns:p14="http://schemas.microsoft.com/office/powerpoint/2010/main" val="42805084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Anthropogenic SOA</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1143000"/>
            <a:ext cx="4191000" cy="5029200"/>
          </a:xfrm>
        </p:spPr>
      </p:pic>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4800" y="1143000"/>
            <a:ext cx="4191000" cy="5029200"/>
          </a:xfrm>
        </p:spPr>
      </p:pic>
      <p:sp>
        <p:nvSpPr>
          <p:cNvPr id="5" name="Content Placeholder 6"/>
          <p:cNvSpPr txBox="1">
            <a:spLocks/>
          </p:cNvSpPr>
          <p:nvPr/>
        </p:nvSpPr>
        <p:spPr>
          <a:xfrm>
            <a:off x="22638" y="6477000"/>
            <a:ext cx="9121362" cy="381000"/>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smtClean="0"/>
              <a:t>CMAQ-VBS produces considerably more anthropogenic SOA (~10x)</a:t>
            </a:r>
          </a:p>
        </p:txBody>
      </p:sp>
      <p:sp>
        <p:nvSpPr>
          <p:cNvPr id="3" name="Slide Number Placeholder 2"/>
          <p:cNvSpPr>
            <a:spLocks noGrp="1"/>
          </p:cNvSpPr>
          <p:nvPr>
            <p:ph type="sldNum" sz="quarter" idx="12"/>
          </p:nvPr>
        </p:nvSpPr>
        <p:spPr/>
        <p:txBody>
          <a:bodyPr/>
          <a:lstStyle/>
          <a:p>
            <a:fld id="{5E8D8EBB-5BAF-8247-88CB-D0D6A21E14EB}" type="slidenum">
              <a:rPr lang="en-US" smtClean="0"/>
              <a:t>11</a:t>
            </a:fld>
            <a:endParaRPr lang="en-US"/>
          </a:p>
        </p:txBody>
      </p:sp>
    </p:spTree>
    <p:extLst>
      <p:ext uri="{BB962C8B-B14F-4D97-AF65-F5344CB8AC3E}">
        <p14:creationId xmlns:p14="http://schemas.microsoft.com/office/powerpoint/2010/main" val="5824296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Anthropogenic SOA</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1143000"/>
            <a:ext cx="4191000" cy="5029200"/>
          </a:xfrm>
        </p:spPr>
      </p:pic>
      <p:pic>
        <p:nvPicPr>
          <p:cNvPr id="5"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4800" y="1143000"/>
            <a:ext cx="4191000" cy="5029200"/>
          </a:xfrm>
        </p:spPr>
      </p:pic>
      <p:sp>
        <p:nvSpPr>
          <p:cNvPr id="7" name="Content Placeholder 6"/>
          <p:cNvSpPr txBox="1">
            <a:spLocks/>
          </p:cNvSpPr>
          <p:nvPr/>
        </p:nvSpPr>
        <p:spPr>
          <a:xfrm>
            <a:off x="22638" y="6477000"/>
            <a:ext cx="9121362" cy="381000"/>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smtClean="0"/>
              <a:t>CMAQ-VBS produces considerably more anthropogenic SOA (~10x)</a:t>
            </a:r>
          </a:p>
        </p:txBody>
      </p:sp>
      <p:sp>
        <p:nvSpPr>
          <p:cNvPr id="8" name="Content Placeholder 6"/>
          <p:cNvSpPr txBox="1">
            <a:spLocks/>
          </p:cNvSpPr>
          <p:nvPr/>
        </p:nvSpPr>
        <p:spPr>
          <a:xfrm>
            <a:off x="3299238" y="1295400"/>
            <a:ext cx="1425162" cy="381000"/>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smtClean="0">
                <a:solidFill>
                  <a:srgbClr val="FF0000"/>
                </a:solidFill>
              </a:rPr>
              <a:t>x10</a:t>
            </a:r>
          </a:p>
        </p:txBody>
      </p:sp>
      <p:sp>
        <p:nvSpPr>
          <p:cNvPr id="3" name="Slide Number Placeholder 2"/>
          <p:cNvSpPr>
            <a:spLocks noGrp="1"/>
          </p:cNvSpPr>
          <p:nvPr>
            <p:ph type="sldNum" sz="quarter" idx="12"/>
          </p:nvPr>
        </p:nvSpPr>
        <p:spPr/>
        <p:txBody>
          <a:bodyPr/>
          <a:lstStyle/>
          <a:p>
            <a:fld id="{5E8D8EBB-5BAF-8247-88CB-D0D6A21E14EB}" type="slidenum">
              <a:rPr lang="en-US" smtClean="0"/>
              <a:t>12</a:t>
            </a:fld>
            <a:endParaRPr lang="en-US"/>
          </a:p>
        </p:txBody>
      </p:sp>
    </p:spTree>
    <p:extLst>
      <p:ext uri="{BB962C8B-B14F-4D97-AF65-F5344CB8AC3E}">
        <p14:creationId xmlns:p14="http://schemas.microsoft.com/office/powerpoint/2010/main" val="26808147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6200" y="1295400"/>
            <a:ext cx="4876800" cy="3657600"/>
          </a:xfrm>
          <a:prstGeom prst="rect">
            <a:avLst/>
          </a:prstGeom>
        </p:spPr>
      </p:pic>
      <p:pic>
        <p:nvPicPr>
          <p:cNvPr id="3" name="Picture 2"/>
          <p:cNvPicPr>
            <a:picLocks noChangeAspect="1"/>
          </p:cNvPicPr>
          <p:nvPr/>
        </p:nvPicPr>
        <p:blipFill>
          <a:blip r:embed="rId4"/>
          <a:stretch>
            <a:fillRect/>
          </a:stretch>
        </p:blipFill>
        <p:spPr>
          <a:xfrm>
            <a:off x="4495800" y="1295400"/>
            <a:ext cx="4876800" cy="3657600"/>
          </a:xfrm>
          <a:prstGeom prst="rect">
            <a:avLst/>
          </a:prstGeom>
        </p:spPr>
      </p:pic>
      <p:sp>
        <p:nvSpPr>
          <p:cNvPr id="9" name="Content Placeholder 6"/>
          <p:cNvSpPr txBox="1">
            <a:spLocks/>
          </p:cNvSpPr>
          <p:nvPr/>
        </p:nvSpPr>
        <p:spPr>
          <a:xfrm>
            <a:off x="22638" y="5410200"/>
            <a:ext cx="9121362" cy="1447800"/>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smtClean="0"/>
              <a:t>CMAQ-AE6 </a:t>
            </a:r>
            <a:r>
              <a:rPr lang="en-US" dirty="0" err="1" smtClean="0"/>
              <a:t>overpredicts</a:t>
            </a:r>
            <a:r>
              <a:rPr lang="en-US" dirty="0" smtClean="0"/>
              <a:t> POA (AMS HOA) and </a:t>
            </a:r>
            <a:r>
              <a:rPr lang="en-US" dirty="0" err="1" smtClean="0"/>
              <a:t>underpredicts</a:t>
            </a:r>
            <a:r>
              <a:rPr lang="en-US" dirty="0" smtClean="0"/>
              <a:t> SOA</a:t>
            </a:r>
          </a:p>
          <a:p>
            <a:pPr marL="0" indent="0" algn="ctr">
              <a:buFont typeface="Arial"/>
              <a:buNone/>
            </a:pPr>
            <a:r>
              <a:rPr lang="en-US" dirty="0" smtClean="0"/>
              <a:t>CMAQ-VBS better represents SOA diurnal profile [but peak still 4.6x lower than measured peak SOA (LV-OOA + SV-OOA)]</a:t>
            </a:r>
          </a:p>
          <a:p>
            <a:pPr marL="0" indent="0" algn="ctr">
              <a:buFont typeface="Arial"/>
              <a:buNone/>
            </a:pPr>
            <a:endParaRPr lang="en-US" dirty="0" smtClean="0"/>
          </a:p>
        </p:txBody>
      </p:sp>
      <p:sp>
        <p:nvSpPr>
          <p:cNvPr id="5" name="Slide Number Placeholder 4"/>
          <p:cNvSpPr>
            <a:spLocks noGrp="1"/>
          </p:cNvSpPr>
          <p:nvPr>
            <p:ph type="sldNum" sz="quarter" idx="12"/>
          </p:nvPr>
        </p:nvSpPr>
        <p:spPr/>
        <p:txBody>
          <a:bodyPr/>
          <a:lstStyle/>
          <a:p>
            <a:fld id="{5E8D8EBB-5BAF-8247-88CB-D0D6A21E14EB}" type="slidenum">
              <a:rPr lang="en-US" smtClean="0"/>
              <a:t>13</a:t>
            </a:fld>
            <a:endParaRPr lang="en-US"/>
          </a:p>
        </p:txBody>
      </p:sp>
      <p:sp>
        <p:nvSpPr>
          <p:cNvPr id="7" name="Content Placeholder 6"/>
          <p:cNvSpPr txBox="1">
            <a:spLocks/>
          </p:cNvSpPr>
          <p:nvPr/>
        </p:nvSpPr>
        <p:spPr>
          <a:xfrm>
            <a:off x="1676400" y="1143000"/>
            <a:ext cx="1447800" cy="381000"/>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1500" dirty="0" smtClean="0"/>
              <a:t>CMAQ-AE6</a:t>
            </a:r>
          </a:p>
          <a:p>
            <a:pPr marL="0" indent="0" algn="ctr">
              <a:buFont typeface="Arial"/>
              <a:buNone/>
            </a:pPr>
            <a:endParaRPr lang="en-US" dirty="0" smtClean="0"/>
          </a:p>
        </p:txBody>
      </p:sp>
      <p:sp>
        <p:nvSpPr>
          <p:cNvPr id="8" name="Content Placeholder 6"/>
          <p:cNvSpPr txBox="1">
            <a:spLocks/>
          </p:cNvSpPr>
          <p:nvPr/>
        </p:nvSpPr>
        <p:spPr>
          <a:xfrm>
            <a:off x="6324600" y="1143000"/>
            <a:ext cx="1447800" cy="381000"/>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1500" dirty="0" smtClean="0"/>
              <a:t>CMAQ-VBS</a:t>
            </a:r>
          </a:p>
          <a:p>
            <a:pPr marL="0" indent="0" algn="ctr">
              <a:buFont typeface="Arial"/>
              <a:buNone/>
            </a:pPr>
            <a:endParaRPr lang="en-US" dirty="0" smtClean="0"/>
          </a:p>
        </p:txBody>
      </p:sp>
      <p:sp>
        <p:nvSpPr>
          <p:cNvPr id="2" name="Title 1"/>
          <p:cNvSpPr>
            <a:spLocks noGrp="1"/>
          </p:cNvSpPr>
          <p:nvPr>
            <p:ph type="title"/>
          </p:nvPr>
        </p:nvSpPr>
        <p:spPr/>
        <p:txBody>
          <a:bodyPr>
            <a:normAutofit fontScale="90000"/>
          </a:bodyPr>
          <a:lstStyle/>
          <a:p>
            <a:r>
              <a:rPr lang="en-US" dirty="0" smtClean="0"/>
              <a:t>Comparison with AMS Measurements (Pasadena)</a:t>
            </a:r>
            <a:endParaRPr lang="en-US" dirty="0"/>
          </a:p>
        </p:txBody>
      </p:sp>
    </p:spTree>
    <p:extLst>
      <p:ext uri="{BB962C8B-B14F-4D97-AF65-F5344CB8AC3E}">
        <p14:creationId xmlns:p14="http://schemas.microsoft.com/office/powerpoint/2010/main" val="29313402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934200" cy="1143000"/>
          </a:xfrm>
        </p:spPr>
        <p:txBody>
          <a:bodyPr>
            <a:normAutofit fontScale="90000"/>
          </a:bodyPr>
          <a:lstStyle/>
          <a:p>
            <a:r>
              <a:rPr lang="en-US" sz="3600" dirty="0" smtClean="0"/>
              <a:t>CMAQ-VBS SOA/ΔCO vs. Photochemical Age (log </a:t>
            </a:r>
            <a:r>
              <a:rPr lang="en-US" sz="3600" dirty="0" err="1" smtClean="0"/>
              <a:t>NOx</a:t>
            </a:r>
            <a:r>
              <a:rPr lang="en-US" sz="3600" dirty="0" smtClean="0"/>
              <a:t>/</a:t>
            </a:r>
            <a:r>
              <a:rPr lang="en-US" sz="3600" dirty="0" err="1" smtClean="0"/>
              <a:t>NOy</a:t>
            </a:r>
            <a:r>
              <a:rPr lang="en-US" sz="3600" dirty="0" smtClean="0"/>
              <a:t>) (Pasadena)</a:t>
            </a:r>
            <a:endParaRPr lang="en-US" sz="3600" dirty="0"/>
          </a:p>
        </p:txBody>
      </p:sp>
      <p:sp>
        <p:nvSpPr>
          <p:cNvPr id="7" name="Content Placeholder 6"/>
          <p:cNvSpPr txBox="1">
            <a:spLocks/>
          </p:cNvSpPr>
          <p:nvPr/>
        </p:nvSpPr>
        <p:spPr>
          <a:xfrm>
            <a:off x="0" y="6019800"/>
            <a:ext cx="9144000" cy="91440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2700" dirty="0" smtClean="0"/>
              <a:t>CMAQ-VBS SOA/ΔCO vs. photochemical age (fairest comparison of model vs. observations) ~1.7x lower than observations (108 μg m</a:t>
            </a:r>
            <a:r>
              <a:rPr lang="en-US" sz="2700" baseline="30000" dirty="0" smtClean="0"/>
              <a:t>-3 </a:t>
            </a:r>
            <a:r>
              <a:rPr lang="en-US" sz="2700" dirty="0" smtClean="0"/>
              <a:t>ppm</a:t>
            </a:r>
            <a:r>
              <a:rPr lang="en-US" sz="2700" baseline="30000" dirty="0" smtClean="0"/>
              <a:t>-1</a:t>
            </a:r>
            <a:r>
              <a:rPr lang="en-US" sz="2700" dirty="0" smtClean="0"/>
              <a:t>);</a:t>
            </a:r>
          </a:p>
          <a:p>
            <a:pPr marL="0" indent="0" algn="ctr">
              <a:buFont typeface="Arial"/>
              <a:buNone/>
            </a:pPr>
            <a:r>
              <a:rPr lang="en-US" sz="2700" dirty="0" smtClean="0"/>
              <a:t>CMAQ-AE6 ~13.5x lower</a:t>
            </a:r>
          </a:p>
          <a:p>
            <a:pPr marL="0" indent="0" algn="ctr">
              <a:buFont typeface="Arial"/>
              <a:buNone/>
            </a:pPr>
            <a:endParaRPr lang="en-US" dirty="0" smtClean="0"/>
          </a:p>
        </p:txBody>
      </p:sp>
      <p:sp>
        <p:nvSpPr>
          <p:cNvPr id="4" name="Slide Number Placeholder 3"/>
          <p:cNvSpPr>
            <a:spLocks noGrp="1"/>
          </p:cNvSpPr>
          <p:nvPr>
            <p:ph type="sldNum" sz="quarter" idx="12"/>
          </p:nvPr>
        </p:nvSpPr>
        <p:spPr/>
        <p:txBody>
          <a:bodyPr/>
          <a:lstStyle/>
          <a:p>
            <a:fld id="{5E8D8EBB-5BAF-8247-88CB-D0D6A21E14EB}" type="slidenum">
              <a:rPr lang="en-US" smtClean="0"/>
              <a:t>14</a:t>
            </a:fld>
            <a:endParaRPr lang="en-US"/>
          </a:p>
        </p:txBody>
      </p:sp>
      <p:pic>
        <p:nvPicPr>
          <p:cNvPr id="6" name="Picture 5"/>
          <p:cNvPicPr>
            <a:picLocks noChangeAspect="1"/>
          </p:cNvPicPr>
          <p:nvPr/>
        </p:nvPicPr>
        <p:blipFill>
          <a:blip r:embed="rId2"/>
          <a:stretch>
            <a:fillRect/>
          </a:stretch>
        </p:blipFill>
        <p:spPr>
          <a:xfrm>
            <a:off x="1752600" y="1295400"/>
            <a:ext cx="6096000" cy="4572000"/>
          </a:xfrm>
          <a:prstGeom prst="rect">
            <a:avLst/>
          </a:prstGeom>
        </p:spPr>
      </p:pic>
    </p:spTree>
    <p:extLst>
      <p:ext uri="{BB962C8B-B14F-4D97-AF65-F5344CB8AC3E}">
        <p14:creationId xmlns:p14="http://schemas.microsoft.com/office/powerpoint/2010/main" val="1987403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4876800" y="3657600"/>
            <a:ext cx="3657600" cy="2743200"/>
          </a:xfrm>
          <a:prstGeom prst="rect">
            <a:avLst/>
          </a:prstGeom>
        </p:spPr>
      </p:pic>
      <p:pic>
        <p:nvPicPr>
          <p:cNvPr id="19" name="Picture 18"/>
          <p:cNvPicPr>
            <a:picLocks noChangeAspect="1"/>
          </p:cNvPicPr>
          <p:nvPr/>
        </p:nvPicPr>
        <p:blipFill>
          <a:blip r:embed="rId3"/>
          <a:stretch>
            <a:fillRect/>
          </a:stretch>
        </p:blipFill>
        <p:spPr>
          <a:xfrm>
            <a:off x="914400" y="3733800"/>
            <a:ext cx="3657600" cy="2743200"/>
          </a:xfrm>
          <a:prstGeom prst="rect">
            <a:avLst/>
          </a:prstGeom>
        </p:spPr>
      </p:pic>
      <p:pic>
        <p:nvPicPr>
          <p:cNvPr id="9" name="Picture 8"/>
          <p:cNvPicPr>
            <a:picLocks noChangeAspect="1"/>
          </p:cNvPicPr>
          <p:nvPr/>
        </p:nvPicPr>
        <p:blipFill>
          <a:blip r:embed="rId4"/>
          <a:stretch>
            <a:fillRect/>
          </a:stretch>
        </p:blipFill>
        <p:spPr>
          <a:xfrm>
            <a:off x="4876800" y="1066800"/>
            <a:ext cx="3657600" cy="2743200"/>
          </a:xfrm>
          <a:prstGeom prst="rect">
            <a:avLst/>
          </a:prstGeom>
        </p:spPr>
      </p:pic>
      <p:pic>
        <p:nvPicPr>
          <p:cNvPr id="5" name="Picture 4"/>
          <p:cNvPicPr>
            <a:picLocks noChangeAspect="1"/>
          </p:cNvPicPr>
          <p:nvPr/>
        </p:nvPicPr>
        <p:blipFill>
          <a:blip r:embed="rId5"/>
          <a:stretch>
            <a:fillRect/>
          </a:stretch>
        </p:blipFill>
        <p:spPr>
          <a:xfrm>
            <a:off x="914400" y="1066800"/>
            <a:ext cx="3657600" cy="2743200"/>
          </a:xfrm>
          <a:prstGeom prst="rect">
            <a:avLst/>
          </a:prstGeom>
        </p:spPr>
      </p:pic>
      <p:sp>
        <p:nvSpPr>
          <p:cNvPr id="30" name="Content Placeholder 6"/>
          <p:cNvSpPr txBox="1">
            <a:spLocks/>
          </p:cNvSpPr>
          <p:nvPr/>
        </p:nvSpPr>
        <p:spPr>
          <a:xfrm>
            <a:off x="8157430" y="4495800"/>
            <a:ext cx="990600" cy="533400"/>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1000" dirty="0" smtClean="0"/>
              <a:t>Anthropogenic Aging</a:t>
            </a:r>
          </a:p>
        </p:txBody>
      </p:sp>
      <p:sp>
        <p:nvSpPr>
          <p:cNvPr id="22" name="Content Placeholder 6"/>
          <p:cNvSpPr txBox="1">
            <a:spLocks/>
          </p:cNvSpPr>
          <p:nvPr/>
        </p:nvSpPr>
        <p:spPr>
          <a:xfrm>
            <a:off x="8173439" y="1981200"/>
            <a:ext cx="990600" cy="533400"/>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1000" dirty="0" smtClean="0"/>
              <a:t>Anthropogenic Aging</a:t>
            </a:r>
          </a:p>
          <a:p>
            <a:pPr marL="0" indent="0" algn="ctr">
              <a:buFont typeface="Arial"/>
              <a:buNone/>
            </a:pPr>
            <a:endParaRPr lang="en-US" sz="1300" dirty="0" smtClean="0"/>
          </a:p>
        </p:txBody>
      </p:sp>
      <p:sp>
        <p:nvSpPr>
          <p:cNvPr id="28" name="Content Placeholder 6"/>
          <p:cNvSpPr txBox="1">
            <a:spLocks/>
          </p:cNvSpPr>
          <p:nvPr/>
        </p:nvSpPr>
        <p:spPr>
          <a:xfrm>
            <a:off x="8229600" y="3505200"/>
            <a:ext cx="990600" cy="838200"/>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1000" dirty="0" smtClean="0"/>
              <a:t>Biogenic Aging</a:t>
            </a:r>
          </a:p>
        </p:txBody>
      </p:sp>
      <p:sp>
        <p:nvSpPr>
          <p:cNvPr id="2" name="Title 1"/>
          <p:cNvSpPr>
            <a:spLocks noGrp="1"/>
          </p:cNvSpPr>
          <p:nvPr>
            <p:ph type="title"/>
          </p:nvPr>
        </p:nvSpPr>
        <p:spPr>
          <a:xfrm>
            <a:off x="76200" y="-152400"/>
            <a:ext cx="8915400" cy="1143000"/>
          </a:xfrm>
        </p:spPr>
        <p:txBody>
          <a:bodyPr>
            <a:normAutofit fontScale="90000"/>
          </a:bodyPr>
          <a:lstStyle/>
          <a:p>
            <a:r>
              <a:rPr lang="en-US" dirty="0" smtClean="0"/>
              <a:t>CMAQ-VBS SOA Contributions (Pasadena)</a:t>
            </a:r>
            <a:endParaRPr lang="en-US" dirty="0"/>
          </a:p>
        </p:txBody>
      </p:sp>
      <p:sp>
        <p:nvSpPr>
          <p:cNvPr id="10" name="Content Placeholder 6"/>
          <p:cNvSpPr txBox="1">
            <a:spLocks/>
          </p:cNvSpPr>
          <p:nvPr/>
        </p:nvSpPr>
        <p:spPr>
          <a:xfrm>
            <a:off x="0" y="2133600"/>
            <a:ext cx="967962" cy="3048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1500" dirty="0" smtClean="0"/>
              <a:t>Pasadena</a:t>
            </a:r>
          </a:p>
          <a:p>
            <a:pPr marL="0" indent="0" algn="ctr">
              <a:buFont typeface="Arial"/>
              <a:buNone/>
            </a:pPr>
            <a:endParaRPr lang="en-US" dirty="0" smtClean="0"/>
          </a:p>
        </p:txBody>
      </p:sp>
      <p:sp>
        <p:nvSpPr>
          <p:cNvPr id="11" name="Content Placeholder 6"/>
          <p:cNvSpPr txBox="1">
            <a:spLocks/>
          </p:cNvSpPr>
          <p:nvPr/>
        </p:nvSpPr>
        <p:spPr>
          <a:xfrm>
            <a:off x="0" y="4953000"/>
            <a:ext cx="967962" cy="304800"/>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1500" dirty="0" smtClean="0"/>
              <a:t>Bakersfield</a:t>
            </a:r>
          </a:p>
          <a:p>
            <a:pPr marL="0" indent="0" algn="ctr">
              <a:buFont typeface="Arial"/>
              <a:buNone/>
            </a:pPr>
            <a:endParaRPr lang="en-US" dirty="0" smtClean="0"/>
          </a:p>
        </p:txBody>
      </p:sp>
      <p:sp>
        <p:nvSpPr>
          <p:cNvPr id="12" name="Content Placeholder 6"/>
          <p:cNvSpPr txBox="1">
            <a:spLocks/>
          </p:cNvSpPr>
          <p:nvPr/>
        </p:nvSpPr>
        <p:spPr>
          <a:xfrm>
            <a:off x="2133600" y="838200"/>
            <a:ext cx="1219200" cy="304800"/>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1500" dirty="0" smtClean="0"/>
              <a:t>Daily Average</a:t>
            </a:r>
          </a:p>
          <a:p>
            <a:pPr marL="0" indent="0" algn="ctr">
              <a:buFont typeface="Arial"/>
              <a:buNone/>
            </a:pPr>
            <a:endParaRPr lang="en-US" dirty="0" smtClean="0"/>
          </a:p>
        </p:txBody>
      </p:sp>
      <p:sp>
        <p:nvSpPr>
          <p:cNvPr id="13" name="Content Placeholder 6"/>
          <p:cNvSpPr txBox="1">
            <a:spLocks/>
          </p:cNvSpPr>
          <p:nvPr/>
        </p:nvSpPr>
        <p:spPr>
          <a:xfrm>
            <a:off x="6248400" y="838200"/>
            <a:ext cx="1371600" cy="3048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1500" dirty="0" smtClean="0"/>
              <a:t>Diurnal Profile</a:t>
            </a:r>
          </a:p>
          <a:p>
            <a:pPr marL="0" indent="0" algn="ctr">
              <a:buFont typeface="Arial"/>
              <a:buNone/>
            </a:pPr>
            <a:endParaRPr lang="en-US" dirty="0" smtClean="0"/>
          </a:p>
        </p:txBody>
      </p:sp>
      <p:sp>
        <p:nvSpPr>
          <p:cNvPr id="14" name="Content Placeholder 6"/>
          <p:cNvSpPr txBox="1">
            <a:spLocks/>
          </p:cNvSpPr>
          <p:nvPr/>
        </p:nvSpPr>
        <p:spPr>
          <a:xfrm>
            <a:off x="0" y="6324600"/>
            <a:ext cx="9121362" cy="533400"/>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smtClean="0"/>
              <a:t>CMAQ-VBS SOA formed from VOCs (A_VOC and B_VOC) comparable to CMAQ-AE6. Most CMAQ-VBS SOA formed from aging [A_AGE and B_AGE (sensitivity test)]</a:t>
            </a:r>
          </a:p>
          <a:p>
            <a:pPr marL="0" indent="0" algn="ctr">
              <a:buFont typeface="Arial"/>
              <a:buNone/>
            </a:pPr>
            <a:endParaRPr lang="en-US" dirty="0" smtClean="0"/>
          </a:p>
        </p:txBody>
      </p:sp>
      <p:sp>
        <p:nvSpPr>
          <p:cNvPr id="7" name="Left Arrow 6"/>
          <p:cNvSpPr/>
          <p:nvPr/>
        </p:nvSpPr>
        <p:spPr>
          <a:xfrm>
            <a:off x="8305800" y="2362200"/>
            <a:ext cx="685800" cy="484632"/>
          </a:xfrm>
          <a:prstGeom prst="leftArrow">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 Arrow 15"/>
          <p:cNvSpPr/>
          <p:nvPr/>
        </p:nvSpPr>
        <p:spPr>
          <a:xfrm>
            <a:off x="8305800" y="4925568"/>
            <a:ext cx="685800" cy="484632"/>
          </a:xfrm>
          <a:prstGeom prst="leftArrow">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Left Arrow 16"/>
          <p:cNvSpPr/>
          <p:nvPr/>
        </p:nvSpPr>
        <p:spPr>
          <a:xfrm>
            <a:off x="8305800" y="3020568"/>
            <a:ext cx="685800" cy="484632"/>
          </a:xfrm>
          <a:prstGeom prst="leftArrow">
            <a:avLst>
              <a:gd name="adj1" fmla="val 50000"/>
              <a:gd name="adj2" fmla="val 47574"/>
            </a:avLst>
          </a:prstGeom>
          <a:solidFill>
            <a:srgbClr val="00C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ontent Placeholder 6"/>
          <p:cNvSpPr txBox="1">
            <a:spLocks/>
          </p:cNvSpPr>
          <p:nvPr/>
        </p:nvSpPr>
        <p:spPr>
          <a:xfrm>
            <a:off x="8229600" y="5943600"/>
            <a:ext cx="990600" cy="381000"/>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1000" dirty="0" smtClean="0"/>
              <a:t>Biogenic Aging</a:t>
            </a:r>
          </a:p>
          <a:p>
            <a:pPr marL="0" indent="0" algn="ctr">
              <a:buFont typeface="Arial"/>
              <a:buNone/>
            </a:pPr>
            <a:endParaRPr lang="en-US" sz="1300" dirty="0" smtClean="0"/>
          </a:p>
        </p:txBody>
      </p:sp>
      <p:sp>
        <p:nvSpPr>
          <p:cNvPr id="18" name="Left Arrow 17"/>
          <p:cNvSpPr/>
          <p:nvPr/>
        </p:nvSpPr>
        <p:spPr>
          <a:xfrm>
            <a:off x="8305800" y="5410200"/>
            <a:ext cx="685800" cy="484632"/>
          </a:xfrm>
          <a:prstGeom prst="leftArrow">
            <a:avLst>
              <a:gd name="adj1" fmla="val 50000"/>
              <a:gd name="adj2" fmla="val 47574"/>
            </a:avLst>
          </a:prstGeom>
          <a:solidFill>
            <a:srgbClr val="00C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438400" y="1676400"/>
            <a:ext cx="1905000" cy="1295400"/>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1752600" y="4648200"/>
            <a:ext cx="2667000" cy="1752600"/>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Content Placeholder 6"/>
          <p:cNvSpPr txBox="1">
            <a:spLocks/>
          </p:cNvSpPr>
          <p:nvPr/>
        </p:nvSpPr>
        <p:spPr>
          <a:xfrm>
            <a:off x="4114800" y="4343400"/>
            <a:ext cx="762000" cy="533400"/>
          </a:xfrm>
          <a:prstGeom prst="rect">
            <a:avLst/>
          </a:prstGeom>
          <a:solidFill>
            <a:schemeClr val="bg1"/>
          </a:solidFill>
          <a:ln>
            <a:solidFill>
              <a:schemeClr val="tx1"/>
            </a:solidFill>
          </a:ln>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1500" dirty="0" smtClean="0"/>
              <a:t>Biogenic </a:t>
            </a:r>
          </a:p>
          <a:p>
            <a:pPr marL="0" indent="0" algn="ctr">
              <a:buFont typeface="Arial"/>
              <a:buNone/>
            </a:pPr>
            <a:r>
              <a:rPr lang="en-US" sz="1500" dirty="0" smtClean="0"/>
              <a:t>Aging</a:t>
            </a:r>
          </a:p>
          <a:p>
            <a:pPr marL="0" indent="0" algn="ctr">
              <a:buFont typeface="Arial"/>
              <a:buNone/>
            </a:pPr>
            <a:endParaRPr lang="en-US" dirty="0" smtClean="0"/>
          </a:p>
        </p:txBody>
      </p:sp>
      <p:sp>
        <p:nvSpPr>
          <p:cNvPr id="29" name="Content Placeholder 6"/>
          <p:cNvSpPr txBox="1">
            <a:spLocks/>
          </p:cNvSpPr>
          <p:nvPr/>
        </p:nvSpPr>
        <p:spPr>
          <a:xfrm>
            <a:off x="3733800" y="2971800"/>
            <a:ext cx="1295400" cy="533400"/>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1300" dirty="0" smtClean="0"/>
              <a:t>Anthropogenic</a:t>
            </a:r>
          </a:p>
          <a:p>
            <a:pPr marL="0" indent="0" algn="ctr">
              <a:buFont typeface="Arial"/>
              <a:buNone/>
            </a:pPr>
            <a:r>
              <a:rPr lang="en-US" sz="1300" dirty="0" smtClean="0"/>
              <a:t>Aging</a:t>
            </a:r>
          </a:p>
          <a:p>
            <a:pPr marL="0" indent="0" algn="ctr">
              <a:buFont typeface="Arial"/>
              <a:buNone/>
            </a:pPr>
            <a:endParaRPr lang="en-US" sz="1300" dirty="0" smtClean="0"/>
          </a:p>
        </p:txBody>
      </p:sp>
      <p:sp>
        <p:nvSpPr>
          <p:cNvPr id="3" name="Slide Number Placeholder 2"/>
          <p:cNvSpPr>
            <a:spLocks noGrp="1"/>
          </p:cNvSpPr>
          <p:nvPr>
            <p:ph type="sldNum" sz="quarter" idx="12"/>
          </p:nvPr>
        </p:nvSpPr>
        <p:spPr/>
        <p:txBody>
          <a:bodyPr/>
          <a:lstStyle/>
          <a:p>
            <a:fld id="{5E8D8EBB-5BAF-8247-88CB-D0D6A21E14EB}" type="slidenum">
              <a:rPr lang="en-US" smtClean="0"/>
              <a:t>15</a:t>
            </a:fld>
            <a:endParaRPr lang="en-US"/>
          </a:p>
        </p:txBody>
      </p:sp>
    </p:spTree>
    <p:extLst>
      <p:ext uri="{BB962C8B-B14F-4D97-AF65-F5344CB8AC3E}">
        <p14:creationId xmlns:p14="http://schemas.microsoft.com/office/powerpoint/2010/main" val="4142151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2" grpId="0"/>
      <p:bldP spid="28" grpId="0" animBg="1"/>
      <p:bldP spid="7" grpId="0" animBg="1"/>
      <p:bldP spid="16" grpId="0" animBg="1"/>
      <p:bldP spid="17" grpId="0" animBg="1"/>
      <p:bldP spid="27" grpId="0" animBg="1"/>
      <p:bldP spid="18" grpId="0" animBg="1"/>
      <p:bldP spid="8" grpId="0" animBg="1"/>
      <p:bldP spid="21" grpId="0" animBg="1"/>
      <p:bldP spid="23"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800" dirty="0" smtClean="0"/>
              <a:t>CMAQ-VBS POA Source Apportionment</a:t>
            </a:r>
            <a:endParaRPr lang="en-US" sz="3800" dirty="0"/>
          </a:p>
        </p:txBody>
      </p:sp>
      <p:pic>
        <p:nvPicPr>
          <p:cNvPr id="6" name="Picture 5"/>
          <p:cNvPicPr>
            <a:picLocks noChangeAspect="1"/>
          </p:cNvPicPr>
          <p:nvPr/>
        </p:nvPicPr>
        <p:blipFill rotWithShape="1">
          <a:blip r:embed="rId2"/>
          <a:srcRect r="36567" b="2967"/>
          <a:stretch/>
        </p:blipFill>
        <p:spPr>
          <a:xfrm>
            <a:off x="914400" y="838200"/>
            <a:ext cx="2148285" cy="2661818"/>
          </a:xfrm>
          <a:prstGeom prst="rect">
            <a:avLst/>
          </a:prstGeom>
        </p:spPr>
      </p:pic>
      <p:pic>
        <p:nvPicPr>
          <p:cNvPr id="11" name="Picture 10"/>
          <p:cNvPicPr>
            <a:picLocks noChangeAspect="1"/>
          </p:cNvPicPr>
          <p:nvPr/>
        </p:nvPicPr>
        <p:blipFill rotWithShape="1">
          <a:blip r:embed="rId3"/>
          <a:srcRect t="-27778" r="36778" b="1"/>
          <a:stretch/>
        </p:blipFill>
        <p:spPr>
          <a:xfrm>
            <a:off x="5223934" y="0"/>
            <a:ext cx="2141096" cy="3505200"/>
          </a:xfrm>
          <a:prstGeom prst="rect">
            <a:avLst/>
          </a:prstGeom>
        </p:spPr>
      </p:pic>
      <p:pic>
        <p:nvPicPr>
          <p:cNvPr id="13" name="Picture 12"/>
          <p:cNvPicPr>
            <a:picLocks noChangeAspect="1"/>
          </p:cNvPicPr>
          <p:nvPr/>
        </p:nvPicPr>
        <p:blipFill rotWithShape="1">
          <a:blip r:embed="rId4"/>
          <a:srcRect r="33393" b="2623"/>
          <a:stretch/>
        </p:blipFill>
        <p:spPr>
          <a:xfrm>
            <a:off x="914400" y="3581400"/>
            <a:ext cx="2172593" cy="2671237"/>
          </a:xfrm>
          <a:prstGeom prst="rect">
            <a:avLst/>
          </a:prstGeom>
        </p:spPr>
      </p:pic>
      <p:pic>
        <p:nvPicPr>
          <p:cNvPr id="14" name="Picture 13"/>
          <p:cNvPicPr>
            <a:picLocks noChangeAspect="1"/>
          </p:cNvPicPr>
          <p:nvPr/>
        </p:nvPicPr>
        <p:blipFill rotWithShape="1">
          <a:blip r:embed="rId5"/>
          <a:srcRect r="36240" b="3288"/>
          <a:stretch/>
        </p:blipFill>
        <p:spPr>
          <a:xfrm>
            <a:off x="5223933" y="3581400"/>
            <a:ext cx="2159327" cy="2653007"/>
          </a:xfrm>
          <a:prstGeom prst="rect">
            <a:avLst/>
          </a:prstGeom>
        </p:spPr>
      </p:pic>
      <p:sp>
        <p:nvSpPr>
          <p:cNvPr id="16" name="Content Placeholder 6"/>
          <p:cNvSpPr txBox="1">
            <a:spLocks/>
          </p:cNvSpPr>
          <p:nvPr/>
        </p:nvSpPr>
        <p:spPr>
          <a:xfrm>
            <a:off x="1676400" y="762000"/>
            <a:ext cx="967962" cy="304800"/>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1500" dirty="0" smtClean="0"/>
              <a:t>Diesel </a:t>
            </a:r>
            <a:r>
              <a:rPr lang="en-US" sz="1500" dirty="0" smtClean="0">
                <a:solidFill>
                  <a:srgbClr val="FF0000"/>
                </a:solidFill>
              </a:rPr>
              <a:t>x 10</a:t>
            </a:r>
          </a:p>
          <a:p>
            <a:pPr marL="0" indent="0" algn="ctr">
              <a:buFont typeface="Arial"/>
              <a:buNone/>
            </a:pPr>
            <a:endParaRPr lang="en-US" dirty="0" smtClean="0"/>
          </a:p>
        </p:txBody>
      </p:sp>
      <p:sp>
        <p:nvSpPr>
          <p:cNvPr id="17" name="Content Placeholder 6"/>
          <p:cNvSpPr txBox="1">
            <a:spLocks/>
          </p:cNvSpPr>
          <p:nvPr/>
        </p:nvSpPr>
        <p:spPr>
          <a:xfrm>
            <a:off x="6042438" y="685800"/>
            <a:ext cx="967962" cy="3048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1500" dirty="0" smtClean="0"/>
              <a:t>Gas</a:t>
            </a:r>
          </a:p>
          <a:p>
            <a:pPr marL="0" indent="0" algn="ctr">
              <a:buFont typeface="Arial"/>
              <a:buNone/>
            </a:pPr>
            <a:endParaRPr lang="en-US" dirty="0" smtClean="0"/>
          </a:p>
        </p:txBody>
      </p:sp>
      <p:sp>
        <p:nvSpPr>
          <p:cNvPr id="18" name="Content Placeholder 6"/>
          <p:cNvSpPr txBox="1">
            <a:spLocks/>
          </p:cNvSpPr>
          <p:nvPr/>
        </p:nvSpPr>
        <p:spPr>
          <a:xfrm>
            <a:off x="1622838" y="3505200"/>
            <a:ext cx="1272762" cy="381000"/>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smtClean="0"/>
              <a:t>Meat Cooking</a:t>
            </a:r>
          </a:p>
        </p:txBody>
      </p:sp>
      <p:sp>
        <p:nvSpPr>
          <p:cNvPr id="19" name="Content Placeholder 6"/>
          <p:cNvSpPr txBox="1">
            <a:spLocks/>
          </p:cNvSpPr>
          <p:nvPr/>
        </p:nvSpPr>
        <p:spPr>
          <a:xfrm>
            <a:off x="5943600" y="3429000"/>
            <a:ext cx="1272762" cy="381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1500" dirty="0" smtClean="0"/>
              <a:t>Other</a:t>
            </a:r>
          </a:p>
        </p:txBody>
      </p:sp>
      <p:sp>
        <p:nvSpPr>
          <p:cNvPr id="20" name="Content Placeholder 6"/>
          <p:cNvSpPr txBox="1">
            <a:spLocks/>
          </p:cNvSpPr>
          <p:nvPr/>
        </p:nvSpPr>
        <p:spPr>
          <a:xfrm>
            <a:off x="22638" y="6096000"/>
            <a:ext cx="9121362" cy="762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2400" dirty="0" smtClean="0"/>
              <a:t>Majority of POA in LA attributed to meat cooking (at Pasadena: ~55</a:t>
            </a:r>
            <a:r>
              <a:rPr lang="en-US" sz="2400" dirty="0"/>
              <a:t>% </a:t>
            </a:r>
            <a:r>
              <a:rPr lang="en-US" sz="2400" dirty="0" smtClean="0"/>
              <a:t> meat cooking, </a:t>
            </a:r>
            <a:r>
              <a:rPr lang="en-US" sz="2400" dirty="0"/>
              <a:t>21% </a:t>
            </a:r>
            <a:r>
              <a:rPr lang="en-US" sz="2400" dirty="0" smtClean="0"/>
              <a:t>gas, 15</a:t>
            </a:r>
            <a:r>
              <a:rPr lang="en-US" sz="2400" dirty="0"/>
              <a:t>% </a:t>
            </a:r>
            <a:r>
              <a:rPr lang="en-US" sz="2400" dirty="0" smtClean="0"/>
              <a:t>other, and 9</a:t>
            </a:r>
            <a:r>
              <a:rPr lang="en-US" sz="2400" dirty="0"/>
              <a:t>% </a:t>
            </a:r>
            <a:r>
              <a:rPr lang="en-US" sz="2400" dirty="0" smtClean="0"/>
              <a:t>diesel)</a:t>
            </a:r>
          </a:p>
        </p:txBody>
      </p:sp>
      <p:sp>
        <p:nvSpPr>
          <p:cNvPr id="3" name="TextBox 2"/>
          <p:cNvSpPr txBox="1"/>
          <p:nvPr/>
        </p:nvSpPr>
        <p:spPr>
          <a:xfrm>
            <a:off x="7543800" y="792777"/>
            <a:ext cx="685800" cy="338554"/>
          </a:xfrm>
          <a:prstGeom prst="rect">
            <a:avLst/>
          </a:prstGeom>
          <a:noFill/>
        </p:spPr>
        <p:txBody>
          <a:bodyPr wrap="square" rtlCol="0">
            <a:spAutoFit/>
          </a:bodyPr>
          <a:lstStyle/>
          <a:p>
            <a:r>
              <a:rPr lang="en-US" sz="1600" dirty="0" smtClean="0"/>
              <a:t>1.20</a:t>
            </a:r>
            <a:endParaRPr lang="en-US" sz="1600" dirty="0"/>
          </a:p>
        </p:txBody>
      </p:sp>
      <p:sp>
        <p:nvSpPr>
          <p:cNvPr id="21" name="TextBox 20"/>
          <p:cNvSpPr txBox="1"/>
          <p:nvPr/>
        </p:nvSpPr>
        <p:spPr>
          <a:xfrm>
            <a:off x="7543800" y="1063823"/>
            <a:ext cx="685800" cy="338554"/>
          </a:xfrm>
          <a:prstGeom prst="rect">
            <a:avLst/>
          </a:prstGeom>
          <a:noFill/>
        </p:spPr>
        <p:txBody>
          <a:bodyPr wrap="square" rtlCol="0">
            <a:spAutoFit/>
          </a:bodyPr>
          <a:lstStyle/>
          <a:p>
            <a:r>
              <a:rPr lang="en-US" sz="1600" dirty="0" smtClean="0"/>
              <a:t>1.05</a:t>
            </a:r>
            <a:endParaRPr lang="en-US" sz="1600" dirty="0"/>
          </a:p>
        </p:txBody>
      </p:sp>
      <p:sp>
        <p:nvSpPr>
          <p:cNvPr id="22" name="TextBox 21"/>
          <p:cNvSpPr txBox="1"/>
          <p:nvPr/>
        </p:nvSpPr>
        <p:spPr>
          <a:xfrm>
            <a:off x="7543800" y="1368623"/>
            <a:ext cx="685800" cy="338554"/>
          </a:xfrm>
          <a:prstGeom prst="rect">
            <a:avLst/>
          </a:prstGeom>
          <a:noFill/>
        </p:spPr>
        <p:txBody>
          <a:bodyPr wrap="square" rtlCol="0">
            <a:spAutoFit/>
          </a:bodyPr>
          <a:lstStyle/>
          <a:p>
            <a:r>
              <a:rPr lang="en-US" sz="1600" dirty="0" smtClean="0"/>
              <a:t>0.90</a:t>
            </a:r>
            <a:endParaRPr lang="en-US" sz="1600" dirty="0"/>
          </a:p>
        </p:txBody>
      </p:sp>
      <p:sp>
        <p:nvSpPr>
          <p:cNvPr id="23" name="TextBox 22"/>
          <p:cNvSpPr txBox="1"/>
          <p:nvPr/>
        </p:nvSpPr>
        <p:spPr>
          <a:xfrm>
            <a:off x="7543800" y="1630977"/>
            <a:ext cx="685800" cy="338554"/>
          </a:xfrm>
          <a:prstGeom prst="rect">
            <a:avLst/>
          </a:prstGeom>
          <a:noFill/>
        </p:spPr>
        <p:txBody>
          <a:bodyPr wrap="square" rtlCol="0">
            <a:spAutoFit/>
          </a:bodyPr>
          <a:lstStyle/>
          <a:p>
            <a:r>
              <a:rPr lang="en-US" sz="1600" dirty="0" smtClean="0"/>
              <a:t>0.75</a:t>
            </a:r>
            <a:endParaRPr lang="en-US" sz="1600" dirty="0"/>
          </a:p>
        </p:txBody>
      </p:sp>
      <p:sp>
        <p:nvSpPr>
          <p:cNvPr id="24" name="TextBox 23"/>
          <p:cNvSpPr txBox="1"/>
          <p:nvPr/>
        </p:nvSpPr>
        <p:spPr>
          <a:xfrm>
            <a:off x="7543800" y="1902023"/>
            <a:ext cx="685800" cy="338554"/>
          </a:xfrm>
          <a:prstGeom prst="rect">
            <a:avLst/>
          </a:prstGeom>
          <a:noFill/>
        </p:spPr>
        <p:txBody>
          <a:bodyPr wrap="square" rtlCol="0">
            <a:spAutoFit/>
          </a:bodyPr>
          <a:lstStyle/>
          <a:p>
            <a:r>
              <a:rPr lang="en-US" sz="1600" dirty="0" smtClean="0"/>
              <a:t>0.60</a:t>
            </a:r>
            <a:endParaRPr lang="en-US" sz="1600" dirty="0"/>
          </a:p>
        </p:txBody>
      </p:sp>
      <p:sp>
        <p:nvSpPr>
          <p:cNvPr id="25" name="TextBox 24"/>
          <p:cNvSpPr txBox="1"/>
          <p:nvPr/>
        </p:nvSpPr>
        <p:spPr>
          <a:xfrm>
            <a:off x="7543800" y="2164377"/>
            <a:ext cx="685800" cy="338554"/>
          </a:xfrm>
          <a:prstGeom prst="rect">
            <a:avLst/>
          </a:prstGeom>
          <a:noFill/>
        </p:spPr>
        <p:txBody>
          <a:bodyPr wrap="square" rtlCol="0">
            <a:spAutoFit/>
          </a:bodyPr>
          <a:lstStyle/>
          <a:p>
            <a:r>
              <a:rPr lang="en-US" sz="1600" dirty="0" smtClean="0"/>
              <a:t>0.45</a:t>
            </a:r>
            <a:endParaRPr lang="en-US" sz="1600" dirty="0"/>
          </a:p>
        </p:txBody>
      </p:sp>
      <p:sp>
        <p:nvSpPr>
          <p:cNvPr id="26" name="TextBox 25"/>
          <p:cNvSpPr txBox="1"/>
          <p:nvPr/>
        </p:nvSpPr>
        <p:spPr>
          <a:xfrm>
            <a:off x="7543800" y="2435423"/>
            <a:ext cx="685800" cy="338554"/>
          </a:xfrm>
          <a:prstGeom prst="rect">
            <a:avLst/>
          </a:prstGeom>
          <a:noFill/>
        </p:spPr>
        <p:txBody>
          <a:bodyPr wrap="square" rtlCol="0">
            <a:spAutoFit/>
          </a:bodyPr>
          <a:lstStyle/>
          <a:p>
            <a:r>
              <a:rPr lang="en-US" sz="1600" dirty="0" smtClean="0"/>
              <a:t>0.30</a:t>
            </a:r>
            <a:endParaRPr lang="en-US" sz="1600" dirty="0"/>
          </a:p>
        </p:txBody>
      </p:sp>
      <p:sp>
        <p:nvSpPr>
          <p:cNvPr id="27" name="TextBox 26"/>
          <p:cNvSpPr txBox="1"/>
          <p:nvPr/>
        </p:nvSpPr>
        <p:spPr>
          <a:xfrm>
            <a:off x="7543800" y="2697777"/>
            <a:ext cx="685800" cy="338554"/>
          </a:xfrm>
          <a:prstGeom prst="rect">
            <a:avLst/>
          </a:prstGeom>
          <a:noFill/>
        </p:spPr>
        <p:txBody>
          <a:bodyPr wrap="square" rtlCol="0">
            <a:spAutoFit/>
          </a:bodyPr>
          <a:lstStyle/>
          <a:p>
            <a:r>
              <a:rPr lang="en-US" sz="1600" dirty="0" smtClean="0"/>
              <a:t>0.15</a:t>
            </a:r>
            <a:endParaRPr lang="en-US" sz="1600" dirty="0"/>
          </a:p>
        </p:txBody>
      </p:sp>
      <p:sp>
        <p:nvSpPr>
          <p:cNvPr id="28" name="TextBox 27"/>
          <p:cNvSpPr txBox="1"/>
          <p:nvPr/>
        </p:nvSpPr>
        <p:spPr>
          <a:xfrm>
            <a:off x="7543800" y="2968823"/>
            <a:ext cx="685800" cy="338554"/>
          </a:xfrm>
          <a:prstGeom prst="rect">
            <a:avLst/>
          </a:prstGeom>
          <a:noFill/>
        </p:spPr>
        <p:txBody>
          <a:bodyPr wrap="square" rtlCol="0">
            <a:spAutoFit/>
          </a:bodyPr>
          <a:lstStyle/>
          <a:p>
            <a:r>
              <a:rPr lang="en-US" sz="1600" dirty="0" smtClean="0"/>
              <a:t>0.00</a:t>
            </a:r>
            <a:endParaRPr lang="en-US" sz="1600" dirty="0"/>
          </a:p>
        </p:txBody>
      </p:sp>
      <p:sp>
        <p:nvSpPr>
          <p:cNvPr id="29" name="TextBox 28"/>
          <p:cNvSpPr txBox="1"/>
          <p:nvPr/>
        </p:nvSpPr>
        <p:spPr>
          <a:xfrm>
            <a:off x="7315200" y="3200400"/>
            <a:ext cx="685800" cy="307777"/>
          </a:xfrm>
          <a:prstGeom prst="rect">
            <a:avLst/>
          </a:prstGeom>
          <a:noFill/>
        </p:spPr>
        <p:txBody>
          <a:bodyPr wrap="square" rtlCol="0">
            <a:spAutoFit/>
          </a:bodyPr>
          <a:lstStyle/>
          <a:p>
            <a:r>
              <a:rPr lang="en-US" sz="1400" dirty="0" smtClean="0"/>
              <a:t>μg m</a:t>
            </a:r>
            <a:r>
              <a:rPr lang="en-US" sz="1400" baseline="30000" dirty="0" smtClean="0"/>
              <a:t>-3</a:t>
            </a:r>
            <a:endParaRPr lang="en-US" sz="1400" baseline="30000" dirty="0"/>
          </a:p>
        </p:txBody>
      </p:sp>
      <p:pic>
        <p:nvPicPr>
          <p:cNvPr id="30" name="Picture 29"/>
          <p:cNvPicPr>
            <a:picLocks noChangeAspect="1"/>
          </p:cNvPicPr>
          <p:nvPr/>
        </p:nvPicPr>
        <p:blipFill rotWithShape="1">
          <a:blip r:embed="rId3"/>
          <a:srcRect l="70424" t="5328" r="25988" b="10941"/>
          <a:stretch/>
        </p:blipFill>
        <p:spPr>
          <a:xfrm>
            <a:off x="7467600" y="945177"/>
            <a:ext cx="121535" cy="2296887"/>
          </a:xfrm>
          <a:prstGeom prst="rect">
            <a:avLst/>
          </a:prstGeom>
        </p:spPr>
      </p:pic>
      <p:sp>
        <p:nvSpPr>
          <p:cNvPr id="31" name="TextBox 30"/>
          <p:cNvSpPr txBox="1"/>
          <p:nvPr/>
        </p:nvSpPr>
        <p:spPr>
          <a:xfrm>
            <a:off x="7543800" y="3535977"/>
            <a:ext cx="685800" cy="338554"/>
          </a:xfrm>
          <a:prstGeom prst="rect">
            <a:avLst/>
          </a:prstGeom>
          <a:noFill/>
        </p:spPr>
        <p:txBody>
          <a:bodyPr wrap="square" rtlCol="0">
            <a:spAutoFit/>
          </a:bodyPr>
          <a:lstStyle/>
          <a:p>
            <a:r>
              <a:rPr lang="en-US" sz="1600" dirty="0" smtClean="0"/>
              <a:t>1.20</a:t>
            </a:r>
            <a:endParaRPr lang="en-US" sz="1600" dirty="0"/>
          </a:p>
        </p:txBody>
      </p:sp>
      <p:sp>
        <p:nvSpPr>
          <p:cNvPr id="32" name="TextBox 31"/>
          <p:cNvSpPr txBox="1"/>
          <p:nvPr/>
        </p:nvSpPr>
        <p:spPr>
          <a:xfrm>
            <a:off x="7543800" y="3807023"/>
            <a:ext cx="685800" cy="338554"/>
          </a:xfrm>
          <a:prstGeom prst="rect">
            <a:avLst/>
          </a:prstGeom>
          <a:noFill/>
        </p:spPr>
        <p:txBody>
          <a:bodyPr wrap="square" rtlCol="0">
            <a:spAutoFit/>
          </a:bodyPr>
          <a:lstStyle/>
          <a:p>
            <a:r>
              <a:rPr lang="en-US" sz="1600" dirty="0" smtClean="0"/>
              <a:t>1.05</a:t>
            </a:r>
            <a:endParaRPr lang="en-US" sz="1600" dirty="0"/>
          </a:p>
        </p:txBody>
      </p:sp>
      <p:sp>
        <p:nvSpPr>
          <p:cNvPr id="33" name="TextBox 32"/>
          <p:cNvSpPr txBox="1"/>
          <p:nvPr/>
        </p:nvSpPr>
        <p:spPr>
          <a:xfrm>
            <a:off x="7543800" y="4111823"/>
            <a:ext cx="685800" cy="338554"/>
          </a:xfrm>
          <a:prstGeom prst="rect">
            <a:avLst/>
          </a:prstGeom>
          <a:noFill/>
        </p:spPr>
        <p:txBody>
          <a:bodyPr wrap="square" rtlCol="0">
            <a:spAutoFit/>
          </a:bodyPr>
          <a:lstStyle/>
          <a:p>
            <a:r>
              <a:rPr lang="en-US" sz="1600" dirty="0" smtClean="0"/>
              <a:t>0.90</a:t>
            </a:r>
            <a:endParaRPr lang="en-US" sz="1600" dirty="0"/>
          </a:p>
        </p:txBody>
      </p:sp>
      <p:sp>
        <p:nvSpPr>
          <p:cNvPr id="34" name="TextBox 33"/>
          <p:cNvSpPr txBox="1"/>
          <p:nvPr/>
        </p:nvSpPr>
        <p:spPr>
          <a:xfrm>
            <a:off x="7543800" y="4374177"/>
            <a:ext cx="685800" cy="338554"/>
          </a:xfrm>
          <a:prstGeom prst="rect">
            <a:avLst/>
          </a:prstGeom>
          <a:noFill/>
        </p:spPr>
        <p:txBody>
          <a:bodyPr wrap="square" rtlCol="0">
            <a:spAutoFit/>
          </a:bodyPr>
          <a:lstStyle/>
          <a:p>
            <a:r>
              <a:rPr lang="en-US" sz="1600" dirty="0" smtClean="0"/>
              <a:t>0.75</a:t>
            </a:r>
            <a:endParaRPr lang="en-US" sz="1600" dirty="0"/>
          </a:p>
        </p:txBody>
      </p:sp>
      <p:sp>
        <p:nvSpPr>
          <p:cNvPr id="35" name="TextBox 34"/>
          <p:cNvSpPr txBox="1"/>
          <p:nvPr/>
        </p:nvSpPr>
        <p:spPr>
          <a:xfrm>
            <a:off x="7543800" y="4645223"/>
            <a:ext cx="685800" cy="338554"/>
          </a:xfrm>
          <a:prstGeom prst="rect">
            <a:avLst/>
          </a:prstGeom>
          <a:noFill/>
        </p:spPr>
        <p:txBody>
          <a:bodyPr wrap="square" rtlCol="0">
            <a:spAutoFit/>
          </a:bodyPr>
          <a:lstStyle/>
          <a:p>
            <a:r>
              <a:rPr lang="en-US" sz="1600" dirty="0" smtClean="0"/>
              <a:t>0.60</a:t>
            </a:r>
            <a:endParaRPr lang="en-US" sz="1600" dirty="0"/>
          </a:p>
        </p:txBody>
      </p:sp>
      <p:sp>
        <p:nvSpPr>
          <p:cNvPr id="36" name="TextBox 35"/>
          <p:cNvSpPr txBox="1"/>
          <p:nvPr/>
        </p:nvSpPr>
        <p:spPr>
          <a:xfrm>
            <a:off x="7543800" y="4907577"/>
            <a:ext cx="685800" cy="338554"/>
          </a:xfrm>
          <a:prstGeom prst="rect">
            <a:avLst/>
          </a:prstGeom>
          <a:noFill/>
        </p:spPr>
        <p:txBody>
          <a:bodyPr wrap="square" rtlCol="0">
            <a:spAutoFit/>
          </a:bodyPr>
          <a:lstStyle/>
          <a:p>
            <a:r>
              <a:rPr lang="en-US" sz="1600" dirty="0" smtClean="0"/>
              <a:t>0.45</a:t>
            </a:r>
            <a:endParaRPr lang="en-US" sz="1600" dirty="0"/>
          </a:p>
        </p:txBody>
      </p:sp>
      <p:sp>
        <p:nvSpPr>
          <p:cNvPr id="37" name="TextBox 36"/>
          <p:cNvSpPr txBox="1"/>
          <p:nvPr/>
        </p:nvSpPr>
        <p:spPr>
          <a:xfrm>
            <a:off x="7543800" y="5178623"/>
            <a:ext cx="685800" cy="338554"/>
          </a:xfrm>
          <a:prstGeom prst="rect">
            <a:avLst/>
          </a:prstGeom>
          <a:noFill/>
        </p:spPr>
        <p:txBody>
          <a:bodyPr wrap="square" rtlCol="0">
            <a:spAutoFit/>
          </a:bodyPr>
          <a:lstStyle/>
          <a:p>
            <a:r>
              <a:rPr lang="en-US" sz="1600" dirty="0" smtClean="0"/>
              <a:t>0.30</a:t>
            </a:r>
            <a:endParaRPr lang="en-US" sz="1600" dirty="0"/>
          </a:p>
        </p:txBody>
      </p:sp>
      <p:sp>
        <p:nvSpPr>
          <p:cNvPr id="38" name="TextBox 37"/>
          <p:cNvSpPr txBox="1"/>
          <p:nvPr/>
        </p:nvSpPr>
        <p:spPr>
          <a:xfrm>
            <a:off x="7543800" y="5440977"/>
            <a:ext cx="685800" cy="338554"/>
          </a:xfrm>
          <a:prstGeom prst="rect">
            <a:avLst/>
          </a:prstGeom>
          <a:noFill/>
        </p:spPr>
        <p:txBody>
          <a:bodyPr wrap="square" rtlCol="0">
            <a:spAutoFit/>
          </a:bodyPr>
          <a:lstStyle/>
          <a:p>
            <a:r>
              <a:rPr lang="en-US" sz="1600" dirty="0" smtClean="0"/>
              <a:t>0.15</a:t>
            </a:r>
            <a:endParaRPr lang="en-US" sz="1600" dirty="0"/>
          </a:p>
        </p:txBody>
      </p:sp>
      <p:sp>
        <p:nvSpPr>
          <p:cNvPr id="39" name="TextBox 38"/>
          <p:cNvSpPr txBox="1"/>
          <p:nvPr/>
        </p:nvSpPr>
        <p:spPr>
          <a:xfrm>
            <a:off x="7543800" y="5712023"/>
            <a:ext cx="685800" cy="338554"/>
          </a:xfrm>
          <a:prstGeom prst="rect">
            <a:avLst/>
          </a:prstGeom>
          <a:noFill/>
        </p:spPr>
        <p:txBody>
          <a:bodyPr wrap="square" rtlCol="0">
            <a:spAutoFit/>
          </a:bodyPr>
          <a:lstStyle/>
          <a:p>
            <a:r>
              <a:rPr lang="en-US" sz="1600" dirty="0" smtClean="0"/>
              <a:t>0.00</a:t>
            </a:r>
            <a:endParaRPr lang="en-US" sz="1600" dirty="0"/>
          </a:p>
        </p:txBody>
      </p:sp>
      <p:sp>
        <p:nvSpPr>
          <p:cNvPr id="40" name="TextBox 39"/>
          <p:cNvSpPr txBox="1"/>
          <p:nvPr/>
        </p:nvSpPr>
        <p:spPr>
          <a:xfrm>
            <a:off x="7315200" y="5940623"/>
            <a:ext cx="685800" cy="307777"/>
          </a:xfrm>
          <a:prstGeom prst="rect">
            <a:avLst/>
          </a:prstGeom>
          <a:noFill/>
        </p:spPr>
        <p:txBody>
          <a:bodyPr wrap="square" rtlCol="0">
            <a:spAutoFit/>
          </a:bodyPr>
          <a:lstStyle/>
          <a:p>
            <a:r>
              <a:rPr lang="en-US" sz="1400" dirty="0" smtClean="0"/>
              <a:t>μg m</a:t>
            </a:r>
            <a:r>
              <a:rPr lang="en-US" sz="1400" baseline="30000" dirty="0" smtClean="0"/>
              <a:t>-3</a:t>
            </a:r>
            <a:endParaRPr lang="en-US" sz="1400" baseline="30000" dirty="0"/>
          </a:p>
        </p:txBody>
      </p:sp>
      <p:pic>
        <p:nvPicPr>
          <p:cNvPr id="41" name="Picture 40"/>
          <p:cNvPicPr>
            <a:picLocks noChangeAspect="1"/>
          </p:cNvPicPr>
          <p:nvPr/>
        </p:nvPicPr>
        <p:blipFill rotWithShape="1">
          <a:blip r:embed="rId3"/>
          <a:srcRect l="70424" t="5328" r="25988" b="10941"/>
          <a:stretch/>
        </p:blipFill>
        <p:spPr>
          <a:xfrm>
            <a:off x="7467600" y="3688377"/>
            <a:ext cx="121535" cy="2296887"/>
          </a:xfrm>
          <a:prstGeom prst="rect">
            <a:avLst/>
          </a:prstGeom>
        </p:spPr>
      </p:pic>
      <p:sp>
        <p:nvSpPr>
          <p:cNvPr id="42" name="TextBox 41"/>
          <p:cNvSpPr txBox="1"/>
          <p:nvPr/>
        </p:nvSpPr>
        <p:spPr>
          <a:xfrm>
            <a:off x="3200400" y="3807023"/>
            <a:ext cx="685800" cy="338554"/>
          </a:xfrm>
          <a:prstGeom prst="rect">
            <a:avLst/>
          </a:prstGeom>
          <a:noFill/>
        </p:spPr>
        <p:txBody>
          <a:bodyPr wrap="square" rtlCol="0">
            <a:spAutoFit/>
          </a:bodyPr>
          <a:lstStyle/>
          <a:p>
            <a:r>
              <a:rPr lang="en-US" sz="1600" dirty="0" smtClean="0"/>
              <a:t>1.05</a:t>
            </a:r>
            <a:endParaRPr lang="en-US" sz="1600" dirty="0"/>
          </a:p>
        </p:txBody>
      </p:sp>
      <p:sp>
        <p:nvSpPr>
          <p:cNvPr id="43" name="TextBox 42"/>
          <p:cNvSpPr txBox="1"/>
          <p:nvPr/>
        </p:nvSpPr>
        <p:spPr>
          <a:xfrm>
            <a:off x="3200400" y="4111823"/>
            <a:ext cx="685800" cy="338554"/>
          </a:xfrm>
          <a:prstGeom prst="rect">
            <a:avLst/>
          </a:prstGeom>
          <a:noFill/>
        </p:spPr>
        <p:txBody>
          <a:bodyPr wrap="square" rtlCol="0">
            <a:spAutoFit/>
          </a:bodyPr>
          <a:lstStyle/>
          <a:p>
            <a:r>
              <a:rPr lang="en-US" sz="1600" dirty="0" smtClean="0"/>
              <a:t>0.90</a:t>
            </a:r>
            <a:endParaRPr lang="en-US" sz="1600" dirty="0"/>
          </a:p>
        </p:txBody>
      </p:sp>
      <p:sp>
        <p:nvSpPr>
          <p:cNvPr id="44" name="TextBox 43"/>
          <p:cNvSpPr txBox="1"/>
          <p:nvPr/>
        </p:nvSpPr>
        <p:spPr>
          <a:xfrm>
            <a:off x="3200400" y="4374177"/>
            <a:ext cx="685800" cy="338554"/>
          </a:xfrm>
          <a:prstGeom prst="rect">
            <a:avLst/>
          </a:prstGeom>
          <a:noFill/>
        </p:spPr>
        <p:txBody>
          <a:bodyPr wrap="square" rtlCol="0">
            <a:spAutoFit/>
          </a:bodyPr>
          <a:lstStyle/>
          <a:p>
            <a:r>
              <a:rPr lang="en-US" sz="1600" dirty="0" smtClean="0"/>
              <a:t>0.75</a:t>
            </a:r>
            <a:endParaRPr lang="en-US" sz="1600" dirty="0"/>
          </a:p>
        </p:txBody>
      </p:sp>
      <p:sp>
        <p:nvSpPr>
          <p:cNvPr id="45" name="TextBox 44"/>
          <p:cNvSpPr txBox="1"/>
          <p:nvPr/>
        </p:nvSpPr>
        <p:spPr>
          <a:xfrm>
            <a:off x="3200400" y="4645223"/>
            <a:ext cx="685800" cy="338554"/>
          </a:xfrm>
          <a:prstGeom prst="rect">
            <a:avLst/>
          </a:prstGeom>
          <a:noFill/>
        </p:spPr>
        <p:txBody>
          <a:bodyPr wrap="square" rtlCol="0">
            <a:spAutoFit/>
          </a:bodyPr>
          <a:lstStyle/>
          <a:p>
            <a:r>
              <a:rPr lang="en-US" sz="1600" dirty="0" smtClean="0"/>
              <a:t>0.60</a:t>
            </a:r>
            <a:endParaRPr lang="en-US" sz="1600" dirty="0"/>
          </a:p>
        </p:txBody>
      </p:sp>
      <p:sp>
        <p:nvSpPr>
          <p:cNvPr id="46" name="TextBox 45"/>
          <p:cNvSpPr txBox="1"/>
          <p:nvPr/>
        </p:nvSpPr>
        <p:spPr>
          <a:xfrm>
            <a:off x="3200400" y="4907577"/>
            <a:ext cx="685800" cy="338554"/>
          </a:xfrm>
          <a:prstGeom prst="rect">
            <a:avLst/>
          </a:prstGeom>
          <a:noFill/>
        </p:spPr>
        <p:txBody>
          <a:bodyPr wrap="square" rtlCol="0">
            <a:spAutoFit/>
          </a:bodyPr>
          <a:lstStyle/>
          <a:p>
            <a:r>
              <a:rPr lang="en-US" sz="1600" dirty="0" smtClean="0"/>
              <a:t>0.45</a:t>
            </a:r>
            <a:endParaRPr lang="en-US" sz="1600" dirty="0"/>
          </a:p>
        </p:txBody>
      </p:sp>
      <p:sp>
        <p:nvSpPr>
          <p:cNvPr id="47" name="TextBox 46"/>
          <p:cNvSpPr txBox="1"/>
          <p:nvPr/>
        </p:nvSpPr>
        <p:spPr>
          <a:xfrm>
            <a:off x="3200400" y="5178623"/>
            <a:ext cx="685800" cy="338554"/>
          </a:xfrm>
          <a:prstGeom prst="rect">
            <a:avLst/>
          </a:prstGeom>
          <a:noFill/>
        </p:spPr>
        <p:txBody>
          <a:bodyPr wrap="square" rtlCol="0">
            <a:spAutoFit/>
          </a:bodyPr>
          <a:lstStyle/>
          <a:p>
            <a:r>
              <a:rPr lang="en-US" sz="1600" dirty="0" smtClean="0"/>
              <a:t>0.30</a:t>
            </a:r>
            <a:endParaRPr lang="en-US" sz="1600" dirty="0"/>
          </a:p>
        </p:txBody>
      </p:sp>
      <p:sp>
        <p:nvSpPr>
          <p:cNvPr id="48" name="TextBox 47"/>
          <p:cNvSpPr txBox="1"/>
          <p:nvPr/>
        </p:nvSpPr>
        <p:spPr>
          <a:xfrm>
            <a:off x="3200400" y="5440977"/>
            <a:ext cx="685800" cy="338554"/>
          </a:xfrm>
          <a:prstGeom prst="rect">
            <a:avLst/>
          </a:prstGeom>
          <a:noFill/>
        </p:spPr>
        <p:txBody>
          <a:bodyPr wrap="square" rtlCol="0">
            <a:spAutoFit/>
          </a:bodyPr>
          <a:lstStyle/>
          <a:p>
            <a:r>
              <a:rPr lang="en-US" sz="1600" dirty="0" smtClean="0"/>
              <a:t>0.15</a:t>
            </a:r>
            <a:endParaRPr lang="en-US" sz="1600" dirty="0"/>
          </a:p>
        </p:txBody>
      </p:sp>
      <p:sp>
        <p:nvSpPr>
          <p:cNvPr id="49" name="TextBox 48"/>
          <p:cNvSpPr txBox="1"/>
          <p:nvPr/>
        </p:nvSpPr>
        <p:spPr>
          <a:xfrm>
            <a:off x="3200400" y="5712023"/>
            <a:ext cx="685800" cy="338554"/>
          </a:xfrm>
          <a:prstGeom prst="rect">
            <a:avLst/>
          </a:prstGeom>
          <a:noFill/>
        </p:spPr>
        <p:txBody>
          <a:bodyPr wrap="square" rtlCol="0">
            <a:spAutoFit/>
          </a:bodyPr>
          <a:lstStyle/>
          <a:p>
            <a:r>
              <a:rPr lang="en-US" sz="1600" dirty="0" smtClean="0"/>
              <a:t>0.00</a:t>
            </a:r>
            <a:endParaRPr lang="en-US" sz="1600" dirty="0"/>
          </a:p>
        </p:txBody>
      </p:sp>
      <p:sp>
        <p:nvSpPr>
          <p:cNvPr id="50" name="TextBox 49"/>
          <p:cNvSpPr txBox="1"/>
          <p:nvPr/>
        </p:nvSpPr>
        <p:spPr>
          <a:xfrm>
            <a:off x="2971800" y="5943600"/>
            <a:ext cx="685800" cy="307777"/>
          </a:xfrm>
          <a:prstGeom prst="rect">
            <a:avLst/>
          </a:prstGeom>
          <a:noFill/>
        </p:spPr>
        <p:txBody>
          <a:bodyPr wrap="square" rtlCol="0">
            <a:spAutoFit/>
          </a:bodyPr>
          <a:lstStyle/>
          <a:p>
            <a:r>
              <a:rPr lang="en-US" sz="1400" dirty="0" smtClean="0"/>
              <a:t>μg m</a:t>
            </a:r>
            <a:r>
              <a:rPr lang="en-US" sz="1400" baseline="30000" dirty="0" smtClean="0"/>
              <a:t>-3</a:t>
            </a:r>
            <a:endParaRPr lang="en-US" sz="1400" baseline="30000" dirty="0"/>
          </a:p>
        </p:txBody>
      </p:sp>
      <p:pic>
        <p:nvPicPr>
          <p:cNvPr id="51" name="Picture 50"/>
          <p:cNvPicPr>
            <a:picLocks noChangeAspect="1"/>
          </p:cNvPicPr>
          <p:nvPr/>
        </p:nvPicPr>
        <p:blipFill rotWithShape="1">
          <a:blip r:embed="rId3"/>
          <a:srcRect l="70424" t="5328" r="25988" b="10941"/>
          <a:stretch/>
        </p:blipFill>
        <p:spPr>
          <a:xfrm>
            <a:off x="3124200" y="3688377"/>
            <a:ext cx="121535" cy="2296887"/>
          </a:xfrm>
          <a:prstGeom prst="rect">
            <a:avLst/>
          </a:prstGeom>
        </p:spPr>
      </p:pic>
      <p:sp>
        <p:nvSpPr>
          <p:cNvPr id="52" name="TextBox 51"/>
          <p:cNvSpPr txBox="1"/>
          <p:nvPr/>
        </p:nvSpPr>
        <p:spPr>
          <a:xfrm>
            <a:off x="3276600" y="1109246"/>
            <a:ext cx="685800" cy="338554"/>
          </a:xfrm>
          <a:prstGeom prst="rect">
            <a:avLst/>
          </a:prstGeom>
          <a:noFill/>
        </p:spPr>
        <p:txBody>
          <a:bodyPr wrap="square" rtlCol="0">
            <a:spAutoFit/>
          </a:bodyPr>
          <a:lstStyle/>
          <a:p>
            <a:r>
              <a:rPr lang="en-US" sz="1600" dirty="0" smtClean="0"/>
              <a:t>0.105</a:t>
            </a:r>
            <a:endParaRPr lang="en-US" sz="1600" dirty="0"/>
          </a:p>
        </p:txBody>
      </p:sp>
      <p:sp>
        <p:nvSpPr>
          <p:cNvPr id="53" name="TextBox 52"/>
          <p:cNvSpPr txBox="1"/>
          <p:nvPr/>
        </p:nvSpPr>
        <p:spPr>
          <a:xfrm>
            <a:off x="3276600" y="1414046"/>
            <a:ext cx="685800" cy="338554"/>
          </a:xfrm>
          <a:prstGeom prst="rect">
            <a:avLst/>
          </a:prstGeom>
          <a:noFill/>
        </p:spPr>
        <p:txBody>
          <a:bodyPr wrap="square" rtlCol="0">
            <a:spAutoFit/>
          </a:bodyPr>
          <a:lstStyle/>
          <a:p>
            <a:r>
              <a:rPr lang="en-US" sz="1600" dirty="0" smtClean="0"/>
              <a:t>0.090</a:t>
            </a:r>
            <a:endParaRPr lang="en-US" sz="1600" dirty="0"/>
          </a:p>
        </p:txBody>
      </p:sp>
      <p:sp>
        <p:nvSpPr>
          <p:cNvPr id="54" name="TextBox 53"/>
          <p:cNvSpPr txBox="1"/>
          <p:nvPr/>
        </p:nvSpPr>
        <p:spPr>
          <a:xfrm>
            <a:off x="3276600" y="1676400"/>
            <a:ext cx="685800" cy="338554"/>
          </a:xfrm>
          <a:prstGeom prst="rect">
            <a:avLst/>
          </a:prstGeom>
          <a:noFill/>
        </p:spPr>
        <p:txBody>
          <a:bodyPr wrap="square" rtlCol="0">
            <a:spAutoFit/>
          </a:bodyPr>
          <a:lstStyle/>
          <a:p>
            <a:r>
              <a:rPr lang="en-US" sz="1600" dirty="0" smtClean="0"/>
              <a:t>0.075</a:t>
            </a:r>
            <a:endParaRPr lang="en-US" sz="1600" dirty="0"/>
          </a:p>
        </p:txBody>
      </p:sp>
      <p:sp>
        <p:nvSpPr>
          <p:cNvPr id="55" name="TextBox 54"/>
          <p:cNvSpPr txBox="1"/>
          <p:nvPr/>
        </p:nvSpPr>
        <p:spPr>
          <a:xfrm>
            <a:off x="3276600" y="1947446"/>
            <a:ext cx="685800" cy="338554"/>
          </a:xfrm>
          <a:prstGeom prst="rect">
            <a:avLst/>
          </a:prstGeom>
          <a:noFill/>
        </p:spPr>
        <p:txBody>
          <a:bodyPr wrap="square" rtlCol="0">
            <a:spAutoFit/>
          </a:bodyPr>
          <a:lstStyle/>
          <a:p>
            <a:r>
              <a:rPr lang="en-US" sz="1600" dirty="0" smtClean="0"/>
              <a:t>0.060</a:t>
            </a:r>
            <a:endParaRPr lang="en-US" sz="1600" dirty="0"/>
          </a:p>
        </p:txBody>
      </p:sp>
      <p:sp>
        <p:nvSpPr>
          <p:cNvPr id="56" name="TextBox 55"/>
          <p:cNvSpPr txBox="1"/>
          <p:nvPr/>
        </p:nvSpPr>
        <p:spPr>
          <a:xfrm>
            <a:off x="3276600" y="2209800"/>
            <a:ext cx="685800" cy="338554"/>
          </a:xfrm>
          <a:prstGeom prst="rect">
            <a:avLst/>
          </a:prstGeom>
          <a:noFill/>
        </p:spPr>
        <p:txBody>
          <a:bodyPr wrap="square" rtlCol="0">
            <a:spAutoFit/>
          </a:bodyPr>
          <a:lstStyle/>
          <a:p>
            <a:r>
              <a:rPr lang="en-US" sz="1600" dirty="0" smtClean="0"/>
              <a:t>0.045</a:t>
            </a:r>
            <a:endParaRPr lang="en-US" sz="1600" dirty="0"/>
          </a:p>
        </p:txBody>
      </p:sp>
      <p:sp>
        <p:nvSpPr>
          <p:cNvPr id="57" name="TextBox 56"/>
          <p:cNvSpPr txBox="1"/>
          <p:nvPr/>
        </p:nvSpPr>
        <p:spPr>
          <a:xfrm>
            <a:off x="3276600" y="2480846"/>
            <a:ext cx="685800" cy="338554"/>
          </a:xfrm>
          <a:prstGeom prst="rect">
            <a:avLst/>
          </a:prstGeom>
          <a:noFill/>
        </p:spPr>
        <p:txBody>
          <a:bodyPr wrap="square" rtlCol="0">
            <a:spAutoFit/>
          </a:bodyPr>
          <a:lstStyle/>
          <a:p>
            <a:r>
              <a:rPr lang="en-US" sz="1600" dirty="0" smtClean="0"/>
              <a:t>0.030</a:t>
            </a:r>
            <a:endParaRPr lang="en-US" sz="1600" dirty="0"/>
          </a:p>
        </p:txBody>
      </p:sp>
      <p:sp>
        <p:nvSpPr>
          <p:cNvPr id="58" name="TextBox 57"/>
          <p:cNvSpPr txBox="1"/>
          <p:nvPr/>
        </p:nvSpPr>
        <p:spPr>
          <a:xfrm>
            <a:off x="3276600" y="2743200"/>
            <a:ext cx="685800" cy="338554"/>
          </a:xfrm>
          <a:prstGeom prst="rect">
            <a:avLst/>
          </a:prstGeom>
          <a:noFill/>
        </p:spPr>
        <p:txBody>
          <a:bodyPr wrap="square" rtlCol="0">
            <a:spAutoFit/>
          </a:bodyPr>
          <a:lstStyle/>
          <a:p>
            <a:r>
              <a:rPr lang="en-US" sz="1600" dirty="0" smtClean="0"/>
              <a:t>0.015</a:t>
            </a:r>
            <a:endParaRPr lang="en-US" sz="1600" dirty="0"/>
          </a:p>
        </p:txBody>
      </p:sp>
      <p:sp>
        <p:nvSpPr>
          <p:cNvPr id="59" name="TextBox 58"/>
          <p:cNvSpPr txBox="1"/>
          <p:nvPr/>
        </p:nvSpPr>
        <p:spPr>
          <a:xfrm>
            <a:off x="3276600" y="3014246"/>
            <a:ext cx="685800" cy="338554"/>
          </a:xfrm>
          <a:prstGeom prst="rect">
            <a:avLst/>
          </a:prstGeom>
          <a:noFill/>
        </p:spPr>
        <p:txBody>
          <a:bodyPr wrap="square" rtlCol="0">
            <a:spAutoFit/>
          </a:bodyPr>
          <a:lstStyle/>
          <a:p>
            <a:r>
              <a:rPr lang="en-US" sz="1600" dirty="0" smtClean="0"/>
              <a:t>0.000</a:t>
            </a:r>
            <a:endParaRPr lang="en-US" sz="1600" dirty="0"/>
          </a:p>
        </p:txBody>
      </p:sp>
      <p:sp>
        <p:nvSpPr>
          <p:cNvPr id="60" name="TextBox 59"/>
          <p:cNvSpPr txBox="1"/>
          <p:nvPr/>
        </p:nvSpPr>
        <p:spPr>
          <a:xfrm>
            <a:off x="3048000" y="3245823"/>
            <a:ext cx="685800" cy="307777"/>
          </a:xfrm>
          <a:prstGeom prst="rect">
            <a:avLst/>
          </a:prstGeom>
          <a:noFill/>
        </p:spPr>
        <p:txBody>
          <a:bodyPr wrap="square" rtlCol="0">
            <a:spAutoFit/>
          </a:bodyPr>
          <a:lstStyle/>
          <a:p>
            <a:r>
              <a:rPr lang="en-US" sz="1400" dirty="0" smtClean="0"/>
              <a:t>μg m</a:t>
            </a:r>
            <a:r>
              <a:rPr lang="en-US" sz="1400" baseline="30000" dirty="0" smtClean="0"/>
              <a:t>-3</a:t>
            </a:r>
            <a:endParaRPr lang="en-US" sz="1400" baseline="30000" dirty="0"/>
          </a:p>
        </p:txBody>
      </p:sp>
      <p:pic>
        <p:nvPicPr>
          <p:cNvPr id="61" name="Picture 60"/>
          <p:cNvPicPr>
            <a:picLocks noChangeAspect="1"/>
          </p:cNvPicPr>
          <p:nvPr/>
        </p:nvPicPr>
        <p:blipFill rotWithShape="1">
          <a:blip r:embed="rId3"/>
          <a:srcRect l="70424" t="5328" r="25988" b="10941"/>
          <a:stretch/>
        </p:blipFill>
        <p:spPr>
          <a:xfrm>
            <a:off x="3200400" y="990600"/>
            <a:ext cx="121535" cy="2296887"/>
          </a:xfrm>
          <a:prstGeom prst="rect">
            <a:avLst/>
          </a:prstGeom>
        </p:spPr>
      </p:pic>
      <p:sp>
        <p:nvSpPr>
          <p:cNvPr id="62" name="TextBox 61"/>
          <p:cNvSpPr txBox="1"/>
          <p:nvPr/>
        </p:nvSpPr>
        <p:spPr>
          <a:xfrm>
            <a:off x="3276600" y="838200"/>
            <a:ext cx="685800" cy="338554"/>
          </a:xfrm>
          <a:prstGeom prst="rect">
            <a:avLst/>
          </a:prstGeom>
          <a:noFill/>
        </p:spPr>
        <p:txBody>
          <a:bodyPr wrap="square" rtlCol="0">
            <a:spAutoFit/>
          </a:bodyPr>
          <a:lstStyle/>
          <a:p>
            <a:r>
              <a:rPr lang="en-US" sz="1600" dirty="0" smtClean="0"/>
              <a:t>0.120</a:t>
            </a:r>
            <a:endParaRPr lang="en-US" sz="1600" dirty="0"/>
          </a:p>
        </p:txBody>
      </p:sp>
      <p:sp>
        <p:nvSpPr>
          <p:cNvPr id="63" name="TextBox 62"/>
          <p:cNvSpPr txBox="1"/>
          <p:nvPr/>
        </p:nvSpPr>
        <p:spPr>
          <a:xfrm>
            <a:off x="3200400" y="3547646"/>
            <a:ext cx="685800" cy="338554"/>
          </a:xfrm>
          <a:prstGeom prst="rect">
            <a:avLst/>
          </a:prstGeom>
          <a:noFill/>
        </p:spPr>
        <p:txBody>
          <a:bodyPr wrap="square" rtlCol="0">
            <a:spAutoFit/>
          </a:bodyPr>
          <a:lstStyle/>
          <a:p>
            <a:r>
              <a:rPr lang="en-US" sz="1600" dirty="0" smtClean="0"/>
              <a:t>1.20</a:t>
            </a:r>
            <a:endParaRPr lang="en-US" sz="1600" dirty="0"/>
          </a:p>
        </p:txBody>
      </p:sp>
      <p:sp>
        <p:nvSpPr>
          <p:cNvPr id="4" name="Slide Number Placeholder 3"/>
          <p:cNvSpPr>
            <a:spLocks noGrp="1"/>
          </p:cNvSpPr>
          <p:nvPr>
            <p:ph type="sldNum" sz="quarter" idx="12"/>
          </p:nvPr>
        </p:nvSpPr>
        <p:spPr/>
        <p:txBody>
          <a:bodyPr/>
          <a:lstStyle/>
          <a:p>
            <a:fld id="{5E8D8EBB-5BAF-8247-88CB-D0D6A21E14EB}" type="slidenum">
              <a:rPr lang="en-US" smtClean="0"/>
              <a:t>16</a:t>
            </a:fld>
            <a:endParaRPr lang="en-US"/>
          </a:p>
        </p:txBody>
      </p:sp>
    </p:spTree>
    <p:extLst>
      <p:ext uri="{BB962C8B-B14F-4D97-AF65-F5344CB8AC3E}">
        <p14:creationId xmlns:p14="http://schemas.microsoft.com/office/powerpoint/2010/main" val="12578080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5029200" y="3581400"/>
            <a:ext cx="3657600" cy="2743200"/>
          </a:xfrm>
          <a:prstGeom prst="rect">
            <a:avLst/>
          </a:prstGeom>
        </p:spPr>
      </p:pic>
      <p:pic>
        <p:nvPicPr>
          <p:cNvPr id="15" name="Picture 14"/>
          <p:cNvPicPr>
            <a:picLocks noChangeAspect="1"/>
          </p:cNvPicPr>
          <p:nvPr/>
        </p:nvPicPr>
        <p:blipFill>
          <a:blip r:embed="rId4"/>
          <a:stretch>
            <a:fillRect/>
          </a:stretch>
        </p:blipFill>
        <p:spPr>
          <a:xfrm>
            <a:off x="914400" y="3581400"/>
            <a:ext cx="3657600" cy="2743200"/>
          </a:xfrm>
          <a:prstGeom prst="rect">
            <a:avLst/>
          </a:prstGeom>
        </p:spPr>
      </p:pic>
      <p:sp>
        <p:nvSpPr>
          <p:cNvPr id="2" name="Title 1"/>
          <p:cNvSpPr>
            <a:spLocks noGrp="1"/>
          </p:cNvSpPr>
          <p:nvPr>
            <p:ph type="title"/>
          </p:nvPr>
        </p:nvSpPr>
        <p:spPr>
          <a:xfrm>
            <a:off x="457200" y="-152400"/>
            <a:ext cx="8229600" cy="1143000"/>
          </a:xfrm>
        </p:spPr>
        <p:txBody>
          <a:bodyPr/>
          <a:lstStyle/>
          <a:p>
            <a:r>
              <a:rPr lang="en-US" dirty="0" smtClean="0"/>
              <a:t>Non-Fossil vs. Fossil Carbon</a:t>
            </a:r>
            <a:endParaRPr lang="en-US" dirty="0"/>
          </a:p>
        </p:txBody>
      </p:sp>
      <p:sp>
        <p:nvSpPr>
          <p:cNvPr id="12" name="Content Placeholder 6"/>
          <p:cNvSpPr txBox="1">
            <a:spLocks/>
          </p:cNvSpPr>
          <p:nvPr/>
        </p:nvSpPr>
        <p:spPr>
          <a:xfrm>
            <a:off x="0" y="2133600"/>
            <a:ext cx="967962" cy="3048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1500" dirty="0" smtClean="0"/>
              <a:t>Pasadena</a:t>
            </a:r>
          </a:p>
          <a:p>
            <a:pPr marL="0" indent="0" algn="ctr">
              <a:buFont typeface="Arial"/>
              <a:buNone/>
            </a:pPr>
            <a:endParaRPr lang="en-US" dirty="0" smtClean="0"/>
          </a:p>
        </p:txBody>
      </p:sp>
      <p:sp>
        <p:nvSpPr>
          <p:cNvPr id="13" name="Content Placeholder 6"/>
          <p:cNvSpPr txBox="1">
            <a:spLocks/>
          </p:cNvSpPr>
          <p:nvPr/>
        </p:nvSpPr>
        <p:spPr>
          <a:xfrm>
            <a:off x="0" y="4800600"/>
            <a:ext cx="967962" cy="304800"/>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1500" dirty="0" smtClean="0"/>
              <a:t>Bakersfield</a:t>
            </a:r>
          </a:p>
          <a:p>
            <a:pPr marL="0" indent="0" algn="ctr">
              <a:buFont typeface="Arial"/>
              <a:buNone/>
            </a:pPr>
            <a:endParaRPr lang="en-US" dirty="0" smtClean="0"/>
          </a:p>
        </p:txBody>
      </p:sp>
      <p:sp>
        <p:nvSpPr>
          <p:cNvPr id="14" name="Content Placeholder 6"/>
          <p:cNvSpPr txBox="1">
            <a:spLocks/>
          </p:cNvSpPr>
          <p:nvPr/>
        </p:nvSpPr>
        <p:spPr>
          <a:xfrm>
            <a:off x="0" y="6172200"/>
            <a:ext cx="9121362" cy="762000"/>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dirty="0" smtClean="0"/>
              <a:t>CMAQ-VBS </a:t>
            </a:r>
            <a:r>
              <a:rPr lang="en-US" dirty="0" err="1" smtClean="0"/>
              <a:t>overpredicts</a:t>
            </a:r>
            <a:r>
              <a:rPr lang="en-US" dirty="0" smtClean="0"/>
              <a:t> (</a:t>
            </a:r>
            <a:r>
              <a:rPr lang="en-US" dirty="0" err="1" smtClean="0"/>
              <a:t>underpredicts</a:t>
            </a:r>
            <a:r>
              <a:rPr lang="en-US" dirty="0" smtClean="0"/>
              <a:t>) fossil (non-fossil) fraction (</a:t>
            </a:r>
            <a:r>
              <a:rPr lang="en-US" dirty="0" err="1" smtClean="0"/>
              <a:t>obs</a:t>
            </a:r>
            <a:r>
              <a:rPr lang="en-US" dirty="0" smtClean="0"/>
              <a:t> ~50/50 split); however likely positive </a:t>
            </a:r>
            <a:r>
              <a:rPr lang="en-US" dirty="0"/>
              <a:t>bias in non-fossil </a:t>
            </a:r>
            <a:r>
              <a:rPr lang="en-US" dirty="0" smtClean="0"/>
              <a:t>measurements</a:t>
            </a:r>
          </a:p>
          <a:p>
            <a:pPr marL="0" indent="0" algn="ctr">
              <a:buFont typeface="Arial"/>
              <a:buNone/>
            </a:pPr>
            <a:endParaRPr lang="en-US" dirty="0" smtClean="0"/>
          </a:p>
          <a:p>
            <a:pPr marL="0" indent="0" algn="ctr">
              <a:buFont typeface="Arial"/>
              <a:buNone/>
            </a:pPr>
            <a:endParaRPr lang="en-US" dirty="0" smtClean="0"/>
          </a:p>
        </p:txBody>
      </p:sp>
      <p:pic>
        <p:nvPicPr>
          <p:cNvPr id="19" name="Picture 18"/>
          <p:cNvPicPr>
            <a:picLocks noChangeAspect="1"/>
          </p:cNvPicPr>
          <p:nvPr/>
        </p:nvPicPr>
        <p:blipFill>
          <a:blip r:embed="rId5"/>
          <a:stretch>
            <a:fillRect/>
          </a:stretch>
        </p:blipFill>
        <p:spPr>
          <a:xfrm>
            <a:off x="914400" y="1143000"/>
            <a:ext cx="3657600" cy="2743200"/>
          </a:xfrm>
          <a:prstGeom prst="rect">
            <a:avLst/>
          </a:prstGeom>
        </p:spPr>
      </p:pic>
      <p:pic>
        <p:nvPicPr>
          <p:cNvPr id="18" name="Picture 17"/>
          <p:cNvPicPr>
            <a:picLocks noChangeAspect="1"/>
          </p:cNvPicPr>
          <p:nvPr/>
        </p:nvPicPr>
        <p:blipFill>
          <a:blip r:embed="rId6"/>
          <a:stretch>
            <a:fillRect/>
          </a:stretch>
        </p:blipFill>
        <p:spPr>
          <a:xfrm>
            <a:off x="5029200" y="1143000"/>
            <a:ext cx="3657600" cy="2743200"/>
          </a:xfrm>
          <a:prstGeom prst="rect">
            <a:avLst/>
          </a:prstGeom>
        </p:spPr>
      </p:pic>
      <p:sp>
        <p:nvSpPr>
          <p:cNvPr id="10" name="Content Placeholder 6"/>
          <p:cNvSpPr txBox="1">
            <a:spLocks/>
          </p:cNvSpPr>
          <p:nvPr/>
        </p:nvSpPr>
        <p:spPr>
          <a:xfrm>
            <a:off x="2133600" y="1066800"/>
            <a:ext cx="1447800" cy="381000"/>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1500" dirty="0" smtClean="0"/>
              <a:t>Non-Fossil</a:t>
            </a:r>
          </a:p>
          <a:p>
            <a:pPr marL="0" indent="0" algn="ctr">
              <a:buFont typeface="Arial"/>
              <a:buNone/>
            </a:pPr>
            <a:endParaRPr lang="en-US" dirty="0" smtClean="0"/>
          </a:p>
        </p:txBody>
      </p:sp>
      <p:sp>
        <p:nvSpPr>
          <p:cNvPr id="16" name="Content Placeholder 6"/>
          <p:cNvSpPr txBox="1">
            <a:spLocks/>
          </p:cNvSpPr>
          <p:nvPr/>
        </p:nvSpPr>
        <p:spPr>
          <a:xfrm>
            <a:off x="6248400" y="1066800"/>
            <a:ext cx="1447800" cy="381000"/>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1500" dirty="0" smtClean="0"/>
              <a:t>Fossil</a:t>
            </a:r>
          </a:p>
          <a:p>
            <a:pPr marL="0" indent="0" algn="ctr">
              <a:buFont typeface="Arial"/>
              <a:buNone/>
            </a:pPr>
            <a:endParaRPr lang="en-US" dirty="0" smtClean="0"/>
          </a:p>
        </p:txBody>
      </p:sp>
      <p:sp>
        <p:nvSpPr>
          <p:cNvPr id="3" name="Slide Number Placeholder 2"/>
          <p:cNvSpPr>
            <a:spLocks noGrp="1"/>
          </p:cNvSpPr>
          <p:nvPr>
            <p:ph type="sldNum" sz="quarter" idx="12"/>
          </p:nvPr>
        </p:nvSpPr>
        <p:spPr/>
        <p:txBody>
          <a:bodyPr/>
          <a:lstStyle/>
          <a:p>
            <a:fld id="{5E8D8EBB-5BAF-8247-88CB-D0D6A21E14EB}" type="slidenum">
              <a:rPr lang="en-US" smtClean="0"/>
              <a:t>17</a:t>
            </a:fld>
            <a:endParaRPr lang="en-US"/>
          </a:p>
        </p:txBody>
      </p:sp>
    </p:spTree>
    <p:extLst>
      <p:ext uri="{BB962C8B-B14F-4D97-AF65-F5344CB8AC3E}">
        <p14:creationId xmlns:p14="http://schemas.microsoft.com/office/powerpoint/2010/main" val="2995371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t="-681" r="47168"/>
          <a:stretch/>
        </p:blipFill>
        <p:spPr>
          <a:xfrm>
            <a:off x="4215375" y="1891862"/>
            <a:ext cx="2185425" cy="4666594"/>
          </a:xfrm>
        </p:spPr>
      </p:pic>
      <p:graphicFrame>
        <p:nvGraphicFramePr>
          <p:cNvPr id="6" name="Chart 5"/>
          <p:cNvGraphicFramePr>
            <a:graphicFrameLocks/>
          </p:cNvGraphicFramePr>
          <p:nvPr>
            <p:extLst>
              <p:ext uri="{D42A27DB-BD31-4B8C-83A1-F6EECF244321}">
                <p14:modId xmlns:p14="http://schemas.microsoft.com/office/powerpoint/2010/main" val="814439007"/>
              </p:ext>
            </p:extLst>
          </p:nvPr>
        </p:nvGraphicFramePr>
        <p:xfrm>
          <a:off x="1295400" y="1905000"/>
          <a:ext cx="2897886" cy="224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3135799243"/>
              </p:ext>
            </p:extLst>
          </p:nvPr>
        </p:nvGraphicFramePr>
        <p:xfrm>
          <a:off x="1295400" y="3931920"/>
          <a:ext cx="2926080"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362200" y="1460976"/>
            <a:ext cx="1628517" cy="430887"/>
          </a:xfrm>
          <a:prstGeom prst="rect">
            <a:avLst/>
          </a:prstGeom>
          <a:noFill/>
        </p:spPr>
        <p:txBody>
          <a:bodyPr wrap="square" rtlCol="0">
            <a:spAutoFit/>
          </a:bodyPr>
          <a:lstStyle/>
          <a:p>
            <a:r>
              <a:rPr lang="en-US" sz="2200" b="1" dirty="0" smtClean="0"/>
              <a:t>CMAQ-VBS</a:t>
            </a:r>
            <a:endParaRPr lang="en-US" sz="2200" b="1" dirty="0"/>
          </a:p>
        </p:txBody>
      </p:sp>
      <p:sp>
        <p:nvSpPr>
          <p:cNvPr id="9" name="TextBox 8"/>
          <p:cNvSpPr txBox="1"/>
          <p:nvPr/>
        </p:nvSpPr>
        <p:spPr>
          <a:xfrm>
            <a:off x="5078451" y="1460974"/>
            <a:ext cx="788949" cy="430888"/>
          </a:xfrm>
          <a:prstGeom prst="rect">
            <a:avLst/>
          </a:prstGeom>
          <a:noFill/>
        </p:spPr>
        <p:txBody>
          <a:bodyPr wrap="square" rtlCol="0">
            <a:spAutoFit/>
          </a:bodyPr>
          <a:lstStyle/>
          <a:p>
            <a:r>
              <a:rPr lang="en-US" sz="2200" b="1" dirty="0" smtClean="0"/>
              <a:t>Obs. </a:t>
            </a:r>
            <a:endParaRPr lang="en-US" sz="2200" b="1" dirty="0"/>
          </a:p>
        </p:txBody>
      </p:sp>
      <p:sp>
        <p:nvSpPr>
          <p:cNvPr id="10" name="TextBox 9"/>
          <p:cNvSpPr txBox="1"/>
          <p:nvPr/>
        </p:nvSpPr>
        <p:spPr>
          <a:xfrm>
            <a:off x="4343400" y="6519446"/>
            <a:ext cx="2240024" cy="338554"/>
          </a:xfrm>
          <a:prstGeom prst="rect">
            <a:avLst/>
          </a:prstGeom>
          <a:noFill/>
        </p:spPr>
        <p:txBody>
          <a:bodyPr wrap="square" rtlCol="0">
            <a:spAutoFit/>
          </a:bodyPr>
          <a:lstStyle/>
          <a:p>
            <a:r>
              <a:rPr lang="en-US" sz="1600" b="1" dirty="0" smtClean="0"/>
              <a:t>(</a:t>
            </a:r>
            <a:r>
              <a:rPr lang="en-US" sz="1600" b="1" dirty="0" err="1" smtClean="0"/>
              <a:t>Zotter</a:t>
            </a:r>
            <a:r>
              <a:rPr lang="en-US" sz="1600" b="1" dirty="0" smtClean="0"/>
              <a:t> et al., JGR, 2014)</a:t>
            </a:r>
            <a:endParaRPr lang="en-US" sz="1600" b="1" dirty="0"/>
          </a:p>
        </p:txBody>
      </p:sp>
      <p:sp>
        <p:nvSpPr>
          <p:cNvPr id="11" name="TextBox 10"/>
          <p:cNvSpPr txBox="1"/>
          <p:nvPr/>
        </p:nvSpPr>
        <p:spPr>
          <a:xfrm>
            <a:off x="228600" y="2590800"/>
            <a:ext cx="1338146" cy="923330"/>
          </a:xfrm>
          <a:prstGeom prst="rect">
            <a:avLst/>
          </a:prstGeom>
          <a:noFill/>
        </p:spPr>
        <p:txBody>
          <a:bodyPr wrap="square" rtlCol="0">
            <a:spAutoFit/>
          </a:bodyPr>
          <a:lstStyle/>
          <a:p>
            <a:pPr algn="ctr"/>
            <a:r>
              <a:rPr lang="en-US" b="1" dirty="0" smtClean="0"/>
              <a:t>Non-Fossil Fraction (OC)</a:t>
            </a:r>
            <a:endParaRPr lang="en-US" b="1" dirty="0"/>
          </a:p>
        </p:txBody>
      </p:sp>
      <p:sp>
        <p:nvSpPr>
          <p:cNvPr id="12" name="TextBox 11"/>
          <p:cNvSpPr txBox="1"/>
          <p:nvPr/>
        </p:nvSpPr>
        <p:spPr>
          <a:xfrm>
            <a:off x="228600" y="4419600"/>
            <a:ext cx="1338146" cy="923330"/>
          </a:xfrm>
          <a:prstGeom prst="rect">
            <a:avLst/>
          </a:prstGeom>
          <a:noFill/>
        </p:spPr>
        <p:txBody>
          <a:bodyPr wrap="square" rtlCol="0">
            <a:spAutoFit/>
          </a:bodyPr>
          <a:lstStyle/>
          <a:p>
            <a:pPr algn="ctr"/>
            <a:r>
              <a:rPr lang="en-US" b="1" dirty="0" smtClean="0"/>
              <a:t>Non-Fossil Fraction (TC)</a:t>
            </a:r>
            <a:endParaRPr lang="en-US" b="1" dirty="0"/>
          </a:p>
        </p:txBody>
      </p:sp>
      <p:sp>
        <p:nvSpPr>
          <p:cNvPr id="13" name="Title 1"/>
          <p:cNvSpPr>
            <a:spLocks noGrp="1"/>
          </p:cNvSpPr>
          <p:nvPr>
            <p:ph type="title"/>
          </p:nvPr>
        </p:nvSpPr>
        <p:spPr>
          <a:xfrm>
            <a:off x="457200" y="76200"/>
            <a:ext cx="8229600" cy="1143000"/>
          </a:xfrm>
        </p:spPr>
        <p:txBody>
          <a:bodyPr>
            <a:normAutofit/>
          </a:bodyPr>
          <a:lstStyle/>
          <a:p>
            <a:r>
              <a:rPr lang="en-US" dirty="0" smtClean="0"/>
              <a:t>Non-Fossil Fraction (Pasadena)</a:t>
            </a:r>
            <a:endParaRPr lang="en-US" dirty="0"/>
          </a:p>
        </p:txBody>
      </p:sp>
      <p:sp>
        <p:nvSpPr>
          <p:cNvPr id="15" name="Title 1"/>
          <p:cNvSpPr txBox="1">
            <a:spLocks/>
          </p:cNvSpPr>
          <p:nvPr/>
        </p:nvSpPr>
        <p:spPr>
          <a:xfrm>
            <a:off x="6553200" y="2209800"/>
            <a:ext cx="2438400" cy="39624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smtClean="0"/>
              <a:t>CMAQ-VBS captures diurnal profile of non-fossil fraction well but biased  low</a:t>
            </a:r>
            <a:endParaRPr lang="en-US" sz="1800" dirty="0"/>
          </a:p>
        </p:txBody>
      </p:sp>
      <p:sp>
        <p:nvSpPr>
          <p:cNvPr id="2" name="Slide Number Placeholder 1"/>
          <p:cNvSpPr>
            <a:spLocks noGrp="1"/>
          </p:cNvSpPr>
          <p:nvPr>
            <p:ph type="sldNum" sz="quarter" idx="12"/>
          </p:nvPr>
        </p:nvSpPr>
        <p:spPr/>
        <p:txBody>
          <a:bodyPr/>
          <a:lstStyle/>
          <a:p>
            <a:fld id="{5E8D8EBB-5BAF-8247-88CB-D0D6A21E14EB}" type="slidenum">
              <a:rPr lang="en-US" smtClean="0"/>
              <a:t>18</a:t>
            </a:fld>
            <a:endParaRPr lang="en-US"/>
          </a:p>
        </p:txBody>
      </p:sp>
    </p:spTree>
    <p:extLst>
      <p:ext uri="{BB962C8B-B14F-4D97-AF65-F5344CB8AC3E}">
        <p14:creationId xmlns:p14="http://schemas.microsoft.com/office/powerpoint/2010/main" val="38853342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381000" y="990600"/>
            <a:ext cx="8458200" cy="5715000"/>
          </a:xfrm>
        </p:spPr>
        <p:txBody>
          <a:bodyPr>
            <a:normAutofit fontScale="85000" lnSpcReduction="20000"/>
          </a:bodyPr>
          <a:lstStyle/>
          <a:p>
            <a:r>
              <a:rPr lang="en-US" dirty="0" smtClean="0"/>
              <a:t>CMAQ-AE6 </a:t>
            </a:r>
            <a:r>
              <a:rPr lang="en-US" dirty="0"/>
              <a:t>OC performance better at routine networks (CSN, IMPROVE)</a:t>
            </a:r>
          </a:p>
          <a:p>
            <a:pPr lvl="1"/>
            <a:r>
              <a:rPr lang="en-US" dirty="0"/>
              <a:t>CMAQ-VBS </a:t>
            </a:r>
            <a:r>
              <a:rPr lang="en-US" dirty="0" err="1"/>
              <a:t>underpredicts</a:t>
            </a:r>
            <a:r>
              <a:rPr lang="en-US" dirty="0"/>
              <a:t> OC due to semi-volatile treatment of </a:t>
            </a:r>
            <a:r>
              <a:rPr lang="en-US" dirty="0" smtClean="0"/>
              <a:t>POA</a:t>
            </a:r>
          </a:p>
          <a:p>
            <a:r>
              <a:rPr lang="en-US" dirty="0"/>
              <a:t>CMAQ-VBS better represents SOA/POA split at </a:t>
            </a:r>
            <a:r>
              <a:rPr lang="en-US" dirty="0" smtClean="0"/>
              <a:t>Pasadena</a:t>
            </a:r>
          </a:p>
          <a:p>
            <a:pPr lvl="1"/>
            <a:r>
              <a:rPr lang="en-US" dirty="0" smtClean="0"/>
              <a:t>CMAQ-VBS semi-volatile POA compares favorably to AMS HOA </a:t>
            </a:r>
            <a:endParaRPr lang="en-US" dirty="0"/>
          </a:p>
          <a:p>
            <a:pPr lvl="1"/>
            <a:r>
              <a:rPr lang="en-US" dirty="0"/>
              <a:t>Majority of SOA mass formed from aging</a:t>
            </a:r>
          </a:p>
          <a:p>
            <a:pPr lvl="1"/>
            <a:r>
              <a:rPr lang="en-US" dirty="0"/>
              <a:t>SOA still </a:t>
            </a:r>
            <a:r>
              <a:rPr lang="en-US" dirty="0" err="1"/>
              <a:t>underpredicted</a:t>
            </a:r>
            <a:r>
              <a:rPr lang="en-US" dirty="0"/>
              <a:t> (~</a:t>
            </a:r>
            <a:r>
              <a:rPr lang="en-US" dirty="0" smtClean="0"/>
              <a:t>4.6x compared to AMS peak)</a:t>
            </a:r>
            <a:endParaRPr lang="en-US" dirty="0"/>
          </a:p>
          <a:p>
            <a:pPr lvl="2"/>
            <a:r>
              <a:rPr lang="en-US" dirty="0"/>
              <a:t>VOCs generally well represented (Baker et al., ACP, in prep.)</a:t>
            </a:r>
          </a:p>
          <a:p>
            <a:pPr lvl="2"/>
            <a:r>
              <a:rPr lang="en-US" dirty="0"/>
              <a:t>Photochemical age ~</a:t>
            </a:r>
            <a:r>
              <a:rPr lang="en-US" dirty="0" smtClean="0"/>
              <a:t>1.7x </a:t>
            </a:r>
            <a:r>
              <a:rPr lang="en-US" dirty="0"/>
              <a:t>too low</a:t>
            </a:r>
          </a:p>
          <a:p>
            <a:pPr lvl="2"/>
            <a:r>
              <a:rPr lang="en-US" dirty="0"/>
              <a:t>Yields </a:t>
            </a:r>
            <a:r>
              <a:rPr lang="en-US" dirty="0" smtClean="0"/>
              <a:t>~2.7x </a:t>
            </a:r>
            <a:r>
              <a:rPr lang="en-US" dirty="0"/>
              <a:t>too low, within 4x uncertainty reported by Zhang et al. (PNAS, 2014</a:t>
            </a:r>
            <a:r>
              <a:rPr lang="en-US" dirty="0" smtClean="0"/>
              <a:t>)</a:t>
            </a:r>
          </a:p>
          <a:p>
            <a:r>
              <a:rPr lang="en-US" dirty="0"/>
              <a:t>Majority of POA at Pasadena attributed to meat </a:t>
            </a:r>
            <a:r>
              <a:rPr lang="en-US" dirty="0" smtClean="0"/>
              <a:t>cooking</a:t>
            </a:r>
          </a:p>
          <a:p>
            <a:r>
              <a:rPr lang="en-US" dirty="0" smtClean="0"/>
              <a:t>CMAQ-VBS </a:t>
            </a:r>
            <a:r>
              <a:rPr lang="en-US" dirty="0" err="1" smtClean="0"/>
              <a:t>overpredicts</a:t>
            </a:r>
            <a:r>
              <a:rPr lang="en-US" dirty="0"/>
              <a:t> </a:t>
            </a:r>
            <a:r>
              <a:rPr lang="en-US" dirty="0" smtClean="0"/>
              <a:t>fossil C and </a:t>
            </a:r>
            <a:r>
              <a:rPr lang="en-US" dirty="0" err="1" smtClean="0"/>
              <a:t>underpredicts</a:t>
            </a:r>
            <a:r>
              <a:rPr lang="en-US" dirty="0" smtClean="0"/>
              <a:t> non-fossil C</a:t>
            </a:r>
          </a:p>
          <a:p>
            <a:pPr lvl="2"/>
            <a:endParaRPr lang="en-US" dirty="0" smtClean="0"/>
          </a:p>
          <a:p>
            <a:endParaRPr lang="en-US" dirty="0" smtClean="0"/>
          </a:p>
        </p:txBody>
      </p:sp>
      <p:sp>
        <p:nvSpPr>
          <p:cNvPr id="4" name="Slide Number Placeholder 3"/>
          <p:cNvSpPr>
            <a:spLocks noGrp="1"/>
          </p:cNvSpPr>
          <p:nvPr>
            <p:ph type="sldNum" sz="quarter" idx="12"/>
          </p:nvPr>
        </p:nvSpPr>
        <p:spPr/>
        <p:txBody>
          <a:bodyPr/>
          <a:lstStyle/>
          <a:p>
            <a:fld id="{5E8D8EBB-5BAF-8247-88CB-D0D6A21E14EB}" type="slidenum">
              <a:rPr lang="en-US" smtClean="0"/>
              <a:t>19</a:t>
            </a:fld>
            <a:endParaRPr lang="en-US"/>
          </a:p>
        </p:txBody>
      </p:sp>
    </p:spTree>
    <p:extLst>
      <p:ext uri="{BB962C8B-B14F-4D97-AF65-F5344CB8AC3E}">
        <p14:creationId xmlns:p14="http://schemas.microsoft.com/office/powerpoint/2010/main" val="15259488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570037"/>
            <a:ext cx="8229600" cy="4754563"/>
          </a:xfrm>
        </p:spPr>
        <p:txBody>
          <a:bodyPr>
            <a:normAutofit fontScale="85000" lnSpcReduction="20000"/>
          </a:bodyPr>
          <a:lstStyle/>
          <a:p>
            <a:r>
              <a:rPr lang="en-US" dirty="0" smtClean="0"/>
              <a:t>41% of the measured submicron aerosol mass at Pasadena was organic during </a:t>
            </a:r>
            <a:r>
              <a:rPr lang="en-US" dirty="0" err="1" smtClean="0"/>
              <a:t>CalNex</a:t>
            </a:r>
            <a:r>
              <a:rPr lang="en-US" dirty="0" smtClean="0"/>
              <a:t> </a:t>
            </a:r>
          </a:p>
          <a:p>
            <a:r>
              <a:rPr lang="en-US" dirty="0" smtClean="0"/>
              <a:t>&gt; 70</a:t>
            </a:r>
            <a:r>
              <a:rPr lang="en-US" dirty="0"/>
              <a:t>% of midday OA is estimated to be secondary in </a:t>
            </a:r>
            <a:r>
              <a:rPr lang="en-US" dirty="0" smtClean="0"/>
              <a:t>Pasadena</a:t>
            </a:r>
            <a:r>
              <a:rPr lang="en-US" dirty="0"/>
              <a:t>, CA </a:t>
            </a:r>
            <a:r>
              <a:rPr lang="en-US" dirty="0" smtClean="0"/>
              <a:t>(Hayes </a:t>
            </a:r>
            <a:r>
              <a:rPr lang="en-US" dirty="0"/>
              <a:t>et al.</a:t>
            </a:r>
            <a:r>
              <a:rPr lang="en-US" dirty="0" smtClean="0"/>
              <a:t>, JGR, </a:t>
            </a:r>
            <a:r>
              <a:rPr lang="en-US" dirty="0"/>
              <a:t>2013) </a:t>
            </a:r>
          </a:p>
          <a:p>
            <a:r>
              <a:rPr lang="en-US" dirty="0" smtClean="0"/>
              <a:t>CMAQ </a:t>
            </a:r>
            <a:r>
              <a:rPr lang="en-US" dirty="0"/>
              <a:t>traditionally </a:t>
            </a:r>
            <a:r>
              <a:rPr lang="en-US" dirty="0" err="1" smtClean="0"/>
              <a:t>underpredicts</a:t>
            </a:r>
            <a:r>
              <a:rPr lang="en-US" dirty="0" smtClean="0"/>
              <a:t> SOA (Foley et al., GMD, 2010; de </a:t>
            </a:r>
            <a:r>
              <a:rPr lang="en-US" dirty="0" err="1" smtClean="0"/>
              <a:t>Gouw</a:t>
            </a:r>
            <a:r>
              <a:rPr lang="en-US" dirty="0"/>
              <a:t> </a:t>
            </a:r>
            <a:r>
              <a:rPr lang="en-US" dirty="0" smtClean="0"/>
              <a:t>et al., JGR, 2008; </a:t>
            </a:r>
            <a:r>
              <a:rPr lang="en-US" dirty="0" err="1" smtClean="0"/>
              <a:t>Volkamer</a:t>
            </a:r>
            <a:r>
              <a:rPr lang="en-US" dirty="0" smtClean="0"/>
              <a:t> et al., GRL, 2006)</a:t>
            </a:r>
            <a:endParaRPr lang="en-US" dirty="0"/>
          </a:p>
          <a:p>
            <a:endParaRPr lang="en-US" dirty="0"/>
          </a:p>
          <a:p>
            <a:r>
              <a:rPr lang="en-US" dirty="0" smtClean="0"/>
              <a:t>OA measurements collected during </a:t>
            </a:r>
            <a:r>
              <a:rPr lang="en-US" dirty="0" err="1" smtClean="0"/>
              <a:t>CalNex</a:t>
            </a:r>
            <a:r>
              <a:rPr lang="en-US" dirty="0" smtClean="0"/>
              <a:t> (AMS, </a:t>
            </a:r>
            <a:r>
              <a:rPr lang="en-US" baseline="30000" dirty="0" smtClean="0"/>
              <a:t>14</a:t>
            </a:r>
            <a:r>
              <a:rPr lang="en-US" dirty="0" smtClean="0"/>
              <a:t>C) provide unique opportunity to evaluate CMAQ with the volatility basis set (CMAQ-VBS) (Koo et al., AE, 2014)</a:t>
            </a:r>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E8D8EBB-5BAF-8247-88CB-D0D6A21E14EB}" type="slidenum">
              <a:rPr lang="en-US" smtClean="0"/>
              <a:t>2</a:t>
            </a:fld>
            <a:endParaRPr lang="en-US"/>
          </a:p>
        </p:txBody>
      </p:sp>
    </p:spTree>
    <p:extLst>
      <p:ext uri="{BB962C8B-B14F-4D97-AF65-F5344CB8AC3E}">
        <p14:creationId xmlns:p14="http://schemas.microsoft.com/office/powerpoint/2010/main" val="9522334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4" name="Rectangle 3"/>
          <p:cNvSpPr/>
          <p:nvPr/>
        </p:nvSpPr>
        <p:spPr>
          <a:xfrm>
            <a:off x="304800" y="2133600"/>
            <a:ext cx="8229600" cy="3139321"/>
          </a:xfrm>
          <a:prstGeom prst="rect">
            <a:avLst/>
          </a:prstGeom>
        </p:spPr>
        <p:txBody>
          <a:bodyPr wrap="square">
            <a:spAutoFit/>
          </a:bodyPr>
          <a:lstStyle/>
          <a:p>
            <a:r>
              <a:rPr lang="en-US" sz="2200" dirty="0" smtClean="0"/>
              <a:t>John </a:t>
            </a:r>
            <a:r>
              <a:rPr lang="en-US" sz="2200" dirty="0" err="1" smtClean="0"/>
              <a:t>Offenberg</a:t>
            </a:r>
            <a:r>
              <a:rPr lang="en-US" sz="2200" dirty="0" smtClean="0"/>
              <a:t>, U.S. EPA</a:t>
            </a:r>
          </a:p>
          <a:p>
            <a:endParaRPr lang="en-US" sz="2200" dirty="0"/>
          </a:p>
          <a:p>
            <a:endParaRPr lang="en-US" sz="2200" dirty="0" smtClean="0"/>
          </a:p>
          <a:p>
            <a:r>
              <a:rPr lang="en-US" sz="2200" dirty="0" smtClean="0"/>
              <a:t>This </a:t>
            </a:r>
            <a:r>
              <a:rPr lang="en-US" sz="2200" dirty="0"/>
              <a:t>project was supported in part by an appointment to the Internship/Research Participation Program at the Office of Research and Development, U.S. Environmental Protection Agency, administered by the Oak Ridge Institute for Science and Education through an interagency agreement between the U.S. Department of Energy and EPA.</a:t>
            </a:r>
          </a:p>
        </p:txBody>
      </p:sp>
      <p:sp>
        <p:nvSpPr>
          <p:cNvPr id="3" name="Slide Number Placeholder 2"/>
          <p:cNvSpPr>
            <a:spLocks noGrp="1"/>
          </p:cNvSpPr>
          <p:nvPr>
            <p:ph type="sldNum" sz="quarter" idx="12"/>
          </p:nvPr>
        </p:nvSpPr>
        <p:spPr/>
        <p:txBody>
          <a:bodyPr/>
          <a:lstStyle/>
          <a:p>
            <a:fld id="{5E8D8EBB-5BAF-8247-88CB-D0D6A21E14EB}" type="slidenum">
              <a:rPr lang="en-US" smtClean="0"/>
              <a:t>20</a:t>
            </a:fld>
            <a:endParaRPr lang="en-US"/>
          </a:p>
        </p:txBody>
      </p:sp>
    </p:spTree>
    <p:extLst>
      <p:ext uri="{BB962C8B-B14F-4D97-AF65-F5344CB8AC3E}">
        <p14:creationId xmlns:p14="http://schemas.microsoft.com/office/powerpoint/2010/main" val="21002711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CMAQ-VBS Volatility Distribution</a:t>
            </a:r>
            <a:endParaRPr lang="en-US" dirty="0"/>
          </a:p>
        </p:txBody>
      </p:sp>
      <p:pic>
        <p:nvPicPr>
          <p:cNvPr id="4" name="Picture 3"/>
          <p:cNvPicPr>
            <a:picLocks noChangeAspect="1"/>
          </p:cNvPicPr>
          <p:nvPr/>
        </p:nvPicPr>
        <p:blipFill>
          <a:blip r:embed="rId2"/>
          <a:stretch>
            <a:fillRect/>
          </a:stretch>
        </p:blipFill>
        <p:spPr>
          <a:xfrm>
            <a:off x="-36697" y="1618397"/>
            <a:ext cx="4246983" cy="3106003"/>
          </a:xfrm>
          <a:prstGeom prst="rect">
            <a:avLst/>
          </a:prstGeom>
        </p:spPr>
      </p:pic>
      <p:pic>
        <p:nvPicPr>
          <p:cNvPr id="5" name="Picture 4"/>
          <p:cNvPicPr>
            <a:picLocks noChangeAspect="1"/>
          </p:cNvPicPr>
          <p:nvPr/>
        </p:nvPicPr>
        <p:blipFill>
          <a:blip r:embed="rId3"/>
          <a:stretch>
            <a:fillRect/>
          </a:stretch>
        </p:blipFill>
        <p:spPr>
          <a:xfrm>
            <a:off x="4892973" y="1600200"/>
            <a:ext cx="4251027" cy="3108960"/>
          </a:xfrm>
          <a:prstGeom prst="rect">
            <a:avLst/>
          </a:prstGeom>
        </p:spPr>
      </p:pic>
      <p:sp>
        <p:nvSpPr>
          <p:cNvPr id="6" name="Content Placeholder 6"/>
          <p:cNvSpPr txBox="1">
            <a:spLocks/>
          </p:cNvSpPr>
          <p:nvPr/>
        </p:nvSpPr>
        <p:spPr>
          <a:xfrm>
            <a:off x="22638" y="5334000"/>
            <a:ext cx="9121362" cy="11430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smtClean="0"/>
              <a:t>Wider range of volatilities represented in CMAQ-VBS. </a:t>
            </a:r>
          </a:p>
          <a:p>
            <a:pPr marL="0" indent="0" algn="ctr">
              <a:buFont typeface="Arial"/>
              <a:buNone/>
            </a:pPr>
            <a:r>
              <a:rPr lang="en-US" dirty="0" smtClean="0"/>
              <a:t>Majority of CMAQ-AE6 OA mass (not shown) in 2-3 bins (NV, 10</a:t>
            </a:r>
            <a:r>
              <a:rPr lang="en-US" baseline="30000" dirty="0" smtClean="0"/>
              <a:t>1</a:t>
            </a:r>
            <a:r>
              <a:rPr lang="en-US" dirty="0" smtClean="0"/>
              <a:t>, 10</a:t>
            </a:r>
            <a:r>
              <a:rPr lang="en-US" baseline="30000" dirty="0" smtClean="0"/>
              <a:t>2</a:t>
            </a:r>
            <a:r>
              <a:rPr lang="en-US" dirty="0" smtClean="0"/>
              <a:t>) (Baker et al., ACP, in </a:t>
            </a:r>
            <a:r>
              <a:rPr lang="en-US" dirty="0"/>
              <a:t>p</a:t>
            </a:r>
            <a:r>
              <a:rPr lang="en-US" dirty="0" smtClean="0"/>
              <a:t>rep.)</a:t>
            </a:r>
          </a:p>
          <a:p>
            <a:pPr marL="0" indent="0" algn="ctr">
              <a:buFont typeface="Arial"/>
              <a:buNone/>
            </a:pPr>
            <a:endParaRPr lang="en-US" dirty="0" smtClean="0"/>
          </a:p>
        </p:txBody>
      </p:sp>
      <p:sp>
        <p:nvSpPr>
          <p:cNvPr id="3" name="Slide Number Placeholder 2"/>
          <p:cNvSpPr>
            <a:spLocks noGrp="1"/>
          </p:cNvSpPr>
          <p:nvPr>
            <p:ph type="sldNum" sz="quarter" idx="12"/>
          </p:nvPr>
        </p:nvSpPr>
        <p:spPr/>
        <p:txBody>
          <a:bodyPr/>
          <a:lstStyle/>
          <a:p>
            <a:fld id="{5E8D8EBB-5BAF-8247-88CB-D0D6A21E14EB}" type="slidenum">
              <a:rPr lang="en-US" smtClean="0"/>
              <a:t>21</a:t>
            </a:fld>
            <a:endParaRPr lang="en-US"/>
          </a:p>
        </p:txBody>
      </p:sp>
    </p:spTree>
    <p:extLst>
      <p:ext uri="{BB962C8B-B14F-4D97-AF65-F5344CB8AC3E}">
        <p14:creationId xmlns:p14="http://schemas.microsoft.com/office/powerpoint/2010/main" val="21702256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CMAQ-VBS</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r>
              <a:rPr lang="en-US" dirty="0" smtClean="0"/>
              <a:t>Organic aerosols lumped based on volatility</a:t>
            </a:r>
          </a:p>
          <a:p>
            <a:pPr lvl="1"/>
            <a:r>
              <a:rPr lang="en-US" dirty="0" smtClean="0"/>
              <a:t>4 basis sets in CMAQ-VBS</a:t>
            </a:r>
          </a:p>
          <a:p>
            <a:pPr lvl="2"/>
            <a:r>
              <a:rPr lang="en-US" dirty="0" smtClean="0"/>
              <a:t>Primary anthropogenic and biogenic [biomass burning (BBOA)]; secondary anthropogenic and biogenic</a:t>
            </a:r>
          </a:p>
          <a:p>
            <a:pPr lvl="2"/>
            <a:r>
              <a:rPr lang="en-US" dirty="0" smtClean="0"/>
              <a:t>5 bins for each basis set (C* values of 10</a:t>
            </a:r>
            <a:r>
              <a:rPr lang="en-US" baseline="30000" dirty="0" smtClean="0"/>
              <a:t>0</a:t>
            </a:r>
            <a:r>
              <a:rPr lang="en-US" dirty="0" smtClean="0"/>
              <a:t> to 10</a:t>
            </a:r>
            <a:r>
              <a:rPr lang="en-US" baseline="30000" dirty="0" smtClean="0"/>
              <a:t>3</a:t>
            </a:r>
            <a:r>
              <a:rPr lang="en-US" dirty="0" smtClean="0"/>
              <a:t> </a:t>
            </a:r>
            <a:r>
              <a:rPr lang="en-US" dirty="0" smtClean="0">
                <a:latin typeface="Times New Roman"/>
                <a:cs typeface="Times New Roman"/>
              </a:rPr>
              <a:t>µg m</a:t>
            </a:r>
            <a:r>
              <a:rPr lang="en-US" baseline="30000" dirty="0" smtClean="0">
                <a:latin typeface="Times New Roman"/>
                <a:cs typeface="Times New Roman"/>
              </a:rPr>
              <a:t>-3</a:t>
            </a:r>
            <a:r>
              <a:rPr lang="en-US" baseline="30000" dirty="0" smtClean="0"/>
              <a:t> </a:t>
            </a:r>
            <a:r>
              <a:rPr lang="en-US" dirty="0" smtClean="0"/>
              <a:t>plus 1 non-volatile bin)</a:t>
            </a:r>
          </a:p>
          <a:p>
            <a:r>
              <a:rPr lang="en-US" dirty="0" smtClean="0"/>
              <a:t>Primary organic aerosols (POA) treated as semi-volatile (SVOCs) and aged</a:t>
            </a:r>
          </a:p>
          <a:p>
            <a:r>
              <a:rPr lang="en-US" dirty="0" smtClean="0"/>
              <a:t>Anthropogenic secondary organic aerosols (SOA) aged</a:t>
            </a:r>
          </a:p>
          <a:p>
            <a:r>
              <a:rPr lang="en-US" dirty="0" smtClean="0"/>
              <a:t>Includes SOA formation pathway from intermediate volatility organic compounds (IVOCs) </a:t>
            </a:r>
          </a:p>
          <a:p>
            <a:pPr lvl="1"/>
            <a:r>
              <a:rPr lang="en-US" dirty="0" smtClean="0"/>
              <a:t>IVOC emissions = 1.5 x SVOC emissions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E8D8EBB-5BAF-8247-88CB-D0D6A21E14EB}" type="slidenum">
              <a:rPr lang="en-US" smtClean="0"/>
              <a:t>3</a:t>
            </a:fld>
            <a:endParaRPr lang="en-US"/>
          </a:p>
        </p:txBody>
      </p:sp>
    </p:spTree>
    <p:extLst>
      <p:ext uri="{BB962C8B-B14F-4D97-AF65-F5344CB8AC3E}">
        <p14:creationId xmlns:p14="http://schemas.microsoft.com/office/powerpoint/2010/main" val="35256005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4215493" y="1295400"/>
            <a:ext cx="3105150" cy="3385066"/>
          </a:xfrm>
          <a:prstGeom prst="ellipse">
            <a:avLst/>
          </a:prstGeom>
          <a:solidFill>
            <a:schemeClr val="accent1"/>
          </a:solidFill>
          <a:ln w="12700" cap="flat" cmpd="sng" algn="ctr">
            <a:solidFill>
              <a:schemeClr val="tx1"/>
            </a:solidFill>
            <a:prstDash val="solid"/>
            <a:round/>
            <a:headEnd type="none" w="sm" len="sm"/>
            <a:tailEnd type="none" w="med" len="sm"/>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pitchFamily="80" charset="0"/>
            </a:endParaRPr>
          </a:p>
        </p:txBody>
      </p:sp>
      <p:cxnSp>
        <p:nvCxnSpPr>
          <p:cNvPr id="4" name="Straight Arrow Connector 3"/>
          <p:cNvCxnSpPr/>
          <p:nvPr/>
        </p:nvCxnSpPr>
        <p:spPr bwMode="auto">
          <a:xfrm flipV="1">
            <a:off x="7467600" y="1143000"/>
            <a:ext cx="76200" cy="4724400"/>
          </a:xfrm>
          <a:prstGeom prst="straightConnector1">
            <a:avLst/>
          </a:prstGeom>
          <a:solidFill>
            <a:schemeClr val="accent1"/>
          </a:solidFill>
          <a:ln w="12700" cap="flat" cmpd="sng" algn="ctr">
            <a:solidFill>
              <a:schemeClr val="tx1"/>
            </a:solidFill>
            <a:prstDash val="dash"/>
            <a:round/>
            <a:headEnd type="none" w="sm" len="sm"/>
            <a:tailEnd type="arrow"/>
          </a:ln>
          <a:effectLst/>
        </p:spPr>
      </p:cxnSp>
      <p:sp>
        <p:nvSpPr>
          <p:cNvPr id="9" name="TextBox 8"/>
          <p:cNvSpPr txBox="1"/>
          <p:nvPr/>
        </p:nvSpPr>
        <p:spPr>
          <a:xfrm>
            <a:off x="7807940" y="1695271"/>
            <a:ext cx="1107460" cy="1200329"/>
          </a:xfrm>
          <a:prstGeom prst="rect">
            <a:avLst/>
          </a:prstGeom>
          <a:noFill/>
          <a:ln>
            <a:solidFill>
              <a:schemeClr val="tx1"/>
            </a:solidFill>
          </a:ln>
        </p:spPr>
        <p:txBody>
          <a:bodyPr wrap="square" rtlCol="0">
            <a:spAutoFit/>
          </a:bodyPr>
          <a:lstStyle/>
          <a:p>
            <a:r>
              <a:rPr lang="en-US" dirty="0" smtClean="0"/>
              <a:t>SV_POA1</a:t>
            </a:r>
          </a:p>
          <a:p>
            <a:r>
              <a:rPr lang="en-US" dirty="0" smtClean="0"/>
              <a:t>SV_POA2</a:t>
            </a:r>
          </a:p>
          <a:p>
            <a:r>
              <a:rPr lang="en-US" dirty="0" smtClean="0"/>
              <a:t>SV_POA3</a:t>
            </a:r>
          </a:p>
          <a:p>
            <a:r>
              <a:rPr lang="en-US" dirty="0" smtClean="0"/>
              <a:t>SV_POA4</a:t>
            </a:r>
          </a:p>
        </p:txBody>
      </p:sp>
      <p:sp>
        <p:nvSpPr>
          <p:cNvPr id="14" name="TextBox 13"/>
          <p:cNvSpPr txBox="1"/>
          <p:nvPr/>
        </p:nvSpPr>
        <p:spPr>
          <a:xfrm>
            <a:off x="6248400" y="1676400"/>
            <a:ext cx="868136" cy="1169551"/>
          </a:xfrm>
          <a:prstGeom prst="rect">
            <a:avLst/>
          </a:prstGeom>
          <a:noFill/>
        </p:spPr>
        <p:txBody>
          <a:bodyPr wrap="square" rtlCol="0">
            <a:spAutoFit/>
          </a:bodyPr>
          <a:lstStyle/>
          <a:p>
            <a:r>
              <a:rPr lang="en-US" sz="1400" dirty="0" smtClean="0"/>
              <a:t>POA0</a:t>
            </a:r>
          </a:p>
          <a:p>
            <a:r>
              <a:rPr lang="en-US" sz="1400" dirty="0" smtClean="0"/>
              <a:t>POA1</a:t>
            </a:r>
          </a:p>
          <a:p>
            <a:r>
              <a:rPr lang="en-US" sz="1400" dirty="0" smtClean="0"/>
              <a:t>POA2</a:t>
            </a:r>
          </a:p>
          <a:p>
            <a:r>
              <a:rPr lang="en-US" sz="1400" dirty="0" smtClean="0"/>
              <a:t>POA3</a:t>
            </a:r>
          </a:p>
          <a:p>
            <a:r>
              <a:rPr lang="en-US" sz="1400" dirty="0" smtClean="0"/>
              <a:t>POA4</a:t>
            </a:r>
          </a:p>
        </p:txBody>
      </p:sp>
      <p:cxnSp>
        <p:nvCxnSpPr>
          <p:cNvPr id="13" name="Straight Arrow Connector 12"/>
          <p:cNvCxnSpPr>
            <a:stCxn id="9" idx="1"/>
          </p:cNvCxnSpPr>
          <p:nvPr/>
        </p:nvCxnSpPr>
        <p:spPr bwMode="auto">
          <a:xfrm flipH="1" flipV="1">
            <a:off x="6858000" y="2286000"/>
            <a:ext cx="949940" cy="9436"/>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4" name="Straight Arrow Connector 23"/>
          <p:cNvCxnSpPr>
            <a:stCxn id="1037" idx="0"/>
          </p:cNvCxnSpPr>
          <p:nvPr/>
        </p:nvCxnSpPr>
        <p:spPr bwMode="auto">
          <a:xfrm flipV="1">
            <a:off x="6473861" y="4038600"/>
            <a:ext cx="3139" cy="15240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8" name="Straight Connector 27"/>
          <p:cNvCxnSpPr/>
          <p:nvPr/>
        </p:nvCxnSpPr>
        <p:spPr bwMode="auto">
          <a:xfrm flipV="1">
            <a:off x="228600" y="1219200"/>
            <a:ext cx="0" cy="3124200"/>
          </a:xfrm>
          <a:prstGeom prst="line">
            <a:avLst/>
          </a:prstGeom>
          <a:solidFill>
            <a:schemeClr val="accent1"/>
          </a:solidFill>
          <a:ln w="12700" cap="flat" cmpd="sng" algn="ctr">
            <a:solidFill>
              <a:schemeClr val="tx1"/>
            </a:solidFill>
            <a:prstDash val="solid"/>
            <a:round/>
            <a:headEnd type="none" w="sm" len="sm"/>
            <a:tailEnd type="none" w="med" len="sm"/>
          </a:ln>
          <a:effectLst/>
        </p:spPr>
      </p:cxnSp>
      <p:sp>
        <p:nvSpPr>
          <p:cNvPr id="31" name="TextBox 30"/>
          <p:cNvSpPr txBox="1"/>
          <p:nvPr/>
        </p:nvSpPr>
        <p:spPr>
          <a:xfrm>
            <a:off x="685800" y="1752600"/>
            <a:ext cx="1219200" cy="369332"/>
          </a:xfrm>
          <a:prstGeom prst="rect">
            <a:avLst/>
          </a:prstGeom>
          <a:noFill/>
          <a:ln>
            <a:solidFill>
              <a:schemeClr val="tx1"/>
            </a:solidFill>
          </a:ln>
        </p:spPr>
        <p:txBody>
          <a:bodyPr wrap="square" rtlCol="0">
            <a:spAutoFit/>
          </a:bodyPr>
          <a:lstStyle/>
          <a:p>
            <a:pPr algn="ctr"/>
            <a:r>
              <a:rPr lang="en-US" dirty="0" smtClean="0"/>
              <a:t>Alkanes</a:t>
            </a:r>
          </a:p>
        </p:txBody>
      </p:sp>
      <p:sp>
        <p:nvSpPr>
          <p:cNvPr id="32" name="TextBox 31"/>
          <p:cNvSpPr txBox="1"/>
          <p:nvPr/>
        </p:nvSpPr>
        <p:spPr>
          <a:xfrm>
            <a:off x="664030" y="1002268"/>
            <a:ext cx="1240970" cy="369332"/>
          </a:xfrm>
          <a:prstGeom prst="rect">
            <a:avLst/>
          </a:prstGeom>
          <a:noFill/>
          <a:ln>
            <a:solidFill>
              <a:schemeClr val="tx1"/>
            </a:solidFill>
          </a:ln>
        </p:spPr>
        <p:txBody>
          <a:bodyPr wrap="square" rtlCol="0">
            <a:spAutoFit/>
          </a:bodyPr>
          <a:lstStyle/>
          <a:p>
            <a:pPr algn="ctr"/>
            <a:r>
              <a:rPr lang="en-US" dirty="0" smtClean="0"/>
              <a:t>Aromatics</a:t>
            </a:r>
          </a:p>
        </p:txBody>
      </p:sp>
      <p:sp>
        <p:nvSpPr>
          <p:cNvPr id="37" name="TextBox 36"/>
          <p:cNvSpPr txBox="1"/>
          <p:nvPr/>
        </p:nvSpPr>
        <p:spPr>
          <a:xfrm>
            <a:off x="-76200" y="4267200"/>
            <a:ext cx="1562099" cy="369332"/>
          </a:xfrm>
          <a:prstGeom prst="rect">
            <a:avLst/>
          </a:prstGeom>
          <a:noFill/>
        </p:spPr>
        <p:txBody>
          <a:bodyPr wrap="square" rtlCol="0">
            <a:spAutoFit/>
          </a:bodyPr>
          <a:lstStyle/>
          <a:p>
            <a:r>
              <a:rPr lang="en-US" dirty="0" smtClean="0"/>
              <a:t>VOC Emissions</a:t>
            </a:r>
          </a:p>
        </p:txBody>
      </p:sp>
      <p:sp>
        <p:nvSpPr>
          <p:cNvPr id="38" name="TextBox 37"/>
          <p:cNvSpPr txBox="1"/>
          <p:nvPr/>
        </p:nvSpPr>
        <p:spPr>
          <a:xfrm>
            <a:off x="2286000" y="6400800"/>
            <a:ext cx="1676400" cy="369332"/>
          </a:xfrm>
          <a:prstGeom prst="rect">
            <a:avLst/>
          </a:prstGeom>
          <a:noFill/>
        </p:spPr>
        <p:txBody>
          <a:bodyPr wrap="square" rtlCol="0">
            <a:spAutoFit/>
          </a:bodyPr>
          <a:lstStyle/>
          <a:p>
            <a:r>
              <a:rPr lang="en-US" dirty="0" smtClean="0"/>
              <a:t>VOC Emissions</a:t>
            </a:r>
          </a:p>
        </p:txBody>
      </p:sp>
      <p:sp>
        <p:nvSpPr>
          <p:cNvPr id="40" name="TextBox 39"/>
          <p:cNvSpPr txBox="1"/>
          <p:nvPr/>
        </p:nvSpPr>
        <p:spPr>
          <a:xfrm>
            <a:off x="7467600" y="6248400"/>
            <a:ext cx="1734830" cy="646331"/>
          </a:xfrm>
          <a:prstGeom prst="rect">
            <a:avLst/>
          </a:prstGeom>
          <a:noFill/>
        </p:spPr>
        <p:txBody>
          <a:bodyPr wrap="square" rtlCol="0">
            <a:spAutoFit/>
          </a:bodyPr>
          <a:lstStyle/>
          <a:p>
            <a:pPr algn="ctr"/>
            <a:r>
              <a:rPr lang="en-US" dirty="0" smtClean="0"/>
              <a:t>POA Emissions</a:t>
            </a:r>
          </a:p>
        </p:txBody>
      </p:sp>
      <p:cxnSp>
        <p:nvCxnSpPr>
          <p:cNvPr id="21" name="Straight Arrow Connector 20"/>
          <p:cNvCxnSpPr/>
          <p:nvPr/>
        </p:nvCxnSpPr>
        <p:spPr bwMode="auto">
          <a:xfrm>
            <a:off x="228600" y="1219200"/>
            <a:ext cx="391886"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2" name="Straight Arrow Connector 21"/>
          <p:cNvCxnSpPr/>
          <p:nvPr/>
        </p:nvCxnSpPr>
        <p:spPr bwMode="auto">
          <a:xfrm>
            <a:off x="228600" y="1985505"/>
            <a:ext cx="391886"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5" name="TextBox 24"/>
          <p:cNvSpPr txBox="1"/>
          <p:nvPr/>
        </p:nvSpPr>
        <p:spPr>
          <a:xfrm>
            <a:off x="2590800" y="1314271"/>
            <a:ext cx="1551213" cy="1200329"/>
          </a:xfrm>
          <a:prstGeom prst="rect">
            <a:avLst/>
          </a:prstGeom>
          <a:noFill/>
          <a:ln>
            <a:solidFill>
              <a:schemeClr val="tx1"/>
            </a:solidFill>
          </a:ln>
        </p:spPr>
        <p:txBody>
          <a:bodyPr wrap="square" rtlCol="0">
            <a:spAutoFit/>
          </a:bodyPr>
          <a:lstStyle/>
          <a:p>
            <a:pPr algn="ctr"/>
            <a:r>
              <a:rPr lang="en-US" dirty="0" smtClean="0"/>
              <a:t>SV_ASOA1</a:t>
            </a:r>
          </a:p>
          <a:p>
            <a:pPr algn="ctr"/>
            <a:r>
              <a:rPr lang="en-US" dirty="0" smtClean="0"/>
              <a:t>SV_ASOA2</a:t>
            </a:r>
          </a:p>
          <a:p>
            <a:pPr algn="ctr"/>
            <a:r>
              <a:rPr lang="en-US" dirty="0" smtClean="0"/>
              <a:t>SV_ASOA3</a:t>
            </a:r>
          </a:p>
          <a:p>
            <a:pPr algn="ctr"/>
            <a:r>
              <a:rPr lang="en-US" dirty="0" smtClean="0"/>
              <a:t>SV_ASOA4</a:t>
            </a:r>
          </a:p>
        </p:txBody>
      </p:sp>
      <p:cxnSp>
        <p:nvCxnSpPr>
          <p:cNvPr id="15" name="Straight Connector 14"/>
          <p:cNvCxnSpPr/>
          <p:nvPr/>
        </p:nvCxnSpPr>
        <p:spPr bwMode="auto">
          <a:xfrm>
            <a:off x="2133600" y="1143000"/>
            <a:ext cx="0" cy="771436"/>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19" name="Straight Connector 18"/>
          <p:cNvCxnSpPr/>
          <p:nvPr/>
        </p:nvCxnSpPr>
        <p:spPr bwMode="auto">
          <a:xfrm>
            <a:off x="1905000" y="1143000"/>
            <a:ext cx="228600" cy="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30" name="Straight Arrow Connector 29"/>
          <p:cNvCxnSpPr>
            <a:endCxn id="25" idx="1"/>
          </p:cNvCxnSpPr>
          <p:nvPr/>
        </p:nvCxnSpPr>
        <p:spPr bwMode="auto">
          <a:xfrm>
            <a:off x="1905000" y="1905000"/>
            <a:ext cx="685800" cy="9436"/>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34" name="TextBox 33"/>
          <p:cNvSpPr txBox="1"/>
          <p:nvPr/>
        </p:nvSpPr>
        <p:spPr>
          <a:xfrm>
            <a:off x="1905000" y="863768"/>
            <a:ext cx="1104901" cy="276999"/>
          </a:xfrm>
          <a:prstGeom prst="rect">
            <a:avLst/>
          </a:prstGeom>
          <a:noFill/>
        </p:spPr>
        <p:txBody>
          <a:bodyPr wrap="square" rtlCol="0">
            <a:spAutoFit/>
          </a:bodyPr>
          <a:lstStyle/>
          <a:p>
            <a:r>
              <a:rPr lang="en-US" sz="1200" dirty="0" smtClean="0"/>
              <a:t>Oxidation</a:t>
            </a:r>
            <a:endParaRPr lang="en-US" sz="1200" dirty="0"/>
          </a:p>
        </p:txBody>
      </p:sp>
      <p:sp>
        <p:nvSpPr>
          <p:cNvPr id="41" name="TextBox 40"/>
          <p:cNvSpPr txBox="1"/>
          <p:nvPr/>
        </p:nvSpPr>
        <p:spPr>
          <a:xfrm>
            <a:off x="4114800" y="1802249"/>
            <a:ext cx="1551213" cy="1169551"/>
          </a:xfrm>
          <a:prstGeom prst="rect">
            <a:avLst/>
          </a:prstGeom>
          <a:noFill/>
          <a:ln>
            <a:noFill/>
          </a:ln>
        </p:spPr>
        <p:txBody>
          <a:bodyPr wrap="square" rtlCol="0">
            <a:spAutoFit/>
          </a:bodyPr>
          <a:lstStyle/>
          <a:p>
            <a:pPr algn="ctr"/>
            <a:r>
              <a:rPr lang="en-US" sz="1400" dirty="0" smtClean="0"/>
              <a:t>ASOA0</a:t>
            </a:r>
          </a:p>
          <a:p>
            <a:pPr algn="ctr"/>
            <a:r>
              <a:rPr lang="en-US" sz="1400" dirty="0" smtClean="0"/>
              <a:t>ASOA1</a:t>
            </a:r>
          </a:p>
          <a:p>
            <a:pPr algn="ctr"/>
            <a:r>
              <a:rPr lang="en-US" sz="1400" dirty="0" smtClean="0"/>
              <a:t>ASOA2</a:t>
            </a:r>
          </a:p>
          <a:p>
            <a:pPr algn="ctr"/>
            <a:r>
              <a:rPr lang="en-US" sz="1400" dirty="0" smtClean="0"/>
              <a:t>ASOA3</a:t>
            </a:r>
          </a:p>
          <a:p>
            <a:pPr algn="ctr"/>
            <a:r>
              <a:rPr lang="en-US" sz="1400" dirty="0" smtClean="0"/>
              <a:t>ASOA4</a:t>
            </a:r>
          </a:p>
        </p:txBody>
      </p:sp>
      <p:sp>
        <p:nvSpPr>
          <p:cNvPr id="42" name="TextBox 41"/>
          <p:cNvSpPr txBox="1"/>
          <p:nvPr/>
        </p:nvSpPr>
        <p:spPr>
          <a:xfrm>
            <a:off x="4419600" y="3048000"/>
            <a:ext cx="941613" cy="1169551"/>
          </a:xfrm>
          <a:prstGeom prst="rect">
            <a:avLst/>
          </a:prstGeom>
          <a:noFill/>
          <a:ln>
            <a:noFill/>
          </a:ln>
        </p:spPr>
        <p:txBody>
          <a:bodyPr wrap="square" rtlCol="0">
            <a:spAutoFit/>
          </a:bodyPr>
          <a:lstStyle/>
          <a:p>
            <a:pPr algn="ctr"/>
            <a:r>
              <a:rPr lang="en-US" sz="1400" dirty="0" smtClean="0"/>
              <a:t>BSOA0</a:t>
            </a:r>
          </a:p>
          <a:p>
            <a:pPr algn="ctr"/>
            <a:r>
              <a:rPr lang="en-US" sz="1400" dirty="0" smtClean="0"/>
              <a:t>BSOA1</a:t>
            </a:r>
          </a:p>
          <a:p>
            <a:pPr algn="ctr"/>
            <a:r>
              <a:rPr lang="en-US" sz="1400" dirty="0" smtClean="0"/>
              <a:t>BSOA2</a:t>
            </a:r>
          </a:p>
          <a:p>
            <a:pPr algn="ctr"/>
            <a:r>
              <a:rPr lang="en-US" sz="1400" dirty="0" smtClean="0"/>
              <a:t>BSOA3</a:t>
            </a:r>
          </a:p>
          <a:p>
            <a:pPr algn="ctr"/>
            <a:r>
              <a:rPr lang="en-US" sz="1400" dirty="0" smtClean="0"/>
              <a:t>BSOA4</a:t>
            </a:r>
          </a:p>
        </p:txBody>
      </p:sp>
      <p:sp>
        <p:nvSpPr>
          <p:cNvPr id="43" name="TextBox 42"/>
          <p:cNvSpPr txBox="1"/>
          <p:nvPr/>
        </p:nvSpPr>
        <p:spPr>
          <a:xfrm>
            <a:off x="2119993" y="2949832"/>
            <a:ext cx="1551213" cy="1200329"/>
          </a:xfrm>
          <a:prstGeom prst="rect">
            <a:avLst/>
          </a:prstGeom>
          <a:noFill/>
          <a:ln>
            <a:solidFill>
              <a:schemeClr val="tx1"/>
            </a:solidFill>
          </a:ln>
        </p:spPr>
        <p:txBody>
          <a:bodyPr wrap="square" rtlCol="0">
            <a:spAutoFit/>
          </a:bodyPr>
          <a:lstStyle/>
          <a:p>
            <a:pPr algn="ctr"/>
            <a:r>
              <a:rPr lang="en-US" dirty="0" smtClean="0"/>
              <a:t>SV_BSOA1</a:t>
            </a:r>
          </a:p>
          <a:p>
            <a:pPr algn="ctr"/>
            <a:r>
              <a:rPr lang="en-US" dirty="0" smtClean="0"/>
              <a:t>SV_BSOA2</a:t>
            </a:r>
          </a:p>
          <a:p>
            <a:pPr algn="ctr"/>
            <a:r>
              <a:rPr lang="en-US" dirty="0" smtClean="0"/>
              <a:t>SV_BSOA3</a:t>
            </a:r>
          </a:p>
          <a:p>
            <a:pPr algn="ctr"/>
            <a:r>
              <a:rPr lang="en-US" dirty="0" smtClean="0"/>
              <a:t>SV_BSOA4</a:t>
            </a:r>
          </a:p>
        </p:txBody>
      </p:sp>
      <p:sp>
        <p:nvSpPr>
          <p:cNvPr id="48" name="TextBox 47"/>
          <p:cNvSpPr txBox="1"/>
          <p:nvPr/>
        </p:nvSpPr>
        <p:spPr>
          <a:xfrm>
            <a:off x="1268187" y="4876800"/>
            <a:ext cx="1551213" cy="369332"/>
          </a:xfrm>
          <a:prstGeom prst="rect">
            <a:avLst/>
          </a:prstGeom>
          <a:noFill/>
          <a:ln>
            <a:solidFill>
              <a:schemeClr val="tx1"/>
            </a:solidFill>
          </a:ln>
        </p:spPr>
        <p:txBody>
          <a:bodyPr wrap="square" rtlCol="0">
            <a:spAutoFit/>
          </a:bodyPr>
          <a:lstStyle/>
          <a:p>
            <a:pPr algn="ctr"/>
            <a:r>
              <a:rPr lang="en-US" dirty="0" smtClean="0"/>
              <a:t>Isoprene</a:t>
            </a:r>
          </a:p>
        </p:txBody>
      </p:sp>
      <p:sp>
        <p:nvSpPr>
          <p:cNvPr id="49" name="TextBox 48"/>
          <p:cNvSpPr txBox="1"/>
          <p:nvPr/>
        </p:nvSpPr>
        <p:spPr>
          <a:xfrm>
            <a:off x="2944587" y="4876800"/>
            <a:ext cx="1551213" cy="369332"/>
          </a:xfrm>
          <a:prstGeom prst="rect">
            <a:avLst/>
          </a:prstGeom>
          <a:noFill/>
          <a:ln>
            <a:solidFill>
              <a:schemeClr val="tx1"/>
            </a:solidFill>
          </a:ln>
        </p:spPr>
        <p:txBody>
          <a:bodyPr wrap="square" rtlCol="0">
            <a:spAutoFit/>
          </a:bodyPr>
          <a:lstStyle/>
          <a:p>
            <a:pPr algn="ctr"/>
            <a:r>
              <a:rPr lang="en-US" dirty="0" smtClean="0"/>
              <a:t>Terpenes</a:t>
            </a:r>
          </a:p>
        </p:txBody>
      </p:sp>
      <p:cxnSp>
        <p:nvCxnSpPr>
          <p:cNvPr id="51" name="Straight Connector 50"/>
          <p:cNvCxnSpPr/>
          <p:nvPr/>
        </p:nvCxnSpPr>
        <p:spPr bwMode="auto">
          <a:xfrm flipV="1">
            <a:off x="2944585" y="5486400"/>
            <a:ext cx="2" cy="76200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53" name="Straight Connector 52"/>
          <p:cNvCxnSpPr/>
          <p:nvPr/>
        </p:nvCxnSpPr>
        <p:spPr bwMode="auto">
          <a:xfrm flipH="1">
            <a:off x="2057400" y="5486400"/>
            <a:ext cx="887187" cy="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55" name="Straight Connector 54"/>
          <p:cNvCxnSpPr/>
          <p:nvPr/>
        </p:nvCxnSpPr>
        <p:spPr bwMode="auto">
          <a:xfrm>
            <a:off x="2944587" y="5486400"/>
            <a:ext cx="726619" cy="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59" name="Straight Arrow Connector 58"/>
          <p:cNvCxnSpPr/>
          <p:nvPr/>
        </p:nvCxnSpPr>
        <p:spPr bwMode="auto">
          <a:xfrm flipV="1">
            <a:off x="2057400" y="5246132"/>
            <a:ext cx="0" cy="24026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0" name="Straight Arrow Connector 59"/>
          <p:cNvCxnSpPr/>
          <p:nvPr/>
        </p:nvCxnSpPr>
        <p:spPr bwMode="auto">
          <a:xfrm flipV="1">
            <a:off x="3657600" y="5246132"/>
            <a:ext cx="0" cy="24026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1" name="Straight Arrow Connector 60"/>
          <p:cNvCxnSpPr/>
          <p:nvPr/>
        </p:nvCxnSpPr>
        <p:spPr bwMode="auto">
          <a:xfrm flipV="1">
            <a:off x="2895600" y="4114800"/>
            <a:ext cx="0" cy="599389"/>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2" name="Straight Arrow Connector 61"/>
          <p:cNvCxnSpPr/>
          <p:nvPr/>
        </p:nvCxnSpPr>
        <p:spPr bwMode="auto">
          <a:xfrm flipH="1">
            <a:off x="3810000" y="3581400"/>
            <a:ext cx="7620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63" name="Straight Arrow Connector 62"/>
          <p:cNvCxnSpPr>
            <a:endCxn id="25" idx="3"/>
          </p:cNvCxnSpPr>
          <p:nvPr/>
        </p:nvCxnSpPr>
        <p:spPr bwMode="auto">
          <a:xfrm flipH="1" flipV="1">
            <a:off x="4142013" y="1914436"/>
            <a:ext cx="478973" cy="219164"/>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65" name="TextBox 64"/>
          <p:cNvSpPr txBox="1"/>
          <p:nvPr/>
        </p:nvSpPr>
        <p:spPr>
          <a:xfrm>
            <a:off x="2133600" y="4315319"/>
            <a:ext cx="1104901" cy="276999"/>
          </a:xfrm>
          <a:prstGeom prst="rect">
            <a:avLst/>
          </a:prstGeom>
          <a:noFill/>
        </p:spPr>
        <p:txBody>
          <a:bodyPr wrap="square" rtlCol="0">
            <a:spAutoFit/>
          </a:bodyPr>
          <a:lstStyle/>
          <a:p>
            <a:r>
              <a:rPr lang="en-US" sz="1200" dirty="0" smtClean="0"/>
              <a:t>Oxidation</a:t>
            </a:r>
            <a:endParaRPr lang="en-US" sz="1200" dirty="0"/>
          </a:p>
        </p:txBody>
      </p:sp>
      <p:cxnSp>
        <p:nvCxnSpPr>
          <p:cNvPr id="67" name="Straight Connector 66"/>
          <p:cNvCxnSpPr>
            <a:stCxn id="48" idx="0"/>
          </p:cNvCxnSpPr>
          <p:nvPr/>
        </p:nvCxnSpPr>
        <p:spPr bwMode="auto">
          <a:xfrm flipH="1" flipV="1">
            <a:off x="2043793" y="4714189"/>
            <a:ext cx="1" cy="162611"/>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68" name="Straight Connector 67"/>
          <p:cNvCxnSpPr/>
          <p:nvPr/>
        </p:nvCxnSpPr>
        <p:spPr bwMode="auto">
          <a:xfrm flipH="1" flipV="1">
            <a:off x="3657599" y="4714189"/>
            <a:ext cx="1" cy="162611"/>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70" name="Straight Connector 69"/>
          <p:cNvCxnSpPr/>
          <p:nvPr/>
        </p:nvCxnSpPr>
        <p:spPr bwMode="auto">
          <a:xfrm>
            <a:off x="5715000" y="990600"/>
            <a:ext cx="1524000" cy="0"/>
          </a:xfrm>
          <a:prstGeom prst="line">
            <a:avLst/>
          </a:prstGeom>
          <a:solidFill>
            <a:schemeClr val="accent1"/>
          </a:solidFill>
          <a:ln w="12700" cap="flat" cmpd="sng" algn="ctr">
            <a:solidFill>
              <a:schemeClr val="tx1"/>
            </a:solidFill>
            <a:prstDash val="solid"/>
            <a:round/>
            <a:headEnd type="none" w="sm" len="sm"/>
            <a:tailEnd type="none" w="med" len="sm"/>
          </a:ln>
          <a:effectLst/>
        </p:spPr>
      </p:cxnSp>
      <p:sp>
        <p:nvSpPr>
          <p:cNvPr id="73" name="Title 1"/>
          <p:cNvSpPr>
            <a:spLocks noGrp="1"/>
          </p:cNvSpPr>
          <p:nvPr>
            <p:ph type="title"/>
          </p:nvPr>
        </p:nvSpPr>
        <p:spPr>
          <a:xfrm>
            <a:off x="-76200" y="-95250"/>
            <a:ext cx="7162800" cy="704850"/>
          </a:xfrm>
        </p:spPr>
        <p:txBody>
          <a:bodyPr>
            <a:noAutofit/>
          </a:bodyPr>
          <a:lstStyle/>
          <a:p>
            <a:r>
              <a:rPr lang="en-US" sz="3600" dirty="0" smtClean="0"/>
              <a:t>Schematic of CMAQ-VBS OA Module</a:t>
            </a:r>
            <a:endParaRPr lang="en-US" sz="3600" dirty="0"/>
          </a:p>
        </p:txBody>
      </p:sp>
      <p:sp>
        <p:nvSpPr>
          <p:cNvPr id="3" name="Slide Number Placeholder 2"/>
          <p:cNvSpPr>
            <a:spLocks noGrp="1"/>
          </p:cNvSpPr>
          <p:nvPr>
            <p:ph type="sldNum" sz="quarter" idx="12"/>
          </p:nvPr>
        </p:nvSpPr>
        <p:spPr/>
        <p:txBody>
          <a:bodyPr/>
          <a:lstStyle/>
          <a:p>
            <a:fld id="{6969DE18-916F-4BC8-9ED0-985F904F8B71}" type="slidenum">
              <a:rPr lang="en-US" smtClean="0"/>
              <a:t>4</a:t>
            </a:fld>
            <a:endParaRPr lang="en-US" dirty="0"/>
          </a:p>
        </p:txBody>
      </p:sp>
      <p:pic>
        <p:nvPicPr>
          <p:cNvPr id="1033" name="Picture 9" descr="http://www.takeprideinutah.org/wp-content/uploads/2009/01/traff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82068"/>
            <a:ext cx="1386411" cy="95788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blogs.agu.org/geospace/files/2012/04/australiafire1-NO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5562600"/>
            <a:ext cx="1212921" cy="80782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upload.wikimedia.org/wikipedia/commons/e/eb/Ash_Tree_-_geograph.org.uk_-_5907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6713" y="5381898"/>
            <a:ext cx="775606" cy="1034142"/>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4953000" y="4800600"/>
            <a:ext cx="2438400" cy="646331"/>
          </a:xfrm>
          <a:prstGeom prst="rect">
            <a:avLst/>
          </a:prstGeom>
          <a:solidFill>
            <a:schemeClr val="bg1"/>
          </a:solidFill>
          <a:ln>
            <a:solidFill>
              <a:schemeClr val="tx1"/>
            </a:solidFill>
          </a:ln>
        </p:spPr>
        <p:txBody>
          <a:bodyPr wrap="square" rtlCol="0">
            <a:spAutoFit/>
          </a:bodyPr>
          <a:lstStyle/>
          <a:p>
            <a:r>
              <a:rPr lang="en-US" dirty="0" smtClean="0"/>
              <a:t>SV_BBOA1    SV_BBOA2</a:t>
            </a:r>
          </a:p>
          <a:p>
            <a:r>
              <a:rPr lang="en-US" dirty="0" smtClean="0"/>
              <a:t>SV_BBOA3    SV_BBOA4</a:t>
            </a:r>
          </a:p>
        </p:txBody>
      </p:sp>
      <p:sp>
        <p:nvSpPr>
          <p:cNvPr id="57" name="TextBox 56"/>
          <p:cNvSpPr txBox="1"/>
          <p:nvPr/>
        </p:nvSpPr>
        <p:spPr>
          <a:xfrm>
            <a:off x="5562600" y="6248400"/>
            <a:ext cx="1734830" cy="646331"/>
          </a:xfrm>
          <a:prstGeom prst="rect">
            <a:avLst/>
          </a:prstGeom>
          <a:noFill/>
        </p:spPr>
        <p:txBody>
          <a:bodyPr wrap="square" rtlCol="0">
            <a:spAutoFit/>
          </a:bodyPr>
          <a:lstStyle/>
          <a:p>
            <a:pPr algn="ctr"/>
            <a:r>
              <a:rPr lang="en-US" dirty="0" smtClean="0"/>
              <a:t>Biomass Burning POA Emissions</a:t>
            </a:r>
          </a:p>
        </p:txBody>
      </p:sp>
      <p:sp>
        <p:nvSpPr>
          <p:cNvPr id="58" name="TextBox 57"/>
          <p:cNvSpPr txBox="1"/>
          <p:nvPr/>
        </p:nvSpPr>
        <p:spPr>
          <a:xfrm>
            <a:off x="6019800" y="2895600"/>
            <a:ext cx="941613" cy="1169551"/>
          </a:xfrm>
          <a:prstGeom prst="rect">
            <a:avLst/>
          </a:prstGeom>
          <a:noFill/>
          <a:ln>
            <a:noFill/>
          </a:ln>
        </p:spPr>
        <p:txBody>
          <a:bodyPr wrap="square" rtlCol="0">
            <a:spAutoFit/>
          </a:bodyPr>
          <a:lstStyle/>
          <a:p>
            <a:pPr algn="ctr"/>
            <a:r>
              <a:rPr lang="en-US" sz="1400" dirty="0" smtClean="0"/>
              <a:t>BBOA0</a:t>
            </a:r>
          </a:p>
          <a:p>
            <a:pPr algn="ctr"/>
            <a:r>
              <a:rPr lang="en-US" sz="1400" dirty="0" smtClean="0"/>
              <a:t>BBOA1</a:t>
            </a:r>
          </a:p>
          <a:p>
            <a:pPr algn="ctr"/>
            <a:r>
              <a:rPr lang="en-US" sz="1400" dirty="0" smtClean="0"/>
              <a:t>BBOA2</a:t>
            </a:r>
          </a:p>
          <a:p>
            <a:pPr algn="ctr"/>
            <a:r>
              <a:rPr lang="en-US" sz="1400" dirty="0" smtClean="0"/>
              <a:t>BBOA3</a:t>
            </a:r>
          </a:p>
          <a:p>
            <a:pPr algn="ctr"/>
            <a:r>
              <a:rPr lang="en-US" sz="1400" dirty="0" smtClean="0"/>
              <a:t>BBOA4</a:t>
            </a:r>
          </a:p>
        </p:txBody>
      </p:sp>
      <p:cxnSp>
        <p:nvCxnSpPr>
          <p:cNvPr id="66" name="Straight Connector 65"/>
          <p:cNvCxnSpPr/>
          <p:nvPr/>
        </p:nvCxnSpPr>
        <p:spPr bwMode="auto">
          <a:xfrm>
            <a:off x="7010400" y="5867400"/>
            <a:ext cx="1309006" cy="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69" name="Straight Connector 68"/>
          <p:cNvCxnSpPr/>
          <p:nvPr/>
        </p:nvCxnSpPr>
        <p:spPr bwMode="auto">
          <a:xfrm>
            <a:off x="2057400" y="4724400"/>
            <a:ext cx="1600200" cy="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71" name="Straight Connector 70"/>
          <p:cNvCxnSpPr/>
          <p:nvPr/>
        </p:nvCxnSpPr>
        <p:spPr bwMode="auto">
          <a:xfrm flipV="1">
            <a:off x="5715000" y="990600"/>
            <a:ext cx="0" cy="266700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72" name="Straight Arrow Connector 71"/>
          <p:cNvCxnSpPr/>
          <p:nvPr/>
        </p:nvCxnSpPr>
        <p:spPr bwMode="auto">
          <a:xfrm flipH="1">
            <a:off x="5410200" y="2667000"/>
            <a:ext cx="304800"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4" name="Straight Arrow Connector 73"/>
          <p:cNvCxnSpPr/>
          <p:nvPr/>
        </p:nvCxnSpPr>
        <p:spPr bwMode="auto">
          <a:xfrm flipH="1">
            <a:off x="5181600" y="3657600"/>
            <a:ext cx="522514"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78" name="TextBox 77"/>
          <p:cNvSpPr txBox="1"/>
          <p:nvPr/>
        </p:nvSpPr>
        <p:spPr>
          <a:xfrm>
            <a:off x="6172200" y="713601"/>
            <a:ext cx="1104901" cy="276999"/>
          </a:xfrm>
          <a:prstGeom prst="rect">
            <a:avLst/>
          </a:prstGeom>
          <a:noFill/>
        </p:spPr>
        <p:txBody>
          <a:bodyPr wrap="square" rtlCol="0">
            <a:spAutoFit/>
          </a:bodyPr>
          <a:lstStyle/>
          <a:p>
            <a:r>
              <a:rPr lang="en-US" sz="1200" dirty="0" smtClean="0"/>
              <a:t>Oxidation</a:t>
            </a:r>
            <a:endParaRPr lang="en-US" sz="1200" dirty="0"/>
          </a:p>
        </p:txBody>
      </p:sp>
      <p:cxnSp>
        <p:nvCxnSpPr>
          <p:cNvPr id="77" name="Straight Arrow Connector 76"/>
          <p:cNvCxnSpPr/>
          <p:nvPr/>
        </p:nvCxnSpPr>
        <p:spPr bwMode="auto">
          <a:xfrm>
            <a:off x="6161314" y="1828800"/>
            <a:ext cx="163286"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9" name="Straight Connector 78"/>
          <p:cNvCxnSpPr/>
          <p:nvPr/>
        </p:nvCxnSpPr>
        <p:spPr bwMode="auto">
          <a:xfrm flipV="1">
            <a:off x="6172200" y="1828800"/>
            <a:ext cx="0" cy="15240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80" name="Straight Connector 79"/>
          <p:cNvCxnSpPr/>
          <p:nvPr/>
        </p:nvCxnSpPr>
        <p:spPr bwMode="auto">
          <a:xfrm>
            <a:off x="6172200" y="1981200"/>
            <a:ext cx="152400" cy="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81" name="Straight Arrow Connector 80"/>
          <p:cNvCxnSpPr/>
          <p:nvPr/>
        </p:nvCxnSpPr>
        <p:spPr bwMode="auto">
          <a:xfrm>
            <a:off x="6161314" y="2057400"/>
            <a:ext cx="163286"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82" name="Straight Connector 81"/>
          <p:cNvCxnSpPr/>
          <p:nvPr/>
        </p:nvCxnSpPr>
        <p:spPr bwMode="auto">
          <a:xfrm flipV="1">
            <a:off x="6172200" y="2057400"/>
            <a:ext cx="0" cy="15240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83" name="Straight Connector 82"/>
          <p:cNvCxnSpPr/>
          <p:nvPr/>
        </p:nvCxnSpPr>
        <p:spPr bwMode="auto">
          <a:xfrm>
            <a:off x="6172200" y="2209800"/>
            <a:ext cx="152400" cy="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84" name="Straight Arrow Connector 83"/>
          <p:cNvCxnSpPr/>
          <p:nvPr/>
        </p:nvCxnSpPr>
        <p:spPr bwMode="auto">
          <a:xfrm>
            <a:off x="6161314" y="2286000"/>
            <a:ext cx="163286"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85" name="Straight Connector 84"/>
          <p:cNvCxnSpPr/>
          <p:nvPr/>
        </p:nvCxnSpPr>
        <p:spPr bwMode="auto">
          <a:xfrm flipV="1">
            <a:off x="6172200" y="2286000"/>
            <a:ext cx="0" cy="15240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86" name="Straight Connector 85"/>
          <p:cNvCxnSpPr/>
          <p:nvPr/>
        </p:nvCxnSpPr>
        <p:spPr bwMode="auto">
          <a:xfrm>
            <a:off x="6172200" y="2438400"/>
            <a:ext cx="152400" cy="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87" name="Straight Arrow Connector 86"/>
          <p:cNvCxnSpPr/>
          <p:nvPr/>
        </p:nvCxnSpPr>
        <p:spPr bwMode="auto">
          <a:xfrm>
            <a:off x="6161314" y="2514600"/>
            <a:ext cx="163286"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88" name="Straight Connector 87"/>
          <p:cNvCxnSpPr/>
          <p:nvPr/>
        </p:nvCxnSpPr>
        <p:spPr bwMode="auto">
          <a:xfrm flipV="1">
            <a:off x="6172200" y="2514600"/>
            <a:ext cx="0" cy="15240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89" name="Straight Connector 88"/>
          <p:cNvCxnSpPr/>
          <p:nvPr/>
        </p:nvCxnSpPr>
        <p:spPr bwMode="auto">
          <a:xfrm>
            <a:off x="6172200" y="2667000"/>
            <a:ext cx="152400" cy="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90" name="Straight Arrow Connector 89"/>
          <p:cNvCxnSpPr/>
          <p:nvPr/>
        </p:nvCxnSpPr>
        <p:spPr bwMode="auto">
          <a:xfrm>
            <a:off x="6019800" y="3048000"/>
            <a:ext cx="163286"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91" name="Straight Connector 90"/>
          <p:cNvCxnSpPr/>
          <p:nvPr/>
        </p:nvCxnSpPr>
        <p:spPr bwMode="auto">
          <a:xfrm flipV="1">
            <a:off x="6030686" y="3048000"/>
            <a:ext cx="0" cy="15240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92" name="Straight Connector 91"/>
          <p:cNvCxnSpPr/>
          <p:nvPr/>
        </p:nvCxnSpPr>
        <p:spPr bwMode="auto">
          <a:xfrm>
            <a:off x="6030686" y="3200400"/>
            <a:ext cx="152400" cy="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93" name="Straight Arrow Connector 92"/>
          <p:cNvCxnSpPr/>
          <p:nvPr/>
        </p:nvCxnSpPr>
        <p:spPr bwMode="auto">
          <a:xfrm>
            <a:off x="6019800" y="3276600"/>
            <a:ext cx="163286"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94" name="Straight Connector 93"/>
          <p:cNvCxnSpPr/>
          <p:nvPr/>
        </p:nvCxnSpPr>
        <p:spPr bwMode="auto">
          <a:xfrm flipV="1">
            <a:off x="6030686" y="3276600"/>
            <a:ext cx="0" cy="15240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95" name="Straight Connector 94"/>
          <p:cNvCxnSpPr/>
          <p:nvPr/>
        </p:nvCxnSpPr>
        <p:spPr bwMode="auto">
          <a:xfrm>
            <a:off x="6030686" y="3429000"/>
            <a:ext cx="152400" cy="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96" name="Straight Arrow Connector 95"/>
          <p:cNvCxnSpPr/>
          <p:nvPr/>
        </p:nvCxnSpPr>
        <p:spPr bwMode="auto">
          <a:xfrm>
            <a:off x="6019800" y="3505200"/>
            <a:ext cx="163286"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97" name="Straight Connector 96"/>
          <p:cNvCxnSpPr/>
          <p:nvPr/>
        </p:nvCxnSpPr>
        <p:spPr bwMode="auto">
          <a:xfrm flipV="1">
            <a:off x="6030686" y="3505200"/>
            <a:ext cx="0" cy="15240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98" name="Straight Connector 97"/>
          <p:cNvCxnSpPr/>
          <p:nvPr/>
        </p:nvCxnSpPr>
        <p:spPr bwMode="auto">
          <a:xfrm>
            <a:off x="6030686" y="3657600"/>
            <a:ext cx="152400" cy="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99" name="Straight Arrow Connector 98"/>
          <p:cNvCxnSpPr/>
          <p:nvPr/>
        </p:nvCxnSpPr>
        <p:spPr bwMode="auto">
          <a:xfrm>
            <a:off x="6019800" y="3733800"/>
            <a:ext cx="163286"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00" name="Straight Connector 99"/>
          <p:cNvCxnSpPr/>
          <p:nvPr/>
        </p:nvCxnSpPr>
        <p:spPr bwMode="auto">
          <a:xfrm flipV="1">
            <a:off x="6030686" y="3733800"/>
            <a:ext cx="0" cy="15240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101" name="Straight Connector 100"/>
          <p:cNvCxnSpPr/>
          <p:nvPr/>
        </p:nvCxnSpPr>
        <p:spPr bwMode="auto">
          <a:xfrm>
            <a:off x="6030686" y="3886200"/>
            <a:ext cx="152400" cy="0"/>
          </a:xfrm>
          <a:prstGeom prst="line">
            <a:avLst/>
          </a:prstGeom>
          <a:solidFill>
            <a:schemeClr val="accent1"/>
          </a:solidFill>
          <a:ln w="12700" cap="flat" cmpd="sng" algn="ctr">
            <a:solidFill>
              <a:schemeClr val="tx1"/>
            </a:solidFill>
            <a:prstDash val="solid"/>
            <a:round/>
            <a:headEnd type="none" w="sm" len="sm"/>
            <a:tailEnd type="none" w="med" len="sm"/>
          </a:ln>
          <a:effectLst/>
        </p:spPr>
      </p:cxnSp>
      <p:sp>
        <p:nvSpPr>
          <p:cNvPr id="103" name="TextBox 102"/>
          <p:cNvSpPr txBox="1"/>
          <p:nvPr/>
        </p:nvSpPr>
        <p:spPr>
          <a:xfrm>
            <a:off x="5791200" y="1828800"/>
            <a:ext cx="369332" cy="609600"/>
          </a:xfrm>
          <a:prstGeom prst="rect">
            <a:avLst/>
          </a:prstGeom>
          <a:noFill/>
        </p:spPr>
        <p:txBody>
          <a:bodyPr vert="vert270" wrap="square" rtlCol="0">
            <a:spAutoFit/>
          </a:bodyPr>
          <a:lstStyle/>
          <a:p>
            <a:r>
              <a:rPr lang="en-US" sz="1200" dirty="0" smtClean="0"/>
              <a:t>Aging</a:t>
            </a:r>
            <a:endParaRPr lang="en-US" sz="1200" dirty="0"/>
          </a:p>
        </p:txBody>
      </p:sp>
      <p:sp>
        <p:nvSpPr>
          <p:cNvPr id="104" name="TextBox 103"/>
          <p:cNvSpPr txBox="1"/>
          <p:nvPr/>
        </p:nvSpPr>
        <p:spPr>
          <a:xfrm>
            <a:off x="5715000" y="2819400"/>
            <a:ext cx="369332" cy="838200"/>
          </a:xfrm>
          <a:prstGeom prst="rect">
            <a:avLst/>
          </a:prstGeom>
          <a:noFill/>
        </p:spPr>
        <p:txBody>
          <a:bodyPr vert="vert270" wrap="square" rtlCol="0">
            <a:spAutoFit/>
          </a:bodyPr>
          <a:lstStyle/>
          <a:p>
            <a:r>
              <a:rPr lang="en-US" sz="1200" dirty="0" smtClean="0"/>
              <a:t>Aging</a:t>
            </a:r>
            <a:endParaRPr lang="en-US" sz="1200" dirty="0"/>
          </a:p>
        </p:txBody>
      </p:sp>
      <p:cxnSp>
        <p:nvCxnSpPr>
          <p:cNvPr id="105" name="Straight Connector 104"/>
          <p:cNvCxnSpPr/>
          <p:nvPr/>
        </p:nvCxnSpPr>
        <p:spPr bwMode="auto">
          <a:xfrm>
            <a:off x="5181600" y="2133600"/>
            <a:ext cx="152400" cy="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106" name="Straight Arrow Connector 105"/>
          <p:cNvCxnSpPr/>
          <p:nvPr/>
        </p:nvCxnSpPr>
        <p:spPr bwMode="auto">
          <a:xfrm flipH="1">
            <a:off x="5181600" y="1981200"/>
            <a:ext cx="152400"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07" name="Straight Connector 106"/>
          <p:cNvCxnSpPr/>
          <p:nvPr/>
        </p:nvCxnSpPr>
        <p:spPr bwMode="auto">
          <a:xfrm flipV="1">
            <a:off x="5334000" y="1981200"/>
            <a:ext cx="0" cy="15240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108" name="Straight Connector 107"/>
          <p:cNvCxnSpPr/>
          <p:nvPr/>
        </p:nvCxnSpPr>
        <p:spPr bwMode="auto">
          <a:xfrm>
            <a:off x="5181600" y="2362200"/>
            <a:ext cx="152400" cy="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109" name="Straight Arrow Connector 108"/>
          <p:cNvCxnSpPr/>
          <p:nvPr/>
        </p:nvCxnSpPr>
        <p:spPr bwMode="auto">
          <a:xfrm flipH="1">
            <a:off x="5181600" y="2209800"/>
            <a:ext cx="152400"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10" name="Straight Connector 109"/>
          <p:cNvCxnSpPr/>
          <p:nvPr/>
        </p:nvCxnSpPr>
        <p:spPr bwMode="auto">
          <a:xfrm flipV="1">
            <a:off x="5334000" y="2209800"/>
            <a:ext cx="0" cy="15240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111" name="Straight Connector 110"/>
          <p:cNvCxnSpPr/>
          <p:nvPr/>
        </p:nvCxnSpPr>
        <p:spPr bwMode="auto">
          <a:xfrm>
            <a:off x="5181600" y="2590800"/>
            <a:ext cx="152400" cy="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112" name="Straight Arrow Connector 111"/>
          <p:cNvCxnSpPr/>
          <p:nvPr/>
        </p:nvCxnSpPr>
        <p:spPr bwMode="auto">
          <a:xfrm flipH="1">
            <a:off x="5181600" y="2438400"/>
            <a:ext cx="152400"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13" name="Straight Connector 112"/>
          <p:cNvCxnSpPr/>
          <p:nvPr/>
        </p:nvCxnSpPr>
        <p:spPr bwMode="auto">
          <a:xfrm flipV="1">
            <a:off x="5334000" y="2438400"/>
            <a:ext cx="0" cy="15240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114" name="Straight Connector 113"/>
          <p:cNvCxnSpPr/>
          <p:nvPr/>
        </p:nvCxnSpPr>
        <p:spPr bwMode="auto">
          <a:xfrm>
            <a:off x="5181600" y="2819400"/>
            <a:ext cx="152400" cy="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115" name="Straight Arrow Connector 114"/>
          <p:cNvCxnSpPr/>
          <p:nvPr/>
        </p:nvCxnSpPr>
        <p:spPr bwMode="auto">
          <a:xfrm flipH="1">
            <a:off x="5181600" y="2667000"/>
            <a:ext cx="152400"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16" name="Straight Connector 115"/>
          <p:cNvCxnSpPr/>
          <p:nvPr/>
        </p:nvCxnSpPr>
        <p:spPr bwMode="auto">
          <a:xfrm flipV="1">
            <a:off x="5334000" y="2667000"/>
            <a:ext cx="0" cy="152400"/>
          </a:xfrm>
          <a:prstGeom prst="line">
            <a:avLst/>
          </a:prstGeom>
          <a:solidFill>
            <a:schemeClr val="accent1"/>
          </a:solidFill>
          <a:ln w="12700" cap="flat" cmpd="sng" algn="ctr">
            <a:solidFill>
              <a:schemeClr val="tx1"/>
            </a:solidFill>
            <a:prstDash val="solid"/>
            <a:round/>
            <a:headEnd type="none" w="sm" len="sm"/>
            <a:tailEnd type="none" w="med" len="sm"/>
          </a:ln>
          <a:effectLst/>
        </p:spPr>
      </p:cxnSp>
      <p:sp>
        <p:nvSpPr>
          <p:cNvPr id="129" name="TextBox 128"/>
          <p:cNvSpPr txBox="1"/>
          <p:nvPr/>
        </p:nvSpPr>
        <p:spPr>
          <a:xfrm>
            <a:off x="5257800" y="2133600"/>
            <a:ext cx="369332" cy="609600"/>
          </a:xfrm>
          <a:prstGeom prst="rect">
            <a:avLst/>
          </a:prstGeom>
          <a:noFill/>
        </p:spPr>
        <p:txBody>
          <a:bodyPr vert="vert" wrap="square" rtlCol="0">
            <a:spAutoFit/>
          </a:bodyPr>
          <a:lstStyle/>
          <a:p>
            <a:r>
              <a:rPr lang="en-US" sz="1200" dirty="0" smtClean="0"/>
              <a:t>Aging</a:t>
            </a:r>
            <a:endParaRPr lang="en-US" sz="1200" dirty="0"/>
          </a:p>
        </p:txBody>
      </p:sp>
      <p:sp>
        <p:nvSpPr>
          <p:cNvPr id="64" name="TextBox 63"/>
          <p:cNvSpPr txBox="1"/>
          <p:nvPr/>
        </p:nvSpPr>
        <p:spPr>
          <a:xfrm>
            <a:off x="7162800" y="773668"/>
            <a:ext cx="838200" cy="369332"/>
          </a:xfrm>
          <a:prstGeom prst="rect">
            <a:avLst/>
          </a:prstGeom>
          <a:solidFill>
            <a:schemeClr val="bg1"/>
          </a:solidFill>
          <a:ln>
            <a:solidFill>
              <a:schemeClr val="tx1"/>
            </a:solidFill>
          </a:ln>
        </p:spPr>
        <p:txBody>
          <a:bodyPr wrap="square" rtlCol="0">
            <a:spAutoFit/>
          </a:bodyPr>
          <a:lstStyle/>
          <a:p>
            <a:pPr algn="ctr"/>
            <a:r>
              <a:rPr lang="en-US" dirty="0" smtClean="0"/>
              <a:t>IVOCs</a:t>
            </a:r>
          </a:p>
        </p:txBody>
      </p:sp>
      <p:cxnSp>
        <p:nvCxnSpPr>
          <p:cNvPr id="142" name="Straight Connector 141"/>
          <p:cNvCxnSpPr/>
          <p:nvPr/>
        </p:nvCxnSpPr>
        <p:spPr bwMode="auto">
          <a:xfrm flipV="1">
            <a:off x="8382000" y="2895600"/>
            <a:ext cx="0" cy="2667000"/>
          </a:xfrm>
          <a:prstGeom prst="line">
            <a:avLst/>
          </a:prstGeom>
          <a:solidFill>
            <a:schemeClr val="accent1"/>
          </a:solidFill>
          <a:ln w="12700" cap="flat" cmpd="sng" algn="ctr">
            <a:solidFill>
              <a:schemeClr val="tx1"/>
            </a:solidFill>
            <a:prstDash val="solid"/>
            <a:round/>
            <a:headEnd type="none" w="sm" len="sm"/>
            <a:tailEnd type="none" w="med" len="sm"/>
          </a:ln>
          <a:effectLst/>
        </p:spPr>
      </p:cxnSp>
      <p:pic>
        <p:nvPicPr>
          <p:cNvPr id="1031" name="Picture 7" descr="http://upload.wikimedia.org/wikipedia/commons/thumb/7/79/Diesel-smoke.jpg/200px-Diesel-smok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1691" y="5366266"/>
            <a:ext cx="685972" cy="86089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9" descr="http://www.takeprideinutah.org/wp-content/uploads/2009/01/traff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1389" y="4093058"/>
            <a:ext cx="1386411" cy="95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3440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CMAQ-AE6 vs. CMAQ-VBS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38421305"/>
              </p:ext>
            </p:extLst>
          </p:nvPr>
        </p:nvGraphicFramePr>
        <p:xfrm>
          <a:off x="277792" y="1600200"/>
          <a:ext cx="8738887" cy="3936999"/>
        </p:xfrm>
        <a:graphic>
          <a:graphicData uri="http://schemas.openxmlformats.org/drawingml/2006/table">
            <a:tbl>
              <a:tblPr firstRow="1" bandRow="1">
                <a:tableStyleId>{5C22544A-7EE6-4342-B048-85BDC9FD1C3A}</a:tableStyleId>
              </a:tblPr>
              <a:tblGrid>
                <a:gridCol w="817350"/>
                <a:gridCol w="3761041"/>
                <a:gridCol w="4160496"/>
              </a:tblGrid>
              <a:tr h="370840">
                <a:tc>
                  <a:txBody>
                    <a:bodyPr/>
                    <a:lstStyle/>
                    <a:p>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rgbClr val="000000"/>
                          </a:solidFill>
                        </a:rPr>
                        <a:t>AE6</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rgbClr val="000000"/>
                          </a:solidFill>
                        </a:rPr>
                        <a:t>VBS</a:t>
                      </a:r>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algn="l"/>
                      <a:r>
                        <a:rPr lang="en-US" dirty="0" smtClean="0"/>
                        <a:t>POA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en-US" dirty="0" smtClean="0"/>
                        <a:t>Non-volatile</a:t>
                      </a:r>
                    </a:p>
                    <a:p>
                      <a:pPr algn="l"/>
                      <a:r>
                        <a:rPr lang="en-US" dirty="0" smtClean="0"/>
                        <a:t>Aged</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en-US" dirty="0" smtClean="0"/>
                        <a:t>Semi-volatile</a:t>
                      </a:r>
                    </a:p>
                    <a:p>
                      <a:pPr algn="l"/>
                      <a:r>
                        <a:rPr lang="en-US" dirty="0" smtClean="0"/>
                        <a:t>Aged</a:t>
                      </a:r>
                    </a:p>
                    <a:p>
                      <a:pPr algn="l"/>
                      <a:r>
                        <a:rPr lang="en-US" dirty="0" smtClean="0"/>
                        <a:t>Distinct</a:t>
                      </a:r>
                      <a:r>
                        <a:rPr lang="en-US" baseline="0" dirty="0" smtClean="0"/>
                        <a:t> volatility splits for POA emissions from gas, diesel, non-volatile, and “other”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dirty="0" smtClean="0"/>
                        <a:t>SOA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Precursor specific products </a:t>
                      </a:r>
                    </a:p>
                    <a:p>
                      <a:r>
                        <a:rPr lang="en-US" dirty="0" smtClean="0"/>
                        <a:t>(e.g. ATRP1, ATRP2)</a:t>
                      </a:r>
                    </a:p>
                    <a:p>
                      <a:endParaRPr lang="en-US" dirty="0" smtClean="0"/>
                    </a:p>
                    <a:p>
                      <a:endParaRPr lang="en-US" dirty="0" smtClean="0"/>
                    </a:p>
                    <a:p>
                      <a:r>
                        <a:rPr lang="en-US" dirty="0" err="1" smtClean="0"/>
                        <a:t>Oligomerized</a:t>
                      </a:r>
                      <a:r>
                        <a:rPr lang="en-US" dirty="0" smtClean="0"/>
                        <a:t> (biogenic and anthropogenic)</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Products (biogenic and anthropogenic) lumped based on volatility</a:t>
                      </a:r>
                      <a:r>
                        <a:rPr lang="en-US" baseline="0" dirty="0" smtClean="0"/>
                        <a:t> (e.g. A_AVB0 – A_AVB4, A_BVB0 – BVB4)</a:t>
                      </a:r>
                    </a:p>
                    <a:p>
                      <a:endParaRPr lang="en-US" baseline="0" dirty="0" smtClean="0"/>
                    </a:p>
                    <a:p>
                      <a:r>
                        <a:rPr lang="en-US" baseline="0" dirty="0" smtClean="0"/>
                        <a:t>Aged (anthropogenic only)</a:t>
                      </a:r>
                    </a:p>
                    <a:p>
                      <a:r>
                        <a:rPr lang="en-US" baseline="0" dirty="0" smtClean="0"/>
                        <a:t>IVOC formation pathway</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dirty="0" smtClean="0"/>
                        <a:t>BBOA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Lumped with POA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Tracked</a:t>
                      </a:r>
                      <a:r>
                        <a:rPr lang="en-US" baseline="0" dirty="0" smtClean="0"/>
                        <a:t> separately</a:t>
                      </a:r>
                      <a:r>
                        <a:rPr lang="en-US" dirty="0" smtClean="0"/>
                        <a:t> from POA</a:t>
                      </a:r>
                      <a:endParaRPr lang="en-US" baseline="0" dirty="0" smtClean="0"/>
                    </a:p>
                    <a:p>
                      <a:r>
                        <a:rPr lang="en-US" baseline="0" dirty="0" smtClean="0"/>
                        <a:t>Aged</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3" name="Slide Number Placeholder 2"/>
          <p:cNvSpPr>
            <a:spLocks noGrp="1"/>
          </p:cNvSpPr>
          <p:nvPr>
            <p:ph type="sldNum" sz="quarter" idx="12"/>
          </p:nvPr>
        </p:nvSpPr>
        <p:spPr/>
        <p:txBody>
          <a:bodyPr/>
          <a:lstStyle/>
          <a:p>
            <a:fld id="{5E8D8EBB-5BAF-8247-88CB-D0D6A21E14EB}" type="slidenum">
              <a:rPr lang="en-US" smtClean="0"/>
              <a:t>5</a:t>
            </a:fld>
            <a:endParaRPr lang="en-US"/>
          </a:p>
        </p:txBody>
      </p:sp>
    </p:spTree>
    <p:extLst>
      <p:ext uri="{BB962C8B-B14F-4D97-AF65-F5344CB8AC3E}">
        <p14:creationId xmlns:p14="http://schemas.microsoft.com/office/powerpoint/2010/main" val="27569104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 Setup</a:t>
            </a:r>
            <a:endParaRPr lang="en-US" dirty="0"/>
          </a:p>
        </p:txBody>
      </p:sp>
      <p:pic>
        <p:nvPicPr>
          <p:cNvPr id="4" name="Picture 3" descr="C:\FILES\tempftp\calnexmonitors.png"/>
          <p:cNvPicPr preferRelativeResize="0">
            <a:picLocks noChangeAspect="1"/>
          </p:cNvPicPr>
          <p:nvPr/>
        </p:nvPicPr>
        <p:blipFill>
          <a:blip r:embed="rId2" cstate="print"/>
          <a:srcRect b="9091"/>
          <a:stretch>
            <a:fillRect/>
          </a:stretch>
        </p:blipFill>
        <p:spPr bwMode="auto">
          <a:xfrm>
            <a:off x="4572000" y="1654348"/>
            <a:ext cx="4419674" cy="5203652"/>
          </a:xfrm>
          <a:prstGeom prst="rect">
            <a:avLst/>
          </a:prstGeom>
          <a:noFill/>
          <a:ln w="9525">
            <a:noFill/>
            <a:miter lim="800000"/>
            <a:headEnd/>
            <a:tailEnd/>
          </a:ln>
        </p:spPr>
      </p:pic>
      <p:sp>
        <p:nvSpPr>
          <p:cNvPr id="5" name="Title 1"/>
          <p:cNvSpPr txBox="1">
            <a:spLocks/>
          </p:cNvSpPr>
          <p:nvPr/>
        </p:nvSpPr>
        <p:spPr>
          <a:xfrm>
            <a:off x="6781800" y="4648200"/>
            <a:ext cx="1066800" cy="411162"/>
          </a:xfrm>
          <a:prstGeom prst="rect">
            <a:avLst/>
          </a:prstGeom>
        </p:spPr>
        <p:txBody>
          <a:bodyPr vert="horz" lIns="91440" tIns="45720" rIns="91440" bIns="45720" rtlCol="0" anchor="ctr">
            <a:normAutofit fontScale="3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Pasadena</a:t>
            </a:r>
            <a:endParaRPr lang="en-US" dirty="0"/>
          </a:p>
        </p:txBody>
      </p:sp>
      <p:sp>
        <p:nvSpPr>
          <p:cNvPr id="6" name="Title 1"/>
          <p:cNvSpPr txBox="1">
            <a:spLocks/>
          </p:cNvSpPr>
          <p:nvPr/>
        </p:nvSpPr>
        <p:spPr>
          <a:xfrm>
            <a:off x="6705600" y="4191000"/>
            <a:ext cx="1066800" cy="4111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400" dirty="0" smtClean="0"/>
              <a:t>Bakersfield</a:t>
            </a:r>
            <a:endParaRPr lang="en-US" sz="1400" dirty="0"/>
          </a:p>
        </p:txBody>
      </p:sp>
      <p:sp>
        <p:nvSpPr>
          <p:cNvPr id="7" name="Content Placeholder 6"/>
          <p:cNvSpPr>
            <a:spLocks noGrp="1"/>
          </p:cNvSpPr>
          <p:nvPr>
            <p:ph idx="1"/>
          </p:nvPr>
        </p:nvSpPr>
        <p:spPr>
          <a:xfrm>
            <a:off x="228600" y="1752599"/>
            <a:ext cx="4419600" cy="4876801"/>
          </a:xfrm>
        </p:spPr>
        <p:txBody>
          <a:bodyPr>
            <a:normAutofit fontScale="77500" lnSpcReduction="20000"/>
          </a:bodyPr>
          <a:lstStyle/>
          <a:p>
            <a:r>
              <a:rPr lang="en-US" dirty="0" smtClean="0"/>
              <a:t>CMAQ v5.0.2</a:t>
            </a:r>
          </a:p>
          <a:p>
            <a:pPr lvl="1"/>
            <a:r>
              <a:rPr lang="en-US" dirty="0" smtClean="0"/>
              <a:t>CB05</a:t>
            </a:r>
          </a:p>
          <a:p>
            <a:pPr lvl="1"/>
            <a:r>
              <a:rPr lang="en-US" dirty="0" smtClean="0"/>
              <a:t>AERO6 + VBS</a:t>
            </a:r>
          </a:p>
          <a:p>
            <a:r>
              <a:rPr lang="en-US" dirty="0" smtClean="0"/>
              <a:t>4 km grid resolution</a:t>
            </a:r>
          </a:p>
          <a:p>
            <a:r>
              <a:rPr lang="en-US" dirty="0" smtClean="0"/>
              <a:t>May and June, 2010</a:t>
            </a:r>
          </a:p>
          <a:p>
            <a:r>
              <a:rPr lang="en-US" dirty="0" smtClean="0"/>
              <a:t>2011 NEI v1</a:t>
            </a:r>
          </a:p>
          <a:p>
            <a:r>
              <a:rPr lang="en-US" dirty="0" smtClean="0"/>
              <a:t>POA + SVOC emissions = NEI POA (no scaling), IVOC = 1.5 x POA</a:t>
            </a:r>
          </a:p>
          <a:p>
            <a:r>
              <a:rPr lang="en-US" dirty="0" smtClean="0"/>
              <a:t>Added basis set for meat cooking + ability to track POA from gas, diesel, meat cooking, and “other” sources separately</a:t>
            </a:r>
          </a:p>
        </p:txBody>
      </p:sp>
      <p:sp>
        <p:nvSpPr>
          <p:cNvPr id="3" name="Slide Number Placeholder 2"/>
          <p:cNvSpPr>
            <a:spLocks noGrp="1"/>
          </p:cNvSpPr>
          <p:nvPr>
            <p:ph type="sldNum" sz="quarter" idx="12"/>
          </p:nvPr>
        </p:nvSpPr>
        <p:spPr/>
        <p:txBody>
          <a:bodyPr/>
          <a:lstStyle/>
          <a:p>
            <a:fld id="{5E8D8EBB-5BAF-8247-88CB-D0D6A21E14EB}" type="slidenum">
              <a:rPr lang="en-US" smtClean="0"/>
              <a:t>6</a:t>
            </a:fld>
            <a:endParaRPr lang="en-US"/>
          </a:p>
        </p:txBody>
      </p:sp>
    </p:spTree>
    <p:extLst>
      <p:ext uri="{BB962C8B-B14F-4D97-AF65-F5344CB8AC3E}">
        <p14:creationId xmlns:p14="http://schemas.microsoft.com/office/powerpoint/2010/main" val="39531921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066800"/>
            <a:ext cx="4876800" cy="3657600"/>
          </a:xfrm>
          <a:prstGeom prst="rect">
            <a:avLst/>
          </a:prstGeom>
        </p:spPr>
      </p:pic>
      <p:pic>
        <p:nvPicPr>
          <p:cNvPr id="9" name="Picture 8"/>
          <p:cNvPicPr>
            <a:picLocks noChangeAspect="1"/>
          </p:cNvPicPr>
          <p:nvPr/>
        </p:nvPicPr>
        <p:blipFill>
          <a:blip r:embed="rId3"/>
          <a:stretch>
            <a:fillRect/>
          </a:stretch>
        </p:blipFill>
        <p:spPr>
          <a:xfrm>
            <a:off x="4406780" y="1066800"/>
            <a:ext cx="4775200" cy="358140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922189342"/>
              </p:ext>
            </p:extLst>
          </p:nvPr>
        </p:nvGraphicFramePr>
        <p:xfrm>
          <a:off x="2133600" y="4703323"/>
          <a:ext cx="5011610" cy="1676400"/>
        </p:xfrm>
        <a:graphic>
          <a:graphicData uri="http://schemas.openxmlformats.org/drawingml/2006/table">
            <a:tbl>
              <a:tblPr firstRow="1" bandRow="1">
                <a:tableStyleId>{5C22544A-7EE6-4342-B048-85BDC9FD1C3A}</a:tableStyleId>
              </a:tblPr>
              <a:tblGrid>
                <a:gridCol w="1248036"/>
                <a:gridCol w="1248036"/>
                <a:gridCol w="1267502"/>
                <a:gridCol w="1248036"/>
              </a:tblGrid>
              <a:tr h="238850">
                <a:tc>
                  <a:txBody>
                    <a:bodyPr/>
                    <a:lstStyle/>
                    <a:p>
                      <a:pPr algn="ctr"/>
                      <a:endParaRPr lang="en-US" sz="1600" dirty="0"/>
                    </a:p>
                  </a:txBody>
                  <a:tcPr anchor="ct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600" dirty="0"/>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err="1" smtClean="0">
                          <a:solidFill>
                            <a:srgbClr val="000000"/>
                          </a:solidFill>
                        </a:rPr>
                        <a:t>NMdnB</a:t>
                      </a:r>
                      <a:r>
                        <a:rPr lang="en-US" sz="1600" dirty="0" smtClean="0">
                          <a:solidFill>
                            <a:srgbClr val="000000"/>
                          </a:solidFill>
                        </a:rPr>
                        <a:t>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err="1" smtClean="0">
                          <a:solidFill>
                            <a:srgbClr val="000000"/>
                          </a:solidFill>
                        </a:rPr>
                        <a:t>NMdnE</a:t>
                      </a:r>
                      <a:r>
                        <a:rPr lang="en-US" sz="1600" dirty="0" smtClean="0">
                          <a:solidFill>
                            <a:srgbClr val="000000"/>
                          </a:solidFill>
                        </a:rPr>
                        <a:t>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38850">
                <a:tc rowSpan="2">
                  <a:txBody>
                    <a:bodyPr/>
                    <a:lstStyle/>
                    <a:p>
                      <a:pPr algn="ctr"/>
                      <a:r>
                        <a:rPr lang="en-US" sz="1600" dirty="0" smtClean="0"/>
                        <a:t>CSN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t>AE6</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t>9.9</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t>43.9</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38850">
                <a:tc vMerge="1">
                  <a:txBody>
                    <a:bodyPr/>
                    <a:lstStyle/>
                    <a:p>
                      <a:endParaRPr lang="en-US" dirty="0"/>
                    </a:p>
                  </a:txBody>
                  <a:tcPr/>
                </a:tc>
                <a:tc>
                  <a:txBody>
                    <a:bodyPr/>
                    <a:lstStyle/>
                    <a:p>
                      <a:pPr algn="ctr"/>
                      <a:r>
                        <a:rPr lang="en-US" sz="1600" dirty="0" smtClean="0"/>
                        <a:t>VBS</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t>-25.5</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t>36.5</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38850">
                <a:tc rowSpan="2">
                  <a:txBody>
                    <a:bodyPr/>
                    <a:lstStyle/>
                    <a:p>
                      <a:pPr algn="ctr"/>
                      <a:r>
                        <a:rPr lang="en-US" sz="1600" dirty="0" smtClean="0"/>
                        <a:t>IMPROVE</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t>AE6</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t>-55.7</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t>57.6</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38850">
                <a:tc vMerge="1">
                  <a:txBody>
                    <a:bodyPr/>
                    <a:lstStyle/>
                    <a:p>
                      <a:endParaRPr lang="en-US" dirty="0"/>
                    </a:p>
                  </a:txBody>
                  <a:tcPr/>
                </a:tc>
                <a:tc>
                  <a:txBody>
                    <a:bodyPr/>
                    <a:lstStyle/>
                    <a:p>
                      <a:pPr algn="ctr"/>
                      <a:r>
                        <a:rPr lang="en-US" sz="1600" dirty="0" smtClean="0"/>
                        <a:t>VBS</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t>-63.9</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600" dirty="0" smtClean="0"/>
                        <a:t>64.6</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2" name="Title 1"/>
          <p:cNvSpPr>
            <a:spLocks noGrp="1"/>
          </p:cNvSpPr>
          <p:nvPr>
            <p:ph type="title"/>
          </p:nvPr>
        </p:nvSpPr>
        <p:spPr>
          <a:xfrm>
            <a:off x="457200" y="76200"/>
            <a:ext cx="8229600" cy="1143000"/>
          </a:xfrm>
        </p:spPr>
        <p:txBody>
          <a:bodyPr>
            <a:normAutofit fontScale="90000"/>
          </a:bodyPr>
          <a:lstStyle/>
          <a:p>
            <a:r>
              <a:rPr lang="en-US" dirty="0" smtClean="0"/>
              <a:t>CMAQ-AE6 and CMAQ-VBS OC Model Performance</a:t>
            </a:r>
            <a:endParaRPr lang="en-US" dirty="0"/>
          </a:p>
        </p:txBody>
      </p:sp>
      <p:sp>
        <p:nvSpPr>
          <p:cNvPr id="7" name="Content Placeholder 6"/>
          <p:cNvSpPr>
            <a:spLocks noGrp="1"/>
          </p:cNvSpPr>
          <p:nvPr>
            <p:ph idx="1"/>
          </p:nvPr>
        </p:nvSpPr>
        <p:spPr>
          <a:xfrm>
            <a:off x="22638" y="6477000"/>
            <a:ext cx="9121362" cy="381000"/>
          </a:xfrm>
        </p:spPr>
        <p:txBody>
          <a:bodyPr>
            <a:normAutofit fontScale="70000" lnSpcReduction="20000"/>
          </a:bodyPr>
          <a:lstStyle/>
          <a:p>
            <a:pPr marL="0" indent="0" algn="ctr">
              <a:buNone/>
            </a:pPr>
            <a:r>
              <a:rPr lang="en-US" dirty="0" smtClean="0"/>
              <a:t>CMAQ-AE6 OC performance better at CSN and IMPROVE sites</a:t>
            </a:r>
          </a:p>
          <a:p>
            <a:pPr marL="0" indent="0" algn="ctr">
              <a:buNone/>
            </a:pPr>
            <a:endParaRPr lang="en-US" dirty="0" smtClean="0"/>
          </a:p>
        </p:txBody>
      </p:sp>
      <p:sp>
        <p:nvSpPr>
          <p:cNvPr id="3" name="Slide Number Placeholder 2"/>
          <p:cNvSpPr>
            <a:spLocks noGrp="1"/>
          </p:cNvSpPr>
          <p:nvPr>
            <p:ph type="sldNum" sz="quarter" idx="12"/>
          </p:nvPr>
        </p:nvSpPr>
        <p:spPr/>
        <p:txBody>
          <a:bodyPr/>
          <a:lstStyle/>
          <a:p>
            <a:fld id="{5E8D8EBB-5BAF-8247-88CB-D0D6A21E14EB}" type="slidenum">
              <a:rPr lang="en-US" smtClean="0"/>
              <a:t>7</a:t>
            </a:fld>
            <a:endParaRPr lang="en-US"/>
          </a:p>
        </p:txBody>
      </p:sp>
    </p:spTree>
    <p:extLst>
      <p:ext uri="{BB962C8B-B14F-4D97-AF65-F5344CB8AC3E}">
        <p14:creationId xmlns:p14="http://schemas.microsoft.com/office/powerpoint/2010/main" val="37546181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Organic Matter (OM)</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1143000"/>
            <a:ext cx="4191000" cy="50292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143000"/>
            <a:ext cx="4191000" cy="5029200"/>
          </a:xfrm>
        </p:spPr>
      </p:pic>
      <p:sp>
        <p:nvSpPr>
          <p:cNvPr id="7" name="Content Placeholder 6"/>
          <p:cNvSpPr txBox="1">
            <a:spLocks/>
          </p:cNvSpPr>
          <p:nvPr/>
        </p:nvSpPr>
        <p:spPr>
          <a:xfrm>
            <a:off x="22638" y="6477000"/>
            <a:ext cx="9121362" cy="381000"/>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smtClean="0"/>
              <a:t>Lower OM concentrations with CMAQ-VBS</a:t>
            </a:r>
          </a:p>
        </p:txBody>
      </p:sp>
      <p:sp>
        <p:nvSpPr>
          <p:cNvPr id="4" name="Rectangle 3"/>
          <p:cNvSpPr/>
          <p:nvPr/>
        </p:nvSpPr>
        <p:spPr>
          <a:xfrm>
            <a:off x="978408" y="1984248"/>
            <a:ext cx="91440" cy="381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5394960" y="1905000"/>
            <a:ext cx="91440" cy="381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5E8D8EBB-5BAF-8247-88CB-D0D6A21E14EB}" type="slidenum">
              <a:rPr lang="en-US" smtClean="0"/>
              <a:t>8</a:t>
            </a:fld>
            <a:endParaRPr lang="en-US"/>
          </a:p>
        </p:txBody>
      </p:sp>
    </p:spTree>
    <p:extLst>
      <p:ext uri="{BB962C8B-B14F-4D97-AF65-F5344CB8AC3E}">
        <p14:creationId xmlns:p14="http://schemas.microsoft.com/office/powerpoint/2010/main" val="29085576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POA (VBS POA + BBOA)</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1143000"/>
            <a:ext cx="4191000" cy="5029200"/>
          </a:xfrm>
        </p:spPr>
      </p:pic>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143000"/>
            <a:ext cx="4191000" cy="5029200"/>
          </a:xfrm>
        </p:spPr>
      </p:pic>
      <p:sp>
        <p:nvSpPr>
          <p:cNvPr id="6" name="Content Placeholder 6"/>
          <p:cNvSpPr txBox="1">
            <a:spLocks/>
          </p:cNvSpPr>
          <p:nvPr/>
        </p:nvSpPr>
        <p:spPr>
          <a:xfrm>
            <a:off x="22638" y="6477000"/>
            <a:ext cx="9121362" cy="38100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smtClean="0"/>
              <a:t>CMAQ-VBS semi-volatile POA treatment lowers POA concentrations considerably</a:t>
            </a:r>
          </a:p>
        </p:txBody>
      </p:sp>
      <p:sp>
        <p:nvSpPr>
          <p:cNvPr id="7" name="Rectangle 6"/>
          <p:cNvSpPr/>
          <p:nvPr/>
        </p:nvSpPr>
        <p:spPr>
          <a:xfrm>
            <a:off x="5181600" y="1905000"/>
            <a:ext cx="304800" cy="3657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762000" y="1905000"/>
            <a:ext cx="304800" cy="3657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5E8D8EBB-5BAF-8247-88CB-D0D6A21E14EB}" type="slidenum">
              <a:rPr lang="en-US" smtClean="0"/>
              <a:t>9</a:t>
            </a:fld>
            <a:endParaRPr lang="en-US"/>
          </a:p>
        </p:txBody>
      </p:sp>
    </p:spTree>
    <p:extLst>
      <p:ext uri="{BB962C8B-B14F-4D97-AF65-F5344CB8AC3E}">
        <p14:creationId xmlns:p14="http://schemas.microsoft.com/office/powerpoint/2010/main" val="23833017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5959</TotalTime>
  <Words>1377</Words>
  <Application>Microsoft Macintosh PowerPoint</Application>
  <PresentationFormat>On-screen Show (4:3)</PresentationFormat>
  <Paragraphs>276</Paragraphs>
  <Slides>21</Slides>
  <Notes>5</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1_Custom Design</vt:lpstr>
      <vt:lpstr>Custom Design</vt:lpstr>
      <vt:lpstr>Understanding sources of organic aerosol during CalNex 2010 using the CMAQ-VBS</vt:lpstr>
      <vt:lpstr>Motivation</vt:lpstr>
      <vt:lpstr>CMAQ-VBS</vt:lpstr>
      <vt:lpstr>Schematic of CMAQ-VBS OA Module</vt:lpstr>
      <vt:lpstr>CMAQ-AE6 vs. CMAQ-VBS</vt:lpstr>
      <vt:lpstr>Model Setup</vt:lpstr>
      <vt:lpstr>CMAQ-AE6 and CMAQ-VBS OC Model Performance</vt:lpstr>
      <vt:lpstr>Organic Matter (OM)</vt:lpstr>
      <vt:lpstr>POA (VBS POA + BBOA)</vt:lpstr>
      <vt:lpstr>Biogenic SOA</vt:lpstr>
      <vt:lpstr>Anthropogenic SOA</vt:lpstr>
      <vt:lpstr>Anthropogenic SOA</vt:lpstr>
      <vt:lpstr>Comparison with AMS Measurements (Pasadena)</vt:lpstr>
      <vt:lpstr>CMAQ-VBS SOA/ΔCO vs. Photochemical Age (log NOx/NOy) (Pasadena)</vt:lpstr>
      <vt:lpstr>CMAQ-VBS SOA Contributions (Pasadena)</vt:lpstr>
      <vt:lpstr>CMAQ-VBS POA Source Apportionment</vt:lpstr>
      <vt:lpstr>Non-Fossil vs. Fossil Carbon</vt:lpstr>
      <vt:lpstr>Non-Fossil Fraction (Pasadena)</vt:lpstr>
      <vt:lpstr>Conclusions</vt:lpstr>
      <vt:lpstr>Acknowledgements</vt:lpstr>
      <vt:lpstr>CMAQ-VBS Volatility Distribution</vt:lpstr>
    </vt:vector>
  </TitlesOfParts>
  <Company>US-EPA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newuser</dc:creator>
  <cp:lastModifiedBy>CEMPD</cp:lastModifiedBy>
  <cp:revision>168</cp:revision>
  <dcterms:created xsi:type="dcterms:W3CDTF">2011-11-16T19:34:44Z</dcterms:created>
  <dcterms:modified xsi:type="dcterms:W3CDTF">2014-10-28T11:13:28Z</dcterms:modified>
</cp:coreProperties>
</file>