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290" r:id="rId1"/>
  </p:sldMasterIdLst>
  <p:notesMasterIdLst>
    <p:notesMasterId r:id="rId21"/>
  </p:notesMasterIdLst>
  <p:handoutMasterIdLst>
    <p:handoutMasterId r:id="rId22"/>
  </p:handoutMasterIdLst>
  <p:sldIdLst>
    <p:sldId id="256" r:id="rId2"/>
    <p:sldId id="293" r:id="rId3"/>
    <p:sldId id="499" r:id="rId4"/>
    <p:sldId id="483" r:id="rId5"/>
    <p:sldId id="473" r:id="rId6"/>
    <p:sldId id="487" r:id="rId7"/>
    <p:sldId id="356" r:id="rId8"/>
    <p:sldId id="492" r:id="rId9"/>
    <p:sldId id="394" r:id="rId10"/>
    <p:sldId id="495" r:id="rId11"/>
    <p:sldId id="458" r:id="rId12"/>
    <p:sldId id="478" r:id="rId13"/>
    <p:sldId id="472" r:id="rId14"/>
    <p:sldId id="500" r:id="rId15"/>
    <p:sldId id="469" r:id="rId16"/>
    <p:sldId id="498" r:id="rId17"/>
    <p:sldId id="501" r:id="rId18"/>
    <p:sldId id="484" r:id="rId19"/>
    <p:sldId id="497" r:id="rId20"/>
  </p:sldIdLst>
  <p:sldSz cx="9144000" cy="6858000" type="screen4x3"/>
  <p:notesSz cx="7077075" cy="90043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on pleim" initials="jp" lastIdx="6" clrIdx="0"/>
  <p:cmAuthor id="1" name="ellen cooter" initials="ejc" lastIdx="6"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66FF99"/>
    <a:srgbClr val="FF0000"/>
    <a:srgbClr val="000000"/>
    <a:srgbClr val="A50021"/>
    <a:srgbClr val="FFFFFF"/>
    <a:srgbClr val="FF9933"/>
    <a:srgbClr val="FFFF00"/>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841" autoAdjust="0"/>
    <p:restoredTop sz="90935" autoAdjust="0"/>
  </p:normalViewPr>
  <p:slideViewPr>
    <p:cSldViewPr>
      <p:cViewPr>
        <p:scale>
          <a:sx n="90" d="100"/>
          <a:sy n="90" d="100"/>
        </p:scale>
        <p:origin x="-1440" y="-15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5021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4008705" y="0"/>
            <a:ext cx="3066733" cy="450215"/>
          </a:xfrm>
          <a:prstGeom prst="rect">
            <a:avLst/>
          </a:prstGeom>
        </p:spPr>
        <p:txBody>
          <a:bodyPr vert="horz" lIns="91440" tIns="45720" rIns="91440" bIns="45720" rtlCol="0"/>
          <a:lstStyle>
            <a:lvl1pPr algn="r">
              <a:defRPr sz="1200"/>
            </a:lvl1pPr>
          </a:lstStyle>
          <a:p>
            <a:fld id="{F9994ED1-C03E-4ED5-B73B-9D32CC9923EF}" type="datetimeFigureOut">
              <a:rPr lang="en-US" smtClean="0"/>
              <a:t>10/27/2014</a:t>
            </a:fld>
            <a:endParaRPr lang="en-US"/>
          </a:p>
        </p:txBody>
      </p:sp>
      <p:sp>
        <p:nvSpPr>
          <p:cNvPr id="4" name="Footer Placeholder 3"/>
          <p:cNvSpPr>
            <a:spLocks noGrp="1"/>
          </p:cNvSpPr>
          <p:nvPr>
            <p:ph type="ftr" sz="quarter" idx="2"/>
          </p:nvPr>
        </p:nvSpPr>
        <p:spPr>
          <a:xfrm>
            <a:off x="0" y="8552522"/>
            <a:ext cx="3066733" cy="45021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4008705" y="8552522"/>
            <a:ext cx="3066733" cy="450215"/>
          </a:xfrm>
          <a:prstGeom prst="rect">
            <a:avLst/>
          </a:prstGeom>
        </p:spPr>
        <p:txBody>
          <a:bodyPr vert="horz" lIns="91440" tIns="45720" rIns="91440" bIns="45720" rtlCol="0" anchor="b"/>
          <a:lstStyle>
            <a:lvl1pPr algn="r">
              <a:defRPr sz="1200"/>
            </a:lvl1pPr>
          </a:lstStyle>
          <a:p>
            <a:fld id="{E955D1D0-4EBA-4656-9C36-CE1282E96C5A}" type="slidenum">
              <a:rPr lang="en-US" smtClean="0"/>
              <a:t>‹#›</a:t>
            </a:fld>
            <a:endParaRPr lang="en-US"/>
          </a:p>
        </p:txBody>
      </p:sp>
    </p:spTree>
    <p:extLst>
      <p:ext uri="{BB962C8B-B14F-4D97-AF65-F5344CB8AC3E}">
        <p14:creationId xmlns:p14="http://schemas.microsoft.com/office/powerpoint/2010/main" val="377005946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5021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008705" y="0"/>
            <a:ext cx="3066733" cy="450215"/>
          </a:xfrm>
          <a:prstGeom prst="rect">
            <a:avLst/>
          </a:prstGeom>
        </p:spPr>
        <p:txBody>
          <a:bodyPr vert="horz" lIns="91440" tIns="45720" rIns="91440" bIns="45720" rtlCol="0"/>
          <a:lstStyle>
            <a:lvl1pPr algn="r">
              <a:defRPr sz="1200"/>
            </a:lvl1pPr>
          </a:lstStyle>
          <a:p>
            <a:fld id="{C1B27180-1E55-404F-91BE-5393F8AFDB70}" type="datetimeFigureOut">
              <a:rPr lang="en-US" smtClean="0"/>
              <a:t>10/27/2014</a:t>
            </a:fld>
            <a:endParaRPr lang="en-US"/>
          </a:p>
        </p:txBody>
      </p:sp>
      <p:sp>
        <p:nvSpPr>
          <p:cNvPr id="4" name="Slide Image Placeholder 3"/>
          <p:cNvSpPr>
            <a:spLocks noGrp="1" noRot="1" noChangeAspect="1"/>
          </p:cNvSpPr>
          <p:nvPr>
            <p:ph type="sldImg" idx="2"/>
          </p:nvPr>
        </p:nvSpPr>
        <p:spPr>
          <a:xfrm>
            <a:off x="1287463" y="674688"/>
            <a:ext cx="4502150" cy="3376612"/>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7708" y="4277043"/>
            <a:ext cx="5661660" cy="4051935"/>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552522"/>
            <a:ext cx="3066733" cy="45021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008705" y="8552522"/>
            <a:ext cx="3066733" cy="450215"/>
          </a:xfrm>
          <a:prstGeom prst="rect">
            <a:avLst/>
          </a:prstGeom>
        </p:spPr>
        <p:txBody>
          <a:bodyPr vert="horz" lIns="91440" tIns="45720" rIns="91440" bIns="45720" rtlCol="0" anchor="b"/>
          <a:lstStyle>
            <a:lvl1pPr algn="r">
              <a:defRPr sz="1200"/>
            </a:lvl1pPr>
          </a:lstStyle>
          <a:p>
            <a:fld id="{8A9205A9-4500-45F5-8AAA-C300F8ACA52B}" type="slidenum">
              <a:rPr lang="en-US" smtClean="0"/>
              <a:t>‹#›</a:t>
            </a:fld>
            <a:endParaRPr lang="en-US"/>
          </a:p>
        </p:txBody>
      </p:sp>
    </p:spTree>
    <p:extLst>
      <p:ext uri="{BB962C8B-B14F-4D97-AF65-F5344CB8AC3E}">
        <p14:creationId xmlns:p14="http://schemas.microsoft.com/office/powerpoint/2010/main" val="38339657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A9205A9-4500-45F5-8AAA-C300F8ACA52B}" type="slidenum">
              <a:rPr lang="en-US" smtClean="0"/>
              <a:t>3</a:t>
            </a:fld>
            <a:endParaRPr lang="en-US"/>
          </a:p>
        </p:txBody>
      </p:sp>
    </p:spTree>
    <p:extLst>
      <p:ext uri="{BB962C8B-B14F-4D97-AF65-F5344CB8AC3E}">
        <p14:creationId xmlns:p14="http://schemas.microsoft.com/office/powerpoint/2010/main" val="8439749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A9205A9-4500-45F5-8AAA-C300F8ACA52B}" type="slidenum">
              <a:rPr lang="en-US" smtClean="0"/>
              <a:t>10</a:t>
            </a:fld>
            <a:endParaRPr lang="en-US"/>
          </a:p>
        </p:txBody>
      </p:sp>
    </p:spTree>
    <p:extLst>
      <p:ext uri="{BB962C8B-B14F-4D97-AF65-F5344CB8AC3E}">
        <p14:creationId xmlns:p14="http://schemas.microsoft.com/office/powerpoint/2010/main" val="4837523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A9205A9-4500-45F5-8AAA-C300F8ACA52B}" type="slidenum">
              <a:rPr lang="en-US" smtClean="0"/>
              <a:t>11</a:t>
            </a:fld>
            <a:endParaRPr lang="en-US"/>
          </a:p>
        </p:txBody>
      </p:sp>
    </p:spTree>
    <p:extLst>
      <p:ext uri="{BB962C8B-B14F-4D97-AF65-F5344CB8AC3E}">
        <p14:creationId xmlns:p14="http://schemas.microsoft.com/office/powerpoint/2010/main" val="3339503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pPr>
              <a:defRPr/>
            </a:pPr>
            <a:endParaRPr lang="en-US"/>
          </a:p>
        </p:txBody>
      </p:sp>
      <p:sp>
        <p:nvSpPr>
          <p:cNvPr id="19" name="Footer Placeholder 18"/>
          <p:cNvSpPr>
            <a:spLocks noGrp="1"/>
          </p:cNvSpPr>
          <p:nvPr>
            <p:ph type="ftr" sz="quarter" idx="11"/>
          </p:nvPr>
        </p:nvSpPr>
        <p:spPr/>
        <p:txBody>
          <a:bodyPr/>
          <a:lstStyle/>
          <a:p>
            <a:pPr>
              <a:defRPr/>
            </a:pPr>
            <a:endParaRPr lang="en-US"/>
          </a:p>
        </p:txBody>
      </p:sp>
      <p:sp>
        <p:nvSpPr>
          <p:cNvPr id="27" name="Slide Number Placeholder 26"/>
          <p:cNvSpPr>
            <a:spLocks noGrp="1"/>
          </p:cNvSpPr>
          <p:nvPr>
            <p:ph type="sldNum" sz="quarter" idx="12"/>
          </p:nvPr>
        </p:nvSpPr>
        <p:spPr/>
        <p:txBody>
          <a:bodyPr/>
          <a:lstStyle/>
          <a:p>
            <a:pPr>
              <a:defRPr/>
            </a:pPr>
            <a:fld id="{5987452E-ECEF-4187-BC4B-591C943FCFA7}" type="slidenum">
              <a:rPr lang="en-US" smtClean="0"/>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8B393F84-32E7-4649-A7A4-5122504C5770}" type="slidenum">
              <a:rPr lang="en-US" smtClean="0"/>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1ECFFDDA-2858-4A9E-962D-08EEC81CB70A}" type="slidenum">
              <a:rPr lang="en-US" smtClean="0"/>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3F865EF6-C6F2-4A32-914D-3B09A1D5FA27}" type="slidenum">
              <a:rPr lang="en-US" smtClean="0"/>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528301DC-4DF4-49AE-A512-67DC3452F060}" type="slidenum">
              <a:rPr lang="en-US" smtClean="0"/>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8B6B41CA-5F0A-4E78-A216-9510F51E2692}" type="slidenum">
              <a:rPr lang="en-US" smtClean="0"/>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03FCD476-9DBB-4982-A3A8-6927A394390A}" type="slidenum">
              <a:rPr lang="en-US" smtClean="0"/>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EE201D97-A741-4A0B-B2AF-C1FEA0D61ECB}" type="slidenum">
              <a:rPr lang="en-US" smtClean="0"/>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978934B3-1551-4AB3-9405-2545F75F2A34}" type="slidenum">
              <a:rPr lang="en-US" smtClean="0"/>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E42A3141-F7DD-40B3-94EC-1825EB1AB892}" type="slidenum">
              <a:rPr lang="en-US" smtClean="0"/>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a:xfrm>
            <a:off x="8077200" y="6356350"/>
            <a:ext cx="609600" cy="365125"/>
          </a:xfrm>
        </p:spPr>
        <p:txBody>
          <a:bodyPr/>
          <a:lstStyle/>
          <a:p>
            <a:pPr>
              <a:defRPr/>
            </a:pPr>
            <a:fld id="{B8F70EE5-6947-4D88-B1DC-277C8B2856CE}" type="slidenum">
              <a:rPr lang="en-US" smtClean="0"/>
              <a:pPr>
                <a:defRPr/>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a:defRPr/>
            </a:pPr>
            <a:fld id="{23A92F67-E4E0-4261-9DCE-836954569B51}" type="slidenum">
              <a:rPr lang="en-US" smtClean="0"/>
              <a:pPr>
                <a:defRPr/>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4291" r:id="rId1"/>
    <p:sldLayoutId id="2147484292" r:id="rId2"/>
    <p:sldLayoutId id="2147484293" r:id="rId3"/>
    <p:sldLayoutId id="2147484294" r:id="rId4"/>
    <p:sldLayoutId id="2147484295" r:id="rId5"/>
    <p:sldLayoutId id="2147484296" r:id="rId6"/>
    <p:sldLayoutId id="2147484297" r:id="rId7"/>
    <p:sldLayoutId id="2147484298" r:id="rId8"/>
    <p:sldLayoutId id="2147484299" r:id="rId9"/>
    <p:sldLayoutId id="2147484300" r:id="rId10"/>
    <p:sldLayoutId id="214748430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1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 Id="rId9"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76200" y="838200"/>
            <a:ext cx="8839200" cy="2117725"/>
          </a:xfrm>
          <a:ln>
            <a:miter lim="800000"/>
            <a:headEnd/>
            <a:tailEnd/>
          </a:ln>
          <a:extLst/>
        </p:spPr>
        <p:txBody>
          <a:bodyPr>
            <a:normAutofit/>
          </a:bodyPr>
          <a:lstStyle/>
          <a:p>
            <a:pPr algn="ctr" fontAlgn="auto">
              <a:spcAft>
                <a:spcPts val="0"/>
              </a:spcAft>
              <a:defRPr/>
            </a:pPr>
            <a:r>
              <a:rPr lang="en-US" sz="3400" i="1" dirty="0"/>
              <a:t>Application and Evaluation of </a:t>
            </a:r>
            <a:r>
              <a:rPr lang="en-US" sz="3400" i="1" dirty="0" smtClean="0"/>
              <a:t>MODIS LAI, </a:t>
            </a:r>
            <a:r>
              <a:rPr lang="en-US" sz="3400" i="1" dirty="0" err="1" smtClean="0"/>
              <a:t>fPAR</a:t>
            </a:r>
            <a:r>
              <a:rPr lang="en-US" sz="3400" i="1" dirty="0" smtClean="0"/>
              <a:t>, and Albedo Products in the </a:t>
            </a:r>
            <a:r>
              <a:rPr lang="en-US" sz="3400" i="1" dirty="0"/>
              <a:t>WRF/CMAQ </a:t>
            </a:r>
            <a:r>
              <a:rPr lang="en-US" sz="3400" i="1" dirty="0" smtClean="0"/>
              <a:t>System:</a:t>
            </a:r>
            <a:br>
              <a:rPr lang="en-US" sz="3400" i="1" dirty="0" smtClean="0"/>
            </a:br>
            <a:r>
              <a:rPr lang="en-US" sz="3400" i="1" dirty="0" smtClean="0"/>
              <a:t> Meteorology Simulations </a:t>
            </a:r>
          </a:p>
        </p:txBody>
      </p:sp>
      <p:sp>
        <p:nvSpPr>
          <p:cNvPr id="5123" name="Rectangle 3"/>
          <p:cNvSpPr>
            <a:spLocks noGrp="1" noChangeArrowheads="1"/>
          </p:cNvSpPr>
          <p:nvPr>
            <p:ph type="subTitle" idx="1"/>
          </p:nvPr>
        </p:nvSpPr>
        <p:spPr>
          <a:xfrm>
            <a:off x="228600" y="3810000"/>
            <a:ext cx="8763000" cy="2667000"/>
          </a:xfrm>
        </p:spPr>
        <p:txBody>
          <a:bodyPr>
            <a:normAutofit/>
          </a:bodyPr>
          <a:lstStyle/>
          <a:p>
            <a:pPr marR="0" algn="ctr">
              <a:lnSpc>
                <a:spcPct val="90000"/>
              </a:lnSpc>
            </a:pPr>
            <a:r>
              <a:rPr lang="en-US" sz="2000" dirty="0" err="1"/>
              <a:t>Limei</a:t>
            </a:r>
            <a:r>
              <a:rPr lang="en-US" sz="2000" dirty="0"/>
              <a:t> </a:t>
            </a:r>
            <a:r>
              <a:rPr lang="en-US" sz="2000" dirty="0" smtClean="0"/>
              <a:t>Ran</a:t>
            </a:r>
            <a:r>
              <a:rPr lang="en-US" sz="2000" baseline="30000" dirty="0" smtClean="0"/>
              <a:t>1,2</a:t>
            </a:r>
            <a:r>
              <a:rPr lang="en-US" sz="2000" dirty="0" smtClean="0"/>
              <a:t>, </a:t>
            </a:r>
            <a:r>
              <a:rPr lang="en-US" sz="2000" dirty="0"/>
              <a:t>Robert </a:t>
            </a:r>
            <a:r>
              <a:rPr lang="en-US" sz="2000" dirty="0" smtClean="0"/>
              <a:t>Gilliam</a:t>
            </a:r>
            <a:r>
              <a:rPr lang="en-US" sz="2000" baseline="30000" dirty="0" smtClean="0"/>
              <a:t>3</a:t>
            </a:r>
            <a:r>
              <a:rPr lang="en-US" sz="2000" dirty="0" smtClean="0"/>
              <a:t>, </a:t>
            </a:r>
            <a:r>
              <a:rPr lang="en-US" sz="2000" dirty="0"/>
              <a:t>Frank </a:t>
            </a:r>
            <a:r>
              <a:rPr lang="en-US" sz="2000" dirty="0" smtClean="0"/>
              <a:t>Binkowski</a:t>
            </a:r>
            <a:r>
              <a:rPr lang="en-US" sz="2000" baseline="30000" dirty="0" smtClean="0"/>
              <a:t>2</a:t>
            </a:r>
            <a:r>
              <a:rPr lang="en-US" sz="2000" dirty="0" smtClean="0"/>
              <a:t>, </a:t>
            </a:r>
            <a:r>
              <a:rPr lang="en-US" sz="2000" dirty="0" err="1"/>
              <a:t>Aijun</a:t>
            </a:r>
            <a:r>
              <a:rPr lang="en-US" sz="2000" dirty="0"/>
              <a:t> </a:t>
            </a:r>
            <a:r>
              <a:rPr lang="en-US" sz="2000" dirty="0" smtClean="0"/>
              <a:t>Xiu</a:t>
            </a:r>
            <a:r>
              <a:rPr lang="en-US" sz="2000" baseline="30000" dirty="0" smtClean="0"/>
              <a:t>2</a:t>
            </a:r>
            <a:r>
              <a:rPr lang="en-US" sz="2000" dirty="0" smtClean="0"/>
              <a:t>, </a:t>
            </a:r>
            <a:r>
              <a:rPr lang="en-US" sz="2000" dirty="0"/>
              <a:t>Larry </a:t>
            </a:r>
            <a:r>
              <a:rPr lang="en-US" sz="2000" dirty="0" smtClean="0"/>
              <a:t>Band</a:t>
            </a:r>
            <a:r>
              <a:rPr lang="en-US" sz="2000" baseline="30000" dirty="0" smtClean="0"/>
              <a:t>2</a:t>
            </a:r>
            <a:r>
              <a:rPr lang="en-US" sz="2000" dirty="0" smtClean="0"/>
              <a:t>, </a:t>
            </a:r>
            <a:r>
              <a:rPr lang="en-US" sz="2000" dirty="0"/>
              <a:t>Jonathan </a:t>
            </a:r>
            <a:r>
              <a:rPr lang="en-US" sz="2000" dirty="0" smtClean="0"/>
              <a:t>Pleim</a:t>
            </a:r>
            <a:r>
              <a:rPr lang="en-US" sz="2000" baseline="30000" dirty="0" smtClean="0"/>
              <a:t>3</a:t>
            </a:r>
            <a:endParaRPr lang="en-US" sz="2000" baseline="30000" dirty="0"/>
          </a:p>
          <a:p>
            <a:pPr marR="0" algn="ctr" eaLnBrk="1" hangingPunct="1">
              <a:lnSpc>
                <a:spcPct val="90000"/>
              </a:lnSpc>
            </a:pPr>
            <a:endParaRPr lang="en-US" sz="2400" baseline="30000" dirty="0" smtClean="0"/>
          </a:p>
          <a:p>
            <a:pPr lvl="1" algn="l"/>
            <a:r>
              <a:rPr lang="en-US" sz="1400" baseline="30000" dirty="0" smtClean="0"/>
              <a:t>1</a:t>
            </a:r>
            <a:r>
              <a:rPr lang="en-US" sz="1400" dirty="0" smtClean="0"/>
              <a:t>Ph.D</a:t>
            </a:r>
            <a:r>
              <a:rPr lang="en-US" sz="1400" dirty="0"/>
              <a:t>. </a:t>
            </a:r>
            <a:r>
              <a:rPr lang="en-US" sz="1400" dirty="0" smtClean="0"/>
              <a:t>Candidate, Curriculum </a:t>
            </a:r>
            <a:r>
              <a:rPr lang="en-US" sz="1400" dirty="0"/>
              <a:t>for the Environment and Ecology, UNC-Chapel </a:t>
            </a:r>
            <a:r>
              <a:rPr lang="en-US" sz="1400" dirty="0" smtClean="0"/>
              <a:t>Hill, NC</a:t>
            </a:r>
            <a:endParaRPr lang="en-US" sz="1400" dirty="0"/>
          </a:p>
          <a:p>
            <a:pPr lvl="1" algn="l"/>
            <a:endParaRPr lang="en-US" sz="1400" baseline="30000" dirty="0" smtClean="0"/>
          </a:p>
          <a:p>
            <a:pPr lvl="1" algn="l"/>
            <a:r>
              <a:rPr lang="en-US" sz="1400" baseline="30000" dirty="0" smtClean="0"/>
              <a:t>2</a:t>
            </a:r>
            <a:r>
              <a:rPr lang="en-US" sz="1400" dirty="0" smtClean="0"/>
              <a:t>Institute </a:t>
            </a:r>
            <a:r>
              <a:rPr lang="en-US" sz="1400" dirty="0"/>
              <a:t>for the Environment, UNC-Chapel </a:t>
            </a:r>
            <a:r>
              <a:rPr lang="en-US" sz="1400" dirty="0" smtClean="0"/>
              <a:t>Hill, NC</a:t>
            </a:r>
            <a:endParaRPr lang="en-US" sz="1400" dirty="0"/>
          </a:p>
          <a:p>
            <a:pPr lvl="1" algn="l"/>
            <a:endParaRPr lang="en-US" sz="1400" dirty="0"/>
          </a:p>
          <a:p>
            <a:pPr lvl="1" algn="l"/>
            <a:r>
              <a:rPr lang="en-US" sz="1400" baseline="30000" dirty="0"/>
              <a:t>3</a:t>
            </a:r>
            <a:r>
              <a:rPr lang="en-US" sz="1400" dirty="0" smtClean="0"/>
              <a:t>Atmospheric </a:t>
            </a:r>
            <a:r>
              <a:rPr lang="en-US" sz="1400" dirty="0"/>
              <a:t>Modeling and Analysis Division,  ORD NERL/USEPA, Research Triangle Park, NC</a:t>
            </a:r>
          </a:p>
          <a:p>
            <a:pPr lvl="1" algn="l"/>
            <a:endParaRPr lang="en-US" sz="1400" dirty="0"/>
          </a:p>
          <a:p>
            <a:pPr lvl="1" algn="l"/>
            <a:endParaRPr lang="en-US" sz="1400" dirty="0" smtClean="0"/>
          </a:p>
          <a:p>
            <a:pPr marR="0" algn="ctr" eaLnBrk="1" hangingPunct="1">
              <a:lnSpc>
                <a:spcPct val="90000"/>
              </a:lnSpc>
            </a:pPr>
            <a:endParaRPr lang="en-US" sz="1600" dirty="0" smtClean="0"/>
          </a:p>
          <a:p>
            <a:pPr marR="0" algn="ctr">
              <a:lnSpc>
                <a:spcPct val="90000"/>
              </a:lnSpc>
            </a:pPr>
            <a:endParaRPr lang="en-US" sz="1600" dirty="0" smtClean="0"/>
          </a:p>
          <a:p>
            <a:pPr marR="0" algn="ctr" eaLnBrk="1" hangingPunct="1">
              <a:lnSpc>
                <a:spcPct val="90000"/>
              </a:lnSpc>
            </a:pPr>
            <a:endParaRPr lang="en-US" sz="1600" dirty="0" smtClean="0"/>
          </a:p>
          <a:p>
            <a:pPr marR="0" algn="ctr" eaLnBrk="1" hangingPunct="1">
              <a:lnSpc>
                <a:spcPct val="90000"/>
              </a:lnSpc>
            </a:pPr>
            <a:endParaRPr lang="en-US" sz="2400" dirty="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6793" y="228600"/>
            <a:ext cx="8347607" cy="609600"/>
          </a:xfrm>
        </p:spPr>
        <p:txBody>
          <a:bodyPr>
            <a:normAutofit/>
          </a:bodyPr>
          <a:lstStyle/>
          <a:p>
            <a:r>
              <a:rPr lang="en-US" sz="2800" dirty="0"/>
              <a:t>Meteorology </a:t>
            </a:r>
            <a:r>
              <a:rPr lang="en-US" sz="2800" dirty="0" smtClean="0"/>
              <a:t>Result Comparison: Aug 10, </a:t>
            </a:r>
            <a:r>
              <a:rPr lang="en-US" sz="2400" dirty="0" smtClean="0"/>
              <a:t>2006, 20Z</a:t>
            </a:r>
            <a:endParaRPr lang="en-US" sz="2400"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0" y="4346377"/>
            <a:ext cx="3003864" cy="1981200"/>
          </a:xfrm>
          <a:prstGeom prst="rect">
            <a:avLst/>
          </a:prstGeom>
        </p:spPr>
      </p:pic>
      <p:sp>
        <p:nvSpPr>
          <p:cNvPr id="16" name="TextBox 15"/>
          <p:cNvSpPr txBox="1"/>
          <p:nvPr/>
        </p:nvSpPr>
        <p:spPr>
          <a:xfrm>
            <a:off x="1295400" y="4038600"/>
            <a:ext cx="762000" cy="307777"/>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en-US" sz="1400" dirty="0" smtClean="0">
                <a:ln>
                  <a:solidFill>
                    <a:schemeClr val="tx1"/>
                  </a:solidFill>
                </a:ln>
                <a:solidFill>
                  <a:srgbClr val="FF0000"/>
                </a:solidFill>
              </a:rPr>
              <a:t>LE</a:t>
            </a:r>
          </a:p>
        </p:txBody>
      </p:sp>
      <p:sp>
        <p:nvSpPr>
          <p:cNvPr id="17" name="TextBox 16"/>
          <p:cNvSpPr txBox="1"/>
          <p:nvPr/>
        </p:nvSpPr>
        <p:spPr>
          <a:xfrm>
            <a:off x="4229101" y="4069670"/>
            <a:ext cx="1028699" cy="307777"/>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en-US" sz="1400" dirty="0" smtClean="0">
                <a:ln>
                  <a:solidFill>
                    <a:schemeClr val="tx1"/>
                  </a:solidFill>
                </a:ln>
                <a:solidFill>
                  <a:srgbClr val="FF0000"/>
                </a:solidFill>
              </a:rPr>
              <a:t>2mT </a:t>
            </a:r>
          </a:p>
        </p:txBody>
      </p:sp>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24200" y="4367525"/>
            <a:ext cx="2971799" cy="1960052"/>
          </a:xfrm>
          <a:prstGeom prst="rect">
            <a:avLst/>
          </a:prstGeom>
        </p:spPr>
      </p:pic>
      <p:sp>
        <p:nvSpPr>
          <p:cNvPr id="18" name="TextBox 17"/>
          <p:cNvSpPr txBox="1"/>
          <p:nvPr/>
        </p:nvSpPr>
        <p:spPr>
          <a:xfrm>
            <a:off x="7239000" y="4114800"/>
            <a:ext cx="1219200" cy="307777"/>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en-US" sz="1400" dirty="0" smtClean="0">
                <a:ln>
                  <a:solidFill>
                    <a:schemeClr val="tx1"/>
                  </a:solidFill>
                </a:ln>
                <a:solidFill>
                  <a:srgbClr val="FF0000"/>
                </a:solidFill>
              </a:rPr>
              <a:t>PBLH</a:t>
            </a:r>
          </a:p>
        </p:txBody>
      </p:sp>
      <p:pic>
        <p:nvPicPr>
          <p:cNvPr id="19" name="Picture 1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172200" y="4410303"/>
            <a:ext cx="2905256" cy="1917274"/>
          </a:xfrm>
          <a:prstGeom prst="rect">
            <a:avLst/>
          </a:prstGeom>
        </p:spPr>
      </p:pic>
      <p:pic>
        <p:nvPicPr>
          <p:cNvPr id="28" name="Picture 2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14400" y="1295400"/>
            <a:ext cx="3276600" cy="2163514"/>
          </a:xfrm>
          <a:prstGeom prst="rect">
            <a:avLst/>
          </a:prstGeom>
        </p:spPr>
      </p:pic>
      <p:pic>
        <p:nvPicPr>
          <p:cNvPr id="29" name="Picture 2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756016" y="1295400"/>
            <a:ext cx="3321184" cy="2184303"/>
          </a:xfrm>
          <a:prstGeom prst="rect">
            <a:avLst/>
          </a:prstGeom>
        </p:spPr>
      </p:pic>
      <p:sp>
        <p:nvSpPr>
          <p:cNvPr id="32" name="TextBox 31"/>
          <p:cNvSpPr txBox="1"/>
          <p:nvPr/>
        </p:nvSpPr>
        <p:spPr>
          <a:xfrm>
            <a:off x="1981200" y="990600"/>
            <a:ext cx="1600200" cy="317957"/>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en-US" sz="1400" dirty="0" smtClean="0">
                <a:ln>
                  <a:solidFill>
                    <a:schemeClr val="tx1"/>
                  </a:solidFill>
                </a:ln>
                <a:solidFill>
                  <a:srgbClr val="FF0000"/>
                </a:solidFill>
              </a:rPr>
              <a:t>Base Case</a:t>
            </a:r>
            <a:endParaRPr lang="en-US" sz="1400" dirty="0">
              <a:ln>
                <a:solidFill>
                  <a:schemeClr val="tx1"/>
                </a:solidFill>
              </a:ln>
              <a:solidFill>
                <a:srgbClr val="FF0000"/>
              </a:solidFill>
            </a:endParaRPr>
          </a:p>
        </p:txBody>
      </p:sp>
      <p:sp>
        <p:nvSpPr>
          <p:cNvPr id="33" name="TextBox 32"/>
          <p:cNvSpPr txBox="1"/>
          <p:nvPr/>
        </p:nvSpPr>
        <p:spPr>
          <a:xfrm>
            <a:off x="5410200" y="990600"/>
            <a:ext cx="1828800" cy="307777"/>
          </a:xfrm>
          <a:prstGeom prst="rect">
            <a:avLst/>
          </a:prstGeom>
          <a:noFill/>
          <a:ln>
            <a:solidFill>
              <a:schemeClr val="bg1"/>
            </a:solidFill>
          </a:ln>
        </p:spPr>
        <p:style>
          <a:lnRef idx="2">
            <a:schemeClr val="dk1"/>
          </a:lnRef>
          <a:fillRef idx="1">
            <a:schemeClr val="lt1"/>
          </a:fillRef>
          <a:effectRef idx="0">
            <a:schemeClr val="dk1"/>
          </a:effectRef>
          <a:fontRef idx="minor">
            <a:schemeClr val="dk1"/>
          </a:fontRef>
        </p:style>
        <p:txBody>
          <a:bodyPr wrap="square" rtlCol="0">
            <a:spAutoFit/>
          </a:bodyPr>
          <a:lstStyle/>
          <a:p>
            <a:r>
              <a:rPr lang="en-US" sz="1400" dirty="0" smtClean="0">
                <a:ln>
                  <a:solidFill>
                    <a:schemeClr val="tx1"/>
                  </a:solidFill>
                </a:ln>
                <a:solidFill>
                  <a:schemeClr val="accent1">
                    <a:lumMod val="60000"/>
                    <a:lumOff val="40000"/>
                  </a:schemeClr>
                </a:solidFill>
              </a:rPr>
              <a:t>LAI/</a:t>
            </a:r>
            <a:r>
              <a:rPr lang="en-US" sz="1400" dirty="0" err="1" smtClean="0">
                <a:ln>
                  <a:solidFill>
                    <a:schemeClr val="tx1"/>
                  </a:solidFill>
                </a:ln>
                <a:solidFill>
                  <a:schemeClr val="accent1">
                    <a:lumMod val="60000"/>
                    <a:lumOff val="40000"/>
                  </a:schemeClr>
                </a:solidFill>
              </a:rPr>
              <a:t>fPAR</a:t>
            </a:r>
            <a:r>
              <a:rPr lang="en-US" sz="1400" dirty="0" smtClean="0">
                <a:ln>
                  <a:solidFill>
                    <a:schemeClr val="tx1"/>
                  </a:solidFill>
                </a:ln>
                <a:solidFill>
                  <a:schemeClr val="accent1">
                    <a:lumMod val="60000"/>
                    <a:lumOff val="40000"/>
                  </a:schemeClr>
                </a:solidFill>
              </a:rPr>
              <a:t> Case</a:t>
            </a:r>
            <a:endParaRPr lang="en-US" sz="1400" dirty="0">
              <a:ln>
                <a:solidFill>
                  <a:schemeClr val="tx1"/>
                </a:solidFill>
              </a:ln>
              <a:solidFill>
                <a:schemeClr val="accent1">
                  <a:lumMod val="60000"/>
                  <a:lumOff val="40000"/>
                </a:schemeClr>
              </a:solidFill>
            </a:endParaRPr>
          </a:p>
        </p:txBody>
      </p:sp>
      <p:sp>
        <p:nvSpPr>
          <p:cNvPr id="3" name="TextBox 2"/>
          <p:cNvSpPr txBox="1"/>
          <p:nvPr/>
        </p:nvSpPr>
        <p:spPr>
          <a:xfrm>
            <a:off x="333298" y="6428324"/>
            <a:ext cx="7815729" cy="338554"/>
          </a:xfrm>
          <a:prstGeom prst="rect">
            <a:avLst/>
          </a:prstGeom>
          <a:noFill/>
        </p:spPr>
        <p:txBody>
          <a:bodyPr wrap="none" rtlCol="0">
            <a:spAutoFit/>
          </a:bodyPr>
          <a:lstStyle/>
          <a:p>
            <a:r>
              <a:rPr lang="en-US" sz="1600" dirty="0" smtClean="0"/>
              <a:t>Lower LAI and veg frac in West from MODIS reduces LE and increases 2mT, PBLH </a:t>
            </a:r>
            <a:endParaRPr lang="en-US" sz="1600" dirty="0"/>
          </a:p>
        </p:txBody>
      </p:sp>
      <p:sp>
        <p:nvSpPr>
          <p:cNvPr id="14" name="TextBox 13"/>
          <p:cNvSpPr txBox="1"/>
          <p:nvPr/>
        </p:nvSpPr>
        <p:spPr>
          <a:xfrm>
            <a:off x="406342" y="2057400"/>
            <a:ext cx="889058" cy="338554"/>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en-US" sz="1600" dirty="0" smtClean="0">
                <a:ln>
                  <a:solidFill>
                    <a:schemeClr val="tx1"/>
                  </a:solidFill>
                </a:ln>
                <a:solidFill>
                  <a:srgbClr val="FF0000"/>
                </a:solidFill>
              </a:rPr>
              <a:t>LAI</a:t>
            </a:r>
            <a:endParaRPr lang="en-US" sz="1600" dirty="0">
              <a:ln>
                <a:solidFill>
                  <a:schemeClr val="tx1"/>
                </a:solidFill>
              </a:ln>
              <a:solidFill>
                <a:srgbClr val="FF0000"/>
              </a:solidFill>
            </a:endParaRPr>
          </a:p>
        </p:txBody>
      </p:sp>
      <p:sp>
        <p:nvSpPr>
          <p:cNvPr id="15" name="TextBox 14"/>
          <p:cNvSpPr txBox="1"/>
          <p:nvPr/>
        </p:nvSpPr>
        <p:spPr>
          <a:xfrm>
            <a:off x="2792826" y="3807023"/>
            <a:ext cx="4065174" cy="338554"/>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en-US" sz="1600" dirty="0" smtClean="0">
                <a:ln>
                  <a:solidFill>
                    <a:schemeClr val="tx1"/>
                  </a:solidFill>
                </a:ln>
                <a:solidFill>
                  <a:srgbClr val="FF0000"/>
                </a:solidFill>
              </a:rPr>
              <a:t>Difference:  LAI/</a:t>
            </a:r>
            <a:r>
              <a:rPr lang="en-US" sz="1600" dirty="0" err="1" smtClean="0">
                <a:ln>
                  <a:solidFill>
                    <a:schemeClr val="tx1"/>
                  </a:solidFill>
                </a:ln>
                <a:solidFill>
                  <a:srgbClr val="FF0000"/>
                </a:solidFill>
              </a:rPr>
              <a:t>fPAR</a:t>
            </a:r>
            <a:r>
              <a:rPr lang="en-US" sz="1600" dirty="0" smtClean="0">
                <a:ln>
                  <a:solidFill>
                    <a:schemeClr val="tx1"/>
                  </a:solidFill>
                </a:ln>
                <a:solidFill>
                  <a:srgbClr val="FF0000"/>
                </a:solidFill>
              </a:rPr>
              <a:t> Case – Base case</a:t>
            </a:r>
          </a:p>
        </p:txBody>
      </p:sp>
    </p:spTree>
    <p:extLst>
      <p:ext uri="{BB962C8B-B14F-4D97-AF65-F5344CB8AC3E}">
        <p14:creationId xmlns:p14="http://schemas.microsoft.com/office/powerpoint/2010/main" val="409989059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490953"/>
            <a:ext cx="8839200" cy="1272863"/>
          </a:xfrm>
        </p:spPr>
        <p:txBody>
          <a:bodyPr>
            <a:noAutofit/>
          </a:bodyPr>
          <a:lstStyle/>
          <a:p>
            <a:r>
              <a:rPr lang="en-US" sz="3200" dirty="0" smtClean="0"/>
              <a:t>Measurement Site Comparison, Aug 15-25, 2006</a:t>
            </a:r>
            <a:br>
              <a:rPr lang="en-US" sz="3200" dirty="0" smtClean="0"/>
            </a:br>
            <a:r>
              <a:rPr lang="en-US" sz="3200" dirty="0" smtClean="0"/>
              <a:t/>
            </a:r>
            <a:br>
              <a:rPr lang="en-US" sz="3200" dirty="0" smtClean="0"/>
            </a:br>
            <a:r>
              <a:rPr lang="en-US" sz="2000" dirty="0" smtClean="0">
                <a:solidFill>
                  <a:schemeClr val="tx1"/>
                </a:solidFill>
              </a:rPr>
              <a:t>ASOS site</a:t>
            </a:r>
            <a:r>
              <a:rPr lang="en-US" sz="2000" dirty="0" smtClean="0"/>
              <a:t>, </a:t>
            </a:r>
            <a:r>
              <a:rPr lang="en-US" sz="2000" dirty="0" smtClean="0">
                <a:solidFill>
                  <a:schemeClr val="accent1">
                    <a:lumMod val="60000"/>
                    <a:lumOff val="40000"/>
                  </a:schemeClr>
                </a:solidFill>
              </a:rPr>
              <a:t>Base Case </a:t>
            </a:r>
            <a:r>
              <a:rPr lang="en-US" sz="2000" dirty="0" smtClean="0"/>
              <a:t>and </a:t>
            </a:r>
            <a:r>
              <a:rPr lang="en-US" sz="2000" dirty="0" smtClean="0">
                <a:solidFill>
                  <a:srgbClr val="C00000"/>
                </a:solidFill>
              </a:rPr>
              <a:t>LAI/</a:t>
            </a:r>
            <a:r>
              <a:rPr lang="en-US" sz="2000" dirty="0" err="1" smtClean="0">
                <a:solidFill>
                  <a:srgbClr val="C00000"/>
                </a:solidFill>
              </a:rPr>
              <a:t>fPAR</a:t>
            </a:r>
            <a:r>
              <a:rPr lang="en-US" sz="2000" dirty="0" smtClean="0"/>
              <a:t> Case</a:t>
            </a:r>
            <a:endParaRPr lang="en-US" sz="2000" dirty="0"/>
          </a:p>
        </p:txBody>
      </p:sp>
      <p:sp>
        <p:nvSpPr>
          <p:cNvPr id="5" name="TextBox 4"/>
          <p:cNvSpPr txBox="1"/>
          <p:nvPr/>
        </p:nvSpPr>
        <p:spPr>
          <a:xfrm>
            <a:off x="625118" y="2206823"/>
            <a:ext cx="3429000" cy="307777"/>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en-US" sz="1400" dirty="0" smtClean="0">
                <a:ln>
                  <a:solidFill>
                    <a:schemeClr val="tx1"/>
                  </a:solidFill>
                </a:ln>
                <a:solidFill>
                  <a:srgbClr val="FF0000"/>
                </a:solidFill>
              </a:rPr>
              <a:t>KDAG, CA Northern Death Valley </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8358" y="2597878"/>
            <a:ext cx="4443642" cy="3016447"/>
          </a:xfrm>
          <a:prstGeom prst="rect">
            <a:avLst/>
          </a:prstGeom>
        </p:spPr>
      </p:pic>
      <p:sp>
        <p:nvSpPr>
          <p:cNvPr id="13" name="TextBox 12"/>
          <p:cNvSpPr txBox="1"/>
          <p:nvPr/>
        </p:nvSpPr>
        <p:spPr>
          <a:xfrm>
            <a:off x="4876800" y="2206823"/>
            <a:ext cx="3429000" cy="307777"/>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en-US" sz="1400" dirty="0" smtClean="0">
                <a:ln>
                  <a:solidFill>
                    <a:schemeClr val="tx1"/>
                  </a:solidFill>
                </a:ln>
                <a:solidFill>
                  <a:srgbClr val="FF0000"/>
                </a:solidFill>
              </a:rPr>
              <a:t>KPGA, Northern AZ </a:t>
            </a:r>
          </a:p>
        </p:txBody>
      </p:sp>
      <p:pic>
        <p:nvPicPr>
          <p:cNvPr id="15" name="Picture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71999" y="2597878"/>
            <a:ext cx="4413333" cy="2964721"/>
          </a:xfrm>
          <a:prstGeom prst="rect">
            <a:avLst/>
          </a:prstGeom>
        </p:spPr>
      </p:pic>
      <p:sp>
        <p:nvSpPr>
          <p:cNvPr id="3" name="TextBox 2"/>
          <p:cNvSpPr txBox="1"/>
          <p:nvPr/>
        </p:nvSpPr>
        <p:spPr>
          <a:xfrm>
            <a:off x="76200" y="5797763"/>
            <a:ext cx="4092787" cy="584775"/>
          </a:xfrm>
          <a:prstGeom prst="rect">
            <a:avLst/>
          </a:prstGeom>
          <a:noFill/>
        </p:spPr>
        <p:txBody>
          <a:bodyPr wrap="none" rtlCol="0">
            <a:spAutoFit/>
          </a:bodyPr>
          <a:lstStyle/>
          <a:p>
            <a:pPr marL="285750" indent="-285750">
              <a:buFont typeface="Arial" panose="020B0604020202020204" pitchFamily="34" charset="0"/>
              <a:buChar char="•"/>
            </a:pPr>
            <a:r>
              <a:rPr lang="en-US" sz="1600" dirty="0" smtClean="0"/>
              <a:t>LAI/</a:t>
            </a:r>
            <a:r>
              <a:rPr lang="en-US" sz="1600" dirty="0" err="1" smtClean="0"/>
              <a:t>fPAR</a:t>
            </a:r>
            <a:r>
              <a:rPr lang="en-US" sz="1600" dirty="0" smtClean="0"/>
              <a:t> run reduces wet bias in base</a:t>
            </a:r>
          </a:p>
          <a:p>
            <a:pPr marL="285750" indent="-285750">
              <a:buFont typeface="Arial" panose="020B0604020202020204" pitchFamily="34" charset="0"/>
              <a:buChar char="•"/>
            </a:pPr>
            <a:r>
              <a:rPr lang="en-US" sz="1600" dirty="0" smtClean="0"/>
              <a:t>Hotter peak 2mT agrees better w/ obs</a:t>
            </a:r>
            <a:endParaRPr lang="en-US" sz="1600" dirty="0"/>
          </a:p>
        </p:txBody>
      </p:sp>
      <p:sp>
        <p:nvSpPr>
          <p:cNvPr id="8" name="TextBox 7"/>
          <p:cNvSpPr txBox="1"/>
          <p:nvPr/>
        </p:nvSpPr>
        <p:spPr>
          <a:xfrm>
            <a:off x="4419600" y="5797762"/>
            <a:ext cx="4701095" cy="584775"/>
          </a:xfrm>
          <a:prstGeom prst="rect">
            <a:avLst/>
          </a:prstGeom>
          <a:noFill/>
        </p:spPr>
        <p:txBody>
          <a:bodyPr wrap="none" rtlCol="0">
            <a:spAutoFit/>
          </a:bodyPr>
          <a:lstStyle/>
          <a:p>
            <a:pPr marL="285750" indent="-285750">
              <a:buFont typeface="Arial" panose="020B0604020202020204" pitchFamily="34" charset="0"/>
              <a:buChar char="•"/>
            </a:pPr>
            <a:r>
              <a:rPr lang="en-US" sz="1600" dirty="0" smtClean="0"/>
              <a:t>LAI/</a:t>
            </a:r>
            <a:r>
              <a:rPr lang="en-US" sz="1600" dirty="0" err="1" smtClean="0"/>
              <a:t>fPAR</a:t>
            </a:r>
            <a:r>
              <a:rPr lang="en-US" sz="1600" dirty="0" smtClean="0"/>
              <a:t> run </a:t>
            </a:r>
            <a:r>
              <a:rPr lang="en-US" sz="1600" b="1" dirty="0" smtClean="0"/>
              <a:t>greatly</a:t>
            </a:r>
            <a:r>
              <a:rPr lang="en-US" sz="1600" dirty="0" smtClean="0"/>
              <a:t> reduces wet bias in base</a:t>
            </a:r>
          </a:p>
          <a:p>
            <a:pPr marL="285750" indent="-285750">
              <a:buFont typeface="Arial" panose="020B0604020202020204" pitchFamily="34" charset="0"/>
              <a:buChar char="•"/>
            </a:pPr>
            <a:r>
              <a:rPr lang="en-US" sz="1600" dirty="0" smtClean="0"/>
              <a:t>Hotter peak 2mT too hot compared w/ obs</a:t>
            </a:r>
            <a:endParaRPr lang="en-US" sz="1600" dirty="0"/>
          </a:p>
        </p:txBody>
      </p:sp>
    </p:spTree>
    <p:extLst>
      <p:ext uri="{BB962C8B-B14F-4D97-AF65-F5344CB8AC3E}">
        <p14:creationId xmlns:p14="http://schemas.microsoft.com/office/powerpoint/2010/main" val="129747672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2286000"/>
            <a:ext cx="4330917" cy="3162162"/>
          </a:xfrm>
          <a:prstGeom prst="rect">
            <a:avLst/>
          </a:prstGeom>
        </p:spPr>
      </p:pic>
      <p:sp>
        <p:nvSpPr>
          <p:cNvPr id="2" name="Title 1"/>
          <p:cNvSpPr>
            <a:spLocks noGrp="1"/>
          </p:cNvSpPr>
          <p:nvPr>
            <p:ph type="title"/>
          </p:nvPr>
        </p:nvSpPr>
        <p:spPr>
          <a:xfrm>
            <a:off x="255181" y="381000"/>
            <a:ext cx="8355419" cy="1143000"/>
          </a:xfrm>
        </p:spPr>
        <p:txBody>
          <a:bodyPr>
            <a:normAutofit fontScale="90000"/>
          </a:bodyPr>
          <a:lstStyle/>
          <a:p>
            <a:r>
              <a:rPr lang="en-US" sz="2800" dirty="0" smtClean="0"/>
              <a:t>FLUXNET Measurement Comparison: Latent and Sensible Heat</a:t>
            </a:r>
            <a:r>
              <a:rPr lang="en-US" sz="3200" dirty="0" smtClean="0"/>
              <a:t/>
            </a:r>
            <a:br>
              <a:rPr lang="en-US" sz="3200" dirty="0" smtClean="0"/>
            </a:br>
            <a:r>
              <a:rPr lang="en-US" sz="2400" dirty="0" err="1" smtClean="0"/>
              <a:t>Tonzi</a:t>
            </a:r>
            <a:r>
              <a:rPr lang="en-US" sz="2400" dirty="0" smtClean="0"/>
              <a:t>, CA, Aug 8-13, 2006</a:t>
            </a:r>
            <a:endParaRPr lang="en-US" sz="2400"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69450" y="2286000"/>
            <a:ext cx="4268618" cy="3148262"/>
          </a:xfrm>
          <a:prstGeom prst="rect">
            <a:avLst/>
          </a:prstGeom>
        </p:spPr>
      </p:pic>
      <p:sp>
        <p:nvSpPr>
          <p:cNvPr id="12" name="TextBox 11"/>
          <p:cNvSpPr txBox="1"/>
          <p:nvPr/>
        </p:nvSpPr>
        <p:spPr>
          <a:xfrm>
            <a:off x="118007" y="3657600"/>
            <a:ext cx="373586" cy="246221"/>
          </a:xfrm>
          <a:prstGeom prst="rect">
            <a:avLst/>
          </a:prstGeom>
          <a:solidFill>
            <a:schemeClr val="lt1"/>
          </a:solidFill>
          <a:ln>
            <a:solidFill>
              <a:schemeClr val="bg1"/>
            </a:solidFill>
          </a:ln>
        </p:spPr>
        <p:style>
          <a:lnRef idx="2">
            <a:schemeClr val="dk1"/>
          </a:lnRef>
          <a:fillRef idx="1">
            <a:schemeClr val="lt1"/>
          </a:fillRef>
          <a:effectRef idx="0">
            <a:schemeClr val="dk1"/>
          </a:effectRef>
          <a:fontRef idx="minor">
            <a:schemeClr val="dk1"/>
          </a:fontRef>
        </p:style>
        <p:txBody>
          <a:bodyPr wrap="square" rtlCol="0">
            <a:spAutoFit/>
          </a:bodyPr>
          <a:lstStyle/>
          <a:p>
            <a:r>
              <a:rPr lang="en-US" sz="1000" dirty="0" smtClean="0">
                <a:ln>
                  <a:solidFill>
                    <a:schemeClr val="tx1"/>
                  </a:solidFill>
                </a:ln>
                <a:solidFill>
                  <a:schemeClr val="accent1">
                    <a:lumMod val="60000"/>
                    <a:lumOff val="40000"/>
                  </a:schemeClr>
                </a:solidFill>
                <a:latin typeface="Arial" panose="020B0604020202020204" pitchFamily="34" charset="0"/>
                <a:cs typeface="Arial" panose="020B0604020202020204" pitchFamily="34" charset="0"/>
              </a:rPr>
              <a:t>LE</a:t>
            </a:r>
            <a:endParaRPr lang="en-US" sz="1000" dirty="0">
              <a:ln>
                <a:solidFill>
                  <a:schemeClr val="tx1"/>
                </a:solidFill>
              </a:ln>
              <a:solidFill>
                <a:schemeClr val="accent1">
                  <a:lumMod val="60000"/>
                  <a:lumOff val="40000"/>
                </a:schemeClr>
              </a:solidFill>
              <a:latin typeface="Arial" panose="020B0604020202020204" pitchFamily="34" charset="0"/>
              <a:cs typeface="Arial" panose="020B0604020202020204" pitchFamily="34" charset="0"/>
            </a:endParaRPr>
          </a:p>
        </p:txBody>
      </p:sp>
      <p:sp>
        <p:nvSpPr>
          <p:cNvPr id="13" name="TextBox 12"/>
          <p:cNvSpPr txBox="1"/>
          <p:nvPr/>
        </p:nvSpPr>
        <p:spPr>
          <a:xfrm>
            <a:off x="4613807" y="3657600"/>
            <a:ext cx="373586" cy="246221"/>
          </a:xfrm>
          <a:prstGeom prst="rect">
            <a:avLst/>
          </a:prstGeom>
          <a:solidFill>
            <a:schemeClr val="lt1"/>
          </a:solidFill>
          <a:ln>
            <a:solidFill>
              <a:schemeClr val="bg1"/>
            </a:solidFill>
          </a:ln>
        </p:spPr>
        <p:style>
          <a:lnRef idx="2">
            <a:schemeClr val="dk1"/>
          </a:lnRef>
          <a:fillRef idx="1">
            <a:schemeClr val="lt1"/>
          </a:fillRef>
          <a:effectRef idx="0">
            <a:schemeClr val="dk1"/>
          </a:effectRef>
          <a:fontRef idx="minor">
            <a:schemeClr val="dk1"/>
          </a:fontRef>
        </p:style>
        <p:txBody>
          <a:bodyPr wrap="square" rtlCol="0">
            <a:spAutoFit/>
          </a:bodyPr>
          <a:lstStyle/>
          <a:p>
            <a:r>
              <a:rPr lang="en-US" sz="1000" dirty="0" smtClean="0">
                <a:ln>
                  <a:solidFill>
                    <a:schemeClr val="tx1"/>
                  </a:solidFill>
                </a:ln>
                <a:solidFill>
                  <a:schemeClr val="accent1">
                    <a:lumMod val="60000"/>
                    <a:lumOff val="40000"/>
                  </a:schemeClr>
                </a:solidFill>
                <a:latin typeface="Arial" panose="020B0604020202020204" pitchFamily="34" charset="0"/>
                <a:cs typeface="Arial" panose="020B0604020202020204" pitchFamily="34" charset="0"/>
              </a:rPr>
              <a:t>H</a:t>
            </a:r>
            <a:endParaRPr lang="en-US" sz="1000" dirty="0">
              <a:ln>
                <a:solidFill>
                  <a:schemeClr val="tx1"/>
                </a:solidFill>
              </a:ln>
              <a:solidFill>
                <a:schemeClr val="accent1">
                  <a:lumMod val="60000"/>
                  <a:lumOff val="40000"/>
                </a:schemeClr>
              </a:solidFill>
              <a:latin typeface="Arial" panose="020B0604020202020204" pitchFamily="34" charset="0"/>
              <a:cs typeface="Arial" panose="020B0604020202020204" pitchFamily="34" charset="0"/>
            </a:endParaRPr>
          </a:p>
        </p:txBody>
      </p:sp>
      <p:sp>
        <p:nvSpPr>
          <p:cNvPr id="7" name="TextBox 6"/>
          <p:cNvSpPr txBox="1"/>
          <p:nvPr/>
        </p:nvSpPr>
        <p:spPr>
          <a:xfrm>
            <a:off x="0" y="5715000"/>
            <a:ext cx="9117176" cy="584775"/>
          </a:xfrm>
          <a:prstGeom prst="rect">
            <a:avLst/>
          </a:prstGeom>
          <a:noFill/>
        </p:spPr>
        <p:txBody>
          <a:bodyPr wrap="none" rtlCol="0">
            <a:spAutoFit/>
          </a:bodyPr>
          <a:lstStyle/>
          <a:p>
            <a:pPr marL="285750" indent="-285750">
              <a:buFont typeface="Arial" panose="020B0604020202020204" pitchFamily="34" charset="0"/>
              <a:buChar char="•"/>
            </a:pPr>
            <a:r>
              <a:rPr lang="en-US" sz="1600" dirty="0" smtClean="0"/>
              <a:t>Base run overcompensates for high T bias by increasing soil moisture </a:t>
            </a:r>
            <a:r>
              <a:rPr lang="en-US" sz="1600" dirty="0" smtClean="0">
                <a:sym typeface="Wingdings" panose="05000000000000000000" pitchFamily="2" charset="2"/>
              </a:rPr>
              <a:t> LE too high, H too low</a:t>
            </a:r>
          </a:p>
          <a:p>
            <a:pPr marL="285750" indent="-285750">
              <a:buFont typeface="Arial" panose="020B0604020202020204" pitchFamily="34" charset="0"/>
              <a:buChar char="•"/>
            </a:pPr>
            <a:r>
              <a:rPr lang="en-US" sz="1600" dirty="0" smtClean="0">
                <a:sym typeface="Wingdings" panose="05000000000000000000" pitchFamily="2" charset="2"/>
              </a:rPr>
              <a:t>MODIS LAI/</a:t>
            </a:r>
            <a:r>
              <a:rPr lang="en-US" sz="1600" dirty="0" err="1" smtClean="0">
                <a:sym typeface="Wingdings" panose="05000000000000000000" pitchFamily="2" charset="2"/>
              </a:rPr>
              <a:t>fPAR</a:t>
            </a:r>
            <a:r>
              <a:rPr lang="en-US" sz="1600" dirty="0" smtClean="0">
                <a:sym typeface="Wingdings" panose="05000000000000000000" pitchFamily="2" charset="2"/>
              </a:rPr>
              <a:t> run LE and H agree better with FLUXNET</a:t>
            </a:r>
            <a:endParaRPr lang="en-US" sz="1600" dirty="0"/>
          </a:p>
        </p:txBody>
      </p:sp>
    </p:spTree>
    <p:extLst>
      <p:ext uri="{BB962C8B-B14F-4D97-AF65-F5344CB8AC3E}">
        <p14:creationId xmlns:p14="http://schemas.microsoft.com/office/powerpoint/2010/main" val="325662402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2357196"/>
            <a:ext cx="4114800" cy="2291004"/>
          </a:xfrm>
          <a:prstGeom prst="rect">
            <a:avLst/>
          </a:prstGeom>
        </p:spPr>
      </p:pic>
      <p:sp>
        <p:nvSpPr>
          <p:cNvPr id="2" name="Title 1"/>
          <p:cNvSpPr>
            <a:spLocks noGrp="1"/>
          </p:cNvSpPr>
          <p:nvPr>
            <p:ph type="title"/>
          </p:nvPr>
        </p:nvSpPr>
        <p:spPr>
          <a:xfrm>
            <a:off x="381000" y="0"/>
            <a:ext cx="8229600" cy="1295400"/>
          </a:xfrm>
        </p:spPr>
        <p:txBody>
          <a:bodyPr>
            <a:normAutofit/>
          </a:bodyPr>
          <a:lstStyle/>
          <a:p>
            <a:r>
              <a:rPr lang="en-US" sz="3600" dirty="0"/>
              <a:t>Meteorology </a:t>
            </a:r>
            <a:r>
              <a:rPr lang="en-US" sz="3600" dirty="0" smtClean="0"/>
              <a:t>Results</a:t>
            </a:r>
            <a:r>
              <a:rPr lang="en-US" sz="3200" dirty="0" smtClean="0"/>
              <a:t>:  </a:t>
            </a:r>
            <a:br>
              <a:rPr lang="en-US" sz="3200" dirty="0" smtClean="0"/>
            </a:br>
            <a:r>
              <a:rPr lang="en-US" sz="3200" dirty="0" smtClean="0"/>
              <a:t>Precipitation </a:t>
            </a:r>
            <a:r>
              <a:rPr lang="en-US" sz="3200" dirty="0"/>
              <a:t>Difference (in) for </a:t>
            </a:r>
            <a:r>
              <a:rPr lang="en-US" sz="3200" dirty="0" smtClean="0"/>
              <a:t>Aug 2006</a:t>
            </a:r>
            <a:endParaRPr lang="en-US" sz="2800" dirty="0"/>
          </a:p>
        </p:txBody>
      </p:sp>
      <p:sp>
        <p:nvSpPr>
          <p:cNvPr id="14" name="TextBox 13"/>
          <p:cNvSpPr txBox="1"/>
          <p:nvPr/>
        </p:nvSpPr>
        <p:spPr>
          <a:xfrm>
            <a:off x="4800600" y="1947446"/>
            <a:ext cx="2538949" cy="338554"/>
          </a:xfrm>
          <a:prstGeom prst="rect">
            <a:avLst/>
          </a:prstGeom>
          <a:noFill/>
          <a:ln>
            <a:solidFill>
              <a:schemeClr val="bg1"/>
            </a:solidFill>
          </a:ln>
        </p:spPr>
        <p:style>
          <a:lnRef idx="2">
            <a:schemeClr val="dk1"/>
          </a:lnRef>
          <a:fillRef idx="1">
            <a:schemeClr val="lt1"/>
          </a:fillRef>
          <a:effectRef idx="0">
            <a:schemeClr val="dk1"/>
          </a:effectRef>
          <a:fontRef idx="minor">
            <a:schemeClr val="dk1"/>
          </a:fontRef>
        </p:style>
        <p:txBody>
          <a:bodyPr wrap="square" rtlCol="0">
            <a:spAutoFit/>
          </a:bodyPr>
          <a:lstStyle/>
          <a:p>
            <a:r>
              <a:rPr lang="en-US" sz="1600" dirty="0" smtClean="0">
                <a:ln>
                  <a:solidFill>
                    <a:schemeClr val="tx1"/>
                  </a:solidFill>
                </a:ln>
                <a:solidFill>
                  <a:schemeClr val="accent1">
                    <a:lumMod val="60000"/>
                    <a:lumOff val="40000"/>
                  </a:schemeClr>
                </a:solidFill>
              </a:rPr>
              <a:t>LAI/</a:t>
            </a:r>
            <a:r>
              <a:rPr lang="en-US" sz="1600" dirty="0" err="1" smtClean="0">
                <a:ln>
                  <a:solidFill>
                    <a:schemeClr val="tx1"/>
                  </a:solidFill>
                </a:ln>
                <a:solidFill>
                  <a:schemeClr val="accent1">
                    <a:lumMod val="60000"/>
                    <a:lumOff val="40000"/>
                  </a:schemeClr>
                </a:solidFill>
              </a:rPr>
              <a:t>fPAR</a:t>
            </a:r>
            <a:r>
              <a:rPr lang="en-US" sz="1600" dirty="0" smtClean="0">
                <a:ln>
                  <a:solidFill>
                    <a:schemeClr val="tx1"/>
                  </a:solidFill>
                </a:ln>
                <a:solidFill>
                  <a:schemeClr val="accent1">
                    <a:lumMod val="60000"/>
                    <a:lumOff val="40000"/>
                  </a:schemeClr>
                </a:solidFill>
              </a:rPr>
              <a:t> Case - PRISM</a:t>
            </a:r>
            <a:endParaRPr lang="en-US" sz="1600" dirty="0">
              <a:ln>
                <a:solidFill>
                  <a:schemeClr val="tx1"/>
                </a:solidFill>
              </a:ln>
              <a:solidFill>
                <a:schemeClr val="accent1">
                  <a:lumMod val="60000"/>
                  <a:lumOff val="40000"/>
                </a:schemeClr>
              </a:solidFill>
            </a:endParaRPr>
          </a:p>
        </p:txBody>
      </p:sp>
      <p:sp>
        <p:nvSpPr>
          <p:cNvPr id="21" name="TextBox 20"/>
          <p:cNvSpPr txBox="1"/>
          <p:nvPr/>
        </p:nvSpPr>
        <p:spPr>
          <a:xfrm>
            <a:off x="990600" y="2023646"/>
            <a:ext cx="2057400" cy="338554"/>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en-US" sz="1600" dirty="0" smtClean="0">
                <a:ln>
                  <a:solidFill>
                    <a:schemeClr val="tx1"/>
                  </a:solidFill>
                </a:ln>
                <a:solidFill>
                  <a:srgbClr val="FF0000"/>
                </a:solidFill>
              </a:rPr>
              <a:t>Base Case - PRISM</a:t>
            </a:r>
            <a:endParaRPr lang="en-US" sz="1600" dirty="0">
              <a:ln>
                <a:solidFill>
                  <a:schemeClr val="tx1"/>
                </a:solidFill>
              </a:ln>
              <a:solidFill>
                <a:srgbClr val="FF0000"/>
              </a:solidFill>
            </a:endParaRPr>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82027" y="2263578"/>
            <a:ext cx="3874438" cy="2156022"/>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79325" y="1905000"/>
            <a:ext cx="543001" cy="2400635"/>
          </a:xfrm>
          <a:prstGeom prst="rect">
            <a:avLst/>
          </a:prstGeom>
        </p:spPr>
      </p:pic>
      <p:sp>
        <p:nvSpPr>
          <p:cNvPr id="13" name="TextBox 12"/>
          <p:cNvSpPr txBox="1"/>
          <p:nvPr/>
        </p:nvSpPr>
        <p:spPr>
          <a:xfrm>
            <a:off x="4443949" y="4111823"/>
            <a:ext cx="1600200" cy="307777"/>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en-US" sz="1400" dirty="0" smtClean="0">
                <a:solidFill>
                  <a:srgbClr val="C00000"/>
                </a:solidFill>
              </a:rPr>
              <a:t>Wet bias reduced </a:t>
            </a:r>
            <a:endParaRPr lang="en-US" sz="1400" dirty="0">
              <a:solidFill>
                <a:srgbClr val="C00000"/>
              </a:solidFill>
            </a:endParaRPr>
          </a:p>
        </p:txBody>
      </p:sp>
      <p:sp>
        <p:nvSpPr>
          <p:cNvPr id="17" name="Line 18"/>
          <p:cNvSpPr>
            <a:spLocks noChangeShapeType="1"/>
          </p:cNvSpPr>
          <p:nvPr/>
        </p:nvSpPr>
        <p:spPr bwMode="auto">
          <a:xfrm flipV="1">
            <a:off x="5295901" y="3481212"/>
            <a:ext cx="495299" cy="709788"/>
          </a:xfrm>
          <a:prstGeom prst="line">
            <a:avLst/>
          </a:prstGeom>
          <a:noFill/>
          <a:ln w="25400">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 name="TextBox 17"/>
          <p:cNvSpPr txBox="1"/>
          <p:nvPr/>
        </p:nvSpPr>
        <p:spPr>
          <a:xfrm>
            <a:off x="996159" y="5257800"/>
            <a:ext cx="7081041" cy="584775"/>
          </a:xfrm>
          <a:prstGeom prst="rect">
            <a:avLst/>
          </a:prstGeom>
          <a:noFill/>
        </p:spPr>
        <p:txBody>
          <a:bodyPr wrap="none" rtlCol="0">
            <a:spAutoFit/>
          </a:bodyPr>
          <a:lstStyle/>
          <a:p>
            <a:pPr marL="285750" indent="-285750">
              <a:buFont typeface="Arial" panose="020B0604020202020204" pitchFamily="34" charset="0"/>
              <a:buChar char="•"/>
            </a:pPr>
            <a:r>
              <a:rPr lang="en-US" sz="1600" dirty="0" smtClean="0">
                <a:sym typeface="Wingdings" panose="05000000000000000000" pitchFamily="2" charset="2"/>
              </a:rPr>
              <a:t>Wet bias in the western Central Plain is reduced in MODIS LAI/</a:t>
            </a:r>
            <a:r>
              <a:rPr lang="en-US" sz="1600" dirty="0" err="1" smtClean="0">
                <a:sym typeface="Wingdings" panose="05000000000000000000" pitchFamily="2" charset="2"/>
              </a:rPr>
              <a:t>fPAR</a:t>
            </a:r>
            <a:r>
              <a:rPr lang="en-US" sz="1600" dirty="0" smtClean="0">
                <a:sym typeface="Wingdings" panose="05000000000000000000" pitchFamily="2" charset="2"/>
              </a:rPr>
              <a:t> run </a:t>
            </a:r>
            <a:endParaRPr lang="en-US" sz="1600" dirty="0" smtClean="0"/>
          </a:p>
          <a:p>
            <a:pPr marL="285750" indent="-285750">
              <a:buFont typeface="Arial" panose="020B0604020202020204" pitchFamily="34" charset="0"/>
              <a:buChar char="•"/>
            </a:pPr>
            <a:r>
              <a:rPr lang="en-US" sz="1600" dirty="0" smtClean="0">
                <a:sym typeface="Wingdings" panose="05000000000000000000" pitchFamily="2" charset="2"/>
              </a:rPr>
              <a:t>Increased dry bias in the SW and Northern Plain regions</a:t>
            </a:r>
            <a:endParaRPr lang="en-US" sz="1600" dirty="0"/>
          </a:p>
        </p:txBody>
      </p:sp>
    </p:spTree>
    <p:extLst>
      <p:ext uri="{BB962C8B-B14F-4D97-AF65-F5344CB8AC3E}">
        <p14:creationId xmlns:p14="http://schemas.microsoft.com/office/powerpoint/2010/main" val="3840939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5636" y="2286000"/>
            <a:ext cx="4477666" cy="2285999"/>
          </a:xfrm>
          <a:prstGeom prst="rect">
            <a:avLst/>
          </a:prstGeom>
        </p:spPr>
      </p:pic>
      <p:sp>
        <p:nvSpPr>
          <p:cNvPr id="2" name="Title 1"/>
          <p:cNvSpPr>
            <a:spLocks noGrp="1"/>
          </p:cNvSpPr>
          <p:nvPr>
            <p:ph type="title"/>
          </p:nvPr>
        </p:nvSpPr>
        <p:spPr>
          <a:xfrm>
            <a:off x="228600" y="76200"/>
            <a:ext cx="8229600" cy="1143000"/>
          </a:xfrm>
        </p:spPr>
        <p:txBody>
          <a:bodyPr>
            <a:normAutofit fontScale="90000"/>
          </a:bodyPr>
          <a:lstStyle/>
          <a:p>
            <a:r>
              <a:rPr lang="en-US" sz="3600" dirty="0" smtClean="0"/>
              <a:t>Air Quality Site Comparison</a:t>
            </a:r>
            <a:r>
              <a:rPr lang="en-US" sz="3200" dirty="0" smtClean="0"/>
              <a:t>: Aug 10 – 30, 2006 </a:t>
            </a:r>
            <a:br>
              <a:rPr lang="en-US" sz="3200" dirty="0" smtClean="0"/>
            </a:br>
            <a:r>
              <a:rPr lang="en-US" sz="2700" dirty="0" smtClean="0">
                <a:solidFill>
                  <a:schemeClr val="tx1"/>
                </a:solidFill>
              </a:rPr>
              <a:t>Mean </a:t>
            </a:r>
            <a:r>
              <a:rPr lang="en-US" sz="2700" dirty="0">
                <a:solidFill>
                  <a:schemeClr val="tx1"/>
                </a:solidFill>
              </a:rPr>
              <a:t>Bias </a:t>
            </a:r>
            <a:r>
              <a:rPr lang="en-US" sz="2700" dirty="0" smtClean="0">
                <a:solidFill>
                  <a:schemeClr val="tx1"/>
                </a:solidFill>
              </a:rPr>
              <a:t>Difference </a:t>
            </a:r>
            <a:br>
              <a:rPr lang="en-US" sz="2700" dirty="0" smtClean="0">
                <a:solidFill>
                  <a:schemeClr val="tx1"/>
                </a:solidFill>
              </a:rPr>
            </a:br>
            <a:r>
              <a:rPr lang="en-US" sz="2200" dirty="0" err="1" smtClean="0">
                <a:solidFill>
                  <a:schemeClr val="tx1"/>
                </a:solidFill>
              </a:rPr>
              <a:t>LAI,fPAR,albedo</a:t>
            </a:r>
            <a:r>
              <a:rPr lang="en-US" sz="2200" dirty="0" smtClean="0">
                <a:solidFill>
                  <a:schemeClr val="tx1"/>
                </a:solidFill>
              </a:rPr>
              <a:t> </a:t>
            </a:r>
            <a:r>
              <a:rPr lang="en-US" sz="2200" dirty="0">
                <a:solidFill>
                  <a:schemeClr val="tx1"/>
                </a:solidFill>
              </a:rPr>
              <a:t>Case – Base Case</a:t>
            </a:r>
          </a:p>
        </p:txBody>
      </p:sp>
      <p:sp>
        <p:nvSpPr>
          <p:cNvPr id="14" name="TextBox 13"/>
          <p:cNvSpPr txBox="1"/>
          <p:nvPr/>
        </p:nvSpPr>
        <p:spPr>
          <a:xfrm>
            <a:off x="5538251" y="1109246"/>
            <a:ext cx="2538949" cy="338554"/>
          </a:xfrm>
          <a:prstGeom prst="rect">
            <a:avLst/>
          </a:prstGeom>
          <a:noFill/>
          <a:ln>
            <a:solidFill>
              <a:schemeClr val="bg1"/>
            </a:solidFill>
          </a:ln>
        </p:spPr>
        <p:style>
          <a:lnRef idx="2">
            <a:schemeClr val="dk1"/>
          </a:lnRef>
          <a:fillRef idx="1">
            <a:schemeClr val="lt1"/>
          </a:fillRef>
          <a:effectRef idx="0">
            <a:schemeClr val="dk1"/>
          </a:effectRef>
          <a:fontRef idx="minor">
            <a:schemeClr val="dk1"/>
          </a:fontRef>
        </p:style>
        <p:txBody>
          <a:bodyPr wrap="square" rtlCol="0">
            <a:spAutoFit/>
          </a:bodyPr>
          <a:lstStyle/>
          <a:p>
            <a:r>
              <a:rPr lang="en-US" sz="1600" dirty="0" smtClean="0">
                <a:ln>
                  <a:solidFill>
                    <a:schemeClr val="tx1"/>
                  </a:solidFill>
                </a:ln>
                <a:solidFill>
                  <a:schemeClr val="accent1">
                    <a:lumMod val="60000"/>
                    <a:lumOff val="40000"/>
                  </a:schemeClr>
                </a:solidFill>
              </a:rPr>
              <a:t>NH</a:t>
            </a:r>
            <a:r>
              <a:rPr lang="en-US" sz="1600" baseline="-25000" dirty="0" smtClean="0">
                <a:ln>
                  <a:solidFill>
                    <a:schemeClr val="tx1"/>
                  </a:solidFill>
                </a:ln>
                <a:solidFill>
                  <a:schemeClr val="accent1">
                    <a:lumMod val="60000"/>
                    <a:lumOff val="40000"/>
                  </a:schemeClr>
                </a:solidFill>
              </a:rPr>
              <a:t>4</a:t>
            </a:r>
            <a:r>
              <a:rPr lang="en-US" sz="1600" dirty="0" smtClean="0">
                <a:ln>
                  <a:solidFill>
                    <a:schemeClr val="tx1"/>
                  </a:solidFill>
                </a:ln>
                <a:solidFill>
                  <a:schemeClr val="accent1">
                    <a:lumMod val="60000"/>
                    <a:lumOff val="40000"/>
                  </a:schemeClr>
                </a:solidFill>
              </a:rPr>
              <a:t> Wet Deposition</a:t>
            </a:r>
            <a:endParaRPr lang="en-US" sz="1600" dirty="0">
              <a:ln>
                <a:solidFill>
                  <a:schemeClr val="tx1"/>
                </a:solidFill>
              </a:ln>
              <a:solidFill>
                <a:schemeClr val="accent1">
                  <a:lumMod val="60000"/>
                  <a:lumOff val="40000"/>
                </a:schemeClr>
              </a:solidFill>
            </a:endParaRPr>
          </a:p>
        </p:txBody>
      </p:sp>
      <p:sp>
        <p:nvSpPr>
          <p:cNvPr id="21" name="TextBox 20"/>
          <p:cNvSpPr txBox="1"/>
          <p:nvPr/>
        </p:nvSpPr>
        <p:spPr>
          <a:xfrm>
            <a:off x="1371600" y="1905000"/>
            <a:ext cx="1295400" cy="338554"/>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en-US" sz="1600" dirty="0" smtClean="0">
                <a:ln>
                  <a:solidFill>
                    <a:schemeClr val="tx1"/>
                  </a:solidFill>
                </a:ln>
                <a:solidFill>
                  <a:srgbClr val="FF0000"/>
                </a:solidFill>
              </a:rPr>
              <a:t>8hMax O</a:t>
            </a:r>
            <a:r>
              <a:rPr lang="en-US" sz="1600" baseline="-25000" dirty="0" smtClean="0">
                <a:ln>
                  <a:solidFill>
                    <a:schemeClr val="tx1"/>
                  </a:solidFill>
                </a:ln>
                <a:solidFill>
                  <a:srgbClr val="FF0000"/>
                </a:solidFill>
              </a:rPr>
              <a:t>3</a:t>
            </a:r>
            <a:endParaRPr lang="en-US" sz="1600" baseline="-25000" dirty="0">
              <a:ln>
                <a:solidFill>
                  <a:schemeClr val="tx1"/>
                </a:solidFill>
              </a:ln>
              <a:solidFill>
                <a:srgbClr val="FF0000"/>
              </a:solidFill>
            </a:endParaRPr>
          </a:p>
        </p:txBody>
      </p:sp>
      <p:sp>
        <p:nvSpPr>
          <p:cNvPr id="18" name="TextBox 17"/>
          <p:cNvSpPr txBox="1"/>
          <p:nvPr/>
        </p:nvSpPr>
        <p:spPr>
          <a:xfrm>
            <a:off x="203707" y="5229761"/>
            <a:ext cx="4215893" cy="1323439"/>
          </a:xfrm>
          <a:prstGeom prst="rect">
            <a:avLst/>
          </a:prstGeom>
          <a:noFill/>
        </p:spPr>
        <p:txBody>
          <a:bodyPr wrap="square" rtlCol="0">
            <a:spAutoFit/>
          </a:bodyPr>
          <a:lstStyle/>
          <a:p>
            <a:pPr marL="285750" indent="-285750">
              <a:buFont typeface="Arial" panose="020B0604020202020204" pitchFamily="34" charset="0"/>
              <a:buChar char="•"/>
            </a:pPr>
            <a:r>
              <a:rPr lang="en-US" sz="1600" dirty="0" smtClean="0">
                <a:sym typeface="Wingdings" panose="05000000000000000000" pitchFamily="2" charset="2"/>
              </a:rPr>
              <a:t>Greater high bias for 8hmax O</a:t>
            </a:r>
            <a:r>
              <a:rPr lang="en-US" sz="1600" baseline="-25000" dirty="0" smtClean="0">
                <a:sym typeface="Wingdings" panose="05000000000000000000" pitchFamily="2" charset="2"/>
              </a:rPr>
              <a:t>3</a:t>
            </a:r>
            <a:r>
              <a:rPr lang="en-US" sz="1600" dirty="0" smtClean="0">
                <a:sym typeface="Wingdings" panose="05000000000000000000" pitchFamily="2" charset="2"/>
              </a:rPr>
              <a:t> in CMAQ run with MODIS input MET due to hotter T, particularly in the SW </a:t>
            </a:r>
            <a:endParaRPr lang="en-US" sz="1600" dirty="0" smtClean="0"/>
          </a:p>
          <a:p>
            <a:pPr marL="285750" indent="-285750">
              <a:buFont typeface="Arial" panose="020B0604020202020204" pitchFamily="34" charset="0"/>
              <a:buChar char="•"/>
            </a:pPr>
            <a:r>
              <a:rPr lang="en-US" sz="1600" dirty="0" smtClean="0">
                <a:sym typeface="Wingdings" panose="05000000000000000000" pitchFamily="2" charset="2"/>
              </a:rPr>
              <a:t>Reduced bias for NH</a:t>
            </a:r>
            <a:r>
              <a:rPr lang="en-US" sz="1600" baseline="-25000" dirty="0" smtClean="0">
                <a:sym typeface="Wingdings" panose="05000000000000000000" pitchFamily="2" charset="2"/>
              </a:rPr>
              <a:t>4</a:t>
            </a:r>
            <a:r>
              <a:rPr lang="en-US" sz="1600" dirty="0" smtClean="0">
                <a:sym typeface="Wingdings" panose="05000000000000000000" pitchFamily="2" charset="2"/>
              </a:rPr>
              <a:t> wet deposition at many sites likely due to the improved P </a:t>
            </a:r>
            <a:endParaRPr lang="en-US" sz="1600"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51999" y="1470638"/>
            <a:ext cx="4063401" cy="2491762"/>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44701" y="4466076"/>
            <a:ext cx="4423099" cy="2239524"/>
          </a:xfrm>
          <a:prstGeom prst="rect">
            <a:avLst/>
          </a:prstGeom>
        </p:spPr>
      </p:pic>
      <p:sp>
        <p:nvSpPr>
          <p:cNvPr id="11" name="TextBox 10"/>
          <p:cNvSpPr txBox="1"/>
          <p:nvPr/>
        </p:nvSpPr>
        <p:spPr>
          <a:xfrm>
            <a:off x="5614451" y="4114800"/>
            <a:ext cx="1853149" cy="338554"/>
          </a:xfrm>
          <a:prstGeom prst="rect">
            <a:avLst/>
          </a:prstGeom>
          <a:noFill/>
          <a:ln>
            <a:solidFill>
              <a:schemeClr val="bg1"/>
            </a:solidFill>
          </a:ln>
        </p:spPr>
        <p:style>
          <a:lnRef idx="2">
            <a:schemeClr val="dk1"/>
          </a:lnRef>
          <a:fillRef idx="1">
            <a:schemeClr val="lt1"/>
          </a:fillRef>
          <a:effectRef idx="0">
            <a:schemeClr val="dk1"/>
          </a:effectRef>
          <a:fontRef idx="minor">
            <a:schemeClr val="dk1"/>
          </a:fontRef>
        </p:style>
        <p:txBody>
          <a:bodyPr wrap="square" rtlCol="0">
            <a:spAutoFit/>
          </a:bodyPr>
          <a:lstStyle/>
          <a:p>
            <a:r>
              <a:rPr lang="en-US" sz="1600" dirty="0" smtClean="0">
                <a:ln>
                  <a:solidFill>
                    <a:schemeClr val="tx1"/>
                  </a:solidFill>
                </a:ln>
                <a:solidFill>
                  <a:schemeClr val="accent1">
                    <a:lumMod val="60000"/>
                    <a:lumOff val="40000"/>
                  </a:schemeClr>
                </a:solidFill>
              </a:rPr>
              <a:t>Precipitation</a:t>
            </a:r>
            <a:endParaRPr lang="en-US" sz="1600" dirty="0">
              <a:ln>
                <a:solidFill>
                  <a:schemeClr val="tx1"/>
                </a:solidFill>
              </a:ln>
              <a:solidFill>
                <a:schemeClr val="accent1">
                  <a:lumMod val="60000"/>
                  <a:lumOff val="40000"/>
                </a:schemeClr>
              </a:solidFill>
            </a:endParaRPr>
          </a:p>
        </p:txBody>
      </p:sp>
    </p:spTree>
    <p:extLst>
      <p:ext uri="{BB962C8B-B14F-4D97-AF65-F5344CB8AC3E}">
        <p14:creationId xmlns:p14="http://schemas.microsoft.com/office/powerpoint/2010/main" val="267482508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8229600" cy="685800"/>
          </a:xfrm>
        </p:spPr>
        <p:txBody>
          <a:bodyPr>
            <a:normAutofit/>
          </a:bodyPr>
          <a:lstStyle/>
          <a:p>
            <a:r>
              <a:rPr lang="en-US" sz="3600" dirty="0" smtClean="0"/>
              <a:t>Conclusions and Ongoing Work</a:t>
            </a:r>
            <a:endParaRPr lang="en-US" sz="3600" dirty="0"/>
          </a:p>
        </p:txBody>
      </p:sp>
      <p:sp>
        <p:nvSpPr>
          <p:cNvPr id="3" name="Content Placeholder 2"/>
          <p:cNvSpPr>
            <a:spLocks noGrp="1"/>
          </p:cNvSpPr>
          <p:nvPr>
            <p:ph idx="1"/>
          </p:nvPr>
        </p:nvSpPr>
        <p:spPr>
          <a:xfrm>
            <a:off x="381000" y="990600"/>
            <a:ext cx="8229600" cy="5562600"/>
          </a:xfrm>
        </p:spPr>
        <p:txBody>
          <a:bodyPr>
            <a:normAutofit fontScale="85000" lnSpcReduction="10000"/>
          </a:bodyPr>
          <a:lstStyle/>
          <a:p>
            <a:pPr marL="0" indent="0">
              <a:buNone/>
            </a:pPr>
            <a:r>
              <a:rPr lang="en-US" sz="3300" dirty="0" smtClean="0">
                <a:solidFill>
                  <a:srgbClr val="C00000"/>
                </a:solidFill>
              </a:rPr>
              <a:t>Conclusions</a:t>
            </a:r>
          </a:p>
          <a:p>
            <a:r>
              <a:rPr lang="en-US" sz="2400" dirty="0" smtClean="0"/>
              <a:t>MODIS LAI/</a:t>
            </a:r>
            <a:r>
              <a:rPr lang="en-US" sz="2400" dirty="0" err="1" smtClean="0"/>
              <a:t>fPAR</a:t>
            </a:r>
            <a:r>
              <a:rPr lang="en-US" sz="2400" dirty="0" smtClean="0"/>
              <a:t> have much bigger impacts on met-simulations than MODIS albedo, particularly in the West, Central</a:t>
            </a:r>
          </a:p>
          <a:p>
            <a:r>
              <a:rPr lang="en-US" sz="2400" dirty="0" smtClean="0"/>
              <a:t>The West, Central become hotter and dryer, but with peak T matching OBS better for many sites </a:t>
            </a:r>
            <a:r>
              <a:rPr lang="en-US" sz="2400" dirty="0"/>
              <a:t>and with much reduced Q bias </a:t>
            </a:r>
            <a:endParaRPr lang="en-US" sz="2400" dirty="0" smtClean="0"/>
          </a:p>
          <a:p>
            <a:r>
              <a:rPr lang="en-US" sz="2400" dirty="0" smtClean="0"/>
              <a:t>High P bias in  the western Central Plain is reduced   </a:t>
            </a:r>
          </a:p>
          <a:p>
            <a:r>
              <a:rPr lang="en-US" sz="2400" dirty="0" smtClean="0"/>
              <a:t>8hmax O3 bias is increased and NH</a:t>
            </a:r>
            <a:r>
              <a:rPr lang="en-US" sz="2400" baseline="-25000" dirty="0" smtClean="0"/>
              <a:t>4</a:t>
            </a:r>
            <a:r>
              <a:rPr lang="en-US" sz="2400" dirty="0" smtClean="0"/>
              <a:t> wet deposition bias is reduced </a:t>
            </a:r>
          </a:p>
          <a:p>
            <a:pPr>
              <a:buFont typeface="Wingdings" panose="05000000000000000000" pitchFamily="2" charset="2"/>
              <a:buChar char="Ø"/>
            </a:pPr>
            <a:r>
              <a:rPr lang="en-US" sz="2400" dirty="0" smtClean="0"/>
              <a:t>Improvement needs (e.g. soil T and Q) for high T bias</a:t>
            </a:r>
          </a:p>
          <a:p>
            <a:pPr marL="0" indent="0">
              <a:buNone/>
            </a:pPr>
            <a:endParaRPr lang="en-US" sz="2400" dirty="0" smtClean="0"/>
          </a:p>
          <a:p>
            <a:pPr marL="0" indent="0">
              <a:buNone/>
            </a:pPr>
            <a:r>
              <a:rPr lang="en-US" sz="3300" dirty="0" smtClean="0">
                <a:solidFill>
                  <a:srgbClr val="C00000"/>
                </a:solidFill>
              </a:rPr>
              <a:t>Ongoing Work</a:t>
            </a:r>
            <a:endParaRPr lang="en-US" sz="3300" dirty="0">
              <a:solidFill>
                <a:srgbClr val="C00000"/>
              </a:solidFill>
            </a:endParaRPr>
          </a:p>
          <a:p>
            <a:r>
              <a:rPr lang="en-US" sz="2400" dirty="0" smtClean="0"/>
              <a:t>In-depth CMAQ evaluations</a:t>
            </a:r>
          </a:p>
          <a:p>
            <a:r>
              <a:rPr lang="en-US" sz="2400" dirty="0" smtClean="0"/>
              <a:t>2006 full year WRF/CMAQ simulation with MODIS inputs</a:t>
            </a:r>
          </a:p>
          <a:p>
            <a:r>
              <a:rPr lang="en-US" sz="2400" dirty="0" smtClean="0"/>
              <a:t>A coupled photosynthesis-conductance vegetation </a:t>
            </a:r>
            <a:r>
              <a:rPr lang="en-US" sz="2400" dirty="0"/>
              <a:t>model in PX LSM </a:t>
            </a:r>
            <a:r>
              <a:rPr lang="en-US" sz="2400" dirty="0" smtClean="0"/>
              <a:t>WRF/CMAQ with MODIS inputs </a:t>
            </a:r>
            <a:r>
              <a:rPr lang="en-US" dirty="0" smtClean="0"/>
              <a:t> (</a:t>
            </a:r>
            <a:r>
              <a:rPr lang="en-US" sz="2200" dirty="0" smtClean="0">
                <a:solidFill>
                  <a:srgbClr val="0070C0"/>
                </a:solidFill>
              </a:rPr>
              <a:t>coupled impact assessment of CO</a:t>
            </a:r>
            <a:r>
              <a:rPr lang="en-US" sz="2200" baseline="-25000" dirty="0" smtClean="0">
                <a:solidFill>
                  <a:srgbClr val="0070C0"/>
                </a:solidFill>
              </a:rPr>
              <a:t>2</a:t>
            </a:r>
            <a:r>
              <a:rPr lang="en-US" sz="2200" dirty="0" smtClean="0">
                <a:solidFill>
                  <a:srgbClr val="0070C0"/>
                </a:solidFill>
              </a:rPr>
              <a:t> on MET/AQ and AQ on vegetation</a:t>
            </a:r>
            <a:r>
              <a:rPr lang="en-US" dirty="0" smtClean="0"/>
              <a:t>)</a:t>
            </a:r>
            <a:endParaRPr lang="en-US" dirty="0"/>
          </a:p>
        </p:txBody>
      </p:sp>
    </p:spTree>
    <p:extLst>
      <p:ext uri="{BB962C8B-B14F-4D97-AF65-F5344CB8AC3E}">
        <p14:creationId xmlns:p14="http://schemas.microsoft.com/office/powerpoint/2010/main" val="357002962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idx="4294967295"/>
          </p:nvPr>
        </p:nvSpPr>
        <p:spPr>
          <a:xfrm>
            <a:off x="381000" y="762000"/>
            <a:ext cx="8229600" cy="819150"/>
          </a:xfrm>
        </p:spPr>
        <p:txBody>
          <a:bodyPr/>
          <a:lstStyle/>
          <a:p>
            <a:pPr eaLnBrk="1" hangingPunct="1"/>
            <a:r>
              <a:rPr lang="en-US" dirty="0" smtClean="0"/>
              <a:t>Acknowledgements</a:t>
            </a:r>
          </a:p>
        </p:txBody>
      </p:sp>
      <p:sp>
        <p:nvSpPr>
          <p:cNvPr id="19459" name="Rectangle 3"/>
          <p:cNvSpPr>
            <a:spLocks noGrp="1" noChangeArrowheads="1"/>
          </p:cNvSpPr>
          <p:nvPr>
            <p:ph idx="4294967295"/>
          </p:nvPr>
        </p:nvSpPr>
        <p:spPr>
          <a:xfrm>
            <a:off x="533400" y="2057400"/>
            <a:ext cx="8153400" cy="4191000"/>
          </a:xfrm>
        </p:spPr>
        <p:txBody>
          <a:bodyPr>
            <a:normAutofit/>
          </a:bodyPr>
          <a:lstStyle/>
          <a:p>
            <a:pPr>
              <a:buFont typeface="Arial" panose="020B0604020202020204" pitchFamily="34" charset="0"/>
              <a:buChar char="•"/>
            </a:pPr>
            <a:r>
              <a:rPr lang="en-US" sz="2400" dirty="0" smtClean="0"/>
              <a:t>Christian </a:t>
            </a:r>
            <a:r>
              <a:rPr lang="en-US" sz="2400" dirty="0" err="1" smtClean="0"/>
              <a:t>Hogrefe</a:t>
            </a:r>
            <a:r>
              <a:rPr lang="en-US" sz="2400" dirty="0" smtClean="0"/>
              <a:t> and K. </a:t>
            </a:r>
            <a:r>
              <a:rPr lang="en-US" sz="2400" dirty="0" err="1" smtClean="0"/>
              <a:t>Wyat</a:t>
            </a:r>
            <a:r>
              <a:rPr lang="en-US" sz="2400" dirty="0" smtClean="0"/>
              <a:t> Appel at USEPA AMAD for providing 2006 </a:t>
            </a:r>
            <a:r>
              <a:rPr lang="en-US" sz="2400" dirty="0"/>
              <a:t>AQMEII-2 CONUS emission </a:t>
            </a:r>
            <a:r>
              <a:rPr lang="en-US" sz="2400" dirty="0" smtClean="0"/>
              <a:t>input/configuration </a:t>
            </a:r>
            <a:r>
              <a:rPr lang="en-US" sz="2400" dirty="0"/>
              <a:t>and </a:t>
            </a:r>
            <a:r>
              <a:rPr lang="en-US" sz="2400" dirty="0" smtClean="0"/>
              <a:t>AMET AQ analysis scripts </a:t>
            </a:r>
          </a:p>
          <a:p>
            <a:pPr>
              <a:buFont typeface="Arial" panose="020B0604020202020204" pitchFamily="34" charset="0"/>
              <a:buChar char="•"/>
            </a:pPr>
            <a:r>
              <a:rPr lang="en-US" sz="2400" dirty="0" err="1" smtClean="0"/>
              <a:t>Conghe</a:t>
            </a:r>
            <a:r>
              <a:rPr lang="en-US" sz="2400" dirty="0" smtClean="0"/>
              <a:t> Song, </a:t>
            </a:r>
            <a:r>
              <a:rPr lang="en-US" sz="2400" dirty="0"/>
              <a:t>Jason </a:t>
            </a:r>
            <a:r>
              <a:rPr lang="en-US" sz="2400" dirty="0" smtClean="0"/>
              <a:t>West, Adel Hanna at UNC-Chapel Hill for supporting the Ph.D. research</a:t>
            </a:r>
          </a:p>
          <a:p>
            <a:pPr marL="0" indent="0">
              <a:buNone/>
            </a:pPr>
            <a:endParaRPr lang="en-US" sz="2400" b="1" dirty="0" smtClean="0"/>
          </a:p>
        </p:txBody>
      </p:sp>
    </p:spTree>
    <p:extLst>
      <p:ext uri="{BB962C8B-B14F-4D97-AF65-F5344CB8AC3E}">
        <p14:creationId xmlns:p14="http://schemas.microsoft.com/office/powerpoint/2010/main" val="415197886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Extra</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26863352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76200" y="505069"/>
            <a:ext cx="2224865" cy="1477328"/>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smtClean="0">
                <a:solidFill>
                  <a:srgbClr val="C00000"/>
                </a:solidFill>
              </a:rPr>
              <a:t>Albedo comparison:</a:t>
            </a:r>
          </a:p>
          <a:p>
            <a:pPr marL="117475" indent="-117475">
              <a:buFont typeface="Arial" panose="020B0604020202020204" pitchFamily="34" charset="0"/>
              <a:buChar char="•"/>
            </a:pPr>
            <a:r>
              <a:rPr lang="en-US" dirty="0" smtClean="0">
                <a:solidFill>
                  <a:srgbClr val="C00000"/>
                </a:solidFill>
              </a:rPr>
              <a:t>SURFRAD</a:t>
            </a:r>
          </a:p>
          <a:p>
            <a:pPr marL="117475" indent="-117475">
              <a:buFont typeface="Arial" panose="020B0604020202020204" pitchFamily="34" charset="0"/>
              <a:buChar char="•"/>
            </a:pPr>
            <a:r>
              <a:rPr lang="en-US" dirty="0" smtClean="0">
                <a:solidFill>
                  <a:srgbClr val="C00000"/>
                </a:solidFill>
              </a:rPr>
              <a:t>PXLSM WRF</a:t>
            </a:r>
          </a:p>
          <a:p>
            <a:pPr marL="117475" indent="-117475">
              <a:buFont typeface="Arial" panose="020B0604020202020204" pitchFamily="34" charset="0"/>
              <a:buChar char="•"/>
            </a:pPr>
            <a:r>
              <a:rPr lang="en-US" dirty="0" smtClean="0">
                <a:solidFill>
                  <a:srgbClr val="C00000"/>
                </a:solidFill>
              </a:rPr>
              <a:t>MODIS MCD43A3 (solar noon)</a:t>
            </a:r>
            <a:endParaRPr lang="en-US" dirty="0">
              <a:solidFill>
                <a:srgbClr val="C00000"/>
              </a:solidFill>
            </a:endParaRPr>
          </a:p>
        </p:txBody>
      </p:sp>
      <p:sp>
        <p:nvSpPr>
          <p:cNvPr id="6" name="Title 1"/>
          <p:cNvSpPr>
            <a:spLocks noGrp="1"/>
          </p:cNvSpPr>
          <p:nvPr>
            <p:ph type="title"/>
          </p:nvPr>
        </p:nvSpPr>
        <p:spPr>
          <a:xfrm>
            <a:off x="304800" y="5497550"/>
            <a:ext cx="8534399" cy="979450"/>
          </a:xfrm>
        </p:spPr>
        <p:txBody>
          <a:bodyPr>
            <a:noAutofit/>
          </a:bodyPr>
          <a:lstStyle/>
          <a:p>
            <a:r>
              <a:rPr lang="en-US" sz="1600" dirty="0" smtClean="0">
                <a:latin typeface="+mn-lt"/>
              </a:rPr>
              <a:t>1</a:t>
            </a:r>
            <a:r>
              <a:rPr lang="en-US" sz="1600" dirty="0">
                <a:latin typeface="+mn-lt"/>
              </a:rPr>
              <a:t>. </a:t>
            </a:r>
            <a:r>
              <a:rPr lang="en-US" sz="1600" dirty="0" smtClean="0">
                <a:latin typeface="+mn-lt"/>
              </a:rPr>
              <a:t>PXLSM WRF albedo </a:t>
            </a:r>
            <a:r>
              <a:rPr lang="en-US" sz="1600" dirty="0">
                <a:latin typeface="+mn-lt"/>
              </a:rPr>
              <a:t>is missing the diurnal, seasonal, and spatial </a:t>
            </a:r>
            <a:r>
              <a:rPr lang="en-US" sz="1600" dirty="0" smtClean="0">
                <a:latin typeface="+mn-lt"/>
              </a:rPr>
              <a:t>patterns. </a:t>
            </a:r>
            <a:br>
              <a:rPr lang="en-US" sz="1600" dirty="0" smtClean="0">
                <a:latin typeface="+mn-lt"/>
              </a:rPr>
            </a:br>
            <a:r>
              <a:rPr lang="en-US" sz="1600" dirty="0" smtClean="0">
                <a:latin typeface="+mn-lt"/>
              </a:rPr>
              <a:t>2. More </a:t>
            </a:r>
            <a:r>
              <a:rPr lang="en-US" sz="1600" dirty="0">
                <a:latin typeface="+mn-lt"/>
              </a:rPr>
              <a:t>appropriate to use daily snow analyses to define snow coverage and </a:t>
            </a:r>
            <a:r>
              <a:rPr lang="en-US" sz="1600" dirty="0" smtClean="0">
                <a:latin typeface="+mn-lt"/>
              </a:rPr>
              <a:t>albedo. </a:t>
            </a:r>
            <a:r>
              <a:rPr lang="en-US" sz="1600" dirty="0">
                <a:latin typeface="+mn-lt"/>
              </a:rPr>
              <a:t/>
            </a:r>
            <a:br>
              <a:rPr lang="en-US" sz="1600" dirty="0">
                <a:latin typeface="+mn-lt"/>
              </a:rPr>
            </a:br>
            <a:r>
              <a:rPr lang="en-US" sz="1600" dirty="0">
                <a:latin typeface="+mn-lt"/>
              </a:rPr>
              <a:t>3. MODIS albedo excluding the snow coverage areas does capture the heterogeneous </a:t>
            </a:r>
            <a:r>
              <a:rPr lang="en-US" sz="1600" dirty="0" smtClean="0">
                <a:latin typeface="+mn-lt"/>
              </a:rPr>
              <a:t>surface.</a:t>
            </a:r>
            <a:endParaRPr lang="en-US" sz="1600" dirty="0">
              <a:latin typeface="+mn-lt"/>
            </a:endParaRPr>
          </a:p>
        </p:txBody>
      </p:sp>
      <p:sp>
        <p:nvSpPr>
          <p:cNvPr id="7" name="TextBox 6"/>
          <p:cNvSpPr txBox="1"/>
          <p:nvPr/>
        </p:nvSpPr>
        <p:spPr>
          <a:xfrm>
            <a:off x="152400" y="2895600"/>
            <a:ext cx="1981200" cy="1938992"/>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en-US" sz="1200" dirty="0" smtClean="0">
                <a:solidFill>
                  <a:schemeClr val="tx1"/>
                </a:solidFill>
              </a:rPr>
              <a:t>Site MODIS albedo:</a:t>
            </a:r>
          </a:p>
          <a:p>
            <a:r>
              <a:rPr lang="en-US" sz="1200" dirty="0" smtClean="0">
                <a:solidFill>
                  <a:schemeClr val="tx1"/>
                </a:solidFill>
              </a:rPr>
              <a:t>                     BSA     WSA</a:t>
            </a:r>
          </a:p>
          <a:p>
            <a:r>
              <a:rPr lang="en-US" sz="1200" dirty="0" smtClean="0">
                <a:solidFill>
                  <a:schemeClr val="tx1"/>
                </a:solidFill>
              </a:rPr>
              <a:t>IL(01/01):     12.75      11.94</a:t>
            </a:r>
          </a:p>
          <a:p>
            <a:r>
              <a:rPr lang="en-US" sz="1200" dirty="0" smtClean="0">
                <a:solidFill>
                  <a:schemeClr val="tx1"/>
                </a:solidFill>
              </a:rPr>
              <a:t>IL(07/04):    17.14      19.43</a:t>
            </a:r>
          </a:p>
          <a:p>
            <a:endParaRPr lang="en-US" sz="1200" dirty="0">
              <a:solidFill>
                <a:schemeClr val="tx1"/>
              </a:solidFill>
            </a:endParaRPr>
          </a:p>
          <a:p>
            <a:r>
              <a:rPr lang="en-US" sz="1200" dirty="0" smtClean="0">
                <a:solidFill>
                  <a:schemeClr val="tx1"/>
                </a:solidFill>
              </a:rPr>
              <a:t>MT(01/01</a:t>
            </a:r>
            <a:r>
              <a:rPr lang="en-US" sz="1200" dirty="0">
                <a:solidFill>
                  <a:schemeClr val="tx1"/>
                </a:solidFill>
              </a:rPr>
              <a:t>):   </a:t>
            </a:r>
            <a:r>
              <a:rPr lang="en-US" sz="1200" dirty="0" smtClean="0">
                <a:solidFill>
                  <a:schemeClr val="tx1"/>
                </a:solidFill>
              </a:rPr>
              <a:t>20.52    17.68</a:t>
            </a:r>
          </a:p>
          <a:p>
            <a:r>
              <a:rPr lang="en-US" sz="1200" dirty="0" smtClean="0">
                <a:solidFill>
                  <a:schemeClr val="tx1"/>
                </a:solidFill>
              </a:rPr>
              <a:t>MT(07/04</a:t>
            </a:r>
            <a:r>
              <a:rPr lang="en-US" sz="1200" dirty="0">
                <a:solidFill>
                  <a:schemeClr val="tx1"/>
                </a:solidFill>
              </a:rPr>
              <a:t>):  </a:t>
            </a:r>
            <a:r>
              <a:rPr lang="en-US" sz="1200" dirty="0" smtClean="0">
                <a:solidFill>
                  <a:schemeClr val="tx1"/>
                </a:solidFill>
              </a:rPr>
              <a:t>16.05    18.62</a:t>
            </a:r>
          </a:p>
          <a:p>
            <a:endParaRPr lang="en-US" sz="1200" dirty="0">
              <a:solidFill>
                <a:schemeClr val="tx1"/>
              </a:solidFill>
            </a:endParaRPr>
          </a:p>
          <a:p>
            <a:r>
              <a:rPr lang="en-US" sz="1200" dirty="0" smtClean="0">
                <a:solidFill>
                  <a:schemeClr val="tx1"/>
                </a:solidFill>
              </a:rPr>
              <a:t>PA(01/01</a:t>
            </a:r>
            <a:r>
              <a:rPr lang="en-US" sz="1200" dirty="0">
                <a:solidFill>
                  <a:schemeClr val="tx1"/>
                </a:solidFill>
              </a:rPr>
              <a:t>):   </a:t>
            </a:r>
            <a:r>
              <a:rPr lang="en-US" sz="1200" dirty="0" smtClean="0">
                <a:solidFill>
                  <a:schemeClr val="tx1"/>
                </a:solidFill>
              </a:rPr>
              <a:t>  13.11      12.28</a:t>
            </a:r>
            <a:endParaRPr lang="en-US" sz="1200" dirty="0">
              <a:solidFill>
                <a:schemeClr val="tx1"/>
              </a:solidFill>
            </a:endParaRPr>
          </a:p>
          <a:p>
            <a:r>
              <a:rPr lang="en-US" sz="1200" dirty="0" smtClean="0">
                <a:solidFill>
                  <a:schemeClr val="tx1"/>
                </a:solidFill>
              </a:rPr>
              <a:t>PA(07/04</a:t>
            </a:r>
            <a:r>
              <a:rPr lang="en-US" sz="1200" dirty="0">
                <a:solidFill>
                  <a:schemeClr val="tx1"/>
                </a:solidFill>
              </a:rPr>
              <a:t>):  </a:t>
            </a:r>
            <a:r>
              <a:rPr lang="en-US" sz="1200" dirty="0" smtClean="0">
                <a:solidFill>
                  <a:schemeClr val="tx1"/>
                </a:solidFill>
              </a:rPr>
              <a:t>  15.06    16.85</a:t>
            </a:r>
            <a:endParaRPr lang="en-US" sz="1200" dirty="0">
              <a:solidFill>
                <a:schemeClr val="tx1"/>
              </a:solidFill>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12650" y="287890"/>
            <a:ext cx="6766735" cy="5046109"/>
          </a:xfrm>
          <a:prstGeom prst="rect">
            <a:avLst/>
          </a:prstGeom>
        </p:spPr>
      </p:pic>
    </p:spTree>
    <p:extLst>
      <p:ext uri="{BB962C8B-B14F-4D97-AF65-F5344CB8AC3E}">
        <p14:creationId xmlns:p14="http://schemas.microsoft.com/office/powerpoint/2010/main" val="280523850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
            <a:ext cx="8347607" cy="609600"/>
          </a:xfrm>
        </p:spPr>
        <p:txBody>
          <a:bodyPr>
            <a:normAutofit/>
          </a:bodyPr>
          <a:lstStyle/>
          <a:p>
            <a:r>
              <a:rPr lang="en-US" sz="2800" dirty="0"/>
              <a:t>Meteorology </a:t>
            </a:r>
            <a:r>
              <a:rPr lang="en-US" sz="2800" dirty="0" smtClean="0"/>
              <a:t>Result Comparison: </a:t>
            </a:r>
            <a:r>
              <a:rPr lang="en-US" sz="2800" dirty="0"/>
              <a:t>Aug 10, </a:t>
            </a:r>
            <a:r>
              <a:rPr lang="en-US" sz="2400" dirty="0"/>
              <a:t>2006, 20Z</a:t>
            </a:r>
          </a:p>
        </p:txBody>
      </p:sp>
      <p:sp>
        <p:nvSpPr>
          <p:cNvPr id="20" name="TextBox 19"/>
          <p:cNvSpPr txBox="1"/>
          <p:nvPr/>
        </p:nvSpPr>
        <p:spPr>
          <a:xfrm>
            <a:off x="1232487" y="3886200"/>
            <a:ext cx="977313" cy="307777"/>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en-US" sz="1400" dirty="0" smtClean="0">
                <a:ln>
                  <a:solidFill>
                    <a:schemeClr val="tx1"/>
                  </a:solidFill>
                </a:ln>
                <a:solidFill>
                  <a:srgbClr val="FF0000"/>
                </a:solidFill>
              </a:rPr>
              <a:t>TSK</a:t>
            </a:r>
          </a:p>
        </p:txBody>
      </p:sp>
      <p:pic>
        <p:nvPicPr>
          <p:cNvPr id="22" name="Picture 2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627" y="4168133"/>
            <a:ext cx="2922173" cy="1927867"/>
          </a:xfrm>
          <a:prstGeom prst="rect">
            <a:avLst/>
          </a:prstGeom>
        </p:spPr>
      </p:pic>
      <p:sp>
        <p:nvSpPr>
          <p:cNvPr id="23" name="TextBox 22"/>
          <p:cNvSpPr txBox="1"/>
          <p:nvPr/>
        </p:nvSpPr>
        <p:spPr>
          <a:xfrm>
            <a:off x="4191000" y="3883223"/>
            <a:ext cx="2209800" cy="307777"/>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en-US" sz="1400" dirty="0" smtClean="0">
                <a:ln>
                  <a:solidFill>
                    <a:schemeClr val="tx1"/>
                  </a:solidFill>
                </a:ln>
                <a:solidFill>
                  <a:srgbClr val="FF0000"/>
                </a:solidFill>
              </a:rPr>
              <a:t>2mT:</a:t>
            </a:r>
          </a:p>
        </p:txBody>
      </p:sp>
      <p:sp>
        <p:nvSpPr>
          <p:cNvPr id="24" name="TextBox 23"/>
          <p:cNvSpPr txBox="1"/>
          <p:nvPr/>
        </p:nvSpPr>
        <p:spPr>
          <a:xfrm>
            <a:off x="7162800" y="3886200"/>
            <a:ext cx="1066800" cy="307777"/>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en-US" sz="1400" dirty="0" smtClean="0">
                <a:ln>
                  <a:solidFill>
                    <a:schemeClr val="tx1"/>
                  </a:solidFill>
                </a:ln>
                <a:solidFill>
                  <a:srgbClr val="FF0000"/>
                </a:solidFill>
              </a:rPr>
              <a:t>PBLH</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8000" y="4170006"/>
            <a:ext cx="2936169" cy="1925994"/>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96000" y="4170007"/>
            <a:ext cx="2936168" cy="1925993"/>
          </a:xfrm>
          <a:prstGeom prst="rect">
            <a:avLst/>
          </a:prstGeom>
        </p:spPr>
      </p:pic>
      <p:pic>
        <p:nvPicPr>
          <p:cNvPr id="15" name="Picture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38685" y="1219200"/>
            <a:ext cx="3099915" cy="2039876"/>
          </a:xfrm>
          <a:prstGeom prst="rect">
            <a:avLst/>
          </a:prstGeom>
        </p:spPr>
      </p:pic>
      <p:pic>
        <p:nvPicPr>
          <p:cNvPr id="5" name="Picture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808067" y="1219200"/>
            <a:ext cx="3116733" cy="2044435"/>
          </a:xfrm>
          <a:prstGeom prst="rect">
            <a:avLst/>
          </a:prstGeom>
        </p:spPr>
      </p:pic>
      <p:sp>
        <p:nvSpPr>
          <p:cNvPr id="21" name="TextBox 20"/>
          <p:cNvSpPr txBox="1"/>
          <p:nvPr/>
        </p:nvSpPr>
        <p:spPr>
          <a:xfrm>
            <a:off x="1815513" y="914400"/>
            <a:ext cx="1384887" cy="338554"/>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en-US" sz="1600" dirty="0" smtClean="0">
                <a:ln>
                  <a:solidFill>
                    <a:schemeClr val="tx1"/>
                  </a:solidFill>
                </a:ln>
                <a:solidFill>
                  <a:srgbClr val="FF0000"/>
                </a:solidFill>
              </a:rPr>
              <a:t> Base Case</a:t>
            </a:r>
            <a:endParaRPr lang="en-US" sz="1600" dirty="0">
              <a:ln>
                <a:solidFill>
                  <a:schemeClr val="tx1"/>
                </a:solidFill>
              </a:ln>
              <a:solidFill>
                <a:srgbClr val="FF0000"/>
              </a:solidFill>
            </a:endParaRPr>
          </a:p>
        </p:txBody>
      </p:sp>
      <p:sp>
        <p:nvSpPr>
          <p:cNvPr id="25" name="TextBox 24"/>
          <p:cNvSpPr txBox="1"/>
          <p:nvPr/>
        </p:nvSpPr>
        <p:spPr>
          <a:xfrm>
            <a:off x="5389916" y="914400"/>
            <a:ext cx="2230084" cy="338554"/>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en-US" sz="1600" dirty="0" smtClean="0">
                <a:ln>
                  <a:solidFill>
                    <a:schemeClr val="tx1"/>
                  </a:solidFill>
                </a:ln>
                <a:solidFill>
                  <a:schemeClr val="accent1">
                    <a:lumMod val="60000"/>
                    <a:lumOff val="40000"/>
                  </a:schemeClr>
                </a:solidFill>
              </a:rPr>
              <a:t>Albedo Case - 20Z</a:t>
            </a:r>
            <a:endParaRPr lang="en-US" sz="1600" dirty="0">
              <a:ln>
                <a:solidFill>
                  <a:schemeClr val="tx1"/>
                </a:solidFill>
              </a:ln>
              <a:solidFill>
                <a:schemeClr val="accent1">
                  <a:lumMod val="60000"/>
                  <a:lumOff val="40000"/>
                </a:schemeClr>
              </a:solidFill>
            </a:endParaRPr>
          </a:p>
        </p:txBody>
      </p:sp>
      <p:sp>
        <p:nvSpPr>
          <p:cNvPr id="14" name="TextBox 13"/>
          <p:cNvSpPr txBox="1"/>
          <p:nvPr/>
        </p:nvSpPr>
        <p:spPr>
          <a:xfrm>
            <a:off x="1170398" y="6172200"/>
            <a:ext cx="7109639" cy="584775"/>
          </a:xfrm>
          <a:prstGeom prst="rect">
            <a:avLst/>
          </a:prstGeom>
          <a:noFill/>
        </p:spPr>
        <p:txBody>
          <a:bodyPr wrap="none" rtlCol="0">
            <a:spAutoFit/>
          </a:bodyPr>
          <a:lstStyle/>
          <a:p>
            <a:pPr marL="285750" indent="-285750">
              <a:buFont typeface="Arial" panose="020B0604020202020204" pitchFamily="34" charset="0"/>
              <a:buChar char="•"/>
            </a:pPr>
            <a:r>
              <a:rPr lang="en-US" sz="1600" dirty="0" smtClean="0"/>
              <a:t>MODIS albedo generally lower in veg areas, particularly coniferous forest</a:t>
            </a:r>
          </a:p>
          <a:p>
            <a:pPr marL="285750" indent="-285750">
              <a:buFont typeface="Arial" panose="020B0604020202020204" pitchFamily="34" charset="0"/>
              <a:buChar char="•"/>
            </a:pPr>
            <a:r>
              <a:rPr lang="en-US" sz="1600" dirty="0" smtClean="0"/>
              <a:t>Higher in barren areas (e.g. Utah salt flats)</a:t>
            </a:r>
          </a:p>
        </p:txBody>
      </p:sp>
      <p:sp>
        <p:nvSpPr>
          <p:cNvPr id="16" name="TextBox 15"/>
          <p:cNvSpPr txBox="1"/>
          <p:nvPr/>
        </p:nvSpPr>
        <p:spPr>
          <a:xfrm>
            <a:off x="2764868" y="3581400"/>
            <a:ext cx="3788332" cy="338554"/>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en-US" sz="1600" dirty="0" smtClean="0">
                <a:ln>
                  <a:solidFill>
                    <a:schemeClr val="tx1"/>
                  </a:solidFill>
                </a:ln>
                <a:solidFill>
                  <a:srgbClr val="FF0000"/>
                </a:solidFill>
              </a:rPr>
              <a:t>Difference:  Albedo Case – Base case</a:t>
            </a:r>
          </a:p>
        </p:txBody>
      </p:sp>
      <p:sp>
        <p:nvSpPr>
          <p:cNvPr id="17" name="TextBox 16"/>
          <p:cNvSpPr txBox="1"/>
          <p:nvPr/>
        </p:nvSpPr>
        <p:spPr>
          <a:xfrm>
            <a:off x="76200" y="1905000"/>
            <a:ext cx="889058" cy="338554"/>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en-US" sz="1600" dirty="0" smtClean="0">
                <a:ln>
                  <a:solidFill>
                    <a:schemeClr val="tx1"/>
                  </a:solidFill>
                </a:ln>
                <a:solidFill>
                  <a:srgbClr val="FF0000"/>
                </a:solidFill>
              </a:rPr>
              <a:t>Albedo</a:t>
            </a:r>
            <a:endParaRPr lang="en-US" sz="1600" dirty="0">
              <a:ln>
                <a:solidFill>
                  <a:schemeClr val="tx1"/>
                </a:solidFill>
              </a:ln>
              <a:solidFill>
                <a:srgbClr val="FF0000"/>
              </a:solidFill>
            </a:endParaRPr>
          </a:p>
        </p:txBody>
      </p:sp>
    </p:spTree>
    <p:extLst>
      <p:ext uri="{BB962C8B-B14F-4D97-AF65-F5344CB8AC3E}">
        <p14:creationId xmlns:p14="http://schemas.microsoft.com/office/powerpoint/2010/main" val="406014705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533400" y="914400"/>
            <a:ext cx="8229600" cy="838200"/>
          </a:xfrm>
        </p:spPr>
        <p:txBody>
          <a:bodyPr>
            <a:normAutofit fontScale="90000"/>
          </a:bodyPr>
          <a:lstStyle/>
          <a:p>
            <a:pPr eaLnBrk="1" hangingPunct="1"/>
            <a:r>
              <a:rPr lang="en-US" sz="4900" dirty="0" smtClean="0"/>
              <a:t>Outline</a:t>
            </a:r>
            <a:r>
              <a:rPr lang="en-US" sz="4000" dirty="0" smtClean="0"/>
              <a:t/>
            </a:r>
            <a:br>
              <a:rPr lang="en-US" sz="4000" dirty="0" smtClean="0"/>
            </a:br>
            <a:endParaRPr lang="en-US" sz="4000" dirty="0" smtClean="0"/>
          </a:p>
        </p:txBody>
      </p:sp>
      <p:sp>
        <p:nvSpPr>
          <p:cNvPr id="6147" name="Rectangle 3"/>
          <p:cNvSpPr>
            <a:spLocks noGrp="1" noChangeArrowheads="1"/>
          </p:cNvSpPr>
          <p:nvPr>
            <p:ph idx="1"/>
          </p:nvPr>
        </p:nvSpPr>
        <p:spPr>
          <a:xfrm>
            <a:off x="381000" y="1905000"/>
            <a:ext cx="8458200" cy="4343400"/>
          </a:xfrm>
        </p:spPr>
        <p:txBody>
          <a:bodyPr>
            <a:normAutofit/>
          </a:bodyPr>
          <a:lstStyle/>
          <a:p>
            <a:pPr marL="514350" indent="-514350" eaLnBrk="1" hangingPunct="1">
              <a:lnSpc>
                <a:spcPct val="80000"/>
              </a:lnSpc>
              <a:buFont typeface="+mj-lt"/>
              <a:buAutoNum type="arabicPeriod"/>
            </a:pPr>
            <a:r>
              <a:rPr lang="en-US" sz="3200" dirty="0" smtClean="0"/>
              <a:t>Background  </a:t>
            </a:r>
          </a:p>
          <a:p>
            <a:pPr marL="514350" indent="-514350" eaLnBrk="1" hangingPunct="1">
              <a:lnSpc>
                <a:spcPct val="80000"/>
              </a:lnSpc>
              <a:buFont typeface="+mj-lt"/>
              <a:buAutoNum type="arabicPeriod"/>
            </a:pPr>
            <a:r>
              <a:rPr lang="en-US" sz="3200" dirty="0" smtClean="0"/>
              <a:t>Objective</a:t>
            </a:r>
            <a:endParaRPr lang="en-US" sz="3200" dirty="0"/>
          </a:p>
          <a:p>
            <a:pPr marL="514350" indent="-514350" eaLnBrk="1" hangingPunct="1">
              <a:lnSpc>
                <a:spcPct val="80000"/>
              </a:lnSpc>
              <a:buFont typeface="+mj-lt"/>
              <a:buAutoNum type="arabicPeriod"/>
            </a:pPr>
            <a:r>
              <a:rPr lang="en-US" sz="3200" dirty="0" smtClean="0"/>
              <a:t>WRF Simulations and Analysis</a:t>
            </a:r>
          </a:p>
          <a:p>
            <a:pPr marL="514350" indent="-514350" eaLnBrk="1" hangingPunct="1">
              <a:lnSpc>
                <a:spcPct val="80000"/>
              </a:lnSpc>
              <a:buFont typeface="+mj-lt"/>
              <a:buAutoNum type="arabicPeriod"/>
            </a:pPr>
            <a:r>
              <a:rPr lang="en-US" sz="3200" dirty="0" smtClean="0">
                <a:solidFill>
                  <a:schemeClr val="tx1">
                    <a:lumMod val="50000"/>
                    <a:lumOff val="50000"/>
                  </a:schemeClr>
                </a:solidFill>
              </a:rPr>
              <a:t>CMAQ Simulations and Analysis</a:t>
            </a:r>
            <a:endParaRPr lang="en-US" sz="2000" dirty="0" smtClean="0">
              <a:solidFill>
                <a:schemeClr val="tx1">
                  <a:lumMod val="50000"/>
                  <a:lumOff val="50000"/>
                </a:schemeClr>
              </a:solidFill>
            </a:endParaRPr>
          </a:p>
          <a:p>
            <a:pPr marL="514350" indent="-514350" eaLnBrk="1" hangingPunct="1">
              <a:lnSpc>
                <a:spcPct val="80000"/>
              </a:lnSpc>
              <a:buFont typeface="+mj-lt"/>
              <a:buAutoNum type="arabicPeriod"/>
            </a:pPr>
            <a:r>
              <a:rPr lang="en-US" sz="3200" dirty="0" smtClean="0"/>
              <a:t>Conclusions and Ongoing Work</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228600" y="-76200"/>
            <a:ext cx="8229600" cy="838200"/>
          </a:xfrm>
        </p:spPr>
        <p:txBody>
          <a:bodyPr/>
          <a:lstStyle/>
          <a:p>
            <a:pPr eaLnBrk="1" hangingPunct="1"/>
            <a:r>
              <a:rPr lang="en-US" sz="4000" dirty="0" smtClean="0"/>
              <a:t>Background</a:t>
            </a:r>
          </a:p>
        </p:txBody>
      </p:sp>
      <p:sp>
        <p:nvSpPr>
          <p:cNvPr id="3" name="Content Placeholder 2"/>
          <p:cNvSpPr>
            <a:spLocks noGrp="1"/>
          </p:cNvSpPr>
          <p:nvPr>
            <p:ph idx="1"/>
          </p:nvPr>
        </p:nvSpPr>
        <p:spPr>
          <a:xfrm>
            <a:off x="152400" y="1066800"/>
            <a:ext cx="8763000" cy="5562600"/>
          </a:xfrm>
        </p:spPr>
        <p:txBody>
          <a:bodyPr>
            <a:normAutofit fontScale="77500" lnSpcReduction="20000"/>
          </a:bodyPr>
          <a:lstStyle/>
          <a:p>
            <a:r>
              <a:rPr lang="en-US" sz="2800" dirty="0" smtClean="0">
                <a:solidFill>
                  <a:srgbClr val="C00000"/>
                </a:solidFill>
              </a:rPr>
              <a:t>LAI</a:t>
            </a:r>
            <a:r>
              <a:rPr lang="en-US" sz="2800" dirty="0" smtClean="0"/>
              <a:t>, </a:t>
            </a:r>
            <a:r>
              <a:rPr lang="en-US" sz="2800" dirty="0" smtClean="0">
                <a:solidFill>
                  <a:srgbClr val="C00000"/>
                </a:solidFill>
              </a:rPr>
              <a:t>vegetation fraction</a:t>
            </a:r>
            <a:r>
              <a:rPr lang="en-US" sz="2800" dirty="0" smtClean="0"/>
              <a:t>, </a:t>
            </a:r>
            <a:r>
              <a:rPr lang="en-US" sz="2800" dirty="0" smtClean="0">
                <a:solidFill>
                  <a:srgbClr val="C00000"/>
                </a:solidFill>
              </a:rPr>
              <a:t>albedo</a:t>
            </a:r>
            <a:r>
              <a:rPr lang="en-US" sz="2800" dirty="0" smtClean="0"/>
              <a:t> - important </a:t>
            </a:r>
            <a:r>
              <a:rPr lang="en-US" sz="2800" dirty="0"/>
              <a:t>parameters in </a:t>
            </a:r>
            <a:r>
              <a:rPr lang="en-US" sz="2800" dirty="0" smtClean="0"/>
              <a:t>WRF/CMAQ</a:t>
            </a:r>
          </a:p>
          <a:p>
            <a:pPr lvl="1"/>
            <a:r>
              <a:rPr lang="en-US" sz="2100" dirty="0" smtClean="0"/>
              <a:t>LAI </a:t>
            </a:r>
            <a:r>
              <a:rPr lang="en-US" sz="2100" dirty="0"/>
              <a:t>and </a:t>
            </a:r>
            <a:r>
              <a:rPr lang="en-US" sz="2100" dirty="0" err="1" smtClean="0"/>
              <a:t>VegF</a:t>
            </a:r>
            <a:r>
              <a:rPr lang="en-US" sz="2100" dirty="0" smtClean="0"/>
              <a:t> -&gt; surface LH/H partitioning and deposition </a:t>
            </a:r>
          </a:p>
          <a:p>
            <a:pPr lvl="1"/>
            <a:r>
              <a:rPr lang="en-US" sz="2100" dirty="0" smtClean="0"/>
              <a:t>Albedo </a:t>
            </a:r>
            <a:r>
              <a:rPr lang="en-US" sz="2100" dirty="0"/>
              <a:t>-&gt; surface energy budget </a:t>
            </a:r>
            <a:r>
              <a:rPr lang="en-US" sz="2100" dirty="0" smtClean="0"/>
              <a:t>and </a:t>
            </a:r>
            <a:r>
              <a:rPr lang="en-US" sz="2100" dirty="0"/>
              <a:t>photolysis </a:t>
            </a:r>
            <a:r>
              <a:rPr lang="en-US" sz="2100" dirty="0" smtClean="0"/>
              <a:t>rates</a:t>
            </a:r>
          </a:p>
          <a:p>
            <a:pPr lvl="1"/>
            <a:r>
              <a:rPr lang="en-US" sz="2100" dirty="0" smtClean="0"/>
              <a:t>Stored </a:t>
            </a:r>
            <a:r>
              <a:rPr lang="en-US" sz="2100" dirty="0"/>
              <a:t>in LSM </a:t>
            </a:r>
            <a:r>
              <a:rPr lang="en-US" sz="2100" dirty="0" smtClean="0"/>
              <a:t>lookup </a:t>
            </a:r>
            <a:r>
              <a:rPr lang="en-US" sz="2100" dirty="0"/>
              <a:t>tables with some seasonal adjustments </a:t>
            </a:r>
            <a:endParaRPr lang="en-US" sz="2100" dirty="0" smtClean="0"/>
          </a:p>
          <a:p>
            <a:pPr lvl="1"/>
            <a:endParaRPr lang="en-US" sz="1800" dirty="0"/>
          </a:p>
          <a:p>
            <a:r>
              <a:rPr lang="en-US" sz="2900" dirty="0" smtClean="0"/>
              <a:t>PX LSM is commonly used </a:t>
            </a:r>
            <a:r>
              <a:rPr lang="en-US" sz="2900" dirty="0"/>
              <a:t>in retrospective </a:t>
            </a:r>
            <a:r>
              <a:rPr lang="en-US" sz="2900" dirty="0" smtClean="0"/>
              <a:t>WRF/CMAQ</a:t>
            </a:r>
            <a:r>
              <a:rPr lang="en-US" dirty="0" smtClean="0"/>
              <a:t>:</a:t>
            </a:r>
          </a:p>
          <a:p>
            <a:pPr lvl="1"/>
            <a:r>
              <a:rPr lang="en-US" sz="2100" dirty="0" smtClean="0"/>
              <a:t>Simple </a:t>
            </a:r>
            <a:r>
              <a:rPr lang="en-US" sz="2100" dirty="0"/>
              <a:t>vegetation </a:t>
            </a:r>
            <a:r>
              <a:rPr lang="en-US" sz="2100" dirty="0" smtClean="0"/>
              <a:t>scheme </a:t>
            </a:r>
            <a:r>
              <a:rPr lang="en-US" sz="2100" dirty="0"/>
              <a:t>(ISBA; </a:t>
            </a:r>
            <a:r>
              <a:rPr lang="en-US" sz="1500" dirty="0" err="1"/>
              <a:t>Noilhan</a:t>
            </a:r>
            <a:r>
              <a:rPr lang="en-US" sz="1500" dirty="0"/>
              <a:t> and </a:t>
            </a:r>
            <a:r>
              <a:rPr lang="en-US" sz="1500" dirty="0" err="1"/>
              <a:t>Planton</a:t>
            </a:r>
            <a:r>
              <a:rPr lang="en-US" sz="1500" dirty="0"/>
              <a:t> </a:t>
            </a:r>
            <a:r>
              <a:rPr lang="en-US" sz="1500" dirty="0" smtClean="0"/>
              <a:t>1989</a:t>
            </a:r>
            <a:r>
              <a:rPr lang="en-US" sz="2100" dirty="0" smtClean="0"/>
              <a:t>)</a:t>
            </a:r>
          </a:p>
          <a:p>
            <a:pPr lvl="1"/>
            <a:r>
              <a:rPr lang="en-US" sz="2100" dirty="0" smtClean="0"/>
              <a:t>Soil scheme: </a:t>
            </a:r>
            <a:r>
              <a:rPr lang="en-US" sz="2100" dirty="0"/>
              <a:t>force restore approach </a:t>
            </a:r>
            <a:r>
              <a:rPr lang="en-US" sz="2100" dirty="0" smtClean="0"/>
              <a:t>for 2-layers with </a:t>
            </a:r>
            <a:r>
              <a:rPr lang="en-US" sz="2100" dirty="0"/>
              <a:t>indirect </a:t>
            </a:r>
            <a:r>
              <a:rPr lang="en-US" sz="2100" dirty="0" smtClean="0"/>
              <a:t>on-line soil:  </a:t>
            </a:r>
          </a:p>
          <a:p>
            <a:pPr lvl="2">
              <a:buFont typeface="Wingdings" panose="05000000000000000000" pitchFamily="2" charset="2"/>
              <a:buChar char="Ø"/>
            </a:pPr>
            <a:r>
              <a:rPr lang="en-US" dirty="0" smtClean="0">
                <a:solidFill>
                  <a:srgbClr val="0070C0"/>
                </a:solidFill>
              </a:rPr>
              <a:t>Q </a:t>
            </a:r>
            <a:r>
              <a:rPr lang="en-US" dirty="0" smtClean="0">
                <a:solidFill>
                  <a:srgbClr val="0070C0"/>
                </a:solidFill>
              </a:rPr>
              <a:t>nudging</a:t>
            </a:r>
            <a:r>
              <a:rPr lang="en-US" dirty="0" smtClean="0"/>
              <a:t> </a:t>
            </a:r>
            <a:r>
              <a:rPr lang="en-US" sz="1700" dirty="0"/>
              <a:t>(Pleim &amp; </a:t>
            </a:r>
            <a:r>
              <a:rPr lang="en-US" sz="1700" dirty="0" err="1"/>
              <a:t>Xiu</a:t>
            </a:r>
            <a:r>
              <a:rPr lang="en-US" sz="1700" dirty="0"/>
              <a:t> </a:t>
            </a:r>
            <a:r>
              <a:rPr lang="en-US" sz="1700" dirty="0" smtClean="0"/>
              <a:t>2003) </a:t>
            </a:r>
            <a:endParaRPr lang="en-US" dirty="0" smtClean="0"/>
          </a:p>
          <a:p>
            <a:pPr marL="978408" lvl="3" indent="0">
              <a:buNone/>
            </a:pPr>
            <a:r>
              <a:rPr lang="en-US" sz="2100" dirty="0" smtClean="0"/>
              <a:t>- Mainly for daytime deep soil layer in </a:t>
            </a:r>
            <a:r>
              <a:rPr lang="en-US" sz="2100" dirty="0" smtClean="0">
                <a:solidFill>
                  <a:srgbClr val="0070C0"/>
                </a:solidFill>
              </a:rPr>
              <a:t>vegetated areas </a:t>
            </a:r>
          </a:p>
          <a:p>
            <a:pPr lvl="2">
              <a:buFont typeface="Wingdings" panose="05000000000000000000" pitchFamily="2" charset="2"/>
              <a:buChar char="Ø"/>
            </a:pPr>
            <a:r>
              <a:rPr lang="en-US" dirty="0" smtClean="0">
                <a:solidFill>
                  <a:srgbClr val="0070C0"/>
                </a:solidFill>
              </a:rPr>
              <a:t>T </a:t>
            </a:r>
            <a:r>
              <a:rPr lang="en-US" dirty="0" smtClean="0">
                <a:solidFill>
                  <a:srgbClr val="0070C0"/>
                </a:solidFill>
              </a:rPr>
              <a:t>nudging </a:t>
            </a:r>
            <a:r>
              <a:rPr lang="en-US" sz="1700" dirty="0" smtClean="0"/>
              <a:t>(Pleim and Gilliam 2009</a:t>
            </a:r>
            <a:r>
              <a:rPr lang="en-US" sz="1700" dirty="0" smtClean="0"/>
              <a:t>)</a:t>
            </a:r>
            <a:endParaRPr lang="en-US" sz="1700" dirty="0" smtClean="0"/>
          </a:p>
          <a:p>
            <a:pPr marL="978408" lvl="3" indent="0">
              <a:buNone/>
            </a:pPr>
            <a:r>
              <a:rPr lang="en-US"/>
              <a:t>- Mainly for daytime deep soil layer in </a:t>
            </a:r>
            <a:r>
              <a:rPr lang="en-US">
                <a:solidFill>
                  <a:srgbClr val="0070C0"/>
                </a:solidFill>
              </a:rPr>
              <a:t>vegetated areas </a:t>
            </a:r>
          </a:p>
          <a:p>
            <a:pPr marL="978408" lvl="3" indent="0">
              <a:buNone/>
            </a:pPr>
            <a:r>
              <a:rPr lang="en-US" smtClean="0"/>
              <a:t>For </a:t>
            </a:r>
            <a:r>
              <a:rPr lang="en-US" dirty="0" smtClean="0"/>
              <a:t>nighttime deep </a:t>
            </a:r>
            <a:r>
              <a:rPr lang="en-US" dirty="0"/>
              <a:t>soil layer, most effective in less-vegetated </a:t>
            </a:r>
            <a:r>
              <a:rPr lang="en-US" dirty="0" smtClean="0"/>
              <a:t>areas and winter</a:t>
            </a:r>
          </a:p>
          <a:p>
            <a:pPr lvl="2">
              <a:buFont typeface="Arial" panose="020B0604020202020204" pitchFamily="34" charset="0"/>
              <a:buChar char="•"/>
            </a:pPr>
            <a:endParaRPr lang="en-US" dirty="0" smtClean="0"/>
          </a:p>
          <a:p>
            <a:pPr marL="393192" lvl="1" indent="0">
              <a:buNone/>
            </a:pPr>
            <a:r>
              <a:rPr lang="en-US" sz="2900" dirty="0" smtClean="0">
                <a:solidFill>
                  <a:srgbClr val="FF0000"/>
                </a:solidFill>
              </a:rPr>
              <a:t>Strength</a:t>
            </a:r>
            <a:r>
              <a:rPr lang="en-US" sz="2900" dirty="0"/>
              <a:t>:  </a:t>
            </a:r>
            <a:r>
              <a:rPr lang="en-US" sz="2100" dirty="0"/>
              <a:t>Continuously and effectively adjust soil </a:t>
            </a:r>
            <a:r>
              <a:rPr lang="en-US" sz="2100" dirty="0" smtClean="0"/>
              <a:t>T, Q to reduce errors </a:t>
            </a:r>
            <a:r>
              <a:rPr lang="en-US" sz="2100" dirty="0"/>
              <a:t>in 2m </a:t>
            </a:r>
            <a:r>
              <a:rPr lang="en-US" sz="2100" dirty="0" smtClean="0"/>
              <a:t>T, Q</a:t>
            </a:r>
          </a:p>
          <a:p>
            <a:pPr marL="393192" lvl="1" indent="0">
              <a:buNone/>
            </a:pPr>
            <a:r>
              <a:rPr lang="en-US" sz="2900" dirty="0" smtClean="0">
                <a:solidFill>
                  <a:srgbClr val="FF0000"/>
                </a:solidFill>
              </a:rPr>
              <a:t>Drawback</a:t>
            </a:r>
            <a:r>
              <a:rPr lang="en-US" sz="2900" dirty="0"/>
              <a:t>:  </a:t>
            </a:r>
            <a:r>
              <a:rPr lang="en-US" sz="2100" dirty="0"/>
              <a:t>May compensate and mask errors in model </a:t>
            </a:r>
            <a:r>
              <a:rPr lang="en-US" sz="2100" dirty="0" smtClean="0"/>
              <a:t>physics</a:t>
            </a:r>
          </a:p>
          <a:p>
            <a:pPr marL="393192" lvl="1" indent="0">
              <a:buNone/>
            </a:pPr>
            <a:r>
              <a:rPr lang="en-US" sz="2900" dirty="0" smtClean="0">
                <a:solidFill>
                  <a:srgbClr val="FF0000"/>
                </a:solidFill>
              </a:rPr>
              <a:t>Key </a:t>
            </a:r>
            <a:r>
              <a:rPr lang="en-US" sz="2900" dirty="0">
                <a:solidFill>
                  <a:srgbClr val="FF0000"/>
                </a:solidFill>
              </a:rPr>
              <a:t>to correctly use</a:t>
            </a:r>
            <a:r>
              <a:rPr lang="en-US" sz="2900" dirty="0"/>
              <a:t>:  </a:t>
            </a:r>
            <a:r>
              <a:rPr lang="en-US" sz="2100" dirty="0"/>
              <a:t>Configure </a:t>
            </a:r>
            <a:r>
              <a:rPr lang="en-US" sz="2100" dirty="0" smtClean="0"/>
              <a:t>PXLSM WRF with soil </a:t>
            </a:r>
            <a:r>
              <a:rPr lang="en-US" sz="2100" dirty="0"/>
              <a:t>Q and T nudging from surface FDDA </a:t>
            </a:r>
            <a:r>
              <a:rPr lang="en-US" sz="2100" dirty="0" smtClean="0"/>
              <a:t>(accurate </a:t>
            </a:r>
            <a:r>
              <a:rPr lang="en-US" sz="2100" dirty="0"/>
              <a:t>2m T and Q analyses or </a:t>
            </a:r>
            <a:r>
              <a:rPr lang="en-US" sz="2100" dirty="0" smtClean="0"/>
              <a:t>re-analyses)</a:t>
            </a:r>
            <a:endParaRPr lang="en-US" sz="2100" dirty="0"/>
          </a:p>
          <a:p>
            <a:pPr marL="0" indent="0">
              <a:buNone/>
            </a:pPr>
            <a:endParaRPr lang="en-US" dirty="0" smtClean="0"/>
          </a:p>
        </p:txBody>
      </p:sp>
    </p:spTree>
    <p:extLst>
      <p:ext uri="{BB962C8B-B14F-4D97-AF65-F5344CB8AC3E}">
        <p14:creationId xmlns:p14="http://schemas.microsoft.com/office/powerpoint/2010/main" val="9954594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lai_FLUXNET_modis_WR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38400" y="304800"/>
            <a:ext cx="6553200" cy="48555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p:cNvSpPr>
            <a:spLocks noGrp="1"/>
          </p:cNvSpPr>
          <p:nvPr>
            <p:ph type="title"/>
          </p:nvPr>
        </p:nvSpPr>
        <p:spPr>
          <a:xfrm>
            <a:off x="304800" y="5007968"/>
            <a:ext cx="8534399" cy="1686482"/>
          </a:xfrm>
        </p:spPr>
        <p:txBody>
          <a:bodyPr>
            <a:noAutofit/>
          </a:bodyPr>
          <a:lstStyle/>
          <a:p>
            <a:r>
              <a:rPr lang="en-US" sz="1600" dirty="0" smtClean="0">
                <a:latin typeface="+mn-lt"/>
              </a:rPr>
              <a:t>PX WRF LAI:</a:t>
            </a:r>
            <a:br>
              <a:rPr lang="en-US" sz="1600" dirty="0" smtClean="0">
                <a:latin typeface="+mn-lt"/>
              </a:rPr>
            </a:br>
            <a:r>
              <a:rPr lang="en-US" sz="1600" dirty="0" smtClean="0">
                <a:latin typeface="+mn-lt"/>
              </a:rPr>
              <a:t>1. Difficulties </a:t>
            </a:r>
            <a:r>
              <a:rPr lang="en-US" sz="1600" dirty="0">
                <a:latin typeface="+mn-lt"/>
              </a:rPr>
              <a:t>to correctly estimate individual crop </a:t>
            </a:r>
            <a:r>
              <a:rPr lang="en-US" sz="1600" dirty="0" smtClean="0">
                <a:latin typeface="+mn-lt"/>
              </a:rPr>
              <a:t>LAI</a:t>
            </a:r>
            <a:br>
              <a:rPr lang="en-US" sz="1600" dirty="0" smtClean="0">
                <a:latin typeface="+mn-lt"/>
              </a:rPr>
            </a:br>
            <a:r>
              <a:rPr lang="en-US" sz="1600" dirty="0" smtClean="0">
                <a:latin typeface="+mn-lt"/>
              </a:rPr>
              <a:t>2. Failed to capture </a:t>
            </a:r>
            <a:r>
              <a:rPr lang="en-US" sz="1600" dirty="0">
                <a:latin typeface="+mn-lt"/>
              </a:rPr>
              <a:t>the Spring peak greenness of the West woody </a:t>
            </a:r>
            <a:r>
              <a:rPr lang="en-US" sz="1600" dirty="0" err="1">
                <a:latin typeface="+mn-lt"/>
              </a:rPr>
              <a:t>dryland</a:t>
            </a:r>
            <a:r>
              <a:rPr lang="en-US" sz="1600" dirty="0">
                <a:latin typeface="+mn-lt"/>
              </a:rPr>
              <a:t> </a:t>
            </a:r>
            <a:r>
              <a:rPr lang="en-US" sz="1600" dirty="0" smtClean="0">
                <a:latin typeface="+mn-lt"/>
              </a:rPr>
              <a:t/>
            </a:r>
            <a:br>
              <a:rPr lang="en-US" sz="1600" dirty="0" smtClean="0">
                <a:latin typeface="+mn-lt"/>
              </a:rPr>
            </a:br>
            <a:r>
              <a:rPr lang="en-US" sz="1600" dirty="0" smtClean="0">
                <a:latin typeface="+mn-lt"/>
              </a:rPr>
              <a:t>3. Relatively </a:t>
            </a:r>
            <a:r>
              <a:rPr lang="en-US" sz="1600" dirty="0">
                <a:latin typeface="+mn-lt"/>
              </a:rPr>
              <a:t>high during the cold seasons and low during the peak green summer </a:t>
            </a:r>
            <a:br>
              <a:rPr lang="en-US" sz="1600" dirty="0">
                <a:latin typeface="+mn-lt"/>
              </a:rPr>
            </a:br>
            <a:r>
              <a:rPr lang="en-US" sz="1600" dirty="0" smtClean="0">
                <a:latin typeface="+mn-lt"/>
              </a:rPr>
              <a:t/>
            </a:r>
            <a:br>
              <a:rPr lang="en-US" sz="1600" dirty="0" smtClean="0">
                <a:latin typeface="+mn-lt"/>
              </a:rPr>
            </a:br>
            <a:r>
              <a:rPr lang="en-US" sz="1600" dirty="0" smtClean="0">
                <a:latin typeface="+mn-lt"/>
              </a:rPr>
              <a:t>Average </a:t>
            </a:r>
            <a:r>
              <a:rPr lang="en-US" sz="1600" dirty="0">
                <a:latin typeface="+mn-lt"/>
              </a:rPr>
              <a:t>minimum and maximum LAI values for broad land cover vegetation categories in the LSM </a:t>
            </a:r>
            <a:r>
              <a:rPr lang="en-US" sz="1600" dirty="0" smtClean="0">
                <a:latin typeface="+mn-lt"/>
              </a:rPr>
              <a:t>tend </a:t>
            </a:r>
            <a:r>
              <a:rPr lang="en-US" sz="1600" dirty="0">
                <a:latin typeface="+mn-lt"/>
              </a:rPr>
              <a:t>to dampen the extremes of LAI </a:t>
            </a:r>
            <a:r>
              <a:rPr lang="en-US" sz="1600" dirty="0" smtClean="0">
                <a:latin typeface="+mn-lt"/>
              </a:rPr>
              <a:t>values.</a:t>
            </a:r>
            <a:endParaRPr lang="en-US" sz="1600" dirty="0">
              <a:latin typeface="+mn-lt"/>
            </a:endParaRPr>
          </a:p>
        </p:txBody>
      </p:sp>
      <p:sp>
        <p:nvSpPr>
          <p:cNvPr id="6" name="TextBox 5"/>
          <p:cNvSpPr txBox="1"/>
          <p:nvPr/>
        </p:nvSpPr>
        <p:spPr>
          <a:xfrm>
            <a:off x="76200" y="1831538"/>
            <a:ext cx="2362200" cy="1231106"/>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smtClean="0">
                <a:solidFill>
                  <a:schemeClr val="tx1"/>
                </a:solidFill>
              </a:rPr>
              <a:t>LAI Comparisons: </a:t>
            </a:r>
            <a:endParaRPr lang="en-US" dirty="0">
              <a:solidFill>
                <a:schemeClr val="tx1"/>
              </a:solidFill>
            </a:endParaRPr>
          </a:p>
          <a:p>
            <a:pPr marL="117475" indent="-117475">
              <a:buFont typeface="Arial" panose="020B0604020202020204" pitchFamily="34" charset="0"/>
              <a:buChar char="•"/>
            </a:pPr>
            <a:r>
              <a:rPr lang="en-US" sz="1400" dirty="0" smtClean="0">
                <a:solidFill>
                  <a:schemeClr val="accent4">
                    <a:lumMod val="75000"/>
                  </a:schemeClr>
                </a:solidFill>
              </a:rPr>
              <a:t>FLUXNET</a:t>
            </a:r>
          </a:p>
          <a:p>
            <a:pPr marL="117475" indent="-117475">
              <a:buFont typeface="Arial" panose="020B0604020202020204" pitchFamily="34" charset="0"/>
              <a:buChar char="•"/>
            </a:pPr>
            <a:r>
              <a:rPr lang="en-US" sz="1400" dirty="0" smtClean="0">
                <a:solidFill>
                  <a:srgbClr val="C00000"/>
                </a:solidFill>
              </a:rPr>
              <a:t>PX-LSM WRF</a:t>
            </a:r>
          </a:p>
          <a:p>
            <a:pPr marL="117475" indent="-117475">
              <a:buFont typeface="Arial" panose="020B0604020202020204" pitchFamily="34" charset="0"/>
              <a:buChar char="•"/>
            </a:pPr>
            <a:r>
              <a:rPr lang="en-US" sz="1400" dirty="0" smtClean="0">
                <a:solidFill>
                  <a:schemeClr val="accent1">
                    <a:lumMod val="50000"/>
                  </a:schemeClr>
                </a:solidFill>
              </a:rPr>
              <a:t>MODIS-MOD15A2GFS (8days and 1km) </a:t>
            </a:r>
            <a:endParaRPr lang="en-US" sz="1400" dirty="0">
              <a:solidFill>
                <a:schemeClr val="accent1">
                  <a:lumMod val="50000"/>
                </a:schemeClr>
              </a:solidFill>
            </a:endParaRPr>
          </a:p>
        </p:txBody>
      </p:sp>
      <p:sp>
        <p:nvSpPr>
          <p:cNvPr id="2" name="Rectangle 1"/>
          <p:cNvSpPr/>
          <p:nvPr/>
        </p:nvSpPr>
        <p:spPr>
          <a:xfrm>
            <a:off x="0" y="0"/>
            <a:ext cx="2595582" cy="369332"/>
          </a:xfrm>
          <a:prstGeom prst="rect">
            <a:avLst/>
          </a:prstGeom>
        </p:spPr>
        <p:txBody>
          <a:bodyPr wrap="none">
            <a:spAutoFit/>
          </a:bodyPr>
          <a:lstStyle/>
          <a:p>
            <a:r>
              <a:rPr lang="en-US" dirty="0"/>
              <a:t>Background – </a:t>
            </a:r>
            <a:r>
              <a:rPr lang="en-US" dirty="0" smtClean="0"/>
              <a:t>2006 LAI</a:t>
            </a:r>
            <a:endParaRPr lang="en-US" dirty="0"/>
          </a:p>
        </p:txBody>
      </p:sp>
    </p:spTree>
    <p:extLst>
      <p:ext uri="{BB962C8B-B14F-4D97-AF65-F5344CB8AC3E}">
        <p14:creationId xmlns:p14="http://schemas.microsoft.com/office/powerpoint/2010/main" val="329574822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304800" y="228600"/>
            <a:ext cx="8229600" cy="685800"/>
          </a:xfrm>
        </p:spPr>
        <p:txBody>
          <a:bodyPr>
            <a:noAutofit/>
          </a:bodyPr>
          <a:lstStyle/>
          <a:p>
            <a:pPr eaLnBrk="1" hangingPunct="1"/>
            <a:r>
              <a:rPr lang="en-US" sz="3200" dirty="0" smtClean="0"/>
              <a:t>Background: V</a:t>
            </a:r>
            <a:r>
              <a:rPr lang="en-US" sz="2400" dirty="0" smtClean="0"/>
              <a:t>egetation Cover</a:t>
            </a:r>
            <a:br>
              <a:rPr lang="en-US" sz="2400" dirty="0" smtClean="0"/>
            </a:br>
            <a:r>
              <a:rPr lang="en-US" sz="2400" dirty="0" smtClean="0"/>
              <a:t> 12km CONUS domain, 2006-08-10</a:t>
            </a:r>
          </a:p>
        </p:txBody>
      </p:sp>
      <p:sp>
        <p:nvSpPr>
          <p:cNvPr id="7" name="TextBox 6"/>
          <p:cNvSpPr txBox="1"/>
          <p:nvPr/>
        </p:nvSpPr>
        <p:spPr>
          <a:xfrm>
            <a:off x="187077" y="1642646"/>
            <a:ext cx="4420585" cy="338554"/>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en-US" sz="1600" dirty="0" smtClean="0">
                <a:ln>
                  <a:solidFill>
                    <a:schemeClr val="tx1"/>
                  </a:solidFill>
                </a:ln>
                <a:solidFill>
                  <a:srgbClr val="FF0000"/>
                </a:solidFill>
              </a:rPr>
              <a:t>PX LSM WRF with NLCD/MODIS land cover</a:t>
            </a:r>
            <a:endParaRPr lang="en-US" sz="1600" dirty="0">
              <a:ln>
                <a:solidFill>
                  <a:schemeClr val="tx1"/>
                </a:solidFill>
              </a:ln>
              <a:solidFill>
                <a:srgbClr val="FF0000"/>
              </a:solidFill>
            </a:endParaRPr>
          </a:p>
        </p:txBody>
      </p:sp>
      <p:sp>
        <p:nvSpPr>
          <p:cNvPr id="8" name="TextBox 7"/>
          <p:cNvSpPr txBox="1"/>
          <p:nvPr/>
        </p:nvSpPr>
        <p:spPr>
          <a:xfrm>
            <a:off x="5410200" y="1600200"/>
            <a:ext cx="1828800" cy="338554"/>
          </a:xfrm>
          <a:prstGeom prst="rect">
            <a:avLst/>
          </a:prstGeom>
          <a:noFill/>
          <a:ln>
            <a:solidFill>
              <a:schemeClr val="bg1"/>
            </a:solidFill>
          </a:ln>
        </p:spPr>
        <p:style>
          <a:lnRef idx="2">
            <a:schemeClr val="dk1"/>
          </a:lnRef>
          <a:fillRef idx="1">
            <a:schemeClr val="lt1"/>
          </a:fillRef>
          <a:effectRef idx="0">
            <a:schemeClr val="dk1"/>
          </a:effectRef>
          <a:fontRef idx="minor">
            <a:schemeClr val="dk1"/>
          </a:fontRef>
        </p:style>
        <p:txBody>
          <a:bodyPr wrap="square" rtlCol="0">
            <a:spAutoFit/>
          </a:bodyPr>
          <a:lstStyle/>
          <a:p>
            <a:r>
              <a:rPr lang="en-US" sz="1600" dirty="0" smtClean="0">
                <a:ln>
                  <a:solidFill>
                    <a:schemeClr val="tx1"/>
                  </a:solidFill>
                </a:ln>
                <a:solidFill>
                  <a:schemeClr val="accent1">
                    <a:lumMod val="60000"/>
                    <a:lumOff val="40000"/>
                  </a:schemeClr>
                </a:solidFill>
              </a:rPr>
              <a:t>MODIS at 12km</a:t>
            </a:r>
            <a:endParaRPr lang="en-US" sz="1600" dirty="0">
              <a:ln>
                <a:solidFill>
                  <a:schemeClr val="tx1"/>
                </a:solidFill>
              </a:ln>
              <a:solidFill>
                <a:schemeClr val="accent1">
                  <a:lumMod val="60000"/>
                  <a:lumOff val="40000"/>
                </a:schemeClr>
              </a:solidFill>
            </a:endParaRP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1129" y="2057400"/>
            <a:ext cx="4111911" cy="2721252"/>
          </a:xfrm>
          <a:prstGeom prst="rect">
            <a:avLst/>
          </a:prstGeom>
        </p:spPr>
      </p:pic>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41715" y="2057399"/>
            <a:ext cx="4121284" cy="2721253"/>
          </a:xfrm>
          <a:prstGeom prst="rect">
            <a:avLst/>
          </a:prstGeom>
        </p:spPr>
      </p:pic>
      <p:sp>
        <p:nvSpPr>
          <p:cNvPr id="12" name="TextBox 11"/>
          <p:cNvSpPr txBox="1"/>
          <p:nvPr/>
        </p:nvSpPr>
        <p:spPr>
          <a:xfrm>
            <a:off x="4648200" y="4900136"/>
            <a:ext cx="4114799" cy="738664"/>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en-US" sz="1400" dirty="0" err="1">
                <a:solidFill>
                  <a:schemeClr val="accent1">
                    <a:lumMod val="50000"/>
                  </a:schemeClr>
                </a:solidFill>
              </a:rPr>
              <a:t>fPAR</a:t>
            </a:r>
            <a:r>
              <a:rPr lang="en-US" sz="1400" dirty="0">
                <a:solidFill>
                  <a:schemeClr val="accent1">
                    <a:lumMod val="50000"/>
                  </a:schemeClr>
                </a:solidFill>
              </a:rPr>
              <a:t> - portion of PAR used by plants, often used as the surrogate of vegetation cover fraction (Los et al. 2000, Mu et al. 2011)</a:t>
            </a:r>
          </a:p>
        </p:txBody>
      </p:sp>
      <p:sp>
        <p:nvSpPr>
          <p:cNvPr id="10" name="TextBox 9"/>
          <p:cNvSpPr txBox="1"/>
          <p:nvPr/>
        </p:nvSpPr>
        <p:spPr>
          <a:xfrm>
            <a:off x="419100" y="4900136"/>
            <a:ext cx="4114799" cy="738664"/>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en-US" sz="1400" dirty="0" smtClean="0">
                <a:solidFill>
                  <a:schemeClr val="accent1">
                    <a:lumMod val="50000"/>
                  </a:schemeClr>
                </a:solidFill>
              </a:rPr>
              <a:t>In the West, PX veg fraction is clearly over-estimated which allows soil moisture nudging scheme to be more effective.</a:t>
            </a:r>
            <a:endParaRPr lang="en-US" sz="1400" dirty="0">
              <a:solidFill>
                <a:schemeClr val="accent1">
                  <a:lumMod val="50000"/>
                </a:schemeClr>
              </a:solidFill>
            </a:endParaRPr>
          </a:p>
        </p:txBody>
      </p:sp>
    </p:spTree>
    <p:extLst>
      <p:ext uri="{BB962C8B-B14F-4D97-AF65-F5344CB8AC3E}">
        <p14:creationId xmlns:p14="http://schemas.microsoft.com/office/powerpoint/2010/main" val="255704053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457200" y="152400"/>
            <a:ext cx="8229600" cy="762000"/>
          </a:xfrm>
        </p:spPr>
        <p:txBody>
          <a:bodyPr>
            <a:noAutofit/>
          </a:bodyPr>
          <a:lstStyle/>
          <a:p>
            <a:pPr eaLnBrk="1" hangingPunct="1"/>
            <a:r>
              <a:rPr lang="en-US" sz="4000" dirty="0" smtClean="0"/>
              <a:t>Research Objective</a:t>
            </a:r>
          </a:p>
        </p:txBody>
      </p:sp>
      <p:sp>
        <p:nvSpPr>
          <p:cNvPr id="6147" name="Rectangle 3"/>
          <p:cNvSpPr>
            <a:spLocks noGrp="1" noChangeArrowheads="1"/>
          </p:cNvSpPr>
          <p:nvPr>
            <p:ph idx="1"/>
          </p:nvPr>
        </p:nvSpPr>
        <p:spPr>
          <a:xfrm>
            <a:off x="381000" y="1524000"/>
            <a:ext cx="8458200" cy="4495800"/>
          </a:xfrm>
        </p:spPr>
        <p:txBody>
          <a:bodyPr>
            <a:normAutofit/>
          </a:bodyPr>
          <a:lstStyle/>
          <a:p>
            <a:pPr marL="0" indent="0">
              <a:lnSpc>
                <a:spcPct val="80000"/>
              </a:lnSpc>
              <a:buNone/>
            </a:pPr>
            <a:r>
              <a:rPr lang="en-US" sz="3200" dirty="0" smtClean="0">
                <a:solidFill>
                  <a:srgbClr val="C00000"/>
                </a:solidFill>
                <a:latin typeface="+mj-lt"/>
              </a:rPr>
              <a:t>Objective</a:t>
            </a:r>
            <a:r>
              <a:rPr lang="en-US" sz="3200" dirty="0" smtClean="0">
                <a:latin typeface="+mj-lt"/>
              </a:rPr>
              <a:t>:</a:t>
            </a:r>
          </a:p>
          <a:p>
            <a:pPr marL="0" indent="0">
              <a:lnSpc>
                <a:spcPct val="80000"/>
              </a:lnSpc>
              <a:buNone/>
            </a:pPr>
            <a:r>
              <a:rPr lang="en-US" sz="2800" dirty="0" smtClean="0">
                <a:latin typeface="+mj-lt"/>
              </a:rPr>
              <a:t>Reduce </a:t>
            </a:r>
            <a:r>
              <a:rPr lang="en-US" sz="2800" dirty="0">
                <a:latin typeface="+mj-lt"/>
              </a:rPr>
              <a:t>overall uncertainty in retrospective WRF/CMAQ simulations by improving </a:t>
            </a:r>
            <a:r>
              <a:rPr lang="en-US" sz="2800" dirty="0" smtClean="0">
                <a:latin typeface="+mj-lt"/>
              </a:rPr>
              <a:t>LSM processes through:</a:t>
            </a:r>
            <a:endParaRPr lang="en-US" sz="2200" dirty="0" smtClean="0">
              <a:solidFill>
                <a:schemeClr val="accent5">
                  <a:lumMod val="50000"/>
                </a:schemeClr>
              </a:solidFill>
              <a:latin typeface="+mj-lt"/>
            </a:endParaRPr>
          </a:p>
          <a:p>
            <a:pPr marL="344487" lvl="1" indent="0">
              <a:lnSpc>
                <a:spcPct val="80000"/>
              </a:lnSpc>
              <a:buNone/>
            </a:pPr>
            <a:r>
              <a:rPr lang="en-US" sz="2200" dirty="0" smtClean="0">
                <a:solidFill>
                  <a:schemeClr val="accent5">
                    <a:lumMod val="50000"/>
                  </a:schemeClr>
                </a:solidFill>
                <a:latin typeface="+mj-lt"/>
              </a:rPr>
              <a:t>Using </a:t>
            </a:r>
            <a:r>
              <a:rPr lang="en-US" sz="2200" dirty="0">
                <a:solidFill>
                  <a:schemeClr val="accent5">
                    <a:lumMod val="50000"/>
                  </a:schemeClr>
                </a:solidFill>
                <a:latin typeface="+mj-lt"/>
              </a:rPr>
              <a:t>MODIS </a:t>
            </a:r>
            <a:r>
              <a:rPr lang="en-US" sz="2200" dirty="0" smtClean="0">
                <a:solidFill>
                  <a:schemeClr val="accent5">
                    <a:lumMod val="50000"/>
                  </a:schemeClr>
                </a:solidFill>
                <a:latin typeface="+mj-lt"/>
              </a:rPr>
              <a:t>LAI, </a:t>
            </a:r>
            <a:r>
              <a:rPr lang="en-US" sz="2200" dirty="0" err="1" smtClean="0">
                <a:solidFill>
                  <a:schemeClr val="accent5">
                    <a:lumMod val="50000"/>
                  </a:schemeClr>
                </a:solidFill>
                <a:latin typeface="+mj-lt"/>
              </a:rPr>
              <a:t>fPAR</a:t>
            </a:r>
            <a:r>
              <a:rPr lang="en-US" sz="2200" dirty="0" smtClean="0">
                <a:solidFill>
                  <a:schemeClr val="accent5">
                    <a:lumMod val="50000"/>
                  </a:schemeClr>
                </a:solidFill>
                <a:latin typeface="+mj-lt"/>
              </a:rPr>
              <a:t> </a:t>
            </a:r>
            <a:r>
              <a:rPr lang="en-US" sz="2200" dirty="0">
                <a:solidFill>
                  <a:schemeClr val="accent5">
                    <a:lumMod val="50000"/>
                  </a:schemeClr>
                </a:solidFill>
                <a:latin typeface="+mj-lt"/>
              </a:rPr>
              <a:t>and </a:t>
            </a:r>
            <a:r>
              <a:rPr lang="en-US" sz="2200" dirty="0" smtClean="0">
                <a:solidFill>
                  <a:schemeClr val="accent5">
                    <a:lumMod val="50000"/>
                  </a:schemeClr>
                </a:solidFill>
                <a:latin typeface="+mj-lt"/>
              </a:rPr>
              <a:t>surface </a:t>
            </a:r>
            <a:r>
              <a:rPr lang="en-US" sz="2200" dirty="0">
                <a:solidFill>
                  <a:schemeClr val="accent5">
                    <a:lumMod val="50000"/>
                  </a:schemeClr>
                </a:solidFill>
                <a:latin typeface="+mj-lt"/>
              </a:rPr>
              <a:t>albedo </a:t>
            </a:r>
            <a:r>
              <a:rPr lang="en-US" sz="2200" dirty="0" smtClean="0">
                <a:solidFill>
                  <a:schemeClr val="accent5">
                    <a:lumMod val="50000"/>
                  </a:schemeClr>
                </a:solidFill>
                <a:latin typeface="+mj-lt"/>
              </a:rPr>
              <a:t>products to </a:t>
            </a:r>
            <a:r>
              <a:rPr lang="en-US" sz="2200" dirty="0">
                <a:solidFill>
                  <a:schemeClr val="accent5">
                    <a:lumMod val="50000"/>
                  </a:schemeClr>
                </a:solidFill>
                <a:latin typeface="+mj-lt"/>
              </a:rPr>
              <a:t>better describe spatial and temporal variations in vegetation </a:t>
            </a:r>
            <a:r>
              <a:rPr lang="en-US" sz="2200" dirty="0" smtClean="0">
                <a:solidFill>
                  <a:schemeClr val="accent5">
                    <a:lumMod val="50000"/>
                  </a:schemeClr>
                </a:solidFill>
                <a:latin typeface="+mj-lt"/>
              </a:rPr>
              <a:t>and land surface </a:t>
            </a:r>
          </a:p>
          <a:p>
            <a:pPr marL="344487" lvl="1" indent="0">
              <a:lnSpc>
                <a:spcPct val="80000"/>
              </a:lnSpc>
              <a:buNone/>
            </a:pPr>
            <a:endParaRPr lang="en-US" sz="2200" dirty="0" smtClean="0">
              <a:solidFill>
                <a:schemeClr val="accent5">
                  <a:lumMod val="50000"/>
                </a:schemeClr>
              </a:solidFill>
              <a:latin typeface="+mj-lt"/>
            </a:endParaRPr>
          </a:p>
          <a:p>
            <a:pPr marL="52388" lvl="1" indent="0">
              <a:lnSpc>
                <a:spcPct val="80000"/>
              </a:lnSpc>
              <a:buNone/>
              <a:tabLst>
                <a:tab pos="52388" algn="l"/>
              </a:tabLst>
            </a:pPr>
            <a:r>
              <a:rPr lang="en-US" sz="3200" dirty="0" smtClean="0">
                <a:solidFill>
                  <a:srgbClr val="C00000"/>
                </a:solidFill>
              </a:rPr>
              <a:t>Method</a:t>
            </a:r>
            <a:r>
              <a:rPr lang="en-US" sz="3200" dirty="0" smtClean="0"/>
              <a:t>:</a:t>
            </a:r>
          </a:p>
          <a:p>
            <a:pPr marL="52388" lvl="1" indent="0">
              <a:lnSpc>
                <a:spcPct val="80000"/>
              </a:lnSpc>
              <a:buNone/>
              <a:tabLst>
                <a:tab pos="52388" algn="l"/>
              </a:tabLst>
            </a:pPr>
            <a:r>
              <a:rPr lang="en-US" sz="2100" dirty="0" smtClean="0">
                <a:latin typeface="+mj-lt"/>
              </a:rPr>
              <a:t>WRF/CMAQ simulations with modified WRF (particularly PX LSM and RRTMG) for gridded temporal MODIS LAI, </a:t>
            </a:r>
            <a:r>
              <a:rPr lang="en-US" sz="2100" dirty="0" err="1" smtClean="0">
                <a:latin typeface="+mj-lt"/>
              </a:rPr>
              <a:t>fPAR</a:t>
            </a:r>
            <a:r>
              <a:rPr lang="en-US" sz="2100" dirty="0" smtClean="0">
                <a:latin typeface="+mj-lt"/>
              </a:rPr>
              <a:t> and </a:t>
            </a:r>
            <a:r>
              <a:rPr lang="en-US" sz="2100" dirty="0">
                <a:latin typeface="+mj-lt"/>
              </a:rPr>
              <a:t>MODIS BRDF/Albedo Model </a:t>
            </a:r>
            <a:r>
              <a:rPr lang="en-US" sz="2100" dirty="0" smtClean="0">
                <a:latin typeface="+mj-lt"/>
              </a:rPr>
              <a:t>parameter data </a:t>
            </a:r>
          </a:p>
          <a:p>
            <a:pPr marL="52388" lvl="1" indent="0">
              <a:lnSpc>
                <a:spcPct val="80000"/>
              </a:lnSpc>
              <a:buNone/>
              <a:tabLst>
                <a:tab pos="52388" algn="l"/>
              </a:tabLst>
            </a:pPr>
            <a:endParaRPr lang="en-US" sz="2800" dirty="0" smtClean="0"/>
          </a:p>
        </p:txBody>
      </p:sp>
    </p:spTree>
    <p:extLst>
      <p:ext uri="{BB962C8B-B14F-4D97-AF65-F5344CB8AC3E}">
        <p14:creationId xmlns:p14="http://schemas.microsoft.com/office/powerpoint/2010/main" val="248021394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228600" y="76200"/>
            <a:ext cx="8686800" cy="762000"/>
          </a:xfrm>
        </p:spPr>
        <p:txBody>
          <a:bodyPr>
            <a:noAutofit/>
          </a:bodyPr>
          <a:lstStyle/>
          <a:p>
            <a:r>
              <a:rPr lang="en-US" sz="3600" dirty="0" smtClean="0"/>
              <a:t>Modeling Domain, Scenarios, Configuration</a:t>
            </a:r>
          </a:p>
        </p:txBody>
      </p:sp>
      <p:sp>
        <p:nvSpPr>
          <p:cNvPr id="18435" name="Rectangle 3"/>
          <p:cNvSpPr>
            <a:spLocks noGrp="1" noChangeArrowheads="1"/>
          </p:cNvSpPr>
          <p:nvPr>
            <p:ph idx="1"/>
          </p:nvPr>
        </p:nvSpPr>
        <p:spPr>
          <a:xfrm>
            <a:off x="3657600" y="990600"/>
            <a:ext cx="5257800" cy="2971800"/>
          </a:xfrm>
          <a:ln>
            <a:solidFill>
              <a:schemeClr val="accent1"/>
            </a:solidFill>
          </a:ln>
        </p:spPr>
        <p:txBody>
          <a:bodyPr>
            <a:normAutofit fontScale="77500" lnSpcReduction="20000"/>
          </a:bodyPr>
          <a:lstStyle/>
          <a:p>
            <a:pPr marL="0" indent="0" eaLnBrk="1" hangingPunct="1">
              <a:buNone/>
            </a:pPr>
            <a:r>
              <a:rPr lang="en-US" sz="2000" b="1" dirty="0" smtClean="0"/>
              <a:t>Four WRF scenarios:</a:t>
            </a:r>
          </a:p>
          <a:p>
            <a:pPr marL="342900" indent="-342900">
              <a:buFont typeface="+mj-lt"/>
              <a:buAutoNum type="arabicPeriod"/>
            </a:pPr>
            <a:r>
              <a:rPr lang="en-US" sz="1700" dirty="0" smtClean="0">
                <a:solidFill>
                  <a:srgbClr val="C00000"/>
                </a:solidFill>
              </a:rPr>
              <a:t>Base case: </a:t>
            </a:r>
            <a:r>
              <a:rPr lang="en-US" sz="1700" dirty="0" smtClean="0"/>
              <a:t>standard WRF with PX LSM tables</a:t>
            </a:r>
            <a:endParaRPr lang="en-US" sz="1700" dirty="0"/>
          </a:p>
          <a:p>
            <a:pPr marL="342900" indent="-342900">
              <a:buFont typeface="+mj-lt"/>
              <a:buAutoNum type="arabicPeriod"/>
            </a:pPr>
            <a:r>
              <a:rPr lang="en-US" sz="1700" dirty="0" smtClean="0">
                <a:solidFill>
                  <a:srgbClr val="C00000"/>
                </a:solidFill>
              </a:rPr>
              <a:t>LAI and </a:t>
            </a:r>
            <a:r>
              <a:rPr lang="en-US" sz="1700" dirty="0" err="1" smtClean="0">
                <a:solidFill>
                  <a:srgbClr val="C00000"/>
                </a:solidFill>
              </a:rPr>
              <a:t>fPAR</a:t>
            </a:r>
            <a:r>
              <a:rPr lang="en-US" sz="1700" dirty="0" smtClean="0">
                <a:solidFill>
                  <a:srgbClr val="C00000"/>
                </a:solidFill>
              </a:rPr>
              <a:t> case</a:t>
            </a:r>
            <a:r>
              <a:rPr lang="en-US" sz="1700" dirty="0"/>
              <a:t>:  </a:t>
            </a:r>
            <a:r>
              <a:rPr lang="en-US" sz="1700" dirty="0" smtClean="0"/>
              <a:t>NACP MOD15A2GFS </a:t>
            </a:r>
            <a:r>
              <a:rPr lang="en-US" sz="1700" dirty="0"/>
              <a:t>(Gap-Filled, smoothed </a:t>
            </a:r>
            <a:r>
              <a:rPr lang="en-US" sz="1700" dirty="0" smtClean="0"/>
              <a:t>8-day 1km)</a:t>
            </a:r>
            <a:endParaRPr lang="en-US" sz="1700" dirty="0"/>
          </a:p>
          <a:p>
            <a:pPr marL="342900" indent="-342900">
              <a:buFont typeface="+mj-lt"/>
              <a:buAutoNum type="arabicPeriod"/>
            </a:pPr>
            <a:r>
              <a:rPr lang="en-US" sz="1700" dirty="0" smtClean="0">
                <a:solidFill>
                  <a:srgbClr val="C00000"/>
                </a:solidFill>
              </a:rPr>
              <a:t>Albedo case</a:t>
            </a:r>
            <a:r>
              <a:rPr lang="en-US" sz="1700" dirty="0">
                <a:solidFill>
                  <a:srgbClr val="C00000"/>
                </a:solidFill>
              </a:rPr>
              <a:t>: </a:t>
            </a:r>
            <a:r>
              <a:rPr lang="en-US" sz="1700" dirty="0"/>
              <a:t>MCD43A1 BRDF/Albedo </a:t>
            </a:r>
            <a:r>
              <a:rPr lang="en-US" sz="1700" dirty="0" smtClean="0"/>
              <a:t>SW 3DParameters (8-day files from 16 day product, 500m) </a:t>
            </a:r>
            <a:endParaRPr lang="en-US" sz="1700" dirty="0"/>
          </a:p>
          <a:p>
            <a:pPr marL="342900" indent="-342900">
              <a:buFont typeface="+mj-lt"/>
              <a:buAutoNum type="arabicPeriod"/>
            </a:pPr>
            <a:r>
              <a:rPr lang="en-US" sz="1700" dirty="0" smtClean="0">
                <a:solidFill>
                  <a:srgbClr val="C00000"/>
                </a:solidFill>
              </a:rPr>
              <a:t>LAI, </a:t>
            </a:r>
            <a:r>
              <a:rPr lang="en-US" sz="1700" dirty="0" err="1" smtClean="0">
                <a:solidFill>
                  <a:srgbClr val="C00000"/>
                </a:solidFill>
              </a:rPr>
              <a:t>fPAR</a:t>
            </a:r>
            <a:r>
              <a:rPr lang="en-US" sz="1700" dirty="0" smtClean="0">
                <a:solidFill>
                  <a:srgbClr val="C00000"/>
                </a:solidFill>
              </a:rPr>
              <a:t>, albedo case: </a:t>
            </a:r>
            <a:r>
              <a:rPr lang="en-US" sz="1700" dirty="0" smtClean="0"/>
              <a:t>MOD15A2GFS and </a:t>
            </a:r>
            <a:r>
              <a:rPr lang="en-US" sz="1700" dirty="0"/>
              <a:t>MCD43A1</a:t>
            </a:r>
            <a:r>
              <a:rPr lang="en-US" sz="1700" dirty="0" smtClean="0"/>
              <a:t> </a:t>
            </a:r>
          </a:p>
          <a:p>
            <a:pPr marL="0" indent="0">
              <a:buNone/>
            </a:pPr>
            <a:r>
              <a:rPr lang="en-US" sz="2000" b="1" dirty="0" smtClean="0"/>
              <a:t>Two CMAQ scenarios:</a:t>
            </a:r>
          </a:p>
          <a:p>
            <a:pPr marL="342900" indent="-342900">
              <a:buFont typeface="+mj-lt"/>
              <a:buAutoNum type="arabicPeriod"/>
            </a:pPr>
            <a:r>
              <a:rPr lang="en-US" sz="1700" dirty="0" smtClean="0">
                <a:solidFill>
                  <a:srgbClr val="C00000"/>
                </a:solidFill>
              </a:rPr>
              <a:t>Base case: </a:t>
            </a:r>
            <a:r>
              <a:rPr lang="en-US" sz="1700" dirty="0" smtClean="0"/>
              <a:t> Base case WRF Met </a:t>
            </a:r>
            <a:endParaRPr lang="en-US" sz="1700" dirty="0"/>
          </a:p>
          <a:p>
            <a:pPr marL="342900" indent="-342900">
              <a:buFont typeface="+mj-lt"/>
              <a:buAutoNum type="arabicPeriod"/>
            </a:pPr>
            <a:r>
              <a:rPr lang="en-US" sz="1700" dirty="0" smtClean="0">
                <a:solidFill>
                  <a:srgbClr val="C00000"/>
                </a:solidFill>
              </a:rPr>
              <a:t>LAI, </a:t>
            </a:r>
            <a:r>
              <a:rPr lang="en-US" sz="1700" dirty="0" err="1" smtClean="0">
                <a:solidFill>
                  <a:srgbClr val="C00000"/>
                </a:solidFill>
              </a:rPr>
              <a:t>fPAR</a:t>
            </a:r>
            <a:r>
              <a:rPr lang="en-US" sz="1700" dirty="0" smtClean="0">
                <a:solidFill>
                  <a:srgbClr val="C00000"/>
                </a:solidFill>
              </a:rPr>
              <a:t>, albedo </a:t>
            </a:r>
            <a:r>
              <a:rPr lang="en-US" sz="1700" dirty="0">
                <a:solidFill>
                  <a:srgbClr val="C00000"/>
                </a:solidFill>
              </a:rPr>
              <a:t>case</a:t>
            </a:r>
            <a:r>
              <a:rPr lang="en-US" sz="1700" dirty="0"/>
              <a:t>:  </a:t>
            </a:r>
            <a:r>
              <a:rPr lang="en-US" sz="1700" dirty="0" smtClean="0"/>
              <a:t>LAI</a:t>
            </a:r>
            <a:r>
              <a:rPr lang="en-US" sz="1700" dirty="0"/>
              <a:t>, </a:t>
            </a:r>
            <a:r>
              <a:rPr lang="en-US" sz="1700" dirty="0" err="1"/>
              <a:t>fPAR</a:t>
            </a:r>
            <a:r>
              <a:rPr lang="en-US" sz="1700" dirty="0"/>
              <a:t>, albedo </a:t>
            </a:r>
            <a:r>
              <a:rPr lang="en-US" sz="1700" dirty="0" smtClean="0"/>
              <a:t>case WRF  Met </a:t>
            </a:r>
            <a:endParaRPr lang="en-US" sz="1700" dirty="0"/>
          </a:p>
          <a:p>
            <a:pPr marL="0" indent="0">
              <a:buNone/>
            </a:pPr>
            <a:r>
              <a:rPr lang="en-US" sz="2000" b="1" dirty="0" smtClean="0"/>
              <a:t>Observation data:</a:t>
            </a:r>
            <a:endParaRPr lang="en-US" sz="2000" b="1" dirty="0"/>
          </a:p>
          <a:p>
            <a:pPr>
              <a:buFont typeface="Wingdings" pitchFamily="2" charset="2"/>
              <a:buChar char="Ø"/>
            </a:pPr>
            <a:r>
              <a:rPr lang="en-US" sz="1700" dirty="0" smtClean="0"/>
              <a:t>NOAA’s Meteorological Assimilation Data Ingest System (MADIS) </a:t>
            </a:r>
          </a:p>
          <a:p>
            <a:pPr>
              <a:buFont typeface="Wingdings" pitchFamily="2" charset="2"/>
              <a:buChar char="Ø"/>
            </a:pPr>
            <a:r>
              <a:rPr lang="en-US" sz="1700" dirty="0" smtClean="0"/>
              <a:t>AQS and other air quality network data</a:t>
            </a:r>
          </a:p>
        </p:txBody>
      </p:sp>
      <p:sp>
        <p:nvSpPr>
          <p:cNvPr id="6" name="Rectangle 3"/>
          <p:cNvSpPr txBox="1">
            <a:spLocks noChangeArrowheads="1"/>
          </p:cNvSpPr>
          <p:nvPr/>
        </p:nvSpPr>
        <p:spPr>
          <a:xfrm>
            <a:off x="228600" y="4114800"/>
            <a:ext cx="8686800" cy="2590800"/>
          </a:xfrm>
          <a:prstGeom prst="rect">
            <a:avLst/>
          </a:prstGeom>
          <a:ln>
            <a:solidFill>
              <a:schemeClr val="accent1"/>
            </a:solidFill>
          </a:ln>
        </p:spPr>
        <p:txBody>
          <a:bodyPr vert="horz">
            <a:normAutofit fontScale="85000" lnSpcReduction="20000"/>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WRF: </a:t>
            </a:r>
          </a:p>
          <a:p>
            <a:pPr marL="571500" marR="0" lvl="1" indent="-228600" algn="l" defTabSz="914400" rtl="0" eaLnBrk="1" fontAlgn="auto" latinLnBrk="0" hangingPunct="1">
              <a:lnSpc>
                <a:spcPct val="100000"/>
              </a:lnSpc>
              <a:spcBef>
                <a:spcPct val="20000"/>
              </a:spcBef>
              <a:spcAft>
                <a:spcPts val="0"/>
              </a:spcAft>
              <a:buClr>
                <a:schemeClr val="accent1"/>
              </a:buClr>
              <a:buSzPct val="85000"/>
              <a:buFont typeface="Wingdings 2"/>
              <a:buChar char=""/>
              <a:tabLst/>
              <a:defRPr/>
            </a:pPr>
            <a:r>
              <a:rPr kumimoji="0" lang="en-US" sz="1800" b="0" i="0" u="none" strike="noStrike" kern="1200" cap="none" spc="0" normalizeH="0" baseline="0" noProof="0" dirty="0" smtClean="0">
                <a:ln>
                  <a:noFill/>
                </a:ln>
                <a:solidFill>
                  <a:schemeClr val="tx1"/>
                </a:solidFill>
                <a:effectLst/>
                <a:uLnTx/>
                <a:uFillTx/>
                <a:latin typeface="+mn-lt"/>
              </a:rPr>
              <a:t>Modified</a:t>
            </a:r>
            <a:r>
              <a:rPr kumimoji="0" lang="en-US" sz="1800" b="0" i="0" u="none" strike="noStrike" kern="1200" cap="none" spc="0" normalizeH="0" noProof="0" dirty="0" smtClean="0">
                <a:ln>
                  <a:noFill/>
                </a:ln>
                <a:solidFill>
                  <a:schemeClr val="tx1"/>
                </a:solidFill>
                <a:effectLst/>
                <a:uLnTx/>
                <a:uFillTx/>
                <a:latin typeface="+mn-lt"/>
              </a:rPr>
              <a:t> </a:t>
            </a:r>
            <a:r>
              <a:rPr kumimoji="0" lang="en-US" sz="1800" b="0" i="0" u="none" strike="noStrike" kern="1200" cap="none" spc="0" normalizeH="0" baseline="0" noProof="0" dirty="0" smtClean="0">
                <a:ln>
                  <a:noFill/>
                </a:ln>
                <a:solidFill>
                  <a:schemeClr val="tx1"/>
                </a:solidFill>
                <a:effectLst/>
                <a:uLnTx/>
                <a:uFillTx/>
                <a:latin typeface="+mn-lt"/>
              </a:rPr>
              <a:t>WRF–ARW </a:t>
            </a:r>
            <a:r>
              <a:rPr lang="en-US" dirty="0" smtClean="0">
                <a:latin typeface="+mn-lt"/>
              </a:rPr>
              <a:t>V</a:t>
            </a:r>
            <a:r>
              <a:rPr kumimoji="0" lang="en-US" sz="1800" b="0" i="0" u="none" strike="noStrike" kern="1200" cap="none" spc="0" normalizeH="0" noProof="0" dirty="0" smtClean="0">
                <a:ln>
                  <a:noFill/>
                </a:ln>
                <a:solidFill>
                  <a:schemeClr val="tx1"/>
                </a:solidFill>
                <a:effectLst/>
                <a:uLnTx/>
                <a:uFillTx/>
                <a:latin typeface="+mn-lt"/>
              </a:rPr>
              <a:t>3.4 for </a:t>
            </a:r>
            <a:r>
              <a:rPr lang="en-US" dirty="0" smtClean="0">
                <a:latin typeface="+mn-lt"/>
              </a:rPr>
              <a:t>inputs of MODIS </a:t>
            </a:r>
            <a:r>
              <a:rPr kumimoji="0" lang="en-US" sz="1800" b="0" i="0" u="none" strike="noStrike" kern="1200" cap="none" spc="0" normalizeH="0" noProof="0" dirty="0" smtClean="0">
                <a:ln>
                  <a:noFill/>
                </a:ln>
                <a:solidFill>
                  <a:schemeClr val="tx1"/>
                </a:solidFill>
                <a:effectLst/>
                <a:uLnTx/>
                <a:uFillTx/>
                <a:latin typeface="+mn-lt"/>
              </a:rPr>
              <a:t>LAI, </a:t>
            </a:r>
            <a:r>
              <a:rPr kumimoji="0" lang="en-US" sz="1800" b="0" i="0" u="none" strike="noStrike" kern="1200" cap="none" spc="0" normalizeH="0" noProof="0" dirty="0" err="1" smtClean="0">
                <a:ln>
                  <a:noFill/>
                </a:ln>
                <a:solidFill>
                  <a:schemeClr val="tx1"/>
                </a:solidFill>
                <a:effectLst/>
                <a:uLnTx/>
                <a:uFillTx/>
                <a:latin typeface="+mn-lt"/>
              </a:rPr>
              <a:t>fPAR</a:t>
            </a:r>
            <a:r>
              <a:rPr kumimoji="0" lang="en-US" sz="1800" b="0" i="0" u="none" strike="noStrike" kern="1200" cap="none" spc="0" normalizeH="0" noProof="0" dirty="0" smtClean="0">
                <a:ln>
                  <a:noFill/>
                </a:ln>
                <a:solidFill>
                  <a:schemeClr val="tx1"/>
                </a:solidFill>
                <a:effectLst/>
                <a:uLnTx/>
                <a:uFillTx/>
                <a:latin typeface="+mn-lt"/>
              </a:rPr>
              <a:t> and albedo parameters </a:t>
            </a:r>
            <a:r>
              <a:rPr kumimoji="0" lang="en-US" sz="1800" b="0" i="0" u="none" strike="noStrike" kern="1200" cap="none" spc="0" normalizeH="0" baseline="0" noProof="0" dirty="0" smtClean="0">
                <a:ln>
                  <a:noFill/>
                </a:ln>
                <a:solidFill>
                  <a:schemeClr val="tx1"/>
                </a:solidFill>
                <a:effectLst/>
                <a:uLnTx/>
                <a:uFillTx/>
                <a:latin typeface="+mn-lt"/>
              </a:rPr>
              <a:t> </a:t>
            </a:r>
            <a:r>
              <a:rPr lang="en-US" dirty="0" smtClean="0">
                <a:latin typeface="+mn-lt"/>
              </a:rPr>
              <a:t> </a:t>
            </a:r>
          </a:p>
          <a:p>
            <a:pPr marL="571500" marR="0" lvl="1" indent="-228600" algn="l" defTabSz="914400" rtl="0" eaLnBrk="1" fontAlgn="auto" latinLnBrk="0" hangingPunct="1">
              <a:lnSpc>
                <a:spcPct val="100000"/>
              </a:lnSpc>
              <a:spcBef>
                <a:spcPct val="20000"/>
              </a:spcBef>
              <a:spcAft>
                <a:spcPts val="0"/>
              </a:spcAft>
              <a:buClr>
                <a:schemeClr val="accent1"/>
              </a:buClr>
              <a:buSzPct val="85000"/>
              <a:buFont typeface="Wingdings 2"/>
              <a:buChar char=""/>
              <a:tabLst/>
              <a:defRPr/>
            </a:pPr>
            <a:r>
              <a:rPr lang="en-US" dirty="0" smtClean="0">
                <a:latin typeface="+mn-lt"/>
              </a:rPr>
              <a:t>NCEP 12km NAM analysis and reanalyzed  with OBS data using OBSGRID</a:t>
            </a:r>
          </a:p>
          <a:p>
            <a:pPr marL="571500" lvl="1" indent="-228600" eaLnBrk="1" fontAlgn="auto" hangingPunct="1">
              <a:spcBef>
                <a:spcPct val="20000"/>
              </a:spcBef>
              <a:spcAft>
                <a:spcPts val="0"/>
              </a:spcAft>
              <a:buClr>
                <a:schemeClr val="accent1"/>
              </a:buClr>
              <a:buSzPct val="85000"/>
              <a:buFont typeface="Wingdings 2"/>
              <a:buChar char=""/>
              <a:defRPr/>
            </a:pPr>
            <a:r>
              <a:rPr lang="en-US" dirty="0" smtClean="0">
                <a:latin typeface="+mn-lt"/>
              </a:rPr>
              <a:t>Regular nudging scheme for analysis nudging (U/V, T, Q) above the PBL and </a:t>
            </a:r>
            <a:r>
              <a:rPr lang="en-US" dirty="0" smtClean="0">
                <a:solidFill>
                  <a:srgbClr val="C00000"/>
                </a:solidFill>
                <a:latin typeface="+mn-lt"/>
              </a:rPr>
              <a:t>indirect soil moisture and T nudging from 2-m T and Q in the PX LSM</a:t>
            </a:r>
          </a:p>
          <a:p>
            <a:pPr marL="628650" marR="0" lvl="1" indent="-285750" algn="l" defTabSz="914400" rtl="0" eaLnBrk="1" fontAlgn="auto" latinLnBrk="0" hangingPunct="1">
              <a:lnSpc>
                <a:spcPct val="100000"/>
              </a:lnSpc>
              <a:spcBef>
                <a:spcPct val="20000"/>
              </a:spcBef>
              <a:spcAft>
                <a:spcPts val="0"/>
              </a:spcAft>
              <a:buClr>
                <a:schemeClr val="accent1"/>
              </a:buClr>
              <a:buSzPct val="85000"/>
              <a:buFont typeface="Arial" panose="020B0604020202020204" pitchFamily="34" charset="0"/>
              <a:buChar char="•"/>
              <a:tabLst/>
              <a:defRPr/>
            </a:pPr>
            <a:r>
              <a:rPr kumimoji="0" lang="en-US" sz="1800" b="0" i="0" u="none" strike="noStrike" kern="1200" cap="none" spc="0" normalizeH="0" baseline="0" noProof="0" dirty="0" smtClean="0">
                <a:ln>
                  <a:noFill/>
                </a:ln>
                <a:solidFill>
                  <a:schemeClr val="tx1"/>
                </a:solidFill>
                <a:effectLst/>
                <a:uLnTx/>
                <a:uFillTx/>
                <a:latin typeface="+mn-lt"/>
              </a:rPr>
              <a:t>Other physics options: ACM2 PBL scheme, the RRTMG radiation model for SW and LW radiation, the Morison cloud microphysics scheme, and the </a:t>
            </a:r>
            <a:r>
              <a:rPr kumimoji="0" lang="en-US" sz="1800" b="0" i="0" u="none" strike="noStrike" kern="1200" cap="none" spc="0" normalizeH="0" baseline="0" noProof="0" dirty="0" err="1" smtClean="0">
                <a:ln>
                  <a:noFill/>
                </a:ln>
                <a:solidFill>
                  <a:schemeClr val="tx1"/>
                </a:solidFill>
                <a:effectLst/>
                <a:uLnTx/>
                <a:uFillTx/>
                <a:latin typeface="+mn-lt"/>
              </a:rPr>
              <a:t>Kain</a:t>
            </a:r>
            <a:r>
              <a:rPr kumimoji="0" lang="en-US" sz="1800" b="0" i="0" u="none" strike="noStrike" kern="1200" cap="none" spc="0" normalizeH="0" baseline="0" noProof="0" dirty="0" smtClean="0">
                <a:ln>
                  <a:noFill/>
                </a:ln>
                <a:solidFill>
                  <a:schemeClr val="tx1"/>
                </a:solidFill>
                <a:effectLst/>
                <a:uLnTx/>
                <a:uFillTx/>
                <a:latin typeface="+mn-lt"/>
              </a:rPr>
              <a:t>-Fritsch cumulus scheme </a:t>
            </a:r>
          </a:p>
          <a:p>
            <a:pPr marL="171450" indent="-285750" eaLnBrk="1" fontAlgn="auto" hangingPunct="1">
              <a:spcBef>
                <a:spcPct val="20000"/>
              </a:spcBef>
              <a:spcAft>
                <a:spcPts val="0"/>
              </a:spcAft>
              <a:buClr>
                <a:schemeClr val="accent1"/>
              </a:buClr>
              <a:buSzPct val="85000"/>
              <a:buFont typeface="Arial" panose="020B0604020202020204" pitchFamily="34" charset="0"/>
              <a:buChar char="•"/>
              <a:defRPr/>
            </a:pPr>
            <a:r>
              <a:rPr lang="en-US" sz="2400" dirty="0" smtClean="0">
                <a:latin typeface="+mn-lt"/>
              </a:rPr>
              <a:t>CMAQ </a:t>
            </a:r>
            <a:r>
              <a:rPr lang="en-US" sz="2400" dirty="0">
                <a:latin typeface="+mn-lt"/>
              </a:rPr>
              <a:t>(2006 </a:t>
            </a:r>
            <a:r>
              <a:rPr lang="en-US" sz="2400" dirty="0" smtClean="0">
                <a:latin typeface="+mn-lt"/>
              </a:rPr>
              <a:t>AQMEII-2 CONUS emission input and configuration):</a:t>
            </a:r>
            <a:endParaRPr kumimoji="0" lang="en-US" sz="2400" b="0" i="0" u="none" strike="noStrike" kern="1200" cap="none" spc="0" normalizeH="0" baseline="0" noProof="0" dirty="0" smtClean="0">
              <a:ln>
                <a:noFill/>
              </a:ln>
              <a:solidFill>
                <a:schemeClr val="tx1"/>
              </a:solidFill>
              <a:effectLst/>
              <a:uLnTx/>
              <a:uFillTx/>
              <a:latin typeface="+mn-lt"/>
              <a:ea typeface="+mn-ea"/>
              <a:cs typeface="+mn-cs"/>
            </a:endParaRPr>
          </a:p>
          <a:p>
            <a:pPr marL="571500" marR="0" lvl="1" indent="-228600" algn="l" defTabSz="914400" rtl="0" eaLnBrk="1" fontAlgn="auto" latinLnBrk="0" hangingPunct="1">
              <a:lnSpc>
                <a:spcPct val="100000"/>
              </a:lnSpc>
              <a:spcBef>
                <a:spcPct val="20000"/>
              </a:spcBef>
              <a:spcAft>
                <a:spcPts val="0"/>
              </a:spcAft>
              <a:buClr>
                <a:schemeClr val="accent1"/>
              </a:buClr>
              <a:buSzPct val="85000"/>
              <a:buFont typeface="Wingdings 2"/>
              <a:buChar char=""/>
              <a:tabLst/>
              <a:defRPr/>
            </a:pPr>
            <a:r>
              <a:rPr kumimoji="0" lang="en-US" sz="1800" b="0" i="0" u="none" strike="noStrike" kern="1200" cap="none" spc="0" normalizeH="0" baseline="0" noProof="0" dirty="0" smtClean="0">
                <a:ln>
                  <a:noFill/>
                </a:ln>
                <a:solidFill>
                  <a:schemeClr val="tx1"/>
                </a:solidFill>
                <a:effectLst/>
                <a:uLnTx/>
                <a:uFillTx/>
                <a:latin typeface="+mn-lt"/>
                <a:ea typeface="+mn-ea"/>
                <a:cs typeface="+mn-cs"/>
              </a:rPr>
              <a:t>CMAQ v5.0.2 with CB05 gas-phase chemistry, AE6 modal aerosols</a:t>
            </a:r>
          </a:p>
          <a:p>
            <a:pPr marL="571500" marR="0" lvl="1" indent="-228600" algn="l" defTabSz="914400" rtl="0" eaLnBrk="1" fontAlgn="auto" latinLnBrk="0" hangingPunct="1">
              <a:lnSpc>
                <a:spcPct val="100000"/>
              </a:lnSpc>
              <a:spcBef>
                <a:spcPct val="20000"/>
              </a:spcBef>
              <a:spcAft>
                <a:spcPts val="0"/>
              </a:spcAft>
              <a:buClr>
                <a:schemeClr val="accent1"/>
              </a:buClr>
              <a:buSzPct val="85000"/>
              <a:buFont typeface="Wingdings 2"/>
              <a:buChar char=""/>
              <a:tabLst/>
              <a:defRPr/>
            </a:pPr>
            <a:r>
              <a:rPr lang="en-US" noProof="0" dirty="0" smtClean="0">
                <a:latin typeface="+mn-lt"/>
              </a:rPr>
              <a:t>In-line biogenic and dust emissions</a:t>
            </a:r>
            <a:endParaRPr kumimoji="0" lang="en-US" sz="1800" b="0"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endParaRPr kumimoji="0" lang="en-US" sz="2400" b="0" i="0"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Tx/>
              <a:buNone/>
              <a:tabLst/>
              <a:defRPr/>
            </a:pPr>
            <a:endParaRPr kumimoji="0" lang="en-US" sz="2600" b="0" i="0" u="none" strike="noStrike" kern="1200" cap="none" spc="0" normalizeH="0" baseline="0" noProof="0" dirty="0" smtClean="0">
              <a:ln>
                <a:noFill/>
              </a:ln>
              <a:solidFill>
                <a:schemeClr val="tx1"/>
              </a:solidFill>
              <a:effectLst/>
              <a:uLnTx/>
              <a:uFillTx/>
              <a:latin typeface="+mn-lt"/>
              <a:ea typeface="+mn-ea"/>
              <a:cs typeface="+mn-cs"/>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0500" y="1692355"/>
            <a:ext cx="3314700" cy="2193845"/>
          </a:xfrm>
          <a:prstGeom prst="rect">
            <a:avLst/>
          </a:prstGeom>
        </p:spPr>
      </p:pic>
      <p:sp>
        <p:nvSpPr>
          <p:cNvPr id="8" name="TextBox 7"/>
          <p:cNvSpPr txBox="1"/>
          <p:nvPr/>
        </p:nvSpPr>
        <p:spPr>
          <a:xfrm>
            <a:off x="228600" y="1066800"/>
            <a:ext cx="3276600" cy="830997"/>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en-US" sz="1600" dirty="0" smtClean="0">
                <a:ln>
                  <a:solidFill>
                    <a:schemeClr val="tx1"/>
                  </a:solidFill>
                </a:ln>
                <a:solidFill>
                  <a:srgbClr val="FF0000"/>
                </a:solidFill>
              </a:rPr>
              <a:t>CONUS 12km, 2006 NLCD/MODIS</a:t>
            </a:r>
          </a:p>
          <a:p>
            <a:r>
              <a:rPr lang="en-US" sz="1600" b="1" dirty="0"/>
              <a:t>08/01/2006 – 09/09/2006</a:t>
            </a:r>
            <a:endParaRPr lang="en-US" sz="1600" dirty="0" smtClean="0">
              <a:ln>
                <a:solidFill>
                  <a:schemeClr val="tx1"/>
                </a:solidFill>
              </a:ln>
              <a:solidFill>
                <a:srgbClr val="FF0000"/>
              </a:solidFill>
            </a:endParaRPr>
          </a:p>
          <a:p>
            <a:endParaRPr lang="en-US" sz="1600" dirty="0">
              <a:ln>
                <a:solidFill>
                  <a:schemeClr val="tx1"/>
                </a:solidFill>
              </a:ln>
              <a:solidFill>
                <a:srgbClr val="FF0000"/>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229600" cy="833735"/>
          </a:xfrm>
        </p:spPr>
        <p:txBody>
          <a:bodyPr>
            <a:normAutofit fontScale="90000"/>
          </a:bodyPr>
          <a:lstStyle/>
          <a:p>
            <a:r>
              <a:rPr lang="en-US" sz="3200" dirty="0"/>
              <a:t>Meteorology </a:t>
            </a:r>
            <a:r>
              <a:rPr lang="en-US" sz="3200" dirty="0" smtClean="0"/>
              <a:t>Results: Aug 10 – Sept 9, </a:t>
            </a:r>
            <a:r>
              <a:rPr lang="en-US" sz="2800" dirty="0" smtClean="0"/>
              <a:t>2006</a:t>
            </a:r>
            <a:br>
              <a:rPr lang="en-US" sz="2800" dirty="0" smtClean="0"/>
            </a:br>
            <a:r>
              <a:rPr lang="en-US" sz="2800" dirty="0" smtClean="0">
                <a:solidFill>
                  <a:schemeClr val="tx1"/>
                </a:solidFill>
              </a:rPr>
              <a:t>Statistical Metrics vs. OBS Range </a:t>
            </a:r>
            <a:endParaRPr lang="en-US" sz="2800" dirty="0">
              <a:solidFill>
                <a:schemeClr val="tx1"/>
              </a:solidFill>
            </a:endParaRPr>
          </a:p>
        </p:txBody>
      </p:sp>
      <p:sp>
        <p:nvSpPr>
          <p:cNvPr id="14" name="TextBox 13"/>
          <p:cNvSpPr txBox="1"/>
          <p:nvPr/>
        </p:nvSpPr>
        <p:spPr>
          <a:xfrm>
            <a:off x="2626499" y="5836037"/>
            <a:ext cx="1676400" cy="338554"/>
          </a:xfrm>
          <a:prstGeom prst="rect">
            <a:avLst/>
          </a:prstGeom>
          <a:noFill/>
          <a:ln>
            <a:solidFill>
              <a:schemeClr val="bg1"/>
            </a:solidFill>
          </a:ln>
        </p:spPr>
        <p:style>
          <a:lnRef idx="2">
            <a:schemeClr val="dk1"/>
          </a:lnRef>
          <a:fillRef idx="1">
            <a:schemeClr val="lt1"/>
          </a:fillRef>
          <a:effectRef idx="0">
            <a:schemeClr val="dk1"/>
          </a:effectRef>
          <a:fontRef idx="minor">
            <a:schemeClr val="dk1"/>
          </a:fontRef>
        </p:style>
        <p:txBody>
          <a:bodyPr wrap="square" rtlCol="0">
            <a:spAutoFit/>
          </a:bodyPr>
          <a:lstStyle/>
          <a:p>
            <a:r>
              <a:rPr lang="en-US" sz="1600" dirty="0" smtClean="0">
                <a:ln>
                  <a:solidFill>
                    <a:schemeClr val="tx1"/>
                  </a:solidFill>
                </a:ln>
                <a:solidFill>
                  <a:srgbClr val="00B050"/>
                </a:solidFill>
              </a:rPr>
              <a:t>LAI/</a:t>
            </a:r>
            <a:r>
              <a:rPr lang="en-US" sz="1600" dirty="0" err="1" smtClean="0">
                <a:ln>
                  <a:solidFill>
                    <a:schemeClr val="tx1"/>
                  </a:solidFill>
                </a:ln>
                <a:solidFill>
                  <a:srgbClr val="00B050"/>
                </a:solidFill>
              </a:rPr>
              <a:t>fPAR</a:t>
            </a:r>
            <a:r>
              <a:rPr lang="en-US" sz="1600" dirty="0" smtClean="0">
                <a:ln>
                  <a:solidFill>
                    <a:schemeClr val="tx1"/>
                  </a:solidFill>
                </a:ln>
                <a:solidFill>
                  <a:srgbClr val="00B050"/>
                </a:solidFill>
              </a:rPr>
              <a:t> Case</a:t>
            </a:r>
            <a:endParaRPr lang="en-US" sz="1600" dirty="0">
              <a:ln>
                <a:solidFill>
                  <a:schemeClr val="tx1"/>
                </a:solidFill>
              </a:ln>
              <a:solidFill>
                <a:srgbClr val="00B050"/>
              </a:solidFill>
            </a:endParaRPr>
          </a:p>
        </p:txBody>
      </p:sp>
      <p:sp>
        <p:nvSpPr>
          <p:cNvPr id="21" name="TextBox 20"/>
          <p:cNvSpPr txBox="1"/>
          <p:nvPr/>
        </p:nvSpPr>
        <p:spPr>
          <a:xfrm>
            <a:off x="454799" y="5836037"/>
            <a:ext cx="1257300" cy="338554"/>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en-US" sz="1600" dirty="0" smtClean="0">
                <a:ln>
                  <a:solidFill>
                    <a:schemeClr val="tx1"/>
                  </a:solidFill>
                </a:ln>
                <a:solidFill>
                  <a:srgbClr val="FF0000"/>
                </a:solidFill>
              </a:rPr>
              <a:t>Base Case</a:t>
            </a:r>
            <a:endParaRPr lang="en-US" sz="1600" dirty="0">
              <a:ln>
                <a:solidFill>
                  <a:schemeClr val="tx1"/>
                </a:solidFill>
              </a:ln>
              <a:solidFill>
                <a:srgbClr val="FF0000"/>
              </a:solidFill>
            </a:endParaRPr>
          </a:p>
        </p:txBody>
      </p:sp>
      <p:sp>
        <p:nvSpPr>
          <p:cNvPr id="29" name="TextBox 28"/>
          <p:cNvSpPr txBox="1"/>
          <p:nvPr/>
        </p:nvSpPr>
        <p:spPr>
          <a:xfrm>
            <a:off x="76200" y="1214735"/>
            <a:ext cx="1371601" cy="461665"/>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en-US" sz="2400" dirty="0" smtClean="0">
                <a:ln>
                  <a:solidFill>
                    <a:schemeClr val="tx1"/>
                  </a:solidFill>
                </a:ln>
              </a:rPr>
              <a:t>2-m T</a:t>
            </a:r>
            <a:endParaRPr lang="en-US" sz="2400" dirty="0">
              <a:ln>
                <a:solidFill>
                  <a:schemeClr val="tx1"/>
                </a:solidFill>
              </a:ln>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 y="1591931"/>
            <a:ext cx="2213488" cy="1760869"/>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0" y="1600201"/>
            <a:ext cx="2215434" cy="1752599"/>
          </a:xfrm>
          <a:prstGeom prst="rect">
            <a:avLst/>
          </a:prstGeom>
        </p:spPr>
      </p:pic>
      <p:sp>
        <p:nvSpPr>
          <p:cNvPr id="12" name="TextBox 11"/>
          <p:cNvSpPr txBox="1"/>
          <p:nvPr/>
        </p:nvSpPr>
        <p:spPr>
          <a:xfrm>
            <a:off x="35699" y="3653135"/>
            <a:ext cx="1371601" cy="461665"/>
          </a:xfrm>
          <a:prstGeom prst="rect">
            <a:avLst/>
          </a:prstGeom>
          <a:noFill/>
          <a:ln>
            <a:solidFill>
              <a:schemeClr val="bg1"/>
            </a:solidFill>
          </a:ln>
        </p:spPr>
        <p:style>
          <a:lnRef idx="2">
            <a:schemeClr val="dk1"/>
          </a:lnRef>
          <a:fillRef idx="1">
            <a:schemeClr val="lt1"/>
          </a:fillRef>
          <a:effectRef idx="0">
            <a:schemeClr val="dk1"/>
          </a:effectRef>
          <a:fontRef idx="minor">
            <a:schemeClr val="dk1"/>
          </a:fontRef>
        </p:style>
        <p:txBody>
          <a:bodyPr wrap="square" rtlCol="0">
            <a:spAutoFit/>
          </a:bodyPr>
          <a:lstStyle/>
          <a:p>
            <a:r>
              <a:rPr lang="en-US" sz="2400" dirty="0" smtClean="0">
                <a:ln>
                  <a:solidFill>
                    <a:schemeClr val="tx1"/>
                  </a:solidFill>
                </a:ln>
              </a:rPr>
              <a:t>2-m Q</a:t>
            </a:r>
            <a:endParaRPr lang="en-US" sz="2400" dirty="0">
              <a:ln>
                <a:solidFill>
                  <a:schemeClr val="tx1"/>
                </a:solidFill>
              </a:ln>
            </a:endParaRPr>
          </a:p>
        </p:txBody>
      </p:sp>
      <p:sp>
        <p:nvSpPr>
          <p:cNvPr id="13" name="TextBox 12"/>
          <p:cNvSpPr txBox="1"/>
          <p:nvPr/>
        </p:nvSpPr>
        <p:spPr>
          <a:xfrm>
            <a:off x="4912499" y="5836037"/>
            <a:ext cx="1676400" cy="338554"/>
          </a:xfrm>
          <a:prstGeom prst="rect">
            <a:avLst/>
          </a:prstGeom>
          <a:noFill/>
          <a:ln>
            <a:solidFill>
              <a:schemeClr val="bg1"/>
            </a:solidFill>
          </a:ln>
        </p:spPr>
        <p:style>
          <a:lnRef idx="2">
            <a:schemeClr val="dk1"/>
          </a:lnRef>
          <a:fillRef idx="1">
            <a:schemeClr val="lt1"/>
          </a:fillRef>
          <a:effectRef idx="0">
            <a:schemeClr val="dk1"/>
          </a:effectRef>
          <a:fontRef idx="minor">
            <a:schemeClr val="dk1"/>
          </a:fontRef>
        </p:style>
        <p:txBody>
          <a:bodyPr wrap="square" rtlCol="0">
            <a:spAutoFit/>
          </a:bodyPr>
          <a:lstStyle/>
          <a:p>
            <a:r>
              <a:rPr lang="en-US" sz="1600" dirty="0" smtClean="0">
                <a:ln>
                  <a:solidFill>
                    <a:schemeClr val="tx1"/>
                  </a:solidFill>
                </a:ln>
                <a:solidFill>
                  <a:schemeClr val="accent1">
                    <a:lumMod val="60000"/>
                    <a:lumOff val="40000"/>
                  </a:schemeClr>
                </a:solidFill>
              </a:rPr>
              <a:t>Albedo Case</a:t>
            </a:r>
            <a:endParaRPr lang="en-US" sz="1600" dirty="0">
              <a:ln>
                <a:solidFill>
                  <a:schemeClr val="tx1"/>
                </a:solidFill>
              </a:ln>
              <a:solidFill>
                <a:schemeClr val="accent1">
                  <a:lumMod val="60000"/>
                  <a:lumOff val="40000"/>
                </a:schemeClr>
              </a:solidFill>
            </a:endParaRPr>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09196" y="1552888"/>
            <a:ext cx="2272604" cy="1723712"/>
          </a:xfrm>
          <a:prstGeom prst="rect">
            <a:avLst/>
          </a:prstGeom>
        </p:spPr>
      </p:pic>
      <p:sp>
        <p:nvSpPr>
          <p:cNvPr id="15" name="TextBox 14"/>
          <p:cNvSpPr txBox="1"/>
          <p:nvPr/>
        </p:nvSpPr>
        <p:spPr>
          <a:xfrm>
            <a:off x="6781800" y="5836037"/>
            <a:ext cx="2255161" cy="338554"/>
          </a:xfrm>
          <a:prstGeom prst="rect">
            <a:avLst/>
          </a:prstGeom>
          <a:noFill/>
          <a:ln>
            <a:solidFill>
              <a:schemeClr val="bg1"/>
            </a:solidFill>
          </a:ln>
        </p:spPr>
        <p:style>
          <a:lnRef idx="2">
            <a:schemeClr val="dk1"/>
          </a:lnRef>
          <a:fillRef idx="1">
            <a:schemeClr val="lt1"/>
          </a:fillRef>
          <a:effectRef idx="0">
            <a:schemeClr val="dk1"/>
          </a:effectRef>
          <a:fontRef idx="minor">
            <a:schemeClr val="dk1"/>
          </a:fontRef>
        </p:style>
        <p:txBody>
          <a:bodyPr wrap="square" rtlCol="0">
            <a:spAutoFit/>
          </a:bodyPr>
          <a:lstStyle/>
          <a:p>
            <a:r>
              <a:rPr lang="en-US" sz="1600" dirty="0" smtClean="0">
                <a:ln>
                  <a:solidFill>
                    <a:schemeClr val="tx1"/>
                  </a:solidFill>
                </a:ln>
                <a:solidFill>
                  <a:srgbClr val="66FF99"/>
                </a:solidFill>
              </a:rPr>
              <a:t>LAI, </a:t>
            </a:r>
            <a:r>
              <a:rPr lang="en-US" sz="1600" dirty="0" err="1" smtClean="0">
                <a:ln>
                  <a:solidFill>
                    <a:schemeClr val="tx1"/>
                  </a:solidFill>
                </a:ln>
                <a:solidFill>
                  <a:srgbClr val="66FF99"/>
                </a:solidFill>
              </a:rPr>
              <a:t>fPAR</a:t>
            </a:r>
            <a:r>
              <a:rPr lang="en-US" sz="1600" dirty="0" smtClean="0">
                <a:ln>
                  <a:solidFill>
                    <a:schemeClr val="tx1"/>
                  </a:solidFill>
                </a:ln>
                <a:solidFill>
                  <a:schemeClr val="accent1">
                    <a:lumMod val="60000"/>
                    <a:lumOff val="40000"/>
                  </a:schemeClr>
                </a:solidFill>
              </a:rPr>
              <a:t>, Albedo Case</a:t>
            </a:r>
            <a:endParaRPr lang="en-US" sz="1600" dirty="0">
              <a:ln>
                <a:solidFill>
                  <a:schemeClr val="tx1"/>
                </a:solidFill>
              </a:ln>
              <a:solidFill>
                <a:schemeClr val="accent1">
                  <a:lumMod val="60000"/>
                  <a:lumOff val="40000"/>
                </a:schemeClr>
              </a:solidFill>
            </a:endParaRPr>
          </a:p>
        </p:txBody>
      </p:sp>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81800" y="1580200"/>
            <a:ext cx="2295662" cy="177260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4685" y="4083437"/>
            <a:ext cx="2207260" cy="1676401"/>
          </a:xfrm>
          <a:prstGeom prst="rect">
            <a:avLst/>
          </a:prstGeom>
        </p:spPr>
      </p:pic>
      <p:pic>
        <p:nvPicPr>
          <p:cNvPr id="16" name="Picture 1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231946" y="4083437"/>
            <a:ext cx="2228988" cy="1688200"/>
          </a:xfrm>
          <a:prstGeom prst="rect">
            <a:avLst/>
          </a:prstGeom>
        </p:spPr>
      </p:pic>
      <p:pic>
        <p:nvPicPr>
          <p:cNvPr id="17" name="Picture 1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453527" y="4083437"/>
            <a:ext cx="2287772" cy="1749757"/>
          </a:xfrm>
          <a:prstGeom prst="rect">
            <a:avLst/>
          </a:prstGeom>
        </p:spPr>
      </p:pic>
      <p:pic>
        <p:nvPicPr>
          <p:cNvPr id="18" name="Picture 1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741298" y="4083437"/>
            <a:ext cx="2295663" cy="1754647"/>
          </a:xfrm>
          <a:prstGeom prst="rect">
            <a:avLst/>
          </a:prstGeom>
        </p:spPr>
      </p:pic>
      <p:sp>
        <p:nvSpPr>
          <p:cNvPr id="19" name="TextBox 18"/>
          <p:cNvSpPr txBox="1"/>
          <p:nvPr/>
        </p:nvSpPr>
        <p:spPr>
          <a:xfrm>
            <a:off x="2874323" y="3590137"/>
            <a:ext cx="1261753" cy="307777"/>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en-US" sz="1400" dirty="0" smtClean="0">
                <a:solidFill>
                  <a:srgbClr val="C00000"/>
                </a:solidFill>
              </a:rPr>
              <a:t>Bias reduced </a:t>
            </a:r>
            <a:endParaRPr lang="en-US" sz="1400" dirty="0">
              <a:solidFill>
                <a:srgbClr val="C00000"/>
              </a:solidFill>
            </a:endParaRPr>
          </a:p>
        </p:txBody>
      </p:sp>
      <p:sp>
        <p:nvSpPr>
          <p:cNvPr id="20" name="Line 18"/>
          <p:cNvSpPr>
            <a:spLocks noChangeShapeType="1"/>
          </p:cNvSpPr>
          <p:nvPr/>
        </p:nvSpPr>
        <p:spPr bwMode="auto">
          <a:xfrm flipV="1">
            <a:off x="3505200" y="2886861"/>
            <a:ext cx="838200" cy="703276"/>
          </a:xfrm>
          <a:prstGeom prst="line">
            <a:avLst/>
          </a:prstGeom>
          <a:noFill/>
          <a:ln w="25400">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 name="Line 18"/>
          <p:cNvSpPr>
            <a:spLocks noChangeShapeType="1"/>
          </p:cNvSpPr>
          <p:nvPr/>
        </p:nvSpPr>
        <p:spPr bwMode="auto">
          <a:xfrm>
            <a:off x="3352800" y="3897914"/>
            <a:ext cx="416" cy="1023722"/>
          </a:xfrm>
          <a:prstGeom prst="line">
            <a:avLst/>
          </a:prstGeom>
          <a:noFill/>
          <a:ln w="25400">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 name="TextBox 22"/>
          <p:cNvSpPr txBox="1"/>
          <p:nvPr/>
        </p:nvSpPr>
        <p:spPr>
          <a:xfrm>
            <a:off x="381000" y="6205965"/>
            <a:ext cx="8000652" cy="584775"/>
          </a:xfrm>
          <a:prstGeom prst="rect">
            <a:avLst/>
          </a:prstGeom>
          <a:noFill/>
        </p:spPr>
        <p:txBody>
          <a:bodyPr wrap="none" rtlCol="0">
            <a:spAutoFit/>
          </a:bodyPr>
          <a:lstStyle/>
          <a:p>
            <a:pPr marL="285750" indent="-285750">
              <a:buFont typeface="Arial" panose="020B0604020202020204" pitchFamily="34" charset="0"/>
              <a:buChar char="•"/>
            </a:pPr>
            <a:r>
              <a:rPr lang="en-US" sz="1600" dirty="0" smtClean="0"/>
              <a:t>MODIS LAI/</a:t>
            </a:r>
            <a:r>
              <a:rPr lang="en-US" sz="1600" dirty="0" err="1" smtClean="0"/>
              <a:t>fPAR</a:t>
            </a:r>
            <a:r>
              <a:rPr lang="en-US" sz="1600" dirty="0" smtClean="0"/>
              <a:t> run increases overall 2m T bias but reduces cold bias at high end</a:t>
            </a:r>
          </a:p>
          <a:p>
            <a:pPr marL="285750" indent="-285750">
              <a:buFont typeface="Arial" panose="020B0604020202020204" pitchFamily="34" charset="0"/>
              <a:buChar char="•"/>
            </a:pPr>
            <a:r>
              <a:rPr lang="en-US" sz="1600" dirty="0" smtClean="0"/>
              <a:t>Wet bias below 14 g/kg is practically eliminated </a:t>
            </a:r>
            <a:endParaRPr lang="en-US" sz="1600" dirty="0"/>
          </a:p>
        </p:txBody>
      </p:sp>
    </p:spTree>
    <p:extLst>
      <p:ext uri="{BB962C8B-B14F-4D97-AF65-F5344CB8AC3E}">
        <p14:creationId xmlns:p14="http://schemas.microsoft.com/office/powerpoint/2010/main" val="86190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990600"/>
          </a:xfrm>
        </p:spPr>
        <p:txBody>
          <a:bodyPr>
            <a:normAutofit/>
          </a:bodyPr>
          <a:lstStyle/>
          <a:p>
            <a:r>
              <a:rPr lang="en-US" sz="3200" dirty="0"/>
              <a:t>Meteorology </a:t>
            </a:r>
            <a:r>
              <a:rPr lang="en-US" sz="3200" dirty="0" smtClean="0"/>
              <a:t>Results: </a:t>
            </a:r>
            <a:r>
              <a:rPr lang="en-US" sz="3200" dirty="0"/>
              <a:t>Aug 10 – Sept 9, </a:t>
            </a:r>
            <a:r>
              <a:rPr lang="en-US" sz="2800" dirty="0"/>
              <a:t>2006</a:t>
            </a:r>
            <a:r>
              <a:rPr lang="en-US" sz="3200" dirty="0" smtClean="0"/>
              <a:t/>
            </a:r>
            <a:br>
              <a:rPr lang="en-US" sz="3200" dirty="0" smtClean="0"/>
            </a:br>
            <a:r>
              <a:rPr lang="en-US" sz="2400" dirty="0">
                <a:ln>
                  <a:solidFill>
                    <a:schemeClr val="tx1"/>
                  </a:solidFill>
                </a:ln>
              </a:rPr>
              <a:t>Mean Bias Difference: LAI/</a:t>
            </a:r>
            <a:r>
              <a:rPr lang="en-US" sz="2400" dirty="0" err="1">
                <a:ln>
                  <a:solidFill>
                    <a:schemeClr val="tx1"/>
                  </a:solidFill>
                </a:ln>
              </a:rPr>
              <a:t>fPAR</a:t>
            </a:r>
            <a:r>
              <a:rPr lang="en-US" sz="2400" dirty="0">
                <a:ln>
                  <a:solidFill>
                    <a:schemeClr val="tx1"/>
                  </a:solidFill>
                </a:ln>
              </a:rPr>
              <a:t> </a:t>
            </a:r>
            <a:r>
              <a:rPr lang="en-US" sz="2400" dirty="0" smtClean="0">
                <a:ln>
                  <a:solidFill>
                    <a:schemeClr val="tx1"/>
                  </a:solidFill>
                </a:ln>
              </a:rPr>
              <a:t>Case – Base Case</a:t>
            </a:r>
            <a:endParaRPr lang="en-US" sz="2800" dirty="0"/>
          </a:p>
        </p:txBody>
      </p:sp>
      <p:sp>
        <p:nvSpPr>
          <p:cNvPr id="29" name="TextBox 28"/>
          <p:cNvSpPr txBox="1"/>
          <p:nvPr/>
        </p:nvSpPr>
        <p:spPr>
          <a:xfrm>
            <a:off x="136716" y="2197660"/>
            <a:ext cx="685800" cy="369332"/>
          </a:xfrm>
          <a:prstGeom prst="rect">
            <a:avLst/>
          </a:prstGeom>
          <a:noFill/>
          <a:ln>
            <a:solidFill>
              <a:schemeClr val="bg1"/>
            </a:solidFill>
          </a:ln>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smtClean="0">
                <a:ln>
                  <a:solidFill>
                    <a:schemeClr val="tx1"/>
                  </a:solidFill>
                </a:ln>
              </a:rPr>
              <a:t>2m T</a:t>
            </a:r>
            <a:endParaRPr lang="en-US" dirty="0">
              <a:ln>
                <a:solidFill>
                  <a:schemeClr val="tx1"/>
                </a:solidFill>
              </a:ln>
            </a:endParaRPr>
          </a:p>
        </p:txBody>
      </p:sp>
      <p:sp>
        <p:nvSpPr>
          <p:cNvPr id="11" name="TextBox 10"/>
          <p:cNvSpPr txBox="1"/>
          <p:nvPr/>
        </p:nvSpPr>
        <p:spPr>
          <a:xfrm>
            <a:off x="152400" y="4510419"/>
            <a:ext cx="846295" cy="369332"/>
          </a:xfrm>
          <a:prstGeom prst="rect">
            <a:avLst/>
          </a:prstGeom>
          <a:noFill/>
          <a:ln>
            <a:solidFill>
              <a:schemeClr val="bg1"/>
            </a:solidFill>
          </a:ln>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smtClean="0">
                <a:ln>
                  <a:solidFill>
                    <a:schemeClr val="tx1"/>
                  </a:solidFill>
                </a:ln>
              </a:rPr>
              <a:t>2m Q</a:t>
            </a:r>
            <a:endParaRPr lang="en-US" dirty="0">
              <a:ln>
                <a:solidFill>
                  <a:schemeClr val="tx1"/>
                </a:solidFill>
              </a:ln>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44048" y="1242732"/>
            <a:ext cx="3551752" cy="2186268"/>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4048" y="3736360"/>
            <a:ext cx="3551752" cy="2207240"/>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16425" y="1231811"/>
            <a:ext cx="3328030" cy="2349589"/>
          </a:xfrm>
          <a:prstGeom prst="rect">
            <a:avLst/>
          </a:prstGeom>
        </p:spPr>
      </p:pic>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332524" y="3623931"/>
            <a:ext cx="3429000" cy="2472069"/>
          </a:xfrm>
          <a:prstGeom prst="rect">
            <a:avLst/>
          </a:prstGeom>
        </p:spPr>
      </p:pic>
      <p:sp>
        <p:nvSpPr>
          <p:cNvPr id="13" name="TextBox 12"/>
          <p:cNvSpPr txBox="1"/>
          <p:nvPr/>
        </p:nvSpPr>
        <p:spPr>
          <a:xfrm>
            <a:off x="291448" y="6075992"/>
            <a:ext cx="8128764" cy="584775"/>
          </a:xfrm>
          <a:prstGeom prst="rect">
            <a:avLst/>
          </a:prstGeom>
          <a:noFill/>
        </p:spPr>
        <p:txBody>
          <a:bodyPr wrap="none" rtlCol="0">
            <a:spAutoFit/>
          </a:bodyPr>
          <a:lstStyle/>
          <a:p>
            <a:pPr marL="285750" indent="-285750">
              <a:buFont typeface="Arial" panose="020B0604020202020204" pitchFamily="34" charset="0"/>
              <a:buChar char="•"/>
            </a:pPr>
            <a:r>
              <a:rPr lang="en-US" sz="1600" dirty="0" smtClean="0">
                <a:latin typeface="+mj-lt"/>
              </a:rPr>
              <a:t>More realistic LAI and </a:t>
            </a:r>
            <a:r>
              <a:rPr lang="en-US" sz="1600" dirty="0" err="1" smtClean="0">
                <a:latin typeface="+mj-lt"/>
              </a:rPr>
              <a:t>vegF</a:t>
            </a:r>
            <a:r>
              <a:rPr lang="en-US" sz="1600" dirty="0" smtClean="0">
                <a:latin typeface="+mj-lt"/>
              </a:rPr>
              <a:t> in West from MODIS increases 2m T bias, decreases 2m Q bias</a:t>
            </a:r>
          </a:p>
          <a:p>
            <a:pPr marL="285750" indent="-285750">
              <a:buFont typeface="Arial" panose="020B0604020202020204" pitchFamily="34" charset="0"/>
              <a:buChar char="•"/>
            </a:pPr>
            <a:r>
              <a:rPr lang="en-US" sz="1600" dirty="0" smtClean="0">
                <a:latin typeface="+mj-lt"/>
              </a:rPr>
              <a:t>Exception: Southern AZ, NM where MODIS veg run is too hot and dry</a:t>
            </a:r>
            <a:endParaRPr lang="en-US" sz="1600" dirty="0">
              <a:latin typeface="+mj-lt"/>
            </a:endParaRPr>
          </a:p>
        </p:txBody>
      </p:sp>
    </p:spTree>
    <p:extLst>
      <p:ext uri="{BB962C8B-B14F-4D97-AF65-F5344CB8AC3E}">
        <p14:creationId xmlns:p14="http://schemas.microsoft.com/office/powerpoint/2010/main" val="65050963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9515</TotalTime>
  <Words>1233</Words>
  <Application>Microsoft Office PowerPoint</Application>
  <PresentationFormat>On-screen Show (4:3)</PresentationFormat>
  <Paragraphs>168</Paragraphs>
  <Slides>19</Slides>
  <Notes>3</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Flow</vt:lpstr>
      <vt:lpstr>Application and Evaluation of MODIS LAI, fPAR, and Albedo Products in the WRF/CMAQ System:  Meteorology Simulations </vt:lpstr>
      <vt:lpstr>Outline </vt:lpstr>
      <vt:lpstr>Background</vt:lpstr>
      <vt:lpstr>PX WRF LAI: 1. Difficulties to correctly estimate individual crop LAI 2. Failed to capture the Spring peak greenness of the West woody dryland  3. Relatively high during the cold seasons and low during the peak green summer   Average minimum and maximum LAI values for broad land cover vegetation categories in the LSM tend to dampen the extremes of LAI values.</vt:lpstr>
      <vt:lpstr>Background: Vegetation Cover  12km CONUS domain, 2006-08-10</vt:lpstr>
      <vt:lpstr>Research Objective</vt:lpstr>
      <vt:lpstr>Modeling Domain, Scenarios, Configuration</vt:lpstr>
      <vt:lpstr>Meteorology Results: Aug 10 – Sept 9, 2006 Statistical Metrics vs. OBS Range </vt:lpstr>
      <vt:lpstr>Meteorology Results: Aug 10 – Sept 9, 2006 Mean Bias Difference: LAI/fPAR Case – Base Case</vt:lpstr>
      <vt:lpstr>Meteorology Result Comparison: Aug 10, 2006, 20Z</vt:lpstr>
      <vt:lpstr>Measurement Site Comparison, Aug 15-25, 2006  ASOS site, Base Case and LAI/fPAR Case</vt:lpstr>
      <vt:lpstr>FLUXNET Measurement Comparison: Latent and Sensible Heat Tonzi, CA, Aug 8-13, 2006</vt:lpstr>
      <vt:lpstr>Meteorology Results:   Precipitation Difference (in) for Aug 2006</vt:lpstr>
      <vt:lpstr>Air Quality Site Comparison: Aug 10 – 30, 2006  Mean Bias Difference  LAI,fPAR,albedo Case – Base Case</vt:lpstr>
      <vt:lpstr>Conclusions and Ongoing Work</vt:lpstr>
      <vt:lpstr>Acknowledgements</vt:lpstr>
      <vt:lpstr>Extra</vt:lpstr>
      <vt:lpstr>1. PXLSM WRF albedo is missing the diurnal, seasonal, and spatial patterns.  2. More appropriate to use daily snow analyses to define snow coverage and albedo.  3. MODIS albedo excluding the snow coverage areas does capture the heterogeneous surface.</vt:lpstr>
      <vt:lpstr>Meteorology Result Comparison: Aug 10, 2006, 20Z</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Impact Assessment of Land Use and Land Cover, Infrastructure, and Fragmentation on Mean Species Abundance in the Conterminous US</dc:title>
  <dc:creator>Limei</dc:creator>
  <cp:lastModifiedBy>jp</cp:lastModifiedBy>
  <cp:revision>610</cp:revision>
  <cp:lastPrinted>2014-10-26T21:45:38Z</cp:lastPrinted>
  <dcterms:created xsi:type="dcterms:W3CDTF">2011-10-29T17:15:30Z</dcterms:created>
  <dcterms:modified xsi:type="dcterms:W3CDTF">2014-10-27T11:58:47Z</dcterms:modified>
</cp:coreProperties>
</file>