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 id="2147483716" r:id="rId5"/>
  </p:sldMasterIdLst>
  <p:notesMasterIdLst>
    <p:notesMasterId r:id="rId33"/>
  </p:notesMasterIdLst>
  <p:sldIdLst>
    <p:sldId id="275" r:id="rId6"/>
    <p:sldId id="276" r:id="rId7"/>
    <p:sldId id="277" r:id="rId8"/>
    <p:sldId id="278" r:id="rId9"/>
    <p:sldId id="279" r:id="rId10"/>
    <p:sldId id="280" r:id="rId11"/>
    <p:sldId id="310" r:id="rId12"/>
    <p:sldId id="281" r:id="rId13"/>
    <p:sldId id="282" r:id="rId14"/>
    <p:sldId id="283" r:id="rId15"/>
    <p:sldId id="284" r:id="rId16"/>
    <p:sldId id="286" r:id="rId17"/>
    <p:sldId id="285" r:id="rId18"/>
    <p:sldId id="288" r:id="rId19"/>
    <p:sldId id="289" r:id="rId20"/>
    <p:sldId id="290" r:id="rId21"/>
    <p:sldId id="291" r:id="rId22"/>
    <p:sldId id="307" r:id="rId23"/>
    <p:sldId id="309" r:id="rId24"/>
    <p:sldId id="293" r:id="rId25"/>
    <p:sldId id="305" r:id="rId26"/>
    <p:sldId id="304" r:id="rId27"/>
    <p:sldId id="306" r:id="rId28"/>
    <p:sldId id="300" r:id="rId29"/>
    <p:sldId id="301" r:id="rId30"/>
    <p:sldId id="303" r:id="rId31"/>
    <p:sldId id="29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ghlin, Dan" initials="LD" lastIdx="24" clrIdx="0">
    <p:extLst>
      <p:ext uri="{19B8F6BF-5375-455C-9EA6-DF929625EA0E}">
        <p15:presenceInfo xmlns:p15="http://schemas.microsoft.com/office/powerpoint/2012/main" userId="S-1-5-21-1339303556-449845944-1601390327-31423" providerId="AD"/>
      </p:ext>
    </p:extLst>
  </p:cmAuthor>
  <p:cmAuthor id="2" name="Gamas, Julia" initials="GJ" lastIdx="4" clrIdx="1">
    <p:extLst>
      <p:ext uri="{19B8F6BF-5375-455C-9EA6-DF929625EA0E}">
        <p15:presenceInfo xmlns:p15="http://schemas.microsoft.com/office/powerpoint/2012/main" userId="S-1-5-21-1339303556-449845944-1601390327-164866" providerId="AD"/>
      </p:ext>
    </p:extLst>
  </p:cmAuthor>
  <p:cmAuthor id="3" name="Hubbell, Bryan" initials="HB" lastIdx="4" clrIdx="2">
    <p:extLst>
      <p:ext uri="{19B8F6BF-5375-455C-9EA6-DF929625EA0E}">
        <p15:presenceInfo xmlns:p15="http://schemas.microsoft.com/office/powerpoint/2012/main" userId="S-1-5-21-1339303556-449845944-1601390327-1635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53" d="100"/>
          <a:sy n="53" d="100"/>
        </p:scale>
        <p:origin x="108"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54162-3DC6-4538-8B14-C7395FECAF7A}" type="datetimeFigureOut">
              <a:rPr lang="en-US" smtClean="0"/>
              <a:t>10/28/2014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7795A-C91E-4841-98EF-4B1AE41EF822}" type="slidenum">
              <a:rPr lang="en-US" smtClean="0"/>
              <a:t>‹#›</a:t>
            </a:fld>
            <a:endParaRPr lang="en-US"/>
          </a:p>
        </p:txBody>
      </p:sp>
    </p:spTree>
    <p:extLst>
      <p:ext uri="{BB962C8B-B14F-4D97-AF65-F5344CB8AC3E}">
        <p14:creationId xmlns:p14="http://schemas.microsoft.com/office/powerpoint/2010/main" val="410572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B3331A-F007-452B-A564-90A67B008BA4}" type="slidenum">
              <a:rPr lang="en-US">
                <a:solidFill>
                  <a:srgbClr val="000000"/>
                </a:solidFill>
              </a:rPr>
              <a:pPr/>
              <a:t>1</a:t>
            </a:fld>
            <a:endParaRPr lang="en-US">
              <a:solidFill>
                <a:srgbClr val="000000"/>
              </a:solidFill>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1401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5C551-1813-4D22-86C0-2ADF9A8D0A0D}" type="slidenum">
              <a:rPr lang="en-US">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302109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drivers up front.  Walk</a:t>
            </a:r>
            <a:r>
              <a:rPr lang="en-US" baseline="0" dirty="0" smtClean="0"/>
              <a:t> through an example.  VMT and land use.  Oil prices </a:t>
            </a:r>
            <a:r>
              <a:rPr lang="en-US" baseline="0" smtClean="0"/>
              <a:t>and geopolitics.</a:t>
            </a:r>
            <a:endParaRPr lang="en-US" dirty="0"/>
          </a:p>
        </p:txBody>
      </p:sp>
      <p:sp>
        <p:nvSpPr>
          <p:cNvPr id="4" name="Slide Number Placeholder 3"/>
          <p:cNvSpPr>
            <a:spLocks noGrp="1"/>
          </p:cNvSpPr>
          <p:nvPr>
            <p:ph type="sldNum" sz="quarter" idx="10"/>
          </p:nvPr>
        </p:nvSpPr>
        <p:spPr/>
        <p:txBody>
          <a:bodyPr/>
          <a:lstStyle/>
          <a:p>
            <a:fld id="{23A5C551-1813-4D22-86C0-2ADF9A8D0A0D}" type="slidenum">
              <a:rPr lang="en-US">
                <a:solidFill>
                  <a:srgbClr val="000000"/>
                </a:solidFill>
              </a:rPr>
              <a:pPr/>
              <a:t>5</a:t>
            </a:fld>
            <a:endParaRPr lang="en-US">
              <a:solidFill>
                <a:srgbClr val="000000"/>
              </a:solidFill>
            </a:endParaRPr>
          </a:p>
        </p:txBody>
      </p:sp>
    </p:spTree>
    <p:extLst>
      <p:ext uri="{BB962C8B-B14F-4D97-AF65-F5344CB8AC3E}">
        <p14:creationId xmlns:p14="http://schemas.microsoft.com/office/powerpoint/2010/main" val="807823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77795A-C91E-4841-98EF-4B1AE41EF822}" type="slidenum">
              <a:rPr lang="en-US" smtClean="0"/>
              <a:t>10</a:t>
            </a:fld>
            <a:endParaRPr lang="en-US"/>
          </a:p>
        </p:txBody>
      </p:sp>
    </p:spTree>
    <p:extLst>
      <p:ext uri="{BB962C8B-B14F-4D97-AF65-F5344CB8AC3E}">
        <p14:creationId xmlns:p14="http://schemas.microsoft.com/office/powerpoint/2010/main" val="206001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77795A-C91E-4841-98EF-4B1AE41EF822}" type="slidenum">
              <a:rPr lang="en-US" smtClean="0"/>
              <a:t>12</a:t>
            </a:fld>
            <a:endParaRPr lang="en-US"/>
          </a:p>
        </p:txBody>
      </p:sp>
    </p:spTree>
    <p:extLst>
      <p:ext uri="{BB962C8B-B14F-4D97-AF65-F5344CB8AC3E}">
        <p14:creationId xmlns:p14="http://schemas.microsoft.com/office/powerpoint/2010/main" val="2165485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go over only two examples but leave all four for discussion if needed.</a:t>
            </a:r>
            <a:endParaRPr lang="en-US" dirty="0"/>
          </a:p>
        </p:txBody>
      </p:sp>
      <p:sp>
        <p:nvSpPr>
          <p:cNvPr id="4" name="Slide Number Placeholder 3"/>
          <p:cNvSpPr>
            <a:spLocks noGrp="1"/>
          </p:cNvSpPr>
          <p:nvPr>
            <p:ph type="sldNum" sz="quarter" idx="10"/>
          </p:nvPr>
        </p:nvSpPr>
        <p:spPr/>
        <p:txBody>
          <a:bodyPr/>
          <a:lstStyle/>
          <a:p>
            <a:fld id="{0077795A-C91E-4841-98EF-4B1AE41EF822}" type="slidenum">
              <a:rPr lang="en-US" smtClean="0"/>
              <a:t>13</a:t>
            </a:fld>
            <a:endParaRPr lang="en-US"/>
          </a:p>
        </p:txBody>
      </p:sp>
    </p:spTree>
    <p:extLst>
      <p:ext uri="{BB962C8B-B14F-4D97-AF65-F5344CB8AC3E}">
        <p14:creationId xmlns:p14="http://schemas.microsoft.com/office/powerpoint/2010/main" val="1347459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figure, red trajectories indicate low technology development, while blue indicate high technology development. Solid lines represent adoption of new societal paradigms, where dashed lines represent stagnant behaviors. Note that these results do not incorporate the recent Tier III </a:t>
            </a:r>
            <a:r>
              <a:rPr lang="en-US" sz="1200" kern="1200" dirty="0" err="1" smtClean="0">
                <a:solidFill>
                  <a:schemeClr val="tx1"/>
                </a:solidFill>
                <a:effectLst/>
                <a:latin typeface="+mn-lt"/>
                <a:ea typeface="+mn-ea"/>
                <a:cs typeface="+mn-cs"/>
              </a:rPr>
              <a:t>onroad</a:t>
            </a:r>
            <a:r>
              <a:rPr lang="en-US" sz="1200" kern="1200" dirty="0" smtClean="0">
                <a:solidFill>
                  <a:schemeClr val="tx1"/>
                </a:solidFill>
                <a:effectLst/>
                <a:latin typeface="+mn-lt"/>
                <a:ea typeface="+mn-ea"/>
                <a:cs typeface="+mn-cs"/>
              </a:rPr>
              <a:t> vehicle emission standards or the proposed New Source Performance Standards for new and existing coal-fired power plants. </a:t>
            </a:r>
            <a:endParaRPr lang="en-US" dirty="0"/>
          </a:p>
        </p:txBody>
      </p:sp>
      <p:sp>
        <p:nvSpPr>
          <p:cNvPr id="4" name="Slide Number Placeholder 3"/>
          <p:cNvSpPr>
            <a:spLocks noGrp="1"/>
          </p:cNvSpPr>
          <p:nvPr>
            <p:ph type="sldNum" sz="quarter" idx="10"/>
          </p:nvPr>
        </p:nvSpPr>
        <p:spPr/>
        <p:txBody>
          <a:bodyPr/>
          <a:lstStyle/>
          <a:p>
            <a:fld id="{0077795A-C91E-4841-98EF-4B1AE41EF822}" type="slidenum">
              <a:rPr lang="en-US" smtClean="0"/>
              <a:t>20</a:t>
            </a:fld>
            <a:endParaRPr lang="en-US"/>
          </a:p>
        </p:txBody>
      </p:sp>
    </p:spTree>
    <p:extLst>
      <p:ext uri="{BB962C8B-B14F-4D97-AF65-F5344CB8AC3E}">
        <p14:creationId xmlns:p14="http://schemas.microsoft.com/office/powerpoint/2010/main" val="4267089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5" name="Picture 23" descr="EPA_Master Template_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886201" y="1447800"/>
            <a:ext cx="7617884" cy="1447800"/>
          </a:xfrm>
          <a:solidFill>
            <a:srgbClr val="003F69">
              <a:alpha val="0"/>
            </a:srgbClr>
          </a:solidFill>
        </p:spPr>
        <p:txBody>
          <a:bodyPr lIns="0" tIns="0" rIns="0" bIns="0" anchor="b"/>
          <a:lstStyle>
            <a:lvl1pPr>
              <a:lnSpc>
                <a:spcPct val="90000"/>
              </a:lnSpc>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886201" y="3016250"/>
            <a:ext cx="7617884" cy="338138"/>
          </a:xfrm>
          <a:solidFill>
            <a:srgbClr val="003F69">
              <a:alpha val="0"/>
            </a:srgbClr>
          </a:solidFill>
        </p:spPr>
        <p:txBody>
          <a:bodyPr lIns="0" tIns="0" rIns="0" bIns="0"/>
          <a:lstStyle>
            <a:lvl1pPr marL="0" indent="0">
              <a:lnSpc>
                <a:spcPct val="70000"/>
              </a:lnSpc>
              <a:buFont typeface="Times" panose="02020603050405020304" pitchFamily="18" charset="0"/>
              <a:buNone/>
              <a:defRPr i="1">
                <a:latin typeface="Times New Roman" panose="02020603050405020304" pitchFamily="18" charset="0"/>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bwMode="auto">
          <a:xfrm>
            <a:off x="8839200" y="6224588"/>
            <a:ext cx="25400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000" b="1">
                <a:solidFill>
                  <a:schemeClr val="bg1"/>
                </a:solidFill>
              </a:defRPr>
            </a:lvl1pPr>
          </a:lstStyle>
          <a:p>
            <a:pPr eaLnBrk="0" fontAlgn="base" hangingPunct="0">
              <a:spcBef>
                <a:spcPct val="0"/>
              </a:spcBef>
              <a:spcAft>
                <a:spcPct val="0"/>
              </a:spcAft>
            </a:pPr>
            <a:fld id="{EFE0893D-CDFD-4820-B457-BA9B93319814}" type="datetime1">
              <a:rPr lang="en-US">
                <a:solidFill>
                  <a:srgbClr val="FFFFFF"/>
                </a:solidFill>
              </a:rPr>
              <a:pPr eaLnBrk="0" fontAlgn="base" hangingPunct="0">
                <a:spcBef>
                  <a:spcPct val="0"/>
                </a:spcBef>
                <a:spcAft>
                  <a:spcPct val="0"/>
                </a:spcAft>
              </a:pPr>
              <a:t>10/28/2014</a:t>
            </a:fld>
            <a:endParaRPr lang="en-US">
              <a:solidFill>
                <a:srgbClr val="FFFFFF"/>
              </a:solidFill>
            </a:endParaRPr>
          </a:p>
        </p:txBody>
      </p:sp>
      <p:sp>
        <p:nvSpPr>
          <p:cNvPr id="3080" name="Rectangle 8"/>
          <p:cNvSpPr>
            <a:spLocks noChangeArrowheads="1"/>
          </p:cNvSpPr>
          <p:nvPr userDrawn="1"/>
        </p:nvSpPr>
        <p:spPr bwMode="auto">
          <a:xfrm>
            <a:off x="0" y="6224588"/>
            <a:ext cx="1016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088" name="Rectangle 16"/>
          <p:cNvSpPr>
            <a:spLocks noChangeArrowheads="1"/>
          </p:cNvSpPr>
          <p:nvPr userDrawn="1"/>
        </p:nvSpPr>
        <p:spPr bwMode="auto">
          <a:xfrm>
            <a:off x="1111251" y="6224588"/>
            <a:ext cx="7524749" cy="228600"/>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eaLnBrk="0" fontAlgn="base" hangingPunct="0">
              <a:lnSpc>
                <a:spcPct val="90000"/>
              </a:lnSpc>
              <a:spcBef>
                <a:spcPct val="0"/>
              </a:spcBef>
              <a:spcAft>
                <a:spcPct val="0"/>
              </a:spcAft>
            </a:pPr>
            <a:r>
              <a:rPr lang="en-US" sz="900" b="1" dirty="0">
                <a:solidFill>
                  <a:srgbClr val="FFFFFF"/>
                </a:solidFill>
              </a:rPr>
              <a:t>Office of Research and Development and Office of Air Quality Planning and Standards</a:t>
            </a:r>
            <a:endParaRPr lang="en-US" sz="900" b="1" dirty="0">
              <a:solidFill>
                <a:srgbClr val="000000"/>
              </a:solidFill>
            </a:endParaRPr>
          </a:p>
          <a:p>
            <a:pPr eaLnBrk="0" fontAlgn="base" hangingPunct="0">
              <a:lnSpc>
                <a:spcPct val="90000"/>
              </a:lnSpc>
              <a:spcBef>
                <a:spcPct val="0"/>
              </a:spcBef>
              <a:spcAft>
                <a:spcPct val="0"/>
              </a:spcAft>
            </a:pPr>
            <a:r>
              <a:rPr lang="en-US" sz="900" dirty="0">
                <a:solidFill>
                  <a:srgbClr val="FFFFFF"/>
                </a:solidFill>
              </a:rPr>
              <a:t>ORD/NRMRL/APPCD/APB                            OAR/OAQPS/HEID/AEG</a:t>
            </a:r>
          </a:p>
        </p:txBody>
      </p:sp>
      <p:sp>
        <p:nvSpPr>
          <p:cNvPr id="3092" name="Rectangle 20"/>
          <p:cNvSpPr>
            <a:spLocks noChangeArrowheads="1"/>
          </p:cNvSpPr>
          <p:nvPr userDrawn="1"/>
        </p:nvSpPr>
        <p:spPr bwMode="auto">
          <a:xfrm>
            <a:off x="3860800" y="3581400"/>
            <a:ext cx="8331200" cy="1676400"/>
          </a:xfrm>
          <a:prstGeom prst="rect">
            <a:avLst/>
          </a:prstGeom>
          <a:solidFill>
            <a:srgbClr val="003F69"/>
          </a:solidFill>
          <a:ln>
            <a:noFill/>
          </a:ln>
          <a:effectLst/>
          <a:extLst>
            <a:ext uri="{91240B29-F687-4F45-9708-019B960494DF}">
              <a14:hiddenLine xmlns:a14="http://schemas.microsoft.com/office/drawing/2010/main" w="9525">
                <a:solidFill>
                  <a:srgbClr val="003F6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2029005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1031936-3B43-4C47-968B-A530ABF5BFA1}" type="slidenum">
              <a:rPr lang="en-US"/>
              <a:pPr/>
              <a:t>‹#›</a:t>
            </a:fld>
            <a:endParaRPr lang="en-US"/>
          </a:p>
        </p:txBody>
      </p:sp>
    </p:spTree>
    <p:extLst>
      <p:ext uri="{BB962C8B-B14F-4D97-AF65-F5344CB8AC3E}">
        <p14:creationId xmlns:p14="http://schemas.microsoft.com/office/powerpoint/2010/main" val="3466289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2051" y="1708150"/>
            <a:ext cx="2590800" cy="423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651" y="1708150"/>
            <a:ext cx="7569200" cy="423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C95238D-9A20-44C8-ACC0-A921407B0F71}" type="slidenum">
              <a:rPr lang="en-US"/>
              <a:pPr/>
              <a:t>‹#›</a:t>
            </a:fld>
            <a:endParaRPr lang="en-US"/>
          </a:p>
        </p:txBody>
      </p:sp>
    </p:spTree>
    <p:extLst>
      <p:ext uri="{BB962C8B-B14F-4D97-AF65-F5344CB8AC3E}">
        <p14:creationId xmlns:p14="http://schemas.microsoft.com/office/powerpoint/2010/main" val="1163646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09651" y="1708150"/>
            <a:ext cx="10363200" cy="304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09651" y="2165350"/>
            <a:ext cx="10363200" cy="3778250"/>
          </a:xfrm>
        </p:spPr>
        <p:txBody>
          <a:bodyPr/>
          <a:lstStyle/>
          <a:p>
            <a:endParaRPr lang="en-US"/>
          </a:p>
        </p:txBody>
      </p:sp>
      <p:sp>
        <p:nvSpPr>
          <p:cNvPr id="4" name="Slide Number Placeholder 3"/>
          <p:cNvSpPr>
            <a:spLocks noGrp="1"/>
          </p:cNvSpPr>
          <p:nvPr>
            <p:ph type="sldNum" sz="quarter" idx="10"/>
          </p:nvPr>
        </p:nvSpPr>
        <p:spPr>
          <a:xfrm>
            <a:off x="0" y="6224588"/>
            <a:ext cx="812800" cy="228600"/>
          </a:xfrm>
        </p:spPr>
        <p:txBody>
          <a:bodyPr/>
          <a:lstStyle>
            <a:lvl1pPr>
              <a:defRPr/>
            </a:lvl1pPr>
          </a:lstStyle>
          <a:p>
            <a:fld id="{61259686-470A-4ECF-A867-7777634C8E06}" type="slidenum">
              <a:rPr lang="en-US"/>
              <a:pPr/>
              <a:t>‹#›</a:t>
            </a:fld>
            <a:endParaRPr lang="en-US"/>
          </a:p>
        </p:txBody>
      </p:sp>
    </p:spTree>
    <p:extLst>
      <p:ext uri="{BB962C8B-B14F-4D97-AF65-F5344CB8AC3E}">
        <p14:creationId xmlns:p14="http://schemas.microsoft.com/office/powerpoint/2010/main" val="3791198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09651" y="1708150"/>
            <a:ext cx="10363200" cy="423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0" y="6224588"/>
            <a:ext cx="812800" cy="228600"/>
          </a:xfrm>
        </p:spPr>
        <p:txBody>
          <a:bodyPr/>
          <a:lstStyle>
            <a:lvl1pPr>
              <a:defRPr/>
            </a:lvl1pPr>
          </a:lstStyle>
          <a:p>
            <a:fld id="{9860FE92-8500-4B85-A263-A3DE91F1A8AB}" type="slidenum">
              <a:rPr lang="en-US"/>
              <a:pPr/>
              <a:t>‹#›</a:t>
            </a:fld>
            <a:endParaRPr lang="en-US"/>
          </a:p>
        </p:txBody>
      </p:sp>
    </p:spTree>
    <p:extLst>
      <p:ext uri="{BB962C8B-B14F-4D97-AF65-F5344CB8AC3E}">
        <p14:creationId xmlns:p14="http://schemas.microsoft.com/office/powerpoint/2010/main" val="469220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5" name="Picture 23" descr="EPA_Master Template_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886201" y="1447800"/>
            <a:ext cx="7617884" cy="1447800"/>
          </a:xfrm>
          <a:solidFill>
            <a:srgbClr val="003F69">
              <a:alpha val="0"/>
            </a:srgbClr>
          </a:solidFill>
        </p:spPr>
        <p:txBody>
          <a:bodyPr lIns="0" tIns="0" rIns="0" bIns="0" anchor="b"/>
          <a:lstStyle>
            <a:lvl1pPr>
              <a:lnSpc>
                <a:spcPct val="90000"/>
              </a:lnSpc>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886201" y="3016250"/>
            <a:ext cx="7617884" cy="338138"/>
          </a:xfrm>
          <a:solidFill>
            <a:srgbClr val="003F69">
              <a:alpha val="0"/>
            </a:srgbClr>
          </a:solidFill>
        </p:spPr>
        <p:txBody>
          <a:bodyPr lIns="0" tIns="0" rIns="0" bIns="0"/>
          <a:lstStyle>
            <a:lvl1pPr marL="0" indent="0">
              <a:lnSpc>
                <a:spcPct val="70000"/>
              </a:lnSpc>
              <a:buFont typeface="Times" panose="02020603050405020304" pitchFamily="18" charset="0"/>
              <a:buNone/>
              <a:defRPr i="1">
                <a:latin typeface="Times New Roman" panose="02020603050405020304" pitchFamily="18" charset="0"/>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bwMode="auto">
          <a:xfrm>
            <a:off x="8839200" y="6224588"/>
            <a:ext cx="25400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000" b="1">
                <a:solidFill>
                  <a:schemeClr val="bg1"/>
                </a:solidFill>
              </a:defRPr>
            </a:lvl1pPr>
          </a:lstStyle>
          <a:p>
            <a:pPr eaLnBrk="0" fontAlgn="base" hangingPunct="0">
              <a:spcBef>
                <a:spcPct val="0"/>
              </a:spcBef>
              <a:spcAft>
                <a:spcPct val="0"/>
              </a:spcAft>
            </a:pPr>
            <a:fld id="{EFE0893D-CDFD-4820-B457-BA9B93319814}" type="datetime1">
              <a:rPr lang="en-US">
                <a:solidFill>
                  <a:srgbClr val="FFFFFF"/>
                </a:solidFill>
              </a:rPr>
              <a:pPr eaLnBrk="0" fontAlgn="base" hangingPunct="0">
                <a:spcBef>
                  <a:spcPct val="0"/>
                </a:spcBef>
                <a:spcAft>
                  <a:spcPct val="0"/>
                </a:spcAft>
              </a:pPr>
              <a:t>10/28/2014</a:t>
            </a:fld>
            <a:endParaRPr lang="en-US">
              <a:solidFill>
                <a:srgbClr val="FFFFFF"/>
              </a:solidFill>
            </a:endParaRPr>
          </a:p>
        </p:txBody>
      </p:sp>
      <p:sp>
        <p:nvSpPr>
          <p:cNvPr id="3080" name="Rectangle 8"/>
          <p:cNvSpPr>
            <a:spLocks noChangeArrowheads="1"/>
          </p:cNvSpPr>
          <p:nvPr userDrawn="1"/>
        </p:nvSpPr>
        <p:spPr bwMode="auto">
          <a:xfrm>
            <a:off x="0" y="6224588"/>
            <a:ext cx="1016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088" name="Rectangle 16"/>
          <p:cNvSpPr>
            <a:spLocks noChangeArrowheads="1"/>
          </p:cNvSpPr>
          <p:nvPr userDrawn="1"/>
        </p:nvSpPr>
        <p:spPr bwMode="auto">
          <a:xfrm>
            <a:off x="1111251" y="6224588"/>
            <a:ext cx="7524749" cy="228600"/>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eaLnBrk="0" fontAlgn="base" hangingPunct="0">
              <a:lnSpc>
                <a:spcPct val="90000"/>
              </a:lnSpc>
              <a:spcBef>
                <a:spcPct val="0"/>
              </a:spcBef>
              <a:spcAft>
                <a:spcPct val="0"/>
              </a:spcAft>
            </a:pPr>
            <a:r>
              <a:rPr lang="en-US" sz="900" b="1" dirty="0">
                <a:solidFill>
                  <a:srgbClr val="FFFFFF"/>
                </a:solidFill>
              </a:rPr>
              <a:t>Office of Research and Development and Office of Air Quality Planning and Standards</a:t>
            </a:r>
            <a:endParaRPr lang="en-US" sz="900" b="1" dirty="0">
              <a:solidFill>
                <a:srgbClr val="000000"/>
              </a:solidFill>
            </a:endParaRPr>
          </a:p>
          <a:p>
            <a:pPr eaLnBrk="0" fontAlgn="base" hangingPunct="0">
              <a:lnSpc>
                <a:spcPct val="90000"/>
              </a:lnSpc>
              <a:spcBef>
                <a:spcPct val="0"/>
              </a:spcBef>
              <a:spcAft>
                <a:spcPct val="0"/>
              </a:spcAft>
            </a:pPr>
            <a:r>
              <a:rPr lang="en-US" sz="900" dirty="0">
                <a:solidFill>
                  <a:srgbClr val="FFFFFF"/>
                </a:solidFill>
              </a:rPr>
              <a:t>ORD/NRMRL/APPCD/APB                            OAR/OAQPS/HEID/AEG</a:t>
            </a:r>
          </a:p>
        </p:txBody>
      </p:sp>
      <p:sp>
        <p:nvSpPr>
          <p:cNvPr id="3092" name="Rectangle 20"/>
          <p:cNvSpPr>
            <a:spLocks noChangeArrowheads="1"/>
          </p:cNvSpPr>
          <p:nvPr userDrawn="1"/>
        </p:nvSpPr>
        <p:spPr bwMode="auto">
          <a:xfrm>
            <a:off x="3860800" y="3581400"/>
            <a:ext cx="8331200" cy="1676400"/>
          </a:xfrm>
          <a:prstGeom prst="rect">
            <a:avLst/>
          </a:prstGeom>
          <a:solidFill>
            <a:srgbClr val="003F69"/>
          </a:solidFill>
          <a:ln>
            <a:noFill/>
          </a:ln>
          <a:effectLst/>
          <a:extLst>
            <a:ext uri="{91240B29-F687-4F45-9708-019B960494DF}">
              <a14:hiddenLine xmlns:a14="http://schemas.microsoft.com/office/drawing/2010/main" w="9525">
                <a:solidFill>
                  <a:srgbClr val="003F6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093" name="Text Box 21"/>
          <p:cNvSpPr txBox="1">
            <a:spLocks noChangeArrowheads="1"/>
          </p:cNvSpPr>
          <p:nvPr userDrawn="1"/>
        </p:nvSpPr>
        <p:spPr bwMode="auto">
          <a:xfrm>
            <a:off x="4353984" y="3929063"/>
            <a:ext cx="4891616" cy="960263"/>
          </a:xfrm>
          <a:prstGeom prst="rect">
            <a:avLst/>
          </a:prstGeom>
          <a:solidFill>
            <a:srgbClr val="FFEA88"/>
          </a:solidFill>
          <a:ln w="9525">
            <a:solidFill>
              <a:srgbClr val="FFEA8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9728" tIns="109728" rIns="109728" bIns="109728">
            <a:spAutoFit/>
          </a:bodyPr>
          <a:lstStyle/>
          <a:p>
            <a:pPr eaLnBrk="0" fontAlgn="base" hangingPunct="0">
              <a:spcBef>
                <a:spcPct val="50000"/>
              </a:spcBef>
              <a:spcAft>
                <a:spcPct val="0"/>
              </a:spcAft>
            </a:pPr>
            <a:r>
              <a:rPr lang="en-US" sz="800" dirty="0">
                <a:solidFill>
                  <a:srgbClr val="000000"/>
                </a:solidFill>
              </a:rPr>
              <a:t>Photo image area measures 2” H x 6.93” W and can be masked by a collage strip of one, two or three images.</a:t>
            </a:r>
          </a:p>
          <a:p>
            <a:pPr eaLnBrk="0" fontAlgn="base" hangingPunct="0">
              <a:spcBef>
                <a:spcPct val="50000"/>
              </a:spcBef>
              <a:spcAft>
                <a:spcPct val="0"/>
              </a:spcAft>
            </a:pPr>
            <a:r>
              <a:rPr lang="en-US" sz="800" dirty="0">
                <a:solidFill>
                  <a:srgbClr val="000000"/>
                </a:solidFill>
              </a:rPr>
              <a:t>The photo image area is located 3.19” from left and 3.81” from top of page. </a:t>
            </a:r>
          </a:p>
          <a:p>
            <a:pPr eaLnBrk="0" fontAlgn="base" hangingPunct="0">
              <a:spcBef>
                <a:spcPct val="50000"/>
              </a:spcBef>
              <a:spcAft>
                <a:spcPct val="0"/>
              </a:spcAft>
            </a:pPr>
            <a:r>
              <a:rPr lang="en-US" sz="800" dirty="0">
                <a:solidFill>
                  <a:srgbClr val="000000"/>
                </a:solidFill>
              </a:rPr>
              <a:t>Each image used in collage should be reduced or cropped to a maximum of 2” high, stroked with a 1.5 </a:t>
            </a:r>
            <a:r>
              <a:rPr lang="en-US" sz="800" dirty="0" err="1">
                <a:solidFill>
                  <a:srgbClr val="000000"/>
                </a:solidFill>
              </a:rPr>
              <a:t>pt</a:t>
            </a:r>
            <a:r>
              <a:rPr lang="en-US" sz="800" dirty="0">
                <a:solidFill>
                  <a:srgbClr val="000000"/>
                </a:solidFill>
              </a:rPr>
              <a:t> white frame and positioned edge-to-edge with accompanying images.</a:t>
            </a:r>
          </a:p>
        </p:txBody>
      </p:sp>
    </p:spTree>
    <p:extLst>
      <p:ext uri="{BB962C8B-B14F-4D97-AF65-F5344CB8AC3E}">
        <p14:creationId xmlns:p14="http://schemas.microsoft.com/office/powerpoint/2010/main" val="2843292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07D245F-6CDF-485A-AFA0-F794D993B296}" type="slidenum">
              <a:rPr lang="en-US"/>
              <a:pPr/>
              <a:t>‹#›</a:t>
            </a:fld>
            <a:endParaRPr lang="en-US"/>
          </a:p>
        </p:txBody>
      </p:sp>
    </p:spTree>
    <p:extLst>
      <p:ext uri="{BB962C8B-B14F-4D97-AF65-F5344CB8AC3E}">
        <p14:creationId xmlns:p14="http://schemas.microsoft.com/office/powerpoint/2010/main" val="1599766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D3A3FE2-B4C0-4B01-B202-0985D7F28C9C}" type="slidenum">
              <a:rPr lang="en-US"/>
              <a:pPr/>
              <a:t>‹#›</a:t>
            </a:fld>
            <a:endParaRPr lang="en-US"/>
          </a:p>
        </p:txBody>
      </p:sp>
    </p:spTree>
    <p:extLst>
      <p:ext uri="{BB962C8B-B14F-4D97-AF65-F5344CB8AC3E}">
        <p14:creationId xmlns:p14="http://schemas.microsoft.com/office/powerpoint/2010/main" val="2456046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651" y="2165350"/>
            <a:ext cx="5080000"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2851" y="2165350"/>
            <a:ext cx="5080000"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4BC21D5-760B-4E6A-93A2-E089CEA5557F}" type="slidenum">
              <a:rPr lang="en-US"/>
              <a:pPr/>
              <a:t>‹#›</a:t>
            </a:fld>
            <a:endParaRPr lang="en-US"/>
          </a:p>
        </p:txBody>
      </p:sp>
    </p:spTree>
    <p:extLst>
      <p:ext uri="{BB962C8B-B14F-4D97-AF65-F5344CB8AC3E}">
        <p14:creationId xmlns:p14="http://schemas.microsoft.com/office/powerpoint/2010/main" val="1623902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B48500E-E3F6-4796-957E-A834FDCAEF3F}" type="slidenum">
              <a:rPr lang="en-US"/>
              <a:pPr/>
              <a:t>‹#›</a:t>
            </a:fld>
            <a:endParaRPr lang="en-US"/>
          </a:p>
        </p:txBody>
      </p:sp>
    </p:spTree>
    <p:extLst>
      <p:ext uri="{BB962C8B-B14F-4D97-AF65-F5344CB8AC3E}">
        <p14:creationId xmlns:p14="http://schemas.microsoft.com/office/powerpoint/2010/main" val="1120287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CC85975-4275-4AD6-8109-67072217EC4E}" type="slidenum">
              <a:rPr lang="en-US"/>
              <a:pPr/>
              <a:t>‹#›</a:t>
            </a:fld>
            <a:endParaRPr lang="en-US"/>
          </a:p>
        </p:txBody>
      </p:sp>
    </p:spTree>
    <p:extLst>
      <p:ext uri="{BB962C8B-B14F-4D97-AF65-F5344CB8AC3E}">
        <p14:creationId xmlns:p14="http://schemas.microsoft.com/office/powerpoint/2010/main" val="221209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07D245F-6CDF-485A-AFA0-F794D993B296}" type="slidenum">
              <a:rPr lang="en-US"/>
              <a:pPr/>
              <a:t>‹#›</a:t>
            </a:fld>
            <a:endParaRPr lang="en-US"/>
          </a:p>
        </p:txBody>
      </p:sp>
    </p:spTree>
    <p:extLst>
      <p:ext uri="{BB962C8B-B14F-4D97-AF65-F5344CB8AC3E}">
        <p14:creationId xmlns:p14="http://schemas.microsoft.com/office/powerpoint/2010/main" val="4013917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AD88B60-66D8-4447-853C-F3AD4A41A2DC}" type="slidenum">
              <a:rPr lang="en-US"/>
              <a:pPr/>
              <a:t>‹#›</a:t>
            </a:fld>
            <a:endParaRPr lang="en-US"/>
          </a:p>
        </p:txBody>
      </p:sp>
    </p:spTree>
    <p:extLst>
      <p:ext uri="{BB962C8B-B14F-4D97-AF65-F5344CB8AC3E}">
        <p14:creationId xmlns:p14="http://schemas.microsoft.com/office/powerpoint/2010/main" val="2462348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EF56E66-7AE9-4FA1-A3DA-AB3D3F9B9DDC}" type="slidenum">
              <a:rPr lang="en-US"/>
              <a:pPr/>
              <a:t>‹#›</a:t>
            </a:fld>
            <a:endParaRPr lang="en-US"/>
          </a:p>
        </p:txBody>
      </p:sp>
    </p:spTree>
    <p:extLst>
      <p:ext uri="{BB962C8B-B14F-4D97-AF65-F5344CB8AC3E}">
        <p14:creationId xmlns:p14="http://schemas.microsoft.com/office/powerpoint/2010/main" val="2966127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5E4512D-F442-4B2C-82E3-AE56EA23C029}" type="slidenum">
              <a:rPr lang="en-US"/>
              <a:pPr/>
              <a:t>‹#›</a:t>
            </a:fld>
            <a:endParaRPr lang="en-US"/>
          </a:p>
        </p:txBody>
      </p:sp>
    </p:spTree>
    <p:extLst>
      <p:ext uri="{BB962C8B-B14F-4D97-AF65-F5344CB8AC3E}">
        <p14:creationId xmlns:p14="http://schemas.microsoft.com/office/powerpoint/2010/main" val="228319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1031936-3B43-4C47-968B-A530ABF5BFA1}" type="slidenum">
              <a:rPr lang="en-US"/>
              <a:pPr/>
              <a:t>‹#›</a:t>
            </a:fld>
            <a:endParaRPr lang="en-US"/>
          </a:p>
        </p:txBody>
      </p:sp>
    </p:spTree>
    <p:extLst>
      <p:ext uri="{BB962C8B-B14F-4D97-AF65-F5344CB8AC3E}">
        <p14:creationId xmlns:p14="http://schemas.microsoft.com/office/powerpoint/2010/main" val="2791284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2051" y="1708150"/>
            <a:ext cx="2590800" cy="423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651" y="1708150"/>
            <a:ext cx="7569200" cy="423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C95238D-9A20-44C8-ACC0-A921407B0F71}" type="slidenum">
              <a:rPr lang="en-US"/>
              <a:pPr/>
              <a:t>‹#›</a:t>
            </a:fld>
            <a:endParaRPr lang="en-US"/>
          </a:p>
        </p:txBody>
      </p:sp>
    </p:spTree>
    <p:extLst>
      <p:ext uri="{BB962C8B-B14F-4D97-AF65-F5344CB8AC3E}">
        <p14:creationId xmlns:p14="http://schemas.microsoft.com/office/powerpoint/2010/main" val="1275682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09651" y="1708150"/>
            <a:ext cx="10363200" cy="304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09651" y="2165350"/>
            <a:ext cx="10363200" cy="3778250"/>
          </a:xfrm>
        </p:spPr>
        <p:txBody>
          <a:bodyPr/>
          <a:lstStyle/>
          <a:p>
            <a:endParaRPr lang="en-US"/>
          </a:p>
        </p:txBody>
      </p:sp>
      <p:sp>
        <p:nvSpPr>
          <p:cNvPr id="4" name="Slide Number Placeholder 3"/>
          <p:cNvSpPr>
            <a:spLocks noGrp="1"/>
          </p:cNvSpPr>
          <p:nvPr>
            <p:ph type="sldNum" sz="quarter" idx="10"/>
          </p:nvPr>
        </p:nvSpPr>
        <p:spPr>
          <a:xfrm>
            <a:off x="0" y="6224588"/>
            <a:ext cx="812800" cy="228600"/>
          </a:xfrm>
        </p:spPr>
        <p:txBody>
          <a:bodyPr/>
          <a:lstStyle>
            <a:lvl1pPr>
              <a:defRPr/>
            </a:lvl1pPr>
          </a:lstStyle>
          <a:p>
            <a:fld id="{61259686-470A-4ECF-A867-7777634C8E06}" type="slidenum">
              <a:rPr lang="en-US"/>
              <a:pPr/>
              <a:t>‹#›</a:t>
            </a:fld>
            <a:endParaRPr lang="en-US"/>
          </a:p>
        </p:txBody>
      </p:sp>
    </p:spTree>
    <p:extLst>
      <p:ext uri="{BB962C8B-B14F-4D97-AF65-F5344CB8AC3E}">
        <p14:creationId xmlns:p14="http://schemas.microsoft.com/office/powerpoint/2010/main" val="56680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09651" y="1708150"/>
            <a:ext cx="10363200" cy="423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0" y="6224588"/>
            <a:ext cx="812800" cy="228600"/>
          </a:xfrm>
        </p:spPr>
        <p:txBody>
          <a:bodyPr/>
          <a:lstStyle>
            <a:lvl1pPr>
              <a:defRPr/>
            </a:lvl1pPr>
          </a:lstStyle>
          <a:p>
            <a:fld id="{9860FE92-8500-4B85-A263-A3DE91F1A8AB}" type="slidenum">
              <a:rPr lang="en-US"/>
              <a:pPr/>
              <a:t>‹#›</a:t>
            </a:fld>
            <a:endParaRPr lang="en-US"/>
          </a:p>
        </p:txBody>
      </p:sp>
    </p:spTree>
    <p:extLst>
      <p:ext uri="{BB962C8B-B14F-4D97-AF65-F5344CB8AC3E}">
        <p14:creationId xmlns:p14="http://schemas.microsoft.com/office/powerpoint/2010/main" val="3590918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5" name="Picture 23" descr="EPA_Master Template_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886201" y="1447800"/>
            <a:ext cx="7617884" cy="1447800"/>
          </a:xfrm>
          <a:solidFill>
            <a:srgbClr val="003F69">
              <a:alpha val="0"/>
            </a:srgbClr>
          </a:solidFill>
        </p:spPr>
        <p:txBody>
          <a:bodyPr lIns="0" tIns="0" rIns="0" bIns="0" anchor="b"/>
          <a:lstStyle>
            <a:lvl1pPr>
              <a:lnSpc>
                <a:spcPct val="90000"/>
              </a:lnSpc>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886201" y="3016250"/>
            <a:ext cx="7617884" cy="338138"/>
          </a:xfrm>
          <a:solidFill>
            <a:srgbClr val="003F69">
              <a:alpha val="0"/>
            </a:srgbClr>
          </a:solidFill>
        </p:spPr>
        <p:txBody>
          <a:bodyPr lIns="0" tIns="0" rIns="0" bIns="0"/>
          <a:lstStyle>
            <a:lvl1pPr marL="0" indent="0">
              <a:lnSpc>
                <a:spcPct val="70000"/>
              </a:lnSpc>
              <a:buFont typeface="Times" panose="02020603050405020304" pitchFamily="18" charset="0"/>
              <a:buNone/>
              <a:defRPr i="1">
                <a:latin typeface="Times New Roman" panose="02020603050405020304" pitchFamily="18" charset="0"/>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bwMode="auto">
          <a:xfrm>
            <a:off x="8839200" y="6224588"/>
            <a:ext cx="25400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000" b="1">
                <a:solidFill>
                  <a:schemeClr val="bg1"/>
                </a:solidFill>
              </a:defRPr>
            </a:lvl1pPr>
          </a:lstStyle>
          <a:p>
            <a:pPr eaLnBrk="0" fontAlgn="base" hangingPunct="0">
              <a:spcBef>
                <a:spcPct val="0"/>
              </a:spcBef>
              <a:spcAft>
                <a:spcPct val="0"/>
              </a:spcAft>
            </a:pPr>
            <a:fld id="{EFE0893D-CDFD-4820-B457-BA9B93319814}" type="datetime1">
              <a:rPr lang="en-US">
                <a:solidFill>
                  <a:srgbClr val="FFFFFF"/>
                </a:solidFill>
              </a:rPr>
              <a:pPr eaLnBrk="0" fontAlgn="base" hangingPunct="0">
                <a:spcBef>
                  <a:spcPct val="0"/>
                </a:spcBef>
                <a:spcAft>
                  <a:spcPct val="0"/>
                </a:spcAft>
              </a:pPr>
              <a:t>10/28/2014</a:t>
            </a:fld>
            <a:endParaRPr lang="en-US">
              <a:solidFill>
                <a:srgbClr val="FFFFFF"/>
              </a:solidFill>
            </a:endParaRPr>
          </a:p>
        </p:txBody>
      </p:sp>
      <p:sp>
        <p:nvSpPr>
          <p:cNvPr id="3080" name="Rectangle 8"/>
          <p:cNvSpPr>
            <a:spLocks noChangeArrowheads="1"/>
          </p:cNvSpPr>
          <p:nvPr userDrawn="1"/>
        </p:nvSpPr>
        <p:spPr bwMode="auto">
          <a:xfrm>
            <a:off x="0" y="6224588"/>
            <a:ext cx="1016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088" name="Rectangle 16"/>
          <p:cNvSpPr>
            <a:spLocks noChangeArrowheads="1"/>
          </p:cNvSpPr>
          <p:nvPr userDrawn="1"/>
        </p:nvSpPr>
        <p:spPr bwMode="auto">
          <a:xfrm>
            <a:off x="1111251" y="6224588"/>
            <a:ext cx="7524749" cy="228600"/>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eaLnBrk="0" fontAlgn="base" hangingPunct="0">
              <a:lnSpc>
                <a:spcPct val="90000"/>
              </a:lnSpc>
              <a:spcBef>
                <a:spcPct val="0"/>
              </a:spcBef>
              <a:spcAft>
                <a:spcPct val="0"/>
              </a:spcAft>
            </a:pPr>
            <a:r>
              <a:rPr lang="en-US" sz="900" b="1" dirty="0">
                <a:solidFill>
                  <a:srgbClr val="FFFFFF"/>
                </a:solidFill>
              </a:rPr>
              <a:t>Office of Research and Development and Office of Air Quality Planning and Standards</a:t>
            </a:r>
            <a:endParaRPr lang="en-US" sz="900" b="1" dirty="0">
              <a:solidFill>
                <a:srgbClr val="000000"/>
              </a:solidFill>
            </a:endParaRPr>
          </a:p>
          <a:p>
            <a:pPr eaLnBrk="0" fontAlgn="base" hangingPunct="0">
              <a:lnSpc>
                <a:spcPct val="90000"/>
              </a:lnSpc>
              <a:spcBef>
                <a:spcPct val="0"/>
              </a:spcBef>
              <a:spcAft>
                <a:spcPct val="0"/>
              </a:spcAft>
            </a:pPr>
            <a:r>
              <a:rPr lang="en-US" sz="900" dirty="0">
                <a:solidFill>
                  <a:srgbClr val="FFFFFF"/>
                </a:solidFill>
              </a:rPr>
              <a:t>ORD/NRMRL/APPCD/APB                            OAR/OAQPS/HEID/AEG</a:t>
            </a:r>
          </a:p>
        </p:txBody>
      </p:sp>
      <p:sp>
        <p:nvSpPr>
          <p:cNvPr id="3092" name="Rectangle 20"/>
          <p:cNvSpPr>
            <a:spLocks noChangeArrowheads="1"/>
          </p:cNvSpPr>
          <p:nvPr userDrawn="1"/>
        </p:nvSpPr>
        <p:spPr bwMode="auto">
          <a:xfrm>
            <a:off x="3860800" y="3581400"/>
            <a:ext cx="8331200" cy="1676400"/>
          </a:xfrm>
          <a:prstGeom prst="rect">
            <a:avLst/>
          </a:prstGeom>
          <a:solidFill>
            <a:srgbClr val="003F69"/>
          </a:solidFill>
          <a:ln>
            <a:noFill/>
          </a:ln>
          <a:effectLst/>
          <a:extLst>
            <a:ext uri="{91240B29-F687-4F45-9708-019B960494DF}">
              <a14:hiddenLine xmlns:a14="http://schemas.microsoft.com/office/drawing/2010/main" w="9525">
                <a:solidFill>
                  <a:srgbClr val="003F6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093" name="Text Box 21"/>
          <p:cNvSpPr txBox="1">
            <a:spLocks noChangeArrowheads="1"/>
          </p:cNvSpPr>
          <p:nvPr userDrawn="1"/>
        </p:nvSpPr>
        <p:spPr bwMode="auto">
          <a:xfrm>
            <a:off x="4353984" y="3929063"/>
            <a:ext cx="4891616" cy="960263"/>
          </a:xfrm>
          <a:prstGeom prst="rect">
            <a:avLst/>
          </a:prstGeom>
          <a:solidFill>
            <a:srgbClr val="FFEA88"/>
          </a:solidFill>
          <a:ln w="9525">
            <a:solidFill>
              <a:srgbClr val="FFEA8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9728" tIns="109728" rIns="109728" bIns="109728">
            <a:spAutoFit/>
          </a:bodyPr>
          <a:lstStyle/>
          <a:p>
            <a:pPr eaLnBrk="0" fontAlgn="base" hangingPunct="0">
              <a:spcBef>
                <a:spcPct val="50000"/>
              </a:spcBef>
              <a:spcAft>
                <a:spcPct val="0"/>
              </a:spcAft>
            </a:pPr>
            <a:r>
              <a:rPr lang="en-US" sz="800" dirty="0">
                <a:solidFill>
                  <a:srgbClr val="000000"/>
                </a:solidFill>
              </a:rPr>
              <a:t>Photo image area measures 2” H x 6.93” W and can be masked by a collage strip of one, two or three images.</a:t>
            </a:r>
          </a:p>
          <a:p>
            <a:pPr eaLnBrk="0" fontAlgn="base" hangingPunct="0">
              <a:spcBef>
                <a:spcPct val="50000"/>
              </a:spcBef>
              <a:spcAft>
                <a:spcPct val="0"/>
              </a:spcAft>
            </a:pPr>
            <a:r>
              <a:rPr lang="en-US" sz="800" dirty="0">
                <a:solidFill>
                  <a:srgbClr val="000000"/>
                </a:solidFill>
              </a:rPr>
              <a:t>The photo image area is located 3.19” from left and 3.81” from top of page. </a:t>
            </a:r>
          </a:p>
          <a:p>
            <a:pPr eaLnBrk="0" fontAlgn="base" hangingPunct="0">
              <a:spcBef>
                <a:spcPct val="50000"/>
              </a:spcBef>
              <a:spcAft>
                <a:spcPct val="0"/>
              </a:spcAft>
            </a:pPr>
            <a:r>
              <a:rPr lang="en-US" sz="800" dirty="0">
                <a:solidFill>
                  <a:srgbClr val="000000"/>
                </a:solidFill>
              </a:rPr>
              <a:t>Each image used in collage should be reduced or cropped to a maximum of 2” high, stroked with a 1.5 </a:t>
            </a:r>
            <a:r>
              <a:rPr lang="en-US" sz="800" dirty="0" err="1">
                <a:solidFill>
                  <a:srgbClr val="000000"/>
                </a:solidFill>
              </a:rPr>
              <a:t>pt</a:t>
            </a:r>
            <a:r>
              <a:rPr lang="en-US" sz="800" dirty="0">
                <a:solidFill>
                  <a:srgbClr val="000000"/>
                </a:solidFill>
              </a:rPr>
              <a:t> white frame and positioned edge-to-edge with accompanying images.</a:t>
            </a:r>
          </a:p>
        </p:txBody>
      </p:sp>
    </p:spTree>
    <p:extLst>
      <p:ext uri="{BB962C8B-B14F-4D97-AF65-F5344CB8AC3E}">
        <p14:creationId xmlns:p14="http://schemas.microsoft.com/office/powerpoint/2010/main" val="1352248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07D245F-6CDF-485A-AFA0-F794D993B296}" type="slidenum">
              <a:rPr lang="en-US"/>
              <a:pPr/>
              <a:t>‹#›</a:t>
            </a:fld>
            <a:endParaRPr lang="en-US"/>
          </a:p>
        </p:txBody>
      </p:sp>
    </p:spTree>
    <p:extLst>
      <p:ext uri="{BB962C8B-B14F-4D97-AF65-F5344CB8AC3E}">
        <p14:creationId xmlns:p14="http://schemas.microsoft.com/office/powerpoint/2010/main" val="1055808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D3A3FE2-B4C0-4B01-B202-0985D7F28C9C}" type="slidenum">
              <a:rPr lang="en-US"/>
              <a:pPr/>
              <a:t>‹#›</a:t>
            </a:fld>
            <a:endParaRPr lang="en-US"/>
          </a:p>
        </p:txBody>
      </p:sp>
    </p:spTree>
    <p:extLst>
      <p:ext uri="{BB962C8B-B14F-4D97-AF65-F5344CB8AC3E}">
        <p14:creationId xmlns:p14="http://schemas.microsoft.com/office/powerpoint/2010/main" val="403113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D3A3FE2-B4C0-4B01-B202-0985D7F28C9C}" type="slidenum">
              <a:rPr lang="en-US"/>
              <a:pPr/>
              <a:t>‹#›</a:t>
            </a:fld>
            <a:endParaRPr lang="en-US"/>
          </a:p>
        </p:txBody>
      </p:sp>
    </p:spTree>
    <p:extLst>
      <p:ext uri="{BB962C8B-B14F-4D97-AF65-F5344CB8AC3E}">
        <p14:creationId xmlns:p14="http://schemas.microsoft.com/office/powerpoint/2010/main" val="174569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651" y="2165350"/>
            <a:ext cx="5080000"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2851" y="2165350"/>
            <a:ext cx="5080000"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4BC21D5-760B-4E6A-93A2-E089CEA5557F}" type="slidenum">
              <a:rPr lang="en-US"/>
              <a:pPr/>
              <a:t>‹#›</a:t>
            </a:fld>
            <a:endParaRPr lang="en-US"/>
          </a:p>
        </p:txBody>
      </p:sp>
    </p:spTree>
    <p:extLst>
      <p:ext uri="{BB962C8B-B14F-4D97-AF65-F5344CB8AC3E}">
        <p14:creationId xmlns:p14="http://schemas.microsoft.com/office/powerpoint/2010/main" val="493525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B48500E-E3F6-4796-957E-A834FDCAEF3F}" type="slidenum">
              <a:rPr lang="en-US"/>
              <a:pPr/>
              <a:t>‹#›</a:t>
            </a:fld>
            <a:endParaRPr lang="en-US"/>
          </a:p>
        </p:txBody>
      </p:sp>
    </p:spTree>
    <p:extLst>
      <p:ext uri="{BB962C8B-B14F-4D97-AF65-F5344CB8AC3E}">
        <p14:creationId xmlns:p14="http://schemas.microsoft.com/office/powerpoint/2010/main" val="2977811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CC85975-4275-4AD6-8109-67072217EC4E}" type="slidenum">
              <a:rPr lang="en-US"/>
              <a:pPr/>
              <a:t>‹#›</a:t>
            </a:fld>
            <a:endParaRPr lang="en-US"/>
          </a:p>
        </p:txBody>
      </p:sp>
    </p:spTree>
    <p:extLst>
      <p:ext uri="{BB962C8B-B14F-4D97-AF65-F5344CB8AC3E}">
        <p14:creationId xmlns:p14="http://schemas.microsoft.com/office/powerpoint/2010/main" val="465444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AD88B60-66D8-4447-853C-F3AD4A41A2DC}" type="slidenum">
              <a:rPr lang="en-US"/>
              <a:pPr/>
              <a:t>‹#›</a:t>
            </a:fld>
            <a:endParaRPr lang="en-US"/>
          </a:p>
        </p:txBody>
      </p:sp>
    </p:spTree>
    <p:extLst>
      <p:ext uri="{BB962C8B-B14F-4D97-AF65-F5344CB8AC3E}">
        <p14:creationId xmlns:p14="http://schemas.microsoft.com/office/powerpoint/2010/main" val="1127323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EF56E66-7AE9-4FA1-A3DA-AB3D3F9B9DDC}" type="slidenum">
              <a:rPr lang="en-US"/>
              <a:pPr/>
              <a:t>‹#›</a:t>
            </a:fld>
            <a:endParaRPr lang="en-US"/>
          </a:p>
        </p:txBody>
      </p:sp>
    </p:spTree>
    <p:extLst>
      <p:ext uri="{BB962C8B-B14F-4D97-AF65-F5344CB8AC3E}">
        <p14:creationId xmlns:p14="http://schemas.microsoft.com/office/powerpoint/2010/main" val="2916803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5E4512D-F442-4B2C-82E3-AE56EA23C029}" type="slidenum">
              <a:rPr lang="en-US"/>
              <a:pPr/>
              <a:t>‹#›</a:t>
            </a:fld>
            <a:endParaRPr lang="en-US"/>
          </a:p>
        </p:txBody>
      </p:sp>
    </p:spTree>
    <p:extLst>
      <p:ext uri="{BB962C8B-B14F-4D97-AF65-F5344CB8AC3E}">
        <p14:creationId xmlns:p14="http://schemas.microsoft.com/office/powerpoint/2010/main" val="2478861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1031936-3B43-4C47-968B-A530ABF5BFA1}" type="slidenum">
              <a:rPr lang="en-US"/>
              <a:pPr/>
              <a:t>‹#›</a:t>
            </a:fld>
            <a:endParaRPr lang="en-US"/>
          </a:p>
        </p:txBody>
      </p:sp>
    </p:spTree>
    <p:extLst>
      <p:ext uri="{BB962C8B-B14F-4D97-AF65-F5344CB8AC3E}">
        <p14:creationId xmlns:p14="http://schemas.microsoft.com/office/powerpoint/2010/main" val="1181518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2051" y="1708150"/>
            <a:ext cx="2590800" cy="423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651" y="1708150"/>
            <a:ext cx="7569200" cy="423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C95238D-9A20-44C8-ACC0-A921407B0F71}" type="slidenum">
              <a:rPr lang="en-US"/>
              <a:pPr/>
              <a:t>‹#›</a:t>
            </a:fld>
            <a:endParaRPr lang="en-US"/>
          </a:p>
        </p:txBody>
      </p:sp>
    </p:spTree>
    <p:extLst>
      <p:ext uri="{BB962C8B-B14F-4D97-AF65-F5344CB8AC3E}">
        <p14:creationId xmlns:p14="http://schemas.microsoft.com/office/powerpoint/2010/main" val="1580981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09651" y="1708150"/>
            <a:ext cx="10363200" cy="304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09651" y="2165350"/>
            <a:ext cx="10363200" cy="3778250"/>
          </a:xfrm>
        </p:spPr>
        <p:txBody>
          <a:bodyPr/>
          <a:lstStyle/>
          <a:p>
            <a:endParaRPr lang="en-US"/>
          </a:p>
        </p:txBody>
      </p:sp>
      <p:sp>
        <p:nvSpPr>
          <p:cNvPr id="4" name="Slide Number Placeholder 3"/>
          <p:cNvSpPr>
            <a:spLocks noGrp="1"/>
          </p:cNvSpPr>
          <p:nvPr>
            <p:ph type="sldNum" sz="quarter" idx="10"/>
          </p:nvPr>
        </p:nvSpPr>
        <p:spPr>
          <a:xfrm>
            <a:off x="0" y="6224588"/>
            <a:ext cx="812800" cy="228600"/>
          </a:xfrm>
        </p:spPr>
        <p:txBody>
          <a:bodyPr/>
          <a:lstStyle>
            <a:lvl1pPr>
              <a:defRPr/>
            </a:lvl1pPr>
          </a:lstStyle>
          <a:p>
            <a:fld id="{61259686-470A-4ECF-A867-7777634C8E06}" type="slidenum">
              <a:rPr lang="en-US"/>
              <a:pPr/>
              <a:t>‹#›</a:t>
            </a:fld>
            <a:endParaRPr lang="en-US"/>
          </a:p>
        </p:txBody>
      </p:sp>
    </p:spTree>
    <p:extLst>
      <p:ext uri="{BB962C8B-B14F-4D97-AF65-F5344CB8AC3E}">
        <p14:creationId xmlns:p14="http://schemas.microsoft.com/office/powerpoint/2010/main" val="4258373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09651" y="1708150"/>
            <a:ext cx="10363200" cy="423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0" y="6224588"/>
            <a:ext cx="812800" cy="228600"/>
          </a:xfrm>
        </p:spPr>
        <p:txBody>
          <a:bodyPr/>
          <a:lstStyle>
            <a:lvl1pPr>
              <a:defRPr/>
            </a:lvl1pPr>
          </a:lstStyle>
          <a:p>
            <a:fld id="{9860FE92-8500-4B85-A263-A3DE91F1A8AB}" type="slidenum">
              <a:rPr lang="en-US"/>
              <a:pPr/>
              <a:t>‹#›</a:t>
            </a:fld>
            <a:endParaRPr lang="en-US"/>
          </a:p>
        </p:txBody>
      </p:sp>
    </p:spTree>
    <p:extLst>
      <p:ext uri="{BB962C8B-B14F-4D97-AF65-F5344CB8AC3E}">
        <p14:creationId xmlns:p14="http://schemas.microsoft.com/office/powerpoint/2010/main" val="140168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651" y="2165350"/>
            <a:ext cx="5080000"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2851" y="2165350"/>
            <a:ext cx="5080000"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4BC21D5-760B-4E6A-93A2-E089CEA5557F}" type="slidenum">
              <a:rPr lang="en-US"/>
              <a:pPr/>
              <a:t>‹#›</a:t>
            </a:fld>
            <a:endParaRPr lang="en-US"/>
          </a:p>
        </p:txBody>
      </p:sp>
    </p:spTree>
    <p:extLst>
      <p:ext uri="{BB962C8B-B14F-4D97-AF65-F5344CB8AC3E}">
        <p14:creationId xmlns:p14="http://schemas.microsoft.com/office/powerpoint/2010/main" val="34713761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5" name="Picture 23" descr="EPA_Master Template_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886201" y="1447800"/>
            <a:ext cx="7617884" cy="1447800"/>
          </a:xfrm>
          <a:solidFill>
            <a:srgbClr val="003F69">
              <a:alpha val="0"/>
            </a:srgbClr>
          </a:solidFill>
        </p:spPr>
        <p:txBody>
          <a:bodyPr lIns="0" tIns="0" rIns="0" bIns="0" anchor="b"/>
          <a:lstStyle>
            <a:lvl1pPr>
              <a:lnSpc>
                <a:spcPct val="90000"/>
              </a:lnSpc>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886201" y="3016250"/>
            <a:ext cx="7617884" cy="338138"/>
          </a:xfrm>
          <a:solidFill>
            <a:srgbClr val="003F69">
              <a:alpha val="0"/>
            </a:srgbClr>
          </a:solidFill>
        </p:spPr>
        <p:txBody>
          <a:bodyPr lIns="0" tIns="0" rIns="0" bIns="0"/>
          <a:lstStyle>
            <a:lvl1pPr marL="0" indent="0">
              <a:lnSpc>
                <a:spcPct val="70000"/>
              </a:lnSpc>
              <a:buFont typeface="Times" panose="02020603050405020304" pitchFamily="18" charset="0"/>
              <a:buNone/>
              <a:defRPr i="1">
                <a:latin typeface="Times New Roman" panose="02020603050405020304" pitchFamily="18" charset="0"/>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bwMode="auto">
          <a:xfrm>
            <a:off x="8839200" y="6224588"/>
            <a:ext cx="25400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000" b="1">
                <a:solidFill>
                  <a:schemeClr val="bg1"/>
                </a:solidFill>
              </a:defRPr>
            </a:lvl1pPr>
          </a:lstStyle>
          <a:p>
            <a:pPr eaLnBrk="0" fontAlgn="base" hangingPunct="0">
              <a:spcBef>
                <a:spcPct val="0"/>
              </a:spcBef>
              <a:spcAft>
                <a:spcPct val="0"/>
              </a:spcAft>
            </a:pPr>
            <a:fld id="{EFE0893D-CDFD-4820-B457-BA9B93319814}" type="datetime1">
              <a:rPr lang="en-US">
                <a:solidFill>
                  <a:srgbClr val="FFFFFF"/>
                </a:solidFill>
              </a:rPr>
              <a:pPr eaLnBrk="0" fontAlgn="base" hangingPunct="0">
                <a:spcBef>
                  <a:spcPct val="0"/>
                </a:spcBef>
                <a:spcAft>
                  <a:spcPct val="0"/>
                </a:spcAft>
              </a:pPr>
              <a:t>10/28/2014</a:t>
            </a:fld>
            <a:endParaRPr lang="en-US">
              <a:solidFill>
                <a:srgbClr val="FFFFFF"/>
              </a:solidFill>
            </a:endParaRPr>
          </a:p>
        </p:txBody>
      </p:sp>
      <p:sp>
        <p:nvSpPr>
          <p:cNvPr id="3080" name="Rectangle 8"/>
          <p:cNvSpPr>
            <a:spLocks noChangeArrowheads="1"/>
          </p:cNvSpPr>
          <p:nvPr userDrawn="1"/>
        </p:nvSpPr>
        <p:spPr bwMode="auto">
          <a:xfrm>
            <a:off x="0" y="6224588"/>
            <a:ext cx="1016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088" name="Rectangle 16"/>
          <p:cNvSpPr>
            <a:spLocks noChangeArrowheads="1"/>
          </p:cNvSpPr>
          <p:nvPr userDrawn="1"/>
        </p:nvSpPr>
        <p:spPr bwMode="auto">
          <a:xfrm>
            <a:off x="1111251" y="6224588"/>
            <a:ext cx="7524749" cy="228600"/>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eaLnBrk="0" fontAlgn="base" hangingPunct="0">
              <a:lnSpc>
                <a:spcPct val="90000"/>
              </a:lnSpc>
              <a:spcBef>
                <a:spcPct val="0"/>
              </a:spcBef>
              <a:spcAft>
                <a:spcPct val="0"/>
              </a:spcAft>
            </a:pPr>
            <a:r>
              <a:rPr lang="en-US" sz="900" b="1" dirty="0">
                <a:solidFill>
                  <a:srgbClr val="FFFFFF"/>
                </a:solidFill>
              </a:rPr>
              <a:t>Office of Research and Development and Office of Air Quality Planning and Standards</a:t>
            </a:r>
            <a:endParaRPr lang="en-US" sz="900" b="1" dirty="0">
              <a:solidFill>
                <a:srgbClr val="000000"/>
              </a:solidFill>
            </a:endParaRPr>
          </a:p>
          <a:p>
            <a:pPr eaLnBrk="0" fontAlgn="base" hangingPunct="0">
              <a:lnSpc>
                <a:spcPct val="90000"/>
              </a:lnSpc>
              <a:spcBef>
                <a:spcPct val="0"/>
              </a:spcBef>
              <a:spcAft>
                <a:spcPct val="0"/>
              </a:spcAft>
            </a:pPr>
            <a:r>
              <a:rPr lang="en-US" sz="900" dirty="0">
                <a:solidFill>
                  <a:srgbClr val="FFFFFF"/>
                </a:solidFill>
              </a:rPr>
              <a:t>ORD/NRMRL/APPCD/APB                            OAR/OAQPS/HEID/AEG</a:t>
            </a:r>
          </a:p>
        </p:txBody>
      </p:sp>
      <p:sp>
        <p:nvSpPr>
          <p:cNvPr id="3092" name="Rectangle 20"/>
          <p:cNvSpPr>
            <a:spLocks noChangeArrowheads="1"/>
          </p:cNvSpPr>
          <p:nvPr userDrawn="1"/>
        </p:nvSpPr>
        <p:spPr bwMode="auto">
          <a:xfrm>
            <a:off x="3860800" y="3581400"/>
            <a:ext cx="8331200" cy="1676400"/>
          </a:xfrm>
          <a:prstGeom prst="rect">
            <a:avLst/>
          </a:prstGeom>
          <a:solidFill>
            <a:srgbClr val="003F69"/>
          </a:solidFill>
          <a:ln>
            <a:noFill/>
          </a:ln>
          <a:effectLst/>
          <a:extLst>
            <a:ext uri="{91240B29-F687-4F45-9708-019B960494DF}">
              <a14:hiddenLine xmlns:a14="http://schemas.microsoft.com/office/drawing/2010/main" w="9525">
                <a:solidFill>
                  <a:srgbClr val="003F6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093" name="Text Box 21"/>
          <p:cNvSpPr txBox="1">
            <a:spLocks noChangeArrowheads="1"/>
          </p:cNvSpPr>
          <p:nvPr userDrawn="1"/>
        </p:nvSpPr>
        <p:spPr bwMode="auto">
          <a:xfrm>
            <a:off x="4353984" y="3929063"/>
            <a:ext cx="4891616" cy="960263"/>
          </a:xfrm>
          <a:prstGeom prst="rect">
            <a:avLst/>
          </a:prstGeom>
          <a:solidFill>
            <a:srgbClr val="FFEA88"/>
          </a:solidFill>
          <a:ln w="9525">
            <a:solidFill>
              <a:srgbClr val="FFEA8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9728" tIns="109728" rIns="109728" bIns="109728">
            <a:spAutoFit/>
          </a:bodyPr>
          <a:lstStyle/>
          <a:p>
            <a:pPr eaLnBrk="0" fontAlgn="base" hangingPunct="0">
              <a:spcBef>
                <a:spcPct val="50000"/>
              </a:spcBef>
              <a:spcAft>
                <a:spcPct val="0"/>
              </a:spcAft>
            </a:pPr>
            <a:r>
              <a:rPr lang="en-US" sz="800" dirty="0">
                <a:solidFill>
                  <a:srgbClr val="000000"/>
                </a:solidFill>
              </a:rPr>
              <a:t>Photo image area measures 2” H x 6.93” W and can be masked by a collage strip of one, two or three images.</a:t>
            </a:r>
          </a:p>
          <a:p>
            <a:pPr eaLnBrk="0" fontAlgn="base" hangingPunct="0">
              <a:spcBef>
                <a:spcPct val="50000"/>
              </a:spcBef>
              <a:spcAft>
                <a:spcPct val="0"/>
              </a:spcAft>
            </a:pPr>
            <a:r>
              <a:rPr lang="en-US" sz="800" dirty="0">
                <a:solidFill>
                  <a:srgbClr val="000000"/>
                </a:solidFill>
              </a:rPr>
              <a:t>The photo image area is located 3.19” from left and 3.81” from top of page. </a:t>
            </a:r>
          </a:p>
          <a:p>
            <a:pPr eaLnBrk="0" fontAlgn="base" hangingPunct="0">
              <a:spcBef>
                <a:spcPct val="50000"/>
              </a:spcBef>
              <a:spcAft>
                <a:spcPct val="0"/>
              </a:spcAft>
            </a:pPr>
            <a:r>
              <a:rPr lang="en-US" sz="800" dirty="0">
                <a:solidFill>
                  <a:srgbClr val="000000"/>
                </a:solidFill>
              </a:rPr>
              <a:t>Each image used in collage should be reduced or cropped to a maximum of 2” high, stroked with a 1.5 </a:t>
            </a:r>
            <a:r>
              <a:rPr lang="en-US" sz="800" dirty="0" err="1">
                <a:solidFill>
                  <a:srgbClr val="000000"/>
                </a:solidFill>
              </a:rPr>
              <a:t>pt</a:t>
            </a:r>
            <a:r>
              <a:rPr lang="en-US" sz="800" dirty="0">
                <a:solidFill>
                  <a:srgbClr val="000000"/>
                </a:solidFill>
              </a:rPr>
              <a:t> white frame and positioned edge-to-edge with accompanying images.</a:t>
            </a:r>
          </a:p>
        </p:txBody>
      </p:sp>
    </p:spTree>
    <p:extLst>
      <p:ext uri="{BB962C8B-B14F-4D97-AF65-F5344CB8AC3E}">
        <p14:creationId xmlns:p14="http://schemas.microsoft.com/office/powerpoint/2010/main" val="33162216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07D245F-6CDF-485A-AFA0-F794D993B296}" type="slidenum">
              <a:rPr lang="en-US"/>
              <a:pPr/>
              <a:t>‹#›</a:t>
            </a:fld>
            <a:endParaRPr lang="en-US"/>
          </a:p>
        </p:txBody>
      </p:sp>
    </p:spTree>
    <p:extLst>
      <p:ext uri="{BB962C8B-B14F-4D97-AF65-F5344CB8AC3E}">
        <p14:creationId xmlns:p14="http://schemas.microsoft.com/office/powerpoint/2010/main" val="922459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D3A3FE2-B4C0-4B01-B202-0985D7F28C9C}" type="slidenum">
              <a:rPr lang="en-US"/>
              <a:pPr/>
              <a:t>‹#›</a:t>
            </a:fld>
            <a:endParaRPr lang="en-US"/>
          </a:p>
        </p:txBody>
      </p:sp>
    </p:spTree>
    <p:extLst>
      <p:ext uri="{BB962C8B-B14F-4D97-AF65-F5344CB8AC3E}">
        <p14:creationId xmlns:p14="http://schemas.microsoft.com/office/powerpoint/2010/main" val="1714853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651" y="2165350"/>
            <a:ext cx="5080000"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2851" y="2165350"/>
            <a:ext cx="5080000"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4BC21D5-760B-4E6A-93A2-E089CEA5557F}" type="slidenum">
              <a:rPr lang="en-US"/>
              <a:pPr/>
              <a:t>‹#›</a:t>
            </a:fld>
            <a:endParaRPr lang="en-US"/>
          </a:p>
        </p:txBody>
      </p:sp>
    </p:spTree>
    <p:extLst>
      <p:ext uri="{BB962C8B-B14F-4D97-AF65-F5344CB8AC3E}">
        <p14:creationId xmlns:p14="http://schemas.microsoft.com/office/powerpoint/2010/main" val="35977657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B48500E-E3F6-4796-957E-A834FDCAEF3F}" type="slidenum">
              <a:rPr lang="en-US"/>
              <a:pPr/>
              <a:t>‹#›</a:t>
            </a:fld>
            <a:endParaRPr lang="en-US"/>
          </a:p>
        </p:txBody>
      </p:sp>
    </p:spTree>
    <p:extLst>
      <p:ext uri="{BB962C8B-B14F-4D97-AF65-F5344CB8AC3E}">
        <p14:creationId xmlns:p14="http://schemas.microsoft.com/office/powerpoint/2010/main" val="4077902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CC85975-4275-4AD6-8109-67072217EC4E}" type="slidenum">
              <a:rPr lang="en-US"/>
              <a:pPr/>
              <a:t>‹#›</a:t>
            </a:fld>
            <a:endParaRPr lang="en-US"/>
          </a:p>
        </p:txBody>
      </p:sp>
    </p:spTree>
    <p:extLst>
      <p:ext uri="{BB962C8B-B14F-4D97-AF65-F5344CB8AC3E}">
        <p14:creationId xmlns:p14="http://schemas.microsoft.com/office/powerpoint/2010/main" val="23397283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AD88B60-66D8-4447-853C-F3AD4A41A2DC}" type="slidenum">
              <a:rPr lang="en-US"/>
              <a:pPr/>
              <a:t>‹#›</a:t>
            </a:fld>
            <a:endParaRPr lang="en-US"/>
          </a:p>
        </p:txBody>
      </p:sp>
    </p:spTree>
    <p:extLst>
      <p:ext uri="{BB962C8B-B14F-4D97-AF65-F5344CB8AC3E}">
        <p14:creationId xmlns:p14="http://schemas.microsoft.com/office/powerpoint/2010/main" val="15076941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EF56E66-7AE9-4FA1-A3DA-AB3D3F9B9DDC}" type="slidenum">
              <a:rPr lang="en-US"/>
              <a:pPr/>
              <a:t>‹#›</a:t>
            </a:fld>
            <a:endParaRPr lang="en-US"/>
          </a:p>
        </p:txBody>
      </p:sp>
    </p:spTree>
    <p:extLst>
      <p:ext uri="{BB962C8B-B14F-4D97-AF65-F5344CB8AC3E}">
        <p14:creationId xmlns:p14="http://schemas.microsoft.com/office/powerpoint/2010/main" val="27988388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5E4512D-F442-4B2C-82E3-AE56EA23C029}" type="slidenum">
              <a:rPr lang="en-US"/>
              <a:pPr/>
              <a:t>‹#›</a:t>
            </a:fld>
            <a:endParaRPr lang="en-US"/>
          </a:p>
        </p:txBody>
      </p:sp>
    </p:spTree>
    <p:extLst>
      <p:ext uri="{BB962C8B-B14F-4D97-AF65-F5344CB8AC3E}">
        <p14:creationId xmlns:p14="http://schemas.microsoft.com/office/powerpoint/2010/main" val="20281906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1031936-3B43-4C47-968B-A530ABF5BFA1}" type="slidenum">
              <a:rPr lang="en-US"/>
              <a:pPr/>
              <a:t>‹#›</a:t>
            </a:fld>
            <a:endParaRPr lang="en-US"/>
          </a:p>
        </p:txBody>
      </p:sp>
    </p:spTree>
    <p:extLst>
      <p:ext uri="{BB962C8B-B14F-4D97-AF65-F5344CB8AC3E}">
        <p14:creationId xmlns:p14="http://schemas.microsoft.com/office/powerpoint/2010/main" val="3185277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B48500E-E3F6-4796-957E-A834FDCAEF3F}" type="slidenum">
              <a:rPr lang="en-US"/>
              <a:pPr/>
              <a:t>‹#›</a:t>
            </a:fld>
            <a:endParaRPr lang="en-US"/>
          </a:p>
        </p:txBody>
      </p:sp>
    </p:spTree>
    <p:extLst>
      <p:ext uri="{BB962C8B-B14F-4D97-AF65-F5344CB8AC3E}">
        <p14:creationId xmlns:p14="http://schemas.microsoft.com/office/powerpoint/2010/main" val="21306514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2051" y="1708150"/>
            <a:ext cx="2590800" cy="423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651" y="1708150"/>
            <a:ext cx="7569200" cy="423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C95238D-9A20-44C8-ACC0-A921407B0F71}" type="slidenum">
              <a:rPr lang="en-US"/>
              <a:pPr/>
              <a:t>‹#›</a:t>
            </a:fld>
            <a:endParaRPr lang="en-US"/>
          </a:p>
        </p:txBody>
      </p:sp>
    </p:spTree>
    <p:extLst>
      <p:ext uri="{BB962C8B-B14F-4D97-AF65-F5344CB8AC3E}">
        <p14:creationId xmlns:p14="http://schemas.microsoft.com/office/powerpoint/2010/main" val="905452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09651" y="1708150"/>
            <a:ext cx="10363200" cy="304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09651" y="2165350"/>
            <a:ext cx="10363200" cy="3778250"/>
          </a:xfrm>
        </p:spPr>
        <p:txBody>
          <a:bodyPr/>
          <a:lstStyle/>
          <a:p>
            <a:endParaRPr lang="en-US"/>
          </a:p>
        </p:txBody>
      </p:sp>
      <p:sp>
        <p:nvSpPr>
          <p:cNvPr id="4" name="Slide Number Placeholder 3"/>
          <p:cNvSpPr>
            <a:spLocks noGrp="1"/>
          </p:cNvSpPr>
          <p:nvPr>
            <p:ph type="sldNum" sz="quarter" idx="10"/>
          </p:nvPr>
        </p:nvSpPr>
        <p:spPr>
          <a:xfrm>
            <a:off x="0" y="6224588"/>
            <a:ext cx="812800" cy="228600"/>
          </a:xfrm>
        </p:spPr>
        <p:txBody>
          <a:bodyPr/>
          <a:lstStyle>
            <a:lvl1pPr>
              <a:defRPr/>
            </a:lvl1pPr>
          </a:lstStyle>
          <a:p>
            <a:fld id="{61259686-470A-4ECF-A867-7777634C8E06}" type="slidenum">
              <a:rPr lang="en-US"/>
              <a:pPr/>
              <a:t>‹#›</a:t>
            </a:fld>
            <a:endParaRPr lang="en-US"/>
          </a:p>
        </p:txBody>
      </p:sp>
    </p:spTree>
    <p:extLst>
      <p:ext uri="{BB962C8B-B14F-4D97-AF65-F5344CB8AC3E}">
        <p14:creationId xmlns:p14="http://schemas.microsoft.com/office/powerpoint/2010/main" val="4170092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09651" y="1708150"/>
            <a:ext cx="10363200" cy="423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0" y="6224588"/>
            <a:ext cx="812800" cy="228600"/>
          </a:xfrm>
        </p:spPr>
        <p:txBody>
          <a:bodyPr/>
          <a:lstStyle>
            <a:lvl1pPr>
              <a:defRPr/>
            </a:lvl1pPr>
          </a:lstStyle>
          <a:p>
            <a:fld id="{9860FE92-8500-4B85-A263-A3DE91F1A8AB}" type="slidenum">
              <a:rPr lang="en-US"/>
              <a:pPr/>
              <a:t>‹#›</a:t>
            </a:fld>
            <a:endParaRPr lang="en-US"/>
          </a:p>
        </p:txBody>
      </p:sp>
    </p:spTree>
    <p:extLst>
      <p:ext uri="{BB962C8B-B14F-4D97-AF65-F5344CB8AC3E}">
        <p14:creationId xmlns:p14="http://schemas.microsoft.com/office/powerpoint/2010/main" val="7958563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5" name="Picture 23" descr="EPA_Master Template_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886201" y="1447800"/>
            <a:ext cx="7617884" cy="1447800"/>
          </a:xfrm>
          <a:solidFill>
            <a:srgbClr val="003F69">
              <a:alpha val="0"/>
            </a:srgbClr>
          </a:solidFill>
        </p:spPr>
        <p:txBody>
          <a:bodyPr lIns="0" tIns="0" rIns="0" bIns="0" anchor="b"/>
          <a:lstStyle>
            <a:lvl1pPr>
              <a:lnSpc>
                <a:spcPct val="90000"/>
              </a:lnSpc>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886201" y="3016250"/>
            <a:ext cx="7617884" cy="338138"/>
          </a:xfrm>
          <a:solidFill>
            <a:srgbClr val="003F69">
              <a:alpha val="0"/>
            </a:srgbClr>
          </a:solidFill>
        </p:spPr>
        <p:txBody>
          <a:bodyPr lIns="0" tIns="0" rIns="0" bIns="0"/>
          <a:lstStyle>
            <a:lvl1pPr marL="0" indent="0">
              <a:lnSpc>
                <a:spcPct val="70000"/>
              </a:lnSpc>
              <a:buFont typeface="Times" panose="02020603050405020304" pitchFamily="18" charset="0"/>
              <a:buNone/>
              <a:defRPr i="1">
                <a:latin typeface="Times New Roman" panose="02020603050405020304" pitchFamily="18" charset="0"/>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bwMode="auto">
          <a:xfrm>
            <a:off x="8839200" y="6224588"/>
            <a:ext cx="25400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000" b="1">
                <a:solidFill>
                  <a:schemeClr val="bg1"/>
                </a:solidFill>
              </a:defRPr>
            </a:lvl1pPr>
          </a:lstStyle>
          <a:p>
            <a:pPr eaLnBrk="0" fontAlgn="base" hangingPunct="0">
              <a:spcBef>
                <a:spcPct val="0"/>
              </a:spcBef>
              <a:spcAft>
                <a:spcPct val="0"/>
              </a:spcAft>
            </a:pPr>
            <a:fld id="{EFE0893D-CDFD-4820-B457-BA9B93319814}" type="datetime1">
              <a:rPr lang="en-US">
                <a:solidFill>
                  <a:srgbClr val="FFFFFF"/>
                </a:solidFill>
              </a:rPr>
              <a:pPr eaLnBrk="0" fontAlgn="base" hangingPunct="0">
                <a:spcBef>
                  <a:spcPct val="0"/>
                </a:spcBef>
                <a:spcAft>
                  <a:spcPct val="0"/>
                </a:spcAft>
              </a:pPr>
              <a:t>10/28/2014</a:t>
            </a:fld>
            <a:endParaRPr lang="en-US">
              <a:solidFill>
                <a:srgbClr val="FFFFFF"/>
              </a:solidFill>
            </a:endParaRPr>
          </a:p>
        </p:txBody>
      </p:sp>
      <p:sp>
        <p:nvSpPr>
          <p:cNvPr id="3080" name="Rectangle 8"/>
          <p:cNvSpPr>
            <a:spLocks noChangeArrowheads="1"/>
          </p:cNvSpPr>
          <p:nvPr userDrawn="1"/>
        </p:nvSpPr>
        <p:spPr bwMode="auto">
          <a:xfrm>
            <a:off x="0" y="6224588"/>
            <a:ext cx="1016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088" name="Rectangle 16"/>
          <p:cNvSpPr>
            <a:spLocks noChangeArrowheads="1"/>
          </p:cNvSpPr>
          <p:nvPr userDrawn="1"/>
        </p:nvSpPr>
        <p:spPr bwMode="auto">
          <a:xfrm>
            <a:off x="1111251" y="6224588"/>
            <a:ext cx="7524749" cy="228600"/>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eaLnBrk="0" fontAlgn="base" hangingPunct="0">
              <a:lnSpc>
                <a:spcPct val="90000"/>
              </a:lnSpc>
              <a:spcBef>
                <a:spcPct val="0"/>
              </a:spcBef>
              <a:spcAft>
                <a:spcPct val="0"/>
              </a:spcAft>
            </a:pPr>
            <a:r>
              <a:rPr lang="en-US" sz="900" b="1" dirty="0">
                <a:solidFill>
                  <a:srgbClr val="FFFFFF"/>
                </a:solidFill>
              </a:rPr>
              <a:t>Office of Research and Development and Office of Air Quality Planning and Standards</a:t>
            </a:r>
            <a:endParaRPr lang="en-US" sz="900" b="1" dirty="0">
              <a:solidFill>
                <a:srgbClr val="000000"/>
              </a:solidFill>
            </a:endParaRPr>
          </a:p>
          <a:p>
            <a:pPr eaLnBrk="0" fontAlgn="base" hangingPunct="0">
              <a:lnSpc>
                <a:spcPct val="90000"/>
              </a:lnSpc>
              <a:spcBef>
                <a:spcPct val="0"/>
              </a:spcBef>
              <a:spcAft>
                <a:spcPct val="0"/>
              </a:spcAft>
            </a:pPr>
            <a:r>
              <a:rPr lang="en-US" sz="900" dirty="0">
                <a:solidFill>
                  <a:srgbClr val="FFFFFF"/>
                </a:solidFill>
              </a:rPr>
              <a:t>ORD/NRMRL/APPCD/APB                            OAR/OAQPS/HEID/AEG</a:t>
            </a:r>
          </a:p>
        </p:txBody>
      </p:sp>
      <p:sp>
        <p:nvSpPr>
          <p:cNvPr id="3092" name="Rectangle 20"/>
          <p:cNvSpPr>
            <a:spLocks noChangeArrowheads="1"/>
          </p:cNvSpPr>
          <p:nvPr userDrawn="1"/>
        </p:nvSpPr>
        <p:spPr bwMode="auto">
          <a:xfrm>
            <a:off x="3860800" y="3581400"/>
            <a:ext cx="8331200" cy="1676400"/>
          </a:xfrm>
          <a:prstGeom prst="rect">
            <a:avLst/>
          </a:prstGeom>
          <a:solidFill>
            <a:srgbClr val="003F69"/>
          </a:solidFill>
          <a:ln>
            <a:noFill/>
          </a:ln>
          <a:effectLst/>
          <a:extLst>
            <a:ext uri="{91240B29-F687-4F45-9708-019B960494DF}">
              <a14:hiddenLine xmlns:a14="http://schemas.microsoft.com/office/drawing/2010/main" w="9525">
                <a:solidFill>
                  <a:srgbClr val="003F6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093" name="Text Box 21"/>
          <p:cNvSpPr txBox="1">
            <a:spLocks noChangeArrowheads="1"/>
          </p:cNvSpPr>
          <p:nvPr userDrawn="1"/>
        </p:nvSpPr>
        <p:spPr bwMode="auto">
          <a:xfrm>
            <a:off x="4353984" y="3929063"/>
            <a:ext cx="4891616" cy="960263"/>
          </a:xfrm>
          <a:prstGeom prst="rect">
            <a:avLst/>
          </a:prstGeom>
          <a:solidFill>
            <a:srgbClr val="FFEA88"/>
          </a:solidFill>
          <a:ln w="9525">
            <a:solidFill>
              <a:srgbClr val="FFEA8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9728" tIns="109728" rIns="109728" bIns="109728">
            <a:spAutoFit/>
          </a:bodyPr>
          <a:lstStyle/>
          <a:p>
            <a:pPr eaLnBrk="0" fontAlgn="base" hangingPunct="0">
              <a:spcBef>
                <a:spcPct val="50000"/>
              </a:spcBef>
              <a:spcAft>
                <a:spcPct val="0"/>
              </a:spcAft>
            </a:pPr>
            <a:r>
              <a:rPr lang="en-US" sz="800" dirty="0">
                <a:solidFill>
                  <a:srgbClr val="000000"/>
                </a:solidFill>
              </a:rPr>
              <a:t>Photo image area measures 2” H x 6.93” W and can be masked by a collage strip of one, two or three images.</a:t>
            </a:r>
          </a:p>
          <a:p>
            <a:pPr eaLnBrk="0" fontAlgn="base" hangingPunct="0">
              <a:spcBef>
                <a:spcPct val="50000"/>
              </a:spcBef>
              <a:spcAft>
                <a:spcPct val="0"/>
              </a:spcAft>
            </a:pPr>
            <a:r>
              <a:rPr lang="en-US" sz="800" dirty="0">
                <a:solidFill>
                  <a:srgbClr val="000000"/>
                </a:solidFill>
              </a:rPr>
              <a:t>The photo image area is located 3.19” from left and 3.81” from top of page. </a:t>
            </a:r>
          </a:p>
          <a:p>
            <a:pPr eaLnBrk="0" fontAlgn="base" hangingPunct="0">
              <a:spcBef>
                <a:spcPct val="50000"/>
              </a:spcBef>
              <a:spcAft>
                <a:spcPct val="0"/>
              </a:spcAft>
            </a:pPr>
            <a:r>
              <a:rPr lang="en-US" sz="800" dirty="0">
                <a:solidFill>
                  <a:srgbClr val="000000"/>
                </a:solidFill>
              </a:rPr>
              <a:t>Each image used in collage should be reduced or cropped to a maximum of 2” high, stroked with a 1.5 </a:t>
            </a:r>
            <a:r>
              <a:rPr lang="en-US" sz="800" dirty="0" err="1">
                <a:solidFill>
                  <a:srgbClr val="000000"/>
                </a:solidFill>
              </a:rPr>
              <a:t>pt</a:t>
            </a:r>
            <a:r>
              <a:rPr lang="en-US" sz="800" dirty="0">
                <a:solidFill>
                  <a:srgbClr val="000000"/>
                </a:solidFill>
              </a:rPr>
              <a:t> white frame and positioned edge-to-edge with accompanying images.</a:t>
            </a:r>
          </a:p>
        </p:txBody>
      </p:sp>
    </p:spTree>
    <p:extLst>
      <p:ext uri="{BB962C8B-B14F-4D97-AF65-F5344CB8AC3E}">
        <p14:creationId xmlns:p14="http://schemas.microsoft.com/office/powerpoint/2010/main" val="25509515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07D245F-6CDF-485A-AFA0-F794D993B296}" type="slidenum">
              <a:rPr lang="en-US"/>
              <a:pPr/>
              <a:t>‹#›</a:t>
            </a:fld>
            <a:endParaRPr lang="en-US"/>
          </a:p>
        </p:txBody>
      </p:sp>
    </p:spTree>
    <p:extLst>
      <p:ext uri="{BB962C8B-B14F-4D97-AF65-F5344CB8AC3E}">
        <p14:creationId xmlns:p14="http://schemas.microsoft.com/office/powerpoint/2010/main" val="3229112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D3A3FE2-B4C0-4B01-B202-0985D7F28C9C}" type="slidenum">
              <a:rPr lang="en-US"/>
              <a:pPr/>
              <a:t>‹#›</a:t>
            </a:fld>
            <a:endParaRPr lang="en-US"/>
          </a:p>
        </p:txBody>
      </p:sp>
    </p:spTree>
    <p:extLst>
      <p:ext uri="{BB962C8B-B14F-4D97-AF65-F5344CB8AC3E}">
        <p14:creationId xmlns:p14="http://schemas.microsoft.com/office/powerpoint/2010/main" val="26919093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651" y="2165350"/>
            <a:ext cx="5080000"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2851" y="2165350"/>
            <a:ext cx="5080000"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4BC21D5-760B-4E6A-93A2-E089CEA5557F}" type="slidenum">
              <a:rPr lang="en-US"/>
              <a:pPr/>
              <a:t>‹#›</a:t>
            </a:fld>
            <a:endParaRPr lang="en-US"/>
          </a:p>
        </p:txBody>
      </p:sp>
    </p:spTree>
    <p:extLst>
      <p:ext uri="{BB962C8B-B14F-4D97-AF65-F5344CB8AC3E}">
        <p14:creationId xmlns:p14="http://schemas.microsoft.com/office/powerpoint/2010/main" val="6585445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B48500E-E3F6-4796-957E-A834FDCAEF3F}" type="slidenum">
              <a:rPr lang="en-US"/>
              <a:pPr/>
              <a:t>‹#›</a:t>
            </a:fld>
            <a:endParaRPr lang="en-US"/>
          </a:p>
        </p:txBody>
      </p:sp>
    </p:spTree>
    <p:extLst>
      <p:ext uri="{BB962C8B-B14F-4D97-AF65-F5344CB8AC3E}">
        <p14:creationId xmlns:p14="http://schemas.microsoft.com/office/powerpoint/2010/main" val="19166002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CC85975-4275-4AD6-8109-67072217EC4E}" type="slidenum">
              <a:rPr lang="en-US"/>
              <a:pPr/>
              <a:t>‹#›</a:t>
            </a:fld>
            <a:endParaRPr lang="en-US"/>
          </a:p>
        </p:txBody>
      </p:sp>
    </p:spTree>
    <p:extLst>
      <p:ext uri="{BB962C8B-B14F-4D97-AF65-F5344CB8AC3E}">
        <p14:creationId xmlns:p14="http://schemas.microsoft.com/office/powerpoint/2010/main" val="3566419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AD88B60-66D8-4447-853C-F3AD4A41A2DC}" type="slidenum">
              <a:rPr lang="en-US"/>
              <a:pPr/>
              <a:t>‹#›</a:t>
            </a:fld>
            <a:endParaRPr lang="en-US"/>
          </a:p>
        </p:txBody>
      </p:sp>
    </p:spTree>
    <p:extLst>
      <p:ext uri="{BB962C8B-B14F-4D97-AF65-F5344CB8AC3E}">
        <p14:creationId xmlns:p14="http://schemas.microsoft.com/office/powerpoint/2010/main" val="51768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CC85975-4275-4AD6-8109-67072217EC4E}" type="slidenum">
              <a:rPr lang="en-US"/>
              <a:pPr/>
              <a:t>‹#›</a:t>
            </a:fld>
            <a:endParaRPr lang="en-US"/>
          </a:p>
        </p:txBody>
      </p:sp>
    </p:spTree>
    <p:extLst>
      <p:ext uri="{BB962C8B-B14F-4D97-AF65-F5344CB8AC3E}">
        <p14:creationId xmlns:p14="http://schemas.microsoft.com/office/powerpoint/2010/main" val="2478700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EF56E66-7AE9-4FA1-A3DA-AB3D3F9B9DDC}" type="slidenum">
              <a:rPr lang="en-US"/>
              <a:pPr/>
              <a:t>‹#›</a:t>
            </a:fld>
            <a:endParaRPr lang="en-US"/>
          </a:p>
        </p:txBody>
      </p:sp>
    </p:spTree>
    <p:extLst>
      <p:ext uri="{BB962C8B-B14F-4D97-AF65-F5344CB8AC3E}">
        <p14:creationId xmlns:p14="http://schemas.microsoft.com/office/powerpoint/2010/main" val="37125772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5E4512D-F442-4B2C-82E3-AE56EA23C029}" type="slidenum">
              <a:rPr lang="en-US"/>
              <a:pPr/>
              <a:t>‹#›</a:t>
            </a:fld>
            <a:endParaRPr lang="en-US"/>
          </a:p>
        </p:txBody>
      </p:sp>
    </p:spTree>
    <p:extLst>
      <p:ext uri="{BB962C8B-B14F-4D97-AF65-F5344CB8AC3E}">
        <p14:creationId xmlns:p14="http://schemas.microsoft.com/office/powerpoint/2010/main" val="20004648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1031936-3B43-4C47-968B-A530ABF5BFA1}" type="slidenum">
              <a:rPr lang="en-US"/>
              <a:pPr/>
              <a:t>‹#›</a:t>
            </a:fld>
            <a:endParaRPr lang="en-US"/>
          </a:p>
        </p:txBody>
      </p:sp>
    </p:spTree>
    <p:extLst>
      <p:ext uri="{BB962C8B-B14F-4D97-AF65-F5344CB8AC3E}">
        <p14:creationId xmlns:p14="http://schemas.microsoft.com/office/powerpoint/2010/main" val="907011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2051" y="1708150"/>
            <a:ext cx="2590800" cy="423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651" y="1708150"/>
            <a:ext cx="7569200" cy="423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C95238D-9A20-44C8-ACC0-A921407B0F71}" type="slidenum">
              <a:rPr lang="en-US"/>
              <a:pPr/>
              <a:t>‹#›</a:t>
            </a:fld>
            <a:endParaRPr lang="en-US"/>
          </a:p>
        </p:txBody>
      </p:sp>
    </p:spTree>
    <p:extLst>
      <p:ext uri="{BB962C8B-B14F-4D97-AF65-F5344CB8AC3E}">
        <p14:creationId xmlns:p14="http://schemas.microsoft.com/office/powerpoint/2010/main" val="24855320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09651" y="1708150"/>
            <a:ext cx="10363200" cy="304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09651" y="2165350"/>
            <a:ext cx="10363200" cy="3778250"/>
          </a:xfrm>
        </p:spPr>
        <p:txBody>
          <a:bodyPr/>
          <a:lstStyle/>
          <a:p>
            <a:endParaRPr lang="en-US"/>
          </a:p>
        </p:txBody>
      </p:sp>
      <p:sp>
        <p:nvSpPr>
          <p:cNvPr id="4" name="Slide Number Placeholder 3"/>
          <p:cNvSpPr>
            <a:spLocks noGrp="1"/>
          </p:cNvSpPr>
          <p:nvPr>
            <p:ph type="sldNum" sz="quarter" idx="10"/>
          </p:nvPr>
        </p:nvSpPr>
        <p:spPr>
          <a:xfrm>
            <a:off x="0" y="6224588"/>
            <a:ext cx="812800" cy="228600"/>
          </a:xfrm>
        </p:spPr>
        <p:txBody>
          <a:bodyPr/>
          <a:lstStyle>
            <a:lvl1pPr>
              <a:defRPr/>
            </a:lvl1pPr>
          </a:lstStyle>
          <a:p>
            <a:fld id="{61259686-470A-4ECF-A867-7777634C8E06}" type="slidenum">
              <a:rPr lang="en-US"/>
              <a:pPr/>
              <a:t>‹#›</a:t>
            </a:fld>
            <a:endParaRPr lang="en-US"/>
          </a:p>
        </p:txBody>
      </p:sp>
    </p:spTree>
    <p:extLst>
      <p:ext uri="{BB962C8B-B14F-4D97-AF65-F5344CB8AC3E}">
        <p14:creationId xmlns:p14="http://schemas.microsoft.com/office/powerpoint/2010/main" val="34028350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09651" y="1708150"/>
            <a:ext cx="10363200" cy="423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0" y="6224588"/>
            <a:ext cx="812800" cy="228600"/>
          </a:xfrm>
        </p:spPr>
        <p:txBody>
          <a:bodyPr/>
          <a:lstStyle>
            <a:lvl1pPr>
              <a:defRPr/>
            </a:lvl1pPr>
          </a:lstStyle>
          <a:p>
            <a:fld id="{9860FE92-8500-4B85-A263-A3DE91F1A8AB}" type="slidenum">
              <a:rPr lang="en-US"/>
              <a:pPr/>
              <a:t>‹#›</a:t>
            </a:fld>
            <a:endParaRPr lang="en-US"/>
          </a:p>
        </p:txBody>
      </p:sp>
    </p:spTree>
    <p:extLst>
      <p:ext uri="{BB962C8B-B14F-4D97-AF65-F5344CB8AC3E}">
        <p14:creationId xmlns:p14="http://schemas.microsoft.com/office/powerpoint/2010/main" val="386168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AD88B60-66D8-4447-853C-F3AD4A41A2DC}" type="slidenum">
              <a:rPr lang="en-US"/>
              <a:pPr/>
              <a:t>‹#›</a:t>
            </a:fld>
            <a:endParaRPr lang="en-US"/>
          </a:p>
        </p:txBody>
      </p:sp>
    </p:spTree>
    <p:extLst>
      <p:ext uri="{BB962C8B-B14F-4D97-AF65-F5344CB8AC3E}">
        <p14:creationId xmlns:p14="http://schemas.microsoft.com/office/powerpoint/2010/main" val="1413452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EF56E66-7AE9-4FA1-A3DA-AB3D3F9B9DDC}" type="slidenum">
              <a:rPr lang="en-US"/>
              <a:pPr/>
              <a:t>‹#›</a:t>
            </a:fld>
            <a:endParaRPr lang="en-US"/>
          </a:p>
        </p:txBody>
      </p:sp>
    </p:spTree>
    <p:extLst>
      <p:ext uri="{BB962C8B-B14F-4D97-AF65-F5344CB8AC3E}">
        <p14:creationId xmlns:p14="http://schemas.microsoft.com/office/powerpoint/2010/main" val="397140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5E4512D-F442-4B2C-82E3-AE56EA23C029}" type="slidenum">
              <a:rPr lang="en-US"/>
              <a:pPr/>
              <a:t>‹#›</a:t>
            </a:fld>
            <a:endParaRPr lang="en-US"/>
          </a:p>
        </p:txBody>
      </p:sp>
    </p:spTree>
    <p:extLst>
      <p:ext uri="{BB962C8B-B14F-4D97-AF65-F5344CB8AC3E}">
        <p14:creationId xmlns:p14="http://schemas.microsoft.com/office/powerpoint/2010/main" val="334586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jpe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1" name="Picture 17" descr="EPA_Master Template_A"/>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009651" y="1708150"/>
            <a:ext cx="10363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09651" y="2165350"/>
            <a:ext cx="10363200" cy="377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ChangeArrowheads="1"/>
          </p:cNvSpPr>
          <p:nvPr userDrawn="1"/>
        </p:nvSpPr>
        <p:spPr bwMode="auto">
          <a:xfrm>
            <a:off x="0" y="6224588"/>
            <a:ext cx="9144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030" name="Rectangle 6"/>
          <p:cNvSpPr>
            <a:spLocks noGrp="1" noChangeArrowheads="1"/>
          </p:cNvSpPr>
          <p:nvPr>
            <p:ph type="sldNum" sz="quarter" idx="4"/>
          </p:nvPr>
        </p:nvSpPr>
        <p:spPr bwMode="auto">
          <a:xfrm>
            <a:off x="0" y="6224588"/>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a:solidFill>
                  <a:srgbClr val="003F69"/>
                </a:solidFill>
              </a:defRPr>
            </a:lvl1pPr>
          </a:lstStyle>
          <a:p>
            <a:pPr eaLnBrk="0" fontAlgn="base" hangingPunct="0">
              <a:spcBef>
                <a:spcPct val="0"/>
              </a:spcBef>
              <a:spcAft>
                <a:spcPct val="0"/>
              </a:spcAft>
            </a:pPr>
            <a:fld id="{44F4A3A1-F9A7-4E07-B02E-369F624B8915}" type="slidenum">
              <a:rPr lang="en-US"/>
              <a:pPr eaLnBrk="0" fontAlgn="base" hangingPunct="0">
                <a:spcBef>
                  <a:spcPct val="0"/>
                </a:spcBef>
                <a:spcAft>
                  <a:spcPct val="0"/>
                </a:spcAft>
              </a:pPr>
              <a:t>‹#›</a:t>
            </a:fld>
            <a:endParaRPr lang="en-US"/>
          </a:p>
        </p:txBody>
      </p:sp>
    </p:spTree>
    <p:extLst>
      <p:ext uri="{BB962C8B-B14F-4D97-AF65-F5344CB8AC3E}">
        <p14:creationId xmlns:p14="http://schemas.microsoft.com/office/powerpoint/2010/main" val="892381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fontAlgn="base">
        <a:spcBef>
          <a:spcPct val="0"/>
        </a:spcBef>
        <a:spcAft>
          <a:spcPct val="0"/>
        </a:spcAft>
        <a:defRPr sz="3400" b="1" kern="1200">
          <a:solidFill>
            <a:schemeClr val="bg1"/>
          </a:solidFill>
          <a:latin typeface="+mj-lt"/>
          <a:ea typeface="+mj-ea"/>
          <a:cs typeface="+mj-cs"/>
        </a:defRPr>
      </a:lvl1pPr>
      <a:lvl2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2pPr>
      <a:lvl3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3pPr>
      <a:lvl4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4pPr>
      <a:lvl5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6pPr>
      <a:lvl7pPr marL="9144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7pPr>
      <a:lvl8pPr marL="13716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8pPr>
      <a:lvl9pPr marL="18288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9pPr>
    </p:titleStyle>
    <p:bodyStyle>
      <a:lvl1pPr marL="168275" indent="-168275" algn="l" rtl="0" fontAlgn="base">
        <a:spcBef>
          <a:spcPct val="20000"/>
        </a:spcBef>
        <a:spcAft>
          <a:spcPct val="0"/>
        </a:spcAft>
        <a:buClr>
          <a:srgbClr val="003F69"/>
        </a:buClr>
        <a:buSzPct val="90000"/>
        <a:buFont typeface="Times" panose="02020603050405020304" pitchFamily="18" charset="0"/>
        <a:buChar char="•"/>
        <a:defRPr sz="2400" kern="1200">
          <a:solidFill>
            <a:schemeClr val="bg1"/>
          </a:solidFill>
          <a:latin typeface="+mn-lt"/>
          <a:ea typeface="+mn-ea"/>
          <a:cs typeface="+mn-cs"/>
        </a:defRPr>
      </a:lvl1pPr>
      <a:lvl2pPr marL="458788" indent="-174625" algn="l" rtl="0" fontAlgn="base">
        <a:spcBef>
          <a:spcPct val="20000"/>
        </a:spcBef>
        <a:spcAft>
          <a:spcPct val="0"/>
        </a:spcAft>
        <a:buClr>
          <a:srgbClr val="003F69"/>
        </a:buClr>
        <a:buChar char="–"/>
        <a:defRPr sz="2400" kern="1200">
          <a:solidFill>
            <a:schemeClr val="bg1"/>
          </a:solidFill>
          <a:latin typeface="+mn-lt"/>
          <a:ea typeface="+mn-ea"/>
          <a:cs typeface="+mn-cs"/>
        </a:defRPr>
      </a:lvl2pPr>
      <a:lvl3pPr marL="742950" indent="-168275" algn="l" rtl="0" fontAlgn="base">
        <a:spcBef>
          <a:spcPct val="20000"/>
        </a:spcBef>
        <a:spcAft>
          <a:spcPct val="0"/>
        </a:spcAft>
        <a:buClr>
          <a:srgbClr val="003F69"/>
        </a:buClr>
        <a:buSzPct val="90000"/>
        <a:buFont typeface="Times" panose="02020603050405020304" pitchFamily="18" charset="0"/>
        <a:buChar char="•"/>
        <a:defRPr sz="2400" kern="1200">
          <a:solidFill>
            <a:schemeClr val="bg1"/>
          </a:solidFill>
          <a:latin typeface="+mn-lt"/>
          <a:ea typeface="+mn-ea"/>
          <a:cs typeface="+mn-cs"/>
        </a:defRPr>
      </a:lvl3pPr>
      <a:lvl4pPr marL="1027113" indent="-169863" algn="l" rtl="0" fontAlgn="base">
        <a:spcBef>
          <a:spcPct val="20000"/>
        </a:spcBef>
        <a:spcAft>
          <a:spcPct val="0"/>
        </a:spcAft>
        <a:buClr>
          <a:srgbClr val="003F69"/>
        </a:buClr>
        <a:buChar char="–"/>
        <a:defRPr sz="2400" kern="1200">
          <a:solidFill>
            <a:schemeClr val="bg1"/>
          </a:solidFill>
          <a:latin typeface="+mn-lt"/>
          <a:ea typeface="+mn-ea"/>
          <a:cs typeface="+mn-cs"/>
        </a:defRPr>
      </a:lvl4pPr>
      <a:lvl5pPr marL="1317625" indent="-176213" algn="l" rtl="0" fontAlgn="base">
        <a:spcBef>
          <a:spcPct val="20000"/>
        </a:spcBef>
        <a:spcAft>
          <a:spcPct val="0"/>
        </a:spcAft>
        <a:buClr>
          <a:srgbClr val="003F69"/>
        </a:buClr>
        <a:buChar char="»"/>
        <a:defRPr sz="2400" i="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1" name="Picture 17" descr="EPA_Master Template_A"/>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009651" y="1708150"/>
            <a:ext cx="10363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09651" y="2165350"/>
            <a:ext cx="10363200" cy="377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ChangeArrowheads="1"/>
          </p:cNvSpPr>
          <p:nvPr userDrawn="1"/>
        </p:nvSpPr>
        <p:spPr bwMode="auto">
          <a:xfrm>
            <a:off x="0" y="6224588"/>
            <a:ext cx="9144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030" name="Rectangle 6"/>
          <p:cNvSpPr>
            <a:spLocks noGrp="1" noChangeArrowheads="1"/>
          </p:cNvSpPr>
          <p:nvPr>
            <p:ph type="sldNum" sz="quarter" idx="4"/>
          </p:nvPr>
        </p:nvSpPr>
        <p:spPr bwMode="auto">
          <a:xfrm>
            <a:off x="0" y="6224588"/>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a:solidFill>
                  <a:srgbClr val="003F69"/>
                </a:solidFill>
              </a:defRPr>
            </a:lvl1pPr>
          </a:lstStyle>
          <a:p>
            <a:pPr eaLnBrk="0" fontAlgn="base" hangingPunct="0">
              <a:spcBef>
                <a:spcPct val="0"/>
              </a:spcBef>
              <a:spcAft>
                <a:spcPct val="0"/>
              </a:spcAft>
            </a:pPr>
            <a:fld id="{44F4A3A1-F9A7-4E07-B02E-369F624B8915}" type="slidenum">
              <a:rPr lang="en-US"/>
              <a:pPr eaLnBrk="0" fontAlgn="base" hangingPunct="0">
                <a:spcBef>
                  <a:spcPct val="0"/>
                </a:spcBef>
                <a:spcAft>
                  <a:spcPct val="0"/>
                </a:spcAft>
              </a:pPr>
              <a:t>‹#›</a:t>
            </a:fld>
            <a:endParaRPr lang="en-US"/>
          </a:p>
        </p:txBody>
      </p:sp>
    </p:spTree>
    <p:extLst>
      <p:ext uri="{BB962C8B-B14F-4D97-AF65-F5344CB8AC3E}">
        <p14:creationId xmlns:p14="http://schemas.microsoft.com/office/powerpoint/2010/main" val="5114745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l" rtl="0" fontAlgn="base">
        <a:spcBef>
          <a:spcPct val="0"/>
        </a:spcBef>
        <a:spcAft>
          <a:spcPct val="0"/>
        </a:spcAft>
        <a:defRPr sz="3400" b="1" kern="1200">
          <a:solidFill>
            <a:schemeClr val="bg1"/>
          </a:solidFill>
          <a:latin typeface="+mj-lt"/>
          <a:ea typeface="+mj-ea"/>
          <a:cs typeface="+mj-cs"/>
        </a:defRPr>
      </a:lvl1pPr>
      <a:lvl2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2pPr>
      <a:lvl3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3pPr>
      <a:lvl4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4pPr>
      <a:lvl5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6pPr>
      <a:lvl7pPr marL="9144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7pPr>
      <a:lvl8pPr marL="13716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8pPr>
      <a:lvl9pPr marL="18288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9pPr>
    </p:titleStyle>
    <p:bodyStyle>
      <a:lvl1pPr marL="168275" indent="-168275" algn="l" rtl="0" fontAlgn="base">
        <a:spcBef>
          <a:spcPct val="20000"/>
        </a:spcBef>
        <a:spcAft>
          <a:spcPct val="0"/>
        </a:spcAft>
        <a:buClr>
          <a:srgbClr val="003F69"/>
        </a:buClr>
        <a:buSzPct val="90000"/>
        <a:buFont typeface="Times" panose="02020603050405020304" pitchFamily="18" charset="0"/>
        <a:buChar char="•"/>
        <a:defRPr sz="2400" kern="1200">
          <a:solidFill>
            <a:schemeClr val="bg1"/>
          </a:solidFill>
          <a:latin typeface="+mn-lt"/>
          <a:ea typeface="+mn-ea"/>
          <a:cs typeface="+mn-cs"/>
        </a:defRPr>
      </a:lvl1pPr>
      <a:lvl2pPr marL="458788" indent="-174625" algn="l" rtl="0" fontAlgn="base">
        <a:spcBef>
          <a:spcPct val="20000"/>
        </a:spcBef>
        <a:spcAft>
          <a:spcPct val="0"/>
        </a:spcAft>
        <a:buClr>
          <a:srgbClr val="003F69"/>
        </a:buClr>
        <a:buChar char="–"/>
        <a:defRPr sz="2400" kern="1200">
          <a:solidFill>
            <a:schemeClr val="bg1"/>
          </a:solidFill>
          <a:latin typeface="+mn-lt"/>
          <a:ea typeface="+mn-ea"/>
          <a:cs typeface="+mn-cs"/>
        </a:defRPr>
      </a:lvl2pPr>
      <a:lvl3pPr marL="742950" indent="-168275" algn="l" rtl="0" fontAlgn="base">
        <a:spcBef>
          <a:spcPct val="20000"/>
        </a:spcBef>
        <a:spcAft>
          <a:spcPct val="0"/>
        </a:spcAft>
        <a:buClr>
          <a:srgbClr val="003F69"/>
        </a:buClr>
        <a:buSzPct val="90000"/>
        <a:buFont typeface="Times" panose="02020603050405020304" pitchFamily="18" charset="0"/>
        <a:buChar char="•"/>
        <a:defRPr sz="2400" kern="1200">
          <a:solidFill>
            <a:schemeClr val="bg1"/>
          </a:solidFill>
          <a:latin typeface="+mn-lt"/>
          <a:ea typeface="+mn-ea"/>
          <a:cs typeface="+mn-cs"/>
        </a:defRPr>
      </a:lvl3pPr>
      <a:lvl4pPr marL="1027113" indent="-169863" algn="l" rtl="0" fontAlgn="base">
        <a:spcBef>
          <a:spcPct val="20000"/>
        </a:spcBef>
        <a:spcAft>
          <a:spcPct val="0"/>
        </a:spcAft>
        <a:buClr>
          <a:srgbClr val="003F69"/>
        </a:buClr>
        <a:buChar char="–"/>
        <a:defRPr sz="2400" kern="1200">
          <a:solidFill>
            <a:schemeClr val="bg1"/>
          </a:solidFill>
          <a:latin typeface="+mn-lt"/>
          <a:ea typeface="+mn-ea"/>
          <a:cs typeface="+mn-cs"/>
        </a:defRPr>
      </a:lvl4pPr>
      <a:lvl5pPr marL="1317625" indent="-176213" algn="l" rtl="0" fontAlgn="base">
        <a:spcBef>
          <a:spcPct val="20000"/>
        </a:spcBef>
        <a:spcAft>
          <a:spcPct val="0"/>
        </a:spcAft>
        <a:buClr>
          <a:srgbClr val="003F69"/>
        </a:buClr>
        <a:buChar char="»"/>
        <a:defRPr sz="2400" i="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1" name="Picture 17" descr="EPA_Master Template_A"/>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009651" y="1708150"/>
            <a:ext cx="10363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09651" y="2165350"/>
            <a:ext cx="10363200" cy="377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ChangeArrowheads="1"/>
          </p:cNvSpPr>
          <p:nvPr userDrawn="1"/>
        </p:nvSpPr>
        <p:spPr bwMode="auto">
          <a:xfrm>
            <a:off x="0" y="6224588"/>
            <a:ext cx="9144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030" name="Rectangle 6"/>
          <p:cNvSpPr>
            <a:spLocks noGrp="1" noChangeArrowheads="1"/>
          </p:cNvSpPr>
          <p:nvPr>
            <p:ph type="sldNum" sz="quarter" idx="4"/>
          </p:nvPr>
        </p:nvSpPr>
        <p:spPr bwMode="auto">
          <a:xfrm>
            <a:off x="0" y="6224588"/>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a:solidFill>
                  <a:srgbClr val="003F69"/>
                </a:solidFill>
              </a:defRPr>
            </a:lvl1pPr>
          </a:lstStyle>
          <a:p>
            <a:pPr eaLnBrk="0" fontAlgn="base" hangingPunct="0">
              <a:spcBef>
                <a:spcPct val="0"/>
              </a:spcBef>
              <a:spcAft>
                <a:spcPct val="0"/>
              </a:spcAft>
            </a:pPr>
            <a:fld id="{44F4A3A1-F9A7-4E07-B02E-369F624B8915}" type="slidenum">
              <a:rPr lang="en-US"/>
              <a:pPr eaLnBrk="0" fontAlgn="base" hangingPunct="0">
                <a:spcBef>
                  <a:spcPct val="0"/>
                </a:spcBef>
                <a:spcAft>
                  <a:spcPct val="0"/>
                </a:spcAft>
              </a:pPr>
              <a:t>‹#›</a:t>
            </a:fld>
            <a:endParaRPr lang="en-US"/>
          </a:p>
        </p:txBody>
      </p:sp>
    </p:spTree>
    <p:extLst>
      <p:ext uri="{BB962C8B-B14F-4D97-AF65-F5344CB8AC3E}">
        <p14:creationId xmlns:p14="http://schemas.microsoft.com/office/powerpoint/2010/main" val="421131028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ftr="0" dt="0"/>
  <p:txStyles>
    <p:titleStyle>
      <a:lvl1pPr algn="l" rtl="0" fontAlgn="base">
        <a:spcBef>
          <a:spcPct val="0"/>
        </a:spcBef>
        <a:spcAft>
          <a:spcPct val="0"/>
        </a:spcAft>
        <a:defRPr sz="3400" b="1" kern="1200">
          <a:solidFill>
            <a:schemeClr val="bg1"/>
          </a:solidFill>
          <a:latin typeface="+mj-lt"/>
          <a:ea typeface="+mj-ea"/>
          <a:cs typeface="+mj-cs"/>
        </a:defRPr>
      </a:lvl1pPr>
      <a:lvl2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2pPr>
      <a:lvl3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3pPr>
      <a:lvl4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4pPr>
      <a:lvl5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6pPr>
      <a:lvl7pPr marL="9144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7pPr>
      <a:lvl8pPr marL="13716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8pPr>
      <a:lvl9pPr marL="18288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9pPr>
    </p:titleStyle>
    <p:bodyStyle>
      <a:lvl1pPr marL="168275" indent="-168275" algn="l" rtl="0" fontAlgn="base">
        <a:spcBef>
          <a:spcPct val="20000"/>
        </a:spcBef>
        <a:spcAft>
          <a:spcPct val="0"/>
        </a:spcAft>
        <a:buClr>
          <a:srgbClr val="003F69"/>
        </a:buClr>
        <a:buSzPct val="90000"/>
        <a:buFont typeface="Times" panose="02020603050405020304" pitchFamily="18" charset="0"/>
        <a:buChar char="•"/>
        <a:defRPr sz="2400" kern="1200">
          <a:solidFill>
            <a:schemeClr val="bg1"/>
          </a:solidFill>
          <a:latin typeface="+mn-lt"/>
          <a:ea typeface="+mn-ea"/>
          <a:cs typeface="+mn-cs"/>
        </a:defRPr>
      </a:lvl1pPr>
      <a:lvl2pPr marL="458788" indent="-174625" algn="l" rtl="0" fontAlgn="base">
        <a:spcBef>
          <a:spcPct val="20000"/>
        </a:spcBef>
        <a:spcAft>
          <a:spcPct val="0"/>
        </a:spcAft>
        <a:buClr>
          <a:srgbClr val="003F69"/>
        </a:buClr>
        <a:buChar char="–"/>
        <a:defRPr sz="2400" kern="1200">
          <a:solidFill>
            <a:schemeClr val="bg1"/>
          </a:solidFill>
          <a:latin typeface="+mn-lt"/>
          <a:ea typeface="+mn-ea"/>
          <a:cs typeface="+mn-cs"/>
        </a:defRPr>
      </a:lvl2pPr>
      <a:lvl3pPr marL="742950" indent="-168275" algn="l" rtl="0" fontAlgn="base">
        <a:spcBef>
          <a:spcPct val="20000"/>
        </a:spcBef>
        <a:spcAft>
          <a:spcPct val="0"/>
        </a:spcAft>
        <a:buClr>
          <a:srgbClr val="003F69"/>
        </a:buClr>
        <a:buSzPct val="90000"/>
        <a:buFont typeface="Times" panose="02020603050405020304" pitchFamily="18" charset="0"/>
        <a:buChar char="•"/>
        <a:defRPr sz="2400" kern="1200">
          <a:solidFill>
            <a:schemeClr val="bg1"/>
          </a:solidFill>
          <a:latin typeface="+mn-lt"/>
          <a:ea typeface="+mn-ea"/>
          <a:cs typeface="+mn-cs"/>
        </a:defRPr>
      </a:lvl3pPr>
      <a:lvl4pPr marL="1027113" indent="-169863" algn="l" rtl="0" fontAlgn="base">
        <a:spcBef>
          <a:spcPct val="20000"/>
        </a:spcBef>
        <a:spcAft>
          <a:spcPct val="0"/>
        </a:spcAft>
        <a:buClr>
          <a:srgbClr val="003F69"/>
        </a:buClr>
        <a:buChar char="–"/>
        <a:defRPr sz="2400" kern="1200">
          <a:solidFill>
            <a:schemeClr val="bg1"/>
          </a:solidFill>
          <a:latin typeface="+mn-lt"/>
          <a:ea typeface="+mn-ea"/>
          <a:cs typeface="+mn-cs"/>
        </a:defRPr>
      </a:lvl4pPr>
      <a:lvl5pPr marL="1317625" indent="-176213" algn="l" rtl="0" fontAlgn="base">
        <a:spcBef>
          <a:spcPct val="20000"/>
        </a:spcBef>
        <a:spcAft>
          <a:spcPct val="0"/>
        </a:spcAft>
        <a:buClr>
          <a:srgbClr val="003F69"/>
        </a:buClr>
        <a:buChar char="»"/>
        <a:defRPr sz="2400" i="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1" name="Picture 17" descr="EPA_Master Template_A"/>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009651" y="1708150"/>
            <a:ext cx="10363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09651" y="2165350"/>
            <a:ext cx="10363200" cy="377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ChangeArrowheads="1"/>
          </p:cNvSpPr>
          <p:nvPr userDrawn="1"/>
        </p:nvSpPr>
        <p:spPr bwMode="auto">
          <a:xfrm>
            <a:off x="0" y="6224588"/>
            <a:ext cx="9144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030" name="Rectangle 6"/>
          <p:cNvSpPr>
            <a:spLocks noGrp="1" noChangeArrowheads="1"/>
          </p:cNvSpPr>
          <p:nvPr>
            <p:ph type="sldNum" sz="quarter" idx="4"/>
          </p:nvPr>
        </p:nvSpPr>
        <p:spPr bwMode="auto">
          <a:xfrm>
            <a:off x="0" y="6224588"/>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a:solidFill>
                  <a:srgbClr val="003F69"/>
                </a:solidFill>
              </a:defRPr>
            </a:lvl1pPr>
          </a:lstStyle>
          <a:p>
            <a:pPr eaLnBrk="0" fontAlgn="base" hangingPunct="0">
              <a:spcBef>
                <a:spcPct val="0"/>
              </a:spcBef>
              <a:spcAft>
                <a:spcPct val="0"/>
              </a:spcAft>
            </a:pPr>
            <a:fld id="{44F4A3A1-F9A7-4E07-B02E-369F624B8915}" type="slidenum">
              <a:rPr lang="en-US"/>
              <a:pPr eaLnBrk="0" fontAlgn="base" hangingPunct="0">
                <a:spcBef>
                  <a:spcPct val="0"/>
                </a:spcBef>
                <a:spcAft>
                  <a:spcPct val="0"/>
                </a:spcAft>
              </a:pPr>
              <a:t>‹#›</a:t>
            </a:fld>
            <a:endParaRPr lang="en-US"/>
          </a:p>
        </p:txBody>
      </p:sp>
    </p:spTree>
    <p:extLst>
      <p:ext uri="{BB962C8B-B14F-4D97-AF65-F5344CB8AC3E}">
        <p14:creationId xmlns:p14="http://schemas.microsoft.com/office/powerpoint/2010/main" val="20112104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ftr="0" dt="0"/>
  <p:txStyles>
    <p:titleStyle>
      <a:lvl1pPr algn="l" rtl="0" fontAlgn="base">
        <a:spcBef>
          <a:spcPct val="0"/>
        </a:spcBef>
        <a:spcAft>
          <a:spcPct val="0"/>
        </a:spcAft>
        <a:defRPr sz="3400" b="1" kern="1200">
          <a:solidFill>
            <a:schemeClr val="bg1"/>
          </a:solidFill>
          <a:latin typeface="+mj-lt"/>
          <a:ea typeface="+mj-ea"/>
          <a:cs typeface="+mj-cs"/>
        </a:defRPr>
      </a:lvl1pPr>
      <a:lvl2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2pPr>
      <a:lvl3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3pPr>
      <a:lvl4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4pPr>
      <a:lvl5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6pPr>
      <a:lvl7pPr marL="9144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7pPr>
      <a:lvl8pPr marL="13716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8pPr>
      <a:lvl9pPr marL="18288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9pPr>
    </p:titleStyle>
    <p:bodyStyle>
      <a:lvl1pPr marL="168275" indent="-168275" algn="l" rtl="0" fontAlgn="base">
        <a:spcBef>
          <a:spcPct val="20000"/>
        </a:spcBef>
        <a:spcAft>
          <a:spcPct val="0"/>
        </a:spcAft>
        <a:buClr>
          <a:srgbClr val="003F69"/>
        </a:buClr>
        <a:buSzPct val="90000"/>
        <a:buFont typeface="Times" panose="02020603050405020304" pitchFamily="18" charset="0"/>
        <a:buChar char="•"/>
        <a:defRPr sz="2400" kern="1200">
          <a:solidFill>
            <a:schemeClr val="bg1"/>
          </a:solidFill>
          <a:latin typeface="+mn-lt"/>
          <a:ea typeface="+mn-ea"/>
          <a:cs typeface="+mn-cs"/>
        </a:defRPr>
      </a:lvl1pPr>
      <a:lvl2pPr marL="458788" indent="-174625" algn="l" rtl="0" fontAlgn="base">
        <a:spcBef>
          <a:spcPct val="20000"/>
        </a:spcBef>
        <a:spcAft>
          <a:spcPct val="0"/>
        </a:spcAft>
        <a:buClr>
          <a:srgbClr val="003F69"/>
        </a:buClr>
        <a:buChar char="–"/>
        <a:defRPr sz="2400" kern="1200">
          <a:solidFill>
            <a:schemeClr val="bg1"/>
          </a:solidFill>
          <a:latin typeface="+mn-lt"/>
          <a:ea typeface="+mn-ea"/>
          <a:cs typeface="+mn-cs"/>
        </a:defRPr>
      </a:lvl2pPr>
      <a:lvl3pPr marL="742950" indent="-168275" algn="l" rtl="0" fontAlgn="base">
        <a:spcBef>
          <a:spcPct val="20000"/>
        </a:spcBef>
        <a:spcAft>
          <a:spcPct val="0"/>
        </a:spcAft>
        <a:buClr>
          <a:srgbClr val="003F69"/>
        </a:buClr>
        <a:buSzPct val="90000"/>
        <a:buFont typeface="Times" panose="02020603050405020304" pitchFamily="18" charset="0"/>
        <a:buChar char="•"/>
        <a:defRPr sz="2400" kern="1200">
          <a:solidFill>
            <a:schemeClr val="bg1"/>
          </a:solidFill>
          <a:latin typeface="+mn-lt"/>
          <a:ea typeface="+mn-ea"/>
          <a:cs typeface="+mn-cs"/>
        </a:defRPr>
      </a:lvl3pPr>
      <a:lvl4pPr marL="1027113" indent="-169863" algn="l" rtl="0" fontAlgn="base">
        <a:spcBef>
          <a:spcPct val="20000"/>
        </a:spcBef>
        <a:spcAft>
          <a:spcPct val="0"/>
        </a:spcAft>
        <a:buClr>
          <a:srgbClr val="003F69"/>
        </a:buClr>
        <a:buChar char="–"/>
        <a:defRPr sz="2400" kern="1200">
          <a:solidFill>
            <a:schemeClr val="bg1"/>
          </a:solidFill>
          <a:latin typeface="+mn-lt"/>
          <a:ea typeface="+mn-ea"/>
          <a:cs typeface="+mn-cs"/>
        </a:defRPr>
      </a:lvl4pPr>
      <a:lvl5pPr marL="1317625" indent="-176213" algn="l" rtl="0" fontAlgn="base">
        <a:spcBef>
          <a:spcPct val="20000"/>
        </a:spcBef>
        <a:spcAft>
          <a:spcPct val="0"/>
        </a:spcAft>
        <a:buClr>
          <a:srgbClr val="003F69"/>
        </a:buClr>
        <a:buChar char="»"/>
        <a:defRPr sz="2400" i="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1" name="Picture 17" descr="EPA_Master Template_A"/>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009651" y="1708150"/>
            <a:ext cx="10363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09651" y="2165350"/>
            <a:ext cx="10363200" cy="377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ChangeArrowheads="1"/>
          </p:cNvSpPr>
          <p:nvPr userDrawn="1"/>
        </p:nvSpPr>
        <p:spPr bwMode="auto">
          <a:xfrm>
            <a:off x="0" y="6224588"/>
            <a:ext cx="9144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030" name="Rectangle 6"/>
          <p:cNvSpPr>
            <a:spLocks noGrp="1" noChangeArrowheads="1"/>
          </p:cNvSpPr>
          <p:nvPr>
            <p:ph type="sldNum" sz="quarter" idx="4"/>
          </p:nvPr>
        </p:nvSpPr>
        <p:spPr bwMode="auto">
          <a:xfrm>
            <a:off x="0" y="6224588"/>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a:solidFill>
                  <a:srgbClr val="003F69"/>
                </a:solidFill>
              </a:defRPr>
            </a:lvl1pPr>
          </a:lstStyle>
          <a:p>
            <a:pPr eaLnBrk="0" fontAlgn="base" hangingPunct="0">
              <a:spcBef>
                <a:spcPct val="0"/>
              </a:spcBef>
              <a:spcAft>
                <a:spcPct val="0"/>
              </a:spcAft>
            </a:pPr>
            <a:fld id="{44F4A3A1-F9A7-4E07-B02E-369F624B8915}" type="slidenum">
              <a:rPr lang="en-US"/>
              <a:pPr eaLnBrk="0" fontAlgn="base" hangingPunct="0">
                <a:spcBef>
                  <a:spcPct val="0"/>
                </a:spcBef>
                <a:spcAft>
                  <a:spcPct val="0"/>
                </a:spcAft>
              </a:pPr>
              <a:t>‹#›</a:t>
            </a:fld>
            <a:endParaRPr lang="en-US"/>
          </a:p>
        </p:txBody>
      </p:sp>
    </p:spTree>
    <p:extLst>
      <p:ext uri="{BB962C8B-B14F-4D97-AF65-F5344CB8AC3E}">
        <p14:creationId xmlns:p14="http://schemas.microsoft.com/office/powerpoint/2010/main" val="326342181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ftr="0" dt="0"/>
  <p:txStyles>
    <p:titleStyle>
      <a:lvl1pPr algn="l" rtl="0" fontAlgn="base">
        <a:spcBef>
          <a:spcPct val="0"/>
        </a:spcBef>
        <a:spcAft>
          <a:spcPct val="0"/>
        </a:spcAft>
        <a:defRPr sz="3400" b="1" kern="1200">
          <a:solidFill>
            <a:schemeClr val="bg1"/>
          </a:solidFill>
          <a:latin typeface="+mj-lt"/>
          <a:ea typeface="+mj-ea"/>
          <a:cs typeface="+mj-cs"/>
        </a:defRPr>
      </a:lvl1pPr>
      <a:lvl2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2pPr>
      <a:lvl3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3pPr>
      <a:lvl4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4pPr>
      <a:lvl5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6pPr>
      <a:lvl7pPr marL="9144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7pPr>
      <a:lvl8pPr marL="13716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8pPr>
      <a:lvl9pPr marL="18288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9pPr>
    </p:titleStyle>
    <p:bodyStyle>
      <a:lvl1pPr marL="168275" indent="-168275" algn="l" rtl="0" fontAlgn="base">
        <a:spcBef>
          <a:spcPct val="20000"/>
        </a:spcBef>
        <a:spcAft>
          <a:spcPct val="0"/>
        </a:spcAft>
        <a:buClr>
          <a:srgbClr val="003F69"/>
        </a:buClr>
        <a:buSzPct val="90000"/>
        <a:buFont typeface="Times" panose="02020603050405020304" pitchFamily="18" charset="0"/>
        <a:buChar char="•"/>
        <a:defRPr sz="2400" kern="1200">
          <a:solidFill>
            <a:schemeClr val="bg1"/>
          </a:solidFill>
          <a:latin typeface="+mn-lt"/>
          <a:ea typeface="+mn-ea"/>
          <a:cs typeface="+mn-cs"/>
        </a:defRPr>
      </a:lvl1pPr>
      <a:lvl2pPr marL="458788" indent="-174625" algn="l" rtl="0" fontAlgn="base">
        <a:spcBef>
          <a:spcPct val="20000"/>
        </a:spcBef>
        <a:spcAft>
          <a:spcPct val="0"/>
        </a:spcAft>
        <a:buClr>
          <a:srgbClr val="003F69"/>
        </a:buClr>
        <a:buChar char="–"/>
        <a:defRPr sz="2400" kern="1200">
          <a:solidFill>
            <a:schemeClr val="bg1"/>
          </a:solidFill>
          <a:latin typeface="+mn-lt"/>
          <a:ea typeface="+mn-ea"/>
          <a:cs typeface="+mn-cs"/>
        </a:defRPr>
      </a:lvl2pPr>
      <a:lvl3pPr marL="742950" indent="-168275" algn="l" rtl="0" fontAlgn="base">
        <a:spcBef>
          <a:spcPct val="20000"/>
        </a:spcBef>
        <a:spcAft>
          <a:spcPct val="0"/>
        </a:spcAft>
        <a:buClr>
          <a:srgbClr val="003F69"/>
        </a:buClr>
        <a:buSzPct val="90000"/>
        <a:buFont typeface="Times" panose="02020603050405020304" pitchFamily="18" charset="0"/>
        <a:buChar char="•"/>
        <a:defRPr sz="2400" kern="1200">
          <a:solidFill>
            <a:schemeClr val="bg1"/>
          </a:solidFill>
          <a:latin typeface="+mn-lt"/>
          <a:ea typeface="+mn-ea"/>
          <a:cs typeface="+mn-cs"/>
        </a:defRPr>
      </a:lvl3pPr>
      <a:lvl4pPr marL="1027113" indent="-169863" algn="l" rtl="0" fontAlgn="base">
        <a:spcBef>
          <a:spcPct val="20000"/>
        </a:spcBef>
        <a:spcAft>
          <a:spcPct val="0"/>
        </a:spcAft>
        <a:buClr>
          <a:srgbClr val="003F69"/>
        </a:buClr>
        <a:buChar char="–"/>
        <a:defRPr sz="2400" kern="1200">
          <a:solidFill>
            <a:schemeClr val="bg1"/>
          </a:solidFill>
          <a:latin typeface="+mn-lt"/>
          <a:ea typeface="+mn-ea"/>
          <a:cs typeface="+mn-cs"/>
        </a:defRPr>
      </a:lvl4pPr>
      <a:lvl5pPr marL="1317625" indent="-176213" algn="l" rtl="0" fontAlgn="base">
        <a:spcBef>
          <a:spcPct val="20000"/>
        </a:spcBef>
        <a:spcAft>
          <a:spcPct val="0"/>
        </a:spcAft>
        <a:buClr>
          <a:srgbClr val="003F69"/>
        </a:buClr>
        <a:buChar char="»"/>
        <a:defRPr sz="2400" i="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dt" sz="half" idx="2"/>
          </p:nvPr>
        </p:nvSpPr>
        <p:spPr/>
        <p:txBody>
          <a:bodyPr/>
          <a:lstStyle/>
          <a:p>
            <a:fld id="{3089A7E4-8B97-425C-99DE-0223723B1365}" type="datetime4">
              <a:rPr lang="en-US">
                <a:solidFill>
                  <a:srgbClr val="FFFFFF"/>
                </a:solidFill>
              </a:rPr>
              <a:pPr/>
              <a:t>October 28, 2014</a:t>
            </a:fld>
            <a:endParaRPr lang="en-US">
              <a:solidFill>
                <a:srgbClr val="FFFFFF"/>
              </a:solidFill>
            </a:endParaRPr>
          </a:p>
        </p:txBody>
      </p:sp>
      <p:sp>
        <p:nvSpPr>
          <p:cNvPr id="7171" name="Rectangle 3"/>
          <p:cNvSpPr>
            <a:spLocks noGrp="1" noChangeArrowheads="1"/>
          </p:cNvSpPr>
          <p:nvPr>
            <p:ph type="subTitle" idx="1"/>
          </p:nvPr>
        </p:nvSpPr>
        <p:spPr>
          <a:xfrm>
            <a:off x="4438651" y="3016250"/>
            <a:ext cx="5654675" cy="255588"/>
          </a:xfrm>
        </p:spPr>
        <p:txBody>
          <a:bodyPr/>
          <a:lstStyle/>
          <a:p>
            <a:r>
              <a:rPr lang="en-US" dirty="0" smtClean="0"/>
              <a:t>Julia Gamas, Rebecca Dodder, Dan Loughlin, Cynthia Gage</a:t>
            </a:r>
          </a:p>
        </p:txBody>
      </p:sp>
      <p:sp>
        <p:nvSpPr>
          <p:cNvPr id="7177" name="Rectangle 9"/>
          <p:cNvSpPr>
            <a:spLocks noGrp="1" noChangeArrowheads="1"/>
          </p:cNvSpPr>
          <p:nvPr>
            <p:ph type="ctrTitle"/>
          </p:nvPr>
        </p:nvSpPr>
        <p:spPr>
          <a:xfrm>
            <a:off x="4438651" y="990600"/>
            <a:ext cx="5713413" cy="1905000"/>
          </a:xfrm>
        </p:spPr>
        <p:txBody>
          <a:bodyPr/>
          <a:lstStyle/>
          <a:p>
            <a:r>
              <a:rPr lang="en-US" dirty="0" smtClean="0"/>
              <a:t>The role of future scenarios to understand deep uncertainty for air quality management</a:t>
            </a:r>
            <a:endParaRPr lang="en-US" dirty="0"/>
          </a:p>
        </p:txBody>
      </p:sp>
      <p:sp>
        <p:nvSpPr>
          <p:cNvPr id="7" name="Subtitle 2"/>
          <p:cNvSpPr txBox="1">
            <a:spLocks/>
          </p:cNvSpPr>
          <p:nvPr/>
        </p:nvSpPr>
        <p:spPr bwMode="auto">
          <a:xfrm>
            <a:off x="4335412" y="5202238"/>
            <a:ext cx="5619750" cy="646112"/>
          </a:xfrm>
          <a:prstGeom prst="rect">
            <a:avLst/>
          </a:prstGeom>
          <a:solidFill>
            <a:srgbClr val="0070B9">
              <a:alpha val="0"/>
            </a:srgbClr>
          </a:solidFill>
          <a:ln>
            <a:noFill/>
          </a:ln>
        </p:spPr>
        <p:txBody>
          <a:bodyPr vert="horz" wrap="square" lIns="0" tIns="0" rIns="0" bIns="0" numCol="1" anchor="t" anchorCtr="0" compatLnSpc="1">
            <a:prstTxWarp prst="textNoShape">
              <a:avLst/>
            </a:prstTxWarp>
            <a:normAutofit fontScale="92500"/>
          </a:bodyPr>
          <a:lstStyle>
            <a:lvl1pPr marL="0" indent="0" algn="l" rtl="0" fontAlgn="base">
              <a:lnSpc>
                <a:spcPct val="70000"/>
              </a:lnSpc>
              <a:spcBef>
                <a:spcPct val="20000"/>
              </a:spcBef>
              <a:spcAft>
                <a:spcPct val="0"/>
              </a:spcAft>
              <a:buClr>
                <a:srgbClr val="003F69"/>
              </a:buClr>
              <a:buSzPct val="90000"/>
              <a:buFont typeface="Times" panose="02020603050405020304" pitchFamily="18" charset="0"/>
              <a:buNone/>
              <a:defRPr sz="2400" i="1" kern="1200">
                <a:solidFill>
                  <a:schemeClr val="bg1"/>
                </a:solidFill>
                <a:latin typeface="Times New Roman" panose="02020603050405020304" pitchFamily="18" charset="0"/>
                <a:ea typeface="+mn-ea"/>
                <a:cs typeface="+mn-cs"/>
              </a:defRPr>
            </a:lvl1pPr>
            <a:lvl2pPr marL="458788" indent="-174625" algn="l" rtl="0" fontAlgn="base">
              <a:spcBef>
                <a:spcPct val="20000"/>
              </a:spcBef>
              <a:spcAft>
                <a:spcPct val="0"/>
              </a:spcAft>
              <a:buClr>
                <a:srgbClr val="003F69"/>
              </a:buClr>
              <a:buChar char="–"/>
              <a:defRPr sz="2400" kern="1200">
                <a:solidFill>
                  <a:schemeClr val="bg1"/>
                </a:solidFill>
                <a:latin typeface="+mn-lt"/>
                <a:ea typeface="+mn-ea"/>
                <a:cs typeface="+mn-cs"/>
              </a:defRPr>
            </a:lvl2pPr>
            <a:lvl3pPr marL="742950" indent="-168275" algn="l" rtl="0" fontAlgn="base">
              <a:spcBef>
                <a:spcPct val="20000"/>
              </a:spcBef>
              <a:spcAft>
                <a:spcPct val="0"/>
              </a:spcAft>
              <a:buClr>
                <a:srgbClr val="003F69"/>
              </a:buClr>
              <a:buSzPct val="90000"/>
              <a:buFont typeface="Times" panose="02020603050405020304" pitchFamily="18" charset="0"/>
              <a:buChar char="•"/>
              <a:defRPr sz="2400" kern="1200">
                <a:solidFill>
                  <a:schemeClr val="bg1"/>
                </a:solidFill>
                <a:latin typeface="+mn-lt"/>
                <a:ea typeface="+mn-ea"/>
                <a:cs typeface="+mn-cs"/>
              </a:defRPr>
            </a:lvl3pPr>
            <a:lvl4pPr marL="1027113" indent="-169863" algn="l" rtl="0" fontAlgn="base">
              <a:spcBef>
                <a:spcPct val="20000"/>
              </a:spcBef>
              <a:spcAft>
                <a:spcPct val="0"/>
              </a:spcAft>
              <a:buClr>
                <a:srgbClr val="003F69"/>
              </a:buClr>
              <a:buChar char="–"/>
              <a:defRPr sz="2400" kern="1200">
                <a:solidFill>
                  <a:schemeClr val="bg1"/>
                </a:solidFill>
                <a:latin typeface="+mn-lt"/>
                <a:ea typeface="+mn-ea"/>
                <a:cs typeface="+mn-cs"/>
              </a:defRPr>
            </a:lvl4pPr>
            <a:lvl5pPr marL="1317625" indent="-176213" algn="l" rtl="0" fontAlgn="base">
              <a:spcBef>
                <a:spcPct val="20000"/>
              </a:spcBef>
              <a:spcAft>
                <a:spcPct val="0"/>
              </a:spcAft>
              <a:buClr>
                <a:srgbClr val="003F69"/>
              </a:buClr>
              <a:buChar char="»"/>
              <a:defRPr sz="2400" i="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FFFF"/>
                </a:solidFill>
              </a:rPr>
              <a:t>Energy and </a:t>
            </a:r>
            <a:r>
              <a:rPr lang="en-US" dirty="0" smtClean="0">
                <a:solidFill>
                  <a:srgbClr val="FFFFFF"/>
                </a:solidFill>
              </a:rPr>
              <a:t>Climate Session, CMAS Conference</a:t>
            </a:r>
            <a:endParaRPr lang="en-US" dirty="0">
              <a:solidFill>
                <a:srgbClr val="FFFFFF"/>
              </a:solidFill>
            </a:endParaRPr>
          </a:p>
          <a:p>
            <a:r>
              <a:rPr lang="en-US" dirty="0">
                <a:solidFill>
                  <a:srgbClr val="FFFFFF"/>
                </a:solidFill>
              </a:rPr>
              <a:t>October 29, 2014</a:t>
            </a:r>
          </a:p>
        </p:txBody>
      </p:sp>
    </p:spTree>
    <p:extLst>
      <p:ext uri="{BB962C8B-B14F-4D97-AF65-F5344CB8AC3E}">
        <p14:creationId xmlns:p14="http://schemas.microsoft.com/office/powerpoint/2010/main" val="2245671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fontAlgn="auto">
              <a:lnSpc>
                <a:spcPct val="90000"/>
              </a:lnSpc>
              <a:spcBef>
                <a:spcPts val="1000"/>
              </a:spcBef>
              <a:spcAft>
                <a:spcPts val="0"/>
              </a:spcAft>
              <a:buClrTx/>
              <a:buSzTx/>
              <a:buNone/>
            </a:pPr>
            <a:r>
              <a:rPr lang="en-US" sz="2800" b="1" dirty="0" smtClean="0">
                <a:latin typeface="Calibri" panose="020F0502020204030204"/>
              </a:rPr>
              <a:t>From the key drivers, identify those most </a:t>
            </a:r>
            <a:r>
              <a:rPr lang="en-US" sz="2800" b="1" dirty="0">
                <a:latin typeface="Calibri" panose="020F0502020204030204"/>
              </a:rPr>
              <a:t>critical and </a:t>
            </a:r>
            <a:r>
              <a:rPr lang="en-US" sz="2800" b="1" dirty="0" smtClean="0">
                <a:latin typeface="Calibri" panose="020F0502020204030204"/>
              </a:rPr>
              <a:t>uncertain:</a:t>
            </a:r>
            <a:endParaRPr lang="en-US" sz="2800" b="1" dirty="0">
              <a:latin typeface="Calibri" panose="020F0502020204030204"/>
            </a:endParaRPr>
          </a:p>
          <a:p>
            <a:pPr marL="285750" lvl="0" indent="-285750" fontAlgn="auto">
              <a:lnSpc>
                <a:spcPct val="90000"/>
              </a:lnSpc>
              <a:spcBef>
                <a:spcPts val="1000"/>
              </a:spcBef>
              <a:spcAft>
                <a:spcPts val="0"/>
              </a:spcAft>
              <a:buClrTx/>
              <a:buSzTx/>
              <a:buFont typeface="Arial" panose="020B0604020202020204" pitchFamily="34" charset="0"/>
              <a:buChar char="•"/>
            </a:pPr>
            <a:r>
              <a:rPr lang="en-US" sz="2800" dirty="0">
                <a:latin typeface="Calibri" panose="020F0502020204030204"/>
              </a:rPr>
              <a:t>Technology  (emissions reductions technologies, other technological  developments)</a:t>
            </a:r>
          </a:p>
          <a:p>
            <a:pPr marL="285750" lvl="0" indent="-285750" fontAlgn="auto">
              <a:lnSpc>
                <a:spcPct val="90000"/>
              </a:lnSpc>
              <a:spcBef>
                <a:spcPts val="1000"/>
              </a:spcBef>
              <a:spcAft>
                <a:spcPts val="0"/>
              </a:spcAft>
              <a:buClrTx/>
              <a:buSzTx/>
              <a:buFont typeface="Arial" panose="020B0604020202020204" pitchFamily="34" charset="0"/>
              <a:buChar char="•"/>
            </a:pPr>
            <a:r>
              <a:rPr lang="en-US" sz="2800" dirty="0">
                <a:latin typeface="Calibri" panose="020F0502020204030204"/>
              </a:rPr>
              <a:t>Societal attitudes (consumption choices based on support for environmental protection)</a:t>
            </a:r>
          </a:p>
          <a:p>
            <a:endParaRPr lang="en-US" dirty="0" smtClean="0"/>
          </a:p>
          <a:p>
            <a:r>
              <a:rPr lang="en-US" dirty="0" smtClean="0"/>
              <a:t>These became the backbone of our scenarios framework.</a:t>
            </a:r>
            <a:endParaRPr lang="en-US" dirty="0"/>
          </a:p>
        </p:txBody>
      </p:sp>
      <p:sp>
        <p:nvSpPr>
          <p:cNvPr id="4" name="Slide Number Placeholder 3"/>
          <p:cNvSpPr>
            <a:spLocks noGrp="1"/>
          </p:cNvSpPr>
          <p:nvPr>
            <p:ph type="sldNum" sz="quarter" idx="10"/>
          </p:nvPr>
        </p:nvSpPr>
        <p:spPr/>
        <p:txBody>
          <a:bodyPr/>
          <a:lstStyle/>
          <a:p>
            <a:fld id="{707D245F-6CDF-485A-AFA0-F794D993B296}" type="slidenum">
              <a:rPr lang="en-US" smtClean="0"/>
              <a:pPr/>
              <a:t>10</a:t>
            </a:fld>
            <a:endParaRPr lang="en-US"/>
          </a:p>
        </p:txBody>
      </p:sp>
    </p:spTree>
    <p:extLst>
      <p:ext uri="{BB962C8B-B14F-4D97-AF65-F5344CB8AC3E}">
        <p14:creationId xmlns:p14="http://schemas.microsoft.com/office/powerpoint/2010/main" val="630297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7D245F-6CDF-485A-AFA0-F794D993B296}" type="slidenum">
              <a:rPr lang="en-US" smtClean="0"/>
              <a:pPr/>
              <a:t>11</a:t>
            </a:fld>
            <a:endParaRPr lang="en-US"/>
          </a:p>
        </p:txBody>
      </p:sp>
      <p:sp>
        <p:nvSpPr>
          <p:cNvPr id="6" name="Content Placeholder 2"/>
          <p:cNvSpPr txBox="1">
            <a:spLocks/>
          </p:cNvSpPr>
          <p:nvPr/>
        </p:nvSpPr>
        <p:spPr>
          <a:xfrm>
            <a:off x="724338" y="1230133"/>
            <a:ext cx="5238423" cy="5184008"/>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smtClean="0">
                <a:ln>
                  <a:noFill/>
                </a:ln>
                <a:solidFill>
                  <a:schemeClr val="bg1"/>
                </a:solidFill>
                <a:effectLst/>
                <a:uLnTx/>
                <a:uFillTx/>
                <a:latin typeface="Calibri" panose="020F0502020204030204"/>
              </a:rPr>
              <a:t>Step 3.  Construct the </a:t>
            </a:r>
            <a:r>
              <a:rPr lang="en-US" b="1" dirty="0" smtClean="0">
                <a:solidFill>
                  <a:schemeClr val="bg1"/>
                </a:solidFill>
                <a:latin typeface="Calibri" panose="020F0502020204030204"/>
              </a:rPr>
              <a:t>scenario </a:t>
            </a:r>
            <a:r>
              <a:rPr lang="en-US" b="1" dirty="0">
                <a:solidFill>
                  <a:schemeClr val="bg1"/>
                </a:solidFill>
                <a:latin typeface="Calibri" panose="020F0502020204030204"/>
              </a:rPr>
              <a:t>f</a:t>
            </a:r>
            <a:r>
              <a:rPr kumimoji="0" lang="en-US" b="1" i="0" u="none" strike="noStrike" kern="1200" cap="none" spc="0" normalizeH="0" baseline="0" noProof="0" dirty="0" err="1" smtClean="0">
                <a:ln>
                  <a:noFill/>
                </a:ln>
                <a:solidFill>
                  <a:schemeClr val="bg1"/>
                </a:solidFill>
                <a:effectLst/>
                <a:uLnTx/>
                <a:uFillTx/>
                <a:latin typeface="Calibri" panose="020F0502020204030204"/>
              </a:rPr>
              <a:t>ramework</a:t>
            </a:r>
            <a:endParaRPr lang="en-US" b="1" dirty="0">
              <a:solidFill>
                <a:schemeClr val="bg1"/>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chemeClr val="bg1"/>
                </a:solidFill>
                <a:effectLst/>
                <a:uLnTx/>
                <a:uFillTx/>
                <a:latin typeface="Calibri" panose="020F0502020204030204"/>
              </a:rPr>
              <a:t>What values of interest to our focal question could these two drivers take?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bg1"/>
                </a:solidFill>
                <a:effectLst/>
                <a:uLnTx/>
                <a:uFillTx/>
                <a:latin typeface="Calibri" panose="020F0502020204030204"/>
              </a:rPr>
              <a:t>Technology (high tech  vs. low tech)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noProof="0" dirty="0" smtClean="0">
                <a:solidFill>
                  <a:schemeClr val="bg1"/>
                </a:solidFill>
                <a:latin typeface="Calibri" panose="020F0502020204030204"/>
              </a:rPr>
              <a:t>S</a:t>
            </a:r>
            <a:r>
              <a:rPr kumimoji="0" lang="en-US" sz="2800" b="0" i="0" u="none" strike="noStrike" kern="1200" cap="none" spc="0" normalizeH="0" baseline="0" noProof="0" dirty="0" smtClean="0">
                <a:ln>
                  <a:noFill/>
                </a:ln>
                <a:solidFill>
                  <a:schemeClr val="bg1"/>
                </a:solidFill>
                <a:effectLst/>
                <a:uLnTx/>
                <a:uFillTx/>
                <a:latin typeface="Calibri" panose="020F0502020204030204"/>
              </a:rPr>
              <a:t>ocietal attitudes (support for environmental protection vs. indifference).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ndParaRPr>
          </a:p>
        </p:txBody>
      </p:sp>
      <p:pic>
        <p:nvPicPr>
          <p:cNvPr id="2" name="Picture 1"/>
          <p:cNvPicPr>
            <a:picLocks noChangeAspect="1"/>
          </p:cNvPicPr>
          <p:nvPr/>
        </p:nvPicPr>
        <p:blipFill>
          <a:blip r:embed="rId2"/>
          <a:stretch>
            <a:fillRect/>
          </a:stretch>
        </p:blipFill>
        <p:spPr>
          <a:xfrm>
            <a:off x="5503187" y="1063877"/>
            <a:ext cx="9502121" cy="4994455"/>
          </a:xfrm>
          <a:prstGeom prst="rect">
            <a:avLst/>
          </a:prstGeom>
        </p:spPr>
      </p:pic>
    </p:spTree>
    <p:extLst>
      <p:ext uri="{BB962C8B-B14F-4D97-AF65-F5344CB8AC3E}">
        <p14:creationId xmlns:p14="http://schemas.microsoft.com/office/powerpoint/2010/main" val="3013821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7D245F-6CDF-485A-AFA0-F794D993B296}" type="slidenum">
              <a:rPr lang="en-US"/>
              <a:pPr/>
              <a:t>12</a:t>
            </a:fld>
            <a:endParaRPr lang="en-US"/>
          </a:p>
        </p:txBody>
      </p:sp>
      <p:sp>
        <p:nvSpPr>
          <p:cNvPr id="28" name="Content Placeholder 2"/>
          <p:cNvSpPr txBox="1">
            <a:spLocks/>
          </p:cNvSpPr>
          <p:nvPr/>
        </p:nvSpPr>
        <p:spPr>
          <a:xfrm>
            <a:off x="477103" y="1347524"/>
            <a:ext cx="3463130" cy="3049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1" u="none" strike="noStrike" kern="1200" cap="none" spc="0" normalizeH="0" baseline="0" noProof="0" dirty="0" smtClean="0">
                <a:ln>
                  <a:noFill/>
                </a:ln>
                <a:solidFill>
                  <a:schemeClr val="bg1"/>
                </a:solidFill>
                <a:effectLst/>
                <a:uLnTx/>
                <a:uFillTx/>
                <a:latin typeface="Calibri" panose="020F0502020204030204"/>
              </a:rPr>
              <a:t>Conservation</a:t>
            </a:r>
            <a:r>
              <a:rPr kumimoji="0" lang="en-US" sz="1800" b="0" i="0" u="none" strike="noStrike" kern="1200" cap="none" spc="0" normalizeH="0" baseline="0" noProof="0" dirty="0" smtClean="0">
                <a:ln>
                  <a:noFill/>
                </a:ln>
                <a:solidFill>
                  <a:schemeClr val="bg1"/>
                </a:solidFill>
                <a:effectLst/>
                <a:uLnTx/>
                <a:uFillTx/>
                <a:latin typeface="Calibri" panose="020F0502020204030204"/>
              </a:rPr>
              <a:t> is motivated by environmental considerations. Assumptions include decreased travel, greater utilization of existing renewable energy resources, energy efficiency and conservation measures adopted in buildings, and reduced home size for new construction.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ndParaRPr>
          </a:p>
        </p:txBody>
      </p:sp>
      <p:sp>
        <p:nvSpPr>
          <p:cNvPr id="5" name="TextBox 4"/>
          <p:cNvSpPr txBox="1"/>
          <p:nvPr/>
        </p:nvSpPr>
        <p:spPr>
          <a:xfrm>
            <a:off x="7801226" y="1244296"/>
            <a:ext cx="4157617" cy="1754326"/>
          </a:xfrm>
          <a:prstGeom prst="rect">
            <a:avLst/>
          </a:prstGeom>
          <a:noFill/>
        </p:spPr>
        <p:txBody>
          <a:bodyPr wrap="square" rtlCol="0">
            <a:spAutoFit/>
          </a:bodyPr>
          <a:lstStyle/>
          <a:p>
            <a:pPr lvl="0"/>
            <a:r>
              <a:rPr lang="en-US" i="1" dirty="0" err="1">
                <a:solidFill>
                  <a:schemeClr val="bg1"/>
                </a:solidFill>
                <a:latin typeface="Calibri" panose="020F0502020204030204"/>
              </a:rPr>
              <a:t>iSustainability</a:t>
            </a:r>
            <a:r>
              <a:rPr lang="en-US" dirty="0">
                <a:solidFill>
                  <a:schemeClr val="bg1"/>
                </a:solidFill>
                <a:latin typeface="Calibri" panose="020F0502020204030204"/>
              </a:rPr>
              <a:t> is powered by technology advancements, and assumes aggressive adoption of solar power, battery storage, and electric vehicles, accompanied by decreased travel as a result of greater telework opportunities.  </a:t>
            </a:r>
          </a:p>
        </p:txBody>
      </p:sp>
      <p:sp>
        <p:nvSpPr>
          <p:cNvPr id="6" name="TextBox 5"/>
          <p:cNvSpPr txBox="1"/>
          <p:nvPr/>
        </p:nvSpPr>
        <p:spPr>
          <a:xfrm>
            <a:off x="3800370" y="579809"/>
            <a:ext cx="5054138" cy="800219"/>
          </a:xfrm>
          <a:prstGeom prst="rect">
            <a:avLst/>
          </a:prstGeom>
          <a:noFill/>
        </p:spPr>
        <p:txBody>
          <a:bodyPr wrap="square" rtlCol="0">
            <a:spAutoFit/>
          </a:bodyPr>
          <a:lstStyle/>
          <a:p>
            <a:pPr lvl="0"/>
            <a:r>
              <a:rPr lang="en-US" sz="2800" b="1" dirty="0" smtClean="0">
                <a:solidFill>
                  <a:schemeClr val="bg1"/>
                </a:solidFill>
                <a:latin typeface="Calibri" panose="020F0502020204030204"/>
              </a:rPr>
              <a:t>Step </a:t>
            </a:r>
            <a:r>
              <a:rPr lang="en-US" sz="2800" b="1" dirty="0">
                <a:solidFill>
                  <a:schemeClr val="bg1"/>
                </a:solidFill>
                <a:latin typeface="Calibri" panose="020F0502020204030204"/>
              </a:rPr>
              <a:t>4.  Develop narratives</a:t>
            </a:r>
          </a:p>
          <a:p>
            <a:endParaRPr lang="en-US" dirty="0"/>
          </a:p>
        </p:txBody>
      </p:sp>
      <p:sp>
        <p:nvSpPr>
          <p:cNvPr id="29" name="TextBox 28"/>
          <p:cNvSpPr txBox="1"/>
          <p:nvPr/>
        </p:nvSpPr>
        <p:spPr>
          <a:xfrm>
            <a:off x="406400" y="3956527"/>
            <a:ext cx="3733338" cy="2031325"/>
          </a:xfrm>
          <a:prstGeom prst="rect">
            <a:avLst/>
          </a:prstGeom>
          <a:noFill/>
        </p:spPr>
        <p:txBody>
          <a:bodyPr wrap="square" rtlCol="0">
            <a:spAutoFit/>
          </a:bodyPr>
          <a:lstStyle/>
          <a:p>
            <a:pPr lvl="0"/>
            <a:r>
              <a:rPr lang="en-US" i="1" dirty="0">
                <a:solidFill>
                  <a:schemeClr val="bg1"/>
                </a:solidFill>
                <a:latin typeface="Calibri" panose="020F0502020204030204"/>
              </a:rPr>
              <a:t>Muddling Through</a:t>
            </a:r>
            <a:r>
              <a:rPr lang="en-US" dirty="0">
                <a:solidFill>
                  <a:schemeClr val="bg1"/>
                </a:solidFill>
                <a:latin typeface="Calibri" panose="020F0502020204030204"/>
              </a:rPr>
              <a:t> has limited technological advancements and stagnant behaviors, meaning electric vehicle use would be highly limited and trends such as urban sprawl and increasing per-capita home and vehicle size would continue.  </a:t>
            </a:r>
          </a:p>
        </p:txBody>
      </p:sp>
      <p:sp>
        <p:nvSpPr>
          <p:cNvPr id="30" name="Content Placeholder 2"/>
          <p:cNvSpPr txBox="1">
            <a:spLocks/>
          </p:cNvSpPr>
          <p:nvPr/>
        </p:nvSpPr>
        <p:spPr>
          <a:xfrm>
            <a:off x="7801226" y="3956527"/>
            <a:ext cx="3794625" cy="23467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smtClean="0">
                <a:solidFill>
                  <a:schemeClr val="bg1"/>
                </a:solidFill>
                <a:latin typeface="Calibri" panose="020F0502020204030204"/>
              </a:rPr>
              <a:t>Go </a:t>
            </a:r>
            <a:r>
              <a:rPr lang="en-US" sz="1800" i="1" dirty="0">
                <a:solidFill>
                  <a:schemeClr val="bg1"/>
                </a:solidFill>
                <a:latin typeface="Calibri" panose="020F0502020204030204"/>
              </a:rPr>
              <a:t>Our Own Way</a:t>
            </a:r>
            <a:r>
              <a:rPr lang="en-US" sz="1800" dirty="0">
                <a:solidFill>
                  <a:schemeClr val="bg1"/>
                </a:solidFill>
                <a:latin typeface="Calibri" panose="020F0502020204030204"/>
              </a:rPr>
              <a:t>  includes  assumptions motivated by energy security concerns. These assumptions include increased use of domestic fuels, particularly coal and gas for electricity production and biofuels, coal-to-liquids, and compressed natural gas in vehicles. </a:t>
            </a:r>
          </a:p>
        </p:txBody>
      </p:sp>
      <p:pic>
        <p:nvPicPr>
          <p:cNvPr id="2" name="Picture 1"/>
          <p:cNvPicPr>
            <a:picLocks noChangeAspect="1"/>
          </p:cNvPicPr>
          <p:nvPr/>
        </p:nvPicPr>
        <p:blipFill>
          <a:blip r:embed="rId3"/>
          <a:stretch>
            <a:fillRect/>
          </a:stretch>
        </p:blipFill>
        <p:spPr>
          <a:xfrm>
            <a:off x="3800370" y="1615482"/>
            <a:ext cx="7795481" cy="4095253"/>
          </a:xfrm>
          <a:prstGeom prst="rect">
            <a:avLst/>
          </a:prstGeom>
        </p:spPr>
      </p:pic>
    </p:spTree>
    <p:extLst>
      <p:ext uri="{BB962C8B-B14F-4D97-AF65-F5344CB8AC3E}">
        <p14:creationId xmlns:p14="http://schemas.microsoft.com/office/powerpoint/2010/main" val="2000307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651" y="1473200"/>
            <a:ext cx="10363200" cy="4470400"/>
          </a:xfrm>
        </p:spPr>
        <p:txBody>
          <a:bodyPr/>
          <a:lstStyle/>
          <a:p>
            <a:pPr marL="0" lvl="0" indent="0" fontAlgn="auto">
              <a:lnSpc>
                <a:spcPct val="90000"/>
              </a:lnSpc>
              <a:spcBef>
                <a:spcPts val="1000"/>
              </a:spcBef>
              <a:spcAft>
                <a:spcPts val="0"/>
              </a:spcAft>
              <a:buClrTx/>
              <a:buSzTx/>
              <a:buNone/>
            </a:pPr>
            <a:r>
              <a:rPr lang="en-US" sz="2800" b="1" dirty="0">
                <a:latin typeface="Calibri" panose="020F0502020204030204"/>
              </a:rPr>
              <a:t>Step 5. Rehearsing the </a:t>
            </a:r>
            <a:r>
              <a:rPr lang="en-US" sz="2800" b="1" dirty="0" smtClean="0">
                <a:latin typeface="Calibri" panose="020F0502020204030204"/>
              </a:rPr>
              <a:t>future</a:t>
            </a:r>
            <a:endParaRPr lang="en-US" sz="2800" b="1" dirty="0">
              <a:latin typeface="Calibri" panose="020F0502020204030204"/>
            </a:endParaRPr>
          </a:p>
          <a:p>
            <a:pPr marL="0" lvl="0" indent="0" fontAlgn="auto">
              <a:lnSpc>
                <a:spcPct val="90000"/>
              </a:lnSpc>
              <a:spcBef>
                <a:spcPts val="1000"/>
              </a:spcBef>
              <a:spcAft>
                <a:spcPts val="0"/>
              </a:spcAft>
              <a:buClrTx/>
              <a:buSzTx/>
              <a:buNone/>
            </a:pPr>
            <a:r>
              <a:rPr lang="en-US" sz="2800" dirty="0">
                <a:latin typeface="Calibri" panose="020F0502020204030204"/>
              </a:rPr>
              <a:t>In </a:t>
            </a:r>
            <a:r>
              <a:rPr lang="en-US" sz="2800" i="1" dirty="0">
                <a:latin typeface="Calibri" panose="020F0502020204030204"/>
              </a:rPr>
              <a:t>Conservation</a:t>
            </a:r>
            <a:r>
              <a:rPr lang="en-US" sz="2800" dirty="0">
                <a:latin typeface="Calibri" panose="020F0502020204030204"/>
              </a:rPr>
              <a:t> current technologies as well as conservation measures are moving society towards lower emissions.  Emissions in general could decrease substantially.  Air quality management would likely focus less on end-of-pipe type controls and more on supporting the development of </a:t>
            </a:r>
            <a:r>
              <a:rPr lang="en-US" sz="2800" dirty="0" smtClean="0">
                <a:latin typeface="Calibri" panose="020F0502020204030204"/>
              </a:rPr>
              <a:t>renewable energy sources, </a:t>
            </a:r>
            <a:r>
              <a:rPr lang="en-US" sz="2800" dirty="0">
                <a:latin typeface="Calibri" panose="020F0502020204030204"/>
              </a:rPr>
              <a:t>energy efficiency, fuel switching and clean fossil fuels.  </a:t>
            </a:r>
          </a:p>
          <a:p>
            <a:pPr marL="0" lvl="0" indent="0" fontAlgn="auto">
              <a:lnSpc>
                <a:spcPct val="90000"/>
              </a:lnSpc>
              <a:spcBef>
                <a:spcPts val="1000"/>
              </a:spcBef>
              <a:spcAft>
                <a:spcPts val="0"/>
              </a:spcAft>
              <a:buClrTx/>
              <a:buSzTx/>
              <a:buNone/>
            </a:pPr>
            <a:r>
              <a:rPr lang="en-US" sz="2800" dirty="0">
                <a:latin typeface="Calibri" panose="020F0502020204030204"/>
              </a:rPr>
              <a:t>In </a:t>
            </a:r>
            <a:r>
              <a:rPr lang="en-US" sz="2800" i="1" dirty="0">
                <a:latin typeface="Calibri" panose="020F0502020204030204"/>
              </a:rPr>
              <a:t>Muddling Through </a:t>
            </a:r>
            <a:r>
              <a:rPr lang="en-US" sz="2800" dirty="0">
                <a:latin typeface="Calibri" panose="020F0502020204030204"/>
              </a:rPr>
              <a:t>emissions would increase.  Air quality management would likely focus more on end-of-pipe controls.  </a:t>
            </a:r>
          </a:p>
          <a:p>
            <a:endParaRPr lang="en-US" dirty="0"/>
          </a:p>
        </p:txBody>
      </p:sp>
      <p:sp>
        <p:nvSpPr>
          <p:cNvPr id="4" name="Slide Number Placeholder 3"/>
          <p:cNvSpPr>
            <a:spLocks noGrp="1"/>
          </p:cNvSpPr>
          <p:nvPr>
            <p:ph type="sldNum" sz="quarter" idx="10"/>
          </p:nvPr>
        </p:nvSpPr>
        <p:spPr/>
        <p:txBody>
          <a:bodyPr/>
          <a:lstStyle/>
          <a:p>
            <a:fld id="{707D245F-6CDF-485A-AFA0-F794D993B296}" type="slidenum">
              <a:rPr lang="en-US" smtClean="0"/>
              <a:pPr/>
              <a:t>13</a:t>
            </a:fld>
            <a:endParaRPr lang="en-US"/>
          </a:p>
        </p:txBody>
      </p:sp>
    </p:spTree>
    <p:extLst>
      <p:ext uri="{BB962C8B-B14F-4D97-AF65-F5344CB8AC3E}">
        <p14:creationId xmlns:p14="http://schemas.microsoft.com/office/powerpoint/2010/main" val="2301259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28600" lvl="0" indent="-228600" fontAlgn="auto">
              <a:lnSpc>
                <a:spcPct val="90000"/>
              </a:lnSpc>
              <a:spcBef>
                <a:spcPts val="1000"/>
              </a:spcBef>
              <a:spcAft>
                <a:spcPts val="0"/>
              </a:spcAft>
              <a:buClrTx/>
              <a:buSzTx/>
              <a:buFont typeface="Arial" panose="020B0604020202020204" pitchFamily="34" charset="0"/>
              <a:buChar char="•"/>
            </a:pPr>
            <a:r>
              <a:rPr lang="en-US" sz="2800" dirty="0">
                <a:latin typeface="Calibri" panose="020F0502020204030204"/>
              </a:rPr>
              <a:t>In </a:t>
            </a:r>
            <a:r>
              <a:rPr lang="en-US" sz="2800" i="1" dirty="0" err="1">
                <a:latin typeface="Calibri" panose="020F0502020204030204"/>
              </a:rPr>
              <a:t>i</a:t>
            </a:r>
            <a:r>
              <a:rPr lang="en-US" sz="2800" i="1" dirty="0" err="1" smtClean="0">
                <a:latin typeface="Calibri" panose="020F0502020204030204"/>
              </a:rPr>
              <a:t>Sustainability</a:t>
            </a:r>
            <a:r>
              <a:rPr lang="en-US" sz="2800" dirty="0" smtClean="0">
                <a:latin typeface="Calibri" panose="020F0502020204030204"/>
              </a:rPr>
              <a:t> </a:t>
            </a:r>
            <a:r>
              <a:rPr lang="en-US" sz="2800" dirty="0">
                <a:latin typeface="Calibri" panose="020F0502020204030204"/>
              </a:rPr>
              <a:t>many advanced technologies are available.  The need for end-of-pipe controls would be lower, and air quality managers could focus on making sure society reaps the benefits of new technologies coming online (e.g. smart grid).</a:t>
            </a:r>
          </a:p>
          <a:p>
            <a:pPr marL="228600" lvl="0" indent="-228600" fontAlgn="auto">
              <a:lnSpc>
                <a:spcPct val="90000"/>
              </a:lnSpc>
              <a:spcBef>
                <a:spcPts val="1000"/>
              </a:spcBef>
              <a:spcAft>
                <a:spcPts val="0"/>
              </a:spcAft>
              <a:buClrTx/>
              <a:buSzTx/>
              <a:buFont typeface="Arial" panose="020B0604020202020204" pitchFamily="34" charset="0"/>
              <a:buChar char="•"/>
            </a:pPr>
            <a:r>
              <a:rPr lang="en-US" sz="2800" dirty="0">
                <a:latin typeface="Calibri" panose="020F0502020204030204"/>
              </a:rPr>
              <a:t>In </a:t>
            </a:r>
            <a:r>
              <a:rPr lang="en-US" sz="2800" i="1" dirty="0" smtClean="0">
                <a:latin typeface="Calibri" panose="020F0502020204030204"/>
              </a:rPr>
              <a:t>Go Our Own Way </a:t>
            </a:r>
            <a:r>
              <a:rPr lang="en-US" sz="2800" dirty="0" smtClean="0">
                <a:latin typeface="Calibri" panose="020F0502020204030204"/>
              </a:rPr>
              <a:t>society, </a:t>
            </a:r>
            <a:r>
              <a:rPr lang="en-US" sz="2800" dirty="0">
                <a:latin typeface="Calibri" panose="020F0502020204030204"/>
              </a:rPr>
              <a:t>and therefore </a:t>
            </a:r>
            <a:r>
              <a:rPr lang="en-US" sz="2800" dirty="0" smtClean="0">
                <a:latin typeface="Calibri" panose="020F0502020204030204"/>
              </a:rPr>
              <a:t>government, </a:t>
            </a:r>
            <a:r>
              <a:rPr lang="en-US" sz="2800" dirty="0">
                <a:latin typeface="Calibri" panose="020F0502020204030204"/>
              </a:rPr>
              <a:t>are concerned with energy security.  All fuels are being developed.  Air quality managers could take advantage of this trend by promoting energy efficiency that would maximize the use of domestic energy sources and decrease emissions in the process.</a:t>
            </a:r>
          </a:p>
          <a:p>
            <a:endParaRPr lang="en-US" dirty="0"/>
          </a:p>
        </p:txBody>
      </p:sp>
      <p:sp>
        <p:nvSpPr>
          <p:cNvPr id="4" name="Slide Number Placeholder 3"/>
          <p:cNvSpPr>
            <a:spLocks noGrp="1"/>
          </p:cNvSpPr>
          <p:nvPr>
            <p:ph type="sldNum" sz="quarter" idx="10"/>
          </p:nvPr>
        </p:nvSpPr>
        <p:spPr/>
        <p:txBody>
          <a:bodyPr/>
          <a:lstStyle/>
          <a:p>
            <a:fld id="{707D245F-6CDF-485A-AFA0-F794D993B296}" type="slidenum">
              <a:rPr lang="en-US" smtClean="0"/>
              <a:pPr/>
              <a:t>14</a:t>
            </a:fld>
            <a:endParaRPr lang="en-US"/>
          </a:p>
        </p:txBody>
      </p:sp>
    </p:spTree>
    <p:extLst>
      <p:ext uri="{BB962C8B-B14F-4D97-AF65-F5344CB8AC3E}">
        <p14:creationId xmlns:p14="http://schemas.microsoft.com/office/powerpoint/2010/main" val="2123367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7D245F-6CDF-485A-AFA0-F794D993B296}" type="slidenum">
              <a:rPr lang="en-US" smtClean="0"/>
              <a:pPr/>
              <a:t>15</a:t>
            </a:fld>
            <a:endParaRPr lang="en-US"/>
          </a:p>
        </p:txBody>
      </p:sp>
      <p:sp>
        <p:nvSpPr>
          <p:cNvPr id="5" name="Title 1"/>
          <p:cNvSpPr txBox="1">
            <a:spLocks/>
          </p:cNvSpPr>
          <p:nvPr/>
        </p:nvSpPr>
        <p:spPr bwMode="auto">
          <a:xfrm>
            <a:off x="1028931" y="2604694"/>
            <a:ext cx="10515600" cy="132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400" b="1" kern="1200">
                <a:solidFill>
                  <a:schemeClr val="bg1"/>
                </a:solidFill>
                <a:latin typeface="+mj-lt"/>
                <a:ea typeface="+mj-ea"/>
                <a:cs typeface="+mj-cs"/>
              </a:defRPr>
            </a:lvl1pPr>
            <a:lvl2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2pPr>
            <a:lvl3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3pPr>
            <a:lvl4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4pPr>
            <a:lvl5pPr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6pPr>
            <a:lvl7pPr marL="9144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7pPr>
            <a:lvl8pPr marL="13716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8pPr>
            <a:lvl9pPr marL="1828800" algn="l" rtl="0" fontAlgn="base">
              <a:spcBef>
                <a:spcPct val="0"/>
              </a:spcBef>
              <a:spcAft>
                <a:spcPct val="0"/>
              </a:spcAft>
              <a:defRPr sz="3400" b="1">
                <a:solidFill>
                  <a:schemeClr val="bg1"/>
                </a:solidFill>
                <a:latin typeface="Arial" panose="020B0604020202020204" pitchFamily="34" charset="0"/>
                <a:ea typeface="MS PGothic" panose="020B0600070205080204" pitchFamily="34" charset="-128"/>
              </a:defRPr>
            </a:lvl9pPr>
          </a:lstStyle>
          <a:p>
            <a:r>
              <a:rPr lang="en-US" dirty="0" smtClean="0"/>
              <a:t>II.  Modeling Future Scenarios In MARKAL</a:t>
            </a:r>
            <a:endParaRPr lang="en-US" dirty="0"/>
          </a:p>
        </p:txBody>
      </p:sp>
    </p:spTree>
    <p:extLst>
      <p:ext uri="{BB962C8B-B14F-4D97-AF65-F5344CB8AC3E}">
        <p14:creationId xmlns:p14="http://schemas.microsoft.com/office/powerpoint/2010/main" val="590062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1" y="1386416"/>
            <a:ext cx="10363200" cy="304800"/>
          </a:xfrm>
        </p:spPr>
        <p:txBody>
          <a:bodyPr/>
          <a:lstStyle/>
          <a:p>
            <a:r>
              <a:rPr lang="en-US" dirty="0" smtClean="0"/>
              <a:t>Incorporation of Scenarios into MARKAL</a:t>
            </a:r>
            <a:endParaRPr lang="en-US" dirty="0"/>
          </a:p>
        </p:txBody>
      </p:sp>
      <p:sp>
        <p:nvSpPr>
          <p:cNvPr id="3" name="Content Placeholder 2"/>
          <p:cNvSpPr>
            <a:spLocks noGrp="1"/>
          </p:cNvSpPr>
          <p:nvPr>
            <p:ph idx="1"/>
          </p:nvPr>
        </p:nvSpPr>
        <p:spPr>
          <a:xfrm>
            <a:off x="415636" y="1845425"/>
            <a:ext cx="11172305" cy="4838008"/>
          </a:xfrm>
        </p:spPr>
        <p:txBody>
          <a:bodyPr/>
          <a:lstStyle/>
          <a:p>
            <a:pPr marL="685800" lvl="1" indent="-228600" fontAlgn="auto">
              <a:lnSpc>
                <a:spcPct val="90000"/>
              </a:lnSpc>
              <a:spcBef>
                <a:spcPts val="500"/>
              </a:spcBef>
              <a:spcAft>
                <a:spcPts val="0"/>
              </a:spcAft>
              <a:buClrTx/>
              <a:buFont typeface="Arial" panose="020B0604020202020204" pitchFamily="34" charset="0"/>
              <a:buChar char="•"/>
            </a:pPr>
            <a:r>
              <a:rPr lang="en-US" dirty="0">
                <a:latin typeface="Calibri" panose="020F0502020204030204"/>
              </a:rPr>
              <a:t>Illustrate the scenarios </a:t>
            </a:r>
            <a:r>
              <a:rPr lang="en-US" dirty="0" smtClean="0">
                <a:latin typeface="Calibri" panose="020F0502020204030204"/>
              </a:rPr>
              <a:t>quantitatively</a:t>
            </a:r>
          </a:p>
          <a:p>
            <a:pPr marL="685800" lvl="1" indent="-228600" fontAlgn="auto">
              <a:lnSpc>
                <a:spcPct val="90000"/>
              </a:lnSpc>
              <a:spcBef>
                <a:spcPts val="500"/>
              </a:spcBef>
              <a:spcAft>
                <a:spcPts val="0"/>
              </a:spcAft>
              <a:buClrTx/>
              <a:buFont typeface="Arial" panose="020B0604020202020204" pitchFamily="34" charset="0"/>
              <a:buChar char="•"/>
            </a:pPr>
            <a:r>
              <a:rPr lang="en-US" dirty="0" smtClean="0">
                <a:latin typeface="Calibri" panose="020F0502020204030204"/>
              </a:rPr>
              <a:t>Run </a:t>
            </a:r>
            <a:r>
              <a:rPr lang="en-US" dirty="0">
                <a:latin typeface="Calibri" panose="020F0502020204030204"/>
              </a:rPr>
              <a:t>sensitivities on the scenarios and gain insights about the roles of different drivers:</a:t>
            </a:r>
          </a:p>
          <a:p>
            <a:pPr marL="1143000" lvl="2" indent="-228600" fontAlgn="auto">
              <a:lnSpc>
                <a:spcPct val="90000"/>
              </a:lnSpc>
              <a:spcBef>
                <a:spcPts val="500"/>
              </a:spcBef>
              <a:spcAft>
                <a:spcPts val="0"/>
              </a:spcAft>
              <a:buClrTx/>
              <a:buSzTx/>
              <a:buFont typeface="Arial" panose="020B0604020202020204" pitchFamily="34" charset="0"/>
              <a:buChar char="•"/>
            </a:pPr>
            <a:r>
              <a:rPr lang="en-US" sz="2000" dirty="0">
                <a:latin typeface="Calibri" panose="020F0502020204030204"/>
              </a:rPr>
              <a:t>How different do fossil fuel prices have to be from renewable fuel prices to see a significant shift in their use?</a:t>
            </a:r>
          </a:p>
          <a:p>
            <a:pPr marL="1143000" lvl="2" indent="-228600" fontAlgn="auto">
              <a:lnSpc>
                <a:spcPct val="90000"/>
              </a:lnSpc>
              <a:spcBef>
                <a:spcPts val="500"/>
              </a:spcBef>
              <a:spcAft>
                <a:spcPts val="0"/>
              </a:spcAft>
              <a:buClrTx/>
              <a:buSzTx/>
              <a:buFont typeface="Arial" panose="020B0604020202020204" pitchFamily="34" charset="0"/>
              <a:buChar char="•"/>
            </a:pPr>
            <a:r>
              <a:rPr lang="en-US" sz="2000" dirty="0">
                <a:latin typeface="Calibri" panose="020F0502020204030204"/>
              </a:rPr>
              <a:t>What might unintended consequences of shifts in the use of one technology be on the use of another?</a:t>
            </a:r>
          </a:p>
          <a:p>
            <a:pPr marL="685800" lvl="1" indent="-228600" fontAlgn="auto">
              <a:lnSpc>
                <a:spcPct val="90000"/>
              </a:lnSpc>
              <a:spcBef>
                <a:spcPts val="500"/>
              </a:spcBef>
              <a:spcAft>
                <a:spcPts val="0"/>
              </a:spcAft>
              <a:buClrTx/>
              <a:buFont typeface="Arial" panose="020B0604020202020204" pitchFamily="34" charset="0"/>
              <a:buChar char="•"/>
            </a:pPr>
            <a:r>
              <a:rPr lang="en-US" dirty="0">
                <a:latin typeface="Calibri" panose="020F0502020204030204"/>
              </a:rPr>
              <a:t>In scenarios it isn’t just values of variables that might change, but also parameters:</a:t>
            </a:r>
          </a:p>
          <a:p>
            <a:pPr marL="1143000" lvl="2" indent="-228600" fontAlgn="auto">
              <a:lnSpc>
                <a:spcPct val="90000"/>
              </a:lnSpc>
              <a:spcBef>
                <a:spcPts val="500"/>
              </a:spcBef>
              <a:spcAft>
                <a:spcPts val="0"/>
              </a:spcAft>
              <a:buClrTx/>
              <a:buSzTx/>
              <a:buFont typeface="Arial" panose="020B0604020202020204" pitchFamily="34" charset="0"/>
              <a:buChar char="•"/>
            </a:pPr>
            <a:r>
              <a:rPr lang="en-US" sz="2000" dirty="0">
                <a:latin typeface="Calibri" panose="020F0502020204030204"/>
              </a:rPr>
              <a:t>Elasticities of supply and substitution amongst inputs represent technological change </a:t>
            </a:r>
          </a:p>
          <a:p>
            <a:pPr marL="1143000" lvl="2" indent="-228600" fontAlgn="auto">
              <a:lnSpc>
                <a:spcPct val="90000"/>
              </a:lnSpc>
              <a:spcBef>
                <a:spcPts val="500"/>
              </a:spcBef>
              <a:spcAft>
                <a:spcPts val="0"/>
              </a:spcAft>
              <a:buClrTx/>
              <a:buSzTx/>
              <a:buFont typeface="Arial" panose="020B0604020202020204" pitchFamily="34" charset="0"/>
              <a:buChar char="•"/>
            </a:pPr>
            <a:r>
              <a:rPr lang="en-US" sz="2000" dirty="0">
                <a:latin typeface="Calibri" panose="020F0502020204030204"/>
              </a:rPr>
              <a:t>Elasticities of demand represent consumer </a:t>
            </a:r>
            <a:r>
              <a:rPr lang="en-US" sz="2000" dirty="0" smtClean="0">
                <a:latin typeface="Calibri" panose="020F0502020204030204"/>
              </a:rPr>
              <a:t>preferences</a:t>
            </a:r>
          </a:p>
          <a:p>
            <a:pPr marL="685800" lvl="1" indent="-228600" fontAlgn="auto">
              <a:lnSpc>
                <a:spcPct val="90000"/>
              </a:lnSpc>
              <a:spcBef>
                <a:spcPts val="500"/>
              </a:spcBef>
              <a:spcAft>
                <a:spcPts val="0"/>
              </a:spcAft>
              <a:buClrTx/>
              <a:buFont typeface="Arial" panose="020B0604020202020204" pitchFamily="34" charset="0"/>
              <a:buChar char="•"/>
            </a:pPr>
            <a:r>
              <a:rPr lang="en-US" dirty="0">
                <a:latin typeface="Calibri" panose="020F0502020204030204"/>
              </a:rPr>
              <a:t>Exploring the efficacy of candidate management strategies over very different realizations of the future </a:t>
            </a:r>
          </a:p>
          <a:p>
            <a:pPr marL="685800" lvl="1" indent="-228600" fontAlgn="auto">
              <a:lnSpc>
                <a:spcPct val="90000"/>
              </a:lnSpc>
              <a:spcBef>
                <a:spcPts val="500"/>
              </a:spcBef>
              <a:spcAft>
                <a:spcPts val="0"/>
              </a:spcAft>
              <a:buClrTx/>
              <a:buFont typeface="Arial" panose="020B0604020202020204" pitchFamily="34" charset="0"/>
              <a:buChar char="•"/>
            </a:pPr>
            <a:r>
              <a:rPr lang="en-US" dirty="0">
                <a:latin typeface="Calibri" panose="020F0502020204030204"/>
              </a:rPr>
              <a:t>Use the scenarios to develop management strategies that are inherently </a:t>
            </a:r>
            <a:r>
              <a:rPr lang="en-US" dirty="0" smtClean="0">
                <a:latin typeface="Calibri" panose="020F0502020204030204"/>
              </a:rPr>
              <a:t>robust (are effective under any scenario)</a:t>
            </a:r>
            <a:endParaRPr lang="en-US" dirty="0">
              <a:latin typeface="Calibri" panose="020F0502020204030204"/>
            </a:endParaRPr>
          </a:p>
        </p:txBody>
      </p:sp>
      <p:sp>
        <p:nvSpPr>
          <p:cNvPr id="4" name="Slide Number Placeholder 3"/>
          <p:cNvSpPr>
            <a:spLocks noGrp="1"/>
          </p:cNvSpPr>
          <p:nvPr>
            <p:ph type="sldNum" sz="quarter" idx="10"/>
          </p:nvPr>
        </p:nvSpPr>
        <p:spPr/>
        <p:txBody>
          <a:bodyPr/>
          <a:lstStyle/>
          <a:p>
            <a:fld id="{707D245F-6CDF-485A-AFA0-F794D993B296}" type="slidenum">
              <a:rPr lang="en-US" smtClean="0"/>
              <a:pPr/>
              <a:t>16</a:t>
            </a:fld>
            <a:endParaRPr lang="en-US"/>
          </a:p>
        </p:txBody>
      </p:sp>
    </p:spTree>
    <p:extLst>
      <p:ext uri="{BB962C8B-B14F-4D97-AF65-F5344CB8AC3E}">
        <p14:creationId xmlns:p14="http://schemas.microsoft.com/office/powerpoint/2010/main" val="1142952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fontAlgn="auto">
              <a:lnSpc>
                <a:spcPct val="90000"/>
              </a:lnSpc>
              <a:spcBef>
                <a:spcPts val="1000"/>
              </a:spcBef>
              <a:spcAft>
                <a:spcPts val="0"/>
              </a:spcAft>
              <a:buClrTx/>
              <a:buSzTx/>
              <a:buNone/>
            </a:pPr>
            <a:r>
              <a:rPr lang="en-US" sz="2800" dirty="0">
                <a:latin typeface="Calibri" panose="020F0502020204030204"/>
              </a:rPr>
              <a:t>MARKAL is uniquely suited to the task </a:t>
            </a:r>
            <a:r>
              <a:rPr lang="en-US" sz="2800" dirty="0" smtClean="0">
                <a:latin typeface="Calibri" panose="020F0502020204030204"/>
              </a:rPr>
              <a:t>because of its:</a:t>
            </a:r>
            <a:endParaRPr lang="en-US" sz="2800" dirty="0">
              <a:latin typeface="Calibri" panose="020F0502020204030204"/>
            </a:endParaRPr>
          </a:p>
          <a:p>
            <a:pPr marL="685800" lvl="1" indent="-228600" fontAlgn="auto">
              <a:lnSpc>
                <a:spcPct val="90000"/>
              </a:lnSpc>
              <a:spcBef>
                <a:spcPts val="500"/>
              </a:spcBef>
              <a:spcAft>
                <a:spcPts val="0"/>
              </a:spcAft>
              <a:buClrTx/>
              <a:buFont typeface="Arial" panose="020B0604020202020204" pitchFamily="34" charset="0"/>
              <a:buChar char="•"/>
            </a:pPr>
            <a:r>
              <a:rPr lang="en-US" dirty="0" smtClean="0">
                <a:latin typeface="Calibri" panose="020F0502020204030204"/>
              </a:rPr>
              <a:t>Detailed representation </a:t>
            </a:r>
            <a:r>
              <a:rPr lang="en-US" dirty="0">
                <a:latin typeface="Calibri" panose="020F0502020204030204"/>
              </a:rPr>
              <a:t>of </a:t>
            </a:r>
            <a:r>
              <a:rPr lang="en-US" dirty="0" smtClean="0">
                <a:latin typeface="Calibri" panose="020F0502020204030204"/>
              </a:rPr>
              <a:t>the full energy </a:t>
            </a:r>
            <a:r>
              <a:rPr lang="en-US" dirty="0">
                <a:latin typeface="Calibri" panose="020F0502020204030204"/>
              </a:rPr>
              <a:t>system </a:t>
            </a:r>
            <a:r>
              <a:rPr lang="en-US" dirty="0" smtClean="0">
                <a:latin typeface="Calibri" panose="020F0502020204030204"/>
              </a:rPr>
              <a:t>(from extraction of fuels to their use in meeting end-use energy demands)</a:t>
            </a:r>
          </a:p>
          <a:p>
            <a:pPr marL="685800" lvl="1" indent="-228600" fontAlgn="auto">
              <a:lnSpc>
                <a:spcPct val="90000"/>
              </a:lnSpc>
              <a:spcBef>
                <a:spcPts val="500"/>
              </a:spcBef>
              <a:spcAft>
                <a:spcPts val="0"/>
              </a:spcAft>
              <a:buClrTx/>
              <a:buFont typeface="Arial" panose="020B0604020202020204" pitchFamily="34" charset="0"/>
              <a:buChar char="•"/>
            </a:pPr>
            <a:r>
              <a:rPr lang="en-US" dirty="0" smtClean="0">
                <a:latin typeface="Calibri" panose="020F0502020204030204"/>
              </a:rPr>
              <a:t>Relatively </a:t>
            </a:r>
            <a:r>
              <a:rPr lang="en-US" dirty="0">
                <a:latin typeface="Calibri" panose="020F0502020204030204"/>
              </a:rPr>
              <a:t>fast </a:t>
            </a:r>
            <a:r>
              <a:rPr lang="en-US" dirty="0" smtClean="0">
                <a:latin typeface="Calibri" panose="020F0502020204030204"/>
              </a:rPr>
              <a:t>runtime and ease with which alternative assumptions and sensitivities can be examined</a:t>
            </a:r>
          </a:p>
          <a:p>
            <a:pPr marL="685800" lvl="1" indent="-228600" fontAlgn="auto">
              <a:lnSpc>
                <a:spcPct val="90000"/>
              </a:lnSpc>
              <a:spcBef>
                <a:spcPts val="500"/>
              </a:spcBef>
              <a:spcAft>
                <a:spcPts val="0"/>
              </a:spcAft>
              <a:buClrTx/>
              <a:buFont typeface="Arial" panose="020B0604020202020204" pitchFamily="34" charset="0"/>
              <a:buChar char="•"/>
            </a:pPr>
            <a:r>
              <a:rPr lang="en-US" dirty="0" smtClean="0">
                <a:latin typeface="Calibri" panose="020F0502020204030204"/>
              </a:rPr>
              <a:t>Ability to uncover internal inconsistencies in the storylines (for example, in </a:t>
            </a:r>
            <a:r>
              <a:rPr lang="en-US" i="1" dirty="0" smtClean="0">
                <a:latin typeface="Calibri" panose="020F0502020204030204"/>
              </a:rPr>
              <a:t>Conservation</a:t>
            </a:r>
            <a:r>
              <a:rPr lang="en-US" dirty="0" smtClean="0">
                <a:latin typeface="Calibri" panose="020F0502020204030204"/>
              </a:rPr>
              <a:t>, increased nuclear power was needed to replace baseload electricity production formerly provided by coal plants).</a:t>
            </a:r>
          </a:p>
          <a:p>
            <a:endParaRPr lang="en-US" dirty="0"/>
          </a:p>
        </p:txBody>
      </p:sp>
      <p:sp>
        <p:nvSpPr>
          <p:cNvPr id="4" name="Slide Number Placeholder 3"/>
          <p:cNvSpPr>
            <a:spLocks noGrp="1"/>
          </p:cNvSpPr>
          <p:nvPr>
            <p:ph type="sldNum" sz="quarter" idx="10"/>
          </p:nvPr>
        </p:nvSpPr>
        <p:spPr/>
        <p:txBody>
          <a:bodyPr/>
          <a:lstStyle/>
          <a:p>
            <a:fld id="{707D245F-6CDF-485A-AFA0-F794D993B296}" type="slidenum">
              <a:rPr lang="en-US" smtClean="0"/>
              <a:pPr/>
              <a:t>17</a:t>
            </a:fld>
            <a:endParaRPr lang="en-US"/>
          </a:p>
        </p:txBody>
      </p:sp>
    </p:spTree>
    <p:extLst>
      <p:ext uri="{BB962C8B-B14F-4D97-AF65-F5344CB8AC3E}">
        <p14:creationId xmlns:p14="http://schemas.microsoft.com/office/powerpoint/2010/main" val="2858004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1581081"/>
            <a:ext cx="10732771" cy="4096512"/>
          </a:xfrm>
        </p:spPr>
        <p:txBody>
          <a:bodyPr/>
          <a:lstStyle/>
          <a:p>
            <a:pPr marL="166687" lvl="0" indent="0" fontAlgn="auto">
              <a:lnSpc>
                <a:spcPct val="90000"/>
              </a:lnSpc>
              <a:spcBef>
                <a:spcPts val="500"/>
              </a:spcBef>
              <a:spcAft>
                <a:spcPts val="0"/>
              </a:spcAft>
              <a:buClrTx/>
              <a:buNone/>
            </a:pPr>
            <a:r>
              <a:rPr lang="en-US" sz="2800" dirty="0" smtClean="0">
                <a:latin typeface="Calibri" panose="020F0502020204030204"/>
              </a:rPr>
              <a:t>We </a:t>
            </a:r>
            <a:r>
              <a:rPr lang="en-US" sz="2800" smtClean="0">
                <a:latin typeface="Calibri" panose="020F0502020204030204"/>
              </a:rPr>
              <a:t>translated </a:t>
            </a:r>
            <a:r>
              <a:rPr lang="en-US" sz="2800" smtClean="0">
                <a:latin typeface="Calibri" panose="020F0502020204030204"/>
              </a:rPr>
              <a:t>big </a:t>
            </a:r>
            <a:r>
              <a:rPr lang="en-US" sz="2800" dirty="0">
                <a:latin typeface="Calibri" panose="020F0502020204030204"/>
              </a:rPr>
              <a:t>picture concepts in the narratives to fairly detailed numbers and parameters into the </a:t>
            </a:r>
            <a:r>
              <a:rPr lang="en-US" sz="2800" dirty="0" smtClean="0">
                <a:latin typeface="Calibri" panose="020F0502020204030204"/>
              </a:rPr>
              <a:t>model:</a:t>
            </a:r>
          </a:p>
          <a:p>
            <a:pPr marL="166687" lvl="0" indent="0" fontAlgn="auto">
              <a:lnSpc>
                <a:spcPct val="90000"/>
              </a:lnSpc>
              <a:spcBef>
                <a:spcPts val="500"/>
              </a:spcBef>
              <a:spcAft>
                <a:spcPts val="0"/>
              </a:spcAft>
              <a:buClrTx/>
              <a:buNone/>
            </a:pPr>
            <a:endParaRPr lang="en-US" sz="2800" dirty="0" smtClean="0">
              <a:latin typeface="Calibri" panose="020F0502020204030204"/>
            </a:endParaRPr>
          </a:p>
          <a:p>
            <a:pPr marL="166687" lvl="0" indent="0" fontAlgn="auto">
              <a:lnSpc>
                <a:spcPct val="90000"/>
              </a:lnSpc>
              <a:spcBef>
                <a:spcPts val="500"/>
              </a:spcBef>
              <a:spcAft>
                <a:spcPts val="0"/>
              </a:spcAft>
              <a:buClrTx/>
              <a:buNone/>
            </a:pPr>
            <a:r>
              <a:rPr lang="en-US" dirty="0" smtClean="0">
                <a:latin typeface="Calibri" panose="020F0502020204030204"/>
              </a:rPr>
              <a:t>Example levers included:</a:t>
            </a:r>
          </a:p>
          <a:p>
            <a:pPr marL="623887" lvl="0" indent="-457200" fontAlgn="auto">
              <a:lnSpc>
                <a:spcPct val="90000"/>
              </a:lnSpc>
              <a:spcBef>
                <a:spcPts val="500"/>
              </a:spcBef>
              <a:spcAft>
                <a:spcPts val="0"/>
              </a:spcAft>
              <a:buClrTx/>
            </a:pPr>
            <a:r>
              <a:rPr lang="en-US" dirty="0" smtClean="0">
                <a:latin typeface="Calibri" panose="020F0502020204030204"/>
              </a:rPr>
              <a:t>Bounding out advanced technologies in </a:t>
            </a:r>
            <a:r>
              <a:rPr lang="en-US" i="1" dirty="0" smtClean="0">
                <a:latin typeface="Calibri" panose="020F0502020204030204"/>
              </a:rPr>
              <a:t>Conservation</a:t>
            </a:r>
            <a:r>
              <a:rPr lang="en-US" dirty="0" smtClean="0">
                <a:latin typeface="Calibri" panose="020F0502020204030204"/>
              </a:rPr>
              <a:t> and </a:t>
            </a:r>
            <a:r>
              <a:rPr lang="en-US" i="1" dirty="0" smtClean="0">
                <a:latin typeface="Calibri" panose="020F0502020204030204"/>
              </a:rPr>
              <a:t>Muddling Through</a:t>
            </a:r>
          </a:p>
          <a:p>
            <a:pPr marL="623887" lvl="0" indent="-457200" fontAlgn="auto">
              <a:lnSpc>
                <a:spcPct val="90000"/>
              </a:lnSpc>
              <a:spcBef>
                <a:spcPts val="500"/>
              </a:spcBef>
              <a:spcAft>
                <a:spcPts val="0"/>
              </a:spcAft>
              <a:buClrTx/>
            </a:pPr>
            <a:r>
              <a:rPr lang="en-US" dirty="0" smtClean="0">
                <a:latin typeface="Calibri" panose="020F0502020204030204"/>
              </a:rPr>
              <a:t>Decreasing advanced technology costs in </a:t>
            </a:r>
            <a:r>
              <a:rPr lang="en-US" i="1" dirty="0" err="1" smtClean="0">
                <a:latin typeface="Calibri" panose="020F0502020204030204"/>
              </a:rPr>
              <a:t>iSustainability</a:t>
            </a:r>
            <a:r>
              <a:rPr lang="en-US" dirty="0" smtClean="0">
                <a:latin typeface="Calibri" panose="020F0502020204030204"/>
              </a:rPr>
              <a:t> and </a:t>
            </a:r>
            <a:r>
              <a:rPr lang="en-US" i="1" dirty="0" smtClean="0">
                <a:latin typeface="Calibri" panose="020F0502020204030204"/>
              </a:rPr>
              <a:t>Go Our Own Way</a:t>
            </a:r>
          </a:p>
          <a:p>
            <a:pPr marL="623887" lvl="0" indent="-457200" fontAlgn="auto">
              <a:lnSpc>
                <a:spcPct val="90000"/>
              </a:lnSpc>
              <a:spcBef>
                <a:spcPts val="500"/>
              </a:spcBef>
              <a:spcAft>
                <a:spcPts val="0"/>
              </a:spcAft>
              <a:buClrTx/>
            </a:pPr>
            <a:r>
              <a:rPr lang="en-US" dirty="0" smtClean="0">
                <a:latin typeface="Calibri" panose="020F0502020204030204"/>
              </a:rPr>
              <a:t>Adjusting market share constraints in </a:t>
            </a:r>
            <a:r>
              <a:rPr lang="en-US" i="1" dirty="0" smtClean="0">
                <a:latin typeface="Calibri" panose="020F0502020204030204"/>
              </a:rPr>
              <a:t>Conservation</a:t>
            </a:r>
            <a:r>
              <a:rPr lang="en-US" dirty="0" smtClean="0">
                <a:latin typeface="Calibri" panose="020F0502020204030204"/>
              </a:rPr>
              <a:t>, resulting in a decrease in vehicles size</a:t>
            </a:r>
          </a:p>
          <a:p>
            <a:pPr marL="623887" lvl="0" indent="-457200" fontAlgn="auto">
              <a:lnSpc>
                <a:spcPct val="90000"/>
              </a:lnSpc>
              <a:spcBef>
                <a:spcPts val="500"/>
              </a:spcBef>
              <a:spcAft>
                <a:spcPts val="0"/>
              </a:spcAft>
              <a:buClrTx/>
            </a:pPr>
            <a:r>
              <a:rPr lang="en-US" dirty="0" smtClean="0">
                <a:latin typeface="Calibri" panose="020F0502020204030204"/>
              </a:rPr>
              <a:t>In </a:t>
            </a:r>
            <a:r>
              <a:rPr lang="en-US" i="1" dirty="0" err="1" smtClean="0">
                <a:latin typeface="Calibri" panose="020F0502020204030204"/>
              </a:rPr>
              <a:t>iSustainability</a:t>
            </a:r>
            <a:r>
              <a:rPr lang="en-US" dirty="0" smtClean="0">
                <a:latin typeface="Calibri" panose="020F0502020204030204"/>
              </a:rPr>
              <a:t>, reflecting more telework by reducing travel demand and new commercial space, while increasing new home size for home offices</a:t>
            </a:r>
          </a:p>
          <a:p>
            <a:pPr marL="623887" lvl="0" indent="-457200" fontAlgn="auto">
              <a:lnSpc>
                <a:spcPct val="90000"/>
              </a:lnSpc>
              <a:spcBef>
                <a:spcPts val="500"/>
              </a:spcBef>
              <a:spcAft>
                <a:spcPts val="0"/>
              </a:spcAft>
              <a:buClrTx/>
            </a:pPr>
            <a:endParaRPr lang="en-US" i="1" dirty="0">
              <a:latin typeface="Calibri" panose="020F0502020204030204"/>
            </a:endParaRPr>
          </a:p>
          <a:p>
            <a:pPr marL="623887" lvl="0" indent="-457200" fontAlgn="auto">
              <a:lnSpc>
                <a:spcPct val="90000"/>
              </a:lnSpc>
              <a:spcBef>
                <a:spcPts val="500"/>
              </a:spcBef>
              <a:spcAft>
                <a:spcPts val="0"/>
              </a:spcAft>
              <a:buClrTx/>
            </a:pPr>
            <a:endParaRPr lang="en-US" i="1" dirty="0" smtClean="0">
              <a:latin typeface="Calibri" panose="020F0502020204030204"/>
            </a:endParaRPr>
          </a:p>
        </p:txBody>
      </p:sp>
      <p:sp>
        <p:nvSpPr>
          <p:cNvPr id="4" name="Slide Number Placeholder 3"/>
          <p:cNvSpPr>
            <a:spLocks noGrp="1"/>
          </p:cNvSpPr>
          <p:nvPr>
            <p:ph type="sldNum" sz="quarter" idx="10"/>
          </p:nvPr>
        </p:nvSpPr>
        <p:spPr/>
        <p:txBody>
          <a:bodyPr/>
          <a:lstStyle/>
          <a:p>
            <a:fld id="{707D245F-6CDF-485A-AFA0-F794D993B296}" type="slidenum">
              <a:rPr lang="en-US" smtClean="0"/>
              <a:pPr/>
              <a:t>18</a:t>
            </a:fld>
            <a:endParaRPr lang="en-US"/>
          </a:p>
        </p:txBody>
      </p:sp>
    </p:spTree>
    <p:extLst>
      <p:ext uri="{BB962C8B-B14F-4D97-AF65-F5344CB8AC3E}">
        <p14:creationId xmlns:p14="http://schemas.microsoft.com/office/powerpoint/2010/main" val="3907311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1475205"/>
            <a:ext cx="10732771" cy="4781219"/>
          </a:xfrm>
        </p:spPr>
        <p:txBody>
          <a:bodyPr/>
          <a:lstStyle/>
          <a:p>
            <a:r>
              <a:rPr lang="en-US" dirty="0"/>
              <a:t>We present results for system-wide </a:t>
            </a:r>
            <a:r>
              <a:rPr lang="en-US" dirty="0" err="1"/>
              <a:t>NO</a:t>
            </a:r>
            <a:r>
              <a:rPr lang="en-US" baseline="-25000" dirty="0" err="1"/>
              <a:t>x</a:t>
            </a:r>
            <a:r>
              <a:rPr lang="en-US" dirty="0"/>
              <a:t> and SO</a:t>
            </a:r>
            <a:r>
              <a:rPr lang="en-US" baseline="-25000" dirty="0"/>
              <a:t>2</a:t>
            </a:r>
            <a:r>
              <a:rPr lang="en-US" dirty="0"/>
              <a:t> emissions to </a:t>
            </a:r>
            <a:r>
              <a:rPr lang="en-US" dirty="0" smtClean="0"/>
              <a:t>illustrate </a:t>
            </a:r>
            <a:r>
              <a:rPr lang="en-US" dirty="0"/>
              <a:t>relative changes in emissions for the four scenarios, to highlight the relevance to air quality management.  </a:t>
            </a:r>
            <a:endParaRPr lang="en-US" dirty="0" smtClean="0"/>
          </a:p>
          <a:p>
            <a:endParaRPr lang="en-US" dirty="0"/>
          </a:p>
          <a:p>
            <a:r>
              <a:rPr lang="en-US" dirty="0" smtClean="0"/>
              <a:t>We </a:t>
            </a:r>
            <a:r>
              <a:rPr lang="en-US" dirty="0"/>
              <a:t>then show results for three major </a:t>
            </a:r>
            <a:r>
              <a:rPr lang="en-US" dirty="0" smtClean="0"/>
              <a:t>aspects of </a:t>
            </a:r>
            <a:r>
              <a:rPr lang="en-US" dirty="0"/>
              <a:t>the energy </a:t>
            </a:r>
            <a:r>
              <a:rPr lang="en-US" dirty="0" smtClean="0"/>
              <a:t>system: </a:t>
            </a:r>
          </a:p>
          <a:p>
            <a:pPr marL="623887" indent="-457200" fontAlgn="auto">
              <a:lnSpc>
                <a:spcPct val="90000"/>
              </a:lnSpc>
              <a:spcBef>
                <a:spcPts val="500"/>
              </a:spcBef>
              <a:spcAft>
                <a:spcPts val="0"/>
              </a:spcAft>
              <a:buClrTx/>
            </a:pPr>
            <a:r>
              <a:rPr lang="en-US" dirty="0">
                <a:latin typeface="Calibri" panose="020F0502020204030204"/>
              </a:rPr>
              <a:t>Changes in primary energy consumption</a:t>
            </a:r>
          </a:p>
          <a:p>
            <a:pPr marL="623887" indent="-457200" fontAlgn="auto">
              <a:lnSpc>
                <a:spcPct val="90000"/>
              </a:lnSpc>
              <a:spcBef>
                <a:spcPts val="500"/>
              </a:spcBef>
              <a:spcAft>
                <a:spcPts val="0"/>
              </a:spcAft>
              <a:buClrTx/>
            </a:pPr>
            <a:r>
              <a:rPr lang="en-US" dirty="0">
                <a:latin typeface="Calibri" panose="020F0502020204030204"/>
              </a:rPr>
              <a:t>Changes in electricity generation mix</a:t>
            </a:r>
          </a:p>
          <a:p>
            <a:pPr marL="623887" indent="-457200" fontAlgn="auto">
              <a:lnSpc>
                <a:spcPct val="90000"/>
              </a:lnSpc>
              <a:spcBef>
                <a:spcPts val="500"/>
              </a:spcBef>
              <a:spcAft>
                <a:spcPts val="0"/>
              </a:spcAft>
              <a:buClrTx/>
            </a:pPr>
            <a:r>
              <a:rPr lang="en-US" dirty="0">
                <a:latin typeface="Calibri" panose="020F0502020204030204"/>
              </a:rPr>
              <a:t>Changes in light duty vehicle </a:t>
            </a:r>
            <a:r>
              <a:rPr lang="en-US" dirty="0" smtClean="0">
                <a:latin typeface="Calibri" panose="020F0502020204030204"/>
              </a:rPr>
              <a:t>mix</a:t>
            </a:r>
          </a:p>
          <a:p>
            <a:pPr marL="623887" indent="-457200" fontAlgn="auto">
              <a:lnSpc>
                <a:spcPct val="90000"/>
              </a:lnSpc>
              <a:spcBef>
                <a:spcPts val="500"/>
              </a:spcBef>
              <a:spcAft>
                <a:spcPts val="0"/>
              </a:spcAft>
              <a:buClrTx/>
            </a:pPr>
            <a:endParaRPr lang="en-US" dirty="0">
              <a:latin typeface="Calibri" panose="020F0502020204030204"/>
            </a:endParaRPr>
          </a:p>
          <a:p>
            <a:pPr lvl="0"/>
            <a:r>
              <a:rPr lang="en-US" dirty="0"/>
              <a:t>These examples are key sectors that drive emissions changes for air quality, but also could provide information </a:t>
            </a:r>
            <a:r>
              <a:rPr lang="en-US" dirty="0" smtClean="0"/>
              <a:t>for </a:t>
            </a:r>
            <a:r>
              <a:rPr lang="en-US" dirty="0"/>
              <a:t>decision-makers for other pollutants and environmental impacts of interest.</a:t>
            </a:r>
          </a:p>
          <a:p>
            <a:pPr marL="623887" lvl="0" indent="-457200" fontAlgn="auto">
              <a:lnSpc>
                <a:spcPct val="90000"/>
              </a:lnSpc>
              <a:spcBef>
                <a:spcPts val="500"/>
              </a:spcBef>
              <a:spcAft>
                <a:spcPts val="0"/>
              </a:spcAft>
              <a:buClrTx/>
            </a:pPr>
            <a:endParaRPr lang="en-US" sz="2000" i="1" dirty="0">
              <a:latin typeface="Calibri" panose="020F0502020204030204"/>
            </a:endParaRPr>
          </a:p>
          <a:p>
            <a:pPr marL="623887" lvl="0" indent="-457200" fontAlgn="auto">
              <a:lnSpc>
                <a:spcPct val="90000"/>
              </a:lnSpc>
              <a:spcBef>
                <a:spcPts val="500"/>
              </a:spcBef>
              <a:spcAft>
                <a:spcPts val="0"/>
              </a:spcAft>
              <a:buClrTx/>
            </a:pPr>
            <a:endParaRPr lang="en-US" sz="2000" i="1" dirty="0" smtClean="0">
              <a:latin typeface="Calibri" panose="020F0502020204030204"/>
            </a:endParaRPr>
          </a:p>
        </p:txBody>
      </p:sp>
      <p:sp>
        <p:nvSpPr>
          <p:cNvPr id="4" name="Slide Number Placeholder 3"/>
          <p:cNvSpPr>
            <a:spLocks noGrp="1"/>
          </p:cNvSpPr>
          <p:nvPr>
            <p:ph type="sldNum" sz="quarter" idx="10"/>
          </p:nvPr>
        </p:nvSpPr>
        <p:spPr/>
        <p:txBody>
          <a:bodyPr/>
          <a:lstStyle/>
          <a:p>
            <a:fld id="{707D245F-6CDF-485A-AFA0-F794D993B296}" type="slidenum">
              <a:rPr lang="en-US" smtClean="0"/>
              <a:pPr/>
              <a:t>19</a:t>
            </a:fld>
            <a:endParaRPr lang="en-US"/>
          </a:p>
        </p:txBody>
      </p:sp>
    </p:spTree>
    <p:extLst>
      <p:ext uri="{BB962C8B-B14F-4D97-AF65-F5344CB8AC3E}">
        <p14:creationId xmlns:p14="http://schemas.microsoft.com/office/powerpoint/2010/main" val="3075349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1122D80-FD66-4C47-999E-0B683E6C83C3}" type="slidenum">
              <a:rPr lang="en-US"/>
              <a:pPr/>
              <a:t>2</a:t>
            </a:fld>
            <a:endParaRPr lang="en-US"/>
          </a:p>
        </p:txBody>
      </p:sp>
      <p:sp>
        <p:nvSpPr>
          <p:cNvPr id="10242" name="Rectangle 2"/>
          <p:cNvSpPr>
            <a:spLocks noGrp="1" noChangeArrowheads="1"/>
          </p:cNvSpPr>
          <p:nvPr>
            <p:ph type="title"/>
          </p:nvPr>
        </p:nvSpPr>
        <p:spPr/>
        <p:txBody>
          <a:bodyPr/>
          <a:lstStyle/>
          <a:p>
            <a:r>
              <a:rPr lang="en-US" dirty="0" smtClean="0"/>
              <a:t>Outline</a:t>
            </a:r>
            <a:endParaRPr lang="en-US" dirty="0"/>
          </a:p>
        </p:txBody>
      </p:sp>
      <p:sp>
        <p:nvSpPr>
          <p:cNvPr id="10243" name="Rectangle 3"/>
          <p:cNvSpPr>
            <a:spLocks noGrp="1" noChangeArrowheads="1"/>
          </p:cNvSpPr>
          <p:nvPr>
            <p:ph type="body" idx="1"/>
          </p:nvPr>
        </p:nvSpPr>
        <p:spPr/>
        <p:txBody>
          <a:bodyPr/>
          <a:lstStyle/>
          <a:p>
            <a:pPr marL="571500" indent="-571500" fontAlgn="auto">
              <a:lnSpc>
                <a:spcPct val="90000"/>
              </a:lnSpc>
              <a:spcBef>
                <a:spcPts val="1000"/>
              </a:spcBef>
              <a:spcAft>
                <a:spcPts val="0"/>
              </a:spcAft>
              <a:buClrTx/>
              <a:buSzTx/>
              <a:buFont typeface="Arial" panose="020B0604020202020204" pitchFamily="34" charset="0"/>
              <a:buAutoNum type="romanUcPeriod"/>
            </a:pPr>
            <a:r>
              <a:rPr lang="en-US" sz="2800" dirty="0">
                <a:latin typeface="Calibri" panose="020F0502020204030204"/>
              </a:rPr>
              <a:t>Scenario Planning Process</a:t>
            </a:r>
          </a:p>
          <a:p>
            <a:pPr marL="685800" lvl="1" indent="-228600" fontAlgn="auto">
              <a:lnSpc>
                <a:spcPct val="90000"/>
              </a:lnSpc>
              <a:spcBef>
                <a:spcPts val="500"/>
              </a:spcBef>
              <a:spcAft>
                <a:spcPts val="0"/>
              </a:spcAft>
              <a:buClrTx/>
              <a:buFont typeface="Arial" panose="020B0604020202020204" pitchFamily="34" charset="0"/>
              <a:buChar char="•"/>
            </a:pPr>
            <a:r>
              <a:rPr lang="en-US" dirty="0">
                <a:latin typeface="Calibri" panose="020F0502020204030204"/>
              </a:rPr>
              <a:t>What </a:t>
            </a:r>
            <a:r>
              <a:rPr lang="en-US" dirty="0" smtClean="0">
                <a:latin typeface="Calibri" panose="020F0502020204030204"/>
              </a:rPr>
              <a:t>is it and </a:t>
            </a:r>
            <a:r>
              <a:rPr lang="en-US" dirty="0">
                <a:latin typeface="Calibri" panose="020F0502020204030204"/>
              </a:rPr>
              <a:t>why </a:t>
            </a:r>
            <a:r>
              <a:rPr lang="en-US" dirty="0" smtClean="0">
                <a:latin typeface="Calibri" panose="020F0502020204030204"/>
              </a:rPr>
              <a:t>is it </a:t>
            </a:r>
            <a:r>
              <a:rPr lang="en-US" dirty="0">
                <a:latin typeface="Calibri" panose="020F0502020204030204"/>
              </a:rPr>
              <a:t>relevant to air </a:t>
            </a:r>
            <a:r>
              <a:rPr lang="en-US" dirty="0" smtClean="0">
                <a:latin typeface="Calibri" panose="020F0502020204030204"/>
              </a:rPr>
              <a:t>quality management?</a:t>
            </a:r>
            <a:endParaRPr lang="en-US" dirty="0">
              <a:latin typeface="Calibri" panose="020F0502020204030204"/>
            </a:endParaRPr>
          </a:p>
          <a:p>
            <a:pPr marL="685800" lvl="1" indent="-228600" fontAlgn="auto">
              <a:lnSpc>
                <a:spcPct val="90000"/>
              </a:lnSpc>
              <a:spcBef>
                <a:spcPts val="500"/>
              </a:spcBef>
              <a:spcAft>
                <a:spcPts val="0"/>
              </a:spcAft>
              <a:buClrTx/>
              <a:buFont typeface="Arial" panose="020B0604020202020204" pitchFamily="34" charset="0"/>
              <a:buChar char="•"/>
            </a:pPr>
            <a:r>
              <a:rPr lang="en-US" dirty="0">
                <a:latin typeface="Calibri" panose="020F0502020204030204"/>
              </a:rPr>
              <a:t>Four scenarios for air quality</a:t>
            </a:r>
          </a:p>
          <a:p>
            <a:pPr marL="571500" indent="-571500" fontAlgn="auto">
              <a:lnSpc>
                <a:spcPct val="90000"/>
              </a:lnSpc>
              <a:spcBef>
                <a:spcPts val="1000"/>
              </a:spcBef>
              <a:spcAft>
                <a:spcPts val="0"/>
              </a:spcAft>
              <a:buClrTx/>
              <a:buSzTx/>
              <a:buFont typeface="Arial" panose="020B0604020202020204" pitchFamily="34" charset="0"/>
              <a:buAutoNum type="romanUcPeriod" startAt="2"/>
            </a:pPr>
            <a:r>
              <a:rPr lang="en-US" sz="2800" dirty="0">
                <a:latin typeface="Calibri" panose="020F0502020204030204"/>
              </a:rPr>
              <a:t>Modeling Future Scenarios in MARKAL</a:t>
            </a:r>
          </a:p>
          <a:p>
            <a:pPr marL="685800" lvl="1" indent="-228600" fontAlgn="auto">
              <a:lnSpc>
                <a:spcPct val="90000"/>
              </a:lnSpc>
              <a:spcBef>
                <a:spcPts val="500"/>
              </a:spcBef>
              <a:spcAft>
                <a:spcPts val="0"/>
              </a:spcAft>
              <a:buClrTx/>
              <a:buFont typeface="Arial" panose="020B0604020202020204" pitchFamily="34" charset="0"/>
              <a:buChar char="•"/>
            </a:pPr>
            <a:r>
              <a:rPr lang="en-US" dirty="0">
                <a:latin typeface="Calibri" panose="020F0502020204030204"/>
              </a:rPr>
              <a:t>Incorporation of the scenarios into MARKAL</a:t>
            </a:r>
          </a:p>
          <a:p>
            <a:pPr marL="685800" lvl="1" indent="-228600" fontAlgn="auto">
              <a:lnSpc>
                <a:spcPct val="90000"/>
              </a:lnSpc>
              <a:spcBef>
                <a:spcPts val="500"/>
              </a:spcBef>
              <a:spcAft>
                <a:spcPts val="0"/>
              </a:spcAft>
              <a:buClrTx/>
              <a:buFont typeface="Arial" panose="020B0604020202020204" pitchFamily="34" charset="0"/>
              <a:buChar char="•"/>
            </a:pPr>
            <a:r>
              <a:rPr lang="en-US" dirty="0">
                <a:latin typeface="Calibri" panose="020F0502020204030204"/>
              </a:rPr>
              <a:t>Illustrative Results</a:t>
            </a:r>
          </a:p>
          <a:p>
            <a:pPr marL="571500" indent="-571500" fontAlgn="auto">
              <a:lnSpc>
                <a:spcPct val="90000"/>
              </a:lnSpc>
              <a:spcBef>
                <a:spcPts val="1000"/>
              </a:spcBef>
              <a:spcAft>
                <a:spcPts val="0"/>
              </a:spcAft>
              <a:buClrTx/>
              <a:buSzTx/>
              <a:buFont typeface="Arial" panose="020B0604020202020204" pitchFamily="34" charset="0"/>
              <a:buAutoNum type="romanUcPeriod" startAt="2"/>
            </a:pPr>
            <a:r>
              <a:rPr lang="en-US" sz="2800" dirty="0">
                <a:latin typeface="Calibri" panose="020F0502020204030204"/>
              </a:rPr>
              <a:t>Next Steps</a:t>
            </a:r>
          </a:p>
          <a:p>
            <a:endParaRPr lang="en-US" dirty="0"/>
          </a:p>
        </p:txBody>
      </p:sp>
    </p:spTree>
    <p:extLst>
      <p:ext uri="{BB962C8B-B14F-4D97-AF65-F5344CB8AC3E}">
        <p14:creationId xmlns:p14="http://schemas.microsoft.com/office/powerpoint/2010/main" val="3333941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1" y="1250950"/>
            <a:ext cx="10363200" cy="304800"/>
          </a:xfrm>
        </p:spPr>
        <p:txBody>
          <a:bodyPr/>
          <a:lstStyle/>
          <a:p>
            <a:r>
              <a:rPr lang="en-US" dirty="0" smtClean="0"/>
              <a:t>Illustrative Results</a:t>
            </a:r>
            <a:endParaRPr lang="en-US" dirty="0"/>
          </a:p>
        </p:txBody>
      </p:sp>
      <p:sp>
        <p:nvSpPr>
          <p:cNvPr id="4" name="Slide Number Placeholder 3"/>
          <p:cNvSpPr>
            <a:spLocks noGrp="1"/>
          </p:cNvSpPr>
          <p:nvPr>
            <p:ph type="sldNum" sz="quarter" idx="10"/>
          </p:nvPr>
        </p:nvSpPr>
        <p:spPr/>
        <p:txBody>
          <a:bodyPr/>
          <a:lstStyle/>
          <a:p>
            <a:fld id="{707D245F-6CDF-485A-AFA0-F794D993B296}" type="slidenum">
              <a:rPr lang="en-US" smtClean="0"/>
              <a:pPr/>
              <a:t>20</a:t>
            </a:fld>
            <a:endParaRPr lang="en-US"/>
          </a:p>
        </p:txBody>
      </p:sp>
      <p:pic>
        <p:nvPicPr>
          <p:cNvPr id="8" name="Picture 7"/>
          <p:cNvPicPr>
            <a:picLocks noChangeAspect="1"/>
          </p:cNvPicPr>
          <p:nvPr/>
        </p:nvPicPr>
        <p:blipFill>
          <a:blip r:embed="rId3"/>
          <a:stretch>
            <a:fillRect/>
          </a:stretch>
        </p:blipFill>
        <p:spPr>
          <a:xfrm>
            <a:off x="1009651" y="1732421"/>
            <a:ext cx="10373360" cy="4128101"/>
          </a:xfrm>
          <a:prstGeom prst="rect">
            <a:avLst/>
          </a:prstGeom>
          <a:solidFill>
            <a:schemeClr val="bg1"/>
          </a:solidFill>
        </p:spPr>
      </p:pic>
    </p:spTree>
    <p:extLst>
      <p:ext uri="{BB962C8B-B14F-4D97-AF65-F5344CB8AC3E}">
        <p14:creationId xmlns:p14="http://schemas.microsoft.com/office/powerpoint/2010/main" val="2435419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12" y="1708149"/>
            <a:ext cx="2500052" cy="3030105"/>
          </a:xfrm>
        </p:spPr>
        <p:txBody>
          <a:bodyPr/>
          <a:lstStyle/>
          <a:p>
            <a:r>
              <a:rPr lang="en-US" sz="2800" dirty="0" smtClean="0"/>
              <a:t>Primary Energy Consumption</a:t>
            </a:r>
            <a:endParaRPr lang="en-US" sz="2800" dirty="0"/>
          </a:p>
        </p:txBody>
      </p:sp>
      <p:sp>
        <p:nvSpPr>
          <p:cNvPr id="4" name="Slide Number Placeholder 3"/>
          <p:cNvSpPr>
            <a:spLocks noGrp="1"/>
          </p:cNvSpPr>
          <p:nvPr>
            <p:ph type="sldNum" sz="quarter" idx="10"/>
          </p:nvPr>
        </p:nvSpPr>
        <p:spPr/>
        <p:txBody>
          <a:bodyPr/>
          <a:lstStyle/>
          <a:p>
            <a:fld id="{707D245F-6CDF-485A-AFA0-F794D993B296}" type="slidenum">
              <a:rPr lang="en-US" smtClean="0"/>
              <a:pPr/>
              <a:t>21</a:t>
            </a:fld>
            <a:endParaRPr lang="en-US"/>
          </a:p>
        </p:txBody>
      </p:sp>
      <p:pic>
        <p:nvPicPr>
          <p:cNvPr id="5" name="Picture 4"/>
          <p:cNvPicPr/>
          <p:nvPr/>
        </p:nvPicPr>
        <p:blipFill>
          <a:blip r:embed="rId2" cstate="print"/>
          <a:srcRect/>
          <a:stretch>
            <a:fillRect/>
          </a:stretch>
        </p:blipFill>
        <p:spPr bwMode="auto">
          <a:xfrm>
            <a:off x="3142211" y="515389"/>
            <a:ext cx="8728363" cy="5937799"/>
          </a:xfrm>
          <a:prstGeom prst="rect">
            <a:avLst/>
          </a:prstGeom>
          <a:noFill/>
        </p:spPr>
      </p:pic>
    </p:spTree>
    <p:extLst>
      <p:ext uri="{BB962C8B-B14F-4D97-AF65-F5344CB8AC3E}">
        <p14:creationId xmlns:p14="http://schemas.microsoft.com/office/powerpoint/2010/main" val="3784300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27" y="1724775"/>
            <a:ext cx="2664574" cy="2498090"/>
          </a:xfrm>
        </p:spPr>
        <p:txBody>
          <a:bodyPr/>
          <a:lstStyle/>
          <a:p>
            <a:r>
              <a:rPr lang="en-US" sz="2800" dirty="0" smtClean="0"/>
              <a:t>Electricity Generation</a:t>
            </a:r>
            <a:endParaRPr lang="en-US" sz="2800" dirty="0"/>
          </a:p>
        </p:txBody>
      </p:sp>
      <p:sp>
        <p:nvSpPr>
          <p:cNvPr id="4" name="Slide Number Placeholder 3"/>
          <p:cNvSpPr>
            <a:spLocks noGrp="1"/>
          </p:cNvSpPr>
          <p:nvPr>
            <p:ph type="sldNum" sz="quarter" idx="10"/>
          </p:nvPr>
        </p:nvSpPr>
        <p:spPr/>
        <p:txBody>
          <a:bodyPr/>
          <a:lstStyle/>
          <a:p>
            <a:fld id="{707D245F-6CDF-485A-AFA0-F794D993B296}" type="slidenum">
              <a:rPr lang="en-US" smtClean="0"/>
              <a:pPr/>
              <a:t>22</a:t>
            </a:fld>
            <a:endParaRPr lang="en-US"/>
          </a:p>
        </p:txBody>
      </p:sp>
      <p:pic>
        <p:nvPicPr>
          <p:cNvPr id="5" name="Picture 4"/>
          <p:cNvPicPr>
            <a:picLocks noChangeAspect="1"/>
          </p:cNvPicPr>
          <p:nvPr/>
        </p:nvPicPr>
        <p:blipFill>
          <a:blip r:embed="rId2"/>
          <a:stretch>
            <a:fillRect/>
          </a:stretch>
        </p:blipFill>
        <p:spPr>
          <a:xfrm>
            <a:off x="3009207" y="504017"/>
            <a:ext cx="8861368" cy="5834871"/>
          </a:xfrm>
          <a:prstGeom prst="rect">
            <a:avLst/>
          </a:prstGeom>
        </p:spPr>
      </p:pic>
    </p:spTree>
    <p:extLst>
      <p:ext uri="{BB962C8B-B14F-4D97-AF65-F5344CB8AC3E}">
        <p14:creationId xmlns:p14="http://schemas.microsoft.com/office/powerpoint/2010/main" val="408852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1" y="1708149"/>
            <a:ext cx="1933054" cy="2581217"/>
          </a:xfrm>
        </p:spPr>
        <p:txBody>
          <a:bodyPr/>
          <a:lstStyle/>
          <a:p>
            <a:r>
              <a:rPr lang="en-US" dirty="0" smtClean="0"/>
              <a:t>Light Duty Vehicles</a:t>
            </a:r>
            <a:endParaRPr lang="en-US" dirty="0"/>
          </a:p>
        </p:txBody>
      </p:sp>
      <p:sp>
        <p:nvSpPr>
          <p:cNvPr id="4" name="Slide Number Placeholder 3"/>
          <p:cNvSpPr>
            <a:spLocks noGrp="1"/>
          </p:cNvSpPr>
          <p:nvPr>
            <p:ph type="sldNum" sz="quarter" idx="10"/>
          </p:nvPr>
        </p:nvSpPr>
        <p:spPr/>
        <p:txBody>
          <a:bodyPr/>
          <a:lstStyle/>
          <a:p>
            <a:fld id="{707D245F-6CDF-485A-AFA0-F794D993B296}" type="slidenum">
              <a:rPr lang="en-US" smtClean="0"/>
              <a:pPr/>
              <a:t>23</a:t>
            </a:fld>
            <a:endParaRPr lang="en-US"/>
          </a:p>
        </p:txBody>
      </p:sp>
      <p:pic>
        <p:nvPicPr>
          <p:cNvPr id="5" name="Picture 4"/>
          <p:cNvPicPr>
            <a:picLocks noChangeAspect="1"/>
          </p:cNvPicPr>
          <p:nvPr/>
        </p:nvPicPr>
        <p:blipFill>
          <a:blip r:embed="rId2"/>
          <a:stretch>
            <a:fillRect/>
          </a:stretch>
        </p:blipFill>
        <p:spPr>
          <a:xfrm>
            <a:off x="2942705" y="536171"/>
            <a:ext cx="8931090" cy="5688417"/>
          </a:xfrm>
          <a:prstGeom prst="rect">
            <a:avLst/>
          </a:prstGeom>
        </p:spPr>
      </p:pic>
    </p:spTree>
    <p:extLst>
      <p:ext uri="{BB962C8B-B14F-4D97-AF65-F5344CB8AC3E}">
        <p14:creationId xmlns:p14="http://schemas.microsoft.com/office/powerpoint/2010/main" val="2824989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1362" y="1992580"/>
            <a:ext cx="10895837" cy="4460608"/>
          </a:xfrm>
        </p:spPr>
        <p:txBody>
          <a:bodyPr/>
          <a:lstStyle/>
          <a:p>
            <a:pPr marL="623887" indent="-457200" fontAlgn="auto">
              <a:lnSpc>
                <a:spcPct val="90000"/>
              </a:lnSpc>
              <a:spcBef>
                <a:spcPts val="500"/>
              </a:spcBef>
              <a:spcAft>
                <a:spcPts val="0"/>
              </a:spcAft>
              <a:buClrTx/>
            </a:pPr>
            <a:r>
              <a:rPr lang="en-US" dirty="0"/>
              <a:t>On process: </a:t>
            </a:r>
          </a:p>
          <a:p>
            <a:pPr marL="914400" lvl="1" indent="-457200" fontAlgn="auto">
              <a:lnSpc>
                <a:spcPct val="90000"/>
              </a:lnSpc>
              <a:spcBef>
                <a:spcPts val="500"/>
              </a:spcBef>
              <a:spcAft>
                <a:spcPts val="0"/>
              </a:spcAft>
              <a:buClrTx/>
            </a:pPr>
            <a:r>
              <a:rPr lang="en-US" sz="2000" dirty="0"/>
              <a:t>Implementing detailed scenario assumptions into MARKAL in some instances proved challenging or tedious. For example, assuming new buildings are net-zero required considerable research into the turnover of the building stock. Forcing in other assumptions limited the flexibility of the model in responding to additional stimuli. Scenario assumptions had to be re-implemented when the underlying MARKAL model changed</a:t>
            </a:r>
            <a:r>
              <a:rPr lang="en-US" sz="2000" dirty="0" smtClean="0"/>
              <a:t>.</a:t>
            </a:r>
            <a:endParaRPr lang="en-US" dirty="0" smtClean="0"/>
          </a:p>
          <a:p>
            <a:pPr marL="623887" indent="-457200" fontAlgn="auto">
              <a:lnSpc>
                <a:spcPct val="90000"/>
              </a:lnSpc>
              <a:spcBef>
                <a:spcPts val="500"/>
              </a:spcBef>
              <a:spcAft>
                <a:spcPts val="0"/>
              </a:spcAft>
              <a:buClrTx/>
            </a:pPr>
            <a:r>
              <a:rPr lang="en-US" dirty="0" smtClean="0"/>
              <a:t>Results</a:t>
            </a:r>
          </a:p>
          <a:p>
            <a:pPr marL="914400" lvl="1" indent="-457200" fontAlgn="auto">
              <a:lnSpc>
                <a:spcPct val="90000"/>
              </a:lnSpc>
              <a:spcBef>
                <a:spcPts val="500"/>
              </a:spcBef>
              <a:spcAft>
                <a:spcPts val="0"/>
              </a:spcAft>
              <a:buClrTx/>
            </a:pPr>
            <a:r>
              <a:rPr lang="en-US" sz="2000" dirty="0" smtClean="0"/>
              <a:t>Despite the wide-ranging differences in assumptions regarding technology development and behavior, all four scenarios indicate that the trend of decreasing NOx and SO2 emissions will continue, largely driven by air quality regulations. </a:t>
            </a:r>
          </a:p>
          <a:p>
            <a:pPr marL="914400" lvl="1" indent="-457200" fontAlgn="auto">
              <a:lnSpc>
                <a:spcPct val="90000"/>
              </a:lnSpc>
              <a:spcBef>
                <a:spcPts val="500"/>
              </a:spcBef>
              <a:spcAft>
                <a:spcPts val="0"/>
              </a:spcAft>
              <a:buClrTx/>
            </a:pPr>
            <a:r>
              <a:rPr lang="en-US" sz="2000" dirty="0" smtClean="0"/>
              <a:t>By 2040, </a:t>
            </a:r>
            <a:r>
              <a:rPr lang="en-US" sz="2000" dirty="0" err="1" smtClean="0"/>
              <a:t>NOx</a:t>
            </a:r>
            <a:r>
              <a:rPr lang="en-US" sz="2000" dirty="0" smtClean="0"/>
              <a:t> emissions across the scenarios are approximately 20% to 40% lower than in 2015. There is considerably more uncertainty related to future SO</a:t>
            </a:r>
            <a:r>
              <a:rPr lang="en-US" sz="2000" baseline="-25000" dirty="0" smtClean="0"/>
              <a:t>2</a:t>
            </a:r>
            <a:r>
              <a:rPr lang="en-US" sz="2000" dirty="0" smtClean="0"/>
              <a:t> emissions. Emissions in 2040 range from approximately 6% greater to 35% less than in 2015.</a:t>
            </a:r>
          </a:p>
        </p:txBody>
      </p:sp>
      <p:sp>
        <p:nvSpPr>
          <p:cNvPr id="4" name="Slide Number Placeholder 3"/>
          <p:cNvSpPr>
            <a:spLocks noGrp="1"/>
          </p:cNvSpPr>
          <p:nvPr>
            <p:ph type="sldNum" sz="quarter" idx="10"/>
          </p:nvPr>
        </p:nvSpPr>
        <p:spPr/>
        <p:txBody>
          <a:bodyPr/>
          <a:lstStyle/>
          <a:p>
            <a:fld id="{707D245F-6CDF-485A-AFA0-F794D993B296}" type="slidenum">
              <a:rPr lang="en-US"/>
              <a:pPr/>
              <a:t>24</a:t>
            </a:fld>
            <a:endParaRPr lang="en-US"/>
          </a:p>
        </p:txBody>
      </p:sp>
      <p:sp>
        <p:nvSpPr>
          <p:cNvPr id="6" name="Title 5"/>
          <p:cNvSpPr>
            <a:spLocks noGrp="1"/>
          </p:cNvSpPr>
          <p:nvPr>
            <p:ph type="title"/>
          </p:nvPr>
        </p:nvSpPr>
        <p:spPr>
          <a:xfrm>
            <a:off x="991363" y="1431354"/>
            <a:ext cx="10363200" cy="304800"/>
          </a:xfrm>
        </p:spPr>
        <p:txBody>
          <a:bodyPr/>
          <a:lstStyle/>
          <a:p>
            <a:r>
              <a:rPr lang="en-US" dirty="0" smtClean="0"/>
              <a:t>Observations</a:t>
            </a:r>
            <a:endParaRPr lang="en-US" dirty="0"/>
          </a:p>
        </p:txBody>
      </p:sp>
    </p:spTree>
    <p:extLst>
      <p:ext uri="{BB962C8B-B14F-4D97-AF65-F5344CB8AC3E}">
        <p14:creationId xmlns:p14="http://schemas.microsoft.com/office/powerpoint/2010/main" val="2980507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pPr marL="623887" indent="-457200" fontAlgn="auto">
              <a:lnSpc>
                <a:spcPct val="90000"/>
              </a:lnSpc>
              <a:spcBef>
                <a:spcPts val="500"/>
              </a:spcBef>
              <a:spcAft>
                <a:spcPts val="0"/>
              </a:spcAft>
              <a:buClrTx/>
            </a:pPr>
            <a:r>
              <a:rPr lang="en-US" dirty="0" smtClean="0"/>
              <a:t>MARKAL 2014 released in September, 2014, we are incorporating the scenarios to the new database. </a:t>
            </a:r>
          </a:p>
          <a:p>
            <a:pPr marL="623887" indent="-457200" fontAlgn="auto">
              <a:lnSpc>
                <a:spcPct val="90000"/>
              </a:lnSpc>
              <a:spcBef>
                <a:spcPts val="500"/>
              </a:spcBef>
              <a:spcAft>
                <a:spcPts val="0"/>
              </a:spcAft>
              <a:buClrTx/>
            </a:pPr>
            <a:r>
              <a:rPr lang="en-US" dirty="0" smtClean="0"/>
              <a:t>Based upon our preliminary results, we are exploring how the scenarios can be refined to yield broader coverage of air quality outcomes. </a:t>
            </a:r>
          </a:p>
          <a:p>
            <a:pPr marL="623887" indent="-457200" fontAlgn="auto">
              <a:lnSpc>
                <a:spcPct val="90000"/>
              </a:lnSpc>
              <a:spcBef>
                <a:spcPts val="500"/>
              </a:spcBef>
              <a:spcAft>
                <a:spcPts val="0"/>
              </a:spcAft>
              <a:buClrTx/>
            </a:pPr>
            <a:r>
              <a:rPr lang="en-US" dirty="0" smtClean="0"/>
              <a:t>We can further explore our analysis from Step 5 within the context of MARKAL by testing how  specific controls and policy options behave in each scenario.</a:t>
            </a:r>
          </a:p>
        </p:txBody>
      </p:sp>
      <p:sp>
        <p:nvSpPr>
          <p:cNvPr id="4" name="Slide Number Placeholder 3"/>
          <p:cNvSpPr>
            <a:spLocks noGrp="1"/>
          </p:cNvSpPr>
          <p:nvPr>
            <p:ph type="sldNum" sz="quarter" idx="10"/>
          </p:nvPr>
        </p:nvSpPr>
        <p:spPr/>
        <p:txBody>
          <a:bodyPr/>
          <a:lstStyle/>
          <a:p>
            <a:fld id="{707D245F-6CDF-485A-AFA0-F794D993B296}" type="slidenum">
              <a:rPr lang="en-US"/>
              <a:pPr/>
              <a:t>25</a:t>
            </a:fld>
            <a:endParaRPr lang="en-US"/>
          </a:p>
        </p:txBody>
      </p:sp>
    </p:spTree>
    <p:extLst>
      <p:ext uri="{BB962C8B-B14F-4D97-AF65-F5344CB8AC3E}">
        <p14:creationId xmlns:p14="http://schemas.microsoft.com/office/powerpoint/2010/main" val="3758642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1" y="1234017"/>
            <a:ext cx="10363200" cy="304800"/>
          </a:xfrm>
        </p:spPr>
        <p:txBody>
          <a:bodyPr/>
          <a:lstStyle/>
          <a:p>
            <a:r>
              <a:rPr lang="en-US" dirty="0" smtClean="0"/>
              <a:t>Next Steps</a:t>
            </a:r>
            <a:endParaRPr lang="en-US" dirty="0"/>
          </a:p>
        </p:txBody>
      </p:sp>
      <p:sp>
        <p:nvSpPr>
          <p:cNvPr id="3" name="Content Placeholder 2"/>
          <p:cNvSpPr>
            <a:spLocks noGrp="1"/>
          </p:cNvSpPr>
          <p:nvPr>
            <p:ph idx="1"/>
          </p:nvPr>
        </p:nvSpPr>
        <p:spPr>
          <a:xfrm>
            <a:off x="1009651" y="1742016"/>
            <a:ext cx="10363200" cy="4711171"/>
          </a:xfrm>
        </p:spPr>
        <p:txBody>
          <a:bodyPr/>
          <a:lstStyle/>
          <a:p>
            <a:pPr marL="623887" lvl="1" indent="-457200" fontAlgn="auto">
              <a:lnSpc>
                <a:spcPct val="90000"/>
              </a:lnSpc>
              <a:spcBef>
                <a:spcPts val="500"/>
              </a:spcBef>
              <a:spcAft>
                <a:spcPts val="0"/>
              </a:spcAft>
              <a:buClrTx/>
              <a:buSzPct val="90000"/>
              <a:buFont typeface="Times" panose="02020603050405020304" pitchFamily="18" charset="0"/>
              <a:buChar char="•"/>
            </a:pPr>
            <a:r>
              <a:rPr lang="en-US" dirty="0" smtClean="0"/>
              <a:t>We are also exploring alternative ways to implement the scenarios into MARKAL so that updated scenarios can be incorporated faster:</a:t>
            </a:r>
          </a:p>
          <a:p>
            <a:pPr marL="908049" lvl="2" indent="-457200" fontAlgn="auto">
              <a:lnSpc>
                <a:spcPct val="90000"/>
              </a:lnSpc>
              <a:spcBef>
                <a:spcPts val="500"/>
              </a:spcBef>
              <a:spcAft>
                <a:spcPts val="0"/>
              </a:spcAft>
              <a:buClrTx/>
            </a:pPr>
            <a:r>
              <a:rPr lang="en-US" dirty="0" smtClean="0"/>
              <a:t>Instead of forcing technological and behavioral changes to match the detailed scenario narratives, in the next implementation, we plan to integrate the broader scenario drivers (technological change and changing societal paradigms) in a manner that gives the model more flexibility to respond to changes in model inputs. </a:t>
            </a:r>
          </a:p>
          <a:p>
            <a:pPr marL="509587" lvl="1" indent="-342900" fontAlgn="auto">
              <a:lnSpc>
                <a:spcPct val="90000"/>
              </a:lnSpc>
              <a:spcBef>
                <a:spcPts val="500"/>
              </a:spcBef>
              <a:spcAft>
                <a:spcPts val="0"/>
              </a:spcAft>
              <a:buClrTx/>
              <a:buFont typeface="Arial" panose="020B0604020202020204" pitchFamily="34" charset="0"/>
              <a:buChar char="•"/>
            </a:pPr>
            <a:r>
              <a:rPr lang="en-US" dirty="0" smtClean="0"/>
              <a:t>From the application standpoint, we will begin to explore how the scenarios can be used in a long-term planning context, identifying robust, multi-pollutant management strategies. </a:t>
            </a:r>
          </a:p>
          <a:p>
            <a:pPr marL="908049" lvl="2" indent="-457200" fontAlgn="auto">
              <a:lnSpc>
                <a:spcPct val="90000"/>
              </a:lnSpc>
              <a:spcBef>
                <a:spcPts val="500"/>
              </a:spcBef>
              <a:spcAft>
                <a:spcPts val="0"/>
              </a:spcAft>
              <a:buClrTx/>
            </a:pPr>
            <a:endParaRPr lang="en-US" dirty="0" smtClean="0"/>
          </a:p>
          <a:p>
            <a:pPr marL="623887" indent="-457200" fontAlgn="auto">
              <a:lnSpc>
                <a:spcPct val="90000"/>
              </a:lnSpc>
              <a:spcBef>
                <a:spcPts val="500"/>
              </a:spcBef>
              <a:spcAft>
                <a:spcPts val="0"/>
              </a:spcAft>
              <a:buClrTx/>
            </a:pPr>
            <a:endParaRPr lang="en-US" dirty="0" smtClean="0"/>
          </a:p>
          <a:p>
            <a:pPr marL="914400" lvl="1" indent="-457200" fontAlgn="auto">
              <a:lnSpc>
                <a:spcPct val="90000"/>
              </a:lnSpc>
              <a:spcBef>
                <a:spcPts val="500"/>
              </a:spcBef>
              <a:spcAft>
                <a:spcPts val="0"/>
              </a:spcAft>
              <a:buClrTx/>
            </a:pPr>
            <a:endParaRPr lang="en-US" dirty="0" smtClean="0"/>
          </a:p>
          <a:p>
            <a:pPr marL="623887" indent="-457200" fontAlgn="auto">
              <a:lnSpc>
                <a:spcPct val="90000"/>
              </a:lnSpc>
              <a:spcBef>
                <a:spcPts val="500"/>
              </a:spcBef>
              <a:spcAft>
                <a:spcPts val="0"/>
              </a:spcAft>
              <a:buClrTx/>
            </a:pPr>
            <a:endParaRPr lang="en-US" dirty="0" smtClean="0"/>
          </a:p>
        </p:txBody>
      </p:sp>
      <p:sp>
        <p:nvSpPr>
          <p:cNvPr id="4" name="Slide Number Placeholder 3"/>
          <p:cNvSpPr>
            <a:spLocks noGrp="1"/>
          </p:cNvSpPr>
          <p:nvPr>
            <p:ph type="sldNum" sz="quarter" idx="10"/>
          </p:nvPr>
        </p:nvSpPr>
        <p:spPr/>
        <p:txBody>
          <a:bodyPr/>
          <a:lstStyle/>
          <a:p>
            <a:fld id="{707D245F-6CDF-485A-AFA0-F794D993B296}" type="slidenum">
              <a:rPr lang="en-US"/>
              <a:pPr/>
              <a:t>26</a:t>
            </a:fld>
            <a:endParaRPr lang="en-US"/>
          </a:p>
        </p:txBody>
      </p:sp>
    </p:spTree>
    <p:extLst>
      <p:ext uri="{BB962C8B-B14F-4D97-AF65-F5344CB8AC3E}">
        <p14:creationId xmlns:p14="http://schemas.microsoft.com/office/powerpoint/2010/main" val="3701456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707D245F-6CDF-485A-AFA0-F794D993B296}" type="slidenum">
              <a:rPr lang="en-US" smtClean="0"/>
              <a:pPr/>
              <a:t>27</a:t>
            </a:fld>
            <a:endParaRPr lang="en-US"/>
          </a:p>
        </p:txBody>
      </p:sp>
    </p:spTree>
    <p:extLst>
      <p:ext uri="{BB962C8B-B14F-4D97-AF65-F5344CB8AC3E}">
        <p14:creationId xmlns:p14="http://schemas.microsoft.com/office/powerpoint/2010/main" val="1076216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400" b="1" dirty="0">
                <a:latin typeface="Calibri Light" panose="020F0302020204030204"/>
              </a:rPr>
              <a:t>Part I.  Scenario Planning Process for Air Quality Management</a:t>
            </a:r>
            <a:endParaRPr lang="en-US" b="1" dirty="0"/>
          </a:p>
        </p:txBody>
      </p:sp>
      <p:sp>
        <p:nvSpPr>
          <p:cNvPr id="4" name="Slide Number Placeholder 3"/>
          <p:cNvSpPr>
            <a:spLocks noGrp="1"/>
          </p:cNvSpPr>
          <p:nvPr>
            <p:ph type="sldNum" sz="quarter" idx="10"/>
          </p:nvPr>
        </p:nvSpPr>
        <p:spPr/>
        <p:txBody>
          <a:bodyPr/>
          <a:lstStyle/>
          <a:p>
            <a:fld id="{707D245F-6CDF-485A-AFA0-F794D993B296}" type="slidenum">
              <a:rPr lang="en-US"/>
              <a:pPr/>
              <a:t>3</a:t>
            </a:fld>
            <a:endParaRPr lang="en-US"/>
          </a:p>
        </p:txBody>
      </p:sp>
    </p:spTree>
    <p:extLst>
      <p:ext uri="{BB962C8B-B14F-4D97-AF65-F5344CB8AC3E}">
        <p14:creationId xmlns:p14="http://schemas.microsoft.com/office/powerpoint/2010/main" val="2759415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7D245F-6CDF-485A-AFA0-F794D993B296}" type="slidenum">
              <a:rPr lang="en-US"/>
              <a:pPr/>
              <a:t>4</a:t>
            </a:fld>
            <a:endParaRPr lang="en-US"/>
          </a:p>
        </p:txBody>
      </p:sp>
      <p:sp>
        <p:nvSpPr>
          <p:cNvPr id="5" name="Rectangle 4"/>
          <p:cNvSpPr/>
          <p:nvPr/>
        </p:nvSpPr>
        <p:spPr>
          <a:xfrm>
            <a:off x="1184173" y="2065338"/>
            <a:ext cx="10014155" cy="4152932"/>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sz="2400" dirty="0" smtClean="0">
                <a:solidFill>
                  <a:schemeClr val="bg1"/>
                </a:solidFill>
                <a:latin typeface="Calibri" panose="020F0502020204030204"/>
              </a:rPr>
              <a:t>There is complexity in the way the environment interacts with human </a:t>
            </a:r>
            <a:r>
              <a:rPr lang="en-US" sz="2400" dirty="0">
                <a:solidFill>
                  <a:schemeClr val="bg1"/>
                </a:solidFill>
                <a:latin typeface="Calibri" panose="020F0502020204030204"/>
              </a:rPr>
              <a:t>systems (economic, social and political</a:t>
            </a:r>
            <a:r>
              <a:rPr lang="en-US" sz="2400" dirty="0" smtClean="0">
                <a:solidFill>
                  <a:schemeClr val="bg1"/>
                </a:solidFill>
                <a:latin typeface="Calibri" panose="020F0502020204030204"/>
              </a:rPr>
              <a:t>).</a:t>
            </a:r>
            <a:r>
              <a:rPr lang="en-US" sz="2400" dirty="0">
                <a:solidFill>
                  <a:schemeClr val="bg1"/>
                </a:solidFill>
                <a:latin typeface="Calibri" panose="020F0502020204030204"/>
              </a:rPr>
              <a:t>  </a:t>
            </a:r>
          </a:p>
          <a:p>
            <a:pPr marL="228600" indent="-228600">
              <a:lnSpc>
                <a:spcPct val="90000"/>
              </a:lnSpc>
              <a:spcBef>
                <a:spcPts val="1000"/>
              </a:spcBef>
              <a:buFont typeface="Arial" panose="020B0604020202020204" pitchFamily="34" charset="0"/>
              <a:buChar char="•"/>
            </a:pPr>
            <a:r>
              <a:rPr lang="en-US" sz="2400" dirty="0">
                <a:solidFill>
                  <a:srgbClr val="FFFFFF"/>
                </a:solidFill>
                <a:latin typeface="Calibri" panose="020F0502020204030204"/>
              </a:rPr>
              <a:t>Key drivers may disrupt system dynamics in unforeseen ways, making it difficult to predict future conditions precisely.  </a:t>
            </a:r>
            <a:endParaRPr lang="en-US" sz="2400" dirty="0" smtClean="0">
              <a:solidFill>
                <a:srgbClr val="FFFFFF"/>
              </a:solidFill>
              <a:latin typeface="Calibri" panose="020F0502020204030204"/>
            </a:endParaRPr>
          </a:p>
          <a:p>
            <a:pPr marL="228600" indent="-228600">
              <a:lnSpc>
                <a:spcPct val="90000"/>
              </a:lnSpc>
              <a:spcBef>
                <a:spcPts val="1000"/>
              </a:spcBef>
              <a:buFont typeface="Arial" panose="020B0604020202020204" pitchFamily="34" charset="0"/>
              <a:buChar char="•"/>
            </a:pPr>
            <a:r>
              <a:rPr lang="en-US" sz="2400" dirty="0" smtClean="0">
                <a:solidFill>
                  <a:srgbClr val="FFFFFF"/>
                </a:solidFill>
                <a:latin typeface="Calibri" panose="020F0502020204030204"/>
              </a:rPr>
              <a:t>This </a:t>
            </a:r>
            <a:r>
              <a:rPr lang="en-US" sz="2400" dirty="0">
                <a:solidFill>
                  <a:srgbClr val="FFFFFF"/>
                </a:solidFill>
                <a:latin typeface="Calibri" panose="020F0502020204030204"/>
              </a:rPr>
              <a:t>kind </a:t>
            </a:r>
            <a:r>
              <a:rPr lang="en-US" sz="2400" dirty="0" smtClean="0">
                <a:solidFill>
                  <a:srgbClr val="FFFFFF"/>
                </a:solidFill>
                <a:latin typeface="Calibri" panose="020F0502020204030204"/>
              </a:rPr>
              <a:t>of deep uncertainty </a:t>
            </a:r>
            <a:r>
              <a:rPr lang="en-US" sz="2400" dirty="0">
                <a:solidFill>
                  <a:srgbClr val="FFFFFF"/>
                </a:solidFill>
                <a:latin typeface="Calibri" panose="020F0502020204030204"/>
              </a:rPr>
              <a:t>presents a challenge to organizations faced with making decisions about the future, including those involved in air quality management. </a:t>
            </a:r>
          </a:p>
          <a:p>
            <a:pPr marL="800100" lvl="1" indent="-342900">
              <a:buFont typeface="Courier New" panose="02070309020205020404" pitchFamily="49" charset="0"/>
              <a:buChar char="o"/>
            </a:pPr>
            <a:r>
              <a:rPr lang="en-US" sz="2400" dirty="0">
                <a:solidFill>
                  <a:srgbClr val="FFFFFF"/>
                </a:solidFill>
                <a:latin typeface="Calibri" panose="020F0502020204030204"/>
              </a:rPr>
              <a:t>Which driving forces do we consider?</a:t>
            </a:r>
          </a:p>
          <a:p>
            <a:pPr marL="800100" lvl="1" indent="-342900">
              <a:buFont typeface="Courier New" panose="02070309020205020404" pitchFamily="49" charset="0"/>
              <a:buChar char="o"/>
            </a:pPr>
            <a:r>
              <a:rPr lang="en-US" sz="2400" dirty="0">
                <a:solidFill>
                  <a:srgbClr val="FFFFFF"/>
                </a:solidFill>
                <a:latin typeface="Calibri" panose="020F0502020204030204"/>
              </a:rPr>
              <a:t>How will they behave?</a:t>
            </a:r>
          </a:p>
          <a:p>
            <a:pPr marL="800100" lvl="1" indent="-342900">
              <a:buFont typeface="Courier New" panose="02070309020205020404" pitchFamily="49" charset="0"/>
              <a:buChar char="o"/>
            </a:pPr>
            <a:r>
              <a:rPr lang="en-US" sz="2400" dirty="0">
                <a:solidFill>
                  <a:srgbClr val="FFFFFF"/>
                </a:solidFill>
                <a:latin typeface="Calibri" panose="020F0502020204030204"/>
              </a:rPr>
              <a:t>How will they interact with other driving forces?</a:t>
            </a:r>
          </a:p>
          <a:p>
            <a:pPr marL="800100" lvl="1" indent="-342900">
              <a:buFont typeface="Courier New" panose="02070309020205020404" pitchFamily="49" charset="0"/>
              <a:buChar char="o"/>
            </a:pPr>
            <a:r>
              <a:rPr lang="en-US" sz="2400" dirty="0">
                <a:solidFill>
                  <a:srgbClr val="FFFFFF"/>
                </a:solidFill>
                <a:latin typeface="Calibri" panose="020F0502020204030204"/>
              </a:rPr>
              <a:t>What will the end result be for air quality?</a:t>
            </a:r>
          </a:p>
        </p:txBody>
      </p:sp>
      <p:sp>
        <p:nvSpPr>
          <p:cNvPr id="6" name="Rectangle 2"/>
          <p:cNvSpPr>
            <a:spLocks noGrp="1" noChangeArrowheads="1"/>
          </p:cNvSpPr>
          <p:nvPr>
            <p:ph type="title"/>
          </p:nvPr>
        </p:nvSpPr>
        <p:spPr>
          <a:xfrm>
            <a:off x="1009650" y="1437217"/>
            <a:ext cx="10363200" cy="304800"/>
          </a:xfrm>
        </p:spPr>
        <p:txBody>
          <a:bodyPr/>
          <a:lstStyle/>
          <a:p>
            <a:r>
              <a:rPr lang="en-US" dirty="0" smtClean="0"/>
              <a:t>Scenario Planning for Air Quality Management</a:t>
            </a:r>
            <a:endParaRPr lang="en-US" dirty="0"/>
          </a:p>
        </p:txBody>
      </p:sp>
    </p:spTree>
    <p:extLst>
      <p:ext uri="{BB962C8B-B14F-4D97-AF65-F5344CB8AC3E}">
        <p14:creationId xmlns:p14="http://schemas.microsoft.com/office/powerpoint/2010/main" val="2053371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152633" y="300251"/>
            <a:ext cx="8871045" cy="635985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707D245F-6CDF-485A-AFA0-F794D993B296}" type="slidenum">
              <a:rPr lang="en-US"/>
              <a:pPr/>
              <a:t>5</a:t>
            </a:fld>
            <a:endParaRPr lang="en-US"/>
          </a:p>
        </p:txBody>
      </p:sp>
      <p:pic>
        <p:nvPicPr>
          <p:cNvPr id="5" name="Picture 4"/>
          <p:cNvPicPr>
            <a:picLocks noChangeAspect="1"/>
          </p:cNvPicPr>
          <p:nvPr/>
        </p:nvPicPr>
        <p:blipFill>
          <a:blip r:embed="rId3">
            <a:clrChange>
              <a:clrFrom>
                <a:srgbClr val="000000">
                  <a:alpha val="0"/>
                </a:srgbClr>
              </a:clrFrom>
              <a:clrTo>
                <a:srgbClr val="000000">
                  <a:alpha val="0"/>
                </a:srgbClr>
              </a:clrTo>
            </a:clrChange>
            <a:duotone>
              <a:prstClr val="black"/>
              <a:schemeClr val="accent3">
                <a:tint val="45000"/>
                <a:satMod val="400000"/>
              </a:schemeClr>
            </a:duotone>
          </a:blip>
          <a:stretch>
            <a:fillRect/>
          </a:stretch>
        </p:blipFill>
        <p:spPr>
          <a:xfrm>
            <a:off x="3304889" y="462184"/>
            <a:ext cx="8480388" cy="5991003"/>
          </a:xfrm>
          <a:prstGeom prst="rect">
            <a:avLst/>
          </a:prstGeom>
          <a:ln>
            <a:solidFill>
              <a:schemeClr val="accent1"/>
            </a:solidFill>
          </a:ln>
        </p:spPr>
      </p:pic>
    </p:spTree>
    <p:extLst>
      <p:ext uri="{BB962C8B-B14F-4D97-AF65-F5344CB8AC3E}">
        <p14:creationId xmlns:p14="http://schemas.microsoft.com/office/powerpoint/2010/main" val="620361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8142" y="1219200"/>
            <a:ext cx="10279626" cy="5005388"/>
          </a:xfrm>
        </p:spPr>
        <p:txBody>
          <a:bodyPr/>
          <a:lstStyle/>
          <a:p>
            <a:pPr marL="0" indent="0" fontAlgn="auto">
              <a:lnSpc>
                <a:spcPct val="90000"/>
              </a:lnSpc>
              <a:spcBef>
                <a:spcPts val="1000"/>
              </a:spcBef>
              <a:spcAft>
                <a:spcPts val="0"/>
              </a:spcAft>
              <a:buClrTx/>
              <a:buSzTx/>
              <a:buNone/>
            </a:pPr>
            <a:r>
              <a:rPr lang="en-US" sz="2600" dirty="0">
                <a:latin typeface="Calibri" panose="020F0502020204030204"/>
              </a:rPr>
              <a:t>Scenario Planning (Schwartz 1997; </a:t>
            </a:r>
            <a:r>
              <a:rPr lang="en-US" sz="2600" dirty="0" err="1">
                <a:latin typeface="Calibri" panose="020F0502020204030204"/>
              </a:rPr>
              <a:t>Schoemaker</a:t>
            </a:r>
            <a:r>
              <a:rPr lang="en-US" sz="2600" dirty="0">
                <a:latin typeface="Calibri" panose="020F0502020204030204"/>
              </a:rPr>
              <a:t> 1991) allows us to:</a:t>
            </a:r>
          </a:p>
          <a:p>
            <a:pPr marL="519113" lvl="1" indent="-228600" fontAlgn="auto">
              <a:lnSpc>
                <a:spcPct val="90000"/>
              </a:lnSpc>
              <a:spcBef>
                <a:spcPts val="1000"/>
              </a:spcBef>
              <a:spcAft>
                <a:spcPts val="0"/>
              </a:spcAft>
              <a:buClrTx/>
              <a:buFont typeface="Arial" panose="020B0604020202020204" pitchFamily="34" charset="0"/>
              <a:buChar char="•"/>
            </a:pPr>
            <a:r>
              <a:rPr lang="en-US" dirty="0" smtClean="0">
                <a:latin typeface="Calibri" panose="020F0502020204030204"/>
              </a:rPr>
              <a:t>Identify relevant driving forces.</a:t>
            </a:r>
          </a:p>
          <a:p>
            <a:pPr marL="519113" lvl="1" indent="-228600" fontAlgn="auto">
              <a:lnSpc>
                <a:spcPct val="90000"/>
              </a:lnSpc>
              <a:spcBef>
                <a:spcPts val="1000"/>
              </a:spcBef>
              <a:spcAft>
                <a:spcPts val="0"/>
              </a:spcAft>
              <a:buClrTx/>
              <a:buFont typeface="Arial" panose="020B0604020202020204" pitchFamily="34" charset="0"/>
              <a:buChar char="•"/>
            </a:pPr>
            <a:r>
              <a:rPr lang="en-US" dirty="0">
                <a:latin typeface="Calibri" panose="020F0502020204030204"/>
              </a:rPr>
              <a:t>R</a:t>
            </a:r>
            <a:r>
              <a:rPr lang="en-US" dirty="0" smtClean="0">
                <a:latin typeface="Calibri" panose="020F0502020204030204"/>
              </a:rPr>
              <a:t>ank </a:t>
            </a:r>
            <a:r>
              <a:rPr lang="en-US" dirty="0">
                <a:latin typeface="Calibri" panose="020F0502020204030204"/>
              </a:rPr>
              <a:t>them by how uncertain and critical they are to our problem </a:t>
            </a:r>
          </a:p>
          <a:p>
            <a:pPr marL="519113" lvl="1" indent="-228600" fontAlgn="auto">
              <a:lnSpc>
                <a:spcPct val="90000"/>
              </a:lnSpc>
              <a:spcBef>
                <a:spcPts val="1000"/>
              </a:spcBef>
              <a:spcAft>
                <a:spcPts val="0"/>
              </a:spcAft>
              <a:buClrTx/>
              <a:buFont typeface="Arial" panose="020B0604020202020204" pitchFamily="34" charset="0"/>
              <a:buChar char="•"/>
            </a:pPr>
            <a:r>
              <a:rPr lang="en-US" dirty="0" smtClean="0">
                <a:latin typeface="Calibri" panose="020F0502020204030204"/>
              </a:rPr>
              <a:t>Identify </a:t>
            </a:r>
            <a:r>
              <a:rPr lang="en-US" dirty="0">
                <a:latin typeface="Calibri" panose="020F0502020204030204"/>
              </a:rPr>
              <a:t>critical futures of interest from those driving forces</a:t>
            </a:r>
          </a:p>
          <a:p>
            <a:pPr marL="519113" lvl="1" indent="-228600" fontAlgn="auto">
              <a:lnSpc>
                <a:spcPct val="90000"/>
              </a:lnSpc>
              <a:spcBef>
                <a:spcPts val="1000"/>
              </a:spcBef>
              <a:spcAft>
                <a:spcPts val="0"/>
              </a:spcAft>
              <a:buClrTx/>
              <a:buFont typeface="Arial" panose="020B0604020202020204" pitchFamily="34" charset="0"/>
              <a:buChar char="•"/>
            </a:pPr>
            <a:r>
              <a:rPr lang="en-US" dirty="0" smtClean="0">
                <a:latin typeface="Calibri" panose="020F0502020204030204"/>
              </a:rPr>
              <a:t>Understand </a:t>
            </a:r>
            <a:r>
              <a:rPr lang="en-US" dirty="0">
                <a:latin typeface="Calibri" panose="020F0502020204030204"/>
              </a:rPr>
              <a:t>and be prepared for critical futures (rehearse the future)</a:t>
            </a:r>
          </a:p>
          <a:p>
            <a:pPr marL="0" indent="0" fontAlgn="auto">
              <a:lnSpc>
                <a:spcPct val="90000"/>
              </a:lnSpc>
              <a:spcBef>
                <a:spcPts val="1000"/>
              </a:spcBef>
              <a:spcAft>
                <a:spcPts val="0"/>
              </a:spcAft>
              <a:buClrTx/>
              <a:buSzTx/>
              <a:buNone/>
            </a:pPr>
            <a:endParaRPr lang="en-US" sz="2600" dirty="0">
              <a:latin typeface="Calibri" panose="020F0502020204030204"/>
            </a:endParaRPr>
          </a:p>
          <a:p>
            <a:pPr marL="0" indent="0" fontAlgn="auto">
              <a:lnSpc>
                <a:spcPct val="90000"/>
              </a:lnSpc>
              <a:spcBef>
                <a:spcPts val="1000"/>
              </a:spcBef>
              <a:spcAft>
                <a:spcPts val="0"/>
              </a:spcAft>
              <a:buClrTx/>
              <a:buSzTx/>
              <a:buNone/>
            </a:pPr>
            <a:r>
              <a:rPr lang="en-US" sz="2600" dirty="0">
                <a:latin typeface="Calibri" panose="020F0502020204030204"/>
              </a:rPr>
              <a:t>Scenario Planning has been </a:t>
            </a:r>
            <a:r>
              <a:rPr lang="en-US" sz="2600" dirty="0" smtClean="0">
                <a:latin typeface="Calibri" panose="020F0502020204030204"/>
              </a:rPr>
              <a:t>previously applied </a:t>
            </a:r>
            <a:r>
              <a:rPr lang="en-US" sz="2600" dirty="0">
                <a:latin typeface="Calibri" panose="020F0502020204030204"/>
              </a:rPr>
              <a:t>in both </a:t>
            </a:r>
            <a:r>
              <a:rPr lang="en-US" sz="2600" dirty="0" smtClean="0">
                <a:latin typeface="Calibri" panose="020F0502020204030204"/>
              </a:rPr>
              <a:t>the private </a:t>
            </a:r>
            <a:r>
              <a:rPr lang="en-US" sz="2600" dirty="0">
                <a:latin typeface="Calibri" panose="020F0502020204030204"/>
              </a:rPr>
              <a:t>and public sectors, including environmental applications, </a:t>
            </a:r>
            <a:r>
              <a:rPr lang="en-US" sz="2600" dirty="0" smtClean="0">
                <a:latin typeface="Calibri" panose="020F0502020204030204"/>
              </a:rPr>
              <a:t>but has not been previously applied to air quality (</a:t>
            </a:r>
            <a:r>
              <a:rPr lang="en-US" sz="2600" dirty="0" err="1" smtClean="0">
                <a:latin typeface="Calibri" panose="020F0502020204030204"/>
              </a:rPr>
              <a:t>Ghanadan</a:t>
            </a:r>
            <a:r>
              <a:rPr lang="en-US" sz="2600" dirty="0" smtClean="0">
                <a:latin typeface="Calibri" panose="020F0502020204030204"/>
              </a:rPr>
              <a:t> </a:t>
            </a:r>
            <a:r>
              <a:rPr lang="en-US" sz="2600" dirty="0">
                <a:latin typeface="Calibri" panose="020F0502020204030204"/>
              </a:rPr>
              <a:t>and </a:t>
            </a:r>
            <a:r>
              <a:rPr lang="en-US" sz="2600" dirty="0" err="1">
                <a:latin typeface="Calibri" panose="020F0502020204030204"/>
              </a:rPr>
              <a:t>Koomey</a:t>
            </a:r>
            <a:r>
              <a:rPr lang="en-US" sz="2600" dirty="0">
                <a:latin typeface="Calibri" panose="020F0502020204030204"/>
              </a:rPr>
              <a:t> 2005; NPS 2013; GBN 2007).  </a:t>
            </a:r>
          </a:p>
          <a:p>
            <a:pPr marL="457200" lvl="1" indent="0" fontAlgn="auto">
              <a:lnSpc>
                <a:spcPct val="90000"/>
              </a:lnSpc>
              <a:spcBef>
                <a:spcPts val="500"/>
              </a:spcBef>
              <a:spcAft>
                <a:spcPts val="0"/>
              </a:spcAft>
              <a:buClrTx/>
              <a:buNone/>
            </a:pPr>
            <a:r>
              <a:rPr lang="en-US" sz="2200" dirty="0">
                <a:latin typeface="Calibri" panose="020F0502020204030204"/>
              </a:rPr>
              <a:t>For </a:t>
            </a:r>
            <a:r>
              <a:rPr lang="en-US" sz="2200" dirty="0" smtClean="0">
                <a:latin typeface="Calibri" panose="020F0502020204030204"/>
              </a:rPr>
              <a:t>example, </a:t>
            </a:r>
            <a:r>
              <a:rPr lang="en-US" sz="2200" dirty="0">
                <a:latin typeface="Calibri" panose="020F0502020204030204"/>
              </a:rPr>
              <a:t>the national parks service used scenarios to understand potential impacts of climate change on the parks and future management needs under each scenario.</a:t>
            </a:r>
          </a:p>
          <a:p>
            <a:endParaRPr lang="en-US" dirty="0"/>
          </a:p>
        </p:txBody>
      </p:sp>
      <p:sp>
        <p:nvSpPr>
          <p:cNvPr id="4" name="Slide Number Placeholder 3"/>
          <p:cNvSpPr>
            <a:spLocks noGrp="1"/>
          </p:cNvSpPr>
          <p:nvPr>
            <p:ph type="sldNum" sz="quarter" idx="10"/>
          </p:nvPr>
        </p:nvSpPr>
        <p:spPr/>
        <p:txBody>
          <a:bodyPr/>
          <a:lstStyle/>
          <a:p>
            <a:fld id="{707D245F-6CDF-485A-AFA0-F794D993B296}" type="slidenum">
              <a:rPr lang="en-US"/>
              <a:pPr/>
              <a:t>6</a:t>
            </a:fld>
            <a:endParaRPr lang="en-US"/>
          </a:p>
        </p:txBody>
      </p:sp>
    </p:spTree>
    <p:extLst>
      <p:ext uri="{BB962C8B-B14F-4D97-AF65-F5344CB8AC3E}">
        <p14:creationId xmlns:p14="http://schemas.microsoft.com/office/powerpoint/2010/main" val="3814516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1" y="1708150"/>
            <a:ext cx="3302467" cy="1477812"/>
          </a:xfrm>
        </p:spPr>
        <p:txBody>
          <a:bodyPr/>
          <a:lstStyle/>
          <a:p>
            <a:r>
              <a:rPr lang="en-US" dirty="0" smtClean="0"/>
              <a:t>Overview of our process</a:t>
            </a:r>
            <a:endParaRPr lang="en-US" dirty="0"/>
          </a:p>
        </p:txBody>
      </p:sp>
      <p:sp>
        <p:nvSpPr>
          <p:cNvPr id="4" name="Slide Number Placeholder 3"/>
          <p:cNvSpPr>
            <a:spLocks noGrp="1"/>
          </p:cNvSpPr>
          <p:nvPr>
            <p:ph type="sldNum" sz="quarter" idx="10"/>
          </p:nvPr>
        </p:nvSpPr>
        <p:spPr/>
        <p:txBody>
          <a:bodyPr/>
          <a:lstStyle/>
          <a:p>
            <a:fld id="{707D245F-6CDF-485A-AFA0-F794D993B296}" type="slidenum">
              <a:rPr lang="en-US" smtClean="0"/>
              <a:pPr/>
              <a:t>7</a:t>
            </a:fld>
            <a:endParaRPr lang="en-US"/>
          </a:p>
        </p:txBody>
      </p:sp>
      <p:pic>
        <p:nvPicPr>
          <p:cNvPr id="5" name="Picture 4"/>
          <p:cNvPicPr>
            <a:picLocks noChangeAspect="1"/>
          </p:cNvPicPr>
          <p:nvPr/>
        </p:nvPicPr>
        <p:blipFill>
          <a:blip r:embed="rId2"/>
          <a:stretch>
            <a:fillRect/>
          </a:stretch>
        </p:blipFill>
        <p:spPr>
          <a:xfrm>
            <a:off x="4616245" y="675671"/>
            <a:ext cx="6990736" cy="5580400"/>
          </a:xfrm>
          <a:prstGeom prst="rect">
            <a:avLst/>
          </a:prstGeom>
        </p:spPr>
      </p:pic>
    </p:spTree>
    <p:extLst>
      <p:ext uri="{BB962C8B-B14F-4D97-AF65-F5344CB8AC3E}">
        <p14:creationId xmlns:p14="http://schemas.microsoft.com/office/powerpoint/2010/main" val="3968076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fontAlgn="auto">
              <a:lnSpc>
                <a:spcPct val="90000"/>
              </a:lnSpc>
              <a:spcBef>
                <a:spcPts val="1000"/>
              </a:spcBef>
              <a:spcAft>
                <a:spcPts val="0"/>
              </a:spcAft>
              <a:buClrTx/>
              <a:buSzTx/>
              <a:buNone/>
            </a:pPr>
            <a:r>
              <a:rPr lang="en-US" sz="2800" dirty="0">
                <a:latin typeface="Calibri" panose="020F0502020204030204"/>
              </a:rPr>
              <a:t>EPA held </a:t>
            </a:r>
            <a:r>
              <a:rPr lang="en-US" sz="2800" dirty="0" smtClean="0">
                <a:latin typeface="Calibri" panose="020F0502020204030204"/>
              </a:rPr>
              <a:t>two workshops </a:t>
            </a:r>
            <a:r>
              <a:rPr lang="en-US" sz="2800" dirty="0">
                <a:latin typeface="Calibri" panose="020F0502020204030204"/>
              </a:rPr>
              <a:t>that included </a:t>
            </a:r>
            <a:r>
              <a:rPr lang="en-US" sz="2800" dirty="0" smtClean="0">
                <a:latin typeface="Calibri" panose="020F0502020204030204"/>
              </a:rPr>
              <a:t>EPA and external experts (</a:t>
            </a:r>
            <a:r>
              <a:rPr lang="en-US" sz="2800" dirty="0">
                <a:latin typeface="Calibri" panose="020F0502020204030204"/>
              </a:rPr>
              <a:t>Gamas 2012</a:t>
            </a:r>
            <a:r>
              <a:rPr lang="en-US" sz="2800" dirty="0" smtClean="0">
                <a:latin typeface="Calibri" panose="020F0502020204030204"/>
              </a:rPr>
              <a:t>).  </a:t>
            </a:r>
          </a:p>
          <a:p>
            <a:pPr marL="0" lvl="0" indent="0" fontAlgn="auto">
              <a:lnSpc>
                <a:spcPct val="90000"/>
              </a:lnSpc>
              <a:spcBef>
                <a:spcPts val="1000"/>
              </a:spcBef>
              <a:spcAft>
                <a:spcPts val="0"/>
              </a:spcAft>
              <a:buClrTx/>
              <a:buSzTx/>
              <a:buNone/>
            </a:pPr>
            <a:endParaRPr lang="en-US" sz="2800" dirty="0">
              <a:latin typeface="Calibri" panose="020F0502020204030204"/>
            </a:endParaRPr>
          </a:p>
          <a:p>
            <a:pPr marL="0" lvl="0" indent="0" fontAlgn="auto">
              <a:lnSpc>
                <a:spcPct val="90000"/>
              </a:lnSpc>
              <a:spcBef>
                <a:spcPts val="1000"/>
              </a:spcBef>
              <a:spcAft>
                <a:spcPts val="0"/>
              </a:spcAft>
              <a:buClrTx/>
              <a:buSzTx/>
              <a:buNone/>
            </a:pPr>
            <a:r>
              <a:rPr lang="en-US" sz="2800" b="1" dirty="0">
                <a:latin typeface="Calibri" panose="020F0502020204030204"/>
              </a:rPr>
              <a:t>Step 1.  </a:t>
            </a:r>
            <a:r>
              <a:rPr lang="en-US" sz="2800" b="1" dirty="0" smtClean="0">
                <a:latin typeface="Calibri" panose="020F0502020204030204"/>
              </a:rPr>
              <a:t>Specify a focal question </a:t>
            </a:r>
            <a:endParaRPr lang="en-US" sz="2800" dirty="0" smtClean="0">
              <a:latin typeface="Calibri" panose="020F0502020204030204"/>
            </a:endParaRPr>
          </a:p>
          <a:p>
            <a:pPr marL="0" lvl="0" indent="0" fontAlgn="auto">
              <a:lnSpc>
                <a:spcPct val="90000"/>
              </a:lnSpc>
              <a:spcBef>
                <a:spcPts val="1000"/>
              </a:spcBef>
              <a:spcAft>
                <a:spcPts val="0"/>
              </a:spcAft>
              <a:buClrTx/>
              <a:buSzTx/>
              <a:buNone/>
            </a:pPr>
            <a:r>
              <a:rPr lang="en-US" sz="2800" dirty="0">
                <a:latin typeface="Calibri" panose="020F0502020204030204"/>
              </a:rPr>
              <a:t>W</a:t>
            </a:r>
            <a:r>
              <a:rPr lang="en-US" sz="2800" dirty="0" smtClean="0">
                <a:latin typeface="Calibri" panose="020F0502020204030204"/>
              </a:rPr>
              <a:t>hat </a:t>
            </a:r>
            <a:r>
              <a:rPr lang="en-US" sz="2800" dirty="0">
                <a:latin typeface="Calibri" panose="020F0502020204030204"/>
              </a:rPr>
              <a:t>is the future of air quality in the United States?</a:t>
            </a:r>
          </a:p>
          <a:p>
            <a:endParaRPr lang="en-US" dirty="0"/>
          </a:p>
        </p:txBody>
      </p:sp>
      <p:sp>
        <p:nvSpPr>
          <p:cNvPr id="4" name="Slide Number Placeholder 3"/>
          <p:cNvSpPr>
            <a:spLocks noGrp="1"/>
          </p:cNvSpPr>
          <p:nvPr>
            <p:ph type="sldNum" sz="quarter" idx="10"/>
          </p:nvPr>
        </p:nvSpPr>
        <p:spPr/>
        <p:txBody>
          <a:bodyPr/>
          <a:lstStyle/>
          <a:p>
            <a:fld id="{707D245F-6CDF-485A-AFA0-F794D993B296}" type="slidenum">
              <a:rPr lang="en-US" smtClean="0"/>
              <a:pPr/>
              <a:t>8</a:t>
            </a:fld>
            <a:endParaRPr lang="en-US"/>
          </a:p>
        </p:txBody>
      </p:sp>
      <p:sp>
        <p:nvSpPr>
          <p:cNvPr id="5" name="Rectangle 2"/>
          <p:cNvSpPr>
            <a:spLocks noGrp="1" noChangeArrowheads="1"/>
          </p:cNvSpPr>
          <p:nvPr>
            <p:ph type="title"/>
          </p:nvPr>
        </p:nvSpPr>
        <p:spPr>
          <a:xfrm>
            <a:off x="1009650" y="1437217"/>
            <a:ext cx="10363200" cy="304800"/>
          </a:xfrm>
        </p:spPr>
        <p:txBody>
          <a:bodyPr/>
          <a:lstStyle/>
          <a:p>
            <a:r>
              <a:rPr lang="en-US" dirty="0" smtClean="0"/>
              <a:t>Four Scenarios for Air Quality</a:t>
            </a:r>
            <a:endParaRPr lang="en-US" dirty="0"/>
          </a:p>
        </p:txBody>
      </p:sp>
    </p:spTree>
    <p:extLst>
      <p:ext uri="{BB962C8B-B14F-4D97-AF65-F5344CB8AC3E}">
        <p14:creationId xmlns:p14="http://schemas.microsoft.com/office/powerpoint/2010/main" val="3811208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651" y="1224116"/>
            <a:ext cx="10363200" cy="5229072"/>
          </a:xfrm>
        </p:spPr>
        <p:txBody>
          <a:bodyPr/>
          <a:lstStyle/>
          <a:p>
            <a:pPr marL="0" lvl="0" indent="0" fontAlgn="auto">
              <a:lnSpc>
                <a:spcPct val="90000"/>
              </a:lnSpc>
              <a:spcBef>
                <a:spcPts val="1000"/>
              </a:spcBef>
              <a:spcAft>
                <a:spcPts val="0"/>
              </a:spcAft>
              <a:buClrTx/>
              <a:buSzTx/>
              <a:buNone/>
            </a:pPr>
            <a:r>
              <a:rPr lang="en-US" sz="2800" b="1" dirty="0">
                <a:latin typeface="Calibri" panose="020F0502020204030204"/>
              </a:rPr>
              <a:t>Step 2. </a:t>
            </a:r>
            <a:r>
              <a:rPr lang="en-US" sz="2800" b="1" dirty="0" smtClean="0">
                <a:latin typeface="Calibri" panose="020F0502020204030204"/>
              </a:rPr>
              <a:t>Identify key </a:t>
            </a:r>
            <a:r>
              <a:rPr lang="en-US" sz="2800" b="1" dirty="0">
                <a:latin typeface="Calibri" panose="020F0502020204030204"/>
              </a:rPr>
              <a:t>d</a:t>
            </a:r>
            <a:r>
              <a:rPr lang="en-US" sz="2800" b="1" dirty="0" smtClean="0">
                <a:latin typeface="Calibri" panose="020F0502020204030204"/>
              </a:rPr>
              <a:t>riving </a:t>
            </a:r>
            <a:r>
              <a:rPr lang="en-US" sz="2800" b="1" dirty="0">
                <a:latin typeface="Calibri" panose="020F0502020204030204"/>
              </a:rPr>
              <a:t>f</a:t>
            </a:r>
            <a:r>
              <a:rPr lang="en-US" sz="2800" b="1" dirty="0" smtClean="0">
                <a:latin typeface="Calibri" panose="020F0502020204030204"/>
              </a:rPr>
              <a:t>orces</a:t>
            </a:r>
            <a:endParaRPr lang="en-US" sz="2800" b="1" dirty="0">
              <a:latin typeface="Calibri" panose="020F0502020204030204"/>
            </a:endParaRPr>
          </a:p>
          <a:p>
            <a:pPr marL="0" lvl="0" indent="0" fontAlgn="auto">
              <a:lnSpc>
                <a:spcPct val="90000"/>
              </a:lnSpc>
              <a:spcBef>
                <a:spcPts val="1000"/>
              </a:spcBef>
              <a:spcAft>
                <a:spcPts val="0"/>
              </a:spcAft>
              <a:buClrTx/>
              <a:buSzTx/>
              <a:buNone/>
            </a:pPr>
            <a:r>
              <a:rPr lang="en-US" dirty="0">
                <a:latin typeface="Calibri" panose="020F0502020204030204"/>
              </a:rPr>
              <a:t> </a:t>
            </a:r>
            <a:r>
              <a:rPr lang="en-US" b="1" dirty="0">
                <a:latin typeface="Calibri" panose="020F0502020204030204"/>
              </a:rPr>
              <a:t>Key Driving Forces:  </a:t>
            </a:r>
          </a:p>
          <a:p>
            <a:pPr marL="285750" lvl="0" indent="-285750" fontAlgn="auto">
              <a:lnSpc>
                <a:spcPct val="90000"/>
              </a:lnSpc>
              <a:spcBef>
                <a:spcPts val="1000"/>
              </a:spcBef>
              <a:spcAft>
                <a:spcPts val="0"/>
              </a:spcAft>
              <a:buClrTx/>
              <a:buSzTx/>
              <a:buFont typeface="Arial" panose="020B0604020202020204" pitchFamily="34" charset="0"/>
              <a:buChar char="•"/>
            </a:pPr>
            <a:r>
              <a:rPr lang="en-US" dirty="0">
                <a:latin typeface="Calibri" panose="020F0502020204030204"/>
              </a:rPr>
              <a:t>Energy (extraction, conversion, distribution and storage, efficiency, international energy trends)</a:t>
            </a:r>
          </a:p>
          <a:p>
            <a:pPr marL="285750" lvl="0" indent="-285750" fontAlgn="auto">
              <a:lnSpc>
                <a:spcPct val="90000"/>
              </a:lnSpc>
              <a:spcBef>
                <a:spcPts val="1000"/>
              </a:spcBef>
              <a:spcAft>
                <a:spcPts val="0"/>
              </a:spcAft>
              <a:buClrTx/>
              <a:buSzTx/>
              <a:buFont typeface="Arial" panose="020B0604020202020204" pitchFamily="34" charset="0"/>
              <a:buChar char="•"/>
            </a:pPr>
            <a:r>
              <a:rPr lang="en-US" dirty="0">
                <a:latin typeface="Calibri" panose="020F0502020204030204"/>
              </a:rPr>
              <a:t>Land Use and transportation patterns (type of human settlements, vehicle-miles travelled)</a:t>
            </a:r>
          </a:p>
          <a:p>
            <a:pPr marL="285750" lvl="0" indent="-285750" fontAlgn="auto">
              <a:lnSpc>
                <a:spcPct val="90000"/>
              </a:lnSpc>
              <a:spcBef>
                <a:spcPts val="1000"/>
              </a:spcBef>
              <a:spcAft>
                <a:spcPts val="0"/>
              </a:spcAft>
              <a:buClrTx/>
              <a:buSzTx/>
              <a:buFont typeface="Arial" panose="020B0604020202020204" pitchFamily="34" charset="0"/>
              <a:buChar char="•"/>
            </a:pPr>
            <a:r>
              <a:rPr lang="en-US" dirty="0">
                <a:latin typeface="Calibri" panose="020F0502020204030204"/>
              </a:rPr>
              <a:t>Economy (rate and direction of growth)</a:t>
            </a:r>
          </a:p>
          <a:p>
            <a:pPr marL="285750" lvl="0" indent="-285750" fontAlgn="auto">
              <a:lnSpc>
                <a:spcPct val="90000"/>
              </a:lnSpc>
              <a:spcBef>
                <a:spcPts val="1000"/>
              </a:spcBef>
              <a:spcAft>
                <a:spcPts val="0"/>
              </a:spcAft>
              <a:buClrTx/>
              <a:buSzTx/>
              <a:buFont typeface="Arial" panose="020B0604020202020204" pitchFamily="34" charset="0"/>
              <a:buChar char="•"/>
            </a:pPr>
            <a:r>
              <a:rPr lang="en-US" dirty="0">
                <a:latin typeface="Calibri" panose="020F0502020204030204"/>
              </a:rPr>
              <a:t>Policies (other than EPA policies: e.g. energy efficiency, energy security, direction of research and development)</a:t>
            </a:r>
          </a:p>
          <a:p>
            <a:pPr marL="285750" lvl="0" indent="-285750" fontAlgn="auto">
              <a:lnSpc>
                <a:spcPct val="90000"/>
              </a:lnSpc>
              <a:spcBef>
                <a:spcPts val="1000"/>
              </a:spcBef>
              <a:spcAft>
                <a:spcPts val="0"/>
              </a:spcAft>
              <a:buClrTx/>
              <a:buSzTx/>
              <a:buFont typeface="Arial" panose="020B0604020202020204" pitchFamily="34" charset="0"/>
              <a:buChar char="•"/>
            </a:pPr>
            <a:r>
              <a:rPr lang="en-US" dirty="0">
                <a:latin typeface="Calibri" panose="020F0502020204030204"/>
              </a:rPr>
              <a:t>Climate change signal (strength, temperature and precipitation, damages from storms and flooding)</a:t>
            </a:r>
          </a:p>
          <a:p>
            <a:pPr marL="285750" lvl="0" indent="-285750" fontAlgn="auto">
              <a:lnSpc>
                <a:spcPct val="90000"/>
              </a:lnSpc>
              <a:spcBef>
                <a:spcPts val="1000"/>
              </a:spcBef>
              <a:spcAft>
                <a:spcPts val="0"/>
              </a:spcAft>
              <a:buClrTx/>
              <a:buSzTx/>
              <a:buFont typeface="Arial" panose="020B0604020202020204" pitchFamily="34" charset="0"/>
              <a:buChar char="•"/>
            </a:pPr>
            <a:r>
              <a:rPr lang="en-US" dirty="0">
                <a:latin typeface="Calibri" panose="020F0502020204030204"/>
              </a:rPr>
              <a:t>Environmental indicators other than climate change (ecosystem health, persistence of pollutants, water resource quantity and quality</a:t>
            </a:r>
            <a:r>
              <a:rPr lang="en-US" dirty="0" smtClean="0">
                <a:latin typeface="Calibri" panose="020F0502020204030204"/>
              </a:rPr>
              <a:t>)</a:t>
            </a:r>
            <a:endParaRPr lang="en-US" dirty="0">
              <a:latin typeface="Calibri" panose="020F0502020204030204"/>
            </a:endParaRPr>
          </a:p>
        </p:txBody>
      </p:sp>
      <p:sp>
        <p:nvSpPr>
          <p:cNvPr id="4" name="Slide Number Placeholder 3"/>
          <p:cNvSpPr>
            <a:spLocks noGrp="1"/>
          </p:cNvSpPr>
          <p:nvPr>
            <p:ph type="sldNum" sz="quarter" idx="10"/>
          </p:nvPr>
        </p:nvSpPr>
        <p:spPr/>
        <p:txBody>
          <a:bodyPr/>
          <a:lstStyle/>
          <a:p>
            <a:fld id="{707D245F-6CDF-485A-AFA0-F794D993B296}" type="slidenum">
              <a:rPr lang="en-US" smtClean="0"/>
              <a:pPr/>
              <a:t>9</a:t>
            </a:fld>
            <a:endParaRPr lang="en-US"/>
          </a:p>
        </p:txBody>
      </p:sp>
    </p:spTree>
    <p:extLst>
      <p:ext uri="{BB962C8B-B14F-4D97-AF65-F5344CB8AC3E}">
        <p14:creationId xmlns:p14="http://schemas.microsoft.com/office/powerpoint/2010/main" val="167151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1029</TotalTime>
  <Words>1535</Words>
  <Application>Microsoft Office PowerPoint</Application>
  <PresentationFormat>Widescreen</PresentationFormat>
  <Paragraphs>152</Paragraphs>
  <Slides>27</Slides>
  <Notes>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27</vt:i4>
      </vt:variant>
    </vt:vector>
  </HeadingPairs>
  <TitlesOfParts>
    <vt:vector size="39" baseType="lpstr">
      <vt:lpstr>MS PGothic</vt:lpstr>
      <vt:lpstr>Arial</vt:lpstr>
      <vt:lpstr>Calibri</vt:lpstr>
      <vt:lpstr>Calibri Light</vt:lpstr>
      <vt:lpstr>Courier New</vt:lpstr>
      <vt:lpstr>Times</vt:lpstr>
      <vt:lpstr>Times New Roman</vt:lpstr>
      <vt:lpstr>Blank Presentation</vt:lpstr>
      <vt:lpstr>1_Blank Presentation</vt:lpstr>
      <vt:lpstr>2_Blank Presentation</vt:lpstr>
      <vt:lpstr>3_Blank Presentation</vt:lpstr>
      <vt:lpstr>4_Blank Presentation</vt:lpstr>
      <vt:lpstr>The role of future scenarios to understand deep uncertainty for air quality management</vt:lpstr>
      <vt:lpstr>Outline</vt:lpstr>
      <vt:lpstr>PowerPoint Presentation</vt:lpstr>
      <vt:lpstr>Scenario Planning for Air Quality Management</vt:lpstr>
      <vt:lpstr>PowerPoint Presentation</vt:lpstr>
      <vt:lpstr>PowerPoint Presentation</vt:lpstr>
      <vt:lpstr>Overview of our process</vt:lpstr>
      <vt:lpstr>Four Scenarios for Air 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Incorporation of Scenarios into MARKAL</vt:lpstr>
      <vt:lpstr>PowerPoint Presentation</vt:lpstr>
      <vt:lpstr>PowerPoint Presentation</vt:lpstr>
      <vt:lpstr>PowerPoint Presentation</vt:lpstr>
      <vt:lpstr>Illustrative Results</vt:lpstr>
      <vt:lpstr>Primary Energy Consumption</vt:lpstr>
      <vt:lpstr>Electricity Generation</vt:lpstr>
      <vt:lpstr>Light Duty Vehicles</vt:lpstr>
      <vt:lpstr>Observations</vt:lpstr>
      <vt:lpstr>Next Steps</vt:lpstr>
      <vt:lpstr>Next Steps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future scenarios to understand deep uncertainty for air quality management</dc:title>
  <dc:creator>Gamas, Julia</dc:creator>
  <cp:lastModifiedBy>Gamas, Julia</cp:lastModifiedBy>
  <cp:revision>61</cp:revision>
  <dcterms:created xsi:type="dcterms:W3CDTF">2014-10-14T14:24:22Z</dcterms:created>
  <dcterms:modified xsi:type="dcterms:W3CDTF">2014-10-28T21:37:20Z</dcterms:modified>
</cp:coreProperties>
</file>