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9" r:id="rId2"/>
    <p:sldId id="325" r:id="rId3"/>
    <p:sldId id="340" r:id="rId4"/>
    <p:sldId id="406" r:id="rId5"/>
    <p:sldId id="402" r:id="rId6"/>
    <p:sldId id="401" r:id="rId7"/>
    <p:sldId id="403" r:id="rId8"/>
    <p:sldId id="404" r:id="rId9"/>
    <p:sldId id="419" r:id="rId10"/>
    <p:sldId id="420" r:id="rId11"/>
    <p:sldId id="423" r:id="rId12"/>
    <p:sldId id="424" r:id="rId13"/>
    <p:sldId id="425" r:id="rId14"/>
    <p:sldId id="432" r:id="rId15"/>
    <p:sldId id="426" r:id="rId16"/>
    <p:sldId id="427" r:id="rId17"/>
    <p:sldId id="428" r:id="rId18"/>
    <p:sldId id="429" r:id="rId19"/>
    <p:sldId id="430" r:id="rId20"/>
    <p:sldId id="431" r:id="rId21"/>
    <p:sldId id="391" r:id="rId22"/>
    <p:sldId id="392" r:id="rId23"/>
    <p:sldId id="413" r:id="rId24"/>
    <p:sldId id="433" r:id="rId25"/>
    <p:sldId id="415" r:id="rId26"/>
    <p:sldId id="416" r:id="rId27"/>
    <p:sldId id="417" r:id="rId28"/>
    <p:sldId id="418" r:id="rId29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FFCC"/>
    <a:srgbClr val="FFCCCC"/>
    <a:srgbClr val="5DF509"/>
    <a:srgbClr val="21306B"/>
    <a:srgbClr val="B00000"/>
    <a:srgbClr val="FF9933"/>
    <a:srgbClr val="FFCC66"/>
    <a:srgbClr val="66CC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7" autoAdjust="0"/>
    <p:restoredTop sz="90295" autoAdjust="0"/>
  </p:normalViewPr>
  <p:slideViewPr>
    <p:cSldViewPr>
      <p:cViewPr>
        <p:scale>
          <a:sx n="70" d="100"/>
          <a:sy n="70" d="100"/>
        </p:scale>
        <p:origin x="-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3" rIns="95568" bIns="47783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981" y="0"/>
            <a:ext cx="288910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3" rIns="95568" bIns="4778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340"/>
            <a:ext cx="2889108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3" rIns="95568" bIns="47783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981" y="9431340"/>
            <a:ext cx="2889107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3" rIns="95568" bIns="4778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530DD54E-A716-4A80-85F1-3C25134DB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B09CA-02AA-46D5-8FF6-81CC36DD8943}" type="datetimeFigureOut">
              <a:rPr lang="en-US" smtClean="0"/>
              <a:pPr/>
              <a:t>10/26/2014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9" y="4716465"/>
            <a:ext cx="5335893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9B24-0B56-4C19-BEC0-C4214EAB1E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 processors</a:t>
            </a:r>
            <a:r>
              <a:rPr lang="en-GB" baseline="0" dirty="0" smtClean="0"/>
              <a:t> on runs machines.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 processors</a:t>
            </a:r>
            <a:r>
              <a:rPr lang="en-GB" baseline="0" dirty="0" smtClean="0"/>
              <a:t> on runs machines.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 processors</a:t>
            </a:r>
            <a:r>
              <a:rPr lang="en-GB" baseline="0" dirty="0" smtClean="0"/>
              <a:t> on runs machines.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 processors</a:t>
            </a:r>
            <a:r>
              <a:rPr lang="en-GB" baseline="0" dirty="0" smtClean="0"/>
              <a:t> on runs machines.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ΔT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varies with the size of the regional model grid, the meteorological conditions and the details of the local emissions, although a uniform value of one or two hours forms an adequate approximation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 processors</a:t>
            </a:r>
            <a:r>
              <a:rPr lang="en-GB" baseline="0" dirty="0" smtClean="0"/>
              <a:t> on runs machines.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terms of inputs</a:t>
            </a:r>
            <a:r>
              <a:rPr lang="en-GB" baseline="0" dirty="0" smtClean="0"/>
              <a:t> to the system, the regional model data is required in terms of WRF meteorological data files for the whole nesting domain; regional model data requires data for the domain plus a buffer or one cell in all directions.</a:t>
            </a:r>
          </a:p>
          <a:p>
            <a:r>
              <a:rPr lang="en-GB" baseline="0" dirty="0" smtClean="0"/>
              <a:t>3 ADMS-Urban model files are required as input: one run with gridded emissions used in the calculation of the urban background concentrations for each grid cell, a run with the explicit emissions where all road sources have representative geometry and associated information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road widths and canyon heights, and a gridded run which is the same as the explicit run, but with no explicit sources.</a:t>
            </a:r>
          </a:p>
          <a:p>
            <a:r>
              <a:rPr lang="en-GB" baseline="0" dirty="0" smtClean="0"/>
              <a:t>Other user inputs are required: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Spatial domain specifications, time period of interest, Run Manager configuration details, details of new development sources, not included in the regional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First</a:t>
            </a:r>
            <a:r>
              <a:rPr lang="en-GB" baseline="0" dirty="0" smtClean="0"/>
              <a:t> run Model verification to check that the model inputs and system configurations are set up correctly. Runs the system for a single hour. Check output. Then run Model.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Output is calculated at single receptors when the model is run in verification model or over a grid of receptors</a:t>
            </a:r>
            <a:r>
              <a:rPr lang="en-GB" baseline="0" dirty="0" smtClean="0"/>
              <a:t> when contour output is required,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for exposure calculations. Output is in </a:t>
            </a:r>
            <a:r>
              <a:rPr lang="en-GB" baseline="0" dirty="0" err="1" smtClean="0"/>
              <a:t>netcdf</a:t>
            </a:r>
            <a:r>
              <a:rPr lang="en-GB" baseline="0" dirty="0" smtClean="0"/>
              <a:t> format, but one of the ADMS-Urban utilities converts this format to standard ADMS-Urban text files, which can be inspected and/or contoured using ADMS utilities and links to 3</a:t>
            </a:r>
            <a:r>
              <a:rPr lang="en-GB" baseline="30000" dirty="0" smtClean="0"/>
              <a:t>rd</a:t>
            </a:r>
            <a:r>
              <a:rPr lang="en-GB" baseline="0" dirty="0" smtClean="0"/>
              <a:t> party software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ArcGIS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advanced modelling of specific source types can be included when all emissions are represented as grid cells. For example, in order to include the effects of street canyons and traffic-induced turbulence on the dispersion of pollutants from road sources, source-specific parameters such as canyon geometry and traffic flows are required.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ΔT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varies with the size of the regional model grid, the meteorological conditions and the details of the local emissions, although a uniform value of one or two hours forms an adequate approximation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ΔT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varies with the size of the regional model grid, the meteorological conditions and the details of the local emissions, although a uniform value of one or two hours forms an adequate approximation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order to run the</a:t>
            </a:r>
            <a:r>
              <a:rPr lang="en-GB" baseline="0" dirty="0" smtClean="0"/>
              <a:t> system, you need 3 pieces of software. ADMS-Urban dispersion model, Run Manager software, which distributes ADMS-Urban runs over a network of computers, and the RML controller</a:t>
            </a:r>
          </a:p>
          <a:p>
            <a:endParaRPr lang="en-GB" baseline="0" dirty="0" smtClean="0"/>
          </a:p>
          <a:p>
            <a:r>
              <a:rPr lang="en-GB" dirty="0" smtClean="0"/>
              <a:t>In terms of inputs</a:t>
            </a:r>
            <a:r>
              <a:rPr lang="en-GB" baseline="0" dirty="0" smtClean="0"/>
              <a:t> to the system, the regional model data is required in terms of WRF meteorological data files for the whole nesting domain; regional model data requires data for the domain plus a buffer or one cell in all directions.</a:t>
            </a:r>
          </a:p>
          <a:p>
            <a:r>
              <a:rPr lang="en-GB" baseline="0" dirty="0" smtClean="0"/>
              <a:t>3 ADMS-Urban model files are required as input: one run with gridded emissions used in the calculation of the urban background concentrations for each grid cell, a run with the explicit emissions where all road sources have representative geometry and associated information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road widths and canyon heights, and a gridded run which is the same as the explicit run, but with no explicit sources.</a:t>
            </a:r>
          </a:p>
          <a:p>
            <a:r>
              <a:rPr lang="en-GB" baseline="0" dirty="0" smtClean="0"/>
              <a:t>Other user inputs are required: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Spatial domain specifications, time period of interest, Run Manager configuration details, details of new development sources, not included in the regional model</a:t>
            </a:r>
            <a:endParaRPr lang="en-GB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First</a:t>
            </a:r>
            <a:r>
              <a:rPr lang="en-GB" baseline="0" dirty="0" smtClean="0"/>
              <a:t> run Model verification to check that the model inputs and system configurations are set up correctly. Runs the system for a single hour. Check output. Then run Model.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Output is calculated at single receptors when the model is run in verification model or over a grid of receptors</a:t>
            </a:r>
            <a:r>
              <a:rPr lang="en-GB" baseline="0" dirty="0" smtClean="0"/>
              <a:t> when contour output is required,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for exposure calculations. Output is in </a:t>
            </a:r>
            <a:r>
              <a:rPr lang="en-GB" baseline="0" dirty="0" err="1" smtClean="0"/>
              <a:t>netcdf</a:t>
            </a:r>
            <a:r>
              <a:rPr lang="en-GB" baseline="0" dirty="0" smtClean="0"/>
              <a:t> format, but one of the ADMS-Urban utilities converts this format to standard ADMS-Urban text files, which can be inspected and/or contoured using ADMS utilities and links to 3</a:t>
            </a:r>
            <a:r>
              <a:rPr lang="en-GB" baseline="30000" dirty="0" smtClean="0"/>
              <a:t>rd</a:t>
            </a:r>
            <a:r>
              <a:rPr lang="en-GB" baseline="0" dirty="0" smtClean="0"/>
              <a:t> party software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ArcGIS</a:t>
            </a:r>
            <a:r>
              <a:rPr lang="en-GB" baseline="0" dirty="0" smtClean="0"/>
              <a:t>.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9B24-0B56-4C19-BEC0-C4214EAB1E1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64163" y="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1108580"/>
            <a:ext cx="8229600" cy="760959"/>
          </a:xfrm>
        </p:spPr>
        <p:txBody>
          <a:bodyPr anchor="ctr">
            <a:spAutoFit/>
          </a:bodyPr>
          <a:lstStyle>
            <a:lvl1pPr algn="r">
              <a:defRPr sz="4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62400"/>
            <a:ext cx="82296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28600"/>
            <a:ext cx="2070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388" y="228600"/>
            <a:ext cx="6057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388" y="1066800"/>
            <a:ext cx="40624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6241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228600"/>
            <a:ext cx="82772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3388" y="1066800"/>
            <a:ext cx="82772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0" y="857250"/>
            <a:ext cx="9144000" cy="1588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21306B"/>
              </a:buClr>
              <a:buFontTx/>
              <a:buChar char="•"/>
              <a:defRPr/>
            </a:pPr>
            <a:endParaRPr lang="en-GB"/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6215074" y="6303891"/>
            <a:ext cx="2786082" cy="4112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100" b="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GB" sz="1100" b="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1100" b="0" dirty="0" smtClean="0">
                <a:solidFill>
                  <a:schemeClr val="accent1">
                    <a:lumMod val="50000"/>
                  </a:schemeClr>
                </a:solidFill>
              </a:rPr>
              <a:t> Annual CMAS Conference, Chapel Hill, NC, October 27-29, 2014</a:t>
            </a:r>
            <a:endParaRPr lang="en-GB" sz="11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3" cstate="print"/>
          <a:srcRect r="80048" b="11539"/>
          <a:stretch>
            <a:fillRect/>
          </a:stretch>
        </p:blipFill>
        <p:spPr bwMode="auto">
          <a:xfrm>
            <a:off x="142875" y="6286500"/>
            <a:ext cx="118586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 l="3572"/>
          <a:stretch>
            <a:fillRect/>
          </a:stretch>
        </p:blipFill>
        <p:spPr bwMode="auto">
          <a:xfrm>
            <a:off x="1357290" y="6184519"/>
            <a:ext cx="2571768" cy="60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3B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3B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3B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3B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3B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1306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1306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1306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1306B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21306B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8175" indent="-323850" algn="l" rtl="0" eaLnBrk="0" fontAlgn="base" hangingPunct="0">
        <a:spcBef>
          <a:spcPct val="20000"/>
        </a:spcBef>
        <a:spcAft>
          <a:spcPct val="0"/>
        </a:spcAft>
        <a:buClr>
          <a:srgbClr val="21306B"/>
        </a:buClr>
        <a:buChar char="–"/>
        <a:defRPr sz="2000">
          <a:solidFill>
            <a:schemeClr val="tx1"/>
          </a:solidFill>
          <a:latin typeface="+mn-lt"/>
        </a:defRPr>
      </a:lvl2pPr>
      <a:lvl3pPr marL="990600" indent="-295275" algn="l" rtl="0" eaLnBrk="0" fontAlgn="base" hangingPunct="0">
        <a:spcBef>
          <a:spcPct val="20000"/>
        </a:spcBef>
        <a:spcAft>
          <a:spcPct val="0"/>
        </a:spcAft>
        <a:buClr>
          <a:srgbClr val="21306B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ML_NO2_hires.png"/>
          <p:cNvPicPr>
            <a:picLocks noChangeAspect="1"/>
          </p:cNvPicPr>
          <p:nvPr/>
        </p:nvPicPr>
        <p:blipFill>
          <a:blip r:embed="rId2" cstate="print"/>
          <a:srcRect l="54240" t="1542" r="267" b="54505"/>
          <a:stretch>
            <a:fillRect/>
          </a:stretch>
        </p:blipFill>
        <p:spPr>
          <a:xfrm>
            <a:off x="0" y="2128061"/>
            <a:ext cx="6500826" cy="4729939"/>
          </a:xfrm>
          <a:prstGeom prst="rect">
            <a:avLst/>
          </a:prstGeom>
          <a:noFill/>
          <a:ln>
            <a:noFill/>
          </a:ln>
          <a:effectLst>
            <a:innerShdw blurRad="1270000" dist="1422400" dir="18300000">
              <a:schemeClr val="bg1"/>
            </a:innerShdw>
          </a:effectLst>
        </p:spPr>
      </p:pic>
      <p:sp>
        <p:nvSpPr>
          <p:cNvPr id="3074" name="Rectangle 2053"/>
          <p:cNvSpPr>
            <a:spLocks noChangeArrowheads="1"/>
          </p:cNvSpPr>
          <p:nvPr/>
        </p:nvSpPr>
        <p:spPr bwMode="auto">
          <a:xfrm>
            <a:off x="5572132" y="2071678"/>
            <a:ext cx="32384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GB" sz="2000" b="0" dirty="0" smtClean="0">
                <a:solidFill>
                  <a:srgbClr val="004D7F"/>
                </a:solidFill>
              </a:rPr>
              <a:t>Jenny Stocker, Christina Hood, David </a:t>
            </a:r>
            <a:r>
              <a:rPr lang="en-GB" sz="2000" b="0" dirty="0" err="1" smtClean="0">
                <a:solidFill>
                  <a:srgbClr val="004D7F"/>
                </a:solidFill>
              </a:rPr>
              <a:t>Carruthers</a:t>
            </a:r>
            <a:r>
              <a:rPr lang="en-GB" sz="2000" b="0" dirty="0" smtClean="0">
                <a:solidFill>
                  <a:srgbClr val="004D7F"/>
                </a:solidFill>
              </a:rPr>
              <a:t>, Martin Seaton, Kate Johnson, Jimmy Fung </a:t>
            </a:r>
            <a:endParaRPr lang="en-GB" sz="2000" b="0" i="1" dirty="0">
              <a:solidFill>
                <a:srgbClr val="21306B"/>
              </a:solidFill>
            </a:endParaRPr>
          </a:p>
        </p:txBody>
      </p:sp>
      <p:sp>
        <p:nvSpPr>
          <p:cNvPr id="3075" name="Title 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29600" cy="1622734"/>
          </a:xfrm>
        </p:spPr>
        <p:txBody>
          <a:bodyPr/>
          <a:lstStyle/>
          <a:p>
            <a:pPr eaLnBrk="1" hangingPunct="1"/>
            <a:r>
              <a:rPr lang="en-GB" sz="3200" kern="1200" dirty="0" smtClean="0">
                <a:solidFill>
                  <a:srgbClr val="004D7F"/>
                </a:solidFill>
                <a:latin typeface="Arial" charset="0"/>
                <a:ea typeface="+mn-ea"/>
                <a:cs typeface="+mn-cs"/>
              </a:rPr>
              <a:t>The Development and Evaluation of an Automated System for Nesting ADMS-Urban in Regional Photochemical Models</a:t>
            </a:r>
          </a:p>
        </p:txBody>
      </p:sp>
      <p:sp>
        <p:nvSpPr>
          <p:cNvPr id="4" name="Rectangle 2053"/>
          <p:cNvSpPr>
            <a:spLocks noChangeArrowheads="1"/>
          </p:cNvSpPr>
          <p:nvPr/>
        </p:nvSpPr>
        <p:spPr bwMode="auto">
          <a:xfrm>
            <a:off x="6215074" y="3643314"/>
            <a:ext cx="2595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GB" sz="18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Annual CMAS Conference    </a:t>
            </a:r>
          </a:p>
          <a:p>
            <a:pPr algn="r">
              <a:defRPr/>
            </a:pPr>
            <a:r>
              <a:rPr lang="en-GB" sz="1800" b="0" dirty="0" smtClean="0">
                <a:solidFill>
                  <a:schemeClr val="accent1">
                    <a:lumMod val="50000"/>
                  </a:schemeClr>
                </a:solidFill>
              </a:rPr>
              <a:t>Chapel Hill, NC </a:t>
            </a:r>
          </a:p>
          <a:p>
            <a:pPr algn="r">
              <a:defRPr/>
            </a:pPr>
            <a:r>
              <a:rPr lang="en-GB" sz="1800" b="0" dirty="0" smtClean="0">
                <a:solidFill>
                  <a:schemeClr val="accent1">
                    <a:lumMod val="50000"/>
                  </a:schemeClr>
                </a:solidFill>
              </a:rPr>
              <a:t>October 27-29, 2014</a:t>
            </a:r>
            <a:endParaRPr lang="en-GB" sz="1800" b="0" dirty="0">
              <a:solidFill>
                <a:srgbClr val="21306B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1364" r="80048" b="11539"/>
          <a:stretch>
            <a:fillRect/>
          </a:stretch>
        </p:blipFill>
        <p:spPr bwMode="auto">
          <a:xfrm>
            <a:off x="6357950" y="5786454"/>
            <a:ext cx="2786050" cy="8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 l="3572" r="4329"/>
          <a:stretch>
            <a:fillRect/>
          </a:stretch>
        </p:blipFill>
        <p:spPr bwMode="auto">
          <a:xfrm>
            <a:off x="6429388" y="5214950"/>
            <a:ext cx="2571768" cy="6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implementation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44" y="928670"/>
            <a:ext cx="1571636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Meso</a:t>
            </a:r>
            <a:r>
              <a:rPr lang="en-GB" sz="1600" b="0" dirty="0" smtClean="0">
                <a:latin typeface="+mn-lt"/>
              </a:rPr>
              <a:t>-s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cale meteorological data (WRF)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2844" y="2994372"/>
            <a:ext cx="1577385" cy="36319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Emissions data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57290" y="2071678"/>
            <a:ext cx="1643074" cy="7858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Meteorological data for use in local model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14612" y="928670"/>
            <a:ext cx="1784384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Regional model concentration output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AutoShape 11"/>
          <p:cNvCxnSpPr>
            <a:cxnSpLocks noChangeShapeType="1"/>
          </p:cNvCxnSpPr>
          <p:nvPr/>
        </p:nvCxnSpPr>
        <p:spPr bwMode="auto">
          <a:xfrm rot="5400000">
            <a:off x="1215208" y="1928802"/>
            <a:ext cx="285752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6929454" y="1000108"/>
            <a:ext cx="185738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/>
              <a:t>Key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Utility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Data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rgbClr val="7030A0"/>
                </a:solidFill>
                <a:latin typeface="+mn-lt"/>
              </a:rPr>
              <a:t>Model run</a:t>
            </a:r>
          </a:p>
          <a:p>
            <a:pPr lvl="0" algn="ctr">
              <a:spcBef>
                <a:spcPct val="0"/>
              </a:spcBef>
              <a:buClrTx/>
              <a:buNone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implementation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44" y="928670"/>
            <a:ext cx="1571636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Meso</a:t>
            </a:r>
            <a:r>
              <a:rPr lang="en-GB" sz="1600" b="0" dirty="0" smtClean="0">
                <a:latin typeface="+mn-lt"/>
              </a:rPr>
              <a:t>-s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cale meteorological data (WRF)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2844" y="2994372"/>
            <a:ext cx="1577385" cy="36319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Emissions data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57290" y="2071678"/>
            <a:ext cx="1643074" cy="7858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Meteorological data for use in local model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14612" y="928670"/>
            <a:ext cx="1784384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Regional model concentration output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429124" y="2071678"/>
            <a:ext cx="1428760" cy="63213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upwind background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572132" y="2786058"/>
            <a:ext cx="2000264" cy="785818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Gridded run for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background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en-GB" sz="1600" b="0" dirty="0" smtClean="0"/>
              <a:t>0.5 hr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0" name="AutoShape 11"/>
          <p:cNvCxnSpPr>
            <a:cxnSpLocks noChangeShapeType="1"/>
          </p:cNvCxnSpPr>
          <p:nvPr/>
        </p:nvCxnSpPr>
        <p:spPr bwMode="auto">
          <a:xfrm rot="5400000">
            <a:off x="1215208" y="1928802"/>
            <a:ext cx="285752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24" name="AutoShape 11"/>
          <p:cNvCxnSpPr>
            <a:cxnSpLocks noChangeShapeType="1"/>
          </p:cNvCxnSpPr>
          <p:nvPr/>
        </p:nvCxnSpPr>
        <p:spPr bwMode="auto">
          <a:xfrm rot="5400000">
            <a:off x="4358480" y="1928008"/>
            <a:ext cx="285752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214810" y="3786191"/>
            <a:ext cx="1428760" cy="57150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Nesting background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AutoShape 11"/>
          <p:cNvCxnSpPr>
            <a:cxnSpLocks noChangeShapeType="1"/>
          </p:cNvCxnSpPr>
          <p:nvPr/>
        </p:nvCxnSpPr>
        <p:spPr bwMode="auto">
          <a:xfrm rot="5400000">
            <a:off x="3215472" y="2785264"/>
            <a:ext cx="2000264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28" name="AutoShape 11"/>
          <p:cNvCxnSpPr>
            <a:cxnSpLocks noChangeShapeType="1"/>
          </p:cNvCxnSpPr>
          <p:nvPr/>
        </p:nvCxnSpPr>
        <p:spPr bwMode="auto">
          <a:xfrm>
            <a:off x="3000364" y="2857496"/>
            <a:ext cx="2571768" cy="158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25" name="AutoShape 11"/>
          <p:cNvCxnSpPr>
            <a:cxnSpLocks noChangeShapeType="1"/>
            <a:endCxn id="12" idx="0"/>
          </p:cNvCxnSpPr>
          <p:nvPr/>
        </p:nvCxnSpPr>
        <p:spPr bwMode="auto">
          <a:xfrm>
            <a:off x="5857884" y="2357430"/>
            <a:ext cx="714380" cy="42862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cxnSp>
        <p:nvCxnSpPr>
          <p:cNvPr id="47" name="AutoShape 11"/>
          <p:cNvCxnSpPr>
            <a:cxnSpLocks noChangeShapeType="1"/>
          </p:cNvCxnSpPr>
          <p:nvPr/>
        </p:nvCxnSpPr>
        <p:spPr bwMode="auto">
          <a:xfrm>
            <a:off x="1714480" y="3213098"/>
            <a:ext cx="3857652" cy="158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59" name="AutoShape 11"/>
          <p:cNvCxnSpPr>
            <a:cxnSpLocks noChangeShapeType="1"/>
            <a:endCxn id="13" idx="0"/>
          </p:cNvCxnSpPr>
          <p:nvPr/>
        </p:nvCxnSpPr>
        <p:spPr bwMode="auto">
          <a:xfrm rot="5400000">
            <a:off x="4394201" y="3250403"/>
            <a:ext cx="1070778" cy="799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6929454" y="1000108"/>
            <a:ext cx="185738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/>
              <a:t>Key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Utility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Data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rgbClr val="7030A0"/>
                </a:solidFill>
                <a:latin typeface="+mn-lt"/>
              </a:rPr>
              <a:t>Model run</a:t>
            </a:r>
          </a:p>
          <a:p>
            <a:pPr lvl="0" algn="ctr">
              <a:spcBef>
                <a:spcPct val="0"/>
              </a:spcBef>
              <a:buClrTx/>
              <a:buNone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" name="AutoShape 11"/>
          <p:cNvCxnSpPr>
            <a:cxnSpLocks noChangeShapeType="1"/>
          </p:cNvCxnSpPr>
          <p:nvPr/>
        </p:nvCxnSpPr>
        <p:spPr bwMode="auto">
          <a:xfrm>
            <a:off x="3000364" y="2464587"/>
            <a:ext cx="1428760" cy="0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21" name="AutoShape 11"/>
          <p:cNvCxnSpPr>
            <a:cxnSpLocks noChangeShapeType="1"/>
          </p:cNvCxnSpPr>
          <p:nvPr/>
        </p:nvCxnSpPr>
        <p:spPr bwMode="auto">
          <a:xfrm rot="10800000" flipV="1">
            <a:off x="5643570" y="3571876"/>
            <a:ext cx="928694" cy="214314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AutoShape 11"/>
          <p:cNvCxnSpPr>
            <a:cxnSpLocks noChangeShapeType="1"/>
          </p:cNvCxnSpPr>
          <p:nvPr/>
        </p:nvCxnSpPr>
        <p:spPr bwMode="auto">
          <a:xfrm>
            <a:off x="1714480" y="3286124"/>
            <a:ext cx="4643470" cy="1214446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33" name="AutoShape 11"/>
          <p:cNvCxnSpPr>
            <a:cxnSpLocks noChangeShapeType="1"/>
          </p:cNvCxnSpPr>
          <p:nvPr/>
        </p:nvCxnSpPr>
        <p:spPr bwMode="auto">
          <a:xfrm>
            <a:off x="3000364" y="2857496"/>
            <a:ext cx="4071966" cy="1643074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implementation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44" y="928670"/>
            <a:ext cx="1571636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Meso</a:t>
            </a:r>
            <a:r>
              <a:rPr lang="en-GB" sz="1600" b="0" dirty="0" smtClean="0">
                <a:latin typeface="+mn-lt"/>
              </a:rPr>
              <a:t>-s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cale meteorological data (WRF)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2844" y="2994372"/>
            <a:ext cx="1577385" cy="36319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Emissions data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57290" y="2071678"/>
            <a:ext cx="1643074" cy="7858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Meteorological data for use in local model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14612" y="928670"/>
            <a:ext cx="1784384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Regional model concentration output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429124" y="2071678"/>
            <a:ext cx="1428760" cy="63213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upwind background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572132" y="2786058"/>
            <a:ext cx="2000264" cy="785818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Gridded run for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background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en-GB" sz="1600" b="0" dirty="0" smtClean="0"/>
              <a:t>0.5 hr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000496" y="4500570"/>
            <a:ext cx="2286016" cy="642942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Main gridded run (</a:t>
            </a:r>
            <a:r>
              <a:rPr lang="en-GB" sz="1600" b="0" dirty="0" smtClean="0"/>
              <a:t>ΔT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57950" y="4510094"/>
            <a:ext cx="2133616" cy="633418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Main explicit run (</a:t>
            </a:r>
            <a:r>
              <a:rPr lang="en-GB" sz="1600" b="0" dirty="0" smtClean="0"/>
              <a:t>ΔT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0" name="AutoShape 11"/>
          <p:cNvCxnSpPr>
            <a:cxnSpLocks noChangeShapeType="1"/>
          </p:cNvCxnSpPr>
          <p:nvPr/>
        </p:nvCxnSpPr>
        <p:spPr bwMode="auto">
          <a:xfrm rot="5400000">
            <a:off x="1215208" y="1928802"/>
            <a:ext cx="285752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24" name="AutoShape 11"/>
          <p:cNvCxnSpPr>
            <a:cxnSpLocks noChangeShapeType="1"/>
          </p:cNvCxnSpPr>
          <p:nvPr/>
        </p:nvCxnSpPr>
        <p:spPr bwMode="auto">
          <a:xfrm rot="5400000">
            <a:off x="4358480" y="1928008"/>
            <a:ext cx="285752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214810" y="3786191"/>
            <a:ext cx="1428760" cy="57150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Nesting background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AutoShape 11"/>
          <p:cNvCxnSpPr>
            <a:cxnSpLocks noChangeShapeType="1"/>
          </p:cNvCxnSpPr>
          <p:nvPr/>
        </p:nvCxnSpPr>
        <p:spPr bwMode="auto">
          <a:xfrm rot="5400000">
            <a:off x="3215472" y="2785264"/>
            <a:ext cx="2000264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30" name="AutoShape 11"/>
          <p:cNvCxnSpPr>
            <a:cxnSpLocks noChangeShapeType="1"/>
          </p:cNvCxnSpPr>
          <p:nvPr/>
        </p:nvCxnSpPr>
        <p:spPr bwMode="auto">
          <a:xfrm rot="16200000" flipH="1">
            <a:off x="2678893" y="3178967"/>
            <a:ext cx="1643074" cy="1000132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28" name="AutoShape 11"/>
          <p:cNvCxnSpPr>
            <a:cxnSpLocks noChangeShapeType="1"/>
          </p:cNvCxnSpPr>
          <p:nvPr/>
        </p:nvCxnSpPr>
        <p:spPr bwMode="auto">
          <a:xfrm>
            <a:off x="3000364" y="2857496"/>
            <a:ext cx="2571768" cy="158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25" name="AutoShape 11"/>
          <p:cNvCxnSpPr>
            <a:cxnSpLocks noChangeShapeType="1"/>
            <a:endCxn id="12" idx="0"/>
          </p:cNvCxnSpPr>
          <p:nvPr/>
        </p:nvCxnSpPr>
        <p:spPr bwMode="auto">
          <a:xfrm>
            <a:off x="5857884" y="2357430"/>
            <a:ext cx="714380" cy="42862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cxnSp>
        <p:nvCxnSpPr>
          <p:cNvPr id="47" name="AutoShape 11"/>
          <p:cNvCxnSpPr>
            <a:cxnSpLocks noChangeShapeType="1"/>
          </p:cNvCxnSpPr>
          <p:nvPr/>
        </p:nvCxnSpPr>
        <p:spPr bwMode="auto">
          <a:xfrm>
            <a:off x="1714480" y="3213098"/>
            <a:ext cx="3857652" cy="158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49" name="AutoShape 11"/>
          <p:cNvCxnSpPr>
            <a:cxnSpLocks noChangeShapeType="1"/>
            <a:endCxn id="14" idx="1"/>
          </p:cNvCxnSpPr>
          <p:nvPr/>
        </p:nvCxnSpPr>
        <p:spPr bwMode="auto">
          <a:xfrm>
            <a:off x="1714480" y="3357562"/>
            <a:ext cx="2286016" cy="1464479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59" name="AutoShape 11"/>
          <p:cNvCxnSpPr>
            <a:cxnSpLocks noChangeShapeType="1"/>
            <a:endCxn id="13" idx="0"/>
          </p:cNvCxnSpPr>
          <p:nvPr/>
        </p:nvCxnSpPr>
        <p:spPr bwMode="auto">
          <a:xfrm rot="5400000">
            <a:off x="4394201" y="3250403"/>
            <a:ext cx="1070778" cy="799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64" name="AutoShape 11"/>
          <p:cNvCxnSpPr>
            <a:cxnSpLocks noChangeShapeType="1"/>
            <a:stCxn id="13" idx="2"/>
          </p:cNvCxnSpPr>
          <p:nvPr/>
        </p:nvCxnSpPr>
        <p:spPr bwMode="auto">
          <a:xfrm rot="5400000">
            <a:off x="4856963" y="4429135"/>
            <a:ext cx="143669" cy="787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cxnSp>
        <p:nvCxnSpPr>
          <p:cNvPr id="70" name="AutoShape 11"/>
          <p:cNvCxnSpPr>
            <a:cxnSpLocks noChangeShapeType="1"/>
          </p:cNvCxnSpPr>
          <p:nvPr/>
        </p:nvCxnSpPr>
        <p:spPr bwMode="auto">
          <a:xfrm>
            <a:off x="5643570" y="4143380"/>
            <a:ext cx="1071570" cy="357190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6929454" y="1000108"/>
            <a:ext cx="185738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/>
              <a:t>Key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Utility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Data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rgbClr val="7030A0"/>
                </a:solidFill>
                <a:latin typeface="+mn-lt"/>
              </a:rPr>
              <a:t>Model run</a:t>
            </a:r>
          </a:p>
          <a:p>
            <a:pPr lvl="0" algn="ctr">
              <a:spcBef>
                <a:spcPct val="0"/>
              </a:spcBef>
              <a:buClrTx/>
              <a:buNone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AutoShape 11"/>
          <p:cNvCxnSpPr>
            <a:cxnSpLocks noChangeShapeType="1"/>
            <a:stCxn id="6" idx="3"/>
          </p:cNvCxnSpPr>
          <p:nvPr/>
        </p:nvCxnSpPr>
        <p:spPr bwMode="auto">
          <a:xfrm>
            <a:off x="3000364" y="2464587"/>
            <a:ext cx="1428760" cy="0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29" name="AutoShape 11"/>
          <p:cNvCxnSpPr>
            <a:cxnSpLocks noChangeShapeType="1"/>
          </p:cNvCxnSpPr>
          <p:nvPr/>
        </p:nvCxnSpPr>
        <p:spPr bwMode="auto">
          <a:xfrm rot="10800000" flipV="1">
            <a:off x="5643570" y="3571876"/>
            <a:ext cx="928694" cy="214314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1406" y="5357826"/>
          <a:ext cx="850112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456"/>
                <a:gridCol w="357190"/>
                <a:gridCol w="1785950"/>
                <a:gridCol w="285752"/>
                <a:gridCol w="1714512"/>
                <a:gridCol w="285752"/>
                <a:gridCol w="171451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Concentration within nested domain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=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Regional modelling of emissions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Gridded locally modelled emissions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Explicit locally modelled emissions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2" name="AutoShape 11"/>
          <p:cNvCxnSpPr>
            <a:cxnSpLocks noChangeShapeType="1"/>
          </p:cNvCxnSpPr>
          <p:nvPr/>
        </p:nvCxnSpPr>
        <p:spPr bwMode="auto">
          <a:xfrm>
            <a:off x="1714480" y="3286124"/>
            <a:ext cx="4643470" cy="1214446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33" name="AutoShape 11"/>
          <p:cNvCxnSpPr>
            <a:cxnSpLocks noChangeShapeType="1"/>
          </p:cNvCxnSpPr>
          <p:nvPr/>
        </p:nvCxnSpPr>
        <p:spPr bwMode="auto">
          <a:xfrm>
            <a:off x="3000364" y="2857496"/>
            <a:ext cx="4071966" cy="1643074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implementation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44" y="928670"/>
            <a:ext cx="1571636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Meso</a:t>
            </a:r>
            <a:r>
              <a:rPr lang="en-GB" sz="1600" b="0" dirty="0" smtClean="0">
                <a:latin typeface="+mn-lt"/>
              </a:rPr>
              <a:t>-s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cale meteorological data (WRF)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2844" y="2994372"/>
            <a:ext cx="1577385" cy="36319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Emissions data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57290" y="2071678"/>
            <a:ext cx="1643074" cy="7858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Meteorological data for use in local model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14612" y="928670"/>
            <a:ext cx="1784384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Regional model concentration output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429124" y="2071678"/>
            <a:ext cx="1428760" cy="63213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upwind background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572132" y="2786058"/>
            <a:ext cx="2000264" cy="785818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Gridded run for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background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en-GB" sz="1600" b="0" dirty="0" smtClean="0"/>
              <a:t>0.5 hr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000496" y="4500570"/>
            <a:ext cx="2286016" cy="642942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Main gridded run (</a:t>
            </a:r>
            <a:r>
              <a:rPr lang="en-GB" sz="1600" b="0" dirty="0" smtClean="0"/>
              <a:t>ΔT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57950" y="4510094"/>
            <a:ext cx="2133616" cy="633418"/>
          </a:xfrm>
          <a:prstGeom prst="rect">
            <a:avLst/>
          </a:prstGeom>
          <a:solidFill>
            <a:srgbClr val="FFFFFF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Local model</a:t>
            </a:r>
            <a:endParaRPr lang="en-US" sz="1600" b="0" dirty="0" smtClean="0"/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Main explicit run (</a:t>
            </a:r>
            <a:r>
              <a:rPr lang="en-GB" sz="1600" b="0" dirty="0" smtClean="0"/>
              <a:t>ΔT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0" name="AutoShape 11"/>
          <p:cNvCxnSpPr>
            <a:cxnSpLocks noChangeShapeType="1"/>
          </p:cNvCxnSpPr>
          <p:nvPr/>
        </p:nvCxnSpPr>
        <p:spPr bwMode="auto">
          <a:xfrm rot="5400000">
            <a:off x="1215208" y="1928802"/>
            <a:ext cx="285752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24" name="AutoShape 11"/>
          <p:cNvCxnSpPr>
            <a:cxnSpLocks noChangeShapeType="1"/>
          </p:cNvCxnSpPr>
          <p:nvPr/>
        </p:nvCxnSpPr>
        <p:spPr bwMode="auto">
          <a:xfrm rot="5400000">
            <a:off x="4358480" y="1928008"/>
            <a:ext cx="285752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214810" y="3786191"/>
            <a:ext cx="1428760" cy="57150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b="0" dirty="0" smtClean="0"/>
              <a:t>Nesting background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AutoShape 11"/>
          <p:cNvCxnSpPr>
            <a:cxnSpLocks noChangeShapeType="1"/>
          </p:cNvCxnSpPr>
          <p:nvPr/>
        </p:nvCxnSpPr>
        <p:spPr bwMode="auto">
          <a:xfrm rot="5400000">
            <a:off x="3215472" y="2785264"/>
            <a:ext cx="2000264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38" name="AutoShape 11"/>
          <p:cNvCxnSpPr>
            <a:cxnSpLocks noChangeShapeType="1"/>
            <a:stCxn id="12" idx="2"/>
          </p:cNvCxnSpPr>
          <p:nvPr/>
        </p:nvCxnSpPr>
        <p:spPr bwMode="auto">
          <a:xfrm rot="5400000">
            <a:off x="6000760" y="3214686"/>
            <a:ext cx="214314" cy="928694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43" name="AutoShape 11"/>
          <p:cNvCxnSpPr>
            <a:cxnSpLocks noChangeShapeType="1"/>
          </p:cNvCxnSpPr>
          <p:nvPr/>
        </p:nvCxnSpPr>
        <p:spPr bwMode="auto">
          <a:xfrm rot="16200000" flipH="1">
            <a:off x="7677171" y="5248287"/>
            <a:ext cx="214314" cy="4763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44" name="AutoShape 11"/>
          <p:cNvCxnSpPr>
            <a:cxnSpLocks noChangeShapeType="1"/>
          </p:cNvCxnSpPr>
          <p:nvPr/>
        </p:nvCxnSpPr>
        <p:spPr bwMode="auto">
          <a:xfrm rot="5400000">
            <a:off x="5607851" y="5250669"/>
            <a:ext cx="214314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45" name="AutoShape 11"/>
          <p:cNvCxnSpPr>
            <a:cxnSpLocks noChangeShapeType="1"/>
          </p:cNvCxnSpPr>
          <p:nvPr/>
        </p:nvCxnSpPr>
        <p:spPr bwMode="auto">
          <a:xfrm rot="5400000">
            <a:off x="1572398" y="3571082"/>
            <a:ext cx="3571900" cy="1588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30" name="AutoShape 11"/>
          <p:cNvCxnSpPr>
            <a:cxnSpLocks noChangeShapeType="1"/>
          </p:cNvCxnSpPr>
          <p:nvPr/>
        </p:nvCxnSpPr>
        <p:spPr bwMode="auto">
          <a:xfrm rot="16200000" flipH="1">
            <a:off x="2678893" y="3178967"/>
            <a:ext cx="1643074" cy="1000132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28" name="AutoShape 11"/>
          <p:cNvCxnSpPr>
            <a:cxnSpLocks noChangeShapeType="1"/>
          </p:cNvCxnSpPr>
          <p:nvPr/>
        </p:nvCxnSpPr>
        <p:spPr bwMode="auto">
          <a:xfrm>
            <a:off x="3000364" y="2857496"/>
            <a:ext cx="2571768" cy="158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25" name="AutoShape 11"/>
          <p:cNvCxnSpPr>
            <a:cxnSpLocks noChangeShapeType="1"/>
            <a:endCxn id="12" idx="0"/>
          </p:cNvCxnSpPr>
          <p:nvPr/>
        </p:nvCxnSpPr>
        <p:spPr bwMode="auto">
          <a:xfrm>
            <a:off x="5857884" y="2500306"/>
            <a:ext cx="714380" cy="285752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cxnSp>
        <p:nvCxnSpPr>
          <p:cNvPr id="47" name="AutoShape 11"/>
          <p:cNvCxnSpPr>
            <a:cxnSpLocks noChangeShapeType="1"/>
          </p:cNvCxnSpPr>
          <p:nvPr/>
        </p:nvCxnSpPr>
        <p:spPr bwMode="auto">
          <a:xfrm>
            <a:off x="1714480" y="3213098"/>
            <a:ext cx="3857652" cy="1588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49" name="AutoShape 11"/>
          <p:cNvCxnSpPr>
            <a:cxnSpLocks noChangeShapeType="1"/>
            <a:endCxn id="14" idx="1"/>
          </p:cNvCxnSpPr>
          <p:nvPr/>
        </p:nvCxnSpPr>
        <p:spPr bwMode="auto">
          <a:xfrm>
            <a:off x="1714480" y="3357562"/>
            <a:ext cx="2286016" cy="1464479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triangle" w="lg" len="med"/>
          </a:ln>
        </p:spPr>
      </p:cxnSp>
      <p:cxnSp>
        <p:nvCxnSpPr>
          <p:cNvPr id="59" name="AutoShape 11"/>
          <p:cNvCxnSpPr>
            <a:cxnSpLocks noChangeShapeType="1"/>
            <a:endCxn id="13" idx="0"/>
          </p:cNvCxnSpPr>
          <p:nvPr/>
        </p:nvCxnSpPr>
        <p:spPr bwMode="auto">
          <a:xfrm rot="5400000">
            <a:off x="4394201" y="3250403"/>
            <a:ext cx="1070778" cy="799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cxnSp>
        <p:nvCxnSpPr>
          <p:cNvPr id="64" name="AutoShape 11"/>
          <p:cNvCxnSpPr>
            <a:cxnSpLocks noChangeShapeType="1"/>
            <a:stCxn id="13" idx="2"/>
          </p:cNvCxnSpPr>
          <p:nvPr/>
        </p:nvCxnSpPr>
        <p:spPr bwMode="auto">
          <a:xfrm rot="5400000">
            <a:off x="4856963" y="4429135"/>
            <a:ext cx="143669" cy="787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cxnSp>
        <p:nvCxnSpPr>
          <p:cNvPr id="70" name="AutoShape 11"/>
          <p:cNvCxnSpPr>
            <a:cxnSpLocks noChangeShapeType="1"/>
          </p:cNvCxnSpPr>
          <p:nvPr/>
        </p:nvCxnSpPr>
        <p:spPr bwMode="auto">
          <a:xfrm>
            <a:off x="5643570" y="4143380"/>
            <a:ext cx="1071570" cy="357190"/>
          </a:xfrm>
          <a:prstGeom prst="straightConnector1">
            <a:avLst/>
          </a:prstGeom>
          <a:noFill/>
          <a:ln w="317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lg" len="med"/>
          </a:ln>
        </p:spPr>
      </p:cxn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6929454" y="1000108"/>
            <a:ext cx="185738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/>
              <a:t>Key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Utility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Data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rgbClr val="7030A0"/>
                </a:solidFill>
                <a:latin typeface="+mn-lt"/>
              </a:rPr>
              <a:t>Model run</a:t>
            </a:r>
          </a:p>
          <a:p>
            <a:pPr lvl="0" algn="ctr">
              <a:spcBef>
                <a:spcPct val="0"/>
              </a:spcBef>
              <a:buClrTx/>
              <a:buNone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6" name="AutoShape 11"/>
          <p:cNvCxnSpPr>
            <a:cxnSpLocks noChangeShapeType="1"/>
            <a:stCxn id="6" idx="3"/>
          </p:cNvCxnSpPr>
          <p:nvPr/>
        </p:nvCxnSpPr>
        <p:spPr bwMode="auto">
          <a:xfrm>
            <a:off x="3000364" y="2464587"/>
            <a:ext cx="1428760" cy="0"/>
          </a:xfrm>
          <a:prstGeom prst="straightConnector1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lg" len="med"/>
          </a:ln>
        </p:spPr>
      </p:cxnSp>
      <p:sp>
        <p:nvSpPr>
          <p:cNvPr id="42" name="Rectangle 41"/>
          <p:cNvSpPr/>
          <p:nvPr/>
        </p:nvSpPr>
        <p:spPr bwMode="auto">
          <a:xfrm>
            <a:off x="142844" y="5357826"/>
            <a:ext cx="8501122" cy="928694"/>
          </a:xfrm>
          <a:prstGeom prst="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System implementation: components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23628" r="8593" b="13872"/>
          <a:stretch>
            <a:fillRect/>
          </a:stretch>
        </p:blipFill>
        <p:spPr bwMode="auto">
          <a:xfrm>
            <a:off x="571472" y="1428736"/>
            <a:ext cx="798450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1285860"/>
            <a:ext cx="2000264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smtClean="0"/>
              <a:t>Regional model data: WRF, </a:t>
            </a:r>
            <a:r>
              <a:rPr lang="en-GB" b="0" dirty="0" err="1" smtClean="0"/>
              <a:t>CAMx</a:t>
            </a:r>
            <a:r>
              <a:rPr lang="en-GB" b="0" dirty="0" smtClean="0"/>
              <a:t>, CMAQ, EMEP4UK</a:t>
            </a:r>
            <a:endParaRPr lang="en-GB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286512" y="1214422"/>
            <a:ext cx="1928826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smtClean="0"/>
              <a:t>Local model: ADMS-Urban</a:t>
            </a:r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928670"/>
            <a:ext cx="8424892" cy="514828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Domain: </a:t>
            </a:r>
            <a:r>
              <a:rPr lang="en-GB" sz="2000" dirty="0" smtClean="0"/>
              <a:t>Hong Kong Special Administrative Region (HK SAR)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Period: </a:t>
            </a:r>
            <a:r>
              <a:rPr lang="en-GB" sz="2000" dirty="0" smtClean="0"/>
              <a:t>2010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Regional models: </a:t>
            </a:r>
            <a:r>
              <a:rPr lang="en-GB" sz="2000" dirty="0" smtClean="0"/>
              <a:t>WRF (v 3.2) and </a:t>
            </a:r>
            <a:r>
              <a:rPr lang="en-GB" sz="2000" dirty="0" err="1" smtClean="0"/>
              <a:t>CAMx</a:t>
            </a:r>
            <a:r>
              <a:rPr lang="en-GB" sz="2000" dirty="0" smtClean="0"/>
              <a:t> (v 5.4)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Input data:</a:t>
            </a:r>
            <a:endParaRPr lang="en-GB" sz="20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b="1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 use of system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48" y="3357562"/>
            <a:ext cx="3857652" cy="36319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Emission sources &amp;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output locations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71868" y="5715016"/>
            <a:ext cx="1357322" cy="71438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Contouring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domain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95706" y="6357958"/>
            <a:ext cx="1204922" cy="347666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Monitors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3714261"/>
            <a:ext cx="4214810" cy="31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857752" y="6000768"/>
            <a:ext cx="2357454" cy="214314"/>
          </a:xfrm>
          <a:prstGeom prst="straightConnector1">
            <a:avLst/>
          </a:prstGeom>
          <a:noFill/>
          <a:ln w="22225" cap="flat" cmpd="sng" algn="ctr">
            <a:solidFill>
              <a:srgbClr val="5DF50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33388" y="2571744"/>
            <a:ext cx="43529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8175" marR="0" lvl="1" indent="-3238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km  regional model data (Yao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et al.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2014)</a:t>
            </a:r>
          </a:p>
          <a:p>
            <a:pPr marL="638175" marR="0" lvl="1" indent="-3238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Gridded emissions data as used in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CAMx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8175" marR="0" lvl="1" indent="-3238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major roads, traffic flow, speed and location data</a:t>
            </a:r>
          </a:p>
          <a:p>
            <a:pPr marL="638175" marR="0" lvl="1" indent="-3238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Point source information</a:t>
            </a:r>
          </a:p>
          <a:p>
            <a:pPr marL="638175" marR="0" lvl="1" indent="-3238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Char char="–"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8175" marR="0" lvl="1" indent="-3238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857752" y="6072206"/>
            <a:ext cx="2857520" cy="500066"/>
          </a:xfrm>
          <a:prstGeom prst="straightConnector1">
            <a:avLst/>
          </a:prstGeom>
          <a:noFill/>
          <a:ln w="22225" cap="flat" cmpd="sng" algn="ctr">
            <a:solidFill>
              <a:srgbClr val="5DF50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928670"/>
            <a:ext cx="8424892" cy="514828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System configuration: 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Larger nesting domain to cover all monitor locations (72km x 49 km)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Smaller nesting domain for contour runs covering Hong Kong urban areas (</a:t>
            </a:r>
            <a:r>
              <a:rPr lang="en-US" sz="1800" dirty="0" smtClean="0"/>
              <a:t>17 km x 17 km)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kern="1200" dirty="0" smtClean="0"/>
              <a:t>ΔT = 1 hour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kern="1200" dirty="0" smtClean="0"/>
              <a:t>7 desktop computers, one for RML Controller, 6 for ADMS-Urban runs</a:t>
            </a:r>
            <a:endParaRPr lang="en-GB" sz="1800" dirty="0" smtClean="0"/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Run times for 1 year: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Validation run at monitors – 6 hours 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Contour output – 1 to 2 weeks (processor availability dependent)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Validation methodology: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14 continuous monitors:</a:t>
            </a:r>
          </a:p>
          <a:p>
            <a:pPr lvl="2" eaLnBrk="1" hangingPunct="1">
              <a:spcBef>
                <a:spcPts val="800"/>
              </a:spcBef>
              <a:defRPr/>
            </a:pPr>
            <a:r>
              <a:rPr lang="en-GB" sz="1600" dirty="0" smtClean="0"/>
              <a:t>3 roadside</a:t>
            </a:r>
          </a:p>
          <a:p>
            <a:pPr lvl="2" eaLnBrk="1" hangingPunct="1">
              <a:spcBef>
                <a:spcPts val="800"/>
              </a:spcBef>
              <a:defRPr/>
            </a:pPr>
            <a:r>
              <a:rPr lang="en-GB" sz="1600" dirty="0" smtClean="0"/>
              <a:t>10 urban background</a:t>
            </a:r>
          </a:p>
          <a:p>
            <a:pPr lvl="2" eaLnBrk="1" hangingPunct="1">
              <a:spcBef>
                <a:spcPts val="800"/>
              </a:spcBef>
              <a:defRPr/>
            </a:pPr>
            <a:r>
              <a:rPr lang="en-GB" sz="1600" dirty="0" smtClean="0"/>
              <a:t>1 rural</a:t>
            </a: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b="1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 use of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928670"/>
            <a:ext cx="8424892" cy="514828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Results: validation at monitors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ADMS-Urban (uses measured background concentrations &amp; meteorology) 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ADMS-Urban RML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err="1" smtClean="0"/>
              <a:t>CAMx</a:t>
            </a: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b="1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 use of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24469"/>
          <a:stretch>
            <a:fillRect/>
          </a:stretch>
        </p:blipFill>
        <p:spPr bwMode="auto">
          <a:xfrm>
            <a:off x="-32" y="2571744"/>
            <a:ext cx="4071966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0317" r="28836"/>
          <a:stretch>
            <a:fillRect/>
          </a:stretch>
        </p:blipFill>
        <p:spPr bwMode="auto">
          <a:xfrm>
            <a:off x="4071934" y="2571744"/>
            <a:ext cx="328614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55319" t="23007" b="38432"/>
          <a:stretch>
            <a:fillRect/>
          </a:stretch>
        </p:blipFill>
        <p:spPr bwMode="auto">
          <a:xfrm>
            <a:off x="7032341" y="4214818"/>
            <a:ext cx="2040253" cy="12144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58224" t="26895" r="38423" b="68244"/>
          <a:stretch>
            <a:fillRect/>
          </a:stretch>
        </p:blipFill>
        <p:spPr bwMode="auto">
          <a:xfrm>
            <a:off x="714348" y="1357298"/>
            <a:ext cx="357190" cy="3571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 l="58448" t="36616" r="38944" b="58847"/>
          <a:stretch>
            <a:fillRect/>
          </a:stretch>
        </p:blipFill>
        <p:spPr bwMode="auto">
          <a:xfrm>
            <a:off x="714348" y="1714488"/>
            <a:ext cx="357190" cy="4286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 l="56883" t="45690" r="38423" b="49773"/>
          <a:stretch>
            <a:fillRect/>
          </a:stretch>
        </p:blipFill>
        <p:spPr bwMode="auto">
          <a:xfrm>
            <a:off x="571472" y="2088000"/>
            <a:ext cx="535785" cy="3571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928670"/>
            <a:ext cx="8424892" cy="514828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Results: validation at monitors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ADMS-Urban (uses measured background concentrations &amp; meteorology) 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ADMS-Urban RML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err="1" smtClean="0"/>
              <a:t>CAMx</a:t>
            </a: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b="1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 use of system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8596" y="3000372"/>
          <a:ext cx="8143933" cy="2904009"/>
        </p:xfrm>
        <a:graphic>
          <a:graphicData uri="http://schemas.openxmlformats.org/drawingml/2006/table">
            <a:tbl>
              <a:tblPr/>
              <a:tblGrid>
                <a:gridCol w="1396102"/>
                <a:gridCol w="698051"/>
                <a:gridCol w="1906375"/>
                <a:gridCol w="1285884"/>
                <a:gridCol w="1214446"/>
                <a:gridCol w="857256"/>
                <a:gridCol w="785819"/>
              </a:tblGrid>
              <a:tr h="29831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Arial"/>
                        </a:rPr>
                        <a:t>Site type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Times New Roman"/>
                          <a:cs typeface="Arial"/>
                        </a:rPr>
                        <a:t>Sites</a:t>
                      </a:r>
                      <a:endParaRPr lang="en-GB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Arial"/>
                        </a:rPr>
                        <a:t>Model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Observed (µg/m</a:t>
                      </a:r>
                      <a:r>
                        <a:rPr lang="en-US" sz="1600" b="1" baseline="3000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Modelled (µg/m</a:t>
                      </a:r>
                      <a:r>
                        <a:rPr lang="en-US" sz="1600" b="1" baseline="3000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600" b="1"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GB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Arial"/>
                        </a:rPr>
                        <a:t>R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Arial"/>
                        </a:rPr>
                        <a:t>Fac2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81">
                <a:tc rowSpan="3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Roadside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144145" indent="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ADMS-Urban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116.6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110.6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0.60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0.88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68481">
                <a:tc vMerge="1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144145" indent="0" algn="r"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Times New Roman"/>
                          <a:cs typeface="Arial"/>
                        </a:rPr>
                        <a:t>ADMS-Urban</a:t>
                      </a:r>
                      <a:r>
                        <a:rPr lang="en-US" sz="16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Arial"/>
                        </a:rPr>
                        <a:t>RML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117.2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117.1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0.57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0.88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84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Times New Roman"/>
                          <a:cs typeface="Arial"/>
                        </a:rPr>
                        <a:t>CAMx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117.2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58.5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0.49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0.45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481">
                <a:tc rowSpan="3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Background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144145" indent="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ADMS-Urban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54.7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48.0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0.58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0.81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684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Times New Roman"/>
                          <a:cs typeface="Arial"/>
                        </a:rPr>
                        <a:t>ADMS-Urban</a:t>
                      </a:r>
                      <a:r>
                        <a:rPr lang="en-US" sz="16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Arial"/>
                          <a:ea typeface="Times New Roman"/>
                          <a:cs typeface="Arial"/>
                        </a:rPr>
                        <a:t>RML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55.6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47.7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0.56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0.73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84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Times New Roman"/>
                          <a:cs typeface="Arial"/>
                        </a:rPr>
                        <a:t>CAMx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55.6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44.1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0.54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0.68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481">
                <a:tc rowSpan="3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Rural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144145" indent="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GB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ADMS-Urban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12.5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19.0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0.57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0.86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684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ADMS-Urban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RML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12.7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9.0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0.30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0.52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84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/>
                          <a:ea typeface="Times New Roman"/>
                          <a:cs typeface="Arial"/>
                        </a:rPr>
                        <a:t>CAMx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12.7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0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9.0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0.30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indent="0"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Arial"/>
                        </a:rPr>
                        <a:t>0.52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8596" y="2500306"/>
            <a:ext cx="3857652" cy="36319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</a:t>
            </a:r>
            <a:r>
              <a:rPr kumimoji="0" lang="en-GB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statistics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0034" y="1368000"/>
            <a:ext cx="571504" cy="214314"/>
          </a:xfrm>
          <a:prstGeom prst="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0034" y="1785926"/>
            <a:ext cx="571504" cy="214314"/>
          </a:xfrm>
          <a:prstGeom prst="rect">
            <a:avLst/>
          </a:prstGeom>
          <a:solidFill>
            <a:srgbClr val="CCFF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0034" y="2160000"/>
            <a:ext cx="571504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815" r="1553" b="4280"/>
          <a:stretch>
            <a:fillRect/>
          </a:stretch>
        </p:blipFill>
        <p:spPr bwMode="auto">
          <a:xfrm>
            <a:off x="3786150" y="1285860"/>
            <a:ext cx="5357850" cy="512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928670"/>
            <a:ext cx="8424892" cy="514828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Results: </a:t>
            </a:r>
            <a:r>
              <a:rPr lang="en-GB" sz="2000" dirty="0" smtClean="0"/>
              <a:t>contour plot of annual average NO</a:t>
            </a:r>
            <a:r>
              <a:rPr lang="en-GB" sz="2000" baseline="-25000" dirty="0" smtClean="0"/>
              <a:t>2</a:t>
            </a:r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b="1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 use of system</a:t>
            </a:r>
          </a:p>
        </p:txBody>
      </p:sp>
      <p:pic>
        <p:nvPicPr>
          <p:cNvPr id="13" name="Picture 12" descr="HK_Nested_contours_NO2_2.png"/>
          <p:cNvPicPr>
            <a:picLocks noChangeAspect="1"/>
          </p:cNvPicPr>
          <p:nvPr/>
        </p:nvPicPr>
        <p:blipFill>
          <a:blip r:embed="rId4" cstate="print"/>
          <a:srcRect l="67731" t="28823" r="13797" b="29059"/>
          <a:stretch>
            <a:fillRect/>
          </a:stretch>
        </p:blipFill>
        <p:spPr>
          <a:xfrm>
            <a:off x="7500958" y="4143380"/>
            <a:ext cx="1500198" cy="2643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42976" y="1500174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800" b="0" dirty="0" err="1" smtClean="0"/>
              <a:t>CAMx</a:t>
            </a:r>
            <a:r>
              <a:rPr lang="en-GB" sz="1800" b="0" dirty="0" smtClean="0"/>
              <a:t> outer domain</a:t>
            </a:r>
            <a:endParaRPr lang="en-GB" sz="18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2000240"/>
            <a:ext cx="16430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800" b="0" dirty="0" smtClean="0"/>
              <a:t>ADMS-Urban RML domain</a:t>
            </a:r>
            <a:endParaRPr lang="en-GB" sz="1800" b="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000892" y="1500174"/>
            <a:ext cx="178595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000760" y="1357298"/>
            <a:ext cx="9286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800" b="0" dirty="0" smtClean="0"/>
              <a:t>17 km</a:t>
            </a:r>
            <a:endParaRPr lang="en-GB" sz="1800" b="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>
            <a:off x="4000496" y="2857496"/>
            <a:ext cx="42862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>
            <a:off x="4000496" y="3357562"/>
            <a:ext cx="42862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00034" y="3071810"/>
            <a:ext cx="30003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800" b="0" dirty="0" smtClean="0"/>
              <a:t>Consistency of background concentrations </a:t>
            </a:r>
            <a:endParaRPr lang="en-GB" sz="1800" b="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rot="10800000">
            <a:off x="4214810" y="1500174"/>
            <a:ext cx="1714512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4" idx="3"/>
          </p:cNvCxnSpPr>
          <p:nvPr/>
        </p:nvCxnSpPr>
        <p:spPr bwMode="auto">
          <a:xfrm flipV="1">
            <a:off x="3357554" y="1571612"/>
            <a:ext cx="642942" cy="1132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15" idx="3"/>
          </p:cNvCxnSpPr>
          <p:nvPr/>
        </p:nvCxnSpPr>
        <p:spPr bwMode="auto">
          <a:xfrm>
            <a:off x="3286116" y="2323406"/>
            <a:ext cx="928694" cy="1054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3500430" y="3071810"/>
            <a:ext cx="571504" cy="28575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3714744" y="5429264"/>
            <a:ext cx="12144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600" b="0" dirty="0" smtClean="0"/>
              <a:t>Hong Kong Island </a:t>
            </a:r>
            <a:endParaRPr lang="en-GB" sz="1600" b="0" dirty="0"/>
          </a:p>
        </p:txBody>
      </p:sp>
      <p:sp>
        <p:nvSpPr>
          <p:cNvPr id="71" name="TextBox 70"/>
          <p:cNvSpPr txBox="1"/>
          <p:nvPr/>
        </p:nvSpPr>
        <p:spPr>
          <a:xfrm>
            <a:off x="7715272" y="1785926"/>
            <a:ext cx="10001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b="0" dirty="0" smtClean="0"/>
              <a:t>Kowloon</a:t>
            </a:r>
            <a:endParaRPr lang="en-GB" sz="1600" b="0" dirty="0"/>
          </a:p>
        </p:txBody>
      </p:sp>
      <p:cxnSp>
        <p:nvCxnSpPr>
          <p:cNvPr id="72" name="Straight Arrow Connector 71"/>
          <p:cNvCxnSpPr>
            <a:stCxn id="71" idx="1"/>
          </p:cNvCxnSpPr>
          <p:nvPr/>
        </p:nvCxnSpPr>
        <p:spPr bwMode="auto">
          <a:xfrm rot="10800000" flipV="1">
            <a:off x="6715140" y="1955202"/>
            <a:ext cx="1000132" cy="139283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0" idx="3"/>
          </p:cNvCxnSpPr>
          <p:nvPr/>
        </p:nvCxnSpPr>
        <p:spPr bwMode="auto">
          <a:xfrm flipV="1">
            <a:off x="4929190" y="5143512"/>
            <a:ext cx="928694" cy="5781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73BF"/>
              </a:buClr>
            </a:pPr>
            <a:r>
              <a:rPr lang="en-GB" dirty="0" smtClean="0"/>
              <a:t>Introduction</a:t>
            </a:r>
          </a:p>
          <a:p>
            <a:pPr eaLnBrk="1" hangingPunct="1">
              <a:buClr>
                <a:srgbClr val="0073BF"/>
              </a:buClr>
            </a:pPr>
            <a:r>
              <a:rPr lang="en-GB" dirty="0" smtClean="0"/>
              <a:t>Nesting concept</a:t>
            </a:r>
          </a:p>
          <a:p>
            <a:pPr eaLnBrk="1" hangingPunct="1">
              <a:buClr>
                <a:srgbClr val="0073BF"/>
              </a:buClr>
            </a:pPr>
            <a:r>
              <a:rPr lang="en-GB" dirty="0" smtClean="0"/>
              <a:t>System implementation</a:t>
            </a:r>
          </a:p>
          <a:p>
            <a:pPr eaLnBrk="1" hangingPunct="1">
              <a:buClr>
                <a:srgbClr val="0073BF"/>
              </a:buClr>
            </a:pPr>
            <a:r>
              <a:rPr lang="en-GB" dirty="0" smtClean="0"/>
              <a:t>Example use of system:</a:t>
            </a:r>
          </a:p>
          <a:p>
            <a:pPr lvl="1" eaLnBrk="1" hangingPunct="1">
              <a:buClr>
                <a:srgbClr val="0073BF"/>
              </a:buClr>
            </a:pPr>
            <a:r>
              <a:rPr lang="en-GB" dirty="0" smtClean="0"/>
              <a:t>Input data</a:t>
            </a:r>
          </a:p>
          <a:p>
            <a:pPr lvl="1" eaLnBrk="1" hangingPunct="1">
              <a:buClr>
                <a:srgbClr val="0073BF"/>
              </a:buClr>
            </a:pPr>
            <a:r>
              <a:rPr lang="en-GB" dirty="0" smtClean="0"/>
              <a:t>System configuration</a:t>
            </a:r>
          </a:p>
          <a:p>
            <a:pPr lvl="1" eaLnBrk="1" hangingPunct="1">
              <a:buClr>
                <a:srgbClr val="0073BF"/>
              </a:buClr>
            </a:pPr>
            <a:r>
              <a:rPr lang="en-GB" dirty="0" smtClean="0"/>
              <a:t>Run times</a:t>
            </a:r>
          </a:p>
          <a:p>
            <a:pPr lvl="1" eaLnBrk="1" hangingPunct="1">
              <a:buClr>
                <a:srgbClr val="0073BF"/>
              </a:buClr>
            </a:pPr>
            <a:r>
              <a:rPr lang="en-GB" dirty="0" smtClean="0"/>
              <a:t>Validation methodology</a:t>
            </a:r>
          </a:p>
          <a:p>
            <a:pPr lvl="1" eaLnBrk="1" hangingPunct="1">
              <a:buClr>
                <a:srgbClr val="0073BF"/>
              </a:buClr>
            </a:pPr>
            <a:r>
              <a:rPr lang="en-GB" dirty="0" smtClean="0"/>
              <a:t>Results</a:t>
            </a:r>
          </a:p>
          <a:p>
            <a:pPr eaLnBrk="1" hangingPunct="1">
              <a:buClr>
                <a:srgbClr val="0073BF"/>
              </a:buClr>
            </a:pPr>
            <a:r>
              <a:rPr lang="en-GB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M2.5comparison.jpg"/>
          <p:cNvPicPr>
            <a:picLocks noChangeAspect="1"/>
          </p:cNvPicPr>
          <p:nvPr/>
        </p:nvPicPr>
        <p:blipFill>
          <a:blip r:embed="rId3" cstate="print"/>
          <a:srcRect t="7962" b="25303"/>
          <a:stretch>
            <a:fillRect/>
          </a:stretch>
        </p:blipFill>
        <p:spPr>
          <a:xfrm>
            <a:off x="1000099" y="2571744"/>
            <a:ext cx="8173382" cy="42148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928670"/>
            <a:ext cx="4710116" cy="171451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Results: 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Contour plot for PM</a:t>
            </a:r>
            <a:r>
              <a:rPr lang="en-GB" sz="1800" baseline="-25000" dirty="0" smtClean="0"/>
              <a:t>2.5</a:t>
            </a: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err="1" smtClean="0"/>
              <a:t>Exceedences</a:t>
            </a:r>
            <a:r>
              <a:rPr lang="en-GB" sz="1800" dirty="0" smtClean="0"/>
              <a:t> of the annual average air quality objective, 35 µg/m³ </a:t>
            </a:r>
          </a:p>
          <a:p>
            <a:pPr lvl="1" eaLnBrk="1" hangingPunct="1">
              <a:spcBef>
                <a:spcPts val="800"/>
              </a:spcBef>
              <a:defRPr/>
            </a:pPr>
            <a:endParaRPr lang="en-GB" sz="1800" b="1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b="1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 use of system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000892" y="2786058"/>
            <a:ext cx="2000264" cy="1214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5357818" y="2786058"/>
            <a:ext cx="150019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23" descr="HK_Nested_contours_NO2.emf"/>
          <p:cNvPicPr>
            <a:picLocks noChangeAspect="1"/>
          </p:cNvPicPr>
          <p:nvPr/>
        </p:nvPicPr>
        <p:blipFill>
          <a:blip r:embed="rId4" cstate="print"/>
          <a:srcRect l="5299" t="74591" r="57964" b="7039"/>
          <a:stretch>
            <a:fillRect/>
          </a:stretch>
        </p:blipFill>
        <p:spPr>
          <a:xfrm>
            <a:off x="5500694" y="928670"/>
            <a:ext cx="3269296" cy="12632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86578" y="2643182"/>
            <a:ext cx="7858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800" b="0" dirty="0" smtClean="0"/>
              <a:t>8 km</a:t>
            </a:r>
            <a:endParaRPr lang="en-GB" sz="18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3357554" y="3143248"/>
            <a:ext cx="16430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800" b="0" dirty="0" smtClean="0"/>
              <a:t>ADMS-Urban RML output</a:t>
            </a:r>
            <a:endParaRPr lang="en-GB" sz="18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8072462" y="3214686"/>
            <a:ext cx="8572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800" b="0" dirty="0" err="1" smtClean="0"/>
              <a:t>CAMx</a:t>
            </a:r>
            <a:endParaRPr lang="en-GB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GB" sz="1800" dirty="0" smtClean="0"/>
              <a:t>Fully automated system based on Stocker </a:t>
            </a:r>
            <a:r>
              <a:rPr lang="en-GB" sz="1800" i="1" dirty="0" smtClean="0"/>
              <a:t>et al. </a:t>
            </a:r>
            <a:r>
              <a:rPr lang="en-GB" sz="1800" dirty="0" smtClean="0"/>
              <a:t>(2012) that nests the local dispersion model ADMS-Urban in a regional model (RM)</a:t>
            </a:r>
          </a:p>
          <a:p>
            <a:pPr>
              <a:spcBef>
                <a:spcPts val="800"/>
              </a:spcBef>
            </a:pPr>
            <a:r>
              <a:rPr lang="en-GB" sz="1800" dirty="0" smtClean="0"/>
              <a:t>Full range of gaseous and particulate pollutant species modelled</a:t>
            </a:r>
          </a:p>
          <a:p>
            <a:pPr>
              <a:spcBef>
                <a:spcPts val="800"/>
              </a:spcBef>
            </a:pPr>
            <a:r>
              <a:rPr lang="en-GB" sz="1800" dirty="0" smtClean="0"/>
              <a:t>Meteorology and background from each RM grid cell used in local modelling</a:t>
            </a:r>
          </a:p>
          <a:p>
            <a:pPr>
              <a:spcBef>
                <a:spcPts val="800"/>
              </a:spcBef>
            </a:pPr>
            <a:r>
              <a:rPr lang="en-GB" sz="1800" dirty="0" smtClean="0"/>
              <a:t>In rural locations, ADMS-Urban RML results are the same as RM results, as there are no local sources</a:t>
            </a:r>
          </a:p>
          <a:p>
            <a:pPr>
              <a:spcBef>
                <a:spcPts val="800"/>
              </a:spcBef>
            </a:pPr>
            <a:r>
              <a:rPr lang="en-GB" sz="1800" dirty="0" smtClean="0"/>
              <a:t>In urban locations, ADMS-Urban RML results differ from RM results, particularly for </a:t>
            </a:r>
            <a:r>
              <a:rPr lang="en-GB" sz="1800" dirty="0" err="1" smtClean="0"/>
              <a:t>NO</a:t>
            </a:r>
            <a:r>
              <a:rPr lang="en-GB" sz="1800" baseline="-25000" dirty="0" err="1" smtClean="0"/>
              <a:t>x</a:t>
            </a:r>
            <a:r>
              <a:rPr lang="en-GB" sz="1800" dirty="0" smtClean="0"/>
              <a:t> species where the effects of local sources and street canyon morphology dominate the concentrations  </a:t>
            </a:r>
          </a:p>
          <a:p>
            <a:pPr>
              <a:spcBef>
                <a:spcPts val="800"/>
              </a:spcBef>
            </a:pPr>
            <a:r>
              <a:rPr lang="en-GB" sz="1800" dirty="0" smtClean="0"/>
              <a:t>The example demonstrates that the ADMS-Urban RML performs better than </a:t>
            </a:r>
            <a:r>
              <a:rPr lang="en-GB" sz="1800" dirty="0" err="1" smtClean="0"/>
              <a:t>CAMx</a:t>
            </a:r>
            <a:r>
              <a:rPr lang="en-GB" sz="1800" dirty="0" smtClean="0"/>
              <a:t> at roadside sites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066800"/>
            <a:ext cx="8277225" cy="157638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The ADMS-Urban RML system has been developed in collaboration with researchers from the Hong Kong University of Science and Technology, supported by the Hong Kong Environmental Protection Department.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500570"/>
            <a:ext cx="53851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4"/>
            <a:ext cx="4000496" cy="9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424892" cy="2643206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CERC utility used to extract  ADMS-format .met files from WRF data for the nesting domain cell</a:t>
            </a:r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System implementation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Running the system: meteorology</a:t>
            </a:r>
            <a:endParaRPr lang="en-GB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5361"/>
          <a:stretch>
            <a:fillRect/>
          </a:stretch>
        </p:blipFill>
        <p:spPr bwMode="auto">
          <a:xfrm>
            <a:off x="4071934" y="2428868"/>
            <a:ext cx="4264306" cy="378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AMx_NO2.png"/>
          <p:cNvPicPr>
            <a:picLocks noChangeAspect="1"/>
          </p:cNvPicPr>
          <p:nvPr/>
        </p:nvPicPr>
        <p:blipFill>
          <a:blip r:embed="rId4" cstate="print"/>
          <a:srcRect l="42320" t="27727" r="35431" b="54961"/>
          <a:stretch>
            <a:fillRect/>
          </a:stretch>
        </p:blipFill>
        <p:spPr>
          <a:xfrm>
            <a:off x="714348" y="3286124"/>
            <a:ext cx="2357454" cy="15716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571736" y="4429132"/>
            <a:ext cx="1500198" cy="142876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143108" y="4214818"/>
            <a:ext cx="432000" cy="432000"/>
          </a:xfrm>
          <a:prstGeom prst="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AMx_O3.jpg"/>
          <p:cNvPicPr>
            <a:picLocks noChangeAspect="1"/>
          </p:cNvPicPr>
          <p:nvPr/>
        </p:nvPicPr>
        <p:blipFill>
          <a:blip r:embed="rId3" cstate="print"/>
          <a:srcRect l="3171" t="13611" r="40013" b="6313"/>
          <a:stretch>
            <a:fillRect/>
          </a:stretch>
        </p:blipFill>
        <p:spPr>
          <a:xfrm>
            <a:off x="4071934" y="1285860"/>
            <a:ext cx="4857784" cy="52905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928670"/>
            <a:ext cx="8424892" cy="514828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b="1" dirty="0" smtClean="0"/>
              <a:t>Results: </a:t>
            </a:r>
            <a:r>
              <a:rPr lang="en-GB" sz="2000" dirty="0" smtClean="0"/>
              <a:t>contour plot of annual average O</a:t>
            </a:r>
            <a:r>
              <a:rPr lang="en-GB" sz="2000" baseline="-25000" dirty="0" smtClean="0"/>
              <a:t>3</a:t>
            </a:r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b="1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 use of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2976" y="1500174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800" b="0" dirty="0" err="1" smtClean="0"/>
              <a:t>CAMx</a:t>
            </a:r>
            <a:r>
              <a:rPr lang="en-GB" sz="1800" b="0" dirty="0" smtClean="0"/>
              <a:t> outer domain</a:t>
            </a:r>
            <a:endParaRPr lang="en-GB" sz="18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2000240"/>
            <a:ext cx="16430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800" b="0" dirty="0" smtClean="0"/>
              <a:t>ADMS-Urban RML domain</a:t>
            </a:r>
            <a:endParaRPr lang="en-GB" sz="1800" b="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000892" y="1500174"/>
            <a:ext cx="1714512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000760" y="1357298"/>
            <a:ext cx="9286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800" b="0" dirty="0" smtClean="0"/>
              <a:t>15 km</a:t>
            </a:r>
            <a:endParaRPr lang="en-GB" sz="1800" b="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>
            <a:off x="4500562" y="3286124"/>
            <a:ext cx="42862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>
            <a:off x="4500562" y="3571876"/>
            <a:ext cx="42862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00034" y="3071810"/>
            <a:ext cx="30003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800" b="0" dirty="0" smtClean="0"/>
              <a:t>Consistency of background concentrations </a:t>
            </a:r>
            <a:endParaRPr lang="en-GB" sz="1800" b="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rot="10800000">
            <a:off x="4714876" y="1500174"/>
            <a:ext cx="1214446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4" idx="3"/>
          </p:cNvCxnSpPr>
          <p:nvPr/>
        </p:nvCxnSpPr>
        <p:spPr bwMode="auto">
          <a:xfrm flipV="1">
            <a:off x="3357554" y="1643050"/>
            <a:ext cx="1000132" cy="417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15" idx="3"/>
          </p:cNvCxnSpPr>
          <p:nvPr/>
        </p:nvCxnSpPr>
        <p:spPr bwMode="auto">
          <a:xfrm>
            <a:off x="3286116" y="2323406"/>
            <a:ext cx="1357322" cy="1769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500430" y="3357562"/>
            <a:ext cx="92869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3714744" y="5429264"/>
            <a:ext cx="12144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1600" b="0" dirty="0" smtClean="0"/>
              <a:t>Hong Kong Island </a:t>
            </a:r>
            <a:endParaRPr lang="en-GB" sz="1600" b="0" dirty="0"/>
          </a:p>
        </p:txBody>
      </p:sp>
      <p:sp>
        <p:nvSpPr>
          <p:cNvPr id="71" name="TextBox 70"/>
          <p:cNvSpPr txBox="1"/>
          <p:nvPr/>
        </p:nvSpPr>
        <p:spPr>
          <a:xfrm>
            <a:off x="7715272" y="1785926"/>
            <a:ext cx="10001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b="0" dirty="0" smtClean="0"/>
              <a:t>Kowloon</a:t>
            </a:r>
            <a:endParaRPr lang="en-GB" sz="1600" b="0" dirty="0"/>
          </a:p>
        </p:txBody>
      </p:sp>
      <p:cxnSp>
        <p:nvCxnSpPr>
          <p:cNvPr id="72" name="Straight Arrow Connector 71"/>
          <p:cNvCxnSpPr>
            <a:stCxn id="71" idx="1"/>
          </p:cNvCxnSpPr>
          <p:nvPr/>
        </p:nvCxnSpPr>
        <p:spPr bwMode="auto">
          <a:xfrm rot="10800000" flipV="1">
            <a:off x="6715140" y="1955202"/>
            <a:ext cx="1000132" cy="139283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0" idx="3"/>
          </p:cNvCxnSpPr>
          <p:nvPr/>
        </p:nvCxnSpPr>
        <p:spPr bwMode="auto">
          <a:xfrm flipV="1">
            <a:off x="4929190" y="4714884"/>
            <a:ext cx="1071570" cy="10067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9" descr="CAMx_O3.jpg"/>
          <p:cNvPicPr>
            <a:picLocks noChangeAspect="1"/>
          </p:cNvPicPr>
          <p:nvPr/>
        </p:nvPicPr>
        <p:blipFill>
          <a:blip r:embed="rId3" cstate="print"/>
          <a:srcRect l="68890" t="29305" r="14153" b="28611"/>
          <a:stretch>
            <a:fillRect/>
          </a:stretch>
        </p:blipFill>
        <p:spPr>
          <a:xfrm>
            <a:off x="7500958" y="3929066"/>
            <a:ext cx="1428760" cy="2739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System implementation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23628" r="8593" b="13872"/>
          <a:stretch>
            <a:fillRect/>
          </a:stretch>
        </p:blipFill>
        <p:spPr bwMode="auto">
          <a:xfrm>
            <a:off x="571472" y="1428736"/>
            <a:ext cx="798450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/>
          <p:nvPr/>
        </p:nvGrpSpPr>
        <p:grpSpPr>
          <a:xfrm>
            <a:off x="357158" y="1000108"/>
            <a:ext cx="7786742" cy="3286148"/>
            <a:chOff x="357158" y="1000108"/>
            <a:chExt cx="7786742" cy="3286148"/>
          </a:xfrm>
        </p:grpSpPr>
        <p:grpSp>
          <p:nvGrpSpPr>
            <p:cNvPr id="3" name="Group 10"/>
            <p:cNvGrpSpPr/>
            <p:nvPr/>
          </p:nvGrpSpPr>
          <p:grpSpPr>
            <a:xfrm>
              <a:off x="2643174" y="1500174"/>
              <a:ext cx="5500726" cy="2786082"/>
              <a:chOff x="2643174" y="1500174"/>
              <a:chExt cx="5500726" cy="2786082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2643174" y="1928802"/>
                <a:ext cx="1857388" cy="428628"/>
              </a:xfrm>
              <a:prstGeom prst="round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1306B"/>
                  </a:buClr>
                  <a:buSzTx/>
                  <a:buFontTx/>
                  <a:buChar char="•"/>
                  <a:tabLst/>
                </a:pPr>
                <a:endParaRPr kumimoji="0" lang="en-GB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 bwMode="auto">
              <a:xfrm>
                <a:off x="6357950" y="1500174"/>
                <a:ext cx="1785950" cy="428628"/>
              </a:xfrm>
              <a:prstGeom prst="round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1306B"/>
                  </a:buClr>
                  <a:buSzTx/>
                  <a:buFontTx/>
                  <a:buChar char="•"/>
                  <a:tabLst/>
                </a:pPr>
                <a:endParaRPr kumimoji="0" lang="en-GB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 bwMode="auto">
              <a:xfrm>
                <a:off x="6357950" y="2786058"/>
                <a:ext cx="1785950" cy="500066"/>
              </a:xfrm>
              <a:prstGeom prst="round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1306B"/>
                  </a:buClr>
                  <a:buSzTx/>
                  <a:buFontTx/>
                  <a:buChar char="•"/>
                  <a:tabLst/>
                </a:pPr>
                <a:endParaRPr kumimoji="0" lang="en-GB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rot="16200000" flipH="1">
                <a:off x="4464843" y="2393149"/>
                <a:ext cx="1928826" cy="1857388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357158" y="1000108"/>
              <a:ext cx="2571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Installation</a:t>
              </a:r>
              <a:endParaRPr lang="en-GB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System implementation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23628" r="8593" b="13872"/>
          <a:stretch>
            <a:fillRect/>
          </a:stretch>
        </p:blipFill>
        <p:spPr bwMode="auto">
          <a:xfrm>
            <a:off x="571472" y="1428736"/>
            <a:ext cx="798450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/>
          <p:nvPr/>
        </p:nvGrpSpPr>
        <p:grpSpPr>
          <a:xfrm>
            <a:off x="357158" y="1000108"/>
            <a:ext cx="7786742" cy="2786082"/>
            <a:chOff x="357158" y="1000108"/>
            <a:chExt cx="7786742" cy="2786082"/>
          </a:xfrm>
        </p:grpSpPr>
        <p:grpSp>
          <p:nvGrpSpPr>
            <p:cNvPr id="3" name="Group 9"/>
            <p:cNvGrpSpPr/>
            <p:nvPr/>
          </p:nvGrpSpPr>
          <p:grpSpPr>
            <a:xfrm>
              <a:off x="642910" y="1500174"/>
              <a:ext cx="7500990" cy="2286016"/>
              <a:chOff x="642910" y="1500174"/>
              <a:chExt cx="7500990" cy="2286016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642910" y="2214554"/>
                <a:ext cx="1571636" cy="857256"/>
              </a:xfrm>
              <a:prstGeom prst="round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1306B"/>
                  </a:buClr>
                  <a:buSzTx/>
                  <a:buFontTx/>
                  <a:buChar char="•"/>
                  <a:tabLst/>
                </a:pPr>
                <a:endParaRPr kumimoji="0" lang="en-GB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 bwMode="auto">
              <a:xfrm>
                <a:off x="6357950" y="1500174"/>
                <a:ext cx="1785950" cy="428628"/>
              </a:xfrm>
              <a:prstGeom prst="round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1306B"/>
                  </a:buClr>
                  <a:buSzTx/>
                  <a:buFontTx/>
                  <a:buChar char="•"/>
                  <a:tabLst/>
                </a:pPr>
                <a:endParaRPr kumimoji="0" lang="en-GB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 bwMode="auto">
              <a:xfrm>
                <a:off x="714348" y="3357562"/>
                <a:ext cx="1500198" cy="428628"/>
              </a:xfrm>
              <a:prstGeom prst="round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1306B"/>
                  </a:buClr>
                  <a:buSzTx/>
                  <a:buFontTx/>
                  <a:buChar char="•"/>
                  <a:tabLst/>
                </a:pPr>
                <a:endParaRPr kumimoji="0" lang="en-GB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57158" y="1000108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System inputs</a:t>
              </a:r>
              <a:endParaRPr lang="en-GB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System implementation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23628" r="8593" b="13872"/>
          <a:stretch>
            <a:fillRect/>
          </a:stretch>
        </p:blipFill>
        <p:spPr bwMode="auto">
          <a:xfrm>
            <a:off x="571472" y="1428736"/>
            <a:ext cx="798450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4"/>
          <p:cNvGrpSpPr/>
          <p:nvPr/>
        </p:nvGrpSpPr>
        <p:grpSpPr>
          <a:xfrm>
            <a:off x="214282" y="1000108"/>
            <a:ext cx="4500594" cy="5072098"/>
            <a:chOff x="214282" y="1000108"/>
            <a:chExt cx="4500594" cy="5072098"/>
          </a:xfrm>
        </p:grpSpPr>
        <p:sp>
          <p:nvSpPr>
            <p:cNvPr id="13" name="TextBox 12"/>
            <p:cNvSpPr txBox="1"/>
            <p:nvPr/>
          </p:nvSpPr>
          <p:spPr>
            <a:xfrm>
              <a:off x="357158" y="1000108"/>
              <a:ext cx="4357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Running the system</a:t>
              </a:r>
              <a:endParaRPr lang="en-GB" sz="32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6133" t="24903" r="48633" b="67040"/>
            <a:stretch>
              <a:fillRect/>
            </a:stretch>
          </p:blipFill>
          <p:spPr bwMode="auto">
            <a:xfrm>
              <a:off x="214282" y="4786322"/>
              <a:ext cx="303936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ounded Rectangle 15"/>
            <p:cNvSpPr/>
            <p:nvPr/>
          </p:nvSpPr>
          <p:spPr bwMode="auto">
            <a:xfrm>
              <a:off x="214282" y="4786322"/>
              <a:ext cx="3000396" cy="1285884"/>
            </a:xfrm>
            <a:prstGeom prst="round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306B"/>
                </a:buClr>
                <a:buSzTx/>
                <a:buFontTx/>
                <a:buChar char="•"/>
                <a:tabLst/>
              </a:pPr>
              <a:endParaRPr kumimoji="0" lang="en-GB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1821637" y="3679033"/>
              <a:ext cx="2214578" cy="1588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System implementation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23628" r="8593" b="13872"/>
          <a:stretch>
            <a:fillRect/>
          </a:stretch>
        </p:blipFill>
        <p:spPr bwMode="auto">
          <a:xfrm>
            <a:off x="571472" y="1428736"/>
            <a:ext cx="798450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8"/>
          <p:cNvGrpSpPr/>
          <p:nvPr/>
        </p:nvGrpSpPr>
        <p:grpSpPr>
          <a:xfrm>
            <a:off x="357158" y="1000108"/>
            <a:ext cx="5214974" cy="5000660"/>
            <a:chOff x="357158" y="1000108"/>
            <a:chExt cx="5214974" cy="5000660"/>
          </a:xfrm>
        </p:grpSpPr>
        <p:sp>
          <p:nvSpPr>
            <p:cNvPr id="13" name="TextBox 12"/>
            <p:cNvSpPr txBox="1"/>
            <p:nvPr/>
          </p:nvSpPr>
          <p:spPr>
            <a:xfrm>
              <a:off x="357158" y="1000108"/>
              <a:ext cx="4357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System outputs</a:t>
              </a:r>
              <a:endParaRPr lang="en-GB" sz="3200" dirty="0"/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428992" y="5143512"/>
              <a:ext cx="2143140" cy="857256"/>
            </a:xfrm>
            <a:prstGeom prst="round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306B"/>
                </a:buClr>
                <a:buSzTx/>
                <a:buFontTx/>
                <a:buChar char="•"/>
                <a:tabLst/>
              </a:pPr>
              <a:endParaRPr kumimoji="0" lang="en-GB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32" y="3643000"/>
            <a:ext cx="4429124" cy="32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000108"/>
            <a:ext cx="8424892" cy="2862266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Regional </a:t>
            </a:r>
            <a:r>
              <a:rPr lang="en-GB" sz="2000" b="1" dirty="0" smtClean="0"/>
              <a:t>meteorological</a:t>
            </a:r>
            <a:r>
              <a:rPr lang="en-GB" sz="2000" dirty="0" smtClean="0"/>
              <a:t> models represent complex flow variations over large spatial scales  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Regional </a:t>
            </a:r>
            <a:r>
              <a:rPr lang="en-GB" sz="2000" b="1" dirty="0" smtClean="0"/>
              <a:t>photochemical</a:t>
            </a:r>
            <a:r>
              <a:rPr lang="en-GB" sz="2000" dirty="0" smtClean="0"/>
              <a:t> models represent complex chemistry and dispersion processes over large spatial scales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Regional models are increasingly being required to run at high resolution to perform, e.g. pollutant exposure assessments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Concentrations close to roads within urban areas vary significantly over tens of metres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802" y="6000768"/>
            <a:ext cx="192882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800" b="0" dirty="0" smtClean="0"/>
              <a:t>Road width 25 m</a:t>
            </a:r>
            <a:endParaRPr lang="en-GB" sz="1800" b="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 flipV="1">
            <a:off x="5000628" y="5727158"/>
            <a:ext cx="1643074" cy="458276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85786" y="5429264"/>
            <a:ext cx="192882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/>
              <a:t>Heavily trafficked road, no canyon</a:t>
            </a:r>
            <a:endParaRPr lang="en-GB" sz="1800" b="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5893603" y="4536289"/>
            <a:ext cx="642942" cy="1588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85786" y="4071942"/>
            <a:ext cx="3714776" cy="120032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0070C0"/>
                </a:solidFill>
              </a:rPr>
              <a:t>Variation:</a:t>
            </a:r>
          </a:p>
          <a:p>
            <a:pPr>
              <a:buFont typeface="Wingdings" pitchFamily="2" charset="2"/>
              <a:buChar char="Ø"/>
            </a:pPr>
            <a:r>
              <a:rPr lang="en-GB" sz="1800" b="0" dirty="0" smtClean="0"/>
              <a:t> Over 30 µg/m³ NO</a:t>
            </a:r>
            <a:r>
              <a:rPr lang="en-GB" sz="1800" b="0" baseline="-25000" dirty="0" smtClean="0"/>
              <a:t>2</a:t>
            </a:r>
            <a:r>
              <a:rPr lang="en-GB" sz="1800" b="0" dirty="0" smtClean="0"/>
              <a:t> within 50 m</a:t>
            </a:r>
          </a:p>
          <a:p>
            <a:pPr>
              <a:buFont typeface="Wingdings" pitchFamily="2" charset="2"/>
              <a:buChar char="Ø"/>
            </a:pPr>
            <a:endParaRPr lang="en-GB" sz="1800" b="0" dirty="0" smtClean="0"/>
          </a:p>
          <a:p>
            <a:pPr>
              <a:buFont typeface="Wingdings" pitchFamily="2" charset="2"/>
              <a:buChar char="Ø"/>
            </a:pPr>
            <a:endParaRPr lang="en-GB" sz="1800" b="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429520" y="5143512"/>
            <a:ext cx="78581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0" dirty="0" smtClean="0"/>
              <a:t>NO</a:t>
            </a:r>
            <a:r>
              <a:rPr lang="en-GB" sz="1600" b="0" baseline="-25000" dirty="0" smtClean="0"/>
              <a:t>2</a:t>
            </a:r>
            <a:endParaRPr lang="en-GB" sz="1600" b="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rot="16200000" flipV="1">
            <a:off x="7572396" y="5143512"/>
            <a:ext cx="142876" cy="14287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3394"/>
            <a:ext cx="4414838" cy="320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000108"/>
            <a:ext cx="8424892" cy="2862266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Regional </a:t>
            </a:r>
            <a:r>
              <a:rPr lang="en-GB" sz="2000" b="1" dirty="0" smtClean="0"/>
              <a:t>meteorological</a:t>
            </a:r>
            <a:r>
              <a:rPr lang="en-GB" sz="2000" dirty="0" smtClean="0"/>
              <a:t> models represent complex flow variations over large spatial scales  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Regional </a:t>
            </a:r>
            <a:r>
              <a:rPr lang="en-GB" sz="2000" b="1" dirty="0" smtClean="0"/>
              <a:t>photochemical</a:t>
            </a:r>
            <a:r>
              <a:rPr lang="en-GB" sz="2000" dirty="0" smtClean="0"/>
              <a:t> models represent complex chemistry and dispersion processes over large spatial scales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Regional models are increasingly being required to run at high resolution to perform, e.g. pollutant exposure assessments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Concentrations close to roads within urban areas vary significantly over tens of metres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802" y="6000768"/>
            <a:ext cx="1928826" cy="36933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800" b="0" dirty="0" smtClean="0"/>
              <a:t>Road width 25 m</a:t>
            </a:r>
            <a:endParaRPr lang="en-GB" sz="1800" b="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 flipV="1">
            <a:off x="5000628" y="5727158"/>
            <a:ext cx="1643074" cy="458276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85786" y="4071942"/>
            <a:ext cx="3714776" cy="120032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0070C0"/>
                </a:solidFill>
              </a:rPr>
              <a:t>Variation:</a:t>
            </a:r>
          </a:p>
          <a:p>
            <a:pPr>
              <a:buFont typeface="Wingdings" pitchFamily="2" charset="2"/>
              <a:buChar char="Ø"/>
            </a:pPr>
            <a:r>
              <a:rPr lang="en-GB" sz="1800" b="0" dirty="0" smtClean="0"/>
              <a:t> Over 30 µg/m³ NO</a:t>
            </a:r>
            <a:r>
              <a:rPr lang="en-GB" sz="1800" b="0" baseline="-25000" dirty="0" smtClean="0"/>
              <a:t>2</a:t>
            </a:r>
            <a:r>
              <a:rPr lang="en-GB" sz="1800" b="0" dirty="0" smtClean="0"/>
              <a:t> within 50 m</a:t>
            </a:r>
          </a:p>
          <a:p>
            <a:pPr>
              <a:buFont typeface="Wingdings" pitchFamily="2" charset="2"/>
              <a:buChar char="Ø"/>
            </a:pPr>
            <a:r>
              <a:rPr lang="en-GB" sz="1800" b="0" dirty="0" smtClean="0"/>
              <a:t> Variation due to dispersion and  chemistry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5893603" y="4536289"/>
            <a:ext cx="642942" cy="1588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85786" y="5429264"/>
            <a:ext cx="192882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/>
              <a:t>Heavily trafficked road, no canyon</a:t>
            </a:r>
            <a:endParaRPr lang="en-GB" sz="18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7429520" y="5143512"/>
            <a:ext cx="78581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0" dirty="0" smtClean="0"/>
              <a:t>NO</a:t>
            </a:r>
            <a:r>
              <a:rPr lang="en-GB" sz="1600" b="0" baseline="-25000" dirty="0" smtClean="0"/>
              <a:t>2</a:t>
            </a:r>
            <a:endParaRPr lang="en-GB" sz="16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68" y="4357694"/>
            <a:ext cx="107157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0" dirty="0" smtClean="0"/>
              <a:t>NO</a:t>
            </a:r>
            <a:r>
              <a:rPr lang="en-GB" sz="1600" b="0" baseline="-25000" dirty="0" smtClean="0"/>
              <a:t>2</a:t>
            </a:r>
            <a:r>
              <a:rPr lang="en-GB" sz="1600" b="0" dirty="0" smtClean="0"/>
              <a:t>/ </a:t>
            </a:r>
            <a:r>
              <a:rPr lang="en-GB" sz="1600" b="0" dirty="0" err="1" smtClean="0"/>
              <a:t>NO</a:t>
            </a:r>
            <a:r>
              <a:rPr lang="en-GB" sz="1600" b="0" baseline="-25000" dirty="0" err="1" smtClean="0"/>
              <a:t>x</a:t>
            </a:r>
            <a:endParaRPr lang="en-GB" sz="1600" b="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V="1">
            <a:off x="7572396" y="5143512"/>
            <a:ext cx="142876" cy="14287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7322363" y="4750603"/>
            <a:ext cx="214314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000108"/>
            <a:ext cx="8424892" cy="514828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Regional </a:t>
            </a:r>
            <a:r>
              <a:rPr lang="en-GB" sz="2000" b="1" dirty="0" smtClean="0"/>
              <a:t>meteorological</a:t>
            </a:r>
            <a:r>
              <a:rPr lang="en-GB" sz="2000" dirty="0" smtClean="0"/>
              <a:t> models represent complex flow variations over large spatial scales  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Regional </a:t>
            </a:r>
            <a:r>
              <a:rPr lang="en-GB" sz="2000" b="1" dirty="0" smtClean="0"/>
              <a:t>photochemical</a:t>
            </a:r>
            <a:r>
              <a:rPr lang="en-GB" sz="2000" dirty="0" smtClean="0"/>
              <a:t> models represent complex chemistry and dispersion processes over large spatial scales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Regional models are increasingly being required to run at high resolution to perform, e.g. pollutant exposure assessments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Concentrations close to roads within urban areas vary significantly over tens of metres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Issues with running regional models at high resolution include: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sz="1800" dirty="0" smtClean="0"/>
              <a:t>Difficult to include explicit modelling of roads and near-source features, e.g. street canyons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sz="1800" dirty="0" smtClean="0"/>
              <a:t>Run times and data storage requirements become prohibitive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sz="1800" dirty="0" smtClean="0"/>
              <a:t>Some parameterisations within the model become invalid, in particular cloud parameterisations in WRF</a:t>
            </a:r>
            <a:endParaRPr lang="en-GB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eaLnBrk="1" hangingPunct="1">
              <a:spcBef>
                <a:spcPts val="600"/>
              </a:spcBef>
              <a:defRPr/>
            </a:pP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066800"/>
            <a:ext cx="8277225" cy="50481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What are the advantages of a nested system of models?</a:t>
            </a:r>
          </a:p>
          <a:p>
            <a:pPr eaLnBrk="1" hangingPunct="1">
              <a:spcBef>
                <a:spcPts val="800"/>
              </a:spcBef>
              <a:defRPr/>
            </a:pPr>
            <a:endParaRPr lang="en-GB" sz="20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1785926"/>
          <a:ext cx="8143932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/>
                <a:gridCol w="2928958"/>
                <a:gridCol w="2928958"/>
              </a:tblGrid>
              <a:tr h="274802">
                <a:tc rowSpan="2">
                  <a:txBody>
                    <a:bodyPr/>
                    <a:lstStyle/>
                    <a:p>
                      <a:r>
                        <a:rPr lang="en-GB" sz="1600" b="1" dirty="0" smtClean="0"/>
                        <a:t>Model feature</a:t>
                      </a:r>
                      <a:endParaRPr lang="en-GB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b="1" dirty="0" smtClean="0"/>
                        <a:t>Model</a:t>
                      </a:r>
                      <a:endParaRPr lang="en-GB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Regional (</a:t>
                      </a:r>
                      <a:r>
                        <a:rPr lang="en-GB" sz="1600" b="1" dirty="0" err="1" smtClean="0"/>
                        <a:t>eg</a:t>
                      </a:r>
                      <a:r>
                        <a:rPr lang="en-GB" sz="1600" b="1" dirty="0" smtClean="0"/>
                        <a:t> grid based)</a:t>
                      </a:r>
                      <a:endParaRPr lang="en-GB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Local (</a:t>
                      </a:r>
                      <a:r>
                        <a:rPr lang="en-GB" sz="1600" b="1" dirty="0" err="1" smtClean="0"/>
                        <a:t>eg</a:t>
                      </a:r>
                      <a:r>
                        <a:rPr lang="en-GB" sz="1600" b="1" dirty="0" smtClean="0"/>
                        <a:t> Gaussian plume)</a:t>
                      </a:r>
                      <a:endParaRPr lang="en-GB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80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Domain extent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Country  (few 1000 km)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City (50km)</a:t>
                      </a:r>
                      <a:endParaRPr lang="en-GB" sz="1600" dirty="0"/>
                    </a:p>
                  </a:txBody>
                  <a:tcPr/>
                </a:tc>
              </a:tr>
              <a:tr h="67451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Meteorology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Spatially and temporally varying from </a:t>
                      </a:r>
                      <a:r>
                        <a:rPr lang="en-GB" sz="1600" b="1" dirty="0" err="1" smtClean="0">
                          <a:solidFill>
                            <a:srgbClr val="FF0000"/>
                          </a:solidFill>
                        </a:rPr>
                        <a:t>meso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-scale models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Usually spatially homogeneous </a:t>
                      </a:r>
                      <a:endParaRPr lang="en-GB" sz="1600" dirty="0"/>
                    </a:p>
                  </a:txBody>
                  <a:tcPr/>
                </a:tc>
              </a:tr>
              <a:tr h="47465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Dispersion in low wind speed</a:t>
                      </a:r>
                      <a:r>
                        <a:rPr lang="en-GB" sz="1600" baseline="0" dirty="0" smtClean="0"/>
                        <a:t> conditions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Models stagnated flow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</a:rPr>
                        <a:t>s correctly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Limited modelling of stagnated</a:t>
                      </a:r>
                      <a:r>
                        <a:rPr lang="en-GB" sz="1600" baseline="0" dirty="0" smtClean="0"/>
                        <a:t> flows</a:t>
                      </a:r>
                      <a:endParaRPr lang="en-GB" sz="1600" dirty="0"/>
                    </a:p>
                  </a:txBody>
                  <a:tcPr/>
                </a:tc>
              </a:tr>
              <a:tr h="474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Deposition and chemical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Reactions over large spatial and temporal scales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Simplified reactions over</a:t>
                      </a:r>
                      <a:r>
                        <a:rPr lang="en-GB" sz="1600" baseline="0" dirty="0" smtClean="0"/>
                        <a:t> short-time scales</a:t>
                      </a:r>
                      <a:endParaRPr lang="en-GB" sz="1600" dirty="0"/>
                    </a:p>
                  </a:txBody>
                  <a:tcPr/>
                </a:tc>
              </a:tr>
              <a:tr h="27480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Source resolution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Low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879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Validity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Background</a:t>
                      </a:r>
                      <a:r>
                        <a:rPr lang="en-GB" sz="1600" baseline="0" dirty="0" smtClean="0"/>
                        <a:t> receptors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Background</a:t>
                      </a:r>
                      <a:r>
                        <a:rPr lang="en-GB" sz="1600" b="1" baseline="0" dirty="0" smtClean="0">
                          <a:solidFill>
                            <a:srgbClr val="FF0000"/>
                          </a:solidFill>
                        </a:rPr>
                        <a:t>, roadside and kerbside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receptors  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066800"/>
            <a:ext cx="8424892" cy="3790960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The nesting concept introduced in Stocker </a:t>
            </a:r>
            <a:r>
              <a:rPr lang="en-GB" sz="2000" i="1" dirty="0" smtClean="0"/>
              <a:t>et al. </a:t>
            </a:r>
            <a:r>
              <a:rPr lang="en-GB" sz="2000" dirty="0" smtClean="0"/>
              <a:t>(2012):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Exploits the advantages of each model type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Avoids double counting emissions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GB" sz="2000" dirty="0" smtClean="0"/>
              <a:t>Briefly: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At short time scales, the local model resolves the high concentration gradients close to roads, and performs fast </a:t>
            </a:r>
            <a:r>
              <a:rPr lang="en-GB" sz="1800" dirty="0" err="1" smtClean="0"/>
              <a:t>NO</a:t>
            </a:r>
            <a:r>
              <a:rPr lang="en-GB" sz="1800" baseline="-25000" dirty="0" err="1" smtClean="0"/>
              <a:t>x</a:t>
            </a:r>
            <a:r>
              <a:rPr lang="en-GB" sz="1800" dirty="0" smtClean="0"/>
              <a:t> chemistry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For longer time scales, the regional model accurately represents pollutant transport and complex chemical processes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GB" sz="1800" dirty="0" smtClean="0"/>
              <a:t>Distinguish between the models using a ‘mixing time’, ΔT, defined as the time required for the pollutants to become uniformly mixed over the scale of the regional model grid</a:t>
            </a:r>
          </a:p>
          <a:p>
            <a:pPr lvl="1" eaLnBrk="1" hangingPunct="1">
              <a:spcBef>
                <a:spcPts val="800"/>
              </a:spcBef>
              <a:defRPr/>
            </a:pPr>
            <a:endParaRPr lang="en-GB" sz="1800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Nesting concept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4929198"/>
          <a:ext cx="850112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456"/>
                <a:gridCol w="357190"/>
                <a:gridCol w="1785950"/>
                <a:gridCol w="285752"/>
                <a:gridCol w="1714512"/>
                <a:gridCol w="285752"/>
                <a:gridCol w="171451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Concentration within nested domain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=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Regional modelling of emissions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Gridded locally modelled emissions (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ΔT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Explicit locally modelled emissions (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ΔT)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85720" y="4929198"/>
            <a:ext cx="8501122" cy="1000132"/>
          </a:xfrm>
          <a:prstGeom prst="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Nesting concept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3071810"/>
          <a:ext cx="850112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456"/>
                <a:gridCol w="357190"/>
                <a:gridCol w="1785950"/>
                <a:gridCol w="285752"/>
                <a:gridCol w="1714512"/>
                <a:gridCol w="285752"/>
                <a:gridCol w="171451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Concentration within nested domain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=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Regional modelling of emissions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Gridded locally modelled emissions (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ΔT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Explicit locally modelled emissions (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ΔT)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85720" y="3071810"/>
            <a:ext cx="8501122" cy="1000132"/>
          </a:xfrm>
          <a:prstGeom prst="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1285860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/>
              <a:t>Regional model calculations performed off-line i.e. nesting is a post-processing system </a:t>
            </a:r>
            <a:endParaRPr lang="en-GB" sz="1800" b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286116" y="2643182"/>
            <a:ext cx="428628" cy="380060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Left Brace 15"/>
          <p:cNvSpPr/>
          <p:nvPr/>
        </p:nvSpPr>
        <p:spPr bwMode="auto">
          <a:xfrm rot="16200000">
            <a:off x="5750727" y="2035960"/>
            <a:ext cx="428628" cy="4643470"/>
          </a:xfrm>
          <a:prstGeom prst="leftBrace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457200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Consistent emissions used in both models 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071934" y="2643182"/>
            <a:ext cx="1785950" cy="428628"/>
          </a:xfrm>
          <a:prstGeom prst="line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H="1">
            <a:off x="5679289" y="2821777"/>
            <a:ext cx="428628" cy="71438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857884" y="2643182"/>
            <a:ext cx="1214446" cy="357190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143504" y="1996851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Regional meteorology drives local model </a:t>
            </a:r>
          </a:p>
        </p:txBody>
      </p:sp>
      <p:pic>
        <p:nvPicPr>
          <p:cNvPr id="33" name="Picture 32" descr="CAMx_NO2.png"/>
          <p:cNvPicPr>
            <a:picLocks noChangeAspect="1"/>
          </p:cNvPicPr>
          <p:nvPr/>
        </p:nvPicPr>
        <p:blipFill>
          <a:blip r:embed="rId3" cstate="print"/>
          <a:srcRect l="42320" t="27727" r="35431" b="54961"/>
          <a:stretch>
            <a:fillRect/>
          </a:stretch>
        </p:blipFill>
        <p:spPr>
          <a:xfrm>
            <a:off x="214282" y="4500570"/>
            <a:ext cx="2357454" cy="1571636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 bwMode="auto">
          <a:xfrm rot="10800000" flipV="1">
            <a:off x="2571736" y="4071942"/>
            <a:ext cx="714380" cy="428628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1603670" y="5000636"/>
            <a:ext cx="432000" cy="432000"/>
          </a:xfrm>
          <a:prstGeom prst="rect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306B"/>
              </a:buClr>
              <a:buSzTx/>
              <a:buFontTx/>
              <a:buChar char="•"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996719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/>
              <a:t>Theoretically, ΔT depends on grid scale and meteorology; in practice, ΔT fixed at 1 to 2 hours   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7679553" y="2536025"/>
            <a:ext cx="2071702" cy="142876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071670" y="5286388"/>
            <a:ext cx="1285884" cy="500066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357554" y="550070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Nesting calculations performed separately for each regional model grid cell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implementation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44" y="928670"/>
            <a:ext cx="1571636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Meso</a:t>
            </a:r>
            <a:r>
              <a:rPr lang="en-GB" sz="1600" b="0" dirty="0" smtClean="0">
                <a:latin typeface="+mn-lt"/>
              </a:rPr>
              <a:t>-s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cale meteorological data (WRF)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2844" y="2994372"/>
            <a:ext cx="1577385" cy="36319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Emissions data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14612" y="928670"/>
            <a:ext cx="1784384" cy="85725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Regional model concentration output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6929454" y="1000108"/>
            <a:ext cx="185738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/>
              <a:t>Key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Utility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Data</a:t>
            </a:r>
          </a:p>
          <a:p>
            <a:pPr lvl="0" algn="ctr">
              <a:spcBef>
                <a:spcPct val="0"/>
              </a:spcBef>
              <a:buClrTx/>
              <a:buNone/>
            </a:pPr>
            <a:r>
              <a:rPr lang="en-GB" sz="1600" dirty="0" smtClean="0">
                <a:solidFill>
                  <a:srgbClr val="7030A0"/>
                </a:solidFill>
                <a:latin typeface="+mn-lt"/>
              </a:rPr>
              <a:t>Model run</a:t>
            </a:r>
          </a:p>
          <a:p>
            <a:pPr lvl="0" algn="ctr">
              <a:spcBef>
                <a:spcPct val="0"/>
              </a:spcBef>
              <a:buClrTx/>
              <a:buNone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C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CERC template ADMS4 UGM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1306B"/>
          </a:buClr>
          <a:buSzTx/>
          <a:buFontTx/>
          <a:buChar char="•"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1306B"/>
          </a:buClr>
          <a:buSzTx/>
          <a:buFontTx/>
          <a:buChar char="•"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RC template ADMS4 UGM 20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C template ADMS4 UGM 20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C template ADMS4 UGM 20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C template ADMS4 UGM 20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C template ADMS4 UGM 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C template ADMS4 UGM 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C template ADMS4 UGM 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CERCTemplate</Template>
  <TotalTime>3869</TotalTime>
  <Words>2135</Words>
  <Application>Microsoft Office PowerPoint</Application>
  <PresentationFormat>On-screen Show (4:3)</PresentationFormat>
  <Paragraphs>361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CERCTemplate</vt:lpstr>
      <vt:lpstr>The Development and Evaluation of an Automated System for Nesting ADMS-Urban in Regional Photochemical Models</vt:lpstr>
      <vt:lpstr>Contents</vt:lpstr>
      <vt:lpstr>Introduction</vt:lpstr>
      <vt:lpstr>Introduction</vt:lpstr>
      <vt:lpstr>Introduction</vt:lpstr>
      <vt:lpstr>Introduction</vt:lpstr>
      <vt:lpstr>Nesting concept</vt:lpstr>
      <vt:lpstr>Nesting concept</vt:lpstr>
      <vt:lpstr>System implementation</vt:lpstr>
      <vt:lpstr>System implementation</vt:lpstr>
      <vt:lpstr>System implementation</vt:lpstr>
      <vt:lpstr>System implementation</vt:lpstr>
      <vt:lpstr>System implementation</vt:lpstr>
      <vt:lpstr>System implementation: components</vt:lpstr>
      <vt:lpstr>Example use of system</vt:lpstr>
      <vt:lpstr>Example use of system</vt:lpstr>
      <vt:lpstr>Example use of system</vt:lpstr>
      <vt:lpstr>Example use of system</vt:lpstr>
      <vt:lpstr>Example use of system</vt:lpstr>
      <vt:lpstr>Example use of system</vt:lpstr>
      <vt:lpstr>Conclusions</vt:lpstr>
      <vt:lpstr>Acknowledgements</vt:lpstr>
      <vt:lpstr>System implementation</vt:lpstr>
      <vt:lpstr>Example use of system</vt:lpstr>
      <vt:lpstr>System implementation</vt:lpstr>
      <vt:lpstr>System implementation</vt:lpstr>
      <vt:lpstr>System implementation</vt:lpstr>
      <vt:lpstr>System implementation</vt:lpstr>
    </vt:vector>
  </TitlesOfParts>
  <Company>cerc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christina</dc:creator>
  <cp:lastModifiedBy>g</cp:lastModifiedBy>
  <cp:revision>317</cp:revision>
  <dcterms:created xsi:type="dcterms:W3CDTF">2012-10-26T15:54:04Z</dcterms:created>
  <dcterms:modified xsi:type="dcterms:W3CDTF">2014-10-26T19:52:28Z</dcterms:modified>
</cp:coreProperties>
</file>