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67" r:id="rId3"/>
    <p:sldId id="376" r:id="rId4"/>
    <p:sldId id="351" r:id="rId5"/>
    <p:sldId id="275" r:id="rId6"/>
    <p:sldId id="392" r:id="rId7"/>
    <p:sldId id="391" r:id="rId8"/>
    <p:sldId id="396" r:id="rId9"/>
    <p:sldId id="379" r:id="rId10"/>
    <p:sldId id="384" r:id="rId11"/>
    <p:sldId id="385" r:id="rId12"/>
    <p:sldId id="387" r:id="rId13"/>
    <p:sldId id="390" r:id="rId14"/>
    <p:sldId id="382" r:id="rId15"/>
    <p:sldId id="389" r:id="rId16"/>
    <p:sldId id="388" r:id="rId17"/>
    <p:sldId id="378" r:id="rId18"/>
    <p:sldId id="272" r:id="rId19"/>
    <p:sldId id="394" r:id="rId20"/>
    <p:sldId id="383" r:id="rId21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yth, Alison" initials="AME" lastIdx="1" clrIdx="0"/>
  <p:cmAuthor id="1" name="Rich Mason" initials="ram" lastIdx="2" clrIdx="1"/>
  <p:cmAuthor id="2" name="newuser" initials="n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56" autoAdjust="0"/>
    <p:restoredTop sz="93913" autoAdjust="0"/>
  </p:normalViewPr>
  <p:slideViewPr>
    <p:cSldViewPr>
      <p:cViewPr varScale="1">
        <p:scale>
          <a:sx n="80" d="100"/>
          <a:sy n="80" d="100"/>
        </p:scale>
        <p:origin x="10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004" y="-72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Zubrow\Desktop\data\modeling_platform\2011_platform\QA\rwc_VT_daily_2011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Chittenden Co, VT: RWC 2011 Daily PM2.5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Sheet1!$J$1</c:f>
              <c:strCache>
                <c:ptCount val="1"/>
                <c:pt idx="0">
                  <c:v>PM2_5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Sheet1!$J$2:$J$5111</c:f>
              <c:numCache>
                <c:formatCode>General</c:formatCode>
                <c:ptCount val="365"/>
                <c:pt idx="0">
                  <c:v>1.14049041338</c:v>
                </c:pt>
                <c:pt idx="1">
                  <c:v>2.38818335743</c:v>
                </c:pt>
                <c:pt idx="2">
                  <c:v>2.63122756893</c:v>
                </c:pt>
                <c:pt idx="3">
                  <c:v>2.5755353843800002</c:v>
                </c:pt>
                <c:pt idx="4">
                  <c:v>2.66892628504</c:v>
                </c:pt>
                <c:pt idx="5">
                  <c:v>2.7300044728700001</c:v>
                </c:pt>
                <c:pt idx="6">
                  <c:v>2.66892628504</c:v>
                </c:pt>
                <c:pt idx="7">
                  <c:v>2.4582213520599998</c:v>
                </c:pt>
                <c:pt idx="8">
                  <c:v>2.7869068850100001</c:v>
                </c:pt>
                <c:pt idx="9">
                  <c:v>2.8934388797100001</c:v>
                </c:pt>
                <c:pt idx="10">
                  <c:v>2.8844471059000001</c:v>
                </c:pt>
                <c:pt idx="11">
                  <c:v>2.6617485849400002</c:v>
                </c:pt>
                <c:pt idx="12">
                  <c:v>2.9419287826199998</c:v>
                </c:pt>
                <c:pt idx="13">
                  <c:v>3.4699765754</c:v>
                </c:pt>
                <c:pt idx="14">
                  <c:v>3.56098758594</c:v>
                </c:pt>
                <c:pt idx="15">
                  <c:v>3.6202645970899998</c:v>
                </c:pt>
                <c:pt idx="16">
                  <c:v>4.1003998776300001</c:v>
                </c:pt>
                <c:pt idx="17">
                  <c:v>3.2652140924599999</c:v>
                </c:pt>
                <c:pt idx="18">
                  <c:v>3.0784393459500001</c:v>
                </c:pt>
                <c:pt idx="19">
                  <c:v>3.3981221921999998</c:v>
                </c:pt>
                <c:pt idx="20">
                  <c:v>3.2364808049299998</c:v>
                </c:pt>
                <c:pt idx="21">
                  <c:v>3.7801086657699998</c:v>
                </c:pt>
                <c:pt idx="22">
                  <c:v>4.6152907030700003</c:v>
                </c:pt>
                <c:pt idx="23">
                  <c:v>4.8906550128699999</c:v>
                </c:pt>
                <c:pt idx="24">
                  <c:v>3.7250165795000001</c:v>
                </c:pt>
                <c:pt idx="25">
                  <c:v>3.3622167161299998</c:v>
                </c:pt>
                <c:pt idx="26">
                  <c:v>3.3083183227699999</c:v>
                </c:pt>
                <c:pt idx="27">
                  <c:v>3.14668310845</c:v>
                </c:pt>
                <c:pt idx="28">
                  <c:v>2.9431557653399998</c:v>
                </c:pt>
                <c:pt idx="29">
                  <c:v>3.3760126933299999</c:v>
                </c:pt>
                <c:pt idx="30">
                  <c:v>4.1003998776300001</c:v>
                </c:pt>
                <c:pt idx="31">
                  <c:v>3.3763481266599999</c:v>
                </c:pt>
                <c:pt idx="32">
                  <c:v>3.1398411723800002</c:v>
                </c:pt>
                <c:pt idx="33">
                  <c:v>3.3877033661599998</c:v>
                </c:pt>
                <c:pt idx="34">
                  <c:v>3.11829429321</c:v>
                </c:pt>
                <c:pt idx="35">
                  <c:v>2.9649580500499999</c:v>
                </c:pt>
                <c:pt idx="36">
                  <c:v>2.55090126192</c:v>
                </c:pt>
                <c:pt idx="37">
                  <c:v>2.6359884514799998</c:v>
                </c:pt>
                <c:pt idx="38">
                  <c:v>3.6283772776399998</c:v>
                </c:pt>
                <c:pt idx="39">
                  <c:v>3.7720581555799999</c:v>
                </c:pt>
                <c:pt idx="40">
                  <c:v>3.6858578520599998</c:v>
                </c:pt>
                <c:pt idx="41">
                  <c:v>3.5816748827499998</c:v>
                </c:pt>
                <c:pt idx="42">
                  <c:v>3.0978512685799999</c:v>
                </c:pt>
                <c:pt idx="43">
                  <c:v>3.5746517267</c:v>
                </c:pt>
                <c:pt idx="44">
                  <c:v>2.6252112640299998</c:v>
                </c:pt>
                <c:pt idx="45">
                  <c:v>3.8618491279499998</c:v>
                </c:pt>
                <c:pt idx="46">
                  <c:v>3.54575121855</c:v>
                </c:pt>
                <c:pt idx="47">
                  <c:v>2.3783162382</c:v>
                </c:pt>
                <c:pt idx="48">
                  <c:v>1.8287192513899999</c:v>
                </c:pt>
                <c:pt idx="49">
                  <c:v>3.3169728995600001</c:v>
                </c:pt>
                <c:pt idx="50">
                  <c:v>3.5279621186300001</c:v>
                </c:pt>
                <c:pt idx="51">
                  <c:v>3.5088845270200002</c:v>
                </c:pt>
                <c:pt idx="52">
                  <c:v>3.7900256094699998</c:v>
                </c:pt>
                <c:pt idx="53">
                  <c:v>3.5780792534899999</c:v>
                </c:pt>
                <c:pt idx="54">
                  <c:v>3.42003889682</c:v>
                </c:pt>
                <c:pt idx="55">
                  <c:v>2.3962899752700002</c:v>
                </c:pt>
                <c:pt idx="56">
                  <c:v>3.5037655035199999</c:v>
                </c:pt>
                <c:pt idx="57">
                  <c:v>2.7879857170900002</c:v>
                </c:pt>
                <c:pt idx="58">
                  <c:v>2.3809547305500001</c:v>
                </c:pt>
                <c:pt idx="59">
                  <c:v>3.3275626940900001</c:v>
                </c:pt>
                <c:pt idx="60">
                  <c:v>3.5789657322499999</c:v>
                </c:pt>
                <c:pt idx="61">
                  <c:v>3.9884663370400002</c:v>
                </c:pt>
                <c:pt idx="62">
                  <c:v>3.6615980745200001</c:v>
                </c:pt>
                <c:pt idx="63">
                  <c:v>1.9054405594899999</c:v>
                </c:pt>
                <c:pt idx="64">
                  <c:v>2.4732839951900001</c:v>
                </c:pt>
                <c:pt idx="65">
                  <c:v>3.07995061475</c:v>
                </c:pt>
                <c:pt idx="66">
                  <c:v>3.5502271536199999</c:v>
                </c:pt>
                <c:pt idx="67">
                  <c:v>3.2915884337899999</c:v>
                </c:pt>
                <c:pt idx="68">
                  <c:v>1.94456280043</c:v>
                </c:pt>
                <c:pt idx="69">
                  <c:v>1.2800191050700001</c:v>
                </c:pt>
                <c:pt idx="70">
                  <c:v>1.94136334185</c:v>
                </c:pt>
                <c:pt idx="71">
                  <c:v>1.9703930408899999</c:v>
                </c:pt>
                <c:pt idx="72">
                  <c:v>2.59246997257</c:v>
                </c:pt>
                <c:pt idx="73">
                  <c:v>2.7599645226599998</c:v>
                </c:pt>
                <c:pt idx="74">
                  <c:v>1.5637955934000001</c:v>
                </c:pt>
                <c:pt idx="75">
                  <c:v>1.97330005628</c:v>
                </c:pt>
                <c:pt idx="76">
                  <c:v>1.6607813517000001</c:v>
                </c:pt>
                <c:pt idx="77">
                  <c:v>2.3857417378800001</c:v>
                </c:pt>
                <c:pt idx="78">
                  <c:v>2.3762927253299999</c:v>
                </c:pt>
                <c:pt idx="79">
                  <c:v>1.7303659656799999</c:v>
                </c:pt>
                <c:pt idx="80">
                  <c:v>1.94097576919</c:v>
                </c:pt>
                <c:pt idx="81">
                  <c:v>2.7132721588100002</c:v>
                </c:pt>
                <c:pt idx="82">
                  <c:v>2.4761946481999999</c:v>
                </c:pt>
                <c:pt idx="83">
                  <c:v>2.5013335190100001</c:v>
                </c:pt>
                <c:pt idx="84">
                  <c:v>2.7234058169100002</c:v>
                </c:pt>
                <c:pt idx="85">
                  <c:v>2.8396846686799999</c:v>
                </c:pt>
                <c:pt idx="86">
                  <c:v>2.6858610936899998</c:v>
                </c:pt>
                <c:pt idx="87">
                  <c:v>2.3109596158399999</c:v>
                </c:pt>
                <c:pt idx="88">
                  <c:v>2.0559187298900001</c:v>
                </c:pt>
                <c:pt idx="89">
                  <c:v>1.8834910060000001</c:v>
                </c:pt>
                <c:pt idx="90">
                  <c:v>1.6688328539699999</c:v>
                </c:pt>
                <c:pt idx="91">
                  <c:v>1.78497049966</c:v>
                </c:pt>
                <c:pt idx="92">
                  <c:v>1.9106821599999999</c:v>
                </c:pt>
                <c:pt idx="93">
                  <c:v>1.48583826363</c:v>
                </c:pt>
                <c:pt idx="94">
                  <c:v>1.53972805895</c:v>
                </c:pt>
                <c:pt idx="95">
                  <c:v>1.9923408306899999</c:v>
                </c:pt>
                <c:pt idx="96">
                  <c:v>2.06058205789</c:v>
                </c:pt>
                <c:pt idx="97">
                  <c:v>1.93126892603</c:v>
                </c:pt>
                <c:pt idx="98">
                  <c:v>1.8101143308700001</c:v>
                </c:pt>
                <c:pt idx="99">
                  <c:v>1.3108050064900001</c:v>
                </c:pt>
                <c:pt idx="100">
                  <c:v>0.77819287327099995</c:v>
                </c:pt>
                <c:pt idx="101">
                  <c:v>1.2703200883100001</c:v>
                </c:pt>
                <c:pt idx="102">
                  <c:v>1.0763440522400001</c:v>
                </c:pt>
                <c:pt idx="103">
                  <c:v>1.3565342809500001</c:v>
                </c:pt>
                <c:pt idx="104">
                  <c:v>2.0498113740799999</c:v>
                </c:pt>
                <c:pt idx="105">
                  <c:v>1.60895541384</c:v>
                </c:pt>
                <c:pt idx="106">
                  <c:v>1.1204200801999999</c:v>
                </c:pt>
                <c:pt idx="107">
                  <c:v>1.6510778154700001</c:v>
                </c:pt>
                <c:pt idx="108">
                  <c:v>1.4930312858499999</c:v>
                </c:pt>
                <c:pt idx="109">
                  <c:v>1.19847882261</c:v>
                </c:pt>
                <c:pt idx="110">
                  <c:v>1.5540983403399999</c:v>
                </c:pt>
                <c:pt idx="111">
                  <c:v>1.6376970789400001</c:v>
                </c:pt>
                <c:pt idx="112">
                  <c:v>1.35390703218</c:v>
                </c:pt>
                <c:pt idx="113">
                  <c:v>0.91926061201200004</c:v>
                </c:pt>
                <c:pt idx="114">
                  <c:v>1.1158534249100001</c:v>
                </c:pt>
                <c:pt idx="115">
                  <c:v>0.54076268918299997</c:v>
                </c:pt>
                <c:pt idx="116">
                  <c:v>0.37588581981000002</c:v>
                </c:pt>
                <c:pt idx="117">
                  <c:v>0.37588581981000002</c:v>
                </c:pt>
                <c:pt idx="118">
                  <c:v>0.77820169176099996</c:v>
                </c:pt>
                <c:pt idx="119">
                  <c:v>1.0809172111700001</c:v>
                </c:pt>
                <c:pt idx="120">
                  <c:v>0.89832761000399997</c:v>
                </c:pt>
                <c:pt idx="121">
                  <c:v>0.19876022148299999</c:v>
                </c:pt>
                <c:pt idx="122">
                  <c:v>0.117131423431</c:v>
                </c:pt>
                <c:pt idx="123">
                  <c:v>0.68468402530600003</c:v>
                </c:pt>
                <c:pt idx="124">
                  <c:v>0.76011926680099995</c:v>
                </c:pt>
                <c:pt idx="125">
                  <c:v>0.80322250503100001</c:v>
                </c:pt>
                <c:pt idx="126">
                  <c:v>0.53833707519200003</c:v>
                </c:pt>
                <c:pt idx="127">
                  <c:v>0.64834523066000005</c:v>
                </c:pt>
                <c:pt idx="128">
                  <c:v>0.66178306691599997</c:v>
                </c:pt>
                <c:pt idx="129">
                  <c:v>0.67749849880000002</c:v>
                </c:pt>
                <c:pt idx="130">
                  <c:v>0.38474307857899998</c:v>
                </c:pt>
                <c:pt idx="131">
                  <c:v>0.32295985242699998</c:v>
                </c:pt>
                <c:pt idx="132">
                  <c:v>0.117131423431</c:v>
                </c:pt>
                <c:pt idx="133">
                  <c:v>0.24593991716899999</c:v>
                </c:pt>
                <c:pt idx="134">
                  <c:v>0.32343806814199999</c:v>
                </c:pt>
                <c:pt idx="135">
                  <c:v>0.26018535078299998</c:v>
                </c:pt>
                <c:pt idx="136">
                  <c:v>0.22345720876</c:v>
                </c:pt>
                <c:pt idx="137">
                  <c:v>0.117131423431</c:v>
                </c:pt>
                <c:pt idx="138">
                  <c:v>0.117131423431</c:v>
                </c:pt>
                <c:pt idx="139">
                  <c:v>0.117131423431</c:v>
                </c:pt>
                <c:pt idx="140">
                  <c:v>0.24593991716899999</c:v>
                </c:pt>
                <c:pt idx="141">
                  <c:v>0.30924993267099998</c:v>
                </c:pt>
                <c:pt idx="142">
                  <c:v>0.18044089879899999</c:v>
                </c:pt>
                <c:pt idx="143">
                  <c:v>0.117131423431</c:v>
                </c:pt>
                <c:pt idx="144">
                  <c:v>0.117131423431</c:v>
                </c:pt>
                <c:pt idx="145">
                  <c:v>0.117131423431</c:v>
                </c:pt>
                <c:pt idx="146">
                  <c:v>0.117131423431</c:v>
                </c:pt>
                <c:pt idx="147">
                  <c:v>0.24593991716899999</c:v>
                </c:pt>
                <c:pt idx="148">
                  <c:v>0.30924993267099998</c:v>
                </c:pt>
                <c:pt idx="149">
                  <c:v>0.30924993267099998</c:v>
                </c:pt>
                <c:pt idx="150">
                  <c:v>0.18044089879899999</c:v>
                </c:pt>
                <c:pt idx="151">
                  <c:v>9.73352901923E-2</c:v>
                </c:pt>
                <c:pt idx="152">
                  <c:v>9.4368805110399995E-2</c:v>
                </c:pt>
                <c:pt idx="153">
                  <c:v>9.4368805110399995E-2</c:v>
                </c:pt>
                <c:pt idx="154">
                  <c:v>0.24157914055800001</c:v>
                </c:pt>
                <c:pt idx="155">
                  <c:v>0.31393274953099998</c:v>
                </c:pt>
                <c:pt idx="156">
                  <c:v>0.166722557385</c:v>
                </c:pt>
                <c:pt idx="157">
                  <c:v>9.4368805110399995E-2</c:v>
                </c:pt>
                <c:pt idx="158">
                  <c:v>9.4368805110399995E-2</c:v>
                </c:pt>
                <c:pt idx="159">
                  <c:v>9.4368805110399995E-2</c:v>
                </c:pt>
                <c:pt idx="160">
                  <c:v>9.4368805110399995E-2</c:v>
                </c:pt>
                <c:pt idx="161">
                  <c:v>0.24157914055800001</c:v>
                </c:pt>
                <c:pt idx="162">
                  <c:v>0.31393274953099998</c:v>
                </c:pt>
                <c:pt idx="163">
                  <c:v>0.166722557385</c:v>
                </c:pt>
                <c:pt idx="164">
                  <c:v>9.4368805110399995E-2</c:v>
                </c:pt>
                <c:pt idx="165">
                  <c:v>9.4368805110399995E-2</c:v>
                </c:pt>
                <c:pt idx="166">
                  <c:v>9.4368805110399995E-2</c:v>
                </c:pt>
                <c:pt idx="167">
                  <c:v>9.4368805110399995E-2</c:v>
                </c:pt>
                <c:pt idx="168">
                  <c:v>0.24157914055800001</c:v>
                </c:pt>
                <c:pt idx="169">
                  <c:v>0.31393274953099998</c:v>
                </c:pt>
                <c:pt idx="170">
                  <c:v>0.166722557385</c:v>
                </c:pt>
                <c:pt idx="171">
                  <c:v>9.4368805110399995E-2</c:v>
                </c:pt>
                <c:pt idx="172">
                  <c:v>9.4368805110399995E-2</c:v>
                </c:pt>
                <c:pt idx="173">
                  <c:v>9.4368805110399995E-2</c:v>
                </c:pt>
                <c:pt idx="174">
                  <c:v>9.4368805110399995E-2</c:v>
                </c:pt>
                <c:pt idx="175">
                  <c:v>0.24157914055800001</c:v>
                </c:pt>
                <c:pt idx="176">
                  <c:v>0.31393274953099998</c:v>
                </c:pt>
                <c:pt idx="177">
                  <c:v>0.166722557385</c:v>
                </c:pt>
                <c:pt idx="178">
                  <c:v>9.4368805110399995E-2</c:v>
                </c:pt>
                <c:pt idx="179">
                  <c:v>9.4368805110399995E-2</c:v>
                </c:pt>
                <c:pt idx="180">
                  <c:v>9.4368805110399995E-2</c:v>
                </c:pt>
                <c:pt idx="181">
                  <c:v>8.5981715184700006E-2</c:v>
                </c:pt>
                <c:pt idx="182">
                  <c:v>0.24760491431100001</c:v>
                </c:pt>
                <c:pt idx="183">
                  <c:v>0.32740720456900002</c:v>
                </c:pt>
                <c:pt idx="184">
                  <c:v>0.32740720456900002</c:v>
                </c:pt>
                <c:pt idx="185">
                  <c:v>0.16504292154899999</c:v>
                </c:pt>
                <c:pt idx="186">
                  <c:v>8.5241028123099999E-2</c:v>
                </c:pt>
                <c:pt idx="187">
                  <c:v>8.5241028123099999E-2</c:v>
                </c:pt>
                <c:pt idx="188">
                  <c:v>8.5241028123099999E-2</c:v>
                </c:pt>
                <c:pt idx="189">
                  <c:v>0.24760491431100001</c:v>
                </c:pt>
                <c:pt idx="190">
                  <c:v>0.32740720456900002</c:v>
                </c:pt>
                <c:pt idx="191">
                  <c:v>0.16504292154899999</c:v>
                </c:pt>
                <c:pt idx="192">
                  <c:v>8.5241028123099999E-2</c:v>
                </c:pt>
                <c:pt idx="193">
                  <c:v>8.5241028123099999E-2</c:v>
                </c:pt>
                <c:pt idx="194">
                  <c:v>8.5241028123099999E-2</c:v>
                </c:pt>
                <c:pt idx="195">
                  <c:v>8.5241028123099999E-2</c:v>
                </c:pt>
                <c:pt idx="196">
                  <c:v>0.24760491431100001</c:v>
                </c:pt>
                <c:pt idx="197">
                  <c:v>0.32740720456900002</c:v>
                </c:pt>
                <c:pt idx="198">
                  <c:v>0.16504292154899999</c:v>
                </c:pt>
                <c:pt idx="199">
                  <c:v>8.5241028123099999E-2</c:v>
                </c:pt>
                <c:pt idx="200">
                  <c:v>8.5241028123099999E-2</c:v>
                </c:pt>
                <c:pt idx="201">
                  <c:v>8.5241028123099999E-2</c:v>
                </c:pt>
                <c:pt idx="202">
                  <c:v>8.5241028123099999E-2</c:v>
                </c:pt>
                <c:pt idx="203">
                  <c:v>0.24760491431100001</c:v>
                </c:pt>
                <c:pt idx="204">
                  <c:v>0.32740720456900002</c:v>
                </c:pt>
                <c:pt idx="205">
                  <c:v>0.16504292154899999</c:v>
                </c:pt>
                <c:pt idx="206">
                  <c:v>8.5241028123099999E-2</c:v>
                </c:pt>
                <c:pt idx="207">
                  <c:v>8.5241028123099999E-2</c:v>
                </c:pt>
                <c:pt idx="208">
                  <c:v>8.5241028123099999E-2</c:v>
                </c:pt>
                <c:pt idx="209">
                  <c:v>8.5241028123099999E-2</c:v>
                </c:pt>
                <c:pt idx="210">
                  <c:v>0.24760491431100001</c:v>
                </c:pt>
                <c:pt idx="211">
                  <c:v>0.32740720456900002</c:v>
                </c:pt>
                <c:pt idx="212">
                  <c:v>0.16309425561499999</c:v>
                </c:pt>
                <c:pt idx="213">
                  <c:v>8.1658306926399998E-2</c:v>
                </c:pt>
                <c:pt idx="214">
                  <c:v>8.1658306926399998E-2</c:v>
                </c:pt>
                <c:pt idx="215">
                  <c:v>8.1658306926399998E-2</c:v>
                </c:pt>
                <c:pt idx="216">
                  <c:v>8.1658306926399998E-2</c:v>
                </c:pt>
                <c:pt idx="217">
                  <c:v>0.22670359272999999</c:v>
                </c:pt>
                <c:pt idx="218">
                  <c:v>0.297993129573</c:v>
                </c:pt>
                <c:pt idx="219">
                  <c:v>0.152947998093</c:v>
                </c:pt>
                <c:pt idx="220">
                  <c:v>8.1658306926399998E-2</c:v>
                </c:pt>
                <c:pt idx="221">
                  <c:v>8.1658306926399998E-2</c:v>
                </c:pt>
                <c:pt idx="222">
                  <c:v>8.1658306926399998E-2</c:v>
                </c:pt>
                <c:pt idx="223">
                  <c:v>8.1658306926399998E-2</c:v>
                </c:pt>
                <c:pt idx="224">
                  <c:v>0.22670359272999999</c:v>
                </c:pt>
                <c:pt idx="225">
                  <c:v>0.297993129573</c:v>
                </c:pt>
                <c:pt idx="226">
                  <c:v>0.152947998093</c:v>
                </c:pt>
                <c:pt idx="227">
                  <c:v>8.1658306926399998E-2</c:v>
                </c:pt>
                <c:pt idx="228">
                  <c:v>8.1658306926399998E-2</c:v>
                </c:pt>
                <c:pt idx="229">
                  <c:v>8.1658306926399998E-2</c:v>
                </c:pt>
                <c:pt idx="230">
                  <c:v>8.1658306926399998E-2</c:v>
                </c:pt>
                <c:pt idx="231">
                  <c:v>0.22670359272999999</c:v>
                </c:pt>
                <c:pt idx="232">
                  <c:v>0.297993129573</c:v>
                </c:pt>
                <c:pt idx="233">
                  <c:v>0.152947998093</c:v>
                </c:pt>
                <c:pt idx="234">
                  <c:v>8.1658306926399998E-2</c:v>
                </c:pt>
                <c:pt idx="235">
                  <c:v>8.1658306926399998E-2</c:v>
                </c:pt>
                <c:pt idx="236">
                  <c:v>8.1658306926399998E-2</c:v>
                </c:pt>
                <c:pt idx="237">
                  <c:v>8.1658306926399998E-2</c:v>
                </c:pt>
                <c:pt idx="238">
                  <c:v>0.22670359272999999</c:v>
                </c:pt>
                <c:pt idx="239">
                  <c:v>0.297993129573</c:v>
                </c:pt>
                <c:pt idx="240">
                  <c:v>0.152947998093</c:v>
                </c:pt>
                <c:pt idx="241">
                  <c:v>8.1658306926399998E-2</c:v>
                </c:pt>
                <c:pt idx="242">
                  <c:v>8.1658306926399998E-2</c:v>
                </c:pt>
                <c:pt idx="243">
                  <c:v>0.106725229879</c:v>
                </c:pt>
                <c:pt idx="244">
                  <c:v>0.113634858886</c:v>
                </c:pt>
                <c:pt idx="245">
                  <c:v>0.280328656969</c:v>
                </c:pt>
                <c:pt idx="246">
                  <c:v>0.36225872772599998</c:v>
                </c:pt>
                <c:pt idx="247">
                  <c:v>0.36225872772599998</c:v>
                </c:pt>
                <c:pt idx="248">
                  <c:v>0.195565083966</c:v>
                </c:pt>
                <c:pt idx="249">
                  <c:v>0.113634858886</c:v>
                </c:pt>
                <c:pt idx="250">
                  <c:v>0.113634858886</c:v>
                </c:pt>
                <c:pt idx="251">
                  <c:v>0.113634858886</c:v>
                </c:pt>
                <c:pt idx="252">
                  <c:v>0.280328656969</c:v>
                </c:pt>
                <c:pt idx="253">
                  <c:v>0.36225872772599998</c:v>
                </c:pt>
                <c:pt idx="254">
                  <c:v>0.195565083966</c:v>
                </c:pt>
                <c:pt idx="255">
                  <c:v>0.113634858886</c:v>
                </c:pt>
                <c:pt idx="256">
                  <c:v>0.113634858886</c:v>
                </c:pt>
                <c:pt idx="257">
                  <c:v>0.12990703514400001</c:v>
                </c:pt>
                <c:pt idx="258">
                  <c:v>0.45811773647300003</c:v>
                </c:pt>
                <c:pt idx="259">
                  <c:v>0.56231126591900005</c:v>
                </c:pt>
                <c:pt idx="260">
                  <c:v>0.51097245045299999</c:v>
                </c:pt>
                <c:pt idx="261">
                  <c:v>0.50089471260200003</c:v>
                </c:pt>
                <c:pt idx="262">
                  <c:v>0.113634858886</c:v>
                </c:pt>
                <c:pt idx="263">
                  <c:v>0.113634858886</c:v>
                </c:pt>
                <c:pt idx="264">
                  <c:v>0.113634858886</c:v>
                </c:pt>
                <c:pt idx="265">
                  <c:v>0.113634858886</c:v>
                </c:pt>
                <c:pt idx="266">
                  <c:v>0.280328656969</c:v>
                </c:pt>
                <c:pt idx="267">
                  <c:v>0.36225872772599998</c:v>
                </c:pt>
                <c:pt idx="268">
                  <c:v>0.195565083966</c:v>
                </c:pt>
                <c:pt idx="269">
                  <c:v>0.113634858886</c:v>
                </c:pt>
                <c:pt idx="270">
                  <c:v>0.113634858886</c:v>
                </c:pt>
                <c:pt idx="271">
                  <c:v>0.113634858886</c:v>
                </c:pt>
                <c:pt idx="272">
                  <c:v>0.113634858886</c:v>
                </c:pt>
                <c:pt idx="273">
                  <c:v>0.96790252365100005</c:v>
                </c:pt>
                <c:pt idx="274">
                  <c:v>0.92070596260199999</c:v>
                </c:pt>
                <c:pt idx="275">
                  <c:v>0.45249550786699999</c:v>
                </c:pt>
                <c:pt idx="276">
                  <c:v>0.39503815915099999</c:v>
                </c:pt>
                <c:pt idx="277">
                  <c:v>0.54518793998399995</c:v>
                </c:pt>
                <c:pt idx="278">
                  <c:v>1.05957910976</c:v>
                </c:pt>
                <c:pt idx="279">
                  <c:v>1.05957910976</c:v>
                </c:pt>
                <c:pt idx="280">
                  <c:v>0.64305127036300003</c:v>
                </c:pt>
                <c:pt idx="281">
                  <c:v>0.56939770566100001</c:v>
                </c:pt>
                <c:pt idx="282">
                  <c:v>0.45249550786699999</c:v>
                </c:pt>
                <c:pt idx="283">
                  <c:v>0.56027550636900003</c:v>
                </c:pt>
                <c:pt idx="284">
                  <c:v>0.45143438993099999</c:v>
                </c:pt>
                <c:pt idx="285">
                  <c:v>0.39503815915099999</c:v>
                </c:pt>
                <c:pt idx="286">
                  <c:v>0.39503815915099999</c:v>
                </c:pt>
                <c:pt idx="287">
                  <c:v>0.630118623381</c:v>
                </c:pt>
                <c:pt idx="288">
                  <c:v>0.705539534829</c:v>
                </c:pt>
                <c:pt idx="289">
                  <c:v>0.84762834453699998</c:v>
                </c:pt>
                <c:pt idx="290">
                  <c:v>0.62062011705300002</c:v>
                </c:pt>
                <c:pt idx="291">
                  <c:v>0.67881388688699995</c:v>
                </c:pt>
                <c:pt idx="292">
                  <c:v>0.39503815915099999</c:v>
                </c:pt>
                <c:pt idx="293">
                  <c:v>0.69354153760600001</c:v>
                </c:pt>
                <c:pt idx="294">
                  <c:v>0.81834842082699999</c:v>
                </c:pt>
                <c:pt idx="295">
                  <c:v>1.2554902533400001</c:v>
                </c:pt>
                <c:pt idx="296">
                  <c:v>1.0954814993499999</c:v>
                </c:pt>
                <c:pt idx="297">
                  <c:v>1.0056963692300001</c:v>
                </c:pt>
                <c:pt idx="298">
                  <c:v>1.1457881215300001</c:v>
                </c:pt>
                <c:pt idx="299">
                  <c:v>1.27869533942</c:v>
                </c:pt>
                <c:pt idx="300">
                  <c:v>1.62712756694</c:v>
                </c:pt>
                <c:pt idx="301">
                  <c:v>1.74762562548</c:v>
                </c:pt>
                <c:pt idx="302">
                  <c:v>1.79789333607</c:v>
                </c:pt>
                <c:pt idx="303">
                  <c:v>1.68099002494</c:v>
                </c:pt>
                <c:pt idx="304">
                  <c:v>1.41539693329</c:v>
                </c:pt>
                <c:pt idx="305">
                  <c:v>1.46657945204</c:v>
                </c:pt>
                <c:pt idx="306">
                  <c:v>1.0642653658300001</c:v>
                </c:pt>
                <c:pt idx="307">
                  <c:v>0.43205410363399999</c:v>
                </c:pt>
                <c:pt idx="308">
                  <c:v>2.00276461713</c:v>
                </c:pt>
                <c:pt idx="309">
                  <c:v>1.85347562018</c:v>
                </c:pt>
                <c:pt idx="310">
                  <c:v>1.5867076851299999</c:v>
                </c:pt>
                <c:pt idx="311">
                  <c:v>1.28338380011</c:v>
                </c:pt>
                <c:pt idx="312">
                  <c:v>0.74420806442800003</c:v>
                </c:pt>
                <c:pt idx="313">
                  <c:v>1.0786359779100001</c:v>
                </c:pt>
                <c:pt idx="314">
                  <c:v>1.64618674995</c:v>
                </c:pt>
                <c:pt idx="315">
                  <c:v>1.7908319298199999</c:v>
                </c:pt>
                <c:pt idx="316">
                  <c:v>1.1745711233</c:v>
                </c:pt>
                <c:pt idx="317">
                  <c:v>0.48613660502099998</c:v>
                </c:pt>
                <c:pt idx="318">
                  <c:v>0.93494925773199999</c:v>
                </c:pt>
                <c:pt idx="319">
                  <c:v>1.11455159525</c:v>
                </c:pt>
                <c:pt idx="320">
                  <c:v>1.4953174795099999</c:v>
                </c:pt>
                <c:pt idx="321">
                  <c:v>1.78628213989</c:v>
                </c:pt>
                <c:pt idx="322">
                  <c:v>1.45676061404</c:v>
                </c:pt>
                <c:pt idx="323">
                  <c:v>1.4978589684600001</c:v>
                </c:pt>
                <c:pt idx="324">
                  <c:v>2.0536812583900002</c:v>
                </c:pt>
                <c:pt idx="325">
                  <c:v>2.2245196698399998</c:v>
                </c:pt>
                <c:pt idx="326">
                  <c:v>1.89045022799</c:v>
                </c:pt>
                <c:pt idx="327">
                  <c:v>2.2111039900399998</c:v>
                </c:pt>
                <c:pt idx="328">
                  <c:v>1.71338717481</c:v>
                </c:pt>
                <c:pt idx="329">
                  <c:v>1.59485001785</c:v>
                </c:pt>
                <c:pt idx="330">
                  <c:v>1.3182577332600001</c:v>
                </c:pt>
                <c:pt idx="331">
                  <c:v>1.1125471523599999</c:v>
                </c:pt>
                <c:pt idx="332">
                  <c:v>0.99960720154899996</c:v>
                </c:pt>
                <c:pt idx="333">
                  <c:v>1.55638585677</c:v>
                </c:pt>
                <c:pt idx="334">
                  <c:v>2.1496528902900001</c:v>
                </c:pt>
                <c:pt idx="335">
                  <c:v>1.8637503741300001</c:v>
                </c:pt>
                <c:pt idx="336">
                  <c:v>2.2228260787399998</c:v>
                </c:pt>
                <c:pt idx="337">
                  <c:v>1.64797800583</c:v>
                </c:pt>
                <c:pt idx="338">
                  <c:v>1.0697821032399999</c:v>
                </c:pt>
                <c:pt idx="339">
                  <c:v>1.5871606248500001</c:v>
                </c:pt>
                <c:pt idx="340">
                  <c:v>1.63026584724</c:v>
                </c:pt>
                <c:pt idx="341">
                  <c:v>2.12597458196</c:v>
                </c:pt>
                <c:pt idx="342">
                  <c:v>1.7775433465199999</c:v>
                </c:pt>
                <c:pt idx="343">
                  <c:v>2.2623409629700002</c:v>
                </c:pt>
                <c:pt idx="344">
                  <c:v>2.44902366649</c:v>
                </c:pt>
                <c:pt idx="345">
                  <c:v>1.9426671556699999</c:v>
                </c:pt>
                <c:pt idx="346">
                  <c:v>2.20859413742</c:v>
                </c:pt>
                <c:pt idx="347">
                  <c:v>1.6446363491</c:v>
                </c:pt>
                <c:pt idx="348">
                  <c:v>1.3608560026800001</c:v>
                </c:pt>
                <c:pt idx="349">
                  <c:v>2.1942222025599998</c:v>
                </c:pt>
                <c:pt idx="350">
                  <c:v>2.8622301316700001</c:v>
                </c:pt>
                <c:pt idx="351">
                  <c:v>3.0201647766900002</c:v>
                </c:pt>
                <c:pt idx="352">
                  <c:v>2.7257451419700001</c:v>
                </c:pt>
                <c:pt idx="353">
                  <c:v>2.8587673309200001</c:v>
                </c:pt>
                <c:pt idx="354">
                  <c:v>2.3953810093599999</c:v>
                </c:pt>
                <c:pt idx="355">
                  <c:v>1.7523987436899999</c:v>
                </c:pt>
                <c:pt idx="356">
                  <c:v>2.6971147000900002</c:v>
                </c:pt>
                <c:pt idx="357">
                  <c:v>3.1531814540899998</c:v>
                </c:pt>
                <c:pt idx="358">
                  <c:v>3.0560909762200001</c:v>
                </c:pt>
                <c:pt idx="359">
                  <c:v>2.3880778662400002</c:v>
                </c:pt>
                <c:pt idx="360">
                  <c:v>2.1906309825400001</c:v>
                </c:pt>
                <c:pt idx="361">
                  <c:v>3.2790372967499999</c:v>
                </c:pt>
                <c:pt idx="362">
                  <c:v>3.5412755039400001</c:v>
                </c:pt>
                <c:pt idx="363">
                  <c:v>3.09943727409</c:v>
                </c:pt>
                <c:pt idx="364">
                  <c:v>1.87799289764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525120"/>
        <c:axId val="134596664"/>
      </c:lineChart>
      <c:catAx>
        <c:axId val="1335251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96664"/>
        <c:crosses val="autoZero"/>
        <c:auto val="1"/>
        <c:lblAlgn val="ctr"/>
        <c:lblOffset val="100"/>
        <c:tickMarkSkip val="31"/>
        <c:noMultiLvlLbl val="0"/>
      </c:catAx>
      <c:valAx>
        <c:axId val="13459666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PM2.5 (tons)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25120"/>
        <c:crossesAt val="1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2BE8E-4388-45F4-AC55-867814BF78B0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2A806-AAAB-4323-9C5A-E0AE93302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32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E768F8DF-0D6B-466A-A773-FCAEDD85D409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E49FF909-214C-4283-A38D-5D8E6479E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4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2774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0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55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range is smaller on rural restricted, </a:t>
            </a:r>
            <a:r>
              <a:rPr lang="en-US" baseline="0" dirty="0" err="1" smtClean="0"/>
              <a:t>i.e</a:t>
            </a:r>
            <a:r>
              <a:rPr lang="en-US" baseline="0" dirty="0" smtClean="0"/>
              <a:t> less variation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5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7924800" y="6407944"/>
            <a:ext cx="722472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5AF8CA-7276-47C2-B7A7-4D158E216C1C}" type="datetime1">
              <a:rPr lang="en-US" smtClean="0"/>
              <a:pPr/>
              <a:t>10/28/2014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163728" cy="365125"/>
          </a:xfrm>
        </p:spPr>
        <p:txBody>
          <a:bodyPr/>
          <a:lstStyle>
            <a:lvl1pPr>
              <a:defRPr sz="100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91E54-FDBA-45F8-91F6-5708D7EC203B}" type="datetime1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B6E3F2-AFAA-4D24-8B99-FEF50B4E69E7}" type="datetime1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B9200F-E07E-4ECE-96C1-2B9230187227}" type="datetime1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316128" cy="365125"/>
          </a:xfrm>
        </p:spPr>
        <p:txBody>
          <a:bodyPr/>
          <a:lstStyle>
            <a:extLst/>
          </a:lstStyle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F2F83-966E-4094-B6DF-D5B25EAF193A}" type="datetime1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4C6A6-87B3-41A2-A18F-7E4E7206EED7}" type="datetime1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F539EC-FA9C-4557-ADEF-16E6D24D8931}" type="datetime1">
              <a:rPr lang="en-US" smtClean="0"/>
              <a:pPr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BA3DEE-D6A2-4108-BF0D-8CD761C1BB4E}" type="datetime1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68D2DA-F72F-4073-86DF-B0C2701F745E}" type="datetime1">
              <a:rPr lang="en-US" smtClean="0"/>
              <a:pPr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DBE3D3F-4CC0-49A9-B7A6-D83A4BA290F6}" type="datetime1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F70F5D-DBD7-4E1C-AE9A-5E07E8AC14F9}" type="datetime1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9A2A93-CF92-4B7B-BCF1-09FEFD2E7F45}" type="datetime1">
              <a:rPr lang="en-US" smtClean="0"/>
              <a:pPr/>
              <a:t>10/28/2014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smoke-model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a.gov/ttn/chief/emch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a.gov/ttn/chief/net/2011inventory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9639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Updates to EPA’s 2011 Emissions Modeling Platform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24200"/>
            <a:ext cx="8686800" cy="25908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October 29, 2014</a:t>
            </a:r>
          </a:p>
          <a:p>
            <a:pPr algn="ctr"/>
            <a:r>
              <a:rPr lang="en-US" dirty="0" smtClean="0"/>
              <a:t>Alison Eyth, Alexis Zubrow, Rich </a:t>
            </a:r>
            <a:r>
              <a:rPr lang="en-US" dirty="0" smtClean="0"/>
              <a:t>Mason</a:t>
            </a:r>
          </a:p>
          <a:p>
            <a:pPr algn="ctr"/>
            <a:r>
              <a:rPr lang="en-US" dirty="0" smtClean="0"/>
              <a:t>EPA Office of Air Quality Planning and Standards</a:t>
            </a:r>
          </a:p>
          <a:p>
            <a:pPr algn="ctr"/>
            <a:r>
              <a:rPr lang="en-US" dirty="0" smtClean="0"/>
              <a:t>Emission Inventory and Analysis Group</a:t>
            </a:r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905000"/>
            <a:ext cx="5120651" cy="38404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</a:t>
            </a:r>
            <a:r>
              <a:rPr lang="en-US" dirty="0" smtClean="0"/>
              <a:t>Diurnal Temporal </a:t>
            </a:r>
            <a:r>
              <a:rPr lang="en-US" dirty="0" smtClean="0"/>
              <a:t>Profiles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5678269"/>
            <a:ext cx="1997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Passenger cars</a:t>
            </a:r>
            <a:endParaRPr lang="en-US" dirty="0" smtClean="0"/>
          </a:p>
          <a:p>
            <a:r>
              <a:rPr lang="en-US" dirty="0" smtClean="0"/>
              <a:t>Urban restricted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5638800"/>
            <a:ext cx="3456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Combination </a:t>
            </a:r>
            <a:r>
              <a:rPr lang="en-US" dirty="0" smtClean="0"/>
              <a:t>truck long-haul</a:t>
            </a:r>
            <a:endParaRPr lang="en-US" dirty="0" smtClean="0"/>
          </a:p>
          <a:p>
            <a:r>
              <a:rPr lang="en-US" dirty="0" smtClean="0"/>
              <a:t>Urban restricted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417638"/>
            <a:ext cx="7961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Days of week: </a:t>
            </a:r>
            <a:r>
              <a:rPr lang="en-US" sz="2000" dirty="0" smtClean="0">
                <a:solidFill>
                  <a:srgbClr val="0070C0"/>
                </a:solidFill>
              </a:rPr>
              <a:t>Blue</a:t>
            </a:r>
            <a:r>
              <a:rPr lang="en-US" sz="2000" dirty="0" smtClean="0"/>
              <a:t> weekday, </a:t>
            </a:r>
            <a:r>
              <a:rPr lang="en-US" sz="2000" dirty="0" smtClean="0">
                <a:solidFill>
                  <a:srgbClr val="00B050"/>
                </a:solidFill>
              </a:rPr>
              <a:t>Green </a:t>
            </a:r>
            <a:r>
              <a:rPr lang="en-US" sz="2000" dirty="0" smtClean="0"/>
              <a:t>Sat, </a:t>
            </a:r>
            <a:r>
              <a:rPr lang="en-US" sz="2000" dirty="0" smtClean="0">
                <a:solidFill>
                  <a:srgbClr val="FF0000"/>
                </a:solidFill>
              </a:rPr>
              <a:t>Red</a:t>
            </a:r>
            <a:r>
              <a:rPr lang="en-US" sz="2000" dirty="0" smtClean="0"/>
              <a:t> Sun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49832"/>
            <a:ext cx="5120651" cy="384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B1CE-4584-4940-B22B-1A52A204CA1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5832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National </a:t>
            </a:r>
            <a:r>
              <a:rPr lang="en-US" sz="3400" dirty="0" smtClean="0"/>
              <a:t>Day of Week Temporal Profiles</a:t>
            </a:r>
            <a:endParaRPr lang="en-US" sz="3400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5257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Rural restricted:</a:t>
            </a:r>
          </a:p>
          <a:p>
            <a:r>
              <a:rPr lang="en-US" dirty="0" smtClean="0"/>
              <a:t>light-duty have Friday peak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5181600"/>
            <a:ext cx="2656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Urban unrestricted: </a:t>
            </a:r>
            <a:br>
              <a:rPr lang="en-US" dirty="0" smtClean="0"/>
            </a:br>
            <a:r>
              <a:rPr lang="en-US" dirty="0" smtClean="0"/>
              <a:t>more traffic weekdays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5400"/>
            <a:ext cx="5120651" cy="3840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72" y="1376735"/>
            <a:ext cx="5120651" cy="384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Speciation profiles consistent with SPECIATE 4.4</a:t>
            </a:r>
          </a:p>
          <a:p>
            <a:pPr lvl="1"/>
            <a:r>
              <a:rPr lang="en-US" dirty="0" smtClean="0"/>
              <a:t>Industry </a:t>
            </a:r>
            <a:r>
              <a:rPr lang="en-US" dirty="0"/>
              <a:t>wide composite profiles for Pulp &amp; Paper and Chemical manufacturing </a:t>
            </a:r>
            <a:r>
              <a:rPr lang="en-US" dirty="0" smtClean="0"/>
              <a:t>reduce references to 0000 profile</a:t>
            </a:r>
            <a:endParaRPr lang="en-US" dirty="0" smtClean="0"/>
          </a:p>
          <a:p>
            <a:r>
              <a:rPr lang="en-US" dirty="0" smtClean="0"/>
              <a:t>Reassignments </a:t>
            </a:r>
            <a:r>
              <a:rPr lang="en-US" dirty="0" smtClean="0"/>
              <a:t>of temporal profiles based on comments</a:t>
            </a:r>
          </a:p>
          <a:p>
            <a:pPr lvl="1"/>
            <a:r>
              <a:rPr lang="en-US" dirty="0" smtClean="0"/>
              <a:t>Adjusted assignments of sources with zero Sunday emissions </a:t>
            </a:r>
          </a:p>
          <a:p>
            <a:pPr lvl="1"/>
            <a:r>
              <a:rPr lang="en-US" dirty="0" smtClean="0"/>
              <a:t>Adjusted oil and gas temporal profiles based on new month-specific data and default </a:t>
            </a:r>
            <a:r>
              <a:rPr lang="en-US" dirty="0" err="1" smtClean="0"/>
              <a:t>temporalization</a:t>
            </a:r>
            <a:r>
              <a:rPr lang="en-US" dirty="0" smtClean="0"/>
              <a:t> for more categories assigned to 7 days x 24 hour profiles</a:t>
            </a:r>
          </a:p>
          <a:p>
            <a:r>
              <a:rPr lang="en-US" dirty="0" smtClean="0"/>
              <a:t>Adjustments to Electric Generating Unit profiles </a:t>
            </a:r>
          </a:p>
          <a:p>
            <a:pPr lvl="1"/>
            <a:r>
              <a:rPr lang="en-US" dirty="0" smtClean="0"/>
              <a:t>Smoothed CEMS data before developing profiles to </a:t>
            </a:r>
            <a:r>
              <a:rPr lang="en-US" b="1" dirty="0" smtClean="0"/>
              <a:t>remove spikes </a:t>
            </a:r>
            <a:r>
              <a:rPr lang="en-US" dirty="0" smtClean="0"/>
              <a:t>from non-measured </a:t>
            </a:r>
            <a:r>
              <a:rPr lang="en-US" dirty="0" smtClean="0"/>
              <a:t>data points</a:t>
            </a:r>
            <a:endParaRPr lang="en-US" dirty="0" smtClean="0"/>
          </a:p>
          <a:p>
            <a:pPr lvl="1"/>
            <a:r>
              <a:rPr lang="en-US" dirty="0" smtClean="0"/>
              <a:t>Assigned profiles for </a:t>
            </a:r>
            <a:r>
              <a:rPr lang="en-US" b="1" dirty="0" smtClean="0"/>
              <a:t>partial-year </a:t>
            </a:r>
            <a:r>
              <a:rPr lang="en-US" b="1" dirty="0" smtClean="0"/>
              <a:t>reporters </a:t>
            </a:r>
            <a:r>
              <a:rPr lang="en-US" dirty="0" smtClean="0"/>
              <a:t>so that emissions are allocated to the non-reporting period based on regional averages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Other profile </a:t>
            </a:r>
            <a:r>
              <a:rPr lang="en-US" dirty="0" smtClean="0"/>
              <a:t>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9" y="1265238"/>
            <a:ext cx="6788942" cy="452596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Outputs from UNC’s CEMS Data Correction Tool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65841" y="5730240"/>
            <a:ext cx="6045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Emissions spikes adjusted to average values when </a:t>
            </a:r>
            <a:br>
              <a:rPr lang="en-US" dirty="0" smtClean="0"/>
            </a:br>
            <a:r>
              <a:rPr lang="en-US" dirty="0" smtClean="0"/>
              <a:t>they are not flagged as </a:t>
            </a:r>
            <a:r>
              <a:rPr lang="en-US" dirty="0" smtClean="0"/>
              <a:t>measured in CEMS data flags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Updated leaf temperature algorithm</a:t>
            </a:r>
          </a:p>
          <a:p>
            <a:pPr lvl="1"/>
            <a:r>
              <a:rPr lang="en-US" dirty="0"/>
              <a:t>Leaf temperature calculated using canopy model rather than 2 meter </a:t>
            </a:r>
            <a:r>
              <a:rPr lang="en-US" dirty="0" smtClean="0"/>
              <a:t>temperature</a:t>
            </a:r>
            <a:endParaRPr lang="en-US" dirty="0"/>
          </a:p>
          <a:p>
            <a:r>
              <a:rPr lang="en-US" dirty="0" smtClean="0"/>
              <a:t>Land </a:t>
            </a:r>
            <a:r>
              <a:rPr lang="en-US" dirty="0"/>
              <a:t>use </a:t>
            </a:r>
            <a:r>
              <a:rPr lang="en-US" dirty="0" smtClean="0"/>
              <a:t>based on:</a:t>
            </a:r>
          </a:p>
          <a:p>
            <a:pPr lvl="1"/>
            <a:r>
              <a:rPr lang="en-US" dirty="0" smtClean="0"/>
              <a:t>U.S. National Land Cover Database (NLCD) </a:t>
            </a:r>
            <a:r>
              <a:rPr lang="en-US" dirty="0"/>
              <a:t>2006 </a:t>
            </a:r>
            <a:endParaRPr lang="en-US" dirty="0" smtClean="0"/>
          </a:p>
          <a:p>
            <a:pPr lvl="1"/>
            <a:r>
              <a:rPr lang="en-US" dirty="0" smtClean="0"/>
              <a:t>Moderate </a:t>
            </a:r>
            <a:r>
              <a:rPr lang="en-US" dirty="0"/>
              <a:t>Resolution Imaging Spectroradiometer </a:t>
            </a:r>
            <a:r>
              <a:rPr lang="en-US" dirty="0" smtClean="0"/>
              <a:t>(MODIS) for Canada </a:t>
            </a:r>
            <a:r>
              <a:rPr lang="en-US" dirty="0"/>
              <a:t>and </a:t>
            </a:r>
            <a:r>
              <a:rPr lang="en-US" dirty="0" smtClean="0"/>
              <a:t>Mexico</a:t>
            </a:r>
          </a:p>
          <a:p>
            <a:pPr lvl="1"/>
            <a:r>
              <a:rPr lang="en-US" dirty="0" smtClean="0"/>
              <a:t>Forest </a:t>
            </a:r>
            <a:r>
              <a:rPr lang="en-US" dirty="0"/>
              <a:t>areas constrained by </a:t>
            </a:r>
            <a:r>
              <a:rPr lang="en-US" dirty="0" smtClean="0"/>
              <a:t>canopy </a:t>
            </a:r>
            <a:r>
              <a:rPr lang="en-US" dirty="0" smtClean="0"/>
              <a:t>coverage</a:t>
            </a:r>
          </a:p>
          <a:p>
            <a:r>
              <a:rPr lang="en-US" dirty="0" smtClean="0"/>
              <a:t>Tree species from </a:t>
            </a:r>
            <a:r>
              <a:rPr lang="en-US" dirty="0"/>
              <a:t>USFS Forest Inventory and Analysis (</a:t>
            </a:r>
            <a:r>
              <a:rPr lang="en-US" dirty="0" smtClean="0"/>
              <a:t>FIA) data v5.1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elected </a:t>
            </a:r>
            <a:r>
              <a:rPr lang="en-US" dirty="0"/>
              <a:t>surveys from 2002 to 2012 to get a complete decadal US survey that bounds the years </a:t>
            </a:r>
            <a:r>
              <a:rPr lang="en-US" dirty="0" smtClean="0"/>
              <a:t>being modeled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70823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BEIS 3.6: Updated B</a:t>
            </a:r>
            <a:r>
              <a:rPr lang="en-US" dirty="0" smtClean="0"/>
              <a:t>iogenic Emissions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00"/>
            <a:ext cx="7467600" cy="56007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7159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July Biogenic Isoprene from BEIS 3.6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899332" y="838200"/>
            <a:ext cx="4501468" cy="251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13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7263871" cy="544790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2065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July ISOP Difference BEIS 3.6 – BEIS 3.14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1066800"/>
            <a:ext cx="4501468" cy="2518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55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MOVES 2014 support</a:t>
            </a:r>
          </a:p>
          <a:p>
            <a:pPr lvl="1"/>
            <a:r>
              <a:rPr lang="en-US" dirty="0" smtClean="0"/>
              <a:t>Speciation </a:t>
            </a:r>
            <a:r>
              <a:rPr lang="en-US" dirty="0" smtClean="0"/>
              <a:t>done within MOVES</a:t>
            </a:r>
          </a:p>
          <a:p>
            <a:pPr lvl="1"/>
            <a:r>
              <a:rPr lang="en-US" dirty="0" smtClean="0"/>
              <a:t>Computational </a:t>
            </a:r>
            <a:r>
              <a:rPr lang="en-US" dirty="0" smtClean="0"/>
              <a:t>speed-ups support handling </a:t>
            </a:r>
            <a:r>
              <a:rPr lang="en-US" dirty="0" smtClean="0"/>
              <a:t>more reference counties in </a:t>
            </a:r>
            <a:r>
              <a:rPr lang="en-US" dirty="0" smtClean="0"/>
              <a:t>the same </a:t>
            </a:r>
            <a:r>
              <a:rPr lang="en-US" dirty="0" smtClean="0"/>
              <a:t>time as before</a:t>
            </a:r>
          </a:p>
          <a:p>
            <a:pPr lvl="1"/>
            <a:r>
              <a:rPr lang="en-US" dirty="0" smtClean="0"/>
              <a:t>New rate-per-hour mode for </a:t>
            </a:r>
            <a:r>
              <a:rPr lang="en-US" dirty="0" smtClean="0"/>
              <a:t>extended </a:t>
            </a:r>
            <a:r>
              <a:rPr lang="en-US" dirty="0" smtClean="0"/>
              <a:t>idling of trucks</a:t>
            </a:r>
            <a:endParaRPr lang="en-US" dirty="0" smtClean="0"/>
          </a:p>
          <a:p>
            <a:pPr lvl="1"/>
            <a:r>
              <a:rPr lang="en-US" dirty="0" smtClean="0"/>
              <a:t>Control factors can be input to </a:t>
            </a:r>
            <a:r>
              <a:rPr lang="en-US" dirty="0" err="1" smtClean="0"/>
              <a:t>Movesmrg</a:t>
            </a:r>
            <a:r>
              <a:rPr lang="en-US" dirty="0" smtClean="0"/>
              <a:t> by representative county and pollutant</a:t>
            </a:r>
          </a:p>
          <a:p>
            <a:r>
              <a:rPr lang="en-US" dirty="0" smtClean="0"/>
              <a:t>Better </a:t>
            </a:r>
            <a:r>
              <a:rPr lang="en-US" dirty="0" smtClean="0"/>
              <a:t>support for source apportionment</a:t>
            </a:r>
          </a:p>
          <a:p>
            <a:r>
              <a:rPr lang="en-US" dirty="0" smtClean="0"/>
              <a:t>Includes BEIS 3.6</a:t>
            </a:r>
          </a:p>
          <a:p>
            <a:r>
              <a:rPr lang="en-US" dirty="0" smtClean="0"/>
              <a:t>New temporal profile and cross reference format</a:t>
            </a:r>
          </a:p>
          <a:p>
            <a:pPr lvl="1"/>
            <a:r>
              <a:rPr lang="en-US" dirty="0" smtClean="0"/>
              <a:t>Database-friendly .csv format with more flexibility</a:t>
            </a:r>
            <a:endParaRPr lang="en-US" dirty="0" smtClean="0"/>
          </a:p>
          <a:p>
            <a:r>
              <a:rPr lang="en-US" dirty="0" smtClean="0"/>
              <a:t>V3.6 Coming </a:t>
            </a:r>
            <a:r>
              <a:rPr lang="en-US" dirty="0" smtClean="0"/>
              <a:t>soon! See </a:t>
            </a:r>
            <a:r>
              <a:rPr lang="en-US" sz="2600" dirty="0" smtClean="0">
                <a:hlinkClick r:id="rId2"/>
              </a:rPr>
              <a:t>http</a:t>
            </a:r>
            <a:r>
              <a:rPr lang="en-US" sz="2600" dirty="0">
                <a:hlinkClick r:id="rId2"/>
              </a:rPr>
              <a:t>://smoke-model.org</a:t>
            </a:r>
            <a:endParaRPr lang="en-US" sz="2600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SMOKE 3.6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734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451670"/>
              </p:ext>
            </p:extLst>
          </p:nvPr>
        </p:nvGraphicFramePr>
        <p:xfrm>
          <a:off x="685800" y="1905000"/>
          <a:ext cx="7924800" cy="282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0875"/>
                <a:gridCol w="3373925"/>
              </a:tblGrid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Timeframe</a:t>
                      </a:r>
                      <a:endParaRPr lang="en-US" dirty="0"/>
                    </a:p>
                  </a:txBody>
                  <a:tcPr/>
                </a:tc>
              </a:tr>
              <a:tr h="575302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2011 </a:t>
                      </a:r>
                      <a:r>
                        <a:rPr lang="en-US" baseline="0" dirty="0" smtClean="0"/>
                        <a:t>r</a:t>
                      </a:r>
                      <a:r>
                        <a:rPr lang="en-US" dirty="0" smtClean="0"/>
                        <a:t>uns </a:t>
                      </a:r>
                      <a:r>
                        <a:rPr lang="en-US" dirty="0" smtClean="0"/>
                        <a:t>based </a:t>
                      </a:r>
                      <a:r>
                        <a:rPr lang="en-US" dirty="0" smtClean="0"/>
                        <a:t>with new platform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November-December 2014</a:t>
                      </a:r>
                      <a:endParaRPr lang="en-US" dirty="0"/>
                    </a:p>
                  </a:txBody>
                  <a:tcPr anchor="ctr"/>
                </a:tc>
              </a:tr>
              <a:tr h="639224">
                <a:tc>
                  <a:txBody>
                    <a:bodyPr/>
                    <a:lstStyle/>
                    <a:p>
                      <a:r>
                        <a:rPr lang="en-US" dirty="0" smtClean="0"/>
                        <a:t>Release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2025</a:t>
                      </a:r>
                      <a:r>
                        <a:rPr lang="en-US" baseline="0" dirty="0" smtClean="0"/>
                        <a:t> O3 NAAQS data (2011v1)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December, 2014</a:t>
                      </a:r>
                      <a:endParaRPr lang="en-US" dirty="0"/>
                    </a:p>
                  </a:txBody>
                  <a:tcPr anchor="ctr"/>
                </a:tc>
              </a:tr>
              <a:tr h="639224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 Future</a:t>
                      </a:r>
                      <a:r>
                        <a:rPr lang="en-US" baseline="0" dirty="0" smtClean="0"/>
                        <a:t> Year Projections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November</a:t>
                      </a:r>
                      <a:r>
                        <a:rPr lang="en-US" b="0" baseline="0" dirty="0" smtClean="0"/>
                        <a:t>-December 2014</a:t>
                      </a:r>
                      <a:endParaRPr lang="en-US" b="0" dirty="0"/>
                    </a:p>
                  </a:txBody>
                  <a:tcPr anchor="ctr"/>
                </a:tc>
              </a:tr>
              <a:tr h="605068">
                <a:tc>
                  <a:txBody>
                    <a:bodyPr/>
                    <a:lstStyle/>
                    <a:p>
                      <a:r>
                        <a:rPr lang="en-US" dirty="0" smtClean="0"/>
                        <a:t>Future Year Runs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Starting January 2015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2011 Emissions Modeling Platform Development: Steps and Timing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53928" y="4793456"/>
            <a:ext cx="7351872" cy="145494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200" dirty="0" smtClean="0"/>
              <a:t>EPA posts emissions </a:t>
            </a:r>
            <a:r>
              <a:rPr lang="en-US" sz="2200" dirty="0" smtClean="0"/>
              <a:t>modeling </a:t>
            </a:r>
            <a:r>
              <a:rPr lang="en-US" sz="2200" dirty="0" smtClean="0"/>
              <a:t>platform </a:t>
            </a:r>
            <a:r>
              <a:rPr lang="en-US" sz="2200" dirty="0" smtClean="0"/>
              <a:t>inventories and other data </a:t>
            </a:r>
            <a:r>
              <a:rPr lang="en-US" sz="2200" dirty="0" smtClean="0"/>
              <a:t>on the CHIEF Emissions Modeling Clearinghouse: </a:t>
            </a:r>
            <a:r>
              <a:rPr lang="en-US" sz="2400" dirty="0" smtClean="0">
                <a:hlinkClick r:id="rId2"/>
              </a:rPr>
              <a:t>http://www.epa.gov/ttn/chief/emch</a:t>
            </a:r>
            <a:r>
              <a:rPr lang="en-US" sz="24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EPA </a:t>
            </a:r>
            <a:r>
              <a:rPr lang="en-US" dirty="0" smtClean="0"/>
              <a:t>OAQPS NEI Team and Data Analysis Team</a:t>
            </a:r>
          </a:p>
          <a:p>
            <a:r>
              <a:rPr lang="en-US" dirty="0" smtClean="0"/>
              <a:t>EPA OAQPS Air Quality Modeling Group</a:t>
            </a:r>
          </a:p>
          <a:p>
            <a:r>
              <a:rPr lang="en-US" dirty="0" smtClean="0"/>
              <a:t>EPA Office of Research and Development</a:t>
            </a:r>
          </a:p>
          <a:p>
            <a:r>
              <a:rPr lang="en-US" dirty="0"/>
              <a:t>UNC Institute for the </a:t>
            </a:r>
            <a:r>
              <a:rPr lang="en-US" dirty="0" smtClean="0"/>
              <a:t>Environment</a:t>
            </a:r>
          </a:p>
          <a:p>
            <a:r>
              <a:rPr lang="en-US" dirty="0" smtClean="0"/>
              <a:t>CSC</a:t>
            </a:r>
            <a:endParaRPr lang="en-US" dirty="0"/>
          </a:p>
          <a:p>
            <a:r>
              <a:rPr lang="en-US" dirty="0"/>
              <a:t>ERG</a:t>
            </a:r>
          </a:p>
          <a:p>
            <a:r>
              <a:rPr lang="en-US" dirty="0"/>
              <a:t>ENVIRON</a:t>
            </a:r>
          </a:p>
          <a:p>
            <a:r>
              <a:rPr lang="en-US" dirty="0" smtClean="0"/>
              <a:t>Environment Canada</a:t>
            </a:r>
          </a:p>
          <a:p>
            <a:r>
              <a:rPr lang="en-US" dirty="0" smtClean="0"/>
              <a:t>Regional Planning Organizations</a:t>
            </a:r>
            <a:endParaRPr lang="en-US" dirty="0" smtClean="0"/>
          </a:p>
          <a:p>
            <a:r>
              <a:rPr lang="en-US" dirty="0" smtClean="0"/>
              <a:t>States</a:t>
            </a:r>
          </a:p>
          <a:p>
            <a:r>
              <a:rPr lang="en-US" dirty="0" smtClean="0"/>
              <a:t>Industry</a:t>
            </a:r>
          </a:p>
          <a:p>
            <a:r>
              <a:rPr lang="en-US" dirty="0" smtClean="0"/>
              <a:t>Researchers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 to all the </a:t>
            </a:r>
            <a:r>
              <a:rPr lang="en-US" dirty="0" smtClean="0"/>
              <a:t>contributors </a:t>
            </a:r>
            <a:r>
              <a:rPr lang="en-US" dirty="0" smtClean="0"/>
              <a:t>to our </a:t>
            </a:r>
            <a:r>
              <a:rPr lang="en-US" dirty="0" smtClean="0"/>
              <a:t>tools</a:t>
            </a:r>
            <a:r>
              <a:rPr lang="en-US" dirty="0" smtClean="0"/>
              <a:t>, </a:t>
            </a:r>
            <a:r>
              <a:rPr lang="en-US" dirty="0" smtClean="0"/>
              <a:t>runs</a:t>
            </a:r>
            <a:r>
              <a:rPr lang="en-US" dirty="0" smtClean="0"/>
              <a:t>, and </a:t>
            </a:r>
            <a:r>
              <a:rPr lang="en-US" dirty="0" smtClean="0"/>
              <a:t>data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1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chemeClr val="tx2"/>
                </a:solidFill>
              </a:rPr>
              <a:t>Background: Purpose and Contents of a Modeling Platform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28600" y="1481328"/>
            <a:ext cx="8784432" cy="492661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Modeling platforms are used to support EPA regulations and other </a:t>
            </a:r>
            <a:r>
              <a:rPr lang="en-US" sz="2800" dirty="0" smtClean="0"/>
              <a:t>analyses, e.g.</a:t>
            </a:r>
            <a:endParaRPr lang="en-US" sz="2800" dirty="0" smtClean="0"/>
          </a:p>
          <a:p>
            <a:pPr lvl="1"/>
            <a:r>
              <a:rPr lang="en-US" sz="2400" dirty="0" smtClean="0"/>
              <a:t>Regulatory Impact Assessments and Designations for NAAQS</a:t>
            </a:r>
            <a:r>
              <a:rPr lang="en-US" sz="2400" dirty="0"/>
              <a:t>, Transport Rules, National </a:t>
            </a:r>
            <a:r>
              <a:rPr lang="en-US" sz="2400" dirty="0" smtClean="0"/>
              <a:t>Air Toxics Assessment</a:t>
            </a:r>
          </a:p>
          <a:p>
            <a:pPr eaLnBrk="1" hangingPunct="1"/>
            <a:r>
              <a:rPr lang="en-US" dirty="0" smtClean="0"/>
              <a:t>Purpose:</a:t>
            </a:r>
          </a:p>
          <a:p>
            <a:pPr lvl="1" eaLnBrk="1" hangingPunct="1"/>
            <a:r>
              <a:rPr lang="en-US" sz="2400" dirty="0" smtClean="0"/>
              <a:t>Provides comprehensive air quality modeling system that uses the most recent technically sound data and </a:t>
            </a:r>
            <a:br>
              <a:rPr lang="en-US" sz="2400" dirty="0" smtClean="0"/>
            </a:br>
            <a:r>
              <a:rPr lang="en-US" sz="2400" dirty="0" smtClean="0"/>
              <a:t>state-of-the-science tools available.</a:t>
            </a:r>
          </a:p>
          <a:p>
            <a:pPr eaLnBrk="1" hangingPunct="1"/>
            <a:r>
              <a:rPr lang="en-US" dirty="0" smtClean="0"/>
              <a:t>Major components:</a:t>
            </a:r>
          </a:p>
          <a:p>
            <a:pPr lvl="1"/>
            <a:r>
              <a:rPr lang="en-US" sz="2400" dirty="0" smtClean="0"/>
              <a:t>Air quality models (CMAQ, </a:t>
            </a:r>
            <a:r>
              <a:rPr lang="en-US" sz="2400" dirty="0" err="1" smtClean="0"/>
              <a:t>CAMx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eteorological models (WRF) and met. data </a:t>
            </a:r>
          </a:p>
          <a:p>
            <a:pPr lvl="1"/>
            <a:r>
              <a:rPr lang="en-US" sz="2400" dirty="0"/>
              <a:t>B</a:t>
            </a:r>
            <a:r>
              <a:rPr lang="en-US" sz="2400" dirty="0" smtClean="0"/>
              <a:t>oundary conditions (GEOS-Chem)</a:t>
            </a:r>
          </a:p>
          <a:p>
            <a:pPr lvl="1"/>
            <a:r>
              <a:rPr lang="en-US" sz="2400" dirty="0" smtClean="0"/>
              <a:t>Emissions: base year (NEI), projected </a:t>
            </a:r>
            <a:r>
              <a:rPr lang="en-US" sz="2400" dirty="0" smtClean="0"/>
              <a:t>to </a:t>
            </a:r>
            <a:r>
              <a:rPr lang="en-US" sz="2400" dirty="0" smtClean="0"/>
              <a:t>future years</a:t>
            </a:r>
            <a:endParaRPr lang="en-US" sz="2400" dirty="0" smtClean="0"/>
          </a:p>
          <a:p>
            <a:pPr lvl="1"/>
            <a:r>
              <a:rPr lang="en-US" sz="2400" dirty="0" smtClean="0"/>
              <a:t>Other: ancillary data for emissions modeling, projections </a:t>
            </a:r>
            <a:r>
              <a:rPr lang="en-US" sz="2400" dirty="0"/>
              <a:t>data, </a:t>
            </a:r>
            <a:r>
              <a:rPr lang="en-US" sz="2400" dirty="0" smtClean="0"/>
              <a:t>emissions modeling tools (SMOKE, etc) and scripts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CE924-6627-4B59-8F3C-20967CA8848A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dphoto.org/jons/pictures5/san_diego_3_bg_20090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" y="-101005"/>
            <a:ext cx="9165432" cy="687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6284" y="228600"/>
            <a:ext cx="7762060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Please join us at the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2015 International Emission Inventory Conference!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Doubletree Hotel in San Diego, </a:t>
            </a:r>
            <a:r>
              <a:rPr lang="en-US" sz="2400" dirty="0" smtClean="0">
                <a:solidFill>
                  <a:schemeClr val="bg1"/>
                </a:solidFill>
              </a:rPr>
              <a:t>California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April 13-16, 2015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Abstracts </a:t>
            </a:r>
            <a:r>
              <a:rPr lang="en-US" sz="2400" dirty="0" smtClean="0">
                <a:solidFill>
                  <a:schemeClr val="bg1"/>
                </a:solidFill>
              </a:rPr>
              <a:t>due November 28, </a:t>
            </a:r>
            <a:r>
              <a:rPr lang="en-US" sz="2400" dirty="0" smtClean="0">
                <a:solidFill>
                  <a:schemeClr val="bg1"/>
                </a:solidFill>
              </a:rPr>
              <a:t>2014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Training offered April 13-14, 2015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121295"/>
            <a:ext cx="8001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For more information, see: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smtClean="0">
                <a:solidFill>
                  <a:schemeClr val="bg1"/>
                </a:solidFill>
              </a:rPr>
              <a:t>www.epa.gov/ttn/chief/conferences/ei21/index_papers.html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Photo </a:t>
            </a:r>
            <a:r>
              <a:rPr lang="en-US" sz="1600" dirty="0">
                <a:solidFill>
                  <a:schemeClr val="bg1"/>
                </a:solidFill>
              </a:rPr>
              <a:t>courtesy pdphoto.org: http://pdphoto.org/PictureDetail.php?mat=pdef&amp;pg=8864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0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2011 Platform Modeling Domain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2294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419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Data </a:t>
            </a:r>
            <a:r>
              <a:rPr lang="en-US" dirty="0" smtClean="0"/>
              <a:t>is submitted by states, locals, tribes (S/L/T) and EPA into the Emissions Inventory System</a:t>
            </a:r>
          </a:p>
          <a:p>
            <a:r>
              <a:rPr lang="en-US" dirty="0" smtClean="0"/>
              <a:t>Five categories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Point/Facility Inventory (point locations)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Nonpoint (county-based)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Onroad mobile sources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Nonroad mobile sources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Events (e.g., Fires)</a:t>
            </a:r>
          </a:p>
          <a:p>
            <a:r>
              <a:rPr lang="en-US" dirty="0" smtClean="0"/>
              <a:t>EPA and S/L/T data is interleaved to create the NEI</a:t>
            </a:r>
          </a:p>
          <a:p>
            <a:pPr lvl="1"/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www.epa.gov/ttn/chief/net/2011inventory.html</a:t>
            </a:r>
            <a:r>
              <a:rPr lang="en-US" sz="2400" dirty="0" smtClean="0"/>
              <a:t>	</a:t>
            </a:r>
          </a:p>
          <a:p>
            <a:r>
              <a:rPr lang="en-US" b="1" dirty="0" smtClean="0"/>
              <a:t>2011 NEI Version 2 to be released soon!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Base Year Emissions: </a:t>
            </a:r>
            <a:br>
              <a:rPr lang="en-US" dirty="0" smtClean="0"/>
            </a:br>
            <a:r>
              <a:rPr lang="en-US" dirty="0" smtClean="0"/>
              <a:t>2011 </a:t>
            </a:r>
            <a:r>
              <a:rPr lang="en-US" dirty="0" smtClean="0"/>
              <a:t>National Emissions Inventory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087528" cy="365125"/>
          </a:xfrm>
        </p:spPr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U.S. emissions based on 2011 NEI Version 2</a:t>
            </a:r>
          </a:p>
          <a:p>
            <a:pPr lvl="1"/>
            <a:r>
              <a:rPr lang="en-US" dirty="0" smtClean="0"/>
              <a:t>Revisions </a:t>
            </a:r>
            <a:r>
              <a:rPr lang="en-US" dirty="0" smtClean="0"/>
              <a:t>submitted during comment period (3/31/14)</a:t>
            </a:r>
            <a:endParaRPr lang="en-US" dirty="0" smtClean="0"/>
          </a:p>
          <a:p>
            <a:pPr lvl="1"/>
            <a:r>
              <a:rPr lang="en-US" dirty="0" smtClean="0"/>
              <a:t>Oil and gas updates both from EPA and states</a:t>
            </a:r>
          </a:p>
          <a:p>
            <a:pPr lvl="1"/>
            <a:r>
              <a:rPr lang="en-US" dirty="0" smtClean="0"/>
              <a:t>Residential wood combustion updates</a:t>
            </a:r>
          </a:p>
          <a:p>
            <a:pPr lvl="1"/>
            <a:r>
              <a:rPr lang="en-US" dirty="0" smtClean="0"/>
              <a:t>Agricultural burning reductions in the Midwest</a:t>
            </a:r>
          </a:p>
          <a:p>
            <a:pPr lvl="1"/>
            <a:r>
              <a:rPr lang="en-US" dirty="0" smtClean="0"/>
              <a:t>Redistribution of Commercial </a:t>
            </a:r>
            <a:r>
              <a:rPr lang="en-US" dirty="0" smtClean="0"/>
              <a:t>Marine Vessel </a:t>
            </a:r>
            <a:r>
              <a:rPr lang="en-US" dirty="0" smtClean="0"/>
              <a:t>emissions</a:t>
            </a:r>
            <a:endParaRPr lang="en-US" dirty="0" smtClean="0"/>
          </a:p>
          <a:p>
            <a:pPr lvl="1"/>
            <a:r>
              <a:rPr lang="en-US" dirty="0" smtClean="0"/>
              <a:t>Gulf of Mexico emissions updated to 2011</a:t>
            </a:r>
          </a:p>
          <a:p>
            <a:pPr lvl="1"/>
            <a:r>
              <a:rPr lang="en-US" dirty="0" smtClean="0"/>
              <a:t>Updated </a:t>
            </a:r>
            <a:r>
              <a:rPr lang="en-US" dirty="0" smtClean="0"/>
              <a:t>biogenic emissions based on BEIS v3.6</a:t>
            </a:r>
            <a:endParaRPr lang="en-US" dirty="0" smtClean="0"/>
          </a:p>
          <a:p>
            <a:pPr lvl="1"/>
            <a:r>
              <a:rPr lang="en-US" dirty="0" smtClean="0"/>
              <a:t>MOVES 2014 for </a:t>
            </a:r>
            <a:r>
              <a:rPr lang="en-US" dirty="0" err="1" smtClean="0"/>
              <a:t>onroad</a:t>
            </a:r>
            <a:r>
              <a:rPr lang="en-US" dirty="0" smtClean="0"/>
              <a:t> emissions</a:t>
            </a:r>
          </a:p>
          <a:p>
            <a:r>
              <a:rPr lang="en-US" sz="2600" dirty="0" smtClean="0"/>
              <a:t>Non-US emissions included in the platform </a:t>
            </a:r>
            <a:r>
              <a:rPr lang="en-US" sz="3100" dirty="0" smtClean="0"/>
              <a:t> </a:t>
            </a:r>
          </a:p>
          <a:p>
            <a:pPr lvl="1"/>
            <a:r>
              <a:rPr lang="en-US" dirty="0" smtClean="0"/>
              <a:t>Canada 2010 emissions &amp; </a:t>
            </a:r>
            <a:r>
              <a:rPr lang="en-US" dirty="0" smtClean="0"/>
              <a:t>spatial surrogates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courtesy Environment Canada)</a:t>
            </a:r>
          </a:p>
          <a:p>
            <a:pPr lvl="1"/>
            <a:r>
              <a:rPr lang="en-US" dirty="0" smtClean="0"/>
              <a:t>Mexico 2008 </a:t>
            </a:r>
            <a:r>
              <a:rPr lang="en-US" dirty="0" smtClean="0"/>
              <a:t>emissions – </a:t>
            </a:r>
            <a:r>
              <a:rPr lang="en-US" dirty="0" smtClean="0"/>
              <a:t>compiled from the </a:t>
            </a:r>
            <a:br>
              <a:rPr lang="en-US" dirty="0" smtClean="0"/>
            </a:br>
            <a:r>
              <a:rPr lang="en-US" dirty="0" err="1" smtClean="0"/>
              <a:t>Inventario</a:t>
            </a:r>
            <a:r>
              <a:rPr lang="en-US" dirty="0" smtClean="0"/>
              <a:t> </a:t>
            </a:r>
            <a:r>
              <a:rPr lang="en-US" dirty="0" err="1" smtClean="0"/>
              <a:t>Nacional</a:t>
            </a:r>
            <a:r>
              <a:rPr lang="en-US" dirty="0" smtClean="0"/>
              <a:t> de Emisiones de Mexico, 2008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Emission Inventory Updates to 2011 Modeling Platform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5" y="1295400"/>
            <a:ext cx="9111688" cy="499877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2011v2 Platform Non-Continental U.S. Point Source </a:t>
            </a:r>
            <a:r>
              <a:rPr lang="en-US" dirty="0" err="1" smtClean="0"/>
              <a:t>NOx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2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86694"/>
            <a:ext cx="8970380" cy="492125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2011v2 Platform Non-U.S. Nonpoint Source </a:t>
            </a:r>
            <a:r>
              <a:rPr lang="en-US" dirty="0" err="1" smtClean="0"/>
              <a:t>NOx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Emissions Modeling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04" y="1245531"/>
            <a:ext cx="8235696" cy="80987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Steps </a:t>
            </a:r>
            <a:r>
              <a:rPr lang="en-US" dirty="0"/>
              <a:t>needed to convert emissions inventories into the resolution and formats needed by air quality models.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16D4B1CE-4584-4940-B22B-1A52A204CA1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335" y="3570989"/>
            <a:ext cx="2678691" cy="15439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146" y="3718558"/>
            <a:ext cx="1499919" cy="1310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Inventories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1400" dirty="0" smtClean="0"/>
              <a:t>annual/</a:t>
            </a:r>
            <a:br>
              <a:rPr lang="en-US" sz="1400" dirty="0" smtClean="0"/>
            </a:br>
            <a:r>
              <a:rPr lang="en-US" sz="1400" dirty="0" smtClean="0"/>
              <a:t>monthly/daily)</a:t>
            </a:r>
            <a:endParaRPr lang="en-US" sz="1400" dirty="0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/>
          </p:nvPr>
        </p:nvGraphicFramePr>
        <p:xfrm>
          <a:off x="2302767" y="1795762"/>
          <a:ext cx="3810276" cy="194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733800"/>
            <a:ext cx="1523820" cy="1076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5927" y="4800600"/>
            <a:ext cx="2690473" cy="224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 rot="19004886" flipV="1">
            <a:off x="1665055" y="3128765"/>
            <a:ext cx="688655" cy="262881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2609973" flipV="1">
            <a:off x="1710327" y="5204536"/>
            <a:ext cx="688655" cy="262881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flipV="1">
            <a:off x="1840483" y="4267200"/>
            <a:ext cx="688655" cy="262881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flipV="1">
            <a:off x="5715000" y="4267200"/>
            <a:ext cx="688655" cy="262881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9196721" flipV="1">
            <a:off x="6013129" y="5430992"/>
            <a:ext cx="688655" cy="262881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2360599" flipV="1">
            <a:off x="6087854" y="3053816"/>
            <a:ext cx="688655" cy="262881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81800" y="5180747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Gridded, hourly, speciated </a:t>
            </a:r>
            <a:r>
              <a:rPr lang="en-US" dirty="0" smtClean="0"/>
              <a:t>emissions for air quality modeling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8923076">
            <a:off x="909234" y="2890393"/>
            <a:ext cx="1712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Temporal Profiles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628374" y="3915527"/>
            <a:ext cx="1774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Speciation Profiles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 rot="2778875">
            <a:off x="1059225" y="5582622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Spatial Surrogates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69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11254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New Source Category Codes </a:t>
            </a:r>
            <a:r>
              <a:rPr lang="en-US" dirty="0" smtClean="0"/>
              <a:t>map closely to MOVES</a:t>
            </a:r>
          </a:p>
          <a:p>
            <a:r>
              <a:rPr lang="en-US" dirty="0" smtClean="0"/>
              <a:t>Speciation now done in MOVES (see Sontag/Zubrow for more information)</a:t>
            </a:r>
          </a:p>
          <a:p>
            <a:r>
              <a:rPr lang="en-US" dirty="0" smtClean="0"/>
              <a:t>More representative counties for Con. US (284 vs 163)</a:t>
            </a:r>
          </a:p>
          <a:p>
            <a:r>
              <a:rPr lang="en-US" dirty="0" smtClean="0"/>
              <a:t>Improved </a:t>
            </a:r>
            <a:r>
              <a:rPr lang="en-US" dirty="0" smtClean="0"/>
              <a:t>spatial </a:t>
            </a:r>
            <a:r>
              <a:rPr lang="en-US" dirty="0" smtClean="0"/>
              <a:t>surrogates</a:t>
            </a:r>
            <a:endParaRPr lang="en-US" dirty="0" smtClean="0"/>
          </a:p>
          <a:p>
            <a:pPr lvl="1"/>
            <a:r>
              <a:rPr lang="en-US" dirty="0" smtClean="0"/>
              <a:t>extended idling locations (truck stops)</a:t>
            </a:r>
          </a:p>
          <a:p>
            <a:pPr lvl="1"/>
            <a:r>
              <a:rPr lang="en-US" dirty="0" smtClean="0"/>
              <a:t>urban/rural unrestricted roads </a:t>
            </a:r>
          </a:p>
          <a:p>
            <a:pPr lvl="1"/>
            <a:r>
              <a:rPr lang="en-US" dirty="0" smtClean="0"/>
              <a:t>off-network </a:t>
            </a:r>
            <a:r>
              <a:rPr lang="en-US" dirty="0" smtClean="0"/>
              <a:t>short/long haul trucks</a:t>
            </a:r>
          </a:p>
          <a:p>
            <a:pPr lvl="1"/>
            <a:r>
              <a:rPr lang="en-US" dirty="0" smtClean="0"/>
              <a:t>bus stops</a:t>
            </a:r>
          </a:p>
          <a:p>
            <a:r>
              <a:rPr lang="en-US" dirty="0" smtClean="0"/>
              <a:t>Improved temporal profiles</a:t>
            </a:r>
          </a:p>
          <a:p>
            <a:pPr lvl="1"/>
            <a:r>
              <a:rPr lang="en-US" sz="2400" dirty="0"/>
              <a:t>2012 Vehicle Travel Information System (VTRIS)</a:t>
            </a:r>
          </a:p>
          <a:p>
            <a:pPr lvl="1"/>
            <a:r>
              <a:rPr lang="en-US" sz="2400" dirty="0"/>
              <a:t>Reported traffic count data to the Federal Highway Administration (FHWA)</a:t>
            </a:r>
            <a:endParaRPr lang="en-US" dirty="0"/>
          </a:p>
          <a:p>
            <a:pPr lvl="1"/>
            <a:r>
              <a:rPr lang="en-US" dirty="0"/>
              <a:t>Varies </a:t>
            </a:r>
            <a:r>
              <a:rPr lang="en-US" dirty="0" smtClean="0"/>
              <a:t>by state, </a:t>
            </a:r>
            <a:r>
              <a:rPr lang="en-US" dirty="0"/>
              <a:t>HPMS vehicle (10, 20, 30, …) and road type</a:t>
            </a:r>
          </a:p>
          <a:p>
            <a:pPr lvl="1"/>
            <a:r>
              <a:rPr lang="en-US" dirty="0"/>
              <a:t>Distinct </a:t>
            </a:r>
            <a:r>
              <a:rPr lang="en-US" dirty="0" smtClean="0"/>
              <a:t>hourly / diurnal </a:t>
            </a:r>
            <a:r>
              <a:rPr lang="en-US" dirty="0" smtClean="0"/>
              <a:t>profiles </a:t>
            </a:r>
            <a:r>
              <a:rPr lang="en-US" dirty="0"/>
              <a:t>for </a:t>
            </a:r>
            <a:r>
              <a:rPr lang="en-US" dirty="0" smtClean="0"/>
              <a:t>weekdays/Sat/Sunday</a:t>
            </a:r>
            <a:endParaRPr lang="en-US" dirty="0"/>
          </a:p>
          <a:p>
            <a:pPr lvl="1"/>
            <a:r>
              <a:rPr lang="en-US" dirty="0" smtClean="0"/>
              <a:t>Day </a:t>
            </a:r>
            <a:r>
              <a:rPr lang="en-US" dirty="0"/>
              <a:t>of the week </a:t>
            </a:r>
            <a:r>
              <a:rPr lang="en-US" dirty="0" smtClean="0"/>
              <a:t>profiles </a:t>
            </a:r>
            <a:r>
              <a:rPr lang="en-US" dirty="0"/>
              <a:t>(i.e. Monday vs Tuesday vs …)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Changes to Onroad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11611</TotalTime>
  <Words>1007</Words>
  <Application>Microsoft Office PowerPoint</Application>
  <PresentationFormat>On-screen Show (4:3)</PresentationFormat>
  <Paragraphs>192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Updates to EPA’s 2011 Emissions Modeling Platform</vt:lpstr>
      <vt:lpstr>Background: Purpose and Contents of a Modeling Platform</vt:lpstr>
      <vt:lpstr>2011 Platform Modeling Domain</vt:lpstr>
      <vt:lpstr>Base Year Emissions:  2011 National Emissions Inventory</vt:lpstr>
      <vt:lpstr>Emission Inventory Updates to 2011 Modeling Platform</vt:lpstr>
      <vt:lpstr>2011v2 Platform Non-Continental U.S. Point Source NOx</vt:lpstr>
      <vt:lpstr>2011v2 Platform Non-U.S. Nonpoint Source NOx</vt:lpstr>
      <vt:lpstr>Emissions Modeling Process</vt:lpstr>
      <vt:lpstr>Major Changes to Onroad</vt:lpstr>
      <vt:lpstr>National Diurnal Temporal Profiles</vt:lpstr>
      <vt:lpstr>National Day of Week Temporal Profiles</vt:lpstr>
      <vt:lpstr>Other profile updates</vt:lpstr>
      <vt:lpstr>Outputs from UNC’s CEMS Data Correction Tool</vt:lpstr>
      <vt:lpstr>BEIS 3.6: Updated Biogenic Emissions</vt:lpstr>
      <vt:lpstr>July Biogenic Isoprene from BEIS 3.6</vt:lpstr>
      <vt:lpstr>July ISOP Difference BEIS 3.6 – BEIS 3.14</vt:lpstr>
      <vt:lpstr>SMOKE 3.6 Updates</vt:lpstr>
      <vt:lpstr>2011 Emissions Modeling Platform Development: Steps and Timing</vt:lpstr>
      <vt:lpstr>Thank you to all the contributors to our tools, runs, and data…</vt:lpstr>
      <vt:lpstr>PowerPoint Presentation</vt:lpstr>
    </vt:vector>
  </TitlesOfParts>
  <Company>US-EPA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 Houyoux</dc:creator>
  <cp:lastModifiedBy>Eyth, Alison</cp:lastModifiedBy>
  <cp:revision>399</cp:revision>
  <dcterms:created xsi:type="dcterms:W3CDTF">2011-06-13T20:10:16Z</dcterms:created>
  <dcterms:modified xsi:type="dcterms:W3CDTF">2014-10-29T03:06:10Z</dcterms:modified>
</cp:coreProperties>
</file>