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67" r:id="rId3"/>
    <p:sldId id="376" r:id="rId4"/>
    <p:sldId id="275" r:id="rId5"/>
    <p:sldId id="351" r:id="rId6"/>
    <p:sldId id="375" r:id="rId7"/>
    <p:sldId id="354" r:id="rId8"/>
    <p:sldId id="370" r:id="rId9"/>
    <p:sldId id="277" r:id="rId10"/>
    <p:sldId id="341" r:id="rId11"/>
    <p:sldId id="349" r:id="rId12"/>
    <p:sldId id="372" r:id="rId13"/>
    <p:sldId id="373" r:id="rId14"/>
    <p:sldId id="374" r:id="rId15"/>
    <p:sldId id="342" r:id="rId16"/>
    <p:sldId id="359" r:id="rId17"/>
    <p:sldId id="360" r:id="rId18"/>
    <p:sldId id="361" r:id="rId19"/>
    <p:sldId id="272" r:id="rId20"/>
    <p:sldId id="368" r:id="rId21"/>
    <p:sldId id="329" r:id="rId22"/>
    <p:sldId id="331" r:id="rId23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yth, Alison" initials="AME" lastIdx="1" clrIdx="0"/>
  <p:cmAuthor id="1" name="Rich Mason" initials="ram" lastIdx="2" clrIdx="1"/>
  <p:cmAuthor id="2" name="newuser" initials="n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6" autoAdjust="0"/>
    <p:restoredTop sz="93913" autoAdjust="0"/>
  </p:normalViewPr>
  <p:slideViewPr>
    <p:cSldViewPr>
      <p:cViewPr>
        <p:scale>
          <a:sx n="80" d="100"/>
          <a:sy n="80" d="100"/>
        </p:scale>
        <p:origin x="-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004" y="-7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BE8E-4388-45F4-AC55-867814BF78B0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2A806-AAAB-4323-9C5A-E0AE93302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86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E768F8DF-0D6B-466A-A773-FCAEDD85D409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E49FF909-214C-4283-A38D-5D8E6479E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7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Updated rep counties from 2007 platform.  Now have</a:t>
            </a:r>
            <a:r>
              <a:rPr lang="en-US" baseline="0" dirty="0" smtClean="0"/>
              <a:t> at least 1 county per state which allows state inputs to be directly used for that state.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Left plot shows example</a:t>
            </a:r>
            <a:r>
              <a:rPr lang="en-US" baseline="0" dirty="0" smtClean="0"/>
              <a:t> of peaking unit.  Notice the emissions are restricted to just a few days.  </a:t>
            </a:r>
            <a:r>
              <a:rPr lang="en-US" dirty="0" smtClean="0"/>
              <a:t>Right</a:t>
            </a:r>
            <a:r>
              <a:rPr lang="en-US" baseline="0" dirty="0" smtClean="0"/>
              <a:t> plot looks at non-peaking units for a FL region for month-&gt;day </a:t>
            </a:r>
            <a:r>
              <a:rPr lang="en-US" baseline="0" dirty="0" err="1" smtClean="0"/>
              <a:t>temporalization</a:t>
            </a:r>
            <a:r>
              <a:rPr lang="en-US" baseline="0" dirty="0" smtClean="0"/>
              <a:t>.  These have been averaged by fuel and then averaged over all fuels (black).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This slide was MOVED from near beginning.  perhaps delete this slide –very general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FF909-214C-4283-A38D-5D8E6479E60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>
          <a:xfrm>
            <a:off x="7924800" y="6407944"/>
            <a:ext cx="722472" cy="36576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5AF8CA-7276-47C2-B7A7-4D158E216C1C}" type="datetime1">
              <a:rPr lang="en-US" smtClean="0"/>
              <a:pPr/>
              <a:t>10/29/2013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163728" cy="365125"/>
          </a:xfrm>
        </p:spPr>
        <p:txBody>
          <a:bodyPr/>
          <a:lstStyle>
            <a:lvl1pPr>
              <a:defRPr sz="1000"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891E54-FDBA-45F8-91F6-5708D7EC203B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B6E3F2-AFAA-4D24-8B99-FEF50B4E69E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B9200F-E07E-4ECE-96C1-2B923018722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3316128" cy="365125"/>
          </a:xfrm>
        </p:spPr>
        <p:txBody>
          <a:bodyPr/>
          <a:lstStyle>
            <a:extLst/>
          </a:lstStyle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8AF2F83-966E-4094-B6DF-D5B25EAF193A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54C6A6-87B3-41A2-A18F-7E4E7206EED7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F539EC-FA9C-4557-ADEF-16E6D24D8931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DBA3DEE-D6A2-4108-BF0D-8CD761C1BB4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68D2DA-F72F-4073-86DF-B0C2701F745E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BE3D3F-4CC0-49A9-B7A6-D83A4BA290F6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7F70F5D-DBD7-4E1C-AE9A-5E07E8AC14F9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D9A2A93-CF92-4B7B-BCF1-09FEFD2E7F45}" type="datetime1">
              <a:rPr lang="en-US" smtClean="0"/>
              <a:pPr/>
              <a:t>10/29/2013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1C894BD-DCE2-4A96-A9AF-225BBEAC2A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ttn/chief/net/2011inventory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.gov/ttn/chief/emch" TargetMode="External"/><Relationship Id="rId2" Type="http://schemas.openxmlformats.org/officeDocument/2006/relationships/hyperlink" Target="http://smoke-model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Development and Status of EPA’s 2011 Modeling Platform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438400"/>
            <a:ext cx="8534400" cy="20574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October 29, 2013</a:t>
            </a:r>
          </a:p>
          <a:p>
            <a:pPr algn="ctr"/>
            <a:r>
              <a:rPr lang="en-US" dirty="0" smtClean="0"/>
              <a:t>Alison Eyth, Rich Mason, Alexis Zubrow</a:t>
            </a:r>
          </a:p>
        </p:txBody>
      </p:sp>
      <p:pic>
        <p:nvPicPr>
          <p:cNvPr id="5" name="Picture 4" descr="IMG_161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962400"/>
            <a:ext cx="40386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6488668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Glacier Bay, Alaska, June 2013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215" y="3962400"/>
            <a:ext cx="4312185" cy="2529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77835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828800" y="228600"/>
            <a:ext cx="5346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SMOKE-MOVES Representative County Groups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Continuous Emissions Monitoring System (CEMS) data for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, SO</a:t>
            </a:r>
            <a:r>
              <a:rPr lang="en-US" baseline="-25000" dirty="0" smtClean="0"/>
              <a:t>2</a:t>
            </a:r>
            <a:r>
              <a:rPr lang="en-US" dirty="0" smtClean="0"/>
              <a:t>, and heat input is used to </a:t>
            </a:r>
            <a:r>
              <a:rPr lang="en-US" dirty="0" err="1" smtClean="0"/>
              <a:t>temporalize</a:t>
            </a:r>
            <a:r>
              <a:rPr lang="en-US" dirty="0" smtClean="0"/>
              <a:t> emissions when it is available</a:t>
            </a:r>
          </a:p>
          <a:p>
            <a:r>
              <a:rPr lang="en-US" dirty="0" smtClean="0"/>
              <a:t>For sources without CEMS data, temporal profiles are derived from sources that do have data </a:t>
            </a:r>
          </a:p>
          <a:p>
            <a:pPr lvl="1"/>
            <a:r>
              <a:rPr lang="en-US" dirty="0" smtClean="0"/>
              <a:t>Profiles take emissions from annual-&gt;month, </a:t>
            </a:r>
            <a:br>
              <a:rPr lang="en-US" dirty="0" smtClean="0"/>
            </a:br>
            <a:r>
              <a:rPr lang="en-US" dirty="0" smtClean="0"/>
              <a:t>month-&gt;day, and day-&gt;hour</a:t>
            </a:r>
          </a:p>
          <a:p>
            <a:pPr lvl="1"/>
            <a:r>
              <a:rPr lang="en-US" dirty="0" smtClean="0"/>
              <a:t>Peaking units removed from the average profiles</a:t>
            </a:r>
          </a:p>
          <a:p>
            <a:pPr lvl="1"/>
            <a:r>
              <a:rPr lang="en-US" dirty="0" smtClean="0"/>
              <a:t>Profiles developed for each IPM region and fuel</a:t>
            </a:r>
          </a:p>
          <a:p>
            <a:pPr lvl="2"/>
            <a:r>
              <a:rPr lang="en-US" dirty="0" smtClean="0"/>
              <a:t>Fuel types used are coal, gas, and other</a:t>
            </a:r>
          </a:p>
          <a:p>
            <a:pPr lvl="1"/>
            <a:r>
              <a:rPr lang="en-US" b="1" dirty="0" smtClean="0"/>
              <a:t>New for 2011</a:t>
            </a:r>
            <a:r>
              <a:rPr lang="en-US" dirty="0" smtClean="0"/>
              <a:t>: Year-specific </a:t>
            </a:r>
            <a:r>
              <a:rPr lang="en-US" dirty="0" err="1" smtClean="0"/>
              <a:t>temporalization</a:t>
            </a:r>
            <a:r>
              <a:rPr lang="en-US" dirty="0" smtClean="0"/>
              <a:t> to be preserved as much as possible into future years</a:t>
            </a:r>
          </a:p>
          <a:p>
            <a:r>
              <a:rPr lang="en-US" dirty="0" smtClean="0"/>
              <a:t>New units in the future year are </a:t>
            </a:r>
            <a:r>
              <a:rPr lang="en-US" dirty="0" err="1" smtClean="0"/>
              <a:t>temporalized</a:t>
            </a:r>
            <a:r>
              <a:rPr lang="en-US" dirty="0" smtClean="0"/>
              <a:t> using the region and fuel-specific profiles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EGU Temporal Profiles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64 IPM Regions Used in v5.13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223234" cy="551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Peaking Unit</a:t>
            </a:r>
            <a:endParaRPr lang="en-US" dirty="0"/>
          </a:p>
        </p:txBody>
      </p:sp>
      <p:pic>
        <p:nvPicPr>
          <p:cNvPr id="6" name="Chart 4" descr="image0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133162" cy="436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19400" y="1676400"/>
            <a:ext cx="36295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Emissions each day of the year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Non-Peaking Units in July in Florida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3" y="1371600"/>
            <a:ext cx="60102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048000"/>
          </a:xfrm>
        </p:spPr>
        <p:txBody>
          <a:bodyPr>
            <a:normAutofit/>
          </a:bodyPr>
          <a:lstStyle/>
          <a:p>
            <a:r>
              <a:rPr lang="en-US" dirty="0" smtClean="0"/>
              <a:t>Use circa 2010 data (census, FEMA, National Transportation Atlas Database 2011)</a:t>
            </a:r>
          </a:p>
          <a:p>
            <a:r>
              <a:rPr lang="en-US" dirty="0" smtClean="0"/>
              <a:t>Oil and gas surrogate updates for Northeast and WRAP</a:t>
            </a:r>
          </a:p>
          <a:p>
            <a:r>
              <a:rPr lang="en-US" dirty="0" smtClean="0"/>
              <a:t>Commercial Marine Vessel improvements in Great Lakes and Gulf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Spatial Surrogates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USA2010_693_FILL_12km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066800"/>
            <a:ext cx="5172075" cy="42862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 Oil and Gas Surrogates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3490" y="2743200"/>
            <a:ext cx="3773310" cy="352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5638800"/>
            <a:ext cx="2574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WRAP States Updated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0" y="1600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Surrogate includes Marcellus shale region in the Northeast (has new emissions in 2011)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905000"/>
            <a:ext cx="3657600" cy="1642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Gulf surrogate needed due to C1C2 emissions now placed in Gulf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Marine Surrogates</a:t>
            </a:r>
            <a:endParaRPr lang="en-US" dirty="0"/>
          </a:p>
        </p:txBody>
      </p:sp>
      <p:pic>
        <p:nvPicPr>
          <p:cNvPr id="1026" name="bad27398-1e52-4c01-abca-cd4a84da6929" descr="60DD7F66-14F6-4760-9A01-23B48BED409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562350"/>
            <a:ext cx="599579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524000"/>
            <a:ext cx="474345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248400" y="5486400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Older Great Lakes surrogates </a:t>
            </a:r>
            <a:br>
              <a:rPr lang="en-US" dirty="0" smtClean="0"/>
            </a:br>
            <a:r>
              <a:rPr lang="en-US" dirty="0" smtClean="0"/>
              <a:t>smeared emissions across the lakes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Support for source apportionment</a:t>
            </a:r>
          </a:p>
          <a:p>
            <a:r>
              <a:rPr lang="en-US" dirty="0" smtClean="0"/>
              <a:t>Improved support for daily and hourly inventories (e.g., HAP integration)</a:t>
            </a:r>
          </a:p>
          <a:p>
            <a:r>
              <a:rPr lang="en-US" dirty="0" smtClean="0"/>
              <a:t>Updates to SMOKE-MOVES</a:t>
            </a:r>
          </a:p>
          <a:p>
            <a:pPr lvl="1"/>
            <a:r>
              <a:rPr lang="en-US" dirty="0" smtClean="0"/>
              <a:t>Optimization for faster run-time</a:t>
            </a:r>
          </a:p>
          <a:p>
            <a:pPr lvl="1"/>
            <a:r>
              <a:rPr lang="en-US" dirty="0" smtClean="0"/>
              <a:t>Better use of gridded met data for off-network</a:t>
            </a:r>
          </a:p>
          <a:p>
            <a:pPr lvl="1"/>
            <a:r>
              <a:rPr lang="en-US" dirty="0" smtClean="0"/>
              <a:t>Use of binned RH for on and off-network </a:t>
            </a:r>
          </a:p>
          <a:p>
            <a:pPr lvl="1"/>
            <a:r>
              <a:rPr lang="en-US" dirty="0" smtClean="0"/>
              <a:t>Adjustment factors can be used in </a:t>
            </a:r>
            <a:r>
              <a:rPr lang="en-US" dirty="0" err="1" smtClean="0"/>
              <a:t>Movesmrg</a:t>
            </a:r>
            <a:endParaRPr lang="en-US" dirty="0" smtClean="0"/>
          </a:p>
          <a:p>
            <a:pPr lvl="1"/>
            <a:r>
              <a:rPr lang="en-US" dirty="0" smtClean="0"/>
              <a:t>NCEP data can be used as input for non CONUS areas</a:t>
            </a:r>
          </a:p>
          <a:p>
            <a:r>
              <a:rPr lang="en-US" dirty="0" smtClean="0"/>
              <a:t>Improved error checking</a:t>
            </a:r>
          </a:p>
          <a:p>
            <a:r>
              <a:rPr lang="en-US" dirty="0" smtClean="0"/>
              <a:t>Incorporated Bash approach for </a:t>
            </a:r>
            <a:r>
              <a:rPr lang="en-US" dirty="0" err="1" smtClean="0"/>
              <a:t>ag</a:t>
            </a:r>
            <a:r>
              <a:rPr lang="en-US" dirty="0" smtClean="0"/>
              <a:t> NH3 </a:t>
            </a:r>
            <a:r>
              <a:rPr lang="en-US" dirty="0" err="1" smtClean="0"/>
              <a:t>temporalization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SMOKE Updates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462220"/>
          <a:ext cx="7924800" cy="539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0875"/>
                <a:gridCol w="3373925"/>
              </a:tblGrid>
              <a:tr h="3457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/>
                </a:tc>
              </a:tr>
              <a:tr h="575302">
                <a:tc>
                  <a:txBody>
                    <a:bodyPr/>
                    <a:lstStyle/>
                    <a:p>
                      <a:r>
                        <a:rPr lang="en-US" dirty="0" smtClean="0"/>
                        <a:t>Preliminary</a:t>
                      </a:r>
                      <a:r>
                        <a:rPr lang="en-US" baseline="0" dirty="0" smtClean="0"/>
                        <a:t> 2011 </a:t>
                      </a:r>
                      <a:r>
                        <a:rPr lang="en-US" dirty="0" smtClean="0"/>
                        <a:t>Runs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May-August, 2013</a:t>
                      </a:r>
                      <a:endParaRPr lang="en-US" dirty="0"/>
                    </a:p>
                  </a:txBody>
                  <a:tcPr anchor="ctr"/>
                </a:tc>
              </a:tr>
              <a:tr h="639224">
                <a:tc>
                  <a:txBody>
                    <a:bodyPr/>
                    <a:lstStyle/>
                    <a:p>
                      <a:r>
                        <a:rPr lang="en-US" dirty="0" smtClean="0"/>
                        <a:t>Finalize 2011 Base Year Platform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September, 2013</a:t>
                      </a:r>
                      <a:endParaRPr lang="en-US" dirty="0"/>
                    </a:p>
                  </a:txBody>
                  <a:tcPr anchor="ctr"/>
                </a:tc>
              </a:tr>
              <a:tr h="639224">
                <a:tc>
                  <a:txBody>
                    <a:bodyPr/>
                    <a:lstStyle/>
                    <a:p>
                      <a:r>
                        <a:rPr lang="en-US" dirty="0" smtClean="0"/>
                        <a:t>Develop Future</a:t>
                      </a:r>
                      <a:r>
                        <a:rPr lang="en-US" baseline="0" dirty="0" smtClean="0"/>
                        <a:t> Year Projections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October-November, 2013</a:t>
                      </a:r>
                      <a:endParaRPr lang="en-US" b="0" dirty="0"/>
                    </a:p>
                  </a:txBody>
                  <a:tcPr anchor="ctr"/>
                </a:tc>
              </a:tr>
              <a:tr h="605068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</a:t>
                      </a:r>
                      <a:r>
                        <a:rPr lang="en-US" baseline="0" dirty="0" smtClean="0"/>
                        <a:t>2011 Modeling Platform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November, 2013</a:t>
                      </a:r>
                      <a:endParaRPr lang="en-US" dirty="0"/>
                    </a:p>
                  </a:txBody>
                  <a:tcPr anchor="ctr"/>
                </a:tc>
              </a:tr>
              <a:tr h="575302">
                <a:tc>
                  <a:txBody>
                    <a:bodyPr/>
                    <a:lstStyle/>
                    <a:p>
                      <a:r>
                        <a:rPr lang="en-US" dirty="0" smtClean="0"/>
                        <a:t>2011 National</a:t>
                      </a:r>
                      <a:r>
                        <a:rPr lang="en-US" baseline="0" dirty="0" smtClean="0"/>
                        <a:t> Air Toxics Assessment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Began</a:t>
                      </a:r>
                      <a:r>
                        <a:rPr lang="en-US" baseline="0" dirty="0" smtClean="0"/>
                        <a:t> August, 2013</a:t>
                      </a:r>
                      <a:endParaRPr lang="en-US" dirty="0"/>
                    </a:p>
                  </a:txBody>
                  <a:tcPr anchor="ctr"/>
                </a:tc>
              </a:tr>
              <a:tr h="498975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 Rule Proposal Modeling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Began</a:t>
                      </a:r>
                      <a:r>
                        <a:rPr lang="en-US" baseline="0" dirty="0" smtClean="0"/>
                        <a:t> October, 2013</a:t>
                      </a:r>
                      <a:endParaRPr lang="en-US" dirty="0"/>
                    </a:p>
                  </a:txBody>
                  <a:tcPr anchor="ctr"/>
                </a:tc>
              </a:tr>
              <a:tr h="498975">
                <a:tc>
                  <a:txBody>
                    <a:bodyPr/>
                    <a:lstStyle/>
                    <a:p>
                      <a:r>
                        <a:rPr lang="en-US" dirty="0" smtClean="0"/>
                        <a:t>Provide 2018 Projection</a:t>
                      </a:r>
                      <a:r>
                        <a:rPr lang="en-US" baseline="0" dirty="0" smtClean="0"/>
                        <a:t> from 2011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December, 2013</a:t>
                      </a:r>
                      <a:endParaRPr lang="en-US" dirty="0"/>
                    </a:p>
                  </a:txBody>
                  <a:tcPr anchor="ctr"/>
                </a:tc>
              </a:tr>
              <a:tr h="498975">
                <a:tc>
                  <a:txBody>
                    <a:bodyPr/>
                    <a:lstStyle/>
                    <a:p>
                      <a:r>
                        <a:rPr lang="en-US" dirty="0" smtClean="0"/>
                        <a:t>Ozone</a:t>
                      </a:r>
                      <a:r>
                        <a:rPr lang="en-US" baseline="0" dirty="0" smtClean="0"/>
                        <a:t> NAAQA RIA Proposal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TBD</a:t>
                      </a:r>
                      <a:endParaRPr lang="en-US" dirty="0"/>
                    </a:p>
                  </a:txBody>
                  <a:tcPr anchor="ctr"/>
                </a:tc>
              </a:tr>
              <a:tr h="498975"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 on 2011 and 2018 Data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r>
                        <a:rPr lang="en-US" baseline="0" dirty="0" smtClean="0"/>
                        <a:t> (2011), Spring (2018)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Emissions Modeling Platform Development: Steps and Timing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4582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solidFill>
                  <a:schemeClr val="tx2"/>
                </a:solidFill>
              </a:rPr>
              <a:t>Purpose and Contents of a </a:t>
            </a:r>
            <a:br>
              <a:rPr lang="en-US" sz="4000" dirty="0" smtClean="0">
                <a:solidFill>
                  <a:schemeClr val="tx2"/>
                </a:solidFill>
              </a:rPr>
            </a:br>
            <a:r>
              <a:rPr lang="en-US" sz="4000" dirty="0" smtClean="0">
                <a:solidFill>
                  <a:schemeClr val="tx2"/>
                </a:solidFill>
              </a:rPr>
              <a:t>Modeling Platform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382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Modeling platforms are used to support EPA regulations and policy-related analyses</a:t>
            </a:r>
          </a:p>
          <a:p>
            <a:pPr eaLnBrk="1" hangingPunct="1"/>
            <a:r>
              <a:rPr lang="en-US" dirty="0" smtClean="0"/>
              <a:t>Purpose:</a:t>
            </a:r>
          </a:p>
          <a:p>
            <a:pPr lvl="1" eaLnBrk="1" hangingPunct="1"/>
            <a:r>
              <a:rPr lang="en-US" sz="2400" dirty="0" smtClean="0"/>
              <a:t>To provide a comprehensive air quality modeling system using the most recent technically sound data and state-of-the-science tools available.</a:t>
            </a:r>
          </a:p>
          <a:p>
            <a:pPr eaLnBrk="1" hangingPunct="1"/>
            <a:r>
              <a:rPr lang="en-US" dirty="0" smtClean="0"/>
              <a:t>Major components:</a:t>
            </a:r>
          </a:p>
          <a:p>
            <a:pPr lvl="1"/>
            <a:r>
              <a:rPr lang="en-US" sz="2400" dirty="0" smtClean="0"/>
              <a:t>Modeling domain</a:t>
            </a:r>
          </a:p>
          <a:p>
            <a:pPr lvl="1"/>
            <a:r>
              <a:rPr lang="en-US" sz="2400" dirty="0" smtClean="0"/>
              <a:t>Air quality models, meteorological models and data, boundary and initial concentrations</a:t>
            </a:r>
          </a:p>
          <a:p>
            <a:pPr lvl="1"/>
            <a:r>
              <a:rPr lang="en-US" sz="2400" dirty="0" smtClean="0"/>
              <a:t>Base year emissions data, projected future year emissions projections data, emissions modeling ancillary data and emissions modeling tools and scripts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3CE924-6627-4B59-8F3C-20967CA8848A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610600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Evolution </a:t>
            </a:r>
            <a:r>
              <a:rPr lang="en-US" sz="4000" dirty="0" smtClean="0">
                <a:solidFill>
                  <a:schemeClr val="tx2"/>
                </a:solidFill>
              </a:rPr>
              <a:t>of Modeling Platform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371600"/>
            <a:ext cx="8534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3000" dirty="0" smtClean="0"/>
              <a:t>Components of modeling platform are “evolutionary” and not static  </a:t>
            </a:r>
          </a:p>
          <a:p>
            <a:pPr lvl="1" eaLnBrk="1" hangingPunct="1"/>
            <a:r>
              <a:rPr lang="en-US" sz="2400" dirty="0" smtClean="0"/>
              <a:t>Emissions, meteorological, and air quality models are updated by developers on a semi-regular basis; though not necessarily in sync with the timing of our rules.</a:t>
            </a:r>
          </a:p>
          <a:p>
            <a:pPr lvl="1" eaLnBrk="1" hangingPunct="1"/>
            <a:r>
              <a:rPr lang="en-US" sz="2400" dirty="0" smtClean="0"/>
              <a:t>Emissions inventories are subject to updates and project-specific adjustments and refinements</a:t>
            </a:r>
          </a:p>
          <a:p>
            <a:pPr eaLnBrk="1" hangingPunct="1"/>
            <a:r>
              <a:rPr lang="en-US" sz="3000" dirty="0" smtClean="0"/>
              <a:t>Updated data and tools will be integrated into the platform over time</a:t>
            </a:r>
          </a:p>
          <a:p>
            <a:pPr eaLnBrk="1" hangingPunct="1"/>
            <a:r>
              <a:rPr lang="en-US" sz="3000" dirty="0" smtClean="0"/>
              <a:t>Updated versions of the 2011 platform will be used for modeling in 2014-2015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6E845E0-0631-4E83-9CEC-4C43D0E2670C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Improving methods for </a:t>
            </a:r>
            <a:r>
              <a:rPr lang="en-US" b="1" dirty="0" smtClean="0"/>
              <a:t>RWC</a:t>
            </a:r>
            <a:r>
              <a:rPr lang="en-US" dirty="0" smtClean="0"/>
              <a:t> emissions estimates</a:t>
            </a:r>
          </a:p>
          <a:p>
            <a:r>
              <a:rPr lang="en-US" dirty="0" smtClean="0"/>
              <a:t>Improving </a:t>
            </a:r>
            <a:r>
              <a:rPr lang="en-US" b="1" dirty="0" smtClean="0"/>
              <a:t>oil and gas </a:t>
            </a:r>
            <a:r>
              <a:rPr lang="en-US" dirty="0" smtClean="0"/>
              <a:t>emissions estimates, spatial allocation, and speciation</a:t>
            </a:r>
          </a:p>
          <a:p>
            <a:r>
              <a:rPr lang="en-US" dirty="0" smtClean="0"/>
              <a:t>Refining c1c2 </a:t>
            </a:r>
            <a:r>
              <a:rPr lang="en-US" b="1" dirty="0" smtClean="0"/>
              <a:t>CMV</a:t>
            </a:r>
            <a:r>
              <a:rPr lang="en-US" dirty="0" smtClean="0"/>
              <a:t> emissions distribution / estimates</a:t>
            </a:r>
          </a:p>
          <a:p>
            <a:r>
              <a:rPr lang="en-US" dirty="0" smtClean="0"/>
              <a:t>Improving base year (NEI) </a:t>
            </a:r>
            <a:r>
              <a:rPr lang="en-US" b="1" dirty="0" smtClean="0"/>
              <a:t>controls</a:t>
            </a:r>
            <a:r>
              <a:rPr lang="en-US" dirty="0" smtClean="0"/>
              <a:t> </a:t>
            </a:r>
            <a:r>
              <a:rPr lang="en-US" b="1" dirty="0" smtClean="0"/>
              <a:t>information</a:t>
            </a:r>
            <a:r>
              <a:rPr lang="en-US" dirty="0" smtClean="0"/>
              <a:t> &amp; industrial non-EGU projections</a:t>
            </a:r>
          </a:p>
          <a:p>
            <a:r>
              <a:rPr lang="en-US" dirty="0" smtClean="0"/>
              <a:t>Updating biogenic </a:t>
            </a:r>
            <a:r>
              <a:rPr lang="en-US" b="1" dirty="0" smtClean="0"/>
              <a:t>land use </a:t>
            </a:r>
            <a:r>
              <a:rPr lang="en-US" dirty="0" smtClean="0"/>
              <a:t>and emissions factors (ORD)</a:t>
            </a:r>
          </a:p>
          <a:p>
            <a:r>
              <a:rPr lang="en-US" dirty="0" smtClean="0"/>
              <a:t>Continue to integrate Fire Emissions Tracking System (FETS) data into </a:t>
            </a:r>
            <a:r>
              <a:rPr lang="en-US" dirty="0" err="1" smtClean="0"/>
              <a:t>SmartFire</a:t>
            </a:r>
            <a:r>
              <a:rPr lang="en-US" dirty="0" smtClean="0"/>
              <a:t> (SF2) to improve ID &amp; classification of </a:t>
            </a:r>
            <a:r>
              <a:rPr lang="en-US" b="1" dirty="0" smtClean="0"/>
              <a:t>fires</a:t>
            </a:r>
          </a:p>
          <a:p>
            <a:r>
              <a:rPr lang="en-US" dirty="0" smtClean="0"/>
              <a:t>Reviewing </a:t>
            </a:r>
            <a:r>
              <a:rPr lang="en-US" b="1" dirty="0" smtClean="0"/>
              <a:t>stack parameters </a:t>
            </a:r>
            <a:r>
              <a:rPr lang="en-US" dirty="0" smtClean="0"/>
              <a:t>for reasonableness</a:t>
            </a:r>
          </a:p>
          <a:p>
            <a:r>
              <a:rPr lang="en-US" dirty="0" smtClean="0"/>
              <a:t>Obtaining updated </a:t>
            </a:r>
            <a:r>
              <a:rPr lang="en-US" b="1" dirty="0" smtClean="0"/>
              <a:t>Canada/Mexico</a:t>
            </a:r>
            <a:r>
              <a:rPr lang="en-US" dirty="0" smtClean="0"/>
              <a:t> (base and future year)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Ongoing work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17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8839200" cy="6477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UNC IE CEMPD: Zac Adelman, </a:t>
            </a:r>
            <a:r>
              <a:rPr lang="en-US" dirty="0" err="1" smtClean="0"/>
              <a:t>Limei</a:t>
            </a:r>
            <a:r>
              <a:rPr lang="en-US" dirty="0" smtClean="0"/>
              <a:t> Ran, Catherine Seppanen</a:t>
            </a:r>
          </a:p>
          <a:p>
            <a:pPr>
              <a:buNone/>
            </a:pPr>
            <a:r>
              <a:rPr lang="en-US" dirty="0" smtClean="0"/>
              <a:t>ENVIRON: Michele </a:t>
            </a:r>
            <a:r>
              <a:rPr lang="en-US" dirty="0" err="1" smtClean="0"/>
              <a:t>Jiminez</a:t>
            </a:r>
            <a:r>
              <a:rPr lang="en-US" dirty="0" smtClean="0"/>
              <a:t>, Tejas Shah, </a:t>
            </a:r>
            <a:br>
              <a:rPr lang="en-US" dirty="0" smtClean="0"/>
            </a:br>
            <a:r>
              <a:rPr lang="en-US" dirty="0" smtClean="0"/>
              <a:t>Amnon Bar-Ilan, Greg </a:t>
            </a:r>
            <a:r>
              <a:rPr lang="en-US" dirty="0" err="1" smtClean="0"/>
              <a:t>Yarwood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National Air Data Group: Jon Miller, Martin Husk</a:t>
            </a:r>
          </a:p>
          <a:p>
            <a:pPr>
              <a:buNone/>
            </a:pPr>
            <a:r>
              <a:rPr lang="en-US" dirty="0" smtClean="0"/>
              <a:t>EIAG Data Analysis Team: Venkatesh Rao, </a:t>
            </a:r>
            <a:br>
              <a:rPr lang="en-US" dirty="0" smtClean="0"/>
            </a:br>
            <a:r>
              <a:rPr lang="en-US" dirty="0" smtClean="0"/>
              <a:t>Lee Tooly, Josh Drukenbrod, Rhonda Thompson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NEI Team: Ron Ryan, Laurel Driver, Roy Huntley, Jennifer Snyder, Sally Dombrowski, Michael Heath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EIAG Group Leader: Marc Houyoux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AQMG: Norm Possiel, Brian Timin, Kirk Baker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ORD: George Pouliot, Jesse Bash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Platform Modeling Domain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95400"/>
            <a:ext cx="72294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r>
              <a:rPr lang="en-US" dirty="0" smtClean="0"/>
              <a:t>Used for Transport Rule, O3 NAAQS RIA, 2011 National Air </a:t>
            </a:r>
            <a:r>
              <a:rPr lang="en-US" smtClean="0"/>
              <a:t>Toxics </a:t>
            </a:r>
            <a:r>
              <a:rPr lang="en-US" smtClean="0"/>
              <a:t>Assessment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Supports both CMAQ and </a:t>
            </a:r>
            <a:r>
              <a:rPr lang="en-US" dirty="0" err="1" smtClean="0"/>
              <a:t>CAMx</a:t>
            </a:r>
            <a:endParaRPr lang="en-US" dirty="0" smtClean="0"/>
          </a:p>
          <a:p>
            <a:r>
              <a:rPr lang="en-US" dirty="0" smtClean="0"/>
              <a:t>WRF for meteorology</a:t>
            </a:r>
          </a:p>
          <a:p>
            <a:r>
              <a:rPr lang="en-US" dirty="0" err="1" smtClean="0"/>
              <a:t>GEOSChem</a:t>
            </a:r>
            <a:r>
              <a:rPr lang="en-US" dirty="0" smtClean="0"/>
              <a:t> for initial and boundary conditions</a:t>
            </a:r>
          </a:p>
          <a:p>
            <a:r>
              <a:rPr lang="en-US" dirty="0" smtClean="0"/>
              <a:t>Emissions based on 2011 NEI Version 1</a:t>
            </a:r>
          </a:p>
          <a:p>
            <a:r>
              <a:rPr lang="en-US" sz="2600" dirty="0" smtClean="0"/>
              <a:t>Non-US emissions included in the platform are:</a:t>
            </a:r>
            <a:r>
              <a:rPr lang="en-US" sz="3100" dirty="0" smtClean="0"/>
              <a:t> </a:t>
            </a:r>
          </a:p>
          <a:p>
            <a:pPr lvl="1"/>
            <a:r>
              <a:rPr lang="en-US" dirty="0" smtClean="0"/>
              <a:t>Mexico 2012 (projected from 1999)</a:t>
            </a:r>
          </a:p>
          <a:p>
            <a:pPr lvl="1"/>
            <a:r>
              <a:rPr lang="en-US" dirty="0" smtClean="0"/>
              <a:t>Canada 2006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lvl="1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Modeling Platform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4582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Released September 30, 2013 (fastest ever)</a:t>
            </a:r>
          </a:p>
          <a:p>
            <a:pPr lvl="1"/>
            <a:r>
              <a:rPr lang="en-US" sz="2400" dirty="0" smtClean="0">
                <a:hlinkClick r:id="rId2"/>
              </a:rPr>
              <a:t>http://www.epa.gov/ttn/chief/net/2011inventory.html</a:t>
            </a:r>
            <a:r>
              <a:rPr lang="en-US" sz="2400" dirty="0" smtClean="0"/>
              <a:t>	</a:t>
            </a:r>
            <a:endParaRPr lang="en-US" dirty="0" smtClean="0"/>
          </a:p>
          <a:p>
            <a:r>
              <a:rPr lang="en-US" dirty="0" smtClean="0"/>
              <a:t>Data is submitted by states, locals, tribes and EPA into the Emissions Inventory System</a:t>
            </a:r>
          </a:p>
          <a:p>
            <a:r>
              <a:rPr lang="en-US" dirty="0" smtClean="0"/>
              <a:t>Five categories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Point/Facility Inventory (point locations)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Nonpoint (county-based)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Onroad mobile sources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Nonroad mobile sources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dirty="0" smtClean="0"/>
              <a:t>Events (e.g., Fires)</a:t>
            </a:r>
          </a:p>
          <a:p>
            <a:r>
              <a:rPr lang="en-US" dirty="0" smtClean="0"/>
              <a:t>EPA and S/L/T data is interleaved to create the NEI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National Emissions Inventory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492875"/>
            <a:ext cx="3087528" cy="365125"/>
          </a:xfrm>
        </p:spPr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NEI_08_vs_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81586"/>
            <a:ext cx="7696200" cy="517395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Changes from 2008 to 2011 NEI (see poster by Madeleine Strum)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/>
          </a:bodyPr>
          <a:lstStyle/>
          <a:p>
            <a:r>
              <a:rPr lang="en-US" sz="2200" dirty="0" smtClean="0"/>
              <a:t>Emissions modeling converts annual (or monthly) point- or county-based inventories into hourly emissions for each model grid cell, in a format the air quality model can use</a:t>
            </a:r>
          </a:p>
          <a:p>
            <a:r>
              <a:rPr lang="en-US" sz="2200" dirty="0" smtClean="0"/>
              <a:t>SMOKE is the emissions model used by EPA: </a:t>
            </a:r>
            <a:br>
              <a:rPr lang="en-US" sz="2200" dirty="0" smtClean="0"/>
            </a:br>
            <a:r>
              <a:rPr lang="en-US" sz="2200" dirty="0" smtClean="0">
                <a:hlinkClick r:id="rId2"/>
              </a:rPr>
              <a:t>http://smoke-model.org</a:t>
            </a:r>
            <a:endParaRPr lang="en-US" sz="2200" dirty="0" smtClean="0"/>
          </a:p>
          <a:p>
            <a:r>
              <a:rPr lang="en-US" sz="2200" dirty="0" smtClean="0"/>
              <a:t>Emissions Modeling Framework is used to manage data and model runs</a:t>
            </a:r>
          </a:p>
          <a:p>
            <a:r>
              <a:rPr lang="en-US" sz="2200" dirty="0" smtClean="0"/>
              <a:t>EPA posts emissions platform data, once available, on the CHIEF Emissions Modeling Clearinghouse</a:t>
            </a:r>
          </a:p>
          <a:p>
            <a:pPr lvl="1"/>
            <a:r>
              <a:rPr lang="en-US" sz="1900" dirty="0" smtClean="0">
                <a:hlinkClick r:id="rId3"/>
              </a:rPr>
              <a:t>http://www.epa.gov/ttn/chief/emch</a:t>
            </a:r>
            <a:r>
              <a:rPr lang="en-US" sz="1900" dirty="0" smtClean="0"/>
              <a:t>  </a:t>
            </a:r>
          </a:p>
          <a:p>
            <a:pPr lvl="1"/>
            <a:r>
              <a:rPr lang="en-US" sz="1900" dirty="0" smtClean="0"/>
              <a:t>Inventory and some activity data</a:t>
            </a:r>
          </a:p>
          <a:p>
            <a:pPr lvl="1"/>
            <a:r>
              <a:rPr lang="en-US" sz="1900" dirty="0" smtClean="0"/>
              <a:t>Ancillary data for speciation and spatial and temporal allocation</a:t>
            </a:r>
          </a:p>
          <a:p>
            <a:pPr lvl="1"/>
            <a:r>
              <a:rPr lang="en-US" sz="1900" dirty="0" smtClean="0"/>
              <a:t>Watch for 2011 platform to be posted soon!</a:t>
            </a:r>
          </a:p>
          <a:p>
            <a:pPr lvl="1"/>
            <a:r>
              <a:rPr lang="en-US" sz="1900" dirty="0" smtClean="0"/>
              <a:t>Projected data for future years to be posted once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Emissions Modeling -</a:t>
            </a:r>
            <a:br>
              <a:rPr lang="en-US" dirty="0" smtClean="0"/>
            </a:br>
            <a:r>
              <a:rPr lang="en-US" dirty="0" smtClean="0"/>
              <a:t>High-level Overview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153400" cy="4919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NEI data is output from EIS as ‘flat files’ for each category except fires</a:t>
            </a:r>
          </a:p>
          <a:p>
            <a:pPr lvl="1"/>
            <a:r>
              <a:rPr lang="en-US" dirty="0" smtClean="0"/>
              <a:t>Point fire data developed for NEI and modeling platform</a:t>
            </a:r>
          </a:p>
          <a:p>
            <a:r>
              <a:rPr lang="en-US" dirty="0" smtClean="0"/>
              <a:t>Point and nonpoint data is divided into modeling sectors according to how they are processed through SMOKE</a:t>
            </a:r>
          </a:p>
          <a:p>
            <a:pPr lvl="1"/>
            <a:r>
              <a:rPr lang="en-US" dirty="0" smtClean="0"/>
              <a:t>Point -&gt; </a:t>
            </a:r>
            <a:r>
              <a:rPr lang="en-US" b="1" dirty="0" err="1" smtClean="0"/>
              <a:t>ptegu</a:t>
            </a:r>
            <a:r>
              <a:rPr lang="en-US" b="1" dirty="0" smtClean="0"/>
              <a:t>*, </a:t>
            </a:r>
            <a:r>
              <a:rPr lang="en-US" b="1" dirty="0" err="1" smtClean="0"/>
              <a:t>ptegu_pk</a:t>
            </a:r>
            <a:r>
              <a:rPr lang="en-US" b="1" dirty="0" smtClean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ptnonipm</a:t>
            </a:r>
            <a:r>
              <a:rPr lang="en-US" dirty="0" smtClean="0"/>
              <a:t>, </a:t>
            </a:r>
            <a:r>
              <a:rPr lang="en-US" b="1" dirty="0" err="1" smtClean="0"/>
              <a:t>pt_oilgas</a:t>
            </a:r>
            <a:r>
              <a:rPr lang="en-US" b="1" dirty="0" smtClean="0"/>
              <a:t>*</a:t>
            </a:r>
          </a:p>
          <a:p>
            <a:pPr lvl="1"/>
            <a:r>
              <a:rPr lang="en-US" dirty="0" smtClean="0"/>
              <a:t>Nonpoint -&gt; </a:t>
            </a:r>
            <a:r>
              <a:rPr lang="en-US" dirty="0" err="1" smtClean="0"/>
              <a:t>afdust</a:t>
            </a:r>
            <a:r>
              <a:rPr lang="en-US" dirty="0" smtClean="0"/>
              <a:t>, </a:t>
            </a:r>
            <a:r>
              <a:rPr lang="en-US" dirty="0" err="1" smtClean="0"/>
              <a:t>ag</a:t>
            </a:r>
            <a:r>
              <a:rPr lang="en-US" dirty="0" smtClean="0"/>
              <a:t>, c1c2rail, </a:t>
            </a:r>
            <a:r>
              <a:rPr lang="en-US" b="1" dirty="0" err="1" smtClean="0"/>
              <a:t>np_oilgas</a:t>
            </a:r>
            <a:r>
              <a:rPr lang="en-US" b="1" dirty="0" smtClean="0"/>
              <a:t>*</a:t>
            </a:r>
            <a:r>
              <a:rPr lang="en-US" dirty="0" smtClean="0"/>
              <a:t>, </a:t>
            </a:r>
            <a:r>
              <a:rPr lang="en-US" dirty="0" err="1" smtClean="0"/>
              <a:t>nonpt</a:t>
            </a:r>
            <a:r>
              <a:rPr lang="en-US" dirty="0" smtClean="0"/>
              <a:t>, </a:t>
            </a:r>
            <a:r>
              <a:rPr lang="en-US" b="1" dirty="0" err="1" smtClean="0"/>
              <a:t>rwc</a:t>
            </a:r>
            <a:r>
              <a:rPr lang="en-US" b="1" dirty="0" smtClean="0"/>
              <a:t>*</a:t>
            </a:r>
          </a:p>
          <a:p>
            <a:pPr lvl="1"/>
            <a:r>
              <a:rPr lang="en-US" b="1" dirty="0" smtClean="0"/>
              <a:t>*</a:t>
            </a:r>
            <a:r>
              <a:rPr lang="en-US" dirty="0" smtClean="0"/>
              <a:t> </a:t>
            </a:r>
            <a:r>
              <a:rPr lang="en-US" b="1" dirty="0" smtClean="0"/>
              <a:t>indicates a new sector for 2011 platform</a:t>
            </a:r>
          </a:p>
          <a:p>
            <a:pPr lvl="1"/>
            <a:r>
              <a:rPr lang="en-US" dirty="0" smtClean="0"/>
              <a:t>Great Lakes CMV emissions replaced with LADCO inventory</a:t>
            </a:r>
          </a:p>
          <a:p>
            <a:pPr lvl="1"/>
            <a:r>
              <a:rPr lang="en-US" dirty="0" smtClean="0"/>
              <a:t>Missing ethanol plants added</a:t>
            </a:r>
            <a:endParaRPr lang="en-US" b="1" dirty="0" smtClean="0"/>
          </a:p>
          <a:p>
            <a:r>
              <a:rPr lang="en-US" dirty="0" smtClean="0"/>
              <a:t>NEI </a:t>
            </a:r>
            <a:r>
              <a:rPr lang="en-US" dirty="0" err="1" smtClean="0"/>
              <a:t>onroad</a:t>
            </a:r>
            <a:r>
              <a:rPr lang="en-US" dirty="0" smtClean="0"/>
              <a:t> and nonroad data are developed by running MOVES and NMIM, respectively, and then entering summarized data into EIS</a:t>
            </a:r>
          </a:p>
          <a:p>
            <a:pPr lvl="1"/>
            <a:r>
              <a:rPr lang="en-US" dirty="0" smtClean="0"/>
              <a:t>Modeling sectors: </a:t>
            </a:r>
            <a:r>
              <a:rPr lang="en-US" dirty="0" err="1" smtClean="0"/>
              <a:t>onroad</a:t>
            </a:r>
            <a:r>
              <a:rPr lang="en-US" dirty="0" smtClean="0"/>
              <a:t>, </a:t>
            </a:r>
            <a:r>
              <a:rPr lang="en-US" dirty="0" err="1" smtClean="0"/>
              <a:t>onroad_rfl</a:t>
            </a:r>
            <a:r>
              <a:rPr lang="en-US" dirty="0" smtClean="0"/>
              <a:t>, nonroad</a:t>
            </a:r>
          </a:p>
          <a:p>
            <a:pPr lvl="1"/>
            <a:r>
              <a:rPr lang="en-US" dirty="0" smtClean="0"/>
              <a:t>Special adjustments made for CA and TX to state-provided values</a:t>
            </a:r>
          </a:p>
          <a:p>
            <a:r>
              <a:rPr lang="en-US" dirty="0" smtClean="0"/>
              <a:t>C3marine is point data in platform and shapes in NEI and has some differences in emission values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OAQPS, Emission Inventory and Analysis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Deriving Platform Inventories from the NEI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2011 NEI: MOVES activity data/inputs obtained directly from states for the first time</a:t>
            </a:r>
          </a:p>
          <a:p>
            <a:pPr lvl="1"/>
            <a:r>
              <a:rPr lang="en-US" dirty="0" smtClean="0"/>
              <a:t>Using state inputs for VMT and VPOP but not fuels</a:t>
            </a:r>
          </a:p>
          <a:p>
            <a:pPr lvl="1"/>
            <a:r>
              <a:rPr lang="en-US" dirty="0" smtClean="0"/>
              <a:t>Temporal profiles developed based on state inputs (Zubrow talk)</a:t>
            </a:r>
          </a:p>
          <a:p>
            <a:pPr lvl="1"/>
            <a:r>
              <a:rPr lang="en-US" dirty="0" smtClean="0"/>
              <a:t>State inputs include inspection / maintenance programs, age distributions, etc.</a:t>
            </a:r>
          </a:p>
          <a:p>
            <a:r>
              <a:rPr lang="en-US" dirty="0" smtClean="0"/>
              <a:t>MOVES county databases (CDBs) received from more than 30 agencies</a:t>
            </a:r>
          </a:p>
          <a:p>
            <a:r>
              <a:rPr lang="en-US" dirty="0" smtClean="0"/>
              <a:t>EMFAC-based emissions for California (per their submittal)</a:t>
            </a:r>
          </a:p>
          <a:p>
            <a:r>
              <a:rPr lang="en-US" dirty="0" smtClean="0"/>
              <a:t>SMOKE-MOVES used to generate NEI for most states</a:t>
            </a:r>
          </a:p>
          <a:p>
            <a:pPr lvl="1"/>
            <a:r>
              <a:rPr lang="en-US" dirty="0" smtClean="0"/>
              <a:t>Provides hourly, speciated, gridded emissions for the AQM</a:t>
            </a:r>
          </a:p>
          <a:p>
            <a:pPr lvl="1"/>
            <a:r>
              <a:rPr lang="en-US" dirty="0" smtClean="0"/>
              <a:t>Use of representative counties offers computational advantages and works with cloud computing</a:t>
            </a:r>
          </a:p>
          <a:p>
            <a:pPr lvl="1"/>
            <a:r>
              <a:rPr lang="en-US" dirty="0" smtClean="0"/>
              <a:t>Representative counties updated for v1 based on input</a:t>
            </a:r>
            <a:br>
              <a:rPr lang="en-US" dirty="0" smtClean="0"/>
            </a:br>
            <a:r>
              <a:rPr lang="en-US" dirty="0" smtClean="0"/>
              <a:t>                  from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C894BD-DCE2-4A96-A9AF-225BBEAC2A4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Platform Onroad Emissions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OAQPS, Emission Inventory and Analysis Group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10210</TotalTime>
  <Words>1227</Words>
  <Application>Microsoft Office PowerPoint</Application>
  <PresentationFormat>On-screen Show (4:3)</PresentationFormat>
  <Paragraphs>195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Development and Status of EPA’s 2011 Modeling Platform</vt:lpstr>
      <vt:lpstr>Purpose and Contents of a  Modeling Platform</vt:lpstr>
      <vt:lpstr>2011 Platform Modeling Domain</vt:lpstr>
      <vt:lpstr>2011 Modeling Platform</vt:lpstr>
      <vt:lpstr>2011 National Emissions Inventory</vt:lpstr>
      <vt:lpstr>Changes from 2008 to 2011 NEI (see poster by Madeleine Strum)</vt:lpstr>
      <vt:lpstr>Emissions Modeling - High-level Overview</vt:lpstr>
      <vt:lpstr>Deriving Platform Inventories from the NEI</vt:lpstr>
      <vt:lpstr>2011 Platform Onroad Emissions</vt:lpstr>
      <vt:lpstr>PowerPoint Presentation</vt:lpstr>
      <vt:lpstr>EGU Temporal Profiles</vt:lpstr>
      <vt:lpstr>64 IPM Regions Used in v5.13</vt:lpstr>
      <vt:lpstr>Example of a Peaking Unit</vt:lpstr>
      <vt:lpstr>Example of Non-Peaking Units in July in Florida</vt:lpstr>
      <vt:lpstr>Spatial Surrogates</vt:lpstr>
      <vt:lpstr>Updated Oil and Gas Surrogates</vt:lpstr>
      <vt:lpstr>Commercial Marine Surrogates</vt:lpstr>
      <vt:lpstr>Recent SMOKE Updates</vt:lpstr>
      <vt:lpstr>2011 Emissions Modeling Platform Development: Steps and Timing</vt:lpstr>
      <vt:lpstr>Evolution of Modeling Platform</vt:lpstr>
      <vt:lpstr>Ongoing work</vt:lpstr>
      <vt:lpstr>Acknowledgements</vt:lpstr>
    </vt:vector>
  </TitlesOfParts>
  <Company>US-EPA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Houyoux</dc:creator>
  <cp:lastModifiedBy>Lenovo User</cp:lastModifiedBy>
  <cp:revision>332</cp:revision>
  <dcterms:created xsi:type="dcterms:W3CDTF">2011-06-13T20:10:16Z</dcterms:created>
  <dcterms:modified xsi:type="dcterms:W3CDTF">2013-10-29T16:59:00Z</dcterms:modified>
</cp:coreProperties>
</file>