
<file path=[Content_Types].xml><?xml version="1.0" encoding="utf-8"?>
<Types xmlns="http://schemas.openxmlformats.org/package/2006/content-types">
  <Default Extension="png" ContentType="image/png"/>
  <Default Extension="bin" ContentType="application/vnd.openxmlformats-officedocument.oleObject"/>
  <Default Extension="pdf" ContentType="application/pdf"/>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5"/>
  </p:notesMasterIdLst>
  <p:handoutMasterIdLst>
    <p:handoutMasterId r:id="rId26"/>
  </p:handoutMasterIdLst>
  <p:sldIdLst>
    <p:sldId id="281" r:id="rId2"/>
    <p:sldId id="282" r:id="rId3"/>
    <p:sldId id="284" r:id="rId4"/>
    <p:sldId id="285" r:id="rId5"/>
    <p:sldId id="286" r:id="rId6"/>
    <p:sldId id="304" r:id="rId7"/>
    <p:sldId id="310" r:id="rId8"/>
    <p:sldId id="295" r:id="rId9"/>
    <p:sldId id="290" r:id="rId10"/>
    <p:sldId id="311" r:id="rId11"/>
    <p:sldId id="291" r:id="rId12"/>
    <p:sldId id="301" r:id="rId13"/>
    <p:sldId id="296" r:id="rId14"/>
    <p:sldId id="293" r:id="rId15"/>
    <p:sldId id="298" r:id="rId16"/>
    <p:sldId id="294" r:id="rId17"/>
    <p:sldId id="314" r:id="rId18"/>
    <p:sldId id="300" r:id="rId19"/>
    <p:sldId id="313" r:id="rId20"/>
    <p:sldId id="303" r:id="rId21"/>
    <p:sldId id="305" r:id="rId22"/>
    <p:sldId id="312" r:id="rId23"/>
    <p:sldId id="306" r:id="rId24"/>
  </p:sldIdLst>
  <p:sldSz cx="9144000" cy="6858000" type="screen4x3"/>
  <p:notesSz cx="6934200" cy="92329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clrMru>
    <a:srgbClr val="6BF7FF"/>
    <a:srgbClr val="214A89"/>
    <a:srgbClr val="E8E8E8"/>
    <a:srgbClr val="FFFFFF"/>
    <a:srgbClr val="6091D5"/>
    <a:srgbClr val="1E396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5960" autoAdjust="0"/>
  </p:normalViewPr>
  <p:slideViewPr>
    <p:cSldViewPr snapToGrid="0" snapToObjects="1">
      <p:cViewPr varScale="1">
        <p:scale>
          <a:sx n="55" d="100"/>
          <a:sy n="55" d="100"/>
        </p:scale>
        <p:origin x="-930"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image" Target="../media/image12.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4.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4820" cy="461645"/>
          </a:xfrm>
          <a:prstGeom prst="rect">
            <a:avLst/>
          </a:prstGeom>
        </p:spPr>
        <p:txBody>
          <a:bodyPr vert="horz" lIns="92382" tIns="46191" rIns="92382" bIns="46191" rtlCol="0"/>
          <a:lstStyle>
            <a:lvl1pPr algn="l">
              <a:defRPr sz="1200"/>
            </a:lvl1pPr>
          </a:lstStyle>
          <a:p>
            <a:endParaRPr lang="en-US" dirty="0"/>
          </a:p>
        </p:txBody>
      </p:sp>
      <p:sp>
        <p:nvSpPr>
          <p:cNvPr id="3" name="Date Placeholder 2"/>
          <p:cNvSpPr>
            <a:spLocks noGrp="1"/>
          </p:cNvSpPr>
          <p:nvPr>
            <p:ph type="dt" sz="quarter" idx="1"/>
          </p:nvPr>
        </p:nvSpPr>
        <p:spPr>
          <a:xfrm>
            <a:off x="3927775" y="0"/>
            <a:ext cx="3004820" cy="461645"/>
          </a:xfrm>
          <a:prstGeom prst="rect">
            <a:avLst/>
          </a:prstGeom>
        </p:spPr>
        <p:txBody>
          <a:bodyPr vert="horz" lIns="92382" tIns="46191" rIns="92382" bIns="46191" rtlCol="0"/>
          <a:lstStyle>
            <a:lvl1pPr algn="r">
              <a:defRPr sz="1200"/>
            </a:lvl1pPr>
          </a:lstStyle>
          <a:p>
            <a:fld id="{3148048D-5019-D54D-9609-3DCBB15F3C79}" type="datetime1">
              <a:rPr lang="en-US" smtClean="0"/>
              <a:pPr/>
              <a:t>10/30/2013</a:t>
            </a:fld>
            <a:endParaRPr lang="en-US" dirty="0"/>
          </a:p>
        </p:txBody>
      </p:sp>
      <p:sp>
        <p:nvSpPr>
          <p:cNvPr id="4" name="Footer Placeholder 3"/>
          <p:cNvSpPr>
            <a:spLocks noGrp="1"/>
          </p:cNvSpPr>
          <p:nvPr>
            <p:ph type="ftr" sz="quarter" idx="2"/>
          </p:nvPr>
        </p:nvSpPr>
        <p:spPr>
          <a:xfrm>
            <a:off x="0" y="8769653"/>
            <a:ext cx="3004820" cy="461645"/>
          </a:xfrm>
          <a:prstGeom prst="rect">
            <a:avLst/>
          </a:prstGeom>
        </p:spPr>
        <p:txBody>
          <a:bodyPr vert="horz" lIns="92382" tIns="46191" rIns="92382" bIns="46191"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27775" y="8769653"/>
            <a:ext cx="3004820" cy="461645"/>
          </a:xfrm>
          <a:prstGeom prst="rect">
            <a:avLst/>
          </a:prstGeom>
        </p:spPr>
        <p:txBody>
          <a:bodyPr vert="horz" lIns="92382" tIns="46191" rIns="92382" bIns="46191" rtlCol="0" anchor="b"/>
          <a:lstStyle>
            <a:lvl1pPr algn="r">
              <a:defRPr sz="1200"/>
            </a:lvl1pPr>
          </a:lstStyle>
          <a:p>
            <a:fld id="{537F650C-FC29-B34D-9090-D38745CAC881}" type="slidenum">
              <a:rPr lang="en-US" smtClean="0"/>
              <a:pPr/>
              <a:t>‹#›</a:t>
            </a:fld>
            <a:endParaRPr lang="en-US" dirty="0"/>
          </a:p>
        </p:txBody>
      </p:sp>
    </p:spTree>
    <p:extLst>
      <p:ext uri="{BB962C8B-B14F-4D97-AF65-F5344CB8AC3E}">
        <p14:creationId xmlns:p14="http://schemas.microsoft.com/office/powerpoint/2010/main" val="217562671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4820" cy="461645"/>
          </a:xfrm>
          <a:prstGeom prst="rect">
            <a:avLst/>
          </a:prstGeom>
        </p:spPr>
        <p:txBody>
          <a:bodyPr vert="horz" lIns="92382" tIns="46191" rIns="92382" bIns="46191" rtlCol="0"/>
          <a:lstStyle>
            <a:lvl1pPr algn="l">
              <a:defRPr sz="1200"/>
            </a:lvl1pPr>
          </a:lstStyle>
          <a:p>
            <a:endParaRPr lang="en-US" dirty="0"/>
          </a:p>
        </p:txBody>
      </p:sp>
      <p:sp>
        <p:nvSpPr>
          <p:cNvPr id="3" name="Date Placeholder 2"/>
          <p:cNvSpPr>
            <a:spLocks noGrp="1"/>
          </p:cNvSpPr>
          <p:nvPr>
            <p:ph type="dt" idx="1"/>
          </p:nvPr>
        </p:nvSpPr>
        <p:spPr>
          <a:xfrm>
            <a:off x="3927775" y="0"/>
            <a:ext cx="3004820" cy="461645"/>
          </a:xfrm>
          <a:prstGeom prst="rect">
            <a:avLst/>
          </a:prstGeom>
        </p:spPr>
        <p:txBody>
          <a:bodyPr vert="horz" lIns="92382" tIns="46191" rIns="92382" bIns="46191" rtlCol="0"/>
          <a:lstStyle>
            <a:lvl1pPr algn="r">
              <a:defRPr sz="1200"/>
            </a:lvl1pPr>
          </a:lstStyle>
          <a:p>
            <a:fld id="{F6BDEBBD-238B-A641-9C1E-6C5817840D39}" type="datetime1">
              <a:rPr lang="en-US" smtClean="0"/>
              <a:pPr/>
              <a:t>10/30/2013</a:t>
            </a:fld>
            <a:endParaRPr lang="en-US" dirty="0"/>
          </a:p>
        </p:txBody>
      </p:sp>
      <p:sp>
        <p:nvSpPr>
          <p:cNvPr id="4" name="Slide Image Placeholder 3"/>
          <p:cNvSpPr>
            <a:spLocks noGrp="1" noRot="1" noChangeAspect="1"/>
          </p:cNvSpPr>
          <p:nvPr>
            <p:ph type="sldImg" idx="2"/>
          </p:nvPr>
        </p:nvSpPr>
        <p:spPr>
          <a:xfrm>
            <a:off x="1158875" y="692150"/>
            <a:ext cx="4616450" cy="3462338"/>
          </a:xfrm>
          <a:prstGeom prst="rect">
            <a:avLst/>
          </a:prstGeom>
          <a:noFill/>
          <a:ln w="12700">
            <a:solidFill>
              <a:prstClr val="black"/>
            </a:solidFill>
          </a:ln>
        </p:spPr>
        <p:txBody>
          <a:bodyPr vert="horz" lIns="92382" tIns="46191" rIns="92382" bIns="46191" rtlCol="0" anchor="ctr"/>
          <a:lstStyle/>
          <a:p>
            <a:endParaRPr lang="en-US" dirty="0"/>
          </a:p>
        </p:txBody>
      </p:sp>
      <p:sp>
        <p:nvSpPr>
          <p:cNvPr id="5" name="Notes Placeholder 4"/>
          <p:cNvSpPr>
            <a:spLocks noGrp="1"/>
          </p:cNvSpPr>
          <p:nvPr>
            <p:ph type="body" sz="quarter" idx="3"/>
          </p:nvPr>
        </p:nvSpPr>
        <p:spPr>
          <a:xfrm>
            <a:off x="693420" y="4385628"/>
            <a:ext cx="5547360" cy="4154805"/>
          </a:xfrm>
          <a:prstGeom prst="rect">
            <a:avLst/>
          </a:prstGeom>
        </p:spPr>
        <p:txBody>
          <a:bodyPr vert="horz" lIns="92382" tIns="46191" rIns="92382" bIns="4619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69653"/>
            <a:ext cx="3004820" cy="461645"/>
          </a:xfrm>
          <a:prstGeom prst="rect">
            <a:avLst/>
          </a:prstGeom>
        </p:spPr>
        <p:txBody>
          <a:bodyPr vert="horz" lIns="92382" tIns="46191" rIns="92382" bIns="46191"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27775" y="8769653"/>
            <a:ext cx="3004820" cy="461645"/>
          </a:xfrm>
          <a:prstGeom prst="rect">
            <a:avLst/>
          </a:prstGeom>
        </p:spPr>
        <p:txBody>
          <a:bodyPr vert="horz" lIns="92382" tIns="46191" rIns="92382" bIns="46191" rtlCol="0" anchor="b"/>
          <a:lstStyle>
            <a:lvl1pPr algn="r">
              <a:defRPr sz="1200"/>
            </a:lvl1pPr>
          </a:lstStyle>
          <a:p>
            <a:fld id="{E662BC02-158A-E748-AADE-9FBB1E4D5C18}" type="slidenum">
              <a:rPr lang="en-US" smtClean="0"/>
              <a:pPr/>
              <a:t>‹#›</a:t>
            </a:fld>
            <a:endParaRPr lang="en-US" dirty="0"/>
          </a:p>
        </p:txBody>
      </p:sp>
    </p:spTree>
    <p:extLst>
      <p:ext uri="{BB962C8B-B14F-4D97-AF65-F5344CB8AC3E}">
        <p14:creationId xmlns:p14="http://schemas.microsoft.com/office/powerpoint/2010/main" val="3227405922"/>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I’d like to thank the chairs for the opportunity to talk to you today about the work we are doing at AER to investigate the chemical transformations that take place within biomass burning smoke plumes in the first few hours after emission, and how to include these processes in</a:t>
            </a:r>
            <a:r>
              <a:rPr lang="en-US" baseline="0" dirty="0" smtClean="0"/>
              <a:t> atmospheric chemistry models.</a:t>
            </a:r>
            <a:endParaRPr lang="en-US" dirty="0"/>
          </a:p>
        </p:txBody>
      </p:sp>
      <p:sp>
        <p:nvSpPr>
          <p:cNvPr id="4" name="Slide Number Placeholder 3"/>
          <p:cNvSpPr>
            <a:spLocks noGrp="1"/>
          </p:cNvSpPr>
          <p:nvPr>
            <p:ph type="sldNum" sz="quarter" idx="10"/>
          </p:nvPr>
        </p:nvSpPr>
        <p:spPr/>
        <p:txBody>
          <a:bodyPr/>
          <a:lstStyle/>
          <a:p>
            <a:fld id="{E662BC02-158A-E748-AADE-9FBB1E4D5C18}"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And here’s I’m showing the results for acetic acid if we assume that every time an</a:t>
            </a:r>
            <a:r>
              <a:rPr lang="en-US" baseline="0" dirty="0" smtClean="0"/>
              <a:t> SVOC RO2 radical fragments it produces acetic acid and a higher volatility SVOC. The model is now a little high, but the observation seem consistent with formation of acetic acid by SVOC fragmentation. This might explain why plumes with high acetic acid formation have relatively low OA formation and vice versa – I the RO2 radicals fragment, you get acetic acid, and if they don’t, you get large SOA production.</a:t>
            </a:r>
            <a:endParaRPr lang="en-US" dirty="0"/>
          </a:p>
        </p:txBody>
      </p:sp>
      <p:sp>
        <p:nvSpPr>
          <p:cNvPr id="4" name="Slide Number Placeholder 3"/>
          <p:cNvSpPr>
            <a:spLocks noGrp="1"/>
          </p:cNvSpPr>
          <p:nvPr>
            <p:ph type="sldNum" sz="quarter" idx="10"/>
          </p:nvPr>
        </p:nvSpPr>
        <p:spPr/>
        <p:txBody>
          <a:bodyPr/>
          <a:lstStyle/>
          <a:p>
            <a:fld id="{E662BC02-158A-E748-AADE-9FBB1E4D5C18}" type="slidenum">
              <a:rPr lang="en-US" smtClean="0"/>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 the purple bar case looks pretty good for organic</a:t>
            </a:r>
            <a:r>
              <a:rPr lang="en-US" baseline="0" dirty="0" smtClean="0"/>
              <a:t> aerosol and acetic acid. But what’s happened with our ozone and PAN match? Well, as you can see in these bar plots, the match with O3 and PAN has been destroyed by adding SVOC chemistry. This is because in the brown and purple cases, the </a:t>
            </a:r>
            <a:r>
              <a:rPr lang="en-US" baseline="0" dirty="0" err="1" smtClean="0"/>
              <a:t>SVOCs</a:t>
            </a:r>
            <a:r>
              <a:rPr lang="en-US" baseline="0" dirty="0" smtClean="0"/>
              <a:t> are a sink for OH but do not produce O3 or regenerate </a:t>
            </a:r>
            <a:r>
              <a:rPr lang="en-US" baseline="0" dirty="0" err="1" smtClean="0"/>
              <a:t>HOx</a:t>
            </a:r>
            <a:r>
              <a:rPr lang="en-US" baseline="0" dirty="0" smtClean="0"/>
              <a:t>, which reduces the secondary production of ozone and PAN. However, this give us an opportunity to see how much O3 and </a:t>
            </a:r>
            <a:r>
              <a:rPr lang="en-US" baseline="0" dirty="0" err="1" smtClean="0"/>
              <a:t>HOx</a:t>
            </a:r>
            <a:r>
              <a:rPr lang="en-US" baseline="0" dirty="0" smtClean="0"/>
              <a:t> the SVOC chemistry has to produce to match the gas-phase observations. The blue bar shows the case where the </a:t>
            </a:r>
            <a:r>
              <a:rPr lang="en-US" baseline="0" dirty="0" err="1" smtClean="0"/>
              <a:t>SVOCs</a:t>
            </a:r>
            <a:r>
              <a:rPr lang="en-US" baseline="0" dirty="0" smtClean="0"/>
              <a:t> produce 1.25 </a:t>
            </a:r>
            <a:r>
              <a:rPr lang="en-US" baseline="0" dirty="0" err="1" smtClean="0"/>
              <a:t>ozones</a:t>
            </a:r>
            <a:r>
              <a:rPr lang="en-US" baseline="0" dirty="0" smtClean="0"/>
              <a:t> per reaction with OH and recycle 60% of the OH as HO2. In this case, we do a reasonable job of matching organic aerosol, ozone, </a:t>
            </a:r>
            <a:r>
              <a:rPr lang="en-US" baseline="0" dirty="0" err="1" smtClean="0"/>
              <a:t>NOx</a:t>
            </a:r>
            <a:r>
              <a:rPr lang="en-US" baseline="0" dirty="0" smtClean="0"/>
              <a:t>, and PAN, but OH is still underestimated, as we can see by the overestimate of ethylene. These assumed chemical parameters for the </a:t>
            </a:r>
            <a:r>
              <a:rPr lang="en-US" baseline="0" dirty="0" err="1" smtClean="0"/>
              <a:t>SVOCs</a:t>
            </a:r>
            <a:r>
              <a:rPr lang="en-US" baseline="0" dirty="0" smtClean="0"/>
              <a:t> are not unreasonable – in fact, they are pretty close to the chemistry of long-chain </a:t>
            </a:r>
            <a:r>
              <a:rPr lang="en-US" baseline="0" dirty="0" err="1" smtClean="0"/>
              <a:t>alkanes</a:t>
            </a:r>
            <a:r>
              <a:rPr lang="en-US" baseline="0" dirty="0" smtClean="0"/>
              <a:t> in RACM2. </a:t>
            </a:r>
            <a:endParaRPr lang="en-US" dirty="0"/>
          </a:p>
        </p:txBody>
      </p:sp>
      <p:sp>
        <p:nvSpPr>
          <p:cNvPr id="4" name="Slide Number Placeholder 3"/>
          <p:cNvSpPr>
            <a:spLocks noGrp="1"/>
          </p:cNvSpPr>
          <p:nvPr>
            <p:ph type="sldNum" sz="quarter" idx="10"/>
          </p:nvPr>
        </p:nvSpPr>
        <p:spPr/>
        <p:txBody>
          <a:bodyPr/>
          <a:lstStyle/>
          <a:p>
            <a:fld id="{E662BC02-158A-E748-AADE-9FBB1E4D5C18}" type="slidenum">
              <a:rPr lang="en-US" smtClean="0"/>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 studies</a:t>
            </a:r>
            <a:r>
              <a:rPr lang="en-US" baseline="0" dirty="0" smtClean="0"/>
              <a:t> like the Williams fire study I’ve been presenting can give us confidence in the ability of the ASP model to be used to develop a sub-grid scale parameterization of the chemistry of biomass burning plumes for larger chemical models. We’re currently building such a parameterization for GEOS-</a:t>
            </a:r>
            <a:r>
              <a:rPr lang="en-US" baseline="0" dirty="0" err="1" smtClean="0"/>
              <a:t>Chem</a:t>
            </a:r>
            <a:r>
              <a:rPr lang="en-US" baseline="0" dirty="0" smtClean="0"/>
              <a:t>, following the approach </a:t>
            </a:r>
            <a:r>
              <a:rPr lang="en-US" baseline="0" dirty="0" err="1" smtClean="0"/>
              <a:t>Vinken</a:t>
            </a:r>
            <a:r>
              <a:rPr lang="en-US" baseline="0" dirty="0" smtClean="0"/>
              <a:t> et al. used for ship plumes. We’ll use the ASP model to develop lookup tables of the enhancement ratios of ozone, </a:t>
            </a:r>
            <a:r>
              <a:rPr lang="en-US" baseline="0" dirty="0" err="1" smtClean="0"/>
              <a:t>NOx</a:t>
            </a:r>
            <a:r>
              <a:rPr lang="en-US" baseline="0" dirty="0" smtClean="0"/>
              <a:t>, PAN, and other nitrogen containing species versus smoke age. The lookup table will include the dependence of these enhancement ratios on the biome, temperature, solar zenith angle, and other fire and environmental parameters.</a:t>
            </a:r>
            <a:endParaRPr lang="en-US" dirty="0"/>
          </a:p>
        </p:txBody>
      </p:sp>
      <p:sp>
        <p:nvSpPr>
          <p:cNvPr id="4" name="Slide Number Placeholder 3"/>
          <p:cNvSpPr>
            <a:spLocks noGrp="1"/>
          </p:cNvSpPr>
          <p:nvPr>
            <p:ph type="sldNum" sz="quarter" idx="10"/>
          </p:nvPr>
        </p:nvSpPr>
        <p:spPr/>
        <p:txBody>
          <a:bodyPr/>
          <a:lstStyle/>
          <a:p>
            <a:fld id="{E662BC02-158A-E748-AADE-9FBB1E4D5C18}" type="slidenum">
              <a:rPr lang="en-US" smtClean="0"/>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Here are some preliminary results showing the dependence of these enhancement</a:t>
            </a:r>
            <a:r>
              <a:rPr lang="en-US" baseline="0" dirty="0" smtClean="0"/>
              <a:t> ratios on biome, all for the same smoke age, temperature, and solar zenith angle. </a:t>
            </a:r>
            <a:r>
              <a:rPr lang="en-US" dirty="0" smtClean="0"/>
              <a:t>Grasslands have largest initial </a:t>
            </a:r>
            <a:r>
              <a:rPr lang="en-US" dirty="0" err="1" smtClean="0"/>
              <a:t>NOx</a:t>
            </a:r>
            <a:r>
              <a:rPr lang="en-US" dirty="0" smtClean="0"/>
              <a:t>/CO ratio, and even after</a:t>
            </a:r>
            <a:r>
              <a:rPr lang="en-US" baseline="0" dirty="0" smtClean="0"/>
              <a:t> 3 hours a large amount of </a:t>
            </a:r>
            <a:r>
              <a:rPr lang="en-US" baseline="0" dirty="0" err="1" smtClean="0"/>
              <a:t>NOx</a:t>
            </a:r>
            <a:r>
              <a:rPr lang="en-US" baseline="0" dirty="0" smtClean="0"/>
              <a:t> remains, suggesting further O3 formation after 3 hrs. Tropical and temperate forests are similar to each other, and produce roughly equal amounts of PAN and inorganic nitrate.  But Boreal forests, with their low </a:t>
            </a:r>
            <a:r>
              <a:rPr lang="en-US" baseline="0" dirty="0" err="1" smtClean="0"/>
              <a:t>NOx</a:t>
            </a:r>
            <a:r>
              <a:rPr lang="en-US" baseline="0" dirty="0" smtClean="0"/>
              <a:t>, have very little O3 formation and convert twice as much </a:t>
            </a:r>
            <a:r>
              <a:rPr lang="en-US" baseline="0" dirty="0" err="1" smtClean="0"/>
              <a:t>NOx</a:t>
            </a:r>
            <a:r>
              <a:rPr lang="en-US" baseline="0" dirty="0" smtClean="0"/>
              <a:t> to PAN as to inorganic nitrate. </a:t>
            </a:r>
            <a:endParaRPr lang="en-US" dirty="0"/>
          </a:p>
        </p:txBody>
      </p:sp>
      <p:sp>
        <p:nvSpPr>
          <p:cNvPr id="4" name="Slide Number Placeholder 3"/>
          <p:cNvSpPr>
            <a:spLocks noGrp="1"/>
          </p:cNvSpPr>
          <p:nvPr>
            <p:ph type="sldNum" sz="quarter" idx="10"/>
          </p:nvPr>
        </p:nvSpPr>
        <p:spPr/>
        <p:txBody>
          <a:bodyPr/>
          <a:lstStyle/>
          <a:p>
            <a:fld id="{E662BC02-158A-E748-AADE-9FBB1E4D5C18}" type="slidenum">
              <a:rPr lang="en-US" smtClean="0"/>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Changes with SZA are large,</a:t>
            </a:r>
            <a:r>
              <a:rPr lang="en-US" baseline="0" dirty="0" smtClean="0"/>
              <a:t> as expected at higher SZA chemistry is slower.</a:t>
            </a:r>
            <a:endParaRPr lang="en-US" dirty="0"/>
          </a:p>
        </p:txBody>
      </p:sp>
      <p:sp>
        <p:nvSpPr>
          <p:cNvPr id="4" name="Slide Number Placeholder 3"/>
          <p:cNvSpPr>
            <a:spLocks noGrp="1"/>
          </p:cNvSpPr>
          <p:nvPr>
            <p:ph type="sldNum" sz="quarter" idx="10"/>
          </p:nvPr>
        </p:nvSpPr>
        <p:spPr/>
        <p:txBody>
          <a:bodyPr/>
          <a:lstStyle/>
          <a:p>
            <a:fld id="{E662BC02-158A-E748-AADE-9FBB1E4D5C18}" type="slidenum">
              <a:rPr lang="en-US" smtClean="0"/>
              <a:pPr/>
              <a:t>22</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600" dirty="0" smtClean="0"/>
              <a:t>Temperature effects</a:t>
            </a:r>
            <a:r>
              <a:rPr lang="en-US" sz="1600" baseline="0" dirty="0" smtClean="0"/>
              <a:t> are relatively small, O3 is a constant increase, PAN and NO3- max out at moderate temps.</a:t>
            </a:r>
            <a:endParaRPr lang="en-US" sz="1600" dirty="0"/>
          </a:p>
        </p:txBody>
      </p:sp>
      <p:sp>
        <p:nvSpPr>
          <p:cNvPr id="4" name="Slide Number Placeholder 3"/>
          <p:cNvSpPr>
            <a:spLocks noGrp="1"/>
          </p:cNvSpPr>
          <p:nvPr>
            <p:ph type="sldNum" sz="quarter" idx="10"/>
          </p:nvPr>
        </p:nvSpPr>
        <p:spPr/>
        <p:txBody>
          <a:bodyPr/>
          <a:lstStyle/>
          <a:p>
            <a:fld id="{E662BC02-158A-E748-AADE-9FBB1E4D5C18}" type="slidenum">
              <a:rPr lang="en-US" smtClean="0"/>
              <a:pPr/>
              <a:t>23</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Why</a:t>
            </a:r>
            <a:r>
              <a:rPr lang="en-US" baseline="0" dirty="0" smtClean="0"/>
              <a:t> is biomass burning important? Biomass burning is a large, global source of trace gases and particles. The map shows the global extent of biomass burning, while the table shows how much of the total atmospheric source of various pollutants is from biomass burning. However, the impacts of biomass burning on air quality and climate are not well understood. First, the emissions are highly variable between fires, and half of the organic compounds by mass in the smoke are unidentified, mostly a mixture of various semi-volatile organic compounds (</a:t>
            </a:r>
            <a:r>
              <a:rPr lang="en-US" baseline="0" dirty="0" err="1" smtClean="0"/>
              <a:t>SVOCs</a:t>
            </a:r>
            <a:r>
              <a:rPr lang="en-US" baseline="0" dirty="0" smtClean="0"/>
              <a:t>). In addition, rapid chemical changes take place within the smoke plume, creating ozone, PAN, and secondary organic aerosol. So understanding this chemistry is critical to assessing the air quality and climate impacts of biomass burning. </a:t>
            </a:r>
            <a:endParaRPr lang="en-US" dirty="0"/>
          </a:p>
        </p:txBody>
      </p:sp>
      <p:sp>
        <p:nvSpPr>
          <p:cNvPr id="4" name="Slide Number Placeholder 3"/>
          <p:cNvSpPr>
            <a:spLocks noGrp="1"/>
          </p:cNvSpPr>
          <p:nvPr>
            <p:ph type="sldNum" sz="quarter" idx="10"/>
          </p:nvPr>
        </p:nvSpPr>
        <p:spPr/>
        <p:txBody>
          <a:bodyPr/>
          <a:lstStyle/>
          <a:p>
            <a:fld id="{E662BC02-158A-E748-AADE-9FBB1E4D5C18}" type="slidenum">
              <a:rPr lang="en-US" smtClean="0"/>
              <a:pPr/>
              <a:t>2</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model I use to study the</a:t>
            </a:r>
            <a:r>
              <a:rPr lang="en-US" baseline="0" dirty="0" smtClean="0"/>
              <a:t> chemistry of biomass burning smoke plumes is the Aerosol Simulation Program, or ASP. For organic gases with four or fewer carbons, the chemistry is </a:t>
            </a:r>
            <a:r>
              <a:rPr lang="en-US" baseline="0" dirty="0" err="1" smtClean="0"/>
              <a:t>unlumped</a:t>
            </a:r>
            <a:r>
              <a:rPr lang="en-US" baseline="0" dirty="0" smtClean="0"/>
              <a:t> and follows the Leeds Master Chemical Mechanism, while for larger organic gases we follow RACM2. The model simulates inorganic aerosol thermodynamics and uses the Volatility Basis Set to simulate the organic aerosol thermodynamics. The model also calculates the evolution of the aerosol size distribution and the aerosol optical properties. In this talk, I’ll mainly be running ASP within a simple Lagrangian parcel model, but it can be run as a subroutine in larger, 3D models. The figures on the right show the centerline results for 3D simulations of O3 and OH within a South African savannah fire plume </a:t>
            </a:r>
            <a:endParaRPr lang="en-US" dirty="0"/>
          </a:p>
        </p:txBody>
      </p:sp>
      <p:sp>
        <p:nvSpPr>
          <p:cNvPr id="4" name="Slide Number Placeholder 3"/>
          <p:cNvSpPr>
            <a:spLocks noGrp="1"/>
          </p:cNvSpPr>
          <p:nvPr>
            <p:ph type="sldNum" sz="quarter" idx="10"/>
          </p:nvPr>
        </p:nvSpPr>
        <p:spPr/>
        <p:txBody>
          <a:bodyPr/>
          <a:lstStyle/>
          <a:p>
            <a:fld id="{E662BC02-158A-E748-AADE-9FBB1E4D5C18}" type="slidenum">
              <a:rPr lang="en-US" smtClean="0"/>
              <a:pPr/>
              <a:t>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 this talk, I’ll be using</a:t>
            </a:r>
            <a:r>
              <a:rPr lang="en-US" baseline="0" dirty="0" smtClean="0"/>
              <a:t> ASP to study the chemistry of the smoke plume from the Williams fire near San Luis Obispo which was sampled with the US Forest Service Twin Otter aircraft. This experiment is nice because the skies were clear all day with low RH, and the plume was reasonably isolated from other pollution sources. The top figure shows a picture of the smoke plume, showing low altitude and high altitude smoke going in different directions. The aircraft sampling followed the high-altitude plume along the flight tracks shown in the map below. Several gas-phase species were measured with the University of Montana airborne FTIR, while an AMS and SP2 provided aerosol composition data.</a:t>
            </a:r>
            <a:endParaRPr lang="en-US" dirty="0"/>
          </a:p>
        </p:txBody>
      </p:sp>
      <p:sp>
        <p:nvSpPr>
          <p:cNvPr id="4" name="Slide Number Placeholder 3"/>
          <p:cNvSpPr>
            <a:spLocks noGrp="1"/>
          </p:cNvSpPr>
          <p:nvPr>
            <p:ph type="sldNum" sz="quarter" idx="10"/>
          </p:nvPr>
        </p:nvSpPr>
        <p:spPr/>
        <p:txBody>
          <a:bodyPr/>
          <a:lstStyle/>
          <a:p>
            <a:fld id="{E662BC02-158A-E748-AADE-9FBB1E4D5C18}" type="slidenum">
              <a:rPr lang="en-US" smtClean="0"/>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Here I’m showing the key results from the Williams fire.</a:t>
            </a:r>
            <a:r>
              <a:rPr lang="en-US" baseline="0" dirty="0" smtClean="0"/>
              <a:t> The </a:t>
            </a:r>
            <a:r>
              <a:rPr lang="en-US" baseline="0" dirty="0" err="1" smtClean="0"/>
              <a:t>x</a:t>
            </a:r>
            <a:r>
              <a:rPr lang="en-US" baseline="0" dirty="0" smtClean="0"/>
              <a:t> axis in both plots is time after emission. We can see rapid chemical formation of both ozone and PAN within the smoke plume. Although it’s not shown here, there was also secondary formation of formic and acetic acids within the smoke plumes. However, organic aerosol (normalized to CO2) actually decreased slightly during plume aging. This is consistent with observations from other studies by Bob </a:t>
            </a:r>
            <a:r>
              <a:rPr lang="en-US" baseline="0" dirty="0" err="1" smtClean="0"/>
              <a:t>Yokelson’s</a:t>
            </a:r>
            <a:r>
              <a:rPr lang="en-US" baseline="0" dirty="0" smtClean="0"/>
              <a:t> group, which have seen little net increase in OA in smoke that has a large production of acetic acid. </a:t>
            </a:r>
            <a:endParaRPr lang="en-US" dirty="0"/>
          </a:p>
        </p:txBody>
      </p:sp>
      <p:sp>
        <p:nvSpPr>
          <p:cNvPr id="4" name="Slide Number Placeholder 3"/>
          <p:cNvSpPr>
            <a:spLocks noGrp="1"/>
          </p:cNvSpPr>
          <p:nvPr>
            <p:ph type="sldNum" sz="quarter" idx="10"/>
          </p:nvPr>
        </p:nvSpPr>
        <p:spPr/>
        <p:txBody>
          <a:bodyPr/>
          <a:lstStyle/>
          <a:p>
            <a:fld id="{E662BC02-158A-E748-AADE-9FBB1E4D5C18}" type="slidenum">
              <a:rPr lang="en-US" smtClean="0"/>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 how well does ASP do in simulating this plume? Here I’m showing the model results for O3 and PAN for the case where we assume the unidentified </a:t>
            </a:r>
            <a:r>
              <a:rPr lang="en-US" dirty="0" err="1" smtClean="0"/>
              <a:t>SVOCs</a:t>
            </a:r>
            <a:r>
              <a:rPr lang="en-US" dirty="0" smtClean="0"/>
              <a:t> are </a:t>
            </a:r>
            <a:r>
              <a:rPr lang="en-US" dirty="0" err="1" smtClean="0"/>
              <a:t>unreactive</a:t>
            </a:r>
            <a:r>
              <a:rPr lang="en-US" dirty="0" smtClean="0"/>
              <a:t>.</a:t>
            </a:r>
            <a:r>
              <a:rPr lang="en-US" baseline="0" dirty="0" smtClean="0"/>
              <a:t> Again the </a:t>
            </a:r>
            <a:r>
              <a:rPr lang="en-US" baseline="0" dirty="0" err="1" smtClean="0"/>
              <a:t>x</a:t>
            </a:r>
            <a:r>
              <a:rPr lang="en-US" baseline="0" dirty="0" smtClean="0"/>
              <a:t> axis is time after plume emission, and the horizontal error bars are due to the uncertainty in the average wind speed within the plume. The different line colors correspond to three different estimates of the plume dilution rate, while the solid lines are for the reduced photolysis rate in the plume and the dashed lines are for the enhanced photolysis at the top of the plume. We can see that the model does a good job of simulating the O3 and PAN formation within the smoke plumes, and although I’m not showing it it also performs well for </a:t>
            </a:r>
            <a:r>
              <a:rPr lang="en-US" baseline="0" dirty="0" err="1" smtClean="0"/>
              <a:t>NOx</a:t>
            </a:r>
            <a:r>
              <a:rPr lang="en-US" baseline="0" dirty="0" smtClean="0"/>
              <a:t>, ethylene, and OH. </a:t>
            </a:r>
            <a:endParaRPr lang="en-US" dirty="0"/>
          </a:p>
        </p:txBody>
      </p:sp>
      <p:sp>
        <p:nvSpPr>
          <p:cNvPr id="4" name="Slide Number Placeholder 3"/>
          <p:cNvSpPr>
            <a:spLocks noGrp="1"/>
          </p:cNvSpPr>
          <p:nvPr>
            <p:ph type="sldNum" sz="quarter" idx="10"/>
          </p:nvPr>
        </p:nvSpPr>
        <p:spPr/>
        <p:txBody>
          <a:bodyPr/>
          <a:lstStyle/>
          <a:p>
            <a:fld id="{E662BC02-158A-E748-AADE-9FBB1E4D5C18}" type="slidenum">
              <a:rPr lang="en-US" smtClean="0"/>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However,</a:t>
            </a:r>
            <a:r>
              <a:rPr lang="en-US" baseline="0" dirty="0" smtClean="0"/>
              <a:t> as you might expect, ignoring the SVOC chemistry leads to an underestimate of OA downwind, as shown on the left where red is the observations and green is the model. The model also underestimates the formation of acetic acid when SVOC chemistry is ignored. So the question is, can adding reasonable SVOC chemistry help remove these underestimates?</a:t>
            </a:r>
            <a:endParaRPr lang="en-US" dirty="0"/>
          </a:p>
        </p:txBody>
      </p:sp>
      <p:sp>
        <p:nvSpPr>
          <p:cNvPr id="4" name="Slide Number Placeholder 3"/>
          <p:cNvSpPr>
            <a:spLocks noGrp="1"/>
          </p:cNvSpPr>
          <p:nvPr>
            <p:ph type="sldNum" sz="quarter" idx="10"/>
          </p:nvPr>
        </p:nvSpPr>
        <p:spPr/>
        <p:txBody>
          <a:bodyPr/>
          <a:lstStyle/>
          <a:p>
            <a:fld id="{E662BC02-158A-E748-AADE-9FBB1E4D5C18}" type="slidenum">
              <a:rPr lang="en-US" smtClean="0"/>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 tried two ways of adding in the chemistry of the </a:t>
            </a:r>
            <a:r>
              <a:rPr lang="en-US" dirty="0" err="1" smtClean="0"/>
              <a:t>SVOCs</a:t>
            </a:r>
            <a:r>
              <a:rPr lang="en-US" dirty="0" smtClean="0"/>
              <a:t>. The first is used in most implementations of the volatility basis set, where an SVOC reacts with OH to produce a lower volatility SVOC, and nothing else. Our second method is a little more</a:t>
            </a:r>
            <a:r>
              <a:rPr lang="en-US" baseline="0" dirty="0" smtClean="0"/>
              <a:t> rigorous, recognizing that in reality </a:t>
            </a:r>
            <a:r>
              <a:rPr lang="en-US" baseline="0" dirty="0" err="1" smtClean="0"/>
              <a:t>SVOCs</a:t>
            </a:r>
            <a:r>
              <a:rPr lang="en-US" baseline="0" dirty="0" smtClean="0"/>
              <a:t> react with OH to make </a:t>
            </a:r>
            <a:r>
              <a:rPr lang="en-US" baseline="0" dirty="0" err="1" smtClean="0"/>
              <a:t>peroxy</a:t>
            </a:r>
            <a:r>
              <a:rPr lang="en-US" baseline="0" dirty="0" smtClean="0"/>
              <a:t> radicals. The reaction of these </a:t>
            </a:r>
            <a:r>
              <a:rPr lang="en-US" baseline="0" dirty="0" err="1" smtClean="0"/>
              <a:t>peroxy</a:t>
            </a:r>
            <a:r>
              <a:rPr lang="en-US" baseline="0" dirty="0" smtClean="0"/>
              <a:t> radicals with </a:t>
            </a:r>
            <a:r>
              <a:rPr lang="en-US" baseline="0" dirty="0" err="1" smtClean="0"/>
              <a:t>NOx</a:t>
            </a:r>
            <a:r>
              <a:rPr lang="en-US" baseline="0" dirty="0" smtClean="0"/>
              <a:t> can make lower volatility </a:t>
            </a:r>
            <a:r>
              <a:rPr lang="en-US" baseline="0" dirty="0" err="1" smtClean="0"/>
              <a:t>SVOCs</a:t>
            </a:r>
            <a:r>
              <a:rPr lang="en-US" baseline="0" dirty="0" smtClean="0"/>
              <a:t> as above, but can also fragment to make higher volatility </a:t>
            </a:r>
            <a:r>
              <a:rPr lang="en-US" baseline="0" dirty="0" err="1" smtClean="0"/>
              <a:t>SVOCs</a:t>
            </a:r>
            <a:r>
              <a:rPr lang="en-US" baseline="0" dirty="0" smtClean="0"/>
              <a:t>, form O3 by producing NO2 and HO2, and can regenerate </a:t>
            </a:r>
            <a:r>
              <a:rPr lang="en-US" baseline="0" dirty="0" err="1" smtClean="0"/>
              <a:t>HOx</a:t>
            </a:r>
            <a:r>
              <a:rPr lang="en-US" baseline="0" dirty="0" smtClean="0"/>
              <a:t> radicals thereby continuing the chemistry.</a:t>
            </a:r>
            <a:endParaRPr lang="en-US" dirty="0"/>
          </a:p>
        </p:txBody>
      </p:sp>
      <p:sp>
        <p:nvSpPr>
          <p:cNvPr id="4" name="Slide Number Placeholder 3"/>
          <p:cNvSpPr>
            <a:spLocks noGrp="1"/>
          </p:cNvSpPr>
          <p:nvPr>
            <p:ph type="sldNum" sz="quarter" idx="10"/>
          </p:nvPr>
        </p:nvSpPr>
        <p:spPr/>
        <p:txBody>
          <a:bodyPr/>
          <a:lstStyle/>
          <a:p>
            <a:fld id="{E662BC02-158A-E748-AADE-9FBB1E4D5C18}" type="slidenum">
              <a:rPr lang="en-US" smtClean="0"/>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 what happens when</a:t>
            </a:r>
            <a:r>
              <a:rPr lang="en-US" baseline="0" dirty="0" smtClean="0"/>
              <a:t> we add SVOC chemistry? Again, the red is the observation and the green is for </a:t>
            </a:r>
            <a:r>
              <a:rPr lang="en-US" baseline="0" dirty="0" err="1" smtClean="0"/>
              <a:t>unreactive</a:t>
            </a:r>
            <a:r>
              <a:rPr lang="en-US" baseline="0" dirty="0" smtClean="0"/>
              <a:t> </a:t>
            </a:r>
            <a:r>
              <a:rPr lang="en-US" baseline="0" dirty="0" err="1" smtClean="0"/>
              <a:t>SVOCs</a:t>
            </a:r>
            <a:r>
              <a:rPr lang="en-US" baseline="0" dirty="0" smtClean="0"/>
              <a:t>. The two grey bars and the brown bar are for the simple SVOC chemistry, where organic reacts with OH to produce another organic, but with different reaction rates from the literature. The brown bar, with a reaction rate of 10</a:t>
            </a:r>
            <a:r>
              <a:rPr lang="en-US" baseline="30000" dirty="0" smtClean="0"/>
              <a:t>-11</a:t>
            </a:r>
            <a:r>
              <a:rPr lang="en-US" baseline="0" dirty="0" smtClean="0"/>
              <a:t> cm</a:t>
            </a:r>
            <a:r>
              <a:rPr lang="en-US" baseline="30000" dirty="0" smtClean="0"/>
              <a:t>3</a:t>
            </a:r>
            <a:r>
              <a:rPr lang="en-US" baseline="0" dirty="0" smtClean="0"/>
              <a:t>/s, gives the closest match, and this reaction rate is similar to the reaction rate of large-chain </a:t>
            </a:r>
            <a:r>
              <a:rPr lang="en-US" baseline="0" dirty="0" err="1" smtClean="0"/>
              <a:t>alkanes</a:t>
            </a:r>
            <a:r>
              <a:rPr lang="en-US" baseline="0" dirty="0" smtClean="0"/>
              <a:t> in RACM2. However, this still overestimates OA downwind. The purple bar is like the brown bar, but assumes that 50% of the RO2 radicals fragment on reaction with NO, and is much more consistent with the observations. But if the RO2 radicals fragment, what happens to the other half? One possibility is that the fragmentation reaction slices two carbons off of the SVOC, producing acetic acid. </a:t>
            </a:r>
            <a:endParaRPr lang="en-US" dirty="0"/>
          </a:p>
        </p:txBody>
      </p:sp>
      <p:sp>
        <p:nvSpPr>
          <p:cNvPr id="4" name="Slide Number Placeholder 3"/>
          <p:cNvSpPr>
            <a:spLocks noGrp="1"/>
          </p:cNvSpPr>
          <p:nvPr>
            <p:ph type="sldNum" sz="quarter" idx="10"/>
          </p:nvPr>
        </p:nvSpPr>
        <p:spPr/>
        <p:txBody>
          <a:bodyPr/>
          <a:lstStyle/>
          <a:p>
            <a:fld id="{E662BC02-158A-E748-AADE-9FBB1E4D5C18}" type="slidenum">
              <a:rPr lang="en-US" smtClean="0"/>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lvl1pPr>
              <a:defRPr>
                <a:solidFill>
                  <a:srgbClr val="214A89"/>
                </a:solidFill>
              </a:defRPr>
            </a:lvl1p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F23B623-C56E-7F4C-8FA0-55B7D49AB800}" type="datetime1">
              <a:rPr lang="en-US" smtClean="0"/>
              <a:pPr/>
              <a:t>10/30/2013</a:t>
            </a:fld>
            <a:endParaRPr lang="en-US" dirty="0"/>
          </a:p>
        </p:txBody>
      </p:sp>
      <p:sp>
        <p:nvSpPr>
          <p:cNvPr id="5" name="Footer Placeholder 4"/>
          <p:cNvSpPr>
            <a:spLocks noGrp="1"/>
          </p:cNvSpPr>
          <p:nvPr>
            <p:ph type="ftr" sz="quarter" idx="11"/>
          </p:nvPr>
        </p:nvSpPr>
        <p:spPr/>
        <p:txBody>
          <a:bodyPr/>
          <a:lstStyle/>
          <a:p>
            <a:r>
              <a:rPr lang="en-US" smtClean="0"/>
              <a:t>AER Company Proprietary Information. © Atmospheric and Environmental Research, Inc. (AER), 2011.</a:t>
            </a:r>
            <a:endParaRPr lang="en-US" dirty="0"/>
          </a:p>
        </p:txBody>
      </p:sp>
      <p:sp>
        <p:nvSpPr>
          <p:cNvPr id="6" name="Slide Number Placeholder 5"/>
          <p:cNvSpPr>
            <a:spLocks noGrp="1"/>
          </p:cNvSpPr>
          <p:nvPr>
            <p:ph type="sldNum" sz="quarter" idx="12"/>
          </p:nvPr>
        </p:nvSpPr>
        <p:spPr/>
        <p:txBody>
          <a:bodyPr/>
          <a:lstStyle/>
          <a:p>
            <a:fld id="{80D3D47E-862C-6F4D-9BCE-FD063CA3184D}"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A71EAE7-87B2-4A4D-966F-BCAC9F4DF244}" type="datetime1">
              <a:rPr lang="en-US" smtClean="0"/>
              <a:pPr/>
              <a:t>10/30/2013</a:t>
            </a:fld>
            <a:endParaRPr lang="en-US" dirty="0"/>
          </a:p>
        </p:txBody>
      </p:sp>
      <p:sp>
        <p:nvSpPr>
          <p:cNvPr id="5" name="Footer Placeholder 4"/>
          <p:cNvSpPr>
            <a:spLocks noGrp="1"/>
          </p:cNvSpPr>
          <p:nvPr>
            <p:ph type="ftr" sz="quarter" idx="11"/>
          </p:nvPr>
        </p:nvSpPr>
        <p:spPr/>
        <p:txBody>
          <a:bodyPr/>
          <a:lstStyle/>
          <a:p>
            <a:r>
              <a:rPr lang="en-US" smtClean="0"/>
              <a:t>AER Company Proprietary Information. © Atmospheric and Environmental Research, Inc. (AER), 2011.</a:t>
            </a:r>
            <a:endParaRPr lang="en-US" dirty="0"/>
          </a:p>
        </p:txBody>
      </p:sp>
      <p:sp>
        <p:nvSpPr>
          <p:cNvPr id="6" name="Slide Number Placeholder 5"/>
          <p:cNvSpPr>
            <a:spLocks noGrp="1"/>
          </p:cNvSpPr>
          <p:nvPr>
            <p:ph type="sldNum" sz="quarter" idx="12"/>
          </p:nvPr>
        </p:nvSpPr>
        <p:spPr/>
        <p:txBody>
          <a:bodyPr/>
          <a:lstStyle/>
          <a:p>
            <a:fld id="{80D3D47E-862C-6F4D-9BCE-FD063CA3184D}" type="slidenum">
              <a:rPr lang="en-US" smtClean="0"/>
              <a:pPr/>
              <a:t>‹#›</a:t>
            </a:fld>
            <a:endParaRPr lang="en-US" dirty="0"/>
          </a:p>
        </p:txBody>
      </p:sp>
      <p:sp>
        <p:nvSpPr>
          <p:cNvPr id="7" name="Title Placeholder 1"/>
          <p:cNvSpPr>
            <a:spLocks noGrp="1"/>
          </p:cNvSpPr>
          <p:nvPr>
            <p:ph type="title"/>
          </p:nvPr>
        </p:nvSpPr>
        <p:spPr>
          <a:xfrm>
            <a:off x="228600" y="274638"/>
            <a:ext cx="8686800" cy="805932"/>
          </a:xfrm>
          <a:prstGeom prst="rect">
            <a:avLst/>
          </a:prstGeom>
          <a:effectLst>
            <a:outerShdw blurRad="50800" dist="38100" dir="2700000">
              <a:srgbClr val="000000">
                <a:alpha val="43000"/>
              </a:srgbClr>
            </a:outerShdw>
          </a:effectLst>
        </p:spPr>
        <p:txBody>
          <a:bodyPr vert="horz" lIns="91440" tIns="45720" rIns="91440" bIns="45720" rtlCol="0" anchor="t">
            <a:normAutofit/>
          </a:bodyPr>
          <a:lstStyle/>
          <a:p>
            <a:r>
              <a:rPr lang="en-US" dirty="0" smtClean="0"/>
              <a:t>Click to edit Master title style</a:t>
            </a:r>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AB9327F-8F4A-FA44-9EF3-B32FCFA2142E}" type="datetime1">
              <a:rPr lang="en-US" smtClean="0"/>
              <a:pPr/>
              <a:t>10/30/2013</a:t>
            </a:fld>
            <a:endParaRPr lang="en-US" dirty="0"/>
          </a:p>
        </p:txBody>
      </p:sp>
      <p:sp>
        <p:nvSpPr>
          <p:cNvPr id="5" name="Footer Placeholder 4"/>
          <p:cNvSpPr>
            <a:spLocks noGrp="1"/>
          </p:cNvSpPr>
          <p:nvPr>
            <p:ph type="ftr" sz="quarter" idx="11"/>
          </p:nvPr>
        </p:nvSpPr>
        <p:spPr/>
        <p:txBody>
          <a:bodyPr/>
          <a:lstStyle/>
          <a:p>
            <a:r>
              <a:rPr lang="en-US" smtClean="0"/>
              <a:t>AER Company Proprietary Information. © Atmospheric and Environmental Research, Inc. (AER), 2011.</a:t>
            </a:r>
            <a:endParaRPr lang="en-US" dirty="0"/>
          </a:p>
        </p:txBody>
      </p:sp>
      <p:sp>
        <p:nvSpPr>
          <p:cNvPr id="6" name="Slide Number Placeholder 5"/>
          <p:cNvSpPr>
            <a:spLocks noGrp="1"/>
          </p:cNvSpPr>
          <p:nvPr>
            <p:ph type="sldNum" sz="quarter" idx="12"/>
          </p:nvPr>
        </p:nvSpPr>
        <p:spPr/>
        <p:txBody>
          <a:bodyPr/>
          <a:lstStyle/>
          <a:p>
            <a:fld id="{80D3D47E-862C-6F4D-9BCE-FD063CA3184D}"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244601"/>
            <a:ext cx="8686800" cy="47244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D3B58694-C7F7-A549-A6AD-FEC3BB263C2D}" type="datetime1">
              <a:rPr lang="en-US" smtClean="0"/>
              <a:pPr/>
              <a:t>10/30/2013</a:t>
            </a:fld>
            <a:endParaRPr lang="en-US" dirty="0"/>
          </a:p>
        </p:txBody>
      </p:sp>
      <p:sp>
        <p:nvSpPr>
          <p:cNvPr id="5" name="Footer Placeholder 4"/>
          <p:cNvSpPr>
            <a:spLocks noGrp="1"/>
          </p:cNvSpPr>
          <p:nvPr>
            <p:ph type="ftr" sz="quarter" idx="11"/>
          </p:nvPr>
        </p:nvSpPr>
        <p:spPr/>
        <p:txBody>
          <a:bodyPr/>
          <a:lstStyle/>
          <a:p>
            <a:r>
              <a:rPr lang="en-US" smtClean="0"/>
              <a:t>AER Company Proprietary Information. © Atmospheric and Environmental Research, Inc. (AER), 2011.</a:t>
            </a:r>
            <a:endParaRPr lang="en-US" dirty="0"/>
          </a:p>
        </p:txBody>
      </p:sp>
      <p:sp>
        <p:nvSpPr>
          <p:cNvPr id="6" name="Slide Number Placeholder 5"/>
          <p:cNvSpPr>
            <a:spLocks noGrp="1"/>
          </p:cNvSpPr>
          <p:nvPr>
            <p:ph type="sldNum" sz="quarter" idx="12"/>
          </p:nvPr>
        </p:nvSpPr>
        <p:spPr/>
        <p:txBody>
          <a:bodyPr/>
          <a:lstStyle/>
          <a:p>
            <a:fld id="{80D3D47E-862C-6F4D-9BCE-FD063CA3184D}" type="slidenum">
              <a:rPr lang="en-US" smtClean="0"/>
              <a:pPr/>
              <a:t>‹#›</a:t>
            </a:fld>
            <a:endParaRPr lang="en-US" dirty="0"/>
          </a:p>
        </p:txBody>
      </p:sp>
      <p:sp>
        <p:nvSpPr>
          <p:cNvPr id="7" name="Title Placeholder 1"/>
          <p:cNvSpPr>
            <a:spLocks noGrp="1"/>
          </p:cNvSpPr>
          <p:nvPr>
            <p:ph type="title"/>
          </p:nvPr>
        </p:nvSpPr>
        <p:spPr>
          <a:xfrm>
            <a:off x="228600" y="274638"/>
            <a:ext cx="8686800" cy="805932"/>
          </a:xfrm>
          <a:prstGeom prst="rect">
            <a:avLst/>
          </a:prstGeom>
          <a:effectLst>
            <a:outerShdw blurRad="50800" dist="38100" dir="2700000">
              <a:srgbClr val="000000">
                <a:alpha val="43000"/>
              </a:srgbClr>
            </a:outerShdw>
          </a:effectLst>
        </p:spPr>
        <p:txBody>
          <a:bodyPr vert="horz" lIns="91440" tIns="45720" rIns="91440" bIns="45720" rtlCol="0" anchor="t">
            <a:normAutofit/>
          </a:bodyPr>
          <a:lstStyle/>
          <a:p>
            <a:r>
              <a:rPr lang="en-US" dirty="0" smtClean="0"/>
              <a:t>Click to edit Master title style</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solidFill>
                  <a:srgbClr val="214A89"/>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212AE17-49C1-C340-86B4-B3A4BF19560B}" type="datetime1">
              <a:rPr lang="en-US" smtClean="0"/>
              <a:pPr/>
              <a:t>10/30/2013</a:t>
            </a:fld>
            <a:endParaRPr lang="en-US" dirty="0"/>
          </a:p>
        </p:txBody>
      </p:sp>
      <p:sp>
        <p:nvSpPr>
          <p:cNvPr id="5" name="Footer Placeholder 4"/>
          <p:cNvSpPr>
            <a:spLocks noGrp="1"/>
          </p:cNvSpPr>
          <p:nvPr>
            <p:ph type="ftr" sz="quarter" idx="11"/>
          </p:nvPr>
        </p:nvSpPr>
        <p:spPr/>
        <p:txBody>
          <a:bodyPr/>
          <a:lstStyle/>
          <a:p>
            <a:r>
              <a:rPr lang="en-US" smtClean="0"/>
              <a:t>AER Company Proprietary Information. © Atmospheric and Environmental Research, Inc. (AER), 2011.</a:t>
            </a:r>
            <a:endParaRPr lang="en-US" dirty="0"/>
          </a:p>
        </p:txBody>
      </p:sp>
      <p:sp>
        <p:nvSpPr>
          <p:cNvPr id="6" name="Slide Number Placeholder 5"/>
          <p:cNvSpPr>
            <a:spLocks noGrp="1"/>
          </p:cNvSpPr>
          <p:nvPr>
            <p:ph type="sldNum" sz="quarter" idx="12"/>
          </p:nvPr>
        </p:nvSpPr>
        <p:spPr/>
        <p:txBody>
          <a:bodyPr/>
          <a:lstStyle/>
          <a:p>
            <a:fld id="{80D3D47E-862C-6F4D-9BCE-FD063CA3184D}"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28600" y="1244601"/>
            <a:ext cx="4267200" cy="4724400"/>
          </a:xfrm>
        </p:spPr>
        <p:txBody>
          <a:bodyPr/>
          <a:lstStyle>
            <a:lvl1pPr>
              <a:lnSpc>
                <a:spcPct val="100000"/>
              </a:lnSpc>
              <a:defRPr sz="2800"/>
            </a:lvl1pPr>
            <a:lvl2pPr>
              <a:lnSpc>
                <a:spcPct val="100000"/>
              </a:lnSpc>
              <a:defRPr sz="2400"/>
            </a:lvl2pPr>
            <a:lvl3pPr>
              <a:lnSpc>
                <a:spcPct val="100000"/>
              </a:lnSpc>
              <a:defRPr sz="2000"/>
            </a:lvl3pPr>
            <a:lvl4pPr>
              <a:lnSpc>
                <a:spcPct val="100000"/>
              </a:lnSpc>
              <a:defRPr sz="1800"/>
            </a:lvl4pPr>
            <a:lvl5pPr>
              <a:lnSpc>
                <a:spcPct val="100000"/>
              </a:lnSpc>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244601"/>
            <a:ext cx="4267200" cy="4724400"/>
          </a:xfrm>
        </p:spPr>
        <p:txBody>
          <a:bodyPr/>
          <a:lstStyle>
            <a:lvl1pPr>
              <a:lnSpc>
                <a:spcPct val="100000"/>
              </a:lnSpc>
              <a:defRPr sz="2800"/>
            </a:lvl1pPr>
            <a:lvl2pPr>
              <a:lnSpc>
                <a:spcPct val="100000"/>
              </a:lnSpc>
              <a:defRPr sz="2400"/>
            </a:lvl2pPr>
            <a:lvl3pPr>
              <a:lnSpc>
                <a:spcPct val="100000"/>
              </a:lnSpc>
              <a:defRPr sz="2000"/>
            </a:lvl3pPr>
            <a:lvl4pPr>
              <a:lnSpc>
                <a:spcPct val="100000"/>
              </a:lnSpc>
              <a:defRPr sz="1800"/>
            </a:lvl4pPr>
            <a:lvl5pPr>
              <a:lnSpc>
                <a:spcPct val="10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D8F11EF-6F5C-D849-8283-07089F45A47D}" type="datetime1">
              <a:rPr lang="en-US" smtClean="0"/>
              <a:pPr/>
              <a:t>10/30/2013</a:t>
            </a:fld>
            <a:endParaRPr lang="en-US" dirty="0"/>
          </a:p>
        </p:txBody>
      </p:sp>
      <p:sp>
        <p:nvSpPr>
          <p:cNvPr id="6" name="Footer Placeholder 5"/>
          <p:cNvSpPr>
            <a:spLocks noGrp="1"/>
          </p:cNvSpPr>
          <p:nvPr>
            <p:ph type="ftr" sz="quarter" idx="11"/>
          </p:nvPr>
        </p:nvSpPr>
        <p:spPr/>
        <p:txBody>
          <a:bodyPr/>
          <a:lstStyle/>
          <a:p>
            <a:r>
              <a:rPr lang="en-US" smtClean="0"/>
              <a:t>AER Company Proprietary Information. © Atmospheric and Environmental Research, Inc. (AER), 2011.</a:t>
            </a:r>
            <a:endParaRPr lang="en-US" dirty="0"/>
          </a:p>
        </p:txBody>
      </p:sp>
      <p:sp>
        <p:nvSpPr>
          <p:cNvPr id="7" name="Slide Number Placeholder 6"/>
          <p:cNvSpPr>
            <a:spLocks noGrp="1"/>
          </p:cNvSpPr>
          <p:nvPr>
            <p:ph type="sldNum" sz="quarter" idx="12"/>
          </p:nvPr>
        </p:nvSpPr>
        <p:spPr/>
        <p:txBody>
          <a:bodyPr/>
          <a:lstStyle/>
          <a:p>
            <a:fld id="{80D3D47E-862C-6F4D-9BCE-FD063CA3184D}" type="slidenum">
              <a:rPr lang="en-US" smtClean="0"/>
              <a:pPr/>
              <a:t>‹#›</a:t>
            </a:fld>
            <a:endParaRPr lang="en-US" dirty="0"/>
          </a:p>
        </p:txBody>
      </p:sp>
      <p:sp>
        <p:nvSpPr>
          <p:cNvPr id="8" name="Title Placeholder 1"/>
          <p:cNvSpPr>
            <a:spLocks noGrp="1"/>
          </p:cNvSpPr>
          <p:nvPr>
            <p:ph type="title"/>
          </p:nvPr>
        </p:nvSpPr>
        <p:spPr>
          <a:xfrm>
            <a:off x="228600" y="274638"/>
            <a:ext cx="8686800" cy="805932"/>
          </a:xfrm>
          <a:prstGeom prst="rect">
            <a:avLst/>
          </a:prstGeom>
          <a:effectLst>
            <a:outerShdw blurRad="50800" dist="38100" dir="2700000">
              <a:srgbClr val="000000">
                <a:alpha val="43000"/>
              </a:srgbClr>
            </a:outerShdw>
          </a:effectLst>
        </p:spPr>
        <p:txBody>
          <a:bodyPr vert="horz" lIns="91440" tIns="45720" rIns="91440" bIns="45720" rtlCol="0" anchor="t">
            <a:normAutofit/>
          </a:bodyPr>
          <a:lstStyle/>
          <a:p>
            <a:r>
              <a:rPr lang="en-US" dirty="0" smtClean="0"/>
              <a:t>Click to edit Master title style</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28600" y="1244600"/>
            <a:ext cx="4268788" cy="9302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28600" y="2174875"/>
            <a:ext cx="4268788" cy="37814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244600"/>
            <a:ext cx="4270375" cy="9302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270375" cy="37814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BC07896-0008-674E-B72E-20E48B322133}" type="datetime1">
              <a:rPr lang="en-US" smtClean="0"/>
              <a:pPr/>
              <a:t>10/30/2013</a:t>
            </a:fld>
            <a:endParaRPr lang="en-US" dirty="0"/>
          </a:p>
        </p:txBody>
      </p:sp>
      <p:sp>
        <p:nvSpPr>
          <p:cNvPr id="8" name="Footer Placeholder 7"/>
          <p:cNvSpPr>
            <a:spLocks noGrp="1"/>
          </p:cNvSpPr>
          <p:nvPr>
            <p:ph type="ftr" sz="quarter" idx="11"/>
          </p:nvPr>
        </p:nvSpPr>
        <p:spPr/>
        <p:txBody>
          <a:bodyPr/>
          <a:lstStyle/>
          <a:p>
            <a:r>
              <a:rPr lang="en-US" smtClean="0"/>
              <a:t>AER Company Proprietary Information. © Atmospheric and Environmental Research, Inc. (AER), 2011.</a:t>
            </a:r>
            <a:endParaRPr lang="en-US" dirty="0"/>
          </a:p>
        </p:txBody>
      </p:sp>
      <p:sp>
        <p:nvSpPr>
          <p:cNvPr id="9" name="Slide Number Placeholder 8"/>
          <p:cNvSpPr>
            <a:spLocks noGrp="1"/>
          </p:cNvSpPr>
          <p:nvPr>
            <p:ph type="sldNum" sz="quarter" idx="12"/>
          </p:nvPr>
        </p:nvSpPr>
        <p:spPr/>
        <p:txBody>
          <a:bodyPr/>
          <a:lstStyle/>
          <a:p>
            <a:fld id="{80D3D47E-862C-6F4D-9BCE-FD063CA3184D}" type="slidenum">
              <a:rPr lang="en-US" smtClean="0"/>
              <a:pPr/>
              <a:t>‹#›</a:t>
            </a:fld>
            <a:endParaRPr lang="en-US" dirty="0"/>
          </a:p>
        </p:txBody>
      </p:sp>
      <p:sp>
        <p:nvSpPr>
          <p:cNvPr id="10" name="Title Placeholder 1"/>
          <p:cNvSpPr>
            <a:spLocks noGrp="1"/>
          </p:cNvSpPr>
          <p:nvPr>
            <p:ph type="title"/>
          </p:nvPr>
        </p:nvSpPr>
        <p:spPr>
          <a:xfrm>
            <a:off x="228600" y="274638"/>
            <a:ext cx="8686800" cy="805932"/>
          </a:xfrm>
          <a:prstGeom prst="rect">
            <a:avLst/>
          </a:prstGeom>
          <a:effectLst>
            <a:outerShdw blurRad="50800" dist="38100" dir="2700000">
              <a:srgbClr val="000000">
                <a:alpha val="43000"/>
              </a:srgbClr>
            </a:outerShdw>
          </a:effectLst>
        </p:spPr>
        <p:txBody>
          <a:bodyPr vert="horz" lIns="91440" tIns="45720" rIns="91440" bIns="45720" rtlCol="0" anchor="t">
            <a:normAutofit/>
          </a:bodyPr>
          <a:lstStyle/>
          <a:p>
            <a:r>
              <a:rPr lang="en-US" dirty="0" smtClean="0"/>
              <a:t>Click to edit Master title style</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9D0503EA-C377-0846-BB0A-C6B49EA9DF08}" type="datetime1">
              <a:rPr lang="en-US" smtClean="0"/>
              <a:pPr/>
              <a:t>10/30/2013</a:t>
            </a:fld>
            <a:endParaRPr lang="en-US" dirty="0"/>
          </a:p>
        </p:txBody>
      </p:sp>
      <p:sp>
        <p:nvSpPr>
          <p:cNvPr id="4" name="Footer Placeholder 3"/>
          <p:cNvSpPr>
            <a:spLocks noGrp="1"/>
          </p:cNvSpPr>
          <p:nvPr>
            <p:ph type="ftr" sz="quarter" idx="11"/>
          </p:nvPr>
        </p:nvSpPr>
        <p:spPr/>
        <p:txBody>
          <a:bodyPr/>
          <a:lstStyle/>
          <a:p>
            <a:r>
              <a:rPr lang="en-US" smtClean="0"/>
              <a:t>AER Company Proprietary Information. © Atmospheric and Environmental Research, Inc. (AER), 2011.</a:t>
            </a:r>
            <a:endParaRPr lang="en-US" dirty="0"/>
          </a:p>
        </p:txBody>
      </p:sp>
      <p:sp>
        <p:nvSpPr>
          <p:cNvPr id="5" name="Slide Number Placeholder 4"/>
          <p:cNvSpPr>
            <a:spLocks noGrp="1"/>
          </p:cNvSpPr>
          <p:nvPr>
            <p:ph type="sldNum" sz="quarter" idx="12"/>
          </p:nvPr>
        </p:nvSpPr>
        <p:spPr/>
        <p:txBody>
          <a:bodyPr/>
          <a:lstStyle/>
          <a:p>
            <a:fld id="{80D3D47E-862C-6F4D-9BCE-FD063CA3184D}" type="slidenum">
              <a:rPr lang="en-US" smtClean="0"/>
              <a:pPr/>
              <a:t>‹#›</a:t>
            </a:fld>
            <a:endParaRPr lang="en-US" dirty="0"/>
          </a:p>
        </p:txBody>
      </p:sp>
      <p:sp>
        <p:nvSpPr>
          <p:cNvPr id="6" name="Title Placeholder 1"/>
          <p:cNvSpPr>
            <a:spLocks noGrp="1"/>
          </p:cNvSpPr>
          <p:nvPr>
            <p:ph type="title"/>
          </p:nvPr>
        </p:nvSpPr>
        <p:spPr>
          <a:xfrm>
            <a:off x="228600" y="274638"/>
            <a:ext cx="8686800" cy="805932"/>
          </a:xfrm>
          <a:prstGeom prst="rect">
            <a:avLst/>
          </a:prstGeom>
          <a:effectLst>
            <a:outerShdw blurRad="50800" dist="38100" dir="2700000">
              <a:srgbClr val="000000">
                <a:alpha val="43000"/>
              </a:srgbClr>
            </a:outerShdw>
          </a:effectLst>
        </p:spPr>
        <p:txBody>
          <a:bodyPr vert="horz" lIns="91440" tIns="45720" rIns="91440" bIns="45720" rtlCol="0" anchor="t">
            <a:normAutofit/>
          </a:bodyPr>
          <a:lstStyle/>
          <a:p>
            <a:r>
              <a:rPr lang="en-US" dirty="0" smtClean="0"/>
              <a:t>Click to edit Master title style</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BBA3659-F67E-FD4E-AE7D-88327BBFC2D9}" type="datetime1">
              <a:rPr lang="en-US" smtClean="0"/>
              <a:pPr/>
              <a:t>10/30/2013</a:t>
            </a:fld>
            <a:endParaRPr lang="en-US" dirty="0"/>
          </a:p>
        </p:txBody>
      </p:sp>
      <p:sp>
        <p:nvSpPr>
          <p:cNvPr id="3" name="Footer Placeholder 2"/>
          <p:cNvSpPr>
            <a:spLocks noGrp="1"/>
          </p:cNvSpPr>
          <p:nvPr>
            <p:ph type="ftr" sz="quarter" idx="11"/>
          </p:nvPr>
        </p:nvSpPr>
        <p:spPr/>
        <p:txBody>
          <a:bodyPr/>
          <a:lstStyle/>
          <a:p>
            <a:r>
              <a:rPr lang="en-US" smtClean="0"/>
              <a:t>AER Company Proprietary Information. © Atmospheric and Environmental Research, Inc. (AER), 2011.</a:t>
            </a:r>
            <a:endParaRPr lang="en-US" dirty="0"/>
          </a:p>
        </p:txBody>
      </p:sp>
      <p:sp>
        <p:nvSpPr>
          <p:cNvPr id="4" name="Slide Number Placeholder 3"/>
          <p:cNvSpPr>
            <a:spLocks noGrp="1"/>
          </p:cNvSpPr>
          <p:nvPr>
            <p:ph type="sldNum" sz="quarter" idx="12"/>
          </p:nvPr>
        </p:nvSpPr>
        <p:spPr/>
        <p:txBody>
          <a:bodyPr/>
          <a:lstStyle/>
          <a:p>
            <a:fld id="{80D3D47E-862C-6F4D-9BCE-FD063CA3184D}"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90F9B5C-40E9-B14F-A4FF-3C09B6E9020D}" type="datetime1">
              <a:rPr lang="en-US" smtClean="0"/>
              <a:pPr/>
              <a:t>10/30/2013</a:t>
            </a:fld>
            <a:endParaRPr lang="en-US" dirty="0"/>
          </a:p>
        </p:txBody>
      </p:sp>
      <p:sp>
        <p:nvSpPr>
          <p:cNvPr id="6" name="Footer Placeholder 5"/>
          <p:cNvSpPr>
            <a:spLocks noGrp="1"/>
          </p:cNvSpPr>
          <p:nvPr>
            <p:ph type="ftr" sz="quarter" idx="11"/>
          </p:nvPr>
        </p:nvSpPr>
        <p:spPr/>
        <p:txBody>
          <a:bodyPr/>
          <a:lstStyle/>
          <a:p>
            <a:r>
              <a:rPr lang="en-US" smtClean="0"/>
              <a:t>AER Company Proprietary Information. © Atmospheric and Environmental Research, Inc. (AER), 2011.</a:t>
            </a:r>
            <a:endParaRPr lang="en-US" dirty="0"/>
          </a:p>
        </p:txBody>
      </p:sp>
      <p:sp>
        <p:nvSpPr>
          <p:cNvPr id="7" name="Slide Number Placeholder 6"/>
          <p:cNvSpPr>
            <a:spLocks noGrp="1"/>
          </p:cNvSpPr>
          <p:nvPr>
            <p:ph type="sldNum" sz="quarter" idx="12"/>
          </p:nvPr>
        </p:nvSpPr>
        <p:spPr/>
        <p:txBody>
          <a:bodyPr/>
          <a:lstStyle/>
          <a:p>
            <a:fld id="{80D3D47E-862C-6F4D-9BCE-FD063CA3184D}"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ACFD689-D70E-7E40-A92B-896D8DB1F88D}" type="datetime1">
              <a:rPr lang="en-US" smtClean="0"/>
              <a:pPr/>
              <a:t>10/30/2013</a:t>
            </a:fld>
            <a:endParaRPr lang="en-US" dirty="0"/>
          </a:p>
        </p:txBody>
      </p:sp>
      <p:sp>
        <p:nvSpPr>
          <p:cNvPr id="6" name="Footer Placeholder 5"/>
          <p:cNvSpPr>
            <a:spLocks noGrp="1"/>
          </p:cNvSpPr>
          <p:nvPr>
            <p:ph type="ftr" sz="quarter" idx="11"/>
          </p:nvPr>
        </p:nvSpPr>
        <p:spPr/>
        <p:txBody>
          <a:bodyPr/>
          <a:lstStyle/>
          <a:p>
            <a:r>
              <a:rPr lang="en-US" smtClean="0"/>
              <a:t>AER Company Proprietary Information. © Atmospheric and Environmental Research, Inc. (AER), 2011.</a:t>
            </a:r>
            <a:endParaRPr lang="en-US" dirty="0"/>
          </a:p>
        </p:txBody>
      </p:sp>
      <p:sp>
        <p:nvSpPr>
          <p:cNvPr id="7" name="Slide Number Placeholder 6"/>
          <p:cNvSpPr>
            <a:spLocks noGrp="1"/>
          </p:cNvSpPr>
          <p:nvPr>
            <p:ph type="sldNum" sz="quarter" idx="12"/>
          </p:nvPr>
        </p:nvSpPr>
        <p:spPr/>
        <p:txBody>
          <a:bodyPr/>
          <a:lstStyle/>
          <a:p>
            <a:fld id="{80D3D47E-862C-6F4D-9BCE-FD063CA3184D}"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28600" y="1244601"/>
            <a:ext cx="8686800" cy="46863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7772400" y="6356350"/>
            <a:ext cx="724829" cy="365125"/>
          </a:xfrm>
          <a:prstGeom prst="rect">
            <a:avLst/>
          </a:prstGeom>
        </p:spPr>
        <p:txBody>
          <a:bodyPr vert="horz" lIns="91440" tIns="45720" rIns="91440" bIns="45720" rtlCol="0" anchor="b"/>
          <a:lstStyle>
            <a:lvl1pPr algn="r">
              <a:defRPr sz="700">
                <a:solidFill>
                  <a:srgbClr val="000000"/>
                </a:solidFill>
                <a:latin typeface="Arial" pitchFamily="34" charset="0"/>
                <a:cs typeface="Arial" pitchFamily="34" charset="0"/>
              </a:defRPr>
            </a:lvl1pPr>
          </a:lstStyle>
          <a:p>
            <a:fld id="{064C5FA2-2C90-9340-84D3-325D0FDF505C}" type="datetime1">
              <a:rPr lang="en-US" smtClean="0"/>
              <a:pPr/>
              <a:t>10/30/2013</a:t>
            </a:fld>
            <a:endParaRPr lang="en-US" dirty="0"/>
          </a:p>
        </p:txBody>
      </p:sp>
      <p:sp>
        <p:nvSpPr>
          <p:cNvPr id="5" name="Footer Placeholder 4"/>
          <p:cNvSpPr>
            <a:spLocks noGrp="1"/>
          </p:cNvSpPr>
          <p:nvPr>
            <p:ph type="ftr" sz="quarter" idx="3"/>
          </p:nvPr>
        </p:nvSpPr>
        <p:spPr>
          <a:xfrm>
            <a:off x="1637252" y="6356350"/>
            <a:ext cx="5969380" cy="365125"/>
          </a:xfrm>
          <a:prstGeom prst="rect">
            <a:avLst/>
          </a:prstGeom>
        </p:spPr>
        <p:txBody>
          <a:bodyPr vert="horz" lIns="91440" tIns="45720" rIns="91440" bIns="45720" rtlCol="0" anchor="b"/>
          <a:lstStyle>
            <a:lvl1pPr algn="ctr">
              <a:defRPr sz="700">
                <a:solidFill>
                  <a:srgbClr val="000000"/>
                </a:solidFill>
                <a:latin typeface="Arial" pitchFamily="34" charset="0"/>
                <a:cs typeface="Arial" pitchFamily="34" charset="0"/>
              </a:defRPr>
            </a:lvl1pPr>
          </a:lstStyle>
          <a:p>
            <a:r>
              <a:rPr lang="en-US" smtClean="0"/>
              <a:t>AER Company Proprietary Information. © Atmospheric and Environmental Research, Inc. (AER), 2011.</a:t>
            </a:r>
            <a:endParaRPr lang="en-US" dirty="0"/>
          </a:p>
        </p:txBody>
      </p:sp>
      <p:sp>
        <p:nvSpPr>
          <p:cNvPr id="6" name="Slide Number Placeholder 5"/>
          <p:cNvSpPr>
            <a:spLocks noGrp="1"/>
          </p:cNvSpPr>
          <p:nvPr>
            <p:ph type="sldNum" sz="quarter" idx="4"/>
          </p:nvPr>
        </p:nvSpPr>
        <p:spPr>
          <a:xfrm>
            <a:off x="8497228" y="6356350"/>
            <a:ext cx="418171" cy="365125"/>
          </a:xfrm>
          <a:prstGeom prst="rect">
            <a:avLst/>
          </a:prstGeom>
        </p:spPr>
        <p:txBody>
          <a:bodyPr vert="horz" lIns="91440" tIns="45720" rIns="91440" bIns="45720" rtlCol="0" anchor="b"/>
          <a:lstStyle>
            <a:lvl1pPr algn="r">
              <a:defRPr sz="1400">
                <a:solidFill>
                  <a:srgbClr val="000000"/>
                </a:solidFill>
                <a:latin typeface="Arial" pitchFamily="34" charset="0"/>
                <a:cs typeface="Arial" pitchFamily="34" charset="0"/>
              </a:defRPr>
            </a:lvl1pPr>
          </a:lstStyle>
          <a:p>
            <a:fld id="{80D3D47E-862C-6F4D-9BCE-FD063CA3184D}" type="slidenum">
              <a:rPr lang="en-US" smtClean="0"/>
              <a:pPr/>
              <a:t>‹#›</a:t>
            </a:fld>
            <a:endParaRPr lang="en-US" dirty="0"/>
          </a:p>
        </p:txBody>
      </p:sp>
      <p:sp>
        <p:nvSpPr>
          <p:cNvPr id="7" name="Rectangle 6"/>
          <p:cNvSpPr/>
          <p:nvPr userDrawn="1"/>
        </p:nvSpPr>
        <p:spPr>
          <a:xfrm rot="10800000">
            <a:off x="228600" y="131384"/>
            <a:ext cx="8686800" cy="131385"/>
          </a:xfrm>
          <a:prstGeom prst="rect">
            <a:avLst/>
          </a:prstGeom>
          <a:gradFill flip="none" rotWithShape="1">
            <a:gsLst>
              <a:gs pos="0">
                <a:schemeClr val="tx2">
                  <a:lumMod val="75000"/>
                </a:schemeClr>
              </a:gs>
              <a:gs pos="38000">
                <a:schemeClr val="tx2">
                  <a:lumMod val="60000"/>
                  <a:lumOff val="40000"/>
                </a:schemeClr>
              </a:gs>
              <a:gs pos="75000">
                <a:schemeClr val="accent5">
                  <a:lumMod val="60000"/>
                  <a:lumOff val="40000"/>
                </a:schemeClr>
              </a:gs>
            </a:gsLst>
            <a:path path="circle">
              <a:fillToRect l="100000" t="100000"/>
            </a:path>
            <a:tileRect r="-100000" b="-100000"/>
          </a:gradFill>
          <a:ln w="0" cmpd="sng">
            <a:solidFill>
              <a:schemeClr val="bg1"/>
            </a:solidFill>
          </a:ln>
          <a:effectLst>
            <a:glow rad="101600">
              <a:schemeClr val="bg1">
                <a:alpha val="75000"/>
              </a:schemeClr>
            </a:glo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8" name="Picture 7" descr="93pt.jpg"/>
          <p:cNvPicPr>
            <a:picLocks noChangeAspect="1"/>
          </p:cNvPicPr>
          <p:nvPr userDrawn="1"/>
        </p:nvPicPr>
        <p:blipFill>
          <a:blip r:embed="rId13" cstate="print"/>
          <a:stretch>
            <a:fillRect/>
          </a:stretch>
        </p:blipFill>
        <p:spPr>
          <a:xfrm>
            <a:off x="228600" y="6084382"/>
            <a:ext cx="1243584" cy="597408"/>
          </a:xfrm>
          <a:prstGeom prst="rect">
            <a:avLst/>
          </a:prstGeom>
        </p:spPr>
      </p:pic>
      <p:sp>
        <p:nvSpPr>
          <p:cNvPr id="9" name="Rectangle 8"/>
          <p:cNvSpPr/>
          <p:nvPr userDrawn="1"/>
        </p:nvSpPr>
        <p:spPr>
          <a:xfrm>
            <a:off x="1637252" y="6135751"/>
            <a:ext cx="7278148" cy="131385"/>
          </a:xfrm>
          <a:prstGeom prst="rect">
            <a:avLst/>
          </a:prstGeom>
          <a:gradFill flip="none" rotWithShape="1">
            <a:gsLst>
              <a:gs pos="0">
                <a:schemeClr val="tx2">
                  <a:lumMod val="75000"/>
                </a:schemeClr>
              </a:gs>
              <a:gs pos="38000">
                <a:schemeClr val="tx2">
                  <a:lumMod val="60000"/>
                  <a:lumOff val="40000"/>
                </a:schemeClr>
              </a:gs>
              <a:gs pos="75000">
                <a:schemeClr val="accent5">
                  <a:lumMod val="60000"/>
                  <a:lumOff val="40000"/>
                </a:schemeClr>
              </a:gs>
            </a:gsLst>
            <a:path path="circle">
              <a:fillToRect l="100000" t="100000"/>
            </a:path>
            <a:tileRect r="-100000" b="-100000"/>
          </a:gradFill>
          <a:ln w="0" cmpd="sng">
            <a:solidFill>
              <a:schemeClr val="bg1"/>
            </a:solidFill>
          </a:ln>
          <a:effectLst>
            <a:glow rad="101600">
              <a:schemeClr val="bg1">
                <a:alpha val="75000"/>
              </a:schemeClr>
            </a:glo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Title Placeholder 1"/>
          <p:cNvSpPr>
            <a:spLocks noGrp="1"/>
          </p:cNvSpPr>
          <p:nvPr>
            <p:ph type="title"/>
          </p:nvPr>
        </p:nvSpPr>
        <p:spPr>
          <a:xfrm>
            <a:off x="228600" y="274638"/>
            <a:ext cx="8686800" cy="805932"/>
          </a:xfrm>
          <a:prstGeom prst="rect">
            <a:avLst/>
          </a:prstGeom>
          <a:effectLst>
            <a:outerShdw blurRad="50800" dist="38100" dir="2700000">
              <a:srgbClr val="000000">
                <a:alpha val="43000"/>
              </a:srgbClr>
            </a:outerShdw>
          </a:effectLst>
        </p:spPr>
        <p:txBody>
          <a:bodyPr vert="horz" lIns="91440" tIns="45720" rIns="91440" bIns="45720" rtlCol="0" anchor="t">
            <a:normAutofit/>
          </a:bodyPr>
          <a:lstStyle/>
          <a:p>
            <a:r>
              <a:rPr lang="en-US" dirty="0" smtClean="0"/>
              <a:t>Click to edit Master title style</a:t>
            </a:r>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hf hdr="0" ftr="0" dt="0"/>
  <p:txStyles>
    <p:titleStyle>
      <a:lvl1pPr algn="l" defTabSz="457200" rtl="0" eaLnBrk="1" latinLnBrk="0" hangingPunct="1">
        <a:spcBef>
          <a:spcPct val="0"/>
        </a:spcBef>
        <a:buNone/>
        <a:defRPr sz="3600" b="1" kern="1200">
          <a:solidFill>
            <a:srgbClr val="214A89"/>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df"/><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6.xml"/><Relationship Id="rId5" Type="http://schemas.openxmlformats.org/officeDocument/2006/relationships/image" Target="../media/image18.png"/><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Layout" Target="../slideLayouts/slideLayout4.xml"/><Relationship Id="rId4" Type="http://schemas.openxmlformats.org/officeDocument/2006/relationships/image" Target="../media/image23.gi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slideLayout" Target="../slideLayouts/slideLayout4.xml"/><Relationship Id="rId1" Type="http://schemas.openxmlformats.org/officeDocument/2006/relationships/vmlDrawing" Target="../drawings/vmlDrawing2.vml"/><Relationship Id="rId5" Type="http://schemas.openxmlformats.org/officeDocument/2006/relationships/image" Target="../media/image24.wmf"/><Relationship Id="rId4" Type="http://schemas.openxmlformats.org/officeDocument/2006/relationships/oleObject" Target="../embeddings/oleObject3.bin"/></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8.png"/><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7.png"/></Relationships>
</file>

<file path=ppt/slides/_rels/slide2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4.xml"/><Relationship Id="rId5" Type="http://schemas.openxmlformats.org/officeDocument/2006/relationships/image" Target="../media/image33.png"/><Relationship Id="rId4" Type="http://schemas.openxmlformats.org/officeDocument/2006/relationships/image" Target="../media/image32.png"/></Relationships>
</file>

<file path=ppt/slides/_rels/slide2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8.pdf"/><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9.png"/><Relationship Id="rId5" Type="http://schemas.openxmlformats.org/officeDocument/2006/relationships/image" Target="../media/image10.pdf"/><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12.pdf"/><Relationship Id="rId2" Type="http://schemas.openxmlformats.org/officeDocument/2006/relationships/notesSlide" Target="../notesSlides/notesSlide7.xml"/><Relationship Id="rId1" Type="http://schemas.openxmlformats.org/officeDocument/2006/relationships/slideLayout" Target="../slideLayouts/slideLayout6.xml"/><Relationship Id="rId5" Type="http://schemas.openxmlformats.org/officeDocument/2006/relationships/image" Target="../media/image11.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7" Type="http://schemas.openxmlformats.org/officeDocument/2006/relationships/image" Target="../media/image13.w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12.wmf"/><Relationship Id="rId4" Type="http://schemas.openxmlformats.org/officeDocument/2006/relationships/oleObject" Target="../embeddings/oleObject1.bin"/></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51046"/>
            <a:ext cx="7772400" cy="2714738"/>
          </a:xfrm>
        </p:spPr>
        <p:txBody>
          <a:bodyPr>
            <a:noAutofit/>
          </a:bodyPr>
          <a:lstStyle/>
          <a:p>
            <a:r>
              <a:rPr lang="en-US" sz="3200" dirty="0" smtClean="0"/>
              <a:t>Lagrangian Photochemical Modeling of Ozone Formation and Aerosol Evolution in Biomass Burning Plumes: Toward a Sub-grid Scale Parameterization </a:t>
            </a:r>
            <a:endParaRPr lang="en-US" sz="3200" dirty="0"/>
          </a:p>
        </p:txBody>
      </p:sp>
      <p:sp>
        <p:nvSpPr>
          <p:cNvPr id="3" name="Subtitle 2"/>
          <p:cNvSpPr>
            <a:spLocks noGrp="1"/>
          </p:cNvSpPr>
          <p:nvPr>
            <p:ph type="subTitle" idx="1"/>
          </p:nvPr>
        </p:nvSpPr>
        <p:spPr>
          <a:xfrm>
            <a:off x="685800" y="3025564"/>
            <a:ext cx="7772400" cy="3141703"/>
          </a:xfrm>
        </p:spPr>
        <p:txBody>
          <a:bodyPr>
            <a:normAutofit fontScale="77500" lnSpcReduction="20000"/>
          </a:bodyPr>
          <a:lstStyle/>
          <a:p>
            <a:r>
              <a:rPr lang="en-US" dirty="0" smtClean="0"/>
              <a:t>M.J. Alvarado</a:t>
            </a:r>
            <a:r>
              <a:rPr lang="en-US" baseline="30000" dirty="0" smtClean="0"/>
              <a:t>1</a:t>
            </a:r>
            <a:r>
              <a:rPr lang="en-US" dirty="0" smtClean="0"/>
              <a:t> </a:t>
            </a:r>
            <a:r>
              <a:rPr lang="en-US" b="1" dirty="0" smtClean="0"/>
              <a:t>(malvarad@aer.com)</a:t>
            </a:r>
            <a:r>
              <a:rPr lang="en-US" dirty="0" smtClean="0"/>
              <a:t>, R.J. Yokelson</a:t>
            </a:r>
            <a:r>
              <a:rPr lang="en-US" baseline="30000" dirty="0" smtClean="0"/>
              <a:t>2</a:t>
            </a:r>
            <a:r>
              <a:rPr lang="en-US" dirty="0" smtClean="0"/>
              <a:t>, S.K. Akagi</a:t>
            </a:r>
            <a:r>
              <a:rPr lang="en-US" baseline="30000" dirty="0" smtClean="0"/>
              <a:t>2</a:t>
            </a:r>
            <a:r>
              <a:rPr lang="en-US" dirty="0" smtClean="0"/>
              <a:t>, I.R. Burling</a:t>
            </a:r>
            <a:r>
              <a:rPr lang="en-US" baseline="30000" dirty="0" smtClean="0"/>
              <a:t>2</a:t>
            </a:r>
            <a:r>
              <a:rPr lang="en-US" dirty="0" smtClean="0"/>
              <a:t>, E. Fischer</a:t>
            </a:r>
            <a:r>
              <a:rPr lang="en-US" baseline="30000" dirty="0" smtClean="0"/>
              <a:t>3</a:t>
            </a:r>
            <a:r>
              <a:rPr lang="en-US" dirty="0" smtClean="0"/>
              <a:t>, G.R. McMeeking</a:t>
            </a:r>
            <a:r>
              <a:rPr lang="en-US" baseline="30000" dirty="0" smtClean="0"/>
              <a:t>3</a:t>
            </a:r>
            <a:r>
              <a:rPr lang="en-US" dirty="0" smtClean="0"/>
              <a:t>, K. Travis</a:t>
            </a:r>
            <a:r>
              <a:rPr lang="en-US" baseline="30000" dirty="0" smtClean="0"/>
              <a:t>4</a:t>
            </a:r>
            <a:r>
              <a:rPr lang="en-US" dirty="0" smtClean="0"/>
              <a:t>, J.S. Craven</a:t>
            </a:r>
            <a:r>
              <a:rPr lang="en-US" baseline="30000" dirty="0" smtClean="0"/>
              <a:t>5</a:t>
            </a:r>
            <a:r>
              <a:rPr lang="en-US" dirty="0" smtClean="0"/>
              <a:t>, J.H. Seinfeld</a:t>
            </a:r>
            <a:r>
              <a:rPr lang="en-US" baseline="30000" dirty="0" smtClean="0"/>
              <a:t>5</a:t>
            </a:r>
            <a:r>
              <a:rPr lang="en-US" dirty="0" smtClean="0"/>
              <a:t>, J.W. Taylor</a:t>
            </a:r>
            <a:r>
              <a:rPr lang="en-US" baseline="30000" dirty="0" smtClean="0"/>
              <a:t>6</a:t>
            </a:r>
            <a:r>
              <a:rPr lang="en-US" dirty="0" smtClean="0"/>
              <a:t>, H. Coe</a:t>
            </a:r>
            <a:r>
              <a:rPr lang="en-US" baseline="30000" dirty="0" smtClean="0"/>
              <a:t>6</a:t>
            </a:r>
            <a:r>
              <a:rPr lang="en-US" dirty="0" smtClean="0"/>
              <a:t>, S.P. Urbanski</a:t>
            </a:r>
            <a:r>
              <a:rPr lang="en-US" baseline="30000" dirty="0" smtClean="0"/>
              <a:t>7</a:t>
            </a:r>
            <a:r>
              <a:rPr lang="en-US" dirty="0" smtClean="0"/>
              <a:t>, C.E. Wold</a:t>
            </a:r>
            <a:r>
              <a:rPr lang="en-US" baseline="30000" dirty="0" smtClean="0"/>
              <a:t>7</a:t>
            </a:r>
            <a:r>
              <a:rPr lang="en-US" dirty="0" smtClean="0"/>
              <a:t>, and D.R. Weise</a:t>
            </a:r>
            <a:r>
              <a:rPr lang="en-US" baseline="30000" dirty="0" smtClean="0"/>
              <a:t>7</a:t>
            </a:r>
          </a:p>
          <a:p>
            <a:pPr>
              <a:spcBef>
                <a:spcPts val="1128"/>
              </a:spcBef>
            </a:pPr>
            <a:r>
              <a:rPr lang="en-US" sz="2240" baseline="30000" dirty="0" smtClean="0"/>
              <a:t>1</a:t>
            </a:r>
            <a:r>
              <a:rPr lang="en-US" sz="2240" dirty="0" smtClean="0"/>
              <a:t>Atmospheric and Environmental Research (AER) </a:t>
            </a:r>
            <a:r>
              <a:rPr lang="en-US" sz="2240" baseline="30000" dirty="0" smtClean="0"/>
              <a:t>2</a:t>
            </a:r>
            <a:r>
              <a:rPr lang="en-US" sz="2240" dirty="0" smtClean="0"/>
              <a:t>University of Montana</a:t>
            </a:r>
          </a:p>
          <a:p>
            <a:pPr>
              <a:spcBef>
                <a:spcPts val="0"/>
              </a:spcBef>
            </a:pPr>
            <a:r>
              <a:rPr lang="en-US" sz="2240" dirty="0" smtClean="0"/>
              <a:t> </a:t>
            </a:r>
            <a:r>
              <a:rPr lang="en-US" sz="2240" baseline="30000" dirty="0" smtClean="0"/>
              <a:t>3</a:t>
            </a:r>
            <a:r>
              <a:rPr lang="en-US" sz="2240" dirty="0" smtClean="0"/>
              <a:t>Colorado State University </a:t>
            </a:r>
            <a:r>
              <a:rPr lang="en-US" sz="2240" baseline="30000" dirty="0" smtClean="0"/>
              <a:t>4</a:t>
            </a:r>
            <a:r>
              <a:rPr lang="en-US" sz="2240" dirty="0" smtClean="0"/>
              <a:t>Harvard University </a:t>
            </a:r>
            <a:r>
              <a:rPr lang="en-US" sz="2240" baseline="30000" dirty="0" smtClean="0"/>
              <a:t>5</a:t>
            </a:r>
            <a:r>
              <a:rPr lang="en-US" sz="2240" dirty="0" smtClean="0"/>
              <a:t>California Institute of Technology </a:t>
            </a:r>
            <a:r>
              <a:rPr lang="en-US" sz="2240" baseline="30000" dirty="0" smtClean="0"/>
              <a:t>6</a:t>
            </a:r>
            <a:r>
              <a:rPr lang="en-US" sz="2240" dirty="0" smtClean="0"/>
              <a:t>University of Manchester </a:t>
            </a:r>
            <a:r>
              <a:rPr lang="en-US" sz="2240" baseline="30000" dirty="0" smtClean="0"/>
              <a:t>7</a:t>
            </a:r>
            <a:r>
              <a:rPr lang="en-US" sz="2240" dirty="0" smtClean="0"/>
              <a:t>USDA Forest Service </a:t>
            </a:r>
          </a:p>
          <a:p>
            <a:pPr>
              <a:spcBef>
                <a:spcPts val="1680"/>
              </a:spcBef>
            </a:pPr>
            <a:r>
              <a:rPr lang="en-US" sz="2286" dirty="0" smtClean="0"/>
              <a:t>2013 CMAS Conference</a:t>
            </a:r>
          </a:p>
          <a:p>
            <a:pPr>
              <a:spcBef>
                <a:spcPts val="480"/>
              </a:spcBef>
            </a:pPr>
            <a:r>
              <a:rPr lang="en-US" sz="2286" dirty="0" smtClean="0"/>
              <a:t>October 30, 2013</a:t>
            </a:r>
          </a:p>
        </p:txBody>
      </p:sp>
      <p:sp>
        <p:nvSpPr>
          <p:cNvPr id="4" name="TextBox 3"/>
          <p:cNvSpPr txBox="1"/>
          <p:nvPr/>
        </p:nvSpPr>
        <p:spPr>
          <a:xfrm>
            <a:off x="2102543" y="6308838"/>
            <a:ext cx="4951195" cy="338554"/>
          </a:xfrm>
          <a:prstGeom prst="rect">
            <a:avLst/>
          </a:prstGeom>
          <a:noFill/>
        </p:spPr>
        <p:txBody>
          <a:bodyPr wrap="none" rtlCol="0">
            <a:spAutoFit/>
          </a:bodyPr>
          <a:lstStyle/>
          <a:p>
            <a:r>
              <a:rPr lang="en-US" sz="1600" dirty="0" smtClean="0"/>
              <a:t>Copyright 2013, Government sponsorship acknowledged.</a:t>
            </a:r>
            <a:endParaRPr lang="en-US" sz="1600" dirty="0"/>
          </a:p>
        </p:txBody>
      </p:sp>
      <p:sp>
        <p:nvSpPr>
          <p:cNvPr id="5" name="Slide Number Placeholder 4"/>
          <p:cNvSpPr>
            <a:spLocks noGrp="1"/>
          </p:cNvSpPr>
          <p:nvPr>
            <p:ph type="sldNum" sz="quarter" idx="12"/>
          </p:nvPr>
        </p:nvSpPr>
        <p:spPr/>
        <p:txBody>
          <a:bodyPr/>
          <a:lstStyle/>
          <a:p>
            <a:fld id="{80D3D47E-862C-6F4D-9BCE-FD063CA3184D}" type="slidenum">
              <a:rPr lang="en-US" smtClean="0"/>
              <a:pPr/>
              <a:t>1</a:t>
            </a:fld>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0D3D47E-862C-6F4D-9BCE-FD063CA3184D}" type="slidenum">
              <a:rPr lang="en-US" smtClean="0"/>
              <a:pPr/>
              <a:t>10</a:t>
            </a:fld>
            <a:endParaRPr lang="en-US" dirty="0"/>
          </a:p>
        </p:txBody>
      </p:sp>
      <p:sp>
        <p:nvSpPr>
          <p:cNvPr id="3" name="Title 2"/>
          <p:cNvSpPr>
            <a:spLocks noGrp="1"/>
          </p:cNvSpPr>
          <p:nvPr>
            <p:ph type="title"/>
          </p:nvPr>
        </p:nvSpPr>
        <p:spPr/>
        <p:txBody>
          <a:bodyPr>
            <a:normAutofit fontScale="90000"/>
          </a:bodyPr>
          <a:lstStyle/>
          <a:p>
            <a:r>
              <a:rPr lang="en-US" dirty="0" smtClean="0"/>
              <a:t>Acetic acid formation consistent with formation by RO</a:t>
            </a:r>
            <a:r>
              <a:rPr lang="en-US" baseline="-25000" dirty="0" smtClean="0"/>
              <a:t>2</a:t>
            </a:r>
            <a:r>
              <a:rPr lang="en-US" dirty="0" smtClean="0"/>
              <a:t> fragmentation</a:t>
            </a:r>
            <a:endParaRPr lang="en-US" dirty="0"/>
          </a:p>
        </p:txBody>
      </p:sp>
      <p:pic>
        <p:nvPicPr>
          <p:cNvPr id="4" name="Picture 3" descr="EnhAcetic.pdf"/>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3"/>
              <a:stretch>
                <a:fillRect/>
              </a:stretch>
            </p:blipFill>
          </mc:Choice>
          <mc:Fallback>
            <p:blipFill>
              <a:blip r:embed="rId4"/>
              <a:stretch>
                <a:fillRect/>
              </a:stretch>
            </p:blipFill>
          </mc:Fallback>
        </mc:AlternateContent>
        <p:spPr>
          <a:xfrm>
            <a:off x="2402711" y="1212530"/>
            <a:ext cx="6347770" cy="4905095"/>
          </a:xfrm>
          <a:prstGeom prst="rect">
            <a:avLst/>
          </a:prstGeom>
        </p:spPr>
      </p:pic>
      <p:sp>
        <p:nvSpPr>
          <p:cNvPr id="5" name="TextBox 4"/>
          <p:cNvSpPr txBox="1"/>
          <p:nvPr/>
        </p:nvSpPr>
        <p:spPr>
          <a:xfrm rot="16200000">
            <a:off x="2199658" y="3220567"/>
            <a:ext cx="1884726" cy="400110"/>
          </a:xfrm>
          <a:prstGeom prst="rect">
            <a:avLst/>
          </a:prstGeom>
          <a:solidFill>
            <a:schemeClr val="bg1"/>
          </a:solidFill>
        </p:spPr>
        <p:txBody>
          <a:bodyPr wrap="none">
            <a:spAutoFit/>
          </a:bodyPr>
          <a:lstStyle/>
          <a:p>
            <a:pPr>
              <a:defRPr/>
            </a:pPr>
            <a:r>
              <a:rPr lang="en-US" sz="2000" dirty="0"/>
              <a:t>ΔCH</a:t>
            </a:r>
            <a:r>
              <a:rPr lang="en-US" sz="2000" baseline="-25000" dirty="0"/>
              <a:t>3</a:t>
            </a:r>
            <a:r>
              <a:rPr lang="en-US" sz="2000" dirty="0"/>
              <a:t>COOH/ΔCO</a:t>
            </a:r>
            <a:endParaRPr lang="en-US" sz="2000" baseline="-25000" dirty="0"/>
          </a:p>
        </p:txBody>
      </p:sp>
      <p:sp>
        <p:nvSpPr>
          <p:cNvPr id="7" name="Content Placeholder 4"/>
          <p:cNvSpPr txBox="1">
            <a:spLocks/>
          </p:cNvSpPr>
          <p:nvPr/>
        </p:nvSpPr>
        <p:spPr>
          <a:xfrm>
            <a:off x="255623" y="2982530"/>
            <a:ext cx="2886397" cy="1179580"/>
          </a:xfrm>
          <a:prstGeom prst="rect">
            <a:avLst/>
          </a:prstGeom>
        </p:spPr>
        <p:txBody>
          <a:bodyPr vert="horz" lIns="91440" tIns="45720" rIns="91440" bIns="45720" rtlCol="0">
            <a:normAutofit/>
          </a:bodyPr>
          <a:lstStyle/>
          <a:p>
            <a:pPr>
              <a:spcBef>
                <a:spcPts val="2424"/>
              </a:spcBef>
              <a:defRPr/>
            </a:pPr>
            <a:r>
              <a:rPr lang="en-US" sz="2600" b="1" u="sng" dirty="0" err="1" smtClean="0">
                <a:solidFill>
                  <a:srgbClr val="660066"/>
                </a:solidFill>
                <a:latin typeface="Arial"/>
                <a:cs typeface="Arial"/>
              </a:rPr>
              <a:t>k</a:t>
            </a:r>
            <a:r>
              <a:rPr lang="en-US" sz="2600" b="1" u="sng" baseline="-25000" dirty="0" err="1" smtClean="0">
                <a:solidFill>
                  <a:srgbClr val="660066"/>
                </a:solidFill>
                <a:latin typeface="Arial"/>
                <a:cs typeface="Arial"/>
              </a:rPr>
              <a:t>OH</a:t>
            </a:r>
            <a:r>
              <a:rPr lang="en-US" sz="2600" b="1" u="sng" dirty="0" smtClean="0">
                <a:solidFill>
                  <a:srgbClr val="660066"/>
                </a:solidFill>
                <a:latin typeface="Arial"/>
                <a:cs typeface="Arial"/>
              </a:rPr>
              <a:t> = </a:t>
            </a:r>
            <a:r>
              <a:rPr lang="en-US" sz="2600" b="1" u="sng" dirty="0" smtClean="0">
                <a:solidFill>
                  <a:srgbClr val="660066"/>
                </a:solidFill>
                <a:latin typeface="Arial"/>
                <a:cs typeface="Arial"/>
              </a:rPr>
              <a:t>10</a:t>
            </a:r>
            <a:r>
              <a:rPr lang="en-US" sz="2600" b="1" u="sng" baseline="30000" dirty="0" smtClean="0">
                <a:solidFill>
                  <a:srgbClr val="660066"/>
                </a:solidFill>
                <a:latin typeface="Arial"/>
                <a:cs typeface="Arial"/>
              </a:rPr>
              <a:t>-11</a:t>
            </a:r>
            <a:r>
              <a:rPr lang="en-US" sz="2600" b="1" u="sng" dirty="0">
                <a:solidFill>
                  <a:srgbClr val="660066"/>
                </a:solidFill>
                <a:latin typeface="Arial"/>
                <a:cs typeface="Arial"/>
              </a:rPr>
              <a:t> </a:t>
            </a:r>
            <a:r>
              <a:rPr lang="en-US" sz="2600" b="1" u="sng" dirty="0" smtClean="0">
                <a:solidFill>
                  <a:srgbClr val="660066"/>
                </a:solidFill>
                <a:latin typeface="Arial"/>
                <a:cs typeface="Arial"/>
              </a:rPr>
              <a:t>cm</a:t>
            </a:r>
            <a:r>
              <a:rPr lang="en-US" sz="2600" b="1" u="sng" baseline="30000" dirty="0" smtClean="0">
                <a:solidFill>
                  <a:srgbClr val="660066"/>
                </a:solidFill>
                <a:latin typeface="Arial"/>
                <a:cs typeface="Arial"/>
              </a:rPr>
              <a:t>3</a:t>
            </a:r>
            <a:r>
              <a:rPr lang="en-US" sz="2600" b="1" u="sng" dirty="0" smtClean="0">
                <a:solidFill>
                  <a:srgbClr val="660066"/>
                </a:solidFill>
                <a:latin typeface="Arial"/>
                <a:cs typeface="Arial"/>
              </a:rPr>
              <a:t>/s +</a:t>
            </a:r>
            <a:r>
              <a:rPr kumimoji="0" lang="en-US" sz="2600" b="1" i="0" u="sng" strike="noStrike" kern="1200" cap="none" spc="0" normalizeH="0" baseline="0" noProof="0" dirty="0" smtClean="0">
                <a:ln>
                  <a:noFill/>
                </a:ln>
                <a:solidFill>
                  <a:srgbClr val="660066"/>
                </a:solidFill>
                <a:effectLst/>
                <a:uLnTx/>
                <a:uFillTx/>
                <a:latin typeface="Arial"/>
                <a:ea typeface="+mn-ea"/>
                <a:cs typeface="Arial"/>
              </a:rPr>
              <a:t> </a:t>
            </a:r>
            <a:r>
              <a:rPr kumimoji="0" lang="en-US" sz="2600" b="1" i="0" u="sng" strike="noStrike" kern="1200" cap="none" spc="0" normalizeH="0" baseline="0" noProof="0" dirty="0" smtClean="0">
                <a:ln>
                  <a:noFill/>
                </a:ln>
                <a:solidFill>
                  <a:srgbClr val="660066"/>
                </a:solidFill>
                <a:effectLst/>
                <a:uLnTx/>
                <a:uFillTx/>
                <a:latin typeface="Arial"/>
                <a:ea typeface="+mn-ea"/>
                <a:cs typeface="Arial"/>
              </a:rPr>
              <a:t>50% RO</a:t>
            </a:r>
            <a:r>
              <a:rPr kumimoji="0" lang="en-US" sz="2600" b="1" i="0" u="sng" strike="noStrike" kern="1200" cap="none" spc="0" normalizeH="0" baseline="-25000" noProof="0" dirty="0" smtClean="0">
                <a:ln>
                  <a:noFill/>
                </a:ln>
                <a:solidFill>
                  <a:srgbClr val="660066"/>
                </a:solidFill>
                <a:effectLst/>
                <a:uLnTx/>
                <a:uFillTx/>
                <a:latin typeface="Arial"/>
                <a:ea typeface="+mn-ea"/>
                <a:cs typeface="Arial"/>
              </a:rPr>
              <a:t>2</a:t>
            </a:r>
            <a:r>
              <a:rPr kumimoji="0" lang="en-US" sz="2600" b="1" i="0" u="sng" strike="noStrike" kern="1200" cap="none" spc="0" normalizeH="0" noProof="0" dirty="0" smtClean="0">
                <a:ln>
                  <a:noFill/>
                </a:ln>
                <a:solidFill>
                  <a:srgbClr val="660066"/>
                </a:solidFill>
                <a:effectLst/>
                <a:uLnTx/>
                <a:uFillTx/>
                <a:latin typeface="Arial"/>
                <a:ea typeface="+mn-ea"/>
                <a:cs typeface="Arial"/>
              </a:rPr>
              <a:t> frag</a:t>
            </a:r>
            <a:endParaRPr kumimoji="0" lang="en-US" sz="2600" b="1" i="0" u="sng" strike="noStrike" kern="1200" cap="none" spc="0" normalizeH="0" baseline="0" noProof="0" dirty="0" smtClean="0">
              <a:ln>
                <a:noFill/>
              </a:ln>
              <a:solidFill>
                <a:srgbClr val="660066"/>
              </a:solidFill>
              <a:effectLst/>
              <a:uLnTx/>
              <a:uFillTx/>
              <a:latin typeface="Arial"/>
              <a:ea typeface="+mn-ea"/>
              <a:cs typeface="Arial"/>
            </a:endParaRPr>
          </a:p>
          <a:p>
            <a:pPr marL="182880" marR="0" lvl="0" indent="-182880" algn="l" defTabSz="457200" rtl="0" eaLnBrk="1" fontAlgn="auto" latinLnBrk="0" hangingPunct="1">
              <a:lnSpc>
                <a:spcPct val="100000"/>
              </a:lnSpc>
              <a:spcBef>
                <a:spcPct val="20000"/>
              </a:spcBef>
              <a:spcAft>
                <a:spcPts val="0"/>
              </a:spcAft>
              <a:buClrTx/>
              <a:buSzTx/>
              <a:tabLst/>
              <a:defRPr/>
            </a:pPr>
            <a:endParaRPr kumimoji="0" lang="en-US" sz="2800" b="0" i="0" u="none" strike="noStrike" kern="1200" cap="none" spc="0" normalizeH="0" baseline="0" noProof="0" dirty="0">
              <a:ln>
                <a:noFill/>
              </a:ln>
              <a:solidFill>
                <a:schemeClr val="tx1"/>
              </a:solidFill>
              <a:effectLst/>
              <a:uLnTx/>
              <a:uFillTx/>
              <a:latin typeface="Arial"/>
              <a:ea typeface="+mn-ea"/>
              <a:cs typeface="Arial"/>
            </a:endParaRPr>
          </a:p>
        </p:txBody>
      </p:sp>
      <p:sp>
        <p:nvSpPr>
          <p:cNvPr id="8" name="TextBox 7"/>
          <p:cNvSpPr txBox="1"/>
          <p:nvPr/>
        </p:nvSpPr>
        <p:spPr>
          <a:xfrm>
            <a:off x="5008312" y="5339137"/>
            <a:ext cx="1966504" cy="400110"/>
          </a:xfrm>
          <a:prstGeom prst="rect">
            <a:avLst/>
          </a:prstGeom>
          <a:solidFill>
            <a:schemeClr val="bg1"/>
          </a:solidFill>
        </p:spPr>
        <p:txBody>
          <a:bodyPr wrap="none" rtlCol="0">
            <a:spAutoFit/>
          </a:bodyPr>
          <a:lstStyle/>
          <a:p>
            <a:r>
              <a:rPr lang="en-US" sz="2000" dirty="0" smtClean="0">
                <a:latin typeface="Arial"/>
                <a:cs typeface="Arial"/>
              </a:rPr>
              <a:t>Smoke Age (hr)</a:t>
            </a:r>
            <a:endParaRPr lang="en-US" sz="2000" dirty="0">
              <a:latin typeface="Arial"/>
              <a:cs typeface="Aria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0D3D47E-862C-6F4D-9BCE-FD063CA3184D}" type="slidenum">
              <a:rPr lang="en-US" smtClean="0"/>
              <a:pPr/>
              <a:t>11</a:t>
            </a:fld>
            <a:endParaRPr lang="en-US" dirty="0"/>
          </a:p>
        </p:txBody>
      </p:sp>
      <p:sp>
        <p:nvSpPr>
          <p:cNvPr id="3" name="Title 2"/>
          <p:cNvSpPr>
            <a:spLocks noGrp="1"/>
          </p:cNvSpPr>
          <p:nvPr>
            <p:ph type="title"/>
          </p:nvPr>
        </p:nvSpPr>
        <p:spPr/>
        <p:txBody>
          <a:bodyPr>
            <a:noAutofit/>
          </a:bodyPr>
          <a:lstStyle/>
          <a:p>
            <a:r>
              <a:rPr lang="en-US" sz="3000" dirty="0" smtClean="0"/>
              <a:t>Need to include SVOC </a:t>
            </a:r>
            <a:r>
              <a:rPr lang="en-US" sz="3000" dirty="0" err="1" smtClean="0"/>
              <a:t>NO</a:t>
            </a:r>
            <a:r>
              <a:rPr lang="en-US" sz="3000" baseline="-25000" dirty="0" err="1" smtClean="0"/>
              <a:t>x</a:t>
            </a:r>
            <a:r>
              <a:rPr lang="en-US" sz="3000" dirty="0" smtClean="0"/>
              <a:t> and </a:t>
            </a:r>
            <a:r>
              <a:rPr lang="en-US" sz="3000" dirty="0" err="1" smtClean="0"/>
              <a:t>HO</a:t>
            </a:r>
            <a:r>
              <a:rPr lang="en-US" sz="3000" baseline="-25000" dirty="0" err="1" smtClean="0"/>
              <a:t>x</a:t>
            </a:r>
            <a:r>
              <a:rPr lang="en-US" sz="3000" dirty="0" smtClean="0"/>
              <a:t> chemistry for O</a:t>
            </a:r>
            <a:r>
              <a:rPr lang="en-US" sz="3000" baseline="-25000" dirty="0" smtClean="0"/>
              <a:t>3</a:t>
            </a:r>
            <a:r>
              <a:rPr lang="en-US" sz="3000" dirty="0" smtClean="0"/>
              <a:t>, </a:t>
            </a:r>
            <a:r>
              <a:rPr lang="en-US" sz="3000" dirty="0" err="1" smtClean="0"/>
              <a:t>NO</a:t>
            </a:r>
            <a:r>
              <a:rPr lang="en-US" sz="3000" baseline="-25000" dirty="0" err="1" smtClean="0"/>
              <a:t>x</a:t>
            </a:r>
            <a:r>
              <a:rPr lang="en-US" sz="3000" dirty="0" smtClean="0"/>
              <a:t>, and PAN</a:t>
            </a:r>
            <a:endParaRPr lang="en-US" sz="3000" dirty="0"/>
          </a:p>
        </p:txBody>
      </p:sp>
      <p:sp>
        <p:nvSpPr>
          <p:cNvPr id="15" name="Content Placeholder 4"/>
          <p:cNvSpPr txBox="1">
            <a:spLocks/>
          </p:cNvSpPr>
          <p:nvPr/>
        </p:nvSpPr>
        <p:spPr>
          <a:xfrm>
            <a:off x="457201" y="5297461"/>
            <a:ext cx="8686799" cy="1319755"/>
          </a:xfrm>
          <a:prstGeom prst="rect">
            <a:avLst/>
          </a:prstGeom>
        </p:spPr>
        <p:txBody>
          <a:bodyPr vert="horz" lIns="91440" tIns="45720" rIns="91440" bIns="45720" rtlCol="0">
            <a:normAutofit/>
          </a:bodyPr>
          <a:lstStyle/>
          <a:p>
            <a:pPr marL="182880" marR="0" lvl="0" indent="-182880" algn="l" defTabSz="457200" rtl="0" eaLnBrk="1" fontAlgn="auto" latinLnBrk="0" hangingPunct="1">
              <a:lnSpc>
                <a:spcPct val="110000"/>
              </a:lnSpc>
              <a:spcAft>
                <a:spcPts val="0"/>
              </a:spcAft>
              <a:buClrTx/>
              <a:buSzTx/>
              <a:tabLst/>
              <a:defRPr/>
            </a:pPr>
            <a:r>
              <a:rPr lang="en-US" sz="2200" dirty="0" err="1" smtClean="0">
                <a:solidFill>
                  <a:srgbClr val="0000FF"/>
                </a:solidFill>
                <a:latin typeface="Arial"/>
                <a:cs typeface="Arial"/>
              </a:rPr>
              <a:t>k</a:t>
            </a:r>
            <a:r>
              <a:rPr lang="en-US" sz="2200" baseline="-25000" dirty="0" err="1" smtClean="0">
                <a:solidFill>
                  <a:srgbClr val="0000FF"/>
                </a:solidFill>
                <a:latin typeface="Arial"/>
                <a:cs typeface="Arial"/>
              </a:rPr>
              <a:t>OH</a:t>
            </a:r>
            <a:r>
              <a:rPr lang="en-US" sz="2200" dirty="0" smtClean="0">
                <a:solidFill>
                  <a:srgbClr val="0000FF"/>
                </a:solidFill>
                <a:latin typeface="Arial"/>
                <a:cs typeface="Arial"/>
              </a:rPr>
              <a:t> = 10</a:t>
            </a:r>
            <a:r>
              <a:rPr lang="en-US" sz="2200" baseline="30000" dirty="0" smtClean="0">
                <a:solidFill>
                  <a:srgbClr val="0000FF"/>
                </a:solidFill>
                <a:latin typeface="Arial"/>
                <a:cs typeface="Arial"/>
              </a:rPr>
              <a:t>-11</a:t>
            </a:r>
            <a:r>
              <a:rPr lang="en-US" sz="2200" dirty="0" smtClean="0">
                <a:solidFill>
                  <a:srgbClr val="0000FF"/>
                </a:solidFill>
                <a:latin typeface="Arial"/>
                <a:cs typeface="Arial"/>
              </a:rPr>
              <a:t> cm</a:t>
            </a:r>
            <a:r>
              <a:rPr lang="en-US" sz="2200" baseline="30000" dirty="0" smtClean="0">
                <a:solidFill>
                  <a:srgbClr val="0000FF"/>
                </a:solidFill>
                <a:latin typeface="Arial"/>
                <a:cs typeface="Arial"/>
              </a:rPr>
              <a:t>3</a:t>
            </a:r>
            <a:r>
              <a:rPr lang="en-US" sz="2200" dirty="0" smtClean="0">
                <a:solidFill>
                  <a:srgbClr val="0000FF"/>
                </a:solidFill>
                <a:latin typeface="Arial"/>
                <a:cs typeface="Arial"/>
              </a:rPr>
              <a:t>/s, 50% of RO</a:t>
            </a:r>
            <a:r>
              <a:rPr lang="en-US" sz="2200" baseline="-25000" dirty="0" smtClean="0">
                <a:solidFill>
                  <a:srgbClr val="0000FF"/>
                </a:solidFill>
                <a:latin typeface="Arial"/>
                <a:cs typeface="Arial"/>
              </a:rPr>
              <a:t>2</a:t>
            </a:r>
            <a:r>
              <a:rPr lang="en-US" sz="2200" dirty="0" smtClean="0">
                <a:solidFill>
                  <a:srgbClr val="0000FF"/>
                </a:solidFill>
                <a:latin typeface="Arial"/>
                <a:cs typeface="Arial"/>
              </a:rPr>
              <a:t> fragment, AND</a:t>
            </a:r>
          </a:p>
          <a:p>
            <a:pPr marL="182880" marR="0" lvl="0" indent="-182880" algn="l" defTabSz="457200" rtl="0" eaLnBrk="1" fontAlgn="auto" latinLnBrk="0" hangingPunct="1">
              <a:lnSpc>
                <a:spcPct val="110000"/>
              </a:lnSpc>
              <a:spcAft>
                <a:spcPts val="0"/>
              </a:spcAft>
              <a:buClrTx/>
              <a:buSzTx/>
              <a:tabLst/>
              <a:defRPr/>
            </a:pPr>
            <a:r>
              <a:rPr lang="en-US" sz="2200" dirty="0" smtClean="0">
                <a:solidFill>
                  <a:srgbClr val="0000FF"/>
                </a:solidFill>
                <a:latin typeface="Arial"/>
                <a:cs typeface="Arial"/>
              </a:rPr>
              <a:t>1.25 O</a:t>
            </a:r>
            <a:r>
              <a:rPr lang="en-US" sz="2200" baseline="-25000" dirty="0" smtClean="0">
                <a:solidFill>
                  <a:srgbClr val="0000FF"/>
                </a:solidFill>
                <a:latin typeface="Arial"/>
                <a:cs typeface="Arial"/>
              </a:rPr>
              <a:t>3</a:t>
            </a:r>
            <a:r>
              <a:rPr lang="en-US" sz="2200" dirty="0" smtClean="0">
                <a:solidFill>
                  <a:srgbClr val="0000FF"/>
                </a:solidFill>
                <a:latin typeface="Arial"/>
                <a:cs typeface="Arial"/>
              </a:rPr>
              <a:t> per </a:t>
            </a:r>
            <a:r>
              <a:rPr lang="en-US" sz="2200" dirty="0" err="1" smtClean="0">
                <a:solidFill>
                  <a:srgbClr val="0000FF"/>
                </a:solidFill>
                <a:latin typeface="Arial"/>
                <a:cs typeface="Arial"/>
              </a:rPr>
              <a:t>rxn</a:t>
            </a:r>
            <a:r>
              <a:rPr lang="en-US" sz="2200" dirty="0" smtClean="0">
                <a:solidFill>
                  <a:srgbClr val="0000FF"/>
                </a:solidFill>
                <a:latin typeface="Arial"/>
                <a:cs typeface="Arial"/>
              </a:rPr>
              <a:t> (vs. 1.44 for HC8) and</a:t>
            </a:r>
            <a:r>
              <a:rPr kumimoji="0" lang="en-US" sz="2200" b="0" i="0" u="none" strike="noStrike" kern="1200" cap="none" spc="0" normalizeH="0" baseline="0" noProof="0" dirty="0" smtClean="0">
                <a:ln>
                  <a:noFill/>
                </a:ln>
                <a:solidFill>
                  <a:srgbClr val="0000FF"/>
                </a:solidFill>
                <a:effectLst/>
                <a:uLnTx/>
                <a:uFillTx/>
                <a:latin typeface="Arial"/>
                <a:ea typeface="+mn-ea"/>
                <a:cs typeface="Arial"/>
              </a:rPr>
              <a:t> </a:t>
            </a:r>
            <a:r>
              <a:rPr lang="en-US" sz="2200" dirty="0" smtClean="0">
                <a:solidFill>
                  <a:srgbClr val="0000FF"/>
                </a:solidFill>
                <a:latin typeface="Arial"/>
                <a:cs typeface="Arial"/>
              </a:rPr>
              <a:t>6</a:t>
            </a:r>
            <a:r>
              <a:rPr kumimoji="0" lang="en-US" sz="2200" b="0" i="0" u="none" strike="noStrike" kern="1200" cap="none" spc="0" normalizeH="0" baseline="0" noProof="0" dirty="0" smtClean="0">
                <a:ln>
                  <a:noFill/>
                </a:ln>
                <a:solidFill>
                  <a:srgbClr val="0000FF"/>
                </a:solidFill>
                <a:effectLst/>
                <a:uLnTx/>
                <a:uFillTx/>
                <a:latin typeface="Arial"/>
                <a:ea typeface="+mn-ea"/>
                <a:cs typeface="Arial"/>
              </a:rPr>
              <a:t>0%</a:t>
            </a:r>
            <a:r>
              <a:rPr kumimoji="0" lang="en-US" sz="2200" b="0" i="0" u="none" strike="noStrike" kern="1200" cap="none" spc="0" normalizeH="0" noProof="0" dirty="0" smtClean="0">
                <a:ln>
                  <a:noFill/>
                </a:ln>
                <a:solidFill>
                  <a:srgbClr val="0000FF"/>
                </a:solidFill>
                <a:effectLst/>
                <a:uLnTx/>
                <a:uFillTx/>
                <a:latin typeface="Arial"/>
                <a:ea typeface="+mn-ea"/>
                <a:cs typeface="Arial"/>
              </a:rPr>
              <a:t> </a:t>
            </a:r>
            <a:r>
              <a:rPr kumimoji="0" lang="en-US" sz="2200" b="0" i="0" u="none" strike="noStrike" kern="1200" cap="none" spc="0" normalizeH="0" noProof="0" dirty="0" err="1" smtClean="0">
                <a:ln>
                  <a:noFill/>
                </a:ln>
                <a:solidFill>
                  <a:srgbClr val="0000FF"/>
                </a:solidFill>
                <a:effectLst/>
                <a:uLnTx/>
                <a:uFillTx/>
                <a:latin typeface="Arial"/>
                <a:ea typeface="+mn-ea"/>
                <a:cs typeface="Arial"/>
              </a:rPr>
              <a:t>HO</a:t>
            </a:r>
            <a:r>
              <a:rPr kumimoji="0" lang="en-US" sz="2200" b="0" i="0" u="none" strike="noStrike" kern="1200" cap="none" spc="0" normalizeH="0" baseline="-25000" noProof="0" dirty="0" err="1" smtClean="0">
                <a:ln>
                  <a:noFill/>
                </a:ln>
                <a:solidFill>
                  <a:srgbClr val="0000FF"/>
                </a:solidFill>
                <a:effectLst/>
                <a:uLnTx/>
                <a:uFillTx/>
                <a:latin typeface="Arial"/>
                <a:ea typeface="+mn-ea"/>
                <a:cs typeface="Arial"/>
              </a:rPr>
              <a:t>x</a:t>
            </a:r>
            <a:r>
              <a:rPr kumimoji="0" lang="en-US" sz="2200" b="0" i="0" u="none" strike="noStrike" kern="1200" cap="none" spc="0" normalizeH="0" noProof="0" dirty="0" smtClean="0">
                <a:ln>
                  <a:noFill/>
                </a:ln>
                <a:solidFill>
                  <a:srgbClr val="0000FF"/>
                </a:solidFill>
                <a:effectLst/>
                <a:uLnTx/>
                <a:uFillTx/>
                <a:latin typeface="Arial"/>
                <a:ea typeface="+mn-ea"/>
                <a:cs typeface="Arial"/>
              </a:rPr>
              <a:t> recycled (vs. </a:t>
            </a:r>
            <a:r>
              <a:rPr lang="en-US" sz="2200" noProof="0" dirty="0" smtClean="0">
                <a:solidFill>
                  <a:srgbClr val="0000FF"/>
                </a:solidFill>
                <a:latin typeface="Arial"/>
                <a:cs typeface="Arial"/>
              </a:rPr>
              <a:t>58%)</a:t>
            </a:r>
          </a:p>
          <a:p>
            <a:pPr marL="320040" lvl="1" indent="-182880">
              <a:spcBef>
                <a:spcPct val="20000"/>
              </a:spcBef>
            </a:pPr>
            <a:endParaRPr kumimoji="0" lang="en-US" sz="2400" b="0" i="0" u="none" strike="noStrike" kern="1200" cap="none" spc="0" normalizeH="0" baseline="0" noProof="0" dirty="0" smtClean="0">
              <a:ln>
                <a:noFill/>
              </a:ln>
              <a:solidFill>
                <a:schemeClr val="tx1"/>
              </a:solidFill>
              <a:effectLst/>
              <a:uLnTx/>
              <a:uFillTx/>
              <a:latin typeface="Arial"/>
              <a:ea typeface="+mn-ea"/>
              <a:cs typeface="Arial"/>
            </a:endParaRPr>
          </a:p>
          <a:p>
            <a:pPr marL="182880" marR="0" lvl="0" indent="-182880" algn="l" defTabSz="457200" rtl="0" eaLnBrk="1" fontAlgn="auto" latinLnBrk="0" hangingPunct="1">
              <a:lnSpc>
                <a:spcPct val="100000"/>
              </a:lnSpc>
              <a:spcBef>
                <a:spcPct val="20000"/>
              </a:spcBef>
              <a:spcAft>
                <a:spcPts val="0"/>
              </a:spcAft>
              <a:buClrTx/>
              <a:buSzTx/>
              <a:buFont typeface="Arial"/>
              <a:buChar char="•"/>
              <a:tabLst/>
              <a:defRPr/>
            </a:pPr>
            <a:endParaRPr kumimoji="0" lang="en-US" sz="2800" b="0" i="0" u="none" strike="noStrike" kern="1200" cap="none" spc="0" normalizeH="0" baseline="0" noProof="0" dirty="0">
              <a:ln>
                <a:noFill/>
              </a:ln>
              <a:solidFill>
                <a:schemeClr val="tx1"/>
              </a:solidFill>
              <a:effectLst/>
              <a:uLnTx/>
              <a:uFillTx/>
              <a:latin typeface="Arial"/>
              <a:ea typeface="+mn-ea"/>
              <a:cs typeface="Arial"/>
            </a:endParaRPr>
          </a:p>
        </p:txBody>
      </p:sp>
      <p:grpSp>
        <p:nvGrpSpPr>
          <p:cNvPr id="20" name="Group 19"/>
          <p:cNvGrpSpPr/>
          <p:nvPr/>
        </p:nvGrpSpPr>
        <p:grpSpPr>
          <a:xfrm>
            <a:off x="197929" y="1173177"/>
            <a:ext cx="8585518" cy="4252168"/>
            <a:chOff x="197929" y="1173177"/>
            <a:chExt cx="8585518" cy="4252168"/>
          </a:xfrm>
        </p:grpSpPr>
        <p:grpSp>
          <p:nvGrpSpPr>
            <p:cNvPr id="18" name="Group 17"/>
            <p:cNvGrpSpPr/>
            <p:nvPr/>
          </p:nvGrpSpPr>
          <p:grpSpPr>
            <a:xfrm>
              <a:off x="197929" y="1173177"/>
              <a:ext cx="8585518" cy="4252168"/>
              <a:chOff x="395857" y="1173177"/>
              <a:chExt cx="8585518" cy="4252168"/>
            </a:xfrm>
          </p:grpSpPr>
          <p:pic>
            <p:nvPicPr>
              <p:cNvPr id="17" name="Picture 16" descr="OAplot3.png"/>
              <p:cNvPicPr>
                <a:picLocks noChangeAspect="1"/>
              </p:cNvPicPr>
              <p:nvPr/>
            </p:nvPicPr>
            <p:blipFill>
              <a:blip r:embed="rId3"/>
              <a:srcRect l="61750"/>
              <a:stretch>
                <a:fillRect/>
              </a:stretch>
            </p:blipFill>
            <p:spPr>
              <a:xfrm>
                <a:off x="395857" y="1574944"/>
                <a:ext cx="2057637" cy="3736480"/>
              </a:xfrm>
              <a:prstGeom prst="rect">
                <a:avLst/>
              </a:prstGeom>
            </p:spPr>
          </p:pic>
          <p:grpSp>
            <p:nvGrpSpPr>
              <p:cNvPr id="16" name="Group 15"/>
              <p:cNvGrpSpPr/>
              <p:nvPr/>
            </p:nvGrpSpPr>
            <p:grpSpPr>
              <a:xfrm>
                <a:off x="1753418" y="1173177"/>
                <a:ext cx="7227957" cy="4252168"/>
                <a:chOff x="912689" y="1193998"/>
                <a:chExt cx="7227957" cy="4252168"/>
              </a:xfrm>
            </p:grpSpPr>
            <p:grpSp>
              <p:nvGrpSpPr>
                <p:cNvPr id="13" name="Group 12"/>
                <p:cNvGrpSpPr>
                  <a:grpSpLocks noChangeAspect="1"/>
                </p:cNvGrpSpPr>
                <p:nvPr/>
              </p:nvGrpSpPr>
              <p:grpSpPr>
                <a:xfrm>
                  <a:off x="912689" y="1193998"/>
                  <a:ext cx="7181651" cy="4138247"/>
                  <a:chOff x="-231315" y="990263"/>
                  <a:chExt cx="8449017" cy="4868514"/>
                </a:xfrm>
              </p:grpSpPr>
              <p:sp>
                <p:nvSpPr>
                  <p:cNvPr id="5" name="Rectangle 194"/>
                  <p:cNvSpPr>
                    <a:spLocks noChangeArrowheads="1"/>
                  </p:cNvSpPr>
                  <p:nvPr/>
                </p:nvSpPr>
                <p:spPr bwMode="auto">
                  <a:xfrm>
                    <a:off x="-231315" y="990263"/>
                    <a:ext cx="6824662" cy="543134"/>
                  </a:xfrm>
                  <a:prstGeom prst="rect">
                    <a:avLst/>
                  </a:prstGeom>
                  <a:noFill/>
                  <a:ln w="9525">
                    <a:noFill/>
                    <a:miter lim="800000"/>
                    <a:headEnd/>
                    <a:tailEnd/>
                  </a:ln>
                </p:spPr>
                <p:txBody>
                  <a:bodyPr>
                    <a:prstTxWarp prst="textNoShape">
                      <a:avLst/>
                    </a:prstTxWarp>
                    <a:spAutoFit/>
                  </a:bodyPr>
                  <a:lstStyle/>
                  <a:p>
                    <a:pPr algn="ctr"/>
                    <a:r>
                      <a:rPr lang="en-US" sz="2400" b="1" u="sng" dirty="0" smtClean="0"/>
                      <a:t>Enhancement </a:t>
                    </a:r>
                    <a:r>
                      <a:rPr lang="en-US" sz="2400" b="1" u="sng" dirty="0"/>
                      <a:t>Ratios at 4-4.5 </a:t>
                    </a:r>
                    <a:r>
                      <a:rPr lang="en-US" sz="2400" b="1" u="sng" dirty="0" smtClean="0"/>
                      <a:t>hr</a:t>
                    </a:r>
                    <a:endParaRPr lang="en-US" sz="2400" b="1" u="sng" dirty="0"/>
                  </a:p>
                </p:txBody>
              </p:sp>
              <p:pic>
                <p:nvPicPr>
                  <p:cNvPr id="4" name="Picture 191" descr="GasPlot1.png"/>
                  <p:cNvPicPr>
                    <a:picLocks noChangeAspect="1"/>
                  </p:cNvPicPr>
                  <p:nvPr/>
                </p:nvPicPr>
                <p:blipFill>
                  <a:blip r:embed="rId4"/>
                  <a:srcRect l="39392"/>
                  <a:stretch>
                    <a:fillRect/>
                  </a:stretch>
                </p:blipFill>
                <p:spPr bwMode="auto">
                  <a:xfrm>
                    <a:off x="4385931" y="1555729"/>
                    <a:ext cx="3831771" cy="4303048"/>
                  </a:xfrm>
                  <a:prstGeom prst="rect">
                    <a:avLst/>
                  </a:prstGeom>
                  <a:noFill/>
                  <a:ln w="9525">
                    <a:noFill/>
                    <a:miter lim="800000"/>
                    <a:headEnd/>
                    <a:tailEnd/>
                  </a:ln>
                </p:spPr>
              </p:pic>
              <p:pic>
                <p:nvPicPr>
                  <p:cNvPr id="6" name="Picture 197" descr="GasPlot1.pdf"/>
                  <p:cNvPicPr>
                    <a:picLocks noChangeAspect="1"/>
                  </p:cNvPicPr>
                  <p:nvPr/>
                </p:nvPicPr>
                <p:blipFill>
                  <a:blip r:embed="rId5"/>
                  <a:srcRect l="42586"/>
                  <a:stretch>
                    <a:fillRect/>
                  </a:stretch>
                </p:blipFill>
                <p:spPr bwMode="auto">
                  <a:xfrm>
                    <a:off x="425128" y="1533397"/>
                    <a:ext cx="4076303" cy="4303048"/>
                  </a:xfrm>
                  <a:prstGeom prst="rect">
                    <a:avLst/>
                  </a:prstGeom>
                  <a:noFill/>
                  <a:ln w="9525">
                    <a:noFill/>
                    <a:miter lim="800000"/>
                    <a:headEnd/>
                    <a:tailEnd/>
                  </a:ln>
                </p:spPr>
              </p:pic>
            </p:grpSp>
            <p:sp>
              <p:nvSpPr>
                <p:cNvPr id="8" name="TextBox 7"/>
                <p:cNvSpPr txBox="1"/>
                <p:nvPr/>
              </p:nvSpPr>
              <p:spPr>
                <a:xfrm>
                  <a:off x="6758863" y="5031676"/>
                  <a:ext cx="1381783" cy="414490"/>
                </a:xfrm>
                <a:prstGeom prst="rect">
                  <a:avLst/>
                </a:prstGeom>
                <a:solidFill>
                  <a:schemeClr val="bg1"/>
                </a:solidFill>
              </p:spPr>
              <p:txBody>
                <a:bodyPr wrap="square">
                  <a:spAutoFit/>
                </a:bodyPr>
                <a:lstStyle/>
                <a:p>
                  <a:pPr>
                    <a:defRPr/>
                  </a:pPr>
                  <a:r>
                    <a:rPr lang="en-US" sz="2000" dirty="0"/>
                    <a:t>ΔPAN/ΔCO</a:t>
                  </a:r>
                  <a:r>
                    <a:rPr lang="en-US" sz="2000" baseline="-25000" dirty="0"/>
                    <a:t>2</a:t>
                  </a:r>
                </a:p>
              </p:txBody>
            </p:sp>
            <p:sp>
              <p:nvSpPr>
                <p:cNvPr id="9" name="TextBox 8"/>
                <p:cNvSpPr txBox="1"/>
                <p:nvPr/>
              </p:nvSpPr>
              <p:spPr>
                <a:xfrm>
                  <a:off x="5405558" y="5031676"/>
                  <a:ext cx="1423541" cy="400110"/>
                </a:xfrm>
                <a:prstGeom prst="rect">
                  <a:avLst/>
                </a:prstGeom>
                <a:solidFill>
                  <a:schemeClr val="bg1"/>
                </a:solidFill>
              </p:spPr>
              <p:txBody>
                <a:bodyPr wrap="square">
                  <a:spAutoFit/>
                </a:bodyPr>
                <a:lstStyle/>
                <a:p>
                  <a:pPr>
                    <a:defRPr/>
                  </a:pPr>
                  <a:r>
                    <a:rPr lang="en-US" sz="2000" dirty="0" smtClean="0"/>
                    <a:t>ΔNO</a:t>
                  </a:r>
                  <a:r>
                    <a:rPr lang="en-US" sz="2000" baseline="-25000" dirty="0" smtClean="0"/>
                    <a:t>x</a:t>
                  </a:r>
                  <a:r>
                    <a:rPr lang="en-US" sz="2000" dirty="0" smtClean="0"/>
                    <a:t>/</a:t>
                  </a:r>
                  <a:r>
                    <a:rPr lang="en-US" sz="2000" dirty="0"/>
                    <a:t>ΔCO</a:t>
                  </a:r>
                  <a:r>
                    <a:rPr lang="en-US" sz="2000" baseline="-25000" dirty="0"/>
                    <a:t>2</a:t>
                  </a:r>
                </a:p>
              </p:txBody>
            </p:sp>
            <p:sp>
              <p:nvSpPr>
                <p:cNvPr id="10" name="TextBox 9"/>
                <p:cNvSpPr txBox="1"/>
                <p:nvPr/>
              </p:nvSpPr>
              <p:spPr>
                <a:xfrm>
                  <a:off x="2104074" y="5031676"/>
                  <a:ext cx="1210713" cy="400110"/>
                </a:xfrm>
                <a:prstGeom prst="rect">
                  <a:avLst/>
                </a:prstGeom>
                <a:solidFill>
                  <a:schemeClr val="bg1"/>
                </a:solidFill>
              </p:spPr>
              <p:txBody>
                <a:bodyPr wrap="none">
                  <a:spAutoFit/>
                </a:bodyPr>
                <a:lstStyle/>
                <a:p>
                  <a:pPr>
                    <a:defRPr/>
                  </a:pPr>
                  <a:r>
                    <a:rPr lang="en-US" sz="2000" dirty="0" smtClean="0"/>
                    <a:t>ΔO</a:t>
                  </a:r>
                  <a:r>
                    <a:rPr lang="en-US" sz="2000" baseline="-25000" dirty="0" smtClean="0"/>
                    <a:t>3</a:t>
                  </a:r>
                  <a:r>
                    <a:rPr lang="en-US" sz="2000" dirty="0" smtClean="0"/>
                    <a:t>/</a:t>
                  </a:r>
                  <a:r>
                    <a:rPr lang="en-US" sz="2000" dirty="0"/>
                    <a:t>ΔCO</a:t>
                  </a:r>
                  <a:r>
                    <a:rPr lang="en-US" sz="2000" baseline="-25000" dirty="0"/>
                    <a:t>2</a:t>
                  </a:r>
                </a:p>
              </p:txBody>
            </p:sp>
            <p:sp>
              <p:nvSpPr>
                <p:cNvPr id="11" name="TextBox 10"/>
                <p:cNvSpPr txBox="1"/>
                <p:nvPr/>
              </p:nvSpPr>
              <p:spPr>
                <a:xfrm>
                  <a:off x="3515595" y="5046056"/>
                  <a:ext cx="1337450" cy="400110"/>
                </a:xfrm>
                <a:prstGeom prst="rect">
                  <a:avLst/>
                </a:prstGeom>
                <a:solidFill>
                  <a:schemeClr val="bg1"/>
                </a:solidFill>
              </p:spPr>
              <p:txBody>
                <a:bodyPr wrap="none">
                  <a:spAutoFit/>
                </a:bodyPr>
                <a:lstStyle/>
                <a:p>
                  <a:pPr>
                    <a:defRPr/>
                  </a:pPr>
                  <a:r>
                    <a:rPr lang="en-US" sz="2000" dirty="0" smtClean="0"/>
                    <a:t>ΔC</a:t>
                  </a:r>
                  <a:r>
                    <a:rPr lang="en-US" sz="2000" baseline="-25000" dirty="0" smtClean="0"/>
                    <a:t>2</a:t>
                  </a:r>
                  <a:r>
                    <a:rPr lang="en-US" sz="2000" dirty="0" smtClean="0"/>
                    <a:t>H</a:t>
                  </a:r>
                  <a:r>
                    <a:rPr lang="en-US" sz="2000" baseline="-25000" dirty="0" smtClean="0"/>
                    <a:t>4</a:t>
                  </a:r>
                  <a:r>
                    <a:rPr lang="en-US" sz="2000" dirty="0" smtClean="0"/>
                    <a:t>/ΔCO</a:t>
                  </a:r>
                  <a:endParaRPr lang="en-US" sz="2000" baseline="-25000" dirty="0"/>
                </a:p>
              </p:txBody>
            </p:sp>
          </p:grpSp>
        </p:grpSp>
        <p:sp>
          <p:nvSpPr>
            <p:cNvPr id="19" name="TextBox 18"/>
            <p:cNvSpPr txBox="1"/>
            <p:nvPr/>
          </p:nvSpPr>
          <p:spPr>
            <a:xfrm>
              <a:off x="566527" y="5010855"/>
              <a:ext cx="1810294" cy="400110"/>
            </a:xfrm>
            <a:prstGeom prst="rect">
              <a:avLst/>
            </a:prstGeom>
            <a:solidFill>
              <a:schemeClr val="bg1"/>
            </a:solidFill>
          </p:spPr>
          <p:txBody>
            <a:bodyPr wrap="none">
              <a:spAutoFit/>
            </a:bodyPr>
            <a:lstStyle/>
            <a:p>
              <a:pPr>
                <a:defRPr/>
              </a:pPr>
              <a:r>
                <a:rPr lang="en-US" sz="2000" dirty="0" smtClean="0"/>
                <a:t>ΔOA/ΔCO</a:t>
              </a:r>
              <a:r>
                <a:rPr lang="en-US" sz="2000" baseline="-25000" dirty="0" smtClean="0"/>
                <a:t>2 </a:t>
              </a:r>
              <a:r>
                <a:rPr lang="en-US" sz="2000" dirty="0" smtClean="0"/>
                <a:t>(</a:t>
              </a:r>
              <a:r>
                <a:rPr lang="en-US" sz="2000" dirty="0" err="1" smtClean="0"/>
                <a:t>g/g</a:t>
              </a:r>
              <a:r>
                <a:rPr lang="en-US" sz="2000" dirty="0" smtClean="0"/>
                <a:t>)</a:t>
              </a:r>
              <a:endParaRPr lang="en-US" sz="2000" dirty="0"/>
            </a:p>
          </p:txBody>
        </p:sp>
      </p:gr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228600" y="1431990"/>
            <a:ext cx="8686800" cy="4724400"/>
          </a:xfrm>
        </p:spPr>
        <p:txBody>
          <a:bodyPr>
            <a:normAutofit lnSpcReduction="10000"/>
          </a:bodyPr>
          <a:lstStyle/>
          <a:p>
            <a:pPr>
              <a:spcBef>
                <a:spcPts val="1368"/>
              </a:spcBef>
            </a:pPr>
            <a:r>
              <a:rPr lang="en-US" dirty="0" smtClean="0"/>
              <a:t>Follow approach used by </a:t>
            </a:r>
            <a:r>
              <a:rPr lang="en-US" dirty="0" err="1" smtClean="0"/>
              <a:t>Vinken</a:t>
            </a:r>
            <a:r>
              <a:rPr lang="en-US" dirty="0" smtClean="0"/>
              <a:t> et al. (2011) for ship plumes</a:t>
            </a:r>
          </a:p>
          <a:p>
            <a:pPr>
              <a:spcBef>
                <a:spcPts val="1368"/>
              </a:spcBef>
            </a:pPr>
            <a:r>
              <a:rPr lang="en-US" dirty="0" smtClean="0"/>
              <a:t>We use ASP to build look-up tables of     ΔO</a:t>
            </a:r>
            <a:r>
              <a:rPr lang="en-US" baseline="-25000" dirty="0" smtClean="0"/>
              <a:t>3</a:t>
            </a:r>
            <a:r>
              <a:rPr lang="en-US" dirty="0" smtClean="0"/>
              <a:t>/ΔCO, </a:t>
            </a:r>
            <a:r>
              <a:rPr lang="en-US" dirty="0" err="1" smtClean="0"/>
              <a:t>ΔNO</a:t>
            </a:r>
            <a:r>
              <a:rPr lang="en-US" baseline="-25000" dirty="0" err="1" smtClean="0"/>
              <a:t>x</a:t>
            </a:r>
            <a:r>
              <a:rPr lang="en-US" dirty="0" smtClean="0"/>
              <a:t>/ΔCO, ΔPAN/ΔCO, etc. versus smoke age</a:t>
            </a:r>
          </a:p>
          <a:p>
            <a:pPr>
              <a:spcBef>
                <a:spcPts val="1368"/>
              </a:spcBef>
            </a:pPr>
            <a:r>
              <a:rPr lang="en-US" dirty="0" smtClean="0"/>
              <a:t>Look-up table will include dependence on biome, temperature, solar zenith angle (SZA), and other fire and meteorological parameters</a:t>
            </a:r>
            <a:endParaRPr lang="en-US" dirty="0"/>
          </a:p>
        </p:txBody>
      </p:sp>
      <p:sp>
        <p:nvSpPr>
          <p:cNvPr id="2" name="Slide Number Placeholder 1"/>
          <p:cNvSpPr>
            <a:spLocks noGrp="1"/>
          </p:cNvSpPr>
          <p:nvPr>
            <p:ph type="sldNum" sz="quarter" idx="12"/>
          </p:nvPr>
        </p:nvSpPr>
        <p:spPr/>
        <p:txBody>
          <a:bodyPr/>
          <a:lstStyle/>
          <a:p>
            <a:fld id="{80D3D47E-862C-6F4D-9BCE-FD063CA3184D}" type="slidenum">
              <a:rPr lang="en-US" smtClean="0"/>
              <a:pPr/>
              <a:t>12</a:t>
            </a:fld>
            <a:endParaRPr lang="en-US" dirty="0"/>
          </a:p>
        </p:txBody>
      </p:sp>
      <p:sp>
        <p:nvSpPr>
          <p:cNvPr id="3" name="Title 2"/>
          <p:cNvSpPr>
            <a:spLocks noGrp="1"/>
          </p:cNvSpPr>
          <p:nvPr>
            <p:ph type="title"/>
          </p:nvPr>
        </p:nvSpPr>
        <p:spPr/>
        <p:txBody>
          <a:bodyPr>
            <a:normAutofit fontScale="90000"/>
          </a:bodyPr>
          <a:lstStyle/>
          <a:p>
            <a:r>
              <a:rPr lang="en-US" dirty="0" smtClean="0"/>
              <a:t>Using ASP to Build a Sub-grid Scale Parameterization for GEOS-</a:t>
            </a:r>
            <a:r>
              <a:rPr lang="en-US" dirty="0" err="1" smtClean="0"/>
              <a:t>Chem</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0D3D47E-862C-6F4D-9BCE-FD063CA3184D}" type="slidenum">
              <a:rPr lang="en-US" smtClean="0"/>
              <a:pPr/>
              <a:t>13</a:t>
            </a:fld>
            <a:endParaRPr lang="en-US" dirty="0"/>
          </a:p>
        </p:txBody>
      </p:sp>
      <p:sp>
        <p:nvSpPr>
          <p:cNvPr id="3" name="Title 2"/>
          <p:cNvSpPr>
            <a:spLocks noGrp="1"/>
          </p:cNvSpPr>
          <p:nvPr>
            <p:ph type="title"/>
          </p:nvPr>
        </p:nvSpPr>
        <p:spPr/>
        <p:txBody>
          <a:bodyPr/>
          <a:lstStyle/>
          <a:p>
            <a:r>
              <a:rPr lang="en-US" dirty="0" smtClean="0"/>
              <a:t>Variation with biome</a:t>
            </a:r>
            <a:endParaRPr lang="en-US" dirty="0"/>
          </a:p>
        </p:txBody>
      </p:sp>
      <p:pic>
        <p:nvPicPr>
          <p:cNvPr id="4" name="Picture 3" descr="versusbiome.png"/>
          <p:cNvPicPr>
            <a:picLocks noChangeAspect="1"/>
          </p:cNvPicPr>
          <p:nvPr/>
        </p:nvPicPr>
        <p:blipFill>
          <a:blip r:embed="rId3"/>
          <a:stretch>
            <a:fillRect/>
          </a:stretch>
        </p:blipFill>
        <p:spPr>
          <a:xfrm>
            <a:off x="720981" y="803502"/>
            <a:ext cx="7727870" cy="5257800"/>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228600" y="1080570"/>
            <a:ext cx="8686800" cy="5275780"/>
          </a:xfrm>
        </p:spPr>
        <p:txBody>
          <a:bodyPr>
            <a:normAutofit fontScale="70000" lnSpcReduction="20000"/>
          </a:bodyPr>
          <a:lstStyle/>
          <a:p>
            <a:pPr>
              <a:lnSpc>
                <a:spcPct val="120000"/>
              </a:lnSpc>
              <a:spcBef>
                <a:spcPts val="1200"/>
              </a:spcBef>
            </a:pPr>
            <a:r>
              <a:rPr lang="en-US" sz="3840" b="1" dirty="0" smtClean="0"/>
              <a:t>SVOC chemistry can have a large impact on O</a:t>
            </a:r>
            <a:r>
              <a:rPr lang="en-US" sz="3840" b="1" baseline="-25000" dirty="0" smtClean="0"/>
              <a:t>3</a:t>
            </a:r>
            <a:r>
              <a:rPr lang="en-US" sz="3840" b="1" dirty="0" smtClean="0"/>
              <a:t>, PAN, and OA in the smoke plume.</a:t>
            </a:r>
          </a:p>
          <a:p>
            <a:pPr>
              <a:lnSpc>
                <a:spcPct val="120000"/>
              </a:lnSpc>
              <a:spcBef>
                <a:spcPts val="1200"/>
              </a:spcBef>
            </a:pPr>
            <a:r>
              <a:rPr lang="en-US" sz="3840" b="1" dirty="0" smtClean="0"/>
              <a:t>Reasonable SVOC chemistry can simulate O</a:t>
            </a:r>
            <a:r>
              <a:rPr lang="en-US" sz="3840" b="1" baseline="-25000" dirty="0" smtClean="0"/>
              <a:t>3</a:t>
            </a:r>
            <a:r>
              <a:rPr lang="en-US" sz="3840" b="1" dirty="0" smtClean="0"/>
              <a:t>, PAN, and OA observations from the Williams Fire.</a:t>
            </a:r>
          </a:p>
          <a:p>
            <a:pPr lvl="1">
              <a:lnSpc>
                <a:spcPct val="120000"/>
              </a:lnSpc>
              <a:spcBef>
                <a:spcPts val="600"/>
              </a:spcBef>
            </a:pPr>
            <a:r>
              <a:rPr lang="en-US" sz="3143" dirty="0" err="1" smtClean="0"/>
              <a:t>k</a:t>
            </a:r>
            <a:r>
              <a:rPr lang="en-US" sz="3143" baseline="-25000" dirty="0" err="1" smtClean="0"/>
              <a:t>OH</a:t>
            </a:r>
            <a:r>
              <a:rPr lang="en-US" sz="3143" dirty="0" smtClean="0"/>
              <a:t> ~10</a:t>
            </a:r>
            <a:r>
              <a:rPr lang="en-US" sz="3143" baseline="30000" dirty="0" smtClean="0"/>
              <a:t>-11</a:t>
            </a:r>
            <a:r>
              <a:rPr lang="en-US" sz="3143" dirty="0" smtClean="0"/>
              <a:t> cm</a:t>
            </a:r>
            <a:r>
              <a:rPr lang="en-US" sz="3143" baseline="30000" dirty="0" smtClean="0"/>
              <a:t>3</a:t>
            </a:r>
            <a:r>
              <a:rPr lang="en-US" sz="3143" dirty="0" smtClean="0"/>
              <a:t>/s with ~50% of RO</a:t>
            </a:r>
            <a:r>
              <a:rPr lang="en-US" sz="3143" baseline="-25000" dirty="0" smtClean="0"/>
              <a:t>2</a:t>
            </a:r>
            <a:r>
              <a:rPr lang="en-US" sz="3143" dirty="0" smtClean="0"/>
              <a:t> radicals fragmenting to produce higher volatility SVOC + CH</a:t>
            </a:r>
            <a:r>
              <a:rPr lang="en-US" sz="3143" baseline="-25000" dirty="0" smtClean="0"/>
              <a:t>3</a:t>
            </a:r>
            <a:r>
              <a:rPr lang="en-US" sz="3143" dirty="0" smtClean="0"/>
              <a:t>COOH</a:t>
            </a:r>
          </a:p>
          <a:p>
            <a:pPr lvl="1">
              <a:lnSpc>
                <a:spcPct val="120000"/>
              </a:lnSpc>
              <a:spcBef>
                <a:spcPts val="0"/>
              </a:spcBef>
            </a:pPr>
            <a:r>
              <a:rPr lang="en-US" sz="3143" dirty="0" smtClean="0"/>
              <a:t>1.25 O</a:t>
            </a:r>
            <a:r>
              <a:rPr lang="en-US" sz="3143" baseline="-25000" dirty="0" smtClean="0"/>
              <a:t>3</a:t>
            </a:r>
            <a:r>
              <a:rPr lang="en-US" sz="3143" dirty="0" smtClean="0"/>
              <a:t> for each SVOC + OH reaction (</a:t>
            </a:r>
            <a:r>
              <a:rPr lang="en-US" sz="3143" dirty="0" err="1" smtClean="0"/>
              <a:t>vs</a:t>
            </a:r>
            <a:r>
              <a:rPr lang="en-US" sz="3143" dirty="0" smtClean="0"/>
              <a:t> 1.44 for </a:t>
            </a:r>
            <a:r>
              <a:rPr lang="en-US" sz="3143" dirty="0" err="1" smtClean="0"/>
              <a:t>alkanes</a:t>
            </a:r>
            <a:r>
              <a:rPr lang="en-US" sz="3143" dirty="0" smtClean="0"/>
              <a:t>)</a:t>
            </a:r>
          </a:p>
          <a:p>
            <a:pPr lvl="1">
              <a:lnSpc>
                <a:spcPct val="120000"/>
              </a:lnSpc>
              <a:spcBef>
                <a:spcPts val="0"/>
              </a:spcBef>
            </a:pPr>
            <a:r>
              <a:rPr lang="en-US" sz="3143" dirty="0" smtClean="0"/>
              <a:t>60% of OH regenerated as HO</a:t>
            </a:r>
            <a:r>
              <a:rPr lang="en-US" sz="3143" baseline="-25000" dirty="0" smtClean="0"/>
              <a:t>2</a:t>
            </a:r>
            <a:r>
              <a:rPr lang="en-US" sz="3143" dirty="0" smtClean="0"/>
              <a:t> (</a:t>
            </a:r>
            <a:r>
              <a:rPr lang="en-US" sz="3143" dirty="0" err="1" smtClean="0"/>
              <a:t>vs</a:t>
            </a:r>
            <a:r>
              <a:rPr lang="en-US" sz="3143" dirty="0" smtClean="0"/>
              <a:t> ~58% for </a:t>
            </a:r>
            <a:r>
              <a:rPr lang="en-US" sz="3143" dirty="0" err="1" smtClean="0"/>
              <a:t>alkanes</a:t>
            </a:r>
            <a:r>
              <a:rPr lang="en-US" sz="3143" dirty="0" smtClean="0"/>
              <a:t>)</a:t>
            </a:r>
            <a:endParaRPr lang="en-US" sz="3143" baseline="-25000" dirty="0" smtClean="0"/>
          </a:p>
          <a:p>
            <a:pPr lvl="1">
              <a:lnSpc>
                <a:spcPct val="120000"/>
              </a:lnSpc>
              <a:spcBef>
                <a:spcPts val="0"/>
              </a:spcBef>
            </a:pPr>
            <a:r>
              <a:rPr lang="en-US" sz="3143" b="1" dirty="0" smtClean="0"/>
              <a:t>Provides a model-based constraint on the chemistry of the </a:t>
            </a:r>
            <a:r>
              <a:rPr lang="en-US" sz="3143" b="1" dirty="0" err="1" smtClean="0"/>
              <a:t>SVOCs</a:t>
            </a:r>
            <a:endParaRPr lang="en-US" sz="3143" b="1" dirty="0" smtClean="0"/>
          </a:p>
          <a:p>
            <a:pPr>
              <a:lnSpc>
                <a:spcPct val="120000"/>
              </a:lnSpc>
              <a:spcBef>
                <a:spcPts val="1200"/>
              </a:spcBef>
            </a:pPr>
            <a:r>
              <a:rPr lang="en-US" sz="3818" b="1" dirty="0" smtClean="0"/>
              <a:t>Preliminary work using ASP to develop a sub-grid parameterization for GEOS-</a:t>
            </a:r>
            <a:r>
              <a:rPr lang="en-US" sz="3818" b="1" dirty="0" err="1" smtClean="0"/>
              <a:t>Chem</a:t>
            </a:r>
            <a:r>
              <a:rPr lang="en-US" sz="3818" b="1" dirty="0" smtClean="0"/>
              <a:t> is promising.</a:t>
            </a:r>
            <a:endParaRPr lang="en-US" baseline="-25000" dirty="0" smtClean="0"/>
          </a:p>
        </p:txBody>
      </p:sp>
      <p:sp>
        <p:nvSpPr>
          <p:cNvPr id="2" name="Slide Number Placeholder 1"/>
          <p:cNvSpPr>
            <a:spLocks noGrp="1"/>
          </p:cNvSpPr>
          <p:nvPr>
            <p:ph type="sldNum" sz="quarter" idx="12"/>
          </p:nvPr>
        </p:nvSpPr>
        <p:spPr/>
        <p:txBody>
          <a:bodyPr/>
          <a:lstStyle/>
          <a:p>
            <a:fld id="{80D3D47E-862C-6F4D-9BCE-FD063CA3184D}" type="slidenum">
              <a:rPr lang="en-US" smtClean="0"/>
              <a:pPr/>
              <a:t>14</a:t>
            </a:fld>
            <a:endParaRPr lang="en-US" dirty="0"/>
          </a:p>
        </p:txBody>
      </p:sp>
      <p:sp>
        <p:nvSpPr>
          <p:cNvPr id="3" name="Title 2"/>
          <p:cNvSpPr>
            <a:spLocks noGrp="1"/>
          </p:cNvSpPr>
          <p:nvPr>
            <p:ph type="title"/>
          </p:nvPr>
        </p:nvSpPr>
        <p:spPr/>
        <p:txBody>
          <a:bodyPr/>
          <a:lstStyle/>
          <a:p>
            <a:r>
              <a:rPr lang="en-US" dirty="0" smtClean="0"/>
              <a:t>Conclusions</a:t>
            </a: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p:txBody>
          <a:bodyPr>
            <a:normAutofit fontScale="92500" lnSpcReduction="10000"/>
          </a:bodyPr>
          <a:lstStyle/>
          <a:p>
            <a:r>
              <a:rPr lang="en-US" b="1" dirty="0" smtClean="0">
                <a:ea typeface="Arial" charset="0"/>
                <a:cs typeface="Arial" charset="0"/>
              </a:rPr>
              <a:t>Using ASP to simulate smog chamber studies</a:t>
            </a:r>
          </a:p>
          <a:p>
            <a:r>
              <a:rPr lang="en-US" b="1" dirty="0" smtClean="0">
                <a:ea typeface="Arial" charset="0"/>
                <a:cs typeface="Arial" charset="0"/>
              </a:rPr>
              <a:t>Studies of additional plumes from Yucatan, Brazil, Western US, etc.</a:t>
            </a:r>
          </a:p>
          <a:p>
            <a:pPr lvl="1"/>
            <a:r>
              <a:rPr lang="en-US" b="1" dirty="0" smtClean="0">
                <a:ea typeface="Arial" charset="0"/>
                <a:cs typeface="Arial" charset="0"/>
              </a:rPr>
              <a:t>Is SVOC chemistry similar between plumes?</a:t>
            </a:r>
          </a:p>
          <a:p>
            <a:r>
              <a:rPr lang="en-US" b="1" dirty="0" smtClean="0">
                <a:ea typeface="Arial" charset="0"/>
                <a:cs typeface="Arial" charset="0"/>
              </a:rPr>
              <a:t>Integration of ASP into HYSPLIT Lagrangian dispersion model driven with WRF meteorology.</a:t>
            </a:r>
          </a:p>
          <a:p>
            <a:endParaRPr lang="en-US" dirty="0"/>
          </a:p>
        </p:txBody>
      </p:sp>
      <p:pic>
        <p:nvPicPr>
          <p:cNvPr id="6" name="Content Placeholder 5" descr="FLAME-4.jpg"/>
          <p:cNvPicPr>
            <a:picLocks noGrp="1" noChangeAspect="1"/>
          </p:cNvPicPr>
          <p:nvPr>
            <p:ph sz="half" idx="2"/>
          </p:nvPr>
        </p:nvPicPr>
        <p:blipFill>
          <a:blip r:embed="rId2"/>
          <a:srcRect t="-23810" b="-23810"/>
          <a:stretch>
            <a:fillRect/>
          </a:stretch>
        </p:blipFill>
        <p:spPr/>
      </p:pic>
      <p:sp>
        <p:nvSpPr>
          <p:cNvPr id="3" name="Slide Number Placeholder 2"/>
          <p:cNvSpPr>
            <a:spLocks noGrp="1"/>
          </p:cNvSpPr>
          <p:nvPr>
            <p:ph type="sldNum" sz="quarter" idx="12"/>
          </p:nvPr>
        </p:nvSpPr>
        <p:spPr/>
        <p:txBody>
          <a:bodyPr/>
          <a:lstStyle/>
          <a:p>
            <a:fld id="{80D3D47E-862C-6F4D-9BCE-FD063CA3184D}" type="slidenum">
              <a:rPr lang="en-US" smtClean="0"/>
              <a:pPr/>
              <a:t>15</a:t>
            </a:fld>
            <a:endParaRPr lang="en-US" dirty="0"/>
          </a:p>
        </p:txBody>
      </p:sp>
      <p:sp>
        <p:nvSpPr>
          <p:cNvPr id="4" name="Title 3"/>
          <p:cNvSpPr>
            <a:spLocks noGrp="1"/>
          </p:cNvSpPr>
          <p:nvPr>
            <p:ph type="title"/>
          </p:nvPr>
        </p:nvSpPr>
        <p:spPr/>
        <p:txBody>
          <a:bodyPr/>
          <a:lstStyle/>
          <a:p>
            <a:r>
              <a:rPr lang="en-US" dirty="0" smtClean="0"/>
              <a:t>Future Work</a:t>
            </a: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1"/>
          </p:nvPr>
        </p:nvSpPr>
        <p:spPr/>
        <p:txBody>
          <a:bodyPr>
            <a:normAutofit fontScale="85000" lnSpcReduction="20000"/>
          </a:bodyPr>
          <a:lstStyle/>
          <a:p>
            <a:r>
              <a:rPr lang="en-US" sz="3097" dirty="0" smtClean="0"/>
              <a:t>This modeling work funded by NSF grant AGS-1144165.</a:t>
            </a:r>
          </a:p>
          <a:p>
            <a:r>
              <a:rPr lang="en-US" sz="3097" dirty="0" smtClean="0"/>
              <a:t>Sampling of the Williams fire was funded by NSF grants ATM-0513055 and ATM-0936321, and by SERDP projects SI-1648 and SI-1649.</a:t>
            </a:r>
          </a:p>
          <a:p>
            <a:r>
              <a:rPr lang="en-US" sz="3097" dirty="0" smtClean="0"/>
              <a:t>Improvements to ASP aerosol optical properties funded by NASA ACMAP grant NNX11AN72G.</a:t>
            </a:r>
          </a:p>
          <a:p>
            <a:endParaRPr lang="en-US" dirty="0"/>
          </a:p>
        </p:txBody>
      </p:sp>
      <p:sp>
        <p:nvSpPr>
          <p:cNvPr id="2" name="Slide Number Placeholder 1"/>
          <p:cNvSpPr>
            <a:spLocks noGrp="1"/>
          </p:cNvSpPr>
          <p:nvPr>
            <p:ph type="sldNum" sz="quarter" idx="12"/>
          </p:nvPr>
        </p:nvSpPr>
        <p:spPr/>
        <p:txBody>
          <a:bodyPr/>
          <a:lstStyle/>
          <a:p>
            <a:fld id="{80D3D47E-862C-6F4D-9BCE-FD063CA3184D}" type="slidenum">
              <a:rPr lang="en-US" smtClean="0"/>
              <a:pPr/>
              <a:t>16</a:t>
            </a:fld>
            <a:endParaRPr lang="en-US" dirty="0"/>
          </a:p>
        </p:txBody>
      </p:sp>
      <p:sp>
        <p:nvSpPr>
          <p:cNvPr id="3" name="Title 2"/>
          <p:cNvSpPr>
            <a:spLocks noGrp="1"/>
          </p:cNvSpPr>
          <p:nvPr>
            <p:ph type="title"/>
          </p:nvPr>
        </p:nvSpPr>
        <p:spPr/>
        <p:txBody>
          <a:bodyPr>
            <a:normAutofit/>
          </a:bodyPr>
          <a:lstStyle/>
          <a:p>
            <a:r>
              <a:rPr lang="en-US" dirty="0" smtClean="0"/>
              <a:t>Acknowledgements</a:t>
            </a:r>
            <a:endParaRPr lang="en-US" dirty="0"/>
          </a:p>
        </p:txBody>
      </p:sp>
      <p:pic>
        <p:nvPicPr>
          <p:cNvPr id="6" name="Picture 63" descr="SERDP-newJuly-2010.jpg"/>
          <p:cNvPicPr>
            <a:picLocks noChangeAspect="1"/>
          </p:cNvPicPr>
          <p:nvPr/>
        </p:nvPicPr>
        <p:blipFill>
          <a:blip r:embed="rId2"/>
          <a:srcRect/>
          <a:stretch>
            <a:fillRect/>
          </a:stretch>
        </p:blipFill>
        <p:spPr bwMode="auto">
          <a:xfrm>
            <a:off x="4598988" y="3142660"/>
            <a:ext cx="4014788" cy="1189037"/>
          </a:xfrm>
          <a:prstGeom prst="rect">
            <a:avLst/>
          </a:prstGeom>
          <a:noFill/>
          <a:ln w="9525">
            <a:noFill/>
            <a:miter lim="800000"/>
            <a:headEnd/>
            <a:tailEnd/>
          </a:ln>
        </p:spPr>
      </p:pic>
      <p:pic>
        <p:nvPicPr>
          <p:cNvPr id="7" name="Picture 62" descr="nsf1.eps"/>
          <p:cNvPicPr>
            <a:picLocks noChangeAspect="1"/>
          </p:cNvPicPr>
          <p:nvPr/>
        </p:nvPicPr>
        <p:blipFill>
          <a:blip r:embed="rId3"/>
          <a:srcRect/>
          <a:stretch>
            <a:fillRect/>
          </a:stretch>
        </p:blipFill>
        <p:spPr bwMode="auto">
          <a:xfrm>
            <a:off x="5583238" y="938099"/>
            <a:ext cx="2095500" cy="2060575"/>
          </a:xfrm>
          <a:prstGeom prst="rect">
            <a:avLst/>
          </a:prstGeom>
          <a:noFill/>
          <a:ln w="9525">
            <a:noFill/>
            <a:miter lim="800000"/>
            <a:headEnd/>
            <a:tailEnd/>
          </a:ln>
        </p:spPr>
      </p:pic>
      <p:pic>
        <p:nvPicPr>
          <p:cNvPr id="8" name="Picture 7" descr="Nasa-logo.gif"/>
          <p:cNvPicPr>
            <a:picLocks noChangeAspect="1"/>
          </p:cNvPicPr>
          <p:nvPr/>
        </p:nvPicPr>
        <p:blipFill>
          <a:blip r:embed="rId4"/>
          <a:stretch>
            <a:fillRect/>
          </a:stretch>
        </p:blipFill>
        <p:spPr>
          <a:xfrm>
            <a:off x="5863077" y="4414521"/>
            <a:ext cx="1815661" cy="1554480"/>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ctrTitle"/>
          </p:nvPr>
        </p:nvSpPr>
        <p:spPr/>
        <p:txBody>
          <a:bodyPr/>
          <a:lstStyle/>
          <a:p>
            <a:pPr algn="ctr"/>
            <a:r>
              <a:rPr lang="en-US" dirty="0" smtClean="0"/>
              <a:t>Backup Slides</a:t>
            </a:r>
            <a:endParaRPr lang="en-US" dirty="0"/>
          </a:p>
        </p:txBody>
      </p:sp>
      <p:sp>
        <p:nvSpPr>
          <p:cNvPr id="9" name="Subtitle 8"/>
          <p:cNvSpPr>
            <a:spLocks noGrp="1"/>
          </p:cNvSpPr>
          <p:nvPr>
            <p:ph type="subTitle" idx="1"/>
          </p:nvPr>
        </p:nvSpPr>
        <p:spPr/>
        <p:txBody>
          <a:bodyPr/>
          <a:lstStyle/>
          <a:p>
            <a:endParaRPr lang="en-US"/>
          </a:p>
        </p:txBody>
      </p:sp>
      <p:sp>
        <p:nvSpPr>
          <p:cNvPr id="4" name="Slide Number Placeholder 3"/>
          <p:cNvSpPr>
            <a:spLocks noGrp="1"/>
          </p:cNvSpPr>
          <p:nvPr>
            <p:ph type="sldNum" sz="quarter" idx="12"/>
          </p:nvPr>
        </p:nvSpPr>
        <p:spPr/>
        <p:txBody>
          <a:bodyPr/>
          <a:lstStyle/>
          <a:p>
            <a:fld id="{80D3D47E-862C-6F4D-9BCE-FD063CA3184D}" type="slidenum">
              <a:rPr lang="en-US" smtClean="0"/>
              <a:pPr/>
              <a:t>17</a:t>
            </a:fld>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1"/>
          </p:nvPr>
        </p:nvSpPr>
        <p:spPr/>
        <p:txBody>
          <a:bodyPr>
            <a:normAutofit fontScale="55000" lnSpcReduction="20000"/>
          </a:bodyPr>
          <a:lstStyle/>
          <a:p>
            <a:pPr marL="0" indent="0">
              <a:lnSpc>
                <a:spcPct val="110000"/>
              </a:lnSpc>
              <a:spcBef>
                <a:spcPts val="0"/>
              </a:spcBef>
              <a:buNone/>
              <a:defRPr/>
            </a:pPr>
            <a:r>
              <a:rPr lang="en-US" sz="3840" dirty="0" smtClean="0"/>
              <a:t>ASP (Alvarado and </a:t>
            </a:r>
            <a:r>
              <a:rPr lang="en-US" sz="3840" dirty="0" err="1" smtClean="0"/>
              <a:t>Prinn</a:t>
            </a:r>
            <a:r>
              <a:rPr lang="en-US" sz="3840" dirty="0" smtClean="0"/>
              <a:t>, 2009) simulates the formation of ozone and secondary OA within smoke plumes. ASP calculates:</a:t>
            </a:r>
          </a:p>
          <a:p>
            <a:pPr marL="457200" indent="-457200">
              <a:lnSpc>
                <a:spcPct val="120000"/>
              </a:lnSpc>
              <a:spcBef>
                <a:spcPts val="0"/>
              </a:spcBef>
              <a:buFont typeface="Wingdings" charset="2"/>
              <a:buChar char="§"/>
              <a:defRPr/>
            </a:pPr>
            <a:r>
              <a:rPr lang="en-US" sz="3636" dirty="0" smtClean="0"/>
              <a:t>Gas-phase, heterogeneous, and aerosol-phase chemistry,</a:t>
            </a:r>
          </a:p>
          <a:p>
            <a:pPr marL="457200" indent="-457200">
              <a:lnSpc>
                <a:spcPct val="120000"/>
              </a:lnSpc>
              <a:spcBef>
                <a:spcPts val="0"/>
              </a:spcBef>
              <a:buFont typeface="Wingdings" charset="2"/>
              <a:buChar char="§"/>
              <a:defRPr/>
            </a:pPr>
            <a:r>
              <a:rPr lang="en-US" sz="3636" dirty="0" smtClean="0"/>
              <a:t>Secondary inorganic and organic aerosol, </a:t>
            </a:r>
          </a:p>
          <a:p>
            <a:pPr marL="457200" indent="-457200">
              <a:lnSpc>
                <a:spcPct val="120000"/>
              </a:lnSpc>
              <a:spcBef>
                <a:spcPts val="0"/>
              </a:spcBef>
              <a:buFont typeface="Wingdings" charset="2"/>
              <a:buChar char="§"/>
              <a:defRPr/>
            </a:pPr>
            <a:r>
              <a:rPr lang="en-US" sz="3636" dirty="0" smtClean="0"/>
              <a:t>Evolution of the (sectional) aerosol size distribution, and </a:t>
            </a:r>
          </a:p>
          <a:p>
            <a:pPr marL="457200" indent="-457200">
              <a:lnSpc>
                <a:spcPct val="120000"/>
              </a:lnSpc>
              <a:spcBef>
                <a:spcPts val="0"/>
              </a:spcBef>
              <a:buFont typeface="Wingdings" charset="2"/>
              <a:buChar char="§"/>
              <a:defRPr/>
            </a:pPr>
            <a:r>
              <a:rPr lang="en-US" sz="3636" dirty="0" smtClean="0"/>
              <a:t>Aerosol optical properties. </a:t>
            </a:r>
          </a:p>
          <a:p>
            <a:pPr marL="0" indent="0">
              <a:lnSpc>
                <a:spcPct val="120000"/>
              </a:lnSpc>
              <a:spcBef>
                <a:spcPts val="0"/>
              </a:spcBef>
              <a:buNone/>
              <a:defRPr/>
            </a:pPr>
            <a:r>
              <a:rPr lang="en-US" sz="3840" dirty="0" smtClean="0"/>
              <a:t>ASP can be run as a box model, as a subroutine within 3D models (e.g., Alvarado et al., 2009).</a:t>
            </a:r>
          </a:p>
          <a:p>
            <a:endParaRPr lang="en-US" dirty="0"/>
          </a:p>
        </p:txBody>
      </p:sp>
      <p:sp>
        <p:nvSpPr>
          <p:cNvPr id="3" name="Slide Number Placeholder 2"/>
          <p:cNvSpPr>
            <a:spLocks noGrp="1"/>
          </p:cNvSpPr>
          <p:nvPr>
            <p:ph type="sldNum" sz="quarter" idx="12"/>
          </p:nvPr>
        </p:nvSpPr>
        <p:spPr/>
        <p:txBody>
          <a:bodyPr/>
          <a:lstStyle/>
          <a:p>
            <a:fld id="{80D3D47E-862C-6F4D-9BCE-FD063CA3184D}" type="slidenum">
              <a:rPr lang="en-US" smtClean="0"/>
              <a:pPr/>
              <a:t>18</a:t>
            </a:fld>
            <a:endParaRPr lang="en-US" dirty="0"/>
          </a:p>
        </p:txBody>
      </p:sp>
      <p:sp>
        <p:nvSpPr>
          <p:cNvPr id="4" name="Title 3"/>
          <p:cNvSpPr>
            <a:spLocks noGrp="1"/>
          </p:cNvSpPr>
          <p:nvPr>
            <p:ph type="title"/>
          </p:nvPr>
        </p:nvSpPr>
        <p:spPr/>
        <p:txBody>
          <a:bodyPr>
            <a:normAutofit fontScale="90000"/>
          </a:bodyPr>
          <a:lstStyle/>
          <a:p>
            <a:r>
              <a:rPr lang="en-US" dirty="0" smtClean="0"/>
              <a:t>Aerosol Simulation Program (ASP v2.0)</a:t>
            </a:r>
            <a:endParaRPr lang="en-US" dirty="0"/>
          </a:p>
        </p:txBody>
      </p:sp>
      <p:grpSp>
        <p:nvGrpSpPr>
          <p:cNvPr id="2" name="Group 79"/>
          <p:cNvGrpSpPr>
            <a:grpSpLocks/>
          </p:cNvGrpSpPr>
          <p:nvPr/>
        </p:nvGrpSpPr>
        <p:grpSpPr bwMode="auto">
          <a:xfrm>
            <a:off x="4800599" y="1256197"/>
            <a:ext cx="4114800" cy="4743657"/>
            <a:chOff x="12021028" y="14650652"/>
            <a:chExt cx="4114800" cy="4743042"/>
          </a:xfrm>
        </p:grpSpPr>
        <p:pic>
          <p:nvPicPr>
            <p:cNvPr id="8" name="Picture 59" descr="ParcelPic.eps"/>
            <p:cNvPicPr>
              <a:picLocks noChangeAspect="1"/>
            </p:cNvPicPr>
            <p:nvPr/>
          </p:nvPicPr>
          <p:blipFill>
            <a:blip r:embed="rId3"/>
            <a:srcRect/>
            <a:stretch>
              <a:fillRect/>
            </a:stretch>
          </p:blipFill>
          <p:spPr bwMode="auto">
            <a:xfrm>
              <a:off x="12171840" y="14650652"/>
              <a:ext cx="3924300" cy="2070103"/>
            </a:xfrm>
            <a:prstGeom prst="rect">
              <a:avLst/>
            </a:prstGeom>
            <a:noFill/>
            <a:ln w="9525">
              <a:noFill/>
              <a:miter lim="800000"/>
              <a:headEnd/>
              <a:tailEnd/>
            </a:ln>
          </p:spPr>
        </p:pic>
        <p:graphicFrame>
          <p:nvGraphicFramePr>
            <p:cNvPr id="9" name="Object 3"/>
            <p:cNvGraphicFramePr>
              <a:graphicFrameLocks noChangeAspect="1"/>
            </p:cNvGraphicFramePr>
            <p:nvPr/>
          </p:nvGraphicFramePr>
          <p:xfrm>
            <a:off x="12021028" y="16642586"/>
            <a:ext cx="4114800" cy="671513"/>
          </p:xfrm>
          <a:graphic>
            <a:graphicData uri="http://schemas.openxmlformats.org/presentationml/2006/ole">
              <mc:AlternateContent xmlns:mc="http://schemas.openxmlformats.org/markup-compatibility/2006">
                <mc:Choice xmlns:v="urn:schemas-microsoft-com:vml" Requires="v">
                  <p:oleObj spid="_x0000_s64515" name="Equation" r:id="rId4" imgW="2959100" imgH="482600" progId="Equation.3">
                    <p:embed/>
                  </p:oleObj>
                </mc:Choice>
                <mc:Fallback>
                  <p:oleObj name="Equation" r:id="rId4" imgW="2959100" imgH="482600" progId="Equation.3">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021028" y="16642586"/>
                          <a:ext cx="4114800" cy="6715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TextBox 61"/>
            <p:cNvSpPr txBox="1">
              <a:spLocks noChangeArrowheads="1"/>
            </p:cNvSpPr>
            <p:nvPr/>
          </p:nvSpPr>
          <p:spPr bwMode="auto">
            <a:xfrm>
              <a:off x="12476639" y="17301087"/>
              <a:ext cx="3505201" cy="2092607"/>
            </a:xfrm>
            <a:prstGeom prst="rect">
              <a:avLst/>
            </a:prstGeom>
            <a:noFill/>
            <a:ln w="9525">
              <a:noFill/>
              <a:miter lim="800000"/>
              <a:headEnd/>
              <a:tailEnd/>
            </a:ln>
          </p:spPr>
          <p:txBody>
            <a:bodyPr>
              <a:prstTxWarp prst="textNoShape">
                <a:avLst/>
              </a:prstTxWarp>
              <a:spAutoFit/>
            </a:bodyPr>
            <a:lstStyle/>
            <a:p>
              <a:pPr algn="ctr">
                <a:lnSpc>
                  <a:spcPct val="90000"/>
                </a:lnSpc>
              </a:pPr>
              <a:r>
                <a:rPr lang="en-US" sz="2400" i="1" dirty="0">
                  <a:ea typeface="Arial" charset="0"/>
                  <a:cs typeface="Arial" charset="0"/>
                </a:rPr>
                <a:t>Plume modeled as a Lagrangian parcel of fixed height and down-trajectory length but variable width </a:t>
              </a:r>
              <a:r>
                <a:rPr lang="en-US" sz="2400" i="1" dirty="0" err="1">
                  <a:ea typeface="Arial" charset="0"/>
                  <a:cs typeface="Arial" charset="0"/>
                </a:rPr>
                <a:t>y(t</a:t>
              </a:r>
              <a:r>
                <a:rPr lang="en-US" sz="2400" i="1" dirty="0">
                  <a:ea typeface="Arial" charset="0"/>
                  <a:cs typeface="Arial" charset="0"/>
                </a:rPr>
                <a:t>) </a:t>
              </a:r>
            </a:p>
            <a:p>
              <a:pPr algn="ctr">
                <a:lnSpc>
                  <a:spcPct val="90000"/>
                </a:lnSpc>
              </a:pPr>
              <a:r>
                <a:rPr lang="en-US" sz="2400" i="1" dirty="0">
                  <a:ea typeface="Arial" charset="0"/>
                  <a:cs typeface="Arial" charset="0"/>
                </a:rPr>
                <a:t>(Mason et al., 2001)</a:t>
              </a:r>
              <a:r>
                <a:rPr lang="en-US" sz="2400" dirty="0">
                  <a:ea typeface="Arial" charset="0"/>
                  <a:cs typeface="Arial" charset="0"/>
                </a:rPr>
                <a:t>. </a:t>
              </a:r>
            </a:p>
          </p:txBody>
        </p:sp>
      </p:gr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228600" y="1244601"/>
            <a:ext cx="4949092" cy="4724400"/>
          </a:xfrm>
        </p:spPr>
        <p:txBody>
          <a:bodyPr>
            <a:normAutofit fontScale="77500" lnSpcReduction="20000"/>
          </a:bodyPr>
          <a:lstStyle/>
          <a:p>
            <a:pPr marL="365760" indent="-365760">
              <a:lnSpc>
                <a:spcPct val="120000"/>
              </a:lnSpc>
              <a:spcBef>
                <a:spcPts val="1200"/>
              </a:spcBef>
              <a:buFont typeface="Wingdings" charset="2"/>
              <a:buChar char="§"/>
              <a:defRPr/>
            </a:pPr>
            <a:r>
              <a:rPr lang="en-US" dirty="0" smtClean="0"/>
              <a:t>Initial and background concentrations from observations, literature, or GEOS-</a:t>
            </a:r>
            <a:r>
              <a:rPr lang="en-US" dirty="0" err="1" smtClean="0"/>
              <a:t>Chem</a:t>
            </a:r>
            <a:r>
              <a:rPr lang="en-US" dirty="0" smtClean="0"/>
              <a:t>. </a:t>
            </a:r>
          </a:p>
          <a:p>
            <a:pPr marL="365760" indent="-365760">
              <a:lnSpc>
                <a:spcPct val="120000"/>
              </a:lnSpc>
              <a:spcBef>
                <a:spcPts val="1200"/>
              </a:spcBef>
              <a:buFont typeface="Wingdings" charset="2"/>
              <a:buChar char="§"/>
              <a:defRPr/>
            </a:pPr>
            <a:r>
              <a:rPr lang="en-US" dirty="0" smtClean="0"/>
              <a:t>Observed CO used to determine best fit and upper/lower limits for model dilution rate.</a:t>
            </a:r>
          </a:p>
          <a:p>
            <a:pPr marL="365760" indent="-365760">
              <a:lnSpc>
                <a:spcPct val="120000"/>
              </a:lnSpc>
              <a:spcBef>
                <a:spcPts val="1200"/>
              </a:spcBef>
              <a:buFont typeface="Wingdings" charset="2"/>
              <a:buChar char="§"/>
              <a:defRPr/>
            </a:pPr>
            <a:r>
              <a:rPr lang="en-US" dirty="0" smtClean="0"/>
              <a:t>Photolysis rates calculated offline with TUV v5.0 (</a:t>
            </a:r>
            <a:r>
              <a:rPr lang="en-US" dirty="0" err="1" smtClean="0"/>
              <a:t>Madronich</a:t>
            </a:r>
            <a:r>
              <a:rPr lang="en-US" dirty="0" smtClean="0"/>
              <a:t> and </a:t>
            </a:r>
            <a:r>
              <a:rPr lang="en-US" dirty="0" err="1" smtClean="0"/>
              <a:t>Flocke</a:t>
            </a:r>
            <a:r>
              <a:rPr lang="en-US" dirty="0" smtClean="0"/>
              <a:t>, 1998) with smoke diluting with time. </a:t>
            </a:r>
          </a:p>
          <a:p>
            <a:pPr marL="365760" indent="-365760">
              <a:lnSpc>
                <a:spcPct val="120000"/>
              </a:lnSpc>
              <a:spcBef>
                <a:spcPts val="1200"/>
              </a:spcBef>
              <a:buFont typeface="Wingdings" charset="2"/>
              <a:buChar char="§"/>
              <a:defRPr/>
            </a:pPr>
            <a:r>
              <a:rPr lang="en-US" dirty="0" smtClean="0"/>
              <a:t>POA volatility distribution based on  </a:t>
            </a:r>
            <a:r>
              <a:rPr lang="en-US" dirty="0" err="1" smtClean="0"/>
              <a:t>Grieshop</a:t>
            </a:r>
            <a:r>
              <a:rPr lang="en-US" dirty="0" smtClean="0"/>
              <a:t> et al., 2009.</a:t>
            </a:r>
          </a:p>
          <a:p>
            <a:endParaRPr lang="en-US" dirty="0"/>
          </a:p>
        </p:txBody>
      </p:sp>
      <p:sp>
        <p:nvSpPr>
          <p:cNvPr id="3" name="Slide Number Placeholder 2"/>
          <p:cNvSpPr>
            <a:spLocks noGrp="1"/>
          </p:cNvSpPr>
          <p:nvPr>
            <p:ph type="sldNum" sz="quarter" idx="12"/>
          </p:nvPr>
        </p:nvSpPr>
        <p:spPr/>
        <p:txBody>
          <a:bodyPr/>
          <a:lstStyle/>
          <a:p>
            <a:fld id="{80D3D47E-862C-6F4D-9BCE-FD063CA3184D}" type="slidenum">
              <a:rPr lang="en-US" smtClean="0"/>
              <a:pPr/>
              <a:t>19</a:t>
            </a:fld>
            <a:endParaRPr lang="en-US" dirty="0"/>
          </a:p>
        </p:txBody>
      </p:sp>
      <p:sp>
        <p:nvSpPr>
          <p:cNvPr id="4" name="Title 3"/>
          <p:cNvSpPr>
            <a:spLocks noGrp="1"/>
          </p:cNvSpPr>
          <p:nvPr>
            <p:ph type="title"/>
          </p:nvPr>
        </p:nvSpPr>
        <p:spPr/>
        <p:txBody>
          <a:bodyPr/>
          <a:lstStyle/>
          <a:p>
            <a:r>
              <a:rPr lang="en-US" dirty="0" smtClean="0"/>
              <a:t>ASP v2.0 Setup for the Williams Fire</a:t>
            </a:r>
            <a:endParaRPr lang="en-US" dirty="0"/>
          </a:p>
        </p:txBody>
      </p:sp>
      <p:pic>
        <p:nvPicPr>
          <p:cNvPr id="6" name="Picture 136" descr="PlotOutput_williams_mja5.pdf"/>
          <p:cNvPicPr>
            <a:picLocks noChangeAspect="1"/>
          </p:cNvPicPr>
          <p:nvPr/>
        </p:nvPicPr>
        <p:blipFill>
          <a:blip r:embed="rId2"/>
          <a:srcRect/>
          <a:stretch>
            <a:fillRect/>
          </a:stretch>
        </p:blipFill>
        <p:spPr bwMode="auto">
          <a:xfrm>
            <a:off x="4829785" y="664312"/>
            <a:ext cx="4141916" cy="3200400"/>
          </a:xfrm>
          <a:prstGeom prst="rect">
            <a:avLst/>
          </a:prstGeom>
          <a:noFill/>
          <a:ln w="9525">
            <a:noFill/>
            <a:miter lim="800000"/>
            <a:headEnd/>
            <a:tailEnd/>
          </a:ln>
        </p:spPr>
      </p:pic>
      <p:pic>
        <p:nvPicPr>
          <p:cNvPr id="7" name="Picture 137" descr="PlotPhotoWilliams.pdf"/>
          <p:cNvPicPr>
            <a:picLocks noChangeAspect="1"/>
          </p:cNvPicPr>
          <p:nvPr/>
        </p:nvPicPr>
        <p:blipFill>
          <a:blip r:embed="rId3"/>
          <a:srcRect/>
          <a:stretch>
            <a:fillRect/>
          </a:stretch>
        </p:blipFill>
        <p:spPr bwMode="auto">
          <a:xfrm>
            <a:off x="4829785" y="3208708"/>
            <a:ext cx="4141916" cy="3200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Group 40"/>
          <p:cNvGraphicFramePr>
            <a:graphicFrameLocks noGrp="1"/>
          </p:cNvGraphicFramePr>
          <p:nvPr/>
        </p:nvGraphicFramePr>
        <p:xfrm>
          <a:off x="4420200" y="3924888"/>
          <a:ext cx="4427538" cy="2176410"/>
        </p:xfrm>
        <a:graphic>
          <a:graphicData uri="http://schemas.openxmlformats.org/drawingml/2006/table">
            <a:tbl>
              <a:tblPr/>
              <a:tblGrid>
                <a:gridCol w="932387"/>
                <a:gridCol w="3495151"/>
              </a:tblGrid>
              <a:tr h="500010">
                <a:tc>
                  <a:txBody>
                    <a:bodyPr/>
                    <a:lstStyle/>
                    <a:p>
                      <a:pPr marL="0" marR="0" lvl="0" indent="0" algn="l" defTabSz="914400" rtl="0" eaLnBrk="1" fontAlgn="base" latinLnBrk="0" hangingPunct="1">
                        <a:lnSpc>
                          <a:spcPct val="80000"/>
                        </a:lnSpc>
                        <a:spcBef>
                          <a:spcPts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Species</a:t>
                      </a:r>
                      <a:endParaRPr kumimoji="0" lang="en-US" sz="1600" b="0" i="0" u="none" strike="noStrike" cap="none" normalizeH="0" baseline="0" dirty="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0000"/>
                        </a:lnSpc>
                        <a:spcBef>
                          <a:spcPts val="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rPr>
                        <a:t>% of </a:t>
                      </a:r>
                      <a:r>
                        <a:rPr kumimoji="0" lang="en-US" sz="1600" b="0" i="0" u="none" strike="noStrike" cap="none" normalizeH="0" baseline="0" dirty="0" smtClean="0">
                          <a:ln>
                            <a:noFill/>
                          </a:ln>
                          <a:solidFill>
                            <a:schemeClr val="tx1"/>
                          </a:solidFill>
                          <a:effectLst/>
                          <a:latin typeface="Arial" charset="0"/>
                        </a:rPr>
                        <a:t>Atm. Source</a:t>
                      </a:r>
                    </a:p>
                    <a:p>
                      <a:pPr marL="0" marR="0" lvl="0" indent="0" algn="ctr" defTabSz="914400" rtl="0" eaLnBrk="1" fontAlgn="base" latinLnBrk="0" hangingPunct="1">
                        <a:lnSpc>
                          <a:spcPct val="80000"/>
                        </a:lnSpc>
                        <a:spcBef>
                          <a:spcPts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rPr>
                        <a:t>(</a:t>
                      </a:r>
                      <a:r>
                        <a:rPr kumimoji="0" lang="en-US" sz="1400" b="0" i="0" u="none" strike="noStrike" cap="none" normalizeH="0" baseline="0" dirty="0" err="1">
                          <a:ln>
                            <a:noFill/>
                          </a:ln>
                          <a:solidFill>
                            <a:schemeClr val="tx1"/>
                          </a:solidFill>
                          <a:effectLst/>
                          <a:latin typeface="Arial" charset="0"/>
                        </a:rPr>
                        <a:t>Andreae</a:t>
                      </a:r>
                      <a:r>
                        <a:rPr kumimoji="0" lang="en-US" sz="1400" b="0" i="0" u="none" strike="noStrike" cap="none" normalizeH="0" baseline="0" dirty="0">
                          <a:ln>
                            <a:noFill/>
                          </a:ln>
                          <a:solidFill>
                            <a:schemeClr val="tx1"/>
                          </a:solidFill>
                          <a:effectLst/>
                          <a:latin typeface="Arial" charset="0"/>
                        </a:rPr>
                        <a:t> &amp; </a:t>
                      </a:r>
                      <a:r>
                        <a:rPr kumimoji="0" lang="en-US" sz="1400" b="0" i="0" u="none" strike="noStrike" cap="none" normalizeH="0" baseline="0" dirty="0" err="1">
                          <a:ln>
                            <a:noFill/>
                          </a:ln>
                          <a:solidFill>
                            <a:schemeClr val="tx1"/>
                          </a:solidFill>
                          <a:effectLst/>
                          <a:latin typeface="Arial" charset="0"/>
                        </a:rPr>
                        <a:t>Merlet</a:t>
                      </a:r>
                      <a:r>
                        <a:rPr kumimoji="0" lang="en-US" sz="1400" b="0" i="0" u="none" strike="noStrike" cap="none" normalizeH="0" baseline="0" dirty="0">
                          <a:ln>
                            <a:noFill/>
                          </a:ln>
                          <a:solidFill>
                            <a:schemeClr val="tx1"/>
                          </a:solidFill>
                          <a:effectLst/>
                          <a:latin typeface="Arial" charset="0"/>
                        </a:rPr>
                        <a:t>, 1999</a:t>
                      </a:r>
                      <a:r>
                        <a:rPr kumimoji="0" lang="en-US" sz="1400" b="0" i="0" u="none" strike="noStrike" cap="none" normalizeH="0" baseline="0" dirty="0" smtClean="0">
                          <a:ln>
                            <a:noFill/>
                          </a:ln>
                          <a:solidFill>
                            <a:schemeClr val="tx1"/>
                          </a:solidFill>
                          <a:effectLst/>
                          <a:latin typeface="Arial" charset="0"/>
                        </a:rPr>
                        <a:t> and </a:t>
                      </a:r>
                      <a:r>
                        <a:rPr kumimoji="0" lang="en-US" sz="1400" b="0" i="0" u="none" strike="noStrike" cap="none" normalizeH="0" baseline="0" dirty="0">
                          <a:ln>
                            <a:noFill/>
                          </a:ln>
                          <a:solidFill>
                            <a:schemeClr val="tx1"/>
                          </a:solidFill>
                          <a:effectLst/>
                          <a:latin typeface="Arial" charset="0"/>
                        </a:rPr>
                        <a:t>IPCC, 2001)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775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Arial" charset="0"/>
                        </a:rPr>
                        <a:t>CO</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~17</a:t>
                      </a:r>
                      <a:r>
                        <a:rPr kumimoji="0" lang="en-US" sz="1600" b="0" i="0" u="none" strike="noStrike" cap="none" normalizeH="0" baseline="0" dirty="0">
                          <a:ln>
                            <a:noFill/>
                          </a:ln>
                          <a:solidFill>
                            <a:schemeClr val="tx1"/>
                          </a:solidFill>
                          <a:effectLst/>
                          <a:latin typeface="Arial" charset="0"/>
                        </a:rPr>
                        <a: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775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Arial" charset="0"/>
                        </a:rPr>
                        <a:t>CH</a:t>
                      </a:r>
                      <a:r>
                        <a:rPr kumimoji="0" lang="en-US" sz="1600" b="0" i="0" u="none" strike="noStrike" cap="none" normalizeH="0" baseline="-25000">
                          <a:ln>
                            <a:noFill/>
                          </a:ln>
                          <a:solidFill>
                            <a:schemeClr val="tx1"/>
                          </a:solidFill>
                          <a:effectLst/>
                          <a:latin typeface="Arial" charset="0"/>
                        </a:rPr>
                        <a:t>4</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~3.5</a:t>
                      </a:r>
                      <a:r>
                        <a:rPr kumimoji="0" lang="en-US" sz="1600" b="0" i="0" u="none" strike="noStrike" cap="none" normalizeH="0" baseline="0" dirty="0">
                          <a:ln>
                            <a:noFill/>
                          </a:ln>
                          <a:solidFill>
                            <a:schemeClr val="tx1"/>
                          </a:solidFill>
                          <a:effectLst/>
                          <a:latin typeface="Arial" charset="0"/>
                        </a:rPr>
                        <a: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775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Arial" charset="0"/>
                        </a:rPr>
                        <a:t>NO</a:t>
                      </a:r>
                      <a:r>
                        <a:rPr kumimoji="0" lang="en-US" sz="1600" b="0" i="0" u="none" strike="noStrike" cap="none" normalizeH="0" baseline="-25000">
                          <a:ln>
                            <a:noFill/>
                          </a:ln>
                          <a:solidFill>
                            <a:schemeClr val="tx1"/>
                          </a:solidFill>
                          <a:effectLst/>
                          <a:latin typeface="Arial" charset="0"/>
                        </a:rPr>
                        <a:t>x</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~16</a:t>
                      </a:r>
                      <a:r>
                        <a:rPr kumimoji="0" lang="en-US" sz="1600" b="0" i="0" u="none" strike="noStrike" cap="none" normalizeH="0" baseline="0" dirty="0">
                          <a:ln>
                            <a:noFill/>
                          </a:ln>
                          <a:solidFill>
                            <a:schemeClr val="tx1"/>
                          </a:solidFill>
                          <a:effectLst/>
                          <a:latin typeface="Arial" charset="0"/>
                        </a:rPr>
                        <a: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775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OC</a:t>
                      </a:r>
                      <a:endParaRPr kumimoji="0" lang="en-US" sz="1600" b="0" i="0" u="none" strike="noStrike" cap="none" normalizeH="0" baseline="0" dirty="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rPr>
                        <a:t>12% - 45%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775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BC</a:t>
                      </a:r>
                      <a:endParaRPr kumimoji="0" lang="en-US" sz="1600" b="0" i="0" u="none" strike="noStrike" cap="none" normalizeH="0" baseline="0" dirty="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rPr>
                        <a:t>12% - 28%</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 name="Content Placeholder 1"/>
          <p:cNvSpPr>
            <a:spLocks noGrp="1"/>
          </p:cNvSpPr>
          <p:nvPr>
            <p:ph sz="half" idx="1"/>
          </p:nvPr>
        </p:nvSpPr>
        <p:spPr>
          <a:xfrm>
            <a:off x="228600" y="1338037"/>
            <a:ext cx="4267200" cy="4968828"/>
          </a:xfrm>
        </p:spPr>
        <p:txBody>
          <a:bodyPr>
            <a:normAutofit fontScale="77500" lnSpcReduction="20000"/>
          </a:bodyPr>
          <a:lstStyle/>
          <a:p>
            <a:pPr>
              <a:lnSpc>
                <a:spcPct val="110000"/>
              </a:lnSpc>
              <a:spcBef>
                <a:spcPts val="1200"/>
              </a:spcBef>
            </a:pPr>
            <a:r>
              <a:rPr lang="en-US" dirty="0" smtClean="0"/>
              <a:t>Large global source of trace gases and particles</a:t>
            </a:r>
          </a:p>
          <a:p>
            <a:pPr>
              <a:lnSpc>
                <a:spcPct val="110000"/>
              </a:lnSpc>
              <a:spcBef>
                <a:spcPts val="1200"/>
              </a:spcBef>
            </a:pPr>
            <a:r>
              <a:rPr lang="en-US" dirty="0" smtClean="0"/>
              <a:t>Emissions highly variable between fires</a:t>
            </a:r>
          </a:p>
          <a:p>
            <a:pPr>
              <a:lnSpc>
                <a:spcPct val="110000"/>
              </a:lnSpc>
              <a:spcBef>
                <a:spcPts val="1200"/>
              </a:spcBef>
            </a:pPr>
            <a:r>
              <a:rPr lang="en-US" dirty="0" smtClean="0"/>
              <a:t>About half of organic compounds in smoke are unidentified (e.g., </a:t>
            </a:r>
            <a:r>
              <a:rPr lang="en-US" dirty="0" err="1" smtClean="0"/>
              <a:t>SVOCs</a:t>
            </a:r>
            <a:r>
              <a:rPr lang="en-US" dirty="0" smtClean="0"/>
              <a:t>)</a:t>
            </a:r>
          </a:p>
          <a:p>
            <a:pPr>
              <a:lnSpc>
                <a:spcPct val="110000"/>
              </a:lnSpc>
              <a:spcBef>
                <a:spcPts val="1200"/>
              </a:spcBef>
            </a:pPr>
            <a:r>
              <a:rPr lang="en-US" dirty="0" smtClean="0"/>
              <a:t>Rapid near-source chemistry creates O</a:t>
            </a:r>
            <a:r>
              <a:rPr lang="en-US" baseline="-25000" dirty="0" smtClean="0"/>
              <a:t>3</a:t>
            </a:r>
            <a:r>
              <a:rPr lang="en-US" dirty="0" smtClean="0"/>
              <a:t>, PAN, SOA, etc.</a:t>
            </a:r>
          </a:p>
          <a:p>
            <a:pPr>
              <a:lnSpc>
                <a:spcPct val="110000"/>
              </a:lnSpc>
              <a:spcBef>
                <a:spcPts val="1200"/>
              </a:spcBef>
            </a:pPr>
            <a:r>
              <a:rPr lang="en-US" b="1" dirty="0" smtClean="0"/>
              <a:t>Understanding this chemistry is critical to assessing air quality and climate impacts. </a:t>
            </a:r>
          </a:p>
          <a:p>
            <a:endParaRPr lang="en-US" dirty="0"/>
          </a:p>
        </p:txBody>
      </p:sp>
      <p:sp>
        <p:nvSpPr>
          <p:cNvPr id="3" name="Slide Number Placeholder 2"/>
          <p:cNvSpPr>
            <a:spLocks noGrp="1"/>
          </p:cNvSpPr>
          <p:nvPr>
            <p:ph type="sldNum" sz="quarter" idx="12"/>
          </p:nvPr>
        </p:nvSpPr>
        <p:spPr/>
        <p:txBody>
          <a:bodyPr/>
          <a:lstStyle/>
          <a:p>
            <a:fld id="{80D3D47E-862C-6F4D-9BCE-FD063CA3184D}" type="slidenum">
              <a:rPr lang="en-US" smtClean="0"/>
              <a:pPr/>
              <a:t>2</a:t>
            </a:fld>
            <a:endParaRPr lang="en-US" dirty="0"/>
          </a:p>
        </p:txBody>
      </p:sp>
      <p:sp>
        <p:nvSpPr>
          <p:cNvPr id="4" name="Title 3"/>
          <p:cNvSpPr>
            <a:spLocks noGrp="1"/>
          </p:cNvSpPr>
          <p:nvPr>
            <p:ph type="title"/>
          </p:nvPr>
        </p:nvSpPr>
        <p:spPr/>
        <p:txBody>
          <a:bodyPr>
            <a:normAutofit fontScale="90000"/>
          </a:bodyPr>
          <a:lstStyle/>
          <a:p>
            <a:r>
              <a:rPr lang="en-US" dirty="0" smtClean="0"/>
              <a:t>Biomass Burning Impacts Air Quality and Climate</a:t>
            </a:r>
            <a:endParaRPr lang="en-US" dirty="0"/>
          </a:p>
        </p:txBody>
      </p:sp>
      <p:pic>
        <p:nvPicPr>
          <p:cNvPr id="9" name="Content Placeholder 5" descr="GFED3_carbon_emissions.jpg"/>
          <p:cNvPicPr>
            <a:picLocks noChangeAspect="1"/>
          </p:cNvPicPr>
          <p:nvPr/>
        </p:nvPicPr>
        <p:blipFill>
          <a:blip r:embed="rId3"/>
          <a:srcRect/>
          <a:stretch>
            <a:fillRect/>
          </a:stretch>
        </p:blipFill>
        <p:spPr>
          <a:xfrm>
            <a:off x="4326925" y="1387521"/>
            <a:ext cx="4678690" cy="2499365"/>
          </a:xfrm>
          <a:prstGeom prst="rect">
            <a:avLst/>
          </a:prstGeom>
        </p:spPr>
      </p:pic>
      <p:sp>
        <p:nvSpPr>
          <p:cNvPr id="10" name="TextBox 6"/>
          <p:cNvSpPr txBox="1">
            <a:spLocks noChangeArrowheads="1"/>
          </p:cNvSpPr>
          <p:nvPr/>
        </p:nvSpPr>
        <p:spPr bwMode="auto">
          <a:xfrm>
            <a:off x="4495800" y="805150"/>
            <a:ext cx="4427538" cy="691471"/>
          </a:xfrm>
          <a:prstGeom prst="rect">
            <a:avLst/>
          </a:prstGeom>
          <a:noFill/>
          <a:ln w="9525">
            <a:noFill/>
            <a:miter lim="800000"/>
            <a:headEnd/>
            <a:tailEnd/>
          </a:ln>
        </p:spPr>
        <p:txBody>
          <a:bodyPr>
            <a:prstTxWarp prst="textNoShape">
              <a:avLst/>
            </a:prstTxWarp>
            <a:spAutoFit/>
          </a:bodyPr>
          <a:lstStyle/>
          <a:p>
            <a:pPr>
              <a:lnSpc>
                <a:spcPct val="80000"/>
              </a:lnSpc>
            </a:pPr>
            <a:r>
              <a:rPr lang="en-US" sz="1600" dirty="0">
                <a:latin typeface="Arial"/>
                <a:cs typeface="Arial"/>
              </a:rPr>
              <a:t>Annual carbon emissions (as </a:t>
            </a:r>
            <a:r>
              <a:rPr lang="en-US" sz="1600" dirty="0" err="1">
                <a:latin typeface="Arial"/>
                <a:cs typeface="Arial"/>
              </a:rPr>
              <a:t>g</a:t>
            </a:r>
            <a:r>
              <a:rPr lang="en-US" sz="1600" dirty="0">
                <a:latin typeface="Arial"/>
                <a:cs typeface="Arial"/>
              </a:rPr>
              <a:t> C m</a:t>
            </a:r>
            <a:r>
              <a:rPr lang="en-US" sz="1600" baseline="30000" dirty="0">
                <a:latin typeface="Arial"/>
                <a:cs typeface="Arial"/>
              </a:rPr>
              <a:t>-2</a:t>
            </a:r>
            <a:r>
              <a:rPr lang="en-US" sz="1600" dirty="0">
                <a:latin typeface="Arial"/>
                <a:cs typeface="Arial"/>
              </a:rPr>
              <a:t> year</a:t>
            </a:r>
            <a:r>
              <a:rPr lang="en-US" sz="1600" baseline="30000" dirty="0">
                <a:latin typeface="Arial"/>
                <a:cs typeface="Arial"/>
              </a:rPr>
              <a:t>-1</a:t>
            </a:r>
            <a:r>
              <a:rPr lang="en-US" sz="1600" dirty="0">
                <a:latin typeface="Arial"/>
                <a:cs typeface="Arial"/>
              </a:rPr>
              <a:t>)</a:t>
            </a:r>
            <a:r>
              <a:rPr lang="en-US" sz="1600" dirty="0" smtClean="0">
                <a:latin typeface="Arial"/>
                <a:cs typeface="Arial"/>
              </a:rPr>
              <a:t>, averaged </a:t>
            </a:r>
            <a:r>
              <a:rPr lang="en-US" sz="1600" dirty="0">
                <a:latin typeface="Arial"/>
                <a:cs typeface="Arial"/>
              </a:rPr>
              <a:t>over 1997-2009, derived using MODIS fire counts and burned area.</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80D3D47E-862C-6F4D-9BCE-FD063CA3184D}" type="slidenum">
              <a:rPr lang="en-US" smtClean="0"/>
              <a:pPr/>
              <a:t>20</a:t>
            </a:fld>
            <a:endParaRPr lang="en-US" dirty="0"/>
          </a:p>
        </p:txBody>
      </p:sp>
      <p:pic>
        <p:nvPicPr>
          <p:cNvPr id="5" name="Picture 101" descr="G:\PhD\New WF analysis\new figures- November 2011\IGOR\Figure 11.png"/>
          <p:cNvPicPr>
            <a:picLocks noChangeAspect="1"/>
          </p:cNvPicPr>
          <p:nvPr/>
        </p:nvPicPr>
        <p:blipFill>
          <a:blip r:embed="rId2"/>
          <a:srcRect/>
          <a:stretch>
            <a:fillRect/>
          </a:stretch>
        </p:blipFill>
        <p:spPr bwMode="auto">
          <a:xfrm>
            <a:off x="4858604" y="3650910"/>
            <a:ext cx="3629728" cy="2514600"/>
          </a:xfrm>
          <a:prstGeom prst="rect">
            <a:avLst/>
          </a:prstGeom>
          <a:noFill/>
          <a:ln w="9525">
            <a:noFill/>
            <a:miter lim="800000"/>
            <a:headEnd/>
            <a:tailEnd/>
          </a:ln>
        </p:spPr>
      </p:pic>
      <p:pic>
        <p:nvPicPr>
          <p:cNvPr id="6" name="Picture 95" descr="G:\PhD\New WF analysis\new figures- November 2011\IGOR\Figure 9a_alternative.png"/>
          <p:cNvPicPr>
            <a:picLocks noChangeAspect="1"/>
          </p:cNvPicPr>
          <p:nvPr/>
        </p:nvPicPr>
        <p:blipFill>
          <a:blip r:embed="rId3"/>
          <a:srcRect/>
          <a:stretch>
            <a:fillRect/>
          </a:stretch>
        </p:blipFill>
        <p:spPr bwMode="auto">
          <a:xfrm>
            <a:off x="410313" y="3545434"/>
            <a:ext cx="3721006" cy="2514600"/>
          </a:xfrm>
          <a:prstGeom prst="rect">
            <a:avLst/>
          </a:prstGeom>
          <a:noFill/>
          <a:ln w="9525">
            <a:noFill/>
            <a:miter lim="800000"/>
            <a:headEnd/>
            <a:tailEnd/>
          </a:ln>
        </p:spPr>
      </p:pic>
      <p:grpSp>
        <p:nvGrpSpPr>
          <p:cNvPr id="2" name="Group 92"/>
          <p:cNvGrpSpPr>
            <a:grpSpLocks noChangeAspect="1"/>
          </p:cNvGrpSpPr>
          <p:nvPr/>
        </p:nvGrpSpPr>
        <p:grpSpPr bwMode="auto">
          <a:xfrm>
            <a:off x="201854" y="894382"/>
            <a:ext cx="3804699" cy="2514600"/>
            <a:chOff x="22534022" y="5987643"/>
            <a:chExt cx="4943475" cy="3267075"/>
          </a:xfrm>
        </p:grpSpPr>
        <p:pic>
          <p:nvPicPr>
            <p:cNvPr id="8" name="Picture 88" descr="G:\PhD\New WF analysis\new figures- November 2011\IGOR\Figure 5- Ozone.png"/>
            <p:cNvPicPr>
              <a:picLocks noChangeAspect="1" noChangeArrowheads="1"/>
            </p:cNvPicPr>
            <p:nvPr/>
          </p:nvPicPr>
          <p:blipFill>
            <a:blip r:embed="rId4"/>
            <a:srcRect/>
            <a:stretch>
              <a:fillRect/>
            </a:stretch>
          </p:blipFill>
          <p:spPr bwMode="auto">
            <a:xfrm>
              <a:off x="22534022" y="5987643"/>
              <a:ext cx="4943475" cy="3267075"/>
            </a:xfrm>
            <a:prstGeom prst="rect">
              <a:avLst/>
            </a:prstGeom>
            <a:noFill/>
            <a:ln w="9525">
              <a:noFill/>
              <a:miter lim="800000"/>
              <a:headEnd/>
              <a:tailEnd/>
            </a:ln>
          </p:spPr>
        </p:pic>
        <p:sp>
          <p:nvSpPr>
            <p:cNvPr id="9" name="Rectangle 91"/>
            <p:cNvSpPr>
              <a:spLocks noChangeArrowheads="1"/>
            </p:cNvSpPr>
            <p:nvPr/>
          </p:nvSpPr>
          <p:spPr bwMode="auto">
            <a:xfrm>
              <a:off x="23444200" y="6045200"/>
              <a:ext cx="2006600" cy="533400"/>
            </a:xfrm>
            <a:prstGeom prst="rect">
              <a:avLst/>
            </a:prstGeom>
            <a:solidFill>
              <a:schemeClr val="bg1"/>
            </a:solidFill>
            <a:ln w="9525">
              <a:solidFill>
                <a:schemeClr val="bg1"/>
              </a:solidFill>
              <a:round/>
              <a:headEnd/>
              <a:tailEnd/>
            </a:ln>
          </p:spPr>
          <p:txBody>
            <a:bodyPr>
              <a:prstTxWarp prst="textNoShape">
                <a:avLst/>
              </a:prstTxWarp>
            </a:bodyPr>
            <a:lstStyle/>
            <a:p>
              <a:pPr eaLnBrk="0" hangingPunct="0"/>
              <a:endParaRPr lang="en-US"/>
            </a:p>
          </p:txBody>
        </p:sp>
      </p:grpSp>
      <p:sp>
        <p:nvSpPr>
          <p:cNvPr id="10" name="TextBox 90"/>
          <p:cNvSpPr txBox="1">
            <a:spLocks noChangeArrowheads="1"/>
          </p:cNvSpPr>
          <p:nvPr/>
        </p:nvSpPr>
        <p:spPr bwMode="auto">
          <a:xfrm>
            <a:off x="902365" y="894382"/>
            <a:ext cx="2291148" cy="844847"/>
          </a:xfrm>
          <a:prstGeom prst="rect">
            <a:avLst/>
          </a:prstGeom>
          <a:noFill/>
          <a:ln w="9525">
            <a:noFill/>
            <a:miter lim="800000"/>
            <a:headEnd/>
            <a:tailEnd/>
          </a:ln>
        </p:spPr>
        <p:txBody>
          <a:bodyPr wrap="square">
            <a:prstTxWarp prst="textNoShape">
              <a:avLst/>
            </a:prstTxWarp>
            <a:spAutoFit/>
          </a:bodyPr>
          <a:lstStyle/>
          <a:p>
            <a:pPr algn="ctr">
              <a:lnSpc>
                <a:spcPct val="90000"/>
              </a:lnSpc>
            </a:pPr>
            <a:r>
              <a:rPr lang="en-US" b="1" dirty="0">
                <a:latin typeface="Arial"/>
                <a:ea typeface="Arial" charset="0"/>
                <a:cs typeface="Arial"/>
              </a:rPr>
              <a:t>ΔO</a:t>
            </a:r>
            <a:r>
              <a:rPr lang="en-US" b="1" baseline="-25000" dirty="0">
                <a:latin typeface="Arial"/>
                <a:ea typeface="Arial" charset="0"/>
                <a:cs typeface="Arial"/>
              </a:rPr>
              <a:t>3</a:t>
            </a:r>
            <a:r>
              <a:rPr lang="en-US" b="1" dirty="0">
                <a:latin typeface="Arial"/>
                <a:ea typeface="Arial" charset="0"/>
                <a:cs typeface="Arial"/>
              </a:rPr>
              <a:t>/ΔCO increased</a:t>
            </a:r>
            <a:r>
              <a:rPr lang="en-US" b="1" dirty="0" smtClean="0">
                <a:latin typeface="Arial"/>
                <a:ea typeface="Arial" charset="0"/>
                <a:cs typeface="Arial"/>
              </a:rPr>
              <a:t> to </a:t>
            </a:r>
            <a:r>
              <a:rPr lang="en-US" b="1" dirty="0">
                <a:latin typeface="Arial"/>
                <a:ea typeface="Arial" charset="0"/>
                <a:cs typeface="Arial"/>
              </a:rPr>
              <a:t>10% in 4.5</a:t>
            </a:r>
            <a:r>
              <a:rPr lang="en-US" b="1" dirty="0" smtClean="0">
                <a:latin typeface="Arial"/>
                <a:ea typeface="Arial" charset="0"/>
                <a:cs typeface="Arial"/>
              </a:rPr>
              <a:t> hr.</a:t>
            </a:r>
            <a:endParaRPr lang="en-US" b="1" dirty="0">
              <a:latin typeface="Arial"/>
              <a:ea typeface="Arial" charset="0"/>
              <a:cs typeface="Arial"/>
            </a:endParaRPr>
          </a:p>
        </p:txBody>
      </p:sp>
      <p:pic>
        <p:nvPicPr>
          <p:cNvPr id="11" name="Picture 93" descr="G:\PhD\New WF analysis\new figures- November 2011\IGOR\Figure 6-C2H4 decay.png"/>
          <p:cNvPicPr>
            <a:picLocks noChangeAspect="1"/>
          </p:cNvPicPr>
          <p:nvPr/>
        </p:nvPicPr>
        <p:blipFill>
          <a:blip r:embed="rId5"/>
          <a:srcRect/>
          <a:stretch>
            <a:fillRect/>
          </a:stretch>
        </p:blipFill>
        <p:spPr bwMode="auto">
          <a:xfrm>
            <a:off x="4660899" y="803069"/>
            <a:ext cx="3734556" cy="2514600"/>
          </a:xfrm>
          <a:prstGeom prst="rect">
            <a:avLst/>
          </a:prstGeom>
          <a:noFill/>
          <a:ln w="9525">
            <a:noFill/>
            <a:miter lim="800000"/>
            <a:headEnd/>
            <a:tailEnd/>
          </a:ln>
        </p:spPr>
      </p:pic>
      <p:sp>
        <p:nvSpPr>
          <p:cNvPr id="12" name="TextBox 94"/>
          <p:cNvSpPr txBox="1">
            <a:spLocks noChangeArrowheads="1"/>
          </p:cNvSpPr>
          <p:nvPr/>
        </p:nvSpPr>
        <p:spPr bwMode="auto">
          <a:xfrm>
            <a:off x="6762791" y="1023499"/>
            <a:ext cx="1725541" cy="651460"/>
          </a:xfrm>
          <a:prstGeom prst="rect">
            <a:avLst/>
          </a:prstGeom>
          <a:noFill/>
          <a:ln w="9525">
            <a:noFill/>
            <a:miter lim="800000"/>
            <a:headEnd/>
            <a:tailEnd/>
          </a:ln>
        </p:spPr>
        <p:txBody>
          <a:bodyPr wrap="square">
            <a:prstTxWarp prst="textNoShape">
              <a:avLst/>
            </a:prstTxWarp>
            <a:spAutoFit/>
          </a:bodyPr>
          <a:lstStyle/>
          <a:p>
            <a:pPr algn="ctr">
              <a:lnSpc>
                <a:spcPct val="90000"/>
              </a:lnSpc>
              <a:spcBef>
                <a:spcPts val="600"/>
              </a:spcBef>
            </a:pPr>
            <a:r>
              <a:rPr lang="en-US" sz="2000" b="1" dirty="0" smtClean="0">
                <a:ea typeface="Arial" charset="0"/>
                <a:cs typeface="Arial" charset="0"/>
              </a:rPr>
              <a:t>OH </a:t>
            </a:r>
            <a:r>
              <a:rPr lang="en-US" sz="2000" b="1" dirty="0">
                <a:ea typeface="Arial" charset="0"/>
                <a:cs typeface="Arial" charset="0"/>
              </a:rPr>
              <a:t>conc. of 5-6 × 10</a:t>
            </a:r>
            <a:r>
              <a:rPr lang="en-US" sz="2000" b="1" baseline="30000" dirty="0">
                <a:ea typeface="Arial" charset="0"/>
                <a:cs typeface="Arial" charset="0"/>
              </a:rPr>
              <a:t>6</a:t>
            </a:r>
            <a:r>
              <a:rPr lang="en-US" sz="2000" b="1" dirty="0">
                <a:ea typeface="Arial" charset="0"/>
                <a:cs typeface="Arial" charset="0"/>
              </a:rPr>
              <a:t> cm</a:t>
            </a:r>
            <a:r>
              <a:rPr lang="en-US" sz="2000" b="1" baseline="30000" dirty="0">
                <a:ea typeface="Arial" charset="0"/>
                <a:cs typeface="Arial" charset="0"/>
              </a:rPr>
              <a:t>-3</a:t>
            </a:r>
            <a:r>
              <a:rPr lang="en-US" sz="2000" b="1" dirty="0">
                <a:ea typeface="Arial" charset="0"/>
                <a:cs typeface="Arial" charset="0"/>
              </a:rPr>
              <a:t>. </a:t>
            </a:r>
          </a:p>
        </p:txBody>
      </p:sp>
      <p:sp>
        <p:nvSpPr>
          <p:cNvPr id="13" name="TextBox 102"/>
          <p:cNvSpPr txBox="1">
            <a:spLocks noChangeArrowheads="1"/>
          </p:cNvSpPr>
          <p:nvPr/>
        </p:nvSpPr>
        <p:spPr bwMode="auto">
          <a:xfrm>
            <a:off x="5335501" y="3408982"/>
            <a:ext cx="2854579" cy="374461"/>
          </a:xfrm>
          <a:prstGeom prst="rect">
            <a:avLst/>
          </a:prstGeom>
          <a:noFill/>
          <a:ln w="9525">
            <a:noFill/>
            <a:miter lim="800000"/>
            <a:headEnd/>
            <a:tailEnd/>
          </a:ln>
        </p:spPr>
        <p:txBody>
          <a:bodyPr wrap="square">
            <a:prstTxWarp prst="textNoShape">
              <a:avLst/>
            </a:prstTxWarp>
            <a:spAutoFit/>
          </a:bodyPr>
          <a:lstStyle/>
          <a:p>
            <a:pPr algn="ctr">
              <a:lnSpc>
                <a:spcPct val="90000"/>
              </a:lnSpc>
              <a:spcBef>
                <a:spcPts val="600"/>
              </a:spcBef>
            </a:pPr>
            <a:r>
              <a:rPr lang="en-US" sz="2000" b="1" dirty="0" smtClean="0">
                <a:solidFill>
                  <a:srgbClr val="000000"/>
                </a:solidFill>
                <a:ea typeface="Arial" charset="0"/>
                <a:cs typeface="Arial" charset="0"/>
              </a:rPr>
              <a:t>No increase in OA</a:t>
            </a:r>
            <a:endParaRPr lang="en-US" sz="2000" b="1" dirty="0">
              <a:solidFill>
                <a:srgbClr val="000000"/>
              </a:solidFill>
              <a:ea typeface="Arial" charset="0"/>
              <a:cs typeface="Arial" charset="0"/>
            </a:endParaRPr>
          </a:p>
        </p:txBody>
      </p:sp>
      <p:sp>
        <p:nvSpPr>
          <p:cNvPr id="14" name="Rectangle 96"/>
          <p:cNvSpPr>
            <a:spLocks noChangeArrowheads="1"/>
          </p:cNvSpPr>
          <p:nvPr/>
        </p:nvSpPr>
        <p:spPr bwMode="auto">
          <a:xfrm>
            <a:off x="2313835" y="3548046"/>
            <a:ext cx="1892188" cy="651460"/>
          </a:xfrm>
          <a:prstGeom prst="rect">
            <a:avLst/>
          </a:prstGeom>
          <a:noFill/>
          <a:ln w="9525">
            <a:noFill/>
            <a:miter lim="800000"/>
            <a:headEnd/>
            <a:tailEnd/>
          </a:ln>
        </p:spPr>
        <p:txBody>
          <a:bodyPr wrap="square" lIns="0" rIns="0">
            <a:prstTxWarp prst="textNoShape">
              <a:avLst/>
            </a:prstTxWarp>
            <a:spAutoFit/>
          </a:bodyPr>
          <a:lstStyle/>
          <a:p>
            <a:pPr algn="ctr">
              <a:lnSpc>
                <a:spcPct val="90000"/>
              </a:lnSpc>
              <a:spcBef>
                <a:spcPts val="600"/>
              </a:spcBef>
            </a:pPr>
            <a:r>
              <a:rPr lang="en-US" sz="2000" b="1" dirty="0" smtClean="0">
                <a:ea typeface="Arial" charset="0"/>
                <a:cs typeface="Arial" charset="0"/>
              </a:rPr>
              <a:t>Significant PAN formation.</a:t>
            </a:r>
            <a:endParaRPr lang="en-US" sz="2000" b="1" dirty="0">
              <a:ea typeface="Arial" charset="0"/>
              <a:cs typeface="Arial" charset="0"/>
            </a:endParaRPr>
          </a:p>
        </p:txBody>
      </p:sp>
      <p:sp>
        <p:nvSpPr>
          <p:cNvPr id="4" name="Title 3"/>
          <p:cNvSpPr>
            <a:spLocks noGrp="1"/>
          </p:cNvSpPr>
          <p:nvPr>
            <p:ph type="title"/>
          </p:nvPr>
        </p:nvSpPr>
        <p:spPr/>
        <p:txBody>
          <a:bodyPr>
            <a:normAutofit/>
          </a:bodyPr>
          <a:lstStyle/>
          <a:p>
            <a:r>
              <a:rPr lang="en-US" sz="3200" dirty="0" smtClean="0"/>
              <a:t>Key Observations of Williams Fire</a:t>
            </a:r>
            <a:endParaRPr lang="en-US" sz="3200" dirty="0"/>
          </a:p>
        </p:txBody>
      </p:sp>
      <p:cxnSp>
        <p:nvCxnSpPr>
          <p:cNvPr id="16" name="Straight Arrow Connector 15"/>
          <p:cNvCxnSpPr/>
          <p:nvPr/>
        </p:nvCxnSpPr>
        <p:spPr>
          <a:xfrm rot="16200000" flipH="1">
            <a:off x="6655322" y="3890915"/>
            <a:ext cx="1239841" cy="1024899"/>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a:stCxn id="14" idx="2"/>
          </p:cNvCxnSpPr>
          <p:nvPr/>
        </p:nvCxnSpPr>
        <p:spPr>
          <a:xfrm rot="5400000">
            <a:off x="2264035" y="4382196"/>
            <a:ext cx="1178585" cy="813204"/>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80D3D47E-862C-6F4D-9BCE-FD063CA3184D}" type="slidenum">
              <a:rPr lang="en-US" smtClean="0"/>
              <a:pPr/>
              <a:t>21</a:t>
            </a:fld>
            <a:endParaRPr lang="en-US" dirty="0"/>
          </a:p>
        </p:txBody>
      </p:sp>
      <p:sp>
        <p:nvSpPr>
          <p:cNvPr id="5" name="Title 4"/>
          <p:cNvSpPr>
            <a:spLocks noGrp="1"/>
          </p:cNvSpPr>
          <p:nvPr>
            <p:ph type="title"/>
          </p:nvPr>
        </p:nvSpPr>
        <p:spPr/>
        <p:txBody>
          <a:bodyPr>
            <a:normAutofit fontScale="90000"/>
          </a:bodyPr>
          <a:lstStyle/>
          <a:p>
            <a:r>
              <a:rPr lang="en-US" dirty="0" smtClean="0"/>
              <a:t>Without SVOC Chemistry, ASP performs well for O</a:t>
            </a:r>
            <a:r>
              <a:rPr lang="en-US" baseline="-25000" dirty="0" smtClean="0"/>
              <a:t>3</a:t>
            </a:r>
            <a:r>
              <a:rPr lang="en-US" dirty="0" smtClean="0"/>
              <a:t>, </a:t>
            </a:r>
            <a:r>
              <a:rPr lang="en-US" dirty="0" err="1" smtClean="0"/>
              <a:t>NO</a:t>
            </a:r>
            <a:r>
              <a:rPr lang="en-US" baseline="-25000" dirty="0" err="1" smtClean="0"/>
              <a:t>x</a:t>
            </a:r>
            <a:r>
              <a:rPr lang="en-US" dirty="0" smtClean="0"/>
              <a:t>, PAN, C</a:t>
            </a:r>
            <a:r>
              <a:rPr lang="en-US" baseline="-25000" dirty="0" smtClean="0"/>
              <a:t>2</a:t>
            </a:r>
            <a:r>
              <a:rPr lang="en-US" dirty="0" smtClean="0"/>
              <a:t>H</a:t>
            </a:r>
            <a:r>
              <a:rPr lang="en-US" baseline="-25000" dirty="0" smtClean="0"/>
              <a:t>4</a:t>
            </a:r>
            <a:r>
              <a:rPr lang="en-US" dirty="0" smtClean="0"/>
              <a:t> and OH. </a:t>
            </a:r>
            <a:r>
              <a:rPr lang="en-US" u="sng" dirty="0" smtClean="0"/>
              <a:t/>
            </a:r>
            <a:br>
              <a:rPr lang="en-US" u="sng" dirty="0" smtClean="0"/>
            </a:br>
            <a:endParaRPr lang="en-US" dirty="0"/>
          </a:p>
        </p:txBody>
      </p:sp>
      <p:grpSp>
        <p:nvGrpSpPr>
          <p:cNvPr id="2" name="Group 15"/>
          <p:cNvGrpSpPr/>
          <p:nvPr/>
        </p:nvGrpSpPr>
        <p:grpSpPr>
          <a:xfrm>
            <a:off x="4648200" y="1127786"/>
            <a:ext cx="3845859" cy="2971800"/>
            <a:chOff x="4648200" y="1244601"/>
            <a:chExt cx="3845859" cy="2971800"/>
          </a:xfrm>
        </p:grpSpPr>
        <p:pic>
          <p:nvPicPr>
            <p:cNvPr id="8" name="Picture 163" descr="PlotOutput_williams_mja5.pdf"/>
            <p:cNvPicPr>
              <a:picLocks noChangeAspect="1"/>
            </p:cNvPicPr>
            <p:nvPr/>
          </p:nvPicPr>
          <p:blipFill>
            <a:blip r:embed="rId2"/>
            <a:srcRect/>
            <a:stretch>
              <a:fillRect/>
            </a:stretch>
          </p:blipFill>
          <p:spPr bwMode="auto">
            <a:xfrm>
              <a:off x="4648200" y="1244601"/>
              <a:ext cx="3845859" cy="2971800"/>
            </a:xfrm>
            <a:prstGeom prst="rect">
              <a:avLst/>
            </a:prstGeom>
            <a:noFill/>
            <a:ln w="9525">
              <a:noFill/>
              <a:miter lim="800000"/>
              <a:headEnd/>
              <a:tailEnd/>
            </a:ln>
          </p:spPr>
        </p:pic>
        <p:sp>
          <p:nvSpPr>
            <p:cNvPr id="9" name="TextBox 8"/>
            <p:cNvSpPr txBox="1"/>
            <p:nvPr/>
          </p:nvSpPr>
          <p:spPr>
            <a:xfrm rot="16200000">
              <a:off x="4204280" y="2303597"/>
              <a:ext cx="1608445" cy="400110"/>
            </a:xfrm>
            <a:prstGeom prst="rect">
              <a:avLst/>
            </a:prstGeom>
            <a:solidFill>
              <a:schemeClr val="bg1"/>
            </a:solidFill>
          </p:spPr>
          <p:txBody>
            <a:bodyPr wrap="square">
              <a:spAutoFit/>
            </a:bodyPr>
            <a:lstStyle/>
            <a:p>
              <a:pPr>
                <a:defRPr/>
              </a:pPr>
              <a:r>
                <a:rPr lang="en-US" sz="2000" dirty="0"/>
                <a:t>ΔNO</a:t>
              </a:r>
              <a:r>
                <a:rPr lang="en-US" sz="2000" baseline="-25000" dirty="0"/>
                <a:t>x</a:t>
              </a:r>
              <a:r>
                <a:rPr lang="en-US" sz="2000" dirty="0"/>
                <a:t>/</a:t>
              </a:r>
              <a:r>
                <a:rPr lang="en-US" sz="2000" dirty="0" smtClean="0"/>
                <a:t>ΔCO</a:t>
              </a:r>
              <a:r>
                <a:rPr lang="en-US" sz="2000" baseline="-25000" dirty="0" smtClean="0"/>
                <a:t>2</a:t>
              </a:r>
              <a:endParaRPr lang="en-US" sz="2000" baseline="-25000" dirty="0"/>
            </a:p>
          </p:txBody>
        </p:sp>
      </p:grpSp>
      <p:grpSp>
        <p:nvGrpSpPr>
          <p:cNvPr id="3" name="Group 16"/>
          <p:cNvGrpSpPr/>
          <p:nvPr/>
        </p:nvGrpSpPr>
        <p:grpSpPr>
          <a:xfrm>
            <a:off x="4648200" y="3476143"/>
            <a:ext cx="3845859" cy="2971800"/>
            <a:chOff x="4648200" y="3476143"/>
            <a:chExt cx="3845859" cy="2971800"/>
          </a:xfrm>
        </p:grpSpPr>
        <p:pic>
          <p:nvPicPr>
            <p:cNvPr id="6" name="Picture 168" descr="PlotOutput_williams_mja5.pdf"/>
            <p:cNvPicPr>
              <a:picLocks noChangeAspect="1"/>
            </p:cNvPicPr>
            <p:nvPr/>
          </p:nvPicPr>
          <p:blipFill>
            <a:blip r:embed="rId3"/>
            <a:srcRect/>
            <a:stretch>
              <a:fillRect/>
            </a:stretch>
          </p:blipFill>
          <p:spPr bwMode="auto">
            <a:xfrm>
              <a:off x="4648200" y="3476143"/>
              <a:ext cx="3845859" cy="2971800"/>
            </a:xfrm>
            <a:prstGeom prst="rect">
              <a:avLst/>
            </a:prstGeom>
            <a:noFill/>
            <a:ln w="9525">
              <a:noFill/>
              <a:miter lim="800000"/>
              <a:headEnd/>
              <a:tailEnd/>
            </a:ln>
          </p:spPr>
        </p:pic>
        <p:sp>
          <p:nvSpPr>
            <p:cNvPr id="10" name="TextBox 9"/>
            <p:cNvSpPr txBox="1"/>
            <p:nvPr/>
          </p:nvSpPr>
          <p:spPr>
            <a:xfrm rot="16200000">
              <a:off x="4327872" y="4577361"/>
              <a:ext cx="1337450" cy="400110"/>
            </a:xfrm>
            <a:prstGeom prst="rect">
              <a:avLst/>
            </a:prstGeom>
            <a:solidFill>
              <a:schemeClr val="bg1"/>
            </a:solidFill>
          </p:spPr>
          <p:txBody>
            <a:bodyPr wrap="none">
              <a:spAutoFit/>
            </a:bodyPr>
            <a:lstStyle/>
            <a:p>
              <a:pPr>
                <a:defRPr/>
              </a:pPr>
              <a:r>
                <a:rPr lang="en-US" sz="2000" dirty="0"/>
                <a:t>ΔC</a:t>
              </a:r>
              <a:r>
                <a:rPr lang="en-US" sz="2000" baseline="-25000" dirty="0"/>
                <a:t>2</a:t>
              </a:r>
              <a:r>
                <a:rPr lang="en-US" sz="2000" dirty="0"/>
                <a:t>H</a:t>
              </a:r>
              <a:r>
                <a:rPr lang="en-US" sz="2000" baseline="-25000" dirty="0"/>
                <a:t>4</a:t>
              </a:r>
              <a:r>
                <a:rPr lang="en-US" sz="2000" dirty="0"/>
                <a:t>/ΔCO</a:t>
              </a:r>
              <a:endParaRPr lang="en-US" sz="2000" baseline="-25000" dirty="0"/>
            </a:p>
          </p:txBody>
        </p:sp>
      </p:grpSp>
      <p:grpSp>
        <p:nvGrpSpPr>
          <p:cNvPr id="11" name="Group 214"/>
          <p:cNvGrpSpPr>
            <a:grpSpLocks noChangeAspect="1"/>
          </p:cNvGrpSpPr>
          <p:nvPr/>
        </p:nvGrpSpPr>
        <p:grpSpPr bwMode="auto">
          <a:xfrm>
            <a:off x="482594" y="1127786"/>
            <a:ext cx="3845859" cy="2971800"/>
            <a:chOff x="254000" y="1854200"/>
            <a:chExt cx="5029200" cy="3886200"/>
          </a:xfrm>
        </p:grpSpPr>
        <p:pic>
          <p:nvPicPr>
            <p:cNvPr id="12" name="Picture 162" descr="PlotOutput_williams_mja5.pdf"/>
            <p:cNvPicPr>
              <a:picLocks noChangeAspect="1"/>
            </p:cNvPicPr>
            <p:nvPr/>
          </p:nvPicPr>
          <p:blipFill>
            <a:blip r:embed="rId4"/>
            <a:srcRect/>
            <a:stretch>
              <a:fillRect/>
            </a:stretch>
          </p:blipFill>
          <p:spPr bwMode="auto">
            <a:xfrm>
              <a:off x="254000" y="1854200"/>
              <a:ext cx="5029200" cy="3886200"/>
            </a:xfrm>
            <a:prstGeom prst="rect">
              <a:avLst/>
            </a:prstGeom>
            <a:noFill/>
            <a:ln w="9525">
              <a:noFill/>
              <a:miter lim="800000"/>
              <a:headEnd/>
              <a:tailEnd/>
            </a:ln>
          </p:spPr>
        </p:pic>
        <p:sp>
          <p:nvSpPr>
            <p:cNvPr id="13" name="TextBox 12"/>
            <p:cNvSpPr txBox="1"/>
            <p:nvPr/>
          </p:nvSpPr>
          <p:spPr>
            <a:xfrm rot="16200000">
              <a:off x="172749" y="3345189"/>
              <a:ext cx="1359477" cy="523221"/>
            </a:xfrm>
            <a:prstGeom prst="rect">
              <a:avLst/>
            </a:prstGeom>
            <a:solidFill>
              <a:schemeClr val="bg1"/>
            </a:solidFill>
          </p:spPr>
          <p:txBody>
            <a:bodyPr wrap="none">
              <a:spAutoFit/>
            </a:bodyPr>
            <a:lstStyle/>
            <a:p>
              <a:pPr>
                <a:defRPr/>
              </a:pPr>
              <a:r>
                <a:rPr lang="en-US" sz="2000" dirty="0"/>
                <a:t>O</a:t>
              </a:r>
              <a:r>
                <a:rPr lang="en-US" sz="2000" baseline="-25000" dirty="0"/>
                <a:t>3 </a:t>
              </a:r>
              <a:r>
                <a:rPr lang="en-US" sz="2000" dirty="0"/>
                <a:t>(ppb)</a:t>
              </a:r>
              <a:endParaRPr lang="en-US" sz="2000" baseline="-25000" dirty="0"/>
            </a:p>
          </p:txBody>
        </p:sp>
      </p:grpSp>
      <p:grpSp>
        <p:nvGrpSpPr>
          <p:cNvPr id="15" name="Group 14"/>
          <p:cNvGrpSpPr/>
          <p:nvPr/>
        </p:nvGrpSpPr>
        <p:grpSpPr>
          <a:xfrm>
            <a:off x="541208" y="3476143"/>
            <a:ext cx="3845859" cy="2971800"/>
            <a:chOff x="287214" y="3476143"/>
            <a:chExt cx="3845859" cy="2971800"/>
          </a:xfrm>
        </p:grpSpPr>
        <p:pic>
          <p:nvPicPr>
            <p:cNvPr id="7" name="Picture 164" descr="PlotOutput_williams_mja5.pdf"/>
            <p:cNvPicPr>
              <a:picLocks noChangeAspect="1"/>
            </p:cNvPicPr>
            <p:nvPr/>
          </p:nvPicPr>
          <p:blipFill>
            <a:blip r:embed="rId5"/>
            <a:srcRect/>
            <a:stretch>
              <a:fillRect/>
            </a:stretch>
          </p:blipFill>
          <p:spPr bwMode="auto">
            <a:xfrm>
              <a:off x="287214" y="3476143"/>
              <a:ext cx="3845859" cy="2971800"/>
            </a:xfrm>
            <a:prstGeom prst="rect">
              <a:avLst/>
            </a:prstGeom>
            <a:noFill/>
            <a:ln w="9525">
              <a:noFill/>
              <a:miter lim="800000"/>
              <a:headEnd/>
              <a:tailEnd/>
            </a:ln>
          </p:spPr>
        </p:pic>
        <p:sp>
          <p:nvSpPr>
            <p:cNvPr id="14" name="TextBox 13"/>
            <p:cNvSpPr txBox="1"/>
            <p:nvPr/>
          </p:nvSpPr>
          <p:spPr>
            <a:xfrm rot="16200000">
              <a:off x="-141575" y="4594374"/>
              <a:ext cx="1381783" cy="400110"/>
            </a:xfrm>
            <a:prstGeom prst="rect">
              <a:avLst/>
            </a:prstGeom>
            <a:solidFill>
              <a:schemeClr val="bg1"/>
            </a:solidFill>
          </p:spPr>
          <p:txBody>
            <a:bodyPr wrap="none">
              <a:spAutoFit/>
            </a:bodyPr>
            <a:lstStyle/>
            <a:p>
              <a:pPr>
                <a:defRPr/>
              </a:pPr>
              <a:r>
                <a:rPr lang="en-US" sz="2000" dirty="0"/>
                <a:t>ΔPAN/ΔCO</a:t>
              </a:r>
              <a:r>
                <a:rPr lang="en-US" sz="2000" baseline="-25000" dirty="0"/>
                <a:t>2</a:t>
              </a:r>
            </a:p>
          </p:txBody>
        </p:sp>
      </p:gr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0D3D47E-862C-6F4D-9BCE-FD063CA3184D}" type="slidenum">
              <a:rPr lang="en-US" smtClean="0"/>
              <a:pPr/>
              <a:t>22</a:t>
            </a:fld>
            <a:endParaRPr lang="en-US" dirty="0"/>
          </a:p>
        </p:txBody>
      </p:sp>
      <p:sp>
        <p:nvSpPr>
          <p:cNvPr id="3" name="Title 2"/>
          <p:cNvSpPr>
            <a:spLocks noGrp="1"/>
          </p:cNvSpPr>
          <p:nvPr>
            <p:ph type="title"/>
          </p:nvPr>
        </p:nvSpPr>
        <p:spPr/>
        <p:txBody>
          <a:bodyPr/>
          <a:lstStyle/>
          <a:p>
            <a:r>
              <a:rPr lang="en-US" dirty="0" smtClean="0"/>
              <a:t>Variation with Solar Zenith Angle</a:t>
            </a:r>
            <a:endParaRPr lang="en-US" dirty="0"/>
          </a:p>
        </p:txBody>
      </p:sp>
      <p:pic>
        <p:nvPicPr>
          <p:cNvPr id="5" name="Picture 4" descr="versusTemp.png"/>
          <p:cNvPicPr>
            <a:picLocks noChangeAspect="1"/>
          </p:cNvPicPr>
          <p:nvPr/>
        </p:nvPicPr>
        <p:blipFill>
          <a:blip r:embed="rId3"/>
          <a:stretch>
            <a:fillRect/>
          </a:stretch>
        </p:blipFill>
        <p:spPr>
          <a:xfrm>
            <a:off x="694914" y="858204"/>
            <a:ext cx="7727870" cy="5257800"/>
          </a:xfrm>
          <a:prstGeom prst="rect">
            <a:avLst/>
          </a:prstGeo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0D3D47E-862C-6F4D-9BCE-FD063CA3184D}" type="slidenum">
              <a:rPr lang="en-US" smtClean="0"/>
              <a:pPr/>
              <a:t>23</a:t>
            </a:fld>
            <a:endParaRPr lang="en-US" dirty="0"/>
          </a:p>
        </p:txBody>
      </p:sp>
      <p:sp>
        <p:nvSpPr>
          <p:cNvPr id="3" name="Title 2"/>
          <p:cNvSpPr>
            <a:spLocks noGrp="1"/>
          </p:cNvSpPr>
          <p:nvPr>
            <p:ph type="title"/>
          </p:nvPr>
        </p:nvSpPr>
        <p:spPr/>
        <p:txBody>
          <a:bodyPr/>
          <a:lstStyle/>
          <a:p>
            <a:r>
              <a:rPr lang="en-US" dirty="0" smtClean="0"/>
              <a:t>Variation with Temperature</a:t>
            </a:r>
            <a:endParaRPr lang="en-US" dirty="0"/>
          </a:p>
        </p:txBody>
      </p:sp>
      <p:pic>
        <p:nvPicPr>
          <p:cNvPr id="4" name="Picture 3" descr="versusTemp.png"/>
          <p:cNvPicPr>
            <a:picLocks noChangeAspect="1"/>
          </p:cNvPicPr>
          <p:nvPr/>
        </p:nvPicPr>
        <p:blipFill>
          <a:blip r:embed="rId3"/>
          <a:srcRect l="1062" t="1561" r="1062" b="1561"/>
          <a:stretch>
            <a:fillRect/>
          </a:stretch>
        </p:blipFill>
        <p:spPr>
          <a:xfrm>
            <a:off x="986756" y="1201822"/>
            <a:ext cx="7160542" cy="4823736"/>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Content Placeholder 4" descr="2008jd011186-p09_orig.eps"/>
          <p:cNvPicPr>
            <a:picLocks noGrp="1" noChangeAspect="1"/>
          </p:cNvPicPr>
          <p:nvPr>
            <p:ph idx="1"/>
          </p:nvPr>
        </p:nvPicPr>
        <p:blipFill>
          <a:blip r:embed="rId3"/>
          <a:stretch>
            <a:fillRect/>
          </a:stretch>
        </p:blipFill>
        <p:spPr>
          <a:xfrm>
            <a:off x="4944025" y="885695"/>
            <a:ext cx="3441298" cy="5210514"/>
          </a:xfrm>
        </p:spPr>
      </p:pic>
      <p:sp>
        <p:nvSpPr>
          <p:cNvPr id="3" name="Slide Number Placeholder 2"/>
          <p:cNvSpPr>
            <a:spLocks noGrp="1"/>
          </p:cNvSpPr>
          <p:nvPr>
            <p:ph type="sldNum" sz="quarter" idx="12"/>
          </p:nvPr>
        </p:nvSpPr>
        <p:spPr/>
        <p:txBody>
          <a:bodyPr/>
          <a:lstStyle/>
          <a:p>
            <a:fld id="{80D3D47E-862C-6F4D-9BCE-FD063CA3184D}" type="slidenum">
              <a:rPr lang="en-US" smtClean="0"/>
              <a:pPr/>
              <a:t>3</a:t>
            </a:fld>
            <a:endParaRPr lang="en-US" dirty="0"/>
          </a:p>
        </p:txBody>
      </p:sp>
      <p:sp>
        <p:nvSpPr>
          <p:cNvPr id="4" name="Title 3"/>
          <p:cNvSpPr>
            <a:spLocks noGrp="1"/>
          </p:cNvSpPr>
          <p:nvPr>
            <p:ph type="title"/>
          </p:nvPr>
        </p:nvSpPr>
        <p:spPr/>
        <p:txBody>
          <a:bodyPr>
            <a:normAutofit fontScale="90000"/>
          </a:bodyPr>
          <a:lstStyle/>
          <a:p>
            <a:r>
              <a:rPr lang="en-US" dirty="0" smtClean="0"/>
              <a:t>Aerosol Simulation Program (ASP v2.0)</a:t>
            </a:r>
            <a:endParaRPr lang="en-US" dirty="0"/>
          </a:p>
        </p:txBody>
      </p:sp>
      <p:sp>
        <p:nvSpPr>
          <p:cNvPr id="6" name="Content Placeholder 5"/>
          <p:cNvSpPr>
            <a:spLocks noGrp="1"/>
          </p:cNvSpPr>
          <p:nvPr>
            <p:ph sz="half" idx="1"/>
          </p:nvPr>
        </p:nvSpPr>
        <p:spPr>
          <a:xfrm>
            <a:off x="228600" y="885694"/>
            <a:ext cx="4267200" cy="5210515"/>
          </a:xfrm>
        </p:spPr>
        <p:txBody>
          <a:bodyPr>
            <a:normAutofit/>
          </a:bodyPr>
          <a:lstStyle/>
          <a:p>
            <a:pPr marL="0" indent="0">
              <a:spcBef>
                <a:spcPts val="0"/>
              </a:spcBef>
              <a:buNone/>
              <a:defRPr/>
            </a:pPr>
            <a:r>
              <a:rPr lang="en-US" sz="1800" dirty="0" smtClean="0"/>
              <a:t>ASP (Alvarado and </a:t>
            </a:r>
            <a:r>
              <a:rPr lang="en-US" sz="1800" dirty="0" err="1" smtClean="0"/>
              <a:t>Prinn</a:t>
            </a:r>
            <a:r>
              <a:rPr lang="en-US" sz="1800" dirty="0" smtClean="0"/>
              <a:t>, 2009) models the formation of O</a:t>
            </a:r>
            <a:r>
              <a:rPr lang="en-US" sz="1800" baseline="-25000" dirty="0" smtClean="0"/>
              <a:t>3</a:t>
            </a:r>
            <a:r>
              <a:rPr lang="en-US" sz="1800" dirty="0" smtClean="0"/>
              <a:t> and SOA in smoke plumes. </a:t>
            </a:r>
          </a:p>
          <a:p>
            <a:pPr marL="457200" indent="-457200">
              <a:spcBef>
                <a:spcPts val="600"/>
              </a:spcBef>
              <a:buFont typeface="Wingdings" charset="2"/>
              <a:buChar char="§"/>
              <a:defRPr/>
            </a:pPr>
            <a:r>
              <a:rPr lang="en-US" sz="1800" dirty="0" smtClean="0"/>
              <a:t>Gas-phase chemistry</a:t>
            </a:r>
          </a:p>
          <a:p>
            <a:pPr marL="768096" lvl="1" indent="-274320">
              <a:spcBef>
                <a:spcPts val="0"/>
              </a:spcBef>
              <a:buFont typeface="Courier New"/>
              <a:buChar char="o"/>
              <a:defRPr/>
            </a:pPr>
            <a:r>
              <a:rPr lang="en-US" sz="1800" dirty="0" smtClean="0"/>
              <a:t>≤C</a:t>
            </a:r>
            <a:r>
              <a:rPr lang="en-US" sz="1800" baseline="-25000" dirty="0" smtClean="0"/>
              <a:t>4</a:t>
            </a:r>
            <a:r>
              <a:rPr lang="en-US" sz="1800" dirty="0" smtClean="0"/>
              <a:t> gases follow MCM v3.2 (Saunders et al., 2003). </a:t>
            </a:r>
            <a:endParaRPr lang="en-US" sz="1800" i="1" dirty="0" smtClean="0"/>
          </a:p>
          <a:p>
            <a:pPr marL="768096" lvl="1" indent="-274320">
              <a:spcBef>
                <a:spcPts val="0"/>
              </a:spcBef>
              <a:buFont typeface="Courier New"/>
              <a:buChar char="o"/>
              <a:defRPr/>
            </a:pPr>
            <a:r>
              <a:rPr lang="en-US" sz="1800" dirty="0" smtClean="0"/>
              <a:t>Other organic gases follow RACM2 (</a:t>
            </a:r>
            <a:r>
              <a:rPr lang="en-US" sz="1800" dirty="0" err="1" smtClean="0"/>
              <a:t>Goliff</a:t>
            </a:r>
            <a:r>
              <a:rPr lang="en-US" sz="1800" dirty="0" smtClean="0"/>
              <a:t> et al., 2013). </a:t>
            </a:r>
          </a:p>
          <a:p>
            <a:pPr marL="457200" indent="-457200">
              <a:spcBef>
                <a:spcPts val="600"/>
              </a:spcBef>
              <a:buFont typeface="Wingdings" charset="2"/>
              <a:buChar char="§"/>
              <a:defRPr/>
            </a:pPr>
            <a:r>
              <a:rPr lang="en-US" sz="1800" dirty="0" smtClean="0"/>
              <a:t>Inorganic aerosol thermodynamics</a:t>
            </a:r>
          </a:p>
          <a:p>
            <a:pPr marL="457200" indent="-457200">
              <a:spcBef>
                <a:spcPts val="600"/>
              </a:spcBef>
              <a:buFont typeface="Wingdings" charset="2"/>
              <a:buChar char="§"/>
              <a:defRPr/>
            </a:pPr>
            <a:r>
              <a:rPr lang="en-US" sz="1800" dirty="0" smtClean="0"/>
              <a:t>OA thermodynamics using the Volatility Basis Set (VBS) (Robinson et al., 2007).</a:t>
            </a:r>
          </a:p>
          <a:p>
            <a:pPr marL="457200" indent="-457200">
              <a:spcBef>
                <a:spcPts val="600"/>
              </a:spcBef>
              <a:buFont typeface="Wingdings" charset="2"/>
              <a:buChar char="§"/>
              <a:defRPr/>
            </a:pPr>
            <a:r>
              <a:rPr lang="en-US" sz="1800" dirty="0" smtClean="0"/>
              <a:t>Evolution of the aerosol size distribution and optical properties. </a:t>
            </a:r>
          </a:p>
          <a:p>
            <a:pPr marL="0" indent="0">
              <a:spcBef>
                <a:spcPts val="600"/>
              </a:spcBef>
              <a:buNone/>
              <a:defRPr/>
            </a:pPr>
            <a:r>
              <a:rPr lang="en-US" sz="1800" dirty="0" smtClean="0"/>
              <a:t>ASP can be run as a box model, or as a subroutine within 3D models (Alvarado et al., 2009). </a:t>
            </a:r>
          </a:p>
          <a:p>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80D3D47E-862C-6F4D-9BCE-FD063CA3184D}" type="slidenum">
              <a:rPr lang="en-US" smtClean="0"/>
              <a:pPr/>
              <a:t>4</a:t>
            </a:fld>
            <a:endParaRPr lang="en-US" dirty="0"/>
          </a:p>
        </p:txBody>
      </p:sp>
      <p:grpSp>
        <p:nvGrpSpPr>
          <p:cNvPr id="5" name="Group 107"/>
          <p:cNvGrpSpPr>
            <a:grpSpLocks/>
          </p:cNvGrpSpPr>
          <p:nvPr/>
        </p:nvGrpSpPr>
        <p:grpSpPr bwMode="auto">
          <a:xfrm>
            <a:off x="117567" y="705280"/>
            <a:ext cx="3657601" cy="5284805"/>
            <a:chOff x="7170472" y="5072564"/>
            <a:chExt cx="3657415" cy="5284942"/>
          </a:xfrm>
        </p:grpSpPr>
        <p:pic>
          <p:nvPicPr>
            <p:cNvPr id="6" name="Picture 87" descr="G:\PhD\New WF analysis\new figures- November 2011\IGOR\Figure1ab.png"/>
            <p:cNvPicPr>
              <a:picLocks noChangeAspect="1"/>
            </p:cNvPicPr>
            <p:nvPr/>
          </p:nvPicPr>
          <p:blipFill>
            <a:blip r:embed="rId3"/>
            <a:srcRect r="6483" b="51712"/>
            <a:stretch>
              <a:fillRect/>
            </a:stretch>
          </p:blipFill>
          <p:spPr bwMode="auto">
            <a:xfrm>
              <a:off x="7170473" y="5072564"/>
              <a:ext cx="3657414" cy="2683843"/>
            </a:xfrm>
            <a:prstGeom prst="rect">
              <a:avLst/>
            </a:prstGeom>
            <a:noFill/>
            <a:ln w="9525">
              <a:noFill/>
              <a:miter lim="800000"/>
              <a:headEnd/>
              <a:tailEnd/>
            </a:ln>
          </p:spPr>
        </p:pic>
        <p:pic>
          <p:nvPicPr>
            <p:cNvPr id="7" name="Picture 56" descr="G:\Research\San_Louis_Obispo\figures\willams_density-2-21-11.PNG"/>
            <p:cNvPicPr>
              <a:picLocks noChangeAspect="1" noChangeArrowheads="1"/>
            </p:cNvPicPr>
            <p:nvPr/>
          </p:nvPicPr>
          <p:blipFill>
            <a:blip r:embed="rId4"/>
            <a:srcRect l="4379" t="6848" r="6023" b="4358"/>
            <a:stretch>
              <a:fillRect/>
            </a:stretch>
          </p:blipFill>
          <p:spPr bwMode="auto">
            <a:xfrm>
              <a:off x="7170472" y="7798516"/>
              <a:ext cx="3657414" cy="2558990"/>
            </a:xfrm>
            <a:prstGeom prst="rect">
              <a:avLst/>
            </a:prstGeom>
            <a:noFill/>
            <a:ln w="9525">
              <a:noFill/>
              <a:miter lim="800000"/>
              <a:headEnd/>
              <a:tailEnd/>
            </a:ln>
          </p:spPr>
        </p:pic>
      </p:grpSp>
      <p:sp>
        <p:nvSpPr>
          <p:cNvPr id="10" name="TextBox 52"/>
          <p:cNvSpPr txBox="1">
            <a:spLocks noChangeArrowheads="1"/>
          </p:cNvSpPr>
          <p:nvPr/>
        </p:nvSpPr>
        <p:spPr bwMode="auto">
          <a:xfrm>
            <a:off x="4044462" y="1070005"/>
            <a:ext cx="4870937" cy="4780283"/>
          </a:xfrm>
          <a:prstGeom prst="rect">
            <a:avLst/>
          </a:prstGeom>
          <a:noFill/>
          <a:ln w="9525">
            <a:noFill/>
            <a:miter lim="800000"/>
            <a:headEnd/>
            <a:tailEnd/>
          </a:ln>
        </p:spPr>
        <p:txBody>
          <a:bodyPr wrap="square">
            <a:prstTxWarp prst="textNoShape">
              <a:avLst/>
            </a:prstTxWarp>
            <a:spAutoFit/>
          </a:bodyPr>
          <a:lstStyle/>
          <a:p>
            <a:pPr>
              <a:lnSpc>
                <a:spcPct val="90000"/>
              </a:lnSpc>
            </a:pPr>
            <a:r>
              <a:rPr lang="en-US" sz="2600" b="1" dirty="0">
                <a:ea typeface="Arial" charset="0"/>
                <a:cs typeface="Arial" charset="0"/>
              </a:rPr>
              <a:t>The Williams fire </a:t>
            </a:r>
            <a:r>
              <a:rPr lang="en-US" sz="2600" dirty="0">
                <a:ea typeface="Arial" charset="0"/>
                <a:cs typeface="Arial" charset="0"/>
              </a:rPr>
              <a:t>(burning </a:t>
            </a:r>
            <a:r>
              <a:rPr lang="en-US" sz="2600" dirty="0" smtClean="0">
                <a:ea typeface="Arial" charset="0"/>
                <a:cs typeface="Arial" charset="0"/>
              </a:rPr>
              <a:t>scrublands) </a:t>
            </a:r>
            <a:r>
              <a:rPr lang="en-US" sz="2600" dirty="0">
                <a:ea typeface="Arial" charset="0"/>
                <a:cs typeface="Arial" charset="0"/>
              </a:rPr>
              <a:t>was sampled from 10:50-15:20 LT on November 17, 2009. Skies were clear all day and RH was low (11-26%) with variable winds (2-5 </a:t>
            </a:r>
            <a:r>
              <a:rPr lang="en-US" sz="2600" dirty="0" err="1">
                <a:ea typeface="Arial" charset="0"/>
                <a:cs typeface="Arial" charset="0"/>
              </a:rPr>
              <a:t>m/s</a:t>
            </a:r>
            <a:r>
              <a:rPr lang="en-US" sz="2600" dirty="0">
                <a:ea typeface="Arial" charset="0"/>
                <a:cs typeface="Arial" charset="0"/>
              </a:rPr>
              <a:t>)</a:t>
            </a:r>
            <a:r>
              <a:rPr lang="en-US" sz="2600" dirty="0" smtClean="0">
                <a:ea typeface="Arial" charset="0"/>
                <a:cs typeface="Arial" charset="0"/>
              </a:rPr>
              <a:t>.</a:t>
            </a:r>
          </a:p>
          <a:p>
            <a:pPr>
              <a:lnSpc>
                <a:spcPct val="90000"/>
              </a:lnSpc>
            </a:pPr>
            <a:endParaRPr lang="en-US" sz="2600" dirty="0" smtClean="0">
              <a:ea typeface="Arial" charset="0"/>
              <a:cs typeface="Arial" charset="0"/>
            </a:endParaRPr>
          </a:p>
          <a:p>
            <a:pPr>
              <a:lnSpc>
                <a:spcPct val="90000"/>
              </a:lnSpc>
            </a:pPr>
            <a:r>
              <a:rPr lang="en-US" sz="2600" dirty="0" smtClean="0">
                <a:ea typeface="Arial" charset="0"/>
                <a:cs typeface="Arial" charset="0"/>
              </a:rPr>
              <a:t>Measurements included </a:t>
            </a:r>
            <a:r>
              <a:rPr lang="en-US" sz="2600" b="1" dirty="0" smtClean="0">
                <a:ea typeface="Arial" charset="0"/>
                <a:cs typeface="Arial" charset="0"/>
              </a:rPr>
              <a:t>U. Montana airborne FTIR</a:t>
            </a:r>
            <a:r>
              <a:rPr lang="en-US" sz="2600" dirty="0" smtClean="0">
                <a:ea typeface="Arial" charset="0"/>
                <a:cs typeface="Arial" charset="0"/>
              </a:rPr>
              <a:t> (CO, O</a:t>
            </a:r>
            <a:r>
              <a:rPr lang="en-US" sz="2600" baseline="-25000" dirty="0" smtClean="0">
                <a:ea typeface="Arial" charset="0"/>
                <a:cs typeface="Arial" charset="0"/>
              </a:rPr>
              <a:t>3</a:t>
            </a:r>
            <a:r>
              <a:rPr lang="en-US" sz="2600" dirty="0" smtClean="0">
                <a:ea typeface="Arial" charset="0"/>
                <a:cs typeface="Arial" charset="0"/>
              </a:rPr>
              <a:t>, </a:t>
            </a:r>
            <a:r>
              <a:rPr lang="en-US" sz="2600" dirty="0" err="1" smtClean="0">
                <a:ea typeface="Arial" charset="0"/>
                <a:cs typeface="Arial" charset="0"/>
              </a:rPr>
              <a:t>NO</a:t>
            </a:r>
            <a:r>
              <a:rPr lang="en-US" sz="2600" baseline="-25000" dirty="0" err="1" smtClean="0">
                <a:ea typeface="Arial" charset="0"/>
                <a:cs typeface="Arial" charset="0"/>
              </a:rPr>
              <a:t>x</a:t>
            </a:r>
            <a:r>
              <a:rPr lang="en-US" sz="2600" dirty="0" smtClean="0">
                <a:ea typeface="Arial" charset="0"/>
                <a:cs typeface="Arial" charset="0"/>
              </a:rPr>
              <a:t>, PAN, C</a:t>
            </a:r>
            <a:r>
              <a:rPr lang="en-US" sz="2600" baseline="-25000" dirty="0" smtClean="0">
                <a:ea typeface="Arial" charset="0"/>
                <a:cs typeface="Arial" charset="0"/>
              </a:rPr>
              <a:t>2</a:t>
            </a:r>
            <a:r>
              <a:rPr lang="en-US" sz="2600" dirty="0" smtClean="0">
                <a:ea typeface="Arial" charset="0"/>
                <a:cs typeface="Arial" charset="0"/>
              </a:rPr>
              <a:t>H</a:t>
            </a:r>
            <a:r>
              <a:rPr lang="en-US" sz="2600" baseline="-25000" dirty="0" smtClean="0">
                <a:ea typeface="Arial" charset="0"/>
                <a:cs typeface="Arial" charset="0"/>
              </a:rPr>
              <a:t>4</a:t>
            </a:r>
            <a:r>
              <a:rPr lang="en-US" sz="2600" dirty="0" smtClean="0">
                <a:ea typeface="Arial" charset="0"/>
                <a:cs typeface="Arial" charset="0"/>
              </a:rPr>
              <a:t>, etc.), </a:t>
            </a:r>
            <a:r>
              <a:rPr lang="en-US" sz="2600" b="1" dirty="0" smtClean="0">
                <a:ea typeface="Arial" charset="0"/>
                <a:cs typeface="Arial" charset="0"/>
              </a:rPr>
              <a:t>compact </a:t>
            </a:r>
            <a:r>
              <a:rPr lang="en-US" sz="2600" b="1" dirty="0" err="1" smtClean="0">
                <a:ea typeface="Arial" charset="0"/>
                <a:cs typeface="Arial" charset="0"/>
              </a:rPr>
              <a:t>ToF</a:t>
            </a:r>
            <a:r>
              <a:rPr lang="en-US" sz="2600" b="1" dirty="0" smtClean="0">
                <a:ea typeface="Arial" charset="0"/>
                <a:cs typeface="Arial" charset="0"/>
              </a:rPr>
              <a:t>-AMS </a:t>
            </a:r>
            <a:r>
              <a:rPr lang="en-US" sz="2600" dirty="0" smtClean="0">
                <a:ea typeface="Arial" charset="0"/>
                <a:cs typeface="Arial" charset="0"/>
              </a:rPr>
              <a:t>(aerosol mass conc.), </a:t>
            </a:r>
            <a:r>
              <a:rPr lang="en-US" sz="2600" b="1" dirty="0" smtClean="0">
                <a:ea typeface="Arial" charset="0"/>
                <a:cs typeface="Arial" charset="0"/>
              </a:rPr>
              <a:t>SP2</a:t>
            </a:r>
            <a:r>
              <a:rPr lang="en-US" sz="2600" dirty="0" smtClean="0">
                <a:ea typeface="Arial" charset="0"/>
                <a:cs typeface="Arial" charset="0"/>
              </a:rPr>
              <a:t> (BC), </a:t>
            </a:r>
            <a:r>
              <a:rPr lang="en-US" sz="2600" b="1" dirty="0" err="1" smtClean="0">
                <a:ea typeface="Arial" charset="0"/>
                <a:cs typeface="Arial" charset="0"/>
              </a:rPr>
              <a:t>nephelometer</a:t>
            </a:r>
            <a:r>
              <a:rPr lang="en-US" sz="2600" dirty="0" smtClean="0">
                <a:ea typeface="Arial" charset="0"/>
                <a:cs typeface="Arial" charset="0"/>
              </a:rPr>
              <a:t>, and meteorological data.</a:t>
            </a:r>
            <a:endParaRPr lang="en-US" sz="2600" dirty="0">
              <a:ea typeface="Arial" charset="0"/>
              <a:cs typeface="Arial" charset="0"/>
            </a:endParaRPr>
          </a:p>
        </p:txBody>
      </p:sp>
      <p:sp>
        <p:nvSpPr>
          <p:cNvPr id="4" name="Title 3"/>
          <p:cNvSpPr>
            <a:spLocks noGrp="1"/>
          </p:cNvSpPr>
          <p:nvPr>
            <p:ph type="title"/>
          </p:nvPr>
        </p:nvSpPr>
        <p:spPr/>
        <p:txBody>
          <a:bodyPr>
            <a:normAutofit fontScale="90000"/>
          </a:bodyPr>
          <a:lstStyle/>
          <a:p>
            <a:r>
              <a:rPr lang="en-US" dirty="0" smtClean="0"/>
              <a:t>Williams fire sampling (</a:t>
            </a:r>
            <a:r>
              <a:rPr lang="en-US" dirty="0" err="1" smtClean="0"/>
              <a:t>Akagi</a:t>
            </a:r>
            <a:r>
              <a:rPr lang="en-US" dirty="0" smtClean="0"/>
              <a:t> et al., 2012)</a:t>
            </a:r>
            <a:br>
              <a:rPr lang="en-US" dirty="0" smtClean="0"/>
            </a:b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p:cNvGrpSpPr/>
          <p:nvPr/>
        </p:nvGrpSpPr>
        <p:grpSpPr>
          <a:xfrm>
            <a:off x="4597372" y="1018232"/>
            <a:ext cx="4666143" cy="3740392"/>
            <a:chOff x="241942" y="2908893"/>
            <a:chExt cx="3721006" cy="2982770"/>
          </a:xfrm>
        </p:grpSpPr>
        <p:pic>
          <p:nvPicPr>
            <p:cNvPr id="6" name="Picture 95" descr="G:\PhD\New WF analysis\new figures- November 2011\IGOR\Figure 9a_alternative.png"/>
            <p:cNvPicPr>
              <a:picLocks noChangeAspect="1"/>
            </p:cNvPicPr>
            <p:nvPr/>
          </p:nvPicPr>
          <p:blipFill>
            <a:blip r:embed="rId3"/>
            <a:srcRect/>
            <a:stretch>
              <a:fillRect/>
            </a:stretch>
          </p:blipFill>
          <p:spPr bwMode="auto">
            <a:xfrm>
              <a:off x="241942" y="3377063"/>
              <a:ext cx="3721006" cy="2514600"/>
            </a:xfrm>
            <a:prstGeom prst="rect">
              <a:avLst/>
            </a:prstGeom>
            <a:noFill/>
            <a:ln w="9525">
              <a:noFill/>
              <a:miter lim="800000"/>
              <a:headEnd/>
              <a:tailEnd/>
            </a:ln>
          </p:spPr>
        </p:pic>
        <p:sp>
          <p:nvSpPr>
            <p:cNvPr id="14" name="Rectangle 96"/>
            <p:cNvSpPr>
              <a:spLocks noChangeArrowheads="1"/>
            </p:cNvSpPr>
            <p:nvPr/>
          </p:nvSpPr>
          <p:spPr bwMode="auto">
            <a:xfrm>
              <a:off x="1452592" y="2908893"/>
              <a:ext cx="1892188" cy="608681"/>
            </a:xfrm>
            <a:prstGeom prst="rect">
              <a:avLst/>
            </a:prstGeom>
            <a:noFill/>
            <a:ln w="9525">
              <a:noFill/>
              <a:miter lim="800000"/>
              <a:headEnd/>
              <a:tailEnd/>
            </a:ln>
          </p:spPr>
          <p:txBody>
            <a:bodyPr wrap="square" lIns="0" rIns="0">
              <a:prstTxWarp prst="textNoShape">
                <a:avLst/>
              </a:prstTxWarp>
              <a:spAutoFit/>
            </a:bodyPr>
            <a:lstStyle/>
            <a:p>
              <a:pPr algn="ctr">
                <a:lnSpc>
                  <a:spcPct val="90000"/>
                </a:lnSpc>
                <a:spcBef>
                  <a:spcPts val="600"/>
                </a:spcBef>
              </a:pPr>
              <a:r>
                <a:rPr lang="en-US" sz="2400" b="1" dirty="0" smtClean="0">
                  <a:latin typeface="Arial"/>
                  <a:ea typeface="Arial" charset="0"/>
                  <a:cs typeface="Arial"/>
                </a:rPr>
                <a:t>Significant PAN formation.</a:t>
              </a:r>
              <a:endParaRPr lang="en-US" sz="2400" b="1" dirty="0">
                <a:latin typeface="Arial"/>
                <a:ea typeface="Arial" charset="0"/>
                <a:cs typeface="Arial"/>
              </a:endParaRPr>
            </a:p>
          </p:txBody>
        </p:sp>
        <p:cxnSp>
          <p:nvCxnSpPr>
            <p:cNvPr id="19" name="Straight Arrow Connector 18"/>
            <p:cNvCxnSpPr/>
            <p:nvPr/>
          </p:nvCxnSpPr>
          <p:spPr>
            <a:xfrm rot="16200000" flipH="1">
              <a:off x="1704545" y="4175115"/>
              <a:ext cx="1678277" cy="289994"/>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grpSp>
      <p:sp>
        <p:nvSpPr>
          <p:cNvPr id="3" name="Slide Number Placeholder 2"/>
          <p:cNvSpPr>
            <a:spLocks noGrp="1"/>
          </p:cNvSpPr>
          <p:nvPr>
            <p:ph type="sldNum" sz="quarter" idx="12"/>
          </p:nvPr>
        </p:nvSpPr>
        <p:spPr/>
        <p:txBody>
          <a:bodyPr/>
          <a:lstStyle/>
          <a:p>
            <a:fld id="{80D3D47E-862C-6F4D-9BCE-FD063CA3184D}" type="slidenum">
              <a:rPr lang="en-US" smtClean="0"/>
              <a:pPr/>
              <a:t>5</a:t>
            </a:fld>
            <a:endParaRPr lang="en-US" dirty="0"/>
          </a:p>
        </p:txBody>
      </p:sp>
      <p:grpSp>
        <p:nvGrpSpPr>
          <p:cNvPr id="18" name="Group 17"/>
          <p:cNvGrpSpPr>
            <a:grpSpLocks/>
          </p:cNvGrpSpPr>
          <p:nvPr/>
        </p:nvGrpSpPr>
        <p:grpSpPr>
          <a:xfrm>
            <a:off x="57122" y="1006912"/>
            <a:ext cx="4771093" cy="3795866"/>
            <a:chOff x="201854" y="381982"/>
            <a:chExt cx="3804699" cy="3027000"/>
          </a:xfrm>
        </p:grpSpPr>
        <p:grpSp>
          <p:nvGrpSpPr>
            <p:cNvPr id="7" name="Group 92"/>
            <p:cNvGrpSpPr>
              <a:grpSpLocks noChangeAspect="1"/>
            </p:cNvGrpSpPr>
            <p:nvPr/>
          </p:nvGrpSpPr>
          <p:grpSpPr bwMode="auto">
            <a:xfrm>
              <a:off x="201854" y="894382"/>
              <a:ext cx="3804699" cy="2514600"/>
              <a:chOff x="22534022" y="5987643"/>
              <a:chExt cx="4943475" cy="3267075"/>
            </a:xfrm>
          </p:grpSpPr>
          <p:pic>
            <p:nvPicPr>
              <p:cNvPr id="8" name="Picture 88" descr="G:\PhD\New WF analysis\new figures- November 2011\IGOR\Figure 5- Ozone.png"/>
              <p:cNvPicPr>
                <a:picLocks noChangeAspect="1" noChangeArrowheads="1"/>
              </p:cNvPicPr>
              <p:nvPr/>
            </p:nvPicPr>
            <p:blipFill>
              <a:blip r:embed="rId4"/>
              <a:srcRect/>
              <a:stretch>
                <a:fillRect/>
              </a:stretch>
            </p:blipFill>
            <p:spPr bwMode="auto">
              <a:xfrm>
                <a:off x="22534022" y="5987643"/>
                <a:ext cx="4943475" cy="3267075"/>
              </a:xfrm>
              <a:prstGeom prst="rect">
                <a:avLst/>
              </a:prstGeom>
              <a:noFill/>
              <a:ln w="9525">
                <a:noFill/>
                <a:miter lim="800000"/>
                <a:headEnd/>
                <a:tailEnd/>
              </a:ln>
            </p:spPr>
          </p:pic>
          <p:sp>
            <p:nvSpPr>
              <p:cNvPr id="9" name="Rectangle 91"/>
              <p:cNvSpPr>
                <a:spLocks noChangeArrowheads="1"/>
              </p:cNvSpPr>
              <p:nvPr/>
            </p:nvSpPr>
            <p:spPr bwMode="auto">
              <a:xfrm>
                <a:off x="23444200" y="6045200"/>
                <a:ext cx="2006600" cy="533400"/>
              </a:xfrm>
              <a:prstGeom prst="rect">
                <a:avLst/>
              </a:prstGeom>
              <a:solidFill>
                <a:schemeClr val="bg1"/>
              </a:solidFill>
              <a:ln w="9525">
                <a:solidFill>
                  <a:schemeClr val="bg1"/>
                </a:solidFill>
                <a:round/>
                <a:headEnd/>
                <a:tailEnd/>
              </a:ln>
            </p:spPr>
            <p:txBody>
              <a:bodyPr>
                <a:prstTxWarp prst="textNoShape">
                  <a:avLst/>
                </a:prstTxWarp>
              </a:bodyPr>
              <a:lstStyle/>
              <a:p>
                <a:pPr eaLnBrk="0" hangingPunct="0"/>
                <a:endParaRPr lang="en-US"/>
              </a:p>
            </p:txBody>
          </p:sp>
        </p:grpSp>
        <p:sp>
          <p:nvSpPr>
            <p:cNvPr id="10" name="TextBox 90"/>
            <p:cNvSpPr txBox="1">
              <a:spLocks noChangeArrowheads="1"/>
            </p:cNvSpPr>
            <p:nvPr/>
          </p:nvSpPr>
          <p:spPr bwMode="auto">
            <a:xfrm>
              <a:off x="890163" y="381982"/>
              <a:ext cx="2880643" cy="608680"/>
            </a:xfrm>
            <a:prstGeom prst="rect">
              <a:avLst/>
            </a:prstGeom>
            <a:noFill/>
            <a:ln w="9525">
              <a:noFill/>
              <a:miter lim="800000"/>
              <a:headEnd/>
              <a:tailEnd/>
            </a:ln>
          </p:spPr>
          <p:txBody>
            <a:bodyPr wrap="square">
              <a:prstTxWarp prst="textNoShape">
                <a:avLst/>
              </a:prstTxWarp>
              <a:spAutoFit/>
            </a:bodyPr>
            <a:lstStyle/>
            <a:p>
              <a:pPr algn="ctr">
                <a:lnSpc>
                  <a:spcPct val="90000"/>
                </a:lnSpc>
              </a:pPr>
              <a:r>
                <a:rPr lang="en-US" sz="2400" b="1" dirty="0">
                  <a:latin typeface="Arial"/>
                  <a:ea typeface="Arial" charset="0"/>
                  <a:cs typeface="Arial"/>
                </a:rPr>
                <a:t>ΔO</a:t>
              </a:r>
              <a:r>
                <a:rPr lang="en-US" sz="2400" b="1" baseline="-25000" dirty="0">
                  <a:latin typeface="Arial"/>
                  <a:ea typeface="Arial" charset="0"/>
                  <a:cs typeface="Arial"/>
                </a:rPr>
                <a:t>3</a:t>
              </a:r>
              <a:r>
                <a:rPr lang="en-US" sz="2400" b="1" dirty="0">
                  <a:latin typeface="Arial"/>
                  <a:ea typeface="Arial" charset="0"/>
                  <a:cs typeface="Arial"/>
                </a:rPr>
                <a:t>/ΔCO increased</a:t>
              </a:r>
              <a:r>
                <a:rPr lang="en-US" sz="2400" b="1" dirty="0" smtClean="0">
                  <a:latin typeface="Arial"/>
                  <a:ea typeface="Arial" charset="0"/>
                  <a:cs typeface="Arial"/>
                </a:rPr>
                <a:t> to </a:t>
              </a:r>
              <a:r>
                <a:rPr lang="en-US" sz="2400" b="1" dirty="0">
                  <a:latin typeface="Arial"/>
                  <a:ea typeface="Arial" charset="0"/>
                  <a:cs typeface="Arial"/>
                </a:rPr>
                <a:t>10% in 4.5</a:t>
              </a:r>
              <a:r>
                <a:rPr lang="en-US" sz="2400" b="1" dirty="0" smtClean="0">
                  <a:latin typeface="Arial"/>
                  <a:ea typeface="Arial" charset="0"/>
                  <a:cs typeface="Arial"/>
                </a:rPr>
                <a:t> hr.</a:t>
              </a:r>
              <a:endParaRPr lang="en-US" sz="2400" b="1" dirty="0">
                <a:latin typeface="Arial"/>
                <a:ea typeface="Arial" charset="0"/>
                <a:cs typeface="Arial"/>
              </a:endParaRPr>
            </a:p>
          </p:txBody>
        </p:sp>
      </p:grpSp>
      <p:sp>
        <p:nvSpPr>
          <p:cNvPr id="13" name="TextBox 102"/>
          <p:cNvSpPr txBox="1">
            <a:spLocks noChangeArrowheads="1"/>
          </p:cNvSpPr>
          <p:nvPr/>
        </p:nvSpPr>
        <p:spPr bwMode="auto">
          <a:xfrm>
            <a:off x="228601" y="4835127"/>
            <a:ext cx="8686798" cy="1581972"/>
          </a:xfrm>
          <a:prstGeom prst="rect">
            <a:avLst/>
          </a:prstGeom>
          <a:noFill/>
          <a:ln w="9525">
            <a:noFill/>
            <a:miter lim="800000"/>
            <a:headEnd/>
            <a:tailEnd/>
          </a:ln>
        </p:spPr>
        <p:txBody>
          <a:bodyPr wrap="square">
            <a:prstTxWarp prst="textNoShape">
              <a:avLst/>
            </a:prstTxWarp>
            <a:spAutoFit/>
          </a:bodyPr>
          <a:lstStyle/>
          <a:p>
            <a:pPr marL="457200" indent="-457200">
              <a:lnSpc>
                <a:spcPct val="90000"/>
              </a:lnSpc>
              <a:spcBef>
                <a:spcPts val="600"/>
              </a:spcBef>
              <a:buFont typeface="Arial"/>
              <a:buChar char="•"/>
            </a:pPr>
            <a:r>
              <a:rPr lang="en-US" sz="2400" b="1" dirty="0" smtClean="0">
                <a:solidFill>
                  <a:srgbClr val="000000"/>
                </a:solidFill>
                <a:latin typeface="Arial"/>
                <a:ea typeface="Arial" charset="0"/>
                <a:cs typeface="Arial"/>
              </a:rPr>
              <a:t>Significant formation of HCOOH and CH</a:t>
            </a:r>
            <a:r>
              <a:rPr lang="en-US" sz="2400" b="1" baseline="-25000" dirty="0" smtClean="0">
                <a:solidFill>
                  <a:srgbClr val="000000"/>
                </a:solidFill>
                <a:latin typeface="Arial"/>
                <a:ea typeface="Arial" charset="0"/>
                <a:cs typeface="Arial"/>
              </a:rPr>
              <a:t>3</a:t>
            </a:r>
            <a:r>
              <a:rPr lang="en-US" sz="2400" b="1" dirty="0" smtClean="0">
                <a:solidFill>
                  <a:srgbClr val="000000"/>
                </a:solidFill>
                <a:latin typeface="Arial"/>
                <a:ea typeface="Arial" charset="0"/>
                <a:cs typeface="Arial"/>
              </a:rPr>
              <a:t>COOH</a:t>
            </a:r>
          </a:p>
          <a:p>
            <a:pPr marL="457200" indent="-457200">
              <a:lnSpc>
                <a:spcPct val="90000"/>
              </a:lnSpc>
              <a:spcBef>
                <a:spcPts val="600"/>
              </a:spcBef>
              <a:buFont typeface="Arial"/>
              <a:buChar char="•"/>
            </a:pPr>
            <a:r>
              <a:rPr lang="en-US" sz="2400" b="1" dirty="0" smtClean="0">
                <a:latin typeface="Arial"/>
                <a:ea typeface="Arial" charset="0"/>
                <a:cs typeface="Arial"/>
              </a:rPr>
              <a:t> </a:t>
            </a:r>
            <a:r>
              <a:rPr lang="en-US" sz="2400" b="1" dirty="0" smtClean="0">
                <a:solidFill>
                  <a:srgbClr val="000000"/>
                </a:solidFill>
                <a:latin typeface="Arial"/>
                <a:ea typeface="Arial" charset="0"/>
                <a:cs typeface="Arial"/>
              </a:rPr>
              <a:t>ΔOA/ΔCO</a:t>
            </a:r>
            <a:r>
              <a:rPr lang="en-US" sz="2400" b="1" baseline="-25000" dirty="0" smtClean="0">
                <a:solidFill>
                  <a:srgbClr val="000000"/>
                </a:solidFill>
                <a:latin typeface="Arial"/>
                <a:ea typeface="Arial" charset="0"/>
                <a:cs typeface="Arial"/>
              </a:rPr>
              <a:t>2</a:t>
            </a:r>
            <a:r>
              <a:rPr lang="en-US" sz="2400" b="1" dirty="0" smtClean="0">
                <a:solidFill>
                  <a:srgbClr val="000000"/>
                </a:solidFill>
                <a:latin typeface="Arial"/>
                <a:ea typeface="Arial" charset="0"/>
                <a:cs typeface="Arial"/>
              </a:rPr>
              <a:t> slightly decreases in 4.5 hr                      (from 3.6±0.9x10</a:t>
            </a:r>
            <a:r>
              <a:rPr lang="en-US" sz="2400" b="1" baseline="30000" dirty="0" smtClean="0">
                <a:solidFill>
                  <a:srgbClr val="000000"/>
                </a:solidFill>
                <a:latin typeface="Arial"/>
                <a:ea typeface="Arial" charset="0"/>
                <a:cs typeface="Arial"/>
              </a:rPr>
              <a:t>-3</a:t>
            </a:r>
            <a:r>
              <a:rPr lang="en-US" sz="2400" b="1" dirty="0" smtClean="0">
                <a:solidFill>
                  <a:srgbClr val="000000"/>
                </a:solidFill>
                <a:latin typeface="Arial"/>
                <a:ea typeface="Arial" charset="0"/>
                <a:cs typeface="Arial"/>
              </a:rPr>
              <a:t> to 2.8±0.9x10</a:t>
            </a:r>
            <a:r>
              <a:rPr lang="en-US" sz="2400" b="1" baseline="30000" dirty="0" smtClean="0">
                <a:solidFill>
                  <a:srgbClr val="000000"/>
                </a:solidFill>
                <a:latin typeface="Arial"/>
                <a:ea typeface="Arial" charset="0"/>
                <a:cs typeface="Arial"/>
              </a:rPr>
              <a:t>-3</a:t>
            </a:r>
            <a:r>
              <a:rPr lang="en-US" sz="2400" b="1" dirty="0" smtClean="0">
                <a:solidFill>
                  <a:srgbClr val="000000"/>
                </a:solidFill>
                <a:latin typeface="Arial"/>
                <a:ea typeface="Arial" charset="0"/>
                <a:cs typeface="Arial"/>
              </a:rPr>
              <a:t>)</a:t>
            </a:r>
          </a:p>
          <a:p>
            <a:pPr marL="457200" indent="-457200">
              <a:lnSpc>
                <a:spcPct val="90000"/>
              </a:lnSpc>
              <a:spcBef>
                <a:spcPts val="600"/>
              </a:spcBef>
              <a:buFont typeface="Arial"/>
              <a:buChar char="•"/>
            </a:pPr>
            <a:endParaRPr lang="en-US" sz="2400" b="1" dirty="0" smtClean="0">
              <a:latin typeface="Arial"/>
              <a:ea typeface="Arial" charset="0"/>
              <a:cs typeface="Arial"/>
            </a:endParaRPr>
          </a:p>
        </p:txBody>
      </p:sp>
      <p:sp>
        <p:nvSpPr>
          <p:cNvPr id="4" name="Title 3"/>
          <p:cNvSpPr>
            <a:spLocks noGrp="1"/>
          </p:cNvSpPr>
          <p:nvPr>
            <p:ph type="title"/>
          </p:nvPr>
        </p:nvSpPr>
        <p:spPr/>
        <p:txBody>
          <a:bodyPr>
            <a:normAutofit/>
          </a:bodyPr>
          <a:lstStyle/>
          <a:p>
            <a:r>
              <a:rPr lang="en-US" sz="3200" dirty="0" smtClean="0"/>
              <a:t>Key Observations of Williams fire</a:t>
            </a:r>
            <a:endParaRPr lang="en-US" sz="3200" dirty="0"/>
          </a:p>
        </p:txBody>
      </p:sp>
      <p:sp>
        <p:nvSpPr>
          <p:cNvPr id="15" name="TextBox 14"/>
          <p:cNvSpPr txBox="1"/>
          <p:nvPr/>
        </p:nvSpPr>
        <p:spPr>
          <a:xfrm>
            <a:off x="935562" y="1850511"/>
            <a:ext cx="3459676" cy="369332"/>
          </a:xfrm>
          <a:prstGeom prst="rect">
            <a:avLst/>
          </a:prstGeom>
          <a:noFill/>
        </p:spPr>
        <p:txBody>
          <a:bodyPr wrap="none" rtlCol="0">
            <a:spAutoFit/>
          </a:bodyPr>
          <a:lstStyle/>
          <a:p>
            <a:r>
              <a:rPr lang="en-US" dirty="0" smtClean="0"/>
              <a:t>ΔO</a:t>
            </a:r>
            <a:r>
              <a:rPr lang="en-US" baseline="-25000" dirty="0" smtClean="0"/>
              <a:t>3</a:t>
            </a:r>
            <a:r>
              <a:rPr lang="en-US" dirty="0" smtClean="0"/>
              <a:t> = O</a:t>
            </a:r>
            <a:r>
              <a:rPr lang="en-US" baseline="-25000" dirty="0" smtClean="0"/>
              <a:t>3 </a:t>
            </a:r>
            <a:r>
              <a:rPr lang="en-US" dirty="0" smtClean="0"/>
              <a:t>in plume – background O</a:t>
            </a:r>
            <a:r>
              <a:rPr lang="en-US" baseline="-25000" dirty="0" smtClean="0"/>
              <a:t>3</a:t>
            </a:r>
            <a:endParaRPr lang="en-US" baseline="-250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temp_williams.pdf"/>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3"/>
              <a:stretch>
                <a:fillRect/>
              </a:stretch>
            </p:blipFill>
          </mc:Choice>
          <mc:Fallback>
            <p:blipFill>
              <a:blip r:embed="rId4"/>
              <a:stretch>
                <a:fillRect/>
              </a:stretch>
            </p:blipFill>
          </mc:Fallback>
        </mc:AlternateContent>
        <p:spPr>
          <a:xfrm rot="16200000">
            <a:off x="4804347" y="685380"/>
            <a:ext cx="4069080" cy="5265868"/>
          </a:xfrm>
          <a:prstGeom prst="rect">
            <a:avLst/>
          </a:prstGeom>
        </p:spPr>
      </p:pic>
      <p:sp>
        <p:nvSpPr>
          <p:cNvPr id="4" name="Slide Number Placeholder 3"/>
          <p:cNvSpPr>
            <a:spLocks noGrp="1"/>
          </p:cNvSpPr>
          <p:nvPr>
            <p:ph type="sldNum" sz="quarter" idx="12"/>
          </p:nvPr>
        </p:nvSpPr>
        <p:spPr/>
        <p:txBody>
          <a:bodyPr/>
          <a:lstStyle/>
          <a:p>
            <a:fld id="{80D3D47E-862C-6F4D-9BCE-FD063CA3184D}" type="slidenum">
              <a:rPr lang="en-US" smtClean="0"/>
              <a:pPr/>
              <a:t>6</a:t>
            </a:fld>
            <a:endParaRPr lang="en-US" dirty="0"/>
          </a:p>
        </p:txBody>
      </p:sp>
      <p:sp>
        <p:nvSpPr>
          <p:cNvPr id="5" name="Title 4"/>
          <p:cNvSpPr>
            <a:spLocks noGrp="1"/>
          </p:cNvSpPr>
          <p:nvPr>
            <p:ph type="title"/>
          </p:nvPr>
        </p:nvSpPr>
        <p:spPr/>
        <p:txBody>
          <a:bodyPr>
            <a:noAutofit/>
          </a:bodyPr>
          <a:lstStyle/>
          <a:p>
            <a:r>
              <a:rPr lang="en-US" sz="3000" dirty="0" smtClean="0"/>
              <a:t>Without SVOC Chemistry, ASP performs well for O</a:t>
            </a:r>
            <a:r>
              <a:rPr lang="en-US" sz="3000" baseline="-25000" dirty="0" smtClean="0"/>
              <a:t>3</a:t>
            </a:r>
            <a:r>
              <a:rPr lang="en-US" sz="3000" dirty="0" smtClean="0"/>
              <a:t> and PAN, as well as </a:t>
            </a:r>
            <a:r>
              <a:rPr lang="en-US" sz="3000" dirty="0" err="1" smtClean="0"/>
              <a:t>NO</a:t>
            </a:r>
            <a:r>
              <a:rPr lang="en-US" sz="3000" baseline="-25000" dirty="0" err="1" smtClean="0"/>
              <a:t>x</a:t>
            </a:r>
            <a:r>
              <a:rPr lang="en-US" sz="3000" dirty="0" smtClean="0"/>
              <a:t>, C</a:t>
            </a:r>
            <a:r>
              <a:rPr lang="en-US" sz="3000" baseline="-25000" dirty="0" smtClean="0"/>
              <a:t>2</a:t>
            </a:r>
            <a:r>
              <a:rPr lang="en-US" sz="3000" dirty="0" smtClean="0"/>
              <a:t>H</a:t>
            </a:r>
            <a:r>
              <a:rPr lang="en-US" sz="3000" baseline="-25000" dirty="0" smtClean="0"/>
              <a:t>4</a:t>
            </a:r>
            <a:r>
              <a:rPr lang="en-US" sz="3000" dirty="0" smtClean="0"/>
              <a:t> and OH.</a:t>
            </a:r>
            <a:endParaRPr lang="en-US" sz="3000" dirty="0"/>
          </a:p>
        </p:txBody>
      </p:sp>
      <p:grpSp>
        <p:nvGrpSpPr>
          <p:cNvPr id="2" name="Group 214"/>
          <p:cNvGrpSpPr>
            <a:grpSpLocks noChangeAspect="1"/>
          </p:cNvGrpSpPr>
          <p:nvPr/>
        </p:nvGrpSpPr>
        <p:grpSpPr bwMode="auto">
          <a:xfrm>
            <a:off x="-263919" y="1291806"/>
            <a:ext cx="5265868" cy="4069080"/>
            <a:chOff x="296930" y="1654830"/>
            <a:chExt cx="4849768" cy="3747549"/>
          </a:xfrm>
        </p:grpSpPr>
        <p:pic>
          <p:nvPicPr>
            <p:cNvPr id="12" name="Picture 162" descr="PlotOutput_williams_mja5.pdf"/>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5"/>
                <a:stretch>
                  <a:fillRect/>
                </a:stretch>
              </p:blipFill>
            </mc:Choice>
            <mc:Fallback>
              <p:blipFill>
                <a:blip r:embed="rId6"/>
                <a:stretch>
                  <a:fillRect/>
                </a:stretch>
              </p:blipFill>
            </mc:Fallback>
          </mc:AlternateContent>
          <p:spPr bwMode="auto">
            <a:xfrm rot="16200000">
              <a:off x="848039" y="1103721"/>
              <a:ext cx="3747549" cy="4849768"/>
            </a:xfrm>
            <a:prstGeom prst="rect">
              <a:avLst/>
            </a:prstGeom>
            <a:noFill/>
            <a:ln w="9525">
              <a:noFill/>
              <a:miter lim="800000"/>
              <a:headEnd/>
              <a:tailEnd/>
            </a:ln>
          </p:spPr>
        </p:pic>
        <p:sp>
          <p:nvSpPr>
            <p:cNvPr id="13" name="TextBox 12"/>
            <p:cNvSpPr txBox="1"/>
            <p:nvPr/>
          </p:nvSpPr>
          <p:spPr>
            <a:xfrm rot="16200000">
              <a:off x="215040" y="2981981"/>
              <a:ext cx="1359477" cy="368494"/>
            </a:xfrm>
            <a:prstGeom prst="rect">
              <a:avLst/>
            </a:prstGeom>
            <a:solidFill>
              <a:schemeClr val="bg1"/>
            </a:solidFill>
          </p:spPr>
          <p:txBody>
            <a:bodyPr wrap="square">
              <a:spAutoFit/>
            </a:bodyPr>
            <a:lstStyle/>
            <a:p>
              <a:pPr>
                <a:defRPr/>
              </a:pPr>
              <a:r>
                <a:rPr lang="en-US" sz="2000" dirty="0"/>
                <a:t>O</a:t>
              </a:r>
              <a:r>
                <a:rPr lang="en-US" sz="2000" baseline="-25000" dirty="0"/>
                <a:t>3 </a:t>
              </a:r>
              <a:r>
                <a:rPr lang="en-US" sz="2000" dirty="0"/>
                <a:t>(ppb)</a:t>
              </a:r>
              <a:endParaRPr lang="en-US" sz="2000" baseline="-25000" dirty="0"/>
            </a:p>
          </p:txBody>
        </p:sp>
      </p:grpSp>
      <p:sp>
        <p:nvSpPr>
          <p:cNvPr id="14" name="TextBox 13"/>
          <p:cNvSpPr txBox="1"/>
          <p:nvPr/>
        </p:nvSpPr>
        <p:spPr>
          <a:xfrm rot="16200000">
            <a:off x="3963657" y="2797678"/>
            <a:ext cx="1381783" cy="400110"/>
          </a:xfrm>
          <a:prstGeom prst="rect">
            <a:avLst/>
          </a:prstGeom>
          <a:solidFill>
            <a:schemeClr val="bg1"/>
          </a:solidFill>
        </p:spPr>
        <p:txBody>
          <a:bodyPr wrap="none">
            <a:spAutoFit/>
          </a:bodyPr>
          <a:lstStyle/>
          <a:p>
            <a:pPr>
              <a:defRPr/>
            </a:pPr>
            <a:r>
              <a:rPr lang="en-US" sz="2000" dirty="0"/>
              <a:t>ΔPAN/ΔCO</a:t>
            </a:r>
            <a:r>
              <a:rPr lang="en-US" sz="2000" baseline="-25000" dirty="0"/>
              <a:t>2</a:t>
            </a:r>
          </a:p>
        </p:txBody>
      </p:sp>
      <p:sp>
        <p:nvSpPr>
          <p:cNvPr id="10" name="TextBox 9"/>
          <p:cNvSpPr txBox="1"/>
          <p:nvPr/>
        </p:nvSpPr>
        <p:spPr>
          <a:xfrm>
            <a:off x="940174" y="5255861"/>
            <a:ext cx="6372633" cy="707886"/>
          </a:xfrm>
          <a:prstGeom prst="rect">
            <a:avLst/>
          </a:prstGeom>
          <a:noFill/>
        </p:spPr>
        <p:txBody>
          <a:bodyPr wrap="none" rtlCol="0">
            <a:spAutoFit/>
          </a:bodyPr>
          <a:lstStyle/>
          <a:p>
            <a:r>
              <a:rPr lang="en-US" sz="2000" dirty="0" smtClean="0">
                <a:solidFill>
                  <a:srgbClr val="008000"/>
                </a:solidFill>
                <a:latin typeface="Arial"/>
                <a:cs typeface="Arial"/>
              </a:rPr>
              <a:t>Fast, </a:t>
            </a:r>
            <a:r>
              <a:rPr lang="en-US" sz="2000" dirty="0" smtClean="0">
                <a:latin typeface="Arial"/>
                <a:cs typeface="Arial"/>
              </a:rPr>
              <a:t>Medium, and </a:t>
            </a:r>
            <a:r>
              <a:rPr lang="en-US" sz="2000" dirty="0" smtClean="0">
                <a:solidFill>
                  <a:srgbClr val="FF0000"/>
                </a:solidFill>
                <a:latin typeface="Arial"/>
                <a:cs typeface="Arial"/>
              </a:rPr>
              <a:t>Slow</a:t>
            </a:r>
            <a:r>
              <a:rPr lang="en-US" sz="2000" dirty="0" smtClean="0">
                <a:latin typeface="Arial"/>
                <a:cs typeface="Arial"/>
              </a:rPr>
              <a:t> Dilution Rates</a:t>
            </a:r>
          </a:p>
          <a:p>
            <a:r>
              <a:rPr lang="en-US" sz="2000" dirty="0" smtClean="0">
                <a:latin typeface="Arial"/>
                <a:cs typeface="Arial"/>
              </a:rPr>
              <a:t>Solid = In Plume Photo, Dashed = Above Plume Photo</a:t>
            </a:r>
            <a:endParaRPr lang="en-US" sz="2000" dirty="0">
              <a:latin typeface="Arial"/>
              <a:cs typeface="Arial"/>
            </a:endParaRPr>
          </a:p>
        </p:txBody>
      </p:sp>
      <p:sp>
        <p:nvSpPr>
          <p:cNvPr id="16" name="TextBox 15"/>
          <p:cNvSpPr txBox="1"/>
          <p:nvPr/>
        </p:nvSpPr>
        <p:spPr>
          <a:xfrm>
            <a:off x="1783535" y="4720616"/>
            <a:ext cx="1966504" cy="400110"/>
          </a:xfrm>
          <a:prstGeom prst="rect">
            <a:avLst/>
          </a:prstGeom>
          <a:solidFill>
            <a:schemeClr val="bg1"/>
          </a:solidFill>
        </p:spPr>
        <p:txBody>
          <a:bodyPr wrap="none" rtlCol="0">
            <a:spAutoFit/>
          </a:bodyPr>
          <a:lstStyle/>
          <a:p>
            <a:r>
              <a:rPr lang="en-US" sz="2000" dirty="0" smtClean="0">
                <a:latin typeface="Arial"/>
                <a:cs typeface="Arial"/>
              </a:rPr>
              <a:t>Smoke Age (hr)</a:t>
            </a:r>
            <a:endParaRPr lang="en-US" sz="2000" dirty="0">
              <a:latin typeface="Arial"/>
              <a:cs typeface="Arial"/>
            </a:endParaRPr>
          </a:p>
        </p:txBody>
      </p:sp>
      <p:sp>
        <p:nvSpPr>
          <p:cNvPr id="17" name="TextBox 16"/>
          <p:cNvSpPr txBox="1"/>
          <p:nvPr/>
        </p:nvSpPr>
        <p:spPr>
          <a:xfrm>
            <a:off x="6248486" y="4720616"/>
            <a:ext cx="1966504" cy="400110"/>
          </a:xfrm>
          <a:prstGeom prst="rect">
            <a:avLst/>
          </a:prstGeom>
          <a:solidFill>
            <a:schemeClr val="bg1"/>
          </a:solidFill>
        </p:spPr>
        <p:txBody>
          <a:bodyPr wrap="none" rtlCol="0">
            <a:spAutoFit/>
          </a:bodyPr>
          <a:lstStyle/>
          <a:p>
            <a:r>
              <a:rPr lang="en-US" sz="2000" dirty="0" smtClean="0">
                <a:latin typeface="Arial"/>
                <a:cs typeface="Arial"/>
              </a:rPr>
              <a:t>Smoke Age (hr)</a:t>
            </a:r>
            <a:endParaRPr lang="en-US" sz="2000" dirty="0">
              <a:latin typeface="Arial"/>
              <a:cs typeface="Aria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5"/>
          <p:cNvGrpSpPr/>
          <p:nvPr/>
        </p:nvGrpSpPr>
        <p:grpSpPr>
          <a:xfrm>
            <a:off x="4272611" y="1106898"/>
            <a:ext cx="5029200" cy="3886200"/>
            <a:chOff x="3900983" y="1773134"/>
            <a:chExt cx="5029200" cy="3886200"/>
          </a:xfrm>
        </p:grpSpPr>
        <p:pic>
          <p:nvPicPr>
            <p:cNvPr id="10" name="Picture 173" descr="PlotOutput_williams_mja5.pdf"/>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3"/>
                <a:stretch>
                  <a:fillRect/>
                </a:stretch>
              </p:blipFill>
            </mc:Choice>
            <mc:Fallback>
              <p:blipFill>
                <a:blip r:embed="rId4"/>
                <a:stretch>
                  <a:fillRect/>
                </a:stretch>
              </p:blipFill>
            </mc:Fallback>
          </mc:AlternateContent>
          <p:spPr bwMode="auto">
            <a:xfrm rot="16200000">
              <a:off x="4472483" y="1201634"/>
              <a:ext cx="3886200" cy="5029200"/>
            </a:xfrm>
            <a:prstGeom prst="rect">
              <a:avLst/>
            </a:prstGeom>
            <a:noFill/>
            <a:ln w="9525">
              <a:noFill/>
              <a:miter lim="800000"/>
              <a:headEnd/>
              <a:tailEnd/>
            </a:ln>
          </p:spPr>
        </p:pic>
        <p:sp>
          <p:nvSpPr>
            <p:cNvPr id="11" name="TextBox 10"/>
            <p:cNvSpPr txBox="1"/>
            <p:nvPr/>
          </p:nvSpPr>
          <p:spPr>
            <a:xfrm rot="16200000">
              <a:off x="3556626" y="3391938"/>
              <a:ext cx="1884726" cy="400110"/>
            </a:xfrm>
            <a:prstGeom prst="rect">
              <a:avLst/>
            </a:prstGeom>
            <a:solidFill>
              <a:schemeClr val="bg1"/>
            </a:solidFill>
          </p:spPr>
          <p:txBody>
            <a:bodyPr wrap="none">
              <a:spAutoFit/>
            </a:bodyPr>
            <a:lstStyle/>
            <a:p>
              <a:pPr>
                <a:defRPr/>
              </a:pPr>
              <a:r>
                <a:rPr lang="en-US" sz="2000" dirty="0"/>
                <a:t>ΔCH</a:t>
              </a:r>
              <a:r>
                <a:rPr lang="en-US" sz="2000" baseline="-25000" dirty="0"/>
                <a:t>3</a:t>
              </a:r>
              <a:r>
                <a:rPr lang="en-US" sz="2000" dirty="0"/>
                <a:t>COOH/ΔCO</a:t>
              </a:r>
              <a:endParaRPr lang="en-US" sz="2000" baseline="-25000" dirty="0"/>
            </a:p>
          </p:txBody>
        </p:sp>
      </p:grpSp>
      <p:pic>
        <p:nvPicPr>
          <p:cNvPr id="20" name="Picture 19" descr="OAplot5.png"/>
          <p:cNvPicPr>
            <a:picLocks noChangeAspect="1"/>
          </p:cNvPicPr>
          <p:nvPr/>
        </p:nvPicPr>
        <p:blipFill>
          <a:blip r:embed="rId5"/>
          <a:stretch>
            <a:fillRect/>
          </a:stretch>
        </p:blipFill>
        <p:spPr>
          <a:xfrm>
            <a:off x="192296" y="1508932"/>
            <a:ext cx="4588631" cy="3119878"/>
          </a:xfrm>
          <a:prstGeom prst="rect">
            <a:avLst/>
          </a:prstGeom>
        </p:spPr>
      </p:pic>
      <p:sp>
        <p:nvSpPr>
          <p:cNvPr id="4" name="Slide Number Placeholder 3"/>
          <p:cNvSpPr>
            <a:spLocks noGrp="1"/>
          </p:cNvSpPr>
          <p:nvPr>
            <p:ph type="sldNum" sz="quarter" idx="12"/>
          </p:nvPr>
        </p:nvSpPr>
        <p:spPr/>
        <p:txBody>
          <a:bodyPr/>
          <a:lstStyle/>
          <a:p>
            <a:fld id="{80D3D47E-862C-6F4D-9BCE-FD063CA3184D}" type="slidenum">
              <a:rPr lang="en-US" smtClean="0"/>
              <a:pPr/>
              <a:t>7</a:t>
            </a:fld>
            <a:endParaRPr lang="en-US" dirty="0"/>
          </a:p>
        </p:txBody>
      </p:sp>
      <p:sp>
        <p:nvSpPr>
          <p:cNvPr id="5" name="Title 4"/>
          <p:cNvSpPr>
            <a:spLocks noGrp="1"/>
          </p:cNvSpPr>
          <p:nvPr>
            <p:ph type="title"/>
          </p:nvPr>
        </p:nvSpPr>
        <p:spPr/>
        <p:txBody>
          <a:bodyPr>
            <a:normAutofit fontScale="90000"/>
          </a:bodyPr>
          <a:lstStyle/>
          <a:p>
            <a:r>
              <a:rPr lang="en-US" sz="3333" dirty="0" smtClean="0">
                <a:ea typeface="Arial" charset="0"/>
                <a:cs typeface="Arial" charset="0"/>
              </a:rPr>
              <a:t>But OA and organic acids are underestimated.</a:t>
            </a:r>
            <a:r>
              <a:rPr lang="en-US" dirty="0" smtClean="0">
                <a:ea typeface="Arial" charset="0"/>
                <a:cs typeface="Arial" charset="0"/>
              </a:rPr>
              <a:t/>
            </a:r>
            <a:br>
              <a:rPr lang="en-US" dirty="0" smtClean="0">
                <a:ea typeface="Arial" charset="0"/>
                <a:cs typeface="Arial" charset="0"/>
              </a:rPr>
            </a:br>
            <a:endParaRPr lang="en-US" dirty="0"/>
          </a:p>
        </p:txBody>
      </p:sp>
      <p:sp>
        <p:nvSpPr>
          <p:cNvPr id="18" name="TextBox 17"/>
          <p:cNvSpPr txBox="1"/>
          <p:nvPr/>
        </p:nvSpPr>
        <p:spPr>
          <a:xfrm>
            <a:off x="882094" y="4922443"/>
            <a:ext cx="7629638" cy="523220"/>
          </a:xfrm>
          <a:prstGeom prst="rect">
            <a:avLst/>
          </a:prstGeom>
          <a:noFill/>
        </p:spPr>
        <p:txBody>
          <a:bodyPr wrap="none" rtlCol="0">
            <a:spAutoFit/>
          </a:bodyPr>
          <a:lstStyle/>
          <a:p>
            <a:r>
              <a:rPr lang="en-US" sz="2800" dirty="0" smtClean="0">
                <a:solidFill>
                  <a:srgbClr val="000000"/>
                </a:solidFill>
                <a:latin typeface="Arial"/>
                <a:cs typeface="Arial"/>
              </a:rPr>
              <a:t>Can adding reasonable SVOC chemistry help?</a:t>
            </a:r>
            <a:endParaRPr lang="en-US" sz="2800" dirty="0">
              <a:solidFill>
                <a:srgbClr val="000000"/>
              </a:solidFill>
              <a:latin typeface="Arial"/>
              <a:cs typeface="Arial"/>
            </a:endParaRPr>
          </a:p>
        </p:txBody>
      </p:sp>
      <p:sp>
        <p:nvSpPr>
          <p:cNvPr id="22" name="TextBox 21"/>
          <p:cNvSpPr txBox="1"/>
          <p:nvPr/>
        </p:nvSpPr>
        <p:spPr>
          <a:xfrm>
            <a:off x="1738550" y="4289878"/>
            <a:ext cx="1629266" cy="360099"/>
          </a:xfrm>
          <a:prstGeom prst="rect">
            <a:avLst/>
          </a:prstGeom>
          <a:solidFill>
            <a:schemeClr val="bg1"/>
          </a:solidFill>
        </p:spPr>
        <p:txBody>
          <a:bodyPr wrap="none">
            <a:spAutoFit/>
          </a:bodyPr>
          <a:lstStyle/>
          <a:p>
            <a:pPr>
              <a:defRPr/>
            </a:pPr>
            <a:r>
              <a:rPr lang="en-US" sz="2000" dirty="0" smtClean="0"/>
              <a:t>ΔOA/ΔCO</a:t>
            </a:r>
            <a:r>
              <a:rPr lang="en-US" sz="2000" baseline="-25000" dirty="0" smtClean="0"/>
              <a:t>2 </a:t>
            </a:r>
            <a:r>
              <a:rPr lang="en-US" sz="2000" dirty="0" smtClean="0"/>
              <a:t>(</a:t>
            </a:r>
            <a:r>
              <a:rPr lang="en-US" sz="2000" dirty="0" err="1" smtClean="0"/>
              <a:t>g/g</a:t>
            </a:r>
            <a:r>
              <a:rPr lang="en-US" sz="2000" dirty="0" smtClean="0"/>
              <a:t>)</a:t>
            </a:r>
            <a:endParaRPr lang="en-US" sz="2000" baseline="-25000" dirty="0"/>
          </a:p>
        </p:txBody>
      </p:sp>
      <p:sp>
        <p:nvSpPr>
          <p:cNvPr id="23" name="Rectangle 194"/>
          <p:cNvSpPr>
            <a:spLocks noChangeArrowheads="1"/>
          </p:cNvSpPr>
          <p:nvPr/>
        </p:nvSpPr>
        <p:spPr bwMode="auto">
          <a:xfrm>
            <a:off x="-408064" y="858640"/>
            <a:ext cx="6237490" cy="763286"/>
          </a:xfrm>
          <a:prstGeom prst="rect">
            <a:avLst/>
          </a:prstGeom>
          <a:noFill/>
          <a:ln w="9525">
            <a:noFill/>
            <a:miter lim="800000"/>
            <a:headEnd/>
            <a:tailEnd/>
          </a:ln>
        </p:spPr>
        <p:txBody>
          <a:bodyPr wrap="square">
            <a:prstTxWarp prst="textNoShape">
              <a:avLst/>
            </a:prstTxWarp>
            <a:spAutoFit/>
          </a:bodyPr>
          <a:lstStyle/>
          <a:p>
            <a:pPr algn="ctr">
              <a:lnSpc>
                <a:spcPct val="90000"/>
              </a:lnSpc>
            </a:pPr>
            <a:r>
              <a:rPr lang="en-US" sz="2400" b="1" u="sng" dirty="0" smtClean="0"/>
              <a:t>Organic Aerosol (OA) </a:t>
            </a:r>
          </a:p>
          <a:p>
            <a:pPr algn="ctr">
              <a:lnSpc>
                <a:spcPct val="90000"/>
              </a:lnSpc>
            </a:pPr>
            <a:r>
              <a:rPr lang="en-US" sz="2400" b="1" u="sng" dirty="0" smtClean="0"/>
              <a:t>Enhancement </a:t>
            </a:r>
            <a:r>
              <a:rPr lang="en-US" sz="2400" b="1" u="sng" dirty="0"/>
              <a:t>Ratios at 4-4.5 </a:t>
            </a:r>
            <a:r>
              <a:rPr lang="en-US" sz="2400" b="1" u="sng" dirty="0" smtClean="0"/>
              <a:t>hr</a:t>
            </a:r>
            <a:endParaRPr lang="en-US" sz="2400" b="1" u="sng" dirty="0"/>
          </a:p>
        </p:txBody>
      </p:sp>
      <p:sp>
        <p:nvSpPr>
          <p:cNvPr id="24" name="TextBox 23"/>
          <p:cNvSpPr txBox="1"/>
          <p:nvPr/>
        </p:nvSpPr>
        <p:spPr>
          <a:xfrm>
            <a:off x="6072633" y="4347674"/>
            <a:ext cx="1966504" cy="400110"/>
          </a:xfrm>
          <a:prstGeom prst="rect">
            <a:avLst/>
          </a:prstGeom>
          <a:solidFill>
            <a:schemeClr val="bg1"/>
          </a:solidFill>
        </p:spPr>
        <p:txBody>
          <a:bodyPr wrap="none" rtlCol="0">
            <a:spAutoFit/>
          </a:bodyPr>
          <a:lstStyle/>
          <a:p>
            <a:r>
              <a:rPr lang="en-US" sz="2000" dirty="0" smtClean="0">
                <a:latin typeface="Arial"/>
                <a:cs typeface="Arial"/>
              </a:rPr>
              <a:t>Smoke Age (hr)</a:t>
            </a:r>
            <a:endParaRPr lang="en-US" sz="2000" dirty="0">
              <a:latin typeface="Arial"/>
              <a:cs typeface="Aria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228600" y="1080570"/>
            <a:ext cx="8686800" cy="4988457"/>
          </a:xfrm>
        </p:spPr>
        <p:txBody>
          <a:bodyPr>
            <a:normAutofit/>
          </a:bodyPr>
          <a:lstStyle/>
          <a:p>
            <a:pPr indent="0">
              <a:buNone/>
            </a:pPr>
            <a:r>
              <a:rPr lang="en-US" dirty="0" smtClean="0"/>
              <a:t>In the 1D-VBS framework, </a:t>
            </a:r>
            <a:r>
              <a:rPr lang="en-US" dirty="0" err="1" smtClean="0"/>
              <a:t>SVOCs</a:t>
            </a:r>
            <a:r>
              <a:rPr lang="en-US" dirty="0" smtClean="0"/>
              <a:t> react with OH to produce only less volatile </a:t>
            </a:r>
            <a:r>
              <a:rPr lang="en-US" dirty="0" err="1" smtClean="0"/>
              <a:t>SVOCs</a:t>
            </a:r>
            <a:r>
              <a:rPr lang="en-US" dirty="0" smtClean="0"/>
              <a:t>:</a:t>
            </a:r>
          </a:p>
          <a:p>
            <a:pPr indent="0">
              <a:buNone/>
            </a:pPr>
            <a:endParaRPr lang="en-US" dirty="0" smtClean="0"/>
          </a:p>
          <a:p>
            <a:pPr indent="0">
              <a:spcBef>
                <a:spcPts val="1200"/>
              </a:spcBef>
              <a:buNone/>
            </a:pPr>
            <a:r>
              <a:rPr lang="en-US" dirty="0" smtClean="0"/>
              <a:t>In reality, </a:t>
            </a:r>
            <a:r>
              <a:rPr lang="en-US" dirty="0" err="1" smtClean="0"/>
              <a:t>SVOCs</a:t>
            </a:r>
            <a:r>
              <a:rPr lang="en-US" dirty="0" smtClean="0"/>
              <a:t> form RO</a:t>
            </a:r>
            <a:r>
              <a:rPr lang="en-US" baseline="-25000" dirty="0" smtClean="0"/>
              <a:t>2</a:t>
            </a:r>
            <a:r>
              <a:rPr lang="en-US" dirty="0" smtClean="0"/>
              <a:t> radicals, which can </a:t>
            </a:r>
            <a:r>
              <a:rPr lang="en-US" dirty="0" smtClean="0">
                <a:solidFill>
                  <a:srgbClr val="660066"/>
                </a:solidFill>
              </a:rPr>
              <a:t>fragment into higher volatility products</a:t>
            </a:r>
            <a:r>
              <a:rPr lang="en-US" dirty="0" smtClean="0"/>
              <a:t>, </a:t>
            </a:r>
            <a:r>
              <a:rPr lang="en-US" dirty="0" smtClean="0">
                <a:solidFill>
                  <a:srgbClr val="FF0000"/>
                </a:solidFill>
              </a:rPr>
              <a:t>form O</a:t>
            </a:r>
            <a:r>
              <a:rPr lang="en-US" baseline="-25000" dirty="0" smtClean="0">
                <a:solidFill>
                  <a:srgbClr val="FF0000"/>
                </a:solidFill>
              </a:rPr>
              <a:t>3</a:t>
            </a:r>
            <a:r>
              <a:rPr lang="en-US" dirty="0" smtClean="0"/>
              <a:t>, and </a:t>
            </a:r>
            <a:r>
              <a:rPr lang="en-US" dirty="0" smtClean="0">
                <a:solidFill>
                  <a:srgbClr val="3366FF"/>
                </a:solidFill>
              </a:rPr>
              <a:t>regenerate </a:t>
            </a:r>
            <a:r>
              <a:rPr lang="en-US" dirty="0" err="1" smtClean="0">
                <a:solidFill>
                  <a:srgbClr val="3366FF"/>
                </a:solidFill>
              </a:rPr>
              <a:t>HO</a:t>
            </a:r>
            <a:r>
              <a:rPr lang="en-US" baseline="-25000" dirty="0" err="1" smtClean="0">
                <a:solidFill>
                  <a:srgbClr val="3366FF"/>
                </a:solidFill>
              </a:rPr>
              <a:t>x</a:t>
            </a:r>
            <a:r>
              <a:rPr lang="en-US" dirty="0" smtClean="0">
                <a:solidFill>
                  <a:srgbClr val="3366FF"/>
                </a:solidFill>
              </a:rPr>
              <a:t>:</a:t>
            </a:r>
            <a:endParaRPr lang="en-US" dirty="0" smtClean="0">
              <a:solidFill>
                <a:srgbClr val="008000"/>
              </a:solidFill>
            </a:endParaRPr>
          </a:p>
          <a:p>
            <a:pPr indent="0">
              <a:lnSpc>
                <a:spcPct val="110000"/>
              </a:lnSpc>
              <a:buNone/>
            </a:pPr>
            <a:endParaRPr lang="en-US" dirty="0" smtClean="0"/>
          </a:p>
          <a:p>
            <a:pPr indent="0">
              <a:lnSpc>
                <a:spcPct val="110000"/>
              </a:lnSpc>
              <a:buNone/>
            </a:pPr>
            <a:endParaRPr lang="en-US" dirty="0" smtClean="0"/>
          </a:p>
          <a:p>
            <a:pPr indent="0">
              <a:lnSpc>
                <a:spcPct val="110000"/>
              </a:lnSpc>
              <a:buNone/>
            </a:pPr>
            <a:endParaRPr lang="en-US" dirty="0" smtClean="0"/>
          </a:p>
        </p:txBody>
      </p:sp>
      <p:sp>
        <p:nvSpPr>
          <p:cNvPr id="2" name="Slide Number Placeholder 1"/>
          <p:cNvSpPr>
            <a:spLocks noGrp="1"/>
          </p:cNvSpPr>
          <p:nvPr>
            <p:ph type="sldNum" sz="quarter" idx="12"/>
          </p:nvPr>
        </p:nvSpPr>
        <p:spPr/>
        <p:txBody>
          <a:bodyPr/>
          <a:lstStyle/>
          <a:p>
            <a:fld id="{80D3D47E-862C-6F4D-9BCE-FD063CA3184D}" type="slidenum">
              <a:rPr lang="en-US" smtClean="0"/>
              <a:pPr/>
              <a:t>8</a:t>
            </a:fld>
            <a:endParaRPr lang="en-US" dirty="0"/>
          </a:p>
        </p:txBody>
      </p:sp>
      <p:sp>
        <p:nvSpPr>
          <p:cNvPr id="3" name="Title 2"/>
          <p:cNvSpPr>
            <a:spLocks noGrp="1"/>
          </p:cNvSpPr>
          <p:nvPr>
            <p:ph type="title"/>
          </p:nvPr>
        </p:nvSpPr>
        <p:spPr/>
        <p:txBody>
          <a:bodyPr/>
          <a:lstStyle/>
          <a:p>
            <a:r>
              <a:rPr lang="en-US" dirty="0" smtClean="0"/>
              <a:t>Adding SVOC Chemistry</a:t>
            </a:r>
            <a:endParaRPr lang="en-US" dirty="0"/>
          </a:p>
        </p:txBody>
      </p:sp>
      <p:graphicFrame>
        <p:nvGraphicFramePr>
          <p:cNvPr id="59394" name="Object 2"/>
          <p:cNvGraphicFramePr>
            <a:graphicFrameLocks noChangeAspect="1"/>
          </p:cNvGraphicFramePr>
          <p:nvPr/>
        </p:nvGraphicFramePr>
        <p:xfrm>
          <a:off x="641977" y="2088465"/>
          <a:ext cx="4021513" cy="699636"/>
        </p:xfrm>
        <a:graphic>
          <a:graphicData uri="http://schemas.openxmlformats.org/presentationml/2006/ole">
            <mc:AlternateContent xmlns:mc="http://schemas.openxmlformats.org/markup-compatibility/2006">
              <mc:Choice xmlns:v="urn:schemas-microsoft-com:vml" Requires="v">
                <p:oleObj spid="_x0000_s59396" name="Equation" r:id="rId4" imgW="1752600" imgH="304800" progId="Equation.3">
                  <p:embed/>
                </p:oleObj>
              </mc:Choice>
              <mc:Fallback>
                <p:oleObj name="Equation" r:id="rId4" imgW="1752600" imgH="304800" progId="Equation.3">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1977" y="2088465"/>
                        <a:ext cx="4021513" cy="69963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9395" name="Object 3"/>
          <p:cNvGraphicFramePr>
            <a:graphicFrameLocks noChangeAspect="1"/>
          </p:cNvGraphicFramePr>
          <p:nvPr/>
        </p:nvGraphicFramePr>
        <p:xfrm>
          <a:off x="644525" y="4275138"/>
          <a:ext cx="7945438" cy="1622425"/>
        </p:xfrm>
        <a:graphic>
          <a:graphicData uri="http://schemas.openxmlformats.org/presentationml/2006/ole">
            <mc:AlternateContent xmlns:mc="http://schemas.openxmlformats.org/markup-compatibility/2006">
              <mc:Choice xmlns:v="urn:schemas-microsoft-com:vml" Requires="v">
                <p:oleObj spid="_x0000_s59397" name="Equation" r:id="rId6" imgW="3479800" imgH="711200" progId="Equation.3">
                  <p:embed/>
                </p:oleObj>
              </mc:Choice>
              <mc:Fallback>
                <p:oleObj name="Equation" r:id="rId6" imgW="3479800" imgH="711200" progId="Equation.3">
                  <p:embed/>
                  <p:pic>
                    <p:nvPicPr>
                      <p:cNvPr id="0"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44525" y="4275138"/>
                        <a:ext cx="7945438" cy="16224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Rounded Rectangle 8"/>
          <p:cNvSpPr/>
          <p:nvPr/>
        </p:nvSpPr>
        <p:spPr>
          <a:xfrm>
            <a:off x="5538747" y="4816688"/>
            <a:ext cx="3051216" cy="692811"/>
          </a:xfrm>
          <a:prstGeom prst="roundRect">
            <a:avLst/>
          </a:prstGeom>
          <a:noFill/>
          <a:ln w="50800">
            <a:solidFill>
              <a:srgbClr val="66006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ounded Rectangle 9"/>
          <p:cNvSpPr/>
          <p:nvPr/>
        </p:nvSpPr>
        <p:spPr>
          <a:xfrm>
            <a:off x="2808142" y="5364978"/>
            <a:ext cx="2730604" cy="692811"/>
          </a:xfrm>
          <a:prstGeom prst="roundRect">
            <a:avLst/>
          </a:prstGeom>
          <a:noFill/>
          <a:ln w="508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ounded Rectangle 10"/>
          <p:cNvSpPr/>
          <p:nvPr/>
        </p:nvSpPr>
        <p:spPr>
          <a:xfrm>
            <a:off x="4486830" y="5364978"/>
            <a:ext cx="1308158" cy="692811"/>
          </a:xfrm>
          <a:prstGeom prst="roundRect">
            <a:avLst/>
          </a:prstGeom>
          <a:noFill/>
          <a:ln w="50800">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0D3D47E-862C-6F4D-9BCE-FD063CA3184D}" type="slidenum">
              <a:rPr lang="en-US" smtClean="0"/>
              <a:pPr/>
              <a:t>9</a:t>
            </a:fld>
            <a:endParaRPr lang="en-US" dirty="0"/>
          </a:p>
        </p:txBody>
      </p:sp>
      <p:sp>
        <p:nvSpPr>
          <p:cNvPr id="3" name="Title 2"/>
          <p:cNvSpPr>
            <a:spLocks noGrp="1"/>
          </p:cNvSpPr>
          <p:nvPr>
            <p:ph type="title"/>
          </p:nvPr>
        </p:nvSpPr>
        <p:spPr/>
        <p:txBody>
          <a:bodyPr>
            <a:normAutofit fontScale="90000"/>
          </a:bodyPr>
          <a:lstStyle/>
          <a:p>
            <a:r>
              <a:rPr lang="en-US" dirty="0" smtClean="0"/>
              <a:t>Need slow OH reaction rate and/or fragmentation to explain low OA downwind</a:t>
            </a:r>
            <a:endParaRPr lang="en-US" dirty="0"/>
          </a:p>
        </p:txBody>
      </p:sp>
      <p:pic>
        <p:nvPicPr>
          <p:cNvPr id="4" name="P 6" descr="OAplot1.png"/>
          <p:cNvPicPr>
            <a:picLocks noChangeAspect="1"/>
          </p:cNvPicPr>
          <p:nvPr/>
        </p:nvPicPr>
        <p:blipFill>
          <a:blip r:embed="rId3"/>
          <a:stretch>
            <a:fillRect/>
          </a:stretch>
        </p:blipFill>
        <p:spPr bwMode="auto">
          <a:xfrm>
            <a:off x="2692724" y="1942092"/>
            <a:ext cx="6003057" cy="4081568"/>
          </a:xfrm>
          <a:prstGeom prst="rect">
            <a:avLst/>
          </a:prstGeom>
          <a:noFill/>
          <a:ln w="9525">
            <a:noFill/>
            <a:miter lim="800000"/>
            <a:headEnd/>
            <a:tailEnd/>
          </a:ln>
        </p:spPr>
      </p:pic>
      <p:sp>
        <p:nvSpPr>
          <p:cNvPr id="5" name="TextBox 4"/>
          <p:cNvSpPr txBox="1"/>
          <p:nvPr/>
        </p:nvSpPr>
        <p:spPr>
          <a:xfrm>
            <a:off x="5188717" y="5776384"/>
            <a:ext cx="1629266" cy="360099"/>
          </a:xfrm>
          <a:prstGeom prst="rect">
            <a:avLst/>
          </a:prstGeom>
          <a:solidFill>
            <a:schemeClr val="bg1"/>
          </a:solidFill>
        </p:spPr>
        <p:txBody>
          <a:bodyPr wrap="none">
            <a:spAutoFit/>
          </a:bodyPr>
          <a:lstStyle/>
          <a:p>
            <a:pPr>
              <a:defRPr/>
            </a:pPr>
            <a:r>
              <a:rPr lang="en-US" sz="2000" dirty="0" smtClean="0"/>
              <a:t>ΔOA/ΔCO</a:t>
            </a:r>
            <a:r>
              <a:rPr lang="en-US" sz="2000" baseline="-25000" dirty="0" smtClean="0"/>
              <a:t>2 </a:t>
            </a:r>
            <a:r>
              <a:rPr lang="en-US" sz="2000" dirty="0" smtClean="0"/>
              <a:t>(</a:t>
            </a:r>
            <a:r>
              <a:rPr lang="en-US" sz="2000" dirty="0" err="1" smtClean="0"/>
              <a:t>g/g</a:t>
            </a:r>
            <a:r>
              <a:rPr lang="en-US" sz="2000" dirty="0" smtClean="0"/>
              <a:t>)</a:t>
            </a:r>
            <a:endParaRPr lang="en-US" sz="2000" baseline="-25000" dirty="0"/>
          </a:p>
        </p:txBody>
      </p:sp>
      <p:sp>
        <p:nvSpPr>
          <p:cNvPr id="7" name="Content Placeholder 4"/>
          <p:cNvSpPr txBox="1">
            <a:spLocks/>
          </p:cNvSpPr>
          <p:nvPr/>
        </p:nvSpPr>
        <p:spPr>
          <a:xfrm>
            <a:off x="228600" y="2144692"/>
            <a:ext cx="2740807" cy="4493761"/>
          </a:xfrm>
          <a:prstGeom prst="rect">
            <a:avLst/>
          </a:prstGeom>
        </p:spPr>
        <p:txBody>
          <a:bodyPr vert="horz" lIns="91440" tIns="45720" rIns="91440" bIns="45720" rtlCol="0">
            <a:normAutofit/>
          </a:bodyPr>
          <a:lstStyle/>
          <a:p>
            <a:pPr marL="182880" marR="0" lvl="0" indent="-182880" algn="l" defTabSz="457200" rtl="0" eaLnBrk="1" fontAlgn="auto" latinLnBrk="0" hangingPunct="1">
              <a:lnSpc>
                <a:spcPct val="100000"/>
              </a:lnSpc>
              <a:spcBef>
                <a:spcPct val="20000"/>
              </a:spcBef>
              <a:spcAft>
                <a:spcPts val="0"/>
              </a:spcAft>
              <a:buClrTx/>
              <a:buSzTx/>
              <a:tabLst/>
              <a:defRPr/>
            </a:pPr>
            <a:r>
              <a:rPr lang="en-US" sz="2600" b="1" u="sng" dirty="0" err="1" smtClean="0">
                <a:solidFill>
                  <a:schemeClr val="accent6">
                    <a:lumMod val="50000"/>
                  </a:schemeClr>
                </a:solidFill>
                <a:latin typeface="Arial"/>
                <a:cs typeface="Arial"/>
              </a:rPr>
              <a:t>k</a:t>
            </a:r>
            <a:r>
              <a:rPr lang="en-US" sz="2600" b="1" u="sng" baseline="-25000" dirty="0" err="1" smtClean="0">
                <a:solidFill>
                  <a:schemeClr val="accent6">
                    <a:lumMod val="50000"/>
                  </a:schemeClr>
                </a:solidFill>
                <a:latin typeface="Arial"/>
                <a:cs typeface="Arial"/>
              </a:rPr>
              <a:t>OH</a:t>
            </a:r>
            <a:r>
              <a:rPr lang="en-US" sz="2600" b="1" u="sng" dirty="0" smtClean="0">
                <a:solidFill>
                  <a:schemeClr val="accent6">
                    <a:lumMod val="50000"/>
                  </a:schemeClr>
                </a:solidFill>
                <a:latin typeface="Arial"/>
                <a:cs typeface="Arial"/>
              </a:rPr>
              <a:t> = 10</a:t>
            </a:r>
            <a:r>
              <a:rPr lang="en-US" sz="2600" b="1" u="sng" baseline="30000" dirty="0" smtClean="0">
                <a:solidFill>
                  <a:schemeClr val="accent6">
                    <a:lumMod val="50000"/>
                  </a:schemeClr>
                </a:solidFill>
                <a:latin typeface="Arial"/>
                <a:cs typeface="Arial"/>
              </a:rPr>
              <a:t>-11</a:t>
            </a:r>
            <a:r>
              <a:rPr lang="en-US" sz="2600" b="1" u="sng" dirty="0" smtClean="0">
                <a:solidFill>
                  <a:schemeClr val="accent6">
                    <a:lumMod val="50000"/>
                  </a:schemeClr>
                </a:solidFill>
                <a:latin typeface="Arial"/>
                <a:cs typeface="Arial"/>
              </a:rPr>
              <a:t> cm</a:t>
            </a:r>
            <a:r>
              <a:rPr lang="en-US" sz="2600" b="1" u="sng" baseline="30000" dirty="0" smtClean="0">
                <a:solidFill>
                  <a:schemeClr val="accent6">
                    <a:lumMod val="50000"/>
                  </a:schemeClr>
                </a:solidFill>
                <a:latin typeface="Arial"/>
                <a:cs typeface="Arial"/>
              </a:rPr>
              <a:t>3</a:t>
            </a:r>
            <a:r>
              <a:rPr lang="en-US" sz="2600" b="1" u="sng" dirty="0" smtClean="0">
                <a:solidFill>
                  <a:schemeClr val="accent6">
                    <a:lumMod val="50000"/>
                  </a:schemeClr>
                </a:solidFill>
                <a:latin typeface="Arial"/>
                <a:cs typeface="Arial"/>
              </a:rPr>
              <a:t>/s</a:t>
            </a:r>
          </a:p>
          <a:p>
            <a:pPr marL="320040" lvl="1" indent="-320040">
              <a:lnSpc>
                <a:spcPct val="90000"/>
              </a:lnSpc>
              <a:spcBef>
                <a:spcPts val="1176"/>
              </a:spcBef>
              <a:buFont typeface="Courier New"/>
              <a:buChar char="o"/>
            </a:pPr>
            <a:r>
              <a:rPr lang="en-US" sz="2400" dirty="0" smtClean="0">
                <a:latin typeface="Arial"/>
                <a:cs typeface="Arial"/>
              </a:rPr>
              <a:t>HC8 in RACM2: 1.1x10</a:t>
            </a:r>
            <a:r>
              <a:rPr lang="en-US" sz="2400" baseline="30000" dirty="0" smtClean="0">
                <a:latin typeface="Arial"/>
                <a:cs typeface="Arial"/>
              </a:rPr>
              <a:t>-11</a:t>
            </a:r>
            <a:r>
              <a:rPr lang="en-US" sz="2400" dirty="0" smtClean="0">
                <a:latin typeface="Arial"/>
                <a:cs typeface="Arial"/>
              </a:rPr>
              <a:t> cm</a:t>
            </a:r>
            <a:r>
              <a:rPr lang="en-US" sz="2400" baseline="30000" dirty="0" smtClean="0">
                <a:latin typeface="Arial"/>
                <a:cs typeface="Arial"/>
              </a:rPr>
              <a:t>3</a:t>
            </a:r>
            <a:r>
              <a:rPr lang="en-US" sz="2400" dirty="0" smtClean="0">
                <a:latin typeface="Arial"/>
                <a:cs typeface="Arial"/>
              </a:rPr>
              <a:t>/s</a:t>
            </a:r>
            <a:endParaRPr kumimoji="0" lang="en-US" sz="2600" b="0" i="0" u="none" strike="noStrike" kern="1200" cap="none" spc="0" normalizeH="0" baseline="0" noProof="0" dirty="0" smtClean="0">
              <a:ln>
                <a:noFill/>
              </a:ln>
              <a:solidFill>
                <a:schemeClr val="tx1"/>
              </a:solidFill>
              <a:effectLst/>
              <a:uLnTx/>
              <a:uFillTx/>
              <a:latin typeface="Arial"/>
              <a:ea typeface="+mn-ea"/>
              <a:cs typeface="Arial"/>
            </a:endParaRPr>
          </a:p>
          <a:p>
            <a:pPr>
              <a:spcBef>
                <a:spcPts val="2424"/>
              </a:spcBef>
              <a:defRPr/>
            </a:pPr>
            <a:r>
              <a:rPr lang="en-US" sz="2600" b="1" u="sng" dirty="0" err="1" smtClean="0">
                <a:solidFill>
                  <a:srgbClr val="660066"/>
                </a:solidFill>
                <a:latin typeface="Arial"/>
                <a:cs typeface="Arial"/>
              </a:rPr>
              <a:t>k</a:t>
            </a:r>
            <a:r>
              <a:rPr lang="en-US" sz="2600" b="1" u="sng" baseline="-25000" dirty="0" err="1" smtClean="0">
                <a:solidFill>
                  <a:srgbClr val="660066"/>
                </a:solidFill>
                <a:latin typeface="Arial"/>
                <a:cs typeface="Arial"/>
              </a:rPr>
              <a:t>OH</a:t>
            </a:r>
            <a:r>
              <a:rPr lang="en-US" sz="2600" b="1" u="sng" dirty="0" smtClean="0">
                <a:solidFill>
                  <a:srgbClr val="660066"/>
                </a:solidFill>
                <a:latin typeface="Arial"/>
                <a:cs typeface="Arial"/>
              </a:rPr>
              <a:t> = </a:t>
            </a:r>
            <a:r>
              <a:rPr lang="en-US" sz="2600" b="1" u="sng" smtClean="0">
                <a:solidFill>
                  <a:srgbClr val="660066"/>
                </a:solidFill>
                <a:latin typeface="Arial"/>
                <a:cs typeface="Arial"/>
              </a:rPr>
              <a:t>10</a:t>
            </a:r>
            <a:r>
              <a:rPr lang="en-US" sz="2600" b="1" u="sng" baseline="30000" smtClean="0">
                <a:solidFill>
                  <a:srgbClr val="660066"/>
                </a:solidFill>
                <a:latin typeface="Arial"/>
                <a:cs typeface="Arial"/>
              </a:rPr>
              <a:t>-11</a:t>
            </a:r>
            <a:r>
              <a:rPr lang="en-US" sz="2600" b="1" u="sng" smtClean="0">
                <a:solidFill>
                  <a:srgbClr val="660066"/>
                </a:solidFill>
                <a:latin typeface="Arial"/>
                <a:cs typeface="Arial"/>
              </a:rPr>
              <a:t> </a:t>
            </a:r>
            <a:r>
              <a:rPr lang="en-US" sz="2600" b="1" u="sng" smtClean="0">
                <a:solidFill>
                  <a:srgbClr val="660066"/>
                </a:solidFill>
                <a:latin typeface="Arial"/>
                <a:cs typeface="Arial"/>
              </a:rPr>
              <a:t>cm</a:t>
            </a:r>
            <a:r>
              <a:rPr lang="en-US" sz="2600" b="1" u="sng" baseline="30000" smtClean="0">
                <a:solidFill>
                  <a:srgbClr val="660066"/>
                </a:solidFill>
                <a:latin typeface="Arial"/>
                <a:cs typeface="Arial"/>
              </a:rPr>
              <a:t>3</a:t>
            </a:r>
            <a:r>
              <a:rPr lang="en-US" sz="2600" b="1" u="sng" smtClean="0">
                <a:solidFill>
                  <a:srgbClr val="660066"/>
                </a:solidFill>
                <a:latin typeface="Arial"/>
                <a:cs typeface="Arial"/>
              </a:rPr>
              <a:t>/s +</a:t>
            </a:r>
            <a:r>
              <a:rPr kumimoji="0" lang="en-US" sz="2600" b="1" i="0" u="sng" strike="noStrike" kern="1200" cap="none" spc="0" normalizeH="0" baseline="0" noProof="0" dirty="0" smtClean="0">
                <a:ln>
                  <a:noFill/>
                </a:ln>
                <a:solidFill>
                  <a:srgbClr val="660066"/>
                </a:solidFill>
                <a:effectLst/>
                <a:uLnTx/>
                <a:uFillTx/>
                <a:latin typeface="Arial"/>
                <a:ea typeface="+mn-ea"/>
                <a:cs typeface="Arial"/>
              </a:rPr>
              <a:t> </a:t>
            </a:r>
            <a:r>
              <a:rPr kumimoji="0" lang="en-US" sz="2600" b="1" i="0" u="sng" strike="noStrike" kern="1200" cap="none" spc="0" normalizeH="0" baseline="0" noProof="0" dirty="0" smtClean="0">
                <a:ln>
                  <a:noFill/>
                </a:ln>
                <a:solidFill>
                  <a:srgbClr val="660066"/>
                </a:solidFill>
                <a:effectLst/>
                <a:uLnTx/>
                <a:uFillTx/>
                <a:latin typeface="Arial"/>
                <a:ea typeface="+mn-ea"/>
                <a:cs typeface="Arial"/>
              </a:rPr>
              <a:t>50% RO</a:t>
            </a:r>
            <a:r>
              <a:rPr kumimoji="0" lang="en-US" sz="2600" b="1" i="0" u="sng" strike="noStrike" kern="1200" cap="none" spc="0" normalizeH="0" baseline="-25000" noProof="0" dirty="0" smtClean="0">
                <a:ln>
                  <a:noFill/>
                </a:ln>
                <a:solidFill>
                  <a:srgbClr val="660066"/>
                </a:solidFill>
                <a:effectLst/>
                <a:uLnTx/>
                <a:uFillTx/>
                <a:latin typeface="Arial"/>
                <a:ea typeface="+mn-ea"/>
                <a:cs typeface="Arial"/>
              </a:rPr>
              <a:t>2</a:t>
            </a:r>
            <a:r>
              <a:rPr kumimoji="0" lang="en-US" sz="2600" b="1" i="0" u="sng" strike="noStrike" kern="1200" cap="none" spc="0" normalizeH="0" noProof="0" dirty="0" smtClean="0">
                <a:ln>
                  <a:noFill/>
                </a:ln>
                <a:solidFill>
                  <a:srgbClr val="660066"/>
                </a:solidFill>
                <a:effectLst/>
                <a:uLnTx/>
                <a:uFillTx/>
                <a:latin typeface="Arial"/>
                <a:ea typeface="+mn-ea"/>
                <a:cs typeface="Arial"/>
              </a:rPr>
              <a:t> frag</a:t>
            </a:r>
            <a:endParaRPr kumimoji="0" lang="en-US" sz="2600" b="1" i="0" u="sng" strike="noStrike" kern="1200" cap="none" spc="0" normalizeH="0" baseline="0" noProof="0" dirty="0" smtClean="0">
              <a:ln>
                <a:noFill/>
              </a:ln>
              <a:solidFill>
                <a:srgbClr val="660066"/>
              </a:solidFill>
              <a:effectLst/>
              <a:uLnTx/>
              <a:uFillTx/>
              <a:latin typeface="Arial"/>
              <a:ea typeface="+mn-ea"/>
              <a:cs typeface="Arial"/>
            </a:endParaRPr>
          </a:p>
          <a:p>
            <a:pPr marL="320040" lvl="1" indent="-320040">
              <a:spcBef>
                <a:spcPct val="20000"/>
              </a:spcBef>
              <a:buFont typeface="Courier New"/>
              <a:buChar char="o"/>
            </a:pPr>
            <a:r>
              <a:rPr lang="en-US" sz="2400" dirty="0" smtClean="0">
                <a:latin typeface="Arial"/>
                <a:cs typeface="Arial"/>
              </a:rPr>
              <a:t>Formation of Acetic Acid?</a:t>
            </a:r>
            <a:endParaRPr kumimoji="0" lang="en-US" sz="2400" b="0" i="0" u="none" strike="noStrike" kern="1200" cap="none" spc="0" normalizeH="0" baseline="0" noProof="0" dirty="0" smtClean="0">
              <a:ln>
                <a:noFill/>
              </a:ln>
              <a:solidFill>
                <a:schemeClr val="tx1"/>
              </a:solidFill>
              <a:effectLst/>
              <a:uLnTx/>
              <a:uFillTx/>
              <a:latin typeface="Arial"/>
              <a:ea typeface="+mn-ea"/>
              <a:cs typeface="Arial"/>
            </a:endParaRPr>
          </a:p>
          <a:p>
            <a:pPr marL="182880" marR="0" lvl="0" indent="-182880" algn="l" defTabSz="457200" rtl="0" eaLnBrk="1" fontAlgn="auto" latinLnBrk="0" hangingPunct="1">
              <a:lnSpc>
                <a:spcPct val="100000"/>
              </a:lnSpc>
              <a:spcBef>
                <a:spcPct val="20000"/>
              </a:spcBef>
              <a:spcAft>
                <a:spcPts val="0"/>
              </a:spcAft>
              <a:buClrTx/>
              <a:buSzTx/>
              <a:buFont typeface="Arial"/>
              <a:buChar char="•"/>
              <a:tabLst/>
              <a:defRPr/>
            </a:pPr>
            <a:endParaRPr kumimoji="0" lang="en-US" sz="2800" b="0" i="0" u="none" strike="noStrike" kern="1200" cap="none" spc="0" normalizeH="0" baseline="0" noProof="0" dirty="0">
              <a:ln>
                <a:noFill/>
              </a:ln>
              <a:solidFill>
                <a:schemeClr val="tx1"/>
              </a:solidFill>
              <a:effectLst/>
              <a:uLnTx/>
              <a:uFillTx/>
              <a:latin typeface="Arial"/>
              <a:ea typeface="+mn-ea"/>
              <a:cs typeface="Arial"/>
            </a:endParaRPr>
          </a:p>
        </p:txBody>
      </p:sp>
      <p:sp>
        <p:nvSpPr>
          <p:cNvPr id="8" name="Rectangle 194"/>
          <p:cNvSpPr>
            <a:spLocks noChangeArrowheads="1"/>
          </p:cNvSpPr>
          <p:nvPr/>
        </p:nvSpPr>
        <p:spPr bwMode="auto">
          <a:xfrm>
            <a:off x="2726639" y="1267310"/>
            <a:ext cx="6237490" cy="763286"/>
          </a:xfrm>
          <a:prstGeom prst="rect">
            <a:avLst/>
          </a:prstGeom>
          <a:noFill/>
          <a:ln w="9525">
            <a:noFill/>
            <a:miter lim="800000"/>
            <a:headEnd/>
            <a:tailEnd/>
          </a:ln>
        </p:spPr>
        <p:txBody>
          <a:bodyPr wrap="square">
            <a:prstTxWarp prst="textNoShape">
              <a:avLst/>
            </a:prstTxWarp>
            <a:spAutoFit/>
          </a:bodyPr>
          <a:lstStyle/>
          <a:p>
            <a:pPr algn="ctr">
              <a:lnSpc>
                <a:spcPct val="90000"/>
              </a:lnSpc>
            </a:pPr>
            <a:r>
              <a:rPr lang="en-US" sz="2400" b="1" u="sng" dirty="0" smtClean="0"/>
              <a:t>Organic Aerosol (OA) </a:t>
            </a:r>
          </a:p>
          <a:p>
            <a:pPr algn="ctr">
              <a:lnSpc>
                <a:spcPct val="90000"/>
              </a:lnSpc>
            </a:pPr>
            <a:r>
              <a:rPr lang="en-US" sz="2400" b="1" u="sng" dirty="0" smtClean="0"/>
              <a:t>Enhancement </a:t>
            </a:r>
            <a:r>
              <a:rPr lang="en-US" sz="2400" b="1" u="sng" dirty="0"/>
              <a:t>Ratios at 4-4.5 </a:t>
            </a:r>
            <a:r>
              <a:rPr lang="en-US" sz="2400" b="1" u="sng" dirty="0" smtClean="0"/>
              <a:t>hr</a:t>
            </a:r>
            <a:endParaRPr lang="en-US" sz="2400" b="1" u="sng"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19075</TotalTime>
  <Words>2892</Words>
  <Application>Microsoft Office PowerPoint</Application>
  <PresentationFormat>On-screen Show (4:3)</PresentationFormat>
  <Paragraphs>188</Paragraphs>
  <Slides>23</Slides>
  <Notes>15</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23</vt:i4>
      </vt:variant>
    </vt:vector>
  </HeadingPairs>
  <TitlesOfParts>
    <vt:vector size="25" baseType="lpstr">
      <vt:lpstr>Office Theme</vt:lpstr>
      <vt:lpstr>Equation</vt:lpstr>
      <vt:lpstr>Lagrangian Photochemical Modeling of Ozone Formation and Aerosol Evolution in Biomass Burning Plumes: Toward a Sub-grid Scale Parameterization </vt:lpstr>
      <vt:lpstr>Biomass Burning Impacts Air Quality and Climate</vt:lpstr>
      <vt:lpstr>Aerosol Simulation Program (ASP v2.0)</vt:lpstr>
      <vt:lpstr>Williams fire sampling (Akagi et al., 2012) </vt:lpstr>
      <vt:lpstr>Key Observations of Williams fire</vt:lpstr>
      <vt:lpstr>Without SVOC Chemistry, ASP performs well for O3 and PAN, as well as NOx, C2H4 and OH.</vt:lpstr>
      <vt:lpstr>But OA and organic acids are underestimated. </vt:lpstr>
      <vt:lpstr>Adding SVOC Chemistry</vt:lpstr>
      <vt:lpstr>Need slow OH reaction rate and/or fragmentation to explain low OA downwind</vt:lpstr>
      <vt:lpstr>Acetic acid formation consistent with formation by RO2 fragmentation</vt:lpstr>
      <vt:lpstr>Need to include SVOC NOx and HOx chemistry for O3, NOx, and PAN</vt:lpstr>
      <vt:lpstr>Using ASP to Build a Sub-grid Scale Parameterization for GEOS-Chem</vt:lpstr>
      <vt:lpstr>Variation with biome</vt:lpstr>
      <vt:lpstr>Conclusions</vt:lpstr>
      <vt:lpstr>Future Work</vt:lpstr>
      <vt:lpstr>Acknowledgements</vt:lpstr>
      <vt:lpstr>Backup Slides</vt:lpstr>
      <vt:lpstr>Aerosol Simulation Program (ASP v2.0)</vt:lpstr>
      <vt:lpstr>ASP v2.0 Setup for the Williams Fire</vt:lpstr>
      <vt:lpstr>Key Observations of Williams Fire</vt:lpstr>
      <vt:lpstr>Without SVOC Chemistry, ASP performs well for O3, NOx, PAN, C2H4 and OH.  </vt:lpstr>
      <vt:lpstr>Variation with Solar Zenith Angle</vt:lpstr>
      <vt:lpstr>Variation with Temperature</vt:lpstr>
    </vt:vector>
  </TitlesOfParts>
  <Company>AER, Inc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Natasha Gilson</dc:creator>
  <cp:lastModifiedBy>Lenovo User</cp:lastModifiedBy>
  <cp:revision>263</cp:revision>
  <cp:lastPrinted>2013-10-25T02:10:22Z</cp:lastPrinted>
  <dcterms:created xsi:type="dcterms:W3CDTF">2013-10-28T22:10:47Z</dcterms:created>
  <dcterms:modified xsi:type="dcterms:W3CDTF">2013-10-30T12:10:28Z</dcterms:modified>
</cp:coreProperties>
</file>