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19" r:id="rId3"/>
    <p:sldId id="302" r:id="rId4"/>
    <p:sldId id="304" r:id="rId5"/>
    <p:sldId id="305" r:id="rId6"/>
    <p:sldId id="278" r:id="rId7"/>
    <p:sldId id="277" r:id="rId8"/>
    <p:sldId id="279" r:id="rId9"/>
    <p:sldId id="299" r:id="rId10"/>
    <p:sldId id="333" r:id="rId11"/>
    <p:sldId id="29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7" r:id="rId20"/>
    <p:sldId id="324" r:id="rId21"/>
    <p:sldId id="323" r:id="rId22"/>
    <p:sldId id="331" r:id="rId23"/>
    <p:sldId id="326" r:id="rId24"/>
    <p:sldId id="330" r:id="rId25"/>
    <p:sldId id="320" r:id="rId26"/>
    <p:sldId id="311" r:id="rId27"/>
    <p:sldId id="334" r:id="rId28"/>
    <p:sldId id="325" r:id="rId29"/>
    <p:sldId id="271" r:id="rId30"/>
    <p:sldId id="332" r:id="rId31"/>
    <p:sldId id="328" r:id="rId32"/>
    <p:sldId id="32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PA_Master Template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FFFFFF"/>
                </a:solidFill>
                <a:ea typeface="ＭＳ Ｐゴシック" pitchFamily="1" charset="-128"/>
              </a:rPr>
              <a:t>Office of Research and Development</a:t>
            </a:r>
            <a:endParaRPr lang="en-US" sz="900" b="1">
              <a:solidFill>
                <a:srgbClr val="000000"/>
              </a:solidFill>
              <a:ea typeface="ＭＳ Ｐゴシック" pitchFamily="1" charset="-128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rgbClr val="FFFFFF"/>
                </a:solidFill>
                <a:ea typeface="ＭＳ Ｐゴシック" pitchFamily="1" charset="-128"/>
              </a:rPr>
              <a:t>Atmospheric Modeling and Analysis Division, National Exposure Research Laboratory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dirty="0" err="1" smtClean="0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2FD5D9-452E-41B6-972D-61A121792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2165350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9638" y="4130675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E64B52-68AA-40C6-B34A-27728DF9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7238" y="2165350"/>
            <a:ext cx="7772400" cy="37782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B32F8D-6621-4CBB-BE04-096092AA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0F316-F89F-4EB0-9547-D65DF3DEBAFC}" type="datetimeFigureOut">
              <a:rPr lang="en-US"/>
              <a:pPr>
                <a:defRPr/>
              </a:pPr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85F1-91E0-4F35-9ABD-499BF5B59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604DCB-A138-495D-A09A-03E6D9B2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318594-E63D-437C-B934-017C2BB98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EAB99D-B0AA-4AFD-956B-05FB21FE3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47CF69-B4A0-4465-9CCF-AFBB75B65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29DE94-D067-40CB-80A5-894CDD880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61E167-26E2-4436-946C-1A9ED5CFA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3A2564-08EE-4215-93E8-28406A01A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8BDB25-F662-442B-ABEE-9D2DFA904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PA_Master Template_B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73136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000000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FFA07098-E84C-46C8-84DD-5D156A47F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75088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000000"/>
                </a:solidFill>
                <a:ea typeface="ＭＳ Ｐゴシック" pitchFamily="1" charset="-128"/>
              </a:rPr>
              <a:t>Office of Research and Development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rgbClr val="000000"/>
                </a:solidFill>
                <a:ea typeface="ＭＳ Ｐゴシック" pitchFamily="1" charset="-128"/>
              </a:rPr>
              <a:t>Atmospheric Modeling &amp; Analysis Division, National Exposure Research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ctrTitle"/>
          </p:nvPr>
        </p:nvSpPr>
        <p:spPr>
          <a:xfrm>
            <a:off x="2667000" y="1447800"/>
            <a:ext cx="6229350" cy="1447800"/>
          </a:xfrm>
        </p:spPr>
        <p:txBody>
          <a:bodyPr/>
          <a:lstStyle/>
          <a:p>
            <a:r>
              <a:rPr lang="en-US" smtClean="0"/>
              <a:t>Simple urban parameterization for WRF-CMAQ.  </a:t>
            </a:r>
          </a:p>
        </p:txBody>
      </p:sp>
      <p:sp>
        <p:nvSpPr>
          <p:cNvPr id="15362" name="Subtitle 4"/>
          <p:cNvSpPr>
            <a:spLocks noGrp="1"/>
          </p:cNvSpPr>
          <p:nvPr>
            <p:ph type="subTitle" idx="1"/>
          </p:nvPr>
        </p:nvSpPr>
        <p:spPr>
          <a:xfrm>
            <a:off x="2743200" y="3124200"/>
            <a:ext cx="5713413" cy="338138"/>
          </a:xfrm>
        </p:spPr>
        <p:txBody>
          <a:bodyPr/>
          <a:lstStyle/>
          <a:p>
            <a:r>
              <a:rPr lang="en-US" smtClean="0"/>
              <a:t>Jonathan  Pleim and Robert Gilliam </a:t>
            </a:r>
          </a:p>
          <a:p>
            <a:r>
              <a:rPr lang="en-US" smtClean="0"/>
              <a:t>USEPA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870325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886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74688" y="1203325"/>
            <a:ext cx="7772400" cy="304800"/>
          </a:xfrm>
        </p:spPr>
        <p:txBody>
          <a:bodyPr/>
          <a:lstStyle/>
          <a:p>
            <a:r>
              <a:rPr lang="en-US" smtClean="0"/>
              <a:t>1 km WRF August 2006: Urban - Base</a:t>
            </a:r>
          </a:p>
        </p:txBody>
      </p:sp>
      <p:pic>
        <p:nvPicPr>
          <p:cNvPr id="24578" name="Content Placeholder 4" descr="AlbDiff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5013" y="2179638"/>
            <a:ext cx="4213225" cy="37782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BB309-E7E4-462D-8971-E36DF6A66F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1365250" y="2019300"/>
            <a:ext cx="96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Albedo </a:t>
            </a:r>
          </a:p>
        </p:txBody>
      </p:sp>
      <p:pic>
        <p:nvPicPr>
          <p:cNvPr id="24581" name="Picture 8" descr="T2DiffAug31-11z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0" y="2224088"/>
            <a:ext cx="3548063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5813425" y="1951038"/>
            <a:ext cx="251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T2m (Aug 31, 6AM LT)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 sz="3400" cap="none" smtClean="0"/>
              <a:t>Evaluation Using Tethersonde Profiles</a:t>
            </a:r>
          </a:p>
        </p:txBody>
      </p:sp>
      <p:sp>
        <p:nvSpPr>
          <p:cNvPr id="25602" name="Text Placeholder 3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305800" cy="433388"/>
          </a:xfrm>
        </p:spPr>
        <p:txBody>
          <a:bodyPr/>
          <a:lstStyle/>
          <a:p>
            <a:r>
              <a:rPr lang="en-US" sz="2600" i="1" smtClean="0">
                <a:solidFill>
                  <a:srgbClr val="0070C0"/>
                </a:solidFill>
              </a:rPr>
              <a:t>Tethersondes were launched on selected evening and nights in September through November at U of Houston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406650"/>
            <a:ext cx="52578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>
            <a:spLocks noChangeArrowheads="1"/>
          </p:cNvSpPr>
          <p:nvPr/>
        </p:nvSpPr>
        <p:spPr bwMode="auto">
          <a:xfrm rot="-1965833">
            <a:off x="5029200" y="5562600"/>
            <a:ext cx="1447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0" y="1905000"/>
            <a:ext cx="3733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Profiles from 2 model runs :</a:t>
            </a:r>
            <a:br>
              <a:rPr lang="en-US" sz="2400">
                <a:latin typeface="Calibri" pitchFamily="34" charset="0"/>
              </a:rPr>
            </a:b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Base</a:t>
            </a:r>
            <a:r>
              <a:rPr lang="en-US" sz="2400">
                <a:latin typeface="Calibri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NoImp)</a:t>
            </a:r>
            <a:r>
              <a:rPr lang="en-US" sz="2400">
                <a:latin typeface="Calibri" pitchFamily="34" charset="0"/>
              </a:rPr>
              <a:t> --- no impervious, NLCD 2006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Urban (Imp2)</a:t>
            </a:r>
            <a:r>
              <a:rPr lang="en-US" sz="2400">
                <a:latin typeface="Calibri" pitchFamily="34" charset="0"/>
              </a:rPr>
              <a:t> – Impervious, increased roughness, decreased albedo and weaker deep soil temp nudging</a:t>
            </a:r>
          </a:p>
          <a:p>
            <a:r>
              <a:rPr lang="en-US" sz="2400">
                <a:latin typeface="Calibri" pitchFamily="34" charset="0"/>
              </a:rPr>
              <a:t/>
            </a:r>
            <a:br>
              <a:rPr lang="en-US" sz="2400">
                <a:latin typeface="Calibri" pitchFamily="34" charset="0"/>
              </a:rPr>
            </a:br>
            <a:r>
              <a:rPr lang="en-US" sz="2400" b="1">
                <a:solidFill>
                  <a:srgbClr val="00B050"/>
                </a:solidFill>
                <a:latin typeface="Calibri" pitchFamily="34" charset="0"/>
              </a:rPr>
              <a:t>Tethersonde data </a:t>
            </a:r>
            <a:r>
              <a:rPr lang="en-US" sz="2400">
                <a:latin typeface="Calibri" pitchFamily="34" charset="0"/>
              </a:rPr>
              <a:t>provided by Bernhard Rappenglueck  (UH)</a:t>
            </a:r>
          </a:p>
          <a:p>
            <a:endParaRPr lang="en-US" sz="14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772400" cy="304800"/>
          </a:xfrm>
        </p:spPr>
        <p:txBody>
          <a:bodyPr/>
          <a:lstStyle/>
          <a:p>
            <a:r>
              <a:rPr lang="en-US" smtClean="0"/>
              <a:t>September 7, 20 LT (1Z)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0"/>
            <a:ext cx="4606925" cy="4540250"/>
          </a:xfr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3" y="1524000"/>
            <a:ext cx="4529137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600200" y="3810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Symbol" pitchFamily="18" charset="2"/>
              </a:rPr>
              <a:t>q</a:t>
            </a:r>
            <a:r>
              <a:rPr lang="en-US" sz="3200" baseline="-25000">
                <a:solidFill>
                  <a:srgbClr val="002060"/>
                </a:solidFill>
              </a:rPr>
              <a:t>v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638800" y="3048000"/>
            <a:ext cx="846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772400" cy="304800"/>
          </a:xfrm>
        </p:spPr>
        <p:txBody>
          <a:bodyPr/>
          <a:lstStyle/>
          <a:p>
            <a:r>
              <a:rPr lang="en-US" smtClean="0"/>
              <a:t>September 7, 23LT (4Z)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52600"/>
            <a:ext cx="4545013" cy="4525963"/>
          </a:xfr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52600"/>
            <a:ext cx="45148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304800"/>
          </a:xfrm>
        </p:spPr>
        <p:txBody>
          <a:bodyPr/>
          <a:lstStyle/>
          <a:p>
            <a:r>
              <a:rPr lang="en-US" smtClean="0"/>
              <a:t>September 7, Midnight LT (5Z)</a:t>
            </a: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1828800"/>
            <a:ext cx="4448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852613"/>
            <a:ext cx="4545013" cy="4478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304800"/>
          </a:xfrm>
        </p:spPr>
        <p:txBody>
          <a:bodyPr/>
          <a:lstStyle/>
          <a:p>
            <a:r>
              <a:rPr lang="en-US" smtClean="0"/>
              <a:t>September 8, 2LT (7Z)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52600"/>
            <a:ext cx="4545013" cy="4525963"/>
          </a:xfrm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52600"/>
            <a:ext cx="44958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772400" cy="304800"/>
          </a:xfrm>
        </p:spPr>
        <p:txBody>
          <a:bodyPr/>
          <a:lstStyle/>
          <a:p>
            <a:r>
              <a:rPr lang="en-US" smtClean="0"/>
              <a:t>September 8, 3LT (8Z)</a:t>
            </a:r>
          </a:p>
        </p:txBody>
      </p:sp>
      <p:pic>
        <p:nvPicPr>
          <p:cNvPr id="307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600200"/>
            <a:ext cx="4545013" cy="4525963"/>
          </a:xfrm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44958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772400" cy="304800"/>
          </a:xfrm>
        </p:spPr>
        <p:txBody>
          <a:bodyPr/>
          <a:lstStyle/>
          <a:p>
            <a:r>
              <a:rPr lang="en-US" smtClean="0"/>
              <a:t>September 8, 4LT (9Z)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4545013" cy="4525963"/>
          </a:xfrm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1600200"/>
            <a:ext cx="45148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304800"/>
          </a:xfrm>
        </p:spPr>
        <p:txBody>
          <a:bodyPr/>
          <a:lstStyle/>
          <a:p>
            <a:r>
              <a:rPr lang="en-US" smtClean="0"/>
              <a:t>September 8, 6LT (11Z)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828800"/>
            <a:ext cx="4545013" cy="4525963"/>
          </a:xfr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1828800"/>
            <a:ext cx="44386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772400" cy="304800"/>
          </a:xfrm>
        </p:spPr>
        <p:txBody>
          <a:bodyPr/>
          <a:lstStyle/>
          <a:p>
            <a:r>
              <a:rPr lang="en-US" smtClean="0"/>
              <a:t>September 8, 8LT (13Z)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905000"/>
            <a:ext cx="4545013" cy="4525963"/>
          </a:xfrm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1905000"/>
            <a:ext cx="45148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Urban/suburban areas are generally warmer and more turbulent than surroundings</a:t>
            </a:r>
          </a:p>
          <a:p>
            <a:r>
              <a:rPr lang="en-US" smtClean="0"/>
              <a:t>Less stable boundary layers at night and during morning and evening transitions mix surface emissions more quickly</a:t>
            </a:r>
          </a:p>
          <a:p>
            <a:r>
              <a:rPr lang="en-US" smtClean="0"/>
              <a:t>Rate of morning PBL growth and entrainment from residual layers are critical for photochemisty in urban areas</a:t>
            </a:r>
          </a:p>
          <a:p>
            <a:r>
              <a:rPr lang="en-US" smtClean="0"/>
              <a:t>Effects of built environments disproportionately important for AQ because of high emissions in these areas</a:t>
            </a:r>
          </a:p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F0F08-53FB-4F65-AB6A-E9659CCD871D}" type="slidenum">
              <a:rPr lang="en-US" smtClean="0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772400" cy="304800"/>
          </a:xfrm>
        </p:spPr>
        <p:txBody>
          <a:bodyPr/>
          <a:lstStyle/>
          <a:p>
            <a:r>
              <a:rPr lang="en-US" smtClean="0"/>
              <a:t>CMAQ urban treatment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3778250"/>
          </a:xfrm>
        </p:spPr>
        <p:txBody>
          <a:bodyPr/>
          <a:lstStyle/>
          <a:p>
            <a:r>
              <a:rPr lang="en-US" smtClean="0"/>
              <a:t>To compensate for inadequate treatment of enhanced turbulent mixing in urban areas CMAQ sets the minimum eddy diffusivity according to fraction of urban LU:</a:t>
            </a:r>
          </a:p>
          <a:p>
            <a:endParaRPr lang="en-US" smtClean="0"/>
          </a:p>
          <a:p>
            <a:pPr>
              <a:buFont typeface="Times" pitchFamily="18" charset="0"/>
              <a:buNone/>
            </a:pPr>
            <a:endParaRPr lang="en-US" smtClean="0"/>
          </a:p>
          <a:p>
            <a:pPr lvl="1"/>
            <a:r>
              <a:rPr lang="en-US" smtClean="0"/>
              <a:t>In CMAQv4.7.1 and earlier: </a:t>
            </a:r>
            <a:r>
              <a:rPr lang="en-US" i="1" smtClean="0"/>
              <a:t>K</a:t>
            </a:r>
            <a:r>
              <a:rPr lang="en-US" i="1" baseline="-25000" smtClean="0"/>
              <a:t>zurb</a:t>
            </a:r>
            <a:r>
              <a:rPr lang="en-US" smtClean="0"/>
              <a:t> = 2.0 and </a:t>
            </a:r>
            <a:r>
              <a:rPr lang="en-US" i="1" smtClean="0"/>
              <a:t>K</a:t>
            </a:r>
            <a:r>
              <a:rPr lang="en-US" i="1" baseline="-25000" smtClean="0"/>
              <a:t>zrur</a:t>
            </a:r>
            <a:r>
              <a:rPr lang="en-US" smtClean="0"/>
              <a:t> = 0.5 m</a:t>
            </a:r>
            <a:r>
              <a:rPr lang="en-US" baseline="30000" smtClean="0"/>
              <a:t>2</a:t>
            </a:r>
            <a:r>
              <a:rPr lang="en-US" smtClean="0"/>
              <a:t>/s</a:t>
            </a:r>
          </a:p>
          <a:p>
            <a:pPr lvl="1"/>
            <a:r>
              <a:rPr lang="en-US" smtClean="0"/>
              <a:t>In CMAQv5.0 and later:       </a:t>
            </a:r>
            <a:r>
              <a:rPr lang="en-US" i="1" smtClean="0"/>
              <a:t>K</a:t>
            </a:r>
            <a:r>
              <a:rPr lang="en-US" i="1" baseline="-25000" smtClean="0"/>
              <a:t>zurb</a:t>
            </a:r>
            <a:r>
              <a:rPr lang="en-US" smtClean="0"/>
              <a:t> = 1.0 and </a:t>
            </a:r>
            <a:r>
              <a:rPr lang="en-US" i="1" smtClean="0"/>
              <a:t>K</a:t>
            </a:r>
            <a:r>
              <a:rPr lang="en-US" i="1" baseline="-25000" smtClean="0"/>
              <a:t>zrur</a:t>
            </a:r>
            <a:r>
              <a:rPr lang="en-US" smtClean="0"/>
              <a:t> = 0.01 m</a:t>
            </a:r>
            <a:r>
              <a:rPr lang="en-US" baseline="30000" smtClean="0"/>
              <a:t>2</a:t>
            </a:r>
            <a:r>
              <a:rPr lang="en-US" smtClean="0"/>
              <a:t>/s</a:t>
            </a:r>
          </a:p>
          <a:p>
            <a:r>
              <a:rPr lang="en-US" smtClean="0"/>
              <a:t>We hope to eliminate the need for this arbitrarily large </a:t>
            </a:r>
            <a:r>
              <a:rPr lang="en-US" i="1" smtClean="0"/>
              <a:t>K</a:t>
            </a:r>
            <a:r>
              <a:rPr lang="en-US" i="1" baseline="-25000" smtClean="0"/>
              <a:t>zmin</a:t>
            </a:r>
            <a:r>
              <a:rPr lang="en-US" smtClean="0"/>
              <a:t> in urban areas by improving urban model in WRF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B27BCA-B597-4CE0-BABA-515DB2E7A4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00200" y="3048000"/>
          <a:ext cx="4648200" cy="536575"/>
        </p:xfrm>
        <a:graphic>
          <a:graphicData uri="http://schemas.openxmlformats.org/presentationml/2006/ole">
            <p:oleObj spid="_x0000_s1026" name="Equation" r:id="rId3" imgW="1981080" imgH="228600" progId="Equation.3">
              <p:embed/>
            </p:oleObj>
          </a:graphicData>
        </a:graphic>
      </p:graphicFrame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2209800" y="3886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CMAQ Runs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Four runs for 4 km Texas domain – Aug 23 – September 9</a:t>
            </a:r>
          </a:p>
          <a:p>
            <a:r>
              <a:rPr lang="en-US" smtClean="0"/>
              <a:t>Unmodified CMAQ 5.0.1 </a:t>
            </a:r>
          </a:p>
          <a:p>
            <a:pPr lvl="1"/>
            <a:r>
              <a:rPr lang="en-US" smtClean="0"/>
              <a:t> Base run using WRF-NLCD2006</a:t>
            </a:r>
          </a:p>
          <a:p>
            <a:pPr lvl="1"/>
            <a:r>
              <a:rPr lang="en-US" smtClean="0"/>
              <a:t>Urban run using impervious data and other urban mods</a:t>
            </a:r>
          </a:p>
          <a:p>
            <a:r>
              <a:rPr lang="en-US" smtClean="0"/>
              <a:t>Modified CMAQ 5.0.1 with minimum Kz set to 0.01 m2/s everywhere</a:t>
            </a:r>
          </a:p>
          <a:p>
            <a:pPr lvl="1"/>
            <a:r>
              <a:rPr lang="en-US" smtClean="0"/>
              <a:t>Base run</a:t>
            </a:r>
          </a:p>
          <a:p>
            <a:pPr lvl="1"/>
            <a:r>
              <a:rPr lang="en-US" smtClean="0"/>
              <a:t>Urban run</a:t>
            </a:r>
          </a:p>
          <a:p>
            <a:pPr lvl="1">
              <a:buFontTx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0A070-FCB2-4AB8-881D-C3B970810CE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/>
          <p:cNvSpPr>
            <a:spLocks noGrp="1"/>
          </p:cNvSpPr>
          <p:nvPr>
            <p:ph type="title"/>
          </p:nvPr>
        </p:nvSpPr>
        <p:spPr>
          <a:xfrm>
            <a:off x="715963" y="1366838"/>
            <a:ext cx="7772400" cy="304800"/>
          </a:xfrm>
        </p:spPr>
        <p:txBody>
          <a:bodyPr/>
          <a:lstStyle/>
          <a:p>
            <a:r>
              <a:rPr lang="en-US" b="0" smtClean="0"/>
              <a:t>Base – Urban at 13Z (8AM LT) Aug 31, 2006</a:t>
            </a:r>
          </a:p>
        </p:txBody>
      </p:sp>
      <p:pic>
        <p:nvPicPr>
          <p:cNvPr id="37890" name="Content Placeholder 8" descr="NOxDiff8-31-13Z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800" y="2360613"/>
            <a:ext cx="2967038" cy="2940050"/>
          </a:xfrm>
        </p:spPr>
      </p:pic>
      <p:pic>
        <p:nvPicPr>
          <p:cNvPr id="37891" name="Content Placeholder 9" descr="AtotDiff8-31-13Z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05125" y="2333625"/>
            <a:ext cx="2989263" cy="2962275"/>
          </a:xfrm>
        </p:spPr>
      </p:pic>
      <p:pic>
        <p:nvPicPr>
          <p:cNvPr id="37892" name="Content Placeholder 10" descr="O3Diff8-31-13Z.pn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834063" y="2347913"/>
            <a:ext cx="3003550" cy="29749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496E-86F8-4F12-9B2A-BE6D5024F49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060575" y="466725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NOx</a:t>
            </a:r>
          </a:p>
        </p:txBody>
      </p:sp>
      <p:sp>
        <p:nvSpPr>
          <p:cNvPr id="37895" name="TextBox 12"/>
          <p:cNvSpPr txBox="1">
            <a:spLocks noChangeArrowheads="1"/>
          </p:cNvSpPr>
          <p:nvPr/>
        </p:nvSpPr>
        <p:spPr bwMode="auto">
          <a:xfrm>
            <a:off x="4738688" y="4656138"/>
            <a:ext cx="53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PM</a:t>
            </a:r>
          </a:p>
        </p:txBody>
      </p:sp>
      <p:sp>
        <p:nvSpPr>
          <p:cNvPr id="37896" name="TextBox 13"/>
          <p:cNvSpPr txBox="1">
            <a:spLocks noChangeArrowheads="1"/>
          </p:cNvSpPr>
          <p:nvPr/>
        </p:nvSpPr>
        <p:spPr bwMode="auto">
          <a:xfrm>
            <a:off x="7824788" y="4672013"/>
            <a:ext cx="449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  <a:r>
              <a:rPr lang="en-US" baseline="-25000"/>
              <a:t>3</a:t>
            </a:r>
          </a:p>
        </p:txBody>
      </p:sp>
      <p:sp>
        <p:nvSpPr>
          <p:cNvPr id="37897" name="TextBox 14"/>
          <p:cNvSpPr txBox="1">
            <a:spLocks noChangeArrowheads="1"/>
          </p:cNvSpPr>
          <p:nvPr/>
        </p:nvSpPr>
        <p:spPr bwMode="auto">
          <a:xfrm>
            <a:off x="812800" y="5403850"/>
            <a:ext cx="7451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Large differences in primary pollutants at night and morning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Substantial differences in O</a:t>
            </a:r>
            <a:r>
              <a:rPr lang="en-US" baseline="-25000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 but at a time when concentrations are low</a:t>
            </a:r>
          </a:p>
        </p:txBody>
      </p:sp>
      <p:sp>
        <p:nvSpPr>
          <p:cNvPr id="37898" name="TextBox 15"/>
          <p:cNvSpPr txBox="1">
            <a:spLocks noChangeArrowheads="1"/>
          </p:cNvSpPr>
          <p:nvPr/>
        </p:nvSpPr>
        <p:spPr bwMode="auto">
          <a:xfrm>
            <a:off x="2552700" y="1951038"/>
            <a:ext cx="387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urban minimum K</a:t>
            </a:r>
            <a:r>
              <a:rPr lang="en-US" baseline="-25000"/>
              <a:t>z</a:t>
            </a:r>
            <a:r>
              <a:rPr lang="en-US"/>
              <a:t> (K</a:t>
            </a:r>
            <a:r>
              <a:rPr lang="en-US" baseline="-25000"/>
              <a:t>zmin</a:t>
            </a:r>
            <a:r>
              <a:rPr lang="en-US"/>
              <a:t> = 0.01)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8088" y="1001713"/>
            <a:ext cx="77724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NOx</a:t>
            </a:r>
            <a:r>
              <a:rPr lang="en-US" dirty="0" smtClean="0"/>
              <a:t>: August 24 – September 8, 2006</a:t>
            </a:r>
            <a:endParaRPr lang="en-US" dirty="0"/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743075"/>
            <a:ext cx="31686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9438" y="1746250"/>
            <a:ext cx="310991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8"/>
          <p:cNvSpPr txBox="1">
            <a:spLocks noChangeArrowheads="1"/>
          </p:cNvSpPr>
          <p:nvPr/>
        </p:nvSpPr>
        <p:spPr bwMode="auto">
          <a:xfrm>
            <a:off x="2046288" y="34575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12 AQS sites</a:t>
            </a:r>
          </a:p>
        </p:txBody>
      </p:sp>
      <p:sp>
        <p:nvSpPr>
          <p:cNvPr id="38917" name="TextBox 9"/>
          <p:cNvSpPr txBox="1">
            <a:spLocks noChangeArrowheads="1"/>
          </p:cNvSpPr>
          <p:nvPr/>
        </p:nvSpPr>
        <p:spPr bwMode="auto">
          <a:xfrm>
            <a:off x="5045075" y="3278188"/>
            <a:ext cx="989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6 AQS sites</a:t>
            </a: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533400" y="5316538"/>
            <a:ext cx="861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Way too high at night in Houston for all runs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Both the Urban mods and the high minimum Kz reduce over prediction of NOx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7588" y="1730375"/>
            <a:ext cx="3046412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Box 3"/>
          <p:cNvSpPr txBox="1">
            <a:spLocks noChangeArrowheads="1"/>
          </p:cNvSpPr>
          <p:nvPr/>
        </p:nvSpPr>
        <p:spPr bwMode="auto">
          <a:xfrm>
            <a:off x="7886700" y="3105150"/>
            <a:ext cx="989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 AQS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PM2.5: August 24 – September 8, 2006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682750"/>
            <a:ext cx="31353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1988" y="1704975"/>
            <a:ext cx="31527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2988" y="1689100"/>
            <a:ext cx="3055937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261938" y="5049838"/>
            <a:ext cx="8610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Urban mods effective for Dallas in lowering nocturnal PM2.5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High minimum Kz more effective for Houston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Model too low at San Antonio except for morning Rush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304800"/>
          </a:xfrm>
        </p:spPr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3778250"/>
          </a:xfrm>
        </p:spPr>
        <p:txBody>
          <a:bodyPr/>
          <a:lstStyle/>
          <a:p>
            <a:r>
              <a:rPr lang="en-US" smtClean="0"/>
              <a:t>New bulk urban scheme for the PX-LSM shows much improved PBL structure in evening, overnight, and morning compared to Houston tethersonde measurements</a:t>
            </a:r>
          </a:p>
          <a:p>
            <a:r>
              <a:rPr lang="en-US" smtClean="0"/>
              <a:t>4 km CMAQ runs show reduced high bias for primary pollutants but still too high</a:t>
            </a:r>
          </a:p>
          <a:p>
            <a:r>
              <a:rPr lang="en-US" smtClean="0"/>
              <a:t>Removing urban K</a:t>
            </a:r>
            <a:r>
              <a:rPr lang="en-US" baseline="-25000" smtClean="0"/>
              <a:t>zmin</a:t>
            </a:r>
            <a:r>
              <a:rPr lang="en-US" smtClean="0"/>
              <a:t> makes over-prediction worse</a:t>
            </a:r>
          </a:p>
          <a:p>
            <a:r>
              <a:rPr lang="en-US" smtClean="0"/>
              <a:t>Further improvements should be evaluated meteorologically since nocturnal emissions may have significant errors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0A22C-7180-468C-9354-85AB2C68669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772400" cy="3778250"/>
          </a:xfrm>
        </p:spPr>
        <p:txBody>
          <a:bodyPr/>
          <a:lstStyle/>
          <a:p>
            <a:r>
              <a:rPr lang="en-US" smtClean="0"/>
              <a:t>Enhancements to the Urban parameterization:</a:t>
            </a:r>
          </a:p>
          <a:p>
            <a:pPr lvl="1"/>
            <a:r>
              <a:rPr lang="en-US" smtClean="0"/>
              <a:t>Add anthropogenic heating based on population and housing unit density</a:t>
            </a:r>
          </a:p>
          <a:p>
            <a:pPr lvl="1"/>
            <a:r>
              <a:rPr lang="en-US" smtClean="0"/>
              <a:t>Add NLCD canopy fraction data for accurate accounting of tree cover in all areas including urban.</a:t>
            </a:r>
          </a:p>
          <a:p>
            <a:r>
              <a:rPr lang="en-US" smtClean="0"/>
              <a:t>Comprehensive evaluation of meteorology and AQ at all scales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2CDDB-513C-4C13-B0B9-0EFB398CF9A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914400"/>
            <a:ext cx="3008313" cy="1162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Why AQ model at 4 km resolution grossly </a:t>
            </a:r>
            <a:r>
              <a:rPr lang="en-US" dirty="0" err="1" smtClean="0"/>
              <a:t>overpredicts</a:t>
            </a:r>
            <a:r>
              <a:rPr lang="en-US" dirty="0" smtClean="0"/>
              <a:t> </a:t>
            </a:r>
            <a:r>
              <a:rPr lang="en-US" dirty="0" err="1" smtClean="0"/>
              <a:t>NOx</a:t>
            </a:r>
            <a:r>
              <a:rPr lang="en-US" dirty="0" smtClean="0"/>
              <a:t> in Houston</a:t>
            </a:r>
            <a:endParaRPr lang="en-US" dirty="0"/>
          </a:p>
        </p:txBody>
      </p:sp>
      <p:sp>
        <p:nvSpPr>
          <p:cNvPr id="4403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Text Placeholder 8"/>
          <p:cNvSpPr>
            <a:spLocks noGrp="1"/>
          </p:cNvSpPr>
          <p:nvPr>
            <p:ph type="body" sz="half" idx="2"/>
          </p:nvPr>
        </p:nvSpPr>
        <p:spPr>
          <a:xfrm>
            <a:off x="152400" y="1447800"/>
            <a:ext cx="3008313" cy="4691063"/>
          </a:xfrm>
        </p:spPr>
        <p:txBody>
          <a:bodyPr/>
          <a:lstStyle/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r>
              <a:rPr lang="en-US" sz="1800" smtClean="0"/>
              <a:t>AQS site near Houston ship channel</a:t>
            </a:r>
          </a:p>
        </p:txBody>
      </p:sp>
      <p:pic>
        <p:nvPicPr>
          <p:cNvPr id="44036" name="Picture 3" descr="AQS-picture.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0" y="3810000"/>
            <a:ext cx="5892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9"/>
          <p:cNvSpPr txBox="1">
            <a:spLocks noChangeArrowheads="1"/>
          </p:cNvSpPr>
          <p:nvPr/>
        </p:nvSpPr>
        <p:spPr bwMode="auto">
          <a:xfrm>
            <a:off x="2971800" y="64881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km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9400" y="3581400"/>
            <a:ext cx="2971800" cy="762000"/>
          </a:xfrm>
          <a:prstGeom prst="straightConnector1">
            <a:avLst/>
          </a:prstGeom>
          <a:ln w="222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0" y="228600"/>
            <a:ext cx="596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3732213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5408613" y="1447800"/>
            <a:ext cx="1019175" cy="5143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sz="2400"/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4572000" y="1295400"/>
            <a:ext cx="1019175" cy="5143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sz="2400"/>
          </a:p>
        </p:txBody>
      </p:sp>
      <p:sp>
        <p:nvSpPr>
          <p:cNvPr id="43014" name="Title 1"/>
          <p:cNvSpPr>
            <a:spLocks noGrp="1"/>
          </p:cNvSpPr>
          <p:nvPr>
            <p:ph type="title" idx="4294967295"/>
          </p:nvPr>
        </p:nvSpPr>
        <p:spPr>
          <a:xfrm>
            <a:off x="457200" y="1143000"/>
            <a:ext cx="7848600" cy="304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smtClean="0">
                <a:solidFill>
                  <a:srgbClr val="990033"/>
                </a:solidFill>
              </a:rPr>
              <a:t>4 km modeling for Houston – August 2006</a:t>
            </a:r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5334000" y="5257800"/>
            <a:ext cx="381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WRF Potential temperature (blue) in Houston at 7 PM shows premature surface inversion</a:t>
            </a:r>
          </a:p>
        </p:txBody>
      </p:sp>
      <p:pic>
        <p:nvPicPr>
          <p:cNvPr id="45062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340042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838200" y="5181600"/>
            <a:ext cx="381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CMAQ v4.7 and 5.0 overpredict CO especially during morning and evening rush hours</a:t>
            </a:r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5257800" y="4495800"/>
            <a:ext cx="914400" cy="5334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66800"/>
            <a:ext cx="67056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smtClean="0"/>
              <a:t>Problem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3886200" cy="4343400"/>
          </a:xfrm>
        </p:spPr>
        <p:txBody>
          <a:bodyPr/>
          <a:lstStyle/>
          <a:p>
            <a:r>
              <a:rPr lang="en-US" smtClean="0"/>
              <a:t> Without realistic treatment of urban effects:</a:t>
            </a:r>
          </a:p>
          <a:p>
            <a:pPr lvl="1"/>
            <a:r>
              <a:rPr lang="en-US" smtClean="0"/>
              <a:t>PBL too stable during morning and evening transitions and overnight</a:t>
            </a:r>
          </a:p>
          <a:p>
            <a:pPr lvl="1"/>
            <a:r>
              <a:rPr lang="en-US" smtClean="0"/>
              <a:t>Overprediction of ground emitted primary species (e.g. CO, NOx, Primary PM)</a:t>
            </a:r>
          </a:p>
          <a:p>
            <a:pPr>
              <a:buFont typeface="Times" pitchFamily="18" charset="0"/>
              <a:buNone/>
            </a:pPr>
            <a:endParaRPr lang="en-US" smtClean="0"/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478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3581400" y="5867400"/>
            <a:ext cx="5245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chemeClr val="accent2"/>
                </a:solidFill>
              </a:rPr>
              <a:t>July 2006 – CMAQ 12 km CO</a:t>
            </a:r>
            <a:endParaRPr lang="en-US" sz="2800" b="1" baseline="-25000">
              <a:solidFill>
                <a:schemeClr val="accent2"/>
              </a:solidFill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181600" y="1219200"/>
            <a:ext cx="3606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Birmingham (SEARCH)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6"/>
          <p:cNvSpPr>
            <a:spLocks noGrp="1"/>
          </p:cNvSpPr>
          <p:nvPr>
            <p:ph type="title"/>
          </p:nvPr>
        </p:nvSpPr>
        <p:spPr>
          <a:xfrm>
            <a:off x="757238" y="1135063"/>
            <a:ext cx="7772400" cy="304800"/>
          </a:xfrm>
        </p:spPr>
        <p:txBody>
          <a:bodyPr/>
          <a:lstStyle/>
          <a:p>
            <a:r>
              <a:rPr lang="en-US" smtClean="0"/>
              <a:t>Ozone at 00Z (7PM LT) Sept 1, 2006</a:t>
            </a:r>
          </a:p>
        </p:txBody>
      </p:sp>
      <p:pic>
        <p:nvPicPr>
          <p:cNvPr id="46082" name="Content Placeholder 9" descr="O3Diff9-1-00Z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3263" y="1922463"/>
            <a:ext cx="3810000" cy="3773487"/>
          </a:xfrm>
        </p:spPr>
      </p:pic>
      <p:pic>
        <p:nvPicPr>
          <p:cNvPr id="46083" name="Content Placeholder 10" descr="O3imp2-1-00Z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65663" y="1922463"/>
            <a:ext cx="3810000" cy="377348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53752-7862-4832-8F68-AD74BB8BBB5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6085" name="TextBox 11"/>
          <p:cNvSpPr txBox="1">
            <a:spLocks noChangeArrowheads="1"/>
          </p:cNvSpPr>
          <p:nvPr/>
        </p:nvSpPr>
        <p:spPr bwMode="auto">
          <a:xfrm>
            <a:off x="873125" y="5691188"/>
            <a:ext cx="7400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Substantial ozone differences in evening when concentrations are high</a:t>
            </a:r>
          </a:p>
        </p:txBody>
      </p:sp>
      <p:sp>
        <p:nvSpPr>
          <p:cNvPr id="46086" name="TextBox 12"/>
          <p:cNvSpPr txBox="1">
            <a:spLocks noChangeArrowheads="1"/>
          </p:cNvSpPr>
          <p:nvPr/>
        </p:nvSpPr>
        <p:spPr bwMode="auto">
          <a:xfrm>
            <a:off x="1597025" y="1706563"/>
            <a:ext cx="1543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 - Urban</a:t>
            </a:r>
          </a:p>
        </p:txBody>
      </p:sp>
      <p:sp>
        <p:nvSpPr>
          <p:cNvPr id="46087" name="TextBox 13"/>
          <p:cNvSpPr txBox="1">
            <a:spLocks noChangeArrowheads="1"/>
          </p:cNvSpPr>
          <p:nvPr/>
        </p:nvSpPr>
        <p:spPr bwMode="auto">
          <a:xfrm>
            <a:off x="5870575" y="166687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Urban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77724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Ozone: August 24 – September 8, 2006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600200"/>
            <a:ext cx="3124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30448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7263" y="1600200"/>
            <a:ext cx="31067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4800600"/>
            <a:ext cx="86106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Difference among the 4 runs are  less for Ozone than for </a:t>
            </a:r>
            <a:r>
              <a:rPr lang="en-US" dirty="0" err="1">
                <a:solidFill>
                  <a:srgbClr val="FF0000"/>
                </a:solidFill>
              </a:rPr>
              <a:t>NOx</a:t>
            </a:r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Run with least nocturnal mixing (highest over-prediction of </a:t>
            </a:r>
            <a:r>
              <a:rPr lang="en-US" dirty="0" err="1">
                <a:solidFill>
                  <a:srgbClr val="FF0000"/>
                </a:solidFill>
              </a:rPr>
              <a:t>NOx</a:t>
            </a:r>
            <a:r>
              <a:rPr lang="en-US" dirty="0">
                <a:solidFill>
                  <a:srgbClr val="FF0000"/>
                </a:solidFill>
              </a:rPr>
              <a:t>) is closest to Obs for Dallas and San Antonio.  </a:t>
            </a:r>
          </a:p>
          <a:p>
            <a:pPr marL="171450" indent="-171450"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All runs too low for Houston.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14413"/>
            <a:ext cx="77724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NOx</a:t>
            </a:r>
            <a:r>
              <a:rPr lang="en-US" dirty="0" smtClean="0"/>
              <a:t>: August 24 – September 8, 2006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395413"/>
            <a:ext cx="3673475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3081338" y="3125788"/>
            <a:ext cx="1257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 AQS sites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463" y="1419225"/>
            <a:ext cx="37544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5605463" y="4094163"/>
            <a:ext cx="1347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</a:t>
            </a:r>
            <a:r>
              <a:rPr lang="en-US" sz="1600"/>
              <a:t>AQS</a:t>
            </a:r>
            <a:r>
              <a:rPr lang="en-US"/>
              <a:t> sites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533400" y="5316538"/>
            <a:ext cx="861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Daytime modeled NOx compares well for San Antonio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>
                <a:solidFill>
                  <a:srgbClr val="FF0000"/>
                </a:solidFill>
              </a:rPr>
              <a:t>Urban effects are small for Austin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Potential Solutions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Meteorological models and parameterizations for urban areas vary greatly in complexity and data requirements.</a:t>
            </a:r>
          </a:p>
          <a:p>
            <a:r>
              <a:rPr lang="en-US" smtClean="0"/>
              <a:t>Currently WRF has several urban parameterizations: Bulk, single-layer, and multi-level BEP-BEM NUDAPT all tied to the NOAH LSM</a:t>
            </a:r>
          </a:p>
          <a:p>
            <a:r>
              <a:rPr lang="en-US" smtClean="0"/>
              <a:t>Need for a simple scheme considers the effects of development at the local (1-4 km) and regional (12 km) grid scales that works with the PX LSM that we use for WRF-CMAQ.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772400" cy="304800"/>
          </a:xfrm>
        </p:spPr>
        <p:txBody>
          <a:bodyPr/>
          <a:lstStyle/>
          <a:p>
            <a:r>
              <a:rPr lang="en-US" smtClean="0"/>
              <a:t>A New Bulk Approach for PX LSM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3778250"/>
          </a:xfrm>
        </p:spPr>
        <p:txBody>
          <a:bodyPr/>
          <a:lstStyle/>
          <a:p>
            <a:r>
              <a:rPr lang="en-US" smtClean="0"/>
              <a:t>Leverage very high resolution National Land Cover Database (NLCD) with multi-level urban classifications </a:t>
            </a:r>
          </a:p>
          <a:p>
            <a:pPr lvl="1"/>
            <a:r>
              <a:rPr lang="en-US" smtClean="0"/>
              <a:t>PX LSM considers subgrid LU fractions</a:t>
            </a:r>
          </a:p>
          <a:p>
            <a:r>
              <a:rPr lang="en-US" smtClean="0"/>
              <a:t>Utilize NLCD-based Impervious surface data directly in land-surface model to scale surface heat capacity</a:t>
            </a:r>
          </a:p>
          <a:p>
            <a:r>
              <a:rPr lang="en-US" smtClean="0"/>
              <a:t>Increase surface roughness for urban LU classes to better represent developed areas</a:t>
            </a:r>
          </a:p>
          <a:p>
            <a:r>
              <a:rPr lang="en-US" smtClean="0"/>
              <a:t>Decrease albedo in urbanized areas to account for sky-view and radiation trapping effects</a:t>
            </a:r>
          </a:p>
          <a:p>
            <a:r>
              <a:rPr lang="en-US" smtClean="0"/>
              <a:t>Reduce deep soil temperature nudging strength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Content Placeholder 4" descr="Imp_12k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219200"/>
            <a:ext cx="5799138" cy="4929188"/>
          </a:xfrm>
        </p:spPr>
      </p:pic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A96D7-69C8-4F1F-A22E-58E392FDA680}" type="slidenum">
              <a:rPr lang="en-US" smtClean="0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7772400" cy="304800"/>
          </a:xfrm>
        </p:spPr>
        <p:txBody>
          <a:bodyPr/>
          <a:lstStyle/>
          <a:p>
            <a:r>
              <a:rPr lang="en-US" sz="3600" smtClean="0"/>
              <a:t>Impervious Fraction (%) for 12 km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5" descr="Imp_4k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600200"/>
            <a:ext cx="4927600" cy="4570413"/>
          </a:xfrm>
        </p:spPr>
      </p:pic>
      <p:sp>
        <p:nvSpPr>
          <p:cNvPr id="3686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00F84-7252-43B6-B3D1-53A13C2EE480}" type="slidenum">
              <a:rPr lang="en-US" smtClean="0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21507" name="Title 3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534400" cy="609600"/>
          </a:xfrm>
        </p:spPr>
        <p:txBody>
          <a:bodyPr/>
          <a:lstStyle/>
          <a:p>
            <a:r>
              <a:rPr lang="en-US" sz="3600" smtClean="0"/>
              <a:t>Impervious Fraction (%) for 4km Grid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4" descr="Imp_1k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2225" y="1447800"/>
            <a:ext cx="5156200" cy="4781550"/>
          </a:xfrm>
        </p:spPr>
      </p:pic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80DC27-5BCD-4FC7-9CBE-5DEB22F91C8A}" type="slidenum">
              <a:rPr lang="en-US" smtClean="0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1219200" y="990600"/>
            <a:ext cx="7297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70B9"/>
                </a:solidFill>
                <a:latin typeface="Calibri" pitchFamily="34" charset="0"/>
              </a:rPr>
              <a:t>Impervious Fraction (%) for 1 km Grid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2014538"/>
            <a:ext cx="51054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86400" y="5757863"/>
            <a:ext cx="312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Shopping malls in Sugarland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627688" y="3124200"/>
            <a:ext cx="1219200" cy="990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6226175" y="4114800"/>
            <a:ext cx="0" cy="14478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1371600" y="4343400"/>
            <a:ext cx="4038600" cy="155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4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304800"/>
          </a:xfrm>
        </p:spPr>
        <p:txBody>
          <a:bodyPr/>
          <a:lstStyle/>
          <a:p>
            <a:r>
              <a:rPr lang="en-US" smtClean="0"/>
              <a:t>Skin Temperature on Aug 24,2006 at 10Z</a:t>
            </a:r>
          </a:p>
        </p:txBody>
      </p:sp>
      <p:pic>
        <p:nvPicPr>
          <p:cNvPr id="23554" name="Content Placeholder 7" descr="TSK_noimp_1k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7238" y="2287588"/>
            <a:ext cx="3810000" cy="3533775"/>
          </a:xfrm>
        </p:spPr>
      </p:pic>
      <p:pic>
        <p:nvPicPr>
          <p:cNvPr id="23555" name="Content Placeholder 9" descr="TSK_imp2_1k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2287588"/>
            <a:ext cx="3810000" cy="3533775"/>
          </a:xfrm>
        </p:spPr>
      </p:pic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A5E55-D1CD-4438-81EC-2A7ABD56B96E}" type="slidenum">
              <a:rPr lang="en-US" smtClean="0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1447800" y="20574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Base – NLCD 2006</a:t>
            </a: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5257800" y="19812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Urban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850</Words>
  <Application>Microsoft Office PowerPoint</Application>
  <PresentationFormat>On-screen Show (4:3)</PresentationFormat>
  <Paragraphs>130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4" baseType="lpstr">
      <vt:lpstr>Arial</vt:lpstr>
      <vt:lpstr>Calibri</vt:lpstr>
      <vt:lpstr>Times</vt:lpstr>
      <vt:lpstr>ＭＳ Ｐゴシック</vt:lpstr>
      <vt:lpstr>Times New Roman</vt:lpstr>
      <vt:lpstr>Symbol</vt:lpstr>
      <vt:lpstr>Wingdings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Equation</vt:lpstr>
      <vt:lpstr>Simple urban parameterization for WRF-CMAQ.  </vt:lpstr>
      <vt:lpstr>Motivation</vt:lpstr>
      <vt:lpstr>Problem</vt:lpstr>
      <vt:lpstr>Potential Solutions</vt:lpstr>
      <vt:lpstr>A New Bulk Approach for PX LSM</vt:lpstr>
      <vt:lpstr>Impervious Fraction (%) for 12 km Grid</vt:lpstr>
      <vt:lpstr>Impervious Fraction (%) for 4km Grid</vt:lpstr>
      <vt:lpstr>Slide 8</vt:lpstr>
      <vt:lpstr>Skin Temperature on Aug 24,2006 at 10Z</vt:lpstr>
      <vt:lpstr>1 km WRF August 2006: Urban - Base</vt:lpstr>
      <vt:lpstr>Evaluation Using Tethersonde Profiles</vt:lpstr>
      <vt:lpstr>September 7, 20 LT (1Z)</vt:lpstr>
      <vt:lpstr>September 7, 23LT (4Z)</vt:lpstr>
      <vt:lpstr>September 7, Midnight LT (5Z)</vt:lpstr>
      <vt:lpstr>September 8, 2LT (7Z)</vt:lpstr>
      <vt:lpstr>September 8, 3LT (8Z)</vt:lpstr>
      <vt:lpstr>September 8, 4LT (9Z)</vt:lpstr>
      <vt:lpstr>September 8, 6LT (11Z)</vt:lpstr>
      <vt:lpstr>September 8, 8LT (13Z)</vt:lpstr>
      <vt:lpstr>CMAQ urban treatment</vt:lpstr>
      <vt:lpstr>CMAQ Runs</vt:lpstr>
      <vt:lpstr>Base – Urban at 13Z (8AM LT) Aug 31, 2006</vt:lpstr>
      <vt:lpstr>NOx: August 24 – September 8, 2006</vt:lpstr>
      <vt:lpstr>PM2.5: August 24 – September 8, 2006</vt:lpstr>
      <vt:lpstr>Conclusions</vt:lpstr>
      <vt:lpstr>Next steps</vt:lpstr>
      <vt:lpstr>Extras</vt:lpstr>
      <vt:lpstr>Why AQ model at 4 km resolution grossly overpredicts NOx in Houston</vt:lpstr>
      <vt:lpstr>4 km modeling for Houston – August 2006</vt:lpstr>
      <vt:lpstr>Ozone at 00Z (7PM LT) Sept 1, 2006</vt:lpstr>
      <vt:lpstr>Ozone: August 24 – September 8, 2006</vt:lpstr>
      <vt:lpstr>NOx: August 24 – September 8, 2006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pleim</dc:creator>
  <cp:lastModifiedBy>Jon Pleim</cp:lastModifiedBy>
  <cp:revision>171</cp:revision>
  <dcterms:created xsi:type="dcterms:W3CDTF">2012-06-13T01:54:11Z</dcterms:created>
  <dcterms:modified xsi:type="dcterms:W3CDTF">2012-10-17T03:45:53Z</dcterms:modified>
</cp:coreProperties>
</file>