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70" r:id="rId4"/>
    <p:sldId id="281" r:id="rId5"/>
    <p:sldId id="272" r:id="rId6"/>
    <p:sldId id="282" r:id="rId7"/>
    <p:sldId id="273" r:id="rId8"/>
    <p:sldId id="269" r:id="rId9"/>
    <p:sldId id="268" r:id="rId10"/>
    <p:sldId id="261" r:id="rId11"/>
    <p:sldId id="263" r:id="rId12"/>
    <p:sldId id="264" r:id="rId13"/>
    <p:sldId id="296" r:id="rId14"/>
    <p:sldId id="288" r:id="rId15"/>
    <p:sldId id="291" r:id="rId16"/>
    <p:sldId id="267" r:id="rId17"/>
    <p:sldId id="278" r:id="rId18"/>
    <p:sldId id="274" r:id="rId19"/>
    <p:sldId id="290" r:id="rId20"/>
    <p:sldId id="262" r:id="rId21"/>
    <p:sldId id="289" r:id="rId22"/>
    <p:sldId id="266" r:id="rId23"/>
    <p:sldId id="292" r:id="rId24"/>
    <p:sldId id="293" r:id="rId25"/>
    <p:sldId id="294" r:id="rId26"/>
    <p:sldId id="295" r:id="rId27"/>
    <p:sldId id="277" r:id="rId28"/>
    <p:sldId id="283" r:id="rId29"/>
    <p:sldId id="297" r:id="rId30"/>
    <p:sldId id="298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7FB"/>
    <a:srgbClr val="0240EE"/>
    <a:srgbClr val="006B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848D-17B3-4CFC-90EC-E5D9626AFEC5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9F6FC-E22D-4EE1-8B85-7DDC809A2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E021-F806-4CB2-A384-6D49327C702F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02B3-0443-481D-8EDC-507D7EAC4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Ensemble Air Quality Modeling Using the Coupled WRF-CMAQ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Robert Gilliam*, Christian </a:t>
            </a:r>
            <a:r>
              <a:rPr lang="en-US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Hogrefe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*, James </a:t>
            </a:r>
            <a:r>
              <a:rPr lang="en-US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Godowitch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*, </a:t>
            </a:r>
            <a:r>
              <a:rPr lang="en-US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Rohit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Mathur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*, Jun Du**</a:t>
            </a:r>
            <a:b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*US EPA, **NOAA/NCEP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38900"/>
            <a:ext cx="6896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818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October 16, 2012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F:\Projects\Wrf\ENSEMBLE_WRF\trajectory.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t="rect">
            <a:avLst/>
          </a:prstGeom>
          <a:noFill/>
        </p:spPr>
      </p:pic>
      <p:pic>
        <p:nvPicPr>
          <p:cNvPr id="4100" name="Picture 4" descr="F:\Projects\Wrf\ENSEMBLE_WRF\trajectory.transparent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513" y="0"/>
            <a:ext cx="2630487" cy="246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Variability of Ensemble </a:t>
            </a:r>
            <a:r>
              <a:rPr lang="en-US" dirty="0" smtClean="0"/>
              <a:t>RMSE (WS</a:t>
            </a:r>
            <a:r>
              <a:rPr lang="en-US" baseline="-25000" dirty="0" smtClean="0"/>
              <a:t>10m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010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486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Mean ensemble RMSE generally low across most of the US (&lt; 2 m/s).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Variability of Ensemble RMSE is mostly less than 0.2 m/s with some larger values along land water boundaries (i.e.; West Coast).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Single Level Ensemble Trajectories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39391"/>
            <a:ext cx="3352800" cy="22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7164" y="696191"/>
            <a:ext cx="2286000" cy="271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173" y="3429000"/>
            <a:ext cx="1905000" cy="33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685799"/>
            <a:ext cx="2819400" cy="268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429000"/>
            <a:ext cx="22860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3534" y="4724400"/>
            <a:ext cx="171046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9600" y="1562986"/>
            <a:ext cx="609600" cy="255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6388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Trajectories are around 130 m </a:t>
            </a:r>
            <a:r>
              <a:rPr lang="en-US" sz="1600" dirty="0" err="1" smtClean="0"/>
              <a:t>agl</a:t>
            </a:r>
            <a:r>
              <a:rPr lang="en-US" sz="1600" dirty="0" smtClean="0"/>
              <a:t> with colors representing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concentrations  (ppb) along the </a:t>
            </a:r>
            <a:r>
              <a:rPr lang="en-US" sz="1600" dirty="0" err="1" smtClean="0"/>
              <a:t>traj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June 7, 18 UTC to June 10, 00 UTC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990600"/>
            <a:ext cx="27984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2743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Sacramento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5438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Los Angeles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3048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Dallas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13730" y="6553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Houston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Baltimore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6581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Atlanta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3048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Columbus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35" y="5562600"/>
            <a:ext cx="7239000" cy="8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25286"/>
            <a:ext cx="7215187" cy="166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901686"/>
            <a:ext cx="723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654286"/>
            <a:ext cx="7239000" cy="9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228600"/>
            <a:ext cx="7239000" cy="98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28454" y="273626"/>
            <a:ext cx="824346" cy="605097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55025" y="273626"/>
            <a:ext cx="824346" cy="612717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33108" y="273626"/>
            <a:ext cx="824346" cy="605097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8508" y="273626"/>
            <a:ext cx="824346" cy="605097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634538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06/05/11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02627" y="634538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06/07/11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13609" y="270164"/>
            <a:ext cx="457200" cy="6054436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17672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06/09/11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-5400000">
            <a:off x="-1519535" y="252701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Charlotte, NC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81400" y="152400"/>
            <a:ext cx="0" cy="5029200"/>
            <a:chOff x="3429000" y="685800"/>
            <a:chExt cx="0" cy="50292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429000" y="44958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429000" y="6858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29000" y="25146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29000" y="51816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800600" y="457200"/>
            <a:ext cx="20782" cy="4495800"/>
            <a:chOff x="4648200" y="990600"/>
            <a:chExt cx="20782" cy="44958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668982" y="44196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668982" y="9906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68982" y="22860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648200" y="5257800"/>
              <a:ext cx="20782" cy="2286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715000" y="1143000"/>
            <a:ext cx="228600" cy="2590800"/>
            <a:chOff x="5562600" y="1676400"/>
            <a:chExt cx="228600" cy="2590800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5562600" y="1676400"/>
              <a:ext cx="22860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562600" y="3657600"/>
              <a:ext cx="228600" cy="6096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172200" y="1821872"/>
            <a:ext cx="152400" cy="3740728"/>
            <a:chOff x="6019800" y="2355272"/>
            <a:chExt cx="152400" cy="3740728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050973" y="2355272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96000" y="44196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019800" y="5638800"/>
              <a:ext cx="152400" cy="4572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INF1W\ENSEMBLE_CASE\aq_stats_presentations\spatial\BASE_RUN2\LA_2011-06-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362200" cy="4724400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Ensemble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Predictions for US Cities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6BBC"/>
                </a:solidFill>
              </a:rPr>
              <a:t>Los Angeles</a:t>
            </a:r>
            <a:endParaRPr lang="en-US" sz="3600" dirty="0">
              <a:solidFill>
                <a:srgbClr val="006BBC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304800" y="4343400"/>
            <a:ext cx="2362200" cy="2121932"/>
            <a:chOff x="228600" y="4343400"/>
            <a:chExt cx="2362200" cy="2121932"/>
          </a:xfrm>
        </p:grpSpPr>
        <p:sp>
          <p:nvSpPr>
            <p:cNvPr id="19" name="TextBox 18"/>
            <p:cNvSpPr txBox="1"/>
            <p:nvPr/>
          </p:nvSpPr>
          <p:spPr>
            <a:xfrm>
              <a:off x="228600" y="60960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Ensemble Distribution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57200" y="4343400"/>
              <a:ext cx="304800" cy="18288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>
            <a:off x="228600" y="4191000"/>
            <a:ext cx="2133600" cy="2057400"/>
            <a:chOff x="2362200" y="4038600"/>
            <a:chExt cx="2133600" cy="2057400"/>
          </a:xfrm>
        </p:grpSpPr>
        <p:sp>
          <p:nvSpPr>
            <p:cNvPr id="23" name="TextBox 22"/>
            <p:cNvSpPr txBox="1"/>
            <p:nvPr/>
          </p:nvSpPr>
          <p:spPr>
            <a:xfrm>
              <a:off x="2362200" y="5715000"/>
              <a:ext cx="2133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8-hr max O3 obs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514600" y="4038600"/>
              <a:ext cx="838200" cy="1752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6"/>
          <p:cNvGrpSpPr/>
          <p:nvPr/>
        </p:nvGrpSpPr>
        <p:grpSpPr>
          <a:xfrm>
            <a:off x="685800" y="4507468"/>
            <a:ext cx="2286000" cy="2274332"/>
            <a:chOff x="4953000" y="3886200"/>
            <a:chExt cx="2286000" cy="2274332"/>
          </a:xfrm>
        </p:grpSpPr>
        <p:sp>
          <p:nvSpPr>
            <p:cNvPr id="33" name="TextBox 32"/>
            <p:cNvSpPr txBox="1"/>
            <p:nvPr/>
          </p:nvSpPr>
          <p:spPr>
            <a:xfrm>
              <a:off x="4953000" y="5791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D67FB"/>
                  </a:solidFill>
                </a:rPr>
                <a:t>Baseline WRF-CMAQ</a:t>
              </a:r>
              <a:endParaRPr lang="en-US" b="1" dirty="0">
                <a:solidFill>
                  <a:srgbClr val="1D67FB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029200" y="3886200"/>
              <a:ext cx="838200" cy="1981200"/>
            </a:xfrm>
            <a:prstGeom prst="straightConnector1">
              <a:avLst/>
            </a:prstGeom>
            <a:ln>
              <a:solidFill>
                <a:srgbClr val="0240E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8001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7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7719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2009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</a:t>
            </a:r>
            <a:endParaRPr lang="en-US" dirty="0"/>
          </a:p>
        </p:txBody>
      </p:sp>
      <p:pic>
        <p:nvPicPr>
          <p:cNvPr id="1027" name="Picture 3" descr="H:\INF1W\ENSEMBLE_CASE\aq_stats_presentations\spatial\BASE_RUN2\LA_2011-06-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505" y="1219200"/>
            <a:ext cx="2362200" cy="4724400"/>
          </a:xfrm>
          <a:prstGeom prst="rect">
            <a:avLst/>
          </a:prstGeom>
          <a:noFill/>
        </p:spPr>
      </p:pic>
      <p:pic>
        <p:nvPicPr>
          <p:cNvPr id="1028" name="Picture 4" descr="H:\INF1W\ENSEMBLE_CASE\aq_stats_presentations\spatial\BASE_RUN2\LA_2011-06-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9060" y="1219200"/>
            <a:ext cx="2362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Ensemble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Predictions for US Cities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6BBC"/>
                </a:solidFill>
              </a:rPr>
              <a:t>Baltimore</a:t>
            </a:r>
            <a:endParaRPr lang="en-US" sz="3600" dirty="0">
              <a:solidFill>
                <a:srgbClr val="006BB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</a:t>
            </a:r>
            <a:endParaRPr lang="en-US" dirty="0"/>
          </a:p>
        </p:txBody>
      </p:sp>
      <p:pic>
        <p:nvPicPr>
          <p:cNvPr id="2050" name="Picture 2" descr="H:\INF1W\ENSEMBLE_CASE\aq_stats_presentations\spatial\BASE_RUN2\DCB_2011-06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58470"/>
            <a:ext cx="2438400" cy="4876800"/>
          </a:xfrm>
          <a:prstGeom prst="rect">
            <a:avLst/>
          </a:prstGeom>
          <a:noFill/>
        </p:spPr>
      </p:pic>
      <p:pic>
        <p:nvPicPr>
          <p:cNvPr id="2051" name="Picture 3" descr="H:\INF1W\ENSEMBLE_CASE\aq_stats_presentations\spatial\BASE_RUN2\DCB_2011-06-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76400"/>
            <a:ext cx="2438400" cy="4876800"/>
          </a:xfrm>
          <a:prstGeom prst="rect">
            <a:avLst/>
          </a:prstGeom>
          <a:noFill/>
        </p:spPr>
      </p:pic>
      <p:pic>
        <p:nvPicPr>
          <p:cNvPr id="2052" name="Picture 4" descr="H:\INF1W\ENSEMBLE_CASE\aq_stats_presentations\spatial\BASE_RUN2\DCB_2011-06-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76400"/>
            <a:ext cx="2438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825" y="1981200"/>
            <a:ext cx="65615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Probability (%) of 8-hr Ozone &gt; 75 ppb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05" y="914400"/>
            <a:ext cx="409194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2660" y="914400"/>
            <a:ext cx="4103370" cy="268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1625" y="3810000"/>
            <a:ext cx="409765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540" y="3805520"/>
            <a:ext cx="4091940" cy="268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33400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8, 2012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86400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9, 2012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348997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6, 2012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348997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7,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Ensemble FDDA using SREF does produce </a:t>
            </a:r>
            <a:r>
              <a:rPr lang="en-US" dirty="0" smtClean="0">
                <a:solidFill>
                  <a:srgbClr val="1D67FB"/>
                </a:solidFill>
              </a:rPr>
              <a:t>significant variability </a:t>
            </a:r>
            <a:r>
              <a:rPr lang="en-US" dirty="0" smtClean="0"/>
              <a:t>in key </a:t>
            </a:r>
            <a:r>
              <a:rPr lang="en-US" dirty="0" smtClean="0">
                <a:solidFill>
                  <a:srgbClr val="1D67FB"/>
                </a:solidFill>
              </a:rPr>
              <a:t>meteorological </a:t>
            </a:r>
            <a:r>
              <a:rPr lang="en-US" dirty="0" smtClean="0"/>
              <a:t>parameter like clouds, radiation, PBL depth, lower tropospheric winds and temperature</a:t>
            </a:r>
          </a:p>
          <a:p>
            <a:r>
              <a:rPr lang="en-US" dirty="0" smtClean="0"/>
              <a:t>This meteorological variability has in many instances, a large </a:t>
            </a:r>
            <a:r>
              <a:rPr lang="en-US" dirty="0" smtClean="0">
                <a:solidFill>
                  <a:srgbClr val="1D67FB"/>
                </a:solidFill>
              </a:rPr>
              <a:t>impact on CMAQ’s Ozone </a:t>
            </a:r>
            <a:r>
              <a:rPr lang="en-US" dirty="0" smtClean="0"/>
              <a:t>and CO concentrations.</a:t>
            </a:r>
          </a:p>
          <a:p>
            <a:r>
              <a:rPr lang="en-US" dirty="0" smtClean="0"/>
              <a:t>This preliminary case study showed that in </a:t>
            </a:r>
            <a:r>
              <a:rPr lang="en-US" dirty="0" smtClean="0"/>
              <a:t>and around urban </a:t>
            </a:r>
            <a:r>
              <a:rPr lang="en-US" dirty="0" smtClean="0"/>
              <a:t>areas, </a:t>
            </a:r>
            <a:r>
              <a:rPr lang="en-US" dirty="0" smtClean="0"/>
              <a:t>max 8-hr Ozone can </a:t>
            </a:r>
            <a:r>
              <a:rPr lang="en-US" dirty="0" smtClean="0">
                <a:solidFill>
                  <a:srgbClr val="1D67FB"/>
                </a:solidFill>
              </a:rPr>
              <a:t>vary as much as </a:t>
            </a:r>
            <a:r>
              <a:rPr lang="en-US" dirty="0" smtClean="0">
                <a:solidFill>
                  <a:srgbClr val="1D67FB"/>
                </a:solidFill>
              </a:rPr>
              <a:t>5-15 ppb</a:t>
            </a:r>
            <a:r>
              <a:rPr lang="en-US" dirty="0" smtClean="0"/>
              <a:t> </a:t>
            </a:r>
            <a:r>
              <a:rPr lang="en-US" dirty="0" smtClean="0"/>
              <a:t>because of meteorological input uncertainty passed to </a:t>
            </a:r>
            <a:r>
              <a:rPr lang="en-US" dirty="0" smtClean="0"/>
              <a:t>CMAQ.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ensemble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Test longer term ensemble runs for the summer of 2012 with longer spin-up and up-to-date emissions with parallel baseline run using our standard WRF FDDA. </a:t>
            </a:r>
          </a:p>
          <a:p>
            <a:r>
              <a:rPr lang="en-US" dirty="0" smtClean="0"/>
              <a:t>Perform ensemble simulations with reduced emissions to investigate the impact of inherent meteorological uncertainties on the modeling system response to emission controls and source/receptor relationships.</a:t>
            </a:r>
          </a:p>
          <a:p>
            <a:r>
              <a:rPr lang="en-US" dirty="0" smtClean="0"/>
              <a:t>Explore other ensembles like the GFS, which is a single model </a:t>
            </a:r>
            <a:r>
              <a:rPr lang="en-US" dirty="0" smtClean="0"/>
              <a:t>20 </a:t>
            </a:r>
            <a:r>
              <a:rPr lang="en-US" dirty="0" smtClean="0"/>
              <a:t>member ensemble, or the new SREF which will be reduced to 16 km grid scale, or possible our own ensemble through the GSI system on our model domain.</a:t>
            </a:r>
          </a:p>
          <a:p>
            <a:r>
              <a:rPr lang="en-US" dirty="0" smtClean="0"/>
              <a:t>Develop more exact </a:t>
            </a:r>
            <a:r>
              <a:rPr lang="en-US" dirty="0" smtClean="0"/>
              <a:t>uncertainty </a:t>
            </a:r>
            <a:r>
              <a:rPr lang="en-US" dirty="0" smtClean="0"/>
              <a:t>levels </a:t>
            </a:r>
            <a:r>
              <a:rPr lang="en-US" dirty="0" smtClean="0"/>
              <a:t>of major pollutants</a:t>
            </a:r>
            <a:endParaRPr lang="en-US" dirty="0" smtClean="0"/>
          </a:p>
          <a:p>
            <a:r>
              <a:rPr lang="en-US" dirty="0" smtClean="0"/>
              <a:t>Use Ensemble FDDA to explore wintertime PM</a:t>
            </a:r>
            <a:r>
              <a:rPr lang="en-US" baseline="-25000" dirty="0" smtClean="0"/>
              <a:t>2.5 </a:t>
            </a:r>
            <a:r>
              <a:rPr lang="en-US" dirty="0" smtClean="0"/>
              <a:t>CONUS-wide, but also for specific problem areas like stable cold pools in areas of the Rockies (SLC).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NOAA-NCEP: SREF ensemble initial conditions for case study</a:t>
            </a:r>
          </a:p>
          <a:p>
            <a:r>
              <a:rPr lang="en-US" dirty="0" smtClean="0"/>
              <a:t>NOAA/ESRL: MADIS observations used for WRF evaluation</a:t>
            </a:r>
          </a:p>
          <a:p>
            <a:r>
              <a:rPr lang="en-US" dirty="0" smtClean="0"/>
              <a:t>US EPA’s </a:t>
            </a:r>
            <a:r>
              <a:rPr lang="en-US" dirty="0" err="1" smtClean="0"/>
              <a:t>AirNow</a:t>
            </a:r>
            <a:r>
              <a:rPr lang="en-US" dirty="0" smtClean="0"/>
              <a:t> program: </a:t>
            </a:r>
            <a:r>
              <a:rPr lang="en-US" dirty="0" err="1" smtClean="0"/>
              <a:t>AirNow</a:t>
            </a:r>
            <a:r>
              <a:rPr lang="en-US" dirty="0" smtClean="0"/>
              <a:t> ozone maps and observational AQ measurements</a:t>
            </a:r>
          </a:p>
          <a:p>
            <a:r>
              <a:rPr lang="en-US" dirty="0" smtClean="0"/>
              <a:t>David Wong: WRF-CMAQ code and run scripts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6084" cy="6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600" dirty="0" smtClean="0"/>
              <a:t>WRF Ensemble Error (RMSE)</a:t>
            </a:r>
            <a:endParaRPr lang="en-US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33005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228600" y="3826450"/>
            <a:ext cx="4495800" cy="3031550"/>
            <a:chOff x="228600" y="3826450"/>
            <a:chExt cx="4495800" cy="30315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826450"/>
              <a:ext cx="4343400" cy="303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/>
            <p:nvPr/>
          </p:nvGrpSpPr>
          <p:grpSpPr>
            <a:xfrm>
              <a:off x="4191000" y="4232726"/>
              <a:ext cx="533400" cy="215444"/>
              <a:chOff x="4191000" y="3657600"/>
              <a:chExt cx="533400" cy="21544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76726" y="3733800"/>
                <a:ext cx="228600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191000" y="36576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Baseline</a:t>
                </a:r>
                <a:endParaRPr lang="en-US" sz="800" dirty="0"/>
              </a:p>
            </p:txBody>
          </p:sp>
        </p:grpSp>
      </p:grpSp>
      <p:grpSp>
        <p:nvGrpSpPr>
          <p:cNvPr id="4" name="Group 17"/>
          <p:cNvGrpSpPr/>
          <p:nvPr/>
        </p:nvGrpSpPr>
        <p:grpSpPr>
          <a:xfrm>
            <a:off x="4762500" y="3830859"/>
            <a:ext cx="4510101" cy="3027141"/>
            <a:chOff x="4762500" y="3830859"/>
            <a:chExt cx="4510101" cy="302714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2500" y="3830859"/>
              <a:ext cx="4381500" cy="302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0"/>
            <p:cNvGrpSpPr/>
            <p:nvPr/>
          </p:nvGrpSpPr>
          <p:grpSpPr>
            <a:xfrm>
              <a:off x="8739201" y="4218453"/>
              <a:ext cx="533400" cy="215444"/>
              <a:chOff x="4191000" y="3657600"/>
              <a:chExt cx="533400" cy="21544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276726" y="3733800"/>
                <a:ext cx="228600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91000" y="36576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Baseline</a:t>
                </a:r>
                <a:endParaRPr lang="en-US" sz="800" dirty="0"/>
              </a:p>
            </p:txBody>
          </p:sp>
        </p:grpSp>
      </p:grpSp>
      <p:grpSp>
        <p:nvGrpSpPr>
          <p:cNvPr id="7" name="Group 16"/>
          <p:cNvGrpSpPr/>
          <p:nvPr/>
        </p:nvGrpSpPr>
        <p:grpSpPr>
          <a:xfrm>
            <a:off x="4495800" y="533400"/>
            <a:ext cx="4638666" cy="3198178"/>
            <a:chOff x="4495800" y="533400"/>
            <a:chExt cx="4638666" cy="31981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533400"/>
              <a:ext cx="4495800" cy="3198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3"/>
            <p:cNvGrpSpPr/>
            <p:nvPr/>
          </p:nvGrpSpPr>
          <p:grpSpPr>
            <a:xfrm>
              <a:off x="8601066" y="1004889"/>
              <a:ext cx="533400" cy="215444"/>
              <a:chOff x="4191000" y="3657600"/>
              <a:chExt cx="533400" cy="21544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276726" y="3733800"/>
                <a:ext cx="228600" cy="7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91000" y="36576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Baseline</a:t>
                </a:r>
                <a:endParaRPr lang="en-US" sz="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Background of ensemble approach</a:t>
            </a:r>
          </a:p>
          <a:p>
            <a:r>
              <a:rPr lang="en-US" dirty="0" smtClean="0"/>
              <a:t>Model configuration</a:t>
            </a:r>
          </a:p>
          <a:p>
            <a:r>
              <a:rPr lang="en-US" dirty="0" smtClean="0"/>
              <a:t>Variability of meteorological ensembles</a:t>
            </a:r>
          </a:p>
          <a:p>
            <a:r>
              <a:rPr lang="en-US" dirty="0" smtClean="0"/>
              <a:t>Response of CMAQ to </a:t>
            </a:r>
            <a:r>
              <a:rPr lang="en-US" dirty="0" smtClean="0"/>
              <a:t>ensemble </a:t>
            </a:r>
            <a:r>
              <a:rPr lang="en-US" dirty="0" smtClean="0"/>
              <a:t>meteorology </a:t>
            </a:r>
            <a:r>
              <a:rPr lang="en-US" dirty="0" smtClean="0"/>
              <a:t>inputs</a:t>
            </a:r>
            <a:endParaRPr lang="en-US" dirty="0" smtClean="0"/>
          </a:p>
          <a:p>
            <a:r>
              <a:rPr lang="en-US" dirty="0" smtClean="0"/>
              <a:t>Conclusions and future research goals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50153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762000"/>
            <a:ext cx="8439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Variability of Ensemble RMSE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25845"/>
            <a:ext cx="3276600" cy="303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930" y="5629835"/>
            <a:ext cx="7221070" cy="88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95800"/>
            <a:ext cx="7239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74818"/>
            <a:ext cx="723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275" y="1066800"/>
            <a:ext cx="7324725" cy="177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99" y="69272"/>
            <a:ext cx="72390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57054" y="121226"/>
            <a:ext cx="824346" cy="6355774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83625" y="121226"/>
            <a:ext cx="824346" cy="6355774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61708" y="121226"/>
            <a:ext cx="824346" cy="6355774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57108" y="121226"/>
            <a:ext cx="824346" cy="6355774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12719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06/05/11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8546" y="64678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06/07/11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42209" y="117764"/>
            <a:ext cx="457200" cy="6359236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53200" y="64423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06/09/11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-5400000">
            <a:off x="-1290935" y="237461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Baltimore, MD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3810000" y="0"/>
            <a:ext cx="0" cy="5029200"/>
            <a:chOff x="3429000" y="685800"/>
            <a:chExt cx="0" cy="50292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429000" y="44958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429000" y="6858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29000" y="25146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429000" y="51816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>
            <a:off x="6421582" y="-76200"/>
            <a:ext cx="34636" cy="4942609"/>
            <a:chOff x="6040582" y="609600"/>
            <a:chExt cx="34636" cy="494260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075218" y="5018809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50973" y="2646218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040582" y="6096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1"/>
          <p:cNvGrpSpPr/>
          <p:nvPr/>
        </p:nvGrpSpPr>
        <p:grpSpPr>
          <a:xfrm>
            <a:off x="7086600" y="990600"/>
            <a:ext cx="381000" cy="3886200"/>
            <a:chOff x="6705600" y="1676400"/>
            <a:chExt cx="381000" cy="38862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705600" y="1676400"/>
              <a:ext cx="0" cy="5334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781800" y="3657600"/>
              <a:ext cx="228600" cy="7620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858000" y="4800600"/>
              <a:ext cx="228600" cy="76200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723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609" y="5181600"/>
            <a:ext cx="72805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828801"/>
            <a:ext cx="723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Time Series of WRF and CMAQ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376054" y="807026"/>
            <a:ext cx="824346" cy="551757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2625" y="807026"/>
            <a:ext cx="824346" cy="544137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80708" y="807026"/>
            <a:ext cx="824346" cy="544137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76108" y="807026"/>
            <a:ext cx="824346" cy="551757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6336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06/05/11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0227" y="63154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06/07/11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61209" y="803564"/>
            <a:ext cx="457200" cy="5521036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4881" y="62899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06/09/11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-5400000">
            <a:off x="-1671935" y="306041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Boston, MA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67400" y="4495800"/>
            <a:ext cx="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7400" y="1752600"/>
            <a:ext cx="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7400" y="5105400"/>
            <a:ext cx="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Ensemble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Predictions for US Cities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6BBC"/>
                </a:solidFill>
              </a:rPr>
              <a:t>Columbus</a:t>
            </a:r>
            <a:endParaRPr lang="en-US" sz="3600" dirty="0">
              <a:solidFill>
                <a:srgbClr val="006B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</a:t>
            </a:r>
            <a:endParaRPr lang="en-US" dirty="0"/>
          </a:p>
        </p:txBody>
      </p:sp>
      <p:pic>
        <p:nvPicPr>
          <p:cNvPr id="4098" name="Picture 2" descr="H:\INF1W\ENSEMBLE_CASE\aq_stats_presentations\spatial\BASE_RUN2\COL_2011-06-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00200"/>
            <a:ext cx="1905000" cy="3810000"/>
          </a:xfrm>
          <a:prstGeom prst="rect">
            <a:avLst/>
          </a:prstGeom>
          <a:noFill/>
        </p:spPr>
      </p:pic>
      <p:pic>
        <p:nvPicPr>
          <p:cNvPr id="4099" name="Picture 3" descr="H:\INF1W\ENSEMBLE_CASE\aq_stats_presentations\spatial\BASE_RUN2\COL_2011-06-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1905000" cy="3810000"/>
          </a:xfrm>
          <a:prstGeom prst="rect">
            <a:avLst/>
          </a:prstGeom>
          <a:noFill/>
        </p:spPr>
      </p:pic>
      <p:pic>
        <p:nvPicPr>
          <p:cNvPr id="4100" name="Picture 4" descr="H:\INF1W\ENSEMBLE_CASE\aq_stats_presentations\spatial\BASE_RUN2\COL_2011-06-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00200"/>
            <a:ext cx="1905000" cy="3810000"/>
          </a:xfrm>
          <a:prstGeom prst="rect">
            <a:avLst/>
          </a:prstGeom>
          <a:noFill/>
        </p:spPr>
      </p:pic>
      <p:pic>
        <p:nvPicPr>
          <p:cNvPr id="4101" name="Picture 5" descr="H:\INF1W\ENSEMBLE_CASE\aq_stats_presentations\spatial\BASE_RUN2\COL_2011-06-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600200"/>
            <a:ext cx="190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Ensemble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Predictions for US Cities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6BBC"/>
                </a:solidFill>
              </a:rPr>
              <a:t>Charlotte</a:t>
            </a:r>
            <a:endParaRPr lang="en-US" sz="3600" dirty="0">
              <a:solidFill>
                <a:srgbClr val="006B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</a:t>
            </a:r>
            <a:endParaRPr lang="en-US" dirty="0"/>
          </a:p>
        </p:txBody>
      </p:sp>
      <p:pic>
        <p:nvPicPr>
          <p:cNvPr id="5122" name="Picture 2" descr="H:\INF1W\ENSEMBLE_CASE\aq_stats_presentations\spatial\BASE_RUN2\CHT_2011-06-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00200"/>
            <a:ext cx="1905000" cy="3810000"/>
          </a:xfrm>
          <a:prstGeom prst="rect">
            <a:avLst/>
          </a:prstGeom>
          <a:noFill/>
        </p:spPr>
      </p:pic>
      <p:pic>
        <p:nvPicPr>
          <p:cNvPr id="5123" name="Picture 3" descr="H:\INF1W\ENSEMBLE_CASE\aq_stats_presentations\spatial\BASE_RUN2\CHT_2011-06-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1905000" cy="3810000"/>
          </a:xfrm>
          <a:prstGeom prst="rect">
            <a:avLst/>
          </a:prstGeom>
          <a:noFill/>
        </p:spPr>
      </p:pic>
      <p:pic>
        <p:nvPicPr>
          <p:cNvPr id="5124" name="Picture 4" descr="H:\INF1W\ENSEMBLE_CASE\aq_stats_presentations\spatial\BASE_RUN2\CHT_2011-06-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00200"/>
            <a:ext cx="1905000" cy="3810000"/>
          </a:xfrm>
          <a:prstGeom prst="rect">
            <a:avLst/>
          </a:prstGeom>
          <a:noFill/>
        </p:spPr>
      </p:pic>
      <p:pic>
        <p:nvPicPr>
          <p:cNvPr id="5125" name="Picture 5" descr="H:\INF1W\ENSEMBLE_CASE\aq_stats_presentations\spatial\BASE_RUN2\CHT_2011-06-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600200"/>
            <a:ext cx="190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Ensemble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Predictions for US Cities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6BBC"/>
                </a:solidFill>
              </a:rPr>
              <a:t>Dallas</a:t>
            </a:r>
            <a:endParaRPr lang="en-US" sz="3600" dirty="0">
              <a:solidFill>
                <a:srgbClr val="006BBC"/>
              </a:solidFill>
            </a:endParaRPr>
          </a:p>
        </p:txBody>
      </p:sp>
      <p:pic>
        <p:nvPicPr>
          <p:cNvPr id="2050" name="Picture 2" descr="H:\INF1W\ENSEMBLE_CASE\aq_stats_presentations\spatial\BASE_RUN2\DFW_2011-06-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1528485"/>
            <a:ext cx="2095500" cy="4191000"/>
          </a:xfrm>
          <a:prstGeom prst="rect">
            <a:avLst/>
          </a:prstGeom>
          <a:noFill/>
        </p:spPr>
      </p:pic>
      <p:pic>
        <p:nvPicPr>
          <p:cNvPr id="2051" name="Picture 3" descr="H:\INF1W\ENSEMBLE_CASE\aq_stats_presentations\spatial\BASE_RUN2\DFW_2011-06-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1524000"/>
            <a:ext cx="2095500" cy="4191000"/>
          </a:xfrm>
          <a:prstGeom prst="rect">
            <a:avLst/>
          </a:prstGeom>
          <a:noFill/>
        </p:spPr>
      </p:pic>
      <p:pic>
        <p:nvPicPr>
          <p:cNvPr id="2052" name="Picture 4" descr="H:\INF1W\ENSEMBLE_CASE\aq_stats_presentations\spatial\BASE_RUN2\DFW_2011-06-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0130" y="1524000"/>
            <a:ext cx="2095500" cy="4191000"/>
          </a:xfrm>
          <a:prstGeom prst="rect">
            <a:avLst/>
          </a:prstGeom>
          <a:noFill/>
        </p:spPr>
      </p:pic>
      <p:pic>
        <p:nvPicPr>
          <p:cNvPr id="2053" name="Picture 5" descr="H:\INF1W\ENSEMBLE_CASE\aq_stats_presentations\spatial\BASE_RUN2\DFW_2011-06-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2160" y="1524000"/>
            <a:ext cx="2095500" cy="4191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858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Ensemble 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Predictions for US Cities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6BBC"/>
                </a:solidFill>
              </a:rPr>
              <a:t>Houston</a:t>
            </a:r>
            <a:endParaRPr lang="en-US" sz="3600" dirty="0">
              <a:solidFill>
                <a:srgbClr val="006B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</a:t>
            </a:r>
            <a:endParaRPr lang="en-US" dirty="0"/>
          </a:p>
        </p:txBody>
      </p:sp>
      <p:pic>
        <p:nvPicPr>
          <p:cNvPr id="3074" name="Picture 2" descr="H:\INF1W\ENSEMBLE_CASE\aq_stats_presentations\spatial\BASE_RUN2\HOU_2011-06-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91235"/>
            <a:ext cx="1905000" cy="3810000"/>
          </a:xfrm>
          <a:prstGeom prst="rect">
            <a:avLst/>
          </a:prstGeom>
          <a:noFill/>
        </p:spPr>
      </p:pic>
      <p:pic>
        <p:nvPicPr>
          <p:cNvPr id="3075" name="Picture 3" descr="H:\INF1W\ENSEMBLE_CASE\aq_stats_presentations\spatial\BASE_RUN2\HOU_2011-06-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1905000" cy="3810000"/>
          </a:xfrm>
          <a:prstGeom prst="rect">
            <a:avLst/>
          </a:prstGeom>
          <a:noFill/>
        </p:spPr>
      </p:pic>
      <p:pic>
        <p:nvPicPr>
          <p:cNvPr id="3076" name="Picture 4" descr="H:\INF1W\ENSEMBLE_CASE\aq_stats_presentations\spatial\BASE_RUN2\HOU_2011-06-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00200"/>
            <a:ext cx="1905000" cy="3810000"/>
          </a:xfrm>
          <a:prstGeom prst="rect">
            <a:avLst/>
          </a:prstGeom>
          <a:noFill/>
        </p:spPr>
      </p:pic>
      <p:pic>
        <p:nvPicPr>
          <p:cNvPr id="3077" name="Picture 5" descr="H:\INF1W\ENSEMBLE_CASE\aq_stats_presentations\spatial\BASE_RUN2\HOU_2011-06-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600200"/>
            <a:ext cx="190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825" y="1981200"/>
            <a:ext cx="65615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Probability (%) of 8-hr Ozone &gt; 65 ppb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8, 2012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86400" y="647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9, 2012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348997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6, 2012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348997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7, 2012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" y="838200"/>
            <a:ext cx="4103370" cy="26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838200"/>
            <a:ext cx="4097655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30" y="3810000"/>
            <a:ext cx="4097655" cy="26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810000"/>
            <a:ext cx="4109085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4444" y="1981200"/>
            <a:ext cx="65615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4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Probability (%) of 8-hr Ozone &gt; 90 ppb</a:t>
            </a:r>
            <a:endParaRPr lang="en-US" sz="36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3810000" cy="400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371600"/>
            <a:ext cx="383554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548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8, 2012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548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D50AA6-B663-244A-8F43-0FD7BD52946E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Single-observation increments</a:t>
            </a:r>
            <a:endParaRPr 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8788" y="6438900"/>
            <a:ext cx="822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i="1" dirty="0">
                <a:solidFill>
                  <a:schemeClr val="tx2"/>
                </a:solidFill>
              </a:rPr>
              <a:t>Single </a:t>
            </a:r>
            <a:r>
              <a:rPr lang="en-US" sz="2000" i="1" dirty="0" smtClean="0">
                <a:solidFill>
                  <a:schemeClr val="tx2"/>
                </a:solidFill>
              </a:rPr>
              <a:t>850 hPa </a:t>
            </a:r>
            <a:r>
              <a:rPr lang="en-US" sz="2000" i="1" dirty="0" err="1" smtClean="0">
                <a:solidFill>
                  <a:schemeClr val="tx2"/>
                </a:solidFill>
              </a:rPr>
              <a:t>T</a:t>
            </a:r>
            <a:r>
              <a:rPr lang="en-US" sz="2000" i="1" baseline="-25000" dirty="0" err="1" smtClean="0">
                <a:solidFill>
                  <a:schemeClr val="tx2"/>
                </a:solidFill>
              </a:rPr>
              <a:t>v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>
                <a:solidFill>
                  <a:schemeClr val="tx2"/>
                </a:solidFill>
              </a:rPr>
              <a:t>observation (1K O-F, 1K error)</a:t>
            </a:r>
          </a:p>
        </p:txBody>
      </p:sp>
      <p:pic>
        <p:nvPicPr>
          <p:cNvPr id="36868" name="Picture 4" descr="e3_tsp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9788" y="871537"/>
            <a:ext cx="36560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e3_ct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3588" y="873125"/>
            <a:ext cx="36560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e3_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9788" y="3614737"/>
            <a:ext cx="36560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e3_hy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614737"/>
            <a:ext cx="36560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82763" y="38760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EnKF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8691" y="1124857"/>
            <a:ext cx="49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8691" y="3876097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272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Background of Ensemble Approach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Grid nudging, or </a:t>
            </a:r>
            <a:r>
              <a:rPr lang="en-US" dirty="0" smtClean="0">
                <a:solidFill>
                  <a:srgbClr val="1D67FB"/>
                </a:solidFill>
              </a:rPr>
              <a:t>four dimensional data assimilation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(FDDA), is used to drive our retrospective meteorological simulations for CMAQ.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FDDA analyses (U/V, T and Q) are generally obtained from </a:t>
            </a:r>
            <a:r>
              <a:rPr lang="en-US" dirty="0" smtClean="0">
                <a:solidFill>
                  <a:srgbClr val="1D67FB"/>
                </a:solidFill>
              </a:rPr>
              <a:t>national forecast model initial conditions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archives.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FDDA analyses are computed using </a:t>
            </a:r>
            <a:r>
              <a:rPr lang="en-US" dirty="0" smtClean="0">
                <a:solidFill>
                  <a:srgbClr val="1D67FB"/>
                </a:solidFill>
              </a:rPr>
              <a:t>3-D </a:t>
            </a:r>
            <a:r>
              <a:rPr lang="en-US" dirty="0" err="1" smtClean="0">
                <a:solidFill>
                  <a:srgbClr val="1D67FB"/>
                </a:solidFill>
              </a:rPr>
              <a:t>variational</a:t>
            </a:r>
            <a:r>
              <a:rPr lang="en-US" dirty="0" smtClean="0">
                <a:solidFill>
                  <a:srgbClr val="1D67FB"/>
                </a:solidFill>
              </a:rPr>
              <a:t> (3DVAR) data assimilation systems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or objective analyses hybrid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Obsgrid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), which produce a single best-fit of all observations collectively to a background field (typically short-term forecast).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recent years, 3DVAR systems like NCEP’s GSI have adopted </a:t>
            </a:r>
            <a:r>
              <a:rPr lang="en-US" dirty="0" smtClean="0">
                <a:solidFill>
                  <a:srgbClr val="1D67FB"/>
                </a:solidFill>
              </a:rPr>
              <a:t>ensemble generation methods like breeding or ensemble transform (</a:t>
            </a:r>
            <a:r>
              <a:rPr lang="en-US" dirty="0" err="1" smtClean="0">
                <a:solidFill>
                  <a:srgbClr val="1D67FB"/>
                </a:solidFill>
              </a:rPr>
              <a:t>EnKF</a:t>
            </a:r>
            <a:r>
              <a:rPr lang="en-US" dirty="0" smtClean="0">
                <a:solidFill>
                  <a:srgbClr val="1D67FB"/>
                </a:solidFill>
              </a:rPr>
              <a:t>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which produce a range of initial conditions that represent statistically possible states of the atmosphere.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50153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2CFD5D-4FF4-6F48-9436-AE30816B51C9}" type="slidenum">
              <a:rPr lang="en-US" sz="1400">
                <a:latin typeface="+mn-lt"/>
              </a:rPr>
              <a:pPr eaLnBrk="1" hangingPunct="1"/>
              <a:t>30</a:t>
            </a:fld>
            <a:endParaRPr lang="en-US" sz="1400">
              <a:latin typeface="+mn-lt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6106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+mn-lt"/>
              </a:rPr>
              <a:t>Why use </a:t>
            </a:r>
            <a:r>
              <a:rPr lang="en-US" sz="3600" dirty="0" err="1" smtClean="0">
                <a:latin typeface="+mn-lt"/>
              </a:rPr>
              <a:t>EnKF</a:t>
            </a:r>
            <a:r>
              <a:rPr lang="en-US" sz="3600" dirty="0" smtClean="0">
                <a:latin typeface="+mn-lt"/>
              </a:rPr>
              <a:t> for ensemble data assimilation and ensemble forecast initialization instead of operational ETR?</a:t>
            </a:r>
            <a:endParaRPr lang="en-US" sz="3600" dirty="0"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7075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ETR (Ensemble transform with rescaling)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/>
              <a:t>Not designed to represent 6-h forecast error </a:t>
            </a:r>
            <a:r>
              <a:rPr lang="en-US" sz="2000" i="1" dirty="0" err="1" smtClean="0"/>
              <a:t>covariances</a:t>
            </a:r>
            <a:r>
              <a:rPr lang="en-US" sz="2000" i="1" dirty="0" smtClean="0"/>
              <a:t> </a:t>
            </a:r>
            <a:r>
              <a:rPr lang="en-US" sz="2000" dirty="0" smtClean="0"/>
              <a:t>- viable for hybrid paradigm?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Update of breeding method to include </a:t>
            </a:r>
            <a:r>
              <a:rPr lang="en-US" sz="2000" dirty="0" err="1" smtClean="0"/>
              <a:t>orthogonalization</a:t>
            </a:r>
            <a:r>
              <a:rPr lang="en-US" sz="2000" dirty="0" smtClean="0"/>
              <a:t> of perturbations in analysis variance norm.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Virtually </a:t>
            </a:r>
            <a:r>
              <a:rPr lang="en-US" sz="2000" dirty="0"/>
              <a:t>no </a:t>
            </a:r>
            <a:r>
              <a:rPr lang="en-US" sz="2000" dirty="0" smtClean="0"/>
              <a:t>additional computational cost beyond forward integration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Perturbations based on resizing to analysis-error </a:t>
            </a:r>
            <a:r>
              <a:rPr lang="en-US" sz="2000" dirty="0"/>
              <a:t>mask derived for 500 </a:t>
            </a:r>
            <a:r>
              <a:rPr lang="en-US" sz="2000" dirty="0" smtClean="0"/>
              <a:t>hPa </a:t>
            </a:r>
            <a:r>
              <a:rPr lang="en-US" sz="2000" dirty="0" err="1" smtClean="0"/>
              <a:t>streamfunction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Tuned </a:t>
            </a:r>
            <a:r>
              <a:rPr lang="en-US" sz="2000" dirty="0"/>
              <a:t>for medium range forecast spread and</a:t>
            </a:r>
            <a:r>
              <a:rPr lang="en-US" sz="2000" dirty="0" smtClean="0"/>
              <a:t> “fast </a:t>
            </a:r>
            <a:r>
              <a:rPr lang="en-US" altLang="ja-JP" sz="2000" dirty="0" smtClean="0"/>
              <a:t>error </a:t>
            </a:r>
            <a:r>
              <a:rPr lang="en-US" altLang="ja-JP" sz="2000" dirty="0"/>
              <a:t>growth</a:t>
            </a:r>
            <a:r>
              <a:rPr lang="ja-JP" altLang="en-US" sz="2000" dirty="0"/>
              <a:t>”</a:t>
            </a:r>
            <a:endParaRPr lang="en-US" altLang="ja-JP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T190</a:t>
            </a:r>
            <a:r>
              <a:rPr lang="en-US" sz="2000" b="1" dirty="0"/>
              <a:t>L28</a:t>
            </a:r>
            <a:r>
              <a:rPr lang="en-US" sz="2000" dirty="0"/>
              <a:t> version of the GFS model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/>
              <a:t>EnKF</a:t>
            </a:r>
            <a:r>
              <a:rPr lang="en-US" sz="2400" b="1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Perturbations </a:t>
            </a:r>
            <a:r>
              <a:rPr lang="en-US" sz="2000" i="1" dirty="0"/>
              <a:t>specifically designed to represent analysis and background </a:t>
            </a:r>
            <a:r>
              <a:rPr lang="en-US" sz="2000" i="1" dirty="0" smtClean="0"/>
              <a:t>errors </a:t>
            </a:r>
            <a:r>
              <a:rPr lang="en-US" sz="2000" dirty="0" smtClean="0"/>
              <a:t>(parameters tuned by running DA stand-alone)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T254</a:t>
            </a:r>
            <a:r>
              <a:rPr lang="en-US" sz="2000" b="1" dirty="0"/>
              <a:t>L64</a:t>
            </a:r>
            <a:r>
              <a:rPr lang="en-US" sz="2000" dirty="0"/>
              <a:t> version of the GFS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Extra computational costs worth it for </a:t>
            </a:r>
            <a:r>
              <a:rPr lang="en-US" sz="2000" dirty="0" smtClean="0"/>
              <a:t>hybrid?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849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Background of Ensemble Approach: 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Main Research Questions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an ensembles set of initial conditions are truly a representation of the uncertainty of the state of the atmosphere, </a:t>
            </a:r>
            <a:r>
              <a:rPr lang="en-US" dirty="0" smtClean="0">
                <a:solidFill>
                  <a:srgbClr val="1D67FB"/>
                </a:solidFill>
              </a:rPr>
              <a:t>can they be used to estimate the CMAQ uncertainty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that results from variations in its meteorological inputs?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Can this CMAQ ensemble variability add value to our general </a:t>
            </a:r>
            <a:r>
              <a:rPr lang="en-US" dirty="0" smtClean="0">
                <a:solidFill>
                  <a:srgbClr val="1D67FB"/>
                </a:solidFill>
              </a:rPr>
              <a:t>understanding of inherent variability of single CMAQ simulations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like the expected error ranges or variability? i.e.; 8-hr max O3 of 78 ppb +/- 8 ppb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50153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17623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Short-Range Ensemble Forecast System (SREF)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768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200" dirty="0" smtClean="0"/>
              <a:t> </a:t>
            </a:r>
            <a:r>
              <a:rPr lang="en-US" sz="1200" b="1" dirty="0" smtClean="0"/>
              <a:t>NCEP Short Range Ensemble Forecast (SREF) System Upgrade in 2009 </a:t>
            </a:r>
          </a:p>
          <a:p>
            <a:r>
              <a:rPr lang="en-US" sz="1200" dirty="0" smtClean="0"/>
              <a:t>Jun Du, Geoff </a:t>
            </a:r>
            <a:r>
              <a:rPr lang="en-US" sz="1200" dirty="0" err="1" smtClean="0"/>
              <a:t>DiMego</a:t>
            </a:r>
            <a:r>
              <a:rPr lang="en-US" sz="1200" dirty="0" smtClean="0"/>
              <a:t>, </a:t>
            </a:r>
            <a:r>
              <a:rPr lang="en-US" sz="1200" dirty="0" err="1" smtClean="0"/>
              <a:t>Zoltan</a:t>
            </a:r>
            <a:r>
              <a:rPr lang="en-US" sz="1200" dirty="0" smtClean="0"/>
              <a:t> </a:t>
            </a:r>
            <a:r>
              <a:rPr lang="en-US" sz="1200" dirty="0" err="1" smtClean="0"/>
              <a:t>Toth</a:t>
            </a:r>
            <a:r>
              <a:rPr lang="en-US" sz="1200" dirty="0" smtClean="0"/>
              <a:t>, </a:t>
            </a:r>
            <a:r>
              <a:rPr lang="en-US" sz="1200" dirty="0" err="1" smtClean="0"/>
              <a:t>Dusan</a:t>
            </a:r>
            <a:r>
              <a:rPr lang="en-US" sz="1200" dirty="0" smtClean="0"/>
              <a:t> </a:t>
            </a:r>
            <a:r>
              <a:rPr lang="en-US" sz="1200" dirty="0" err="1" smtClean="0"/>
              <a:t>Jovic</a:t>
            </a:r>
            <a:r>
              <a:rPr lang="en-US" sz="1200" dirty="0" smtClean="0"/>
              <a:t>, </a:t>
            </a:r>
            <a:r>
              <a:rPr lang="en-US" sz="1200" dirty="0" err="1" smtClean="0"/>
              <a:t>Binbin</a:t>
            </a:r>
            <a:r>
              <a:rPr lang="en-US" sz="1200" dirty="0" smtClean="0"/>
              <a:t> Zhou, Julia Zhu, </a:t>
            </a:r>
            <a:r>
              <a:rPr lang="en-US" sz="1200" dirty="0" err="1" smtClean="0"/>
              <a:t>Hui-Ya</a:t>
            </a:r>
            <a:r>
              <a:rPr lang="en-US" sz="1200" dirty="0" smtClean="0"/>
              <a:t> Chuang, Jun Wang, Henry </a:t>
            </a:r>
            <a:r>
              <a:rPr lang="en-US" sz="1200" dirty="0" err="1" smtClean="0"/>
              <a:t>Juang</a:t>
            </a:r>
            <a:r>
              <a:rPr lang="en-US" sz="1200" dirty="0" smtClean="0"/>
              <a:t> , Eric Rogers and Ying Lin (Environmental Modeling Center, NCEP/NOAA, Camp Springs, Maryland)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75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5505" y="2658035"/>
            <a:ext cx="4953000" cy="762000"/>
          </a:xfrm>
          <a:prstGeom prst="rect">
            <a:avLst/>
          </a:prstGeom>
          <a:solidFill>
            <a:schemeClr val="accent6">
              <a:lumMod val="40000"/>
              <a:lumOff val="6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64" y="4132730"/>
            <a:ext cx="5020235" cy="762000"/>
          </a:xfrm>
          <a:prstGeom prst="rect">
            <a:avLst/>
          </a:prstGeom>
          <a:solidFill>
            <a:schemeClr val="accent6">
              <a:lumMod val="40000"/>
              <a:lumOff val="6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90789"/>
            <a:ext cx="3810000" cy="27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0210" y="3935504"/>
            <a:ext cx="3810000" cy="289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53200"/>
            <a:ext cx="50153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849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General Ensemble Configuration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Used Short-Range Ensemble Forecast (SREF) system’s </a:t>
            </a:r>
            <a:r>
              <a:rPr lang="en-US" dirty="0" smtClean="0">
                <a:solidFill>
                  <a:srgbClr val="1D67FB"/>
                </a:solidFill>
              </a:rPr>
              <a:t>initial conditions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each 6 hours for FDDA.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Used the two-way WRF-CMAQ model (no feedback) on the </a:t>
            </a:r>
            <a:r>
              <a:rPr lang="en-US" dirty="0" smtClean="0">
                <a:solidFill>
                  <a:srgbClr val="1D67FB"/>
                </a:solidFill>
              </a:rPr>
              <a:t>12 km CONUS grid.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Ran single WRF-CMAQ for a </a:t>
            </a:r>
            <a:r>
              <a:rPr lang="en-US" dirty="0" smtClean="0">
                <a:solidFill>
                  <a:srgbClr val="1D67FB"/>
                </a:solidFill>
              </a:rPr>
              <a:t>10 day spin-up period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(May 27-June 5) prior to the ensemble modeling period using 2006 emissions.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Generated separate </a:t>
            </a:r>
            <a:r>
              <a:rPr lang="en-US" dirty="0" smtClean="0">
                <a:solidFill>
                  <a:srgbClr val="1D67FB"/>
                </a:solidFill>
              </a:rPr>
              <a:t>wrffdda_d01 files for 15 SREF members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using WRF’s real.exe.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Ran 15 member ensemble for a </a:t>
            </a:r>
            <a:r>
              <a:rPr lang="en-US" dirty="0" smtClean="0">
                <a:solidFill>
                  <a:srgbClr val="1D67FB"/>
                </a:solidFill>
              </a:rPr>
              <a:t>4-day high ozone case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where the only difference was the ensembles FDDA fields above the PBL.</a:t>
            </a:r>
          </a:p>
          <a:p>
            <a:r>
              <a:rPr lang="en-US" dirty="0" smtClean="0">
                <a:solidFill>
                  <a:srgbClr val="1D67FB"/>
                </a:solidFill>
              </a:rPr>
              <a:t>Examined the variability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WRF, WRF model performance, transport trajectories and CMAQ performance from a probabilistic perspective.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50153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6200" y="31242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spcAft>
                <a:spcPct val="300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 </a:t>
            </a:r>
            <a:r>
              <a:rPr lang="en-US" dirty="0" smtClean="0">
                <a:solidFill>
                  <a:srgbClr val="1D67FB"/>
                </a:solidFill>
                <a:latin typeface="Times New Roman" pitchFamily="18" charset="0"/>
                <a:ea typeface="ヒラギノ角ゴ Pro W3" pitchFamily="1" charset="-128"/>
              </a:rPr>
              <a:t>Four-day case (Jun 6-9, 2011) </a:t>
            </a: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study represents a classic eastern US elevated ozone regime.</a:t>
            </a:r>
          </a:p>
          <a:p>
            <a:pPr>
              <a:spcAft>
                <a:spcPct val="300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 </a:t>
            </a:r>
            <a:r>
              <a:rPr lang="en-US" dirty="0" smtClean="0">
                <a:solidFill>
                  <a:srgbClr val="1D67FB"/>
                </a:solidFill>
                <a:latin typeface="Times New Roman" pitchFamily="18" charset="0"/>
                <a:ea typeface="ヒラギノ角ゴ Pro W3" pitchFamily="1" charset="-128"/>
              </a:rPr>
              <a:t>Bermuda high pressure </a:t>
            </a: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expands influence to entire eastern US (above).</a:t>
            </a:r>
          </a:p>
          <a:p>
            <a:pPr>
              <a:spcAft>
                <a:spcPct val="300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 </a:t>
            </a:r>
            <a:r>
              <a:rPr lang="en-US" dirty="0" smtClean="0">
                <a:solidFill>
                  <a:srgbClr val="1D67FB"/>
                </a:solidFill>
                <a:latin typeface="Times New Roman" pitchFamily="18" charset="0"/>
                <a:ea typeface="ヒラギノ角ゴ Pro W3" pitchFamily="1" charset="-128"/>
              </a:rPr>
              <a:t>Warm temperatures, clear skies </a:t>
            </a: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and low precipitation (top-right) are reflection of subtropical high’s influence.</a:t>
            </a:r>
          </a:p>
          <a:p>
            <a:pPr>
              <a:spcAft>
                <a:spcPct val="300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 Southerly flow becomes </a:t>
            </a:r>
            <a:r>
              <a:rPr lang="en-US" dirty="0" smtClean="0">
                <a:solidFill>
                  <a:srgbClr val="1D67FB"/>
                </a:solidFill>
                <a:latin typeface="Times New Roman" pitchFamily="18" charset="0"/>
                <a:ea typeface="ヒラギノ角ゴ Pro W3" pitchFamily="1" charset="-128"/>
              </a:rPr>
              <a:t>conveyor belt of ozone</a:t>
            </a: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 and precursors to the highly populated northeast US. (</a:t>
            </a:r>
            <a:r>
              <a:rPr lang="en-US" dirty="0" err="1" smtClean="0">
                <a:latin typeface="Times New Roman" pitchFamily="18" charset="0"/>
                <a:ea typeface="ヒラギノ角ゴ Pro W3" pitchFamily="1" charset="-128"/>
              </a:rPr>
              <a:t>AirNow</a:t>
            </a:r>
            <a:r>
              <a:rPr lang="en-US" dirty="0" smtClean="0">
                <a:latin typeface="Times New Roman" pitchFamily="18" charset="0"/>
                <a:ea typeface="ヒラギノ角ゴ Pro W3" pitchFamily="1" charset="-128"/>
              </a:rPr>
              <a:t> maps)</a:t>
            </a:r>
            <a:endParaRPr lang="en-US" dirty="0">
              <a:latin typeface="Times New Roman" pitchFamily="18" charset="0"/>
              <a:ea typeface="ヒラギノ角ゴ Pro W3" pitchFamily="1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667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Maps were developed by NOAA/NCEP/HPC </a:t>
            </a:r>
            <a:b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http://www.hpc.ncep.noaa.gov/dailywxmap/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" y="2284663"/>
            <a:ext cx="12954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June 8, 2011</a:t>
            </a:r>
            <a:endParaRPr lang="en-US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91000" y="381000"/>
            <a:ext cx="3733800" cy="2438400"/>
            <a:chOff x="10839450" y="19669125"/>
            <a:chExt cx="3714750" cy="2657475"/>
          </a:xfrm>
        </p:grpSpPr>
        <p:pic>
          <p:nvPicPr>
            <p:cNvPr id="32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39450" y="19669125"/>
              <a:ext cx="371475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12877800" y="217932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June 8</a:t>
              </a:r>
              <a:endParaRPr lang="en-US" sz="140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924628"/>
            <a:ext cx="2400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924628"/>
            <a:ext cx="2362200" cy="17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829628"/>
            <a:ext cx="2362200" cy="179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829628"/>
            <a:ext cx="2362200" cy="17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96150" y="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6653212"/>
            <a:ext cx="217646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6084" cy="6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WRF-CMAQ Ensemble Std. Dev.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44108"/>
            <a:ext cx="4495799" cy="253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44108"/>
            <a:ext cx="4648200" cy="249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69" y="3962400"/>
            <a:ext cx="449244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86200"/>
            <a:ext cx="4043423" cy="263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4191000"/>
            <a:ext cx="417539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58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 Wind Speed (m/s)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345589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PBL Height (m)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6488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Shortwave Rad(W/m^2)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8145" y="6488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500 m Ozone (ppb)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95800" y="2501150"/>
            <a:ext cx="3832410" cy="1004050"/>
            <a:chOff x="4495800" y="2501150"/>
            <a:chExt cx="3832410" cy="10040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8210" y="3048000"/>
              <a:ext cx="3810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4495800" y="2501150"/>
              <a:ext cx="381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943600"/>
            <a:ext cx="4038600" cy="5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48490"/>
            <a:ext cx="1327504" cy="5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Variability of Ensemble </a:t>
            </a:r>
            <a:r>
              <a:rPr lang="en-US" dirty="0" smtClean="0"/>
              <a:t>RMSE (T</a:t>
            </a:r>
            <a:r>
              <a:rPr lang="en-US" baseline="-25000" dirty="0" smtClean="0"/>
              <a:t>2m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38225"/>
            <a:ext cx="84105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0011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Std. Dev. of Ensemble RMSE is generally below 0.20 K when ensemble RMSE is low (&lt; 2.0K)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Higher ensemble error  and variability of error exists in the Midwest, Northeast where more active weather persisted over the study period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Variability in temperature RMSE shows ensemble does have a significant spread along frontal boundaries and during active weather regimes.</a:t>
            </a:r>
            <a:endParaRPr lang="en-US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50153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1265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Ensemble Air Quality Modeling Using the Coupled WRF-CMAQ Model</vt:lpstr>
      <vt:lpstr>Outline</vt:lpstr>
      <vt:lpstr>Background of Ensemble Approach</vt:lpstr>
      <vt:lpstr>Background of Ensemble Approach:  Main Research Questions</vt:lpstr>
      <vt:lpstr>Short-Range Ensemble Forecast System (SREF)</vt:lpstr>
      <vt:lpstr>General Ensemble Configuration</vt:lpstr>
      <vt:lpstr>Slide 7</vt:lpstr>
      <vt:lpstr>WRF-CMAQ Ensemble Std. Dev.</vt:lpstr>
      <vt:lpstr>Variability of Ensemble RMSE (T2m)</vt:lpstr>
      <vt:lpstr>Variability of Ensemble RMSE (WS10m)</vt:lpstr>
      <vt:lpstr>Single Level Ensemble Trajectories</vt:lpstr>
      <vt:lpstr>Slide 12</vt:lpstr>
      <vt:lpstr>Ensemble O3 Predictions for US Cities Los Angeles</vt:lpstr>
      <vt:lpstr>Ensemble O3 Predictions for US Cities Baltimore</vt:lpstr>
      <vt:lpstr>Probability (%) of 8-hr Ozone &gt; 75 ppb</vt:lpstr>
      <vt:lpstr>Conclusions</vt:lpstr>
      <vt:lpstr>Future ensemble research</vt:lpstr>
      <vt:lpstr>Acknowledgements</vt:lpstr>
      <vt:lpstr>WRF Ensemble Error (RMSE)</vt:lpstr>
      <vt:lpstr>Variability of Ensemble RMSE</vt:lpstr>
      <vt:lpstr>Slide 21</vt:lpstr>
      <vt:lpstr>Time Series of WRF and CMAQ</vt:lpstr>
      <vt:lpstr>Ensemble O3 Predictions for US Cities Columbus</vt:lpstr>
      <vt:lpstr>Ensemble O3 Predictions for US Cities Charlotte</vt:lpstr>
      <vt:lpstr>Ensemble O3 Predictions for US Cities Dallas</vt:lpstr>
      <vt:lpstr>Ensemble O3 Predictions for US Cities Houston</vt:lpstr>
      <vt:lpstr>Probability (%) of 8-hr Ozone &gt; 65 ppb</vt:lpstr>
      <vt:lpstr>Probability (%) of 8-hr Ozone &gt; 90 ppb</vt:lpstr>
      <vt:lpstr>Single-observation increments</vt:lpstr>
      <vt:lpstr>Why use EnKF for ensemble data assimilation and ensemble forecast initialization instead of operational ETR?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Air Quality Modeling Using the Coupled WRF-CMAQ Model</dc:title>
  <dc:creator>Rob Gilliam</dc:creator>
  <cp:lastModifiedBy>Rob Gilliam</cp:lastModifiedBy>
  <cp:revision>89</cp:revision>
  <dcterms:created xsi:type="dcterms:W3CDTF">2012-09-28T16:04:53Z</dcterms:created>
  <dcterms:modified xsi:type="dcterms:W3CDTF">2012-10-16T12:00:03Z</dcterms:modified>
</cp:coreProperties>
</file>