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customXml/itemProps110.xml" ContentType="application/vnd.openxmlformats-officedocument.customXmlProperties+xml"/>
  <Override PartName="/customXml/itemProps111.xml" ContentType="application/vnd.openxmlformats-officedocument.customXmlProperties+xml"/>
  <Override PartName="/customXml/itemProps112.xml" ContentType="application/vnd.openxmlformats-officedocument.customXmlProperties+xml"/>
  <Override PartName="/customXml/itemProps113.xml" ContentType="application/vnd.openxmlformats-officedocument.customXmlProperties+xml"/>
  <Override PartName="/customXml/itemProps114.xml" ContentType="application/vnd.openxmlformats-officedocument.customXmlProperties+xml"/>
  <Override PartName="/customXml/itemProps115.xml" ContentType="application/vnd.openxmlformats-officedocument.customXmlProperties+xml"/>
  <Override PartName="/customXml/itemProps116.xml" ContentType="application/vnd.openxmlformats-officedocument.customXmlProperties+xml"/>
  <Override PartName="/customXml/itemProps117.xml" ContentType="application/vnd.openxmlformats-officedocument.customXmlProperties+xml"/>
  <Override PartName="/customXml/itemProps118.xml" ContentType="application/vnd.openxmlformats-officedocument.customXmlProperties+xml"/>
  <Override PartName="/customXml/itemProps119.xml" ContentType="application/vnd.openxmlformats-officedocument.customXmlProperties+xml"/>
  <Override PartName="/customXml/itemProps120.xml" ContentType="application/vnd.openxmlformats-officedocument.customXmlProperties+xml"/>
  <Override PartName="/customXml/itemProps121.xml" ContentType="application/vnd.openxmlformats-officedocument.customXmlProperties+xml"/>
  <Override PartName="/customXml/itemProps122.xml" ContentType="application/vnd.openxmlformats-officedocument.customXmlProperties+xml"/>
  <Override PartName="/customXml/itemProps123.xml" ContentType="application/vnd.openxmlformats-officedocument.customXmlProperties+xml"/>
  <Override PartName="/customXml/itemProps124.xml" ContentType="application/vnd.openxmlformats-officedocument.customXmlProperties+xml"/>
  <Override PartName="/customXml/itemProps125.xml" ContentType="application/vnd.openxmlformats-officedocument.customXmlProperties+xml"/>
  <Override PartName="/customXml/itemProps126.xml" ContentType="application/vnd.openxmlformats-officedocument.customXmlProperties+xml"/>
  <Override PartName="/customXml/itemProps127.xml" ContentType="application/vnd.openxmlformats-officedocument.customXmlProperties+xml"/>
  <Override PartName="/customXml/itemProps128.xml" ContentType="application/vnd.openxmlformats-officedocument.customXmlProperties+xml"/>
  <Override PartName="/customXml/itemProps129.xml" ContentType="application/vnd.openxmlformats-officedocument.customXmlProperties+xml"/>
  <Override PartName="/customXml/itemProps130.xml" ContentType="application/vnd.openxmlformats-officedocument.customXmlProperties+xml"/>
  <Override PartName="/customXml/itemProps131.xml" ContentType="application/vnd.openxmlformats-officedocument.customXmlProperties+xml"/>
  <Override PartName="/customXml/itemProps132.xml" ContentType="application/vnd.openxmlformats-officedocument.customXmlProperties+xml"/>
  <Override PartName="/customXml/itemProps133.xml" ContentType="application/vnd.openxmlformats-officedocument.customXmlProperties+xml"/>
  <Override PartName="/customXml/itemProps134.xml" ContentType="application/vnd.openxmlformats-officedocument.customXmlProperties+xml"/>
  <Override PartName="/customXml/itemProps135.xml" ContentType="application/vnd.openxmlformats-officedocument.customXmlProperties+xml"/>
  <Override PartName="/customXml/itemProps136.xml" ContentType="application/vnd.openxmlformats-officedocument.customXmlProperties+xml"/>
  <Override PartName="/customXml/itemProps137.xml" ContentType="application/vnd.openxmlformats-officedocument.customXmlProperties+xml"/>
  <Override PartName="/customXml/itemProps138.xml" ContentType="application/vnd.openxmlformats-officedocument.customXmlProperties+xml"/>
  <Override PartName="/customXml/itemProps139.xml" ContentType="application/vnd.openxmlformats-officedocument.customXmlProperties+xml"/>
  <Override PartName="/customXml/itemProps140.xml" ContentType="application/vnd.openxmlformats-officedocument.customXmlProperties+xml"/>
  <Override PartName="/customXml/itemProps141.xml" ContentType="application/vnd.openxmlformats-officedocument.customXmlProperties+xml"/>
  <Override PartName="/customXml/itemProps142.xml" ContentType="application/vnd.openxmlformats-officedocument.customXmlProperties+xml"/>
  <Override PartName="/customXml/itemProps143.xml" ContentType="application/vnd.openxmlformats-officedocument.customXmlProperties+xml"/>
  <Override PartName="/customXml/itemProps144.xml" ContentType="application/vnd.openxmlformats-officedocument.customXmlProperties+xml"/>
  <Override PartName="/customXml/itemProps145.xml" ContentType="application/vnd.openxmlformats-officedocument.customXmlProperties+xml"/>
  <Override PartName="/customXml/itemProps146.xml" ContentType="application/vnd.openxmlformats-officedocument.customXmlProperties+xml"/>
  <Override PartName="/customXml/itemProps147.xml" ContentType="application/vnd.openxmlformats-officedocument.customXmlProperties+xml"/>
  <Override PartName="/customXml/itemProps148.xml" ContentType="application/vnd.openxmlformats-officedocument.customXmlProperties+xml"/>
  <Override PartName="/customXml/itemProps149.xml" ContentType="application/vnd.openxmlformats-officedocument.customXmlProperties+xml"/>
  <Override PartName="/customXml/itemProps150.xml" ContentType="application/vnd.openxmlformats-officedocument.customXmlProperties+xml"/>
  <Override PartName="/customXml/itemProps151.xml" ContentType="application/vnd.openxmlformats-officedocument.customXmlProperties+xml"/>
  <Override PartName="/customXml/itemProps152.xml" ContentType="application/vnd.openxmlformats-officedocument.customXmlProperties+xml"/>
  <Override PartName="/customXml/itemProps153.xml" ContentType="application/vnd.openxmlformats-officedocument.customXmlProperties+xml"/>
  <Override PartName="/customXml/itemProps154.xml" ContentType="application/vnd.openxmlformats-officedocument.customXmlProperties+xml"/>
  <Override PartName="/customXml/itemProps155.xml" ContentType="application/vnd.openxmlformats-officedocument.customXmlProperties+xml"/>
  <Override PartName="/customXml/itemProps156.xml" ContentType="application/vnd.openxmlformats-officedocument.customXmlProperties+xml"/>
  <Override PartName="/customXml/itemProps157.xml" ContentType="application/vnd.openxmlformats-officedocument.customXmlProperties+xml"/>
  <Override PartName="/customXml/itemProps158.xml" ContentType="application/vnd.openxmlformats-officedocument.customXmlProperties+xml"/>
  <Override PartName="/customXml/itemProps159.xml" ContentType="application/vnd.openxmlformats-officedocument.customXmlProperties+xml"/>
  <Override PartName="/customXml/itemProps160.xml" ContentType="application/vnd.openxmlformats-officedocument.customXmlProperties+xml"/>
  <Override PartName="/customXml/itemProps161.xml" ContentType="application/vnd.openxmlformats-officedocument.customXmlProperties+xml"/>
  <Override PartName="/customXml/itemProps162.xml" ContentType="application/vnd.openxmlformats-officedocument.customXmlProperties+xml"/>
  <Override PartName="/customXml/itemProps163.xml" ContentType="application/vnd.openxmlformats-officedocument.customXmlProperties+xml"/>
  <Override PartName="/customXml/itemProps164.xml" ContentType="application/vnd.openxmlformats-officedocument.customXmlProperties+xml"/>
  <Override PartName="/customXml/itemProps165.xml" ContentType="application/vnd.openxmlformats-officedocument.customXmlProperties+xml"/>
  <Override PartName="/customXml/itemProps166.xml" ContentType="application/vnd.openxmlformats-officedocument.customXmlProperties+xml"/>
  <Override PartName="/customXml/itemProps167.xml" ContentType="application/vnd.openxmlformats-officedocument.customXmlProperties+xml"/>
  <Override PartName="/customXml/itemProps168.xml" ContentType="application/vnd.openxmlformats-officedocument.customXmlProperties+xml"/>
  <Override PartName="/customXml/itemProps169.xml" ContentType="application/vnd.openxmlformats-officedocument.customXmlProperties+xml"/>
  <Override PartName="/customXml/itemProps17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71"/>
  </p:sldMasterIdLst>
  <p:notesMasterIdLst>
    <p:notesMasterId r:id="rId212"/>
  </p:notesMasterIdLst>
  <p:sldIdLst>
    <p:sldId id="294" r:id="rId172"/>
    <p:sldId id="347" r:id="rId173"/>
    <p:sldId id="296" r:id="rId174"/>
    <p:sldId id="333" r:id="rId175"/>
    <p:sldId id="335" r:id="rId176"/>
    <p:sldId id="337" r:id="rId177"/>
    <p:sldId id="300" r:id="rId178"/>
    <p:sldId id="323" r:id="rId179"/>
    <p:sldId id="324" r:id="rId180"/>
    <p:sldId id="325" r:id="rId181"/>
    <p:sldId id="326" r:id="rId182"/>
    <p:sldId id="327" r:id="rId183"/>
    <p:sldId id="328" r:id="rId184"/>
    <p:sldId id="338" r:id="rId185"/>
    <p:sldId id="339" r:id="rId186"/>
    <p:sldId id="318" r:id="rId187"/>
    <p:sldId id="334" r:id="rId188"/>
    <p:sldId id="312" r:id="rId189"/>
    <p:sldId id="315" r:id="rId190"/>
    <p:sldId id="331" r:id="rId191"/>
    <p:sldId id="319" r:id="rId192"/>
    <p:sldId id="314" r:id="rId193"/>
    <p:sldId id="358" r:id="rId194"/>
    <p:sldId id="359" r:id="rId195"/>
    <p:sldId id="361" r:id="rId196"/>
    <p:sldId id="360" r:id="rId197"/>
    <p:sldId id="363" r:id="rId198"/>
    <p:sldId id="364" r:id="rId199"/>
    <p:sldId id="369" r:id="rId200"/>
    <p:sldId id="367" r:id="rId201"/>
    <p:sldId id="365" r:id="rId202"/>
    <p:sldId id="366" r:id="rId203"/>
    <p:sldId id="313" r:id="rId204"/>
    <p:sldId id="362" r:id="rId205"/>
    <p:sldId id="316" r:id="rId206"/>
    <p:sldId id="320" r:id="rId207"/>
    <p:sldId id="321" r:id="rId208"/>
    <p:sldId id="336" r:id="rId209"/>
    <p:sldId id="368" r:id="rId210"/>
    <p:sldId id="332" r:id="rId2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9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customXml" Target="../customXml/item117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63" Type="http://schemas.openxmlformats.org/officeDocument/2006/relationships/customXml" Target="../customXml/item63.xml"/><Relationship Id="rId84" Type="http://schemas.openxmlformats.org/officeDocument/2006/relationships/customXml" Target="../customXml/item84.xml"/><Relationship Id="rId138" Type="http://schemas.openxmlformats.org/officeDocument/2006/relationships/customXml" Target="../customXml/item138.xml"/><Relationship Id="rId159" Type="http://schemas.openxmlformats.org/officeDocument/2006/relationships/customXml" Target="../customXml/item159.xml"/><Relationship Id="rId170" Type="http://schemas.openxmlformats.org/officeDocument/2006/relationships/customXml" Target="../customXml/item170.xml"/><Relationship Id="rId191" Type="http://schemas.openxmlformats.org/officeDocument/2006/relationships/slide" Target="slides/slide20.xml"/><Relationship Id="rId205" Type="http://schemas.openxmlformats.org/officeDocument/2006/relationships/slide" Target="slides/slide34.xml"/><Relationship Id="rId107" Type="http://schemas.openxmlformats.org/officeDocument/2006/relationships/customXml" Target="../customXml/item107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customXml" Target="../customXml/item123.xml"/><Relationship Id="rId128" Type="http://schemas.openxmlformats.org/officeDocument/2006/relationships/customXml" Target="../customXml/item128.xml"/><Relationship Id="rId144" Type="http://schemas.openxmlformats.org/officeDocument/2006/relationships/customXml" Target="../customXml/item144.xml"/><Relationship Id="rId149" Type="http://schemas.openxmlformats.org/officeDocument/2006/relationships/customXml" Target="../customXml/item149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160" Type="http://schemas.openxmlformats.org/officeDocument/2006/relationships/customXml" Target="../customXml/item160.xml"/><Relationship Id="rId165" Type="http://schemas.openxmlformats.org/officeDocument/2006/relationships/customXml" Target="../customXml/item165.xml"/><Relationship Id="rId181" Type="http://schemas.openxmlformats.org/officeDocument/2006/relationships/slide" Target="slides/slide10.xml"/><Relationship Id="rId186" Type="http://schemas.openxmlformats.org/officeDocument/2006/relationships/slide" Target="slides/slide15.xml"/><Relationship Id="rId216" Type="http://schemas.openxmlformats.org/officeDocument/2006/relationships/tableStyles" Target="tableStyles.xml"/><Relationship Id="rId211" Type="http://schemas.openxmlformats.org/officeDocument/2006/relationships/slide" Target="slides/slide40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customXml" Target="../customXml/item113.xml"/><Relationship Id="rId118" Type="http://schemas.openxmlformats.org/officeDocument/2006/relationships/customXml" Target="../customXml/item118.xml"/><Relationship Id="rId134" Type="http://schemas.openxmlformats.org/officeDocument/2006/relationships/customXml" Target="../customXml/item134.xml"/><Relationship Id="rId139" Type="http://schemas.openxmlformats.org/officeDocument/2006/relationships/customXml" Target="../customXml/item139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50" Type="http://schemas.openxmlformats.org/officeDocument/2006/relationships/customXml" Target="../customXml/item150.xml"/><Relationship Id="rId155" Type="http://schemas.openxmlformats.org/officeDocument/2006/relationships/customXml" Target="../customXml/item155.xml"/><Relationship Id="rId171" Type="http://schemas.openxmlformats.org/officeDocument/2006/relationships/slideMaster" Target="slideMasters/slideMaster1.xml"/><Relationship Id="rId176" Type="http://schemas.openxmlformats.org/officeDocument/2006/relationships/slide" Target="slides/slide5.xml"/><Relationship Id="rId192" Type="http://schemas.openxmlformats.org/officeDocument/2006/relationships/slide" Target="slides/slide21.xml"/><Relationship Id="rId197" Type="http://schemas.openxmlformats.org/officeDocument/2006/relationships/slide" Target="slides/slide26.xml"/><Relationship Id="rId206" Type="http://schemas.openxmlformats.org/officeDocument/2006/relationships/slide" Target="slides/slide35.xml"/><Relationship Id="rId201" Type="http://schemas.openxmlformats.org/officeDocument/2006/relationships/slide" Target="slides/slide30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08" Type="http://schemas.openxmlformats.org/officeDocument/2006/relationships/customXml" Target="../customXml/item108.xml"/><Relationship Id="rId124" Type="http://schemas.openxmlformats.org/officeDocument/2006/relationships/customXml" Target="../customXml/item124.xml"/><Relationship Id="rId129" Type="http://schemas.openxmlformats.org/officeDocument/2006/relationships/customXml" Target="../customXml/item129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40" Type="http://schemas.openxmlformats.org/officeDocument/2006/relationships/customXml" Target="../customXml/item140.xml"/><Relationship Id="rId145" Type="http://schemas.openxmlformats.org/officeDocument/2006/relationships/customXml" Target="../customXml/item145.xml"/><Relationship Id="rId161" Type="http://schemas.openxmlformats.org/officeDocument/2006/relationships/customXml" Target="../customXml/item161.xml"/><Relationship Id="rId166" Type="http://schemas.openxmlformats.org/officeDocument/2006/relationships/customXml" Target="../customXml/item166.xml"/><Relationship Id="rId182" Type="http://schemas.openxmlformats.org/officeDocument/2006/relationships/slide" Target="slides/slide11.xml"/><Relationship Id="rId187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12" Type="http://schemas.openxmlformats.org/officeDocument/2006/relationships/notesMaster" Target="notesMasters/notesMaster1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customXml" Target="../customXml/item114.xml"/><Relationship Id="rId119" Type="http://schemas.openxmlformats.org/officeDocument/2006/relationships/customXml" Target="../customXml/item119.xml"/><Relationship Id="rId44" Type="http://schemas.openxmlformats.org/officeDocument/2006/relationships/customXml" Target="../customXml/item44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130" Type="http://schemas.openxmlformats.org/officeDocument/2006/relationships/customXml" Target="../customXml/item130.xml"/><Relationship Id="rId135" Type="http://schemas.openxmlformats.org/officeDocument/2006/relationships/customXml" Target="../customXml/item135.xml"/><Relationship Id="rId151" Type="http://schemas.openxmlformats.org/officeDocument/2006/relationships/customXml" Target="../customXml/item151.xml"/><Relationship Id="rId156" Type="http://schemas.openxmlformats.org/officeDocument/2006/relationships/customXml" Target="../customXml/item156.xml"/><Relationship Id="rId177" Type="http://schemas.openxmlformats.org/officeDocument/2006/relationships/slide" Target="slides/slide6.xml"/><Relationship Id="rId198" Type="http://schemas.openxmlformats.org/officeDocument/2006/relationships/slide" Target="slides/slide27.xml"/><Relationship Id="rId172" Type="http://schemas.openxmlformats.org/officeDocument/2006/relationships/slide" Target="slides/slide1.xml"/><Relationship Id="rId193" Type="http://schemas.openxmlformats.org/officeDocument/2006/relationships/slide" Target="slides/slide22.xml"/><Relationship Id="rId202" Type="http://schemas.openxmlformats.org/officeDocument/2006/relationships/slide" Target="slides/slide31.xml"/><Relationship Id="rId207" Type="http://schemas.openxmlformats.org/officeDocument/2006/relationships/slide" Target="slides/slide36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customXml" Target="../customXml/item10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customXml" Target="../customXml/item120.xml"/><Relationship Id="rId125" Type="http://schemas.openxmlformats.org/officeDocument/2006/relationships/customXml" Target="../customXml/item125.xml"/><Relationship Id="rId141" Type="http://schemas.openxmlformats.org/officeDocument/2006/relationships/customXml" Target="../customXml/item141.xml"/><Relationship Id="rId146" Type="http://schemas.openxmlformats.org/officeDocument/2006/relationships/customXml" Target="../customXml/item146.xml"/><Relationship Id="rId167" Type="http://schemas.openxmlformats.org/officeDocument/2006/relationships/customXml" Target="../customXml/item167.xml"/><Relationship Id="rId188" Type="http://schemas.openxmlformats.org/officeDocument/2006/relationships/slide" Target="slides/slide17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162" Type="http://schemas.openxmlformats.org/officeDocument/2006/relationships/customXml" Target="../customXml/item162.xml"/><Relationship Id="rId183" Type="http://schemas.openxmlformats.org/officeDocument/2006/relationships/slide" Target="slides/slide12.xml"/><Relationship Id="rId213" Type="http://schemas.openxmlformats.org/officeDocument/2006/relationships/presProps" Target="presProps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customXml" Target="../customXml/item110.xml"/><Relationship Id="rId115" Type="http://schemas.openxmlformats.org/officeDocument/2006/relationships/customXml" Target="../customXml/item115.xml"/><Relationship Id="rId131" Type="http://schemas.openxmlformats.org/officeDocument/2006/relationships/customXml" Target="../customXml/item131.xml"/><Relationship Id="rId136" Type="http://schemas.openxmlformats.org/officeDocument/2006/relationships/customXml" Target="../customXml/item136.xml"/><Relationship Id="rId157" Type="http://schemas.openxmlformats.org/officeDocument/2006/relationships/customXml" Target="../customXml/item157.xml"/><Relationship Id="rId178" Type="http://schemas.openxmlformats.org/officeDocument/2006/relationships/slide" Target="slides/slide7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customXml" Target="../customXml/item152.xml"/><Relationship Id="rId173" Type="http://schemas.openxmlformats.org/officeDocument/2006/relationships/slide" Target="slides/slide2.xml"/><Relationship Id="rId194" Type="http://schemas.openxmlformats.org/officeDocument/2006/relationships/slide" Target="slides/slide23.xml"/><Relationship Id="rId199" Type="http://schemas.openxmlformats.org/officeDocument/2006/relationships/slide" Target="slides/slide28.xml"/><Relationship Id="rId203" Type="http://schemas.openxmlformats.org/officeDocument/2006/relationships/slide" Target="slides/slide32.xml"/><Relationship Id="rId208" Type="http://schemas.openxmlformats.org/officeDocument/2006/relationships/slide" Target="slides/slide37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customXml" Target="../customXml/item105.xml"/><Relationship Id="rId126" Type="http://schemas.openxmlformats.org/officeDocument/2006/relationships/customXml" Target="../customXml/item126.xml"/><Relationship Id="rId147" Type="http://schemas.openxmlformats.org/officeDocument/2006/relationships/customXml" Target="../customXml/item147.xml"/><Relationship Id="rId168" Type="http://schemas.openxmlformats.org/officeDocument/2006/relationships/customXml" Target="../customXml/item168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customXml" Target="../customXml/item121.xml"/><Relationship Id="rId142" Type="http://schemas.openxmlformats.org/officeDocument/2006/relationships/customXml" Target="../customXml/item142.xml"/><Relationship Id="rId163" Type="http://schemas.openxmlformats.org/officeDocument/2006/relationships/customXml" Target="../customXml/item163.xml"/><Relationship Id="rId184" Type="http://schemas.openxmlformats.org/officeDocument/2006/relationships/slide" Target="slides/slide13.xml"/><Relationship Id="rId189" Type="http://schemas.openxmlformats.org/officeDocument/2006/relationships/slide" Target="slides/slide18.xml"/><Relationship Id="rId3" Type="http://schemas.openxmlformats.org/officeDocument/2006/relationships/customXml" Target="../customXml/item3.xml"/><Relationship Id="rId214" Type="http://schemas.openxmlformats.org/officeDocument/2006/relationships/viewProps" Target="viewProps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customXml" Target="../customXml/item116.xml"/><Relationship Id="rId137" Type="http://schemas.openxmlformats.org/officeDocument/2006/relationships/customXml" Target="../customXml/item137.xml"/><Relationship Id="rId158" Type="http://schemas.openxmlformats.org/officeDocument/2006/relationships/customXml" Target="../customXml/item158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customXml" Target="../customXml/item111.xml"/><Relationship Id="rId132" Type="http://schemas.openxmlformats.org/officeDocument/2006/relationships/customXml" Target="../customXml/item132.xml"/><Relationship Id="rId153" Type="http://schemas.openxmlformats.org/officeDocument/2006/relationships/customXml" Target="../customXml/item153.xml"/><Relationship Id="rId174" Type="http://schemas.openxmlformats.org/officeDocument/2006/relationships/slide" Target="slides/slide3.xml"/><Relationship Id="rId179" Type="http://schemas.openxmlformats.org/officeDocument/2006/relationships/slide" Target="slides/slide8.xml"/><Relationship Id="rId195" Type="http://schemas.openxmlformats.org/officeDocument/2006/relationships/slide" Target="slides/slide24.xml"/><Relationship Id="rId209" Type="http://schemas.openxmlformats.org/officeDocument/2006/relationships/slide" Target="slides/slide38.xml"/><Relationship Id="rId190" Type="http://schemas.openxmlformats.org/officeDocument/2006/relationships/slide" Target="slides/slide19.xml"/><Relationship Id="rId204" Type="http://schemas.openxmlformats.org/officeDocument/2006/relationships/slide" Target="slides/slide33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customXml" Target="../customXml/item106.xml"/><Relationship Id="rId127" Type="http://schemas.openxmlformats.org/officeDocument/2006/relationships/customXml" Target="../customXml/item127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52" Type="http://schemas.openxmlformats.org/officeDocument/2006/relationships/customXml" Target="../customXml/item52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customXml" Target="../customXml/item122.xml"/><Relationship Id="rId143" Type="http://schemas.openxmlformats.org/officeDocument/2006/relationships/customXml" Target="../customXml/item143.xml"/><Relationship Id="rId148" Type="http://schemas.openxmlformats.org/officeDocument/2006/relationships/customXml" Target="../customXml/item148.xml"/><Relationship Id="rId164" Type="http://schemas.openxmlformats.org/officeDocument/2006/relationships/customXml" Target="../customXml/item164.xml"/><Relationship Id="rId169" Type="http://schemas.openxmlformats.org/officeDocument/2006/relationships/customXml" Target="../customXml/item169.xml"/><Relationship Id="rId185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80" Type="http://schemas.openxmlformats.org/officeDocument/2006/relationships/slide" Target="slides/slide9.xml"/><Relationship Id="rId210" Type="http://schemas.openxmlformats.org/officeDocument/2006/relationships/slide" Target="slides/slide39.xml"/><Relationship Id="rId215" Type="http://schemas.openxmlformats.org/officeDocument/2006/relationships/theme" Target="theme/theme1.xml"/><Relationship Id="rId26" Type="http://schemas.openxmlformats.org/officeDocument/2006/relationships/customXml" Target="../customXml/item26.xml"/><Relationship Id="rId47" Type="http://schemas.openxmlformats.org/officeDocument/2006/relationships/customXml" Target="../customXml/item47.xml"/><Relationship Id="rId68" Type="http://schemas.openxmlformats.org/officeDocument/2006/relationships/customXml" Target="../customXml/item68.xml"/><Relationship Id="rId89" Type="http://schemas.openxmlformats.org/officeDocument/2006/relationships/customXml" Target="../customXml/item89.xml"/><Relationship Id="rId112" Type="http://schemas.openxmlformats.org/officeDocument/2006/relationships/customXml" Target="../customXml/item112.xml"/><Relationship Id="rId133" Type="http://schemas.openxmlformats.org/officeDocument/2006/relationships/customXml" Target="../customXml/item133.xml"/><Relationship Id="rId154" Type="http://schemas.openxmlformats.org/officeDocument/2006/relationships/customXml" Target="../customXml/item154.xml"/><Relationship Id="rId175" Type="http://schemas.openxmlformats.org/officeDocument/2006/relationships/slide" Target="slides/slide4.xml"/><Relationship Id="rId196" Type="http://schemas.openxmlformats.org/officeDocument/2006/relationships/slide" Target="slides/slide25.xml"/><Relationship Id="rId200" Type="http://schemas.openxmlformats.org/officeDocument/2006/relationships/slide" Target="slides/slide29.xml"/><Relationship Id="rId16" Type="http://schemas.openxmlformats.org/officeDocument/2006/relationships/customXml" Target="../customXml/item1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1E6C3E-C315-4C74-947E-F7B90D6C00FF}" type="doc">
      <dgm:prSet loTypeId="urn:microsoft.com/office/officeart/2005/8/layout/arrow2" loCatId="process" qsTypeId="urn:microsoft.com/office/officeart/2005/8/quickstyle/3d3" qsCatId="3D" csTypeId="urn:microsoft.com/office/officeart/2005/8/colors/accent1_2" csCatId="accent1" phldr="1"/>
      <dgm:spPr/>
    </dgm:pt>
    <dgm:pt modelId="{447B6885-411D-49B7-833E-8A41DD630E2D}">
      <dgm:prSet phldrT="[Text]"/>
      <dgm:spPr/>
      <dgm:t>
        <a:bodyPr/>
        <a:lstStyle/>
        <a:p>
          <a:pPr algn="l"/>
          <a:r>
            <a:rPr lang="en-US" b="1" dirty="0"/>
            <a:t>AMET v1.0</a:t>
          </a:r>
          <a:endParaRPr lang="en-US" b="0" dirty="0"/>
        </a:p>
      </dgm:t>
    </dgm:pt>
    <dgm:pt modelId="{379ABE53-2D0A-409A-9C70-0230CB674D65}" type="parTrans" cxnId="{7E6D0FA8-8791-4947-B235-EEB21C68F6BE}">
      <dgm:prSet/>
      <dgm:spPr/>
      <dgm:t>
        <a:bodyPr/>
        <a:lstStyle/>
        <a:p>
          <a:endParaRPr lang="en-US"/>
        </a:p>
      </dgm:t>
    </dgm:pt>
    <dgm:pt modelId="{E78B6A9E-EE7E-4539-A1E4-B6CBF62A7C5E}" type="sibTrans" cxnId="{7E6D0FA8-8791-4947-B235-EEB21C68F6BE}">
      <dgm:prSet/>
      <dgm:spPr/>
      <dgm:t>
        <a:bodyPr/>
        <a:lstStyle/>
        <a:p>
          <a:endParaRPr lang="en-US"/>
        </a:p>
      </dgm:t>
    </dgm:pt>
    <dgm:pt modelId="{08CD1E06-0B84-4746-AC97-C606EDC09DCD}">
      <dgm:prSet phldrT="[Text]"/>
      <dgm:spPr/>
      <dgm:t>
        <a:bodyPr/>
        <a:lstStyle/>
        <a:p>
          <a:pPr algn="l"/>
          <a:r>
            <a:rPr lang="en-US" b="1" dirty="0"/>
            <a:t>Early AMET</a:t>
          </a:r>
          <a:endParaRPr lang="en-US" dirty="0"/>
        </a:p>
      </dgm:t>
    </dgm:pt>
    <dgm:pt modelId="{7E878642-04D9-4D9B-B034-D905ECA9BEA9}" type="parTrans" cxnId="{FFEB2DD8-30F3-4DFA-A4D0-06599C0C1540}">
      <dgm:prSet/>
      <dgm:spPr/>
      <dgm:t>
        <a:bodyPr/>
        <a:lstStyle/>
        <a:p>
          <a:endParaRPr lang="en-US"/>
        </a:p>
      </dgm:t>
    </dgm:pt>
    <dgm:pt modelId="{80404B36-6316-49C9-BB94-C69277689A4C}" type="sibTrans" cxnId="{FFEB2DD8-30F3-4DFA-A4D0-06599C0C1540}">
      <dgm:prSet/>
      <dgm:spPr/>
      <dgm:t>
        <a:bodyPr/>
        <a:lstStyle/>
        <a:p>
          <a:endParaRPr lang="en-US"/>
        </a:p>
      </dgm:t>
    </dgm:pt>
    <dgm:pt modelId="{7E37D730-665F-41AF-B36B-B527F9F3E50D}">
      <dgm:prSet phldrT="[Text]"/>
      <dgm:spPr/>
      <dgm:t>
        <a:bodyPr/>
        <a:lstStyle/>
        <a:p>
          <a:pPr algn="l"/>
          <a:r>
            <a:rPr lang="en-US" b="1" dirty="0"/>
            <a:t>AMETv1.2</a:t>
          </a:r>
          <a:endParaRPr lang="en-US" dirty="0"/>
        </a:p>
      </dgm:t>
    </dgm:pt>
    <dgm:pt modelId="{63B1E8C5-61CC-411E-A219-91C61704C0AA}" type="parTrans" cxnId="{5DB99CC4-CF09-4645-A6A4-D11487052CE0}">
      <dgm:prSet/>
      <dgm:spPr/>
      <dgm:t>
        <a:bodyPr/>
        <a:lstStyle/>
        <a:p>
          <a:endParaRPr lang="en-US"/>
        </a:p>
      </dgm:t>
    </dgm:pt>
    <dgm:pt modelId="{D0BEF3D6-580F-4907-8683-0BA5234847F9}" type="sibTrans" cxnId="{5DB99CC4-CF09-4645-A6A4-D11487052CE0}">
      <dgm:prSet/>
      <dgm:spPr/>
      <dgm:t>
        <a:bodyPr/>
        <a:lstStyle/>
        <a:p>
          <a:endParaRPr lang="en-US"/>
        </a:p>
      </dgm:t>
    </dgm:pt>
    <dgm:pt modelId="{CE34C96E-56EE-4D51-9891-4C7292B6C043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AMETv1.3</a:t>
          </a: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 </a:t>
          </a:r>
          <a:endParaRPr lang="en-US" b="0" dirty="0">
            <a:solidFill>
              <a:schemeClr val="accent6">
                <a:lumMod val="75000"/>
              </a:schemeClr>
            </a:solidFill>
          </a:endParaRPr>
        </a:p>
      </dgm:t>
    </dgm:pt>
    <dgm:pt modelId="{3714180E-0238-49D4-91F3-CB0234D571D4}" type="parTrans" cxnId="{153F84F3-D80B-42FE-84CF-260F3B8581FD}">
      <dgm:prSet/>
      <dgm:spPr/>
      <dgm:t>
        <a:bodyPr/>
        <a:lstStyle/>
        <a:p>
          <a:endParaRPr lang="en-US"/>
        </a:p>
      </dgm:t>
    </dgm:pt>
    <dgm:pt modelId="{360D1C26-E3BA-499F-8039-8F36F73C8134}" type="sibTrans" cxnId="{153F84F3-D80B-42FE-84CF-260F3B8581FD}">
      <dgm:prSet/>
      <dgm:spPr/>
      <dgm:t>
        <a:bodyPr/>
        <a:lstStyle/>
        <a:p>
          <a:endParaRPr lang="en-US"/>
        </a:p>
      </dgm:t>
    </dgm:pt>
    <dgm:pt modelId="{202761DD-576D-4606-95C7-BD2C63C06A6A}">
      <dgm:prSet phldrT="[Text]"/>
      <dgm:spPr/>
      <dgm:t>
        <a:bodyPr/>
        <a:lstStyle/>
        <a:p>
          <a:pPr algn="l"/>
          <a:r>
            <a:rPr lang="en-US" dirty="0"/>
            <a:t>Appel et al. (2011) </a:t>
          </a:r>
          <a:r>
            <a:rPr lang="en-US" i="1" dirty="0"/>
            <a:t>Environ. Modell. </a:t>
          </a:r>
          <a:r>
            <a:rPr lang="en-US" i="1" dirty="0" err="1"/>
            <a:t>Softw</a:t>
          </a:r>
          <a:r>
            <a:rPr lang="en-US" dirty="0"/>
            <a:t>., </a:t>
          </a:r>
          <a:r>
            <a:rPr lang="en-US" b="1" dirty="0"/>
            <a:t>26</a:t>
          </a:r>
          <a:r>
            <a:rPr lang="en-US" dirty="0"/>
            <a:t>, 434-443.</a:t>
          </a:r>
        </a:p>
      </dgm:t>
    </dgm:pt>
    <dgm:pt modelId="{9AC87399-87BA-476C-82F3-B28ED0E1B64E}" type="parTrans" cxnId="{E25863D0-5CE2-4708-A68F-547B6351B8B1}">
      <dgm:prSet/>
      <dgm:spPr/>
      <dgm:t>
        <a:bodyPr/>
        <a:lstStyle/>
        <a:p>
          <a:endParaRPr lang="en-US"/>
        </a:p>
      </dgm:t>
    </dgm:pt>
    <dgm:pt modelId="{9096D51A-D86C-4FF9-BE99-101A1E19B3EE}" type="sibTrans" cxnId="{E25863D0-5CE2-4708-A68F-547B6351B8B1}">
      <dgm:prSet/>
      <dgm:spPr/>
      <dgm:t>
        <a:bodyPr/>
        <a:lstStyle/>
        <a:p>
          <a:endParaRPr lang="en-US"/>
        </a:p>
      </dgm:t>
    </dgm:pt>
    <dgm:pt modelId="{669CE1C7-1836-48DB-A3F6-822A6DBE64FC}">
      <dgm:prSet phldrT="[Text]"/>
      <dgm:spPr/>
      <dgm:t>
        <a:bodyPr/>
        <a:lstStyle/>
        <a:p>
          <a:pPr algn="l"/>
          <a:r>
            <a:rPr lang="en-US" dirty="0"/>
            <a:t>Bug fixes, new scripts</a:t>
          </a:r>
        </a:p>
      </dgm:t>
    </dgm:pt>
    <dgm:pt modelId="{5738AEE4-3EA6-4B09-8DF5-184AA82E051A}" type="parTrans" cxnId="{334F88F3-A360-4A29-9945-D0C0DD59D2A3}">
      <dgm:prSet/>
      <dgm:spPr/>
      <dgm:t>
        <a:bodyPr/>
        <a:lstStyle/>
        <a:p>
          <a:endParaRPr lang="en-US"/>
        </a:p>
      </dgm:t>
    </dgm:pt>
    <dgm:pt modelId="{F8DFF804-00F5-4695-81C7-93C972ADECF4}" type="sibTrans" cxnId="{334F88F3-A360-4A29-9945-D0C0DD59D2A3}">
      <dgm:prSet/>
      <dgm:spPr/>
      <dgm:t>
        <a:bodyPr/>
        <a:lstStyle/>
        <a:p>
          <a:endParaRPr lang="en-US"/>
        </a:p>
      </dgm:t>
    </dgm:pt>
    <dgm:pt modelId="{64890EF2-D2A4-48F5-BAA0-F07A45DD6D9F}">
      <dgm:prSet phldrT="[Text]"/>
      <dgm:spPr/>
      <dgm:t>
        <a:bodyPr/>
        <a:lstStyle/>
        <a:p>
          <a:r>
            <a:rPr lang="en-US" dirty="0"/>
            <a:t>Significant updates over previous version</a:t>
          </a:r>
        </a:p>
      </dgm:t>
    </dgm:pt>
    <dgm:pt modelId="{A29C4C94-4034-4311-A6E1-C3AA941A7E79}" type="parTrans" cxnId="{AE66EDEB-62A1-47F5-A3ED-ABC4CA42D97D}">
      <dgm:prSet/>
      <dgm:spPr/>
      <dgm:t>
        <a:bodyPr/>
        <a:lstStyle/>
        <a:p>
          <a:endParaRPr lang="en-US"/>
        </a:p>
      </dgm:t>
    </dgm:pt>
    <dgm:pt modelId="{4D8C87DE-7089-406D-ACE0-C02F731D5F37}" type="sibTrans" cxnId="{AE66EDEB-62A1-47F5-A3ED-ABC4CA42D97D}">
      <dgm:prSet/>
      <dgm:spPr/>
      <dgm:t>
        <a:bodyPr/>
        <a:lstStyle/>
        <a:p>
          <a:endParaRPr lang="en-US"/>
        </a:p>
      </dgm:t>
    </dgm:pt>
    <dgm:pt modelId="{A065EEB7-4D6C-41CC-88CC-4A6B0652BE35}">
      <dgm:prSet phldrT="[Text]"/>
      <dgm:spPr/>
      <dgm:t>
        <a:bodyPr/>
        <a:lstStyle/>
        <a:p>
          <a:r>
            <a:rPr lang="en-US" dirty="0"/>
            <a:t>Available through GitHub for the first time</a:t>
          </a:r>
        </a:p>
      </dgm:t>
    </dgm:pt>
    <dgm:pt modelId="{696E9D53-28C5-41BA-968E-DA3BCEC6830B}" type="parTrans" cxnId="{867BAAE9-909B-4F9D-BEC8-F12B385C8FB2}">
      <dgm:prSet/>
      <dgm:spPr/>
      <dgm:t>
        <a:bodyPr/>
        <a:lstStyle/>
        <a:p>
          <a:endParaRPr lang="en-US"/>
        </a:p>
      </dgm:t>
    </dgm:pt>
    <dgm:pt modelId="{57BD436B-3438-4A07-AB12-66B6887836F5}" type="sibTrans" cxnId="{867BAAE9-909B-4F9D-BEC8-F12B385C8FB2}">
      <dgm:prSet/>
      <dgm:spPr/>
      <dgm:t>
        <a:bodyPr/>
        <a:lstStyle/>
        <a:p>
          <a:endParaRPr lang="en-US"/>
        </a:p>
      </dgm:t>
    </dgm:pt>
    <dgm:pt modelId="{8973460F-E769-48DF-94A9-C26F2D2313EC}">
      <dgm:prSet phldrT="[Text]"/>
      <dgm:spPr/>
      <dgm:t>
        <a:bodyPr/>
        <a:lstStyle/>
        <a:p>
          <a:pPr algn="l"/>
          <a:r>
            <a:rPr lang="en-US" dirty="0"/>
            <a:t>First developed by Rob Gilliam for MM5 meteorological applications (early 2000s)</a:t>
          </a:r>
        </a:p>
      </dgm:t>
    </dgm:pt>
    <dgm:pt modelId="{81510D83-30E9-4332-BA95-D35F7273FC7C}" type="parTrans" cxnId="{702F95B3-6ECF-4D1D-AF4C-2656865DC6A6}">
      <dgm:prSet/>
      <dgm:spPr/>
      <dgm:t>
        <a:bodyPr/>
        <a:lstStyle/>
        <a:p>
          <a:endParaRPr lang="en-US"/>
        </a:p>
      </dgm:t>
    </dgm:pt>
    <dgm:pt modelId="{6957E86F-AA79-47FA-A47C-42BE5F3A90DE}" type="sibTrans" cxnId="{702F95B3-6ECF-4D1D-AF4C-2656865DC6A6}">
      <dgm:prSet/>
      <dgm:spPr/>
      <dgm:t>
        <a:bodyPr/>
        <a:lstStyle/>
        <a:p>
          <a:endParaRPr lang="en-US"/>
        </a:p>
      </dgm:t>
    </dgm:pt>
    <dgm:pt modelId="{F663D62F-66B6-4E33-AF1C-0D6E07702EDD}">
      <dgm:prSet phldrT="[Text]"/>
      <dgm:spPr/>
      <dgm:t>
        <a:bodyPr/>
        <a:lstStyle/>
        <a:p>
          <a:pPr algn="l"/>
          <a:r>
            <a:rPr lang="en-US" dirty="0"/>
            <a:t>First public release                  through CMAS Center</a:t>
          </a:r>
        </a:p>
      </dgm:t>
    </dgm:pt>
    <dgm:pt modelId="{8D772A71-3B17-4520-8D90-1EC4CB8AC678}" type="parTrans" cxnId="{E23FE9DB-43D5-4D01-A46E-AF141DCF3406}">
      <dgm:prSet/>
      <dgm:spPr/>
      <dgm:t>
        <a:bodyPr/>
        <a:lstStyle/>
        <a:p>
          <a:endParaRPr lang="en-US"/>
        </a:p>
      </dgm:t>
    </dgm:pt>
    <dgm:pt modelId="{2E903479-CC33-4538-9309-4BCB6DBEA6DE}" type="sibTrans" cxnId="{E23FE9DB-43D5-4D01-A46E-AF141DCF3406}">
      <dgm:prSet/>
      <dgm:spPr/>
      <dgm:t>
        <a:bodyPr/>
        <a:lstStyle/>
        <a:p>
          <a:endParaRPr lang="en-US"/>
        </a:p>
      </dgm:t>
    </dgm:pt>
    <dgm:pt modelId="{970E111F-6DD2-4641-A9CE-A5A224C42D9F}">
      <dgm:prSet phldrT="[Text]"/>
      <dgm:spPr/>
      <dgm:t>
        <a:bodyPr/>
        <a:lstStyle/>
        <a:p>
          <a:pPr algn="l"/>
          <a:r>
            <a:rPr lang="en-US" b="1" dirty="0"/>
            <a:t>AMETv1.1</a:t>
          </a:r>
          <a:endParaRPr lang="en-US" b="0" dirty="0"/>
        </a:p>
      </dgm:t>
    </dgm:pt>
    <dgm:pt modelId="{B0E8C454-478E-4F8B-B7F0-DFF8A68EB7D5}" type="parTrans" cxnId="{F304F658-F9D8-4104-A0CE-83E6D5156CB5}">
      <dgm:prSet/>
      <dgm:spPr/>
      <dgm:t>
        <a:bodyPr/>
        <a:lstStyle/>
        <a:p>
          <a:endParaRPr lang="en-US"/>
        </a:p>
      </dgm:t>
    </dgm:pt>
    <dgm:pt modelId="{096F37C7-B702-4570-B84C-BFF78921933A}" type="sibTrans" cxnId="{F304F658-F9D8-4104-A0CE-83E6D5156CB5}">
      <dgm:prSet/>
      <dgm:spPr/>
      <dgm:t>
        <a:bodyPr/>
        <a:lstStyle/>
        <a:p>
          <a:endParaRPr lang="en-US"/>
        </a:p>
      </dgm:t>
    </dgm:pt>
    <dgm:pt modelId="{C9C217C8-6CBA-440A-9F88-6474BACAC222}">
      <dgm:prSet phldrT="[Text]"/>
      <dgm:spPr/>
      <dgm:t>
        <a:bodyPr/>
        <a:lstStyle/>
        <a:p>
          <a:pPr algn="l"/>
          <a:r>
            <a:rPr lang="en-US" dirty="0"/>
            <a:t>Extended to AQ applications by Wyat Appel (mid-2000s)</a:t>
          </a:r>
        </a:p>
      </dgm:t>
    </dgm:pt>
    <dgm:pt modelId="{E8A6F892-C08B-49A8-81ED-6321DEBDD2D1}" type="parTrans" cxnId="{33C292D2-B709-479D-B908-B9DACCADA7E9}">
      <dgm:prSet/>
      <dgm:spPr/>
      <dgm:t>
        <a:bodyPr/>
        <a:lstStyle/>
        <a:p>
          <a:endParaRPr lang="en-US"/>
        </a:p>
      </dgm:t>
    </dgm:pt>
    <dgm:pt modelId="{41930D41-3A0F-417F-B0B5-A778136C1177}" type="sibTrans" cxnId="{33C292D2-B709-479D-B908-B9DACCADA7E9}">
      <dgm:prSet/>
      <dgm:spPr/>
      <dgm:t>
        <a:bodyPr/>
        <a:lstStyle/>
        <a:p>
          <a:endParaRPr lang="en-US"/>
        </a:p>
      </dgm:t>
    </dgm:pt>
    <dgm:pt modelId="{F224F66A-04B9-40EE-9584-5AE946FDBAE9}">
      <dgm:prSet/>
      <dgm:spPr/>
      <dgm:t>
        <a:bodyPr/>
        <a:lstStyle/>
        <a:p>
          <a:pPr algn="l"/>
          <a:r>
            <a:rPr lang="en-US" b="0" dirty="0"/>
            <a:t>Feb 2008</a:t>
          </a:r>
        </a:p>
      </dgm:t>
    </dgm:pt>
    <dgm:pt modelId="{527460FE-44B5-429D-8AF3-390E6F003AB1}" type="parTrans" cxnId="{31AB61C7-E410-4E3C-8D3C-C7CFDDC09DDC}">
      <dgm:prSet/>
      <dgm:spPr/>
      <dgm:t>
        <a:bodyPr/>
        <a:lstStyle/>
        <a:p>
          <a:endParaRPr lang="en-US"/>
        </a:p>
      </dgm:t>
    </dgm:pt>
    <dgm:pt modelId="{DF39815D-51DF-4A3A-95AD-D4E05B14156B}" type="sibTrans" cxnId="{31AB61C7-E410-4E3C-8D3C-C7CFDDC09DDC}">
      <dgm:prSet/>
      <dgm:spPr/>
      <dgm:t>
        <a:bodyPr/>
        <a:lstStyle/>
        <a:p>
          <a:endParaRPr lang="en-US"/>
        </a:p>
      </dgm:t>
    </dgm:pt>
    <dgm:pt modelId="{B99EE471-C4C8-40AD-897A-7A58973AE335}">
      <dgm:prSet/>
      <dgm:spPr/>
      <dgm:t>
        <a:bodyPr/>
        <a:lstStyle/>
        <a:p>
          <a:pPr algn="l"/>
          <a:r>
            <a:rPr lang="en-US" b="0" dirty="0"/>
            <a:t>May 2008</a:t>
          </a:r>
        </a:p>
      </dgm:t>
    </dgm:pt>
    <dgm:pt modelId="{20843872-0AF0-4933-8831-17617E2F604C}" type="parTrans" cxnId="{29243FC9-1F0B-4C43-9A3B-9688B7618E9C}">
      <dgm:prSet/>
      <dgm:spPr/>
      <dgm:t>
        <a:bodyPr/>
        <a:lstStyle/>
        <a:p>
          <a:endParaRPr lang="en-US"/>
        </a:p>
      </dgm:t>
    </dgm:pt>
    <dgm:pt modelId="{7E47AE20-2F3C-4D26-A008-45D244299833}" type="sibTrans" cxnId="{29243FC9-1F0B-4C43-9A3B-9688B7618E9C}">
      <dgm:prSet/>
      <dgm:spPr/>
      <dgm:t>
        <a:bodyPr/>
        <a:lstStyle/>
        <a:p>
          <a:endParaRPr lang="en-US"/>
        </a:p>
      </dgm:t>
    </dgm:pt>
    <dgm:pt modelId="{05B0E36C-5A60-4778-8177-E7254DCCE081}">
      <dgm:prSet/>
      <dgm:spPr/>
      <dgm:t>
        <a:bodyPr/>
        <a:lstStyle/>
        <a:p>
          <a:pPr algn="l"/>
          <a:r>
            <a:rPr lang="en-US" dirty="0"/>
            <a:t>July 2013</a:t>
          </a:r>
        </a:p>
      </dgm:t>
    </dgm:pt>
    <dgm:pt modelId="{C6F7819C-C5C3-45E6-9249-C1CB728DFA1D}" type="parTrans" cxnId="{0853B8CF-C20C-4AF3-B0AE-08446F6EB358}">
      <dgm:prSet/>
      <dgm:spPr/>
      <dgm:t>
        <a:bodyPr/>
        <a:lstStyle/>
        <a:p>
          <a:endParaRPr lang="en-US"/>
        </a:p>
      </dgm:t>
    </dgm:pt>
    <dgm:pt modelId="{70321DE9-4D5F-4A98-8497-9ACAB94E097F}" type="sibTrans" cxnId="{0853B8CF-C20C-4AF3-B0AE-08446F6EB358}">
      <dgm:prSet/>
      <dgm:spPr/>
      <dgm:t>
        <a:bodyPr/>
        <a:lstStyle/>
        <a:p>
          <a:endParaRPr lang="en-US"/>
        </a:p>
      </dgm:t>
    </dgm:pt>
    <dgm:pt modelId="{D1906B5F-D038-4215-978A-B6FFAB907EA5}">
      <dgm:prSet/>
      <dgm:spPr/>
      <dgm:t>
        <a:bodyPr/>
        <a:lstStyle/>
        <a:p>
          <a:r>
            <a:rPr lang="en-US" b="0" dirty="0"/>
            <a:t>July 2017</a:t>
          </a:r>
        </a:p>
      </dgm:t>
    </dgm:pt>
    <dgm:pt modelId="{AE1AC606-FAFE-4DEB-AA42-5A99D06EC8D4}" type="parTrans" cxnId="{D9C4F98E-EFDA-4B6F-8289-7CD91691F22A}">
      <dgm:prSet/>
      <dgm:spPr/>
      <dgm:t>
        <a:bodyPr/>
        <a:lstStyle/>
        <a:p>
          <a:endParaRPr lang="en-US"/>
        </a:p>
      </dgm:t>
    </dgm:pt>
    <dgm:pt modelId="{C58C9058-04D7-4DDA-9529-5C9EEC84B797}" type="sibTrans" cxnId="{D9C4F98E-EFDA-4B6F-8289-7CD91691F22A}">
      <dgm:prSet/>
      <dgm:spPr/>
      <dgm:t>
        <a:bodyPr/>
        <a:lstStyle/>
        <a:p>
          <a:endParaRPr lang="en-US"/>
        </a:p>
      </dgm:t>
    </dgm:pt>
    <dgm:pt modelId="{5B16C12F-B3AE-4DFC-8FA9-759E81E02915}">
      <dgm:prSet phldrT="[Text]"/>
      <dgm:spPr/>
      <dgm:t>
        <a:bodyPr/>
        <a:lstStyle/>
        <a:p>
          <a:pPr algn="l"/>
          <a:r>
            <a:rPr lang="en-US" dirty="0"/>
            <a:t>Minor update</a:t>
          </a:r>
        </a:p>
      </dgm:t>
    </dgm:pt>
    <dgm:pt modelId="{FBDE7990-EC10-40C8-8952-67D77CE96C46}" type="parTrans" cxnId="{5A2391EA-6BCE-4E5C-A34A-7FB07D77E4CD}">
      <dgm:prSet/>
      <dgm:spPr/>
      <dgm:t>
        <a:bodyPr/>
        <a:lstStyle/>
        <a:p>
          <a:endParaRPr lang="en-US"/>
        </a:p>
      </dgm:t>
    </dgm:pt>
    <dgm:pt modelId="{C04E5EA6-3C48-4728-BE24-6B97B8439EC8}" type="sibTrans" cxnId="{5A2391EA-6BCE-4E5C-A34A-7FB07D77E4CD}">
      <dgm:prSet/>
      <dgm:spPr/>
      <dgm:t>
        <a:bodyPr/>
        <a:lstStyle/>
        <a:p>
          <a:endParaRPr lang="en-US"/>
        </a:p>
      </dgm:t>
    </dgm:pt>
    <dgm:pt modelId="{EC82BA52-C433-4030-9CC7-2106F8B0AABA}">
      <dgm:prSet phldrT="[Text]" custScaleX="114156" custScaleY="75754" custLinFactNeighborX="-64265" custLinFactNeighborY="7418"/>
      <dgm:spPr/>
      <dgm:t>
        <a:bodyPr/>
        <a:lstStyle/>
        <a:p>
          <a:endParaRPr lang="en-US"/>
        </a:p>
      </dgm:t>
    </dgm:pt>
    <dgm:pt modelId="{DF9ED6F8-8F90-4A82-BED7-8A6DFB51A90F}" type="parTrans" cxnId="{C9C7455A-33D3-4D1D-8A46-9CDF950F9BE3}">
      <dgm:prSet/>
      <dgm:spPr/>
      <dgm:t>
        <a:bodyPr/>
        <a:lstStyle/>
        <a:p>
          <a:endParaRPr lang="en-US"/>
        </a:p>
      </dgm:t>
    </dgm:pt>
    <dgm:pt modelId="{4E89409F-43A0-41DD-8345-40EC4181CFCC}" type="sibTrans" cxnId="{C9C7455A-33D3-4D1D-8A46-9CDF950F9BE3}">
      <dgm:prSet/>
      <dgm:spPr/>
      <dgm:t>
        <a:bodyPr/>
        <a:lstStyle/>
        <a:p>
          <a:endParaRPr lang="en-US"/>
        </a:p>
      </dgm:t>
    </dgm:pt>
    <dgm:pt modelId="{4A9DB364-7905-4E7C-84FB-65B56A6E6002}">
      <dgm:prSet phldrT="[Text]" custScaleX="114156" custScaleY="75754" custLinFactNeighborX="-64265" custLinFactNeighborY="7418"/>
      <dgm:spPr/>
      <dgm:t>
        <a:bodyPr/>
        <a:lstStyle/>
        <a:p>
          <a:endParaRPr lang="en-US"/>
        </a:p>
      </dgm:t>
    </dgm:pt>
    <dgm:pt modelId="{C10B5592-0D81-478F-9B82-DF7D18475B90}" type="parTrans" cxnId="{0381A9DC-E870-4529-BB68-27F033408BCB}">
      <dgm:prSet/>
      <dgm:spPr/>
      <dgm:t>
        <a:bodyPr/>
        <a:lstStyle/>
        <a:p>
          <a:endParaRPr lang="en-US"/>
        </a:p>
      </dgm:t>
    </dgm:pt>
    <dgm:pt modelId="{1D00F5F7-8ED4-4AD7-9714-3EF063864DDC}" type="sibTrans" cxnId="{0381A9DC-E870-4529-BB68-27F033408BCB}">
      <dgm:prSet/>
      <dgm:spPr/>
      <dgm:t>
        <a:bodyPr/>
        <a:lstStyle/>
        <a:p>
          <a:endParaRPr lang="en-US"/>
        </a:p>
      </dgm:t>
    </dgm:pt>
    <dgm:pt modelId="{97AA2364-966C-4AE1-A39D-B6E6BEB794BD}">
      <dgm:prSet custScaleX="114156" custScaleY="75754" custLinFactNeighborX="-64265" custLinFactNeighborY="7418"/>
      <dgm:spPr/>
      <dgm:t>
        <a:bodyPr/>
        <a:lstStyle/>
        <a:p>
          <a:endParaRPr lang="en-US"/>
        </a:p>
      </dgm:t>
    </dgm:pt>
    <dgm:pt modelId="{BAF43893-7299-4F96-AFE8-BAFC233552D4}" type="parTrans" cxnId="{0021619E-5132-4F0B-A2D0-ADE94750877F}">
      <dgm:prSet/>
      <dgm:spPr/>
      <dgm:t>
        <a:bodyPr/>
        <a:lstStyle/>
        <a:p>
          <a:endParaRPr lang="en-US"/>
        </a:p>
      </dgm:t>
    </dgm:pt>
    <dgm:pt modelId="{BCA3B8FB-F4A3-4969-AD36-0C9387121BA5}" type="sibTrans" cxnId="{0021619E-5132-4F0B-A2D0-ADE94750877F}">
      <dgm:prSet/>
      <dgm:spPr/>
      <dgm:t>
        <a:bodyPr/>
        <a:lstStyle/>
        <a:p>
          <a:endParaRPr lang="en-US"/>
        </a:p>
      </dgm:t>
    </dgm:pt>
    <dgm:pt modelId="{4DF599B0-4F23-4157-865A-761A577EC5A2}">
      <dgm:prSet phldrT="[Text]" custScaleX="114156" custScaleY="75754" custLinFactNeighborX="-64265" custLinFactNeighborY="7418"/>
      <dgm:spPr/>
      <dgm:t>
        <a:bodyPr/>
        <a:lstStyle/>
        <a:p>
          <a:endParaRPr lang="en-US"/>
        </a:p>
      </dgm:t>
    </dgm:pt>
    <dgm:pt modelId="{68817A4D-0194-467F-B5C1-E4E3C00893BC}" type="parTrans" cxnId="{B2A441D8-F12A-45EA-8CA6-FF6276B233FF}">
      <dgm:prSet/>
      <dgm:spPr/>
      <dgm:t>
        <a:bodyPr/>
        <a:lstStyle/>
        <a:p>
          <a:endParaRPr lang="en-US"/>
        </a:p>
      </dgm:t>
    </dgm:pt>
    <dgm:pt modelId="{B389E768-0FB0-4D94-9D0E-ECA3C7616E30}" type="sibTrans" cxnId="{B2A441D8-F12A-45EA-8CA6-FF6276B233FF}">
      <dgm:prSet/>
      <dgm:spPr/>
      <dgm:t>
        <a:bodyPr/>
        <a:lstStyle/>
        <a:p>
          <a:endParaRPr lang="en-US"/>
        </a:p>
      </dgm:t>
    </dgm:pt>
    <dgm:pt modelId="{1DAEA9B8-3EFA-41E6-B932-E765D8A96CEE}">
      <dgm:prSet phldrT="[Text]" custScaleX="114156" custScaleY="75754" custLinFactNeighborX="-64265" custLinFactNeighborY="7418"/>
      <dgm:spPr/>
      <dgm:t>
        <a:bodyPr/>
        <a:lstStyle/>
        <a:p>
          <a:endParaRPr lang="en-US"/>
        </a:p>
      </dgm:t>
    </dgm:pt>
    <dgm:pt modelId="{EFBEFA2E-8B20-431A-BC29-1AF8B5B147C4}" type="parTrans" cxnId="{2270997D-721F-480C-9E6A-24538D3C66B5}">
      <dgm:prSet/>
      <dgm:spPr/>
      <dgm:t>
        <a:bodyPr/>
        <a:lstStyle/>
        <a:p>
          <a:endParaRPr lang="en-US"/>
        </a:p>
      </dgm:t>
    </dgm:pt>
    <dgm:pt modelId="{8F18BE45-E732-4853-BD79-41F55E42BAC5}" type="sibTrans" cxnId="{2270997D-721F-480C-9E6A-24538D3C66B5}">
      <dgm:prSet/>
      <dgm:spPr/>
      <dgm:t>
        <a:bodyPr/>
        <a:lstStyle/>
        <a:p>
          <a:endParaRPr lang="en-US"/>
        </a:p>
      </dgm:t>
    </dgm:pt>
    <dgm:pt modelId="{D138A6FD-E2FA-43C6-908B-BB367F0DCDF9}">
      <dgm:prSet phldrT="[Text]" custScaleX="114156" custScaleY="75754" custLinFactNeighborX="-64265" custLinFactNeighborY="7418"/>
      <dgm:spPr/>
      <dgm:t>
        <a:bodyPr/>
        <a:lstStyle/>
        <a:p>
          <a:endParaRPr lang="en-US"/>
        </a:p>
      </dgm:t>
    </dgm:pt>
    <dgm:pt modelId="{0007A877-9349-454F-A169-D7DAD439C881}" type="parTrans" cxnId="{37F61F01-AE2D-42F6-91AD-6BA0AA41B038}">
      <dgm:prSet/>
      <dgm:spPr/>
      <dgm:t>
        <a:bodyPr/>
        <a:lstStyle/>
        <a:p>
          <a:endParaRPr lang="en-US"/>
        </a:p>
      </dgm:t>
    </dgm:pt>
    <dgm:pt modelId="{D985DEA6-C20B-4E92-A047-D7EC49095181}" type="sibTrans" cxnId="{37F61F01-AE2D-42F6-91AD-6BA0AA41B038}">
      <dgm:prSet/>
      <dgm:spPr/>
      <dgm:t>
        <a:bodyPr/>
        <a:lstStyle/>
        <a:p>
          <a:endParaRPr lang="en-US"/>
        </a:p>
      </dgm:t>
    </dgm:pt>
    <dgm:pt modelId="{0B739F01-0F8A-4ED7-8D22-8DCC2FBAEE0D}">
      <dgm:prSet custScaleX="114156" custScaleY="75754" custLinFactNeighborX="-64265" custLinFactNeighborY="7418"/>
      <dgm:spPr/>
      <dgm:t>
        <a:bodyPr/>
        <a:lstStyle/>
        <a:p>
          <a:endParaRPr lang="en-US"/>
        </a:p>
      </dgm:t>
    </dgm:pt>
    <dgm:pt modelId="{0A690E2B-DDDB-40D5-9392-494457B2BE20}" type="parTrans" cxnId="{60D06798-307F-4806-AD1E-DD293FC21471}">
      <dgm:prSet/>
      <dgm:spPr/>
      <dgm:t>
        <a:bodyPr/>
        <a:lstStyle/>
        <a:p>
          <a:endParaRPr lang="en-US"/>
        </a:p>
      </dgm:t>
    </dgm:pt>
    <dgm:pt modelId="{50F0226D-F17E-44A2-96F4-5158256BB5F8}" type="sibTrans" cxnId="{60D06798-307F-4806-AD1E-DD293FC21471}">
      <dgm:prSet/>
      <dgm:spPr/>
      <dgm:t>
        <a:bodyPr/>
        <a:lstStyle/>
        <a:p>
          <a:endParaRPr lang="en-US"/>
        </a:p>
      </dgm:t>
    </dgm:pt>
    <dgm:pt modelId="{D4D17B1B-6C4A-4468-8984-09582B2E2A90}">
      <dgm:prSet phldrT="[Text]" custScaleX="114156" custScaleY="75754" custLinFactNeighborX="-64265" custLinFactNeighborY="7418"/>
      <dgm:spPr/>
      <dgm:t>
        <a:bodyPr/>
        <a:lstStyle/>
        <a:p>
          <a:endParaRPr lang="en-US"/>
        </a:p>
      </dgm:t>
    </dgm:pt>
    <dgm:pt modelId="{BE131586-CCDF-497A-BB2E-F16ACB0DE2B6}" type="parTrans" cxnId="{6727D2FE-A34C-4441-B8ED-A54069AE53E5}">
      <dgm:prSet/>
      <dgm:spPr/>
      <dgm:t>
        <a:bodyPr/>
        <a:lstStyle/>
        <a:p>
          <a:endParaRPr lang="en-US"/>
        </a:p>
      </dgm:t>
    </dgm:pt>
    <dgm:pt modelId="{AAAD2C77-0901-4467-BF8C-476DC8288B18}" type="sibTrans" cxnId="{6727D2FE-A34C-4441-B8ED-A54069AE53E5}">
      <dgm:prSet/>
      <dgm:spPr/>
      <dgm:t>
        <a:bodyPr/>
        <a:lstStyle/>
        <a:p>
          <a:endParaRPr lang="en-US"/>
        </a:p>
      </dgm:t>
    </dgm:pt>
    <dgm:pt modelId="{B84C5D6D-135F-49E8-B9E2-E1BD5BE63767}">
      <dgm:prSet phldrT="[Text]" custScaleX="114156" custScaleY="75754" custLinFactNeighborX="-64265" custLinFactNeighborY="7418"/>
      <dgm:spPr/>
      <dgm:t>
        <a:bodyPr/>
        <a:lstStyle/>
        <a:p>
          <a:endParaRPr lang="en-US"/>
        </a:p>
      </dgm:t>
    </dgm:pt>
    <dgm:pt modelId="{08D486C0-DA5F-4464-AF19-BEF58AEE0E85}" type="parTrans" cxnId="{89A9272D-4A9D-4159-BFE6-52D402D07EDB}">
      <dgm:prSet/>
      <dgm:spPr/>
      <dgm:t>
        <a:bodyPr/>
        <a:lstStyle/>
        <a:p>
          <a:endParaRPr lang="en-US"/>
        </a:p>
      </dgm:t>
    </dgm:pt>
    <dgm:pt modelId="{EE4798C2-CAD0-4651-9C0F-E5FB19559F06}" type="sibTrans" cxnId="{89A9272D-4A9D-4159-BFE6-52D402D07EDB}">
      <dgm:prSet/>
      <dgm:spPr/>
      <dgm:t>
        <a:bodyPr/>
        <a:lstStyle/>
        <a:p>
          <a:endParaRPr lang="en-US"/>
        </a:p>
      </dgm:t>
    </dgm:pt>
    <dgm:pt modelId="{467463F5-4B8B-484A-9F2A-EDDCE97F0C86}">
      <dgm:prSet phldrT="[Text]" custScaleX="114156" custScaleY="75754" custLinFactNeighborX="-64265" custLinFactNeighborY="7418"/>
      <dgm:spPr/>
      <dgm:t>
        <a:bodyPr/>
        <a:lstStyle/>
        <a:p>
          <a:endParaRPr lang="en-US"/>
        </a:p>
      </dgm:t>
    </dgm:pt>
    <dgm:pt modelId="{2AA60091-172C-4D10-BA04-88476F0D0BFE}" type="parTrans" cxnId="{C85056BC-9010-4234-91B8-A0458DF5FCDD}">
      <dgm:prSet/>
      <dgm:spPr/>
      <dgm:t>
        <a:bodyPr/>
        <a:lstStyle/>
        <a:p>
          <a:endParaRPr lang="en-US"/>
        </a:p>
      </dgm:t>
    </dgm:pt>
    <dgm:pt modelId="{91806386-F087-48AB-AFE7-F4FEB8DF5C57}" type="sibTrans" cxnId="{C85056BC-9010-4234-91B8-A0458DF5FCDD}">
      <dgm:prSet/>
      <dgm:spPr/>
      <dgm:t>
        <a:bodyPr/>
        <a:lstStyle/>
        <a:p>
          <a:endParaRPr lang="en-US"/>
        </a:p>
      </dgm:t>
    </dgm:pt>
    <dgm:pt modelId="{6C567FC9-2212-48D7-ACFF-FEC03CF5AF90}">
      <dgm:prSet custScaleX="114156" custScaleY="75754" custLinFactNeighborX="-64265" custLinFactNeighborY="7418"/>
      <dgm:spPr/>
      <dgm:t>
        <a:bodyPr/>
        <a:lstStyle/>
        <a:p>
          <a:endParaRPr lang="en-US"/>
        </a:p>
      </dgm:t>
    </dgm:pt>
    <dgm:pt modelId="{4BE8C7E9-8490-4956-B499-C2B1CB06D85C}" type="parTrans" cxnId="{D15BCCD3-F645-4F8C-9F3C-089F2CAB80C3}">
      <dgm:prSet/>
      <dgm:spPr/>
      <dgm:t>
        <a:bodyPr/>
        <a:lstStyle/>
        <a:p>
          <a:endParaRPr lang="en-US"/>
        </a:p>
      </dgm:t>
    </dgm:pt>
    <dgm:pt modelId="{9FAD1AB9-37BB-49B1-8E1F-DA459518D06F}" type="sibTrans" cxnId="{D15BCCD3-F645-4F8C-9F3C-089F2CAB80C3}">
      <dgm:prSet/>
      <dgm:spPr/>
      <dgm:t>
        <a:bodyPr/>
        <a:lstStyle/>
        <a:p>
          <a:endParaRPr lang="en-US"/>
        </a:p>
      </dgm:t>
    </dgm:pt>
    <dgm:pt modelId="{076B6DD7-6D8B-4BC9-8EF5-431CB8C402CB}">
      <dgm:prSet phldrT="[Text]" custScaleX="114156" custScaleY="75754" custLinFactNeighborX="-64265" custLinFactNeighborY="7418"/>
      <dgm:spPr/>
      <dgm:t>
        <a:bodyPr/>
        <a:lstStyle/>
        <a:p>
          <a:endParaRPr lang="en-US"/>
        </a:p>
      </dgm:t>
    </dgm:pt>
    <dgm:pt modelId="{5A251102-9E7A-400D-8E7B-F9794C05891F}" type="parTrans" cxnId="{27376501-C493-46D7-9FE5-4C36FA7459AA}">
      <dgm:prSet/>
      <dgm:spPr/>
      <dgm:t>
        <a:bodyPr/>
        <a:lstStyle/>
        <a:p>
          <a:endParaRPr lang="en-US"/>
        </a:p>
      </dgm:t>
    </dgm:pt>
    <dgm:pt modelId="{F4E5225D-DEC3-40F6-A38B-104C1112D5E2}" type="sibTrans" cxnId="{27376501-C493-46D7-9FE5-4C36FA7459AA}">
      <dgm:prSet/>
      <dgm:spPr/>
      <dgm:t>
        <a:bodyPr/>
        <a:lstStyle/>
        <a:p>
          <a:endParaRPr lang="en-US"/>
        </a:p>
      </dgm:t>
    </dgm:pt>
    <dgm:pt modelId="{9C7A8E6D-55E4-46F0-9F4C-82DB83F9CA16}">
      <dgm:prSet phldrT="[Text]" custScaleX="114156" custScaleY="75754" custLinFactNeighborX="-64265" custLinFactNeighborY="7418"/>
      <dgm:spPr/>
      <dgm:t>
        <a:bodyPr/>
        <a:lstStyle/>
        <a:p>
          <a:endParaRPr lang="en-US"/>
        </a:p>
      </dgm:t>
    </dgm:pt>
    <dgm:pt modelId="{AE20BFAB-4111-4F21-9C0F-436D80E501E2}" type="parTrans" cxnId="{B26A497A-E871-41F3-BE46-1D08030D9F8E}">
      <dgm:prSet/>
      <dgm:spPr/>
      <dgm:t>
        <a:bodyPr/>
        <a:lstStyle/>
        <a:p>
          <a:endParaRPr lang="en-US"/>
        </a:p>
      </dgm:t>
    </dgm:pt>
    <dgm:pt modelId="{9357773B-91AA-4764-B284-92E3B36EA38E}" type="sibTrans" cxnId="{B26A497A-E871-41F3-BE46-1D08030D9F8E}">
      <dgm:prSet/>
      <dgm:spPr/>
      <dgm:t>
        <a:bodyPr/>
        <a:lstStyle/>
        <a:p>
          <a:endParaRPr lang="en-US"/>
        </a:p>
      </dgm:t>
    </dgm:pt>
    <dgm:pt modelId="{446596FF-CF44-4C80-80DD-B0E5A745C5A7}" type="pres">
      <dgm:prSet presAssocID="{221E6C3E-C315-4C74-947E-F7B90D6C00FF}" presName="arrowDiagram" presStyleCnt="0">
        <dgm:presLayoutVars>
          <dgm:chMax val="5"/>
          <dgm:dir/>
          <dgm:resizeHandles val="exact"/>
        </dgm:presLayoutVars>
      </dgm:prSet>
      <dgm:spPr/>
    </dgm:pt>
    <dgm:pt modelId="{F202B18B-9F4E-4041-B392-7F86CF821FD8}" type="pres">
      <dgm:prSet presAssocID="{221E6C3E-C315-4C74-947E-F7B90D6C00FF}" presName="arrow" presStyleLbl="bgShp" presStyleIdx="0" presStyleCnt="1" custScaleX="100000" custScaleY="78486" custLinFactNeighborX="-1635" custLinFactNeighborY="0"/>
      <dgm:spPr/>
    </dgm:pt>
    <dgm:pt modelId="{A7653D73-3EDB-470E-B9C3-3A76AC65398D}" type="pres">
      <dgm:prSet presAssocID="{221E6C3E-C315-4C74-947E-F7B90D6C00FF}" presName="arrowDiagram5" presStyleCnt="0"/>
      <dgm:spPr/>
    </dgm:pt>
    <dgm:pt modelId="{F62733D9-591E-4DB4-BA57-8964625000B0}" type="pres">
      <dgm:prSet presAssocID="{08CD1E06-0B84-4746-AC97-C606EDC09DCD}" presName="bullet5a" presStyleLbl="node1" presStyleIdx="0" presStyleCnt="5" custLinFactY="-97153" custLinFactNeighborX="-8745" custLinFactNeighborY="-100000"/>
      <dgm:spPr/>
    </dgm:pt>
    <dgm:pt modelId="{E5C53746-7BF0-498D-96E6-1F28BD4A3C13}" type="pres">
      <dgm:prSet presAssocID="{08CD1E06-0B84-4746-AC97-C606EDC09DCD}" presName="textBox5a" presStyleLbl="revTx" presStyleIdx="0" presStyleCnt="5" custScaleX="178667" custLinFactNeighborX="-32" custLinFactNeighborY="-16725">
        <dgm:presLayoutVars>
          <dgm:bulletEnabled val="1"/>
        </dgm:presLayoutVars>
      </dgm:prSet>
      <dgm:spPr/>
    </dgm:pt>
    <dgm:pt modelId="{2FB80D0C-4A04-43C2-A343-119950F2DF5A}" type="pres">
      <dgm:prSet presAssocID="{447B6885-411D-49B7-833E-8A41DD630E2D}" presName="bullet5b" presStyleLbl="node1" presStyleIdx="1" presStyleCnt="5" custLinFactNeighborX="16432" custLinFactNeighborY="-51674"/>
      <dgm:spPr/>
    </dgm:pt>
    <dgm:pt modelId="{6B446663-60C5-4116-9788-788D6A2BCE67}" type="pres">
      <dgm:prSet presAssocID="{447B6885-411D-49B7-833E-8A41DD630E2D}" presName="textBox5b" presStyleLbl="revTx" presStyleIdx="1" presStyleCnt="5" custScaleX="109674" custLinFactNeighborX="-31706" custLinFactNeighborY="2673">
        <dgm:presLayoutVars>
          <dgm:bulletEnabled val="1"/>
        </dgm:presLayoutVars>
      </dgm:prSet>
      <dgm:spPr/>
    </dgm:pt>
    <dgm:pt modelId="{60A3B48A-A51F-46B6-AF09-2477BFD98A37}" type="pres">
      <dgm:prSet presAssocID="{970E111F-6DD2-4641-A9CE-A5A224C42D9F}" presName="bullet5c" presStyleLbl="node1" presStyleIdx="2" presStyleCnt="5" custLinFactNeighborX="-45176" custLinFactNeighborY="29984"/>
      <dgm:spPr/>
    </dgm:pt>
    <dgm:pt modelId="{061439EB-642A-49DB-881B-F8DED6BEF5E8}" type="pres">
      <dgm:prSet presAssocID="{970E111F-6DD2-4641-A9CE-A5A224C42D9F}" presName="textBox5c" presStyleLbl="revTx" presStyleIdx="2" presStyleCnt="5" custScaleX="107852" custScaleY="75951" custLinFactNeighborX="-41985" custLinFactNeighborY="2518">
        <dgm:presLayoutVars>
          <dgm:bulletEnabled val="1"/>
        </dgm:presLayoutVars>
      </dgm:prSet>
      <dgm:spPr/>
    </dgm:pt>
    <dgm:pt modelId="{DD8E86B2-19D5-47FC-B62E-49230E891BC2}" type="pres">
      <dgm:prSet presAssocID="{7E37D730-665F-41AF-B36B-B527F9F3E50D}" presName="bullet5d" presStyleLbl="node1" presStyleIdx="3" presStyleCnt="5" custLinFactNeighborX="-97884" custLinFactNeighborY="59146"/>
      <dgm:spPr/>
    </dgm:pt>
    <dgm:pt modelId="{E489738E-A38B-4674-9960-6EB29298C759}" type="pres">
      <dgm:prSet presAssocID="{7E37D730-665F-41AF-B36B-B527F9F3E50D}" presName="textBox5d" presStyleLbl="revTx" presStyleIdx="3" presStyleCnt="5" custScaleX="109934" custScaleY="64380" custLinFactNeighborX="-56148" custLinFactNeighborY="-171">
        <dgm:presLayoutVars>
          <dgm:bulletEnabled val="1"/>
        </dgm:presLayoutVars>
      </dgm:prSet>
      <dgm:spPr/>
    </dgm:pt>
    <dgm:pt modelId="{A14C4E01-199B-4005-B9BE-146ECCFA1774}" type="pres">
      <dgm:prSet presAssocID="{CE34C96E-56EE-4D51-9891-4C7292B6C043}" presName="bullet5e" presStyleLbl="node1" presStyleIdx="4" presStyleCnt="5" custLinFactX="-29133" custLinFactNeighborX="-100000" custLinFactNeighborY="60564"/>
      <dgm:spPr/>
    </dgm:pt>
    <dgm:pt modelId="{EB41A22B-3363-46D2-9D78-0F1F8D6E0FBF}" type="pres">
      <dgm:prSet presAssocID="{CE34C96E-56EE-4D51-9891-4C7292B6C043}" presName="textBox5e" presStyleLbl="revTx" presStyleIdx="4" presStyleCnt="5" custScaleX="114156" custScaleY="75754" custLinFactNeighborX="-72414" custLinFactNeighborY="7835">
        <dgm:presLayoutVars>
          <dgm:bulletEnabled val="1"/>
        </dgm:presLayoutVars>
      </dgm:prSet>
      <dgm:spPr/>
    </dgm:pt>
  </dgm:ptLst>
  <dgm:cxnLst>
    <dgm:cxn modelId="{37F61F01-AE2D-42F6-91AD-6BA0AA41B038}" srcId="{221E6C3E-C315-4C74-947E-F7B90D6C00FF}" destId="{D138A6FD-E2FA-43C6-908B-BB367F0DCDF9}" srcOrd="6" destOrd="0" parTransId="{0007A877-9349-454F-A169-D7DAD439C881}" sibTransId="{D985DEA6-C20B-4E92-A047-D7EC49095181}"/>
    <dgm:cxn modelId="{27376501-C493-46D7-9FE5-4C36FA7459AA}" srcId="{467463F5-4B8B-484A-9F2A-EDDCE97F0C86}" destId="{076B6DD7-6D8B-4BC9-8EF5-431CB8C402CB}" srcOrd="1" destOrd="0" parTransId="{5A251102-9E7A-400D-8E7B-F9794C05891F}" sibTransId="{F4E5225D-DEC3-40F6-A38B-104C1112D5E2}"/>
    <dgm:cxn modelId="{DE7B000E-207B-4CD2-B52E-3307D38CE942}" type="presOf" srcId="{08CD1E06-0B84-4746-AC97-C606EDC09DCD}" destId="{E5C53746-7BF0-498D-96E6-1F28BD4A3C13}" srcOrd="0" destOrd="0" presId="urn:microsoft.com/office/officeart/2005/8/layout/arrow2"/>
    <dgm:cxn modelId="{BB578A2A-B857-4D00-9544-8881B02C2406}" type="presOf" srcId="{D1906B5F-D038-4215-978A-B6FFAB907EA5}" destId="{EB41A22B-3363-46D2-9D78-0F1F8D6E0FBF}" srcOrd="0" destOrd="1" presId="urn:microsoft.com/office/officeart/2005/8/layout/arrow2"/>
    <dgm:cxn modelId="{89A9272D-4A9D-4159-BFE6-52D402D07EDB}" srcId="{D138A6FD-E2FA-43C6-908B-BB367F0DCDF9}" destId="{B84C5D6D-135F-49E8-B9E2-E1BD5BE63767}" srcOrd="2" destOrd="0" parTransId="{08D486C0-DA5F-4464-AF19-BEF58AEE0E85}" sibTransId="{EE4798C2-CAD0-4651-9C0F-E5FB19559F06}"/>
    <dgm:cxn modelId="{CDB95F30-B152-49E6-A179-3180C9467714}" type="presOf" srcId="{B99EE471-C4C8-40AD-897A-7A58973AE335}" destId="{061439EB-642A-49DB-881B-F8DED6BEF5E8}" srcOrd="0" destOrd="1" presId="urn:microsoft.com/office/officeart/2005/8/layout/arrow2"/>
    <dgm:cxn modelId="{EC790133-6FD6-4C3D-BC9D-1166D804EB47}" type="presOf" srcId="{A065EEB7-4D6C-41CC-88CC-4A6B0652BE35}" destId="{EB41A22B-3363-46D2-9D78-0F1F8D6E0FBF}" srcOrd="0" destOrd="3" presId="urn:microsoft.com/office/officeart/2005/8/layout/arrow2"/>
    <dgm:cxn modelId="{B9C0F338-4B7C-4BAD-B3BE-A076797F0D14}" type="presOf" srcId="{F224F66A-04B9-40EE-9584-5AE946FDBAE9}" destId="{6B446663-60C5-4116-9788-788D6A2BCE67}" srcOrd="0" destOrd="1" presId="urn:microsoft.com/office/officeart/2005/8/layout/arrow2"/>
    <dgm:cxn modelId="{30700467-6591-4614-9178-E1041EB2375F}" type="presOf" srcId="{64890EF2-D2A4-48F5-BAA0-F07A45DD6D9F}" destId="{EB41A22B-3363-46D2-9D78-0F1F8D6E0FBF}" srcOrd="0" destOrd="2" presId="urn:microsoft.com/office/officeart/2005/8/layout/arrow2"/>
    <dgm:cxn modelId="{3C2B764F-6C30-4E1C-8E17-947F6DF90FAE}" type="presOf" srcId="{669CE1C7-1836-48DB-A3F6-822A6DBE64FC}" destId="{E489738E-A38B-4674-9960-6EB29298C759}" srcOrd="0" destOrd="3" presId="urn:microsoft.com/office/officeart/2005/8/layout/arrow2"/>
    <dgm:cxn modelId="{38CCB550-DAFB-46D0-9D5B-10E960FBBE13}" type="presOf" srcId="{C9C217C8-6CBA-440A-9F88-6474BACAC222}" destId="{E5C53746-7BF0-498D-96E6-1F28BD4A3C13}" srcOrd="0" destOrd="2" presId="urn:microsoft.com/office/officeart/2005/8/layout/arrow2"/>
    <dgm:cxn modelId="{F304F658-F9D8-4104-A0CE-83E6D5156CB5}" srcId="{221E6C3E-C315-4C74-947E-F7B90D6C00FF}" destId="{970E111F-6DD2-4641-A9CE-A5A224C42D9F}" srcOrd="2" destOrd="0" parTransId="{B0E8C454-478E-4F8B-B7F0-DFF8A68EB7D5}" sibTransId="{096F37C7-B702-4570-B84C-BFF78921933A}"/>
    <dgm:cxn modelId="{C9C7455A-33D3-4D1D-8A46-9CDF950F9BE3}" srcId="{221E6C3E-C315-4C74-947E-F7B90D6C00FF}" destId="{EC82BA52-C433-4030-9CC7-2106F8B0AABA}" srcOrd="8" destOrd="0" parTransId="{DF9ED6F8-8F90-4A82-BED7-8A6DFB51A90F}" sibTransId="{4E89409F-43A0-41DD-8345-40EC4181CFCC}"/>
    <dgm:cxn modelId="{B26A497A-E871-41F3-BE46-1D08030D9F8E}" srcId="{467463F5-4B8B-484A-9F2A-EDDCE97F0C86}" destId="{9C7A8E6D-55E4-46F0-9F4C-82DB83F9CA16}" srcOrd="2" destOrd="0" parTransId="{AE20BFAB-4111-4F21-9C0F-436D80E501E2}" sibTransId="{9357773B-91AA-4764-B284-92E3B36EA38E}"/>
    <dgm:cxn modelId="{2270997D-721F-480C-9E6A-24538D3C66B5}" srcId="{4A9DB364-7905-4E7C-84FB-65B56A6E6002}" destId="{1DAEA9B8-3EFA-41E6-B932-E765D8A96CEE}" srcOrd="2" destOrd="0" parTransId="{EFBEFA2E-8B20-431A-BC29-1AF8B5B147C4}" sibTransId="{8F18BE45-E732-4853-BD79-41F55E42BAC5}"/>
    <dgm:cxn modelId="{05E1BA8E-487F-48FB-95B7-D380B1A00C1B}" type="presOf" srcId="{8973460F-E769-48DF-94A9-C26F2D2313EC}" destId="{E5C53746-7BF0-498D-96E6-1F28BD4A3C13}" srcOrd="0" destOrd="1" presId="urn:microsoft.com/office/officeart/2005/8/layout/arrow2"/>
    <dgm:cxn modelId="{D9C4F98E-EFDA-4B6F-8289-7CD91691F22A}" srcId="{CE34C96E-56EE-4D51-9891-4C7292B6C043}" destId="{D1906B5F-D038-4215-978A-B6FFAB907EA5}" srcOrd="0" destOrd="0" parTransId="{AE1AC606-FAFE-4DEB-AA42-5A99D06EC8D4}" sibTransId="{C58C9058-04D7-4DDA-9529-5C9EEC84B797}"/>
    <dgm:cxn modelId="{60D06798-307F-4806-AD1E-DD293FC21471}" srcId="{D138A6FD-E2FA-43C6-908B-BB367F0DCDF9}" destId="{0B739F01-0F8A-4ED7-8D22-8DCC2FBAEE0D}" srcOrd="0" destOrd="0" parTransId="{0A690E2B-DDDB-40D5-9392-494457B2BE20}" sibTransId="{50F0226D-F17E-44A2-96F4-5158256BB5F8}"/>
    <dgm:cxn modelId="{0021619E-5132-4F0B-A2D0-ADE94750877F}" srcId="{4A9DB364-7905-4E7C-84FB-65B56A6E6002}" destId="{97AA2364-966C-4AE1-A39D-B6E6BEB794BD}" srcOrd="0" destOrd="0" parTransId="{BAF43893-7299-4F96-AFE8-BAFC233552D4}" sibTransId="{BCA3B8FB-F4A3-4969-AD36-0C9387121BA5}"/>
    <dgm:cxn modelId="{7E6D0FA8-8791-4947-B235-EEB21C68F6BE}" srcId="{221E6C3E-C315-4C74-947E-F7B90D6C00FF}" destId="{447B6885-411D-49B7-833E-8A41DD630E2D}" srcOrd="1" destOrd="0" parTransId="{379ABE53-2D0A-409A-9C70-0230CB674D65}" sibTransId="{E78B6A9E-EE7E-4539-A1E4-B6CBF62A7C5E}"/>
    <dgm:cxn modelId="{F6D76EB2-1F31-4B97-BDC1-717B4511F205}" type="presOf" srcId="{CE34C96E-56EE-4D51-9891-4C7292B6C043}" destId="{EB41A22B-3363-46D2-9D78-0F1F8D6E0FBF}" srcOrd="0" destOrd="0" presId="urn:microsoft.com/office/officeart/2005/8/layout/arrow2"/>
    <dgm:cxn modelId="{702F95B3-6ECF-4D1D-AF4C-2656865DC6A6}" srcId="{08CD1E06-0B84-4746-AC97-C606EDC09DCD}" destId="{8973460F-E769-48DF-94A9-C26F2D2313EC}" srcOrd="0" destOrd="0" parTransId="{81510D83-30E9-4332-BA95-D35F7273FC7C}" sibTransId="{6957E86F-AA79-47FA-A47C-42BE5F3A90DE}"/>
    <dgm:cxn modelId="{C85056BC-9010-4234-91B8-A0458DF5FCDD}" srcId="{221E6C3E-C315-4C74-947E-F7B90D6C00FF}" destId="{467463F5-4B8B-484A-9F2A-EDDCE97F0C86}" srcOrd="5" destOrd="0" parTransId="{2AA60091-172C-4D10-BA04-88476F0D0BFE}" sibTransId="{91806386-F087-48AB-AFE7-F4FEB8DF5C57}"/>
    <dgm:cxn modelId="{426572BD-DA96-405A-9202-148D55C3054D}" type="presOf" srcId="{F663D62F-66B6-4E33-AF1C-0D6E07702EDD}" destId="{6B446663-60C5-4116-9788-788D6A2BCE67}" srcOrd="0" destOrd="2" presId="urn:microsoft.com/office/officeart/2005/8/layout/arrow2"/>
    <dgm:cxn modelId="{5DB99CC4-CF09-4645-A6A4-D11487052CE0}" srcId="{221E6C3E-C315-4C74-947E-F7B90D6C00FF}" destId="{7E37D730-665F-41AF-B36B-B527F9F3E50D}" srcOrd="3" destOrd="0" parTransId="{63B1E8C5-61CC-411E-A219-91C61704C0AA}" sibTransId="{D0BEF3D6-580F-4907-8683-0BA5234847F9}"/>
    <dgm:cxn modelId="{9A9CE4C6-D5F9-40CF-ACC3-0D5A8E5E6F57}" type="presOf" srcId="{447B6885-411D-49B7-833E-8A41DD630E2D}" destId="{6B446663-60C5-4116-9788-788D6A2BCE67}" srcOrd="0" destOrd="0" presId="urn:microsoft.com/office/officeart/2005/8/layout/arrow2"/>
    <dgm:cxn modelId="{31AB61C7-E410-4E3C-8D3C-C7CFDDC09DDC}" srcId="{447B6885-411D-49B7-833E-8A41DD630E2D}" destId="{F224F66A-04B9-40EE-9584-5AE946FDBAE9}" srcOrd="0" destOrd="0" parTransId="{527460FE-44B5-429D-8AF3-390E6F003AB1}" sibTransId="{DF39815D-51DF-4A3A-95AD-D4E05B14156B}"/>
    <dgm:cxn modelId="{29243FC9-1F0B-4C43-9A3B-9688B7618E9C}" srcId="{970E111F-6DD2-4641-A9CE-A5A224C42D9F}" destId="{B99EE471-C4C8-40AD-897A-7A58973AE335}" srcOrd="0" destOrd="0" parTransId="{20843872-0AF0-4933-8831-17617E2F604C}" sibTransId="{7E47AE20-2F3C-4D26-A008-45D244299833}"/>
    <dgm:cxn modelId="{E6DD91CF-040B-4E99-8809-922EF41DA590}" type="presOf" srcId="{970E111F-6DD2-4641-A9CE-A5A224C42D9F}" destId="{061439EB-642A-49DB-881B-F8DED6BEF5E8}" srcOrd="0" destOrd="0" presId="urn:microsoft.com/office/officeart/2005/8/layout/arrow2"/>
    <dgm:cxn modelId="{0853B8CF-C20C-4AF3-B0AE-08446F6EB358}" srcId="{7E37D730-665F-41AF-B36B-B527F9F3E50D}" destId="{05B0E36C-5A60-4778-8177-E7254DCCE081}" srcOrd="0" destOrd="0" parTransId="{C6F7819C-C5C3-45E6-9249-C1CB728DFA1D}" sibTransId="{70321DE9-4D5F-4A98-8497-9ACAB94E097F}"/>
    <dgm:cxn modelId="{E25863D0-5CE2-4708-A68F-547B6351B8B1}" srcId="{970E111F-6DD2-4641-A9CE-A5A224C42D9F}" destId="{202761DD-576D-4606-95C7-BD2C63C06A6A}" srcOrd="1" destOrd="0" parTransId="{9AC87399-87BA-476C-82F3-B28ED0E1B64E}" sibTransId="{9096D51A-D86C-4FF9-BE99-101A1E19B3EE}"/>
    <dgm:cxn modelId="{33C292D2-B709-479D-B908-B9DACCADA7E9}" srcId="{08CD1E06-0B84-4746-AC97-C606EDC09DCD}" destId="{C9C217C8-6CBA-440A-9F88-6474BACAC222}" srcOrd="1" destOrd="0" parTransId="{E8A6F892-C08B-49A8-81ED-6321DEBDD2D1}" sibTransId="{41930D41-3A0F-417F-B0B5-A778136C1177}"/>
    <dgm:cxn modelId="{D15BCCD3-F645-4F8C-9F3C-089F2CAB80C3}" srcId="{467463F5-4B8B-484A-9F2A-EDDCE97F0C86}" destId="{6C567FC9-2212-48D7-ACFF-FEC03CF5AF90}" srcOrd="0" destOrd="0" parTransId="{4BE8C7E9-8490-4956-B499-C2B1CB06D85C}" sibTransId="{9FAD1AB9-37BB-49B1-8E1F-DA459518D06F}"/>
    <dgm:cxn modelId="{FFEB2DD8-30F3-4DFA-A4D0-06599C0C1540}" srcId="{221E6C3E-C315-4C74-947E-F7B90D6C00FF}" destId="{08CD1E06-0B84-4746-AC97-C606EDC09DCD}" srcOrd="0" destOrd="0" parTransId="{7E878642-04D9-4D9B-B034-D905ECA9BEA9}" sibTransId="{80404B36-6316-49C9-BB94-C69277689A4C}"/>
    <dgm:cxn modelId="{B2A441D8-F12A-45EA-8CA6-FF6276B233FF}" srcId="{4A9DB364-7905-4E7C-84FB-65B56A6E6002}" destId="{4DF599B0-4F23-4157-865A-761A577EC5A2}" srcOrd="1" destOrd="0" parTransId="{68817A4D-0194-467F-B5C1-E4E3C00893BC}" sibTransId="{B389E768-0FB0-4D94-9D0E-ECA3C7616E30}"/>
    <dgm:cxn modelId="{E23FE9DB-43D5-4D01-A46E-AF141DCF3406}" srcId="{447B6885-411D-49B7-833E-8A41DD630E2D}" destId="{F663D62F-66B6-4E33-AF1C-0D6E07702EDD}" srcOrd="1" destOrd="0" parTransId="{8D772A71-3B17-4520-8D90-1EC4CB8AC678}" sibTransId="{2E903479-CC33-4538-9309-4BCB6DBEA6DE}"/>
    <dgm:cxn modelId="{0381A9DC-E870-4529-BB68-27F033408BCB}" srcId="{221E6C3E-C315-4C74-947E-F7B90D6C00FF}" destId="{4A9DB364-7905-4E7C-84FB-65B56A6E6002}" srcOrd="7" destOrd="0" parTransId="{C10B5592-0D81-478F-9B82-DF7D18475B90}" sibTransId="{1D00F5F7-8ED4-4AD7-9714-3EF063864DDC}"/>
    <dgm:cxn modelId="{D00703E3-798E-4BEF-9B8C-F94BC12CADE2}" type="presOf" srcId="{7E37D730-665F-41AF-B36B-B527F9F3E50D}" destId="{E489738E-A38B-4674-9960-6EB29298C759}" srcOrd="0" destOrd="0" presId="urn:microsoft.com/office/officeart/2005/8/layout/arrow2"/>
    <dgm:cxn modelId="{2BDB9BE6-A22F-460F-A9D7-1953C5425E00}" type="presOf" srcId="{202761DD-576D-4606-95C7-BD2C63C06A6A}" destId="{061439EB-642A-49DB-881B-F8DED6BEF5E8}" srcOrd="0" destOrd="2" presId="urn:microsoft.com/office/officeart/2005/8/layout/arrow2"/>
    <dgm:cxn modelId="{867BAAE9-909B-4F9D-BEC8-F12B385C8FB2}" srcId="{CE34C96E-56EE-4D51-9891-4C7292B6C043}" destId="{A065EEB7-4D6C-41CC-88CC-4A6B0652BE35}" srcOrd="2" destOrd="0" parTransId="{696E9D53-28C5-41BA-968E-DA3BCEC6830B}" sibTransId="{57BD436B-3438-4A07-AB12-66B6887836F5}"/>
    <dgm:cxn modelId="{5A2391EA-6BCE-4E5C-A34A-7FB07D77E4CD}" srcId="{7E37D730-665F-41AF-B36B-B527F9F3E50D}" destId="{5B16C12F-B3AE-4DFC-8FA9-759E81E02915}" srcOrd="1" destOrd="0" parTransId="{FBDE7990-EC10-40C8-8952-67D77CE96C46}" sibTransId="{C04E5EA6-3C48-4728-BE24-6B97B8439EC8}"/>
    <dgm:cxn modelId="{AE66EDEB-62A1-47F5-A3ED-ABC4CA42D97D}" srcId="{CE34C96E-56EE-4D51-9891-4C7292B6C043}" destId="{64890EF2-D2A4-48F5-BAA0-F07A45DD6D9F}" srcOrd="1" destOrd="0" parTransId="{A29C4C94-4034-4311-A6E1-C3AA941A7E79}" sibTransId="{4D8C87DE-7089-406D-ACE0-C02F731D5F37}"/>
    <dgm:cxn modelId="{153F84F3-D80B-42FE-84CF-260F3B8581FD}" srcId="{221E6C3E-C315-4C74-947E-F7B90D6C00FF}" destId="{CE34C96E-56EE-4D51-9891-4C7292B6C043}" srcOrd="4" destOrd="0" parTransId="{3714180E-0238-49D4-91F3-CB0234D571D4}" sibTransId="{360D1C26-E3BA-499F-8039-8F36F73C8134}"/>
    <dgm:cxn modelId="{334F88F3-A360-4A29-9945-D0C0DD59D2A3}" srcId="{7E37D730-665F-41AF-B36B-B527F9F3E50D}" destId="{669CE1C7-1836-48DB-A3F6-822A6DBE64FC}" srcOrd="2" destOrd="0" parTransId="{5738AEE4-3EA6-4B09-8DF5-184AA82E051A}" sibTransId="{F8DFF804-00F5-4695-81C7-93C972ADECF4}"/>
    <dgm:cxn modelId="{E39EB4FA-94A2-49F5-BCCC-A000C55259B4}" type="presOf" srcId="{5B16C12F-B3AE-4DFC-8FA9-759E81E02915}" destId="{E489738E-A38B-4674-9960-6EB29298C759}" srcOrd="0" destOrd="2" presId="urn:microsoft.com/office/officeart/2005/8/layout/arrow2"/>
    <dgm:cxn modelId="{AE8138FB-D9AB-469D-AB05-E749932F0523}" type="presOf" srcId="{221E6C3E-C315-4C74-947E-F7B90D6C00FF}" destId="{446596FF-CF44-4C80-80DD-B0E5A745C5A7}" srcOrd="0" destOrd="0" presId="urn:microsoft.com/office/officeart/2005/8/layout/arrow2"/>
    <dgm:cxn modelId="{6727D2FE-A34C-4441-B8ED-A54069AE53E5}" srcId="{D138A6FD-E2FA-43C6-908B-BB367F0DCDF9}" destId="{D4D17B1B-6C4A-4468-8984-09582B2E2A90}" srcOrd="1" destOrd="0" parTransId="{BE131586-CCDF-497A-BB2E-F16ACB0DE2B6}" sibTransId="{AAAD2C77-0901-4467-BF8C-476DC8288B18}"/>
    <dgm:cxn modelId="{5525F5FE-8C04-47D0-9360-7FADDF7E1284}" type="presOf" srcId="{05B0E36C-5A60-4778-8177-E7254DCCE081}" destId="{E489738E-A38B-4674-9960-6EB29298C759}" srcOrd="0" destOrd="1" presId="urn:microsoft.com/office/officeart/2005/8/layout/arrow2"/>
    <dgm:cxn modelId="{B02837EA-D552-4B47-8E1B-7BB8111F388C}" type="presParOf" srcId="{446596FF-CF44-4C80-80DD-B0E5A745C5A7}" destId="{F202B18B-9F4E-4041-B392-7F86CF821FD8}" srcOrd="0" destOrd="0" presId="urn:microsoft.com/office/officeart/2005/8/layout/arrow2"/>
    <dgm:cxn modelId="{329615ED-E8AB-467A-BB78-C492A69E1F62}" type="presParOf" srcId="{446596FF-CF44-4C80-80DD-B0E5A745C5A7}" destId="{A7653D73-3EDB-470E-B9C3-3A76AC65398D}" srcOrd="1" destOrd="0" presId="urn:microsoft.com/office/officeart/2005/8/layout/arrow2"/>
    <dgm:cxn modelId="{C44C079C-3D90-4DF5-88B7-4B6125078940}" type="presParOf" srcId="{A7653D73-3EDB-470E-B9C3-3A76AC65398D}" destId="{F62733D9-591E-4DB4-BA57-8964625000B0}" srcOrd="0" destOrd="0" presId="urn:microsoft.com/office/officeart/2005/8/layout/arrow2"/>
    <dgm:cxn modelId="{58E3D9D6-4E9E-492D-8030-8E9D4F66E8BA}" type="presParOf" srcId="{A7653D73-3EDB-470E-B9C3-3A76AC65398D}" destId="{E5C53746-7BF0-498D-96E6-1F28BD4A3C13}" srcOrd="1" destOrd="0" presId="urn:microsoft.com/office/officeart/2005/8/layout/arrow2"/>
    <dgm:cxn modelId="{923BFA7D-E041-48F5-AE31-3693C0A1F53F}" type="presParOf" srcId="{A7653D73-3EDB-470E-B9C3-3A76AC65398D}" destId="{2FB80D0C-4A04-43C2-A343-119950F2DF5A}" srcOrd="2" destOrd="0" presId="urn:microsoft.com/office/officeart/2005/8/layout/arrow2"/>
    <dgm:cxn modelId="{541C0EA8-2089-4270-908D-5CBCF78F3267}" type="presParOf" srcId="{A7653D73-3EDB-470E-B9C3-3A76AC65398D}" destId="{6B446663-60C5-4116-9788-788D6A2BCE67}" srcOrd="3" destOrd="0" presId="urn:microsoft.com/office/officeart/2005/8/layout/arrow2"/>
    <dgm:cxn modelId="{715A501F-0539-4586-94B6-4A2F7A9C399A}" type="presParOf" srcId="{A7653D73-3EDB-470E-B9C3-3A76AC65398D}" destId="{60A3B48A-A51F-46B6-AF09-2477BFD98A37}" srcOrd="4" destOrd="0" presId="urn:microsoft.com/office/officeart/2005/8/layout/arrow2"/>
    <dgm:cxn modelId="{DF3F6CD3-72B6-46FF-AF6A-A754182F6BF1}" type="presParOf" srcId="{A7653D73-3EDB-470E-B9C3-3A76AC65398D}" destId="{061439EB-642A-49DB-881B-F8DED6BEF5E8}" srcOrd="5" destOrd="0" presId="urn:microsoft.com/office/officeart/2005/8/layout/arrow2"/>
    <dgm:cxn modelId="{3F12476D-61F5-4E52-94CA-34D6810BF56A}" type="presParOf" srcId="{A7653D73-3EDB-470E-B9C3-3A76AC65398D}" destId="{DD8E86B2-19D5-47FC-B62E-49230E891BC2}" srcOrd="6" destOrd="0" presId="urn:microsoft.com/office/officeart/2005/8/layout/arrow2"/>
    <dgm:cxn modelId="{E6EB7E2B-1062-4415-A9ED-BE28BEF247CC}" type="presParOf" srcId="{A7653D73-3EDB-470E-B9C3-3A76AC65398D}" destId="{E489738E-A38B-4674-9960-6EB29298C759}" srcOrd="7" destOrd="0" presId="urn:microsoft.com/office/officeart/2005/8/layout/arrow2"/>
    <dgm:cxn modelId="{FFCA027C-B09D-4652-ADA7-798CC02D2A01}" type="presParOf" srcId="{A7653D73-3EDB-470E-B9C3-3A76AC65398D}" destId="{A14C4E01-199B-4005-B9BE-146ECCFA1774}" srcOrd="8" destOrd="0" presId="urn:microsoft.com/office/officeart/2005/8/layout/arrow2"/>
    <dgm:cxn modelId="{455C8A14-526A-48C4-87B3-940783ABF6BF}" type="presParOf" srcId="{A7653D73-3EDB-470E-B9C3-3A76AC65398D}" destId="{EB41A22B-3363-46D2-9D78-0F1F8D6E0FBF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2B18B-9F4E-4041-B392-7F86CF821FD8}">
      <dsp:nvSpPr>
        <dsp:cNvPr id="0" name=""/>
        <dsp:cNvSpPr/>
      </dsp:nvSpPr>
      <dsp:spPr>
        <a:xfrm>
          <a:off x="54014" y="337499"/>
          <a:ext cx="10039945" cy="492496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2733D9-591E-4DB4-BA57-8964625000B0}">
      <dsp:nvSpPr>
        <dsp:cNvPr id="0" name=""/>
        <dsp:cNvSpPr/>
      </dsp:nvSpPr>
      <dsp:spPr>
        <a:xfrm>
          <a:off x="1186908" y="3873302"/>
          <a:ext cx="230918" cy="2309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C53746-7BF0-498D-96E6-1F28BD4A3C13}">
      <dsp:nvSpPr>
        <dsp:cNvPr id="0" name=""/>
        <dsp:cNvSpPr/>
      </dsp:nvSpPr>
      <dsp:spPr>
        <a:xfrm>
          <a:off x="804813" y="4194246"/>
          <a:ext cx="2349887" cy="149344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359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Early AMET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First developed by Rob Gilliam for MM5 meteorological applications (early 2000s)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Extended to AQ applications by Wyat Appel (mid-2000s)</a:t>
          </a:r>
        </a:p>
      </dsp:txBody>
      <dsp:txXfrm>
        <a:off x="804813" y="4194246"/>
        <a:ext cx="2349887" cy="1493441"/>
      </dsp:txXfrm>
    </dsp:sp>
    <dsp:sp modelId="{2FB80D0C-4A04-43C2-A343-119950F2DF5A}">
      <dsp:nvSpPr>
        <dsp:cNvPr id="0" name=""/>
        <dsp:cNvSpPr/>
      </dsp:nvSpPr>
      <dsp:spPr>
        <a:xfrm>
          <a:off x="2516467" y="2940767"/>
          <a:ext cx="361438" cy="3614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446663-60C5-4116-9788-788D6A2BCE67}">
      <dsp:nvSpPr>
        <dsp:cNvPr id="0" name=""/>
        <dsp:cNvSpPr/>
      </dsp:nvSpPr>
      <dsp:spPr>
        <a:xfrm>
          <a:off x="2028757" y="3378535"/>
          <a:ext cx="1827860" cy="262921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519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AMET v1.0</a:t>
          </a:r>
          <a:endParaRPr lang="en-US" sz="17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kern="1200" dirty="0"/>
            <a:t>Feb 2008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First public release                  through CMAS Center</a:t>
          </a:r>
        </a:p>
      </dsp:txBody>
      <dsp:txXfrm>
        <a:off x="2028757" y="3378535"/>
        <a:ext cx="1827860" cy="2629210"/>
      </dsp:txXfrm>
    </dsp:sp>
    <dsp:sp modelId="{60A3B48A-A51F-46B6-AF09-2477BFD98A37}">
      <dsp:nvSpPr>
        <dsp:cNvPr id="0" name=""/>
        <dsp:cNvSpPr/>
      </dsp:nvSpPr>
      <dsp:spPr>
        <a:xfrm>
          <a:off x="3845756" y="2314475"/>
          <a:ext cx="481917" cy="4819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1439EB-642A-49DB-881B-F8DED6BEF5E8}">
      <dsp:nvSpPr>
        <dsp:cNvPr id="0" name=""/>
        <dsp:cNvSpPr/>
      </dsp:nvSpPr>
      <dsp:spPr>
        <a:xfrm>
          <a:off x="3414804" y="2923781"/>
          <a:ext cx="2089858" cy="267843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5358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AMETv1.1</a:t>
          </a:r>
          <a:endParaRPr lang="en-US" sz="17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kern="1200" dirty="0"/>
            <a:t>May 2008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Appel et al. (2011) </a:t>
          </a:r>
          <a:r>
            <a:rPr lang="en-US" sz="1300" i="1" kern="1200" dirty="0"/>
            <a:t>Environ. Modell. </a:t>
          </a:r>
          <a:r>
            <a:rPr lang="en-US" sz="1300" i="1" kern="1200" dirty="0" err="1"/>
            <a:t>Softw</a:t>
          </a:r>
          <a:r>
            <a:rPr lang="en-US" sz="1300" kern="1200" dirty="0"/>
            <a:t>., </a:t>
          </a:r>
          <a:r>
            <a:rPr lang="en-US" sz="1300" b="1" kern="1200" dirty="0"/>
            <a:t>26</a:t>
          </a:r>
          <a:r>
            <a:rPr lang="en-US" sz="1300" kern="1200" dirty="0"/>
            <a:t>, 434-443.</a:t>
          </a:r>
        </a:p>
      </dsp:txBody>
      <dsp:txXfrm>
        <a:off x="3414804" y="2923781"/>
        <a:ext cx="2089858" cy="2678435"/>
      </dsp:txXfrm>
    </dsp:sp>
    <dsp:sp modelId="{DD8E86B2-19D5-47FC-B62E-49230E891BC2}">
      <dsp:nvSpPr>
        <dsp:cNvPr id="0" name=""/>
        <dsp:cNvSpPr/>
      </dsp:nvSpPr>
      <dsp:spPr>
        <a:xfrm>
          <a:off x="5321591" y="1790171"/>
          <a:ext cx="622476" cy="6224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89738E-A38B-4674-9960-6EB29298C759}">
      <dsp:nvSpPr>
        <dsp:cNvPr id="0" name=""/>
        <dsp:cNvSpPr/>
      </dsp:nvSpPr>
      <dsp:spPr>
        <a:xfrm>
          <a:off x="5014952" y="2474823"/>
          <a:ext cx="2207462" cy="270668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9837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AMETv1.2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July 2013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Minor update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Bug fixes, new scripts</a:t>
          </a:r>
        </a:p>
      </dsp:txBody>
      <dsp:txXfrm>
        <a:off x="5014952" y="2474823"/>
        <a:ext cx="2207462" cy="2706681"/>
      </dsp:txXfrm>
    </dsp:sp>
    <dsp:sp modelId="{A14C4E01-199B-4005-B9BE-146ECCFA1774}">
      <dsp:nvSpPr>
        <dsp:cNvPr id="0" name=""/>
        <dsp:cNvSpPr/>
      </dsp:nvSpPr>
      <dsp:spPr>
        <a:xfrm>
          <a:off x="6829320" y="1402880"/>
          <a:ext cx="793155" cy="7931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41A22B-3363-46D2-9D78-0F1F8D6E0FBF}">
      <dsp:nvSpPr>
        <dsp:cNvPr id="0" name=""/>
        <dsp:cNvSpPr/>
      </dsp:nvSpPr>
      <dsp:spPr>
        <a:xfrm>
          <a:off x="6653933" y="2240827"/>
          <a:ext cx="2292240" cy="349860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0277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AMETv1.3</a:t>
          </a:r>
          <a:r>
            <a:rPr lang="en-US" sz="1700" b="1" kern="1200" dirty="0">
              <a:solidFill>
                <a:schemeClr val="accent6">
                  <a:lumMod val="75000"/>
                </a:schemeClr>
              </a:solidFill>
            </a:rPr>
            <a:t> </a:t>
          </a:r>
          <a:endParaRPr lang="en-US" sz="1700" b="0" kern="1200" dirty="0">
            <a:solidFill>
              <a:schemeClr val="accent6">
                <a:lumMod val="75000"/>
              </a:schemeClr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kern="1200" dirty="0"/>
            <a:t>July 2017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Significant updates over previous version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Available through GitHub for the first time</a:t>
          </a:r>
        </a:p>
      </dsp:txBody>
      <dsp:txXfrm>
        <a:off x="6653933" y="2240827"/>
        <a:ext cx="2292240" cy="34986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BBC37-7BBD-4C0D-AB26-108CAC43C974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D1480-F791-4094-9117-EFFDAF1A1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76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BE8AA-7F90-45BC-868E-E361CD1107FD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97109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PA_Master Template_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6224588"/>
            <a:ext cx="1016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>
              <a:solidFill>
                <a:srgbClr val="000000"/>
              </a:solidFill>
              <a:ea typeface="ＭＳ Ｐゴシック" pitchFamily="1" charset="-128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111251" y="6224588"/>
            <a:ext cx="7524749" cy="228600"/>
          </a:xfrm>
          <a:prstGeom prst="rect">
            <a:avLst/>
          </a:prstGeom>
          <a:solidFill>
            <a:srgbClr val="003F69">
              <a:alpha val="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900" b="1">
                <a:solidFill>
                  <a:srgbClr val="FFFFFF"/>
                </a:solidFill>
                <a:ea typeface="ＭＳ Ｐゴシック" pitchFamily="1" charset="-128"/>
              </a:rPr>
              <a:t>Office of Research and Development</a:t>
            </a:r>
            <a:endParaRPr lang="en-US" sz="900" b="1">
              <a:solidFill>
                <a:srgbClr val="000000"/>
              </a:solidFill>
              <a:ea typeface="ＭＳ Ｐゴシック" pitchFamily="1" charset="-128"/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US" sz="900">
                <a:solidFill>
                  <a:srgbClr val="FFFFFF"/>
                </a:solidFill>
                <a:ea typeface="ＭＳ Ｐゴシック" pitchFamily="1" charset="-128"/>
              </a:rPr>
              <a:t>Atmospheric Modeling and Analysis Division, National Exposure Research Laboratory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86201" y="1447800"/>
            <a:ext cx="7617884" cy="1447800"/>
          </a:xfrm>
          <a:solidFill>
            <a:srgbClr val="003F69">
              <a:alpha val="0"/>
            </a:srgbClr>
          </a:solidFill>
        </p:spPr>
        <p:txBody>
          <a:bodyPr lIns="0" tIns="0" rIns="0" bIns="0" anchor="b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86201" y="3016250"/>
            <a:ext cx="7617884" cy="338138"/>
          </a:xfrm>
          <a:solidFill>
            <a:srgbClr val="003F69">
              <a:alpha val="0"/>
            </a:srgbClr>
          </a:solidFill>
        </p:spPr>
        <p:txBody>
          <a:bodyPr lIns="0" tIns="0" rIns="0" bIns="0"/>
          <a:lstStyle>
            <a:lvl1pPr marL="0" indent="0">
              <a:lnSpc>
                <a:spcPct val="70000"/>
              </a:lnSpc>
              <a:buFont typeface="Times" pitchFamily="18" charset="0"/>
              <a:buNone/>
              <a:defRPr i="1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r>
              <a:rPr lang="en-US" dirty="0" err="1"/>
              <a:t>Click to edit Master subtitle style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8839200" y="6224588"/>
            <a:ext cx="25400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rgbClr val="FFFFFF"/>
                </a:solidFill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01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2051" y="1708150"/>
            <a:ext cx="2590800" cy="4235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651" y="1708150"/>
            <a:ext cx="7569200" cy="4235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E536A42-6C8B-43CD-98FB-3290A83B3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37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651" y="1708150"/>
            <a:ext cx="103632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651" y="2165350"/>
            <a:ext cx="5080000" cy="3778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92851" y="2165351"/>
            <a:ext cx="5080000" cy="1812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92851" y="4130676"/>
            <a:ext cx="5080000" cy="1812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0987F4B-8F21-4B6C-8AF6-54B7EC10D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1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651" y="1708150"/>
            <a:ext cx="103632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09651" y="2165350"/>
            <a:ext cx="10363200" cy="37782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83E79D0-D4F4-4FB0-BE44-840A9E909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67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2AE71A4-416C-494D-B1AC-95A9DAA293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70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ADABDF0-BB2F-4A32-A58A-7222FA4CD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21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651" y="2165350"/>
            <a:ext cx="5080000" cy="3778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2851" y="2165350"/>
            <a:ext cx="5080000" cy="3778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DE30713-ECE9-4EF5-BDC3-AA99687F1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78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3B13025-3F1C-4B50-A2D8-4DA2BBE27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40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0377724-57BF-4DDC-A6B9-22E526F3A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41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FDFF987-0C89-4316-B65F-AE27B2E92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6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F5B019F-56EF-4A99-A368-1728D7B57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8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8D36E93-F14A-47E9-BC39-2321E8502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58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PA_Master Template_B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" y="0"/>
            <a:ext cx="975148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09651" y="1708150"/>
            <a:ext cx="10363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9651" y="2165350"/>
            <a:ext cx="10363200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0" y="6224588"/>
            <a:ext cx="914400" cy="228600"/>
          </a:xfrm>
          <a:prstGeom prst="rect">
            <a:avLst/>
          </a:prstGeom>
          <a:solidFill>
            <a:srgbClr val="0070B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>
              <a:solidFill>
                <a:srgbClr val="000000"/>
              </a:solidFill>
              <a:ea typeface="ＭＳ Ｐゴシック" pitchFamily="1" charset="-128"/>
            </a:endParaRP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76000" y="6553200"/>
            <a:ext cx="812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rgbClr val="000000"/>
                </a:solidFill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EF82F6E5-40FA-41D8-B147-B054271C8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6743" name="Rectangle 7"/>
          <p:cNvSpPr>
            <a:spLocks noChangeArrowheads="1"/>
          </p:cNvSpPr>
          <p:nvPr/>
        </p:nvSpPr>
        <p:spPr bwMode="auto">
          <a:xfrm>
            <a:off x="1001184" y="6224588"/>
            <a:ext cx="7524749" cy="228600"/>
          </a:xfrm>
          <a:prstGeom prst="rect">
            <a:avLst/>
          </a:prstGeom>
          <a:solidFill>
            <a:srgbClr val="003F69">
              <a:alpha val="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900" b="1">
                <a:solidFill>
                  <a:srgbClr val="000000"/>
                </a:solidFill>
                <a:ea typeface="ＭＳ Ｐゴシック" pitchFamily="1" charset="-128"/>
              </a:rPr>
              <a:t>Office of Research and Development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900">
                <a:solidFill>
                  <a:srgbClr val="000000"/>
                </a:solidFill>
                <a:ea typeface="ＭＳ Ｐゴシック" pitchFamily="1" charset="-128"/>
              </a:rPr>
              <a:t>Atmospheric Modeling &amp; Analysis Division, National Exposure Research Laboratory</a:t>
            </a:r>
          </a:p>
        </p:txBody>
      </p:sp>
    </p:spTree>
    <p:extLst>
      <p:ext uri="{BB962C8B-B14F-4D97-AF65-F5344CB8AC3E}">
        <p14:creationId xmlns:p14="http://schemas.microsoft.com/office/powerpoint/2010/main" val="195854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70B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70B9"/>
          </a:solidFill>
          <a:latin typeface="Calibri" pitchFamily="34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70B9"/>
          </a:solidFill>
          <a:latin typeface="Calibri" pitchFamily="34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70B9"/>
          </a:solidFill>
          <a:latin typeface="Calibri" pitchFamily="34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70B9"/>
          </a:solidFill>
          <a:latin typeface="Calibri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400" b="1">
          <a:solidFill>
            <a:srgbClr val="0070B9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400" b="1">
          <a:solidFill>
            <a:srgbClr val="0070B9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400" b="1">
          <a:solidFill>
            <a:srgbClr val="0070B9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400" b="1">
          <a:solidFill>
            <a:srgbClr val="0070B9"/>
          </a:solidFill>
          <a:latin typeface="Arial" charset="0"/>
          <a:ea typeface="ＭＳ Ｐゴシック" pitchFamily="1" charset="-128"/>
        </a:defRPr>
      </a:lvl9pPr>
    </p:titleStyle>
    <p:bodyStyle>
      <a:lvl1pPr marL="168275" indent="-168275" algn="l" rtl="0" eaLnBrk="0" fontAlgn="base" hangingPunct="0">
        <a:spcBef>
          <a:spcPct val="20000"/>
        </a:spcBef>
        <a:spcAft>
          <a:spcPct val="0"/>
        </a:spcAft>
        <a:buClr>
          <a:srgbClr val="0070B9"/>
        </a:buClr>
        <a:buSzPct val="90000"/>
        <a:buFont typeface="Times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eaLnBrk="0" fontAlgn="base" hangingPunct="0">
        <a:spcBef>
          <a:spcPct val="20000"/>
        </a:spcBef>
        <a:spcAft>
          <a:spcPct val="0"/>
        </a:spcAft>
        <a:buClr>
          <a:srgbClr val="0070B9"/>
        </a:buClr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742950" indent="-168275" algn="l" rtl="0" eaLnBrk="0" fontAlgn="base" hangingPunct="0">
        <a:spcBef>
          <a:spcPct val="20000"/>
        </a:spcBef>
        <a:spcAft>
          <a:spcPct val="0"/>
        </a:spcAft>
        <a:buClr>
          <a:srgbClr val="0070B9"/>
        </a:buClr>
        <a:buSzPct val="90000"/>
        <a:buFont typeface="Times" pitchFamily="18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027113" indent="-169863" algn="l" rtl="0" eaLnBrk="0" fontAlgn="base" hangingPunct="0">
        <a:spcBef>
          <a:spcPct val="20000"/>
        </a:spcBef>
        <a:spcAft>
          <a:spcPct val="0"/>
        </a:spcAft>
        <a:buClr>
          <a:srgbClr val="0070B9"/>
        </a:buClr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1317625" indent="-176213" algn="l" rtl="0" eaLnBrk="0" fontAlgn="base" hangingPunct="0">
        <a:spcBef>
          <a:spcPct val="20000"/>
        </a:spcBef>
        <a:spcAft>
          <a:spcPct val="0"/>
        </a:spcAft>
        <a:buClr>
          <a:srgbClr val="0070B9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5pPr>
      <a:lvl6pPr marL="1774825" indent="-176213" algn="l" rtl="0" fontAlgn="base">
        <a:spcBef>
          <a:spcPct val="20000"/>
        </a:spcBef>
        <a:spcAft>
          <a:spcPct val="0"/>
        </a:spcAft>
        <a:buClr>
          <a:srgbClr val="0070B9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6pPr>
      <a:lvl7pPr marL="2232025" indent="-176213" algn="l" rtl="0" fontAlgn="base">
        <a:spcBef>
          <a:spcPct val="20000"/>
        </a:spcBef>
        <a:spcAft>
          <a:spcPct val="0"/>
        </a:spcAft>
        <a:buClr>
          <a:srgbClr val="0070B9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7pPr>
      <a:lvl8pPr marL="2689225" indent="-176213" algn="l" rtl="0" fontAlgn="base">
        <a:spcBef>
          <a:spcPct val="20000"/>
        </a:spcBef>
        <a:spcAft>
          <a:spcPct val="0"/>
        </a:spcAft>
        <a:buClr>
          <a:srgbClr val="0070B9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8pPr>
      <a:lvl9pPr marL="3146425" indent="-176213" algn="l" rtl="0" fontAlgn="base">
        <a:spcBef>
          <a:spcPct val="20000"/>
        </a:spcBef>
        <a:spcAft>
          <a:spcPct val="0"/>
        </a:spcAft>
        <a:buClr>
          <a:srgbClr val="0070B9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0B2kjxCwKICxUZ3ZyNEVld2F6bHc" TargetMode="External"/><Relationship Id="rId2" Type="http://schemas.openxmlformats.org/officeDocument/2006/relationships/hyperlink" Target="https://www.cmascenter.org/download/data.cfm%20(200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gif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USEPA/AMET/issues/78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USEPA/AMET/blob/master/docs/AMET_Users_Guide_v14.md" TargetMode="External"/><Relationship Id="rId2" Type="http://schemas.openxmlformats.org/officeDocument/2006/relationships/hyperlink" Target="https://github.com/USEPA/AMET/tree/master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USEPA/AMET/blob/master/docs/AMET_QuickStart_Guide_v14.md" TargetMode="External"/><Relationship Id="rId4" Type="http://schemas.openxmlformats.org/officeDocument/2006/relationships/hyperlink" Target="https://github.com/USEPA/AMET/blob/master/docs/AMET_Install_Guide_v14.md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opomi.eu/data-products/nitrogen-dioxide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3"/>
          <p:cNvSpPr>
            <a:spLocks noGrp="1"/>
          </p:cNvSpPr>
          <p:nvPr>
            <p:ph type="ctrTitle"/>
          </p:nvPr>
        </p:nvSpPr>
        <p:spPr>
          <a:xfrm>
            <a:off x="1323234" y="1731340"/>
            <a:ext cx="9727004" cy="49922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Overview of the Atmospheric Model Evaluation Tool (AMET) version 1.4</a:t>
            </a:r>
            <a:endParaRPr lang="en-US" sz="2800" dirty="0"/>
          </a:p>
        </p:txBody>
      </p:sp>
      <p:sp>
        <p:nvSpPr>
          <p:cNvPr id="14338" name="Subtitle 4"/>
          <p:cNvSpPr>
            <a:spLocks noGrp="1"/>
          </p:cNvSpPr>
          <p:nvPr>
            <p:ph type="subTitle" idx="1"/>
          </p:nvPr>
        </p:nvSpPr>
        <p:spPr>
          <a:xfrm>
            <a:off x="1993619" y="2399949"/>
            <a:ext cx="8386234" cy="929186"/>
          </a:xfrm>
        </p:spPr>
        <p:txBody>
          <a:bodyPr/>
          <a:lstStyle/>
          <a:p>
            <a:pPr algn="ctr"/>
            <a:r>
              <a:rPr lang="en-US" sz="2000" dirty="0"/>
              <a:t>K. Wyat Appel and Robert C. Gilliam</a:t>
            </a:r>
          </a:p>
          <a:p>
            <a:endParaRPr lang="en-US" sz="2000" dirty="0"/>
          </a:p>
          <a:p>
            <a:br>
              <a:rPr lang="en-US" sz="2000" dirty="0"/>
            </a:br>
            <a:endParaRPr lang="en-US" sz="20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0" y="6199632"/>
            <a:ext cx="5090160" cy="298704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B0F0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5080" y="5568952"/>
            <a:ext cx="7283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kern="0" dirty="0">
                <a:solidFill>
                  <a:schemeClr val="bg1"/>
                </a:solidFill>
              </a:rPr>
              <a:t>US EPA/UNC-CMAS Webinar</a:t>
            </a:r>
            <a:br>
              <a:rPr lang="en-US" sz="2800" kern="0" dirty="0">
                <a:solidFill>
                  <a:schemeClr val="bg1"/>
                </a:solidFill>
              </a:rPr>
            </a:br>
            <a:r>
              <a:rPr lang="en-US" sz="2800" kern="0" dirty="0">
                <a:solidFill>
                  <a:schemeClr val="bg1"/>
                </a:solidFill>
              </a:rPr>
              <a:t>November 12, 2019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700" y="2777112"/>
            <a:ext cx="4210050" cy="2476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E1522F-95B9-46D8-8577-AAB451C356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94" r="50046" b="3944"/>
          <a:stretch/>
        </p:blipFill>
        <p:spPr>
          <a:xfrm>
            <a:off x="5721291" y="2776758"/>
            <a:ext cx="4362275" cy="248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71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5919537"/>
            <a:ext cx="5598695" cy="9384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407" y="-115747"/>
            <a:ext cx="11280494" cy="1325563"/>
          </a:xfrm>
        </p:spPr>
        <p:txBody>
          <a:bodyPr/>
          <a:lstStyle/>
          <a:p>
            <a:pPr algn="ctr"/>
            <a:r>
              <a:rPr lang="en-US" sz="3200" dirty="0"/>
              <a:t>Workflow: Statistical Analysis of WRF and/or MPAS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000" y="866286"/>
            <a:ext cx="10886955" cy="5647663"/>
          </a:xfrm>
        </p:spPr>
        <p:txBody>
          <a:bodyPr>
            <a:normAutofit/>
          </a:bodyPr>
          <a:lstStyle/>
          <a:p>
            <a:r>
              <a:rPr lang="en-US" dirty="0"/>
              <a:t>Analyze the WRF/MPAS-Observation paired data using analysis scripts</a:t>
            </a:r>
          </a:p>
          <a:p>
            <a:pPr marL="457200" lvl="1" indent="0">
              <a:buNone/>
            </a:pPr>
            <a:r>
              <a:rPr lang="en-US" sz="2000" dirty="0" err="1"/>
              <a:t>cp</a:t>
            </a:r>
            <a:r>
              <a:rPr lang="en-US" sz="2000" dirty="0"/>
              <a:t> –r $AMETBASE/</a:t>
            </a:r>
            <a:r>
              <a:rPr lang="en-US" sz="2000" dirty="0" err="1"/>
              <a:t>scripts_analysis</a:t>
            </a:r>
            <a:r>
              <a:rPr lang="en-US" sz="2000" dirty="0"/>
              <a:t>/</a:t>
            </a:r>
            <a:r>
              <a:rPr lang="en-US" sz="2000" dirty="0" err="1"/>
              <a:t>metExample</a:t>
            </a:r>
            <a:r>
              <a:rPr lang="en-US" sz="2000" dirty="0"/>
              <a:t> $AMETBASE/</a:t>
            </a:r>
            <a:r>
              <a:rPr lang="en-US" sz="2000" dirty="0" err="1"/>
              <a:t>scripts_analysis</a:t>
            </a:r>
            <a:r>
              <a:rPr lang="en-US" sz="2000" dirty="0"/>
              <a:t>/</a:t>
            </a:r>
            <a:r>
              <a:rPr lang="en-US" sz="2000" dirty="0" err="1"/>
              <a:t>myNewProject</a:t>
            </a:r>
            <a:endParaRPr lang="en-US" sz="2000" dirty="0"/>
          </a:p>
          <a:p>
            <a:r>
              <a:rPr lang="en-US" dirty="0"/>
              <a:t>Eight canned scripts are provided: </a:t>
            </a:r>
            <a:r>
              <a:rPr lang="en-US" i="1" dirty="0" err="1">
                <a:solidFill>
                  <a:srgbClr val="FF0000"/>
                </a:solidFill>
              </a:rPr>
              <a:t>run_spatial_surface.csh</a:t>
            </a:r>
            <a:r>
              <a:rPr lang="en-US" i="1" dirty="0"/>
              <a:t>, </a:t>
            </a:r>
            <a:r>
              <a:rPr lang="en-US" i="1" dirty="0" err="1">
                <a:solidFill>
                  <a:srgbClr val="FF0000"/>
                </a:solidFill>
              </a:rPr>
              <a:t>run_timeseries.csh</a:t>
            </a:r>
            <a:r>
              <a:rPr lang="en-US" i="1" dirty="0"/>
              <a:t>, </a:t>
            </a:r>
            <a:r>
              <a:rPr lang="en-US" i="1" dirty="0" err="1">
                <a:solidFill>
                  <a:srgbClr val="FF0000"/>
                </a:solidFill>
              </a:rPr>
              <a:t>run_timeseries_rh.csh</a:t>
            </a:r>
            <a:r>
              <a:rPr lang="en-US" i="1" dirty="0"/>
              <a:t>, </a:t>
            </a:r>
            <a:r>
              <a:rPr lang="en-US" i="1" dirty="0" err="1">
                <a:solidFill>
                  <a:srgbClr val="FF0000"/>
                </a:solidFill>
              </a:rPr>
              <a:t>run_summary.csh</a:t>
            </a:r>
            <a:r>
              <a:rPr lang="en-US" i="1" dirty="0"/>
              <a:t>, </a:t>
            </a:r>
            <a:r>
              <a:rPr lang="en-US" i="1" dirty="0" err="1">
                <a:solidFill>
                  <a:srgbClr val="FF0000"/>
                </a:solidFill>
              </a:rPr>
              <a:t>run_daily_barplot.csh</a:t>
            </a:r>
            <a:r>
              <a:rPr lang="en-US" i="1" dirty="0"/>
              <a:t>, </a:t>
            </a:r>
            <a:r>
              <a:rPr lang="en-US" i="1" dirty="0" err="1">
                <a:solidFill>
                  <a:srgbClr val="FF0000"/>
                </a:solidFill>
              </a:rPr>
              <a:t>run_plot_srad.csh</a:t>
            </a:r>
            <a:r>
              <a:rPr lang="en-US" i="1" dirty="0"/>
              <a:t>, </a:t>
            </a:r>
            <a:r>
              <a:rPr lang="en-US" i="1" dirty="0" err="1">
                <a:solidFill>
                  <a:srgbClr val="FF0000"/>
                </a:solidFill>
              </a:rPr>
              <a:t>run_raob.csh</a:t>
            </a:r>
            <a:r>
              <a:rPr lang="en-US" i="1" dirty="0"/>
              <a:t> and </a:t>
            </a:r>
            <a:r>
              <a:rPr lang="en-US" i="1" dirty="0" err="1">
                <a:solidFill>
                  <a:srgbClr val="FF0000"/>
                </a:solidFill>
              </a:rPr>
              <a:t>run_prism_comp.csh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090" y="3024068"/>
            <a:ext cx="7753149" cy="1238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353" y="4309931"/>
            <a:ext cx="4564333" cy="5312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363" y="4888605"/>
            <a:ext cx="5038725" cy="600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9353" y="5536056"/>
            <a:ext cx="3495675" cy="400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6363" y="6059530"/>
            <a:ext cx="2133600" cy="228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0540" y="3845098"/>
            <a:ext cx="2511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Settings common across all analysis scripts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41932" y="5937471"/>
            <a:ext cx="2511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or </a:t>
            </a:r>
            <a:r>
              <a:rPr lang="en-US" sz="2000" dirty="0" err="1"/>
              <a:t>png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57885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 bwMode="auto">
          <a:xfrm>
            <a:off x="0" y="5919537"/>
            <a:ext cx="5598695" cy="9384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407" y="-196770"/>
            <a:ext cx="11280494" cy="1325563"/>
          </a:xfrm>
        </p:spPr>
        <p:txBody>
          <a:bodyPr/>
          <a:lstStyle/>
          <a:p>
            <a:pPr algn="ctr"/>
            <a:r>
              <a:rPr lang="en-US" dirty="0"/>
              <a:t>Workflow: Statistical Analysis of WRF and MPAS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51" y="2176758"/>
            <a:ext cx="4671517" cy="26024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108" y="1184425"/>
            <a:ext cx="3894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run_spatial_surface.csh</a:t>
            </a:r>
            <a:endParaRPr lang="en-US" sz="2000" dirty="0"/>
          </a:p>
          <a:p>
            <a:r>
              <a:rPr lang="en-US" sz="2000" dirty="0"/>
              <a:t>./</a:t>
            </a:r>
            <a:r>
              <a:rPr lang="en-US" sz="2000" dirty="0" err="1"/>
              <a:t>input_files</a:t>
            </a:r>
            <a:r>
              <a:rPr lang="en-US" sz="2000" dirty="0"/>
              <a:t>/</a:t>
            </a:r>
            <a:r>
              <a:rPr lang="en-US" sz="2000" dirty="0" err="1"/>
              <a:t>spatial_surface.input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695" y="1229789"/>
            <a:ext cx="6296146" cy="523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695" y="2066725"/>
            <a:ext cx="4658828" cy="8964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695" y="3171463"/>
            <a:ext cx="4658828" cy="5405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8696" y="4548927"/>
            <a:ext cx="6031572" cy="11315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8695" y="5919537"/>
            <a:ext cx="6031572" cy="28592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2451" y="4883415"/>
            <a:ext cx="47569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Outputs:</a:t>
            </a:r>
            <a:br>
              <a:rPr lang="en-US" sz="2000" dirty="0"/>
            </a:br>
            <a:r>
              <a:rPr lang="en-US" sz="2000" dirty="0"/>
              <a:t>- 2-m temperature, mixing ratio, 10-m wind speed and direction</a:t>
            </a:r>
          </a:p>
          <a:p>
            <a:r>
              <a:rPr lang="en-US" sz="2000" dirty="0"/>
              <a:t>- Index of agreement, RMSE, MAE and bias of each variable</a:t>
            </a:r>
          </a:p>
          <a:p>
            <a:r>
              <a:rPr lang="en-US" sz="2000" dirty="0"/>
              <a:t>- Text csv of site specific stats and R data file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13317" y="706568"/>
            <a:ext cx="3437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Settings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5598695" y="4097438"/>
            <a:ext cx="54204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9949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 bwMode="auto">
          <a:xfrm>
            <a:off x="0" y="5919537"/>
            <a:ext cx="5598695" cy="9384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7417" y="774396"/>
            <a:ext cx="50762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run_timeseries.csh</a:t>
            </a:r>
            <a:br>
              <a:rPr lang="en-US" sz="2000" dirty="0"/>
            </a:br>
            <a:r>
              <a:rPr lang="en-US" sz="2000" dirty="0" err="1"/>
              <a:t>run_timeseries_rh.csh</a:t>
            </a:r>
            <a:endParaRPr lang="en-US" sz="2000" dirty="0"/>
          </a:p>
          <a:p>
            <a:r>
              <a:rPr lang="en-US" sz="2000" dirty="0"/>
              <a:t>./</a:t>
            </a:r>
            <a:r>
              <a:rPr lang="en-US" sz="2000" dirty="0" err="1"/>
              <a:t>input_files</a:t>
            </a:r>
            <a:r>
              <a:rPr lang="en-US" sz="2000" dirty="0"/>
              <a:t>/</a:t>
            </a:r>
            <a:r>
              <a:rPr lang="en-US" sz="2000" dirty="0" err="1"/>
              <a:t>timeseries.input</a:t>
            </a:r>
            <a:r>
              <a:rPr lang="en-US" sz="2000" dirty="0"/>
              <a:t> and ./</a:t>
            </a:r>
            <a:r>
              <a:rPr lang="en-US" sz="2000" dirty="0" err="1"/>
              <a:t>input_files</a:t>
            </a:r>
            <a:r>
              <a:rPr lang="en-US" sz="2000" dirty="0"/>
              <a:t>/</a:t>
            </a:r>
            <a:r>
              <a:rPr lang="en-US" sz="2000" dirty="0" err="1"/>
              <a:t>timeseries_rh.input</a:t>
            </a:r>
            <a:endParaRPr lang="en-US" sz="2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417" y="3731529"/>
            <a:ext cx="3667125" cy="571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915" y="4367713"/>
            <a:ext cx="3181350" cy="4000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915" y="4824708"/>
            <a:ext cx="3800475" cy="2667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2915" y="5167065"/>
            <a:ext cx="3295650" cy="2095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2915" y="5467767"/>
            <a:ext cx="2686050" cy="60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2916" y="6169362"/>
            <a:ext cx="1495425" cy="42862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887417" y="2097835"/>
            <a:ext cx="507622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Outputs:</a:t>
            </a:r>
            <a:br>
              <a:rPr lang="en-US" sz="1400" dirty="0"/>
            </a:br>
            <a:r>
              <a:rPr lang="en-US" sz="1400" dirty="0"/>
              <a:t>- 2-m temperature, mixing ratio, 10-m wind speed/direction, relative humidity and surface pressure in 4 panel plot </a:t>
            </a:r>
          </a:p>
          <a:p>
            <a:r>
              <a:rPr lang="en-US" sz="1400" dirty="0"/>
              <a:t>- Index of agreement, MAE and bias</a:t>
            </a:r>
          </a:p>
          <a:p>
            <a:r>
              <a:rPr lang="en-US" sz="1400" dirty="0"/>
              <a:t>- Text (csv) of site </a:t>
            </a:r>
            <a:r>
              <a:rPr lang="en-US" sz="1400" dirty="0" err="1"/>
              <a:t>timeseries</a:t>
            </a:r>
            <a:r>
              <a:rPr lang="en-US" sz="1400" dirty="0"/>
              <a:t> and R data file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3713539" y="3191123"/>
            <a:ext cx="3437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Settings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2817B-C7BF-4D6B-88FD-34B4232705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183" y="926952"/>
            <a:ext cx="4551051" cy="5931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801747-690B-4107-AC55-E002F1D887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0014" y="2751571"/>
            <a:ext cx="3086215" cy="3997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179649-3FF7-476D-B921-E2FFBE3667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3390" y="1005659"/>
            <a:ext cx="3437587" cy="900004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82A51825-5B18-4AE4-8FD9-F7CFBBACD885}"/>
              </a:ext>
            </a:extLst>
          </p:cNvPr>
          <p:cNvSpPr txBox="1">
            <a:spLocks/>
          </p:cNvSpPr>
          <p:nvPr/>
        </p:nvSpPr>
        <p:spPr bwMode="auto">
          <a:xfrm>
            <a:off x="51023" y="-181455"/>
            <a:ext cx="11280494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kern="0" dirty="0"/>
              <a:t>NEW: Updated Timeseries</a:t>
            </a:r>
          </a:p>
        </p:txBody>
      </p:sp>
    </p:spTree>
    <p:extLst>
      <p:ext uri="{BB962C8B-B14F-4D97-AF65-F5344CB8AC3E}">
        <p14:creationId xmlns:p14="http://schemas.microsoft.com/office/powerpoint/2010/main" val="3117997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5919537"/>
            <a:ext cx="5598695" cy="9384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186" y="-297509"/>
            <a:ext cx="11280494" cy="1325563"/>
          </a:xfrm>
        </p:spPr>
        <p:txBody>
          <a:bodyPr/>
          <a:lstStyle/>
          <a:p>
            <a:pPr algn="ctr"/>
            <a:r>
              <a:rPr lang="en-US" dirty="0"/>
              <a:t>NEW: Evaluation of Upper-Air Meteorology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507597" y="931687"/>
            <a:ext cx="3894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run_raob.csh</a:t>
            </a:r>
            <a:endParaRPr lang="en-US" sz="2000" dirty="0"/>
          </a:p>
          <a:p>
            <a:pPr algn="ctr"/>
            <a:r>
              <a:rPr lang="en-US" sz="2000" dirty="0"/>
              <a:t>./</a:t>
            </a:r>
            <a:r>
              <a:rPr lang="en-US" sz="2000" dirty="0" err="1"/>
              <a:t>input_files</a:t>
            </a:r>
            <a:r>
              <a:rPr lang="en-US" sz="2000" dirty="0"/>
              <a:t>/</a:t>
            </a:r>
            <a:r>
              <a:rPr lang="en-US" sz="2000" dirty="0" err="1"/>
              <a:t>raob.input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847546" y="586339"/>
            <a:ext cx="50762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Outputs: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Temperature, Theta, RH and Winds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Spatial, profile, curtain, histogram, timeseries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Text (csv) of spatial and profile timeseries statistics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C2C710-26E3-49BF-9726-097646F26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7" y="1637138"/>
            <a:ext cx="4016884" cy="23151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1193BF-7E24-46F9-AB7F-3C3D8C4DF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660" y="4029133"/>
            <a:ext cx="5714291" cy="28270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449364-B7E9-4EDC-B339-B2F5236A4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13" y="4022391"/>
            <a:ext cx="3832009" cy="1728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753F10-0894-460B-95C3-4853259AE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776019"/>
            <a:ext cx="5106871" cy="9757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28DE68-A44D-40EF-A209-59AF061995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0751" y="1618013"/>
            <a:ext cx="3213143" cy="24420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0A6480-21AE-4571-86A4-C0315F752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1835" y="607862"/>
            <a:ext cx="4077852" cy="3419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6AD036-36A3-4B75-92C1-4FFD17837200}"/>
              </a:ext>
            </a:extLst>
          </p:cNvPr>
          <p:cNvSpPr txBox="1"/>
          <p:nvPr/>
        </p:nvSpPr>
        <p:spPr>
          <a:xfrm>
            <a:off x="53489" y="3505964"/>
            <a:ext cx="93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Spatial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1FEA27-D2BA-4BF1-9DDD-3123185B3395}"/>
              </a:ext>
            </a:extLst>
          </p:cNvPr>
          <p:cNvSpPr txBox="1"/>
          <p:nvPr/>
        </p:nvSpPr>
        <p:spPr>
          <a:xfrm>
            <a:off x="763827" y="4139370"/>
            <a:ext cx="93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Curtain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23FE26-CEE9-4960-A14B-E8E7BC1F290D}"/>
              </a:ext>
            </a:extLst>
          </p:cNvPr>
          <p:cNvSpPr txBox="1"/>
          <p:nvPr/>
        </p:nvSpPr>
        <p:spPr>
          <a:xfrm>
            <a:off x="3646159" y="5883864"/>
            <a:ext cx="122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Timeseries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D01956-8C74-4C6A-AC15-E723994D3A76}"/>
              </a:ext>
            </a:extLst>
          </p:cNvPr>
          <p:cNvSpPr txBox="1"/>
          <p:nvPr/>
        </p:nvSpPr>
        <p:spPr>
          <a:xfrm>
            <a:off x="8018633" y="1248681"/>
            <a:ext cx="1728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RH Histograms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5886B8-7395-4CBD-8E58-522C88634AEA}"/>
              </a:ext>
            </a:extLst>
          </p:cNvPr>
          <p:cNvSpPr txBox="1"/>
          <p:nvPr/>
        </p:nvSpPr>
        <p:spPr>
          <a:xfrm>
            <a:off x="10162303" y="6089533"/>
            <a:ext cx="93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Curtain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CFA8FD-35EF-407F-8CB9-B1083ACC74A0}"/>
              </a:ext>
            </a:extLst>
          </p:cNvPr>
          <p:cNvSpPr txBox="1"/>
          <p:nvPr/>
        </p:nvSpPr>
        <p:spPr>
          <a:xfrm>
            <a:off x="6654187" y="1992857"/>
            <a:ext cx="93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Profile</a:t>
            </a:r>
          </a:p>
        </p:txBody>
      </p:sp>
    </p:spTree>
    <p:extLst>
      <p:ext uri="{BB962C8B-B14F-4D97-AF65-F5344CB8AC3E}">
        <p14:creationId xmlns:p14="http://schemas.microsoft.com/office/powerpoint/2010/main" val="2443549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5919537"/>
            <a:ext cx="5598695" cy="9384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186" y="-297509"/>
            <a:ext cx="11280494" cy="1325563"/>
          </a:xfrm>
        </p:spPr>
        <p:txBody>
          <a:bodyPr/>
          <a:lstStyle/>
          <a:p>
            <a:pPr algn="ctr"/>
            <a:r>
              <a:rPr lang="en-US" dirty="0"/>
              <a:t>NEW: Evaluation of Shortwave Radiation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186" y="933031"/>
            <a:ext cx="3209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run_plot_srad.csh</a:t>
            </a:r>
            <a:endParaRPr lang="en-US" sz="2000" dirty="0"/>
          </a:p>
          <a:p>
            <a:r>
              <a:rPr lang="en-US" sz="2000" dirty="0"/>
              <a:t>./</a:t>
            </a:r>
            <a:r>
              <a:rPr lang="en-US" sz="2000" dirty="0" err="1"/>
              <a:t>input_files</a:t>
            </a:r>
            <a:r>
              <a:rPr lang="en-US" sz="2000" dirty="0"/>
              <a:t>/</a:t>
            </a:r>
            <a:r>
              <a:rPr lang="en-US" sz="2000" dirty="0" err="1"/>
              <a:t>plot_srad.input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327993" y="493349"/>
            <a:ext cx="50762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Outputs: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Shortwave radiation for the evaluation of clouds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Spatial, diurnal, histogram, timeseries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Text (csv) of spatial and profile timeseries statistics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B7A4A-6014-4EB6-B668-5815EDBCC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32" y="1694885"/>
            <a:ext cx="3646107" cy="19394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389A37-6FA7-4726-9D17-FB9B0A9C2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8" y="3742289"/>
            <a:ext cx="5778378" cy="28416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F1FEA27-D2BA-4BF1-9DDD-3123185B3395}"/>
              </a:ext>
            </a:extLst>
          </p:cNvPr>
          <p:cNvSpPr txBox="1"/>
          <p:nvPr/>
        </p:nvSpPr>
        <p:spPr>
          <a:xfrm>
            <a:off x="686336" y="4029858"/>
            <a:ext cx="93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Diurnal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BE834E-1292-4639-B752-410C2822F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7063" y="585254"/>
            <a:ext cx="2644276" cy="3187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6B55FE-EA70-4C76-8590-7D314BB04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317" y="1583045"/>
            <a:ext cx="4436737" cy="20548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18C1AD5-4267-4CEE-B9EC-72D528CDB1DD}"/>
              </a:ext>
            </a:extLst>
          </p:cNvPr>
          <p:cNvSpPr txBox="1"/>
          <p:nvPr/>
        </p:nvSpPr>
        <p:spPr>
          <a:xfrm>
            <a:off x="4387309" y="1646042"/>
            <a:ext cx="1478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Timeseries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D2E284-8D44-4F2A-8936-3BFE77C54950}"/>
              </a:ext>
            </a:extLst>
          </p:cNvPr>
          <p:cNvSpPr txBox="1"/>
          <p:nvPr/>
        </p:nvSpPr>
        <p:spPr>
          <a:xfrm>
            <a:off x="9973290" y="708025"/>
            <a:ext cx="1469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Histograms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875365-0FA8-4560-9622-3FA66F7B4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871788"/>
            <a:ext cx="5742127" cy="28969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6AD036-36A3-4B75-92C1-4FFD17837200}"/>
              </a:ext>
            </a:extLst>
          </p:cNvPr>
          <p:cNvSpPr txBox="1"/>
          <p:nvPr/>
        </p:nvSpPr>
        <p:spPr>
          <a:xfrm>
            <a:off x="8179230" y="5090289"/>
            <a:ext cx="93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Spatial</a:t>
            </a:r>
          </a:p>
        </p:txBody>
      </p:sp>
    </p:spTree>
    <p:extLst>
      <p:ext uri="{BB962C8B-B14F-4D97-AF65-F5344CB8AC3E}">
        <p14:creationId xmlns:p14="http://schemas.microsoft.com/office/powerpoint/2010/main" val="648626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5919537"/>
            <a:ext cx="5598695" cy="9384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186" y="-392532"/>
            <a:ext cx="11280494" cy="1325563"/>
          </a:xfrm>
        </p:spPr>
        <p:txBody>
          <a:bodyPr/>
          <a:lstStyle/>
          <a:p>
            <a:pPr algn="ctr"/>
            <a:r>
              <a:rPr lang="en-US" dirty="0"/>
              <a:t>NEW: Evaluation of Precipitation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1549" y="1026021"/>
            <a:ext cx="3600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run_prism_comp.csh</a:t>
            </a:r>
            <a:endParaRPr lang="en-US" sz="2000" dirty="0"/>
          </a:p>
          <a:p>
            <a:r>
              <a:rPr lang="en-US" sz="2000" dirty="0"/>
              <a:t>./</a:t>
            </a:r>
            <a:r>
              <a:rPr lang="en-US" sz="2000" dirty="0" err="1"/>
              <a:t>input_files</a:t>
            </a:r>
            <a:r>
              <a:rPr lang="en-US" sz="2000" dirty="0"/>
              <a:t>/</a:t>
            </a:r>
            <a:r>
              <a:rPr lang="en-US" sz="2000" dirty="0" err="1"/>
              <a:t>prism_comp.input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497756" y="586837"/>
            <a:ext cx="50762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Outputs: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WRF or MPAS format </a:t>
            </a:r>
            <a:r>
              <a:rPr lang="en-US" sz="1600" dirty="0" err="1"/>
              <a:t>NetCDF</a:t>
            </a:r>
            <a:r>
              <a:rPr lang="en-US" sz="1600" dirty="0"/>
              <a:t> file with gridded model and PRISM precipitation totals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Daily or monthly files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Use Verdi, Vis5D, </a:t>
            </a:r>
            <a:r>
              <a:rPr lang="en-US" sz="1600" dirty="0" err="1"/>
              <a:t>Ncview</a:t>
            </a:r>
            <a:r>
              <a:rPr lang="en-US" sz="1600" dirty="0"/>
              <a:t> or other tools for visualization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Can post process files for grid statistics and explore time periods outside of the daily and monthly provided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1FB7BB-FBBB-44F4-B25C-9DD78B736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895269"/>
            <a:ext cx="5060139" cy="31335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1BE196-FFD2-4929-AB62-2D6DB662E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59" y="4527433"/>
            <a:ext cx="5104241" cy="21929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429CF4-6041-43C7-A0B1-B3D2CC7B2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41" y="1964483"/>
            <a:ext cx="5070475" cy="21929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5A1DED-5238-4F7F-9125-7201485F9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051" y="2842417"/>
            <a:ext cx="528869" cy="31049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85617A-82AB-4546-8D24-7D2D68E43E2D}"/>
              </a:ext>
            </a:extLst>
          </p:cNvPr>
          <p:cNvSpPr txBox="1"/>
          <p:nvPr/>
        </p:nvSpPr>
        <p:spPr>
          <a:xfrm>
            <a:off x="9026861" y="5623923"/>
            <a:ext cx="924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WRF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49D375-634F-42D6-BB64-FB088D760210}"/>
              </a:ext>
            </a:extLst>
          </p:cNvPr>
          <p:cNvSpPr txBox="1"/>
          <p:nvPr/>
        </p:nvSpPr>
        <p:spPr>
          <a:xfrm>
            <a:off x="118575" y="3542649"/>
            <a:ext cx="1545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PRISM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11906C-CC39-451E-9787-F43ECEB67F32}"/>
              </a:ext>
            </a:extLst>
          </p:cNvPr>
          <p:cNvSpPr txBox="1"/>
          <p:nvPr/>
        </p:nvSpPr>
        <p:spPr>
          <a:xfrm>
            <a:off x="118575" y="6127158"/>
            <a:ext cx="1545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MPAS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B0A2BF-1FBE-4B35-A53E-3677B85A9BFC}"/>
              </a:ext>
            </a:extLst>
          </p:cNvPr>
          <p:cNvSpPr txBox="1"/>
          <p:nvPr/>
        </p:nvSpPr>
        <p:spPr>
          <a:xfrm>
            <a:off x="4593109" y="6028841"/>
            <a:ext cx="2427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Jan-Dec 2016</a:t>
            </a:r>
          </a:p>
        </p:txBody>
      </p:sp>
    </p:spTree>
    <p:extLst>
      <p:ext uri="{BB962C8B-B14F-4D97-AF65-F5344CB8AC3E}">
        <p14:creationId xmlns:p14="http://schemas.microsoft.com/office/powerpoint/2010/main" val="3155456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178" y="1113469"/>
            <a:ext cx="9933613" cy="4919583"/>
          </a:xfrm>
        </p:spPr>
        <p:txBody>
          <a:bodyPr>
            <a:normAutofit/>
          </a:bodyPr>
          <a:lstStyle/>
          <a:p>
            <a:r>
              <a:rPr lang="en-US" dirty="0"/>
              <a:t>Designed to work directly with CMAQ output</a:t>
            </a:r>
          </a:p>
          <a:p>
            <a:pPr lvl="1"/>
            <a:r>
              <a:rPr lang="en-US" dirty="0"/>
              <a:t> c</a:t>
            </a:r>
            <a:r>
              <a:rPr lang="en-US" sz="1800" dirty="0"/>
              <a:t>ould be modified to work with any data though (e.g. water measurements)</a:t>
            </a:r>
          </a:p>
          <a:p>
            <a:r>
              <a:rPr lang="en-US" dirty="0"/>
              <a:t>Directly supports data from a number of routine networks</a:t>
            </a:r>
          </a:p>
          <a:p>
            <a:pPr lvl="1"/>
            <a:r>
              <a:rPr lang="en-US" dirty="0"/>
              <a:t> </a:t>
            </a:r>
            <a:r>
              <a:rPr lang="en-US" sz="1800" dirty="0"/>
              <a:t>North America: AQS, IMPROVE, CSN, CASTNET, NADP, MDN, SEARCH, AMON, AIRMON, FLUXNET</a:t>
            </a:r>
          </a:p>
          <a:p>
            <a:pPr lvl="1"/>
            <a:r>
              <a:rPr lang="en-US" sz="1800" dirty="0"/>
              <a:t> Europe: AIRBASE, AURN, EMEP, AGANET, ADMN, NAMN</a:t>
            </a:r>
          </a:p>
          <a:p>
            <a:pPr lvl="1"/>
            <a:r>
              <a:rPr lang="en-US" sz="1800" dirty="0"/>
              <a:t> global: TOAR, NOAA ESRL</a:t>
            </a:r>
          </a:p>
          <a:p>
            <a:r>
              <a:rPr lang="en-US" dirty="0"/>
              <a:t> Stores each network separately for more robust analysis</a:t>
            </a:r>
          </a:p>
          <a:p>
            <a:r>
              <a:rPr lang="en-US" dirty="0"/>
              <a:t>Utilizes Site Compare to do the model/observation matching</a:t>
            </a:r>
          </a:p>
          <a:p>
            <a:pPr lvl="1"/>
            <a:r>
              <a:rPr lang="en-US" dirty="0"/>
              <a:t> </a:t>
            </a:r>
            <a:r>
              <a:rPr lang="en-US" sz="1800" dirty="0"/>
              <a:t>Fortran based utility that is provided with CMAQ and AMET </a:t>
            </a:r>
          </a:p>
          <a:p>
            <a:pPr lvl="1"/>
            <a:r>
              <a:rPr lang="en-US" sz="1800" dirty="0"/>
              <a:t> requires properly formatted observation files</a:t>
            </a:r>
          </a:p>
          <a:p>
            <a:pPr lvl="2"/>
            <a:r>
              <a:rPr lang="en-US" sz="1800" dirty="0"/>
              <a:t> These files are available for download (see next slide)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84623" y="111752"/>
            <a:ext cx="10515600" cy="74301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Overview of the AMET-AQ Module</a:t>
            </a:r>
          </a:p>
        </p:txBody>
      </p:sp>
      <p:pic>
        <p:nvPicPr>
          <p:cNvPr id="2050" name="Picture 2" descr="http://darwin.rtpnc.epa.gov/wyat/cache/CMAQv53r_2016fe_12US1_M3Dry_NoBidi_O3_8hrmax_98985_scatterplot_density_ggplot.png">
            <a:extLst>
              <a:ext uri="{FF2B5EF4-FFF2-40B4-BE49-F238E27FC236}">
                <a16:creationId xmlns:a16="http://schemas.microsoft.com/office/drawing/2014/main" id="{63968B7E-5C55-4660-A4D5-4F1B83278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67" y="3095537"/>
            <a:ext cx="3670183" cy="367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739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19175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9" descr="J3a_b313_12km_O3_All_78221_hourlyboxplo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8872" y="961335"/>
            <a:ext cx="2832100" cy="2832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356" y="1019175"/>
            <a:ext cx="32385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2859E5C-8C53-4CAE-B31F-B81B16F3E353}" type="slidenum">
              <a:rPr lang="en-US" altLang="en-US" sz="1000">
                <a:solidFill>
                  <a:srgbClr val="003F69"/>
                </a:solidFill>
              </a:rPr>
              <a:pPr/>
              <a:t>17</a:t>
            </a:fld>
            <a:endParaRPr lang="en-US" altLang="en-US" sz="1000">
              <a:solidFill>
                <a:srgbClr val="003F69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78007" y="286855"/>
            <a:ext cx="10363200" cy="3048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Examples of AMET-AQ Module Plots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42" y="3609975"/>
            <a:ext cx="3064565" cy="30645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856" y="979488"/>
            <a:ext cx="3194240" cy="25553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2BD5E8-ABF3-4EFC-912C-3DE7BE9819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222" r="61250" b="5833"/>
          <a:stretch/>
        </p:blipFill>
        <p:spPr>
          <a:xfrm>
            <a:off x="231007" y="4266501"/>
            <a:ext cx="3653952" cy="1755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A4E9D8-FC07-4220-8A5A-2C23E995A5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406" r="50025" b="3730"/>
          <a:stretch/>
        </p:blipFill>
        <p:spPr>
          <a:xfrm>
            <a:off x="4140742" y="3975234"/>
            <a:ext cx="4392005" cy="228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82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304" y="934277"/>
            <a:ext cx="3478696" cy="278295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178" y="1004412"/>
            <a:ext cx="9148422" cy="53208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Added support for the TOAR and NOAA ESRL networks</a:t>
            </a:r>
          </a:p>
          <a:p>
            <a:r>
              <a:rPr lang="en-US" dirty="0"/>
              <a:t>Added support for MPAS output (beta)</a:t>
            </a:r>
          </a:p>
          <a:p>
            <a:r>
              <a:rPr lang="en-US" dirty="0"/>
              <a:t>Streamlined database querying function</a:t>
            </a:r>
          </a:p>
          <a:p>
            <a:pPr lvl="1"/>
            <a:r>
              <a:rPr lang="en-US" dirty="0"/>
              <a:t> </a:t>
            </a:r>
            <a:r>
              <a:rPr lang="en-US" sz="2000" dirty="0"/>
              <a:t>makes creating new AMET-AQ analysis scripts easier</a:t>
            </a:r>
            <a:endParaRPr lang="en-US" dirty="0"/>
          </a:p>
          <a:p>
            <a:r>
              <a:rPr lang="en-US" dirty="0"/>
              <a:t>Project table species are now dynamically generated from header</a:t>
            </a:r>
          </a:p>
          <a:p>
            <a:pPr lvl="1"/>
            <a:r>
              <a:rPr lang="en-US" dirty="0"/>
              <a:t> </a:t>
            </a:r>
            <a:r>
              <a:rPr lang="en-US" sz="2000" dirty="0"/>
              <a:t>removed hard-coded species names</a:t>
            </a:r>
          </a:p>
          <a:p>
            <a:pPr lvl="1"/>
            <a:r>
              <a:rPr lang="en-US" sz="2000" dirty="0"/>
              <a:t> makes adding new networks/species much easier</a:t>
            </a:r>
          </a:p>
          <a:p>
            <a:r>
              <a:rPr lang="en-US" dirty="0"/>
              <a:t>Added ability to read Site Compare files directly</a:t>
            </a:r>
          </a:p>
          <a:p>
            <a:pPr lvl="1"/>
            <a:r>
              <a:rPr lang="en-US" dirty="0"/>
              <a:t> </a:t>
            </a:r>
            <a:r>
              <a:rPr lang="en-US" sz="2000" dirty="0"/>
              <a:t>allows for analysis without the MySQL database</a:t>
            </a:r>
          </a:p>
          <a:p>
            <a:pPr lvl="1"/>
            <a:r>
              <a:rPr lang="en-US" sz="2000" dirty="0"/>
              <a:t> as such, can use AMET-AQ without the database installed</a:t>
            </a:r>
          </a:p>
          <a:p>
            <a:r>
              <a:rPr lang="en-US" dirty="0"/>
              <a:t>Many new interactive analysis scripts added</a:t>
            </a:r>
          </a:p>
          <a:p>
            <a:pPr lvl="1"/>
            <a:r>
              <a:rPr lang="en-US" dirty="0"/>
              <a:t> </a:t>
            </a:r>
            <a:r>
              <a:rPr lang="en-US" sz="2000" dirty="0"/>
              <a:t>use the R leaflet and </a:t>
            </a:r>
            <a:r>
              <a:rPr lang="en-US" sz="2000" dirty="0" err="1"/>
              <a:t>dyGraphs</a:t>
            </a:r>
            <a:r>
              <a:rPr lang="en-US" sz="2000" dirty="0"/>
              <a:t> libraries</a:t>
            </a:r>
            <a:endParaRPr lang="en-US" dirty="0"/>
          </a:p>
          <a:p>
            <a:r>
              <a:rPr lang="en-US" dirty="0"/>
              <a:t>Updated versions of many other analysis scripts using R </a:t>
            </a:r>
            <a:r>
              <a:rPr lang="en-US" dirty="0" err="1"/>
              <a:t>ggplot</a:t>
            </a:r>
            <a:r>
              <a:rPr lang="en-US" dirty="0"/>
              <a:t> library</a:t>
            </a:r>
          </a:p>
          <a:p>
            <a:r>
              <a:rPr lang="en-US" dirty="0"/>
              <a:t>Added ability to use AMET-MET data with many AMET-AQ analysis scripts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84623" y="111752"/>
            <a:ext cx="10515600" cy="74301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Key Updates to the AMETv1.4 AQ Module</a:t>
            </a:r>
          </a:p>
        </p:txBody>
      </p:sp>
    </p:spTree>
    <p:extLst>
      <p:ext uri="{BB962C8B-B14F-4D97-AF65-F5344CB8AC3E}">
        <p14:creationId xmlns:p14="http://schemas.microsoft.com/office/powerpoint/2010/main" val="2319830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979" y="964017"/>
            <a:ext cx="7887063" cy="5277392"/>
          </a:xfrm>
        </p:spPr>
        <p:txBody>
          <a:bodyPr>
            <a:normAutofit fontScale="92500"/>
          </a:bodyPr>
          <a:lstStyle/>
          <a:p>
            <a:r>
              <a:rPr lang="en-US" dirty="0"/>
              <a:t>Observations are paired with model data using Site Compare</a:t>
            </a:r>
          </a:p>
          <a:p>
            <a:pPr lvl="1"/>
            <a:r>
              <a:rPr lang="en-US" sz="2200" dirty="0"/>
              <a:t> </a:t>
            </a:r>
            <a:r>
              <a:rPr lang="en-US" sz="1900" dirty="0"/>
              <a:t>Site Compare requires properly formatted data files</a:t>
            </a:r>
            <a:endParaRPr lang="en-US" sz="2200" dirty="0"/>
          </a:p>
          <a:p>
            <a:endParaRPr lang="en-US" sz="1300" dirty="0"/>
          </a:p>
          <a:p>
            <a:r>
              <a:rPr lang="en-US" dirty="0"/>
              <a:t>Unlike the AMET-MET module, AMET-AQ requires pre-generated observation files</a:t>
            </a:r>
          </a:p>
          <a:p>
            <a:pPr lvl="1"/>
            <a:r>
              <a:rPr lang="en-US" sz="1900" dirty="0"/>
              <a:t> the AMET-AQ ready files for NA are available for download directly</a:t>
            </a:r>
          </a:p>
          <a:p>
            <a:pPr lvl="1"/>
            <a:r>
              <a:rPr lang="en-US" sz="1900" dirty="0"/>
              <a:t>data currently available for 2000-2017</a:t>
            </a:r>
          </a:p>
          <a:p>
            <a:pPr lvl="1"/>
            <a:r>
              <a:rPr lang="en-US" sz="1900" dirty="0"/>
              <a:t>most data for EU need to be obtained from the source</a:t>
            </a:r>
          </a:p>
          <a:p>
            <a:endParaRPr lang="en-US" sz="1200" dirty="0"/>
          </a:p>
          <a:p>
            <a:r>
              <a:rPr lang="en-US" dirty="0"/>
              <a:t> The CMAS Center has posted these data files on a Google drive</a:t>
            </a:r>
          </a:p>
          <a:p>
            <a:pPr lvl="1"/>
            <a:r>
              <a:rPr lang="en-US" sz="2200" dirty="0"/>
              <a:t> </a:t>
            </a:r>
            <a:r>
              <a:rPr lang="en-US" sz="1900" dirty="0"/>
              <a:t>see the CMAS website for instructions on accessing these files</a:t>
            </a:r>
          </a:p>
          <a:p>
            <a:pPr lvl="1"/>
            <a:r>
              <a:rPr lang="en-US" sz="1900" dirty="0"/>
              <a:t> </a:t>
            </a:r>
            <a:r>
              <a:rPr lang="en-US" sz="1900" dirty="0">
                <a:hlinkClick r:id="rId2"/>
              </a:rPr>
              <a:t>https://www.cmascenter.org/download/data.cfm (2000</a:t>
            </a:r>
            <a:r>
              <a:rPr lang="en-US" sz="1900" dirty="0"/>
              <a:t> - 2017 North American Air Quality Observation Data)</a:t>
            </a:r>
          </a:p>
          <a:p>
            <a:pPr lvl="1"/>
            <a:r>
              <a:rPr lang="en-US" sz="2000" dirty="0">
                <a:hlinkClick r:id="rId3"/>
              </a:rPr>
              <a:t>https://drive.google.com/drive/folders/0B2kjxCwKICxUZ3ZyNEVld2F6bHc</a:t>
            </a:r>
            <a:endParaRPr lang="en-US" sz="1900" dirty="0"/>
          </a:p>
          <a:p>
            <a:pPr lvl="1"/>
            <a:r>
              <a:rPr lang="en-US" sz="1900" dirty="0"/>
              <a:t>note that while these data files are updated periodically, user’s should to refer to the data source for latest data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84623" y="111752"/>
            <a:ext cx="10515600" cy="74301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AMET-AQ Observation Data Files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513" y="3941210"/>
            <a:ext cx="396240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dp sit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675" y="680433"/>
            <a:ext cx="4074077" cy="299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149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338" y="136732"/>
            <a:ext cx="11594683" cy="743012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Brief History of AMET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72195293"/>
              </p:ext>
            </p:extLst>
          </p:nvPr>
        </p:nvGraphicFramePr>
        <p:xfrm>
          <a:off x="788565" y="486562"/>
          <a:ext cx="10618407" cy="6274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9336063" y="4437245"/>
            <a:ext cx="2372583" cy="2336645"/>
            <a:chOff x="6020884" y="971944"/>
            <a:chExt cx="5143335" cy="432222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20884" y="1229710"/>
              <a:ext cx="5143335" cy="4064463"/>
            </a:xfrm>
            <a:prstGeom prst="rect">
              <a:avLst/>
            </a:prstGeom>
            <a:ln w="57150">
              <a:solidFill>
                <a:srgbClr val="0070B9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20884" y="971944"/>
              <a:ext cx="5143335" cy="257766"/>
            </a:xfrm>
            <a:prstGeom prst="rect">
              <a:avLst/>
            </a:prstGeom>
            <a:ln w="57150">
              <a:solidFill>
                <a:srgbClr val="0070B9"/>
              </a:solidFill>
            </a:ln>
          </p:spPr>
        </p:pic>
      </p:grpSp>
      <p:sp>
        <p:nvSpPr>
          <p:cNvPr id="11" name="Rectangle 10"/>
          <p:cNvSpPr/>
          <p:nvPr/>
        </p:nvSpPr>
        <p:spPr>
          <a:xfrm>
            <a:off x="8868031" y="3989106"/>
            <a:ext cx="3392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https://github.com/USEPA/AMET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7022852-C2A4-46AC-83E6-F7CB31730F99}"/>
              </a:ext>
            </a:extLst>
          </p:cNvPr>
          <p:cNvSpPr/>
          <p:nvPr/>
        </p:nvSpPr>
        <p:spPr>
          <a:xfrm>
            <a:off x="9201751" y="1559292"/>
            <a:ext cx="1001027" cy="962525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362DD3-A2F7-4389-A602-5E3DBC3F0E83}"/>
              </a:ext>
            </a:extLst>
          </p:cNvPr>
          <p:cNvGrpSpPr/>
          <p:nvPr/>
        </p:nvGrpSpPr>
        <p:grpSpPr>
          <a:xfrm>
            <a:off x="9570006" y="2459345"/>
            <a:ext cx="2407743" cy="3546729"/>
            <a:chOff x="6702061" y="2221568"/>
            <a:chExt cx="2407743" cy="354672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184684D-04A9-405F-A932-9D642362C43A}"/>
                </a:ext>
              </a:extLst>
            </p:cNvPr>
            <p:cNvSpPr/>
            <p:nvPr/>
          </p:nvSpPr>
          <p:spPr>
            <a:xfrm>
              <a:off x="6817564" y="2221568"/>
              <a:ext cx="2292240" cy="3498603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D6972B-692A-4336-BB46-9DD1556802C0}"/>
                </a:ext>
              </a:extLst>
            </p:cNvPr>
            <p:cNvSpPr txBox="1"/>
            <p:nvPr/>
          </p:nvSpPr>
          <p:spPr>
            <a:xfrm>
              <a:off x="6702061" y="2269694"/>
              <a:ext cx="2292240" cy="34986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20277" tIns="0" rIns="0" bIns="0" numCol="1" spcCol="1270" anchor="t" anchorCtr="0">
              <a:noAutofit/>
            </a:bodyPr>
            <a:lstStyle/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 dirty="0">
                  <a:solidFill>
                    <a:schemeClr val="tx1"/>
                  </a:solidFill>
                </a:rPr>
                <a:t>AMETv1.4</a:t>
              </a:r>
              <a:r>
                <a:rPr lang="en-US" sz="1700" b="1" kern="1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endParaRPr lang="en-US" sz="1700" b="0" kern="1200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300" b="0" kern="1200" dirty="0"/>
                <a:t>August 2019</a:t>
              </a:r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300" dirty="0"/>
                <a:t>New interactive analysis plots</a:t>
              </a:r>
              <a:endParaRPr lang="en-US" sz="1300" kern="1200" dirty="0"/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300" dirty="0"/>
                <a:t>Ability to use AMET-AQ without MySQL database</a:t>
              </a:r>
              <a:endParaRPr lang="en-US" sz="1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12511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AE71A4-416C-494D-B1AC-95A9DAA293B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0048" y="1929447"/>
            <a:ext cx="3081131" cy="258532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AMET-AQ Initialization </a:t>
            </a:r>
            <a:r>
              <a:rPr lang="en-US" dirty="0"/>
              <a:t>(database setup)</a:t>
            </a:r>
          </a:p>
          <a:p>
            <a:pPr algn="ctr"/>
            <a:endParaRPr lang="en-US" dirty="0"/>
          </a:p>
          <a:p>
            <a:pPr algn="ctr"/>
            <a:r>
              <a:rPr lang="en-US" dirty="0" err="1"/>
              <a:t>create_amet_user.csh</a:t>
            </a:r>
            <a:endParaRPr lang="en-US" dirty="0"/>
          </a:p>
          <a:p>
            <a:pPr algn="ctr"/>
            <a:r>
              <a:rPr lang="en-US" dirty="0" err="1"/>
              <a:t>delete_db.csh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Required input files: </a:t>
            </a:r>
          </a:p>
          <a:p>
            <a:pPr algn="ctr"/>
            <a:r>
              <a:rPr lang="en-US" dirty="0"/>
              <a:t>None</a:t>
            </a: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80105" y="1801798"/>
            <a:ext cx="3399182" cy="286232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AMET-AQ Project</a:t>
            </a:r>
          </a:p>
          <a:p>
            <a:pPr algn="ctr"/>
            <a:r>
              <a:rPr lang="en-US" dirty="0"/>
              <a:t>(project creation and database population)</a:t>
            </a:r>
          </a:p>
          <a:p>
            <a:pPr algn="ctr"/>
            <a:endParaRPr lang="en-US" dirty="0"/>
          </a:p>
          <a:p>
            <a:pPr algn="ctr"/>
            <a:r>
              <a:rPr lang="en-US" dirty="0" err="1"/>
              <a:t>aqProject.csh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Required input files:</a:t>
            </a:r>
          </a:p>
          <a:p>
            <a:pPr algn="ctr"/>
            <a:r>
              <a:rPr lang="en-US" dirty="0" err="1"/>
              <a:t>AQ_species_list.input</a:t>
            </a:r>
            <a:endParaRPr lang="en-US" dirty="0"/>
          </a:p>
          <a:p>
            <a:pPr algn="ctr"/>
            <a:r>
              <a:rPr lang="en-US" dirty="0" err="1"/>
              <a:t>sites_meta.input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70874" y="588350"/>
            <a:ext cx="2017643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CMAQ model data (combine files)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70873" y="5231237"/>
            <a:ext cx="2017643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Observation data (CMAS center website)</a:t>
            </a:r>
          </a:p>
        </p:txBody>
      </p:sp>
      <p:cxnSp>
        <p:nvCxnSpPr>
          <p:cNvPr id="12" name="Straight Arrow Connector 11"/>
          <p:cNvCxnSpPr>
            <a:stCxn id="9" idx="2"/>
            <a:endCxn id="8" idx="0"/>
          </p:cNvCxnSpPr>
          <p:nvPr/>
        </p:nvCxnSpPr>
        <p:spPr bwMode="auto">
          <a:xfrm>
            <a:off x="5979696" y="1234681"/>
            <a:ext cx="0" cy="56711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>
            <a:stCxn id="10" idx="0"/>
            <a:endCxn id="8" idx="2"/>
          </p:cNvCxnSpPr>
          <p:nvPr/>
        </p:nvCxnSpPr>
        <p:spPr bwMode="auto">
          <a:xfrm flipV="1">
            <a:off x="5979695" y="4664120"/>
            <a:ext cx="1" cy="56711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3441179" y="3222108"/>
            <a:ext cx="839857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8519144" y="342129"/>
            <a:ext cx="3399182" cy="178510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AMET-AQ Analysis</a:t>
            </a:r>
          </a:p>
          <a:p>
            <a:pPr algn="ctr"/>
            <a:endParaRPr lang="en-US" sz="1000" dirty="0"/>
          </a:p>
          <a:p>
            <a:pPr algn="ctr"/>
            <a:r>
              <a:rPr lang="en-US" dirty="0"/>
              <a:t>Various AQ analysis scripts</a:t>
            </a:r>
          </a:p>
          <a:p>
            <a:pPr algn="ctr"/>
            <a:endParaRPr lang="en-US" sz="1000" dirty="0"/>
          </a:p>
          <a:p>
            <a:pPr algn="ctr"/>
            <a:r>
              <a:rPr lang="en-US" dirty="0"/>
              <a:t>Required input files:</a:t>
            </a:r>
          </a:p>
          <a:p>
            <a:pPr algn="ctr"/>
            <a:r>
              <a:rPr lang="en-US" dirty="0"/>
              <a:t>Each analysis script has </a:t>
            </a:r>
          </a:p>
          <a:p>
            <a:pPr algn="ctr"/>
            <a:r>
              <a:rPr lang="en-US" dirty="0"/>
              <a:t>its own input file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7679287" y="3232959"/>
            <a:ext cx="839857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8518213" y="2340407"/>
            <a:ext cx="3399182" cy="150810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AMET-AQ Batch Analysis</a:t>
            </a:r>
          </a:p>
          <a:p>
            <a:pPr algn="ctr"/>
            <a:endParaRPr lang="en-US" sz="1000" dirty="0"/>
          </a:p>
          <a:p>
            <a:pPr algn="ctr"/>
            <a:r>
              <a:rPr lang="en-US" dirty="0"/>
              <a:t>Single AQ analysis script</a:t>
            </a:r>
          </a:p>
          <a:p>
            <a:pPr algn="ctr"/>
            <a:endParaRPr lang="en-US" sz="1000" dirty="0"/>
          </a:p>
          <a:p>
            <a:pPr algn="ctr"/>
            <a:r>
              <a:rPr lang="en-US" dirty="0"/>
              <a:t>Required input files:</a:t>
            </a:r>
          </a:p>
          <a:p>
            <a:pPr algn="ctr"/>
            <a:r>
              <a:rPr lang="en-US" dirty="0"/>
              <a:t>Single input file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39167" y="4061686"/>
            <a:ext cx="3399182" cy="209288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AMET Web Interface (Beta)</a:t>
            </a:r>
            <a:endParaRPr lang="en-US" sz="1000" b="1" dirty="0"/>
          </a:p>
          <a:p>
            <a:pPr algn="ctr"/>
            <a:endParaRPr lang="en-US" sz="1000" dirty="0"/>
          </a:p>
          <a:p>
            <a:pPr algn="ctr"/>
            <a:r>
              <a:rPr lang="en-US" dirty="0"/>
              <a:t>PHP based webpage interface for AMET-MET and AMET-AQ</a:t>
            </a:r>
          </a:p>
          <a:p>
            <a:pPr algn="ctr"/>
            <a:endParaRPr lang="en-US" sz="1000" dirty="0"/>
          </a:p>
          <a:p>
            <a:pPr algn="ctr"/>
            <a:r>
              <a:rPr lang="en-US" dirty="0"/>
              <a:t>May be provided as beta code via GitHub for testing at some point</a:t>
            </a:r>
          </a:p>
          <a:p>
            <a:pPr algn="ctr"/>
            <a:endParaRPr lang="en-US" dirty="0"/>
          </a:p>
        </p:txBody>
      </p:sp>
      <p:cxnSp>
        <p:nvCxnSpPr>
          <p:cNvPr id="23" name="Straight Arrow Connector 22"/>
          <p:cNvCxnSpPr>
            <a:endCxn id="18" idx="1"/>
          </p:cNvCxnSpPr>
          <p:nvPr/>
        </p:nvCxnSpPr>
        <p:spPr bwMode="auto">
          <a:xfrm flipV="1">
            <a:off x="7688833" y="1234681"/>
            <a:ext cx="830311" cy="199827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>
            <a:stCxn id="8" idx="3"/>
            <a:endCxn id="22" idx="1"/>
          </p:cNvCxnSpPr>
          <p:nvPr/>
        </p:nvCxnSpPr>
        <p:spPr bwMode="auto">
          <a:xfrm>
            <a:off x="7679287" y="3232959"/>
            <a:ext cx="859880" cy="187516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604100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178" y="1113469"/>
            <a:ext cx="9754709" cy="4919583"/>
          </a:xfrm>
        </p:spPr>
        <p:txBody>
          <a:bodyPr>
            <a:normAutofit/>
          </a:bodyPr>
          <a:lstStyle/>
          <a:p>
            <a:r>
              <a:rPr lang="en-US" dirty="0"/>
              <a:t>Temporal specific queries</a:t>
            </a:r>
          </a:p>
          <a:p>
            <a:pPr lvl="1"/>
            <a:r>
              <a:rPr lang="en-US" dirty="0"/>
              <a:t>Date range; specific year, month or day; day of week; hour of day; etc.</a:t>
            </a:r>
          </a:p>
          <a:p>
            <a:r>
              <a:rPr lang="en-US" dirty="0"/>
              <a:t>Spatial specific queries</a:t>
            </a:r>
          </a:p>
          <a:p>
            <a:pPr lvl="1"/>
            <a:r>
              <a:rPr lang="en-US" dirty="0"/>
              <a:t> State(s); MJOs; pre-defined regions; </a:t>
            </a:r>
            <a:r>
              <a:rPr lang="en-US" dirty="0" err="1"/>
              <a:t>lat</a:t>
            </a:r>
            <a:r>
              <a:rPr lang="en-US" dirty="0"/>
              <a:t>/</a:t>
            </a:r>
            <a:r>
              <a:rPr lang="en-US" dirty="0" err="1"/>
              <a:t>lon</a:t>
            </a:r>
            <a:r>
              <a:rPr lang="en-US" dirty="0"/>
              <a:t> box</a:t>
            </a:r>
          </a:p>
          <a:p>
            <a:r>
              <a:rPr lang="en-US" dirty="0"/>
              <a:t>Data specific queries</a:t>
            </a:r>
          </a:p>
          <a:p>
            <a:pPr lvl="1"/>
            <a:r>
              <a:rPr lang="en-US" dirty="0"/>
              <a:t> Query based on model/</a:t>
            </a:r>
            <a:r>
              <a:rPr lang="en-US" dirty="0" err="1"/>
              <a:t>ob</a:t>
            </a:r>
            <a:r>
              <a:rPr lang="en-US" dirty="0"/>
              <a:t> value</a:t>
            </a:r>
          </a:p>
          <a:p>
            <a:pPr lvl="1"/>
            <a:r>
              <a:rPr lang="en-US" dirty="0"/>
              <a:t> Cross query with other data</a:t>
            </a:r>
          </a:p>
          <a:p>
            <a:r>
              <a:rPr lang="en-US" dirty="0"/>
              <a:t>Custom queries can also be created</a:t>
            </a:r>
          </a:p>
          <a:p>
            <a:pPr lvl="1"/>
            <a:r>
              <a:rPr lang="en-US" dirty="0"/>
              <a:t> Can create queries based on any data in the database</a:t>
            </a:r>
          </a:p>
          <a:p>
            <a:r>
              <a:rPr lang="en-US" dirty="0"/>
              <a:t>Many plots are customizable</a:t>
            </a:r>
          </a:p>
          <a:p>
            <a:pPr lvl="1"/>
            <a:r>
              <a:rPr lang="en-US" dirty="0"/>
              <a:t> Control data ranges, colors, symbols, titles, etc.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84623" y="111752"/>
            <a:ext cx="10515600" cy="74301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AMET-AQ Module Query/Plot Options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869" y="2196548"/>
            <a:ext cx="4482548" cy="448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74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78007" y="286855"/>
            <a:ext cx="10363200" cy="3048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Analysis Scripts in the AMET-AQ Module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0434" y="1063485"/>
            <a:ext cx="2643809" cy="5108713"/>
          </a:xfrm>
        </p:spPr>
        <p:txBody>
          <a:bodyPr>
            <a:normAutofit fontScale="70000" lnSpcReduction="20000"/>
          </a:bodyPr>
          <a:lstStyle/>
          <a:p>
            <a:r>
              <a:rPr lang="en-US" sz="3700" dirty="0"/>
              <a:t>Boxplots</a:t>
            </a:r>
          </a:p>
          <a:p>
            <a:pPr lvl="1"/>
            <a:r>
              <a:rPr lang="en-US" sz="3100" dirty="0"/>
              <a:t> Hourly </a:t>
            </a:r>
          </a:p>
          <a:p>
            <a:pPr lvl="1"/>
            <a:r>
              <a:rPr lang="en-US" sz="3100" dirty="0"/>
              <a:t> Day of Week</a:t>
            </a:r>
          </a:p>
          <a:p>
            <a:pPr lvl="1"/>
            <a:r>
              <a:rPr lang="en-US" sz="3100" dirty="0"/>
              <a:t> MDA8</a:t>
            </a:r>
          </a:p>
          <a:p>
            <a:pPr lvl="1"/>
            <a:r>
              <a:rPr lang="en-US" sz="3100" dirty="0"/>
              <a:t> Roselle</a:t>
            </a:r>
          </a:p>
          <a:p>
            <a:pPr lvl="1"/>
            <a:r>
              <a:rPr lang="en-US" sz="3100" dirty="0"/>
              <a:t> Solar Radiation</a:t>
            </a:r>
          </a:p>
          <a:p>
            <a:r>
              <a:rPr lang="en-US" sz="3300" dirty="0"/>
              <a:t>Bugle Plot</a:t>
            </a:r>
          </a:p>
          <a:p>
            <a:r>
              <a:rPr lang="en-US" sz="3300" dirty="0"/>
              <a:t>Histogram</a:t>
            </a:r>
          </a:p>
          <a:p>
            <a:r>
              <a:rPr lang="en-US" sz="3300" dirty="0"/>
              <a:t>Overlay File</a:t>
            </a:r>
          </a:p>
          <a:p>
            <a:r>
              <a:rPr lang="en-US" sz="3300" dirty="0"/>
              <a:t>Spatial Plots</a:t>
            </a:r>
          </a:p>
          <a:p>
            <a:pPr lvl="1"/>
            <a:r>
              <a:rPr lang="en-US" sz="3400" dirty="0"/>
              <a:t>Difference</a:t>
            </a:r>
          </a:p>
          <a:p>
            <a:pPr lvl="1"/>
            <a:r>
              <a:rPr lang="en-US" sz="3400" dirty="0"/>
              <a:t>Model to Model</a:t>
            </a:r>
          </a:p>
          <a:p>
            <a:pPr lvl="1"/>
            <a:r>
              <a:rPr lang="en-US" sz="3400" dirty="0"/>
              <a:t>Ratio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456044" y="1053546"/>
            <a:ext cx="2789582" cy="5108713"/>
          </a:xfrm>
        </p:spPr>
        <p:txBody>
          <a:bodyPr>
            <a:normAutofit/>
          </a:bodyPr>
          <a:lstStyle/>
          <a:p>
            <a:r>
              <a:rPr lang="en-US" sz="2600" dirty="0"/>
              <a:t>Monthly Stat Plot</a:t>
            </a:r>
          </a:p>
          <a:p>
            <a:r>
              <a:rPr lang="en-US" sz="2600" dirty="0"/>
              <a:t>Raw Data </a:t>
            </a:r>
          </a:p>
          <a:p>
            <a:r>
              <a:rPr lang="en-US" sz="2600" dirty="0"/>
              <a:t>Scatter Plots</a:t>
            </a:r>
          </a:p>
          <a:p>
            <a:pPr lvl="1"/>
            <a:r>
              <a:rPr lang="en-US" dirty="0"/>
              <a:t> </a:t>
            </a:r>
            <a:r>
              <a:rPr lang="en-US" sz="2200" dirty="0"/>
              <a:t>Binned</a:t>
            </a:r>
          </a:p>
          <a:p>
            <a:pPr lvl="1"/>
            <a:r>
              <a:rPr lang="en-US" sz="2200" dirty="0"/>
              <a:t> Density</a:t>
            </a:r>
          </a:p>
          <a:p>
            <a:pPr lvl="1"/>
            <a:r>
              <a:rPr lang="en-US" sz="2200" dirty="0"/>
              <a:t> Model to Model</a:t>
            </a:r>
          </a:p>
          <a:p>
            <a:pPr lvl="1"/>
            <a:r>
              <a:rPr lang="en-US" sz="2200" dirty="0"/>
              <a:t> Percentiles</a:t>
            </a:r>
          </a:p>
          <a:p>
            <a:pPr lvl="1"/>
            <a:r>
              <a:rPr lang="en-US" sz="2200" dirty="0"/>
              <a:t> Single Network</a:t>
            </a:r>
          </a:p>
          <a:p>
            <a:pPr lvl="1"/>
            <a:r>
              <a:rPr lang="en-US" sz="2200" dirty="0"/>
              <a:t> Forecast Skill</a:t>
            </a:r>
          </a:p>
          <a:p>
            <a:pPr lvl="1"/>
            <a:r>
              <a:rPr lang="en-US" sz="2200" dirty="0"/>
              <a:t> Soil</a:t>
            </a:r>
          </a:p>
          <a:p>
            <a:r>
              <a:rPr lang="en-US" sz="2600" dirty="0"/>
              <a:t>“</a:t>
            </a:r>
            <a:r>
              <a:rPr lang="en-US" sz="2600" dirty="0" err="1"/>
              <a:t>Soccergoal</a:t>
            </a:r>
            <a:r>
              <a:rPr lang="en-US" sz="2600" dirty="0"/>
              <a:t>” Plot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8163478" y="1053544"/>
            <a:ext cx="2769565" cy="5108712"/>
          </a:xfrm>
        </p:spPr>
        <p:txBody>
          <a:bodyPr>
            <a:normAutofit fontScale="92500"/>
          </a:bodyPr>
          <a:lstStyle/>
          <a:p>
            <a:r>
              <a:rPr lang="en-US" dirty="0"/>
              <a:t>Spectral Analysis</a:t>
            </a:r>
          </a:p>
          <a:p>
            <a:r>
              <a:rPr lang="en-US" dirty="0"/>
              <a:t>Stacked Bar Plots</a:t>
            </a:r>
          </a:p>
          <a:p>
            <a:pPr lvl="1"/>
            <a:r>
              <a:rPr lang="en-US" dirty="0"/>
              <a:t>AERO6</a:t>
            </a:r>
          </a:p>
          <a:p>
            <a:pPr lvl="1"/>
            <a:r>
              <a:rPr lang="en-US" dirty="0"/>
              <a:t>Panel</a:t>
            </a:r>
          </a:p>
          <a:p>
            <a:pPr lvl="1"/>
            <a:r>
              <a:rPr lang="en-US" dirty="0"/>
              <a:t>AERO6 Panel</a:t>
            </a:r>
          </a:p>
          <a:p>
            <a:pPr lvl="1"/>
            <a:r>
              <a:rPr lang="en-US" dirty="0"/>
              <a:t>Soil</a:t>
            </a:r>
          </a:p>
          <a:p>
            <a:r>
              <a:rPr lang="en-US" dirty="0"/>
              <a:t>Stats and Plots</a:t>
            </a:r>
          </a:p>
          <a:p>
            <a:r>
              <a:rPr lang="en-US" dirty="0"/>
              <a:t>Temporal</a:t>
            </a:r>
          </a:p>
          <a:p>
            <a:r>
              <a:rPr lang="en-US" dirty="0"/>
              <a:t>Time Series</a:t>
            </a:r>
          </a:p>
          <a:p>
            <a:pPr lvl="1"/>
            <a:r>
              <a:rPr lang="en-US" dirty="0"/>
              <a:t> Model to Model</a:t>
            </a:r>
          </a:p>
          <a:p>
            <a:pPr lvl="1"/>
            <a:r>
              <a:rPr lang="en-US" dirty="0"/>
              <a:t> Multi-Network</a:t>
            </a:r>
          </a:p>
        </p:txBody>
      </p:sp>
    </p:spTree>
    <p:extLst>
      <p:ext uri="{BB962C8B-B14F-4D97-AF65-F5344CB8AC3E}">
        <p14:creationId xmlns:p14="http://schemas.microsoft.com/office/powerpoint/2010/main" val="2329528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5CF2D8-FBD3-4749-8A10-82F6DA02E3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E30713-ECE9-4EF5-BDC3-AA99687F1FE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1D0875-D469-46E8-9BA6-A6F914D4AD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996" y="0"/>
            <a:ext cx="5216365" cy="3547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A8A040-B00E-4E18-AA9D-11EF601AC1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7" y="0"/>
            <a:ext cx="5214124" cy="3546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8C8AD3-1AC6-4DE4-A5FF-BC9499A548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6"/>
          <a:stretch/>
        </p:blipFill>
        <p:spPr>
          <a:xfrm>
            <a:off x="3897394" y="3513221"/>
            <a:ext cx="5287404" cy="326296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98C75D-CEDA-4620-9940-77DC46C62521}"/>
              </a:ext>
            </a:extLst>
          </p:cNvPr>
          <p:cNvCxnSpPr>
            <a:cxnSpLocks/>
          </p:cNvCxnSpPr>
          <p:nvPr/>
        </p:nvCxnSpPr>
        <p:spPr bwMode="auto">
          <a:xfrm>
            <a:off x="5380522" y="1465474"/>
            <a:ext cx="943276" cy="0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158CD5-DED3-4046-994C-06854799390E}"/>
              </a:ext>
            </a:extLst>
          </p:cNvPr>
          <p:cNvCxnSpPr>
            <a:cxnSpLocks/>
          </p:cNvCxnSpPr>
          <p:nvPr/>
        </p:nvCxnSpPr>
        <p:spPr bwMode="auto">
          <a:xfrm flipH="1">
            <a:off x="8875553" y="3263317"/>
            <a:ext cx="1057014" cy="1736522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990F0BD-DA02-49FC-946F-A8DF2FF1F1F9}"/>
              </a:ext>
            </a:extLst>
          </p:cNvPr>
          <p:cNvSpPr txBox="1"/>
          <p:nvPr/>
        </p:nvSpPr>
        <p:spPr>
          <a:xfrm>
            <a:off x="201336" y="3607266"/>
            <a:ext cx="3649211" cy="233910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New: Interactive Time-series Plot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Concentration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Bias, error, RMSE, correlation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Add/remove traces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Zoom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Mouse-over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Exportable to static image</a:t>
            </a:r>
          </a:p>
        </p:txBody>
      </p:sp>
    </p:spTree>
    <p:extLst>
      <p:ext uri="{BB962C8B-B14F-4D97-AF65-F5344CB8AC3E}">
        <p14:creationId xmlns:p14="http://schemas.microsoft.com/office/powerpoint/2010/main" val="1506500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AA40C8-A5E3-45E5-B0CD-6DF1A4CD3C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377724-57BF-4DDC-A6B9-22E526F3A03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150074-7A95-4A65-A7FC-6ECE24164DE5}"/>
              </a:ext>
            </a:extLst>
          </p:cNvPr>
          <p:cNvCxnSpPr>
            <a:cxnSpLocks/>
          </p:cNvCxnSpPr>
          <p:nvPr/>
        </p:nvCxnSpPr>
        <p:spPr bwMode="auto">
          <a:xfrm>
            <a:off x="5905850" y="1582920"/>
            <a:ext cx="687897" cy="0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A2E8DB1-5246-4F6B-B3AD-D6903D4D7D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94" r="50046" b="3944"/>
          <a:stretch/>
        </p:blipFill>
        <p:spPr>
          <a:xfrm>
            <a:off x="125835" y="117446"/>
            <a:ext cx="5712903" cy="3229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71662E-859D-4B17-AC88-371A453617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39" r="50046" b="3700"/>
          <a:stretch/>
        </p:blipFill>
        <p:spPr>
          <a:xfrm>
            <a:off x="6669248" y="100668"/>
            <a:ext cx="5410899" cy="32297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4FD491-E14C-433B-9824-6124A3FAED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94" r="50046" b="3944"/>
          <a:stretch/>
        </p:blipFill>
        <p:spPr>
          <a:xfrm>
            <a:off x="134225" y="3456265"/>
            <a:ext cx="5704514" cy="3322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3C0DEE-064A-45A8-B073-9C14C852FF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49" r="50046" b="3700"/>
          <a:stretch/>
        </p:blipFill>
        <p:spPr>
          <a:xfrm>
            <a:off x="6677637" y="3473041"/>
            <a:ext cx="5402510" cy="330526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EC9C90-DA9E-4DFB-B37D-03308EA31662}"/>
              </a:ext>
            </a:extLst>
          </p:cNvPr>
          <p:cNvCxnSpPr>
            <a:cxnSpLocks/>
          </p:cNvCxnSpPr>
          <p:nvPr/>
        </p:nvCxnSpPr>
        <p:spPr bwMode="auto">
          <a:xfrm>
            <a:off x="9865453" y="3028426"/>
            <a:ext cx="0" cy="788565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8EF97D-665B-447F-998E-C386060BEC43}"/>
              </a:ext>
            </a:extLst>
          </p:cNvPr>
          <p:cNvCxnSpPr>
            <a:cxnSpLocks/>
          </p:cNvCxnSpPr>
          <p:nvPr/>
        </p:nvCxnSpPr>
        <p:spPr bwMode="auto">
          <a:xfrm flipH="1">
            <a:off x="5889072" y="5124472"/>
            <a:ext cx="722850" cy="0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256F854-1C61-4EF6-B6C4-BDED19A6C900}"/>
              </a:ext>
            </a:extLst>
          </p:cNvPr>
          <p:cNvSpPr txBox="1"/>
          <p:nvPr/>
        </p:nvSpPr>
        <p:spPr>
          <a:xfrm>
            <a:off x="4362277" y="2684477"/>
            <a:ext cx="3682765" cy="206210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New: Interactive Spatial Plots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Zoom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Mouse-over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Multi-network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Toggle networks on/off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Change base map (on-the-fly)</a:t>
            </a:r>
          </a:p>
        </p:txBody>
      </p:sp>
    </p:spTree>
    <p:extLst>
      <p:ext uri="{BB962C8B-B14F-4D97-AF65-F5344CB8AC3E}">
        <p14:creationId xmlns:p14="http://schemas.microsoft.com/office/powerpoint/2010/main" val="1454658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58B237-BAB2-4FAF-82CF-CFC4C71F58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39" r="50053" b="4435"/>
          <a:stretch/>
        </p:blipFill>
        <p:spPr>
          <a:xfrm>
            <a:off x="0" y="727996"/>
            <a:ext cx="12192000" cy="58785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5ED8EC-3D8B-42B2-BF1F-43DD933721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377724-57BF-4DDC-A6B9-22E526F3A03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4A2DFB6-D0D5-4BDC-8A9A-3F88B6AB6FB9}"/>
              </a:ext>
            </a:extLst>
          </p:cNvPr>
          <p:cNvSpPr txBox="1">
            <a:spLocks/>
          </p:cNvSpPr>
          <p:nvPr/>
        </p:nvSpPr>
        <p:spPr>
          <a:xfrm>
            <a:off x="1784623" y="111752"/>
            <a:ext cx="10515600" cy="74301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3200" kern="0" dirty="0"/>
              <a:t>Improved Stacked Bar Plot for PM Species</a:t>
            </a:r>
          </a:p>
        </p:txBody>
      </p:sp>
    </p:spTree>
    <p:extLst>
      <p:ext uri="{BB962C8B-B14F-4D97-AF65-F5344CB8AC3E}">
        <p14:creationId xmlns:p14="http://schemas.microsoft.com/office/powerpoint/2010/main" val="3127678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FB9278-252E-4E04-91F6-1895C9FAB6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377724-57BF-4DDC-A6B9-22E526F3A03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026" name="Picture 2" descr="http://darwin.rtpnc.epa.gov/wyat/cache/CMAQv53r_2016fe_12US1_M3Dry_NoBidi_89064_stacked_barplot_AE6_ts.png">
            <a:extLst>
              <a:ext uri="{FF2B5EF4-FFF2-40B4-BE49-F238E27FC236}">
                <a16:creationId xmlns:a16="http://schemas.microsoft.com/office/drawing/2014/main" id="{765DE3F2-A496-4D8C-AF2F-225AC7330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143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3B36C5-5917-4787-A628-68AC2B45C26D}"/>
              </a:ext>
            </a:extLst>
          </p:cNvPr>
          <p:cNvSpPr txBox="1"/>
          <p:nvPr/>
        </p:nvSpPr>
        <p:spPr>
          <a:xfrm>
            <a:off x="4278385" y="1426128"/>
            <a:ext cx="3389152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New: Stacked Bar Time-series</a:t>
            </a:r>
          </a:p>
        </p:txBody>
      </p:sp>
    </p:spTree>
    <p:extLst>
      <p:ext uri="{BB962C8B-B14F-4D97-AF65-F5344CB8AC3E}">
        <p14:creationId xmlns:p14="http://schemas.microsoft.com/office/powerpoint/2010/main" val="1872344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594133-970E-4E60-9918-FC7D51A2BF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377724-57BF-4DDC-A6B9-22E526F3A03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9171EC-A39E-403D-815D-A4101E028F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61" r="50771" b="6147"/>
          <a:stretch/>
        </p:blipFill>
        <p:spPr>
          <a:xfrm>
            <a:off x="146007" y="956345"/>
            <a:ext cx="11967696" cy="56538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CC0E787-57A6-4735-B1E5-5CDB1AC8739F}"/>
              </a:ext>
            </a:extLst>
          </p:cNvPr>
          <p:cNvSpPr txBox="1">
            <a:spLocks/>
          </p:cNvSpPr>
          <p:nvPr/>
        </p:nvSpPr>
        <p:spPr>
          <a:xfrm>
            <a:off x="1278007" y="93908"/>
            <a:ext cx="10363200" cy="3048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3200" kern="0" dirty="0"/>
              <a:t>New: Interactive Boxplot Using R </a:t>
            </a:r>
            <a:r>
              <a:rPr lang="en-US" sz="3200" kern="0" dirty="0" err="1"/>
              <a:t>plot_ly</a:t>
            </a:r>
            <a:r>
              <a:rPr lang="en-US" sz="3200" kern="0" dirty="0"/>
              <a:t> Library</a:t>
            </a:r>
          </a:p>
        </p:txBody>
      </p:sp>
    </p:spTree>
    <p:extLst>
      <p:ext uri="{BB962C8B-B14F-4D97-AF65-F5344CB8AC3E}">
        <p14:creationId xmlns:p14="http://schemas.microsoft.com/office/powerpoint/2010/main" val="3430279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FDB62F-801D-4607-8C56-6322147ABC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377724-57BF-4DDC-A6B9-22E526F3A03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3074" name="Picture 2" descr="http://darwin.rtpnc.epa.gov/wyat/cache/CMAQv53r_2016fe_12US1_M3Dry_NoBidi_O3_8hrmax_409876_boxplot_ggplot.png">
            <a:extLst>
              <a:ext uri="{FF2B5EF4-FFF2-40B4-BE49-F238E27FC236}">
                <a16:creationId xmlns:a16="http://schemas.microsoft.com/office/drawing/2014/main" id="{53C42CBD-4849-4215-B6EF-FE701449C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758" y="1058708"/>
            <a:ext cx="5603132" cy="560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darwin.rtpnc.epa.gov/wyat/cache/CMAQv53r_2016fe_12US1_M3Dry_NoBidi_O3_8hrmax_274543_boxplot_ggplot.png">
            <a:extLst>
              <a:ext uri="{FF2B5EF4-FFF2-40B4-BE49-F238E27FC236}">
                <a16:creationId xmlns:a16="http://schemas.microsoft.com/office/drawing/2014/main" id="{ED7A87CD-4EEC-4177-A85D-CC06F34D6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7" y="1068795"/>
            <a:ext cx="5612860" cy="561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2ABCD02-D253-4ED5-807E-CCC17E58CEC5}"/>
              </a:ext>
            </a:extLst>
          </p:cNvPr>
          <p:cNvSpPr txBox="1">
            <a:spLocks/>
          </p:cNvSpPr>
          <p:nvPr/>
        </p:nvSpPr>
        <p:spPr>
          <a:xfrm>
            <a:off x="1278007" y="93908"/>
            <a:ext cx="10363200" cy="3048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3200" kern="0" dirty="0"/>
              <a:t>Enhanced Boxplot Using R </a:t>
            </a:r>
            <a:r>
              <a:rPr lang="en-US" sz="3200" kern="0" dirty="0" err="1"/>
              <a:t>GGplot</a:t>
            </a:r>
            <a:r>
              <a:rPr lang="en-US" sz="3200" kern="0" dirty="0"/>
              <a:t> Library</a:t>
            </a:r>
          </a:p>
        </p:txBody>
      </p:sp>
    </p:spTree>
    <p:extLst>
      <p:ext uri="{BB962C8B-B14F-4D97-AF65-F5344CB8AC3E}">
        <p14:creationId xmlns:p14="http://schemas.microsoft.com/office/powerpoint/2010/main" val="4032731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D6C536-A1EB-4704-AA80-227310FAE4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377724-57BF-4DDC-A6B9-22E526F3A03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CAFB00-D8AB-43DE-A9C0-3FC023471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51" r="50183" b="5168"/>
          <a:stretch/>
        </p:blipFill>
        <p:spPr>
          <a:xfrm>
            <a:off x="287892" y="1139836"/>
            <a:ext cx="11792255" cy="55378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057068C-A3F5-4FFD-9481-BED8133A24FD}"/>
              </a:ext>
            </a:extLst>
          </p:cNvPr>
          <p:cNvSpPr txBox="1">
            <a:spLocks/>
          </p:cNvSpPr>
          <p:nvPr/>
        </p:nvSpPr>
        <p:spPr>
          <a:xfrm>
            <a:off x="1278007" y="93908"/>
            <a:ext cx="10363200" cy="3048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3200" kern="0" dirty="0"/>
              <a:t>Interactive Binned-Bias Boxplot Using R </a:t>
            </a:r>
            <a:r>
              <a:rPr lang="en-US" sz="3200" kern="0" dirty="0" err="1"/>
              <a:t>plot_ly</a:t>
            </a:r>
            <a:r>
              <a:rPr lang="en-US" sz="3200" kern="0" dirty="0"/>
              <a:t> Library</a:t>
            </a:r>
          </a:p>
        </p:txBody>
      </p:sp>
    </p:spTree>
    <p:extLst>
      <p:ext uri="{BB962C8B-B14F-4D97-AF65-F5344CB8AC3E}">
        <p14:creationId xmlns:p14="http://schemas.microsoft.com/office/powerpoint/2010/main" val="2713304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528" y="1095334"/>
            <a:ext cx="6899910" cy="524732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Model evaluation tool for both AQ and MET models</a:t>
            </a:r>
          </a:p>
          <a:p>
            <a:pPr lvl="1"/>
            <a:r>
              <a:rPr lang="en-US" sz="2000" dirty="0"/>
              <a:t> WRF, MPAS (MM5 no longer supported)</a:t>
            </a:r>
          </a:p>
          <a:p>
            <a:pPr lvl="1"/>
            <a:r>
              <a:rPr lang="en-US" sz="2000" dirty="0"/>
              <a:t> CMAQ, </a:t>
            </a:r>
            <a:r>
              <a:rPr lang="en-US" sz="2000" dirty="0" err="1"/>
              <a:t>CAMx</a:t>
            </a:r>
            <a:r>
              <a:rPr lang="en-US" sz="2000" dirty="0"/>
              <a:t> (requires some pre-processing)</a:t>
            </a:r>
          </a:p>
          <a:p>
            <a:pPr marL="284163" lvl="1" indent="0">
              <a:buNone/>
            </a:pPr>
            <a:endParaRPr lang="en-US" sz="900" dirty="0"/>
          </a:p>
          <a:p>
            <a:r>
              <a:rPr lang="en-US" dirty="0"/>
              <a:t>Utilizes open source software</a:t>
            </a:r>
          </a:p>
          <a:p>
            <a:pPr lvl="1"/>
            <a:r>
              <a:rPr lang="en-US" sz="2000" dirty="0"/>
              <a:t> MySQL database software: Data storage and access </a:t>
            </a:r>
          </a:p>
          <a:p>
            <a:pPr lvl="1"/>
            <a:r>
              <a:rPr lang="en-US" sz="2000" dirty="0"/>
              <a:t> Fortran (post-processing tools) </a:t>
            </a:r>
          </a:p>
          <a:p>
            <a:pPr lvl="1"/>
            <a:r>
              <a:rPr lang="en-US" sz="2000" dirty="0"/>
              <a:t> R statistical software: Database interface and analysis</a:t>
            </a:r>
          </a:p>
          <a:p>
            <a:pPr marL="284163" lvl="1" indent="0">
              <a:buNone/>
            </a:pPr>
            <a:endParaRPr lang="en-US" sz="900" dirty="0"/>
          </a:p>
          <a:p>
            <a:r>
              <a:rPr lang="en-US" dirty="0"/>
              <a:t>Advantages of AMET</a:t>
            </a:r>
          </a:p>
          <a:p>
            <a:pPr lvl="1"/>
            <a:r>
              <a:rPr lang="en-US" sz="2200" dirty="0"/>
              <a:t> </a:t>
            </a:r>
            <a:r>
              <a:rPr lang="en-US" sz="2100" dirty="0"/>
              <a:t>capable of managing large datasets efficiently</a:t>
            </a:r>
          </a:p>
          <a:p>
            <a:pPr lvl="1"/>
            <a:r>
              <a:rPr lang="en-US" dirty="0"/>
              <a:t> </a:t>
            </a:r>
            <a:r>
              <a:rPr lang="en-US" sz="2000" dirty="0"/>
              <a:t>partially automated system, therefore easy to use</a:t>
            </a:r>
          </a:p>
          <a:p>
            <a:pPr lvl="1"/>
            <a:r>
              <a:rPr lang="en-US" sz="2000" dirty="0"/>
              <a:t> relational database allows for unique querying of data</a:t>
            </a:r>
            <a:endParaRPr lang="en-US" dirty="0"/>
          </a:p>
          <a:p>
            <a:pPr lvl="1"/>
            <a:r>
              <a:rPr lang="en-US" sz="2000" dirty="0"/>
              <a:t> pre-defined analysis scripts for common analysis across groups</a:t>
            </a:r>
          </a:p>
          <a:p>
            <a:pPr lvl="1"/>
            <a:r>
              <a:rPr lang="en-US" sz="2000" dirty="0"/>
              <a:t> users can easily develop their own custom analyses in R </a:t>
            </a:r>
          </a:p>
          <a:p>
            <a:pPr lvl="2"/>
            <a:r>
              <a:rPr lang="en-US" sz="1900" dirty="0"/>
              <a:t> or leverage output files to do their own analyses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217" y="132521"/>
            <a:ext cx="4818895" cy="6609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896" y="-230229"/>
            <a:ext cx="8381834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General Overview of AMET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76971" y="2303357"/>
            <a:ext cx="9606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(AQ only)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44448" y="2316858"/>
            <a:ext cx="9606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(AQ only)</a:t>
            </a:r>
          </a:p>
        </p:txBody>
      </p:sp>
    </p:spTree>
    <p:extLst>
      <p:ext uri="{BB962C8B-B14F-4D97-AF65-F5344CB8AC3E}">
        <p14:creationId xmlns:p14="http://schemas.microsoft.com/office/powerpoint/2010/main" val="3436235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21F5BA-8385-4FF3-BF0C-FA2100174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377724-57BF-4DDC-A6B9-22E526F3A03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4098" name="Picture 2" descr="http://darwin.rtpnc.epa.gov/wyat/cache/CMAQv521_2016_12US1_Eval_Base_PM_TOT_627183_Kellyplot_NMB.png">
            <a:extLst>
              <a:ext uri="{FF2B5EF4-FFF2-40B4-BE49-F238E27FC236}">
                <a16:creationId xmlns:a16="http://schemas.microsoft.com/office/drawing/2014/main" id="{64C92C17-CC35-4E83-B0CF-E02169735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4"/>
          <a:stretch/>
        </p:blipFill>
        <p:spPr bwMode="auto">
          <a:xfrm>
            <a:off x="0" y="3933128"/>
            <a:ext cx="6011694" cy="292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darwin.rtpnc.epa.gov/wyat/cache/CMAQv521_2016_12US1_Eval_Base_PM_TOT_627183_Kellyplot_Corr.png">
            <a:extLst>
              <a:ext uri="{FF2B5EF4-FFF2-40B4-BE49-F238E27FC236}">
                <a16:creationId xmlns:a16="http://schemas.microsoft.com/office/drawing/2014/main" id="{B80662F3-DAEF-4652-9E66-C8B0E0326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2"/>
          <a:stretch/>
        </p:blipFill>
        <p:spPr bwMode="auto">
          <a:xfrm>
            <a:off x="6178035" y="3931307"/>
            <a:ext cx="6013965" cy="29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BDC3B54-7E39-4392-8511-B4DE8DE945DA}"/>
              </a:ext>
            </a:extLst>
          </p:cNvPr>
          <p:cNvSpPr txBox="1">
            <a:spLocks/>
          </p:cNvSpPr>
          <p:nvPr/>
        </p:nvSpPr>
        <p:spPr>
          <a:xfrm>
            <a:off x="1278007" y="93908"/>
            <a:ext cx="10363200" cy="3048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3200" kern="0" dirty="0"/>
              <a:t>New: “Kelly” Plot</a:t>
            </a:r>
          </a:p>
        </p:txBody>
      </p:sp>
      <p:pic>
        <p:nvPicPr>
          <p:cNvPr id="4102" name="Picture 6" descr="http://darwin.rtpnc.epa.gov/wyat/cache/CMAQv521_2016_12US1_Eval_Base_PM_TOT_224137_Kellyplot_NMB.png">
            <a:extLst>
              <a:ext uri="{FF2B5EF4-FFF2-40B4-BE49-F238E27FC236}">
                <a16:creationId xmlns:a16="http://schemas.microsoft.com/office/drawing/2014/main" id="{F097E2BE-6A7D-444B-9377-3A3DAFDB6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2"/>
          <a:stretch/>
        </p:blipFill>
        <p:spPr bwMode="auto">
          <a:xfrm>
            <a:off x="532086" y="959432"/>
            <a:ext cx="5200650" cy="296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darwin.rtpnc.epa.gov/wyat/cache/CMAQv521_2016_12US1_Eval_Base_PM_TOT_224137_Kellyplot_ME.png">
            <a:extLst>
              <a:ext uri="{FF2B5EF4-FFF2-40B4-BE49-F238E27FC236}">
                <a16:creationId xmlns:a16="http://schemas.microsoft.com/office/drawing/2014/main" id="{44399022-8C79-45B8-806D-CA66CAA40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7"/>
          <a:stretch/>
        </p:blipFill>
        <p:spPr bwMode="auto">
          <a:xfrm>
            <a:off x="6605893" y="989901"/>
            <a:ext cx="5200650" cy="293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888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17CAED-C5F7-4B1A-8A2B-0DE75DD7A5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377724-57BF-4DDC-A6B9-22E526F3A03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C31376-B116-4D0E-AB24-375B79487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72" r="50046" b="3944"/>
          <a:stretch/>
        </p:blipFill>
        <p:spPr>
          <a:xfrm>
            <a:off x="687897" y="1012733"/>
            <a:ext cx="10754686" cy="516995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3214EA-3DCB-4BAD-AEEE-8AA0ADD428D9}"/>
              </a:ext>
            </a:extLst>
          </p:cNvPr>
          <p:cNvSpPr txBox="1">
            <a:spLocks/>
          </p:cNvSpPr>
          <p:nvPr/>
        </p:nvSpPr>
        <p:spPr>
          <a:xfrm>
            <a:off x="1278007" y="93908"/>
            <a:ext cx="10363200" cy="3048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3200" kern="0" dirty="0"/>
              <a:t>Using Met Data with AMET-AQ Plotting Scripts</a:t>
            </a:r>
          </a:p>
        </p:txBody>
      </p:sp>
    </p:spTree>
    <p:extLst>
      <p:ext uri="{BB962C8B-B14F-4D97-AF65-F5344CB8AC3E}">
        <p14:creationId xmlns:p14="http://schemas.microsoft.com/office/powerpoint/2010/main" val="2613609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DE8DDF-C6B4-430F-A819-D85256101B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377724-57BF-4DDC-A6B9-22E526F3A03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B0F05D-9C46-4D8D-8DB1-6F52056949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94" r="50053" b="3944"/>
          <a:stretch/>
        </p:blipFill>
        <p:spPr>
          <a:xfrm>
            <a:off x="798398" y="981512"/>
            <a:ext cx="10660964" cy="518439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D108917-575F-431E-95A1-8535F351968D}"/>
              </a:ext>
            </a:extLst>
          </p:cNvPr>
          <p:cNvSpPr txBox="1">
            <a:spLocks/>
          </p:cNvSpPr>
          <p:nvPr/>
        </p:nvSpPr>
        <p:spPr>
          <a:xfrm>
            <a:off x="1278007" y="93908"/>
            <a:ext cx="10363200" cy="3048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3200" kern="0" dirty="0"/>
              <a:t>Using Met Data with AMET-AQ Plotting Scripts</a:t>
            </a:r>
          </a:p>
        </p:txBody>
      </p:sp>
    </p:spTree>
    <p:extLst>
      <p:ext uri="{BB962C8B-B14F-4D97-AF65-F5344CB8AC3E}">
        <p14:creationId xmlns:p14="http://schemas.microsoft.com/office/powerpoint/2010/main" val="3318821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631" y="1083652"/>
            <a:ext cx="10515600" cy="4919583"/>
          </a:xfrm>
        </p:spPr>
        <p:txBody>
          <a:bodyPr>
            <a:normAutofit/>
          </a:bodyPr>
          <a:lstStyle/>
          <a:p>
            <a:r>
              <a:rPr lang="en-US" dirty="0"/>
              <a:t>“batch processing” analysis script available in AMET-AQ (since AMETv1.3)</a:t>
            </a:r>
            <a:endParaRPr lang="en-US" sz="2000" dirty="0"/>
          </a:p>
          <a:p>
            <a:r>
              <a:rPr lang="en-US" dirty="0"/>
              <a:t>Allows for “mass production” of plots using a single script</a:t>
            </a:r>
          </a:p>
          <a:p>
            <a:pPr lvl="1"/>
            <a:r>
              <a:rPr lang="en-US" dirty="0"/>
              <a:t> user can select which plots to create</a:t>
            </a:r>
          </a:p>
          <a:p>
            <a:pPr lvl="1"/>
            <a:r>
              <a:rPr lang="en-US" dirty="0"/>
              <a:t> utilizes a single </a:t>
            </a:r>
            <a:r>
              <a:rPr lang="en-US" dirty="0" err="1"/>
              <a:t>namelist</a:t>
            </a:r>
            <a:r>
              <a:rPr lang="en-US" dirty="0"/>
              <a:t> file</a:t>
            </a:r>
            <a:endParaRPr lang="en-US" sz="2000" dirty="0"/>
          </a:p>
          <a:p>
            <a:r>
              <a:rPr lang="en-US" dirty="0"/>
              <a:t>Can produce all available AQ analysis plots </a:t>
            </a:r>
          </a:p>
          <a:p>
            <a:pPr lvl="1"/>
            <a:r>
              <a:rPr lang="en-US" dirty="0"/>
              <a:t> neatly organized directory tree is created</a:t>
            </a:r>
          </a:p>
          <a:p>
            <a:pPr lvl="1"/>
            <a:r>
              <a:rPr lang="en-US" dirty="0"/>
              <a:t> removes the need for configuring and running individual analysis script</a:t>
            </a:r>
            <a:endParaRPr lang="en-US" sz="2000" dirty="0"/>
          </a:p>
          <a:p>
            <a:r>
              <a:rPr lang="en-US" dirty="0"/>
              <a:t>Batch script is part of a unified post-processing script for CMAQ</a:t>
            </a:r>
          </a:p>
          <a:p>
            <a:pPr lvl="1"/>
            <a:r>
              <a:rPr lang="en-US" dirty="0"/>
              <a:t> “master” CMAQ post-processing script available with AMET and CMAQ</a:t>
            </a:r>
          </a:p>
          <a:p>
            <a:pPr lvl="1"/>
            <a:r>
              <a:rPr lang="en-US" dirty="0"/>
              <a:t> single script to run combine, site compare and create batch plots </a:t>
            </a:r>
          </a:p>
          <a:p>
            <a:pPr lvl="1"/>
            <a:r>
              <a:rPr lang="en-US" dirty="0"/>
              <a:t> does require AMET code, but does not require MySQL database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84623" y="111752"/>
            <a:ext cx="10515600" cy="74301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Batch Processing Analysis in the AMET-AQ Module</a:t>
            </a:r>
          </a:p>
        </p:txBody>
      </p:sp>
    </p:spTree>
    <p:extLst>
      <p:ext uri="{BB962C8B-B14F-4D97-AF65-F5344CB8AC3E}">
        <p14:creationId xmlns:p14="http://schemas.microsoft.com/office/powerpoint/2010/main" val="1167369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631" y="1083652"/>
            <a:ext cx="10515600" cy="4919583"/>
          </a:xfrm>
        </p:spPr>
        <p:txBody>
          <a:bodyPr>
            <a:normAutofit/>
          </a:bodyPr>
          <a:lstStyle/>
          <a:p>
            <a:r>
              <a:rPr lang="en-US" dirty="0"/>
              <a:t>Critical error found in AMET-AQ code on 11/6/2019</a:t>
            </a:r>
          </a:p>
          <a:p>
            <a:r>
              <a:rPr lang="en-US" dirty="0"/>
              <a:t>Error caused the site metadata in the database to populate correctly</a:t>
            </a:r>
          </a:p>
          <a:p>
            <a:pPr lvl="1"/>
            <a:r>
              <a:rPr lang="en-US" sz="2000" dirty="0"/>
              <a:t> result of a missing column definition in the </a:t>
            </a:r>
            <a:r>
              <a:rPr lang="en-US" sz="2000" dirty="0" err="1"/>
              <a:t>site_metadata</a:t>
            </a:r>
            <a:r>
              <a:rPr lang="en-US" sz="2000" dirty="0"/>
              <a:t> table setup</a:t>
            </a:r>
          </a:p>
          <a:p>
            <a:r>
              <a:rPr lang="en-US" dirty="0"/>
              <a:t>Results in AQ analysis scripts utilizing the MySQL database to fail</a:t>
            </a:r>
          </a:p>
          <a:p>
            <a:pPr lvl="1"/>
            <a:r>
              <a:rPr lang="en-US" dirty="0"/>
              <a:t> </a:t>
            </a:r>
            <a:r>
              <a:rPr lang="en-US" sz="2000" dirty="0"/>
              <a:t>cannot match site information between tables</a:t>
            </a:r>
            <a:endParaRPr lang="en-US" dirty="0"/>
          </a:p>
          <a:p>
            <a:pPr lvl="1"/>
            <a:r>
              <a:rPr lang="en-US" dirty="0"/>
              <a:t> </a:t>
            </a:r>
            <a:r>
              <a:rPr lang="en-US" sz="2000" dirty="0"/>
              <a:t>Error does not affect when using AMET-AQ without the database</a:t>
            </a:r>
            <a:endParaRPr lang="en-US" dirty="0"/>
          </a:p>
          <a:p>
            <a:endParaRPr lang="en-US" dirty="0"/>
          </a:p>
          <a:p>
            <a:r>
              <a:rPr lang="en-US" dirty="0"/>
              <a:t>Simply fix has already been pushed and merged into master code</a:t>
            </a:r>
          </a:p>
          <a:p>
            <a:r>
              <a:rPr lang="en-US" dirty="0"/>
              <a:t>If you download AMET prior to 11/6/2019, there are instructions for how to fix the error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hlinkClick r:id="rId2"/>
              </a:rPr>
              <a:t>https://github.com/USEPA/AMET/issues/78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84623" y="111752"/>
            <a:ext cx="10515600" cy="74301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Critical Error Found Affecting AMETv1.4 AQ Code </a:t>
            </a:r>
          </a:p>
        </p:txBody>
      </p:sp>
    </p:spTree>
    <p:extLst>
      <p:ext uri="{BB962C8B-B14F-4D97-AF65-F5344CB8AC3E}">
        <p14:creationId xmlns:p14="http://schemas.microsoft.com/office/powerpoint/2010/main" val="2292689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 txBox="1">
            <a:spLocks noChangeArrowheads="1"/>
          </p:cNvSpPr>
          <p:nvPr/>
        </p:nvSpPr>
        <p:spPr bwMode="auto">
          <a:xfrm>
            <a:off x="208722" y="1088884"/>
            <a:ext cx="658301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7" tIns="45717" rIns="91437" bIns="45717"/>
          <a:lstStyle>
            <a:lvl1pPr marL="168275" indent="-168275">
              <a:spcBef>
                <a:spcPct val="20000"/>
              </a:spcBef>
              <a:buClr>
                <a:srgbClr val="003F69"/>
              </a:buClr>
              <a:buSzPct val="90000"/>
              <a:buFont typeface="Times" panose="02020603050405020304" pitchFamily="18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58788" indent="-174625">
              <a:spcBef>
                <a:spcPct val="20000"/>
              </a:spcBef>
              <a:buClr>
                <a:srgbClr val="003F69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742950" indent="-168275">
              <a:spcBef>
                <a:spcPct val="20000"/>
              </a:spcBef>
              <a:buClr>
                <a:srgbClr val="003F69"/>
              </a:buClr>
              <a:buSzPct val="90000"/>
              <a:buFont typeface="Times" panose="02020603050405020304" pitchFamily="18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027113" indent="-169863">
              <a:spcBef>
                <a:spcPct val="20000"/>
              </a:spcBef>
              <a:buClr>
                <a:srgbClr val="003F69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317625" indent="-176213">
              <a:spcBef>
                <a:spcPct val="20000"/>
              </a:spcBef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774825" indent="-176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32025" indent="-176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689225" indent="-176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146425" indent="-176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Web based (PHP) GUI for AMET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 project selection through a drop-down menu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 easy selection of plotting options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 sub-setting of sites/locations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14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Overlays on top of existing AMET release code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 r</a:t>
            </a:r>
            <a:r>
              <a:rPr lang="en-US" altLang="en-US" dirty="0"/>
              <a:t>equires two additional configuration files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 no other AMET code modifications required</a:t>
            </a:r>
          </a:p>
          <a:p>
            <a:pPr>
              <a:lnSpc>
                <a:spcPct val="90000"/>
              </a:lnSpc>
            </a:pPr>
            <a:endParaRPr lang="en-US" altLang="en-US" sz="14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Does require user to run Apache web-server</a:t>
            </a:r>
          </a:p>
          <a:p>
            <a:pPr>
              <a:lnSpc>
                <a:spcPct val="90000"/>
              </a:lnSpc>
            </a:pPr>
            <a:endParaRPr lang="en-US" altLang="en-US" sz="14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Beta version will be made available on </a:t>
            </a:r>
            <a:r>
              <a:rPr lang="en-US" altLang="en-US" sz="2000" dirty="0" err="1"/>
              <a:t>Git</a:t>
            </a:r>
            <a:r>
              <a:rPr lang="en-US" altLang="en-US" sz="2000" dirty="0"/>
              <a:t>-Hub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 limited support available</a:t>
            </a:r>
          </a:p>
          <a:p>
            <a:pPr lvl="1">
              <a:lnSpc>
                <a:spcPct val="90000"/>
              </a:lnSpc>
            </a:pPr>
            <a:endParaRPr lang="en-US" altLang="en-US" sz="14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Web-based GUI has been used at EPA for years with good success</a:t>
            </a:r>
          </a:p>
        </p:txBody>
      </p:sp>
      <p:pic>
        <p:nvPicPr>
          <p:cNvPr id="14339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25" b="48172"/>
          <a:stretch>
            <a:fillRect/>
          </a:stretch>
        </p:blipFill>
        <p:spPr bwMode="auto">
          <a:xfrm>
            <a:off x="6823490" y="1422745"/>
            <a:ext cx="261937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665" y="5770907"/>
            <a:ext cx="39370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1" t="23294" r="20720" b="35730"/>
          <a:stretch>
            <a:fillRect/>
          </a:stretch>
        </p:blipFill>
        <p:spPr bwMode="auto">
          <a:xfrm>
            <a:off x="9430165" y="1371945"/>
            <a:ext cx="24669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47"/>
          <a:stretch>
            <a:fillRect/>
          </a:stretch>
        </p:blipFill>
        <p:spPr bwMode="auto">
          <a:xfrm>
            <a:off x="6791739" y="1024282"/>
            <a:ext cx="50673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665" y="4010371"/>
            <a:ext cx="393700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Slide Number Placeholder 3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A9AEF2F-8B25-4DBC-81E7-C278CC24CF35}" type="slidenum">
              <a:rPr lang="en-US" altLang="en-US" sz="1000">
                <a:solidFill>
                  <a:srgbClr val="003F69"/>
                </a:solidFill>
              </a:rPr>
              <a:pPr/>
              <a:t>35</a:t>
            </a:fld>
            <a:endParaRPr lang="en-US" altLang="en-US" sz="1000">
              <a:solidFill>
                <a:srgbClr val="003F69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84623" y="111752"/>
            <a:ext cx="10003186" cy="74301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Web-based Graphical User Interface for AMET</a:t>
            </a:r>
          </a:p>
        </p:txBody>
      </p:sp>
    </p:spTree>
    <p:extLst>
      <p:ext uri="{BB962C8B-B14F-4D97-AF65-F5344CB8AC3E}">
        <p14:creationId xmlns:p14="http://schemas.microsoft.com/office/powerpoint/2010/main" val="2921352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631" y="1083652"/>
            <a:ext cx="10515600" cy="491958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AMET now resides in a GitHub repository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hlinkClick r:id="rId2"/>
              </a:rPr>
              <a:t>https://github.com/USEPA/AMET/tree/master</a:t>
            </a:r>
            <a:endParaRPr lang="en-US" dirty="0"/>
          </a:p>
          <a:p>
            <a:pPr lvl="1"/>
            <a:r>
              <a:rPr lang="en-US" dirty="0"/>
              <a:t> Latest version available under master </a:t>
            </a:r>
          </a:p>
          <a:p>
            <a:pPr lvl="1"/>
            <a:r>
              <a:rPr lang="en-US" dirty="0"/>
              <a:t> Previous AMET versions 1.2 and 1.3 are also available</a:t>
            </a:r>
          </a:p>
          <a:p>
            <a:pPr lvl="1"/>
            <a:r>
              <a:rPr lang="en-US" dirty="0"/>
              <a:t> Release notes available on AMET GitHub main page</a:t>
            </a:r>
          </a:p>
          <a:p>
            <a:pPr lvl="1"/>
            <a:r>
              <a:rPr lang="en-US" dirty="0"/>
              <a:t> AMET code is also linked from the CMAS Center website</a:t>
            </a:r>
          </a:p>
          <a:p>
            <a:endParaRPr lang="en-US" dirty="0"/>
          </a:p>
          <a:p>
            <a:r>
              <a:rPr lang="en-US" dirty="0"/>
              <a:t>Installation, Quick Start, and User’s guides available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hlinkClick r:id="rId3"/>
              </a:rPr>
              <a:t>https://github.com/USEPA/AMET/blob/master/docs/AMET_Users_Guide_v14.md</a:t>
            </a:r>
            <a:endParaRPr lang="en-US" dirty="0"/>
          </a:p>
          <a:p>
            <a:pPr lvl="1"/>
            <a:r>
              <a:rPr lang="en-US" dirty="0"/>
              <a:t> </a:t>
            </a:r>
            <a:r>
              <a:rPr lang="en-US" dirty="0">
                <a:hlinkClick r:id="rId4"/>
              </a:rPr>
              <a:t>https://github.com/USEPA/AMET/blob/master/docs/AMET_Install_Guide_v14.md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https://github.com/USEPA/AMET/blob/master/docs/AMET_QuickStart_Guide_v14.md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 development space will added to the AMET GitHub repository</a:t>
            </a:r>
          </a:p>
          <a:p>
            <a:pPr lvl="1"/>
            <a:r>
              <a:rPr lang="en-US" dirty="0"/>
              <a:t> Space where user contributed code can be shared</a:t>
            </a:r>
          </a:p>
          <a:p>
            <a:pPr lvl="1"/>
            <a:r>
              <a:rPr lang="en-US" dirty="0"/>
              <a:t> AMET web interface code (beta version) will initially reside here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76400" y="111752"/>
            <a:ext cx="10515600" cy="74301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Obtaining AMET and Documentation</a:t>
            </a:r>
          </a:p>
        </p:txBody>
      </p:sp>
    </p:spTree>
    <p:extLst>
      <p:ext uri="{BB962C8B-B14F-4D97-AF65-F5344CB8AC3E}">
        <p14:creationId xmlns:p14="http://schemas.microsoft.com/office/powerpoint/2010/main" val="14505797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AE71A4-416C-494D-B1AC-95A9DAA293B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77967" y="157347"/>
            <a:ext cx="10515600" cy="74301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70B9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3200" kern="0"/>
              <a:t>Obtaining AMET and Documentation</a:t>
            </a:r>
            <a:endParaRPr lang="en-US" sz="3200" kern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39EE91-4AC0-4BD9-953F-1A0DB4E21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66" t="14831" r="62293" b="3946"/>
          <a:stretch/>
        </p:blipFill>
        <p:spPr>
          <a:xfrm>
            <a:off x="90913" y="884961"/>
            <a:ext cx="6410555" cy="5645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7D7EEA-5755-47E8-A1EA-A28B164149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31" t="9939" r="65113" b="4080"/>
          <a:stretch/>
        </p:blipFill>
        <p:spPr>
          <a:xfrm>
            <a:off x="6409189" y="719141"/>
            <a:ext cx="5050173" cy="605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66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5919537"/>
            <a:ext cx="5598695" cy="9384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546" y="-17430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Future MET Evaluation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670" y="1616203"/>
            <a:ext cx="10147694" cy="437353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dirty="0" err="1">
                <a:cs typeface="Arial" panose="020B0604020202020204" pitchFamily="34" charset="0"/>
              </a:rPr>
              <a:t>AutoFTP</a:t>
            </a:r>
            <a:r>
              <a:rPr lang="en-US" dirty="0">
                <a:cs typeface="Arial" panose="020B0604020202020204" pitchFamily="34" charset="0"/>
              </a:rPr>
              <a:t> for PRISM precipitation evaluation 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cs typeface="Arial" panose="020B0604020202020204" pitchFamily="34" charset="0"/>
              </a:rPr>
              <a:t> requires reading GIS-based shapefiles rather than ASCII text files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cs typeface="Arial" panose="020B0604020202020204" pitchFamily="34" charset="0"/>
              </a:rPr>
              <a:t> more re-scripting required before implementation</a:t>
            </a:r>
          </a:p>
          <a:p>
            <a:pPr>
              <a:lnSpc>
                <a:spcPct val="120000"/>
              </a:lnSpc>
            </a:pPr>
            <a:r>
              <a:rPr lang="en-US" dirty="0">
                <a:cs typeface="Arial" panose="020B0604020202020204" pitchFamily="34" charset="0"/>
              </a:rPr>
              <a:t>Modernize some of the older plots</a:t>
            </a:r>
          </a:p>
          <a:p>
            <a:pPr>
              <a:lnSpc>
                <a:spcPct val="120000"/>
              </a:lnSpc>
            </a:pPr>
            <a:r>
              <a:rPr lang="en-US" dirty="0">
                <a:cs typeface="Arial" panose="020B0604020202020204" pitchFamily="34" charset="0"/>
              </a:rPr>
              <a:t>Ability to filter sites that have a different elevation than the model</a:t>
            </a:r>
          </a:p>
          <a:p>
            <a:pPr>
              <a:lnSpc>
                <a:spcPct val="120000"/>
              </a:lnSpc>
            </a:pPr>
            <a:r>
              <a:rPr lang="en-US" dirty="0">
                <a:cs typeface="Arial" panose="020B0604020202020204" pitchFamily="34" charset="0"/>
              </a:rPr>
              <a:t>Point precipitation analysis and statistics</a:t>
            </a:r>
          </a:p>
          <a:p>
            <a:pPr>
              <a:lnSpc>
                <a:spcPct val="120000"/>
              </a:lnSpc>
            </a:pPr>
            <a:r>
              <a:rPr lang="en-US" dirty="0">
                <a:cs typeface="Arial" panose="020B0604020202020204" pitchFamily="34" charset="0"/>
              </a:rPr>
              <a:t>Utilize ACARS profiles in MADIS 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cs typeface="Arial" panose="020B0604020202020204" pitchFamily="34" charset="0"/>
              </a:rPr>
              <a:t> provides for more temporally resolved boundary layer comparisons</a:t>
            </a:r>
          </a:p>
        </p:txBody>
      </p:sp>
    </p:spTree>
    <p:extLst>
      <p:ext uri="{BB962C8B-B14F-4D97-AF65-F5344CB8AC3E}">
        <p14:creationId xmlns:p14="http://schemas.microsoft.com/office/powerpoint/2010/main" val="1330306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5919537"/>
            <a:ext cx="5598695" cy="9384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546" y="-17430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Future AQ Evaluation Improvements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670" y="1616203"/>
            <a:ext cx="10147694" cy="437353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cs typeface="Arial" panose="020B0604020202020204" pitchFamily="34" charset="0"/>
              </a:rPr>
              <a:t>Add additional querying capability to database-less AQ analyses</a:t>
            </a:r>
          </a:p>
          <a:p>
            <a:pPr>
              <a:lnSpc>
                <a:spcPct val="120000"/>
              </a:lnSpc>
            </a:pPr>
            <a:r>
              <a:rPr lang="en-US" dirty="0">
                <a:cs typeface="Arial" panose="020B0604020202020204" pitchFamily="34" charset="0"/>
              </a:rPr>
              <a:t>Improve several of the new AMET-AQ plots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cs typeface="Arial" panose="020B0604020202020204" pitchFamily="34" charset="0"/>
              </a:rPr>
              <a:t> configurable colors scales, improve text size across plots, etc.</a:t>
            </a:r>
          </a:p>
          <a:p>
            <a:pPr>
              <a:lnSpc>
                <a:spcPct val="120000"/>
              </a:lnSpc>
            </a:pPr>
            <a:r>
              <a:rPr lang="en-US" dirty="0">
                <a:cs typeface="Arial" panose="020B0604020202020204" pitchFamily="34" charset="0"/>
              </a:rPr>
              <a:t>Explore adding more interactive plots</a:t>
            </a:r>
          </a:p>
          <a:p>
            <a:pPr>
              <a:lnSpc>
                <a:spcPct val="120000"/>
              </a:lnSpc>
            </a:pPr>
            <a:r>
              <a:rPr lang="en-US" dirty="0">
                <a:cs typeface="Arial" panose="020B0604020202020204" pitchFamily="34" charset="0"/>
              </a:rPr>
              <a:t>Improve query speed for large data queries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cs typeface="Arial" panose="020B0604020202020204" pitchFamily="34" charset="0"/>
              </a:rPr>
              <a:t> incorporate more database indexing</a:t>
            </a:r>
          </a:p>
          <a:p>
            <a:pPr>
              <a:lnSpc>
                <a:spcPct val="120000"/>
              </a:lnSpc>
            </a:pPr>
            <a:r>
              <a:rPr lang="en-US" dirty="0">
                <a:cs typeface="Arial" panose="020B0604020202020204" pitchFamily="34" charset="0"/>
              </a:rPr>
              <a:t>Add satellite data to routine AQ analysis</a:t>
            </a:r>
          </a:p>
          <a:p>
            <a:pPr>
              <a:lnSpc>
                <a:spcPct val="120000"/>
              </a:lnSpc>
            </a:pPr>
            <a:r>
              <a:rPr lang="en-US" dirty="0">
                <a:cs typeface="Arial" panose="020B0604020202020204" pitchFamily="34" charset="0"/>
              </a:rPr>
              <a:t>Add </a:t>
            </a:r>
            <a:r>
              <a:rPr lang="en-US" dirty="0" err="1">
                <a:cs typeface="Arial" panose="020B0604020202020204" pitchFamily="34" charset="0"/>
              </a:rPr>
              <a:t>ozonesonde</a:t>
            </a:r>
            <a:r>
              <a:rPr lang="en-US" dirty="0">
                <a:cs typeface="Arial" panose="020B0604020202020204" pitchFamily="34" charset="0"/>
              </a:rPr>
              <a:t> and other upper-air AQ analyses</a:t>
            </a:r>
          </a:p>
        </p:txBody>
      </p:sp>
      <p:pic>
        <p:nvPicPr>
          <p:cNvPr id="7170" name="Picture 2" descr="http://www.tropomi.eu/sites/default/files/S5P_NO2_June2018_large.png">
            <a:extLst>
              <a:ext uri="{FF2B5EF4-FFF2-40B4-BE49-F238E27FC236}">
                <a16:creationId xmlns:a16="http://schemas.microsoft.com/office/drawing/2014/main" id="{7DE48B95-2E09-464B-A34D-9EBC4D527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252" y="3369018"/>
            <a:ext cx="4960689" cy="274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9C347C-25FF-4557-99C4-BCB53306D929}"/>
              </a:ext>
            </a:extLst>
          </p:cNvPr>
          <p:cNvSpPr txBox="1"/>
          <p:nvPr/>
        </p:nvSpPr>
        <p:spPr>
          <a:xfrm>
            <a:off x="7055141" y="6115574"/>
            <a:ext cx="4823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http://www.tropomi.eu/data-products/nitrogen-dioxide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25687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AE71A4-416C-494D-B1AC-95A9DAA293B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371" y="826757"/>
            <a:ext cx="1841954" cy="526010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97157" y="-248531"/>
            <a:ext cx="9954168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General Overview of AMET: GitHub Code Structure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82934" y="1001151"/>
            <a:ext cx="2860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- External AQ binaries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82934" y="1235612"/>
            <a:ext cx="2521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- R configuration file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82934" y="1498285"/>
            <a:ext cx="2521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- Documentation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82934" y="1722507"/>
            <a:ext cx="2620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- Model output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94660" y="2424759"/>
            <a:ext cx="3572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- Downloaded Met and AQ observations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94660" y="3145236"/>
            <a:ext cx="3205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- Output files for both AQ and MET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82934" y="3377045"/>
            <a:ext cx="2837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- R analysis code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82934" y="3608854"/>
            <a:ext cx="3423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- R model-observation matching code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94660" y="3865713"/>
            <a:ext cx="3095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- Analysis C-Shell scripts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94660" y="4570963"/>
            <a:ext cx="6435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- Model-observation matching and database management C-shell scripts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4660" y="5755058"/>
            <a:ext cx="3811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- Source code for AQ required executables</a:t>
            </a:r>
          </a:p>
        </p:txBody>
      </p:sp>
    </p:spTree>
    <p:extLst>
      <p:ext uri="{BB962C8B-B14F-4D97-AF65-F5344CB8AC3E}">
        <p14:creationId xmlns:p14="http://schemas.microsoft.com/office/powerpoint/2010/main" val="28186513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to: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09651" y="2165350"/>
            <a:ext cx="10363200" cy="3849084"/>
          </a:xfrm>
        </p:spPr>
        <p:txBody>
          <a:bodyPr/>
          <a:lstStyle/>
          <a:p>
            <a:r>
              <a:rPr lang="en-US" b="1" dirty="0"/>
              <a:t>Liz Adams (UNC)</a:t>
            </a:r>
          </a:p>
          <a:p>
            <a:pPr lvl="1"/>
            <a:r>
              <a:rPr lang="en-US" sz="2000" dirty="0"/>
              <a:t>Code testing and documentation</a:t>
            </a:r>
            <a:endParaRPr lang="en-US" sz="900" dirty="0"/>
          </a:p>
          <a:p>
            <a:r>
              <a:rPr lang="en-US" b="1" dirty="0"/>
              <a:t>Kristen Foley (EPA) </a:t>
            </a:r>
          </a:p>
          <a:p>
            <a:pPr lvl="1"/>
            <a:r>
              <a:rPr lang="en-US" sz="2000" dirty="0"/>
              <a:t> Endless help with GitHub</a:t>
            </a:r>
            <a:endParaRPr lang="en-US" sz="900" dirty="0"/>
          </a:p>
          <a:p>
            <a:r>
              <a:rPr lang="en-US" b="1" dirty="0"/>
              <a:t>Ben Murphy (EPA) </a:t>
            </a:r>
          </a:p>
          <a:p>
            <a:pPr lvl="1"/>
            <a:r>
              <a:rPr lang="en-US" sz="2000" dirty="0"/>
              <a:t> Also helped with GitHub</a:t>
            </a:r>
            <a:endParaRPr lang="en-US" sz="900" dirty="0"/>
          </a:p>
          <a:p>
            <a:r>
              <a:rPr lang="en-US" b="1" dirty="0"/>
              <a:t>Christian Hogrefe (EPA) </a:t>
            </a:r>
          </a:p>
          <a:p>
            <a:pPr lvl="1"/>
            <a:r>
              <a:rPr lang="en-US" sz="2000" dirty="0"/>
              <a:t> Support for AMET-AQ tools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377724-57BF-4DDC-A6B9-22E526F3A03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19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2859E5C-8C53-4CAE-B31F-B81B16F3E353}" type="slidenum">
              <a:rPr lang="en-US" altLang="en-US" sz="1000">
                <a:solidFill>
                  <a:srgbClr val="003F69"/>
                </a:solidFill>
              </a:rPr>
              <a:pPr/>
              <a:t>5</a:t>
            </a:fld>
            <a:endParaRPr lang="en-US" altLang="en-US" sz="1000">
              <a:solidFill>
                <a:srgbClr val="003F69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12800" y="275490"/>
            <a:ext cx="10363200" cy="3048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Examples of AMET-MET Module Plots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02" y="1027031"/>
            <a:ext cx="2827881" cy="36596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196" y="3035708"/>
            <a:ext cx="3805431" cy="16509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AC43BC-331F-4E26-BCF7-51CD66C61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645" y="720990"/>
            <a:ext cx="4703461" cy="30304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B351A6-396E-411A-A219-AD7576411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626" y="3876918"/>
            <a:ext cx="5106872" cy="25265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AA65B5-AD7C-4B95-A1B1-B43028F80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4183" y="990428"/>
            <a:ext cx="4247044" cy="19478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DB1C5B-A2F4-458F-9F33-522100F0B5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025" y="4813389"/>
            <a:ext cx="2712634" cy="1223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4BC980-F1D9-4455-B381-19F1A151E9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8196" y="4784086"/>
            <a:ext cx="3615906" cy="179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76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282" y="1394628"/>
            <a:ext cx="9637082" cy="491958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Upper-air evaluation using MADIS sounding dataset (RAOB)</a:t>
            </a:r>
            <a:br>
              <a:rPr lang="en-US" dirty="0"/>
            </a:br>
            <a:endParaRPr lang="en-US" sz="800" dirty="0"/>
          </a:p>
          <a:p>
            <a:r>
              <a:rPr lang="en-US" dirty="0"/>
              <a:t>Surface shortwave radiation evaluation using global Baseline Surface Radiation Network (BSRN) dataset</a:t>
            </a:r>
            <a:br>
              <a:rPr lang="en-US" dirty="0"/>
            </a:br>
            <a:endParaRPr lang="en-US" sz="800" dirty="0"/>
          </a:p>
          <a:p>
            <a:r>
              <a:rPr lang="en-US" dirty="0"/>
              <a:t>Precipitation evaluation using PRISM daily and monthly observations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Compatibility with all WRF map projections including </a:t>
            </a:r>
            <a:r>
              <a:rPr lang="en-US" u="sng" dirty="0"/>
              <a:t>Lambert Conformal</a:t>
            </a:r>
            <a:r>
              <a:rPr lang="en-US" dirty="0"/>
              <a:t>, </a:t>
            </a:r>
            <a:r>
              <a:rPr lang="en-US" u="sng" dirty="0"/>
              <a:t>Polar Stereographic</a:t>
            </a:r>
            <a:r>
              <a:rPr lang="en-US" dirty="0"/>
              <a:t>, </a:t>
            </a:r>
            <a:r>
              <a:rPr lang="en-US" u="sng" dirty="0"/>
              <a:t>Mercator</a:t>
            </a:r>
            <a:r>
              <a:rPr lang="en-US" dirty="0"/>
              <a:t> and </a:t>
            </a:r>
            <a:r>
              <a:rPr lang="en-US" u="sng" dirty="0"/>
              <a:t>Lat-Lon</a:t>
            </a:r>
            <a:r>
              <a:rPr lang="en-US" dirty="0"/>
              <a:t> (interim update Nov 2019)</a:t>
            </a:r>
            <a:br>
              <a:rPr lang="en-US" dirty="0"/>
            </a:br>
            <a:endParaRPr lang="en-US" dirty="0"/>
          </a:p>
          <a:p>
            <a:r>
              <a:rPr lang="en-US" dirty="0"/>
              <a:t>Evaluation of surface moisture timeseries at specific locations or an averaged groups of sites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Faster database population</a:t>
            </a:r>
            <a:endParaRPr lang="en-US" sz="8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3952" y="342998"/>
            <a:ext cx="10515600" cy="74301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Key Updates to the AMETv1.4 MET Module</a:t>
            </a:r>
          </a:p>
        </p:txBody>
      </p:sp>
    </p:spTree>
    <p:extLst>
      <p:ext uri="{BB962C8B-B14F-4D97-AF65-F5344CB8AC3E}">
        <p14:creationId xmlns:p14="http://schemas.microsoft.com/office/powerpoint/2010/main" val="4226234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688" y="944218"/>
            <a:ext cx="11294862" cy="5449085"/>
          </a:xfrm>
        </p:spPr>
        <p:txBody>
          <a:bodyPr>
            <a:normAutofit/>
          </a:bodyPr>
          <a:lstStyle/>
          <a:p>
            <a:r>
              <a:rPr lang="en-US" dirty="0"/>
              <a:t>All R-based scripting with </a:t>
            </a:r>
            <a:r>
              <a:rPr lang="en-US" dirty="0" err="1"/>
              <a:t>Cshell</a:t>
            </a:r>
            <a:r>
              <a:rPr lang="en-US" dirty="0"/>
              <a:t> control wrappers</a:t>
            </a:r>
          </a:p>
          <a:p>
            <a:r>
              <a:rPr lang="en-US" dirty="0"/>
              <a:t>Direct reading of </a:t>
            </a:r>
            <a:r>
              <a:rPr lang="en-US" dirty="0" err="1"/>
              <a:t>NetCDF</a:t>
            </a:r>
            <a:r>
              <a:rPr lang="en-US" dirty="0"/>
              <a:t> MADIS obs files</a:t>
            </a:r>
          </a:p>
          <a:p>
            <a:r>
              <a:rPr lang="en-US" dirty="0"/>
              <a:t>Compatibility with the global Model for Prediction Across Scales (MPAS) model</a:t>
            </a:r>
          </a:p>
          <a:p>
            <a:r>
              <a:rPr lang="en-US" dirty="0"/>
              <a:t>Simplified project table and database management</a:t>
            </a:r>
          </a:p>
          <a:p>
            <a:pPr lvl="1"/>
            <a:r>
              <a:rPr lang="en-US" dirty="0"/>
              <a:t> separate database and project creation scripts have been eliminated</a:t>
            </a:r>
          </a:p>
          <a:p>
            <a:pPr lvl="1"/>
            <a:r>
              <a:rPr lang="en-US" dirty="0"/>
              <a:t> automatically generated (database and project tables) at run-time</a:t>
            </a:r>
          </a:p>
          <a:p>
            <a:r>
              <a:rPr lang="en-US" dirty="0" err="1"/>
              <a:t>AutoFTP</a:t>
            </a:r>
            <a:r>
              <a:rPr lang="en-US" dirty="0"/>
              <a:t> option for acquiring MADIS and surface radiation data</a:t>
            </a:r>
          </a:p>
          <a:p>
            <a:r>
              <a:rPr lang="en-US" dirty="0"/>
              <a:t>Dynamic MET site accounting</a:t>
            </a:r>
          </a:p>
          <a:p>
            <a:pPr lvl="1"/>
            <a:r>
              <a:rPr lang="en-US" sz="2200" dirty="0"/>
              <a:t> m</a:t>
            </a:r>
            <a:r>
              <a:rPr lang="en-US" dirty="0"/>
              <a:t>aster site list is updated each observation file read with only new sites</a:t>
            </a:r>
          </a:p>
          <a:p>
            <a:pPr lvl="1"/>
            <a:r>
              <a:rPr lang="en-US" dirty="0"/>
              <a:t> interpolation weights are only computed for new sites which improved speed</a:t>
            </a:r>
          </a:p>
          <a:p>
            <a:pPr lvl="1"/>
            <a:r>
              <a:rPr lang="en-US" dirty="0"/>
              <a:t> existing sites and those outside of the model domain are automatically skipped</a:t>
            </a:r>
          </a:p>
          <a:p>
            <a:pPr lvl="1"/>
            <a:r>
              <a:rPr lang="en-US" dirty="0"/>
              <a:t> option to auto-update “stations” meta-data table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81492" y="0"/>
            <a:ext cx="12413221" cy="755374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AMETv1.4 MET Module (A Review)</a:t>
            </a:r>
          </a:p>
        </p:txBody>
      </p:sp>
    </p:spTree>
    <p:extLst>
      <p:ext uri="{BB962C8B-B14F-4D97-AF65-F5344CB8AC3E}">
        <p14:creationId xmlns:p14="http://schemas.microsoft.com/office/powerpoint/2010/main" val="1002013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 bwMode="auto">
          <a:xfrm>
            <a:off x="0" y="5919537"/>
            <a:ext cx="5598695" cy="9384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590" y="-308955"/>
            <a:ext cx="11280494" cy="1325563"/>
          </a:xfrm>
        </p:spPr>
        <p:txBody>
          <a:bodyPr/>
          <a:lstStyle/>
          <a:p>
            <a:pPr algn="ctr"/>
            <a:r>
              <a:rPr lang="en-US" sz="3200" dirty="0"/>
              <a:t>Workflow (MET): Matching Model with Observations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6240" y="603032"/>
            <a:ext cx="8307279" cy="10748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Go to project ID directory ($AMETBASE/</a:t>
            </a:r>
            <a:r>
              <a:rPr lang="en-US" dirty="0" err="1"/>
              <a:t>scripts_db</a:t>
            </a:r>
            <a:r>
              <a:rPr lang="en-US" dirty="0"/>
              <a:t>/) and update the observation-model matching run script(s) to reflect new project: </a:t>
            </a:r>
            <a:r>
              <a:rPr lang="en-US" i="1" u="sng" dirty="0" err="1">
                <a:solidFill>
                  <a:srgbClr val="FF0000"/>
                </a:solidFill>
              </a:rPr>
              <a:t>matching_surface.csh</a:t>
            </a:r>
            <a:r>
              <a:rPr lang="en-US" i="1" u="sng" dirty="0">
                <a:solidFill>
                  <a:srgbClr val="FF0000"/>
                </a:solidFill>
              </a:rPr>
              <a:t>, </a:t>
            </a:r>
            <a:r>
              <a:rPr lang="en-US" i="1" u="sng" dirty="0" err="1">
                <a:solidFill>
                  <a:srgbClr val="FF0000"/>
                </a:solidFill>
              </a:rPr>
              <a:t>matching_raob.csh</a:t>
            </a:r>
            <a:r>
              <a:rPr lang="en-US" i="1" u="sng" dirty="0">
                <a:solidFill>
                  <a:srgbClr val="FF0000"/>
                </a:solidFill>
              </a:rPr>
              <a:t>, </a:t>
            </a:r>
            <a:r>
              <a:rPr lang="en-US" i="1" u="sng" dirty="0" err="1">
                <a:solidFill>
                  <a:srgbClr val="FF0000"/>
                </a:solidFill>
              </a:rPr>
              <a:t>matching_bsrn.csh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07" y="1901221"/>
            <a:ext cx="3495675" cy="30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07" y="2638324"/>
            <a:ext cx="5267325" cy="819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07" y="4361184"/>
            <a:ext cx="5105400" cy="219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407" y="4723330"/>
            <a:ext cx="3286125" cy="209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407" y="5605366"/>
            <a:ext cx="2219325" cy="266700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5" idx="2"/>
          </p:cNvCxnSpPr>
          <p:nvPr/>
        </p:nvCxnSpPr>
        <p:spPr>
          <a:xfrm flipH="1">
            <a:off x="3194069" y="3457474"/>
            <a:ext cx="1" cy="2015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4" idx="2"/>
          </p:cNvCxnSpPr>
          <p:nvPr/>
        </p:nvCxnSpPr>
        <p:spPr>
          <a:xfrm flipH="1">
            <a:off x="2308244" y="2206021"/>
            <a:ext cx="1" cy="4323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083443" y="4932880"/>
            <a:ext cx="23149" cy="6724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3782" y="1901221"/>
            <a:ext cx="2181225" cy="2476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6956" y="2593724"/>
            <a:ext cx="1781175" cy="2381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8994" y="3357461"/>
            <a:ext cx="2000250" cy="2000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8994" y="4040439"/>
            <a:ext cx="2047875" cy="1809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1629" y="5234848"/>
            <a:ext cx="6057900" cy="60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95367" y="6426809"/>
            <a:ext cx="1590675" cy="247650"/>
          </a:xfrm>
          <a:prstGeom prst="rect">
            <a:avLst/>
          </a:prstGeom>
        </p:spPr>
      </p:pic>
      <p:cxnSp>
        <p:nvCxnSpPr>
          <p:cNvPr id="28" name="Elbow Connector 27"/>
          <p:cNvCxnSpPr>
            <a:stCxn id="10" idx="3"/>
            <a:endCxn id="21" idx="1"/>
          </p:cNvCxnSpPr>
          <p:nvPr/>
        </p:nvCxnSpPr>
        <p:spPr>
          <a:xfrm flipV="1">
            <a:off x="2779732" y="2025046"/>
            <a:ext cx="5154050" cy="3713670"/>
          </a:xfrm>
          <a:prstGeom prst="bentConnector3">
            <a:avLst>
              <a:gd name="adj1" fmla="val 61004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2"/>
            <a:endCxn id="22" idx="0"/>
          </p:cNvCxnSpPr>
          <p:nvPr/>
        </p:nvCxnSpPr>
        <p:spPr>
          <a:xfrm>
            <a:off x="9024395" y="2148871"/>
            <a:ext cx="23149" cy="4448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2" idx="2"/>
            <a:endCxn id="23" idx="0"/>
          </p:cNvCxnSpPr>
          <p:nvPr/>
        </p:nvCxnSpPr>
        <p:spPr>
          <a:xfrm>
            <a:off x="9047544" y="2831849"/>
            <a:ext cx="11575" cy="5256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3" idx="2"/>
            <a:endCxn id="24" idx="0"/>
          </p:cNvCxnSpPr>
          <p:nvPr/>
        </p:nvCxnSpPr>
        <p:spPr>
          <a:xfrm>
            <a:off x="9059119" y="3557486"/>
            <a:ext cx="23813" cy="4829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cxnSpLocks/>
            <a:stCxn id="24" idx="2"/>
          </p:cNvCxnSpPr>
          <p:nvPr/>
        </p:nvCxnSpPr>
        <p:spPr>
          <a:xfrm>
            <a:off x="9082932" y="4221414"/>
            <a:ext cx="7772" cy="3588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5" idx="2"/>
            <a:endCxn id="26" idx="0"/>
          </p:cNvCxnSpPr>
          <p:nvPr/>
        </p:nvCxnSpPr>
        <p:spPr>
          <a:xfrm>
            <a:off x="9080579" y="5834923"/>
            <a:ext cx="10126" cy="5918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9082" y="3686514"/>
            <a:ext cx="4724400" cy="409575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>
            <a:off x="2432071" y="4107591"/>
            <a:ext cx="1" cy="2015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F24AFEE-236F-474F-B043-CB767DC97E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52586" y="4580259"/>
            <a:ext cx="2876235" cy="269647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19D4E36-D32D-4AC3-9B9E-7D15ACB8C443}"/>
              </a:ext>
            </a:extLst>
          </p:cNvPr>
          <p:cNvCxnSpPr>
            <a:cxnSpLocks/>
          </p:cNvCxnSpPr>
          <p:nvPr/>
        </p:nvCxnSpPr>
        <p:spPr>
          <a:xfrm>
            <a:off x="9095850" y="4862008"/>
            <a:ext cx="7772" cy="3588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628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5919537"/>
            <a:ext cx="5598695" cy="9384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079" y="-244896"/>
            <a:ext cx="11280494" cy="1325563"/>
          </a:xfrm>
        </p:spPr>
        <p:txBody>
          <a:bodyPr/>
          <a:lstStyle/>
          <a:p>
            <a:pPr algn="ctr"/>
            <a:r>
              <a:rPr lang="en-US" sz="3200" dirty="0"/>
              <a:t>Workflow (MET): Matching Model with Observations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6625" y="880458"/>
            <a:ext cx="10388279" cy="5647663"/>
          </a:xfrm>
        </p:spPr>
        <p:txBody>
          <a:bodyPr>
            <a:normAutofit/>
          </a:bodyPr>
          <a:lstStyle/>
          <a:p>
            <a:r>
              <a:rPr lang="en-US" dirty="0"/>
              <a:t>Execute the run script(s): </a:t>
            </a:r>
            <a:r>
              <a:rPr lang="en-US" i="1" u="sng" dirty="0" err="1">
                <a:solidFill>
                  <a:srgbClr val="FF0000"/>
                </a:solidFill>
              </a:rPr>
              <a:t>matching_surface.csh</a:t>
            </a:r>
            <a:r>
              <a:rPr lang="en-US" i="1" u="sng" dirty="0">
                <a:solidFill>
                  <a:srgbClr val="FF0000"/>
                </a:solidFill>
              </a:rPr>
              <a:t>, </a:t>
            </a:r>
            <a:r>
              <a:rPr lang="en-US" i="1" u="sng" dirty="0" err="1">
                <a:solidFill>
                  <a:srgbClr val="FF0000"/>
                </a:solidFill>
              </a:rPr>
              <a:t>matching_raob.csh</a:t>
            </a:r>
            <a:r>
              <a:rPr lang="en-US" i="1" u="sng" dirty="0">
                <a:solidFill>
                  <a:srgbClr val="FF0000"/>
                </a:solidFill>
              </a:rPr>
              <a:t>, </a:t>
            </a:r>
            <a:r>
              <a:rPr lang="en-US" i="1" u="sng" dirty="0" err="1">
                <a:solidFill>
                  <a:srgbClr val="FF0000"/>
                </a:solidFill>
              </a:rPr>
              <a:t>matching_bsrn.csh</a:t>
            </a:r>
            <a:r>
              <a:rPr lang="en-US" b="1" i="1" u="sng" dirty="0">
                <a:solidFill>
                  <a:srgbClr val="FF0000"/>
                </a:solidFill>
              </a:rPr>
              <a:t> </a:t>
            </a:r>
          </a:p>
          <a:p>
            <a:r>
              <a:rPr lang="en-US" dirty="0"/>
              <a:t>It’s suggested that VERBOSE = T for initial cases until users feel comfortable everything is running as it should</a:t>
            </a:r>
          </a:p>
          <a:p>
            <a:r>
              <a:rPr lang="en-US" dirty="0"/>
              <a:t>It’s necessary to set UPDATE_SITES = T for the first project or </a:t>
            </a:r>
            <a:r>
              <a:rPr lang="en-US" dirty="0" err="1"/>
              <a:t>metExample</a:t>
            </a:r>
            <a:r>
              <a:rPr lang="en-US" dirty="0"/>
              <a:t> project to populate the stations table (for spatial statistics plots)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25" y="2981022"/>
            <a:ext cx="9934575" cy="1914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25" y="5061396"/>
            <a:ext cx="10610850" cy="590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25" y="5798275"/>
            <a:ext cx="8201025" cy="219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67C8F8-15E2-423B-902D-ACE55CD895D0}"/>
              </a:ext>
            </a:extLst>
          </p:cNvPr>
          <p:cNvSpPr txBox="1"/>
          <p:nvPr/>
        </p:nvSpPr>
        <p:spPr>
          <a:xfrm>
            <a:off x="1011899" y="6246040"/>
            <a:ext cx="1015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Note: </a:t>
            </a:r>
            <a:r>
              <a:rPr lang="en-US" dirty="0" err="1">
                <a:solidFill>
                  <a:srgbClr val="FF0000"/>
                </a:solidFill>
              </a:rPr>
              <a:t>AutoFTP</a:t>
            </a:r>
            <a:r>
              <a:rPr lang="en-US" dirty="0">
                <a:solidFill>
                  <a:srgbClr val="FF0000"/>
                </a:solidFill>
              </a:rPr>
              <a:t> will automatically get all observations each time increment and skip if file already exists</a:t>
            </a:r>
          </a:p>
        </p:txBody>
      </p:sp>
    </p:spTree>
    <p:extLst>
      <p:ext uri="{BB962C8B-B14F-4D97-AF65-F5344CB8AC3E}">
        <p14:creationId xmlns:p14="http://schemas.microsoft.com/office/powerpoint/2010/main" val="385950766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.xml"/></Relationships>
</file>

<file path=customXml/_rels/item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.xml"/></Relationships>
</file>

<file path=customXml/_rels/item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.xml"/></Relationships>
</file>

<file path=customXml/_rels/item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.xml"/></Relationships>
</file>

<file path=customXml/_rels/item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.xml"/></Relationships>
</file>

<file path=customXml/_rels/item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.xml"/></Relationships>
</file>

<file path=customXml/_rels/item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.xml"/></Relationships>
</file>

<file path=customXml/_rels/item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.xml"/></Relationships>
</file>

<file path=customXml/_rels/item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.xml"/></Relationships>
</file>

<file path=customXml/_rels/item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.xml"/></Relationships>
</file>

<file path=customXml/_rels/item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.xml"/></Relationships>
</file>

<file path=customXml/_rels/item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.xml"/></Relationships>
</file>

<file path=customXml/_rels/item1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.xml"/></Relationships>
</file>

<file path=customXml/_rels/item1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.xml"/></Relationships>
</file>

<file path=customXml/_rels/item1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.xml"/></Relationships>
</file>

<file path=customXml/_rels/item1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.xml"/></Relationships>
</file>

<file path=customXml/_rels/item1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.xml"/></Relationships>
</file>

<file path=customXml/_rels/item1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.xml"/></Relationships>
</file>

<file path=customXml/_rels/item1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.xml"/></Relationships>
</file>

<file path=customXml/_rels/item1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.xml"/></Relationships>
</file>

<file path=customXml/_rels/item1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.xml"/></Relationships>
</file>

<file path=customXml/_rels/item1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.xml"/></Relationships>
</file>

<file path=customXml/_rels/item1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.xml"/></Relationships>
</file>

<file path=customXml/_rels/item1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.xml"/></Relationships>
</file>

<file path=customXml/_rels/item1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.xml"/></Relationships>
</file>

<file path=customXml/_rels/item1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.xml"/></Relationships>
</file>

<file path=customXml/_rels/item1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.xml"/></Relationships>
</file>

<file path=customXml/_rels/item1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.xml"/></Relationships>
</file>

<file path=customXml/_rels/item1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.xml"/></Relationships>
</file>

<file path=customXml/_rels/item1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.xml"/></Relationships>
</file>

<file path=customXml/_rels/item1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.xml"/></Relationships>
</file>

<file path=customXml/_rels/item1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.xml"/></Relationships>
</file>

<file path=customXml/_rels/item1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.xml"/></Relationships>
</file>

<file path=customXml/_rels/item1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.xml"/></Relationships>
</file>

<file path=customXml/_rels/item1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.xml"/></Relationships>
</file>

<file path=customXml/_rels/item1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.xml"/></Relationships>
</file>

<file path=customXml/_rels/item1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9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0.xml"/></Relationships>
</file>

<file path=customXml/_rels/item1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1.xml"/></Relationships>
</file>

<file path=customXml/_rels/item1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2.xml"/></Relationships>
</file>

<file path=customXml/_rels/item1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3.xml"/></Relationships>
</file>

<file path=customXml/_rels/item1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4.xml"/></Relationships>
</file>

<file path=customXml/_rels/item1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5.xml"/></Relationships>
</file>

<file path=customXml/_rels/item1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6.xml"/></Relationships>
</file>

<file path=customXml/_rels/item1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7.xml"/></Relationships>
</file>

<file path=customXml/_rels/item1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8.xml"/></Relationships>
</file>

<file path=customXml/_rels/item1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9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0.xml"/></Relationships>
</file>

<file path=customXml/_rels/item1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1.xml"/></Relationships>
</file>

<file path=customXml/_rels/item1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2.xml"/></Relationships>
</file>

<file path=customXml/_rels/item1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3.xml"/></Relationships>
</file>

<file path=customXml/_rels/item1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4.xml"/></Relationships>
</file>

<file path=customXml/_rels/item1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5.xml"/></Relationships>
</file>

<file path=customXml/_rels/item1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6.xml"/></Relationships>
</file>

<file path=customXml/_rels/item1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7.xml"/></Relationships>
</file>

<file path=customXml/_rels/item1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8.xml"/></Relationships>
</file>

<file path=customXml/_rels/item1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9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0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05.xml><?xml version="1.0" encoding="utf-8"?>
<EsriMapsInfo xmlns="ESRI.ArcGIS.Mapping.OfficeIntegration.PowerPointInfo">
  <Version>Version1</Version>
  <RequiresSignIn>False</RequiresSignIn>
</EsriMapsInfo>
</file>

<file path=customXml/item106.xml><?xml version="1.0" encoding="utf-8"?>
<EsriMapsInfo xmlns="ESRI.ArcGIS.Mapping.OfficeIntegration.PowerPointInfo">
  <Version>Version1</Version>
  <RequiresSignIn>False</RequiresSignIn>
</EsriMapsInfo>
</file>

<file path=customXml/item107.xml><?xml version="1.0" encoding="utf-8"?>
<EsriMapsInfo xmlns="ESRI.ArcGIS.Mapping.OfficeIntegration.PowerPointInfo">
  <Version>Version1</Version>
  <RequiresSignIn>False</RequiresSignIn>
</EsriMapsInfo>
</file>

<file path=customXml/item108.xml><?xml version="1.0" encoding="utf-8"?>
<EsriMapsInfo xmlns="ESRI.ArcGIS.Mapping.OfficeIntegration.PowerPointInfo">
  <Version>Version1</Version>
  <RequiresSignIn>False</RequiresSignIn>
</EsriMapsInfo>
</file>

<file path=customXml/item109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10.xml><?xml version="1.0" encoding="utf-8"?>
<EsriMapsInfo xmlns="ESRI.ArcGIS.Mapping.OfficeIntegration.PowerPointInfo">
  <Version>Version1</Version>
  <RequiresSignIn>False</RequiresSignIn>
</EsriMapsInfo>
</file>

<file path=customXml/item111.xml><?xml version="1.0" encoding="utf-8"?>
<EsriMapsInfo xmlns="ESRI.ArcGIS.Mapping.OfficeIntegration.PowerPointInfo">
  <Version>Version1</Version>
  <RequiresSignIn>False</RequiresSignIn>
</EsriMapsInfo>
</file>

<file path=customXml/item112.xml><?xml version="1.0" encoding="utf-8"?>
<EsriMapsInfo xmlns="ESRI.ArcGIS.Mapping.OfficeIntegration.PowerPointInfo">
  <Version>Version1</Version>
  <RequiresSignIn>False</RequiresSignIn>
</EsriMapsInfo>
</file>

<file path=customXml/item113.xml><?xml version="1.0" encoding="utf-8"?>
<EsriMapsInfo xmlns="ESRI.ArcGIS.Mapping.OfficeIntegration.PowerPointInfo">
  <Version>Version1</Version>
  <RequiresSignIn>False</RequiresSignIn>
</EsriMapsInfo>
</file>

<file path=customXml/item114.xml><?xml version="1.0" encoding="utf-8"?>
<EsriMapsInfo xmlns="ESRI.ArcGIS.Mapping.OfficeIntegration.PowerPointInfo">
  <Version>Version1</Version>
  <RequiresSignIn>False</RequiresSignIn>
</EsriMapsInfo>
</file>

<file path=customXml/item115.xml><?xml version="1.0" encoding="utf-8"?>
<EsriMapsInfo xmlns="ESRI.ArcGIS.Mapping.OfficeIntegration.PowerPointInfo">
  <Version>Version1</Version>
  <RequiresSignIn>False</RequiresSignIn>
</EsriMapsInfo>
</file>

<file path=customXml/item116.xml><?xml version="1.0" encoding="utf-8"?>
<EsriMapsInfo xmlns="ESRI.ArcGIS.Mapping.OfficeIntegration.PowerPointInfo">
  <Version>Version1</Version>
  <RequiresSignIn>False</RequiresSignIn>
</EsriMapsInfo>
</file>

<file path=customXml/item117.xml><?xml version="1.0" encoding="utf-8"?>
<EsriMapsInfo xmlns="ESRI.ArcGIS.Mapping.OfficeIntegration.PowerPointInfo">
  <Version>Version1</Version>
  <RequiresSignIn>False</RequiresSignIn>
</EsriMapsInfo>
</file>

<file path=customXml/item118.xml><?xml version="1.0" encoding="utf-8"?>
<EsriMapsInfo xmlns="ESRI.ArcGIS.Mapping.OfficeIntegration.PowerPointInfo">
  <Version>Version1</Version>
  <RequiresSignIn>False</RequiresSignIn>
</EsriMapsInfo>
</file>

<file path=customXml/item119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20.xml><?xml version="1.0" encoding="utf-8"?>
<EsriMapsInfo xmlns="ESRI.ArcGIS.Mapping.OfficeIntegration.PowerPointInfo">
  <Version>Version1</Version>
  <RequiresSignIn>False</RequiresSignIn>
</EsriMapsInfo>
</file>

<file path=customXml/item121.xml><?xml version="1.0" encoding="utf-8"?>
<EsriMapsInfo xmlns="ESRI.ArcGIS.Mapping.OfficeIntegration.PowerPointInfo">
  <Version>Version1</Version>
  <RequiresSignIn>False</RequiresSignIn>
</EsriMapsInfo>
</file>

<file path=customXml/item122.xml><?xml version="1.0" encoding="utf-8"?>
<EsriMapsInfo xmlns="ESRI.ArcGIS.Mapping.OfficeIntegration.PowerPointInfo">
  <Version>Version1</Version>
  <RequiresSignIn>False</RequiresSignIn>
</EsriMapsInfo>
</file>

<file path=customXml/item123.xml><?xml version="1.0" encoding="utf-8"?>
<EsriMapsInfo xmlns="ESRI.ArcGIS.Mapping.OfficeIntegration.PowerPointInfo">
  <Version>Version1</Version>
  <RequiresSignIn>False</RequiresSignIn>
</EsriMapsInfo>
</file>

<file path=customXml/item124.xml><?xml version="1.0" encoding="utf-8"?>
<EsriMapsInfo xmlns="ESRI.ArcGIS.Mapping.OfficeIntegration.PowerPointInfo">
  <Version>Version1</Version>
  <RequiresSignIn>False</RequiresSignIn>
</EsriMapsInfo>
</file>

<file path=customXml/item125.xml><?xml version="1.0" encoding="utf-8"?>
<EsriMapsInfo xmlns="ESRI.ArcGIS.Mapping.OfficeIntegration.PowerPointInfo">
  <Version>Version1</Version>
  <RequiresSignIn>False</RequiresSignIn>
</EsriMapsInfo>
</file>

<file path=customXml/item126.xml><?xml version="1.0" encoding="utf-8"?>
<EsriMapsInfo xmlns="ESRI.ArcGIS.Mapping.OfficeIntegration.PowerPointInfo">
  <Version>Version1</Version>
  <RequiresSignIn>False</RequiresSignIn>
</EsriMapsInfo>
</file>

<file path=customXml/item127.xml><?xml version="1.0" encoding="utf-8"?>
<EsriMapsInfo xmlns="ESRI.ArcGIS.Mapping.OfficeIntegration.PowerPointInfo">
  <Version>Version1</Version>
  <RequiresSignIn>False</RequiresSignIn>
</EsriMapsInfo>
</file>

<file path=customXml/item128.xml><?xml version="1.0" encoding="utf-8"?>
<EsriMapsInfo xmlns="ESRI.ArcGIS.Mapping.OfficeIntegration.PowerPointInfo">
  <Version>Version1</Version>
  <RequiresSignIn>False</RequiresSignIn>
</EsriMapsInfo>
</file>

<file path=customXml/item129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30.xml><?xml version="1.0" encoding="utf-8"?>
<EsriMapsInfo xmlns="ESRI.ArcGIS.Mapping.OfficeIntegration.PowerPointInfo">
  <Version>Version1</Version>
  <RequiresSignIn>False</RequiresSignIn>
</EsriMapsInfo>
</file>

<file path=customXml/item131.xml><?xml version="1.0" encoding="utf-8"?>
<EsriMapsInfo xmlns="ESRI.ArcGIS.Mapping.OfficeIntegration.PowerPointInfo">
  <Version>Version1</Version>
  <RequiresSignIn>False</RequiresSignIn>
</EsriMapsInfo>
</file>

<file path=customXml/item132.xml><?xml version="1.0" encoding="utf-8"?>
<EsriMapsInfo xmlns="ESRI.ArcGIS.Mapping.OfficeIntegration.PowerPointInfo">
  <Version>Version1</Version>
  <RequiresSignIn>False</RequiresSignIn>
</EsriMapsInfo>
</file>

<file path=customXml/item133.xml><?xml version="1.0" encoding="utf-8"?>
<EsriMapsInfo xmlns="ESRI.ArcGIS.Mapping.OfficeIntegration.PowerPointInfo">
  <Version>Version1</Version>
  <RequiresSignIn>False</RequiresSignIn>
</EsriMapsInfo>
</file>

<file path=customXml/item134.xml><?xml version="1.0" encoding="utf-8"?>
<EsriMapsInfo xmlns="ESRI.ArcGIS.Mapping.OfficeIntegration.PowerPointInfo">
  <Version>Version1</Version>
  <RequiresSignIn>False</RequiresSignIn>
</EsriMapsInfo>
</file>

<file path=customXml/item135.xml><?xml version="1.0" encoding="utf-8"?>
<EsriMapsInfo xmlns="ESRI.ArcGIS.Mapping.OfficeIntegration.PowerPointInfo">
  <Version>Version1</Version>
  <RequiresSignIn>False</RequiresSignIn>
</EsriMapsInfo>
</file>

<file path=customXml/item136.xml><?xml version="1.0" encoding="utf-8"?>
<EsriMapsInfo xmlns="ESRI.ArcGIS.Mapping.OfficeIntegration.PowerPointInfo">
  <Version>Version1</Version>
  <RequiresSignIn>False</RequiresSignIn>
</EsriMapsInfo>
</file>

<file path=customXml/item137.xml><?xml version="1.0" encoding="utf-8"?>
<EsriMapsInfo xmlns="ESRI.ArcGIS.Mapping.OfficeIntegration.PowerPointInfo">
  <Version>Version1</Version>
  <RequiresSignIn>False</RequiresSignIn>
</EsriMapsInfo>
</file>

<file path=customXml/item138.xml><?xml version="1.0" encoding="utf-8"?>
<EsriMapsInfo xmlns="ESRI.ArcGIS.Mapping.OfficeIntegration.PowerPointInfo">
  <Version>Version1</Version>
  <RequiresSignIn>False</RequiresSignIn>
</EsriMapsInfo>
</file>

<file path=customXml/item139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40.xml><?xml version="1.0" encoding="utf-8"?>
<EsriMapsInfo xmlns="ESRI.ArcGIS.Mapping.OfficeIntegration.PowerPointInfo">
  <Version>Version1</Version>
  <RequiresSignIn>False</RequiresSignIn>
</EsriMapsInfo>
</file>

<file path=customXml/item141.xml><?xml version="1.0" encoding="utf-8"?>
<EsriMapsInfo xmlns="ESRI.ArcGIS.Mapping.OfficeIntegration.PowerPointInfo">
  <Version>Version1</Version>
  <RequiresSignIn>False</RequiresSignIn>
</EsriMapsInfo>
</file>

<file path=customXml/item142.xml><?xml version="1.0" encoding="utf-8"?>
<EsriMapsInfo xmlns="ESRI.ArcGIS.Mapping.OfficeIntegration.PowerPointInfo">
  <Version>Version1</Version>
  <RequiresSignIn>False</RequiresSignIn>
</EsriMapsInfo>
</file>

<file path=customXml/item143.xml><?xml version="1.0" encoding="utf-8"?>
<EsriMapsInfo xmlns="ESRI.ArcGIS.Mapping.OfficeIntegration.PowerPointInfo">
  <Version>Version1</Version>
  <RequiresSignIn>False</RequiresSignIn>
</EsriMapsInfo>
</file>

<file path=customXml/item144.xml><?xml version="1.0" encoding="utf-8"?>
<EsriMapsInfo xmlns="ESRI.ArcGIS.Mapping.OfficeIntegration.PowerPointInfo">
  <Version>Version1</Version>
  <RequiresSignIn>False</RequiresSignIn>
</EsriMapsInfo>
</file>

<file path=customXml/item145.xml><?xml version="1.0" encoding="utf-8"?>
<EsriMapsInfo xmlns="ESRI.ArcGIS.Mapping.OfficeIntegration.PowerPointInfo">
  <Version>Version1</Version>
  <RequiresSignIn>False</RequiresSignIn>
</EsriMapsInfo>
</file>

<file path=customXml/item146.xml><?xml version="1.0" encoding="utf-8"?>
<EsriMapsInfo xmlns="ESRI.ArcGIS.Mapping.OfficeIntegration.PowerPointInfo">
  <Version>Version1</Version>
  <RequiresSignIn>False</RequiresSignIn>
</EsriMapsInfo>
</file>

<file path=customXml/item147.xml><?xml version="1.0" encoding="utf-8"?>
<EsriMapsInfo xmlns="ESRI.ArcGIS.Mapping.OfficeIntegration.PowerPointInfo">
  <Version>Version1</Version>
  <RequiresSignIn>False</RequiresSignIn>
</EsriMapsInfo>
</file>

<file path=customXml/item148.xml><?xml version="1.0" encoding="utf-8"?>
<EsriMapsInfo xmlns="ESRI.ArcGIS.Mapping.OfficeIntegration.PowerPointInfo">
  <Version>Version1</Version>
  <RequiresSignIn>False</RequiresSignIn>
</EsriMapsInfo>
</file>

<file path=customXml/item149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50.xml><?xml version="1.0" encoding="utf-8"?>
<EsriMapsInfo xmlns="ESRI.ArcGIS.Mapping.OfficeIntegration.PowerPointInfo">
  <Version>Version1</Version>
  <RequiresSignIn>False</RequiresSignIn>
</EsriMapsInfo>
</file>

<file path=customXml/item151.xml><?xml version="1.0" encoding="utf-8"?>
<EsriMapsInfo xmlns="ESRI.ArcGIS.Mapping.OfficeIntegration.PowerPointInfo">
  <Version>Version1</Version>
  <RequiresSignIn>False</RequiresSignIn>
</EsriMapsInfo>
</file>

<file path=customXml/item152.xml><?xml version="1.0" encoding="utf-8"?>
<EsriMapsInfo xmlns="ESRI.ArcGIS.Mapping.OfficeIntegration.PowerPointInfo">
  <Version>Version1</Version>
  <RequiresSignIn>False</RequiresSignIn>
</EsriMapsInfo>
</file>

<file path=customXml/item153.xml><?xml version="1.0" encoding="utf-8"?>
<EsriMapsInfo xmlns="ESRI.ArcGIS.Mapping.OfficeIntegration.PowerPointInfo">
  <Version>Version1</Version>
  <RequiresSignIn>False</RequiresSignIn>
</EsriMapsInfo>
</file>

<file path=customXml/item154.xml><?xml version="1.0" encoding="utf-8"?>
<EsriMapsInfo xmlns="ESRI.ArcGIS.Mapping.OfficeIntegration.PowerPointInfo">
  <Version>Version1</Version>
  <RequiresSignIn>False</RequiresSignIn>
</EsriMapsInfo>
</file>

<file path=customXml/item155.xml><?xml version="1.0" encoding="utf-8"?>
<EsriMapsInfo xmlns="ESRI.ArcGIS.Mapping.OfficeIntegration.PowerPointInfo">
  <Version>Version1</Version>
  <RequiresSignIn>False</RequiresSignIn>
</EsriMapsInfo>
</file>

<file path=customXml/item156.xml><?xml version="1.0" encoding="utf-8"?>
<EsriMapsInfo xmlns="ESRI.ArcGIS.Mapping.OfficeIntegration.PowerPointInfo">
  <Version>Version1</Version>
  <RequiresSignIn>False</RequiresSignIn>
</EsriMapsInfo>
</file>

<file path=customXml/item157.xml><?xml version="1.0" encoding="utf-8"?>
<EsriMapsInfo xmlns="ESRI.ArcGIS.Mapping.OfficeIntegration.PowerPointInfo">
  <Version>Version1</Version>
  <RequiresSignIn>False</RequiresSignIn>
</EsriMapsInfo>
</file>

<file path=customXml/item158.xml><?xml version="1.0" encoding="utf-8"?>
<EsriMapsInfo xmlns="ESRI.ArcGIS.Mapping.OfficeIntegration.PowerPointInfo">
  <Version>Version1</Version>
  <RequiresSignIn>False</RequiresSignIn>
</EsriMapsInfo>
</file>

<file path=customXml/item159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60.xml><?xml version="1.0" encoding="utf-8"?>
<EsriMapsInfo xmlns="ESRI.ArcGIS.Mapping.OfficeIntegration.PowerPointInfo">
  <Version>Version1</Version>
  <RequiresSignIn>False</RequiresSignIn>
</EsriMapsInfo>
</file>

<file path=customXml/item161.xml><?xml version="1.0" encoding="utf-8"?>
<EsriMapsInfo xmlns="ESRI.ArcGIS.Mapping.OfficeIntegration.PowerPointInfo">
  <Version>Version1</Version>
  <RequiresSignIn>False</RequiresSignIn>
</EsriMapsInfo>
</file>

<file path=customXml/item162.xml><?xml version="1.0" encoding="utf-8"?>
<EsriMapsInfo xmlns="ESRI.ArcGIS.Mapping.OfficeIntegration.PowerPointInfo">
  <Version>Version1</Version>
  <RequiresSignIn>False</RequiresSignIn>
</EsriMapsInfo>
</file>

<file path=customXml/item163.xml><?xml version="1.0" encoding="utf-8"?>
<EsriMapsInfo xmlns="ESRI.ArcGIS.Mapping.OfficeIntegration.PowerPointInfo">
  <Version>Version1</Version>
  <RequiresSignIn>False</RequiresSignIn>
</EsriMapsInfo>
</file>

<file path=customXml/item164.xml><?xml version="1.0" encoding="utf-8"?>
<EsriMapsInfo xmlns="ESRI.ArcGIS.Mapping.OfficeIntegration.PowerPointInfo">
  <Version>Version1</Version>
  <RequiresSignIn>False</RequiresSignIn>
</EsriMapsInfo>
</file>

<file path=customXml/item165.xml><?xml version="1.0" encoding="utf-8"?>
<EsriMapsInfo xmlns="ESRI.ArcGIS.Mapping.OfficeIntegration.PowerPointInfo">
  <Version>Version1</Version>
  <RequiresSignIn>False</RequiresSignIn>
</EsriMapsInfo>
</file>

<file path=customXml/item166.xml><?xml version="1.0" encoding="utf-8"?>
<EsriMapsInfo xmlns="ESRI.ArcGIS.Mapping.OfficeIntegration.PowerPointInfo">
  <Version>Version1</Version>
  <RequiresSignIn>False</RequiresSignIn>
</EsriMapsInfo>
</file>

<file path=customXml/item167.xml><?xml version="1.0" encoding="utf-8"?>
<EsriMapsInfo xmlns="ESRI.ArcGIS.Mapping.OfficeIntegration.PowerPointInfo">
  <Version>Version1</Version>
  <RequiresSignIn>False</RequiresSignIn>
</EsriMapsInfo>
</file>

<file path=customXml/item168.xml><?xml version="1.0" encoding="utf-8"?>
<EsriMapsInfo xmlns="ESRI.ArcGIS.Mapping.OfficeIntegration.PowerPointInfo">
  <Version>Version1</Version>
  <RequiresSignIn>False</RequiresSignIn>
</EsriMapsInfo>
</file>

<file path=customXml/item169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70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3B605D67-9C5D-4B3C-9846-DADD290A0CE4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E83CBF33-5D14-4E43-B03C-56AF76449BC5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88B5C626-D0D3-47F2-927F-567C161B9EA5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9E4BCDA4-9911-44C3-85F9-1537A649366B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93DE1B21-91E7-45AF-A39C-3F6327038432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6940EF40-5E0E-4A5D-94E1-D6C180338C21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FECEE7AD-59D0-464C-98F8-A17CA2C1289B}">
  <ds:schemaRefs>
    <ds:schemaRef ds:uri="ESRI.ArcGIS.Mapping.OfficeIntegration.PowerPointInfo"/>
  </ds:schemaRefs>
</ds:datastoreItem>
</file>

<file path=customXml/itemProps105.xml><?xml version="1.0" encoding="utf-8"?>
<ds:datastoreItem xmlns:ds="http://schemas.openxmlformats.org/officeDocument/2006/customXml" ds:itemID="{E0DE1B09-AD32-47BF-A71A-9D59ADF3CE1B}">
  <ds:schemaRefs>
    <ds:schemaRef ds:uri="ESRI.ArcGIS.Mapping.OfficeIntegration.PowerPointInfo"/>
  </ds:schemaRefs>
</ds:datastoreItem>
</file>

<file path=customXml/itemProps106.xml><?xml version="1.0" encoding="utf-8"?>
<ds:datastoreItem xmlns:ds="http://schemas.openxmlformats.org/officeDocument/2006/customXml" ds:itemID="{FE7028A9-441D-46F9-B832-FE69E88A47BF}">
  <ds:schemaRefs>
    <ds:schemaRef ds:uri="ESRI.ArcGIS.Mapping.OfficeIntegration.PowerPointInfo"/>
  </ds:schemaRefs>
</ds:datastoreItem>
</file>

<file path=customXml/itemProps107.xml><?xml version="1.0" encoding="utf-8"?>
<ds:datastoreItem xmlns:ds="http://schemas.openxmlformats.org/officeDocument/2006/customXml" ds:itemID="{9400BF1D-2FE0-4F26-9E5A-8CF435ECE6A6}">
  <ds:schemaRefs>
    <ds:schemaRef ds:uri="ESRI.ArcGIS.Mapping.OfficeIntegration.PowerPointInfo"/>
  </ds:schemaRefs>
</ds:datastoreItem>
</file>

<file path=customXml/itemProps108.xml><?xml version="1.0" encoding="utf-8"?>
<ds:datastoreItem xmlns:ds="http://schemas.openxmlformats.org/officeDocument/2006/customXml" ds:itemID="{CCB4CE4E-B70D-410F-8283-464CDD6C2373}">
  <ds:schemaRefs>
    <ds:schemaRef ds:uri="ESRI.ArcGIS.Mapping.OfficeIntegration.PowerPointInfo"/>
  </ds:schemaRefs>
</ds:datastoreItem>
</file>

<file path=customXml/itemProps109.xml><?xml version="1.0" encoding="utf-8"?>
<ds:datastoreItem xmlns:ds="http://schemas.openxmlformats.org/officeDocument/2006/customXml" ds:itemID="{CBF2ADB6-FBEF-4E78-BBBF-AE3026B50127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8599718A-B17B-4788-B732-6D4A78510F02}">
  <ds:schemaRefs>
    <ds:schemaRef ds:uri="ESRI.ArcGIS.Mapping.OfficeIntegration.PowerPointInfo"/>
  </ds:schemaRefs>
</ds:datastoreItem>
</file>

<file path=customXml/itemProps110.xml><?xml version="1.0" encoding="utf-8"?>
<ds:datastoreItem xmlns:ds="http://schemas.openxmlformats.org/officeDocument/2006/customXml" ds:itemID="{82B762F8-9AA1-4A3E-80EC-305EEE9419A8}">
  <ds:schemaRefs>
    <ds:schemaRef ds:uri="ESRI.ArcGIS.Mapping.OfficeIntegration.PowerPointInfo"/>
  </ds:schemaRefs>
</ds:datastoreItem>
</file>

<file path=customXml/itemProps111.xml><?xml version="1.0" encoding="utf-8"?>
<ds:datastoreItem xmlns:ds="http://schemas.openxmlformats.org/officeDocument/2006/customXml" ds:itemID="{60B3F1AB-3A60-4F47-A06E-EA7771DBDC39}">
  <ds:schemaRefs>
    <ds:schemaRef ds:uri="ESRI.ArcGIS.Mapping.OfficeIntegration.PowerPointInfo"/>
  </ds:schemaRefs>
</ds:datastoreItem>
</file>

<file path=customXml/itemProps112.xml><?xml version="1.0" encoding="utf-8"?>
<ds:datastoreItem xmlns:ds="http://schemas.openxmlformats.org/officeDocument/2006/customXml" ds:itemID="{37580031-E5E3-457F-9378-A9B2DF40F9CF}">
  <ds:schemaRefs>
    <ds:schemaRef ds:uri="ESRI.ArcGIS.Mapping.OfficeIntegration.PowerPointInfo"/>
  </ds:schemaRefs>
</ds:datastoreItem>
</file>

<file path=customXml/itemProps113.xml><?xml version="1.0" encoding="utf-8"?>
<ds:datastoreItem xmlns:ds="http://schemas.openxmlformats.org/officeDocument/2006/customXml" ds:itemID="{4E3BF40C-5B18-4E58-A4E1-E6EA7DBF81DC}">
  <ds:schemaRefs>
    <ds:schemaRef ds:uri="ESRI.ArcGIS.Mapping.OfficeIntegration.PowerPointInfo"/>
  </ds:schemaRefs>
</ds:datastoreItem>
</file>

<file path=customXml/itemProps114.xml><?xml version="1.0" encoding="utf-8"?>
<ds:datastoreItem xmlns:ds="http://schemas.openxmlformats.org/officeDocument/2006/customXml" ds:itemID="{147BE748-1EF2-43F5-9EEB-54D5C882B1ED}">
  <ds:schemaRefs>
    <ds:schemaRef ds:uri="ESRI.ArcGIS.Mapping.OfficeIntegration.PowerPointInfo"/>
  </ds:schemaRefs>
</ds:datastoreItem>
</file>

<file path=customXml/itemProps115.xml><?xml version="1.0" encoding="utf-8"?>
<ds:datastoreItem xmlns:ds="http://schemas.openxmlformats.org/officeDocument/2006/customXml" ds:itemID="{70FCC804-827D-4B81-B28B-33C754AAA316}">
  <ds:schemaRefs>
    <ds:schemaRef ds:uri="ESRI.ArcGIS.Mapping.OfficeIntegration.PowerPointInfo"/>
  </ds:schemaRefs>
</ds:datastoreItem>
</file>

<file path=customXml/itemProps116.xml><?xml version="1.0" encoding="utf-8"?>
<ds:datastoreItem xmlns:ds="http://schemas.openxmlformats.org/officeDocument/2006/customXml" ds:itemID="{77EE30E9-21AA-4E13-BF33-4CA95D575622}">
  <ds:schemaRefs>
    <ds:schemaRef ds:uri="ESRI.ArcGIS.Mapping.OfficeIntegration.PowerPointInfo"/>
  </ds:schemaRefs>
</ds:datastoreItem>
</file>

<file path=customXml/itemProps117.xml><?xml version="1.0" encoding="utf-8"?>
<ds:datastoreItem xmlns:ds="http://schemas.openxmlformats.org/officeDocument/2006/customXml" ds:itemID="{021A492D-9915-435B-AA62-BCE8435ACD6C}">
  <ds:schemaRefs>
    <ds:schemaRef ds:uri="ESRI.ArcGIS.Mapping.OfficeIntegration.PowerPointInfo"/>
  </ds:schemaRefs>
</ds:datastoreItem>
</file>

<file path=customXml/itemProps118.xml><?xml version="1.0" encoding="utf-8"?>
<ds:datastoreItem xmlns:ds="http://schemas.openxmlformats.org/officeDocument/2006/customXml" ds:itemID="{22A56A9E-FCFC-40CF-BC82-50AB2657F11C}">
  <ds:schemaRefs>
    <ds:schemaRef ds:uri="ESRI.ArcGIS.Mapping.OfficeIntegration.PowerPointInfo"/>
  </ds:schemaRefs>
</ds:datastoreItem>
</file>

<file path=customXml/itemProps119.xml><?xml version="1.0" encoding="utf-8"?>
<ds:datastoreItem xmlns:ds="http://schemas.openxmlformats.org/officeDocument/2006/customXml" ds:itemID="{1AB4168C-025C-4AFF-A94E-63462127E91F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51E67860-3DF2-4EC1-9C7B-A75B71B24BBC}">
  <ds:schemaRefs>
    <ds:schemaRef ds:uri="ESRI.ArcGIS.Mapping.OfficeIntegration.PowerPointInfo"/>
  </ds:schemaRefs>
</ds:datastoreItem>
</file>

<file path=customXml/itemProps120.xml><?xml version="1.0" encoding="utf-8"?>
<ds:datastoreItem xmlns:ds="http://schemas.openxmlformats.org/officeDocument/2006/customXml" ds:itemID="{09F29DA4-6D6F-4F9F-9994-7E501075835F}">
  <ds:schemaRefs>
    <ds:schemaRef ds:uri="ESRI.ArcGIS.Mapping.OfficeIntegration.PowerPointInfo"/>
  </ds:schemaRefs>
</ds:datastoreItem>
</file>

<file path=customXml/itemProps121.xml><?xml version="1.0" encoding="utf-8"?>
<ds:datastoreItem xmlns:ds="http://schemas.openxmlformats.org/officeDocument/2006/customXml" ds:itemID="{BF0BD979-A8FF-4580-AD36-9971006C5362}">
  <ds:schemaRefs>
    <ds:schemaRef ds:uri="ESRI.ArcGIS.Mapping.OfficeIntegration.PowerPointInfo"/>
  </ds:schemaRefs>
</ds:datastoreItem>
</file>

<file path=customXml/itemProps122.xml><?xml version="1.0" encoding="utf-8"?>
<ds:datastoreItem xmlns:ds="http://schemas.openxmlformats.org/officeDocument/2006/customXml" ds:itemID="{79EB2ACA-E36F-4EB3-81AA-E4079037E9B9}">
  <ds:schemaRefs>
    <ds:schemaRef ds:uri="ESRI.ArcGIS.Mapping.OfficeIntegration.PowerPointInfo"/>
  </ds:schemaRefs>
</ds:datastoreItem>
</file>

<file path=customXml/itemProps123.xml><?xml version="1.0" encoding="utf-8"?>
<ds:datastoreItem xmlns:ds="http://schemas.openxmlformats.org/officeDocument/2006/customXml" ds:itemID="{604EBFFA-84A7-422A-B530-ABDFDE68512A}">
  <ds:schemaRefs>
    <ds:schemaRef ds:uri="ESRI.ArcGIS.Mapping.OfficeIntegration.PowerPointInfo"/>
  </ds:schemaRefs>
</ds:datastoreItem>
</file>

<file path=customXml/itemProps124.xml><?xml version="1.0" encoding="utf-8"?>
<ds:datastoreItem xmlns:ds="http://schemas.openxmlformats.org/officeDocument/2006/customXml" ds:itemID="{48B5E408-B7A4-41F5-964C-1CE1F98C0847}">
  <ds:schemaRefs>
    <ds:schemaRef ds:uri="ESRI.ArcGIS.Mapping.OfficeIntegration.PowerPointInfo"/>
  </ds:schemaRefs>
</ds:datastoreItem>
</file>

<file path=customXml/itemProps125.xml><?xml version="1.0" encoding="utf-8"?>
<ds:datastoreItem xmlns:ds="http://schemas.openxmlformats.org/officeDocument/2006/customXml" ds:itemID="{0B7250E9-56D1-46D0-BFAF-C0EC1121B2E5}">
  <ds:schemaRefs>
    <ds:schemaRef ds:uri="ESRI.ArcGIS.Mapping.OfficeIntegration.PowerPointInfo"/>
  </ds:schemaRefs>
</ds:datastoreItem>
</file>

<file path=customXml/itemProps126.xml><?xml version="1.0" encoding="utf-8"?>
<ds:datastoreItem xmlns:ds="http://schemas.openxmlformats.org/officeDocument/2006/customXml" ds:itemID="{4067B55F-BEA1-4ACE-9D9A-75A7D967C201}">
  <ds:schemaRefs>
    <ds:schemaRef ds:uri="ESRI.ArcGIS.Mapping.OfficeIntegration.PowerPointInfo"/>
  </ds:schemaRefs>
</ds:datastoreItem>
</file>

<file path=customXml/itemProps127.xml><?xml version="1.0" encoding="utf-8"?>
<ds:datastoreItem xmlns:ds="http://schemas.openxmlformats.org/officeDocument/2006/customXml" ds:itemID="{5BA2E4E5-23D8-4400-9395-1E92AA85D233}">
  <ds:schemaRefs>
    <ds:schemaRef ds:uri="ESRI.ArcGIS.Mapping.OfficeIntegration.PowerPointInfo"/>
  </ds:schemaRefs>
</ds:datastoreItem>
</file>

<file path=customXml/itemProps128.xml><?xml version="1.0" encoding="utf-8"?>
<ds:datastoreItem xmlns:ds="http://schemas.openxmlformats.org/officeDocument/2006/customXml" ds:itemID="{B4CCE50E-B50A-484E-A9B0-C8CD8B472DAD}">
  <ds:schemaRefs>
    <ds:schemaRef ds:uri="ESRI.ArcGIS.Mapping.OfficeIntegration.PowerPointInfo"/>
  </ds:schemaRefs>
</ds:datastoreItem>
</file>

<file path=customXml/itemProps129.xml><?xml version="1.0" encoding="utf-8"?>
<ds:datastoreItem xmlns:ds="http://schemas.openxmlformats.org/officeDocument/2006/customXml" ds:itemID="{670030AA-721F-480F-B47B-5419FFC7D0C6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3B4E69C8-13F1-4FD1-811C-5236AFE7CCC7}">
  <ds:schemaRefs>
    <ds:schemaRef ds:uri="ESRI.ArcGIS.Mapping.OfficeIntegration.PowerPointInfo"/>
  </ds:schemaRefs>
</ds:datastoreItem>
</file>

<file path=customXml/itemProps130.xml><?xml version="1.0" encoding="utf-8"?>
<ds:datastoreItem xmlns:ds="http://schemas.openxmlformats.org/officeDocument/2006/customXml" ds:itemID="{BE9BA78C-0B99-4CD2-9A25-DA44A844D264}">
  <ds:schemaRefs>
    <ds:schemaRef ds:uri="ESRI.ArcGIS.Mapping.OfficeIntegration.PowerPointInfo"/>
  </ds:schemaRefs>
</ds:datastoreItem>
</file>

<file path=customXml/itemProps131.xml><?xml version="1.0" encoding="utf-8"?>
<ds:datastoreItem xmlns:ds="http://schemas.openxmlformats.org/officeDocument/2006/customXml" ds:itemID="{E4FFD021-A700-45E4-957C-010CF75CBCD4}">
  <ds:schemaRefs>
    <ds:schemaRef ds:uri="ESRI.ArcGIS.Mapping.OfficeIntegration.PowerPointInfo"/>
  </ds:schemaRefs>
</ds:datastoreItem>
</file>

<file path=customXml/itemProps132.xml><?xml version="1.0" encoding="utf-8"?>
<ds:datastoreItem xmlns:ds="http://schemas.openxmlformats.org/officeDocument/2006/customXml" ds:itemID="{C750CEB4-3FC1-481A-AC9C-08B7D4BC7DE7}">
  <ds:schemaRefs>
    <ds:schemaRef ds:uri="ESRI.ArcGIS.Mapping.OfficeIntegration.PowerPointInfo"/>
  </ds:schemaRefs>
</ds:datastoreItem>
</file>

<file path=customXml/itemProps133.xml><?xml version="1.0" encoding="utf-8"?>
<ds:datastoreItem xmlns:ds="http://schemas.openxmlformats.org/officeDocument/2006/customXml" ds:itemID="{45DEBB13-35C5-4F80-B6C4-3CF6908D6051}">
  <ds:schemaRefs>
    <ds:schemaRef ds:uri="ESRI.ArcGIS.Mapping.OfficeIntegration.PowerPointInfo"/>
  </ds:schemaRefs>
</ds:datastoreItem>
</file>

<file path=customXml/itemProps134.xml><?xml version="1.0" encoding="utf-8"?>
<ds:datastoreItem xmlns:ds="http://schemas.openxmlformats.org/officeDocument/2006/customXml" ds:itemID="{DCAC7CDE-C4D8-4C67-B627-6832679AC4C2}">
  <ds:schemaRefs>
    <ds:schemaRef ds:uri="ESRI.ArcGIS.Mapping.OfficeIntegration.PowerPointInfo"/>
  </ds:schemaRefs>
</ds:datastoreItem>
</file>

<file path=customXml/itemProps135.xml><?xml version="1.0" encoding="utf-8"?>
<ds:datastoreItem xmlns:ds="http://schemas.openxmlformats.org/officeDocument/2006/customXml" ds:itemID="{F63A32D2-B63F-412C-95B7-CDCE7E1C26AB}">
  <ds:schemaRefs>
    <ds:schemaRef ds:uri="ESRI.ArcGIS.Mapping.OfficeIntegration.PowerPointInfo"/>
  </ds:schemaRefs>
</ds:datastoreItem>
</file>

<file path=customXml/itemProps136.xml><?xml version="1.0" encoding="utf-8"?>
<ds:datastoreItem xmlns:ds="http://schemas.openxmlformats.org/officeDocument/2006/customXml" ds:itemID="{234CBA50-CE54-4ACF-9436-1127C9FA96B3}">
  <ds:schemaRefs>
    <ds:schemaRef ds:uri="ESRI.ArcGIS.Mapping.OfficeIntegration.PowerPointInfo"/>
  </ds:schemaRefs>
</ds:datastoreItem>
</file>

<file path=customXml/itemProps137.xml><?xml version="1.0" encoding="utf-8"?>
<ds:datastoreItem xmlns:ds="http://schemas.openxmlformats.org/officeDocument/2006/customXml" ds:itemID="{200792E3-F034-4164-8F8A-F87F3F77D5E8}">
  <ds:schemaRefs>
    <ds:schemaRef ds:uri="ESRI.ArcGIS.Mapping.OfficeIntegration.PowerPointInfo"/>
  </ds:schemaRefs>
</ds:datastoreItem>
</file>

<file path=customXml/itemProps138.xml><?xml version="1.0" encoding="utf-8"?>
<ds:datastoreItem xmlns:ds="http://schemas.openxmlformats.org/officeDocument/2006/customXml" ds:itemID="{F3764246-7C94-498A-BA21-F6ADC9BB31FE}">
  <ds:schemaRefs>
    <ds:schemaRef ds:uri="ESRI.ArcGIS.Mapping.OfficeIntegration.PowerPointInfo"/>
  </ds:schemaRefs>
</ds:datastoreItem>
</file>

<file path=customXml/itemProps139.xml><?xml version="1.0" encoding="utf-8"?>
<ds:datastoreItem xmlns:ds="http://schemas.openxmlformats.org/officeDocument/2006/customXml" ds:itemID="{1F53776D-F5FF-4787-9862-EA778A3E1EA0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64948241-3B05-4D81-9D9A-9CB34A524D1F}">
  <ds:schemaRefs>
    <ds:schemaRef ds:uri="ESRI.ArcGIS.Mapping.OfficeIntegration.PowerPointInfo"/>
  </ds:schemaRefs>
</ds:datastoreItem>
</file>

<file path=customXml/itemProps140.xml><?xml version="1.0" encoding="utf-8"?>
<ds:datastoreItem xmlns:ds="http://schemas.openxmlformats.org/officeDocument/2006/customXml" ds:itemID="{BCA7D774-3CA3-40FF-BA46-6FA7659BAD01}">
  <ds:schemaRefs>
    <ds:schemaRef ds:uri="ESRI.ArcGIS.Mapping.OfficeIntegration.PowerPointInfo"/>
  </ds:schemaRefs>
</ds:datastoreItem>
</file>

<file path=customXml/itemProps141.xml><?xml version="1.0" encoding="utf-8"?>
<ds:datastoreItem xmlns:ds="http://schemas.openxmlformats.org/officeDocument/2006/customXml" ds:itemID="{6D5E5920-AD5D-45BD-8028-03FA3BD15EC6}">
  <ds:schemaRefs>
    <ds:schemaRef ds:uri="ESRI.ArcGIS.Mapping.OfficeIntegration.PowerPointInfo"/>
  </ds:schemaRefs>
</ds:datastoreItem>
</file>

<file path=customXml/itemProps142.xml><?xml version="1.0" encoding="utf-8"?>
<ds:datastoreItem xmlns:ds="http://schemas.openxmlformats.org/officeDocument/2006/customXml" ds:itemID="{D5AE5F74-6DAC-4B01-B5AC-4B7431E53537}">
  <ds:schemaRefs>
    <ds:schemaRef ds:uri="ESRI.ArcGIS.Mapping.OfficeIntegration.PowerPointInfo"/>
  </ds:schemaRefs>
</ds:datastoreItem>
</file>

<file path=customXml/itemProps143.xml><?xml version="1.0" encoding="utf-8"?>
<ds:datastoreItem xmlns:ds="http://schemas.openxmlformats.org/officeDocument/2006/customXml" ds:itemID="{00503631-FAA3-4661-8509-21F1C6DCC383}">
  <ds:schemaRefs>
    <ds:schemaRef ds:uri="ESRI.ArcGIS.Mapping.OfficeIntegration.PowerPointInfo"/>
  </ds:schemaRefs>
</ds:datastoreItem>
</file>

<file path=customXml/itemProps144.xml><?xml version="1.0" encoding="utf-8"?>
<ds:datastoreItem xmlns:ds="http://schemas.openxmlformats.org/officeDocument/2006/customXml" ds:itemID="{E6B01E83-9645-467D-AD5E-808A3036917C}">
  <ds:schemaRefs>
    <ds:schemaRef ds:uri="ESRI.ArcGIS.Mapping.OfficeIntegration.PowerPointInfo"/>
  </ds:schemaRefs>
</ds:datastoreItem>
</file>

<file path=customXml/itemProps145.xml><?xml version="1.0" encoding="utf-8"?>
<ds:datastoreItem xmlns:ds="http://schemas.openxmlformats.org/officeDocument/2006/customXml" ds:itemID="{27B62492-DF28-4FB1-9351-3EE037DED280}">
  <ds:schemaRefs>
    <ds:schemaRef ds:uri="ESRI.ArcGIS.Mapping.OfficeIntegration.PowerPointInfo"/>
  </ds:schemaRefs>
</ds:datastoreItem>
</file>

<file path=customXml/itemProps146.xml><?xml version="1.0" encoding="utf-8"?>
<ds:datastoreItem xmlns:ds="http://schemas.openxmlformats.org/officeDocument/2006/customXml" ds:itemID="{09B5FA48-E14C-4E62-839B-EDA74FB84C47}">
  <ds:schemaRefs>
    <ds:schemaRef ds:uri="ESRI.ArcGIS.Mapping.OfficeIntegration.PowerPointInfo"/>
  </ds:schemaRefs>
</ds:datastoreItem>
</file>

<file path=customXml/itemProps147.xml><?xml version="1.0" encoding="utf-8"?>
<ds:datastoreItem xmlns:ds="http://schemas.openxmlformats.org/officeDocument/2006/customXml" ds:itemID="{F635CEEB-BA9C-45B6-955D-E70281B2D14D}">
  <ds:schemaRefs>
    <ds:schemaRef ds:uri="ESRI.ArcGIS.Mapping.OfficeIntegration.PowerPointInfo"/>
  </ds:schemaRefs>
</ds:datastoreItem>
</file>

<file path=customXml/itemProps148.xml><?xml version="1.0" encoding="utf-8"?>
<ds:datastoreItem xmlns:ds="http://schemas.openxmlformats.org/officeDocument/2006/customXml" ds:itemID="{6DBE086F-11BE-46F1-919B-D519E1907BFB}">
  <ds:schemaRefs>
    <ds:schemaRef ds:uri="ESRI.ArcGIS.Mapping.OfficeIntegration.PowerPointInfo"/>
  </ds:schemaRefs>
</ds:datastoreItem>
</file>

<file path=customXml/itemProps149.xml><?xml version="1.0" encoding="utf-8"?>
<ds:datastoreItem xmlns:ds="http://schemas.openxmlformats.org/officeDocument/2006/customXml" ds:itemID="{51897778-6831-4EA6-B2B4-A2D5DDDE44D7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8AF403D1-E0BA-4362-9273-1375C5A053A5}">
  <ds:schemaRefs>
    <ds:schemaRef ds:uri="ESRI.ArcGIS.Mapping.OfficeIntegration.PowerPointInfo"/>
  </ds:schemaRefs>
</ds:datastoreItem>
</file>

<file path=customXml/itemProps150.xml><?xml version="1.0" encoding="utf-8"?>
<ds:datastoreItem xmlns:ds="http://schemas.openxmlformats.org/officeDocument/2006/customXml" ds:itemID="{434A6F69-D31F-4A9E-B149-B7121314377A}">
  <ds:schemaRefs>
    <ds:schemaRef ds:uri="ESRI.ArcGIS.Mapping.OfficeIntegration.PowerPointInfo"/>
  </ds:schemaRefs>
</ds:datastoreItem>
</file>

<file path=customXml/itemProps151.xml><?xml version="1.0" encoding="utf-8"?>
<ds:datastoreItem xmlns:ds="http://schemas.openxmlformats.org/officeDocument/2006/customXml" ds:itemID="{0CA07427-6B9F-484D-A831-AA8F35E2C587}">
  <ds:schemaRefs>
    <ds:schemaRef ds:uri="ESRI.ArcGIS.Mapping.OfficeIntegration.PowerPointInfo"/>
  </ds:schemaRefs>
</ds:datastoreItem>
</file>

<file path=customXml/itemProps152.xml><?xml version="1.0" encoding="utf-8"?>
<ds:datastoreItem xmlns:ds="http://schemas.openxmlformats.org/officeDocument/2006/customXml" ds:itemID="{44A4F82B-A4F0-4CAD-A260-8B358AE356B7}">
  <ds:schemaRefs>
    <ds:schemaRef ds:uri="ESRI.ArcGIS.Mapping.OfficeIntegration.PowerPointInfo"/>
  </ds:schemaRefs>
</ds:datastoreItem>
</file>

<file path=customXml/itemProps153.xml><?xml version="1.0" encoding="utf-8"?>
<ds:datastoreItem xmlns:ds="http://schemas.openxmlformats.org/officeDocument/2006/customXml" ds:itemID="{F766CDA8-2304-4362-A852-0026D62F431B}">
  <ds:schemaRefs>
    <ds:schemaRef ds:uri="ESRI.ArcGIS.Mapping.OfficeIntegration.PowerPointInfo"/>
  </ds:schemaRefs>
</ds:datastoreItem>
</file>

<file path=customXml/itemProps154.xml><?xml version="1.0" encoding="utf-8"?>
<ds:datastoreItem xmlns:ds="http://schemas.openxmlformats.org/officeDocument/2006/customXml" ds:itemID="{DE303EB2-6C5F-426D-9C3B-B81AAE267AAE}">
  <ds:schemaRefs>
    <ds:schemaRef ds:uri="ESRI.ArcGIS.Mapping.OfficeIntegration.PowerPointInfo"/>
  </ds:schemaRefs>
</ds:datastoreItem>
</file>

<file path=customXml/itemProps155.xml><?xml version="1.0" encoding="utf-8"?>
<ds:datastoreItem xmlns:ds="http://schemas.openxmlformats.org/officeDocument/2006/customXml" ds:itemID="{0926285B-9986-4B40-8EC8-14C417B04A37}">
  <ds:schemaRefs>
    <ds:schemaRef ds:uri="ESRI.ArcGIS.Mapping.OfficeIntegration.PowerPointInfo"/>
  </ds:schemaRefs>
</ds:datastoreItem>
</file>

<file path=customXml/itemProps156.xml><?xml version="1.0" encoding="utf-8"?>
<ds:datastoreItem xmlns:ds="http://schemas.openxmlformats.org/officeDocument/2006/customXml" ds:itemID="{2570F934-9B82-4882-ACF7-1388A9142B8E}">
  <ds:schemaRefs>
    <ds:schemaRef ds:uri="ESRI.ArcGIS.Mapping.OfficeIntegration.PowerPointInfo"/>
  </ds:schemaRefs>
</ds:datastoreItem>
</file>

<file path=customXml/itemProps157.xml><?xml version="1.0" encoding="utf-8"?>
<ds:datastoreItem xmlns:ds="http://schemas.openxmlformats.org/officeDocument/2006/customXml" ds:itemID="{5E617BBA-5FB1-487D-A0A4-F339B2F7F6D7}">
  <ds:schemaRefs>
    <ds:schemaRef ds:uri="ESRI.ArcGIS.Mapping.OfficeIntegration.PowerPointInfo"/>
  </ds:schemaRefs>
</ds:datastoreItem>
</file>

<file path=customXml/itemProps158.xml><?xml version="1.0" encoding="utf-8"?>
<ds:datastoreItem xmlns:ds="http://schemas.openxmlformats.org/officeDocument/2006/customXml" ds:itemID="{3E97F0F9-DE6A-4E28-9355-68205BD97D1A}">
  <ds:schemaRefs>
    <ds:schemaRef ds:uri="ESRI.ArcGIS.Mapping.OfficeIntegration.PowerPointInfo"/>
  </ds:schemaRefs>
</ds:datastoreItem>
</file>

<file path=customXml/itemProps159.xml><?xml version="1.0" encoding="utf-8"?>
<ds:datastoreItem xmlns:ds="http://schemas.openxmlformats.org/officeDocument/2006/customXml" ds:itemID="{2F8E6440-3F9E-4040-9987-7956DD3F34C8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B19B2074-9638-47A1-A71D-5C7EC702D879}">
  <ds:schemaRefs>
    <ds:schemaRef ds:uri="ESRI.ArcGIS.Mapping.OfficeIntegration.PowerPointInfo"/>
  </ds:schemaRefs>
</ds:datastoreItem>
</file>

<file path=customXml/itemProps160.xml><?xml version="1.0" encoding="utf-8"?>
<ds:datastoreItem xmlns:ds="http://schemas.openxmlformats.org/officeDocument/2006/customXml" ds:itemID="{F5E350B8-88BE-4EC1-AE5C-BB08F3D50B24}">
  <ds:schemaRefs>
    <ds:schemaRef ds:uri="ESRI.ArcGIS.Mapping.OfficeIntegration.PowerPointInfo"/>
  </ds:schemaRefs>
</ds:datastoreItem>
</file>

<file path=customXml/itemProps161.xml><?xml version="1.0" encoding="utf-8"?>
<ds:datastoreItem xmlns:ds="http://schemas.openxmlformats.org/officeDocument/2006/customXml" ds:itemID="{81C70E21-9413-4F0C-A0FD-1CA73DF8B78E}">
  <ds:schemaRefs>
    <ds:schemaRef ds:uri="ESRI.ArcGIS.Mapping.OfficeIntegration.PowerPointInfo"/>
  </ds:schemaRefs>
</ds:datastoreItem>
</file>

<file path=customXml/itemProps162.xml><?xml version="1.0" encoding="utf-8"?>
<ds:datastoreItem xmlns:ds="http://schemas.openxmlformats.org/officeDocument/2006/customXml" ds:itemID="{E158954B-FCF3-45C5-AA9B-1237AED35E31}">
  <ds:schemaRefs>
    <ds:schemaRef ds:uri="ESRI.ArcGIS.Mapping.OfficeIntegration.PowerPointInfo"/>
  </ds:schemaRefs>
</ds:datastoreItem>
</file>

<file path=customXml/itemProps163.xml><?xml version="1.0" encoding="utf-8"?>
<ds:datastoreItem xmlns:ds="http://schemas.openxmlformats.org/officeDocument/2006/customXml" ds:itemID="{B852506D-DF9C-4E58-A5AC-FE48F9E49A21}">
  <ds:schemaRefs>
    <ds:schemaRef ds:uri="ESRI.ArcGIS.Mapping.OfficeIntegration.PowerPointInfo"/>
  </ds:schemaRefs>
</ds:datastoreItem>
</file>

<file path=customXml/itemProps164.xml><?xml version="1.0" encoding="utf-8"?>
<ds:datastoreItem xmlns:ds="http://schemas.openxmlformats.org/officeDocument/2006/customXml" ds:itemID="{3F0B1983-82D3-4344-A60B-04009E70006B}">
  <ds:schemaRefs>
    <ds:schemaRef ds:uri="ESRI.ArcGIS.Mapping.OfficeIntegration.PowerPointInfo"/>
  </ds:schemaRefs>
</ds:datastoreItem>
</file>

<file path=customXml/itemProps165.xml><?xml version="1.0" encoding="utf-8"?>
<ds:datastoreItem xmlns:ds="http://schemas.openxmlformats.org/officeDocument/2006/customXml" ds:itemID="{888A9583-CEE4-411A-AE23-C343C67F5181}">
  <ds:schemaRefs>
    <ds:schemaRef ds:uri="ESRI.ArcGIS.Mapping.OfficeIntegration.PowerPointInfo"/>
  </ds:schemaRefs>
</ds:datastoreItem>
</file>

<file path=customXml/itemProps166.xml><?xml version="1.0" encoding="utf-8"?>
<ds:datastoreItem xmlns:ds="http://schemas.openxmlformats.org/officeDocument/2006/customXml" ds:itemID="{2924CB85-8E9F-448E-B61E-6923CDF6111C}">
  <ds:schemaRefs>
    <ds:schemaRef ds:uri="ESRI.ArcGIS.Mapping.OfficeIntegration.PowerPointInfo"/>
  </ds:schemaRefs>
</ds:datastoreItem>
</file>

<file path=customXml/itemProps167.xml><?xml version="1.0" encoding="utf-8"?>
<ds:datastoreItem xmlns:ds="http://schemas.openxmlformats.org/officeDocument/2006/customXml" ds:itemID="{C2098173-14B2-4470-A446-1DFF689FCE22}">
  <ds:schemaRefs>
    <ds:schemaRef ds:uri="ESRI.ArcGIS.Mapping.OfficeIntegration.PowerPointInfo"/>
  </ds:schemaRefs>
</ds:datastoreItem>
</file>

<file path=customXml/itemProps168.xml><?xml version="1.0" encoding="utf-8"?>
<ds:datastoreItem xmlns:ds="http://schemas.openxmlformats.org/officeDocument/2006/customXml" ds:itemID="{1F566808-DB29-43CA-AC41-9310363E0952}">
  <ds:schemaRefs>
    <ds:schemaRef ds:uri="ESRI.ArcGIS.Mapping.OfficeIntegration.PowerPointInfo"/>
  </ds:schemaRefs>
</ds:datastoreItem>
</file>

<file path=customXml/itemProps169.xml><?xml version="1.0" encoding="utf-8"?>
<ds:datastoreItem xmlns:ds="http://schemas.openxmlformats.org/officeDocument/2006/customXml" ds:itemID="{2C2542B9-0EA3-4942-B6FE-8FFC52EDAE96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52C8C4C9-87CD-4FA7-8C12-A7FBEBEEEE3F}">
  <ds:schemaRefs>
    <ds:schemaRef ds:uri="ESRI.ArcGIS.Mapping.OfficeIntegration.PowerPointInfo"/>
  </ds:schemaRefs>
</ds:datastoreItem>
</file>

<file path=customXml/itemProps170.xml><?xml version="1.0" encoding="utf-8"?>
<ds:datastoreItem xmlns:ds="http://schemas.openxmlformats.org/officeDocument/2006/customXml" ds:itemID="{45A70DB3-A865-446C-8055-D156C2DB0BA0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8A514FBD-F07A-494D-A003-C13AD388C4B8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818B52CD-8F47-4D6F-9DAF-7A958626265E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C4FC0EBF-0544-4E58-9700-C74B02A08BA9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F8020290-1949-46A4-B1CC-580018C223B6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D5ECA889-485F-461A-AFEA-02E80E5A3412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859F0C48-7290-4233-BCD0-6E9C0AF09104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BB71D59E-2E84-4B25-ADB5-F38046D04E4C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7EBFAF6B-C80A-4FB8-B5DF-27E34C088E37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EEA85040-A43E-4984-8D32-5CCE9938D183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1CD4742F-9C6F-4840-986B-D2E64A9FF289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970C569D-BED6-4E8A-B4EC-92CF3A9C6A73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7D385FEF-5261-414D-BDD0-F8D1371EDAAB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784C0E4E-24ED-47BB-B442-41743BF7601C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CB1E8B4C-FA35-45EB-AE0B-F486E75554B5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B89BE48B-3A87-4A9D-9B07-F275B5462750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E01D9731-7A28-486D-8AEF-53629561819B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2C7BFBFE-F780-47DF-B722-DF796669E325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8ECE1562-EBC0-431F-8AF6-96D070E726AD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26C5CC8E-0544-45D6-B68E-CFEED57C4118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15513B65-813B-44B2-93E4-EC61CED2E2DD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31775022-6F92-4D23-882A-AA1E7B3BB39A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E7188D86-4B6E-4FD7-AE77-4BD6299D12FC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8FE472B8-33DD-4850-BA66-F4255E9989AD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31A030BA-50A9-4BF5-86DF-F44226BAC854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2440010D-A39B-453E-91C8-25A6518A7761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FA1B91B9-F172-4163-B425-49CFEF4C1886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9A9DADBC-806D-4FD9-8E81-31D06AB32187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FD9522AF-0896-4F8C-A36B-2F40D0764594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AA08DC11-682C-42C3-B85F-D569E09CBB5D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A8A531A9-62AE-46D9-A301-33DFCFC8AEC2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D6182018-7AFD-4DA6-B90E-F4C0FEF1B8BB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C8659C94-8E56-465D-A8D4-BFB55BB64C8C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C764DB6B-FFDD-4243-9C88-0F9D25C87810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FB108480-3C3B-487F-9F79-6EF8CE493E35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5D7AF86D-733B-41D8-884D-415EAC84D70A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C59CE536-341F-4CAE-AD4A-C52C02A9E525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A1032381-166C-4F05-8DEC-36C9F47B0C96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76CE012F-6805-41FE-93F0-331F5C5AEB69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9D3174B9-66F2-452C-9884-44BF785CDC1A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ACC776B5-E1D3-4D83-B797-6DF9C68C6E56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61F85B9D-D72D-4179-BB20-8F106E370337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A73F7920-C2D9-42D2-B1AA-B86235B03FE8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91D2442D-1BCE-4131-9795-AACB3BE98B91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94EB1889-25E9-434B-8F5A-644FCABCE3C4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574DF9BB-C756-4121-B01A-25D7ABA0B6F7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D77B24CD-F7F3-40D4-91DA-479431F48448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CE3C141C-A197-493F-8D87-E7E43D27A531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CB1D4B86-EF58-43E4-AC8C-847C2120DCA9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3EF7DF69-62FD-48F8-9099-32DE4E6F31F1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F0B66B60-93FC-4282-9B53-38AFED1B8898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A9944522-4BAA-4CE9-A6F1-492F1D13DED5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A211C9AF-A076-4655-B7B3-43BB5FFABD80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3C5712F3-B0E2-42DC-9081-F2FE5BFFA83B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6B4F6C8D-99A7-4797-A80B-AAF3A4568CA1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90E64F6F-C1C4-47CA-ACB6-E17456EBCA13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6FF6C6B2-B0EA-4848-A8E3-E14A71958732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02F30BD3-CBCE-42E3-BE56-D1DC9CC968E1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878EDA70-5701-42A9-9FFD-EAC278DFD40B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D5204DE6-042F-40EF-84B0-B60DE6CDA2B0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6B2A731D-4F6B-4CFB-9289-72E9C92766F3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8CEA8974-5C3A-4C4E-B0FF-D496DC60FDD7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AE5AB502-F049-40DC-BF7D-99501A84323C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3E74F6D5-E168-4A4C-A10E-8B3BD7F22BD6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4BC4B38A-61C1-49A4-9ACC-27E04380C5DF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D550F492-8B18-463B-8E0A-854E02B76ACB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ABF17758-4F46-4F3E-9B19-0C3C87C775C6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FEECDC49-1704-45E7-98F5-B0C12C6C1011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A2D0C79F-5BC3-4AB0-AC60-4CA5948ABD2A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D72B966A-6131-42FD-815C-BF2B6F5C218A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7C0091EB-8E06-44D0-866A-88A915ED8876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D39E92E4-BAE4-4605-84BA-C64E580DBAF0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70B4AC54-71B6-41D8-BC2F-5418371F7187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2746E59F-4A7E-457E-8917-F7464902D333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5BB11373-C6AE-46B6-A39B-C56DC9BFF180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229D9BD7-F850-4084-8F12-341E88E42C7D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5C7E8365-A123-439D-98E9-F37B5D9E902A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6447FBD9-B0CF-48D9-B376-3B678B94E4BF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F7B02A07-C553-4E49-89DA-CACBAAF9424B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9C7B84B1-3389-4238-AC20-3AD071DBC077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BC67024B-D72E-4B79-A007-63ED0A4E231F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938EF489-AB5D-4A63-AFD6-64C5930B3F08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86FC9E56-A3F0-45C3-AE7C-FAA3BE03C4FF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69565F4F-7068-4948-9235-074C249AA7D7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ECCCAE01-95B9-41E6-B180-BE21173308A5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11F0189C-0535-4706-9775-9D778105D3FA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2AB607CE-A33F-4F06-8F6B-B1735890678D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2F9174C7-A817-4029-BE73-A3B218ED7723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D0F8538E-3638-459A-A5C1-9E5DAEA38EC9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B2B40089-1915-4FC0-98F3-9413146CC954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3B2CF5B9-FEB0-4184-B963-3F2B1C3A50CE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15528</TotalTime>
  <Words>2446</Words>
  <Application>Microsoft Office PowerPoint</Application>
  <PresentationFormat>Widescreen</PresentationFormat>
  <Paragraphs>393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Times</vt:lpstr>
      <vt:lpstr>Times New Roman</vt:lpstr>
      <vt:lpstr>Wingdings</vt:lpstr>
      <vt:lpstr>Blank Presentation</vt:lpstr>
      <vt:lpstr>Overview of the Atmospheric Model Evaluation Tool (AMET) version 1.4</vt:lpstr>
      <vt:lpstr>Brief History of AMET</vt:lpstr>
      <vt:lpstr>General Overview of AMET</vt:lpstr>
      <vt:lpstr>General Overview of AMET: GitHub Code Structure</vt:lpstr>
      <vt:lpstr>Examples of AMET-MET Module Plots</vt:lpstr>
      <vt:lpstr>Key Updates to the AMETv1.4 MET Module</vt:lpstr>
      <vt:lpstr>AMETv1.4 MET Module (A Review)</vt:lpstr>
      <vt:lpstr>Workflow (MET): Matching Model with Observations</vt:lpstr>
      <vt:lpstr>Workflow (MET): Matching Model with Observations</vt:lpstr>
      <vt:lpstr>Workflow: Statistical Analysis of WRF and/or MPAS</vt:lpstr>
      <vt:lpstr>Workflow: Statistical Analysis of WRF and MPAS</vt:lpstr>
      <vt:lpstr>PowerPoint Presentation</vt:lpstr>
      <vt:lpstr>NEW: Evaluation of Upper-Air Meteorology</vt:lpstr>
      <vt:lpstr>NEW: Evaluation of Shortwave Radiation</vt:lpstr>
      <vt:lpstr>NEW: Evaluation of Precipitation</vt:lpstr>
      <vt:lpstr>Overview of the AMET-AQ Module</vt:lpstr>
      <vt:lpstr>Examples of AMET-AQ Module Plots</vt:lpstr>
      <vt:lpstr>Key Updates to the AMETv1.4 AQ Module</vt:lpstr>
      <vt:lpstr>AMET-AQ Observation Data Files</vt:lpstr>
      <vt:lpstr>PowerPoint Presentation</vt:lpstr>
      <vt:lpstr>AMET-AQ Module Query/Plot Options</vt:lpstr>
      <vt:lpstr>Analysis Scripts in the AMET-AQ Module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Batch Processing Analysis in the AMET-AQ Module</vt:lpstr>
      <vt:lpstr>Critical Error Found Affecting AMETv1.4 AQ Code </vt:lpstr>
      <vt:lpstr>Web-based Graphical User Interface for AMET</vt:lpstr>
      <vt:lpstr>Obtaining AMET and Documentation</vt:lpstr>
      <vt:lpstr>PowerPoint Presentation</vt:lpstr>
      <vt:lpstr>Future MET Evaluation Components</vt:lpstr>
      <vt:lpstr>Future AQ Evaluation Improvements</vt:lpstr>
      <vt:lpstr>Thanks to: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Gilliam, Robert</dc:creator>
  <cp:lastModifiedBy>Appel, Keith Wyat</cp:lastModifiedBy>
  <cp:revision>255</cp:revision>
  <dcterms:created xsi:type="dcterms:W3CDTF">2017-02-10T16:17:16Z</dcterms:created>
  <dcterms:modified xsi:type="dcterms:W3CDTF">2019-11-08T18:20:02Z</dcterms:modified>
</cp:coreProperties>
</file>