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245_69DDB840.xml" ContentType="application/vnd.ms-powerpoint.comments+xml"/>
  <Override PartName="/ppt/comments/modernComment_24B_AE377C30.xml" ContentType="application/vnd.ms-powerpoint.comment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57" r:id="rId3"/>
    <p:sldId id="586" r:id="rId4"/>
    <p:sldId id="515" r:id="rId5"/>
    <p:sldId id="265" r:id="rId6"/>
    <p:sldId id="266" r:id="rId7"/>
    <p:sldId id="547" r:id="rId8"/>
    <p:sldId id="554" r:id="rId9"/>
    <p:sldId id="550" r:id="rId10"/>
    <p:sldId id="551" r:id="rId11"/>
    <p:sldId id="559" r:id="rId12"/>
    <p:sldId id="572" r:id="rId13"/>
    <p:sldId id="558" r:id="rId14"/>
    <p:sldId id="575" r:id="rId15"/>
    <p:sldId id="556" r:id="rId16"/>
    <p:sldId id="578" r:id="rId17"/>
    <p:sldId id="566" r:id="rId18"/>
    <p:sldId id="560" r:id="rId19"/>
    <p:sldId id="567" r:id="rId20"/>
    <p:sldId id="581" r:id="rId21"/>
    <p:sldId id="582" r:id="rId22"/>
    <p:sldId id="583" r:id="rId23"/>
    <p:sldId id="561" r:id="rId24"/>
    <p:sldId id="563" r:id="rId25"/>
    <p:sldId id="570" r:id="rId26"/>
    <p:sldId id="584" r:id="rId27"/>
    <p:sldId id="585" r:id="rId28"/>
    <p:sldId id="263" r:id="rId29"/>
    <p:sldId id="5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C0E53E-AB6D-2588-6EB9-4CA34E6F17B3}" name="Gilliam, Robert" initials="GR" userId="S::Gilliam.Robert@epa.gov::6bab320e-ede2-4715-9702-c774853eb5a8" providerId="AD"/>
  <p188:author id="{64E97984-CE89-446B-CA68-41A491D73F44}" name="Gray, Geneva" initials="GG" userId="S::gray.geneva@epa.gov::5b508220-616b-486e-b6cf-6b190b6cf1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5FF"/>
    <a:srgbClr val="256469"/>
    <a:srgbClr val="B047F3"/>
    <a:srgbClr val="006803"/>
    <a:srgbClr val="7EFF7E"/>
    <a:srgbClr val="006F3B"/>
    <a:srgbClr val="D9D9D9"/>
    <a:srgbClr val="60606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99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19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liam, Robert" userId="6bab320e-ede2-4715-9702-c774853eb5a8" providerId="ADAL" clId="{2EA8F738-DEDB-43D7-B401-5392B441E1BD}"/>
    <pc:docChg chg="undo redo custSel addSld delSld modSld">
      <pc:chgData name="Gilliam, Robert" userId="6bab320e-ede2-4715-9702-c774853eb5a8" providerId="ADAL" clId="{2EA8F738-DEDB-43D7-B401-5392B441E1BD}" dt="2022-10-17T09:26:34.706" v="1096" actId="115"/>
      <pc:docMkLst>
        <pc:docMk/>
      </pc:docMkLst>
      <pc:sldChg chg="modSp mod">
        <pc:chgData name="Gilliam, Robert" userId="6bab320e-ede2-4715-9702-c774853eb5a8" providerId="ADAL" clId="{2EA8F738-DEDB-43D7-B401-5392B441E1BD}" dt="2022-10-17T09:26:34.706" v="1096" actId="115"/>
        <pc:sldMkLst>
          <pc:docMk/>
          <pc:sldMk cId="1898108158" sldId="257"/>
        </pc:sldMkLst>
        <pc:spChg chg="mod">
          <ac:chgData name="Gilliam, Robert" userId="6bab320e-ede2-4715-9702-c774853eb5a8" providerId="ADAL" clId="{2EA8F738-DEDB-43D7-B401-5392B441E1BD}" dt="2022-10-13T16:53:05.896" v="366" actId="20577"/>
          <ac:spMkLst>
            <pc:docMk/>
            <pc:sldMk cId="1898108158" sldId="257"/>
            <ac:spMk id="3" creationId="{6209EDD4-9401-4853-8B59-A1323132955A}"/>
          </ac:spMkLst>
        </pc:spChg>
        <pc:spChg chg="mod">
          <ac:chgData name="Gilliam, Robert" userId="6bab320e-ede2-4715-9702-c774853eb5a8" providerId="ADAL" clId="{2EA8F738-DEDB-43D7-B401-5392B441E1BD}" dt="2022-10-17T09:26:34.706" v="1096" actId="115"/>
          <ac:spMkLst>
            <pc:docMk/>
            <pc:sldMk cId="1898108158" sldId="257"/>
            <ac:spMk id="6" creationId="{74C71778-5901-4F4C-A921-1B8DFF8DA388}"/>
          </ac:spMkLst>
        </pc:spChg>
      </pc:sldChg>
      <pc:sldChg chg="modSp mod delCm">
        <pc:chgData name="Gilliam, Robert" userId="6bab320e-ede2-4715-9702-c774853eb5a8" providerId="ADAL" clId="{2EA8F738-DEDB-43D7-B401-5392B441E1BD}" dt="2022-10-16T11:25:41.500" v="978"/>
        <pc:sldMkLst>
          <pc:docMk/>
          <pc:sldMk cId="3500988165" sldId="263"/>
        </pc:sldMkLst>
        <pc:spChg chg="mod">
          <ac:chgData name="Gilliam, Robert" userId="6bab320e-ede2-4715-9702-c774853eb5a8" providerId="ADAL" clId="{2EA8F738-DEDB-43D7-B401-5392B441E1BD}" dt="2022-10-13T17:09:14" v="884" actId="20577"/>
          <ac:spMkLst>
            <pc:docMk/>
            <pc:sldMk cId="3500988165" sldId="263"/>
            <ac:spMk id="2" creationId="{277A9CD6-5B27-4E89-B687-91A4B88CEDB2}"/>
          </ac:spMkLst>
        </pc:spChg>
        <pc:spChg chg="mod">
          <ac:chgData name="Gilliam, Robert" userId="6bab320e-ede2-4715-9702-c774853eb5a8" providerId="ADAL" clId="{2EA8F738-DEDB-43D7-B401-5392B441E1BD}" dt="2022-10-13T17:08:18.233" v="830" actId="27636"/>
          <ac:spMkLst>
            <pc:docMk/>
            <pc:sldMk cId="3500988165" sldId="263"/>
            <ac:spMk id="3" creationId="{6209EDD4-9401-4853-8B59-A1323132955A}"/>
          </ac:spMkLst>
        </pc:spChg>
      </pc:sldChg>
      <pc:sldChg chg="del">
        <pc:chgData name="Gilliam, Robert" userId="6bab320e-ede2-4715-9702-c774853eb5a8" providerId="ADAL" clId="{2EA8F738-DEDB-43D7-B401-5392B441E1BD}" dt="2022-10-13T17:02:44.069" v="803" actId="47"/>
        <pc:sldMkLst>
          <pc:docMk/>
          <pc:sldMk cId="3242376996" sldId="264"/>
        </pc:sldMkLst>
      </pc:sldChg>
      <pc:sldChg chg="delCm modCm">
        <pc:chgData name="Gilliam, Robert" userId="6bab320e-ede2-4715-9702-c774853eb5a8" providerId="ADAL" clId="{2EA8F738-DEDB-43D7-B401-5392B441E1BD}" dt="2022-10-16T11:24:32.462" v="976"/>
        <pc:sldMkLst>
          <pc:docMk/>
          <pc:sldMk cId="3071930324" sldId="515"/>
        </pc:sldMkLst>
      </pc:sldChg>
      <pc:sldChg chg="addSp modSp mod">
        <pc:chgData name="Gilliam, Robert" userId="6bab320e-ede2-4715-9702-c774853eb5a8" providerId="ADAL" clId="{2EA8F738-DEDB-43D7-B401-5392B441E1BD}" dt="2022-10-13T18:14:19.800" v="973" actId="20577"/>
        <pc:sldMkLst>
          <pc:docMk/>
          <pc:sldMk cId="1765202969" sldId="554"/>
        </pc:sldMkLst>
        <pc:spChg chg="add mod">
          <ac:chgData name="Gilliam, Robert" userId="6bab320e-ede2-4715-9702-c774853eb5a8" providerId="ADAL" clId="{2EA8F738-DEDB-43D7-B401-5392B441E1BD}" dt="2022-10-13T18:14:19.800" v="973" actId="20577"/>
          <ac:spMkLst>
            <pc:docMk/>
            <pc:sldMk cId="1765202969" sldId="554"/>
            <ac:spMk id="18" creationId="{973A67D1-3235-4CFF-A6EA-5DEF8DBE323D}"/>
          </ac:spMkLst>
        </pc:spChg>
      </pc:sldChg>
      <pc:sldChg chg="modSp mod delCm modCm">
        <pc:chgData name="Gilliam, Robert" userId="6bab320e-ede2-4715-9702-c774853eb5a8" providerId="ADAL" clId="{2EA8F738-DEDB-43D7-B401-5392B441E1BD}" dt="2022-10-16T11:24:57.289" v="977"/>
        <pc:sldMkLst>
          <pc:docMk/>
          <pc:sldMk cId="1552572853" sldId="572"/>
        </pc:sldMkLst>
        <pc:spChg chg="mod">
          <ac:chgData name="Gilliam, Robert" userId="6bab320e-ede2-4715-9702-c774853eb5a8" providerId="ADAL" clId="{2EA8F738-DEDB-43D7-B401-5392B441E1BD}" dt="2022-10-13T18:14:50.076" v="974" actId="1076"/>
          <ac:spMkLst>
            <pc:docMk/>
            <pc:sldMk cId="1552572853" sldId="572"/>
            <ac:spMk id="3" creationId="{9C00589A-CE13-465D-9BB9-0AC5BFDD274B}"/>
          </ac:spMkLst>
        </pc:spChg>
        <pc:spChg chg="mod">
          <ac:chgData name="Gilliam, Robert" userId="6bab320e-ede2-4715-9702-c774853eb5a8" providerId="ADAL" clId="{2EA8F738-DEDB-43D7-B401-5392B441E1BD}" dt="2022-10-13T17:04:46.412" v="812" actId="20577"/>
          <ac:spMkLst>
            <pc:docMk/>
            <pc:sldMk cId="1552572853" sldId="572"/>
            <ac:spMk id="4" creationId="{46E648BD-2447-41C2-B512-974673388A9D}"/>
          </ac:spMkLst>
        </pc:spChg>
      </pc:sldChg>
      <pc:sldChg chg="addSp delSp modSp mod modCm">
        <pc:chgData name="Gilliam, Robert" userId="6bab320e-ede2-4715-9702-c774853eb5a8" providerId="ADAL" clId="{2EA8F738-DEDB-43D7-B401-5392B441E1BD}" dt="2022-10-13T17:34:02.629" v="967"/>
        <pc:sldMkLst>
          <pc:docMk/>
          <pc:sldMk cId="1776138304" sldId="581"/>
        </pc:sldMkLst>
        <pc:spChg chg="add mod">
          <ac:chgData name="Gilliam, Robert" userId="6bab320e-ede2-4715-9702-c774853eb5a8" providerId="ADAL" clId="{2EA8F738-DEDB-43D7-B401-5392B441E1BD}" dt="2022-10-13T17:30:09.238" v="929" actId="164"/>
          <ac:spMkLst>
            <pc:docMk/>
            <pc:sldMk cId="1776138304" sldId="581"/>
            <ac:spMk id="2" creationId="{9F2848C3-035D-46A0-B5F6-056FC22C8178}"/>
          </ac:spMkLst>
        </pc:spChg>
        <pc:spChg chg="add mod">
          <ac:chgData name="Gilliam, Robert" userId="6bab320e-ede2-4715-9702-c774853eb5a8" providerId="ADAL" clId="{2EA8F738-DEDB-43D7-B401-5392B441E1BD}" dt="2022-10-13T17:29:59.406" v="928" actId="14100"/>
          <ac:spMkLst>
            <pc:docMk/>
            <pc:sldMk cId="1776138304" sldId="581"/>
            <ac:spMk id="15" creationId="{C65C8A7B-7C99-4C75-A10E-B07A3639DA4E}"/>
          </ac:spMkLst>
        </pc:spChg>
        <pc:spChg chg="del mod">
          <ac:chgData name="Gilliam, Robert" userId="6bab320e-ede2-4715-9702-c774853eb5a8" providerId="ADAL" clId="{2EA8F738-DEDB-43D7-B401-5392B441E1BD}" dt="2022-10-13T17:28:26.335" v="906" actId="478"/>
          <ac:spMkLst>
            <pc:docMk/>
            <pc:sldMk cId="1776138304" sldId="581"/>
            <ac:spMk id="16" creationId="{26DCF0C8-5074-4282-9F9A-A9AE21BD7870}"/>
          </ac:spMkLst>
        </pc:spChg>
        <pc:spChg chg="del">
          <ac:chgData name="Gilliam, Robert" userId="6bab320e-ede2-4715-9702-c774853eb5a8" providerId="ADAL" clId="{2EA8F738-DEDB-43D7-B401-5392B441E1BD}" dt="2022-10-13T17:28:26.335" v="906" actId="478"/>
          <ac:spMkLst>
            <pc:docMk/>
            <pc:sldMk cId="1776138304" sldId="581"/>
            <ac:spMk id="17" creationId="{44DA9A86-0772-4812-8037-7AB07E76CA35}"/>
          </ac:spMkLst>
        </pc:spChg>
        <pc:spChg chg="del mod">
          <ac:chgData name="Gilliam, Robert" userId="6bab320e-ede2-4715-9702-c774853eb5a8" providerId="ADAL" clId="{2EA8F738-DEDB-43D7-B401-5392B441E1BD}" dt="2022-10-13T17:28:32.225" v="908" actId="478"/>
          <ac:spMkLst>
            <pc:docMk/>
            <pc:sldMk cId="1776138304" sldId="581"/>
            <ac:spMk id="18" creationId="{E45E847B-486D-4B54-B2B0-CCE7C4F01DE4}"/>
          </ac:spMkLst>
        </pc:spChg>
        <pc:spChg chg="del">
          <ac:chgData name="Gilliam, Robert" userId="6bab320e-ede2-4715-9702-c774853eb5a8" providerId="ADAL" clId="{2EA8F738-DEDB-43D7-B401-5392B441E1BD}" dt="2022-10-13T17:28:32.225" v="908" actId="478"/>
          <ac:spMkLst>
            <pc:docMk/>
            <pc:sldMk cId="1776138304" sldId="581"/>
            <ac:spMk id="19" creationId="{FE6502E6-5258-4B69-8D3C-C772391D0134}"/>
          </ac:spMkLst>
        </pc:spChg>
        <pc:grpChg chg="add mod">
          <ac:chgData name="Gilliam, Robert" userId="6bab320e-ede2-4715-9702-c774853eb5a8" providerId="ADAL" clId="{2EA8F738-DEDB-43D7-B401-5392B441E1BD}" dt="2022-10-13T17:30:09.238" v="929" actId="164"/>
          <ac:grpSpMkLst>
            <pc:docMk/>
            <pc:sldMk cId="1776138304" sldId="581"/>
            <ac:grpSpMk id="5" creationId="{68C67B44-7B15-4A73-BCB5-6E7D2169F57D}"/>
          </ac:grpSpMkLst>
        </pc:grpChg>
        <pc:picChg chg="mod">
          <ac:chgData name="Gilliam, Robert" userId="6bab320e-ede2-4715-9702-c774853eb5a8" providerId="ADAL" clId="{2EA8F738-DEDB-43D7-B401-5392B441E1BD}" dt="2022-10-13T17:30:09.238" v="929" actId="164"/>
          <ac:picMkLst>
            <pc:docMk/>
            <pc:sldMk cId="1776138304" sldId="581"/>
            <ac:picMk id="3" creationId="{8ECAB93F-37D0-4A6A-A7BE-302F9E266485}"/>
          </ac:picMkLst>
        </pc:picChg>
      </pc:sldChg>
      <pc:sldChg chg="addSp delSp modSp mod">
        <pc:chgData name="Gilliam, Robert" userId="6bab320e-ede2-4715-9702-c774853eb5a8" providerId="ADAL" clId="{2EA8F738-DEDB-43D7-B401-5392B441E1BD}" dt="2022-10-13T17:33:03.618" v="966" actId="164"/>
        <pc:sldMkLst>
          <pc:docMk/>
          <pc:sldMk cId="1116130659" sldId="583"/>
        </pc:sldMkLst>
        <pc:spChg chg="mod">
          <ac:chgData name="Gilliam, Robert" userId="6bab320e-ede2-4715-9702-c774853eb5a8" providerId="ADAL" clId="{2EA8F738-DEDB-43D7-B401-5392B441E1BD}" dt="2022-10-13T17:32:50.003" v="964" actId="164"/>
          <ac:spMkLst>
            <pc:docMk/>
            <pc:sldMk cId="1116130659" sldId="583"/>
            <ac:spMk id="13" creationId="{367D3C7E-30B2-474B-98CA-7EDF1F7FE90C}"/>
          </ac:spMkLst>
        </pc:spChg>
        <pc:spChg chg="mod">
          <ac:chgData name="Gilliam, Robert" userId="6bab320e-ede2-4715-9702-c774853eb5a8" providerId="ADAL" clId="{2EA8F738-DEDB-43D7-B401-5392B441E1BD}" dt="2022-10-13T17:32:57.851" v="965" actId="164"/>
          <ac:spMkLst>
            <pc:docMk/>
            <pc:sldMk cId="1116130659" sldId="583"/>
            <ac:spMk id="14" creationId="{B8D3B0AF-B2B5-4251-8772-D94A5D0716CE}"/>
          </ac:spMkLst>
        </pc:spChg>
        <pc:spChg chg="mod">
          <ac:chgData name="Gilliam, Robert" userId="6bab320e-ede2-4715-9702-c774853eb5a8" providerId="ADAL" clId="{2EA8F738-DEDB-43D7-B401-5392B441E1BD}" dt="2022-10-13T17:33:03.618" v="966" actId="164"/>
          <ac:spMkLst>
            <pc:docMk/>
            <pc:sldMk cId="1116130659" sldId="583"/>
            <ac:spMk id="17" creationId="{3592A97B-2404-4995-8511-119D703E5CC2}"/>
          </ac:spMkLst>
        </pc:spChg>
        <pc:spChg chg="add del mod">
          <ac:chgData name="Gilliam, Robert" userId="6bab320e-ede2-4715-9702-c774853eb5a8" providerId="ADAL" clId="{2EA8F738-DEDB-43D7-B401-5392B441E1BD}" dt="2022-10-13T17:30:43.938" v="933"/>
          <ac:spMkLst>
            <pc:docMk/>
            <pc:sldMk cId="1116130659" sldId="583"/>
            <ac:spMk id="21" creationId="{1E7E795F-A60C-4C93-A35D-60F335A65877}"/>
          </ac:spMkLst>
        </pc:spChg>
        <pc:spChg chg="add mod">
          <ac:chgData name="Gilliam, Robert" userId="6bab320e-ede2-4715-9702-c774853eb5a8" providerId="ADAL" clId="{2EA8F738-DEDB-43D7-B401-5392B441E1BD}" dt="2022-10-13T17:33:03.618" v="966" actId="164"/>
          <ac:spMkLst>
            <pc:docMk/>
            <pc:sldMk cId="1116130659" sldId="583"/>
            <ac:spMk id="22" creationId="{D60471CC-DED4-47CE-9051-56E939E33E25}"/>
          </ac:spMkLst>
        </pc:spChg>
        <pc:spChg chg="add del mod">
          <ac:chgData name="Gilliam, Robert" userId="6bab320e-ede2-4715-9702-c774853eb5a8" providerId="ADAL" clId="{2EA8F738-DEDB-43D7-B401-5392B441E1BD}" dt="2022-10-13T17:31:33.287" v="946"/>
          <ac:spMkLst>
            <pc:docMk/>
            <pc:sldMk cId="1116130659" sldId="583"/>
            <ac:spMk id="24" creationId="{7C67A903-6A04-4A18-9E38-70480371A4A2}"/>
          </ac:spMkLst>
        </pc:spChg>
        <pc:spChg chg="add mod">
          <ac:chgData name="Gilliam, Robert" userId="6bab320e-ede2-4715-9702-c774853eb5a8" providerId="ADAL" clId="{2EA8F738-DEDB-43D7-B401-5392B441E1BD}" dt="2022-10-13T17:32:57.851" v="965" actId="164"/>
          <ac:spMkLst>
            <pc:docMk/>
            <pc:sldMk cId="1116130659" sldId="583"/>
            <ac:spMk id="25" creationId="{5257AC08-537F-4411-A9E9-C85FCB8A1425}"/>
          </ac:spMkLst>
        </pc:spChg>
        <pc:spChg chg="add mod">
          <ac:chgData name="Gilliam, Robert" userId="6bab320e-ede2-4715-9702-c774853eb5a8" providerId="ADAL" clId="{2EA8F738-DEDB-43D7-B401-5392B441E1BD}" dt="2022-10-13T17:32:50.003" v="964" actId="164"/>
          <ac:spMkLst>
            <pc:docMk/>
            <pc:sldMk cId="1116130659" sldId="583"/>
            <ac:spMk id="26" creationId="{3601DCD9-DB91-4D20-AB3C-8C58355F5FE3}"/>
          </ac:spMkLst>
        </pc:spChg>
        <pc:grpChg chg="add mod">
          <ac:chgData name="Gilliam, Robert" userId="6bab320e-ede2-4715-9702-c774853eb5a8" providerId="ADAL" clId="{2EA8F738-DEDB-43D7-B401-5392B441E1BD}" dt="2022-10-13T17:31:25.938" v="944" actId="164"/>
          <ac:grpSpMkLst>
            <pc:docMk/>
            <pc:sldMk cId="1116130659" sldId="583"/>
            <ac:grpSpMk id="2" creationId="{B3FAA60E-F76B-4812-8FEC-2635B8AF078D}"/>
          </ac:grpSpMkLst>
        </pc:grpChg>
        <pc:grpChg chg="add mod">
          <ac:chgData name="Gilliam, Robert" userId="6bab320e-ede2-4715-9702-c774853eb5a8" providerId="ADAL" clId="{2EA8F738-DEDB-43D7-B401-5392B441E1BD}" dt="2022-10-13T17:32:50.003" v="964" actId="164"/>
          <ac:grpSpMkLst>
            <pc:docMk/>
            <pc:sldMk cId="1116130659" sldId="583"/>
            <ac:grpSpMk id="3" creationId="{EA494E85-0DA8-4FA0-85DA-A64EE3EDDBEA}"/>
          </ac:grpSpMkLst>
        </pc:grpChg>
        <pc:grpChg chg="add mod">
          <ac:chgData name="Gilliam, Robert" userId="6bab320e-ede2-4715-9702-c774853eb5a8" providerId="ADAL" clId="{2EA8F738-DEDB-43D7-B401-5392B441E1BD}" dt="2022-10-13T17:32:57.851" v="965" actId="164"/>
          <ac:grpSpMkLst>
            <pc:docMk/>
            <pc:sldMk cId="1116130659" sldId="583"/>
            <ac:grpSpMk id="5" creationId="{D0F37ED8-AF09-44A7-AE7B-9D96EC5048ED}"/>
          </ac:grpSpMkLst>
        </pc:grpChg>
        <pc:grpChg chg="add mod">
          <ac:chgData name="Gilliam, Robert" userId="6bab320e-ede2-4715-9702-c774853eb5a8" providerId="ADAL" clId="{2EA8F738-DEDB-43D7-B401-5392B441E1BD}" dt="2022-10-13T17:33:03.618" v="966" actId="164"/>
          <ac:grpSpMkLst>
            <pc:docMk/>
            <pc:sldMk cId="1116130659" sldId="583"/>
            <ac:grpSpMk id="6" creationId="{0D2F6BA0-C56B-425E-B3B9-6D9EA468EACA}"/>
          </ac:grpSpMkLst>
        </pc:grpChg>
        <pc:grpChg chg="del">
          <ac:chgData name="Gilliam, Robert" userId="6bab320e-ede2-4715-9702-c774853eb5a8" providerId="ADAL" clId="{2EA8F738-DEDB-43D7-B401-5392B441E1BD}" dt="2022-10-13T17:32:16.084" v="959" actId="478"/>
          <ac:grpSpMkLst>
            <pc:docMk/>
            <pc:sldMk cId="1116130659" sldId="583"/>
            <ac:grpSpMk id="12" creationId="{913992FA-86B6-49F7-B9BE-B7AF0CC86346}"/>
          </ac:grpSpMkLst>
        </pc:grpChg>
        <pc:picChg chg="mod">
          <ac:chgData name="Gilliam, Robert" userId="6bab320e-ede2-4715-9702-c774853eb5a8" providerId="ADAL" clId="{2EA8F738-DEDB-43D7-B401-5392B441E1BD}" dt="2022-10-13T17:32:50.003" v="964" actId="164"/>
          <ac:picMkLst>
            <pc:docMk/>
            <pc:sldMk cId="1116130659" sldId="583"/>
            <ac:picMk id="9" creationId="{71D11869-7069-49FF-80C7-0C9F8704FFB0}"/>
          </ac:picMkLst>
        </pc:picChg>
        <pc:picChg chg="mod">
          <ac:chgData name="Gilliam, Robert" userId="6bab320e-ede2-4715-9702-c774853eb5a8" providerId="ADAL" clId="{2EA8F738-DEDB-43D7-B401-5392B441E1BD}" dt="2022-10-13T17:32:57.851" v="965" actId="164"/>
          <ac:picMkLst>
            <pc:docMk/>
            <pc:sldMk cId="1116130659" sldId="583"/>
            <ac:picMk id="15" creationId="{607C7112-5548-4460-B30B-600347D3A9B3}"/>
          </ac:picMkLst>
        </pc:picChg>
        <pc:picChg chg="mod">
          <ac:chgData name="Gilliam, Robert" userId="6bab320e-ede2-4715-9702-c774853eb5a8" providerId="ADAL" clId="{2EA8F738-DEDB-43D7-B401-5392B441E1BD}" dt="2022-10-13T17:33:03.618" v="966" actId="164"/>
          <ac:picMkLst>
            <pc:docMk/>
            <pc:sldMk cId="1116130659" sldId="583"/>
            <ac:picMk id="16" creationId="{61E406FF-24C4-4210-9A9A-6B3BF0E09D00}"/>
          </ac:picMkLst>
        </pc:picChg>
        <pc:picChg chg="add del mod">
          <ac:chgData name="Gilliam, Robert" userId="6bab320e-ede2-4715-9702-c774853eb5a8" providerId="ADAL" clId="{2EA8F738-DEDB-43D7-B401-5392B441E1BD}" dt="2022-10-13T17:30:43.938" v="933"/>
          <ac:picMkLst>
            <pc:docMk/>
            <pc:sldMk cId="1116130659" sldId="583"/>
            <ac:picMk id="20" creationId="{C7899687-6502-44B8-B02E-E1513728242F}"/>
          </ac:picMkLst>
        </pc:picChg>
        <pc:picChg chg="add del mod">
          <ac:chgData name="Gilliam, Robert" userId="6bab320e-ede2-4715-9702-c774853eb5a8" providerId="ADAL" clId="{2EA8F738-DEDB-43D7-B401-5392B441E1BD}" dt="2022-10-13T17:31:33.287" v="946"/>
          <ac:picMkLst>
            <pc:docMk/>
            <pc:sldMk cId="1116130659" sldId="583"/>
            <ac:picMk id="23" creationId="{B6F0A331-06A1-4F27-AA55-73EC373C6165}"/>
          </ac:picMkLst>
        </pc:picChg>
      </pc:sldChg>
      <pc:sldChg chg="addSp modSp mod">
        <pc:chgData name="Gilliam, Robert" userId="6bab320e-ede2-4715-9702-c774853eb5a8" providerId="ADAL" clId="{2EA8F738-DEDB-43D7-B401-5392B441E1BD}" dt="2022-10-13T17:12:32.575" v="905" actId="20577"/>
        <pc:sldMkLst>
          <pc:docMk/>
          <pc:sldMk cId="1739308468" sldId="586"/>
        </pc:sldMkLst>
        <pc:spChg chg="mod">
          <ac:chgData name="Gilliam, Robert" userId="6bab320e-ede2-4715-9702-c774853eb5a8" providerId="ADAL" clId="{2EA8F738-DEDB-43D7-B401-5392B441E1BD}" dt="2022-10-13T16:53:15.484" v="374" actId="20577"/>
          <ac:spMkLst>
            <pc:docMk/>
            <pc:sldMk cId="1739308468" sldId="586"/>
            <ac:spMk id="2" creationId="{277A9CD6-5B27-4E89-B687-91A4B88CEDB2}"/>
          </ac:spMkLst>
        </pc:spChg>
        <pc:spChg chg="mod">
          <ac:chgData name="Gilliam, Robert" userId="6bab320e-ede2-4715-9702-c774853eb5a8" providerId="ADAL" clId="{2EA8F738-DEDB-43D7-B401-5392B441E1BD}" dt="2022-10-13T16:54:30.762" v="389" actId="20577"/>
          <ac:spMkLst>
            <pc:docMk/>
            <pc:sldMk cId="1739308468" sldId="586"/>
            <ac:spMk id="6" creationId="{FD4161DF-B4A0-406A-962C-7372406ED877}"/>
          </ac:spMkLst>
        </pc:spChg>
        <pc:spChg chg="mod">
          <ac:chgData name="Gilliam, Robert" userId="6bab320e-ede2-4715-9702-c774853eb5a8" providerId="ADAL" clId="{2EA8F738-DEDB-43D7-B401-5392B441E1BD}" dt="2022-10-13T16:54:33.504" v="390" actId="20577"/>
          <ac:spMkLst>
            <pc:docMk/>
            <pc:sldMk cId="1739308468" sldId="586"/>
            <ac:spMk id="7" creationId="{7E6DA278-3A80-4598-BCE6-8981B7E6ED82}"/>
          </ac:spMkLst>
        </pc:spChg>
        <pc:spChg chg="mod">
          <ac:chgData name="Gilliam, Robert" userId="6bab320e-ede2-4715-9702-c774853eb5a8" providerId="ADAL" clId="{2EA8F738-DEDB-43D7-B401-5392B441E1BD}" dt="2022-10-13T17:12:32.575" v="905" actId="20577"/>
          <ac:spMkLst>
            <pc:docMk/>
            <pc:sldMk cId="1739308468" sldId="586"/>
            <ac:spMk id="8" creationId="{79E0AD38-4460-406A-AE8B-85C8D065A3F0}"/>
          </ac:spMkLst>
        </pc:spChg>
        <pc:spChg chg="mod">
          <ac:chgData name="Gilliam, Robert" userId="6bab320e-ede2-4715-9702-c774853eb5a8" providerId="ADAL" clId="{2EA8F738-DEDB-43D7-B401-5392B441E1BD}" dt="2022-10-13T16:59:01.029" v="758" actId="20577"/>
          <ac:spMkLst>
            <pc:docMk/>
            <pc:sldMk cId="1739308468" sldId="586"/>
            <ac:spMk id="9" creationId="{039029F4-3FFD-4C6C-8B25-BAEBB3364291}"/>
          </ac:spMkLst>
        </pc:spChg>
        <pc:spChg chg="mod">
          <ac:chgData name="Gilliam, Robert" userId="6bab320e-ede2-4715-9702-c774853eb5a8" providerId="ADAL" clId="{2EA8F738-DEDB-43D7-B401-5392B441E1BD}" dt="2022-10-13T16:59:28.531" v="792" actId="20577"/>
          <ac:spMkLst>
            <pc:docMk/>
            <pc:sldMk cId="1739308468" sldId="586"/>
            <ac:spMk id="11" creationId="{B0669D78-078A-4E59-89C6-2FE95CD246EA}"/>
          </ac:spMkLst>
        </pc:spChg>
        <pc:spChg chg="add mod">
          <ac:chgData name="Gilliam, Robert" userId="6bab320e-ede2-4715-9702-c774853eb5a8" providerId="ADAL" clId="{2EA8F738-DEDB-43D7-B401-5392B441E1BD}" dt="2022-10-13T16:54:27.977" v="388" actId="20577"/>
          <ac:spMkLst>
            <pc:docMk/>
            <pc:sldMk cId="1739308468" sldId="586"/>
            <ac:spMk id="12" creationId="{6A68C493-BEDD-4095-BCBB-E10AB3E0FBF2}"/>
          </ac:spMkLst>
        </pc:spChg>
        <pc:spChg chg="add mod">
          <ac:chgData name="Gilliam, Robert" userId="6bab320e-ede2-4715-9702-c774853eb5a8" providerId="ADAL" clId="{2EA8F738-DEDB-43D7-B401-5392B441E1BD}" dt="2022-10-13T17:11:59.660" v="899" actId="207"/>
          <ac:spMkLst>
            <pc:docMk/>
            <pc:sldMk cId="1739308468" sldId="586"/>
            <ac:spMk id="15" creationId="{87041791-369A-4D6F-A176-76F5E44E316B}"/>
          </ac:spMkLst>
        </pc:spChg>
        <pc:spChg chg="add mod">
          <ac:chgData name="Gilliam, Robert" userId="6bab320e-ede2-4715-9702-c774853eb5a8" providerId="ADAL" clId="{2EA8F738-DEDB-43D7-B401-5392B441E1BD}" dt="2022-10-13T16:57:49.201" v="582" actId="1036"/>
          <ac:spMkLst>
            <pc:docMk/>
            <pc:sldMk cId="1739308468" sldId="586"/>
            <ac:spMk id="16" creationId="{0FE55FA5-277E-4AFF-8EFD-EBFEA3C0A027}"/>
          </ac:spMkLst>
        </pc:spChg>
        <pc:spChg chg="add mod">
          <ac:chgData name="Gilliam, Robert" userId="6bab320e-ede2-4715-9702-c774853eb5a8" providerId="ADAL" clId="{2EA8F738-DEDB-43D7-B401-5392B441E1BD}" dt="2022-10-13T16:57:58.705" v="654" actId="1037"/>
          <ac:spMkLst>
            <pc:docMk/>
            <pc:sldMk cId="1739308468" sldId="586"/>
            <ac:spMk id="17" creationId="{A65DB3AD-2CD4-48EC-9C80-A5137CE7C7A7}"/>
          </ac:spMkLst>
        </pc:spChg>
        <pc:cxnChg chg="add mod">
          <ac:chgData name="Gilliam, Robert" userId="6bab320e-ede2-4715-9702-c774853eb5a8" providerId="ADAL" clId="{2EA8F738-DEDB-43D7-B401-5392B441E1BD}" dt="2022-10-13T17:11:34.318" v="895" actId="1035"/>
          <ac:cxnSpMkLst>
            <pc:docMk/>
            <pc:sldMk cId="1739308468" sldId="586"/>
            <ac:cxnSpMk id="14" creationId="{7B5D976D-E761-4A13-9919-FC296EFDB97C}"/>
          </ac:cxnSpMkLst>
        </pc:cxnChg>
      </pc:sldChg>
      <pc:sldChg chg="modSp add mod">
        <pc:chgData name="Gilliam, Robert" userId="6bab320e-ede2-4715-9702-c774853eb5a8" providerId="ADAL" clId="{2EA8F738-DEDB-43D7-B401-5392B441E1BD}" dt="2022-10-13T17:09:00.261" v="883" actId="20577"/>
        <pc:sldMkLst>
          <pc:docMk/>
          <pc:sldMk cId="2922871856" sldId="587"/>
        </pc:sldMkLst>
        <pc:spChg chg="mod">
          <ac:chgData name="Gilliam, Robert" userId="6bab320e-ede2-4715-9702-c774853eb5a8" providerId="ADAL" clId="{2EA8F738-DEDB-43D7-B401-5392B441E1BD}" dt="2022-10-13T17:09:00.261" v="883" actId="20577"/>
          <ac:spMkLst>
            <pc:docMk/>
            <pc:sldMk cId="2922871856" sldId="587"/>
            <ac:spMk id="2" creationId="{277A9CD6-5B27-4E89-B687-91A4B88CEDB2}"/>
          </ac:spMkLst>
        </pc:spChg>
        <pc:spChg chg="mod">
          <ac:chgData name="Gilliam, Robert" userId="6bab320e-ede2-4715-9702-c774853eb5a8" providerId="ADAL" clId="{2EA8F738-DEDB-43D7-B401-5392B441E1BD}" dt="2022-10-13T17:08:39.571" v="856" actId="20577"/>
          <ac:spMkLst>
            <pc:docMk/>
            <pc:sldMk cId="2922871856" sldId="587"/>
            <ac:spMk id="3" creationId="{6209EDD4-9401-4853-8B59-A1323132955A}"/>
          </ac:spMkLst>
        </pc:spChg>
      </pc:sldChg>
      <pc:sldChg chg="del">
        <pc:chgData name="Gilliam, Robert" userId="6bab320e-ede2-4715-9702-c774853eb5a8" providerId="ADAL" clId="{2EA8F738-DEDB-43D7-B401-5392B441E1BD}" dt="2022-10-13T17:02:46.886" v="804" actId="47"/>
        <pc:sldMkLst>
          <pc:docMk/>
          <pc:sldMk cId="4142656874" sldId="587"/>
        </pc:sldMkLst>
      </pc:sldChg>
    </pc:docChg>
  </pc:docChgLst>
</pc:chgInfo>
</file>

<file path=ppt/comments/modernComment_245_69DDB84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F1F104-D28E-4D47-AC6A-8235A30B4A0A}" authorId="{64E97984-CE89-446B-CA68-41A491D73F44}" created="2022-10-13T10:51:10.7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76138304" sldId="581"/>
      <ac:spMk id="16" creationId="{26DCF0C8-5074-4282-9F9A-A9AE21BD7870}"/>
    </ac:deMkLst>
    <p188:replyLst>
      <p188:reply id="{80F00AA0-9680-4DE4-8378-8B4455936F59}" authorId="{19C0E53E-AB6D-2588-6EB9-4CA34E6F17B3}" created="2022-10-13T17:06:42.638">
        <p188:txBody>
          <a:bodyPr/>
          <a:lstStyle/>
          <a:p>
            <a:r>
              <a:rPr lang="en-US"/>
              <a:t>made clear that observations were missing. A strange line plot behavior in R where line connects over a missing period </a:t>
            </a:r>
          </a:p>
        </p188:txBody>
      </p188:reply>
      <p188:reply id="{41689774-D9D6-4F6A-A883-5F838263B490}" authorId="{19C0E53E-AB6D-2588-6EB9-4CA34E6F17B3}" created="2022-10-13T17:34:02.600">
        <p188:txBody>
          <a:bodyPr/>
          <a:lstStyle/>
          <a:p>
            <a:r>
              <a:rPr lang="en-US"/>
              <a:t>Actually went back and used white rectangle to block out the missing obs period so this is more clear and cleaner.</a:t>
            </a:r>
          </a:p>
        </p188:txBody>
      </p188:reply>
    </p188:replyLst>
    <p188:txBody>
      <a:bodyPr/>
      <a:lstStyle/>
      <a:p>
        <a:r>
          <a:rPr lang="en-US"/>
          <a:t>Missing from the ADEC obs and the model?</a:t>
        </a:r>
      </a:p>
    </p188:txBody>
  </p188:cm>
</p188:cmLst>
</file>

<file path=ppt/comments/modernComment_24B_AE377C3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63CF8C-DFF9-41A2-B227-B5C606CF7F1F}" authorId="{64E97984-CE89-446B-CA68-41A491D73F44}" created="2022-10-13T10:58:15.655">
    <pc:sldMkLst xmlns:pc="http://schemas.microsoft.com/office/powerpoint/2013/main/command">
      <pc:docMk/>
      <pc:sldMk cId="3500988165" sldId="263"/>
    </pc:sldMkLst>
    <p188:txBody>
      <a:bodyPr/>
      <a:lstStyle/>
      <a:p>
        <a:r>
          <a:rPr lang="en-US"/>
          <a:t>It looks like most of the results are showing a higher sensitivity to ON being turned on vs FDDA. RMSE jumps down for the ON and ON+FDDA runs but not so much for the FDDA alone. This point may be important to highlight.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9C1DC-8818-4B85-A1BF-18A1CB26C60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DBCD7-2F0A-42D7-978D-912D1D38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9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A87E3-7F8D-4863-B8EC-74AB09E4F7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4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A87E3-7F8D-4863-B8EC-74AB09E4F7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41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A87E3-7F8D-4863-B8EC-74AB09E4F7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9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6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F076-B1F9-4BFD-B1AD-FD8D080B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680F1-9034-4852-83F7-587163760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2EE7D-4811-4DD1-A936-29CFD58D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5349875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FEDE16-441F-4104-9EDE-757FD29C487E}" type="datetimeFigureOut">
              <a:rPr lang="en-US" smtClean="0"/>
              <a:pPr/>
              <a:t>10/17/2022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2481D5-9935-404E-9D6E-A637F9F0212A}"/>
              </a:ext>
            </a:extLst>
          </p:cNvPr>
          <p:cNvSpPr/>
          <p:nvPr userDrawn="1"/>
        </p:nvSpPr>
        <p:spPr bwMode="auto">
          <a:xfrm>
            <a:off x="0" y="0"/>
            <a:ext cx="12192000" cy="1042438"/>
          </a:xfrm>
          <a:prstGeom prst="rect">
            <a:avLst/>
          </a:prstGeom>
          <a:solidFill>
            <a:srgbClr val="47A8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B830EB-5C3E-424C-8D18-4172FBCC0A20}"/>
              </a:ext>
            </a:extLst>
          </p:cNvPr>
          <p:cNvSpPr/>
          <p:nvPr userDrawn="1"/>
        </p:nvSpPr>
        <p:spPr bwMode="auto">
          <a:xfrm>
            <a:off x="0" y="97123"/>
            <a:ext cx="12192000" cy="848192"/>
          </a:xfrm>
          <a:prstGeom prst="rect">
            <a:avLst/>
          </a:prstGeom>
          <a:solidFill>
            <a:srgbClr val="006F3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D9A8FF-2B68-4D90-9339-52D48D519A46}"/>
              </a:ext>
            </a:extLst>
          </p:cNvPr>
          <p:cNvCxnSpPr/>
          <p:nvPr userDrawn="1"/>
        </p:nvCxnSpPr>
        <p:spPr bwMode="auto">
          <a:xfrm>
            <a:off x="0" y="97123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623A1B-94F1-4A4B-A71B-094EE6AC7D37}"/>
              </a:ext>
            </a:extLst>
          </p:cNvPr>
          <p:cNvCxnSpPr/>
          <p:nvPr userDrawn="1"/>
        </p:nvCxnSpPr>
        <p:spPr bwMode="auto">
          <a:xfrm>
            <a:off x="0" y="945315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6DC38C2-0CAC-4525-BC6B-37F3C1B096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4" y="189921"/>
            <a:ext cx="1656493" cy="6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7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6F5C-892F-4008-8B62-BC66521F4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AFAE97-F19A-4AE5-9C09-E4C562461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2715E-AC7F-4BD8-897B-B81E2C9A0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BBB59D2-F432-48B0-8CBF-83846161D7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1271" y="6530877"/>
            <a:ext cx="2540000" cy="278561"/>
          </a:xfrm>
          <a:prstGeom prst="rect">
            <a:avLst/>
          </a:prstGeom>
        </p:spPr>
        <p:txBody>
          <a:bodyPr anchor="ctr"/>
          <a:lstStyle>
            <a:lvl1pPr algn="r">
              <a:defRPr sz="1400" smtClean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C80C7B-1DE2-4FD7-9AB9-740667D82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A628299-D139-4BCE-848F-87774EB22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9" y="6524426"/>
            <a:ext cx="691871" cy="2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4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F076-B1F9-4BFD-B1AD-FD8D080B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0" y="1122363"/>
            <a:ext cx="9144000" cy="83841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680F1-9034-4852-83F7-587163760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5500" y="1960775"/>
            <a:ext cx="9144000" cy="7192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59F943-DFCA-442C-8E01-AFE53DF528EF}"/>
              </a:ext>
            </a:extLst>
          </p:cNvPr>
          <p:cNvSpPr/>
          <p:nvPr userDrawn="1"/>
        </p:nvSpPr>
        <p:spPr bwMode="auto">
          <a:xfrm>
            <a:off x="0" y="0"/>
            <a:ext cx="12192000" cy="1042438"/>
          </a:xfrm>
          <a:prstGeom prst="rect">
            <a:avLst/>
          </a:prstGeom>
          <a:solidFill>
            <a:srgbClr val="47A8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FFB75F-CD1F-4C3A-B06D-49ACBB0ABC8B}"/>
              </a:ext>
            </a:extLst>
          </p:cNvPr>
          <p:cNvSpPr/>
          <p:nvPr userDrawn="1"/>
        </p:nvSpPr>
        <p:spPr bwMode="auto">
          <a:xfrm>
            <a:off x="0" y="97123"/>
            <a:ext cx="12192000" cy="848192"/>
          </a:xfrm>
          <a:prstGeom prst="rect">
            <a:avLst/>
          </a:prstGeom>
          <a:solidFill>
            <a:srgbClr val="006F3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56333C-3C14-4FC6-B1B7-FECB1BE3227F}"/>
              </a:ext>
            </a:extLst>
          </p:cNvPr>
          <p:cNvCxnSpPr/>
          <p:nvPr userDrawn="1"/>
        </p:nvCxnSpPr>
        <p:spPr bwMode="auto">
          <a:xfrm>
            <a:off x="0" y="97123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2EA789-4EF1-4B3F-B431-A75A45876FD7}"/>
              </a:ext>
            </a:extLst>
          </p:cNvPr>
          <p:cNvCxnSpPr/>
          <p:nvPr userDrawn="1"/>
        </p:nvCxnSpPr>
        <p:spPr bwMode="auto">
          <a:xfrm>
            <a:off x="0" y="945315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997E0391-3647-47C8-B08F-B85C65053B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4" y="189921"/>
            <a:ext cx="1656493" cy="6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1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65C0-4EA7-4ADF-87A5-58FB5B76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E737E-1488-4B1E-9D05-17B813B62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498B625-4968-4D6D-8FCA-5875B03983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1271" y="6530877"/>
            <a:ext cx="2540000" cy="278561"/>
          </a:xfrm>
          <a:prstGeom prst="rect">
            <a:avLst/>
          </a:prstGeom>
        </p:spPr>
        <p:txBody>
          <a:bodyPr anchor="ctr"/>
          <a:lstStyle>
            <a:lvl1pPr algn="r">
              <a:defRPr sz="1400" smtClean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C80C7B-1DE2-4FD7-9AB9-740667D82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367078-1AD1-4E67-A3B6-86C4506753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9" y="6524426"/>
            <a:ext cx="691871" cy="2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1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DA7B-81F8-48C1-B5DA-D7A4372A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3EED4-617D-4DB3-BF40-A7F17FB01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38BCFB6A-CE9E-4FBE-846A-FBA4DBF271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1271" y="6530877"/>
            <a:ext cx="2540000" cy="278561"/>
          </a:xfrm>
          <a:prstGeom prst="rect">
            <a:avLst/>
          </a:prstGeom>
        </p:spPr>
        <p:txBody>
          <a:bodyPr anchor="ctr"/>
          <a:lstStyle>
            <a:lvl1pPr algn="r">
              <a:defRPr sz="1400" smtClean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C80C7B-1DE2-4FD7-9AB9-740667D82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9048D6-5B11-478B-B15D-E7BB29C4F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9" y="6524426"/>
            <a:ext cx="691871" cy="2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D24ED-ACE2-4C9C-9782-7F9376B2F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54483-ACDA-442B-8521-FC3950913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05F65-AEE1-4A69-AFA0-973C20DFC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060A684E-8DA1-4E3E-AE94-F75F020889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1271" y="6530877"/>
            <a:ext cx="2540000" cy="278561"/>
          </a:xfrm>
          <a:prstGeom prst="rect">
            <a:avLst/>
          </a:prstGeom>
        </p:spPr>
        <p:txBody>
          <a:bodyPr anchor="ctr"/>
          <a:lstStyle>
            <a:lvl1pPr algn="r">
              <a:defRPr sz="1400" smtClean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C80C7B-1DE2-4FD7-9AB9-740667D82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25BFAC7-5F31-4BB0-A79B-4CA260352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9" y="6524426"/>
            <a:ext cx="691871" cy="2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0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09DB-581F-467C-AE74-7DA965EE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49B89-EE67-4331-AC75-8E33E3FA1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2A6B7-B305-434D-8137-CFE791A33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B59F4-0C6F-4317-ACC0-F4F855184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AA60D-577B-45BD-85E9-ECD280E39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4CD68E72-E9F0-42E1-8776-63C6B226148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41271" y="6530877"/>
            <a:ext cx="2540000" cy="278561"/>
          </a:xfrm>
          <a:prstGeom prst="rect">
            <a:avLst/>
          </a:prstGeom>
        </p:spPr>
        <p:txBody>
          <a:bodyPr anchor="ctr"/>
          <a:lstStyle>
            <a:lvl1pPr algn="r">
              <a:defRPr sz="1400" smtClean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C80C7B-1DE2-4FD7-9AB9-740667D82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610C772-3DA5-4CCA-8FFB-DCE4A8686D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9" y="6524426"/>
            <a:ext cx="691871" cy="2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7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9EAB5-E62C-4760-A688-2C698F34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73A44AF1-E31F-49AE-8C63-066B0544CB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1271" y="6530877"/>
            <a:ext cx="2540000" cy="278561"/>
          </a:xfrm>
          <a:prstGeom prst="rect">
            <a:avLst/>
          </a:prstGeom>
        </p:spPr>
        <p:txBody>
          <a:bodyPr anchor="ctr"/>
          <a:lstStyle>
            <a:lvl1pPr algn="r">
              <a:defRPr sz="1400" smtClean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C80C7B-1DE2-4FD7-9AB9-740667D82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46C879B-4193-4B2B-A3CB-E4DB4E4844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9" y="6524426"/>
            <a:ext cx="691871" cy="2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0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BF965CFD-8A2E-4836-8447-E33EF76A9FC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1271" y="6530877"/>
            <a:ext cx="2540000" cy="278561"/>
          </a:xfrm>
          <a:prstGeom prst="rect">
            <a:avLst/>
          </a:prstGeom>
        </p:spPr>
        <p:txBody>
          <a:bodyPr anchor="ctr"/>
          <a:lstStyle>
            <a:lvl1pPr algn="r">
              <a:defRPr sz="1400" smtClean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C80C7B-1DE2-4FD7-9AB9-740667D82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C12F9A9-2004-4561-9C51-6BAE618E1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9" y="6524426"/>
            <a:ext cx="691871" cy="2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8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4EFA-1EEC-4AC0-8BDD-B2195F26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59BEE-4908-4AE0-A789-258E797A8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9CE94-3318-432A-A9CD-66F7A85A8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B91C2E3-83A6-4E7E-A77A-1D9B9BB1E6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1271" y="6530877"/>
            <a:ext cx="2540000" cy="278561"/>
          </a:xfrm>
          <a:prstGeom prst="rect">
            <a:avLst/>
          </a:prstGeom>
        </p:spPr>
        <p:txBody>
          <a:bodyPr anchor="ctr"/>
          <a:lstStyle>
            <a:lvl1pPr algn="r">
              <a:defRPr sz="1400" smtClean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C80C7B-1DE2-4FD7-9AB9-740667D82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CD2EBFA-BDF6-48D6-9D14-D470A7041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9" y="6524426"/>
            <a:ext cx="691871" cy="2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2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57B5AF-3063-4738-A803-51A1A6A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61"/>
            <a:ext cx="10515600" cy="78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750A7-885D-46A3-AA35-08BDE0BC2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9657"/>
            <a:ext cx="10515600" cy="480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2C5819-9CDF-4FF5-AC1A-EF11E7CB9574}"/>
              </a:ext>
            </a:extLst>
          </p:cNvPr>
          <p:cNvSpPr/>
          <p:nvPr userDrawn="1"/>
        </p:nvSpPr>
        <p:spPr bwMode="auto">
          <a:xfrm>
            <a:off x="0" y="6482316"/>
            <a:ext cx="12192000" cy="375684"/>
          </a:xfrm>
          <a:prstGeom prst="rect">
            <a:avLst/>
          </a:prstGeom>
          <a:solidFill>
            <a:srgbClr val="47A8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ECBDAE-F44C-4D51-9D63-A0EF9C01B7F9}"/>
              </a:ext>
            </a:extLst>
          </p:cNvPr>
          <p:cNvSpPr/>
          <p:nvPr userDrawn="1"/>
        </p:nvSpPr>
        <p:spPr bwMode="auto">
          <a:xfrm>
            <a:off x="0" y="6538373"/>
            <a:ext cx="12192000" cy="264384"/>
          </a:xfrm>
          <a:prstGeom prst="rect">
            <a:avLst/>
          </a:prstGeom>
          <a:solidFill>
            <a:srgbClr val="006F3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DF930E-3623-446E-8B10-BA2831D345EC}"/>
              </a:ext>
            </a:extLst>
          </p:cNvPr>
          <p:cNvCxnSpPr/>
          <p:nvPr userDrawn="1"/>
        </p:nvCxnSpPr>
        <p:spPr bwMode="auto">
          <a:xfrm>
            <a:off x="0" y="6540410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33D211-9D99-42CB-AE70-A1C14DB3588E}"/>
              </a:ext>
            </a:extLst>
          </p:cNvPr>
          <p:cNvCxnSpPr/>
          <p:nvPr userDrawn="1"/>
        </p:nvCxnSpPr>
        <p:spPr bwMode="auto">
          <a:xfrm>
            <a:off x="0" y="6796970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6">
            <a:extLst>
              <a:ext uri="{FF2B5EF4-FFF2-40B4-BE49-F238E27FC236}">
                <a16:creationId xmlns:a16="http://schemas.microsoft.com/office/drawing/2014/main" id="{00807F68-FFAB-434A-BF74-037B0F1DDB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56000" y="6434200"/>
            <a:ext cx="508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Office of Research and Development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C54D7753-602A-4FEB-9FB8-4C1C764B88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1271" y="6530877"/>
            <a:ext cx="2540000" cy="278561"/>
          </a:xfrm>
          <a:prstGeom prst="rect">
            <a:avLst/>
          </a:prstGeom>
        </p:spPr>
        <p:txBody>
          <a:bodyPr anchor="ctr"/>
          <a:lstStyle>
            <a:lvl1pPr algn="r">
              <a:defRPr sz="1400" smtClean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C80C7B-1DE2-4FD7-9AB9-740667D82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7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rgbClr val="006803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80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80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80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80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80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2" userDrawn="1">
          <p15:clr>
            <a:srgbClr val="F26B43"/>
          </p15:clr>
        </p15:guide>
        <p15:guide id="2" pos="1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18/10/relationships/comments" Target="../comments/modernComment_245_69DDB8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4B_AE377C3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8E27-4535-40DD-BF10-C1E735BE6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0819" y="1666303"/>
            <a:ext cx="9540910" cy="838412"/>
          </a:xfrm>
        </p:spPr>
        <p:txBody>
          <a:bodyPr>
            <a:normAutofit fontScale="90000"/>
          </a:bodyPr>
          <a:lstStyle/>
          <a:p>
            <a:r>
              <a:rPr lang="en-US" dirty="0"/>
              <a:t>Modeling the wintertime meteorology for the 2022 Alaskan Layered Pollution and Chemical Analysis (ALPACA) campaign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BAAB8B1C-7231-4F86-9457-EA441C409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6" y="6434200"/>
            <a:ext cx="508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Center for Environmental Measurements and Modeling, AESMD, ADMB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54367-A6E3-4617-B6C4-2C5F8E5FB1AC}"/>
              </a:ext>
            </a:extLst>
          </p:cNvPr>
          <p:cNvSpPr txBox="1"/>
          <p:nvPr/>
        </p:nvSpPr>
        <p:spPr>
          <a:xfrm>
            <a:off x="330833" y="2740841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Robert Gilliam, Kathleen Fahey, George Pouliot, Havala Pye, Nicole Briggs, Sara Farrell and Deanna Huff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B58FA8-6ED6-4A09-B8C3-0D5912328269}"/>
              </a:ext>
            </a:extLst>
          </p:cNvPr>
          <p:cNvGrpSpPr/>
          <p:nvPr/>
        </p:nvGrpSpPr>
        <p:grpSpPr>
          <a:xfrm>
            <a:off x="455295" y="3425136"/>
            <a:ext cx="5545311" cy="2730886"/>
            <a:chOff x="455295" y="3229192"/>
            <a:chExt cx="5545311" cy="273088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F1CDB9C-F776-406E-B543-D557C9556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295" y="3229192"/>
              <a:ext cx="5470982" cy="270075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1750"/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3618E1-A27E-4EFE-8FDB-61E9FCAC5D81}"/>
                </a:ext>
              </a:extLst>
            </p:cNvPr>
            <p:cNvSpPr txBox="1"/>
            <p:nvPr/>
          </p:nvSpPr>
          <p:spPr>
            <a:xfrm>
              <a:off x="2754486" y="5683079"/>
              <a:ext cx="324612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0" dirty="0">
                  <a:solidFill>
                    <a:srgbClr val="FFFFFF"/>
                  </a:solidFill>
                  <a:effectLst/>
                  <a:latin typeface="GoodOT"/>
                </a:rPr>
                <a:t>Eric Engman/Fairbanks Daily News-Miner via AP</a:t>
              </a:r>
              <a:endParaRPr lang="en-US" sz="1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A626F2-1BE4-4B89-9A38-96C936DFC8D2}"/>
              </a:ext>
            </a:extLst>
          </p:cNvPr>
          <p:cNvGrpSpPr/>
          <p:nvPr/>
        </p:nvGrpSpPr>
        <p:grpSpPr>
          <a:xfrm>
            <a:off x="6265724" y="2862012"/>
            <a:ext cx="5811240" cy="3234635"/>
            <a:chOff x="6265724" y="2968147"/>
            <a:chExt cx="5811240" cy="32346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9EC75F-A6D0-4EEB-BE5E-01BABC443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5724" y="2968147"/>
              <a:ext cx="5811240" cy="321489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175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8384E8-0092-498A-B84D-9DB729655D06}"/>
                </a:ext>
              </a:extLst>
            </p:cNvPr>
            <p:cNvSpPr txBox="1"/>
            <p:nvPr/>
          </p:nvSpPr>
          <p:spPr>
            <a:xfrm>
              <a:off x="10215808" y="5925783"/>
              <a:ext cx="17971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0" dirty="0">
                  <a:solidFill>
                    <a:srgbClr val="FFFFFF"/>
                  </a:solidFill>
                  <a:effectLst/>
                  <a:latin typeface="GoodOT"/>
                </a:rPr>
                <a:t>UAF, Geophysical Institute</a:t>
              </a:r>
              <a:endParaRPr lang="en-US" sz="1200" dirty="0"/>
            </a:p>
          </p:txBody>
        </p:sp>
      </p:grpSp>
      <p:sp>
        <p:nvSpPr>
          <p:cNvPr id="14" name="Rectangle 6">
            <a:extLst>
              <a:ext uri="{FF2B5EF4-FFF2-40B4-BE49-F238E27FC236}">
                <a16:creationId xmlns:a16="http://schemas.microsoft.com/office/drawing/2014/main" id="{6F490743-043D-4425-9E50-6CF4736AC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4142" y="6434200"/>
            <a:ext cx="381591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United States Environmental Protection Agency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050BF1-41B9-4565-9F39-24A5BFA252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5" y="1085194"/>
            <a:ext cx="1713136" cy="1691437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42B5E204-D35F-41ED-B64C-A9A735C2420A}"/>
              </a:ext>
            </a:extLst>
          </p:cNvPr>
          <p:cNvSpPr txBox="1">
            <a:spLocks noChangeArrowheads="1"/>
          </p:cNvSpPr>
          <p:nvPr/>
        </p:nvSpPr>
        <p:spPr>
          <a:xfrm>
            <a:off x="977875" y="6242769"/>
            <a:ext cx="9896804" cy="187424"/>
          </a:xfrm>
          <a:prstGeom prst="rect">
            <a:avLst/>
          </a:prstGeom>
          <a:solidFill>
            <a:srgbClr val="003F69">
              <a:alpha val="0"/>
            </a:srgbClr>
          </a:solidFill>
        </p:spPr>
        <p:txBody>
          <a:bodyPr wrap="square" lIns="0" tIns="0" rIns="0" bIns="0" anchor="t"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SzPct val="90000"/>
            </a:pPr>
            <a:r>
              <a:rPr lang="en-US" sz="1200" kern="0" dirty="0">
                <a:cs typeface="+mn-cs"/>
              </a:rPr>
              <a:t>Disclaimer:</a:t>
            </a:r>
            <a:r>
              <a:rPr lang="en-US" sz="1200" b="0" kern="0" dirty="0">
                <a:cs typeface="+mn-cs"/>
              </a:rPr>
              <a:t> </a:t>
            </a:r>
            <a:r>
              <a:rPr lang="en-US" sz="1200" b="0" kern="0" dirty="0">
                <a:ea typeface="ＭＳ Ｐゴシック" charset="-128"/>
              </a:rPr>
              <a:t>The views expressed in this presentation are those of the authors and do not necessarily reflect the views or policies of the U.S. EPA.</a:t>
            </a:r>
            <a:endParaRPr lang="en-US" sz="1200" b="0" kern="0" dirty="0"/>
          </a:p>
        </p:txBody>
      </p:sp>
    </p:spTree>
    <p:extLst>
      <p:ext uri="{BB962C8B-B14F-4D97-AF65-F5344CB8AC3E}">
        <p14:creationId xmlns:p14="http://schemas.microsoft.com/office/powerpoint/2010/main" val="1627837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1DC57C2-5CBE-4AAA-BCC9-087B3D0FA246}"/>
              </a:ext>
            </a:extLst>
          </p:cNvPr>
          <p:cNvSpPr txBox="1"/>
          <p:nvPr/>
        </p:nvSpPr>
        <p:spPr>
          <a:xfrm>
            <a:off x="1115254" y="468988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31, 2022 --  00 UTC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09A4FF-E249-4322-BC87-82CCFE020E2C}"/>
              </a:ext>
            </a:extLst>
          </p:cNvPr>
          <p:cNvSpPr txBox="1"/>
          <p:nvPr/>
        </p:nvSpPr>
        <p:spPr>
          <a:xfrm>
            <a:off x="4772794" y="456615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01, 2022 --  00 UTC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57EF8F-4945-4DF5-AAC1-D6BE5E976312}"/>
              </a:ext>
            </a:extLst>
          </p:cNvPr>
          <p:cNvSpPr txBox="1"/>
          <p:nvPr/>
        </p:nvSpPr>
        <p:spPr>
          <a:xfrm>
            <a:off x="8736035" y="475095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02, 2022 --  00 UTC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97823B-462E-46F2-A86C-2F00C118933F}"/>
              </a:ext>
            </a:extLst>
          </p:cNvPr>
          <p:cNvSpPr txBox="1"/>
          <p:nvPr/>
        </p:nvSpPr>
        <p:spPr>
          <a:xfrm>
            <a:off x="1026354" y="3424810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03, 2022 --  00 UTC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68E9A6-5916-4B3E-A4DD-5FFCD9B95E4D}"/>
              </a:ext>
            </a:extLst>
          </p:cNvPr>
          <p:cNvSpPr txBox="1"/>
          <p:nvPr/>
        </p:nvSpPr>
        <p:spPr>
          <a:xfrm>
            <a:off x="4683894" y="3412437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16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2022 -- 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12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UTC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F3860D-D979-40F2-8502-3B773798EDE5}"/>
              </a:ext>
            </a:extLst>
          </p:cNvPr>
          <p:cNvSpPr txBox="1"/>
          <p:nvPr/>
        </p:nvSpPr>
        <p:spPr>
          <a:xfrm>
            <a:off x="8647135" y="3430917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17, 2022 --  12 UTC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7208B-143B-46DB-B148-E562C8AFA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518" y="755363"/>
            <a:ext cx="2853716" cy="2767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EC3A4B-BB0F-4D23-8047-F9DBFBF28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46" y="776786"/>
            <a:ext cx="2822106" cy="27431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3DEC56-ECC1-40F0-B49E-6430E5619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40" y="3726733"/>
            <a:ext cx="2866221" cy="2749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8EF24-C03E-491A-B04B-87A56750E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0805" y="793262"/>
            <a:ext cx="2797403" cy="2691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08A9E-986C-4FDF-A928-8AED47E27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7793" y="3727223"/>
            <a:ext cx="2834495" cy="2734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6DCE2F-E0A3-428E-A83B-F12C121CEE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1643" y="3722308"/>
            <a:ext cx="2818703" cy="2739201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8EED4BC8-A506-4E30-A4EC-7ACCEC3B7D92}"/>
              </a:ext>
            </a:extLst>
          </p:cNvPr>
          <p:cNvSpPr txBox="1">
            <a:spLocks/>
          </p:cNvSpPr>
          <p:nvPr/>
        </p:nvSpPr>
        <p:spPr>
          <a:xfrm>
            <a:off x="836311" y="-23866"/>
            <a:ext cx="10515600" cy="787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006803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Calibri" panose="020F0502020204030204"/>
                <a:ea typeface="+mn-ea"/>
                <a:cs typeface="+mn-cs"/>
              </a:rPr>
              <a:t>WRF 1.33 km comparisons with PAFA RAOB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5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435690-7B88-4DDE-83F1-C34A23C0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935178"/>
            <a:ext cx="10740390" cy="787168"/>
          </a:xfrm>
        </p:spPr>
        <p:txBody>
          <a:bodyPr/>
          <a:lstStyle/>
          <a:p>
            <a:r>
              <a:rPr lang="en-US" sz="4400" dirty="0"/>
              <a:t>Evaluation of </a:t>
            </a:r>
            <a:r>
              <a:rPr lang="en-US" sz="4400" u="sng" dirty="0"/>
              <a:t>WRF sensitivities </a:t>
            </a:r>
            <a:r>
              <a:rPr lang="en-US" sz="4400" dirty="0"/>
              <a:t>using independent ALPACA field data</a:t>
            </a:r>
            <a:br>
              <a:rPr lang="en-US" sz="4400" dirty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>
                <a:solidFill>
                  <a:srgbClr val="00B050"/>
                </a:solidFill>
              </a:rPr>
              <a:t>CTC Site</a:t>
            </a:r>
            <a:br>
              <a:rPr lang="en-US" sz="4400" dirty="0">
                <a:solidFill>
                  <a:srgbClr val="00B050"/>
                </a:solidFill>
              </a:rPr>
            </a:br>
            <a:r>
              <a:rPr lang="en-US" sz="4400" dirty="0">
                <a:solidFill>
                  <a:srgbClr val="00B050"/>
                </a:solidFill>
              </a:rPr>
              <a:t>Alaska DEC Sites</a:t>
            </a:r>
            <a:br>
              <a:rPr lang="en-US" sz="4400" dirty="0">
                <a:solidFill>
                  <a:srgbClr val="00B050"/>
                </a:solidFill>
              </a:rPr>
            </a:br>
            <a:r>
              <a:rPr lang="en-US" sz="4400" dirty="0" err="1">
                <a:solidFill>
                  <a:srgbClr val="00B050"/>
                </a:solidFill>
              </a:rPr>
              <a:t>Helikite</a:t>
            </a:r>
            <a:r>
              <a:rPr lang="en-US" sz="4400" dirty="0">
                <a:solidFill>
                  <a:srgbClr val="00B050"/>
                </a:solidFill>
              </a:rPr>
              <a:t> Profiles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3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00589A-CE13-465D-9BB9-0AC5BFDD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986"/>
            <a:ext cx="10515600" cy="787168"/>
          </a:xfrm>
        </p:spPr>
        <p:txBody>
          <a:bodyPr/>
          <a:lstStyle/>
          <a:p>
            <a:r>
              <a:rPr lang="en-US" dirty="0"/>
              <a:t>1.33 km WRF Sensitivity Experiments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648BD-2447-41C2-B512-974673388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data assimilation on the nested 1.33 km grid. FDDA was used on the 4 km parent grid </a:t>
            </a:r>
            <a:r>
              <a:rPr lang="en-US" b="1" u="sng" dirty="0">
                <a:solidFill>
                  <a:srgbClr val="FF0000"/>
                </a:solidFill>
              </a:rPr>
              <a:t>(NODA)</a:t>
            </a:r>
          </a:p>
          <a:p>
            <a:r>
              <a:rPr lang="en-US" dirty="0"/>
              <a:t>Observation nudging on the 1.33 km grid using standard NOAA observations and local </a:t>
            </a:r>
            <a:r>
              <a:rPr lang="en-US" dirty="0" err="1"/>
              <a:t>mesonet</a:t>
            </a:r>
            <a:r>
              <a:rPr lang="en-US" dirty="0"/>
              <a:t> measurements + PAFA sounding twice daily </a:t>
            </a:r>
            <a:r>
              <a:rPr lang="en-US" b="1" u="sng" dirty="0">
                <a:solidFill>
                  <a:srgbClr val="0505FF"/>
                </a:solidFill>
              </a:rPr>
              <a:t>(ON)</a:t>
            </a:r>
          </a:p>
          <a:p>
            <a:r>
              <a:rPr lang="en-US" dirty="0"/>
              <a:t>Grid nudging on the 1.33 km grid similar as the parent 4 km grid. Grid nudging or four-dimensional data assimilation is done using global GFS analyses every 3 hours and applied only above the planetary boundary layer on both domains </a:t>
            </a:r>
            <a:r>
              <a:rPr lang="en-US" b="1" u="sng" dirty="0">
                <a:solidFill>
                  <a:srgbClr val="B047F3"/>
                </a:solidFill>
              </a:rPr>
              <a:t>(FDDA)</a:t>
            </a:r>
          </a:p>
          <a:p>
            <a:r>
              <a:rPr lang="en-US" dirty="0"/>
              <a:t>FDDA like above with observation nudging </a:t>
            </a:r>
            <a:r>
              <a:rPr lang="en-US" b="1" u="sng" dirty="0">
                <a:solidFill>
                  <a:srgbClr val="92D050"/>
                </a:solidFill>
              </a:rPr>
              <a:t>(FDDA+ON)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572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9CD6-5B27-4E89-B687-91A4B88C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 Using </a:t>
            </a:r>
            <a:r>
              <a:rPr lang="en-US" u="sng" dirty="0"/>
              <a:t>CTC Observations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8C7C3-50A2-4CC7-9591-A0E4D9AC5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43" y="1262039"/>
            <a:ext cx="8475482" cy="4201577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19462228-5605-4F67-A769-B9BB2DD310D8}"/>
              </a:ext>
            </a:extLst>
          </p:cNvPr>
          <p:cNvSpPr/>
          <p:nvPr/>
        </p:nvSpPr>
        <p:spPr>
          <a:xfrm rot="10800000">
            <a:off x="4325842" y="3585881"/>
            <a:ext cx="308610" cy="1211580"/>
          </a:xfrm>
          <a:prstGeom prst="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24EF9-F6DA-4E7C-8C1E-59627DD58ADE}"/>
              </a:ext>
            </a:extLst>
          </p:cNvPr>
          <p:cNvSpPr txBox="1"/>
          <p:nvPr/>
        </p:nvSpPr>
        <p:spPr>
          <a:xfrm>
            <a:off x="9371185" y="1427996"/>
            <a:ext cx="24425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Hourly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3 m temp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6 m temp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11 m temp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23 m temp</a:t>
            </a:r>
          </a:p>
          <a:p>
            <a:endParaRPr lang="en-US" sz="2400" dirty="0">
              <a:solidFill>
                <a:srgbClr val="006803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006803"/>
              </a:solidFill>
            </a:endParaRPr>
          </a:p>
          <a:p>
            <a:r>
              <a:rPr lang="en-US" sz="2400" dirty="0">
                <a:solidFill>
                  <a:srgbClr val="006803"/>
                </a:solidFill>
              </a:rPr>
              <a:t>Observations are </a:t>
            </a:r>
            <a:r>
              <a:rPr lang="en-US" sz="2400" u="sng" dirty="0">
                <a:solidFill>
                  <a:srgbClr val="006803"/>
                </a:solidFill>
              </a:rPr>
              <a:t>independent</a:t>
            </a:r>
            <a:r>
              <a:rPr lang="en-US" sz="2400" dirty="0">
                <a:solidFill>
                  <a:srgbClr val="006803"/>
                </a:solidFill>
              </a:rPr>
              <a:t> of DA/Observation nudging</a:t>
            </a:r>
          </a:p>
          <a:p>
            <a:endParaRPr lang="en-US" sz="2400" dirty="0">
              <a:solidFill>
                <a:srgbClr val="0068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8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37ABA5-5BD2-4655-ABC7-C65940998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2" y="1457325"/>
            <a:ext cx="12039600" cy="39433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12D85C-E5C2-4AD1-AE1A-16FD83FE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5710"/>
            <a:ext cx="10515600" cy="787168"/>
          </a:xfrm>
        </p:spPr>
        <p:txBody>
          <a:bodyPr/>
          <a:lstStyle/>
          <a:p>
            <a:r>
              <a:rPr lang="en-US" dirty="0"/>
              <a:t>CTC 3-m Temperature (K)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96628-3A83-421D-950B-0D2946453ED7}"/>
              </a:ext>
            </a:extLst>
          </p:cNvPr>
          <p:cNvSpPr txBox="1"/>
          <p:nvPr/>
        </p:nvSpPr>
        <p:spPr>
          <a:xfrm>
            <a:off x="7255993" y="4367000"/>
            <a:ext cx="2740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data assimilation (NODA)</a:t>
            </a:r>
          </a:p>
          <a:p>
            <a:r>
              <a:rPr lang="en-US" sz="1400" dirty="0">
                <a:solidFill>
                  <a:srgbClr val="0505FF"/>
                </a:solidFill>
              </a:rPr>
              <a:t>Obs Nudging (ON)</a:t>
            </a:r>
          </a:p>
          <a:p>
            <a:r>
              <a:rPr lang="en-US" sz="1400" dirty="0">
                <a:solidFill>
                  <a:srgbClr val="B047F3"/>
                </a:solidFill>
              </a:rPr>
              <a:t>Grid nudging above PBL (FDDA)</a:t>
            </a:r>
          </a:p>
          <a:p>
            <a:r>
              <a:rPr lang="en-US" sz="1400" dirty="0">
                <a:solidFill>
                  <a:srgbClr val="00B050"/>
                </a:solidFill>
              </a:rPr>
              <a:t>Grid and obs nudging (FDDA+ON)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6F991-0960-4B10-91A0-AB87E78D49E2}"/>
              </a:ext>
            </a:extLst>
          </p:cNvPr>
          <p:cNvSpPr txBox="1"/>
          <p:nvPr/>
        </p:nvSpPr>
        <p:spPr>
          <a:xfrm>
            <a:off x="4004308" y="5318399"/>
            <a:ext cx="418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Jan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B484C-444F-428E-9F72-D81E4F49902F}"/>
              </a:ext>
            </a:extLst>
          </p:cNvPr>
          <p:cNvSpPr txBox="1"/>
          <p:nvPr/>
        </p:nvSpPr>
        <p:spPr>
          <a:xfrm>
            <a:off x="828402" y="1225054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CTC obs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</p:spTree>
    <p:extLst>
      <p:ext uri="{BB962C8B-B14F-4D97-AF65-F5344CB8AC3E}">
        <p14:creationId xmlns:p14="http://schemas.microsoft.com/office/powerpoint/2010/main" val="128429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2D85C-E5C2-4AD1-AE1A-16FD83FE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2021"/>
            <a:ext cx="10515600" cy="787168"/>
          </a:xfrm>
        </p:spPr>
        <p:txBody>
          <a:bodyPr/>
          <a:lstStyle/>
          <a:p>
            <a:r>
              <a:rPr lang="en-US" dirty="0"/>
              <a:t>CTC 3-m Temperature (K)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8FF46-C0EE-490E-A7EE-9831B9CE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92" y="1491913"/>
            <a:ext cx="11361013" cy="3836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596628-3A83-421D-950B-0D2946453ED7}"/>
              </a:ext>
            </a:extLst>
          </p:cNvPr>
          <p:cNvSpPr txBox="1"/>
          <p:nvPr/>
        </p:nvSpPr>
        <p:spPr>
          <a:xfrm>
            <a:off x="8917645" y="4195165"/>
            <a:ext cx="2740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data assimilation (NODA)</a:t>
            </a:r>
          </a:p>
          <a:p>
            <a:r>
              <a:rPr lang="en-US" sz="1400" dirty="0">
                <a:solidFill>
                  <a:srgbClr val="0505FF"/>
                </a:solidFill>
              </a:rPr>
              <a:t>Obs Nudging (ON)</a:t>
            </a:r>
          </a:p>
          <a:p>
            <a:r>
              <a:rPr lang="en-US" sz="1400" dirty="0">
                <a:solidFill>
                  <a:srgbClr val="B047F3"/>
                </a:solidFill>
              </a:rPr>
              <a:t>Grid nudging above PBL (FDDA)</a:t>
            </a:r>
          </a:p>
          <a:p>
            <a:r>
              <a:rPr lang="en-US" sz="1400" dirty="0">
                <a:solidFill>
                  <a:srgbClr val="00B050"/>
                </a:solidFill>
              </a:rPr>
              <a:t>Grid and obs nudging (FDDA+ON)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6F991-0960-4B10-91A0-AB87E78D49E2}"/>
              </a:ext>
            </a:extLst>
          </p:cNvPr>
          <p:cNvSpPr txBox="1"/>
          <p:nvPr/>
        </p:nvSpPr>
        <p:spPr>
          <a:xfrm>
            <a:off x="4004308" y="5318399"/>
            <a:ext cx="418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Feb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B484C-444F-428E-9F72-D81E4F49902F}"/>
              </a:ext>
            </a:extLst>
          </p:cNvPr>
          <p:cNvSpPr txBox="1"/>
          <p:nvPr/>
        </p:nvSpPr>
        <p:spPr>
          <a:xfrm>
            <a:off x="828402" y="1225054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CTC obs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</p:spTree>
    <p:extLst>
      <p:ext uri="{BB962C8B-B14F-4D97-AF65-F5344CB8AC3E}">
        <p14:creationId xmlns:p14="http://schemas.microsoft.com/office/powerpoint/2010/main" val="407853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72588D-EE72-48BF-990D-B3F6CC8A5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1481137"/>
            <a:ext cx="12106275" cy="38957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12D85C-E5C2-4AD1-AE1A-16FD83FE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2021"/>
            <a:ext cx="10515600" cy="787168"/>
          </a:xfrm>
        </p:spPr>
        <p:txBody>
          <a:bodyPr/>
          <a:lstStyle/>
          <a:p>
            <a:r>
              <a:rPr lang="en-US" dirty="0"/>
              <a:t>CTC 23-m Temperature (K)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96628-3A83-421D-950B-0D2946453ED7}"/>
              </a:ext>
            </a:extLst>
          </p:cNvPr>
          <p:cNvSpPr txBox="1"/>
          <p:nvPr/>
        </p:nvSpPr>
        <p:spPr>
          <a:xfrm>
            <a:off x="7307859" y="4283318"/>
            <a:ext cx="2706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data assimilation (NODA)</a:t>
            </a:r>
          </a:p>
          <a:p>
            <a:r>
              <a:rPr lang="en-US" sz="1400" dirty="0">
                <a:solidFill>
                  <a:srgbClr val="0505FF"/>
                </a:solidFill>
              </a:rPr>
              <a:t>Obs Nudging (ON)</a:t>
            </a:r>
          </a:p>
          <a:p>
            <a:r>
              <a:rPr lang="en-US" sz="1400" dirty="0">
                <a:solidFill>
                  <a:srgbClr val="B047F3"/>
                </a:solidFill>
              </a:rPr>
              <a:t>Grid nudging above PBL (FDDA)</a:t>
            </a:r>
          </a:p>
          <a:p>
            <a:r>
              <a:rPr lang="en-US" sz="1400" dirty="0">
                <a:solidFill>
                  <a:srgbClr val="00B050"/>
                </a:solidFill>
              </a:rPr>
              <a:t>Grid and obs nudging (FDDA+ON)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8B7C6-B690-4AD5-B3B2-2E9E1F06FF48}"/>
              </a:ext>
            </a:extLst>
          </p:cNvPr>
          <p:cNvSpPr txBox="1"/>
          <p:nvPr/>
        </p:nvSpPr>
        <p:spPr>
          <a:xfrm>
            <a:off x="4004308" y="5318399"/>
            <a:ext cx="418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Jan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208A7-9955-4121-B4B7-4CBB7E01A2F0}"/>
              </a:ext>
            </a:extLst>
          </p:cNvPr>
          <p:cNvSpPr txBox="1"/>
          <p:nvPr/>
        </p:nvSpPr>
        <p:spPr>
          <a:xfrm>
            <a:off x="754926" y="1208726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CTC obs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</p:spTree>
    <p:extLst>
      <p:ext uri="{BB962C8B-B14F-4D97-AF65-F5344CB8AC3E}">
        <p14:creationId xmlns:p14="http://schemas.microsoft.com/office/powerpoint/2010/main" val="2580399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E2D4F-638F-4392-8D49-393D70C59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481137"/>
            <a:ext cx="11620500" cy="38957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12D85C-E5C2-4AD1-AE1A-16FD83FE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2021"/>
            <a:ext cx="10515600" cy="787168"/>
          </a:xfrm>
        </p:spPr>
        <p:txBody>
          <a:bodyPr/>
          <a:lstStyle/>
          <a:p>
            <a:r>
              <a:rPr lang="en-US" dirty="0"/>
              <a:t>CTC 23-m Temperature (K)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96628-3A83-421D-950B-0D2946453ED7}"/>
              </a:ext>
            </a:extLst>
          </p:cNvPr>
          <p:cNvSpPr txBox="1"/>
          <p:nvPr/>
        </p:nvSpPr>
        <p:spPr>
          <a:xfrm>
            <a:off x="9077665" y="4251960"/>
            <a:ext cx="2706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data assimilation (NODA)</a:t>
            </a:r>
          </a:p>
          <a:p>
            <a:r>
              <a:rPr lang="en-US" sz="1400" dirty="0">
                <a:solidFill>
                  <a:srgbClr val="0505FF"/>
                </a:solidFill>
              </a:rPr>
              <a:t>Obs Nudging (ON)</a:t>
            </a:r>
          </a:p>
          <a:p>
            <a:r>
              <a:rPr lang="en-US" sz="1400" dirty="0">
                <a:solidFill>
                  <a:srgbClr val="B047F3"/>
                </a:solidFill>
              </a:rPr>
              <a:t>Grid nudging above PBL (FDDA)</a:t>
            </a:r>
          </a:p>
          <a:p>
            <a:r>
              <a:rPr lang="en-US" sz="1400" dirty="0">
                <a:solidFill>
                  <a:srgbClr val="00B050"/>
                </a:solidFill>
              </a:rPr>
              <a:t>Grid and obs nudging (FDDA+ON)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8B7C6-B690-4AD5-B3B2-2E9E1F06FF48}"/>
              </a:ext>
            </a:extLst>
          </p:cNvPr>
          <p:cNvSpPr txBox="1"/>
          <p:nvPr/>
        </p:nvSpPr>
        <p:spPr>
          <a:xfrm>
            <a:off x="4004308" y="5318399"/>
            <a:ext cx="418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Feb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208A7-9955-4121-B4B7-4CBB7E01A2F0}"/>
              </a:ext>
            </a:extLst>
          </p:cNvPr>
          <p:cNvSpPr txBox="1"/>
          <p:nvPr/>
        </p:nvSpPr>
        <p:spPr>
          <a:xfrm>
            <a:off x="754926" y="1208726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CTC obs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</p:spTree>
    <p:extLst>
      <p:ext uri="{BB962C8B-B14F-4D97-AF65-F5344CB8AC3E}">
        <p14:creationId xmlns:p14="http://schemas.microsoft.com/office/powerpoint/2010/main" val="3882303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9CD6-5B27-4E89-B687-91A4B88C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 Using Alaska DEC Observations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149ACA-126A-4579-ACBD-1809DD5B06C0}"/>
              </a:ext>
            </a:extLst>
          </p:cNvPr>
          <p:cNvGrpSpPr/>
          <p:nvPr/>
        </p:nvGrpSpPr>
        <p:grpSpPr>
          <a:xfrm>
            <a:off x="449518" y="1074658"/>
            <a:ext cx="8719668" cy="5260157"/>
            <a:chOff x="289261" y="820131"/>
            <a:chExt cx="8719668" cy="5260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CB6D7E-DB56-40F8-B82F-319D9A738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261" y="820131"/>
              <a:ext cx="8719668" cy="5260157"/>
            </a:xfrm>
            <a:prstGeom prst="rect">
              <a:avLst/>
            </a:prstGeom>
          </p:spPr>
        </p:pic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40320D4B-60F4-4219-9338-A0A88CA6C726}"/>
                </a:ext>
              </a:extLst>
            </p:cNvPr>
            <p:cNvSpPr/>
            <p:nvPr/>
          </p:nvSpPr>
          <p:spPr>
            <a:xfrm>
              <a:off x="3104779" y="954227"/>
              <a:ext cx="213244" cy="506928"/>
            </a:xfrm>
            <a:prstGeom prst="down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EE05BC44-5DF1-4A0C-959B-FB19D98371BB}"/>
                </a:ext>
              </a:extLst>
            </p:cNvPr>
            <p:cNvSpPr/>
            <p:nvPr/>
          </p:nvSpPr>
          <p:spPr>
            <a:xfrm>
              <a:off x="2587873" y="1097200"/>
              <a:ext cx="213244" cy="506928"/>
            </a:xfrm>
            <a:prstGeom prst="down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EECCA20C-CE9D-474B-8753-A5505DC03A8A}"/>
                </a:ext>
              </a:extLst>
            </p:cNvPr>
            <p:cNvSpPr/>
            <p:nvPr/>
          </p:nvSpPr>
          <p:spPr>
            <a:xfrm>
              <a:off x="8012782" y="3070778"/>
              <a:ext cx="841914" cy="976463"/>
            </a:xfrm>
            <a:prstGeom prst="downArrow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C59657-7EC6-435F-8E81-5E063BDF8A60}"/>
              </a:ext>
            </a:extLst>
          </p:cNvPr>
          <p:cNvSpPr txBox="1"/>
          <p:nvPr/>
        </p:nvSpPr>
        <p:spPr>
          <a:xfrm>
            <a:off x="9371185" y="1427996"/>
            <a:ext cx="2532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Hourly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3 m temp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10 m temp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23 m temp (Hurst)</a:t>
            </a:r>
          </a:p>
          <a:p>
            <a:endParaRPr lang="en-US" sz="2400" dirty="0">
              <a:solidFill>
                <a:srgbClr val="006803"/>
              </a:solidFill>
            </a:endParaRPr>
          </a:p>
          <a:p>
            <a:r>
              <a:rPr lang="en-US" sz="2400" dirty="0">
                <a:solidFill>
                  <a:srgbClr val="006803"/>
                </a:solidFill>
              </a:rPr>
              <a:t>Observations are </a:t>
            </a:r>
            <a:r>
              <a:rPr lang="en-US" sz="2400" u="sng" dirty="0">
                <a:solidFill>
                  <a:srgbClr val="006803"/>
                </a:solidFill>
              </a:rPr>
              <a:t>independent</a:t>
            </a:r>
            <a:r>
              <a:rPr lang="en-US" sz="2400" dirty="0">
                <a:solidFill>
                  <a:srgbClr val="006803"/>
                </a:solidFill>
              </a:rPr>
              <a:t> of DA/Observation nudging</a:t>
            </a:r>
          </a:p>
          <a:p>
            <a:endParaRPr lang="en-US" sz="2400" dirty="0">
              <a:solidFill>
                <a:srgbClr val="0068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82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0E1C0-EBB5-40C2-B7CA-7C610556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20" y="432620"/>
            <a:ext cx="9278685" cy="2990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4F35D9-0850-46C3-A2F8-F7484256D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653" y="3465882"/>
            <a:ext cx="9260353" cy="29597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12D85C-E5C2-4AD1-AE1A-16FD83FE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8481"/>
            <a:ext cx="3333135" cy="787168"/>
          </a:xfrm>
        </p:spPr>
        <p:txBody>
          <a:bodyPr/>
          <a:lstStyle/>
          <a:p>
            <a:r>
              <a:rPr lang="en-US" dirty="0"/>
              <a:t>A-Street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Jan 2022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96628-3A83-421D-950B-0D2946453ED7}"/>
              </a:ext>
            </a:extLst>
          </p:cNvPr>
          <p:cNvSpPr txBox="1"/>
          <p:nvPr/>
        </p:nvSpPr>
        <p:spPr>
          <a:xfrm>
            <a:off x="359282" y="4285412"/>
            <a:ext cx="2706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data assimilation (NODA)</a:t>
            </a:r>
          </a:p>
          <a:p>
            <a:r>
              <a:rPr lang="en-US" sz="1400" dirty="0">
                <a:solidFill>
                  <a:srgbClr val="0505FF"/>
                </a:solidFill>
              </a:rPr>
              <a:t>Obs Nudging (ON)</a:t>
            </a:r>
          </a:p>
          <a:p>
            <a:r>
              <a:rPr lang="en-US" sz="1400" dirty="0">
                <a:solidFill>
                  <a:srgbClr val="B047F3"/>
                </a:solidFill>
              </a:rPr>
              <a:t>Grid nudging above PBL (FDDA)</a:t>
            </a:r>
          </a:p>
          <a:p>
            <a:r>
              <a:rPr lang="en-US" sz="1400" dirty="0">
                <a:solidFill>
                  <a:srgbClr val="00B050"/>
                </a:solidFill>
              </a:rPr>
              <a:t>Grid and obs nudging (FDDA+ON)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CA8B3-3A53-4180-8ECC-DB6C003FB362}"/>
              </a:ext>
            </a:extLst>
          </p:cNvPr>
          <p:cNvSpPr txBox="1"/>
          <p:nvPr/>
        </p:nvSpPr>
        <p:spPr>
          <a:xfrm>
            <a:off x="359282" y="3168540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ADEC obs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D3C7E-30B2-474B-98CA-7EDF1F7FE90C}"/>
              </a:ext>
            </a:extLst>
          </p:cNvPr>
          <p:cNvSpPr txBox="1"/>
          <p:nvPr/>
        </p:nvSpPr>
        <p:spPr>
          <a:xfrm>
            <a:off x="5399173" y="764841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3-m Temperature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D3B0AF-B2B5-4251-8772-D94A5D0716CE}"/>
              </a:ext>
            </a:extLst>
          </p:cNvPr>
          <p:cNvSpPr txBox="1"/>
          <p:nvPr/>
        </p:nvSpPr>
        <p:spPr>
          <a:xfrm>
            <a:off x="5472915" y="3651403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10-m Temperature</a:t>
            </a:r>
          </a:p>
        </p:txBody>
      </p:sp>
    </p:spTree>
    <p:extLst>
      <p:ext uri="{BB962C8B-B14F-4D97-AF65-F5344CB8AC3E}">
        <p14:creationId xmlns:p14="http://schemas.microsoft.com/office/powerpoint/2010/main" val="2592661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9CD6-5B27-4E89-B687-91A4B88C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9EDD4-9401-4853-8B59-A13231329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9" y="874770"/>
            <a:ext cx="10877550" cy="53445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Overview</a:t>
            </a:r>
          </a:p>
          <a:p>
            <a:r>
              <a:rPr lang="en-US" sz="3200" dirty="0"/>
              <a:t>Model configuration(s)</a:t>
            </a:r>
          </a:p>
          <a:p>
            <a:r>
              <a:rPr lang="en-US" sz="3200" dirty="0"/>
              <a:t>Evaluation of the Initial ALPACA simulation</a:t>
            </a:r>
          </a:p>
          <a:p>
            <a:r>
              <a:rPr lang="en-US" sz="3200" dirty="0"/>
              <a:t>Sensitivity tests &amp; evaluation using independent observations</a:t>
            </a:r>
          </a:p>
          <a:p>
            <a:r>
              <a:rPr lang="en-US" sz="3200" dirty="0"/>
              <a:t>Conclusions and Next Steps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FEC625-A999-4357-982E-6DF09D763B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260" y="166261"/>
            <a:ext cx="2039081" cy="2013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C71778-5901-4F4C-A921-1B8DFF8DA388}"/>
              </a:ext>
            </a:extLst>
          </p:cNvPr>
          <p:cNvSpPr txBox="1"/>
          <p:nvPr/>
        </p:nvSpPr>
        <p:spPr>
          <a:xfrm>
            <a:off x="1352279" y="4410044"/>
            <a:ext cx="10334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Acknowledgement:</a:t>
            </a:r>
            <a:br>
              <a:rPr lang="en-US" dirty="0"/>
            </a:br>
            <a:r>
              <a:rPr lang="en-US" sz="1800" dirty="0"/>
              <a:t>Roman Pohorsky, Andrea </a:t>
            </a:r>
            <a:r>
              <a:rPr lang="en-US" sz="1800" dirty="0" err="1"/>
              <a:t>Baccarini</a:t>
            </a:r>
            <a:r>
              <a:rPr lang="en-US" sz="1800" dirty="0"/>
              <a:t> &amp; Julia Schmale for </a:t>
            </a:r>
            <a:r>
              <a:rPr lang="en-US" sz="1800" b="1" u="sng" dirty="0" err="1"/>
              <a:t>Helikite</a:t>
            </a:r>
            <a:r>
              <a:rPr lang="en-US" sz="1800" b="1" u="sng" dirty="0"/>
              <a:t> Profile measurements </a:t>
            </a:r>
            <a:br>
              <a:rPr lang="en-US" sz="1800" b="1" u="sng" dirty="0"/>
            </a:br>
            <a:r>
              <a:rPr lang="en-US" sz="1800" dirty="0"/>
              <a:t>(</a:t>
            </a:r>
            <a:r>
              <a:rPr lang="fr-FR" sz="1800" dirty="0"/>
              <a:t>École polytechnique fédérale de Lausanne)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Alaska Dept. of Environ. Conservation (AK DEC) for </a:t>
            </a:r>
            <a:r>
              <a:rPr lang="en-US" sz="1800" b="1" u="sng" dirty="0"/>
              <a:t>Hurst, </a:t>
            </a:r>
            <a:r>
              <a:rPr lang="en-US" sz="1800" b="1" u="sng" dirty="0" err="1"/>
              <a:t>Ncore</a:t>
            </a:r>
            <a:r>
              <a:rPr lang="en-US" sz="1800" b="1" u="sng" dirty="0"/>
              <a:t> and </a:t>
            </a:r>
            <a:r>
              <a:rPr lang="en-US" sz="1800" b="1" u="sng" dirty="0" err="1"/>
              <a:t>AStreet</a:t>
            </a:r>
            <a:r>
              <a:rPr lang="en-US" sz="1800" b="1" u="sng" dirty="0"/>
              <a:t> measurements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Meeta Cesler-Maloney, William Simpson &amp; Univ. Alaska - Fairbanks for </a:t>
            </a:r>
            <a:r>
              <a:rPr lang="en-US" sz="1800" b="1" u="sng" dirty="0"/>
              <a:t>CTC measurements</a:t>
            </a:r>
            <a:br>
              <a:rPr lang="en-US" sz="1800" b="1" u="sng" dirty="0"/>
            </a:br>
            <a:r>
              <a:rPr lang="en-US" sz="1800" dirty="0"/>
              <a:t>ADEC &amp; </a:t>
            </a:r>
            <a:r>
              <a:rPr lang="en-US" sz="1800" dirty="0" err="1"/>
              <a:t>Rambol</a:t>
            </a:r>
            <a:r>
              <a:rPr lang="en-US" sz="1800" dirty="0"/>
              <a:t> Group (Bart Brashers) for consulting on Fairbanks </a:t>
            </a:r>
            <a:r>
              <a:rPr lang="en-US" sz="1800" b="1" u="sng" dirty="0"/>
              <a:t>WRF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1898108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56A33E-7777-4176-8E21-CE8639AD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54" y="3500630"/>
            <a:ext cx="9261989" cy="29823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12D85C-E5C2-4AD1-AE1A-16FD83FE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8481"/>
            <a:ext cx="3333135" cy="787168"/>
          </a:xfrm>
        </p:spPr>
        <p:txBody>
          <a:bodyPr/>
          <a:lstStyle/>
          <a:p>
            <a:r>
              <a:rPr lang="en-US" dirty="0"/>
              <a:t>NCORE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Feb 2022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96628-3A83-421D-950B-0D2946453ED7}"/>
              </a:ext>
            </a:extLst>
          </p:cNvPr>
          <p:cNvSpPr txBox="1"/>
          <p:nvPr/>
        </p:nvSpPr>
        <p:spPr>
          <a:xfrm>
            <a:off x="359282" y="4285412"/>
            <a:ext cx="2706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data assimilation (NODA)</a:t>
            </a:r>
          </a:p>
          <a:p>
            <a:r>
              <a:rPr lang="en-US" sz="1400" dirty="0">
                <a:solidFill>
                  <a:srgbClr val="0505FF"/>
                </a:solidFill>
              </a:rPr>
              <a:t>Obs Nudging (ON)</a:t>
            </a:r>
          </a:p>
          <a:p>
            <a:r>
              <a:rPr lang="en-US" sz="1400" dirty="0">
                <a:solidFill>
                  <a:srgbClr val="B047F3"/>
                </a:solidFill>
              </a:rPr>
              <a:t>Grid nudging above PBL (FDDA)</a:t>
            </a:r>
          </a:p>
          <a:p>
            <a:r>
              <a:rPr lang="en-US" sz="1400" dirty="0">
                <a:solidFill>
                  <a:srgbClr val="00B050"/>
                </a:solidFill>
              </a:rPr>
              <a:t>Grid and obs nudging (FDDA+ON)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CA8B3-3A53-4180-8ECC-DB6C003FB362}"/>
              </a:ext>
            </a:extLst>
          </p:cNvPr>
          <p:cNvSpPr txBox="1"/>
          <p:nvPr/>
        </p:nvSpPr>
        <p:spPr>
          <a:xfrm>
            <a:off x="359282" y="3168540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ADEC obs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D3C7E-30B2-474B-98CA-7EDF1F7FE90C}"/>
              </a:ext>
            </a:extLst>
          </p:cNvPr>
          <p:cNvSpPr txBox="1"/>
          <p:nvPr/>
        </p:nvSpPr>
        <p:spPr>
          <a:xfrm>
            <a:off x="5399173" y="764841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3-m Temperature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D3B0AF-B2B5-4251-8772-D94A5D0716CE}"/>
              </a:ext>
            </a:extLst>
          </p:cNvPr>
          <p:cNvSpPr txBox="1"/>
          <p:nvPr/>
        </p:nvSpPr>
        <p:spPr>
          <a:xfrm>
            <a:off x="5472915" y="3651403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10-m Temperature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C67B44-7B15-4A73-BCB5-6E7D2169F57D}"/>
              </a:ext>
            </a:extLst>
          </p:cNvPr>
          <p:cNvGrpSpPr/>
          <p:nvPr/>
        </p:nvGrpSpPr>
        <p:grpSpPr>
          <a:xfrm>
            <a:off x="2871019" y="492388"/>
            <a:ext cx="9261988" cy="2980198"/>
            <a:chOff x="2871019" y="492388"/>
            <a:chExt cx="9261988" cy="29801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CAB93F-37D0-4A6A-A7BE-302F9E266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1019" y="492388"/>
              <a:ext cx="9261988" cy="298019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F2848C3-035D-46A0-B5F6-056FC22C8178}"/>
                </a:ext>
              </a:extLst>
            </p:cNvPr>
            <p:cNvSpPr/>
            <p:nvPr/>
          </p:nvSpPr>
          <p:spPr>
            <a:xfrm>
              <a:off x="7995582" y="1416819"/>
              <a:ext cx="288785" cy="7120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65C8A7B-7C99-4C75-A10E-B07A3639DA4E}"/>
              </a:ext>
            </a:extLst>
          </p:cNvPr>
          <p:cNvSpPr/>
          <p:nvPr/>
        </p:nvSpPr>
        <p:spPr>
          <a:xfrm>
            <a:off x="7990819" y="4441309"/>
            <a:ext cx="29354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38304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AE02455-B1F3-4955-8634-58257151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363" y="4329880"/>
            <a:ext cx="6731508" cy="22136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35F3E3-88AD-4296-B315-A99086E8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531" y="2208732"/>
            <a:ext cx="6728030" cy="2173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4045AF-EE25-4057-B18C-B08EBDA1E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363" y="-5438"/>
            <a:ext cx="6728030" cy="22284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12D85C-E5C2-4AD1-AE1A-16FD83FE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8481"/>
            <a:ext cx="3333135" cy="787168"/>
          </a:xfrm>
        </p:spPr>
        <p:txBody>
          <a:bodyPr/>
          <a:lstStyle/>
          <a:p>
            <a:r>
              <a:rPr lang="en-US" dirty="0"/>
              <a:t>Hurst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Jan 2022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96628-3A83-421D-950B-0D2946453ED7}"/>
              </a:ext>
            </a:extLst>
          </p:cNvPr>
          <p:cNvSpPr txBox="1"/>
          <p:nvPr/>
        </p:nvSpPr>
        <p:spPr>
          <a:xfrm>
            <a:off x="771380" y="4028143"/>
            <a:ext cx="2706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data assimilation (NODA)</a:t>
            </a:r>
          </a:p>
          <a:p>
            <a:r>
              <a:rPr lang="en-US" sz="1400" dirty="0">
                <a:solidFill>
                  <a:srgbClr val="0505FF"/>
                </a:solidFill>
              </a:rPr>
              <a:t>Obs Nudging (ON)</a:t>
            </a:r>
          </a:p>
          <a:p>
            <a:r>
              <a:rPr lang="en-US" sz="1400" dirty="0">
                <a:solidFill>
                  <a:srgbClr val="B047F3"/>
                </a:solidFill>
              </a:rPr>
              <a:t>Grid nudging above PBL (FDDA)</a:t>
            </a:r>
          </a:p>
          <a:p>
            <a:r>
              <a:rPr lang="en-US" sz="1400" dirty="0">
                <a:solidFill>
                  <a:srgbClr val="00B050"/>
                </a:solidFill>
              </a:rPr>
              <a:t>Grid and obs nudging (FDDA+ON)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CA8B3-3A53-4180-8ECC-DB6C003FB362}"/>
              </a:ext>
            </a:extLst>
          </p:cNvPr>
          <p:cNvSpPr txBox="1"/>
          <p:nvPr/>
        </p:nvSpPr>
        <p:spPr>
          <a:xfrm>
            <a:off x="751285" y="3220512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ADEC obs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D3C7E-30B2-474B-98CA-7EDF1F7FE90C}"/>
              </a:ext>
            </a:extLst>
          </p:cNvPr>
          <p:cNvSpPr txBox="1"/>
          <p:nvPr/>
        </p:nvSpPr>
        <p:spPr>
          <a:xfrm>
            <a:off x="5443415" y="90048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3-m Temperature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D3B0AF-B2B5-4251-8772-D94A5D0716CE}"/>
              </a:ext>
            </a:extLst>
          </p:cNvPr>
          <p:cNvSpPr txBox="1"/>
          <p:nvPr/>
        </p:nvSpPr>
        <p:spPr>
          <a:xfrm>
            <a:off x="5423750" y="2318508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10-m Temperature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2A97B-2404-4995-8511-119D703E5CC2}"/>
              </a:ext>
            </a:extLst>
          </p:cNvPr>
          <p:cNvSpPr txBox="1"/>
          <p:nvPr/>
        </p:nvSpPr>
        <p:spPr>
          <a:xfrm>
            <a:off x="5443415" y="4381763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23-m Temperature</a:t>
            </a:r>
          </a:p>
        </p:txBody>
      </p:sp>
    </p:spTree>
    <p:extLst>
      <p:ext uri="{BB962C8B-B14F-4D97-AF65-F5344CB8AC3E}">
        <p14:creationId xmlns:p14="http://schemas.microsoft.com/office/powerpoint/2010/main" val="617037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2D85C-E5C2-4AD1-AE1A-16FD83FE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8481"/>
            <a:ext cx="3333135" cy="787168"/>
          </a:xfrm>
        </p:spPr>
        <p:txBody>
          <a:bodyPr/>
          <a:lstStyle/>
          <a:p>
            <a:r>
              <a:rPr lang="en-US" dirty="0"/>
              <a:t>Hurst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Feb 2022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96628-3A83-421D-950B-0D2946453ED7}"/>
              </a:ext>
            </a:extLst>
          </p:cNvPr>
          <p:cNvSpPr txBox="1"/>
          <p:nvPr/>
        </p:nvSpPr>
        <p:spPr>
          <a:xfrm>
            <a:off x="771380" y="4028143"/>
            <a:ext cx="2706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data assimilation (NODA)</a:t>
            </a:r>
          </a:p>
          <a:p>
            <a:r>
              <a:rPr lang="en-US" sz="1400" dirty="0">
                <a:solidFill>
                  <a:srgbClr val="0505FF"/>
                </a:solidFill>
              </a:rPr>
              <a:t>Obs Nudging (ON)</a:t>
            </a:r>
          </a:p>
          <a:p>
            <a:r>
              <a:rPr lang="en-US" sz="1400" dirty="0">
                <a:solidFill>
                  <a:srgbClr val="B047F3"/>
                </a:solidFill>
              </a:rPr>
              <a:t>Grid nudging above PBL (FDDA)</a:t>
            </a:r>
          </a:p>
          <a:p>
            <a:r>
              <a:rPr lang="en-US" sz="1400" dirty="0">
                <a:solidFill>
                  <a:srgbClr val="00B050"/>
                </a:solidFill>
              </a:rPr>
              <a:t>Grid and obs nudging (FDDA+ON)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CA8B3-3A53-4180-8ECC-DB6C003FB362}"/>
              </a:ext>
            </a:extLst>
          </p:cNvPr>
          <p:cNvSpPr txBox="1"/>
          <p:nvPr/>
        </p:nvSpPr>
        <p:spPr>
          <a:xfrm>
            <a:off x="751285" y="3220512"/>
            <a:ext cx="274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ADEC obs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2F6BA0-C56B-425E-B3B9-6D9EA468EACA}"/>
              </a:ext>
            </a:extLst>
          </p:cNvPr>
          <p:cNvGrpSpPr/>
          <p:nvPr/>
        </p:nvGrpSpPr>
        <p:grpSpPr>
          <a:xfrm>
            <a:off x="4215104" y="4300027"/>
            <a:ext cx="6297419" cy="2138649"/>
            <a:chOff x="4215104" y="4300027"/>
            <a:chExt cx="6297419" cy="21386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1E406FF-24C4-4210-9A9A-6B3BF0E09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5104" y="4300027"/>
              <a:ext cx="6297419" cy="21386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92A97B-2404-4995-8511-119D703E5CC2}"/>
                </a:ext>
              </a:extLst>
            </p:cNvPr>
            <p:cNvSpPr txBox="1"/>
            <p:nvPr/>
          </p:nvSpPr>
          <p:spPr>
            <a:xfrm>
              <a:off x="5689222" y="4320531"/>
              <a:ext cx="2746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23-m Temperature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60471CC-DED4-47CE-9051-56E939E33E25}"/>
                </a:ext>
              </a:extLst>
            </p:cNvPr>
            <p:cNvSpPr/>
            <p:nvPr/>
          </p:nvSpPr>
          <p:spPr>
            <a:xfrm>
              <a:off x="7564806" y="4807069"/>
              <a:ext cx="224015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F37ED8-AF09-44A7-AE7B-9D96EC5048ED}"/>
              </a:ext>
            </a:extLst>
          </p:cNvPr>
          <p:cNvGrpSpPr/>
          <p:nvPr/>
        </p:nvGrpSpPr>
        <p:grpSpPr>
          <a:xfrm>
            <a:off x="4237702" y="2161378"/>
            <a:ext cx="6252224" cy="2118268"/>
            <a:chOff x="4237702" y="2161378"/>
            <a:chExt cx="6252224" cy="211826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07C7112-5548-4460-B30B-600347D3A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7702" y="2161378"/>
              <a:ext cx="6252224" cy="21182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D3B0AF-B2B5-4251-8772-D94A5D0716CE}"/>
                </a:ext>
              </a:extLst>
            </p:cNvPr>
            <p:cNvSpPr txBox="1"/>
            <p:nvPr/>
          </p:nvSpPr>
          <p:spPr>
            <a:xfrm>
              <a:off x="5689223" y="2220983"/>
              <a:ext cx="2746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10-m Temperature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57AC08-537F-4411-A9E9-C85FCB8A1425}"/>
                </a:ext>
              </a:extLst>
            </p:cNvPr>
            <p:cNvSpPr/>
            <p:nvPr/>
          </p:nvSpPr>
          <p:spPr>
            <a:xfrm>
              <a:off x="7564806" y="2703624"/>
              <a:ext cx="224015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A494E85-0DA8-4FA0-85DA-A64EE3EDDBEA}"/>
              </a:ext>
            </a:extLst>
          </p:cNvPr>
          <p:cNvGrpSpPr/>
          <p:nvPr/>
        </p:nvGrpSpPr>
        <p:grpSpPr>
          <a:xfrm>
            <a:off x="4237702" y="61830"/>
            <a:ext cx="6252224" cy="2138649"/>
            <a:chOff x="4237702" y="61830"/>
            <a:chExt cx="6252224" cy="21386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D11869-7069-49FF-80C7-0C9F8704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7702" y="61830"/>
              <a:ext cx="6252224" cy="21386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7D3C7E-30B2-474B-98CA-7EDF1F7FE90C}"/>
                </a:ext>
              </a:extLst>
            </p:cNvPr>
            <p:cNvSpPr txBox="1"/>
            <p:nvPr/>
          </p:nvSpPr>
          <p:spPr>
            <a:xfrm>
              <a:off x="5689222" y="102715"/>
              <a:ext cx="2746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3-m Temperature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01DCD9-DB91-4D20-AB3C-8C58355F5FE3}"/>
                </a:ext>
              </a:extLst>
            </p:cNvPr>
            <p:cNvSpPr/>
            <p:nvPr/>
          </p:nvSpPr>
          <p:spPr>
            <a:xfrm>
              <a:off x="7567187" y="472047"/>
              <a:ext cx="224015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6130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9CD6-5B27-4E89-B687-91A4B88C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 Using </a:t>
            </a:r>
            <a:r>
              <a:rPr lang="en-US" dirty="0" err="1"/>
              <a:t>Helikite</a:t>
            </a:r>
            <a:r>
              <a:rPr lang="en-US" dirty="0"/>
              <a:t> Profiles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5593-5310-4D50-8BAF-31B55A610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953429"/>
            <a:ext cx="8953518" cy="526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6E1522-CC0B-4ACB-B187-1F1C2FE94ABC}"/>
              </a:ext>
            </a:extLst>
          </p:cNvPr>
          <p:cNvSpPr txBox="1"/>
          <p:nvPr/>
        </p:nvSpPr>
        <p:spPr>
          <a:xfrm>
            <a:off x="9320386" y="971427"/>
            <a:ext cx="28208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Strategic Launches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Jan 30, 31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Feb 3, 4, 6, 7, 9, 10, 19, 20, 21, 22, 23, 25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Theta, RH profiles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&lt; 1 m ∆z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803"/>
                </a:solidFill>
              </a:rPr>
              <a:t>&gt; 1000 samples per profile</a:t>
            </a:r>
            <a:br>
              <a:rPr lang="en-US" sz="2400" dirty="0">
                <a:solidFill>
                  <a:srgbClr val="006803"/>
                </a:solidFill>
              </a:rPr>
            </a:br>
            <a:endParaRPr lang="en-US" sz="2400" dirty="0">
              <a:solidFill>
                <a:srgbClr val="006803"/>
              </a:solidFill>
            </a:endParaRPr>
          </a:p>
          <a:p>
            <a:r>
              <a:rPr lang="en-US" sz="2400" dirty="0">
                <a:solidFill>
                  <a:srgbClr val="006803"/>
                </a:solidFill>
              </a:rPr>
              <a:t>Independent of DA/Observation nudging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EC534B5-50E5-4111-A90F-061B45CCE485}"/>
              </a:ext>
            </a:extLst>
          </p:cNvPr>
          <p:cNvSpPr/>
          <p:nvPr/>
        </p:nvSpPr>
        <p:spPr>
          <a:xfrm rot="10800000">
            <a:off x="2268442" y="1871330"/>
            <a:ext cx="308610" cy="1211580"/>
          </a:xfrm>
          <a:prstGeom prst="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12FF1-99C4-4F64-A0AF-4B4310C30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90" y="3189250"/>
            <a:ext cx="2026037" cy="20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11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6AD7671-E992-466B-B190-06CA9C65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999" y="1339360"/>
            <a:ext cx="3045715" cy="409953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F57C1A-9881-4462-ACC4-2F4C52F1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Morning Jan 30,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6FFE3-8119-4648-91F8-627E99D39CB1}"/>
              </a:ext>
            </a:extLst>
          </p:cNvPr>
          <p:cNvSpPr txBox="1"/>
          <p:nvPr/>
        </p:nvSpPr>
        <p:spPr>
          <a:xfrm>
            <a:off x="250872" y="443966"/>
            <a:ext cx="274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Preliminary -- </a:t>
            </a:r>
            <a:r>
              <a:rPr lang="en-US" dirty="0" err="1"/>
              <a:t>Helikite</a:t>
            </a:r>
            <a:r>
              <a:rPr lang="en-US" dirty="0"/>
              <a:t>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65AD6-DF4F-4AC9-8226-7C5411792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894" y="1330721"/>
            <a:ext cx="3146106" cy="42884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188D1A-12EE-4EFA-88CF-715051408E7F}"/>
              </a:ext>
            </a:extLst>
          </p:cNvPr>
          <p:cNvSpPr txBox="1"/>
          <p:nvPr/>
        </p:nvSpPr>
        <p:spPr>
          <a:xfrm>
            <a:off x="3389335" y="5589831"/>
            <a:ext cx="270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505FF"/>
                </a:solidFill>
              </a:rPr>
              <a:t>Obs Nudging (ON)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2A323B-DA64-4150-9924-156F148C1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6" y="1339360"/>
            <a:ext cx="3091183" cy="41792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956D26-558C-4F03-8574-F63E874E84A2}"/>
              </a:ext>
            </a:extLst>
          </p:cNvPr>
          <p:cNvSpPr txBox="1"/>
          <p:nvPr/>
        </p:nvSpPr>
        <p:spPr>
          <a:xfrm>
            <a:off x="463224" y="5601317"/>
            <a:ext cx="270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No 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EA5CD1-CE8B-4191-AAA5-EF569EC54D2D}"/>
              </a:ext>
            </a:extLst>
          </p:cNvPr>
          <p:cNvSpPr txBox="1"/>
          <p:nvPr/>
        </p:nvSpPr>
        <p:spPr>
          <a:xfrm>
            <a:off x="6479980" y="5518639"/>
            <a:ext cx="2102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047F3"/>
                </a:solidFill>
              </a:rPr>
              <a:t>FDDA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7D91AD-79F7-4110-BBF6-252FD2B020C5}"/>
              </a:ext>
            </a:extLst>
          </p:cNvPr>
          <p:cNvSpPr txBox="1"/>
          <p:nvPr/>
        </p:nvSpPr>
        <p:spPr>
          <a:xfrm>
            <a:off x="9809213" y="5518639"/>
            <a:ext cx="2102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EFF7E"/>
                </a:solidFill>
              </a:rPr>
              <a:t>FDDA+ON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74AB06-36CC-4EB2-808B-4C4F8E882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750" y="1348787"/>
            <a:ext cx="2877616" cy="40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5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07B45B4-AD38-4064-9AE4-F845A5F37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313" y="1353608"/>
            <a:ext cx="3025406" cy="44328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F57C1A-9881-4462-ACC4-2F4C52F1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Morning Jan 30,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AEB4CF-2695-4213-9FA7-375998C2F17C}"/>
              </a:ext>
            </a:extLst>
          </p:cNvPr>
          <p:cNvSpPr txBox="1"/>
          <p:nvPr/>
        </p:nvSpPr>
        <p:spPr>
          <a:xfrm>
            <a:off x="3389335" y="5900913"/>
            <a:ext cx="270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505FF"/>
                </a:solidFill>
              </a:rPr>
              <a:t>Obs Nudging (ON)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A4F7D0-F5D2-4F52-8D3A-5BF708E78157}"/>
              </a:ext>
            </a:extLst>
          </p:cNvPr>
          <p:cNvSpPr txBox="1"/>
          <p:nvPr/>
        </p:nvSpPr>
        <p:spPr>
          <a:xfrm>
            <a:off x="463224" y="5912399"/>
            <a:ext cx="270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No 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175506-B6DB-4E0A-AFB5-4A7EC6AA3993}"/>
              </a:ext>
            </a:extLst>
          </p:cNvPr>
          <p:cNvSpPr txBox="1"/>
          <p:nvPr/>
        </p:nvSpPr>
        <p:spPr>
          <a:xfrm>
            <a:off x="6479980" y="5886283"/>
            <a:ext cx="2102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047F3"/>
                </a:solidFill>
              </a:rPr>
              <a:t>FDDA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28CA49-3E78-4525-8E6D-C18606953E49}"/>
              </a:ext>
            </a:extLst>
          </p:cNvPr>
          <p:cNvSpPr txBox="1"/>
          <p:nvPr/>
        </p:nvSpPr>
        <p:spPr>
          <a:xfrm>
            <a:off x="9809213" y="5886283"/>
            <a:ext cx="2102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EFF7E"/>
                </a:solidFill>
              </a:rPr>
              <a:t>FDDA+ON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3B786-0248-44E9-BB41-099244FB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8020"/>
            <a:ext cx="3292905" cy="44473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E66170-3E41-4856-AC9E-03E54B71A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443" y="1384795"/>
            <a:ext cx="3016807" cy="44106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DD725A-D6A4-4DE8-BA4F-102A24DB3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396" y="1366369"/>
            <a:ext cx="3025406" cy="44106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BA2908-149B-4FDC-9447-5C0F1B3D13B9}"/>
              </a:ext>
            </a:extLst>
          </p:cNvPr>
          <p:cNvSpPr txBox="1"/>
          <p:nvPr/>
        </p:nvSpPr>
        <p:spPr>
          <a:xfrm>
            <a:off x="250872" y="443966"/>
            <a:ext cx="274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Preliminary -- </a:t>
            </a:r>
            <a:r>
              <a:rPr lang="en-US" dirty="0" err="1"/>
              <a:t>Helikite</a:t>
            </a:r>
            <a:r>
              <a:rPr lang="en-US" dirty="0"/>
              <a:t>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</p:spTree>
    <p:extLst>
      <p:ext uri="{BB962C8B-B14F-4D97-AF65-F5344CB8AC3E}">
        <p14:creationId xmlns:p14="http://schemas.microsoft.com/office/powerpoint/2010/main" val="120493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ECD909-68E3-4F94-953A-59977AC71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643" y="1199690"/>
            <a:ext cx="3160316" cy="4139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C81D9B-FDD5-47E4-B491-121782B2D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551" y="1199690"/>
            <a:ext cx="3122576" cy="413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6AD4C-2AB0-4222-9D81-FC19673E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Profiles in Feb (The Good)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72B3A-F152-4D65-A606-CE3533165E99}"/>
              </a:ext>
            </a:extLst>
          </p:cNvPr>
          <p:cNvSpPr txBox="1"/>
          <p:nvPr/>
        </p:nvSpPr>
        <p:spPr>
          <a:xfrm>
            <a:off x="83724" y="166261"/>
            <a:ext cx="274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</a:t>
            </a:r>
            <a:r>
              <a:rPr lang="en-US" b="1" dirty="0"/>
              <a:t>Preliminary</a:t>
            </a:r>
            <a:r>
              <a:rPr lang="en-US" dirty="0"/>
              <a:t> -- </a:t>
            </a:r>
            <a:r>
              <a:rPr lang="en-US" dirty="0" err="1"/>
              <a:t>Helikite</a:t>
            </a:r>
            <a:r>
              <a:rPr lang="en-US" dirty="0"/>
              <a:t>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0776B-07E8-44E9-9B63-8141092B0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99" y="1199690"/>
            <a:ext cx="3063870" cy="4139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121875-905D-4EE6-8EE6-4A59467EE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011" y="1160362"/>
            <a:ext cx="2883408" cy="42123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E147D0-183F-402D-A687-C3334E7F830A}"/>
              </a:ext>
            </a:extLst>
          </p:cNvPr>
          <p:cNvSpPr txBox="1"/>
          <p:nvPr/>
        </p:nvSpPr>
        <p:spPr>
          <a:xfrm>
            <a:off x="5296793" y="5712233"/>
            <a:ext cx="270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505FF"/>
                </a:solidFill>
              </a:rPr>
              <a:t>Obs Nudging (ON)</a:t>
            </a:r>
          </a:p>
        </p:txBody>
      </p:sp>
    </p:spTree>
    <p:extLst>
      <p:ext uri="{BB962C8B-B14F-4D97-AF65-F5344CB8AC3E}">
        <p14:creationId xmlns:p14="http://schemas.microsoft.com/office/powerpoint/2010/main" val="104798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32CCF5-593F-43FC-880C-852B88B82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348" y="1173709"/>
            <a:ext cx="3300749" cy="4392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6AD4C-2AB0-4222-9D81-FC19673E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Profiles in Feb (The Bad)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C43F2-D1BE-48F7-AB7A-E07A3061BC14}"/>
              </a:ext>
            </a:extLst>
          </p:cNvPr>
          <p:cNvSpPr txBox="1"/>
          <p:nvPr/>
        </p:nvSpPr>
        <p:spPr>
          <a:xfrm>
            <a:off x="83724" y="166261"/>
            <a:ext cx="2746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</a:t>
            </a:r>
            <a:r>
              <a:rPr lang="en-US" b="1" dirty="0"/>
              <a:t>Preliminary</a:t>
            </a:r>
            <a:r>
              <a:rPr lang="en-US" dirty="0"/>
              <a:t> -- </a:t>
            </a:r>
            <a:r>
              <a:rPr lang="en-US" dirty="0" err="1"/>
              <a:t>Helikite</a:t>
            </a:r>
            <a:r>
              <a:rPr lang="en-US" dirty="0"/>
              <a:t> </a:t>
            </a:r>
            <a:r>
              <a:rPr lang="en-US" u="sng" dirty="0"/>
              <a:t>not</a:t>
            </a:r>
            <a:r>
              <a:rPr lang="en-US" dirty="0"/>
              <a:t> used in 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7406E-196B-4808-AFE8-09353F83F5DE}"/>
              </a:ext>
            </a:extLst>
          </p:cNvPr>
          <p:cNvSpPr txBox="1"/>
          <p:nvPr/>
        </p:nvSpPr>
        <p:spPr>
          <a:xfrm>
            <a:off x="5257464" y="5786476"/>
            <a:ext cx="270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505FF"/>
                </a:solidFill>
              </a:rPr>
              <a:t>Obs Nudging (ON)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A501E-72CE-4C5F-86B1-DF50560D8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718" y="1191201"/>
            <a:ext cx="3049935" cy="44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57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9CD6-5B27-4E89-B687-91A4B88C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9EDD4-9401-4853-8B59-A13231329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24460"/>
            <a:ext cx="11176820" cy="5287850"/>
          </a:xfrm>
        </p:spPr>
        <p:txBody>
          <a:bodyPr>
            <a:normAutofit/>
          </a:bodyPr>
          <a:lstStyle/>
          <a:p>
            <a:r>
              <a:rPr lang="en-US" dirty="0"/>
              <a:t>Observation nudging (ON) works locally in-and-around Fairbanks as assessed by independent near-surface measurement </a:t>
            </a:r>
          </a:p>
          <a:p>
            <a:r>
              <a:rPr lang="en-US" dirty="0"/>
              <a:t>FDDA alone is not sufficient to model near surface temperature/met in complex winter cases in subarctic regions like Fairbanks – likely an issue with vertical resolution of weather analyses that may only have 1-2 samples below 250 m and extreme surface inversions</a:t>
            </a:r>
          </a:p>
          <a:p>
            <a:r>
              <a:rPr lang="en-US" dirty="0"/>
              <a:t>FDDA + ON does perform well below 23 m per CTC and ADEC multilevel observations. </a:t>
            </a:r>
          </a:p>
          <a:p>
            <a:r>
              <a:rPr lang="en-US" dirty="0"/>
              <a:t>While the No Data Assimilation run does simulate colder temps at the ground at </a:t>
            </a:r>
            <a:r>
              <a:rPr lang="en-US" dirty="0" err="1"/>
              <a:t>Helikite</a:t>
            </a:r>
            <a:r>
              <a:rPr lang="en-US" dirty="0"/>
              <a:t> launch site for a few profiles, other 2-23 m temperature observations show very poor performance otherwise </a:t>
            </a:r>
          </a:p>
        </p:txBody>
      </p:sp>
    </p:spTree>
    <p:extLst>
      <p:ext uri="{BB962C8B-B14F-4D97-AF65-F5344CB8AC3E}">
        <p14:creationId xmlns:p14="http://schemas.microsoft.com/office/powerpoint/2010/main" val="3500988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9CD6-5B27-4E89-B687-91A4B88C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9EDD4-9401-4853-8B59-A13231329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24460"/>
            <a:ext cx="11176820" cy="5287850"/>
          </a:xfrm>
        </p:spPr>
        <p:txBody>
          <a:bodyPr>
            <a:normAutofit/>
          </a:bodyPr>
          <a:lstStyle/>
          <a:p>
            <a:r>
              <a:rPr lang="en-US" dirty="0"/>
              <a:t>Utilize CTC four-level (3, 6, 11, 23 m), hourly temperature and potentially 23 m wind measurements in ON to improve near-surface temperature inversion</a:t>
            </a:r>
          </a:p>
          <a:p>
            <a:r>
              <a:rPr lang="en-US" dirty="0"/>
              <a:t>Utilize Alaska DEC two/three-level temperature and wind at </a:t>
            </a:r>
            <a:r>
              <a:rPr lang="en-US" dirty="0" err="1"/>
              <a:t>Ncore</a:t>
            </a:r>
            <a:r>
              <a:rPr lang="en-US" dirty="0"/>
              <a:t>, </a:t>
            </a:r>
            <a:r>
              <a:rPr lang="en-US" dirty="0" err="1"/>
              <a:t>Astreet</a:t>
            </a:r>
            <a:r>
              <a:rPr lang="en-US" dirty="0"/>
              <a:t> and Hurst Rd sites in ON to improve simulated inversion</a:t>
            </a:r>
          </a:p>
          <a:p>
            <a:r>
              <a:rPr lang="en-US" dirty="0"/>
              <a:t>Test HHHR analysis dataset as FDDA driver (better vertical and horizontal res.)</a:t>
            </a:r>
          </a:p>
          <a:p>
            <a:r>
              <a:rPr lang="en-US" dirty="0"/>
              <a:t>Chemistry simulations using CMAQ!</a:t>
            </a:r>
          </a:p>
        </p:txBody>
      </p:sp>
    </p:spTree>
    <p:extLst>
      <p:ext uri="{BB962C8B-B14F-4D97-AF65-F5344CB8AC3E}">
        <p14:creationId xmlns:p14="http://schemas.microsoft.com/office/powerpoint/2010/main" val="2922871856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9CD6-5B27-4E89-B687-91A4B88CE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6" y="-99210"/>
            <a:ext cx="10515600" cy="787168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161DF-B4A0-406A-962C-7372406ED877}"/>
              </a:ext>
            </a:extLst>
          </p:cNvPr>
          <p:cNvSpPr txBox="1"/>
          <p:nvPr/>
        </p:nvSpPr>
        <p:spPr>
          <a:xfrm>
            <a:off x="3929214" y="687958"/>
            <a:ext cx="3959943" cy="24006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2400" b="1" dirty="0"/>
              <a:t>Motivation</a:t>
            </a:r>
            <a:endParaRPr lang="en-US" dirty="0"/>
          </a:p>
          <a:p>
            <a:r>
              <a:rPr lang="en-US" sz="1800" dirty="0"/>
              <a:t>To support AK DEC (Dept, Environmental Conservation) by providing an effective modeling tool to characterize Fairbanks PM episodes for the development of efficient approaches to reduce high PM concentrations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6DA278-3A80-4598-BCE6-8981B7E6ED82}"/>
              </a:ext>
            </a:extLst>
          </p:cNvPr>
          <p:cNvSpPr txBox="1"/>
          <p:nvPr/>
        </p:nvSpPr>
        <p:spPr>
          <a:xfrm>
            <a:off x="8456790" y="687958"/>
            <a:ext cx="3507134" cy="24006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2400" b="1" dirty="0"/>
              <a:t>Goal</a:t>
            </a:r>
            <a:endParaRPr lang="en-US" dirty="0"/>
          </a:p>
          <a:p>
            <a:r>
              <a:rPr lang="en-US" sz="1800" dirty="0"/>
              <a:t>Generate WRF/SMOKE/CMAQ dataset for the ALPACA intensive measurement period that will leverage extensive observation data for model evaluation and development 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0AD38-4460-406A-AE8B-85C8D065A3F0}"/>
              </a:ext>
            </a:extLst>
          </p:cNvPr>
          <p:cNvSpPr txBox="1"/>
          <p:nvPr/>
        </p:nvSpPr>
        <p:spPr>
          <a:xfrm>
            <a:off x="437011" y="4124570"/>
            <a:ext cx="3268702" cy="21189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64008" rtlCol="0" anchor="t" anchorCtr="1">
            <a:noAutofit/>
          </a:bodyPr>
          <a:lstStyle/>
          <a:p>
            <a:pPr algn="ctr"/>
            <a:r>
              <a:rPr lang="en-US" sz="1400" b="1" dirty="0"/>
              <a:t>WRF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 WRF configuration based on 2008 case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Run Near-real time WRF as support modeling during ALPACA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Post-campaign sensitivity testing to refine WRF meteorology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Finalize modeling for SMOKE &amp; CMAQ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029F4-3FFD-4C6C-8B25-BAEBB3364291}"/>
              </a:ext>
            </a:extLst>
          </p:cNvPr>
          <p:cNvSpPr txBox="1"/>
          <p:nvPr/>
        </p:nvSpPr>
        <p:spPr>
          <a:xfrm>
            <a:off x="4392819" y="4124570"/>
            <a:ext cx="3268702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64008" rtlCol="0" anchor="t" anchorCtr="1">
            <a:noAutofit/>
          </a:bodyPr>
          <a:lstStyle/>
          <a:p>
            <a:pPr algn="ctr"/>
            <a:r>
              <a:rPr lang="en-US" sz="1400" b="1" dirty="0"/>
              <a:t>SMOKE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Emissions data from AK DEC and 2017 NEI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Source sector separated emissions files to leverage DESID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Updated emissions from lab-based woodstove and fuel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Meteorology-base emissions updates based on 2022 winter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69D78-078A-4E59-89C6-2FE95CD246EA}"/>
              </a:ext>
            </a:extLst>
          </p:cNvPr>
          <p:cNvSpPr txBox="1"/>
          <p:nvPr/>
        </p:nvSpPr>
        <p:spPr>
          <a:xfrm>
            <a:off x="8486287" y="4124571"/>
            <a:ext cx="3268702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64008" rtlCol="0" anchor="t" anchorCtr="1">
            <a:noAutofit/>
          </a:bodyPr>
          <a:lstStyle/>
          <a:p>
            <a:pPr algn="ctr"/>
            <a:r>
              <a:rPr lang="en-US" sz="1400" b="1" dirty="0"/>
              <a:t>CMAQ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Run CMAQv5.3.2+ with heterogeneous sulfate chemistry updates (See Sara Farrell talk tomorrow afternoon)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 mass of field campaign measurements to comprehensively evaluate chemistry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Run instrumented/tracking versions for further diagnostic evaluation (e.g., STM, ISAM)</a:t>
            </a:r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68C493-BEDD-4095-BCBB-E10AB3E0FBF2}"/>
              </a:ext>
            </a:extLst>
          </p:cNvPr>
          <p:cNvSpPr txBox="1"/>
          <p:nvPr/>
        </p:nvSpPr>
        <p:spPr>
          <a:xfrm>
            <a:off x="335003" y="705804"/>
            <a:ext cx="2924574" cy="21236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2400" b="1" dirty="0"/>
              <a:t>ALPACA</a:t>
            </a:r>
            <a:endParaRPr lang="en-US" dirty="0"/>
          </a:p>
          <a:p>
            <a:r>
              <a:rPr lang="en-US" dirty="0"/>
              <a:t>Observational and modeling campaign (Jan-Feb 2022) to investigate the emissions and chemical and meteorological influences on pollution in Fairbanks.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5D976D-E761-4A13-9919-FC296EFDB97C}"/>
              </a:ext>
            </a:extLst>
          </p:cNvPr>
          <p:cNvCxnSpPr/>
          <p:nvPr/>
        </p:nvCxnSpPr>
        <p:spPr>
          <a:xfrm>
            <a:off x="335003" y="3400474"/>
            <a:ext cx="11748842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7041791-369A-4D6F-A176-76F5E44E316B}"/>
              </a:ext>
            </a:extLst>
          </p:cNvPr>
          <p:cNvSpPr txBox="1"/>
          <p:nvPr/>
        </p:nvSpPr>
        <p:spPr>
          <a:xfrm>
            <a:off x="4177070" y="3429000"/>
            <a:ext cx="348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 EPA Roadmap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FE55FA5-277E-4AFF-8EFD-EBFEA3C0A027}"/>
              </a:ext>
            </a:extLst>
          </p:cNvPr>
          <p:cNvSpPr/>
          <p:nvPr/>
        </p:nvSpPr>
        <p:spPr>
          <a:xfrm>
            <a:off x="3775588" y="5083278"/>
            <a:ext cx="469750" cy="32446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65DB3AD-2CD4-48EC-9C80-A5137CE7C7A7}"/>
              </a:ext>
            </a:extLst>
          </p:cNvPr>
          <p:cNvSpPr/>
          <p:nvPr/>
        </p:nvSpPr>
        <p:spPr>
          <a:xfrm>
            <a:off x="7782246" y="5078363"/>
            <a:ext cx="469750" cy="32446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0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1B23C-F2C7-4E72-B601-E7725329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186" y="851484"/>
            <a:ext cx="5280363" cy="529832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7AC43F-9922-41C0-B074-ACCE0AF475FE}"/>
              </a:ext>
            </a:extLst>
          </p:cNvPr>
          <p:cNvGrpSpPr/>
          <p:nvPr/>
        </p:nvGrpSpPr>
        <p:grpSpPr>
          <a:xfrm>
            <a:off x="46810" y="435016"/>
            <a:ext cx="3884047" cy="3865012"/>
            <a:chOff x="141787" y="142785"/>
            <a:chExt cx="3884047" cy="386501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1729DDF-2336-4BBC-A20C-53DF63DBD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787" y="142785"/>
              <a:ext cx="3865012" cy="3865012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119447-7BC0-40C3-ACAD-230BDE99245A}"/>
                </a:ext>
              </a:extLst>
            </p:cNvPr>
            <p:cNvGrpSpPr/>
            <p:nvPr/>
          </p:nvGrpSpPr>
          <p:grpSpPr>
            <a:xfrm>
              <a:off x="160822" y="142785"/>
              <a:ext cx="3865012" cy="3865012"/>
              <a:chOff x="141787" y="142785"/>
              <a:chExt cx="3865012" cy="386501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C3064E7-63C6-411C-9C51-51E6411789C8}"/>
                  </a:ext>
                </a:extLst>
              </p:cNvPr>
              <p:cNvSpPr/>
              <p:nvPr/>
            </p:nvSpPr>
            <p:spPr>
              <a:xfrm>
                <a:off x="2130357" y="690664"/>
                <a:ext cx="1277659" cy="136517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2E41BA-8516-4AEA-B97A-1E1649D462D6}"/>
                  </a:ext>
                </a:extLst>
              </p:cNvPr>
              <p:cNvSpPr/>
              <p:nvPr/>
            </p:nvSpPr>
            <p:spPr>
              <a:xfrm>
                <a:off x="141787" y="142785"/>
                <a:ext cx="3865012" cy="386501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E9E2B36-E743-4A3F-9708-7BE3088FE887}"/>
              </a:ext>
            </a:extLst>
          </p:cNvPr>
          <p:cNvSpPr/>
          <p:nvPr/>
        </p:nvSpPr>
        <p:spPr>
          <a:xfrm>
            <a:off x="6471751" y="3475880"/>
            <a:ext cx="115938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Fairbanks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C1150B-3B23-41E0-A240-4EA37B57F743}"/>
              </a:ext>
            </a:extLst>
          </p:cNvPr>
          <p:cNvSpPr/>
          <p:nvPr/>
        </p:nvSpPr>
        <p:spPr>
          <a:xfrm>
            <a:off x="930963" y="65684"/>
            <a:ext cx="224690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>
                  <a:noFill/>
                  <a:prstDash val="solid"/>
                </a:ln>
                <a:solidFill>
                  <a:srgbClr val="006803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 km Domain (elev.)</a:t>
            </a:r>
            <a:endParaRPr lang="en-US" b="1" cap="none" spc="0" dirty="0">
              <a:ln w="0">
                <a:noFill/>
                <a:prstDash val="solid"/>
              </a:ln>
              <a:solidFill>
                <a:srgbClr val="006803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9EAA73-1C23-4F69-98BB-C6DFAEF4E263}"/>
              </a:ext>
            </a:extLst>
          </p:cNvPr>
          <p:cNvSpPr/>
          <p:nvPr/>
        </p:nvSpPr>
        <p:spPr>
          <a:xfrm>
            <a:off x="2148614" y="704105"/>
            <a:ext cx="1810933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0">
                  <a:noFill/>
                  <a:prstDash val="solid"/>
                </a:ln>
                <a:solidFill>
                  <a:srgbClr val="006803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1.33 km Domain</a:t>
            </a:r>
            <a:endParaRPr lang="en-US" sz="1600" b="1" cap="none" spc="0" dirty="0">
              <a:ln w="0">
                <a:noFill/>
                <a:prstDash val="solid"/>
              </a:ln>
              <a:solidFill>
                <a:srgbClr val="006803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193092-2AAA-467B-A61C-96972212406A}"/>
              </a:ext>
            </a:extLst>
          </p:cNvPr>
          <p:cNvSpPr/>
          <p:nvPr/>
        </p:nvSpPr>
        <p:spPr>
          <a:xfrm>
            <a:off x="4116186" y="842061"/>
            <a:ext cx="5280363" cy="5298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2AA05D-B7F3-4A3F-AB95-78B3923E858E}"/>
              </a:ext>
            </a:extLst>
          </p:cNvPr>
          <p:cNvSpPr/>
          <p:nvPr/>
        </p:nvSpPr>
        <p:spPr>
          <a:xfrm>
            <a:off x="5222905" y="770210"/>
            <a:ext cx="402362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>
                  <a:noFill/>
                  <a:prstDash val="solid"/>
                </a:ln>
                <a:solidFill>
                  <a:srgbClr val="006803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1.33 km Domain (elev.)</a:t>
            </a:r>
            <a:endParaRPr lang="en-US" sz="2800" b="1" cap="none" spc="0" dirty="0">
              <a:ln w="0">
                <a:noFill/>
                <a:prstDash val="solid"/>
              </a:ln>
              <a:solidFill>
                <a:srgbClr val="006803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192B7-9A1F-45D4-BEA3-BB380E90E3B7}"/>
              </a:ext>
            </a:extLst>
          </p:cNvPr>
          <p:cNvSpPr/>
          <p:nvPr/>
        </p:nvSpPr>
        <p:spPr>
          <a:xfrm>
            <a:off x="141786" y="4416808"/>
            <a:ext cx="3960463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b="1" u="sng" dirty="0">
                <a:solidFill>
                  <a:srgbClr val="006803"/>
                </a:solidFill>
              </a:rPr>
              <a:t>WRF/CMAQ modeling domain</a:t>
            </a:r>
            <a:r>
              <a:rPr lang="en-US" sz="1500" dirty="0">
                <a:solidFill>
                  <a:srgbClr val="006803"/>
                </a:solidFill>
              </a:rPr>
              <a:t/>
            </a:r>
            <a:br>
              <a:rPr lang="en-US" sz="1500" dirty="0">
                <a:solidFill>
                  <a:srgbClr val="006803"/>
                </a:solidFill>
              </a:rPr>
            </a:br>
            <a:r>
              <a:rPr lang="en-US" sz="1500" dirty="0">
                <a:solidFill>
                  <a:srgbClr val="006803"/>
                </a:solidFill>
              </a:rPr>
              <a:t>- 4 km outer domain with nested 1.33 km centered over Fairbanks</a:t>
            </a:r>
          </a:p>
          <a:p>
            <a:r>
              <a:rPr lang="en-US" sz="1500" dirty="0">
                <a:solidFill>
                  <a:srgbClr val="006803"/>
                </a:solidFill>
              </a:rPr>
              <a:t>- Nov 15-Dec 31 spin-up </a:t>
            </a:r>
            <a:r>
              <a:rPr lang="en-US" sz="1500" dirty="0">
                <a:solidFill>
                  <a:srgbClr val="006803"/>
                </a:solidFill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rgbClr val="006803"/>
                </a:solidFill>
              </a:rPr>
              <a:t> Jan 1-Feb 28 ALPACA</a:t>
            </a:r>
            <a:br>
              <a:rPr lang="en-US" sz="1500" dirty="0">
                <a:solidFill>
                  <a:srgbClr val="006803"/>
                </a:solidFill>
              </a:rPr>
            </a:br>
            <a:r>
              <a:rPr lang="en-US" sz="1500" dirty="0">
                <a:solidFill>
                  <a:srgbClr val="006803"/>
                </a:solidFill>
              </a:rPr>
              <a:t>- 38 total vertical levels with extra fine spacing below 500 m</a:t>
            </a:r>
            <a:br>
              <a:rPr lang="en-US" sz="1500" dirty="0">
                <a:solidFill>
                  <a:srgbClr val="006803"/>
                </a:solidFill>
              </a:rPr>
            </a:br>
            <a:r>
              <a:rPr lang="en-US" sz="1500" dirty="0">
                <a:solidFill>
                  <a:srgbClr val="006803"/>
                </a:solidFill>
              </a:rPr>
              <a:t>- 11 lowest layers @ approx. 2, 5, 9, 17, 32, 52, 82, 132,   207, 311, 433, 555 meters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9C3390-43E9-4980-8F92-59362ECC846B}"/>
              </a:ext>
            </a:extLst>
          </p:cNvPr>
          <p:cNvSpPr/>
          <p:nvPr/>
        </p:nvSpPr>
        <p:spPr>
          <a:xfrm>
            <a:off x="9504909" y="-3449"/>
            <a:ext cx="2687092" cy="15542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b="1" u="sng" dirty="0">
                <a:solidFill>
                  <a:srgbClr val="006803"/>
                </a:solidFill>
              </a:rPr>
              <a:t>WRF Physics (WRFv4.3)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RUC LSM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MYNN TKE PBL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Morrison </a:t>
            </a:r>
            <a:r>
              <a:rPr lang="en-US" sz="1600" dirty="0" err="1">
                <a:solidFill>
                  <a:srgbClr val="006803"/>
                </a:solidFill>
              </a:rPr>
              <a:t>Mp</a:t>
            </a:r>
            <a:endParaRPr lang="en-US" sz="1600" dirty="0">
              <a:solidFill>
                <a:srgbClr val="00680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RRTMG SW/LW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No </a:t>
            </a:r>
            <a:r>
              <a:rPr lang="en-US" sz="1600" dirty="0" err="1">
                <a:solidFill>
                  <a:srgbClr val="006803"/>
                </a:solidFill>
              </a:rPr>
              <a:t>subgrid</a:t>
            </a:r>
            <a:r>
              <a:rPr lang="en-US" sz="1600" dirty="0">
                <a:solidFill>
                  <a:srgbClr val="006803"/>
                </a:solidFill>
              </a:rPr>
              <a:t> Cp scheme</a:t>
            </a:r>
            <a:endParaRPr lang="en-US" sz="1500" u="sng" dirty="0">
              <a:solidFill>
                <a:srgbClr val="006803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4A1D33-FAED-46E2-B75B-893E0C316199}"/>
              </a:ext>
            </a:extLst>
          </p:cNvPr>
          <p:cNvSpPr/>
          <p:nvPr/>
        </p:nvSpPr>
        <p:spPr>
          <a:xfrm>
            <a:off x="9520916" y="1522146"/>
            <a:ext cx="2634614" cy="18004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b="1" u="sng" dirty="0">
                <a:solidFill>
                  <a:srgbClr val="006803"/>
                </a:solidFill>
              </a:rPr>
              <a:t>BC &amp; Data Assimilation (DA)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NCEP GFS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GFS FDDA (4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Obs nudging (1.33 km): METAR and </a:t>
            </a:r>
            <a:r>
              <a:rPr lang="en-US" sz="1600" dirty="0" err="1">
                <a:solidFill>
                  <a:srgbClr val="006803"/>
                </a:solidFill>
              </a:rPr>
              <a:t>Mesonet</a:t>
            </a:r>
            <a:endParaRPr lang="en-US" sz="1600" dirty="0">
              <a:solidFill>
                <a:srgbClr val="00680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Obs nudging (1.33 km): RAOB (PAFA)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B0A05F-F505-451E-AE81-BED6188ED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036" y="1549019"/>
            <a:ext cx="409833" cy="354594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9EF35A-A134-4775-8885-F6D1815D7B7F}"/>
              </a:ext>
            </a:extLst>
          </p:cNvPr>
          <p:cNvSpPr/>
          <p:nvPr/>
        </p:nvSpPr>
        <p:spPr>
          <a:xfrm>
            <a:off x="9548659" y="3210392"/>
            <a:ext cx="2591087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6803"/>
                </a:solidFill>
              </a:rPr>
              <a:t>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Daily DA simulations with 72 hr forecast during ALPACA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Continuous Obs Nudging run post-ALPACA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1.33 km Sensitivities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No 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FDDA Only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FDDA +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803"/>
                </a:solidFill>
              </a:rPr>
              <a:t>DA with ALPACA Obs (pending)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85AA96-E35A-46EF-A444-89C56C73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092" y="-16958"/>
            <a:ext cx="8008620" cy="787168"/>
          </a:xfrm>
        </p:spPr>
        <p:txBody>
          <a:bodyPr/>
          <a:lstStyle/>
          <a:p>
            <a:r>
              <a:rPr lang="en-US" dirty="0"/>
              <a:t>WRF Configuration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10E935-5BB1-4C34-88A5-1B109195D9E0}"/>
              </a:ext>
            </a:extLst>
          </p:cNvPr>
          <p:cNvSpPr/>
          <p:nvPr/>
        </p:nvSpPr>
        <p:spPr>
          <a:xfrm>
            <a:off x="2148614" y="1491273"/>
            <a:ext cx="115938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cap="none" spc="0" dirty="0">
                <a:ln w="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Fairbanks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306E12-D17E-4546-9A91-06D16BC4FF00}"/>
              </a:ext>
            </a:extLst>
          </p:cNvPr>
          <p:cNvSpPr/>
          <p:nvPr/>
        </p:nvSpPr>
        <p:spPr>
          <a:xfrm>
            <a:off x="1502411" y="3291214"/>
            <a:ext cx="127765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cap="none" spc="0" dirty="0">
                <a:ln w="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Anchorage</a:t>
            </a:r>
          </a:p>
        </p:txBody>
      </p:sp>
    </p:spTree>
    <p:extLst>
      <p:ext uri="{BB962C8B-B14F-4D97-AF65-F5344CB8AC3E}">
        <p14:creationId xmlns:p14="http://schemas.microsoft.com/office/powerpoint/2010/main" val="3071930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9CD6-5B27-4E89-B687-91A4B88CE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7"/>
            <a:ext cx="10515600" cy="787168"/>
          </a:xfrm>
        </p:spPr>
        <p:txBody>
          <a:bodyPr/>
          <a:lstStyle/>
          <a:p>
            <a:r>
              <a:rPr lang="en-US" dirty="0"/>
              <a:t>WRF Domain Zoom</a:t>
            </a:r>
          </a:p>
        </p:txBody>
      </p:sp>
      <p:pic>
        <p:nvPicPr>
          <p:cNvPr id="5" name="Content Placeholder 4" descr="Chart, map&#10;&#10;Description automatically generated">
            <a:extLst>
              <a:ext uri="{FF2B5EF4-FFF2-40B4-BE49-F238E27FC236}">
                <a16:creationId xmlns:a16="http://schemas.microsoft.com/office/drawing/2014/main" id="{D8434548-C11D-47E0-A5E7-C51C76FAD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45" y="741838"/>
            <a:ext cx="8982460" cy="5716111"/>
          </a:xfrm>
        </p:spPr>
      </p:pic>
    </p:spTree>
    <p:extLst>
      <p:ext uri="{BB962C8B-B14F-4D97-AF65-F5344CB8AC3E}">
        <p14:creationId xmlns:p14="http://schemas.microsoft.com/office/powerpoint/2010/main" val="2980330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435690-7B88-4DDE-83F1-C34A23C0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855168"/>
            <a:ext cx="9060180" cy="787168"/>
          </a:xfrm>
        </p:spPr>
        <p:txBody>
          <a:bodyPr/>
          <a:lstStyle/>
          <a:p>
            <a:r>
              <a:rPr lang="en-US" sz="4400" dirty="0"/>
              <a:t>Evaluation of the post-ALPACA Continuous 1.33 km WRF that used </a:t>
            </a:r>
            <a:r>
              <a:rPr lang="en-US" sz="4400" u="sng" dirty="0"/>
              <a:t>Observation Nudging </a:t>
            </a:r>
            <a:r>
              <a:rPr lang="en-US" sz="4400" dirty="0"/>
              <a:t>(ON*)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A70D85-32AC-4AC2-8953-BFBEA1EDD17C}"/>
              </a:ext>
            </a:extLst>
          </p:cNvPr>
          <p:cNvSpPr txBox="1"/>
          <p:nvPr/>
        </p:nvSpPr>
        <p:spPr>
          <a:xfrm>
            <a:off x="1400394" y="4995050"/>
            <a:ext cx="976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 Based on a Feb 2008 case study and multiple WRF sensitivities </a:t>
            </a:r>
          </a:p>
        </p:txBody>
      </p:sp>
    </p:spTree>
    <p:extLst>
      <p:ext uri="{BB962C8B-B14F-4D97-AF65-F5344CB8AC3E}">
        <p14:creationId xmlns:p14="http://schemas.microsoft.com/office/powerpoint/2010/main" val="3834438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F0B1FA52-6D5E-48E2-B59A-3ECE8DD9074F}"/>
              </a:ext>
            </a:extLst>
          </p:cNvPr>
          <p:cNvSpPr txBox="1"/>
          <p:nvPr/>
        </p:nvSpPr>
        <p:spPr>
          <a:xfrm>
            <a:off x="753552" y="4601585"/>
            <a:ext cx="97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PAFA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D67603-6D65-44A1-BAFE-FEF2B4A42A47}"/>
              </a:ext>
            </a:extLst>
          </p:cNvPr>
          <p:cNvSpPr txBox="1"/>
          <p:nvPr/>
        </p:nvSpPr>
        <p:spPr>
          <a:xfrm>
            <a:off x="3152809" y="4416919"/>
            <a:ext cx="97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PAFB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C4D031-A7EC-44E2-B090-A41D565C9893}"/>
              </a:ext>
            </a:extLst>
          </p:cNvPr>
          <p:cNvSpPr txBox="1"/>
          <p:nvPr/>
        </p:nvSpPr>
        <p:spPr>
          <a:xfrm>
            <a:off x="4768302" y="5945470"/>
            <a:ext cx="97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F3318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E4C6A-71B0-4788-ADFD-36D10188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18" y="2151770"/>
            <a:ext cx="9075303" cy="4277266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83286329-48B0-451A-8575-37150C0BB244}"/>
              </a:ext>
            </a:extLst>
          </p:cNvPr>
          <p:cNvSpPr txBox="1">
            <a:spLocks/>
          </p:cNvSpPr>
          <p:nvPr/>
        </p:nvSpPr>
        <p:spPr>
          <a:xfrm>
            <a:off x="234249" y="111920"/>
            <a:ext cx="4189877" cy="1960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6803"/>
                </a:solidFill>
              </a:rPr>
              <a:t>2-m Temperature RMSE </a:t>
            </a:r>
            <a:r>
              <a:rPr lang="en-US" sz="2800" dirty="0">
                <a:solidFill>
                  <a:srgbClr val="006803"/>
                </a:solidFill>
              </a:rPr>
              <a:t>(Jan 1-Feb 28, 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120EA-9E97-44BC-B9A8-186278FB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128" y="1930"/>
            <a:ext cx="7606982" cy="256566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8D16C5-36FE-439D-89A5-533FAD6D6EA0}"/>
              </a:ext>
            </a:extLst>
          </p:cNvPr>
          <p:cNvCxnSpPr>
            <a:cxnSpLocks/>
          </p:cNvCxnSpPr>
          <p:nvPr/>
        </p:nvCxnSpPr>
        <p:spPr>
          <a:xfrm flipH="1" flipV="1">
            <a:off x="5335571" y="3512044"/>
            <a:ext cx="4445243" cy="561935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106AE36-385E-4747-9A7B-AEC9F56CF831}"/>
              </a:ext>
            </a:extLst>
          </p:cNvPr>
          <p:cNvSpPr/>
          <p:nvPr/>
        </p:nvSpPr>
        <p:spPr>
          <a:xfrm>
            <a:off x="6400800" y="2297430"/>
            <a:ext cx="913581" cy="2701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9CC11D-65F8-45DD-A317-09E0FD2F357D}"/>
              </a:ext>
            </a:extLst>
          </p:cNvPr>
          <p:cNvSpPr txBox="1"/>
          <p:nvPr/>
        </p:nvSpPr>
        <p:spPr>
          <a:xfrm>
            <a:off x="9632174" y="4416919"/>
            <a:ext cx="224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803"/>
                </a:solidFill>
              </a:rPr>
              <a:t>RMSE = 2.16 K</a:t>
            </a:r>
            <a:br>
              <a:rPr lang="en-US" sz="2400" dirty="0">
                <a:solidFill>
                  <a:srgbClr val="006803"/>
                </a:solidFill>
              </a:rPr>
            </a:br>
            <a:r>
              <a:rPr lang="en-US" sz="2400" dirty="0">
                <a:solidFill>
                  <a:srgbClr val="006803"/>
                </a:solidFill>
              </a:rPr>
              <a:t>MAE   = 1.54 K</a:t>
            </a:r>
          </a:p>
          <a:p>
            <a:r>
              <a:rPr lang="en-US" sz="2400" dirty="0">
                <a:solidFill>
                  <a:srgbClr val="006803"/>
                </a:solidFill>
              </a:rPr>
              <a:t>BIAS    = -1.3 K</a:t>
            </a:r>
            <a:br>
              <a:rPr lang="en-US" sz="2400" dirty="0">
                <a:solidFill>
                  <a:srgbClr val="006803"/>
                </a:solidFill>
              </a:rPr>
            </a:br>
            <a:r>
              <a:rPr lang="en-US" sz="2400" dirty="0">
                <a:solidFill>
                  <a:srgbClr val="006803"/>
                </a:solidFill>
              </a:rPr>
              <a:t>IOA     = 0.97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871467E-7FD7-4214-80B8-99000A32A8F9}"/>
              </a:ext>
            </a:extLst>
          </p:cNvPr>
          <p:cNvSpPr/>
          <p:nvPr/>
        </p:nvSpPr>
        <p:spPr>
          <a:xfrm>
            <a:off x="6696224" y="32658"/>
            <a:ext cx="5334885" cy="2273479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65702AC-71AA-4BD3-B844-39E4F7AA9DF2}"/>
              </a:ext>
            </a:extLst>
          </p:cNvPr>
          <p:cNvSpPr txBox="1">
            <a:spLocks/>
          </p:cNvSpPr>
          <p:nvPr/>
        </p:nvSpPr>
        <p:spPr>
          <a:xfrm>
            <a:off x="9141605" y="3314533"/>
            <a:ext cx="3050395" cy="731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6803"/>
                </a:solidFill>
              </a:rPr>
              <a:t>Best WRF performance</a:t>
            </a:r>
          </a:p>
          <a:p>
            <a:pPr algn="ctr"/>
            <a:r>
              <a:rPr lang="en-US" sz="3200" b="1" dirty="0">
                <a:solidFill>
                  <a:srgbClr val="006803"/>
                </a:solidFill>
              </a:rPr>
              <a:t>@FAEA2 </a:t>
            </a:r>
            <a:endParaRPr lang="en-US" sz="3200" dirty="0">
              <a:solidFill>
                <a:srgbClr val="00680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DFD37-D47A-4228-9757-532E75E43967}"/>
              </a:ext>
            </a:extLst>
          </p:cNvPr>
          <p:cNvSpPr txBox="1"/>
          <p:nvPr/>
        </p:nvSpPr>
        <p:spPr>
          <a:xfrm>
            <a:off x="5129349" y="357051"/>
            <a:ext cx="138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 (FAEA2)</a:t>
            </a:r>
          </a:p>
          <a:p>
            <a:r>
              <a:rPr lang="en-US" b="1" dirty="0">
                <a:solidFill>
                  <a:srgbClr val="0505FF"/>
                </a:solidFill>
              </a:rPr>
              <a:t>ON1</a:t>
            </a:r>
          </a:p>
          <a:p>
            <a:r>
              <a:rPr lang="en-US" b="1" dirty="0">
                <a:solidFill>
                  <a:srgbClr val="FF0000"/>
                </a:solidFill>
              </a:rPr>
              <a:t>ON2</a:t>
            </a:r>
          </a:p>
        </p:txBody>
      </p:sp>
    </p:spTree>
    <p:extLst>
      <p:ext uri="{BB962C8B-B14F-4D97-AF65-F5344CB8AC3E}">
        <p14:creationId xmlns:p14="http://schemas.microsoft.com/office/powerpoint/2010/main" val="351612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2D28F-5791-415F-9A43-6112897BC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009" y="1910308"/>
            <a:ext cx="9870247" cy="3664403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FE2FCB61-DB62-4D2F-B976-2E8B228C47A0}"/>
              </a:ext>
            </a:extLst>
          </p:cNvPr>
          <p:cNvSpPr/>
          <p:nvPr/>
        </p:nvSpPr>
        <p:spPr>
          <a:xfrm>
            <a:off x="1837514" y="931900"/>
            <a:ext cx="209004" cy="978408"/>
          </a:xfrm>
          <a:prstGeom prst="downArrow">
            <a:avLst/>
          </a:prstGeom>
          <a:solidFill>
            <a:srgbClr val="0068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7033D58-488D-4786-93F9-2C97A2BDB390}"/>
              </a:ext>
            </a:extLst>
          </p:cNvPr>
          <p:cNvSpPr/>
          <p:nvPr/>
        </p:nvSpPr>
        <p:spPr>
          <a:xfrm>
            <a:off x="2270304" y="931900"/>
            <a:ext cx="209004" cy="978408"/>
          </a:xfrm>
          <a:prstGeom prst="downArrow">
            <a:avLst/>
          </a:prstGeom>
          <a:solidFill>
            <a:srgbClr val="0068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AEAE159-CFA2-49FD-A3F0-4451579955A7}"/>
              </a:ext>
            </a:extLst>
          </p:cNvPr>
          <p:cNvSpPr/>
          <p:nvPr/>
        </p:nvSpPr>
        <p:spPr>
          <a:xfrm>
            <a:off x="2694391" y="931900"/>
            <a:ext cx="209004" cy="978408"/>
          </a:xfrm>
          <a:prstGeom prst="downArrow">
            <a:avLst/>
          </a:prstGeom>
          <a:solidFill>
            <a:srgbClr val="0068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1BBE479-2326-42F7-ABCE-FA2A82D3E906}"/>
              </a:ext>
            </a:extLst>
          </p:cNvPr>
          <p:cNvSpPr/>
          <p:nvPr/>
        </p:nvSpPr>
        <p:spPr>
          <a:xfrm>
            <a:off x="7828094" y="931900"/>
            <a:ext cx="209004" cy="978408"/>
          </a:xfrm>
          <a:prstGeom prst="downArrow">
            <a:avLst/>
          </a:prstGeom>
          <a:solidFill>
            <a:srgbClr val="0068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EEE5B8D-42D6-4603-9635-3623099F7602}"/>
              </a:ext>
            </a:extLst>
          </p:cNvPr>
          <p:cNvSpPr/>
          <p:nvPr/>
        </p:nvSpPr>
        <p:spPr>
          <a:xfrm>
            <a:off x="8241751" y="931900"/>
            <a:ext cx="209004" cy="978408"/>
          </a:xfrm>
          <a:prstGeom prst="downArrow">
            <a:avLst/>
          </a:prstGeom>
          <a:solidFill>
            <a:srgbClr val="0068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B87A35C-A274-4DBA-87EB-852D56807753}"/>
              </a:ext>
            </a:extLst>
          </p:cNvPr>
          <p:cNvSpPr/>
          <p:nvPr/>
        </p:nvSpPr>
        <p:spPr>
          <a:xfrm>
            <a:off x="1438236" y="931900"/>
            <a:ext cx="209004" cy="978408"/>
          </a:xfrm>
          <a:prstGeom prst="downArrow">
            <a:avLst/>
          </a:prstGeom>
          <a:solidFill>
            <a:srgbClr val="00680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CA4D3-8B43-446F-872A-E04DF1D55E0D}"/>
              </a:ext>
            </a:extLst>
          </p:cNvPr>
          <p:cNvSpPr txBox="1"/>
          <p:nvPr/>
        </p:nvSpPr>
        <p:spPr>
          <a:xfrm>
            <a:off x="4290413" y="5633712"/>
            <a:ext cx="395133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8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9C5475-8C26-477E-86BA-251DCD663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05" y="1837483"/>
            <a:ext cx="399902" cy="366440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A24913-B45B-4F3D-9723-D66860AF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481396"/>
            <a:ext cx="10515600" cy="787168"/>
          </a:xfrm>
        </p:spPr>
        <p:txBody>
          <a:bodyPr/>
          <a:lstStyle/>
          <a:p>
            <a:r>
              <a:rPr lang="en-US" sz="3600" b="1" dirty="0">
                <a:solidFill>
                  <a:srgbClr val="006803"/>
                </a:solidFill>
              </a:rPr>
              <a:t>Profile Comparisons at </a:t>
            </a:r>
            <a:r>
              <a:rPr lang="en-US" dirty="0"/>
              <a:t>Fairbanks Int. Airport (PAFA)</a:t>
            </a:r>
            <a:r>
              <a:rPr lang="en-US" sz="3600" b="1" dirty="0">
                <a:solidFill>
                  <a:srgbClr val="006803"/>
                </a:solidFill>
              </a:rPr>
              <a:t/>
            </a:r>
            <a:br>
              <a:rPr lang="en-US" sz="3600" b="1" dirty="0">
                <a:solidFill>
                  <a:srgbClr val="006803"/>
                </a:solidFill>
              </a:rPr>
            </a:b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E1EF5D-597F-4760-BD18-AE9456DB7DD0}"/>
              </a:ext>
            </a:extLst>
          </p:cNvPr>
          <p:cNvSpPr txBox="1"/>
          <p:nvPr/>
        </p:nvSpPr>
        <p:spPr>
          <a:xfrm>
            <a:off x="5320797" y="1109222"/>
            <a:ext cx="175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 pool dates for comparisons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2AFBEF-EC6E-4146-A5DA-D0E9DD8281B6}"/>
              </a:ext>
            </a:extLst>
          </p:cNvPr>
          <p:cNvCxnSpPr/>
          <p:nvPr/>
        </p:nvCxnSpPr>
        <p:spPr>
          <a:xfrm>
            <a:off x="6938690" y="1438739"/>
            <a:ext cx="6164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1947BA-F417-426D-BDB0-2713EAC8C503}"/>
              </a:ext>
            </a:extLst>
          </p:cNvPr>
          <p:cNvCxnSpPr>
            <a:cxnSpLocks/>
          </p:cNvCxnSpPr>
          <p:nvPr/>
        </p:nvCxnSpPr>
        <p:spPr>
          <a:xfrm flipH="1">
            <a:off x="2947016" y="1444183"/>
            <a:ext cx="23438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A67D1-3235-4CFF-A6EA-5DEF8DBE323D}"/>
              </a:ext>
            </a:extLst>
          </p:cNvPr>
          <p:cNvSpPr txBox="1"/>
          <p:nvPr/>
        </p:nvSpPr>
        <p:spPr>
          <a:xfrm>
            <a:off x="1629419" y="2505670"/>
            <a:ext cx="138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 (PAFA)</a:t>
            </a:r>
          </a:p>
          <a:p>
            <a:r>
              <a:rPr lang="en-US" b="1" dirty="0">
                <a:solidFill>
                  <a:srgbClr val="0505FF"/>
                </a:solidFill>
              </a:rPr>
              <a:t>ON1</a:t>
            </a:r>
          </a:p>
          <a:p>
            <a:r>
              <a:rPr lang="en-US" b="1" dirty="0">
                <a:solidFill>
                  <a:srgbClr val="FF0000"/>
                </a:solidFill>
              </a:rPr>
              <a:t>ON2</a:t>
            </a:r>
          </a:p>
        </p:txBody>
      </p:sp>
    </p:spTree>
    <p:extLst>
      <p:ext uri="{BB962C8B-B14F-4D97-AF65-F5344CB8AC3E}">
        <p14:creationId xmlns:p14="http://schemas.microsoft.com/office/powerpoint/2010/main" val="1765202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1DC57C2-5CBE-4AAA-BCC9-087B3D0FA246}"/>
              </a:ext>
            </a:extLst>
          </p:cNvPr>
          <p:cNvSpPr txBox="1"/>
          <p:nvPr/>
        </p:nvSpPr>
        <p:spPr>
          <a:xfrm>
            <a:off x="1115254" y="409044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31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2022 --  00 UTC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09A4FF-E249-4322-BC87-82CCFE020E2C}"/>
              </a:ext>
            </a:extLst>
          </p:cNvPr>
          <p:cNvSpPr txBox="1"/>
          <p:nvPr/>
        </p:nvSpPr>
        <p:spPr>
          <a:xfrm>
            <a:off x="4772794" y="396671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01, 2022 --  00 UTC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57EF8F-4945-4DF5-AAC1-D6BE5E976312}"/>
              </a:ext>
            </a:extLst>
          </p:cNvPr>
          <p:cNvSpPr txBox="1"/>
          <p:nvPr/>
        </p:nvSpPr>
        <p:spPr>
          <a:xfrm>
            <a:off x="8736035" y="415151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Feb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02, 2022 --  00 UTC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97823B-462E-46F2-A86C-2F00C118933F}"/>
              </a:ext>
            </a:extLst>
          </p:cNvPr>
          <p:cNvSpPr txBox="1"/>
          <p:nvPr/>
        </p:nvSpPr>
        <p:spPr>
          <a:xfrm>
            <a:off x="1026354" y="3375404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03, 2022 --  00 UTC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68E9A6-5916-4B3E-A4DD-5FFCD9B95E4D}"/>
              </a:ext>
            </a:extLst>
          </p:cNvPr>
          <p:cNvSpPr txBox="1"/>
          <p:nvPr/>
        </p:nvSpPr>
        <p:spPr>
          <a:xfrm>
            <a:off x="4683894" y="3363031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Feb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16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2022 -- 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12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UTC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F3860D-D979-40F2-8502-3B773798EDE5}"/>
              </a:ext>
            </a:extLst>
          </p:cNvPr>
          <p:cNvSpPr txBox="1"/>
          <p:nvPr/>
        </p:nvSpPr>
        <p:spPr>
          <a:xfrm>
            <a:off x="8647135" y="3381511"/>
            <a:ext cx="25077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Feb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17, 2022 --  12 UTC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0F66F-E738-47F6-9D54-3341B6888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429" y="669970"/>
            <a:ext cx="2809406" cy="2782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0F7796-7A97-479F-8EA6-B75CB7921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71" y="688793"/>
            <a:ext cx="2798004" cy="2778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3514F1-3D7D-4186-AFD8-D903B3786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2801" y="684363"/>
            <a:ext cx="2809406" cy="2737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D2DE54-A6D9-4261-B4F5-D6CA7E484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20" y="3679280"/>
            <a:ext cx="2787140" cy="2758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093C71-60A1-4315-8BAE-30EF68333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0429" y="3691653"/>
            <a:ext cx="2809406" cy="2773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6785AA-4304-4A8C-8B5F-E16FEA6AAA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2801" y="3697581"/>
            <a:ext cx="2813422" cy="2727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FD823-9765-44BB-ADD5-8F79BABB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56" y="-122189"/>
            <a:ext cx="10515600" cy="787168"/>
          </a:xfrm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8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WRF 1.33 km comparisons with PAFA RAOB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32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A53D1795-CF90-4D3E-86BB-1F29D26FB8EA}" vid="{713E35B5-1A5D-4323-8455-5E7F48656E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Option 3A_Green_16x9</Template>
  <TotalTime>2164</TotalTime>
  <Words>1566</Words>
  <Application>Microsoft Office PowerPoint</Application>
  <PresentationFormat>Widescreen</PresentationFormat>
  <Paragraphs>226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Courier New</vt:lpstr>
      <vt:lpstr>GoodOT</vt:lpstr>
      <vt:lpstr>Wingdings</vt:lpstr>
      <vt:lpstr>Office Theme</vt:lpstr>
      <vt:lpstr>Modeling the wintertime meteorology for the 2022 Alaskan Layered Pollution and Chemical Analysis (ALPACA) campaign</vt:lpstr>
      <vt:lpstr>Outline</vt:lpstr>
      <vt:lpstr>Overview</vt:lpstr>
      <vt:lpstr>WRF Configuration</vt:lpstr>
      <vt:lpstr>WRF Domain Zoom</vt:lpstr>
      <vt:lpstr>Evaluation of the post-ALPACA Continuous 1.33 km WRF that used Observation Nudging (ON*) </vt:lpstr>
      <vt:lpstr>PowerPoint Presentation</vt:lpstr>
      <vt:lpstr>Profile Comparisons at Fairbanks Int. Airport (PAFA) </vt:lpstr>
      <vt:lpstr>WRF 1.33 km comparisons with PAFA RAOB</vt:lpstr>
      <vt:lpstr>PowerPoint Presentation</vt:lpstr>
      <vt:lpstr>Evaluation of WRF sensitivities using independent ALPACA field data  CTC Site Alaska DEC Sites Helikite Profiles </vt:lpstr>
      <vt:lpstr>1.33 km WRF Sensitivity Experiments</vt:lpstr>
      <vt:lpstr>Model Evaluation Using CTC Observations</vt:lpstr>
      <vt:lpstr>CTC 3-m Temperature (K)</vt:lpstr>
      <vt:lpstr>CTC 3-m Temperature (K)</vt:lpstr>
      <vt:lpstr>CTC 23-m Temperature (K)</vt:lpstr>
      <vt:lpstr>CTC 23-m Temperature (K)</vt:lpstr>
      <vt:lpstr>Model Evaluation Using Alaska DEC Observations</vt:lpstr>
      <vt:lpstr>A-Street  Jan 2022  </vt:lpstr>
      <vt:lpstr>NCORE  Feb 2022  </vt:lpstr>
      <vt:lpstr>Hurst  Jan 2022  </vt:lpstr>
      <vt:lpstr>Hurst  Feb 2022  </vt:lpstr>
      <vt:lpstr>Model Evaluation Using Helikite Profiles</vt:lpstr>
      <vt:lpstr>Morning Jan 30, 2022</vt:lpstr>
      <vt:lpstr>Morning Jan 30, 2022</vt:lpstr>
      <vt:lpstr>Other Profiles in Feb (The Good)</vt:lpstr>
      <vt:lpstr>Other Profiles in Feb (The Bad)</vt:lpstr>
      <vt:lpstr>Conclusions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Gilliam, Robert</dc:creator>
  <cp:lastModifiedBy>FCCR User</cp:lastModifiedBy>
  <cp:revision>36</cp:revision>
  <dcterms:created xsi:type="dcterms:W3CDTF">2022-08-16T18:29:00Z</dcterms:created>
  <dcterms:modified xsi:type="dcterms:W3CDTF">2022-10-17T14:09:38Z</dcterms:modified>
</cp:coreProperties>
</file>