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4"/>
  </p:sldMasterIdLst>
  <p:notesMasterIdLst>
    <p:notesMasterId r:id="rId24"/>
  </p:notesMasterIdLst>
  <p:handoutMasterIdLst>
    <p:handoutMasterId r:id="rId25"/>
  </p:handoutMasterIdLst>
  <p:sldIdLst>
    <p:sldId id="493" r:id="rId5"/>
    <p:sldId id="589" r:id="rId6"/>
    <p:sldId id="614" r:id="rId7"/>
    <p:sldId id="607" r:id="rId8"/>
    <p:sldId id="615" r:id="rId9"/>
    <p:sldId id="624" r:id="rId10"/>
    <p:sldId id="616" r:id="rId11"/>
    <p:sldId id="617" r:id="rId12"/>
    <p:sldId id="618" r:id="rId13"/>
    <p:sldId id="619" r:id="rId14"/>
    <p:sldId id="620" r:id="rId15"/>
    <p:sldId id="621" r:id="rId16"/>
    <p:sldId id="622" r:id="rId17"/>
    <p:sldId id="595" r:id="rId18"/>
    <p:sldId id="586" r:id="rId19"/>
    <p:sldId id="260" r:id="rId20"/>
    <p:sldId id="625" r:id="rId21"/>
    <p:sldId id="626" r:id="rId22"/>
    <p:sldId id="628" r:id="rId23"/>
  </p:sldIdLst>
  <p:sldSz cx="9144000" cy="6858000" type="screen4x3"/>
  <p:notesSz cx="6881813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0"/>
    <p:restoredTop sz="86412"/>
  </p:normalViewPr>
  <p:slideViewPr>
    <p:cSldViewPr snapToGrid="0">
      <p:cViewPr varScale="1">
        <p:scale>
          <a:sx n="118" d="100"/>
          <a:sy n="118" d="100"/>
        </p:scale>
        <p:origin x="184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" y="0"/>
      </p:cViewPr>
      <p:guideLst/>
    </p:cSldViewPr>
  </p:notesViewPr>
  <p:gridSpacing cx="72237" cy="722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E8503B8-9DF2-1943-A3AC-D8AA86BD9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20" y="8896844"/>
            <a:ext cx="404191" cy="3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951A594-76B7-A744-BBE2-901B8653AE0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16C4C9C-BE6B-1543-8954-F9C730193A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6329" y="4414838"/>
            <a:ext cx="5049156" cy="418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191" tIns="46903" rIns="92191" bIns="46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F04202A-F0BE-E44D-BD1D-8C75664BA0B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6913"/>
            <a:ext cx="4646612" cy="3486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6B3FCA3-A00F-3B42-81CD-84853990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19" y="8896843"/>
            <a:ext cx="404192" cy="3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8C134F7-74B6-FA42-B1C7-2F9DEB662D5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ＭＳ Ｐゴシック" pitchFamily="-107" charset="-128"/>
      </a:defRPr>
    </a:lvl1pPr>
    <a:lvl2pPr marL="455613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2pPr>
    <a:lvl3pPr marL="911225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3pPr>
    <a:lvl4pPr marL="1366838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4pPr>
    <a:lvl5pPr marL="182245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17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9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95F6170-EF6D-3748-AFAF-C2A5C0B8F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3536950"/>
            <a:ext cx="6664325" cy="2039938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Helvetica CY" pitchFamily="-107" charset="-52"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65188" y="2057400"/>
            <a:ext cx="7772400" cy="1143000"/>
          </a:xfrm>
        </p:spPr>
        <p:txBody>
          <a:bodyPr anchorCtr="1"/>
          <a:lstStyle>
            <a:lvl1pPr algn="ctr">
              <a:lnSpc>
                <a:spcPct val="95000"/>
              </a:lnSpc>
              <a:defRPr sz="360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2448F-56AA-F34D-B520-58EE5047C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5611" y="5814598"/>
            <a:ext cx="4784912" cy="6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4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8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0" y="73025"/>
            <a:ext cx="2124075" cy="6315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3" y="73025"/>
            <a:ext cx="6224587" cy="6315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238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57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15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338" y="1358900"/>
            <a:ext cx="40798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58900"/>
            <a:ext cx="40814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84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1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772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20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0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5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4211D16-2747-C843-B96B-E9359570A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358900"/>
            <a:ext cx="831373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927F146-4E86-5443-A34E-D4DB1E9FA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0254BA-EB71-9F49-BFDC-B2ED25CF9E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73025"/>
            <a:ext cx="62404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427191" name="Text Box 183">
            <a:extLst>
              <a:ext uri="{FF2B5EF4-FFF2-40B4-BE49-F238E27FC236}">
                <a16:creationId xmlns:a16="http://schemas.microsoft.com/office/drawing/2014/main" id="{67C1F28C-DCBA-C64C-80E5-4435D3D3B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569075"/>
            <a:ext cx="4000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fld id="{0F871323-C789-814F-9993-C39C4400BBAD}" type="slidenum">
              <a:rPr lang="en-US" altLang="en-US" sz="1400">
                <a:solidFill>
                  <a:schemeClr val="bg1"/>
                </a:solidFill>
              </a:rPr>
              <a:pPr algn="l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EDA45-2B30-2046-88D6-35B1EA8E0F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35236" y="73025"/>
            <a:ext cx="2139191" cy="3020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 sz="2400">
          <a:solidFill>
            <a:schemeClr val="bg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2000">
          <a:solidFill>
            <a:schemeClr val="bg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>
          <a:solidFill>
            <a:schemeClr val="bg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1600">
          <a:solidFill>
            <a:schemeClr val="bg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0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B7A0-B5E7-415E-BC5C-5BA88E0BA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032800"/>
            <a:ext cx="6858000" cy="138419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Spatiotemporal Trends in PM</a:t>
            </a:r>
            <a:r>
              <a:rPr lang="en-US" b="1" baseline="-25000" dirty="0">
                <a:solidFill>
                  <a:srgbClr val="FFFF00"/>
                </a:solidFill>
              </a:rPr>
              <a:t>2.5</a:t>
            </a:r>
            <a:r>
              <a:rPr lang="en-US" b="1" dirty="0">
                <a:solidFill>
                  <a:srgbClr val="FFFF00"/>
                </a:solidFill>
              </a:rPr>
              <a:t> Chemical Composition in the Continental U.S. during 2006-2021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6D3D0-39D9-4FB9-921A-314BDDBA5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033" y="2354257"/>
            <a:ext cx="8137003" cy="3070803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i="1" dirty="0"/>
          </a:p>
          <a:p>
            <a:r>
              <a:rPr lang="de-DE" sz="2850" dirty="0"/>
              <a:t>Bin Cheng</a:t>
            </a:r>
            <a:r>
              <a:rPr lang="de-DE" sz="2850" baseline="30000" dirty="0"/>
              <a:t>1</a:t>
            </a:r>
            <a:r>
              <a:rPr lang="de-DE" sz="2850" dirty="0"/>
              <a:t>, Saravanan Arunachalam</a:t>
            </a:r>
            <a:r>
              <a:rPr lang="de-DE" sz="2850" baseline="30000" dirty="0"/>
              <a:t>1</a:t>
            </a:r>
            <a:r>
              <a:rPr lang="de-DE" sz="2850" dirty="0"/>
              <a:t> and Kiran Alapaty</a:t>
            </a:r>
            <a:r>
              <a:rPr lang="de-DE" sz="2850" baseline="30000" dirty="0"/>
              <a:t>2</a:t>
            </a:r>
          </a:p>
          <a:p>
            <a:r>
              <a:rPr lang="en-CA" sz="2175" i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75" i="1" baseline="30000" dirty="0"/>
              <a:t>1</a:t>
            </a:r>
            <a:r>
              <a:rPr lang="en-US" sz="2175" i="1" dirty="0"/>
              <a:t>Institute for the Environment, The University of North Carolina at Chapel Hill, NC, USA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75" i="1" baseline="30000" dirty="0"/>
              <a:t>2</a:t>
            </a:r>
            <a:r>
              <a:rPr lang="en-US" sz="2175" i="1" dirty="0"/>
              <a:t>U.S. Environmental Protection Agency, Research Triangle Park, NC, USA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175" dirty="0"/>
          </a:p>
          <a:p>
            <a:r>
              <a:rPr lang="en-US" sz="2175" dirty="0"/>
              <a:t>Presented at</a:t>
            </a:r>
          </a:p>
          <a:p>
            <a:r>
              <a:rPr lang="en-US" sz="2175" dirty="0"/>
              <a:t>The 21</a:t>
            </a:r>
            <a:r>
              <a:rPr lang="en-US" sz="2175" baseline="30000" dirty="0"/>
              <a:t>st</a:t>
            </a:r>
            <a:r>
              <a:rPr lang="en-US" sz="2175" dirty="0"/>
              <a:t> Annual CMAS Conference, Chapel Hill, NC</a:t>
            </a:r>
            <a:endParaRPr lang="en-US" dirty="0"/>
          </a:p>
          <a:p>
            <a:r>
              <a:rPr lang="en-US" dirty="0"/>
              <a:t>October 17-19, 2022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6C8F6B67-F140-C29E-C481-CFC338CC466E}"/>
              </a:ext>
            </a:extLst>
          </p:cNvPr>
          <p:cNvSpPr txBox="1"/>
          <p:nvPr/>
        </p:nvSpPr>
        <p:spPr>
          <a:xfrm>
            <a:off x="1039040" y="4990053"/>
            <a:ext cx="7722996" cy="612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SzPct val="90000"/>
            </a:pPr>
            <a:r>
              <a:rPr lang="en-US" sz="1600" kern="0" dirty="0">
                <a:solidFill>
                  <a:schemeClr val="bg1"/>
                </a:solidFill>
                <a:cs typeface="+mn-cs"/>
              </a:rPr>
              <a:t>Disclaimer:</a:t>
            </a:r>
            <a:r>
              <a:rPr lang="en-US" sz="1600" b="0" kern="0" dirty="0">
                <a:solidFill>
                  <a:schemeClr val="bg1"/>
                </a:solidFill>
                <a:cs typeface="+mn-cs"/>
              </a:rPr>
              <a:t> </a:t>
            </a:r>
            <a:r>
              <a:rPr lang="en-US" sz="1600" b="0" kern="0" dirty="0">
                <a:solidFill>
                  <a:schemeClr val="bg1"/>
                </a:solidFill>
                <a:ea typeface="ＭＳ Ｐゴシック" charset="-128"/>
              </a:rPr>
              <a:t>The views expressed in this presentation are those of the authors and do not necessarily reflect the views or policies of the U.S. EPA.</a:t>
            </a:r>
            <a:endParaRPr lang="en-US" sz="1600" b="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6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Spatiotemporal trend of OM</a:t>
            </a:r>
            <a:endParaRPr lang="en-US" baseline="3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FC40B-EECA-4C71-3918-7857748DCBD4}"/>
              </a:ext>
            </a:extLst>
          </p:cNvPr>
          <p:cNvSpPr txBox="1"/>
          <p:nvPr/>
        </p:nvSpPr>
        <p:spPr>
          <a:xfrm>
            <a:off x="4826535" y="6097556"/>
            <a:ext cx="4653887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1. Increase in CA, 4.72 µg m</a:t>
            </a:r>
            <a:r>
              <a:rPr lang="en-US" sz="2000" baseline="30000" dirty="0">
                <a:solidFill>
                  <a:schemeClr val="bg1"/>
                </a:solidFill>
              </a:rPr>
              <a:t>-3</a:t>
            </a:r>
            <a:endParaRPr lang="en-US" sz="2000" dirty="0">
              <a:solidFill>
                <a:schemeClr val="bg1"/>
              </a:solidFill>
            </a:endParaRPr>
          </a:p>
          <a:p>
            <a:pPr algn="l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2. Decrease in SEUS, 5.9 µg m</a:t>
            </a:r>
            <a:r>
              <a:rPr lang="en-US" sz="2000" baseline="30000" dirty="0">
                <a:solidFill>
                  <a:schemeClr val="bg1"/>
                </a:solidFill>
              </a:rPr>
              <a:t>-3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F90B544-0FAA-A6DF-17E9-76D7D9AEF3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9" b="9493"/>
          <a:stretch/>
        </p:blipFill>
        <p:spPr bwMode="auto">
          <a:xfrm>
            <a:off x="4599296" y="3678199"/>
            <a:ext cx="4480560" cy="246647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5A9C6-0EC7-AF16-9C48-F9C02A8536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7404" r="2658" b="7904"/>
          <a:stretch/>
        </p:blipFill>
        <p:spPr bwMode="auto">
          <a:xfrm>
            <a:off x="64145" y="753620"/>
            <a:ext cx="4480560" cy="285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3B17B8-D591-DE9E-30A3-A0DCB87C20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7404" r="2192" b="7904"/>
          <a:stretch/>
        </p:blipFill>
        <p:spPr bwMode="auto">
          <a:xfrm>
            <a:off x="4599296" y="753620"/>
            <a:ext cx="4480560" cy="28502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20BF0D-9F8D-86E3-60B5-0CACC470CDE1}"/>
              </a:ext>
            </a:extLst>
          </p:cNvPr>
          <p:cNvSpPr txBox="1"/>
          <p:nvPr/>
        </p:nvSpPr>
        <p:spPr>
          <a:xfrm>
            <a:off x="4786794" y="5880434"/>
            <a:ext cx="4105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en-US" sz="1600" dirty="0">
                <a:solidFill>
                  <a:srgbClr val="FF0000"/>
                </a:solidFill>
              </a:rPr>
              <a:t>OM (2006 minus 2020)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B74C6B4-8FDD-4F62-D6FE-E4EDD617D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18" y="3678199"/>
            <a:ext cx="4389120" cy="295843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6B747D-3607-7121-B822-8D4FFA8F86B7}"/>
              </a:ext>
            </a:extLst>
          </p:cNvPr>
          <p:cNvSpPr txBox="1"/>
          <p:nvPr/>
        </p:nvSpPr>
        <p:spPr>
          <a:xfrm>
            <a:off x="349842" y="3302489"/>
            <a:ext cx="35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Higher in CA &amp; SE U.S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9E414-E1B6-3EC8-FAA2-9C7B5EE6A063}"/>
              </a:ext>
            </a:extLst>
          </p:cNvPr>
          <p:cNvSpPr txBox="1"/>
          <p:nvPr/>
        </p:nvSpPr>
        <p:spPr>
          <a:xfrm>
            <a:off x="4786794" y="3315761"/>
            <a:ext cx="35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Increase or decrease in certain areas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EB43C3-5920-A2AF-B261-5977C2DF023E}"/>
              </a:ext>
            </a:extLst>
          </p:cNvPr>
          <p:cNvSpPr/>
          <p:nvPr/>
        </p:nvSpPr>
        <p:spPr bwMode="auto">
          <a:xfrm rot="19769843">
            <a:off x="292663" y="2034518"/>
            <a:ext cx="355600" cy="73152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DF4879-3D79-3FA6-B13E-509B31437B4F}"/>
              </a:ext>
            </a:extLst>
          </p:cNvPr>
          <p:cNvSpPr/>
          <p:nvPr/>
        </p:nvSpPr>
        <p:spPr bwMode="auto">
          <a:xfrm rot="19987679">
            <a:off x="2964395" y="2455457"/>
            <a:ext cx="745932" cy="4572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8980E78-A679-55D1-D805-7C9FF44D6C92}"/>
              </a:ext>
            </a:extLst>
          </p:cNvPr>
          <p:cNvSpPr/>
          <p:nvPr/>
        </p:nvSpPr>
        <p:spPr bwMode="auto">
          <a:xfrm>
            <a:off x="4398590" y="2238528"/>
            <a:ext cx="427173" cy="338554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149FE3-1192-98BA-5BC3-3F9AE8DAA28D}"/>
              </a:ext>
            </a:extLst>
          </p:cNvPr>
          <p:cNvSpPr txBox="1"/>
          <p:nvPr/>
        </p:nvSpPr>
        <p:spPr>
          <a:xfrm>
            <a:off x="131617" y="4894796"/>
            <a:ext cx="146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2020 CA wildfires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ED76DE-C662-7709-4A2E-B4EEEED9F6AA}"/>
              </a:ext>
            </a:extLst>
          </p:cNvPr>
          <p:cNvSpPr/>
          <p:nvPr/>
        </p:nvSpPr>
        <p:spPr bwMode="auto">
          <a:xfrm rot="19769843">
            <a:off x="4919742" y="4364836"/>
            <a:ext cx="274320" cy="9144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4E79630-D72F-B760-BA33-B7257FEA5839}"/>
              </a:ext>
            </a:extLst>
          </p:cNvPr>
          <p:cNvSpPr/>
          <p:nvPr/>
        </p:nvSpPr>
        <p:spPr bwMode="auto">
          <a:xfrm rot="9345401">
            <a:off x="4243423" y="4734523"/>
            <a:ext cx="620800" cy="338554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1F74D3-CE64-99D9-69CB-868E84F2C1FD}"/>
              </a:ext>
            </a:extLst>
          </p:cNvPr>
          <p:cNvSpPr/>
          <p:nvPr/>
        </p:nvSpPr>
        <p:spPr bwMode="auto">
          <a:xfrm rot="19769843">
            <a:off x="4901071" y="2139150"/>
            <a:ext cx="355600" cy="73152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A5D152-3D5A-C71F-D858-3712A6DA2932}"/>
              </a:ext>
            </a:extLst>
          </p:cNvPr>
          <p:cNvSpPr/>
          <p:nvPr/>
        </p:nvSpPr>
        <p:spPr bwMode="auto">
          <a:xfrm rot="19987679">
            <a:off x="7451554" y="2511933"/>
            <a:ext cx="745932" cy="4572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C27E2B-E95E-D156-DB6C-7BEF8EF7AD4B}"/>
              </a:ext>
            </a:extLst>
          </p:cNvPr>
          <p:cNvSpPr txBox="1"/>
          <p:nvPr/>
        </p:nvSpPr>
        <p:spPr>
          <a:xfrm>
            <a:off x="5037100" y="2025209"/>
            <a:ext cx="49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666529-D172-5D61-7772-0FCF06317605}"/>
              </a:ext>
            </a:extLst>
          </p:cNvPr>
          <p:cNvSpPr txBox="1"/>
          <p:nvPr/>
        </p:nvSpPr>
        <p:spPr>
          <a:xfrm>
            <a:off x="7960423" y="2545579"/>
            <a:ext cx="49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1166997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PM</a:t>
            </a:r>
            <a:r>
              <a:rPr lang="en-US" baseline="-25000" dirty="0"/>
              <a:t>2.5</a:t>
            </a:r>
            <a:r>
              <a:rPr lang="en-US" dirty="0"/>
              <a:t> mass closure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74314-9767-41EA-29F6-8BCCF5387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2" y="695988"/>
            <a:ext cx="7710618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458EA3-64DC-E2D6-68AB-B12B976198C6}"/>
              </a:ext>
            </a:extLst>
          </p:cNvPr>
          <p:cNvSpPr txBox="1"/>
          <p:nvPr/>
        </p:nvSpPr>
        <p:spPr>
          <a:xfrm>
            <a:off x="179246" y="3697129"/>
            <a:ext cx="89647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1. The declining trend of PM</a:t>
            </a:r>
            <a:r>
              <a:rPr lang="en-US" sz="2000" baseline="-25000" dirty="0">
                <a:solidFill>
                  <a:schemeClr val="bg1"/>
                </a:solidFill>
              </a:rPr>
              <a:t>2.5</a:t>
            </a:r>
            <a:r>
              <a:rPr lang="en-US" sz="2000" dirty="0">
                <a:solidFill>
                  <a:schemeClr val="bg1"/>
                </a:solidFill>
              </a:rPr>
              <a:t> in four periods (Tukey test) mainly attributed to the reductions in 3 inorganic components, SO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2-</a:t>
            </a:r>
            <a:r>
              <a:rPr lang="en-US" sz="2000" dirty="0">
                <a:solidFill>
                  <a:schemeClr val="bg1"/>
                </a:solidFill>
              </a:rPr>
              <a:t>, NO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, and NH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+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2. The carbonaceous fraction (OM + EC) amounted to ~ 38–50% of PM</a:t>
            </a:r>
            <a:r>
              <a:rPr lang="en-US" sz="2000" baseline="-25000" dirty="0">
                <a:solidFill>
                  <a:schemeClr val="bg1"/>
                </a:solidFill>
              </a:rPr>
              <a:t>2.5</a:t>
            </a:r>
            <a:r>
              <a:rPr lang="en-US" sz="2000" dirty="0">
                <a:solidFill>
                  <a:schemeClr val="bg1"/>
                </a:solidFill>
              </a:rPr>
              <a:t> during 2016-2020, the major contributors to PM</a:t>
            </a:r>
            <a:r>
              <a:rPr lang="en-US" sz="2000" baseline="-25000" dirty="0">
                <a:solidFill>
                  <a:schemeClr val="bg1"/>
                </a:solidFill>
              </a:rPr>
              <a:t>2.5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3. Since SO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2-</a:t>
            </a:r>
            <a:r>
              <a:rPr lang="en-US" sz="2000" dirty="0">
                <a:solidFill>
                  <a:schemeClr val="bg1"/>
                </a:solidFill>
              </a:rPr>
              <a:t>, NO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, and NH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+ </a:t>
            </a:r>
            <a:r>
              <a:rPr lang="en-US" sz="2000" dirty="0">
                <a:solidFill>
                  <a:schemeClr val="bg1"/>
                </a:solidFill>
              </a:rPr>
              <a:t>have almost levelled off in recent years, further air quality improvements may require targeting carbonaceous species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4. Before 2008, PM</a:t>
            </a:r>
            <a:r>
              <a:rPr lang="en-US" sz="2000" baseline="-25000" dirty="0">
                <a:solidFill>
                  <a:schemeClr val="bg1"/>
                </a:solidFill>
              </a:rPr>
              <a:t>2.5</a:t>
            </a:r>
            <a:r>
              <a:rPr lang="en-US" sz="2000" dirty="0">
                <a:solidFill>
                  <a:schemeClr val="bg1"/>
                </a:solidFill>
              </a:rPr>
              <a:t> tended to peak in summer, while after 2008, PM</a:t>
            </a:r>
            <a:r>
              <a:rPr lang="en-US" sz="2000" baseline="-25000" dirty="0">
                <a:solidFill>
                  <a:schemeClr val="bg1"/>
                </a:solidFill>
              </a:rPr>
              <a:t>2.5</a:t>
            </a:r>
            <a:r>
              <a:rPr lang="en-US" sz="2000" dirty="0">
                <a:solidFill>
                  <a:schemeClr val="bg1"/>
                </a:solidFill>
              </a:rPr>
              <a:t> tended to peak in winter; the considerable reduction of SO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emissions led to the weaker seasonal variation of SO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2-</a:t>
            </a:r>
            <a:r>
              <a:rPr lang="en-US" sz="2000" dirty="0">
                <a:solidFill>
                  <a:schemeClr val="bg1"/>
                </a:solidFill>
              </a:rPr>
              <a:t> in recent years</a:t>
            </a:r>
          </a:p>
        </p:txBody>
      </p:sp>
    </p:spTree>
    <p:extLst>
      <p:ext uri="{BB962C8B-B14F-4D97-AF65-F5344CB8AC3E}">
        <p14:creationId xmlns:p14="http://schemas.microsoft.com/office/powerpoint/2010/main" val="1379588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 in extrema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F3224-24BC-3E0B-70EE-A65E19757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3" y="811646"/>
            <a:ext cx="2926080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068C9A6C-C716-CEC1-4A36-80C42AE108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63" y="815143"/>
            <a:ext cx="2926080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6B7BD185-43BC-9A29-87F3-2D356E671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43" y="818470"/>
            <a:ext cx="2926080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9B79674-C531-FF2A-EA62-615DD4DBA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3" y="2232780"/>
            <a:ext cx="2926080" cy="142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2D3BA135-D931-09F5-AC62-59379BBD8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63" y="2244418"/>
            <a:ext cx="2926080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hart&#10;&#10;Description automatically generated with low confidence">
            <a:extLst>
              <a:ext uri="{FF2B5EF4-FFF2-40B4-BE49-F238E27FC236}">
                <a16:creationId xmlns:a16="http://schemas.microsoft.com/office/drawing/2014/main" id="{3DA7DE68-450A-1982-EFFA-7DAB8C8EDF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43" y="2239078"/>
            <a:ext cx="2926080" cy="140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DB0D5-0BEE-0719-C950-5F43B93AB27F}"/>
              </a:ext>
            </a:extLst>
          </p:cNvPr>
          <p:cNvSpPr txBox="1"/>
          <p:nvPr/>
        </p:nvSpPr>
        <p:spPr>
          <a:xfrm>
            <a:off x="132383" y="3880588"/>
            <a:ext cx="8964754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1. Fewer high PM</a:t>
            </a:r>
            <a:r>
              <a:rPr lang="en-US" sz="2000" baseline="-25000" dirty="0">
                <a:solidFill>
                  <a:schemeClr val="bg1"/>
                </a:solidFill>
              </a:rPr>
              <a:t>2.5</a:t>
            </a:r>
            <a:r>
              <a:rPr lang="en-US" sz="2000" dirty="0">
                <a:solidFill>
                  <a:schemeClr val="bg1"/>
                </a:solidFill>
              </a:rPr>
              <a:t> conc. occurred during 2006-2020, which indicated that the heavily polluted days (heavy hitters) occurred less in recent years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2. 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The 98</a:t>
            </a:r>
            <a:r>
              <a:rPr lang="en-US" sz="2000" baseline="30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th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 percentile of PM</a:t>
            </a:r>
            <a:r>
              <a:rPr lang="en-US" sz="2000" baseline="-25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2.5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 conc. in each period are: 34.1 </a:t>
            </a:r>
            <a:r>
              <a:rPr lang="en-US" sz="2000" dirty="0" err="1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μg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 m</a:t>
            </a:r>
            <a:r>
              <a:rPr lang="en-US" sz="2000" baseline="30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–3 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during 2006-2008; 27.7 </a:t>
            </a:r>
            <a:r>
              <a:rPr lang="en-US" sz="2000" dirty="0" err="1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μg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 m</a:t>
            </a:r>
            <a:r>
              <a:rPr lang="en-US" sz="2000" baseline="30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–3 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during 2009-2011; 24.6 </a:t>
            </a:r>
            <a:r>
              <a:rPr lang="en-US" sz="2000" dirty="0" err="1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μg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 m</a:t>
            </a:r>
            <a:r>
              <a:rPr lang="en-US" sz="2000" baseline="30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–3 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during 2012-2015; 23.2 </a:t>
            </a:r>
            <a:r>
              <a:rPr lang="en-US" sz="2000" dirty="0" err="1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μg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 m</a:t>
            </a:r>
            <a:r>
              <a:rPr lang="en-US" sz="2000" baseline="30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–3 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during 2016-2020, which were all below the primary and secondary 24-hr PM</a:t>
            </a:r>
            <a:r>
              <a:rPr lang="en-US" sz="2000" baseline="-25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2.5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 NAAQS (35 </a:t>
            </a:r>
            <a:r>
              <a:rPr lang="en-US" sz="2000" dirty="0" err="1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μg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 m</a:t>
            </a:r>
            <a:r>
              <a:rPr lang="en-US" sz="2000" baseline="30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-3</a:t>
            </a:r>
            <a:r>
              <a:rPr lang="en-US" sz="2000" dirty="0">
                <a:solidFill>
                  <a:schemeClr val="bg1"/>
                </a:solidFill>
                <a:effectLst/>
                <a:latin typeface="+mn-lt"/>
                <a:ea typeface="SimSun" panose="02010600030101010101" pitchFamily="2" charset="-122"/>
              </a:rPr>
              <a:t>)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3. Reduction in the occurrence of extrema PM</a:t>
            </a:r>
            <a:r>
              <a:rPr lang="en-US" sz="2000" baseline="-25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2.5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 conc. can be mainly attributed to the reductions of SO</a:t>
            </a:r>
            <a:r>
              <a:rPr lang="en-US" sz="2000" baseline="-25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4</a:t>
            </a:r>
            <a:r>
              <a:rPr lang="en-US" sz="2000" baseline="30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2-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, NH</a:t>
            </a:r>
            <a:r>
              <a:rPr lang="en-US" sz="2000" baseline="-25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4</a:t>
            </a:r>
            <a:r>
              <a:rPr lang="en-US" sz="2000" baseline="30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+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, and NO</a:t>
            </a:r>
            <a:r>
              <a:rPr lang="en-US" sz="2000" baseline="-25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3</a:t>
            </a:r>
            <a:r>
              <a:rPr lang="en-US" sz="2000" baseline="30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-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 rather than OM and EC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D66D5B-A972-648E-D77A-AB00CED149CB}"/>
              </a:ext>
            </a:extLst>
          </p:cNvPr>
          <p:cNvCxnSpPr/>
          <p:nvPr/>
        </p:nvCxnSpPr>
        <p:spPr bwMode="auto">
          <a:xfrm>
            <a:off x="402609" y="1119116"/>
            <a:ext cx="74380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med" len="sm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7C4CC6-9443-787B-E544-ADDDCBD8ED1D}"/>
              </a:ext>
            </a:extLst>
          </p:cNvPr>
          <p:cNvCxnSpPr/>
          <p:nvPr/>
        </p:nvCxnSpPr>
        <p:spPr bwMode="auto">
          <a:xfrm>
            <a:off x="852985" y="1119116"/>
            <a:ext cx="0" cy="868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76786F-EBAF-1707-2BF1-262ED21D0CFD}"/>
              </a:ext>
            </a:extLst>
          </p:cNvPr>
          <p:cNvCxnSpPr/>
          <p:nvPr/>
        </p:nvCxnSpPr>
        <p:spPr bwMode="auto">
          <a:xfrm>
            <a:off x="934871" y="1119116"/>
            <a:ext cx="0" cy="868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7CB585-61BE-B766-991B-1EA12BEE7555}"/>
              </a:ext>
            </a:extLst>
          </p:cNvPr>
          <p:cNvCxnSpPr/>
          <p:nvPr/>
        </p:nvCxnSpPr>
        <p:spPr bwMode="auto">
          <a:xfrm>
            <a:off x="1016759" y="1119116"/>
            <a:ext cx="0" cy="868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6C5579D-51FF-557E-29AB-346520244963}"/>
              </a:ext>
            </a:extLst>
          </p:cNvPr>
          <p:cNvCxnSpPr/>
          <p:nvPr/>
        </p:nvCxnSpPr>
        <p:spPr bwMode="auto">
          <a:xfrm>
            <a:off x="1139588" y="1119116"/>
            <a:ext cx="0" cy="868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4281FC-D884-7FFB-221A-8CE59573AB3B}"/>
              </a:ext>
            </a:extLst>
          </p:cNvPr>
          <p:cNvSpPr txBox="1"/>
          <p:nvPr/>
        </p:nvSpPr>
        <p:spPr>
          <a:xfrm>
            <a:off x="1394758" y="1426944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PM</a:t>
            </a:r>
            <a:r>
              <a:rPr lang="en-US" b="1" baseline="-25000" dirty="0">
                <a:solidFill>
                  <a:srgbClr val="FF0000"/>
                </a:solidFill>
              </a:rPr>
              <a:t>2.5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8DEF3C-0E64-135D-4F25-B0497F4DDC01}"/>
              </a:ext>
            </a:extLst>
          </p:cNvPr>
          <p:cNvSpPr txBox="1"/>
          <p:nvPr/>
        </p:nvSpPr>
        <p:spPr>
          <a:xfrm>
            <a:off x="4011076" y="1426943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</a:t>
            </a:r>
            <a:r>
              <a:rPr lang="en-US" b="1" baseline="-25000" dirty="0">
                <a:solidFill>
                  <a:srgbClr val="FF0000"/>
                </a:solidFill>
              </a:rPr>
              <a:t>4</a:t>
            </a:r>
            <a:r>
              <a:rPr lang="en-US" b="1" baseline="30000" dirty="0">
                <a:solidFill>
                  <a:srgbClr val="FF0000"/>
                </a:solidFill>
              </a:rPr>
              <a:t>2-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E4A66-DD31-A60D-9494-2DFC69967B1E}"/>
              </a:ext>
            </a:extLst>
          </p:cNvPr>
          <p:cNvSpPr txBox="1"/>
          <p:nvPr/>
        </p:nvSpPr>
        <p:spPr>
          <a:xfrm>
            <a:off x="6882480" y="1417265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NH</a:t>
            </a:r>
            <a:r>
              <a:rPr lang="en-US" b="1" baseline="-25000" dirty="0">
                <a:solidFill>
                  <a:srgbClr val="FF0000"/>
                </a:solidFill>
              </a:rPr>
              <a:t>4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8B703E-A10B-17CC-D042-AC70B08867DD}"/>
              </a:ext>
            </a:extLst>
          </p:cNvPr>
          <p:cNvSpPr txBox="1"/>
          <p:nvPr/>
        </p:nvSpPr>
        <p:spPr>
          <a:xfrm>
            <a:off x="1394757" y="2826485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5BF7C7-9210-02F7-3DC0-B9BB48D1BA24}"/>
              </a:ext>
            </a:extLst>
          </p:cNvPr>
          <p:cNvSpPr txBox="1"/>
          <p:nvPr/>
        </p:nvSpPr>
        <p:spPr>
          <a:xfrm>
            <a:off x="4011076" y="2826484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EC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598F62-F4C3-AD7D-D696-A72FE1B91C14}"/>
              </a:ext>
            </a:extLst>
          </p:cNvPr>
          <p:cNvSpPr txBox="1"/>
          <p:nvPr/>
        </p:nvSpPr>
        <p:spPr>
          <a:xfrm>
            <a:off x="6859323" y="2826483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OM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1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Ammonium availability index-J</a:t>
            </a:r>
          </a:p>
        </p:txBody>
      </p:sp>
      <p:pic>
        <p:nvPicPr>
          <p:cNvPr id="4" name="Picture 3" descr="Map&#10;&#10;Description automatically generated with medium confidence">
            <a:extLst>
              <a:ext uri="{FF2B5EF4-FFF2-40B4-BE49-F238E27FC236}">
                <a16:creationId xmlns:a16="http://schemas.microsoft.com/office/drawing/2014/main" id="{77738DC0-E31B-D154-3C3C-9059E70190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b="8924"/>
          <a:stretch/>
        </p:blipFill>
        <p:spPr bwMode="auto">
          <a:xfrm>
            <a:off x="70968" y="777874"/>
            <a:ext cx="4480560" cy="271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6E78F62-22C7-73DA-03E2-7981830BE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 b="8956"/>
          <a:stretch/>
        </p:blipFill>
        <p:spPr bwMode="auto">
          <a:xfrm>
            <a:off x="4608848" y="777874"/>
            <a:ext cx="4480560" cy="271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278DC7B5-DDD5-28AD-03A0-981F1A2B6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831" y="3429000"/>
            <a:ext cx="4701270" cy="1737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301397-EA82-888C-54A0-F63C0430998E}"/>
              </a:ext>
            </a:extLst>
          </p:cNvPr>
          <p:cNvSpPr txBox="1"/>
          <p:nvPr/>
        </p:nvSpPr>
        <p:spPr>
          <a:xfrm>
            <a:off x="179246" y="5166360"/>
            <a:ext cx="8964754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1. J values (0.80 ± 0.10 to 0.48 ± 0.10) exhibited a reduction trend during 2006-2020, acidic particles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2. The reduction trend in J was inconsistent with the temporal changes of ↑NH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, ↓NO</a:t>
            </a:r>
            <a:r>
              <a:rPr lang="en-US" sz="2000" baseline="-25000" dirty="0">
                <a:solidFill>
                  <a:schemeClr val="bg1"/>
                </a:solidFill>
              </a:rPr>
              <a:t>x</a:t>
            </a:r>
            <a:r>
              <a:rPr lang="en-US" sz="2000" dirty="0">
                <a:solidFill>
                  <a:schemeClr val="bg1"/>
                </a:solidFill>
              </a:rPr>
              <a:t>, and ↓SO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emissions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383CA-5049-64A5-5A1A-C5266015105D}"/>
                  </a:ext>
                </a:extLst>
              </p:cNvPr>
              <p:cNvSpPr txBox="1"/>
              <p:nvPr/>
            </p:nvSpPr>
            <p:spPr>
              <a:xfrm>
                <a:off x="0" y="3975957"/>
                <a:ext cx="2540093" cy="6497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kern="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J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sz="20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𝑵𝑯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sub>
                              <m:sup>
                                <m: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</m:num>
                      <m:den>
                        <m:r>
                          <a:rPr lang="en-US" sz="2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 ×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𝑺𝑶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sub>
                              <m:sup>
                                <m: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bSup>
                          </m:e>
                        </m:d>
                        <m:r>
                          <a:rPr lang="en-US" sz="2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 +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𝑵𝑶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b>
                              <m:sup>
                                <m: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bSup>
                          </m:e>
                        </m:d>
                        <m:r>
                          <a:rPr lang="en-US" sz="2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383CA-5049-64A5-5A1A-C52660151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75957"/>
                <a:ext cx="2540093" cy="649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extLst>
              <a:ext uri="{FF2B5EF4-FFF2-40B4-BE49-F238E27FC236}">
                <a16:creationId xmlns:a16="http://schemas.microsoft.com/office/drawing/2014/main" id="{F742FCD2-E205-5A2B-AC23-5BC0FE413C9B}"/>
              </a:ext>
            </a:extLst>
          </p:cNvPr>
          <p:cNvSpPr/>
          <p:nvPr/>
        </p:nvSpPr>
        <p:spPr bwMode="auto">
          <a:xfrm>
            <a:off x="4398590" y="2238528"/>
            <a:ext cx="427173" cy="338554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26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BEB8-E806-FD4E-A786-77B11DDF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0EA6-C3CD-5440-93A5-280EBF40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85" y="730109"/>
            <a:ext cx="8688718" cy="6005062"/>
          </a:xfrm>
        </p:spPr>
        <p:txBody>
          <a:bodyPr>
            <a:normAutofit/>
          </a:bodyPr>
          <a:lstStyle/>
          <a:p>
            <a:r>
              <a:rPr lang="en-US" sz="2000" dirty="0"/>
              <a:t>PM</a:t>
            </a:r>
            <a:r>
              <a:rPr lang="en-US" sz="2000" baseline="-25000" dirty="0"/>
              <a:t>2.5</a:t>
            </a:r>
            <a:r>
              <a:rPr lang="en-US" sz="2000" dirty="0"/>
              <a:t> was significantly reduced, 11.38 ± 2.94 µg m</a:t>
            </a:r>
            <a:r>
              <a:rPr lang="en-US" sz="2000" baseline="30000" dirty="0"/>
              <a:t>-3</a:t>
            </a:r>
            <a:r>
              <a:rPr lang="en-US" sz="2000" dirty="0"/>
              <a:t> (2006) to 8.20 ± 2.76 µg m</a:t>
            </a:r>
            <a:r>
              <a:rPr lang="en-US" sz="2000" baseline="30000" dirty="0"/>
              <a:t>-3</a:t>
            </a:r>
            <a:r>
              <a:rPr lang="en-US" sz="2000" dirty="0"/>
              <a:t> (2020) mainly attributed to the reductions in inorganic PM</a:t>
            </a:r>
            <a:r>
              <a:rPr lang="en-US" sz="2000" baseline="-25000" dirty="0"/>
              <a:t>2.5</a:t>
            </a:r>
            <a:r>
              <a:rPr lang="en-US" sz="2000" dirty="0"/>
              <a:t> (i.e., NH</a:t>
            </a:r>
            <a:r>
              <a:rPr lang="en-US" sz="2000" baseline="-25000" dirty="0"/>
              <a:t>4</a:t>
            </a:r>
            <a:r>
              <a:rPr lang="en-US" sz="2000" dirty="0"/>
              <a:t>+, NO</a:t>
            </a:r>
            <a:r>
              <a:rPr lang="en-US" sz="2000" baseline="-25000" dirty="0"/>
              <a:t>3</a:t>
            </a:r>
            <a:r>
              <a:rPr lang="en-US" sz="2000" baseline="30000" dirty="0"/>
              <a:t>-</a:t>
            </a:r>
            <a:r>
              <a:rPr lang="en-US" sz="2000" dirty="0"/>
              <a:t>, and SO</a:t>
            </a:r>
            <a:r>
              <a:rPr lang="en-US" sz="2000" baseline="-25000" dirty="0"/>
              <a:t>4</a:t>
            </a:r>
            <a:r>
              <a:rPr lang="en-US" sz="2000" baseline="30000" dirty="0"/>
              <a:t>2-</a:t>
            </a:r>
            <a:r>
              <a:rPr lang="en-US" sz="2000" dirty="0"/>
              <a:t>)</a:t>
            </a:r>
          </a:p>
          <a:p>
            <a:r>
              <a:rPr lang="en-US" sz="2000" dirty="0"/>
              <a:t>The largest air quality improvements occurred in areas with the worst baseline air quality (Ohio Valley &amp; SE U.S.)</a:t>
            </a:r>
          </a:p>
          <a:p>
            <a:r>
              <a:rPr lang="en-US" sz="2000" dirty="0"/>
              <a:t>Spikes in PM</a:t>
            </a:r>
            <a:r>
              <a:rPr lang="en-US" sz="2000" baseline="-25000" dirty="0"/>
              <a:t>2.5</a:t>
            </a:r>
            <a:r>
              <a:rPr lang="en-US" sz="2000" dirty="0"/>
              <a:t> in CA were due to higher EC &amp; OM from 2020 wildfires </a:t>
            </a:r>
          </a:p>
          <a:p>
            <a:r>
              <a:rPr lang="en-US" sz="2000" dirty="0"/>
              <a:t>Control strategies on SO</a:t>
            </a:r>
            <a:r>
              <a:rPr lang="en-US" sz="2000" baseline="-25000" dirty="0"/>
              <a:t>2</a:t>
            </a:r>
            <a:r>
              <a:rPr lang="en-US" sz="2000" dirty="0"/>
              <a:t> and NO</a:t>
            </a:r>
            <a:r>
              <a:rPr lang="en-US" sz="2000" baseline="-25000" dirty="0"/>
              <a:t>x</a:t>
            </a:r>
            <a:r>
              <a:rPr lang="en-US" sz="2000" dirty="0"/>
              <a:t> led to significant emissions reductions</a:t>
            </a:r>
          </a:p>
          <a:p>
            <a:r>
              <a:rPr lang="en-US" sz="2000" dirty="0"/>
              <a:t>SO</a:t>
            </a:r>
            <a:r>
              <a:rPr lang="en-US" sz="2000" baseline="-25000" dirty="0"/>
              <a:t>4</a:t>
            </a:r>
            <a:r>
              <a:rPr lang="en-US" sz="2000" baseline="30000" dirty="0"/>
              <a:t>2-</a:t>
            </a:r>
            <a:r>
              <a:rPr lang="en-US" sz="2000" dirty="0"/>
              <a:t>, NO</a:t>
            </a:r>
            <a:r>
              <a:rPr lang="en-US" sz="2000" baseline="-25000" dirty="0"/>
              <a:t>3</a:t>
            </a:r>
            <a:r>
              <a:rPr lang="en-US" sz="2000" baseline="30000" dirty="0"/>
              <a:t>-</a:t>
            </a:r>
            <a:r>
              <a:rPr lang="en-US" sz="2000" dirty="0"/>
              <a:t>, and NH</a:t>
            </a:r>
            <a:r>
              <a:rPr lang="en-US" sz="2000" baseline="-25000" dirty="0"/>
              <a:t>4</a:t>
            </a:r>
            <a:r>
              <a:rPr lang="en-US" sz="2000" baseline="30000" dirty="0"/>
              <a:t>+ </a:t>
            </a:r>
            <a:r>
              <a:rPr lang="en-US" sz="2000" dirty="0"/>
              <a:t> almost levelled off in recent years, further air quality improvements may require targeting carbonaceous species </a:t>
            </a:r>
          </a:p>
          <a:p>
            <a:r>
              <a:rPr lang="en-US" sz="2000" dirty="0"/>
              <a:t>The heavily polluted days (heavy hitters) occurred less in recent years</a:t>
            </a:r>
          </a:p>
          <a:p>
            <a:r>
              <a:rPr lang="en-US" sz="2000" dirty="0"/>
              <a:t>Particles are acidic </a:t>
            </a:r>
          </a:p>
          <a:p>
            <a:r>
              <a:rPr lang="en-US" sz="2000" dirty="0"/>
              <a:t>This analysis provided insights to target specific precursors to aid in the development of PM</a:t>
            </a:r>
            <a:r>
              <a:rPr lang="en-US" sz="2000" baseline="-25000" dirty="0"/>
              <a:t>2.5</a:t>
            </a:r>
            <a:r>
              <a:rPr lang="en-US" sz="2000" dirty="0"/>
              <a:t> control strategies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3674803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65A9-A0E9-44BA-868C-416214C1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Selected References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187CB-6D89-4556-A6C1-5CE794030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4251277"/>
            <a:ext cx="8313737" cy="2380431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en-US" sz="2000" b="1" dirty="0">
              <a:solidFill>
                <a:srgbClr val="FFFF00"/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This project was funded by New York State Energy Research and Development Authority (NYSERDA)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Great thanks to Dr. Brett Gantt and Liz </a:t>
            </a:r>
            <a:r>
              <a:rPr lang="en-US" sz="2000" dirty="0" err="1">
                <a:latin typeface="+mj-lt"/>
              </a:rPr>
              <a:t>Naess</a:t>
            </a:r>
            <a:r>
              <a:rPr lang="en-US" sz="2000" dirty="0">
                <a:latin typeface="+mj-lt"/>
              </a:rPr>
              <a:t> for helpful discussions</a:t>
            </a:r>
            <a:endParaRPr lang="en-US" sz="2000" b="1" dirty="0">
              <a:solidFill>
                <a:srgbClr val="FFFF00"/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+mj-lt"/>
              </a:rPr>
              <a:t>Great thanks to Dr. </a:t>
            </a:r>
            <a:r>
              <a:rPr lang="en-US" sz="2000" dirty="0" err="1">
                <a:latin typeface="+mj-lt"/>
              </a:rPr>
              <a:t>Wyat</a:t>
            </a:r>
            <a:r>
              <a:rPr lang="en-US" sz="2000" dirty="0">
                <a:latin typeface="+mj-lt"/>
              </a:rPr>
              <a:t> for providing the useful information for the EC and OC data correction</a:t>
            </a:r>
          </a:p>
          <a:p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A7FA5C-A3DA-2E3F-5972-71E1C8F80F8F}"/>
              </a:ext>
            </a:extLst>
          </p:cNvPr>
          <p:cNvSpPr txBox="1">
            <a:spLocks/>
          </p:cNvSpPr>
          <p:nvPr/>
        </p:nvSpPr>
        <p:spPr bwMode="auto">
          <a:xfrm>
            <a:off x="227013" y="3853141"/>
            <a:ext cx="62404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</a:rPr>
              <a:t>Acknowledgments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08C27BB-388F-77E6-B884-63ECE2052329}"/>
              </a:ext>
            </a:extLst>
          </p:cNvPr>
          <p:cNvSpPr txBox="1">
            <a:spLocks/>
          </p:cNvSpPr>
          <p:nvPr/>
        </p:nvSpPr>
        <p:spPr bwMode="auto">
          <a:xfrm>
            <a:off x="227013" y="379738"/>
            <a:ext cx="8596265" cy="387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</a:pPr>
            <a:endParaRPr lang="en-US" b="1" kern="0" dirty="0">
              <a:solidFill>
                <a:srgbClr val="FFFF00"/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1600" kern="0" dirty="0">
                <a:latin typeface="+mj-lt"/>
              </a:rPr>
              <a:t>Bell, ML, </a:t>
            </a:r>
            <a:r>
              <a:rPr lang="en-US" sz="1600" kern="0" dirty="0" err="1">
                <a:latin typeface="+mj-lt"/>
              </a:rPr>
              <a:t>Dominici</a:t>
            </a:r>
            <a:r>
              <a:rPr lang="en-US" sz="1600" kern="0" dirty="0">
                <a:latin typeface="+mj-lt"/>
              </a:rPr>
              <a:t>, F, Ebisu, K, </a:t>
            </a:r>
            <a:r>
              <a:rPr lang="en-US" sz="1600" kern="0" dirty="0" err="1">
                <a:latin typeface="+mj-lt"/>
              </a:rPr>
              <a:t>Zeger</a:t>
            </a:r>
            <a:r>
              <a:rPr lang="en-US" sz="1600" kern="0" dirty="0">
                <a:latin typeface="+mj-lt"/>
              </a:rPr>
              <a:t>, SL, </a:t>
            </a:r>
            <a:r>
              <a:rPr lang="en-US" sz="1600" kern="0" dirty="0" err="1">
                <a:latin typeface="+mj-lt"/>
              </a:rPr>
              <a:t>Samet</a:t>
            </a:r>
            <a:r>
              <a:rPr lang="en-US" sz="1600" kern="0" dirty="0">
                <a:latin typeface="+mj-lt"/>
              </a:rPr>
              <a:t>, JM. Spatial and temporal variation in PM</a:t>
            </a:r>
            <a:r>
              <a:rPr lang="en-US" sz="1600" kern="0" baseline="-25000" dirty="0">
                <a:latin typeface="+mj-lt"/>
              </a:rPr>
              <a:t>2.5</a:t>
            </a:r>
            <a:r>
              <a:rPr lang="en-US" sz="1600" kern="0" dirty="0">
                <a:latin typeface="+mj-lt"/>
              </a:rPr>
              <a:t> chemical composition in the United States for health effects studies. Environmental Health Perspectives. 2007;115(7):989-995. </a:t>
            </a:r>
            <a:endParaRPr lang="en-US" sz="1600" b="1" kern="0" dirty="0">
              <a:solidFill>
                <a:srgbClr val="FFFF00"/>
              </a:solidFill>
              <a:latin typeface="+mj-lt"/>
            </a:endParaRPr>
          </a:p>
          <a:p>
            <a:r>
              <a:rPr lang="en-US" sz="1600" kern="0" dirty="0"/>
              <a:t>Cheng, B., Wang-Li, L., </a:t>
            </a:r>
            <a:r>
              <a:rPr lang="en-US" sz="1600" kern="0" dirty="0" err="1"/>
              <a:t>Meskhidze</a:t>
            </a:r>
            <a:r>
              <a:rPr lang="en-US" sz="1600" kern="0" dirty="0"/>
              <a:t>, N., Classen, J., Bloomfield, P. Spatial and temporal variations of PM</a:t>
            </a:r>
            <a:r>
              <a:rPr lang="en-US" sz="1600" kern="0" baseline="-25000" dirty="0"/>
              <a:t>2.5</a:t>
            </a:r>
            <a:r>
              <a:rPr lang="en-US" sz="1600" kern="0" dirty="0"/>
              <a:t> mass closure and inorganic PM</a:t>
            </a:r>
            <a:r>
              <a:rPr lang="en-US" sz="1600" kern="0" baseline="-25000" dirty="0"/>
              <a:t>2.5</a:t>
            </a:r>
            <a:r>
              <a:rPr lang="en-US" sz="1600" kern="0" dirty="0"/>
              <a:t> in the Southeastern U.S. Environ. Sci. </a:t>
            </a:r>
            <a:r>
              <a:rPr lang="en-US" sz="1600" kern="0" dirty="0" err="1"/>
              <a:t>Pollut</a:t>
            </a:r>
            <a:r>
              <a:rPr lang="en-US" sz="1600" kern="0" dirty="0"/>
              <a:t>. Res. 2019, 26, 33181–33319. </a:t>
            </a:r>
          </a:p>
          <a:p>
            <a:r>
              <a:rPr lang="en-US" sz="1600" kern="0" dirty="0"/>
              <a:t>United States Environmental Protection Agency (USEPA). 2021. Air Data: Air Quality Data Collected at Outdoor Monitors Across the US.. https://aqs.epa.gov/aqsweb/airdata/download_files.html</a:t>
            </a:r>
          </a:p>
          <a:p>
            <a:r>
              <a:rPr lang="en-US" sz="1600" kern="0" dirty="0"/>
              <a:t>Krall, JR, Anderson GB, </a:t>
            </a:r>
            <a:r>
              <a:rPr lang="en-US" sz="1600" kern="0" dirty="0" err="1"/>
              <a:t>Dominici</a:t>
            </a:r>
            <a:r>
              <a:rPr lang="en-US" sz="1600" kern="0" dirty="0"/>
              <a:t> F, Bell ML, Peng RD. 2013. Short-term exposure to particulate matter constituents and mortality in a national study of U.S. urban communities. Environ Health </a:t>
            </a:r>
            <a:r>
              <a:rPr lang="en-US" sz="1600" kern="0" dirty="0" err="1"/>
              <a:t>Perspect</a:t>
            </a:r>
            <a:r>
              <a:rPr lang="en-US" sz="1600" kern="0" dirty="0"/>
              <a:t>. 121(10):1148-53.</a:t>
            </a:r>
          </a:p>
        </p:txBody>
      </p:sp>
    </p:spTree>
    <p:extLst>
      <p:ext uri="{BB962C8B-B14F-4D97-AF65-F5344CB8AC3E}">
        <p14:creationId xmlns:p14="http://schemas.microsoft.com/office/powerpoint/2010/main" val="3974781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D4419A-2F6A-4F67-8E52-663406760E09}"/>
              </a:ext>
            </a:extLst>
          </p:cNvPr>
          <p:cNvSpPr/>
          <p:nvPr/>
        </p:nvSpPr>
        <p:spPr>
          <a:xfrm>
            <a:off x="409433" y="4559023"/>
            <a:ext cx="295072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800" b="1" dirty="0">
                <a:solidFill>
                  <a:srgbClr val="FFFF00"/>
                </a:solidFill>
                <a:latin typeface="+mj-lt"/>
                <a:ea typeface="ＭＳ Ｐゴシック" pitchFamily="-107" charset="-128"/>
              </a:rPr>
              <a:t>Thank you! </a:t>
            </a:r>
          </a:p>
          <a:p>
            <a:pPr eaLnBrk="0" hangingPunct="0">
              <a:lnSpc>
                <a:spcPct val="80000"/>
              </a:lnSpc>
            </a:pPr>
            <a:r>
              <a:rPr lang="en-US" sz="2800" b="1" dirty="0">
                <a:solidFill>
                  <a:srgbClr val="FFFF00"/>
                </a:solidFill>
                <a:latin typeface="+mj-lt"/>
                <a:ea typeface="ＭＳ Ｐゴシック" pitchFamily="-107" charset="-128"/>
              </a:rPr>
              <a:t>Any questions?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FB0A028-B18C-68F9-DA50-E3A9A964E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40" y="2971965"/>
            <a:ext cx="5394960" cy="359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5 of California's 6 Largest Fires on Record Are Burning Now: The  Astonishing 2020 Wildfire Season in Context - Union of Concerned Scientists">
            <a:extLst>
              <a:ext uri="{FF2B5EF4-FFF2-40B4-BE49-F238E27FC236}">
                <a16:creationId xmlns:a16="http://schemas.microsoft.com/office/drawing/2014/main" id="{203B7820-B12F-9880-53A7-149DB3E0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837"/>
            <a:ext cx="5760720" cy="345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0A0C54-8B1F-50D0-9B2C-08B9EAE1CF7D}"/>
              </a:ext>
            </a:extLst>
          </p:cNvPr>
          <p:cNvSpPr txBox="1"/>
          <p:nvPr/>
        </p:nvSpPr>
        <p:spPr>
          <a:xfrm>
            <a:off x="2259627" y="3643199"/>
            <a:ext cx="3582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Mike </a:t>
            </a:r>
            <a:r>
              <a:rPr lang="en-US" sz="1600" dirty="0" err="1">
                <a:solidFill>
                  <a:schemeClr val="bg1"/>
                </a:solidFill>
              </a:rPr>
              <a:t>Lewelling</a:t>
            </a:r>
            <a:r>
              <a:rPr lang="en-US" sz="1600" dirty="0">
                <a:solidFill>
                  <a:schemeClr val="bg1"/>
                </a:solidFill>
              </a:rPr>
              <a:t>/National Park Service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E7788-FB7F-E62A-28FA-13413F089EC8}"/>
              </a:ext>
            </a:extLst>
          </p:cNvPr>
          <p:cNvSpPr txBox="1"/>
          <p:nvPr/>
        </p:nvSpPr>
        <p:spPr>
          <a:xfrm>
            <a:off x="5649372" y="6224421"/>
            <a:ext cx="3582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Jessica Wentz and Romany Webb</a:t>
            </a:r>
          </a:p>
        </p:txBody>
      </p:sp>
    </p:spTree>
    <p:extLst>
      <p:ext uri="{BB962C8B-B14F-4D97-AF65-F5344CB8AC3E}">
        <p14:creationId xmlns:p14="http://schemas.microsoft.com/office/powerpoint/2010/main" val="4221348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Results (animation)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126D9595-183C-8E03-B05F-A6CC677C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17" y="653683"/>
            <a:ext cx="4265039" cy="3017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D7EBC3-2138-C594-F711-2A81A542770B}"/>
              </a:ext>
            </a:extLst>
          </p:cNvPr>
          <p:cNvSpPr txBox="1"/>
          <p:nvPr/>
        </p:nvSpPr>
        <p:spPr>
          <a:xfrm>
            <a:off x="498062" y="3347572"/>
            <a:ext cx="38335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600" kern="0" dirty="0">
                <a:solidFill>
                  <a:srgbClr val="FF0000"/>
                </a:solidFill>
                <a:cs typeface="Calibri" panose="020F0502020204030204" pitchFamily="34" charset="0"/>
              </a:rPr>
              <a:t>PM</a:t>
            </a:r>
            <a:r>
              <a:rPr lang="en-US" sz="1600" kern="0" baseline="-25000" dirty="0">
                <a:solidFill>
                  <a:srgbClr val="FF0000"/>
                </a:solidFill>
                <a:cs typeface="Calibri" panose="020F0502020204030204" pitchFamily="34" charset="0"/>
              </a:rPr>
              <a:t>2.5</a:t>
            </a:r>
            <a:r>
              <a:rPr lang="en-US" sz="1600" kern="0" dirty="0">
                <a:solidFill>
                  <a:srgbClr val="FF0000"/>
                </a:solidFill>
                <a:cs typeface="Calibri" panose="020F0502020204030204" pitchFamily="34" charset="0"/>
              </a:rPr>
              <a:t> mass concentration (2006-2020)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0CCDF2D-777A-73F8-0B95-5822D2E51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300" y="653683"/>
            <a:ext cx="4265039" cy="3017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345E55-F866-9D99-B59B-AF38B16DE672}"/>
              </a:ext>
            </a:extLst>
          </p:cNvPr>
          <p:cNvSpPr txBox="1"/>
          <p:nvPr/>
        </p:nvSpPr>
        <p:spPr>
          <a:xfrm>
            <a:off x="5932059" y="3347572"/>
            <a:ext cx="204506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600" kern="0" dirty="0">
                <a:solidFill>
                  <a:srgbClr val="FF0000"/>
                </a:solidFill>
                <a:cs typeface="Calibri" panose="020F0502020204030204" pitchFamily="34" charset="0"/>
              </a:rPr>
              <a:t>SO</a:t>
            </a:r>
            <a:r>
              <a:rPr lang="en-US" sz="1600" kern="0" baseline="-25000" dirty="0">
                <a:solidFill>
                  <a:srgbClr val="FF0000"/>
                </a:solidFill>
                <a:cs typeface="Calibri" panose="020F0502020204030204" pitchFamily="34" charset="0"/>
              </a:rPr>
              <a:t>4</a:t>
            </a:r>
            <a:r>
              <a:rPr lang="en-US" sz="1600" kern="0" baseline="30000" dirty="0">
                <a:solidFill>
                  <a:srgbClr val="FF0000"/>
                </a:solidFill>
                <a:cs typeface="Calibri" panose="020F0502020204030204" pitchFamily="34" charset="0"/>
              </a:rPr>
              <a:t>2- </a:t>
            </a:r>
            <a:r>
              <a:rPr lang="en-US" sz="1600" kern="0" dirty="0">
                <a:solidFill>
                  <a:srgbClr val="FF0000"/>
                </a:solidFill>
                <a:cs typeface="Calibri" panose="020F0502020204030204" pitchFamily="34" charset="0"/>
              </a:rPr>
              <a:t>(2006-2020)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E187DEEB-DF42-BF4D-E2CC-C90D5F082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17" y="3767455"/>
            <a:ext cx="4265046" cy="3017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3747CE-0890-0D96-DA43-CEBB2CE2D36C}"/>
              </a:ext>
            </a:extLst>
          </p:cNvPr>
          <p:cNvSpPr txBox="1"/>
          <p:nvPr/>
        </p:nvSpPr>
        <p:spPr>
          <a:xfrm>
            <a:off x="1392319" y="6446421"/>
            <a:ext cx="204506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600" kern="0" dirty="0">
                <a:solidFill>
                  <a:srgbClr val="FF0000"/>
                </a:solidFill>
                <a:cs typeface="Calibri" panose="020F0502020204030204" pitchFamily="34" charset="0"/>
              </a:rPr>
              <a:t>NO</a:t>
            </a:r>
            <a:r>
              <a:rPr lang="en-US" sz="1600" kern="0" baseline="-25000" dirty="0">
                <a:solidFill>
                  <a:srgbClr val="FF0000"/>
                </a:solidFill>
                <a:cs typeface="Calibri" panose="020F0502020204030204" pitchFamily="34" charset="0"/>
              </a:rPr>
              <a:t>3</a:t>
            </a:r>
            <a:r>
              <a:rPr lang="en-US" sz="1600" kern="0" baseline="30000" dirty="0">
                <a:solidFill>
                  <a:srgbClr val="FF0000"/>
                </a:solidFill>
                <a:cs typeface="Calibri" panose="020F0502020204030204" pitchFamily="34" charset="0"/>
              </a:rPr>
              <a:t>- </a:t>
            </a:r>
            <a:r>
              <a:rPr lang="en-US" sz="1600" kern="0" dirty="0">
                <a:solidFill>
                  <a:srgbClr val="FF0000"/>
                </a:solidFill>
                <a:cs typeface="Calibri" panose="020F0502020204030204" pitchFamily="34" charset="0"/>
              </a:rPr>
              <a:t>(2006-2020)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08B8501D-FBA4-3F7C-0911-683E82FED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300" y="3767455"/>
            <a:ext cx="4265039" cy="30175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17CDD9-26DB-7000-4546-238C2C9FC95E}"/>
              </a:ext>
            </a:extLst>
          </p:cNvPr>
          <p:cNvSpPr txBox="1"/>
          <p:nvPr/>
        </p:nvSpPr>
        <p:spPr>
          <a:xfrm>
            <a:off x="5932059" y="6446421"/>
            <a:ext cx="204506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600" kern="0" dirty="0">
                <a:solidFill>
                  <a:srgbClr val="FF0000"/>
                </a:solidFill>
                <a:cs typeface="Calibri" panose="020F0502020204030204" pitchFamily="34" charset="0"/>
              </a:rPr>
              <a:t>OM</a:t>
            </a:r>
            <a:r>
              <a:rPr lang="en-US" sz="1600" kern="0" baseline="300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1600" kern="0" dirty="0">
                <a:solidFill>
                  <a:srgbClr val="FF0000"/>
                </a:solidFill>
                <a:cs typeface="Calibri" panose="020F0502020204030204" pitchFamily="34" charset="0"/>
              </a:rPr>
              <a:t>(2006-2020)</a:t>
            </a:r>
          </a:p>
        </p:txBody>
      </p:sp>
    </p:spTree>
    <p:extLst>
      <p:ext uri="{BB962C8B-B14F-4D97-AF65-F5344CB8AC3E}">
        <p14:creationId xmlns:p14="http://schemas.microsoft.com/office/powerpoint/2010/main" val="2130809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Spatiotemporal trend of NH</a:t>
            </a:r>
            <a:r>
              <a:rPr lang="en-US" baseline="-25000" dirty="0"/>
              <a:t>4</a:t>
            </a:r>
            <a:r>
              <a:rPr lang="en-US" baseline="30000" dirty="0"/>
              <a:t>+ </a:t>
            </a:r>
            <a:r>
              <a:rPr lang="en-US" dirty="0"/>
              <a:t>&amp; EC</a:t>
            </a:r>
            <a:endParaRPr lang="en-US" baseline="300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A07C303-D486-DC2B-5925-D9BBD3D0F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4" y="660341"/>
            <a:ext cx="4265060" cy="301752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B95839B-1AF0-9EF0-F394-80ECA5F27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4079"/>
          <a:stretch/>
        </p:blipFill>
        <p:spPr bwMode="auto">
          <a:xfrm>
            <a:off x="4572000" y="826020"/>
            <a:ext cx="4480560" cy="2634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AF3786-E026-0800-2C4D-DAE4AAE14B19}"/>
              </a:ext>
            </a:extLst>
          </p:cNvPr>
          <p:cNvSpPr txBox="1"/>
          <p:nvPr/>
        </p:nvSpPr>
        <p:spPr>
          <a:xfrm>
            <a:off x="4646221" y="3170029"/>
            <a:ext cx="4105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en-US" sz="1600" dirty="0">
                <a:solidFill>
                  <a:srgbClr val="FF0000"/>
                </a:solidFill>
              </a:rPr>
              <a:t>NH</a:t>
            </a:r>
            <a:r>
              <a:rPr lang="en-US" sz="1600" baseline="-25000" dirty="0">
                <a:solidFill>
                  <a:srgbClr val="FF0000"/>
                </a:solidFill>
              </a:rPr>
              <a:t>4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  <a:r>
              <a:rPr lang="en-US" sz="1600" dirty="0">
                <a:solidFill>
                  <a:srgbClr val="FF0000"/>
                </a:solidFill>
              </a:rPr>
              <a:t> (2006 minus 2020)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4F4DE844-FF1F-242D-140F-549D19D05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84" y="3767455"/>
            <a:ext cx="4265060" cy="301752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273AA2E-42FA-0CBD-520C-103DBABB0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8" b="9843"/>
          <a:stretch/>
        </p:blipFill>
        <p:spPr bwMode="auto">
          <a:xfrm>
            <a:off x="4572000" y="4054108"/>
            <a:ext cx="4480560" cy="24442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D0E835-514B-439E-D5FF-354D6CE7BD98}"/>
              </a:ext>
            </a:extLst>
          </p:cNvPr>
          <p:cNvSpPr txBox="1"/>
          <p:nvPr/>
        </p:nvSpPr>
        <p:spPr>
          <a:xfrm>
            <a:off x="4517410" y="6187735"/>
            <a:ext cx="4105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en-US" sz="1600" dirty="0">
                <a:solidFill>
                  <a:srgbClr val="FF0000"/>
                </a:solidFill>
              </a:rPr>
              <a:t>EC (2006 minus 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94C65-F5F5-603C-1766-A3970B7AF843}"/>
              </a:ext>
            </a:extLst>
          </p:cNvPr>
          <p:cNvSpPr txBox="1"/>
          <p:nvPr/>
        </p:nvSpPr>
        <p:spPr>
          <a:xfrm>
            <a:off x="91440" y="3384104"/>
            <a:ext cx="4105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NH</a:t>
            </a:r>
            <a:r>
              <a:rPr lang="en-US" sz="1600" baseline="-25000" dirty="0">
                <a:solidFill>
                  <a:srgbClr val="FF0000"/>
                </a:solidFill>
              </a:rPr>
              <a:t>4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  <a:r>
              <a:rPr lang="en-US" sz="1600" dirty="0">
                <a:solidFill>
                  <a:srgbClr val="FF0000"/>
                </a:solidFill>
              </a:rPr>
              <a:t> (2006 to 2020)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7FC984-0D09-A57A-5B73-09810E4C7963}"/>
              </a:ext>
            </a:extLst>
          </p:cNvPr>
          <p:cNvSpPr txBox="1"/>
          <p:nvPr/>
        </p:nvSpPr>
        <p:spPr>
          <a:xfrm>
            <a:off x="159684" y="6498321"/>
            <a:ext cx="4105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EC (2006 to 2020)</a:t>
            </a:r>
          </a:p>
        </p:txBody>
      </p:sp>
    </p:spTree>
    <p:extLst>
      <p:ext uri="{BB962C8B-B14F-4D97-AF65-F5344CB8AC3E}">
        <p14:creationId xmlns:p14="http://schemas.microsoft.com/office/powerpoint/2010/main" val="2268426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14F1-22E8-64B1-8B9F-542114B7F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Topography</a:t>
            </a: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D8BC8642-062D-7767-70C1-685FFB68A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8" y="1330159"/>
            <a:ext cx="3931920" cy="4197682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9B734E2-C963-3324-EB93-AB58279FA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37" b="5669"/>
          <a:stretch/>
        </p:blipFill>
        <p:spPr>
          <a:xfrm>
            <a:off x="4034932" y="1914345"/>
            <a:ext cx="5029200" cy="3360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52D080-FF0E-2663-7A16-7849FA489CA6}"/>
              </a:ext>
            </a:extLst>
          </p:cNvPr>
          <p:cNvSpPr txBox="1"/>
          <p:nvPr/>
        </p:nvSpPr>
        <p:spPr>
          <a:xfrm>
            <a:off x="2169994" y="5158509"/>
            <a:ext cx="184179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CA topography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98764-9538-23A1-2802-28CBD2C412D5}"/>
              </a:ext>
            </a:extLst>
          </p:cNvPr>
          <p:cNvSpPr txBox="1"/>
          <p:nvPr/>
        </p:nvSpPr>
        <p:spPr>
          <a:xfrm>
            <a:off x="6933063" y="4877249"/>
            <a:ext cx="2154213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USA topography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C9DB4-BC16-CB60-F0B2-A5B04CFEB2C8}"/>
              </a:ext>
            </a:extLst>
          </p:cNvPr>
          <p:cNvSpPr txBox="1"/>
          <p:nvPr/>
        </p:nvSpPr>
        <p:spPr>
          <a:xfrm rot="3413364">
            <a:off x="413686" y="3462271"/>
            <a:ext cx="2555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San Joaquin Valley</a:t>
            </a:r>
          </a:p>
        </p:txBody>
      </p:sp>
    </p:spTree>
    <p:extLst>
      <p:ext uri="{BB962C8B-B14F-4D97-AF65-F5344CB8AC3E}">
        <p14:creationId xmlns:p14="http://schemas.microsoft.com/office/powerpoint/2010/main" val="2616663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57" y="189985"/>
            <a:ext cx="7084243" cy="6575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cs typeface="Times New Roman" panose="02020603050405020304" pitchFamily="18" charset="0"/>
              </a:rPr>
              <a:t>Introduction: PM</a:t>
            </a:r>
            <a:r>
              <a:rPr lang="en-US" sz="2400" baseline="-25000" dirty="0">
                <a:cs typeface="Times New Roman" panose="02020603050405020304" pitchFamily="18" charset="0"/>
              </a:rPr>
              <a:t>2.5</a:t>
            </a:r>
            <a:r>
              <a:rPr lang="en-US" sz="2400" dirty="0">
                <a:cs typeface="Times New Roman" panose="02020603050405020304" pitchFamily="18" charset="0"/>
              </a:rPr>
              <a:t> chemical compositions in the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D7AB4-2EAD-46EF-96D9-81F1CD88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76" y="786918"/>
            <a:ext cx="8794242" cy="48022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Fine particulate matter (PM</a:t>
            </a:r>
            <a:r>
              <a:rPr lang="en-US" sz="1600" b="1" baseline="-25000" dirty="0">
                <a:solidFill>
                  <a:srgbClr val="FFFF00"/>
                </a:solidFill>
                <a:cs typeface="Calibri" panose="020F0502020204030204" pitchFamily="34" charset="0"/>
              </a:rPr>
              <a:t>2.5</a:t>
            </a: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):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One of the six criteria pollutants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Adverse health and environmental impacts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National monitoring network since late 1990’s</a:t>
            </a:r>
          </a:p>
          <a:p>
            <a:pPr lvl="1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cs typeface="Calibri" panose="020F0502020204030204" pitchFamily="34" charset="0"/>
              </a:rPr>
              <a:t>Air Quality System (AQS)</a:t>
            </a:r>
          </a:p>
          <a:p>
            <a:pPr lvl="1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cs typeface="Calibri" panose="020F0502020204030204" pitchFamily="34" charset="0"/>
              </a:rPr>
              <a:t>Chemical Speciation Network (CSN)</a:t>
            </a:r>
          </a:p>
          <a:p>
            <a:pPr lvl="1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cs typeface="Calibri" panose="020F0502020204030204" pitchFamily="34" charset="0"/>
              </a:rPr>
              <a:t>Interagency Monitoring of Protected Visual Environments (IMPROVE)</a:t>
            </a:r>
          </a:p>
          <a:p>
            <a:pPr marL="0" indent="0" algn="just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Major chemical compositions of PM</a:t>
            </a:r>
            <a:r>
              <a:rPr lang="en-US" sz="1600" b="1" baseline="-25000" dirty="0">
                <a:solidFill>
                  <a:srgbClr val="FFFF00"/>
                </a:solidFill>
                <a:cs typeface="Calibri" panose="020F0502020204030204" pitchFamily="34" charset="0"/>
              </a:rPr>
              <a:t>2.5</a:t>
            </a:r>
            <a:endParaRPr lang="en-US" sz="1600" b="1" dirty="0">
              <a:solidFill>
                <a:srgbClr val="FFFF00"/>
              </a:solidFill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</a:rPr>
              <a:t>Sulfate (SO</a:t>
            </a:r>
            <a:r>
              <a:rPr lang="en-US" sz="1600" baseline="-25000" dirty="0">
                <a:ea typeface="SimSun" panose="02010600030101010101" pitchFamily="2" charset="-122"/>
              </a:rPr>
              <a:t>4</a:t>
            </a:r>
            <a:r>
              <a:rPr lang="en-US" sz="1600" baseline="30000" dirty="0">
                <a:ea typeface="SimSun" panose="02010600030101010101" pitchFamily="2" charset="-122"/>
              </a:rPr>
              <a:t>2-</a:t>
            </a:r>
            <a:r>
              <a:rPr lang="en-US" sz="1600" dirty="0">
                <a:ea typeface="SimSun" panose="02010600030101010101" pitchFamily="2" charset="-122"/>
              </a:rPr>
              <a:t>), ammonium (NH</a:t>
            </a:r>
            <a:r>
              <a:rPr lang="en-US" sz="1600" baseline="-25000" dirty="0">
                <a:ea typeface="SimSun" panose="02010600030101010101" pitchFamily="2" charset="-122"/>
              </a:rPr>
              <a:t>4</a:t>
            </a:r>
            <a:r>
              <a:rPr lang="en-US" sz="1600" baseline="30000" dirty="0">
                <a:ea typeface="SimSun" panose="02010600030101010101" pitchFamily="2" charset="-122"/>
              </a:rPr>
              <a:t>+</a:t>
            </a:r>
            <a:r>
              <a:rPr lang="en-US" sz="1600" dirty="0">
                <a:ea typeface="SimSun" panose="02010600030101010101" pitchFamily="2" charset="-122"/>
              </a:rPr>
              <a:t>), nitrate (NO</a:t>
            </a:r>
            <a:r>
              <a:rPr lang="en-US" sz="1600" baseline="-25000" dirty="0">
                <a:ea typeface="SimSun" panose="02010600030101010101" pitchFamily="2" charset="-122"/>
              </a:rPr>
              <a:t>3</a:t>
            </a:r>
            <a:r>
              <a:rPr lang="en-US" sz="1600" baseline="30000" dirty="0">
                <a:ea typeface="SimSun" panose="02010600030101010101" pitchFamily="2" charset="-122"/>
              </a:rPr>
              <a:t>-</a:t>
            </a:r>
            <a:r>
              <a:rPr lang="en-US" sz="1600" dirty="0">
                <a:ea typeface="SimSun" panose="02010600030101010101" pitchFamily="2" charset="-122"/>
              </a:rPr>
              <a:t>), organic carbon (OC), elemental carbon (EC), and a spectrum of elements and ions (Bell et al., 2007)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cs typeface="Times New Roman" panose="02020603050405020304" pitchFamily="18" charset="0"/>
              </a:rPr>
              <a:t>Attributed to a variety of emissions sources and atmospheric processes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Toxicity of PM</a:t>
            </a:r>
            <a:r>
              <a:rPr lang="en-US" sz="1600" b="1" baseline="-25000" dirty="0">
                <a:solidFill>
                  <a:srgbClr val="FFFF00"/>
                </a:solidFill>
                <a:cs typeface="Calibri" panose="020F0502020204030204" pitchFamily="34" charset="0"/>
              </a:rPr>
              <a:t>2.5</a:t>
            </a: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 chemical components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</a:rPr>
              <a:t>The PM</a:t>
            </a:r>
            <a:r>
              <a:rPr lang="en-US" sz="1600" baseline="-25000" dirty="0">
                <a:ea typeface="SimSun" panose="02010600030101010101" pitchFamily="2" charset="-122"/>
              </a:rPr>
              <a:t>2.5</a:t>
            </a:r>
            <a:r>
              <a:rPr lang="en-US" sz="1600" dirty="0">
                <a:ea typeface="SimSun" panose="02010600030101010101" pitchFamily="2" charset="-122"/>
              </a:rPr>
              <a:t> components may not have the same toxicity (Levy et al., 2012; Krall et al., 2013)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</a:rPr>
              <a:t>EC and organic compounds associated with higher risks of emergency hospitalization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Visibility degradation of PM</a:t>
            </a:r>
            <a:r>
              <a:rPr lang="en-US" sz="1600" b="1" baseline="-25000" dirty="0">
                <a:solidFill>
                  <a:srgbClr val="FFFF00"/>
                </a:solidFill>
                <a:cs typeface="Calibri" panose="020F0502020204030204" pitchFamily="34" charset="0"/>
              </a:rPr>
              <a:t>2.5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</a:rPr>
              <a:t>PM</a:t>
            </a:r>
            <a:r>
              <a:rPr lang="en-US" sz="1600" baseline="-25000" dirty="0">
                <a:ea typeface="SimSun" panose="02010600030101010101" pitchFamily="2" charset="-122"/>
              </a:rPr>
              <a:t>2.5</a:t>
            </a:r>
            <a:r>
              <a:rPr lang="en-US" sz="1600" dirty="0">
                <a:ea typeface="SimSun" panose="02010600030101010101" pitchFamily="2" charset="-122"/>
              </a:rPr>
              <a:t> related ammonium sulfate [(NH</a:t>
            </a:r>
            <a:r>
              <a:rPr lang="en-US" sz="1600" baseline="-25000" dirty="0">
                <a:ea typeface="SimSun" panose="02010600030101010101" pitchFamily="2" charset="-122"/>
              </a:rPr>
              <a:t>4</a:t>
            </a:r>
            <a:r>
              <a:rPr lang="en-US" sz="1600" dirty="0">
                <a:ea typeface="SimSun" panose="02010600030101010101" pitchFamily="2" charset="-122"/>
              </a:rPr>
              <a:t>)</a:t>
            </a:r>
            <a:r>
              <a:rPr lang="en-US" sz="1600" baseline="-25000" dirty="0">
                <a:ea typeface="SimSun" panose="02010600030101010101" pitchFamily="2" charset="-122"/>
              </a:rPr>
              <a:t>2</a:t>
            </a:r>
            <a:r>
              <a:rPr lang="en-US" sz="1600" dirty="0">
                <a:ea typeface="SimSun" panose="02010600030101010101" pitchFamily="2" charset="-122"/>
              </a:rPr>
              <a:t>SO</a:t>
            </a:r>
            <a:r>
              <a:rPr lang="en-US" sz="1600" baseline="-25000" dirty="0">
                <a:ea typeface="SimSun" panose="02010600030101010101" pitchFamily="2" charset="-122"/>
              </a:rPr>
              <a:t>4</a:t>
            </a:r>
            <a:r>
              <a:rPr lang="en-US" sz="1600" dirty="0">
                <a:ea typeface="SimSun" panose="02010600030101010101" pitchFamily="2" charset="-122"/>
              </a:rPr>
              <a:t>] and organic compounds are the main contributors to the light extinction in the SE U.S.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</a:rPr>
              <a:t>Other components (EC, NH</a:t>
            </a:r>
            <a:r>
              <a:rPr lang="en-US" sz="1600" baseline="-25000" dirty="0">
                <a:ea typeface="SimSun" panose="02010600030101010101" pitchFamily="2" charset="-122"/>
              </a:rPr>
              <a:t>4</a:t>
            </a:r>
            <a:r>
              <a:rPr lang="en-US" sz="1600" dirty="0">
                <a:ea typeface="SimSun" panose="02010600030101010101" pitchFamily="2" charset="-122"/>
              </a:rPr>
              <a:t>NO</a:t>
            </a:r>
            <a:r>
              <a:rPr lang="en-US" sz="1600" baseline="-25000" dirty="0">
                <a:ea typeface="SimSun" panose="02010600030101010101" pitchFamily="2" charset="-122"/>
              </a:rPr>
              <a:t>3</a:t>
            </a:r>
            <a:r>
              <a:rPr lang="en-US" sz="1600" dirty="0">
                <a:ea typeface="SimSun" panose="02010600030101010101" pitchFamily="2" charset="-122"/>
              </a:rPr>
              <a:t>, crustal materials) also responsible for visibility impairment</a:t>
            </a:r>
          </a:p>
          <a:p>
            <a:pPr marL="0" indent="0">
              <a:buNone/>
            </a:pPr>
            <a:endParaRPr lang="en-US" sz="1600" b="1" dirty="0">
              <a:solidFill>
                <a:srgbClr val="FFFF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0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57" y="189985"/>
            <a:ext cx="7084243" cy="6575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cs typeface="Times New Roman" panose="02020603050405020304" pitchFamily="18" charset="0"/>
              </a:rPr>
              <a:t>Introduction: PM</a:t>
            </a:r>
            <a:r>
              <a:rPr lang="en-US" sz="2400" baseline="-25000" dirty="0">
                <a:cs typeface="Times New Roman" panose="02020603050405020304" pitchFamily="18" charset="0"/>
              </a:rPr>
              <a:t>2.5</a:t>
            </a:r>
            <a:r>
              <a:rPr lang="en-US" sz="2400" dirty="0">
                <a:cs typeface="Times New Roman" panose="02020603050405020304" pitchFamily="18" charset="0"/>
              </a:rPr>
              <a:t> chemical compositions in the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D7AB4-2EAD-46EF-96D9-81F1CD88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76" y="889068"/>
            <a:ext cx="8794242" cy="588118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Spatial and temporal variations of PM</a:t>
            </a:r>
            <a:r>
              <a:rPr lang="en-US" sz="1600" b="1" baseline="-25000" dirty="0">
                <a:solidFill>
                  <a:srgbClr val="FFFF00"/>
                </a:solidFill>
                <a:cs typeface="Calibri" panose="020F0502020204030204" pitchFamily="34" charset="0"/>
              </a:rPr>
              <a:t>2.5</a:t>
            </a: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 chemical compositions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PM</a:t>
            </a:r>
            <a:r>
              <a:rPr lang="en-US" sz="1600" baseline="-25000" dirty="0">
                <a:cs typeface="Calibri" panose="020F0502020204030204" pitchFamily="34" charset="0"/>
              </a:rPr>
              <a:t>2.5</a:t>
            </a:r>
            <a:r>
              <a:rPr lang="en-US" sz="1600" dirty="0">
                <a:cs typeface="Calibri" panose="020F0502020204030204" pitchFamily="34" charset="0"/>
              </a:rPr>
              <a:t> conc. have been significantly reduced in the U.S. (Cheng et al., 2019)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Stringent state and local control measures lead to emission reduction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Dynamic changes of PM</a:t>
            </a:r>
            <a:r>
              <a:rPr lang="en-US" sz="1600" b="1" baseline="-25000" dirty="0">
                <a:solidFill>
                  <a:srgbClr val="FFFF00"/>
                </a:solidFill>
                <a:cs typeface="Calibri" panose="020F0502020204030204" pitchFamily="34" charset="0"/>
              </a:rPr>
              <a:t>2.5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</a:rPr>
              <a:t>Fate and transport of various primary and secondary pollutants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</a:rPr>
              <a:t>Spatial heterogeneity of various emission sources &amp; local meteorological conditions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</a:rPr>
              <a:t>Emissions control strategies implemented along the time </a:t>
            </a:r>
          </a:p>
          <a:p>
            <a:pPr marL="0" indent="0" algn="just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Comprehensive explanation of adverse impacts of PM</a:t>
            </a:r>
            <a:r>
              <a:rPr lang="en-US" sz="1600" b="1" baseline="-25000" dirty="0">
                <a:solidFill>
                  <a:srgbClr val="FFFF00"/>
                </a:solidFill>
                <a:cs typeface="Calibri" panose="020F0502020204030204" pitchFamily="34" charset="0"/>
              </a:rPr>
              <a:t>2.5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</a:rPr>
              <a:t>Detailed analysis of spatiotemporal trends of PM</a:t>
            </a:r>
            <a:r>
              <a:rPr lang="en-US" sz="1600" baseline="-25000" dirty="0">
                <a:ea typeface="SimSun" panose="02010600030101010101" pitchFamily="2" charset="-122"/>
              </a:rPr>
              <a:t>2.5</a:t>
            </a:r>
            <a:r>
              <a:rPr lang="en-US" sz="1600" dirty="0">
                <a:ea typeface="SimSun" panose="02010600030101010101" pitchFamily="2" charset="-122"/>
              </a:rPr>
              <a:t> chemical compositions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</a:rPr>
              <a:t>Aid in tracking progress of regulatory actions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ea typeface="SimSun" panose="02010600030101010101" pitchFamily="2" charset="-122"/>
              </a:rPr>
              <a:t>Understanding the relationship between changes in emissions &amp; ambient conc.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Research objectives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ea typeface="SimSun" panose="02010600030101010101" pitchFamily="2" charset="-122"/>
              </a:rPr>
              <a:t>Investigate the dynamic contributions of various chemical compositions to the PM</a:t>
            </a:r>
            <a:r>
              <a:rPr lang="en-US" sz="1800" baseline="-25000" dirty="0">
                <a:ea typeface="SimSun" panose="02010600030101010101" pitchFamily="2" charset="-122"/>
              </a:rPr>
              <a:t>2.5</a:t>
            </a:r>
            <a:r>
              <a:rPr lang="en-US" sz="1800" dirty="0">
                <a:ea typeface="SimSun" panose="02010600030101010101" pitchFamily="2" charset="-122"/>
              </a:rPr>
              <a:t> mass conc. in spatial and temporal scales in the continental U.S.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ea typeface="SimSun" panose="02010600030101010101" pitchFamily="2" charset="-122"/>
              </a:rPr>
              <a:t>Provide basic information of atmospheric chemical condition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ea typeface="SimSun" panose="02010600030101010101" pitchFamily="2" charset="-122"/>
              </a:rPr>
              <a:t>Implicate the potential development of PM</a:t>
            </a:r>
            <a:r>
              <a:rPr lang="en-US" sz="1800" baseline="-25000" dirty="0">
                <a:ea typeface="SimSun" panose="02010600030101010101" pitchFamily="2" charset="-122"/>
              </a:rPr>
              <a:t>2.5</a:t>
            </a:r>
            <a:r>
              <a:rPr lang="en-US" sz="1800" dirty="0">
                <a:ea typeface="SimSun" panose="02010600030101010101" pitchFamily="2" charset="-122"/>
              </a:rPr>
              <a:t> control strategies</a:t>
            </a:r>
          </a:p>
          <a:p>
            <a:pPr marL="0" indent="0">
              <a:buNone/>
            </a:pPr>
            <a:endParaRPr lang="en-US" sz="1600" b="1" dirty="0">
              <a:solidFill>
                <a:srgbClr val="FFFF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44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CF47084-87AA-807D-9572-4EE1E146E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1976" y="889068"/>
                <a:ext cx="8794242" cy="480225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rtl="0" eaLnBrk="0" fontAlgn="base" hangingPunct="0">
                  <a:spcBef>
                    <a:spcPct val="50000"/>
                  </a:spcBef>
                  <a:spcAft>
                    <a:spcPct val="0"/>
                  </a:spcAft>
                  <a:buClr>
                    <a:schemeClr val="bg1"/>
                  </a:buClr>
                  <a:buFont typeface="Helvetica CY" pitchFamily="2" charset="0"/>
                  <a:buChar char="•"/>
                  <a:defRPr sz="2400">
                    <a:solidFill>
                      <a:schemeClr val="bg1"/>
                    </a:solidFill>
                    <a:latin typeface="+mn-lt"/>
                    <a:ea typeface="ＭＳ Ｐゴシック" pitchFamily="-107" charset="-128"/>
                    <a:cs typeface="ＭＳ Ｐゴシック" pitchFamily="-107" charset="-128"/>
                  </a:defRPr>
                </a:lvl1pPr>
                <a:lvl2pPr marL="742950" indent="-2857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Font typeface="Helvetica CY" pitchFamily="2" charset="0"/>
                  <a:buChar char="–"/>
                  <a:defRPr sz="2000">
                    <a:solidFill>
                      <a:schemeClr val="bg1"/>
                    </a:solidFill>
                    <a:latin typeface="+mn-lt"/>
                    <a:ea typeface="ＭＳ Ｐゴシック" pitchFamily="-107" charset="-128"/>
                  </a:defRPr>
                </a:lvl2pPr>
                <a:lvl3pPr marL="1143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Font typeface="Helvetica CY" pitchFamily="2" charset="0"/>
                  <a:buChar char="•"/>
                  <a:defRPr>
                    <a:solidFill>
                      <a:schemeClr val="bg1"/>
                    </a:solidFill>
                    <a:latin typeface="+mn-lt"/>
                    <a:ea typeface="ＭＳ Ｐゴシック" pitchFamily="-107" charset="-128"/>
                  </a:defRPr>
                </a:lvl3pPr>
                <a:lvl4pPr marL="1600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Font typeface="Helvetica CY" pitchFamily="2" charset="0"/>
                  <a:buChar char="–"/>
                  <a:defRPr sz="1600">
                    <a:solidFill>
                      <a:schemeClr val="bg1"/>
                    </a:solidFill>
                    <a:latin typeface="+mn-lt"/>
                    <a:ea typeface="ＭＳ Ｐゴシック" pitchFamily="-107" charset="-128"/>
                  </a:defRPr>
                </a:lvl4pPr>
                <a:lvl5pPr marL="20574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Font typeface="Helvetica CY" pitchFamily="2" charset="0"/>
                  <a:buChar char="»"/>
                  <a:defRPr sz="1600">
                    <a:solidFill>
                      <a:schemeClr val="bg1"/>
                    </a:solidFill>
                    <a:latin typeface="+mn-lt"/>
                    <a:ea typeface="ＭＳ Ｐゴシック" pitchFamily="-107" charset="-128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Font typeface="Helvetica CY" pitchFamily="-107" charset="-52"/>
                  <a:buChar char="»"/>
                  <a:defRPr sz="1600">
                    <a:solidFill>
                      <a:schemeClr val="bg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Font typeface="Helvetica CY" pitchFamily="-107" charset="-52"/>
                  <a:buChar char="»"/>
                  <a:defRPr sz="1600">
                    <a:solidFill>
                      <a:schemeClr val="bg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Font typeface="Helvetica CY" pitchFamily="-107" charset="-52"/>
                  <a:buChar char="»"/>
                  <a:defRPr sz="1600">
                    <a:solidFill>
                      <a:schemeClr val="bg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bg1"/>
                  </a:buClr>
                  <a:buFont typeface="Helvetica CY" pitchFamily="-107" charset="-52"/>
                  <a:buChar char="»"/>
                  <a:defRPr sz="1600">
                    <a:solidFill>
                      <a:schemeClr val="bg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0" indent="0" algn="just">
                  <a:buNone/>
                </a:pPr>
                <a:r>
                  <a:rPr lang="en-US" sz="1600" b="1" kern="0" dirty="0">
                    <a:solidFill>
                      <a:srgbClr val="FFFF00"/>
                    </a:solidFill>
                    <a:cs typeface="Calibri" panose="020F0502020204030204" pitchFamily="34" charset="0"/>
                  </a:rPr>
                  <a:t>PM</a:t>
                </a:r>
                <a:r>
                  <a:rPr lang="en-US" sz="1600" b="1" kern="0" baseline="-25000" dirty="0">
                    <a:solidFill>
                      <a:srgbClr val="FFFF00"/>
                    </a:solidFill>
                    <a:cs typeface="Calibri" panose="020F0502020204030204" pitchFamily="34" charset="0"/>
                  </a:rPr>
                  <a:t>2.5</a:t>
                </a:r>
                <a:r>
                  <a:rPr lang="en-US" sz="1600" b="1" kern="0" dirty="0">
                    <a:solidFill>
                      <a:srgbClr val="FFFF00"/>
                    </a:solidFill>
                    <a:cs typeface="Calibri" panose="020F0502020204030204" pitchFamily="34" charset="0"/>
                  </a:rPr>
                  <a:t> and chemical composition monitoring network</a:t>
                </a:r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en-US" sz="1600" kern="0" dirty="0">
                    <a:cs typeface="Calibri" panose="020F0502020204030204" pitchFamily="34" charset="0"/>
                  </a:rPr>
                  <a:t>PM</a:t>
                </a:r>
                <a:r>
                  <a:rPr lang="en-US" sz="1600" kern="0" baseline="-25000" dirty="0">
                    <a:cs typeface="Calibri" panose="020F0502020204030204" pitchFamily="34" charset="0"/>
                  </a:rPr>
                  <a:t>2.5</a:t>
                </a:r>
                <a:r>
                  <a:rPr lang="en-US" sz="1600" kern="0" dirty="0">
                    <a:cs typeface="Calibri" panose="020F0502020204030204" pitchFamily="34" charset="0"/>
                  </a:rPr>
                  <a:t> mass conc. and chemical</a:t>
                </a:r>
                <a:r>
                  <a:rPr lang="en-US" sz="1600" b="1" kern="0" dirty="0">
                    <a:solidFill>
                      <a:srgbClr val="FFFF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sz="1600" kern="0" dirty="0">
                    <a:cs typeface="Calibri" panose="020F0502020204030204" pitchFamily="34" charset="0"/>
                  </a:rPr>
                  <a:t>speciation data were downloaded from U.S. EPA Air Quality System database (USEPA, 2021)</a:t>
                </a:r>
              </a:p>
              <a:p>
                <a:pPr marL="0" indent="0" algn="just">
                  <a:buNone/>
                </a:pPr>
                <a:r>
                  <a:rPr lang="en-US" sz="1600" b="1" kern="0" dirty="0">
                    <a:solidFill>
                      <a:srgbClr val="FFFF00"/>
                    </a:solidFill>
                    <a:cs typeface="Calibri" panose="020F0502020204030204" pitchFamily="34" charset="0"/>
                  </a:rPr>
                  <a:t>Regions within the contiguous United States</a:t>
                </a:r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en-US" sz="1600" kern="0" dirty="0">
                    <a:cs typeface="Calibri" panose="020F0502020204030204" pitchFamily="34" charset="0"/>
                  </a:rPr>
                  <a:t>Nine climatically consistent regions were identified within the continental U.S.: Northeast, Upper Midwest, Ohio Valley, Southeast, Northern Rockies and Plains, South, Southwest, Northwest, and West</a:t>
                </a:r>
              </a:p>
              <a:p>
                <a:pPr marL="0" indent="0" algn="just">
                  <a:buNone/>
                </a:pPr>
                <a:r>
                  <a:rPr lang="en-US" sz="1600" b="1" kern="0" dirty="0">
                    <a:solidFill>
                      <a:srgbClr val="FFFF00"/>
                    </a:solidFill>
                    <a:cs typeface="Calibri" panose="020F0502020204030204" pitchFamily="34" charset="0"/>
                  </a:rPr>
                  <a:t>Atmospheric chemical condition analysis </a:t>
                </a:r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en-US" sz="1600" kern="0" dirty="0">
                    <a:cs typeface="Calibri" panose="020F0502020204030204" pitchFamily="34" charset="0"/>
                  </a:rPr>
                  <a:t>The ammonium availability index, J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𝑁𝐻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2 ×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𝑆𝑂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2−</m:t>
                                </m:r>
                              </m:sup>
                            </m:sSubSup>
                          </m:e>
                        </m:d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 +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𝑁𝑂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bSup>
                          </m:e>
                        </m:d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1600" kern="0" dirty="0">
                    <a:cs typeface="Calibri" panose="020F0502020204030204" pitchFamily="34" charset="0"/>
                  </a:rPr>
                  <a:t> (Chu et al., 2004)</a:t>
                </a:r>
              </a:p>
              <a:p>
                <a:pPr lvl="1" algn="just">
                  <a:buFont typeface="Wingdings" panose="05000000000000000000" pitchFamily="2" charset="2"/>
                  <a:buChar char="§"/>
                </a:pPr>
                <a:r>
                  <a:rPr lang="en-US" sz="1200" kern="0" dirty="0">
                    <a:cs typeface="Calibri" panose="020F0502020204030204" pitchFamily="34" charset="0"/>
                  </a:rPr>
                  <a:t>J &lt; 1, NH</a:t>
                </a:r>
                <a:r>
                  <a:rPr lang="en-US" sz="1200" kern="0" baseline="-25000" dirty="0">
                    <a:cs typeface="Calibri" panose="020F0502020204030204" pitchFamily="34" charset="0"/>
                  </a:rPr>
                  <a:t>4</a:t>
                </a:r>
                <a:r>
                  <a:rPr lang="en-US" sz="1200" kern="0" baseline="30000" dirty="0">
                    <a:cs typeface="Calibri" panose="020F0502020204030204" pitchFamily="34" charset="0"/>
                  </a:rPr>
                  <a:t>+</a:t>
                </a:r>
                <a:r>
                  <a:rPr lang="en-US" sz="1200" kern="0" dirty="0">
                    <a:cs typeface="Calibri" panose="020F0502020204030204" pitchFamily="34" charset="0"/>
                  </a:rPr>
                  <a:t> deficit; J = 1, neutralization; J &gt; 1, NH</a:t>
                </a:r>
                <a:r>
                  <a:rPr lang="en-US" sz="1200" kern="0" baseline="-25000" dirty="0">
                    <a:cs typeface="Calibri" panose="020F0502020204030204" pitchFamily="34" charset="0"/>
                  </a:rPr>
                  <a:t>4</a:t>
                </a:r>
                <a:r>
                  <a:rPr lang="en-US" sz="1200" kern="0" baseline="30000" dirty="0">
                    <a:cs typeface="Calibri" panose="020F0502020204030204" pitchFamily="34" charset="0"/>
                  </a:rPr>
                  <a:t>+</a:t>
                </a:r>
                <a:r>
                  <a:rPr lang="en-US" sz="1200" kern="0" dirty="0">
                    <a:cs typeface="Calibri" panose="020F0502020204030204" pitchFamily="34" charset="0"/>
                  </a:rPr>
                  <a:t> surplus</a:t>
                </a:r>
              </a:p>
              <a:p>
                <a:pPr marL="0" indent="0" algn="just">
                  <a:buNone/>
                </a:pPr>
                <a:r>
                  <a:rPr lang="en-US" sz="1600" b="1" kern="0" dirty="0">
                    <a:solidFill>
                      <a:srgbClr val="FFFF00"/>
                    </a:solidFill>
                    <a:cs typeface="Calibri" panose="020F0502020204030204" pitchFamily="34" charset="0"/>
                  </a:rPr>
                  <a:t>Data adjustment </a:t>
                </a:r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en-US" sz="1600" kern="0" dirty="0">
                    <a:cs typeface="Calibri" panose="020F0502020204030204" pitchFamily="34" charset="0"/>
                  </a:rPr>
                  <a:t>Organic matter (OM) = 1.4 × (OC</a:t>
                </a:r>
                <a:r>
                  <a:rPr lang="en-US" sz="1600" kern="0" baseline="-25000" dirty="0">
                    <a:cs typeface="Calibri" panose="020F0502020204030204" pitchFamily="34" charset="0"/>
                  </a:rPr>
                  <a:t>M</a:t>
                </a:r>
                <a:r>
                  <a:rPr lang="en-US" sz="1600" kern="0" dirty="0">
                    <a:cs typeface="Calibri" panose="020F0502020204030204" pitchFamily="34" charset="0"/>
                  </a:rPr>
                  <a:t> – OC</a:t>
                </a:r>
                <a:r>
                  <a:rPr lang="en-US" sz="1600" kern="0" baseline="-25000" dirty="0">
                    <a:cs typeface="Calibri" panose="020F0502020204030204" pitchFamily="34" charset="0"/>
                  </a:rPr>
                  <a:t>FB</a:t>
                </a:r>
                <a:r>
                  <a:rPr lang="en-US" sz="1600" kern="0" dirty="0">
                    <a:cs typeface="Calibri" panose="020F0502020204030204" pitchFamily="34" charset="0"/>
                  </a:rPr>
                  <a:t>) </a:t>
                </a:r>
              </a:p>
              <a:p>
                <a:pPr lvl="1" algn="just">
                  <a:buFont typeface="Wingdings" panose="05000000000000000000" pitchFamily="2" charset="2"/>
                  <a:buChar char="§"/>
                </a:pPr>
                <a:r>
                  <a:rPr lang="en-US" sz="1200" kern="0" dirty="0">
                    <a:cs typeface="Calibri" panose="020F0502020204030204" pitchFamily="34" charset="0"/>
                  </a:rPr>
                  <a:t>OC</a:t>
                </a:r>
                <a:r>
                  <a:rPr lang="en-US" sz="1200" kern="0" baseline="-25000" dirty="0">
                    <a:cs typeface="Calibri" panose="020F0502020204030204" pitchFamily="34" charset="0"/>
                  </a:rPr>
                  <a:t>M</a:t>
                </a:r>
                <a:r>
                  <a:rPr lang="en-US" sz="1200" kern="0" dirty="0">
                    <a:cs typeface="Calibri" panose="020F0502020204030204" pitchFamily="34" charset="0"/>
                  </a:rPr>
                  <a:t> = measured organic carbon; OC</a:t>
                </a:r>
                <a:r>
                  <a:rPr lang="en-US" sz="1200" kern="0" baseline="-25000" dirty="0">
                    <a:cs typeface="Calibri" panose="020F0502020204030204" pitchFamily="34" charset="0"/>
                  </a:rPr>
                  <a:t>FB</a:t>
                </a:r>
                <a:r>
                  <a:rPr lang="en-US" sz="1200" kern="0" dirty="0">
                    <a:cs typeface="Calibri" panose="020F0502020204030204" pitchFamily="34" charset="0"/>
                  </a:rPr>
                  <a:t> = field blank organic carbon</a:t>
                </a:r>
              </a:p>
              <a:p>
                <a:pPr marL="0" indent="0" algn="just">
                  <a:buNone/>
                </a:pPr>
                <a:r>
                  <a:rPr lang="en-US" sz="1600" b="1" kern="0" dirty="0">
                    <a:solidFill>
                      <a:srgbClr val="FFFF00"/>
                    </a:solidFill>
                    <a:cs typeface="Calibri" panose="020F0502020204030204" pitchFamily="34" charset="0"/>
                  </a:rPr>
                  <a:t>Statistical analysis</a:t>
                </a:r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en-US" sz="1600" kern="0" dirty="0">
                    <a:cs typeface="Calibri" panose="020F0502020204030204" pitchFamily="34" charset="0"/>
                  </a:rPr>
                  <a:t>Tukey’s honest significant difference (HSD) test</a:t>
                </a:r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en-US" sz="1600" kern="0" dirty="0">
                    <a:cs typeface="Calibri" panose="020F0502020204030204" pitchFamily="34" charset="0"/>
                  </a:rPr>
                  <a:t>Theil Sen regression</a:t>
                </a:r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en-US" sz="1600" kern="0" dirty="0">
                    <a:cs typeface="Calibri" panose="020F0502020204030204" pitchFamily="34" charset="0"/>
                  </a:rPr>
                  <a:t>Kendall’s tau statistics</a:t>
                </a:r>
              </a:p>
              <a:p>
                <a:pPr marL="0" indent="0">
                  <a:buFont typeface="Helvetica CY" pitchFamily="2" charset="0"/>
                  <a:buNone/>
                </a:pPr>
                <a:endParaRPr lang="en-US" sz="1600" b="1" kern="0" dirty="0">
                  <a:solidFill>
                    <a:srgbClr val="FFFF00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CF47084-87AA-807D-9572-4EE1E146E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76" y="889068"/>
                <a:ext cx="8794242" cy="4802255"/>
              </a:xfrm>
              <a:prstGeom prst="rect">
                <a:avLst/>
              </a:prstGeom>
              <a:blipFill>
                <a:blip r:embed="rId2"/>
                <a:stretch>
                  <a:fillRect l="-347" t="-381" r="-416" b="-2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DEA4048-C181-317E-D374-AEF3F93D67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17384" b="19258"/>
          <a:stretch/>
        </p:blipFill>
        <p:spPr bwMode="auto">
          <a:xfrm>
            <a:off x="5675745" y="4802439"/>
            <a:ext cx="3383280" cy="15421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23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73025"/>
            <a:ext cx="6714114" cy="70485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cs typeface="Calibri" panose="020F0502020204030204" pitchFamily="34" charset="0"/>
              </a:rPr>
              <a:t>Annual average PM</a:t>
            </a:r>
            <a:r>
              <a:rPr lang="en-US" baseline="-25000" dirty="0">
                <a:solidFill>
                  <a:srgbClr val="FFFF00"/>
                </a:solidFill>
                <a:cs typeface="Calibri" panose="020F0502020204030204" pitchFamily="34" charset="0"/>
              </a:rPr>
              <a:t>2.5</a:t>
            </a:r>
            <a:r>
              <a:rPr lang="en-US" dirty="0">
                <a:solidFill>
                  <a:srgbClr val="FFFF00"/>
                </a:solidFill>
                <a:cs typeface="Calibri" panose="020F0502020204030204" pitchFamily="34" charset="0"/>
              </a:rPr>
              <a:t> concentrations</a:t>
            </a: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936CB31-A368-3BA9-49A1-46861D4D7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9324"/>
          <a:stretch/>
        </p:blipFill>
        <p:spPr bwMode="auto">
          <a:xfrm>
            <a:off x="64203" y="904129"/>
            <a:ext cx="4480560" cy="26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2663ABA9-1AAA-F5E8-8807-7C499B2895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 b="9324"/>
          <a:stretch/>
        </p:blipFill>
        <p:spPr bwMode="auto">
          <a:xfrm>
            <a:off x="4599239" y="904129"/>
            <a:ext cx="4480560" cy="267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158E747D-42C4-9684-D5C0-506A30BF8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2" b="10681"/>
          <a:stretch/>
        </p:blipFill>
        <p:spPr bwMode="auto">
          <a:xfrm>
            <a:off x="4599239" y="3656578"/>
            <a:ext cx="4480560" cy="243471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CD09ED3E-1D02-5325-3E1B-4C48A8EC2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20" y="3659457"/>
            <a:ext cx="4351926" cy="301752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56E83D-5752-2947-8FDD-26D505A50133}"/>
              </a:ext>
            </a:extLst>
          </p:cNvPr>
          <p:cNvSpPr txBox="1"/>
          <p:nvPr/>
        </p:nvSpPr>
        <p:spPr>
          <a:xfrm>
            <a:off x="4655127" y="5787536"/>
            <a:ext cx="4105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en-US" sz="1600" dirty="0">
                <a:solidFill>
                  <a:srgbClr val="FF0000"/>
                </a:solidFill>
              </a:rPr>
              <a:t>PM</a:t>
            </a:r>
            <a:r>
              <a:rPr lang="en-US" sz="1600" baseline="-25000" dirty="0">
                <a:solidFill>
                  <a:srgbClr val="FF0000"/>
                </a:solidFill>
              </a:rPr>
              <a:t>2.5</a:t>
            </a:r>
            <a:r>
              <a:rPr lang="en-US" sz="1600" dirty="0">
                <a:solidFill>
                  <a:srgbClr val="FF0000"/>
                </a:solidFill>
              </a:rPr>
              <a:t> (2006 minus 2020)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C7F9DC7-3C58-BF20-89E0-464A4A019B96}"/>
              </a:ext>
            </a:extLst>
          </p:cNvPr>
          <p:cNvSpPr/>
          <p:nvPr/>
        </p:nvSpPr>
        <p:spPr bwMode="auto">
          <a:xfrm>
            <a:off x="2212109" y="1935018"/>
            <a:ext cx="1519382" cy="120534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ACB873-DEE4-FDC3-5652-D97C11BE1D9B}"/>
              </a:ext>
            </a:extLst>
          </p:cNvPr>
          <p:cNvSpPr/>
          <p:nvPr/>
        </p:nvSpPr>
        <p:spPr bwMode="auto">
          <a:xfrm rot="19769843">
            <a:off x="405993" y="2266783"/>
            <a:ext cx="355600" cy="54864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C0CF05-3CD1-1EAC-0F78-2C8D353EC64B}"/>
              </a:ext>
            </a:extLst>
          </p:cNvPr>
          <p:cNvSpPr txBox="1"/>
          <p:nvPr/>
        </p:nvSpPr>
        <p:spPr>
          <a:xfrm>
            <a:off x="12035" y="3278465"/>
            <a:ext cx="35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Higher in CA, Eastern U.S.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B0E9A70-21FB-209F-0F86-0ADCEF7FE432}"/>
              </a:ext>
            </a:extLst>
          </p:cNvPr>
          <p:cNvSpPr/>
          <p:nvPr/>
        </p:nvSpPr>
        <p:spPr bwMode="auto">
          <a:xfrm>
            <a:off x="4331175" y="2128983"/>
            <a:ext cx="427173" cy="338554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B00A21-DE7D-B921-BB30-CF45E79A2B07}"/>
              </a:ext>
            </a:extLst>
          </p:cNvPr>
          <p:cNvSpPr txBox="1"/>
          <p:nvPr/>
        </p:nvSpPr>
        <p:spPr>
          <a:xfrm>
            <a:off x="4545943" y="3278943"/>
            <a:ext cx="3751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Spikes in CA, reduction in Eastern U.S.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A34EBD-6D86-7240-A2A3-7822CE225309}"/>
              </a:ext>
            </a:extLst>
          </p:cNvPr>
          <p:cNvSpPr txBox="1"/>
          <p:nvPr/>
        </p:nvSpPr>
        <p:spPr>
          <a:xfrm>
            <a:off x="4480446" y="6055969"/>
            <a:ext cx="464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Greater reductions in areas with higher PM</a:t>
            </a:r>
            <a:r>
              <a:rPr lang="en-US" sz="2000" baseline="-25000" dirty="0">
                <a:solidFill>
                  <a:schemeClr val="bg1"/>
                </a:solidFill>
              </a:rPr>
              <a:t>2.5</a:t>
            </a:r>
            <a:r>
              <a:rPr lang="en-US" sz="2000" dirty="0">
                <a:solidFill>
                  <a:schemeClr val="bg1"/>
                </a:solidFill>
              </a:rPr>
              <a:t> conc. in 2006; increase in CA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712475-4115-93D8-CA2A-2BAA61BCACD7}"/>
              </a:ext>
            </a:extLst>
          </p:cNvPr>
          <p:cNvSpPr/>
          <p:nvPr/>
        </p:nvSpPr>
        <p:spPr bwMode="auto">
          <a:xfrm rot="20656932">
            <a:off x="4849135" y="1473754"/>
            <a:ext cx="355600" cy="128016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3E3BA1D-6844-050C-7421-36B756169323}"/>
              </a:ext>
            </a:extLst>
          </p:cNvPr>
          <p:cNvSpPr/>
          <p:nvPr/>
        </p:nvSpPr>
        <p:spPr bwMode="auto">
          <a:xfrm rot="20656932">
            <a:off x="4902871" y="4036481"/>
            <a:ext cx="355600" cy="109728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21BA78-E6DE-E6D3-554D-E6A18FAA2DC5}"/>
              </a:ext>
            </a:extLst>
          </p:cNvPr>
          <p:cNvSpPr txBox="1"/>
          <p:nvPr/>
        </p:nvSpPr>
        <p:spPr>
          <a:xfrm>
            <a:off x="-114033" y="6042983"/>
            <a:ext cx="146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2020 CA wildfires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9C7CF53-932B-E54C-657B-AD848927DE39}"/>
              </a:ext>
            </a:extLst>
          </p:cNvPr>
          <p:cNvSpPr/>
          <p:nvPr/>
        </p:nvSpPr>
        <p:spPr bwMode="auto">
          <a:xfrm rot="9345401">
            <a:off x="4243423" y="4679931"/>
            <a:ext cx="620800" cy="338554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1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78" y="101986"/>
            <a:ext cx="7185168" cy="70485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cs typeface="Calibri" panose="020F0502020204030204" pitchFamily="34" charset="0"/>
              </a:rPr>
              <a:t>Temporal trend of PM</a:t>
            </a:r>
            <a:r>
              <a:rPr lang="en-US" baseline="-25000" dirty="0">
                <a:solidFill>
                  <a:srgbClr val="FFFF00"/>
                </a:solidFill>
                <a:cs typeface="Calibri" panose="020F0502020204030204" pitchFamily="34" charset="0"/>
              </a:rPr>
              <a:t>2.5</a:t>
            </a:r>
            <a:r>
              <a:rPr lang="en-US" dirty="0">
                <a:solidFill>
                  <a:srgbClr val="FFFF00"/>
                </a:solidFill>
                <a:cs typeface="Calibri" panose="020F0502020204030204" pitchFamily="34" charset="0"/>
              </a:rPr>
              <a:t> and PM</a:t>
            </a:r>
            <a:r>
              <a:rPr lang="en-US" baseline="-25000" dirty="0">
                <a:solidFill>
                  <a:srgbClr val="FFFF00"/>
                </a:solidFill>
                <a:cs typeface="Calibri" panose="020F0502020204030204" pitchFamily="34" charset="0"/>
              </a:rPr>
              <a:t>2.5</a:t>
            </a:r>
            <a:r>
              <a:rPr lang="en-US" dirty="0">
                <a:solidFill>
                  <a:srgbClr val="FFFF00"/>
                </a:solidFill>
                <a:cs typeface="Calibri" panose="020F0502020204030204" pitchFamily="34" charset="0"/>
              </a:rPr>
              <a:t> chemical compositions concentrations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6E83D-5752-2947-8FDD-26D505A50133}"/>
              </a:ext>
            </a:extLst>
          </p:cNvPr>
          <p:cNvSpPr txBox="1"/>
          <p:nvPr/>
        </p:nvSpPr>
        <p:spPr>
          <a:xfrm>
            <a:off x="5225286" y="1178160"/>
            <a:ext cx="3703780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1. PM</a:t>
            </a:r>
            <a:r>
              <a:rPr lang="en-US" sz="2000" baseline="-25000" dirty="0">
                <a:solidFill>
                  <a:schemeClr val="bg1"/>
                </a:solidFill>
              </a:rPr>
              <a:t>2.5</a:t>
            </a:r>
            <a:r>
              <a:rPr lang="en-US" sz="2000" dirty="0">
                <a:solidFill>
                  <a:schemeClr val="bg1"/>
                </a:solidFill>
              </a:rPr>
              <a:t> significant reduction, 11.38 ± 2.94 µg m</a:t>
            </a:r>
            <a:r>
              <a:rPr lang="en-US" sz="2000" baseline="30000" dirty="0">
                <a:solidFill>
                  <a:schemeClr val="bg1"/>
                </a:solidFill>
              </a:rPr>
              <a:t>-3</a:t>
            </a:r>
            <a:r>
              <a:rPr lang="en-US" sz="2000" dirty="0">
                <a:solidFill>
                  <a:schemeClr val="bg1"/>
                </a:solidFill>
              </a:rPr>
              <a:t> (2006) to 8.20 ± 2.76 µg m</a:t>
            </a:r>
            <a:r>
              <a:rPr lang="en-US" sz="2000" baseline="30000" dirty="0">
                <a:solidFill>
                  <a:schemeClr val="bg1"/>
                </a:solidFill>
              </a:rPr>
              <a:t>-3</a:t>
            </a:r>
            <a:r>
              <a:rPr lang="en-US" sz="2000" dirty="0">
                <a:solidFill>
                  <a:schemeClr val="bg1"/>
                </a:solidFill>
              </a:rPr>
              <a:t> (2020)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2. The reductions in inorganic PM</a:t>
            </a:r>
            <a:r>
              <a:rPr lang="en-US" sz="2000" baseline="-25000" dirty="0">
                <a:solidFill>
                  <a:schemeClr val="bg1"/>
                </a:solidFill>
              </a:rPr>
              <a:t>2.5</a:t>
            </a:r>
            <a:r>
              <a:rPr lang="en-US" sz="2000" dirty="0">
                <a:solidFill>
                  <a:schemeClr val="bg1"/>
                </a:solidFill>
              </a:rPr>
              <a:t> (i.e., NH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+</a:t>
            </a:r>
            <a:r>
              <a:rPr lang="en-US" sz="2000" dirty="0">
                <a:solidFill>
                  <a:schemeClr val="bg1"/>
                </a:solidFill>
              </a:rPr>
              <a:t>, NO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, and SO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2-</a:t>
            </a:r>
            <a:r>
              <a:rPr lang="en-US" sz="2000" dirty="0">
                <a:solidFill>
                  <a:schemeClr val="bg1"/>
                </a:solidFill>
              </a:rPr>
              <a:t>) are the major contributors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3. PM</a:t>
            </a:r>
            <a:r>
              <a:rPr lang="en-US" sz="2000" baseline="-25000" dirty="0">
                <a:solidFill>
                  <a:schemeClr val="bg1"/>
                </a:solidFill>
              </a:rPr>
              <a:t>2.5</a:t>
            </a:r>
            <a:r>
              <a:rPr lang="en-US" sz="2000" dirty="0">
                <a:solidFill>
                  <a:schemeClr val="bg1"/>
                </a:solidFill>
              </a:rPr>
              <a:t> peak in summer before 2008 and peak in winter after 2008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4. NO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and EC tended to peak in winter, while SO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2-</a:t>
            </a:r>
            <a:r>
              <a:rPr lang="en-US" sz="2000" dirty="0">
                <a:solidFill>
                  <a:schemeClr val="bg1"/>
                </a:solidFill>
              </a:rPr>
              <a:t> tended to peak in summer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5. Less seasonal variation of SO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2-</a:t>
            </a:r>
            <a:r>
              <a:rPr lang="en-US" sz="2000" dirty="0">
                <a:solidFill>
                  <a:schemeClr val="bg1"/>
                </a:solidFill>
              </a:rPr>
              <a:t> in recent years</a:t>
            </a:r>
          </a:p>
        </p:txBody>
      </p:sp>
      <p:pic>
        <p:nvPicPr>
          <p:cNvPr id="21" name="Picture 20" descr="Chart, box and whisker chart&#10;&#10;Description automatically generated">
            <a:extLst>
              <a:ext uri="{FF2B5EF4-FFF2-40B4-BE49-F238E27FC236}">
                <a16:creationId xmlns:a16="http://schemas.microsoft.com/office/drawing/2014/main" id="{BD22630F-4CC7-4616-9A07-61801A3C1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78" y="812501"/>
            <a:ext cx="2651760" cy="1028938"/>
          </a:xfrm>
          <a:prstGeom prst="rect">
            <a:avLst/>
          </a:prstGeom>
        </p:spPr>
      </p:pic>
      <p:pic>
        <p:nvPicPr>
          <p:cNvPr id="22" name="Picture 21" descr="Chart, box and whisker chart&#10;&#10;Description automatically generated">
            <a:extLst>
              <a:ext uri="{FF2B5EF4-FFF2-40B4-BE49-F238E27FC236}">
                <a16:creationId xmlns:a16="http://schemas.microsoft.com/office/drawing/2014/main" id="{B7B7AD81-A450-C389-CBDC-DFAA761E6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78" y="1841439"/>
            <a:ext cx="2651760" cy="970817"/>
          </a:xfrm>
          <a:prstGeom prst="rect">
            <a:avLst/>
          </a:prstGeom>
        </p:spPr>
      </p:pic>
      <p:pic>
        <p:nvPicPr>
          <p:cNvPr id="23" name="Picture 22" descr="Chart, box and whisker chart&#10;&#10;Description automatically generated">
            <a:extLst>
              <a:ext uri="{FF2B5EF4-FFF2-40B4-BE49-F238E27FC236}">
                <a16:creationId xmlns:a16="http://schemas.microsoft.com/office/drawing/2014/main" id="{24652C7F-89B8-9A29-E6BF-8F1CEFDFC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78" y="2812256"/>
            <a:ext cx="2651760" cy="1013400"/>
          </a:xfrm>
          <a:prstGeom prst="rect">
            <a:avLst/>
          </a:prstGeom>
        </p:spPr>
      </p:pic>
      <p:pic>
        <p:nvPicPr>
          <p:cNvPr id="24" name="Picture 23" descr="Chart, box and whisker chart&#10;&#10;Description automatically generated">
            <a:extLst>
              <a:ext uri="{FF2B5EF4-FFF2-40B4-BE49-F238E27FC236}">
                <a16:creationId xmlns:a16="http://schemas.microsoft.com/office/drawing/2014/main" id="{FFB0124B-2DC9-065B-F85A-38CE2E267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78" y="3825656"/>
            <a:ext cx="2651760" cy="998438"/>
          </a:xfrm>
          <a:prstGeom prst="rect">
            <a:avLst/>
          </a:prstGeom>
        </p:spPr>
      </p:pic>
      <p:pic>
        <p:nvPicPr>
          <p:cNvPr id="25" name="Picture 24" descr="Chart, box and whisker chart&#10;&#10;Description automatically generated">
            <a:extLst>
              <a:ext uri="{FF2B5EF4-FFF2-40B4-BE49-F238E27FC236}">
                <a16:creationId xmlns:a16="http://schemas.microsoft.com/office/drawing/2014/main" id="{D7EDFB2C-8A71-7C97-69E5-5A8ECA2C4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78" y="4824094"/>
            <a:ext cx="2651760" cy="999013"/>
          </a:xfrm>
          <a:prstGeom prst="rect">
            <a:avLst/>
          </a:prstGeom>
        </p:spPr>
      </p:pic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B3285D7B-3D7D-5852-405F-DF8434400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378" y="5822532"/>
            <a:ext cx="2651760" cy="1020306"/>
          </a:xfrm>
          <a:prstGeom prst="rect">
            <a:avLst/>
          </a:prstGeom>
        </p:spPr>
      </p:pic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2DA1AAB0-9582-6AA0-76FA-F93A45F78E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99" y="796042"/>
            <a:ext cx="2194560" cy="97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0AE45FD1-1098-52EF-DA6B-21761D91A3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99" y="1750956"/>
            <a:ext cx="2194560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78D7123F-9925-4976-CFDA-9DF217107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98" y="2669099"/>
            <a:ext cx="2194560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69E161DF-4799-5A13-E251-5149D22547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98" y="3703357"/>
            <a:ext cx="2194560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3F42CD37-5D60-0C72-0D36-40B77B866C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98" y="4730563"/>
            <a:ext cx="2194560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A67CF4FC-1218-2D23-BF4F-0050AB67D8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98" y="5779135"/>
            <a:ext cx="2194561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D875B5-8DD9-2631-9B28-5070D84600F6}"/>
              </a:ext>
            </a:extLst>
          </p:cNvPr>
          <p:cNvSpPr txBox="1"/>
          <p:nvPr/>
        </p:nvSpPr>
        <p:spPr>
          <a:xfrm>
            <a:off x="1929473" y="850847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PM</a:t>
            </a:r>
            <a:r>
              <a:rPr lang="en-US" b="1" baseline="-25000" dirty="0">
                <a:solidFill>
                  <a:srgbClr val="FF0000"/>
                </a:solidFill>
              </a:rPr>
              <a:t>2.5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52BEE-2789-8551-6957-CCDEB6CBAE41}"/>
              </a:ext>
            </a:extLst>
          </p:cNvPr>
          <p:cNvSpPr txBox="1"/>
          <p:nvPr/>
        </p:nvSpPr>
        <p:spPr>
          <a:xfrm>
            <a:off x="1929472" y="1845857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NH</a:t>
            </a:r>
            <a:r>
              <a:rPr lang="en-US" b="1" baseline="-25000" dirty="0">
                <a:solidFill>
                  <a:srgbClr val="FF0000"/>
                </a:solidFill>
              </a:rPr>
              <a:t>4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F2F11-415F-C718-8D44-15B1B30A104A}"/>
              </a:ext>
            </a:extLst>
          </p:cNvPr>
          <p:cNvSpPr txBox="1"/>
          <p:nvPr/>
        </p:nvSpPr>
        <p:spPr>
          <a:xfrm>
            <a:off x="1953792" y="2816674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491187-9DA1-E831-9DDD-90CB3AEB32F9}"/>
              </a:ext>
            </a:extLst>
          </p:cNvPr>
          <p:cNvSpPr txBox="1"/>
          <p:nvPr/>
        </p:nvSpPr>
        <p:spPr>
          <a:xfrm>
            <a:off x="1953792" y="3868725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</a:t>
            </a:r>
            <a:r>
              <a:rPr lang="en-US" b="1" baseline="-25000" dirty="0">
                <a:solidFill>
                  <a:srgbClr val="FF0000"/>
                </a:solidFill>
              </a:rPr>
              <a:t>4</a:t>
            </a:r>
            <a:r>
              <a:rPr lang="en-US" b="1" baseline="30000" dirty="0">
                <a:solidFill>
                  <a:srgbClr val="FF0000"/>
                </a:solidFill>
              </a:rPr>
              <a:t>2-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760793-FF4C-6715-FE79-F7EE59AC381C}"/>
              </a:ext>
            </a:extLst>
          </p:cNvPr>
          <p:cNvSpPr txBox="1"/>
          <p:nvPr/>
        </p:nvSpPr>
        <p:spPr>
          <a:xfrm>
            <a:off x="1929471" y="4879350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EC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353B97-C205-CD5A-8054-63ACB3BCA407}"/>
              </a:ext>
            </a:extLst>
          </p:cNvPr>
          <p:cNvSpPr txBox="1"/>
          <p:nvPr/>
        </p:nvSpPr>
        <p:spPr>
          <a:xfrm>
            <a:off x="1976881" y="5949288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OM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B101DB-181D-5F7C-3F63-AB86DCBC70AE}"/>
              </a:ext>
            </a:extLst>
          </p:cNvPr>
          <p:cNvCxnSpPr>
            <a:cxnSpLocks/>
          </p:cNvCxnSpPr>
          <p:nvPr/>
        </p:nvCxnSpPr>
        <p:spPr bwMode="auto">
          <a:xfrm>
            <a:off x="401782" y="1269077"/>
            <a:ext cx="2279366" cy="12750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56E7A2-A2C1-4451-CA8F-57292417ED80}"/>
              </a:ext>
            </a:extLst>
          </p:cNvPr>
          <p:cNvCxnSpPr>
            <a:cxnSpLocks/>
          </p:cNvCxnSpPr>
          <p:nvPr/>
        </p:nvCxnSpPr>
        <p:spPr bwMode="auto">
          <a:xfrm>
            <a:off x="401782" y="2327336"/>
            <a:ext cx="2256277" cy="20072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6D6B444-EE80-3963-2619-16D886D1903C}"/>
              </a:ext>
            </a:extLst>
          </p:cNvPr>
          <p:cNvCxnSpPr>
            <a:cxnSpLocks/>
          </p:cNvCxnSpPr>
          <p:nvPr/>
        </p:nvCxnSpPr>
        <p:spPr bwMode="auto">
          <a:xfrm>
            <a:off x="378693" y="3421773"/>
            <a:ext cx="2302455" cy="8639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C34C786-A90E-61C9-14BA-7F08E4BFD9F8}"/>
              </a:ext>
            </a:extLst>
          </p:cNvPr>
          <p:cNvCxnSpPr>
            <a:cxnSpLocks/>
          </p:cNvCxnSpPr>
          <p:nvPr/>
        </p:nvCxnSpPr>
        <p:spPr bwMode="auto">
          <a:xfrm>
            <a:off x="378693" y="4368189"/>
            <a:ext cx="2279366" cy="13713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5C1CBC3-11BA-65BA-42F9-9A3D8B293ACF}"/>
              </a:ext>
            </a:extLst>
          </p:cNvPr>
          <p:cNvSpPr txBox="1"/>
          <p:nvPr/>
        </p:nvSpPr>
        <p:spPr>
          <a:xfrm>
            <a:off x="2977738" y="2769977"/>
            <a:ext cx="1982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↑ winter, ↓ summer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2421FF-06AD-6A69-43B5-6A9A3A64BEE2}"/>
              </a:ext>
            </a:extLst>
          </p:cNvPr>
          <p:cNvSpPr txBox="1"/>
          <p:nvPr/>
        </p:nvSpPr>
        <p:spPr>
          <a:xfrm>
            <a:off x="3010066" y="4780678"/>
            <a:ext cx="1982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↑ winter, ↓ summer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60DB50-E0B2-7C74-A7C1-221AA328E4D1}"/>
              </a:ext>
            </a:extLst>
          </p:cNvPr>
          <p:cNvSpPr txBox="1"/>
          <p:nvPr/>
        </p:nvSpPr>
        <p:spPr>
          <a:xfrm>
            <a:off x="3077829" y="3881984"/>
            <a:ext cx="1982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↑ summer, ↓winter</a:t>
            </a:r>
          </a:p>
        </p:txBody>
      </p:sp>
    </p:spTree>
    <p:extLst>
      <p:ext uri="{BB962C8B-B14F-4D97-AF65-F5344CB8AC3E}">
        <p14:creationId xmlns:p14="http://schemas.microsoft.com/office/powerpoint/2010/main" val="3018557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trend of NH</a:t>
            </a:r>
            <a:r>
              <a:rPr lang="en-US" baseline="-25000" dirty="0"/>
              <a:t>3</a:t>
            </a:r>
            <a:r>
              <a:rPr lang="en-US" dirty="0"/>
              <a:t>, NO</a:t>
            </a:r>
            <a:r>
              <a:rPr lang="en-US" baseline="-25000" dirty="0"/>
              <a:t>x</a:t>
            </a:r>
            <a:r>
              <a:rPr lang="en-US" dirty="0"/>
              <a:t>, SO</a:t>
            </a:r>
            <a:r>
              <a:rPr lang="en-US" baseline="-25000" dirty="0"/>
              <a:t>2</a:t>
            </a:r>
            <a:r>
              <a:rPr lang="en-US" dirty="0"/>
              <a:t>, primary PM</a:t>
            </a:r>
            <a:r>
              <a:rPr lang="en-US" baseline="-25000" dirty="0"/>
              <a:t>2.5</a:t>
            </a:r>
            <a:r>
              <a:rPr lang="en-US" dirty="0"/>
              <a:t>, and VOC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6E83D-5752-2947-8FDD-26D505A50133}"/>
              </a:ext>
            </a:extLst>
          </p:cNvPr>
          <p:cNvSpPr txBox="1"/>
          <p:nvPr/>
        </p:nvSpPr>
        <p:spPr>
          <a:xfrm>
            <a:off x="4077855" y="1052537"/>
            <a:ext cx="4867564" cy="5734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Aft>
                <a:spcPts val="800"/>
              </a:spcAft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Significant &amp; spatially consistent reductions in the emissions of NO</a:t>
            </a:r>
            <a:r>
              <a:rPr lang="en-US" sz="2000" baseline="-25000" dirty="0">
                <a:solidFill>
                  <a:schemeClr val="bg1"/>
                </a:solidFill>
              </a:rPr>
              <a:t>x</a:t>
            </a:r>
            <a:r>
              <a:rPr lang="en-US" sz="2000" dirty="0">
                <a:solidFill>
                  <a:schemeClr val="bg1"/>
                </a:solidFill>
              </a:rPr>
              <a:t> &amp; SO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</a:p>
          <a:p>
            <a:pPr marL="457200" indent="-457200" algn="l">
              <a:spcAft>
                <a:spcPts val="800"/>
              </a:spcAft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National SO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emissions decreased by 85.6% &amp; national NO</a:t>
            </a:r>
            <a:r>
              <a:rPr lang="en-US" sz="2000" baseline="-25000" dirty="0">
                <a:solidFill>
                  <a:schemeClr val="bg1"/>
                </a:solidFill>
              </a:rPr>
              <a:t>x</a:t>
            </a:r>
            <a:r>
              <a:rPr lang="en-US" sz="2000" dirty="0">
                <a:solidFill>
                  <a:schemeClr val="bg1"/>
                </a:solidFill>
              </a:rPr>
              <a:t> emissions decreased by 59.6% (2006-2021)</a:t>
            </a:r>
          </a:p>
          <a:p>
            <a:pPr marL="457200" indent="-457200" algn="l">
              <a:spcAft>
                <a:spcPts val="800"/>
              </a:spcAft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The Tier 2 &amp; 3 emission standards </a:t>
            </a:r>
          </a:p>
          <a:p>
            <a:pPr marL="457200" indent="-457200" algn="l">
              <a:spcAft>
                <a:spcPts val="800"/>
              </a:spcAft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The Clean Air Interstate Rule (CAIR) implemented in 2005</a:t>
            </a:r>
          </a:p>
          <a:p>
            <a:pPr marL="457200" indent="-457200" algn="l">
              <a:spcAft>
                <a:spcPts val="800"/>
              </a:spcAft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Financial crisis during around 2008-2009 </a:t>
            </a:r>
          </a:p>
          <a:p>
            <a:pPr marL="457200" indent="-457200" algn="l">
              <a:spcAft>
                <a:spcPts val="800"/>
              </a:spcAft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The Cross-State Air Pollution Rule (CSAPR) replaced CAIR in 2015 </a:t>
            </a:r>
          </a:p>
          <a:p>
            <a:pPr marL="457200" indent="-457200" algn="l">
              <a:spcAft>
                <a:spcPts val="800"/>
              </a:spcAft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Improved vehicle technology </a:t>
            </a:r>
          </a:p>
          <a:p>
            <a:pPr marL="457200" indent="-457200" algn="l">
              <a:spcAft>
                <a:spcPts val="800"/>
              </a:spcAft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Transition of gasoline/diesel vehicles to electric vehicles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1CFDEE7-A45D-039F-0508-610528654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" y="3242908"/>
            <a:ext cx="3727445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FC0ED853-0C62-492F-D82F-10E7C1779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" y="865468"/>
            <a:ext cx="3727445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EE2A6-A6B0-1753-3011-2E3D788810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" y="4431628"/>
            <a:ext cx="3727445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4DD01C90-8AFA-8D05-42B2-6A8634D14D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" y="2054188"/>
            <a:ext cx="3727445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8C3A07F4-4E26-F1B9-79F0-A1F34922D2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" y="5620348"/>
            <a:ext cx="3727445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975523-F897-A5F6-AD18-6B0193E19A2A}"/>
              </a:ext>
            </a:extLst>
          </p:cNvPr>
          <p:cNvSpPr txBox="1"/>
          <p:nvPr/>
        </p:nvSpPr>
        <p:spPr>
          <a:xfrm>
            <a:off x="1792154" y="865468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baseline="-25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63063-AF00-B7C9-E2CE-CD21E7062B46}"/>
              </a:ext>
            </a:extLst>
          </p:cNvPr>
          <p:cNvSpPr txBox="1"/>
          <p:nvPr/>
        </p:nvSpPr>
        <p:spPr>
          <a:xfrm>
            <a:off x="1792153" y="2168893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1EAA32-0EEB-E9F6-1411-004E5D2FA347}"/>
              </a:ext>
            </a:extLst>
          </p:cNvPr>
          <p:cNvSpPr txBox="1"/>
          <p:nvPr/>
        </p:nvSpPr>
        <p:spPr>
          <a:xfrm>
            <a:off x="1842954" y="3407028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NH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9C6F6D-202B-8508-E76C-69F933563FA1}"/>
              </a:ext>
            </a:extLst>
          </p:cNvPr>
          <p:cNvSpPr txBox="1"/>
          <p:nvPr/>
        </p:nvSpPr>
        <p:spPr>
          <a:xfrm>
            <a:off x="1440873" y="4826580"/>
            <a:ext cx="161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Pri-PM</a:t>
            </a:r>
            <a:r>
              <a:rPr lang="en-US" b="1" baseline="-25000" dirty="0">
                <a:solidFill>
                  <a:srgbClr val="FF0000"/>
                </a:solidFill>
              </a:rPr>
              <a:t>2.5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3FF0FB-766B-168F-86A3-E13FF722C574}"/>
              </a:ext>
            </a:extLst>
          </p:cNvPr>
          <p:cNvSpPr txBox="1"/>
          <p:nvPr/>
        </p:nvSpPr>
        <p:spPr>
          <a:xfrm>
            <a:off x="1810629" y="5452364"/>
            <a:ext cx="140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VOC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B70AD7-72E3-147C-6EF2-A7D57B26D1BD}"/>
              </a:ext>
            </a:extLst>
          </p:cNvPr>
          <p:cNvCxnSpPr>
            <a:cxnSpLocks/>
          </p:cNvCxnSpPr>
          <p:nvPr/>
        </p:nvCxnSpPr>
        <p:spPr bwMode="auto">
          <a:xfrm>
            <a:off x="420255" y="950143"/>
            <a:ext cx="2341418" cy="52992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E29290-7A58-100D-9BDD-84197C411A2E}"/>
              </a:ext>
            </a:extLst>
          </p:cNvPr>
          <p:cNvCxnSpPr>
            <a:cxnSpLocks/>
          </p:cNvCxnSpPr>
          <p:nvPr/>
        </p:nvCxnSpPr>
        <p:spPr bwMode="auto">
          <a:xfrm>
            <a:off x="420255" y="2105140"/>
            <a:ext cx="2341418" cy="786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62043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Spatiotemporal trend of SO</a:t>
            </a:r>
            <a:r>
              <a:rPr lang="en-US" baseline="-25000" dirty="0"/>
              <a:t>4</a:t>
            </a:r>
            <a:r>
              <a:rPr lang="en-US" baseline="30000" dirty="0"/>
              <a:t>2-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6E83D-5752-2947-8FDD-26D505A50133}"/>
              </a:ext>
            </a:extLst>
          </p:cNvPr>
          <p:cNvSpPr txBox="1"/>
          <p:nvPr/>
        </p:nvSpPr>
        <p:spPr>
          <a:xfrm>
            <a:off x="124718" y="3930214"/>
            <a:ext cx="44268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1. SO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2-</a:t>
            </a:r>
            <a:r>
              <a:rPr lang="en-US" sz="2000" dirty="0">
                <a:solidFill>
                  <a:schemeClr val="bg1"/>
                </a:solidFill>
              </a:rPr>
              <a:t> conc. were higher in Ohio River Valley region, Great Lake Basin, and southeastern U.S. in 2006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2. Significant reduction of SO</a:t>
            </a:r>
            <a:r>
              <a:rPr lang="en-US" sz="2000" baseline="-25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2-</a:t>
            </a:r>
            <a:r>
              <a:rPr lang="en-US" sz="2000" dirty="0">
                <a:solidFill>
                  <a:schemeClr val="bg1"/>
                </a:solidFill>
              </a:rPr>
              <a:t> during 2006-2020 and greater reductions occurred in eastern U.S. (3.5-4.0 µg m</a:t>
            </a:r>
            <a:r>
              <a:rPr lang="en-US" sz="2000" baseline="30000" dirty="0">
                <a:solidFill>
                  <a:schemeClr val="bg1"/>
                </a:solidFill>
              </a:rPr>
              <a:t>-3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3. Less spatial heterogeneity in 2020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3ED05A7-A4C1-D108-04F5-6E36856CD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6970" r="2745" b="5979"/>
          <a:stretch/>
        </p:blipFill>
        <p:spPr bwMode="auto">
          <a:xfrm>
            <a:off x="70968" y="764701"/>
            <a:ext cx="4480560" cy="30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5E2989E-F5BB-DCD9-29E9-763B8E24A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7260" r="3358" b="5689"/>
          <a:stretch/>
        </p:blipFill>
        <p:spPr bwMode="auto">
          <a:xfrm>
            <a:off x="4608848" y="764702"/>
            <a:ext cx="4480560" cy="30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C51E6-C046-A45E-C977-A28A7B926F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13295" r="1581" b="4244"/>
          <a:stretch/>
        </p:blipFill>
        <p:spPr bwMode="auto">
          <a:xfrm>
            <a:off x="4608848" y="3855623"/>
            <a:ext cx="4480560" cy="275113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1599477-0F20-4658-E622-54C2BAA3B96B}"/>
              </a:ext>
            </a:extLst>
          </p:cNvPr>
          <p:cNvSpPr/>
          <p:nvPr/>
        </p:nvSpPr>
        <p:spPr bwMode="auto">
          <a:xfrm rot="19987679">
            <a:off x="2403647" y="1967835"/>
            <a:ext cx="1608305" cy="120534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ED895-CAF7-0D5A-3EED-40400031F8F5}"/>
              </a:ext>
            </a:extLst>
          </p:cNvPr>
          <p:cNvSpPr txBox="1"/>
          <p:nvPr/>
        </p:nvSpPr>
        <p:spPr>
          <a:xfrm>
            <a:off x="227013" y="3496597"/>
            <a:ext cx="35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Higher in Eastern U.S.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785092F-BE20-B9EF-3DB0-205B2377DC22}"/>
              </a:ext>
            </a:extLst>
          </p:cNvPr>
          <p:cNvSpPr/>
          <p:nvPr/>
        </p:nvSpPr>
        <p:spPr bwMode="auto">
          <a:xfrm>
            <a:off x="4331175" y="2019799"/>
            <a:ext cx="427173" cy="338554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08F89-3C25-D851-24F2-062812498CFE}"/>
              </a:ext>
            </a:extLst>
          </p:cNvPr>
          <p:cNvSpPr txBox="1"/>
          <p:nvPr/>
        </p:nvSpPr>
        <p:spPr>
          <a:xfrm>
            <a:off x="4796346" y="6247731"/>
            <a:ext cx="4105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en-US" sz="1600" dirty="0">
                <a:solidFill>
                  <a:srgbClr val="FF0000"/>
                </a:solidFill>
              </a:rPr>
              <a:t>SO</a:t>
            </a:r>
            <a:r>
              <a:rPr lang="en-US" sz="1600" baseline="-25000" dirty="0">
                <a:solidFill>
                  <a:srgbClr val="FF0000"/>
                </a:solidFill>
              </a:rPr>
              <a:t>4</a:t>
            </a:r>
            <a:r>
              <a:rPr lang="en-US" sz="1600" baseline="30000" dirty="0">
                <a:solidFill>
                  <a:srgbClr val="FF0000"/>
                </a:solidFill>
              </a:rPr>
              <a:t>2-</a:t>
            </a:r>
            <a:r>
              <a:rPr lang="en-US" sz="1600" dirty="0">
                <a:solidFill>
                  <a:srgbClr val="FF0000"/>
                </a:solidFill>
              </a:rPr>
              <a:t> (2006 minus 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1B7770-9DBD-6E34-FE6A-BC13488855FD}"/>
              </a:ext>
            </a:extLst>
          </p:cNvPr>
          <p:cNvSpPr txBox="1"/>
          <p:nvPr/>
        </p:nvSpPr>
        <p:spPr>
          <a:xfrm>
            <a:off x="4535153" y="3514943"/>
            <a:ext cx="35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Reduction across U.S.</a:t>
            </a:r>
          </a:p>
        </p:txBody>
      </p:sp>
    </p:spTree>
    <p:extLst>
      <p:ext uri="{BB962C8B-B14F-4D97-AF65-F5344CB8AC3E}">
        <p14:creationId xmlns:p14="http://schemas.microsoft.com/office/powerpoint/2010/main" val="4175453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1FAC-B3DE-9D49-AF6B-E615FB2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Spatiotemporal trend of NO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11FED73-DB75-6DB6-88A7-F28023BDA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5470" r="3592" b="6819"/>
          <a:stretch/>
        </p:blipFill>
        <p:spPr bwMode="auto">
          <a:xfrm>
            <a:off x="70968" y="832514"/>
            <a:ext cx="4480560" cy="298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A376E14-936E-75F0-20D5-FE403F1ADA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5733" r="3592" b="6556"/>
          <a:stretch/>
        </p:blipFill>
        <p:spPr bwMode="auto">
          <a:xfrm>
            <a:off x="4599296" y="832513"/>
            <a:ext cx="4480560" cy="29870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911774-CC15-AC3E-9FEC-F452DBD6E969}"/>
              </a:ext>
            </a:extLst>
          </p:cNvPr>
          <p:cNvSpPr txBox="1"/>
          <p:nvPr/>
        </p:nvSpPr>
        <p:spPr>
          <a:xfrm>
            <a:off x="89624" y="3905046"/>
            <a:ext cx="4564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1. NO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conc. were higher in California &amp; Great Lake Basin in 2006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2. NO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conc. were significantly reduced during 2006-2020 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3. Larger reduction in area with higher NO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baseline="30000" dirty="0">
                <a:solidFill>
                  <a:schemeClr val="bg1"/>
                </a:solidFill>
              </a:rPr>
              <a:t>-</a:t>
            </a:r>
            <a:r>
              <a:rPr lang="en-US" sz="2000" dirty="0">
                <a:solidFill>
                  <a:schemeClr val="bg1"/>
                </a:solidFill>
              </a:rPr>
              <a:t> in 2006, the highest reduction was 1-3.9 µg m</a:t>
            </a:r>
            <a:r>
              <a:rPr lang="en-US" sz="2000" baseline="30000" dirty="0">
                <a:solidFill>
                  <a:schemeClr val="bg1"/>
                </a:solidFill>
              </a:rPr>
              <a:t>-3</a:t>
            </a:r>
          </a:p>
          <a:p>
            <a:pPr algn="l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</a:rPr>
              <a:t>3. Less spatial heterogeneity in 2020</a:t>
            </a:r>
          </a:p>
        </p:txBody>
      </p:sp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93CFA7A9-F572-DD7D-9827-4CC44EAF5F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3" b="9985"/>
          <a:stretch/>
        </p:blipFill>
        <p:spPr bwMode="auto">
          <a:xfrm>
            <a:off x="4599296" y="4037968"/>
            <a:ext cx="4480560" cy="2432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4B6D4B-E568-5320-D364-B37A4CB9EA34}"/>
              </a:ext>
            </a:extLst>
          </p:cNvPr>
          <p:cNvSpPr txBox="1"/>
          <p:nvPr/>
        </p:nvSpPr>
        <p:spPr>
          <a:xfrm>
            <a:off x="472672" y="3535638"/>
            <a:ext cx="35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Higher in CA &amp; Great Lake Basin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F42294-BA4A-206D-0105-C6EBA525316F}"/>
              </a:ext>
            </a:extLst>
          </p:cNvPr>
          <p:cNvSpPr/>
          <p:nvPr/>
        </p:nvSpPr>
        <p:spPr bwMode="auto">
          <a:xfrm rot="1658621">
            <a:off x="2377075" y="1767796"/>
            <a:ext cx="1076641" cy="54864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B4A710-DE8F-5F70-E80F-B6B8DB8B8C16}"/>
              </a:ext>
            </a:extLst>
          </p:cNvPr>
          <p:cNvSpPr/>
          <p:nvPr/>
        </p:nvSpPr>
        <p:spPr bwMode="auto">
          <a:xfrm rot="19769843">
            <a:off x="338003" y="2374719"/>
            <a:ext cx="355600" cy="54864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43C46E2-183F-AC94-DE84-7895604413CF}"/>
              </a:ext>
            </a:extLst>
          </p:cNvPr>
          <p:cNvSpPr/>
          <p:nvPr/>
        </p:nvSpPr>
        <p:spPr bwMode="auto">
          <a:xfrm>
            <a:off x="4331175" y="2128983"/>
            <a:ext cx="427173" cy="338554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086AAF-4CC3-9A0A-5D05-BF3E0FC91706}"/>
              </a:ext>
            </a:extLst>
          </p:cNvPr>
          <p:cNvSpPr/>
          <p:nvPr/>
        </p:nvSpPr>
        <p:spPr bwMode="auto">
          <a:xfrm rot="1078235">
            <a:off x="7114935" y="4422040"/>
            <a:ext cx="1346692" cy="54864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6418AA-082C-FD1B-68DA-1C9442986990}"/>
              </a:ext>
            </a:extLst>
          </p:cNvPr>
          <p:cNvSpPr/>
          <p:nvPr/>
        </p:nvSpPr>
        <p:spPr bwMode="auto">
          <a:xfrm rot="19769843">
            <a:off x="5057930" y="5017836"/>
            <a:ext cx="355600" cy="54864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B7DF03-0081-AF2C-FFEC-E5E934456084}"/>
              </a:ext>
            </a:extLst>
          </p:cNvPr>
          <p:cNvSpPr txBox="1"/>
          <p:nvPr/>
        </p:nvSpPr>
        <p:spPr>
          <a:xfrm>
            <a:off x="4572000" y="6162289"/>
            <a:ext cx="4105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en-US" sz="1600" dirty="0">
                <a:solidFill>
                  <a:srgbClr val="FF0000"/>
                </a:solidFill>
              </a:rPr>
              <a:t>NO</a:t>
            </a:r>
            <a:r>
              <a:rPr lang="en-US" sz="1600" baseline="-25000" dirty="0">
                <a:solidFill>
                  <a:srgbClr val="FF0000"/>
                </a:solidFill>
              </a:rPr>
              <a:t>3</a:t>
            </a:r>
            <a:r>
              <a:rPr lang="en-US" sz="1600" baseline="30000" dirty="0">
                <a:solidFill>
                  <a:srgbClr val="FF0000"/>
                </a:solidFill>
              </a:rPr>
              <a:t>-</a:t>
            </a:r>
            <a:r>
              <a:rPr lang="en-US" sz="1600" dirty="0">
                <a:solidFill>
                  <a:srgbClr val="FF0000"/>
                </a:solidFill>
              </a:rPr>
              <a:t> (2006 minus 2020)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F531E7-6426-378F-9E3C-FBF80482551E}"/>
              </a:ext>
            </a:extLst>
          </p:cNvPr>
          <p:cNvSpPr txBox="1"/>
          <p:nvPr/>
        </p:nvSpPr>
        <p:spPr>
          <a:xfrm>
            <a:off x="4653888" y="3535636"/>
            <a:ext cx="35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Reduction across U.S.</a:t>
            </a:r>
          </a:p>
        </p:txBody>
      </p:sp>
    </p:spTree>
    <p:extLst>
      <p:ext uri="{BB962C8B-B14F-4D97-AF65-F5344CB8AC3E}">
        <p14:creationId xmlns:p14="http://schemas.microsoft.com/office/powerpoint/2010/main" val="872263272"/>
      </p:ext>
    </p:extLst>
  </p:cSld>
  <p:clrMapOvr>
    <a:masterClrMapping/>
  </p:clrMapOvr>
</p:sld>
</file>

<file path=ppt/theme/theme1.xml><?xml version="1.0" encoding="utf-8"?>
<a:theme xmlns:a="http://schemas.openxmlformats.org/drawingml/2006/main" name="PARTNER_Proj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PARTNER_Proj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PARTNER_Proj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TNER_Proj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20FBDBFA63144CA76F5BDEE7C36FC8" ma:contentTypeVersion="10" ma:contentTypeDescription="Create a new document." ma:contentTypeScope="" ma:versionID="aa71860bedd9dd2c13e13bb3f2a8b212">
  <xsd:schema xmlns:xsd="http://www.w3.org/2001/XMLSchema" xmlns:xs="http://www.w3.org/2001/XMLSchema" xmlns:p="http://schemas.microsoft.com/office/2006/metadata/properties" xmlns:ns2="2c0c4379-1960-48de-9cfa-c4323a181f50" xmlns:ns3="df9c731d-f0d1-4238-9138-6d9ef791df1f" targetNamespace="http://schemas.microsoft.com/office/2006/metadata/properties" ma:root="true" ma:fieldsID="d7ef78874f5b3c3ce798d0593ab2c814" ns2:_="" ns3:_="">
    <xsd:import namespace="2c0c4379-1960-48de-9cfa-c4323a181f50"/>
    <xsd:import namespace="df9c731d-f0d1-4238-9138-6d9ef791df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c4379-1960-48de-9cfa-c4323a181f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9c731d-f0d1-4238-9138-6d9ef791df1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0AEF0C-20A5-46AA-929D-9C1D9DDDEE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153EB7-2CED-48D6-9A65-6ADB8192797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4BFCAF3-1B35-440F-AC6A-0995E398EA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0c4379-1960-48de-9cfa-c4323a181f50"/>
    <ds:schemaRef ds:uri="df9c731d-f0d1-4238-9138-6d9ef791df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neilyoung:Applications:Microsoft Office X:Templates:My Templates:PARTNER_Proj.pot</Template>
  <TotalTime>50590</TotalTime>
  <Pages>11</Pages>
  <Words>1846</Words>
  <Application>Microsoft Office PowerPoint</Application>
  <PresentationFormat>On-screen Show (4:3)</PresentationFormat>
  <Paragraphs>176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Helvetica CY</vt:lpstr>
      <vt:lpstr>Arial</vt:lpstr>
      <vt:lpstr>Cambria Math</vt:lpstr>
      <vt:lpstr>Helvetica</vt:lpstr>
      <vt:lpstr>Wingdings</vt:lpstr>
      <vt:lpstr>PARTNER_Proj</vt:lpstr>
      <vt:lpstr>Spatiotemporal Trends in PM2.5 Chemical Composition in the Continental U.S. during 2006-2021</vt:lpstr>
      <vt:lpstr>Introduction: PM2.5 chemical compositions in the U.S.</vt:lpstr>
      <vt:lpstr>Introduction: PM2.5 chemical compositions in the U.S.</vt:lpstr>
      <vt:lpstr>Methodology</vt:lpstr>
      <vt:lpstr>Annual average PM2.5 concentrations</vt:lpstr>
      <vt:lpstr>Temporal trend of PM2.5 and PM2.5 chemical compositions concentrations</vt:lpstr>
      <vt:lpstr>Emission trend of NH3, NOx, SO2, primary PM2.5, and VOC</vt:lpstr>
      <vt:lpstr>Spatiotemporal trend of SO42-</vt:lpstr>
      <vt:lpstr>Spatiotemporal trend of NO3-</vt:lpstr>
      <vt:lpstr>Spatiotemporal trend of OM</vt:lpstr>
      <vt:lpstr>Monthly PM2.5 mass closure profile</vt:lpstr>
      <vt:lpstr>Trend in extrema</vt:lpstr>
      <vt:lpstr>Ammonium availability index-J</vt:lpstr>
      <vt:lpstr>Summary</vt:lpstr>
      <vt:lpstr>Selected References</vt:lpstr>
      <vt:lpstr>PowerPoint Presentation</vt:lpstr>
      <vt:lpstr>Extra Results (animation)</vt:lpstr>
      <vt:lpstr>Spatiotemporal trend of NH4+ &amp; EC</vt:lpstr>
      <vt:lpstr>Topography</vt:lpstr>
    </vt:vector>
  </TitlesOfParts>
  <Manager/>
  <Company>뿿촰뿿첐ˡაÔ뿿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(in words) (Project #)</dc:title>
  <dc:subject>Project Overview</dc:subject>
  <dc:creator>Jennie Leith</dc:creator>
  <cp:keywords/>
  <dc:description/>
  <cp:lastModifiedBy>Cheng, Bin</cp:lastModifiedBy>
  <cp:revision>850</cp:revision>
  <cp:lastPrinted>2019-04-05T03:19:00Z</cp:lastPrinted>
  <dcterms:created xsi:type="dcterms:W3CDTF">2010-04-28T08:22:37Z</dcterms:created>
  <dcterms:modified xsi:type="dcterms:W3CDTF">2022-10-15T01:53:49Z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0x0101004D20FBDBFA63144CA76F5BDEE7C36FC8</vt:lpwstr>
  </property>
</Properties>
</file>