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0" r:id="rId1"/>
  </p:sldMasterIdLst>
  <p:notesMasterIdLst>
    <p:notesMasterId r:id="rId28"/>
  </p:notesMasterIdLst>
  <p:sldIdLst>
    <p:sldId id="354" r:id="rId2"/>
    <p:sldId id="329" r:id="rId3"/>
    <p:sldId id="330" r:id="rId4"/>
    <p:sldId id="309" r:id="rId5"/>
    <p:sldId id="297" r:id="rId6"/>
    <p:sldId id="331" r:id="rId7"/>
    <p:sldId id="342" r:id="rId8"/>
    <p:sldId id="343" r:id="rId9"/>
    <p:sldId id="298" r:id="rId10"/>
    <p:sldId id="303" r:id="rId11"/>
    <p:sldId id="337" r:id="rId12"/>
    <p:sldId id="304" r:id="rId13"/>
    <p:sldId id="341" r:id="rId14"/>
    <p:sldId id="316" r:id="rId15"/>
    <p:sldId id="339" r:id="rId16"/>
    <p:sldId id="353" r:id="rId17"/>
    <p:sldId id="338" r:id="rId18"/>
    <p:sldId id="336" r:id="rId19"/>
    <p:sldId id="340" r:id="rId20"/>
    <p:sldId id="345" r:id="rId21"/>
    <p:sldId id="346" r:id="rId22"/>
    <p:sldId id="344" r:id="rId23"/>
    <p:sldId id="348" r:id="rId24"/>
    <p:sldId id="352" r:id="rId25"/>
    <p:sldId id="350" r:id="rId26"/>
    <p:sldId id="351"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09C"/>
    <a:srgbClr val="F5C5C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8771" autoAdjust="0"/>
  </p:normalViewPr>
  <p:slideViewPr>
    <p:cSldViewPr>
      <p:cViewPr varScale="1">
        <p:scale>
          <a:sx n="115" d="100"/>
          <a:sy n="115" d="100"/>
        </p:scale>
        <p:origin x="2058" y="84"/>
      </p:cViewPr>
      <p:guideLst>
        <p:guide orient="horz" pos="2160"/>
        <p:guide pos="2880"/>
      </p:guideLst>
    </p:cSldViewPr>
  </p:slideViewPr>
  <p:outlineViewPr>
    <p:cViewPr>
      <p:scale>
        <a:sx n="33" d="100"/>
        <a:sy n="33" d="100"/>
      </p:scale>
      <p:origin x="0" y="928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F961170-ED74-41AE-9526-281B4FA20222}" type="datetimeFigureOut">
              <a:rPr lang="en-US"/>
              <a:pPr>
                <a:defRPr/>
              </a:pPr>
              <a:t>10/15/2022</a:t>
            </a:fld>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481308D-7E00-429B-9F21-CA2335CF8D6F}" type="slidenum">
              <a:rPr lang="en-US"/>
              <a:pPr>
                <a:defRPr/>
              </a:pPr>
              <a:t>‹#›</a:t>
            </a:fld>
            <a:endParaRPr lang="en-US"/>
          </a:p>
        </p:txBody>
      </p:sp>
    </p:spTree>
    <p:extLst>
      <p:ext uri="{BB962C8B-B14F-4D97-AF65-F5344CB8AC3E}">
        <p14:creationId xmlns:p14="http://schemas.microsoft.com/office/powerpoint/2010/main" val="2118480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andfire.gov/fbfm13.ph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4815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compared the emissions and burned area by each burned unit. As we can see, WRF-Fire has lower PM2.5 emissions than BlueSky. The differences can be explained by several aspects:</a:t>
            </a:r>
          </a:p>
          <a:p>
            <a:r>
              <a:rPr lang="en-US" dirty="0"/>
              <a:t>1. phase</a:t>
            </a:r>
          </a:p>
          <a:p>
            <a:r>
              <a:rPr lang="en-US" dirty="0"/>
              <a:t>2. emission factor</a:t>
            </a:r>
          </a:p>
          <a:p>
            <a:r>
              <a:rPr lang="en-US" dirty="0"/>
              <a:t>3. Burned area</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10</a:t>
            </a:fld>
            <a:endParaRPr lang="en-US"/>
          </a:p>
        </p:txBody>
      </p:sp>
    </p:spTree>
    <p:extLst>
      <p:ext uri="{BB962C8B-B14F-4D97-AF65-F5344CB8AC3E}">
        <p14:creationId xmlns:p14="http://schemas.microsoft.com/office/powerpoint/2010/main" val="171632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11</a:t>
            </a:fld>
            <a:endParaRPr lang="en-US"/>
          </a:p>
        </p:txBody>
      </p:sp>
    </p:spTree>
    <p:extLst>
      <p:ext uri="{BB962C8B-B14F-4D97-AF65-F5344CB8AC3E}">
        <p14:creationId xmlns:p14="http://schemas.microsoft.com/office/powerpoint/2010/main" val="360550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visualize the 3D structure of PM2.5 by Vapor software. As we can see, although we use the same meteorology condition, the smoke direction is still different since they have differences in vertical structure. The wind direction can be different in different vertical layers.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12</a:t>
            </a:fld>
            <a:endParaRPr lang="en-US"/>
          </a:p>
        </p:txBody>
      </p:sp>
    </p:spTree>
    <p:extLst>
      <p:ext uri="{BB962C8B-B14F-4D97-AF65-F5344CB8AC3E}">
        <p14:creationId xmlns:p14="http://schemas.microsoft.com/office/powerpoint/2010/main" val="2224411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WRF-Fire simulation results. We have more sub plumes structures in each burned region since we conduct a more complex ignition method which is line ignition. While BlueSky CMAQ framework uses a point source assumption.</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13</a:t>
            </a:fld>
            <a:endParaRPr lang="en-US"/>
          </a:p>
        </p:txBody>
      </p:sp>
    </p:spTree>
    <p:extLst>
      <p:ext uri="{BB962C8B-B14F-4D97-AF65-F5344CB8AC3E}">
        <p14:creationId xmlns:p14="http://schemas.microsoft.com/office/powerpoint/2010/main" val="3336882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CMAQ-FEPS captures the PM2.5 peaks at three monitors. The peak start time is later than observations. It because that smoke needs more time to diffuse to the ground in FEPS due to high plume height. The highest PM2.5 concentration is higher than observations. Maybe because of emission is overestimate or the uniform emission profile is not realistic, and it overestimates the fire emissions after ignition.</a:t>
            </a:r>
          </a:p>
          <a:p>
            <a:endParaRPr lang="en-US" dirty="0"/>
          </a:p>
          <a:p>
            <a:r>
              <a:rPr lang="en-US" dirty="0"/>
              <a:t>SEV PM2.5 concentration peaks at all three monitors but the performance is worse than FEPS. The peak start time is earlier than observations. It because CMAQ does a linear interpolation of emissions. If we input hourly emissions, it starts 1 hour earlier than our input due to interpolation. The model has highest PM2.5 concentration at peak. It can be partly explained that the plume is near ground. Also, it has lower differences between plume bottom and plume top which makes the smoke emission more condensed than FEPS.</a:t>
            </a:r>
          </a:p>
          <a:p>
            <a:endParaRPr lang="en-US" dirty="0"/>
          </a:p>
          <a:p>
            <a:r>
              <a:rPr lang="en-US" dirty="0"/>
              <a:t>WRF-Fire successfully simulate two peaks at TEOM and EBAM-1033. Comparing to FEPS, the start time of peak at EBAM-1033 is closer to observation. But we miss a PM2.5 peak at EBAM-1032. Also, EBAM-1033 second peaks is not as high as observation. Notice that we have high differences at wind direction at late afternoon. It can partly explain the differences between WRF-Fire and observations.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14</a:t>
            </a:fld>
            <a:endParaRPr lang="en-US"/>
          </a:p>
        </p:txBody>
      </p:sp>
    </p:spTree>
    <p:extLst>
      <p:ext uri="{BB962C8B-B14F-4D97-AF65-F5344CB8AC3E}">
        <p14:creationId xmlns:p14="http://schemas.microsoft.com/office/powerpoint/2010/main" val="1148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BlueSky-CMAQ plume rise model are too simple for applying different ignition methods. It cannot help fire manager to know which method could be mitigate the air pollution impact related to prescribed burning. WRF-Fire is computational consuming (32 times than CMAQ), and the emission estimation is unrealistic (lack of smoldering phase); emission factor for each fuel type needs field experiments to measure. There is no general emission factor for these 13 Anderson fuel model. As we know, the emission factor can be different even for the same fuel at different latitude.</a:t>
            </a:r>
          </a:p>
          <a:p>
            <a:r>
              <a:rPr lang="en-US" dirty="0"/>
              <a:t>So, there is still enough work need to do for the prescribed burning simulations.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15</a:t>
            </a:fld>
            <a:endParaRPr lang="en-US"/>
          </a:p>
        </p:txBody>
      </p:sp>
    </p:spTree>
    <p:extLst>
      <p:ext uri="{BB962C8B-B14F-4D97-AF65-F5344CB8AC3E}">
        <p14:creationId xmlns:p14="http://schemas.microsoft.com/office/powerpoint/2010/main" val="301390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Perturb the monitor location</a:t>
            </a:r>
          </a:p>
          <a:p>
            <a:r>
              <a:rPr lang="en-US" dirty="0"/>
              <a:t>Simply rotate the monitor location does not consistently improve the result</a:t>
            </a:r>
          </a:p>
          <a:p>
            <a:r>
              <a:rPr lang="en-US" dirty="0"/>
              <a:t>1. Wind direction bias changed hour by hour.</a:t>
            </a:r>
          </a:p>
          <a:p>
            <a:r>
              <a:rPr lang="en-US" dirty="0"/>
              <a:t>2. Upper layers’ wind could affect the result.</a:t>
            </a:r>
          </a:p>
          <a:p>
            <a:r>
              <a:rPr lang="en-US" dirty="0"/>
              <a:t>3. Rotation of monitor could change the original relative location between monitor and sources when we have multiple sources. If the resolution is coarse and sources are close to each other, different sources impact could be considered as one source. When the resolution is fine and the site close to the sources, it could have problems.</a:t>
            </a:r>
          </a:p>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17</a:t>
            </a:fld>
            <a:endParaRPr lang="en-US"/>
          </a:p>
        </p:txBody>
      </p:sp>
    </p:spTree>
    <p:extLst>
      <p:ext uri="{BB962C8B-B14F-4D97-AF65-F5344CB8AC3E}">
        <p14:creationId xmlns:p14="http://schemas.microsoft.com/office/powerpoint/2010/main" val="2271633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high difference at late afternoon</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23</a:t>
            </a:fld>
            <a:endParaRPr lang="en-US"/>
          </a:p>
        </p:txBody>
      </p:sp>
    </p:spTree>
    <p:extLst>
      <p:ext uri="{BB962C8B-B14F-4D97-AF65-F5344CB8AC3E}">
        <p14:creationId xmlns:p14="http://schemas.microsoft.com/office/powerpoint/2010/main" val="423025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high difference at late afternoon</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25</a:t>
            </a:fld>
            <a:endParaRPr lang="en-US"/>
          </a:p>
        </p:txBody>
      </p:sp>
    </p:spTree>
    <p:extLst>
      <p:ext uri="{BB962C8B-B14F-4D97-AF65-F5344CB8AC3E}">
        <p14:creationId xmlns:p14="http://schemas.microsoft.com/office/powerpoint/2010/main" val="79485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prescribed burning:</a:t>
            </a:r>
          </a:p>
          <a:p>
            <a:r>
              <a:rPr lang="en-US" dirty="0"/>
              <a:t>Wildfires are hard to control and hazardous to human health and wealth.</a:t>
            </a:r>
          </a:p>
          <a:p>
            <a:r>
              <a:rPr lang="en-US" dirty="0"/>
              <a:t>So, people used prescribed burning to prevent wildfires and prescribed burning is expected has less hazardous than wildfires.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2</a:t>
            </a:fld>
            <a:endParaRPr lang="en-US"/>
          </a:p>
        </p:txBody>
      </p:sp>
    </p:spTree>
    <p:extLst>
      <p:ext uri="{BB962C8B-B14F-4D97-AF65-F5344CB8AC3E}">
        <p14:creationId xmlns:p14="http://schemas.microsoft.com/office/powerpoint/2010/main" val="413875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prescribed burning is worth to simulate, there are still many challenges behind prescribed burning simulations.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3</a:t>
            </a:fld>
            <a:endParaRPr lang="en-US"/>
          </a:p>
        </p:txBody>
      </p:sp>
    </p:spTree>
    <p:extLst>
      <p:ext uri="{BB962C8B-B14F-4D97-AF65-F5344CB8AC3E}">
        <p14:creationId xmlns:p14="http://schemas.microsoft.com/office/powerpoint/2010/main" val="61915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marL="0" indent="0" eaLnBrk="1" hangingPunct="1">
              <a:lnSpc>
                <a:spcPct val="90000"/>
              </a:lnSpc>
              <a:buFont typeface="Arial" charset="0"/>
              <a:buNone/>
            </a:pPr>
            <a:r>
              <a:rPr lang="en-US" b="1" i="0" dirty="0">
                <a:solidFill>
                  <a:schemeClr val="tx1"/>
                </a:solidFill>
              </a:rPr>
              <a:t>Southeastern wind</a:t>
            </a:r>
          </a:p>
        </p:txBody>
      </p:sp>
    </p:spTree>
    <p:extLst>
      <p:ext uri="{BB962C8B-B14F-4D97-AF65-F5344CB8AC3E}">
        <p14:creationId xmlns:p14="http://schemas.microsoft.com/office/powerpoint/2010/main" val="152206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using 3D-Adaptive TKE in the higher-resolution fire model domain.</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5</a:t>
            </a:fld>
            <a:endParaRPr lang="en-US"/>
          </a:p>
        </p:txBody>
      </p:sp>
    </p:spTree>
    <p:extLst>
      <p:ext uri="{BB962C8B-B14F-4D97-AF65-F5344CB8AC3E}">
        <p14:creationId xmlns:p14="http://schemas.microsoft.com/office/powerpoint/2010/main" val="369944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6</a:t>
            </a:fld>
            <a:endParaRPr lang="en-US"/>
          </a:p>
        </p:txBody>
      </p:sp>
    </p:spTree>
    <p:extLst>
      <p:ext uri="{BB962C8B-B14F-4D97-AF65-F5344CB8AC3E}">
        <p14:creationId xmlns:p14="http://schemas.microsoft.com/office/powerpoint/2010/main" val="21779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we evaluate our meteorological result by comparing wind from WRF with observations.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7</a:t>
            </a:fld>
            <a:endParaRPr lang="en-US"/>
          </a:p>
        </p:txBody>
      </p:sp>
    </p:spTree>
    <p:extLst>
      <p:ext uri="{BB962C8B-B14F-4D97-AF65-F5344CB8AC3E}">
        <p14:creationId xmlns:p14="http://schemas.microsoft.com/office/powerpoint/2010/main" val="274377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more care about the time period during the prescribed burning, we windowed the meteorology during prescribed burning and do the evaluation. We have 2-3 m/s wind speed bias and 30–60 degrees wind direction bias. While the main bias from wind direction is after 18 UTC.</a:t>
            </a:r>
          </a:p>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8</a:t>
            </a:fld>
            <a:endParaRPr lang="en-US"/>
          </a:p>
        </p:txBody>
      </p:sp>
    </p:spTree>
    <p:extLst>
      <p:ext uri="{BB962C8B-B14F-4D97-AF65-F5344CB8AC3E}">
        <p14:creationId xmlns:p14="http://schemas.microsoft.com/office/powerpoint/2010/main" val="207875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the comparisons of different fire models, I will start with the differences on emissions, plume height and then go to the 3d structure of simulated plume and concentrations of PM2.5 at monitors.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BlueSky uses FCCS (fuel characteristic classification system) 1km resolution. The system has more detailed fuel type classification in whole US. It includes hundreds of fuel types, and the system classifies them by ecosystem, fuel behavior, etc.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WRF-Fire uses LANDFIRE products which has 30m resolution. It has high spatial resolution while it does not have detailed classification of fuel type. It uses 13 Anderson Fire Behavior Fuel Models to classify the all fuels in 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u="sng" dirty="0">
              <a:solidFill>
                <a:srgbClr val="1A0DAB"/>
              </a:solidFill>
              <a:effectLst/>
              <a:latin typeface="Roboto" panose="02000000000000000000" pitchFamily="2" charset="0"/>
              <a:hlinkClick r:id="rId3"/>
            </a:endParaRPr>
          </a:p>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9</a:t>
            </a:fld>
            <a:endParaRPr lang="en-US"/>
          </a:p>
        </p:txBody>
      </p:sp>
    </p:spTree>
    <p:extLst>
      <p:ext uri="{BB962C8B-B14F-4D97-AF65-F5344CB8AC3E}">
        <p14:creationId xmlns:p14="http://schemas.microsoft.com/office/powerpoint/2010/main" val="3180601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2743200"/>
            <a:ext cx="8686800" cy="917575"/>
          </a:xfrm>
        </p:spPr>
        <p:txBody>
          <a:bodyPr/>
          <a:lstStyle>
            <a:lvl1pPr>
              <a:defRPr b="1">
                <a:solidFill>
                  <a:srgbClr val="0D609C"/>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3886200"/>
            <a:ext cx="6400800" cy="914400"/>
          </a:xfrm>
        </p:spPr>
        <p:txBody>
          <a:bodyPr/>
          <a:lstStyle>
            <a:lvl1pPr marL="0" indent="0" algn="ctr">
              <a:lnSpc>
                <a:spcPct val="80000"/>
              </a:lnSpc>
              <a:buFont typeface="Arial" charset="0"/>
              <a:buNone/>
              <a:defRPr sz="2000" b="1">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403492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CC7DA1-28FE-434E-BB02-0E74B489278A}" type="slidenum">
              <a:rPr lang="en-US" smtClean="0"/>
              <a:pPr>
                <a:defRPr/>
              </a:pPr>
              <a:t>‹#›</a:t>
            </a:fld>
            <a:endParaRPr lang="en-US" dirty="0"/>
          </a:p>
        </p:txBody>
      </p:sp>
    </p:spTree>
    <p:extLst>
      <p:ext uri="{BB962C8B-B14F-4D97-AF65-F5344CB8AC3E}">
        <p14:creationId xmlns:p14="http://schemas.microsoft.com/office/powerpoint/2010/main" val="200894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14400"/>
            <a:ext cx="2133600" cy="5211763"/>
          </a:xfrm>
        </p:spPr>
        <p:txBody>
          <a:bodyPr vert="eaVert"/>
          <a:lstStyle>
            <a:lvl1pPr>
              <a:defRPr>
                <a:solidFill>
                  <a:srgbClr val="0D609C"/>
                </a:solidFill>
              </a:defRPr>
            </a:lvl1pPr>
          </a:lstStyle>
          <a:p>
            <a:r>
              <a:rPr lang="en-US"/>
              <a:t>Click to edit Master title style</a:t>
            </a:r>
          </a:p>
        </p:txBody>
      </p:sp>
      <p:sp>
        <p:nvSpPr>
          <p:cNvPr id="3" name="Vertical Text Placeholder 2"/>
          <p:cNvSpPr>
            <a:spLocks noGrp="1"/>
          </p:cNvSpPr>
          <p:nvPr>
            <p:ph type="body" orient="vert" idx="1"/>
          </p:nvPr>
        </p:nvSpPr>
        <p:spPr>
          <a:xfrm>
            <a:off x="152400" y="914400"/>
            <a:ext cx="6248400" cy="5211763"/>
          </a:xfrm>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C6312B-1F2F-44A5-A784-387BE1298698}" type="slidenum">
              <a:rPr lang="en-US" smtClean="0"/>
              <a:pPr>
                <a:defRPr/>
              </a:pPr>
              <a:t>‹#›</a:t>
            </a:fld>
            <a:endParaRPr lang="en-US" dirty="0"/>
          </a:p>
        </p:txBody>
      </p:sp>
    </p:spTree>
    <p:extLst>
      <p:ext uri="{BB962C8B-B14F-4D97-AF65-F5344CB8AC3E}">
        <p14:creationId xmlns:p14="http://schemas.microsoft.com/office/powerpoint/2010/main" val="42151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idx="1"/>
          </p:nvPr>
        </p:nvSpPr>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C8B53A7-21D7-4990-A3BD-F06DCAE13504}" type="slidenum">
              <a:rPr lang="en-US" smtClean="0"/>
              <a:pPr>
                <a:defRPr/>
              </a:pPr>
              <a:t>‹#›</a:t>
            </a:fld>
            <a:endParaRPr lang="en-US" dirty="0"/>
          </a:p>
        </p:txBody>
      </p:sp>
    </p:spTree>
    <p:extLst>
      <p:ext uri="{BB962C8B-B14F-4D97-AF65-F5344CB8AC3E}">
        <p14:creationId xmlns:p14="http://schemas.microsoft.com/office/powerpoint/2010/main" val="196580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189E029-DE79-4E31-BF85-364ED8B380A7}" type="slidenum">
              <a:rPr lang="en-US" smtClean="0"/>
              <a:pPr>
                <a:defRPr/>
              </a:pPr>
              <a:t>‹#›</a:t>
            </a:fld>
            <a:endParaRPr lang="en-US" dirty="0"/>
          </a:p>
        </p:txBody>
      </p:sp>
    </p:spTree>
    <p:extLst>
      <p:ext uri="{BB962C8B-B14F-4D97-AF65-F5344CB8AC3E}">
        <p14:creationId xmlns:p14="http://schemas.microsoft.com/office/powerpoint/2010/main" val="143423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971E41D-BC73-4614-9123-DE6CF50CF4DC}" type="slidenum">
              <a:rPr lang="en-US" smtClean="0"/>
              <a:pPr>
                <a:defRPr/>
              </a:pPr>
              <a:t>‹#›</a:t>
            </a:fld>
            <a:endParaRPr lang="en-US" dirty="0"/>
          </a:p>
        </p:txBody>
      </p:sp>
    </p:spTree>
    <p:extLst>
      <p:ext uri="{BB962C8B-B14F-4D97-AF65-F5344CB8AC3E}">
        <p14:creationId xmlns:p14="http://schemas.microsoft.com/office/powerpoint/2010/main" val="413375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576E27A1-B910-4A44-9D3C-64F3CFE24622}" type="slidenum">
              <a:rPr lang="en-US" smtClean="0"/>
              <a:pPr>
                <a:defRPr/>
              </a:pPr>
              <a:t>‹#›</a:t>
            </a:fld>
            <a:endParaRPr lang="en-US" dirty="0"/>
          </a:p>
        </p:txBody>
      </p:sp>
    </p:spTree>
    <p:extLst>
      <p:ext uri="{BB962C8B-B14F-4D97-AF65-F5344CB8AC3E}">
        <p14:creationId xmlns:p14="http://schemas.microsoft.com/office/powerpoint/2010/main" val="40661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01B7501-A423-41AB-9E02-F351CC82440B}" type="slidenum">
              <a:rPr lang="en-US" smtClean="0"/>
              <a:pPr>
                <a:defRPr/>
              </a:pPr>
              <a:t>‹#›</a:t>
            </a:fld>
            <a:endParaRPr lang="en-US" dirty="0"/>
          </a:p>
        </p:txBody>
      </p:sp>
    </p:spTree>
    <p:extLst>
      <p:ext uri="{BB962C8B-B14F-4D97-AF65-F5344CB8AC3E}">
        <p14:creationId xmlns:p14="http://schemas.microsoft.com/office/powerpoint/2010/main" val="318502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3DB036-1CEA-4F14-90C1-DAD0AAE6E344}" type="slidenum">
              <a:rPr lang="en-US" smtClean="0"/>
              <a:pPr>
                <a:defRPr/>
              </a:pPr>
              <a:t>‹#›</a:t>
            </a:fld>
            <a:endParaRPr lang="en-US" dirty="0"/>
          </a:p>
        </p:txBody>
      </p:sp>
    </p:spTree>
    <p:extLst>
      <p:ext uri="{BB962C8B-B14F-4D97-AF65-F5344CB8AC3E}">
        <p14:creationId xmlns:p14="http://schemas.microsoft.com/office/powerpoint/2010/main" val="307873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solidFill>
                  <a:srgbClr val="0D609C"/>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85800"/>
            <a:ext cx="5111750" cy="5853113"/>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4785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EAB0793-6CDB-47E4-8E86-9B16CD3C8533}" type="slidenum">
              <a:rPr lang="en-US" smtClean="0"/>
              <a:pPr>
                <a:defRPr/>
              </a:pPr>
              <a:t>‹#›</a:t>
            </a:fld>
            <a:endParaRPr lang="en-US" dirty="0"/>
          </a:p>
        </p:txBody>
      </p:sp>
    </p:spTree>
    <p:extLst>
      <p:ext uri="{BB962C8B-B14F-4D97-AF65-F5344CB8AC3E}">
        <p14:creationId xmlns:p14="http://schemas.microsoft.com/office/powerpoint/2010/main" val="278978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xfrm>
            <a:off x="6858000" y="6477000"/>
            <a:ext cx="2133600" cy="476250"/>
          </a:xfrm>
          <a:ln/>
        </p:spPr>
        <p:txBody>
          <a:bodyPr/>
          <a:lstStyle>
            <a:lvl1pPr>
              <a:defRPr/>
            </a:lvl1pPr>
          </a:lstStyle>
          <a:p>
            <a:pPr>
              <a:defRPr/>
            </a:pPr>
            <a:fld id="{1E170278-0DFA-4B94-BEB7-8ACB71E83577}" type="slidenum">
              <a:rPr lang="en-US" smtClean="0"/>
              <a:pPr>
                <a:defRPr/>
              </a:pPr>
              <a:t>‹#›</a:t>
            </a:fld>
            <a:endParaRPr lang="en-US" dirty="0"/>
          </a:p>
        </p:txBody>
      </p:sp>
    </p:spTree>
    <p:extLst>
      <p:ext uri="{BB962C8B-B14F-4D97-AF65-F5344CB8AC3E}">
        <p14:creationId xmlns:p14="http://schemas.microsoft.com/office/powerpoint/2010/main" val="98787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57200" y="19050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7" name="Rectangle 13"/>
          <p:cNvSpPr>
            <a:spLocks noGrp="1" noChangeArrowheads="1"/>
          </p:cNvSpPr>
          <p:nvPr>
            <p:ph type="dt" sz="half" idx="2"/>
          </p:nvPr>
        </p:nvSpPr>
        <p:spPr bwMode="auto">
          <a:xfrm>
            <a:off x="35052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38" name="Rectangle 14"/>
          <p:cNvSpPr>
            <a:spLocks noGrp="1" noChangeArrowheads="1"/>
          </p:cNvSpPr>
          <p:nvPr>
            <p:ph type="ftr" sz="quarter" idx="3"/>
          </p:nvPr>
        </p:nvSpPr>
        <p:spPr bwMode="auto">
          <a:xfrm>
            <a:off x="76200" y="6477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9" name="Rectangle 15"/>
          <p:cNvSpPr>
            <a:spLocks noGrp="1" noChangeArrowheads="1"/>
          </p:cNvSpPr>
          <p:nvPr>
            <p:ph type="sldNum" sz="quarter" idx="4"/>
          </p:nvPr>
        </p:nvSpPr>
        <p:spPr bwMode="auto">
          <a:xfrm>
            <a:off x="68580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a:defRPr/>
            </a:pPr>
            <a:fld id="{46DE06FC-6ECF-4ECA-BBFD-DD264E44AAA5}" type="slidenum">
              <a:rPr lang="en-US" smtClean="0"/>
              <a:pPr>
                <a:defRPr/>
              </a:pPr>
              <a:t>‹#›</a:t>
            </a:fld>
            <a:endParaRPr lang="en-US" dirty="0"/>
          </a:p>
        </p:txBody>
      </p:sp>
    </p:spTree>
    <p:extLst>
      <p:ext uri="{BB962C8B-B14F-4D97-AF65-F5344CB8AC3E}">
        <p14:creationId xmlns:p14="http://schemas.microsoft.com/office/powerpoint/2010/main" val="162670249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ftr="0" dt="0"/>
  <p:txStyles>
    <p:title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1" fontAlgn="base" hangingPunct="1">
        <a:spcBef>
          <a:spcPct val="20000"/>
        </a:spcBef>
        <a:spcAft>
          <a:spcPct val="0"/>
        </a:spcAft>
        <a:buSzPct val="75000"/>
        <a:buFont typeface="Arial" pitchFamily="34" charset="0"/>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80000"/>
        <a:buFont typeface="Wingdings" pitchFamily="2" charset="2"/>
        <a:buChar char="t"/>
        <a:defRPr sz="20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SzPct val="100000"/>
        <a:buFont typeface="Wingdings" pitchFamily="2" charset="2"/>
        <a:buChar char="§"/>
        <a:defRPr>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57200" y="1828800"/>
            <a:ext cx="8458200" cy="917575"/>
          </a:xfrm>
        </p:spPr>
        <p:txBody>
          <a:bodyPr/>
          <a:lstStyle/>
          <a:p>
            <a:r>
              <a:rPr lang="en-US" sz="2400" cap="all" dirty="0"/>
              <a:t>Comparisons of Air Quality Models for Prescribed Burning Simulations at </a:t>
            </a:r>
            <a:br>
              <a:rPr lang="en-US" sz="2400" cap="all" dirty="0"/>
            </a:br>
            <a:r>
              <a:rPr lang="en-US" sz="2400" cap="all" dirty="0"/>
              <a:t>a Military Base in Southeastern United States</a:t>
            </a:r>
            <a:endParaRPr lang="en-US" sz="2400" dirty="0"/>
          </a:p>
        </p:txBody>
      </p:sp>
      <p:sp>
        <p:nvSpPr>
          <p:cNvPr id="3075" name="Subtitle 2"/>
          <p:cNvSpPr>
            <a:spLocks noGrp="1"/>
          </p:cNvSpPr>
          <p:nvPr>
            <p:ph type="subTitle" idx="1"/>
          </p:nvPr>
        </p:nvSpPr>
        <p:spPr>
          <a:xfrm>
            <a:off x="1371600" y="3276600"/>
            <a:ext cx="6400800" cy="1371600"/>
          </a:xfrm>
        </p:spPr>
        <p:txBody>
          <a:bodyPr/>
          <a:lstStyle/>
          <a:p>
            <a:pPr eaLnBrk="1" hangingPunct="1"/>
            <a:r>
              <a:rPr lang="en-US" sz="1800" dirty="0" err="1">
                <a:solidFill>
                  <a:schemeClr val="tx1"/>
                </a:solidFill>
              </a:rPr>
              <a:t>Zongrun</a:t>
            </a:r>
            <a:r>
              <a:rPr lang="en-US" sz="1800" dirty="0">
                <a:solidFill>
                  <a:schemeClr val="tx1"/>
                </a:solidFill>
              </a:rPr>
              <a:t> Li, M. Talat </a:t>
            </a:r>
            <a:r>
              <a:rPr lang="en-US" sz="1800" dirty="0" err="1">
                <a:solidFill>
                  <a:schemeClr val="tx1"/>
                </a:solidFill>
              </a:rPr>
              <a:t>Odman</a:t>
            </a:r>
            <a:r>
              <a:rPr lang="en-US" sz="1800" dirty="0">
                <a:solidFill>
                  <a:schemeClr val="tx1"/>
                </a:solidFill>
              </a:rPr>
              <a:t>, </a:t>
            </a:r>
            <a:r>
              <a:rPr lang="en-US" sz="1800" dirty="0" err="1">
                <a:solidFill>
                  <a:schemeClr val="tx1"/>
                </a:solidFill>
              </a:rPr>
              <a:t>Yongtao</a:t>
            </a:r>
            <a:r>
              <a:rPr lang="en-US" sz="1800" dirty="0">
                <a:solidFill>
                  <a:schemeClr val="tx1"/>
                </a:solidFill>
              </a:rPr>
              <a:t> Hu, </a:t>
            </a:r>
          </a:p>
          <a:p>
            <a:pPr eaLnBrk="1" hangingPunct="1"/>
            <a:r>
              <a:rPr lang="en-US" sz="1800" dirty="0">
                <a:solidFill>
                  <a:schemeClr val="tx1"/>
                </a:solidFill>
              </a:rPr>
              <a:t>Armistead G. Russell</a:t>
            </a:r>
          </a:p>
          <a:p>
            <a:pPr eaLnBrk="1" hangingPunct="1"/>
            <a:endParaRPr lang="en-US" sz="1800" dirty="0">
              <a:solidFill>
                <a:schemeClr val="tx1"/>
              </a:solidFill>
            </a:endParaRPr>
          </a:p>
          <a:p>
            <a:pPr eaLnBrk="1" hangingPunct="1"/>
            <a:r>
              <a:rPr lang="en-US" sz="1800" dirty="0">
                <a:solidFill>
                  <a:schemeClr val="tx1"/>
                </a:solidFill>
              </a:rPr>
              <a:t>School of Civil and Environmental Engineering, </a:t>
            </a:r>
          </a:p>
          <a:p>
            <a:pPr eaLnBrk="1" hangingPunct="1"/>
            <a:r>
              <a:rPr lang="en-US" sz="1800" dirty="0">
                <a:solidFill>
                  <a:schemeClr val="tx1"/>
                </a:solidFill>
              </a:rPr>
              <a:t>Georgia Institute of Technology</a:t>
            </a:r>
          </a:p>
          <a:p>
            <a:pPr eaLnBrk="1" hangingPunct="1"/>
            <a:endParaRPr lang="en-US" sz="1800" dirty="0"/>
          </a:p>
        </p:txBody>
      </p:sp>
      <p:sp>
        <p:nvSpPr>
          <p:cNvPr id="2" name="Rectangle 1">
            <a:extLst>
              <a:ext uri="{FF2B5EF4-FFF2-40B4-BE49-F238E27FC236}">
                <a16:creationId xmlns:a16="http://schemas.microsoft.com/office/drawing/2014/main" id="{2EF83B9E-DB95-ADE0-E219-F9FCB347E999}"/>
              </a:ext>
            </a:extLst>
          </p:cNvPr>
          <p:cNvSpPr/>
          <p:nvPr/>
        </p:nvSpPr>
        <p:spPr>
          <a:xfrm>
            <a:off x="3200400" y="5105400"/>
            <a:ext cx="3200400" cy="10668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1026" name="Picture 2" descr="SERDP :: North Carolina Institute for Climate Studies">
            <a:extLst>
              <a:ext uri="{FF2B5EF4-FFF2-40B4-BE49-F238E27FC236}">
                <a16:creationId xmlns:a16="http://schemas.microsoft.com/office/drawing/2014/main" id="{B6F35027-E554-69C5-0EC7-80F2C3CB9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146736"/>
            <a:ext cx="3352800" cy="880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D31BED-EA6D-4BD1-C2E7-35D28C352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854" y="4816028"/>
            <a:ext cx="2870201" cy="1260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16A7E-A088-5FBE-FBF3-098B1B387338}"/>
              </a:ext>
            </a:extLst>
          </p:cNvPr>
          <p:cNvSpPr txBox="1"/>
          <p:nvPr/>
        </p:nvSpPr>
        <p:spPr>
          <a:xfrm>
            <a:off x="5364946" y="4816028"/>
            <a:ext cx="2407454" cy="369332"/>
          </a:xfrm>
          <a:prstGeom prst="rect">
            <a:avLst/>
          </a:prstGeom>
          <a:noFill/>
        </p:spPr>
        <p:txBody>
          <a:bodyPr wrap="none" rtlCol="0">
            <a:spAutoFit/>
          </a:bodyPr>
          <a:lstStyle/>
          <a:p>
            <a:r>
              <a:rPr lang="en-US" b="1" dirty="0">
                <a:solidFill>
                  <a:srgbClr val="0D609C"/>
                </a:solidFill>
                <a:latin typeface="+mj-lt"/>
              </a:rPr>
              <a:t>A project funded by </a:t>
            </a:r>
          </a:p>
        </p:txBody>
      </p:sp>
    </p:spTree>
    <p:extLst>
      <p:ext uri="{BB962C8B-B14F-4D97-AF65-F5344CB8AC3E}">
        <p14:creationId xmlns:p14="http://schemas.microsoft.com/office/powerpoint/2010/main" val="320928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EDEFCE-3F76-5F41-ADFF-32DEBC33DB68}"/>
              </a:ext>
            </a:extLst>
          </p:cNvPr>
          <p:cNvSpPr>
            <a:spLocks noGrp="1"/>
          </p:cNvSpPr>
          <p:nvPr>
            <p:ph type="sldNum" sz="quarter" idx="12"/>
          </p:nvPr>
        </p:nvSpPr>
        <p:spPr/>
        <p:txBody>
          <a:bodyPr/>
          <a:lstStyle/>
          <a:p>
            <a:pPr>
              <a:defRPr/>
            </a:pPr>
            <a:fld id="{8C8B53A7-21D7-4990-A3BD-F06DCAE13504}" type="slidenum">
              <a:rPr lang="en-US" smtClean="0"/>
              <a:pPr>
                <a:defRPr/>
              </a:pPr>
              <a:t>10</a:t>
            </a:fld>
            <a:endParaRPr lang="en-US" dirty="0"/>
          </a:p>
        </p:txBody>
      </p:sp>
      <p:sp>
        <p:nvSpPr>
          <p:cNvPr id="6" name="Content Placeholder 2">
            <a:extLst>
              <a:ext uri="{FF2B5EF4-FFF2-40B4-BE49-F238E27FC236}">
                <a16:creationId xmlns:a16="http://schemas.microsoft.com/office/drawing/2014/main" id="{4E6D5B14-873F-CD41-9CDF-046BDC70A7C4}"/>
              </a:ext>
            </a:extLst>
          </p:cNvPr>
          <p:cNvSpPr txBox="1">
            <a:spLocks/>
          </p:cNvSpPr>
          <p:nvPr/>
        </p:nvSpPr>
        <p:spPr bwMode="auto">
          <a:xfrm>
            <a:off x="1219200" y="381000"/>
            <a:ext cx="7010400" cy="5646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Font typeface="Arial" pitchFamily="34" charset="0"/>
              <a:buNone/>
            </a:pPr>
            <a:r>
              <a:rPr lang="en-US" sz="2800" b="1" kern="0" dirty="0">
                <a:solidFill>
                  <a:srgbClr val="0D609C"/>
                </a:solidFill>
              </a:rPr>
              <a:t>Results: Emissions Comparison</a:t>
            </a:r>
          </a:p>
        </p:txBody>
      </p:sp>
      <p:sp>
        <p:nvSpPr>
          <p:cNvPr id="25" name="TextBox 24">
            <a:extLst>
              <a:ext uri="{FF2B5EF4-FFF2-40B4-BE49-F238E27FC236}">
                <a16:creationId xmlns:a16="http://schemas.microsoft.com/office/drawing/2014/main" id="{BFC3CA86-DFF2-4CE9-F67E-42D7B2D053BA}"/>
              </a:ext>
            </a:extLst>
          </p:cNvPr>
          <p:cNvSpPr txBox="1"/>
          <p:nvPr/>
        </p:nvSpPr>
        <p:spPr>
          <a:xfrm>
            <a:off x="4803005" y="945698"/>
            <a:ext cx="4161651" cy="3016210"/>
          </a:xfrm>
          <a:prstGeom prst="rect">
            <a:avLst/>
          </a:prstGeom>
          <a:noFill/>
        </p:spPr>
        <p:txBody>
          <a:bodyPr wrap="square" rtlCol="0">
            <a:spAutoFit/>
          </a:bodyPr>
          <a:lstStyle/>
          <a:p>
            <a:pPr marL="285750" indent="-285750">
              <a:buFont typeface="Arial" panose="020B0604020202020204" pitchFamily="34" charset="0"/>
              <a:buChar char="•"/>
            </a:pPr>
            <a:r>
              <a:rPr lang="en-US" sz="1900" dirty="0"/>
              <a:t>WRF-Fire only has flaming phase</a:t>
            </a:r>
          </a:p>
          <a:p>
            <a:pPr marL="285750" indent="-285750">
              <a:buFont typeface="Arial" panose="020B0604020202020204" pitchFamily="34" charset="0"/>
              <a:buChar char="•"/>
            </a:pPr>
            <a:r>
              <a:rPr lang="en-US" sz="1900" dirty="0"/>
              <a:t>WRF-Fire emission factors range from 5.4 to 13.0 g/kg for different fuel types</a:t>
            </a:r>
          </a:p>
          <a:p>
            <a:pPr marL="285750" indent="-285750">
              <a:buFont typeface="Arial" panose="020B0604020202020204" pitchFamily="34" charset="0"/>
              <a:buChar char="•"/>
            </a:pPr>
            <a:r>
              <a:rPr lang="en-US" sz="1900" dirty="0"/>
              <a:t>BlueSky emissions are based on SERA (Smoke Emissions Reference Application). PM</a:t>
            </a:r>
            <a:r>
              <a:rPr lang="en-US" sz="1900" baseline="-25000" dirty="0"/>
              <a:t>2.5</a:t>
            </a:r>
            <a:r>
              <a:rPr lang="en-US" sz="1900" dirty="0"/>
              <a:t> emission factor has mean value of 26.0 g/kg (standard deviation 39.3 g/kg).</a:t>
            </a:r>
          </a:p>
        </p:txBody>
      </p:sp>
      <p:sp>
        <p:nvSpPr>
          <p:cNvPr id="2" name="TextBox 1">
            <a:extLst>
              <a:ext uri="{FF2B5EF4-FFF2-40B4-BE49-F238E27FC236}">
                <a16:creationId xmlns:a16="http://schemas.microsoft.com/office/drawing/2014/main" id="{95FAF371-FEE7-0DA3-2FFD-AA959FE91ABE}"/>
              </a:ext>
            </a:extLst>
          </p:cNvPr>
          <p:cNvSpPr txBox="1"/>
          <p:nvPr/>
        </p:nvSpPr>
        <p:spPr>
          <a:xfrm>
            <a:off x="4876799" y="4358030"/>
            <a:ext cx="3688882" cy="1554272"/>
          </a:xfrm>
          <a:prstGeom prst="rect">
            <a:avLst/>
          </a:prstGeom>
          <a:noFill/>
        </p:spPr>
        <p:txBody>
          <a:bodyPr wrap="square" rtlCol="0">
            <a:spAutoFit/>
          </a:bodyPr>
          <a:lstStyle/>
          <a:p>
            <a:pPr marL="285750" indent="-285750">
              <a:buFont typeface="Arial" panose="020B0604020202020204" pitchFamily="34" charset="0"/>
              <a:buChar char="•"/>
            </a:pPr>
            <a:r>
              <a:rPr lang="en-US" sz="1900" dirty="0"/>
              <a:t>WRF-Fire burned region is bounded by the fuel.</a:t>
            </a:r>
          </a:p>
          <a:p>
            <a:pPr marL="285750" indent="-285750">
              <a:buFont typeface="Arial" panose="020B0604020202020204" pitchFamily="34" charset="0"/>
              <a:buChar char="•"/>
            </a:pPr>
            <a:r>
              <a:rPr lang="en-US" sz="1900" dirty="0"/>
              <a:t>BlueSky can directly intake the burned area from burning records.</a:t>
            </a:r>
          </a:p>
        </p:txBody>
      </p:sp>
      <p:pic>
        <p:nvPicPr>
          <p:cNvPr id="5" name="Picture 4" descr="Chart, bar chart&#10;&#10;Description automatically generated">
            <a:extLst>
              <a:ext uri="{FF2B5EF4-FFF2-40B4-BE49-F238E27FC236}">
                <a16:creationId xmlns:a16="http://schemas.microsoft.com/office/drawing/2014/main" id="{5CE1B2CE-A492-9A57-875C-A29FFB46872C}"/>
              </a:ext>
            </a:extLst>
          </p:cNvPr>
          <p:cNvPicPr>
            <a:picLocks noChangeAspect="1"/>
          </p:cNvPicPr>
          <p:nvPr/>
        </p:nvPicPr>
        <p:blipFill rotWithShape="1">
          <a:blip r:embed="rId3"/>
          <a:srcRect t="2988" b="4325"/>
          <a:stretch/>
        </p:blipFill>
        <p:spPr>
          <a:xfrm>
            <a:off x="304800" y="834110"/>
            <a:ext cx="4398264" cy="3126148"/>
          </a:xfrm>
          <a:prstGeom prst="rect">
            <a:avLst/>
          </a:prstGeom>
        </p:spPr>
      </p:pic>
      <p:pic>
        <p:nvPicPr>
          <p:cNvPr id="12" name="Picture 11" descr="Chart, bar chart&#10;&#10;Description automatically generated">
            <a:extLst>
              <a:ext uri="{FF2B5EF4-FFF2-40B4-BE49-F238E27FC236}">
                <a16:creationId xmlns:a16="http://schemas.microsoft.com/office/drawing/2014/main" id="{2AEF6B28-EF52-9978-E43D-3CAD5A14E951}"/>
              </a:ext>
            </a:extLst>
          </p:cNvPr>
          <p:cNvPicPr>
            <a:picLocks noChangeAspect="1"/>
          </p:cNvPicPr>
          <p:nvPr/>
        </p:nvPicPr>
        <p:blipFill rotWithShape="1">
          <a:blip r:embed="rId4"/>
          <a:srcRect l="6322" t="6211" r="8621" b="2348"/>
          <a:stretch/>
        </p:blipFill>
        <p:spPr>
          <a:xfrm>
            <a:off x="256256" y="3848895"/>
            <a:ext cx="4398264" cy="2967173"/>
          </a:xfrm>
          <a:prstGeom prst="rect">
            <a:avLst/>
          </a:prstGeom>
        </p:spPr>
      </p:pic>
      <p:cxnSp>
        <p:nvCxnSpPr>
          <p:cNvPr id="14" name="Straight Arrow Connector 13">
            <a:extLst>
              <a:ext uri="{FF2B5EF4-FFF2-40B4-BE49-F238E27FC236}">
                <a16:creationId xmlns:a16="http://schemas.microsoft.com/office/drawing/2014/main" id="{6C25B7D0-9409-5B80-0033-B5183502D7B1}"/>
              </a:ext>
            </a:extLst>
          </p:cNvPr>
          <p:cNvCxnSpPr>
            <a:cxnSpLocks/>
          </p:cNvCxnSpPr>
          <p:nvPr/>
        </p:nvCxnSpPr>
        <p:spPr>
          <a:xfrm flipH="1">
            <a:off x="2664865" y="2538673"/>
            <a:ext cx="152400" cy="5869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579A30-447C-5398-0AF7-16D7F74D59F3}"/>
              </a:ext>
            </a:extLst>
          </p:cNvPr>
          <p:cNvSpPr txBox="1"/>
          <p:nvPr/>
        </p:nvSpPr>
        <p:spPr>
          <a:xfrm>
            <a:off x="2664865" y="2244736"/>
            <a:ext cx="1184940" cy="369332"/>
          </a:xfrm>
          <a:prstGeom prst="rect">
            <a:avLst/>
          </a:prstGeom>
          <a:noFill/>
        </p:spPr>
        <p:txBody>
          <a:bodyPr wrap="none" rtlCol="0">
            <a:spAutoFit/>
          </a:bodyPr>
          <a:lstStyle/>
          <a:p>
            <a:r>
              <a:rPr lang="en-US" dirty="0"/>
              <a:t>WRF-Fire</a:t>
            </a:r>
          </a:p>
        </p:txBody>
      </p:sp>
      <p:cxnSp>
        <p:nvCxnSpPr>
          <p:cNvPr id="22" name="Straight Arrow Connector 21">
            <a:extLst>
              <a:ext uri="{FF2B5EF4-FFF2-40B4-BE49-F238E27FC236}">
                <a16:creationId xmlns:a16="http://schemas.microsoft.com/office/drawing/2014/main" id="{64B140CF-EEFF-5060-A797-7EAC0F8BC448}"/>
              </a:ext>
            </a:extLst>
          </p:cNvPr>
          <p:cNvCxnSpPr>
            <a:cxnSpLocks/>
          </p:cNvCxnSpPr>
          <p:nvPr/>
        </p:nvCxnSpPr>
        <p:spPr>
          <a:xfrm flipH="1">
            <a:off x="2503932" y="1347294"/>
            <a:ext cx="152400" cy="5869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BD8B77B-89B7-091A-BA3F-11826E21EF3A}"/>
              </a:ext>
            </a:extLst>
          </p:cNvPr>
          <p:cNvSpPr txBox="1"/>
          <p:nvPr/>
        </p:nvSpPr>
        <p:spPr>
          <a:xfrm>
            <a:off x="1764440" y="1034919"/>
            <a:ext cx="1031051" cy="369332"/>
          </a:xfrm>
          <a:prstGeom prst="rect">
            <a:avLst/>
          </a:prstGeom>
          <a:noFill/>
        </p:spPr>
        <p:txBody>
          <a:bodyPr wrap="none" rtlCol="0">
            <a:spAutoFit/>
          </a:bodyPr>
          <a:lstStyle/>
          <a:p>
            <a:r>
              <a:rPr lang="en-US" dirty="0"/>
              <a:t>BlueSky</a:t>
            </a:r>
          </a:p>
        </p:txBody>
      </p:sp>
      <p:cxnSp>
        <p:nvCxnSpPr>
          <p:cNvPr id="26" name="Straight Arrow Connector 25">
            <a:extLst>
              <a:ext uri="{FF2B5EF4-FFF2-40B4-BE49-F238E27FC236}">
                <a16:creationId xmlns:a16="http://schemas.microsoft.com/office/drawing/2014/main" id="{3DF338A1-4583-AD2D-7C55-697EBD4C05D7}"/>
              </a:ext>
            </a:extLst>
          </p:cNvPr>
          <p:cNvCxnSpPr>
            <a:cxnSpLocks/>
          </p:cNvCxnSpPr>
          <p:nvPr/>
        </p:nvCxnSpPr>
        <p:spPr>
          <a:xfrm flipH="1">
            <a:off x="2679798" y="4683514"/>
            <a:ext cx="295225" cy="541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9FC011C-B6F7-77E2-51A0-34DC86D71C1F}"/>
              </a:ext>
            </a:extLst>
          </p:cNvPr>
          <p:cNvSpPr txBox="1"/>
          <p:nvPr/>
        </p:nvSpPr>
        <p:spPr>
          <a:xfrm>
            <a:off x="2783327" y="4386490"/>
            <a:ext cx="1184940" cy="369332"/>
          </a:xfrm>
          <a:prstGeom prst="rect">
            <a:avLst/>
          </a:prstGeom>
          <a:noFill/>
        </p:spPr>
        <p:txBody>
          <a:bodyPr wrap="none" rtlCol="0">
            <a:spAutoFit/>
          </a:bodyPr>
          <a:lstStyle/>
          <a:p>
            <a:r>
              <a:rPr lang="en-US" dirty="0"/>
              <a:t>WRF-Fire</a:t>
            </a:r>
          </a:p>
        </p:txBody>
      </p:sp>
      <p:cxnSp>
        <p:nvCxnSpPr>
          <p:cNvPr id="30" name="Straight Arrow Connector 29">
            <a:extLst>
              <a:ext uri="{FF2B5EF4-FFF2-40B4-BE49-F238E27FC236}">
                <a16:creationId xmlns:a16="http://schemas.microsoft.com/office/drawing/2014/main" id="{44984407-D443-CA28-5D20-50C2A8F10855}"/>
              </a:ext>
            </a:extLst>
          </p:cNvPr>
          <p:cNvCxnSpPr>
            <a:cxnSpLocks/>
          </p:cNvCxnSpPr>
          <p:nvPr/>
        </p:nvCxnSpPr>
        <p:spPr>
          <a:xfrm>
            <a:off x="2145919" y="4755822"/>
            <a:ext cx="358013" cy="501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195B132-1668-006A-FA5C-E3B9952FB6FC}"/>
              </a:ext>
            </a:extLst>
          </p:cNvPr>
          <p:cNvSpPr txBox="1"/>
          <p:nvPr/>
        </p:nvSpPr>
        <p:spPr>
          <a:xfrm>
            <a:off x="1500262" y="4462385"/>
            <a:ext cx="1031051" cy="369332"/>
          </a:xfrm>
          <a:prstGeom prst="rect">
            <a:avLst/>
          </a:prstGeom>
          <a:noFill/>
        </p:spPr>
        <p:txBody>
          <a:bodyPr wrap="none" rtlCol="0">
            <a:spAutoFit/>
          </a:bodyPr>
          <a:lstStyle/>
          <a:p>
            <a:r>
              <a:rPr lang="en-US" dirty="0"/>
              <a:t>BlueSky</a:t>
            </a:r>
          </a:p>
        </p:txBody>
      </p:sp>
    </p:spTree>
    <p:extLst>
      <p:ext uri="{BB962C8B-B14F-4D97-AF65-F5344CB8AC3E}">
        <p14:creationId xmlns:p14="http://schemas.microsoft.com/office/powerpoint/2010/main" val="252779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E228-EB6C-90D0-5784-75F47D8B1F51}"/>
              </a:ext>
            </a:extLst>
          </p:cNvPr>
          <p:cNvSpPr>
            <a:spLocks noGrp="1"/>
          </p:cNvSpPr>
          <p:nvPr>
            <p:ph type="title"/>
          </p:nvPr>
        </p:nvSpPr>
        <p:spPr>
          <a:xfrm>
            <a:off x="0" y="273724"/>
            <a:ext cx="9144000" cy="762000"/>
          </a:xfrm>
        </p:spPr>
        <p:txBody>
          <a:bodyPr/>
          <a:lstStyle/>
          <a:p>
            <a:r>
              <a:rPr lang="en-US" dirty="0"/>
              <a:t>Time Profile and Vertical Profile</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9F871CC5-8FB2-D492-87F8-A16438588E2A}"/>
              </a:ext>
            </a:extLst>
          </p:cNvPr>
          <p:cNvPicPr>
            <a:picLocks noGrp="1" noChangeAspect="1"/>
          </p:cNvPicPr>
          <p:nvPr>
            <p:ph idx="1"/>
          </p:nvPr>
        </p:nvPicPr>
        <p:blipFill rotWithShape="1">
          <a:blip r:embed="rId3"/>
          <a:srcRect t="3675" r="7961"/>
          <a:stretch/>
        </p:blipFill>
        <p:spPr>
          <a:xfrm>
            <a:off x="4953000" y="3841076"/>
            <a:ext cx="3494869" cy="2743200"/>
          </a:xfrm>
        </p:spPr>
      </p:pic>
      <p:sp>
        <p:nvSpPr>
          <p:cNvPr id="4" name="Slide Number Placeholder 3">
            <a:extLst>
              <a:ext uri="{FF2B5EF4-FFF2-40B4-BE49-F238E27FC236}">
                <a16:creationId xmlns:a16="http://schemas.microsoft.com/office/drawing/2014/main" id="{48306E55-07C6-80C6-18BF-2C2BE2941DA2}"/>
              </a:ext>
            </a:extLst>
          </p:cNvPr>
          <p:cNvSpPr>
            <a:spLocks noGrp="1"/>
          </p:cNvSpPr>
          <p:nvPr>
            <p:ph type="sldNum" sz="quarter" idx="12"/>
          </p:nvPr>
        </p:nvSpPr>
        <p:spPr/>
        <p:txBody>
          <a:bodyPr/>
          <a:lstStyle/>
          <a:p>
            <a:pPr>
              <a:defRPr/>
            </a:pPr>
            <a:fld id="{8C8B53A7-21D7-4990-A3BD-F06DCAE13504}" type="slidenum">
              <a:rPr lang="en-US" smtClean="0"/>
              <a:pPr>
                <a:defRPr/>
              </a:pPr>
              <a:t>11</a:t>
            </a:fld>
            <a:endParaRPr lang="en-US" dirty="0"/>
          </a:p>
        </p:txBody>
      </p:sp>
      <p:sp>
        <p:nvSpPr>
          <p:cNvPr id="13" name="TextBox 12">
            <a:extLst>
              <a:ext uri="{FF2B5EF4-FFF2-40B4-BE49-F238E27FC236}">
                <a16:creationId xmlns:a16="http://schemas.microsoft.com/office/drawing/2014/main" id="{5D749FE4-D608-E49D-1648-3D56E09F8662}"/>
              </a:ext>
            </a:extLst>
          </p:cNvPr>
          <p:cNvSpPr txBox="1"/>
          <p:nvPr/>
        </p:nvSpPr>
        <p:spPr>
          <a:xfrm>
            <a:off x="4678680" y="1013460"/>
            <a:ext cx="435864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WRF-Fire time profile and smoke height are related to fire spread rate and emitted heat flux.</a:t>
            </a:r>
          </a:p>
          <a:p>
            <a:pPr marL="285750" indent="-285750">
              <a:buFont typeface="Arial" panose="020B0604020202020204" pitchFamily="34" charset="0"/>
              <a:buChar char="•"/>
            </a:pPr>
            <a:r>
              <a:rPr lang="en-US" sz="2000" dirty="0"/>
              <a:t>BlueSky time profile and vertical distribution are uniform. </a:t>
            </a:r>
          </a:p>
          <a:p>
            <a:pPr marL="285750" indent="-285750">
              <a:buFont typeface="Arial" panose="020B0604020202020204" pitchFamily="34" charset="0"/>
              <a:buChar char="•"/>
            </a:pPr>
            <a:r>
              <a:rPr lang="en-US" sz="2000" dirty="0"/>
              <a:t>FEPS plume height is highest, followed by WRF-Fire and SEV.</a:t>
            </a:r>
          </a:p>
        </p:txBody>
      </p:sp>
      <p:pic>
        <p:nvPicPr>
          <p:cNvPr id="9" name="Picture 8" descr="Chart&#10;&#10;Description automatically generated">
            <a:extLst>
              <a:ext uri="{FF2B5EF4-FFF2-40B4-BE49-F238E27FC236}">
                <a16:creationId xmlns:a16="http://schemas.microsoft.com/office/drawing/2014/main" id="{28F0D0E2-0662-DBB0-2B38-2AEB5E802749}"/>
              </a:ext>
            </a:extLst>
          </p:cNvPr>
          <p:cNvPicPr>
            <a:picLocks noChangeAspect="1"/>
          </p:cNvPicPr>
          <p:nvPr/>
        </p:nvPicPr>
        <p:blipFill rotWithShape="1">
          <a:blip r:embed="rId4"/>
          <a:srcRect t="6232" b="5988"/>
          <a:stretch/>
        </p:blipFill>
        <p:spPr>
          <a:xfrm>
            <a:off x="587052" y="3841076"/>
            <a:ext cx="4166776" cy="2743200"/>
          </a:xfrm>
          <a:prstGeom prst="rect">
            <a:avLst/>
          </a:prstGeom>
        </p:spPr>
      </p:pic>
      <p:pic>
        <p:nvPicPr>
          <p:cNvPr id="5" name="Picture 4" descr="Chart&#10;&#10;Description automatically generated">
            <a:extLst>
              <a:ext uri="{FF2B5EF4-FFF2-40B4-BE49-F238E27FC236}">
                <a16:creationId xmlns:a16="http://schemas.microsoft.com/office/drawing/2014/main" id="{81361907-FA70-7A88-597B-523821F2B0AF}"/>
              </a:ext>
            </a:extLst>
          </p:cNvPr>
          <p:cNvPicPr>
            <a:picLocks noChangeAspect="1"/>
          </p:cNvPicPr>
          <p:nvPr/>
        </p:nvPicPr>
        <p:blipFill rotWithShape="1">
          <a:blip r:embed="rId5"/>
          <a:srcRect l="4513" t="4722" r="7987" b="6389"/>
          <a:stretch/>
        </p:blipFill>
        <p:spPr>
          <a:xfrm>
            <a:off x="889000" y="1013460"/>
            <a:ext cx="3550921" cy="2705464"/>
          </a:xfrm>
          <a:prstGeom prst="rect">
            <a:avLst/>
          </a:prstGeom>
        </p:spPr>
      </p:pic>
    </p:spTree>
    <p:extLst>
      <p:ext uri="{BB962C8B-B14F-4D97-AF65-F5344CB8AC3E}">
        <p14:creationId xmlns:p14="http://schemas.microsoft.com/office/powerpoint/2010/main" val="348121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74147-BA83-924C-9AE8-1377DEB66859}"/>
              </a:ext>
            </a:extLst>
          </p:cNvPr>
          <p:cNvSpPr>
            <a:spLocks noGrp="1"/>
          </p:cNvSpPr>
          <p:nvPr>
            <p:ph type="sldNum" sz="quarter" idx="12"/>
          </p:nvPr>
        </p:nvSpPr>
        <p:spPr/>
        <p:txBody>
          <a:bodyPr/>
          <a:lstStyle/>
          <a:p>
            <a:pPr>
              <a:defRPr/>
            </a:pPr>
            <a:fld id="{8C8B53A7-21D7-4990-A3BD-F06DCAE13504}" type="slidenum">
              <a:rPr lang="en-US" smtClean="0"/>
              <a:pPr>
                <a:defRPr/>
              </a:pPr>
              <a:t>12</a:t>
            </a:fld>
            <a:endParaRPr lang="en-US" dirty="0"/>
          </a:p>
        </p:txBody>
      </p:sp>
      <p:sp>
        <p:nvSpPr>
          <p:cNvPr id="5" name="Content Placeholder 2">
            <a:extLst>
              <a:ext uri="{FF2B5EF4-FFF2-40B4-BE49-F238E27FC236}">
                <a16:creationId xmlns:a16="http://schemas.microsoft.com/office/drawing/2014/main" id="{777FDC43-A239-FF49-8825-B51C3EECA0CF}"/>
              </a:ext>
            </a:extLst>
          </p:cNvPr>
          <p:cNvSpPr txBox="1">
            <a:spLocks/>
          </p:cNvSpPr>
          <p:nvPr/>
        </p:nvSpPr>
        <p:spPr bwMode="auto">
          <a:xfrm>
            <a:off x="457200" y="457200"/>
            <a:ext cx="8229600" cy="400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Font typeface="Arial" pitchFamily="34" charset="0"/>
              <a:buNone/>
            </a:pPr>
            <a:r>
              <a:rPr lang="en-US" sz="3200" b="1" kern="0" dirty="0">
                <a:solidFill>
                  <a:srgbClr val="0D609C"/>
                </a:solidFill>
              </a:rPr>
              <a:t>3D Structure of PM</a:t>
            </a:r>
            <a:r>
              <a:rPr lang="en-US" sz="3200" b="1" kern="0" baseline="-25000" dirty="0">
                <a:solidFill>
                  <a:srgbClr val="0D609C"/>
                </a:solidFill>
              </a:rPr>
              <a:t>2.5</a:t>
            </a:r>
          </a:p>
        </p:txBody>
      </p:sp>
      <p:sp>
        <p:nvSpPr>
          <p:cNvPr id="11" name="TextBox 10">
            <a:extLst>
              <a:ext uri="{FF2B5EF4-FFF2-40B4-BE49-F238E27FC236}">
                <a16:creationId xmlns:a16="http://schemas.microsoft.com/office/drawing/2014/main" id="{1A9449C9-1E3B-F34C-A92B-D4D719BED30E}"/>
              </a:ext>
            </a:extLst>
          </p:cNvPr>
          <p:cNvSpPr txBox="1"/>
          <p:nvPr/>
        </p:nvSpPr>
        <p:spPr>
          <a:xfrm>
            <a:off x="762000" y="1786132"/>
            <a:ext cx="2685030" cy="369332"/>
          </a:xfrm>
          <a:prstGeom prst="rect">
            <a:avLst/>
          </a:prstGeom>
          <a:noFill/>
        </p:spPr>
        <p:txBody>
          <a:bodyPr wrap="none" rtlCol="0">
            <a:spAutoFit/>
          </a:bodyPr>
          <a:lstStyle/>
          <a:p>
            <a:r>
              <a:rPr lang="en-US" dirty="0"/>
              <a:t>CMAQ FEPS PM</a:t>
            </a:r>
            <a:r>
              <a:rPr lang="en-US" baseline="-25000" dirty="0"/>
              <a:t>2.5</a:t>
            </a:r>
            <a:r>
              <a:rPr lang="en-US" dirty="0"/>
              <a:t> TOT</a:t>
            </a:r>
          </a:p>
        </p:txBody>
      </p:sp>
      <p:sp>
        <p:nvSpPr>
          <p:cNvPr id="12" name="TextBox 11">
            <a:extLst>
              <a:ext uri="{FF2B5EF4-FFF2-40B4-BE49-F238E27FC236}">
                <a16:creationId xmlns:a16="http://schemas.microsoft.com/office/drawing/2014/main" id="{C6F323B3-614E-9F48-B34C-C3CD687AED1F}"/>
              </a:ext>
            </a:extLst>
          </p:cNvPr>
          <p:cNvSpPr txBox="1"/>
          <p:nvPr/>
        </p:nvSpPr>
        <p:spPr>
          <a:xfrm>
            <a:off x="5532316" y="1724916"/>
            <a:ext cx="2543966" cy="369332"/>
          </a:xfrm>
          <a:prstGeom prst="rect">
            <a:avLst/>
          </a:prstGeom>
          <a:noFill/>
        </p:spPr>
        <p:txBody>
          <a:bodyPr wrap="none" rtlCol="0">
            <a:spAutoFit/>
          </a:bodyPr>
          <a:lstStyle/>
          <a:p>
            <a:r>
              <a:rPr lang="en-US" dirty="0"/>
              <a:t>CMAQ SEV PM</a:t>
            </a:r>
            <a:r>
              <a:rPr lang="en-US" baseline="-25000" dirty="0"/>
              <a:t>2.5</a:t>
            </a:r>
            <a:r>
              <a:rPr lang="en-US" dirty="0"/>
              <a:t> TOT</a:t>
            </a:r>
          </a:p>
        </p:txBody>
      </p:sp>
      <p:pic>
        <p:nvPicPr>
          <p:cNvPr id="3" name="Picture 2" descr="A screenshot of a computer&#10;&#10;Description automatically generated with medium confidence">
            <a:extLst>
              <a:ext uri="{FF2B5EF4-FFF2-40B4-BE49-F238E27FC236}">
                <a16:creationId xmlns:a16="http://schemas.microsoft.com/office/drawing/2014/main" id="{0783B0D3-6734-4ABD-A588-135AE783B715}"/>
              </a:ext>
            </a:extLst>
          </p:cNvPr>
          <p:cNvPicPr>
            <a:picLocks noChangeAspect="1"/>
          </p:cNvPicPr>
          <p:nvPr/>
        </p:nvPicPr>
        <p:blipFill>
          <a:blip r:embed="rId3"/>
          <a:stretch>
            <a:fillRect/>
          </a:stretch>
        </p:blipFill>
        <p:spPr>
          <a:xfrm>
            <a:off x="4615158" y="2286000"/>
            <a:ext cx="4485683" cy="347640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A3F248F-DCE6-2D58-F0D2-B766F5224D74}"/>
              </a:ext>
            </a:extLst>
          </p:cNvPr>
          <p:cNvPicPr>
            <a:picLocks noChangeAspect="1"/>
          </p:cNvPicPr>
          <p:nvPr/>
        </p:nvPicPr>
        <p:blipFill>
          <a:blip r:embed="rId4"/>
          <a:stretch>
            <a:fillRect/>
          </a:stretch>
        </p:blipFill>
        <p:spPr>
          <a:xfrm>
            <a:off x="43159" y="2286000"/>
            <a:ext cx="4485684" cy="3476405"/>
          </a:xfrm>
          <a:prstGeom prst="rect">
            <a:avLst/>
          </a:prstGeom>
        </p:spPr>
      </p:pic>
    </p:spTree>
    <p:extLst>
      <p:ext uri="{BB962C8B-B14F-4D97-AF65-F5344CB8AC3E}">
        <p14:creationId xmlns:p14="http://schemas.microsoft.com/office/powerpoint/2010/main" val="298167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8312EA0-E3D2-991B-6C74-C2809BE12912}"/>
              </a:ext>
            </a:extLst>
          </p:cNvPr>
          <p:cNvPicPr>
            <a:picLocks noGrp="1" noChangeAspect="1"/>
          </p:cNvPicPr>
          <p:nvPr>
            <p:ph idx="1"/>
          </p:nvPr>
        </p:nvPicPr>
        <p:blipFill>
          <a:blip r:embed="rId3"/>
          <a:stretch>
            <a:fillRect/>
          </a:stretch>
        </p:blipFill>
        <p:spPr>
          <a:xfrm>
            <a:off x="2078604" y="1905000"/>
            <a:ext cx="4986791" cy="4221163"/>
          </a:xfrm>
        </p:spPr>
      </p:pic>
      <p:sp>
        <p:nvSpPr>
          <p:cNvPr id="4" name="Slide Number Placeholder 3">
            <a:extLst>
              <a:ext uri="{FF2B5EF4-FFF2-40B4-BE49-F238E27FC236}">
                <a16:creationId xmlns:a16="http://schemas.microsoft.com/office/drawing/2014/main" id="{4AB90529-680A-AEAA-FBD6-31AF20D9FD8E}"/>
              </a:ext>
            </a:extLst>
          </p:cNvPr>
          <p:cNvSpPr>
            <a:spLocks noGrp="1"/>
          </p:cNvSpPr>
          <p:nvPr>
            <p:ph type="sldNum" sz="quarter" idx="12"/>
          </p:nvPr>
        </p:nvSpPr>
        <p:spPr/>
        <p:txBody>
          <a:bodyPr/>
          <a:lstStyle/>
          <a:p>
            <a:pPr>
              <a:defRPr/>
            </a:pPr>
            <a:fld id="{8C8B53A7-21D7-4990-A3BD-F06DCAE13504}" type="slidenum">
              <a:rPr lang="en-US" smtClean="0"/>
              <a:pPr>
                <a:defRPr/>
              </a:pPr>
              <a:t>13</a:t>
            </a:fld>
            <a:endParaRPr lang="en-US" dirty="0"/>
          </a:p>
        </p:txBody>
      </p:sp>
      <p:sp>
        <p:nvSpPr>
          <p:cNvPr id="5" name="Content Placeholder 2">
            <a:extLst>
              <a:ext uri="{FF2B5EF4-FFF2-40B4-BE49-F238E27FC236}">
                <a16:creationId xmlns:a16="http://schemas.microsoft.com/office/drawing/2014/main" id="{21B75DC4-E838-5F79-B07C-7FD837FADAD1}"/>
              </a:ext>
            </a:extLst>
          </p:cNvPr>
          <p:cNvSpPr txBox="1">
            <a:spLocks/>
          </p:cNvSpPr>
          <p:nvPr/>
        </p:nvSpPr>
        <p:spPr bwMode="auto">
          <a:xfrm>
            <a:off x="457200" y="457200"/>
            <a:ext cx="8229600" cy="400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Font typeface="Arial" pitchFamily="34" charset="0"/>
              <a:buNone/>
            </a:pPr>
            <a:r>
              <a:rPr lang="en-US" sz="3200" b="1" kern="0" dirty="0">
                <a:solidFill>
                  <a:srgbClr val="0D609C"/>
                </a:solidFill>
              </a:rPr>
              <a:t>3D Structure of PM</a:t>
            </a:r>
            <a:r>
              <a:rPr lang="en-US" sz="3200" b="1" kern="0" baseline="-25000" dirty="0">
                <a:solidFill>
                  <a:srgbClr val="0D609C"/>
                </a:solidFill>
              </a:rPr>
              <a:t>2.5</a:t>
            </a:r>
          </a:p>
        </p:txBody>
      </p:sp>
    </p:spTree>
    <p:extLst>
      <p:ext uri="{BB962C8B-B14F-4D97-AF65-F5344CB8AC3E}">
        <p14:creationId xmlns:p14="http://schemas.microsoft.com/office/powerpoint/2010/main" val="297016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B34261-7B1E-AD4B-9A84-DFA839962FEA}"/>
              </a:ext>
            </a:extLst>
          </p:cNvPr>
          <p:cNvSpPr>
            <a:spLocks noGrp="1"/>
          </p:cNvSpPr>
          <p:nvPr>
            <p:ph type="sldNum" sz="quarter" idx="12"/>
          </p:nvPr>
        </p:nvSpPr>
        <p:spPr/>
        <p:txBody>
          <a:bodyPr/>
          <a:lstStyle/>
          <a:p>
            <a:pPr>
              <a:defRPr/>
            </a:pPr>
            <a:fld id="{8C8B53A7-21D7-4990-A3BD-F06DCAE13504}" type="slidenum">
              <a:rPr lang="en-US" smtClean="0"/>
              <a:pPr>
                <a:defRPr/>
              </a:pPr>
              <a:t>14</a:t>
            </a:fld>
            <a:endParaRPr lang="en-US" dirty="0"/>
          </a:p>
        </p:txBody>
      </p:sp>
      <p:sp>
        <p:nvSpPr>
          <p:cNvPr id="6" name="Content Placeholder 2">
            <a:extLst>
              <a:ext uri="{FF2B5EF4-FFF2-40B4-BE49-F238E27FC236}">
                <a16:creationId xmlns:a16="http://schemas.microsoft.com/office/drawing/2014/main" id="{30956270-2F93-4847-B0F7-194024160C25}"/>
              </a:ext>
            </a:extLst>
          </p:cNvPr>
          <p:cNvSpPr txBox="1">
            <a:spLocks/>
          </p:cNvSpPr>
          <p:nvPr/>
        </p:nvSpPr>
        <p:spPr bwMode="auto">
          <a:xfrm>
            <a:off x="304800" y="457200"/>
            <a:ext cx="8534400" cy="400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None/>
            </a:pPr>
            <a:r>
              <a:rPr lang="en-US" sz="3200" b="1" kern="0" dirty="0">
                <a:solidFill>
                  <a:srgbClr val="0D609C"/>
                </a:solidFill>
              </a:rPr>
              <a:t>Results: Comparisons with Measurements </a:t>
            </a:r>
            <a:endParaRPr lang="en-US" sz="3200" b="1" kern="0" baseline="-25000" dirty="0">
              <a:solidFill>
                <a:srgbClr val="0D609C"/>
              </a:solidFill>
            </a:endParaRPr>
          </a:p>
        </p:txBody>
      </p:sp>
      <p:pic>
        <p:nvPicPr>
          <p:cNvPr id="7" name="Picture 6" descr="Chart, histogram&#10;&#10;Description automatically generated">
            <a:extLst>
              <a:ext uri="{FF2B5EF4-FFF2-40B4-BE49-F238E27FC236}">
                <a16:creationId xmlns:a16="http://schemas.microsoft.com/office/drawing/2014/main" id="{6AC71756-44FF-DD9F-63B6-A02B4F657317}"/>
              </a:ext>
            </a:extLst>
          </p:cNvPr>
          <p:cNvPicPr>
            <a:picLocks noChangeAspect="1"/>
          </p:cNvPicPr>
          <p:nvPr/>
        </p:nvPicPr>
        <p:blipFill rotWithShape="1">
          <a:blip r:embed="rId3"/>
          <a:srcRect l="2295" t="5034" r="7987" b="8407"/>
          <a:stretch/>
        </p:blipFill>
        <p:spPr>
          <a:xfrm>
            <a:off x="4705968" y="1018446"/>
            <a:ext cx="3828432" cy="2770210"/>
          </a:xfrm>
          <a:prstGeom prst="rect">
            <a:avLst/>
          </a:prstGeom>
        </p:spPr>
      </p:pic>
      <p:pic>
        <p:nvPicPr>
          <p:cNvPr id="9" name="Picture 8">
            <a:extLst>
              <a:ext uri="{FF2B5EF4-FFF2-40B4-BE49-F238E27FC236}">
                <a16:creationId xmlns:a16="http://schemas.microsoft.com/office/drawing/2014/main" id="{08B68453-91C0-1A61-9BC0-EFDAC103FB2F}"/>
              </a:ext>
            </a:extLst>
          </p:cNvPr>
          <p:cNvPicPr>
            <a:picLocks noChangeAspect="1"/>
          </p:cNvPicPr>
          <p:nvPr/>
        </p:nvPicPr>
        <p:blipFill rotWithShape="1">
          <a:blip r:embed="rId4"/>
          <a:srcRect l="3074" t="6376" r="7208" b="7243"/>
          <a:stretch/>
        </p:blipFill>
        <p:spPr>
          <a:xfrm>
            <a:off x="740797" y="3788656"/>
            <a:ext cx="3828432" cy="2764544"/>
          </a:xfrm>
          <a:prstGeom prst="rect">
            <a:avLst/>
          </a:prstGeom>
        </p:spPr>
      </p:pic>
      <p:pic>
        <p:nvPicPr>
          <p:cNvPr id="8" name="Picture 7" descr="Chart, histogram&#10;&#10;Description automatically generated">
            <a:extLst>
              <a:ext uri="{FF2B5EF4-FFF2-40B4-BE49-F238E27FC236}">
                <a16:creationId xmlns:a16="http://schemas.microsoft.com/office/drawing/2014/main" id="{FB5076EA-6476-CE51-B5AE-FAE02C7475F3}"/>
              </a:ext>
            </a:extLst>
          </p:cNvPr>
          <p:cNvPicPr>
            <a:picLocks noChangeAspect="1"/>
          </p:cNvPicPr>
          <p:nvPr/>
        </p:nvPicPr>
        <p:blipFill rotWithShape="1">
          <a:blip r:embed="rId5"/>
          <a:srcRect l="2001" t="6098" r="8281" b="8188"/>
          <a:stretch/>
        </p:blipFill>
        <p:spPr>
          <a:xfrm>
            <a:off x="4743410" y="3788656"/>
            <a:ext cx="3828432" cy="2743200"/>
          </a:xfrm>
          <a:prstGeom prst="rect">
            <a:avLst/>
          </a:prstGeom>
        </p:spPr>
      </p:pic>
      <p:sp>
        <p:nvSpPr>
          <p:cNvPr id="14" name="TextBox 13">
            <a:extLst>
              <a:ext uri="{FF2B5EF4-FFF2-40B4-BE49-F238E27FC236}">
                <a16:creationId xmlns:a16="http://schemas.microsoft.com/office/drawing/2014/main" id="{814B3F38-AAB1-5309-1262-C7B1A4CC335E}"/>
              </a:ext>
            </a:extLst>
          </p:cNvPr>
          <p:cNvSpPr txBox="1"/>
          <p:nvPr/>
        </p:nvSpPr>
        <p:spPr>
          <a:xfrm>
            <a:off x="566616" y="3419324"/>
            <a:ext cx="4572000" cy="369332"/>
          </a:xfrm>
          <a:prstGeom prst="rect">
            <a:avLst/>
          </a:prstGeom>
          <a:noFill/>
        </p:spPr>
        <p:txBody>
          <a:bodyPr wrap="square">
            <a:spAutoFit/>
          </a:bodyPr>
          <a:lstStyle/>
          <a:p>
            <a:pPr marL="0" indent="0" algn="ctr">
              <a:buNone/>
            </a:pPr>
            <a:r>
              <a:rPr lang="en-US" dirty="0"/>
              <a:t>PM</a:t>
            </a:r>
            <a:r>
              <a:rPr lang="en-US" baseline="-25000" dirty="0"/>
              <a:t>2.5</a:t>
            </a:r>
          </a:p>
        </p:txBody>
      </p:sp>
      <p:pic>
        <p:nvPicPr>
          <p:cNvPr id="11" name="Picture 10" descr="Diagram&#10;&#10;Description automatically generated">
            <a:extLst>
              <a:ext uri="{FF2B5EF4-FFF2-40B4-BE49-F238E27FC236}">
                <a16:creationId xmlns:a16="http://schemas.microsoft.com/office/drawing/2014/main" id="{80EA4B0C-D506-4601-8B8D-D044929C539E}"/>
              </a:ext>
            </a:extLst>
          </p:cNvPr>
          <p:cNvPicPr>
            <a:picLocks noChangeAspect="1"/>
          </p:cNvPicPr>
          <p:nvPr/>
        </p:nvPicPr>
        <p:blipFill rotWithShape="1">
          <a:blip r:embed="rId6"/>
          <a:srcRect l="3301" t="8393" r="8115" b="5802"/>
          <a:stretch/>
        </p:blipFill>
        <p:spPr>
          <a:xfrm>
            <a:off x="1029077" y="1097748"/>
            <a:ext cx="3195671" cy="2321576"/>
          </a:xfrm>
          <a:prstGeom prst="rect">
            <a:avLst/>
          </a:prstGeom>
        </p:spPr>
      </p:pic>
      <p:sp>
        <p:nvSpPr>
          <p:cNvPr id="3" name="TextBox 2">
            <a:extLst>
              <a:ext uri="{FF2B5EF4-FFF2-40B4-BE49-F238E27FC236}">
                <a16:creationId xmlns:a16="http://schemas.microsoft.com/office/drawing/2014/main" id="{A49A0F35-8893-4664-BF21-09D85514E8AC}"/>
              </a:ext>
            </a:extLst>
          </p:cNvPr>
          <p:cNvSpPr txBox="1"/>
          <p:nvPr/>
        </p:nvSpPr>
        <p:spPr>
          <a:xfrm>
            <a:off x="4489245" y="1132327"/>
            <a:ext cx="622710" cy="369332"/>
          </a:xfrm>
          <a:prstGeom prst="rect">
            <a:avLst/>
          </a:prstGeom>
          <a:solidFill>
            <a:schemeClr val="bg1"/>
          </a:solidFill>
        </p:spPr>
        <p:txBody>
          <a:bodyPr wrap="square" rtlCol="0">
            <a:spAutoFit/>
          </a:bodyPr>
          <a:lstStyle/>
          <a:p>
            <a:r>
              <a:rPr lang="en-US" dirty="0"/>
              <a:t>200</a:t>
            </a:r>
          </a:p>
        </p:txBody>
      </p:sp>
      <p:sp>
        <p:nvSpPr>
          <p:cNvPr id="13" name="TextBox 12">
            <a:extLst>
              <a:ext uri="{FF2B5EF4-FFF2-40B4-BE49-F238E27FC236}">
                <a16:creationId xmlns:a16="http://schemas.microsoft.com/office/drawing/2014/main" id="{4D915206-E348-451B-81A6-2A76DC59D9AD}"/>
              </a:ext>
            </a:extLst>
          </p:cNvPr>
          <p:cNvSpPr txBox="1"/>
          <p:nvPr/>
        </p:nvSpPr>
        <p:spPr>
          <a:xfrm>
            <a:off x="513845" y="3862292"/>
            <a:ext cx="569387" cy="369332"/>
          </a:xfrm>
          <a:prstGeom prst="rect">
            <a:avLst/>
          </a:prstGeom>
          <a:solidFill>
            <a:schemeClr val="bg1"/>
          </a:solidFill>
        </p:spPr>
        <p:txBody>
          <a:bodyPr wrap="none" rtlCol="0">
            <a:spAutoFit/>
          </a:bodyPr>
          <a:lstStyle/>
          <a:p>
            <a:r>
              <a:rPr lang="en-US" dirty="0"/>
              <a:t>600</a:t>
            </a:r>
          </a:p>
        </p:txBody>
      </p:sp>
      <p:sp>
        <p:nvSpPr>
          <p:cNvPr id="15" name="TextBox 14">
            <a:extLst>
              <a:ext uri="{FF2B5EF4-FFF2-40B4-BE49-F238E27FC236}">
                <a16:creationId xmlns:a16="http://schemas.microsoft.com/office/drawing/2014/main" id="{572B32C9-5D37-400B-87B4-4A5AB8EE3A01}"/>
              </a:ext>
            </a:extLst>
          </p:cNvPr>
          <p:cNvSpPr txBox="1"/>
          <p:nvPr/>
        </p:nvSpPr>
        <p:spPr>
          <a:xfrm>
            <a:off x="4569229" y="3862292"/>
            <a:ext cx="569387" cy="369332"/>
          </a:xfrm>
          <a:prstGeom prst="rect">
            <a:avLst/>
          </a:prstGeom>
          <a:solidFill>
            <a:schemeClr val="bg1"/>
          </a:solidFill>
        </p:spPr>
        <p:txBody>
          <a:bodyPr wrap="none" rtlCol="0">
            <a:spAutoFit/>
          </a:bodyPr>
          <a:lstStyle/>
          <a:p>
            <a:r>
              <a:rPr lang="en-US" dirty="0"/>
              <a:t>120</a:t>
            </a:r>
          </a:p>
        </p:txBody>
      </p:sp>
    </p:spTree>
    <p:extLst>
      <p:ext uri="{BB962C8B-B14F-4D97-AF65-F5344CB8AC3E}">
        <p14:creationId xmlns:p14="http://schemas.microsoft.com/office/powerpoint/2010/main" val="366830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6C06-CDBC-F14B-0B49-30FA683C34C0}"/>
              </a:ext>
            </a:extLst>
          </p:cNvPr>
          <p:cNvSpPr>
            <a:spLocks noGrp="1"/>
          </p:cNvSpPr>
          <p:nvPr>
            <p:ph type="title"/>
          </p:nvPr>
        </p:nvSpPr>
        <p:spPr>
          <a:xfrm>
            <a:off x="0" y="609600"/>
            <a:ext cx="9144000" cy="762000"/>
          </a:xfrm>
        </p:spPr>
        <p:txBody>
          <a:bodyPr/>
          <a:lstStyle/>
          <a:p>
            <a:r>
              <a:rPr lang="en-US" dirty="0"/>
              <a:t>Conclusion</a:t>
            </a:r>
          </a:p>
        </p:txBody>
      </p:sp>
      <p:sp>
        <p:nvSpPr>
          <p:cNvPr id="3" name="Content Placeholder 2">
            <a:extLst>
              <a:ext uri="{FF2B5EF4-FFF2-40B4-BE49-F238E27FC236}">
                <a16:creationId xmlns:a16="http://schemas.microsoft.com/office/drawing/2014/main" id="{BB9631D3-91A9-6560-6A5F-EA557C19097C}"/>
              </a:ext>
            </a:extLst>
          </p:cNvPr>
          <p:cNvSpPr>
            <a:spLocks noGrp="1"/>
          </p:cNvSpPr>
          <p:nvPr>
            <p:ph idx="1"/>
          </p:nvPr>
        </p:nvSpPr>
        <p:spPr>
          <a:xfrm>
            <a:off x="914400" y="1447800"/>
            <a:ext cx="7772400" cy="3352800"/>
          </a:xfrm>
        </p:spPr>
        <p:txBody>
          <a:bodyPr/>
          <a:lstStyle/>
          <a:p>
            <a:r>
              <a:rPr lang="en-US" dirty="0"/>
              <a:t>BlueSky-CMAQ and WRF-Fire for prescribed burning simulation have discrepancies on time profile, vertical profile and intensity of emissions.</a:t>
            </a:r>
          </a:p>
          <a:p>
            <a:r>
              <a:rPr lang="en-US" dirty="0"/>
              <a:t>Wind direction and wind speed are important for both prescribed burning simulation frameworks. We need to pay more attention to the winds besides ground wind.</a:t>
            </a:r>
          </a:p>
          <a:p>
            <a:pPr lvl="1"/>
            <a:r>
              <a:rPr lang="en-US" dirty="0"/>
              <a:t>We are considering to use observation nudging</a:t>
            </a:r>
          </a:p>
          <a:p>
            <a:r>
              <a:rPr lang="en-US" dirty="0"/>
              <a:t>Both frameworks have advantages / disadvantages for advising fire managers.</a:t>
            </a:r>
            <a:endParaRPr lang="en-US" dirty="0">
              <a:solidFill>
                <a:srgbClr val="FF0000"/>
              </a:solidFill>
            </a:endParaRPr>
          </a:p>
          <a:p>
            <a:pPr lvl="1"/>
            <a:r>
              <a:rPr lang="en-US" dirty="0">
                <a:solidFill>
                  <a:schemeClr val="tx1"/>
                </a:solidFill>
              </a:rPr>
              <a:t>WRF-Fire is more accurate but computationally expensive.</a:t>
            </a:r>
          </a:p>
          <a:p>
            <a:pPr lvl="1"/>
            <a:r>
              <a:rPr lang="en-US" dirty="0">
                <a:solidFill>
                  <a:schemeClr val="tx1"/>
                </a:solidFill>
              </a:rPr>
              <a:t>BlueSky-CMAQ considers different phases of fire emissions but cannot simulate complex ignition methods.</a:t>
            </a:r>
          </a:p>
        </p:txBody>
      </p:sp>
      <p:sp>
        <p:nvSpPr>
          <p:cNvPr id="4" name="Slide Number Placeholder 3">
            <a:extLst>
              <a:ext uri="{FF2B5EF4-FFF2-40B4-BE49-F238E27FC236}">
                <a16:creationId xmlns:a16="http://schemas.microsoft.com/office/drawing/2014/main" id="{64DAB4E0-4E7A-8012-B6F5-69E9D6D27F5F}"/>
              </a:ext>
            </a:extLst>
          </p:cNvPr>
          <p:cNvSpPr>
            <a:spLocks noGrp="1"/>
          </p:cNvSpPr>
          <p:nvPr>
            <p:ph type="sldNum" sz="quarter" idx="12"/>
          </p:nvPr>
        </p:nvSpPr>
        <p:spPr/>
        <p:txBody>
          <a:bodyPr/>
          <a:lstStyle/>
          <a:p>
            <a:pPr>
              <a:defRPr/>
            </a:pPr>
            <a:fld id="{8C8B53A7-21D7-4990-A3BD-F06DCAE13504}" type="slidenum">
              <a:rPr lang="en-US" smtClean="0"/>
              <a:pPr>
                <a:defRPr/>
              </a:pPr>
              <a:t>15</a:t>
            </a:fld>
            <a:endParaRPr lang="en-US" dirty="0"/>
          </a:p>
        </p:txBody>
      </p:sp>
    </p:spTree>
    <p:extLst>
      <p:ext uri="{BB962C8B-B14F-4D97-AF65-F5344CB8AC3E}">
        <p14:creationId xmlns:p14="http://schemas.microsoft.com/office/powerpoint/2010/main" val="30125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7125-E590-3111-9123-8B90092C79B1}"/>
              </a:ext>
            </a:extLst>
          </p:cNvPr>
          <p:cNvSpPr>
            <a:spLocks noGrp="1"/>
          </p:cNvSpPr>
          <p:nvPr>
            <p:ph type="title"/>
          </p:nvPr>
        </p:nvSpPr>
        <p:spPr>
          <a:xfrm>
            <a:off x="76200" y="3048000"/>
            <a:ext cx="9144000" cy="762000"/>
          </a:xfrm>
        </p:spPr>
        <p:txBody>
          <a:bodyPr/>
          <a:lstStyle/>
          <a:p>
            <a:r>
              <a:rPr lang="en-US" sz="4400" dirty="0"/>
              <a:t>Thanks for Listening!</a:t>
            </a:r>
          </a:p>
        </p:txBody>
      </p:sp>
      <p:sp>
        <p:nvSpPr>
          <p:cNvPr id="4" name="Slide Number Placeholder 3">
            <a:extLst>
              <a:ext uri="{FF2B5EF4-FFF2-40B4-BE49-F238E27FC236}">
                <a16:creationId xmlns:a16="http://schemas.microsoft.com/office/drawing/2014/main" id="{566DE5A9-81C0-4EBD-C647-FB844EABAB31}"/>
              </a:ext>
            </a:extLst>
          </p:cNvPr>
          <p:cNvSpPr>
            <a:spLocks noGrp="1"/>
          </p:cNvSpPr>
          <p:nvPr>
            <p:ph type="sldNum" sz="quarter" idx="12"/>
          </p:nvPr>
        </p:nvSpPr>
        <p:spPr/>
        <p:txBody>
          <a:bodyPr/>
          <a:lstStyle/>
          <a:p>
            <a:pPr>
              <a:defRPr/>
            </a:pPr>
            <a:fld id="{8C8B53A7-21D7-4990-A3BD-F06DCAE13504}" type="slidenum">
              <a:rPr lang="en-US" smtClean="0"/>
              <a:pPr>
                <a:defRPr/>
              </a:pPr>
              <a:t>16</a:t>
            </a:fld>
            <a:endParaRPr lang="en-US" dirty="0"/>
          </a:p>
        </p:txBody>
      </p:sp>
    </p:spTree>
    <p:extLst>
      <p:ext uri="{BB962C8B-B14F-4D97-AF65-F5344CB8AC3E}">
        <p14:creationId xmlns:p14="http://schemas.microsoft.com/office/powerpoint/2010/main" val="135245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F8A4-9D1A-255B-36A3-9DD542F1A079}"/>
              </a:ext>
            </a:extLst>
          </p:cNvPr>
          <p:cNvSpPr>
            <a:spLocks noGrp="1"/>
          </p:cNvSpPr>
          <p:nvPr>
            <p:ph type="title"/>
          </p:nvPr>
        </p:nvSpPr>
        <p:spPr>
          <a:xfrm>
            <a:off x="0" y="235412"/>
            <a:ext cx="9144000" cy="762000"/>
          </a:xfrm>
        </p:spPr>
        <p:txBody>
          <a:bodyPr/>
          <a:lstStyle/>
          <a:p>
            <a:r>
              <a:rPr lang="en-US" dirty="0"/>
              <a:t>How wind important?</a:t>
            </a:r>
          </a:p>
        </p:txBody>
      </p:sp>
      <p:sp>
        <p:nvSpPr>
          <p:cNvPr id="4" name="Slide Number Placeholder 3">
            <a:extLst>
              <a:ext uri="{FF2B5EF4-FFF2-40B4-BE49-F238E27FC236}">
                <a16:creationId xmlns:a16="http://schemas.microsoft.com/office/drawing/2014/main" id="{C324DA1F-D707-3CAE-3429-AA721E946AD5}"/>
              </a:ext>
            </a:extLst>
          </p:cNvPr>
          <p:cNvSpPr>
            <a:spLocks noGrp="1"/>
          </p:cNvSpPr>
          <p:nvPr>
            <p:ph type="sldNum" sz="quarter" idx="12"/>
          </p:nvPr>
        </p:nvSpPr>
        <p:spPr/>
        <p:txBody>
          <a:bodyPr/>
          <a:lstStyle/>
          <a:p>
            <a:pPr>
              <a:defRPr/>
            </a:pPr>
            <a:fld id="{8C8B53A7-21D7-4990-A3BD-F06DCAE13504}" type="slidenum">
              <a:rPr lang="en-US" smtClean="0"/>
              <a:pPr>
                <a:defRPr/>
              </a:pPr>
              <a:t>17</a:t>
            </a:fld>
            <a:endParaRPr lang="en-US" dirty="0"/>
          </a:p>
        </p:txBody>
      </p:sp>
      <p:grpSp>
        <p:nvGrpSpPr>
          <p:cNvPr id="34" name="Group 33">
            <a:extLst>
              <a:ext uri="{FF2B5EF4-FFF2-40B4-BE49-F238E27FC236}">
                <a16:creationId xmlns:a16="http://schemas.microsoft.com/office/drawing/2014/main" id="{FD1E0137-3013-B2E0-7B5E-E1AFAD4B3A5D}"/>
              </a:ext>
            </a:extLst>
          </p:cNvPr>
          <p:cNvGrpSpPr/>
          <p:nvPr/>
        </p:nvGrpSpPr>
        <p:grpSpPr>
          <a:xfrm>
            <a:off x="1066800" y="919919"/>
            <a:ext cx="7451749" cy="5702669"/>
            <a:chOff x="1062316" y="1014984"/>
            <a:chExt cx="7451749" cy="5702669"/>
          </a:xfrm>
        </p:grpSpPr>
        <p:grpSp>
          <p:nvGrpSpPr>
            <p:cNvPr id="12" name="Group 11">
              <a:extLst>
                <a:ext uri="{FF2B5EF4-FFF2-40B4-BE49-F238E27FC236}">
                  <a16:creationId xmlns:a16="http://schemas.microsoft.com/office/drawing/2014/main" id="{7509217E-09B5-38B5-0C92-E78A53E0FF5F}"/>
                </a:ext>
              </a:extLst>
            </p:cNvPr>
            <p:cNvGrpSpPr/>
            <p:nvPr/>
          </p:nvGrpSpPr>
          <p:grpSpPr>
            <a:xfrm>
              <a:off x="1062316" y="4740784"/>
              <a:ext cx="7451749" cy="1976869"/>
              <a:chOff x="1062316" y="4740784"/>
              <a:chExt cx="7451749" cy="1976869"/>
            </a:xfrm>
          </p:grpSpPr>
          <p:pic>
            <p:nvPicPr>
              <p:cNvPr id="6" name="Picture 5">
                <a:extLst>
                  <a:ext uri="{FF2B5EF4-FFF2-40B4-BE49-F238E27FC236}">
                    <a16:creationId xmlns:a16="http://schemas.microsoft.com/office/drawing/2014/main" id="{A4FE079C-AD15-D6FB-00C0-4E79950B50AD}"/>
                  </a:ext>
                </a:extLst>
              </p:cNvPr>
              <p:cNvPicPr>
                <a:picLocks noChangeAspect="1"/>
              </p:cNvPicPr>
              <p:nvPr/>
            </p:nvPicPr>
            <p:blipFill>
              <a:blip r:embed="rId3"/>
              <a:stretch>
                <a:fillRect/>
              </a:stretch>
            </p:blipFill>
            <p:spPr>
              <a:xfrm>
                <a:off x="3486912" y="4740784"/>
                <a:ext cx="2609088" cy="1956816"/>
              </a:xfrm>
              <a:prstGeom prst="rect">
                <a:avLst/>
              </a:prstGeom>
            </p:spPr>
          </p:pic>
          <p:pic>
            <p:nvPicPr>
              <p:cNvPr id="8" name="Picture 7">
                <a:extLst>
                  <a:ext uri="{FF2B5EF4-FFF2-40B4-BE49-F238E27FC236}">
                    <a16:creationId xmlns:a16="http://schemas.microsoft.com/office/drawing/2014/main" id="{5F2C2906-1071-345E-F8AB-C7724A3C73F6}"/>
                  </a:ext>
                </a:extLst>
              </p:cNvPr>
              <p:cNvPicPr>
                <a:picLocks noChangeAspect="1"/>
              </p:cNvPicPr>
              <p:nvPr/>
            </p:nvPicPr>
            <p:blipFill>
              <a:blip r:embed="rId4"/>
              <a:stretch>
                <a:fillRect/>
              </a:stretch>
            </p:blipFill>
            <p:spPr>
              <a:xfrm>
                <a:off x="5904977" y="4760837"/>
                <a:ext cx="2609088" cy="1956816"/>
              </a:xfrm>
              <a:prstGeom prst="rect">
                <a:avLst/>
              </a:prstGeom>
            </p:spPr>
          </p:pic>
          <p:pic>
            <p:nvPicPr>
              <p:cNvPr id="11" name="Picture 10">
                <a:extLst>
                  <a:ext uri="{FF2B5EF4-FFF2-40B4-BE49-F238E27FC236}">
                    <a16:creationId xmlns:a16="http://schemas.microsoft.com/office/drawing/2014/main" id="{80E20960-B798-D956-CCA5-C2B75304DF13}"/>
                  </a:ext>
                </a:extLst>
              </p:cNvPr>
              <p:cNvPicPr>
                <a:picLocks noChangeAspect="1"/>
              </p:cNvPicPr>
              <p:nvPr/>
            </p:nvPicPr>
            <p:blipFill rotWithShape="1">
              <a:blip r:embed="rId5"/>
              <a:srcRect r="5537"/>
              <a:stretch/>
            </p:blipFill>
            <p:spPr>
              <a:xfrm>
                <a:off x="1062316" y="4756705"/>
                <a:ext cx="2464625" cy="1956816"/>
              </a:xfrm>
              <a:prstGeom prst="rect">
                <a:avLst/>
              </a:prstGeom>
            </p:spPr>
          </p:pic>
        </p:grpSp>
        <p:pic>
          <p:nvPicPr>
            <p:cNvPr id="14" name="Picture 13">
              <a:extLst>
                <a:ext uri="{FF2B5EF4-FFF2-40B4-BE49-F238E27FC236}">
                  <a16:creationId xmlns:a16="http://schemas.microsoft.com/office/drawing/2014/main" id="{9906C51D-E994-537A-E99B-AA182635C2C4}"/>
                </a:ext>
              </a:extLst>
            </p:cNvPr>
            <p:cNvPicPr>
              <a:picLocks noChangeAspect="1"/>
            </p:cNvPicPr>
            <p:nvPr/>
          </p:nvPicPr>
          <p:blipFill rotWithShape="1">
            <a:blip r:embed="rId6"/>
            <a:srcRect r="5537"/>
            <a:stretch/>
          </p:blipFill>
          <p:spPr>
            <a:xfrm>
              <a:off x="1067129" y="2895600"/>
              <a:ext cx="2464625" cy="1956816"/>
            </a:xfrm>
            <a:prstGeom prst="rect">
              <a:avLst/>
            </a:prstGeom>
          </p:spPr>
        </p:pic>
        <p:pic>
          <p:nvPicPr>
            <p:cNvPr id="20" name="Picture 19">
              <a:extLst>
                <a:ext uri="{FF2B5EF4-FFF2-40B4-BE49-F238E27FC236}">
                  <a16:creationId xmlns:a16="http://schemas.microsoft.com/office/drawing/2014/main" id="{E3B46E4A-2E78-36A7-D6A9-172FC1238A68}"/>
                </a:ext>
              </a:extLst>
            </p:cNvPr>
            <p:cNvPicPr>
              <a:picLocks noChangeAspect="1"/>
            </p:cNvPicPr>
            <p:nvPr/>
          </p:nvPicPr>
          <p:blipFill>
            <a:blip r:embed="rId7"/>
            <a:stretch>
              <a:fillRect/>
            </a:stretch>
          </p:blipFill>
          <p:spPr>
            <a:xfrm>
              <a:off x="3486912" y="2895600"/>
              <a:ext cx="2609088" cy="1956816"/>
            </a:xfrm>
            <a:prstGeom prst="rect">
              <a:avLst/>
            </a:prstGeom>
          </p:spPr>
        </p:pic>
        <p:pic>
          <p:nvPicPr>
            <p:cNvPr id="24" name="Picture 23">
              <a:extLst>
                <a:ext uri="{FF2B5EF4-FFF2-40B4-BE49-F238E27FC236}">
                  <a16:creationId xmlns:a16="http://schemas.microsoft.com/office/drawing/2014/main" id="{E693A771-DC74-F997-F0D0-9CFDE11ADB1A}"/>
                </a:ext>
              </a:extLst>
            </p:cNvPr>
            <p:cNvPicPr>
              <a:picLocks noChangeAspect="1"/>
            </p:cNvPicPr>
            <p:nvPr/>
          </p:nvPicPr>
          <p:blipFill>
            <a:blip r:embed="rId8"/>
            <a:stretch>
              <a:fillRect/>
            </a:stretch>
          </p:blipFill>
          <p:spPr>
            <a:xfrm>
              <a:off x="5898225" y="2895600"/>
              <a:ext cx="2609088" cy="1956816"/>
            </a:xfrm>
            <a:prstGeom prst="rect">
              <a:avLst/>
            </a:prstGeom>
          </p:spPr>
        </p:pic>
        <p:pic>
          <p:nvPicPr>
            <p:cNvPr id="26" name="Picture 25">
              <a:extLst>
                <a:ext uri="{FF2B5EF4-FFF2-40B4-BE49-F238E27FC236}">
                  <a16:creationId xmlns:a16="http://schemas.microsoft.com/office/drawing/2014/main" id="{FBD5992C-EBD3-9CEA-4373-E98A2D186D66}"/>
                </a:ext>
              </a:extLst>
            </p:cNvPr>
            <p:cNvPicPr>
              <a:picLocks noChangeAspect="1"/>
            </p:cNvPicPr>
            <p:nvPr/>
          </p:nvPicPr>
          <p:blipFill>
            <a:blip r:embed="rId9"/>
            <a:stretch>
              <a:fillRect/>
            </a:stretch>
          </p:blipFill>
          <p:spPr>
            <a:xfrm>
              <a:off x="5867400" y="1014984"/>
              <a:ext cx="2609088" cy="1956816"/>
            </a:xfrm>
            <a:prstGeom prst="rect">
              <a:avLst/>
            </a:prstGeom>
          </p:spPr>
        </p:pic>
        <p:pic>
          <p:nvPicPr>
            <p:cNvPr id="28" name="Picture 27">
              <a:extLst>
                <a:ext uri="{FF2B5EF4-FFF2-40B4-BE49-F238E27FC236}">
                  <a16:creationId xmlns:a16="http://schemas.microsoft.com/office/drawing/2014/main" id="{C3C4A4ED-A7F6-A897-4FEA-58E3DBF39C68}"/>
                </a:ext>
              </a:extLst>
            </p:cNvPr>
            <p:cNvPicPr>
              <a:picLocks noChangeAspect="1"/>
            </p:cNvPicPr>
            <p:nvPr/>
          </p:nvPicPr>
          <p:blipFill>
            <a:blip r:embed="rId10"/>
            <a:stretch>
              <a:fillRect/>
            </a:stretch>
          </p:blipFill>
          <p:spPr>
            <a:xfrm>
              <a:off x="3527210" y="1014984"/>
              <a:ext cx="2609088" cy="1956816"/>
            </a:xfrm>
            <a:prstGeom prst="rect">
              <a:avLst/>
            </a:prstGeom>
          </p:spPr>
        </p:pic>
        <p:pic>
          <p:nvPicPr>
            <p:cNvPr id="32" name="Picture 31">
              <a:extLst>
                <a:ext uri="{FF2B5EF4-FFF2-40B4-BE49-F238E27FC236}">
                  <a16:creationId xmlns:a16="http://schemas.microsoft.com/office/drawing/2014/main" id="{E4EA1950-A042-B4DC-1F89-C3D7050FE351}"/>
                </a:ext>
              </a:extLst>
            </p:cNvPr>
            <p:cNvPicPr>
              <a:picLocks noChangeAspect="1"/>
            </p:cNvPicPr>
            <p:nvPr/>
          </p:nvPicPr>
          <p:blipFill rotWithShape="1">
            <a:blip r:embed="rId11"/>
            <a:srcRect r="4530"/>
            <a:stretch/>
          </p:blipFill>
          <p:spPr>
            <a:xfrm>
              <a:off x="1067129" y="1034495"/>
              <a:ext cx="2490906" cy="1956816"/>
            </a:xfrm>
            <a:prstGeom prst="rect">
              <a:avLst/>
            </a:prstGeom>
          </p:spPr>
        </p:pic>
      </p:grpSp>
    </p:spTree>
    <p:extLst>
      <p:ext uri="{BB962C8B-B14F-4D97-AF65-F5344CB8AC3E}">
        <p14:creationId xmlns:p14="http://schemas.microsoft.com/office/powerpoint/2010/main" val="236018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7E45-ED3C-0752-04F4-54E84B9F4A11}"/>
              </a:ext>
            </a:extLst>
          </p:cNvPr>
          <p:cNvSpPr>
            <a:spLocks noGrp="1"/>
          </p:cNvSpPr>
          <p:nvPr>
            <p:ph type="title"/>
          </p:nvPr>
        </p:nvSpPr>
        <p:spPr>
          <a:xfrm>
            <a:off x="-18364" y="399062"/>
            <a:ext cx="9144000" cy="762000"/>
          </a:xfrm>
        </p:spPr>
        <p:txBody>
          <a:bodyPr/>
          <a:lstStyle/>
          <a:p>
            <a:r>
              <a:rPr lang="en-US" dirty="0"/>
              <a:t>Supplementary Information</a:t>
            </a:r>
          </a:p>
        </p:txBody>
      </p:sp>
      <p:sp>
        <p:nvSpPr>
          <p:cNvPr id="4" name="Slide Number Placeholder 3">
            <a:extLst>
              <a:ext uri="{FF2B5EF4-FFF2-40B4-BE49-F238E27FC236}">
                <a16:creationId xmlns:a16="http://schemas.microsoft.com/office/drawing/2014/main" id="{FBCBCFA2-9701-AC80-C82D-C9A33079BD68}"/>
              </a:ext>
            </a:extLst>
          </p:cNvPr>
          <p:cNvSpPr>
            <a:spLocks noGrp="1"/>
          </p:cNvSpPr>
          <p:nvPr>
            <p:ph type="sldNum" sz="quarter" idx="12"/>
          </p:nvPr>
        </p:nvSpPr>
        <p:spPr/>
        <p:txBody>
          <a:bodyPr/>
          <a:lstStyle/>
          <a:p>
            <a:pPr>
              <a:defRPr/>
            </a:pPr>
            <a:fld id="{8C8B53A7-21D7-4990-A3BD-F06DCAE13504}" type="slidenum">
              <a:rPr lang="en-US" smtClean="0"/>
              <a:pPr>
                <a:defRPr/>
              </a:pPr>
              <a:t>18</a:t>
            </a:fld>
            <a:endParaRPr lang="en-US" dirty="0"/>
          </a:p>
        </p:txBody>
      </p:sp>
      <p:sp>
        <p:nvSpPr>
          <p:cNvPr id="19" name="Title 1">
            <a:extLst>
              <a:ext uri="{FF2B5EF4-FFF2-40B4-BE49-F238E27FC236}">
                <a16:creationId xmlns:a16="http://schemas.microsoft.com/office/drawing/2014/main" id="{F140C0DE-F5E5-551E-6E89-3E334B039F5B}"/>
              </a:ext>
            </a:extLst>
          </p:cNvPr>
          <p:cNvSpPr txBox="1">
            <a:spLocks/>
          </p:cNvSpPr>
          <p:nvPr/>
        </p:nvSpPr>
        <p:spPr bwMode="auto">
          <a:xfrm>
            <a:off x="79923" y="1394633"/>
            <a:ext cx="5199964" cy="4609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a:lstStyle>
          <a:p>
            <a:r>
              <a:rPr lang="en-US" sz="2400" kern="0" dirty="0"/>
              <a:t>Plume height for other burn units</a:t>
            </a:r>
          </a:p>
        </p:txBody>
      </p:sp>
      <p:pic>
        <p:nvPicPr>
          <p:cNvPr id="5" name="Picture 4" descr="Chart&#10;&#10;Description automatically generated">
            <a:extLst>
              <a:ext uri="{FF2B5EF4-FFF2-40B4-BE49-F238E27FC236}">
                <a16:creationId xmlns:a16="http://schemas.microsoft.com/office/drawing/2014/main" id="{134B7026-FEA4-448F-14DA-AF630D19BE8A}"/>
              </a:ext>
            </a:extLst>
          </p:cNvPr>
          <p:cNvPicPr>
            <a:picLocks noChangeAspect="1"/>
          </p:cNvPicPr>
          <p:nvPr/>
        </p:nvPicPr>
        <p:blipFill>
          <a:blip r:embed="rId2"/>
          <a:stretch>
            <a:fillRect/>
          </a:stretch>
        </p:blipFill>
        <p:spPr>
          <a:xfrm>
            <a:off x="3017264" y="1890974"/>
            <a:ext cx="3060192" cy="2295144"/>
          </a:xfrm>
          <a:prstGeom prst="rect">
            <a:avLst/>
          </a:prstGeom>
        </p:spPr>
      </p:pic>
      <p:pic>
        <p:nvPicPr>
          <p:cNvPr id="7" name="Picture 6" descr="Chart&#10;&#10;Description automatically generated">
            <a:extLst>
              <a:ext uri="{FF2B5EF4-FFF2-40B4-BE49-F238E27FC236}">
                <a16:creationId xmlns:a16="http://schemas.microsoft.com/office/drawing/2014/main" id="{636336B5-3474-9A56-37F0-BCF3D6B7E612}"/>
              </a:ext>
            </a:extLst>
          </p:cNvPr>
          <p:cNvPicPr>
            <a:picLocks noChangeAspect="1"/>
          </p:cNvPicPr>
          <p:nvPr/>
        </p:nvPicPr>
        <p:blipFill>
          <a:blip r:embed="rId3"/>
          <a:stretch>
            <a:fillRect/>
          </a:stretch>
        </p:blipFill>
        <p:spPr>
          <a:xfrm>
            <a:off x="6020450" y="1890576"/>
            <a:ext cx="3060192" cy="2295144"/>
          </a:xfrm>
          <a:prstGeom prst="rect">
            <a:avLst/>
          </a:prstGeom>
        </p:spPr>
      </p:pic>
      <p:pic>
        <p:nvPicPr>
          <p:cNvPr id="11" name="Picture 10" descr="Chart&#10;&#10;Description automatically generated">
            <a:extLst>
              <a:ext uri="{FF2B5EF4-FFF2-40B4-BE49-F238E27FC236}">
                <a16:creationId xmlns:a16="http://schemas.microsoft.com/office/drawing/2014/main" id="{BF0D8382-F977-C77C-FCE9-F2D732B07C2B}"/>
              </a:ext>
            </a:extLst>
          </p:cNvPr>
          <p:cNvPicPr>
            <a:picLocks noChangeAspect="1"/>
          </p:cNvPicPr>
          <p:nvPr/>
        </p:nvPicPr>
        <p:blipFill>
          <a:blip r:embed="rId4"/>
          <a:stretch>
            <a:fillRect/>
          </a:stretch>
        </p:blipFill>
        <p:spPr>
          <a:xfrm>
            <a:off x="6083808" y="4145205"/>
            <a:ext cx="3060192" cy="2295144"/>
          </a:xfrm>
          <a:prstGeom prst="rect">
            <a:avLst/>
          </a:prstGeom>
        </p:spPr>
      </p:pic>
      <p:pic>
        <p:nvPicPr>
          <p:cNvPr id="15" name="Picture 14" descr="Chart, diagram&#10;&#10;Description automatically generated">
            <a:extLst>
              <a:ext uri="{FF2B5EF4-FFF2-40B4-BE49-F238E27FC236}">
                <a16:creationId xmlns:a16="http://schemas.microsoft.com/office/drawing/2014/main" id="{B493A007-09FE-FA28-B9A6-2E38CA6B1EE5}"/>
              </a:ext>
            </a:extLst>
          </p:cNvPr>
          <p:cNvPicPr>
            <a:picLocks noChangeAspect="1"/>
          </p:cNvPicPr>
          <p:nvPr/>
        </p:nvPicPr>
        <p:blipFill>
          <a:blip r:embed="rId5"/>
          <a:stretch>
            <a:fillRect/>
          </a:stretch>
        </p:blipFill>
        <p:spPr>
          <a:xfrm>
            <a:off x="3055881" y="4165305"/>
            <a:ext cx="3060192" cy="2295144"/>
          </a:xfrm>
          <a:prstGeom prst="rect">
            <a:avLst/>
          </a:prstGeom>
        </p:spPr>
      </p:pic>
      <p:pic>
        <p:nvPicPr>
          <p:cNvPr id="23" name="Picture 22" descr="Chart&#10;&#10;Description automatically generated">
            <a:extLst>
              <a:ext uri="{FF2B5EF4-FFF2-40B4-BE49-F238E27FC236}">
                <a16:creationId xmlns:a16="http://schemas.microsoft.com/office/drawing/2014/main" id="{5723C04B-7211-AD71-373C-824E127C3B3D}"/>
              </a:ext>
            </a:extLst>
          </p:cNvPr>
          <p:cNvPicPr>
            <a:picLocks noChangeAspect="1"/>
          </p:cNvPicPr>
          <p:nvPr/>
        </p:nvPicPr>
        <p:blipFill>
          <a:blip r:embed="rId6"/>
          <a:stretch>
            <a:fillRect/>
          </a:stretch>
        </p:blipFill>
        <p:spPr>
          <a:xfrm>
            <a:off x="52695" y="4200717"/>
            <a:ext cx="3060192" cy="2295144"/>
          </a:xfrm>
          <a:prstGeom prst="rect">
            <a:avLst/>
          </a:prstGeom>
        </p:spPr>
      </p:pic>
      <p:pic>
        <p:nvPicPr>
          <p:cNvPr id="25" name="Picture 24" descr="Chart&#10;&#10;Description automatically generated">
            <a:extLst>
              <a:ext uri="{FF2B5EF4-FFF2-40B4-BE49-F238E27FC236}">
                <a16:creationId xmlns:a16="http://schemas.microsoft.com/office/drawing/2014/main" id="{E2F25B01-823C-D7B0-0420-D8E06D756492}"/>
              </a:ext>
            </a:extLst>
          </p:cNvPr>
          <p:cNvPicPr>
            <a:picLocks noChangeAspect="1"/>
          </p:cNvPicPr>
          <p:nvPr/>
        </p:nvPicPr>
        <p:blipFill>
          <a:blip r:embed="rId7"/>
          <a:stretch>
            <a:fillRect/>
          </a:stretch>
        </p:blipFill>
        <p:spPr>
          <a:xfrm>
            <a:off x="14078" y="1906548"/>
            <a:ext cx="3060192" cy="2295144"/>
          </a:xfrm>
          <a:prstGeom prst="rect">
            <a:avLst/>
          </a:prstGeom>
        </p:spPr>
      </p:pic>
    </p:spTree>
    <p:extLst>
      <p:ext uri="{BB962C8B-B14F-4D97-AF65-F5344CB8AC3E}">
        <p14:creationId xmlns:p14="http://schemas.microsoft.com/office/powerpoint/2010/main" val="252169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F225-CCC7-C11D-4E24-4C63E80978F9}"/>
              </a:ext>
            </a:extLst>
          </p:cNvPr>
          <p:cNvSpPr>
            <a:spLocks noGrp="1"/>
          </p:cNvSpPr>
          <p:nvPr>
            <p:ph type="title"/>
          </p:nvPr>
        </p:nvSpPr>
        <p:spPr>
          <a:xfrm>
            <a:off x="0" y="685800"/>
            <a:ext cx="4343400" cy="762000"/>
          </a:xfrm>
        </p:spPr>
        <p:txBody>
          <a:bodyPr/>
          <a:lstStyle/>
          <a:p>
            <a:r>
              <a:rPr lang="en-US" dirty="0"/>
              <a:t>Emission time profile</a:t>
            </a:r>
          </a:p>
        </p:txBody>
      </p:sp>
      <p:sp>
        <p:nvSpPr>
          <p:cNvPr id="4" name="Slide Number Placeholder 3">
            <a:extLst>
              <a:ext uri="{FF2B5EF4-FFF2-40B4-BE49-F238E27FC236}">
                <a16:creationId xmlns:a16="http://schemas.microsoft.com/office/drawing/2014/main" id="{C4F511D9-E4DD-D7E3-E71F-A8E2BF50FCDC}"/>
              </a:ext>
            </a:extLst>
          </p:cNvPr>
          <p:cNvSpPr>
            <a:spLocks noGrp="1"/>
          </p:cNvSpPr>
          <p:nvPr>
            <p:ph type="sldNum" sz="quarter" idx="12"/>
          </p:nvPr>
        </p:nvSpPr>
        <p:spPr/>
        <p:txBody>
          <a:bodyPr/>
          <a:lstStyle/>
          <a:p>
            <a:pPr>
              <a:defRPr/>
            </a:pPr>
            <a:fld id="{8C8B53A7-21D7-4990-A3BD-F06DCAE13504}" type="slidenum">
              <a:rPr lang="en-US" smtClean="0"/>
              <a:pPr>
                <a:defRPr/>
              </a:pPr>
              <a:t>19</a:t>
            </a:fld>
            <a:endParaRPr lang="en-US" dirty="0"/>
          </a:p>
        </p:txBody>
      </p:sp>
      <p:grpSp>
        <p:nvGrpSpPr>
          <p:cNvPr id="22" name="Group 21">
            <a:extLst>
              <a:ext uri="{FF2B5EF4-FFF2-40B4-BE49-F238E27FC236}">
                <a16:creationId xmlns:a16="http://schemas.microsoft.com/office/drawing/2014/main" id="{328FA586-E5A2-AED8-9C84-2042FB3D788B}"/>
              </a:ext>
            </a:extLst>
          </p:cNvPr>
          <p:cNvGrpSpPr/>
          <p:nvPr/>
        </p:nvGrpSpPr>
        <p:grpSpPr>
          <a:xfrm>
            <a:off x="175260" y="1447800"/>
            <a:ext cx="8793480" cy="4591304"/>
            <a:chOff x="41656" y="1313561"/>
            <a:chExt cx="8793480" cy="4591304"/>
          </a:xfrm>
        </p:grpSpPr>
        <p:pic>
          <p:nvPicPr>
            <p:cNvPr id="5" name="Picture 4" descr="Chart&#10;&#10;Description automatically generated">
              <a:extLst>
                <a:ext uri="{FF2B5EF4-FFF2-40B4-BE49-F238E27FC236}">
                  <a16:creationId xmlns:a16="http://schemas.microsoft.com/office/drawing/2014/main" id="{3EA93CF2-F9F6-5FC3-D509-24C93CEA9EC6}"/>
                </a:ext>
              </a:extLst>
            </p:cNvPr>
            <p:cNvPicPr>
              <a:picLocks noChangeAspect="1"/>
            </p:cNvPicPr>
            <p:nvPr/>
          </p:nvPicPr>
          <p:blipFill>
            <a:blip r:embed="rId2"/>
            <a:stretch>
              <a:fillRect/>
            </a:stretch>
          </p:blipFill>
          <p:spPr>
            <a:xfrm>
              <a:off x="2908300" y="1313561"/>
              <a:ext cx="3060192" cy="2295144"/>
            </a:xfrm>
            <a:prstGeom prst="rect">
              <a:avLst/>
            </a:prstGeom>
          </p:spPr>
        </p:pic>
        <p:pic>
          <p:nvPicPr>
            <p:cNvPr id="9" name="Picture 8" descr="Chart&#10;&#10;Description automatically generated">
              <a:extLst>
                <a:ext uri="{FF2B5EF4-FFF2-40B4-BE49-F238E27FC236}">
                  <a16:creationId xmlns:a16="http://schemas.microsoft.com/office/drawing/2014/main" id="{70E29187-E3FA-7478-ABF5-4E4DA0F69BB0}"/>
                </a:ext>
              </a:extLst>
            </p:cNvPr>
            <p:cNvPicPr>
              <a:picLocks noChangeAspect="1"/>
            </p:cNvPicPr>
            <p:nvPr/>
          </p:nvPicPr>
          <p:blipFill>
            <a:blip r:embed="rId3"/>
            <a:stretch>
              <a:fillRect/>
            </a:stretch>
          </p:blipFill>
          <p:spPr>
            <a:xfrm>
              <a:off x="5774944" y="3608705"/>
              <a:ext cx="3060192" cy="2295144"/>
            </a:xfrm>
            <a:prstGeom prst="rect">
              <a:avLst/>
            </a:prstGeom>
          </p:spPr>
        </p:pic>
        <p:pic>
          <p:nvPicPr>
            <p:cNvPr id="13" name="Picture 12" descr="Chart, histogram&#10;&#10;Description automatically generated">
              <a:extLst>
                <a:ext uri="{FF2B5EF4-FFF2-40B4-BE49-F238E27FC236}">
                  <a16:creationId xmlns:a16="http://schemas.microsoft.com/office/drawing/2014/main" id="{3D6C9700-B016-79EA-213A-3D4D950468E1}"/>
                </a:ext>
              </a:extLst>
            </p:cNvPr>
            <p:cNvPicPr>
              <a:picLocks noChangeAspect="1"/>
            </p:cNvPicPr>
            <p:nvPr/>
          </p:nvPicPr>
          <p:blipFill>
            <a:blip r:embed="rId4"/>
            <a:stretch>
              <a:fillRect/>
            </a:stretch>
          </p:blipFill>
          <p:spPr>
            <a:xfrm>
              <a:off x="41656" y="1313561"/>
              <a:ext cx="3060192" cy="2295144"/>
            </a:xfrm>
            <a:prstGeom prst="rect">
              <a:avLst/>
            </a:prstGeom>
          </p:spPr>
        </p:pic>
        <p:pic>
          <p:nvPicPr>
            <p:cNvPr id="17" name="Picture 16" descr="Chart&#10;&#10;Description automatically generated">
              <a:extLst>
                <a:ext uri="{FF2B5EF4-FFF2-40B4-BE49-F238E27FC236}">
                  <a16:creationId xmlns:a16="http://schemas.microsoft.com/office/drawing/2014/main" id="{64103E41-4C0B-614B-6B1F-F98AE58BA7F4}"/>
                </a:ext>
              </a:extLst>
            </p:cNvPr>
            <p:cNvPicPr>
              <a:picLocks noChangeAspect="1"/>
            </p:cNvPicPr>
            <p:nvPr/>
          </p:nvPicPr>
          <p:blipFill>
            <a:blip r:embed="rId5"/>
            <a:stretch>
              <a:fillRect/>
            </a:stretch>
          </p:blipFill>
          <p:spPr>
            <a:xfrm>
              <a:off x="41656" y="3609721"/>
              <a:ext cx="3060192" cy="2295144"/>
            </a:xfrm>
            <a:prstGeom prst="rect">
              <a:avLst/>
            </a:prstGeom>
          </p:spPr>
        </p:pic>
        <p:pic>
          <p:nvPicPr>
            <p:cNvPr id="19" name="Picture 18" descr="Chart&#10;&#10;Description automatically generated">
              <a:extLst>
                <a:ext uri="{FF2B5EF4-FFF2-40B4-BE49-F238E27FC236}">
                  <a16:creationId xmlns:a16="http://schemas.microsoft.com/office/drawing/2014/main" id="{7763ABDB-90E3-6C71-8CC3-DDCE53F6153B}"/>
                </a:ext>
              </a:extLst>
            </p:cNvPr>
            <p:cNvPicPr>
              <a:picLocks noChangeAspect="1"/>
            </p:cNvPicPr>
            <p:nvPr/>
          </p:nvPicPr>
          <p:blipFill>
            <a:blip r:embed="rId6"/>
            <a:stretch>
              <a:fillRect/>
            </a:stretch>
          </p:blipFill>
          <p:spPr>
            <a:xfrm>
              <a:off x="5765800" y="1313561"/>
              <a:ext cx="3060192" cy="2295144"/>
            </a:xfrm>
            <a:prstGeom prst="rect">
              <a:avLst/>
            </a:prstGeom>
          </p:spPr>
        </p:pic>
        <p:pic>
          <p:nvPicPr>
            <p:cNvPr id="21" name="Picture 20" descr="Chart&#10;&#10;Description automatically generated">
              <a:extLst>
                <a:ext uri="{FF2B5EF4-FFF2-40B4-BE49-F238E27FC236}">
                  <a16:creationId xmlns:a16="http://schemas.microsoft.com/office/drawing/2014/main" id="{8F9278C2-A871-A256-2F2E-3F973A72F899}"/>
                </a:ext>
              </a:extLst>
            </p:cNvPr>
            <p:cNvPicPr>
              <a:picLocks noChangeAspect="1"/>
            </p:cNvPicPr>
            <p:nvPr/>
          </p:nvPicPr>
          <p:blipFill>
            <a:blip r:embed="rId7"/>
            <a:stretch>
              <a:fillRect/>
            </a:stretch>
          </p:blipFill>
          <p:spPr>
            <a:xfrm>
              <a:off x="2899156" y="3608705"/>
              <a:ext cx="3060192" cy="2295144"/>
            </a:xfrm>
            <a:prstGeom prst="rect">
              <a:avLst/>
            </a:prstGeom>
          </p:spPr>
        </p:pic>
      </p:grpSp>
    </p:spTree>
    <p:extLst>
      <p:ext uri="{BB962C8B-B14F-4D97-AF65-F5344CB8AC3E}">
        <p14:creationId xmlns:p14="http://schemas.microsoft.com/office/powerpoint/2010/main" val="2844388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7C2B-C666-F5F1-6BA2-A3FF7D264A73}"/>
              </a:ext>
            </a:extLst>
          </p:cNvPr>
          <p:cNvSpPr>
            <a:spLocks noGrp="1"/>
          </p:cNvSpPr>
          <p:nvPr>
            <p:ph type="title"/>
          </p:nvPr>
        </p:nvSpPr>
        <p:spPr/>
        <p:txBody>
          <a:bodyPr/>
          <a:lstStyle/>
          <a:p>
            <a:r>
              <a:rPr lang="en-US" dirty="0"/>
              <a:t>Background</a:t>
            </a:r>
          </a:p>
        </p:txBody>
      </p:sp>
      <p:sp>
        <p:nvSpPr>
          <p:cNvPr id="4" name="Slide Number Placeholder 3">
            <a:extLst>
              <a:ext uri="{FF2B5EF4-FFF2-40B4-BE49-F238E27FC236}">
                <a16:creationId xmlns:a16="http://schemas.microsoft.com/office/drawing/2014/main" id="{A1A66954-EAD6-EE0E-0956-5571AE4AC762}"/>
              </a:ext>
            </a:extLst>
          </p:cNvPr>
          <p:cNvSpPr>
            <a:spLocks noGrp="1"/>
          </p:cNvSpPr>
          <p:nvPr>
            <p:ph type="sldNum" sz="quarter" idx="12"/>
          </p:nvPr>
        </p:nvSpPr>
        <p:spPr/>
        <p:txBody>
          <a:bodyPr/>
          <a:lstStyle/>
          <a:p>
            <a:pPr>
              <a:defRPr/>
            </a:pPr>
            <a:fld id="{8C8B53A7-21D7-4990-A3BD-F06DCAE13504}" type="slidenum">
              <a:rPr lang="en-US" smtClean="0"/>
              <a:pPr>
                <a:defRPr/>
              </a:pPr>
              <a:t>2</a:t>
            </a:fld>
            <a:endParaRPr lang="en-US" dirty="0"/>
          </a:p>
        </p:txBody>
      </p:sp>
      <p:pic>
        <p:nvPicPr>
          <p:cNvPr id="5" name="Picture 4" descr="Five Things You (Probably) Didn&amp;#39;t Know About Prescribed Burns - Forest  Preserves of Cook County">
            <a:extLst>
              <a:ext uri="{FF2B5EF4-FFF2-40B4-BE49-F238E27FC236}">
                <a16:creationId xmlns:a16="http://schemas.microsoft.com/office/drawing/2014/main" id="{7239A517-0400-F9B5-04CA-D02B55DC1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30" r="21296"/>
          <a:stretch/>
        </p:blipFill>
        <p:spPr bwMode="auto">
          <a:xfrm>
            <a:off x="457200" y="1888067"/>
            <a:ext cx="4038600" cy="4221163"/>
          </a:xfrm>
          <a:prstGeom prst="rect">
            <a:avLst/>
          </a:prstGeom>
          <a:solidFill>
            <a:srgbClr val="FFFFFF"/>
          </a:solidFill>
        </p:spPr>
      </p:pic>
      <p:sp>
        <p:nvSpPr>
          <p:cNvPr id="6" name="Content Placeholder 4">
            <a:extLst>
              <a:ext uri="{FF2B5EF4-FFF2-40B4-BE49-F238E27FC236}">
                <a16:creationId xmlns:a16="http://schemas.microsoft.com/office/drawing/2014/main" id="{25A13216-80BC-FA11-0B9A-F1BCADB255FB}"/>
              </a:ext>
            </a:extLst>
          </p:cNvPr>
          <p:cNvSpPr txBox="1">
            <a:spLocks/>
          </p:cNvSpPr>
          <p:nvPr/>
        </p:nvSpPr>
        <p:spPr bwMode="auto">
          <a:xfrm>
            <a:off x="4495800" y="1752600"/>
            <a:ext cx="4440629" cy="459635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r>
              <a:rPr lang="en-US" kern="0" dirty="0"/>
              <a:t>Wildland fire:</a:t>
            </a:r>
          </a:p>
          <a:p>
            <a:pPr lvl="1"/>
            <a:r>
              <a:rPr lang="en-US" kern="0" dirty="0"/>
              <a:t>Wildfire</a:t>
            </a:r>
          </a:p>
          <a:p>
            <a:pPr lvl="1"/>
            <a:r>
              <a:rPr lang="en-US" kern="0" dirty="0"/>
              <a:t>Prescribed burning</a:t>
            </a:r>
          </a:p>
          <a:p>
            <a:pPr lvl="1"/>
            <a:r>
              <a:rPr lang="en-US" kern="0" dirty="0"/>
              <a:t>Agricultural burning</a:t>
            </a:r>
          </a:p>
          <a:p>
            <a:r>
              <a:rPr lang="en-US" kern="0" dirty="0"/>
              <a:t>Why investigate?</a:t>
            </a:r>
          </a:p>
          <a:p>
            <a:pPr lvl="1"/>
            <a:r>
              <a:rPr lang="en-US" kern="0" dirty="0"/>
              <a:t>Increasing trend due to global warming.</a:t>
            </a:r>
          </a:p>
          <a:p>
            <a:pPr lvl="1"/>
            <a:r>
              <a:rPr lang="en-US" kern="0" dirty="0">
                <a:solidFill>
                  <a:schemeClr val="tx1"/>
                </a:solidFill>
              </a:rPr>
              <a:t>As anthropogenic sources are controlled increasingly, contributions of burning to air pollution becomes more important.</a:t>
            </a:r>
          </a:p>
          <a:p>
            <a:pPr lvl="1"/>
            <a:r>
              <a:rPr lang="en-US" kern="0" dirty="0"/>
              <a:t>Improve PM</a:t>
            </a:r>
            <a:r>
              <a:rPr lang="en-US" kern="0" baseline="-25000" dirty="0"/>
              <a:t>2.5</a:t>
            </a:r>
            <a:r>
              <a:rPr lang="en-US" kern="0" dirty="0"/>
              <a:t> prediction and modeling. </a:t>
            </a:r>
          </a:p>
          <a:p>
            <a:pPr lvl="1"/>
            <a:r>
              <a:rPr lang="en-US" kern="0" dirty="0"/>
              <a:t>Health and equity concerns</a:t>
            </a:r>
          </a:p>
        </p:txBody>
      </p:sp>
    </p:spTree>
    <p:extLst>
      <p:ext uri="{BB962C8B-B14F-4D97-AF65-F5344CB8AC3E}">
        <p14:creationId xmlns:p14="http://schemas.microsoft.com/office/powerpoint/2010/main" val="371027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CD6-8ADE-653F-FF55-F0FF8BB89596}"/>
              </a:ext>
            </a:extLst>
          </p:cNvPr>
          <p:cNvSpPr>
            <a:spLocks noGrp="1"/>
          </p:cNvSpPr>
          <p:nvPr>
            <p:ph type="title"/>
          </p:nvPr>
        </p:nvSpPr>
        <p:spPr/>
        <p:txBody>
          <a:bodyPr/>
          <a:lstStyle/>
          <a:p>
            <a:r>
              <a:rPr lang="en-US" dirty="0"/>
              <a:t>Smoke Structure Side View</a:t>
            </a:r>
          </a:p>
        </p:txBody>
      </p:sp>
      <p:pic>
        <p:nvPicPr>
          <p:cNvPr id="6" name="Content Placeholder 5">
            <a:extLst>
              <a:ext uri="{FF2B5EF4-FFF2-40B4-BE49-F238E27FC236}">
                <a16:creationId xmlns:a16="http://schemas.microsoft.com/office/drawing/2014/main" id="{C104AF74-70DA-FB07-B34B-1E967B0DF876}"/>
              </a:ext>
            </a:extLst>
          </p:cNvPr>
          <p:cNvPicPr>
            <a:picLocks noGrp="1" noChangeAspect="1"/>
          </p:cNvPicPr>
          <p:nvPr>
            <p:ph idx="1"/>
          </p:nvPr>
        </p:nvPicPr>
        <p:blipFill>
          <a:blip r:embed="rId2"/>
          <a:stretch>
            <a:fillRect/>
          </a:stretch>
        </p:blipFill>
        <p:spPr>
          <a:xfrm>
            <a:off x="381000" y="2362200"/>
            <a:ext cx="3788796" cy="3207098"/>
          </a:xfrm>
        </p:spPr>
      </p:pic>
      <p:sp>
        <p:nvSpPr>
          <p:cNvPr id="4" name="Slide Number Placeholder 3">
            <a:extLst>
              <a:ext uri="{FF2B5EF4-FFF2-40B4-BE49-F238E27FC236}">
                <a16:creationId xmlns:a16="http://schemas.microsoft.com/office/drawing/2014/main" id="{3F608BB7-3867-01D7-30B0-17073100D01F}"/>
              </a:ext>
            </a:extLst>
          </p:cNvPr>
          <p:cNvSpPr>
            <a:spLocks noGrp="1"/>
          </p:cNvSpPr>
          <p:nvPr>
            <p:ph type="sldNum" sz="quarter" idx="12"/>
          </p:nvPr>
        </p:nvSpPr>
        <p:spPr/>
        <p:txBody>
          <a:bodyPr/>
          <a:lstStyle/>
          <a:p>
            <a:pPr>
              <a:defRPr/>
            </a:pPr>
            <a:fld id="{8C8B53A7-21D7-4990-A3BD-F06DCAE13504}" type="slidenum">
              <a:rPr lang="en-US" smtClean="0"/>
              <a:pPr>
                <a:defRPr/>
              </a:pPr>
              <a:t>20</a:t>
            </a:fld>
            <a:endParaRPr lang="en-US" dirty="0"/>
          </a:p>
        </p:txBody>
      </p:sp>
      <p:sp>
        <p:nvSpPr>
          <p:cNvPr id="3" name="TextBox 2">
            <a:extLst>
              <a:ext uri="{FF2B5EF4-FFF2-40B4-BE49-F238E27FC236}">
                <a16:creationId xmlns:a16="http://schemas.microsoft.com/office/drawing/2014/main" id="{AE610190-D30B-FFE5-336A-C1BE2C179D1F}"/>
              </a:ext>
            </a:extLst>
          </p:cNvPr>
          <p:cNvSpPr txBox="1"/>
          <p:nvPr/>
        </p:nvSpPr>
        <p:spPr>
          <a:xfrm>
            <a:off x="2108596" y="1828800"/>
            <a:ext cx="787395" cy="369332"/>
          </a:xfrm>
          <a:prstGeom prst="rect">
            <a:avLst/>
          </a:prstGeom>
          <a:noFill/>
        </p:spPr>
        <p:txBody>
          <a:bodyPr wrap="none" rtlCol="0">
            <a:spAutoFit/>
          </a:bodyPr>
          <a:lstStyle/>
          <a:p>
            <a:r>
              <a:rPr lang="en-US" dirty="0"/>
              <a:t>FEPS</a:t>
            </a:r>
          </a:p>
        </p:txBody>
      </p:sp>
      <p:pic>
        <p:nvPicPr>
          <p:cNvPr id="7" name="Picture 6">
            <a:extLst>
              <a:ext uri="{FF2B5EF4-FFF2-40B4-BE49-F238E27FC236}">
                <a16:creationId xmlns:a16="http://schemas.microsoft.com/office/drawing/2014/main" id="{8EE0454B-9785-7C10-367C-216625216D65}"/>
              </a:ext>
            </a:extLst>
          </p:cNvPr>
          <p:cNvPicPr>
            <a:picLocks noChangeAspect="1"/>
          </p:cNvPicPr>
          <p:nvPr/>
        </p:nvPicPr>
        <p:blipFill>
          <a:blip r:embed="rId3"/>
          <a:stretch>
            <a:fillRect/>
          </a:stretch>
        </p:blipFill>
        <p:spPr>
          <a:xfrm>
            <a:off x="4724402" y="2371165"/>
            <a:ext cx="3788798" cy="3207098"/>
          </a:xfrm>
          <a:prstGeom prst="rect">
            <a:avLst/>
          </a:prstGeom>
        </p:spPr>
      </p:pic>
      <p:sp>
        <p:nvSpPr>
          <p:cNvPr id="9" name="TextBox 8">
            <a:extLst>
              <a:ext uri="{FF2B5EF4-FFF2-40B4-BE49-F238E27FC236}">
                <a16:creationId xmlns:a16="http://schemas.microsoft.com/office/drawing/2014/main" id="{A1C7BCAC-38A0-69A5-1D35-3867C1345D4D}"/>
              </a:ext>
            </a:extLst>
          </p:cNvPr>
          <p:cNvSpPr txBox="1"/>
          <p:nvPr/>
        </p:nvSpPr>
        <p:spPr>
          <a:xfrm>
            <a:off x="6225103" y="1828800"/>
            <a:ext cx="787395" cy="369332"/>
          </a:xfrm>
          <a:prstGeom prst="rect">
            <a:avLst/>
          </a:prstGeom>
          <a:noFill/>
        </p:spPr>
        <p:txBody>
          <a:bodyPr wrap="none" rtlCol="0">
            <a:spAutoFit/>
          </a:bodyPr>
          <a:lstStyle/>
          <a:p>
            <a:r>
              <a:rPr lang="en-US" dirty="0"/>
              <a:t>FEPS</a:t>
            </a:r>
          </a:p>
        </p:txBody>
      </p:sp>
    </p:spTree>
    <p:extLst>
      <p:ext uri="{BB962C8B-B14F-4D97-AF65-F5344CB8AC3E}">
        <p14:creationId xmlns:p14="http://schemas.microsoft.com/office/powerpoint/2010/main" val="3115588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D7F3-A329-1002-7D5B-9E4751D425A2}"/>
              </a:ext>
            </a:extLst>
          </p:cNvPr>
          <p:cNvSpPr>
            <a:spLocks noGrp="1"/>
          </p:cNvSpPr>
          <p:nvPr>
            <p:ph type="title"/>
          </p:nvPr>
        </p:nvSpPr>
        <p:spPr/>
        <p:txBody>
          <a:bodyPr/>
          <a:lstStyle/>
          <a:p>
            <a:r>
              <a:rPr lang="en-US" dirty="0"/>
              <a:t>Smoke Structure Side View</a:t>
            </a:r>
          </a:p>
        </p:txBody>
      </p:sp>
      <p:sp>
        <p:nvSpPr>
          <p:cNvPr id="4" name="Slide Number Placeholder 3">
            <a:extLst>
              <a:ext uri="{FF2B5EF4-FFF2-40B4-BE49-F238E27FC236}">
                <a16:creationId xmlns:a16="http://schemas.microsoft.com/office/drawing/2014/main" id="{1715AA92-8434-C891-EBFF-03CE91D38F58}"/>
              </a:ext>
            </a:extLst>
          </p:cNvPr>
          <p:cNvSpPr>
            <a:spLocks noGrp="1"/>
          </p:cNvSpPr>
          <p:nvPr>
            <p:ph type="sldNum" sz="quarter" idx="12"/>
          </p:nvPr>
        </p:nvSpPr>
        <p:spPr/>
        <p:txBody>
          <a:bodyPr/>
          <a:lstStyle/>
          <a:p>
            <a:pPr>
              <a:defRPr/>
            </a:pPr>
            <a:fld id="{8C8B53A7-21D7-4990-A3BD-F06DCAE13504}" type="slidenum">
              <a:rPr lang="en-US" smtClean="0"/>
              <a:pPr>
                <a:defRPr/>
              </a:pPr>
              <a:t>21</a:t>
            </a:fld>
            <a:endParaRPr lang="en-US" dirty="0"/>
          </a:p>
        </p:txBody>
      </p:sp>
      <p:pic>
        <p:nvPicPr>
          <p:cNvPr id="5" name="Picture 4">
            <a:extLst>
              <a:ext uri="{FF2B5EF4-FFF2-40B4-BE49-F238E27FC236}">
                <a16:creationId xmlns:a16="http://schemas.microsoft.com/office/drawing/2014/main" id="{D11D9019-8864-5EBF-E75A-30340B01491F}"/>
              </a:ext>
            </a:extLst>
          </p:cNvPr>
          <p:cNvPicPr>
            <a:picLocks noChangeAspect="1"/>
          </p:cNvPicPr>
          <p:nvPr/>
        </p:nvPicPr>
        <p:blipFill>
          <a:blip r:embed="rId2"/>
          <a:stretch>
            <a:fillRect/>
          </a:stretch>
        </p:blipFill>
        <p:spPr>
          <a:xfrm>
            <a:off x="2438400" y="1981200"/>
            <a:ext cx="4572000" cy="3870054"/>
          </a:xfrm>
          <a:prstGeom prst="rect">
            <a:avLst/>
          </a:prstGeom>
        </p:spPr>
      </p:pic>
      <p:sp>
        <p:nvSpPr>
          <p:cNvPr id="6" name="TextBox 5">
            <a:extLst>
              <a:ext uri="{FF2B5EF4-FFF2-40B4-BE49-F238E27FC236}">
                <a16:creationId xmlns:a16="http://schemas.microsoft.com/office/drawing/2014/main" id="{FA1C91A8-6787-942F-D2C7-763B602FEFE6}"/>
              </a:ext>
            </a:extLst>
          </p:cNvPr>
          <p:cNvSpPr txBox="1"/>
          <p:nvPr/>
        </p:nvSpPr>
        <p:spPr>
          <a:xfrm>
            <a:off x="4191000" y="1529834"/>
            <a:ext cx="646331" cy="369332"/>
          </a:xfrm>
          <a:prstGeom prst="rect">
            <a:avLst/>
          </a:prstGeom>
          <a:noFill/>
        </p:spPr>
        <p:txBody>
          <a:bodyPr wrap="none" rtlCol="0">
            <a:spAutoFit/>
          </a:bodyPr>
          <a:lstStyle/>
          <a:p>
            <a:r>
              <a:rPr lang="en-US" dirty="0"/>
              <a:t>SEV</a:t>
            </a:r>
          </a:p>
        </p:txBody>
      </p:sp>
    </p:spTree>
    <p:extLst>
      <p:ext uri="{BB962C8B-B14F-4D97-AF65-F5344CB8AC3E}">
        <p14:creationId xmlns:p14="http://schemas.microsoft.com/office/powerpoint/2010/main" val="204950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7425-676E-A5C7-8D33-EDE672E8422A}"/>
              </a:ext>
            </a:extLst>
          </p:cNvPr>
          <p:cNvSpPr>
            <a:spLocks noGrp="1"/>
          </p:cNvSpPr>
          <p:nvPr>
            <p:ph type="title"/>
          </p:nvPr>
        </p:nvSpPr>
        <p:spPr/>
        <p:txBody>
          <a:bodyPr/>
          <a:lstStyle/>
          <a:p>
            <a:r>
              <a:rPr lang="en-US" dirty="0"/>
              <a:t>Smoke Structure Side View</a:t>
            </a:r>
          </a:p>
        </p:txBody>
      </p:sp>
      <p:pic>
        <p:nvPicPr>
          <p:cNvPr id="6" name="Content Placeholder 5">
            <a:extLst>
              <a:ext uri="{FF2B5EF4-FFF2-40B4-BE49-F238E27FC236}">
                <a16:creationId xmlns:a16="http://schemas.microsoft.com/office/drawing/2014/main" id="{7E52D7C8-FB7F-611B-3595-779C4956EFF9}"/>
              </a:ext>
            </a:extLst>
          </p:cNvPr>
          <p:cNvPicPr>
            <a:picLocks noGrp="1" noChangeAspect="1"/>
          </p:cNvPicPr>
          <p:nvPr>
            <p:ph idx="1"/>
          </p:nvPr>
        </p:nvPicPr>
        <p:blipFill>
          <a:blip r:embed="rId2"/>
          <a:stretch>
            <a:fillRect/>
          </a:stretch>
        </p:blipFill>
        <p:spPr>
          <a:xfrm>
            <a:off x="2078604" y="1905000"/>
            <a:ext cx="4986791" cy="4221163"/>
          </a:xfrm>
        </p:spPr>
      </p:pic>
      <p:sp>
        <p:nvSpPr>
          <p:cNvPr id="4" name="Slide Number Placeholder 3">
            <a:extLst>
              <a:ext uri="{FF2B5EF4-FFF2-40B4-BE49-F238E27FC236}">
                <a16:creationId xmlns:a16="http://schemas.microsoft.com/office/drawing/2014/main" id="{8F7E31E0-B958-A2A1-0252-0E81C91B9C95}"/>
              </a:ext>
            </a:extLst>
          </p:cNvPr>
          <p:cNvSpPr>
            <a:spLocks noGrp="1"/>
          </p:cNvSpPr>
          <p:nvPr>
            <p:ph type="sldNum" sz="quarter" idx="12"/>
          </p:nvPr>
        </p:nvSpPr>
        <p:spPr/>
        <p:txBody>
          <a:bodyPr/>
          <a:lstStyle/>
          <a:p>
            <a:pPr>
              <a:defRPr/>
            </a:pPr>
            <a:fld id="{8C8B53A7-21D7-4990-A3BD-F06DCAE13504}" type="slidenum">
              <a:rPr lang="en-US" smtClean="0"/>
              <a:pPr>
                <a:defRPr/>
              </a:pPr>
              <a:t>22</a:t>
            </a:fld>
            <a:endParaRPr lang="en-US" dirty="0"/>
          </a:p>
        </p:txBody>
      </p:sp>
      <p:sp>
        <p:nvSpPr>
          <p:cNvPr id="3" name="TextBox 2">
            <a:extLst>
              <a:ext uri="{FF2B5EF4-FFF2-40B4-BE49-F238E27FC236}">
                <a16:creationId xmlns:a16="http://schemas.microsoft.com/office/drawing/2014/main" id="{ED58746E-7C94-C7D0-081A-6A6F3E776391}"/>
              </a:ext>
            </a:extLst>
          </p:cNvPr>
          <p:cNvSpPr txBox="1"/>
          <p:nvPr/>
        </p:nvSpPr>
        <p:spPr>
          <a:xfrm>
            <a:off x="3979529" y="1425106"/>
            <a:ext cx="1184940" cy="369332"/>
          </a:xfrm>
          <a:prstGeom prst="rect">
            <a:avLst/>
          </a:prstGeom>
          <a:noFill/>
        </p:spPr>
        <p:txBody>
          <a:bodyPr wrap="none" rtlCol="0">
            <a:spAutoFit/>
          </a:bodyPr>
          <a:lstStyle/>
          <a:p>
            <a:r>
              <a:rPr lang="en-US" dirty="0"/>
              <a:t>WRF-Fire</a:t>
            </a:r>
          </a:p>
        </p:txBody>
      </p:sp>
    </p:spTree>
    <p:extLst>
      <p:ext uri="{BB962C8B-B14F-4D97-AF65-F5344CB8AC3E}">
        <p14:creationId xmlns:p14="http://schemas.microsoft.com/office/powerpoint/2010/main" val="3343060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CD91-0D0D-8AE8-BE68-6E5B4D8C33B3}"/>
              </a:ext>
            </a:extLst>
          </p:cNvPr>
          <p:cNvSpPr>
            <a:spLocks noGrp="1"/>
          </p:cNvSpPr>
          <p:nvPr>
            <p:ph type="title"/>
          </p:nvPr>
        </p:nvSpPr>
        <p:spPr/>
        <p:txBody>
          <a:bodyPr/>
          <a:lstStyle/>
          <a:p>
            <a:r>
              <a:rPr lang="en-US" sz="3200" b="1" dirty="0">
                <a:solidFill>
                  <a:srgbClr val="0D609C"/>
                </a:solidFill>
              </a:rPr>
              <a:t>Meteorological Modeling with WRF: April 3</a:t>
            </a:r>
            <a:endParaRPr lang="en-US" dirty="0"/>
          </a:p>
        </p:txBody>
      </p:sp>
      <p:sp>
        <p:nvSpPr>
          <p:cNvPr id="4" name="Slide Number Placeholder 3">
            <a:extLst>
              <a:ext uri="{FF2B5EF4-FFF2-40B4-BE49-F238E27FC236}">
                <a16:creationId xmlns:a16="http://schemas.microsoft.com/office/drawing/2014/main" id="{737DFCE8-5A1F-7A44-B614-A21D2E46D06D}"/>
              </a:ext>
            </a:extLst>
          </p:cNvPr>
          <p:cNvSpPr>
            <a:spLocks noGrp="1"/>
          </p:cNvSpPr>
          <p:nvPr>
            <p:ph type="sldNum" sz="quarter" idx="12"/>
          </p:nvPr>
        </p:nvSpPr>
        <p:spPr/>
        <p:txBody>
          <a:bodyPr/>
          <a:lstStyle/>
          <a:p>
            <a:pPr>
              <a:defRPr/>
            </a:pPr>
            <a:fld id="{8C8B53A7-21D7-4990-A3BD-F06DCAE13504}" type="slidenum">
              <a:rPr lang="en-US" smtClean="0"/>
              <a:pPr>
                <a:defRPr/>
              </a:pPr>
              <a:t>23</a:t>
            </a:fld>
            <a:endParaRPr lang="en-US" dirty="0"/>
          </a:p>
        </p:txBody>
      </p:sp>
      <p:sp>
        <p:nvSpPr>
          <p:cNvPr id="9" name="TextBox 8">
            <a:extLst>
              <a:ext uri="{FF2B5EF4-FFF2-40B4-BE49-F238E27FC236}">
                <a16:creationId xmlns:a16="http://schemas.microsoft.com/office/drawing/2014/main" id="{430AADC6-E2D6-DF74-14FE-4714D2B0929B}"/>
              </a:ext>
            </a:extLst>
          </p:cNvPr>
          <p:cNvSpPr txBox="1"/>
          <p:nvPr/>
        </p:nvSpPr>
        <p:spPr>
          <a:xfrm>
            <a:off x="4855444" y="1396484"/>
            <a:ext cx="2659702" cy="369332"/>
          </a:xfrm>
          <a:prstGeom prst="rect">
            <a:avLst/>
          </a:prstGeom>
          <a:noFill/>
        </p:spPr>
        <p:txBody>
          <a:bodyPr wrap="none" rtlCol="0">
            <a:spAutoFit/>
          </a:bodyPr>
          <a:lstStyle/>
          <a:p>
            <a:r>
              <a:rPr lang="en-US" dirty="0"/>
              <a:t>WRF 1km Domain Wind</a:t>
            </a:r>
          </a:p>
        </p:txBody>
      </p:sp>
      <p:sp>
        <p:nvSpPr>
          <p:cNvPr id="13" name="TextBox 12">
            <a:extLst>
              <a:ext uri="{FF2B5EF4-FFF2-40B4-BE49-F238E27FC236}">
                <a16:creationId xmlns:a16="http://schemas.microsoft.com/office/drawing/2014/main" id="{52E76268-DBEA-F571-C6C3-516D6EE765CA}"/>
              </a:ext>
            </a:extLst>
          </p:cNvPr>
          <p:cNvSpPr txBox="1"/>
          <p:nvPr/>
        </p:nvSpPr>
        <p:spPr>
          <a:xfrm>
            <a:off x="685800" y="1743472"/>
            <a:ext cx="2350323" cy="276999"/>
          </a:xfrm>
          <a:prstGeom prst="rect">
            <a:avLst/>
          </a:prstGeom>
          <a:noFill/>
        </p:spPr>
        <p:txBody>
          <a:bodyPr wrap="none" rtlCol="0">
            <a:spAutoFit/>
          </a:bodyPr>
          <a:lstStyle/>
          <a:p>
            <a:r>
              <a:rPr lang="en-US" sz="1200" dirty="0"/>
              <a:t>Bias = WRF-OBS (15:00-20:00)</a:t>
            </a:r>
          </a:p>
        </p:txBody>
      </p:sp>
      <p:pic>
        <p:nvPicPr>
          <p:cNvPr id="12" name="Picture 11">
            <a:extLst>
              <a:ext uri="{FF2B5EF4-FFF2-40B4-BE49-F238E27FC236}">
                <a16:creationId xmlns:a16="http://schemas.microsoft.com/office/drawing/2014/main" id="{9115086F-F84A-6A32-BF4C-C03460641FBC}"/>
              </a:ext>
            </a:extLst>
          </p:cNvPr>
          <p:cNvPicPr>
            <a:picLocks noChangeAspect="1"/>
          </p:cNvPicPr>
          <p:nvPr/>
        </p:nvPicPr>
        <p:blipFill>
          <a:blip r:embed="rId3"/>
          <a:stretch>
            <a:fillRect/>
          </a:stretch>
        </p:blipFill>
        <p:spPr>
          <a:xfrm>
            <a:off x="3277390" y="1992015"/>
            <a:ext cx="5739610" cy="4304708"/>
          </a:xfrm>
          <a:prstGeom prst="rect">
            <a:avLst/>
          </a:prstGeom>
        </p:spPr>
      </p:pic>
      <p:pic>
        <p:nvPicPr>
          <p:cNvPr id="15" name="Picture 14">
            <a:extLst>
              <a:ext uri="{FF2B5EF4-FFF2-40B4-BE49-F238E27FC236}">
                <a16:creationId xmlns:a16="http://schemas.microsoft.com/office/drawing/2014/main" id="{02B0F43F-0694-C0B6-71EE-B721BBDE24B3}"/>
              </a:ext>
            </a:extLst>
          </p:cNvPr>
          <p:cNvPicPr>
            <a:picLocks noChangeAspect="1"/>
          </p:cNvPicPr>
          <p:nvPr/>
        </p:nvPicPr>
        <p:blipFill>
          <a:blip r:embed="rId4"/>
          <a:stretch>
            <a:fillRect/>
          </a:stretch>
        </p:blipFill>
        <p:spPr>
          <a:xfrm>
            <a:off x="381000" y="4215162"/>
            <a:ext cx="2987040" cy="2240280"/>
          </a:xfrm>
          <a:prstGeom prst="rect">
            <a:avLst/>
          </a:prstGeom>
        </p:spPr>
      </p:pic>
      <p:pic>
        <p:nvPicPr>
          <p:cNvPr id="18" name="Picture 17">
            <a:extLst>
              <a:ext uri="{FF2B5EF4-FFF2-40B4-BE49-F238E27FC236}">
                <a16:creationId xmlns:a16="http://schemas.microsoft.com/office/drawing/2014/main" id="{9A25C33C-0940-6F2A-A66E-8336B9DA5E02}"/>
              </a:ext>
            </a:extLst>
          </p:cNvPr>
          <p:cNvPicPr>
            <a:picLocks noChangeAspect="1"/>
          </p:cNvPicPr>
          <p:nvPr/>
        </p:nvPicPr>
        <p:blipFill>
          <a:blip r:embed="rId5"/>
          <a:stretch>
            <a:fillRect/>
          </a:stretch>
        </p:blipFill>
        <p:spPr>
          <a:xfrm>
            <a:off x="381000" y="2112042"/>
            <a:ext cx="2987040" cy="2240280"/>
          </a:xfrm>
          <a:prstGeom prst="rect">
            <a:avLst/>
          </a:prstGeom>
        </p:spPr>
      </p:pic>
    </p:spTree>
    <p:extLst>
      <p:ext uri="{BB962C8B-B14F-4D97-AF65-F5344CB8AC3E}">
        <p14:creationId xmlns:p14="http://schemas.microsoft.com/office/powerpoint/2010/main" val="391064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937C-13DD-0A0F-9AE0-B362A868AD8C}"/>
              </a:ext>
            </a:extLst>
          </p:cNvPr>
          <p:cNvSpPr>
            <a:spLocks noGrp="1"/>
          </p:cNvSpPr>
          <p:nvPr>
            <p:ph type="title"/>
          </p:nvPr>
        </p:nvSpPr>
        <p:spPr/>
        <p:txBody>
          <a:bodyPr/>
          <a:lstStyle/>
          <a:p>
            <a:r>
              <a:rPr lang="en-US" sz="3200" b="1" kern="0" dirty="0">
                <a:solidFill>
                  <a:srgbClr val="0D609C"/>
                </a:solidFill>
              </a:rPr>
              <a:t>Results: Comparisons with Measurements </a:t>
            </a:r>
            <a:endParaRPr lang="en-US" dirty="0"/>
          </a:p>
        </p:txBody>
      </p:sp>
      <p:sp>
        <p:nvSpPr>
          <p:cNvPr id="4" name="Slide Number Placeholder 3">
            <a:extLst>
              <a:ext uri="{FF2B5EF4-FFF2-40B4-BE49-F238E27FC236}">
                <a16:creationId xmlns:a16="http://schemas.microsoft.com/office/drawing/2014/main" id="{A6F5F551-8238-083C-91A2-C7CE7A025DE3}"/>
              </a:ext>
            </a:extLst>
          </p:cNvPr>
          <p:cNvSpPr>
            <a:spLocks noGrp="1"/>
          </p:cNvSpPr>
          <p:nvPr>
            <p:ph type="sldNum" sz="quarter" idx="12"/>
          </p:nvPr>
        </p:nvSpPr>
        <p:spPr/>
        <p:txBody>
          <a:bodyPr/>
          <a:lstStyle/>
          <a:p>
            <a:pPr>
              <a:defRPr/>
            </a:pPr>
            <a:fld id="{8C8B53A7-21D7-4990-A3BD-F06DCAE13504}" type="slidenum">
              <a:rPr lang="en-US" smtClean="0"/>
              <a:pPr>
                <a:defRPr/>
              </a:pPr>
              <a:t>24</a:t>
            </a:fld>
            <a:endParaRPr lang="en-US" dirty="0"/>
          </a:p>
        </p:txBody>
      </p:sp>
      <p:pic>
        <p:nvPicPr>
          <p:cNvPr id="5" name="Picture 4">
            <a:extLst>
              <a:ext uri="{FF2B5EF4-FFF2-40B4-BE49-F238E27FC236}">
                <a16:creationId xmlns:a16="http://schemas.microsoft.com/office/drawing/2014/main" id="{79B4D089-B787-1AE8-1521-1C878691535A}"/>
              </a:ext>
            </a:extLst>
          </p:cNvPr>
          <p:cNvPicPr>
            <a:picLocks noChangeAspect="1"/>
          </p:cNvPicPr>
          <p:nvPr/>
        </p:nvPicPr>
        <p:blipFill>
          <a:blip r:embed="rId2"/>
          <a:stretch>
            <a:fillRect/>
          </a:stretch>
        </p:blipFill>
        <p:spPr>
          <a:xfrm>
            <a:off x="2935224" y="3736848"/>
            <a:ext cx="3206496" cy="2404872"/>
          </a:xfrm>
          <a:prstGeom prst="rect">
            <a:avLst/>
          </a:prstGeom>
        </p:spPr>
      </p:pic>
      <p:pic>
        <p:nvPicPr>
          <p:cNvPr id="7" name="Picture 6">
            <a:extLst>
              <a:ext uri="{FF2B5EF4-FFF2-40B4-BE49-F238E27FC236}">
                <a16:creationId xmlns:a16="http://schemas.microsoft.com/office/drawing/2014/main" id="{285FD50A-6CB9-1E54-7C86-219DE1DA5019}"/>
              </a:ext>
            </a:extLst>
          </p:cNvPr>
          <p:cNvPicPr>
            <a:picLocks noChangeAspect="1"/>
          </p:cNvPicPr>
          <p:nvPr/>
        </p:nvPicPr>
        <p:blipFill>
          <a:blip r:embed="rId3"/>
          <a:stretch>
            <a:fillRect/>
          </a:stretch>
        </p:blipFill>
        <p:spPr>
          <a:xfrm>
            <a:off x="5937504" y="3703320"/>
            <a:ext cx="3206496" cy="2404872"/>
          </a:xfrm>
          <a:prstGeom prst="rect">
            <a:avLst/>
          </a:prstGeom>
        </p:spPr>
      </p:pic>
      <p:pic>
        <p:nvPicPr>
          <p:cNvPr id="13" name="Picture 12">
            <a:extLst>
              <a:ext uri="{FF2B5EF4-FFF2-40B4-BE49-F238E27FC236}">
                <a16:creationId xmlns:a16="http://schemas.microsoft.com/office/drawing/2014/main" id="{8C459BB4-D5D1-09D2-38F5-3C6277DF0F6E}"/>
              </a:ext>
            </a:extLst>
          </p:cNvPr>
          <p:cNvPicPr>
            <a:picLocks noChangeAspect="1"/>
          </p:cNvPicPr>
          <p:nvPr/>
        </p:nvPicPr>
        <p:blipFill rotWithShape="1">
          <a:blip r:embed="rId4"/>
          <a:srcRect r="7319"/>
          <a:stretch/>
        </p:blipFill>
        <p:spPr>
          <a:xfrm>
            <a:off x="0" y="3736848"/>
            <a:ext cx="2971800" cy="2404872"/>
          </a:xfrm>
          <a:prstGeom prst="rect">
            <a:avLst/>
          </a:prstGeom>
        </p:spPr>
      </p:pic>
      <p:pic>
        <p:nvPicPr>
          <p:cNvPr id="15" name="Content Placeholder 5">
            <a:extLst>
              <a:ext uri="{FF2B5EF4-FFF2-40B4-BE49-F238E27FC236}">
                <a16:creationId xmlns:a16="http://schemas.microsoft.com/office/drawing/2014/main" id="{B0274429-DEC4-7AF2-1C6A-44FA93A7BB43}"/>
              </a:ext>
            </a:extLst>
          </p:cNvPr>
          <p:cNvPicPr>
            <a:picLocks noGrp="1" noChangeAspect="1"/>
          </p:cNvPicPr>
          <p:nvPr>
            <p:ph idx="1"/>
          </p:nvPr>
        </p:nvPicPr>
        <p:blipFill>
          <a:blip r:embed="rId5"/>
          <a:stretch>
            <a:fillRect/>
          </a:stretch>
        </p:blipFill>
        <p:spPr>
          <a:xfrm>
            <a:off x="76200" y="1447800"/>
            <a:ext cx="3206496" cy="2404872"/>
          </a:xfrm>
        </p:spPr>
      </p:pic>
      <p:sp>
        <p:nvSpPr>
          <p:cNvPr id="16" name="TextBox 15">
            <a:extLst>
              <a:ext uri="{FF2B5EF4-FFF2-40B4-BE49-F238E27FC236}">
                <a16:creationId xmlns:a16="http://schemas.microsoft.com/office/drawing/2014/main" id="{446DB02E-3D48-4EDE-0E24-D6C99210E142}"/>
              </a:ext>
            </a:extLst>
          </p:cNvPr>
          <p:cNvSpPr txBox="1"/>
          <p:nvPr/>
        </p:nvSpPr>
        <p:spPr>
          <a:xfrm>
            <a:off x="3358896" y="2355842"/>
            <a:ext cx="4655955" cy="369332"/>
          </a:xfrm>
          <a:prstGeom prst="rect">
            <a:avLst/>
          </a:prstGeom>
          <a:noFill/>
        </p:spPr>
        <p:txBody>
          <a:bodyPr wrap="none" rtlCol="0">
            <a:spAutoFit/>
          </a:bodyPr>
          <a:lstStyle/>
          <a:p>
            <a:r>
              <a:rPr lang="en-US" dirty="0"/>
              <a:t>GOES-16: Start at 15:11. End at 19:36 UTC</a:t>
            </a:r>
          </a:p>
        </p:txBody>
      </p:sp>
    </p:spTree>
    <p:extLst>
      <p:ext uri="{BB962C8B-B14F-4D97-AF65-F5344CB8AC3E}">
        <p14:creationId xmlns:p14="http://schemas.microsoft.com/office/powerpoint/2010/main" val="294164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CD91-0D0D-8AE8-BE68-6E5B4D8C33B3}"/>
              </a:ext>
            </a:extLst>
          </p:cNvPr>
          <p:cNvSpPr>
            <a:spLocks noGrp="1"/>
          </p:cNvSpPr>
          <p:nvPr>
            <p:ph type="title"/>
          </p:nvPr>
        </p:nvSpPr>
        <p:spPr/>
        <p:txBody>
          <a:bodyPr/>
          <a:lstStyle/>
          <a:p>
            <a:r>
              <a:rPr lang="en-US" sz="3200" b="1" dirty="0">
                <a:solidFill>
                  <a:srgbClr val="0D609C"/>
                </a:solidFill>
              </a:rPr>
              <a:t>Meteorological Modeling with WRF: April 6</a:t>
            </a:r>
            <a:endParaRPr lang="en-US" dirty="0"/>
          </a:p>
        </p:txBody>
      </p:sp>
      <p:sp>
        <p:nvSpPr>
          <p:cNvPr id="4" name="Slide Number Placeholder 3">
            <a:extLst>
              <a:ext uri="{FF2B5EF4-FFF2-40B4-BE49-F238E27FC236}">
                <a16:creationId xmlns:a16="http://schemas.microsoft.com/office/drawing/2014/main" id="{737DFCE8-5A1F-7A44-B614-A21D2E46D06D}"/>
              </a:ext>
            </a:extLst>
          </p:cNvPr>
          <p:cNvSpPr>
            <a:spLocks noGrp="1"/>
          </p:cNvSpPr>
          <p:nvPr>
            <p:ph type="sldNum" sz="quarter" idx="12"/>
          </p:nvPr>
        </p:nvSpPr>
        <p:spPr/>
        <p:txBody>
          <a:bodyPr/>
          <a:lstStyle/>
          <a:p>
            <a:pPr>
              <a:defRPr/>
            </a:pPr>
            <a:fld id="{8C8B53A7-21D7-4990-A3BD-F06DCAE13504}" type="slidenum">
              <a:rPr lang="en-US" smtClean="0"/>
              <a:pPr>
                <a:defRPr/>
              </a:pPr>
              <a:t>25</a:t>
            </a:fld>
            <a:endParaRPr lang="en-US" dirty="0"/>
          </a:p>
        </p:txBody>
      </p:sp>
      <p:sp>
        <p:nvSpPr>
          <p:cNvPr id="9" name="TextBox 8">
            <a:extLst>
              <a:ext uri="{FF2B5EF4-FFF2-40B4-BE49-F238E27FC236}">
                <a16:creationId xmlns:a16="http://schemas.microsoft.com/office/drawing/2014/main" id="{430AADC6-E2D6-DF74-14FE-4714D2B0929B}"/>
              </a:ext>
            </a:extLst>
          </p:cNvPr>
          <p:cNvSpPr txBox="1"/>
          <p:nvPr/>
        </p:nvSpPr>
        <p:spPr>
          <a:xfrm>
            <a:off x="4855444" y="1396484"/>
            <a:ext cx="2659702" cy="369332"/>
          </a:xfrm>
          <a:prstGeom prst="rect">
            <a:avLst/>
          </a:prstGeom>
          <a:noFill/>
        </p:spPr>
        <p:txBody>
          <a:bodyPr wrap="none" rtlCol="0">
            <a:spAutoFit/>
          </a:bodyPr>
          <a:lstStyle/>
          <a:p>
            <a:r>
              <a:rPr lang="en-US" dirty="0"/>
              <a:t>WRF 1km Domain Wind</a:t>
            </a:r>
          </a:p>
        </p:txBody>
      </p:sp>
      <p:sp>
        <p:nvSpPr>
          <p:cNvPr id="13" name="TextBox 12">
            <a:extLst>
              <a:ext uri="{FF2B5EF4-FFF2-40B4-BE49-F238E27FC236}">
                <a16:creationId xmlns:a16="http://schemas.microsoft.com/office/drawing/2014/main" id="{52E76268-DBEA-F571-C6C3-516D6EE765CA}"/>
              </a:ext>
            </a:extLst>
          </p:cNvPr>
          <p:cNvSpPr txBox="1"/>
          <p:nvPr/>
        </p:nvSpPr>
        <p:spPr>
          <a:xfrm>
            <a:off x="685800" y="1765816"/>
            <a:ext cx="2350323" cy="276999"/>
          </a:xfrm>
          <a:prstGeom prst="rect">
            <a:avLst/>
          </a:prstGeom>
          <a:noFill/>
        </p:spPr>
        <p:txBody>
          <a:bodyPr wrap="none" rtlCol="0">
            <a:spAutoFit/>
          </a:bodyPr>
          <a:lstStyle/>
          <a:p>
            <a:r>
              <a:rPr lang="en-US" sz="1200" dirty="0"/>
              <a:t>Bias = WRF-OBS (15:00-21:00)</a:t>
            </a:r>
          </a:p>
        </p:txBody>
      </p:sp>
      <p:pic>
        <p:nvPicPr>
          <p:cNvPr id="14" name="Picture 13">
            <a:extLst>
              <a:ext uri="{FF2B5EF4-FFF2-40B4-BE49-F238E27FC236}">
                <a16:creationId xmlns:a16="http://schemas.microsoft.com/office/drawing/2014/main" id="{9D0791C8-4DAB-4487-82D1-D9E8BF80231A}"/>
              </a:ext>
            </a:extLst>
          </p:cNvPr>
          <p:cNvPicPr>
            <a:picLocks noChangeAspect="1"/>
          </p:cNvPicPr>
          <p:nvPr/>
        </p:nvPicPr>
        <p:blipFill>
          <a:blip r:embed="rId3"/>
          <a:stretch>
            <a:fillRect/>
          </a:stretch>
        </p:blipFill>
        <p:spPr>
          <a:xfrm>
            <a:off x="3499100" y="2158484"/>
            <a:ext cx="5405350" cy="4054012"/>
          </a:xfrm>
          <a:prstGeom prst="rect">
            <a:avLst/>
          </a:prstGeom>
        </p:spPr>
      </p:pic>
      <p:pic>
        <p:nvPicPr>
          <p:cNvPr id="16" name="Picture 15">
            <a:extLst>
              <a:ext uri="{FF2B5EF4-FFF2-40B4-BE49-F238E27FC236}">
                <a16:creationId xmlns:a16="http://schemas.microsoft.com/office/drawing/2014/main" id="{58B2F731-D4FD-04A7-5597-627574B9F1EC}"/>
              </a:ext>
            </a:extLst>
          </p:cNvPr>
          <p:cNvPicPr>
            <a:picLocks noChangeAspect="1"/>
          </p:cNvPicPr>
          <p:nvPr/>
        </p:nvPicPr>
        <p:blipFill>
          <a:blip r:embed="rId4"/>
          <a:stretch>
            <a:fillRect/>
          </a:stretch>
        </p:blipFill>
        <p:spPr>
          <a:xfrm>
            <a:off x="381000" y="4157746"/>
            <a:ext cx="2987040" cy="2240280"/>
          </a:xfrm>
          <a:prstGeom prst="rect">
            <a:avLst/>
          </a:prstGeom>
        </p:spPr>
      </p:pic>
      <p:pic>
        <p:nvPicPr>
          <p:cNvPr id="18" name="Picture 17">
            <a:extLst>
              <a:ext uri="{FF2B5EF4-FFF2-40B4-BE49-F238E27FC236}">
                <a16:creationId xmlns:a16="http://schemas.microsoft.com/office/drawing/2014/main" id="{D174A9F9-1997-A87B-4697-A21924D00F9D}"/>
              </a:ext>
            </a:extLst>
          </p:cNvPr>
          <p:cNvPicPr>
            <a:picLocks noChangeAspect="1"/>
          </p:cNvPicPr>
          <p:nvPr/>
        </p:nvPicPr>
        <p:blipFill>
          <a:blip r:embed="rId5"/>
          <a:stretch>
            <a:fillRect/>
          </a:stretch>
        </p:blipFill>
        <p:spPr>
          <a:xfrm>
            <a:off x="381000" y="2036719"/>
            <a:ext cx="2987040" cy="2240280"/>
          </a:xfrm>
          <a:prstGeom prst="rect">
            <a:avLst/>
          </a:prstGeom>
        </p:spPr>
      </p:pic>
    </p:spTree>
    <p:extLst>
      <p:ext uri="{BB962C8B-B14F-4D97-AF65-F5344CB8AC3E}">
        <p14:creationId xmlns:p14="http://schemas.microsoft.com/office/powerpoint/2010/main" val="52987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937C-13DD-0A0F-9AE0-B362A868AD8C}"/>
              </a:ext>
            </a:extLst>
          </p:cNvPr>
          <p:cNvSpPr>
            <a:spLocks noGrp="1"/>
          </p:cNvSpPr>
          <p:nvPr>
            <p:ph type="title"/>
          </p:nvPr>
        </p:nvSpPr>
        <p:spPr/>
        <p:txBody>
          <a:bodyPr/>
          <a:lstStyle/>
          <a:p>
            <a:r>
              <a:rPr lang="en-US" sz="3200" b="1" kern="0" dirty="0">
                <a:solidFill>
                  <a:srgbClr val="0D609C"/>
                </a:solidFill>
              </a:rPr>
              <a:t>Results: Comparisons with Measurements </a:t>
            </a:r>
            <a:endParaRPr lang="en-US" dirty="0"/>
          </a:p>
        </p:txBody>
      </p:sp>
      <p:sp>
        <p:nvSpPr>
          <p:cNvPr id="4" name="Slide Number Placeholder 3">
            <a:extLst>
              <a:ext uri="{FF2B5EF4-FFF2-40B4-BE49-F238E27FC236}">
                <a16:creationId xmlns:a16="http://schemas.microsoft.com/office/drawing/2014/main" id="{A6F5F551-8238-083C-91A2-C7CE7A025DE3}"/>
              </a:ext>
            </a:extLst>
          </p:cNvPr>
          <p:cNvSpPr>
            <a:spLocks noGrp="1"/>
          </p:cNvSpPr>
          <p:nvPr>
            <p:ph type="sldNum" sz="quarter" idx="12"/>
          </p:nvPr>
        </p:nvSpPr>
        <p:spPr/>
        <p:txBody>
          <a:bodyPr/>
          <a:lstStyle/>
          <a:p>
            <a:pPr>
              <a:defRPr/>
            </a:pPr>
            <a:fld id="{8C8B53A7-21D7-4990-A3BD-F06DCAE13504}" type="slidenum">
              <a:rPr lang="en-US" smtClean="0"/>
              <a:pPr>
                <a:defRPr/>
              </a:pPr>
              <a:t>26</a:t>
            </a:fld>
            <a:endParaRPr lang="en-US" dirty="0"/>
          </a:p>
        </p:txBody>
      </p:sp>
      <p:pic>
        <p:nvPicPr>
          <p:cNvPr id="10" name="Picture 9">
            <a:extLst>
              <a:ext uri="{FF2B5EF4-FFF2-40B4-BE49-F238E27FC236}">
                <a16:creationId xmlns:a16="http://schemas.microsoft.com/office/drawing/2014/main" id="{0602C5A5-D61E-668B-1FE7-58CEC0AB99B6}"/>
              </a:ext>
            </a:extLst>
          </p:cNvPr>
          <p:cNvPicPr>
            <a:picLocks noChangeAspect="1"/>
          </p:cNvPicPr>
          <p:nvPr/>
        </p:nvPicPr>
        <p:blipFill>
          <a:blip r:embed="rId2"/>
          <a:stretch>
            <a:fillRect/>
          </a:stretch>
        </p:blipFill>
        <p:spPr>
          <a:xfrm>
            <a:off x="222504" y="3646335"/>
            <a:ext cx="3206496" cy="2404872"/>
          </a:xfrm>
          <a:prstGeom prst="rect">
            <a:avLst/>
          </a:prstGeom>
        </p:spPr>
      </p:pic>
      <p:pic>
        <p:nvPicPr>
          <p:cNvPr id="12" name="Picture 11">
            <a:extLst>
              <a:ext uri="{FF2B5EF4-FFF2-40B4-BE49-F238E27FC236}">
                <a16:creationId xmlns:a16="http://schemas.microsoft.com/office/drawing/2014/main" id="{5D4ABE3C-5601-595D-9C2C-A3467D2992D0}"/>
              </a:ext>
            </a:extLst>
          </p:cNvPr>
          <p:cNvPicPr>
            <a:picLocks noChangeAspect="1"/>
          </p:cNvPicPr>
          <p:nvPr/>
        </p:nvPicPr>
        <p:blipFill>
          <a:blip r:embed="rId3"/>
          <a:stretch>
            <a:fillRect/>
          </a:stretch>
        </p:blipFill>
        <p:spPr>
          <a:xfrm>
            <a:off x="3144815" y="3646335"/>
            <a:ext cx="3206496" cy="2404872"/>
          </a:xfrm>
          <a:prstGeom prst="rect">
            <a:avLst/>
          </a:prstGeom>
        </p:spPr>
      </p:pic>
      <p:pic>
        <p:nvPicPr>
          <p:cNvPr id="14" name="Picture 13">
            <a:extLst>
              <a:ext uri="{FF2B5EF4-FFF2-40B4-BE49-F238E27FC236}">
                <a16:creationId xmlns:a16="http://schemas.microsoft.com/office/drawing/2014/main" id="{768DA9E9-64DD-D4AE-311D-5C528F008513}"/>
              </a:ext>
            </a:extLst>
          </p:cNvPr>
          <p:cNvPicPr>
            <a:picLocks noChangeAspect="1"/>
          </p:cNvPicPr>
          <p:nvPr/>
        </p:nvPicPr>
        <p:blipFill rotWithShape="1">
          <a:blip r:embed="rId4"/>
          <a:srcRect r="3626"/>
          <a:stretch/>
        </p:blipFill>
        <p:spPr>
          <a:xfrm>
            <a:off x="6053771" y="3640836"/>
            <a:ext cx="3090229" cy="2404872"/>
          </a:xfrm>
          <a:prstGeom prst="rect">
            <a:avLst/>
          </a:prstGeom>
        </p:spPr>
      </p:pic>
      <p:pic>
        <p:nvPicPr>
          <p:cNvPr id="16" name="Picture 15">
            <a:extLst>
              <a:ext uri="{FF2B5EF4-FFF2-40B4-BE49-F238E27FC236}">
                <a16:creationId xmlns:a16="http://schemas.microsoft.com/office/drawing/2014/main" id="{F2269CC1-9624-F35C-5659-52739C595D77}"/>
              </a:ext>
            </a:extLst>
          </p:cNvPr>
          <p:cNvPicPr>
            <a:picLocks noChangeAspect="1"/>
          </p:cNvPicPr>
          <p:nvPr/>
        </p:nvPicPr>
        <p:blipFill>
          <a:blip r:embed="rId5"/>
          <a:stretch>
            <a:fillRect/>
          </a:stretch>
        </p:blipFill>
        <p:spPr>
          <a:xfrm>
            <a:off x="251542" y="1235964"/>
            <a:ext cx="3206496" cy="2404872"/>
          </a:xfrm>
          <a:prstGeom prst="rect">
            <a:avLst/>
          </a:prstGeom>
        </p:spPr>
      </p:pic>
      <p:sp>
        <p:nvSpPr>
          <p:cNvPr id="17" name="TextBox 16">
            <a:extLst>
              <a:ext uri="{FF2B5EF4-FFF2-40B4-BE49-F238E27FC236}">
                <a16:creationId xmlns:a16="http://schemas.microsoft.com/office/drawing/2014/main" id="{CBAD99F5-733B-211F-1995-1867B626DBAB}"/>
              </a:ext>
            </a:extLst>
          </p:cNvPr>
          <p:cNvSpPr txBox="1"/>
          <p:nvPr/>
        </p:nvSpPr>
        <p:spPr>
          <a:xfrm>
            <a:off x="3725793" y="2332519"/>
            <a:ext cx="4673074" cy="369332"/>
          </a:xfrm>
          <a:prstGeom prst="rect">
            <a:avLst/>
          </a:prstGeom>
          <a:noFill/>
        </p:spPr>
        <p:txBody>
          <a:bodyPr wrap="none" rtlCol="0">
            <a:spAutoFit/>
          </a:bodyPr>
          <a:lstStyle/>
          <a:p>
            <a:r>
              <a:rPr lang="en-US" dirty="0"/>
              <a:t>GOES-16: Start at 15:36. End at 20:41 UTC</a:t>
            </a:r>
          </a:p>
        </p:txBody>
      </p:sp>
    </p:spTree>
    <p:extLst>
      <p:ext uri="{BB962C8B-B14F-4D97-AF65-F5344CB8AC3E}">
        <p14:creationId xmlns:p14="http://schemas.microsoft.com/office/powerpoint/2010/main" val="241233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9B4-7F06-7747-D7FB-870E9669B59F}"/>
              </a:ext>
            </a:extLst>
          </p:cNvPr>
          <p:cNvSpPr>
            <a:spLocks noGrp="1"/>
          </p:cNvSpPr>
          <p:nvPr>
            <p:ph type="title"/>
          </p:nvPr>
        </p:nvSpPr>
        <p:spPr>
          <a:xfrm>
            <a:off x="0" y="457200"/>
            <a:ext cx="9144000" cy="762000"/>
          </a:xfrm>
        </p:spPr>
        <p:txBody>
          <a:bodyPr/>
          <a:lstStyle/>
          <a:p>
            <a:r>
              <a:rPr lang="en-US" dirty="0"/>
              <a:t>Challenges</a:t>
            </a:r>
          </a:p>
        </p:txBody>
      </p:sp>
      <p:sp>
        <p:nvSpPr>
          <p:cNvPr id="3" name="Content Placeholder 2">
            <a:extLst>
              <a:ext uri="{FF2B5EF4-FFF2-40B4-BE49-F238E27FC236}">
                <a16:creationId xmlns:a16="http://schemas.microsoft.com/office/drawing/2014/main" id="{BEF192DB-1724-904F-8B12-1B9696434F21}"/>
              </a:ext>
            </a:extLst>
          </p:cNvPr>
          <p:cNvSpPr>
            <a:spLocks noGrp="1"/>
          </p:cNvSpPr>
          <p:nvPr>
            <p:ph idx="1"/>
          </p:nvPr>
        </p:nvSpPr>
        <p:spPr>
          <a:xfrm>
            <a:off x="457200" y="1676400"/>
            <a:ext cx="8229600" cy="4221163"/>
          </a:xfrm>
        </p:spPr>
        <p:txBody>
          <a:bodyPr/>
          <a:lstStyle/>
          <a:p>
            <a:endParaRPr lang="en-US"/>
          </a:p>
        </p:txBody>
      </p:sp>
      <p:sp>
        <p:nvSpPr>
          <p:cNvPr id="4" name="Slide Number Placeholder 3">
            <a:extLst>
              <a:ext uri="{FF2B5EF4-FFF2-40B4-BE49-F238E27FC236}">
                <a16:creationId xmlns:a16="http://schemas.microsoft.com/office/drawing/2014/main" id="{F8DADC86-07F8-6D23-CC9C-8877F3571A6D}"/>
              </a:ext>
            </a:extLst>
          </p:cNvPr>
          <p:cNvSpPr>
            <a:spLocks noGrp="1"/>
          </p:cNvSpPr>
          <p:nvPr>
            <p:ph type="sldNum" sz="quarter" idx="12"/>
          </p:nvPr>
        </p:nvSpPr>
        <p:spPr/>
        <p:txBody>
          <a:bodyPr/>
          <a:lstStyle/>
          <a:p>
            <a:pPr>
              <a:defRPr/>
            </a:pPr>
            <a:fld id="{8C8B53A7-21D7-4990-A3BD-F06DCAE13504}" type="slidenum">
              <a:rPr lang="en-US" smtClean="0"/>
              <a:pPr>
                <a:defRPr/>
              </a:pPr>
              <a:t>3</a:t>
            </a:fld>
            <a:endParaRPr lang="en-US" dirty="0"/>
          </a:p>
        </p:txBody>
      </p:sp>
      <p:pic>
        <p:nvPicPr>
          <p:cNvPr id="5" name="Picture 4" descr="A picture containing text, outdoor, sky, grass&#10;&#10;Description automatically generated">
            <a:extLst>
              <a:ext uri="{FF2B5EF4-FFF2-40B4-BE49-F238E27FC236}">
                <a16:creationId xmlns:a16="http://schemas.microsoft.com/office/drawing/2014/main" id="{1B3A486E-A0EC-C5A7-2E7F-7E40E27D5739}"/>
              </a:ext>
            </a:extLst>
          </p:cNvPr>
          <p:cNvPicPr>
            <a:picLocks noChangeAspect="1"/>
          </p:cNvPicPr>
          <p:nvPr/>
        </p:nvPicPr>
        <p:blipFill rotWithShape="1">
          <a:blip r:embed="rId3"/>
          <a:srcRect b="19"/>
          <a:stretch/>
        </p:blipFill>
        <p:spPr>
          <a:xfrm>
            <a:off x="15" y="1258503"/>
            <a:ext cx="9143985" cy="5142539"/>
          </a:xfrm>
          <a:prstGeom prst="rect">
            <a:avLst/>
          </a:prstGeom>
        </p:spPr>
      </p:pic>
      <p:sp>
        <p:nvSpPr>
          <p:cNvPr id="6" name="TextBox 5">
            <a:extLst>
              <a:ext uri="{FF2B5EF4-FFF2-40B4-BE49-F238E27FC236}">
                <a16:creationId xmlns:a16="http://schemas.microsoft.com/office/drawing/2014/main" id="{5482A7AF-E7DD-66B3-DEF5-50AF532153F9}"/>
              </a:ext>
            </a:extLst>
          </p:cNvPr>
          <p:cNvSpPr txBox="1"/>
          <p:nvPr/>
        </p:nvSpPr>
        <p:spPr>
          <a:xfrm>
            <a:off x="1555317" y="5638949"/>
            <a:ext cx="783771" cy="461665"/>
          </a:xfrm>
          <a:prstGeom prst="rect">
            <a:avLst/>
          </a:prstGeom>
          <a:noFill/>
        </p:spPr>
        <p:txBody>
          <a:bodyPr wrap="square" rtlCol="0">
            <a:spAutoFit/>
          </a:bodyPr>
          <a:lstStyle/>
          <a:p>
            <a:r>
              <a:rPr lang="en-US" sz="2400" dirty="0">
                <a:solidFill>
                  <a:schemeClr val="bg1"/>
                </a:solidFill>
              </a:rPr>
              <a:t>Fire</a:t>
            </a:r>
          </a:p>
        </p:txBody>
      </p:sp>
      <p:sp>
        <p:nvSpPr>
          <p:cNvPr id="7" name="TextBox 6">
            <a:extLst>
              <a:ext uri="{FF2B5EF4-FFF2-40B4-BE49-F238E27FC236}">
                <a16:creationId xmlns:a16="http://schemas.microsoft.com/office/drawing/2014/main" id="{81A2629A-4B20-CF85-5650-6E499BB8AE2B}"/>
              </a:ext>
            </a:extLst>
          </p:cNvPr>
          <p:cNvSpPr txBox="1"/>
          <p:nvPr/>
        </p:nvSpPr>
        <p:spPr>
          <a:xfrm>
            <a:off x="5740660" y="1482921"/>
            <a:ext cx="1985087" cy="461665"/>
          </a:xfrm>
          <a:prstGeom prst="rect">
            <a:avLst/>
          </a:prstGeom>
          <a:noFill/>
        </p:spPr>
        <p:txBody>
          <a:bodyPr wrap="square" rtlCol="0">
            <a:spAutoFit/>
          </a:bodyPr>
          <a:lstStyle/>
          <a:p>
            <a:r>
              <a:rPr lang="en-US" sz="2400" dirty="0">
                <a:solidFill>
                  <a:schemeClr val="bg1"/>
                </a:solidFill>
              </a:rPr>
              <a:t>Atmosphere</a:t>
            </a:r>
          </a:p>
        </p:txBody>
      </p:sp>
      <p:sp>
        <p:nvSpPr>
          <p:cNvPr id="8" name="TextBox 7">
            <a:extLst>
              <a:ext uri="{FF2B5EF4-FFF2-40B4-BE49-F238E27FC236}">
                <a16:creationId xmlns:a16="http://schemas.microsoft.com/office/drawing/2014/main" id="{68F63DDC-9E07-B977-7CB7-66FB629CD208}"/>
              </a:ext>
            </a:extLst>
          </p:cNvPr>
          <p:cNvSpPr txBox="1"/>
          <p:nvPr/>
        </p:nvSpPr>
        <p:spPr>
          <a:xfrm>
            <a:off x="1947203" y="3773025"/>
            <a:ext cx="1187320" cy="461665"/>
          </a:xfrm>
          <a:prstGeom prst="rect">
            <a:avLst/>
          </a:prstGeom>
          <a:noFill/>
        </p:spPr>
        <p:txBody>
          <a:bodyPr wrap="square" rtlCol="0">
            <a:spAutoFit/>
          </a:bodyPr>
          <a:lstStyle/>
          <a:p>
            <a:r>
              <a:rPr lang="en-US" sz="2400" dirty="0">
                <a:solidFill>
                  <a:schemeClr val="bg1"/>
                </a:solidFill>
              </a:rPr>
              <a:t>Smoke</a:t>
            </a:r>
          </a:p>
        </p:txBody>
      </p:sp>
      <p:cxnSp>
        <p:nvCxnSpPr>
          <p:cNvPr id="9" name="Straight Arrow Connector 8">
            <a:extLst>
              <a:ext uri="{FF2B5EF4-FFF2-40B4-BE49-F238E27FC236}">
                <a16:creationId xmlns:a16="http://schemas.microsoft.com/office/drawing/2014/main" id="{68C49765-271E-B7BF-C268-8E7FAE7F8326}"/>
              </a:ext>
            </a:extLst>
          </p:cNvPr>
          <p:cNvCxnSpPr>
            <a:cxnSpLocks/>
            <a:stCxn id="6" idx="0"/>
            <a:endCxn id="8" idx="1"/>
          </p:cNvCxnSpPr>
          <p:nvPr/>
        </p:nvCxnSpPr>
        <p:spPr>
          <a:xfrm flipV="1">
            <a:off x="1947203" y="4003858"/>
            <a:ext cx="0" cy="1635091"/>
          </a:xfrm>
          <a:prstGeom prst="straightConnector1">
            <a:avLst/>
          </a:prstGeom>
          <a:ln w="4445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476DCE0E-6C71-5F16-3EAA-4F2D7DDF25B9}"/>
              </a:ext>
            </a:extLst>
          </p:cNvPr>
          <p:cNvSpPr txBox="1"/>
          <p:nvPr/>
        </p:nvSpPr>
        <p:spPr>
          <a:xfrm>
            <a:off x="2272020" y="5075379"/>
            <a:ext cx="2578100" cy="1015663"/>
          </a:xfrm>
          <a:prstGeom prst="rect">
            <a:avLst/>
          </a:prstGeom>
          <a:noFill/>
        </p:spPr>
        <p:txBody>
          <a:bodyPr wrap="square" rtlCol="0">
            <a:spAutoFit/>
          </a:bodyPr>
          <a:lstStyle/>
          <a:p>
            <a:r>
              <a:rPr lang="en-US" sz="1500" dirty="0"/>
              <a:t>Emits smoke (PM, </a:t>
            </a:r>
          </a:p>
          <a:p>
            <a:r>
              <a:rPr lang="en-US" sz="1500" dirty="0"/>
              <a:t>water vapor, etc.)</a:t>
            </a:r>
          </a:p>
          <a:p>
            <a:r>
              <a:rPr lang="en-US" sz="1500" dirty="0"/>
              <a:t>Heat flux (buoyancy) affects plume height</a:t>
            </a:r>
          </a:p>
        </p:txBody>
      </p:sp>
      <p:cxnSp>
        <p:nvCxnSpPr>
          <p:cNvPr id="11" name="Straight Arrow Connector 10">
            <a:extLst>
              <a:ext uri="{FF2B5EF4-FFF2-40B4-BE49-F238E27FC236}">
                <a16:creationId xmlns:a16="http://schemas.microsoft.com/office/drawing/2014/main" id="{2D6FFF69-6220-5206-9853-FC657669C7CA}"/>
              </a:ext>
            </a:extLst>
          </p:cNvPr>
          <p:cNvCxnSpPr>
            <a:cxnSpLocks/>
            <a:endCxn id="7" idx="2"/>
          </p:cNvCxnSpPr>
          <p:nvPr/>
        </p:nvCxnSpPr>
        <p:spPr>
          <a:xfrm flipV="1">
            <a:off x="2921000" y="1944586"/>
            <a:ext cx="3812204" cy="1885187"/>
          </a:xfrm>
          <a:prstGeom prst="straightConnector1">
            <a:avLst/>
          </a:prstGeom>
          <a:ln w="4445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AE60D9AB-29F4-176A-221D-1715A0B4190A}"/>
              </a:ext>
            </a:extLst>
          </p:cNvPr>
          <p:cNvSpPr txBox="1"/>
          <p:nvPr/>
        </p:nvSpPr>
        <p:spPr>
          <a:xfrm>
            <a:off x="4850120" y="2787072"/>
            <a:ext cx="2384169" cy="1015663"/>
          </a:xfrm>
          <a:prstGeom prst="rect">
            <a:avLst/>
          </a:prstGeom>
          <a:noFill/>
        </p:spPr>
        <p:txBody>
          <a:bodyPr wrap="square" rtlCol="0">
            <a:spAutoFit/>
          </a:bodyPr>
          <a:lstStyle/>
          <a:p>
            <a:r>
              <a:rPr lang="en-US" sz="1500" dirty="0"/>
              <a:t>Nuclei (</a:t>
            </a:r>
            <a:r>
              <a:rPr lang="en-US" sz="1500" dirty="0" err="1"/>
              <a:t>superfog</a:t>
            </a:r>
            <a:r>
              <a:rPr lang="en-US" sz="1500" dirty="0"/>
              <a:t>) affects latent heat release due to condensation. BC, </a:t>
            </a:r>
            <a:r>
              <a:rPr lang="en-US" sz="1500" dirty="0" err="1"/>
              <a:t>BrC</a:t>
            </a:r>
            <a:r>
              <a:rPr lang="en-US" sz="1500" dirty="0"/>
              <a:t> absorb radiation</a:t>
            </a:r>
          </a:p>
        </p:txBody>
      </p:sp>
      <p:cxnSp>
        <p:nvCxnSpPr>
          <p:cNvPr id="13" name="Straight Arrow Connector 12">
            <a:extLst>
              <a:ext uri="{FF2B5EF4-FFF2-40B4-BE49-F238E27FC236}">
                <a16:creationId xmlns:a16="http://schemas.microsoft.com/office/drawing/2014/main" id="{29A8CD6B-A02E-0F92-42F5-B01D9F00CBE7}"/>
              </a:ext>
            </a:extLst>
          </p:cNvPr>
          <p:cNvCxnSpPr>
            <a:cxnSpLocks/>
          </p:cNvCxnSpPr>
          <p:nvPr/>
        </p:nvCxnSpPr>
        <p:spPr>
          <a:xfrm flipH="1">
            <a:off x="2648303" y="1844615"/>
            <a:ext cx="3567874" cy="1720418"/>
          </a:xfrm>
          <a:prstGeom prst="straightConnector1">
            <a:avLst/>
          </a:prstGeom>
          <a:ln w="4445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DE7385CA-2781-7763-A807-262BEB8F5889}"/>
              </a:ext>
            </a:extLst>
          </p:cNvPr>
          <p:cNvSpPr txBox="1"/>
          <p:nvPr/>
        </p:nvSpPr>
        <p:spPr>
          <a:xfrm>
            <a:off x="3602122" y="1706844"/>
            <a:ext cx="2578100" cy="784830"/>
          </a:xfrm>
          <a:prstGeom prst="rect">
            <a:avLst/>
          </a:prstGeom>
          <a:noFill/>
        </p:spPr>
        <p:txBody>
          <a:bodyPr wrap="square" rtlCol="0">
            <a:spAutoFit/>
          </a:bodyPr>
          <a:lstStyle/>
          <a:p>
            <a:r>
              <a:rPr lang="en-US" sz="1500" dirty="0">
                <a:solidFill>
                  <a:schemeClr val="tx1">
                    <a:lumMod val="95000"/>
                    <a:lumOff val="5000"/>
                  </a:schemeClr>
                </a:solidFill>
              </a:rPr>
              <a:t>Wind (smoke transport), radiation (smoke composition)</a:t>
            </a:r>
          </a:p>
        </p:txBody>
      </p:sp>
      <p:cxnSp>
        <p:nvCxnSpPr>
          <p:cNvPr id="15" name="Elbow Connector 14">
            <a:extLst>
              <a:ext uri="{FF2B5EF4-FFF2-40B4-BE49-F238E27FC236}">
                <a16:creationId xmlns:a16="http://schemas.microsoft.com/office/drawing/2014/main" id="{222409B3-AAD6-BB41-556D-44F3044EF601}"/>
              </a:ext>
            </a:extLst>
          </p:cNvPr>
          <p:cNvCxnSpPr>
            <a:cxnSpLocks/>
          </p:cNvCxnSpPr>
          <p:nvPr/>
        </p:nvCxnSpPr>
        <p:spPr>
          <a:xfrm flipV="1">
            <a:off x="2934929" y="1883058"/>
            <a:ext cx="4394116" cy="3936738"/>
          </a:xfrm>
          <a:prstGeom prst="bentConnector2">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3C2EA3DE-199A-F55B-71B3-B30271703818}"/>
              </a:ext>
            </a:extLst>
          </p:cNvPr>
          <p:cNvCxnSpPr>
            <a:cxnSpLocks/>
          </p:cNvCxnSpPr>
          <p:nvPr/>
        </p:nvCxnSpPr>
        <p:spPr>
          <a:xfrm rot="10800000" flipV="1">
            <a:off x="2626619" y="1921502"/>
            <a:ext cx="4982879" cy="4131986"/>
          </a:xfrm>
          <a:prstGeom prst="bentConnector3">
            <a:avLst>
              <a:gd name="adj1" fmla="val 45"/>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E004EE-83C3-FCA8-5003-3939BBDB60DD}"/>
              </a:ext>
            </a:extLst>
          </p:cNvPr>
          <p:cNvSpPr txBox="1"/>
          <p:nvPr/>
        </p:nvSpPr>
        <p:spPr>
          <a:xfrm>
            <a:off x="5399119" y="5046697"/>
            <a:ext cx="1985087" cy="784830"/>
          </a:xfrm>
          <a:prstGeom prst="rect">
            <a:avLst/>
          </a:prstGeom>
          <a:noFill/>
        </p:spPr>
        <p:txBody>
          <a:bodyPr wrap="square" rtlCol="0">
            <a:spAutoFit/>
          </a:bodyPr>
          <a:lstStyle/>
          <a:p>
            <a:r>
              <a:rPr lang="en-US" sz="1500" dirty="0"/>
              <a:t>Water vapor, </a:t>
            </a:r>
          </a:p>
          <a:p>
            <a:r>
              <a:rPr lang="en-US" sz="1500" dirty="0"/>
              <a:t>heat flux, fire dominated local wind</a:t>
            </a:r>
          </a:p>
        </p:txBody>
      </p:sp>
      <p:sp>
        <p:nvSpPr>
          <p:cNvPr id="18" name="TextBox 17">
            <a:extLst>
              <a:ext uri="{FF2B5EF4-FFF2-40B4-BE49-F238E27FC236}">
                <a16:creationId xmlns:a16="http://schemas.microsoft.com/office/drawing/2014/main" id="{2F13C791-258C-B744-B96D-F635EB4E5D56}"/>
              </a:ext>
            </a:extLst>
          </p:cNvPr>
          <p:cNvSpPr txBox="1"/>
          <p:nvPr/>
        </p:nvSpPr>
        <p:spPr>
          <a:xfrm>
            <a:off x="7623427" y="4234690"/>
            <a:ext cx="1404767" cy="1015663"/>
          </a:xfrm>
          <a:prstGeom prst="rect">
            <a:avLst/>
          </a:prstGeom>
          <a:noFill/>
        </p:spPr>
        <p:txBody>
          <a:bodyPr wrap="square" rtlCol="0">
            <a:spAutoFit/>
          </a:bodyPr>
          <a:lstStyle/>
          <a:p>
            <a:r>
              <a:rPr lang="en-US" sz="1500" dirty="0"/>
              <a:t>Wind, moisture </a:t>
            </a:r>
          </a:p>
          <a:p>
            <a:r>
              <a:rPr lang="en-US" sz="1500" dirty="0"/>
              <a:t>(fire spread, fire ignition)</a:t>
            </a:r>
          </a:p>
        </p:txBody>
      </p:sp>
    </p:spTree>
    <p:extLst>
      <p:ext uri="{BB962C8B-B14F-4D97-AF65-F5344CB8AC3E}">
        <p14:creationId xmlns:p14="http://schemas.microsoft.com/office/powerpoint/2010/main" val="125927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5301" y="552452"/>
            <a:ext cx="8893397" cy="762000"/>
          </a:xfrm>
        </p:spPr>
        <p:txBody>
          <a:bodyPr/>
          <a:lstStyle/>
          <a:p>
            <a:pPr eaLnBrk="1" hangingPunct="1"/>
            <a:r>
              <a:rPr lang="en-US" dirty="0"/>
              <a:t>Method: Observations at Ft. Benning</a:t>
            </a:r>
          </a:p>
        </p:txBody>
      </p:sp>
      <p:sp>
        <p:nvSpPr>
          <p:cNvPr id="6147" name="Rectangle 3"/>
          <p:cNvSpPr>
            <a:spLocks noGrp="1" noChangeArrowheads="1"/>
          </p:cNvSpPr>
          <p:nvPr>
            <p:ph idx="1"/>
          </p:nvPr>
        </p:nvSpPr>
        <p:spPr>
          <a:xfrm>
            <a:off x="236585" y="1389518"/>
            <a:ext cx="8530672" cy="740195"/>
          </a:xfrm>
        </p:spPr>
        <p:txBody>
          <a:bodyPr/>
          <a:lstStyle/>
          <a:p>
            <a:pPr>
              <a:lnSpc>
                <a:spcPct val="90000"/>
              </a:lnSpc>
            </a:pPr>
            <a:r>
              <a:rPr lang="en-US" sz="1800" b="1" dirty="0"/>
              <a:t>Deployed one instrumented trailer and 2 E-BAMs, and 1 E-Sampler</a:t>
            </a:r>
          </a:p>
          <a:p>
            <a:pPr>
              <a:lnSpc>
                <a:spcPct val="90000"/>
              </a:lnSpc>
            </a:pPr>
            <a:r>
              <a:rPr lang="en-US" sz="1800" b="1" dirty="0"/>
              <a:t>E-BAMs and E-Sampler measure PM</a:t>
            </a:r>
            <a:r>
              <a:rPr lang="en-US" sz="1800" b="1" baseline="-25000" dirty="0"/>
              <a:t>2.5</a:t>
            </a:r>
            <a:r>
              <a:rPr lang="en-US" sz="1800" b="1" dirty="0"/>
              <a:t> mass</a:t>
            </a:r>
          </a:p>
        </p:txBody>
      </p:sp>
      <p:sp>
        <p:nvSpPr>
          <p:cNvPr id="4" name="Slide Number Placeholder 3"/>
          <p:cNvSpPr>
            <a:spLocks noGrp="1"/>
          </p:cNvSpPr>
          <p:nvPr>
            <p:ph type="sldNum" sz="quarter" idx="12"/>
          </p:nvPr>
        </p:nvSpPr>
        <p:spPr/>
        <p:txBody>
          <a:bodyPr/>
          <a:lstStyle/>
          <a:p>
            <a:pPr>
              <a:defRPr/>
            </a:pPr>
            <a:fld id="{DA638C6B-EBE1-4890-BAA2-875031778CBA}" type="slidenum">
              <a:rPr lang="en-US" smtClean="0"/>
              <a:pPr>
                <a:defRPr/>
              </a:pPr>
              <a:t>4</a:t>
            </a:fld>
            <a:endParaRPr lang="en-US" dirty="0"/>
          </a:p>
        </p:txBody>
      </p:sp>
      <p:pic>
        <p:nvPicPr>
          <p:cNvPr id="9" name="Picture 8">
            <a:extLst>
              <a:ext uri="{FF2B5EF4-FFF2-40B4-BE49-F238E27FC236}">
                <a16:creationId xmlns:a16="http://schemas.microsoft.com/office/drawing/2014/main" id="{DF0FB5FA-5D25-4BCF-966D-0083E0BEE6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256"/>
          <a:stretch/>
        </p:blipFill>
        <p:spPr>
          <a:xfrm>
            <a:off x="250834" y="2227641"/>
            <a:ext cx="2091129" cy="4454281"/>
          </a:xfrm>
          <a:prstGeom prst="rect">
            <a:avLst/>
          </a:prstGeom>
        </p:spPr>
      </p:pic>
      <p:sp>
        <p:nvSpPr>
          <p:cNvPr id="12" name="TextBox 11">
            <a:extLst>
              <a:ext uri="{FF2B5EF4-FFF2-40B4-BE49-F238E27FC236}">
                <a16:creationId xmlns:a16="http://schemas.microsoft.com/office/drawing/2014/main" id="{A08103C8-6A68-4DE0-A32F-8EE27ED70EAB}"/>
              </a:ext>
            </a:extLst>
          </p:cNvPr>
          <p:cNvSpPr txBox="1"/>
          <p:nvPr/>
        </p:nvSpPr>
        <p:spPr>
          <a:xfrm>
            <a:off x="208363" y="5954691"/>
            <a:ext cx="2133600" cy="523220"/>
          </a:xfrm>
          <a:prstGeom prst="rect">
            <a:avLst/>
          </a:prstGeom>
          <a:noFill/>
        </p:spPr>
        <p:txBody>
          <a:bodyPr wrap="square" rtlCol="0">
            <a:spAutoFit/>
          </a:bodyPr>
          <a:lstStyle/>
          <a:p>
            <a:pPr algn="ctr"/>
            <a:r>
              <a:rPr lang="en-US" sz="1400" dirty="0">
                <a:solidFill>
                  <a:schemeClr val="bg1"/>
                </a:solidFill>
              </a:rPr>
              <a:t>Trailer at Ft. Benning (Spring 2021)</a:t>
            </a:r>
          </a:p>
        </p:txBody>
      </p:sp>
      <p:pic>
        <p:nvPicPr>
          <p:cNvPr id="14" name="Picture 13" descr="A picture containing ground, outdoor, grass&#10;&#10;Description automatically generated">
            <a:extLst>
              <a:ext uri="{FF2B5EF4-FFF2-40B4-BE49-F238E27FC236}">
                <a16:creationId xmlns:a16="http://schemas.microsoft.com/office/drawing/2014/main" id="{3743E3E7-6066-9E4C-9EF9-9AD1192A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001385"/>
            <a:ext cx="1626978" cy="2169302"/>
          </a:xfrm>
          <a:prstGeom prst="rect">
            <a:avLst/>
          </a:prstGeom>
        </p:spPr>
      </p:pic>
      <p:pic>
        <p:nvPicPr>
          <p:cNvPr id="15" name="Picture 14" descr="A picture containing tree, outdoor&#10;&#10;Description automatically generated">
            <a:extLst>
              <a:ext uri="{FF2B5EF4-FFF2-40B4-BE49-F238E27FC236}">
                <a16:creationId xmlns:a16="http://schemas.microsoft.com/office/drawing/2014/main" id="{811E9DDF-AD73-7E46-ADE4-96B57237E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800" y="4426880"/>
            <a:ext cx="1648301" cy="2197735"/>
          </a:xfrm>
          <a:prstGeom prst="rect">
            <a:avLst/>
          </a:prstGeom>
        </p:spPr>
      </p:pic>
      <p:sp>
        <p:nvSpPr>
          <p:cNvPr id="8" name="Rectangle 7"/>
          <p:cNvSpPr/>
          <p:nvPr/>
        </p:nvSpPr>
        <p:spPr>
          <a:xfrm>
            <a:off x="6916296" y="3715018"/>
            <a:ext cx="963011" cy="338554"/>
          </a:xfrm>
          <a:prstGeom prst="rect">
            <a:avLst/>
          </a:prstGeom>
        </p:spPr>
        <p:txBody>
          <a:bodyPr wrap="square">
            <a:spAutoFit/>
          </a:bodyPr>
          <a:lstStyle/>
          <a:p>
            <a:pPr algn="ctr"/>
            <a:r>
              <a:rPr lang="en-US" sz="1600" dirty="0">
                <a:solidFill>
                  <a:schemeClr val="bg1"/>
                </a:solidFill>
              </a:rPr>
              <a:t>E-BAM</a:t>
            </a:r>
          </a:p>
        </p:txBody>
      </p:sp>
      <p:sp>
        <p:nvSpPr>
          <p:cNvPr id="37" name="Rectangle 36"/>
          <p:cNvSpPr/>
          <p:nvPr/>
        </p:nvSpPr>
        <p:spPr>
          <a:xfrm>
            <a:off x="6946593" y="6307866"/>
            <a:ext cx="1167306" cy="338554"/>
          </a:xfrm>
          <a:prstGeom prst="rect">
            <a:avLst/>
          </a:prstGeom>
        </p:spPr>
        <p:txBody>
          <a:bodyPr wrap="square">
            <a:spAutoFit/>
          </a:bodyPr>
          <a:lstStyle/>
          <a:p>
            <a:pPr algn="ctr"/>
            <a:r>
              <a:rPr lang="en-US" sz="1600" dirty="0">
                <a:solidFill>
                  <a:schemeClr val="bg1"/>
                </a:solidFill>
              </a:rPr>
              <a:t>E-Sampler</a:t>
            </a:r>
          </a:p>
        </p:txBody>
      </p:sp>
      <p:pic>
        <p:nvPicPr>
          <p:cNvPr id="3" name="Picture 2" descr="Diagram&#10;&#10;Description automatically generated">
            <a:extLst>
              <a:ext uri="{FF2B5EF4-FFF2-40B4-BE49-F238E27FC236}">
                <a16:creationId xmlns:a16="http://schemas.microsoft.com/office/drawing/2014/main" id="{AADAD369-804D-C550-C950-65AF9D6FDFED}"/>
              </a:ext>
            </a:extLst>
          </p:cNvPr>
          <p:cNvPicPr>
            <a:picLocks noChangeAspect="1"/>
          </p:cNvPicPr>
          <p:nvPr/>
        </p:nvPicPr>
        <p:blipFill rotWithShape="1">
          <a:blip r:embed="rId6"/>
          <a:srcRect r="8116"/>
          <a:stretch/>
        </p:blipFill>
        <p:spPr>
          <a:xfrm>
            <a:off x="2361719" y="2360539"/>
            <a:ext cx="4577155" cy="3736081"/>
          </a:xfrm>
          <a:prstGeom prst="rect">
            <a:avLst/>
          </a:prstGeom>
        </p:spPr>
      </p:pic>
      <p:sp>
        <p:nvSpPr>
          <p:cNvPr id="28" name="TextBox 27">
            <a:extLst>
              <a:ext uri="{FF2B5EF4-FFF2-40B4-BE49-F238E27FC236}">
                <a16:creationId xmlns:a16="http://schemas.microsoft.com/office/drawing/2014/main" id="{C25CE35A-5991-0DC0-3372-6595E974DB22}"/>
              </a:ext>
            </a:extLst>
          </p:cNvPr>
          <p:cNvSpPr txBox="1"/>
          <p:nvPr/>
        </p:nvSpPr>
        <p:spPr>
          <a:xfrm>
            <a:off x="5267481" y="5433949"/>
            <a:ext cx="1752600" cy="369332"/>
          </a:xfrm>
          <a:prstGeom prst="rect">
            <a:avLst/>
          </a:prstGeom>
          <a:noFill/>
        </p:spPr>
        <p:txBody>
          <a:bodyPr wrap="square" rtlCol="0">
            <a:spAutoFit/>
          </a:bodyPr>
          <a:lstStyle/>
          <a:p>
            <a:r>
              <a:rPr lang="en-US" dirty="0"/>
              <a:t>Wind Direction</a:t>
            </a:r>
          </a:p>
        </p:txBody>
      </p:sp>
      <p:sp>
        <p:nvSpPr>
          <p:cNvPr id="2" name="TextBox 1">
            <a:extLst>
              <a:ext uri="{FF2B5EF4-FFF2-40B4-BE49-F238E27FC236}">
                <a16:creationId xmlns:a16="http://schemas.microsoft.com/office/drawing/2014/main" id="{4BF8440F-7D60-6FCA-607B-3522BFDEE8B8}"/>
              </a:ext>
            </a:extLst>
          </p:cNvPr>
          <p:cNvSpPr txBox="1"/>
          <p:nvPr/>
        </p:nvSpPr>
        <p:spPr>
          <a:xfrm>
            <a:off x="4027252" y="2227880"/>
            <a:ext cx="2091129" cy="369332"/>
          </a:xfrm>
          <a:prstGeom prst="rect">
            <a:avLst/>
          </a:prstGeom>
          <a:noFill/>
        </p:spPr>
        <p:txBody>
          <a:bodyPr wrap="square" rtlCol="0">
            <a:spAutoFit/>
          </a:bodyPr>
          <a:lstStyle/>
          <a:p>
            <a:r>
              <a:rPr lang="en-US" dirty="0"/>
              <a:t>March 23, 2021</a:t>
            </a:r>
          </a:p>
        </p:txBody>
      </p:sp>
    </p:spTree>
    <p:extLst>
      <p:ext uri="{BB962C8B-B14F-4D97-AF65-F5344CB8AC3E}">
        <p14:creationId xmlns:p14="http://schemas.microsoft.com/office/powerpoint/2010/main" val="260401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019D9D-9BE5-7A44-A869-69702C1BDE99}"/>
              </a:ext>
            </a:extLst>
          </p:cNvPr>
          <p:cNvSpPr>
            <a:spLocks noGrp="1"/>
          </p:cNvSpPr>
          <p:nvPr>
            <p:ph type="sldNum" sz="quarter" idx="12"/>
          </p:nvPr>
        </p:nvSpPr>
        <p:spPr/>
        <p:txBody>
          <a:bodyPr/>
          <a:lstStyle/>
          <a:p>
            <a:pPr>
              <a:defRPr/>
            </a:pPr>
            <a:fld id="{8C8B53A7-21D7-4990-A3BD-F06DCAE13504}" type="slidenum">
              <a:rPr lang="en-US" smtClean="0"/>
              <a:pPr>
                <a:defRPr/>
              </a:pPr>
              <a:t>5</a:t>
            </a:fld>
            <a:endParaRPr lang="en-US" dirty="0"/>
          </a:p>
        </p:txBody>
      </p:sp>
      <p:graphicFrame>
        <p:nvGraphicFramePr>
          <p:cNvPr id="6" name="Table 5">
            <a:extLst>
              <a:ext uri="{FF2B5EF4-FFF2-40B4-BE49-F238E27FC236}">
                <a16:creationId xmlns:a16="http://schemas.microsoft.com/office/drawing/2014/main" id="{0E4FDCAB-6942-B64E-B2B0-61B3BAE39058}"/>
              </a:ext>
            </a:extLst>
          </p:cNvPr>
          <p:cNvGraphicFramePr>
            <a:graphicFrameLocks noGrp="1"/>
          </p:cNvGraphicFramePr>
          <p:nvPr>
            <p:extLst>
              <p:ext uri="{D42A27DB-BD31-4B8C-83A1-F6EECF244321}">
                <p14:modId xmlns:p14="http://schemas.microsoft.com/office/powerpoint/2010/main" val="4227869545"/>
              </p:ext>
            </p:extLst>
          </p:nvPr>
        </p:nvGraphicFramePr>
        <p:xfrm>
          <a:off x="685800" y="505801"/>
          <a:ext cx="7772400" cy="5898909"/>
        </p:xfrm>
        <a:graphic>
          <a:graphicData uri="http://schemas.openxmlformats.org/drawingml/2006/table">
            <a:tbl>
              <a:tblPr firstRow="1" firstCol="1" bandRow="1"/>
              <a:tblGrid>
                <a:gridCol w="2245839">
                  <a:extLst>
                    <a:ext uri="{9D8B030D-6E8A-4147-A177-3AD203B41FA5}">
                      <a16:colId xmlns:a16="http://schemas.microsoft.com/office/drawing/2014/main" val="2168022489"/>
                    </a:ext>
                  </a:extLst>
                </a:gridCol>
                <a:gridCol w="2783361">
                  <a:extLst>
                    <a:ext uri="{9D8B030D-6E8A-4147-A177-3AD203B41FA5}">
                      <a16:colId xmlns:a16="http://schemas.microsoft.com/office/drawing/2014/main" val="861147000"/>
                    </a:ext>
                  </a:extLst>
                </a:gridCol>
                <a:gridCol w="2743200">
                  <a:extLst>
                    <a:ext uri="{9D8B030D-6E8A-4147-A177-3AD203B41FA5}">
                      <a16:colId xmlns:a16="http://schemas.microsoft.com/office/drawing/2014/main" val="2265566497"/>
                    </a:ext>
                  </a:extLst>
                </a:gridCol>
              </a:tblGrid>
              <a:tr h="254405">
                <a:tc>
                  <a:txBody>
                    <a:bodyPr/>
                    <a:lstStyle/>
                    <a:p>
                      <a:pPr marL="0" marR="0" algn="ctr">
                        <a:spcBef>
                          <a:spcPts val="0"/>
                        </a:spcBef>
                        <a:spcAft>
                          <a:spcPts val="0"/>
                        </a:spcAft>
                      </a:pPr>
                      <a:r>
                        <a:rPr lang="en-US" sz="2000" b="1" dirty="0">
                          <a:solidFill>
                            <a:srgbClr val="0D609C"/>
                          </a:solidFill>
                          <a:effectLst/>
                          <a:latin typeface="+mn-lt"/>
                          <a:ea typeface="Times New Roman" panose="02020603050405020304" pitchFamily="18" charset="0"/>
                          <a:cs typeface="Times New Roman" panose="02020603050405020304" pitchFamily="18" charset="0"/>
                        </a:rPr>
                        <a:t>Model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D609C"/>
                          </a:solidFill>
                          <a:effectLst/>
                          <a:latin typeface="+mn-lt"/>
                          <a:ea typeface="Times New Roman" panose="02020603050405020304" pitchFamily="18" charset="0"/>
                          <a:cs typeface="Times New Roman" panose="02020603050405020304" pitchFamily="18" charset="0"/>
                        </a:rPr>
                        <a:t>WRF-Fire (v4.2)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D609C"/>
                          </a:solidFill>
                          <a:effectLst/>
                          <a:latin typeface="+mn-lt"/>
                          <a:ea typeface="Times New Roman" panose="02020603050405020304" pitchFamily="18" charset="0"/>
                          <a:cs typeface="Times New Roman" panose="02020603050405020304" pitchFamily="18" charset="0"/>
                        </a:rPr>
                        <a:t>BlueSky-CMAQ (v5.3)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147868"/>
                  </a:ext>
                </a:extLst>
              </a:tr>
              <a:tr h="508810">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Type of Model</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Eulerian coupled fire-atmosphere model</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Eulerian chemical transport model</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507061"/>
                  </a:ext>
                </a:extLst>
              </a:tr>
              <a:tr h="508810">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Ignition Method</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Line ignition (drip torch)</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930117"/>
                  </a:ext>
                </a:extLst>
              </a:tr>
              <a:tr h="254405">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Start Time of Fires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GOES-16</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GOES-16</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557235"/>
                  </a:ext>
                </a:extLst>
              </a:tr>
              <a:tr h="508810">
                <a:tc>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End Time of Fires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Bounded by burn </a:t>
                      </a:r>
                      <a:r>
                        <a:rPr lang="en-US" sz="1600">
                          <a:solidFill>
                            <a:schemeClr val="tx1"/>
                          </a:solidFill>
                          <a:effectLst/>
                          <a:latin typeface="+mn-lt"/>
                          <a:ea typeface="Times New Roman" panose="02020603050405020304" pitchFamily="18" charset="0"/>
                          <a:cs typeface="Times New Roman" panose="02020603050405020304" pitchFamily="18" charset="0"/>
                        </a:rPr>
                        <a:t>unit boundary</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GOES-16</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708325"/>
                  </a:ext>
                </a:extLst>
              </a:tr>
              <a:tr h="508810">
                <a:tc rowSpan="2">
                  <a:txBody>
                    <a:bodyPr/>
                    <a:lstStyle/>
                    <a:p>
                      <a:pPr marL="0" marR="0" algn="ctr">
                        <a:spcBef>
                          <a:spcPts val="0"/>
                        </a:spcBef>
                        <a:spcAft>
                          <a:spcPts val="0"/>
                        </a:spcAft>
                      </a:pPr>
                      <a:r>
                        <a:rPr lang="en-US" sz="1600">
                          <a:solidFill>
                            <a:schemeClr val="tx1"/>
                          </a:solidFill>
                          <a:effectLst/>
                          <a:latin typeface="+mn-lt"/>
                          <a:ea typeface="Times New Roman" panose="02020603050405020304" pitchFamily="18" charset="0"/>
                          <a:cs typeface="Times New Roman" panose="02020603050405020304" pitchFamily="18" charset="0"/>
                        </a:rPr>
                        <a:t>Meteorology</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2D-Deformation (Mesoscale)</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2D-Deformation (Mesoscale)</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853436"/>
                  </a:ext>
                </a:extLst>
              </a:tr>
              <a:tr h="254405">
                <a:tc v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3D- adaptive TKE (higher resolution fire model domain)</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686368892"/>
                  </a:ext>
                </a:extLst>
              </a:tr>
              <a:tr h="508810">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Anthropogenic Emissions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EPA 2016v1 platform </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251836"/>
                  </a:ext>
                </a:extLst>
              </a:tr>
              <a:tr h="346689">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Biogenic Emissions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 Online BEIS (v3.14)</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874719"/>
                  </a:ext>
                </a:extLst>
              </a:tr>
              <a:tr h="812581">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Fire Emissions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Online calculated based on LANDFIRE fuel type, </a:t>
                      </a:r>
                      <a:r>
                        <a:rPr lang="en-US" sz="1600" b="1" dirty="0" err="1">
                          <a:solidFill>
                            <a:schemeClr val="tx1"/>
                          </a:solidFill>
                          <a:effectLst/>
                          <a:latin typeface="+mn-lt"/>
                          <a:ea typeface="Times New Roman" panose="02020603050405020304" pitchFamily="18" charset="0"/>
                          <a:cs typeface="Times New Roman" panose="02020603050405020304" pitchFamily="18" charset="0"/>
                        </a:rPr>
                        <a:t>Rothermel</a:t>
                      </a:r>
                      <a:r>
                        <a:rPr lang="en-US" sz="1600" dirty="0">
                          <a:solidFill>
                            <a:schemeClr val="tx1"/>
                          </a:solidFill>
                          <a:effectLst/>
                          <a:latin typeface="+mn-lt"/>
                          <a:ea typeface="Times New Roman" panose="02020603050405020304" pitchFamily="18" charset="0"/>
                          <a:cs typeface="Times New Roman" panose="02020603050405020304" pitchFamily="18" charset="0"/>
                        </a:rPr>
                        <a:t> formula. Inert tracer for PM</a:t>
                      </a:r>
                      <a:r>
                        <a:rPr lang="en-US" sz="1600" baseline="-25000" dirty="0">
                          <a:solidFill>
                            <a:schemeClr val="tx1"/>
                          </a:solidFill>
                          <a:effectLst/>
                          <a:latin typeface="+mn-lt"/>
                          <a:ea typeface="Times New Roman" panose="02020603050405020304" pitchFamily="18" charset="0"/>
                          <a:cs typeface="Times New Roman" panose="02020603050405020304" pitchFamily="18" charset="0"/>
                        </a:rPr>
                        <a:t>2.5</a:t>
                      </a:r>
                      <a:r>
                        <a:rPr lang="en-US" sz="1600" baseline="0" dirty="0">
                          <a:solidFill>
                            <a:schemeClr val="tx1"/>
                          </a:solidFill>
                          <a:effectLst/>
                          <a:latin typeface="+mn-lt"/>
                          <a:ea typeface="Times New Roman" panose="02020603050405020304" pitchFamily="18" charset="0"/>
                          <a:cs typeface="Times New Roman" panose="02020603050405020304" pitchFamily="18" charset="0"/>
                        </a:rPr>
                        <a:t>, CO, etc.</a:t>
                      </a:r>
                      <a:endParaRPr lang="en-US" sz="1600" baseline="-250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Hourly BlueSky (v4.3) Prichard-O’Neill emissions</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027300"/>
                  </a:ext>
                </a:extLst>
              </a:tr>
              <a:tr h="381000">
                <a:tc rowSpan="2">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Plume Rise</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Plume is elevated by buoyancy.</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imes New Roman" panose="02020603050405020304" pitchFamily="18" charset="0"/>
                          <a:cs typeface="Times New Roman" panose="02020603050405020304" pitchFamily="18" charset="0"/>
                        </a:rPr>
                        <a:t>FEPS</a:t>
                      </a:r>
                      <a:r>
                        <a:rPr lang="en-US" sz="1600" dirty="0">
                          <a:solidFill>
                            <a:schemeClr val="tx1"/>
                          </a:solidFill>
                          <a:effectLst/>
                          <a:latin typeface="+mn-lt"/>
                          <a:ea typeface="Times New Roman" panose="02020603050405020304" pitchFamily="18" charset="0"/>
                          <a:cs typeface="Times New Roman" panose="02020603050405020304" pitchFamily="18" charset="0"/>
                        </a:rPr>
                        <a:t> plume rise model</a:t>
                      </a:r>
                    </a:p>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(Briggs plume top behavior)</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281356"/>
                  </a:ext>
                </a:extLst>
              </a:tr>
              <a:tr h="25619">
                <a:tc vMerge="1">
                  <a:txBody>
                    <a:bodyPr/>
                    <a:lstStyle/>
                    <a:p>
                      <a:pPr marL="0" marR="0" algn="ctr">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imes New Roman" panose="02020603050405020304" pitchFamily="18" charset="0"/>
                          <a:cs typeface="Times New Roman" panose="02020603050405020304" pitchFamily="18" charset="0"/>
                        </a:rPr>
                        <a:t>SEV</a:t>
                      </a:r>
                      <a:r>
                        <a:rPr lang="en-US" sz="1600" dirty="0">
                          <a:solidFill>
                            <a:schemeClr val="tx1"/>
                          </a:solidFill>
                          <a:effectLst/>
                          <a:latin typeface="+mn-lt"/>
                          <a:ea typeface="Times New Roman" panose="02020603050405020304" pitchFamily="18" charset="0"/>
                          <a:cs typeface="Times New Roman" panose="02020603050405020304" pitchFamily="18" charset="0"/>
                        </a:rPr>
                        <a:t> plume rise model</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838872"/>
                  </a:ext>
                </a:extLst>
              </a:tr>
              <a:tr h="254405">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Chemistry</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CB6</a:t>
                      </a:r>
                    </a:p>
                  </a:txBody>
                  <a:tcPr marL="63406" marR="634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860102"/>
                  </a:ext>
                </a:extLst>
              </a:tr>
            </a:tbl>
          </a:graphicData>
        </a:graphic>
      </p:graphicFrame>
    </p:spTree>
    <p:extLst>
      <p:ext uri="{BB962C8B-B14F-4D97-AF65-F5344CB8AC3E}">
        <p14:creationId xmlns:p14="http://schemas.microsoft.com/office/powerpoint/2010/main" val="395115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26F5-4F73-3B87-625A-4A501F9B0002}"/>
              </a:ext>
            </a:extLst>
          </p:cNvPr>
          <p:cNvSpPr>
            <a:spLocks noGrp="1"/>
          </p:cNvSpPr>
          <p:nvPr>
            <p:ph type="title"/>
          </p:nvPr>
        </p:nvSpPr>
        <p:spPr/>
        <p:txBody>
          <a:bodyPr/>
          <a:lstStyle/>
          <a:p>
            <a:r>
              <a:rPr lang="en-US" dirty="0"/>
              <a:t>Model Setups</a:t>
            </a:r>
          </a:p>
        </p:txBody>
      </p:sp>
      <p:pic>
        <p:nvPicPr>
          <p:cNvPr id="6" name="Content Placeholder 5" descr="Map&#10;&#10;Description automatically generated">
            <a:extLst>
              <a:ext uri="{FF2B5EF4-FFF2-40B4-BE49-F238E27FC236}">
                <a16:creationId xmlns:a16="http://schemas.microsoft.com/office/drawing/2014/main" id="{A8A38EEF-73EA-7B24-2694-F8026D92C268}"/>
              </a:ext>
            </a:extLst>
          </p:cNvPr>
          <p:cNvPicPr>
            <a:picLocks noGrp="1" noChangeAspect="1"/>
          </p:cNvPicPr>
          <p:nvPr>
            <p:ph idx="1"/>
          </p:nvPr>
        </p:nvPicPr>
        <p:blipFill rotWithShape="1">
          <a:blip r:embed="rId3"/>
          <a:srcRect l="11099" t="22176" r="7667" b="20057"/>
          <a:stretch/>
        </p:blipFill>
        <p:spPr>
          <a:xfrm>
            <a:off x="154586" y="2590800"/>
            <a:ext cx="4953000" cy="3522133"/>
          </a:xfrm>
        </p:spPr>
      </p:pic>
      <p:sp>
        <p:nvSpPr>
          <p:cNvPr id="4" name="Slide Number Placeholder 3">
            <a:extLst>
              <a:ext uri="{FF2B5EF4-FFF2-40B4-BE49-F238E27FC236}">
                <a16:creationId xmlns:a16="http://schemas.microsoft.com/office/drawing/2014/main" id="{96D7239F-6D2D-87A0-C25E-B134FD7E753F}"/>
              </a:ext>
            </a:extLst>
          </p:cNvPr>
          <p:cNvSpPr>
            <a:spLocks noGrp="1"/>
          </p:cNvSpPr>
          <p:nvPr>
            <p:ph type="sldNum" sz="quarter" idx="12"/>
          </p:nvPr>
        </p:nvSpPr>
        <p:spPr/>
        <p:txBody>
          <a:bodyPr/>
          <a:lstStyle/>
          <a:p>
            <a:pPr>
              <a:defRPr/>
            </a:pPr>
            <a:fld id="{8C8B53A7-21D7-4990-A3BD-F06DCAE13504}" type="slidenum">
              <a:rPr lang="en-US" smtClean="0"/>
              <a:pPr>
                <a:defRPr/>
              </a:pPr>
              <a:t>6</a:t>
            </a:fld>
            <a:endParaRPr lang="en-US" dirty="0"/>
          </a:p>
        </p:txBody>
      </p:sp>
      <p:pic>
        <p:nvPicPr>
          <p:cNvPr id="8" name="Picture 7" descr="Chart&#10;&#10;Description automatically generated">
            <a:extLst>
              <a:ext uri="{FF2B5EF4-FFF2-40B4-BE49-F238E27FC236}">
                <a16:creationId xmlns:a16="http://schemas.microsoft.com/office/drawing/2014/main" id="{EFF871DC-4E09-C495-8BA5-841CD1AC0F3F}"/>
              </a:ext>
            </a:extLst>
          </p:cNvPr>
          <p:cNvPicPr>
            <a:picLocks noChangeAspect="1"/>
          </p:cNvPicPr>
          <p:nvPr/>
        </p:nvPicPr>
        <p:blipFill rotWithShape="1">
          <a:blip r:embed="rId4"/>
          <a:srcRect l="11111" t="16667" r="7778" b="15555"/>
          <a:stretch/>
        </p:blipFill>
        <p:spPr>
          <a:xfrm>
            <a:off x="5262172" y="1447800"/>
            <a:ext cx="3191656" cy="2667000"/>
          </a:xfrm>
          <a:prstGeom prst="rect">
            <a:avLst/>
          </a:prstGeom>
        </p:spPr>
      </p:pic>
      <p:pic>
        <p:nvPicPr>
          <p:cNvPr id="10" name="Picture 9" descr="Chart&#10;&#10;Description automatically generated">
            <a:extLst>
              <a:ext uri="{FF2B5EF4-FFF2-40B4-BE49-F238E27FC236}">
                <a16:creationId xmlns:a16="http://schemas.microsoft.com/office/drawing/2014/main" id="{3DC61398-B2DD-5E29-6E7C-42EBCDD5A1C5}"/>
              </a:ext>
            </a:extLst>
          </p:cNvPr>
          <p:cNvPicPr>
            <a:picLocks noChangeAspect="1"/>
          </p:cNvPicPr>
          <p:nvPr/>
        </p:nvPicPr>
        <p:blipFill rotWithShape="1">
          <a:blip r:embed="rId5"/>
          <a:srcRect l="27826" t="10000" r="25217" b="9613"/>
          <a:stretch/>
        </p:blipFill>
        <p:spPr>
          <a:xfrm>
            <a:off x="5791200" y="4208161"/>
            <a:ext cx="1872406" cy="2404077"/>
          </a:xfrm>
          <a:prstGeom prst="rect">
            <a:avLst/>
          </a:prstGeom>
        </p:spPr>
      </p:pic>
      <p:sp>
        <p:nvSpPr>
          <p:cNvPr id="3" name="TextBox 2">
            <a:extLst>
              <a:ext uri="{FF2B5EF4-FFF2-40B4-BE49-F238E27FC236}">
                <a16:creationId xmlns:a16="http://schemas.microsoft.com/office/drawing/2014/main" id="{B2885399-E998-28D0-AE97-AE311B7D4D76}"/>
              </a:ext>
            </a:extLst>
          </p:cNvPr>
          <p:cNvSpPr txBox="1"/>
          <p:nvPr/>
        </p:nvSpPr>
        <p:spPr>
          <a:xfrm>
            <a:off x="460022" y="1466640"/>
            <a:ext cx="2428870" cy="369332"/>
          </a:xfrm>
          <a:prstGeom prst="rect">
            <a:avLst/>
          </a:prstGeom>
          <a:noFill/>
        </p:spPr>
        <p:txBody>
          <a:bodyPr wrap="none" rtlCol="0">
            <a:spAutoFit/>
          </a:bodyPr>
          <a:lstStyle/>
          <a:p>
            <a:r>
              <a:rPr lang="en-US" dirty="0"/>
              <a:t>12km-4km-1km-200m</a:t>
            </a:r>
          </a:p>
        </p:txBody>
      </p:sp>
      <p:sp>
        <p:nvSpPr>
          <p:cNvPr id="5" name="TextBox 4">
            <a:extLst>
              <a:ext uri="{FF2B5EF4-FFF2-40B4-BE49-F238E27FC236}">
                <a16:creationId xmlns:a16="http://schemas.microsoft.com/office/drawing/2014/main" id="{29338DF3-014E-3329-BEEB-A3735192178A}"/>
              </a:ext>
            </a:extLst>
          </p:cNvPr>
          <p:cNvSpPr txBox="1"/>
          <p:nvPr/>
        </p:nvSpPr>
        <p:spPr>
          <a:xfrm>
            <a:off x="460022" y="1854813"/>
            <a:ext cx="4442242" cy="646331"/>
          </a:xfrm>
          <a:prstGeom prst="rect">
            <a:avLst/>
          </a:prstGeom>
          <a:noFill/>
        </p:spPr>
        <p:txBody>
          <a:bodyPr wrap="none" rtlCol="0">
            <a:spAutoFit/>
          </a:bodyPr>
          <a:lstStyle/>
          <a:p>
            <a:r>
              <a:rPr lang="en-US" dirty="0"/>
              <a:t>BlueSky-CMAQ uses 1km meteorology</a:t>
            </a:r>
          </a:p>
          <a:p>
            <a:r>
              <a:rPr lang="en-US" dirty="0"/>
              <a:t>WRF-Fire simulates fires at 200m domain</a:t>
            </a:r>
          </a:p>
        </p:txBody>
      </p:sp>
    </p:spTree>
    <p:extLst>
      <p:ext uri="{BB962C8B-B14F-4D97-AF65-F5344CB8AC3E}">
        <p14:creationId xmlns:p14="http://schemas.microsoft.com/office/powerpoint/2010/main" val="1370564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CD91-0D0D-8AE8-BE68-6E5B4D8C33B3}"/>
              </a:ext>
            </a:extLst>
          </p:cNvPr>
          <p:cNvSpPr>
            <a:spLocks noGrp="1"/>
          </p:cNvSpPr>
          <p:nvPr>
            <p:ph type="title"/>
          </p:nvPr>
        </p:nvSpPr>
        <p:spPr/>
        <p:txBody>
          <a:bodyPr/>
          <a:lstStyle/>
          <a:p>
            <a:r>
              <a:rPr lang="en-US" sz="3200" b="1" dirty="0">
                <a:solidFill>
                  <a:srgbClr val="0D609C"/>
                </a:solidFill>
              </a:rPr>
              <a:t>Results: Meteorological Modeling with WRF</a:t>
            </a:r>
            <a:endParaRPr lang="en-US" dirty="0"/>
          </a:p>
        </p:txBody>
      </p:sp>
      <p:sp>
        <p:nvSpPr>
          <p:cNvPr id="4" name="Slide Number Placeholder 3">
            <a:extLst>
              <a:ext uri="{FF2B5EF4-FFF2-40B4-BE49-F238E27FC236}">
                <a16:creationId xmlns:a16="http://schemas.microsoft.com/office/drawing/2014/main" id="{737DFCE8-5A1F-7A44-B614-A21D2E46D06D}"/>
              </a:ext>
            </a:extLst>
          </p:cNvPr>
          <p:cNvSpPr>
            <a:spLocks noGrp="1"/>
          </p:cNvSpPr>
          <p:nvPr>
            <p:ph type="sldNum" sz="quarter" idx="12"/>
          </p:nvPr>
        </p:nvSpPr>
        <p:spPr/>
        <p:txBody>
          <a:bodyPr/>
          <a:lstStyle/>
          <a:p>
            <a:pPr>
              <a:defRPr/>
            </a:pPr>
            <a:fld id="{8C8B53A7-21D7-4990-A3BD-F06DCAE13504}" type="slidenum">
              <a:rPr lang="en-US" smtClean="0"/>
              <a:pPr>
                <a:defRPr/>
              </a:pPr>
              <a:t>7</a:t>
            </a:fld>
            <a:endParaRPr lang="en-US" dirty="0"/>
          </a:p>
        </p:txBody>
      </p:sp>
      <p:sp>
        <p:nvSpPr>
          <p:cNvPr id="13" name="TextBox 12">
            <a:extLst>
              <a:ext uri="{FF2B5EF4-FFF2-40B4-BE49-F238E27FC236}">
                <a16:creationId xmlns:a16="http://schemas.microsoft.com/office/drawing/2014/main" id="{52E76268-DBEA-F571-C6C3-516D6EE765CA}"/>
              </a:ext>
            </a:extLst>
          </p:cNvPr>
          <p:cNvSpPr txBox="1"/>
          <p:nvPr/>
        </p:nvSpPr>
        <p:spPr>
          <a:xfrm>
            <a:off x="1047982" y="1652774"/>
            <a:ext cx="1386918" cy="276999"/>
          </a:xfrm>
          <a:prstGeom prst="rect">
            <a:avLst/>
          </a:prstGeom>
          <a:noFill/>
        </p:spPr>
        <p:txBody>
          <a:bodyPr wrap="none" rtlCol="0">
            <a:spAutoFit/>
          </a:bodyPr>
          <a:lstStyle/>
          <a:p>
            <a:r>
              <a:rPr lang="en-US" sz="1200" dirty="0"/>
              <a:t>Bias = WRF-OBS</a:t>
            </a:r>
          </a:p>
        </p:txBody>
      </p:sp>
      <p:pic>
        <p:nvPicPr>
          <p:cNvPr id="6" name="Picture 5">
            <a:extLst>
              <a:ext uri="{FF2B5EF4-FFF2-40B4-BE49-F238E27FC236}">
                <a16:creationId xmlns:a16="http://schemas.microsoft.com/office/drawing/2014/main" id="{E9DDAA63-D859-FF75-02D7-A43B66665652}"/>
              </a:ext>
            </a:extLst>
          </p:cNvPr>
          <p:cNvPicPr>
            <a:picLocks noChangeAspect="1"/>
          </p:cNvPicPr>
          <p:nvPr/>
        </p:nvPicPr>
        <p:blipFill>
          <a:blip r:embed="rId3"/>
          <a:stretch>
            <a:fillRect/>
          </a:stretch>
        </p:blipFill>
        <p:spPr>
          <a:xfrm>
            <a:off x="238590" y="4035652"/>
            <a:ext cx="2987040" cy="2240280"/>
          </a:xfrm>
          <a:prstGeom prst="rect">
            <a:avLst/>
          </a:prstGeom>
        </p:spPr>
      </p:pic>
      <p:pic>
        <p:nvPicPr>
          <p:cNvPr id="8" name="Picture 7">
            <a:extLst>
              <a:ext uri="{FF2B5EF4-FFF2-40B4-BE49-F238E27FC236}">
                <a16:creationId xmlns:a16="http://schemas.microsoft.com/office/drawing/2014/main" id="{BBF28A03-05FE-A395-A4B3-015C5724AE52}"/>
              </a:ext>
            </a:extLst>
          </p:cNvPr>
          <p:cNvPicPr>
            <a:picLocks noChangeAspect="1"/>
          </p:cNvPicPr>
          <p:nvPr/>
        </p:nvPicPr>
        <p:blipFill>
          <a:blip r:embed="rId4"/>
          <a:stretch>
            <a:fillRect/>
          </a:stretch>
        </p:blipFill>
        <p:spPr>
          <a:xfrm>
            <a:off x="238590" y="1906913"/>
            <a:ext cx="2987040" cy="2240280"/>
          </a:xfrm>
          <a:prstGeom prst="rect">
            <a:avLst/>
          </a:prstGeom>
        </p:spPr>
      </p:pic>
      <p:pic>
        <p:nvPicPr>
          <p:cNvPr id="16" name="Picture 15">
            <a:extLst>
              <a:ext uri="{FF2B5EF4-FFF2-40B4-BE49-F238E27FC236}">
                <a16:creationId xmlns:a16="http://schemas.microsoft.com/office/drawing/2014/main" id="{5DAC6134-4F65-F329-C636-7B4C07D0EA6D}"/>
              </a:ext>
            </a:extLst>
          </p:cNvPr>
          <p:cNvPicPr>
            <a:picLocks noChangeAspect="1"/>
          </p:cNvPicPr>
          <p:nvPr/>
        </p:nvPicPr>
        <p:blipFill>
          <a:blip r:embed="rId5"/>
          <a:stretch>
            <a:fillRect/>
          </a:stretch>
        </p:blipFill>
        <p:spPr>
          <a:xfrm>
            <a:off x="3032760" y="1747766"/>
            <a:ext cx="6096000" cy="4572000"/>
          </a:xfrm>
          <a:prstGeom prst="rect">
            <a:avLst/>
          </a:prstGeom>
        </p:spPr>
      </p:pic>
      <p:sp>
        <p:nvSpPr>
          <p:cNvPr id="3" name="TextBox 2">
            <a:extLst>
              <a:ext uri="{FF2B5EF4-FFF2-40B4-BE49-F238E27FC236}">
                <a16:creationId xmlns:a16="http://schemas.microsoft.com/office/drawing/2014/main" id="{B59369ED-673E-B3A0-3FAF-8688590A7647}"/>
              </a:ext>
            </a:extLst>
          </p:cNvPr>
          <p:cNvSpPr txBox="1"/>
          <p:nvPr/>
        </p:nvSpPr>
        <p:spPr>
          <a:xfrm>
            <a:off x="3733800" y="6250400"/>
            <a:ext cx="4903907" cy="369332"/>
          </a:xfrm>
          <a:prstGeom prst="rect">
            <a:avLst/>
          </a:prstGeom>
          <a:noFill/>
        </p:spPr>
        <p:txBody>
          <a:bodyPr wrap="none" rtlCol="0">
            <a:spAutoFit/>
          </a:bodyPr>
          <a:lstStyle/>
          <a:p>
            <a:r>
              <a:rPr lang="en-US" dirty="0"/>
              <a:t>Dots: observations	Lines: WRF results</a:t>
            </a:r>
          </a:p>
        </p:txBody>
      </p:sp>
      <p:sp>
        <p:nvSpPr>
          <p:cNvPr id="5" name="TextBox 4">
            <a:extLst>
              <a:ext uri="{FF2B5EF4-FFF2-40B4-BE49-F238E27FC236}">
                <a16:creationId xmlns:a16="http://schemas.microsoft.com/office/drawing/2014/main" id="{06C497A4-CB22-3F1D-47EC-EE0EDF93BE3D}"/>
              </a:ext>
            </a:extLst>
          </p:cNvPr>
          <p:cNvSpPr txBox="1"/>
          <p:nvPr/>
        </p:nvSpPr>
        <p:spPr>
          <a:xfrm>
            <a:off x="4876800" y="1434084"/>
            <a:ext cx="2659702" cy="369332"/>
          </a:xfrm>
          <a:prstGeom prst="rect">
            <a:avLst/>
          </a:prstGeom>
          <a:noFill/>
        </p:spPr>
        <p:txBody>
          <a:bodyPr wrap="none" rtlCol="0">
            <a:spAutoFit/>
          </a:bodyPr>
          <a:lstStyle/>
          <a:p>
            <a:r>
              <a:rPr lang="en-US" dirty="0"/>
              <a:t>WRF 1km Domain Wind</a:t>
            </a:r>
          </a:p>
        </p:txBody>
      </p:sp>
      <p:sp>
        <p:nvSpPr>
          <p:cNvPr id="7" name="Rectangle 6">
            <a:extLst>
              <a:ext uri="{FF2B5EF4-FFF2-40B4-BE49-F238E27FC236}">
                <a16:creationId xmlns:a16="http://schemas.microsoft.com/office/drawing/2014/main" id="{F257B067-DE16-4E17-9734-094848E8C0F5}"/>
              </a:ext>
            </a:extLst>
          </p:cNvPr>
          <p:cNvSpPr/>
          <p:nvPr/>
        </p:nvSpPr>
        <p:spPr>
          <a:xfrm>
            <a:off x="6080760" y="2243874"/>
            <a:ext cx="2532659" cy="16764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CFA90F-A881-4FDF-99B4-5D772609AABF}"/>
              </a:ext>
            </a:extLst>
          </p:cNvPr>
          <p:cNvCxnSpPr>
            <a:cxnSpLocks/>
          </p:cNvCxnSpPr>
          <p:nvPr/>
        </p:nvCxnSpPr>
        <p:spPr>
          <a:xfrm>
            <a:off x="6705600" y="2243874"/>
            <a:ext cx="0" cy="1676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58B75BE-B884-4869-99FE-7B0E13941903}"/>
              </a:ext>
            </a:extLst>
          </p:cNvPr>
          <p:cNvCxnSpPr>
            <a:cxnSpLocks/>
          </p:cNvCxnSpPr>
          <p:nvPr/>
        </p:nvCxnSpPr>
        <p:spPr>
          <a:xfrm>
            <a:off x="6705600" y="4343400"/>
            <a:ext cx="0" cy="1676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0384B59-D422-00B7-D0E3-4E0E9B3F1DBB}"/>
              </a:ext>
            </a:extLst>
          </p:cNvPr>
          <p:cNvSpPr/>
          <p:nvPr/>
        </p:nvSpPr>
        <p:spPr>
          <a:xfrm>
            <a:off x="6080759" y="4343400"/>
            <a:ext cx="2532659" cy="16764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481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CD91-0D0D-8AE8-BE68-6E5B4D8C33B3}"/>
              </a:ext>
            </a:extLst>
          </p:cNvPr>
          <p:cNvSpPr>
            <a:spLocks noGrp="1"/>
          </p:cNvSpPr>
          <p:nvPr>
            <p:ph type="title"/>
          </p:nvPr>
        </p:nvSpPr>
        <p:spPr/>
        <p:txBody>
          <a:bodyPr/>
          <a:lstStyle/>
          <a:p>
            <a:r>
              <a:rPr lang="en-US" sz="3200" b="1" dirty="0">
                <a:solidFill>
                  <a:srgbClr val="0D609C"/>
                </a:solidFill>
              </a:rPr>
              <a:t>Results: Meteorological Modeling with WRF</a:t>
            </a:r>
            <a:endParaRPr lang="en-US" dirty="0"/>
          </a:p>
        </p:txBody>
      </p:sp>
      <p:sp>
        <p:nvSpPr>
          <p:cNvPr id="4" name="Slide Number Placeholder 3">
            <a:extLst>
              <a:ext uri="{FF2B5EF4-FFF2-40B4-BE49-F238E27FC236}">
                <a16:creationId xmlns:a16="http://schemas.microsoft.com/office/drawing/2014/main" id="{737DFCE8-5A1F-7A44-B614-A21D2E46D06D}"/>
              </a:ext>
            </a:extLst>
          </p:cNvPr>
          <p:cNvSpPr>
            <a:spLocks noGrp="1"/>
          </p:cNvSpPr>
          <p:nvPr>
            <p:ph type="sldNum" sz="quarter" idx="12"/>
          </p:nvPr>
        </p:nvSpPr>
        <p:spPr/>
        <p:txBody>
          <a:bodyPr/>
          <a:lstStyle/>
          <a:p>
            <a:pPr>
              <a:defRPr/>
            </a:pPr>
            <a:fld id="{8C8B53A7-21D7-4990-A3BD-F06DCAE13504}" type="slidenum">
              <a:rPr lang="en-US" smtClean="0"/>
              <a:pPr>
                <a:defRPr/>
              </a:pPr>
              <a:t>8</a:t>
            </a:fld>
            <a:endParaRPr lang="en-US" dirty="0"/>
          </a:p>
        </p:txBody>
      </p:sp>
      <p:sp>
        <p:nvSpPr>
          <p:cNvPr id="9" name="TextBox 8">
            <a:extLst>
              <a:ext uri="{FF2B5EF4-FFF2-40B4-BE49-F238E27FC236}">
                <a16:creationId xmlns:a16="http://schemas.microsoft.com/office/drawing/2014/main" id="{430AADC6-E2D6-DF74-14FE-4714D2B0929B}"/>
              </a:ext>
            </a:extLst>
          </p:cNvPr>
          <p:cNvSpPr txBox="1"/>
          <p:nvPr/>
        </p:nvSpPr>
        <p:spPr>
          <a:xfrm>
            <a:off x="328010" y="1307068"/>
            <a:ext cx="8065028" cy="369332"/>
          </a:xfrm>
          <a:prstGeom prst="rect">
            <a:avLst/>
          </a:prstGeom>
          <a:noFill/>
        </p:spPr>
        <p:txBody>
          <a:bodyPr wrap="none" rtlCol="0">
            <a:spAutoFit/>
          </a:bodyPr>
          <a:lstStyle/>
          <a:p>
            <a:r>
              <a:rPr lang="en-US" dirty="0"/>
              <a:t>Wind Bias (during burning from GOES-16) = WRF – OBS (14:00-19:00 UTC)</a:t>
            </a:r>
          </a:p>
        </p:txBody>
      </p:sp>
      <p:sp>
        <p:nvSpPr>
          <p:cNvPr id="13" name="TextBox 12">
            <a:extLst>
              <a:ext uri="{FF2B5EF4-FFF2-40B4-BE49-F238E27FC236}">
                <a16:creationId xmlns:a16="http://schemas.microsoft.com/office/drawing/2014/main" id="{52E76268-DBEA-F571-C6C3-516D6EE765CA}"/>
              </a:ext>
            </a:extLst>
          </p:cNvPr>
          <p:cNvSpPr txBox="1"/>
          <p:nvPr/>
        </p:nvSpPr>
        <p:spPr>
          <a:xfrm>
            <a:off x="1128454" y="1719912"/>
            <a:ext cx="1386918" cy="276999"/>
          </a:xfrm>
          <a:prstGeom prst="rect">
            <a:avLst/>
          </a:prstGeom>
          <a:noFill/>
        </p:spPr>
        <p:txBody>
          <a:bodyPr wrap="none" rtlCol="0">
            <a:spAutoFit/>
          </a:bodyPr>
          <a:lstStyle/>
          <a:p>
            <a:r>
              <a:rPr lang="en-US" sz="1200" dirty="0"/>
              <a:t>Bias = WRF-OBS</a:t>
            </a:r>
          </a:p>
        </p:txBody>
      </p:sp>
      <p:pic>
        <p:nvPicPr>
          <p:cNvPr id="16" name="Picture 15">
            <a:extLst>
              <a:ext uri="{FF2B5EF4-FFF2-40B4-BE49-F238E27FC236}">
                <a16:creationId xmlns:a16="http://schemas.microsoft.com/office/drawing/2014/main" id="{E39A64EF-DF6D-ABA8-7817-908BF59D7909}"/>
              </a:ext>
            </a:extLst>
          </p:cNvPr>
          <p:cNvPicPr>
            <a:picLocks noChangeAspect="1"/>
          </p:cNvPicPr>
          <p:nvPr/>
        </p:nvPicPr>
        <p:blipFill>
          <a:blip r:embed="rId3"/>
          <a:stretch>
            <a:fillRect/>
          </a:stretch>
        </p:blipFill>
        <p:spPr>
          <a:xfrm>
            <a:off x="225552" y="4095491"/>
            <a:ext cx="2987040" cy="2240280"/>
          </a:xfrm>
          <a:prstGeom prst="rect">
            <a:avLst/>
          </a:prstGeom>
        </p:spPr>
      </p:pic>
      <p:pic>
        <p:nvPicPr>
          <p:cNvPr id="18" name="Picture 17">
            <a:extLst>
              <a:ext uri="{FF2B5EF4-FFF2-40B4-BE49-F238E27FC236}">
                <a16:creationId xmlns:a16="http://schemas.microsoft.com/office/drawing/2014/main" id="{F655AFD2-88A4-9E0F-3482-6647FF75CE46}"/>
              </a:ext>
            </a:extLst>
          </p:cNvPr>
          <p:cNvPicPr>
            <a:picLocks noChangeAspect="1"/>
          </p:cNvPicPr>
          <p:nvPr/>
        </p:nvPicPr>
        <p:blipFill>
          <a:blip r:embed="rId4"/>
          <a:stretch>
            <a:fillRect/>
          </a:stretch>
        </p:blipFill>
        <p:spPr>
          <a:xfrm>
            <a:off x="225552" y="1996911"/>
            <a:ext cx="2987040" cy="2240280"/>
          </a:xfrm>
          <a:prstGeom prst="rect">
            <a:avLst/>
          </a:prstGeom>
        </p:spPr>
      </p:pic>
      <p:pic>
        <p:nvPicPr>
          <p:cNvPr id="20" name="Picture 19">
            <a:extLst>
              <a:ext uri="{FF2B5EF4-FFF2-40B4-BE49-F238E27FC236}">
                <a16:creationId xmlns:a16="http://schemas.microsoft.com/office/drawing/2014/main" id="{A26C268C-D531-254D-283A-E66C056F85D9}"/>
              </a:ext>
            </a:extLst>
          </p:cNvPr>
          <p:cNvPicPr>
            <a:picLocks noChangeAspect="1"/>
          </p:cNvPicPr>
          <p:nvPr/>
        </p:nvPicPr>
        <p:blipFill>
          <a:blip r:embed="rId5"/>
          <a:stretch>
            <a:fillRect/>
          </a:stretch>
        </p:blipFill>
        <p:spPr>
          <a:xfrm>
            <a:off x="3048000" y="1821835"/>
            <a:ext cx="6096000" cy="4572000"/>
          </a:xfrm>
          <a:prstGeom prst="rect">
            <a:avLst/>
          </a:prstGeom>
        </p:spPr>
      </p:pic>
    </p:spTree>
    <p:extLst>
      <p:ext uri="{BB962C8B-B14F-4D97-AF65-F5344CB8AC3E}">
        <p14:creationId xmlns:p14="http://schemas.microsoft.com/office/powerpoint/2010/main" val="1238252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20D7-F98E-3244-B0A9-665F330B1769}"/>
              </a:ext>
            </a:extLst>
          </p:cNvPr>
          <p:cNvSpPr>
            <a:spLocks noGrp="1"/>
          </p:cNvSpPr>
          <p:nvPr>
            <p:ph type="title"/>
          </p:nvPr>
        </p:nvSpPr>
        <p:spPr>
          <a:xfrm>
            <a:off x="343007" y="388937"/>
            <a:ext cx="8343793" cy="762000"/>
          </a:xfrm>
        </p:spPr>
        <p:txBody>
          <a:bodyPr/>
          <a:lstStyle/>
          <a:p>
            <a:pPr algn="l"/>
            <a:r>
              <a:rPr lang="en-US" dirty="0"/>
              <a:t>Modeling 23 March 2021 Burns</a:t>
            </a:r>
          </a:p>
        </p:txBody>
      </p:sp>
      <p:sp>
        <p:nvSpPr>
          <p:cNvPr id="13" name="TextBox 12"/>
          <p:cNvSpPr txBox="1"/>
          <p:nvPr/>
        </p:nvSpPr>
        <p:spPr>
          <a:xfrm>
            <a:off x="5605093" y="851484"/>
            <a:ext cx="2505814" cy="369332"/>
          </a:xfrm>
          <a:prstGeom prst="rect">
            <a:avLst/>
          </a:prstGeom>
          <a:noFill/>
        </p:spPr>
        <p:txBody>
          <a:bodyPr wrap="none" rtlCol="0">
            <a:spAutoFit/>
          </a:bodyPr>
          <a:lstStyle/>
          <a:p>
            <a:r>
              <a:rPr lang="en-US" dirty="0"/>
              <a:t>BlueSky Fuels (FCCS)</a:t>
            </a:r>
          </a:p>
        </p:txBody>
      </p:sp>
      <p:sp>
        <p:nvSpPr>
          <p:cNvPr id="17" name="Slide Number Placeholder 3">
            <a:extLst>
              <a:ext uri="{FF2B5EF4-FFF2-40B4-BE49-F238E27FC236}">
                <a16:creationId xmlns:a16="http://schemas.microsoft.com/office/drawing/2014/main" id="{BB790451-46BD-2147-A07A-9F99D0936630}"/>
              </a:ext>
            </a:extLst>
          </p:cNvPr>
          <p:cNvSpPr>
            <a:spLocks noGrp="1"/>
          </p:cNvSpPr>
          <p:nvPr>
            <p:ph type="sldNum" sz="quarter" idx="12"/>
          </p:nvPr>
        </p:nvSpPr>
        <p:spPr>
          <a:xfrm>
            <a:off x="6858000" y="6477000"/>
            <a:ext cx="2133600" cy="476250"/>
          </a:xfrm>
        </p:spPr>
        <p:txBody>
          <a:bodyPr/>
          <a:lstStyle/>
          <a:p>
            <a:pPr>
              <a:defRPr/>
            </a:pPr>
            <a:fld id="{8C8B53A7-21D7-4990-A3BD-F06DCAE13504}" type="slidenum">
              <a:rPr lang="en-US" smtClean="0"/>
              <a:pPr>
                <a:defRPr/>
              </a:pPr>
              <a:t>9</a:t>
            </a:fld>
            <a:endParaRPr lang="en-US" dirty="0"/>
          </a:p>
        </p:txBody>
      </p:sp>
      <p:pic>
        <p:nvPicPr>
          <p:cNvPr id="7" name="Content Placeholder 6" descr="Graphical user interface&#10;&#10;Description automatically generated with medium confidence">
            <a:extLst>
              <a:ext uri="{FF2B5EF4-FFF2-40B4-BE49-F238E27FC236}">
                <a16:creationId xmlns:a16="http://schemas.microsoft.com/office/drawing/2014/main" id="{FFD10C40-B92F-0DD0-63D8-9392328D64D1}"/>
              </a:ext>
            </a:extLst>
          </p:cNvPr>
          <p:cNvPicPr>
            <a:picLocks noGrp="1" noChangeAspect="1"/>
          </p:cNvPicPr>
          <p:nvPr>
            <p:ph idx="1"/>
          </p:nvPr>
        </p:nvPicPr>
        <p:blipFill rotWithShape="1">
          <a:blip r:embed="rId3"/>
          <a:srcRect t="3568"/>
          <a:stretch/>
        </p:blipFill>
        <p:spPr>
          <a:xfrm>
            <a:off x="677333" y="3696766"/>
            <a:ext cx="8229600" cy="3174361"/>
          </a:xfrm>
        </p:spPr>
      </p:pic>
      <p:grpSp>
        <p:nvGrpSpPr>
          <p:cNvPr id="30" name="Group 29">
            <a:extLst>
              <a:ext uri="{FF2B5EF4-FFF2-40B4-BE49-F238E27FC236}">
                <a16:creationId xmlns:a16="http://schemas.microsoft.com/office/drawing/2014/main" id="{7B0F7555-A142-FF33-D13C-41F79F070DBC}"/>
              </a:ext>
            </a:extLst>
          </p:cNvPr>
          <p:cNvGrpSpPr/>
          <p:nvPr/>
        </p:nvGrpSpPr>
        <p:grpSpPr>
          <a:xfrm>
            <a:off x="4446916" y="1214170"/>
            <a:ext cx="4672855" cy="2369314"/>
            <a:chOff x="2874950" y="1034805"/>
            <a:chExt cx="5115469" cy="2593736"/>
          </a:xfrm>
        </p:grpSpPr>
        <p:grpSp>
          <p:nvGrpSpPr>
            <p:cNvPr id="28" name="Group 27">
              <a:extLst>
                <a:ext uri="{FF2B5EF4-FFF2-40B4-BE49-F238E27FC236}">
                  <a16:creationId xmlns:a16="http://schemas.microsoft.com/office/drawing/2014/main" id="{F83CE0DA-0B68-7E78-C3AC-E515466CA9B3}"/>
                </a:ext>
              </a:extLst>
            </p:cNvPr>
            <p:cNvGrpSpPr/>
            <p:nvPr/>
          </p:nvGrpSpPr>
          <p:grpSpPr>
            <a:xfrm>
              <a:off x="2874950" y="1034805"/>
              <a:ext cx="4844122" cy="2593736"/>
              <a:chOff x="4335764" y="1212049"/>
              <a:chExt cx="4844122" cy="2593736"/>
            </a:xfrm>
          </p:grpSpPr>
          <p:pic>
            <p:nvPicPr>
              <p:cNvPr id="25" name="Picture 24" descr="Chart, pie chart, bubble chart&#10;&#10;Description automatically generated">
                <a:extLst>
                  <a:ext uri="{FF2B5EF4-FFF2-40B4-BE49-F238E27FC236}">
                    <a16:creationId xmlns:a16="http://schemas.microsoft.com/office/drawing/2014/main" id="{105809E3-E1B0-C808-B258-C13D9234E00C}"/>
                  </a:ext>
                </a:extLst>
              </p:cNvPr>
              <p:cNvPicPr>
                <a:picLocks noChangeAspect="1"/>
              </p:cNvPicPr>
              <p:nvPr/>
            </p:nvPicPr>
            <p:blipFill>
              <a:blip r:embed="rId4"/>
              <a:stretch>
                <a:fillRect/>
              </a:stretch>
            </p:blipFill>
            <p:spPr>
              <a:xfrm>
                <a:off x="4335764" y="1212049"/>
                <a:ext cx="4784761" cy="2593736"/>
              </a:xfrm>
              <a:prstGeom prst="rect">
                <a:avLst/>
              </a:prstGeom>
            </p:spPr>
          </p:pic>
          <p:sp>
            <p:nvSpPr>
              <p:cNvPr id="27" name="Rectangle 26">
                <a:extLst>
                  <a:ext uri="{FF2B5EF4-FFF2-40B4-BE49-F238E27FC236}">
                    <a16:creationId xmlns:a16="http://schemas.microsoft.com/office/drawing/2014/main" id="{01DA0687-C06D-4374-B22C-487076EF1982}"/>
                  </a:ext>
                </a:extLst>
              </p:cNvPr>
              <p:cNvSpPr/>
              <p:nvPr/>
            </p:nvSpPr>
            <p:spPr>
              <a:xfrm>
                <a:off x="7719072" y="3225244"/>
                <a:ext cx="1460814" cy="566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9" name="Picture 28" descr="Chart, pie chart, bubble chart&#10;&#10;Description automatically generated">
              <a:extLst>
                <a:ext uri="{FF2B5EF4-FFF2-40B4-BE49-F238E27FC236}">
                  <a16:creationId xmlns:a16="http://schemas.microsoft.com/office/drawing/2014/main" id="{FF659198-3D45-B0FB-EB1B-64EB5EF5C9FC}"/>
                </a:ext>
              </a:extLst>
            </p:cNvPr>
            <p:cNvPicPr>
              <a:picLocks noChangeAspect="1"/>
            </p:cNvPicPr>
            <p:nvPr/>
          </p:nvPicPr>
          <p:blipFill rotWithShape="1">
            <a:blip r:embed="rId4"/>
            <a:srcRect l="69469" t="73818"/>
            <a:stretch/>
          </p:blipFill>
          <p:spPr>
            <a:xfrm>
              <a:off x="6185283" y="2410888"/>
              <a:ext cx="1805136" cy="839143"/>
            </a:xfrm>
            <a:prstGeom prst="rect">
              <a:avLst/>
            </a:prstGeom>
          </p:spPr>
        </p:pic>
      </p:grpSp>
      <p:sp>
        <p:nvSpPr>
          <p:cNvPr id="31" name="TextBox 30">
            <a:extLst>
              <a:ext uri="{FF2B5EF4-FFF2-40B4-BE49-F238E27FC236}">
                <a16:creationId xmlns:a16="http://schemas.microsoft.com/office/drawing/2014/main" id="{F39D69E9-44C1-1703-EE6C-F7DD07A5F35A}"/>
              </a:ext>
            </a:extLst>
          </p:cNvPr>
          <p:cNvSpPr txBox="1"/>
          <p:nvPr/>
        </p:nvSpPr>
        <p:spPr>
          <a:xfrm>
            <a:off x="5088835" y="3366723"/>
            <a:ext cx="3293165" cy="369332"/>
          </a:xfrm>
          <a:prstGeom prst="rect">
            <a:avLst/>
          </a:prstGeom>
          <a:solidFill>
            <a:schemeClr val="bg1"/>
          </a:solidFill>
        </p:spPr>
        <p:txBody>
          <a:bodyPr wrap="square" rtlCol="0">
            <a:spAutoFit/>
          </a:bodyPr>
          <a:lstStyle/>
          <a:p>
            <a:pPr algn="r"/>
            <a:r>
              <a:rPr lang="en-US" dirty="0"/>
              <a:t>WRF-Fire Fuels (LANDFIRE)</a:t>
            </a:r>
          </a:p>
        </p:txBody>
      </p:sp>
      <p:grpSp>
        <p:nvGrpSpPr>
          <p:cNvPr id="22" name="Group 21">
            <a:extLst>
              <a:ext uri="{FF2B5EF4-FFF2-40B4-BE49-F238E27FC236}">
                <a16:creationId xmlns:a16="http://schemas.microsoft.com/office/drawing/2014/main" id="{C9F63742-E67E-AED1-566C-CC770BB316D5}"/>
              </a:ext>
            </a:extLst>
          </p:cNvPr>
          <p:cNvGrpSpPr/>
          <p:nvPr/>
        </p:nvGrpSpPr>
        <p:grpSpPr>
          <a:xfrm>
            <a:off x="990600" y="1073457"/>
            <a:ext cx="3991864" cy="2560320"/>
            <a:chOff x="-1228019" y="1007155"/>
            <a:chExt cx="3991864" cy="2560320"/>
          </a:xfrm>
        </p:grpSpPr>
        <p:pic>
          <p:nvPicPr>
            <p:cNvPr id="4" name="Content Placeholder 5" descr="Diagram&#10;&#10;Description automatically generated">
              <a:extLst>
                <a:ext uri="{FF2B5EF4-FFF2-40B4-BE49-F238E27FC236}">
                  <a16:creationId xmlns:a16="http://schemas.microsoft.com/office/drawing/2014/main" id="{5EAC32AC-3A9F-5EE7-57A6-4E2F5E55BA09}"/>
                </a:ext>
              </a:extLst>
            </p:cNvPr>
            <p:cNvPicPr>
              <a:picLocks noChangeAspect="1"/>
            </p:cNvPicPr>
            <p:nvPr/>
          </p:nvPicPr>
          <p:blipFill rotWithShape="1">
            <a:blip r:embed="rId5"/>
            <a:srcRect l="3969" t="10831" r="9383" b="6131"/>
            <a:stretch/>
          </p:blipFill>
          <p:spPr bwMode="auto">
            <a:xfrm>
              <a:off x="-1228019" y="1007155"/>
              <a:ext cx="3562185" cy="2560320"/>
            </a:xfrm>
            <a:prstGeom prst="rect">
              <a:avLst/>
            </a:prstGeom>
            <a:noFill/>
            <a:ln w="9525">
              <a:noFill/>
              <a:miter lim="800000"/>
              <a:headEnd/>
              <a:tailEnd/>
            </a:ln>
          </p:spPr>
        </p:pic>
        <p:sp>
          <p:nvSpPr>
            <p:cNvPr id="5" name="TextBox 4">
              <a:extLst>
                <a:ext uri="{FF2B5EF4-FFF2-40B4-BE49-F238E27FC236}">
                  <a16:creationId xmlns:a16="http://schemas.microsoft.com/office/drawing/2014/main" id="{A7C1958D-99CE-F7E0-F508-0B38D889251F}"/>
                </a:ext>
              </a:extLst>
            </p:cNvPr>
            <p:cNvSpPr txBox="1"/>
            <p:nvPr/>
          </p:nvSpPr>
          <p:spPr>
            <a:xfrm>
              <a:off x="1175840" y="1688234"/>
              <a:ext cx="782871" cy="246221"/>
            </a:xfrm>
            <a:prstGeom prst="rect">
              <a:avLst/>
            </a:prstGeom>
            <a:noFill/>
          </p:spPr>
          <p:txBody>
            <a:bodyPr wrap="square" rtlCol="0">
              <a:spAutoFit/>
            </a:bodyPr>
            <a:lstStyle/>
            <a:p>
              <a:r>
                <a:rPr lang="en-US" sz="1000" dirty="0"/>
                <a:t>N34-A</a:t>
              </a:r>
            </a:p>
          </p:txBody>
        </p:sp>
        <p:sp>
          <p:nvSpPr>
            <p:cNvPr id="6" name="TextBox 5">
              <a:extLst>
                <a:ext uri="{FF2B5EF4-FFF2-40B4-BE49-F238E27FC236}">
                  <a16:creationId xmlns:a16="http://schemas.microsoft.com/office/drawing/2014/main" id="{2FEC56E9-44D3-8BFA-2CB9-24A8D8189416}"/>
                </a:ext>
              </a:extLst>
            </p:cNvPr>
            <p:cNvSpPr txBox="1"/>
            <p:nvPr/>
          </p:nvSpPr>
          <p:spPr>
            <a:xfrm>
              <a:off x="1208000" y="2024345"/>
              <a:ext cx="782871" cy="246221"/>
            </a:xfrm>
            <a:prstGeom prst="rect">
              <a:avLst/>
            </a:prstGeom>
            <a:noFill/>
          </p:spPr>
          <p:txBody>
            <a:bodyPr wrap="square" rtlCol="0">
              <a:spAutoFit/>
            </a:bodyPr>
            <a:lstStyle/>
            <a:p>
              <a:r>
                <a:rPr lang="en-US" sz="1000" dirty="0"/>
                <a:t>N34-B</a:t>
              </a:r>
            </a:p>
          </p:txBody>
        </p:sp>
        <p:sp>
          <p:nvSpPr>
            <p:cNvPr id="11" name="TextBox 10">
              <a:extLst>
                <a:ext uri="{FF2B5EF4-FFF2-40B4-BE49-F238E27FC236}">
                  <a16:creationId xmlns:a16="http://schemas.microsoft.com/office/drawing/2014/main" id="{D46D6FE9-25AC-1A4C-59AA-B6B838560ED2}"/>
                </a:ext>
              </a:extLst>
            </p:cNvPr>
            <p:cNvSpPr txBox="1"/>
            <p:nvPr/>
          </p:nvSpPr>
          <p:spPr>
            <a:xfrm>
              <a:off x="1443238" y="2537734"/>
              <a:ext cx="620603" cy="246221"/>
            </a:xfrm>
            <a:prstGeom prst="rect">
              <a:avLst/>
            </a:prstGeom>
            <a:noFill/>
          </p:spPr>
          <p:txBody>
            <a:bodyPr wrap="square" rtlCol="0">
              <a:spAutoFit/>
            </a:bodyPr>
            <a:lstStyle/>
            <a:p>
              <a:r>
                <a:rPr lang="en-US" sz="1000" dirty="0"/>
                <a:t>C50-C</a:t>
              </a:r>
            </a:p>
          </p:txBody>
        </p:sp>
        <p:sp>
          <p:nvSpPr>
            <p:cNvPr id="14" name="TextBox 13">
              <a:extLst>
                <a:ext uri="{FF2B5EF4-FFF2-40B4-BE49-F238E27FC236}">
                  <a16:creationId xmlns:a16="http://schemas.microsoft.com/office/drawing/2014/main" id="{5C5530EF-5232-A52F-CBF7-5697AE17BD53}"/>
                </a:ext>
              </a:extLst>
            </p:cNvPr>
            <p:cNvSpPr txBox="1"/>
            <p:nvPr/>
          </p:nvSpPr>
          <p:spPr>
            <a:xfrm>
              <a:off x="1980974" y="2448344"/>
              <a:ext cx="782871" cy="246221"/>
            </a:xfrm>
            <a:prstGeom prst="rect">
              <a:avLst/>
            </a:prstGeom>
            <a:noFill/>
          </p:spPr>
          <p:txBody>
            <a:bodyPr wrap="square" rtlCol="0">
              <a:spAutoFit/>
            </a:bodyPr>
            <a:lstStyle/>
            <a:p>
              <a:r>
                <a:rPr lang="en-US" sz="1000" dirty="0"/>
                <a:t>C50-D</a:t>
              </a:r>
            </a:p>
          </p:txBody>
        </p:sp>
        <p:sp>
          <p:nvSpPr>
            <p:cNvPr id="18" name="TextBox 17">
              <a:extLst>
                <a:ext uri="{FF2B5EF4-FFF2-40B4-BE49-F238E27FC236}">
                  <a16:creationId xmlns:a16="http://schemas.microsoft.com/office/drawing/2014/main" id="{0FCBB678-8F06-AFCD-71B8-FCDC41057A88}"/>
                </a:ext>
              </a:extLst>
            </p:cNvPr>
            <p:cNvSpPr txBox="1"/>
            <p:nvPr/>
          </p:nvSpPr>
          <p:spPr>
            <a:xfrm>
              <a:off x="1297296" y="2367572"/>
              <a:ext cx="620603" cy="246221"/>
            </a:xfrm>
            <a:prstGeom prst="rect">
              <a:avLst/>
            </a:prstGeom>
            <a:noFill/>
          </p:spPr>
          <p:txBody>
            <a:bodyPr wrap="square" rtlCol="0">
              <a:spAutoFit/>
            </a:bodyPr>
            <a:lstStyle/>
            <a:p>
              <a:r>
                <a:rPr lang="en-US" sz="1000" dirty="0"/>
                <a:t>C50-A</a:t>
              </a:r>
            </a:p>
          </p:txBody>
        </p:sp>
        <p:sp>
          <p:nvSpPr>
            <p:cNvPr id="19" name="TextBox 18">
              <a:extLst>
                <a:ext uri="{FF2B5EF4-FFF2-40B4-BE49-F238E27FC236}">
                  <a16:creationId xmlns:a16="http://schemas.microsoft.com/office/drawing/2014/main" id="{E03AE891-E767-8EE6-A3D4-DD64E5312F53}"/>
                </a:ext>
              </a:extLst>
            </p:cNvPr>
            <p:cNvSpPr txBox="1"/>
            <p:nvPr/>
          </p:nvSpPr>
          <p:spPr>
            <a:xfrm>
              <a:off x="1980974" y="2268607"/>
              <a:ext cx="620603" cy="246221"/>
            </a:xfrm>
            <a:prstGeom prst="rect">
              <a:avLst/>
            </a:prstGeom>
            <a:noFill/>
          </p:spPr>
          <p:txBody>
            <a:bodyPr wrap="square" rtlCol="0">
              <a:spAutoFit/>
            </a:bodyPr>
            <a:lstStyle/>
            <a:p>
              <a:r>
                <a:rPr lang="en-US" sz="1000" dirty="0"/>
                <a:t>C50-B</a:t>
              </a:r>
            </a:p>
          </p:txBody>
        </p:sp>
        <p:sp>
          <p:nvSpPr>
            <p:cNvPr id="21" name="TextBox 20">
              <a:extLst>
                <a:ext uri="{FF2B5EF4-FFF2-40B4-BE49-F238E27FC236}">
                  <a16:creationId xmlns:a16="http://schemas.microsoft.com/office/drawing/2014/main" id="{1FDF8DBD-EB54-2946-3D50-782FE47AE8A0}"/>
                </a:ext>
              </a:extLst>
            </p:cNvPr>
            <p:cNvSpPr txBox="1"/>
            <p:nvPr/>
          </p:nvSpPr>
          <p:spPr>
            <a:xfrm>
              <a:off x="1628004" y="2128974"/>
              <a:ext cx="620603" cy="246221"/>
            </a:xfrm>
            <a:prstGeom prst="rect">
              <a:avLst/>
            </a:prstGeom>
            <a:noFill/>
          </p:spPr>
          <p:txBody>
            <a:bodyPr wrap="square" rtlCol="0">
              <a:spAutoFit/>
            </a:bodyPr>
            <a:lstStyle/>
            <a:p>
              <a:r>
                <a:rPr lang="en-US" sz="1000" dirty="0"/>
                <a:t>C49</a:t>
              </a:r>
            </a:p>
          </p:txBody>
        </p:sp>
      </p:grpSp>
    </p:spTree>
    <p:extLst>
      <p:ext uri="{BB962C8B-B14F-4D97-AF65-F5344CB8AC3E}">
        <p14:creationId xmlns:p14="http://schemas.microsoft.com/office/powerpoint/2010/main" val="1105387880"/>
      </p:ext>
    </p:extLst>
  </p:cSld>
  <p:clrMapOvr>
    <a:masterClrMapping/>
  </p:clrMapOvr>
</p:sld>
</file>

<file path=ppt/theme/theme1.xml><?xml version="1.0" encoding="utf-8"?>
<a:theme xmlns:a="http://schemas.openxmlformats.org/drawingml/2006/main" name="FY17 SERDP Theme">
  <a:themeElements>
    <a:clrScheme name="Custom 2">
      <a:dk1>
        <a:srgbClr val="000000"/>
      </a:dk1>
      <a:lt1>
        <a:srgbClr val="FFFFFF"/>
      </a:lt1>
      <a:dk2>
        <a:srgbClr val="000000"/>
      </a:dk2>
      <a:lt2>
        <a:srgbClr val="000000"/>
      </a:lt2>
      <a:accent1>
        <a:srgbClr val="0D609C"/>
      </a:accent1>
      <a:accent2>
        <a:srgbClr val="1F4994"/>
      </a:accent2>
      <a:accent3>
        <a:srgbClr val="000000"/>
      </a:accent3>
      <a:accent4>
        <a:srgbClr val="DADADA"/>
      </a:accent4>
      <a:accent5>
        <a:srgbClr val="C6C6C1"/>
      </a:accent5>
      <a:accent6>
        <a:srgbClr val="696A6A"/>
      </a:accent6>
      <a:hlink>
        <a:srgbClr val="094875"/>
      </a:hlink>
      <a:folHlink>
        <a:srgbClr val="91E9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SERDP Template 12-9-15</Template>
  <TotalTime>14075</TotalTime>
  <Words>1650</Words>
  <Application>Microsoft Office PowerPoint</Application>
  <PresentationFormat>On-screen Show (4:3)</PresentationFormat>
  <Paragraphs>222</Paragraphs>
  <Slides>26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Georgia</vt:lpstr>
      <vt:lpstr>Roboto</vt:lpstr>
      <vt:lpstr>Wingdings</vt:lpstr>
      <vt:lpstr>FY17 SERDP Theme</vt:lpstr>
      <vt:lpstr>Comparisons of Air Quality Models for Prescribed Burning Simulations at  a Military Base in Southeastern United States</vt:lpstr>
      <vt:lpstr>Background</vt:lpstr>
      <vt:lpstr>Challenges</vt:lpstr>
      <vt:lpstr>Method: Observations at Ft. Benning</vt:lpstr>
      <vt:lpstr>PowerPoint Presentation</vt:lpstr>
      <vt:lpstr>Model Setups</vt:lpstr>
      <vt:lpstr>Results: Meteorological Modeling with WRF</vt:lpstr>
      <vt:lpstr>Results: Meteorological Modeling with WRF</vt:lpstr>
      <vt:lpstr>Modeling 23 March 2021 Burns</vt:lpstr>
      <vt:lpstr>PowerPoint Presentation</vt:lpstr>
      <vt:lpstr>Time Profile and Vertical Profile</vt:lpstr>
      <vt:lpstr>PowerPoint Presentation</vt:lpstr>
      <vt:lpstr>PowerPoint Presentation</vt:lpstr>
      <vt:lpstr>PowerPoint Presentation</vt:lpstr>
      <vt:lpstr>Conclusion</vt:lpstr>
      <vt:lpstr>Thanks for Listening!</vt:lpstr>
      <vt:lpstr>How wind important?</vt:lpstr>
      <vt:lpstr>Supplementary Information</vt:lpstr>
      <vt:lpstr>Emission time profile</vt:lpstr>
      <vt:lpstr>Smoke Structure Side View</vt:lpstr>
      <vt:lpstr>Smoke Structure Side View</vt:lpstr>
      <vt:lpstr>Smoke Structure Side View</vt:lpstr>
      <vt:lpstr>Meteorological Modeling with WRF: April 3</vt:lpstr>
      <vt:lpstr>Results: Comparisons with Measurements </vt:lpstr>
      <vt:lpstr>Meteorological Modeling with WRF: April 6</vt:lpstr>
      <vt:lpstr>Results: Comparisons with Measurements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dsheehan</dc:creator>
  <cp:lastModifiedBy>Odman, Talat</cp:lastModifiedBy>
  <cp:revision>282</cp:revision>
  <dcterms:created xsi:type="dcterms:W3CDTF">2010-09-03T20:18:51Z</dcterms:created>
  <dcterms:modified xsi:type="dcterms:W3CDTF">2022-10-15T14:15:06Z</dcterms:modified>
</cp:coreProperties>
</file>