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4" r:id="rId2"/>
    <p:sldId id="289" r:id="rId3"/>
    <p:sldId id="335" r:id="rId4"/>
    <p:sldId id="293" r:id="rId5"/>
    <p:sldId id="288" r:id="rId6"/>
    <p:sldId id="337" r:id="rId7"/>
    <p:sldId id="338" r:id="rId8"/>
    <p:sldId id="336" r:id="rId9"/>
    <p:sldId id="295" r:id="rId10"/>
    <p:sldId id="342" r:id="rId11"/>
    <p:sldId id="343" r:id="rId12"/>
    <p:sldId id="345" r:id="rId13"/>
    <p:sldId id="296" r:id="rId14"/>
    <p:sldId id="298" r:id="rId15"/>
    <p:sldId id="299" r:id="rId16"/>
    <p:sldId id="347" r:id="rId17"/>
    <p:sldId id="352" r:id="rId18"/>
    <p:sldId id="350" r:id="rId19"/>
    <p:sldId id="354" r:id="rId20"/>
    <p:sldId id="355" r:id="rId21"/>
    <p:sldId id="368" r:id="rId22"/>
    <p:sldId id="371" r:id="rId23"/>
    <p:sldId id="375" r:id="rId24"/>
    <p:sldId id="348" r:id="rId25"/>
    <p:sldId id="365" r:id="rId26"/>
    <p:sldId id="301" r:id="rId27"/>
    <p:sldId id="364" r:id="rId28"/>
    <p:sldId id="366" r:id="rId29"/>
    <p:sldId id="373" r:id="rId30"/>
    <p:sldId id="374" r:id="rId31"/>
    <p:sldId id="36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8729" autoAdjust="0"/>
  </p:normalViewPr>
  <p:slideViewPr>
    <p:cSldViewPr snapToGrid="0">
      <p:cViewPr varScale="1">
        <p:scale>
          <a:sx n="87" d="100"/>
          <a:sy n="87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08088-D865-284B-803D-AFF6553FA94F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51162A-2B76-6645-8F10-DF7DFE30DA18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Survey of Car Owners</a:t>
          </a:r>
        </a:p>
      </dgm:t>
    </dgm:pt>
    <dgm:pt modelId="{539578EC-4D23-9049-82CE-4068F6E03FF4}" type="parTrans" cxnId="{E1E7A4FF-6DB7-4945-B8EB-0EF4F6FD899D}">
      <dgm:prSet/>
      <dgm:spPr/>
      <dgm:t>
        <a:bodyPr/>
        <a:lstStyle/>
        <a:p>
          <a:endParaRPr lang="en-US"/>
        </a:p>
      </dgm:t>
    </dgm:pt>
    <dgm:pt modelId="{6B8D132F-5DCB-7E44-A1C3-BFB6AC7E7F09}" type="sibTrans" cxnId="{E1E7A4FF-6DB7-4945-B8EB-0EF4F6FD899D}">
      <dgm:prSet/>
      <dgm:spPr/>
      <dgm:t>
        <a:bodyPr/>
        <a:lstStyle/>
        <a:p>
          <a:endParaRPr lang="en-US"/>
        </a:p>
      </dgm:t>
    </dgm:pt>
    <dgm:pt modelId="{B49AE394-5751-D94F-B10E-FA4A4A99665A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Project adoption of autonomous vehicles</a:t>
          </a:r>
        </a:p>
      </dgm:t>
    </dgm:pt>
    <dgm:pt modelId="{8F96A46B-0D5E-1940-9F59-D6F7F2E3A7FC}" type="parTrans" cxnId="{475910B1-7431-3547-BBF0-219631DC52BD}">
      <dgm:prSet/>
      <dgm:spPr/>
      <dgm:t>
        <a:bodyPr/>
        <a:lstStyle/>
        <a:p>
          <a:endParaRPr lang="en-US"/>
        </a:p>
      </dgm:t>
    </dgm:pt>
    <dgm:pt modelId="{B2B0C515-501E-1B42-8178-2C98633FE2B7}" type="sibTrans" cxnId="{475910B1-7431-3547-BBF0-219631DC52BD}">
      <dgm:prSet/>
      <dgm:spPr/>
      <dgm:t>
        <a:bodyPr/>
        <a:lstStyle/>
        <a:p>
          <a:endParaRPr lang="en-US"/>
        </a:p>
      </dgm:t>
    </dgm:pt>
    <dgm:pt modelId="{F4EF2E20-0CF7-F847-BC57-6607816BBA1E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Scale up from Survey</a:t>
          </a:r>
        </a:p>
      </dgm:t>
    </dgm:pt>
    <dgm:pt modelId="{C2FD11F2-1DB4-424F-9715-64DB6A1E2F19}" type="parTrans" cxnId="{66522EA4-0647-CA4C-9927-28A37129F4EE}">
      <dgm:prSet/>
      <dgm:spPr/>
      <dgm:t>
        <a:bodyPr/>
        <a:lstStyle/>
        <a:p>
          <a:endParaRPr lang="en-US"/>
        </a:p>
      </dgm:t>
    </dgm:pt>
    <dgm:pt modelId="{D6FDE4EF-4E57-3942-B574-21ADC24BD67E}" type="sibTrans" cxnId="{66522EA4-0647-CA4C-9927-28A37129F4EE}">
      <dgm:prSet/>
      <dgm:spPr/>
      <dgm:t>
        <a:bodyPr/>
        <a:lstStyle/>
        <a:p>
          <a:endParaRPr lang="en-US"/>
        </a:p>
      </dgm:t>
    </dgm:pt>
    <dgm:pt modelId="{BE28310F-2AD1-1D40-8F92-8EF6E982CAA9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2016 NEI</a:t>
          </a:r>
        </a:p>
      </dgm:t>
    </dgm:pt>
    <dgm:pt modelId="{795D2809-77EE-8641-8532-D8981CE46CBA}" type="parTrans" cxnId="{EBE0AEE1-2EC5-E748-A079-29CB8BCC3400}">
      <dgm:prSet/>
      <dgm:spPr/>
      <dgm:t>
        <a:bodyPr/>
        <a:lstStyle/>
        <a:p>
          <a:endParaRPr lang="en-US"/>
        </a:p>
      </dgm:t>
    </dgm:pt>
    <dgm:pt modelId="{A087AA3F-2621-DA43-A1A6-F94243C0516F}" type="sibTrans" cxnId="{EBE0AEE1-2EC5-E748-A079-29CB8BCC3400}">
      <dgm:prSet/>
      <dgm:spPr/>
      <dgm:t>
        <a:bodyPr/>
        <a:lstStyle/>
        <a:p>
          <a:endParaRPr lang="en-US"/>
        </a:p>
      </dgm:t>
    </dgm:pt>
    <dgm:pt modelId="{6DCD70A5-705F-5D48-96E8-F9479BD148A6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SMOKE/Platform</a:t>
          </a:r>
        </a:p>
      </dgm:t>
    </dgm:pt>
    <dgm:pt modelId="{A7609A41-39CD-584B-9A65-79B43D548E7E}" type="parTrans" cxnId="{40FF8C72-14BF-A345-9B50-FCE4900E4B7F}">
      <dgm:prSet/>
      <dgm:spPr/>
      <dgm:t>
        <a:bodyPr/>
        <a:lstStyle/>
        <a:p>
          <a:endParaRPr lang="en-US"/>
        </a:p>
      </dgm:t>
    </dgm:pt>
    <dgm:pt modelId="{353340D9-A764-5A4F-B145-4DB6EB335464}" type="sibTrans" cxnId="{40FF8C72-14BF-A345-9B50-FCE4900E4B7F}">
      <dgm:prSet/>
      <dgm:spPr/>
      <dgm:t>
        <a:bodyPr/>
        <a:lstStyle/>
        <a:p>
          <a:endParaRPr lang="en-US"/>
        </a:p>
      </dgm:t>
    </dgm:pt>
    <dgm:pt modelId="{4A11D748-363E-AB44-8BB9-42419A4DD5D4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Use 2050 projected emissions for other sectors and MOVES output to modify emission inventory</a:t>
          </a:r>
        </a:p>
      </dgm:t>
    </dgm:pt>
    <dgm:pt modelId="{BD5D8A87-1B56-D14F-A24F-8A4FF2C5B4AA}" type="parTrans" cxnId="{9453A5D5-A9C3-0143-BC69-A327C44CB47F}">
      <dgm:prSet/>
      <dgm:spPr/>
      <dgm:t>
        <a:bodyPr/>
        <a:lstStyle/>
        <a:p>
          <a:endParaRPr lang="en-US"/>
        </a:p>
      </dgm:t>
    </dgm:pt>
    <dgm:pt modelId="{1D481473-07D9-6048-BC40-E5C2DC110178}" type="sibTrans" cxnId="{9453A5D5-A9C3-0143-BC69-A327C44CB47F}">
      <dgm:prSet/>
      <dgm:spPr/>
      <dgm:t>
        <a:bodyPr/>
        <a:lstStyle/>
        <a:p>
          <a:endParaRPr lang="en-US"/>
        </a:p>
      </dgm:t>
    </dgm:pt>
    <dgm:pt modelId="{A387C3F2-28E2-754B-8B90-255650AB7A07}">
      <dgm:prSet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CMAQ</a:t>
          </a:r>
        </a:p>
      </dgm:t>
    </dgm:pt>
    <dgm:pt modelId="{C61888FE-09A5-8D49-883B-12C9D354D03B}" type="parTrans" cxnId="{3B4A1056-FFA5-B94A-BE06-75670C1312C2}">
      <dgm:prSet/>
      <dgm:spPr/>
      <dgm:t>
        <a:bodyPr/>
        <a:lstStyle/>
        <a:p>
          <a:endParaRPr lang="en-US"/>
        </a:p>
      </dgm:t>
    </dgm:pt>
    <dgm:pt modelId="{FCF17592-C43D-0240-A6C3-80237473F272}" type="sibTrans" cxnId="{3B4A1056-FFA5-B94A-BE06-75670C1312C2}">
      <dgm:prSet/>
      <dgm:spPr/>
      <dgm:t>
        <a:bodyPr/>
        <a:lstStyle/>
        <a:p>
          <a:endParaRPr lang="en-US"/>
        </a:p>
      </dgm:t>
    </dgm:pt>
    <dgm:pt modelId="{5EA5789B-9B63-114D-B0E2-EB9E9B99969E}">
      <dgm:prSet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Simulate dispersion and generation of secondary pollutants (ozone, SOA, etc.)</a:t>
          </a:r>
        </a:p>
      </dgm:t>
    </dgm:pt>
    <dgm:pt modelId="{ED27428B-2E5E-944D-A7A3-B322B1D88EE0}" type="parTrans" cxnId="{74F0020A-598A-E549-8AF4-479029C0B759}">
      <dgm:prSet/>
      <dgm:spPr/>
      <dgm:t>
        <a:bodyPr/>
        <a:lstStyle/>
        <a:p>
          <a:endParaRPr lang="en-US"/>
        </a:p>
      </dgm:t>
    </dgm:pt>
    <dgm:pt modelId="{9A5CD0A3-D048-9747-8AD9-D9C4316A58F5}" type="sibTrans" cxnId="{74F0020A-598A-E549-8AF4-479029C0B759}">
      <dgm:prSet/>
      <dgm:spPr/>
      <dgm:t>
        <a:bodyPr/>
        <a:lstStyle/>
        <a:p>
          <a:endParaRPr lang="en-US"/>
        </a:p>
      </dgm:t>
    </dgm:pt>
    <dgm:pt modelId="{9602697C-988F-2F4E-A21E-22EA2E6CDCED}">
      <dgm:prSet custT="1"/>
      <dgm:spPr>
        <a:solidFill>
          <a:schemeClr val="bg2">
            <a:lumMod val="90000"/>
            <a:alpha val="8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</a:rPr>
            <a:t>Concentration Profile</a:t>
          </a:r>
        </a:p>
      </dgm:t>
    </dgm:pt>
    <dgm:pt modelId="{24C65104-D932-4D45-A2A9-0843C5787A72}" type="parTrans" cxnId="{2DCC9738-3A8E-804E-B738-939D9DC60112}">
      <dgm:prSet/>
      <dgm:spPr/>
      <dgm:t>
        <a:bodyPr/>
        <a:lstStyle/>
        <a:p>
          <a:endParaRPr lang="en-US"/>
        </a:p>
      </dgm:t>
    </dgm:pt>
    <dgm:pt modelId="{203E592A-E8FA-F44E-B35D-4053AE80116B}" type="sibTrans" cxnId="{2DCC9738-3A8E-804E-B738-939D9DC60112}">
      <dgm:prSet/>
      <dgm:spPr/>
      <dgm:t>
        <a:bodyPr/>
        <a:lstStyle/>
        <a:p>
          <a:endParaRPr lang="en-US"/>
        </a:p>
      </dgm:t>
    </dgm:pt>
    <dgm:pt modelId="{9971F02B-4C4A-8C4C-B723-778A3F6B98D9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Resulting car fleet power train make up</a:t>
          </a:r>
        </a:p>
      </dgm:t>
    </dgm:pt>
    <dgm:pt modelId="{DA09AA27-271F-E841-AB5E-17C746315215}" type="parTrans" cxnId="{EA96DC3A-28BB-0240-9E66-A9F647FFEA1F}">
      <dgm:prSet/>
      <dgm:spPr/>
      <dgm:t>
        <a:bodyPr/>
        <a:lstStyle/>
        <a:p>
          <a:endParaRPr lang="en-US"/>
        </a:p>
      </dgm:t>
    </dgm:pt>
    <dgm:pt modelId="{6C6FAE38-FFBB-1242-B6C1-CFB7290106E8}" type="sibTrans" cxnId="{EA96DC3A-28BB-0240-9E66-A9F647FFEA1F}">
      <dgm:prSet/>
      <dgm:spPr/>
      <dgm:t>
        <a:bodyPr/>
        <a:lstStyle/>
        <a:p>
          <a:endParaRPr lang="en-US"/>
        </a:p>
      </dgm:t>
    </dgm:pt>
    <dgm:pt modelId="{AF850DCD-4559-40B1-A23B-F1E49CE96A61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MOVES</a:t>
          </a:r>
        </a:p>
      </dgm:t>
    </dgm:pt>
    <dgm:pt modelId="{EB2689BC-3471-42B6-B133-EA67A405180C}" type="parTrans" cxnId="{190151E2-B742-4C8E-A64F-774619355D39}">
      <dgm:prSet/>
      <dgm:spPr/>
      <dgm:t>
        <a:bodyPr/>
        <a:lstStyle/>
        <a:p>
          <a:endParaRPr lang="en-US"/>
        </a:p>
      </dgm:t>
    </dgm:pt>
    <dgm:pt modelId="{E70E51E0-427D-414F-AE61-70FAAB49F4AC}" type="sibTrans" cxnId="{190151E2-B742-4C8E-A64F-774619355D39}">
      <dgm:prSet/>
      <dgm:spPr/>
      <dgm:t>
        <a:bodyPr/>
        <a:lstStyle/>
        <a:p>
          <a:endParaRPr lang="en-US"/>
        </a:p>
      </dgm:t>
    </dgm:pt>
    <dgm:pt modelId="{9C570AFC-EDAB-440C-90A0-23C4C973F07A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Generate emissions for simulated vehicle population and VMT</a:t>
          </a:r>
        </a:p>
      </dgm:t>
    </dgm:pt>
    <dgm:pt modelId="{03489BEF-2DA1-4D5D-8644-7754E1D2DB19}" type="parTrans" cxnId="{8B558A80-24B2-446B-8874-A120EB1FD9B8}">
      <dgm:prSet/>
      <dgm:spPr/>
      <dgm:t>
        <a:bodyPr/>
        <a:lstStyle/>
        <a:p>
          <a:endParaRPr lang="en-US"/>
        </a:p>
      </dgm:t>
    </dgm:pt>
    <dgm:pt modelId="{2DE0E862-BF0D-4007-A1AD-8F0D9D671BEC}" type="sibTrans" cxnId="{8B558A80-24B2-446B-8874-A120EB1FD9B8}">
      <dgm:prSet/>
      <dgm:spPr/>
      <dgm:t>
        <a:bodyPr/>
        <a:lstStyle/>
        <a:p>
          <a:endParaRPr lang="en-US"/>
        </a:p>
      </dgm:t>
    </dgm:pt>
    <dgm:pt modelId="{3B9FECC9-DBDB-4394-94B9-CF72CD4962B6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Statista Projection Tables for populations and households</a:t>
          </a:r>
        </a:p>
      </dgm:t>
    </dgm:pt>
    <dgm:pt modelId="{52741894-8D03-4E33-8EAA-FBDB8AC2B48E}" type="parTrans" cxnId="{84BF82E5-9550-437D-B8E3-F5816AD1DE5F}">
      <dgm:prSet/>
      <dgm:spPr/>
      <dgm:t>
        <a:bodyPr/>
        <a:lstStyle/>
        <a:p>
          <a:endParaRPr lang="en-US"/>
        </a:p>
      </dgm:t>
    </dgm:pt>
    <dgm:pt modelId="{CC875B9F-E0EA-4ABA-B12C-69368ACE4B0B}" type="sibTrans" cxnId="{84BF82E5-9550-437D-B8E3-F5816AD1DE5F}">
      <dgm:prSet/>
      <dgm:spPr/>
      <dgm:t>
        <a:bodyPr/>
        <a:lstStyle/>
        <a:p>
          <a:endParaRPr lang="en-US"/>
        </a:p>
      </dgm:t>
    </dgm:pt>
    <dgm:pt modelId="{FF4E42E7-7403-4023-867C-0941470CDC36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2016/2050</a:t>
          </a:r>
        </a:p>
      </dgm:t>
    </dgm:pt>
    <dgm:pt modelId="{22BDDBAA-6426-4377-A9F5-261DA7418394}" type="parTrans" cxnId="{96A3BD6B-A490-4704-8F49-DCBD53A1B6FC}">
      <dgm:prSet/>
      <dgm:spPr/>
      <dgm:t>
        <a:bodyPr/>
        <a:lstStyle/>
        <a:p>
          <a:endParaRPr lang="en-US"/>
        </a:p>
      </dgm:t>
    </dgm:pt>
    <dgm:pt modelId="{55DFB8F7-C308-4552-BD58-552EC0BA6A15}" type="sibTrans" cxnId="{96A3BD6B-A490-4704-8F49-DCBD53A1B6FC}">
      <dgm:prSet/>
      <dgm:spPr/>
      <dgm:t>
        <a:bodyPr/>
        <a:lstStyle/>
        <a:p>
          <a:endParaRPr lang="en-US"/>
        </a:p>
      </dgm:t>
    </dgm:pt>
    <dgm:pt modelId="{97E14316-E7C0-4082-AA9A-50D6A3099947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Use 2050 predicted meteorology.</a:t>
          </a:r>
        </a:p>
      </dgm:t>
    </dgm:pt>
    <dgm:pt modelId="{DE4FE6AC-EF8B-4A31-A03C-E2FBF21752A0}" type="parTrans" cxnId="{BF7A4AE4-6999-4C45-B6F2-2BFEB5D95F59}">
      <dgm:prSet/>
      <dgm:spPr/>
      <dgm:t>
        <a:bodyPr/>
        <a:lstStyle/>
        <a:p>
          <a:endParaRPr lang="en-US"/>
        </a:p>
      </dgm:t>
    </dgm:pt>
    <dgm:pt modelId="{5F618162-E3BD-432C-8536-54FDF9D7B78D}" type="sibTrans" cxnId="{BF7A4AE4-6999-4C45-B6F2-2BFEB5D95F59}">
      <dgm:prSet/>
      <dgm:spPr/>
      <dgm:t>
        <a:bodyPr/>
        <a:lstStyle/>
        <a:p>
          <a:endParaRPr lang="en-US"/>
        </a:p>
      </dgm:t>
    </dgm:pt>
    <dgm:pt modelId="{EBEF5218-F482-44CB-A9C5-A5493C8A5562}">
      <dgm:prSet phldrT="[Text]"/>
      <dgm:spPr>
        <a:solidFill>
          <a:schemeClr val="bg2">
            <a:lumMod val="90000"/>
            <a:alpha val="90000"/>
          </a:schemeClr>
        </a:solidFill>
        <a:ln>
          <a:solidFill>
            <a:srgbClr val="86818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VMT</a:t>
          </a:r>
        </a:p>
      </dgm:t>
    </dgm:pt>
    <dgm:pt modelId="{523D3AC9-D689-4026-8C22-6A86A8E2B826}" type="parTrans" cxnId="{54E7D040-1AAE-407C-9081-4814B475910C}">
      <dgm:prSet/>
      <dgm:spPr/>
      <dgm:t>
        <a:bodyPr/>
        <a:lstStyle/>
        <a:p>
          <a:endParaRPr lang="en-US"/>
        </a:p>
      </dgm:t>
    </dgm:pt>
    <dgm:pt modelId="{15D948C4-39FC-421A-B0FC-4E0370D2AB41}" type="sibTrans" cxnId="{54E7D040-1AAE-407C-9081-4814B475910C}">
      <dgm:prSet/>
      <dgm:spPr/>
      <dgm:t>
        <a:bodyPr/>
        <a:lstStyle/>
        <a:p>
          <a:endParaRPr lang="en-US"/>
        </a:p>
      </dgm:t>
    </dgm:pt>
    <dgm:pt modelId="{7A02BF0D-5A35-3641-9981-523A1B76E098}" type="pres">
      <dgm:prSet presAssocID="{B1708088-D865-284B-803D-AFF6553FA94F}" presName="CompostProcess" presStyleCnt="0">
        <dgm:presLayoutVars>
          <dgm:dir/>
          <dgm:resizeHandles val="exact"/>
        </dgm:presLayoutVars>
      </dgm:prSet>
      <dgm:spPr/>
    </dgm:pt>
    <dgm:pt modelId="{19EF3BE4-ACE3-7940-889E-1B86FFFC8FB5}" type="pres">
      <dgm:prSet presAssocID="{B1708088-D865-284B-803D-AFF6553FA94F}" presName="arrow" presStyleLbl="bgShp" presStyleIdx="0" presStyleCnt="1" custScaleY="96187" custLinFactNeighborY="-312"/>
      <dgm:spPr>
        <a:solidFill>
          <a:srgbClr val="98BABA">
            <a:alpha val="70000"/>
          </a:srgbClr>
        </a:solidFill>
      </dgm:spPr>
    </dgm:pt>
    <dgm:pt modelId="{0405428A-E569-9642-B2E4-926660F80B78}" type="pres">
      <dgm:prSet presAssocID="{B1708088-D865-284B-803D-AFF6553FA94F}" presName="linearProcess" presStyleCnt="0"/>
      <dgm:spPr/>
    </dgm:pt>
    <dgm:pt modelId="{A47BBF45-A72A-F942-88C8-C76D4B2C01EB}" type="pres">
      <dgm:prSet presAssocID="{B051162A-2B76-6645-8F10-DF7DFE30DA18}" presName="textNode" presStyleLbl="node1" presStyleIdx="0" presStyleCnt="6">
        <dgm:presLayoutVars>
          <dgm:bulletEnabled val="1"/>
        </dgm:presLayoutVars>
      </dgm:prSet>
      <dgm:spPr/>
    </dgm:pt>
    <dgm:pt modelId="{44AA7DAE-C90A-364A-A919-302E1D3889E8}" type="pres">
      <dgm:prSet presAssocID="{6B8D132F-5DCB-7E44-A1C3-BFB6AC7E7F09}" presName="sibTrans" presStyleCnt="0"/>
      <dgm:spPr/>
    </dgm:pt>
    <dgm:pt modelId="{9475846D-5283-AA44-90BA-A2ACF8D2FB33}" type="pres">
      <dgm:prSet presAssocID="{F4EF2E20-0CF7-F847-BC57-6607816BBA1E}" presName="textNode" presStyleLbl="node1" presStyleIdx="1" presStyleCnt="6">
        <dgm:presLayoutVars>
          <dgm:bulletEnabled val="1"/>
        </dgm:presLayoutVars>
      </dgm:prSet>
      <dgm:spPr/>
    </dgm:pt>
    <dgm:pt modelId="{578AE0CB-FBC2-4345-B617-9BAC161195FD}" type="pres">
      <dgm:prSet presAssocID="{D6FDE4EF-4E57-3942-B574-21ADC24BD67E}" presName="sibTrans" presStyleCnt="0"/>
      <dgm:spPr/>
    </dgm:pt>
    <dgm:pt modelId="{B0087C67-BE80-4265-9BDC-4B03EB2E3370}" type="pres">
      <dgm:prSet presAssocID="{AF850DCD-4559-40B1-A23B-F1E49CE96A61}" presName="textNode" presStyleLbl="node1" presStyleIdx="2" presStyleCnt="6">
        <dgm:presLayoutVars>
          <dgm:bulletEnabled val="1"/>
        </dgm:presLayoutVars>
      </dgm:prSet>
      <dgm:spPr/>
    </dgm:pt>
    <dgm:pt modelId="{34D2F4C4-F081-4D57-A7C4-2FDBE1DA674E}" type="pres">
      <dgm:prSet presAssocID="{E70E51E0-427D-414F-AE61-70FAAB49F4AC}" presName="sibTrans" presStyleCnt="0"/>
      <dgm:spPr/>
    </dgm:pt>
    <dgm:pt modelId="{26084337-A9F7-E241-8EA4-67745929517D}" type="pres">
      <dgm:prSet presAssocID="{6DCD70A5-705F-5D48-96E8-F9479BD148A6}" presName="textNode" presStyleLbl="node1" presStyleIdx="3" presStyleCnt="6" custLinFactNeighborX="962" custLinFactNeighborY="-342">
        <dgm:presLayoutVars>
          <dgm:bulletEnabled val="1"/>
        </dgm:presLayoutVars>
      </dgm:prSet>
      <dgm:spPr/>
    </dgm:pt>
    <dgm:pt modelId="{24BC9780-5086-0D4C-9A29-913E97661B21}" type="pres">
      <dgm:prSet presAssocID="{353340D9-A764-5A4F-B145-4DB6EB335464}" presName="sibTrans" presStyleCnt="0"/>
      <dgm:spPr/>
    </dgm:pt>
    <dgm:pt modelId="{1D396BB8-2608-164D-B15F-47EE83413644}" type="pres">
      <dgm:prSet presAssocID="{A387C3F2-28E2-754B-8B90-255650AB7A07}" presName="textNode" presStyleLbl="node1" presStyleIdx="4" presStyleCnt="6">
        <dgm:presLayoutVars>
          <dgm:bulletEnabled val="1"/>
        </dgm:presLayoutVars>
      </dgm:prSet>
      <dgm:spPr/>
    </dgm:pt>
    <dgm:pt modelId="{E6244E21-BC1E-664D-8556-825DF5FE8529}" type="pres">
      <dgm:prSet presAssocID="{FCF17592-C43D-0240-A6C3-80237473F272}" presName="sibTrans" presStyleCnt="0"/>
      <dgm:spPr/>
    </dgm:pt>
    <dgm:pt modelId="{4942C215-1FFE-6840-B7AE-3F86E6E4664F}" type="pres">
      <dgm:prSet presAssocID="{9602697C-988F-2F4E-A21E-22EA2E6CDCE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810B806-CA2B-3E4C-9B2E-E30CCD8F23B8}" type="presOf" srcId="{B49AE394-5751-D94F-B10E-FA4A4A99665A}" destId="{A47BBF45-A72A-F942-88C8-C76D4B2C01EB}" srcOrd="0" destOrd="1" presId="urn:microsoft.com/office/officeart/2005/8/layout/hProcess9"/>
    <dgm:cxn modelId="{A475FF06-6983-47DA-BCB1-68305996D311}" type="presOf" srcId="{AF850DCD-4559-40B1-A23B-F1E49CE96A61}" destId="{B0087C67-BE80-4265-9BDC-4B03EB2E3370}" srcOrd="0" destOrd="0" presId="urn:microsoft.com/office/officeart/2005/8/layout/hProcess9"/>
    <dgm:cxn modelId="{74F0020A-598A-E549-8AF4-479029C0B759}" srcId="{A387C3F2-28E2-754B-8B90-255650AB7A07}" destId="{5EA5789B-9B63-114D-B0E2-EB9E9B99969E}" srcOrd="0" destOrd="0" parTransId="{ED27428B-2E5E-944D-A7A3-B322B1D88EE0}" sibTransId="{9A5CD0A3-D048-9747-8AD9-D9C4316A58F5}"/>
    <dgm:cxn modelId="{8756430A-289E-264A-B425-9291ED4866FD}" type="presOf" srcId="{9971F02B-4C4A-8C4C-B723-778A3F6B98D9}" destId="{A47BBF45-A72A-F942-88C8-C76D4B2C01EB}" srcOrd="0" destOrd="2" presId="urn:microsoft.com/office/officeart/2005/8/layout/hProcess9"/>
    <dgm:cxn modelId="{2A252417-6B40-D74E-BCBE-CD0C0952387C}" type="presOf" srcId="{5EA5789B-9B63-114D-B0E2-EB9E9B99969E}" destId="{1D396BB8-2608-164D-B15F-47EE83413644}" srcOrd="0" destOrd="1" presId="urn:microsoft.com/office/officeart/2005/8/layout/hProcess9"/>
    <dgm:cxn modelId="{6D73E51E-828F-A541-9E49-4E8592D987CE}" type="presOf" srcId="{A387C3F2-28E2-754B-8B90-255650AB7A07}" destId="{1D396BB8-2608-164D-B15F-47EE83413644}" srcOrd="0" destOrd="0" presId="urn:microsoft.com/office/officeart/2005/8/layout/hProcess9"/>
    <dgm:cxn modelId="{3580C421-3FCA-8043-87FD-3A16C9456D77}" type="presOf" srcId="{B051162A-2B76-6645-8F10-DF7DFE30DA18}" destId="{A47BBF45-A72A-F942-88C8-C76D4B2C01EB}" srcOrd="0" destOrd="0" presId="urn:microsoft.com/office/officeart/2005/8/layout/hProcess9"/>
    <dgm:cxn modelId="{89F3822E-1935-4AAB-9F36-AF8494920AAE}" type="presOf" srcId="{EBEF5218-F482-44CB-A9C5-A5493C8A5562}" destId="{A47BBF45-A72A-F942-88C8-C76D4B2C01EB}" srcOrd="0" destOrd="3" presId="urn:microsoft.com/office/officeart/2005/8/layout/hProcess9"/>
    <dgm:cxn modelId="{2DCC9738-3A8E-804E-B738-939D9DC60112}" srcId="{B1708088-D865-284B-803D-AFF6553FA94F}" destId="{9602697C-988F-2F4E-A21E-22EA2E6CDCED}" srcOrd="5" destOrd="0" parTransId="{24C65104-D932-4D45-A2A9-0843C5787A72}" sibTransId="{203E592A-E8FA-F44E-B35D-4053AE80116B}"/>
    <dgm:cxn modelId="{BFE0D938-B609-4C25-BC2C-C22E2EC426A4}" type="presOf" srcId="{3B9FECC9-DBDB-4394-94B9-CF72CD4962B6}" destId="{9475846D-5283-AA44-90BA-A2ACF8D2FB33}" srcOrd="0" destOrd="2" presId="urn:microsoft.com/office/officeart/2005/8/layout/hProcess9"/>
    <dgm:cxn modelId="{EA96DC3A-28BB-0240-9E66-A9F647FFEA1F}" srcId="{B051162A-2B76-6645-8F10-DF7DFE30DA18}" destId="{9971F02B-4C4A-8C4C-B723-778A3F6B98D9}" srcOrd="1" destOrd="0" parTransId="{DA09AA27-271F-E841-AB5E-17C746315215}" sibTransId="{6C6FAE38-FFBB-1242-B6C1-CFB7290106E8}"/>
    <dgm:cxn modelId="{54E7D040-1AAE-407C-9081-4814B475910C}" srcId="{B051162A-2B76-6645-8F10-DF7DFE30DA18}" destId="{EBEF5218-F482-44CB-A9C5-A5493C8A5562}" srcOrd="2" destOrd="0" parTransId="{523D3AC9-D689-4026-8C22-6A86A8E2B826}" sibTransId="{15D948C4-39FC-421A-B0FC-4E0370D2AB41}"/>
    <dgm:cxn modelId="{5092AF49-A4C7-D141-A44B-7D266F3E7624}" type="presOf" srcId="{BE28310F-2AD1-1D40-8F92-8EF6E982CAA9}" destId="{9475846D-5283-AA44-90BA-A2ACF8D2FB33}" srcOrd="0" destOrd="1" presId="urn:microsoft.com/office/officeart/2005/8/layout/hProcess9"/>
    <dgm:cxn modelId="{3B4A1056-FFA5-B94A-BE06-75670C1312C2}" srcId="{B1708088-D865-284B-803D-AFF6553FA94F}" destId="{A387C3F2-28E2-754B-8B90-255650AB7A07}" srcOrd="4" destOrd="0" parTransId="{C61888FE-09A5-8D49-883B-12C9D354D03B}" sibTransId="{FCF17592-C43D-0240-A6C3-80237473F272}"/>
    <dgm:cxn modelId="{1E4F9260-A085-404A-AD18-B3FA3E0B6000}" type="presOf" srcId="{97E14316-E7C0-4082-AA9A-50D6A3099947}" destId="{1D396BB8-2608-164D-B15F-47EE83413644}" srcOrd="0" destOrd="2" presId="urn:microsoft.com/office/officeart/2005/8/layout/hProcess9"/>
    <dgm:cxn modelId="{460CE663-2DD1-412B-9DFC-30595290567C}" type="presOf" srcId="{9C570AFC-EDAB-440C-90A0-23C4C973F07A}" destId="{B0087C67-BE80-4265-9BDC-4B03EB2E3370}" srcOrd="0" destOrd="1" presId="urn:microsoft.com/office/officeart/2005/8/layout/hProcess9"/>
    <dgm:cxn modelId="{96A3BD6B-A490-4704-8F49-DCBD53A1B6FC}" srcId="{AF850DCD-4559-40B1-A23B-F1E49CE96A61}" destId="{FF4E42E7-7403-4023-867C-0941470CDC36}" srcOrd="1" destOrd="0" parTransId="{22BDDBAA-6426-4377-A9F5-261DA7418394}" sibTransId="{55DFB8F7-C308-4552-BD58-552EC0BA6A15}"/>
    <dgm:cxn modelId="{40FF8C72-14BF-A345-9B50-FCE4900E4B7F}" srcId="{B1708088-D865-284B-803D-AFF6553FA94F}" destId="{6DCD70A5-705F-5D48-96E8-F9479BD148A6}" srcOrd="3" destOrd="0" parTransId="{A7609A41-39CD-584B-9A65-79B43D548E7E}" sibTransId="{353340D9-A764-5A4F-B145-4DB6EB335464}"/>
    <dgm:cxn modelId="{169C3F74-AD4A-8446-B000-24462B9C83DB}" type="presOf" srcId="{B1708088-D865-284B-803D-AFF6553FA94F}" destId="{7A02BF0D-5A35-3641-9981-523A1B76E098}" srcOrd="0" destOrd="0" presId="urn:microsoft.com/office/officeart/2005/8/layout/hProcess9"/>
    <dgm:cxn modelId="{B18ED876-CD9A-C44C-873F-D128F36E2702}" type="presOf" srcId="{4A11D748-363E-AB44-8BB9-42419A4DD5D4}" destId="{26084337-A9F7-E241-8EA4-67745929517D}" srcOrd="0" destOrd="1" presId="urn:microsoft.com/office/officeart/2005/8/layout/hProcess9"/>
    <dgm:cxn modelId="{8B558A80-24B2-446B-8874-A120EB1FD9B8}" srcId="{AF850DCD-4559-40B1-A23B-F1E49CE96A61}" destId="{9C570AFC-EDAB-440C-90A0-23C4C973F07A}" srcOrd="0" destOrd="0" parTransId="{03489BEF-2DA1-4D5D-8644-7754E1D2DB19}" sibTransId="{2DE0E862-BF0D-4007-A1AD-8F0D9D671BEC}"/>
    <dgm:cxn modelId="{66522EA4-0647-CA4C-9927-28A37129F4EE}" srcId="{B1708088-D865-284B-803D-AFF6553FA94F}" destId="{F4EF2E20-0CF7-F847-BC57-6607816BBA1E}" srcOrd="1" destOrd="0" parTransId="{C2FD11F2-1DB4-424F-9715-64DB6A1E2F19}" sibTransId="{D6FDE4EF-4E57-3942-B574-21ADC24BD67E}"/>
    <dgm:cxn modelId="{475910B1-7431-3547-BBF0-219631DC52BD}" srcId="{B051162A-2B76-6645-8F10-DF7DFE30DA18}" destId="{B49AE394-5751-D94F-B10E-FA4A4A99665A}" srcOrd="0" destOrd="0" parTransId="{8F96A46B-0D5E-1940-9F59-D6F7F2E3A7FC}" sibTransId="{B2B0C515-501E-1B42-8178-2C98633FE2B7}"/>
    <dgm:cxn modelId="{2A0BE1B9-3506-423D-82EA-7CBBA9E14DA7}" type="presOf" srcId="{FF4E42E7-7403-4023-867C-0941470CDC36}" destId="{B0087C67-BE80-4265-9BDC-4B03EB2E3370}" srcOrd="0" destOrd="2" presId="urn:microsoft.com/office/officeart/2005/8/layout/hProcess9"/>
    <dgm:cxn modelId="{EF068AC7-C46C-D548-ABFE-344A6B0046A0}" type="presOf" srcId="{6DCD70A5-705F-5D48-96E8-F9479BD148A6}" destId="{26084337-A9F7-E241-8EA4-67745929517D}" srcOrd="0" destOrd="0" presId="urn:microsoft.com/office/officeart/2005/8/layout/hProcess9"/>
    <dgm:cxn modelId="{85E07BD5-F47F-144A-84D8-EC3C130C3F29}" type="presOf" srcId="{F4EF2E20-0CF7-F847-BC57-6607816BBA1E}" destId="{9475846D-5283-AA44-90BA-A2ACF8D2FB33}" srcOrd="0" destOrd="0" presId="urn:microsoft.com/office/officeart/2005/8/layout/hProcess9"/>
    <dgm:cxn modelId="{9453A5D5-A9C3-0143-BC69-A327C44CB47F}" srcId="{6DCD70A5-705F-5D48-96E8-F9479BD148A6}" destId="{4A11D748-363E-AB44-8BB9-42419A4DD5D4}" srcOrd="0" destOrd="0" parTransId="{BD5D8A87-1B56-D14F-A24F-8A4FF2C5B4AA}" sibTransId="{1D481473-07D9-6048-BC40-E5C2DC110178}"/>
    <dgm:cxn modelId="{EBE0AEE1-2EC5-E748-A079-29CB8BCC3400}" srcId="{F4EF2E20-0CF7-F847-BC57-6607816BBA1E}" destId="{BE28310F-2AD1-1D40-8F92-8EF6E982CAA9}" srcOrd="0" destOrd="0" parTransId="{795D2809-77EE-8641-8532-D8981CE46CBA}" sibTransId="{A087AA3F-2621-DA43-A1A6-F94243C0516F}"/>
    <dgm:cxn modelId="{190151E2-B742-4C8E-A64F-774619355D39}" srcId="{B1708088-D865-284B-803D-AFF6553FA94F}" destId="{AF850DCD-4559-40B1-A23B-F1E49CE96A61}" srcOrd="2" destOrd="0" parTransId="{EB2689BC-3471-42B6-B133-EA67A405180C}" sibTransId="{E70E51E0-427D-414F-AE61-70FAAB49F4AC}"/>
    <dgm:cxn modelId="{BF7A4AE4-6999-4C45-B6F2-2BFEB5D95F59}" srcId="{A387C3F2-28E2-754B-8B90-255650AB7A07}" destId="{97E14316-E7C0-4082-AA9A-50D6A3099947}" srcOrd="1" destOrd="0" parTransId="{DE4FE6AC-EF8B-4A31-A03C-E2FBF21752A0}" sibTransId="{5F618162-E3BD-432C-8536-54FDF9D7B78D}"/>
    <dgm:cxn modelId="{84BF82E5-9550-437D-B8E3-F5816AD1DE5F}" srcId="{F4EF2E20-0CF7-F847-BC57-6607816BBA1E}" destId="{3B9FECC9-DBDB-4394-94B9-CF72CD4962B6}" srcOrd="1" destOrd="0" parTransId="{52741894-8D03-4E33-8EAA-FBDB8AC2B48E}" sibTransId="{CC875B9F-E0EA-4ABA-B12C-69368ACE4B0B}"/>
    <dgm:cxn modelId="{A304FBE9-C4E6-CF4B-8BD6-BE4966CC5EE5}" type="presOf" srcId="{9602697C-988F-2F4E-A21E-22EA2E6CDCED}" destId="{4942C215-1FFE-6840-B7AE-3F86E6E4664F}" srcOrd="0" destOrd="0" presId="urn:microsoft.com/office/officeart/2005/8/layout/hProcess9"/>
    <dgm:cxn modelId="{E1E7A4FF-6DB7-4945-B8EB-0EF4F6FD899D}" srcId="{B1708088-D865-284B-803D-AFF6553FA94F}" destId="{B051162A-2B76-6645-8F10-DF7DFE30DA18}" srcOrd="0" destOrd="0" parTransId="{539578EC-4D23-9049-82CE-4068F6E03FF4}" sibTransId="{6B8D132F-5DCB-7E44-A1C3-BFB6AC7E7F09}"/>
    <dgm:cxn modelId="{5CDCCC9C-A4EE-FD40-9679-D2C33924F174}" type="presParOf" srcId="{7A02BF0D-5A35-3641-9981-523A1B76E098}" destId="{19EF3BE4-ACE3-7940-889E-1B86FFFC8FB5}" srcOrd="0" destOrd="0" presId="urn:microsoft.com/office/officeart/2005/8/layout/hProcess9"/>
    <dgm:cxn modelId="{5DC9B0C4-42B8-D843-927A-5123A82CA806}" type="presParOf" srcId="{7A02BF0D-5A35-3641-9981-523A1B76E098}" destId="{0405428A-E569-9642-B2E4-926660F80B78}" srcOrd="1" destOrd="0" presId="urn:microsoft.com/office/officeart/2005/8/layout/hProcess9"/>
    <dgm:cxn modelId="{FA0DB028-7DD3-0F43-B9BE-DB0E3F175D44}" type="presParOf" srcId="{0405428A-E569-9642-B2E4-926660F80B78}" destId="{A47BBF45-A72A-F942-88C8-C76D4B2C01EB}" srcOrd="0" destOrd="0" presId="urn:microsoft.com/office/officeart/2005/8/layout/hProcess9"/>
    <dgm:cxn modelId="{323A9FFE-F704-894E-87F5-6CBC31381AA5}" type="presParOf" srcId="{0405428A-E569-9642-B2E4-926660F80B78}" destId="{44AA7DAE-C90A-364A-A919-302E1D3889E8}" srcOrd="1" destOrd="0" presId="urn:microsoft.com/office/officeart/2005/8/layout/hProcess9"/>
    <dgm:cxn modelId="{12694D48-1C2E-5F41-920B-17726C94B7C4}" type="presParOf" srcId="{0405428A-E569-9642-B2E4-926660F80B78}" destId="{9475846D-5283-AA44-90BA-A2ACF8D2FB33}" srcOrd="2" destOrd="0" presId="urn:microsoft.com/office/officeart/2005/8/layout/hProcess9"/>
    <dgm:cxn modelId="{EC5F4FBB-BF3D-4648-9E33-EE0BFE15D2FE}" type="presParOf" srcId="{0405428A-E569-9642-B2E4-926660F80B78}" destId="{578AE0CB-FBC2-4345-B617-9BAC161195FD}" srcOrd="3" destOrd="0" presId="urn:microsoft.com/office/officeart/2005/8/layout/hProcess9"/>
    <dgm:cxn modelId="{DEE28ED5-25F5-45A7-8880-55CEF1516FDC}" type="presParOf" srcId="{0405428A-E569-9642-B2E4-926660F80B78}" destId="{B0087C67-BE80-4265-9BDC-4B03EB2E3370}" srcOrd="4" destOrd="0" presId="urn:microsoft.com/office/officeart/2005/8/layout/hProcess9"/>
    <dgm:cxn modelId="{509155CC-FA7B-4D0A-8F89-9F032FE4D05A}" type="presParOf" srcId="{0405428A-E569-9642-B2E4-926660F80B78}" destId="{34D2F4C4-F081-4D57-A7C4-2FDBE1DA674E}" srcOrd="5" destOrd="0" presId="urn:microsoft.com/office/officeart/2005/8/layout/hProcess9"/>
    <dgm:cxn modelId="{61F2B9C1-EA65-6A41-BDCA-7494DA0C8B63}" type="presParOf" srcId="{0405428A-E569-9642-B2E4-926660F80B78}" destId="{26084337-A9F7-E241-8EA4-67745929517D}" srcOrd="6" destOrd="0" presId="urn:microsoft.com/office/officeart/2005/8/layout/hProcess9"/>
    <dgm:cxn modelId="{E7B7F356-A5D2-A24B-8B2D-4CEB929CD6E6}" type="presParOf" srcId="{0405428A-E569-9642-B2E4-926660F80B78}" destId="{24BC9780-5086-0D4C-9A29-913E97661B21}" srcOrd="7" destOrd="0" presId="urn:microsoft.com/office/officeart/2005/8/layout/hProcess9"/>
    <dgm:cxn modelId="{8AC81367-34F0-1A4E-9EFD-3FBD9FD4B1DF}" type="presParOf" srcId="{0405428A-E569-9642-B2E4-926660F80B78}" destId="{1D396BB8-2608-164D-B15F-47EE83413644}" srcOrd="8" destOrd="0" presId="urn:microsoft.com/office/officeart/2005/8/layout/hProcess9"/>
    <dgm:cxn modelId="{46621F77-B6DE-D048-BFD9-CA320D5220BE}" type="presParOf" srcId="{0405428A-E569-9642-B2E4-926660F80B78}" destId="{E6244E21-BC1E-664D-8556-825DF5FE8529}" srcOrd="9" destOrd="0" presId="urn:microsoft.com/office/officeart/2005/8/layout/hProcess9"/>
    <dgm:cxn modelId="{215E53BE-612A-DA42-B614-CB843D6FA179}" type="presParOf" srcId="{0405428A-E569-9642-B2E4-926660F80B78}" destId="{4942C215-1FFE-6840-B7AE-3F86E6E4664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F3BE4-ACE3-7940-889E-1B86FFFC8FB5}">
      <dsp:nvSpPr>
        <dsp:cNvPr id="0" name=""/>
        <dsp:cNvSpPr/>
      </dsp:nvSpPr>
      <dsp:spPr>
        <a:xfrm>
          <a:off x="799580" y="86400"/>
          <a:ext cx="9061910" cy="5212053"/>
        </a:xfrm>
        <a:prstGeom prst="rightArrow">
          <a:avLst/>
        </a:prstGeom>
        <a:solidFill>
          <a:srgbClr val="98BABA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BBF45-A72A-F942-88C8-C76D4B2C01EB}">
      <dsp:nvSpPr>
        <dsp:cNvPr id="0" name=""/>
        <dsp:cNvSpPr/>
      </dsp:nvSpPr>
      <dsp:spPr>
        <a:xfrm>
          <a:off x="2928" y="1625600"/>
          <a:ext cx="1704834" cy="2167466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rgbClr val="8681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Survey of Car Owners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Project adoption of autonomous vehicles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Resulting car fleet power train make up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VMT</a:t>
          </a:r>
        </a:p>
      </dsp:txBody>
      <dsp:txXfrm>
        <a:off x="86151" y="1708823"/>
        <a:ext cx="1538388" cy="2001020"/>
      </dsp:txXfrm>
    </dsp:sp>
    <dsp:sp modelId="{9475846D-5283-AA44-90BA-A2ACF8D2FB33}">
      <dsp:nvSpPr>
        <dsp:cNvPr id="0" name=""/>
        <dsp:cNvSpPr/>
      </dsp:nvSpPr>
      <dsp:spPr>
        <a:xfrm>
          <a:off x="1793004" y="1625600"/>
          <a:ext cx="1704834" cy="2167466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rgbClr val="8681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/>
              </a:solidFill>
            </a:rPr>
            <a:t>Scale up from Survey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ysClr val="windowText" lastClr="000000"/>
              </a:solidFill>
            </a:rPr>
            <a:t>2016 NEI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ysClr val="windowText" lastClr="000000"/>
              </a:solidFill>
            </a:rPr>
            <a:t>Statista Projection Tables for populations and households</a:t>
          </a:r>
        </a:p>
      </dsp:txBody>
      <dsp:txXfrm>
        <a:off x="1876227" y="1708823"/>
        <a:ext cx="1538388" cy="2001020"/>
      </dsp:txXfrm>
    </dsp:sp>
    <dsp:sp modelId="{B0087C67-BE80-4265-9BDC-4B03EB2E3370}">
      <dsp:nvSpPr>
        <dsp:cNvPr id="0" name=""/>
        <dsp:cNvSpPr/>
      </dsp:nvSpPr>
      <dsp:spPr>
        <a:xfrm>
          <a:off x="3583080" y="1625600"/>
          <a:ext cx="1704834" cy="2167466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rgbClr val="8681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/>
              </a:solidFill>
            </a:rPr>
            <a:t>MOVES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ysClr val="windowText" lastClr="000000"/>
              </a:solidFill>
            </a:rPr>
            <a:t>Generate emissions for simulated vehicle population and VMT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ysClr val="windowText" lastClr="000000"/>
              </a:solidFill>
            </a:rPr>
            <a:t>2016/2050</a:t>
          </a:r>
        </a:p>
      </dsp:txBody>
      <dsp:txXfrm>
        <a:off x="3666303" y="1708823"/>
        <a:ext cx="1538388" cy="2001020"/>
      </dsp:txXfrm>
    </dsp:sp>
    <dsp:sp modelId="{26084337-A9F7-E241-8EA4-67745929517D}">
      <dsp:nvSpPr>
        <dsp:cNvPr id="0" name=""/>
        <dsp:cNvSpPr/>
      </dsp:nvSpPr>
      <dsp:spPr>
        <a:xfrm>
          <a:off x="5373976" y="1618187"/>
          <a:ext cx="1704834" cy="2167466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rgbClr val="8681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SMOKE/Platform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Use 2050 projected emissions for other sectors and MOVES output to modify emission inventory</a:t>
          </a:r>
        </a:p>
      </dsp:txBody>
      <dsp:txXfrm>
        <a:off x="5457199" y="1701410"/>
        <a:ext cx="1538388" cy="2001020"/>
      </dsp:txXfrm>
    </dsp:sp>
    <dsp:sp modelId="{1D396BB8-2608-164D-B15F-47EE83413644}">
      <dsp:nvSpPr>
        <dsp:cNvPr id="0" name=""/>
        <dsp:cNvSpPr/>
      </dsp:nvSpPr>
      <dsp:spPr>
        <a:xfrm>
          <a:off x="7163232" y="1625600"/>
          <a:ext cx="1704834" cy="2167466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rgbClr val="8681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CMAQ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Simulate dispersion and generation of secondary pollutants (ozone, SOA, etc.)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Use 2050 predicted meteorology.</a:t>
          </a:r>
        </a:p>
      </dsp:txBody>
      <dsp:txXfrm>
        <a:off x="7246455" y="1708823"/>
        <a:ext cx="1538388" cy="2001020"/>
      </dsp:txXfrm>
    </dsp:sp>
    <dsp:sp modelId="{4942C215-1FFE-6840-B7AE-3F86E6E4664F}">
      <dsp:nvSpPr>
        <dsp:cNvPr id="0" name=""/>
        <dsp:cNvSpPr/>
      </dsp:nvSpPr>
      <dsp:spPr>
        <a:xfrm>
          <a:off x="8953308" y="1625600"/>
          <a:ext cx="1704834" cy="2167466"/>
        </a:xfrm>
        <a:prstGeom prst="roundRect">
          <a:avLst/>
        </a:prstGeom>
        <a:solidFill>
          <a:schemeClr val="bg2">
            <a:lumMod val="90000"/>
            <a:alpha val="80000"/>
          </a:schemeClr>
        </a:solidFill>
        <a:ln w="12700" cap="flat" cmpd="sng" algn="ctr">
          <a:solidFill>
            <a:srgbClr val="8681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Concentration Profile</a:t>
          </a:r>
        </a:p>
      </dsp:txBody>
      <dsp:txXfrm>
        <a:off x="9036531" y="1708823"/>
        <a:ext cx="1538388" cy="200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9CA15-39F6-4C10-AFF4-5E91C4C4C063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7F490-600E-4D45-A1E5-6A3F686E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8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AA45-165D-4717-B48A-B75B561758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2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vehicles</a:t>
            </a:r>
            <a:r>
              <a:rPr lang="en-US" baseline="0" dirty="0"/>
              <a:t> are electric vehicles. But the impact of </a:t>
            </a:r>
          </a:p>
          <a:p>
            <a:r>
              <a:rPr lang="en-US" baseline="0" dirty="0"/>
              <a:t>This assumes all the DRS are Battery operated. Increase the amount of electric cars by how much?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2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vehicles</a:t>
            </a:r>
            <a:r>
              <a:rPr lang="en-US" baseline="0" dirty="0"/>
              <a:t> are electric vehicles. But the impact of </a:t>
            </a:r>
          </a:p>
          <a:p>
            <a:r>
              <a:rPr lang="en-US" baseline="0" dirty="0"/>
              <a:t>This assumes all the DRS are Battery operated. Increase the amount of electric cars by how much?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8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2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variables</a:t>
            </a:r>
            <a:r>
              <a:rPr lang="en-US" baseline="0" dirty="0"/>
              <a:t> might affect adoption: price point and affordability (economic nexus)</a:t>
            </a:r>
          </a:p>
          <a:p>
            <a:r>
              <a:rPr lang="en-US" baseline="0" dirty="0"/>
              <a:t>Technology (Charging stations and battery life)</a:t>
            </a:r>
          </a:p>
          <a:p>
            <a:r>
              <a:rPr lang="en-US" baseline="0" dirty="0"/>
              <a:t>Additional grid use: infrastructure</a:t>
            </a:r>
          </a:p>
          <a:p>
            <a:r>
              <a:rPr lang="en-US" baseline="0" dirty="0"/>
              <a:t>Life cycle: end use (creating another problem) </a:t>
            </a:r>
            <a:r>
              <a:rPr lang="en-US" baseline="0"/>
              <a:t>- sustainability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 the benefits:</a:t>
            </a:r>
          </a:p>
          <a:p>
            <a:r>
              <a:rPr lang="en-US" baseline="0" dirty="0"/>
              <a:t>Access</a:t>
            </a:r>
          </a:p>
          <a:p>
            <a:r>
              <a:rPr lang="en-US" baseline="0" dirty="0"/>
              <a:t>Cleaner cities</a:t>
            </a:r>
          </a:p>
          <a:p>
            <a:r>
              <a:rPr lang="en-US" baseline="0" dirty="0"/>
              <a:t>Lower energy use: charging and use efficiency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Will this solve </a:t>
            </a:r>
            <a:r>
              <a:rPr lang="en-US" baseline="0"/>
              <a:t>our problems with environmental pollution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SOA = secondary organic aerosol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AC11D-CE68-5A47-80DD-3871DC22C5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vehicles</a:t>
            </a:r>
            <a:r>
              <a:rPr lang="en-US" baseline="0" dirty="0"/>
              <a:t> are electric vehicles. But the impact of </a:t>
            </a:r>
          </a:p>
          <a:p>
            <a:r>
              <a:rPr lang="en-US" baseline="0" dirty="0"/>
              <a:t>This assumes all the DRS are Battery operated. Increase the amount of electric cars by how much?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8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variables</a:t>
            </a:r>
            <a:r>
              <a:rPr lang="en-US" baseline="0" dirty="0"/>
              <a:t> might affect adoption: price point and affordability (economic nexus)</a:t>
            </a:r>
          </a:p>
          <a:p>
            <a:r>
              <a:rPr lang="en-US" baseline="0" dirty="0"/>
              <a:t>Technology (Charging stations and battery life)</a:t>
            </a:r>
          </a:p>
          <a:p>
            <a:r>
              <a:rPr lang="en-US" baseline="0" dirty="0"/>
              <a:t>Additional grid use: infrastructure</a:t>
            </a:r>
          </a:p>
          <a:p>
            <a:r>
              <a:rPr lang="en-US" baseline="0" dirty="0"/>
              <a:t>Life cycle: end use (creating another problem) </a:t>
            </a:r>
            <a:r>
              <a:rPr lang="en-US" baseline="0"/>
              <a:t>- sustainability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 the benefits:</a:t>
            </a:r>
          </a:p>
          <a:p>
            <a:r>
              <a:rPr lang="en-US" baseline="0" dirty="0"/>
              <a:t>Access</a:t>
            </a:r>
          </a:p>
          <a:p>
            <a:r>
              <a:rPr lang="en-US" baseline="0" dirty="0"/>
              <a:t>Cleaner cities</a:t>
            </a:r>
          </a:p>
          <a:p>
            <a:r>
              <a:rPr lang="en-US" baseline="0" dirty="0"/>
              <a:t>Lower energy use: charging and use efficiency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Will this solve </a:t>
            </a:r>
            <a:r>
              <a:rPr lang="en-US" baseline="0"/>
              <a:t>our problems with environmental pollution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vehicles</a:t>
            </a:r>
            <a:r>
              <a:rPr lang="en-US" baseline="0" dirty="0"/>
              <a:t> are electric vehicles. But the impact of </a:t>
            </a:r>
          </a:p>
          <a:p>
            <a:r>
              <a:rPr lang="en-US" baseline="0" dirty="0"/>
              <a:t>This assumes all the DRS are Battery operated. Increase the amount of electric cars by how much?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9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6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4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www.sustainablehealthycities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oi.org/10.1016/j.oneear.2019.09.006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www.sustainablehealthycities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373111"/>
            <a:ext cx="11704320" cy="214413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Performance of an Electrified U.S. Passenger Car Fleet in 2050 Under Future Climate Scenarios on Air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3718" y="3519517"/>
            <a:ext cx="12192000" cy="1655762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Abiola S. Lawal, T. Nash Skipper, Jooyong Lee, Huizhong Shen, Yilin Chen, Cesunica E. Ivey, Anu Ramaswami, Kara M. Kockelman, Armistead G. Russell.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CMAS 2022</a:t>
            </a:r>
          </a:p>
          <a:p>
            <a:r>
              <a:rPr lang="en-US" dirty="0">
                <a:solidFill>
                  <a:schemeClr val="bg1"/>
                </a:solidFill>
              </a:rPr>
              <a:t>October 17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26"/>
          <a:stretch/>
        </p:blipFill>
        <p:spPr>
          <a:xfrm>
            <a:off x="1936034" y="5662414"/>
            <a:ext cx="1568641" cy="731520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CFEAD3B-FB8B-41FF-AAD1-73451A764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" y="5655310"/>
            <a:ext cx="1727292" cy="73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9442C-D5E7-495B-8E2F-CCE252358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174" y="5497068"/>
            <a:ext cx="142875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346" y="5470644"/>
            <a:ext cx="1411942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202" y="5954268"/>
            <a:ext cx="1771784" cy="8229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16588" y="5470644"/>
            <a:ext cx="346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Sustainable Healthy Cities Network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2475" y="5634228"/>
            <a:ext cx="244769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8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5397"/>
          </a:xfrm>
        </p:spPr>
        <p:txBody>
          <a:bodyPr>
            <a:normAutofit/>
          </a:bodyPr>
          <a:lstStyle/>
          <a:p>
            <a:r>
              <a:rPr lang="en-US" sz="3300" b="1" dirty="0">
                <a:latin typeface="+mn-lt"/>
              </a:rPr>
              <a:t>Objective: Evaluate the effect of electric cars on 2050 air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88" y="1242649"/>
            <a:ext cx="11868423" cy="4351338"/>
          </a:xfrm>
        </p:spPr>
        <p:txBody>
          <a:bodyPr>
            <a:normAutofit/>
          </a:bodyPr>
          <a:lstStyle/>
          <a:p>
            <a:r>
              <a:rPr lang="en-US" dirty="0"/>
              <a:t>Chemical Transport Model (CTM)</a:t>
            </a:r>
          </a:p>
          <a:p>
            <a:pPr lvl="1"/>
            <a:r>
              <a:rPr lang="en-US" dirty="0"/>
              <a:t>Ozone, NOx, SO</a:t>
            </a:r>
            <a:r>
              <a:rPr lang="en-US" baseline="-25000" dirty="0"/>
              <a:t>2</a:t>
            </a:r>
            <a:r>
              <a:rPr lang="en-US" dirty="0"/>
              <a:t> and particulate matter </a:t>
            </a:r>
          </a:p>
          <a:p>
            <a:r>
              <a:rPr lang="en-US" dirty="0"/>
              <a:t>Account for increased travel demand (vehicle miles traveled) on emissions</a:t>
            </a:r>
          </a:p>
          <a:p>
            <a:r>
              <a:rPr lang="en-US" dirty="0"/>
              <a:t>Include an analysis of different Representative Concentration Pathways (RCPs)</a:t>
            </a:r>
          </a:p>
          <a:p>
            <a:r>
              <a:rPr lang="en-US" dirty="0"/>
              <a:t>Evaluate EV efficacy in context of other sectors and future control technologies.</a:t>
            </a:r>
          </a:p>
          <a:p>
            <a:r>
              <a:rPr lang="en-US" dirty="0"/>
              <a:t>Quantify differences of EV efficacy to 2050 clean gasoline powered vehicles</a:t>
            </a:r>
          </a:p>
          <a:p>
            <a:r>
              <a:rPr lang="en-US" dirty="0"/>
              <a:t>Health benefits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4278A5-29B2-AA40-A108-3DF60D6D5379}"/>
              </a:ext>
            </a:extLst>
          </p:cNvPr>
          <p:cNvGraphicFramePr/>
          <p:nvPr/>
        </p:nvGraphicFramePr>
        <p:xfrm>
          <a:off x="838200" y="1074208"/>
          <a:ext cx="106610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rved Up Arrow 2">
            <a:extLst>
              <a:ext uri="{FF2B5EF4-FFF2-40B4-BE49-F238E27FC236}">
                <a16:creationId xmlns:a16="http://schemas.microsoft.com/office/drawing/2014/main" id="{7366979D-ACD2-9742-A456-94F1CD0DB9A3}"/>
              </a:ext>
            </a:extLst>
          </p:cNvPr>
          <p:cNvSpPr/>
          <p:nvPr/>
        </p:nvSpPr>
        <p:spPr>
          <a:xfrm>
            <a:off x="4250264" y="4859870"/>
            <a:ext cx="2116667" cy="897467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Up Arrow 4">
            <a:extLst>
              <a:ext uri="{FF2B5EF4-FFF2-40B4-BE49-F238E27FC236}">
                <a16:creationId xmlns:a16="http://schemas.microsoft.com/office/drawing/2014/main" id="{3C764F60-1232-0440-8833-E21341338597}"/>
              </a:ext>
            </a:extLst>
          </p:cNvPr>
          <p:cNvSpPr/>
          <p:nvPr/>
        </p:nvSpPr>
        <p:spPr>
          <a:xfrm>
            <a:off x="6400797" y="4859869"/>
            <a:ext cx="2116667" cy="897467"/>
          </a:xfrm>
          <a:prstGeom prst="curved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>
            <a:extLst>
              <a:ext uri="{FF2B5EF4-FFF2-40B4-BE49-F238E27FC236}">
                <a16:creationId xmlns:a16="http://schemas.microsoft.com/office/drawing/2014/main" id="{C48F59C2-E738-A04E-A3AF-F6AA3AAFA3E8}"/>
              </a:ext>
            </a:extLst>
          </p:cNvPr>
          <p:cNvSpPr/>
          <p:nvPr/>
        </p:nvSpPr>
        <p:spPr>
          <a:xfrm>
            <a:off x="2099732" y="4842935"/>
            <a:ext cx="2116667" cy="897467"/>
          </a:xfrm>
          <a:prstGeom prst="curved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E148F-264D-544A-8B3D-EEA4DB711279}"/>
              </a:ext>
            </a:extLst>
          </p:cNvPr>
          <p:cNvSpPr txBox="1"/>
          <p:nvPr/>
        </p:nvSpPr>
        <p:spPr>
          <a:xfrm>
            <a:off x="4334932" y="5783792"/>
            <a:ext cx="196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lright Sans Medium" pitchFamily="2" charset="0"/>
              </a:rPr>
              <a:t>Emission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0E849-29B9-5946-8055-9B40791C0CC0}"/>
              </a:ext>
            </a:extLst>
          </p:cNvPr>
          <p:cNvSpPr txBox="1"/>
          <p:nvPr/>
        </p:nvSpPr>
        <p:spPr>
          <a:xfrm>
            <a:off x="6587066" y="5783792"/>
            <a:ext cx="211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lright Sans Medium" pitchFamily="2" charset="0"/>
              </a:rPr>
              <a:t>Emission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BFC79-4F0A-914A-99D9-8F7FD17C16D7}"/>
              </a:ext>
            </a:extLst>
          </p:cNvPr>
          <p:cNvSpPr txBox="1"/>
          <p:nvPr/>
        </p:nvSpPr>
        <p:spPr>
          <a:xfrm>
            <a:off x="775048" y="5476756"/>
            <a:ext cx="173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lright Sans Medium" pitchFamily="2" charset="0"/>
              </a:rPr>
              <a:t>Predicted Car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lright Sans Medium" pitchFamily="2" charset="0"/>
              </a:rPr>
              <a:t>Demographic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B903B0-5FC3-0841-8C40-B9860109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118297"/>
            <a:ext cx="11042071" cy="1325563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Overall approach</a:t>
            </a:r>
          </a:p>
        </p:txBody>
      </p:sp>
      <p:sp>
        <p:nvSpPr>
          <p:cNvPr id="11" name="Curved Up Arrow 10">
            <a:extLst>
              <a:ext uri="{FF2B5EF4-FFF2-40B4-BE49-F238E27FC236}">
                <a16:creationId xmlns:a16="http://schemas.microsoft.com/office/drawing/2014/main" id="{3C764F60-1232-0440-8833-E21341338597}"/>
              </a:ext>
            </a:extLst>
          </p:cNvPr>
          <p:cNvSpPr/>
          <p:nvPr/>
        </p:nvSpPr>
        <p:spPr>
          <a:xfrm>
            <a:off x="8805329" y="4886326"/>
            <a:ext cx="2116667" cy="774642"/>
          </a:xfrm>
          <a:prstGeom prst="curved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0E849-29B9-5946-8055-9B40791C0CC0}"/>
              </a:ext>
            </a:extLst>
          </p:cNvPr>
          <p:cNvSpPr txBox="1"/>
          <p:nvPr/>
        </p:nvSpPr>
        <p:spPr>
          <a:xfrm>
            <a:off x="9043168" y="5707589"/>
            <a:ext cx="211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lright Sans Medium" pitchFamily="2" charset="0"/>
              </a:rPr>
              <a:t>CMAQ Output</a:t>
            </a:r>
          </a:p>
        </p:txBody>
      </p:sp>
      <p:sp>
        <p:nvSpPr>
          <p:cNvPr id="4" name="Rectangle 3"/>
          <p:cNvSpPr/>
          <p:nvPr/>
        </p:nvSpPr>
        <p:spPr>
          <a:xfrm>
            <a:off x="692728" y="2321169"/>
            <a:ext cx="1901003" cy="4171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598" y="189333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UT-Austin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54756" y="2321169"/>
            <a:ext cx="8989987" cy="4171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0018" y="1893336"/>
            <a:ext cx="277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Collective</a:t>
            </a:r>
          </a:p>
        </p:txBody>
      </p:sp>
    </p:spTree>
    <p:extLst>
      <p:ext uri="{BB962C8B-B14F-4D97-AF65-F5344CB8AC3E}">
        <p14:creationId xmlns:p14="http://schemas.microsoft.com/office/powerpoint/2010/main" val="233515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1064-5AB0-4401-B8C0-2782C9FB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57318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Input into MOVES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</a:b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Mobile Emissions Scale up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</a:b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2016 - 2050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CAD4-D922-454E-B70A-0B1A8507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18" y="2272939"/>
            <a:ext cx="6894237" cy="4302308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Abadi" panose="020B0604020104020204" pitchFamily="34" charset="0"/>
              </a:rPr>
              <a:t>Annual, Monthly, Daily, and hourly VMT distribution (2011 NEI)             </a:t>
            </a:r>
          </a:p>
          <a:p>
            <a:r>
              <a:rPr lang="en-US" sz="1800" dirty="0">
                <a:latin typeface="Abadi" panose="020B0604020104020204" pitchFamily="34" charset="0"/>
              </a:rPr>
              <a:t>Fleet Age Distribution (Fleet Turnover)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Abadi" panose="020B0604020104020204" pitchFamily="34" charset="0"/>
              </a:rPr>
              <a:t>UT-Austin Survey Passenger Cars </a:t>
            </a:r>
          </a:p>
          <a:p>
            <a:pPr lvl="1"/>
            <a:r>
              <a:rPr lang="en-US" sz="1800" dirty="0">
                <a:latin typeface="Abadi" panose="020B0604020104020204" pitchFamily="34" charset="0"/>
              </a:rPr>
              <a:t>MOVES default for others</a:t>
            </a:r>
          </a:p>
          <a:p>
            <a:r>
              <a:rPr lang="en-US" sz="1800" dirty="0">
                <a:latin typeface="Abadi" panose="020B0604020104020204" pitchFamily="34" charset="0"/>
              </a:rPr>
              <a:t>VMT Road Type distribution (2011 NEI)</a:t>
            </a:r>
          </a:p>
          <a:p>
            <a:r>
              <a:rPr lang="en-US" sz="1800" dirty="0">
                <a:solidFill>
                  <a:srgbClr val="FF0000"/>
                </a:solidFill>
                <a:latin typeface="Abadi" panose="020B0604020104020204" pitchFamily="34" charset="0"/>
              </a:rPr>
              <a:t>Vehicle Type VMT: UT-Austin</a:t>
            </a:r>
          </a:p>
          <a:p>
            <a:r>
              <a:rPr lang="en-US" sz="1800" dirty="0">
                <a:latin typeface="Abadi" panose="020B0604020104020204" pitchFamily="34" charset="0"/>
              </a:rPr>
              <a:t>Fuel data (MOVES default)</a:t>
            </a:r>
          </a:p>
          <a:p>
            <a:r>
              <a:rPr lang="en-US" sz="1800" dirty="0">
                <a:latin typeface="Abadi" panose="020B0604020104020204" pitchFamily="34" charset="0"/>
              </a:rPr>
              <a:t>VMT Speed Distribution (MOVES default)</a:t>
            </a:r>
          </a:p>
          <a:p>
            <a:r>
              <a:rPr lang="en-US" sz="1800" dirty="0">
                <a:latin typeface="Abadi" panose="020B0604020104020204" pitchFamily="34" charset="0"/>
              </a:rPr>
              <a:t> Fleet Power Train Makeup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Abadi" panose="020B0604020104020204" pitchFamily="34" charset="0"/>
              </a:rPr>
              <a:t>UT-Austin Survey Passenger Cars </a:t>
            </a:r>
          </a:p>
          <a:p>
            <a:pPr lvl="1"/>
            <a:r>
              <a:rPr lang="en-US" sz="1800" dirty="0">
                <a:latin typeface="Abadi" panose="020B0604020104020204" pitchFamily="34" charset="0"/>
              </a:rPr>
              <a:t>MOVES default for others</a:t>
            </a:r>
          </a:p>
          <a:p>
            <a:endParaRPr lang="en-US" sz="1800" dirty="0">
              <a:latin typeface="Abadi" panose="020B06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0826B-2FAF-4CE3-B3A4-F5AC7A969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418" y="727277"/>
            <a:ext cx="6894236" cy="995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56163-857A-4FE6-9A2D-2AFB383D5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47" y="478722"/>
            <a:ext cx="1462088" cy="497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4391" y="6488668"/>
            <a:ext cx="486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is set up to run on pace to speed up the runs</a:t>
            </a:r>
          </a:p>
        </p:txBody>
      </p:sp>
    </p:spTree>
    <p:extLst>
      <p:ext uri="{BB962C8B-B14F-4D97-AF65-F5344CB8AC3E}">
        <p14:creationId xmlns:p14="http://schemas.microsoft.com/office/powerpoint/2010/main" val="297716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103" y="3667125"/>
            <a:ext cx="4629150" cy="3190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C23FB-9067-4972-BCB8-FE69BAA9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09" y="0"/>
            <a:ext cx="10515600" cy="783771"/>
          </a:xfrm>
        </p:spPr>
        <p:txBody>
          <a:bodyPr/>
          <a:lstStyle/>
          <a:p>
            <a:pPr algn="ctr"/>
            <a:r>
              <a:rPr lang="en-US" b="1" dirty="0"/>
              <a:t>MOVES-SMOKE-WRF-CMAQ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24968-EEF5-4D04-B73B-6BB6B47CA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39" y="567701"/>
            <a:ext cx="11723914" cy="62902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badi" panose="020B0604020104020204" pitchFamily="34" charset="0"/>
              </a:rPr>
              <a:t>MOVES - Motor Vehicle Emissions Simulator (2014b)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Used to estimate mobile emissions</a:t>
            </a:r>
          </a:p>
          <a:p>
            <a:pPr>
              <a:buFontTx/>
              <a:buChar char="-"/>
            </a:pPr>
            <a:endParaRPr lang="en-US" sz="16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badi" panose="020B0604020104020204" pitchFamily="34" charset="0"/>
              </a:rPr>
              <a:t>SMOKE-2016 NEI platform GT NEMS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2016 National Emissions Inventory (NEI) was used as base case and to scale future emissions.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Sparse Matrix Operator Kerner Emissions (SMOKE) modeling system</a:t>
            </a:r>
          </a:p>
          <a:p>
            <a:pPr>
              <a:buFontTx/>
              <a:buChar char="-"/>
            </a:pPr>
            <a:endParaRPr lang="en-US" sz="16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badi" panose="020B0604020104020204" pitchFamily="34" charset="0"/>
              </a:rPr>
              <a:t>Meteorology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 Community Earth System Model Version 1 (CEMSI)</a:t>
            </a:r>
          </a:p>
          <a:p>
            <a:pPr marL="457200" lvl="1" indent="0">
              <a:buNone/>
            </a:pPr>
            <a:r>
              <a:rPr lang="en-US" sz="1600" dirty="0">
                <a:latin typeface="Abadi" panose="020B0604020104020204" pitchFamily="34" charset="0"/>
              </a:rPr>
              <a:t>Global model developed by the National Center for Atmospheric Research (NCAR)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 Weather Research Forecasting (WRF) Model v4.1</a:t>
            </a:r>
          </a:p>
          <a:p>
            <a:pPr lvl="1"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Used to downscale the global model</a:t>
            </a:r>
          </a:p>
          <a:p>
            <a:pPr lvl="1"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Two climate scenarios</a:t>
            </a:r>
            <a:r>
              <a:rPr lang="en-US" sz="1600" b="1" dirty="0">
                <a:solidFill>
                  <a:srgbClr val="FF0000"/>
                </a:solidFill>
                <a:latin typeface="Abadi" panose="020B0604020104020204" pitchFamily="34" charset="0"/>
              </a:rPr>
              <a:t>: RCP4.5/RCP8.5</a:t>
            </a:r>
            <a:endParaRPr lang="en-US" sz="1600" dirty="0">
              <a:latin typeface="Abadi" panose="020B060402010402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badi" panose="020B0604020104020204" pitchFamily="34" charset="0"/>
              </a:rPr>
              <a:t>Air Quality Modeling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The Community Multiscale Air Quality (CMAQ) system</a:t>
            </a:r>
          </a:p>
          <a:p>
            <a:pPr>
              <a:buFontTx/>
              <a:buChar char="-"/>
            </a:pPr>
            <a:r>
              <a:rPr lang="en-US" sz="1600" dirty="0" err="1">
                <a:latin typeface="Abadi" panose="020B0604020104020204" pitchFamily="34" charset="0"/>
              </a:rPr>
              <a:t>CMAQv</a:t>
            </a:r>
            <a:r>
              <a:rPr lang="en-US" sz="1600" dirty="0">
                <a:latin typeface="Abadi" panose="020B0604020104020204" pitchFamily="34" charset="0"/>
              </a:rPr>
              <a:t> 5.3.2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12km by 12km grid size: 12US2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BEIS done inline</a:t>
            </a:r>
          </a:p>
          <a:p>
            <a:pPr marL="0" indent="0">
              <a:buNone/>
            </a:pPr>
            <a:endParaRPr lang="en-US" sz="1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1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74" y="98171"/>
            <a:ext cx="10659087" cy="68995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Emissions Other Sectors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901" y="914400"/>
            <a:ext cx="10076629" cy="585567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badi" panose="020B0604020104020204" pitchFamily="34" charset="0"/>
              </a:rPr>
              <a:t>2050 emissions for other sectors were estimated using the GT-NEMS forecast model which assesses energy distribution, with demand in combination with technology changes and regulations. 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Abadi" panose="020B0604020104020204" pitchFamily="34" charset="0"/>
              </a:rPr>
              <a:t>Electricity Power Generation Power Units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Abadi" panose="020B0604020104020204" pitchFamily="34" charset="0"/>
              </a:rPr>
              <a:t>Area Source and Non Point (Residential, Commercial, Agriculture and Industrial sectors)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Abadi" panose="020B0604020104020204" pitchFamily="34" charset="0"/>
              </a:rPr>
              <a:t>Biogenic emissions: Biogenic Emissions Inventory System (BEIS) version 3.61 </a:t>
            </a: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Abadi" panose="020B06040201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Abadi" panose="020B0604020104020204" pitchFamily="34" charset="0"/>
              </a:rPr>
              <a:t>Details of the methods can be found in recently published article by Shen et al.</a:t>
            </a:r>
          </a:p>
          <a:p>
            <a:pPr>
              <a:spcBef>
                <a:spcPts val="0"/>
              </a:spcBef>
            </a:pPr>
            <a:r>
              <a:rPr lang="en-US" i="1" dirty="0">
                <a:latin typeface="Abadi" panose="020B0604020104020204" pitchFamily="34" charset="0"/>
              </a:rPr>
              <a:t>Relaxed Energy Policies Coupled with Climate Change Will Significantly Undermine Efforts to Attain US Ozone Standards (2019). </a:t>
            </a:r>
            <a:r>
              <a:rPr lang="en-US" sz="1800" dirty="0">
                <a:latin typeface="Abadi" panose="020B0604020104020204" pitchFamily="34" charset="0"/>
              </a:rPr>
              <a:t>Published in One Earth. </a:t>
            </a:r>
            <a:r>
              <a:rPr lang="en-US" dirty="0"/>
              <a:t>DOI:</a:t>
            </a:r>
            <a:r>
              <a:rPr lang="en-US" dirty="0">
                <a:hlinkClick r:id="rId2"/>
              </a:rPr>
              <a:t>https://doi.org/10.1016/j.oneear.2019.09.006</a:t>
            </a:r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00" y="3486485"/>
            <a:ext cx="1968744" cy="880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938" y="3412514"/>
            <a:ext cx="1697007" cy="1027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38" y="3412514"/>
            <a:ext cx="2070983" cy="1027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315" y="3397859"/>
            <a:ext cx="2173288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3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302F36-F7E8-4B4A-8BA3-E4FAA7B8E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25008"/>
              </p:ext>
            </p:extLst>
          </p:nvPr>
        </p:nvGraphicFramePr>
        <p:xfrm>
          <a:off x="1042824" y="504893"/>
          <a:ext cx="9949542" cy="631386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648394">
                  <a:extLst>
                    <a:ext uri="{9D8B030D-6E8A-4147-A177-3AD203B41FA5}">
                      <a16:colId xmlns:a16="http://schemas.microsoft.com/office/drawing/2014/main" val="1530401112"/>
                    </a:ext>
                  </a:extLst>
                </a:gridCol>
                <a:gridCol w="1582433">
                  <a:extLst>
                    <a:ext uri="{9D8B030D-6E8A-4147-A177-3AD203B41FA5}">
                      <a16:colId xmlns:a16="http://schemas.microsoft.com/office/drawing/2014/main" val="3911104956"/>
                    </a:ext>
                  </a:extLst>
                </a:gridCol>
                <a:gridCol w="1562652">
                  <a:extLst>
                    <a:ext uri="{9D8B030D-6E8A-4147-A177-3AD203B41FA5}">
                      <a16:colId xmlns:a16="http://schemas.microsoft.com/office/drawing/2014/main" val="241178915"/>
                    </a:ext>
                  </a:extLst>
                </a:gridCol>
                <a:gridCol w="2156063">
                  <a:extLst>
                    <a:ext uri="{9D8B030D-6E8A-4147-A177-3AD203B41FA5}">
                      <a16:colId xmlns:a16="http://schemas.microsoft.com/office/drawing/2014/main" val="664646994"/>
                    </a:ext>
                  </a:extLst>
                </a:gridCol>
              </a:tblGrid>
              <a:tr h="343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Simulation Case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767837"/>
                  </a:ext>
                </a:extLst>
              </a:tr>
              <a:tr h="343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Scenario Year</a:t>
                      </a:r>
                      <a:endParaRPr lang="en-US" sz="1800" b="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594786"/>
                  </a:ext>
                </a:extLst>
              </a:tr>
              <a:tr h="343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Season (month)</a:t>
                      </a:r>
                      <a:endParaRPr lang="en-US" sz="1800" b="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July/Jan</a:t>
                      </a:r>
                      <a:endParaRPr lang="en-US" sz="180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July/Jan</a:t>
                      </a:r>
                      <a:endParaRPr lang="en-US" sz="180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July/Jan</a:t>
                      </a:r>
                      <a:endParaRPr lang="en-US" sz="180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445190"/>
                  </a:ext>
                </a:extLst>
              </a:tr>
              <a:tr h="343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Base Case to compare</a:t>
                      </a:r>
                      <a:endParaRPr lang="en-US" sz="1800" b="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1/2</a:t>
                      </a:r>
                      <a:endParaRPr lang="en-US" sz="180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94719"/>
                  </a:ext>
                </a:extLst>
              </a:tr>
              <a:tr h="343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Future Energy policy (REP)</a:t>
                      </a:r>
                      <a:endParaRPr lang="en-US" sz="1800" b="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REP</a:t>
                      </a:r>
                      <a:endParaRPr lang="en-US" sz="180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REP</a:t>
                      </a:r>
                      <a:endParaRPr lang="en-US" sz="180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8249222"/>
                  </a:ext>
                </a:extLst>
              </a:tr>
              <a:tr h="61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Emissions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2016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NEI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2050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Projected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2050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Projected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331151"/>
                  </a:ext>
                </a:extLst>
              </a:tr>
              <a:tr h="594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Marginal Energy Adjusted for EV Charging on the grid</a:t>
                      </a:r>
                      <a:endParaRPr lang="en-US" sz="1800" b="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80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713574"/>
                  </a:ext>
                </a:extLst>
              </a:tr>
              <a:tr h="963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EV adoption</a:t>
                      </a:r>
                      <a:endParaRPr lang="en-US" sz="1800" b="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NA</a:t>
                      </a:r>
                      <a:endParaRPr lang="en-US" sz="18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US" sz="18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Aggressive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endParaRPr lang="en-US" sz="18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36351"/>
                  </a:ext>
                </a:extLst>
              </a:tr>
              <a:tr h="702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EGU Energy</a:t>
                      </a:r>
                      <a:r>
                        <a:rPr lang="en-US" sz="1800" baseline="0" dirty="0">
                          <a:effectLst/>
                        </a:rPr>
                        <a:t> Mix</a:t>
                      </a:r>
                      <a:endParaRPr lang="en-US" sz="1800" b="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Renewable</a:t>
                      </a:r>
                      <a:endParaRPr lang="en-US" sz="18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Renewable</a:t>
                      </a:r>
                      <a:endParaRPr lang="en-US" sz="18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880247"/>
                  </a:ext>
                </a:extLst>
              </a:tr>
              <a:tr h="941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Meteorology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Climate: Representative Concentration Pathway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2050/2016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4.5/8.5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2050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4.5/8.5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2050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4.5/8.5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854618"/>
                  </a:ext>
                </a:extLst>
              </a:tr>
              <a:tr h="343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Biogenic emission file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BEIS 2016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BEIS 2050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BEIS 2050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3741573"/>
                  </a:ext>
                </a:extLst>
              </a:tr>
              <a:tr h="343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Electrification Scenario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Fleet Electrification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291957"/>
                  </a:ext>
                </a:extLst>
              </a:tr>
            </a:tbl>
          </a:graphicData>
        </a:graphic>
      </p:graphicFrame>
      <p:sp>
        <p:nvSpPr>
          <p:cNvPr id="3" name="Title 8">
            <a:extLst>
              <a:ext uri="{FF2B5EF4-FFF2-40B4-BE49-F238E27FC236}">
                <a16:creationId xmlns:a16="http://schemas.microsoft.com/office/drawing/2014/main" id="{AF95B163-A246-4CFD-A386-8BBDAB86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046" y="105507"/>
            <a:ext cx="8315098" cy="457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badi" panose="020B0604020104020204" pitchFamily="34" charset="0"/>
              </a:rPr>
              <a:t>Scenario runs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CCABD-7A0A-4191-B4A3-8FE472CBC9C3}"/>
              </a:ext>
            </a:extLst>
          </p:cNvPr>
          <p:cNvSpPr/>
          <p:nvPr/>
        </p:nvSpPr>
        <p:spPr>
          <a:xfrm>
            <a:off x="7501926" y="504893"/>
            <a:ext cx="1146128" cy="62952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48004D-D96B-4318-8196-161AB2A4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0338"/>
            <a:ext cx="12192000" cy="1266825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badi" panose="020B0604020104020204" pitchFamily="34" charset="0"/>
              </a:rPr>
              <a:t>Results I: Climate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9A32BAA-5584-76AD-B883-5E4236C580F1}"/>
              </a:ext>
            </a:extLst>
          </p:cNvPr>
          <p:cNvSpPr txBox="1">
            <a:spLocks/>
          </p:cNvSpPr>
          <p:nvPr/>
        </p:nvSpPr>
        <p:spPr>
          <a:xfrm>
            <a:off x="3093265" y="4863372"/>
            <a:ext cx="6249985" cy="1459651"/>
          </a:xfrm>
          <a:prstGeom prst="rect">
            <a:avLst/>
          </a:prstGeom>
        </p:spPr>
        <p:txBody>
          <a:bodyPr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</a:rPr>
              <a:t>CMAQ</a:t>
            </a:r>
          </a:p>
        </p:txBody>
      </p:sp>
    </p:spTree>
    <p:extLst>
      <p:ext uri="{BB962C8B-B14F-4D97-AF65-F5344CB8AC3E}">
        <p14:creationId xmlns:p14="http://schemas.microsoft.com/office/powerpoint/2010/main" val="39432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7"/>
    </mc:Choice>
    <mc:Fallback xmlns="">
      <p:transition spd="slow" advTm="660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19668"/>
          <a:stretch/>
        </p:blipFill>
        <p:spPr>
          <a:xfrm>
            <a:off x="4485826" y="1310249"/>
            <a:ext cx="3316353" cy="2103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7273"/>
          <a:stretch/>
        </p:blipFill>
        <p:spPr>
          <a:xfrm>
            <a:off x="4574139" y="4126253"/>
            <a:ext cx="3364907" cy="201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9198" y="5867195"/>
            <a:ext cx="134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[21.6, 85.5]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4201"/>
          <a:stretch/>
        </p:blipFill>
        <p:spPr>
          <a:xfrm>
            <a:off x="4040046" y="2272484"/>
            <a:ext cx="716024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3235" t="18790" r="18750"/>
          <a:stretch/>
        </p:blipFill>
        <p:spPr>
          <a:xfrm>
            <a:off x="8344949" y="4346861"/>
            <a:ext cx="3524250" cy="18719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46057" y="5867195"/>
            <a:ext cx="134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[-10.4, 16.0]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4681" t="20303" r="18526"/>
          <a:stretch/>
        </p:blipFill>
        <p:spPr>
          <a:xfrm>
            <a:off x="8244823" y="1737378"/>
            <a:ext cx="3435488" cy="19281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74800" y="3209556"/>
            <a:ext cx="134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[-15.6, 5.5]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82794" t="10561"/>
          <a:stretch/>
        </p:blipFill>
        <p:spPr>
          <a:xfrm>
            <a:off x="11261609" y="2450738"/>
            <a:ext cx="909482" cy="2103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64638" y="3176867"/>
            <a:ext cx="13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[12.8, 40.76]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428" y="4773338"/>
            <a:ext cx="380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Unexpected climate trend seen in July, given that RCP8.5 is warmer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3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2050 O</a:t>
            </a:r>
            <a:r>
              <a:rPr lang="en-US" b="1" baseline="-25000" dirty="0">
                <a:latin typeface="+mn-lt"/>
              </a:rPr>
              <a:t>3</a:t>
            </a:r>
            <a:r>
              <a:rPr lang="en-US" b="1" dirty="0">
                <a:latin typeface="+mn-lt"/>
              </a:rPr>
              <a:t> 8HR MAX: Effect of meteorology/climate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22101" y="1337055"/>
            <a:ext cx="170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RCP4.5- RCP8.5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21" y="1302951"/>
            <a:ext cx="3143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 BAU Scenario: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Moderate electrified fleet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No automation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No dynamic ride sharing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Stringent Energy Policy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Energy use from EV charging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Winter(Jan)/Summer(July)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9707" y="3978102"/>
            <a:ext cx="170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RCP4.5- RCP8.5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9A32BAA-5584-76AD-B883-5E4236C580F1}"/>
              </a:ext>
            </a:extLst>
          </p:cNvPr>
          <p:cNvSpPr txBox="1">
            <a:spLocks/>
          </p:cNvSpPr>
          <p:nvPr/>
        </p:nvSpPr>
        <p:spPr>
          <a:xfrm>
            <a:off x="1866600" y="6425102"/>
            <a:ext cx="8479464" cy="432898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7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More O</a:t>
            </a:r>
            <a:r>
              <a:rPr lang="en-US" sz="3600" b="1" baseline="-25000" dirty="0">
                <a:solidFill>
                  <a:schemeClr val="bg1"/>
                </a:solidFill>
              </a:rPr>
              <a:t>3</a:t>
            </a:r>
            <a:r>
              <a:rPr lang="en-US" sz="3600" b="1" dirty="0">
                <a:solidFill>
                  <a:schemeClr val="bg1"/>
                </a:solidFill>
              </a:rPr>
              <a:t>, projected with RCP45 in the Southeast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963" y="3339372"/>
            <a:ext cx="13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[Min, Max]</a:t>
            </a:r>
          </a:p>
        </p:txBody>
      </p:sp>
    </p:spTree>
    <p:extLst>
      <p:ext uri="{BB962C8B-B14F-4D97-AF65-F5344CB8AC3E}">
        <p14:creationId xmlns:p14="http://schemas.microsoft.com/office/powerpoint/2010/main" val="31798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5" grpId="0"/>
      <p:bldP spid="22" grpId="0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704" y="3445993"/>
            <a:ext cx="3735542" cy="21031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244" y="1263907"/>
            <a:ext cx="4425440" cy="192938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769" y="3864346"/>
            <a:ext cx="4417624" cy="1929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561" y="833422"/>
            <a:ext cx="3737773" cy="2103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2088" y="5364447"/>
            <a:ext cx="134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[0.05, 45.0]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14563" y="2662515"/>
            <a:ext cx="13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[0.03, 109]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1336" y="7789381"/>
            <a:ext cx="4439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Summer months, less ozone can be seen</a:t>
            </a:r>
          </a:p>
          <a:p>
            <a:r>
              <a:rPr lang="en-US" dirty="0"/>
              <a:t>Higher ozone ins southeast under </a:t>
            </a:r>
            <a:r>
              <a:rPr lang="en-US" dirty="0" err="1"/>
              <a:t>recp</a:t>
            </a:r>
            <a:r>
              <a:rPr lang="en-US" dirty="0"/>
              <a:t> 45</a:t>
            </a:r>
          </a:p>
          <a:p>
            <a:r>
              <a:rPr lang="en-US" dirty="0"/>
              <a:t>Midwest: more ozone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82601" y="8066380"/>
            <a:ext cx="333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Most places below 5 </a:t>
            </a:r>
            <a:r>
              <a:rPr lang="en-US" dirty="0" err="1"/>
              <a:t>ppbV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478" y="2070914"/>
            <a:ext cx="545965" cy="21945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755729" y="2829073"/>
            <a:ext cx="135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[-9.2, 93.6]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14476" y="5315992"/>
            <a:ext cx="173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[-4.7, 10.8]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4432" y="2070914"/>
            <a:ext cx="609600" cy="200977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80" y="4228619"/>
            <a:ext cx="2467528" cy="2011680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3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2050 AVG NO</a:t>
            </a:r>
            <a:r>
              <a:rPr lang="en-US" b="1" baseline="-25000" dirty="0">
                <a:latin typeface="+mn-lt"/>
              </a:rPr>
              <a:t>X</a:t>
            </a:r>
            <a:r>
              <a:rPr lang="en-US" b="1" dirty="0">
                <a:latin typeface="+mn-lt"/>
              </a:rPr>
              <a:t>: Effect of meteorology/climate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28136" y="926355"/>
            <a:ext cx="170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RCP4.5- RCP8.5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60706" y="3522560"/>
            <a:ext cx="170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RCP4.5- RCP8.5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321" y="3430543"/>
            <a:ext cx="13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[Min, Max]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8321" y="1302951"/>
            <a:ext cx="3143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 BAU Scenario: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Moderate electrified fleet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No automation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No dynamic ride sharing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Stringent Energy Policy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Energy use from EV charging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Winter(Jan)/Summer(July)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C9A32BAA-5584-76AD-B883-5E4236C580F1}"/>
              </a:ext>
            </a:extLst>
          </p:cNvPr>
          <p:cNvSpPr txBox="1">
            <a:spLocks/>
          </p:cNvSpPr>
          <p:nvPr/>
        </p:nvSpPr>
        <p:spPr>
          <a:xfrm>
            <a:off x="2111096" y="6358657"/>
            <a:ext cx="8479464" cy="432898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7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Slight increases, with most below 1 ppb</a:t>
            </a:r>
          </a:p>
        </p:txBody>
      </p:sp>
    </p:spTree>
    <p:extLst>
      <p:ext uri="{BB962C8B-B14F-4D97-AF65-F5344CB8AC3E}">
        <p14:creationId xmlns:p14="http://schemas.microsoft.com/office/powerpoint/2010/main" val="14357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2" grpId="0"/>
      <p:bldP spid="53" grpId="0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31" y="3974450"/>
            <a:ext cx="4255667" cy="1920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81" y="942103"/>
            <a:ext cx="4480114" cy="24688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55150" y="3101955"/>
            <a:ext cx="140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[0.63, 30.2]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195" y="942103"/>
            <a:ext cx="4337845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" y="1364588"/>
            <a:ext cx="514350" cy="19526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30449" y="3101955"/>
            <a:ext cx="132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[2.12, 194]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90" y="3974450"/>
            <a:ext cx="4247418" cy="1920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00" y="3880680"/>
            <a:ext cx="581025" cy="19335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66518" y="5525358"/>
            <a:ext cx="132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[-60, 136]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58197" y="5466405"/>
            <a:ext cx="132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[-21, 16]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09970" y="3703563"/>
            <a:ext cx="184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RCP4.5 – RCP8.5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10687" y="3745738"/>
            <a:ext cx="184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RCP4.5 – RCP8.5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9A32BAA-5584-76AD-B883-5E4236C580F1}"/>
              </a:ext>
            </a:extLst>
          </p:cNvPr>
          <p:cNvSpPr txBox="1">
            <a:spLocks/>
          </p:cNvSpPr>
          <p:nvPr/>
        </p:nvSpPr>
        <p:spPr>
          <a:xfrm>
            <a:off x="656273" y="6245085"/>
            <a:ext cx="11247867" cy="55293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7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Regional and seasonal variability: Biogenic more than anthropogenic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145972" y="45220"/>
            <a:ext cx="12192000" cy="83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2050 AVG PM</a:t>
            </a:r>
            <a:r>
              <a:rPr lang="en-US" b="1" baseline="-25000" dirty="0">
                <a:latin typeface="+mn-lt"/>
              </a:rPr>
              <a:t>2.5</a:t>
            </a:r>
            <a:r>
              <a:rPr lang="en-US" b="1" dirty="0">
                <a:latin typeface="+mn-lt"/>
              </a:rPr>
              <a:t>: Effect of meteorology/climate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9546" y="1734583"/>
            <a:ext cx="3171825" cy="1676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626" y="1537712"/>
            <a:ext cx="581025" cy="19335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9700" y="4166430"/>
            <a:ext cx="3162300" cy="16478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3316" y="3888229"/>
            <a:ext cx="685800" cy="19431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852195" y="869174"/>
            <a:ext cx="58303" cy="5375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96D0CF2-8653-40F8-A789-B537CBCD30FA}"/>
              </a:ext>
            </a:extLst>
          </p:cNvPr>
          <p:cNvSpPr txBox="1">
            <a:spLocks/>
          </p:cNvSpPr>
          <p:nvPr/>
        </p:nvSpPr>
        <p:spPr>
          <a:xfrm>
            <a:off x="8091680" y="1993928"/>
            <a:ext cx="3124973" cy="7731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Emissions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8" y="1210106"/>
            <a:ext cx="2563246" cy="211942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8F073BA-5429-4527-9126-A7EE06DF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717"/>
            <a:ext cx="12192000" cy="792155"/>
          </a:xfrm>
        </p:spPr>
        <p:txBody>
          <a:bodyPr anchor="b">
            <a:noAutofit/>
          </a:bodyPr>
          <a:lstStyle/>
          <a:p>
            <a:pPr algn="ctr"/>
            <a:r>
              <a:rPr lang="en-US" sz="3000" b="1" dirty="0">
                <a:latin typeface="+mn-lt"/>
              </a:rPr>
              <a:t>Transportation:   Significant component of the US energy economy</a:t>
            </a:r>
            <a:br>
              <a:rPr lang="en-US" sz="3000" b="1" dirty="0">
                <a:latin typeface="+mn-lt"/>
              </a:rPr>
            </a:br>
            <a:r>
              <a:rPr lang="en-US" sz="3000" b="1" dirty="0">
                <a:latin typeface="+mn-lt"/>
              </a:rPr>
              <a:t>             Largest contributor to urban pollution.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B325A33-5ABE-42E1-98B1-3AE6B752ED62}"/>
              </a:ext>
            </a:extLst>
          </p:cNvPr>
          <p:cNvSpPr txBox="1">
            <a:spLocks/>
          </p:cNvSpPr>
          <p:nvPr/>
        </p:nvSpPr>
        <p:spPr>
          <a:xfrm>
            <a:off x="0" y="6676636"/>
            <a:ext cx="2877883" cy="181364"/>
          </a:xfrm>
          <a:prstGeom prst="rect">
            <a:avLst/>
          </a:prstGeom>
        </p:spPr>
        <p:txBody>
          <a:bodyPr vert="horz" lIns="91440" tIns="45721" rIns="91440" bIns="45721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2018 US EPA Emissions trends</a:t>
            </a:r>
          </a:p>
          <a:p>
            <a:pPr marL="0" indent="0" algn="ctr">
              <a:buNone/>
            </a:pPr>
            <a:endParaRPr lang="en-US" sz="10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CB56B-C9C4-497E-813D-260E5C4F4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549" y="2912087"/>
            <a:ext cx="2806996" cy="2560320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96D0CF2-8653-40F8-A789-B537CBCD30FA}"/>
              </a:ext>
            </a:extLst>
          </p:cNvPr>
          <p:cNvSpPr txBox="1">
            <a:spLocks/>
          </p:cNvSpPr>
          <p:nvPr/>
        </p:nvSpPr>
        <p:spPr>
          <a:xfrm>
            <a:off x="3187572" y="1952934"/>
            <a:ext cx="3124973" cy="7731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Energy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DF128A3-90BF-470A-A5BC-5A269AE78552}"/>
              </a:ext>
            </a:extLst>
          </p:cNvPr>
          <p:cNvSpPr txBox="1">
            <a:spLocks/>
          </p:cNvSpPr>
          <p:nvPr/>
        </p:nvSpPr>
        <p:spPr>
          <a:xfrm>
            <a:off x="2299353" y="6676637"/>
            <a:ext cx="2877883" cy="181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Energy Information Administration (2018)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0" y="958540"/>
            <a:ext cx="12192000" cy="158898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E23787-E557-41B0-B303-7952DE1D2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685" y="2632092"/>
            <a:ext cx="2274630" cy="22427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5D9D0F-C799-4CB5-B09E-E0119F651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167" y="2632092"/>
            <a:ext cx="2305049" cy="2327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A0405F-853C-4448-BD02-65A783596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4823" y="5077120"/>
            <a:ext cx="1458686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0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587218" y="3060206"/>
            <a:ext cx="140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[10, 1500]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77901" y="3108109"/>
            <a:ext cx="132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[5.6, 945]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84926" y="6170697"/>
            <a:ext cx="132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[-268, 586]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74729" y="6099853"/>
            <a:ext cx="132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[-267, 214]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11828" y="3904931"/>
            <a:ext cx="184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RCP4.5 – RCP8.5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83236" y="3866429"/>
            <a:ext cx="184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RCP4.5 – RCP8.5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11" y="1207953"/>
            <a:ext cx="3552825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41" y="1330625"/>
            <a:ext cx="59055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50" y="1140859"/>
            <a:ext cx="3676519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189" y="4232811"/>
            <a:ext cx="4379725" cy="192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918" y="4237787"/>
            <a:ext cx="4356958" cy="192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78" y="3948328"/>
            <a:ext cx="571500" cy="197167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41315" y="-15901"/>
            <a:ext cx="12192000" cy="83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2050 AVG VOC: Effect of meteorology/climate</a:t>
            </a:r>
          </a:p>
        </p:txBody>
      </p:sp>
    </p:spTree>
    <p:extLst>
      <p:ext uri="{BB962C8B-B14F-4D97-AF65-F5344CB8AC3E}">
        <p14:creationId xmlns:p14="http://schemas.microsoft.com/office/powerpoint/2010/main" val="34990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46" y="3222678"/>
            <a:ext cx="3267075" cy="1419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64" y="2840792"/>
            <a:ext cx="561975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83" y="896560"/>
            <a:ext cx="357187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3" y="722083"/>
            <a:ext cx="571500" cy="199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62" y="906085"/>
            <a:ext cx="347662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6412" y="722083"/>
            <a:ext cx="571500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903" y="3326403"/>
            <a:ext cx="3162300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035" y="2947866"/>
            <a:ext cx="561975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4702" y="3121779"/>
            <a:ext cx="3143250" cy="141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9106" y="2806321"/>
            <a:ext cx="600075" cy="1962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3702" y="896560"/>
            <a:ext cx="3524250" cy="1581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4099" y="715585"/>
            <a:ext cx="571500" cy="1943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5346201"/>
            <a:ext cx="3171825" cy="1390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28261" y="4800195"/>
            <a:ext cx="533400" cy="199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0102" y="5230487"/>
            <a:ext cx="3495675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9782" y="4839962"/>
            <a:ext cx="533400" cy="199072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0" y="45220"/>
            <a:ext cx="12192000" cy="601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2050 JUL MET: RCP4.5 – RCP8.5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41203" y="2712808"/>
            <a:ext cx="4200980" cy="210918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54998" y="2486185"/>
            <a:ext cx="140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Relative Humidity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9608" y="2567163"/>
            <a:ext cx="140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Solar Radiation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5986" y="5661255"/>
            <a:ext cx="140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Temperature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84218" y="2732628"/>
            <a:ext cx="140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Precipitation</a:t>
            </a:r>
          </a:p>
        </p:txBody>
      </p:sp>
    </p:spTree>
    <p:extLst>
      <p:ext uri="{BB962C8B-B14F-4D97-AF65-F5344CB8AC3E}">
        <p14:creationId xmlns:p14="http://schemas.microsoft.com/office/powerpoint/2010/main" val="172538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48004D-D96B-4318-8196-161AB2A4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0338"/>
            <a:ext cx="12192000" cy="1266825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badi" panose="020B0604020104020204" pitchFamily="34" charset="0"/>
              </a:rPr>
              <a:t>Results II: Automation and EV Adoption Effects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305" y="4369027"/>
            <a:ext cx="1743075" cy="185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36"/>
          <a:stretch/>
        </p:blipFill>
        <p:spPr>
          <a:xfrm>
            <a:off x="1207683" y="4561375"/>
            <a:ext cx="3343194" cy="1828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049672" y="5090615"/>
            <a:ext cx="3002507" cy="5322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7"/>
    </mc:Choice>
    <mc:Fallback xmlns="">
      <p:transition spd="slow" advTm="660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-1" y="22514"/>
            <a:ext cx="12192000" cy="83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Adoption Scenarios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7" y="2030563"/>
            <a:ext cx="11254536" cy="4206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A3731-1841-DCF4-7C44-A7DC713F0F59}"/>
              </a:ext>
            </a:extLst>
          </p:cNvPr>
          <p:cNvSpPr txBox="1"/>
          <p:nvPr/>
        </p:nvSpPr>
        <p:spPr>
          <a:xfrm>
            <a:off x="2005780" y="1531133"/>
            <a:ext cx="21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Price drop allows for automation and BEV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C052F-B8B1-EA6C-0A70-C4A108EBCF4D}"/>
              </a:ext>
            </a:extLst>
          </p:cNvPr>
          <p:cNvSpPr txBox="1"/>
          <p:nvPr/>
        </p:nvSpPr>
        <p:spPr>
          <a:xfrm>
            <a:off x="7639665" y="1483916"/>
            <a:ext cx="25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Added effect of DRS miles and more vehicles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CC810-1176-B50B-7C3D-9AF5E8628916}"/>
              </a:ext>
            </a:extLst>
          </p:cNvPr>
          <p:cNvSpPr txBox="1"/>
          <p:nvPr/>
        </p:nvSpPr>
        <p:spPr>
          <a:xfrm>
            <a:off x="4822722" y="1485402"/>
            <a:ext cx="21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Conversion of DRS car fleet to BEVs</a:t>
            </a:r>
          </a:p>
        </p:txBody>
      </p:sp>
    </p:spTree>
    <p:extLst>
      <p:ext uri="{BB962C8B-B14F-4D97-AF65-F5344CB8AC3E}">
        <p14:creationId xmlns:p14="http://schemas.microsoft.com/office/powerpoint/2010/main" val="330622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3616"/>
          <a:stretch/>
        </p:blipFill>
        <p:spPr>
          <a:xfrm>
            <a:off x="168763" y="1146237"/>
            <a:ext cx="5920353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1578"/>
          <a:stretch/>
        </p:blipFill>
        <p:spPr>
          <a:xfrm>
            <a:off x="6231713" y="1146237"/>
            <a:ext cx="596028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168763" y="72107"/>
            <a:ext cx="11586543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Electrification Vehicle Effect</a:t>
            </a:r>
          </a:p>
          <a:p>
            <a:pPr algn="ctr"/>
            <a:r>
              <a:rPr lang="en-US" b="1" dirty="0">
                <a:latin typeface="+mn-lt"/>
              </a:rPr>
              <a:t>Considering adding DRS with a moderate electric (BAU) fleet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1748" y="3991425"/>
            <a:ext cx="134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[-1.47, 1.26]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22101" y="3806759"/>
            <a:ext cx="134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[-0.71, 0.97]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1911" y="5759395"/>
            <a:ext cx="5960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1: Effect of automation and added (DRS) miles and vehicles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More O</a:t>
            </a:r>
            <a:r>
              <a:rPr lang="en-US" sz="1600" baseline="-25000" dirty="0"/>
              <a:t>3</a:t>
            </a:r>
            <a:r>
              <a:rPr lang="en-US" sz="1600" dirty="0"/>
              <a:t> even though more BEVs</a:t>
            </a:r>
          </a:p>
          <a:p>
            <a:r>
              <a:rPr lang="en-US" sz="1600" dirty="0"/>
              <a:t>Figure 2: Effect of increasing BEVs due to automation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Increases and decreases in O</a:t>
            </a:r>
            <a:r>
              <a:rPr lang="en-US" sz="1600" baseline="-25000" dirty="0"/>
              <a:t>3</a:t>
            </a:r>
            <a:r>
              <a:rPr lang="en-US" sz="1600" dirty="0"/>
              <a:t> in some regions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87957" t="6225"/>
          <a:stretch/>
        </p:blipFill>
        <p:spPr>
          <a:xfrm>
            <a:off x="5754529" y="1698182"/>
            <a:ext cx="811771" cy="3429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63371" y="1146237"/>
            <a:ext cx="4908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95406" y="1146236"/>
            <a:ext cx="4908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829" y="4814592"/>
            <a:ext cx="582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BAU: Moderate Electrified fleet </a:t>
            </a:r>
          </a:p>
          <a:p>
            <a:pPr marL="342900" indent="-342900">
              <a:buAutoNum type="arabicPeriod"/>
            </a:pPr>
            <a:r>
              <a:rPr lang="en-US" sz="1600" dirty="0"/>
              <a:t>Electrified fleet with DRS VMT Considered</a:t>
            </a:r>
          </a:p>
          <a:p>
            <a:pPr marL="342900" indent="-342900">
              <a:buAutoNum type="arabicPeriod"/>
            </a:pPr>
            <a:r>
              <a:rPr lang="en-US" sz="1600" dirty="0"/>
              <a:t>The 5% reflects price drop of automation – conversion to BEVs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66301" y="4740110"/>
            <a:ext cx="5456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BAU: Moderate Electrified fleet </a:t>
            </a:r>
          </a:p>
          <a:p>
            <a:pPr marL="342900" indent="-342900">
              <a:buAutoNum type="arabicPeriod"/>
            </a:pPr>
            <a:r>
              <a:rPr lang="en-US" sz="1600" dirty="0"/>
              <a:t>Electrified fleet with DRS VMT Considered</a:t>
            </a:r>
          </a:p>
          <a:p>
            <a:pPr marL="342900" indent="-342900">
              <a:buAutoNum type="arabicPeriod"/>
            </a:pPr>
            <a:r>
              <a:rPr lang="en-US" sz="1600" dirty="0"/>
              <a:t>The 10% reflects price drop of automation – conversion to BEVs</a:t>
            </a:r>
          </a:p>
        </p:txBody>
      </p:sp>
    </p:spTree>
    <p:extLst>
      <p:ext uri="{BB962C8B-B14F-4D97-AF65-F5344CB8AC3E}">
        <p14:creationId xmlns:p14="http://schemas.microsoft.com/office/powerpoint/2010/main" val="4696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7" grpId="0"/>
      <p:bldP spid="18" grpId="0" animBg="1"/>
      <p:bldP spid="23" grpId="0" animBg="1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585" y="1437324"/>
            <a:ext cx="3324225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146" y="1438879"/>
            <a:ext cx="3419475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036" y="4035843"/>
            <a:ext cx="3971925" cy="25908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-1" y="22514"/>
            <a:ext cx="12192000" cy="83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8HR MAX O</a:t>
            </a:r>
            <a:r>
              <a:rPr lang="en-US" b="1" baseline="-25000" dirty="0">
                <a:latin typeface="+mn-lt"/>
              </a:rPr>
              <a:t>3</a:t>
            </a:r>
            <a:r>
              <a:rPr lang="en-US" b="1" dirty="0">
                <a:latin typeface="+mn-lt"/>
              </a:rPr>
              <a:t> 2050 Adoption with</a:t>
            </a:r>
          </a:p>
          <a:p>
            <a:pPr algn="ctr"/>
            <a:r>
              <a:rPr lang="en-US" b="1" dirty="0">
                <a:latin typeface="+mn-lt"/>
              </a:rPr>
              <a:t>Policy: Emission Controls in other Sectors, Energy Production of EVs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4884" y="1971080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8HR MAX O</a:t>
            </a:r>
            <a:r>
              <a:rPr lang="en-US" b="1" baseline="-25000" dirty="0"/>
              <a:t>3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47841" y="267651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JUL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7214" y="6457366"/>
            <a:ext cx="3261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All DRS cars converted to BEVs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7124131" y="6291618"/>
            <a:ext cx="423083" cy="33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44753" y="2030185"/>
            <a:ext cx="1883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STR: Stringent Energy Policy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RLX: Relaxed Energy Policy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0773" y="1781302"/>
            <a:ext cx="1883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EGUREN: Electric Cars charged on renewable energy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EGUPRD: Electric cars use energy mix of future</a:t>
            </a:r>
          </a:p>
        </p:txBody>
      </p:sp>
    </p:spTree>
    <p:extLst>
      <p:ext uri="{BB962C8B-B14F-4D97-AF65-F5344CB8AC3E}">
        <p14:creationId xmlns:p14="http://schemas.microsoft.com/office/powerpoint/2010/main" val="4135953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5" y="1296754"/>
            <a:ext cx="3971925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4647" y="4377572"/>
            <a:ext cx="2797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highlights implications of the electric fleet make up for DRS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50" y="1601554"/>
            <a:ext cx="4283477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43044" y="5390811"/>
            <a:ext cx="6097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Effect of automation and added (DRS) miles and vehicles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More O</a:t>
            </a:r>
            <a:r>
              <a:rPr lang="en-US" sz="1600" baseline="-25000" dirty="0"/>
              <a:t>3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Effect of increasing BEVs due to automation price drop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Areas with less NOx but more VOC could be explanation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Also energy production could be a factor (i.e. EV charging)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86" y="4157902"/>
            <a:ext cx="3320258" cy="2286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0" y="93246"/>
            <a:ext cx="12192000" cy="83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8HR MAX O</a:t>
            </a:r>
            <a:r>
              <a:rPr lang="en-US" b="1" baseline="-25000" dirty="0">
                <a:latin typeface="+mn-lt"/>
              </a:rPr>
              <a:t>3</a:t>
            </a:r>
            <a:r>
              <a:rPr lang="en-US" b="1" dirty="0">
                <a:latin typeface="+mn-lt"/>
              </a:rPr>
              <a:t> 2050 </a:t>
            </a:r>
          </a:p>
          <a:p>
            <a:pPr algn="ctr"/>
            <a:r>
              <a:rPr lang="en-US" b="1" dirty="0">
                <a:latin typeface="+mn-lt"/>
              </a:rPr>
              <a:t>Adoption effect of more BEVs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165" y="2329102"/>
            <a:ext cx="224219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9589" y="514909"/>
            <a:ext cx="230176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17" y="4192265"/>
            <a:ext cx="3324225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51" y="1698861"/>
            <a:ext cx="3419475" cy="21621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16966" y="1514195"/>
            <a:ext cx="139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683" y="1927960"/>
            <a:ext cx="3247268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373" y="4192265"/>
            <a:ext cx="3396907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021" y="1998648"/>
            <a:ext cx="3283441" cy="228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35316" y="4735100"/>
            <a:ext cx="4147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Energy from EV charging appears to have no impact under either policy</a:t>
            </a:r>
          </a:p>
          <a:p>
            <a:r>
              <a:rPr lang="en-US" b="1" dirty="0">
                <a:solidFill>
                  <a:srgbClr val="FF0000"/>
                </a:solidFill>
              </a:rPr>
              <a:t>- With EV charging energy produced from renewable sources, will have more of an impact under relaxed policy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-1" y="22514"/>
            <a:ext cx="12192000" cy="83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8HR MAX O</a:t>
            </a:r>
            <a:r>
              <a:rPr lang="en-US" b="1" baseline="-25000" dirty="0">
                <a:latin typeface="+mn-lt"/>
              </a:rPr>
              <a:t>3</a:t>
            </a:r>
            <a:r>
              <a:rPr lang="en-US" b="1" dirty="0">
                <a:latin typeface="+mn-lt"/>
              </a:rPr>
              <a:t> 2050 </a:t>
            </a:r>
          </a:p>
          <a:p>
            <a:pPr algn="ctr"/>
            <a:r>
              <a:rPr lang="en-US" b="1" dirty="0">
                <a:latin typeface="+mn-lt"/>
              </a:rPr>
              <a:t>Policy: Emission Controls in other Sectors, Energy Production of EVs</a:t>
            </a:r>
          </a:p>
        </p:txBody>
      </p:sp>
    </p:spTree>
    <p:extLst>
      <p:ext uri="{BB962C8B-B14F-4D97-AF65-F5344CB8AC3E}">
        <p14:creationId xmlns:p14="http://schemas.microsoft.com/office/powerpoint/2010/main" val="791491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67" y="2204305"/>
            <a:ext cx="3933825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17" y="2247168"/>
            <a:ext cx="3943350" cy="2638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417" y="2175730"/>
            <a:ext cx="4010025" cy="272415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-37021" y="160817"/>
            <a:ext cx="12192000" cy="83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PM</a:t>
            </a:r>
            <a:r>
              <a:rPr lang="en-US" b="1" baseline="30000" dirty="0">
                <a:latin typeface="+mn-lt"/>
              </a:rPr>
              <a:t>2.5</a:t>
            </a:r>
            <a:r>
              <a:rPr lang="en-US" b="1" dirty="0">
                <a:latin typeface="+mn-lt"/>
              </a:rPr>
              <a:t> 2050 Adoption with</a:t>
            </a:r>
          </a:p>
          <a:p>
            <a:pPr algn="ctr"/>
            <a:r>
              <a:rPr lang="en-US" b="1" dirty="0">
                <a:latin typeface="+mn-lt"/>
              </a:rPr>
              <a:t>Policy: Emission Controls in other Sectors, Energy Production of EVs</a:t>
            </a:r>
          </a:p>
        </p:txBody>
      </p:sp>
    </p:spTree>
    <p:extLst>
      <p:ext uri="{BB962C8B-B14F-4D97-AF65-F5344CB8AC3E}">
        <p14:creationId xmlns:p14="http://schemas.microsoft.com/office/powerpoint/2010/main" val="2040709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797825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Regional effects need to be considered</a:t>
            </a:r>
          </a:p>
          <a:p>
            <a:r>
              <a:rPr lang="en-US" dirty="0"/>
              <a:t>More ozone and particulate matter under RCP4.5 than RCP8.5</a:t>
            </a:r>
          </a:p>
          <a:p>
            <a:r>
              <a:rPr lang="en-US" dirty="0"/>
              <a:t>Moving to all BEVs not a combination of hybrid and other cars seems to be important.</a:t>
            </a:r>
          </a:p>
          <a:p>
            <a:r>
              <a:rPr lang="en-US" dirty="0"/>
              <a:t>Automation will add to pollution, need to consider moving to BEVs to realize additional benefits</a:t>
            </a:r>
          </a:p>
          <a:p>
            <a:r>
              <a:rPr lang="en-US" dirty="0"/>
              <a:t>Combination of policy and other regulations can be complicated.</a:t>
            </a:r>
          </a:p>
          <a:p>
            <a:r>
              <a:rPr lang="en-US" dirty="0"/>
              <a:t>Climate also adds to some of the complication – not as linear as expected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277" y="2882916"/>
            <a:ext cx="2860833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774" y="4916519"/>
            <a:ext cx="14668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21151-F18B-4CB6-AC7E-AC9B8346D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359060"/>
            <a:ext cx="5061858" cy="435133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badi" panose="020B0604020104020204" pitchFamily="34" charset="0"/>
              </a:rPr>
              <a:t>Despite an increase in the number of vehicles and increased VMTs, regulations over the past few decades have helped to improve air quality in the US.</a:t>
            </a:r>
          </a:p>
          <a:p>
            <a:pPr marL="0" indent="0">
              <a:buNone/>
            </a:pPr>
            <a:endParaRPr lang="en-US" sz="18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badi" panose="020B0604020104020204" pitchFamily="34" charset="0"/>
              </a:rPr>
              <a:t>Since the passage of the Clean Air Act (CAA) and further amendments, the following have occurred</a:t>
            </a:r>
          </a:p>
          <a:p>
            <a:r>
              <a:rPr lang="en-US" sz="1800" dirty="0">
                <a:latin typeface="Abadi" panose="020B0604020104020204" pitchFamily="34" charset="0"/>
              </a:rPr>
              <a:t>Passenger cars are over 80% cleaner than there were in the 60s</a:t>
            </a:r>
          </a:p>
          <a:p>
            <a:r>
              <a:rPr lang="en-US" sz="1800" dirty="0">
                <a:latin typeface="Abadi" panose="020B0604020104020204" pitchFamily="34" charset="0"/>
              </a:rPr>
              <a:t>Fuels are cleaner</a:t>
            </a:r>
          </a:p>
          <a:p>
            <a:r>
              <a:rPr lang="en-US" sz="1800" dirty="0">
                <a:latin typeface="Abadi" panose="020B0604020104020204" pitchFamily="34" charset="0"/>
              </a:rPr>
              <a:t>Technological advancements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D62F7-4187-4FA1-ABBA-DA3BF5C1F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60" y="1137410"/>
            <a:ext cx="5156097" cy="400367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96C5DB-3D2E-4034-BDB6-B8F434096295}"/>
              </a:ext>
            </a:extLst>
          </p:cNvPr>
          <p:cNvSpPr txBox="1"/>
          <p:nvPr/>
        </p:nvSpPr>
        <p:spPr>
          <a:xfrm>
            <a:off x="6803573" y="5341066"/>
            <a:ext cx="431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badi" panose="020B0604020202020204" pitchFamily="34" charset="0"/>
              </a:rPr>
              <a:t>Transportation Emission Reductions</a:t>
            </a:r>
          </a:p>
          <a:p>
            <a:pPr algn="ctr"/>
            <a:r>
              <a:rPr lang="en-US" dirty="0">
                <a:latin typeface="Abadi" panose="020B0604020202020204" pitchFamily="34" charset="0"/>
              </a:rPr>
              <a:t>74% Reduction in NOx</a:t>
            </a:r>
          </a:p>
          <a:p>
            <a:pPr algn="ctr"/>
            <a:r>
              <a:rPr lang="en-US" dirty="0">
                <a:latin typeface="Abadi" panose="020B0604020202020204" pitchFamily="34" charset="0"/>
              </a:rPr>
              <a:t>90% Reduction in CO</a:t>
            </a:r>
          </a:p>
          <a:p>
            <a:pPr algn="ctr"/>
            <a:r>
              <a:rPr lang="en-US" dirty="0">
                <a:latin typeface="Abadi" panose="020B0604020202020204" pitchFamily="34" charset="0"/>
              </a:rPr>
              <a:t>70% Reduction in PM</a:t>
            </a:r>
            <a:r>
              <a:rPr lang="en-US" baseline="-25000" dirty="0">
                <a:latin typeface="Abadi" panose="020B0604020202020204" pitchFamily="34" charset="0"/>
              </a:rPr>
              <a:t>2.5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2862F-AC87-49F5-BA8B-696C496BA8DC}"/>
              </a:ext>
            </a:extLst>
          </p:cNvPr>
          <p:cNvSpPr/>
          <p:nvPr/>
        </p:nvSpPr>
        <p:spPr>
          <a:xfrm>
            <a:off x="9946889" y="4994854"/>
            <a:ext cx="12871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badi" panose="020B0604020104020204" pitchFamily="34" charset="0"/>
              </a:rPr>
              <a:t>Source: US EPA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D7620F-37B5-4D8A-803C-8441C276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0" y="101901"/>
            <a:ext cx="9894133" cy="657009"/>
          </a:xfrm>
        </p:spPr>
        <p:txBody>
          <a:bodyPr anchor="b">
            <a:normAutofit fontScale="90000"/>
          </a:bodyPr>
          <a:lstStyle/>
          <a:p>
            <a:r>
              <a:rPr lang="en-US" b="1" dirty="0">
                <a:latin typeface="+mn-lt"/>
              </a:rPr>
              <a:t>Impact of Environmental Regulations?</a:t>
            </a:r>
          </a:p>
        </p:txBody>
      </p:sp>
    </p:spTree>
    <p:extLst>
      <p:ext uri="{BB962C8B-B14F-4D97-AF65-F5344CB8AC3E}">
        <p14:creationId xmlns:p14="http://schemas.microsoft.com/office/powerpoint/2010/main" val="2479781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34948"/>
            <a:ext cx="10515600" cy="5242015"/>
          </a:xfrm>
        </p:spPr>
        <p:txBody>
          <a:bodyPr>
            <a:normAutofit/>
          </a:bodyPr>
          <a:lstStyle/>
          <a:p>
            <a:r>
              <a:rPr lang="en-US" dirty="0"/>
              <a:t>Special Thanks: Dr. Russell, Dr. Kockelman, Nash Skipper, Dr. Huizhong Shen, Jooyong Lee.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4767" y="96184"/>
            <a:ext cx="10515600" cy="7554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Acknowledgment: Collaborators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526"/>
          <a:stretch/>
        </p:blipFill>
        <p:spPr>
          <a:xfrm>
            <a:off x="5311681" y="2553068"/>
            <a:ext cx="1568641" cy="731520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CFEAD3B-FB8B-41FF-AAD1-73451A764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8" y="2461734"/>
            <a:ext cx="1727292" cy="73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9442C-D5E7-495B-8E2F-CCE252358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64" y="4227317"/>
            <a:ext cx="142875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5481" y="2419525"/>
            <a:ext cx="141194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5481" y="5141717"/>
            <a:ext cx="1771784" cy="8229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50946" y="4044975"/>
            <a:ext cx="346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Sustainable Healthy Cities Network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2154" y="4044975"/>
            <a:ext cx="244769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89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17" y="2861733"/>
            <a:ext cx="10515600" cy="982134"/>
          </a:xfrm>
        </p:spPr>
        <p:txBody>
          <a:bodyPr/>
          <a:lstStyle/>
          <a:p>
            <a:pPr algn="ctr"/>
            <a:r>
              <a:rPr lang="en-US" dirty="0"/>
              <a:t>Thank 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75727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2AAE4E3-2DB1-4F12-92A5-DADD4F992123}"/>
              </a:ext>
            </a:extLst>
          </p:cNvPr>
          <p:cNvGraphicFramePr>
            <a:graphicFrameLocks noGrp="1"/>
          </p:cNvGraphicFramePr>
          <p:nvPr/>
        </p:nvGraphicFramePr>
        <p:xfrm>
          <a:off x="2659693" y="1859211"/>
          <a:ext cx="617219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6099">
                  <a:extLst>
                    <a:ext uri="{9D8B030D-6E8A-4147-A177-3AD203B41FA5}">
                      <a16:colId xmlns:a16="http://schemas.microsoft.com/office/drawing/2014/main" val="7495075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307655873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15147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right Sans Medium"/>
                        </a:rPr>
                        <a:t>Pollutant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right Sans Medium"/>
                        </a:rPr>
                        <a:t>2011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right Sans Medium"/>
                        </a:rPr>
                        <a:t>2050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78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lright Sans Medium"/>
                        </a:rPr>
                        <a:t>Volatile Organic Compounds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right Sans Medium"/>
                        </a:rPr>
                        <a:t>0.11 g/mile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right Sans Medium"/>
                        </a:rPr>
                        <a:t>0.0057 g/mile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2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lright Sans Medium"/>
                        </a:rPr>
                        <a:t>Carbon Monoxide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right Sans Medium"/>
                        </a:rPr>
                        <a:t>3.97 g/mile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right Sans Medium"/>
                        </a:rPr>
                        <a:t>0.92 g/mile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506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lright Sans Medium"/>
                        </a:rPr>
                        <a:t>Nitrous Oxides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right Sans Medium"/>
                        </a:rPr>
                        <a:t>0.48 g/mile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right Sans Medium"/>
                        </a:rPr>
                        <a:t>0.02 g/mile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1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lright Sans Medium"/>
                        </a:rPr>
                        <a:t>PM</a:t>
                      </a:r>
                      <a:r>
                        <a:rPr lang="en-US" baseline="-25000" dirty="0">
                          <a:latin typeface="Alright Sans Medium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right Sans Medium"/>
                        </a:rPr>
                        <a:t>0.01 g/mile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right Sans Medium"/>
                        </a:rPr>
                        <a:t>0.002 g/mile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149581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DF7AED6D-FDE8-4C6F-8B75-9B1EEB2F4183}"/>
              </a:ext>
            </a:extLst>
          </p:cNvPr>
          <p:cNvSpPr/>
          <p:nvPr/>
        </p:nvSpPr>
        <p:spPr>
          <a:xfrm>
            <a:off x="3871555" y="4081506"/>
            <a:ext cx="387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using EPAs Motor Vehicle Emissions Simulator (2014)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into account the Corporate Average Fuel Economy (CARE) standards enacted by the last administration.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D89035-AA99-4814-BC5F-7C9F4D92ED39}"/>
              </a:ext>
            </a:extLst>
          </p:cNvPr>
          <p:cNvSpPr txBox="1">
            <a:spLocks/>
          </p:cNvSpPr>
          <p:nvPr/>
        </p:nvSpPr>
        <p:spPr>
          <a:xfrm>
            <a:off x="3455510" y="4888247"/>
            <a:ext cx="4824037" cy="66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badi" panose="020B0604020104020204" pitchFamily="34" charset="0"/>
              </a:rPr>
              <a:t>Passenger cars are becoming quite ‘clean’.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9CC9228-47A9-4005-8A06-D554657C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63" y="614784"/>
            <a:ext cx="9894133" cy="657009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Impact of Environmental Regulations</a:t>
            </a:r>
          </a:p>
        </p:txBody>
      </p:sp>
    </p:spTree>
    <p:extLst>
      <p:ext uri="{BB962C8B-B14F-4D97-AF65-F5344CB8AC3E}">
        <p14:creationId xmlns:p14="http://schemas.microsoft.com/office/powerpoint/2010/main" val="38840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27" y="1254323"/>
            <a:ext cx="3255353" cy="1524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98" y="1336146"/>
            <a:ext cx="3127863" cy="2521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42" y="3387746"/>
            <a:ext cx="2639340" cy="2274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02" y="2702160"/>
            <a:ext cx="5364956" cy="65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37" y="3939526"/>
            <a:ext cx="5379244" cy="1585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C43A87-C2CF-45E3-952E-0551009693A8}"/>
              </a:ext>
            </a:extLst>
          </p:cNvPr>
          <p:cNvSpPr txBox="1">
            <a:spLocks/>
          </p:cNvSpPr>
          <p:nvPr/>
        </p:nvSpPr>
        <p:spPr>
          <a:xfrm>
            <a:off x="588223" y="106833"/>
            <a:ext cx="11155140" cy="5673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Trends show EVs on the way to replace gasoline cars</a:t>
            </a:r>
          </a:p>
        </p:txBody>
      </p:sp>
    </p:spTree>
    <p:extLst>
      <p:ext uri="{BB962C8B-B14F-4D97-AF65-F5344CB8AC3E}">
        <p14:creationId xmlns:p14="http://schemas.microsoft.com/office/powerpoint/2010/main" val="101974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b2HM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874" y="1388713"/>
            <a:ext cx="4016752" cy="22594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C43A87-C2CF-45E3-952E-0551009693A8}"/>
              </a:ext>
            </a:extLst>
          </p:cNvPr>
          <p:cNvSpPr txBox="1">
            <a:spLocks/>
          </p:cNvSpPr>
          <p:nvPr/>
        </p:nvSpPr>
        <p:spPr>
          <a:xfrm>
            <a:off x="139485" y="92538"/>
            <a:ext cx="11933694" cy="74495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Combination of Automation and Electric Vehicles is affecting consumer choices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B3D35-D2A2-42C6-B011-E2C92A52D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412" y="2814188"/>
            <a:ext cx="4637445" cy="31456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151626" y="2671281"/>
            <a:ext cx="4177309" cy="26096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A32BAA-5584-76AD-B883-5E4236C580F1}"/>
              </a:ext>
            </a:extLst>
          </p:cNvPr>
          <p:cNvSpPr txBox="1">
            <a:spLocks/>
          </p:cNvSpPr>
          <p:nvPr/>
        </p:nvSpPr>
        <p:spPr>
          <a:xfrm>
            <a:off x="1866600" y="6239011"/>
            <a:ext cx="8479464" cy="618989"/>
          </a:xfrm>
          <a:prstGeom prst="rect">
            <a:avLst/>
          </a:prstGeom>
        </p:spPr>
        <p:txBody>
          <a:bodyPr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</a:rPr>
              <a:t>Increasing access with shared rider fleets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9ADA8-9CBC-944E-3BC4-63E908C087B9}"/>
              </a:ext>
            </a:extLst>
          </p:cNvPr>
          <p:cNvSpPr txBox="1"/>
          <p:nvPr/>
        </p:nvSpPr>
        <p:spPr>
          <a:xfrm>
            <a:off x="1797958" y="3863786"/>
            <a:ext cx="213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1866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C43A87-C2CF-45E3-952E-0551009693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5988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Economic &amp; Energy Nexus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554" y="1582579"/>
            <a:ext cx="5608320" cy="420624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A32BAA-5584-76AD-B883-5E4236C580F1}"/>
              </a:ext>
            </a:extLst>
          </p:cNvPr>
          <p:cNvSpPr txBox="1">
            <a:spLocks/>
          </p:cNvSpPr>
          <p:nvPr/>
        </p:nvSpPr>
        <p:spPr>
          <a:xfrm>
            <a:off x="5440680" y="3061868"/>
            <a:ext cx="6249985" cy="1459651"/>
          </a:xfrm>
          <a:prstGeom prst="rect">
            <a:avLst/>
          </a:prstGeom>
        </p:spPr>
        <p:txBody>
          <a:bodyPr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</a:rPr>
              <a:t>With gas prices like these……,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</a:rPr>
              <a:t>who wouldn’t want an EV?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2348" y="1199156"/>
            <a:ext cx="5532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Bay area gas prices: October 2022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9A32BAA-5584-76AD-B883-5E4236C580F1}"/>
              </a:ext>
            </a:extLst>
          </p:cNvPr>
          <p:cNvSpPr txBox="1">
            <a:spLocks/>
          </p:cNvSpPr>
          <p:nvPr/>
        </p:nvSpPr>
        <p:spPr>
          <a:xfrm>
            <a:off x="5440680" y="5501898"/>
            <a:ext cx="6369028" cy="98796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Electric vehicles becoming affordable</a:t>
            </a:r>
          </a:p>
        </p:txBody>
      </p:sp>
    </p:spTree>
    <p:extLst>
      <p:ext uri="{BB962C8B-B14F-4D97-AF65-F5344CB8AC3E}">
        <p14:creationId xmlns:p14="http://schemas.microsoft.com/office/powerpoint/2010/main" val="8050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7C7DA3A-AD98-434A-AB54-4FB0C68D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67" y="1281019"/>
            <a:ext cx="3600025" cy="24361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1ADD26-E4F4-4924-B08A-8EC912E94B5A}"/>
              </a:ext>
            </a:extLst>
          </p:cNvPr>
          <p:cNvSpPr/>
          <p:nvPr/>
        </p:nvSpPr>
        <p:spPr>
          <a:xfrm>
            <a:off x="8342986" y="3842803"/>
            <a:ext cx="34184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Driving Mode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badi" panose="020B0604020104020204" pitchFamily="34" charset="0"/>
              </a:rPr>
              <a:t>Personal vehicle within households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badi" panose="020B0604020104020204" pitchFamily="34" charset="0"/>
              </a:rPr>
              <a:t>Ride Sharing (e.g. Uber)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4E0E3E-B1C1-4520-90BA-B07A23AB56E5}"/>
              </a:ext>
            </a:extLst>
          </p:cNvPr>
          <p:cNvSpPr/>
          <p:nvPr/>
        </p:nvSpPr>
        <p:spPr>
          <a:xfrm>
            <a:off x="4214913" y="3794735"/>
            <a:ext cx="3418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Automation Mode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badi" panose="020B0604020104020204" pitchFamily="34" charset="0"/>
              </a:rPr>
              <a:t>Automated  2.   Not Automated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E22DF2-1745-4070-BC0C-1FDE3D65A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281" y="1261261"/>
            <a:ext cx="3600025" cy="2448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00E10F-A5AF-47B0-8FE6-B1BDEE59E4BC}"/>
              </a:ext>
            </a:extLst>
          </p:cNvPr>
          <p:cNvSpPr/>
          <p:nvPr/>
        </p:nvSpPr>
        <p:spPr>
          <a:xfrm>
            <a:off x="4412639" y="4757536"/>
            <a:ext cx="32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Vehicle automation up to 40%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E3ED0E-AD0A-4438-8722-18352EC78D52}"/>
              </a:ext>
            </a:extLst>
          </p:cNvPr>
          <p:cNvSpPr/>
          <p:nvPr/>
        </p:nvSpPr>
        <p:spPr>
          <a:xfrm>
            <a:off x="8164319" y="4795582"/>
            <a:ext cx="35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VMT proportion from shared ride </a:t>
            </a:r>
          </a:p>
          <a:p>
            <a:pPr algn="ctr"/>
            <a:r>
              <a:rPr lang="en-US" dirty="0">
                <a:latin typeface="Abadi" panose="020B0604020104020204" pitchFamily="34" charset="0"/>
              </a:rPr>
              <a:t>services is about 30%.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7288FE-2A15-447F-94FF-627D5B7A18A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82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All of this means what?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9ACBB-41CA-4B67-BEB9-BCBD85BA3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71" y="1261261"/>
            <a:ext cx="3278292" cy="23322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5FD739-EFF2-4889-AA25-EB943371DB23}"/>
              </a:ext>
            </a:extLst>
          </p:cNvPr>
          <p:cNvSpPr/>
          <p:nvPr/>
        </p:nvSpPr>
        <p:spPr>
          <a:xfrm>
            <a:off x="101018" y="3848722"/>
            <a:ext cx="3780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Electrification options of passenger car fleet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badi" panose="020B0604020104020204" pitchFamily="34" charset="0"/>
              </a:rPr>
              <a:t>Battery (BEVs)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badi" panose="020B0604020104020204" pitchFamily="34" charset="0"/>
              </a:rPr>
              <a:t>Plug in Hybrid Electric Vehicles (PHEVs)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badi" panose="020B0604020104020204" pitchFamily="34" charset="0"/>
              </a:rPr>
              <a:t>Hybrid Electric Vehicles (HEVs).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05300-B6A7-4E10-A9F5-CFC34575A130}"/>
              </a:ext>
            </a:extLst>
          </p:cNvPr>
          <p:cNvSpPr/>
          <p:nvPr/>
        </p:nvSpPr>
        <p:spPr>
          <a:xfrm>
            <a:off x="602723" y="4951279"/>
            <a:ext cx="2382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VMTs largely from a combination of electric vehicles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040F69-8DCB-481F-FF42-4EC707A223AF}"/>
              </a:ext>
            </a:extLst>
          </p:cNvPr>
          <p:cNvSpPr/>
          <p:nvPr/>
        </p:nvSpPr>
        <p:spPr>
          <a:xfrm>
            <a:off x="596442" y="6278086"/>
            <a:ext cx="10681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/>
              <a:t>Given these trends (clean gasoline cars, electric cars, increased VMTs)</a:t>
            </a:r>
          </a:p>
        </p:txBody>
      </p:sp>
    </p:spTree>
    <p:extLst>
      <p:ext uri="{BB962C8B-B14F-4D97-AF65-F5344CB8AC3E}">
        <p14:creationId xmlns:p14="http://schemas.microsoft.com/office/powerpoint/2010/main" val="24086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" grpId="0"/>
      <p:bldP spid="3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4FEC17-DEC1-4405-9155-5F242341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619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10A67-BCAA-4C29-BA79-1A8ABD37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86190"/>
            <a:ext cx="10515600" cy="5453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impact will the combination of the following have on air quality in 2050?</a:t>
            </a:r>
          </a:p>
          <a:p>
            <a:pPr lvl="1"/>
            <a:r>
              <a:rPr lang="en-US" dirty="0"/>
              <a:t>Increased VMTs </a:t>
            </a:r>
          </a:p>
          <a:p>
            <a:pPr lvl="1"/>
            <a:r>
              <a:rPr lang="en-US" dirty="0"/>
              <a:t>Automation</a:t>
            </a:r>
          </a:p>
          <a:p>
            <a:pPr lvl="1"/>
            <a:r>
              <a:rPr lang="en-US" dirty="0"/>
              <a:t>Electric vehicles</a:t>
            </a:r>
          </a:p>
          <a:p>
            <a:pPr>
              <a:tabLst>
                <a:tab pos="7426325" algn="l"/>
              </a:tabLst>
            </a:pPr>
            <a:endParaRPr lang="en-US" dirty="0"/>
          </a:p>
          <a:p>
            <a:r>
              <a:rPr lang="en-US" dirty="0"/>
              <a:t>Will changes in air quality from electrification of passenger car fleet, be substantial, when compared with cleaner gasoline powered cars by 2050?</a:t>
            </a:r>
          </a:p>
          <a:p>
            <a:endParaRPr lang="en-US" dirty="0"/>
          </a:p>
          <a:p>
            <a:r>
              <a:rPr lang="en-US" dirty="0"/>
              <a:t>What impact will climate have on air quality under an electrified fleet scenario?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F68004-5ED7-4DA7-B221-EFA772E03164}"/>
              </a:ext>
            </a:extLst>
          </p:cNvPr>
          <p:cNvCxnSpPr/>
          <p:nvPr/>
        </p:nvCxnSpPr>
        <p:spPr>
          <a:xfrm>
            <a:off x="944575" y="938349"/>
            <a:ext cx="4354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99502</TotalTime>
  <Words>2071</Words>
  <Application>Microsoft Macintosh PowerPoint</Application>
  <PresentationFormat>Widescreen</PresentationFormat>
  <Paragraphs>380</Paragraphs>
  <Slides>31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Abadi</vt:lpstr>
      <vt:lpstr>Alright Sans Medium</vt:lpstr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Performance of an Electrified U.S. Passenger Car Fleet in 2050 Under Future Climate Scenarios on Air Quality</vt:lpstr>
      <vt:lpstr>Transportation:   Significant component of the US energy economy              Largest contributor to urban pollution.</vt:lpstr>
      <vt:lpstr>Impact of Environmental Regulations?</vt:lpstr>
      <vt:lpstr>Impact of Environmental Regulations</vt:lpstr>
      <vt:lpstr>PowerPoint Presentation</vt:lpstr>
      <vt:lpstr>PowerPoint Presentation</vt:lpstr>
      <vt:lpstr>PowerPoint Presentation</vt:lpstr>
      <vt:lpstr>PowerPoint Presentation</vt:lpstr>
      <vt:lpstr>Questions</vt:lpstr>
      <vt:lpstr>Objective: Evaluate the effect of electric cars on 2050 air quality</vt:lpstr>
      <vt:lpstr>Overall approach</vt:lpstr>
      <vt:lpstr>Input into MOVES  Mobile Emissions Scale up  2016 - 2050</vt:lpstr>
      <vt:lpstr>MOVES-SMOKE-WRF-CMAQ</vt:lpstr>
      <vt:lpstr>Emissions Other Sectors</vt:lpstr>
      <vt:lpstr>Scenario runs</vt:lpstr>
      <vt:lpstr>Results I: 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II: Automation and EV Adoption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Acknowledgment: Collaborators</vt:lpstr>
      <vt:lpstr>Thank  you for listening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Lawal, Abiola S</dc:creator>
  <cp:lastModifiedBy>Lawal, Abiola S</cp:lastModifiedBy>
  <cp:revision>201</cp:revision>
  <dcterms:created xsi:type="dcterms:W3CDTF">2022-07-05T03:59:54Z</dcterms:created>
  <dcterms:modified xsi:type="dcterms:W3CDTF">2022-10-17T16:35:04Z</dcterms:modified>
</cp:coreProperties>
</file>