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497" r:id="rId3"/>
    <p:sldId id="498" r:id="rId4"/>
    <p:sldId id="496" r:id="rId5"/>
    <p:sldId id="357" r:id="rId6"/>
    <p:sldId id="424" r:id="rId7"/>
    <p:sldId id="390" r:id="rId8"/>
    <p:sldId id="495" r:id="rId9"/>
    <p:sldId id="488" r:id="rId10"/>
    <p:sldId id="371" r:id="rId11"/>
    <p:sldId id="397" r:id="rId12"/>
    <p:sldId id="500" r:id="rId13"/>
    <p:sldId id="499" r:id="rId14"/>
    <p:sldId id="501" r:id="rId15"/>
    <p:sldId id="502" r:id="rId16"/>
    <p:sldId id="489" r:id="rId17"/>
    <p:sldId id="490" r:id="rId18"/>
    <p:sldId id="503" r:id="rId19"/>
    <p:sldId id="504" r:id="rId20"/>
    <p:sldId id="506" r:id="rId21"/>
    <p:sldId id="505" r:id="rId22"/>
    <p:sldId id="511" r:id="rId23"/>
    <p:sldId id="426" r:id="rId24"/>
    <p:sldId id="509" r:id="rId25"/>
    <p:sldId id="427" r:id="rId26"/>
    <p:sldId id="398" r:id="rId27"/>
    <p:sldId id="429" r:id="rId28"/>
    <p:sldId id="428" r:id="rId29"/>
    <p:sldId id="512" r:id="rId30"/>
    <p:sldId id="514" r:id="rId31"/>
    <p:sldId id="519" r:id="rId32"/>
    <p:sldId id="431" r:id="rId33"/>
    <p:sldId id="515" r:id="rId34"/>
    <p:sldId id="516" r:id="rId35"/>
    <p:sldId id="517" r:id="rId36"/>
    <p:sldId id="494" r:id="rId37"/>
    <p:sldId id="493" r:id="rId38"/>
    <p:sldId id="520" r:id="rId39"/>
    <p:sldId id="518" r:id="rId40"/>
    <p:sldId id="282" r:id="rId41"/>
    <p:sldId id="492" r:id="rId42"/>
    <p:sldId id="508" r:id="rId43"/>
    <p:sldId id="391" r:id="rId44"/>
    <p:sldId id="507" r:id="rId45"/>
    <p:sldId id="374" r:id="rId4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3B2B"/>
    <a:srgbClr val="CDAF95"/>
    <a:srgbClr val="EC5F43"/>
    <a:srgbClr val="ECCEAF"/>
    <a:srgbClr val="E53D32"/>
    <a:srgbClr val="2349F9"/>
    <a:srgbClr val="F3A533"/>
    <a:srgbClr val="4D854D"/>
    <a:srgbClr val="579DDF"/>
    <a:srgbClr val="7FF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496"/>
    <p:restoredTop sz="94705"/>
  </p:normalViewPr>
  <p:slideViewPr>
    <p:cSldViewPr snapToGrid="0">
      <p:cViewPr varScale="1">
        <p:scale>
          <a:sx n="74" d="100"/>
          <a:sy n="74" d="100"/>
        </p:scale>
        <p:origin x="176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7528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119405" y="2558769"/>
            <a:ext cx="507738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73470" y="622633"/>
            <a:ext cx="498726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2146710"/>
            <a:ext cx="8229600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2146710"/>
            <a:ext cx="4114800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2146710"/>
            <a:ext cx="4038600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2174875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818581"/>
            <a:ext cx="4040188" cy="330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2166017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818581"/>
            <a:ext cx="4041775" cy="330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3373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333737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1225549"/>
            <a:ext cx="3008313" cy="41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1225549"/>
            <a:ext cx="5111750" cy="4900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950065"/>
            <a:ext cx="3008313" cy="417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3373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333737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33373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333737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333737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1106129"/>
            <a:ext cx="5486400" cy="362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33737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333737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333737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333737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333737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582273" y="21636"/>
            <a:ext cx="397945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0371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2146710"/>
            <a:ext cx="8229600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3373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33737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3373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9323" y="65225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507419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87461" y="649609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1043895" y="2166551"/>
            <a:ext cx="2108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3015049" y="2351217"/>
            <a:ext cx="342282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Pollution from Agriculture: </a:t>
            </a:r>
          </a:p>
          <a:p>
            <a:pPr algn="ctr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Almanac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AD05ED-CE2A-F14A-931B-8F115C85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3" y="1027479"/>
            <a:ext cx="7913248" cy="43675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D69FD2-01A2-1941-A612-61B862228D70}"/>
              </a:ext>
            </a:extLst>
          </p:cNvPr>
          <p:cNvSpPr/>
          <p:nvPr/>
        </p:nvSpPr>
        <p:spPr>
          <a:xfrm>
            <a:off x="1906291" y="283683"/>
            <a:ext cx="72787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Ammonia critical to PM 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CC4616-B450-F044-8B21-82A947DD52AE}"/>
              </a:ext>
            </a:extLst>
          </p:cNvPr>
          <p:cNvSpPr txBox="1"/>
          <p:nvPr/>
        </p:nvSpPr>
        <p:spPr>
          <a:xfrm>
            <a:off x="557939" y="5580813"/>
            <a:ext cx="8052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A533"/>
                </a:solidFill>
              </a:rPr>
              <a:t>ammonium</a:t>
            </a:r>
            <a:r>
              <a:rPr lang="en-US" sz="2400" dirty="0"/>
              <a:t> also facilitates formation of </a:t>
            </a:r>
            <a:r>
              <a:rPr lang="en-US" sz="2400" b="1" dirty="0">
                <a:solidFill>
                  <a:srgbClr val="E83E33"/>
                </a:solidFill>
              </a:rPr>
              <a:t>sulfate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2349F9"/>
                </a:solidFill>
              </a:rPr>
              <a:t>nitrate</a:t>
            </a:r>
            <a:r>
              <a:rPr lang="en-US" sz="2400" dirty="0">
                <a:solidFill>
                  <a:srgbClr val="2349F9"/>
                </a:solidFill>
              </a:rPr>
              <a:t> </a:t>
            </a:r>
            <a:r>
              <a:rPr lang="en-US" sz="2400" dirty="0"/>
              <a:t>&amp; </a:t>
            </a:r>
          </a:p>
          <a:p>
            <a:r>
              <a:rPr lang="en-US" sz="2400" dirty="0"/>
              <a:t>some </a:t>
            </a:r>
            <a:r>
              <a:rPr lang="en-US" sz="2400" b="1" dirty="0">
                <a:solidFill>
                  <a:srgbClr val="7FF21A"/>
                </a:solidFill>
              </a:rPr>
              <a:t>organic</a:t>
            </a:r>
            <a:r>
              <a:rPr lang="en-US" sz="2400" dirty="0"/>
              <a:t> mass (directly and through water uptake)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D2C2D6-6999-3F41-BF47-3255E1F8A456}"/>
              </a:ext>
            </a:extLst>
          </p:cNvPr>
          <p:cNvSpPr/>
          <p:nvPr/>
        </p:nvSpPr>
        <p:spPr>
          <a:xfrm>
            <a:off x="557939" y="970350"/>
            <a:ext cx="7919634" cy="378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71E97-B5A5-DB4F-99D5-F8ECDCD77314}"/>
              </a:ext>
            </a:extLst>
          </p:cNvPr>
          <p:cNvSpPr/>
          <p:nvPr/>
        </p:nvSpPr>
        <p:spPr>
          <a:xfrm>
            <a:off x="697423" y="5048304"/>
            <a:ext cx="7919634" cy="378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22CFBE-24A8-4C47-90B4-0A8CF2B712DD}"/>
              </a:ext>
            </a:extLst>
          </p:cNvPr>
          <p:cNvSpPr/>
          <p:nvPr/>
        </p:nvSpPr>
        <p:spPr>
          <a:xfrm>
            <a:off x="457200" y="3533366"/>
            <a:ext cx="1032933" cy="378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9B634B-5BEC-154E-BFA4-AED56320A26D}"/>
              </a:ext>
            </a:extLst>
          </p:cNvPr>
          <p:cNvSpPr/>
          <p:nvPr/>
        </p:nvSpPr>
        <p:spPr>
          <a:xfrm>
            <a:off x="7171267" y="2485288"/>
            <a:ext cx="1578888" cy="1048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D1DEA4-8E62-4346-93B9-46546634327C}"/>
              </a:ext>
            </a:extLst>
          </p:cNvPr>
          <p:cNvSpPr/>
          <p:nvPr/>
        </p:nvSpPr>
        <p:spPr>
          <a:xfrm>
            <a:off x="0" y="6488668"/>
            <a:ext cx="6964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Nguyen et al., ES&amp;T Letts., 2016</a:t>
            </a:r>
          </a:p>
        </p:txBody>
      </p:sp>
    </p:spTree>
    <p:extLst>
      <p:ext uri="{BB962C8B-B14F-4D97-AF65-F5344CB8AC3E}">
        <p14:creationId xmlns:p14="http://schemas.microsoft.com/office/powerpoint/2010/main" val="305213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_ntbDuMwQ3Y67ugzC36sR3LaRek3_5QtECHl4AYIk8Ld9G1k1CzWTD3QZjnbU_wS257pWD_bL9Q-DA9Zojc2yCwaCmIpRHA7WKUGwMoo_-5eo_QhExLBH4Q6y662w9fKsDOjx03cppYdWx1LHg">
            <a:extLst>
              <a:ext uri="{FF2B5EF4-FFF2-40B4-BE49-F238E27FC236}">
                <a16:creationId xmlns:a16="http://schemas.microsoft.com/office/drawing/2014/main" id="{B5955CEA-9F66-154D-B95F-8212330B1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9790" b="9624"/>
          <a:stretch/>
        </p:blipFill>
        <p:spPr bwMode="auto">
          <a:xfrm>
            <a:off x="664767" y="978569"/>
            <a:ext cx="8174433" cy="43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949763-6B42-AB40-B016-12D0C143EFA0}"/>
              </a:ext>
            </a:extLst>
          </p:cNvPr>
          <p:cNvSpPr/>
          <p:nvPr/>
        </p:nvSpPr>
        <p:spPr>
          <a:xfrm>
            <a:off x="417095" y="5181801"/>
            <a:ext cx="85344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Calibri" panose="020F0502020204030204" pitchFamily="34" charset="0"/>
              </a:rPr>
              <a:t>EPA’s National Emissions Inventory: NH</a:t>
            </a:r>
            <a:r>
              <a:rPr lang="en-US" sz="2500" baseline="-25000" dirty="0">
                <a:latin typeface="Calibri" panose="020F0502020204030204" pitchFamily="34" charset="0"/>
              </a:rPr>
              <a:t>3</a:t>
            </a:r>
            <a:r>
              <a:rPr lang="en-US" sz="2500" dirty="0">
                <a:latin typeface="Calibri" panose="020F0502020204030204" pitchFamily="34" charset="0"/>
              </a:rPr>
              <a:t> from livestock 3x all other sources combined, including fertilizer</a:t>
            </a:r>
          </a:p>
          <a:p>
            <a:r>
              <a:rPr lang="en-US" sz="2000" dirty="0">
                <a:latin typeface="Calibri" panose="020F0502020204030204" pitchFamily="34" charset="0"/>
              </a:rPr>
              <a:t>*estimated from activity data and feed look up tables</a:t>
            </a:r>
          </a:p>
          <a:p>
            <a:endParaRPr lang="en-US" sz="25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6D274-4E29-A143-8C8B-855929C599F0}"/>
              </a:ext>
            </a:extLst>
          </p:cNvPr>
          <p:cNvSpPr/>
          <p:nvPr/>
        </p:nvSpPr>
        <p:spPr>
          <a:xfrm>
            <a:off x="1865215" y="171388"/>
            <a:ext cx="7278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U.S. ammonia sources</a:t>
            </a:r>
          </a:p>
        </p:txBody>
      </p:sp>
    </p:spTree>
    <p:extLst>
      <p:ext uri="{BB962C8B-B14F-4D97-AF65-F5344CB8AC3E}">
        <p14:creationId xmlns:p14="http://schemas.microsoft.com/office/powerpoint/2010/main" val="288525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CD6222-A09B-9C45-9CB7-046A6D993735}"/>
              </a:ext>
            </a:extLst>
          </p:cNvPr>
          <p:cNvSpPr/>
          <p:nvPr/>
        </p:nvSpPr>
        <p:spPr>
          <a:xfrm>
            <a:off x="1865215" y="171388"/>
            <a:ext cx="727878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 policy &amp; regulations for agriculture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BEB9F-5A36-D443-91E7-E1A28F3325D9}"/>
              </a:ext>
            </a:extLst>
          </p:cNvPr>
          <p:cNvSpPr txBox="1"/>
          <p:nvPr/>
        </p:nvSpPr>
        <p:spPr>
          <a:xfrm>
            <a:off x="160421" y="947384"/>
            <a:ext cx="8807116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EPA regulates NH</a:t>
            </a:r>
            <a:r>
              <a:rPr lang="en-US" sz="2000" baseline="-25000" dirty="0"/>
              <a:t>3</a:t>
            </a:r>
            <a:r>
              <a:rPr lang="en-US" sz="2000" dirty="0"/>
              <a:t> under CERCLA &amp; EPCRA *except* when on farm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1" dirty="0"/>
              <a:t>2006</a:t>
            </a:r>
            <a:r>
              <a:rPr lang="en-US" sz="2000" dirty="0"/>
              <a:t>: EPA “Final Order” CAFO that paid a nominal penalty to fund a 2-year study to establish Emissions Estimating Methodologies (EEMs) protected from penalty.</a:t>
            </a:r>
          </a:p>
          <a:p>
            <a:pPr marL="523875" algn="just">
              <a:buFontTx/>
              <a:buChar char="-"/>
            </a:pPr>
            <a:r>
              <a:rPr lang="en-US" sz="1900" dirty="0"/>
              <a:t>EEMs not finalized &amp; Order still in effect; IG urged EPA to end the Order </a:t>
            </a:r>
          </a:p>
          <a:p>
            <a:pPr marL="587375" algn="just"/>
            <a:endParaRPr lang="en-US" sz="2000" dirty="0"/>
          </a:p>
          <a:p>
            <a:pPr marL="15875" algn="just"/>
            <a:r>
              <a:rPr lang="en-US" sz="2000" b="1" dirty="0"/>
              <a:t>2008</a:t>
            </a:r>
            <a:r>
              <a:rPr lang="en-US" sz="2000" dirty="0"/>
              <a:t>: GAO urged better data for EPA to regulate CAFOs</a:t>
            </a:r>
          </a:p>
          <a:p>
            <a:pPr marL="15875" algn="just"/>
            <a:endParaRPr lang="en-US" sz="2000" dirty="0"/>
          </a:p>
          <a:p>
            <a:pPr marL="15875" algn="just"/>
            <a:r>
              <a:rPr lang="en-US" sz="2000" dirty="0"/>
              <a:t>NEPA exempts agriculture and CAFOs from some requirements, also Agency categorical exemptions</a:t>
            </a:r>
          </a:p>
          <a:p>
            <a:pPr marL="15875" algn="just"/>
            <a:endParaRPr lang="en-US" sz="2000" dirty="0"/>
          </a:p>
          <a:p>
            <a:pPr marL="15875" algn="just"/>
            <a:r>
              <a:rPr lang="en-US" sz="2000" b="1" dirty="0"/>
              <a:t>2018</a:t>
            </a:r>
            <a:r>
              <a:rPr lang="en-US" sz="2000" dirty="0"/>
              <a:t>: FARM Act exempts farms from any self-reporting requirements for animal waste</a:t>
            </a:r>
          </a:p>
          <a:p>
            <a:pPr marL="15875" algn="just"/>
            <a:endParaRPr lang="en-US" sz="2000" dirty="0"/>
          </a:p>
          <a:p>
            <a:pPr marL="15875" algn="just"/>
            <a:r>
              <a:rPr lang="en-US" sz="2000" b="1" dirty="0"/>
              <a:t>2022</a:t>
            </a:r>
            <a:r>
              <a:rPr lang="en-US" sz="2000" dirty="0"/>
              <a:t>: riders in the Appropriations Act prohibit use of funds to issue air permits for several pollutants or require GHG reporting from animal manure management</a:t>
            </a:r>
          </a:p>
        </p:txBody>
      </p:sp>
    </p:spTree>
    <p:extLst>
      <p:ext uri="{BB962C8B-B14F-4D97-AF65-F5344CB8AC3E}">
        <p14:creationId xmlns:p14="http://schemas.microsoft.com/office/powerpoint/2010/main" val="17937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A87364-3F38-2445-9EDD-7C0687EC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92" y="2423235"/>
            <a:ext cx="5384924" cy="26924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2FA6C2-24D2-CF4B-A1A6-734088F1C61F}"/>
              </a:ext>
            </a:extLst>
          </p:cNvPr>
          <p:cNvSpPr/>
          <p:nvPr/>
        </p:nvSpPr>
        <p:spPr>
          <a:xfrm>
            <a:off x="1865215" y="171388"/>
            <a:ext cx="72787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bucolic notions</a:t>
            </a:r>
          </a:p>
        </p:txBody>
      </p:sp>
    </p:spTree>
    <p:extLst>
      <p:ext uri="{BB962C8B-B14F-4D97-AF65-F5344CB8AC3E}">
        <p14:creationId xmlns:p14="http://schemas.microsoft.com/office/powerpoint/2010/main" val="284788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66EC1-3C94-0A46-B3E1-1BCC5E13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77" y="1159816"/>
            <a:ext cx="3378200" cy="241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B795A2-7EDD-FD4A-8282-723705B4F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377" y="3798499"/>
            <a:ext cx="36068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69381-EDA8-4542-9666-B34F5F992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17" y="3925499"/>
            <a:ext cx="3835400" cy="212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D916B-0F55-5F46-9772-58D38FEC2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17" y="1331266"/>
            <a:ext cx="3937000" cy="2070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D0F3EA-8691-1642-9A93-C8024C83225C}"/>
              </a:ext>
            </a:extLst>
          </p:cNvPr>
          <p:cNvSpPr/>
          <p:nvPr/>
        </p:nvSpPr>
        <p:spPr>
          <a:xfrm>
            <a:off x="1865215" y="171388"/>
            <a:ext cx="72787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vertically integrated agribusiness</a:t>
            </a:r>
          </a:p>
        </p:txBody>
      </p:sp>
    </p:spTree>
    <p:extLst>
      <p:ext uri="{BB962C8B-B14F-4D97-AF65-F5344CB8AC3E}">
        <p14:creationId xmlns:p14="http://schemas.microsoft.com/office/powerpoint/2010/main" val="281270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F6212-B59D-3D44-847F-F86A25D7F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422" y="868458"/>
            <a:ext cx="8599883" cy="3979453"/>
          </a:xfrm>
        </p:spPr>
        <p:txBody>
          <a:bodyPr/>
          <a:lstStyle/>
          <a:p>
            <a:pPr marL="25400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USDA Census of Agriculture </a:t>
            </a:r>
          </a:p>
          <a:p>
            <a:pPr lvl="1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 every five years from 1997-2017 </a:t>
            </a:r>
          </a:p>
          <a:p>
            <a:pPr lvl="1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“large” scale operations: 500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beef cattle, 500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dairy cows, 1000</a:t>
            </a:r>
            <a:r>
              <a:rPr lang="en-US" sz="16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hogs, 500,000 broiler chickens sold annually or 100,000 egg-laying chickens</a:t>
            </a:r>
          </a:p>
          <a:p>
            <a:pPr lvl="1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largest CAFOs missing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USDA “large” category corresponds to EPA’s “medium” CAFO definition</a:t>
            </a:r>
          </a:p>
          <a:p>
            <a:pPr lvl="1"/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400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EPA defines an animal unit as 1000lb of live weight. </a:t>
            </a:r>
          </a:p>
          <a:p>
            <a:pPr lvl="1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individual cattle or cow, 2.5 hogs, and 125 chickens </a:t>
            </a:r>
          </a:p>
          <a:p>
            <a:pPr lvl="1"/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400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County level animal numbers from the Census for Agriculture are linked to county-specific land areas from USDA’s Economic Research Service using the Census Service’s unique Geographic Identifier (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GeoID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for each county. </a:t>
            </a:r>
          </a:p>
          <a:p>
            <a:pPr marL="25400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400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 EPA’s NPDES program, some states report raw numbers of CAFOs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A8756-3CCF-BD4A-BC87-C7D26FD1E247}"/>
              </a:ext>
            </a:extLst>
          </p:cNvPr>
          <p:cNvSpPr/>
          <p:nvPr/>
        </p:nvSpPr>
        <p:spPr>
          <a:xfrm>
            <a:off x="1906291" y="209541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animal unit density at CAFOs</a:t>
            </a:r>
          </a:p>
        </p:txBody>
      </p:sp>
    </p:spTree>
    <p:extLst>
      <p:ext uri="{BB962C8B-B14F-4D97-AF65-F5344CB8AC3E}">
        <p14:creationId xmlns:p14="http://schemas.microsoft.com/office/powerpoint/2010/main" val="395663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bxBN2RXILIzHyqHoQ2FtK1RuovX2SSD5vJeRCXWmrDBcYcIT8AojjsS_psmmCqm1Cy4QbOo-3sUFRl_i8WdDC25XoS-juypNS4FaUR9x1C5eUy-eiLT1yu56asiSnUJr1MOuestm3SY8iI_USg">
            <a:extLst>
              <a:ext uri="{FF2B5EF4-FFF2-40B4-BE49-F238E27FC236}">
                <a16:creationId xmlns:a16="http://schemas.microsoft.com/office/drawing/2014/main" id="{48A3EC98-7E8E-494F-BEE6-FE159D49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8" y="1184912"/>
            <a:ext cx="7716744" cy="459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6E2C8-3388-D04A-A8AE-998BC051B872}"/>
              </a:ext>
            </a:extLst>
          </p:cNvPr>
          <p:cNvSpPr/>
          <p:nvPr/>
        </p:nvSpPr>
        <p:spPr>
          <a:xfrm>
            <a:off x="314794" y="5544929"/>
            <a:ext cx="8829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Pollution Discharge Elimination System (NPDES) reporting indicates shift toward more highly concentrated meat production.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AB01B-49DC-784E-942A-4F050E4F7A54}"/>
              </a:ext>
            </a:extLst>
          </p:cNvPr>
          <p:cNvSpPr/>
          <p:nvPr/>
        </p:nvSpPr>
        <p:spPr>
          <a:xfrm>
            <a:off x="1906291" y="127448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 animal density &amp; CAFOs</a:t>
            </a:r>
          </a:p>
        </p:txBody>
      </p:sp>
    </p:spTree>
    <p:extLst>
      <p:ext uri="{BB962C8B-B14F-4D97-AF65-F5344CB8AC3E}">
        <p14:creationId xmlns:p14="http://schemas.microsoft.com/office/powerpoint/2010/main" val="1041857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4CE4EB-29B4-A045-AFAB-5954B5A2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70"/>
            <a:ext cx="9144000" cy="429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1150B-BB60-0E4F-8FF0-879057877501}"/>
              </a:ext>
            </a:extLst>
          </p:cNvPr>
          <p:cNvSpPr/>
          <p:nvPr/>
        </p:nvSpPr>
        <p:spPr>
          <a:xfrm>
            <a:off x="1906291" y="21256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units / mi</a:t>
            </a:r>
            <a:r>
              <a:rPr lang="en-US" sz="3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81AD1-E02C-F047-949D-974C3B1D078B}"/>
              </a:ext>
            </a:extLst>
          </p:cNvPr>
          <p:cNvSpPr txBox="1"/>
          <p:nvPr/>
        </p:nvSpPr>
        <p:spPr>
          <a:xfrm>
            <a:off x="370702" y="5574030"/>
            <a:ext cx="762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unit = 1000lb of live weight: individual cattle or cow, 2.5 hogs, and 125 chickens.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529B69-84BC-CF41-9B2B-F58C409CBA7B}"/>
              </a:ext>
            </a:extLst>
          </p:cNvPr>
          <p:cNvSpPr/>
          <p:nvPr/>
        </p:nvSpPr>
        <p:spPr>
          <a:xfrm>
            <a:off x="7787125" y="1336680"/>
            <a:ext cx="1046323" cy="4105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30289-1867-EE4D-918E-113F989123FA}"/>
              </a:ext>
            </a:extLst>
          </p:cNvPr>
          <p:cNvSpPr txBox="1"/>
          <p:nvPr/>
        </p:nvSpPr>
        <p:spPr>
          <a:xfrm>
            <a:off x="7705985" y="128397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6FCA5-DF7E-FA42-A3E7-F8DB0E572580}"/>
              </a:ext>
            </a:extLst>
          </p:cNvPr>
          <p:cNvSpPr txBox="1"/>
          <p:nvPr/>
        </p:nvSpPr>
        <p:spPr>
          <a:xfrm>
            <a:off x="7705985" y="200771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3C368-8389-AE42-8B34-F396F64A0C14}"/>
              </a:ext>
            </a:extLst>
          </p:cNvPr>
          <p:cNvSpPr txBox="1"/>
          <p:nvPr/>
        </p:nvSpPr>
        <p:spPr>
          <a:xfrm>
            <a:off x="7705985" y="262657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81D90-025A-9A4C-B538-28406A0F8C7C}"/>
              </a:ext>
            </a:extLst>
          </p:cNvPr>
          <p:cNvSpPr txBox="1"/>
          <p:nvPr/>
        </p:nvSpPr>
        <p:spPr>
          <a:xfrm>
            <a:off x="7705985" y="329678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7695D-A572-A741-8728-738902E32856}"/>
              </a:ext>
            </a:extLst>
          </p:cNvPr>
          <p:cNvSpPr txBox="1"/>
          <p:nvPr/>
        </p:nvSpPr>
        <p:spPr>
          <a:xfrm>
            <a:off x="7705985" y="396699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797F0-E300-2A4E-BD4C-6CCDB2714E16}"/>
              </a:ext>
            </a:extLst>
          </p:cNvPr>
          <p:cNvSpPr txBox="1"/>
          <p:nvPr/>
        </p:nvSpPr>
        <p:spPr>
          <a:xfrm>
            <a:off x="7853462" y="463720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4B802D-FAED-6349-BAB1-E74183AB084D}"/>
              </a:ext>
            </a:extLst>
          </p:cNvPr>
          <p:cNvSpPr/>
          <p:nvPr/>
        </p:nvSpPr>
        <p:spPr>
          <a:xfrm>
            <a:off x="6740802" y="1336680"/>
            <a:ext cx="1046323" cy="164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6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EA9680-D084-A947-9198-4A56E28A9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70"/>
            <a:ext cx="9144000" cy="429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4B51F7-B584-234E-91D2-A5726DE87C7F}"/>
              </a:ext>
            </a:extLst>
          </p:cNvPr>
          <p:cNvSpPr/>
          <p:nvPr/>
        </p:nvSpPr>
        <p:spPr>
          <a:xfrm>
            <a:off x="1906291" y="195794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cattle / mi</a:t>
            </a:r>
            <a:r>
              <a:rPr lang="en-US" sz="3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5EAF46-74BB-FA49-885D-0D2AFF505BF5}"/>
              </a:ext>
            </a:extLst>
          </p:cNvPr>
          <p:cNvSpPr/>
          <p:nvPr/>
        </p:nvSpPr>
        <p:spPr>
          <a:xfrm>
            <a:off x="7782658" y="1336680"/>
            <a:ext cx="1046323" cy="4187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1F082C-ECC0-4147-B4C9-5CA4276395BF}"/>
              </a:ext>
            </a:extLst>
          </p:cNvPr>
          <p:cNvSpPr/>
          <p:nvPr/>
        </p:nvSpPr>
        <p:spPr>
          <a:xfrm>
            <a:off x="6740802" y="1336680"/>
            <a:ext cx="1046323" cy="164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1D123-8CC8-BE48-B05B-A57BB41A75AA}"/>
              </a:ext>
            </a:extLst>
          </p:cNvPr>
          <p:cNvSpPr txBox="1"/>
          <p:nvPr/>
        </p:nvSpPr>
        <p:spPr>
          <a:xfrm>
            <a:off x="7701062" y="494200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654C87-96BD-8C49-9062-4C42F225250C}"/>
              </a:ext>
            </a:extLst>
          </p:cNvPr>
          <p:cNvSpPr txBox="1"/>
          <p:nvPr/>
        </p:nvSpPr>
        <p:spPr>
          <a:xfrm>
            <a:off x="7696813" y="41165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2BF90-8027-304A-AAA6-B76E0C02E983}"/>
              </a:ext>
            </a:extLst>
          </p:cNvPr>
          <p:cNvSpPr txBox="1"/>
          <p:nvPr/>
        </p:nvSpPr>
        <p:spPr>
          <a:xfrm>
            <a:off x="7696813" y="332151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A072F0-D0AD-D748-9864-E87303F2E076}"/>
              </a:ext>
            </a:extLst>
          </p:cNvPr>
          <p:cNvSpPr txBox="1"/>
          <p:nvPr/>
        </p:nvSpPr>
        <p:spPr>
          <a:xfrm>
            <a:off x="7696813" y="252651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DCD5A6-A174-0045-853F-9B28888508BC}"/>
              </a:ext>
            </a:extLst>
          </p:cNvPr>
          <p:cNvSpPr txBox="1"/>
          <p:nvPr/>
        </p:nvSpPr>
        <p:spPr>
          <a:xfrm>
            <a:off x="7688315" y="17010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295248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CAD630-32B6-7F41-A44D-E58B7550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70"/>
            <a:ext cx="9144000" cy="429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054474-D292-ED4A-90AA-274CA3C2B801}"/>
              </a:ext>
            </a:extLst>
          </p:cNvPr>
          <p:cNvSpPr/>
          <p:nvPr/>
        </p:nvSpPr>
        <p:spPr>
          <a:xfrm>
            <a:off x="1906291" y="195794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dairy cows / mi</a:t>
            </a:r>
            <a:r>
              <a:rPr lang="en-US" sz="3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F7253C-57DF-AA48-B4FC-116DE41719B0}"/>
              </a:ext>
            </a:extLst>
          </p:cNvPr>
          <p:cNvSpPr/>
          <p:nvPr/>
        </p:nvSpPr>
        <p:spPr>
          <a:xfrm>
            <a:off x="7553445" y="1345083"/>
            <a:ext cx="1290222" cy="4187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2BBFF9-795A-D641-9BB9-AA7846B4F6E3}"/>
              </a:ext>
            </a:extLst>
          </p:cNvPr>
          <p:cNvSpPr/>
          <p:nvPr/>
        </p:nvSpPr>
        <p:spPr>
          <a:xfrm>
            <a:off x="6507122" y="1336680"/>
            <a:ext cx="1046323" cy="164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12D1B-2819-B049-9A89-16E1084305BD}"/>
              </a:ext>
            </a:extLst>
          </p:cNvPr>
          <p:cNvSpPr txBox="1"/>
          <p:nvPr/>
        </p:nvSpPr>
        <p:spPr>
          <a:xfrm>
            <a:off x="7467382" y="494200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7F180-B1B5-494B-AFB7-281DB8C8C2E0}"/>
              </a:ext>
            </a:extLst>
          </p:cNvPr>
          <p:cNvSpPr txBox="1"/>
          <p:nvPr/>
        </p:nvSpPr>
        <p:spPr>
          <a:xfrm>
            <a:off x="7463133" y="41165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E3CF5-2877-DF49-BCFE-1A78ED84EB1D}"/>
              </a:ext>
            </a:extLst>
          </p:cNvPr>
          <p:cNvSpPr txBox="1"/>
          <p:nvPr/>
        </p:nvSpPr>
        <p:spPr>
          <a:xfrm>
            <a:off x="7463133" y="332151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383773-FADD-9140-8D41-EEE544C3A85A}"/>
              </a:ext>
            </a:extLst>
          </p:cNvPr>
          <p:cNvSpPr txBox="1"/>
          <p:nvPr/>
        </p:nvSpPr>
        <p:spPr>
          <a:xfrm>
            <a:off x="7463133" y="252651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B2091-5BEE-9E4B-A08C-F9A6722A33AF}"/>
              </a:ext>
            </a:extLst>
          </p:cNvPr>
          <p:cNvSpPr txBox="1"/>
          <p:nvPr/>
        </p:nvSpPr>
        <p:spPr>
          <a:xfrm>
            <a:off x="7454635" y="170103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2955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_smog.jpg">
            <a:extLst>
              <a:ext uri="{FF2B5EF4-FFF2-40B4-BE49-F238E27FC236}">
                <a16:creationId xmlns:a16="http://schemas.microsoft.com/office/drawing/2014/main" id="{F0351E00-5163-5B4F-A404-807F7DF1A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94690" y="1047670"/>
            <a:ext cx="4799234" cy="52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7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BBDC17-1376-4A4D-8D59-9BBA9359F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70"/>
            <a:ext cx="9144000" cy="429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071891-47EB-C545-9508-8379700E9BF2}"/>
              </a:ext>
            </a:extLst>
          </p:cNvPr>
          <p:cNvSpPr/>
          <p:nvPr/>
        </p:nvSpPr>
        <p:spPr>
          <a:xfrm>
            <a:off x="1926611" y="19224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hogs / mi</a:t>
            </a:r>
            <a:r>
              <a:rPr lang="en-US" sz="3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08A472-7BB7-1640-BF7C-2817B4668300}"/>
              </a:ext>
            </a:extLst>
          </p:cNvPr>
          <p:cNvSpPr/>
          <p:nvPr/>
        </p:nvSpPr>
        <p:spPr>
          <a:xfrm>
            <a:off x="7817762" y="1339307"/>
            <a:ext cx="1021438" cy="4187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37A80-56DE-3B4D-A5D3-CF71F7920AA1}"/>
              </a:ext>
            </a:extLst>
          </p:cNvPr>
          <p:cNvSpPr/>
          <p:nvPr/>
        </p:nvSpPr>
        <p:spPr>
          <a:xfrm>
            <a:off x="6832242" y="1336680"/>
            <a:ext cx="1046323" cy="164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6D3C5-DECF-6B46-8D3E-D706015784B5}"/>
              </a:ext>
            </a:extLst>
          </p:cNvPr>
          <p:cNvSpPr txBox="1"/>
          <p:nvPr/>
        </p:nvSpPr>
        <p:spPr>
          <a:xfrm>
            <a:off x="7718795" y="131445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BD942-209C-514A-A5E4-4486F2A49D88}"/>
              </a:ext>
            </a:extLst>
          </p:cNvPr>
          <p:cNvSpPr txBox="1"/>
          <p:nvPr/>
        </p:nvSpPr>
        <p:spPr>
          <a:xfrm>
            <a:off x="7704417" y="233249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7A242-B32B-DC46-8E53-7BBAB90A9651}"/>
              </a:ext>
            </a:extLst>
          </p:cNvPr>
          <p:cNvSpPr txBox="1"/>
          <p:nvPr/>
        </p:nvSpPr>
        <p:spPr>
          <a:xfrm>
            <a:off x="7698475" y="331951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72830-898F-0D4F-B11C-5FB68383A63C}"/>
              </a:ext>
            </a:extLst>
          </p:cNvPr>
          <p:cNvSpPr txBox="1"/>
          <p:nvPr/>
        </p:nvSpPr>
        <p:spPr>
          <a:xfrm>
            <a:off x="7698474" y="432685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998653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ED224E-F158-EC47-8CBB-EEA77A35B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70"/>
            <a:ext cx="9144000" cy="429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312DA-A64A-0948-91C5-6C938107676D}"/>
              </a:ext>
            </a:extLst>
          </p:cNvPr>
          <p:cNvSpPr/>
          <p:nvPr/>
        </p:nvSpPr>
        <p:spPr>
          <a:xfrm>
            <a:off x="1926611" y="20240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broiler chickens / mi</a:t>
            </a:r>
            <a:r>
              <a:rPr lang="en-US" sz="32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9B11D-3B8C-B743-B428-307A5232F127}"/>
              </a:ext>
            </a:extLst>
          </p:cNvPr>
          <p:cNvSpPr/>
          <p:nvPr/>
        </p:nvSpPr>
        <p:spPr>
          <a:xfrm>
            <a:off x="7329888" y="1314450"/>
            <a:ext cx="1499151" cy="4187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A7798-23F1-A943-9CB2-6BF849B32D2E}"/>
              </a:ext>
            </a:extLst>
          </p:cNvPr>
          <p:cNvSpPr/>
          <p:nvPr/>
        </p:nvSpPr>
        <p:spPr>
          <a:xfrm>
            <a:off x="6832242" y="1367160"/>
            <a:ext cx="1046323" cy="164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CDB13-D327-2E49-B8B3-D6D1196405D4}"/>
              </a:ext>
            </a:extLst>
          </p:cNvPr>
          <p:cNvSpPr txBox="1"/>
          <p:nvPr/>
        </p:nvSpPr>
        <p:spPr>
          <a:xfrm>
            <a:off x="7200634" y="1314450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5243B-C42A-7F41-815A-F93280C7C932}"/>
              </a:ext>
            </a:extLst>
          </p:cNvPr>
          <p:cNvSpPr txBox="1"/>
          <p:nvPr/>
        </p:nvSpPr>
        <p:spPr>
          <a:xfrm>
            <a:off x="7359331" y="210693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5CB3E-BF6A-B84E-BCD3-2013C06CBB6D}"/>
              </a:ext>
            </a:extLst>
          </p:cNvPr>
          <p:cNvSpPr txBox="1"/>
          <p:nvPr/>
        </p:nvSpPr>
        <p:spPr>
          <a:xfrm>
            <a:off x="7359331" y="289941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42664-650D-DB48-A6B4-F08BDFB12E26}"/>
              </a:ext>
            </a:extLst>
          </p:cNvPr>
          <p:cNvSpPr txBox="1"/>
          <p:nvPr/>
        </p:nvSpPr>
        <p:spPr>
          <a:xfrm>
            <a:off x="7359331" y="369189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A46D9-3CE7-A64B-813A-3CEF38EDE25F}"/>
              </a:ext>
            </a:extLst>
          </p:cNvPr>
          <p:cNvSpPr txBox="1"/>
          <p:nvPr/>
        </p:nvSpPr>
        <p:spPr>
          <a:xfrm>
            <a:off x="7359331" y="450469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2k</a:t>
            </a:r>
          </a:p>
        </p:txBody>
      </p:sp>
    </p:spTree>
    <p:extLst>
      <p:ext uri="{BB962C8B-B14F-4D97-AF65-F5344CB8AC3E}">
        <p14:creationId xmlns:p14="http://schemas.microsoft.com/office/powerpoint/2010/main" val="1246474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5C8F1-205F-AD4D-BBC4-BF32FFF36063}"/>
              </a:ext>
            </a:extLst>
          </p:cNvPr>
          <p:cNvSpPr/>
          <p:nvPr/>
        </p:nvSpPr>
        <p:spPr>
          <a:xfrm>
            <a:off x="1893934" y="135402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</a:t>
            </a:r>
            <a:r>
              <a:rPr lang="en-US" sz="320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s://lh5.googleusercontent.com/K18mL2UGjoSTW43a6AjTa5aXkLP-2CnueNDAbzjaA-rdMrbpIB5Pjh5Ds18W4sT3JsE8kDrjFnxpsUAkMpIJZR9l86Mv1_aocd9nrLqBGvUK06oN9TgMsCBUTpZ7-T6t1snWHGkuttSQf53XEq-aXWQ2uNR-Df2hohZmzemmdk0mChVXZZ-yO-4LIGPDIvlAbvgHkw">
            <a:extLst>
              <a:ext uri="{FF2B5EF4-FFF2-40B4-BE49-F238E27FC236}">
                <a16:creationId xmlns:a16="http://schemas.microsoft.com/office/drawing/2014/main" id="{70D9EE4F-B0D0-954B-B30A-3D776A784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138" r="14079" b="3209"/>
          <a:stretch/>
        </p:blipFill>
        <p:spPr bwMode="auto">
          <a:xfrm>
            <a:off x="69023" y="0"/>
            <a:ext cx="3978043" cy="68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C02469-38B1-674F-B5BF-D54CB463D7A9}"/>
              </a:ext>
            </a:extLst>
          </p:cNvPr>
          <p:cNvSpPr/>
          <p:nvPr/>
        </p:nvSpPr>
        <p:spPr>
          <a:xfrm>
            <a:off x="4882110" y="1520515"/>
            <a:ext cx="33028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pattern similar to animal unit density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Seasonal pattern consistent with husbandry life cycle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29C30-9F84-6B45-BCDA-4402E4383A00}"/>
              </a:ext>
            </a:extLst>
          </p:cNvPr>
          <p:cNvSpPr/>
          <p:nvPr/>
        </p:nvSpPr>
        <p:spPr>
          <a:xfrm>
            <a:off x="1893934" y="6478918"/>
            <a:ext cx="7113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from NASA’s MERRA product</a:t>
            </a:r>
          </a:p>
        </p:txBody>
      </p:sp>
    </p:spTree>
    <p:extLst>
      <p:ext uri="{BB962C8B-B14F-4D97-AF65-F5344CB8AC3E}">
        <p14:creationId xmlns:p14="http://schemas.microsoft.com/office/powerpoint/2010/main" val="404593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CCB406-802C-7E43-B59E-58500F52EA2E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of the 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7D62E-F44C-944B-8110-0C1C3B33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92" y="1084881"/>
            <a:ext cx="9361275" cy="3487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5FD741-72BC-9C4B-BC7A-E5372BEBA2EF}"/>
              </a:ext>
            </a:extLst>
          </p:cNvPr>
          <p:cNvSpPr/>
          <p:nvPr/>
        </p:nvSpPr>
        <p:spPr>
          <a:xfrm>
            <a:off x="271219" y="5013148"/>
            <a:ext cx="8314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Americans experienced more days of “very unhealthy” &amp; “hazardous” air quality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 ever before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two-decade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 of “State of the Air." </a:t>
            </a:r>
          </a:p>
        </p:txBody>
      </p:sp>
    </p:spTree>
    <p:extLst>
      <p:ext uri="{BB962C8B-B14F-4D97-AF65-F5344CB8AC3E}">
        <p14:creationId xmlns:p14="http://schemas.microsoft.com/office/powerpoint/2010/main" val="232523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29C0D0-EAC1-D04A-8657-12FBD5BFF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54"/>
          <a:stretch/>
        </p:blipFill>
        <p:spPr>
          <a:xfrm>
            <a:off x="129396" y="1504139"/>
            <a:ext cx="8867158" cy="38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5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227477-33E2-634C-8817-9015A5BC4432}"/>
              </a:ext>
            </a:extLst>
          </p:cNvPr>
          <p:cNvSpPr/>
          <p:nvPr/>
        </p:nvSpPr>
        <p:spPr>
          <a:xfrm>
            <a:off x="340963" y="1236420"/>
            <a:ext cx="8206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Wildfires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higher frequency, greater severity, longer duration, and increasing proximity to populated areas, contributed significantly to the elevated year-round levels in many western cities.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B4BAB-AF5A-794B-A824-2C273605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39" y="3537983"/>
            <a:ext cx="3492500" cy="2324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ED4F9-DC14-C14A-BBF2-7668D611FE67}"/>
              </a:ext>
            </a:extLst>
          </p:cNvPr>
          <p:cNvSpPr/>
          <p:nvPr/>
        </p:nvSpPr>
        <p:spPr>
          <a:xfrm>
            <a:off x="5071789" y="199639"/>
            <a:ext cx="3982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of the Air 2021</a:t>
            </a:r>
          </a:p>
        </p:txBody>
      </p:sp>
    </p:spTree>
    <p:extLst>
      <p:ext uri="{BB962C8B-B14F-4D97-AF65-F5344CB8AC3E}">
        <p14:creationId xmlns:p14="http://schemas.microsoft.com/office/powerpoint/2010/main" val="4060032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100C7F-6832-E54C-9D3E-1E7120D13BC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46" y="991892"/>
            <a:ext cx="6292312" cy="48509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EE483A-503A-4B44-935D-7BFA6694DE35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NH</a:t>
            </a:r>
            <a:r>
              <a:rPr lang="en-US" sz="3200" baseline="-250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chemeClr val="bg1"/>
                </a:solidFill>
              </a:rPr>
              <a:t> &amp; Most Polluted Cites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E032D-C486-9047-881A-4A40C8192A09}"/>
              </a:ext>
            </a:extLst>
          </p:cNvPr>
          <p:cNvSpPr txBox="1"/>
          <p:nvPr/>
        </p:nvSpPr>
        <p:spPr>
          <a:xfrm>
            <a:off x="480447" y="5827364"/>
            <a:ext cx="853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polluted cities for year-round PM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‘serious non-attainment’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C39CE0-13C7-4D4D-B12F-4841E4FDB5A6}"/>
              </a:ext>
            </a:extLst>
          </p:cNvPr>
          <p:cNvSpPr/>
          <p:nvPr/>
        </p:nvSpPr>
        <p:spPr>
          <a:xfrm>
            <a:off x="1893934" y="6478918"/>
            <a:ext cx="71137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</a:t>
            </a:r>
            <a:r>
              <a:rPr lang="en-US" sz="200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from IASI</a:t>
            </a:r>
          </a:p>
        </p:txBody>
      </p:sp>
    </p:spTree>
    <p:extLst>
      <p:ext uri="{BB962C8B-B14F-4D97-AF65-F5344CB8AC3E}">
        <p14:creationId xmlns:p14="http://schemas.microsoft.com/office/powerpoint/2010/main" val="3117740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3EF03-334D-204A-84B8-BD8D8700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Coordinates with the highest [NH</a:t>
            </a:r>
            <a:r>
              <a:rPr lang="en-US" sz="2800" b="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2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br>
              <a:rPr lang="en-US" sz="2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36º 04’23.0’’N   119º 28’57.4’’W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F19D8-3E2B-8043-9DDC-920064A2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3" y="2146710"/>
            <a:ext cx="7749153" cy="4192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3A8D50-247F-5240-81D1-065F0448BA82}"/>
              </a:ext>
            </a:extLst>
          </p:cNvPr>
          <p:cNvSpPr txBox="1"/>
          <p:nvPr/>
        </p:nvSpPr>
        <p:spPr>
          <a:xfrm>
            <a:off x="1022889" y="2433233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0868B6-8D88-9E46-8F84-9F2A88771C2D}"/>
              </a:ext>
            </a:extLst>
          </p:cNvPr>
          <p:cNvCxnSpPr/>
          <p:nvPr/>
        </p:nvCxnSpPr>
        <p:spPr>
          <a:xfrm>
            <a:off x="1627322" y="2991173"/>
            <a:ext cx="0" cy="526942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81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94A2D-EFAB-4942-BFB1-8BD93D305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4351" r="4341" b="10913"/>
          <a:stretch/>
        </p:blipFill>
        <p:spPr>
          <a:xfrm>
            <a:off x="634999" y="1068298"/>
            <a:ext cx="8179241" cy="4799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BCBE55-4942-9847-BEBB-6D20E21BCDCD}"/>
              </a:ext>
            </a:extLst>
          </p:cNvPr>
          <p:cNvSpPr txBox="1"/>
          <p:nvPr/>
        </p:nvSpPr>
        <p:spPr>
          <a:xfrm>
            <a:off x="126255" y="5036949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µg m</a:t>
            </a:r>
            <a:r>
              <a:rPr lang="en-US" sz="2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96CEB-E8B8-324D-B4BE-1C1D31AAF287}"/>
              </a:ext>
            </a:extLst>
          </p:cNvPr>
          <p:cNvSpPr txBox="1"/>
          <p:nvPr/>
        </p:nvSpPr>
        <p:spPr>
          <a:xfrm>
            <a:off x="1813317" y="1904002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579DD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measured nitrate</a:t>
            </a:r>
            <a:endParaRPr lang="en-US" sz="2000" b="1" baseline="-25000" dirty="0">
              <a:solidFill>
                <a:srgbClr val="579DD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FF5DC-72ED-9340-923F-D5D1703A829E}"/>
              </a:ext>
            </a:extLst>
          </p:cNvPr>
          <p:cNvSpPr txBox="1"/>
          <p:nvPr/>
        </p:nvSpPr>
        <p:spPr>
          <a:xfrm>
            <a:off x="126255" y="6168325"/>
            <a:ext cx="878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Chow et al., “Loss of PM2.5 nitrate from filter samples in Central CA”, </a:t>
            </a:r>
            <a:r>
              <a:rPr lang="en-US" sz="1800" i="1" dirty="0"/>
              <a:t>JAWMA</a:t>
            </a:r>
            <a:r>
              <a:rPr lang="en-US" sz="1800" dirty="0"/>
              <a:t>, 2005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21227-CE4F-234D-9C52-AF80BBB4487D}"/>
              </a:ext>
            </a:extLst>
          </p:cNvPr>
          <p:cNvSpPr txBox="1"/>
          <p:nvPr/>
        </p:nvSpPr>
        <p:spPr>
          <a:xfrm>
            <a:off x="5933267" y="1904002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4D854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carbon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062B84-2DA5-4C43-89BE-DA68C243EB2F}"/>
              </a:ext>
            </a:extLst>
          </p:cNvPr>
          <p:cNvCxnSpPr>
            <a:cxnSpLocks/>
          </p:cNvCxnSpPr>
          <p:nvPr/>
        </p:nvCxnSpPr>
        <p:spPr>
          <a:xfrm>
            <a:off x="7501180" y="2304112"/>
            <a:ext cx="278969" cy="997027"/>
          </a:xfrm>
          <a:prstGeom prst="straightConnector1">
            <a:avLst/>
          </a:prstGeom>
          <a:ln>
            <a:solidFill>
              <a:srgbClr val="4D85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75BB49F-AB8D-E34A-9966-31960150560E}"/>
              </a:ext>
            </a:extLst>
          </p:cNvPr>
          <p:cNvCxnSpPr>
            <a:cxnSpLocks/>
          </p:cNvCxnSpPr>
          <p:nvPr/>
        </p:nvCxnSpPr>
        <p:spPr>
          <a:xfrm flipH="1">
            <a:off x="1673817" y="2470165"/>
            <a:ext cx="407230" cy="1187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E69581-F193-C14C-AD58-3238BCACD435}"/>
              </a:ext>
            </a:extLst>
          </p:cNvPr>
          <p:cNvSpPr txBox="1"/>
          <p:nvPr/>
        </p:nvSpPr>
        <p:spPr>
          <a:xfrm>
            <a:off x="2590387" y="2470165"/>
            <a:ext cx="300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79DD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bound estimate for losses</a:t>
            </a:r>
            <a:endParaRPr lang="en-US" sz="2000" baseline="-25000" dirty="0">
              <a:solidFill>
                <a:srgbClr val="579DD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B8AE27-C385-3F46-8BE1-0F24362A5071}"/>
              </a:ext>
            </a:extLst>
          </p:cNvPr>
          <p:cNvCxnSpPr>
            <a:cxnSpLocks/>
          </p:cNvCxnSpPr>
          <p:nvPr/>
        </p:nvCxnSpPr>
        <p:spPr>
          <a:xfrm flipH="1">
            <a:off x="2437386" y="2648654"/>
            <a:ext cx="209271" cy="497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2CE561-B2DF-6642-879A-C74EA7A4BA97}"/>
              </a:ext>
            </a:extLst>
          </p:cNvPr>
          <p:cNvCxnSpPr>
            <a:cxnSpLocks/>
          </p:cNvCxnSpPr>
          <p:nvPr/>
        </p:nvCxnSpPr>
        <p:spPr>
          <a:xfrm>
            <a:off x="1380916" y="3695081"/>
            <a:ext cx="7294381" cy="0"/>
          </a:xfrm>
          <a:prstGeom prst="line">
            <a:avLst/>
          </a:prstGeom>
          <a:ln w="31750">
            <a:solidFill>
              <a:srgbClr val="C00000">
                <a:alpha val="49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123E128-91BD-B94C-BD23-45B03F2ECADC}"/>
              </a:ext>
            </a:extLst>
          </p:cNvPr>
          <p:cNvSpPr/>
          <p:nvPr/>
        </p:nvSpPr>
        <p:spPr>
          <a:xfrm>
            <a:off x="2589791" y="3470233"/>
            <a:ext cx="939824" cy="157549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0C6ADB-59FF-224E-9944-EEE08066A914}"/>
              </a:ext>
            </a:extLst>
          </p:cNvPr>
          <p:cNvSpPr/>
          <p:nvPr/>
        </p:nvSpPr>
        <p:spPr>
          <a:xfrm>
            <a:off x="7515408" y="6499853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EPA</a:t>
            </a:r>
            <a:endParaRPr lang="en-US" sz="1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15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AB5BF8-7923-2B45-B961-44E5B628296D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Ag emissions also affect climate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B1DB6-AB8B-1D47-84C1-98199E124F78}"/>
              </a:ext>
            </a:extLst>
          </p:cNvPr>
          <p:cNvSpPr/>
          <p:nvPr/>
        </p:nvSpPr>
        <p:spPr>
          <a:xfrm>
            <a:off x="519193" y="1259074"/>
            <a:ext cx="8206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EPA reports that agriculture is the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largest source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 GHGs: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nitrous oxide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(300x CO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(80x CO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Methane from agriculture is not regulated &amp; exempt from the Methane Pledge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Nitrous oxide is also the ozone-depleting substance with the fastest rate of growth at the South Pole. </a:t>
            </a:r>
          </a:p>
          <a:p>
            <a:pPr marL="744538" indent="-744538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N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not covered under the Montreal Protocol or later Agreements, e.g., Kigali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8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1">
            <a:extLst>
              <a:ext uri="{FF2B5EF4-FFF2-40B4-BE49-F238E27FC236}">
                <a16:creationId xmlns:a16="http://schemas.microsoft.com/office/drawing/2014/main" id="{BA35D929-3B32-714D-A331-CD08D56B5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25" y="121164"/>
            <a:ext cx="8334375" cy="685800"/>
          </a:xfrm>
        </p:spPr>
        <p:txBody>
          <a:bodyPr/>
          <a:lstStyle/>
          <a:p>
            <a:pPr algn="r"/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 Particulate Matter (PM</a:t>
            </a:r>
            <a:r>
              <a:rPr lang="en-US" sz="3000" b="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F3095-5E88-C247-BEFA-62D7F68E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72" y="1181957"/>
            <a:ext cx="6035851" cy="4638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0FE824-12B2-A242-87E2-EACD04C4D98F}"/>
              </a:ext>
            </a:extLst>
          </p:cNvPr>
          <p:cNvSpPr txBox="1"/>
          <p:nvPr/>
        </p:nvSpPr>
        <p:spPr>
          <a:xfrm>
            <a:off x="6994052" y="6492396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U.S. EPA, 2022</a:t>
            </a:r>
          </a:p>
        </p:txBody>
      </p:sp>
    </p:spTree>
    <p:extLst>
      <p:ext uri="{BB962C8B-B14F-4D97-AF65-F5344CB8AC3E}">
        <p14:creationId xmlns:p14="http://schemas.microsoft.com/office/powerpoint/2010/main" val="3768610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88F92-86A9-044E-B230-7D44CC95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41" y="965458"/>
            <a:ext cx="5090959" cy="4494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0C618A-A925-FA4E-86EA-A7AF75AC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50" y="3311612"/>
            <a:ext cx="4571954" cy="3172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5533E-40A2-E041-9849-4CE6AC5A1D3D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Ag GHG emissions rising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53BC5-6FB5-3D46-B3A5-D069C834B2E1}"/>
              </a:ext>
            </a:extLst>
          </p:cNvPr>
          <p:cNvSpPr/>
          <p:nvPr/>
        </p:nvSpPr>
        <p:spPr>
          <a:xfrm>
            <a:off x="7515408" y="6499853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EPA</a:t>
            </a:r>
            <a:endParaRPr lang="en-US" sz="1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62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F9968B-56AD-524B-ACF6-F7DE88D73234}"/>
              </a:ext>
            </a:extLst>
          </p:cNvPr>
          <p:cNvSpPr/>
          <p:nvPr/>
        </p:nvSpPr>
        <p:spPr>
          <a:xfrm>
            <a:off x="2489198" y="220990"/>
            <a:ext cx="663786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Fraction of US GHG emissions from AG</a:t>
            </a:r>
            <a:endParaRPr lang="en-US" sz="2600" baseline="-25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3FA19D-3FFA-F445-8421-A6AA661EB1E1}"/>
              </a:ext>
            </a:extLst>
          </p:cNvPr>
          <p:cNvSpPr/>
          <p:nvPr/>
        </p:nvSpPr>
        <p:spPr>
          <a:xfrm>
            <a:off x="6291461" y="842316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MMT CO</a:t>
            </a:r>
            <a:r>
              <a:rPr lang="en-US" sz="2400" baseline="-25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2-equiv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97683F-3A80-164D-9F13-846F978B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52" b="11492"/>
          <a:stretch/>
        </p:blipFill>
        <p:spPr>
          <a:xfrm>
            <a:off x="392063" y="1432864"/>
            <a:ext cx="8592764" cy="43985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788F67-CECD-A141-9FB1-58CDEA54DD31}"/>
              </a:ext>
            </a:extLst>
          </p:cNvPr>
          <p:cNvSpPr/>
          <p:nvPr/>
        </p:nvSpPr>
        <p:spPr>
          <a:xfrm>
            <a:off x="7515408" y="6499853"/>
            <a:ext cx="1611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EPA</a:t>
            </a:r>
            <a:endParaRPr lang="en-US" sz="1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51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CD032D-493E-DA4F-9A59-3672D6A72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" t="32256" r="-3402"/>
          <a:stretch/>
        </p:blipFill>
        <p:spPr>
          <a:xfrm>
            <a:off x="2318448" y="1751309"/>
            <a:ext cx="4826269" cy="2441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871F8-513B-1048-8D77-96784D9048B9}"/>
              </a:ext>
            </a:extLst>
          </p:cNvPr>
          <p:cNvSpPr txBox="1"/>
          <p:nvPr/>
        </p:nvSpPr>
        <p:spPr>
          <a:xfrm>
            <a:off x="1170562" y="1146875"/>
            <a:ext cx="6612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farm workers during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Covid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epic wildfire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71763-E371-D447-8B61-A3E90B0DD186}"/>
              </a:ext>
            </a:extLst>
          </p:cNvPr>
          <p:cNvSpPr txBox="1"/>
          <p:nvPr/>
        </p:nvSpPr>
        <p:spPr>
          <a:xfrm>
            <a:off x="376323" y="4335319"/>
            <a:ext cx="8201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most ambitious climate plans to decarbonize ‘everything’ will improve AQ in cities but not agricultural regions.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Migrant, seasonal workers are among the most vulnerable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in the US &amp; globally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37A0C-9B50-1B49-BC3C-F10B2C482E24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Justice 40</a:t>
            </a:r>
          </a:p>
        </p:txBody>
      </p:sp>
    </p:spTree>
    <p:extLst>
      <p:ext uri="{BB962C8B-B14F-4D97-AF65-F5344CB8AC3E}">
        <p14:creationId xmlns:p14="http://schemas.microsoft.com/office/powerpoint/2010/main" val="1584779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F8745-4553-8143-9C42-EA6063F6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29" y="1897657"/>
            <a:ext cx="5115049" cy="3408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A846B-86B6-CE44-8148-B7AD5CBDF276}"/>
              </a:ext>
            </a:extLst>
          </p:cNvPr>
          <p:cNvSpPr txBox="1"/>
          <p:nvPr/>
        </p:nvSpPr>
        <p:spPr>
          <a:xfrm>
            <a:off x="2494415" y="207034"/>
            <a:ext cx="6742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NASA Student Airborne Research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4EDC8-E69A-7C40-84C8-43B3E3403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630" y="2473863"/>
            <a:ext cx="2256287" cy="22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14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C65F59-8C03-A94C-B2E9-F686FC095E44}"/>
              </a:ext>
            </a:extLst>
          </p:cNvPr>
          <p:cNvSpPr/>
          <p:nvPr/>
        </p:nvSpPr>
        <p:spPr>
          <a:xfrm>
            <a:off x="155275" y="875009"/>
            <a:ext cx="8764438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June 23, 2022, 7-hr NASA DC-8 flight over California’s Central Valley </a:t>
            </a:r>
          </a:p>
          <a:p>
            <a:pPr marL="342900" indent="-342900" algn="just"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rain on June 22 scavenged trace species, atmosphere was relatively clean. </a:t>
            </a:r>
            <a:endParaRPr lang="en-US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2DA6C-D873-DC44-88D6-271A4A46BBB1}"/>
              </a:ext>
            </a:extLst>
          </p:cNvPr>
          <p:cNvSpPr/>
          <p:nvPr/>
        </p:nvSpPr>
        <p:spPr>
          <a:xfrm>
            <a:off x="155275" y="2402670"/>
            <a:ext cx="8376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CA’s Central Valley: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of the most productive agricultural regions in the world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amount of CAFOs, in particular dairies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1000s of oil &amp; gas wells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Valley is home to the top 3 most polluted cities in the U.S. for year-round PM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CAFOs are a large source of ammonia, a dominant PM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-forming species.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CAFOs are more common in high-poverty and majority-nonwhite communities. In CA, the odds of exposure to CAFO pollution increases with increasing percentage of Native Americans, non-Hispanic Black and Hispanic individuals.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52E8B-E579-E44C-AE6C-2503EF9A8083}"/>
              </a:ext>
            </a:extLst>
          </p:cNvPr>
          <p:cNvSpPr txBox="1"/>
          <p:nvPr/>
        </p:nvSpPr>
        <p:spPr>
          <a:xfrm>
            <a:off x="4343367" y="169906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Sampling CA’s Central Valley</a:t>
            </a:r>
          </a:p>
        </p:txBody>
      </p:sp>
    </p:spTree>
    <p:extLst>
      <p:ext uri="{BB962C8B-B14F-4D97-AF65-F5344CB8AC3E}">
        <p14:creationId xmlns:p14="http://schemas.microsoft.com/office/powerpoint/2010/main" val="2764647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E3180C-B398-8C42-AF89-60642E6C76A9}"/>
              </a:ext>
            </a:extLst>
          </p:cNvPr>
          <p:cNvSpPr/>
          <p:nvPr/>
        </p:nvSpPr>
        <p:spPr>
          <a:xfrm>
            <a:off x="474133" y="931729"/>
            <a:ext cx="810723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Methane measured with cavity ring-down analyzer (NASA Langley Research Center) </a:t>
            </a:r>
          </a:p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586 methane measurements passed QA/QC &amp; are used in this analysis­ </a:t>
            </a:r>
          </a:p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ranked according to methane content (range: 1.898 - 2.358 ppm)</a:t>
            </a:r>
          </a:p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Coordinates corresponding to the highest &amp; lowest 30 methane measurements (extreme .05 quantiles) are inspected via Google Earth to determine the likely methane source</a:t>
            </a:r>
          </a:p>
          <a:p>
            <a:pPr algn="just">
              <a:spcBef>
                <a:spcPts val="12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Additionally, measurements in the lower quantile were further subset for altitudes less than 500 MSL to constrain interpretation of low values for actual low values not for dilution.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BB65B-5AAD-7F40-A490-B98666FE0C1D}"/>
              </a:ext>
            </a:extLst>
          </p:cNvPr>
          <p:cNvSpPr txBox="1"/>
          <p:nvPr/>
        </p:nvSpPr>
        <p:spPr>
          <a:xfrm>
            <a:off x="7659298" y="17423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2242172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C4E27-83B3-F642-820A-9DCF4C5DF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4" t="11538" r="21238" b="10041"/>
          <a:stretch/>
        </p:blipFill>
        <p:spPr>
          <a:xfrm>
            <a:off x="397183" y="1189127"/>
            <a:ext cx="4692769" cy="5204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061F4-E1EB-6C43-A9AA-374F6FB75168}"/>
              </a:ext>
            </a:extLst>
          </p:cNvPr>
          <p:cNvSpPr txBox="1"/>
          <p:nvPr/>
        </p:nvSpPr>
        <p:spPr>
          <a:xfrm>
            <a:off x="7231474" y="195905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F97CEF-F2DE-4B4C-9FB4-4633E482BBBA}"/>
              </a:ext>
            </a:extLst>
          </p:cNvPr>
          <p:cNvSpPr/>
          <p:nvPr/>
        </p:nvSpPr>
        <p:spPr>
          <a:xfrm>
            <a:off x="3945467" y="1002860"/>
            <a:ext cx="4961466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½ of top quartile measurements are unambiguously CAFOs 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top quartile measurements are above &gt; 500 MSL, suggesting values near surface were higher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measurement in the bottom quantile is associated with a CAFO. </a:t>
            </a:r>
          </a:p>
        </p:txBody>
      </p:sp>
    </p:spTree>
    <p:extLst>
      <p:ext uri="{BB962C8B-B14F-4D97-AF65-F5344CB8AC3E}">
        <p14:creationId xmlns:p14="http://schemas.microsoft.com/office/powerpoint/2010/main" val="1727116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97019-2321-EB4D-BC26-DF942EB24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4" r="22031"/>
          <a:stretch/>
        </p:blipFill>
        <p:spPr>
          <a:xfrm>
            <a:off x="172528" y="1417288"/>
            <a:ext cx="3830128" cy="504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DFB24-7FA5-D248-B2BB-590B43ADC9A8}"/>
              </a:ext>
            </a:extLst>
          </p:cNvPr>
          <p:cNvSpPr txBox="1"/>
          <p:nvPr/>
        </p:nvSpPr>
        <p:spPr>
          <a:xfrm>
            <a:off x="326630" y="963351"/>
            <a:ext cx="7748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NOAA: average global methane was 722 ppb in 1750; today it’s 1892ppb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AB921-C44A-4A46-802F-9891AD70B331}"/>
              </a:ext>
            </a:extLst>
          </p:cNvPr>
          <p:cNvSpPr txBox="1"/>
          <p:nvPr/>
        </p:nvSpPr>
        <p:spPr>
          <a:xfrm>
            <a:off x="3095317" y="3859613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E53D3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&gt;2.2ppm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EDD2B-7A07-C44B-A783-ECCFE58ECA2B}"/>
              </a:ext>
            </a:extLst>
          </p:cNvPr>
          <p:cNvSpPr txBox="1"/>
          <p:nvPr/>
        </p:nvSpPr>
        <p:spPr>
          <a:xfrm>
            <a:off x="3095317" y="2141908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ECCE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&lt;1.9 ppm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F2996-E557-C548-BB0F-CA5C8B3E0B8C}"/>
              </a:ext>
            </a:extLst>
          </p:cNvPr>
          <p:cNvSpPr txBox="1"/>
          <p:nvPr/>
        </p:nvSpPr>
        <p:spPr>
          <a:xfrm>
            <a:off x="3095317" y="2601024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DAF9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1.9-2.0 ppm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AD8DB-371D-4148-BD8D-42354BEB36BB}"/>
              </a:ext>
            </a:extLst>
          </p:cNvPr>
          <p:cNvSpPr txBox="1"/>
          <p:nvPr/>
        </p:nvSpPr>
        <p:spPr>
          <a:xfrm>
            <a:off x="3095317" y="3017787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C5F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2.0-2.1 ppm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1305CB-A2C1-7B4C-888B-8E4BBD2F3D77}"/>
              </a:ext>
            </a:extLst>
          </p:cNvPr>
          <p:cNvSpPr txBox="1"/>
          <p:nvPr/>
        </p:nvSpPr>
        <p:spPr>
          <a:xfrm>
            <a:off x="3100756" y="3451191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9C3B2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2.1-2.2 ppm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74B5-DB79-F040-A513-69896636836B}"/>
              </a:ext>
            </a:extLst>
          </p:cNvPr>
          <p:cNvSpPr txBox="1"/>
          <p:nvPr/>
        </p:nvSpPr>
        <p:spPr>
          <a:xfrm>
            <a:off x="7419119" y="147743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6F84F3-945F-B747-9EA5-AE231F7BCCB0}"/>
              </a:ext>
            </a:extLst>
          </p:cNvPr>
          <p:cNvSpPr/>
          <p:nvPr/>
        </p:nvSpPr>
        <p:spPr>
          <a:xfrm>
            <a:off x="5789498" y="1809261"/>
            <a:ext cx="4572000" cy="86792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2.3583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2.2521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2.2172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2.2032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2.1930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2.1900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2.1846 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2.1654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2.1508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2.1480 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2.1460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2.1425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2.1404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2.1379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2.1345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2.1219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2.1198* 794MSL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2.1154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2.1148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2.1143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2.1111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2.1100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2.1067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2.1062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2.1041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2.1039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2.1028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2.1024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2.1021* 700MSL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2.1019* 524MSL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A60D7-2E07-7647-AE70-9EAD9782C765}"/>
              </a:ext>
            </a:extLst>
          </p:cNvPr>
          <p:cNvSpPr txBox="1"/>
          <p:nvPr/>
        </p:nvSpPr>
        <p:spPr>
          <a:xfrm>
            <a:off x="5038478" y="1417288"/>
            <a:ext cx="490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indicates CAFO</a:t>
            </a:r>
          </a:p>
        </p:txBody>
      </p:sp>
    </p:spTree>
    <p:extLst>
      <p:ext uri="{BB962C8B-B14F-4D97-AF65-F5344CB8AC3E}">
        <p14:creationId xmlns:p14="http://schemas.microsoft.com/office/powerpoint/2010/main" val="460331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4462F2-21BB-2545-A5E8-EE923C6C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315" y="1198605"/>
            <a:ext cx="5860633" cy="5128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6C0785-28A6-7946-81C1-8B4FCA441FD0}"/>
              </a:ext>
            </a:extLst>
          </p:cNvPr>
          <p:cNvSpPr txBox="1"/>
          <p:nvPr/>
        </p:nvSpPr>
        <p:spPr>
          <a:xfrm>
            <a:off x="4903737" y="184813"/>
            <a:ext cx="424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dairies &amp; their lagoons</a:t>
            </a:r>
          </a:p>
        </p:txBody>
      </p:sp>
    </p:spTree>
    <p:extLst>
      <p:ext uri="{BB962C8B-B14F-4D97-AF65-F5344CB8AC3E}">
        <p14:creationId xmlns:p14="http://schemas.microsoft.com/office/powerpoint/2010/main" val="2367906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95158-2886-6848-A6FD-991324BB7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895" y="805592"/>
            <a:ext cx="8511371" cy="3979453"/>
          </a:xfrm>
        </p:spPr>
        <p:txBody>
          <a:bodyPr/>
          <a:lstStyle/>
          <a:p>
            <a:pPr marL="254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pollution from CAFOs degrades air quality, exacerbates EJ concerns, contributes to the climate crisis</a:t>
            </a:r>
          </a:p>
          <a:p>
            <a:pPr marL="25400" indent="0">
              <a:buNone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4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pollution from CAFOs is not federally regulated</a:t>
            </a:r>
          </a:p>
          <a:p>
            <a:pPr marL="508000" lvl="1" indent="0"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State and local regulation is hindered by NEPA, EPA’s EEM Consent Order, lack of federal action</a:t>
            </a: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4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 pollution from CAFOs could be federally regulated</a:t>
            </a:r>
          </a:p>
          <a:p>
            <a:pPr marL="517525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assist with Justice 40 Goals &amp; protect human health </a:t>
            </a:r>
          </a:p>
          <a:p>
            <a:pPr marL="25400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428AC-2D9E-EF4D-A388-FB3FE37598F2}"/>
              </a:ext>
            </a:extLst>
          </p:cNvPr>
          <p:cNvSpPr txBox="1"/>
          <p:nvPr/>
        </p:nvSpPr>
        <p:spPr>
          <a:xfrm>
            <a:off x="6641816" y="210912"/>
            <a:ext cx="231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9294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1">
            <a:extLst>
              <a:ext uri="{FF2B5EF4-FFF2-40B4-BE49-F238E27FC236}">
                <a16:creationId xmlns:a16="http://schemas.microsoft.com/office/drawing/2014/main" id="{BA35D929-3B32-714D-A331-CD08D56B5C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9625" y="121164"/>
            <a:ext cx="8334375" cy="685800"/>
          </a:xfrm>
        </p:spPr>
        <p:txBody>
          <a:bodyPr/>
          <a:lstStyle/>
          <a:p>
            <a:pPr algn="r"/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Regional [PM</a:t>
            </a:r>
            <a:r>
              <a:rPr lang="en-US" sz="3000" b="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FC1F4-E4C1-1E4F-9751-6B5E871AC6BE}"/>
              </a:ext>
            </a:extLst>
          </p:cNvPr>
          <p:cNvSpPr txBox="1"/>
          <p:nvPr/>
        </p:nvSpPr>
        <p:spPr>
          <a:xfrm>
            <a:off x="6994052" y="6492396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U.S. EPA,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EDD1F-E2CF-5544-9F3A-D98E171D0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81"/>
          <a:stretch/>
        </p:blipFill>
        <p:spPr>
          <a:xfrm>
            <a:off x="280112" y="172525"/>
            <a:ext cx="4511712" cy="2794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D0496-FF22-D149-9BFE-DAA7DFC66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48"/>
          <a:stretch/>
        </p:blipFill>
        <p:spPr>
          <a:xfrm>
            <a:off x="308710" y="2152660"/>
            <a:ext cx="4476838" cy="2695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A8429-F274-9448-9F13-20DFC66E2C56}"/>
              </a:ext>
            </a:extLst>
          </p:cNvPr>
          <p:cNvSpPr txBox="1"/>
          <p:nvPr/>
        </p:nvSpPr>
        <p:spPr>
          <a:xfrm>
            <a:off x="2578668" y="431853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Ohio Valley 45%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3BC3E3-3C82-C84A-A6B8-CC2F44287419}"/>
              </a:ext>
            </a:extLst>
          </p:cNvPr>
          <p:cNvSpPr txBox="1"/>
          <p:nvPr/>
        </p:nvSpPr>
        <p:spPr>
          <a:xfrm>
            <a:off x="2607522" y="2249672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Southeast -45%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5DCB7-308F-0F4F-82B8-1741403E2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36" b="8967"/>
          <a:stretch/>
        </p:blipFill>
        <p:spPr>
          <a:xfrm>
            <a:off x="314617" y="4040826"/>
            <a:ext cx="4436425" cy="2325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7E9D90-93D2-A44F-A0C9-951F62B2A9DA}"/>
              </a:ext>
            </a:extLst>
          </p:cNvPr>
          <p:cNvSpPr txBox="1"/>
          <p:nvPr/>
        </p:nvSpPr>
        <p:spPr>
          <a:xfrm>
            <a:off x="2578668" y="4229807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Northeast -43%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2E2DEC-B2B5-1244-A436-300D7F9A2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812" y="2514817"/>
            <a:ext cx="4139600" cy="233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99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>
            <a:spLocks noGrp="1"/>
          </p:cNvSpPr>
          <p:nvPr>
            <p:ph type="body" idx="1"/>
          </p:nvPr>
        </p:nvSpPr>
        <p:spPr>
          <a:xfrm>
            <a:off x="171701" y="992726"/>
            <a:ext cx="8752497" cy="397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2400" dirty="0" err="1">
                <a:latin typeface="Verdana"/>
                <a:cs typeface="Verdana"/>
              </a:rPr>
              <a:t>Sarav</a:t>
            </a:r>
            <a:r>
              <a:rPr lang="en-US" sz="2400" dirty="0">
                <a:latin typeface="Verdana"/>
                <a:cs typeface="Verdana"/>
              </a:rPr>
              <a:t> Arunachalam and the CMAS team</a:t>
            </a:r>
          </a:p>
          <a:p>
            <a:pPr marL="0" indent="0">
              <a:buNone/>
            </a:pPr>
            <a:endParaRPr lang="en-US" sz="2400" dirty="0"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2400" dirty="0">
                <a:latin typeface="Verdana"/>
                <a:cs typeface="Verdana"/>
              </a:rPr>
              <a:t>Independent Federal Level Science safeguards human health and environment: NASA, EPA, NOAA, WHOSTP</a:t>
            </a:r>
          </a:p>
          <a:p>
            <a:pPr marL="0" indent="0">
              <a:buNone/>
            </a:pPr>
            <a:endParaRPr lang="en-US" sz="2400" dirty="0"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en-US" sz="2400" dirty="0">
                <a:latin typeface="Verdana"/>
                <a:cs typeface="Verdana"/>
              </a:rPr>
              <a:t>Kira Burkhart, Reese Carlton, Alyssa Burns</a:t>
            </a:r>
          </a:p>
          <a:p>
            <a:pPr marL="0" indent="0">
              <a:buNone/>
            </a:pPr>
            <a:endParaRPr lang="en-US" sz="2400" dirty="0">
              <a:latin typeface="Verdana"/>
              <a:cs typeface="Verdana"/>
            </a:endParaRPr>
          </a:p>
          <a:p>
            <a:pPr marL="339725" marR="0" lvl="1" indent="-339725" algn="l" rtl="0">
              <a:spcBef>
                <a:spcPts val="560"/>
              </a:spcBef>
              <a:spcAft>
                <a:spcPts val="0"/>
              </a:spcAft>
              <a:buClr>
                <a:srgbClr val="333737"/>
              </a:buClr>
              <a:buSzPts val="2800"/>
              <a:buFont typeface="Arial"/>
              <a:buNone/>
            </a:pPr>
            <a:endParaRPr sz="2400" b="0" i="0" u="none" strike="noStrike" cap="none" dirty="0">
              <a:solidFill>
                <a:srgbClr val="333737"/>
              </a:solidFill>
              <a:latin typeface="Verdana"/>
              <a:cs typeface="Verdana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333737"/>
              </a:buClr>
              <a:buSzPts val="3200"/>
              <a:buNone/>
            </a:pPr>
            <a:endParaRPr sz="2400" b="0" i="0" u="none" strike="noStrike" cap="none" dirty="0">
              <a:solidFill>
                <a:srgbClr val="333737"/>
              </a:solidFill>
              <a:latin typeface="Verdana"/>
              <a:cs typeface="Verdana"/>
              <a:sym typeface="Arial"/>
            </a:endParaRPr>
          </a:p>
        </p:txBody>
      </p:sp>
      <p:sp>
        <p:nvSpPr>
          <p:cNvPr id="312" name="Google Shape;312;p39"/>
          <p:cNvSpPr/>
          <p:nvPr/>
        </p:nvSpPr>
        <p:spPr>
          <a:xfrm>
            <a:off x="1712068" y="140680"/>
            <a:ext cx="74092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Acknowledgements</a:t>
            </a:r>
            <a:endParaRPr sz="32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99D329-5950-884C-9367-DFD48A04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14" y="4660392"/>
            <a:ext cx="1393952" cy="1393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3161A-8B29-5040-A4D6-5FE2748A5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43" y="4550488"/>
            <a:ext cx="1420605" cy="1613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237B7-8429-6E42-A5E0-FEA176BC9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11" t="16369" r="4996" b="25746"/>
          <a:stretch/>
        </p:blipFill>
        <p:spPr>
          <a:xfrm>
            <a:off x="1858479" y="4502211"/>
            <a:ext cx="1286991" cy="171031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F3B4A-CB65-854B-972E-5B2EA88840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DC0FC-4208-F84C-9EF3-30AC00234D5E}"/>
              </a:ext>
            </a:extLst>
          </p:cNvPr>
          <p:cNvSpPr/>
          <p:nvPr/>
        </p:nvSpPr>
        <p:spPr>
          <a:xfrm>
            <a:off x="1906291" y="283683"/>
            <a:ext cx="7113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NASA SARP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D9A77-CD02-5441-84A9-3C7E69C8B967}"/>
              </a:ext>
            </a:extLst>
          </p:cNvPr>
          <p:cNvSpPr/>
          <p:nvPr/>
        </p:nvSpPr>
        <p:spPr>
          <a:xfrm>
            <a:off x="759124" y="1881784"/>
            <a:ext cx="7608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summary(combo.dat$CH4_ppm)</a:t>
            </a:r>
          </a:p>
          <a:p>
            <a:endParaRPr lang="en-US" sz="2400" dirty="0"/>
          </a:p>
          <a:p>
            <a:r>
              <a:rPr lang="en-US" sz="2400" dirty="0"/>
              <a:t>   Min. 1st Qu.  Median    Mean 3rd Qu.    Max.    NA's </a:t>
            </a:r>
          </a:p>
          <a:p>
            <a:r>
              <a:rPr lang="en-US" sz="2400" dirty="0"/>
              <a:t>  1.898   1.940   1.957   1.978   2.006   2.358      18 </a:t>
            </a:r>
          </a:p>
        </p:txBody>
      </p:sp>
    </p:spTree>
    <p:extLst>
      <p:ext uri="{BB962C8B-B14F-4D97-AF65-F5344CB8AC3E}">
        <p14:creationId xmlns:p14="http://schemas.microsoft.com/office/powerpoint/2010/main" val="3992674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71EC58-5EAF-A849-8965-8175C7BD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32" y="0"/>
            <a:ext cx="579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08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108F25-D706-A94F-AB82-1550E6B4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" y="0"/>
            <a:ext cx="544956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2819BF-F733-FB47-A916-0C8E87D07A87}"/>
              </a:ext>
            </a:extLst>
          </p:cNvPr>
          <p:cNvSpPr txBox="1"/>
          <p:nvPr/>
        </p:nvSpPr>
        <p:spPr>
          <a:xfrm>
            <a:off x="5609968" y="1865870"/>
            <a:ext cx="3138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Warner et al., 2017 hypothesize that declining SO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/SO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caused the rise in ammonia</a:t>
            </a:r>
          </a:p>
        </p:txBody>
      </p:sp>
    </p:spTree>
    <p:extLst>
      <p:ext uri="{BB962C8B-B14F-4D97-AF65-F5344CB8AC3E}">
        <p14:creationId xmlns:p14="http://schemas.microsoft.com/office/powerpoint/2010/main" val="3748389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55BEB131-06DC-664C-92E7-CA9BA952E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7233"/>
          <a:stretch/>
        </p:blipFill>
        <p:spPr bwMode="auto">
          <a:xfrm>
            <a:off x="0" y="983410"/>
            <a:ext cx="8913813" cy="486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851F0C-06BE-404C-801F-0077185CBD3D}"/>
              </a:ext>
            </a:extLst>
          </p:cNvPr>
          <p:cNvSpPr/>
          <p:nvPr/>
        </p:nvSpPr>
        <p:spPr>
          <a:xfrm>
            <a:off x="163901" y="5848709"/>
            <a:ext cx="874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Particulate sulfate mass concentrations from 2003-2017 by season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Southeast U.S. Note: Gray dots indicate a slightly positive trend.</a:t>
            </a:r>
          </a:p>
        </p:txBody>
      </p:sp>
      <p:sp>
        <p:nvSpPr>
          <p:cNvPr id="7" name="Google Shape;312;p39">
            <a:extLst>
              <a:ext uri="{FF2B5EF4-FFF2-40B4-BE49-F238E27FC236}">
                <a16:creationId xmlns:a16="http://schemas.microsoft.com/office/drawing/2014/main" id="{13ABF0C3-493C-2A4A-9D86-B14CD2C25374}"/>
              </a:ext>
            </a:extLst>
          </p:cNvPr>
          <p:cNvSpPr/>
          <p:nvPr/>
        </p:nvSpPr>
        <p:spPr>
          <a:xfrm>
            <a:off x="1712068" y="140680"/>
            <a:ext cx="74092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sulfate</a:t>
            </a:r>
            <a:endParaRPr sz="32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2160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597C86-F765-7049-A084-0A75B5EF9B71}"/>
              </a:ext>
            </a:extLst>
          </p:cNvPr>
          <p:cNvSpPr/>
          <p:nvPr/>
        </p:nvSpPr>
        <p:spPr>
          <a:xfrm>
            <a:off x="79996" y="875005"/>
            <a:ext cx="89710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Atmospheric fine aerosol (PM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): associated with adverse health &amp; welfare effects, and can perturb local radiative budgets </a:t>
            </a:r>
          </a:p>
          <a:p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Most ambient PM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mass forms during transport: consists of inorganic salts, organic species and liquid water</a:t>
            </a:r>
          </a:p>
          <a:p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Organic partitioning to concentrated inorganic salt solutions represents an important formation pathway for secondary organic aerosol (SOA), a dominant PM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2.5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contributor</a:t>
            </a:r>
          </a:p>
          <a:p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Salt identity &amp; concentration play a determining role in organic solubility</a:t>
            </a:r>
          </a:p>
          <a:p>
            <a:pPr marL="350838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- 19th century Hofmeister series: repeatable salt pattern that describes the ability of ions to cause proteins (organic molecules) to “salt in” or “salt out”</a:t>
            </a:r>
            <a:endParaRPr lang="en-US" sz="2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6;p24">
            <a:extLst>
              <a:ext uri="{FF2B5EF4-FFF2-40B4-BE49-F238E27FC236}">
                <a16:creationId xmlns:a16="http://schemas.microsoft.com/office/drawing/2014/main" id="{8BE7DBBE-807B-B041-A069-449FF134F2EB}"/>
              </a:ext>
            </a:extLst>
          </p:cNvPr>
          <p:cNvSpPr txBox="1"/>
          <p:nvPr/>
        </p:nvSpPr>
        <p:spPr>
          <a:xfrm>
            <a:off x="2427721" y="208033"/>
            <a:ext cx="6711340" cy="41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/>
            <a:r>
              <a:rPr lang="en-US" sz="28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Atmospheric aerosol</a:t>
            </a:r>
            <a:endParaRPr sz="28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3B0C29-D59A-AB4C-8488-829A477F22BE}"/>
              </a:ext>
            </a:extLst>
          </p:cNvPr>
          <p:cNvSpPr/>
          <p:nvPr/>
        </p:nvSpPr>
        <p:spPr>
          <a:xfrm>
            <a:off x="79996" y="5605097"/>
            <a:ext cx="8971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Burnett et al., 2018;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2016; Attwood et al., 2014; Zhang et al., 2017; Nguyen et al., 2016; Xu et al., 2015; Carlton et al., 2018; Carlton &amp; Turpin, 2013;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Pye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2015, 2017; Shrivastava et al., 2017; Zhang et al., 2007;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Gurau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2004; Kunz et al., 2004  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1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46" y="1037967"/>
            <a:ext cx="5304824" cy="5304824"/>
          </a:xfrm>
          <a:prstGeom prst="rect">
            <a:avLst/>
          </a:prstGeom>
        </p:spPr>
      </p:pic>
      <p:sp>
        <p:nvSpPr>
          <p:cNvPr id="6" name="Rectangle 21">
            <a:extLst>
              <a:ext uri="{FF2B5EF4-FFF2-40B4-BE49-F238E27FC236}">
                <a16:creationId xmlns:a16="http://schemas.microsoft.com/office/drawing/2014/main" id="{211F40A0-A8C5-A44C-B47D-90F2E8AF1227}"/>
              </a:ext>
            </a:extLst>
          </p:cNvPr>
          <p:cNvSpPr txBox="1">
            <a:spLocks noChangeArrowheads="1"/>
          </p:cNvSpPr>
          <p:nvPr/>
        </p:nvSpPr>
        <p:spPr>
          <a:xfrm>
            <a:off x="809625" y="121164"/>
            <a:ext cx="833437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4F93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94F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 remains a domestic issue</a:t>
            </a:r>
          </a:p>
        </p:txBody>
      </p:sp>
    </p:spTree>
    <p:extLst>
      <p:ext uri="{BB962C8B-B14F-4D97-AF65-F5344CB8AC3E}">
        <p14:creationId xmlns:p14="http://schemas.microsoft.com/office/powerpoint/2010/main" val="29942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C69044-1982-C246-923C-701E5F89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57" y="4462953"/>
            <a:ext cx="1289385" cy="19437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D9B82-15AD-9C44-9FA1-CCECCEFC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7" y="897152"/>
            <a:ext cx="2849521" cy="190617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4A84D5-270D-C746-A700-5F1891F56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72"/>
          <a:stretch/>
        </p:blipFill>
        <p:spPr>
          <a:xfrm>
            <a:off x="272495" y="3319914"/>
            <a:ext cx="1134025" cy="1390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4D354-4413-704C-8D13-5B417B772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678"/>
          <a:stretch/>
        </p:blipFill>
        <p:spPr>
          <a:xfrm>
            <a:off x="3441938" y="1376897"/>
            <a:ext cx="1952041" cy="26384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B882E5-FDC1-1E4D-A1BF-374E7A6E9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318" y="4277531"/>
            <a:ext cx="3146156" cy="17697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A3082E-517D-144D-BA9D-6FB99CC51A57}"/>
              </a:ext>
            </a:extLst>
          </p:cNvPr>
          <p:cNvSpPr txBox="1"/>
          <p:nvPr/>
        </p:nvSpPr>
        <p:spPr>
          <a:xfrm>
            <a:off x="6360033" y="1964919"/>
            <a:ext cx="2536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Sulfate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Nitrate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 carbon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 carbon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73D8A-D9B0-C84E-9A2B-8AE899F5BA9D}"/>
              </a:ext>
            </a:extLst>
          </p:cNvPr>
          <p:cNvSpPr txBox="1"/>
          <p:nvPr/>
        </p:nvSpPr>
        <p:spPr>
          <a:xfrm>
            <a:off x="2396789" y="230507"/>
            <a:ext cx="675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PM</a:t>
            </a:r>
            <a:r>
              <a:rPr lang="en-US" sz="3000" baseline="-25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forms in atmosphere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8F3F594B-F4A5-AC46-8D39-A1EB8392B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5706" y="2913484"/>
            <a:ext cx="1900356" cy="1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AF2E79BA-5920-D345-B728-267674D15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5178" y="2948112"/>
            <a:ext cx="678159" cy="60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138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93F8B6-66B9-9B4D-A132-6AE65BA5F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84" y="1087956"/>
            <a:ext cx="5791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A1929C-15C6-CD45-939D-E29E6B9ECBED}"/>
              </a:ext>
            </a:extLst>
          </p:cNvPr>
          <p:cNvSpPr txBox="1"/>
          <p:nvPr/>
        </p:nvSpPr>
        <p:spPr>
          <a:xfrm>
            <a:off x="2396789" y="230507"/>
            <a:ext cx="675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NARSTO, 2004</a:t>
            </a:r>
          </a:p>
        </p:txBody>
      </p:sp>
    </p:spTree>
    <p:extLst>
      <p:ext uri="{BB962C8B-B14F-4D97-AF65-F5344CB8AC3E}">
        <p14:creationId xmlns:p14="http://schemas.microsoft.com/office/powerpoint/2010/main" val="408666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C860F5-B1B1-F34A-A42B-BB66EF51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91" y="1807682"/>
            <a:ext cx="4651270" cy="3699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3A027C-5920-144A-988A-98A09260B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7207"/>
            <a:ext cx="4469791" cy="3419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92F6AC-D3E1-D04A-B7A2-9C4CBC82904E}"/>
              </a:ext>
            </a:extLst>
          </p:cNvPr>
          <p:cNvSpPr txBox="1"/>
          <p:nvPr/>
        </p:nvSpPr>
        <p:spPr>
          <a:xfrm>
            <a:off x="2148301" y="217093"/>
            <a:ext cx="69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[PM</a:t>
            </a:r>
            <a:r>
              <a:rPr lang="en-US" sz="2800" baseline="-25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</a:t>
            </a:r>
            <a:r>
              <a:rPr lang="en-US" sz="28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]↓ co-benefit of acid rain rules </a:t>
            </a:r>
          </a:p>
        </p:txBody>
      </p:sp>
    </p:spTree>
    <p:extLst>
      <p:ext uri="{BB962C8B-B14F-4D97-AF65-F5344CB8AC3E}">
        <p14:creationId xmlns:p14="http://schemas.microsoft.com/office/powerpoint/2010/main" val="189587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5A5562-3C81-2847-96F4-792C8952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888" y="1709419"/>
            <a:ext cx="1289385" cy="19437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FBD6-8ABD-4D4F-9400-D6ED3083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72"/>
          <a:stretch/>
        </p:blipFill>
        <p:spPr>
          <a:xfrm>
            <a:off x="1546657" y="1985788"/>
            <a:ext cx="1134025" cy="1390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7CDAE-5810-5643-8141-9A0AAC83B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72"/>
          <a:stretch/>
        </p:blipFill>
        <p:spPr>
          <a:xfrm>
            <a:off x="1546657" y="4669026"/>
            <a:ext cx="1134025" cy="1390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0C9F1-5F02-794A-8D88-5119EDAE3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78"/>
          <a:stretch/>
        </p:blipFill>
        <p:spPr>
          <a:xfrm>
            <a:off x="3560374" y="4294664"/>
            <a:ext cx="1437033" cy="1942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414DF-49A3-CD47-A075-EE102F5AF8F8}"/>
              </a:ext>
            </a:extLst>
          </p:cNvPr>
          <p:cNvSpPr txBox="1"/>
          <p:nvPr/>
        </p:nvSpPr>
        <p:spPr>
          <a:xfrm>
            <a:off x="2822881" y="241965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62474D-925C-0B41-B4E7-D7595791E3C7}"/>
              </a:ext>
            </a:extLst>
          </p:cNvPr>
          <p:cNvSpPr txBox="1"/>
          <p:nvPr/>
        </p:nvSpPr>
        <p:spPr>
          <a:xfrm>
            <a:off x="2751781" y="5102897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30103-8661-6842-95B6-DCF6F4416607}"/>
              </a:ext>
            </a:extLst>
          </p:cNvPr>
          <p:cNvSpPr txBox="1"/>
          <p:nvPr/>
        </p:nvSpPr>
        <p:spPr>
          <a:xfrm>
            <a:off x="6434440" y="1948723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rgbClr val="F3A533"/>
                </a:solidFill>
              </a:rPr>
              <a:t>NH</a:t>
            </a:r>
            <a:r>
              <a:rPr lang="en-US" sz="2400" b="1" baseline="-25000" dirty="0">
                <a:solidFill>
                  <a:srgbClr val="F3A533"/>
                </a:solidFill>
              </a:rPr>
              <a:t>4</a:t>
            </a:r>
            <a:r>
              <a:rPr lang="en-US" sz="2400" dirty="0"/>
              <a:t>)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SO</a:t>
            </a:r>
            <a:r>
              <a:rPr lang="en-US" sz="2400" b="1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0E16F-D887-5146-B5F7-5E5D563E7D3E}"/>
              </a:ext>
            </a:extLst>
          </p:cNvPr>
          <p:cNvSpPr txBox="1"/>
          <p:nvPr/>
        </p:nvSpPr>
        <p:spPr>
          <a:xfrm>
            <a:off x="6434440" y="4607849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rgbClr val="F3A533"/>
                </a:solidFill>
              </a:rPr>
              <a:t>NH</a:t>
            </a:r>
            <a:r>
              <a:rPr lang="en-US" sz="2400" b="1" baseline="-25000" dirty="0">
                <a:solidFill>
                  <a:srgbClr val="F3A533"/>
                </a:solidFill>
              </a:rPr>
              <a:t>4</a:t>
            </a:r>
            <a:r>
              <a:rPr lang="en-US" sz="2400" dirty="0"/>
              <a:t>)</a:t>
            </a:r>
            <a:r>
              <a:rPr lang="en-US" sz="2400" b="1" dirty="0">
                <a:solidFill>
                  <a:srgbClr val="2349F9"/>
                </a:solidFill>
              </a:rPr>
              <a:t>NO</a:t>
            </a:r>
            <a:r>
              <a:rPr lang="en-US" sz="2400" b="1" baseline="-25000" dirty="0">
                <a:solidFill>
                  <a:srgbClr val="2349F9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9C1183-8CF6-8C40-AAAB-D4B8A5D49BFB}"/>
              </a:ext>
            </a:extLst>
          </p:cNvPr>
          <p:cNvSpPr txBox="1"/>
          <p:nvPr/>
        </p:nvSpPr>
        <p:spPr>
          <a:xfrm>
            <a:off x="6341213" y="188527"/>
            <a:ext cx="26084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</a:t>
            </a:r>
            <a:r>
              <a:rPr lang="en-US" sz="3000" baseline="-25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2.5 </a:t>
            </a: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salty</a:t>
            </a:r>
            <a:endParaRPr lang="en-US" sz="3000" baseline="-25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505AE-FE87-764B-B84A-42F8DCCB3F0B}"/>
              </a:ext>
            </a:extLst>
          </p:cNvPr>
          <p:cNvSpPr txBox="1"/>
          <p:nvPr/>
        </p:nvSpPr>
        <p:spPr>
          <a:xfrm>
            <a:off x="1734722" y="147858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NH</a:t>
            </a:r>
            <a:r>
              <a:rPr lang="en-US" sz="2400" baseline="-25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A40C02-B2D3-E240-A3D6-17C99DFCD1DC}"/>
              </a:ext>
            </a:extLst>
          </p:cNvPr>
          <p:cNvSpPr txBox="1"/>
          <p:nvPr/>
        </p:nvSpPr>
        <p:spPr>
          <a:xfrm>
            <a:off x="3791523" y="1247753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</a:t>
            </a:r>
            <a:r>
              <a:rPr lang="en-US" sz="2400" baseline="-25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2C6BB-1778-E24F-A6AD-465FFBE30FA8}"/>
              </a:ext>
            </a:extLst>
          </p:cNvPr>
          <p:cNvSpPr txBox="1"/>
          <p:nvPr/>
        </p:nvSpPr>
        <p:spPr>
          <a:xfrm>
            <a:off x="1767053" y="419486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NH</a:t>
            </a:r>
            <a:r>
              <a:rPr lang="en-US" sz="2400" baseline="-25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8DC75C-87A4-B14B-BFDB-2AC71344EAA3}"/>
              </a:ext>
            </a:extLst>
          </p:cNvPr>
          <p:cNvSpPr txBox="1"/>
          <p:nvPr/>
        </p:nvSpPr>
        <p:spPr>
          <a:xfrm>
            <a:off x="3907634" y="3862979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</a:t>
            </a:r>
            <a:r>
              <a:rPr lang="en-US" sz="2400" baseline="-25000" dirty="0"/>
              <a:t>x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9861A70-7C9F-7840-AF7A-89580BFFDB44}"/>
              </a:ext>
            </a:extLst>
          </p:cNvPr>
          <p:cNvSpPr/>
          <p:nvPr/>
        </p:nvSpPr>
        <p:spPr>
          <a:xfrm>
            <a:off x="4997406" y="1425544"/>
            <a:ext cx="1207333" cy="5020225"/>
          </a:xfrm>
          <a:prstGeom prst="righ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EC695-E392-534F-8ADC-30659DF89762}"/>
              </a:ext>
            </a:extLst>
          </p:cNvPr>
          <p:cNvSpPr txBox="1"/>
          <p:nvPr/>
        </p:nvSpPr>
        <p:spPr>
          <a:xfrm>
            <a:off x="4620994" y="963879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chemistry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18044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I 2015 Powerpoint Color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152238</TotalTime>
  <Words>1488</Words>
  <Application>Microsoft Macintosh PowerPoint</Application>
  <PresentationFormat>On-screen Show (4:3)</PresentationFormat>
  <Paragraphs>230</Paragraphs>
  <Slides>45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Verdana</vt:lpstr>
      <vt:lpstr>Wingdings</vt:lpstr>
      <vt:lpstr>Office Theme</vt:lpstr>
      <vt:lpstr>PowerPoint Presentation</vt:lpstr>
      <vt:lpstr>PowerPoint Presentation</vt:lpstr>
      <vt:lpstr>Fine Particulate Matter (PM2.5)</vt:lpstr>
      <vt:lpstr>Regional [PM2.5]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Coordinates with the highest [NH3] 36º 04’23.0’’N   119º 28’57.4’’W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Ann Carlton</cp:lastModifiedBy>
  <cp:revision>243</cp:revision>
  <dcterms:modified xsi:type="dcterms:W3CDTF">2022-10-17T11:46:30Z</dcterms:modified>
</cp:coreProperties>
</file>