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60" r:id="rId2"/>
    <p:sldId id="351" r:id="rId3"/>
    <p:sldId id="336" r:id="rId4"/>
    <p:sldId id="342" r:id="rId5"/>
    <p:sldId id="326" r:id="rId6"/>
    <p:sldId id="350" r:id="rId7"/>
    <p:sldId id="339" r:id="rId8"/>
    <p:sldId id="338" r:id="rId9"/>
    <p:sldId id="345" r:id="rId10"/>
    <p:sldId id="346" r:id="rId11"/>
    <p:sldId id="347" r:id="rId12"/>
    <p:sldId id="348" r:id="rId13"/>
    <p:sldId id="352" r:id="rId14"/>
    <p:sldId id="353" r:id="rId15"/>
    <p:sldId id="354" r:id="rId16"/>
    <p:sldId id="356" r:id="rId17"/>
    <p:sldId id="358" r:id="rId18"/>
    <p:sldId id="357" r:id="rId19"/>
    <p:sldId id="299" r:id="rId20"/>
    <p:sldId id="349" r:id="rId21"/>
    <p:sldId id="34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561" autoAdjust="0"/>
  </p:normalViewPr>
  <p:slideViewPr>
    <p:cSldViewPr>
      <p:cViewPr varScale="1">
        <p:scale>
          <a:sx n="63" d="100"/>
          <a:sy n="63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0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485B-8A43-4B08-93E1-DB7D3FDA24D2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5240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1D54-128B-427C-9A2A-6AE0DB2B782B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E58E-0989-4D3D-A484-767889BB790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72BF-0745-4342-A888-20A272362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FF8F-F7BF-4DEB-A7F9-0E6D4FE763E3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1384-5899-439B-8B4F-3AF06687C6BE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B043-8606-4A35-B374-18178DA45BC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8DE-2FE2-4869-815D-EF4A5A710EB2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FF8-5A8F-40E7-93DF-7C6532BB8B94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EAE-CAD7-49D0-9CF1-CAFD09982ED0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2500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2C1D54-128B-427C-9A2A-6AE0DB2B782B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/>
              <a:t>Air Resources Laboratory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Title Placeholder 8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458200" cy="1752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/>
              <a:t>Chemical Data </a:t>
            </a:r>
            <a:r>
              <a:rPr kumimoji="0" lang="en-US" dirty="0" err="1"/>
              <a:t>Assimition</a:t>
            </a:r>
            <a:r>
              <a:rPr kumimoji="0" lang="en-US" dirty="0"/>
              <a:t> of MODIS AOD with CMAQ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5" r:id="rId11"/>
    <p:sldLayoutId id="2147483686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9.png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d.noaa.gov/PS/FIRE/GASP/gasp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0"/>
            <a:ext cx="8991600" cy="228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effectLst/>
              </a:rPr>
              <a:t>Estimating smoke emission using GOES satellite observations and HYSPLIT model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4" y="3962400"/>
            <a:ext cx="80010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581400"/>
            <a:ext cx="89916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Tianfeng Chai</a:t>
            </a:r>
            <a:r>
              <a:rPr lang="en-US" sz="3200" baseline="30000" dirty="0"/>
              <a:t>1,2,3</a:t>
            </a:r>
            <a:r>
              <a:rPr lang="en-US" sz="3200" dirty="0"/>
              <a:t>, </a:t>
            </a:r>
            <a:r>
              <a:rPr lang="en-US" sz="3200" dirty="0" err="1"/>
              <a:t>Hyuncheol</a:t>
            </a:r>
            <a:r>
              <a:rPr lang="en-US" sz="3200" dirty="0"/>
              <a:t> Kim</a:t>
            </a:r>
            <a:r>
              <a:rPr lang="en-US" sz="3200" baseline="30000" dirty="0"/>
              <a:t>1,2,3</a:t>
            </a:r>
            <a:r>
              <a:rPr lang="en-US" sz="3200" dirty="0"/>
              <a:t>, and Ariel Stein</a:t>
            </a:r>
            <a:r>
              <a:rPr lang="en-US" sz="3200" baseline="30000" dirty="0"/>
              <a:t>1</a:t>
            </a:r>
          </a:p>
          <a:p>
            <a:pPr algn="ctr"/>
            <a:endParaRPr lang="en-US" sz="3200" baseline="30000" dirty="0"/>
          </a:p>
          <a:p>
            <a:pPr algn="ctr"/>
            <a:endParaRPr lang="en-US" sz="3200" baseline="30000" dirty="0"/>
          </a:p>
          <a:p>
            <a:pPr algn="ctr"/>
            <a:r>
              <a:rPr lang="en-US" sz="2400" dirty="0"/>
              <a:t>1: NOAA/OAR/Air Resources Laboratory (ARL)</a:t>
            </a:r>
          </a:p>
          <a:p>
            <a:pPr algn="ctr"/>
            <a:r>
              <a:rPr lang="en-US" sz="2400" dirty="0"/>
              <a:t>2: Cooperative Institute for Climate &amp; Satellites-Maryland (CICS-MD)</a:t>
            </a:r>
          </a:p>
          <a:p>
            <a:pPr algn="ctr"/>
            <a:r>
              <a:rPr lang="en-US" sz="2400" dirty="0"/>
              <a:t>3: University of Maryland, College Park, MD</a:t>
            </a:r>
          </a:p>
        </p:txBody>
      </p:sp>
      <p:pic>
        <p:nvPicPr>
          <p:cNvPr id="1026" name="Picture 2" descr="Cooperative Institute for Climate &amp; Satellites - Mary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30" y="228600"/>
            <a:ext cx="15430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5638800" cy="533400"/>
          </a:xfrm>
        </p:spPr>
        <p:txBody>
          <a:bodyPr/>
          <a:lstStyle/>
          <a:p>
            <a:r>
              <a:rPr lang="en-US" sz="3200" dirty="0"/>
              <a:t>Source term error statistics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25836"/>
              </p:ext>
            </p:extLst>
          </p:nvPr>
        </p:nvGraphicFramePr>
        <p:xfrm>
          <a:off x="457200" y="3276600"/>
          <a:ext cx="8229600" cy="239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MAE (kg/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Normalized 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RMSE (kg/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RMSE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534.9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0.77%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841.4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1760.5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3332.5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1985.8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3310.2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1393.0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2943.2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813816"/>
            <a:ext cx="8229600" cy="62788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48 </a:t>
            </a:r>
            <a:r>
              <a:rPr lang="en-US" dirty="0" err="1"/>
              <a:t>hr</a:t>
            </a:r>
            <a:r>
              <a:rPr lang="en-US" dirty="0"/>
              <a:t> observations            24 </a:t>
            </a:r>
            <a:r>
              <a:rPr lang="en-US" dirty="0" err="1"/>
              <a:t>hr</a:t>
            </a:r>
            <a:r>
              <a:rPr lang="en-US" dirty="0"/>
              <a:t> observations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58996" y="1127760"/>
            <a:ext cx="97840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" y="1752600"/>
            <a:ext cx="862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Case 2: Remove 1</a:t>
            </a:r>
            <a:r>
              <a:rPr lang="en-US" sz="3200" baseline="30000" dirty="0"/>
              <a:t>st</a:t>
            </a:r>
            <a:r>
              <a:rPr lang="en-US" sz="3200" dirty="0"/>
              <a:t> day observations from Case 1</a:t>
            </a:r>
          </a:p>
        </p:txBody>
      </p:sp>
    </p:spTree>
    <p:extLst>
      <p:ext uri="{BB962C8B-B14F-4D97-AF65-F5344CB8AC3E}">
        <p14:creationId xmlns:p14="http://schemas.microsoft.com/office/powerpoint/2010/main" val="314880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8229600" cy="591312"/>
          </a:xfrm>
        </p:spPr>
        <p:txBody>
          <a:bodyPr/>
          <a:lstStyle/>
          <a:p>
            <a:r>
              <a:rPr lang="en-US" dirty="0"/>
              <a:t>Spatial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57200"/>
            <a:ext cx="4114800" cy="2893883"/>
          </a:xfrm>
          <a:prstGeom prst="rect">
            <a:avLst/>
          </a:prstGeom>
        </p:spPr>
      </p:pic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213877"/>
              </p:ext>
            </p:extLst>
          </p:nvPr>
        </p:nvGraphicFramePr>
        <p:xfrm>
          <a:off x="381000" y="3505200"/>
          <a:ext cx="8229600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MAE (kg/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Normalized 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RMSE (kg/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RMSE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606.4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1156.3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301.2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573.4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0.82%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23834.6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34.21%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32157.9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46.16%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66177.5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94.99%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78653.3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112.90%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3974.9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5.71%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8803.3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12.64%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3400.6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10663.2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15.31%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98847"/>
              </p:ext>
            </p:extLst>
          </p:nvPr>
        </p:nvGraphicFramePr>
        <p:xfrm>
          <a:off x="0" y="1219200"/>
          <a:ext cx="4953000" cy="199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555">
                <a:tc>
                  <a:txBody>
                    <a:bodyPr/>
                    <a:lstStyle/>
                    <a:p>
                      <a:r>
                        <a:rPr lang="en-US" dirty="0"/>
                        <a:t>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 observations, w/o Region A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678">
                <a:tc>
                  <a:txBody>
                    <a:bodyPr/>
                    <a:lstStyle/>
                    <a:p>
                      <a:r>
                        <a:rPr lang="en-US" dirty="0"/>
                        <a:t>Case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 observations, w/o Region B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555">
                <a:tc>
                  <a:txBody>
                    <a:bodyPr/>
                    <a:lstStyle/>
                    <a:p>
                      <a:r>
                        <a:rPr lang="en-US" dirty="0"/>
                        <a:t>Case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Day 2 observations, w/o Region C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41960" y="2971800"/>
            <a:ext cx="56388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Source term error statistics</a:t>
            </a:r>
          </a:p>
        </p:txBody>
      </p:sp>
    </p:spTree>
    <p:extLst>
      <p:ext uri="{BB962C8B-B14F-4D97-AF65-F5344CB8AC3E}">
        <p14:creationId xmlns:p14="http://schemas.microsoft.com/office/powerpoint/2010/main" val="83792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4114800" cy="609600"/>
          </a:xfrm>
        </p:spPr>
        <p:txBody>
          <a:bodyPr/>
          <a:lstStyle/>
          <a:p>
            <a:r>
              <a:rPr lang="en-US" dirty="0"/>
              <a:t>Observation errors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150978"/>
              </p:ext>
            </p:extLst>
          </p:nvPr>
        </p:nvGraphicFramePr>
        <p:xfrm>
          <a:off x="381000" y="2667000"/>
          <a:ext cx="8229600" cy="360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MAE (kg/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Normalized 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RMSE (kg/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RMSE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Case 6 </a:t>
                      </a:r>
                      <a:r>
                        <a:rPr lang="en-US" b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1448.6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2259.7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4418.7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6.34%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11121.8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15.96%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2105.8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3954.7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5.68%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8567.9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22884.4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32.84%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6227.6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8.94%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12047.1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17.29%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22034.5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31.63%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67298.2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96.60%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Case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10104.2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14.50%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19759.9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28.36%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34560.9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49.61%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/>
                        <a:t>131203.9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188.33%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81200" y="2209800"/>
            <a:ext cx="56388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Source term error statistics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" y="1371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day observations  only;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spatial blocking;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Gaussian-distributed errors are added to pseudo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28608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2713" y="2558937"/>
            <a:ext cx="2062264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HYSPLIT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4953" y="2544393"/>
            <a:ext cx="2327721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BlueSky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2713" y="3629399"/>
            <a:ext cx="2062264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2713" y="4506562"/>
            <a:ext cx="206226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Function</a:t>
            </a:r>
          </a:p>
          <a:p>
            <a:pPr algn="ctr"/>
            <a:r>
              <a:rPr lang="en-US" dirty="0"/>
              <a:t>Minimization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2713" y="1993719"/>
            <a:ext cx="2062264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NOAA ARL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743" y="1993719"/>
            <a:ext cx="2062264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NOAA NESDIS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4953" y="1993719"/>
            <a:ext cx="2327721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USDA Forest Service</a:t>
            </a:r>
          </a:p>
        </p:txBody>
      </p:sp>
      <p:cxnSp>
        <p:nvCxnSpPr>
          <p:cNvPr id="16" name="Straight Arrow Connector 15"/>
          <p:cNvCxnSpPr>
            <a:stCxn id="5" idx="2"/>
            <a:endCxn id="9" idx="0"/>
          </p:cNvCxnSpPr>
          <p:nvPr/>
        </p:nvCxnSpPr>
        <p:spPr>
          <a:xfrm>
            <a:off x="4493845" y="2928269"/>
            <a:ext cx="0" cy="701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>
            <a:off x="4493845" y="3998731"/>
            <a:ext cx="0" cy="507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2713" y="5600519"/>
            <a:ext cx="2062264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Adjusted</a:t>
            </a:r>
          </a:p>
          <a:p>
            <a:pPr algn="ctr"/>
            <a:r>
              <a:rPr lang="en-US" dirty="0"/>
              <a:t>Fire Emissions</a:t>
            </a:r>
          </a:p>
        </p:txBody>
      </p:sp>
      <p:cxnSp>
        <p:nvCxnSpPr>
          <p:cNvPr id="30" name="Straight Arrow Connector 29"/>
          <p:cNvCxnSpPr>
            <a:stCxn id="10" idx="2"/>
            <a:endCxn id="19" idx="0"/>
          </p:cNvCxnSpPr>
          <p:nvPr/>
        </p:nvCxnSpPr>
        <p:spPr>
          <a:xfrm>
            <a:off x="4493845" y="5152893"/>
            <a:ext cx="0" cy="44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56109" y="4799625"/>
            <a:ext cx="164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First guess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7884" y="4811963"/>
            <a:ext cx="1584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Constrain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00364" y="2558937"/>
            <a:ext cx="985952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1864" y="2558937"/>
            <a:ext cx="98595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GASP</a:t>
            </a:r>
          </a:p>
          <a:p>
            <a:pPr algn="ctr"/>
            <a:r>
              <a:rPr lang="en-US" dirty="0"/>
              <a:t>ASDTA</a:t>
            </a:r>
          </a:p>
        </p:txBody>
      </p:sp>
      <p:cxnSp>
        <p:nvCxnSpPr>
          <p:cNvPr id="17" name="Elbow Connector 16"/>
          <p:cNvCxnSpPr>
            <a:stCxn id="28" idx="2"/>
            <a:endCxn id="10" idx="1"/>
          </p:cNvCxnSpPr>
          <p:nvPr/>
        </p:nvCxnSpPr>
        <p:spPr>
          <a:xfrm rot="16200000" flipH="1">
            <a:off x="1461546" y="2828561"/>
            <a:ext cx="1624460" cy="23778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7" idx="2"/>
          </p:cNvCxnSpPr>
          <p:nvPr/>
        </p:nvCxnSpPr>
        <p:spPr>
          <a:xfrm rot="16200000" flipH="1">
            <a:off x="3193966" y="2027642"/>
            <a:ext cx="399252" cy="22005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2"/>
            <a:endCxn id="10" idx="3"/>
          </p:cNvCxnSpPr>
          <p:nvPr/>
        </p:nvCxnSpPr>
        <p:spPr>
          <a:xfrm rot="5400000">
            <a:off x="5458895" y="2979808"/>
            <a:ext cx="1916003" cy="17838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02439" y="3293613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Fire detection</a:t>
            </a:r>
          </a:p>
          <a:p>
            <a:r>
              <a:rPr lang="en-US" sz="1200" dirty="0"/>
              <a:t>(Location/Time)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0778" y="3172551"/>
            <a:ext cx="1412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AOD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69249" y="2882102"/>
            <a:ext cx="157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Fuel-loading based fire emissions system</a:t>
            </a:r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381000" y="-144122"/>
            <a:ext cx="84582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+mn-lt"/>
              </a:rPr>
              <a:t>HYSPLIT-based Emission Inverse Modeling System</a:t>
            </a:r>
          </a:p>
        </p:txBody>
      </p:sp>
    </p:spTree>
    <p:extLst>
      <p:ext uri="{BB962C8B-B14F-4D97-AF65-F5344CB8AC3E}">
        <p14:creationId xmlns:p14="http://schemas.microsoft.com/office/powerpoint/2010/main" val="340996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7 Fire-inverse\fire-detect.201611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688828"/>
            <a:ext cx="8270558" cy="5088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Observed fire events in southeastern US on November 10, 2016. MODIS </a:t>
            </a:r>
            <a:r>
              <a:rPr lang="en-US" sz="2000" dirty="0" err="1"/>
              <a:t>truecolor</a:t>
            </a:r>
            <a:r>
              <a:rPr lang="en-US" sz="2000" dirty="0"/>
              <a:t> image is shown in left panel, and MODIS, GASP, ASDTA aerosol optical depths are shown in right panel. Red circles indicate locations of wildfires detected by HMS.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61472" y="2328393"/>
            <a:ext cx="106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GASP: </a:t>
            </a:r>
            <a:r>
              <a:rPr lang="en-US" dirty="0"/>
              <a:t>GOES Aerosol/Smoke Product</a:t>
            </a:r>
          </a:p>
        </p:txBody>
      </p:sp>
      <p:sp>
        <p:nvSpPr>
          <p:cNvPr id="6" name="Rectangle 5"/>
          <p:cNvSpPr/>
          <p:nvPr/>
        </p:nvSpPr>
        <p:spPr>
          <a:xfrm>
            <a:off x="7961472" y="4115409"/>
            <a:ext cx="1333500" cy="210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ASDTA</a:t>
            </a:r>
            <a:r>
              <a:rPr lang="en-US" dirty="0"/>
              <a:t>: Automated Smoke Detection and Tracking Algorithm</a:t>
            </a:r>
          </a:p>
        </p:txBody>
      </p:sp>
    </p:spTree>
    <p:extLst>
      <p:ext uri="{BB962C8B-B14F-4D97-AF65-F5344CB8AC3E}">
        <p14:creationId xmlns:p14="http://schemas.microsoft.com/office/powerpoint/2010/main" val="193580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7 Fire-inverse\fire.truecolor-aod.20161110-201611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609035" cy="4639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9600" y="887551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Observed wildfire events for the study during November 10-17, 2016. MODIS </a:t>
            </a:r>
            <a:r>
              <a:rPr lang="en-US" sz="2000" dirty="0" err="1"/>
              <a:t>truecolor</a:t>
            </a:r>
            <a:r>
              <a:rPr lang="en-US" sz="2000" dirty="0"/>
              <a:t> images, MODIS AOD, GASP AOD, and ASDTA AOD are shown.</a:t>
            </a:r>
          </a:p>
        </p:txBody>
      </p:sp>
      <p:pic>
        <p:nvPicPr>
          <p:cNvPr id="6" name="Picture 5" descr="C:\Users\hyuncheol.kim\Documents\user\paper\current\2017 Fire-inverse\fire.truecolor-aod.20161114-2016111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35" y="1728787"/>
            <a:ext cx="4534965" cy="4534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2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7 Fire-inverse\heims.sc.20161110-2016111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8001000" cy="611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0575" y="609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Scatter plot comparison between initial and assimilated particulate matter concentrations (</a:t>
            </a:r>
            <a:r>
              <a:rPr lang="en-US" i="1" dirty="0"/>
              <a:t>10</a:t>
            </a:r>
            <a:r>
              <a:rPr lang="en-US" i="1" baseline="30000" dirty="0"/>
              <a:t>-10 </a:t>
            </a:r>
            <a:r>
              <a:rPr lang="en-US" i="1" dirty="0"/>
              <a:t>kg/m</a:t>
            </a:r>
            <a:r>
              <a:rPr lang="en-US" i="1" baseline="30000" dirty="0"/>
              <a:t>3</a:t>
            </a:r>
            <a:r>
              <a:rPr lang="en-US" dirty="0"/>
              <a:t> )</a:t>
            </a:r>
            <a:r>
              <a:rPr lang="en-US" i="1" dirty="0"/>
              <a:t> </a:t>
            </a:r>
            <a:r>
              <a:rPr lang="en-US" dirty="0"/>
              <a:t>using adjusted fire emissions during November 10-17, 2016</a:t>
            </a:r>
          </a:p>
        </p:txBody>
      </p:sp>
    </p:spTree>
    <p:extLst>
      <p:ext uri="{BB962C8B-B14F-4D97-AF65-F5344CB8AC3E}">
        <p14:creationId xmlns:p14="http://schemas.microsoft.com/office/powerpoint/2010/main" val="124881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54421"/>
              </p:ext>
            </p:extLst>
          </p:nvPr>
        </p:nvGraphicFramePr>
        <p:xfrm>
          <a:off x="147637" y="1752600"/>
          <a:ext cx="8915396" cy="4532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9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42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4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42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Nov. 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Nov. 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70.28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78.72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102.99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77.62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56.13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Initial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7.42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49.93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30.58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19.84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Top-down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42.05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61.88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57.85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61.12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23.10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26.94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RMSE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Initial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73.34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118.20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93.68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11.53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69.63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46.56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Top-down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51.43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46.50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68.14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51.87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39.28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40.61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Slope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Initial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-2.81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Top-down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Initial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Top-down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E3D20B8-1667-4BDF-AA8C-CCF1EB52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6" y="609600"/>
            <a:ext cx="9020179" cy="1012084"/>
          </a:xfrm>
        </p:spPr>
        <p:txBody>
          <a:bodyPr>
            <a:noAutofit/>
          </a:bodyPr>
          <a:lstStyle/>
          <a:p>
            <a:pPr algn="ctr"/>
            <a:r>
              <a:rPr lang="en-US" altLang="ko-KR" sz="2400" dirty="0">
                <a:latin typeface="+mn-lt"/>
              </a:rPr>
              <a:t>Performance evaluation - </a:t>
            </a:r>
            <a:r>
              <a:rPr lang="en-US" sz="2400" i="1" dirty="0"/>
              <a:t>Statistics of modeled smoke particulate concentration (10</a:t>
            </a:r>
            <a:r>
              <a:rPr lang="en-US" sz="2400" i="1" baseline="30000" dirty="0"/>
              <a:t>-10 </a:t>
            </a:r>
            <a:r>
              <a:rPr lang="en-US" sz="2400" i="1" dirty="0"/>
              <a:t>kg/m</a:t>
            </a:r>
            <a:r>
              <a:rPr lang="en-US" sz="2400" i="1" baseline="30000" dirty="0"/>
              <a:t>3</a:t>
            </a:r>
            <a:r>
              <a:rPr lang="en-US" sz="2400" i="1" dirty="0"/>
              <a:t>) using initial and top-down fire emissions</a:t>
            </a:r>
            <a:endParaRPr lang="ko-KR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88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yuncheol.kim\Documents\user\paper\current\2017 Fire-inverse\AOD-da.20161109-2016111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991600" cy="50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76200" y="990601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Spatial distributions of reconstructed fire particulate matter column concentrations (</a:t>
            </a:r>
            <a:r>
              <a:rPr lang="en-US" sz="2400" i="1" dirty="0"/>
              <a:t>10</a:t>
            </a:r>
            <a:r>
              <a:rPr lang="en-US" sz="2400" i="1" baseline="30000" dirty="0"/>
              <a:t>-10 </a:t>
            </a:r>
            <a:r>
              <a:rPr lang="en-US" sz="2400" i="1" dirty="0"/>
              <a:t>kg/m</a:t>
            </a:r>
            <a:r>
              <a:rPr lang="en-US" sz="2400" i="1" baseline="30000" dirty="0"/>
              <a:t>3</a:t>
            </a:r>
            <a:r>
              <a:rPr lang="en-US" sz="2400" dirty="0"/>
              <a:t> )</a:t>
            </a:r>
            <a:r>
              <a:rPr lang="en-US" sz="2400" i="1" dirty="0"/>
              <a:t> </a:t>
            </a:r>
            <a:r>
              <a:rPr lang="en-US" sz="2400" dirty="0"/>
              <a:t>using top-down estimated wildfire emissions.</a:t>
            </a:r>
          </a:p>
        </p:txBody>
      </p:sp>
    </p:spTree>
    <p:extLst>
      <p:ext uri="{BB962C8B-B14F-4D97-AF65-F5344CB8AC3E}">
        <p14:creationId xmlns:p14="http://schemas.microsoft.com/office/powerpoint/2010/main" val="4292367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0575"/>
            <a:ext cx="6553200" cy="457200"/>
          </a:xfrm>
        </p:spPr>
        <p:txBody>
          <a:bodyPr/>
          <a:lstStyle/>
          <a:p>
            <a:r>
              <a:rPr lang="en-US" dirty="0"/>
              <a:t>Summary and future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1355725"/>
            <a:ext cx="8991600" cy="5029200"/>
          </a:xfrm>
        </p:spPr>
        <p:txBody>
          <a:bodyPr/>
          <a:lstStyle/>
          <a:p>
            <a:pPr lvl="1" algn="just"/>
            <a:r>
              <a:rPr lang="en-US" dirty="0"/>
              <a:t>Wildfire emission inversion has been built based on HYSPLIT model, its TCM, and a cost function;</a:t>
            </a:r>
          </a:p>
          <a:p>
            <a:pPr lvl="1" algn="just"/>
            <a:r>
              <a:rPr lang="en-US" dirty="0"/>
              <a:t>With pseudo observations generated using HYSPIT model simulations (twin experiments), true emissions (release height and emission rate) can be recovered;</a:t>
            </a:r>
          </a:p>
          <a:p>
            <a:pPr lvl="1" algn="just"/>
            <a:r>
              <a:rPr lang="en-US" dirty="0"/>
              <a:t>A case study using real GOES data has been performed;</a:t>
            </a:r>
          </a:p>
          <a:p>
            <a:pPr lvl="1" algn="just"/>
            <a:r>
              <a:rPr lang="en-US" dirty="0"/>
              <a:t>High resolution GOES-16 data will be tested;</a:t>
            </a:r>
          </a:p>
          <a:p>
            <a:pPr lvl="1" algn="just"/>
            <a:r>
              <a:rPr lang="en-US" dirty="0"/>
              <a:t>More evaluation will be performed using VIIRS AOD and surface PM2.5 observations;</a:t>
            </a:r>
          </a:p>
          <a:p>
            <a:pPr lvl="1" algn="just"/>
            <a:r>
              <a:rPr lang="en-US" dirty="0"/>
              <a:t>Model uncertainty will be included in the HYSPLIT inversion system.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5366"/>
            <a:ext cx="2133600" cy="533400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" y="1018767"/>
            <a:ext cx="5553308" cy="27912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Smoke from wildfires has significant negative impacts on public health;</a:t>
            </a:r>
          </a:p>
          <a:p>
            <a:r>
              <a:rPr lang="en-US" sz="2000" dirty="0"/>
              <a:t>The air quality forecast quality is greatly hindered by the large uncertainties of the wildfire emission estimates;</a:t>
            </a:r>
          </a:p>
          <a:p>
            <a:r>
              <a:rPr lang="en-US" sz="2000" dirty="0"/>
              <a:t>We aim to objectively and optimally estimate the fire sources based on the satellite observations of the fire plumes and HYSPLIT model.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32" y="978702"/>
            <a:ext cx="3505200" cy="2628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47732" y="3607602"/>
            <a:ext cx="3596269" cy="137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Thick smoke from wildfires fills the air as a motorist travels on Hwy. 27 between </a:t>
            </a:r>
            <a:r>
              <a:rPr lang="en-US" sz="1600" dirty="0" err="1"/>
              <a:t>Vanderhoof</a:t>
            </a:r>
            <a:r>
              <a:rPr lang="en-US" sz="1600" dirty="0"/>
              <a:t> and Fort St. James, B.C., on Wednesday, August 15, 2018. DARRYL DYCK / CP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1902" y="56155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https://vancouversun.com/news/local-news/b-c-wildfires-2018-air-quality-in-vanderhoof-double-hazardous-levels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9" y="3607602"/>
            <a:ext cx="4190071" cy="31425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26105" y="4844469"/>
            <a:ext cx="4891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Air quality in several B.C. communities is listed as ‘hazardous’ due to wildfire smoke. </a:t>
            </a:r>
            <a:r>
              <a:rPr lang="en-US" dirty="0" err="1"/>
              <a:t>AirVisuals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133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876800"/>
            <a:ext cx="862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work is funded by NOAA Award NA16OAR4590121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495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077200" cy="627888"/>
          </a:xfrm>
        </p:spPr>
        <p:txBody>
          <a:bodyPr/>
          <a:lstStyle/>
          <a:p>
            <a:r>
              <a:rPr lang="en-US" dirty="0"/>
              <a:t>Twin experiments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357"/>
            <a:ext cx="4432605" cy="31176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WMV_anim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0600" y="2982357"/>
            <a:ext cx="4343400" cy="30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10600" cy="667512"/>
          </a:xfrm>
        </p:spPr>
        <p:txBody>
          <a:bodyPr/>
          <a:lstStyle/>
          <a:p>
            <a:r>
              <a:rPr lang="en-US" dirty="0"/>
              <a:t> Smoke forecasts with HYSPLIT: Current status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9" t="44658" r="36670" b="18002"/>
          <a:stretch>
            <a:fillRect/>
          </a:stretch>
        </p:blipFill>
        <p:spPr bwMode="auto">
          <a:xfrm>
            <a:off x="4876800" y="2350015"/>
            <a:ext cx="3809760" cy="37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4400" y="152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Smoke column from the HYSPLIT model (blue) and NESDIS Hazardous Mapping System (orange</a:t>
            </a:r>
            <a:r>
              <a:rPr lang="en-US" altLang="en-US" sz="11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1600200"/>
            <a:ext cx="451866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" y="161633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NOAA NESDIS HMS  Smoke and fire detection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" y="1985665"/>
            <a:ext cx="477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Incorporates imagery from NOAA and NASA satellites (GOES-West, GOES-East, Terra/Aqua MODIS, AVHRR on NOAA-15/-18/-19)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0160" y="396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Provides fire locations, starting time, durations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4701689"/>
            <a:ext cx="5608320" cy="6323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6220" y="4833178"/>
            <a:ext cx="558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USFS’s </a:t>
            </a:r>
            <a:r>
              <a:rPr lang="en-US" b="1" dirty="0" err="1"/>
              <a:t>BlueSky</a:t>
            </a:r>
            <a:r>
              <a:rPr lang="en-US" b="1" dirty="0"/>
              <a:t>: Estimate PM</a:t>
            </a:r>
            <a:r>
              <a:rPr lang="en-US" b="1" baseline="-25000" dirty="0"/>
              <a:t>2.5  </a:t>
            </a:r>
            <a:r>
              <a:rPr lang="en-US" b="1" dirty="0"/>
              <a:t>emissions</a:t>
            </a:r>
            <a:r>
              <a:rPr lang="en-US" b="1" baseline="-25000" dirty="0"/>
              <a:t> </a:t>
            </a:r>
            <a:r>
              <a:rPr lang="en-US" b="1" dirty="0"/>
              <a:t>and plume rise</a:t>
            </a:r>
          </a:p>
        </p:txBody>
      </p:sp>
      <p:sp>
        <p:nvSpPr>
          <p:cNvPr id="24" name="Bent-Up Arrow 23"/>
          <p:cNvSpPr/>
          <p:nvPr/>
        </p:nvSpPr>
        <p:spPr>
          <a:xfrm>
            <a:off x="4343400" y="5852160"/>
            <a:ext cx="32004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541270" y="3055620"/>
            <a:ext cx="16764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4320" y="571949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Emission aggregated and assumptions are made to for the forecasting period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630936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Operational since March, 2007</a:t>
            </a:r>
          </a:p>
        </p:txBody>
      </p:sp>
    </p:spTree>
    <p:extLst>
      <p:ext uri="{BB962C8B-B14F-4D97-AF65-F5344CB8AC3E}">
        <p14:creationId xmlns:p14="http://schemas.microsoft.com/office/powerpoint/2010/main" val="150091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72" y="914400"/>
            <a:ext cx="8786368" cy="533400"/>
          </a:xfrm>
        </p:spPr>
        <p:txBody>
          <a:bodyPr/>
          <a:lstStyle/>
          <a:p>
            <a:r>
              <a:rPr lang="en-US" sz="3200" dirty="0"/>
              <a:t>NOAA NESDIS GOES Aerosol/Smoke products (GASP)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4" name="Picture 2" descr="http://www.ssd.noaa.gov/PS/FIRE/GASP/AOD-WEST/latest_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19600" cy="252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sd.noaa.gov/PS/FIRE/GASP/AOD/latest_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164715"/>
            <a:ext cx="3687573" cy="25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64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GASP</a:t>
            </a:r>
            <a:r>
              <a:rPr lang="en-US" dirty="0"/>
              <a:t> product is a retrieval of the Aerosol Optical Depth (AOD) made from the current GOES West/East visible imagery. Satellite measured aerosol optical depth (AOD) is available at </a:t>
            </a:r>
            <a:r>
              <a:rPr lang="en-US" b="1" dirty="0"/>
              <a:t>a 30-minute interval and 4 km X 4 km </a:t>
            </a:r>
            <a:r>
              <a:rPr lang="en-US" dirty="0"/>
              <a:t>spatial resolution during the sunlit portion of the day.  (</a:t>
            </a:r>
            <a:r>
              <a:rPr lang="en-US" dirty="0">
                <a:hlinkClick r:id="rId4"/>
              </a:rPr>
              <a:t>http://www.ssd.noaa.gov/PS/FIRE/GASP/gasp.html</a:t>
            </a:r>
            <a:r>
              <a:rPr lang="en-US" dirty="0"/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5791200"/>
            <a:ext cx="871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we objectively and optimally estimate the fire sources based on the satellite observations of the fire plumes, instead of using </a:t>
            </a:r>
            <a:r>
              <a:rPr lang="en-US" dirty="0" err="1">
                <a:solidFill>
                  <a:srgbClr val="C00000"/>
                </a:solidFill>
              </a:rPr>
              <a:t>BlueSky</a:t>
            </a:r>
            <a:r>
              <a:rPr lang="en-US" dirty="0">
                <a:solidFill>
                  <a:srgbClr val="C00000"/>
                </a:solidFill>
              </a:rPr>
              <a:t> to estimate the emissions?</a:t>
            </a:r>
          </a:p>
        </p:txBody>
      </p:sp>
    </p:spTree>
    <p:extLst>
      <p:ext uri="{BB962C8B-B14F-4D97-AF65-F5344CB8AC3E}">
        <p14:creationId xmlns:p14="http://schemas.microsoft.com/office/powerpoint/2010/main" val="38360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8229600" cy="60960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219200"/>
            <a:ext cx="556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independent HYSPLIT simulation starting at each HMS fire location with given starting time and duration is run with unit source, at several possible release height to generate a </a:t>
            </a:r>
            <a:r>
              <a:rPr lang="en-US" sz="2400" i="1" dirty="0"/>
              <a:t>Transfer Coefficient Matrix (TCM)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Source terms are solved by minimizing a cost function built to mostly measure the differences between model predictions and observations, following a general data assimilation approach. </a:t>
            </a:r>
          </a:p>
        </p:txBody>
      </p:sp>
      <p:pic>
        <p:nvPicPr>
          <p:cNvPr id="10" name="Picture 2" descr="http://www.ospo.noaa.gov/Products/land/gfx/cafire_s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1371600"/>
            <a:ext cx="3143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41678"/>
            <a:ext cx="8387240" cy="12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010400" y="4953000"/>
            <a:ext cx="0" cy="421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11930" y="4549616"/>
            <a:ext cx="282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Hourly gridded GASP  </a:t>
            </a:r>
          </a:p>
        </p:txBody>
      </p:sp>
    </p:spTree>
    <p:extLst>
      <p:ext uri="{BB962C8B-B14F-4D97-AF65-F5344CB8AC3E}">
        <p14:creationId xmlns:p14="http://schemas.microsoft.com/office/powerpoint/2010/main" val="188137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94" y="381000"/>
            <a:ext cx="8229600" cy="551688"/>
          </a:xfrm>
        </p:spPr>
        <p:txBody>
          <a:bodyPr/>
          <a:lstStyle/>
          <a:p>
            <a:r>
              <a:rPr lang="en-US" dirty="0"/>
              <a:t>HYSPLIT inverse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524000"/>
            <a:ext cx="5638800" cy="213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67" y="213360"/>
            <a:ext cx="3130195" cy="2782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7" y="4191216"/>
            <a:ext cx="1961504" cy="150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38" y="4191216"/>
            <a:ext cx="1970236" cy="15134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290" y="103035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Fukushima source term estimation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50355" y="3661425"/>
            <a:ext cx="587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Volcanic ash application-</a:t>
            </a:r>
            <a:r>
              <a:rPr lang="en-US" dirty="0" err="1"/>
              <a:t>Kasatochi</a:t>
            </a:r>
            <a:r>
              <a:rPr lang="en-US" dirty="0"/>
              <a:t> eruption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657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46516" y="2700733"/>
            <a:ext cx="3412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en-US" sz="1200" dirty="0"/>
              <a:t>Ref: Source term estimation using air concentration measurements and a </a:t>
            </a:r>
            <a:r>
              <a:rPr lang="en-US" sz="1200" dirty="0" err="1"/>
              <a:t>Lagrangian</a:t>
            </a:r>
            <a:r>
              <a:rPr lang="en-US" sz="1200" dirty="0"/>
              <a:t> dispersion model–Experiments with pseudo and real cesium-137, </a:t>
            </a:r>
            <a:r>
              <a:rPr lang="fr-FR" sz="1200" dirty="0"/>
              <a:t>T Chai, R </a:t>
            </a:r>
            <a:r>
              <a:rPr lang="fr-FR" sz="1200" dirty="0" err="1"/>
              <a:t>Draxler</a:t>
            </a:r>
            <a:r>
              <a:rPr lang="fr-FR" sz="1200" dirty="0"/>
              <a:t>, A Stein – </a:t>
            </a:r>
            <a:r>
              <a:rPr lang="fr-FR" sz="1200" dirty="0" err="1"/>
              <a:t>Atmos</a:t>
            </a:r>
            <a:r>
              <a:rPr lang="fr-FR" sz="1200" dirty="0"/>
              <a:t>.  Environ., 2015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11" y="3725280"/>
            <a:ext cx="2407669" cy="28105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92" y="3734084"/>
            <a:ext cx="2391096" cy="27751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397" y="5723011"/>
            <a:ext cx="4347029" cy="8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Ref: </a:t>
            </a:r>
            <a:r>
              <a:rPr lang="en-US" sz="1200" dirty="0" err="1"/>
              <a:t>Imprvoving</a:t>
            </a:r>
            <a:r>
              <a:rPr lang="en-US" sz="1200" dirty="0"/>
              <a:t> volcanic ash predictions with the HYSPLIT dispersion model by assimilating MODIS satellite retrievals </a:t>
            </a:r>
          </a:p>
          <a:p>
            <a:r>
              <a:rPr lang="en-US" sz="1200" dirty="0"/>
              <a:t>Chai, T., A Crawford, B </a:t>
            </a:r>
            <a:r>
              <a:rPr lang="en-US" sz="1200" dirty="0" err="1"/>
              <a:t>Stunder</a:t>
            </a:r>
            <a:r>
              <a:rPr lang="en-US" sz="1200" dirty="0"/>
              <a:t>, MJ </a:t>
            </a:r>
            <a:r>
              <a:rPr lang="en-US" sz="1200" dirty="0" err="1"/>
              <a:t>Pavolonis</a:t>
            </a:r>
            <a:r>
              <a:rPr lang="en-US" sz="1200" dirty="0"/>
              <a:t>, R </a:t>
            </a:r>
            <a:r>
              <a:rPr lang="en-US" sz="1200" dirty="0" err="1"/>
              <a:t>Draxler</a:t>
            </a:r>
            <a:r>
              <a:rPr lang="en-US" sz="1200" dirty="0"/>
              <a:t>, A Stein</a:t>
            </a:r>
          </a:p>
          <a:p>
            <a:r>
              <a:rPr lang="en-US" sz="1200" dirty="0"/>
              <a:t>Atmos. Chem. Phys. 17, 2865-2879</a:t>
            </a:r>
          </a:p>
        </p:txBody>
      </p:sp>
    </p:spTree>
    <p:extLst>
      <p:ext uri="{BB962C8B-B14F-4D97-AF65-F5344CB8AC3E}">
        <p14:creationId xmlns:p14="http://schemas.microsoft.com/office/powerpoint/2010/main" val="248340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924800" cy="551688"/>
          </a:xfrm>
        </p:spPr>
        <p:txBody>
          <a:bodyPr/>
          <a:lstStyle/>
          <a:p>
            <a:r>
              <a:rPr lang="en-US" dirty="0"/>
              <a:t>Twin experiments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2895600"/>
            <a:ext cx="4432605" cy="31176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expor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1205" y="2819400"/>
            <a:ext cx="4482795" cy="31511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1150620"/>
            <a:ext cx="7909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twin experiments, known wildfire sources are released to generate smoke plumes. Then pseudo-observations (satellite mass loadings) are generated based on the HYSPLIT simulation results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exact solutions available, the inverse algorithm can be fully evaluated.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4960" y="24159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Hourly, at 0.5</a:t>
            </a:r>
            <a:r>
              <a:rPr lang="en-US" baseline="30000" dirty="0"/>
              <a:t>o</a:t>
            </a:r>
            <a:r>
              <a:rPr lang="en-US" dirty="0"/>
              <a:t>x0.5</a:t>
            </a:r>
            <a:r>
              <a:rPr lang="en-US" baseline="30000" dirty="0"/>
              <a:t>o</a:t>
            </a:r>
            <a:r>
              <a:rPr lang="en-US" dirty="0"/>
              <a:t> resolution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600566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 fire locations, constant releases each day for 2 days from 6Z on 8/17/15, at 1500m or 2000m, MET: gdas1</a:t>
            </a:r>
          </a:p>
        </p:txBody>
      </p:sp>
    </p:spTree>
    <p:extLst>
      <p:ext uri="{BB962C8B-B14F-4D97-AF65-F5344CB8AC3E}">
        <p14:creationId xmlns:p14="http://schemas.microsoft.com/office/powerpoint/2010/main" val="38412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/>
          <a:lstStyle/>
          <a:p>
            <a:r>
              <a:rPr lang="en-US" dirty="0"/>
              <a:t>NASA WORLDVIEW – Corrected reflectance (true color) Aqua &amp; Terra MODIS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403760"/>
            <a:ext cx="4122420" cy="385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3540" y="182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8/17/2015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05" y="2438400"/>
            <a:ext cx="4833995" cy="382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3600" y="196596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8/18/2015</a:t>
            </a:r>
          </a:p>
        </p:txBody>
      </p:sp>
    </p:spTree>
    <p:extLst>
      <p:ext uri="{BB962C8B-B14F-4D97-AF65-F5344CB8AC3E}">
        <p14:creationId xmlns:p14="http://schemas.microsoft.com/office/powerpoint/2010/main" val="1623704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848600" cy="515112"/>
          </a:xfrm>
        </p:spPr>
        <p:txBody>
          <a:bodyPr/>
          <a:lstStyle/>
          <a:p>
            <a:r>
              <a:rPr lang="en-US" dirty="0"/>
              <a:t>Case 1: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Air Resources Laboratory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2715398"/>
            <a:ext cx="4328231" cy="382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69" y="2743200"/>
            <a:ext cx="4328231" cy="382951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0" y="27432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82296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48 hourly non-zero mass loadings are assumed retrieved accurately;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ln(</a:t>
            </a:r>
            <a:r>
              <a:rPr lang="en-US" dirty="0" err="1"/>
              <a:t>q</a:t>
            </a:r>
            <a:r>
              <a:rPr lang="en-US" baseline="-25000" dirty="0" err="1"/>
              <a:t>ik</a:t>
            </a:r>
            <a:r>
              <a:rPr lang="en-US" dirty="0"/>
              <a:t>) as control variables to avoid negative emission results;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guess is 10</a:t>
            </a:r>
            <a:r>
              <a:rPr lang="en-US" baseline="30000" dirty="0"/>
              <a:t>5</a:t>
            </a:r>
            <a:r>
              <a:rPr lang="en-US" dirty="0"/>
              <a:t>kg/</a:t>
            </a:r>
            <a:r>
              <a:rPr lang="en-US" dirty="0" err="1"/>
              <a:t>hr</a:t>
            </a:r>
            <a:r>
              <a:rPr lang="en-US" baseline="30000" dirty="0"/>
              <a:t>  </a:t>
            </a:r>
            <a:r>
              <a:rPr lang="en-US" dirty="0"/>
              <a:t>at all location/height;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Background term effect is minimized with extremely large uncertainty given ; </a:t>
            </a: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Observations uncertainties at 10% M + 0.003kg/m</a:t>
            </a:r>
            <a:r>
              <a:rPr lang="en-US" baseline="30000" dirty="0"/>
              <a:t>2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Minimization stops after cost function reduced to be 10</a:t>
            </a:r>
            <a:r>
              <a:rPr lang="en-US" baseline="30000" dirty="0"/>
              <a:t>-6</a:t>
            </a:r>
            <a:r>
              <a:rPr lang="en-US" i="1" dirty="0"/>
              <a:t>F</a:t>
            </a:r>
            <a:r>
              <a:rPr lang="en-US" i="1" baseline="-25000" dirty="0"/>
              <a:t>init</a:t>
            </a:r>
            <a:r>
              <a:rPr lang="en-US" i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Case 1 result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253073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Actual sources</a:t>
            </a:r>
          </a:p>
        </p:txBody>
      </p:sp>
    </p:spTree>
    <p:extLst>
      <p:ext uri="{BB962C8B-B14F-4D97-AF65-F5344CB8AC3E}">
        <p14:creationId xmlns:p14="http://schemas.microsoft.com/office/powerpoint/2010/main" val="925601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7185</TotalTime>
  <Words>1443</Words>
  <Application>Microsoft Office PowerPoint</Application>
  <PresentationFormat>On-screen Show (4:3)</PresentationFormat>
  <Paragraphs>366</Paragraphs>
  <Slides>21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맑은 고딕</vt:lpstr>
      <vt:lpstr>맑은 고딕</vt:lpstr>
      <vt:lpstr>Arial</vt:lpstr>
      <vt:lpstr>Calibri</vt:lpstr>
      <vt:lpstr>Times New Roman</vt:lpstr>
      <vt:lpstr>Wingdings 2</vt:lpstr>
      <vt:lpstr>1_Flow</vt:lpstr>
      <vt:lpstr>Estimating smoke emission using GOES satellite observations and HYSPLIT model</vt:lpstr>
      <vt:lpstr>Motivation</vt:lpstr>
      <vt:lpstr> Smoke forecasts with HYSPLIT: Current status </vt:lpstr>
      <vt:lpstr>NOAA NESDIS GOES Aerosol/Smoke products (GASP)</vt:lpstr>
      <vt:lpstr>Methodology</vt:lpstr>
      <vt:lpstr>HYSPLIT inverse modeling</vt:lpstr>
      <vt:lpstr>Twin experiments </vt:lpstr>
      <vt:lpstr>NASA WORLDVIEW – Corrected reflectance (true color) Aqua &amp; Terra MODIS </vt:lpstr>
      <vt:lpstr>Case 1: </vt:lpstr>
      <vt:lpstr>Source term error statistics</vt:lpstr>
      <vt:lpstr>Spatial coverage</vt:lpstr>
      <vt:lpstr>Observation errors </vt:lpstr>
      <vt:lpstr>HYSPLIT-based Emission Inverse Modeling System</vt:lpstr>
      <vt:lpstr>PowerPoint Presentation</vt:lpstr>
      <vt:lpstr>PowerPoint Presentation</vt:lpstr>
      <vt:lpstr>PowerPoint Presentation</vt:lpstr>
      <vt:lpstr>Performance evaluation - Statistics of modeled smoke particulate concentration (10-10 kg/m3) using initial and top-down fire emissions</vt:lpstr>
      <vt:lpstr>PowerPoint Presentation</vt:lpstr>
      <vt:lpstr>Summary and future direction</vt:lpstr>
      <vt:lpstr>PowerPoint Presentation</vt:lpstr>
      <vt:lpstr>Twin experiments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mkerchne</dc:creator>
  <cp:lastModifiedBy>Tianfeng Chai</cp:lastModifiedBy>
  <cp:revision>121</cp:revision>
  <dcterms:created xsi:type="dcterms:W3CDTF">2010-03-05T18:03:08Z</dcterms:created>
  <dcterms:modified xsi:type="dcterms:W3CDTF">2018-10-24T12:45:37Z</dcterms:modified>
</cp:coreProperties>
</file>