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722" r:id="rId2"/>
    <p:sldId id="744" r:id="rId3"/>
    <p:sldId id="724" r:id="rId4"/>
    <p:sldId id="746" r:id="rId5"/>
    <p:sldId id="726" r:id="rId6"/>
    <p:sldId id="533" r:id="rId7"/>
    <p:sldId id="650" r:id="rId8"/>
    <p:sldId id="694" r:id="rId9"/>
    <p:sldId id="735" r:id="rId10"/>
    <p:sldId id="540" r:id="rId11"/>
    <p:sldId id="727" r:id="rId12"/>
    <p:sldId id="703" r:id="rId13"/>
    <p:sldId id="701" r:id="rId14"/>
    <p:sldId id="696" r:id="rId15"/>
    <p:sldId id="656" r:id="rId16"/>
    <p:sldId id="698" r:id="rId17"/>
    <p:sldId id="729" r:id="rId18"/>
    <p:sldId id="733" r:id="rId19"/>
    <p:sldId id="747" r:id="rId20"/>
    <p:sldId id="730" r:id="rId21"/>
    <p:sldId id="269" r:id="rId22"/>
    <p:sldId id="700" r:id="rId23"/>
    <p:sldId id="748" r:id="rId24"/>
    <p:sldId id="731" r:id="rId25"/>
    <p:sldId id="706" r:id="rId26"/>
    <p:sldId id="73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E31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p:restoredTop sz="86387"/>
  </p:normalViewPr>
  <p:slideViewPr>
    <p:cSldViewPr snapToGrid="0" snapToObjects="1">
      <p:cViewPr varScale="1">
        <p:scale>
          <a:sx n="72" d="100"/>
          <a:sy n="72" d="100"/>
        </p:scale>
        <p:origin x="84" y="66"/>
      </p:cViewPr>
      <p:guideLst>
        <p:guide orient="horz" pos="2160"/>
        <p:guide pos="3840"/>
      </p:guideLst>
    </p:cSldViewPr>
  </p:slideViewPr>
  <p:outlineViewPr>
    <p:cViewPr>
      <p:scale>
        <a:sx n="33" d="100"/>
        <a:sy n="33" d="100"/>
      </p:scale>
      <p:origin x="0" y="-6024"/>
    </p:cViewPr>
  </p:outlineViewPr>
  <p:notesTextViewPr>
    <p:cViewPr>
      <p:scale>
        <a:sx n="1" d="1"/>
        <a:sy n="1" d="1"/>
      </p:scale>
      <p:origin x="0" y="0"/>
    </p:cViewPr>
  </p:notesTextViewPr>
  <p:sorterViewPr>
    <p:cViewPr varScale="1">
      <p:scale>
        <a:sx n="100" d="100"/>
        <a:sy n="100" d="100"/>
      </p:scale>
      <p:origin x="0" y="197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Sheet1!$F$3</c:f>
              <c:strCache>
                <c:ptCount val="1"/>
                <c:pt idx="0">
                  <c:v>Initial Avg Error</c:v>
                </c:pt>
              </c:strCache>
            </c:strRef>
          </c:tx>
          <c:spPr>
            <a:solidFill>
              <a:schemeClr val="accent1"/>
            </a:solidFill>
            <a:ln>
              <a:noFill/>
            </a:ln>
            <a:effectLst/>
          </c:spPr>
          <c:invertIfNegative val="0"/>
          <c:cat>
            <c:strRef>
              <c:f>Sheet1!$E$4:$E$11</c:f>
              <c:strCache>
                <c:ptCount val="8"/>
                <c:pt idx="0">
                  <c:v>Chicago</c:v>
                </c:pt>
                <c:pt idx="1">
                  <c:v>San Francisco</c:v>
                </c:pt>
                <c:pt idx="2">
                  <c:v>New Orleans</c:v>
                </c:pt>
                <c:pt idx="3">
                  <c:v>Jacksonville</c:v>
                </c:pt>
                <c:pt idx="4">
                  <c:v>Dublin</c:v>
                </c:pt>
                <c:pt idx="5">
                  <c:v>Hong Kong</c:v>
                </c:pt>
                <c:pt idx="6">
                  <c:v>Paris</c:v>
                </c:pt>
                <c:pt idx="7">
                  <c:v>Toulouse</c:v>
                </c:pt>
              </c:strCache>
            </c:strRef>
          </c:cat>
          <c:val>
            <c:numRef>
              <c:f>Sheet1!$F$4:$F$11</c:f>
              <c:numCache>
                <c:formatCode>General</c:formatCode>
                <c:ptCount val="8"/>
                <c:pt idx="0">
                  <c:v>13.1</c:v>
                </c:pt>
                <c:pt idx="1">
                  <c:v>34.300000000000011</c:v>
                </c:pt>
                <c:pt idx="2">
                  <c:v>13.5</c:v>
                </c:pt>
                <c:pt idx="3">
                  <c:v>41.9</c:v>
                </c:pt>
                <c:pt idx="4">
                  <c:v>36.9</c:v>
                </c:pt>
                <c:pt idx="5">
                  <c:v>32.9</c:v>
                </c:pt>
                <c:pt idx="6">
                  <c:v>26.7</c:v>
                </c:pt>
                <c:pt idx="7">
                  <c:v>10.9</c:v>
                </c:pt>
              </c:numCache>
            </c:numRef>
          </c:val>
          <c:extLst xmlns:c16r2="http://schemas.microsoft.com/office/drawing/2015/06/chart">
            <c:ext xmlns:c16="http://schemas.microsoft.com/office/drawing/2014/chart" uri="{C3380CC4-5D6E-409C-BE32-E72D297353CC}">
              <c16:uniqueId val="{00000000-4411-4A14-BBD0-46A469D83C50}"/>
            </c:ext>
          </c:extLst>
        </c:ser>
        <c:ser>
          <c:idx val="1"/>
          <c:order val="1"/>
          <c:tx>
            <c:strRef>
              <c:f>Sheet1!$G$3</c:f>
              <c:strCache>
                <c:ptCount val="1"/>
                <c:pt idx="0">
                  <c:v>Optimized Avg Error</c:v>
                </c:pt>
              </c:strCache>
            </c:strRef>
          </c:tx>
          <c:spPr>
            <a:solidFill>
              <a:schemeClr val="accent2"/>
            </a:solidFill>
            <a:ln>
              <a:noFill/>
            </a:ln>
            <a:effectLst/>
          </c:spPr>
          <c:invertIfNegative val="0"/>
          <c:cat>
            <c:strRef>
              <c:f>Sheet1!$E$4:$E$11</c:f>
              <c:strCache>
                <c:ptCount val="8"/>
                <c:pt idx="0">
                  <c:v>Chicago</c:v>
                </c:pt>
                <c:pt idx="1">
                  <c:v>San Francisco</c:v>
                </c:pt>
                <c:pt idx="2">
                  <c:v>New Orleans</c:v>
                </c:pt>
                <c:pt idx="3">
                  <c:v>Jacksonville</c:v>
                </c:pt>
                <c:pt idx="4">
                  <c:v>Dublin</c:v>
                </c:pt>
                <c:pt idx="5">
                  <c:v>Hong Kong</c:v>
                </c:pt>
                <c:pt idx="6">
                  <c:v>Paris</c:v>
                </c:pt>
                <c:pt idx="7">
                  <c:v>Toulouse</c:v>
                </c:pt>
              </c:strCache>
            </c:strRef>
          </c:cat>
          <c:val>
            <c:numRef>
              <c:f>Sheet1!$G$4:$G$11</c:f>
              <c:numCache>
                <c:formatCode>General</c:formatCode>
                <c:ptCount val="8"/>
                <c:pt idx="0">
                  <c:v>1.8</c:v>
                </c:pt>
                <c:pt idx="1">
                  <c:v>8</c:v>
                </c:pt>
                <c:pt idx="2">
                  <c:v>0.3</c:v>
                </c:pt>
                <c:pt idx="3">
                  <c:v>12.1</c:v>
                </c:pt>
                <c:pt idx="4">
                  <c:v>1.2</c:v>
                </c:pt>
                <c:pt idx="5">
                  <c:v>13.61</c:v>
                </c:pt>
                <c:pt idx="6">
                  <c:v>4.9000000000000004</c:v>
                </c:pt>
                <c:pt idx="7">
                  <c:v>4.5999999999999996</c:v>
                </c:pt>
              </c:numCache>
            </c:numRef>
          </c:val>
          <c:extLst xmlns:c16r2="http://schemas.microsoft.com/office/drawing/2015/06/chart">
            <c:ext xmlns:c16="http://schemas.microsoft.com/office/drawing/2014/chart" uri="{C3380CC4-5D6E-409C-BE32-E72D297353CC}">
              <c16:uniqueId val="{00000001-4411-4A14-BBD0-46A469D83C50}"/>
            </c:ext>
          </c:extLst>
        </c:ser>
        <c:dLbls>
          <c:showLegendKey val="0"/>
          <c:showVal val="0"/>
          <c:showCatName val="0"/>
          <c:showSerName val="0"/>
          <c:showPercent val="0"/>
          <c:showBubbleSize val="0"/>
        </c:dLbls>
        <c:gapWidth val="219"/>
        <c:overlap val="-27"/>
        <c:axId val="152974368"/>
        <c:axId val="153179248"/>
      </c:barChart>
      <c:catAx>
        <c:axId val="152974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179248"/>
        <c:crosses val="autoZero"/>
        <c:auto val="1"/>
        <c:lblAlgn val="ctr"/>
        <c:lblOffset val="100"/>
        <c:noMultiLvlLbl val="0"/>
      </c:catAx>
      <c:valAx>
        <c:axId val="1531792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Average</a:t>
                </a:r>
                <a:r>
                  <a:rPr lang="en-US" baseline="0" dirty="0"/>
                  <a:t> error (%)</a:t>
                </a:r>
                <a:endParaRPr lang="en-US" dirty="0"/>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2974368"/>
        <c:crosses val="autoZero"/>
        <c:crossBetween val="between"/>
      </c:valAx>
      <c:spPr>
        <a:noFill/>
        <a:ln>
          <a:noFill/>
        </a:ln>
        <a:effectLst/>
      </c:spPr>
    </c:plotArea>
    <c:legend>
      <c:legendPos val="b"/>
      <c:layout>
        <c:manualLayout>
          <c:xMode val="edge"/>
          <c:yMode val="edge"/>
          <c:x val="0.37062866346596701"/>
          <c:y val="0.953136714501431"/>
          <c:w val="0.24011053469639901"/>
          <c:h val="4.686328549856919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7F382-D7FC-5D49-B1CB-2B606C24B3BE}" type="datetimeFigureOut">
              <a:rPr lang="en-US" smtClean="0"/>
              <a:t>10/24/2018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1EFF88-B3D5-424B-A8D2-5C8FC09873E9}" type="slidenum">
              <a:rPr lang="en-US" smtClean="0"/>
              <a:t>‹#›</a:t>
            </a:fld>
            <a:endParaRPr lang="en-US"/>
          </a:p>
        </p:txBody>
      </p:sp>
    </p:spTree>
    <p:extLst>
      <p:ext uri="{BB962C8B-B14F-4D97-AF65-F5344CB8AC3E}">
        <p14:creationId xmlns:p14="http://schemas.microsoft.com/office/powerpoint/2010/main" val="3470465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sz="2200">
                <a:solidFill>
                  <a:schemeClr val="tx1"/>
                </a:solidFill>
                <a:latin typeface="Arial" charset="0"/>
                <a:ea typeface="ＭＳ Ｐゴシック" charset="0"/>
                <a:cs typeface="新細明體" charset="0"/>
              </a:defRPr>
            </a:lvl1pPr>
            <a:lvl2pPr marL="685817" indent="-263776" eaLnBrk="0" hangingPunct="0">
              <a:defRPr kumimoji="1" sz="2200">
                <a:solidFill>
                  <a:schemeClr val="tx1"/>
                </a:solidFill>
                <a:latin typeface="Arial" charset="0"/>
                <a:ea typeface="新細明體" charset="0"/>
                <a:cs typeface="新細明體" charset="0"/>
              </a:defRPr>
            </a:lvl2pPr>
            <a:lvl3pPr marL="1055103" indent="-211021" eaLnBrk="0" hangingPunct="0">
              <a:defRPr kumimoji="1" sz="2200">
                <a:solidFill>
                  <a:schemeClr val="tx1"/>
                </a:solidFill>
                <a:latin typeface="Arial" charset="0"/>
                <a:ea typeface="新細明體" charset="0"/>
                <a:cs typeface="新細明體" charset="0"/>
              </a:defRPr>
            </a:lvl3pPr>
            <a:lvl4pPr marL="1477145" indent="-211021" eaLnBrk="0" hangingPunct="0">
              <a:defRPr kumimoji="1" sz="2200">
                <a:solidFill>
                  <a:schemeClr val="tx1"/>
                </a:solidFill>
                <a:latin typeface="Arial" charset="0"/>
                <a:ea typeface="新細明體" charset="0"/>
                <a:cs typeface="新細明體" charset="0"/>
              </a:defRPr>
            </a:lvl4pPr>
            <a:lvl5pPr marL="1899186" indent="-211021" eaLnBrk="0" hangingPunct="0">
              <a:defRPr kumimoji="1" sz="2200">
                <a:solidFill>
                  <a:schemeClr val="tx1"/>
                </a:solidFill>
                <a:latin typeface="Arial" charset="0"/>
                <a:ea typeface="新細明體" charset="0"/>
                <a:cs typeface="新細明體" charset="0"/>
              </a:defRPr>
            </a:lvl5pPr>
            <a:lvl6pPr marL="2321227" indent="-211021" algn="ctr" eaLnBrk="0" fontAlgn="base" hangingPunct="0">
              <a:spcBef>
                <a:spcPct val="0"/>
              </a:spcBef>
              <a:spcAft>
                <a:spcPct val="0"/>
              </a:spcAft>
              <a:defRPr kumimoji="1" sz="2200">
                <a:solidFill>
                  <a:schemeClr val="tx1"/>
                </a:solidFill>
                <a:latin typeface="Arial" charset="0"/>
                <a:ea typeface="新細明體" charset="0"/>
                <a:cs typeface="新細明體" charset="0"/>
              </a:defRPr>
            </a:lvl6pPr>
            <a:lvl7pPr marL="2743269" indent="-211021" algn="ctr" eaLnBrk="0" fontAlgn="base" hangingPunct="0">
              <a:spcBef>
                <a:spcPct val="0"/>
              </a:spcBef>
              <a:spcAft>
                <a:spcPct val="0"/>
              </a:spcAft>
              <a:defRPr kumimoji="1" sz="2200">
                <a:solidFill>
                  <a:schemeClr val="tx1"/>
                </a:solidFill>
                <a:latin typeface="Arial" charset="0"/>
                <a:ea typeface="新細明體" charset="0"/>
                <a:cs typeface="新細明體" charset="0"/>
              </a:defRPr>
            </a:lvl7pPr>
            <a:lvl8pPr marL="3165310" indent="-211021" algn="ctr" eaLnBrk="0" fontAlgn="base" hangingPunct="0">
              <a:spcBef>
                <a:spcPct val="0"/>
              </a:spcBef>
              <a:spcAft>
                <a:spcPct val="0"/>
              </a:spcAft>
              <a:defRPr kumimoji="1" sz="2200">
                <a:solidFill>
                  <a:schemeClr val="tx1"/>
                </a:solidFill>
                <a:latin typeface="Arial" charset="0"/>
                <a:ea typeface="新細明體" charset="0"/>
                <a:cs typeface="新細明體" charset="0"/>
              </a:defRPr>
            </a:lvl8pPr>
            <a:lvl9pPr marL="3587351" indent="-211021" algn="ctr" eaLnBrk="0" fontAlgn="base" hangingPunct="0">
              <a:spcBef>
                <a:spcPct val="0"/>
              </a:spcBef>
              <a:spcAft>
                <a:spcPct val="0"/>
              </a:spcAft>
              <a:defRPr kumimoji="1" sz="2200">
                <a:solidFill>
                  <a:schemeClr val="tx1"/>
                </a:solidFill>
                <a:latin typeface="Arial" charset="0"/>
                <a:ea typeface="新細明體" charset="0"/>
                <a:cs typeface="新細明體" charset="0"/>
              </a:defRPr>
            </a:lvl9pPr>
          </a:lstStyle>
          <a:p>
            <a:fld id="{726EBA0A-961C-9346-8A03-DF4C74CCCC83}" type="slidenum">
              <a:rPr lang="en-US" sz="1200">
                <a:latin typeface="Times New Roman" charset="0"/>
                <a:cs typeface="ＭＳ Ｐゴシック" charset="0"/>
              </a:rPr>
              <a:pPr/>
              <a:t>3</a:t>
            </a:fld>
            <a:endParaRPr lang="en-US" sz="1200">
              <a:latin typeface="Times New Roman" charset="0"/>
              <a:cs typeface="ＭＳ Ｐゴシック" charset="0"/>
            </a:endParaRPr>
          </a:p>
        </p:txBody>
      </p:sp>
      <p:sp>
        <p:nvSpPr>
          <p:cNvPr id="32770" name="Rectangle 2"/>
          <p:cNvSpPr>
            <a:spLocks noGrp="1" noRot="1" noChangeAspect="1" noChangeArrowheads="1" noTextEdit="1"/>
          </p:cNvSpPr>
          <p:nvPr>
            <p:ph type="sldImg"/>
          </p:nvPr>
        </p:nvSpPr>
        <p:spPr bwMode="auto">
          <a:xfrm>
            <a:off x="341313" y="4445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2771" name="Rectangle 3"/>
          <p:cNvSpPr>
            <a:spLocks noGrp="1" noChangeArrowheads="1"/>
          </p:cNvSpPr>
          <p:nvPr>
            <p:ph type="body" idx="1"/>
          </p:nvPr>
        </p:nvSpPr>
        <p:spPr bwMode="auto">
          <a:xfrm>
            <a:off x="0" y="4342939"/>
            <a:ext cx="6858000" cy="480106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a:latin typeface="Times New Roman" charset="0"/>
                <a:ea typeface="宋体" charset="0"/>
                <a:cs typeface="宋体" charset="0"/>
              </a:rPr>
              <a:t>Like all studies in the Atmospheric Sciences, scale is important. In urban areas we typically identify three scales.</a:t>
            </a:r>
          </a:p>
          <a:p>
            <a:r>
              <a:rPr lang="en-US" altLang="zh-CN" b="1">
                <a:latin typeface="Times New Roman" charset="0"/>
                <a:ea typeface="宋体" charset="0"/>
                <a:cs typeface="宋体" charset="0"/>
              </a:rPr>
              <a:t>Microscale </a:t>
            </a:r>
            <a:r>
              <a:rPr lang="en-US" altLang="zh-CN">
                <a:latin typeface="Times New Roman" charset="0"/>
                <a:ea typeface="宋体" charset="0"/>
                <a:cs typeface="宋体" charset="0"/>
              </a:rPr>
              <a:t>– this is the scale of individual buildings, trees, gardens. Concerned with the urban canopy layer so processes near the roughness elements.</a:t>
            </a:r>
          </a:p>
          <a:p>
            <a:r>
              <a:rPr lang="en-US" altLang="zh-CN">
                <a:latin typeface="Times New Roman" charset="0"/>
                <a:ea typeface="宋体" charset="0"/>
                <a:cs typeface="宋体" charset="0"/>
              </a:rPr>
              <a:t>At the </a:t>
            </a:r>
            <a:r>
              <a:rPr lang="en-US" altLang="zh-CN" b="1">
                <a:latin typeface="Times New Roman" charset="0"/>
                <a:ea typeface="宋体" charset="0"/>
                <a:cs typeface="宋体" charset="0"/>
              </a:rPr>
              <a:t>local scale</a:t>
            </a:r>
            <a:r>
              <a:rPr lang="en-US" altLang="zh-CN">
                <a:latin typeface="Times New Roman" charset="0"/>
                <a:ea typeface="宋体" charset="0"/>
                <a:cs typeface="宋体" charset="0"/>
              </a:rPr>
              <a:t> or </a:t>
            </a:r>
            <a:r>
              <a:rPr lang="en-US" altLang="zh-CN" b="1">
                <a:latin typeface="Times New Roman" charset="0"/>
                <a:ea typeface="宋体" charset="0"/>
                <a:cs typeface="宋体" charset="0"/>
              </a:rPr>
              <a:t>neighborhood scale</a:t>
            </a:r>
            <a:r>
              <a:rPr lang="en-US" altLang="zh-CN">
                <a:latin typeface="Times New Roman" charset="0"/>
                <a:ea typeface="宋体" charset="0"/>
                <a:cs typeface="宋体" charset="0"/>
              </a:rPr>
              <a:t>, we are concerned with areas that have similar characteristics – for example, a residential area with aged vegetation and particular building style; an industrial area – so across a city there are general neighborhoods or local scale units.</a:t>
            </a:r>
          </a:p>
          <a:p>
            <a:r>
              <a:rPr lang="en-US" altLang="zh-CN">
                <a:latin typeface="Times New Roman" charset="0"/>
                <a:ea typeface="宋体" charset="0"/>
                <a:cs typeface="宋体" charset="0"/>
              </a:rPr>
              <a:t>The whole city of the </a:t>
            </a:r>
            <a:r>
              <a:rPr lang="en-US" altLang="zh-CN" b="1">
                <a:latin typeface="Times New Roman" charset="0"/>
                <a:ea typeface="宋体" charset="0"/>
                <a:cs typeface="宋体" charset="0"/>
              </a:rPr>
              <a:t>mesoscale</a:t>
            </a:r>
            <a:r>
              <a:rPr lang="en-US" altLang="zh-CN">
                <a:latin typeface="Times New Roman" charset="0"/>
                <a:ea typeface="宋体" charset="0"/>
                <a:cs typeface="宋体" charset="0"/>
              </a:rPr>
              <a:t> – here we are looking at the net effect of the city relative to the rural surroundings.</a:t>
            </a:r>
          </a:p>
          <a:p>
            <a:r>
              <a:rPr lang="en-US" altLang="zh-CN">
                <a:latin typeface="Times New Roman" charset="0"/>
                <a:ea typeface="宋体" charset="0"/>
                <a:cs typeface="宋体" charset="0"/>
              </a:rPr>
              <a:t>Several local-scale climates</a:t>
            </a:r>
            <a:endParaRPr lang="en-US">
              <a:latin typeface="Times New Roman" charset="0"/>
            </a:endParaRPr>
          </a:p>
        </p:txBody>
      </p:sp>
    </p:spTree>
    <p:extLst>
      <p:ext uri="{BB962C8B-B14F-4D97-AF65-F5344CB8AC3E}">
        <p14:creationId xmlns:p14="http://schemas.microsoft.com/office/powerpoint/2010/main" val="1781458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44083">
              <a:defRPr/>
            </a:pPr>
            <a:r>
              <a:rPr lang="en-US" altLang="zh-HK" sz="1000" dirty="0"/>
              <a:t>We know that heat stress related mortality is on the increase.  The poor, the old and the weak are suffering more. </a:t>
            </a:r>
          </a:p>
          <a:p>
            <a:pPr defTabSz="844083">
              <a:defRPr/>
            </a:pPr>
            <a:endParaRPr lang="zh-HK" altLang="en-US" sz="1000" dirty="0"/>
          </a:p>
          <a:p>
            <a:pPr defTabSz="844083">
              <a:defRPr/>
            </a:pPr>
            <a:r>
              <a:rPr lang="en-US" altLang="zh-HK" sz="1000" dirty="0"/>
              <a:t>Moreover, higher urban heat island intensity also increases our energy consumption.  A 3 degree UHII will increase our domestic building's energy consumption by 30%  This would negate most to our efforts reducing our carbon dioxide emission.  </a:t>
            </a:r>
          </a:p>
          <a:p>
            <a:pPr defTabSz="844083">
              <a:defRPr/>
            </a:pPr>
            <a:endParaRPr lang="en-US" altLang="zh-HK" sz="1000" dirty="0"/>
          </a:p>
          <a:p>
            <a:r>
              <a:rPr lang="en-US" altLang="zh-HK" sz="1000" dirty="0"/>
              <a:t>We have calculated that with only 3 degree of urban heat island intensity, our number of hot days will rise from 10 to 96 days.  And the number of very hot night will increase from 19 to 127 nights.</a:t>
            </a:r>
          </a:p>
          <a:p>
            <a:endParaRPr lang="en-US" altLang="zh-HK" sz="1000" dirty="0"/>
          </a:p>
          <a:p>
            <a:r>
              <a:rPr lang="en-US" altLang="zh-HK" sz="1000" dirty="0"/>
              <a:t>In a nutshell, the average Hong Kong people living in the urban environment is now suffering very hot day and very hot night for the entire summer 3 months (June to August).  </a:t>
            </a:r>
          </a:p>
          <a:p>
            <a:endParaRPr lang="en-US" altLang="zh-HK" sz="1000" dirty="0"/>
          </a:p>
          <a:p>
            <a:endParaRPr lang="zh-HK" altLang="en-US" sz="1000" dirty="0"/>
          </a:p>
          <a:p>
            <a:pPr defTabSz="844083">
              <a:defRPr/>
            </a:pPr>
            <a:endParaRPr lang="zh-HK" altLang="en-US" sz="1000" dirty="0"/>
          </a:p>
          <a:p>
            <a:endParaRPr lang="zh-HK" altLang="en-US" sz="1000" dirty="0"/>
          </a:p>
        </p:txBody>
      </p:sp>
      <p:sp>
        <p:nvSpPr>
          <p:cNvPr id="4" name="Slide Number Placeholder 3"/>
          <p:cNvSpPr>
            <a:spLocks noGrp="1"/>
          </p:cNvSpPr>
          <p:nvPr>
            <p:ph type="sldNum" sz="quarter" idx="10"/>
          </p:nvPr>
        </p:nvSpPr>
        <p:spPr/>
        <p:txBody>
          <a:bodyPr/>
          <a:lstStyle/>
          <a:p>
            <a:fld id="{550F11B0-64D6-4295-BFC4-8E5502FB56BF}" type="slidenum">
              <a:rPr lang="zh-HK" altLang="en-US" smtClean="0"/>
              <a:t>21</a:t>
            </a:fld>
            <a:endParaRPr lang="zh-HK" altLang="en-US"/>
          </a:p>
        </p:txBody>
      </p:sp>
    </p:spTree>
    <p:extLst>
      <p:ext uri="{BB962C8B-B14F-4D97-AF65-F5344CB8AC3E}">
        <p14:creationId xmlns:p14="http://schemas.microsoft.com/office/powerpoint/2010/main" val="4063082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00C64A-808A-D14D-BDF7-AD7DEBB649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C9C8A10E-1302-7C49-BA2D-0D5EBDD9CB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BD9BB94-2C5F-5442-854C-4E7E542C7AF7}"/>
              </a:ext>
            </a:extLst>
          </p:cNvPr>
          <p:cNvSpPr>
            <a:spLocks noGrp="1"/>
          </p:cNvSpPr>
          <p:nvPr>
            <p:ph type="dt" sz="half" idx="10"/>
          </p:nvPr>
        </p:nvSpPr>
        <p:spPr/>
        <p:txBody>
          <a:bodyPr/>
          <a:lstStyle/>
          <a:p>
            <a:fld id="{37C5892B-53E3-7749-9D93-BCE80F552D97}" type="datetimeFigureOut">
              <a:rPr lang="en-US" smtClean="0"/>
              <a:t>10/24/2018</a:t>
            </a:fld>
            <a:endParaRPr lang="en-US"/>
          </a:p>
        </p:txBody>
      </p:sp>
      <p:sp>
        <p:nvSpPr>
          <p:cNvPr id="5" name="Footer Placeholder 4">
            <a:extLst>
              <a:ext uri="{FF2B5EF4-FFF2-40B4-BE49-F238E27FC236}">
                <a16:creationId xmlns="" xmlns:a16="http://schemas.microsoft.com/office/drawing/2014/main" id="{B59DD377-281A-204F-9622-0E1E420065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F1D2F7E-F837-1D40-82C0-28F585CD1BD1}"/>
              </a:ext>
            </a:extLst>
          </p:cNvPr>
          <p:cNvSpPr>
            <a:spLocks noGrp="1"/>
          </p:cNvSpPr>
          <p:nvPr>
            <p:ph type="sldNum" sz="quarter" idx="12"/>
          </p:nvPr>
        </p:nvSpPr>
        <p:spPr/>
        <p:txBody>
          <a:bodyPr/>
          <a:lstStyle/>
          <a:p>
            <a:fld id="{7927331B-0EB1-8D44-8D03-CA70E60339C9}" type="slidenum">
              <a:rPr lang="en-US" smtClean="0"/>
              <a:t>‹#›</a:t>
            </a:fld>
            <a:endParaRPr lang="en-US"/>
          </a:p>
        </p:txBody>
      </p:sp>
    </p:spTree>
    <p:extLst>
      <p:ext uri="{BB962C8B-B14F-4D97-AF65-F5344CB8AC3E}">
        <p14:creationId xmlns:p14="http://schemas.microsoft.com/office/powerpoint/2010/main" val="4169138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7A17BA-FDF9-3F45-BE2F-0EBDE447FA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6788277-4BE2-9B45-9BA6-5A731DA2416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426092C-0E19-C549-9724-A325EBB86505}"/>
              </a:ext>
            </a:extLst>
          </p:cNvPr>
          <p:cNvSpPr>
            <a:spLocks noGrp="1"/>
          </p:cNvSpPr>
          <p:nvPr>
            <p:ph type="dt" sz="half" idx="10"/>
          </p:nvPr>
        </p:nvSpPr>
        <p:spPr/>
        <p:txBody>
          <a:bodyPr/>
          <a:lstStyle/>
          <a:p>
            <a:fld id="{37C5892B-53E3-7749-9D93-BCE80F552D97}" type="datetimeFigureOut">
              <a:rPr lang="en-US" smtClean="0"/>
              <a:t>10/24/2018</a:t>
            </a:fld>
            <a:endParaRPr lang="en-US"/>
          </a:p>
        </p:txBody>
      </p:sp>
      <p:sp>
        <p:nvSpPr>
          <p:cNvPr id="5" name="Footer Placeholder 4">
            <a:extLst>
              <a:ext uri="{FF2B5EF4-FFF2-40B4-BE49-F238E27FC236}">
                <a16:creationId xmlns="" xmlns:a16="http://schemas.microsoft.com/office/drawing/2014/main" id="{4A92FFD6-D855-AE47-8C50-570A45F238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2EC2E41-FAC8-484A-8582-E5B87AD81813}"/>
              </a:ext>
            </a:extLst>
          </p:cNvPr>
          <p:cNvSpPr>
            <a:spLocks noGrp="1"/>
          </p:cNvSpPr>
          <p:nvPr>
            <p:ph type="sldNum" sz="quarter" idx="12"/>
          </p:nvPr>
        </p:nvSpPr>
        <p:spPr/>
        <p:txBody>
          <a:bodyPr/>
          <a:lstStyle/>
          <a:p>
            <a:fld id="{7927331B-0EB1-8D44-8D03-CA70E60339C9}" type="slidenum">
              <a:rPr lang="en-US" smtClean="0"/>
              <a:t>‹#›</a:t>
            </a:fld>
            <a:endParaRPr lang="en-US"/>
          </a:p>
        </p:txBody>
      </p:sp>
    </p:spTree>
    <p:extLst>
      <p:ext uri="{BB962C8B-B14F-4D97-AF65-F5344CB8AC3E}">
        <p14:creationId xmlns:p14="http://schemas.microsoft.com/office/powerpoint/2010/main" val="1100281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6359E26-371B-374A-A66F-4489004068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1F619DA-4A2A-1F48-8D57-5ACE76E43D6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D151A06-CAAA-E240-8982-BCD23F553F43}"/>
              </a:ext>
            </a:extLst>
          </p:cNvPr>
          <p:cNvSpPr>
            <a:spLocks noGrp="1"/>
          </p:cNvSpPr>
          <p:nvPr>
            <p:ph type="dt" sz="half" idx="10"/>
          </p:nvPr>
        </p:nvSpPr>
        <p:spPr/>
        <p:txBody>
          <a:bodyPr/>
          <a:lstStyle/>
          <a:p>
            <a:fld id="{37C5892B-53E3-7749-9D93-BCE80F552D97}" type="datetimeFigureOut">
              <a:rPr lang="en-US" smtClean="0"/>
              <a:t>10/24/2018</a:t>
            </a:fld>
            <a:endParaRPr lang="en-US"/>
          </a:p>
        </p:txBody>
      </p:sp>
      <p:sp>
        <p:nvSpPr>
          <p:cNvPr id="5" name="Footer Placeholder 4">
            <a:extLst>
              <a:ext uri="{FF2B5EF4-FFF2-40B4-BE49-F238E27FC236}">
                <a16:creationId xmlns="" xmlns:a16="http://schemas.microsoft.com/office/drawing/2014/main" id="{682B37D5-7DA9-8243-86D0-763AC5493D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A7D9566-CD63-4745-A755-CED35F57FD9A}"/>
              </a:ext>
            </a:extLst>
          </p:cNvPr>
          <p:cNvSpPr>
            <a:spLocks noGrp="1"/>
          </p:cNvSpPr>
          <p:nvPr>
            <p:ph type="sldNum" sz="quarter" idx="12"/>
          </p:nvPr>
        </p:nvSpPr>
        <p:spPr/>
        <p:txBody>
          <a:bodyPr/>
          <a:lstStyle/>
          <a:p>
            <a:fld id="{7927331B-0EB1-8D44-8D03-CA70E60339C9}" type="slidenum">
              <a:rPr lang="en-US" smtClean="0"/>
              <a:t>‹#›</a:t>
            </a:fld>
            <a:endParaRPr lang="en-US"/>
          </a:p>
        </p:txBody>
      </p:sp>
    </p:spTree>
    <p:extLst>
      <p:ext uri="{BB962C8B-B14F-4D97-AF65-F5344CB8AC3E}">
        <p14:creationId xmlns:p14="http://schemas.microsoft.com/office/powerpoint/2010/main" val="1724217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Shape 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08650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439D59-4F21-DD43-8516-D306CB4440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EF38AB2-4876-0F4D-8DAB-730FADEA0C3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C7EF120-C4DE-EB41-99A3-61D38375508B}"/>
              </a:ext>
            </a:extLst>
          </p:cNvPr>
          <p:cNvSpPr>
            <a:spLocks noGrp="1"/>
          </p:cNvSpPr>
          <p:nvPr>
            <p:ph type="dt" sz="half" idx="10"/>
          </p:nvPr>
        </p:nvSpPr>
        <p:spPr/>
        <p:txBody>
          <a:bodyPr/>
          <a:lstStyle/>
          <a:p>
            <a:fld id="{37C5892B-53E3-7749-9D93-BCE80F552D97}" type="datetimeFigureOut">
              <a:rPr lang="en-US" smtClean="0"/>
              <a:t>10/24/2018</a:t>
            </a:fld>
            <a:endParaRPr lang="en-US"/>
          </a:p>
        </p:txBody>
      </p:sp>
      <p:sp>
        <p:nvSpPr>
          <p:cNvPr id="5" name="Footer Placeholder 4">
            <a:extLst>
              <a:ext uri="{FF2B5EF4-FFF2-40B4-BE49-F238E27FC236}">
                <a16:creationId xmlns="" xmlns:a16="http://schemas.microsoft.com/office/drawing/2014/main" id="{005050D6-C086-5D4D-BB42-BF9832169F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CDD2CDC-D6FC-8848-8201-2F5F5005A7B9}"/>
              </a:ext>
            </a:extLst>
          </p:cNvPr>
          <p:cNvSpPr>
            <a:spLocks noGrp="1"/>
          </p:cNvSpPr>
          <p:nvPr>
            <p:ph type="sldNum" sz="quarter" idx="12"/>
          </p:nvPr>
        </p:nvSpPr>
        <p:spPr/>
        <p:txBody>
          <a:bodyPr/>
          <a:lstStyle/>
          <a:p>
            <a:fld id="{7927331B-0EB1-8D44-8D03-CA70E60339C9}" type="slidenum">
              <a:rPr lang="en-US" smtClean="0"/>
              <a:t>‹#›</a:t>
            </a:fld>
            <a:endParaRPr lang="en-US"/>
          </a:p>
        </p:txBody>
      </p:sp>
    </p:spTree>
    <p:extLst>
      <p:ext uri="{BB962C8B-B14F-4D97-AF65-F5344CB8AC3E}">
        <p14:creationId xmlns:p14="http://schemas.microsoft.com/office/powerpoint/2010/main" val="312558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2031B99-B1C4-1E4B-B8FB-C71E3F177F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3CAB264-D9A8-BC49-912B-11F4517C94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C2402D14-1B36-A343-8042-1932E05D17BE}"/>
              </a:ext>
            </a:extLst>
          </p:cNvPr>
          <p:cNvSpPr>
            <a:spLocks noGrp="1"/>
          </p:cNvSpPr>
          <p:nvPr>
            <p:ph type="dt" sz="half" idx="10"/>
          </p:nvPr>
        </p:nvSpPr>
        <p:spPr/>
        <p:txBody>
          <a:bodyPr/>
          <a:lstStyle/>
          <a:p>
            <a:fld id="{37C5892B-53E3-7749-9D93-BCE80F552D97}" type="datetimeFigureOut">
              <a:rPr lang="en-US" smtClean="0"/>
              <a:t>10/24/2018</a:t>
            </a:fld>
            <a:endParaRPr lang="en-US"/>
          </a:p>
        </p:txBody>
      </p:sp>
      <p:sp>
        <p:nvSpPr>
          <p:cNvPr id="5" name="Footer Placeholder 4">
            <a:extLst>
              <a:ext uri="{FF2B5EF4-FFF2-40B4-BE49-F238E27FC236}">
                <a16:creationId xmlns="" xmlns:a16="http://schemas.microsoft.com/office/drawing/2014/main" id="{5116DEFB-AB65-BF4C-A036-07269C0B68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0DE5701-783F-B344-855A-62EF320B1B1A}"/>
              </a:ext>
            </a:extLst>
          </p:cNvPr>
          <p:cNvSpPr>
            <a:spLocks noGrp="1"/>
          </p:cNvSpPr>
          <p:nvPr>
            <p:ph type="sldNum" sz="quarter" idx="12"/>
          </p:nvPr>
        </p:nvSpPr>
        <p:spPr/>
        <p:txBody>
          <a:bodyPr/>
          <a:lstStyle/>
          <a:p>
            <a:fld id="{7927331B-0EB1-8D44-8D03-CA70E60339C9}" type="slidenum">
              <a:rPr lang="en-US" smtClean="0"/>
              <a:t>‹#›</a:t>
            </a:fld>
            <a:endParaRPr lang="en-US"/>
          </a:p>
        </p:txBody>
      </p:sp>
    </p:spTree>
    <p:extLst>
      <p:ext uri="{BB962C8B-B14F-4D97-AF65-F5344CB8AC3E}">
        <p14:creationId xmlns:p14="http://schemas.microsoft.com/office/powerpoint/2010/main" val="1094403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347961B-E3E7-3949-BB91-33C842594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A86FEC3-A094-AE44-9DEE-F28DF1B5313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DAB37C0-1050-5B4B-BF50-4A102E561A5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963A4EC9-45C8-284E-813A-17B87895290D}"/>
              </a:ext>
            </a:extLst>
          </p:cNvPr>
          <p:cNvSpPr>
            <a:spLocks noGrp="1"/>
          </p:cNvSpPr>
          <p:nvPr>
            <p:ph type="dt" sz="half" idx="10"/>
          </p:nvPr>
        </p:nvSpPr>
        <p:spPr/>
        <p:txBody>
          <a:bodyPr/>
          <a:lstStyle/>
          <a:p>
            <a:fld id="{37C5892B-53E3-7749-9D93-BCE80F552D97}" type="datetimeFigureOut">
              <a:rPr lang="en-US" smtClean="0"/>
              <a:t>10/24/2018</a:t>
            </a:fld>
            <a:endParaRPr lang="en-US"/>
          </a:p>
        </p:txBody>
      </p:sp>
      <p:sp>
        <p:nvSpPr>
          <p:cNvPr id="6" name="Footer Placeholder 5">
            <a:extLst>
              <a:ext uri="{FF2B5EF4-FFF2-40B4-BE49-F238E27FC236}">
                <a16:creationId xmlns="" xmlns:a16="http://schemas.microsoft.com/office/drawing/2014/main" id="{95414473-B6D7-ED48-B2A5-0D57FE4703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A1C8C2C-A507-6143-8044-8F2C6CB6BC28}"/>
              </a:ext>
            </a:extLst>
          </p:cNvPr>
          <p:cNvSpPr>
            <a:spLocks noGrp="1"/>
          </p:cNvSpPr>
          <p:nvPr>
            <p:ph type="sldNum" sz="quarter" idx="12"/>
          </p:nvPr>
        </p:nvSpPr>
        <p:spPr/>
        <p:txBody>
          <a:bodyPr/>
          <a:lstStyle/>
          <a:p>
            <a:fld id="{7927331B-0EB1-8D44-8D03-CA70E60339C9}" type="slidenum">
              <a:rPr lang="en-US" smtClean="0"/>
              <a:t>‹#›</a:t>
            </a:fld>
            <a:endParaRPr lang="en-US"/>
          </a:p>
        </p:txBody>
      </p:sp>
    </p:spTree>
    <p:extLst>
      <p:ext uri="{BB962C8B-B14F-4D97-AF65-F5344CB8AC3E}">
        <p14:creationId xmlns:p14="http://schemas.microsoft.com/office/powerpoint/2010/main" val="2552031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40E767-643F-F84A-8D2F-427C41C339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BDD443BC-AF17-354B-8E97-8D0B1513FA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F1841FF2-46DE-A843-B1B8-A1BA135211E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4289C13-E22B-8C4D-8AE0-51CAC1AC3E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E22B511F-8C7E-E749-87BD-935C2F5134C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3AF071A-73CD-7A44-8C95-10B2D451C43E}"/>
              </a:ext>
            </a:extLst>
          </p:cNvPr>
          <p:cNvSpPr>
            <a:spLocks noGrp="1"/>
          </p:cNvSpPr>
          <p:nvPr>
            <p:ph type="dt" sz="half" idx="10"/>
          </p:nvPr>
        </p:nvSpPr>
        <p:spPr/>
        <p:txBody>
          <a:bodyPr/>
          <a:lstStyle/>
          <a:p>
            <a:fld id="{37C5892B-53E3-7749-9D93-BCE80F552D97}" type="datetimeFigureOut">
              <a:rPr lang="en-US" smtClean="0"/>
              <a:t>10/24/2018</a:t>
            </a:fld>
            <a:endParaRPr lang="en-US"/>
          </a:p>
        </p:txBody>
      </p:sp>
      <p:sp>
        <p:nvSpPr>
          <p:cNvPr id="8" name="Footer Placeholder 7">
            <a:extLst>
              <a:ext uri="{FF2B5EF4-FFF2-40B4-BE49-F238E27FC236}">
                <a16:creationId xmlns="" xmlns:a16="http://schemas.microsoft.com/office/drawing/2014/main" id="{948FAB96-FE68-314E-9E0C-E27B25FAF2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E524E053-3A6F-244B-BED5-8E54E503A7BD}"/>
              </a:ext>
            </a:extLst>
          </p:cNvPr>
          <p:cNvSpPr>
            <a:spLocks noGrp="1"/>
          </p:cNvSpPr>
          <p:nvPr>
            <p:ph type="sldNum" sz="quarter" idx="12"/>
          </p:nvPr>
        </p:nvSpPr>
        <p:spPr/>
        <p:txBody>
          <a:bodyPr/>
          <a:lstStyle/>
          <a:p>
            <a:fld id="{7927331B-0EB1-8D44-8D03-CA70E60339C9}" type="slidenum">
              <a:rPr lang="en-US" smtClean="0"/>
              <a:t>‹#›</a:t>
            </a:fld>
            <a:endParaRPr lang="en-US"/>
          </a:p>
        </p:txBody>
      </p:sp>
    </p:spTree>
    <p:extLst>
      <p:ext uri="{BB962C8B-B14F-4D97-AF65-F5344CB8AC3E}">
        <p14:creationId xmlns:p14="http://schemas.microsoft.com/office/powerpoint/2010/main" val="1894574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3E0893-0F96-3D41-A654-FA3F281064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4901B67-B6BB-9D4B-8E8A-E6CC0B991225}"/>
              </a:ext>
            </a:extLst>
          </p:cNvPr>
          <p:cNvSpPr>
            <a:spLocks noGrp="1"/>
          </p:cNvSpPr>
          <p:nvPr>
            <p:ph type="dt" sz="half" idx="10"/>
          </p:nvPr>
        </p:nvSpPr>
        <p:spPr/>
        <p:txBody>
          <a:bodyPr/>
          <a:lstStyle/>
          <a:p>
            <a:fld id="{37C5892B-53E3-7749-9D93-BCE80F552D97}" type="datetimeFigureOut">
              <a:rPr lang="en-US" smtClean="0"/>
              <a:t>10/24/2018</a:t>
            </a:fld>
            <a:endParaRPr lang="en-US"/>
          </a:p>
        </p:txBody>
      </p:sp>
      <p:sp>
        <p:nvSpPr>
          <p:cNvPr id="4" name="Footer Placeholder 3">
            <a:extLst>
              <a:ext uri="{FF2B5EF4-FFF2-40B4-BE49-F238E27FC236}">
                <a16:creationId xmlns="" xmlns:a16="http://schemas.microsoft.com/office/drawing/2014/main" id="{DB3F2F31-C605-DC48-80B6-F005FDEDAF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536D0E4-F091-7145-8153-A829D3768AEB}"/>
              </a:ext>
            </a:extLst>
          </p:cNvPr>
          <p:cNvSpPr>
            <a:spLocks noGrp="1"/>
          </p:cNvSpPr>
          <p:nvPr>
            <p:ph type="sldNum" sz="quarter" idx="12"/>
          </p:nvPr>
        </p:nvSpPr>
        <p:spPr/>
        <p:txBody>
          <a:bodyPr/>
          <a:lstStyle/>
          <a:p>
            <a:fld id="{7927331B-0EB1-8D44-8D03-CA70E60339C9}" type="slidenum">
              <a:rPr lang="en-US" smtClean="0"/>
              <a:t>‹#›</a:t>
            </a:fld>
            <a:endParaRPr lang="en-US"/>
          </a:p>
        </p:txBody>
      </p:sp>
    </p:spTree>
    <p:extLst>
      <p:ext uri="{BB962C8B-B14F-4D97-AF65-F5344CB8AC3E}">
        <p14:creationId xmlns:p14="http://schemas.microsoft.com/office/powerpoint/2010/main" val="17568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C833E8F-3E85-8C4B-BEA8-00E9C0E1DB89}"/>
              </a:ext>
            </a:extLst>
          </p:cNvPr>
          <p:cNvSpPr>
            <a:spLocks noGrp="1"/>
          </p:cNvSpPr>
          <p:nvPr>
            <p:ph type="dt" sz="half" idx="10"/>
          </p:nvPr>
        </p:nvSpPr>
        <p:spPr/>
        <p:txBody>
          <a:bodyPr/>
          <a:lstStyle/>
          <a:p>
            <a:fld id="{37C5892B-53E3-7749-9D93-BCE80F552D97}" type="datetimeFigureOut">
              <a:rPr lang="en-US" smtClean="0"/>
              <a:t>10/24/2018</a:t>
            </a:fld>
            <a:endParaRPr lang="en-US"/>
          </a:p>
        </p:txBody>
      </p:sp>
      <p:sp>
        <p:nvSpPr>
          <p:cNvPr id="3" name="Footer Placeholder 2">
            <a:extLst>
              <a:ext uri="{FF2B5EF4-FFF2-40B4-BE49-F238E27FC236}">
                <a16:creationId xmlns="" xmlns:a16="http://schemas.microsoft.com/office/drawing/2014/main" id="{D948AAA6-47F7-0E46-B3B8-871C071487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FDB17918-007C-C140-A5E1-5719CA96F4E6}"/>
              </a:ext>
            </a:extLst>
          </p:cNvPr>
          <p:cNvSpPr>
            <a:spLocks noGrp="1"/>
          </p:cNvSpPr>
          <p:nvPr>
            <p:ph type="sldNum" sz="quarter" idx="12"/>
          </p:nvPr>
        </p:nvSpPr>
        <p:spPr/>
        <p:txBody>
          <a:bodyPr/>
          <a:lstStyle/>
          <a:p>
            <a:fld id="{7927331B-0EB1-8D44-8D03-CA70E60339C9}" type="slidenum">
              <a:rPr lang="en-US" smtClean="0"/>
              <a:t>‹#›</a:t>
            </a:fld>
            <a:endParaRPr lang="en-US"/>
          </a:p>
        </p:txBody>
      </p:sp>
    </p:spTree>
    <p:extLst>
      <p:ext uri="{BB962C8B-B14F-4D97-AF65-F5344CB8AC3E}">
        <p14:creationId xmlns:p14="http://schemas.microsoft.com/office/powerpoint/2010/main" val="546867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E7ED9A1-D4B9-AF4C-B11C-92926532B0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44EB0697-E5EA-9C4B-B0FB-563BDA12B5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78541D2-33BF-1740-94A6-D87FBEB9AA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87C49177-D3BC-DE48-9657-19308D9B72DD}"/>
              </a:ext>
            </a:extLst>
          </p:cNvPr>
          <p:cNvSpPr>
            <a:spLocks noGrp="1"/>
          </p:cNvSpPr>
          <p:nvPr>
            <p:ph type="dt" sz="half" idx="10"/>
          </p:nvPr>
        </p:nvSpPr>
        <p:spPr/>
        <p:txBody>
          <a:bodyPr/>
          <a:lstStyle/>
          <a:p>
            <a:fld id="{37C5892B-53E3-7749-9D93-BCE80F552D97}" type="datetimeFigureOut">
              <a:rPr lang="en-US" smtClean="0"/>
              <a:t>10/24/2018</a:t>
            </a:fld>
            <a:endParaRPr lang="en-US"/>
          </a:p>
        </p:txBody>
      </p:sp>
      <p:sp>
        <p:nvSpPr>
          <p:cNvPr id="6" name="Footer Placeholder 5">
            <a:extLst>
              <a:ext uri="{FF2B5EF4-FFF2-40B4-BE49-F238E27FC236}">
                <a16:creationId xmlns="" xmlns:a16="http://schemas.microsoft.com/office/drawing/2014/main" id="{33DD622F-6619-754B-9AE0-DE9CD5F924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DB2D7E7-D2E3-C24A-9546-FB709335457F}"/>
              </a:ext>
            </a:extLst>
          </p:cNvPr>
          <p:cNvSpPr>
            <a:spLocks noGrp="1"/>
          </p:cNvSpPr>
          <p:nvPr>
            <p:ph type="sldNum" sz="quarter" idx="12"/>
          </p:nvPr>
        </p:nvSpPr>
        <p:spPr/>
        <p:txBody>
          <a:bodyPr/>
          <a:lstStyle/>
          <a:p>
            <a:fld id="{7927331B-0EB1-8D44-8D03-CA70E60339C9}" type="slidenum">
              <a:rPr lang="en-US" smtClean="0"/>
              <a:t>‹#›</a:t>
            </a:fld>
            <a:endParaRPr lang="en-US"/>
          </a:p>
        </p:txBody>
      </p:sp>
    </p:spTree>
    <p:extLst>
      <p:ext uri="{BB962C8B-B14F-4D97-AF65-F5344CB8AC3E}">
        <p14:creationId xmlns:p14="http://schemas.microsoft.com/office/powerpoint/2010/main" val="438719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E7ADDAB-0BE6-A441-8581-CB970B83B9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CD31CBBF-7347-4846-93D0-4CE1831D22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3B1FFD6E-1B84-2746-834E-2AE8054CA4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F2D04A40-D1CD-2F48-922B-3160C7490B1A}"/>
              </a:ext>
            </a:extLst>
          </p:cNvPr>
          <p:cNvSpPr>
            <a:spLocks noGrp="1"/>
          </p:cNvSpPr>
          <p:nvPr>
            <p:ph type="dt" sz="half" idx="10"/>
          </p:nvPr>
        </p:nvSpPr>
        <p:spPr/>
        <p:txBody>
          <a:bodyPr/>
          <a:lstStyle/>
          <a:p>
            <a:fld id="{37C5892B-53E3-7749-9D93-BCE80F552D97}" type="datetimeFigureOut">
              <a:rPr lang="en-US" smtClean="0"/>
              <a:t>10/24/2018</a:t>
            </a:fld>
            <a:endParaRPr lang="en-US"/>
          </a:p>
        </p:txBody>
      </p:sp>
      <p:sp>
        <p:nvSpPr>
          <p:cNvPr id="6" name="Footer Placeholder 5">
            <a:extLst>
              <a:ext uri="{FF2B5EF4-FFF2-40B4-BE49-F238E27FC236}">
                <a16:creationId xmlns="" xmlns:a16="http://schemas.microsoft.com/office/drawing/2014/main" id="{B8E6E5A8-F87D-1941-A62D-C0C6F27744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658AE97-0970-D44C-BB1E-FF1F904F4D38}"/>
              </a:ext>
            </a:extLst>
          </p:cNvPr>
          <p:cNvSpPr>
            <a:spLocks noGrp="1"/>
          </p:cNvSpPr>
          <p:nvPr>
            <p:ph type="sldNum" sz="quarter" idx="12"/>
          </p:nvPr>
        </p:nvSpPr>
        <p:spPr/>
        <p:txBody>
          <a:bodyPr/>
          <a:lstStyle/>
          <a:p>
            <a:fld id="{7927331B-0EB1-8D44-8D03-CA70E60339C9}" type="slidenum">
              <a:rPr lang="en-US" smtClean="0"/>
              <a:t>‹#›</a:t>
            </a:fld>
            <a:endParaRPr lang="en-US"/>
          </a:p>
        </p:txBody>
      </p:sp>
    </p:spTree>
    <p:extLst>
      <p:ext uri="{BB962C8B-B14F-4D97-AF65-F5344CB8AC3E}">
        <p14:creationId xmlns:p14="http://schemas.microsoft.com/office/powerpoint/2010/main" val="3269403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99C1DE42-3F45-A549-A21D-F9B76C74E9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099D2BE7-1A5B-A346-B507-82E2A70775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51BC570-8113-9F41-8F57-2A296FCEB4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C5892B-53E3-7749-9D93-BCE80F552D97}" type="datetimeFigureOut">
              <a:rPr lang="en-US" smtClean="0"/>
              <a:t>10/24/2018</a:t>
            </a:fld>
            <a:endParaRPr lang="en-US"/>
          </a:p>
        </p:txBody>
      </p:sp>
      <p:sp>
        <p:nvSpPr>
          <p:cNvPr id="5" name="Footer Placeholder 4">
            <a:extLst>
              <a:ext uri="{FF2B5EF4-FFF2-40B4-BE49-F238E27FC236}">
                <a16:creationId xmlns="" xmlns:a16="http://schemas.microsoft.com/office/drawing/2014/main" id="{BF91EB94-A67D-7E48-AC2B-A5648050AB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3F368F18-A342-884E-BE50-5227C956E1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27331B-0EB1-8D44-8D03-CA70E60339C9}" type="slidenum">
              <a:rPr lang="en-US" smtClean="0"/>
              <a:t>‹#›</a:t>
            </a:fld>
            <a:endParaRPr lang="en-US"/>
          </a:p>
        </p:txBody>
      </p:sp>
    </p:spTree>
    <p:extLst>
      <p:ext uri="{BB962C8B-B14F-4D97-AF65-F5344CB8AC3E}">
        <p14:creationId xmlns:p14="http://schemas.microsoft.com/office/powerpoint/2010/main" val="1370276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wmf"/></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4.png"/><Relationship Id="rId4" Type="http://schemas.openxmlformats.org/officeDocument/2006/relationships/package" Target="../embeddings/Microsoft_Word_Document1.docx"/></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2943" y="174763"/>
            <a:ext cx="11453576" cy="3308851"/>
          </a:xfrm>
          <a:solidFill>
            <a:schemeClr val="tx2">
              <a:lumMod val="20000"/>
              <a:lumOff val="80000"/>
            </a:schemeClr>
          </a:solidFill>
          <a:ln w="38100" cmpd="sng">
            <a:solidFill>
              <a:schemeClr val="tx1"/>
            </a:solidFill>
          </a:ln>
        </p:spPr>
        <p:txBody>
          <a:bodyPr>
            <a:noAutofit/>
          </a:bodyPr>
          <a:lstStyle/>
          <a:p>
            <a:r>
              <a:rPr lang="en-US" sz="4400" b="1" dirty="0">
                <a:latin typeface="+mn-lt"/>
              </a:rPr>
              <a:t>				</a:t>
            </a:r>
            <a:r>
              <a:rPr lang="en-US" sz="5400" b="1" dirty="0">
                <a:latin typeface="+mn-lt"/>
              </a:rPr>
              <a:t>World Urban Database </a:t>
            </a:r>
            <a:br>
              <a:rPr lang="en-US" sz="5400" b="1" dirty="0">
                <a:latin typeface="+mn-lt"/>
              </a:rPr>
            </a:br>
            <a:r>
              <a:rPr lang="en-US" sz="5400" b="1" dirty="0">
                <a:latin typeface="+mn-lt"/>
              </a:rPr>
              <a:t>		Access Portal Tools </a:t>
            </a:r>
            <a:r>
              <a:rPr lang="en-US" sz="3600" b="1" dirty="0">
                <a:latin typeface="+mn-lt"/>
              </a:rPr>
              <a:t/>
            </a:r>
            <a:br>
              <a:rPr lang="en-US" sz="3600" b="1" dirty="0">
                <a:latin typeface="+mn-lt"/>
              </a:rPr>
            </a:br>
            <a:r>
              <a:rPr lang="en-US" sz="3600" b="1" dirty="0">
                <a:latin typeface="+mn-lt"/>
              </a:rPr>
              <a:t/>
            </a:r>
            <a:br>
              <a:rPr lang="en-US" sz="3600" b="1" dirty="0">
                <a:latin typeface="+mn-lt"/>
              </a:rPr>
            </a:br>
            <a:r>
              <a:rPr lang="en-US" sz="3200" b="1" dirty="0">
                <a:latin typeface="+mn-lt"/>
              </a:rPr>
              <a:t>Urban Canopy Parameters for Fit-for Purpose Multi-Scale </a:t>
            </a:r>
            <a:br>
              <a:rPr lang="en-US" sz="3200" b="1" dirty="0">
                <a:latin typeface="+mn-lt"/>
              </a:rPr>
            </a:br>
            <a:r>
              <a:rPr lang="en-US" sz="3200" b="1" dirty="0">
                <a:latin typeface="+mn-lt"/>
              </a:rPr>
              <a:t>Weather, Climate &amp; Air Quality Models</a:t>
            </a:r>
            <a:endParaRPr lang="en-US" sz="3600" b="1" dirty="0"/>
          </a:p>
        </p:txBody>
      </p:sp>
      <p:sp>
        <p:nvSpPr>
          <p:cNvPr id="3" name="Subtitle 2"/>
          <p:cNvSpPr>
            <a:spLocks noGrp="1"/>
          </p:cNvSpPr>
          <p:nvPr>
            <p:ph type="subTitle" idx="1"/>
          </p:nvPr>
        </p:nvSpPr>
        <p:spPr>
          <a:xfrm>
            <a:off x="1314270" y="4219535"/>
            <a:ext cx="9144000" cy="1655762"/>
          </a:xfrm>
          <a:solidFill>
            <a:srgbClr val="D6DCE5"/>
          </a:solidFill>
          <a:ln w="28575" cmpd="sng">
            <a:solidFill>
              <a:schemeClr val="tx1"/>
            </a:solidFill>
          </a:ln>
        </p:spPr>
        <p:txBody>
          <a:bodyPr>
            <a:normAutofit fontScale="55000" lnSpcReduction="20000"/>
          </a:bodyPr>
          <a:lstStyle/>
          <a:p>
            <a:r>
              <a:rPr lang="en-US" sz="3500" b="1" dirty="0"/>
              <a:t>Jason Ching</a:t>
            </a:r>
            <a:r>
              <a:rPr lang="en-US" dirty="0"/>
              <a:t/>
            </a:r>
            <a:br>
              <a:rPr lang="en-US" dirty="0"/>
            </a:br>
            <a:r>
              <a:rPr lang="en-US" sz="2900" b="1" dirty="0"/>
              <a:t>UNC Institute for the Environment, </a:t>
            </a:r>
          </a:p>
          <a:p>
            <a:endParaRPr lang="en-US" sz="2900" b="1" dirty="0"/>
          </a:p>
          <a:p>
            <a:r>
              <a:rPr lang="en-US" sz="3800" b="1" dirty="0"/>
              <a:t>Dan Aliaga,  Gerald Mills,  Valery Masson,  Adel Hanna</a:t>
            </a:r>
          </a:p>
          <a:p>
            <a:r>
              <a:rPr lang="en-US" sz="3800" b="1" dirty="0"/>
              <a:t>&amp; many Urban Collaborators from IAUC, PLEA and other urban communities </a:t>
            </a:r>
            <a:r>
              <a:rPr lang="en-US" sz="3000" b="1" dirty="0"/>
              <a:t/>
            </a:r>
            <a:br>
              <a:rPr lang="en-US" sz="3000" b="1" dirty="0"/>
            </a:br>
            <a:endParaRPr lang="en-US" sz="3000" b="1" dirty="0"/>
          </a:p>
        </p:txBody>
      </p:sp>
      <p:pic>
        <p:nvPicPr>
          <p:cNvPr id="4" name="Picture 3"/>
          <p:cNvPicPr>
            <a:picLocks noChangeAspect="1"/>
          </p:cNvPicPr>
          <p:nvPr/>
        </p:nvPicPr>
        <p:blipFill>
          <a:blip r:embed="rId2"/>
          <a:stretch>
            <a:fillRect/>
          </a:stretch>
        </p:blipFill>
        <p:spPr>
          <a:xfrm>
            <a:off x="510997" y="337877"/>
            <a:ext cx="2843621" cy="1934045"/>
          </a:xfrm>
          <a:prstGeom prst="rect">
            <a:avLst/>
          </a:prstGeom>
        </p:spPr>
      </p:pic>
    </p:spTree>
    <p:extLst>
      <p:ext uri="{BB962C8B-B14F-4D97-AF65-F5344CB8AC3E}">
        <p14:creationId xmlns:p14="http://schemas.microsoft.com/office/powerpoint/2010/main" val="34997751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B8FEB2C-675E-2948-ABA0-E16D40E5B037}" type="slidenum">
              <a:rPr lang="en-US" smtClean="0"/>
              <a:t>10</a:t>
            </a:fld>
            <a:endParaRPr lang="en-US"/>
          </a:p>
        </p:txBody>
      </p:sp>
      <p:pic>
        <p:nvPicPr>
          <p:cNvPr id="3" name="Picture 2"/>
          <p:cNvPicPr/>
          <p:nvPr/>
        </p:nvPicPr>
        <p:blipFill>
          <a:blip r:embed="rId2" cstate="email">
            <a:extLst>
              <a:ext uri="{28A0092B-C50C-407E-A947-70E740481C1C}">
                <a14:useLocalDpi xmlns:a14="http://schemas.microsoft.com/office/drawing/2010/main"/>
              </a:ext>
            </a:extLst>
          </a:blip>
          <a:srcRect/>
          <a:stretch>
            <a:fillRect/>
          </a:stretch>
        </p:blipFill>
        <p:spPr bwMode="auto">
          <a:xfrm>
            <a:off x="3354267" y="242759"/>
            <a:ext cx="5369588" cy="3401956"/>
          </a:xfrm>
          <a:prstGeom prst="rect">
            <a:avLst/>
          </a:prstGeom>
          <a:noFill/>
          <a:ln w="38100" cmpd="sng">
            <a:solidFill>
              <a:schemeClr val="tx1"/>
            </a:solidFill>
          </a:ln>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28210" y="3801962"/>
            <a:ext cx="7815505" cy="2891853"/>
          </a:xfrm>
          <a:prstGeom prst="rect">
            <a:avLst/>
          </a:prstGeom>
          <a:ln w="38100" cmpd="sng">
            <a:solidFill>
              <a:schemeClr val="tx1"/>
            </a:solidFill>
          </a:ln>
        </p:spPr>
      </p:pic>
      <p:sp>
        <p:nvSpPr>
          <p:cNvPr id="5" name="TextBox 4"/>
          <p:cNvSpPr txBox="1"/>
          <p:nvPr/>
        </p:nvSpPr>
        <p:spPr>
          <a:xfrm>
            <a:off x="3034337" y="5662563"/>
            <a:ext cx="2938274" cy="461665"/>
          </a:xfrm>
          <a:prstGeom prst="rect">
            <a:avLst/>
          </a:prstGeom>
          <a:solidFill>
            <a:schemeClr val="bg1"/>
          </a:solidFill>
          <a:ln w="19050" cmpd="sng">
            <a:solidFill>
              <a:schemeClr val="tx1"/>
            </a:solidFill>
          </a:ln>
        </p:spPr>
        <p:txBody>
          <a:bodyPr wrap="none" rtlCol="0">
            <a:spAutoFit/>
          </a:bodyPr>
          <a:lstStyle/>
          <a:p>
            <a:r>
              <a:rPr lang="en-US" sz="2400" b="1" dirty="0">
                <a:solidFill>
                  <a:schemeClr val="accent1"/>
                </a:solidFill>
              </a:rPr>
              <a:t>SVF (Sky View Factor) </a:t>
            </a:r>
          </a:p>
        </p:txBody>
      </p:sp>
    </p:spTree>
    <p:extLst>
      <p:ext uri="{BB962C8B-B14F-4D97-AF65-F5344CB8AC3E}">
        <p14:creationId xmlns:p14="http://schemas.microsoft.com/office/powerpoint/2010/main" val="1145354153"/>
      </p:ext>
    </p:extLst>
  </p:cSld>
  <p:clrMapOvr>
    <a:masterClrMapping/>
  </p:clrMapOvr>
  <mc:AlternateContent xmlns:mc="http://schemas.openxmlformats.org/markup-compatibility/2006" xmlns:p14="http://schemas.microsoft.com/office/powerpoint/2010/main">
    <mc:Choice Requires="p14">
      <p:transition spd="slow" p14:dur="2000" advTm="42000"/>
    </mc:Choice>
    <mc:Fallback xmlns="">
      <p:transition xmlns:p14="http://schemas.microsoft.com/office/powerpoint/2010/main" spd="slow" advTm="42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98178"/>
            <a:ext cx="6082164" cy="3696041"/>
          </a:xfrm>
          <a:prstGeom prst="rect">
            <a:avLst/>
          </a:prstGeom>
        </p:spPr>
      </p:pic>
      <p:sp>
        <p:nvSpPr>
          <p:cNvPr id="5" name="TextBox 4">
            <a:extLst>
              <a:ext uri="{FF2B5EF4-FFF2-40B4-BE49-F238E27FC236}">
                <a16:creationId xmlns="" xmlns:a16="http://schemas.microsoft.com/office/drawing/2014/main" id="{71B47209-9E4C-4856-9424-748D2250BC96}"/>
              </a:ext>
            </a:extLst>
          </p:cNvPr>
          <p:cNvSpPr txBox="1"/>
          <p:nvPr/>
        </p:nvSpPr>
        <p:spPr>
          <a:xfrm>
            <a:off x="188683" y="4501417"/>
            <a:ext cx="5054561" cy="1969770"/>
          </a:xfrm>
          <a:prstGeom prst="rect">
            <a:avLst/>
          </a:prstGeom>
          <a:noFill/>
          <a:ln w="28575" cmpd="sng">
            <a:solidFill>
              <a:schemeClr val="tx1"/>
            </a:solidFill>
          </a:ln>
        </p:spPr>
        <p:txBody>
          <a:bodyPr wrap="square" rtlCol="0">
            <a:spAutoFit/>
          </a:bodyPr>
          <a:lstStyle/>
          <a:p>
            <a:r>
              <a:rPr lang="en-GB" b="1" dirty="0"/>
              <a:t>1. Generate synthetic city - DSC</a:t>
            </a:r>
          </a:p>
          <a:p>
            <a:r>
              <a:rPr lang="en-GB" b="1" dirty="0"/>
              <a:t>2. Evaluate morphometric parameters against ‘truth’ for selected grid size, e.g.:</a:t>
            </a:r>
          </a:p>
          <a:p>
            <a:pPr marL="285750" indent="-285750">
              <a:buFont typeface="Arial" panose="020B0604020202020204" pitchFamily="34" charset="0"/>
              <a:buChar char="•"/>
            </a:pPr>
            <a:r>
              <a:rPr lang="en-GB" b="1" dirty="0"/>
              <a:t>Building height, wall area, plan area</a:t>
            </a:r>
          </a:p>
          <a:p>
            <a:pPr marL="285750" indent="-285750">
              <a:buFont typeface="Arial" panose="020B0604020202020204" pitchFamily="34" charset="0"/>
              <a:buChar char="•"/>
            </a:pPr>
            <a:r>
              <a:rPr lang="en-GB" b="1" dirty="0"/>
              <a:t>Street width, H/W ratio</a:t>
            </a:r>
          </a:p>
          <a:p>
            <a:r>
              <a:rPr lang="en-GB" b="1" dirty="0"/>
              <a:t>3. Evaluate LCZ types and parameter values</a:t>
            </a:r>
          </a:p>
          <a:p>
            <a:endParaRPr lang="en-GB" sz="1400" dirty="0">
              <a:latin typeface="Bradley Hand ITC" panose="03070402050302030203" pitchFamily="66" charset="0"/>
            </a:endParaRPr>
          </a:p>
        </p:txBody>
      </p:sp>
      <p:sp>
        <p:nvSpPr>
          <p:cNvPr id="7" name="Title 1"/>
          <p:cNvSpPr txBox="1">
            <a:spLocks/>
          </p:cNvSpPr>
          <p:nvPr/>
        </p:nvSpPr>
        <p:spPr>
          <a:xfrm>
            <a:off x="188683" y="3320431"/>
            <a:ext cx="5054562" cy="1180986"/>
          </a:xfrm>
          <a:prstGeom prst="rect">
            <a:avLst/>
          </a:prstGeom>
          <a:solidFill>
            <a:srgbClr val="FFE699"/>
          </a:solidFill>
          <a:ln w="38100" cmpd="sng">
            <a:solidFill>
              <a:schemeClr val="tx1"/>
            </a:solidFill>
          </a:ln>
        </p:spPr>
        <p:txBody>
          <a:bodyPr spcFirstLastPara="1" vert="horz" wrap="square" lIns="91425" tIns="91425" rIns="91425" bIns="91425" rtlCol="0" anchor="t" anchorCtr="0">
            <a:norm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lgn="ctr"/>
            <a:r>
              <a:rPr lang="en-US" sz="3200" b="1" dirty="0">
                <a:latin typeface="+mn-lt"/>
              </a:rPr>
              <a:t>Create, evaluate Form-based Morphological descriptors </a:t>
            </a:r>
          </a:p>
        </p:txBody>
      </p:sp>
      <p:pic>
        <p:nvPicPr>
          <p:cNvPr id="8" name="Picture 7">
            <a:extLst>
              <a:ext uri="{FF2B5EF4-FFF2-40B4-BE49-F238E27FC236}">
                <a16:creationId xmlns="" xmlns:a16="http://schemas.microsoft.com/office/drawing/2014/main" id="{EF8FB617-9E51-6240-9CD1-D8C1546BC0DE}"/>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2165" y="917054"/>
            <a:ext cx="5464626" cy="5554133"/>
          </a:xfrm>
          <a:prstGeom prst="rect">
            <a:avLst/>
          </a:prstGeom>
          <a:ln w="19050" cap="sq" cmpd="sng">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6460071" y="201895"/>
            <a:ext cx="4723769" cy="584776"/>
          </a:xfrm>
          <a:prstGeom prst="rect">
            <a:avLst/>
          </a:prstGeom>
          <a:noFill/>
        </p:spPr>
        <p:txBody>
          <a:bodyPr wrap="none" rtlCol="0">
            <a:spAutoFit/>
          </a:bodyPr>
          <a:lstStyle/>
          <a:p>
            <a:r>
              <a:rPr lang="en-US" sz="3200" b="1" dirty="0"/>
              <a:t>Morphological Parameters</a:t>
            </a:r>
          </a:p>
        </p:txBody>
      </p:sp>
      <p:cxnSp>
        <p:nvCxnSpPr>
          <p:cNvPr id="6" name="Straight Arrow Connector 5"/>
          <p:cNvCxnSpPr/>
          <p:nvPr/>
        </p:nvCxnSpPr>
        <p:spPr>
          <a:xfrm flipH="1">
            <a:off x="5243245" y="5149540"/>
            <a:ext cx="838920" cy="0"/>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3023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 xmlns:a16="http://schemas.microsoft.com/office/drawing/2014/main" id="{589FB9AE-259D-42B6-894C-48BB3A0F9732}"/>
              </a:ext>
            </a:extLst>
          </p:cNvPr>
          <p:cNvGraphicFramePr>
            <a:graphicFrameLocks/>
          </p:cNvGraphicFramePr>
          <p:nvPr>
            <p:extLst>
              <p:ext uri="{D42A27DB-BD31-4B8C-83A1-F6EECF244321}">
                <p14:modId xmlns:p14="http://schemas.microsoft.com/office/powerpoint/2010/main" val="4285918986"/>
              </p:ext>
            </p:extLst>
          </p:nvPr>
        </p:nvGraphicFramePr>
        <p:xfrm>
          <a:off x="1325613" y="855956"/>
          <a:ext cx="9542705" cy="539459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303677" y="116094"/>
            <a:ext cx="11705425" cy="615553"/>
          </a:xfrm>
          <a:prstGeom prst="rect">
            <a:avLst/>
          </a:prstGeom>
          <a:noFill/>
        </p:spPr>
        <p:txBody>
          <a:bodyPr wrap="square" rtlCol="0">
            <a:spAutoFit/>
          </a:bodyPr>
          <a:lstStyle/>
          <a:p>
            <a:pPr algn="ctr"/>
            <a:r>
              <a:rPr lang="en-US" b="1" dirty="0">
                <a:cs typeface="Times New Roman" panose="02020603050405020304" pitchFamily="18" charset="0"/>
              </a:rPr>
              <a:t>DSC Output Accuracy. </a:t>
            </a:r>
          </a:p>
          <a:p>
            <a:pPr algn="just"/>
            <a:r>
              <a:rPr lang="en-US" sz="1600" b="1" dirty="0">
                <a:cs typeface="Times New Roman" panose="02020603050405020304" pitchFamily="18" charset="0"/>
              </a:rPr>
              <a:t>Average building height % error for several test cities DSC procedural output (BLUE).    After procedural model optimization (Orange)</a:t>
            </a:r>
            <a:r>
              <a:rPr lang="en-US" sz="1400" dirty="0">
                <a:cs typeface="Times New Roman" panose="02020603050405020304" pitchFamily="18" charset="0"/>
              </a:rPr>
              <a:t>. </a:t>
            </a:r>
          </a:p>
        </p:txBody>
      </p:sp>
    </p:spTree>
    <p:extLst>
      <p:ext uri="{BB962C8B-B14F-4D97-AF65-F5344CB8AC3E}">
        <p14:creationId xmlns:p14="http://schemas.microsoft.com/office/powerpoint/2010/main" val="594589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A12922AD-C171-4D63-8EA9-A97F4661E3DD}"/>
              </a:ext>
            </a:extLst>
          </p:cNvPr>
          <p:cNvPicPr/>
          <p:nvPr/>
        </p:nvPicPr>
        <p:blipFill rotWithShape="1">
          <a:blip r:embed="rId2" cstate="email">
            <a:extLst>
              <a:ext uri="{28A0092B-C50C-407E-A947-70E740481C1C}">
                <a14:useLocalDpi xmlns:a14="http://schemas.microsoft.com/office/drawing/2010/main"/>
              </a:ext>
            </a:extLst>
          </a:blip>
          <a:srcRect/>
          <a:stretch/>
        </p:blipFill>
        <p:spPr>
          <a:xfrm>
            <a:off x="1992450" y="897116"/>
            <a:ext cx="3472194" cy="2609797"/>
          </a:xfrm>
          <a:prstGeom prst="rect">
            <a:avLst/>
          </a:prstGeom>
        </p:spPr>
      </p:pic>
      <p:pic>
        <p:nvPicPr>
          <p:cNvPr id="5" name="Picture 4">
            <a:extLst>
              <a:ext uri="{FF2B5EF4-FFF2-40B4-BE49-F238E27FC236}">
                <a16:creationId xmlns="" xmlns:a16="http://schemas.microsoft.com/office/drawing/2014/main" id="{E37DFFD8-381D-44A7-A172-E71244BC638A}"/>
              </a:ext>
            </a:extLst>
          </p:cNvPr>
          <p:cNvPicPr/>
          <p:nvPr/>
        </p:nvPicPr>
        <p:blipFill rotWithShape="1">
          <a:blip r:embed="rId3" cstate="email">
            <a:extLst>
              <a:ext uri="{28A0092B-C50C-407E-A947-70E740481C1C}">
                <a14:useLocalDpi xmlns:a14="http://schemas.microsoft.com/office/drawing/2010/main"/>
              </a:ext>
            </a:extLst>
          </a:blip>
          <a:srcRect/>
          <a:stretch/>
        </p:blipFill>
        <p:spPr>
          <a:xfrm>
            <a:off x="6893903" y="1027829"/>
            <a:ext cx="3402276" cy="2609797"/>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66205" y="3495225"/>
            <a:ext cx="3961562" cy="3236458"/>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39479" y="3568244"/>
            <a:ext cx="4093603" cy="3163439"/>
          </a:xfrm>
          <a:prstGeom prst="rect">
            <a:avLst/>
          </a:prstGeom>
        </p:spPr>
      </p:pic>
      <p:sp>
        <p:nvSpPr>
          <p:cNvPr id="11" name="TextBox 10"/>
          <p:cNvSpPr txBox="1"/>
          <p:nvPr/>
        </p:nvSpPr>
        <p:spPr>
          <a:xfrm>
            <a:off x="407827" y="52291"/>
            <a:ext cx="11511834" cy="461665"/>
          </a:xfrm>
          <a:prstGeom prst="rect">
            <a:avLst/>
          </a:prstGeom>
          <a:solidFill>
            <a:srgbClr val="FFFF00"/>
          </a:solidFill>
        </p:spPr>
        <p:txBody>
          <a:bodyPr wrap="square" rtlCol="0">
            <a:spAutoFit/>
          </a:bodyPr>
          <a:lstStyle/>
          <a:p>
            <a:r>
              <a:rPr lang="en-US" sz="2400" b="1" dirty="0"/>
              <a:t>Customizing the DSC; using DSC refinement tool replacing building in areas to tree cover.</a:t>
            </a:r>
          </a:p>
        </p:txBody>
      </p:sp>
      <p:sp>
        <p:nvSpPr>
          <p:cNvPr id="10" name="TextBox 9"/>
          <p:cNvSpPr txBox="1"/>
          <p:nvPr/>
        </p:nvSpPr>
        <p:spPr>
          <a:xfrm>
            <a:off x="3072172" y="3736706"/>
            <a:ext cx="2392472" cy="461665"/>
          </a:xfrm>
          <a:prstGeom prst="rect">
            <a:avLst/>
          </a:prstGeom>
          <a:noFill/>
        </p:spPr>
        <p:txBody>
          <a:bodyPr wrap="square" rtlCol="0">
            <a:spAutoFit/>
          </a:bodyPr>
          <a:lstStyle/>
          <a:p>
            <a:pPr algn="ctr"/>
            <a:r>
              <a:rPr lang="en-US" sz="2000" b="1" dirty="0"/>
              <a:t> </a:t>
            </a:r>
            <a:r>
              <a:rPr lang="en-US" sz="2400" b="1" dirty="0" err="1"/>
              <a:t>λ</a:t>
            </a:r>
            <a:r>
              <a:rPr lang="en-US" sz="2400" b="1" baseline="-25000" dirty="0"/>
              <a:t> p   </a:t>
            </a:r>
            <a:r>
              <a:rPr lang="en-US" sz="2400" b="1" dirty="0"/>
              <a:t>(Hong Kong)</a:t>
            </a:r>
          </a:p>
        </p:txBody>
      </p:sp>
      <p:sp>
        <p:nvSpPr>
          <p:cNvPr id="12" name="TextBox 11"/>
          <p:cNvSpPr txBox="1"/>
          <p:nvPr/>
        </p:nvSpPr>
        <p:spPr>
          <a:xfrm>
            <a:off x="2283741" y="528241"/>
            <a:ext cx="8109535" cy="400110"/>
          </a:xfrm>
          <a:prstGeom prst="rect">
            <a:avLst/>
          </a:prstGeom>
          <a:noFill/>
        </p:spPr>
        <p:txBody>
          <a:bodyPr wrap="square" rtlCol="0">
            <a:spAutoFit/>
          </a:bodyPr>
          <a:lstStyle/>
          <a:p>
            <a:r>
              <a:rPr lang="en-US" sz="2000" b="1" dirty="0"/>
              <a:t>Raw DSC product				 Customized DSC by vegetation </a:t>
            </a:r>
            <a:endParaRPr lang="en-US" sz="2000" dirty="0"/>
          </a:p>
        </p:txBody>
      </p:sp>
      <p:sp>
        <p:nvSpPr>
          <p:cNvPr id="13" name="TextBox 12"/>
          <p:cNvSpPr txBox="1"/>
          <p:nvPr/>
        </p:nvSpPr>
        <p:spPr>
          <a:xfrm>
            <a:off x="8035759" y="3765957"/>
            <a:ext cx="2260420" cy="461665"/>
          </a:xfrm>
          <a:prstGeom prst="rect">
            <a:avLst/>
          </a:prstGeom>
          <a:noFill/>
        </p:spPr>
        <p:txBody>
          <a:bodyPr wrap="square" rtlCol="0">
            <a:spAutoFit/>
          </a:bodyPr>
          <a:lstStyle/>
          <a:p>
            <a:r>
              <a:rPr lang="en-US" sz="2000" dirty="0"/>
              <a:t> </a:t>
            </a:r>
            <a:r>
              <a:rPr lang="en-US" sz="2400" b="1" dirty="0"/>
              <a:t>A</a:t>
            </a:r>
            <a:r>
              <a:rPr lang="en-US" sz="2400" b="1" baseline="-25000" dirty="0"/>
              <a:t>h</a:t>
            </a:r>
            <a:r>
              <a:rPr lang="en-US" sz="2400" b="1" dirty="0"/>
              <a:t>  (Hong Kong)  </a:t>
            </a:r>
          </a:p>
        </p:txBody>
      </p:sp>
    </p:spTree>
    <p:extLst>
      <p:ext uri="{BB962C8B-B14F-4D97-AF65-F5344CB8AC3E}">
        <p14:creationId xmlns:p14="http://schemas.microsoft.com/office/powerpoint/2010/main" val="146276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693145" y="607025"/>
            <a:ext cx="6250003" cy="5881672"/>
            <a:chOff x="3280406" y="290615"/>
            <a:chExt cx="4691214" cy="627543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86163" y="290615"/>
              <a:ext cx="2237494" cy="2109230"/>
            </a:xfrm>
            <a:prstGeom prst="rect">
              <a:avLst/>
            </a:prstGeom>
            <a:ln w="34925">
              <a:noFill/>
            </a:ln>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42644" y="297468"/>
              <a:ext cx="2228976" cy="208391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80406" y="2560653"/>
              <a:ext cx="2243250" cy="1284517"/>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42644" y="2560653"/>
              <a:ext cx="2228976" cy="1262409"/>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V="1">
              <a:off x="5742644" y="4024444"/>
              <a:ext cx="2226720" cy="1925018"/>
            </a:xfrm>
            <a:prstGeom prst="rect">
              <a:avLst/>
            </a:prstGeom>
          </p:spPr>
        </p:pic>
        <p:pic>
          <p:nvPicPr>
            <p:cNvPr id="11" name="Grafik 7">
              <a:extLst>
                <a:ext uri="{FF2B5EF4-FFF2-40B4-BE49-F238E27FC236}">
                  <a16:creationId xmlns="" xmlns:a16="http://schemas.microsoft.com/office/drawing/2014/main" id="{F3126BAF-D506-432F-B793-813E9235B414}"/>
                </a:ext>
              </a:extLst>
            </p:cNvPr>
            <p:cNvPicPr>
              <a:picLocks/>
            </p:cNvPicPr>
            <p:nvPr/>
          </p:nvPicPr>
          <p:blipFill rotWithShape="1">
            <a:blip r:embed="rId7" cstate="email">
              <a:extLst>
                <a:ext uri="{28A0092B-C50C-407E-A947-70E740481C1C}">
                  <a14:useLocalDpi xmlns:a14="http://schemas.microsoft.com/office/drawing/2010/main"/>
                </a:ext>
              </a:extLst>
            </a:blip>
            <a:srcRect/>
            <a:stretch/>
          </p:blipFill>
          <p:spPr>
            <a:xfrm>
              <a:off x="3280406" y="4036149"/>
              <a:ext cx="2212731" cy="1913313"/>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473129" y="6099320"/>
              <a:ext cx="4257675" cy="466725"/>
            </a:xfrm>
            <a:prstGeom prst="rect">
              <a:avLst/>
            </a:prstGeom>
          </p:spPr>
        </p:pic>
      </p:grpSp>
      <p:sp>
        <p:nvSpPr>
          <p:cNvPr id="14" name="TextBox 13"/>
          <p:cNvSpPr txBox="1"/>
          <p:nvPr/>
        </p:nvSpPr>
        <p:spPr>
          <a:xfrm>
            <a:off x="4151894" y="104632"/>
            <a:ext cx="1694069" cy="523220"/>
          </a:xfrm>
          <a:prstGeom prst="rect">
            <a:avLst/>
          </a:prstGeom>
          <a:noFill/>
        </p:spPr>
        <p:txBody>
          <a:bodyPr wrap="none" rtlCol="0">
            <a:spAutoFit/>
          </a:bodyPr>
          <a:lstStyle/>
          <a:p>
            <a:r>
              <a:rPr lang="en-US" sz="2800" b="1" dirty="0"/>
              <a:t>Reference</a:t>
            </a:r>
          </a:p>
        </p:txBody>
      </p:sp>
      <p:sp>
        <p:nvSpPr>
          <p:cNvPr id="15" name="TextBox 14"/>
          <p:cNvSpPr txBox="1"/>
          <p:nvPr/>
        </p:nvSpPr>
        <p:spPr>
          <a:xfrm flipH="1">
            <a:off x="8154179" y="104787"/>
            <a:ext cx="997584" cy="523220"/>
          </a:xfrm>
          <a:prstGeom prst="rect">
            <a:avLst/>
          </a:prstGeom>
          <a:noFill/>
        </p:spPr>
        <p:txBody>
          <a:bodyPr wrap="square" rtlCol="0">
            <a:spAutoFit/>
          </a:bodyPr>
          <a:lstStyle/>
          <a:p>
            <a:r>
              <a:rPr lang="en-US" sz="2800" b="1" dirty="0"/>
              <a:t>DSC</a:t>
            </a:r>
          </a:p>
        </p:txBody>
      </p:sp>
      <p:sp>
        <p:nvSpPr>
          <p:cNvPr id="2" name="TextBox 1"/>
          <p:cNvSpPr txBox="1"/>
          <p:nvPr/>
        </p:nvSpPr>
        <p:spPr>
          <a:xfrm>
            <a:off x="660474" y="1982675"/>
            <a:ext cx="2853516" cy="461665"/>
          </a:xfrm>
          <a:prstGeom prst="rect">
            <a:avLst/>
          </a:prstGeom>
          <a:noFill/>
        </p:spPr>
        <p:txBody>
          <a:bodyPr wrap="none" rtlCol="0">
            <a:spAutoFit/>
          </a:bodyPr>
          <a:lstStyle/>
          <a:p>
            <a:r>
              <a:rPr lang="en-US" sz="2400" b="1" dirty="0"/>
              <a:t>Kowloon, Hong Kong</a:t>
            </a:r>
            <a:endParaRPr lang="en-US" sz="2400" dirty="0"/>
          </a:p>
        </p:txBody>
      </p:sp>
      <p:sp>
        <p:nvSpPr>
          <p:cNvPr id="3" name="TextBox 2"/>
          <p:cNvSpPr txBox="1"/>
          <p:nvPr/>
        </p:nvSpPr>
        <p:spPr>
          <a:xfrm>
            <a:off x="1161964" y="3032619"/>
            <a:ext cx="2352026" cy="461665"/>
          </a:xfrm>
          <a:prstGeom prst="rect">
            <a:avLst/>
          </a:prstGeom>
          <a:noFill/>
        </p:spPr>
        <p:txBody>
          <a:bodyPr wrap="none" rtlCol="0">
            <a:spAutoFit/>
          </a:bodyPr>
          <a:lstStyle/>
          <a:p>
            <a:r>
              <a:rPr lang="en-US" sz="2400" b="1" dirty="0"/>
              <a:t>Toulouse, France</a:t>
            </a:r>
          </a:p>
        </p:txBody>
      </p:sp>
      <p:sp>
        <p:nvSpPr>
          <p:cNvPr id="20" name="TextBox 19"/>
          <p:cNvSpPr txBox="1"/>
          <p:nvPr/>
        </p:nvSpPr>
        <p:spPr>
          <a:xfrm>
            <a:off x="1435476" y="4372298"/>
            <a:ext cx="2078514" cy="461665"/>
          </a:xfrm>
          <a:prstGeom prst="rect">
            <a:avLst/>
          </a:prstGeom>
          <a:noFill/>
        </p:spPr>
        <p:txBody>
          <a:bodyPr wrap="none" rtlCol="0">
            <a:spAutoFit/>
          </a:bodyPr>
          <a:lstStyle/>
          <a:p>
            <a:r>
              <a:rPr lang="en-US" sz="2400" b="1" dirty="0"/>
              <a:t>Dublin, Ireland</a:t>
            </a:r>
          </a:p>
        </p:txBody>
      </p:sp>
      <p:sp>
        <p:nvSpPr>
          <p:cNvPr id="4" name="TextBox 3"/>
          <p:cNvSpPr txBox="1"/>
          <p:nvPr/>
        </p:nvSpPr>
        <p:spPr>
          <a:xfrm>
            <a:off x="157021" y="154352"/>
            <a:ext cx="3188193" cy="1200328"/>
          </a:xfrm>
          <a:prstGeom prst="rect">
            <a:avLst/>
          </a:prstGeom>
          <a:solidFill>
            <a:schemeClr val="accent4">
              <a:lumMod val="40000"/>
              <a:lumOff val="60000"/>
            </a:schemeClr>
          </a:solidFill>
          <a:ln w="28575" cmpd="sng">
            <a:solidFill>
              <a:schemeClr val="tx1"/>
            </a:solidFill>
          </a:ln>
        </p:spPr>
        <p:txBody>
          <a:bodyPr wrap="none" rtlCol="0">
            <a:spAutoFit/>
          </a:bodyPr>
          <a:lstStyle/>
          <a:p>
            <a:pPr algn="ctr"/>
            <a:r>
              <a:rPr lang="en-US" sz="2400" b="1" dirty="0"/>
              <a:t>Sky View Factor </a:t>
            </a:r>
          </a:p>
          <a:p>
            <a:pPr algn="ctr"/>
            <a:r>
              <a:rPr lang="en-US" sz="2400" b="1" dirty="0"/>
              <a:t>Data in WUDAPT Portal</a:t>
            </a:r>
          </a:p>
          <a:p>
            <a:pPr algn="ctr"/>
            <a:r>
              <a:rPr lang="en-US" sz="2400" b="1" dirty="0"/>
              <a:t>Middel et al 2018</a:t>
            </a:r>
          </a:p>
        </p:txBody>
      </p:sp>
    </p:spTree>
    <p:extLst>
      <p:ext uri="{BB962C8B-B14F-4D97-AF65-F5344CB8AC3E}">
        <p14:creationId xmlns:p14="http://schemas.microsoft.com/office/powerpoint/2010/main" val="3060869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B8FEB2C-675E-2948-ABA0-E16D40E5B037}" type="slidenum">
              <a:rPr lang="en-US" smtClean="0"/>
              <a:t>15</a:t>
            </a:fld>
            <a:endParaRPr lang="en-US"/>
          </a:p>
        </p:txBody>
      </p:sp>
      <p:sp>
        <p:nvSpPr>
          <p:cNvPr id="4" name="Magnetic Disk 3"/>
          <p:cNvSpPr/>
          <p:nvPr/>
        </p:nvSpPr>
        <p:spPr>
          <a:xfrm>
            <a:off x="4753874" y="1821277"/>
            <a:ext cx="2633274" cy="2314355"/>
          </a:xfrm>
          <a:prstGeom prst="flowChartMagneticDisk">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b="1" dirty="0"/>
              <a:t>WUDAPT PORTAL </a:t>
            </a:r>
            <a:r>
              <a:rPr lang="en-US" sz="2800" b="1" dirty="0">
                <a:solidFill>
                  <a:srgbClr val="000000"/>
                </a:solidFill>
              </a:rPr>
              <a:t>FOR LEVEL 1 &amp; 2</a:t>
            </a:r>
          </a:p>
        </p:txBody>
      </p:sp>
      <p:sp>
        <p:nvSpPr>
          <p:cNvPr id="6" name="Predefined Process 5"/>
          <p:cNvSpPr/>
          <p:nvPr/>
        </p:nvSpPr>
        <p:spPr>
          <a:xfrm>
            <a:off x="1293334" y="4172746"/>
            <a:ext cx="3340509" cy="1955618"/>
          </a:xfrm>
          <a:prstGeom prst="flowChartPredefinedProcess">
            <a:avLst/>
          </a:prstGeom>
          <a:solidFill>
            <a:srgbClr val="0000FF"/>
          </a:solid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b="1" dirty="0"/>
              <a:t>Digital Synthetic Tool (DSC) </a:t>
            </a:r>
          </a:p>
          <a:p>
            <a:pPr algn="ctr"/>
            <a:r>
              <a:rPr lang="en-US" sz="2000" b="1" dirty="0"/>
              <a:t>Building Generator</a:t>
            </a:r>
          </a:p>
          <a:p>
            <a:pPr algn="ctr"/>
            <a:r>
              <a:rPr lang="en-US" sz="2000" b="1" dirty="0"/>
              <a:t>Inverse PM</a:t>
            </a:r>
          </a:p>
          <a:p>
            <a:pPr algn="ctr"/>
            <a:r>
              <a:rPr lang="en-US" sz="2000" b="1" dirty="0"/>
              <a:t>LCZ + inputs</a:t>
            </a:r>
          </a:p>
        </p:txBody>
      </p:sp>
      <p:sp>
        <p:nvSpPr>
          <p:cNvPr id="8" name="Alternate Process 7"/>
          <p:cNvSpPr/>
          <p:nvPr/>
        </p:nvSpPr>
        <p:spPr>
          <a:xfrm>
            <a:off x="7840995" y="4172746"/>
            <a:ext cx="3076608" cy="1955618"/>
          </a:xfrm>
          <a:prstGeom prst="flowChartAlternateProcess">
            <a:avLst/>
          </a:prstGeom>
          <a:solidFill>
            <a:srgbClr val="008000"/>
          </a:solid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t>TESTBEDS </a:t>
            </a:r>
          </a:p>
          <a:p>
            <a:pPr algn="ctr"/>
            <a:endParaRPr lang="en-US" sz="1927" b="1" dirty="0"/>
          </a:p>
          <a:p>
            <a:pPr algn="ctr"/>
            <a:r>
              <a:rPr lang="en-US" sz="1927" b="1" dirty="0"/>
              <a:t>Generic DSC </a:t>
            </a:r>
          </a:p>
          <a:p>
            <a:pPr algn="ctr"/>
            <a:r>
              <a:rPr lang="en-US" sz="1927" b="1" dirty="0"/>
              <a:t>To </a:t>
            </a:r>
          </a:p>
          <a:p>
            <a:pPr algn="ctr"/>
            <a:r>
              <a:rPr lang="en-US" sz="1927" b="1" dirty="0"/>
              <a:t>Customized DSC</a:t>
            </a:r>
          </a:p>
        </p:txBody>
      </p:sp>
      <p:sp>
        <p:nvSpPr>
          <p:cNvPr id="9" name="Multidocument 8"/>
          <p:cNvSpPr/>
          <p:nvPr/>
        </p:nvSpPr>
        <p:spPr>
          <a:xfrm>
            <a:off x="7747781" y="967023"/>
            <a:ext cx="3076608" cy="2120461"/>
          </a:xfrm>
          <a:prstGeom prst="flowChartMultidocument">
            <a:avLst/>
          </a:prstGeom>
          <a:solidFill>
            <a:schemeClr val="accent4">
              <a:lumMod val="40000"/>
              <a:lumOff val="60000"/>
            </a:schemeClr>
          </a:soli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000000"/>
                </a:solidFill>
              </a:rPr>
              <a:t>“Modeling Fit for Purpose”</a:t>
            </a:r>
          </a:p>
          <a:p>
            <a:pPr algn="ctr"/>
            <a:r>
              <a:rPr lang="en-US" sz="2800" b="1" dirty="0">
                <a:solidFill>
                  <a:srgbClr val="000000"/>
                </a:solidFill>
              </a:rPr>
              <a:t>Applications</a:t>
            </a:r>
          </a:p>
        </p:txBody>
      </p:sp>
      <p:sp>
        <p:nvSpPr>
          <p:cNvPr id="10" name="Stored Data 9"/>
          <p:cNvSpPr/>
          <p:nvPr/>
        </p:nvSpPr>
        <p:spPr>
          <a:xfrm>
            <a:off x="1293334" y="967023"/>
            <a:ext cx="3203675" cy="2011433"/>
          </a:xfrm>
          <a:prstGeom prst="flowChartOnlineStorage">
            <a:avLst/>
          </a:prstGeom>
          <a:solidFill>
            <a:schemeClr val="tx1"/>
          </a:solid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Available High Resolution Data</a:t>
            </a:r>
          </a:p>
        </p:txBody>
      </p:sp>
      <p:cxnSp>
        <p:nvCxnSpPr>
          <p:cNvPr id="12" name="Straight Arrow Connector 11"/>
          <p:cNvCxnSpPr/>
          <p:nvPr/>
        </p:nvCxnSpPr>
        <p:spPr>
          <a:xfrm>
            <a:off x="2935163" y="2978456"/>
            <a:ext cx="0" cy="1194290"/>
          </a:xfrm>
          <a:prstGeom prst="straightConnector1">
            <a:avLst/>
          </a:prstGeom>
          <a:ln w="762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cxnSpLocks/>
            <a:stCxn id="6" idx="3"/>
            <a:endCxn id="8" idx="1"/>
          </p:cNvCxnSpPr>
          <p:nvPr/>
        </p:nvCxnSpPr>
        <p:spPr>
          <a:xfrm>
            <a:off x="4633843" y="5150555"/>
            <a:ext cx="3207152" cy="0"/>
          </a:xfrm>
          <a:prstGeom prst="straightConnector1">
            <a:avLst/>
          </a:prstGeom>
          <a:ln w="762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9194615" y="2889419"/>
            <a:ext cx="0" cy="1283327"/>
          </a:xfrm>
          <a:prstGeom prst="straightConnector1">
            <a:avLst/>
          </a:prstGeom>
          <a:ln w="762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2769989" y="36541"/>
            <a:ext cx="6662889" cy="584776"/>
          </a:xfrm>
          <a:prstGeom prst="rect">
            <a:avLst/>
          </a:prstGeom>
          <a:solidFill>
            <a:srgbClr val="FFFF00"/>
          </a:solidFill>
          <a:ln w="38100" cmpd="sng">
            <a:solidFill>
              <a:schemeClr val="tx1"/>
            </a:solidFill>
          </a:ln>
        </p:spPr>
        <p:txBody>
          <a:bodyPr wrap="none" rtlCol="0">
            <a:spAutoFit/>
          </a:bodyPr>
          <a:lstStyle/>
          <a:p>
            <a:r>
              <a:rPr lang="fr-FR" sz="3200" b="1" dirty="0"/>
              <a:t> </a:t>
            </a:r>
            <a:r>
              <a:rPr lang="fr-FR" sz="3200" b="1" dirty="0" err="1"/>
              <a:t>Schematic</a:t>
            </a:r>
            <a:r>
              <a:rPr lang="fr-FR" sz="3200" b="1" dirty="0"/>
              <a:t>: </a:t>
            </a:r>
            <a:r>
              <a:rPr lang="fr-FR" sz="3200" b="1" dirty="0" err="1"/>
              <a:t>Overview</a:t>
            </a:r>
            <a:r>
              <a:rPr lang="fr-FR" sz="3200" b="1" dirty="0"/>
              <a:t> of </a:t>
            </a:r>
            <a:r>
              <a:rPr lang="fr-FR" sz="3200" b="1" dirty="0" err="1"/>
              <a:t>Level</a:t>
            </a:r>
            <a:r>
              <a:rPr lang="fr-FR" sz="3200" b="1" dirty="0"/>
              <a:t> 1 and 2</a:t>
            </a:r>
            <a:r>
              <a:rPr lang="fr-FR" dirty="0"/>
              <a:t> </a:t>
            </a:r>
            <a:endParaRPr lang="en-US" dirty="0"/>
          </a:p>
        </p:txBody>
      </p:sp>
    </p:spTree>
    <p:extLst>
      <p:ext uri="{BB962C8B-B14F-4D97-AF65-F5344CB8AC3E}">
        <p14:creationId xmlns:p14="http://schemas.microsoft.com/office/powerpoint/2010/main" val="3119358067"/>
      </p:ext>
    </p:extLst>
  </p:cSld>
  <p:clrMapOvr>
    <a:masterClrMapping/>
  </p:clrMapOvr>
  <mc:AlternateContent xmlns:mc="http://schemas.openxmlformats.org/markup-compatibility/2006" xmlns:p14="http://schemas.microsoft.com/office/powerpoint/2010/main">
    <mc:Choice Requires="p14">
      <p:transition spd="slow" p14:dur="2000" advTm="42000"/>
    </mc:Choice>
    <mc:Fallback xmlns="">
      <p:transition xmlns:p14="http://schemas.microsoft.com/office/powerpoint/2010/main" spd="slow" advTm="42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416062" y="8071338"/>
            <a:ext cx="184731" cy="369332"/>
          </a:xfrm>
          <a:prstGeom prst="rect">
            <a:avLst/>
          </a:prstGeom>
          <a:noFill/>
        </p:spPr>
        <p:txBody>
          <a:bodyPr wrap="none" rtlCol="0">
            <a:spAutoFit/>
          </a:bodyPr>
          <a:lstStyle/>
          <a:p>
            <a:endParaRPr lang="fr-FR"/>
          </a:p>
        </p:txBody>
      </p:sp>
      <p:sp>
        <p:nvSpPr>
          <p:cNvPr id="30" name="Text Box 3"/>
          <p:cNvSpPr txBox="1">
            <a:spLocks noChangeArrowheads="1"/>
          </p:cNvSpPr>
          <p:nvPr/>
        </p:nvSpPr>
        <p:spPr bwMode="auto">
          <a:xfrm>
            <a:off x="3216369" y="715371"/>
            <a:ext cx="2599112" cy="43434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5pPr>
            <a:lvl6pPr marL="25146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6pPr>
            <a:lvl7pPr marL="29718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7pPr>
            <a:lvl8pPr marL="34290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8pPr>
            <a:lvl9pPr marL="38862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9pPr>
          </a:lstStyle>
          <a:p>
            <a:pPr eaLnBrk="1">
              <a:buClrTx/>
              <a:buFontTx/>
              <a:buNone/>
            </a:pPr>
            <a:r>
              <a:rPr lang="fr-FR" altLang="fr-FR" sz="1600" b="0" i="1"/>
              <a:t> </a:t>
            </a:r>
          </a:p>
          <a:p>
            <a:pPr eaLnBrk="1">
              <a:buClrTx/>
              <a:buFontTx/>
              <a:buNone/>
            </a:pPr>
            <a:endParaRPr lang="fr-FR" altLang="fr-FR" sz="1600" b="0" i="1"/>
          </a:p>
        </p:txBody>
      </p:sp>
      <p:pic>
        <p:nvPicPr>
          <p:cNvPr id="31"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69739" y="3305482"/>
            <a:ext cx="2345742" cy="155926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2"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752" y="4569404"/>
            <a:ext cx="2338180" cy="177329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3"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23929" y="1638388"/>
            <a:ext cx="2343002" cy="132085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4"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23929" y="3087876"/>
            <a:ext cx="2343003" cy="1326491"/>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5" name="Picture 8"/>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480675" y="5160520"/>
            <a:ext cx="2334806" cy="115642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6" name="Picture 9"/>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464325" y="1627988"/>
            <a:ext cx="2318339" cy="173738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8" name="Text Box 11"/>
          <p:cNvSpPr txBox="1">
            <a:spLocks noChangeArrowheads="1"/>
          </p:cNvSpPr>
          <p:nvPr/>
        </p:nvSpPr>
        <p:spPr bwMode="auto">
          <a:xfrm>
            <a:off x="1200423" y="1875085"/>
            <a:ext cx="1018830" cy="3932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5pPr>
            <a:lvl6pPr marL="25146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6pPr>
            <a:lvl7pPr marL="29718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7pPr>
            <a:lvl8pPr marL="34290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8pPr>
            <a:lvl9pPr marL="38862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9pPr>
          </a:lstStyle>
          <a:p>
            <a:pPr>
              <a:buClrTx/>
              <a:buFontTx/>
              <a:buNone/>
            </a:pPr>
            <a:r>
              <a:rPr lang="fr-FR" altLang="fr-FR" b="0" dirty="0">
                <a:solidFill>
                  <a:srgbClr val="FFFFFF"/>
                </a:solidFill>
              </a:rPr>
              <a:t>Seattle</a:t>
            </a:r>
          </a:p>
        </p:txBody>
      </p:sp>
      <p:sp>
        <p:nvSpPr>
          <p:cNvPr id="40" name="Text Box 13"/>
          <p:cNvSpPr txBox="1">
            <a:spLocks noChangeArrowheads="1"/>
          </p:cNvSpPr>
          <p:nvPr/>
        </p:nvSpPr>
        <p:spPr bwMode="auto">
          <a:xfrm>
            <a:off x="990693" y="5282467"/>
            <a:ext cx="1825404" cy="4562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5pPr>
            <a:lvl6pPr marL="25146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6pPr>
            <a:lvl7pPr marL="29718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7pPr>
            <a:lvl8pPr marL="34290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8pPr>
            <a:lvl9pPr marL="38862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9pPr>
          </a:lstStyle>
          <a:p>
            <a:pPr>
              <a:buClrTx/>
              <a:buFontTx/>
              <a:buNone/>
            </a:pPr>
            <a:r>
              <a:rPr lang="fr-FR" altLang="fr-FR" b="0" dirty="0" err="1">
                <a:solidFill>
                  <a:srgbClr val="FFFFFF"/>
                </a:solidFill>
              </a:rPr>
              <a:t>Andalousia</a:t>
            </a:r>
            <a:endParaRPr lang="fr-FR" altLang="fr-FR" b="0" dirty="0">
              <a:solidFill>
                <a:srgbClr val="FFFFFF"/>
              </a:solidFill>
            </a:endParaRPr>
          </a:p>
        </p:txBody>
      </p:sp>
      <p:sp>
        <p:nvSpPr>
          <p:cNvPr id="41" name="Text Box 15"/>
          <p:cNvSpPr txBox="1">
            <a:spLocks noChangeArrowheads="1"/>
          </p:cNvSpPr>
          <p:nvPr/>
        </p:nvSpPr>
        <p:spPr bwMode="auto">
          <a:xfrm>
            <a:off x="3876769" y="3807776"/>
            <a:ext cx="1539294" cy="51609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5pPr>
            <a:lvl6pPr marL="25146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6pPr>
            <a:lvl7pPr marL="29718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7pPr>
            <a:lvl8pPr marL="34290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8pPr>
            <a:lvl9pPr marL="38862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9pPr>
          </a:lstStyle>
          <a:p>
            <a:pPr>
              <a:buClrTx/>
              <a:buFontTx/>
              <a:buNone/>
            </a:pPr>
            <a:r>
              <a:rPr lang="fr-FR" altLang="fr-FR" b="0" dirty="0">
                <a:solidFill>
                  <a:srgbClr val="FFFFFF"/>
                </a:solidFill>
              </a:rPr>
              <a:t>Quito</a:t>
            </a:r>
          </a:p>
        </p:txBody>
      </p:sp>
      <p:sp>
        <p:nvSpPr>
          <p:cNvPr id="42" name="Text Box 16"/>
          <p:cNvSpPr txBox="1">
            <a:spLocks noChangeArrowheads="1"/>
          </p:cNvSpPr>
          <p:nvPr/>
        </p:nvSpPr>
        <p:spPr bwMode="auto">
          <a:xfrm>
            <a:off x="990693" y="3365372"/>
            <a:ext cx="1577543" cy="70975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5pPr>
            <a:lvl6pPr marL="25146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6pPr>
            <a:lvl7pPr marL="29718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7pPr>
            <a:lvl8pPr marL="34290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8pPr>
            <a:lvl9pPr marL="38862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9pPr>
          </a:lstStyle>
          <a:p>
            <a:pPr>
              <a:buClrTx/>
              <a:buFontTx/>
              <a:buNone/>
            </a:pPr>
            <a:r>
              <a:rPr lang="fr-FR" altLang="fr-FR" b="0" dirty="0">
                <a:solidFill>
                  <a:srgbClr val="FFFFFF"/>
                </a:solidFill>
              </a:rPr>
              <a:t>Shanghai</a:t>
            </a:r>
          </a:p>
        </p:txBody>
      </p:sp>
      <p:sp>
        <p:nvSpPr>
          <p:cNvPr id="43" name="Text Box 13"/>
          <p:cNvSpPr txBox="1">
            <a:spLocks noChangeArrowheads="1"/>
          </p:cNvSpPr>
          <p:nvPr/>
        </p:nvSpPr>
        <p:spPr bwMode="auto">
          <a:xfrm>
            <a:off x="3952742" y="5369808"/>
            <a:ext cx="3808412" cy="822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5pPr>
            <a:lvl6pPr marL="25146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6pPr>
            <a:lvl7pPr marL="29718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7pPr>
            <a:lvl8pPr marL="34290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8pPr>
            <a:lvl9pPr marL="38862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9pPr>
          </a:lstStyle>
          <a:p>
            <a:pPr>
              <a:buClrTx/>
              <a:buFontTx/>
              <a:buNone/>
            </a:pPr>
            <a:r>
              <a:rPr lang="fr-FR" altLang="fr-FR" b="0" dirty="0">
                <a:solidFill>
                  <a:srgbClr val="FFFFFF"/>
                </a:solidFill>
              </a:rPr>
              <a:t>Tombouctou</a:t>
            </a:r>
          </a:p>
        </p:txBody>
      </p:sp>
      <p:pic>
        <p:nvPicPr>
          <p:cNvPr id="44" name="Picture 1"/>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420062" y="4730258"/>
            <a:ext cx="2552777" cy="1677498"/>
          </a:xfrm>
          <a:prstGeom prst="rect">
            <a:avLst/>
          </a:prstGeom>
          <a:noFill/>
          <a:ln>
            <a:noFill/>
          </a:ln>
          <a:effectLst/>
          <a:extLst>
            <a:ext uri="{909E8E84-426E-40dd-AFC4-6F175D3DCCD1}">
              <a14:hiddenFill xmlns:a14="http://schemas.microsoft.com/office/drawing/2010/main" xmlns="">
                <a:blipFill dpi="0" rotWithShape="0">
                  <a:blip/>
                  <a:srcRect l="15012" b="25197"/>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45"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137617" y="3547674"/>
            <a:ext cx="2336436" cy="155238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46" name="Picture 3"/>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137617" y="1600300"/>
            <a:ext cx="2268537" cy="178276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47" name="Picture 4"/>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420062" y="1621223"/>
            <a:ext cx="2588411" cy="129420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48" name="Picture 5"/>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9122385" y="5210098"/>
            <a:ext cx="2336436" cy="1163580"/>
          </a:xfrm>
          <a:prstGeom prst="rect">
            <a:avLst/>
          </a:prstGeom>
          <a:noFill/>
          <a:ln>
            <a:noFill/>
          </a:ln>
          <a:effectLst/>
          <a:extLst>
            <a:ext uri="{909E8E84-426E-40dd-AFC4-6F175D3DCCD1}">
              <a14:hiddenFill xmlns:a14="http://schemas.microsoft.com/office/drawing/2010/main" xmlns="">
                <a:blipFill dpi="0" rotWithShape="0">
                  <a:blip/>
                  <a:srcRect t="30249"/>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50" name="Picture 8"/>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420062" y="2959237"/>
            <a:ext cx="2552777" cy="163271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2" name="Text Box 11"/>
          <p:cNvSpPr txBox="1">
            <a:spLocks noChangeArrowheads="1"/>
          </p:cNvSpPr>
          <p:nvPr/>
        </p:nvSpPr>
        <p:spPr bwMode="auto">
          <a:xfrm>
            <a:off x="9069718" y="1885070"/>
            <a:ext cx="2022475" cy="455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5pPr>
            <a:lvl6pPr marL="25146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6pPr>
            <a:lvl7pPr marL="29718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7pPr>
            <a:lvl8pPr marL="34290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8pPr>
            <a:lvl9pPr marL="38862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9pPr>
          </a:lstStyle>
          <a:p>
            <a:pPr>
              <a:buClrTx/>
              <a:buFontTx/>
              <a:buNone/>
            </a:pPr>
            <a:r>
              <a:rPr lang="fr-FR" altLang="fr-FR" b="0" dirty="0" err="1">
                <a:solidFill>
                  <a:schemeClr val="bg1"/>
                </a:solidFill>
              </a:rPr>
              <a:t>Copenhagen</a:t>
            </a:r>
            <a:endParaRPr lang="fr-FR" altLang="fr-FR" b="0" dirty="0">
              <a:solidFill>
                <a:schemeClr val="bg1"/>
              </a:solidFill>
            </a:endParaRPr>
          </a:p>
        </p:txBody>
      </p:sp>
      <p:sp>
        <p:nvSpPr>
          <p:cNvPr id="53" name="Text Box 12"/>
          <p:cNvSpPr txBox="1">
            <a:spLocks noChangeArrowheads="1"/>
          </p:cNvSpPr>
          <p:nvPr/>
        </p:nvSpPr>
        <p:spPr bwMode="auto">
          <a:xfrm>
            <a:off x="6781942" y="5210098"/>
            <a:ext cx="2116138" cy="5286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5pPr>
            <a:lvl6pPr marL="25146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6pPr>
            <a:lvl7pPr marL="29718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7pPr>
            <a:lvl8pPr marL="34290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8pPr>
            <a:lvl9pPr marL="38862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9pPr>
          </a:lstStyle>
          <a:p>
            <a:pPr>
              <a:buClrTx/>
              <a:buFontTx/>
              <a:buNone/>
            </a:pPr>
            <a:r>
              <a:rPr lang="fr-FR" altLang="fr-FR" b="0" dirty="0" err="1">
                <a:solidFill>
                  <a:srgbClr val="FFFFFF"/>
                </a:solidFill>
              </a:rPr>
              <a:t>Andalousia</a:t>
            </a:r>
            <a:endParaRPr lang="fr-FR" altLang="fr-FR" b="0" dirty="0">
              <a:solidFill>
                <a:srgbClr val="FFFFFF"/>
              </a:solidFill>
            </a:endParaRPr>
          </a:p>
        </p:txBody>
      </p:sp>
      <p:sp>
        <p:nvSpPr>
          <p:cNvPr id="54" name="Text Box 14"/>
          <p:cNvSpPr txBox="1">
            <a:spLocks noChangeArrowheads="1"/>
          </p:cNvSpPr>
          <p:nvPr/>
        </p:nvSpPr>
        <p:spPr bwMode="auto">
          <a:xfrm>
            <a:off x="9523941" y="3898275"/>
            <a:ext cx="1378521" cy="51609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5pPr>
            <a:lvl6pPr marL="25146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6pPr>
            <a:lvl7pPr marL="29718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7pPr>
            <a:lvl8pPr marL="34290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8pPr>
            <a:lvl9pPr marL="38862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9pPr>
          </a:lstStyle>
          <a:p>
            <a:pPr>
              <a:buClrTx/>
              <a:buFontTx/>
              <a:buNone/>
            </a:pPr>
            <a:r>
              <a:rPr lang="fr-FR" altLang="fr-FR" b="0" dirty="0">
                <a:solidFill>
                  <a:srgbClr val="FFFFFF"/>
                </a:solidFill>
              </a:rPr>
              <a:t>Quito</a:t>
            </a:r>
          </a:p>
        </p:txBody>
      </p:sp>
      <p:sp>
        <p:nvSpPr>
          <p:cNvPr id="55" name="Text Box 15"/>
          <p:cNvSpPr txBox="1">
            <a:spLocks noChangeArrowheads="1"/>
          </p:cNvSpPr>
          <p:nvPr/>
        </p:nvSpPr>
        <p:spPr bwMode="auto">
          <a:xfrm>
            <a:off x="6874375" y="3244858"/>
            <a:ext cx="1828800" cy="56599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5pPr>
            <a:lvl6pPr marL="25146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6pPr>
            <a:lvl7pPr marL="29718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7pPr>
            <a:lvl8pPr marL="34290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8pPr>
            <a:lvl9pPr marL="38862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9pPr>
          </a:lstStyle>
          <a:p>
            <a:pPr>
              <a:buClrTx/>
              <a:buFontTx/>
              <a:buNone/>
            </a:pPr>
            <a:r>
              <a:rPr lang="fr-FR" altLang="fr-FR" b="0" dirty="0">
                <a:solidFill>
                  <a:schemeClr val="bg1"/>
                </a:solidFill>
              </a:rPr>
              <a:t>Shanghai</a:t>
            </a:r>
          </a:p>
        </p:txBody>
      </p:sp>
      <p:sp>
        <p:nvSpPr>
          <p:cNvPr id="56" name="Text Box 13"/>
          <p:cNvSpPr txBox="1">
            <a:spLocks noChangeArrowheads="1"/>
          </p:cNvSpPr>
          <p:nvPr/>
        </p:nvSpPr>
        <p:spPr bwMode="auto">
          <a:xfrm>
            <a:off x="9279249" y="5337375"/>
            <a:ext cx="1908279" cy="4013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5pPr>
            <a:lvl6pPr marL="25146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6pPr>
            <a:lvl7pPr marL="29718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7pPr>
            <a:lvl8pPr marL="34290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8pPr>
            <a:lvl9pPr marL="38862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9pPr>
          </a:lstStyle>
          <a:p>
            <a:pPr>
              <a:buClrTx/>
              <a:buFontTx/>
              <a:buNone/>
            </a:pPr>
            <a:r>
              <a:rPr lang="fr-FR" altLang="fr-FR" b="0" dirty="0">
                <a:solidFill>
                  <a:srgbClr val="FFFFFF"/>
                </a:solidFill>
              </a:rPr>
              <a:t>Tombouctou</a:t>
            </a:r>
          </a:p>
        </p:txBody>
      </p:sp>
      <p:sp>
        <p:nvSpPr>
          <p:cNvPr id="71" name="Text Box 11"/>
          <p:cNvSpPr txBox="1">
            <a:spLocks noChangeArrowheads="1"/>
          </p:cNvSpPr>
          <p:nvPr/>
        </p:nvSpPr>
        <p:spPr bwMode="auto">
          <a:xfrm>
            <a:off x="7251739" y="1491829"/>
            <a:ext cx="1018830" cy="39324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5pPr>
            <a:lvl6pPr marL="25146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6pPr>
            <a:lvl7pPr marL="29718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7pPr>
            <a:lvl8pPr marL="34290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8pPr>
            <a:lvl9pPr marL="3886200" indent="-228600" algn="ctr"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70C0"/>
                </a:solidFill>
                <a:latin typeface="Arial" charset="0"/>
                <a:ea typeface="Microsoft YaHei" charset="-122"/>
                <a:cs typeface="Microsoft YaHei" charset="-122"/>
              </a:defRPr>
            </a:lvl9pPr>
          </a:lstStyle>
          <a:p>
            <a:pPr>
              <a:buClrTx/>
              <a:buFontTx/>
              <a:buNone/>
            </a:pPr>
            <a:r>
              <a:rPr lang="fr-FR" altLang="fr-FR" b="0" dirty="0">
                <a:solidFill>
                  <a:srgbClr val="FFFFFF"/>
                </a:solidFill>
              </a:rPr>
              <a:t>Seattle</a:t>
            </a:r>
          </a:p>
        </p:txBody>
      </p:sp>
      <p:sp>
        <p:nvSpPr>
          <p:cNvPr id="5" name="Rectangle 4"/>
          <p:cNvSpPr/>
          <p:nvPr/>
        </p:nvSpPr>
        <p:spPr>
          <a:xfrm>
            <a:off x="1390027" y="234669"/>
            <a:ext cx="9387753" cy="646331"/>
          </a:xfrm>
          <a:prstGeom prst="rect">
            <a:avLst/>
          </a:prstGeom>
          <a:solidFill>
            <a:srgbClr val="FFFF00"/>
          </a:solidFill>
          <a:ln w="38100" cmpd="sng">
            <a:solidFill>
              <a:schemeClr val="tx1"/>
            </a:solidFill>
          </a:ln>
        </p:spPr>
        <p:txBody>
          <a:bodyPr wrap="square">
            <a:spAutoFit/>
          </a:bodyPr>
          <a:lstStyle/>
          <a:p>
            <a:r>
              <a:rPr lang="fr-FR" sz="3600" b="1" dirty="0" err="1"/>
              <a:t>Worldwide</a:t>
            </a:r>
            <a:r>
              <a:rPr lang="fr-FR" sz="3600" b="1" dirty="0"/>
              <a:t> </a:t>
            </a:r>
            <a:r>
              <a:rPr lang="fr-FR" sz="3600" b="1" dirty="0" err="1"/>
              <a:t>variability</a:t>
            </a:r>
            <a:r>
              <a:rPr lang="fr-FR" sz="3600" b="1" dirty="0"/>
              <a:t> of </a:t>
            </a:r>
            <a:r>
              <a:rPr lang="fr-FR" sz="3600" b="1" dirty="0" err="1"/>
              <a:t>building’s</a:t>
            </a:r>
            <a:r>
              <a:rPr lang="fr-FR" sz="3600" b="1" dirty="0"/>
              <a:t> architecture</a:t>
            </a:r>
          </a:p>
        </p:txBody>
      </p:sp>
      <p:sp>
        <p:nvSpPr>
          <p:cNvPr id="6" name="TextBox 5"/>
          <p:cNvSpPr txBox="1"/>
          <p:nvPr/>
        </p:nvSpPr>
        <p:spPr>
          <a:xfrm>
            <a:off x="7138373" y="1091239"/>
            <a:ext cx="4049155" cy="461665"/>
          </a:xfrm>
          <a:prstGeom prst="rect">
            <a:avLst/>
          </a:prstGeom>
          <a:noFill/>
        </p:spPr>
        <p:txBody>
          <a:bodyPr wrap="none" rtlCol="0">
            <a:spAutoFit/>
          </a:bodyPr>
          <a:lstStyle/>
          <a:p>
            <a:r>
              <a:rPr lang="en-US" sz="2400" b="1" dirty="0"/>
              <a:t>Low Rise buildings and houses </a:t>
            </a:r>
          </a:p>
        </p:txBody>
      </p:sp>
      <p:sp>
        <p:nvSpPr>
          <p:cNvPr id="7" name="TextBox 6"/>
          <p:cNvSpPr txBox="1"/>
          <p:nvPr/>
        </p:nvSpPr>
        <p:spPr>
          <a:xfrm>
            <a:off x="1760997" y="1105584"/>
            <a:ext cx="2452414" cy="461665"/>
          </a:xfrm>
          <a:prstGeom prst="rect">
            <a:avLst/>
          </a:prstGeom>
          <a:noFill/>
        </p:spPr>
        <p:txBody>
          <a:bodyPr wrap="none" rtlCol="0">
            <a:spAutoFit/>
          </a:bodyPr>
          <a:lstStyle/>
          <a:p>
            <a:r>
              <a:rPr lang="en-US" sz="2400" b="1" dirty="0"/>
              <a:t>Mid rise buildings</a:t>
            </a:r>
          </a:p>
        </p:txBody>
      </p:sp>
    </p:spTree>
    <p:extLst>
      <p:ext uri="{BB962C8B-B14F-4D97-AF65-F5344CB8AC3E}">
        <p14:creationId xmlns:p14="http://schemas.microsoft.com/office/powerpoint/2010/main" val="1245928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730" y="227068"/>
            <a:ext cx="11721564" cy="1325563"/>
          </a:xfrm>
        </p:spPr>
        <p:txBody>
          <a:bodyPr>
            <a:normAutofit/>
          </a:bodyPr>
          <a:lstStyle/>
          <a:p>
            <a:pPr algn="ctr"/>
            <a:r>
              <a:rPr lang="en-US" b="1" dirty="0">
                <a:latin typeface="+mn-lt"/>
              </a:rPr>
              <a:t>W12 TESTBEDS as Strategic  Pathway </a:t>
            </a:r>
            <a:br>
              <a:rPr lang="en-US" b="1" dirty="0">
                <a:latin typeface="+mn-lt"/>
              </a:rPr>
            </a:br>
            <a:r>
              <a:rPr lang="en-US" b="1" dirty="0">
                <a:latin typeface="+mn-lt"/>
              </a:rPr>
              <a:t>Practical &amp; Timely Implementation</a:t>
            </a:r>
          </a:p>
        </p:txBody>
      </p:sp>
      <p:sp>
        <p:nvSpPr>
          <p:cNvPr id="3" name="Content Placeholder 2"/>
          <p:cNvSpPr>
            <a:spLocks noGrp="1"/>
          </p:cNvSpPr>
          <p:nvPr>
            <p:ph idx="1"/>
          </p:nvPr>
        </p:nvSpPr>
        <p:spPr/>
        <p:txBody>
          <a:bodyPr>
            <a:normAutofit fontScale="85000" lnSpcReduction="20000"/>
          </a:bodyPr>
          <a:lstStyle/>
          <a:p>
            <a:r>
              <a:rPr lang="en-US" b="1" dirty="0"/>
              <a:t>Regional coverage: </a:t>
            </a:r>
          </a:p>
          <a:p>
            <a:pPr lvl="1"/>
            <a:r>
              <a:rPr lang="en-US" b="1" dirty="0"/>
              <a:t>20+ TESTBEDS in North and South America, Africa, Euro-India-Asia</a:t>
            </a:r>
          </a:p>
          <a:p>
            <a:pPr lvl="1"/>
            <a:r>
              <a:rPr lang="en-US" b="1" dirty="0"/>
              <a:t>Consideration as WMO Demonstration Cities, Currently  China, USA, Europe, South America </a:t>
            </a:r>
          </a:p>
          <a:p>
            <a:r>
              <a:rPr lang="en-US" b="1" dirty="0"/>
              <a:t>Proof of Concept Stage:  2018-2021</a:t>
            </a:r>
          </a:p>
          <a:p>
            <a:r>
              <a:rPr lang="en-US" b="1" dirty="0">
                <a:solidFill>
                  <a:srgbClr val="FF0000"/>
                </a:solidFill>
              </a:rPr>
              <a:t>Major Activities </a:t>
            </a:r>
          </a:p>
          <a:p>
            <a:pPr lvl="1"/>
            <a:r>
              <a:rPr lang="en-US" b="1" dirty="0">
                <a:solidFill>
                  <a:srgbClr val="FF0000"/>
                </a:solidFill>
              </a:rPr>
              <a:t>Test and Improve DSC Performance based on available building data</a:t>
            </a:r>
          </a:p>
          <a:p>
            <a:pPr lvl="1"/>
            <a:r>
              <a:rPr lang="en-US" b="1" dirty="0">
                <a:solidFill>
                  <a:srgbClr val="FF0000"/>
                </a:solidFill>
              </a:rPr>
              <a:t>Customize and Enhance DSC capabilities (Materials and properties) based on 	Crowdsourcing CSAPP Sampling</a:t>
            </a:r>
          </a:p>
          <a:p>
            <a:pPr lvl="1"/>
            <a:r>
              <a:rPr lang="en-US" b="1" dirty="0">
                <a:solidFill>
                  <a:srgbClr val="FF0000"/>
                </a:solidFill>
              </a:rPr>
              <a:t>Demonstrate “FIT FOR PURPOSE” Various Model Applications</a:t>
            </a:r>
          </a:p>
          <a:p>
            <a:pPr lvl="1"/>
            <a:r>
              <a:rPr lang="en-US" b="1" dirty="0">
                <a:solidFill>
                  <a:srgbClr val="FF0000"/>
                </a:solidFill>
              </a:rPr>
              <a:t>Implement DNA Coding protocol</a:t>
            </a:r>
          </a:p>
          <a:p>
            <a:r>
              <a:rPr lang="en-US" b="1" dirty="0"/>
              <a:t>Proposals, Projections: </a:t>
            </a:r>
          </a:p>
          <a:p>
            <a:pPr lvl="1"/>
            <a:r>
              <a:rPr lang="en-US" b="1" dirty="0"/>
              <a:t>Proposed Initial Demonstration at CMAS 2020? </a:t>
            </a:r>
          </a:p>
          <a:p>
            <a:pPr lvl="1"/>
            <a:r>
              <a:rPr lang="en-US" b="1" dirty="0"/>
              <a:t>Proposed WMO Demonstration Cities  </a:t>
            </a:r>
          </a:p>
          <a:p>
            <a:pPr lvl="1"/>
            <a:r>
              <a:rPr lang="en-US" b="1" dirty="0"/>
              <a:t>Protocol Rollout in 2021 at IAUC Triennial ICUC-11</a:t>
            </a:r>
          </a:p>
          <a:p>
            <a:pPr lvl="1"/>
            <a:endParaRPr lang="en-US" b="1" dirty="0"/>
          </a:p>
        </p:txBody>
      </p:sp>
    </p:spTree>
    <p:extLst>
      <p:ext uri="{BB962C8B-B14F-4D97-AF65-F5344CB8AC3E}">
        <p14:creationId xmlns:p14="http://schemas.microsoft.com/office/powerpoint/2010/main" val="8939353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51349" y="244669"/>
            <a:ext cx="4403249" cy="6274824"/>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3521" y="2256377"/>
            <a:ext cx="6669758" cy="3732175"/>
          </a:xfrm>
          <a:prstGeom prst="rect">
            <a:avLst/>
          </a:prstGeom>
        </p:spPr>
      </p:pic>
      <p:sp>
        <p:nvSpPr>
          <p:cNvPr id="5" name="TextBox 4"/>
          <p:cNvSpPr txBox="1"/>
          <p:nvPr/>
        </p:nvSpPr>
        <p:spPr>
          <a:xfrm>
            <a:off x="570932" y="267971"/>
            <a:ext cx="6404317" cy="1508105"/>
          </a:xfrm>
          <a:prstGeom prst="rect">
            <a:avLst/>
          </a:prstGeom>
          <a:solidFill>
            <a:schemeClr val="accent4">
              <a:lumMod val="20000"/>
              <a:lumOff val="80000"/>
            </a:schemeClr>
          </a:solidFill>
          <a:ln w="38100" cmpd="sng">
            <a:solidFill>
              <a:schemeClr val="tx1"/>
            </a:solidFill>
          </a:ln>
        </p:spPr>
        <p:txBody>
          <a:bodyPr wrap="none" rtlCol="0">
            <a:spAutoFit/>
          </a:bodyPr>
          <a:lstStyle/>
          <a:p>
            <a:r>
              <a:rPr lang="en-US" sz="2000" b="1" dirty="0"/>
              <a:t>	Pathway to W12: Customize DSC </a:t>
            </a:r>
          </a:p>
          <a:p>
            <a:pPr marL="285750" indent="-285750">
              <a:buFont typeface="Arial"/>
              <a:buChar char="•"/>
            </a:pPr>
            <a:r>
              <a:rPr lang="en-US" dirty="0"/>
              <a:t>Establish a regional-country Building Typology framework</a:t>
            </a:r>
          </a:p>
          <a:p>
            <a:pPr marL="285750" indent="-285750">
              <a:buFont typeface="Arial"/>
              <a:buChar char="•"/>
            </a:pPr>
            <a:r>
              <a:rPr lang="en-US" dirty="0"/>
              <a:t>Incorporate MAPUCE AND TABULA modified paradigms</a:t>
            </a:r>
          </a:p>
          <a:p>
            <a:pPr marL="285750" indent="-285750">
              <a:buFont typeface="Arial"/>
              <a:buChar char="•"/>
            </a:pPr>
            <a:r>
              <a:rPr lang="en-US" dirty="0"/>
              <a:t>Generate BT tables/spreadsheets for materials and properties </a:t>
            </a:r>
          </a:p>
          <a:p>
            <a:pPr marL="285750" indent="-285750">
              <a:buFont typeface="Arial"/>
              <a:buChar char="•"/>
            </a:pPr>
            <a:r>
              <a:rPr lang="en-US" dirty="0"/>
              <a:t>Utilize Crowdsourcing Sampling and APPS (CSAPPS) approaches</a:t>
            </a:r>
          </a:p>
        </p:txBody>
      </p:sp>
    </p:spTree>
    <p:extLst>
      <p:ext uri="{BB962C8B-B14F-4D97-AF65-F5344CB8AC3E}">
        <p14:creationId xmlns:p14="http://schemas.microsoft.com/office/powerpoint/2010/main" val="2972166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energyaction.ie/images/tabula1-large.png">
            <a:extLst>
              <a:ext uri="{FF2B5EF4-FFF2-40B4-BE49-F238E27FC236}">
                <a16:creationId xmlns="" xmlns:a16="http://schemas.microsoft.com/office/drawing/2014/main" id="{97750EEF-2874-4838-95E4-264354E17F9B}"/>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114307"/>
          <a:stretch/>
        </p:blipFill>
        <p:spPr bwMode="auto">
          <a:xfrm>
            <a:off x="8653346" y="-2768318"/>
            <a:ext cx="3396029" cy="9370886"/>
          </a:xfrm>
          <a:prstGeom prst="rect">
            <a:avLst/>
          </a:prstGeom>
          <a:noFill/>
          <a:ln w="28575">
            <a:solidFill>
              <a:schemeClr val="tx1"/>
            </a:solidFill>
          </a:ln>
          <a:extLst>
            <a:ext uri="{909E8E84-426E-40dd-AFC4-6F175D3DCCD1}">
              <a14:hiddenFill xmlns:a14="http://schemas.microsoft.com/office/drawing/2010/main" xmlns="">
                <a:solidFill>
                  <a:srgbClr val="FFFFFF"/>
                </a:solidFill>
              </a14:hiddenFill>
            </a:ext>
          </a:extLst>
        </p:spPr>
      </p:pic>
      <p:pic>
        <p:nvPicPr>
          <p:cNvPr id="3" name="Picture 2">
            <a:extLst>
              <a:ext uri="{FF2B5EF4-FFF2-40B4-BE49-F238E27FC236}">
                <a16:creationId xmlns="" xmlns:a16="http://schemas.microsoft.com/office/drawing/2014/main" id="{B6086A70-93E0-4496-B51E-C2A27EB2ED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65216" y="-17483"/>
            <a:ext cx="2098494" cy="2198789"/>
          </a:xfrm>
          <a:prstGeom prst="rect">
            <a:avLst/>
          </a:prstGeom>
        </p:spPr>
      </p:pic>
      <p:pic>
        <p:nvPicPr>
          <p:cNvPr id="4" name="Picture 3">
            <a:extLst>
              <a:ext uri="{FF2B5EF4-FFF2-40B4-BE49-F238E27FC236}">
                <a16:creationId xmlns="" xmlns:a16="http://schemas.microsoft.com/office/drawing/2014/main" id="{2A213278-E212-274B-A8F8-331757DB78B8}"/>
              </a:ext>
            </a:extLst>
          </p:cNvPr>
          <p:cNvPicPr>
            <a:picLocks noChangeAspect="1"/>
          </p:cNvPicPr>
          <p:nvPr/>
        </p:nvPicPr>
        <p:blipFill>
          <a:blip r:embed="rId4"/>
          <a:stretch>
            <a:fillRect/>
          </a:stretch>
        </p:blipFill>
        <p:spPr>
          <a:xfrm>
            <a:off x="5849577" y="1402192"/>
            <a:ext cx="2457200" cy="5200375"/>
          </a:xfrm>
          <a:prstGeom prst="rect">
            <a:avLst/>
          </a:prstGeom>
          <a:ln w="28575">
            <a:solidFill>
              <a:schemeClr val="tx1"/>
            </a:solidFill>
          </a:ln>
        </p:spPr>
      </p:pic>
      <p:sp>
        <p:nvSpPr>
          <p:cNvPr id="5" name="TextBox 4">
            <a:extLst>
              <a:ext uri="{FF2B5EF4-FFF2-40B4-BE49-F238E27FC236}">
                <a16:creationId xmlns="" xmlns:a16="http://schemas.microsoft.com/office/drawing/2014/main" id="{7C41E258-202E-2642-B146-41B29F4546AC}"/>
              </a:ext>
            </a:extLst>
          </p:cNvPr>
          <p:cNvSpPr txBox="1"/>
          <p:nvPr/>
        </p:nvSpPr>
        <p:spPr>
          <a:xfrm>
            <a:off x="375413" y="1440707"/>
            <a:ext cx="5284050" cy="5047536"/>
          </a:xfrm>
          <a:prstGeom prst="rect">
            <a:avLst/>
          </a:prstGeom>
          <a:solidFill>
            <a:schemeClr val="accent4">
              <a:lumMod val="40000"/>
              <a:lumOff val="60000"/>
            </a:schemeClr>
          </a:solidFill>
          <a:ln w="38100" cmpd="sng">
            <a:solidFill>
              <a:schemeClr val="tx1"/>
            </a:solidFill>
          </a:ln>
        </p:spPr>
        <p:txBody>
          <a:bodyPr wrap="square" rtlCol="0">
            <a:spAutoFit/>
          </a:bodyPr>
          <a:lstStyle/>
          <a:p>
            <a:r>
              <a:rPr lang="en-GB" sz="2000" b="1" dirty="0"/>
              <a:t>1. Create &amp; Develop associated building typology</a:t>
            </a:r>
          </a:p>
          <a:p>
            <a:pPr marL="285750" indent="-285750">
              <a:buFont typeface="Arial" panose="020B0604020202020204" pitchFamily="34" charset="0"/>
              <a:buChar char="•"/>
            </a:pPr>
            <a:r>
              <a:rPr lang="en-GB" sz="2000" dirty="0"/>
              <a:t>Assign thermal/radiative properties to envelope</a:t>
            </a:r>
          </a:p>
          <a:p>
            <a:pPr marL="285750" indent="-285750">
              <a:buFont typeface="Arial" panose="020B0604020202020204" pitchFamily="34" charset="0"/>
              <a:buChar char="•"/>
            </a:pPr>
            <a:r>
              <a:rPr lang="en-GB" sz="2000" dirty="0"/>
              <a:t>Assign functional use &amp; likely energy demand to type.</a:t>
            </a:r>
          </a:p>
          <a:p>
            <a:pPr marL="285750" indent="-285750">
              <a:buFont typeface="Arial" panose="020B0604020202020204" pitchFamily="34" charset="0"/>
              <a:buChar char="•"/>
            </a:pPr>
            <a:endParaRPr lang="en-GB" sz="2000" dirty="0"/>
          </a:p>
          <a:p>
            <a:r>
              <a:rPr lang="en-GB" sz="2000" b="1" dirty="0"/>
              <a:t>2. Develop procedural model to assign building</a:t>
            </a:r>
          </a:p>
          <a:p>
            <a:r>
              <a:rPr lang="en-GB" sz="2000" b="1" dirty="0"/>
              <a:t> types to DSC based on:</a:t>
            </a:r>
          </a:p>
          <a:p>
            <a:pPr marL="285750" indent="-285750">
              <a:buFont typeface="Arial" panose="020B0604020202020204" pitchFamily="34" charset="0"/>
              <a:buChar char="•"/>
            </a:pPr>
            <a:r>
              <a:rPr lang="en-GB" sz="2000" dirty="0"/>
              <a:t>Building types representative of city culture/climate and common international types (e.g. residential, warehouses, commercial, etc.) .</a:t>
            </a:r>
          </a:p>
          <a:p>
            <a:pPr marL="285750" indent="-285750">
              <a:buFont typeface="Arial" panose="020B0604020202020204" pitchFamily="34" charset="0"/>
              <a:buChar char="•"/>
            </a:pPr>
            <a:r>
              <a:rPr lang="en-GB" sz="2000" dirty="0"/>
              <a:t>Dimensions of building types (floor area, height, roof area, etc.) and dimensions of buildings in DSC.</a:t>
            </a:r>
          </a:p>
          <a:p>
            <a:pPr marL="285750" indent="-285750">
              <a:buFont typeface="Arial" panose="020B0604020202020204" pitchFamily="34" charset="0"/>
              <a:buChar char="•"/>
            </a:pPr>
            <a:r>
              <a:rPr lang="en-GB" sz="2000" dirty="0"/>
              <a:t>Local Climate Zone type and probable use</a:t>
            </a:r>
            <a:r>
              <a:rPr lang="en-GB" sz="2200" dirty="0"/>
              <a:t>.</a:t>
            </a:r>
          </a:p>
        </p:txBody>
      </p:sp>
      <p:sp>
        <p:nvSpPr>
          <p:cNvPr id="6" name="Title 1">
            <a:extLst>
              <a:ext uri="{FF2B5EF4-FFF2-40B4-BE49-F238E27FC236}">
                <a16:creationId xmlns="" xmlns:a16="http://schemas.microsoft.com/office/drawing/2014/main" id="{DD28064F-3949-6340-BAF2-DFCF9EC90A00}"/>
              </a:ext>
            </a:extLst>
          </p:cNvPr>
          <p:cNvSpPr txBox="1">
            <a:spLocks/>
          </p:cNvSpPr>
          <p:nvPr/>
        </p:nvSpPr>
        <p:spPr>
          <a:xfrm>
            <a:off x="375413" y="191060"/>
            <a:ext cx="7903654" cy="1180986"/>
          </a:xfrm>
          <a:prstGeom prst="rect">
            <a:avLst/>
          </a:prstGeom>
          <a:solidFill>
            <a:srgbClr val="FFE699"/>
          </a:solidFill>
          <a:ln w="38100" cmpd="sng">
            <a:solidFill>
              <a:schemeClr val="tx1"/>
            </a:solid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mn-lt"/>
              </a:rPr>
              <a:t>Customizing DSC based on </a:t>
            </a:r>
          </a:p>
          <a:p>
            <a:pPr algn="ctr"/>
            <a:r>
              <a:rPr lang="en-US" sz="3600" b="1" dirty="0">
                <a:latin typeface="+mn-lt"/>
              </a:rPr>
              <a:t>Building Typology Paradigm</a:t>
            </a:r>
          </a:p>
        </p:txBody>
      </p:sp>
    </p:spTree>
    <p:extLst>
      <p:ext uri="{BB962C8B-B14F-4D97-AF65-F5344CB8AC3E}">
        <p14:creationId xmlns:p14="http://schemas.microsoft.com/office/powerpoint/2010/main" val="1026112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C9EADA-AF41-B44E-BA5A-34CA37B5B8A9}"/>
              </a:ext>
            </a:extLst>
          </p:cNvPr>
          <p:cNvSpPr>
            <a:spLocks noGrp="1"/>
          </p:cNvSpPr>
          <p:nvPr>
            <p:ph type="title"/>
          </p:nvPr>
        </p:nvSpPr>
        <p:spPr>
          <a:xfrm>
            <a:off x="718457" y="365126"/>
            <a:ext cx="10636931" cy="771344"/>
          </a:xfrm>
        </p:spPr>
        <p:txBody>
          <a:bodyPr>
            <a:normAutofit/>
          </a:bodyPr>
          <a:lstStyle/>
          <a:p>
            <a:pPr algn="ctr"/>
            <a:r>
              <a:rPr lang="en-US" sz="3600" b="1" dirty="0">
                <a:latin typeface="+mn-lt"/>
              </a:rPr>
              <a:t>World</a:t>
            </a:r>
            <a:r>
              <a:rPr lang="en-US" sz="3600" b="1" dirty="0"/>
              <a:t> </a:t>
            </a:r>
            <a:r>
              <a:rPr lang="en-US" sz="3600" b="1" dirty="0">
                <a:latin typeface="+mn-lt"/>
              </a:rPr>
              <a:t>Urban</a:t>
            </a:r>
            <a:r>
              <a:rPr lang="en-US" sz="3600" b="1" dirty="0"/>
              <a:t> </a:t>
            </a:r>
            <a:r>
              <a:rPr lang="en-US" sz="3600" b="1" dirty="0">
                <a:latin typeface="Apple Chancery" panose="03020702040506060504" pitchFamily="66" charset="-79"/>
                <a:cs typeface="Apple Chancery" panose="03020702040506060504" pitchFamily="66" charset="-79"/>
              </a:rPr>
              <a:t>Database</a:t>
            </a:r>
            <a:r>
              <a:rPr lang="en-US" sz="3600" b="1" dirty="0"/>
              <a:t> &amp; </a:t>
            </a:r>
            <a:r>
              <a:rPr lang="en-US" sz="3600" b="1" dirty="0">
                <a:latin typeface="Apple Chancery" panose="03020702040506060504" pitchFamily="66" charset="-79"/>
                <a:cs typeface="Apple Chancery" panose="03020702040506060504" pitchFamily="66" charset="-79"/>
              </a:rPr>
              <a:t>Access Portal </a:t>
            </a:r>
            <a:r>
              <a:rPr lang="en-US" sz="3600" b="1" dirty="0">
                <a:latin typeface="+mn-lt"/>
              </a:rPr>
              <a:t>Tool (WUDAPT)</a:t>
            </a:r>
          </a:p>
        </p:txBody>
      </p:sp>
      <p:sp>
        <p:nvSpPr>
          <p:cNvPr id="3" name="Text Placeholder 2">
            <a:extLst>
              <a:ext uri="{FF2B5EF4-FFF2-40B4-BE49-F238E27FC236}">
                <a16:creationId xmlns="" xmlns:a16="http://schemas.microsoft.com/office/drawing/2014/main" id="{CFE0D648-ED35-944C-9D49-BE6B728E29DC}"/>
              </a:ext>
            </a:extLst>
          </p:cNvPr>
          <p:cNvSpPr>
            <a:spLocks noGrp="1"/>
          </p:cNvSpPr>
          <p:nvPr>
            <p:ph type="body" idx="1"/>
          </p:nvPr>
        </p:nvSpPr>
        <p:spPr>
          <a:xfrm>
            <a:off x="839787" y="1202325"/>
            <a:ext cx="5157787" cy="506458"/>
          </a:xfrm>
          <a:solidFill>
            <a:schemeClr val="accent4">
              <a:lumMod val="40000"/>
              <a:lumOff val="60000"/>
            </a:schemeClr>
          </a:solidFill>
        </p:spPr>
        <p:txBody>
          <a:bodyPr>
            <a:normAutofit/>
          </a:bodyPr>
          <a:lstStyle/>
          <a:p>
            <a:pPr algn="ctr"/>
            <a:r>
              <a:rPr lang="en-US" sz="2800" dirty="0"/>
              <a:t>Why Urban?</a:t>
            </a:r>
          </a:p>
        </p:txBody>
      </p:sp>
      <p:sp>
        <p:nvSpPr>
          <p:cNvPr id="5" name="Text Placeholder 4">
            <a:extLst>
              <a:ext uri="{FF2B5EF4-FFF2-40B4-BE49-F238E27FC236}">
                <a16:creationId xmlns="" xmlns:a16="http://schemas.microsoft.com/office/drawing/2014/main" id="{B2459D50-DEBE-3543-84E0-080F488A143F}"/>
              </a:ext>
            </a:extLst>
          </p:cNvPr>
          <p:cNvSpPr>
            <a:spLocks noGrp="1"/>
          </p:cNvSpPr>
          <p:nvPr>
            <p:ph type="body" sz="quarter" idx="3"/>
          </p:nvPr>
        </p:nvSpPr>
        <p:spPr>
          <a:xfrm>
            <a:off x="6118904" y="1095373"/>
            <a:ext cx="5183188" cy="506458"/>
          </a:xfrm>
          <a:solidFill>
            <a:schemeClr val="accent4">
              <a:lumMod val="40000"/>
              <a:lumOff val="60000"/>
            </a:schemeClr>
          </a:solidFill>
        </p:spPr>
        <p:txBody>
          <a:bodyPr>
            <a:normAutofit/>
          </a:bodyPr>
          <a:lstStyle/>
          <a:p>
            <a:pPr algn="ctr"/>
            <a:r>
              <a:rPr lang="en-US" sz="2800" dirty="0"/>
              <a:t>What and Why WUDAPT?</a:t>
            </a:r>
          </a:p>
        </p:txBody>
      </p:sp>
      <p:sp>
        <p:nvSpPr>
          <p:cNvPr id="7" name="Content Placeholder 2">
            <a:extLst>
              <a:ext uri="{FF2B5EF4-FFF2-40B4-BE49-F238E27FC236}">
                <a16:creationId xmlns="" xmlns:a16="http://schemas.microsoft.com/office/drawing/2014/main" id="{46B5B1C9-8450-AD43-8C3A-416C0CF15B91}"/>
              </a:ext>
            </a:extLst>
          </p:cNvPr>
          <p:cNvSpPr>
            <a:spLocks noGrp="1"/>
          </p:cNvSpPr>
          <p:nvPr>
            <p:ph sz="half" idx="2"/>
          </p:nvPr>
        </p:nvSpPr>
        <p:spPr>
          <a:xfrm>
            <a:off x="839788" y="1894114"/>
            <a:ext cx="5157787" cy="4295549"/>
          </a:xfrm>
          <a:solidFill>
            <a:srgbClr val="FFFF00"/>
          </a:solidFill>
          <a:ln w="38100" cmpd="sng">
            <a:solidFill>
              <a:schemeClr val="tx1"/>
            </a:solidFill>
          </a:ln>
        </p:spPr>
        <p:txBody>
          <a:bodyPr>
            <a:normAutofit fontScale="70000" lnSpcReduction="20000"/>
          </a:bodyPr>
          <a:lstStyle/>
          <a:p>
            <a:r>
              <a:rPr lang="en-US" b="1" dirty="0"/>
              <a:t>&gt;Half of population lives in cities</a:t>
            </a:r>
          </a:p>
          <a:p>
            <a:r>
              <a:rPr lang="en-US" b="1" dirty="0"/>
              <a:t>Cities have major impact on climate and vice versa</a:t>
            </a:r>
          </a:p>
          <a:p>
            <a:r>
              <a:rPr lang="en-US" b="1" dirty="0"/>
              <a:t>Modeling and measurements are challenging.</a:t>
            </a:r>
          </a:p>
          <a:p>
            <a:r>
              <a:rPr lang="en-US" b="1" dirty="0"/>
              <a:t>Characterization of urban land surfaces is major modeling challenge and requirement. </a:t>
            </a:r>
          </a:p>
          <a:p>
            <a:r>
              <a:rPr lang="en-US" b="1" dirty="0"/>
              <a:t>Climate induced risks and exposures are exacerbated in urban areas, thus the need for tools to model for  Hazards, Risk, Air Quality  and exposures at Urban scales and setting</a:t>
            </a:r>
          </a:p>
          <a:p>
            <a:r>
              <a:rPr lang="en-US" b="1" dirty="0"/>
              <a:t>Interest in urban gaining interest due to influence of urban areas on /climate and vice versa, e.g., WMO’s Urban Services is new mandate and high priority</a:t>
            </a:r>
          </a:p>
          <a:p>
            <a:endParaRPr lang="en-US" dirty="0"/>
          </a:p>
          <a:p>
            <a:endParaRPr lang="en-US" dirty="0"/>
          </a:p>
        </p:txBody>
      </p:sp>
      <p:sp>
        <p:nvSpPr>
          <p:cNvPr id="8" name="Content Placeholder 2">
            <a:extLst>
              <a:ext uri="{FF2B5EF4-FFF2-40B4-BE49-F238E27FC236}">
                <a16:creationId xmlns="" xmlns:a16="http://schemas.microsoft.com/office/drawing/2014/main" id="{EEEE80DE-DC6D-AA4F-B233-A4C7C79D8E5C}"/>
              </a:ext>
            </a:extLst>
          </p:cNvPr>
          <p:cNvSpPr>
            <a:spLocks noGrp="1"/>
          </p:cNvSpPr>
          <p:nvPr>
            <p:ph sz="quarter" idx="4"/>
          </p:nvPr>
        </p:nvSpPr>
        <p:spPr>
          <a:xfrm>
            <a:off x="6172200" y="1894114"/>
            <a:ext cx="5183188" cy="4295549"/>
          </a:xfrm>
          <a:solidFill>
            <a:srgbClr val="FFFF00"/>
          </a:solidFill>
          <a:ln w="38100" cmpd="sng">
            <a:solidFill>
              <a:schemeClr val="tx1"/>
            </a:solidFill>
          </a:ln>
        </p:spPr>
        <p:txBody>
          <a:bodyPr>
            <a:normAutofit fontScale="70000" lnSpcReduction="20000"/>
          </a:bodyPr>
          <a:lstStyle/>
          <a:p>
            <a:r>
              <a:rPr lang="en-US" b="1" dirty="0"/>
              <a:t>Provide database and portal </a:t>
            </a:r>
            <a:r>
              <a:rPr lang="en-US" b="1" dirty="0">
                <a:solidFill>
                  <a:schemeClr val="accent2"/>
                </a:solidFill>
              </a:rPr>
              <a:t>infrastructure</a:t>
            </a:r>
            <a:r>
              <a:rPr lang="en-US" b="1" dirty="0"/>
              <a:t> to support urban Fit-for-Purpose model applications</a:t>
            </a:r>
          </a:p>
          <a:p>
            <a:r>
              <a:rPr lang="en-US" b="1" dirty="0"/>
              <a:t>Database for urban focused meteorological modeling only available for few cities. </a:t>
            </a:r>
          </a:p>
          <a:p>
            <a:r>
              <a:rPr lang="en-US" b="1" dirty="0"/>
              <a:t>Consistency and Characterization of urban land surfaces is major modeling challenge and requirement. </a:t>
            </a:r>
          </a:p>
          <a:p>
            <a:r>
              <a:rPr lang="en-US" b="1" dirty="0"/>
              <a:t>WUDAPT challenge is for world-wide coverage, timely and practical to generate. </a:t>
            </a:r>
          </a:p>
          <a:p>
            <a:r>
              <a:rPr lang="en-US" b="1" dirty="0"/>
              <a:t>WUDAPT Level 0 (LCZ based) is major innovative means for worldwide database for urban modeling </a:t>
            </a:r>
          </a:p>
          <a:p>
            <a:r>
              <a:rPr lang="en-US" b="1" dirty="0"/>
              <a:t>WUDAPT Level 1&amp;2 now underway for wider range “fit for purpose modeling” Pathway is the DSC tool</a:t>
            </a:r>
          </a:p>
        </p:txBody>
      </p:sp>
    </p:spTree>
    <p:extLst>
      <p:ext uri="{BB962C8B-B14F-4D97-AF65-F5344CB8AC3E}">
        <p14:creationId xmlns:p14="http://schemas.microsoft.com/office/powerpoint/2010/main" val="2832107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23" y="108806"/>
            <a:ext cx="11861384" cy="1325563"/>
          </a:xfrm>
          <a:solidFill>
            <a:srgbClr val="FFE699"/>
          </a:solidFill>
          <a:ln w="28575" cmpd="sng">
            <a:solidFill>
              <a:schemeClr val="tx1"/>
            </a:solidFill>
          </a:ln>
        </p:spPr>
        <p:txBody>
          <a:bodyPr>
            <a:normAutofit/>
          </a:bodyPr>
          <a:lstStyle/>
          <a:p>
            <a:pPr algn="ctr"/>
            <a:r>
              <a:rPr lang="en-US" b="1" dirty="0">
                <a:latin typeface="+mn-lt"/>
              </a:rPr>
              <a:t>Specific W-1,2 </a:t>
            </a:r>
            <a:r>
              <a:rPr lang="en-US" b="1" dirty="0">
                <a:solidFill>
                  <a:srgbClr val="ED7D31"/>
                </a:solidFill>
                <a:latin typeface="+mn-lt"/>
              </a:rPr>
              <a:t>TESTBED Demonstrations</a:t>
            </a:r>
            <a:r>
              <a:rPr lang="en-US" b="1" dirty="0">
                <a:latin typeface="+mn-lt"/>
              </a:rPr>
              <a:t>:  </a:t>
            </a:r>
            <a:br>
              <a:rPr lang="en-US" b="1" dirty="0">
                <a:latin typeface="+mn-lt"/>
              </a:rPr>
            </a:br>
            <a:r>
              <a:rPr lang="en-US" b="1" dirty="0">
                <a:latin typeface="+mn-lt"/>
              </a:rPr>
              <a:t>Promoting </a:t>
            </a:r>
            <a:r>
              <a:rPr lang="en-US" b="1" dirty="0">
                <a:solidFill>
                  <a:srgbClr val="ED7D31"/>
                </a:solidFill>
                <a:latin typeface="+mn-lt"/>
              </a:rPr>
              <a:t>“Fit-for-Purpose” </a:t>
            </a:r>
            <a:r>
              <a:rPr lang="en-US" b="1" dirty="0">
                <a:latin typeface="+mn-lt"/>
              </a:rPr>
              <a:t>model applications</a:t>
            </a:r>
          </a:p>
        </p:txBody>
      </p:sp>
      <p:sp>
        <p:nvSpPr>
          <p:cNvPr id="3" name="Content Placeholder 2"/>
          <p:cNvSpPr>
            <a:spLocks noGrp="1"/>
          </p:cNvSpPr>
          <p:nvPr>
            <p:ph idx="1"/>
          </p:nvPr>
        </p:nvSpPr>
        <p:spPr>
          <a:xfrm>
            <a:off x="2271353" y="1617220"/>
            <a:ext cx="6642162" cy="4827028"/>
          </a:xfrm>
          <a:solidFill>
            <a:schemeClr val="bg1">
              <a:lumMod val="85000"/>
            </a:schemeClr>
          </a:solidFill>
          <a:ln w="28575" cmpd="sng">
            <a:solidFill>
              <a:schemeClr val="tx1"/>
            </a:solidFill>
          </a:ln>
        </p:spPr>
        <p:txBody>
          <a:bodyPr>
            <a:normAutofit fontScale="47500" lnSpcReduction="20000"/>
          </a:bodyPr>
          <a:lstStyle/>
          <a:p>
            <a:r>
              <a:rPr lang="en-US" sz="4200" b="1" dirty="0"/>
              <a:t>MESOSCALE (Regional to Urban scale) </a:t>
            </a:r>
          </a:p>
          <a:p>
            <a:pPr lvl="1"/>
            <a:r>
              <a:rPr lang="en-US" sz="3800" b="1" dirty="0">
                <a:solidFill>
                  <a:srgbClr val="FF0000"/>
                </a:solidFill>
              </a:rPr>
              <a:t>Weather: Extend Current WUDAPT to WRF tool (W2W), </a:t>
            </a:r>
          </a:p>
          <a:p>
            <a:pPr lvl="1"/>
            <a:r>
              <a:rPr lang="en-US" sz="3800" b="1" dirty="0">
                <a:solidFill>
                  <a:srgbClr val="FF0000"/>
                </a:solidFill>
              </a:rPr>
              <a:t>Air Quality: </a:t>
            </a:r>
          </a:p>
          <a:p>
            <a:pPr lvl="2"/>
            <a:r>
              <a:rPr lang="en-US" sz="3400" dirty="0"/>
              <a:t>WUDAPT to WRF - Chem</a:t>
            </a:r>
          </a:p>
          <a:p>
            <a:pPr lvl="2"/>
            <a:r>
              <a:rPr lang="en-US" sz="3400" dirty="0"/>
              <a:t>WUDAPT to WRF - CMAQ </a:t>
            </a:r>
          </a:p>
          <a:p>
            <a:r>
              <a:rPr lang="en-US" sz="4200" b="1" dirty="0"/>
              <a:t>DOWNSCALE TO BUILDING AND STREET SCALE </a:t>
            </a:r>
          </a:p>
          <a:p>
            <a:pPr lvl="1"/>
            <a:r>
              <a:rPr lang="en-US" sz="3800" dirty="0">
                <a:solidFill>
                  <a:srgbClr val="FF0000"/>
                </a:solidFill>
              </a:rPr>
              <a:t>WUDAPT to ENVI-met Tool</a:t>
            </a:r>
          </a:p>
          <a:p>
            <a:pPr lvl="1"/>
            <a:r>
              <a:rPr lang="en-US" sz="3800" dirty="0">
                <a:solidFill>
                  <a:srgbClr val="FF0000"/>
                </a:solidFill>
              </a:rPr>
              <a:t>WUDAPT to Street Exposure Tool (SinG)</a:t>
            </a:r>
          </a:p>
          <a:p>
            <a:r>
              <a:rPr lang="en-US" sz="3800" b="1" dirty="0"/>
              <a:t>CLIMATE, RISK ASSESSMENT STUDIES</a:t>
            </a:r>
          </a:p>
          <a:p>
            <a:pPr lvl="1"/>
            <a:r>
              <a:rPr lang="en-US" sz="3800" dirty="0">
                <a:solidFill>
                  <a:srgbClr val="FF0000"/>
                </a:solidFill>
              </a:rPr>
              <a:t>WUDAPT to UMEP</a:t>
            </a:r>
          </a:p>
          <a:p>
            <a:pPr lvl="1"/>
            <a:r>
              <a:rPr lang="en-US" sz="3800" dirty="0">
                <a:solidFill>
                  <a:srgbClr val="FF0000"/>
                </a:solidFill>
              </a:rPr>
              <a:t>WUDAPT TO TEB</a:t>
            </a:r>
          </a:p>
          <a:p>
            <a:pPr lvl="1"/>
            <a:r>
              <a:rPr lang="en-US" sz="3800" dirty="0">
                <a:solidFill>
                  <a:srgbClr val="FF0000"/>
                </a:solidFill>
              </a:rPr>
              <a:t>GCP- Global Carbon Project</a:t>
            </a:r>
          </a:p>
          <a:p>
            <a:pPr lvl="1"/>
            <a:r>
              <a:rPr lang="en-US" sz="3800" dirty="0">
                <a:solidFill>
                  <a:srgbClr val="FF0000"/>
                </a:solidFill>
              </a:rPr>
              <a:t>WUDAPT TO BUILDING ENERGY- TABULA</a:t>
            </a:r>
          </a:p>
          <a:p>
            <a:r>
              <a:rPr lang="en-US" sz="3800" b="1" dirty="0">
                <a:solidFill>
                  <a:srgbClr val="FF0000"/>
                </a:solidFill>
              </a:rPr>
              <a:t>WMO URBAN AGENDA: </a:t>
            </a:r>
          </a:p>
          <a:p>
            <a:pPr lvl="1"/>
            <a:r>
              <a:rPr lang="en-US" sz="3800" dirty="0">
                <a:solidFill>
                  <a:srgbClr val="FF0000"/>
                </a:solidFill>
              </a:rPr>
              <a:t>Integrated Services “Demonstration Cities”</a:t>
            </a:r>
          </a:p>
          <a:p>
            <a:r>
              <a:rPr lang="en-US" sz="3800" b="1" dirty="0"/>
              <a:t>R&amp;D: Urban Model  Physics Studies</a:t>
            </a:r>
          </a:p>
          <a:p>
            <a:pPr lvl="1"/>
            <a:endParaRPr lang="en-US" dirty="0"/>
          </a:p>
          <a:p>
            <a:endParaRPr lang="en-US" dirty="0"/>
          </a:p>
          <a:p>
            <a:endParaRPr lang="en-US" dirty="0"/>
          </a:p>
          <a:p>
            <a:endParaRPr lang="en-US" dirty="0"/>
          </a:p>
        </p:txBody>
      </p:sp>
    </p:spTree>
    <p:extLst>
      <p:ext uri="{BB962C8B-B14F-4D97-AF65-F5344CB8AC3E}">
        <p14:creationId xmlns:p14="http://schemas.microsoft.com/office/powerpoint/2010/main" val="4256697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42018" y="0"/>
            <a:ext cx="11070460" cy="6858000"/>
            <a:chOff x="-4924626" y="-1444625"/>
            <a:chExt cx="14760613" cy="6858000"/>
          </a:xfrm>
        </p:grpSpPr>
        <p:pic>
          <p:nvPicPr>
            <p:cNvPr id="4"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17" y="1527175"/>
              <a:ext cx="7264400" cy="2062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9" name="Rectangle 28"/>
            <p:cNvSpPr/>
            <p:nvPr/>
          </p:nvSpPr>
          <p:spPr>
            <a:xfrm>
              <a:off x="-3968751" y="-1444625"/>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924626" y="-1414650"/>
              <a:ext cx="14760613" cy="1015663"/>
            </a:xfrm>
            <a:prstGeom prst="rect">
              <a:avLst/>
            </a:prstGeom>
            <a:noFill/>
          </p:spPr>
          <p:txBody>
            <a:bodyPr wrap="square">
              <a:spAutoFit/>
            </a:bodyPr>
            <a:lstStyle/>
            <a:p>
              <a:pPr algn="r">
                <a:defRPr/>
              </a:pPr>
              <a:r>
                <a:rPr lang="en-US" altLang="zh-HK" sz="6000" b="1" dirty="0">
                  <a:solidFill>
                    <a:srgbClr val="C0504D"/>
                  </a:solidFill>
                  <a:latin typeface="Arial Black" panose="020B0A04020102020204" pitchFamily="34" charset="0"/>
                </a:rPr>
                <a:t>Mesoscale to Street Level      </a:t>
              </a:r>
              <a:endParaRPr lang="zh-HK" altLang="en-US" sz="6000" b="1" dirty="0">
                <a:solidFill>
                  <a:srgbClr val="C0504D"/>
                </a:solidFill>
                <a:latin typeface="Arial Black" panose="020B0A04020102020204" pitchFamily="34" charset="0"/>
              </a:endParaRPr>
            </a:p>
          </p:txBody>
        </p:sp>
        <p:sp>
          <p:nvSpPr>
            <p:cNvPr id="32" name="TextBox 8"/>
            <p:cNvSpPr txBox="1">
              <a:spLocks noChangeArrowheads="1"/>
            </p:cNvSpPr>
            <p:nvPr/>
          </p:nvSpPr>
          <p:spPr bwMode="auto">
            <a:xfrm>
              <a:off x="-3966633" y="-120650"/>
              <a:ext cx="12219516"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en-GB" altLang="zh-HK" sz="2800" dirty="0"/>
                <a:t>Ground cover, spaces, air flows and inter-connections</a:t>
              </a:r>
              <a:endParaRPr lang="zh-HK" altLang="en-US" sz="2800" dirty="0"/>
            </a:p>
          </p:txBody>
        </p:sp>
        <p:sp>
          <p:nvSpPr>
            <p:cNvPr id="34" name="TextBox 33"/>
            <p:cNvSpPr txBox="1"/>
            <p:nvPr/>
          </p:nvSpPr>
          <p:spPr>
            <a:xfrm>
              <a:off x="-4019551" y="4541836"/>
              <a:ext cx="12242800" cy="522288"/>
            </a:xfrm>
            <a:prstGeom prst="rect">
              <a:avLst/>
            </a:prstGeom>
            <a:noFill/>
          </p:spPr>
          <p:txBody>
            <a:bodyPr>
              <a:spAutoFit/>
            </a:bodyPr>
            <a:lstStyle/>
            <a:p>
              <a:pPr algn="ctr">
                <a:defRPr/>
              </a:pPr>
              <a:r>
                <a:rPr lang="en-GB" altLang="zh-HK" sz="2800" dirty="0">
                  <a:solidFill>
                    <a:schemeClr val="bg1">
                      <a:lumMod val="75000"/>
                    </a:schemeClr>
                  </a:solidFill>
                  <a:latin typeface="Arial Black" panose="020B0A04020102020204" pitchFamily="34" charset="0"/>
                </a:rPr>
                <a:t>≈ 100m x 100m</a:t>
              </a:r>
              <a:endParaRPr lang="zh-HK" altLang="en-US" sz="2800" dirty="0">
                <a:solidFill>
                  <a:schemeClr val="bg1">
                    <a:lumMod val="75000"/>
                  </a:schemeClr>
                </a:solidFill>
                <a:latin typeface="Arial Black" panose="020B0A04020102020204" pitchFamily="34" charset="0"/>
              </a:endParaRPr>
            </a:p>
          </p:txBody>
        </p:sp>
        <p:grpSp>
          <p:nvGrpSpPr>
            <p:cNvPr id="37" name="Group 36"/>
            <p:cNvGrpSpPr>
              <a:grpSpLocks/>
            </p:cNvGrpSpPr>
            <p:nvPr/>
          </p:nvGrpSpPr>
          <p:grpSpPr bwMode="auto">
            <a:xfrm>
              <a:off x="-3962400" y="427038"/>
              <a:ext cx="12183533" cy="4221162"/>
              <a:chOff x="0" y="2232412"/>
              <a:chExt cx="9137903" cy="3932892"/>
            </a:xfrm>
          </p:grpSpPr>
          <p:pic>
            <p:nvPicPr>
              <p:cNvPr id="3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l="3922" t="13460" r="7201"/>
              <a:stretch>
                <a:fillRect/>
              </a:stretch>
            </p:blipFill>
            <p:spPr bwMode="auto">
              <a:xfrm>
                <a:off x="4625752" y="2232412"/>
                <a:ext cx="4512151" cy="39328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6" descr="http://hongkongthrumyeyes.com/wp-content/uploads/2014/05/Hemmed-in-like-an-urban-valley-HollywoodRoad-in-the-evening.-hongkong-hk-hkig.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2232412"/>
                <a:ext cx="4716016" cy="39239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Tree>
    <p:extLst>
      <p:ext uri="{BB962C8B-B14F-4D97-AF65-F5344CB8AC3E}">
        <p14:creationId xmlns:p14="http://schemas.microsoft.com/office/powerpoint/2010/main" val="2710162197"/>
      </p:ext>
    </p:extLst>
  </p:cSld>
  <p:clrMapOvr>
    <a:masterClrMapping/>
  </p:clrMapOvr>
  <mc:AlternateContent xmlns:mc="http://schemas.openxmlformats.org/markup-compatibility/2006" xmlns:p14="http://schemas.microsoft.com/office/powerpoint/2010/main">
    <mc:Choice Requires="p14">
      <p:transition spd="slow" p14:dur="2000" advTm="42000"/>
    </mc:Choice>
    <mc:Fallback xmlns="">
      <p:transition xmlns:p14="http://schemas.microsoft.com/office/powerpoint/2010/main" spd="slow" advTm="42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60424" y="253891"/>
            <a:ext cx="7643486" cy="5846802"/>
          </a:xfrm>
          <a:prstGeom prst="rect">
            <a:avLst/>
          </a:prstGeom>
        </p:spPr>
      </p:pic>
      <p:sp>
        <p:nvSpPr>
          <p:cNvPr id="4" name="TextBox 3"/>
          <p:cNvSpPr txBox="1"/>
          <p:nvPr/>
        </p:nvSpPr>
        <p:spPr>
          <a:xfrm>
            <a:off x="2713978" y="6225068"/>
            <a:ext cx="6278582" cy="338554"/>
          </a:xfrm>
          <a:prstGeom prst="rect">
            <a:avLst/>
          </a:prstGeom>
          <a:noFill/>
        </p:spPr>
        <p:txBody>
          <a:bodyPr wrap="none" rtlCol="0">
            <a:spAutoFit/>
          </a:bodyPr>
          <a:lstStyle/>
          <a:p>
            <a:r>
              <a:rPr lang="en-US" sz="1600" dirty="0"/>
              <a:t>Fig 17.    Schematic showing DNA-like coding for UCP from WUDAPT 1&amp;2. </a:t>
            </a:r>
          </a:p>
        </p:txBody>
      </p:sp>
    </p:spTree>
    <p:extLst>
      <p:ext uri="{BB962C8B-B14F-4D97-AF65-F5344CB8AC3E}">
        <p14:creationId xmlns:p14="http://schemas.microsoft.com/office/powerpoint/2010/main" val="16670457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495125" y="4806564"/>
            <a:ext cx="11567389" cy="10914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07356" y="5036703"/>
            <a:ext cx="10739176" cy="954107"/>
          </a:xfrm>
          <a:prstGeom prst="rect">
            <a:avLst/>
          </a:prstGeom>
          <a:noFill/>
        </p:spPr>
        <p:txBody>
          <a:bodyPr wrap="square" rtlCol="0">
            <a:spAutoFit/>
          </a:bodyPr>
          <a:lstStyle/>
          <a:p>
            <a:r>
              <a:rPr lang="en-US" sz="2800" b="1" dirty="0">
                <a:solidFill>
                  <a:schemeClr val="bg1"/>
                </a:solidFill>
              </a:rPr>
              <a:t>2012          2014                 2016                2018                 2020                 2022	</a:t>
            </a:r>
          </a:p>
        </p:txBody>
      </p:sp>
      <p:sp>
        <p:nvSpPr>
          <p:cNvPr id="4" name="TextBox 3"/>
          <p:cNvSpPr txBox="1"/>
          <p:nvPr/>
        </p:nvSpPr>
        <p:spPr>
          <a:xfrm>
            <a:off x="322567" y="3124057"/>
            <a:ext cx="1938752" cy="1200328"/>
          </a:xfrm>
          <a:prstGeom prst="rect">
            <a:avLst/>
          </a:prstGeom>
          <a:solidFill>
            <a:schemeClr val="accent4">
              <a:lumMod val="40000"/>
              <a:lumOff val="60000"/>
            </a:schemeClr>
          </a:solidFill>
          <a:ln w="28575" cmpd="sng">
            <a:solidFill>
              <a:schemeClr val="tx1"/>
            </a:solidFill>
          </a:ln>
        </p:spPr>
        <p:txBody>
          <a:bodyPr wrap="none" rtlCol="0">
            <a:spAutoFit/>
          </a:bodyPr>
          <a:lstStyle/>
          <a:p>
            <a:pPr algn="ctr"/>
            <a:r>
              <a:rPr lang="en-US" sz="2400" b="1" dirty="0"/>
              <a:t>LCZ Concept</a:t>
            </a:r>
          </a:p>
          <a:p>
            <a:pPr algn="ctr"/>
            <a:r>
              <a:rPr lang="en-US" sz="2400" b="1" dirty="0"/>
              <a:t>Introduced @</a:t>
            </a:r>
          </a:p>
          <a:p>
            <a:pPr algn="ctr"/>
            <a:r>
              <a:rPr lang="en-US" sz="2400" b="1" dirty="0"/>
              <a:t>ICUC8-Dublin </a:t>
            </a:r>
          </a:p>
        </p:txBody>
      </p:sp>
      <p:sp>
        <p:nvSpPr>
          <p:cNvPr id="5" name="TextBox 4"/>
          <p:cNvSpPr txBox="1"/>
          <p:nvPr/>
        </p:nvSpPr>
        <p:spPr>
          <a:xfrm>
            <a:off x="1431826" y="836173"/>
            <a:ext cx="2424462" cy="1569660"/>
          </a:xfrm>
          <a:prstGeom prst="rect">
            <a:avLst/>
          </a:prstGeom>
          <a:solidFill>
            <a:srgbClr val="FFE699"/>
          </a:solidFill>
          <a:ln w="28575" cmpd="sng">
            <a:solidFill>
              <a:schemeClr val="tx1"/>
            </a:solidFill>
          </a:ln>
        </p:spPr>
        <p:txBody>
          <a:bodyPr wrap="none" rtlCol="0">
            <a:spAutoFit/>
          </a:bodyPr>
          <a:lstStyle/>
          <a:p>
            <a:pPr algn="ctr"/>
            <a:r>
              <a:rPr lang="en-US" sz="2400" b="1" dirty="0"/>
              <a:t> Proof of Concept </a:t>
            </a:r>
          </a:p>
          <a:p>
            <a:pPr algn="ctr"/>
            <a:r>
              <a:rPr lang="en-US" sz="2400" b="1" dirty="0"/>
              <a:t>LCZ Workshop </a:t>
            </a:r>
          </a:p>
          <a:p>
            <a:pPr algn="ctr"/>
            <a:r>
              <a:rPr lang="en-US" sz="2400" b="1" dirty="0"/>
              <a:t>Level 0 Prototype</a:t>
            </a:r>
          </a:p>
          <a:p>
            <a:pPr algn="ctr"/>
            <a:r>
              <a:rPr lang="en-US" sz="2400" b="1" dirty="0"/>
              <a:t>Dublin, Ireland</a:t>
            </a:r>
          </a:p>
        </p:txBody>
      </p:sp>
      <p:sp>
        <p:nvSpPr>
          <p:cNvPr id="6" name="TextBox 5"/>
          <p:cNvSpPr txBox="1"/>
          <p:nvPr/>
        </p:nvSpPr>
        <p:spPr>
          <a:xfrm>
            <a:off x="3856288" y="3728090"/>
            <a:ext cx="2470298" cy="830997"/>
          </a:xfrm>
          <a:prstGeom prst="rect">
            <a:avLst/>
          </a:prstGeom>
          <a:solidFill>
            <a:srgbClr val="FFE699"/>
          </a:solidFill>
          <a:ln w="28575" cmpd="sng">
            <a:solidFill>
              <a:schemeClr val="tx1"/>
            </a:solidFill>
          </a:ln>
        </p:spPr>
        <p:txBody>
          <a:bodyPr wrap="none" rtlCol="0">
            <a:spAutoFit/>
          </a:bodyPr>
          <a:lstStyle/>
          <a:p>
            <a:pPr algn="ctr"/>
            <a:r>
              <a:rPr lang="en-US" sz="2400" b="1" dirty="0"/>
              <a:t> Rollout of Level 0</a:t>
            </a:r>
          </a:p>
          <a:p>
            <a:pPr algn="ctr"/>
            <a:r>
              <a:rPr lang="en-US" sz="2400" b="1" dirty="0"/>
              <a:t>Hong Kong</a:t>
            </a:r>
          </a:p>
        </p:txBody>
      </p:sp>
      <p:sp>
        <p:nvSpPr>
          <p:cNvPr id="7" name="TextBox 6"/>
          <p:cNvSpPr txBox="1"/>
          <p:nvPr/>
        </p:nvSpPr>
        <p:spPr>
          <a:xfrm>
            <a:off x="5431736" y="858340"/>
            <a:ext cx="2921593" cy="1569660"/>
          </a:xfrm>
          <a:prstGeom prst="rect">
            <a:avLst/>
          </a:prstGeom>
          <a:solidFill>
            <a:schemeClr val="accent6">
              <a:lumMod val="75000"/>
            </a:schemeClr>
          </a:solidFill>
          <a:ln w="28575" cmpd="sng">
            <a:solidFill>
              <a:schemeClr val="tx1"/>
            </a:solidFill>
          </a:ln>
        </p:spPr>
        <p:txBody>
          <a:bodyPr wrap="none" rtlCol="0">
            <a:spAutoFit/>
          </a:bodyPr>
          <a:lstStyle/>
          <a:p>
            <a:pPr algn="ctr"/>
            <a:r>
              <a:rPr lang="en-US" sz="2400" b="1" dirty="0"/>
              <a:t> </a:t>
            </a:r>
            <a:r>
              <a:rPr lang="en-US" sz="2400" b="1" dirty="0">
                <a:solidFill>
                  <a:srgbClr val="FFFFFF"/>
                </a:solidFill>
              </a:rPr>
              <a:t>DSC tool introduced </a:t>
            </a:r>
          </a:p>
          <a:p>
            <a:pPr algn="ctr"/>
            <a:r>
              <a:rPr lang="en-US" sz="2400" b="1" dirty="0">
                <a:solidFill>
                  <a:srgbClr val="FFFFFF"/>
                </a:solidFill>
              </a:rPr>
              <a:t>Pathway to W 1@2</a:t>
            </a:r>
          </a:p>
          <a:p>
            <a:pPr algn="ctr"/>
            <a:r>
              <a:rPr lang="en-US" sz="2400" b="1" dirty="0">
                <a:solidFill>
                  <a:srgbClr val="FFFFFF"/>
                </a:solidFill>
              </a:rPr>
              <a:t>Proof of Concept </a:t>
            </a:r>
          </a:p>
          <a:p>
            <a:pPr algn="ctr"/>
            <a:r>
              <a:rPr lang="en-US" sz="2400" b="1" dirty="0">
                <a:solidFill>
                  <a:srgbClr val="FFFFFF"/>
                </a:solidFill>
              </a:rPr>
              <a:t>Establishing Testbeds</a:t>
            </a:r>
          </a:p>
        </p:txBody>
      </p:sp>
      <p:sp>
        <p:nvSpPr>
          <p:cNvPr id="8" name="TextBox 7"/>
          <p:cNvSpPr txBox="1"/>
          <p:nvPr/>
        </p:nvSpPr>
        <p:spPr>
          <a:xfrm>
            <a:off x="7507171" y="2974293"/>
            <a:ext cx="2406879" cy="1569660"/>
          </a:xfrm>
          <a:prstGeom prst="rect">
            <a:avLst/>
          </a:prstGeom>
          <a:solidFill>
            <a:schemeClr val="accent6">
              <a:lumMod val="75000"/>
            </a:schemeClr>
          </a:solidFill>
          <a:ln w="28575" cmpd="sng">
            <a:solidFill>
              <a:schemeClr val="tx1"/>
            </a:solidFill>
          </a:ln>
        </p:spPr>
        <p:txBody>
          <a:bodyPr wrap="none" rtlCol="0">
            <a:spAutoFit/>
          </a:bodyPr>
          <a:lstStyle/>
          <a:p>
            <a:pPr algn="ctr"/>
            <a:r>
              <a:rPr lang="en-US" sz="2400" b="1" dirty="0"/>
              <a:t> </a:t>
            </a:r>
            <a:r>
              <a:rPr lang="en-US" sz="2400" b="1" dirty="0">
                <a:solidFill>
                  <a:srgbClr val="FFFFFF"/>
                </a:solidFill>
              </a:rPr>
              <a:t>Proof of Concept</a:t>
            </a:r>
          </a:p>
          <a:p>
            <a:pPr algn="ctr"/>
            <a:r>
              <a:rPr lang="en-US" sz="2400" b="1" dirty="0">
                <a:solidFill>
                  <a:srgbClr val="FFFFFF"/>
                </a:solidFill>
              </a:rPr>
              <a:t>Testbed Testing, </a:t>
            </a:r>
          </a:p>
          <a:p>
            <a:pPr algn="ctr"/>
            <a:r>
              <a:rPr lang="en-US" sz="2400" b="1" dirty="0">
                <a:solidFill>
                  <a:srgbClr val="FFFFFF"/>
                </a:solidFill>
              </a:rPr>
              <a:t>Model </a:t>
            </a:r>
          </a:p>
          <a:p>
            <a:pPr algn="ctr"/>
            <a:r>
              <a:rPr lang="en-US" sz="2400" b="1" dirty="0">
                <a:solidFill>
                  <a:srgbClr val="FFFFFF"/>
                </a:solidFill>
              </a:rPr>
              <a:t>applications </a:t>
            </a:r>
          </a:p>
        </p:txBody>
      </p:sp>
      <p:sp>
        <p:nvSpPr>
          <p:cNvPr id="9" name="TextBox 8"/>
          <p:cNvSpPr txBox="1"/>
          <p:nvPr/>
        </p:nvSpPr>
        <p:spPr>
          <a:xfrm>
            <a:off x="2743794" y="2541568"/>
            <a:ext cx="2280192" cy="830997"/>
          </a:xfrm>
          <a:prstGeom prst="rect">
            <a:avLst/>
          </a:prstGeom>
          <a:solidFill>
            <a:srgbClr val="FFE699"/>
          </a:solidFill>
          <a:ln w="28575" cmpd="sng">
            <a:solidFill>
              <a:schemeClr val="tx1"/>
            </a:solidFill>
          </a:ln>
        </p:spPr>
        <p:txBody>
          <a:bodyPr wrap="none" rtlCol="0">
            <a:spAutoFit/>
          </a:bodyPr>
          <a:lstStyle/>
          <a:p>
            <a:pPr algn="ctr"/>
            <a:r>
              <a:rPr lang="en-US" sz="2400" b="1" dirty="0"/>
              <a:t> Demonstration</a:t>
            </a:r>
          </a:p>
          <a:p>
            <a:pPr algn="ctr"/>
            <a:r>
              <a:rPr lang="en-US" sz="2400" b="1" dirty="0"/>
              <a:t>ICUC-9 Toulouse</a:t>
            </a:r>
          </a:p>
        </p:txBody>
      </p:sp>
      <p:sp>
        <p:nvSpPr>
          <p:cNvPr id="10" name="TextBox 9"/>
          <p:cNvSpPr txBox="1"/>
          <p:nvPr/>
        </p:nvSpPr>
        <p:spPr>
          <a:xfrm>
            <a:off x="9343761" y="1381535"/>
            <a:ext cx="1545766" cy="1200328"/>
          </a:xfrm>
          <a:prstGeom prst="rect">
            <a:avLst/>
          </a:prstGeom>
          <a:solidFill>
            <a:srgbClr val="548235"/>
          </a:solidFill>
          <a:ln w="28575" cmpd="sng">
            <a:solidFill>
              <a:schemeClr val="tx1"/>
            </a:solidFill>
          </a:ln>
        </p:spPr>
        <p:txBody>
          <a:bodyPr wrap="none" rtlCol="0">
            <a:spAutoFit/>
          </a:bodyPr>
          <a:lstStyle/>
          <a:p>
            <a:pPr algn="ctr"/>
            <a:r>
              <a:rPr lang="en-US" sz="2400" b="1" dirty="0"/>
              <a:t> </a:t>
            </a:r>
            <a:r>
              <a:rPr lang="en-US" sz="2400" b="1" dirty="0">
                <a:solidFill>
                  <a:srgbClr val="FFFFFF"/>
                </a:solidFill>
              </a:rPr>
              <a:t>Rollout of </a:t>
            </a:r>
          </a:p>
          <a:p>
            <a:pPr algn="ctr"/>
            <a:r>
              <a:rPr lang="en-US" sz="2400" b="1" dirty="0">
                <a:solidFill>
                  <a:srgbClr val="FFFFFF"/>
                </a:solidFill>
              </a:rPr>
              <a:t>Level 1&amp;2</a:t>
            </a:r>
          </a:p>
          <a:p>
            <a:pPr algn="ctr"/>
            <a:r>
              <a:rPr lang="en-US" sz="2400" b="1" dirty="0">
                <a:solidFill>
                  <a:srgbClr val="FFFFFF"/>
                </a:solidFill>
              </a:rPr>
              <a:t>@ ICUC-11</a:t>
            </a:r>
          </a:p>
        </p:txBody>
      </p:sp>
      <p:cxnSp>
        <p:nvCxnSpPr>
          <p:cNvPr id="12" name="Straight Connector 11"/>
          <p:cNvCxnSpPr/>
          <p:nvPr/>
        </p:nvCxnSpPr>
        <p:spPr>
          <a:xfrm flipV="1">
            <a:off x="1159506" y="4338191"/>
            <a:ext cx="0" cy="712318"/>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4859416" y="4569812"/>
            <a:ext cx="0" cy="467638"/>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8710611" y="4586699"/>
            <a:ext cx="0" cy="467638"/>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2471399" y="2416191"/>
            <a:ext cx="0" cy="2634318"/>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6695851" y="2441806"/>
            <a:ext cx="0" cy="261135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46743" y="2599095"/>
            <a:ext cx="0" cy="2509285"/>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3575685" y="3385624"/>
            <a:ext cx="0" cy="1651079"/>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00974" y="253198"/>
            <a:ext cx="12031692" cy="461665"/>
          </a:xfrm>
          <a:prstGeom prst="rect">
            <a:avLst/>
          </a:prstGeom>
          <a:solidFill>
            <a:srgbClr val="FF0000"/>
          </a:solidFill>
        </p:spPr>
        <p:txBody>
          <a:bodyPr wrap="none" rtlCol="0">
            <a:spAutoFit/>
          </a:bodyPr>
          <a:lstStyle/>
          <a:p>
            <a:r>
              <a:rPr lang="en-US" sz="2400" b="1" dirty="0">
                <a:solidFill>
                  <a:srgbClr val="FFFFFF"/>
                </a:solidFill>
              </a:rPr>
              <a:t>WUDAPT Achievements based primarily on </a:t>
            </a:r>
            <a:r>
              <a:rPr lang="en-US" sz="2400" b="1">
                <a:solidFill>
                  <a:srgbClr val="FFFFFF"/>
                </a:solidFill>
              </a:rPr>
              <a:t>volunteer </a:t>
            </a:r>
            <a:r>
              <a:rPr lang="en-US" sz="2400" b="1" dirty="0">
                <a:solidFill>
                  <a:srgbClr val="FFFFFF"/>
                </a:solidFill>
              </a:rPr>
              <a:t>C</a:t>
            </a:r>
            <a:r>
              <a:rPr lang="en-US" sz="2400" b="1">
                <a:solidFill>
                  <a:srgbClr val="FFFFFF"/>
                </a:solidFill>
              </a:rPr>
              <a:t>ollaborations </a:t>
            </a:r>
            <a:r>
              <a:rPr lang="en-US" sz="2400" b="1" dirty="0">
                <a:solidFill>
                  <a:srgbClr val="FFFFFF"/>
                </a:solidFill>
              </a:rPr>
              <a:t>of Urban Communities   </a:t>
            </a:r>
          </a:p>
        </p:txBody>
      </p:sp>
    </p:spTree>
    <p:extLst>
      <p:ext uri="{BB962C8B-B14F-4D97-AF65-F5344CB8AC3E}">
        <p14:creationId xmlns:p14="http://schemas.microsoft.com/office/powerpoint/2010/main" val="2657043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360" y="810962"/>
            <a:ext cx="10515600" cy="5277367"/>
          </a:xfrm>
          <a:solidFill>
            <a:schemeClr val="bg1">
              <a:lumMod val="85000"/>
            </a:schemeClr>
          </a:solidFill>
        </p:spPr>
        <p:txBody>
          <a:bodyPr>
            <a:normAutofit fontScale="90000"/>
          </a:bodyPr>
          <a:lstStyle/>
          <a:p>
            <a:pPr algn="ctr"/>
            <a:r>
              <a:rPr lang="en-US" sz="6000" b="1" dirty="0">
                <a:latin typeface="+mn-lt"/>
              </a:rPr>
              <a:t>Thanks and STAY TUNED  </a:t>
            </a:r>
            <a:br>
              <a:rPr lang="en-US" sz="6000" b="1" dirty="0">
                <a:latin typeface="+mn-lt"/>
              </a:rPr>
            </a:br>
            <a:r>
              <a:rPr lang="en-US" sz="6000" b="1" dirty="0">
                <a:latin typeface="+mn-lt"/>
              </a:rPr>
              <a:t/>
            </a:r>
            <a:br>
              <a:rPr lang="en-US" sz="6000" b="1" dirty="0">
                <a:latin typeface="+mn-lt"/>
              </a:rPr>
            </a:br>
            <a:r>
              <a:rPr lang="en-US" sz="6700" b="1" dirty="0">
                <a:solidFill>
                  <a:srgbClr val="FF0000"/>
                </a:solidFill>
                <a:latin typeface="+mn-lt"/>
              </a:rPr>
              <a:t>Question? </a:t>
            </a:r>
            <a:br>
              <a:rPr lang="en-US" sz="6700" b="1" dirty="0">
                <a:solidFill>
                  <a:srgbClr val="FF0000"/>
                </a:solidFill>
                <a:latin typeface="+mn-lt"/>
              </a:rPr>
            </a:br>
            <a:r>
              <a:rPr lang="en-US" b="1" dirty="0">
                <a:latin typeface="+mn-lt"/>
              </a:rPr>
              <a:t/>
            </a:r>
            <a:br>
              <a:rPr lang="en-US" b="1" dirty="0">
                <a:latin typeface="+mn-lt"/>
              </a:rPr>
            </a:br>
            <a:r>
              <a:rPr lang="en-US" b="1" dirty="0">
                <a:latin typeface="+mn-lt"/>
              </a:rPr>
              <a:t>Contact:</a:t>
            </a:r>
            <a:br>
              <a:rPr lang="en-US" b="1" dirty="0">
                <a:latin typeface="+mn-lt"/>
              </a:rPr>
            </a:br>
            <a:r>
              <a:rPr lang="en-US" b="1" dirty="0" err="1">
                <a:latin typeface="+mn-lt"/>
              </a:rPr>
              <a:t>jksching@gmail.com</a:t>
            </a:r>
            <a:r>
              <a:rPr lang="en-US" b="1" dirty="0">
                <a:latin typeface="+mn-lt"/>
              </a:rPr>
              <a:t/>
            </a:r>
            <a:br>
              <a:rPr lang="en-US" b="1" dirty="0">
                <a:latin typeface="+mn-lt"/>
              </a:rPr>
            </a:br>
            <a:r>
              <a:rPr lang="en-US" b="1" dirty="0">
                <a:latin typeface="+mn-lt"/>
              </a:rPr>
              <a:t/>
            </a:r>
            <a:br>
              <a:rPr lang="en-US" b="1" dirty="0">
                <a:latin typeface="+mn-lt"/>
              </a:rPr>
            </a:br>
            <a:r>
              <a:rPr lang="en-US" b="1" dirty="0" err="1">
                <a:latin typeface="+mn-lt"/>
              </a:rPr>
              <a:t>www.WUDAPT.ORG</a:t>
            </a:r>
            <a:r>
              <a:rPr lang="en-US" b="1" dirty="0">
                <a:latin typeface="+mn-lt"/>
              </a:rPr>
              <a:t/>
            </a:r>
            <a:br>
              <a:rPr lang="en-US" b="1" dirty="0">
                <a:latin typeface="+mn-lt"/>
              </a:rPr>
            </a:br>
            <a:endParaRPr lang="en-US" b="1" dirty="0">
              <a:latin typeface="+mn-lt"/>
            </a:endParaRPr>
          </a:p>
        </p:txBody>
      </p:sp>
    </p:spTree>
    <p:extLst>
      <p:ext uri="{BB962C8B-B14F-4D97-AF65-F5344CB8AC3E}">
        <p14:creationId xmlns:p14="http://schemas.microsoft.com/office/powerpoint/2010/main" val="158769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597" y="1479665"/>
            <a:ext cx="6281675" cy="5230393"/>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07389" y="1479664"/>
            <a:ext cx="6287283" cy="5230394"/>
          </a:xfrm>
          <a:prstGeom prst="rect">
            <a:avLst/>
          </a:prstGeom>
        </p:spPr>
      </p:pic>
      <p:sp>
        <p:nvSpPr>
          <p:cNvPr id="9" name="TextBox 8"/>
          <p:cNvSpPr txBox="1"/>
          <p:nvPr/>
        </p:nvSpPr>
        <p:spPr>
          <a:xfrm>
            <a:off x="361199" y="1278097"/>
            <a:ext cx="5957250" cy="523220"/>
          </a:xfrm>
          <a:prstGeom prst="rect">
            <a:avLst/>
          </a:prstGeom>
          <a:noFill/>
        </p:spPr>
        <p:txBody>
          <a:bodyPr wrap="none" rtlCol="0">
            <a:spAutoFit/>
          </a:bodyPr>
          <a:lstStyle/>
          <a:p>
            <a:r>
              <a:rPr lang="en-US" sz="2800" b="1" i="1" dirty="0" err="1"/>
              <a:t>λ</a:t>
            </a:r>
            <a:r>
              <a:rPr lang="en-US" sz="2800" b="1" i="1" baseline="-25000" dirty="0"/>
              <a:t> b</a:t>
            </a:r>
            <a:r>
              <a:rPr lang="en-US" sz="2800" b="1" i="1" dirty="0"/>
              <a:t>: Building Surface to Plan Area ratio </a:t>
            </a:r>
          </a:p>
        </p:txBody>
      </p:sp>
      <p:sp>
        <p:nvSpPr>
          <p:cNvPr id="10" name="TextBox 9"/>
          <p:cNvSpPr txBox="1"/>
          <p:nvPr/>
        </p:nvSpPr>
        <p:spPr>
          <a:xfrm>
            <a:off x="6549141" y="1278097"/>
            <a:ext cx="5381764" cy="523220"/>
          </a:xfrm>
          <a:prstGeom prst="rect">
            <a:avLst/>
          </a:prstGeom>
          <a:noFill/>
        </p:spPr>
        <p:txBody>
          <a:bodyPr wrap="none" rtlCol="0">
            <a:spAutoFit/>
          </a:bodyPr>
          <a:lstStyle/>
          <a:p>
            <a:r>
              <a:rPr lang="en-US" sz="2800" b="1" i="1" dirty="0"/>
              <a:t>A</a:t>
            </a:r>
            <a:r>
              <a:rPr lang="en-US" sz="2800" b="1" i="1" baseline="-25000" dirty="0"/>
              <a:t>h</a:t>
            </a:r>
            <a:r>
              <a:rPr lang="en-US" sz="2800" b="1" i="1" dirty="0"/>
              <a:t>: Area weighted Building Height  </a:t>
            </a:r>
          </a:p>
        </p:txBody>
      </p:sp>
      <p:sp>
        <p:nvSpPr>
          <p:cNvPr id="3" name="TextBox 2"/>
          <p:cNvSpPr txBox="1"/>
          <p:nvPr/>
        </p:nvSpPr>
        <p:spPr>
          <a:xfrm>
            <a:off x="1165165" y="26499"/>
            <a:ext cx="9426189" cy="1138773"/>
          </a:xfrm>
          <a:prstGeom prst="rect">
            <a:avLst/>
          </a:prstGeom>
          <a:noFill/>
        </p:spPr>
        <p:txBody>
          <a:bodyPr wrap="square" rtlCol="0">
            <a:spAutoFit/>
          </a:bodyPr>
          <a:lstStyle/>
          <a:p>
            <a:pPr algn="ctr"/>
            <a:r>
              <a:rPr lang="en-US" sz="2800" b="1" dirty="0"/>
              <a:t> </a:t>
            </a:r>
            <a:r>
              <a:rPr lang="en-US" sz="4000" b="1" dirty="0">
                <a:solidFill>
                  <a:schemeClr val="accent2">
                    <a:lumMod val="75000"/>
                  </a:schemeClr>
                </a:solidFill>
              </a:rPr>
              <a:t>Quantifying DSC Accuracy by Grid Size </a:t>
            </a:r>
            <a:r>
              <a:rPr lang="en-US" sz="4000" b="1" dirty="0"/>
              <a:t> </a:t>
            </a:r>
          </a:p>
          <a:p>
            <a:pPr algn="ctr"/>
            <a:r>
              <a:rPr lang="en-US" sz="2800" b="1" dirty="0"/>
              <a:t>Actual Data for Hong Kong</a:t>
            </a:r>
          </a:p>
        </p:txBody>
      </p:sp>
      <p:sp>
        <p:nvSpPr>
          <p:cNvPr id="4" name="TextBox 3"/>
          <p:cNvSpPr txBox="1"/>
          <p:nvPr/>
        </p:nvSpPr>
        <p:spPr>
          <a:xfrm>
            <a:off x="2388588" y="6384684"/>
            <a:ext cx="1840963" cy="461665"/>
          </a:xfrm>
          <a:prstGeom prst="rect">
            <a:avLst/>
          </a:prstGeom>
          <a:solidFill>
            <a:srgbClr val="FFFFFF"/>
          </a:solidFill>
        </p:spPr>
        <p:txBody>
          <a:bodyPr wrap="square" rtlCol="0">
            <a:spAutoFit/>
          </a:bodyPr>
          <a:lstStyle/>
          <a:p>
            <a:r>
              <a:rPr lang="en-US" sz="2400" b="1" dirty="0"/>
              <a:t>Grid Size (m)</a:t>
            </a:r>
          </a:p>
        </p:txBody>
      </p:sp>
      <p:sp>
        <p:nvSpPr>
          <p:cNvPr id="11" name="TextBox 10"/>
          <p:cNvSpPr txBox="1"/>
          <p:nvPr/>
        </p:nvSpPr>
        <p:spPr>
          <a:xfrm>
            <a:off x="8390119" y="6396335"/>
            <a:ext cx="1840963" cy="461665"/>
          </a:xfrm>
          <a:prstGeom prst="rect">
            <a:avLst/>
          </a:prstGeom>
          <a:solidFill>
            <a:schemeClr val="bg1"/>
          </a:solidFill>
        </p:spPr>
        <p:txBody>
          <a:bodyPr wrap="square" rtlCol="0">
            <a:spAutoFit/>
          </a:bodyPr>
          <a:lstStyle/>
          <a:p>
            <a:r>
              <a:rPr lang="en-US" sz="2400" b="1" dirty="0"/>
              <a:t>Grid Size (m)</a:t>
            </a:r>
          </a:p>
        </p:txBody>
      </p:sp>
      <p:sp>
        <p:nvSpPr>
          <p:cNvPr id="7" name="TextBox 6"/>
          <p:cNvSpPr txBox="1"/>
          <p:nvPr/>
        </p:nvSpPr>
        <p:spPr>
          <a:xfrm>
            <a:off x="244161" y="3409292"/>
            <a:ext cx="583476" cy="707886"/>
          </a:xfrm>
          <a:prstGeom prst="rect">
            <a:avLst/>
          </a:prstGeom>
          <a:noFill/>
        </p:spPr>
        <p:txBody>
          <a:bodyPr wrap="none" rtlCol="0">
            <a:spAutoFit/>
          </a:bodyPr>
          <a:lstStyle/>
          <a:p>
            <a:r>
              <a:rPr lang="en-US" sz="4000" b="1" i="1" dirty="0"/>
              <a:t>P</a:t>
            </a:r>
          </a:p>
        </p:txBody>
      </p:sp>
      <p:sp>
        <p:nvSpPr>
          <p:cNvPr id="12" name="TextBox 11"/>
          <p:cNvSpPr txBox="1"/>
          <p:nvPr/>
        </p:nvSpPr>
        <p:spPr>
          <a:xfrm>
            <a:off x="6028673" y="3409292"/>
            <a:ext cx="583476" cy="707886"/>
          </a:xfrm>
          <a:prstGeom prst="rect">
            <a:avLst/>
          </a:prstGeom>
          <a:noFill/>
        </p:spPr>
        <p:txBody>
          <a:bodyPr wrap="none" rtlCol="0">
            <a:spAutoFit/>
          </a:bodyPr>
          <a:lstStyle/>
          <a:p>
            <a:r>
              <a:rPr lang="en-US" sz="4000" b="1" i="1" dirty="0"/>
              <a:t>P</a:t>
            </a:r>
          </a:p>
        </p:txBody>
      </p:sp>
      <p:sp>
        <p:nvSpPr>
          <p:cNvPr id="8" name="TextBox 7"/>
          <p:cNvSpPr txBox="1"/>
          <p:nvPr/>
        </p:nvSpPr>
        <p:spPr>
          <a:xfrm>
            <a:off x="2940620" y="5017113"/>
            <a:ext cx="2368131" cy="707886"/>
          </a:xfrm>
          <a:prstGeom prst="rect">
            <a:avLst/>
          </a:prstGeom>
          <a:noFill/>
        </p:spPr>
        <p:txBody>
          <a:bodyPr wrap="none" rtlCol="0">
            <a:spAutoFit/>
          </a:bodyPr>
          <a:lstStyle/>
          <a:p>
            <a:r>
              <a:rPr lang="en-US" sz="2000" b="1" dirty="0"/>
              <a:t>0.05               </a:t>
            </a:r>
          </a:p>
          <a:p>
            <a:r>
              <a:rPr lang="en-US" sz="2000" b="1" dirty="0"/>
              <a:t>                             O.01    </a:t>
            </a:r>
          </a:p>
        </p:txBody>
      </p:sp>
      <p:cxnSp>
        <p:nvCxnSpPr>
          <p:cNvPr id="14" name="Straight Arrow Connector 13"/>
          <p:cNvCxnSpPr/>
          <p:nvPr/>
        </p:nvCxnSpPr>
        <p:spPr>
          <a:xfrm>
            <a:off x="3227508" y="5359406"/>
            <a:ext cx="0" cy="570893"/>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4964533" y="5633201"/>
            <a:ext cx="0" cy="448559"/>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8627556" y="5017113"/>
            <a:ext cx="2368131" cy="707886"/>
          </a:xfrm>
          <a:prstGeom prst="rect">
            <a:avLst/>
          </a:prstGeom>
          <a:noFill/>
        </p:spPr>
        <p:txBody>
          <a:bodyPr wrap="none" rtlCol="0">
            <a:spAutoFit/>
          </a:bodyPr>
          <a:lstStyle/>
          <a:p>
            <a:r>
              <a:rPr lang="en-US" sz="2000" b="1" dirty="0"/>
              <a:t>0.05               </a:t>
            </a:r>
          </a:p>
          <a:p>
            <a:r>
              <a:rPr lang="en-US" sz="2000" b="1" dirty="0"/>
              <a:t>                             O.01    </a:t>
            </a:r>
          </a:p>
        </p:txBody>
      </p:sp>
      <p:cxnSp>
        <p:nvCxnSpPr>
          <p:cNvPr id="24" name="Straight Arrow Connector 23"/>
          <p:cNvCxnSpPr/>
          <p:nvPr/>
        </p:nvCxnSpPr>
        <p:spPr>
          <a:xfrm>
            <a:off x="8926095" y="5349633"/>
            <a:ext cx="0" cy="570893"/>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10616514" y="5661293"/>
            <a:ext cx="0" cy="448559"/>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1002043" y="5920526"/>
            <a:ext cx="4823785" cy="0"/>
          </a:xfrm>
          <a:prstGeom prst="line">
            <a:avLst/>
          </a:prstGeom>
          <a:ln w="38100" cmpd="sng">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6747233" y="5920526"/>
            <a:ext cx="4823785" cy="0"/>
          </a:xfrm>
          <a:prstGeom prst="line">
            <a:avLst/>
          </a:prstGeom>
          <a:ln w="38100" cmpd="sng">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991315" y="6096228"/>
            <a:ext cx="4823785" cy="0"/>
          </a:xfrm>
          <a:prstGeom prst="line">
            <a:avLst/>
          </a:prstGeom>
          <a:ln w="3810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6736507" y="6093411"/>
            <a:ext cx="4823785" cy="0"/>
          </a:xfrm>
          <a:prstGeom prst="line">
            <a:avLst/>
          </a:prstGeom>
          <a:ln w="38100" cmpd="sng">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3352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132" y="132107"/>
            <a:ext cx="11744868" cy="1325563"/>
          </a:xfrm>
        </p:spPr>
        <p:txBody>
          <a:bodyPr>
            <a:normAutofit fontScale="90000"/>
          </a:bodyPr>
          <a:lstStyle/>
          <a:p>
            <a:r>
              <a:rPr lang="en-US" b="1" dirty="0">
                <a:latin typeface="+mn-lt"/>
              </a:rPr>
              <a:t>WUDAPT is International &amp; Community-Based </a:t>
            </a:r>
            <a:br>
              <a:rPr lang="en-US" b="1" dirty="0">
                <a:latin typeface="+mn-lt"/>
              </a:rPr>
            </a:br>
            <a:r>
              <a:rPr lang="en-US" b="1" dirty="0">
                <a:latin typeface="+mn-lt"/>
              </a:rPr>
              <a:t>List of W12 COLLABORATORS is growing, currently </a:t>
            </a:r>
          </a:p>
        </p:txBody>
      </p:sp>
      <p:sp>
        <p:nvSpPr>
          <p:cNvPr id="3" name="Content Placeholder 2"/>
          <p:cNvSpPr>
            <a:spLocks noGrp="1"/>
          </p:cNvSpPr>
          <p:nvPr>
            <p:ph idx="1"/>
          </p:nvPr>
        </p:nvSpPr>
        <p:spPr>
          <a:xfrm>
            <a:off x="838200" y="1457671"/>
            <a:ext cx="10515600" cy="5229936"/>
          </a:xfrm>
        </p:spPr>
        <p:txBody>
          <a:bodyPr numCol="3">
            <a:noAutofit/>
          </a:bodyPr>
          <a:lstStyle/>
          <a:p>
            <a:r>
              <a:rPr lang="en-US" sz="2000" b="1" dirty="0"/>
              <a:t>Dan Aliaga	</a:t>
            </a:r>
          </a:p>
          <a:p>
            <a:r>
              <a:rPr lang="en-US" sz="2000" b="1" dirty="0"/>
              <a:t>Gerald Mills 	</a:t>
            </a:r>
          </a:p>
          <a:p>
            <a:r>
              <a:rPr lang="en-US" sz="2000" b="1" dirty="0"/>
              <a:t>Valery Masson,	</a:t>
            </a:r>
          </a:p>
          <a:p>
            <a:r>
              <a:rPr lang="en-US" sz="2000" b="1" dirty="0"/>
              <a:t>Linda See  	</a:t>
            </a:r>
          </a:p>
          <a:p>
            <a:r>
              <a:rPr lang="en-US" sz="2000" b="1" dirty="0"/>
              <a:t>Marina Neophytou</a:t>
            </a:r>
          </a:p>
          <a:p>
            <a:r>
              <a:rPr lang="en-US" sz="2000" b="1" dirty="0" err="1"/>
              <a:t>Ariane</a:t>
            </a:r>
            <a:r>
              <a:rPr lang="en-US" sz="2000" b="1" dirty="0"/>
              <a:t> Middel	</a:t>
            </a:r>
          </a:p>
          <a:p>
            <a:r>
              <a:rPr lang="en-US" sz="2000" b="1" dirty="0"/>
              <a:t>Benjamin Bechtel</a:t>
            </a:r>
          </a:p>
          <a:p>
            <a:r>
              <a:rPr lang="en-US" sz="2000" b="1" dirty="0"/>
              <a:t>Chao Ren		</a:t>
            </a:r>
          </a:p>
          <a:p>
            <a:r>
              <a:rPr lang="en-US" sz="2000" b="1" dirty="0"/>
              <a:t>Ed Ng		</a:t>
            </a:r>
          </a:p>
          <a:p>
            <a:r>
              <a:rPr lang="en-US" sz="2000" b="1" dirty="0"/>
              <a:t>Yuan Huang	</a:t>
            </a:r>
          </a:p>
          <a:p>
            <a:r>
              <a:rPr lang="en-US" sz="2000" b="1" dirty="0"/>
              <a:t>Iain Stewart	</a:t>
            </a:r>
          </a:p>
          <a:p>
            <a:r>
              <a:rPr lang="en-US" sz="2000" b="1" dirty="0"/>
              <a:t>Jimmy Fung		</a:t>
            </a:r>
          </a:p>
          <a:p>
            <a:r>
              <a:rPr lang="en-US" sz="2000" b="1" dirty="0"/>
              <a:t>Michael Wong	</a:t>
            </a:r>
          </a:p>
          <a:p>
            <a:r>
              <a:rPr lang="en-US" sz="2000" b="1" dirty="0" err="1"/>
              <a:t>Xiaowei</a:t>
            </a:r>
            <a:r>
              <a:rPr lang="en-US" sz="2000" b="1" dirty="0"/>
              <a:t> Zhang, 	</a:t>
            </a:r>
          </a:p>
          <a:p>
            <a:r>
              <a:rPr lang="en-US" sz="2000" b="1" dirty="0" err="1"/>
              <a:t>Aly</a:t>
            </a:r>
            <a:r>
              <a:rPr lang="en-US" sz="2000" b="1" dirty="0"/>
              <a:t> </a:t>
            </a:r>
            <a:r>
              <a:rPr lang="en-US" sz="2000" b="1" dirty="0" err="1"/>
              <a:t>Shehata</a:t>
            </a:r>
            <a:r>
              <a:rPr lang="en-US" sz="2000" b="1" dirty="0"/>
              <a:t>	</a:t>
            </a:r>
          </a:p>
          <a:p>
            <a:r>
              <a:rPr lang="en-US" sz="2000" b="1" dirty="0"/>
              <a:t>Alberto Martilli,	</a:t>
            </a:r>
          </a:p>
          <a:p>
            <a:r>
              <a:rPr lang="en-US" sz="2000" b="1" dirty="0" err="1"/>
              <a:t>Shiguang</a:t>
            </a:r>
            <a:r>
              <a:rPr lang="en-US" sz="2000" b="1" dirty="0"/>
              <a:t> Miao	</a:t>
            </a:r>
          </a:p>
          <a:p>
            <a:r>
              <a:rPr lang="en-US" sz="2000" b="1" dirty="0"/>
              <a:t>Xuemei Wang	</a:t>
            </a:r>
          </a:p>
          <a:p>
            <a:r>
              <a:rPr lang="en-US" sz="2000" b="1" dirty="0"/>
              <a:t>Denise Duarte	</a:t>
            </a:r>
          </a:p>
          <a:p>
            <a:r>
              <a:rPr lang="en-US" sz="2000" b="1" dirty="0"/>
              <a:t>Luciana </a:t>
            </a:r>
            <a:r>
              <a:rPr lang="en-US" sz="2000" b="1" dirty="0" err="1"/>
              <a:t>Schwander</a:t>
            </a:r>
            <a:r>
              <a:rPr lang="en-US" sz="2000" b="1" dirty="0"/>
              <a:t>	</a:t>
            </a:r>
          </a:p>
          <a:p>
            <a:r>
              <a:rPr lang="en-US" sz="2000" b="1" dirty="0" err="1"/>
              <a:t>Weiwen</a:t>
            </a:r>
            <a:r>
              <a:rPr lang="en-US" sz="2000" b="1" dirty="0"/>
              <a:t> Wang	</a:t>
            </a:r>
          </a:p>
          <a:p>
            <a:r>
              <a:rPr lang="en-US" sz="2000" b="1" dirty="0"/>
              <a:t>Yuguo Li		</a:t>
            </a:r>
          </a:p>
          <a:p>
            <a:r>
              <a:rPr lang="en-US" sz="2000" b="1" dirty="0"/>
              <a:t>Johan Feddema</a:t>
            </a:r>
          </a:p>
          <a:p>
            <a:r>
              <a:rPr lang="en-US" sz="2000" b="1" dirty="0"/>
              <a:t>Johan Feddema</a:t>
            </a:r>
          </a:p>
          <a:p>
            <a:r>
              <a:rPr lang="en-US" sz="2000" b="1" dirty="0" err="1"/>
              <a:t>Yoshiki</a:t>
            </a:r>
            <a:r>
              <a:rPr lang="en-US" sz="2000" b="1" dirty="0"/>
              <a:t> Yamagata</a:t>
            </a:r>
          </a:p>
          <a:p>
            <a:r>
              <a:rPr lang="en-US" sz="2000" b="1" dirty="0"/>
              <a:t>Adel Hanna</a:t>
            </a:r>
          </a:p>
          <a:p>
            <a:r>
              <a:rPr lang="en-US" sz="2000" b="1" dirty="0"/>
              <a:t>Dev Niyogi</a:t>
            </a:r>
          </a:p>
          <a:p>
            <a:r>
              <a:rPr lang="en-US" sz="2000" b="1" dirty="0"/>
              <a:t>Jorge </a:t>
            </a:r>
            <a:r>
              <a:rPr lang="en-US" sz="2000" b="1" dirty="0" err="1"/>
              <a:t>Gonazales</a:t>
            </a:r>
            <a:endParaRPr lang="en-US" sz="2000" b="1" dirty="0"/>
          </a:p>
          <a:p>
            <a:r>
              <a:rPr lang="en-US" sz="2000" b="1" dirty="0"/>
              <a:t>Julia Hidalgo</a:t>
            </a:r>
          </a:p>
          <a:p>
            <a:r>
              <a:rPr lang="en-US" sz="2000" b="1" dirty="0" err="1"/>
              <a:t>Hilge</a:t>
            </a:r>
            <a:r>
              <a:rPr lang="en-US" sz="2000" b="1" dirty="0"/>
              <a:t> Simon</a:t>
            </a:r>
          </a:p>
          <a:p>
            <a:r>
              <a:rPr lang="en-US" sz="2000" b="1" dirty="0"/>
              <a:t>Michael Bruse</a:t>
            </a:r>
          </a:p>
          <a:p>
            <a:r>
              <a:rPr lang="en-US" sz="2000" b="1" dirty="0"/>
              <a:t>Tim </a:t>
            </a:r>
            <a:r>
              <a:rPr lang="en-US" sz="2000" b="1" dirty="0" err="1"/>
              <a:t>Kropp</a:t>
            </a:r>
            <a:endParaRPr lang="en-US" sz="1000" b="1" dirty="0"/>
          </a:p>
          <a:p>
            <a:r>
              <a:rPr lang="en-US" sz="2000" b="1" dirty="0"/>
              <a:t>Alexander Baklanov</a:t>
            </a:r>
          </a:p>
          <a:p>
            <a:r>
              <a:rPr lang="en-US" sz="2000" b="1" dirty="0" err="1"/>
              <a:t>Yoseob</a:t>
            </a:r>
            <a:r>
              <a:rPr lang="en-US" sz="2000" b="1" dirty="0"/>
              <a:t> Kim</a:t>
            </a:r>
          </a:p>
          <a:p>
            <a:r>
              <a:rPr lang="en-US" sz="2000" b="1" dirty="0" err="1"/>
              <a:t>Yelva</a:t>
            </a:r>
            <a:r>
              <a:rPr lang="en-US" sz="2000" b="1" dirty="0"/>
              <a:t> </a:t>
            </a:r>
            <a:r>
              <a:rPr lang="en-US" sz="2000" b="1" dirty="0" err="1"/>
              <a:t>Ustan</a:t>
            </a:r>
            <a:endParaRPr lang="en-US" sz="2000" b="1" dirty="0"/>
          </a:p>
          <a:p>
            <a:r>
              <a:rPr lang="en-US" sz="2000" b="1" dirty="0"/>
              <a:t>Sue Grimmond</a:t>
            </a:r>
          </a:p>
          <a:p>
            <a:endParaRPr lang="en-US" sz="2000" b="1" dirty="0"/>
          </a:p>
          <a:p>
            <a:endParaRPr lang="en-US" sz="2400" b="1" dirty="0"/>
          </a:p>
          <a:p>
            <a:endParaRPr lang="en-US" sz="2400" b="1" dirty="0"/>
          </a:p>
          <a:p>
            <a:endParaRPr lang="en-US" sz="2400" b="1" dirty="0"/>
          </a:p>
          <a:p>
            <a:endParaRPr lang="en-US" sz="2400" b="1" dirty="0"/>
          </a:p>
        </p:txBody>
      </p:sp>
    </p:spTree>
    <p:extLst>
      <p:ext uri="{BB962C8B-B14F-4D97-AF65-F5344CB8AC3E}">
        <p14:creationId xmlns:p14="http://schemas.microsoft.com/office/powerpoint/2010/main" val="205070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2"/>
          <p:cNvSpPr txBox="1">
            <a:spLocks noChangeArrowheads="1"/>
          </p:cNvSpPr>
          <p:nvPr/>
        </p:nvSpPr>
        <p:spPr bwMode="auto">
          <a:xfrm>
            <a:off x="4267200" y="3429001"/>
            <a:ext cx="2336800" cy="461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lvl1pPr eaLnBrk="0" hangingPunct="0">
              <a:defRPr kumimoji="1" sz="2400">
                <a:solidFill>
                  <a:schemeClr val="tx1"/>
                </a:solidFill>
                <a:latin typeface="Arial" charset="0"/>
                <a:ea typeface="ＭＳ Ｐゴシック" charset="0"/>
                <a:cs typeface="新細明體" charset="0"/>
              </a:defRPr>
            </a:lvl1pPr>
            <a:lvl2pPr marL="742950" indent="-285750" eaLnBrk="0" hangingPunct="0">
              <a:defRPr kumimoji="1" sz="2400">
                <a:solidFill>
                  <a:schemeClr val="tx1"/>
                </a:solidFill>
                <a:latin typeface="Arial" charset="0"/>
                <a:ea typeface="新細明體" charset="0"/>
                <a:cs typeface="新細明體" charset="0"/>
              </a:defRPr>
            </a:lvl2pPr>
            <a:lvl3pPr marL="1143000" indent="-228600" eaLnBrk="0" hangingPunct="0">
              <a:defRPr kumimoji="1" sz="2400">
                <a:solidFill>
                  <a:schemeClr val="tx1"/>
                </a:solidFill>
                <a:latin typeface="Arial" charset="0"/>
                <a:ea typeface="新細明體" charset="0"/>
                <a:cs typeface="新細明體" charset="0"/>
              </a:defRPr>
            </a:lvl3pPr>
            <a:lvl4pPr marL="1600200" indent="-228600" eaLnBrk="0" hangingPunct="0">
              <a:defRPr kumimoji="1" sz="2400">
                <a:solidFill>
                  <a:schemeClr val="tx1"/>
                </a:solidFill>
                <a:latin typeface="Arial" charset="0"/>
                <a:ea typeface="新細明體" charset="0"/>
                <a:cs typeface="新細明體" charset="0"/>
              </a:defRPr>
            </a:lvl4pPr>
            <a:lvl5pPr marL="2057400" indent="-228600" eaLnBrk="0" hangingPunct="0">
              <a:defRPr kumimoji="1" sz="2400">
                <a:solidFill>
                  <a:schemeClr val="tx1"/>
                </a:solidFill>
                <a:latin typeface="Arial" charset="0"/>
                <a:ea typeface="新細明體" charset="0"/>
                <a:cs typeface="新細明體" charset="0"/>
              </a:defRPr>
            </a:lvl5pPr>
            <a:lvl6pPr marL="2514600" indent="-228600" algn="ctr" eaLnBrk="0" fontAlgn="base" hangingPunct="0">
              <a:spcBef>
                <a:spcPct val="0"/>
              </a:spcBef>
              <a:spcAft>
                <a:spcPct val="0"/>
              </a:spcAft>
              <a:defRPr kumimoji="1" sz="2400">
                <a:solidFill>
                  <a:schemeClr val="tx1"/>
                </a:solidFill>
                <a:latin typeface="Arial" charset="0"/>
                <a:ea typeface="新細明體" charset="0"/>
                <a:cs typeface="新細明體" charset="0"/>
              </a:defRPr>
            </a:lvl6pPr>
            <a:lvl7pPr marL="2971800" indent="-228600" algn="ctr" eaLnBrk="0" fontAlgn="base" hangingPunct="0">
              <a:spcBef>
                <a:spcPct val="0"/>
              </a:spcBef>
              <a:spcAft>
                <a:spcPct val="0"/>
              </a:spcAft>
              <a:defRPr kumimoji="1" sz="2400">
                <a:solidFill>
                  <a:schemeClr val="tx1"/>
                </a:solidFill>
                <a:latin typeface="Arial" charset="0"/>
                <a:ea typeface="新細明體" charset="0"/>
                <a:cs typeface="新細明體" charset="0"/>
              </a:defRPr>
            </a:lvl7pPr>
            <a:lvl8pPr marL="3429000" indent="-228600" algn="ctr" eaLnBrk="0" fontAlgn="base" hangingPunct="0">
              <a:spcBef>
                <a:spcPct val="0"/>
              </a:spcBef>
              <a:spcAft>
                <a:spcPct val="0"/>
              </a:spcAft>
              <a:defRPr kumimoji="1" sz="2400">
                <a:solidFill>
                  <a:schemeClr val="tx1"/>
                </a:solidFill>
                <a:latin typeface="Arial" charset="0"/>
                <a:ea typeface="新細明體" charset="0"/>
                <a:cs typeface="新細明體" charset="0"/>
              </a:defRPr>
            </a:lvl8pPr>
            <a:lvl9pPr marL="3886200" indent="-228600" algn="ctr" eaLnBrk="0" fontAlgn="base" hangingPunct="0">
              <a:spcBef>
                <a:spcPct val="0"/>
              </a:spcBef>
              <a:spcAft>
                <a:spcPct val="0"/>
              </a:spcAft>
              <a:defRPr kumimoji="1" sz="2400">
                <a:solidFill>
                  <a:schemeClr val="tx1"/>
                </a:solidFill>
                <a:latin typeface="Arial" charset="0"/>
                <a:ea typeface="新細明體" charset="0"/>
                <a:cs typeface="新細明體" charset="0"/>
              </a:defRPr>
            </a:lvl9pPr>
          </a:lstStyle>
          <a:p>
            <a:pPr eaLnBrk="1" hangingPunct="1"/>
            <a:r>
              <a:rPr lang="en-US">
                <a:solidFill>
                  <a:srgbClr val="FFFF00"/>
                </a:solidFill>
                <a:latin typeface="Tahoma" charset="0"/>
                <a:cs typeface="ＭＳ Ｐゴシック" charset="0"/>
              </a:rPr>
              <a:t>Scales</a:t>
            </a:r>
          </a:p>
        </p:txBody>
      </p:sp>
      <p:sp>
        <p:nvSpPr>
          <p:cNvPr id="31746" name="AutoShape 3"/>
          <p:cNvSpPr>
            <a:spLocks noChangeAspect="1" noChangeArrowheads="1" noTextEdit="1"/>
          </p:cNvSpPr>
          <p:nvPr/>
        </p:nvSpPr>
        <p:spPr bwMode="auto">
          <a:xfrm>
            <a:off x="11379200" y="4881565"/>
            <a:ext cx="3666067" cy="1976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endParaRPr lang="en-US"/>
          </a:p>
        </p:txBody>
      </p:sp>
      <p:pic>
        <p:nvPicPr>
          <p:cNvPr id="31747" name="Picture 4" descr="canyonmast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652000" y="2971800"/>
            <a:ext cx="21336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48" name="Picture 5" descr="OBLIQU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782" y="3348041"/>
            <a:ext cx="2702417" cy="172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49"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652000" y="5181600"/>
            <a:ext cx="25400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50" name="Rectangle 7"/>
          <p:cNvSpPr>
            <a:spLocks noChangeArrowheads="1"/>
          </p:cNvSpPr>
          <p:nvPr/>
        </p:nvSpPr>
        <p:spPr bwMode="auto">
          <a:xfrm>
            <a:off x="0" y="3318937"/>
            <a:ext cx="2743200" cy="1752600"/>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93026" tIns="46514" rIns="93026" bIns="46514" anchor="ctr"/>
          <a:lstStyle/>
          <a:p>
            <a:endParaRPr lang="en-US"/>
          </a:p>
        </p:txBody>
      </p:sp>
      <p:sp>
        <p:nvSpPr>
          <p:cNvPr id="31751" name="Rectangle 8"/>
          <p:cNvSpPr>
            <a:spLocks noChangeArrowheads="1"/>
          </p:cNvSpPr>
          <p:nvPr/>
        </p:nvSpPr>
        <p:spPr bwMode="auto">
          <a:xfrm>
            <a:off x="9652000" y="2971800"/>
            <a:ext cx="2540000" cy="3886200"/>
          </a:xfrm>
          <a:prstGeom prst="rect">
            <a:avLst/>
          </a:prstGeom>
          <a:noFill/>
          <a:ln w="28575">
            <a:solidFill>
              <a:srgbClr val="00FFFF"/>
            </a:solidFill>
            <a:miter lim="800000"/>
            <a:headEnd/>
            <a:tailEnd/>
          </a:ln>
          <a:extLst>
            <a:ext uri="{909E8E84-426E-40dd-AFC4-6F175D3DCCD1}">
              <a14:hiddenFill xmlns:a14="http://schemas.microsoft.com/office/drawing/2010/main" xmlns="">
                <a:solidFill>
                  <a:srgbClr val="FFFFFF"/>
                </a:solidFill>
              </a14:hiddenFill>
            </a:ext>
          </a:extLst>
        </p:spPr>
        <p:txBody>
          <a:bodyPr wrap="none" lIns="93026" tIns="46514" rIns="93026" bIns="46514" anchor="ctr"/>
          <a:lstStyle/>
          <a:p>
            <a:pPr>
              <a:spcBef>
                <a:spcPct val="30000"/>
              </a:spcBef>
            </a:pPr>
            <a:endParaRPr lang="en-US" sz="2000">
              <a:solidFill>
                <a:schemeClr val="bg1"/>
              </a:solidFill>
              <a:cs typeface="Arial" charset="0"/>
            </a:endParaRPr>
          </a:p>
        </p:txBody>
      </p:sp>
      <p:grpSp>
        <p:nvGrpSpPr>
          <p:cNvPr id="31752" name="Group 9"/>
          <p:cNvGrpSpPr>
            <a:grpSpLocks/>
          </p:cNvGrpSpPr>
          <p:nvPr/>
        </p:nvGrpSpPr>
        <p:grpSpPr bwMode="auto">
          <a:xfrm>
            <a:off x="2888592" y="2901907"/>
            <a:ext cx="6572551" cy="3468731"/>
            <a:chOff x="1296" y="48"/>
            <a:chExt cx="3168" cy="2112"/>
          </a:xfrm>
        </p:grpSpPr>
        <p:pic>
          <p:nvPicPr>
            <p:cNvPr id="31765" name="Picture 10"/>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96" y="48"/>
              <a:ext cx="3168" cy="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1766" name="Group 11"/>
            <p:cNvGrpSpPr>
              <a:grpSpLocks/>
            </p:cNvGrpSpPr>
            <p:nvPr/>
          </p:nvGrpSpPr>
          <p:grpSpPr bwMode="auto">
            <a:xfrm>
              <a:off x="1296" y="48"/>
              <a:ext cx="3168" cy="2112"/>
              <a:chOff x="1296" y="48"/>
              <a:chExt cx="3168" cy="2112"/>
            </a:xfrm>
          </p:grpSpPr>
          <p:sp>
            <p:nvSpPr>
              <p:cNvPr id="31767" name="Rectangle 12"/>
              <p:cNvSpPr>
                <a:spLocks noChangeArrowheads="1"/>
              </p:cNvSpPr>
              <p:nvPr/>
            </p:nvSpPr>
            <p:spPr bwMode="auto">
              <a:xfrm>
                <a:off x="1296" y="1056"/>
                <a:ext cx="1658" cy="1104"/>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93031" tIns="46516" rIns="93031" bIns="46516" anchor="ctr"/>
              <a:lstStyle/>
              <a:p>
                <a:endParaRPr lang="en-US"/>
              </a:p>
            </p:txBody>
          </p:sp>
          <p:sp>
            <p:nvSpPr>
              <p:cNvPr id="31768" name="Rectangle 13"/>
              <p:cNvSpPr>
                <a:spLocks noChangeArrowheads="1"/>
              </p:cNvSpPr>
              <p:nvPr/>
            </p:nvSpPr>
            <p:spPr bwMode="auto">
              <a:xfrm>
                <a:off x="1296" y="48"/>
                <a:ext cx="3168" cy="960"/>
              </a:xfrm>
              <a:prstGeom prst="rect">
                <a:avLst/>
              </a:prstGeom>
              <a:noFill/>
              <a:ln w="28575">
                <a:solidFill>
                  <a:schemeClr val="folHlink"/>
                </a:solidFill>
                <a:miter lim="800000"/>
                <a:headEnd/>
                <a:tailEnd/>
              </a:ln>
              <a:extLst>
                <a:ext uri="{909E8E84-426E-40dd-AFC4-6F175D3DCCD1}">
                  <a14:hiddenFill xmlns:a14="http://schemas.microsoft.com/office/drawing/2010/main" xmlns="">
                    <a:solidFill>
                      <a:srgbClr val="FFFFFF"/>
                    </a:solidFill>
                  </a14:hiddenFill>
                </a:ext>
              </a:extLst>
            </p:spPr>
            <p:txBody>
              <a:bodyPr wrap="none" lIns="93031" tIns="46516" rIns="93031" bIns="46516" anchor="ctr"/>
              <a:lstStyle/>
              <a:p>
                <a:endParaRPr lang="en-US"/>
              </a:p>
            </p:txBody>
          </p:sp>
          <p:sp>
            <p:nvSpPr>
              <p:cNvPr id="31769" name="Rectangle 14"/>
              <p:cNvSpPr>
                <a:spLocks noChangeArrowheads="1"/>
              </p:cNvSpPr>
              <p:nvPr/>
            </p:nvSpPr>
            <p:spPr bwMode="auto">
              <a:xfrm>
                <a:off x="2976" y="1056"/>
                <a:ext cx="1488" cy="1104"/>
              </a:xfrm>
              <a:prstGeom prst="rect">
                <a:avLst/>
              </a:prstGeom>
              <a:noFill/>
              <a:ln w="28575">
                <a:solidFill>
                  <a:srgbClr val="00FFFF"/>
                </a:solidFill>
                <a:miter lim="800000"/>
                <a:headEnd/>
                <a:tailEnd/>
              </a:ln>
              <a:extLst>
                <a:ext uri="{909E8E84-426E-40dd-AFC4-6F175D3DCCD1}">
                  <a14:hiddenFill xmlns:a14="http://schemas.microsoft.com/office/drawing/2010/main" xmlns="">
                    <a:solidFill>
                      <a:srgbClr val="FFFFFF"/>
                    </a:solidFill>
                  </a14:hiddenFill>
                </a:ext>
              </a:extLst>
            </p:spPr>
            <p:txBody>
              <a:bodyPr wrap="none" lIns="93031" tIns="46516" rIns="93031" bIns="46516" anchor="ctr"/>
              <a:lstStyle/>
              <a:p>
                <a:endParaRPr lang="en-US"/>
              </a:p>
            </p:txBody>
          </p:sp>
          <p:sp>
            <p:nvSpPr>
              <p:cNvPr id="31770" name="Line 15"/>
              <p:cNvSpPr>
                <a:spLocks noChangeShapeType="1"/>
              </p:cNvSpPr>
              <p:nvPr/>
            </p:nvSpPr>
            <p:spPr bwMode="auto">
              <a:xfrm>
                <a:off x="1451" y="1232"/>
                <a:ext cx="466" cy="0"/>
              </a:xfrm>
              <a:prstGeom prst="line">
                <a:avLst/>
              </a:prstGeom>
              <a:noFill/>
              <a:ln w="28575">
                <a:solidFill>
                  <a:srgbClr val="FF0000"/>
                </a:solidFill>
                <a:round/>
                <a:headEnd/>
                <a:tailEnd/>
              </a:ln>
              <a:extLst>
                <a:ext uri="{909E8E84-426E-40dd-AFC4-6F175D3DCCD1}">
                  <a14:hiddenFill xmlns:a14="http://schemas.microsoft.com/office/drawing/2010/main" xmlns="">
                    <a:noFill/>
                  </a14:hiddenFill>
                </a:ext>
              </a:extLst>
            </p:spPr>
            <p:txBody>
              <a:bodyPr lIns="93031" tIns="46516" rIns="93031" bIns="46516"/>
              <a:lstStyle/>
              <a:p>
                <a:endParaRPr lang="en-US"/>
              </a:p>
            </p:txBody>
          </p:sp>
          <p:sp>
            <p:nvSpPr>
              <p:cNvPr id="31771" name="Line 16"/>
              <p:cNvSpPr>
                <a:spLocks noChangeShapeType="1"/>
              </p:cNvSpPr>
              <p:nvPr/>
            </p:nvSpPr>
            <p:spPr bwMode="auto">
              <a:xfrm>
                <a:off x="3057" y="1232"/>
                <a:ext cx="461" cy="0"/>
              </a:xfrm>
              <a:prstGeom prst="line">
                <a:avLst/>
              </a:prstGeom>
              <a:noFill/>
              <a:ln w="28575">
                <a:solidFill>
                  <a:srgbClr val="33CCFF"/>
                </a:solidFill>
                <a:round/>
                <a:headEnd/>
                <a:tailEnd/>
              </a:ln>
              <a:extLst>
                <a:ext uri="{909E8E84-426E-40dd-AFC4-6F175D3DCCD1}">
                  <a14:hiddenFill xmlns:a14="http://schemas.microsoft.com/office/drawing/2010/main" xmlns="">
                    <a:noFill/>
                  </a14:hiddenFill>
                </a:ext>
              </a:extLst>
            </p:spPr>
            <p:txBody>
              <a:bodyPr lIns="93031" tIns="46516" rIns="93031" bIns="46516"/>
              <a:lstStyle/>
              <a:p>
                <a:endParaRPr lang="en-US"/>
              </a:p>
            </p:txBody>
          </p:sp>
          <p:sp>
            <p:nvSpPr>
              <p:cNvPr id="31772" name="Line 17"/>
              <p:cNvSpPr>
                <a:spLocks noChangeShapeType="1"/>
              </p:cNvSpPr>
              <p:nvPr/>
            </p:nvSpPr>
            <p:spPr bwMode="auto">
              <a:xfrm>
                <a:off x="1440" y="144"/>
                <a:ext cx="480" cy="0"/>
              </a:xfrm>
              <a:prstGeom prst="line">
                <a:avLst/>
              </a:prstGeom>
              <a:noFill/>
              <a:ln w="28575">
                <a:solidFill>
                  <a:schemeClr val="folHlink"/>
                </a:solidFill>
                <a:round/>
                <a:headEnd/>
                <a:tailEnd/>
              </a:ln>
              <a:extLst>
                <a:ext uri="{909E8E84-426E-40dd-AFC4-6F175D3DCCD1}">
                  <a14:hiddenFill xmlns:a14="http://schemas.microsoft.com/office/drawing/2010/main" xmlns="">
                    <a:noFill/>
                  </a14:hiddenFill>
                </a:ext>
              </a:extLst>
            </p:spPr>
            <p:txBody>
              <a:bodyPr lIns="93031" tIns="46516" rIns="93031" bIns="46516"/>
              <a:lstStyle/>
              <a:p>
                <a:endParaRPr lang="en-US"/>
              </a:p>
            </p:txBody>
          </p:sp>
        </p:grpSp>
      </p:grpSp>
      <p:pic>
        <p:nvPicPr>
          <p:cNvPr id="31753" name="Picture 18" descr="IMG_3360"/>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0" y="5334000"/>
            <a:ext cx="26416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54" name="Rectangle 19"/>
          <p:cNvSpPr>
            <a:spLocks noChangeArrowheads="1"/>
          </p:cNvSpPr>
          <p:nvPr/>
        </p:nvSpPr>
        <p:spPr bwMode="auto">
          <a:xfrm>
            <a:off x="0" y="5334000"/>
            <a:ext cx="2641600" cy="1524000"/>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93026" tIns="46514" rIns="93026" bIns="46514" anchor="ctr"/>
          <a:lstStyle/>
          <a:p>
            <a:endParaRPr lang="en-US"/>
          </a:p>
        </p:txBody>
      </p:sp>
      <p:pic>
        <p:nvPicPr>
          <p:cNvPr id="31755" name="Picture 20"/>
          <p:cNvPicPr>
            <a:picLocks noChangeAspect="1" noChangeArrowheads="1"/>
          </p:cNvPicPr>
          <p:nvPr/>
        </p:nvPicPr>
        <p:blipFill>
          <a:blip r:embed="rId8" cstate="email">
            <a:extLst>
              <a:ext uri="{28A0092B-C50C-407E-A947-70E740481C1C}">
                <a14:useLocalDpi xmlns:a14="http://schemas.microsoft.com/office/drawing/2010/main"/>
              </a:ext>
            </a:extLst>
          </a:blip>
          <a:srcRect l="3929" t="20958" r="3929" b="13098"/>
          <a:stretch>
            <a:fillRect/>
          </a:stretch>
        </p:blipFill>
        <p:spPr bwMode="auto">
          <a:xfrm>
            <a:off x="714349" y="151104"/>
            <a:ext cx="11154823" cy="25631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56" name="Rectangle 21"/>
          <p:cNvSpPr>
            <a:spLocks noChangeArrowheads="1"/>
          </p:cNvSpPr>
          <p:nvPr/>
        </p:nvSpPr>
        <p:spPr bwMode="auto">
          <a:xfrm>
            <a:off x="750981" y="151102"/>
            <a:ext cx="11074400" cy="2636838"/>
          </a:xfrm>
          <a:prstGeom prst="rect">
            <a:avLst/>
          </a:prstGeom>
          <a:noFill/>
          <a:ln w="28575">
            <a:solidFill>
              <a:schemeClr val="folHlink"/>
            </a:solidFill>
            <a:miter lim="800000"/>
            <a:headEnd/>
            <a:tailEnd/>
          </a:ln>
          <a:extLst>
            <a:ext uri="{909E8E84-426E-40dd-AFC4-6F175D3DCCD1}">
              <a14:hiddenFill xmlns:a14="http://schemas.microsoft.com/office/drawing/2010/main" xmlns="">
                <a:solidFill>
                  <a:srgbClr val="FFFFFF"/>
                </a:solidFill>
              </a14:hiddenFill>
            </a:ext>
          </a:extLst>
        </p:spPr>
        <p:txBody>
          <a:bodyPr wrap="none" lIns="93026" tIns="46514" rIns="93026" bIns="46514" anchor="ctr"/>
          <a:lstStyle/>
          <a:p>
            <a:endParaRPr lang="en-US"/>
          </a:p>
        </p:txBody>
      </p:sp>
      <p:sp>
        <p:nvSpPr>
          <p:cNvPr id="31757" name="Text Box 22"/>
          <p:cNvSpPr txBox="1">
            <a:spLocks noChangeArrowheads="1"/>
          </p:cNvSpPr>
          <p:nvPr/>
        </p:nvSpPr>
        <p:spPr bwMode="auto">
          <a:xfrm>
            <a:off x="5618989" y="6370638"/>
            <a:ext cx="1418807" cy="46326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3026" tIns="46514" rIns="93026" bIns="46514">
            <a:spAutoFit/>
          </a:bodyPr>
          <a:lstStyle>
            <a:lvl1pPr eaLnBrk="0" hangingPunct="0">
              <a:defRPr kumimoji="1" sz="2400">
                <a:solidFill>
                  <a:schemeClr val="tx1"/>
                </a:solidFill>
                <a:latin typeface="Arial" charset="0"/>
                <a:ea typeface="ＭＳ Ｐゴシック" charset="0"/>
                <a:cs typeface="新細明體" charset="0"/>
              </a:defRPr>
            </a:lvl1pPr>
            <a:lvl2pPr marL="742950" indent="-285750" eaLnBrk="0" hangingPunct="0">
              <a:defRPr kumimoji="1" sz="2400">
                <a:solidFill>
                  <a:schemeClr val="tx1"/>
                </a:solidFill>
                <a:latin typeface="Arial" charset="0"/>
                <a:ea typeface="新細明體" charset="0"/>
                <a:cs typeface="新細明體" charset="0"/>
              </a:defRPr>
            </a:lvl2pPr>
            <a:lvl3pPr marL="1143000" indent="-228600" eaLnBrk="0" hangingPunct="0">
              <a:defRPr kumimoji="1" sz="2400">
                <a:solidFill>
                  <a:schemeClr val="tx1"/>
                </a:solidFill>
                <a:latin typeface="Arial" charset="0"/>
                <a:ea typeface="新細明體" charset="0"/>
                <a:cs typeface="新細明體" charset="0"/>
              </a:defRPr>
            </a:lvl3pPr>
            <a:lvl4pPr marL="1600200" indent="-228600" eaLnBrk="0" hangingPunct="0">
              <a:defRPr kumimoji="1" sz="2400">
                <a:solidFill>
                  <a:schemeClr val="tx1"/>
                </a:solidFill>
                <a:latin typeface="Arial" charset="0"/>
                <a:ea typeface="新細明體" charset="0"/>
                <a:cs typeface="新細明體" charset="0"/>
              </a:defRPr>
            </a:lvl4pPr>
            <a:lvl5pPr marL="2057400" indent="-228600" eaLnBrk="0" hangingPunct="0">
              <a:defRPr kumimoji="1" sz="2400">
                <a:solidFill>
                  <a:schemeClr val="tx1"/>
                </a:solidFill>
                <a:latin typeface="Arial" charset="0"/>
                <a:ea typeface="新細明體" charset="0"/>
                <a:cs typeface="新細明體" charset="0"/>
              </a:defRPr>
            </a:lvl5pPr>
            <a:lvl6pPr marL="2514600" indent="-228600" algn="ctr" eaLnBrk="0" fontAlgn="base" hangingPunct="0">
              <a:spcBef>
                <a:spcPct val="0"/>
              </a:spcBef>
              <a:spcAft>
                <a:spcPct val="0"/>
              </a:spcAft>
              <a:defRPr kumimoji="1" sz="2400">
                <a:solidFill>
                  <a:schemeClr val="tx1"/>
                </a:solidFill>
                <a:latin typeface="Arial" charset="0"/>
                <a:ea typeface="新細明體" charset="0"/>
                <a:cs typeface="新細明體" charset="0"/>
              </a:defRPr>
            </a:lvl6pPr>
            <a:lvl7pPr marL="2971800" indent="-228600" algn="ctr" eaLnBrk="0" fontAlgn="base" hangingPunct="0">
              <a:spcBef>
                <a:spcPct val="0"/>
              </a:spcBef>
              <a:spcAft>
                <a:spcPct val="0"/>
              </a:spcAft>
              <a:defRPr kumimoji="1" sz="2400">
                <a:solidFill>
                  <a:schemeClr val="tx1"/>
                </a:solidFill>
                <a:latin typeface="Arial" charset="0"/>
                <a:ea typeface="新細明體" charset="0"/>
                <a:cs typeface="新細明體" charset="0"/>
              </a:defRPr>
            </a:lvl7pPr>
            <a:lvl8pPr marL="3429000" indent="-228600" algn="ctr" eaLnBrk="0" fontAlgn="base" hangingPunct="0">
              <a:spcBef>
                <a:spcPct val="0"/>
              </a:spcBef>
              <a:spcAft>
                <a:spcPct val="0"/>
              </a:spcAft>
              <a:defRPr kumimoji="1" sz="2400">
                <a:solidFill>
                  <a:schemeClr val="tx1"/>
                </a:solidFill>
                <a:latin typeface="Arial" charset="0"/>
                <a:ea typeface="新細明體" charset="0"/>
                <a:cs typeface="新細明體" charset="0"/>
              </a:defRPr>
            </a:lvl8pPr>
            <a:lvl9pPr marL="3886200" indent="-228600" algn="ctr" eaLnBrk="0" fontAlgn="base" hangingPunct="0">
              <a:spcBef>
                <a:spcPct val="0"/>
              </a:spcBef>
              <a:spcAft>
                <a:spcPct val="0"/>
              </a:spcAft>
              <a:defRPr kumimoji="1" sz="2400">
                <a:solidFill>
                  <a:schemeClr val="tx1"/>
                </a:solidFill>
                <a:latin typeface="Arial" charset="0"/>
                <a:ea typeface="新細明體" charset="0"/>
                <a:cs typeface="新細明體" charset="0"/>
              </a:defRPr>
            </a:lvl9pPr>
          </a:lstStyle>
          <a:p>
            <a:pPr eaLnBrk="1" hangingPunct="1">
              <a:spcBef>
                <a:spcPct val="30000"/>
              </a:spcBef>
            </a:pPr>
            <a:r>
              <a:rPr lang="en-US" b="1" dirty="0">
                <a:solidFill>
                  <a:srgbClr val="FF0000"/>
                </a:solidFill>
                <a:latin typeface="Verdana" charset="0"/>
                <a:cs typeface="ＭＳ Ｐゴシック" charset="0"/>
              </a:rPr>
              <a:t>Scales</a:t>
            </a:r>
          </a:p>
        </p:txBody>
      </p:sp>
      <p:sp>
        <p:nvSpPr>
          <p:cNvPr id="31759" name="Text Box 24"/>
          <p:cNvSpPr txBox="1">
            <a:spLocks noChangeArrowheads="1"/>
          </p:cNvSpPr>
          <p:nvPr/>
        </p:nvSpPr>
        <p:spPr bwMode="auto">
          <a:xfrm>
            <a:off x="9982898" y="2514601"/>
            <a:ext cx="863084" cy="2786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lIns="93026" tIns="46514" rIns="93026" bIns="46514">
            <a:spAutoFit/>
          </a:bodyPr>
          <a:lstStyle>
            <a:lvl1pPr eaLnBrk="0" hangingPunct="0">
              <a:defRPr kumimoji="1" sz="2400">
                <a:solidFill>
                  <a:schemeClr val="tx1"/>
                </a:solidFill>
                <a:latin typeface="Arial" charset="0"/>
                <a:ea typeface="ＭＳ Ｐゴシック" charset="0"/>
                <a:cs typeface="新細明體" charset="0"/>
              </a:defRPr>
            </a:lvl1pPr>
            <a:lvl2pPr marL="742950" indent="-285750" eaLnBrk="0" hangingPunct="0">
              <a:defRPr kumimoji="1" sz="2400">
                <a:solidFill>
                  <a:schemeClr val="tx1"/>
                </a:solidFill>
                <a:latin typeface="Arial" charset="0"/>
                <a:ea typeface="新細明體" charset="0"/>
                <a:cs typeface="新細明體" charset="0"/>
              </a:defRPr>
            </a:lvl2pPr>
            <a:lvl3pPr marL="1143000" indent="-228600" eaLnBrk="0" hangingPunct="0">
              <a:defRPr kumimoji="1" sz="2400">
                <a:solidFill>
                  <a:schemeClr val="tx1"/>
                </a:solidFill>
                <a:latin typeface="Arial" charset="0"/>
                <a:ea typeface="新細明體" charset="0"/>
                <a:cs typeface="新細明體" charset="0"/>
              </a:defRPr>
            </a:lvl3pPr>
            <a:lvl4pPr marL="1600200" indent="-228600" eaLnBrk="0" hangingPunct="0">
              <a:defRPr kumimoji="1" sz="2400">
                <a:solidFill>
                  <a:schemeClr val="tx1"/>
                </a:solidFill>
                <a:latin typeface="Arial" charset="0"/>
                <a:ea typeface="新細明體" charset="0"/>
                <a:cs typeface="新細明體" charset="0"/>
              </a:defRPr>
            </a:lvl4pPr>
            <a:lvl5pPr marL="2057400" indent="-228600" eaLnBrk="0" hangingPunct="0">
              <a:defRPr kumimoji="1" sz="2400">
                <a:solidFill>
                  <a:schemeClr val="tx1"/>
                </a:solidFill>
                <a:latin typeface="Arial" charset="0"/>
                <a:ea typeface="新細明體" charset="0"/>
                <a:cs typeface="新細明體" charset="0"/>
              </a:defRPr>
            </a:lvl5pPr>
            <a:lvl6pPr marL="2514600" indent="-228600" algn="ctr" eaLnBrk="0" fontAlgn="base" hangingPunct="0">
              <a:spcBef>
                <a:spcPct val="0"/>
              </a:spcBef>
              <a:spcAft>
                <a:spcPct val="0"/>
              </a:spcAft>
              <a:defRPr kumimoji="1" sz="2400">
                <a:solidFill>
                  <a:schemeClr val="tx1"/>
                </a:solidFill>
                <a:latin typeface="Arial" charset="0"/>
                <a:ea typeface="新細明體" charset="0"/>
                <a:cs typeface="新細明體" charset="0"/>
              </a:defRPr>
            </a:lvl6pPr>
            <a:lvl7pPr marL="2971800" indent="-228600" algn="ctr" eaLnBrk="0" fontAlgn="base" hangingPunct="0">
              <a:spcBef>
                <a:spcPct val="0"/>
              </a:spcBef>
              <a:spcAft>
                <a:spcPct val="0"/>
              </a:spcAft>
              <a:defRPr kumimoji="1" sz="2400">
                <a:solidFill>
                  <a:schemeClr val="tx1"/>
                </a:solidFill>
                <a:latin typeface="Arial" charset="0"/>
                <a:ea typeface="新細明體" charset="0"/>
                <a:cs typeface="新細明體" charset="0"/>
              </a:defRPr>
            </a:lvl7pPr>
            <a:lvl8pPr marL="3429000" indent="-228600" algn="ctr" eaLnBrk="0" fontAlgn="base" hangingPunct="0">
              <a:spcBef>
                <a:spcPct val="0"/>
              </a:spcBef>
              <a:spcAft>
                <a:spcPct val="0"/>
              </a:spcAft>
              <a:defRPr kumimoji="1" sz="2400">
                <a:solidFill>
                  <a:schemeClr val="tx1"/>
                </a:solidFill>
                <a:latin typeface="Arial" charset="0"/>
                <a:ea typeface="新細明體" charset="0"/>
                <a:cs typeface="新細明體" charset="0"/>
              </a:defRPr>
            </a:lvl8pPr>
            <a:lvl9pPr marL="3886200" indent="-228600" algn="ctr" eaLnBrk="0" fontAlgn="base" hangingPunct="0">
              <a:spcBef>
                <a:spcPct val="0"/>
              </a:spcBef>
              <a:spcAft>
                <a:spcPct val="0"/>
              </a:spcAft>
              <a:defRPr kumimoji="1" sz="2400">
                <a:solidFill>
                  <a:schemeClr val="tx1"/>
                </a:solidFill>
                <a:latin typeface="Arial" charset="0"/>
                <a:ea typeface="新細明體" charset="0"/>
                <a:cs typeface="新細明體" charset="0"/>
              </a:defRPr>
            </a:lvl9pPr>
          </a:lstStyle>
          <a:p>
            <a:pPr eaLnBrk="1" hangingPunct="1">
              <a:spcBef>
                <a:spcPct val="30000"/>
              </a:spcBef>
            </a:pPr>
            <a:r>
              <a:rPr lang="en-US" sz="1200">
                <a:solidFill>
                  <a:schemeClr val="bg1"/>
                </a:solidFill>
                <a:latin typeface="Times New Roman" charset="0"/>
                <a:cs typeface="ＭＳ Ｐゴシック" charset="0"/>
              </a:rPr>
              <a:t>Melbourne</a:t>
            </a:r>
          </a:p>
        </p:txBody>
      </p:sp>
      <p:sp>
        <p:nvSpPr>
          <p:cNvPr id="31760" name="Text Box 25"/>
          <p:cNvSpPr txBox="1">
            <a:spLocks noChangeArrowheads="1"/>
          </p:cNvSpPr>
          <p:nvPr/>
        </p:nvSpPr>
        <p:spPr bwMode="auto">
          <a:xfrm>
            <a:off x="-70914" y="6629401"/>
            <a:ext cx="675182" cy="2786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lIns="93026" tIns="46514" rIns="93026" bIns="46514">
            <a:spAutoFit/>
          </a:bodyPr>
          <a:lstStyle>
            <a:lvl1pPr eaLnBrk="0" hangingPunct="0">
              <a:defRPr kumimoji="1" sz="2400">
                <a:solidFill>
                  <a:schemeClr val="tx1"/>
                </a:solidFill>
                <a:latin typeface="Arial" charset="0"/>
                <a:ea typeface="ＭＳ Ｐゴシック" charset="0"/>
                <a:cs typeface="新細明體" charset="0"/>
              </a:defRPr>
            </a:lvl1pPr>
            <a:lvl2pPr marL="742950" indent="-285750" eaLnBrk="0" hangingPunct="0">
              <a:defRPr kumimoji="1" sz="2400">
                <a:solidFill>
                  <a:schemeClr val="tx1"/>
                </a:solidFill>
                <a:latin typeface="Arial" charset="0"/>
                <a:ea typeface="新細明體" charset="0"/>
                <a:cs typeface="新細明體" charset="0"/>
              </a:defRPr>
            </a:lvl2pPr>
            <a:lvl3pPr marL="1143000" indent="-228600" eaLnBrk="0" hangingPunct="0">
              <a:defRPr kumimoji="1" sz="2400">
                <a:solidFill>
                  <a:schemeClr val="tx1"/>
                </a:solidFill>
                <a:latin typeface="Arial" charset="0"/>
                <a:ea typeface="新細明體" charset="0"/>
                <a:cs typeface="新細明體" charset="0"/>
              </a:defRPr>
            </a:lvl3pPr>
            <a:lvl4pPr marL="1600200" indent="-228600" eaLnBrk="0" hangingPunct="0">
              <a:defRPr kumimoji="1" sz="2400">
                <a:solidFill>
                  <a:schemeClr val="tx1"/>
                </a:solidFill>
                <a:latin typeface="Arial" charset="0"/>
                <a:ea typeface="新細明體" charset="0"/>
                <a:cs typeface="新細明體" charset="0"/>
              </a:defRPr>
            </a:lvl4pPr>
            <a:lvl5pPr marL="2057400" indent="-228600" eaLnBrk="0" hangingPunct="0">
              <a:defRPr kumimoji="1" sz="2400">
                <a:solidFill>
                  <a:schemeClr val="tx1"/>
                </a:solidFill>
                <a:latin typeface="Arial" charset="0"/>
                <a:ea typeface="新細明體" charset="0"/>
                <a:cs typeface="新細明體" charset="0"/>
              </a:defRPr>
            </a:lvl5pPr>
            <a:lvl6pPr marL="2514600" indent="-228600" algn="ctr" eaLnBrk="0" fontAlgn="base" hangingPunct="0">
              <a:spcBef>
                <a:spcPct val="0"/>
              </a:spcBef>
              <a:spcAft>
                <a:spcPct val="0"/>
              </a:spcAft>
              <a:defRPr kumimoji="1" sz="2400">
                <a:solidFill>
                  <a:schemeClr val="tx1"/>
                </a:solidFill>
                <a:latin typeface="Arial" charset="0"/>
                <a:ea typeface="新細明體" charset="0"/>
                <a:cs typeface="新細明體" charset="0"/>
              </a:defRPr>
            </a:lvl6pPr>
            <a:lvl7pPr marL="2971800" indent="-228600" algn="ctr" eaLnBrk="0" fontAlgn="base" hangingPunct="0">
              <a:spcBef>
                <a:spcPct val="0"/>
              </a:spcBef>
              <a:spcAft>
                <a:spcPct val="0"/>
              </a:spcAft>
              <a:defRPr kumimoji="1" sz="2400">
                <a:solidFill>
                  <a:schemeClr val="tx1"/>
                </a:solidFill>
                <a:latin typeface="Arial" charset="0"/>
                <a:ea typeface="新細明體" charset="0"/>
                <a:cs typeface="新細明體" charset="0"/>
              </a:defRPr>
            </a:lvl7pPr>
            <a:lvl8pPr marL="3429000" indent="-228600" algn="ctr" eaLnBrk="0" fontAlgn="base" hangingPunct="0">
              <a:spcBef>
                <a:spcPct val="0"/>
              </a:spcBef>
              <a:spcAft>
                <a:spcPct val="0"/>
              </a:spcAft>
              <a:defRPr kumimoji="1" sz="2400">
                <a:solidFill>
                  <a:schemeClr val="tx1"/>
                </a:solidFill>
                <a:latin typeface="Arial" charset="0"/>
                <a:ea typeface="新細明體" charset="0"/>
                <a:cs typeface="新細明體" charset="0"/>
              </a:defRPr>
            </a:lvl8pPr>
            <a:lvl9pPr marL="3886200" indent="-228600" algn="ctr" eaLnBrk="0" fontAlgn="base" hangingPunct="0">
              <a:spcBef>
                <a:spcPct val="0"/>
              </a:spcBef>
              <a:spcAft>
                <a:spcPct val="0"/>
              </a:spcAft>
              <a:defRPr kumimoji="1" sz="2400">
                <a:solidFill>
                  <a:schemeClr val="tx1"/>
                </a:solidFill>
                <a:latin typeface="Arial" charset="0"/>
                <a:ea typeface="新細明體" charset="0"/>
                <a:cs typeface="新細明體" charset="0"/>
              </a:defRPr>
            </a:lvl9pPr>
          </a:lstStyle>
          <a:p>
            <a:pPr eaLnBrk="1" hangingPunct="1">
              <a:spcBef>
                <a:spcPct val="30000"/>
              </a:spcBef>
            </a:pPr>
            <a:r>
              <a:rPr lang="en-US" sz="1200">
                <a:solidFill>
                  <a:schemeClr val="bg1"/>
                </a:solidFill>
                <a:latin typeface="Times New Roman" charset="0"/>
                <a:cs typeface="ＭＳ Ｐゴシック" charset="0"/>
              </a:rPr>
              <a:t>Bremen</a:t>
            </a:r>
          </a:p>
        </p:txBody>
      </p:sp>
      <p:sp>
        <p:nvSpPr>
          <p:cNvPr id="31761" name="Text Box 26"/>
          <p:cNvSpPr txBox="1">
            <a:spLocks noChangeArrowheads="1"/>
          </p:cNvSpPr>
          <p:nvPr/>
        </p:nvSpPr>
        <p:spPr bwMode="auto">
          <a:xfrm>
            <a:off x="-72105" y="5029201"/>
            <a:ext cx="700705" cy="2786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lIns="93026" tIns="46514" rIns="93026" bIns="46514">
            <a:spAutoFit/>
          </a:bodyPr>
          <a:lstStyle>
            <a:lvl1pPr eaLnBrk="0" hangingPunct="0">
              <a:defRPr kumimoji="1" sz="2400">
                <a:solidFill>
                  <a:schemeClr val="tx1"/>
                </a:solidFill>
                <a:latin typeface="Arial" charset="0"/>
                <a:ea typeface="ＭＳ Ｐゴシック" charset="0"/>
                <a:cs typeface="新細明體" charset="0"/>
              </a:defRPr>
            </a:lvl1pPr>
            <a:lvl2pPr marL="742950" indent="-285750" eaLnBrk="0" hangingPunct="0">
              <a:defRPr kumimoji="1" sz="2400">
                <a:solidFill>
                  <a:schemeClr val="tx1"/>
                </a:solidFill>
                <a:latin typeface="Arial" charset="0"/>
                <a:ea typeface="新細明體" charset="0"/>
                <a:cs typeface="新細明體" charset="0"/>
              </a:defRPr>
            </a:lvl2pPr>
            <a:lvl3pPr marL="1143000" indent="-228600" eaLnBrk="0" hangingPunct="0">
              <a:defRPr kumimoji="1" sz="2400">
                <a:solidFill>
                  <a:schemeClr val="tx1"/>
                </a:solidFill>
                <a:latin typeface="Arial" charset="0"/>
                <a:ea typeface="新細明體" charset="0"/>
                <a:cs typeface="新細明體" charset="0"/>
              </a:defRPr>
            </a:lvl3pPr>
            <a:lvl4pPr marL="1600200" indent="-228600" eaLnBrk="0" hangingPunct="0">
              <a:defRPr kumimoji="1" sz="2400">
                <a:solidFill>
                  <a:schemeClr val="tx1"/>
                </a:solidFill>
                <a:latin typeface="Arial" charset="0"/>
                <a:ea typeface="新細明體" charset="0"/>
                <a:cs typeface="新細明體" charset="0"/>
              </a:defRPr>
            </a:lvl4pPr>
            <a:lvl5pPr marL="2057400" indent="-228600" eaLnBrk="0" hangingPunct="0">
              <a:defRPr kumimoji="1" sz="2400">
                <a:solidFill>
                  <a:schemeClr val="tx1"/>
                </a:solidFill>
                <a:latin typeface="Arial" charset="0"/>
                <a:ea typeface="新細明體" charset="0"/>
                <a:cs typeface="新細明體" charset="0"/>
              </a:defRPr>
            </a:lvl5pPr>
            <a:lvl6pPr marL="2514600" indent="-228600" algn="ctr" eaLnBrk="0" fontAlgn="base" hangingPunct="0">
              <a:spcBef>
                <a:spcPct val="0"/>
              </a:spcBef>
              <a:spcAft>
                <a:spcPct val="0"/>
              </a:spcAft>
              <a:defRPr kumimoji="1" sz="2400">
                <a:solidFill>
                  <a:schemeClr val="tx1"/>
                </a:solidFill>
                <a:latin typeface="Arial" charset="0"/>
                <a:ea typeface="新細明體" charset="0"/>
                <a:cs typeface="新細明體" charset="0"/>
              </a:defRPr>
            </a:lvl6pPr>
            <a:lvl7pPr marL="2971800" indent="-228600" algn="ctr" eaLnBrk="0" fontAlgn="base" hangingPunct="0">
              <a:spcBef>
                <a:spcPct val="0"/>
              </a:spcBef>
              <a:spcAft>
                <a:spcPct val="0"/>
              </a:spcAft>
              <a:defRPr kumimoji="1" sz="2400">
                <a:solidFill>
                  <a:schemeClr val="tx1"/>
                </a:solidFill>
                <a:latin typeface="Arial" charset="0"/>
                <a:ea typeface="新細明體" charset="0"/>
                <a:cs typeface="新細明體" charset="0"/>
              </a:defRPr>
            </a:lvl7pPr>
            <a:lvl8pPr marL="3429000" indent="-228600" algn="ctr" eaLnBrk="0" fontAlgn="base" hangingPunct="0">
              <a:spcBef>
                <a:spcPct val="0"/>
              </a:spcBef>
              <a:spcAft>
                <a:spcPct val="0"/>
              </a:spcAft>
              <a:defRPr kumimoji="1" sz="2400">
                <a:solidFill>
                  <a:schemeClr val="tx1"/>
                </a:solidFill>
                <a:latin typeface="Arial" charset="0"/>
                <a:ea typeface="新細明體" charset="0"/>
                <a:cs typeface="新細明體" charset="0"/>
              </a:defRPr>
            </a:lvl8pPr>
            <a:lvl9pPr marL="3886200" indent="-228600" algn="ctr" eaLnBrk="0" fontAlgn="base" hangingPunct="0">
              <a:spcBef>
                <a:spcPct val="0"/>
              </a:spcBef>
              <a:spcAft>
                <a:spcPct val="0"/>
              </a:spcAft>
              <a:defRPr kumimoji="1" sz="2400">
                <a:solidFill>
                  <a:schemeClr val="tx1"/>
                </a:solidFill>
                <a:latin typeface="Arial" charset="0"/>
                <a:ea typeface="新細明體" charset="0"/>
                <a:cs typeface="新細明體" charset="0"/>
              </a:defRPr>
            </a:lvl9pPr>
          </a:lstStyle>
          <a:p>
            <a:pPr eaLnBrk="1" hangingPunct="1">
              <a:spcBef>
                <a:spcPct val="30000"/>
              </a:spcBef>
            </a:pPr>
            <a:r>
              <a:rPr lang="en-US" sz="1200">
                <a:solidFill>
                  <a:schemeClr val="bg1"/>
                </a:solidFill>
                <a:latin typeface="Times New Roman" charset="0"/>
                <a:cs typeface="ＭＳ Ｐゴシック" charset="0"/>
              </a:rPr>
              <a:t>Chicago</a:t>
            </a:r>
          </a:p>
        </p:txBody>
      </p:sp>
      <p:sp>
        <p:nvSpPr>
          <p:cNvPr id="31762" name="Text Box 27"/>
          <p:cNvSpPr txBox="1">
            <a:spLocks noChangeArrowheads="1"/>
          </p:cNvSpPr>
          <p:nvPr/>
        </p:nvSpPr>
        <p:spPr bwMode="auto">
          <a:xfrm rot="-5400000">
            <a:off x="11658557" y="4740675"/>
            <a:ext cx="700705" cy="2786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lIns="93026" tIns="46514" rIns="93026" bIns="46514">
            <a:spAutoFit/>
          </a:bodyPr>
          <a:lstStyle>
            <a:lvl1pPr eaLnBrk="0" hangingPunct="0">
              <a:defRPr kumimoji="1" sz="2400">
                <a:solidFill>
                  <a:schemeClr val="tx1"/>
                </a:solidFill>
                <a:latin typeface="Arial" charset="0"/>
                <a:ea typeface="ＭＳ Ｐゴシック" charset="0"/>
                <a:cs typeface="新細明體" charset="0"/>
              </a:defRPr>
            </a:lvl1pPr>
            <a:lvl2pPr marL="742950" indent="-285750" eaLnBrk="0" hangingPunct="0">
              <a:defRPr kumimoji="1" sz="2400">
                <a:solidFill>
                  <a:schemeClr val="tx1"/>
                </a:solidFill>
                <a:latin typeface="Arial" charset="0"/>
                <a:ea typeface="新細明體" charset="0"/>
                <a:cs typeface="新細明體" charset="0"/>
              </a:defRPr>
            </a:lvl2pPr>
            <a:lvl3pPr marL="1143000" indent="-228600" eaLnBrk="0" hangingPunct="0">
              <a:defRPr kumimoji="1" sz="2400">
                <a:solidFill>
                  <a:schemeClr val="tx1"/>
                </a:solidFill>
                <a:latin typeface="Arial" charset="0"/>
                <a:ea typeface="新細明體" charset="0"/>
                <a:cs typeface="新細明體" charset="0"/>
              </a:defRPr>
            </a:lvl3pPr>
            <a:lvl4pPr marL="1600200" indent="-228600" eaLnBrk="0" hangingPunct="0">
              <a:defRPr kumimoji="1" sz="2400">
                <a:solidFill>
                  <a:schemeClr val="tx1"/>
                </a:solidFill>
                <a:latin typeface="Arial" charset="0"/>
                <a:ea typeface="新細明體" charset="0"/>
                <a:cs typeface="新細明體" charset="0"/>
              </a:defRPr>
            </a:lvl4pPr>
            <a:lvl5pPr marL="2057400" indent="-228600" eaLnBrk="0" hangingPunct="0">
              <a:defRPr kumimoji="1" sz="2400">
                <a:solidFill>
                  <a:schemeClr val="tx1"/>
                </a:solidFill>
                <a:latin typeface="Arial" charset="0"/>
                <a:ea typeface="新細明體" charset="0"/>
                <a:cs typeface="新細明體" charset="0"/>
              </a:defRPr>
            </a:lvl5pPr>
            <a:lvl6pPr marL="2514600" indent="-228600" algn="ctr" eaLnBrk="0" fontAlgn="base" hangingPunct="0">
              <a:spcBef>
                <a:spcPct val="0"/>
              </a:spcBef>
              <a:spcAft>
                <a:spcPct val="0"/>
              </a:spcAft>
              <a:defRPr kumimoji="1" sz="2400">
                <a:solidFill>
                  <a:schemeClr val="tx1"/>
                </a:solidFill>
                <a:latin typeface="Arial" charset="0"/>
                <a:ea typeface="新細明體" charset="0"/>
                <a:cs typeface="新細明體" charset="0"/>
              </a:defRPr>
            </a:lvl6pPr>
            <a:lvl7pPr marL="2971800" indent="-228600" algn="ctr" eaLnBrk="0" fontAlgn="base" hangingPunct="0">
              <a:spcBef>
                <a:spcPct val="0"/>
              </a:spcBef>
              <a:spcAft>
                <a:spcPct val="0"/>
              </a:spcAft>
              <a:defRPr kumimoji="1" sz="2400">
                <a:solidFill>
                  <a:schemeClr val="tx1"/>
                </a:solidFill>
                <a:latin typeface="Arial" charset="0"/>
                <a:ea typeface="新細明體" charset="0"/>
                <a:cs typeface="新細明體" charset="0"/>
              </a:defRPr>
            </a:lvl7pPr>
            <a:lvl8pPr marL="3429000" indent="-228600" algn="ctr" eaLnBrk="0" fontAlgn="base" hangingPunct="0">
              <a:spcBef>
                <a:spcPct val="0"/>
              </a:spcBef>
              <a:spcAft>
                <a:spcPct val="0"/>
              </a:spcAft>
              <a:defRPr kumimoji="1" sz="2400">
                <a:solidFill>
                  <a:schemeClr val="tx1"/>
                </a:solidFill>
                <a:latin typeface="Arial" charset="0"/>
                <a:ea typeface="新細明體" charset="0"/>
                <a:cs typeface="新細明體" charset="0"/>
              </a:defRPr>
            </a:lvl8pPr>
            <a:lvl9pPr marL="3886200" indent="-228600" algn="ctr" eaLnBrk="0" fontAlgn="base" hangingPunct="0">
              <a:spcBef>
                <a:spcPct val="0"/>
              </a:spcBef>
              <a:spcAft>
                <a:spcPct val="0"/>
              </a:spcAft>
              <a:defRPr kumimoji="1" sz="2400">
                <a:solidFill>
                  <a:schemeClr val="tx1"/>
                </a:solidFill>
                <a:latin typeface="Arial" charset="0"/>
                <a:ea typeface="新細明體" charset="0"/>
                <a:cs typeface="新細明體" charset="0"/>
              </a:defRPr>
            </a:lvl9pPr>
          </a:lstStyle>
          <a:p>
            <a:pPr eaLnBrk="1" hangingPunct="1">
              <a:spcBef>
                <a:spcPct val="30000"/>
              </a:spcBef>
            </a:pPr>
            <a:r>
              <a:rPr lang="en-US" sz="1200">
                <a:solidFill>
                  <a:schemeClr val="bg2"/>
                </a:solidFill>
                <a:latin typeface="Times New Roman" charset="0"/>
                <a:cs typeface="ＭＳ Ｐゴシック" charset="0"/>
              </a:rPr>
              <a:t>Chicago</a:t>
            </a:r>
          </a:p>
        </p:txBody>
      </p:sp>
      <p:sp>
        <p:nvSpPr>
          <p:cNvPr id="31763" name="Text Box 28"/>
          <p:cNvSpPr txBox="1">
            <a:spLocks noChangeArrowheads="1"/>
          </p:cNvSpPr>
          <p:nvPr/>
        </p:nvSpPr>
        <p:spPr bwMode="auto">
          <a:xfrm rot="-5400000">
            <a:off x="11548814" y="3327007"/>
            <a:ext cx="920191" cy="2786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wrap="none" lIns="93026" tIns="46514" rIns="93026" bIns="46514">
            <a:spAutoFit/>
          </a:bodyPr>
          <a:lstStyle>
            <a:lvl1pPr eaLnBrk="0" hangingPunct="0">
              <a:defRPr kumimoji="1" sz="2400">
                <a:solidFill>
                  <a:schemeClr val="tx1"/>
                </a:solidFill>
                <a:latin typeface="Arial" charset="0"/>
                <a:ea typeface="ＭＳ Ｐゴシック" charset="0"/>
                <a:cs typeface="新細明體" charset="0"/>
              </a:defRPr>
            </a:lvl1pPr>
            <a:lvl2pPr marL="742950" indent="-285750" eaLnBrk="0" hangingPunct="0">
              <a:defRPr kumimoji="1" sz="2400">
                <a:solidFill>
                  <a:schemeClr val="tx1"/>
                </a:solidFill>
                <a:latin typeface="Arial" charset="0"/>
                <a:ea typeface="新細明體" charset="0"/>
                <a:cs typeface="新細明體" charset="0"/>
              </a:defRPr>
            </a:lvl2pPr>
            <a:lvl3pPr marL="1143000" indent="-228600" eaLnBrk="0" hangingPunct="0">
              <a:defRPr kumimoji="1" sz="2400">
                <a:solidFill>
                  <a:schemeClr val="tx1"/>
                </a:solidFill>
                <a:latin typeface="Arial" charset="0"/>
                <a:ea typeface="新細明體" charset="0"/>
                <a:cs typeface="新細明體" charset="0"/>
              </a:defRPr>
            </a:lvl3pPr>
            <a:lvl4pPr marL="1600200" indent="-228600" eaLnBrk="0" hangingPunct="0">
              <a:defRPr kumimoji="1" sz="2400">
                <a:solidFill>
                  <a:schemeClr val="tx1"/>
                </a:solidFill>
                <a:latin typeface="Arial" charset="0"/>
                <a:ea typeface="新細明體" charset="0"/>
                <a:cs typeface="新細明體" charset="0"/>
              </a:defRPr>
            </a:lvl4pPr>
            <a:lvl5pPr marL="2057400" indent="-228600" eaLnBrk="0" hangingPunct="0">
              <a:defRPr kumimoji="1" sz="2400">
                <a:solidFill>
                  <a:schemeClr val="tx1"/>
                </a:solidFill>
                <a:latin typeface="Arial" charset="0"/>
                <a:ea typeface="新細明體" charset="0"/>
                <a:cs typeface="新細明體" charset="0"/>
              </a:defRPr>
            </a:lvl5pPr>
            <a:lvl6pPr marL="2514600" indent="-228600" algn="ctr" eaLnBrk="0" fontAlgn="base" hangingPunct="0">
              <a:spcBef>
                <a:spcPct val="0"/>
              </a:spcBef>
              <a:spcAft>
                <a:spcPct val="0"/>
              </a:spcAft>
              <a:defRPr kumimoji="1" sz="2400">
                <a:solidFill>
                  <a:schemeClr val="tx1"/>
                </a:solidFill>
                <a:latin typeface="Arial" charset="0"/>
                <a:ea typeface="新細明體" charset="0"/>
                <a:cs typeface="新細明體" charset="0"/>
              </a:defRPr>
            </a:lvl6pPr>
            <a:lvl7pPr marL="2971800" indent="-228600" algn="ctr" eaLnBrk="0" fontAlgn="base" hangingPunct="0">
              <a:spcBef>
                <a:spcPct val="0"/>
              </a:spcBef>
              <a:spcAft>
                <a:spcPct val="0"/>
              </a:spcAft>
              <a:defRPr kumimoji="1" sz="2400">
                <a:solidFill>
                  <a:schemeClr val="tx1"/>
                </a:solidFill>
                <a:latin typeface="Arial" charset="0"/>
                <a:ea typeface="新細明體" charset="0"/>
                <a:cs typeface="新細明體" charset="0"/>
              </a:defRPr>
            </a:lvl7pPr>
            <a:lvl8pPr marL="3429000" indent="-228600" algn="ctr" eaLnBrk="0" fontAlgn="base" hangingPunct="0">
              <a:spcBef>
                <a:spcPct val="0"/>
              </a:spcBef>
              <a:spcAft>
                <a:spcPct val="0"/>
              </a:spcAft>
              <a:defRPr kumimoji="1" sz="2400">
                <a:solidFill>
                  <a:schemeClr val="tx1"/>
                </a:solidFill>
                <a:latin typeface="Arial" charset="0"/>
                <a:ea typeface="新細明體" charset="0"/>
                <a:cs typeface="新細明體" charset="0"/>
              </a:defRPr>
            </a:lvl8pPr>
            <a:lvl9pPr marL="3886200" indent="-228600" algn="ctr" eaLnBrk="0" fontAlgn="base" hangingPunct="0">
              <a:spcBef>
                <a:spcPct val="0"/>
              </a:spcBef>
              <a:spcAft>
                <a:spcPct val="0"/>
              </a:spcAft>
              <a:defRPr kumimoji="1" sz="2400">
                <a:solidFill>
                  <a:schemeClr val="tx1"/>
                </a:solidFill>
                <a:latin typeface="Arial" charset="0"/>
                <a:ea typeface="新細明體" charset="0"/>
                <a:cs typeface="新細明體" charset="0"/>
              </a:defRPr>
            </a:lvl9pPr>
          </a:lstStyle>
          <a:p>
            <a:pPr eaLnBrk="1" hangingPunct="1">
              <a:spcBef>
                <a:spcPct val="30000"/>
              </a:spcBef>
            </a:pPr>
            <a:r>
              <a:rPr lang="en-US" sz="1200">
                <a:solidFill>
                  <a:schemeClr val="bg2"/>
                </a:solidFill>
                <a:latin typeface="Times New Roman" charset="0"/>
                <a:cs typeface="ＭＳ Ｐゴシック" charset="0"/>
              </a:rPr>
              <a:t>Gothenburg</a:t>
            </a:r>
          </a:p>
        </p:txBody>
      </p:sp>
      <p:sp>
        <p:nvSpPr>
          <p:cNvPr id="2" name="TextBox 1"/>
          <p:cNvSpPr txBox="1"/>
          <p:nvPr/>
        </p:nvSpPr>
        <p:spPr>
          <a:xfrm>
            <a:off x="40782" y="14341"/>
            <a:ext cx="12124615" cy="903128"/>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algn="ctr" defTabSz="410751" latinLnBrk="1" hangingPunct="0"/>
            <a:r>
              <a:rPr lang="en-US" sz="2600" b="1" dirty="0">
                <a:solidFill>
                  <a:srgbClr val="000000"/>
                </a:solidFill>
                <a:ea typeface="Helvetica Light"/>
                <a:cs typeface="Helvetica Light"/>
                <a:sym typeface="Helvetica Light"/>
              </a:rPr>
              <a:t>WUDAPT considers </a:t>
            </a:r>
            <a:r>
              <a:rPr lang="en-US" sz="2400" b="1" dirty="0">
                <a:solidFill>
                  <a:srgbClr val="000000"/>
                </a:solidFill>
                <a:ea typeface="Helvetica Light"/>
                <a:cs typeface="Helvetica Light"/>
                <a:sym typeface="Helvetica Light"/>
              </a:rPr>
              <a:t>variety of </a:t>
            </a:r>
            <a:r>
              <a:rPr lang="en-US" sz="2600" b="1" dirty="0">
                <a:solidFill>
                  <a:srgbClr val="000000"/>
                </a:solidFill>
                <a:ea typeface="Helvetica Light"/>
                <a:cs typeface="Helvetica Light"/>
                <a:sym typeface="Helvetica Light"/>
              </a:rPr>
              <a:t>Scales and Forms that </a:t>
            </a:r>
            <a:r>
              <a:rPr lang="en-US" sz="2400" b="1" dirty="0">
                <a:solidFill>
                  <a:srgbClr val="000000"/>
                </a:solidFill>
                <a:ea typeface="Helvetica Light"/>
                <a:cs typeface="Helvetica Light"/>
                <a:sym typeface="Helvetica Light"/>
              </a:rPr>
              <a:t>impacts  </a:t>
            </a:r>
          </a:p>
          <a:p>
            <a:pPr algn="ctr" defTabSz="410751" latinLnBrk="1" hangingPunct="0"/>
            <a:r>
              <a:rPr lang="en-US" sz="2600" b="1" dirty="0">
                <a:solidFill>
                  <a:srgbClr val="000000"/>
                </a:solidFill>
                <a:latin typeface="+mj-lt"/>
                <a:ea typeface="Helvetica Light"/>
                <a:cs typeface="Helvetica Light"/>
                <a:sym typeface="Helvetica Light"/>
              </a:rPr>
              <a:t>Meso-urban boundary layers, weather and climate simulations </a:t>
            </a:r>
          </a:p>
        </p:txBody>
      </p:sp>
      <p:sp>
        <p:nvSpPr>
          <p:cNvPr id="31" name="Text Box 22"/>
          <p:cNvSpPr txBox="1">
            <a:spLocks noChangeArrowheads="1"/>
          </p:cNvSpPr>
          <p:nvPr/>
        </p:nvSpPr>
        <p:spPr bwMode="auto">
          <a:xfrm>
            <a:off x="345035" y="2852660"/>
            <a:ext cx="2296565" cy="46326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3026" tIns="46514" rIns="93026" bIns="46514">
            <a:spAutoFit/>
          </a:bodyPr>
          <a:lstStyle>
            <a:lvl1pPr eaLnBrk="0" hangingPunct="0">
              <a:defRPr kumimoji="1" sz="2400">
                <a:solidFill>
                  <a:schemeClr val="tx1"/>
                </a:solidFill>
                <a:latin typeface="Arial" charset="0"/>
                <a:ea typeface="ＭＳ Ｐゴシック" charset="0"/>
                <a:cs typeface="新細明體" charset="0"/>
              </a:defRPr>
            </a:lvl1pPr>
            <a:lvl2pPr marL="742950" indent="-285750" eaLnBrk="0" hangingPunct="0">
              <a:defRPr kumimoji="1" sz="2400">
                <a:solidFill>
                  <a:schemeClr val="tx1"/>
                </a:solidFill>
                <a:latin typeface="Arial" charset="0"/>
                <a:ea typeface="新細明體" charset="0"/>
                <a:cs typeface="新細明體" charset="0"/>
              </a:defRPr>
            </a:lvl2pPr>
            <a:lvl3pPr marL="1143000" indent="-228600" eaLnBrk="0" hangingPunct="0">
              <a:defRPr kumimoji="1" sz="2400">
                <a:solidFill>
                  <a:schemeClr val="tx1"/>
                </a:solidFill>
                <a:latin typeface="Arial" charset="0"/>
                <a:ea typeface="新細明體" charset="0"/>
                <a:cs typeface="新細明體" charset="0"/>
              </a:defRPr>
            </a:lvl3pPr>
            <a:lvl4pPr marL="1600200" indent="-228600" eaLnBrk="0" hangingPunct="0">
              <a:defRPr kumimoji="1" sz="2400">
                <a:solidFill>
                  <a:schemeClr val="tx1"/>
                </a:solidFill>
                <a:latin typeface="Arial" charset="0"/>
                <a:ea typeface="新細明體" charset="0"/>
                <a:cs typeface="新細明體" charset="0"/>
              </a:defRPr>
            </a:lvl4pPr>
            <a:lvl5pPr marL="2057400" indent="-228600" eaLnBrk="0" hangingPunct="0">
              <a:defRPr kumimoji="1" sz="2400">
                <a:solidFill>
                  <a:schemeClr val="tx1"/>
                </a:solidFill>
                <a:latin typeface="Arial" charset="0"/>
                <a:ea typeface="新細明體" charset="0"/>
                <a:cs typeface="新細明體" charset="0"/>
              </a:defRPr>
            </a:lvl5pPr>
            <a:lvl6pPr marL="2514600" indent="-228600" algn="ctr" eaLnBrk="0" fontAlgn="base" hangingPunct="0">
              <a:spcBef>
                <a:spcPct val="0"/>
              </a:spcBef>
              <a:spcAft>
                <a:spcPct val="0"/>
              </a:spcAft>
              <a:defRPr kumimoji="1" sz="2400">
                <a:solidFill>
                  <a:schemeClr val="tx1"/>
                </a:solidFill>
                <a:latin typeface="Arial" charset="0"/>
                <a:ea typeface="新細明體" charset="0"/>
                <a:cs typeface="新細明體" charset="0"/>
              </a:defRPr>
            </a:lvl6pPr>
            <a:lvl7pPr marL="2971800" indent="-228600" algn="ctr" eaLnBrk="0" fontAlgn="base" hangingPunct="0">
              <a:spcBef>
                <a:spcPct val="0"/>
              </a:spcBef>
              <a:spcAft>
                <a:spcPct val="0"/>
              </a:spcAft>
              <a:defRPr kumimoji="1" sz="2400">
                <a:solidFill>
                  <a:schemeClr val="tx1"/>
                </a:solidFill>
                <a:latin typeface="Arial" charset="0"/>
                <a:ea typeface="新細明體" charset="0"/>
                <a:cs typeface="新細明體" charset="0"/>
              </a:defRPr>
            </a:lvl7pPr>
            <a:lvl8pPr marL="3429000" indent="-228600" algn="ctr" eaLnBrk="0" fontAlgn="base" hangingPunct="0">
              <a:spcBef>
                <a:spcPct val="0"/>
              </a:spcBef>
              <a:spcAft>
                <a:spcPct val="0"/>
              </a:spcAft>
              <a:defRPr kumimoji="1" sz="2400">
                <a:solidFill>
                  <a:schemeClr val="tx1"/>
                </a:solidFill>
                <a:latin typeface="Arial" charset="0"/>
                <a:ea typeface="新細明體" charset="0"/>
                <a:cs typeface="新細明體" charset="0"/>
              </a:defRPr>
            </a:lvl8pPr>
            <a:lvl9pPr marL="3886200" indent="-228600" algn="ctr" eaLnBrk="0" fontAlgn="base" hangingPunct="0">
              <a:spcBef>
                <a:spcPct val="0"/>
              </a:spcBef>
              <a:spcAft>
                <a:spcPct val="0"/>
              </a:spcAft>
              <a:defRPr kumimoji="1" sz="2400">
                <a:solidFill>
                  <a:schemeClr val="tx1"/>
                </a:solidFill>
                <a:latin typeface="Arial" charset="0"/>
                <a:ea typeface="新細明體" charset="0"/>
                <a:cs typeface="新細明體" charset="0"/>
              </a:defRPr>
            </a:lvl9pPr>
          </a:lstStyle>
          <a:p>
            <a:pPr eaLnBrk="1" hangingPunct="1">
              <a:spcBef>
                <a:spcPct val="30000"/>
              </a:spcBef>
            </a:pPr>
            <a:r>
              <a:rPr lang="en-US" b="1" dirty="0">
                <a:solidFill>
                  <a:srgbClr val="FF0000"/>
                </a:solidFill>
                <a:latin typeface="Verdana" charset="0"/>
                <a:cs typeface="ＭＳ Ｐゴシック" charset="0"/>
              </a:rPr>
              <a:t>Typologies</a:t>
            </a:r>
          </a:p>
        </p:txBody>
      </p:sp>
    </p:spTree>
    <p:extLst>
      <p:ext uri="{BB962C8B-B14F-4D97-AF65-F5344CB8AC3E}">
        <p14:creationId xmlns:p14="http://schemas.microsoft.com/office/powerpoint/2010/main" val="321066520"/>
      </p:ext>
    </p:extLst>
  </p:cSld>
  <p:clrMapOvr>
    <a:masterClrMapping/>
  </p:clrMapOvr>
  <mc:AlternateContent xmlns:mc="http://schemas.openxmlformats.org/markup-compatibility/2006" xmlns:p14="http://schemas.microsoft.com/office/powerpoint/2010/main">
    <mc:Choice Requires="p14">
      <p:transition spd="slow" p14:dur="2000" advTm="42000"/>
    </mc:Choice>
    <mc:Fallback xmlns="">
      <p:transition xmlns:p14="http://schemas.microsoft.com/office/powerpoint/2010/main" spd="slow" advTm="42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 xmlns:a16="http://schemas.microsoft.com/office/drawing/2014/main" id="{671691E2-AF75-0642-9EF4-9EA09407F761}"/>
              </a:ext>
            </a:extLst>
          </p:cNvPr>
          <p:cNvSpPr>
            <a:spLocks noGrp="1"/>
          </p:cNvSpPr>
          <p:nvPr>
            <p:ph sz="half" idx="1"/>
          </p:nvPr>
        </p:nvSpPr>
        <p:spPr>
          <a:xfrm>
            <a:off x="341810" y="1002407"/>
            <a:ext cx="4917349" cy="5213749"/>
          </a:xfrm>
          <a:solidFill>
            <a:schemeClr val="accent4">
              <a:lumMod val="40000"/>
              <a:lumOff val="60000"/>
            </a:schemeClr>
          </a:solidFill>
          <a:ln w="28575">
            <a:solidFill>
              <a:schemeClr val="tx1"/>
            </a:solidFill>
          </a:ln>
        </p:spPr>
        <p:txBody>
          <a:bodyPr>
            <a:normAutofit fontScale="92500" lnSpcReduction="20000"/>
          </a:bodyPr>
          <a:lstStyle/>
          <a:p>
            <a:r>
              <a:rPr lang="en-US" b="1" dirty="0"/>
              <a:t>Community-Based framework and implementation</a:t>
            </a:r>
          </a:p>
          <a:p>
            <a:r>
              <a:rPr lang="en-US" b="1" dirty="0"/>
              <a:t>Global in scope, results are unrestricted</a:t>
            </a:r>
          </a:p>
          <a:p>
            <a:r>
              <a:rPr lang="en-US" b="1" dirty="0"/>
              <a:t>Based on readily available input data</a:t>
            </a:r>
          </a:p>
          <a:p>
            <a:r>
              <a:rPr lang="en-US" b="1" dirty="0"/>
              <a:t>Methods Protocols provide Global data consistency </a:t>
            </a:r>
          </a:p>
          <a:p>
            <a:r>
              <a:rPr lang="en-US" b="1" dirty="0"/>
              <a:t>Hierarchical implementation approach</a:t>
            </a:r>
          </a:p>
          <a:p>
            <a:r>
              <a:rPr lang="en-US" b="1" dirty="0"/>
              <a:t>Timeliness for urban planning: responsive to Climate change </a:t>
            </a:r>
          </a:p>
          <a:p>
            <a:r>
              <a:rPr lang="en-US" b="1" dirty="0"/>
              <a:t>Supports “Fit-for Purpose” model applications</a:t>
            </a:r>
          </a:p>
          <a:p>
            <a:endParaRPr lang="en-US" dirty="0"/>
          </a:p>
          <a:p>
            <a:endParaRPr lang="en-US" dirty="0"/>
          </a:p>
          <a:p>
            <a:endParaRPr lang="en-US" dirty="0"/>
          </a:p>
          <a:p>
            <a:endParaRPr lang="en-US" dirty="0"/>
          </a:p>
        </p:txBody>
      </p:sp>
      <p:pic>
        <p:nvPicPr>
          <p:cNvPr id="13" name="Content Placeholder 12">
            <a:extLst>
              <a:ext uri="{FF2B5EF4-FFF2-40B4-BE49-F238E27FC236}">
                <a16:creationId xmlns="" xmlns:a16="http://schemas.microsoft.com/office/drawing/2014/main" id="{E7FDA621-2ED1-EA4D-96EE-FC4CE19F38DC}"/>
              </a:ext>
            </a:extLst>
          </p:cNvPr>
          <p:cNvPicPr>
            <a:picLocks noGrp="1" noChangeAspect="1"/>
          </p:cNvPicPr>
          <p:nvPr>
            <p:ph sz="half" idx="2"/>
          </p:nvPr>
        </p:nvPicPr>
        <p:blipFill>
          <a:blip r:embed="rId2"/>
          <a:stretch>
            <a:fillRect/>
          </a:stretch>
        </p:blipFill>
        <p:spPr>
          <a:xfrm>
            <a:off x="5468367" y="1002407"/>
            <a:ext cx="6599397" cy="5213749"/>
          </a:xfrm>
          <a:prstGeom prst="rect">
            <a:avLst/>
          </a:prstGeom>
          <a:solidFill>
            <a:schemeClr val="accent4">
              <a:lumMod val="40000"/>
              <a:lumOff val="60000"/>
            </a:schemeClr>
          </a:solidFill>
          <a:ln w="28575">
            <a:solidFill>
              <a:schemeClr val="tx1"/>
            </a:solidFill>
          </a:ln>
        </p:spPr>
      </p:pic>
      <p:sp>
        <p:nvSpPr>
          <p:cNvPr id="14" name="Title 13">
            <a:extLst>
              <a:ext uri="{FF2B5EF4-FFF2-40B4-BE49-F238E27FC236}">
                <a16:creationId xmlns="" xmlns:a16="http://schemas.microsoft.com/office/drawing/2014/main" id="{FE70445D-B660-FA43-ACCE-66EDFC9767CD}"/>
              </a:ext>
            </a:extLst>
          </p:cNvPr>
          <p:cNvSpPr txBox="1">
            <a:spLocks noGrp="1"/>
          </p:cNvSpPr>
          <p:nvPr>
            <p:ph type="title"/>
          </p:nvPr>
        </p:nvSpPr>
        <p:spPr>
          <a:xfrm>
            <a:off x="3786608" y="172088"/>
            <a:ext cx="6785384" cy="701731"/>
          </a:xfrm>
          <a:prstGeom prst="rect">
            <a:avLst/>
          </a:prstGeom>
          <a:noFill/>
          <a:ln w="38100">
            <a:solidFill>
              <a:schemeClr val="tx1"/>
            </a:solidFill>
          </a:ln>
        </p:spPr>
        <p:txBody>
          <a:bodyPr wrap="none" rtlCol="0">
            <a:spAutoFit/>
          </a:bodyPr>
          <a:lstStyle/>
          <a:p>
            <a:r>
              <a:rPr lang="en-US" b="1" dirty="0">
                <a:latin typeface="+mn-lt"/>
              </a:rPr>
              <a:t>WUDAPT Guiding Principles </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0600" y="69465"/>
            <a:ext cx="1701953" cy="825281"/>
          </a:xfrm>
          <a:prstGeom prst="rect">
            <a:avLst/>
          </a:prstGeom>
        </p:spPr>
      </p:pic>
      <p:sp>
        <p:nvSpPr>
          <p:cNvPr id="2" name="TextBox 1"/>
          <p:cNvSpPr txBox="1"/>
          <p:nvPr/>
        </p:nvSpPr>
        <p:spPr>
          <a:xfrm>
            <a:off x="8197594" y="5754491"/>
            <a:ext cx="3870170" cy="461665"/>
          </a:xfrm>
          <a:prstGeom prst="rect">
            <a:avLst/>
          </a:prstGeom>
          <a:solidFill>
            <a:srgbClr val="FFFFFF"/>
          </a:solidFill>
          <a:ln w="28575" cmpd="sng">
            <a:solidFill>
              <a:schemeClr val="tx1"/>
            </a:solidFill>
          </a:ln>
        </p:spPr>
        <p:txBody>
          <a:bodyPr wrap="none" rtlCol="0">
            <a:spAutoFit/>
          </a:bodyPr>
          <a:lstStyle/>
          <a:p>
            <a:r>
              <a:rPr lang="en-US" sz="2400" b="1" dirty="0"/>
              <a:t>Local Climate Zone Paradigm </a:t>
            </a:r>
          </a:p>
        </p:txBody>
      </p:sp>
      <p:sp>
        <p:nvSpPr>
          <p:cNvPr id="8" name="TextBox 7"/>
          <p:cNvSpPr txBox="1"/>
          <p:nvPr/>
        </p:nvSpPr>
        <p:spPr>
          <a:xfrm>
            <a:off x="9241553" y="2228421"/>
            <a:ext cx="2794739" cy="1200329"/>
          </a:xfrm>
          <a:prstGeom prst="rect">
            <a:avLst/>
          </a:prstGeom>
          <a:solidFill>
            <a:srgbClr val="FFFFFF"/>
          </a:solidFill>
          <a:ln w="28575" cmpd="sng">
            <a:solidFill>
              <a:schemeClr val="tx1"/>
            </a:solidFill>
          </a:ln>
        </p:spPr>
        <p:txBody>
          <a:bodyPr wrap="none" rtlCol="0">
            <a:spAutoFit/>
          </a:bodyPr>
          <a:lstStyle/>
          <a:p>
            <a:r>
              <a:rPr lang="en-US" sz="2400" b="1" dirty="0"/>
              <a:t>Pathway based  on</a:t>
            </a:r>
          </a:p>
          <a:p>
            <a:r>
              <a:rPr lang="en-US" sz="2400" b="1" dirty="0"/>
              <a:t>DSC, </a:t>
            </a:r>
            <a:r>
              <a:rPr lang="en-US" sz="2400" b="1" dirty="0" err="1"/>
              <a:t>Testebeds</a:t>
            </a:r>
            <a:r>
              <a:rPr lang="en-US" sz="2400" b="1" dirty="0"/>
              <a:t> and  </a:t>
            </a:r>
          </a:p>
          <a:p>
            <a:r>
              <a:rPr lang="en-US" sz="2400" b="1" dirty="0"/>
              <a:t>Building Typologies</a:t>
            </a:r>
          </a:p>
        </p:txBody>
      </p:sp>
    </p:spTree>
    <p:extLst>
      <p:ext uri="{BB962C8B-B14F-4D97-AF65-F5344CB8AC3E}">
        <p14:creationId xmlns:p14="http://schemas.microsoft.com/office/powerpoint/2010/main" val="3531450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B8FEB2C-675E-2948-ABA0-E16D40E5B037}" type="slidenum">
              <a:rPr lang="en-US" smtClean="0"/>
              <a:t>5</a:t>
            </a:fld>
            <a:endParaRPr lang="en-US"/>
          </a:p>
        </p:txBody>
      </p:sp>
      <p:pic>
        <p:nvPicPr>
          <p:cNvPr id="3" name="Picture 2"/>
          <p:cNvPicPr/>
          <p:nvPr/>
        </p:nvPicPr>
        <p:blipFill>
          <a:blip r:embed="rId2">
            <a:extLst>
              <a:ext uri="{28A0092B-C50C-407E-A947-70E740481C1C}">
                <a14:useLocalDpi xmlns:a14="http://schemas.microsoft.com/office/drawing/2010/main"/>
              </a:ext>
            </a:extLst>
          </a:blip>
          <a:srcRect/>
          <a:stretch>
            <a:fillRect/>
          </a:stretch>
        </p:blipFill>
        <p:spPr bwMode="auto">
          <a:xfrm>
            <a:off x="0" y="875634"/>
            <a:ext cx="6387718" cy="5730416"/>
          </a:xfrm>
          <a:prstGeom prst="rect">
            <a:avLst/>
          </a:prstGeom>
          <a:noFill/>
          <a:ln w="38100" cmpd="sng">
            <a:solidFill>
              <a:schemeClr val="tx1"/>
            </a:solidFill>
          </a:ln>
        </p:spPr>
      </p:pic>
      <p:pic>
        <p:nvPicPr>
          <p:cNvPr id="4"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29271" y="1216653"/>
            <a:ext cx="5580840" cy="5391877"/>
          </a:xfrm>
          <a:prstGeom prst="rect">
            <a:avLst/>
          </a:prstGeom>
          <a:noFill/>
          <a:ln w="38100" cmpd="sng">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163128" y="130346"/>
            <a:ext cx="11849733" cy="492443"/>
          </a:xfrm>
          <a:prstGeom prst="rect">
            <a:avLst/>
          </a:prstGeom>
          <a:solidFill>
            <a:srgbClr val="FFE699"/>
          </a:solidFill>
          <a:ln w="28575" cmpd="sng">
            <a:solidFill>
              <a:srgbClr val="000000"/>
            </a:solidFill>
          </a:ln>
        </p:spPr>
        <p:txBody>
          <a:bodyPr wrap="square" rtlCol="0">
            <a:spAutoFit/>
          </a:bodyPr>
          <a:lstStyle/>
          <a:p>
            <a:r>
              <a:rPr lang="en-US" sz="2500" b="1" dirty="0"/>
              <a:t>Level 0: </a:t>
            </a:r>
            <a:r>
              <a:rPr lang="en-US" sz="2500" b="1" dirty="0">
                <a:solidFill>
                  <a:srgbClr val="FF0000"/>
                </a:solidFill>
              </a:rPr>
              <a:t>Local Climate Zones (LCZ) </a:t>
            </a:r>
            <a:r>
              <a:rPr lang="en-US" sz="2500" b="1" dirty="0"/>
              <a:t>maps with </a:t>
            </a:r>
            <a:r>
              <a:rPr lang="en-US" sz="2500" b="1" dirty="0">
                <a:solidFill>
                  <a:srgbClr val="FF0000"/>
                </a:solidFill>
              </a:rPr>
              <a:t>associated UCP lookup tables for modeling</a:t>
            </a:r>
            <a:r>
              <a:rPr lang="en-US" sz="2500" b="1" dirty="0"/>
              <a:t>    </a:t>
            </a:r>
          </a:p>
        </p:txBody>
      </p:sp>
      <p:sp>
        <p:nvSpPr>
          <p:cNvPr id="6" name="TextBox 5"/>
          <p:cNvSpPr txBox="1"/>
          <p:nvPr/>
        </p:nvSpPr>
        <p:spPr>
          <a:xfrm>
            <a:off x="8261024" y="837488"/>
            <a:ext cx="2234882" cy="369332"/>
          </a:xfrm>
          <a:prstGeom prst="rect">
            <a:avLst/>
          </a:prstGeom>
          <a:solidFill>
            <a:schemeClr val="accent4">
              <a:lumMod val="40000"/>
              <a:lumOff val="60000"/>
            </a:schemeClr>
          </a:solidFill>
          <a:ln w="38100" cmpd="sng">
            <a:solidFill>
              <a:schemeClr val="tx1"/>
            </a:solidFill>
          </a:ln>
        </p:spPr>
        <p:txBody>
          <a:bodyPr wrap="none" rtlCol="0">
            <a:spAutoFit/>
          </a:bodyPr>
          <a:lstStyle/>
          <a:p>
            <a:r>
              <a:rPr lang="en-US" b="1" dirty="0"/>
              <a:t>LCZ map of Sao Paulo</a:t>
            </a:r>
          </a:p>
        </p:txBody>
      </p:sp>
    </p:spTree>
    <p:extLst>
      <p:ext uri="{BB962C8B-B14F-4D97-AF65-F5344CB8AC3E}">
        <p14:creationId xmlns:p14="http://schemas.microsoft.com/office/powerpoint/2010/main" val="3677197306"/>
      </p:ext>
    </p:extLst>
  </p:cSld>
  <p:clrMapOvr>
    <a:masterClrMapping/>
  </p:clrMapOvr>
  <mc:AlternateContent xmlns:mc="http://schemas.openxmlformats.org/markup-compatibility/2006" xmlns:p14="http://schemas.microsoft.com/office/powerpoint/2010/main">
    <mc:Choice Requires="p14">
      <p:transition spd="slow" p14:dur="2000" advTm="42000"/>
    </mc:Choice>
    <mc:Fallback xmlns="">
      <p:transition xmlns:p14="http://schemas.microsoft.com/office/powerpoint/2010/main" spd="slow" advTm="42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71326" y="0"/>
            <a:ext cx="7750475" cy="6838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49950" y="1221256"/>
            <a:ext cx="4718050" cy="5237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827941" y="825023"/>
            <a:ext cx="7598516" cy="369332"/>
          </a:xfrm>
          <a:prstGeom prst="rect">
            <a:avLst/>
          </a:prstGeom>
          <a:solidFill>
            <a:schemeClr val="bg1"/>
          </a:solidFill>
        </p:spPr>
        <p:txBody>
          <a:bodyPr wrap="square" rtlCol="0">
            <a:spAutoFit/>
          </a:bodyPr>
          <a:lstStyle/>
          <a:p>
            <a:endParaRPr lang="en-US" dirty="0"/>
          </a:p>
        </p:txBody>
      </p:sp>
      <p:sp>
        <p:nvSpPr>
          <p:cNvPr id="5" name="Oval 4"/>
          <p:cNvSpPr/>
          <p:nvPr/>
        </p:nvSpPr>
        <p:spPr>
          <a:xfrm>
            <a:off x="5949951" y="4198471"/>
            <a:ext cx="1404097" cy="2260587"/>
          </a:xfrm>
          <a:prstGeom prst="ellipse">
            <a:avLst/>
          </a:prstGeom>
          <a:noFill/>
          <a:ln w="5715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7560236" y="4198471"/>
            <a:ext cx="3107764" cy="2260587"/>
          </a:xfrm>
          <a:prstGeom prst="ellipse">
            <a:avLst/>
          </a:prstGeom>
          <a:noFill/>
          <a:ln w="571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692776" y="4054298"/>
            <a:ext cx="3107764" cy="2260587"/>
          </a:xfrm>
          <a:prstGeom prst="ellipse">
            <a:avLst/>
          </a:prstGeom>
          <a:noFill/>
          <a:ln w="5715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277411" y="1194355"/>
            <a:ext cx="3107764" cy="673292"/>
          </a:xfrm>
          <a:prstGeom prst="ellipse">
            <a:avLst/>
          </a:prstGeom>
          <a:noFill/>
          <a:ln w="5715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822517" y="1010109"/>
            <a:ext cx="3107764" cy="673292"/>
          </a:xfrm>
          <a:prstGeom prst="ellipse">
            <a:avLst/>
          </a:prstGeom>
          <a:noFill/>
          <a:ln w="571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510196" y="41418"/>
            <a:ext cx="9144000" cy="892552"/>
          </a:xfrm>
          <a:prstGeom prst="rect">
            <a:avLst/>
          </a:prstGeom>
          <a:solidFill>
            <a:schemeClr val="tx1"/>
          </a:solidFill>
        </p:spPr>
        <p:txBody>
          <a:bodyPr wrap="square" rtlCol="0">
            <a:spAutoFit/>
          </a:bodyPr>
          <a:lstStyle/>
          <a:p>
            <a:pPr algn="ctr"/>
            <a:r>
              <a:rPr lang="en-US" sz="2600" b="1" dirty="0">
                <a:solidFill>
                  <a:srgbClr val="FFFFFF"/>
                </a:solidFill>
              </a:rPr>
              <a:t>Lookup Tables </a:t>
            </a:r>
            <a:r>
              <a:rPr lang="en-US" dirty="0">
                <a:solidFill>
                  <a:srgbClr val="FFFFFF"/>
                </a:solidFill>
              </a:rPr>
              <a:t> </a:t>
            </a:r>
            <a:r>
              <a:rPr lang="en-US" sz="2600" b="1" dirty="0">
                <a:solidFill>
                  <a:srgbClr val="FFFFFF"/>
                </a:solidFill>
              </a:rPr>
              <a:t>provide Range of Model Parameters Values associated with Local Climate Zones from WUDAPT Level “0” </a:t>
            </a:r>
          </a:p>
        </p:txBody>
      </p:sp>
      <p:sp>
        <p:nvSpPr>
          <p:cNvPr id="2" name="Oval 1"/>
          <p:cNvSpPr/>
          <p:nvPr/>
        </p:nvSpPr>
        <p:spPr>
          <a:xfrm>
            <a:off x="1827941" y="-59174"/>
            <a:ext cx="2309152" cy="613946"/>
          </a:xfrm>
          <a:prstGeom prst="ellipse">
            <a:avLst/>
          </a:prstGeom>
          <a:no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7106086"/>
      </p:ext>
    </p:extLst>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xmlns:p14="http://schemas.microsoft.com/office/powerpoint/2010/main" spd="slow" advTm="6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576340737"/>
              </p:ext>
            </p:extLst>
          </p:nvPr>
        </p:nvGraphicFramePr>
        <p:xfrm>
          <a:off x="303226" y="559243"/>
          <a:ext cx="7316955" cy="6298757"/>
        </p:xfrm>
        <a:graphic>
          <a:graphicData uri="http://schemas.openxmlformats.org/presentationml/2006/ole">
            <mc:AlternateContent xmlns:mc="http://schemas.openxmlformats.org/markup-compatibility/2006">
              <mc:Choice xmlns:v="urn:schemas-microsoft-com:vml" Requires="v">
                <p:oleObj spid="_x0000_s3217" name="Document" r:id="rId4" imgW="5613400" imgH="5130800" progId="Word.Document.12">
                  <p:embed/>
                </p:oleObj>
              </mc:Choice>
              <mc:Fallback>
                <p:oleObj name="Document" r:id="rId4" imgW="5613400" imgH="5130800" progId="Word.Document.12">
                  <p:embed/>
                  <p:pic>
                    <p:nvPicPr>
                      <p:cNvPr id="3" name="Object 2"/>
                      <p:cNvPicPr/>
                      <p:nvPr/>
                    </p:nvPicPr>
                    <p:blipFill>
                      <a:blip r:embed="rId5"/>
                      <a:stretch>
                        <a:fillRect/>
                      </a:stretch>
                    </p:blipFill>
                    <p:spPr>
                      <a:xfrm>
                        <a:off x="303226" y="559243"/>
                        <a:ext cx="7316955" cy="6298757"/>
                      </a:xfrm>
                      <a:prstGeom prst="rect">
                        <a:avLst/>
                      </a:prstGeom>
                    </p:spPr>
                  </p:pic>
                </p:oleObj>
              </mc:Fallback>
            </mc:AlternateContent>
          </a:graphicData>
        </a:graphic>
      </p:graphicFrame>
      <p:sp>
        <p:nvSpPr>
          <p:cNvPr id="4" name="TextBox 3"/>
          <p:cNvSpPr txBox="1"/>
          <p:nvPr/>
        </p:nvSpPr>
        <p:spPr>
          <a:xfrm>
            <a:off x="7721865" y="2065127"/>
            <a:ext cx="3941441" cy="954107"/>
          </a:xfrm>
          <a:prstGeom prst="rect">
            <a:avLst/>
          </a:prstGeom>
          <a:solidFill>
            <a:srgbClr val="FFFF00"/>
          </a:solidFill>
          <a:ln w="38100" cmpd="sng">
            <a:solidFill>
              <a:schemeClr val="tx1"/>
            </a:solidFill>
          </a:ln>
        </p:spPr>
        <p:txBody>
          <a:bodyPr wrap="square" rtlCol="0">
            <a:spAutoFit/>
          </a:bodyPr>
          <a:lstStyle/>
          <a:p>
            <a:pPr algn="ctr"/>
            <a:r>
              <a:rPr lang="en-US" sz="2800" b="1" dirty="0"/>
              <a:t>DSC can digitize Urban  Features</a:t>
            </a:r>
          </a:p>
        </p:txBody>
      </p:sp>
      <p:sp>
        <p:nvSpPr>
          <p:cNvPr id="5" name="TextBox 4"/>
          <p:cNvSpPr txBox="1"/>
          <p:nvPr/>
        </p:nvSpPr>
        <p:spPr>
          <a:xfrm>
            <a:off x="7721865" y="3892457"/>
            <a:ext cx="4097012" cy="2123658"/>
          </a:xfrm>
          <a:prstGeom prst="rect">
            <a:avLst/>
          </a:prstGeom>
          <a:solidFill>
            <a:srgbClr val="FFFF00"/>
          </a:solidFill>
          <a:ln w="38100" cmpd="sng">
            <a:solidFill>
              <a:schemeClr val="tx1"/>
            </a:solidFill>
          </a:ln>
        </p:spPr>
        <p:txBody>
          <a:bodyPr wrap="square" rtlCol="0">
            <a:spAutoFit/>
          </a:bodyPr>
          <a:lstStyle/>
          <a:p>
            <a:pPr algn="ctr"/>
            <a:r>
              <a:rPr lang="en-US" sz="2800" b="1" dirty="0"/>
              <a:t>THEREFORE:  UCPs </a:t>
            </a:r>
          </a:p>
          <a:p>
            <a:pPr algn="ctr"/>
            <a:r>
              <a:rPr lang="en-US" sz="2800" b="1" dirty="0"/>
              <a:t>can be </a:t>
            </a:r>
            <a:r>
              <a:rPr lang="en-US" sz="2800" b="1" dirty="0">
                <a:solidFill>
                  <a:schemeClr val="accent2"/>
                </a:solidFill>
              </a:rPr>
              <a:t>generated for each and all Grids</a:t>
            </a:r>
          </a:p>
          <a:p>
            <a:pPr algn="ctr"/>
            <a:r>
              <a:rPr lang="en-US" sz="2400" b="1" dirty="0"/>
              <a:t>&amp; </a:t>
            </a:r>
          </a:p>
          <a:p>
            <a:pPr algn="ctr"/>
            <a:r>
              <a:rPr lang="en-US" sz="2400" b="1" dirty="0"/>
              <a:t>Grid size is a User Choice </a:t>
            </a:r>
          </a:p>
        </p:txBody>
      </p:sp>
      <p:sp>
        <p:nvSpPr>
          <p:cNvPr id="2" name="TextBox 1"/>
          <p:cNvSpPr txBox="1"/>
          <p:nvPr/>
        </p:nvSpPr>
        <p:spPr>
          <a:xfrm>
            <a:off x="509358" y="128160"/>
            <a:ext cx="11047316" cy="1785104"/>
          </a:xfrm>
          <a:prstGeom prst="rect">
            <a:avLst/>
          </a:prstGeom>
          <a:solidFill>
            <a:schemeClr val="accent4">
              <a:lumMod val="20000"/>
              <a:lumOff val="80000"/>
            </a:schemeClr>
          </a:solidFill>
          <a:ln w="28575" cmpd="sng">
            <a:solidFill>
              <a:srgbClr val="000000"/>
            </a:solidFill>
          </a:ln>
        </p:spPr>
        <p:txBody>
          <a:bodyPr wrap="none" rtlCol="0">
            <a:spAutoFit/>
          </a:bodyPr>
          <a:lstStyle/>
          <a:p>
            <a:pPr algn="ctr"/>
            <a:r>
              <a:rPr lang="en-US" sz="3200" b="1" dirty="0">
                <a:solidFill>
                  <a:srgbClr val="FF0000"/>
                </a:solidFill>
              </a:rPr>
              <a:t>Level 1&amp;2: </a:t>
            </a:r>
            <a:r>
              <a:rPr lang="en-US" sz="2800" b="1" dirty="0"/>
              <a:t>Computing scale dependent UCPs given digitized </a:t>
            </a:r>
          </a:p>
          <a:p>
            <a:pPr algn="ctr"/>
            <a:r>
              <a:rPr lang="en-US" sz="2800" b="1" dirty="0"/>
              <a:t>urban morphology from High-Res Google type satellite imagery based on </a:t>
            </a:r>
          </a:p>
          <a:p>
            <a:pPr algn="ctr"/>
            <a:r>
              <a:rPr lang="en-US" sz="2800" b="1" dirty="0"/>
              <a:t>WUDAPT’s </a:t>
            </a:r>
            <a:r>
              <a:rPr lang="en-US" sz="3200" b="1" dirty="0">
                <a:solidFill>
                  <a:srgbClr val="FF0000"/>
                </a:solidFill>
              </a:rPr>
              <a:t>Digital Synthetic City (DSC) tool</a:t>
            </a:r>
          </a:p>
          <a:p>
            <a:endParaRPr lang="en-US" dirty="0"/>
          </a:p>
        </p:txBody>
      </p:sp>
    </p:spTree>
    <p:extLst>
      <p:ext uri="{BB962C8B-B14F-4D97-AF65-F5344CB8AC3E}">
        <p14:creationId xmlns:p14="http://schemas.microsoft.com/office/powerpoint/2010/main" val="3861072724"/>
      </p:ext>
    </p:extLst>
  </p:cSld>
  <p:clrMapOvr>
    <a:masterClrMapping/>
  </p:clrMapOvr>
  <mc:AlternateContent xmlns:mc="http://schemas.openxmlformats.org/markup-compatibility/2006" xmlns:p14="http://schemas.microsoft.com/office/powerpoint/2010/main">
    <mc:Choice Requires="p14">
      <p:transition spd="slow" p14:dur="2000" advTm="42000"/>
    </mc:Choice>
    <mc:Fallback xmlns="">
      <p:transition xmlns:p14="http://schemas.microsoft.com/office/powerpoint/2010/main" spd="slow" advTm="42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13588" y="900150"/>
            <a:ext cx="8730370" cy="5592423"/>
            <a:chOff x="3693567" y="1135070"/>
            <a:chExt cx="4037740" cy="2074705"/>
          </a:xfrm>
        </p:grpSpPr>
        <p:sp>
          <p:nvSpPr>
            <p:cNvPr id="34" name="Rounded Rectangle 4">
              <a:extLst>
                <a:ext uri="{FF2B5EF4-FFF2-40B4-BE49-F238E27FC236}">
                  <a16:creationId xmlns="" xmlns:a16="http://schemas.microsoft.com/office/drawing/2014/main" id="{CC21CD67-9C3A-471C-841C-9E69386236DF}"/>
                </a:ext>
              </a:extLst>
            </p:cNvPr>
            <p:cNvSpPr/>
            <p:nvPr/>
          </p:nvSpPr>
          <p:spPr>
            <a:xfrm>
              <a:off x="4368493" y="1135070"/>
              <a:ext cx="2980727" cy="1467716"/>
            </a:xfrm>
            <a:prstGeom prst="roundRect">
              <a:avLst>
                <a:gd name="adj" fmla="val 6477"/>
              </a:avLst>
            </a:prstGeom>
            <a:solidFill>
              <a:schemeClr val="bg2"/>
            </a:solidFill>
            <a:ln w="38100" cap="flat" cmpd="sng" algn="ctr">
              <a:solidFill>
                <a:srgbClr val="000000"/>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defRPr/>
              </a:pPr>
              <a:endParaRPr lang="en-US" sz="900" kern="0">
                <a:solidFill>
                  <a:prstClr val="white"/>
                </a:solidFill>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 xmlns:a16="http://schemas.microsoft.com/office/drawing/2014/main" id="{BC041676-1D95-473B-91F4-C8570C2E0BF5}"/>
                </a:ext>
              </a:extLst>
            </p:cNvPr>
            <p:cNvSpPr txBox="1"/>
            <p:nvPr/>
          </p:nvSpPr>
          <p:spPr>
            <a:xfrm>
              <a:off x="5366943" y="1189536"/>
              <a:ext cx="950901" cy="230832"/>
            </a:xfrm>
            <a:prstGeom prst="rect">
              <a:avLst/>
            </a:prstGeom>
            <a:noFill/>
            <a:ln w="38100" cmpd="sng">
              <a:solidFill>
                <a:srgbClr val="00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r>
                <a:rPr lang="en-US" sz="900" b="1" kern="0" dirty="0">
                  <a:solidFill>
                    <a:prstClr val="black"/>
                  </a:solidFill>
                  <a:latin typeface="Times New Roman" panose="02020603050405020304" pitchFamily="18" charset="0"/>
                  <a:cs typeface="Times New Roman" panose="02020603050405020304" pitchFamily="18" charset="0"/>
                </a:rPr>
                <a:t>PM Generation</a:t>
              </a:r>
            </a:p>
          </p:txBody>
        </p:sp>
        <p:sp>
          <p:nvSpPr>
            <p:cNvPr id="36" name="Rounded Rectangle 5">
              <a:extLst>
                <a:ext uri="{FF2B5EF4-FFF2-40B4-BE49-F238E27FC236}">
                  <a16:creationId xmlns="" xmlns:a16="http://schemas.microsoft.com/office/drawing/2014/main" id="{1C422375-26BB-4040-8DA4-79E6E37F188A}"/>
                </a:ext>
              </a:extLst>
            </p:cNvPr>
            <p:cNvSpPr/>
            <p:nvPr/>
          </p:nvSpPr>
          <p:spPr>
            <a:xfrm>
              <a:off x="4627869" y="1559534"/>
              <a:ext cx="893227" cy="549035"/>
            </a:xfrm>
            <a:prstGeom prst="roundRect">
              <a:avLst>
                <a:gd name="adj" fmla="val 12710"/>
              </a:avLst>
            </a:prstGeom>
            <a:solidFill>
              <a:schemeClr val="accent6">
                <a:lumMod val="40000"/>
                <a:lumOff val="60000"/>
              </a:schemeClr>
            </a:solidFill>
            <a:ln w="38100" cap="flat" cmpd="sng" algn="ctr">
              <a:solidFill>
                <a:srgbClr val="000000"/>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defRPr/>
              </a:pPr>
              <a:r>
                <a:rPr lang="en-US" sz="900" kern="0" dirty="0">
                  <a:latin typeface="Times New Roman" panose="02020603050405020304" pitchFamily="18" charset="0"/>
                  <a:cs typeface="Times New Roman" panose="02020603050405020304" pitchFamily="18" charset="0"/>
                </a:rPr>
                <a:t>Parcel</a:t>
              </a:r>
            </a:p>
            <a:p>
              <a:pPr algn="ctr" defTabSz="914400">
                <a:defRPr/>
              </a:pPr>
              <a:r>
                <a:rPr lang="en-US" sz="900" kern="0" dirty="0">
                  <a:latin typeface="Times New Roman" panose="02020603050405020304" pitchFamily="18" charset="0"/>
                  <a:cs typeface="Times New Roman" panose="02020603050405020304" pitchFamily="18" charset="0"/>
                </a:rPr>
                <a:t>Generator</a:t>
              </a:r>
            </a:p>
          </p:txBody>
        </p:sp>
        <p:sp>
          <p:nvSpPr>
            <p:cNvPr id="37" name="Rounded Rectangle 5">
              <a:extLst>
                <a:ext uri="{FF2B5EF4-FFF2-40B4-BE49-F238E27FC236}">
                  <a16:creationId xmlns="" xmlns:a16="http://schemas.microsoft.com/office/drawing/2014/main" id="{ED03CA83-8B8B-40B6-B347-EDCE79B216C0}"/>
                </a:ext>
              </a:extLst>
            </p:cNvPr>
            <p:cNvSpPr/>
            <p:nvPr/>
          </p:nvSpPr>
          <p:spPr>
            <a:xfrm>
              <a:off x="6037007" y="1559534"/>
              <a:ext cx="950901" cy="540841"/>
            </a:xfrm>
            <a:prstGeom prst="roundRect">
              <a:avLst>
                <a:gd name="adj" fmla="val 12710"/>
              </a:avLst>
            </a:prstGeom>
            <a:solidFill>
              <a:schemeClr val="accent6">
                <a:lumMod val="40000"/>
                <a:lumOff val="60000"/>
              </a:schemeClr>
            </a:solidFill>
            <a:ln w="38100" cap="flat" cmpd="sng" algn="ctr">
              <a:solidFill>
                <a:srgbClr val="000000"/>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defRPr/>
              </a:pPr>
              <a:r>
                <a:rPr lang="en-US" sz="900" kern="0" dirty="0">
                  <a:latin typeface="Times New Roman" panose="02020603050405020304" pitchFamily="18" charset="0"/>
                  <a:cs typeface="Times New Roman" panose="02020603050405020304" pitchFamily="18" charset="0"/>
                </a:rPr>
                <a:t>Building</a:t>
              </a:r>
            </a:p>
            <a:p>
              <a:pPr algn="ctr" defTabSz="914400">
                <a:defRPr/>
              </a:pPr>
              <a:r>
                <a:rPr lang="en-US" sz="900" kern="0" dirty="0">
                  <a:latin typeface="Times New Roman" panose="02020603050405020304" pitchFamily="18" charset="0"/>
                  <a:cs typeface="Times New Roman" panose="02020603050405020304" pitchFamily="18" charset="0"/>
                </a:rPr>
                <a:t>Generator</a:t>
              </a:r>
            </a:p>
          </p:txBody>
        </p:sp>
        <p:cxnSp>
          <p:nvCxnSpPr>
            <p:cNvPr id="38" name="Straight Arrow Connector 37">
              <a:extLst>
                <a:ext uri="{FF2B5EF4-FFF2-40B4-BE49-F238E27FC236}">
                  <a16:creationId xmlns="" xmlns:a16="http://schemas.microsoft.com/office/drawing/2014/main" id="{179E5F4F-351C-4B60-8AFB-BBF2485D2E4E}"/>
                </a:ext>
              </a:extLst>
            </p:cNvPr>
            <p:cNvCxnSpPr>
              <a:cxnSpLocks/>
            </p:cNvCxnSpPr>
            <p:nvPr/>
          </p:nvCxnSpPr>
          <p:spPr>
            <a:xfrm>
              <a:off x="5688687" y="1864978"/>
              <a:ext cx="216637" cy="3950"/>
            </a:xfrm>
            <a:prstGeom prst="straightConnector1">
              <a:avLst/>
            </a:prstGeom>
            <a:ln w="38100" cmpd="sng">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 xmlns:a16="http://schemas.microsoft.com/office/drawing/2014/main" id="{1473F7AA-6ABE-4B5E-BEEA-24F44DA95468}"/>
                </a:ext>
              </a:extLst>
            </p:cNvPr>
            <p:cNvSpPr txBox="1"/>
            <p:nvPr/>
          </p:nvSpPr>
          <p:spPr>
            <a:xfrm>
              <a:off x="3693567" y="1717232"/>
              <a:ext cx="396262" cy="230832"/>
            </a:xfrm>
            <a:prstGeom prst="rect">
              <a:avLst/>
            </a:prstGeom>
            <a:noFill/>
            <a:ln w="38100" cmpd="sng">
              <a:solidFill>
                <a:srgbClr val="000000"/>
              </a:solidFill>
            </a:ln>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defRPr/>
              </a:pPr>
              <a:r>
                <a:rPr lang="en-US" sz="900" kern="0" dirty="0">
                  <a:solidFill>
                    <a:prstClr val="black"/>
                  </a:solidFill>
                  <a:latin typeface="Times New Roman" panose="02020603050405020304" pitchFamily="18" charset="0"/>
                  <a:cs typeface="Times New Roman" panose="02020603050405020304" pitchFamily="18" charset="0"/>
                </a:rPr>
                <a:t>NNs</a:t>
              </a:r>
            </a:p>
          </p:txBody>
        </p:sp>
        <p:sp>
          <p:nvSpPr>
            <p:cNvPr id="40" name="Parallelogram 39">
              <a:extLst>
                <a:ext uri="{FF2B5EF4-FFF2-40B4-BE49-F238E27FC236}">
                  <a16:creationId xmlns="" xmlns:a16="http://schemas.microsoft.com/office/drawing/2014/main" id="{7992C36C-371E-46D3-AE4F-40D3D88907EB}"/>
                </a:ext>
              </a:extLst>
            </p:cNvPr>
            <p:cNvSpPr/>
            <p:nvPr/>
          </p:nvSpPr>
          <p:spPr>
            <a:xfrm rot="16200000">
              <a:off x="3907620" y="1924758"/>
              <a:ext cx="97825" cy="71049"/>
            </a:xfrm>
            <a:prstGeom prst="parallelogram">
              <a:avLst>
                <a:gd name="adj" fmla="val 77704"/>
              </a:avLst>
            </a:prstGeom>
            <a:solidFill>
              <a:sysClr val="window" lastClr="FFFFFF"/>
            </a:solidFill>
            <a:ln w="38100" cap="flat" cmpd="sng" algn="ctr">
              <a:solidFill>
                <a:srgbClr val="000000"/>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defRPr/>
              </a:pPr>
              <a:endParaRPr lang="en-US" sz="900" kern="0">
                <a:solidFill>
                  <a:prstClr val="white"/>
                </a:solidFill>
                <a:latin typeface="Times New Roman" panose="02020603050405020304" pitchFamily="18" charset="0"/>
                <a:cs typeface="Times New Roman" panose="02020603050405020304" pitchFamily="18" charset="0"/>
              </a:endParaRPr>
            </a:p>
          </p:txBody>
        </p:sp>
        <p:sp>
          <p:nvSpPr>
            <p:cNvPr id="41" name="Parallelogram 40">
              <a:extLst>
                <a:ext uri="{FF2B5EF4-FFF2-40B4-BE49-F238E27FC236}">
                  <a16:creationId xmlns="" xmlns:a16="http://schemas.microsoft.com/office/drawing/2014/main" id="{94ED524A-27EE-46E0-A847-B9F5F064CD59}"/>
                </a:ext>
              </a:extLst>
            </p:cNvPr>
            <p:cNvSpPr/>
            <p:nvPr/>
          </p:nvSpPr>
          <p:spPr>
            <a:xfrm rot="16200000">
              <a:off x="3859155" y="1924758"/>
              <a:ext cx="97825" cy="71049"/>
            </a:xfrm>
            <a:prstGeom prst="parallelogram">
              <a:avLst>
                <a:gd name="adj" fmla="val 77704"/>
              </a:avLst>
            </a:prstGeom>
            <a:solidFill>
              <a:sysClr val="window" lastClr="FFFFFF"/>
            </a:solidFill>
            <a:ln w="38100" cap="flat" cmpd="sng" algn="ctr">
              <a:solidFill>
                <a:srgbClr val="000000"/>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defRPr/>
              </a:pPr>
              <a:endParaRPr lang="en-US" sz="900" kern="0">
                <a:solidFill>
                  <a:prstClr val="white"/>
                </a:solidFill>
                <a:latin typeface="Times New Roman" panose="02020603050405020304" pitchFamily="18" charset="0"/>
                <a:cs typeface="Times New Roman" panose="02020603050405020304" pitchFamily="18" charset="0"/>
              </a:endParaRPr>
            </a:p>
          </p:txBody>
        </p:sp>
        <p:sp>
          <p:nvSpPr>
            <p:cNvPr id="42" name="Parallelogram 41">
              <a:extLst>
                <a:ext uri="{FF2B5EF4-FFF2-40B4-BE49-F238E27FC236}">
                  <a16:creationId xmlns="" xmlns:a16="http://schemas.microsoft.com/office/drawing/2014/main" id="{5538BFE9-B824-4282-A36A-AEA1F7D91CFC}"/>
                </a:ext>
              </a:extLst>
            </p:cNvPr>
            <p:cNvSpPr/>
            <p:nvPr/>
          </p:nvSpPr>
          <p:spPr>
            <a:xfrm rot="16200000">
              <a:off x="3810691" y="1924758"/>
              <a:ext cx="97825" cy="71049"/>
            </a:xfrm>
            <a:prstGeom prst="parallelogram">
              <a:avLst>
                <a:gd name="adj" fmla="val 77704"/>
              </a:avLst>
            </a:prstGeom>
            <a:solidFill>
              <a:sysClr val="window" lastClr="FFFFFF"/>
            </a:solidFill>
            <a:ln w="38100" cap="flat" cmpd="sng" algn="ctr">
              <a:solidFill>
                <a:srgbClr val="000000"/>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defRPr/>
              </a:pPr>
              <a:endParaRPr lang="en-US" sz="900" kern="0">
                <a:solidFill>
                  <a:prstClr val="white"/>
                </a:solidFill>
                <a:latin typeface="Times New Roman" panose="02020603050405020304" pitchFamily="18" charset="0"/>
                <a:cs typeface="Times New Roman" panose="02020603050405020304" pitchFamily="18" charset="0"/>
              </a:endParaRPr>
            </a:p>
          </p:txBody>
        </p:sp>
        <p:sp>
          <p:nvSpPr>
            <p:cNvPr id="43" name="Parallelogram 42">
              <a:extLst>
                <a:ext uri="{FF2B5EF4-FFF2-40B4-BE49-F238E27FC236}">
                  <a16:creationId xmlns="" xmlns:a16="http://schemas.microsoft.com/office/drawing/2014/main" id="{D8F29967-656F-4C02-96A3-47C4228D92F2}"/>
                </a:ext>
              </a:extLst>
            </p:cNvPr>
            <p:cNvSpPr/>
            <p:nvPr/>
          </p:nvSpPr>
          <p:spPr>
            <a:xfrm rot="16200000">
              <a:off x="3762227" y="1924759"/>
              <a:ext cx="97826" cy="71049"/>
            </a:xfrm>
            <a:prstGeom prst="parallelogram">
              <a:avLst>
                <a:gd name="adj" fmla="val 77704"/>
              </a:avLst>
            </a:prstGeom>
            <a:solidFill>
              <a:sysClr val="window" lastClr="FFFFFF"/>
            </a:solidFill>
            <a:ln w="38100" cap="flat" cmpd="sng" algn="ctr">
              <a:solidFill>
                <a:srgbClr val="000000"/>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defRPr/>
              </a:pPr>
              <a:endParaRPr lang="en-US" sz="900" kern="0">
                <a:solidFill>
                  <a:prstClr val="white"/>
                </a:solidFill>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 xmlns:a16="http://schemas.microsoft.com/office/drawing/2014/main" id="{F51DE876-C675-4062-9B07-E71156CDCEF1}"/>
                </a:ext>
              </a:extLst>
            </p:cNvPr>
            <p:cNvSpPr txBox="1"/>
            <p:nvPr/>
          </p:nvSpPr>
          <p:spPr>
            <a:xfrm>
              <a:off x="5112740" y="2303729"/>
              <a:ext cx="478692" cy="230832"/>
            </a:xfrm>
            <a:prstGeom prst="rect">
              <a:avLst/>
            </a:prstGeom>
            <a:noFill/>
            <a:ln w="38100" cmpd="sng">
              <a:solidFill>
                <a:srgbClr val="000000"/>
              </a:solidFill>
            </a:ln>
          </p:spPr>
          <p:txBody>
            <a:bodyPr wrap="square" lIns="0"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defRPr/>
              </a:pPr>
              <a:r>
                <a:rPr lang="en-US" sz="900" kern="0" dirty="0">
                  <a:solidFill>
                    <a:prstClr val="black"/>
                  </a:solidFill>
                  <a:latin typeface="Times New Roman" panose="02020603050405020304" pitchFamily="18" charset="0"/>
                  <a:cs typeface="Times New Roman" panose="02020603050405020304" pitchFamily="18" charset="0"/>
                </a:rPr>
                <a:t>OSM</a:t>
              </a:r>
            </a:p>
          </p:txBody>
        </p:sp>
        <p:sp>
          <p:nvSpPr>
            <p:cNvPr id="45" name="TextBox 44">
              <a:extLst>
                <a:ext uri="{FF2B5EF4-FFF2-40B4-BE49-F238E27FC236}">
                  <a16:creationId xmlns="" xmlns:a16="http://schemas.microsoft.com/office/drawing/2014/main" id="{54793EEB-3408-4ECF-9A41-A472635369B4}"/>
                </a:ext>
              </a:extLst>
            </p:cNvPr>
            <p:cNvSpPr txBox="1"/>
            <p:nvPr/>
          </p:nvSpPr>
          <p:spPr>
            <a:xfrm>
              <a:off x="4441262" y="2240261"/>
              <a:ext cx="718804" cy="369332"/>
            </a:xfrm>
            <a:prstGeom prst="rect">
              <a:avLst/>
            </a:prstGeom>
            <a:noFill/>
            <a:ln w="38100" cmpd="sng">
              <a:solidFill>
                <a:srgbClr val="000000"/>
              </a:solidFill>
            </a:ln>
          </p:spPr>
          <p:txBody>
            <a:bodyPr wrap="square" lIns="0"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defRPr/>
              </a:pPr>
              <a:r>
                <a:rPr lang="en-US" sz="900" kern="0" dirty="0">
                  <a:solidFill>
                    <a:prstClr val="black"/>
                  </a:solidFill>
                  <a:latin typeface="Times New Roman" panose="02020603050405020304" pitchFamily="18" charset="0"/>
                  <a:cs typeface="Times New Roman" panose="02020603050405020304" pitchFamily="18" charset="0"/>
                </a:rPr>
                <a:t>S&amp;L Satellite Image</a:t>
              </a:r>
            </a:p>
          </p:txBody>
        </p:sp>
        <p:sp>
          <p:nvSpPr>
            <p:cNvPr id="46" name="TextBox 45">
              <a:extLst>
                <a:ext uri="{FF2B5EF4-FFF2-40B4-BE49-F238E27FC236}">
                  <a16:creationId xmlns="" xmlns:a16="http://schemas.microsoft.com/office/drawing/2014/main" id="{3B8D294E-317A-4CDA-8DF4-7B5378AF5E22}"/>
                </a:ext>
              </a:extLst>
            </p:cNvPr>
            <p:cNvSpPr txBox="1"/>
            <p:nvPr/>
          </p:nvSpPr>
          <p:spPr>
            <a:xfrm>
              <a:off x="6478552" y="2315780"/>
              <a:ext cx="606446" cy="230832"/>
            </a:xfrm>
            <a:prstGeom prst="rect">
              <a:avLst/>
            </a:prstGeom>
            <a:noFill/>
            <a:ln w="38100" cmpd="sng">
              <a:solidFill>
                <a:srgbClr val="000000"/>
              </a:solidFill>
            </a:ln>
          </p:spPr>
          <p:txBody>
            <a:bodyPr wrap="square" lIns="0"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defRPr/>
              </a:pPr>
              <a:r>
                <a:rPr lang="en-US" sz="900" kern="0" dirty="0">
                  <a:solidFill>
                    <a:prstClr val="black"/>
                  </a:solidFill>
                  <a:latin typeface="Times New Roman" panose="02020603050405020304" pitchFamily="18" charset="0"/>
                  <a:cs typeface="Times New Roman" panose="02020603050405020304" pitchFamily="18" charset="0"/>
                </a:rPr>
                <a:t>Population</a:t>
              </a:r>
            </a:p>
          </p:txBody>
        </p:sp>
        <p:cxnSp>
          <p:nvCxnSpPr>
            <p:cNvPr id="48" name="Straight Arrow Connector 47">
              <a:extLst>
                <a:ext uri="{FF2B5EF4-FFF2-40B4-BE49-F238E27FC236}">
                  <a16:creationId xmlns="" xmlns:a16="http://schemas.microsoft.com/office/drawing/2014/main" id="{12D7D754-0A62-4889-9F8D-021F81736E18}"/>
                </a:ext>
              </a:extLst>
            </p:cNvPr>
            <p:cNvCxnSpPr>
              <a:cxnSpLocks/>
            </p:cNvCxnSpPr>
            <p:nvPr/>
          </p:nvCxnSpPr>
          <p:spPr>
            <a:xfrm flipV="1">
              <a:off x="4827297" y="2129283"/>
              <a:ext cx="0" cy="110978"/>
            </a:xfrm>
            <a:prstGeom prst="straightConnector1">
              <a:avLst/>
            </a:prstGeom>
            <a:ln w="38100" cmpd="sng">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 xmlns:a16="http://schemas.microsoft.com/office/drawing/2014/main" id="{74950A9B-C808-4456-A8B7-A698FE94167F}"/>
                </a:ext>
              </a:extLst>
            </p:cNvPr>
            <p:cNvCxnSpPr>
              <a:cxnSpLocks/>
            </p:cNvCxnSpPr>
            <p:nvPr/>
          </p:nvCxnSpPr>
          <p:spPr>
            <a:xfrm flipV="1">
              <a:off x="5346631" y="2107672"/>
              <a:ext cx="0" cy="183090"/>
            </a:xfrm>
            <a:prstGeom prst="straightConnector1">
              <a:avLst/>
            </a:prstGeom>
            <a:ln w="38100" cmpd="sng">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 xmlns:a16="http://schemas.microsoft.com/office/drawing/2014/main" id="{02CA3AB2-5D1F-4F21-9A56-085AE7DC931F}"/>
                </a:ext>
              </a:extLst>
            </p:cNvPr>
            <p:cNvCxnSpPr>
              <a:cxnSpLocks/>
            </p:cNvCxnSpPr>
            <p:nvPr/>
          </p:nvCxnSpPr>
          <p:spPr>
            <a:xfrm flipV="1">
              <a:off x="6222570" y="2100375"/>
              <a:ext cx="0" cy="211998"/>
            </a:xfrm>
            <a:prstGeom prst="straightConnector1">
              <a:avLst/>
            </a:prstGeom>
            <a:ln w="38100" cmpd="sng">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 xmlns:a16="http://schemas.microsoft.com/office/drawing/2014/main" id="{23BE88B2-019E-4B17-9970-654920A33DE0}"/>
                </a:ext>
              </a:extLst>
            </p:cNvPr>
            <p:cNvCxnSpPr>
              <a:cxnSpLocks/>
            </p:cNvCxnSpPr>
            <p:nvPr/>
          </p:nvCxnSpPr>
          <p:spPr>
            <a:xfrm flipV="1">
              <a:off x="6710842" y="2100375"/>
              <a:ext cx="0" cy="211998"/>
            </a:xfrm>
            <a:prstGeom prst="straightConnector1">
              <a:avLst/>
            </a:prstGeom>
            <a:ln w="38100" cmpd="sng">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 xmlns:a16="http://schemas.microsoft.com/office/drawing/2014/main" id="{8B15D794-C9CD-41AC-8DD3-4807D439979C}"/>
                </a:ext>
              </a:extLst>
            </p:cNvPr>
            <p:cNvCxnSpPr/>
            <p:nvPr/>
          </p:nvCxnSpPr>
          <p:spPr>
            <a:xfrm>
              <a:off x="4053978" y="1900641"/>
              <a:ext cx="206662" cy="890"/>
            </a:xfrm>
            <a:prstGeom prst="straightConnector1">
              <a:avLst/>
            </a:prstGeom>
            <a:ln w="38100" cmpd="sng">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or: Elbow 149">
              <a:extLst>
                <a:ext uri="{FF2B5EF4-FFF2-40B4-BE49-F238E27FC236}">
                  <a16:creationId xmlns="" xmlns:a16="http://schemas.microsoft.com/office/drawing/2014/main" id="{9B0D3958-22F8-419B-9F4D-A3EAEB445604}"/>
                </a:ext>
              </a:extLst>
            </p:cNvPr>
            <p:cNvCxnSpPr>
              <a:cxnSpLocks/>
              <a:stCxn id="45" idx="2"/>
              <a:endCxn id="57" idx="1"/>
            </p:cNvCxnSpPr>
            <p:nvPr/>
          </p:nvCxnSpPr>
          <p:spPr>
            <a:xfrm rot="16200000" flipH="1">
              <a:off x="4921245" y="2489012"/>
              <a:ext cx="325665" cy="566827"/>
            </a:xfrm>
            <a:prstGeom prst="bentConnector2">
              <a:avLst/>
            </a:prstGeom>
            <a:ln w="38100" cmpd="sng">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ctor: Elbow 150">
              <a:extLst>
                <a:ext uri="{FF2B5EF4-FFF2-40B4-BE49-F238E27FC236}">
                  <a16:creationId xmlns="" xmlns:a16="http://schemas.microsoft.com/office/drawing/2014/main" id="{F7F3B96B-C605-460D-82DC-451A173331E4}"/>
                </a:ext>
              </a:extLst>
            </p:cNvPr>
            <p:cNvCxnSpPr>
              <a:cxnSpLocks/>
            </p:cNvCxnSpPr>
            <p:nvPr/>
          </p:nvCxnSpPr>
          <p:spPr>
            <a:xfrm flipV="1">
              <a:off x="6260718" y="2602786"/>
              <a:ext cx="521058" cy="307718"/>
            </a:xfrm>
            <a:prstGeom prst="bentConnector2">
              <a:avLst/>
            </a:prstGeom>
            <a:ln w="38100" cmpd="sng">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 xmlns:a16="http://schemas.microsoft.com/office/drawing/2014/main" id="{0F2E5F33-56F9-428B-AB5F-AA0D33148A97}"/>
                </a:ext>
              </a:extLst>
            </p:cNvPr>
            <p:cNvCxnSpPr>
              <a:cxnSpLocks/>
            </p:cNvCxnSpPr>
            <p:nvPr/>
          </p:nvCxnSpPr>
          <p:spPr>
            <a:xfrm>
              <a:off x="7356901" y="1846459"/>
              <a:ext cx="374406" cy="0"/>
            </a:xfrm>
            <a:prstGeom prst="straightConnector1">
              <a:avLst/>
            </a:prstGeom>
            <a:ln w="38100" cmpd="sng">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57" name="Rounded Rectangle 5">
              <a:extLst>
                <a:ext uri="{FF2B5EF4-FFF2-40B4-BE49-F238E27FC236}">
                  <a16:creationId xmlns="" xmlns:a16="http://schemas.microsoft.com/office/drawing/2014/main" id="{1C422375-26BB-4040-8DA4-79E6E37F188A}"/>
                </a:ext>
              </a:extLst>
            </p:cNvPr>
            <p:cNvSpPr/>
            <p:nvPr/>
          </p:nvSpPr>
          <p:spPr>
            <a:xfrm>
              <a:off x="5367491" y="2660740"/>
              <a:ext cx="893227" cy="549035"/>
            </a:xfrm>
            <a:prstGeom prst="roundRect">
              <a:avLst>
                <a:gd name="adj" fmla="val 12710"/>
              </a:avLst>
            </a:prstGeom>
            <a:solidFill>
              <a:schemeClr val="accent6">
                <a:lumMod val="40000"/>
                <a:lumOff val="60000"/>
              </a:schemeClr>
            </a:solidFill>
            <a:ln w="38100" cap="flat" cmpd="sng" algn="ctr">
              <a:solidFill>
                <a:srgbClr val="000000"/>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a:defRPr/>
              </a:pPr>
              <a:r>
                <a:rPr lang="en-US" sz="900" kern="0" dirty="0">
                  <a:latin typeface="Times New Roman" panose="02020603050405020304" pitchFamily="18" charset="0"/>
                  <a:cs typeface="Times New Roman" panose="02020603050405020304" pitchFamily="18" charset="0"/>
                </a:rPr>
                <a:t>PM Optimization</a:t>
              </a:r>
            </a:p>
          </p:txBody>
        </p:sp>
      </p:grpSp>
      <p:sp>
        <p:nvSpPr>
          <p:cNvPr id="28" name="TextBox 27"/>
          <p:cNvSpPr txBox="1"/>
          <p:nvPr/>
        </p:nvSpPr>
        <p:spPr>
          <a:xfrm>
            <a:off x="1382577" y="116309"/>
            <a:ext cx="9036980" cy="584776"/>
          </a:xfrm>
          <a:prstGeom prst="rect">
            <a:avLst/>
          </a:prstGeom>
          <a:solidFill>
            <a:srgbClr val="FFFF00"/>
          </a:solidFill>
          <a:ln w="38100" cmpd="sng">
            <a:solidFill>
              <a:schemeClr val="tx1"/>
            </a:solidFill>
          </a:ln>
        </p:spPr>
        <p:txBody>
          <a:bodyPr wrap="square" rtlCol="0">
            <a:spAutoFit/>
          </a:bodyPr>
          <a:lstStyle/>
          <a:p>
            <a:pPr algn="just"/>
            <a:r>
              <a:rPr lang="en-US" sz="3200" b="1" dirty="0">
                <a:cs typeface="Times New Roman" panose="02020603050405020304" pitchFamily="18" charset="0"/>
              </a:rPr>
              <a:t> Digital Synthetic City Pipeline:   The DSC workflow</a:t>
            </a:r>
            <a:r>
              <a:rPr lang="en-US" sz="2400" b="1" dirty="0">
                <a:cs typeface="Times New Roman" panose="02020603050405020304" pitchFamily="18" charset="0"/>
              </a:rPr>
              <a:t>.</a:t>
            </a:r>
          </a:p>
        </p:txBody>
      </p:sp>
      <p:sp>
        <p:nvSpPr>
          <p:cNvPr id="2" name="TextBox 1"/>
          <p:cNvSpPr txBox="1"/>
          <p:nvPr/>
        </p:nvSpPr>
        <p:spPr>
          <a:xfrm>
            <a:off x="3603109" y="2423878"/>
            <a:ext cx="1511902" cy="707886"/>
          </a:xfrm>
          <a:prstGeom prst="rect">
            <a:avLst/>
          </a:prstGeom>
          <a:solidFill>
            <a:schemeClr val="bg1"/>
          </a:solidFill>
        </p:spPr>
        <p:txBody>
          <a:bodyPr wrap="none" rtlCol="0">
            <a:spAutoFit/>
          </a:bodyPr>
          <a:lstStyle/>
          <a:p>
            <a:pPr algn="ctr"/>
            <a:r>
              <a:rPr lang="en-US" sz="2000" b="1" dirty="0"/>
              <a:t>PARCEL</a:t>
            </a:r>
          </a:p>
          <a:p>
            <a:pPr algn="ctr"/>
            <a:r>
              <a:rPr lang="en-US" sz="2000" b="1" dirty="0"/>
              <a:t>GENERATOR </a:t>
            </a:r>
          </a:p>
        </p:txBody>
      </p:sp>
      <p:sp>
        <p:nvSpPr>
          <p:cNvPr id="29" name="TextBox 28"/>
          <p:cNvSpPr txBox="1"/>
          <p:nvPr/>
        </p:nvSpPr>
        <p:spPr>
          <a:xfrm>
            <a:off x="6715029" y="2423878"/>
            <a:ext cx="1511902" cy="707886"/>
          </a:xfrm>
          <a:prstGeom prst="rect">
            <a:avLst/>
          </a:prstGeom>
          <a:solidFill>
            <a:schemeClr val="bg1"/>
          </a:solidFill>
        </p:spPr>
        <p:txBody>
          <a:bodyPr wrap="none" rtlCol="0">
            <a:spAutoFit/>
          </a:bodyPr>
          <a:lstStyle/>
          <a:p>
            <a:pPr algn="ctr"/>
            <a:r>
              <a:rPr lang="en-US" sz="2000" b="1" dirty="0"/>
              <a:t>BUILDING</a:t>
            </a:r>
          </a:p>
          <a:p>
            <a:pPr algn="ctr"/>
            <a:r>
              <a:rPr lang="en-US" sz="2000" b="1" dirty="0"/>
              <a:t>GENERATOR </a:t>
            </a:r>
          </a:p>
        </p:txBody>
      </p:sp>
      <p:sp>
        <p:nvSpPr>
          <p:cNvPr id="30" name="TextBox 29"/>
          <p:cNvSpPr txBox="1"/>
          <p:nvPr/>
        </p:nvSpPr>
        <p:spPr>
          <a:xfrm>
            <a:off x="5069441" y="5402774"/>
            <a:ext cx="1798314" cy="1015663"/>
          </a:xfrm>
          <a:prstGeom prst="rect">
            <a:avLst/>
          </a:prstGeom>
          <a:solidFill>
            <a:schemeClr val="bg1"/>
          </a:solidFill>
        </p:spPr>
        <p:txBody>
          <a:bodyPr wrap="none" rtlCol="0">
            <a:spAutoFit/>
          </a:bodyPr>
          <a:lstStyle/>
          <a:p>
            <a:pPr algn="ctr"/>
            <a:r>
              <a:rPr lang="en-US" sz="2000" b="1" dirty="0"/>
              <a:t>PROCEDURAL </a:t>
            </a:r>
          </a:p>
          <a:p>
            <a:pPr algn="ctr"/>
            <a:r>
              <a:rPr lang="en-US" sz="2000" b="1" dirty="0"/>
              <a:t>MODEL </a:t>
            </a:r>
          </a:p>
          <a:p>
            <a:pPr algn="ctr"/>
            <a:r>
              <a:rPr lang="en-US" sz="2000" b="1" dirty="0"/>
              <a:t>OPTIMIZATION </a:t>
            </a:r>
          </a:p>
        </p:txBody>
      </p:sp>
      <p:sp>
        <p:nvSpPr>
          <p:cNvPr id="31" name="TextBox 30"/>
          <p:cNvSpPr txBox="1"/>
          <p:nvPr/>
        </p:nvSpPr>
        <p:spPr>
          <a:xfrm>
            <a:off x="5031749" y="1084403"/>
            <a:ext cx="2031325" cy="584776"/>
          </a:xfrm>
          <a:prstGeom prst="rect">
            <a:avLst/>
          </a:prstGeom>
          <a:solidFill>
            <a:schemeClr val="bg1"/>
          </a:solidFill>
        </p:spPr>
        <p:txBody>
          <a:bodyPr wrap="none" rtlCol="0">
            <a:spAutoFit/>
          </a:bodyPr>
          <a:lstStyle/>
          <a:p>
            <a:pPr algn="ctr"/>
            <a:r>
              <a:rPr lang="en-US" sz="1600" b="1" dirty="0"/>
              <a:t>PROCEDURAL MODEL</a:t>
            </a:r>
          </a:p>
          <a:p>
            <a:pPr algn="ctr"/>
            <a:r>
              <a:rPr lang="en-US" sz="1600" b="1" dirty="0"/>
              <a:t>GENERATION </a:t>
            </a:r>
          </a:p>
        </p:txBody>
      </p:sp>
      <p:sp>
        <p:nvSpPr>
          <p:cNvPr id="6" name="TextBox 5"/>
          <p:cNvSpPr txBox="1"/>
          <p:nvPr/>
        </p:nvSpPr>
        <p:spPr>
          <a:xfrm>
            <a:off x="3277356" y="3941238"/>
            <a:ext cx="1123900" cy="738664"/>
          </a:xfrm>
          <a:prstGeom prst="rect">
            <a:avLst/>
          </a:prstGeom>
          <a:solidFill>
            <a:srgbClr val="FFFFFF"/>
          </a:solidFill>
        </p:spPr>
        <p:txBody>
          <a:bodyPr wrap="none" rtlCol="0">
            <a:spAutoFit/>
          </a:bodyPr>
          <a:lstStyle/>
          <a:p>
            <a:pPr algn="ctr"/>
            <a:r>
              <a:rPr lang="en-US" sz="1400" b="1" dirty="0"/>
              <a:t>SEGMENTED </a:t>
            </a:r>
          </a:p>
          <a:p>
            <a:pPr algn="ctr"/>
            <a:r>
              <a:rPr lang="en-US" sz="1400" b="1" dirty="0"/>
              <a:t>SATELLITE </a:t>
            </a:r>
          </a:p>
          <a:p>
            <a:pPr algn="ctr"/>
            <a:r>
              <a:rPr lang="en-US" sz="1400" b="1" dirty="0"/>
              <a:t>IMAGERY</a:t>
            </a:r>
          </a:p>
        </p:txBody>
      </p:sp>
      <p:sp>
        <p:nvSpPr>
          <p:cNvPr id="58" name="TextBox 57"/>
          <p:cNvSpPr txBox="1"/>
          <p:nvPr/>
        </p:nvSpPr>
        <p:spPr>
          <a:xfrm>
            <a:off x="4698109" y="4077067"/>
            <a:ext cx="608065" cy="600164"/>
          </a:xfrm>
          <a:prstGeom prst="rect">
            <a:avLst/>
          </a:prstGeom>
          <a:solidFill>
            <a:srgbClr val="FFFFFF"/>
          </a:solidFill>
        </p:spPr>
        <p:txBody>
          <a:bodyPr wrap="none" rtlCol="0">
            <a:spAutoFit/>
          </a:bodyPr>
          <a:lstStyle/>
          <a:p>
            <a:pPr algn="ctr"/>
            <a:r>
              <a:rPr lang="en-US" sz="1100" b="1" dirty="0"/>
              <a:t>OPEN</a:t>
            </a:r>
          </a:p>
          <a:p>
            <a:pPr algn="ctr"/>
            <a:r>
              <a:rPr lang="en-US" sz="1100" b="1" dirty="0"/>
              <a:t>STREET</a:t>
            </a:r>
          </a:p>
          <a:p>
            <a:pPr algn="ctr"/>
            <a:r>
              <a:rPr lang="en-US" sz="1100" b="1" dirty="0"/>
              <a:t>MAPS</a:t>
            </a:r>
          </a:p>
        </p:txBody>
      </p:sp>
      <p:sp>
        <p:nvSpPr>
          <p:cNvPr id="59" name="TextBox 58"/>
          <p:cNvSpPr txBox="1"/>
          <p:nvPr/>
        </p:nvSpPr>
        <p:spPr>
          <a:xfrm>
            <a:off x="6382518" y="4088718"/>
            <a:ext cx="1027119" cy="523220"/>
          </a:xfrm>
          <a:prstGeom prst="rect">
            <a:avLst/>
          </a:prstGeom>
          <a:solidFill>
            <a:schemeClr val="bg1"/>
          </a:solidFill>
          <a:ln w="38100" cmpd="sng">
            <a:solidFill>
              <a:schemeClr val="tx1"/>
            </a:solidFill>
          </a:ln>
        </p:spPr>
        <p:txBody>
          <a:bodyPr wrap="none" rtlCol="0">
            <a:spAutoFit/>
          </a:bodyPr>
          <a:lstStyle/>
          <a:p>
            <a:pPr algn="ctr"/>
            <a:r>
              <a:rPr lang="en-US" sz="1400" b="1" dirty="0"/>
              <a:t>ELEVATION</a:t>
            </a:r>
          </a:p>
          <a:p>
            <a:pPr algn="ctr"/>
            <a:endParaRPr lang="en-US" sz="1400" b="1" dirty="0"/>
          </a:p>
        </p:txBody>
      </p:sp>
      <p:sp>
        <p:nvSpPr>
          <p:cNvPr id="85" name="TextBox 84"/>
          <p:cNvSpPr txBox="1"/>
          <p:nvPr/>
        </p:nvSpPr>
        <p:spPr>
          <a:xfrm>
            <a:off x="7477496" y="4171649"/>
            <a:ext cx="1175535" cy="307777"/>
          </a:xfrm>
          <a:prstGeom prst="rect">
            <a:avLst/>
          </a:prstGeom>
          <a:solidFill>
            <a:srgbClr val="FFFFFF"/>
          </a:solidFill>
        </p:spPr>
        <p:txBody>
          <a:bodyPr wrap="none" rtlCol="0">
            <a:spAutoFit/>
          </a:bodyPr>
          <a:lstStyle/>
          <a:p>
            <a:pPr algn="ctr"/>
            <a:r>
              <a:rPr lang="en-US" sz="1400" b="1" dirty="0"/>
              <a:t>POPULATION</a:t>
            </a:r>
          </a:p>
        </p:txBody>
      </p:sp>
      <p:sp>
        <p:nvSpPr>
          <p:cNvPr id="86" name="TextBox 85"/>
          <p:cNvSpPr txBox="1"/>
          <p:nvPr/>
        </p:nvSpPr>
        <p:spPr>
          <a:xfrm>
            <a:off x="10118333" y="2426077"/>
            <a:ext cx="1463411" cy="1077218"/>
          </a:xfrm>
          <a:prstGeom prst="rect">
            <a:avLst/>
          </a:prstGeom>
          <a:solidFill>
            <a:schemeClr val="bg1"/>
          </a:solidFill>
          <a:ln w="57150" cmpd="sng">
            <a:solidFill>
              <a:schemeClr val="tx1"/>
            </a:solidFill>
          </a:ln>
        </p:spPr>
        <p:txBody>
          <a:bodyPr wrap="square" rtlCol="0">
            <a:spAutoFit/>
          </a:bodyPr>
          <a:lstStyle/>
          <a:p>
            <a:pPr algn="ctr"/>
            <a:r>
              <a:rPr lang="en-US" sz="1600" b="1" dirty="0"/>
              <a:t>URBAN 3-D</a:t>
            </a:r>
          </a:p>
          <a:p>
            <a:pPr algn="ctr"/>
            <a:r>
              <a:rPr lang="en-US" sz="1600" b="1" dirty="0"/>
              <a:t> PMMODEL</a:t>
            </a:r>
          </a:p>
          <a:p>
            <a:pPr algn="ctr"/>
            <a:r>
              <a:rPr lang="en-US" sz="3200" b="1" dirty="0"/>
              <a:t>DSG</a:t>
            </a:r>
          </a:p>
        </p:txBody>
      </p:sp>
    </p:spTree>
    <p:extLst>
      <p:ext uri="{BB962C8B-B14F-4D97-AF65-F5344CB8AC3E}">
        <p14:creationId xmlns:p14="http://schemas.microsoft.com/office/powerpoint/2010/main" val="37446108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84302" y="583924"/>
            <a:ext cx="4997444" cy="6133578"/>
          </a:xfrm>
          <a:prstGeom prst="rect">
            <a:avLst/>
          </a:prstGeom>
          <a:ln w="28575" cmpd="sng">
            <a:solidFill>
              <a:schemeClr val="tx1"/>
            </a:solidFill>
          </a:ln>
        </p:spPr>
      </p:pic>
      <p:sp>
        <p:nvSpPr>
          <p:cNvPr id="3" name="TextBox 2"/>
          <p:cNvSpPr txBox="1"/>
          <p:nvPr/>
        </p:nvSpPr>
        <p:spPr>
          <a:xfrm>
            <a:off x="8785348" y="1288878"/>
            <a:ext cx="1165854" cy="461665"/>
          </a:xfrm>
          <a:prstGeom prst="rect">
            <a:avLst/>
          </a:prstGeom>
          <a:solidFill>
            <a:schemeClr val="bg1"/>
          </a:solidFill>
          <a:ln w="28575" cmpd="sng">
            <a:solidFill>
              <a:schemeClr val="tx1"/>
            </a:solidFill>
          </a:ln>
        </p:spPr>
        <p:txBody>
          <a:bodyPr wrap="none" rtlCol="0">
            <a:spAutoFit/>
          </a:bodyPr>
          <a:lstStyle/>
          <a:p>
            <a:r>
              <a:rPr lang="en-US" sz="2400" b="1" dirty="0"/>
              <a:t>Chicago</a:t>
            </a:r>
          </a:p>
        </p:txBody>
      </p:sp>
      <p:sp>
        <p:nvSpPr>
          <p:cNvPr id="4" name="TextBox 3"/>
          <p:cNvSpPr txBox="1"/>
          <p:nvPr/>
        </p:nvSpPr>
        <p:spPr>
          <a:xfrm>
            <a:off x="8296907" y="3319254"/>
            <a:ext cx="1827873" cy="461665"/>
          </a:xfrm>
          <a:prstGeom prst="rect">
            <a:avLst/>
          </a:prstGeom>
          <a:solidFill>
            <a:schemeClr val="bg1"/>
          </a:solidFill>
          <a:ln w="28575" cmpd="sng">
            <a:solidFill>
              <a:schemeClr val="tx1"/>
            </a:solidFill>
          </a:ln>
        </p:spPr>
        <p:txBody>
          <a:bodyPr wrap="none" rtlCol="0">
            <a:spAutoFit/>
          </a:bodyPr>
          <a:lstStyle/>
          <a:p>
            <a:r>
              <a:rPr lang="en-US" sz="2400" b="1" dirty="0"/>
              <a:t>New Orleans</a:t>
            </a:r>
          </a:p>
        </p:txBody>
      </p:sp>
      <p:sp>
        <p:nvSpPr>
          <p:cNvPr id="5" name="TextBox 4"/>
          <p:cNvSpPr txBox="1"/>
          <p:nvPr/>
        </p:nvSpPr>
        <p:spPr>
          <a:xfrm>
            <a:off x="8413424" y="5335796"/>
            <a:ext cx="1965410" cy="461665"/>
          </a:xfrm>
          <a:prstGeom prst="rect">
            <a:avLst/>
          </a:prstGeom>
          <a:solidFill>
            <a:schemeClr val="bg1"/>
          </a:solidFill>
          <a:ln w="28575" cmpd="sng">
            <a:solidFill>
              <a:schemeClr val="tx1"/>
            </a:solidFill>
          </a:ln>
        </p:spPr>
        <p:txBody>
          <a:bodyPr wrap="none" rtlCol="0">
            <a:spAutoFit/>
          </a:bodyPr>
          <a:lstStyle/>
          <a:p>
            <a:r>
              <a:rPr lang="en-US" sz="2400" b="1" dirty="0"/>
              <a:t>San  Francisco</a:t>
            </a:r>
          </a:p>
        </p:txBody>
      </p:sp>
      <p:sp>
        <p:nvSpPr>
          <p:cNvPr id="6" name="TextBox 5"/>
          <p:cNvSpPr txBox="1"/>
          <p:nvPr/>
        </p:nvSpPr>
        <p:spPr>
          <a:xfrm>
            <a:off x="7829230" y="1341"/>
            <a:ext cx="771365" cy="523220"/>
          </a:xfrm>
          <a:prstGeom prst="rect">
            <a:avLst/>
          </a:prstGeom>
          <a:solidFill>
            <a:schemeClr val="bg1"/>
          </a:solidFill>
          <a:ln w="28575" cmpd="sng">
            <a:solidFill>
              <a:schemeClr val="tx1"/>
            </a:solidFill>
          </a:ln>
        </p:spPr>
        <p:txBody>
          <a:bodyPr wrap="none" rtlCol="0">
            <a:spAutoFit/>
          </a:bodyPr>
          <a:lstStyle/>
          <a:p>
            <a:r>
              <a:rPr lang="en-US" sz="2800" b="1" dirty="0"/>
              <a:t>DSC</a:t>
            </a:r>
          </a:p>
        </p:txBody>
      </p:sp>
      <p:sp>
        <p:nvSpPr>
          <p:cNvPr id="7" name="TextBox 6"/>
          <p:cNvSpPr txBox="1"/>
          <p:nvPr/>
        </p:nvSpPr>
        <p:spPr>
          <a:xfrm>
            <a:off x="9490601" y="-3067"/>
            <a:ext cx="2064540" cy="523220"/>
          </a:xfrm>
          <a:prstGeom prst="rect">
            <a:avLst/>
          </a:prstGeom>
          <a:solidFill>
            <a:schemeClr val="bg1"/>
          </a:solidFill>
          <a:ln w="28575" cmpd="sng">
            <a:solidFill>
              <a:schemeClr val="tx1"/>
            </a:solidFill>
          </a:ln>
        </p:spPr>
        <p:txBody>
          <a:bodyPr wrap="none" rtlCol="0">
            <a:spAutoFit/>
          </a:bodyPr>
          <a:lstStyle/>
          <a:p>
            <a:r>
              <a:rPr lang="en-US" sz="2800" b="1" dirty="0"/>
              <a:t>Hi Res Aerial</a:t>
            </a:r>
          </a:p>
        </p:txBody>
      </p:sp>
      <p:pic>
        <p:nvPicPr>
          <p:cNvPr id="8" name="Picture 7"/>
          <p:cNvPicPr>
            <a:picLocks noChangeAspect="1"/>
          </p:cNvPicPr>
          <p:nvPr/>
        </p:nvPicPr>
        <p:blipFill>
          <a:blip r:embed="rId3"/>
          <a:stretch>
            <a:fillRect/>
          </a:stretch>
        </p:blipFill>
        <p:spPr>
          <a:xfrm>
            <a:off x="248303" y="556632"/>
            <a:ext cx="5482468" cy="5622496"/>
          </a:xfrm>
          <a:prstGeom prst="rect">
            <a:avLst/>
          </a:prstGeom>
          <a:ln w="38100" cmpd="sng">
            <a:solidFill>
              <a:schemeClr val="tx1"/>
            </a:solidFill>
          </a:ln>
        </p:spPr>
      </p:pic>
      <p:sp>
        <p:nvSpPr>
          <p:cNvPr id="9" name="TextBox 8"/>
          <p:cNvSpPr txBox="1"/>
          <p:nvPr/>
        </p:nvSpPr>
        <p:spPr>
          <a:xfrm>
            <a:off x="227523" y="-2853"/>
            <a:ext cx="5503247" cy="461665"/>
          </a:xfrm>
          <a:prstGeom prst="rect">
            <a:avLst/>
          </a:prstGeom>
          <a:solidFill>
            <a:schemeClr val="bg1"/>
          </a:solidFill>
          <a:ln w="28575" cmpd="sng">
            <a:solidFill>
              <a:schemeClr val="tx1"/>
            </a:solidFill>
          </a:ln>
        </p:spPr>
        <p:txBody>
          <a:bodyPr wrap="square" rtlCol="0">
            <a:spAutoFit/>
          </a:bodyPr>
          <a:lstStyle/>
          <a:p>
            <a:r>
              <a:rPr lang="en-US" sz="2400" b="1" dirty="0"/>
              <a:t>WUDAPT’s Digital Synthetic City Pipeline </a:t>
            </a:r>
          </a:p>
        </p:txBody>
      </p:sp>
      <p:sp>
        <p:nvSpPr>
          <p:cNvPr id="10" name="Right Arrow 9"/>
          <p:cNvSpPr/>
          <p:nvPr/>
        </p:nvSpPr>
        <p:spPr>
          <a:xfrm>
            <a:off x="5891381" y="3110785"/>
            <a:ext cx="692921"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 xmlns:a16="http://schemas.microsoft.com/office/drawing/2014/main" id="{7CB93BEE-297C-D040-A873-CB5CFD14038C}"/>
              </a:ext>
            </a:extLst>
          </p:cNvPr>
          <p:cNvSpPr txBox="1"/>
          <p:nvPr/>
        </p:nvSpPr>
        <p:spPr>
          <a:xfrm>
            <a:off x="124071" y="6250133"/>
            <a:ext cx="5972909" cy="461665"/>
          </a:xfrm>
          <a:prstGeom prst="rect">
            <a:avLst/>
          </a:prstGeom>
          <a:noFill/>
          <a:ln w="38100">
            <a:solidFill>
              <a:schemeClr val="tx1"/>
            </a:solidFill>
          </a:ln>
        </p:spPr>
        <p:txBody>
          <a:bodyPr wrap="none" rtlCol="0">
            <a:spAutoFit/>
          </a:bodyPr>
          <a:lstStyle/>
          <a:p>
            <a:r>
              <a:rPr lang="en-US" sz="2400" b="1" dirty="0"/>
              <a:t>DSC generate entire city in  minutes to hours. </a:t>
            </a:r>
          </a:p>
        </p:txBody>
      </p:sp>
      <p:sp>
        <p:nvSpPr>
          <p:cNvPr id="12" name="TextBox 11"/>
          <p:cNvSpPr txBox="1"/>
          <p:nvPr/>
        </p:nvSpPr>
        <p:spPr>
          <a:xfrm>
            <a:off x="5928595" y="835579"/>
            <a:ext cx="1582035" cy="830997"/>
          </a:xfrm>
          <a:prstGeom prst="rect">
            <a:avLst/>
          </a:prstGeom>
          <a:solidFill>
            <a:schemeClr val="accent1">
              <a:lumMod val="40000"/>
              <a:lumOff val="60000"/>
            </a:schemeClr>
          </a:solidFill>
          <a:ln w="28575" cmpd="sng">
            <a:solidFill>
              <a:schemeClr val="tx1"/>
            </a:solidFill>
          </a:ln>
        </p:spPr>
        <p:txBody>
          <a:bodyPr wrap="none" rtlCol="0">
            <a:spAutoFit/>
          </a:bodyPr>
          <a:lstStyle/>
          <a:p>
            <a:pPr algn="ctr"/>
            <a:r>
              <a:rPr lang="en-US" sz="2400" b="1" dirty="0"/>
              <a:t>View from </a:t>
            </a:r>
          </a:p>
          <a:p>
            <a:pPr algn="ctr"/>
            <a:r>
              <a:rPr lang="en-US" sz="2400" b="1" dirty="0"/>
              <a:t>Afar </a:t>
            </a:r>
          </a:p>
        </p:txBody>
      </p:sp>
      <p:sp>
        <p:nvSpPr>
          <p:cNvPr id="13" name="Rectangle 12"/>
          <p:cNvSpPr/>
          <p:nvPr/>
        </p:nvSpPr>
        <p:spPr>
          <a:xfrm>
            <a:off x="5346335" y="3244334"/>
            <a:ext cx="1499329" cy="369332"/>
          </a:xfrm>
          <a:prstGeom prst="rect">
            <a:avLst/>
          </a:prstGeom>
        </p:spPr>
        <p:txBody>
          <a:bodyPr wrap="none">
            <a:spAutoFit/>
          </a:bodyPr>
          <a:lstStyle/>
          <a:p>
            <a:r>
              <a:rPr lang="en-US" dirty="0" err="1"/>
              <a:t>TechDSC</a:t>
            </a:r>
            <a:r>
              <a:rPr lang="en-US" dirty="0"/>
              <a:t> copy</a:t>
            </a:r>
          </a:p>
        </p:txBody>
      </p:sp>
    </p:spTree>
    <p:extLst>
      <p:ext uri="{BB962C8B-B14F-4D97-AF65-F5344CB8AC3E}">
        <p14:creationId xmlns:p14="http://schemas.microsoft.com/office/powerpoint/2010/main" val="42350143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18460</TotalTime>
  <Words>1344</Words>
  <Application>Microsoft Office PowerPoint</Application>
  <PresentationFormat>Widescreen</PresentationFormat>
  <Paragraphs>297</Paragraphs>
  <Slides>26</Slides>
  <Notes>2</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42" baseType="lpstr">
      <vt:lpstr>Microsoft YaHei</vt:lpstr>
      <vt:lpstr>ＭＳ Ｐゴシック</vt:lpstr>
      <vt:lpstr>新細明體</vt:lpstr>
      <vt:lpstr>宋体</vt:lpstr>
      <vt:lpstr>Apple Chancery</vt:lpstr>
      <vt:lpstr>Arial</vt:lpstr>
      <vt:lpstr>Arial Black</vt:lpstr>
      <vt:lpstr>Bradley Hand ITC</vt:lpstr>
      <vt:lpstr>Calibri</vt:lpstr>
      <vt:lpstr>Calibri Light</vt:lpstr>
      <vt:lpstr>Helvetica Light</vt:lpstr>
      <vt:lpstr>Tahoma</vt:lpstr>
      <vt:lpstr>Times New Roman</vt:lpstr>
      <vt:lpstr>Verdana</vt:lpstr>
      <vt:lpstr>Office Theme</vt:lpstr>
      <vt:lpstr>Document</vt:lpstr>
      <vt:lpstr>    World Urban Database    Access Portal Tools   Urban Canopy Parameters for Fit-for Purpose Multi-Scale  Weather, Climate &amp; Air Quality Models</vt:lpstr>
      <vt:lpstr>World Urban Database &amp; Access Portal Tool (WUDAPT)</vt:lpstr>
      <vt:lpstr>PowerPoint Presentation</vt:lpstr>
      <vt:lpstr>WUDAPT Guiding Principles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W12 TESTBEDS as Strategic  Pathway  Practical &amp; Timely Implementation</vt:lpstr>
      <vt:lpstr>PowerPoint Presentation</vt:lpstr>
      <vt:lpstr>PowerPoint Presentation</vt:lpstr>
      <vt:lpstr>Specific W-1,2 TESTBED Demonstrations:   Promoting “Fit-for-Purpose” model applications</vt:lpstr>
      <vt:lpstr>PowerPoint Presentation</vt:lpstr>
      <vt:lpstr>PowerPoint Presentation</vt:lpstr>
      <vt:lpstr>PowerPoint Presentation</vt:lpstr>
      <vt:lpstr>Thanks and STAY TUNED    Question?   Contact: jksching@gmail.com  www.WUDAPT.ORG </vt:lpstr>
      <vt:lpstr>PowerPoint Presentation</vt:lpstr>
      <vt:lpstr>WUDAPT is International &amp; Community-Based  List of W12 COLLABORATORS is growing, currently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Workshop version</dc:title>
  <dc:creator>leipeng</dc:creator>
  <cp:lastModifiedBy>Friday Center</cp:lastModifiedBy>
  <cp:revision>206</cp:revision>
  <dcterms:created xsi:type="dcterms:W3CDTF">2018-05-20T04:50:57Z</dcterms:created>
  <dcterms:modified xsi:type="dcterms:W3CDTF">2018-10-24T11:38:38Z</dcterms:modified>
</cp:coreProperties>
</file>