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540" r:id="rId3"/>
    <p:sldId id="549" r:id="rId4"/>
    <p:sldId id="459" r:id="rId5"/>
    <p:sldId id="449" r:id="rId6"/>
    <p:sldId id="466" r:id="rId7"/>
    <p:sldId id="467" r:id="rId8"/>
    <p:sldId id="468" r:id="rId9"/>
    <p:sldId id="469" r:id="rId10"/>
    <p:sldId id="470" r:id="rId11"/>
    <p:sldId id="546" r:id="rId12"/>
    <p:sldId id="471" r:id="rId13"/>
    <p:sldId id="472" r:id="rId14"/>
    <p:sldId id="473" r:id="rId15"/>
    <p:sldId id="547" r:id="rId16"/>
    <p:sldId id="541" r:id="rId17"/>
    <p:sldId id="542" r:id="rId18"/>
    <p:sldId id="521" r:id="rId19"/>
    <p:sldId id="552" r:id="rId20"/>
    <p:sldId id="548" r:id="rId21"/>
    <p:sldId id="545" r:id="rId22"/>
    <p:sldId id="543" r:id="rId23"/>
    <p:sldId id="505" r:id="rId24"/>
    <p:sldId id="551" r:id="rId25"/>
    <p:sldId id="5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p:cViewPr varScale="1">
        <p:scale>
          <a:sx n="88" d="100"/>
          <a:sy n="88" d="100"/>
        </p:scale>
        <p:origin x="1272" y="66"/>
      </p:cViewPr>
      <p:guideLst>
        <p:guide orient="horz" pos="2160"/>
        <p:guide pos="2880"/>
      </p:guideLst>
    </p:cSldViewPr>
  </p:slideViewPr>
  <p:notesTextViewPr>
    <p:cViewPr>
      <p:scale>
        <a:sx n="1" d="1"/>
        <a:sy n="1" d="1"/>
      </p:scale>
      <p:origin x="0" y="0"/>
    </p:cViewPr>
  </p:notesTextViewPr>
  <p:sorterViewPr>
    <p:cViewPr>
      <p:scale>
        <a:sx n="144" d="100"/>
        <a:sy n="1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7005F-58AD-4A82-9099-3AC1D38A29CB}" type="datetimeFigureOut">
              <a:rPr lang="en-US" smtClean="0"/>
              <a:t>10/21/2018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7AFE1-B2A6-4E6B-B18D-523F94816EFC}" type="slidenum">
              <a:rPr lang="en-US" smtClean="0"/>
              <a:t>‹#›</a:t>
            </a:fld>
            <a:endParaRPr lang="en-US"/>
          </a:p>
        </p:txBody>
      </p:sp>
    </p:spTree>
    <p:extLst>
      <p:ext uri="{BB962C8B-B14F-4D97-AF65-F5344CB8AC3E}">
        <p14:creationId xmlns:p14="http://schemas.microsoft.com/office/powerpoint/2010/main" val="147024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a:t>
            </a:fld>
            <a:endParaRPr lang="en-US"/>
          </a:p>
        </p:txBody>
      </p:sp>
    </p:spTree>
    <p:extLst>
      <p:ext uri="{BB962C8B-B14F-4D97-AF65-F5344CB8AC3E}">
        <p14:creationId xmlns:p14="http://schemas.microsoft.com/office/powerpoint/2010/main" val="308636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10</a:t>
            </a:fld>
            <a:endParaRPr lang="en-US"/>
          </a:p>
        </p:txBody>
      </p:sp>
    </p:spTree>
    <p:extLst>
      <p:ext uri="{BB962C8B-B14F-4D97-AF65-F5344CB8AC3E}">
        <p14:creationId xmlns:p14="http://schemas.microsoft.com/office/powerpoint/2010/main" val="170022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11</a:t>
            </a:fld>
            <a:endParaRPr lang="en-US"/>
          </a:p>
        </p:txBody>
      </p:sp>
    </p:spTree>
    <p:extLst>
      <p:ext uri="{BB962C8B-B14F-4D97-AF65-F5344CB8AC3E}">
        <p14:creationId xmlns:p14="http://schemas.microsoft.com/office/powerpoint/2010/main" val="202935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12</a:t>
            </a:fld>
            <a:endParaRPr lang="en-US"/>
          </a:p>
        </p:txBody>
      </p:sp>
    </p:spTree>
    <p:extLst>
      <p:ext uri="{BB962C8B-B14F-4D97-AF65-F5344CB8AC3E}">
        <p14:creationId xmlns:p14="http://schemas.microsoft.com/office/powerpoint/2010/main" val="39686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13</a:t>
            </a:fld>
            <a:endParaRPr lang="en-US"/>
          </a:p>
        </p:txBody>
      </p:sp>
    </p:spTree>
    <p:extLst>
      <p:ext uri="{BB962C8B-B14F-4D97-AF65-F5344CB8AC3E}">
        <p14:creationId xmlns:p14="http://schemas.microsoft.com/office/powerpoint/2010/main" val="369052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14</a:t>
            </a:fld>
            <a:endParaRPr lang="en-US"/>
          </a:p>
        </p:txBody>
      </p:sp>
    </p:spTree>
    <p:extLst>
      <p:ext uri="{BB962C8B-B14F-4D97-AF65-F5344CB8AC3E}">
        <p14:creationId xmlns:p14="http://schemas.microsoft.com/office/powerpoint/2010/main" val="277853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15</a:t>
            </a:fld>
            <a:endParaRPr lang="en-US"/>
          </a:p>
        </p:txBody>
      </p:sp>
    </p:spTree>
    <p:extLst>
      <p:ext uri="{BB962C8B-B14F-4D97-AF65-F5344CB8AC3E}">
        <p14:creationId xmlns:p14="http://schemas.microsoft.com/office/powerpoint/2010/main" val="109341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transport physics of wildfire smoke plumes complicate the MODIS retrievals because the smoke plumes can travel at ground level or aloft with limited downward mixing to the surface.  This transport is investigated using the planetary boundary layer height and the apparent optical height to characterize the extent of vertical mixing of the aerosol</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16</a:t>
            </a:fld>
            <a:endParaRPr lang="en-US"/>
          </a:p>
        </p:txBody>
      </p:sp>
    </p:spTree>
    <p:extLst>
      <p:ext uri="{BB962C8B-B14F-4D97-AF65-F5344CB8AC3E}">
        <p14:creationId xmlns:p14="http://schemas.microsoft.com/office/powerpoint/2010/main" val="27874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transport physics of wildfire smoke plumes complicate the MODIS retrievals because the smoke plumes can travel at ground level or aloft with limited downward mixing to the surface.  This transport is investigated using the planetary boundary layer height and the apparent optical height to characterize the extent of vertical mixing of the aerosol</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17</a:t>
            </a:fld>
            <a:endParaRPr lang="en-US"/>
          </a:p>
        </p:txBody>
      </p:sp>
    </p:spTree>
    <p:extLst>
      <p:ext uri="{BB962C8B-B14F-4D97-AF65-F5344CB8AC3E}">
        <p14:creationId xmlns:p14="http://schemas.microsoft.com/office/powerpoint/2010/main" val="743303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AFE1-B2A6-4E6B-B18D-523F94816EFC}" type="slidenum">
              <a:rPr lang="en-US" smtClean="0"/>
              <a:t>18</a:t>
            </a:fld>
            <a:endParaRPr lang="en-US"/>
          </a:p>
        </p:txBody>
      </p:sp>
    </p:spTree>
    <p:extLst>
      <p:ext uri="{BB962C8B-B14F-4D97-AF65-F5344CB8AC3E}">
        <p14:creationId xmlns:p14="http://schemas.microsoft.com/office/powerpoint/2010/main" val="2782321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AFE1-B2A6-4E6B-B18D-523F94816EFC}" type="slidenum">
              <a:rPr lang="en-US" smtClean="0"/>
              <a:t>19</a:t>
            </a:fld>
            <a:endParaRPr lang="en-US"/>
          </a:p>
        </p:txBody>
      </p:sp>
    </p:spTree>
    <p:extLst>
      <p:ext uri="{BB962C8B-B14F-4D97-AF65-F5344CB8AC3E}">
        <p14:creationId xmlns:p14="http://schemas.microsoft.com/office/powerpoint/2010/main" val="132081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2</a:t>
            </a:fld>
            <a:endParaRPr lang="en-US"/>
          </a:p>
        </p:txBody>
      </p:sp>
    </p:spTree>
    <p:extLst>
      <p:ext uri="{BB962C8B-B14F-4D97-AF65-F5344CB8AC3E}">
        <p14:creationId xmlns:p14="http://schemas.microsoft.com/office/powerpoint/2010/main" val="240837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AFE1-B2A6-4E6B-B18D-523F94816EFC}" type="slidenum">
              <a:rPr lang="en-US" smtClean="0"/>
              <a:t>20</a:t>
            </a:fld>
            <a:endParaRPr lang="en-US"/>
          </a:p>
        </p:txBody>
      </p:sp>
    </p:spTree>
    <p:extLst>
      <p:ext uri="{BB962C8B-B14F-4D97-AF65-F5344CB8AC3E}">
        <p14:creationId xmlns:p14="http://schemas.microsoft.com/office/powerpoint/2010/main" val="207105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boundary layer physics and smoke transport can be investigated using backward air mass trajectories from the Hybrid Single Particle </a:t>
            </a:r>
            <a:r>
              <a:rPr lang="en-US" sz="1200" kern="1200" dirty="0" err="1" smtClean="0">
                <a:solidFill>
                  <a:schemeClr val="tx1"/>
                </a:solidFill>
                <a:effectLst/>
                <a:latin typeface="Arial" charset="0"/>
                <a:ea typeface="ＭＳ Ｐゴシック" charset="0"/>
                <a:cs typeface="ＭＳ Ｐゴシック" charset="0"/>
              </a:rPr>
              <a:t>Lagrangian</a:t>
            </a:r>
            <a:r>
              <a:rPr lang="en-US" sz="1200" kern="1200" dirty="0" smtClean="0">
                <a:solidFill>
                  <a:schemeClr val="tx1"/>
                </a:solidFill>
                <a:effectLst/>
                <a:latin typeface="Arial" charset="0"/>
                <a:ea typeface="ＭＳ Ｐゴシック" charset="0"/>
                <a:cs typeface="ＭＳ Ｐゴシック" charset="0"/>
              </a:rPr>
              <a:t> Trajectory (</a:t>
            </a:r>
            <a:r>
              <a:rPr lang="en-US" sz="1200" kern="1200" dirty="0" err="1" smtClean="0">
                <a:solidFill>
                  <a:schemeClr val="tx1"/>
                </a:solidFill>
                <a:effectLst/>
                <a:latin typeface="Arial" charset="0"/>
                <a:ea typeface="ＭＳ Ｐゴシック" charset="0"/>
                <a:cs typeface="ＭＳ Ｐゴシック" charset="0"/>
              </a:rPr>
              <a:t>HySplit</a:t>
            </a:r>
            <a:r>
              <a:rPr lang="en-US" sz="1200" kern="1200" dirty="0" smtClean="0">
                <a:solidFill>
                  <a:schemeClr val="tx1"/>
                </a:solidFill>
                <a:effectLst/>
                <a:latin typeface="Arial" charset="0"/>
                <a:ea typeface="ＭＳ Ｐゴシック" charset="0"/>
                <a:cs typeface="ＭＳ Ｐゴシック" charset="0"/>
              </a:rPr>
              <a:t>) model. In Figure 4 (</a:t>
            </a:r>
            <a:r>
              <a:rPr lang="en-US" sz="1200" i="1" kern="1200" dirty="0" smtClean="0">
                <a:solidFill>
                  <a:schemeClr val="tx1"/>
                </a:solidFill>
                <a:effectLst/>
                <a:latin typeface="Arial" charset="0"/>
                <a:ea typeface="ＭＳ Ｐゴシック" charset="0"/>
                <a:cs typeface="ＭＳ Ｐゴシック" charset="0"/>
              </a:rPr>
              <a:t>right</a:t>
            </a:r>
            <a:r>
              <a:rPr lang="en-US" sz="1200" kern="1200" dirty="0" smtClean="0">
                <a:solidFill>
                  <a:schemeClr val="tx1"/>
                </a:solidFill>
                <a:effectLst/>
                <a:latin typeface="Arial" charset="0"/>
                <a:ea typeface="ＭＳ Ｐゴシック" charset="0"/>
                <a:cs typeface="ＭＳ Ｐゴシック" charset="0"/>
              </a:rPr>
              <a:t>), the </a:t>
            </a:r>
            <a:r>
              <a:rPr lang="en-US" sz="1200" kern="1200" dirty="0" err="1" smtClean="0">
                <a:solidFill>
                  <a:schemeClr val="tx1"/>
                </a:solidFill>
                <a:effectLst/>
                <a:latin typeface="Arial" charset="0"/>
                <a:ea typeface="ＭＳ Ｐゴシック" charset="0"/>
                <a:cs typeface="ＭＳ Ｐゴシック" charset="0"/>
              </a:rPr>
              <a:t>HySplit</a:t>
            </a:r>
            <a:r>
              <a:rPr lang="en-US" sz="1200" kern="1200" dirty="0" smtClean="0">
                <a:solidFill>
                  <a:schemeClr val="tx1"/>
                </a:solidFill>
                <a:effectLst/>
                <a:latin typeface="Arial" charset="0"/>
                <a:ea typeface="ＭＳ Ｐゴシック" charset="0"/>
                <a:cs typeface="ＭＳ Ｐゴシック" charset="0"/>
              </a:rPr>
              <a:t> model trajectories are overlaid on the visible satellite image from MODIS. The visible image shows a smoke plume over Fresno on Aug. 31st 2013, however based on the data sown in the time series plot of </a:t>
            </a:r>
            <a:r>
              <a:rPr lang="en-US" sz="1200" i="1" kern="1200" dirty="0" smtClean="0">
                <a:solidFill>
                  <a:schemeClr val="tx1"/>
                </a:solidFill>
                <a:effectLst/>
                <a:latin typeface="Arial" charset="0"/>
                <a:ea typeface="ＭＳ Ｐゴシック" charset="0"/>
                <a:cs typeface="ＭＳ Ｐゴシック" charset="0"/>
              </a:rPr>
              <a:t>AOD </a:t>
            </a:r>
            <a:r>
              <a:rPr lang="en-US" sz="1200" kern="1200" dirty="0" smtClean="0">
                <a:solidFill>
                  <a:schemeClr val="tx1"/>
                </a:solidFill>
                <a:effectLst/>
                <a:latin typeface="Arial" charset="0"/>
                <a:ea typeface="ＭＳ Ｐゴシック" charset="0"/>
                <a:cs typeface="ＭＳ Ｐゴシック" charset="0"/>
              </a:rPr>
              <a:t>and </a:t>
            </a:r>
            <a:r>
              <a:rPr lang="en-US" sz="1200" i="1" kern="1200" dirty="0" smtClean="0">
                <a:solidFill>
                  <a:schemeClr val="tx1"/>
                </a:solidFill>
                <a:effectLst/>
                <a:latin typeface="Arial" charset="0"/>
                <a:ea typeface="ＭＳ Ｐゴシック" charset="0"/>
                <a:cs typeface="ＭＳ Ｐゴシック" charset="0"/>
              </a:rPr>
              <a:t>PM</a:t>
            </a:r>
            <a:r>
              <a:rPr lang="en-US" sz="1200" kern="1200" dirty="0" smtClean="0">
                <a:solidFill>
                  <a:schemeClr val="tx1"/>
                </a:solidFill>
                <a:effectLst/>
                <a:latin typeface="Arial" charset="0"/>
                <a:ea typeface="ＭＳ Ｐゴシック" charset="0"/>
                <a:cs typeface="ＭＳ Ｐゴシック" charset="0"/>
              </a:rPr>
              <a:t>2.5 it is evident that the plume does not reach ground level (i.e., </a:t>
            </a:r>
            <a:r>
              <a:rPr lang="en-US" sz="1200" i="1" kern="1200" dirty="0" smtClean="0">
                <a:solidFill>
                  <a:schemeClr val="tx1"/>
                </a:solidFill>
                <a:effectLst/>
                <a:latin typeface="Arial" charset="0"/>
                <a:ea typeface="ＭＳ Ｐゴシック" charset="0"/>
                <a:cs typeface="ＭＳ Ｐゴシック" charset="0"/>
              </a:rPr>
              <a:t>AOD </a:t>
            </a:r>
            <a:r>
              <a:rPr lang="en-US" sz="1200" kern="1200" dirty="0" smtClean="0">
                <a:solidFill>
                  <a:schemeClr val="tx1"/>
                </a:solidFill>
                <a:effectLst/>
                <a:latin typeface="Arial" charset="0"/>
                <a:ea typeface="ＭＳ Ｐゴシック" charset="0"/>
                <a:cs typeface="ＭＳ Ｐゴシック" charset="0"/>
              </a:rPr>
              <a:t>increases while surface </a:t>
            </a:r>
            <a:r>
              <a:rPr lang="en-US" sz="1200" i="1" kern="1200" dirty="0" smtClean="0">
                <a:solidFill>
                  <a:schemeClr val="tx1"/>
                </a:solidFill>
                <a:effectLst/>
                <a:latin typeface="Arial" charset="0"/>
                <a:ea typeface="ＭＳ Ｐゴシック" charset="0"/>
                <a:cs typeface="ＭＳ Ｐゴシック" charset="0"/>
              </a:rPr>
              <a:t>PM</a:t>
            </a:r>
            <a:r>
              <a:rPr lang="en-US" sz="1200" kern="1200" dirty="0" smtClean="0">
                <a:solidFill>
                  <a:schemeClr val="tx1"/>
                </a:solidFill>
                <a:effectLst/>
                <a:latin typeface="Arial" charset="0"/>
                <a:ea typeface="ＭＳ Ｐゴシック" charset="0"/>
                <a:cs typeface="ＭＳ Ｐゴシック" charset="0"/>
              </a:rPr>
              <a:t>2.5 is not elevated). The plume transport physics can be further investigated by looking at the heights of the </a:t>
            </a:r>
            <a:r>
              <a:rPr lang="en-US" sz="1200" kern="1200" dirty="0" err="1" smtClean="0">
                <a:solidFill>
                  <a:schemeClr val="tx1"/>
                </a:solidFill>
                <a:effectLst/>
                <a:latin typeface="Arial" charset="0"/>
                <a:ea typeface="ＭＳ Ｐゴシック" charset="0"/>
                <a:cs typeface="ＭＳ Ｐゴシック" charset="0"/>
              </a:rPr>
              <a:t>HySplit</a:t>
            </a:r>
            <a:r>
              <a:rPr lang="en-US" sz="1200" kern="1200" dirty="0" smtClean="0">
                <a:solidFill>
                  <a:schemeClr val="tx1"/>
                </a:solidFill>
                <a:effectLst/>
                <a:latin typeface="Arial" charset="0"/>
                <a:ea typeface="ＭＳ Ｐゴシック" charset="0"/>
                <a:cs typeface="ＭＳ Ｐゴシック" charset="0"/>
              </a:rPr>
              <a:t> trajectories.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two trajectories from Fresno that pass over the smoke plume are at 4km and 5km, above the PBL height therefore the smoke plume is not mixed down to surface level. It is important to investigate both the complex smoke plume physics and emissions inventory uncertainties to improve the modeling for smoke plume transport and surface air quality prediction related to wildfire smoke emissions.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21</a:t>
            </a:fld>
            <a:endParaRPr lang="en-US"/>
          </a:p>
        </p:txBody>
      </p:sp>
    </p:spTree>
    <p:extLst>
      <p:ext uri="{BB962C8B-B14F-4D97-AF65-F5344CB8AC3E}">
        <p14:creationId xmlns:p14="http://schemas.microsoft.com/office/powerpoint/2010/main" val="4001459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AFE1-B2A6-4E6B-B18D-523F94816EFC}" type="slidenum">
              <a:rPr lang="en-US" smtClean="0"/>
              <a:t>22</a:t>
            </a:fld>
            <a:endParaRPr lang="en-US"/>
          </a:p>
        </p:txBody>
      </p:sp>
    </p:spTree>
    <p:extLst>
      <p:ext uri="{BB962C8B-B14F-4D97-AF65-F5344CB8AC3E}">
        <p14:creationId xmlns:p14="http://schemas.microsoft.com/office/powerpoint/2010/main" val="418029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23</a:t>
            </a:fld>
            <a:endParaRPr lang="en-US"/>
          </a:p>
        </p:txBody>
      </p:sp>
    </p:spTree>
    <p:extLst>
      <p:ext uri="{BB962C8B-B14F-4D97-AF65-F5344CB8AC3E}">
        <p14:creationId xmlns:p14="http://schemas.microsoft.com/office/powerpoint/2010/main" val="10329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24</a:t>
            </a:fld>
            <a:endParaRPr lang="en-US"/>
          </a:p>
        </p:txBody>
      </p:sp>
    </p:spTree>
    <p:extLst>
      <p:ext uri="{BB962C8B-B14F-4D97-AF65-F5344CB8AC3E}">
        <p14:creationId xmlns:p14="http://schemas.microsoft.com/office/powerpoint/2010/main" val="2178957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AFE1-B2A6-4E6B-B18D-523F94816EFC}" type="slidenum">
              <a:rPr lang="en-US" smtClean="0"/>
              <a:t>25</a:t>
            </a:fld>
            <a:endParaRPr lang="en-US"/>
          </a:p>
        </p:txBody>
      </p:sp>
    </p:spTree>
    <p:extLst>
      <p:ext uri="{BB962C8B-B14F-4D97-AF65-F5344CB8AC3E}">
        <p14:creationId xmlns:p14="http://schemas.microsoft.com/office/powerpoint/2010/main" val="342778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3</a:t>
            </a:fld>
            <a:endParaRPr lang="en-US"/>
          </a:p>
        </p:txBody>
      </p:sp>
    </p:spTree>
    <p:extLst>
      <p:ext uri="{BB962C8B-B14F-4D97-AF65-F5344CB8AC3E}">
        <p14:creationId xmlns:p14="http://schemas.microsoft.com/office/powerpoint/2010/main" val="287634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4</a:t>
            </a:fld>
            <a:endParaRPr lang="en-US"/>
          </a:p>
        </p:txBody>
      </p:sp>
    </p:spTree>
    <p:extLst>
      <p:ext uri="{BB962C8B-B14F-4D97-AF65-F5344CB8AC3E}">
        <p14:creationId xmlns:p14="http://schemas.microsoft.com/office/powerpoint/2010/main" val="28721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5</a:t>
            </a:fld>
            <a:endParaRPr lang="en-US"/>
          </a:p>
        </p:txBody>
      </p:sp>
    </p:spTree>
    <p:extLst>
      <p:ext uri="{BB962C8B-B14F-4D97-AF65-F5344CB8AC3E}">
        <p14:creationId xmlns:p14="http://schemas.microsoft.com/office/powerpoint/2010/main" val="127626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6</a:t>
            </a:fld>
            <a:endParaRPr lang="en-US"/>
          </a:p>
        </p:txBody>
      </p:sp>
    </p:spTree>
    <p:extLst>
      <p:ext uri="{BB962C8B-B14F-4D97-AF65-F5344CB8AC3E}">
        <p14:creationId xmlns:p14="http://schemas.microsoft.com/office/powerpoint/2010/main" val="233172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7</a:t>
            </a:fld>
            <a:endParaRPr lang="en-US"/>
          </a:p>
        </p:txBody>
      </p:sp>
    </p:spTree>
    <p:extLst>
      <p:ext uri="{BB962C8B-B14F-4D97-AF65-F5344CB8AC3E}">
        <p14:creationId xmlns:p14="http://schemas.microsoft.com/office/powerpoint/2010/main" val="200695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8</a:t>
            </a:fld>
            <a:endParaRPr lang="en-US"/>
          </a:p>
        </p:txBody>
      </p:sp>
    </p:spTree>
    <p:extLst>
      <p:ext uri="{BB962C8B-B14F-4D97-AF65-F5344CB8AC3E}">
        <p14:creationId xmlns:p14="http://schemas.microsoft.com/office/powerpoint/2010/main" val="423834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9</a:t>
            </a:fld>
            <a:endParaRPr lang="en-US"/>
          </a:p>
        </p:txBody>
      </p:sp>
    </p:spTree>
    <p:extLst>
      <p:ext uri="{BB962C8B-B14F-4D97-AF65-F5344CB8AC3E}">
        <p14:creationId xmlns:p14="http://schemas.microsoft.com/office/powerpoint/2010/main" val="317208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xfrm>
            <a:off x="7013575" y="6547304"/>
            <a:ext cx="2133600" cy="476250"/>
          </a:xfrm>
          <a:ln/>
        </p:spPr>
        <p:txBody>
          <a:bodyPr/>
          <a:lstStyle>
            <a:lvl1pPr>
              <a:defRPr/>
            </a:lvl1pPr>
          </a:lstStyle>
          <a:p>
            <a:pPr>
              <a:defRPr/>
            </a:pPr>
            <a:fld id="{F328D11F-1C11-A844-8777-CBE1B78BF4CF}" type="slidenum">
              <a:rPr lang="en-US" smtClean="0"/>
              <a:pPr>
                <a:defRPr/>
              </a:pPr>
              <a:t>‹#›</a:t>
            </a:fld>
            <a:r>
              <a:rPr lang="en-US" dirty="0" smtClean="0"/>
              <a:t>/30</a:t>
            </a:r>
            <a:endParaRPr lang="en-US" dirty="0"/>
          </a:p>
        </p:txBody>
      </p:sp>
      <p:sp>
        <p:nvSpPr>
          <p:cNvPr id="8" name="TextBox 7"/>
          <p:cNvSpPr txBox="1"/>
          <p:nvPr userDrawn="1"/>
        </p:nvSpPr>
        <p:spPr>
          <a:xfrm>
            <a:off x="1058333" y="685800"/>
            <a:ext cx="184666" cy="369332"/>
          </a:xfrm>
          <a:prstGeom prst="rect">
            <a:avLst/>
          </a:prstGeom>
          <a:noFill/>
        </p:spPr>
        <p:txBody>
          <a:bodyPr wrap="none" rtlCol="0">
            <a:spAutoFit/>
          </a:bodyPr>
          <a:lstStyle/>
          <a:p>
            <a:endParaRPr lang="en-US" dirty="0"/>
          </a:p>
        </p:txBody>
      </p:sp>
      <p:sp>
        <p:nvSpPr>
          <p:cNvPr id="11"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t>www.unr.edu</a:t>
            </a:r>
            <a:r>
              <a:rPr lang="en-US" dirty="0" smtClean="0"/>
              <a:t>/~</a:t>
            </a:r>
            <a:r>
              <a:rPr lang="en-US" dirty="0" err="1" smtClean="0"/>
              <a:t>hholmes</a:t>
            </a:r>
            <a:endParaRPr lang="en-US" dirty="0"/>
          </a:p>
        </p:txBody>
      </p:sp>
    </p:spTree>
    <p:extLst>
      <p:ext uri="{BB962C8B-B14F-4D97-AF65-F5344CB8AC3E}">
        <p14:creationId xmlns:p14="http://schemas.microsoft.com/office/powerpoint/2010/main" val="47502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31" name="Picture 7" descr="blue strip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113" cy="37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lue strip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 y="6480175"/>
            <a:ext cx="9168258" cy="37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reCurriculum_1.jpg"/>
          <p:cNvPicPr>
            <a:picLocks noChangeAspect="1"/>
          </p:cNvPicPr>
          <p:nvPr userDrawn="1"/>
        </p:nvPicPr>
        <p:blipFill rotWithShape="1">
          <a:blip r:embed="rId5"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t>www.unr.edu</a:t>
            </a:r>
            <a:r>
              <a:rPr lang="en-US" dirty="0" smtClean="0"/>
              <a:t>/~</a:t>
            </a:r>
            <a:r>
              <a:rPr lang="en-US" dirty="0" err="1" smtClean="0"/>
              <a:t>hholmes</a:t>
            </a:r>
            <a:endParaRPr lang="en-US" dirty="0"/>
          </a:p>
        </p:txBody>
      </p:sp>
      <p:sp>
        <p:nvSpPr>
          <p:cNvPr id="6150" name="Rectangle 6"/>
          <p:cNvSpPr>
            <a:spLocks noGrp="1" noChangeArrowheads="1"/>
          </p:cNvSpPr>
          <p:nvPr>
            <p:ph type="sldNum" sz="quarter" idx="4"/>
          </p:nvPr>
        </p:nvSpPr>
        <p:spPr bwMode="auto">
          <a:xfrm>
            <a:off x="6553200" y="6556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7F7F7F"/>
                </a:solidFill>
                <a:cs typeface="+mn-cs"/>
              </a:defRPr>
            </a:lvl1pPr>
          </a:lstStyle>
          <a:p>
            <a:pPr>
              <a:defRPr/>
            </a:pPr>
            <a:fld id="{D3E5AC60-7DC8-FC40-AA11-3883D4A605F2}" type="slidenum">
              <a:rPr lang="en-US" smtClean="0"/>
              <a:pPr>
                <a:defRPr/>
              </a:pPr>
              <a:t>‹#›</a:t>
            </a:fld>
            <a:r>
              <a:rPr lang="en-US" dirty="0" smtClean="0"/>
              <a:t>/30</a:t>
            </a:r>
            <a:endParaRPr lang="en-US" dirty="0"/>
          </a:p>
        </p:txBody>
      </p:sp>
    </p:spTree>
    <p:extLst>
      <p:ext uri="{BB962C8B-B14F-4D97-AF65-F5344CB8AC3E}">
        <p14:creationId xmlns:p14="http://schemas.microsoft.com/office/powerpoint/2010/main" val="117642279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p:titleStyle>
    <p:bodyStyle>
      <a:lvl1pPr marL="231775" indent="-231775" algn="l" rtl="0" eaLnBrk="1" fontAlgn="base" hangingPunct="1">
        <a:spcBef>
          <a:spcPct val="20000"/>
        </a:spcBef>
        <a:spcAft>
          <a:spcPct val="0"/>
        </a:spcAft>
        <a:buFont typeface="Wingdings" charset="0"/>
        <a:buChar char="§"/>
        <a:defRPr sz="25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6.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28D11F-1C11-A844-8777-CBE1B78BF4CF}" type="slidenum">
              <a:rPr lang="en-US" b="1" smtClean="0">
                <a:solidFill>
                  <a:schemeClr val="bg1"/>
                </a:solidFill>
              </a:rPr>
              <a:pPr>
                <a:defRPr/>
              </a:pPr>
              <a:t>1</a:t>
            </a:fld>
            <a:endParaRPr lang="en-US" b="1" dirty="0">
              <a:solidFill>
                <a:schemeClr val="bg1"/>
              </a:solidFill>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2" name="Rectangle 1"/>
          <p:cNvSpPr/>
          <p:nvPr/>
        </p:nvSpPr>
        <p:spPr>
          <a:xfrm>
            <a:off x="118110" y="1143000"/>
            <a:ext cx="8915400" cy="1231106"/>
          </a:xfrm>
          <a:prstGeom prst="rect">
            <a:avLst/>
          </a:prstGeom>
        </p:spPr>
        <p:txBody>
          <a:bodyPr wrap="square">
            <a:spAutoFit/>
          </a:bodyPr>
          <a:lstStyle/>
          <a:p>
            <a:pPr algn="ctr"/>
            <a:r>
              <a:rPr lang="en-US" sz="2400" b="1" dirty="0" smtClean="0">
                <a:solidFill>
                  <a:schemeClr val="accent2">
                    <a:lumMod val="75000"/>
                  </a:schemeClr>
                </a:solidFill>
                <a:latin typeface="Arial" panose="020B0604020202020204" pitchFamily="34" charset="0"/>
                <a:cs typeface="Arial" panose="020B0604020202020204" pitchFamily="34" charset="0"/>
              </a:rPr>
              <a:t>Evaluation </a:t>
            </a:r>
            <a:r>
              <a:rPr lang="en-US" sz="2400" b="1" dirty="0">
                <a:solidFill>
                  <a:schemeClr val="accent2">
                    <a:lumMod val="75000"/>
                  </a:schemeClr>
                </a:solidFill>
                <a:latin typeface="Arial" panose="020B0604020202020204" pitchFamily="34" charset="0"/>
                <a:cs typeface="Arial" panose="020B0604020202020204" pitchFamily="34" charset="0"/>
              </a:rPr>
              <a:t>of Novel NASA Aerosol Products during the Yosemite Rim Fire</a:t>
            </a:r>
          </a:p>
          <a:p>
            <a:pPr algn="ctr"/>
            <a:endParaRPr lang="en-US" sz="2600" b="1" dirty="0">
              <a:solidFill>
                <a:schemeClr val="accent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1295400" y="2011116"/>
            <a:ext cx="6967855" cy="1908215"/>
          </a:xfrm>
          <a:prstGeom prst="rect">
            <a:avLst/>
          </a:prstGeom>
        </p:spPr>
        <p:txBody>
          <a:bodyPr wrap="square">
            <a:spAutoFit/>
          </a:bodyPr>
          <a:lstStyle/>
          <a:p>
            <a:pPr algn="ctr"/>
            <a:r>
              <a:rPr lang="en-US" u="sng" dirty="0" smtClean="0"/>
              <a:t>S</a:t>
            </a:r>
            <a:r>
              <a:rPr lang="en-US" u="sng" dirty="0"/>
              <a:t>. Marcela Loría-Salazar</a:t>
            </a:r>
            <a:r>
              <a:rPr lang="en-US" u="sng" baseline="30000" dirty="0"/>
              <a:t>1</a:t>
            </a:r>
            <a:r>
              <a:rPr lang="en-US" dirty="0"/>
              <a:t>, Heather A. Holmes</a:t>
            </a:r>
            <a:r>
              <a:rPr lang="en-US" baseline="30000" dirty="0"/>
              <a:t>1</a:t>
            </a:r>
            <a:r>
              <a:rPr lang="en-US" dirty="0"/>
              <a:t>, Neil Lareau</a:t>
            </a:r>
            <a:r>
              <a:rPr lang="en-US" baseline="30000" dirty="0"/>
              <a:t>1,2</a:t>
            </a:r>
            <a:r>
              <a:rPr lang="en-US" dirty="0"/>
              <a:t>, and James D. </a:t>
            </a:r>
            <a:r>
              <a:rPr lang="en-US" dirty="0" smtClean="0"/>
              <a:t>Long</a:t>
            </a:r>
            <a:r>
              <a:rPr lang="en-US" baseline="30000" dirty="0" smtClean="0"/>
              <a:t>1</a:t>
            </a:r>
          </a:p>
          <a:p>
            <a:pPr algn="ctr"/>
            <a:endParaRPr lang="en-US" dirty="0"/>
          </a:p>
          <a:p>
            <a:pPr algn="ctr"/>
            <a:r>
              <a:rPr lang="en-US" sz="1600" i="1" baseline="30000" dirty="0" smtClean="0">
                <a:latin typeface="Arial" panose="020B0604020202020204" pitchFamily="34" charset="0"/>
                <a:cs typeface="Arial" panose="020B0604020202020204" pitchFamily="34" charset="0"/>
              </a:rPr>
              <a:t>1</a:t>
            </a:r>
            <a:r>
              <a:rPr lang="en-US" sz="1600" i="1" dirty="0" smtClean="0">
                <a:latin typeface="Arial" panose="020B0604020202020204" pitchFamily="34" charset="0"/>
                <a:cs typeface="Arial" panose="020B0604020202020204" pitchFamily="34" charset="0"/>
              </a:rPr>
              <a:t> Atmospheric </a:t>
            </a:r>
            <a:r>
              <a:rPr lang="en-US" sz="1600" i="1" dirty="0">
                <a:latin typeface="Arial" panose="020B0604020202020204" pitchFamily="34" charset="0"/>
                <a:cs typeface="Arial" panose="020B0604020202020204" pitchFamily="34" charset="0"/>
              </a:rPr>
              <a:t>Sciences Program, Department of Physics, University of Nevada Reno, Reno, Nevada, U.S.A.</a:t>
            </a:r>
          </a:p>
          <a:p>
            <a:pPr algn="ctr"/>
            <a:r>
              <a:rPr lang="en-US" sz="1600" i="1" baseline="30000" dirty="0" smtClean="0">
                <a:latin typeface="Arial" panose="020B0604020202020204" pitchFamily="34" charset="0"/>
                <a:cs typeface="Arial" panose="020B0604020202020204" pitchFamily="34" charset="0"/>
              </a:rPr>
              <a:t>2</a:t>
            </a:r>
            <a:r>
              <a:rPr lang="en-US" sz="1600" i="1" dirty="0" smtClean="0">
                <a:latin typeface="Arial" panose="020B0604020202020204" pitchFamily="34" charset="0"/>
                <a:cs typeface="Arial" panose="020B0604020202020204" pitchFamily="34" charset="0"/>
              </a:rPr>
              <a:t> Department </a:t>
            </a:r>
            <a:r>
              <a:rPr lang="en-US" sz="1600" i="1" dirty="0">
                <a:latin typeface="Arial" panose="020B0604020202020204" pitchFamily="34" charset="0"/>
                <a:cs typeface="Arial" panose="020B0604020202020204" pitchFamily="34" charset="0"/>
              </a:rPr>
              <a:t>of Meteorology and Climate Science, San Jose State University, San Jose, California, U.S.A. </a:t>
            </a:r>
            <a:endParaRPr lang="en-US" sz="1400" dirty="0">
              <a:latin typeface="Arial" panose="020B0604020202020204" pitchFamily="34" charset="0"/>
              <a:cs typeface="Arial" panose="020B0604020202020204" pitchFamily="34" charset="0"/>
            </a:endParaRPr>
          </a:p>
        </p:txBody>
      </p:sp>
      <p:pic>
        <p:nvPicPr>
          <p:cNvPr id="6" name="Picture 3" descr="CoreCurriculum_1.jpg"/>
          <p:cNvPicPr>
            <a:picLocks noChangeAspect="1"/>
          </p:cNvPicPr>
          <p:nvPr/>
        </p:nvPicPr>
        <p:blipFill rotWithShape="1">
          <a:blip r:embed="rId3">
            <a:extLst>
              <a:ext uri="{28A0092B-C50C-407E-A947-70E740481C1C}">
                <a14:useLocalDpi xmlns:a14="http://schemas.microsoft.com/office/drawing/2010/main" val="0"/>
              </a:ext>
            </a:extLst>
          </a:blip>
          <a:srcRect t="45688" b="19312"/>
          <a:stretch/>
        </p:blipFill>
        <p:spPr bwMode="auto">
          <a:xfrm>
            <a:off x="-6350" y="4159250"/>
            <a:ext cx="9162288" cy="24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09800" y="4095750"/>
            <a:ext cx="4876800" cy="1200329"/>
          </a:xfrm>
          <a:prstGeom prst="rect">
            <a:avLst/>
          </a:prstGeom>
          <a:solidFill>
            <a:schemeClr val="bg1">
              <a:alpha val="63000"/>
            </a:schemeClr>
          </a:solidFill>
        </p:spPr>
        <p:txBody>
          <a:bodyPr wrap="square">
            <a:spAutoFit/>
          </a:bodyPr>
          <a:lstStyle/>
          <a:p>
            <a:pPr algn="ctr"/>
            <a:r>
              <a:rPr lang="en-US" dirty="0" smtClean="0"/>
              <a:t>October 22</a:t>
            </a:r>
            <a:r>
              <a:rPr lang="en-US" baseline="30000" dirty="0" smtClean="0"/>
              <a:t>nd</a:t>
            </a:r>
            <a:r>
              <a:rPr lang="en-US" dirty="0" smtClean="0"/>
              <a:t>, </a:t>
            </a:r>
            <a:r>
              <a:rPr lang="en-US" dirty="0"/>
              <a:t>2018</a:t>
            </a:r>
          </a:p>
          <a:p>
            <a:pPr algn="ctr"/>
            <a:r>
              <a:rPr lang="en-US" dirty="0"/>
              <a:t>17</a:t>
            </a:r>
            <a:r>
              <a:rPr lang="en-US" baseline="30000" dirty="0"/>
              <a:t>th</a:t>
            </a:r>
            <a:r>
              <a:rPr lang="en-US" dirty="0"/>
              <a:t> Annual CMAS Conference</a:t>
            </a:r>
          </a:p>
          <a:p>
            <a:pPr algn="ctr"/>
            <a:r>
              <a:rPr lang="en-US" dirty="0"/>
              <a:t>Chapel Hill, North Carolina, USA</a:t>
            </a:r>
          </a:p>
          <a:p>
            <a:pPr algn="ctr"/>
            <a:endParaRPr lang="en-US" dirty="0">
              <a:latin typeface="Calibri"/>
              <a:cs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Tree>
    <p:extLst>
      <p:ext uri="{BB962C8B-B14F-4D97-AF65-F5344CB8AC3E}">
        <p14:creationId xmlns:p14="http://schemas.microsoft.com/office/powerpoint/2010/main" val="2165442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a:solidFill>
                  <a:schemeClr val="bg1"/>
                </a:solidFill>
              </a:rPr>
              <a:t>9</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Improvement in AOD: MAIAC</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6667"/>
          <a:stretch/>
        </p:blipFill>
        <p:spPr>
          <a:xfrm>
            <a:off x="6096000" y="1247774"/>
            <a:ext cx="3048000" cy="5153026"/>
          </a:xfrm>
          <a:prstGeom prst="rect">
            <a:avLst/>
          </a:prstGeom>
        </p:spPr>
      </p:pic>
      <p:sp>
        <p:nvSpPr>
          <p:cNvPr id="10" name="Rectangle 9"/>
          <p:cNvSpPr/>
          <p:nvPr/>
        </p:nvSpPr>
        <p:spPr>
          <a:xfrm>
            <a:off x="5334000" y="6290130"/>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sp>
        <p:nvSpPr>
          <p:cNvPr id="11" name="Rectangle 10"/>
          <p:cNvSpPr/>
          <p:nvPr/>
        </p:nvSpPr>
        <p:spPr>
          <a:xfrm>
            <a:off x="304800" y="1600200"/>
            <a:ext cx="5486400" cy="1908215"/>
          </a:xfrm>
          <a:prstGeom prst="rect">
            <a:avLst/>
          </a:prstGeom>
        </p:spPr>
        <p:txBody>
          <a:bodyPr wrap="square">
            <a:spAutoFit/>
          </a:bodyPr>
          <a:lstStyle/>
          <a:p>
            <a:pPr marR="0" lvl="0" defTabSz="3976100">
              <a:spcBef>
                <a:spcPts val="400"/>
              </a:spcBef>
              <a:spcAft>
                <a:spcPts val="0"/>
              </a:spcAft>
              <a:defRPr/>
            </a:pPr>
            <a:r>
              <a:rPr lang="en-US" b="1" dirty="0" smtClean="0">
                <a:solidFill>
                  <a:srgbClr val="000090"/>
                </a:solidFill>
                <a:cs typeface="Calibri" panose="020F0502020204030204" pitchFamily="34" charset="0"/>
              </a:rPr>
              <a:t>Results:</a:t>
            </a:r>
            <a:endParaRPr lang="en-US" b="1" dirty="0">
              <a:solidFill>
                <a:srgbClr val="000090"/>
              </a:solidFill>
              <a:cs typeface="Calibri" panose="020F0502020204030204" pitchFamily="34" charset="0"/>
            </a:endParaRPr>
          </a:p>
          <a:p>
            <a:pPr marL="346075" marR="0" lvl="0" indent="-346075" defTabSz="3976100">
              <a:spcBef>
                <a:spcPts val="400"/>
              </a:spcBef>
              <a:spcAft>
                <a:spcPts val="0"/>
              </a:spcAft>
              <a:buFont typeface="Arial" pitchFamily="34" charset="0"/>
              <a:buChar char="•"/>
              <a:defRPr/>
            </a:pPr>
            <a:r>
              <a:rPr lang="en-US" dirty="0" smtClean="0"/>
              <a:t>MAIAC (</a:t>
            </a:r>
            <a:r>
              <a:rPr lang="en-US" dirty="0"/>
              <a:t>r</a:t>
            </a:r>
            <a:r>
              <a:rPr lang="en-US" baseline="30000" dirty="0"/>
              <a:t>2</a:t>
            </a:r>
            <a:r>
              <a:rPr lang="en-US" dirty="0"/>
              <a:t>=0.74, p &lt;0.01</a:t>
            </a:r>
            <a:r>
              <a:rPr lang="en-US" dirty="0" smtClean="0"/>
              <a:t>) </a:t>
            </a:r>
          </a:p>
          <a:p>
            <a:pPr marL="346075" marR="0" lvl="0" indent="-346075" defTabSz="3976100">
              <a:spcBef>
                <a:spcPts val="400"/>
              </a:spcBef>
              <a:spcAft>
                <a:spcPts val="0"/>
              </a:spcAft>
              <a:buFont typeface="Arial" pitchFamily="34" charset="0"/>
              <a:buChar char="•"/>
              <a:defRPr/>
            </a:pPr>
            <a:r>
              <a:rPr lang="en-US" u="sng" dirty="0"/>
              <a:t>L</a:t>
            </a:r>
            <a:r>
              <a:rPr lang="en-US" u="sng" dirty="0" smtClean="0"/>
              <a:t>imitations </a:t>
            </a:r>
            <a:r>
              <a:rPr lang="en-US" dirty="0" smtClean="0"/>
              <a:t>to </a:t>
            </a:r>
            <a:r>
              <a:rPr lang="en-US" dirty="0"/>
              <a:t>retrieve AOD over fire </a:t>
            </a:r>
            <a:r>
              <a:rPr lang="en-US" dirty="0" smtClean="0"/>
              <a:t>periods (underestimation).</a:t>
            </a:r>
          </a:p>
          <a:p>
            <a:pPr marL="346075" marR="0" lvl="0" indent="-346075" defTabSz="3976100">
              <a:spcBef>
                <a:spcPts val="400"/>
              </a:spcBef>
              <a:spcAft>
                <a:spcPts val="0"/>
              </a:spcAft>
              <a:buFont typeface="Arial" pitchFamily="34" charset="0"/>
              <a:buChar char="•"/>
              <a:defRPr/>
            </a:pPr>
            <a:r>
              <a:rPr lang="en-US" dirty="0" smtClean="0"/>
              <a:t>Low </a:t>
            </a:r>
            <a:r>
              <a:rPr lang="en-US" dirty="0"/>
              <a:t>STDs in AOD help to detect areas of albedo issues</a:t>
            </a:r>
          </a:p>
        </p:txBody>
      </p:sp>
    </p:spTree>
    <p:extLst>
      <p:ext uri="{BB962C8B-B14F-4D97-AF65-F5344CB8AC3E}">
        <p14:creationId xmlns:p14="http://schemas.microsoft.com/office/powerpoint/2010/main" val="20564584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10</a:t>
            </a:r>
            <a:endParaRPr lang="en-US"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Evaluation of NASA MODIS AOD</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0" name="Rectangle 9"/>
          <p:cNvSpPr/>
          <p:nvPr/>
        </p:nvSpPr>
        <p:spPr>
          <a:xfrm>
            <a:off x="5334000" y="6290130"/>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pic>
        <p:nvPicPr>
          <p:cNvPr id="14" name="Picture 13"/>
          <p:cNvPicPr/>
          <p:nvPr/>
        </p:nvPicPr>
        <p:blipFill rotWithShape="1">
          <a:blip r:embed="rId5" cstate="print">
            <a:extLst>
              <a:ext uri="{28A0092B-C50C-407E-A947-70E740481C1C}">
                <a14:useLocalDpi xmlns:a14="http://schemas.microsoft.com/office/drawing/2010/main" val="0"/>
              </a:ext>
            </a:extLst>
          </a:blip>
          <a:srcRect l="7877" r="7563"/>
          <a:stretch/>
        </p:blipFill>
        <p:spPr bwMode="auto">
          <a:xfrm>
            <a:off x="533400" y="1286164"/>
            <a:ext cx="8375074" cy="5003966"/>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ext>
          </a:extLst>
        </p:spPr>
      </p:pic>
    </p:spTree>
    <p:extLst>
      <p:ext uri="{BB962C8B-B14F-4D97-AF65-F5344CB8AC3E}">
        <p14:creationId xmlns:p14="http://schemas.microsoft.com/office/powerpoint/2010/main" val="34587138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11</a:t>
            </a:r>
            <a:endParaRPr lang="en-US"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Improvement in AOD</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7774"/>
            <a:ext cx="9144000" cy="5153026"/>
          </a:xfrm>
          <a:prstGeom prst="rect">
            <a:avLst/>
          </a:prstGeom>
        </p:spPr>
      </p:pic>
      <p:sp>
        <p:nvSpPr>
          <p:cNvPr id="10" name="Rectangle 9"/>
          <p:cNvSpPr/>
          <p:nvPr/>
        </p:nvSpPr>
        <p:spPr>
          <a:xfrm>
            <a:off x="5334000" y="6290130"/>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sp>
        <p:nvSpPr>
          <p:cNvPr id="2" name="Rectangle 1"/>
          <p:cNvSpPr/>
          <p:nvPr/>
        </p:nvSpPr>
        <p:spPr>
          <a:xfrm>
            <a:off x="3048000" y="1223820"/>
            <a:ext cx="6019800" cy="5281754"/>
          </a:xfrm>
          <a:prstGeom prst="rect">
            <a:avLst/>
          </a:prstGeom>
          <a:noFill/>
          <a:ln w="285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406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11</a:t>
            </a:r>
            <a:endParaRPr lang="en-US"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Improvement in AOD: Fires</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7774"/>
            <a:ext cx="9144000" cy="5153026"/>
          </a:xfrm>
          <a:prstGeom prst="rect">
            <a:avLst/>
          </a:prstGeom>
        </p:spPr>
      </p:pic>
      <p:sp>
        <p:nvSpPr>
          <p:cNvPr id="10" name="Rectangle 9"/>
          <p:cNvSpPr/>
          <p:nvPr/>
        </p:nvSpPr>
        <p:spPr>
          <a:xfrm>
            <a:off x="5334000" y="6290130"/>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sp>
        <p:nvSpPr>
          <p:cNvPr id="11" name="Rectangle 10"/>
          <p:cNvSpPr/>
          <p:nvPr/>
        </p:nvSpPr>
        <p:spPr>
          <a:xfrm>
            <a:off x="3048000" y="1223820"/>
            <a:ext cx="3124200" cy="5281754"/>
          </a:xfrm>
          <a:prstGeom prst="rect">
            <a:avLst/>
          </a:prstGeom>
          <a:noFill/>
          <a:ln w="285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4141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11</a:t>
            </a:r>
            <a:endParaRPr lang="en-US"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Improvement in AOD: High-resolution</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7774"/>
            <a:ext cx="9144000" cy="5153026"/>
          </a:xfrm>
          <a:prstGeom prst="rect">
            <a:avLst/>
          </a:prstGeom>
        </p:spPr>
      </p:pic>
      <p:sp>
        <p:nvSpPr>
          <p:cNvPr id="10" name="Rectangle 9"/>
          <p:cNvSpPr/>
          <p:nvPr/>
        </p:nvSpPr>
        <p:spPr>
          <a:xfrm>
            <a:off x="5334000" y="6290130"/>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sp>
        <p:nvSpPr>
          <p:cNvPr id="11" name="Rectangle 10"/>
          <p:cNvSpPr/>
          <p:nvPr/>
        </p:nvSpPr>
        <p:spPr>
          <a:xfrm>
            <a:off x="6248400" y="1223820"/>
            <a:ext cx="2819400" cy="5281754"/>
          </a:xfrm>
          <a:prstGeom prst="rect">
            <a:avLst/>
          </a:prstGeom>
          <a:noFill/>
          <a:ln w="285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2727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12</a:t>
            </a:r>
            <a:endParaRPr lang="en-US"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Evaluation of NASA Col. 6 FRP</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0" name="Rectangle 9"/>
          <p:cNvSpPr/>
          <p:nvPr/>
        </p:nvSpPr>
        <p:spPr>
          <a:xfrm>
            <a:off x="7162800" y="6331860"/>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362084"/>
            <a:ext cx="8458200" cy="4757224"/>
          </a:xfrm>
          <a:prstGeom prst="rect">
            <a:avLst/>
          </a:prstGeom>
        </p:spPr>
      </p:pic>
    </p:spTree>
    <p:extLst>
      <p:ext uri="{BB962C8B-B14F-4D97-AF65-F5344CB8AC3E}">
        <p14:creationId xmlns:p14="http://schemas.microsoft.com/office/powerpoint/2010/main" val="25381883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8" name="Picture 7"/>
          <p:cNvPicPr>
            <a:picLocks noChangeAspect="1"/>
          </p:cNvPicPr>
          <p:nvPr/>
        </p:nvPicPr>
        <p:blipFill rotWithShape="1">
          <a:blip r:embed="rId4"/>
          <a:srcRect b="5186"/>
          <a:stretch/>
        </p:blipFill>
        <p:spPr>
          <a:xfrm>
            <a:off x="1388529" y="938889"/>
            <a:ext cx="6570134" cy="2769511"/>
          </a:xfrm>
          <a:prstGeom prst="rect">
            <a:avLst/>
          </a:prstGeom>
        </p:spPr>
      </p:pic>
      <p:grpSp>
        <p:nvGrpSpPr>
          <p:cNvPr id="5" name="Group 4"/>
          <p:cNvGrpSpPr/>
          <p:nvPr/>
        </p:nvGrpSpPr>
        <p:grpSpPr>
          <a:xfrm>
            <a:off x="93133" y="1473200"/>
            <a:ext cx="8810837" cy="5064760"/>
            <a:chOff x="93133" y="1473200"/>
            <a:chExt cx="8810837" cy="5064760"/>
          </a:xfrm>
        </p:grpSpPr>
        <p:pic>
          <p:nvPicPr>
            <p:cNvPr id="14"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7911" t="10277" r="27918" b="1587"/>
            <a:stretch/>
          </p:blipFill>
          <p:spPr bwMode="auto">
            <a:xfrm>
              <a:off x="457200" y="3651163"/>
              <a:ext cx="3276600" cy="287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724400" y="3657600"/>
              <a:ext cx="3840480" cy="2880360"/>
              <a:chOff x="4724400" y="3657600"/>
              <a:chExt cx="3840480" cy="288036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3657600"/>
                <a:ext cx="3840480" cy="2880360"/>
              </a:xfrm>
              <a:prstGeom prst="rect">
                <a:avLst/>
              </a:prstGeom>
            </p:spPr>
          </p:pic>
          <p:sp>
            <p:nvSpPr>
              <p:cNvPr id="19" name="Rectangle 18"/>
              <p:cNvSpPr/>
              <p:nvPr/>
            </p:nvSpPr>
            <p:spPr>
              <a:xfrm>
                <a:off x="6705614" y="3682999"/>
                <a:ext cx="314948" cy="76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flipH="1">
              <a:off x="8522970" y="2950220"/>
              <a:ext cx="381000" cy="609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1159496" y="1761067"/>
              <a:ext cx="127435" cy="1659459"/>
            </a:xfrm>
            <a:prstGeom prst="leftBrace">
              <a:avLst/>
            </a:prstGeom>
            <a:ln w="38100">
              <a:solidFill>
                <a:srgbClr val="0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140200" y="1473200"/>
              <a:ext cx="609600" cy="19215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133" y="2407729"/>
              <a:ext cx="11430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i="1" dirty="0" smtClean="0"/>
                <a:t>CBLH</a:t>
              </a:r>
              <a:endParaRPr lang="en-US" b="1" i="1" dirty="0"/>
            </a:p>
          </p:txBody>
        </p:sp>
        <p:sp>
          <p:nvSpPr>
            <p:cNvPr id="15" name="Oval 14"/>
            <p:cNvSpPr/>
            <p:nvPr/>
          </p:nvSpPr>
          <p:spPr>
            <a:xfrm>
              <a:off x="5276850" y="4419600"/>
              <a:ext cx="70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62200" y="5238750"/>
              <a:ext cx="70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2715541" y="5118100"/>
              <a:ext cx="2580359" cy="5778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35966" y="3382434"/>
            <a:ext cx="812800" cy="369332"/>
          </a:xfrm>
          <a:prstGeom prst="rect">
            <a:avLst/>
          </a:prstGeom>
          <a:noFill/>
        </p:spPr>
        <p:txBody>
          <a:bodyPr wrap="square" rtlCol="0">
            <a:spAutoFit/>
          </a:bodyPr>
          <a:lstStyle/>
          <a:p>
            <a:r>
              <a:rPr lang="en-US" dirty="0" smtClean="0">
                <a:solidFill>
                  <a:srgbClr val="FF0000"/>
                </a:solidFill>
              </a:rPr>
              <a:t>5PM</a:t>
            </a:r>
            <a:endParaRPr lang="en-US" dirty="0">
              <a:solidFill>
                <a:srgbClr val="FF0000"/>
              </a:solidFill>
            </a:endParaRPr>
          </a:p>
        </p:txBody>
      </p:sp>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23"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Planetary boundary layer</a:t>
            </a:r>
            <a:endParaRPr lang="en-US" sz="2600" b="0" dirty="0">
              <a:solidFill>
                <a:srgbClr val="000090"/>
              </a:solidFill>
              <a:latin typeface="Arial" panose="020B0604020202020204" pitchFamily="34" charset="0"/>
              <a:cs typeface="Arial" panose="020B0604020202020204" pitchFamily="34" charset="0"/>
            </a:endParaRPr>
          </a:p>
        </p:txBody>
      </p:sp>
      <p:sp>
        <p:nvSpPr>
          <p:cNvPr id="25"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20" name="Slide Number Placeholder 3"/>
          <p:cNvSpPr>
            <a:spLocks noGrp="1"/>
          </p:cNvSpPr>
          <p:nvPr>
            <p:ph type="sldNum" sz="quarter" idx="12"/>
          </p:nvPr>
        </p:nvSpPr>
        <p:spPr>
          <a:xfrm>
            <a:off x="7013575" y="6547304"/>
            <a:ext cx="2133600" cy="476250"/>
          </a:xfrm>
        </p:spPr>
        <p:txBody>
          <a:bodyPr/>
          <a:lstStyle/>
          <a:p>
            <a:pPr>
              <a:defRPr/>
            </a:pPr>
            <a:r>
              <a:rPr lang="en-US" b="1" dirty="0" smtClean="0">
                <a:solidFill>
                  <a:schemeClr val="bg1"/>
                </a:solidFill>
              </a:rPr>
              <a:t>13</a:t>
            </a:r>
            <a:endParaRPr lang="en-US" b="1" dirty="0">
              <a:solidFill>
                <a:schemeClr val="bg1"/>
              </a:solidFill>
            </a:endParaRPr>
          </a:p>
        </p:txBody>
      </p:sp>
    </p:spTree>
    <p:extLst>
      <p:ext uri="{BB962C8B-B14F-4D97-AF65-F5344CB8AC3E}">
        <p14:creationId xmlns:p14="http://schemas.microsoft.com/office/powerpoint/2010/main" val="188728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8" name="Picture 7"/>
          <p:cNvPicPr>
            <a:picLocks noChangeAspect="1"/>
          </p:cNvPicPr>
          <p:nvPr/>
        </p:nvPicPr>
        <p:blipFill rotWithShape="1">
          <a:blip r:embed="rId4"/>
          <a:srcRect b="5186"/>
          <a:stretch/>
        </p:blipFill>
        <p:spPr>
          <a:xfrm>
            <a:off x="1388529" y="938889"/>
            <a:ext cx="6570134" cy="2769511"/>
          </a:xfrm>
          <a:prstGeom prst="rect">
            <a:avLst/>
          </a:prstGeom>
        </p:spPr>
      </p:pic>
      <p:grpSp>
        <p:nvGrpSpPr>
          <p:cNvPr id="5" name="Group 4"/>
          <p:cNvGrpSpPr/>
          <p:nvPr/>
        </p:nvGrpSpPr>
        <p:grpSpPr>
          <a:xfrm>
            <a:off x="93133" y="1473200"/>
            <a:ext cx="8810837" cy="2285998"/>
            <a:chOff x="93133" y="1473200"/>
            <a:chExt cx="8810837" cy="2285998"/>
          </a:xfrm>
        </p:grpSpPr>
        <p:sp>
          <p:nvSpPr>
            <p:cNvPr id="19" name="Rectangle 18"/>
            <p:cNvSpPr/>
            <p:nvPr/>
          </p:nvSpPr>
          <p:spPr>
            <a:xfrm>
              <a:off x="6705614" y="3682999"/>
              <a:ext cx="314948" cy="76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8522970" y="2950220"/>
              <a:ext cx="381000" cy="609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1159496" y="1761067"/>
              <a:ext cx="127435" cy="1659459"/>
            </a:xfrm>
            <a:prstGeom prst="leftBrace">
              <a:avLst/>
            </a:prstGeom>
            <a:ln w="38100">
              <a:solidFill>
                <a:srgbClr val="0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140200" y="1473200"/>
              <a:ext cx="609600" cy="19215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133" y="2407729"/>
              <a:ext cx="11430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i="1" dirty="0" smtClean="0"/>
                <a:t>CBLH</a:t>
              </a:r>
              <a:endParaRPr lang="en-US" b="1" i="1" dirty="0"/>
            </a:p>
          </p:txBody>
        </p:sp>
      </p:grpSp>
      <p:sp>
        <p:nvSpPr>
          <p:cNvPr id="3" name="TextBox 2"/>
          <p:cNvSpPr txBox="1"/>
          <p:nvPr/>
        </p:nvSpPr>
        <p:spPr>
          <a:xfrm>
            <a:off x="4135966" y="3382434"/>
            <a:ext cx="812800" cy="369332"/>
          </a:xfrm>
          <a:prstGeom prst="rect">
            <a:avLst/>
          </a:prstGeom>
          <a:noFill/>
        </p:spPr>
        <p:txBody>
          <a:bodyPr wrap="square" rtlCol="0">
            <a:spAutoFit/>
          </a:bodyPr>
          <a:lstStyle/>
          <a:p>
            <a:r>
              <a:rPr lang="en-US" dirty="0" smtClean="0">
                <a:solidFill>
                  <a:srgbClr val="FF0000"/>
                </a:solidFill>
              </a:rPr>
              <a:t>5PM</a:t>
            </a:r>
            <a:endParaRPr lang="en-US" dirty="0">
              <a:solidFill>
                <a:srgbClr val="FF0000"/>
              </a:solidFill>
            </a:endParaRPr>
          </a:p>
        </p:txBody>
      </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23"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Planetary boundary layer</a:t>
            </a:r>
            <a:endParaRPr lang="en-US" sz="2600" b="0" dirty="0">
              <a:solidFill>
                <a:srgbClr val="000090"/>
              </a:solidFill>
              <a:latin typeface="Arial" panose="020B0604020202020204" pitchFamily="34" charset="0"/>
              <a:cs typeface="Arial" panose="020B0604020202020204" pitchFamily="34" charset="0"/>
            </a:endParaRPr>
          </a:p>
        </p:txBody>
      </p:sp>
      <p:sp>
        <p:nvSpPr>
          <p:cNvPr id="25"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4" name="Rectangle 3"/>
          <p:cNvSpPr/>
          <p:nvPr/>
        </p:nvSpPr>
        <p:spPr>
          <a:xfrm>
            <a:off x="287130" y="4443970"/>
            <a:ext cx="8704470" cy="1708160"/>
          </a:xfrm>
          <a:prstGeom prst="rect">
            <a:avLst/>
          </a:prstGeom>
        </p:spPr>
        <p:txBody>
          <a:bodyPr wrap="square">
            <a:spAutoFit/>
          </a:bodyPr>
          <a:lstStyle/>
          <a:p>
            <a:pPr marL="342900" indent="-342900">
              <a:buAutoNum type="arabicParenBoth"/>
            </a:pPr>
            <a:r>
              <a:rPr lang="en-US" sz="2100" b="1" dirty="0">
                <a:latin typeface="Arial" panose="020B0604020202020204" pitchFamily="34" charset="0"/>
                <a:cs typeface="Arial" panose="020B0604020202020204" pitchFamily="34" charset="0"/>
              </a:rPr>
              <a:t>Vertical potential temperature gradient method [Stull, 1988]</a:t>
            </a:r>
          </a:p>
          <a:p>
            <a:pPr marL="342900" indent="-342900">
              <a:buAutoNum type="arabicParenBoth"/>
            </a:pPr>
            <a:r>
              <a:rPr lang="en-US" sz="2100" b="1" dirty="0">
                <a:latin typeface="Arial" panose="020B0604020202020204" pitchFamily="34" charset="0"/>
                <a:cs typeface="Arial" panose="020B0604020202020204" pitchFamily="34" charset="0"/>
              </a:rPr>
              <a:t> The height at which the potential temperature exceeds the surface potential temperature by 1.5 K [</a:t>
            </a:r>
            <a:r>
              <a:rPr lang="en-US" sz="2100" b="1" dirty="0" err="1">
                <a:latin typeface="Arial" panose="020B0604020202020204" pitchFamily="34" charset="0"/>
                <a:cs typeface="Arial" panose="020B0604020202020204" pitchFamily="34" charset="0"/>
              </a:rPr>
              <a:t>Holzworth</a:t>
            </a:r>
            <a:r>
              <a:rPr lang="en-US" sz="2100" b="1" dirty="0">
                <a:latin typeface="Arial" panose="020B0604020202020204" pitchFamily="34" charset="0"/>
                <a:cs typeface="Arial" panose="020B0604020202020204" pitchFamily="34" charset="0"/>
              </a:rPr>
              <a:t>, 1964; Seibert et al., 2000</a:t>
            </a:r>
            <a:r>
              <a:rPr lang="en-US" sz="2100" b="1" dirty="0" smtClean="0">
                <a:latin typeface="Arial" panose="020B0604020202020204" pitchFamily="34" charset="0"/>
                <a:cs typeface="Arial" panose="020B0604020202020204" pitchFamily="34" charset="0"/>
              </a:rPr>
              <a:t>]</a:t>
            </a:r>
            <a:endParaRPr lang="en-US" sz="2100" b="1" dirty="0">
              <a:latin typeface="Arial" panose="020B0604020202020204" pitchFamily="34" charset="0"/>
              <a:cs typeface="Arial" panose="020B0604020202020204" pitchFamily="34" charset="0"/>
            </a:endParaRPr>
          </a:p>
          <a:p>
            <a:pPr marL="342900" indent="-342900">
              <a:buAutoNum type="arabicParenBoth"/>
            </a:pPr>
            <a:r>
              <a:rPr lang="en-US" sz="2100" b="1" dirty="0">
                <a:latin typeface="Arial" panose="020B0604020202020204" pitchFamily="34" charset="0"/>
                <a:cs typeface="Arial" panose="020B0604020202020204" pitchFamily="34" charset="0"/>
              </a:rPr>
              <a:t>The bulk Richardson number (RB~0.2) [Stull, 1988]</a:t>
            </a:r>
          </a:p>
        </p:txBody>
      </p:sp>
      <p:sp>
        <p:nvSpPr>
          <p:cNvPr id="15" name="Slide Number Placeholder 3"/>
          <p:cNvSpPr>
            <a:spLocks noGrp="1"/>
          </p:cNvSpPr>
          <p:nvPr>
            <p:ph type="sldNum" sz="quarter" idx="12"/>
          </p:nvPr>
        </p:nvSpPr>
        <p:spPr>
          <a:xfrm>
            <a:off x="7013575" y="6547304"/>
            <a:ext cx="2133600" cy="476250"/>
          </a:xfrm>
        </p:spPr>
        <p:txBody>
          <a:bodyPr/>
          <a:lstStyle/>
          <a:p>
            <a:pPr>
              <a:defRPr/>
            </a:pPr>
            <a:r>
              <a:rPr lang="en-US" b="1" dirty="0" smtClean="0">
                <a:solidFill>
                  <a:schemeClr val="bg1"/>
                </a:solidFill>
              </a:rPr>
              <a:t>13</a:t>
            </a:r>
            <a:endParaRPr lang="en-US" b="1" dirty="0">
              <a:solidFill>
                <a:schemeClr val="bg1"/>
              </a:solidFill>
            </a:endParaRPr>
          </a:p>
        </p:txBody>
      </p:sp>
    </p:spTree>
    <p:extLst>
      <p:ext uri="{BB962C8B-B14F-4D97-AF65-F5344CB8AC3E}">
        <p14:creationId xmlns:p14="http://schemas.microsoft.com/office/powerpoint/2010/main" val="3867045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14</a:t>
            </a:r>
            <a:endParaRPr lang="en-US" b="1" dirty="0">
              <a:solidFill>
                <a:schemeClr val="bg1"/>
              </a:solidFill>
            </a:endParaRPr>
          </a:p>
        </p:txBody>
      </p:sp>
      <p:pic>
        <p:nvPicPr>
          <p:cNvPr id="5" name="Picture 4" descr="CoreCurriculum_1.jpg"/>
          <p:cNvPicPr>
            <a:picLocks noChangeAspect="1"/>
          </p:cNvPicPr>
          <p:nvPr/>
        </p:nvPicPr>
        <p:blipFill rotWithShape="1">
          <a:blip r:embed="rId3"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3"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4" name="Title 1"/>
          <p:cNvSpPr>
            <a:spLocks noGrp="1"/>
          </p:cNvSpPr>
          <p:nvPr>
            <p:ph type="title"/>
          </p:nvPr>
        </p:nvSpPr>
        <p:spPr>
          <a:xfrm>
            <a:off x="0" y="381000"/>
            <a:ext cx="9144000" cy="762000"/>
          </a:xfrm>
        </p:spPr>
        <p:txBody>
          <a:bodyPr/>
          <a:lstStyle/>
          <a:p>
            <a:r>
              <a:rPr lang="en-US" sz="2400" dirty="0" smtClean="0">
                <a:cs typeface="Arial" panose="020B0604020202020204" pitchFamily="34" charset="0"/>
              </a:rPr>
              <a:t>MAIAC Plume Injection Height and PBLH </a:t>
            </a:r>
            <a:br>
              <a:rPr lang="en-US" sz="2400" dirty="0" smtClean="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6" name="Rectangle 15"/>
          <p:cNvSpPr/>
          <p:nvPr/>
        </p:nvSpPr>
        <p:spPr>
          <a:xfrm>
            <a:off x="6734084" y="6607993"/>
            <a:ext cx="2174390" cy="215444"/>
          </a:xfrm>
          <a:prstGeom prst="rect">
            <a:avLst/>
          </a:prstGeom>
        </p:spPr>
        <p:txBody>
          <a:bodyPr wrap="square">
            <a:spAutoFit/>
          </a:bodyPr>
          <a:lstStyle/>
          <a:p>
            <a:r>
              <a:rPr lang="en-US" sz="800" b="1" dirty="0" smtClean="0">
                <a:solidFill>
                  <a:schemeClr val="bg1"/>
                </a:solidFill>
              </a:rPr>
              <a:t>Loria-Salazar et al.,  (In-preparation)</a:t>
            </a:r>
            <a:endParaRPr lang="en-US" sz="800" b="1" dirty="0">
              <a:solidFill>
                <a:schemeClr val="bg1"/>
              </a:solidFill>
            </a:endParaRPr>
          </a:p>
        </p:txBody>
      </p:sp>
      <p:sp>
        <p:nvSpPr>
          <p:cNvPr id="6" name="TextBox 5"/>
          <p:cNvSpPr txBox="1"/>
          <p:nvPr/>
        </p:nvSpPr>
        <p:spPr>
          <a:xfrm rot="5400000">
            <a:off x="7639303" y="3826217"/>
            <a:ext cx="2199788" cy="338554"/>
          </a:xfrm>
          <a:prstGeom prst="rect">
            <a:avLst/>
          </a:prstGeom>
          <a:noFill/>
        </p:spPr>
        <p:txBody>
          <a:bodyPr wrap="square" rtlCol="0">
            <a:spAutoFit/>
          </a:bodyPr>
          <a:lstStyle/>
          <a:p>
            <a:pPr algn="ctr"/>
            <a:r>
              <a:rPr lang="en-US" sz="1600" b="1" dirty="0" smtClean="0"/>
              <a:t>Average PBLH (m)</a:t>
            </a:r>
            <a:endParaRPr lang="en-US" sz="1600" b="1" dirty="0"/>
          </a:p>
        </p:txBody>
      </p:sp>
      <p:sp>
        <p:nvSpPr>
          <p:cNvPr id="19" name="TextBox 18"/>
          <p:cNvSpPr txBox="1"/>
          <p:nvPr/>
        </p:nvSpPr>
        <p:spPr>
          <a:xfrm rot="5400000">
            <a:off x="2759778" y="3659831"/>
            <a:ext cx="2199788" cy="338554"/>
          </a:xfrm>
          <a:prstGeom prst="rect">
            <a:avLst/>
          </a:prstGeom>
          <a:noFill/>
        </p:spPr>
        <p:txBody>
          <a:bodyPr wrap="square" rtlCol="0">
            <a:spAutoFit/>
          </a:bodyPr>
          <a:lstStyle/>
          <a:p>
            <a:pPr algn="ctr"/>
            <a:r>
              <a:rPr lang="en-US" sz="1600" b="1" dirty="0" smtClean="0"/>
              <a:t>Average PIH (m)</a:t>
            </a:r>
            <a:endParaRPr lang="en-US" sz="1600" b="1" dirty="0"/>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20000" t="50686" r="50000"/>
          <a:stretch/>
        </p:blipFill>
        <p:spPr>
          <a:xfrm>
            <a:off x="0" y="2248813"/>
            <a:ext cx="3657600" cy="3381907"/>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0000" t="1112" r="50000" b="50281"/>
          <a:stretch/>
        </p:blipFill>
        <p:spPr>
          <a:xfrm>
            <a:off x="4712608" y="2248813"/>
            <a:ext cx="3657600" cy="3333483"/>
          </a:xfrm>
          <a:prstGeom prst="rect">
            <a:avLst/>
          </a:prstGeom>
        </p:spPr>
      </p:pic>
    </p:spTree>
    <p:extLst>
      <p:ext uri="{BB962C8B-B14F-4D97-AF65-F5344CB8AC3E}">
        <p14:creationId xmlns:p14="http://schemas.microsoft.com/office/powerpoint/2010/main" val="1192432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14</a:t>
            </a:r>
            <a:endParaRPr lang="en-US" b="1" dirty="0">
              <a:solidFill>
                <a:schemeClr val="bg1"/>
              </a:solidFill>
            </a:endParaRPr>
          </a:p>
        </p:txBody>
      </p:sp>
      <p:pic>
        <p:nvPicPr>
          <p:cNvPr id="5" name="Picture 4" descr="CoreCurriculum_1.jpg"/>
          <p:cNvPicPr>
            <a:picLocks noChangeAspect="1"/>
          </p:cNvPicPr>
          <p:nvPr/>
        </p:nvPicPr>
        <p:blipFill rotWithShape="1">
          <a:blip r:embed="rId3"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3"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4" name="Title 1"/>
          <p:cNvSpPr>
            <a:spLocks noGrp="1"/>
          </p:cNvSpPr>
          <p:nvPr>
            <p:ph type="title"/>
          </p:nvPr>
        </p:nvSpPr>
        <p:spPr>
          <a:xfrm>
            <a:off x="0" y="381000"/>
            <a:ext cx="9144000" cy="762000"/>
          </a:xfrm>
        </p:spPr>
        <p:txBody>
          <a:bodyPr/>
          <a:lstStyle/>
          <a:p>
            <a:r>
              <a:rPr lang="en-US" sz="2400" dirty="0" smtClean="0">
                <a:cs typeface="Arial" panose="020B0604020202020204" pitchFamily="34" charset="0"/>
              </a:rPr>
              <a:t>MAIAC Plume Injection Height and PBLH </a:t>
            </a:r>
            <a:br>
              <a:rPr lang="en-US" sz="2400" dirty="0" smtClean="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6" name="Rectangle 15"/>
          <p:cNvSpPr/>
          <p:nvPr/>
        </p:nvSpPr>
        <p:spPr>
          <a:xfrm>
            <a:off x="6734084" y="6607993"/>
            <a:ext cx="2174390" cy="215444"/>
          </a:xfrm>
          <a:prstGeom prst="rect">
            <a:avLst/>
          </a:prstGeom>
        </p:spPr>
        <p:txBody>
          <a:bodyPr wrap="square">
            <a:spAutoFit/>
          </a:bodyPr>
          <a:lstStyle/>
          <a:p>
            <a:r>
              <a:rPr lang="en-US" sz="800" b="1" dirty="0" smtClean="0">
                <a:solidFill>
                  <a:schemeClr val="bg1"/>
                </a:solidFill>
              </a:rPr>
              <a:t>Loria-Salazar et al.,  (In-preparation)</a:t>
            </a:r>
            <a:endParaRPr lang="en-US" sz="800" b="1" dirty="0">
              <a:solidFill>
                <a:schemeClr val="bg1"/>
              </a:solidFill>
            </a:endParaRPr>
          </a:p>
        </p:txBody>
      </p:sp>
      <p:sp>
        <p:nvSpPr>
          <p:cNvPr id="6" name="TextBox 5"/>
          <p:cNvSpPr txBox="1"/>
          <p:nvPr/>
        </p:nvSpPr>
        <p:spPr>
          <a:xfrm rot="5400000">
            <a:off x="7639303" y="3826217"/>
            <a:ext cx="2199788" cy="338554"/>
          </a:xfrm>
          <a:prstGeom prst="rect">
            <a:avLst/>
          </a:prstGeom>
          <a:noFill/>
        </p:spPr>
        <p:txBody>
          <a:bodyPr wrap="square" rtlCol="0">
            <a:spAutoFit/>
          </a:bodyPr>
          <a:lstStyle/>
          <a:p>
            <a:pPr algn="ctr"/>
            <a:r>
              <a:rPr lang="en-US" sz="1600" b="1" dirty="0" smtClean="0"/>
              <a:t>Average PBLH (m)</a:t>
            </a:r>
            <a:endParaRPr lang="en-US" sz="1600" b="1" dirty="0"/>
          </a:p>
        </p:txBody>
      </p:sp>
      <p:sp>
        <p:nvSpPr>
          <p:cNvPr id="19" name="TextBox 18"/>
          <p:cNvSpPr txBox="1"/>
          <p:nvPr/>
        </p:nvSpPr>
        <p:spPr>
          <a:xfrm rot="5400000">
            <a:off x="2759778" y="3659831"/>
            <a:ext cx="2199788" cy="338554"/>
          </a:xfrm>
          <a:prstGeom prst="rect">
            <a:avLst/>
          </a:prstGeom>
          <a:noFill/>
        </p:spPr>
        <p:txBody>
          <a:bodyPr wrap="square" rtlCol="0">
            <a:spAutoFit/>
          </a:bodyPr>
          <a:lstStyle/>
          <a:p>
            <a:pPr algn="ctr"/>
            <a:r>
              <a:rPr lang="en-US" sz="1600" b="1" dirty="0" smtClean="0"/>
              <a:t>Average PIH (m)</a:t>
            </a:r>
            <a:endParaRPr lang="en-US" sz="1600" b="1" dirty="0"/>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20000" t="50686" r="50000"/>
          <a:stretch/>
        </p:blipFill>
        <p:spPr>
          <a:xfrm>
            <a:off x="0" y="2248813"/>
            <a:ext cx="3657600" cy="3381907"/>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0000" t="1112" r="50000" b="50281"/>
          <a:stretch/>
        </p:blipFill>
        <p:spPr>
          <a:xfrm>
            <a:off x="4712608" y="2248813"/>
            <a:ext cx="3657600" cy="3333483"/>
          </a:xfrm>
          <a:prstGeom prst="rect">
            <a:avLst/>
          </a:prstGeom>
        </p:spPr>
      </p:pic>
      <p:sp>
        <p:nvSpPr>
          <p:cNvPr id="3" name="5-Point Star 2"/>
          <p:cNvSpPr/>
          <p:nvPr/>
        </p:nvSpPr>
        <p:spPr>
          <a:xfrm>
            <a:off x="6248400" y="4185007"/>
            <a:ext cx="152400" cy="179064"/>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p:cNvSpPr/>
          <p:nvPr/>
        </p:nvSpPr>
        <p:spPr>
          <a:xfrm>
            <a:off x="1447800" y="4136571"/>
            <a:ext cx="152400" cy="157293"/>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13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58233"/>
            <a:ext cx="7315201" cy="757768"/>
          </a:xfrm>
        </p:spPr>
        <p:txBody>
          <a:bodyPr/>
          <a:lstStyle/>
          <a:p>
            <a:pPr>
              <a:lnSpc>
                <a:spcPct val="130000"/>
              </a:lnSpc>
              <a:spcAft>
                <a:spcPts val="0"/>
              </a:spcAft>
            </a:pPr>
            <a:r>
              <a:rPr lang="en-US" sz="4400" dirty="0" smtClean="0">
                <a:latin typeface="Arial" panose="020B0604020202020204" pitchFamily="34" charset="0"/>
                <a:cs typeface="Arial" panose="020B0604020202020204" pitchFamily="34" charset="0"/>
              </a:rPr>
              <a:t>Motivation</a:t>
            </a:r>
            <a:endParaRPr lang="en-US" sz="4400" b="0" baseline="-25000" dirty="0">
              <a:solidFill>
                <a:srgbClr val="00009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b="1" dirty="0">
                <a:solidFill>
                  <a:schemeClr val="bg1"/>
                </a:solidFill>
                <a:latin typeface="Arial" panose="020B0604020202020204" pitchFamily="34" charset="0"/>
                <a:cs typeface="Arial" panose="020B0604020202020204" pitchFamily="34" charset="0"/>
              </a:rPr>
              <a:t>2</a:t>
            </a: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latin typeface="Arial" panose="020B0604020202020204" pitchFamily="34" charset="0"/>
                <a:cs typeface="Arial" panose="020B0604020202020204" pitchFamily="34" charset="0"/>
              </a:rPr>
              <a:t>www.unr.edu</a:t>
            </a:r>
            <a:r>
              <a:rPr lang="en-US" b="1" dirty="0" smtClean="0">
                <a:solidFill>
                  <a:schemeClr val="bg1"/>
                </a:solidFill>
                <a:latin typeface="Arial" panose="020B0604020202020204" pitchFamily="34" charset="0"/>
                <a:cs typeface="Arial" panose="020B0604020202020204" pitchFamily="34" charset="0"/>
              </a:rPr>
              <a:t>/~</a:t>
            </a:r>
            <a:r>
              <a:rPr lang="en-US" b="1" dirty="0" err="1" smtClean="0">
                <a:solidFill>
                  <a:schemeClr val="bg1"/>
                </a:solidFill>
                <a:latin typeface="Arial" panose="020B0604020202020204" pitchFamily="34" charset="0"/>
                <a:cs typeface="Arial" panose="020B0604020202020204" pitchFamily="34" charset="0"/>
              </a:rPr>
              <a:t>hholmes</a:t>
            </a:r>
            <a:endParaRPr lang="en-US" b="1"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19" name="Picture 18"/>
          <p:cNvPicPr>
            <a:picLocks noChangeAspect="1"/>
          </p:cNvPicPr>
          <p:nvPr/>
        </p:nvPicPr>
        <p:blipFill rotWithShape="1">
          <a:blip r:embed="rId5" cstate="email">
            <a:extLst>
              <a:ext uri="{28A0092B-C50C-407E-A947-70E740481C1C}">
                <a14:useLocalDpi xmlns:a14="http://schemas.microsoft.com/office/drawing/2010/main" val="0"/>
              </a:ext>
            </a:extLst>
          </a:blip>
          <a:srcRect l="10155" r="16238"/>
          <a:stretch/>
        </p:blipFill>
        <p:spPr bwMode="auto">
          <a:xfrm>
            <a:off x="5562600" y="1294624"/>
            <a:ext cx="3259943" cy="2491564"/>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AutoShape 2" descr="Image result for dinosaur extinction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559099" y="1294624"/>
            <a:ext cx="1371600" cy="1200329"/>
          </a:xfrm>
          <a:prstGeom prst="rect">
            <a:avLst/>
          </a:prstGeom>
          <a:noFill/>
        </p:spPr>
        <p:txBody>
          <a:bodyPr wrap="square" rtlCol="0">
            <a:spAutoFit/>
          </a:bodyPr>
          <a:lstStyle/>
          <a:p>
            <a:r>
              <a:rPr lang="en-US" b="1" dirty="0" smtClean="0"/>
              <a:t>Plumb Ln</a:t>
            </a:r>
          </a:p>
          <a:p>
            <a:r>
              <a:rPr lang="en-US" b="1" dirty="0" smtClean="0"/>
              <a:t>Reno, NV</a:t>
            </a:r>
          </a:p>
          <a:p>
            <a:r>
              <a:rPr lang="en-US" b="1" dirty="0" smtClean="0"/>
              <a:t>09-2014</a:t>
            </a:r>
          </a:p>
          <a:p>
            <a:r>
              <a:rPr lang="en-US" b="1" dirty="0" smtClean="0"/>
              <a:t>~3:00 pm</a:t>
            </a:r>
            <a:endParaRPr lang="en-US" b="1" dirty="0"/>
          </a:p>
        </p:txBody>
      </p:sp>
      <p:pic>
        <p:nvPicPr>
          <p:cNvPr id="18" name="Picture 3" descr="WesternUSMexicoMAP"/>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b="10582"/>
          <a:stretch/>
        </p:blipFill>
        <p:spPr bwMode="auto">
          <a:xfrm>
            <a:off x="127001" y="1460501"/>
            <a:ext cx="762000" cy="10806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5145" y="1143000"/>
            <a:ext cx="4435055" cy="3019505"/>
          </a:xfrm>
          <a:prstGeom prst="rect">
            <a:avLst/>
          </a:prstGeom>
          <a:noFill/>
          <a:ln>
            <a:noFill/>
          </a:ln>
        </p:spPr>
      </p:pic>
      <p:sp>
        <p:nvSpPr>
          <p:cNvPr id="22" name="5-Point Star 21"/>
          <p:cNvSpPr/>
          <p:nvPr/>
        </p:nvSpPr>
        <p:spPr>
          <a:xfrm>
            <a:off x="213783" y="1849967"/>
            <a:ext cx="182880" cy="182880"/>
          </a:xfrm>
          <a:prstGeom prst="star5">
            <a:avLst/>
          </a:prstGeom>
          <a:solidFill>
            <a:srgbClr val="00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ontent Placeholder 2"/>
          <p:cNvSpPr>
            <a:spLocks noGrp="1"/>
          </p:cNvSpPr>
          <p:nvPr>
            <p:ph idx="1"/>
          </p:nvPr>
        </p:nvSpPr>
        <p:spPr>
          <a:xfrm>
            <a:off x="321674" y="4588621"/>
            <a:ext cx="8661400" cy="1737077"/>
          </a:xfrm>
        </p:spPr>
        <p:txBody>
          <a:bodyPr/>
          <a:lstStyle/>
          <a:p>
            <a:pPr marL="346075" indent="-346075" defTabSz="3976100">
              <a:spcBef>
                <a:spcPts val="800"/>
              </a:spcBef>
              <a:buFont typeface="Arial" pitchFamily="34" charset="0"/>
              <a:buChar char="•"/>
              <a:defRPr/>
            </a:pPr>
            <a:r>
              <a:rPr lang="en-US" sz="2400" b="0" dirty="0" smtClean="0">
                <a:solidFill>
                  <a:srgbClr val="002060"/>
                </a:solidFill>
                <a:latin typeface="Arial" pitchFamily="34" charset="0"/>
                <a:cs typeface="Arial" pitchFamily="34" charset="0"/>
              </a:rPr>
              <a:t>Human health impacts of wildfire smoke exposure</a:t>
            </a:r>
          </a:p>
          <a:p>
            <a:pPr marL="346075" indent="-346075" defTabSz="3976100">
              <a:spcBef>
                <a:spcPts val="800"/>
              </a:spcBef>
              <a:buFont typeface="Arial" pitchFamily="34" charset="0"/>
              <a:buChar char="•"/>
              <a:defRPr/>
            </a:pPr>
            <a:r>
              <a:rPr lang="en-US" sz="2400" b="0" dirty="0" smtClean="0">
                <a:solidFill>
                  <a:srgbClr val="002060"/>
                </a:solidFill>
                <a:latin typeface="Arial" pitchFamily="34" charset="0"/>
                <a:cs typeface="Arial" pitchFamily="34" charset="0"/>
              </a:rPr>
              <a:t>Visibility and </a:t>
            </a:r>
            <a:r>
              <a:rPr lang="en-US" sz="2400" b="0" dirty="0" err="1" smtClean="0">
                <a:solidFill>
                  <a:srgbClr val="002060"/>
                </a:solidFill>
                <a:latin typeface="Arial" pitchFamily="34" charset="0"/>
                <a:cs typeface="Arial" pitchFamily="34" charset="0"/>
              </a:rPr>
              <a:t>radiative</a:t>
            </a:r>
            <a:r>
              <a:rPr lang="en-US" sz="2400" b="0" dirty="0" smtClean="0">
                <a:solidFill>
                  <a:srgbClr val="002060"/>
                </a:solidFill>
                <a:latin typeface="Arial" pitchFamily="34" charset="0"/>
                <a:cs typeface="Arial" pitchFamily="34" charset="0"/>
              </a:rPr>
              <a:t> forcing impacts for climate</a:t>
            </a:r>
          </a:p>
          <a:p>
            <a:pPr marL="346075" indent="-346075" defTabSz="3976100">
              <a:spcBef>
                <a:spcPts val="800"/>
              </a:spcBef>
              <a:buFont typeface="Arial" pitchFamily="34" charset="0"/>
              <a:buChar char="•"/>
              <a:defRPr/>
            </a:pPr>
            <a:r>
              <a:rPr lang="en-US" sz="2400" b="0" dirty="0" smtClean="0">
                <a:solidFill>
                  <a:srgbClr val="002060"/>
                </a:solidFill>
                <a:latin typeface="Arial" pitchFamily="34" charset="0"/>
                <a:cs typeface="Arial" pitchFamily="34" charset="0"/>
              </a:rPr>
              <a:t>Increasing drought conditions in western U.S. = more fires</a:t>
            </a:r>
            <a:endParaRPr lang="en-US"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023911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15</a:t>
            </a:r>
            <a:endParaRPr lang="en-US" b="1" dirty="0">
              <a:solidFill>
                <a:schemeClr val="bg1"/>
              </a:solidFill>
            </a:endParaRPr>
          </a:p>
        </p:txBody>
      </p:sp>
      <p:pic>
        <p:nvPicPr>
          <p:cNvPr id="5" name="Picture 4" descr="CoreCurriculum_1.jpg"/>
          <p:cNvPicPr>
            <a:picLocks noChangeAspect="1"/>
          </p:cNvPicPr>
          <p:nvPr/>
        </p:nvPicPr>
        <p:blipFill rotWithShape="1">
          <a:blip r:embed="rId3"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3"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4" name="Title 1"/>
          <p:cNvSpPr>
            <a:spLocks noGrp="1"/>
          </p:cNvSpPr>
          <p:nvPr>
            <p:ph type="title"/>
          </p:nvPr>
        </p:nvSpPr>
        <p:spPr>
          <a:xfrm>
            <a:off x="0" y="381000"/>
            <a:ext cx="9144000" cy="762000"/>
          </a:xfrm>
        </p:spPr>
        <p:txBody>
          <a:bodyPr/>
          <a:lstStyle/>
          <a:p>
            <a:r>
              <a:rPr lang="en-US" sz="2400" dirty="0" smtClean="0">
                <a:cs typeface="Arial" panose="020B0604020202020204" pitchFamily="34" charset="0"/>
              </a:rPr>
              <a:t>ASHE Plume Injection Height and PBLH </a:t>
            </a:r>
            <a:br>
              <a:rPr lang="en-US" sz="2400" dirty="0" smtClean="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6" name="TextBox 5"/>
          <p:cNvSpPr txBox="1"/>
          <p:nvPr/>
        </p:nvSpPr>
        <p:spPr>
          <a:xfrm rot="5400000">
            <a:off x="7639303" y="3826217"/>
            <a:ext cx="2199788" cy="338554"/>
          </a:xfrm>
          <a:prstGeom prst="rect">
            <a:avLst/>
          </a:prstGeom>
          <a:noFill/>
        </p:spPr>
        <p:txBody>
          <a:bodyPr wrap="square" rtlCol="0">
            <a:spAutoFit/>
          </a:bodyPr>
          <a:lstStyle/>
          <a:p>
            <a:pPr algn="ctr"/>
            <a:r>
              <a:rPr lang="en-US" sz="1600" b="1" dirty="0" smtClean="0"/>
              <a:t>Average PBLH (m)</a:t>
            </a:r>
            <a:endParaRPr lang="en-US" sz="1600" b="1" dirty="0"/>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0000" t="1112" r="50000" b="50281"/>
          <a:stretch/>
        </p:blipFill>
        <p:spPr>
          <a:xfrm>
            <a:off x="4712608" y="2248813"/>
            <a:ext cx="3657600" cy="3333483"/>
          </a:xfrm>
          <a:prstGeom prst="rect">
            <a:avLst/>
          </a:prstGeom>
        </p:spPr>
      </p:pic>
      <p:sp>
        <p:nvSpPr>
          <p:cNvPr id="20" name="Rectangle 19"/>
          <p:cNvSpPr/>
          <p:nvPr/>
        </p:nvSpPr>
        <p:spPr>
          <a:xfrm>
            <a:off x="6734084" y="6607993"/>
            <a:ext cx="2174390" cy="215444"/>
          </a:xfrm>
          <a:prstGeom prst="rect">
            <a:avLst/>
          </a:prstGeom>
        </p:spPr>
        <p:txBody>
          <a:bodyPr wrap="square">
            <a:spAutoFit/>
          </a:bodyPr>
          <a:lstStyle/>
          <a:p>
            <a:r>
              <a:rPr lang="en-US" sz="800" b="1" dirty="0" smtClean="0">
                <a:solidFill>
                  <a:schemeClr val="bg1"/>
                </a:solidFill>
              </a:rPr>
              <a:t>Loria-Salazar et al.,  (In-preparation)</a:t>
            </a:r>
            <a:endParaRPr lang="en-US" sz="800" b="1" dirty="0">
              <a:solidFill>
                <a:schemeClr val="bg1"/>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2438400"/>
            <a:ext cx="4549967" cy="2835300"/>
          </a:xfrm>
          <a:prstGeom prst="rect">
            <a:avLst/>
          </a:prstGeom>
        </p:spPr>
      </p:pic>
    </p:spTree>
    <p:extLst>
      <p:ext uri="{BB962C8B-B14F-4D97-AF65-F5344CB8AC3E}">
        <p14:creationId xmlns:p14="http://schemas.microsoft.com/office/powerpoint/2010/main" val="1334098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476" y="381000"/>
            <a:ext cx="7391400" cy="762000"/>
          </a:xfrm>
        </p:spPr>
        <p:txBody>
          <a:bodyPr/>
          <a:lstStyle/>
          <a:p>
            <a:r>
              <a:rPr lang="en-US" dirty="0"/>
              <a:t>HYSPLIT Back Trajectories: </a:t>
            </a:r>
            <a:r>
              <a:rPr lang="en-US" dirty="0" smtClean="0"/>
              <a:t>31 Aug 2013</a:t>
            </a:r>
            <a:r>
              <a:rPr lang="en-US" dirty="0"/>
              <a:t/>
            </a:r>
            <a:br>
              <a:rPr lang="en-US" dirty="0"/>
            </a:br>
            <a:r>
              <a:rPr lang="en-US" sz="2400" b="0" dirty="0"/>
              <a:t>24 hour, NAM 12-km</a:t>
            </a:r>
            <a:endParaRPr lang="en-US" dirty="0"/>
          </a:p>
        </p:txBody>
      </p:sp>
      <p:pic>
        <p:nvPicPr>
          <p:cNvPr id="5" name="Picture 4"/>
          <p:cNvPicPr>
            <a:picLocks noChangeAspect="1"/>
          </p:cNvPicPr>
          <p:nvPr/>
        </p:nvPicPr>
        <p:blipFill>
          <a:blip r:embed="rId3"/>
          <a:stretch>
            <a:fillRect/>
          </a:stretch>
        </p:blipFill>
        <p:spPr>
          <a:xfrm>
            <a:off x="2853272" y="1209632"/>
            <a:ext cx="5918200" cy="5148834"/>
          </a:xfrm>
          <a:prstGeom prst="rect">
            <a:avLst/>
          </a:prstGeom>
        </p:spPr>
      </p:pic>
      <p:sp>
        <p:nvSpPr>
          <p:cNvPr id="6" name="Rectangle 5"/>
          <p:cNvSpPr/>
          <p:nvPr/>
        </p:nvSpPr>
        <p:spPr>
          <a:xfrm>
            <a:off x="220129" y="1674963"/>
            <a:ext cx="2523067" cy="4524315"/>
          </a:xfrm>
          <a:prstGeom prst="rect">
            <a:avLst/>
          </a:prstGeom>
        </p:spPr>
        <p:txBody>
          <a:bodyPr wrap="square">
            <a:spAutoFit/>
          </a:bodyPr>
          <a:lstStyle/>
          <a:p>
            <a:r>
              <a:rPr lang="en-US" sz="2400" u="sng" dirty="0" smtClean="0">
                <a:solidFill>
                  <a:srgbClr val="000080"/>
                </a:solidFill>
              </a:rPr>
              <a:t>Reno:</a:t>
            </a:r>
          </a:p>
          <a:p>
            <a:r>
              <a:rPr lang="en-US" sz="2400" dirty="0" smtClean="0"/>
              <a:t>100m &amp; 2000m near plume</a:t>
            </a:r>
            <a:endParaRPr lang="en-US" sz="2400" dirty="0"/>
          </a:p>
          <a:p>
            <a:endParaRPr lang="en-US" sz="2400" dirty="0" smtClean="0"/>
          </a:p>
          <a:p>
            <a:endParaRPr lang="en-US" sz="2400" dirty="0"/>
          </a:p>
          <a:p>
            <a:r>
              <a:rPr lang="en-US" sz="2400" u="sng" dirty="0" smtClean="0">
                <a:solidFill>
                  <a:srgbClr val="000080"/>
                </a:solidFill>
              </a:rPr>
              <a:t>Fresno:</a:t>
            </a:r>
          </a:p>
          <a:p>
            <a:r>
              <a:rPr lang="en-US" sz="2400" dirty="0" smtClean="0"/>
              <a:t>4000m &amp; 5000m near plume</a:t>
            </a:r>
          </a:p>
          <a:p>
            <a:endParaRPr lang="en-US" sz="2400" dirty="0"/>
          </a:p>
          <a:p>
            <a:r>
              <a:rPr lang="en-US" sz="2400" dirty="0" smtClean="0"/>
              <a:t>100m &amp; 200m west of plume, clean air</a:t>
            </a:r>
            <a:endParaRPr lang="en-US" sz="2400" dirty="0"/>
          </a:p>
        </p:txBody>
      </p:sp>
      <p:sp>
        <p:nvSpPr>
          <p:cNvPr id="8" name="TextBox 7"/>
          <p:cNvSpPr txBox="1"/>
          <p:nvPr/>
        </p:nvSpPr>
        <p:spPr>
          <a:xfrm>
            <a:off x="5842000" y="1439333"/>
            <a:ext cx="711206" cy="338554"/>
          </a:xfrm>
          <a:prstGeom prst="rect">
            <a:avLst/>
          </a:prstGeom>
          <a:solidFill>
            <a:schemeClr val="bg1">
              <a:alpha val="50000"/>
            </a:schemeClr>
          </a:solidFill>
        </p:spPr>
        <p:txBody>
          <a:bodyPr wrap="square" rtlCol="0">
            <a:spAutoFit/>
          </a:bodyPr>
          <a:lstStyle/>
          <a:p>
            <a:pPr algn="r"/>
            <a:r>
              <a:rPr lang="en-US" sz="1600" b="1" dirty="0" smtClean="0">
                <a:solidFill>
                  <a:srgbClr val="000080"/>
                </a:solidFill>
              </a:rPr>
              <a:t>Reno</a:t>
            </a:r>
            <a:endParaRPr lang="en-US" sz="1600" b="1" dirty="0">
              <a:solidFill>
                <a:srgbClr val="000080"/>
              </a:solidFill>
            </a:endParaRPr>
          </a:p>
        </p:txBody>
      </p:sp>
      <p:sp>
        <p:nvSpPr>
          <p:cNvPr id="9" name="TextBox 8"/>
          <p:cNvSpPr txBox="1"/>
          <p:nvPr/>
        </p:nvSpPr>
        <p:spPr>
          <a:xfrm>
            <a:off x="7708900" y="4106335"/>
            <a:ext cx="901700" cy="338554"/>
          </a:xfrm>
          <a:prstGeom prst="rect">
            <a:avLst/>
          </a:prstGeom>
          <a:solidFill>
            <a:schemeClr val="bg1">
              <a:alpha val="50000"/>
            </a:schemeClr>
          </a:solidFill>
        </p:spPr>
        <p:txBody>
          <a:bodyPr wrap="square" rtlCol="0">
            <a:spAutoFit/>
          </a:bodyPr>
          <a:lstStyle/>
          <a:p>
            <a:r>
              <a:rPr lang="en-US" sz="1600" b="1" dirty="0" smtClean="0">
                <a:solidFill>
                  <a:srgbClr val="000080"/>
                </a:solidFill>
              </a:rPr>
              <a:t>Fresno</a:t>
            </a:r>
            <a:endParaRPr lang="en-US" sz="1600" b="1" dirty="0">
              <a:solidFill>
                <a:srgbClr val="00008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407" y="318656"/>
            <a:ext cx="1076531" cy="905164"/>
          </a:xfrm>
          <a:prstGeom prst="rect">
            <a:avLst/>
          </a:prstGeom>
        </p:spPr>
      </p:pic>
      <p:sp>
        <p:nvSpPr>
          <p:cNvPr id="11" name="Rectangle 10"/>
          <p:cNvSpPr/>
          <p:nvPr/>
        </p:nvSpPr>
        <p:spPr>
          <a:xfrm>
            <a:off x="6858000" y="6261556"/>
            <a:ext cx="2336797" cy="215444"/>
          </a:xfrm>
          <a:prstGeom prst="rect">
            <a:avLst/>
          </a:prstGeom>
        </p:spPr>
        <p:txBody>
          <a:bodyPr wrap="square">
            <a:spAutoFit/>
          </a:bodyPr>
          <a:lstStyle/>
          <a:p>
            <a:r>
              <a:rPr lang="en-US" sz="800" b="1" dirty="0" err="1" smtClean="0"/>
              <a:t>Loria</a:t>
            </a:r>
            <a:r>
              <a:rPr lang="en-US" sz="800" b="1" dirty="0" smtClean="0"/>
              <a:t>-Salazar et al., 2015 (CMAS 2015)</a:t>
            </a:r>
            <a:endParaRPr lang="en-US" sz="800" b="1" dirty="0"/>
          </a:p>
        </p:txBody>
      </p:sp>
      <p:sp>
        <p:nvSpPr>
          <p:cNvPr id="12"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4" name="Slide Number Placeholder 3"/>
          <p:cNvSpPr>
            <a:spLocks noGrp="1"/>
          </p:cNvSpPr>
          <p:nvPr>
            <p:ph type="sldNum" sz="quarter" idx="12"/>
          </p:nvPr>
        </p:nvSpPr>
        <p:spPr>
          <a:xfrm>
            <a:off x="7013575" y="6547304"/>
            <a:ext cx="2133600" cy="476250"/>
          </a:xfrm>
        </p:spPr>
        <p:txBody>
          <a:bodyPr/>
          <a:lstStyle/>
          <a:p>
            <a:pPr>
              <a:defRPr/>
            </a:pPr>
            <a:r>
              <a:rPr lang="en-US" b="1" dirty="0" smtClean="0">
                <a:solidFill>
                  <a:schemeClr val="bg1"/>
                </a:solidFill>
              </a:rPr>
              <a:t>16</a:t>
            </a:r>
            <a:endParaRPr lang="en-US" b="1" dirty="0">
              <a:solidFill>
                <a:schemeClr val="bg1"/>
              </a:solidFill>
            </a:endParaRPr>
          </a:p>
        </p:txBody>
      </p:sp>
      <p:sp>
        <p:nvSpPr>
          <p:cNvPr id="15" name="Rectangle 14"/>
          <p:cNvSpPr/>
          <p:nvPr/>
        </p:nvSpPr>
        <p:spPr>
          <a:xfrm>
            <a:off x="6734084" y="6607993"/>
            <a:ext cx="2174390" cy="215444"/>
          </a:xfrm>
          <a:prstGeom prst="rect">
            <a:avLst/>
          </a:prstGeom>
        </p:spPr>
        <p:txBody>
          <a:bodyPr wrap="square">
            <a:spAutoFit/>
          </a:bodyPr>
          <a:lstStyle/>
          <a:p>
            <a:r>
              <a:rPr lang="en-US" sz="800" b="1" dirty="0" smtClean="0">
                <a:solidFill>
                  <a:schemeClr val="bg1"/>
                </a:solidFill>
              </a:rPr>
              <a:t>Loria-Salazar et al.,  (In-preparation)</a:t>
            </a:r>
            <a:endParaRPr lang="en-US" sz="800" b="1" dirty="0">
              <a:solidFill>
                <a:schemeClr val="bg1"/>
              </a:solidFill>
            </a:endParaRPr>
          </a:p>
        </p:txBody>
      </p:sp>
    </p:spTree>
    <p:extLst>
      <p:ext uri="{BB962C8B-B14F-4D97-AF65-F5344CB8AC3E}">
        <p14:creationId xmlns:p14="http://schemas.microsoft.com/office/powerpoint/2010/main" val="2788679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17</a:t>
            </a:r>
            <a:endParaRPr lang="en-US" b="1" dirty="0">
              <a:solidFill>
                <a:schemeClr val="bg1"/>
              </a:solidFill>
            </a:endParaRPr>
          </a:p>
        </p:txBody>
      </p:sp>
      <p:pic>
        <p:nvPicPr>
          <p:cNvPr id="5" name="Picture 4" descr="CoreCurriculum_1.jpg"/>
          <p:cNvPicPr>
            <a:picLocks noChangeAspect="1"/>
          </p:cNvPicPr>
          <p:nvPr/>
        </p:nvPicPr>
        <p:blipFill rotWithShape="1">
          <a:blip r:embed="rId3"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3"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4" name="Title 1"/>
          <p:cNvSpPr>
            <a:spLocks noGrp="1"/>
          </p:cNvSpPr>
          <p:nvPr>
            <p:ph type="title"/>
          </p:nvPr>
        </p:nvSpPr>
        <p:spPr>
          <a:xfrm>
            <a:off x="0" y="609600"/>
            <a:ext cx="9144000" cy="762000"/>
          </a:xfrm>
        </p:spPr>
        <p:txBody>
          <a:bodyPr/>
          <a:lstStyle/>
          <a:p>
            <a:r>
              <a:rPr lang="en-US" sz="2400" dirty="0" smtClean="0">
                <a:cs typeface="Arial" panose="020B0604020202020204" pitchFamily="34" charset="0"/>
              </a:rPr>
              <a:t>ASHE Plume Injection Height and </a:t>
            </a:r>
            <a:br>
              <a:rPr lang="en-US" sz="2400" dirty="0" smtClean="0">
                <a:cs typeface="Arial" panose="020B0604020202020204" pitchFamily="34" charset="0"/>
              </a:rPr>
            </a:br>
            <a:r>
              <a:rPr lang="en-US" sz="2400" dirty="0" smtClean="0">
                <a:cs typeface="Arial" panose="020B0604020202020204" pitchFamily="34" charset="0"/>
              </a:rPr>
              <a:t>LIDAR data</a:t>
            </a:r>
            <a:br>
              <a:rPr lang="en-US" sz="2400" dirty="0" smtClean="0">
                <a:cs typeface="Arial" panose="020B0604020202020204" pitchFamily="34" charset="0"/>
              </a:rPr>
            </a:br>
            <a:r>
              <a:rPr lang="en-US" sz="2400" b="0" dirty="0" smtClean="0">
                <a:latin typeface="Arial" panose="020B0604020202020204" pitchFamily="34" charset="0"/>
                <a:cs typeface="Arial" panose="020B0604020202020204" pitchFamily="34" charset="0"/>
              </a:rPr>
              <a:t>Yosemite Rim Fire, August</a:t>
            </a:r>
            <a:r>
              <a:rPr lang="en-US" sz="2400" b="0" dirty="0">
                <a:latin typeface="Arial" panose="020B0604020202020204" pitchFamily="34" charset="0"/>
                <a:cs typeface="Arial" panose="020B0604020202020204" pitchFamily="34" charset="0"/>
              </a:rPr>
              <a:t>, 2013</a:t>
            </a:r>
            <a:r>
              <a:rPr lang="en-US" sz="2400" dirty="0" smtClean="0">
                <a:cs typeface="Arial" panose="020B0604020202020204" pitchFamily="34" charset="0"/>
              </a:rPr>
              <a:t/>
            </a:r>
            <a:br>
              <a:rPr lang="en-US" sz="2400" dirty="0" smtClean="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6" name="Rectangle 15"/>
          <p:cNvSpPr/>
          <p:nvPr/>
        </p:nvSpPr>
        <p:spPr>
          <a:xfrm>
            <a:off x="6734083" y="6607993"/>
            <a:ext cx="1964383" cy="215444"/>
          </a:xfrm>
          <a:prstGeom prst="rect">
            <a:avLst/>
          </a:prstGeom>
        </p:spPr>
        <p:txBody>
          <a:bodyPr wrap="square">
            <a:spAutoFit/>
          </a:bodyPr>
          <a:lstStyle/>
          <a:p>
            <a:r>
              <a:rPr lang="en-US" sz="800" b="1" dirty="0" smtClean="0">
                <a:solidFill>
                  <a:schemeClr val="bg1"/>
                </a:solidFill>
              </a:rPr>
              <a:t>Loria-Salazar et al.,  (In-preparation)</a:t>
            </a:r>
            <a:endParaRPr lang="en-US" sz="800" b="1" dirty="0">
              <a:solidFill>
                <a:schemeClr val="bg1"/>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02280"/>
            <a:ext cx="4632960" cy="3474720"/>
          </a:xfrm>
          <a:prstGeom prst="rect">
            <a:avLst/>
          </a:prstGeom>
        </p:spPr>
      </p:pic>
      <p:sp>
        <p:nvSpPr>
          <p:cNvPr id="8" name="Rectangle 7"/>
          <p:cNvSpPr/>
          <p:nvPr/>
        </p:nvSpPr>
        <p:spPr>
          <a:xfrm rot="5400000">
            <a:off x="3452231" y="4412403"/>
            <a:ext cx="1739579" cy="369332"/>
          </a:xfrm>
          <a:prstGeom prst="rect">
            <a:avLst/>
          </a:prstGeom>
        </p:spPr>
        <p:txBody>
          <a:bodyPr wrap="none">
            <a:spAutoFit/>
          </a:bodyPr>
          <a:lstStyle/>
          <a:p>
            <a:r>
              <a:rPr lang="en-US" b="1" dirty="0" smtClean="0">
                <a:solidFill>
                  <a:srgbClr val="222222"/>
                </a:solidFill>
                <a:latin typeface="Arial" panose="020B0604020202020204" pitchFamily="34" charset="0"/>
              </a:rPr>
              <a:t>Log r (m</a:t>
            </a:r>
            <a:r>
              <a:rPr lang="en-US" b="1" baseline="30000" dirty="0" smtClean="0">
                <a:solidFill>
                  <a:srgbClr val="222222"/>
                </a:solidFill>
                <a:latin typeface="Arial" panose="020B0604020202020204" pitchFamily="34" charset="0"/>
              </a:rPr>
              <a:t>-1</a:t>
            </a:r>
            <a:r>
              <a:rPr lang="en-US" b="1" dirty="0" smtClean="0">
                <a:solidFill>
                  <a:srgbClr val="222222"/>
                </a:solidFill>
                <a:latin typeface="Arial" panose="020B0604020202020204" pitchFamily="34" charset="0"/>
              </a:rPr>
              <a:t> sr</a:t>
            </a:r>
            <a:r>
              <a:rPr lang="en-US" b="1" baseline="30000" dirty="0" smtClean="0">
                <a:solidFill>
                  <a:srgbClr val="222222"/>
                </a:solidFill>
                <a:latin typeface="Arial" panose="020B0604020202020204" pitchFamily="34" charset="0"/>
              </a:rPr>
              <a:t>-1</a:t>
            </a:r>
            <a:r>
              <a:rPr lang="en-US" b="1" dirty="0" smtClean="0">
                <a:solidFill>
                  <a:srgbClr val="222222"/>
                </a:solidFill>
                <a:latin typeface="Arial" panose="020B0604020202020204" pitchFamily="34" charset="0"/>
              </a:rPr>
              <a:t>)</a:t>
            </a:r>
            <a:endParaRPr lang="en-US" b="1" dirty="0"/>
          </a:p>
        </p:txBody>
      </p:sp>
      <p:sp>
        <p:nvSpPr>
          <p:cNvPr id="20" name="Rectangle 19"/>
          <p:cNvSpPr/>
          <p:nvPr/>
        </p:nvSpPr>
        <p:spPr>
          <a:xfrm rot="5400000">
            <a:off x="8057484" y="4412403"/>
            <a:ext cx="1803699" cy="369332"/>
          </a:xfrm>
          <a:prstGeom prst="rect">
            <a:avLst/>
          </a:prstGeom>
        </p:spPr>
        <p:txBody>
          <a:bodyPr wrap="none">
            <a:spAutoFit/>
          </a:bodyPr>
          <a:lstStyle/>
          <a:p>
            <a:r>
              <a:rPr lang="en-US" b="1" dirty="0" smtClean="0">
                <a:solidFill>
                  <a:srgbClr val="222222"/>
                </a:solidFill>
                <a:latin typeface="Arial" panose="020B0604020202020204" pitchFamily="34" charset="0"/>
              </a:rPr>
              <a:t> Log r (m</a:t>
            </a:r>
            <a:r>
              <a:rPr lang="en-US" b="1" baseline="30000" dirty="0" smtClean="0">
                <a:solidFill>
                  <a:srgbClr val="222222"/>
                </a:solidFill>
                <a:latin typeface="Arial" panose="020B0604020202020204" pitchFamily="34" charset="0"/>
              </a:rPr>
              <a:t>-1</a:t>
            </a:r>
            <a:r>
              <a:rPr lang="en-US" b="1" dirty="0" smtClean="0">
                <a:solidFill>
                  <a:srgbClr val="222222"/>
                </a:solidFill>
                <a:latin typeface="Arial" panose="020B0604020202020204" pitchFamily="34" charset="0"/>
              </a:rPr>
              <a:t> sr</a:t>
            </a:r>
            <a:r>
              <a:rPr lang="en-US" b="1" baseline="30000" dirty="0" smtClean="0">
                <a:solidFill>
                  <a:srgbClr val="222222"/>
                </a:solidFill>
                <a:latin typeface="Arial" panose="020B0604020202020204" pitchFamily="34" charset="0"/>
              </a:rPr>
              <a:t>-1</a:t>
            </a:r>
            <a:r>
              <a:rPr lang="en-US" b="1" dirty="0" smtClean="0">
                <a:solidFill>
                  <a:srgbClr val="222222"/>
                </a:solidFill>
                <a:latin typeface="Arial" panose="020B0604020202020204" pitchFamily="34" charset="0"/>
              </a:rPr>
              <a:t>)</a:t>
            </a:r>
            <a:endParaRPr lang="en-US" b="1" baseline="30000" dirty="0"/>
          </a:p>
        </p:txBody>
      </p:sp>
      <p:sp>
        <p:nvSpPr>
          <p:cNvPr id="10" name="Rectangle 9"/>
          <p:cNvSpPr/>
          <p:nvPr/>
        </p:nvSpPr>
        <p:spPr>
          <a:xfrm>
            <a:off x="457200" y="2248075"/>
            <a:ext cx="3124200" cy="923330"/>
          </a:xfrm>
          <a:prstGeom prst="rect">
            <a:avLst/>
          </a:prstGeom>
        </p:spPr>
        <p:txBody>
          <a:bodyPr wrap="square">
            <a:spAutoFit/>
          </a:bodyPr>
          <a:lstStyle/>
          <a:p>
            <a:pPr algn="ctr"/>
            <a:r>
              <a:rPr lang="en-US" b="1" dirty="0">
                <a:solidFill>
                  <a:srgbClr val="002060"/>
                </a:solidFill>
                <a:latin typeface="Helvetica" panose="020B0604020202020204" pitchFamily="34" charset="0"/>
              </a:rPr>
              <a:t>Dodge Ridge Ski </a:t>
            </a:r>
            <a:r>
              <a:rPr lang="en-US" b="1" dirty="0" smtClean="0">
                <a:solidFill>
                  <a:srgbClr val="002060"/>
                </a:solidFill>
                <a:latin typeface="Helvetica" panose="020B0604020202020204" pitchFamily="34" charset="0"/>
              </a:rPr>
              <a:t>Resort</a:t>
            </a:r>
            <a:endParaRPr lang="en-US" b="1" dirty="0">
              <a:solidFill>
                <a:srgbClr val="002060"/>
              </a:solidFill>
              <a:latin typeface="Helvetica" panose="020B0604020202020204" pitchFamily="34" charset="0"/>
            </a:endParaRPr>
          </a:p>
          <a:p>
            <a:pPr algn="ctr"/>
            <a:r>
              <a:rPr lang="en-US" b="1" dirty="0" smtClean="0">
                <a:solidFill>
                  <a:srgbClr val="002060"/>
                </a:solidFill>
                <a:latin typeface="Helvetica" panose="020B0604020202020204" pitchFamily="34" charset="0"/>
              </a:rPr>
              <a:t>38.2 N and -119.97 W</a:t>
            </a:r>
            <a:endParaRPr lang="en-US" b="1" dirty="0">
              <a:solidFill>
                <a:srgbClr val="002060"/>
              </a:solidFill>
              <a:latin typeface="Helvetica" panose="020B0604020202020204" pitchFamily="34" charset="0"/>
            </a:endParaRPr>
          </a:p>
          <a:p>
            <a:pPr algn="ctr"/>
            <a:r>
              <a:rPr lang="en-US" b="1" dirty="0">
                <a:solidFill>
                  <a:srgbClr val="002060"/>
                </a:solidFill>
                <a:latin typeface="Helvetica" panose="020B0604020202020204" pitchFamily="34" charset="0"/>
              </a:rPr>
              <a:t>2010 </a:t>
            </a:r>
            <a:r>
              <a:rPr lang="en-US" b="1" dirty="0" smtClean="0">
                <a:solidFill>
                  <a:srgbClr val="002060"/>
                </a:solidFill>
                <a:latin typeface="Helvetica" panose="020B0604020202020204" pitchFamily="34" charset="0"/>
              </a:rPr>
              <a:t>m (ASL)</a:t>
            </a:r>
            <a:endParaRPr lang="en-US" b="1" dirty="0">
              <a:solidFill>
                <a:srgbClr val="002060"/>
              </a:solidFill>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r="6207"/>
          <a:stretch/>
        </p:blipFill>
        <p:spPr>
          <a:xfrm>
            <a:off x="4417603" y="2993572"/>
            <a:ext cx="4345397" cy="3474720"/>
          </a:xfrm>
          <a:prstGeom prst="rect">
            <a:avLst/>
          </a:prstGeom>
        </p:spPr>
      </p:pic>
      <p:sp>
        <p:nvSpPr>
          <p:cNvPr id="12" name="Rectangle 11"/>
          <p:cNvSpPr/>
          <p:nvPr/>
        </p:nvSpPr>
        <p:spPr>
          <a:xfrm>
            <a:off x="4126467" y="2248075"/>
            <a:ext cx="4572000" cy="923330"/>
          </a:xfrm>
          <a:prstGeom prst="rect">
            <a:avLst/>
          </a:prstGeom>
        </p:spPr>
        <p:txBody>
          <a:bodyPr>
            <a:spAutoFit/>
          </a:bodyPr>
          <a:lstStyle/>
          <a:p>
            <a:pPr algn="ctr"/>
            <a:r>
              <a:rPr lang="it-IT" b="1" dirty="0">
                <a:solidFill>
                  <a:srgbClr val="002060"/>
                </a:solidFill>
                <a:latin typeface="Helvetica" panose="020B0604020202020204" pitchFamily="34" charset="0"/>
              </a:rPr>
              <a:t>Donnell Vista</a:t>
            </a:r>
          </a:p>
          <a:p>
            <a:pPr algn="ctr"/>
            <a:r>
              <a:rPr lang="it-IT" b="1" dirty="0" smtClean="0">
                <a:solidFill>
                  <a:srgbClr val="002060"/>
                </a:solidFill>
                <a:latin typeface="Helvetica" panose="020B0604020202020204" pitchFamily="34" charset="0"/>
              </a:rPr>
              <a:t>38.5 N and -119.93 W</a:t>
            </a:r>
            <a:endParaRPr lang="it-IT" b="1" dirty="0">
              <a:solidFill>
                <a:srgbClr val="002060"/>
              </a:solidFill>
              <a:latin typeface="Helvetica" panose="020B0604020202020204" pitchFamily="34" charset="0"/>
            </a:endParaRPr>
          </a:p>
          <a:p>
            <a:pPr algn="ctr"/>
            <a:r>
              <a:rPr lang="it-IT" b="1" dirty="0">
                <a:solidFill>
                  <a:srgbClr val="002060"/>
                </a:solidFill>
                <a:latin typeface="Helvetica" panose="020B0604020202020204" pitchFamily="34" charset="0"/>
              </a:rPr>
              <a:t>1922 </a:t>
            </a:r>
            <a:r>
              <a:rPr lang="it-IT" b="1" dirty="0" smtClean="0">
                <a:solidFill>
                  <a:srgbClr val="002060"/>
                </a:solidFill>
                <a:latin typeface="Helvetica" panose="020B0604020202020204" pitchFamily="34" charset="0"/>
              </a:rPr>
              <a:t>m (ASL)</a:t>
            </a:r>
            <a:endParaRPr lang="it-IT" b="1" dirty="0">
              <a:solidFill>
                <a:srgbClr val="002060"/>
              </a:solidFill>
              <a:latin typeface="Helvetica" panose="020B0604020202020204" pitchFamily="34" charset="0"/>
            </a:endParaRPr>
          </a:p>
        </p:txBody>
      </p:sp>
    </p:spTree>
    <p:extLst>
      <p:ext uri="{BB962C8B-B14F-4D97-AF65-F5344CB8AC3E}">
        <p14:creationId xmlns:p14="http://schemas.microsoft.com/office/powerpoint/2010/main" val="2111562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lumMod val="95000"/>
                  </a:schemeClr>
                </a:solidFill>
                <a:latin typeface="Arial" panose="020B0604020202020204" pitchFamily="34" charset="0"/>
                <a:cs typeface="Arial" panose="020B0604020202020204" pitchFamily="34" charset="0"/>
              </a:rPr>
              <a:t>18</a:t>
            </a:r>
            <a:endParaRPr lang="en-US" b="1" dirty="0">
              <a:solidFill>
                <a:schemeClr val="bg1">
                  <a:lumMod val="95000"/>
                </a:schemeClr>
              </a:solidFill>
              <a:latin typeface="Arial" panose="020B0604020202020204" pitchFamily="34" charset="0"/>
              <a:cs typeface="Arial" panose="020B0604020202020204" pitchFamily="34" charset="0"/>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lumMod val="95000"/>
                  </a:schemeClr>
                </a:solidFill>
                <a:latin typeface="Arial" panose="020B0604020202020204" pitchFamily="34" charset="0"/>
                <a:cs typeface="Arial" panose="020B0604020202020204" pitchFamily="34" charset="0"/>
              </a:rPr>
              <a:t>www.unr.edu</a:t>
            </a:r>
            <a:r>
              <a:rPr lang="en-US" b="1" dirty="0" smtClean="0">
                <a:solidFill>
                  <a:schemeClr val="bg1">
                    <a:lumMod val="95000"/>
                  </a:schemeClr>
                </a:solidFill>
                <a:latin typeface="Arial" panose="020B0604020202020204" pitchFamily="34" charset="0"/>
                <a:cs typeface="Arial" panose="020B0604020202020204" pitchFamily="34" charset="0"/>
              </a:rPr>
              <a:t>/~</a:t>
            </a:r>
            <a:r>
              <a:rPr lang="en-US" b="1" dirty="0" err="1" smtClean="0">
                <a:solidFill>
                  <a:schemeClr val="bg1">
                    <a:lumMod val="95000"/>
                  </a:schemeClr>
                </a:solidFill>
                <a:latin typeface="Arial" panose="020B0604020202020204" pitchFamily="34" charset="0"/>
                <a:cs typeface="Arial" panose="020B0604020202020204" pitchFamily="34" charset="0"/>
              </a:rPr>
              <a:t>hholmes</a:t>
            </a:r>
            <a:endParaRPr lang="en-US" b="1" dirty="0">
              <a:solidFill>
                <a:schemeClr val="bg1">
                  <a:lumMod val="9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7" name="Title 1"/>
          <p:cNvSpPr txBox="1">
            <a:spLocks/>
          </p:cNvSpPr>
          <p:nvPr/>
        </p:nvSpPr>
        <p:spPr bwMode="auto">
          <a:xfrm>
            <a:off x="965199" y="381000"/>
            <a:ext cx="7315201" cy="75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a:lstStyle>
          <a:p>
            <a:pPr>
              <a:lnSpc>
                <a:spcPct val="100000"/>
              </a:lnSpc>
              <a:spcAft>
                <a:spcPts val="0"/>
              </a:spcAft>
            </a:pPr>
            <a:r>
              <a:rPr lang="en-US" sz="3400" kern="0" dirty="0" smtClean="0">
                <a:latin typeface="Arial" panose="020B0604020202020204" pitchFamily="34" charset="0"/>
                <a:cs typeface="Arial" panose="020B0604020202020204" pitchFamily="34" charset="0"/>
              </a:rPr>
              <a:t>Summary</a:t>
            </a:r>
            <a:endParaRPr lang="en-US" sz="3400" b="0" kern="0" baseline="-25000" dirty="0">
              <a:solidFill>
                <a:srgbClr val="000090"/>
              </a:solidFill>
              <a:latin typeface="Arial" panose="020B0604020202020204" pitchFamily="34" charset="0"/>
              <a:cs typeface="Arial" panose="020B0604020202020204" pitchFamily="34" charset="0"/>
            </a:endParaRPr>
          </a:p>
        </p:txBody>
      </p:sp>
      <p:sp>
        <p:nvSpPr>
          <p:cNvPr id="13" name="Rectangle 12"/>
          <p:cNvSpPr/>
          <p:nvPr/>
        </p:nvSpPr>
        <p:spPr>
          <a:xfrm>
            <a:off x="228600" y="1371600"/>
            <a:ext cx="8839200" cy="5386090"/>
          </a:xfrm>
          <a:prstGeom prst="rect">
            <a:avLst/>
          </a:prstGeom>
        </p:spPr>
        <p:txBody>
          <a:bodyPr wrap="square">
            <a:spAutoFit/>
          </a:bodyPr>
          <a:lstStyle/>
          <a:p>
            <a:pPr marR="0" lvl="0" defTabSz="3976100">
              <a:spcBef>
                <a:spcPts val="400"/>
              </a:spcBef>
              <a:spcAft>
                <a:spcPts val="0"/>
              </a:spcAft>
              <a:defRPr/>
            </a:pPr>
            <a:r>
              <a:rPr lang="en-US" b="1" dirty="0" smtClean="0">
                <a:solidFill>
                  <a:srgbClr val="000090"/>
                </a:solidFill>
                <a:cs typeface="Calibri" panose="020F0502020204030204" pitchFamily="34" charset="0"/>
              </a:rPr>
              <a:t>Objective</a:t>
            </a:r>
            <a:endParaRPr lang="en-US" b="1" dirty="0">
              <a:solidFill>
                <a:srgbClr val="000090"/>
              </a:solidFill>
              <a:cs typeface="Calibri" panose="020F0502020204030204" pitchFamily="34" charset="0"/>
            </a:endParaRPr>
          </a:p>
          <a:p>
            <a:pPr defTabSz="3976100">
              <a:spcBef>
                <a:spcPts val="400"/>
              </a:spcBef>
              <a:defRPr/>
            </a:pPr>
            <a:r>
              <a:rPr lang="en-US" b="1" dirty="0" smtClean="0">
                <a:cs typeface="Calibri" panose="020F0502020204030204" pitchFamily="34" charset="0"/>
              </a:rPr>
              <a:t>1. Evaluate </a:t>
            </a:r>
            <a:r>
              <a:rPr lang="en-US" b="1" dirty="0">
                <a:cs typeface="Calibri" panose="020F0502020204030204" pitchFamily="34" charset="0"/>
              </a:rPr>
              <a:t>aerosol satellite retrievals during fires and non-fire periods using new NASA Deep-Blue Collection 6.1 and MAIAC algorithms</a:t>
            </a:r>
          </a:p>
          <a:p>
            <a:pPr marL="463550" indent="-463550" algn="just">
              <a:buFont typeface="Arial" panose="020B0604020202020204" pitchFamily="34" charset="0"/>
              <a:buChar char="•"/>
            </a:pPr>
            <a:r>
              <a:rPr lang="en-US" dirty="0" smtClean="0">
                <a:solidFill>
                  <a:schemeClr val="accent2">
                    <a:lumMod val="50000"/>
                  </a:schemeClr>
                </a:solidFill>
              </a:rPr>
              <a:t>DB </a:t>
            </a:r>
            <a:r>
              <a:rPr lang="en-US" dirty="0">
                <a:solidFill>
                  <a:schemeClr val="accent2">
                    <a:lumMod val="50000"/>
                  </a:schemeClr>
                </a:solidFill>
              </a:rPr>
              <a:t>retrievals is able to estimate </a:t>
            </a:r>
            <a:r>
              <a:rPr lang="en-US" dirty="0" smtClean="0">
                <a:solidFill>
                  <a:schemeClr val="accent2">
                    <a:lumMod val="50000"/>
                  </a:schemeClr>
                </a:solidFill>
              </a:rPr>
              <a:t>63% of </a:t>
            </a:r>
            <a:r>
              <a:rPr lang="en-US" dirty="0">
                <a:solidFill>
                  <a:schemeClr val="accent2">
                    <a:lumMod val="50000"/>
                  </a:schemeClr>
                </a:solidFill>
              </a:rPr>
              <a:t>AOD in </a:t>
            </a:r>
            <a:r>
              <a:rPr lang="en-US" dirty="0" smtClean="0">
                <a:solidFill>
                  <a:schemeClr val="accent2">
                    <a:lumMod val="50000"/>
                  </a:schemeClr>
                </a:solidFill>
              </a:rPr>
              <a:t>C6</a:t>
            </a:r>
            <a:endParaRPr lang="en-US" dirty="0">
              <a:solidFill>
                <a:schemeClr val="accent2">
                  <a:lumMod val="50000"/>
                </a:schemeClr>
              </a:solidFill>
            </a:endParaRPr>
          </a:p>
          <a:p>
            <a:pPr marL="463550" indent="-463550" algn="just">
              <a:buFont typeface="Arial" panose="020B0604020202020204" pitchFamily="34" charset="0"/>
              <a:buChar char="•"/>
            </a:pPr>
            <a:r>
              <a:rPr lang="en-US" dirty="0" smtClean="0">
                <a:solidFill>
                  <a:schemeClr val="accent2">
                    <a:lumMod val="50000"/>
                  </a:schemeClr>
                </a:solidFill>
              </a:rPr>
              <a:t>Surface reflectance cause high AOD values</a:t>
            </a:r>
            <a:endParaRPr lang="en-US" dirty="0">
              <a:solidFill>
                <a:schemeClr val="accent2">
                  <a:lumMod val="50000"/>
                </a:schemeClr>
              </a:solidFill>
            </a:endParaRPr>
          </a:p>
          <a:p>
            <a:pPr marL="463550" indent="-463550" algn="just">
              <a:buFont typeface="Arial" panose="020B0604020202020204" pitchFamily="34" charset="0"/>
              <a:buChar char="•"/>
            </a:pPr>
            <a:r>
              <a:rPr lang="en-US" dirty="0" smtClean="0">
                <a:solidFill>
                  <a:schemeClr val="accent2">
                    <a:lumMod val="50000"/>
                  </a:schemeClr>
                </a:solidFill>
              </a:rPr>
              <a:t>Fire detection improvement in DB from C6 to C6.1</a:t>
            </a:r>
            <a:endParaRPr lang="en-US" dirty="0">
              <a:solidFill>
                <a:schemeClr val="accent2">
                  <a:lumMod val="50000"/>
                </a:schemeClr>
              </a:solidFill>
            </a:endParaRPr>
          </a:p>
          <a:p>
            <a:pPr marL="463550" indent="-463550" algn="just">
              <a:buFont typeface="Arial" panose="020B0604020202020204" pitchFamily="34" charset="0"/>
              <a:buChar char="•"/>
            </a:pPr>
            <a:r>
              <a:rPr lang="en-US" dirty="0" smtClean="0">
                <a:solidFill>
                  <a:schemeClr val="accent2">
                    <a:lumMod val="50000"/>
                  </a:schemeClr>
                </a:solidFill>
              </a:rPr>
              <a:t>MAIAC and C6.1 correlates with AERONET (r</a:t>
            </a:r>
            <a:r>
              <a:rPr lang="en-US" baseline="30000" dirty="0" smtClean="0">
                <a:solidFill>
                  <a:schemeClr val="accent2">
                    <a:lumMod val="50000"/>
                  </a:schemeClr>
                </a:solidFill>
              </a:rPr>
              <a:t>2</a:t>
            </a:r>
            <a:r>
              <a:rPr lang="en-US" dirty="0" smtClean="0">
                <a:solidFill>
                  <a:schemeClr val="accent2">
                    <a:lumMod val="50000"/>
                  </a:schemeClr>
                </a:solidFill>
              </a:rPr>
              <a:t>~0.7) </a:t>
            </a:r>
          </a:p>
          <a:p>
            <a:pPr marL="463550" indent="-463550" algn="just">
              <a:buFont typeface="Arial" panose="020B0604020202020204" pitchFamily="34" charset="0"/>
              <a:buChar char="•"/>
            </a:pPr>
            <a:r>
              <a:rPr lang="en-US" dirty="0" smtClean="0">
                <a:solidFill>
                  <a:schemeClr val="accent2">
                    <a:lumMod val="50000"/>
                  </a:schemeClr>
                </a:solidFill>
              </a:rPr>
              <a:t>MAIAC shows </a:t>
            </a:r>
            <a:r>
              <a:rPr lang="en-US" u="sng" dirty="0" smtClean="0">
                <a:solidFill>
                  <a:schemeClr val="accent2">
                    <a:lumMod val="50000"/>
                  </a:schemeClr>
                </a:solidFill>
              </a:rPr>
              <a:t>limitations during fire periods</a:t>
            </a:r>
          </a:p>
          <a:p>
            <a:pPr marL="463550" indent="-463550" algn="just">
              <a:buFont typeface="+mj-lt"/>
              <a:buAutoNum type="arabicPeriod"/>
            </a:pPr>
            <a:endParaRPr lang="en-US" u="sng" dirty="0" smtClean="0">
              <a:solidFill>
                <a:schemeClr val="accent2">
                  <a:lumMod val="50000"/>
                </a:schemeClr>
              </a:solidFill>
            </a:endParaRPr>
          </a:p>
          <a:p>
            <a:pPr marL="342900" indent="-342900" algn="just">
              <a:buFont typeface="+mj-lt"/>
              <a:buAutoNum type="arabicPeriod"/>
            </a:pPr>
            <a:endParaRPr lang="en-US" u="sng" dirty="0">
              <a:solidFill>
                <a:schemeClr val="accent2">
                  <a:lumMod val="50000"/>
                </a:schemeClr>
              </a:solidFill>
            </a:endParaRPr>
          </a:p>
          <a:p>
            <a:pPr defTabSz="3976100">
              <a:spcBef>
                <a:spcPts val="400"/>
              </a:spcBef>
              <a:defRPr/>
            </a:pPr>
            <a:r>
              <a:rPr lang="en-US" b="1" dirty="0" smtClean="0">
                <a:solidFill>
                  <a:srgbClr val="000090"/>
                </a:solidFill>
                <a:cs typeface="Calibri" panose="020F0502020204030204" pitchFamily="34" charset="0"/>
              </a:rPr>
              <a:t>Hypotheses</a:t>
            </a:r>
          </a:p>
          <a:p>
            <a:pPr marL="457200" indent="-457200" defTabSz="3976100">
              <a:spcBef>
                <a:spcPts val="400"/>
              </a:spcBef>
              <a:buFont typeface="+mj-lt"/>
              <a:buAutoNum type="arabicPeriod"/>
              <a:defRPr/>
            </a:pPr>
            <a:r>
              <a:rPr lang="en-US" b="1" dirty="0" smtClean="0">
                <a:cs typeface="Calibri" panose="020F0502020204030204" pitchFamily="34" charset="0"/>
              </a:rPr>
              <a:t>Improvement </a:t>
            </a:r>
            <a:r>
              <a:rPr lang="en-US" b="1" dirty="0">
                <a:cs typeface="Calibri" panose="020F0502020204030204" pitchFamily="34" charset="0"/>
              </a:rPr>
              <a:t>on fire detection on the new Collection 6.1 Deep-Blue </a:t>
            </a:r>
            <a:endParaRPr lang="en-US" b="1" dirty="0" smtClean="0">
              <a:cs typeface="Calibri" panose="020F0502020204030204" pitchFamily="34" charset="0"/>
            </a:endParaRPr>
          </a:p>
          <a:p>
            <a:pPr marL="457200" indent="-457200" defTabSz="3976100">
              <a:spcBef>
                <a:spcPts val="400"/>
              </a:spcBef>
              <a:buFont typeface="+mj-lt"/>
              <a:buAutoNum type="arabicPeriod"/>
              <a:defRPr/>
            </a:pPr>
            <a:endParaRPr lang="en-US" b="1" dirty="0">
              <a:cs typeface="Calibri" panose="020F0502020204030204" pitchFamily="34" charset="0"/>
            </a:endParaRPr>
          </a:p>
          <a:p>
            <a:pPr marL="457200" indent="-457200" defTabSz="3976100">
              <a:spcBef>
                <a:spcPts val="400"/>
              </a:spcBef>
              <a:buFont typeface="+mj-lt"/>
              <a:buAutoNum type="arabicPeriod"/>
              <a:defRPr/>
            </a:pPr>
            <a:r>
              <a:rPr lang="en-US" b="1" dirty="0">
                <a:cs typeface="Calibri" panose="020F0502020204030204" pitchFamily="34" charset="0"/>
              </a:rPr>
              <a:t>MAIAC AOD evaluation performs better than Deep-Blue Collection 6.1</a:t>
            </a:r>
          </a:p>
          <a:p>
            <a:pPr marL="342900" indent="-342900" defTabSz="3976100">
              <a:spcBef>
                <a:spcPts val="400"/>
              </a:spcBef>
              <a:buAutoNum type="arabicPeriod"/>
              <a:defRPr/>
            </a:pPr>
            <a:endParaRPr lang="en-US" b="1" dirty="0" smtClean="0">
              <a:cs typeface="Calibri" panose="020F0502020204030204" pitchFamily="34" charset="0"/>
            </a:endParaRPr>
          </a:p>
          <a:p>
            <a:pPr marL="342900" indent="-342900" algn="just">
              <a:buFont typeface="+mj-lt"/>
              <a:buAutoNum type="arabicPeriod"/>
            </a:pPr>
            <a:endParaRPr lang="en-US" dirty="0" smtClean="0">
              <a:solidFill>
                <a:schemeClr val="accent2">
                  <a:lumMod val="50000"/>
                </a:schemeClr>
              </a:solidFill>
            </a:endParaRPr>
          </a:p>
          <a:p>
            <a:pPr marL="342900" indent="-342900" algn="just">
              <a:buFont typeface="+mj-lt"/>
              <a:buAutoNum type="arabicPeriod"/>
            </a:pPr>
            <a:endParaRPr lang="en-US" dirty="0" smtClean="0">
              <a:solidFill>
                <a:schemeClr val="accent6"/>
              </a:solidFill>
              <a:effectLst/>
              <a:latin typeface="+mj-lt"/>
              <a:ea typeface="Calibri" panose="020F0502020204030204" pitchFamily="34" charset="0"/>
              <a:cs typeface="Times New Roman" panose="02020603050405020304" pitchFamily="18" charset="0"/>
            </a:endParaRPr>
          </a:p>
          <a:p>
            <a:pPr marL="342900" indent="-342900" algn="just">
              <a:buFont typeface="+mj-lt"/>
              <a:buAutoNum type="arabicPeriod"/>
            </a:pPr>
            <a:endParaRPr lang="en-US" b="1" dirty="0">
              <a:effectLst/>
              <a:latin typeface="+mj-lt"/>
              <a:ea typeface="Calibri" panose="020F0502020204030204" pitchFamily="34" charset="0"/>
              <a:cs typeface="Times New Roman" panose="02020603050405020304" pitchFamily="18" charset="0"/>
            </a:endParaRPr>
          </a:p>
        </p:txBody>
      </p:sp>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9708" y="4495800"/>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9258" y="51054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8132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lumMod val="95000"/>
                  </a:schemeClr>
                </a:solidFill>
                <a:latin typeface="Arial" panose="020B0604020202020204" pitchFamily="34" charset="0"/>
                <a:cs typeface="Arial" panose="020B0604020202020204" pitchFamily="34" charset="0"/>
              </a:rPr>
              <a:t>18</a:t>
            </a:r>
            <a:endParaRPr lang="en-US" b="1" dirty="0">
              <a:solidFill>
                <a:schemeClr val="bg1">
                  <a:lumMod val="95000"/>
                </a:schemeClr>
              </a:solidFill>
              <a:latin typeface="Arial" panose="020B0604020202020204" pitchFamily="34" charset="0"/>
              <a:cs typeface="Arial" panose="020B0604020202020204" pitchFamily="34" charset="0"/>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lumMod val="95000"/>
                  </a:schemeClr>
                </a:solidFill>
                <a:latin typeface="Arial" panose="020B0604020202020204" pitchFamily="34" charset="0"/>
                <a:cs typeface="Arial" panose="020B0604020202020204" pitchFamily="34" charset="0"/>
              </a:rPr>
              <a:t>www.unr.edu</a:t>
            </a:r>
            <a:r>
              <a:rPr lang="en-US" b="1" dirty="0" smtClean="0">
                <a:solidFill>
                  <a:schemeClr val="bg1">
                    <a:lumMod val="95000"/>
                  </a:schemeClr>
                </a:solidFill>
                <a:latin typeface="Arial" panose="020B0604020202020204" pitchFamily="34" charset="0"/>
                <a:cs typeface="Arial" panose="020B0604020202020204" pitchFamily="34" charset="0"/>
              </a:rPr>
              <a:t>/~</a:t>
            </a:r>
            <a:r>
              <a:rPr lang="en-US" b="1" dirty="0" err="1" smtClean="0">
                <a:solidFill>
                  <a:schemeClr val="bg1">
                    <a:lumMod val="95000"/>
                  </a:schemeClr>
                </a:solidFill>
                <a:latin typeface="Arial" panose="020B0604020202020204" pitchFamily="34" charset="0"/>
                <a:cs typeface="Arial" panose="020B0604020202020204" pitchFamily="34" charset="0"/>
              </a:rPr>
              <a:t>hholmes</a:t>
            </a:r>
            <a:endParaRPr lang="en-US" b="1" dirty="0">
              <a:solidFill>
                <a:schemeClr val="bg1">
                  <a:lumMod val="9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7" name="Title 1"/>
          <p:cNvSpPr txBox="1">
            <a:spLocks/>
          </p:cNvSpPr>
          <p:nvPr/>
        </p:nvSpPr>
        <p:spPr bwMode="auto">
          <a:xfrm>
            <a:off x="965199" y="381000"/>
            <a:ext cx="7315201" cy="75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a:lstStyle>
          <a:p>
            <a:pPr>
              <a:lnSpc>
                <a:spcPct val="100000"/>
              </a:lnSpc>
              <a:spcAft>
                <a:spcPts val="0"/>
              </a:spcAft>
            </a:pPr>
            <a:r>
              <a:rPr lang="en-US" sz="3400" kern="0" dirty="0" smtClean="0">
                <a:latin typeface="Arial" panose="020B0604020202020204" pitchFamily="34" charset="0"/>
                <a:cs typeface="Arial" panose="020B0604020202020204" pitchFamily="34" charset="0"/>
              </a:rPr>
              <a:t>Summary</a:t>
            </a:r>
            <a:endParaRPr lang="en-US" sz="3400" b="0" kern="0" baseline="-25000" dirty="0">
              <a:solidFill>
                <a:srgbClr val="000090"/>
              </a:solidFill>
              <a:latin typeface="Arial" panose="020B0604020202020204" pitchFamily="34" charset="0"/>
              <a:cs typeface="Arial" panose="020B0604020202020204" pitchFamily="34" charset="0"/>
            </a:endParaRPr>
          </a:p>
        </p:txBody>
      </p:sp>
      <p:sp>
        <p:nvSpPr>
          <p:cNvPr id="13" name="Rectangle 12"/>
          <p:cNvSpPr/>
          <p:nvPr/>
        </p:nvSpPr>
        <p:spPr>
          <a:xfrm>
            <a:off x="228600" y="1371600"/>
            <a:ext cx="8839200" cy="2133918"/>
          </a:xfrm>
          <a:prstGeom prst="rect">
            <a:avLst/>
          </a:prstGeom>
        </p:spPr>
        <p:txBody>
          <a:bodyPr wrap="square">
            <a:spAutoFit/>
          </a:bodyPr>
          <a:lstStyle/>
          <a:p>
            <a:pPr marR="0" lvl="0" defTabSz="3976100">
              <a:spcBef>
                <a:spcPts val="400"/>
              </a:spcBef>
              <a:spcAft>
                <a:spcPts val="0"/>
              </a:spcAft>
              <a:defRPr/>
            </a:pPr>
            <a:r>
              <a:rPr lang="en-US" b="1" dirty="0" smtClean="0">
                <a:solidFill>
                  <a:srgbClr val="000090"/>
                </a:solidFill>
                <a:cs typeface="Calibri" panose="020F0502020204030204" pitchFamily="34" charset="0"/>
              </a:rPr>
              <a:t>Objective</a:t>
            </a:r>
            <a:endParaRPr lang="en-US" b="1" dirty="0">
              <a:solidFill>
                <a:srgbClr val="000090"/>
              </a:solidFill>
              <a:cs typeface="Calibri" panose="020F0502020204030204" pitchFamily="34" charset="0"/>
            </a:endParaRPr>
          </a:p>
          <a:p>
            <a:pPr lvl="0" defTabSz="3976100">
              <a:spcBef>
                <a:spcPts val="400"/>
              </a:spcBef>
              <a:defRPr/>
            </a:pPr>
            <a:r>
              <a:rPr lang="en-US" b="1" dirty="0" smtClean="0">
                <a:cs typeface="Calibri" panose="020F0502020204030204" pitchFamily="34" charset="0"/>
              </a:rPr>
              <a:t>1. Evaluate </a:t>
            </a:r>
            <a:r>
              <a:rPr lang="en-US" b="1" dirty="0">
                <a:cs typeface="Calibri" panose="020F0502020204030204" pitchFamily="34" charset="0"/>
              </a:rPr>
              <a:t>Plume Injection Height products from NASA ASHE and MAIAC algorithms against ground-based LIDAR during the Rim Fire</a:t>
            </a:r>
          </a:p>
          <a:p>
            <a:pPr defTabSz="3976100">
              <a:spcBef>
                <a:spcPts val="400"/>
              </a:spcBef>
              <a:defRPr/>
            </a:pPr>
            <a:endParaRPr lang="en-US" b="1" dirty="0">
              <a:cs typeface="Calibri" panose="020F0502020204030204" pitchFamily="34" charset="0"/>
            </a:endParaRPr>
          </a:p>
          <a:p>
            <a:pPr marL="463550" indent="-463550" algn="just">
              <a:buFont typeface="Arial" panose="020B0604020202020204" pitchFamily="34" charset="0"/>
              <a:buChar char="•"/>
            </a:pPr>
            <a:r>
              <a:rPr lang="en-US" dirty="0" smtClean="0">
                <a:solidFill>
                  <a:schemeClr val="accent2">
                    <a:lumMod val="50000"/>
                  </a:schemeClr>
                </a:solidFill>
              </a:rPr>
              <a:t>Both products show encouraging results!!! =)</a:t>
            </a:r>
          </a:p>
          <a:p>
            <a:pPr marL="463550" indent="-463550" algn="just">
              <a:buFont typeface="Arial" panose="020B0604020202020204" pitchFamily="34" charset="0"/>
              <a:buChar char="•"/>
            </a:pPr>
            <a:endParaRPr lang="en-US" u="sng" dirty="0" smtClean="0">
              <a:solidFill>
                <a:schemeClr val="accent2">
                  <a:lumMod val="50000"/>
                </a:schemeClr>
              </a:solidFill>
            </a:endParaRPr>
          </a:p>
          <a:p>
            <a:pPr marL="342900" indent="-342900" algn="just">
              <a:buFont typeface="+mj-lt"/>
              <a:buAutoNum type="arabicPeriod"/>
            </a:pPr>
            <a:endParaRPr lang="en-US" u="sng" dirty="0">
              <a:solidFill>
                <a:schemeClr val="accent2">
                  <a:lumMod val="50000"/>
                </a:schemeClr>
              </a:solidFill>
            </a:endParaRPr>
          </a:p>
        </p:txBody>
      </p:sp>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2492" y="2590800"/>
            <a:ext cx="407308" cy="40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0879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smtClean="0">
                <a:solidFill>
                  <a:schemeClr val="bg1"/>
                </a:solidFill>
              </a:rPr>
              <a:t>19</a:t>
            </a:r>
            <a:endParaRPr lang="en-US" b="1" dirty="0">
              <a:solidFill>
                <a:schemeClr val="bg1"/>
              </a:solidFill>
            </a:endParaRPr>
          </a:p>
        </p:txBody>
      </p:sp>
      <p:sp>
        <p:nvSpPr>
          <p:cNvPr id="5" name="Title 1"/>
          <p:cNvSpPr>
            <a:spLocks noGrp="1"/>
          </p:cNvSpPr>
          <p:nvPr>
            <p:ph type="title"/>
          </p:nvPr>
        </p:nvSpPr>
        <p:spPr>
          <a:xfrm>
            <a:off x="914400" y="347134"/>
            <a:ext cx="7391400" cy="762000"/>
          </a:xfrm>
        </p:spPr>
        <p:txBody>
          <a:bodyPr/>
          <a:lstStyle/>
          <a:p>
            <a:r>
              <a:rPr lang="en-US" dirty="0" smtClean="0"/>
              <a:t>Acknowledgments</a:t>
            </a:r>
            <a:endParaRPr lang="en-US" dirty="0"/>
          </a:p>
        </p:txBody>
      </p:sp>
      <p:sp>
        <p:nvSpPr>
          <p:cNvPr id="6" name="Content Placeholder 5"/>
          <p:cNvSpPr>
            <a:spLocks noGrp="1"/>
          </p:cNvSpPr>
          <p:nvPr>
            <p:ph idx="1"/>
          </p:nvPr>
        </p:nvSpPr>
        <p:spPr>
          <a:xfrm>
            <a:off x="154715" y="1181488"/>
            <a:ext cx="8839194" cy="5247735"/>
          </a:xfrm>
        </p:spPr>
        <p:txBody>
          <a:bodyPr/>
          <a:lstStyle/>
          <a:p>
            <a:pPr marL="0" indent="0">
              <a:spcBef>
                <a:spcPts val="0"/>
              </a:spcBef>
              <a:buNone/>
            </a:pPr>
            <a:r>
              <a:rPr lang="en-US" sz="2200" dirty="0" smtClean="0">
                <a:solidFill>
                  <a:srgbClr val="000090"/>
                </a:solidFill>
              </a:rPr>
              <a:t>Financial </a:t>
            </a:r>
            <a:r>
              <a:rPr lang="en-US" sz="2200" dirty="0">
                <a:solidFill>
                  <a:srgbClr val="000090"/>
                </a:solidFill>
              </a:rPr>
              <a:t>Support</a:t>
            </a:r>
          </a:p>
          <a:p>
            <a:pPr>
              <a:spcBef>
                <a:spcPts val="0"/>
              </a:spcBef>
              <a:buFont typeface="Arial"/>
              <a:buChar char="•"/>
              <a:tabLst>
                <a:tab pos="8518525" algn="r"/>
              </a:tabLst>
            </a:pPr>
            <a:r>
              <a:rPr lang="en-US" sz="1800" b="0" dirty="0" smtClean="0"/>
              <a:t>NASA </a:t>
            </a:r>
            <a:r>
              <a:rPr lang="en-US" sz="1800" b="0" dirty="0"/>
              <a:t>Earth and Science Student </a:t>
            </a:r>
            <a:r>
              <a:rPr lang="en-US" sz="1800" b="0" dirty="0" smtClean="0"/>
              <a:t>Fellowship</a:t>
            </a:r>
            <a:r>
              <a:rPr lang="en-US" sz="1800" b="0" dirty="0"/>
              <a:t> </a:t>
            </a:r>
            <a:r>
              <a:rPr lang="en-US" sz="1800" b="0" dirty="0" smtClean="0"/>
              <a:t>(</a:t>
            </a:r>
            <a:r>
              <a:rPr lang="en-US" sz="1800" b="0" dirty="0"/>
              <a:t>NNX16AN94H, PI: H. A. Holmes) </a:t>
            </a:r>
            <a:endParaRPr lang="en-US" sz="1800" dirty="0">
              <a:solidFill>
                <a:srgbClr val="000090"/>
              </a:solidFill>
            </a:endParaRPr>
          </a:p>
          <a:p>
            <a:pPr>
              <a:spcBef>
                <a:spcPts val="0"/>
              </a:spcBef>
              <a:buFont typeface="Arial"/>
              <a:buChar char="•"/>
              <a:tabLst>
                <a:tab pos="8518525" algn="r"/>
              </a:tabLst>
            </a:pPr>
            <a:r>
              <a:rPr lang="en-US" sz="1800" b="0" dirty="0"/>
              <a:t>Nevada Space Grant Consortium – Research Infrastructure </a:t>
            </a:r>
            <a:r>
              <a:rPr lang="en-US" sz="1800" b="0" dirty="0" smtClean="0"/>
              <a:t>(PI</a:t>
            </a:r>
            <a:r>
              <a:rPr lang="en-US" sz="1800" b="0" dirty="0"/>
              <a:t>: </a:t>
            </a:r>
            <a:r>
              <a:rPr lang="en-US" sz="1800" b="0" dirty="0" smtClean="0"/>
              <a:t>H. A. Holmes)</a:t>
            </a:r>
            <a:endParaRPr lang="en-US" sz="1800" b="0" dirty="0"/>
          </a:p>
          <a:p>
            <a:pPr>
              <a:spcBef>
                <a:spcPts val="0"/>
              </a:spcBef>
              <a:buFont typeface="Arial"/>
              <a:buChar char="•"/>
              <a:tabLst>
                <a:tab pos="8518525" algn="r"/>
              </a:tabLst>
            </a:pPr>
            <a:endParaRPr lang="en-US" sz="1800" b="0" dirty="0"/>
          </a:p>
          <a:p>
            <a:pPr marL="0" indent="0">
              <a:buNone/>
            </a:pPr>
            <a:r>
              <a:rPr lang="en-US" sz="2200" dirty="0">
                <a:solidFill>
                  <a:srgbClr val="000090"/>
                </a:solidFill>
              </a:rPr>
              <a:t>Yellowstone/UCAR</a:t>
            </a:r>
          </a:p>
          <a:p>
            <a:pPr>
              <a:spcBef>
                <a:spcPts val="0"/>
              </a:spcBef>
              <a:buFont typeface="Arial"/>
              <a:buChar char="•"/>
            </a:pPr>
            <a:r>
              <a:rPr lang="en-US" sz="1800" b="0" dirty="0"/>
              <a:t>We would like to acknowledge high-performance computing support from Yellowstone (ark:/85065/d7wd3xhc) provided by NCAR's Computational and Information Systems Laboratory, sponsored by the National Science </a:t>
            </a:r>
            <a:r>
              <a:rPr lang="en-US" sz="1800" b="0" dirty="0" smtClean="0"/>
              <a:t>Foundation</a:t>
            </a:r>
          </a:p>
          <a:p>
            <a:pPr>
              <a:spcBef>
                <a:spcPts val="0"/>
              </a:spcBef>
              <a:buFont typeface="Arial"/>
              <a:buChar char="•"/>
            </a:pPr>
            <a:endParaRPr lang="en-US" sz="1800" b="0" dirty="0" smtClean="0"/>
          </a:p>
          <a:p>
            <a:pPr marL="0" indent="0">
              <a:spcBef>
                <a:spcPts val="0"/>
              </a:spcBef>
              <a:buNone/>
              <a:tabLst>
                <a:tab pos="8518525" algn="r"/>
              </a:tabLst>
            </a:pPr>
            <a:r>
              <a:rPr lang="en-US" sz="2200" dirty="0">
                <a:solidFill>
                  <a:srgbClr val="000090"/>
                </a:solidFill>
              </a:rPr>
              <a:t>NASA DB Mission</a:t>
            </a:r>
          </a:p>
          <a:p>
            <a:pPr>
              <a:spcBef>
                <a:spcPts val="0"/>
              </a:spcBef>
              <a:buFont typeface="Arial" panose="020B0604020202020204" pitchFamily="34" charset="0"/>
              <a:buChar char="•"/>
              <a:tabLst>
                <a:tab pos="8518525" algn="r"/>
              </a:tabLst>
            </a:pPr>
            <a:r>
              <a:rPr lang="en-US" sz="1800" b="0" dirty="0"/>
              <a:t>N. Christina Hsu, PhD</a:t>
            </a:r>
          </a:p>
          <a:p>
            <a:pPr>
              <a:spcBef>
                <a:spcPts val="0"/>
              </a:spcBef>
              <a:buFont typeface="Arial" panose="020B0604020202020204" pitchFamily="34" charset="0"/>
              <a:buChar char="•"/>
              <a:tabLst>
                <a:tab pos="8518525" algn="r"/>
              </a:tabLst>
            </a:pPr>
            <a:r>
              <a:rPr lang="en-US" sz="1800" b="0" dirty="0"/>
              <a:t>Andrew M. Sayer, PhD</a:t>
            </a:r>
          </a:p>
          <a:p>
            <a:pPr>
              <a:spcBef>
                <a:spcPts val="0"/>
              </a:spcBef>
              <a:buFont typeface="Arial" panose="020B0604020202020204" pitchFamily="34" charset="0"/>
              <a:buChar char="•"/>
              <a:tabLst>
                <a:tab pos="8518525" algn="r"/>
              </a:tabLst>
            </a:pPr>
            <a:r>
              <a:rPr lang="en-US" sz="1800" b="0" dirty="0" err="1"/>
              <a:t>Jaehwa</a:t>
            </a:r>
            <a:r>
              <a:rPr lang="en-US" sz="1800" b="0" dirty="0"/>
              <a:t> Lee, PhD</a:t>
            </a:r>
          </a:p>
          <a:p>
            <a:pPr>
              <a:spcBef>
                <a:spcPts val="0"/>
              </a:spcBef>
              <a:buFont typeface="Arial" panose="020B0604020202020204" pitchFamily="34" charset="0"/>
              <a:buChar char="•"/>
              <a:tabLst>
                <a:tab pos="8518525" algn="r"/>
              </a:tabLst>
            </a:pPr>
            <a:endParaRPr lang="en-US" sz="1800" b="0" dirty="0"/>
          </a:p>
          <a:p>
            <a:pPr marL="0" indent="0">
              <a:spcBef>
                <a:spcPts val="0"/>
              </a:spcBef>
              <a:buNone/>
              <a:tabLst>
                <a:tab pos="8518525" algn="r"/>
              </a:tabLst>
            </a:pPr>
            <a:r>
              <a:rPr lang="en-US" sz="2200" dirty="0">
                <a:solidFill>
                  <a:srgbClr val="000090"/>
                </a:solidFill>
              </a:rPr>
              <a:t>NASA MAIAC Mission</a:t>
            </a:r>
          </a:p>
          <a:p>
            <a:pPr>
              <a:spcBef>
                <a:spcPts val="0"/>
              </a:spcBef>
              <a:buFont typeface="Arial" panose="020B0604020202020204" pitchFamily="34" charset="0"/>
              <a:buChar char="•"/>
              <a:tabLst>
                <a:tab pos="8518525" algn="r"/>
              </a:tabLst>
            </a:pPr>
            <a:r>
              <a:rPr lang="en-US" sz="1800" b="0" dirty="0"/>
              <a:t>Alexei </a:t>
            </a:r>
            <a:r>
              <a:rPr lang="en-US" sz="1800" b="0" dirty="0" err="1"/>
              <a:t>Lyapustin</a:t>
            </a:r>
            <a:r>
              <a:rPr lang="en-US" sz="1800" b="0" dirty="0"/>
              <a:t>, PhD</a:t>
            </a:r>
          </a:p>
          <a:p>
            <a:pPr>
              <a:spcBef>
                <a:spcPts val="0"/>
              </a:spcBef>
              <a:buFont typeface="Arial"/>
              <a:buChar char="•"/>
            </a:pPr>
            <a:endParaRPr lang="en-US" sz="1800" b="0" dirty="0"/>
          </a:p>
          <a:p>
            <a:pPr marL="0" indent="0">
              <a:spcBef>
                <a:spcPts val="0"/>
              </a:spcBef>
              <a:buNone/>
              <a:tabLst>
                <a:tab pos="8518525" algn="r"/>
              </a:tabLst>
            </a:pPr>
            <a:endParaRPr lang="en-US" sz="1800" b="0" dirty="0" smtClean="0"/>
          </a:p>
        </p:txBody>
      </p:sp>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819" y="314846"/>
            <a:ext cx="1076531" cy="905164"/>
          </a:xfrm>
          <a:prstGeom prst="rect">
            <a:avLst/>
          </a:prstGeom>
        </p:spPr>
      </p:pic>
      <p:pic>
        <p:nvPicPr>
          <p:cNvPr id="13" name="picture"/>
          <p:cNvPicPr/>
          <p:nvPr/>
        </p:nvPicPr>
        <p:blipFill rotWithShape="1">
          <a:blip r:embed="rId5">
            <a:extLst>
              <a:ext uri="{28A0092B-C50C-407E-A947-70E740481C1C}">
                <a14:useLocalDpi xmlns:a14="http://schemas.microsoft.com/office/drawing/2010/main" val="0"/>
              </a:ext>
            </a:extLst>
          </a:blip>
          <a:srcRect l="35000"/>
          <a:stretch/>
        </p:blipFill>
        <p:spPr>
          <a:xfrm>
            <a:off x="5867400" y="4800600"/>
            <a:ext cx="2971800" cy="1409700"/>
          </a:xfrm>
          <a:prstGeom prst="rect">
            <a:avLst/>
          </a:prstGeom>
        </p:spPr>
      </p:pic>
    </p:spTree>
    <p:extLst>
      <p:ext uri="{BB962C8B-B14F-4D97-AF65-F5344CB8AC3E}">
        <p14:creationId xmlns:p14="http://schemas.microsoft.com/office/powerpoint/2010/main" val="925089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58233"/>
            <a:ext cx="7315201" cy="757768"/>
          </a:xfrm>
        </p:spPr>
        <p:txBody>
          <a:bodyPr/>
          <a:lstStyle/>
          <a:p>
            <a:pPr>
              <a:lnSpc>
                <a:spcPct val="130000"/>
              </a:lnSpc>
              <a:spcAft>
                <a:spcPts val="0"/>
              </a:spcAft>
            </a:pPr>
            <a:r>
              <a:rPr lang="en-US" sz="4400" dirty="0" smtClean="0">
                <a:latin typeface="Arial" panose="020B0604020202020204" pitchFamily="34" charset="0"/>
                <a:cs typeface="Arial" panose="020B0604020202020204" pitchFamily="34" charset="0"/>
              </a:rPr>
              <a:t>Motivation</a:t>
            </a:r>
            <a:endParaRPr lang="en-US" sz="4400" b="0" baseline="-25000" dirty="0">
              <a:solidFill>
                <a:srgbClr val="00009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b="1" dirty="0" smtClean="0">
                <a:solidFill>
                  <a:schemeClr val="bg1"/>
                </a:solidFill>
                <a:latin typeface="Arial" panose="020B0604020202020204" pitchFamily="34" charset="0"/>
                <a:cs typeface="Arial" panose="020B0604020202020204" pitchFamily="34" charset="0"/>
              </a:rPr>
              <a:t>6</a:t>
            </a:r>
            <a:endParaRPr lang="en-US" b="1" dirty="0">
              <a:solidFill>
                <a:schemeClr val="bg1"/>
              </a:solidFill>
              <a:latin typeface="Arial" panose="020B0604020202020204" pitchFamily="34" charset="0"/>
              <a:cs typeface="Arial" panose="020B0604020202020204" pitchFamily="34" charset="0"/>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latin typeface="Arial" panose="020B0604020202020204" pitchFamily="34" charset="0"/>
                <a:cs typeface="Arial" panose="020B0604020202020204" pitchFamily="34" charset="0"/>
              </a:rPr>
              <a:t>www.unr.edu</a:t>
            </a:r>
            <a:r>
              <a:rPr lang="en-US" b="1" dirty="0" smtClean="0">
                <a:solidFill>
                  <a:schemeClr val="bg1"/>
                </a:solidFill>
                <a:latin typeface="Arial" panose="020B0604020202020204" pitchFamily="34" charset="0"/>
                <a:cs typeface="Arial" panose="020B0604020202020204" pitchFamily="34" charset="0"/>
              </a:rPr>
              <a:t>/~</a:t>
            </a:r>
            <a:r>
              <a:rPr lang="en-US" b="1" dirty="0" err="1" smtClean="0">
                <a:solidFill>
                  <a:schemeClr val="bg1"/>
                </a:solidFill>
                <a:latin typeface="Arial" panose="020B0604020202020204" pitchFamily="34" charset="0"/>
                <a:cs typeface="Arial" panose="020B0604020202020204" pitchFamily="34" charset="0"/>
              </a:rPr>
              <a:t>hholmes</a:t>
            </a:r>
            <a:endParaRPr lang="en-US" b="1"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5" name="AutoShape 2" descr="Image result for dinosaur extinction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5" cstate="email">
            <a:extLst>
              <a:ext uri="{28A0092B-C50C-407E-A947-70E740481C1C}">
                <a14:useLocalDpi xmlns:a14="http://schemas.microsoft.com/office/drawing/2010/main" val="0"/>
              </a:ext>
            </a:extLst>
          </a:blip>
          <a:srcRect t="1672" b="42649"/>
          <a:stretch/>
        </p:blipFill>
        <p:spPr>
          <a:xfrm>
            <a:off x="118531" y="1337732"/>
            <a:ext cx="3079259" cy="2286000"/>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66170" y="1303864"/>
            <a:ext cx="3048000" cy="2286000"/>
          </a:xfrm>
          <a:prstGeom prst="rect">
            <a:avLst/>
          </a:prstGeom>
        </p:spPr>
      </p:pic>
      <p:sp>
        <p:nvSpPr>
          <p:cNvPr id="17" name="TextBox 16"/>
          <p:cNvSpPr txBox="1"/>
          <p:nvPr/>
        </p:nvSpPr>
        <p:spPr>
          <a:xfrm>
            <a:off x="5313676" y="3549486"/>
            <a:ext cx="4389120" cy="738664"/>
          </a:xfrm>
          <a:prstGeom prst="rect">
            <a:avLst/>
          </a:prstGeom>
          <a:noFill/>
        </p:spPr>
        <p:txBody>
          <a:bodyPr wrap="square" rtlCol="0">
            <a:spAutoFit/>
          </a:bodyPr>
          <a:lstStyle/>
          <a:p>
            <a:pPr algn="ctr"/>
            <a:r>
              <a:rPr lang="en-US" sz="2400" dirty="0" smtClean="0">
                <a:solidFill>
                  <a:srgbClr val="000080"/>
                </a:solidFill>
              </a:rPr>
              <a:t>King Fire 2014</a:t>
            </a:r>
          </a:p>
          <a:p>
            <a:pPr algn="ctr"/>
            <a:r>
              <a:rPr lang="en-US" dirty="0" smtClean="0">
                <a:solidFill>
                  <a:srgbClr val="000080"/>
                </a:solidFill>
              </a:rPr>
              <a:t>Terra- 17 Sep 2014</a:t>
            </a:r>
            <a:endParaRPr lang="en-US" dirty="0">
              <a:solidFill>
                <a:srgbClr val="000080"/>
              </a:solidFill>
            </a:endParaRPr>
          </a:p>
        </p:txBody>
      </p:sp>
      <p:pic>
        <p:nvPicPr>
          <p:cNvPr id="25" name="Picture 24"/>
          <p:cNvPicPr>
            <a:picLocks noChangeAspect="1"/>
          </p:cNvPicPr>
          <p:nvPr/>
        </p:nvPicPr>
        <p:blipFill rotWithShape="1">
          <a:blip r:embed="rId7" cstate="email">
            <a:extLst>
              <a:ext uri="{28A0092B-C50C-407E-A947-70E740481C1C}">
                <a14:useLocalDpi xmlns:a14="http://schemas.microsoft.com/office/drawing/2010/main" val="0"/>
              </a:ext>
            </a:extLst>
          </a:blip>
          <a:srcRect l="50515" b="39469"/>
          <a:stretch/>
        </p:blipFill>
        <p:spPr>
          <a:xfrm>
            <a:off x="3335863" y="1315726"/>
            <a:ext cx="2491787" cy="2286000"/>
          </a:xfrm>
          <a:prstGeom prst="rect">
            <a:avLst/>
          </a:prstGeom>
        </p:spPr>
      </p:pic>
      <p:sp>
        <p:nvSpPr>
          <p:cNvPr id="26" name="TextBox 25"/>
          <p:cNvSpPr txBox="1"/>
          <p:nvPr/>
        </p:nvSpPr>
        <p:spPr>
          <a:xfrm>
            <a:off x="-225426" y="3570652"/>
            <a:ext cx="3674533" cy="738664"/>
          </a:xfrm>
          <a:prstGeom prst="rect">
            <a:avLst/>
          </a:prstGeom>
          <a:noFill/>
        </p:spPr>
        <p:txBody>
          <a:bodyPr wrap="square" rtlCol="0">
            <a:spAutoFit/>
          </a:bodyPr>
          <a:lstStyle/>
          <a:p>
            <a:pPr algn="ctr"/>
            <a:r>
              <a:rPr lang="en-US" sz="2400" dirty="0" smtClean="0">
                <a:solidFill>
                  <a:srgbClr val="000080"/>
                </a:solidFill>
              </a:rPr>
              <a:t>Chips Fire 2012</a:t>
            </a:r>
          </a:p>
          <a:p>
            <a:pPr algn="ctr"/>
            <a:r>
              <a:rPr lang="en-US" dirty="0" smtClean="0">
                <a:solidFill>
                  <a:srgbClr val="000080"/>
                </a:solidFill>
              </a:rPr>
              <a:t>Aqua - 3 Aug 2012</a:t>
            </a:r>
            <a:endParaRPr lang="en-US" dirty="0">
              <a:solidFill>
                <a:srgbClr val="000080"/>
              </a:solidFill>
            </a:endParaRPr>
          </a:p>
        </p:txBody>
      </p:sp>
      <p:sp>
        <p:nvSpPr>
          <p:cNvPr id="27" name="TextBox 26"/>
          <p:cNvSpPr txBox="1"/>
          <p:nvPr/>
        </p:nvSpPr>
        <p:spPr>
          <a:xfrm>
            <a:off x="2743201" y="3566419"/>
            <a:ext cx="3674533" cy="738664"/>
          </a:xfrm>
          <a:prstGeom prst="rect">
            <a:avLst/>
          </a:prstGeom>
          <a:noFill/>
        </p:spPr>
        <p:txBody>
          <a:bodyPr wrap="square" rtlCol="0">
            <a:spAutoFit/>
          </a:bodyPr>
          <a:lstStyle/>
          <a:p>
            <a:pPr algn="ctr"/>
            <a:r>
              <a:rPr lang="en-US" sz="2400" dirty="0" smtClean="0">
                <a:solidFill>
                  <a:srgbClr val="000080"/>
                </a:solidFill>
              </a:rPr>
              <a:t>Rim Fire 2013</a:t>
            </a:r>
          </a:p>
          <a:p>
            <a:pPr algn="ctr"/>
            <a:r>
              <a:rPr lang="en-US" dirty="0" smtClean="0">
                <a:solidFill>
                  <a:srgbClr val="000080"/>
                </a:solidFill>
              </a:rPr>
              <a:t>Aqua –22 Aug 2013</a:t>
            </a:r>
            <a:endParaRPr lang="en-US" dirty="0">
              <a:solidFill>
                <a:srgbClr val="000080"/>
              </a:solidFill>
            </a:endParaRPr>
          </a:p>
        </p:txBody>
      </p:sp>
      <p:cxnSp>
        <p:nvCxnSpPr>
          <p:cNvPr id="28" name="Straight Arrow Connector 27"/>
          <p:cNvCxnSpPr/>
          <p:nvPr/>
        </p:nvCxnSpPr>
        <p:spPr>
          <a:xfrm rot="5400000" flipH="1">
            <a:off x="2760135" y="1168398"/>
            <a:ext cx="8467" cy="566928"/>
          </a:xfrm>
          <a:prstGeom prst="straightConnector1">
            <a:avLst/>
          </a:prstGeom>
          <a:ln>
            <a:solidFill>
              <a:srgbClr val="00008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a:off x="5291667" y="1041399"/>
            <a:ext cx="1" cy="786384"/>
          </a:xfrm>
          <a:prstGeom prst="straightConnector1">
            <a:avLst/>
          </a:prstGeom>
          <a:ln>
            <a:solidFill>
              <a:srgbClr val="00008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a:off x="8568267" y="1320799"/>
            <a:ext cx="8467" cy="283464"/>
          </a:xfrm>
          <a:prstGeom prst="straightConnector1">
            <a:avLst/>
          </a:prstGeom>
          <a:ln>
            <a:solidFill>
              <a:srgbClr val="000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38405" y="1439332"/>
            <a:ext cx="1329267" cy="338554"/>
          </a:xfrm>
          <a:prstGeom prst="rect">
            <a:avLst/>
          </a:prstGeom>
          <a:noFill/>
        </p:spPr>
        <p:txBody>
          <a:bodyPr wrap="square" rtlCol="0">
            <a:spAutoFit/>
          </a:bodyPr>
          <a:lstStyle/>
          <a:p>
            <a:r>
              <a:rPr lang="en-US" sz="1600" dirty="0" smtClean="0">
                <a:solidFill>
                  <a:srgbClr val="000080"/>
                </a:solidFill>
              </a:rPr>
              <a:t>70km</a:t>
            </a:r>
            <a:endParaRPr lang="en-US" sz="1600" dirty="0">
              <a:solidFill>
                <a:srgbClr val="000080"/>
              </a:solidFill>
            </a:endParaRPr>
          </a:p>
        </p:txBody>
      </p:sp>
      <p:sp>
        <p:nvSpPr>
          <p:cNvPr id="32" name="TextBox 31"/>
          <p:cNvSpPr txBox="1"/>
          <p:nvPr/>
        </p:nvSpPr>
        <p:spPr>
          <a:xfrm>
            <a:off x="4953000" y="1388531"/>
            <a:ext cx="1329267" cy="338554"/>
          </a:xfrm>
          <a:prstGeom prst="rect">
            <a:avLst/>
          </a:prstGeom>
          <a:noFill/>
        </p:spPr>
        <p:txBody>
          <a:bodyPr wrap="square" rtlCol="0">
            <a:spAutoFit/>
          </a:bodyPr>
          <a:lstStyle/>
          <a:p>
            <a:r>
              <a:rPr lang="en-US" sz="1600" dirty="0" smtClean="0">
                <a:solidFill>
                  <a:srgbClr val="000080"/>
                </a:solidFill>
              </a:rPr>
              <a:t>70km</a:t>
            </a:r>
            <a:endParaRPr lang="en-US" sz="1600" dirty="0">
              <a:solidFill>
                <a:srgbClr val="000080"/>
              </a:solidFill>
            </a:endParaRPr>
          </a:p>
        </p:txBody>
      </p:sp>
      <p:sp>
        <p:nvSpPr>
          <p:cNvPr id="33" name="TextBox 32"/>
          <p:cNvSpPr txBox="1"/>
          <p:nvPr/>
        </p:nvSpPr>
        <p:spPr>
          <a:xfrm>
            <a:off x="8229606" y="1464730"/>
            <a:ext cx="711194" cy="338554"/>
          </a:xfrm>
          <a:prstGeom prst="rect">
            <a:avLst/>
          </a:prstGeom>
          <a:noFill/>
        </p:spPr>
        <p:txBody>
          <a:bodyPr wrap="square" rtlCol="0">
            <a:spAutoFit/>
          </a:bodyPr>
          <a:lstStyle/>
          <a:p>
            <a:r>
              <a:rPr lang="en-US" sz="1600" dirty="0" smtClean="0">
                <a:solidFill>
                  <a:srgbClr val="000080"/>
                </a:solidFill>
              </a:rPr>
              <a:t>70km</a:t>
            </a:r>
            <a:endParaRPr lang="en-US" sz="1600" dirty="0">
              <a:solidFill>
                <a:srgbClr val="000080"/>
              </a:solidFill>
            </a:endParaRPr>
          </a:p>
        </p:txBody>
      </p:sp>
      <p:sp>
        <p:nvSpPr>
          <p:cNvPr id="34" name="Content Placeholder 2"/>
          <p:cNvSpPr>
            <a:spLocks noGrp="1"/>
          </p:cNvSpPr>
          <p:nvPr>
            <p:ph idx="1"/>
          </p:nvPr>
        </p:nvSpPr>
        <p:spPr>
          <a:xfrm>
            <a:off x="304799" y="4368801"/>
            <a:ext cx="8669867" cy="1737077"/>
          </a:xfrm>
        </p:spPr>
        <p:txBody>
          <a:bodyPr/>
          <a:lstStyle/>
          <a:p>
            <a:pPr marL="0" indent="0" defTabSz="3976100">
              <a:spcBef>
                <a:spcPts val="800"/>
              </a:spcBef>
              <a:buNone/>
              <a:defRPr/>
            </a:pPr>
            <a:r>
              <a:rPr lang="en-US" sz="2200" dirty="0" smtClean="0">
                <a:latin typeface="Arial" pitchFamily="34" charset="0"/>
                <a:cs typeface="Arial" pitchFamily="34" charset="0"/>
              </a:rPr>
              <a:t>Uncertainties in aerosol optical depth (AOD) satellite remote sensing algorithm</a:t>
            </a:r>
          </a:p>
          <a:p>
            <a:pPr marL="857250" lvl="1" indent="-346075" defTabSz="3976100">
              <a:spcBef>
                <a:spcPts val="600"/>
              </a:spcBef>
              <a:buFont typeface="Arial" pitchFamily="34" charset="0"/>
              <a:buChar char="•"/>
              <a:defRPr/>
            </a:pPr>
            <a:r>
              <a:rPr lang="en-US" sz="2100" b="0" dirty="0" smtClean="0">
                <a:solidFill>
                  <a:srgbClr val="000080"/>
                </a:solidFill>
                <a:latin typeface="Arial" pitchFamily="34" charset="0"/>
                <a:cs typeface="Arial" pitchFamily="34" charset="0"/>
              </a:rPr>
              <a:t>Uniformly mixed aerosols of homogeneous composition </a:t>
            </a:r>
          </a:p>
          <a:p>
            <a:pPr marL="857250" lvl="1" indent="-346075" defTabSz="3976100">
              <a:spcBef>
                <a:spcPts val="600"/>
              </a:spcBef>
              <a:buFont typeface="Arial" pitchFamily="34" charset="0"/>
              <a:buChar char="•"/>
              <a:defRPr/>
            </a:pPr>
            <a:r>
              <a:rPr lang="en-US" sz="2100" b="0" dirty="0" smtClean="0">
                <a:solidFill>
                  <a:srgbClr val="000080"/>
                </a:solidFill>
                <a:latin typeface="Arial" pitchFamily="34" charset="0"/>
                <a:cs typeface="Arial" pitchFamily="34" charset="0"/>
              </a:rPr>
              <a:t>All aerosols are contained within the boundary layer </a:t>
            </a:r>
          </a:p>
          <a:p>
            <a:pPr marL="857250" lvl="1" indent="-346075" defTabSz="3976100">
              <a:spcBef>
                <a:spcPts val="600"/>
              </a:spcBef>
              <a:buFont typeface="Arial" pitchFamily="34" charset="0"/>
              <a:buChar char="•"/>
              <a:defRPr/>
            </a:pPr>
            <a:r>
              <a:rPr lang="en-US" sz="2100" b="0" dirty="0" smtClean="0">
                <a:solidFill>
                  <a:srgbClr val="000080"/>
                </a:solidFill>
                <a:latin typeface="Arial" pitchFamily="34" charset="0"/>
                <a:cs typeface="Arial" pitchFamily="34" charset="0"/>
              </a:rPr>
              <a:t>Surface reflectance: MAIAC  &amp; Deep-Blue</a:t>
            </a:r>
          </a:p>
        </p:txBody>
      </p:sp>
      <p:sp>
        <p:nvSpPr>
          <p:cNvPr id="35" name="5-Point Star 34"/>
          <p:cNvSpPr/>
          <p:nvPr/>
        </p:nvSpPr>
        <p:spPr>
          <a:xfrm>
            <a:off x="2228849" y="2518834"/>
            <a:ext cx="182880" cy="182880"/>
          </a:xfrm>
          <a:prstGeom prst="star5">
            <a:avLst/>
          </a:prstGeom>
          <a:solidFill>
            <a:srgbClr val="000080"/>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4353979" y="1511301"/>
            <a:ext cx="182880" cy="182880"/>
          </a:xfrm>
          <a:prstGeom prst="star5">
            <a:avLst/>
          </a:prstGeom>
          <a:solidFill>
            <a:srgbClr val="000080"/>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36"/>
          <p:cNvSpPr/>
          <p:nvPr/>
        </p:nvSpPr>
        <p:spPr>
          <a:xfrm>
            <a:off x="7393512" y="2349501"/>
            <a:ext cx="182880" cy="182880"/>
          </a:xfrm>
          <a:prstGeom prst="star5">
            <a:avLst/>
          </a:prstGeom>
          <a:solidFill>
            <a:srgbClr val="000080"/>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096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a:solidFill>
                  <a:schemeClr val="bg1">
                    <a:lumMod val="95000"/>
                  </a:schemeClr>
                </a:solidFill>
                <a:latin typeface="Arial" panose="020B0604020202020204" pitchFamily="34" charset="0"/>
                <a:cs typeface="Arial" panose="020B0604020202020204" pitchFamily="34" charset="0"/>
              </a:rPr>
              <a:t>4</a:t>
            </a: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lumMod val="95000"/>
                  </a:schemeClr>
                </a:solidFill>
                <a:latin typeface="Arial" panose="020B0604020202020204" pitchFamily="34" charset="0"/>
                <a:cs typeface="Arial" panose="020B0604020202020204" pitchFamily="34" charset="0"/>
              </a:rPr>
              <a:t>www.unr.edu</a:t>
            </a:r>
            <a:r>
              <a:rPr lang="en-US" b="1" dirty="0" smtClean="0">
                <a:solidFill>
                  <a:schemeClr val="bg1">
                    <a:lumMod val="95000"/>
                  </a:schemeClr>
                </a:solidFill>
                <a:latin typeface="Arial" panose="020B0604020202020204" pitchFamily="34" charset="0"/>
                <a:cs typeface="Arial" panose="020B0604020202020204" pitchFamily="34" charset="0"/>
              </a:rPr>
              <a:t>/~</a:t>
            </a:r>
            <a:r>
              <a:rPr lang="en-US" b="1" dirty="0" err="1" smtClean="0">
                <a:solidFill>
                  <a:schemeClr val="bg1">
                    <a:lumMod val="95000"/>
                  </a:schemeClr>
                </a:solidFill>
                <a:latin typeface="Arial" panose="020B0604020202020204" pitchFamily="34" charset="0"/>
                <a:cs typeface="Arial" panose="020B0604020202020204" pitchFamily="34" charset="0"/>
              </a:rPr>
              <a:t>hholmes</a:t>
            </a:r>
            <a:endParaRPr lang="en-US" b="1" dirty="0">
              <a:solidFill>
                <a:schemeClr val="bg1">
                  <a:lumMod val="95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7" name="Title 1"/>
          <p:cNvSpPr txBox="1">
            <a:spLocks/>
          </p:cNvSpPr>
          <p:nvPr/>
        </p:nvSpPr>
        <p:spPr bwMode="auto">
          <a:xfrm>
            <a:off x="965199" y="385232"/>
            <a:ext cx="7315201" cy="75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a:lstStyle>
          <a:p>
            <a:pPr>
              <a:lnSpc>
                <a:spcPct val="100000"/>
              </a:lnSpc>
              <a:spcAft>
                <a:spcPts val="0"/>
              </a:spcAft>
            </a:pPr>
            <a:r>
              <a:rPr lang="en-US" sz="3600" kern="0" dirty="0" smtClean="0">
                <a:latin typeface="Arial" panose="020B0604020202020204" pitchFamily="34" charset="0"/>
                <a:cs typeface="Arial" panose="020B0604020202020204" pitchFamily="34" charset="0"/>
              </a:rPr>
              <a:t>Objectives and Hypothesis</a:t>
            </a:r>
            <a:endParaRPr lang="en-US" sz="3600" b="0" kern="0" baseline="-25000" dirty="0">
              <a:solidFill>
                <a:srgbClr val="000090"/>
              </a:solidFill>
              <a:latin typeface="Arial" panose="020B0604020202020204" pitchFamily="34" charset="0"/>
              <a:cs typeface="Arial" panose="020B0604020202020204" pitchFamily="34" charset="0"/>
            </a:endParaRPr>
          </a:p>
        </p:txBody>
      </p:sp>
      <p:sp>
        <p:nvSpPr>
          <p:cNvPr id="2" name="Rectangle 1"/>
          <p:cNvSpPr/>
          <p:nvPr/>
        </p:nvSpPr>
        <p:spPr>
          <a:xfrm>
            <a:off x="228600" y="1371600"/>
            <a:ext cx="8839200" cy="5345053"/>
          </a:xfrm>
          <a:prstGeom prst="rect">
            <a:avLst/>
          </a:prstGeom>
        </p:spPr>
        <p:txBody>
          <a:bodyPr wrap="square">
            <a:spAutoFit/>
          </a:bodyPr>
          <a:lstStyle/>
          <a:p>
            <a:pPr marR="0" lvl="0" defTabSz="3976100">
              <a:spcBef>
                <a:spcPts val="400"/>
              </a:spcBef>
              <a:spcAft>
                <a:spcPts val="0"/>
              </a:spcAft>
              <a:defRPr/>
            </a:pPr>
            <a:r>
              <a:rPr lang="en-US" sz="2200" b="1" dirty="0">
                <a:solidFill>
                  <a:srgbClr val="000090"/>
                </a:solidFill>
                <a:cs typeface="Calibri" panose="020F0502020204030204" pitchFamily="34" charset="0"/>
              </a:rPr>
              <a:t>Objectives</a:t>
            </a:r>
          </a:p>
          <a:p>
            <a:pPr marL="457200" marR="0" lvl="0" indent="-457200" defTabSz="3976100">
              <a:spcBef>
                <a:spcPts val="400"/>
              </a:spcBef>
              <a:spcAft>
                <a:spcPts val="0"/>
              </a:spcAft>
              <a:buFont typeface="+mj-lt"/>
              <a:buAutoNum type="arabicPeriod"/>
              <a:defRPr/>
            </a:pPr>
            <a:r>
              <a:rPr lang="en-US" sz="2200" dirty="0">
                <a:cs typeface="Calibri" panose="020F0502020204030204" pitchFamily="34" charset="0"/>
              </a:rPr>
              <a:t>Evaluate </a:t>
            </a:r>
            <a:r>
              <a:rPr lang="en-US" sz="2200" dirty="0" smtClean="0">
                <a:cs typeface="Calibri" panose="020F0502020204030204" pitchFamily="34" charset="0"/>
              </a:rPr>
              <a:t>aerosol </a:t>
            </a:r>
            <a:r>
              <a:rPr lang="en-US" sz="2200" dirty="0">
                <a:cs typeface="Calibri" panose="020F0502020204030204" pitchFamily="34" charset="0"/>
              </a:rPr>
              <a:t>satellite retrievals </a:t>
            </a:r>
            <a:r>
              <a:rPr lang="en-US" sz="2200" dirty="0" smtClean="0">
                <a:cs typeface="Calibri" panose="020F0502020204030204" pitchFamily="34" charset="0"/>
              </a:rPr>
              <a:t>during fires and non-fire periods using new NASA Deep-Blue Collection 6.1 and MAIAC algorithms</a:t>
            </a:r>
          </a:p>
          <a:p>
            <a:pPr marL="457200" marR="0" lvl="0" indent="-457200" defTabSz="3976100">
              <a:spcBef>
                <a:spcPts val="400"/>
              </a:spcBef>
              <a:spcAft>
                <a:spcPts val="0"/>
              </a:spcAft>
              <a:buFont typeface="+mj-lt"/>
              <a:buAutoNum type="arabicPeriod"/>
              <a:defRPr/>
            </a:pPr>
            <a:r>
              <a:rPr lang="en-US" sz="2200" dirty="0" smtClean="0">
                <a:cs typeface="Calibri" panose="020F0502020204030204" pitchFamily="34" charset="0"/>
              </a:rPr>
              <a:t>Evaluate Plume Injection Height products from NASA ASHE and MAIAC algorithms against ground-based LIDAR during the Rim Fire</a:t>
            </a:r>
          </a:p>
          <a:p>
            <a:pPr defTabSz="3976100">
              <a:spcBef>
                <a:spcPts val="400"/>
              </a:spcBef>
              <a:defRPr/>
            </a:pPr>
            <a:r>
              <a:rPr lang="en-US" sz="2400" b="1" dirty="0">
                <a:solidFill>
                  <a:srgbClr val="000090"/>
                </a:solidFill>
                <a:cs typeface="Calibri" panose="020F0502020204030204" pitchFamily="34" charset="0"/>
              </a:rPr>
              <a:t>Hypotheses</a:t>
            </a:r>
            <a:endParaRPr lang="en-US" sz="2400" dirty="0">
              <a:cs typeface="Calibri" panose="020F0502020204030204" pitchFamily="34" charset="0"/>
            </a:endParaRPr>
          </a:p>
          <a:p>
            <a:pPr marL="457200" indent="-457200" defTabSz="3976100">
              <a:spcBef>
                <a:spcPts val="400"/>
              </a:spcBef>
              <a:buFont typeface="+mj-lt"/>
              <a:buAutoNum type="arabicPeriod"/>
              <a:defRPr/>
            </a:pPr>
            <a:r>
              <a:rPr lang="en-US" sz="2400" dirty="0" smtClean="0">
                <a:cs typeface="Calibri" panose="020F0502020204030204" pitchFamily="34" charset="0"/>
              </a:rPr>
              <a:t>Improvement on fire detection on the new Collection 6.1 Deep-Blue </a:t>
            </a:r>
          </a:p>
          <a:p>
            <a:pPr marL="457200" indent="-457200" defTabSz="3976100">
              <a:spcBef>
                <a:spcPts val="400"/>
              </a:spcBef>
              <a:buFont typeface="+mj-lt"/>
              <a:buAutoNum type="arabicPeriod"/>
              <a:defRPr/>
            </a:pPr>
            <a:r>
              <a:rPr lang="en-US" sz="2400" dirty="0" smtClean="0">
                <a:cs typeface="Calibri" panose="020F0502020204030204" pitchFamily="34" charset="0"/>
              </a:rPr>
              <a:t>MAIAC AOD evaluation performs better than Deep-Blue Collection 6.1</a:t>
            </a:r>
            <a:endParaRPr lang="en-US" sz="2400" dirty="0">
              <a:cs typeface="Calibri" panose="020F0502020204030204" pitchFamily="34" charset="0"/>
            </a:endParaRPr>
          </a:p>
          <a:p>
            <a:pPr marL="457200" marR="0" lvl="0" indent="-457200" defTabSz="3976100">
              <a:spcBef>
                <a:spcPts val="400"/>
              </a:spcBef>
              <a:spcAft>
                <a:spcPts val="0"/>
              </a:spcAft>
              <a:buFont typeface="+mj-lt"/>
              <a:buAutoNum type="arabicPeriod"/>
              <a:defRPr/>
            </a:pPr>
            <a:endParaRPr lang="en-US" sz="2200" dirty="0" smtClean="0">
              <a:cs typeface="Calibri" panose="020F0502020204030204" pitchFamily="34" charset="0"/>
            </a:endParaRPr>
          </a:p>
          <a:p>
            <a:pPr marL="346075" marR="0" lvl="0" indent="-346075" defTabSz="3976100">
              <a:spcBef>
                <a:spcPts val="400"/>
              </a:spcBef>
              <a:spcAft>
                <a:spcPts val="0"/>
              </a:spcAft>
              <a:buFont typeface="Arial" pitchFamily="34" charset="0"/>
              <a:buChar char="•"/>
              <a:defRPr/>
            </a:pPr>
            <a:endParaRPr lang="en-US" sz="2200" dirty="0" smtClean="0">
              <a:cs typeface="Calibri" panose="020F050202020403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Tree>
    <p:extLst>
      <p:ext uri="{BB962C8B-B14F-4D97-AF65-F5344CB8AC3E}">
        <p14:creationId xmlns:p14="http://schemas.microsoft.com/office/powerpoint/2010/main" val="3786092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58233"/>
            <a:ext cx="7315201" cy="757768"/>
          </a:xfrm>
        </p:spPr>
        <p:txBody>
          <a:bodyPr/>
          <a:lstStyle/>
          <a:p>
            <a:pPr>
              <a:lnSpc>
                <a:spcPct val="130000"/>
              </a:lnSpc>
              <a:spcAft>
                <a:spcPts val="0"/>
              </a:spcAft>
            </a:pPr>
            <a:r>
              <a:rPr lang="en-US" sz="4400" dirty="0" smtClean="0">
                <a:latin typeface="Arial" panose="020B0604020202020204" pitchFamily="34" charset="0"/>
                <a:cs typeface="Arial" panose="020B0604020202020204" pitchFamily="34" charset="0"/>
              </a:rPr>
              <a:t>Measurements</a:t>
            </a:r>
            <a:endParaRPr lang="en-US" sz="4400" b="0" baseline="-25000" dirty="0">
              <a:solidFill>
                <a:srgbClr val="00009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b="1" dirty="0" smtClean="0">
                <a:solidFill>
                  <a:schemeClr val="bg1"/>
                </a:solidFill>
                <a:latin typeface="Arial" panose="020B0604020202020204" pitchFamily="34" charset="0"/>
                <a:cs typeface="Arial" panose="020B0604020202020204" pitchFamily="34" charset="0"/>
              </a:rPr>
              <a:t>3</a:t>
            </a:r>
            <a:endParaRPr lang="en-US" b="1" dirty="0">
              <a:solidFill>
                <a:schemeClr val="bg1"/>
              </a:solidFill>
              <a:latin typeface="Arial" panose="020B0604020202020204" pitchFamily="34" charset="0"/>
              <a:cs typeface="Arial" panose="020B0604020202020204" pitchFamily="34" charset="0"/>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latin typeface="Arial" panose="020B0604020202020204" pitchFamily="34" charset="0"/>
                <a:cs typeface="Arial" panose="020B0604020202020204" pitchFamily="34" charset="0"/>
              </a:rPr>
              <a:t>www.unr.edu</a:t>
            </a:r>
            <a:r>
              <a:rPr lang="en-US" b="1" dirty="0" smtClean="0">
                <a:solidFill>
                  <a:schemeClr val="bg1"/>
                </a:solidFill>
                <a:latin typeface="Arial" panose="020B0604020202020204" pitchFamily="34" charset="0"/>
                <a:cs typeface="Arial" panose="020B0604020202020204" pitchFamily="34" charset="0"/>
              </a:rPr>
              <a:t>/~</a:t>
            </a:r>
            <a:r>
              <a:rPr lang="en-US" b="1" dirty="0" err="1" smtClean="0">
                <a:solidFill>
                  <a:schemeClr val="bg1"/>
                </a:solidFill>
                <a:latin typeface="Arial" panose="020B0604020202020204" pitchFamily="34" charset="0"/>
                <a:cs typeface="Arial" panose="020B0604020202020204" pitchFamily="34" charset="0"/>
              </a:rPr>
              <a:t>hholmes</a:t>
            </a:r>
            <a:endParaRPr lang="en-US" b="1"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1" name="TextBox 10"/>
          <p:cNvSpPr txBox="1"/>
          <p:nvPr/>
        </p:nvSpPr>
        <p:spPr>
          <a:xfrm>
            <a:off x="152400" y="1371599"/>
            <a:ext cx="8991600" cy="5247590"/>
          </a:xfrm>
          <a:prstGeom prst="rect">
            <a:avLst/>
          </a:prstGeom>
          <a:noFill/>
        </p:spPr>
        <p:txBody>
          <a:bodyPr wrap="square" rtlCol="0">
            <a:spAutoFit/>
          </a:bodyPr>
          <a:lstStyle/>
          <a:p>
            <a:pPr marL="511175" lvl="1" defTabSz="3976100">
              <a:spcBef>
                <a:spcPts val="600"/>
              </a:spcBef>
              <a:defRPr/>
            </a:pPr>
            <a:r>
              <a:rPr lang="en-US" sz="2000" b="1" dirty="0">
                <a:solidFill>
                  <a:schemeClr val="accent6"/>
                </a:solidFill>
                <a:cs typeface="Arial" pitchFamily="34" charset="0"/>
              </a:rPr>
              <a:t>Aerosol Optical Depth (</a:t>
            </a:r>
            <a:r>
              <a:rPr lang="en-US" sz="2000" b="1" dirty="0" smtClean="0">
                <a:solidFill>
                  <a:schemeClr val="accent6"/>
                </a:solidFill>
                <a:cs typeface="Arial" pitchFamily="34" charset="0"/>
              </a:rPr>
              <a:t>AOD)</a:t>
            </a:r>
            <a:endParaRPr lang="en-US" sz="2000" b="1" dirty="0">
              <a:solidFill>
                <a:schemeClr val="accent6"/>
              </a:solidFill>
              <a:cs typeface="Arial" pitchFamily="34" charset="0"/>
            </a:endParaRPr>
          </a:p>
          <a:p>
            <a:pPr marL="854075" lvl="1" indent="-342900" defTabSz="3976100">
              <a:spcBef>
                <a:spcPts val="600"/>
              </a:spcBef>
              <a:buFont typeface="Arial" panose="020B0604020202020204" pitchFamily="34" charset="0"/>
              <a:buChar char="•"/>
              <a:defRPr/>
            </a:pPr>
            <a:r>
              <a:rPr lang="en-US" sz="2000" b="1" dirty="0" smtClean="0">
                <a:cs typeface="Arial" pitchFamily="34" charset="0"/>
              </a:rPr>
              <a:t>AERONET (Ground-based sun photometer)</a:t>
            </a:r>
          </a:p>
          <a:p>
            <a:pPr marL="854075" lvl="1" indent="-342900" defTabSz="3976100">
              <a:spcBef>
                <a:spcPts val="600"/>
              </a:spcBef>
              <a:buFont typeface="Arial" panose="020B0604020202020204" pitchFamily="34" charset="0"/>
              <a:buChar char="•"/>
              <a:defRPr/>
            </a:pPr>
            <a:r>
              <a:rPr lang="en-US" sz="2000" b="1" dirty="0" smtClean="0">
                <a:cs typeface="Arial" pitchFamily="34" charset="0"/>
              </a:rPr>
              <a:t>MODIS Deep-Blue (Data-based characterization of surface reflectance)</a:t>
            </a:r>
            <a:endParaRPr lang="en-US" sz="2000" b="1" dirty="0">
              <a:cs typeface="Arial" pitchFamily="34" charset="0"/>
            </a:endParaRPr>
          </a:p>
          <a:p>
            <a:pPr marL="854075" lvl="1" indent="-342900" defTabSz="3976100">
              <a:spcBef>
                <a:spcPts val="600"/>
              </a:spcBef>
              <a:buFont typeface="Arial" panose="020B0604020202020204" pitchFamily="34" charset="0"/>
              <a:buChar char="•"/>
              <a:defRPr/>
            </a:pPr>
            <a:r>
              <a:rPr lang="en-US" sz="2000" b="1" dirty="0">
                <a:cs typeface="Arial" pitchFamily="34" charset="0"/>
              </a:rPr>
              <a:t>MODIS </a:t>
            </a:r>
            <a:r>
              <a:rPr lang="en-US" sz="2000" b="1" dirty="0"/>
              <a:t>Multi-Angle Implementation of Atmospheric Correction </a:t>
            </a:r>
            <a:r>
              <a:rPr lang="en-US" sz="2000" b="1" dirty="0" smtClean="0"/>
              <a:t>(</a:t>
            </a:r>
            <a:r>
              <a:rPr lang="en-US" sz="2000" b="1" dirty="0" smtClean="0">
                <a:cs typeface="Arial" pitchFamily="34" charset="0"/>
              </a:rPr>
              <a:t>MAIAC) </a:t>
            </a:r>
            <a:r>
              <a:rPr lang="en-US" sz="2000" b="1" dirty="0" smtClean="0">
                <a:cs typeface="Arial" pitchFamily="34" charset="0"/>
              </a:rPr>
              <a:t>(MODIS retrievals of </a:t>
            </a:r>
            <a:r>
              <a:rPr lang="en-US" sz="2000" b="1" dirty="0">
                <a:cs typeface="Arial" pitchFamily="34" charset="0"/>
              </a:rPr>
              <a:t>surface reflectance)</a:t>
            </a:r>
            <a:endParaRPr lang="en-US" sz="2000" b="1" dirty="0" smtClean="0">
              <a:cs typeface="Arial" pitchFamily="34" charset="0"/>
            </a:endParaRPr>
          </a:p>
          <a:p>
            <a:pPr marL="511175" lvl="1" defTabSz="3976100">
              <a:spcBef>
                <a:spcPts val="600"/>
              </a:spcBef>
              <a:defRPr/>
            </a:pPr>
            <a:r>
              <a:rPr lang="en-US" sz="2000" b="1" dirty="0">
                <a:solidFill>
                  <a:schemeClr val="accent6"/>
                </a:solidFill>
                <a:cs typeface="Arial" pitchFamily="34" charset="0"/>
              </a:rPr>
              <a:t>Plume </a:t>
            </a:r>
            <a:r>
              <a:rPr lang="en-US" sz="2000" b="1" dirty="0" smtClean="0">
                <a:solidFill>
                  <a:schemeClr val="accent6"/>
                </a:solidFill>
                <a:cs typeface="Arial" pitchFamily="34" charset="0"/>
              </a:rPr>
              <a:t>injection height</a:t>
            </a:r>
          </a:p>
          <a:p>
            <a:pPr marL="854075" lvl="1" indent="-342900" defTabSz="3976100">
              <a:spcBef>
                <a:spcPts val="600"/>
              </a:spcBef>
              <a:buFont typeface="Arial" panose="020B0604020202020204" pitchFamily="34" charset="0"/>
              <a:buChar char="•"/>
              <a:defRPr/>
            </a:pPr>
            <a:r>
              <a:rPr lang="en-US" sz="2000" b="1" dirty="0">
                <a:cs typeface="Arial" pitchFamily="34" charset="0"/>
              </a:rPr>
              <a:t>Aerosol Single Scattering Albedo and Height Estimation (ASHE</a:t>
            </a:r>
            <a:r>
              <a:rPr lang="en-US" sz="2000" b="1" dirty="0" smtClean="0">
                <a:cs typeface="Arial" pitchFamily="34" charset="0"/>
              </a:rPr>
              <a:t>)</a:t>
            </a:r>
          </a:p>
          <a:p>
            <a:pPr marL="854075" lvl="1" indent="-342900" defTabSz="3976100">
              <a:spcBef>
                <a:spcPts val="600"/>
              </a:spcBef>
              <a:buFont typeface="Arial" panose="020B0604020202020204" pitchFamily="34" charset="0"/>
              <a:buChar char="•"/>
              <a:defRPr/>
            </a:pPr>
            <a:r>
              <a:rPr lang="en-US" sz="2000" b="1" dirty="0" smtClean="0">
                <a:cs typeface="Arial" pitchFamily="34" charset="0"/>
              </a:rPr>
              <a:t>MAIAC</a:t>
            </a:r>
            <a:endParaRPr lang="en-US" sz="2000" b="1" dirty="0" smtClean="0">
              <a:cs typeface="Arial" pitchFamily="34" charset="0"/>
            </a:endParaRPr>
          </a:p>
          <a:p>
            <a:pPr marL="511175" lvl="1" defTabSz="3976100">
              <a:spcBef>
                <a:spcPts val="600"/>
              </a:spcBef>
              <a:defRPr/>
            </a:pPr>
            <a:r>
              <a:rPr lang="en-US" sz="2000" b="1" dirty="0" smtClean="0">
                <a:solidFill>
                  <a:schemeClr val="accent6"/>
                </a:solidFill>
                <a:cs typeface="Arial" pitchFamily="34" charset="0"/>
              </a:rPr>
              <a:t>LIDAR </a:t>
            </a:r>
          </a:p>
          <a:p>
            <a:pPr marL="854075" lvl="1" indent="-342900" defTabSz="3976100">
              <a:spcBef>
                <a:spcPts val="600"/>
              </a:spcBef>
              <a:buFont typeface="Arial" panose="020B0604020202020204" pitchFamily="34" charset="0"/>
              <a:buChar char="•"/>
              <a:defRPr/>
            </a:pPr>
            <a:r>
              <a:rPr lang="en-US" sz="2000" b="1" dirty="0" smtClean="0">
                <a:cs typeface="Arial" pitchFamily="34" charset="0"/>
              </a:rPr>
              <a:t>Ground-based measurements</a:t>
            </a:r>
            <a:endParaRPr lang="en-US" sz="2000" b="1" dirty="0">
              <a:cs typeface="Arial" pitchFamily="34" charset="0"/>
            </a:endParaRPr>
          </a:p>
          <a:p>
            <a:pPr marL="511175" lvl="1" defTabSz="3976100">
              <a:spcBef>
                <a:spcPts val="600"/>
              </a:spcBef>
              <a:defRPr/>
            </a:pPr>
            <a:r>
              <a:rPr lang="en-US" sz="2000" b="1" dirty="0" smtClean="0">
                <a:solidFill>
                  <a:schemeClr val="accent6"/>
                </a:solidFill>
                <a:cs typeface="Arial" pitchFamily="34" charset="0"/>
              </a:rPr>
              <a:t>Fire Radiative Power</a:t>
            </a:r>
          </a:p>
          <a:p>
            <a:pPr marL="854075" lvl="1" indent="-342900" defTabSz="3976100">
              <a:spcBef>
                <a:spcPts val="600"/>
              </a:spcBef>
              <a:buFont typeface="Arial" panose="020B0604020202020204" pitchFamily="34" charset="0"/>
              <a:buChar char="•"/>
              <a:defRPr/>
            </a:pPr>
            <a:r>
              <a:rPr lang="en-US" sz="2000" b="1" dirty="0" smtClean="0">
                <a:cs typeface="Arial" pitchFamily="34" charset="0"/>
              </a:rPr>
              <a:t>Intensity of the fire</a:t>
            </a:r>
            <a:endParaRPr lang="en-US" sz="2000" b="1" dirty="0" smtClean="0">
              <a:solidFill>
                <a:srgbClr val="000080"/>
              </a:solidFill>
              <a:cs typeface="Arial" pitchFamily="34" charset="0"/>
            </a:endParaRPr>
          </a:p>
          <a:p>
            <a:pPr marL="511175" lvl="1" defTabSz="3976100">
              <a:spcBef>
                <a:spcPts val="600"/>
              </a:spcBef>
              <a:defRPr/>
            </a:pPr>
            <a:endParaRPr lang="en-US" sz="2000" b="1" dirty="0">
              <a:solidFill>
                <a:srgbClr val="000080"/>
              </a:solidFill>
              <a:cs typeface="Arial" pitchFamily="34" charset="0"/>
            </a:endParaRPr>
          </a:p>
        </p:txBody>
      </p:sp>
    </p:spTree>
    <p:extLst>
      <p:ext uri="{BB962C8B-B14F-4D97-AF65-F5344CB8AC3E}">
        <p14:creationId xmlns:p14="http://schemas.microsoft.com/office/powerpoint/2010/main" val="228932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a:solidFill>
                  <a:schemeClr val="bg1"/>
                </a:solidFill>
              </a:rPr>
              <a:t>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sz="2500" dirty="0" smtClean="0"/>
              <a:t>Improvement C6.1 and MAIAC AODs</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Fire season,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26" y="1904999"/>
            <a:ext cx="3944073" cy="3692009"/>
          </a:xfrm>
          <a:prstGeom prst="rect">
            <a:avLst/>
          </a:prstGeom>
        </p:spPr>
      </p:pic>
      <p:sp>
        <p:nvSpPr>
          <p:cNvPr id="23" name="Rectangle 22"/>
          <p:cNvSpPr/>
          <p:nvPr/>
        </p:nvSpPr>
        <p:spPr>
          <a:xfrm>
            <a:off x="151497" y="6611779"/>
            <a:ext cx="2287806" cy="246221"/>
          </a:xfrm>
          <a:prstGeom prst="rect">
            <a:avLst/>
          </a:prstGeom>
        </p:spPr>
        <p:txBody>
          <a:bodyPr wrap="none">
            <a:spAutoFit/>
          </a:bodyPr>
          <a:lstStyle/>
          <a:p>
            <a:r>
              <a:rPr lang="en-US" sz="1000" dirty="0">
                <a:solidFill>
                  <a:schemeClr val="bg1"/>
                </a:solidFill>
              </a:rPr>
              <a:t>https://worldview.earthdata.nasa.gov/</a:t>
            </a:r>
          </a:p>
        </p:txBody>
      </p:sp>
      <p:sp>
        <p:nvSpPr>
          <p:cNvPr id="24" name="Rectangle 23"/>
          <p:cNvSpPr/>
          <p:nvPr/>
        </p:nvSpPr>
        <p:spPr>
          <a:xfrm>
            <a:off x="4648199" y="1590634"/>
            <a:ext cx="4419601" cy="4154984"/>
          </a:xfrm>
          <a:prstGeom prst="rect">
            <a:avLst/>
          </a:prstGeom>
        </p:spPr>
        <p:txBody>
          <a:bodyPr wrap="square">
            <a:spAutoFit/>
          </a:bodyPr>
          <a:lstStyle/>
          <a:p>
            <a:pPr marR="0" lvl="0" defTabSz="3976100">
              <a:spcBef>
                <a:spcPts val="400"/>
              </a:spcBef>
              <a:spcAft>
                <a:spcPts val="0"/>
              </a:spcAft>
              <a:defRPr/>
            </a:pPr>
            <a:r>
              <a:rPr lang="en-US" b="1" dirty="0" smtClean="0">
                <a:solidFill>
                  <a:srgbClr val="000090"/>
                </a:solidFill>
                <a:cs typeface="Calibri" panose="020F0502020204030204" pitchFamily="34" charset="0"/>
              </a:rPr>
              <a:t>Study case:</a:t>
            </a:r>
            <a:endParaRPr lang="en-US" b="1" dirty="0">
              <a:solidFill>
                <a:srgbClr val="000090"/>
              </a:solidFill>
              <a:cs typeface="Calibri" panose="020F0502020204030204" pitchFamily="34" charset="0"/>
            </a:endParaRPr>
          </a:p>
          <a:p>
            <a:pPr marL="346075" marR="0" lvl="0" indent="-346075" defTabSz="3976100">
              <a:spcBef>
                <a:spcPts val="400"/>
              </a:spcBef>
              <a:spcAft>
                <a:spcPts val="0"/>
              </a:spcAft>
              <a:buFont typeface="Arial" pitchFamily="34" charset="0"/>
              <a:buChar char="•"/>
              <a:defRPr/>
            </a:pPr>
            <a:r>
              <a:rPr lang="en-US" dirty="0" smtClean="0">
                <a:cs typeface="Calibri" panose="020F0502020204030204" pitchFamily="34" charset="0"/>
              </a:rPr>
              <a:t>August, 2013</a:t>
            </a:r>
          </a:p>
          <a:p>
            <a:pPr marL="346075" marR="0" lvl="0" indent="-346075" defTabSz="3976100">
              <a:spcBef>
                <a:spcPts val="400"/>
              </a:spcBef>
              <a:spcAft>
                <a:spcPts val="0"/>
              </a:spcAft>
              <a:buFont typeface="Arial" pitchFamily="34" charset="0"/>
              <a:buChar char="•"/>
              <a:defRPr/>
            </a:pPr>
            <a:r>
              <a:rPr lang="en-US" dirty="0" smtClean="0">
                <a:cs typeface="Calibri" panose="020F0502020204030204" pitchFamily="34" charset="0"/>
              </a:rPr>
              <a:t>Multiple fires (e.g. Yosemite Rim Fire)</a:t>
            </a:r>
            <a:endParaRPr lang="en-US" dirty="0">
              <a:cs typeface="Calibri" panose="020F0502020204030204" pitchFamily="34" charset="0"/>
            </a:endParaRPr>
          </a:p>
          <a:p>
            <a:pPr defTabSz="3976100">
              <a:spcBef>
                <a:spcPts val="400"/>
              </a:spcBef>
              <a:defRPr/>
            </a:pPr>
            <a:r>
              <a:rPr lang="en-US" b="1" dirty="0" smtClean="0">
                <a:solidFill>
                  <a:srgbClr val="000090"/>
                </a:solidFill>
                <a:cs typeface="Calibri" panose="020F0502020204030204" pitchFamily="34" charset="0"/>
              </a:rPr>
              <a:t>MODIS DB C6.1 </a:t>
            </a:r>
            <a:r>
              <a:rPr lang="en-US" b="1" dirty="0" smtClean="0">
                <a:solidFill>
                  <a:srgbClr val="FF0000"/>
                </a:solidFill>
                <a:cs typeface="Calibri" panose="020F0502020204030204" pitchFamily="34" charset="0"/>
              </a:rPr>
              <a:t>(?)</a:t>
            </a:r>
            <a:r>
              <a:rPr lang="en-US" b="1" dirty="0" smtClean="0">
                <a:solidFill>
                  <a:srgbClr val="000090"/>
                </a:solidFill>
                <a:cs typeface="Calibri" panose="020F0502020204030204" pitchFamily="34" charset="0"/>
              </a:rPr>
              <a:t> (Pi: Christina Hsu, PhD)</a:t>
            </a:r>
          </a:p>
          <a:p>
            <a:pPr marL="346075" marR="0" lvl="0" indent="-346075" defTabSz="3976100">
              <a:spcBef>
                <a:spcPts val="400"/>
              </a:spcBef>
              <a:spcAft>
                <a:spcPts val="0"/>
              </a:spcAft>
              <a:buFont typeface="Arial" pitchFamily="34" charset="0"/>
              <a:buChar char="•"/>
              <a:defRPr/>
            </a:pPr>
            <a:r>
              <a:rPr lang="en-US" dirty="0" smtClean="0">
                <a:cs typeface="Calibri" panose="020F0502020204030204" pitchFamily="34" charset="0"/>
              </a:rPr>
              <a:t>Improvement in fire detection</a:t>
            </a:r>
            <a:endParaRPr lang="en-US" dirty="0">
              <a:cs typeface="Calibri" panose="020F0502020204030204" pitchFamily="34" charset="0"/>
            </a:endParaRPr>
          </a:p>
          <a:p>
            <a:pPr marL="346075" indent="-346075" defTabSz="3976100">
              <a:spcBef>
                <a:spcPts val="400"/>
              </a:spcBef>
              <a:buFont typeface="Arial" pitchFamily="34" charset="0"/>
              <a:buChar char="•"/>
              <a:defRPr/>
            </a:pPr>
            <a:r>
              <a:rPr lang="en-US" dirty="0" smtClean="0">
                <a:cs typeface="Calibri" panose="020F0502020204030204" pitchFamily="34" charset="0"/>
              </a:rPr>
              <a:t>Reduction in the impact of surface reflectance in the AOD</a:t>
            </a:r>
            <a:endParaRPr lang="en-US" b="1" dirty="0">
              <a:effectLst/>
              <a:latin typeface="+mj-lt"/>
              <a:ea typeface="Calibri" panose="020F0502020204030204" pitchFamily="34" charset="0"/>
              <a:cs typeface="Times New Roman" panose="02020603050405020304" pitchFamily="18" charset="0"/>
            </a:endParaRPr>
          </a:p>
          <a:p>
            <a:pPr defTabSz="3976100">
              <a:spcBef>
                <a:spcPts val="400"/>
              </a:spcBef>
              <a:defRPr/>
            </a:pPr>
            <a:r>
              <a:rPr lang="en-US" b="1" dirty="0" smtClean="0">
                <a:solidFill>
                  <a:srgbClr val="000090"/>
                </a:solidFill>
                <a:cs typeface="Calibri" panose="020F0502020204030204" pitchFamily="34" charset="0"/>
              </a:rPr>
              <a:t>MAIAC </a:t>
            </a:r>
            <a:r>
              <a:rPr lang="en-US" b="1" dirty="0" smtClean="0">
                <a:solidFill>
                  <a:srgbClr val="FF0000"/>
                </a:solidFill>
                <a:cs typeface="Calibri" panose="020F0502020204030204" pitchFamily="34" charset="0"/>
              </a:rPr>
              <a:t>(?)</a:t>
            </a:r>
            <a:r>
              <a:rPr lang="en-US" b="1" dirty="0" smtClean="0">
                <a:solidFill>
                  <a:srgbClr val="000090"/>
                </a:solidFill>
                <a:cs typeface="Calibri" panose="020F0502020204030204" pitchFamily="34" charset="0"/>
              </a:rPr>
              <a:t> (Pi</a:t>
            </a:r>
            <a:r>
              <a:rPr lang="en-US" b="1" dirty="0">
                <a:solidFill>
                  <a:srgbClr val="000090"/>
                </a:solidFill>
                <a:cs typeface="Calibri" panose="020F0502020204030204" pitchFamily="34" charset="0"/>
              </a:rPr>
              <a:t>: Alexei </a:t>
            </a:r>
            <a:r>
              <a:rPr lang="en-US" b="1" dirty="0" err="1">
                <a:solidFill>
                  <a:srgbClr val="000090"/>
                </a:solidFill>
                <a:cs typeface="Calibri" panose="020F0502020204030204" pitchFamily="34" charset="0"/>
              </a:rPr>
              <a:t>Lyapustin</a:t>
            </a:r>
            <a:r>
              <a:rPr lang="en-US" b="1" dirty="0">
                <a:solidFill>
                  <a:srgbClr val="000090"/>
                </a:solidFill>
                <a:cs typeface="Calibri" panose="020F0502020204030204" pitchFamily="34" charset="0"/>
              </a:rPr>
              <a:t>, PhD)</a:t>
            </a:r>
          </a:p>
          <a:p>
            <a:pPr marL="346075" indent="-346075" defTabSz="3976100">
              <a:spcBef>
                <a:spcPts val="400"/>
              </a:spcBef>
              <a:buFont typeface="Arial" pitchFamily="34" charset="0"/>
              <a:buChar char="•"/>
              <a:defRPr/>
            </a:pPr>
            <a:r>
              <a:rPr lang="en-US" dirty="0" smtClean="0">
                <a:cs typeface="Calibri" panose="020F0502020204030204" pitchFamily="34" charset="0"/>
              </a:rPr>
              <a:t>High-resolution AOD (1-km)</a:t>
            </a:r>
          </a:p>
          <a:p>
            <a:pPr marL="346075" indent="-346075" defTabSz="3976100">
              <a:spcBef>
                <a:spcPts val="400"/>
              </a:spcBef>
              <a:buFont typeface="Arial" pitchFamily="34" charset="0"/>
              <a:buChar char="•"/>
              <a:defRPr/>
            </a:pPr>
            <a:r>
              <a:rPr lang="en-US" dirty="0" smtClean="0">
                <a:cs typeface="Calibri" panose="020F0502020204030204" pitchFamily="34" charset="0"/>
              </a:rPr>
              <a:t>Plume injection height</a:t>
            </a:r>
          </a:p>
          <a:p>
            <a:pPr marL="346075" indent="-346075" defTabSz="3976100">
              <a:spcBef>
                <a:spcPts val="400"/>
              </a:spcBef>
              <a:buFont typeface="Arial" pitchFamily="34" charset="0"/>
              <a:buChar char="•"/>
              <a:defRPr/>
            </a:pPr>
            <a:r>
              <a:rPr lang="en-US" dirty="0" smtClean="0">
                <a:cs typeface="Calibri" panose="020F0502020204030204" pitchFamily="34" charset="0"/>
              </a:rPr>
              <a:t>Better characterization of surface reflectance in the AOD</a:t>
            </a:r>
            <a:endParaRPr lang="en-US"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041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a:solidFill>
                  <a:schemeClr val="bg1"/>
                </a:solidFill>
              </a:rPr>
              <a:t>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Improvement in AOD</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7774"/>
            <a:ext cx="9144000" cy="5153026"/>
          </a:xfrm>
          <a:prstGeom prst="rect">
            <a:avLst/>
          </a:prstGeom>
        </p:spPr>
      </p:pic>
      <p:sp>
        <p:nvSpPr>
          <p:cNvPr id="10" name="Rectangle 9"/>
          <p:cNvSpPr/>
          <p:nvPr/>
        </p:nvSpPr>
        <p:spPr>
          <a:xfrm>
            <a:off x="5334000" y="6290130"/>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2641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US"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Improvement in AOD: C6.1</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5000" b="51756"/>
          <a:stretch/>
        </p:blipFill>
        <p:spPr>
          <a:xfrm>
            <a:off x="0" y="1247774"/>
            <a:ext cx="5943600" cy="2486026"/>
          </a:xfrm>
          <a:prstGeom prst="rect">
            <a:avLst/>
          </a:prstGeom>
        </p:spPr>
      </p:pic>
      <p:sp>
        <p:nvSpPr>
          <p:cNvPr id="10" name="Rectangle 9"/>
          <p:cNvSpPr/>
          <p:nvPr/>
        </p:nvSpPr>
        <p:spPr>
          <a:xfrm>
            <a:off x="5943600" y="1590634"/>
            <a:ext cx="3124200" cy="1682512"/>
          </a:xfrm>
          <a:prstGeom prst="rect">
            <a:avLst/>
          </a:prstGeom>
        </p:spPr>
        <p:txBody>
          <a:bodyPr wrap="square">
            <a:spAutoFit/>
          </a:bodyPr>
          <a:lstStyle/>
          <a:p>
            <a:pPr marR="0" lvl="0" defTabSz="3976100">
              <a:spcBef>
                <a:spcPts val="400"/>
              </a:spcBef>
              <a:spcAft>
                <a:spcPts val="0"/>
              </a:spcAft>
              <a:defRPr/>
            </a:pPr>
            <a:r>
              <a:rPr lang="en-US" b="1" dirty="0" smtClean="0">
                <a:solidFill>
                  <a:srgbClr val="000090"/>
                </a:solidFill>
                <a:cs typeface="Calibri" panose="020F0502020204030204" pitchFamily="34" charset="0"/>
              </a:rPr>
              <a:t>Results:</a:t>
            </a:r>
            <a:endParaRPr lang="en-US" b="1" dirty="0">
              <a:solidFill>
                <a:srgbClr val="000090"/>
              </a:solidFill>
              <a:cs typeface="Calibri" panose="020F0502020204030204" pitchFamily="34" charset="0"/>
            </a:endParaRPr>
          </a:p>
          <a:p>
            <a:pPr marL="346075" marR="0" lvl="0" indent="-346075" defTabSz="3976100">
              <a:spcBef>
                <a:spcPts val="400"/>
              </a:spcBef>
              <a:spcAft>
                <a:spcPts val="0"/>
              </a:spcAft>
              <a:buFont typeface="Arial" pitchFamily="34" charset="0"/>
              <a:buChar char="•"/>
              <a:defRPr/>
            </a:pPr>
            <a:r>
              <a:rPr lang="en-US" dirty="0" smtClean="0"/>
              <a:t>C6 (</a:t>
            </a:r>
            <a:r>
              <a:rPr lang="en-US" dirty="0"/>
              <a:t>r</a:t>
            </a:r>
            <a:r>
              <a:rPr lang="en-US" baseline="30000" dirty="0"/>
              <a:t>2 </a:t>
            </a:r>
            <a:r>
              <a:rPr lang="en-US" dirty="0" smtClean="0"/>
              <a:t>~0.58; </a:t>
            </a:r>
            <a:r>
              <a:rPr lang="en-US" dirty="0"/>
              <a:t>p &lt;0.01</a:t>
            </a:r>
            <a:r>
              <a:rPr lang="en-US" dirty="0" smtClean="0"/>
              <a:t>) </a:t>
            </a:r>
          </a:p>
          <a:p>
            <a:pPr marL="346075" indent="-346075" defTabSz="3976100">
              <a:spcBef>
                <a:spcPts val="400"/>
              </a:spcBef>
              <a:buFont typeface="Arial" pitchFamily="34" charset="0"/>
              <a:buChar char="•"/>
              <a:defRPr/>
            </a:pPr>
            <a:r>
              <a:rPr lang="en-US" dirty="0"/>
              <a:t>C6.1 (r</a:t>
            </a:r>
            <a:r>
              <a:rPr lang="en-US" baseline="30000" dirty="0"/>
              <a:t>2 </a:t>
            </a:r>
            <a:r>
              <a:rPr lang="en-US" dirty="0"/>
              <a:t>~</a:t>
            </a:r>
            <a:r>
              <a:rPr lang="en-US" dirty="0" smtClean="0"/>
              <a:t>0.71; </a:t>
            </a:r>
            <a:r>
              <a:rPr lang="en-US" dirty="0"/>
              <a:t>p &lt;0.01) </a:t>
            </a:r>
            <a:endParaRPr lang="en-US" dirty="0" smtClean="0"/>
          </a:p>
          <a:p>
            <a:pPr marL="346075" marR="0" lvl="0" indent="-346075" defTabSz="3976100">
              <a:spcBef>
                <a:spcPts val="400"/>
              </a:spcBef>
              <a:spcAft>
                <a:spcPts val="0"/>
              </a:spcAft>
              <a:buFont typeface="Arial" pitchFamily="34" charset="0"/>
              <a:buChar char="•"/>
              <a:defRPr/>
            </a:pPr>
            <a:r>
              <a:rPr lang="en-US" dirty="0" smtClean="0"/>
              <a:t>Fire detection </a:t>
            </a:r>
            <a:r>
              <a:rPr lang="en-US" b="1" dirty="0" smtClean="0">
                <a:solidFill>
                  <a:srgbClr val="FF0000"/>
                </a:solidFill>
              </a:rPr>
              <a:t>(?)</a:t>
            </a:r>
          </a:p>
          <a:p>
            <a:pPr marL="346075" marR="0" lvl="0" indent="-346075" defTabSz="3976100">
              <a:spcBef>
                <a:spcPts val="400"/>
              </a:spcBef>
              <a:spcAft>
                <a:spcPts val="0"/>
              </a:spcAft>
              <a:buFont typeface="Arial" pitchFamily="34" charset="0"/>
              <a:buChar char="•"/>
              <a:defRPr/>
            </a:pPr>
            <a:r>
              <a:rPr lang="en-US" dirty="0" smtClean="0"/>
              <a:t>Albedo </a:t>
            </a:r>
            <a:r>
              <a:rPr lang="en-US" b="1" dirty="0" smtClean="0">
                <a:solidFill>
                  <a:srgbClr val="FF0000"/>
                </a:solidFill>
              </a:rPr>
              <a:t>(?) </a:t>
            </a:r>
            <a:endParaRPr lang="en-US" b="1" dirty="0">
              <a:solidFill>
                <a:srgbClr val="FF0000"/>
              </a:solidFill>
            </a:endParaRPr>
          </a:p>
        </p:txBody>
      </p:sp>
      <p:sp>
        <p:nvSpPr>
          <p:cNvPr id="11" name="Rectangle 10"/>
          <p:cNvSpPr/>
          <p:nvPr/>
        </p:nvSpPr>
        <p:spPr>
          <a:xfrm>
            <a:off x="4610100" y="3623846"/>
            <a:ext cx="1257300" cy="33855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 </a:t>
            </a:r>
            <a:endParaRPr lang="en-US" sz="800" b="1" dirty="0" smtClean="0">
              <a:latin typeface="Arial" panose="020B0604020202020204" pitchFamily="34" charset="0"/>
              <a:cs typeface="Arial" panose="020B0604020202020204" pitchFamily="34" charset="0"/>
            </a:endParaRPr>
          </a:p>
          <a:p>
            <a:r>
              <a:rPr lang="en-US" sz="800" b="1" dirty="0" smtClean="0">
                <a:latin typeface="Arial" panose="020B0604020202020204" pitchFamily="34" charset="0"/>
                <a:cs typeface="Arial" panose="020B0604020202020204" pitchFamily="34" charset="0"/>
              </a:rPr>
              <a:t>(In-preparation)</a:t>
            </a:r>
            <a:endParaRPr lang="en-US" sz="800" b="1" dirty="0">
              <a:latin typeface="Arial" panose="020B0604020202020204" pitchFamily="34" charset="0"/>
              <a:cs typeface="Arial" panose="020B0604020202020204" pitchFamily="34" charset="0"/>
            </a:endParaRPr>
          </a:p>
        </p:txBody>
      </p:sp>
      <p:sp>
        <p:nvSpPr>
          <p:cNvPr id="14" name="Rectangle 13"/>
          <p:cNvSpPr/>
          <p:nvPr/>
        </p:nvSpPr>
        <p:spPr>
          <a:xfrm>
            <a:off x="2171555" y="4829248"/>
            <a:ext cx="4827270" cy="9465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009900"/>
                </a:solidFill>
              </a:rPr>
              <a:t>Improvement</a:t>
            </a:r>
            <a:endParaRPr lang="en-US" b="1" dirty="0">
              <a:solidFill>
                <a:srgbClr val="009900"/>
              </a:solidFill>
            </a:endParaRPr>
          </a:p>
        </p:txBody>
      </p:sp>
    </p:spTree>
    <p:extLst>
      <p:ext uri="{BB962C8B-B14F-4D97-AF65-F5344CB8AC3E}">
        <p14:creationId xmlns:p14="http://schemas.microsoft.com/office/powerpoint/2010/main" val="485192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b="1" dirty="0">
                <a:solidFill>
                  <a:schemeClr val="bg1"/>
                </a:solidFill>
              </a:rPr>
              <a:t>8</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b="1" dirty="0" err="1" smtClean="0">
                <a:solidFill>
                  <a:schemeClr val="bg1"/>
                </a:solidFill>
              </a:rPr>
              <a:t>www.unr.edu</a:t>
            </a:r>
            <a:r>
              <a:rPr lang="en-US" b="1" dirty="0" smtClean="0">
                <a:solidFill>
                  <a:schemeClr val="bg1"/>
                </a:solidFill>
              </a:rPr>
              <a:t>/~</a:t>
            </a:r>
            <a:r>
              <a:rPr lang="en-US" b="1" dirty="0" err="1" smtClean="0">
                <a:solidFill>
                  <a:schemeClr val="bg1"/>
                </a:solidFill>
              </a:rPr>
              <a:t>hholmes</a:t>
            </a:r>
            <a:endParaRPr lang="en-US" b="1" dirty="0">
              <a:solidFill>
                <a:schemeClr val="bg1"/>
              </a:solidFill>
            </a:endParaRPr>
          </a:p>
        </p:txBody>
      </p:sp>
      <p:sp>
        <p:nvSpPr>
          <p:cNvPr id="12" name="Title 1"/>
          <p:cNvSpPr>
            <a:spLocks noGrp="1"/>
          </p:cNvSpPr>
          <p:nvPr>
            <p:ph type="title"/>
          </p:nvPr>
        </p:nvSpPr>
        <p:spPr>
          <a:xfrm>
            <a:off x="1040130" y="381000"/>
            <a:ext cx="7391400" cy="762000"/>
          </a:xfrm>
        </p:spPr>
        <p:txBody>
          <a:bodyPr/>
          <a:lstStyle/>
          <a:p>
            <a:r>
              <a:rPr lang="en-US" dirty="0" smtClean="0"/>
              <a:t>Improvement in AOD: C6.1</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Western U.S., August, 2013</a:t>
            </a:r>
            <a:endParaRPr lang="en-US" sz="2400" b="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5000"/>
          <a:stretch/>
        </p:blipFill>
        <p:spPr>
          <a:xfrm>
            <a:off x="0" y="1247774"/>
            <a:ext cx="5943600" cy="5153026"/>
          </a:xfrm>
          <a:prstGeom prst="rect">
            <a:avLst/>
          </a:prstGeom>
        </p:spPr>
      </p:pic>
      <p:sp>
        <p:nvSpPr>
          <p:cNvPr id="10" name="Rectangle 9"/>
          <p:cNvSpPr/>
          <p:nvPr/>
        </p:nvSpPr>
        <p:spPr>
          <a:xfrm>
            <a:off x="5943600" y="1590634"/>
            <a:ext cx="3124200" cy="2185214"/>
          </a:xfrm>
          <a:prstGeom prst="rect">
            <a:avLst/>
          </a:prstGeom>
        </p:spPr>
        <p:txBody>
          <a:bodyPr wrap="square">
            <a:spAutoFit/>
          </a:bodyPr>
          <a:lstStyle/>
          <a:p>
            <a:pPr marR="0" lvl="0" defTabSz="3976100">
              <a:spcBef>
                <a:spcPts val="400"/>
              </a:spcBef>
              <a:spcAft>
                <a:spcPts val="0"/>
              </a:spcAft>
              <a:defRPr/>
            </a:pPr>
            <a:r>
              <a:rPr lang="en-US" b="1" dirty="0" smtClean="0">
                <a:solidFill>
                  <a:srgbClr val="000090"/>
                </a:solidFill>
                <a:cs typeface="Calibri" panose="020F0502020204030204" pitchFamily="34" charset="0"/>
              </a:rPr>
              <a:t>Results (Fires):</a:t>
            </a:r>
            <a:endParaRPr lang="en-US" b="1" dirty="0">
              <a:solidFill>
                <a:srgbClr val="000090"/>
              </a:solidFill>
              <a:cs typeface="Calibri" panose="020F0502020204030204" pitchFamily="34" charset="0"/>
            </a:endParaRPr>
          </a:p>
          <a:p>
            <a:pPr marL="346075" marR="0" lvl="0" indent="-346075" defTabSz="3976100">
              <a:spcBef>
                <a:spcPts val="400"/>
              </a:spcBef>
              <a:spcAft>
                <a:spcPts val="0"/>
              </a:spcAft>
              <a:buFont typeface="Arial" pitchFamily="34" charset="0"/>
              <a:buChar char="•"/>
              <a:defRPr/>
            </a:pPr>
            <a:r>
              <a:rPr lang="en-US" dirty="0"/>
              <a:t>High STDs in AOD </a:t>
            </a:r>
            <a:r>
              <a:rPr lang="en-US" dirty="0" smtClean="0"/>
              <a:t>help </a:t>
            </a:r>
            <a:r>
              <a:rPr lang="en-US" dirty="0"/>
              <a:t>to detect fire </a:t>
            </a:r>
            <a:r>
              <a:rPr lang="en-US" dirty="0" smtClean="0"/>
              <a:t>activity</a:t>
            </a:r>
          </a:p>
          <a:p>
            <a:pPr defTabSz="3976100">
              <a:spcBef>
                <a:spcPts val="400"/>
              </a:spcBef>
              <a:defRPr/>
            </a:pPr>
            <a:r>
              <a:rPr lang="en-US" b="1" dirty="0">
                <a:solidFill>
                  <a:srgbClr val="000090"/>
                </a:solidFill>
                <a:cs typeface="Calibri" panose="020F0502020204030204" pitchFamily="34" charset="0"/>
              </a:rPr>
              <a:t>Results </a:t>
            </a:r>
            <a:r>
              <a:rPr lang="en-US" b="1" dirty="0" smtClean="0">
                <a:solidFill>
                  <a:srgbClr val="000090"/>
                </a:solidFill>
                <a:cs typeface="Calibri" panose="020F0502020204030204" pitchFamily="34" charset="0"/>
              </a:rPr>
              <a:t>(Albedo):</a:t>
            </a:r>
            <a:endParaRPr lang="en-US" dirty="0" smtClean="0"/>
          </a:p>
          <a:p>
            <a:pPr marL="346075" marR="0" lvl="0" indent="-346075" defTabSz="3976100">
              <a:spcBef>
                <a:spcPts val="400"/>
              </a:spcBef>
              <a:spcAft>
                <a:spcPts val="0"/>
              </a:spcAft>
              <a:buFont typeface="Arial" pitchFamily="34" charset="0"/>
              <a:buChar char="•"/>
              <a:defRPr/>
            </a:pPr>
            <a:r>
              <a:rPr lang="en-US" dirty="0"/>
              <a:t>Low STDs in AOD </a:t>
            </a:r>
            <a:r>
              <a:rPr lang="en-US" dirty="0" smtClean="0"/>
              <a:t>help to detect areas of albedo issues</a:t>
            </a:r>
            <a:endParaRPr lang="en-US" dirty="0"/>
          </a:p>
        </p:txBody>
      </p:sp>
      <p:sp>
        <p:nvSpPr>
          <p:cNvPr id="11" name="Rectangle 10"/>
          <p:cNvSpPr/>
          <p:nvPr/>
        </p:nvSpPr>
        <p:spPr>
          <a:xfrm>
            <a:off x="5029200" y="6293078"/>
            <a:ext cx="2324100" cy="21544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a:t>
            </a:r>
            <a:r>
              <a:rPr lang="en-US" sz="800" b="1" dirty="0" smtClean="0">
                <a:latin typeface="Arial" panose="020B0604020202020204" pitchFamily="34" charset="0"/>
                <a:cs typeface="Arial" panose="020B0604020202020204" pitchFamily="34" charset="0"/>
              </a:rPr>
              <a:t>., (In-preparation)</a:t>
            </a: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793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HolmesUNR_Templat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HolmesUNR_Template.pot</Template>
  <TotalTime>32346</TotalTime>
  <Words>2677</Words>
  <Application>Microsoft Office PowerPoint</Application>
  <PresentationFormat>On-screen Show (4:3)</PresentationFormat>
  <Paragraphs>320</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Helvetica</vt:lpstr>
      <vt:lpstr>Times New Roman</vt:lpstr>
      <vt:lpstr>Wingdings</vt:lpstr>
      <vt:lpstr>HolmesUNR_Template</vt:lpstr>
      <vt:lpstr>PowerPoint Presentation</vt:lpstr>
      <vt:lpstr>Motivation</vt:lpstr>
      <vt:lpstr>Motivation</vt:lpstr>
      <vt:lpstr>PowerPoint Presentation</vt:lpstr>
      <vt:lpstr>Measurements</vt:lpstr>
      <vt:lpstr>Improvement C6.1 and MAIAC AODs Fire season, August, 2013</vt:lpstr>
      <vt:lpstr>Improvement in AOD Western U.S., August, 2013</vt:lpstr>
      <vt:lpstr>Improvement in AOD: C6.1 Western U.S., August, 2013</vt:lpstr>
      <vt:lpstr>Improvement in AOD: C6.1 Western U.S., August, 2013</vt:lpstr>
      <vt:lpstr>Improvement in AOD: MAIAC Western U.S., August, 2013</vt:lpstr>
      <vt:lpstr>Evaluation of NASA MODIS AOD Western U.S., August, 2013</vt:lpstr>
      <vt:lpstr>Improvement in AOD Western U.S., August, 2013</vt:lpstr>
      <vt:lpstr>Improvement in AOD: Fires Western U.S., August, 2013</vt:lpstr>
      <vt:lpstr>Improvement in AOD: High-resolution Western U.S., August, 2013</vt:lpstr>
      <vt:lpstr>Evaluation of NASA Col. 6 FRP Western U.S., August, 2013</vt:lpstr>
      <vt:lpstr>Planetary boundary layer</vt:lpstr>
      <vt:lpstr>Planetary boundary layer</vt:lpstr>
      <vt:lpstr>MAIAC Plume Injection Height and PBLH  Western U.S., August, 2013</vt:lpstr>
      <vt:lpstr>MAIAC Plume Injection Height and PBLH  Western U.S., August, 2013</vt:lpstr>
      <vt:lpstr>ASHE Plume Injection Height and PBLH  Western U.S., August, 2013</vt:lpstr>
      <vt:lpstr>HYSPLIT Back Trajectories: 31 Aug 2013 24 hour, NAM 12-km</vt:lpstr>
      <vt:lpstr>ASHE Plume Injection Height and  LIDAR data Yosemite Rim Fire, August, 2013 </vt:lpstr>
      <vt:lpstr>PowerPoint Presentation</vt:lpstr>
      <vt:lpstr>PowerPoint Presentation</vt:lpstr>
      <vt:lpstr>Acknowledgments</vt:lpstr>
    </vt:vector>
  </TitlesOfParts>
  <Company>University of Nevada, Reno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MLoriaCMAS</dc:title>
  <dc:creator>MarcelaLoria</dc:creator>
  <cp:lastModifiedBy>marce.marcelaloria@gmail.com</cp:lastModifiedBy>
  <cp:revision>1883</cp:revision>
  <dcterms:created xsi:type="dcterms:W3CDTF">2007-02-09T21:28:15Z</dcterms:created>
  <dcterms:modified xsi:type="dcterms:W3CDTF">2018-10-21T22:59:55Z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MLoriaCMAS</vt:lpwstr>
  </property>
  <property fmtid="{D5CDD505-2E9C-101B-9397-08002B2CF9AE}" pid="3" name="SlideDescription">
    <vt:lpwstr/>
  </property>
</Properties>
</file>