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79" r:id="rId5"/>
    <p:sldId id="332" r:id="rId6"/>
    <p:sldId id="359" r:id="rId7"/>
    <p:sldId id="358" r:id="rId8"/>
    <p:sldId id="354" r:id="rId9"/>
    <p:sldId id="357" r:id="rId10"/>
    <p:sldId id="338" r:id="rId11"/>
    <p:sldId id="340" r:id="rId12"/>
    <p:sldId id="343" r:id="rId13"/>
    <p:sldId id="342" r:id="rId14"/>
    <p:sldId id="350" r:id="rId15"/>
    <p:sldId id="351" r:id="rId16"/>
    <p:sldId id="352" r:id="rId17"/>
    <p:sldId id="344" r:id="rId18"/>
    <p:sldId id="345" r:id="rId19"/>
    <p:sldId id="348" r:id="rId20"/>
    <p:sldId id="353" r:id="rId21"/>
    <p:sldId id="349" r:id="rId22"/>
    <p:sldId id="291" r:id="rId23"/>
    <p:sldId id="346" r:id="rId24"/>
  </p:sldIdLst>
  <p:sldSz cx="9144000" cy="5143500" type="screen16x9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008000"/>
    <a:srgbClr val="595959"/>
    <a:srgbClr val="0082C9"/>
    <a:srgbClr val="BA2E34"/>
    <a:srgbClr val="ECECEC"/>
    <a:srgbClr val="1A1A1A"/>
    <a:srgbClr val="808080"/>
    <a:srgbClr val="064163"/>
    <a:srgbClr val="870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82558" autoAdjust="0"/>
  </p:normalViewPr>
  <p:slideViewPr>
    <p:cSldViewPr snapToGrid="0" snapToObjects="1">
      <p:cViewPr varScale="1">
        <p:scale>
          <a:sx n="125" d="100"/>
          <a:sy n="125" d="100"/>
        </p:scale>
        <p:origin x="816" y="10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4140" y="-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4D6973-754B-47CD-95F4-E4177A42261F}" type="datetimeFigureOut">
              <a:rPr lang="en-US" altLang="en-US"/>
              <a:pPr/>
              <a:t>22/10/2018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8D216E-3286-4007-A09A-41655211A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1046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979507-E6EB-4E09-9330-8A6222761008}" type="datetimeFigureOut">
              <a:rPr lang="en-US" altLang="en-US"/>
              <a:pPr/>
              <a:t>22/10/2018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B6414A-BA14-4DDA-AFF4-139240F35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8398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787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order to try and fill in some of those missing gaps, we developed a statistical</a:t>
            </a:r>
            <a:r>
              <a:rPr lang="en-US" baseline="0" dirty="0" smtClean="0"/>
              <a:t> model (MLR) that used AOD, HMS, FRP to estimate 24hr average PM2.5.</a:t>
            </a:r>
          </a:p>
          <a:p>
            <a:r>
              <a:rPr lang="en-US" baseline="0" dirty="0" smtClean="0"/>
              <a:t>the forecast regions are shaded based on the </a:t>
            </a:r>
            <a:r>
              <a:rPr lang="en-US" baseline="0" dirty="0" err="1" smtClean="0"/>
              <a:t>obs</a:t>
            </a:r>
            <a:r>
              <a:rPr lang="en-US" baseline="0" dirty="0" smtClean="0"/>
              <a:t> at monitor locations. The red dots indicate that there was an AQ advisory.</a:t>
            </a:r>
          </a:p>
          <a:p>
            <a:r>
              <a:rPr lang="en-US" baseline="0" dirty="0" smtClean="0"/>
              <a:t>The bottom is our gridded statistical model  and then averaged over the forecast regions.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907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Canadian forest fire emissions prediction system</a:t>
            </a:r>
          </a:p>
          <a:p>
            <a:r>
              <a:rPr lang="en-US" baseline="0" dirty="0" err="1" smtClean="0"/>
              <a:t>Config</a:t>
            </a:r>
            <a:r>
              <a:rPr lang="en-US" baseline="0" dirty="0" smtClean="0"/>
              <a:t> matrix with radiation feedback, improved fire estimates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May look at feedback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Aerosol size representation at 2 bin (fine and coarse) and the 12 bin (in 12 partitions from .01 to 40.96 um)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233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FEPS benchmark</a:t>
            </a:r>
          </a:p>
          <a:p>
            <a:r>
              <a:rPr lang="en-US" dirty="0" smtClean="0"/>
              <a:t>LT goal -&gt; develop MLR as</a:t>
            </a:r>
            <a:r>
              <a:rPr lang="en-US" baseline="0" dirty="0" smtClean="0"/>
              <a:t> a reference (but still not happy -&gt; just a benchmark)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364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CFFEPS improved over FEPS</a:t>
            </a:r>
          </a:p>
          <a:p>
            <a:pPr marL="228600" indent="-228600">
              <a:buAutoNum type="arabicParenR"/>
            </a:pPr>
            <a:r>
              <a:rPr lang="en-US" dirty="0" smtClean="0"/>
              <a:t>2.5</a:t>
            </a:r>
            <a:r>
              <a:rPr lang="en-US" baseline="0" dirty="0" smtClean="0"/>
              <a:t> and 10km are very close (surprise that the higher res did not add much value over 10km) </a:t>
            </a:r>
            <a:r>
              <a:rPr lang="en-US" baseline="0" dirty="0" smtClean="0">
                <a:sym typeface="Wingdings" panose="05000000000000000000" pitchFamily="2" charset="2"/>
              </a:rPr>
              <a:t> still a limited sample set</a:t>
            </a:r>
          </a:p>
          <a:p>
            <a:pPr marL="228600" indent="-228600">
              <a:buAutoNum type="arabicParenR"/>
            </a:pPr>
            <a:r>
              <a:rPr lang="en-US" dirty="0" smtClean="0"/>
              <a:t>At the station level, our Deterministic model do not add value over persistence or</a:t>
            </a:r>
            <a:r>
              <a:rPr lang="en-US" baseline="0" dirty="0" smtClean="0"/>
              <a:t> the statistical model…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229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deterministic models are doing a great job at forecasting for the arrival of an event without too many false alarm</a:t>
            </a:r>
          </a:p>
          <a:p>
            <a:r>
              <a:rPr lang="en-US" baseline="0" dirty="0" smtClean="0"/>
              <a:t>Isopleth: Yule’s Q (fraction of improvement over random change) </a:t>
            </a:r>
          </a:p>
          <a:p>
            <a:r>
              <a:rPr lang="en-US" dirty="0" err="1" smtClean="0"/>
              <a:t>Fcst</a:t>
            </a:r>
            <a:r>
              <a:rPr lang="en-US" baseline="0" dirty="0" smtClean="0"/>
              <a:t> POV – we find that deterministic model outperforms statistical and they are adding value</a:t>
            </a:r>
          </a:p>
          <a:p>
            <a:r>
              <a:rPr lang="en-US" baseline="0" dirty="0" smtClean="0"/>
              <a:t>This is still at the station level… we need to redo this at the forecast region level… but b/c of the poor performance of MLR, not comfortable using it as a ref data set (next work will be focused on)</a:t>
            </a:r>
          </a:p>
          <a:p>
            <a:endParaRPr lang="en-US" baseline="0" dirty="0" smtClean="0"/>
          </a:p>
          <a:p>
            <a:r>
              <a:rPr lang="en-US" baseline="0" dirty="0" smtClean="0"/>
              <a:t>- if we are just looking at a model’s ability to predict an event, FEPS doesn’t get penalize for its large over prediction and has same skills as the CFFEPS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30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Green dots indicate</a:t>
            </a:r>
            <a:r>
              <a:rPr lang="en-US" baseline="0" dirty="0" smtClean="0"/>
              <a:t> that the stations did not see any exceedance in the </a:t>
            </a:r>
            <a:r>
              <a:rPr lang="en-US" baseline="0" dirty="0" err="1" smtClean="0"/>
              <a:t>fcst</a:t>
            </a:r>
            <a:r>
              <a:rPr lang="en-US" baseline="0" dirty="0" smtClean="0"/>
              <a:t> region</a:t>
            </a:r>
          </a:p>
          <a:p>
            <a:r>
              <a:rPr lang="en-US" baseline="0" dirty="0" smtClean="0"/>
              <a:t>As do the models since they are all white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018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192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Still not beating</a:t>
            </a:r>
            <a:r>
              <a:rPr lang="en-US" baseline="0" dirty="0" smtClean="0"/>
              <a:t> persistent but greatly improved over FEPS (ops)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858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787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- Most severe wildfire season in BC, </a:t>
            </a:r>
            <a:r>
              <a:rPr lang="en-US" baseline="0" dirty="0" err="1" smtClean="0"/>
              <a:t>prev</a:t>
            </a:r>
            <a:r>
              <a:rPr lang="en-US" baseline="0" dirty="0" smtClean="0"/>
              <a:t> record holder was back in 58</a:t>
            </a:r>
          </a:p>
          <a:p>
            <a:r>
              <a:rPr lang="en-US" baseline="0" dirty="0" smtClean="0"/>
              <a:t>MODIS image on Aug 1</a:t>
            </a:r>
            <a:r>
              <a:rPr lang="en-US" baseline="30000" dirty="0" smtClean="0"/>
              <a:t>st</a:t>
            </a:r>
            <a:r>
              <a:rPr lang="en-US" baseline="0" dirty="0" smtClean="0"/>
              <a:t>, indicating the fire hotspots in the interior, much of Vancouver and southern BC is smoked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804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Even more</a:t>
            </a:r>
            <a:r>
              <a:rPr lang="en-US" baseline="0" dirty="0" smtClean="0"/>
              <a:t> severe in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929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During forest fire season</a:t>
            </a:r>
          </a:p>
          <a:p>
            <a:r>
              <a:rPr lang="en-US" dirty="0" smtClean="0"/>
              <a:t>48 </a:t>
            </a:r>
            <a:r>
              <a:rPr lang="en-US" dirty="0" err="1" smtClean="0"/>
              <a:t>hr</a:t>
            </a:r>
            <a:r>
              <a:rPr lang="en-US" dirty="0" smtClean="0"/>
              <a:t> AQ forecast</a:t>
            </a:r>
            <a:r>
              <a:rPr lang="en-US" baseline="0" dirty="0" smtClean="0"/>
              <a:t> 2x daily at 10km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339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259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To do that we tested various model </a:t>
            </a:r>
            <a:r>
              <a:rPr lang="en-US" baseline="0" dirty="0" err="1" smtClean="0"/>
              <a:t>config</a:t>
            </a:r>
            <a:r>
              <a:rPr lang="en-US" baseline="0" dirty="0" smtClean="0"/>
              <a:t> with new emissions and high res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-our preliminary experiments were exercised over Jul and Aug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 terms of model </a:t>
            </a:r>
            <a:r>
              <a:rPr lang="en-US" baseline="0" dirty="0" err="1" smtClean="0"/>
              <a:t>perfm</a:t>
            </a:r>
            <a:r>
              <a:rPr lang="en-US" baseline="0" dirty="0" smtClean="0"/>
              <a:t> we wanted to </a:t>
            </a:r>
            <a:r>
              <a:rPr lang="en-US" baseline="0" dirty="0" err="1" smtClean="0"/>
              <a:t>eval</a:t>
            </a:r>
            <a:r>
              <a:rPr lang="en-US" baseline="0" dirty="0" smtClean="0"/>
              <a:t> it based on the user’s </a:t>
            </a:r>
            <a:r>
              <a:rPr lang="en-US" baseline="0" dirty="0" err="1" smtClean="0"/>
              <a:t>pov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07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Who?</a:t>
            </a:r>
            <a:r>
              <a:rPr lang="en-US" baseline="0" dirty="0" smtClean="0"/>
              <a:t> How is it used in their decision making process?</a:t>
            </a:r>
          </a:p>
          <a:p>
            <a:r>
              <a:rPr lang="en-US" baseline="0" dirty="0" smtClean="0"/>
              <a:t>What are looking for in a forecast?</a:t>
            </a:r>
          </a:p>
          <a:p>
            <a:r>
              <a:rPr lang="en-US" baseline="0" dirty="0" err="1" smtClean="0"/>
              <a:t>Aprox</a:t>
            </a:r>
            <a:r>
              <a:rPr lang="en-US" baseline="0" dirty="0" smtClean="0"/>
              <a:t> 25 </a:t>
            </a:r>
            <a:r>
              <a:rPr lang="en-US" baseline="0" dirty="0" err="1" smtClean="0"/>
              <a:t>ppl</a:t>
            </a:r>
            <a:r>
              <a:rPr lang="en-US" baseline="0" dirty="0" smtClean="0"/>
              <a:t> responded across Canada and some in western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29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Never</a:t>
            </a:r>
            <a:r>
              <a:rPr lang="en-US" baseline="0" dirty="0" smtClean="0"/>
              <a:t> entirely consistent; health communities have slightly different </a:t>
            </a:r>
          </a:p>
          <a:p>
            <a:r>
              <a:rPr lang="en-US" baseline="0" dirty="0" smtClean="0"/>
              <a:t>Jurisdiction based set of “</a:t>
            </a:r>
            <a:r>
              <a:rPr lang="en-US" baseline="0" dirty="0" err="1" smtClean="0"/>
              <a:t>obs</a:t>
            </a:r>
            <a:r>
              <a:rPr lang="en-US" baseline="0" dirty="0" smtClean="0"/>
              <a:t>” to evaluate (which is unfortunate….) </a:t>
            </a:r>
          </a:p>
          <a:p>
            <a:r>
              <a:rPr lang="en-US" baseline="0" dirty="0" err="1" smtClean="0"/>
              <a:t>Fcsters</a:t>
            </a:r>
            <a:r>
              <a:rPr lang="en-US" baseline="0" dirty="0" smtClean="0"/>
              <a:t> want to be forewarn about an exceedance or the anticipated departure of an exceedance….</a:t>
            </a:r>
          </a:p>
          <a:p>
            <a:r>
              <a:rPr lang="en-US" baseline="0" dirty="0" smtClean="0"/>
              <a:t>What’s the worst?? Not issuing a statement for an event that happened?</a:t>
            </a:r>
          </a:p>
          <a:p>
            <a:r>
              <a:rPr lang="en-US" baseline="0" dirty="0" smtClean="0"/>
              <a:t>-&gt; 24 </a:t>
            </a:r>
            <a:r>
              <a:rPr lang="en-US" baseline="0" dirty="0" err="1" smtClean="0"/>
              <a:t>hr</a:t>
            </a:r>
            <a:r>
              <a:rPr lang="en-US" baseline="0" dirty="0" smtClean="0"/>
              <a:t> cycle of issuing/continuing advisories (preparing communication statements)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197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694296" y="565152"/>
            <a:ext cx="4144904" cy="4015316"/>
          </a:xfrm>
        </p:spPr>
        <p:txBody>
          <a:bodyPr/>
          <a:lstStyle>
            <a:lvl1pPr marL="0" indent="0">
              <a:buNone/>
              <a:defRPr>
                <a:latin typeface="Century Gothic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65151"/>
            <a:ext cx="3975569" cy="1782189"/>
          </a:xfrm>
        </p:spPr>
        <p:txBody>
          <a:bodyPr>
            <a:normAutofit/>
          </a:bodyPr>
          <a:lstStyle>
            <a:lvl1pPr algn="l">
              <a:defRPr sz="36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1" y="2502562"/>
            <a:ext cx="3975570" cy="1314450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 baseline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4767263"/>
            <a:ext cx="982663" cy="273844"/>
          </a:xfrm>
        </p:spPr>
        <p:txBody>
          <a:bodyPr/>
          <a:lstStyle>
            <a:lvl1pPr>
              <a:defRPr sz="1100"/>
            </a:lvl1pPr>
          </a:lstStyle>
          <a:p>
            <a:fld id="{A3C1C3F4-7627-499B-A387-D46B6B71D0B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14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423541"/>
            <a:ext cx="4022119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304800" y="4707731"/>
            <a:ext cx="8534400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7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97195"/>
            <a:ext cx="85344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:\Multimedia\Library\Logos\_Final_Canada_FIPs\FIP_ECCC\ECCC_c_normal_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66293"/>
            <a:ext cx="2409881" cy="16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:\Multimedia\Library\Logos\_Final_Canada_FIPs\CANADA\Wordmark_k+r_300dpi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566" y="4767263"/>
            <a:ext cx="856634" cy="20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58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304799" y="4707731"/>
            <a:ext cx="8534401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325CEB-1D58-4033-B3AA-47E6E8AA16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42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04800" y="4707731"/>
            <a:ext cx="8534400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6CE915-54DE-42DF-81C9-6A96210B07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599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04800" y="4707731"/>
            <a:ext cx="8534400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204787"/>
            <a:ext cx="2827019" cy="871538"/>
          </a:xfrm>
        </p:spPr>
        <p:txBody>
          <a:bodyPr/>
          <a:lstStyle>
            <a:lvl1pPr algn="l">
              <a:defRPr sz="1800" b="0">
                <a:solidFill>
                  <a:srgbClr val="595959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120" y="204788"/>
            <a:ext cx="5593080" cy="4389835"/>
          </a:xfrm>
        </p:spPr>
        <p:txBody>
          <a:bodyPr/>
          <a:lstStyle>
            <a:lvl1pPr>
              <a:buClr>
                <a:srgbClr val="595959"/>
              </a:buClr>
              <a:defRPr sz="2400"/>
            </a:lvl1pPr>
            <a:lvl2pPr>
              <a:buClr>
                <a:srgbClr val="595959"/>
              </a:buClr>
              <a:defRPr sz="2200"/>
            </a:lvl2pPr>
            <a:lvl3pPr>
              <a:buClr>
                <a:srgbClr val="595959"/>
              </a:buClr>
              <a:defRPr sz="2000"/>
            </a:lvl3pPr>
            <a:lvl4pPr>
              <a:buClr>
                <a:srgbClr val="595959"/>
              </a:buClr>
              <a:defRPr sz="1800"/>
            </a:lvl4pPr>
            <a:lvl5pPr>
              <a:buClr>
                <a:srgbClr val="595959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1076326"/>
            <a:ext cx="2827019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B34F6D-27DC-4F94-8982-5FFA21468B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68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800" b="0">
                <a:solidFill>
                  <a:srgbClr val="595959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000">
                <a:solidFill>
                  <a:srgbClr val="59595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>
                <a:solidFill>
                  <a:srgbClr val="59595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8A5B3A-4079-4B46-A0FF-A550B3FE2682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04800" y="4707731"/>
            <a:ext cx="8534400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40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595959"/>
              </a:buClr>
              <a:defRPr/>
            </a:lvl1pPr>
            <a:lvl2pPr>
              <a:buClr>
                <a:srgbClr val="595959"/>
              </a:buClr>
              <a:defRPr/>
            </a:lvl2pPr>
            <a:lvl3pPr>
              <a:buClr>
                <a:srgbClr val="595959"/>
              </a:buClr>
              <a:defRPr/>
            </a:lvl3pPr>
            <a:lvl4pPr>
              <a:buClr>
                <a:srgbClr val="595959"/>
              </a:buClr>
              <a:defRPr/>
            </a:lvl4pPr>
            <a:lvl5pPr>
              <a:buClr>
                <a:srgbClr val="595959"/>
              </a:buClr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9DFE12-9688-42E0-BA90-99DAB2AC9520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9" name="Straight Connector 6"/>
          <p:cNvCxnSpPr/>
          <p:nvPr userDrawn="1"/>
        </p:nvCxnSpPr>
        <p:spPr>
          <a:xfrm>
            <a:off x="304800" y="4707731"/>
            <a:ext cx="8534400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996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1215-D414-49A1-B0BE-FA6A849F09B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5" name="Straight Connector 6"/>
          <p:cNvCxnSpPr/>
          <p:nvPr userDrawn="1"/>
        </p:nvCxnSpPr>
        <p:spPr>
          <a:xfrm>
            <a:off x="304800" y="4707731"/>
            <a:ext cx="8534400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431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8FBFBE-36BC-482D-A777-8BE920DF890D}" type="slidenum">
              <a:rPr lang="en-US" altLang="en-US"/>
              <a:pPr/>
              <a:t>‹#›</a:t>
            </a:fld>
            <a:endParaRPr lang="en-US" altLang="en-US" dirty="0"/>
          </a:p>
        </p:txBody>
      </p:sp>
      <p:cxnSp>
        <p:nvCxnSpPr>
          <p:cNvPr id="14" name="Straight Connector 6"/>
          <p:cNvCxnSpPr/>
          <p:nvPr userDrawn="1"/>
        </p:nvCxnSpPr>
        <p:spPr>
          <a:xfrm>
            <a:off x="304800" y="4707731"/>
            <a:ext cx="8534400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304799" y="1151334"/>
            <a:ext cx="4192589" cy="70794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304799" y="1859280"/>
            <a:ext cx="4192589" cy="2735342"/>
          </a:xfrm>
        </p:spPr>
        <p:txBody>
          <a:bodyPr/>
          <a:lstStyle>
            <a:lvl1pPr>
              <a:buClr>
                <a:srgbClr val="595959"/>
              </a:buClr>
              <a:defRPr sz="2200"/>
            </a:lvl1pPr>
            <a:lvl2pPr>
              <a:buClr>
                <a:srgbClr val="595959"/>
              </a:buClr>
              <a:defRPr sz="2000"/>
            </a:lvl2pPr>
            <a:lvl3pPr>
              <a:buClr>
                <a:srgbClr val="595959"/>
              </a:buClr>
              <a:defRPr sz="1800"/>
            </a:lvl3pPr>
            <a:lvl4pPr>
              <a:buClr>
                <a:srgbClr val="595959"/>
              </a:buClr>
              <a:defRPr sz="1600"/>
            </a:lvl4pPr>
            <a:lvl5pPr>
              <a:buClr>
                <a:srgbClr val="595959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194174" cy="70794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59280"/>
            <a:ext cx="4194174" cy="2735342"/>
          </a:xfrm>
        </p:spPr>
        <p:txBody>
          <a:bodyPr/>
          <a:lstStyle>
            <a:lvl1pPr>
              <a:buClr>
                <a:srgbClr val="595959"/>
              </a:buClr>
              <a:defRPr sz="2200"/>
            </a:lvl1pPr>
            <a:lvl2pPr>
              <a:buClr>
                <a:srgbClr val="595959"/>
              </a:buClr>
              <a:defRPr sz="2000"/>
            </a:lvl2pPr>
            <a:lvl3pPr>
              <a:buClr>
                <a:srgbClr val="595959"/>
              </a:buClr>
              <a:defRPr sz="1800"/>
            </a:lvl3pPr>
            <a:lvl4pPr>
              <a:buClr>
                <a:srgbClr val="595959"/>
              </a:buClr>
              <a:defRPr sz="1600"/>
            </a:lvl4pPr>
            <a:lvl5pPr>
              <a:buClr>
                <a:srgbClr val="595959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3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022873"/>
            <a:ext cx="3211512" cy="31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9414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595959"/>
              </a:buClr>
              <a:buFont typeface="Arial"/>
              <a:buChar char="•"/>
              <a:defRPr sz="24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742950" indent="-285750">
              <a:buClr>
                <a:srgbClr val="595959"/>
              </a:buClr>
              <a:buFont typeface="Arial"/>
              <a:buChar char="•"/>
              <a:defRPr sz="22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2pPr>
            <a:lvl3pPr marL="1143000" indent="-228600">
              <a:buClr>
                <a:srgbClr val="595959"/>
              </a:buClr>
              <a:buFont typeface="Arial"/>
              <a:buChar char="•"/>
              <a:defRPr sz="20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3pPr>
            <a:lvl4pPr marL="1600200" indent="-228600">
              <a:buClr>
                <a:srgbClr val="595959"/>
              </a:buClr>
              <a:buFont typeface="Arial"/>
              <a:buChar char="•"/>
              <a:defRPr sz="18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4pPr>
            <a:lvl5pPr marL="2057400" indent="-228600">
              <a:buClr>
                <a:srgbClr val="595959"/>
              </a:buClr>
              <a:buFont typeface="Arial"/>
              <a:buChar char="•"/>
              <a:defRPr sz="16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075564-AF6E-40FC-905A-F6C5E8D29614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9" name="Straight Connector 15"/>
          <p:cNvCxnSpPr/>
          <p:nvPr userDrawn="1"/>
        </p:nvCxnSpPr>
        <p:spPr>
          <a:xfrm>
            <a:off x="304800" y="4707731"/>
            <a:ext cx="8534400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47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52086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1" y="1455871"/>
            <a:ext cx="7112000" cy="1782189"/>
          </a:xfrm>
        </p:spPr>
        <p:txBody>
          <a:bodyPr>
            <a:normAutofit/>
          </a:bodyPr>
          <a:lstStyle>
            <a:lvl1pPr algn="l">
              <a:defRPr sz="37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1" y="3393281"/>
            <a:ext cx="7112001" cy="1314450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42CE3-6392-4968-B209-93A52C29936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9" name="Picture 7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97195"/>
            <a:ext cx="85344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P:\Multimedia\Library\Logos\_Final_Canada_FIPs\FIP_ECCC\ECCC_c_normal_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66293"/>
            <a:ext cx="2409881" cy="16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P:\Multimedia\Library\Logos\_Final_Canada_FIPs\CANADA\Wordmark_k+r_300dpi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566" y="4767263"/>
            <a:ext cx="856634" cy="20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318217"/>
            <a:ext cx="7307153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028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05176"/>
            <a:ext cx="8534399" cy="1021556"/>
          </a:xfrm>
        </p:spPr>
        <p:txBody>
          <a:bodyPr anchor="t"/>
          <a:lstStyle>
            <a:lvl1pPr algn="l">
              <a:defRPr sz="3700" b="0" cap="all">
                <a:solidFill>
                  <a:srgbClr val="595959"/>
                </a:solidFill>
                <a:latin typeface="Century Gothic" pitchFamily="34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180035"/>
            <a:ext cx="8534399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rgbClr val="595959"/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CFA99A-0B6A-4F6F-BA8D-AFBE694F623A}" type="slidenum">
              <a:rPr lang="en-US" altLang="en-US"/>
              <a:pPr/>
              <a:t>‹#›</a:t>
            </a:fld>
            <a:endParaRPr lang="en-US" altLang="en-US" dirty="0"/>
          </a:p>
        </p:txBody>
      </p:sp>
      <p:cxnSp>
        <p:nvCxnSpPr>
          <p:cNvPr id="10" name="Straight Connector 15"/>
          <p:cNvCxnSpPr/>
          <p:nvPr userDrawn="1"/>
        </p:nvCxnSpPr>
        <p:spPr>
          <a:xfrm>
            <a:off x="304800" y="4707731"/>
            <a:ext cx="8534400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40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304799" y="4707731"/>
            <a:ext cx="8534559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200151"/>
            <a:ext cx="4190999" cy="3394472"/>
          </a:xfrm>
        </p:spPr>
        <p:txBody>
          <a:bodyPr/>
          <a:lstStyle>
            <a:lvl1pPr>
              <a:buClr>
                <a:srgbClr val="595959"/>
              </a:buClr>
              <a:defRPr sz="2400"/>
            </a:lvl1pPr>
            <a:lvl2pPr>
              <a:buClr>
                <a:srgbClr val="595959"/>
              </a:buClr>
              <a:defRPr sz="2200"/>
            </a:lvl2pPr>
            <a:lvl3pPr>
              <a:buClr>
                <a:srgbClr val="595959"/>
              </a:buClr>
              <a:defRPr sz="2000"/>
            </a:lvl3pPr>
            <a:lvl4pPr>
              <a:buClr>
                <a:srgbClr val="595959"/>
              </a:buClr>
              <a:defRPr sz="1800"/>
            </a:lvl4pPr>
            <a:lvl5pPr>
              <a:buClr>
                <a:srgbClr val="595959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91000" cy="3394472"/>
          </a:xfrm>
        </p:spPr>
        <p:txBody>
          <a:bodyPr/>
          <a:lstStyle>
            <a:lvl1pPr>
              <a:buClr>
                <a:srgbClr val="595959"/>
              </a:buClr>
              <a:defRPr sz="2400"/>
            </a:lvl1pPr>
            <a:lvl2pPr>
              <a:buClr>
                <a:srgbClr val="595959"/>
              </a:buClr>
              <a:defRPr sz="2200"/>
            </a:lvl2pPr>
            <a:lvl3pPr>
              <a:buClr>
                <a:srgbClr val="595959"/>
              </a:buClr>
              <a:defRPr sz="2000"/>
            </a:lvl3pPr>
            <a:lvl4pPr>
              <a:buClr>
                <a:srgbClr val="595959"/>
              </a:buClr>
              <a:defRPr sz="1800"/>
            </a:lvl4pPr>
            <a:lvl5pPr>
              <a:buClr>
                <a:srgbClr val="595959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F49F12-9138-49F1-96D4-CC6FC00A57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185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922838" y="2103835"/>
            <a:ext cx="4221162" cy="2339578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" name="Rectangle 7"/>
          <p:cNvSpPr/>
          <p:nvPr userDrawn="1"/>
        </p:nvSpPr>
        <p:spPr>
          <a:xfrm>
            <a:off x="9029700" y="2103835"/>
            <a:ext cx="114300" cy="2339578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4707731"/>
            <a:ext cx="8534401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00151"/>
            <a:ext cx="4191000" cy="3394472"/>
          </a:xfrm>
        </p:spPr>
        <p:txBody>
          <a:bodyPr/>
          <a:lstStyle>
            <a:lvl1pPr>
              <a:buClr>
                <a:srgbClr val="595959"/>
              </a:buClr>
              <a:defRPr sz="2400"/>
            </a:lvl1pPr>
            <a:lvl2pPr>
              <a:buClr>
                <a:srgbClr val="595959"/>
              </a:buClr>
              <a:defRPr sz="2200"/>
            </a:lvl2pPr>
            <a:lvl3pPr>
              <a:buClr>
                <a:srgbClr val="595959"/>
              </a:buClr>
              <a:defRPr sz="2000"/>
            </a:lvl3pPr>
            <a:lvl4pPr>
              <a:buClr>
                <a:srgbClr val="595959"/>
              </a:buClr>
              <a:defRPr sz="1800"/>
            </a:lvl4pPr>
            <a:lvl5pPr>
              <a:buClr>
                <a:srgbClr val="595959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5177693" y="2293328"/>
            <a:ext cx="3651494" cy="2001258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595959"/>
                </a:solidFill>
              </a:defRPr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0606BA19-779A-4930-9322-0B47357BAC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813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922839" y="1200151"/>
            <a:ext cx="3916519" cy="3394472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ECECEC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4707730"/>
            <a:ext cx="8534400" cy="1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00151"/>
            <a:ext cx="4191000" cy="3394472"/>
          </a:xfrm>
        </p:spPr>
        <p:txBody>
          <a:bodyPr/>
          <a:lstStyle>
            <a:lvl1pPr>
              <a:buClr>
                <a:srgbClr val="595959"/>
              </a:buClr>
              <a:defRPr sz="2400"/>
            </a:lvl1pPr>
            <a:lvl2pPr>
              <a:buClr>
                <a:srgbClr val="595959"/>
              </a:buClr>
              <a:defRPr sz="2200"/>
            </a:lvl2pPr>
            <a:lvl3pPr>
              <a:buClr>
                <a:srgbClr val="595959"/>
              </a:buClr>
              <a:defRPr sz="2000"/>
            </a:lvl3pPr>
            <a:lvl4pPr>
              <a:buClr>
                <a:srgbClr val="595959"/>
              </a:buClr>
              <a:defRPr sz="1800"/>
            </a:lvl4pPr>
            <a:lvl5pPr>
              <a:buClr>
                <a:srgbClr val="595959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5167922" y="1458059"/>
            <a:ext cx="3671277" cy="2836527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595959"/>
                </a:solidFill>
              </a:defRPr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3E294082-DFA0-4304-8D39-BC23FA45EDA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3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2839" y="4388169"/>
            <a:ext cx="391636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566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153" y="3163490"/>
            <a:ext cx="8521923" cy="1446609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ECECEC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4707731"/>
            <a:ext cx="8534400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799" y="1200151"/>
            <a:ext cx="8485910" cy="1863089"/>
          </a:xfrm>
        </p:spPr>
        <p:txBody>
          <a:bodyPr/>
          <a:lstStyle>
            <a:lvl1pPr>
              <a:buClr>
                <a:srgbClr val="595959"/>
              </a:buClr>
              <a:defRPr sz="2300"/>
            </a:lvl1pPr>
            <a:lvl2pPr>
              <a:buClr>
                <a:srgbClr val="595959"/>
              </a:buClr>
              <a:defRPr sz="2100"/>
            </a:lvl2pPr>
            <a:lvl3pPr>
              <a:buClr>
                <a:srgbClr val="595959"/>
              </a:buClr>
              <a:defRPr sz="1900"/>
            </a:lvl3pPr>
            <a:lvl4pPr>
              <a:buClr>
                <a:srgbClr val="595959"/>
              </a:buClr>
              <a:defRPr sz="1700"/>
            </a:lvl4pPr>
            <a:lvl5pPr>
              <a:buClr>
                <a:srgbClr val="595959"/>
              </a:buCl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605693" y="3272242"/>
            <a:ext cx="8116033" cy="999720"/>
          </a:xfrm>
          <a:solidFill>
            <a:srgbClr val="ECECEC"/>
          </a:solidFill>
        </p:spPr>
        <p:txBody>
          <a:bodyPr/>
          <a:lstStyle>
            <a:lvl1pPr marL="0" indent="0">
              <a:buNone/>
              <a:defRPr sz="1600" i="1"/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AB52D289-F740-481C-B2A6-EE2832E288B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3" y="4392929"/>
            <a:ext cx="8521273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769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304799" y="4707731"/>
            <a:ext cx="8534401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151334"/>
            <a:ext cx="4192589" cy="70794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799" y="1859280"/>
            <a:ext cx="4192589" cy="2735342"/>
          </a:xfrm>
        </p:spPr>
        <p:txBody>
          <a:bodyPr/>
          <a:lstStyle>
            <a:lvl1pPr>
              <a:buClr>
                <a:srgbClr val="595959"/>
              </a:buClr>
              <a:defRPr sz="2200"/>
            </a:lvl1pPr>
            <a:lvl2pPr>
              <a:buClr>
                <a:srgbClr val="595959"/>
              </a:buClr>
              <a:defRPr sz="2000"/>
            </a:lvl2pPr>
            <a:lvl3pPr>
              <a:buClr>
                <a:srgbClr val="595959"/>
              </a:buClr>
              <a:defRPr sz="1800"/>
            </a:lvl3pPr>
            <a:lvl4pPr>
              <a:buClr>
                <a:srgbClr val="595959"/>
              </a:buClr>
              <a:defRPr sz="1600"/>
            </a:lvl4pPr>
            <a:lvl5pPr>
              <a:buClr>
                <a:srgbClr val="595959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194174" cy="70794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59280"/>
            <a:ext cx="4194174" cy="2735342"/>
          </a:xfrm>
        </p:spPr>
        <p:txBody>
          <a:bodyPr/>
          <a:lstStyle>
            <a:lvl1pPr>
              <a:buClr>
                <a:srgbClr val="595959"/>
              </a:buClr>
              <a:defRPr sz="2200"/>
            </a:lvl1pPr>
            <a:lvl2pPr>
              <a:buClr>
                <a:srgbClr val="595959"/>
              </a:buClr>
              <a:defRPr sz="2000"/>
            </a:lvl2pPr>
            <a:lvl3pPr>
              <a:buClr>
                <a:srgbClr val="595959"/>
              </a:buClr>
              <a:defRPr sz="1800"/>
            </a:lvl3pPr>
            <a:lvl4pPr>
              <a:buClr>
                <a:srgbClr val="595959"/>
              </a:buClr>
              <a:defRPr sz="1600"/>
            </a:lvl4pPr>
            <a:lvl5pPr>
              <a:buClr>
                <a:srgbClr val="595959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8FBFBE-36BC-482D-A777-8BE920DF89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219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maple_leaf.jpg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2647" y="9826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799" y="205979"/>
            <a:ext cx="8534559" cy="73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799" y="1077517"/>
            <a:ext cx="8534559" cy="351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 smtClean="0"/>
              <a:t>Click to edit Master text styles</a:t>
            </a:r>
          </a:p>
          <a:p>
            <a:pPr lvl="1"/>
            <a:r>
              <a:rPr lang="en-CA" altLang="en-US" dirty="0" smtClean="0"/>
              <a:t>Second level</a:t>
            </a:r>
          </a:p>
          <a:p>
            <a:pPr lvl="2"/>
            <a:r>
              <a:rPr lang="en-CA" altLang="en-US" dirty="0" smtClean="0"/>
              <a:t>Third level</a:t>
            </a:r>
          </a:p>
          <a:p>
            <a:pPr lvl="3"/>
            <a:r>
              <a:rPr lang="en-CA" altLang="en-US" dirty="0" smtClean="0"/>
              <a:t>Fourth level</a:t>
            </a:r>
          </a:p>
          <a:p>
            <a:pPr lvl="4"/>
            <a:r>
              <a:rPr lang="en-CA" altLang="en-US" dirty="0" smtClean="0"/>
              <a:t>Fifth level</a:t>
            </a:r>
            <a:endParaRPr lang="en-US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4767263"/>
            <a:ext cx="982663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</a:lstStyle>
          <a:p>
            <a:fld id="{4AF31215-D414-49A1-B0BE-FA6A849F09B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75" r:id="rId15"/>
    <p:sldLayoutId id="2147483976" r:id="rId16"/>
    <p:sldLayoutId id="2147483977" r:id="rId1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32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lang="en-CA" sz="24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lang="en-CA" sz="22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lang="en-CA" sz="20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lang="en-CA" sz="18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lang="en-US" sz="16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CA" altLang="en-US" sz="3200" dirty="0" smtClean="0">
                <a:solidFill>
                  <a:srgbClr val="C00000"/>
                </a:solidFill>
                <a:ea typeface="ヒラギノ角ゴ Pro W3" pitchFamily="127" charset="-128"/>
              </a:rPr>
              <a:t>Model Evaluation of ECCC </a:t>
            </a:r>
            <a:r>
              <a:rPr lang="en-CA" altLang="en-US" sz="3200" dirty="0" err="1" smtClean="0">
                <a:solidFill>
                  <a:srgbClr val="C00000"/>
                </a:solidFill>
                <a:ea typeface="ヒラギノ角ゴ Pro W3" pitchFamily="127" charset="-128"/>
              </a:rPr>
              <a:t>FireWork</a:t>
            </a:r>
            <a:r>
              <a:rPr lang="en-CA" altLang="en-US" sz="3200" dirty="0" smtClean="0">
                <a:solidFill>
                  <a:srgbClr val="C00000"/>
                </a:solidFill>
                <a:ea typeface="ヒラギノ角ゴ Pro W3" pitchFamily="127" charset="-128"/>
              </a:rPr>
              <a:t>:</a:t>
            </a:r>
            <a:br>
              <a:rPr lang="en-CA" altLang="en-US" sz="3200" dirty="0" smtClean="0">
                <a:solidFill>
                  <a:srgbClr val="C00000"/>
                </a:solidFill>
                <a:ea typeface="ヒラギノ角ゴ Pro W3" pitchFamily="127" charset="-128"/>
              </a:rPr>
            </a:br>
            <a:r>
              <a:rPr lang="en-CA" altLang="en-US" sz="3200" dirty="0" smtClean="0">
                <a:solidFill>
                  <a:srgbClr val="C00000"/>
                </a:solidFill>
                <a:ea typeface="ヒラギノ角ゴ Pro W3" pitchFamily="127" charset="-128"/>
              </a:rPr>
              <a:t>Scientific </a:t>
            </a:r>
            <a:r>
              <a:rPr lang="en-CA" altLang="en-US" sz="3200" dirty="0">
                <a:solidFill>
                  <a:srgbClr val="C00000"/>
                </a:solidFill>
                <a:ea typeface="ヒラギノ角ゴ Pro W3" pitchFamily="127" charset="-128"/>
              </a:rPr>
              <a:t>I</a:t>
            </a:r>
            <a:r>
              <a:rPr lang="en-CA" altLang="en-US" sz="3200" dirty="0" smtClean="0">
                <a:solidFill>
                  <a:srgbClr val="C00000"/>
                </a:solidFill>
                <a:ea typeface="ヒラギノ角ゴ Pro W3" pitchFamily="127" charset="-128"/>
              </a:rPr>
              <a:t>ntrigue </a:t>
            </a:r>
            <a:br>
              <a:rPr lang="en-CA" altLang="en-US" sz="3200" dirty="0" smtClean="0">
                <a:solidFill>
                  <a:srgbClr val="C00000"/>
                </a:solidFill>
                <a:ea typeface="ヒラギノ角ゴ Pro W3" pitchFamily="127" charset="-128"/>
              </a:rPr>
            </a:br>
            <a:r>
              <a:rPr lang="en-CA" altLang="en-US" sz="3200" dirty="0" smtClean="0">
                <a:solidFill>
                  <a:srgbClr val="C00000"/>
                </a:solidFill>
                <a:ea typeface="ヒラギノ角ゴ Pro W3" pitchFamily="127" charset="-128"/>
              </a:rPr>
              <a:t>in 3 Acts</a:t>
            </a:r>
          </a:p>
        </p:txBody>
      </p:sp>
      <p:sp>
        <p:nvSpPr>
          <p:cNvPr id="22531" name="Subtitle 2"/>
          <p:cNvSpPr>
            <a:spLocks noGrp="1"/>
          </p:cNvSpPr>
          <p:nvPr>
            <p:ph type="subTitle" idx="1"/>
          </p:nvPr>
        </p:nvSpPr>
        <p:spPr>
          <a:xfrm>
            <a:off x="310636" y="2502561"/>
            <a:ext cx="4080445" cy="2073645"/>
          </a:xfrm>
        </p:spPr>
        <p:txBody>
          <a:bodyPr>
            <a:normAutofit fontScale="85000" lnSpcReduction="10000"/>
          </a:bodyPr>
          <a:lstStyle/>
          <a:p>
            <a:pPr algn="ctr" eaLnBrk="1" hangingPunct="1"/>
            <a:r>
              <a:rPr altLang="en-US" sz="2400" dirty="0" smtClean="0">
                <a:ea typeface="ヒラギノ角ゴ Pro W3" pitchFamily="127" charset="-128"/>
              </a:rPr>
              <a:t>aka </a:t>
            </a:r>
          </a:p>
          <a:p>
            <a:pPr algn="ctr" eaLnBrk="1" hangingPunct="1"/>
            <a:r>
              <a:rPr altLang="en-US" sz="2400" dirty="0" smtClean="0">
                <a:ea typeface="ヒラギノ角ゴ Pro W3" pitchFamily="127" charset="-128"/>
              </a:rPr>
              <a:t>A Retrospective Analysis for the 2017 British Columbia Wildfire Season</a:t>
            </a:r>
          </a:p>
          <a:p>
            <a:pPr eaLnBrk="1" hangingPunct="1"/>
            <a:endParaRPr lang="en-CA" altLang="en-US" sz="2000" dirty="0">
              <a:ea typeface="ヒラギノ角ゴ Pro W3" pitchFamily="127" charset="-128"/>
            </a:endParaRPr>
          </a:p>
          <a:p>
            <a:pPr eaLnBrk="1" hangingPunct="1"/>
            <a:r>
              <a:rPr lang="en-CA" altLang="en-US" sz="1800" b="1" dirty="0" smtClean="0">
                <a:ea typeface="ヒラギノ角ゴ Pro W3" pitchFamily="127" charset="-128"/>
              </a:rPr>
              <a:t>Rita So and Bruce Ainslie</a:t>
            </a:r>
          </a:p>
          <a:p>
            <a:pPr eaLnBrk="1" hangingPunct="1"/>
            <a:r>
              <a:rPr lang="en-CA" altLang="en-US" sz="1800" b="1" dirty="0" smtClean="0">
                <a:ea typeface="ヒラギノ角ゴ Pro W3" pitchFamily="127" charset="-128"/>
              </a:rPr>
              <a:t>Environment &amp; Climate Change Canada</a:t>
            </a:r>
            <a:endParaRPr altLang="en-US" sz="1800" b="1" dirty="0" smtClean="0">
              <a:ea typeface="ヒラギノ角ゴ Pro W3" pitchFamily="127" charset="-128"/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304800" y="4767262"/>
            <a:ext cx="59436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595959"/>
                </a:solidFill>
                <a:latin typeface="Century Gothic" panose="020B0502020202020204" pitchFamily="34" charset="0"/>
              </a:rPr>
              <a:t>2018 Community Modeling and Analysis System Conference, Chapel Hill, NC</a:t>
            </a:r>
            <a:endParaRPr lang="en-US" altLang="en-US" sz="1200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" r="2914"/>
          <a:stretch/>
        </p:blipFill>
        <p:spPr bwMode="auto">
          <a:xfrm>
            <a:off x="4626591" y="935711"/>
            <a:ext cx="4210334" cy="31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46361" y="4064318"/>
            <a:ext cx="4445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entury Gothic" panose="020B0502020202020204" pitchFamily="34" charset="0"/>
              </a:rPr>
              <a:t>Vancouver </a:t>
            </a:r>
            <a:r>
              <a:rPr lang="en-US" sz="1200" dirty="0" err="1" smtClean="0">
                <a:latin typeface="Century Gothic" panose="020B0502020202020204" pitchFamily="34" charset="0"/>
              </a:rPr>
              <a:t>Harbour</a:t>
            </a:r>
            <a:r>
              <a:rPr lang="en-US" sz="1200" dirty="0" smtClean="0">
                <a:latin typeface="Century Gothic" panose="020B0502020202020204" pitchFamily="34" charset="0"/>
              </a:rPr>
              <a:t> on July 18, 2017  6:00AM PDT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8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06" y="205979"/>
            <a:ext cx="3477596" cy="739378"/>
          </a:xfrm>
        </p:spPr>
        <p:txBody>
          <a:bodyPr>
            <a:normAutofit fontScale="90000"/>
          </a:bodyPr>
          <a:lstStyle/>
          <a:p>
            <a:r>
              <a:rPr lang="en-US" sz="2500" dirty="0" smtClean="0">
                <a:solidFill>
                  <a:srgbClr val="BA2E34"/>
                </a:solidFill>
              </a:rPr>
              <a:t>Multiple Linear Regression 2D Product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1" t="14736" r="16591" b="14442"/>
          <a:stretch/>
        </p:blipFill>
        <p:spPr>
          <a:xfrm>
            <a:off x="6277193" y="38420"/>
            <a:ext cx="2482606" cy="24726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4" t="10010" r="1894" b="12977"/>
          <a:stretch/>
        </p:blipFill>
        <p:spPr>
          <a:xfrm>
            <a:off x="3712188" y="46155"/>
            <a:ext cx="2487600" cy="2458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" t="15737" r="56044" b="15462"/>
          <a:stretch/>
        </p:blipFill>
        <p:spPr>
          <a:xfrm>
            <a:off x="3712188" y="2596280"/>
            <a:ext cx="2487600" cy="2490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3" t="15737" r="6809" b="15664"/>
          <a:stretch/>
        </p:blipFill>
        <p:spPr>
          <a:xfrm>
            <a:off x="6277194" y="2596280"/>
            <a:ext cx="2485144" cy="24832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12188" y="46155"/>
            <a:ext cx="2485446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entury Gothic" panose="020B0502020202020204" pitchFamily="34" charset="0"/>
              </a:rPr>
              <a:t>Jul  8, 2017 MODIS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74353" y="38420"/>
            <a:ext cx="2485446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Century Gothic" panose="020B0502020202020204" pitchFamily="34" charset="0"/>
              </a:rPr>
              <a:t>Obs</a:t>
            </a:r>
            <a:r>
              <a:rPr lang="en-US" sz="1600" dirty="0" smtClean="0">
                <a:latin typeface="Century Gothic" panose="020B0502020202020204" pitchFamily="34" charset="0"/>
              </a:rPr>
              <a:t> (monitor)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2188" y="2596280"/>
            <a:ext cx="2485446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entury Gothic" panose="020B0502020202020204" pitchFamily="34" charset="0"/>
              </a:rPr>
              <a:t>MLR 2D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7193" y="2596280"/>
            <a:ext cx="2485446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entury Gothic" panose="020B0502020202020204" pitchFamily="34" charset="0"/>
              </a:rPr>
              <a:t>MLR 2D (</a:t>
            </a:r>
            <a:r>
              <a:rPr lang="en-US" sz="1600" dirty="0" err="1" smtClean="0">
                <a:latin typeface="Century Gothic" panose="020B0502020202020204" pitchFamily="34" charset="0"/>
              </a:rPr>
              <a:t>Fcst</a:t>
            </a:r>
            <a:r>
              <a:rPr lang="en-US" sz="1600" dirty="0" smtClean="0">
                <a:latin typeface="Century Gothic" panose="020B0502020202020204" pitchFamily="34" charset="0"/>
              </a:rPr>
              <a:t> region)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40" t="15737" r="1132" b="15664"/>
          <a:stretch/>
        </p:blipFill>
        <p:spPr>
          <a:xfrm>
            <a:off x="8774386" y="623250"/>
            <a:ext cx="352186" cy="3311734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5297" y="1185502"/>
            <a:ext cx="3654738" cy="351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CA" sz="24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CA" sz="22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CA" sz="20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CA" sz="18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US" sz="16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Daily 24-hr average PM</a:t>
            </a:r>
            <a:r>
              <a:rPr lang="en-US" sz="2000" baseline="-25000" dirty="0" smtClean="0"/>
              <a:t>2.5</a:t>
            </a:r>
            <a:r>
              <a:rPr lang="en-US" sz="2000" dirty="0" smtClean="0"/>
              <a:t> (2008 – 2017)</a:t>
            </a:r>
          </a:p>
          <a:p>
            <a:endParaRPr lang="en-US" sz="900" dirty="0" smtClean="0"/>
          </a:p>
          <a:p>
            <a:r>
              <a:rPr lang="en-US" sz="2000" dirty="0" smtClean="0"/>
              <a:t>MLR using:</a:t>
            </a:r>
          </a:p>
          <a:p>
            <a:pPr lvl="1"/>
            <a:r>
              <a:rPr lang="en-US" sz="1800" dirty="0" smtClean="0"/>
              <a:t>Aerosol Optical Depth</a:t>
            </a:r>
          </a:p>
          <a:p>
            <a:pPr lvl="1"/>
            <a:r>
              <a:rPr lang="en-US" sz="1800" dirty="0" smtClean="0"/>
              <a:t>HMS smoke polygon</a:t>
            </a:r>
          </a:p>
          <a:p>
            <a:pPr lvl="1"/>
            <a:r>
              <a:rPr lang="en-US" sz="1800" dirty="0" smtClean="0"/>
              <a:t>Fire Radiative Power</a:t>
            </a:r>
          </a:p>
          <a:p>
            <a:endParaRPr lang="en-US" sz="900" dirty="0" smtClean="0"/>
          </a:p>
          <a:p>
            <a:r>
              <a:rPr lang="en-US" sz="2000" dirty="0" smtClean="0"/>
              <a:t>Leave-one-out cross validation (by forecast region &amp; year)</a:t>
            </a:r>
          </a:p>
          <a:p>
            <a:endParaRPr lang="en-US" sz="500" dirty="0" smtClean="0"/>
          </a:p>
        </p:txBody>
      </p:sp>
    </p:spTree>
    <p:extLst>
      <p:ext uri="{BB962C8B-B14F-4D97-AF65-F5344CB8AC3E}">
        <p14:creationId xmlns:p14="http://schemas.microsoft.com/office/powerpoint/2010/main" val="267376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11</a:t>
            </a:fld>
            <a:endParaRPr lang="en-US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802301" y="2471919"/>
          <a:ext cx="5719638" cy="1700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6546">
                  <a:extLst>
                    <a:ext uri="{9D8B030D-6E8A-4147-A177-3AD203B41FA5}">
                      <a16:colId xmlns:a16="http://schemas.microsoft.com/office/drawing/2014/main" val="4204319289"/>
                    </a:ext>
                  </a:extLst>
                </a:gridCol>
                <a:gridCol w="1906546">
                  <a:extLst>
                    <a:ext uri="{9D8B030D-6E8A-4147-A177-3AD203B41FA5}">
                      <a16:colId xmlns:a16="http://schemas.microsoft.com/office/drawing/2014/main" val="4287492703"/>
                    </a:ext>
                  </a:extLst>
                </a:gridCol>
                <a:gridCol w="1906546">
                  <a:extLst>
                    <a:ext uri="{9D8B030D-6E8A-4147-A177-3AD203B41FA5}">
                      <a16:colId xmlns:a16="http://schemas.microsoft.com/office/drawing/2014/main" val="4200205703"/>
                    </a:ext>
                  </a:extLst>
                </a:gridCol>
              </a:tblGrid>
              <a:tr h="44712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 km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765420"/>
                  </a:ext>
                </a:extLst>
              </a:tr>
              <a:tr h="6267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FEPS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59612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CFFEPS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939184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799" y="1077517"/>
            <a:ext cx="8534559" cy="3517106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Preliminary experiments:</a:t>
            </a:r>
          </a:p>
          <a:p>
            <a:pPr lvl="1"/>
            <a:r>
              <a:rPr lang="en-US" sz="1800" dirty="0" smtClean="0"/>
              <a:t>July 5 to Aug 20, 2017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3705307" y="2107092"/>
            <a:ext cx="381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Resolution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500237" y="3227531"/>
            <a:ext cx="1880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Fire Emissions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705307" y="2934031"/>
            <a:ext cx="1900363" cy="61225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622895" y="2927408"/>
            <a:ext cx="1900363" cy="6122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714587" y="3547608"/>
            <a:ext cx="1900363" cy="6122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614941" y="3555555"/>
            <a:ext cx="1900363" cy="6122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ight Triangle 18"/>
          <p:cNvSpPr/>
          <p:nvPr/>
        </p:nvSpPr>
        <p:spPr>
          <a:xfrm rot="5400000">
            <a:off x="4357976" y="2273932"/>
            <a:ext cx="619200" cy="19080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721212" y="2934034"/>
            <a:ext cx="86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2-bin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1" name="Right Triangle 20"/>
          <p:cNvSpPr/>
          <p:nvPr/>
        </p:nvSpPr>
        <p:spPr>
          <a:xfrm rot="16200000">
            <a:off x="4351351" y="2911505"/>
            <a:ext cx="619200" cy="190800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/>
          <p:cNvSpPr/>
          <p:nvPr/>
        </p:nvSpPr>
        <p:spPr>
          <a:xfrm rot="16200000">
            <a:off x="6259655" y="2912749"/>
            <a:ext cx="619200" cy="190800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748256" y="3810004"/>
            <a:ext cx="86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entury Gothic" panose="020B0502020202020204" pitchFamily="34" charset="0"/>
              </a:rPr>
              <a:t>12-bin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65847" y="3803377"/>
            <a:ext cx="86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entury Gothic" panose="020B0502020202020204" pitchFamily="34" charset="0"/>
              </a:rPr>
              <a:t>12-bin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19864" y="3563862"/>
            <a:ext cx="86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2-bin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13392" y="2932686"/>
            <a:ext cx="86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2-bin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21484" y="3555770"/>
            <a:ext cx="86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2-bin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55000" y="3177480"/>
            <a:ext cx="86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entury Gothic" panose="020B0502020202020204" pitchFamily="34" charset="0"/>
              </a:rPr>
              <a:t>12-bin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40436" y="3169388"/>
            <a:ext cx="86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entury Gothic" panose="020B0502020202020204" pitchFamily="34" charset="0"/>
              </a:rPr>
              <a:t>12-bin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320625" y="204131"/>
            <a:ext cx="8534559" cy="73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r>
              <a:rPr lang="en-US" dirty="0" smtClean="0">
                <a:solidFill>
                  <a:srgbClr val="BA2E34"/>
                </a:solidFill>
              </a:rPr>
              <a:t>Cast: Model Configurations</a:t>
            </a:r>
            <a:endParaRPr lang="en-US" dirty="0">
              <a:solidFill>
                <a:srgbClr val="BA2E3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2085" y="4767944"/>
            <a:ext cx="8534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Check out Mike Moran’s talk, </a:t>
            </a:r>
            <a:r>
              <a:rPr lang="en-US" sz="1400" dirty="0">
                <a:latin typeface="+mn-lt"/>
              </a:rPr>
              <a:t>Wed. Oct. 24, 1:20 </a:t>
            </a:r>
            <a:r>
              <a:rPr lang="en-US" sz="1400" dirty="0" smtClean="0">
                <a:latin typeface="+mn-lt"/>
              </a:rPr>
              <a:t>pm 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676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320625" y="204131"/>
            <a:ext cx="8534559" cy="73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r>
              <a:rPr lang="en-US" dirty="0" smtClean="0">
                <a:solidFill>
                  <a:srgbClr val="BA2E34"/>
                </a:solidFill>
              </a:rPr>
              <a:t>Current Operational System (FEPS + </a:t>
            </a:r>
            <a:r>
              <a:rPr lang="en-US" dirty="0" err="1" smtClean="0">
                <a:solidFill>
                  <a:srgbClr val="BA2E34"/>
                </a:solidFill>
              </a:rPr>
              <a:t>FireWork</a:t>
            </a:r>
            <a:r>
              <a:rPr lang="en-US" dirty="0" smtClean="0">
                <a:solidFill>
                  <a:srgbClr val="BA2E34"/>
                </a:solidFill>
              </a:rPr>
              <a:t>)</a:t>
            </a:r>
            <a:endParaRPr lang="en-US" dirty="0">
              <a:solidFill>
                <a:srgbClr val="BA2E34"/>
              </a:solidFill>
            </a:endParaRPr>
          </a:p>
        </p:txBody>
      </p:sp>
      <p:sp>
        <p:nvSpPr>
          <p:cNvPr id="2" name="TextBox 13"/>
          <p:cNvSpPr txBox="1">
            <a:spLocks noChangeArrowheads="1"/>
          </p:cNvSpPr>
          <p:nvPr/>
        </p:nvSpPr>
        <p:spPr bwMode="auto">
          <a:xfrm>
            <a:off x="1309692" y="951571"/>
            <a:ext cx="2128182" cy="507831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prstDash val="sysDash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50" dirty="0"/>
              <a:t>Satellite data</a:t>
            </a:r>
          </a:p>
          <a:p>
            <a:pPr eaLnBrk="1" hangingPunct="1"/>
            <a:r>
              <a:rPr lang="en-US" altLang="en-US" sz="1350" dirty="0"/>
              <a:t>AVHRR / MODIS / VIIRS</a:t>
            </a:r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1312395" y="2408045"/>
            <a:ext cx="1855449" cy="715581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350" dirty="0"/>
              <a:t>Meteorological  Data </a:t>
            </a:r>
          </a:p>
          <a:p>
            <a:pPr algn="ctr" eaLnBrk="1" hangingPunct="1"/>
            <a:r>
              <a:rPr lang="en-US" altLang="en-US" sz="1350" dirty="0"/>
              <a:t>observations  and forecast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0461" y="1451260"/>
            <a:ext cx="1512168" cy="1754326"/>
          </a:xfrm>
          <a:prstGeom prst="rect">
            <a:avLst/>
          </a:prstGeom>
          <a:solidFill>
            <a:srgbClr val="FADAD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CA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</a:rPr>
              <a:t>Land use data</a:t>
            </a:r>
          </a:p>
          <a:p>
            <a:pPr algn="ctr">
              <a:defRPr/>
            </a:pPr>
            <a:r>
              <a:rPr lang="en-CA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</a:rPr>
              <a:t>Fuel types </a:t>
            </a:r>
            <a:r>
              <a:rPr lang="en-CA" b="1" dirty="0" err="1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</a:rPr>
              <a:t>etc</a:t>
            </a:r>
            <a:endParaRPr lang="en-CA" b="1" dirty="0" smtClean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34" charset="-128"/>
            </a:endParaRPr>
          </a:p>
          <a:p>
            <a:pPr algn="ctr">
              <a:defRPr/>
            </a:pPr>
            <a:r>
              <a:rPr lang="en-CA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</a:rPr>
              <a:t>CWFIS</a:t>
            </a:r>
            <a:endParaRPr lang="en-CA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34" charset="-128"/>
            </a:endParaRPr>
          </a:p>
          <a:p>
            <a:pPr algn="ctr">
              <a:defRPr/>
            </a:pPr>
            <a:r>
              <a:rPr lang="en-CA" sz="9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</a:rPr>
              <a:t>Canadian Wildland  Fire Information System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"/>
          <a:stretch/>
        </p:blipFill>
        <p:spPr bwMode="auto">
          <a:xfrm>
            <a:off x="5584677" y="1392071"/>
            <a:ext cx="1743277" cy="125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5561203" y="2976040"/>
            <a:ext cx="1495073" cy="30008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350" dirty="0"/>
              <a:t>Post-processing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4823841" y="4029913"/>
            <a:ext cx="1134127" cy="646331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dirty="0" err="1"/>
              <a:t>FireWork</a:t>
            </a:r>
            <a:r>
              <a:rPr lang="en-US" altLang="en-US" sz="1800" dirty="0"/>
              <a:t> model</a:t>
            </a:r>
          </a:p>
        </p:txBody>
      </p:sp>
      <p:sp>
        <p:nvSpPr>
          <p:cNvPr id="5" name="Rectangle 4"/>
          <p:cNvSpPr/>
          <p:nvPr/>
        </p:nvSpPr>
        <p:spPr>
          <a:xfrm flipV="1">
            <a:off x="7070742" y="1897395"/>
            <a:ext cx="270030" cy="115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94951" y="1484348"/>
            <a:ext cx="1124960" cy="413046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87759" y="2031690"/>
            <a:ext cx="1152703" cy="299567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174906" y="1965245"/>
            <a:ext cx="432048" cy="0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306110" y="2552148"/>
            <a:ext cx="0" cy="404291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670917" y="3305532"/>
            <a:ext cx="610125" cy="594066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05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 bwMode="auto">
          <a:xfrm>
            <a:off x="320625" y="204131"/>
            <a:ext cx="8534559" cy="73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r>
              <a:rPr lang="en-US" dirty="0" smtClean="0">
                <a:solidFill>
                  <a:srgbClr val="BA2E34"/>
                </a:solidFill>
              </a:rPr>
              <a:t>Experimental System (CFFEPS + </a:t>
            </a:r>
            <a:r>
              <a:rPr lang="en-US" dirty="0" err="1" smtClean="0">
                <a:solidFill>
                  <a:srgbClr val="BA2E34"/>
                </a:solidFill>
              </a:rPr>
              <a:t>FireWork</a:t>
            </a:r>
            <a:r>
              <a:rPr lang="en-US" dirty="0" smtClean="0">
                <a:solidFill>
                  <a:srgbClr val="BA2E34"/>
                </a:solidFill>
              </a:rPr>
              <a:t>)</a:t>
            </a:r>
            <a:endParaRPr lang="en-US" dirty="0">
              <a:solidFill>
                <a:srgbClr val="BA2E34"/>
              </a:solidFill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5657170" y="1451260"/>
            <a:ext cx="1472126" cy="1015663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CFFEPS</a:t>
            </a:r>
          </a:p>
          <a:p>
            <a:pPr algn="ctr"/>
            <a:r>
              <a:rPr lang="en-US" sz="1050" dirty="0"/>
              <a:t>Daily total emissions per hotspot </a:t>
            </a:r>
          </a:p>
          <a:p>
            <a:pPr algn="ctr"/>
            <a:r>
              <a:rPr lang="en-US" sz="1050" dirty="0"/>
              <a:t>Plus: plume rise, fire energy etc.</a:t>
            </a:r>
          </a:p>
        </p:txBody>
      </p:sp>
      <p:sp>
        <p:nvSpPr>
          <p:cNvPr id="2" name="TextBox 13"/>
          <p:cNvSpPr txBox="1">
            <a:spLocks noChangeArrowheads="1"/>
          </p:cNvSpPr>
          <p:nvPr/>
        </p:nvSpPr>
        <p:spPr bwMode="auto">
          <a:xfrm>
            <a:off x="1309692" y="951571"/>
            <a:ext cx="2128182" cy="507831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prstDash val="sysDash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50" dirty="0"/>
              <a:t>Satellite data</a:t>
            </a:r>
          </a:p>
          <a:p>
            <a:pPr eaLnBrk="1" hangingPunct="1"/>
            <a:r>
              <a:rPr lang="en-US" altLang="en-US" sz="1350" dirty="0"/>
              <a:t>AVHRR / MODIS / VIIRS</a:t>
            </a:r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1312395" y="2408045"/>
            <a:ext cx="1855449" cy="715581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350" dirty="0"/>
              <a:t>Meteorological  Data </a:t>
            </a:r>
          </a:p>
          <a:p>
            <a:pPr algn="ctr" eaLnBrk="1" hangingPunct="1"/>
            <a:r>
              <a:rPr lang="en-US" altLang="en-US" sz="1350" dirty="0"/>
              <a:t>observations  and forecast</a:t>
            </a: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5561203" y="2976040"/>
            <a:ext cx="1495073" cy="30008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350" dirty="0"/>
              <a:t>Post-processing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4823841" y="4029913"/>
            <a:ext cx="1134127" cy="646331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dirty="0" err="1"/>
              <a:t>FireWork</a:t>
            </a:r>
            <a:r>
              <a:rPr lang="en-US" altLang="en-US" sz="1800" dirty="0"/>
              <a:t> model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94951" y="1484348"/>
            <a:ext cx="1124960" cy="413046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87759" y="2031690"/>
            <a:ext cx="1152703" cy="299567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174906" y="1965245"/>
            <a:ext cx="432048" cy="0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306110" y="2552148"/>
            <a:ext cx="0" cy="404291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670917" y="3305532"/>
            <a:ext cx="610125" cy="594066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429" y="2250958"/>
            <a:ext cx="678656" cy="385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1" name="Elbow Connector 10"/>
          <p:cNvCxnSpPr/>
          <p:nvPr/>
        </p:nvCxnSpPr>
        <p:spPr>
          <a:xfrm flipV="1">
            <a:off x="3221850" y="2227875"/>
            <a:ext cx="2339353" cy="553071"/>
          </a:xfrm>
          <a:prstGeom prst="bentConnector3">
            <a:avLst>
              <a:gd name="adj1" fmla="val 86352"/>
            </a:avLst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20625" y="4767944"/>
            <a:ext cx="8534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More </a:t>
            </a:r>
            <a:r>
              <a:rPr lang="en-US" sz="1400" dirty="0" smtClean="0">
                <a:latin typeface="+mn-lt"/>
              </a:rPr>
              <a:t>details: </a:t>
            </a:r>
            <a:r>
              <a:rPr lang="en-US" sz="1400" dirty="0">
                <a:latin typeface="+mn-lt"/>
              </a:rPr>
              <a:t>see talk by Mike Moran, Wed. Oct. 24, 1:20 </a:t>
            </a:r>
            <a:r>
              <a:rPr lang="en-US" sz="1400" dirty="0" smtClean="0">
                <a:latin typeface="+mn-lt"/>
              </a:rPr>
              <a:t>pm </a:t>
            </a:r>
            <a:endParaRPr lang="en-US" sz="1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0461" y="1451260"/>
            <a:ext cx="1512168" cy="1754326"/>
          </a:xfrm>
          <a:prstGeom prst="rect">
            <a:avLst/>
          </a:prstGeom>
          <a:solidFill>
            <a:srgbClr val="FADAD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CA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</a:rPr>
              <a:t>Land use data</a:t>
            </a:r>
          </a:p>
          <a:p>
            <a:pPr algn="ctr">
              <a:defRPr/>
            </a:pPr>
            <a:r>
              <a:rPr lang="en-CA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</a:rPr>
              <a:t>Fuel types </a:t>
            </a:r>
            <a:r>
              <a:rPr lang="en-CA" b="1" dirty="0" err="1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</a:rPr>
              <a:t>etc</a:t>
            </a:r>
            <a:endParaRPr lang="en-CA" b="1" dirty="0" smtClean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34" charset="-128"/>
            </a:endParaRPr>
          </a:p>
          <a:p>
            <a:pPr algn="ctr">
              <a:defRPr/>
            </a:pPr>
            <a:r>
              <a:rPr lang="en-CA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</a:rPr>
              <a:t>CWFIS</a:t>
            </a:r>
            <a:endParaRPr lang="en-CA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34" charset="-128"/>
            </a:endParaRPr>
          </a:p>
          <a:p>
            <a:pPr algn="ctr">
              <a:defRPr/>
            </a:pPr>
            <a:r>
              <a:rPr lang="en-CA" sz="9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</a:rPr>
              <a:t>Canadian Wildland  Fire Information System</a:t>
            </a:r>
          </a:p>
        </p:txBody>
      </p:sp>
    </p:spTree>
    <p:extLst>
      <p:ext uri="{BB962C8B-B14F-4D97-AF65-F5344CB8AC3E}">
        <p14:creationId xmlns:p14="http://schemas.microsoft.com/office/powerpoint/2010/main" val="136443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14</a:t>
            </a:fld>
            <a:endParaRPr lang="en-US" altLang="en-US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161882"/>
              </p:ext>
            </p:extLst>
          </p:nvPr>
        </p:nvGraphicFramePr>
        <p:xfrm>
          <a:off x="689212" y="1085334"/>
          <a:ext cx="7764959" cy="285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6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3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7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Description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Type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Extent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Purpose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CFFEPS 10km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New</a:t>
                      </a:r>
                      <a:r>
                        <a:rPr lang="en-US" sz="1200" baseline="0" dirty="0" smtClean="0"/>
                        <a:t> fire emissions based on CWIS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Gridded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Evaluation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CFFEPS 2.5km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New</a:t>
                      </a:r>
                      <a:r>
                        <a:rPr lang="en-US" sz="1200" baseline="0" dirty="0" smtClean="0"/>
                        <a:t> fire emissions based on CWIS – high resolution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Gridded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Evaluation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FEPS 10km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Existing operational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Gridded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Benchmark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MLR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Observationally</a:t>
                      </a:r>
                      <a:r>
                        <a:rPr lang="en-US" sz="1200" baseline="0" dirty="0" smtClean="0"/>
                        <a:t> derived PM</a:t>
                      </a:r>
                      <a:r>
                        <a:rPr lang="en-US" sz="1200" baseline="-25000" dirty="0" smtClean="0"/>
                        <a:t>2.5</a:t>
                      </a:r>
                      <a:endParaRPr lang="en-US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Statistical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Gridded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Benchmark</a:t>
                      </a:r>
                      <a:r>
                        <a:rPr lang="en-US" sz="1200" baseline="0" dirty="0" smtClean="0"/>
                        <a:t> (Reference?)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Persistence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Observationally</a:t>
                      </a:r>
                      <a:r>
                        <a:rPr lang="en-US" sz="1200" baseline="0" dirty="0" smtClean="0"/>
                        <a:t> derived PM</a:t>
                      </a:r>
                      <a:r>
                        <a:rPr lang="en-US" sz="1200" baseline="-25000" dirty="0" smtClean="0"/>
                        <a:t>2.5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Statistical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Point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Benchmark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Observations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24-hr averaged daily</a:t>
                      </a:r>
                      <a:r>
                        <a:rPr lang="en-US" sz="1200" baseline="0" dirty="0" smtClean="0"/>
                        <a:t> PM</a:t>
                      </a:r>
                      <a:r>
                        <a:rPr lang="en-US" sz="1200" baseline="-25000" dirty="0" smtClean="0"/>
                        <a:t>2.5</a:t>
                      </a:r>
                      <a:endParaRPr lang="en-US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Observations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Point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Reference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189996" y="60253"/>
            <a:ext cx="8534559" cy="73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r>
              <a:rPr lang="en-US" dirty="0" smtClean="0">
                <a:solidFill>
                  <a:srgbClr val="BA2E34"/>
                </a:solidFill>
              </a:rPr>
              <a:t>Cast: Model &amp; Data  </a:t>
            </a:r>
            <a:endParaRPr lang="en-US" dirty="0">
              <a:solidFill>
                <a:srgbClr val="BA2E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3" t="10368" r="16984" b="5203"/>
          <a:stretch/>
        </p:blipFill>
        <p:spPr bwMode="auto">
          <a:xfrm>
            <a:off x="4531617" y="344638"/>
            <a:ext cx="4378597" cy="384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A2E34"/>
                </a:solidFill>
              </a:rPr>
              <a:t>Drama!! Model Evaluation</a:t>
            </a:r>
            <a:endParaRPr lang="en-US" dirty="0">
              <a:solidFill>
                <a:srgbClr val="BA2E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077517"/>
            <a:ext cx="4147931" cy="3517106"/>
          </a:xfrm>
        </p:spPr>
        <p:txBody>
          <a:bodyPr/>
          <a:lstStyle/>
          <a:p>
            <a:r>
              <a:rPr lang="en-US" b="1" dirty="0" smtClean="0"/>
              <a:t>Traditional: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R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RMSD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2A2AFF"/>
                </a:solidFill>
              </a:rPr>
              <a:t>SD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Our project:</a:t>
            </a:r>
          </a:p>
          <a:p>
            <a:pPr lvl="1"/>
            <a:r>
              <a:rPr lang="en-US" dirty="0" smtClean="0"/>
              <a:t>Arrival of an event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662280" y="4150509"/>
            <a:ext cx="632144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Taylor plot of daily 24-hr average PM</a:t>
            </a:r>
            <a:r>
              <a:rPr lang="en-US" baseline="-25000" dirty="0" smtClean="0"/>
              <a:t>2.5</a:t>
            </a:r>
          </a:p>
          <a:p>
            <a:pPr algn="r"/>
            <a:r>
              <a:rPr lang="en-US" sz="1600" dirty="0"/>
              <a:t>Based on 808 station pairs drawn from 46 locations on </a:t>
            </a:r>
            <a:r>
              <a:rPr lang="en-US" sz="1600" dirty="0" smtClean="0"/>
              <a:t>smoky* </a:t>
            </a:r>
            <a:r>
              <a:rPr lang="en-US" sz="1600" dirty="0"/>
              <a:t>days only</a:t>
            </a:r>
          </a:p>
        </p:txBody>
      </p:sp>
      <p:sp>
        <p:nvSpPr>
          <p:cNvPr id="5" name="Oval 4"/>
          <p:cNvSpPr/>
          <p:nvPr/>
        </p:nvSpPr>
        <p:spPr>
          <a:xfrm rot="2151939">
            <a:off x="6256437" y="1465812"/>
            <a:ext cx="431976" cy="1681854"/>
          </a:xfrm>
          <a:prstGeom prst="ellipse">
            <a:avLst/>
          </a:prstGeom>
          <a:noFill/>
          <a:ln w="28575">
            <a:solidFill>
              <a:srgbClr val="0082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3498858">
            <a:off x="5560277" y="2899354"/>
            <a:ext cx="394826" cy="706594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3585" y="4767944"/>
            <a:ext cx="8534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*based on Hazard Mapping System smoke polygons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643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A2E34"/>
                </a:solidFill>
              </a:rPr>
              <a:t>Drama!! Model Evaluation</a:t>
            </a:r>
            <a:endParaRPr lang="en-US" dirty="0">
              <a:solidFill>
                <a:srgbClr val="BA2E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077517"/>
            <a:ext cx="4147931" cy="3517106"/>
          </a:xfrm>
        </p:spPr>
        <p:txBody>
          <a:bodyPr/>
          <a:lstStyle/>
          <a:p>
            <a:r>
              <a:rPr lang="en-US" dirty="0" smtClean="0"/>
              <a:t>Traditional:</a:t>
            </a:r>
          </a:p>
          <a:p>
            <a:pPr lvl="1"/>
            <a:r>
              <a:rPr lang="en-US" dirty="0" smtClean="0"/>
              <a:t>R, RMSD, SD </a:t>
            </a:r>
          </a:p>
          <a:p>
            <a:r>
              <a:rPr lang="en-US" b="1" dirty="0" smtClean="0"/>
              <a:t>Our project:</a:t>
            </a:r>
          </a:p>
          <a:p>
            <a:pPr lvl="1"/>
            <a:r>
              <a:rPr lang="en-US" b="1" dirty="0" smtClean="0"/>
              <a:t>Arrival of an event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2662280" y="4150509"/>
            <a:ext cx="632144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Contingency Plot of daily 24-hr average PM</a:t>
            </a:r>
            <a:r>
              <a:rPr lang="en-US" baseline="-25000" dirty="0" smtClean="0"/>
              <a:t>2.5 </a:t>
            </a:r>
            <a:r>
              <a:rPr lang="en-US" dirty="0" smtClean="0"/>
              <a:t>Events</a:t>
            </a:r>
            <a:endParaRPr lang="en-US" baseline="-25000" dirty="0" smtClean="0"/>
          </a:p>
          <a:p>
            <a:pPr algn="r"/>
            <a:r>
              <a:rPr lang="en-US" sz="1600" dirty="0"/>
              <a:t>Based on 808 station pairs drawn from 46 locations on </a:t>
            </a:r>
            <a:r>
              <a:rPr lang="en-US" sz="1600" dirty="0" smtClean="0"/>
              <a:t>smoky* </a:t>
            </a:r>
            <a:r>
              <a:rPr lang="en-US" sz="1600" dirty="0"/>
              <a:t>days only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13940" r="15452"/>
          <a:stretch/>
        </p:blipFill>
        <p:spPr bwMode="auto">
          <a:xfrm>
            <a:off x="4887590" y="1075804"/>
            <a:ext cx="3903752" cy="316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" r="1668"/>
          <a:stretch/>
        </p:blipFill>
        <p:spPr bwMode="auto">
          <a:xfrm>
            <a:off x="5708263" y="468395"/>
            <a:ext cx="3275464" cy="60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 rot="2151939">
            <a:off x="5664030" y="1382992"/>
            <a:ext cx="431976" cy="461923"/>
          </a:xfrm>
          <a:prstGeom prst="ellipse">
            <a:avLst/>
          </a:prstGeom>
          <a:noFill/>
          <a:ln w="28575">
            <a:solidFill>
              <a:srgbClr val="0082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20778464">
            <a:off x="5640682" y="1810048"/>
            <a:ext cx="393529" cy="910795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3585" y="4767944"/>
            <a:ext cx="8534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*based on Hazard Mapping System smoke polygons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290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 smtClean="0">
                <a:solidFill>
                  <a:srgbClr val="C00000"/>
                </a:solidFill>
              </a:rPr>
              <a:t>PM</a:t>
            </a:r>
            <a:r>
              <a:rPr lang="en-US" sz="2500" baseline="-25000" dirty="0" smtClean="0">
                <a:solidFill>
                  <a:srgbClr val="C00000"/>
                </a:solidFill>
              </a:rPr>
              <a:t>2.5</a:t>
            </a:r>
            <a:r>
              <a:rPr lang="en-US" sz="2500" dirty="0" smtClean="0">
                <a:solidFill>
                  <a:srgbClr val="C00000"/>
                </a:solidFill>
              </a:rPr>
              <a:t> Spatial Footprint</a:t>
            </a:r>
            <a:endParaRPr lang="en-US" sz="25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7517"/>
            <a:ext cx="3703322" cy="3517106"/>
          </a:xfrm>
        </p:spPr>
        <p:txBody>
          <a:bodyPr/>
          <a:lstStyle/>
          <a:p>
            <a:r>
              <a:rPr lang="en-US" sz="2000" dirty="0"/>
              <a:t>176 </a:t>
            </a:r>
            <a:r>
              <a:rPr lang="en-US" sz="2000" dirty="0" smtClean="0"/>
              <a:t>new wildfires over July </a:t>
            </a:r>
            <a:r>
              <a:rPr lang="en-US" sz="2000" dirty="0"/>
              <a:t>7 – </a:t>
            </a:r>
            <a:r>
              <a:rPr lang="en-US" sz="2000" dirty="0" smtClean="0"/>
              <a:t>8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600" y="0"/>
            <a:ext cx="5144400" cy="51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7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 smtClean="0">
                <a:solidFill>
                  <a:srgbClr val="C00000"/>
                </a:solidFill>
              </a:rPr>
              <a:t>PM</a:t>
            </a:r>
            <a:r>
              <a:rPr lang="en-US" sz="2500" baseline="-25000" dirty="0" smtClean="0">
                <a:solidFill>
                  <a:srgbClr val="C00000"/>
                </a:solidFill>
              </a:rPr>
              <a:t>2.5</a:t>
            </a:r>
            <a:r>
              <a:rPr lang="en-US" sz="2500" dirty="0" smtClean="0">
                <a:solidFill>
                  <a:srgbClr val="C00000"/>
                </a:solidFill>
              </a:rPr>
              <a:t> Spatial Footprint</a:t>
            </a:r>
            <a:endParaRPr lang="en-US" sz="25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7517"/>
            <a:ext cx="3703322" cy="3517106"/>
          </a:xfrm>
        </p:spPr>
        <p:txBody>
          <a:bodyPr/>
          <a:lstStyle/>
          <a:p>
            <a:r>
              <a:rPr lang="en-US" sz="2000" dirty="0" smtClean="0"/>
              <a:t>176 new wildfires over July 7 – 8 </a:t>
            </a:r>
          </a:p>
          <a:p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654" y="0"/>
            <a:ext cx="5143500" cy="5143500"/>
          </a:xfrm>
          <a:prstGeom prst="rect">
            <a:avLst/>
          </a:prstGeom>
        </p:spPr>
      </p:pic>
      <p:sp>
        <p:nvSpPr>
          <p:cNvPr id="8" name="Oval 7"/>
          <p:cNvSpPr>
            <a:spLocks/>
          </p:cNvSpPr>
          <p:nvPr/>
        </p:nvSpPr>
        <p:spPr>
          <a:xfrm>
            <a:off x="5261210" y="965828"/>
            <a:ext cx="72000" cy="7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/>
          </p:cNvSpPr>
          <p:nvPr/>
        </p:nvSpPr>
        <p:spPr>
          <a:xfrm>
            <a:off x="5365842" y="1418484"/>
            <a:ext cx="72000" cy="7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/>
          </p:cNvSpPr>
          <p:nvPr/>
        </p:nvSpPr>
        <p:spPr>
          <a:xfrm>
            <a:off x="5263482" y="3492945"/>
            <a:ext cx="72000" cy="7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/>
          </p:cNvSpPr>
          <p:nvPr/>
        </p:nvSpPr>
        <p:spPr>
          <a:xfrm>
            <a:off x="5361290" y="3938777"/>
            <a:ext cx="72000" cy="7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/>
          </p:cNvSpPr>
          <p:nvPr/>
        </p:nvSpPr>
        <p:spPr>
          <a:xfrm>
            <a:off x="7795150" y="981749"/>
            <a:ext cx="72000" cy="7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7899782" y="1420757"/>
            <a:ext cx="72000" cy="7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/>
          </p:cNvSpPr>
          <p:nvPr/>
        </p:nvSpPr>
        <p:spPr>
          <a:xfrm>
            <a:off x="7808796" y="3506593"/>
            <a:ext cx="72000" cy="7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/>
          </p:cNvSpPr>
          <p:nvPr/>
        </p:nvSpPr>
        <p:spPr>
          <a:xfrm>
            <a:off x="7906604" y="3938777"/>
            <a:ext cx="72000" cy="7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188754"/>
              </p:ext>
            </p:extLst>
          </p:nvPr>
        </p:nvGraphicFramePr>
        <p:xfrm>
          <a:off x="791809" y="1921396"/>
          <a:ext cx="2974972" cy="18288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487486">
                  <a:extLst>
                    <a:ext uri="{9D8B030D-6E8A-4147-A177-3AD203B41FA5}">
                      <a16:colId xmlns:a16="http://schemas.microsoft.com/office/drawing/2014/main" val="3577167287"/>
                    </a:ext>
                  </a:extLst>
                </a:gridCol>
                <a:gridCol w="1487486">
                  <a:extLst>
                    <a:ext uri="{9D8B030D-6E8A-4147-A177-3AD203B41FA5}">
                      <a16:colId xmlns:a16="http://schemas.microsoft.com/office/drawing/2014/main" val="3424622676"/>
                    </a:ext>
                  </a:extLst>
                </a:gridCol>
              </a:tblGrid>
              <a:tr h="297815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798705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r>
                        <a:rPr lang="en-US" dirty="0" smtClean="0"/>
                        <a:t>MLR 2D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2 Hits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1FA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154610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r>
                        <a:rPr lang="en-US" dirty="0" smtClean="0"/>
                        <a:t>FEPS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1 Hit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1Miss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96582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r>
                        <a:rPr lang="en-US" dirty="0" smtClean="0"/>
                        <a:t>CFFEPS 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2 Misses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965412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r>
                        <a:rPr lang="en-US" dirty="0" smtClean="0"/>
                        <a:t>CFFEPS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1Hit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1 Miss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278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66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A2E34"/>
                </a:solidFill>
              </a:rPr>
              <a:t>Curtain Call: Next Steps…</a:t>
            </a:r>
            <a:endParaRPr lang="en-US" dirty="0">
              <a:solidFill>
                <a:srgbClr val="BA2E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Improving PM</a:t>
            </a:r>
            <a:r>
              <a:rPr lang="en-US" baseline="-25000" dirty="0" smtClean="0"/>
              <a:t>2.5</a:t>
            </a:r>
            <a:r>
              <a:rPr lang="en-US" dirty="0" smtClean="0"/>
              <a:t> 2D Product</a:t>
            </a:r>
          </a:p>
          <a:p>
            <a:r>
              <a:rPr lang="en-US" dirty="0" smtClean="0"/>
              <a:t>Ozone</a:t>
            </a:r>
          </a:p>
          <a:p>
            <a:r>
              <a:rPr lang="en-US" dirty="0" smtClean="0"/>
              <a:t>Consultation </a:t>
            </a:r>
            <a:r>
              <a:rPr lang="en-US" dirty="0"/>
              <a:t>on final model configurations</a:t>
            </a:r>
          </a:p>
          <a:p>
            <a:r>
              <a:rPr lang="en-US" dirty="0"/>
              <a:t>Model </a:t>
            </a:r>
            <a:r>
              <a:rPr lang="en-US" dirty="0" smtClean="0"/>
              <a:t>Diagnostics </a:t>
            </a:r>
            <a:endParaRPr lang="en-US" dirty="0"/>
          </a:p>
          <a:p>
            <a:pPr lvl="1"/>
            <a:r>
              <a:rPr lang="en-US" dirty="0"/>
              <a:t>CO soundings (vertical info)	</a:t>
            </a:r>
          </a:p>
          <a:p>
            <a:pPr lvl="1"/>
            <a:r>
              <a:rPr lang="en-US" dirty="0" smtClean="0"/>
              <a:t>Understanding </a:t>
            </a:r>
            <a:r>
              <a:rPr lang="en-US" dirty="0"/>
              <a:t>errors from IC vs Emissions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0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BA2E34"/>
                </a:solidFill>
              </a:rPr>
              <a:t>Programme</a:t>
            </a:r>
            <a:endParaRPr lang="en-US" dirty="0">
              <a:solidFill>
                <a:srgbClr val="BA2E3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05599" y="1113199"/>
            <a:ext cx="4138917" cy="192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CA" sz="24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CA" sz="22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CA" sz="20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CA" sz="18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US" sz="16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Introduction: The setting</a:t>
            </a:r>
          </a:p>
          <a:p>
            <a:pPr marL="0" indent="0">
              <a:buNone/>
            </a:pPr>
            <a:r>
              <a:rPr lang="en-US" dirty="0" smtClean="0"/>
              <a:t>Act I: The plot</a:t>
            </a:r>
          </a:p>
          <a:p>
            <a:pPr marL="0" indent="0">
              <a:buNone/>
            </a:pPr>
            <a:r>
              <a:rPr lang="en-US" dirty="0" smtClean="0"/>
              <a:t>Act II: The characters</a:t>
            </a:r>
          </a:p>
          <a:p>
            <a:pPr marL="0" indent="0">
              <a:buNone/>
            </a:pPr>
            <a:r>
              <a:rPr lang="en-US" dirty="0" smtClean="0"/>
              <a:t>Act III: The drama</a:t>
            </a:r>
          </a:p>
          <a:p>
            <a:pPr marL="0" indent="0">
              <a:buNone/>
            </a:pPr>
            <a:r>
              <a:rPr lang="en-US" dirty="0" smtClean="0"/>
              <a:t>Curtain Call</a:t>
            </a:r>
          </a:p>
          <a:p>
            <a:endParaRPr lang="en-US" sz="500" dirty="0" smtClean="0"/>
          </a:p>
          <a:p>
            <a:endParaRPr lang="en-US" sz="500" dirty="0" smtClean="0"/>
          </a:p>
        </p:txBody>
      </p:sp>
    </p:spTree>
    <p:extLst>
      <p:ext uri="{BB962C8B-B14F-4D97-AF65-F5344CB8AC3E}">
        <p14:creationId xmlns:p14="http://schemas.microsoft.com/office/powerpoint/2010/main" val="361005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A2E34"/>
                </a:solidFill>
              </a:rPr>
              <a:t>Model Evaluation</a:t>
            </a:r>
            <a:endParaRPr lang="en-US" dirty="0">
              <a:solidFill>
                <a:srgbClr val="BA2E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077517"/>
            <a:ext cx="4147931" cy="3517106"/>
          </a:xfrm>
        </p:spPr>
        <p:txBody>
          <a:bodyPr/>
          <a:lstStyle/>
          <a:p>
            <a:r>
              <a:rPr lang="en-US" b="1" dirty="0" smtClean="0"/>
              <a:t>Traditional: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R</a:t>
            </a:r>
            <a:r>
              <a:rPr lang="en-US" b="1" dirty="0" smtClean="0"/>
              <a:t>,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RMSD</a:t>
            </a:r>
            <a:r>
              <a:rPr lang="en-US" b="1" dirty="0"/>
              <a:t>, </a:t>
            </a:r>
            <a:r>
              <a:rPr lang="en-US" b="1" dirty="0">
                <a:solidFill>
                  <a:srgbClr val="2A2AFF"/>
                </a:solidFill>
              </a:rPr>
              <a:t>SD</a:t>
            </a:r>
            <a:r>
              <a:rPr lang="en-US" b="1" dirty="0"/>
              <a:t> </a:t>
            </a:r>
          </a:p>
          <a:p>
            <a:r>
              <a:rPr lang="en-US" dirty="0" smtClean="0"/>
              <a:t>Our project:</a:t>
            </a:r>
          </a:p>
          <a:p>
            <a:pPr lvl="1"/>
            <a:r>
              <a:rPr lang="en-US" dirty="0" smtClean="0"/>
              <a:t>Onset &amp; departure of an event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2662280" y="4150509"/>
            <a:ext cx="6321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/>
              <a:t>Based </a:t>
            </a:r>
            <a:r>
              <a:rPr lang="en-US" sz="1600" dirty="0"/>
              <a:t>on 808 station pairs drawn from 46 locations on </a:t>
            </a:r>
            <a:r>
              <a:rPr lang="en-US" sz="1600" dirty="0" smtClean="0"/>
              <a:t>smoky </a:t>
            </a:r>
            <a:r>
              <a:rPr lang="en-US" sz="1600" dirty="0"/>
              <a:t>days only</a:t>
            </a:r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" t="4626" r="7254" b="2864"/>
          <a:stretch/>
        </p:blipFill>
        <p:spPr bwMode="auto">
          <a:xfrm>
            <a:off x="4169570" y="344638"/>
            <a:ext cx="4843570" cy="380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11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731" y="86058"/>
            <a:ext cx="8534559" cy="73937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BA2E34"/>
                </a:solidFill>
              </a:rPr>
              <a:t>Setting: Time and physical place</a:t>
            </a:r>
            <a:endParaRPr lang="en-US" dirty="0">
              <a:solidFill>
                <a:srgbClr val="BA2E3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1037089"/>
            <a:ext cx="4039182" cy="51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CA" sz="24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CA" sz="22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CA" sz="20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CA" sz="18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US" sz="16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2017 Wildfire Season in </a:t>
            </a:r>
            <a:r>
              <a:rPr lang="en-US" dirty="0" smtClean="0"/>
              <a:t>BC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488183"/>
            <a:ext cx="49203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entury Gothic" panose="020B0502020202020204" pitchFamily="34" charset="0"/>
              </a:rPr>
              <a:t>Total Area Burned (km</a:t>
            </a:r>
            <a:r>
              <a:rPr lang="en-US" sz="1200" baseline="30000" dirty="0" smtClean="0">
                <a:latin typeface="Century Gothic" panose="020B0502020202020204" pitchFamily="34" charset="0"/>
              </a:rPr>
              <a:t>2</a:t>
            </a:r>
            <a:r>
              <a:rPr lang="en-US" sz="1200" dirty="0" smtClean="0">
                <a:latin typeface="Century Gothic" panose="020B0502020202020204" pitchFamily="34" charset="0"/>
              </a:rPr>
              <a:t>) by Wildfire per Season (BC Wildfire)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3" y="1502269"/>
            <a:ext cx="3715424" cy="345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1"/>
          <a:stretch/>
        </p:blipFill>
        <p:spPr bwMode="auto">
          <a:xfrm>
            <a:off x="180854" y="1815847"/>
            <a:ext cx="4246767" cy="268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5143" y="1095913"/>
            <a:ext cx="3715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entury Gothic" panose="020B0502020202020204" pitchFamily="34" charset="0"/>
              </a:rPr>
              <a:t>NASA Aqua MODIS imagery on Aug 1, 2017.</a:t>
            </a:r>
          </a:p>
          <a:p>
            <a:r>
              <a:rPr lang="en-US" sz="1000" dirty="0" smtClean="0">
                <a:latin typeface="Century Gothic" panose="020B0502020202020204" pitchFamily="34" charset="0"/>
              </a:rPr>
              <a:t>Source: LANCE/EOSDIS MODIS Rapid Response Team</a:t>
            </a:r>
            <a:endParaRPr lang="en-US" sz="1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9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731" y="86058"/>
            <a:ext cx="8534559" cy="73937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BA2E34"/>
                </a:solidFill>
              </a:rPr>
              <a:t>Setting: Time and physical place</a:t>
            </a:r>
            <a:endParaRPr lang="en-US" dirty="0">
              <a:solidFill>
                <a:srgbClr val="BA2E3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1037089"/>
            <a:ext cx="4039182" cy="51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CA" sz="24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CA" sz="22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CA" sz="20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CA" sz="18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US" sz="16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2017 Wildfire Season in </a:t>
            </a:r>
            <a:r>
              <a:rPr lang="en-US" dirty="0" smtClean="0"/>
              <a:t>BC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488183"/>
            <a:ext cx="49203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entury Gothic" panose="020B0502020202020204" pitchFamily="34" charset="0"/>
              </a:rPr>
              <a:t>Total Area Burned (km</a:t>
            </a:r>
            <a:r>
              <a:rPr lang="en-US" sz="1200" baseline="30000" dirty="0" smtClean="0">
                <a:latin typeface="Century Gothic" panose="020B0502020202020204" pitchFamily="34" charset="0"/>
              </a:rPr>
              <a:t>2</a:t>
            </a:r>
            <a:r>
              <a:rPr lang="en-US" sz="1200" dirty="0" smtClean="0">
                <a:latin typeface="Century Gothic" panose="020B0502020202020204" pitchFamily="34" charset="0"/>
              </a:rPr>
              <a:t>) by Wildfire per Season (BC Wildfire)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3" y="1502269"/>
            <a:ext cx="3715424" cy="345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1"/>
          <a:stretch/>
        </p:blipFill>
        <p:spPr bwMode="auto">
          <a:xfrm>
            <a:off x="180854" y="1815847"/>
            <a:ext cx="4246767" cy="268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5143" y="1095913"/>
            <a:ext cx="3715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entury Gothic" panose="020B0502020202020204" pitchFamily="34" charset="0"/>
              </a:rPr>
              <a:t>NASA Aqua MODIS imagery on Aug 1, 2017.</a:t>
            </a:r>
          </a:p>
          <a:p>
            <a:r>
              <a:rPr lang="en-US" sz="1000" dirty="0" smtClean="0">
                <a:latin typeface="Century Gothic" panose="020B0502020202020204" pitchFamily="34" charset="0"/>
              </a:rPr>
              <a:t>Source: LANCE/EOSDIS MODIS Rapid Response Team</a:t>
            </a:r>
            <a:endParaRPr lang="en-US" sz="1000" dirty="0">
              <a:latin typeface="Century Gothic" panose="020B0502020202020204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4" y="1815847"/>
            <a:ext cx="4607602" cy="268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37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A2E34"/>
                </a:solidFill>
              </a:rPr>
              <a:t>Setting: Digital Place</a:t>
            </a:r>
            <a:endParaRPr lang="en-US" dirty="0">
              <a:solidFill>
                <a:srgbClr val="BA2E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8" y="1077517"/>
            <a:ext cx="4765345" cy="3517106"/>
          </a:xfrm>
        </p:spPr>
        <p:txBody>
          <a:bodyPr/>
          <a:lstStyle/>
          <a:p>
            <a:r>
              <a:rPr lang="en-US" sz="2000" dirty="0" smtClean="0"/>
              <a:t>ECCC’s </a:t>
            </a:r>
            <a:r>
              <a:rPr lang="en-US" sz="2000" dirty="0" err="1" smtClean="0"/>
              <a:t>FireWork</a:t>
            </a:r>
            <a:r>
              <a:rPr lang="en-US" sz="2000" dirty="0" smtClean="0"/>
              <a:t> forecast model</a:t>
            </a:r>
          </a:p>
          <a:p>
            <a:endParaRPr lang="en-US" sz="2000" dirty="0" smtClean="0"/>
          </a:p>
          <a:p>
            <a:r>
              <a:rPr lang="en-US" sz="2000" dirty="0" smtClean="0"/>
              <a:t>48hr forecast 2X daily (0z / 12z) from Apr to Oct at 10km horizontal grid spacing</a:t>
            </a:r>
          </a:p>
          <a:p>
            <a:endParaRPr lang="en-US" sz="2000" dirty="0" smtClean="0"/>
          </a:p>
          <a:p>
            <a:r>
              <a:rPr lang="en-US" sz="2000" dirty="0" smtClean="0"/>
              <a:t>Near-real time fire data from Canadian Wildland Fire Information System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t="9646" r="15194" b="5744"/>
          <a:stretch/>
        </p:blipFill>
        <p:spPr>
          <a:xfrm>
            <a:off x="5087258" y="1240402"/>
            <a:ext cx="3675600" cy="305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A2E34"/>
                </a:solidFill>
              </a:rPr>
              <a:t>Setting: Digital Place</a:t>
            </a:r>
            <a:endParaRPr lang="en-US" dirty="0">
              <a:solidFill>
                <a:srgbClr val="BA2E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8" y="1077517"/>
            <a:ext cx="4765345" cy="3517106"/>
          </a:xfrm>
        </p:spPr>
        <p:txBody>
          <a:bodyPr/>
          <a:lstStyle/>
          <a:p>
            <a:r>
              <a:rPr lang="en-US" sz="2000" dirty="0"/>
              <a:t>Re-run 2017 wildfire season (July – mid Sept)on a hi-res 2.5 km domain centered over BC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t="9646" r="15194" b="5744"/>
          <a:stretch/>
        </p:blipFill>
        <p:spPr>
          <a:xfrm>
            <a:off x="5087258" y="1240402"/>
            <a:ext cx="3675600" cy="3052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2" t="9603" r="16340" b="5483"/>
          <a:stretch/>
        </p:blipFill>
        <p:spPr>
          <a:xfrm>
            <a:off x="5141393" y="1240403"/>
            <a:ext cx="3572704" cy="306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5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Test new model configurations with new emissions and higher resolution</a:t>
            </a:r>
          </a:p>
          <a:p>
            <a:r>
              <a:rPr lang="en-US" sz="2000" dirty="0" smtClean="0"/>
              <a:t>Exercise of BC during the 2017 wild fire season</a:t>
            </a:r>
          </a:p>
          <a:p>
            <a:r>
              <a:rPr lang="en-US" sz="2000" dirty="0" smtClean="0"/>
              <a:t>This talk</a:t>
            </a:r>
          </a:p>
          <a:p>
            <a:pPr lvl="1"/>
            <a:r>
              <a:rPr lang="en-US" sz="1800" dirty="0" smtClean="0"/>
              <a:t> preliminary experiments: July 5 to August 20, 2017</a:t>
            </a:r>
          </a:p>
          <a:p>
            <a:pPr lvl="1"/>
            <a:endParaRPr lang="en-US" sz="1800" dirty="0"/>
          </a:p>
          <a:p>
            <a:r>
              <a:rPr lang="en-US" sz="2000" dirty="0" smtClean="0"/>
              <a:t>Evaluate model performance from the users’ point of view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51873" y="272329"/>
            <a:ext cx="8534559" cy="73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r>
              <a:rPr lang="en-US" dirty="0" smtClean="0">
                <a:solidFill>
                  <a:srgbClr val="BA2E34"/>
                </a:solidFill>
              </a:rPr>
              <a:t>Plot: How can we improve forecasts? </a:t>
            </a:r>
            <a:endParaRPr lang="en-US" dirty="0">
              <a:solidFill>
                <a:srgbClr val="BA2E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43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A2E34"/>
                </a:solidFill>
              </a:rPr>
              <a:t>Cast: </a:t>
            </a:r>
            <a:r>
              <a:rPr lang="en-US" dirty="0" err="1" smtClean="0">
                <a:solidFill>
                  <a:srgbClr val="BA2E34"/>
                </a:solidFill>
              </a:rPr>
              <a:t>FireWork</a:t>
            </a:r>
            <a:r>
              <a:rPr lang="en-US" dirty="0" smtClean="0">
                <a:solidFill>
                  <a:srgbClr val="BA2E34"/>
                </a:solidFill>
              </a:rPr>
              <a:t> User groups</a:t>
            </a:r>
            <a:endParaRPr lang="en-US" dirty="0">
              <a:solidFill>
                <a:srgbClr val="BA2E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183894"/>
            <a:ext cx="4213195" cy="3752629"/>
          </a:xfrm>
        </p:spPr>
        <p:txBody>
          <a:bodyPr/>
          <a:lstStyle/>
          <a:p>
            <a:r>
              <a:rPr lang="en-US" sz="2000" dirty="0" smtClean="0"/>
              <a:t>10 Question Survey was sent to AQ forecaster in BC and misc. </a:t>
            </a:r>
            <a:r>
              <a:rPr lang="en-US" sz="2000" dirty="0" err="1" smtClean="0"/>
              <a:t>FireWork</a:t>
            </a:r>
            <a:r>
              <a:rPr lang="en-US" sz="2000" dirty="0" smtClean="0"/>
              <a:t> users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 t="1636" b="2607"/>
          <a:stretch/>
        </p:blipFill>
        <p:spPr bwMode="auto">
          <a:xfrm>
            <a:off x="5036829" y="1069392"/>
            <a:ext cx="3953603" cy="34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487287" y="3049234"/>
            <a:ext cx="526343" cy="288147"/>
          </a:xfrm>
          <a:prstGeom prst="rect">
            <a:avLst/>
          </a:prstGeom>
          <a:solidFill>
            <a:srgbClr val="00B0F0"/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1400" dirty="0" smtClean="0"/>
              <a:t>1 MB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925353" y="3563938"/>
            <a:ext cx="526343" cy="288147"/>
          </a:xfrm>
          <a:prstGeom prst="rect">
            <a:avLst/>
          </a:prstGeom>
          <a:solidFill>
            <a:srgbClr val="00B0F0"/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1400" dirty="0" smtClean="0"/>
              <a:t>1 ON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951958" y="3419864"/>
            <a:ext cx="526343" cy="288147"/>
          </a:xfrm>
          <a:prstGeom prst="rect">
            <a:avLst/>
          </a:prstGeom>
          <a:solidFill>
            <a:srgbClr val="00B0F0"/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1400" dirty="0" smtClean="0"/>
              <a:t>3 SK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699841" y="4021193"/>
            <a:ext cx="526343" cy="288147"/>
          </a:xfrm>
          <a:prstGeom prst="rect">
            <a:avLst/>
          </a:prstGeom>
          <a:solidFill>
            <a:srgbClr val="00B0F0"/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1400" dirty="0" smtClean="0"/>
              <a:t>1 ID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989617" y="3733046"/>
            <a:ext cx="526343" cy="288147"/>
          </a:xfrm>
          <a:prstGeom prst="rect">
            <a:avLst/>
          </a:prstGeom>
          <a:solidFill>
            <a:srgbClr val="00B0F0"/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1400" dirty="0" smtClean="0"/>
              <a:t>4 WA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928251" y="2113072"/>
            <a:ext cx="526343" cy="288147"/>
          </a:xfrm>
          <a:prstGeom prst="rect">
            <a:avLst/>
          </a:prstGeom>
          <a:solidFill>
            <a:srgbClr val="00B0F0"/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1400" dirty="0" smtClean="0"/>
              <a:t>1 YK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796269" y="2409545"/>
            <a:ext cx="596579" cy="288147"/>
          </a:xfrm>
          <a:prstGeom prst="rect">
            <a:avLst/>
          </a:prstGeom>
          <a:solidFill>
            <a:srgbClr val="00B0F0"/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1400" dirty="0" smtClean="0"/>
              <a:t>1 NWT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979716" y="2923059"/>
            <a:ext cx="526343" cy="288147"/>
          </a:xfrm>
          <a:prstGeom prst="rect">
            <a:avLst/>
          </a:prstGeom>
          <a:solidFill>
            <a:srgbClr val="00B0F0"/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1400" dirty="0" smtClean="0"/>
              <a:t>12 BC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08" y="2330949"/>
            <a:ext cx="3376380" cy="21492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2380" y="2426376"/>
            <a:ext cx="115552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entury Gothic" panose="020B0502020202020204" pitchFamily="34" charset="0"/>
              </a:rPr>
              <a:t>What’s Important?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94646" y="4021193"/>
            <a:ext cx="101241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entury Gothic" panose="020B0502020202020204" pitchFamily="34" charset="0"/>
              </a:rPr>
              <a:t>How to Improve?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726" y="3471436"/>
            <a:ext cx="1012419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entury Gothic" panose="020B0502020202020204" pitchFamily="34" charset="0"/>
              </a:rPr>
              <a:t>How it’s Used?</a:t>
            </a: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82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528" y="1171942"/>
            <a:ext cx="4174973" cy="3018109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t="14582" r="16759" b="12390"/>
          <a:stretch/>
        </p:blipFill>
        <p:spPr bwMode="auto">
          <a:xfrm>
            <a:off x="4757193" y="958797"/>
            <a:ext cx="3673028" cy="354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BA2E34"/>
                </a:solidFill>
              </a:rPr>
              <a:t>FireWork</a:t>
            </a:r>
            <a:r>
              <a:rPr lang="en-US" dirty="0" smtClean="0">
                <a:solidFill>
                  <a:srgbClr val="BA2E34"/>
                </a:solidFill>
              </a:rPr>
              <a:t> User Survey</a:t>
            </a:r>
            <a:endParaRPr lang="en-US" dirty="0">
              <a:solidFill>
                <a:srgbClr val="BA2E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180880"/>
            <a:ext cx="4213195" cy="3517106"/>
          </a:xfrm>
        </p:spPr>
        <p:txBody>
          <a:bodyPr/>
          <a:lstStyle/>
          <a:p>
            <a:r>
              <a:rPr lang="en-US" sz="2000" dirty="0" smtClean="0"/>
              <a:t>Jurisdiction-based, but never at a monitor…</a:t>
            </a:r>
          </a:p>
          <a:p>
            <a:endParaRPr lang="en-US" sz="1000" dirty="0"/>
          </a:p>
          <a:p>
            <a:r>
              <a:rPr lang="en-US" sz="2000" dirty="0" smtClean="0"/>
              <a:t>Timing &amp; Location &gt;&gt; Concentration &amp; Footprint</a:t>
            </a:r>
          </a:p>
          <a:p>
            <a:endParaRPr lang="en-US" sz="1000" dirty="0" smtClean="0"/>
          </a:p>
          <a:p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day forecast (0 – 24 </a:t>
            </a:r>
            <a:r>
              <a:rPr lang="en-US" sz="2000" dirty="0" err="1" smtClean="0"/>
              <a:t>hrs</a:t>
            </a:r>
            <a:r>
              <a:rPr lang="en-US" sz="2000" dirty="0" smtClean="0"/>
              <a:t>) is the MOST IMPORTANT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0" t="25703" r="22297" b="27258"/>
          <a:stretch/>
        </p:blipFill>
        <p:spPr bwMode="auto">
          <a:xfrm>
            <a:off x="4858324" y="1180880"/>
            <a:ext cx="3470767" cy="3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84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2D2"/>
      </a:accent1>
      <a:accent2>
        <a:srgbClr val="16629B"/>
      </a:accent2>
      <a:accent3>
        <a:srgbClr val="73B632"/>
      </a:accent3>
      <a:accent4>
        <a:srgbClr val="991324"/>
      </a:accent4>
      <a:accent5>
        <a:srgbClr val="441A66"/>
      </a:accent5>
      <a:accent6>
        <a:srgbClr val="E47623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ranch xmlns="acbb3e5d-5d9a-41a2-b23c-a652c639d82c" xsi:nil="true"/>
    <URL_x0020_of_x0020_the_x0020_document xmlns="acbb3e5d-5d9a-41a2-b23c-a652c639d82c">
      <Url xsi:nil="true"/>
      <Description xsi:nil="true"/>
    </URL_x0020_of_x0020_the_x0020_document>
    <Zone xmlns="acbb3e5d-5d9a-41a2-b23c-a652c639d82c">AE-VE</Zone>
    <Last_x0020_Updates xmlns="acbb3e5d-5d9a-41a2-b23c-a652c639d82c" xsi:nil="true"/>
    <URL xmlns="acbb3e5d-5d9a-41a2-b23c-a652c639d82c">
      <Url xsi:nil="true"/>
      <Description xsi:nil="true"/>
    </URL>
    <Type_x0020_of_x0020_Document xmlns="acbb3e5d-5d9a-41a2-b23c-a652c639d82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D0B20BB41BF245A74357C5242D202F" ma:contentTypeVersion="8" ma:contentTypeDescription="Create a new document." ma:contentTypeScope="" ma:versionID="f3331cdc24f701b025d616285bb48848">
  <xsd:schema xmlns:xsd="http://www.w3.org/2001/XMLSchema" xmlns:xs="http://www.w3.org/2001/XMLSchema" xmlns:p="http://schemas.microsoft.com/office/2006/metadata/properties" xmlns:ns3="acbb3e5d-5d9a-41a2-b23c-a652c639d82c" targetNamespace="http://schemas.microsoft.com/office/2006/metadata/properties" ma:root="true" ma:fieldsID="c23d00957ca0235a77fba064095c65f3" ns3:_="">
    <xsd:import namespace="acbb3e5d-5d9a-41a2-b23c-a652c639d82c"/>
    <xsd:element name="properties">
      <xsd:complexType>
        <xsd:sequence>
          <xsd:element name="documentManagement">
            <xsd:complexType>
              <xsd:all>
                <xsd:element ref="ns3:Type_x0020_of_x0020_Document" minOccurs="0"/>
                <xsd:element ref="ns3:Branch" minOccurs="0"/>
                <xsd:element ref="ns3:Zone" minOccurs="0"/>
                <xsd:element ref="ns3:URL" minOccurs="0"/>
                <xsd:element ref="ns3:URL_x0020_of_x0020_the_x0020_document" minOccurs="0"/>
                <xsd:element ref="ns3:Last_x0020_Upda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bb3e5d-5d9a-41a2-b23c-a652c639d82c" elementFormDefault="qualified">
    <xsd:import namespace="http://schemas.microsoft.com/office/2006/documentManagement/types"/>
    <xsd:import namespace="http://schemas.microsoft.com/office/infopath/2007/PartnerControls"/>
    <xsd:element name="Type_x0020_of_x0020_Document" ma:index="9" nillable="true" ma:displayName="Type of Document" ma:format="Dropdown" ma:internalName="Type_x0020_of_x0020_Document">
      <xsd:simpleType>
        <xsd:restriction base="dms:Choice">
          <xsd:enumeration value="Intranet Document Library - Communications Branch"/>
          <xsd:enumeration value="Intranet Document Library - Departmental (Non-Branch Specific)"/>
        </xsd:restriction>
      </xsd:simpleType>
    </xsd:element>
    <xsd:element name="Branch" ma:index="10" nillable="true" ma:displayName="Branch" ma:format="Dropdown" ma:internalName="Branch">
      <xsd:simpleType>
        <xsd:restriction base="dms:Choice">
          <xsd:enumeration value="Audit &amp; Evaluation"/>
          <xsd:enumeration value="Communicaitons"/>
          <xsd:enumeration value="Intranet"/>
        </xsd:restriction>
      </xsd:simpleType>
    </xsd:element>
    <xsd:element name="Zone" ma:index="11" nillable="true" ma:displayName="Zone" ma:default="AE-VE" ma:format="Dropdown" ma:internalName="Zone">
      <xsd:simpleType>
        <xsd:restriction base="dms:Choice">
          <xsd:enumeration value="AE-VE"/>
          <xsd:enumeration value="Communications"/>
          <xsd:enumeration value="Guide"/>
          <xsd:enumeration value="Communautés-Communities"/>
        </xsd:restriction>
      </xsd:simpleType>
    </xsd:element>
    <xsd:element name="URL" ma:index="12" nillable="true" ma:displayName="URL - on Intranet Document Location" ma:description="Please add the link where the document is located on Intranet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RL_x0020_of_x0020_the_x0020_document" ma:index="13" nillable="true" ma:displayName="URL of the document" ma:description="Please add document URL." ma:format="Hyperlink" ma:internalName="URL_x0020_of_x0020_the_x0020_documen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ast_x0020_Updates" ma:index="14" nillable="true" ma:displayName="Last Updates" ma:format="DateOnly" ma:internalName="Last_x0020_Updates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 of Document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A990B1-7363-4043-925D-2604AB0D0830}">
  <ds:schemaRefs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acbb3e5d-5d9a-41a2-b23c-a652c639d82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CCBAA7B-D1D4-494B-8455-429C0549F3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bb3e5d-5d9a-41a2-b23c-a652c639d8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D1E50B-224E-4801-8F11-C09AFDA025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14442</TotalTime>
  <Words>1372</Words>
  <Application>Microsoft Office PowerPoint</Application>
  <PresentationFormat>On-screen Show (16:9)</PresentationFormat>
  <Paragraphs>270</Paragraphs>
  <Slides>20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 Unicode MS</vt:lpstr>
      <vt:lpstr>MS PGothic</vt:lpstr>
      <vt:lpstr>Arial</vt:lpstr>
      <vt:lpstr>Calibri</vt:lpstr>
      <vt:lpstr>Century Gothic</vt:lpstr>
      <vt:lpstr>Gill Sans Light</vt:lpstr>
      <vt:lpstr>Wingdings</vt:lpstr>
      <vt:lpstr>ヒラギノ角ゴ Pro W3</vt:lpstr>
      <vt:lpstr>Office Theme</vt:lpstr>
      <vt:lpstr>Model Evaluation of ECCC FireWork: Scientific Intrigue  in 3 Acts</vt:lpstr>
      <vt:lpstr>Programme</vt:lpstr>
      <vt:lpstr>Setting: Time and physical place</vt:lpstr>
      <vt:lpstr>Setting: Time and physical place</vt:lpstr>
      <vt:lpstr>Setting: Digital Place</vt:lpstr>
      <vt:lpstr>Setting: Digital Place</vt:lpstr>
      <vt:lpstr>PowerPoint Presentation</vt:lpstr>
      <vt:lpstr>Cast: FireWork User groups</vt:lpstr>
      <vt:lpstr>FireWork User Survey</vt:lpstr>
      <vt:lpstr>Multiple Linear Regression 2D Product</vt:lpstr>
      <vt:lpstr>PowerPoint Presentation</vt:lpstr>
      <vt:lpstr>PowerPoint Presentation</vt:lpstr>
      <vt:lpstr>PowerPoint Presentation</vt:lpstr>
      <vt:lpstr>PowerPoint Presentation</vt:lpstr>
      <vt:lpstr>Drama!! Model Evaluation</vt:lpstr>
      <vt:lpstr>Drama!! Model Evaluation</vt:lpstr>
      <vt:lpstr>PM2.5 Spatial Footprint</vt:lpstr>
      <vt:lpstr>PM2.5 Spatial Footprint</vt:lpstr>
      <vt:lpstr>Curtain Call: Next Steps…</vt:lpstr>
      <vt:lpstr>Model Evaluation</vt:lpstr>
    </vt:vector>
  </TitlesOfParts>
  <Company>BSL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Mulder</dc:creator>
  <cp:lastModifiedBy>So,Rita [PYR]</cp:lastModifiedBy>
  <cp:revision>383</cp:revision>
  <cp:lastPrinted>2016-01-28T19:02:23Z</cp:lastPrinted>
  <dcterms:created xsi:type="dcterms:W3CDTF">2015-04-10T18:49:27Z</dcterms:created>
  <dcterms:modified xsi:type="dcterms:W3CDTF">2018-10-23T03:39:56Z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0x01010075D0B20BB41BF245A74357C5242D202F</vt:lpwstr>
  </property>
</Properties>
</file>