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1"/>
  </p:sldMasterIdLst>
  <p:notesMasterIdLst>
    <p:notesMasterId r:id="rId29"/>
  </p:notesMasterIdLst>
  <p:sldIdLst>
    <p:sldId id="257" r:id="rId2"/>
    <p:sldId id="258" r:id="rId3"/>
    <p:sldId id="259" r:id="rId4"/>
    <p:sldId id="260" r:id="rId5"/>
    <p:sldId id="262" r:id="rId6"/>
    <p:sldId id="266" r:id="rId7"/>
    <p:sldId id="319" r:id="rId8"/>
    <p:sldId id="267" r:id="rId9"/>
    <p:sldId id="268" r:id="rId10"/>
    <p:sldId id="269" r:id="rId11"/>
    <p:sldId id="270" r:id="rId12"/>
    <p:sldId id="327" r:id="rId13"/>
    <p:sldId id="328" r:id="rId14"/>
    <p:sldId id="329" r:id="rId15"/>
    <p:sldId id="271" r:id="rId16"/>
    <p:sldId id="272" r:id="rId17"/>
    <p:sldId id="273" r:id="rId18"/>
    <p:sldId id="274" r:id="rId19"/>
    <p:sldId id="275" r:id="rId20"/>
    <p:sldId id="276" r:id="rId21"/>
    <p:sldId id="355" r:id="rId22"/>
    <p:sldId id="277" r:id="rId23"/>
    <p:sldId id="382" r:id="rId24"/>
    <p:sldId id="278" r:id="rId25"/>
    <p:sldId id="279" r:id="rId26"/>
    <p:sldId id="308" r:id="rId27"/>
    <p:sldId id="28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08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62" autoAdjust="0"/>
    <p:restoredTop sz="78818" autoAdjust="0"/>
  </p:normalViewPr>
  <p:slideViewPr>
    <p:cSldViewPr snapToGrid="0">
      <p:cViewPr varScale="1">
        <p:scale>
          <a:sx n="55" d="100"/>
          <a:sy n="55" d="100"/>
        </p:scale>
        <p:origin x="133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46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Xuguo\Desktop\Zhuhai%20Project%20Meeting\@Comparison%20for%20Zhuhai%20Project%20meeting%20-%20add-shenzzhen%20-%20Add%20marine%20and%20dust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Xuguo\Desktop\Zhuhai%20Project%20Meeting\@Comparison%20for%20Zhuhai%20Project%20meeting%20-%20add-shenzzhen%20-%20Add%20marine%20and%20dust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Xuguo\Desktop\Zhuhai%20Project%20Meeting\@Comparison%20for%20Zhuhai%20Project%20meeting%20-%20add-shenzzhen%20-%20Add%20marine%20and%20dust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Xuguo\Desktop\Zhuhai%20Project%20Meeting\@Comparison%20for%20Zhuhai%20Project%20meeting%20-%20add-shenzzhen%20-%20Add%20marine%20and%20dust.xlsx" TargetMode="External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GB" sz="1400" baseline="0" dirty="0">
                <a:solidFill>
                  <a:srgbClr val="FFC000"/>
                </a:solidFill>
              </a:rPr>
              <a:t>Difference of Total PM10 for PRD</a:t>
            </a:r>
            <a:endParaRPr lang="en-GB" sz="1400" dirty="0">
              <a:solidFill>
                <a:srgbClr val="FFC00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'Total-add marine and dust'!$J$51</c:f>
              <c:strCache>
                <c:ptCount val="1"/>
                <c:pt idx="0">
                  <c:v>2006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'Total-add marine and dust'!$I$52:$I$58</c:f>
              <c:strCache>
                <c:ptCount val="7"/>
                <c:pt idx="0">
                  <c:v>Mobile</c:v>
                </c:pt>
                <c:pt idx="1">
                  <c:v>Dust</c:v>
                </c:pt>
                <c:pt idx="2">
                  <c:v>Biomass</c:v>
                </c:pt>
                <c:pt idx="3">
                  <c:v>Industry</c:v>
                </c:pt>
                <c:pt idx="4">
                  <c:v>Power_P</c:v>
                </c:pt>
                <c:pt idx="5">
                  <c:v>Marine</c:v>
                </c:pt>
                <c:pt idx="6">
                  <c:v>Total</c:v>
                </c:pt>
              </c:strCache>
            </c:strRef>
          </c:cat>
          <c:val>
            <c:numRef>
              <c:f>'Total-add marine and dust'!$J$52:$J$58</c:f>
              <c:numCache>
                <c:formatCode>0_);[Red]\(0\)</c:formatCode>
                <c:ptCount val="7"/>
                <c:pt idx="0">
                  <c:v>129339.717</c:v>
                </c:pt>
                <c:pt idx="1">
                  <c:v>302832.01400000002</c:v>
                </c:pt>
                <c:pt idx="2">
                  <c:v>38818.629999999997</c:v>
                </c:pt>
                <c:pt idx="3">
                  <c:v>314510.87014899997</c:v>
                </c:pt>
                <c:pt idx="4">
                  <c:v>127251.15105799999</c:v>
                </c:pt>
                <c:pt idx="5">
                  <c:v>20350.620000000003</c:v>
                </c:pt>
                <c:pt idx="6">
                  <c:v>933103.00220699992</c:v>
                </c:pt>
              </c:numCache>
            </c:numRef>
          </c:val>
        </c:ser>
        <c:ser>
          <c:idx val="1"/>
          <c:order val="1"/>
          <c:tx>
            <c:strRef>
              <c:f>'Total-add marine and dust'!$K$51</c:f>
              <c:strCache>
                <c:ptCount val="1"/>
                <c:pt idx="0">
                  <c:v>2012V1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'Total-add marine and dust'!$I$52:$I$58</c:f>
              <c:strCache>
                <c:ptCount val="7"/>
                <c:pt idx="0">
                  <c:v>Mobile</c:v>
                </c:pt>
                <c:pt idx="1">
                  <c:v>Dust</c:v>
                </c:pt>
                <c:pt idx="2">
                  <c:v>Biomass</c:v>
                </c:pt>
                <c:pt idx="3">
                  <c:v>Industry</c:v>
                </c:pt>
                <c:pt idx="4">
                  <c:v>Power_P</c:v>
                </c:pt>
                <c:pt idx="5">
                  <c:v>Marine</c:v>
                </c:pt>
                <c:pt idx="6">
                  <c:v>Total</c:v>
                </c:pt>
              </c:strCache>
            </c:strRef>
          </c:cat>
          <c:val>
            <c:numRef>
              <c:f>'Total-add marine and dust'!$K$52:$K$58</c:f>
              <c:numCache>
                <c:formatCode>0_);[Red]\(0\)</c:formatCode>
                <c:ptCount val="7"/>
                <c:pt idx="0">
                  <c:v>58026.75</c:v>
                </c:pt>
                <c:pt idx="1">
                  <c:v>207724.60200000001</c:v>
                </c:pt>
                <c:pt idx="2">
                  <c:v>42961.4</c:v>
                </c:pt>
                <c:pt idx="3">
                  <c:v>294804.7</c:v>
                </c:pt>
                <c:pt idx="4">
                  <c:v>82849.77</c:v>
                </c:pt>
                <c:pt idx="5">
                  <c:v>4477.5531000000001</c:v>
                </c:pt>
                <c:pt idx="6">
                  <c:v>690844.77510000009</c:v>
                </c:pt>
              </c:numCache>
            </c:numRef>
          </c:val>
        </c:ser>
        <c:ser>
          <c:idx val="2"/>
          <c:order val="2"/>
          <c:tx>
            <c:strRef>
              <c:f>'Total-add marine and dust'!$L$51</c:f>
              <c:strCache>
                <c:ptCount val="1"/>
                <c:pt idx="0">
                  <c:v>2012V2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'Total-add marine and dust'!$I$52:$I$58</c:f>
              <c:strCache>
                <c:ptCount val="7"/>
                <c:pt idx="0">
                  <c:v>Mobile</c:v>
                </c:pt>
                <c:pt idx="1">
                  <c:v>Dust</c:v>
                </c:pt>
                <c:pt idx="2">
                  <c:v>Biomass</c:v>
                </c:pt>
                <c:pt idx="3">
                  <c:v>Industry</c:v>
                </c:pt>
                <c:pt idx="4">
                  <c:v>Power_P</c:v>
                </c:pt>
                <c:pt idx="5">
                  <c:v>Marine</c:v>
                </c:pt>
                <c:pt idx="6">
                  <c:v>Total</c:v>
                </c:pt>
              </c:strCache>
            </c:strRef>
          </c:cat>
          <c:val>
            <c:numRef>
              <c:f>'Total-add marine and dust'!$L$52:$L$58</c:f>
              <c:numCache>
                <c:formatCode>0_);[Red]\(0\)</c:formatCode>
                <c:ptCount val="7"/>
                <c:pt idx="0">
                  <c:v>58026.75</c:v>
                </c:pt>
                <c:pt idx="1">
                  <c:v>183272.19200000001</c:v>
                </c:pt>
                <c:pt idx="2">
                  <c:v>42961.4</c:v>
                </c:pt>
                <c:pt idx="3">
                  <c:v>204900.4</c:v>
                </c:pt>
                <c:pt idx="4">
                  <c:v>77988.62</c:v>
                </c:pt>
                <c:pt idx="5">
                  <c:v>4551.3587000000007</c:v>
                </c:pt>
                <c:pt idx="6">
                  <c:v>513673.97069999995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85037112"/>
        <c:axId val="585028880"/>
      </c:barChart>
      <c:catAx>
        <c:axId val="58503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585028880"/>
        <c:crosses val="autoZero"/>
        <c:auto val="1"/>
        <c:lblAlgn val="ctr"/>
        <c:lblOffset val="100"/>
        <c:noMultiLvlLbl val="0"/>
      </c:catAx>
      <c:valAx>
        <c:axId val="585028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_);[Red]\(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58503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zh-TW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GB" sz="1400" dirty="0">
                <a:solidFill>
                  <a:srgbClr val="FFC000"/>
                </a:solidFill>
              </a:rPr>
              <a:t>Difference</a:t>
            </a:r>
            <a:r>
              <a:rPr lang="en-GB" sz="1400" baseline="0" dirty="0">
                <a:solidFill>
                  <a:srgbClr val="FFC000"/>
                </a:solidFill>
              </a:rPr>
              <a:t> of Total PM2.5 for PRD</a:t>
            </a:r>
            <a:endParaRPr lang="en-GB" sz="1400" dirty="0">
              <a:solidFill>
                <a:srgbClr val="FFC00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'Total-add marine and dust'!$N$51</c:f>
              <c:strCache>
                <c:ptCount val="1"/>
                <c:pt idx="0">
                  <c:v>2006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'Total-add marine and dust'!$M$52:$M$58</c:f>
              <c:strCache>
                <c:ptCount val="7"/>
                <c:pt idx="0">
                  <c:v>Mobile</c:v>
                </c:pt>
                <c:pt idx="1">
                  <c:v>Dust</c:v>
                </c:pt>
                <c:pt idx="2">
                  <c:v>Biomass</c:v>
                </c:pt>
                <c:pt idx="3">
                  <c:v>Industry</c:v>
                </c:pt>
                <c:pt idx="4">
                  <c:v>Power_P</c:v>
                </c:pt>
                <c:pt idx="5">
                  <c:v>Marine</c:v>
                </c:pt>
                <c:pt idx="6">
                  <c:v>Total</c:v>
                </c:pt>
              </c:strCache>
            </c:strRef>
          </c:cat>
          <c:val>
            <c:numRef>
              <c:f>'Total-add marine and dust'!$N$52:$N$58</c:f>
              <c:numCache>
                <c:formatCode>0_);[Red]\(0\)</c:formatCode>
                <c:ptCount val="7"/>
                <c:pt idx="0">
                  <c:v>107988.82639999999</c:v>
                </c:pt>
                <c:pt idx="1">
                  <c:v>144751.22600000002</c:v>
                </c:pt>
                <c:pt idx="2">
                  <c:v>16819.169999999998</c:v>
                </c:pt>
                <c:pt idx="3">
                  <c:v>117678.76880000001</c:v>
                </c:pt>
                <c:pt idx="4">
                  <c:v>27782.402000000002</c:v>
                </c:pt>
                <c:pt idx="5">
                  <c:v>19397.670000000002</c:v>
                </c:pt>
                <c:pt idx="6">
                  <c:v>434418.06320000003</c:v>
                </c:pt>
              </c:numCache>
            </c:numRef>
          </c:val>
        </c:ser>
        <c:ser>
          <c:idx val="1"/>
          <c:order val="1"/>
          <c:tx>
            <c:strRef>
              <c:f>'Total-add marine and dust'!$O$51</c:f>
              <c:strCache>
                <c:ptCount val="1"/>
                <c:pt idx="0">
                  <c:v>2012V1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'Total-add marine and dust'!$M$52:$M$58</c:f>
              <c:strCache>
                <c:ptCount val="7"/>
                <c:pt idx="0">
                  <c:v>Mobile</c:v>
                </c:pt>
                <c:pt idx="1">
                  <c:v>Dust</c:v>
                </c:pt>
                <c:pt idx="2">
                  <c:v>Biomass</c:v>
                </c:pt>
                <c:pt idx="3">
                  <c:v>Industry</c:v>
                </c:pt>
                <c:pt idx="4">
                  <c:v>Power_P</c:v>
                </c:pt>
                <c:pt idx="5">
                  <c:v>Marine</c:v>
                </c:pt>
                <c:pt idx="6">
                  <c:v>Total</c:v>
                </c:pt>
              </c:strCache>
            </c:strRef>
          </c:cat>
          <c:val>
            <c:numRef>
              <c:f>'Total-add marine and dust'!$O$52:$O$58</c:f>
              <c:numCache>
                <c:formatCode>0_);[Red]\(0\)</c:formatCode>
                <c:ptCount val="7"/>
                <c:pt idx="0">
                  <c:v>55120.56</c:v>
                </c:pt>
                <c:pt idx="1">
                  <c:v>50255.953000000001</c:v>
                </c:pt>
                <c:pt idx="2">
                  <c:v>21480.701000000001</c:v>
                </c:pt>
                <c:pt idx="3">
                  <c:v>155215.29999999999</c:v>
                </c:pt>
                <c:pt idx="4">
                  <c:v>40012.050000000003</c:v>
                </c:pt>
                <c:pt idx="5">
                  <c:v>4071.4550000000004</c:v>
                </c:pt>
                <c:pt idx="6">
                  <c:v>326156.01899999997</c:v>
                </c:pt>
              </c:numCache>
            </c:numRef>
          </c:val>
        </c:ser>
        <c:ser>
          <c:idx val="2"/>
          <c:order val="2"/>
          <c:tx>
            <c:strRef>
              <c:f>'Total-add marine and dust'!$P$51</c:f>
              <c:strCache>
                <c:ptCount val="1"/>
                <c:pt idx="0">
                  <c:v>2012V2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'Total-add marine and dust'!$M$52:$M$58</c:f>
              <c:strCache>
                <c:ptCount val="7"/>
                <c:pt idx="0">
                  <c:v>Mobile</c:v>
                </c:pt>
                <c:pt idx="1">
                  <c:v>Dust</c:v>
                </c:pt>
                <c:pt idx="2">
                  <c:v>Biomass</c:v>
                </c:pt>
                <c:pt idx="3">
                  <c:v>Industry</c:v>
                </c:pt>
                <c:pt idx="4">
                  <c:v>Power_P</c:v>
                </c:pt>
                <c:pt idx="5">
                  <c:v>Marine</c:v>
                </c:pt>
                <c:pt idx="6">
                  <c:v>Total</c:v>
                </c:pt>
              </c:strCache>
            </c:strRef>
          </c:cat>
          <c:val>
            <c:numRef>
              <c:f>'Total-add marine and dust'!$P$52:$P$58</c:f>
              <c:numCache>
                <c:formatCode>0_);[Red]\(0\)</c:formatCode>
                <c:ptCount val="7"/>
                <c:pt idx="0">
                  <c:v>55120.56</c:v>
                </c:pt>
                <c:pt idx="1">
                  <c:v>20538.541000000001</c:v>
                </c:pt>
                <c:pt idx="2">
                  <c:v>21480.701000000001</c:v>
                </c:pt>
                <c:pt idx="3">
                  <c:v>92251.71</c:v>
                </c:pt>
                <c:pt idx="4">
                  <c:v>37490.86</c:v>
                </c:pt>
                <c:pt idx="5">
                  <c:v>4138.6180000000013</c:v>
                </c:pt>
                <c:pt idx="6">
                  <c:v>231020.98999999996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85027704"/>
        <c:axId val="585033192"/>
      </c:barChart>
      <c:catAx>
        <c:axId val="585027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585033192"/>
        <c:crosses val="autoZero"/>
        <c:auto val="1"/>
        <c:lblAlgn val="ctr"/>
        <c:lblOffset val="100"/>
        <c:noMultiLvlLbl val="0"/>
      </c:catAx>
      <c:valAx>
        <c:axId val="585033192"/>
        <c:scaling>
          <c:orientation val="minMax"/>
          <c:max val="50000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_);[Red]\(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585027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zh-TW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GB" sz="1400" dirty="0">
                <a:solidFill>
                  <a:srgbClr val="FFC000"/>
                </a:solidFill>
              </a:rPr>
              <a:t>Normalized</a:t>
            </a:r>
            <a:r>
              <a:rPr lang="en-GB" sz="1400" baseline="0" dirty="0">
                <a:solidFill>
                  <a:srgbClr val="FFC000"/>
                </a:solidFill>
              </a:rPr>
              <a:t> Total PM2.5 for PRD</a:t>
            </a:r>
            <a:endParaRPr lang="en-GB" sz="1400" dirty="0">
              <a:solidFill>
                <a:srgbClr val="FFC00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'Total-add marine and dust'!$N$92</c:f>
              <c:strCache>
                <c:ptCount val="1"/>
                <c:pt idx="0">
                  <c:v>2006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'Total-add marine and dust'!$M$93:$M$99</c:f>
              <c:strCache>
                <c:ptCount val="7"/>
                <c:pt idx="0">
                  <c:v>Mobile</c:v>
                </c:pt>
                <c:pt idx="1">
                  <c:v>Dust</c:v>
                </c:pt>
                <c:pt idx="2">
                  <c:v>Biomass</c:v>
                </c:pt>
                <c:pt idx="3">
                  <c:v>Industry</c:v>
                </c:pt>
                <c:pt idx="4">
                  <c:v>Power Plant</c:v>
                </c:pt>
                <c:pt idx="5">
                  <c:v>Marine</c:v>
                </c:pt>
                <c:pt idx="6">
                  <c:v>Total</c:v>
                </c:pt>
              </c:strCache>
            </c:strRef>
          </c:cat>
          <c:val>
            <c:numRef>
              <c:f>'Total-add marine and dust'!$N$93:$N$99</c:f>
              <c:numCache>
                <c:formatCode>0.0_);[Red]\(0.0\)</c:formatCode>
                <c:ptCount val="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</c:ser>
        <c:ser>
          <c:idx val="1"/>
          <c:order val="1"/>
          <c:tx>
            <c:strRef>
              <c:f>'Total-add marine and dust'!$O$92</c:f>
              <c:strCache>
                <c:ptCount val="1"/>
                <c:pt idx="0">
                  <c:v>2012V1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'Total-add marine and dust'!$M$93:$M$99</c:f>
              <c:strCache>
                <c:ptCount val="7"/>
                <c:pt idx="0">
                  <c:v>Mobile</c:v>
                </c:pt>
                <c:pt idx="1">
                  <c:v>Dust</c:v>
                </c:pt>
                <c:pt idx="2">
                  <c:v>Biomass</c:v>
                </c:pt>
                <c:pt idx="3">
                  <c:v>Industry</c:v>
                </c:pt>
                <c:pt idx="4">
                  <c:v>Power Plant</c:v>
                </c:pt>
                <c:pt idx="5">
                  <c:v>Marine</c:v>
                </c:pt>
                <c:pt idx="6">
                  <c:v>Total</c:v>
                </c:pt>
              </c:strCache>
            </c:strRef>
          </c:cat>
          <c:val>
            <c:numRef>
              <c:f>'Total-add marine and dust'!$O$93:$O$99</c:f>
              <c:numCache>
                <c:formatCode>0.00_);[Red]\(0.00\)</c:formatCode>
                <c:ptCount val="7"/>
                <c:pt idx="0">
                  <c:v>0.51042836409600989</c:v>
                </c:pt>
                <c:pt idx="1">
                  <c:v>0.34718844453863207</c:v>
                </c:pt>
                <c:pt idx="2">
                  <c:v>1.2771558287359011</c:v>
                </c:pt>
                <c:pt idx="3">
                  <c:v>1.3189745404610316</c:v>
                </c:pt>
                <c:pt idx="4">
                  <c:v>1.4401940480164386</c:v>
                </c:pt>
                <c:pt idx="5">
                  <c:v>0.20989402335435131</c:v>
                </c:pt>
                <c:pt idx="6">
                  <c:v>0.75078834567208652</c:v>
                </c:pt>
              </c:numCache>
            </c:numRef>
          </c:val>
        </c:ser>
        <c:ser>
          <c:idx val="2"/>
          <c:order val="2"/>
          <c:tx>
            <c:strRef>
              <c:f>'Total-add marine and dust'!$P$92</c:f>
              <c:strCache>
                <c:ptCount val="1"/>
                <c:pt idx="0">
                  <c:v>2012V2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'Total-add marine and dust'!$M$93:$M$99</c:f>
              <c:strCache>
                <c:ptCount val="7"/>
                <c:pt idx="0">
                  <c:v>Mobile</c:v>
                </c:pt>
                <c:pt idx="1">
                  <c:v>Dust</c:v>
                </c:pt>
                <c:pt idx="2">
                  <c:v>Biomass</c:v>
                </c:pt>
                <c:pt idx="3">
                  <c:v>Industry</c:v>
                </c:pt>
                <c:pt idx="4">
                  <c:v>Power Plant</c:v>
                </c:pt>
                <c:pt idx="5">
                  <c:v>Marine</c:v>
                </c:pt>
                <c:pt idx="6">
                  <c:v>Total</c:v>
                </c:pt>
              </c:strCache>
            </c:strRef>
          </c:cat>
          <c:val>
            <c:numRef>
              <c:f>'Total-add marine and dust'!$P$93:$P$99</c:f>
              <c:numCache>
                <c:formatCode>0.00_);[Red]\(0.00\)</c:formatCode>
                <c:ptCount val="7"/>
                <c:pt idx="0">
                  <c:v>0.51042836409600989</c:v>
                </c:pt>
                <c:pt idx="1">
                  <c:v>0.1418885460769776</c:v>
                </c:pt>
                <c:pt idx="2">
                  <c:v>1.2771558287359011</c:v>
                </c:pt>
                <c:pt idx="3">
                  <c:v>0.78392823905887088</c:v>
                </c:pt>
                <c:pt idx="4">
                  <c:v>1.3494463149730538</c:v>
                </c:pt>
                <c:pt idx="5">
                  <c:v>0.21335644951171975</c:v>
                </c:pt>
                <c:pt idx="6">
                  <c:v>0.53179416228289089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85025352"/>
        <c:axId val="585025744"/>
      </c:barChart>
      <c:catAx>
        <c:axId val="585025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585025744"/>
        <c:crosses val="autoZero"/>
        <c:auto val="1"/>
        <c:lblAlgn val="ctr"/>
        <c:lblOffset val="100"/>
        <c:noMultiLvlLbl val="0"/>
      </c:catAx>
      <c:valAx>
        <c:axId val="585025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.0_);[Red]\(0.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585025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zh-TW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altLang="zh-CN" sz="1400" dirty="0">
                <a:solidFill>
                  <a:srgbClr val="FFC000"/>
                </a:solidFill>
              </a:rPr>
              <a:t>Normalized Total PM10 for PRD</a:t>
            </a:r>
            <a:endParaRPr lang="en-GB" sz="1400" dirty="0">
              <a:solidFill>
                <a:srgbClr val="FFC00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'Total-add marine and dust'!$J$92</c:f>
              <c:strCache>
                <c:ptCount val="1"/>
                <c:pt idx="0">
                  <c:v>2006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'Total-add marine and dust'!$I$93:$I$99</c:f>
              <c:strCache>
                <c:ptCount val="7"/>
                <c:pt idx="0">
                  <c:v>Mobile</c:v>
                </c:pt>
                <c:pt idx="1">
                  <c:v>Dust</c:v>
                </c:pt>
                <c:pt idx="2">
                  <c:v>Biomass</c:v>
                </c:pt>
                <c:pt idx="3">
                  <c:v>Industry</c:v>
                </c:pt>
                <c:pt idx="4">
                  <c:v>Power Plant</c:v>
                </c:pt>
                <c:pt idx="5">
                  <c:v>Marine</c:v>
                </c:pt>
                <c:pt idx="6">
                  <c:v>Total</c:v>
                </c:pt>
              </c:strCache>
            </c:strRef>
          </c:cat>
          <c:val>
            <c:numRef>
              <c:f>'Total-add marine and dust'!$J$93:$J$99</c:f>
              <c:numCache>
                <c:formatCode>0.0_);[Red]\(0.0\)</c:formatCode>
                <c:ptCount val="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</c:ser>
        <c:ser>
          <c:idx val="1"/>
          <c:order val="1"/>
          <c:tx>
            <c:strRef>
              <c:f>'Total-add marine and dust'!$K$92</c:f>
              <c:strCache>
                <c:ptCount val="1"/>
                <c:pt idx="0">
                  <c:v>2012V1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'Total-add marine and dust'!$I$93:$I$99</c:f>
              <c:strCache>
                <c:ptCount val="7"/>
                <c:pt idx="0">
                  <c:v>Mobile</c:v>
                </c:pt>
                <c:pt idx="1">
                  <c:v>Dust</c:v>
                </c:pt>
                <c:pt idx="2">
                  <c:v>Biomass</c:v>
                </c:pt>
                <c:pt idx="3">
                  <c:v>Industry</c:v>
                </c:pt>
                <c:pt idx="4">
                  <c:v>Power Plant</c:v>
                </c:pt>
                <c:pt idx="5">
                  <c:v>Marine</c:v>
                </c:pt>
                <c:pt idx="6">
                  <c:v>Total</c:v>
                </c:pt>
              </c:strCache>
            </c:strRef>
          </c:cat>
          <c:val>
            <c:numRef>
              <c:f>'Total-add marine and dust'!$K$93:$K$99</c:f>
              <c:numCache>
                <c:formatCode>0.00_);[Red]\(0.00\)</c:formatCode>
                <c:ptCount val="7"/>
                <c:pt idx="0">
                  <c:v>0.4486382941444042</c:v>
                </c:pt>
                <c:pt idx="1">
                  <c:v>0.68594003406786441</c:v>
                </c:pt>
                <c:pt idx="2">
                  <c:v>1.1067211800107322</c:v>
                </c:pt>
                <c:pt idx="3">
                  <c:v>0.93734343700214839</c:v>
                </c:pt>
                <c:pt idx="4">
                  <c:v>0.65107285326038256</c:v>
                </c:pt>
                <c:pt idx="5">
                  <c:v>0.22002047603463676</c:v>
                </c:pt>
                <c:pt idx="6">
                  <c:v>0.74037354232704833</c:v>
                </c:pt>
              </c:numCache>
            </c:numRef>
          </c:val>
        </c:ser>
        <c:ser>
          <c:idx val="2"/>
          <c:order val="2"/>
          <c:tx>
            <c:strRef>
              <c:f>'Total-add marine and dust'!$L$92</c:f>
              <c:strCache>
                <c:ptCount val="1"/>
                <c:pt idx="0">
                  <c:v>2012V2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'Total-add marine and dust'!$I$93:$I$99</c:f>
              <c:strCache>
                <c:ptCount val="7"/>
                <c:pt idx="0">
                  <c:v>Mobile</c:v>
                </c:pt>
                <c:pt idx="1">
                  <c:v>Dust</c:v>
                </c:pt>
                <c:pt idx="2">
                  <c:v>Biomass</c:v>
                </c:pt>
                <c:pt idx="3">
                  <c:v>Industry</c:v>
                </c:pt>
                <c:pt idx="4">
                  <c:v>Power Plant</c:v>
                </c:pt>
                <c:pt idx="5">
                  <c:v>Marine</c:v>
                </c:pt>
                <c:pt idx="6">
                  <c:v>Total</c:v>
                </c:pt>
              </c:strCache>
            </c:strRef>
          </c:cat>
          <c:val>
            <c:numRef>
              <c:f>'Total-add marine and dust'!$L$93:$L$99</c:f>
              <c:numCache>
                <c:formatCode>0.00_);[Red]\(0.00\)</c:formatCode>
                <c:ptCount val="7"/>
                <c:pt idx="0">
                  <c:v>0.4486382941444042</c:v>
                </c:pt>
                <c:pt idx="1">
                  <c:v>0.6051942447537928</c:v>
                </c:pt>
                <c:pt idx="2">
                  <c:v>1.1067211800107322</c:v>
                </c:pt>
                <c:pt idx="3">
                  <c:v>0.6514890881289036</c:v>
                </c:pt>
                <c:pt idx="4">
                  <c:v>0.61287162710578114</c:v>
                </c:pt>
                <c:pt idx="5">
                  <c:v>0.2236471763513839</c:v>
                </c:pt>
                <c:pt idx="6">
                  <c:v>0.55050082304423487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85034368"/>
        <c:axId val="585034760"/>
      </c:barChart>
      <c:catAx>
        <c:axId val="585034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585034760"/>
        <c:crosses val="autoZero"/>
        <c:auto val="1"/>
        <c:lblAlgn val="ctr"/>
        <c:lblOffset val="100"/>
        <c:noMultiLvlLbl val="0"/>
      </c:catAx>
      <c:valAx>
        <c:axId val="585034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.0_);[Red]\(0.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585034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zh-TW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4A4C1-7BB8-4BA0-AE7E-1FCB9BB3C06E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6B28F-355D-451E-8008-CC3FFA80E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71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CA329-58C8-4509-B96C-68A4EA654690}" type="slidenum">
              <a:rPr lang="en-US" altLang="zh-CN" smtClean="0"/>
              <a:pPr/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5283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881063"/>
            <a:endParaRPr lang="zh-CN" altLang="zh-CN" dirty="0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4CF67D17-CFBA-49B0-AD38-C64E779C5095}" type="slidenum">
              <a:rPr lang="en-US" altLang="zh-CN" smtClean="0"/>
              <a:pPr>
                <a:spcBef>
                  <a:spcPct val="0"/>
                </a:spcBef>
              </a:pPr>
              <a:t>11</a:t>
            </a:fld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39793813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213">
              <a:defRPr/>
            </a:pPr>
            <a:endParaRPr lang="zh-CN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CA329-58C8-4509-B96C-68A4EA654690}" type="slidenum">
              <a:rPr lang="en-US" altLang="zh-CN" smtClean="0"/>
              <a:pPr/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84774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213">
              <a:defRPr/>
            </a:pPr>
            <a:endParaRPr lang="zh-CN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CA329-58C8-4509-B96C-68A4EA654690}" type="slidenum">
              <a:rPr lang="en-US" altLang="zh-CN" smtClean="0"/>
              <a:pPr/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63268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2CC1BD97-BED7-4E1A-9B2D-C7CB390471F0}" type="slidenum">
              <a:rPr lang="en-US" altLang="zh-CN" smtClean="0"/>
              <a:pPr/>
              <a:t>14</a:t>
            </a:fld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78114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392D4A12-1025-42BE-AD3B-1489A75B111F}" type="slidenum">
              <a:rPr lang="en-US" altLang="zh-CN" smtClean="0"/>
              <a:pPr>
                <a:spcBef>
                  <a:spcPct val="0"/>
                </a:spcBef>
              </a:pPr>
              <a:t>15</a:t>
            </a:fld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13019777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B91CD893-0672-4B18-A7FD-E11910E4444C}" type="slidenum">
              <a:rPr lang="en-US" altLang="zh-CN" smtClean="0"/>
              <a:pPr>
                <a:spcBef>
                  <a:spcPct val="0"/>
                </a:spcBef>
              </a:pPr>
              <a:t>16</a:t>
            </a:fld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40555576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A94F9575-9FA7-4541-8B3A-79E94EB8169B}" type="slidenum">
              <a:rPr lang="en-US" altLang="zh-CN" smtClean="0"/>
              <a:pPr>
                <a:spcBef>
                  <a:spcPct val="0"/>
                </a:spcBef>
              </a:pPr>
              <a:t>17</a:t>
            </a:fld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42104437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CC478873-2408-4A9B-BCF1-718EF67B4907}" type="slidenum">
              <a:rPr lang="en-US" altLang="zh-CN" smtClean="0"/>
              <a:pPr>
                <a:spcBef>
                  <a:spcPct val="0"/>
                </a:spcBef>
              </a:pPr>
              <a:t>18</a:t>
            </a:fld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3009310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042DFC2F-A8FA-4932-979F-6B0AB7E7BFE2}" type="slidenum">
              <a:rPr lang="en-US" altLang="zh-CN" smtClean="0"/>
              <a:pPr>
                <a:spcBef>
                  <a:spcPct val="0"/>
                </a:spcBef>
              </a:pPr>
              <a:t>19</a:t>
            </a:fld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2581242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6B28F-355D-451E-8008-CC3FFA80E4B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7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CA329-58C8-4509-B96C-68A4EA654690}" type="slidenum">
              <a:rPr lang="en-US" altLang="zh-CN" smtClean="0"/>
              <a:pPr/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517792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CA329-58C8-4509-B96C-68A4EA654690}" type="slidenum">
              <a:rPr lang="en-US" altLang="zh-CN" smtClean="0"/>
              <a:pPr/>
              <a:t>27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87861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CA329-58C8-4509-B96C-68A4EA654690}" type="slidenum">
              <a:rPr lang="en-US" altLang="zh-CN" smtClean="0"/>
              <a:pPr/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78888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2E479B-266A-419B-A86F-DD0238C88487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49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15990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7D3ED1-DEB0-47D5-9C1F-69CA75EADAF6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03792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CA329-58C8-4509-B96C-68A4EA654690}" type="slidenum">
              <a:rPr lang="en-US" altLang="zh-CN" smtClean="0"/>
              <a:pPr/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49130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CA329-58C8-4509-B96C-68A4EA654690}" type="slidenum">
              <a:rPr lang="en-US" altLang="zh-CN" smtClean="0"/>
              <a:pPr/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01029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881063"/>
            <a:endParaRPr lang="zh-CN" altLang="en-US" dirty="0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40D777D2-9ECF-4B22-A106-5D3834725242}" type="slidenum">
              <a:rPr lang="en-US" altLang="zh-CN" smtClean="0"/>
              <a:pPr>
                <a:spcBef>
                  <a:spcPct val="0"/>
                </a:spcBef>
              </a:pPr>
              <a:t>9</a:t>
            </a:fld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2232995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881063"/>
            <a:endParaRPr lang="zh-CN" altLang="zh-CN" dirty="0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4CF67D17-CFBA-49B0-AD38-C64E779C5095}" type="slidenum">
              <a:rPr lang="en-US" altLang="zh-CN" smtClean="0"/>
              <a:pPr>
                <a:spcBef>
                  <a:spcPct val="0"/>
                </a:spcBef>
              </a:pPr>
              <a:t>10</a:t>
            </a:fld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2960990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949D8-D795-4535-8393-549872451E46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F7E67-A9C6-4379-9945-52A29320F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70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949D8-D795-4535-8393-549872451E46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F7E67-A9C6-4379-9945-52A29320F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2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949D8-D795-4535-8393-549872451E46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F7E67-A9C6-4379-9945-52A29320F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16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949D8-D795-4535-8393-549872451E46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F7E67-A9C6-4379-9945-52A29320F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56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949D8-D795-4535-8393-549872451E46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F7E67-A9C6-4379-9945-52A29320F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85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949D8-D795-4535-8393-549872451E46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F7E67-A9C6-4379-9945-52A29320F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045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949D8-D795-4535-8393-549872451E46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F7E67-A9C6-4379-9945-52A29320F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10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949D8-D795-4535-8393-549872451E46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F7E67-A9C6-4379-9945-52A29320F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43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949D8-D795-4535-8393-549872451E46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F7E67-A9C6-4379-9945-52A29320F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55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949D8-D795-4535-8393-549872451E46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F7E67-A9C6-4379-9945-52A29320F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097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949D8-D795-4535-8393-549872451E46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F7E67-A9C6-4379-9945-52A29320F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308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949D8-D795-4535-8393-549872451E46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F7E67-A9C6-4379-9945-52A29320F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39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3" Type="http://schemas.openxmlformats.org/officeDocument/2006/relationships/image" Target="../media/image1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19" Type="http://schemas.openxmlformats.org/officeDocument/2006/relationships/image" Target="../media/image83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3855" y="27711"/>
            <a:ext cx="9144000" cy="6858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1pPr>
            <a:lvl2pPr marL="742950" indent="-285750" eaLnBrk="0" hangingPunct="0"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2pPr>
            <a:lvl3pPr marL="1143000" indent="-228600" eaLnBrk="0" hangingPunct="0"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3pPr>
            <a:lvl4pPr marL="1600200" indent="-228600" eaLnBrk="0" hangingPunct="0"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4pPr>
            <a:lvl5pPr marL="2057400" indent="-228600" eaLnBrk="0" hangingPunct="0"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9pPr>
          </a:lstStyle>
          <a:p>
            <a:pPr eaLnBrk="1" hangingPunct="1"/>
            <a:endParaRPr lang="en-US" altLang="zh-C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15739"/>
          <a:stretch/>
        </p:blipFill>
        <p:spPr>
          <a:xfrm>
            <a:off x="-20514" y="-9053"/>
            <a:ext cx="9164514" cy="1666875"/>
          </a:xfrm>
          <a:prstGeom prst="rect">
            <a:avLst/>
          </a:prstGeom>
        </p:spPr>
      </p:pic>
      <p:sp>
        <p:nvSpPr>
          <p:cNvPr id="614404" name="Text Box 4"/>
          <p:cNvSpPr txBox="1">
            <a:spLocks noChangeArrowheads="1"/>
          </p:cNvSpPr>
          <p:nvPr/>
        </p:nvSpPr>
        <p:spPr bwMode="auto">
          <a:xfrm>
            <a:off x="123059" y="2092687"/>
            <a:ext cx="9020941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1pPr>
            <a:lvl2pPr marL="742950" indent="-285750" eaLnBrk="0" hangingPunct="0"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2pPr>
            <a:lvl3pPr marL="1143000" indent="-228600" eaLnBrk="0" hangingPunct="0"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3pPr>
            <a:lvl4pPr marL="1600200" indent="-228600" eaLnBrk="0" hangingPunct="0"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4pPr>
            <a:lvl5pPr marL="2057400" indent="-228600" eaLnBrk="0" hangingPunct="0"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9pPr>
          </a:lstStyle>
          <a:p>
            <a:pPr algn="ctr" eaLnBrk="1" hangingPunct="1">
              <a:lnSpc>
                <a:spcPct val="110000"/>
              </a:lnSpc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zh-TW" sz="3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Year-long Simulation of PM</a:t>
            </a:r>
            <a:r>
              <a:rPr lang="en-US" altLang="zh-TW" sz="3000" b="1" baseline="-25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altLang="zh-TW" sz="3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Pearl River Delta using WRF-SMOKE-CMAQ System</a:t>
            </a:r>
            <a:endParaRPr kumimoji="1" lang="zh-CN" altLang="en-US" sz="3000" b="1" dirty="0">
              <a:solidFill>
                <a:srgbClr val="003399"/>
              </a:solidFill>
              <a:ea typeface="楷体_GB2312" pitchFamily="49" charset="-122"/>
            </a:endParaRPr>
          </a:p>
        </p:txBody>
      </p:sp>
      <p:sp>
        <p:nvSpPr>
          <p:cNvPr id="8199" name="Rectangle 5"/>
          <p:cNvSpPr>
            <a:spLocks noChangeArrowheads="1"/>
          </p:cNvSpPr>
          <p:nvPr/>
        </p:nvSpPr>
        <p:spPr bwMode="auto">
          <a:xfrm>
            <a:off x="1244346" y="3850113"/>
            <a:ext cx="664837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1pPr>
            <a:lvl2pPr marL="742950" indent="-285750" eaLnBrk="0" hangingPunct="0"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2pPr>
            <a:lvl3pPr marL="1143000" indent="-228600" eaLnBrk="0" hangingPunct="0"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3pPr>
            <a:lvl4pPr marL="1600200" indent="-228600" eaLnBrk="0" hangingPunct="0"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4pPr>
            <a:lvl5pPr marL="2057400" indent="-228600" eaLnBrk="0" hangingPunct="0"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Xuguo </a:t>
            </a:r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ZHANG,</a:t>
            </a:r>
            <a:r>
              <a:rPr kumimoji="1" lang="zh-CN" alt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rPr>
              <a:t> </a:t>
            </a:r>
            <a:r>
              <a:rPr kumimoji="1" lang="en-US" altLang="zh-CN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rPr>
              <a:t>Jimmy FUNG, Alexis LAU and Wayne Wei HUANG</a:t>
            </a:r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411355" y="5692797"/>
            <a:ext cx="6444344" cy="6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1pPr>
            <a:lvl2pPr marL="742950" indent="-285750" eaLnBrk="0" hangingPunct="0"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2pPr>
            <a:lvl3pPr marL="1143000" indent="-228600" eaLnBrk="0" hangingPunct="0"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3pPr>
            <a:lvl4pPr marL="1600200" indent="-228600" eaLnBrk="0" hangingPunct="0"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4pPr>
            <a:lvl5pPr marL="2057400" indent="-228600" eaLnBrk="0" hangingPunct="0"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9pPr>
          </a:lstStyle>
          <a:p>
            <a:pPr algn="ctr" eaLnBrk="1" hangingPunct="1">
              <a:lnSpc>
                <a:spcPct val="160000"/>
              </a:lnSpc>
              <a:buClr>
                <a:srgbClr val="000099"/>
              </a:buClr>
              <a:buSzPct val="80000"/>
            </a:pPr>
            <a:r>
              <a:rPr kumimoji="1" lang="en-US" altLang="zh-CN" sz="2400" b="1" dirty="0" smtClean="0">
                <a:solidFill>
                  <a:schemeClr val="tx1"/>
                </a:solidFill>
                <a:latin typeface="+mn-lt"/>
                <a:ea typeface="楷体_GB2312" pitchFamily="49" charset="-122"/>
              </a:rPr>
              <a:t>Oct 23, 2018</a:t>
            </a:r>
            <a:endParaRPr kumimoji="1" lang="zh-CN" altLang="en-US" sz="2400" b="1" dirty="0">
              <a:solidFill>
                <a:schemeClr val="tx1"/>
              </a:solidFill>
              <a:latin typeface="+mn-lt"/>
              <a:ea typeface="楷体_GB2312" pitchFamily="49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3351" y="337260"/>
            <a:ext cx="65716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2200" b="1" dirty="0" smtClean="0"/>
              <a:t>17</a:t>
            </a:r>
            <a:r>
              <a:rPr lang="en-HK" sz="2200" b="1" baseline="30000" dirty="0" smtClean="0"/>
              <a:t>th</a:t>
            </a:r>
            <a:r>
              <a:rPr lang="en-HK" sz="2200" b="1" dirty="0" smtClean="0"/>
              <a:t> annual CMAS </a:t>
            </a:r>
            <a:r>
              <a:rPr lang="en-HK" sz="2200" b="1" dirty="0"/>
              <a:t>c</a:t>
            </a:r>
            <a:r>
              <a:rPr lang="en-HK" sz="2200" b="1" dirty="0" smtClean="0"/>
              <a:t>onference, Chapel Hill, NC, USA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367778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15739"/>
          <a:stretch/>
        </p:blipFill>
        <p:spPr>
          <a:xfrm>
            <a:off x="-20514" y="-9053"/>
            <a:ext cx="9164514" cy="1666875"/>
          </a:xfrm>
          <a:prstGeom prst="rect">
            <a:avLst/>
          </a:prstGeom>
        </p:spPr>
      </p:pic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2707339" y="89829"/>
            <a:ext cx="7349011" cy="59213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sz="2400" b="1" u="sng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Spatial Surrogates Database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512" y="1435266"/>
            <a:ext cx="3671443" cy="27535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788" y="1446696"/>
            <a:ext cx="3595974" cy="26969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897" y="4104591"/>
            <a:ext cx="3649058" cy="273679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297" y="4134279"/>
            <a:ext cx="3587089" cy="269031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63974" y="5141979"/>
            <a:ext cx="119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Road Network</a:t>
            </a:r>
            <a:endParaRPr lang="zh-CN" altLang="en-US" b="1" dirty="0"/>
          </a:p>
        </p:txBody>
      </p:sp>
      <p:sp>
        <p:nvSpPr>
          <p:cNvPr id="13" name="Text Box 37"/>
          <p:cNvSpPr txBox="1">
            <a:spLocks noChangeArrowheads="1"/>
          </p:cNvSpPr>
          <p:nvPr/>
        </p:nvSpPr>
        <p:spPr bwMode="auto">
          <a:xfrm>
            <a:off x="8579302" y="162783"/>
            <a:ext cx="776175" cy="40011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1108C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</a:t>
            </a:r>
            <a:r>
              <a:rPr lang="en-US" altLang="zh-CN" sz="1800" dirty="0" smtClean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endParaRPr lang="en-US" altLang="zh-CN" sz="1800" dirty="0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5976" y="2597306"/>
            <a:ext cx="1276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Population</a:t>
            </a:r>
            <a:endParaRPr lang="zh-CN" alt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296814" y="1217187"/>
            <a:ext cx="2478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Year 2006</a:t>
            </a:r>
            <a:endParaRPr lang="zh-CN" alt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185331" y="1217187"/>
            <a:ext cx="2478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Year 2012</a:t>
            </a:r>
            <a:endParaRPr lang="zh-CN" alt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28497" y="1215639"/>
            <a:ext cx="2478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D3 (3km)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411742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15739"/>
          <a:stretch/>
        </p:blipFill>
        <p:spPr>
          <a:xfrm>
            <a:off x="-20514" y="-9053"/>
            <a:ext cx="9164514" cy="1666875"/>
          </a:xfrm>
          <a:prstGeom prst="rect">
            <a:avLst/>
          </a:prstGeom>
        </p:spPr>
      </p:pic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2726769" y="103251"/>
            <a:ext cx="6777037" cy="59213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2400" b="1" u="sng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Temporal P</a:t>
            </a:r>
            <a:r>
              <a:rPr lang="en-US" altLang="zh-CN" sz="2400" b="1" u="sng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rofiles Database</a:t>
            </a:r>
            <a:endParaRPr lang="en-US" altLang="en-US" sz="2400" b="1" u="sng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06000" y="4223692"/>
            <a:ext cx="48388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en-US" altLang="zh-CN" sz="1600" dirty="0"/>
              <a:t>Power </a:t>
            </a:r>
            <a:r>
              <a:rPr lang="en-US" altLang="zh-CN" sz="1600" dirty="0" smtClean="0"/>
              <a:t>plant: Continues Emission </a:t>
            </a:r>
            <a:r>
              <a:rPr lang="en-US" altLang="zh-CN" sz="1600" dirty="0"/>
              <a:t>M</a:t>
            </a:r>
            <a:r>
              <a:rPr lang="en-US" altLang="zh-CN" sz="1600" dirty="0" smtClean="0"/>
              <a:t>onitoring system (CEM) </a:t>
            </a:r>
            <a:r>
              <a:rPr lang="en-US" altLang="zh-CN" sz="1600" dirty="0"/>
              <a:t>data , monthly fuel consumption and electricity </a:t>
            </a:r>
            <a:r>
              <a:rPr lang="en-US" altLang="zh-CN" sz="1600" dirty="0" smtClean="0"/>
              <a:t>production. </a:t>
            </a:r>
            <a:endParaRPr lang="en-US" altLang="zh-CN" sz="1600" dirty="0"/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en-US" altLang="zh-CN" sz="1600" dirty="0"/>
              <a:t>On-road mobile source: traffic flow, vehicle types, vehicle mileage , et al. </a:t>
            </a:r>
            <a:endParaRPr lang="zh-CN" altLang="en-US" sz="1600" dirty="0"/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en-US" altLang="zh-CN" sz="1600" dirty="0"/>
              <a:t>None-road mobile source: </a:t>
            </a:r>
            <a:r>
              <a:rPr lang="en-US" altLang="zh-CN" sz="1600" dirty="0" smtClean="0"/>
              <a:t>Automatic Identification System (AIS) </a:t>
            </a:r>
            <a:r>
              <a:rPr lang="en-US" altLang="zh-CN" sz="1600" dirty="0"/>
              <a:t>data,  </a:t>
            </a:r>
            <a:r>
              <a:rPr lang="en-US" sz="1600" dirty="0"/>
              <a:t>Port handling capacity</a:t>
            </a:r>
            <a:r>
              <a:rPr lang="en-US" altLang="zh-CN" sz="1600" dirty="0"/>
              <a:t> 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</a:pPr>
            <a:r>
              <a:rPr lang="en-US" altLang="zh-CN" sz="1600" dirty="0"/>
              <a:t>……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126" y="4107603"/>
            <a:ext cx="3677874" cy="2399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681" y="1415555"/>
            <a:ext cx="3599319" cy="20845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1677" y="1263754"/>
            <a:ext cx="3857625" cy="2552700"/>
          </a:xfrm>
          <a:prstGeom prst="rect">
            <a:avLst/>
          </a:prstGeom>
        </p:spPr>
      </p:pic>
      <p:sp>
        <p:nvSpPr>
          <p:cNvPr id="11" name="Text Box 37"/>
          <p:cNvSpPr txBox="1">
            <a:spLocks noChangeArrowheads="1"/>
          </p:cNvSpPr>
          <p:nvPr/>
        </p:nvSpPr>
        <p:spPr bwMode="auto">
          <a:xfrm>
            <a:off x="8579302" y="162783"/>
            <a:ext cx="906017" cy="40011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1108C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lang="en-US" altLang="zh-CN" sz="1800" dirty="0" smtClean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endParaRPr lang="en-US" altLang="zh-CN" sz="1800" dirty="0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0448" y="1157319"/>
            <a:ext cx="2172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Monthly </a:t>
            </a:r>
            <a:r>
              <a:rPr lang="en-US" altLang="zh-CN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Profile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26317" y="1141623"/>
            <a:ext cx="2172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Week</a:t>
            </a:r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ly </a:t>
            </a:r>
            <a:r>
              <a:rPr lang="en-US" altLang="zh-CN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Profile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80448" y="3882569"/>
            <a:ext cx="2172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Diurnal</a:t>
            </a:r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Profile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01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r="15739"/>
          <a:stretch/>
        </p:blipFill>
        <p:spPr>
          <a:xfrm>
            <a:off x="-20514" y="-9053"/>
            <a:ext cx="9164514" cy="1666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6252"/>
            <a:ext cx="9144000" cy="5151747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5467546" y="2117102"/>
          <a:ext cx="2790825" cy="6427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7963"/>
                <a:gridCol w="359308"/>
                <a:gridCol w="386255"/>
                <a:gridCol w="428625"/>
                <a:gridCol w="419100"/>
                <a:gridCol w="409574"/>
              </a:tblGrid>
              <a:tr h="22368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PM2.5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Corr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MB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ME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IOA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RMSE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u="none" strike="noStrike" dirty="0" smtClean="0">
                          <a:effectLst/>
                          <a:latin typeface="+mj-lt"/>
                        </a:rPr>
                        <a:t>CMAQ06</a:t>
                      </a:r>
                      <a:r>
                        <a:rPr lang="en-US" altLang="zh-CN" sz="900" b="1" u="none" strike="noStrike" dirty="0" smtClean="0">
                          <a:effectLst/>
                          <a:latin typeface="+mj-lt"/>
                        </a:rPr>
                        <a:t>EI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0.44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-4.50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12.33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0.66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15.38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u="none" strike="noStrike" dirty="0" smtClean="0">
                          <a:effectLst/>
                          <a:latin typeface="+mj-lt"/>
                        </a:rPr>
                        <a:t> CMAQ12EI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0.50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-5.08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11.83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0.70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14.94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76053" y="973555"/>
            <a:ext cx="8479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altLang="zh-CN" sz="1800" b="1" dirty="0" smtClean="0">
                <a:latin typeface="+mj-lt"/>
              </a:rPr>
              <a:t>With new updated 2012 emission inventory, the overall model performance has been improved.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+mj-lt"/>
              </a:rPr>
              <a:t>P</a:t>
            </a:r>
            <a:r>
              <a:rPr lang="en-US" sz="1800" b="1" dirty="0" smtClean="0">
                <a:latin typeface="+mj-lt"/>
              </a:rPr>
              <a:t>eaks or valleys ha</a:t>
            </a:r>
            <a:r>
              <a:rPr lang="en-US" altLang="zh-CN" sz="1800" b="1" dirty="0" smtClean="0">
                <a:latin typeface="+mj-lt"/>
              </a:rPr>
              <a:t>ve</a:t>
            </a:r>
            <a:r>
              <a:rPr lang="en-US" sz="1800" b="1" dirty="0" smtClean="0">
                <a:latin typeface="+mj-lt"/>
              </a:rPr>
              <a:t> been well captured in the new updated </a:t>
            </a:r>
            <a:r>
              <a:rPr lang="en-US" altLang="zh-CN" sz="1800" b="1" dirty="0" smtClean="0">
                <a:latin typeface="+mj-lt"/>
              </a:rPr>
              <a:t>run</a:t>
            </a:r>
            <a:r>
              <a:rPr lang="en-US" sz="1800" b="1" dirty="0" smtClean="0">
                <a:latin typeface="+mj-lt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4939645" y="3704734"/>
            <a:ext cx="235670" cy="2582944"/>
          </a:xfrm>
          <a:prstGeom prst="rect">
            <a:avLst/>
          </a:prstGeom>
          <a:solidFill>
            <a:schemeClr val="accent1">
              <a:alpha val="0"/>
            </a:schemeClr>
          </a:solidFill>
          <a:ln w="22225" cap="flat" cmpd="sng" algn="ctr">
            <a:solidFill>
              <a:srgbClr val="E462D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Tahoma" pitchFamily="34" charset="0"/>
              <a:ea typeface="STXingkai" pitchFamily="2" charset="-122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561056" y="3704734"/>
            <a:ext cx="273377" cy="2582944"/>
          </a:xfrm>
          <a:prstGeom prst="rect">
            <a:avLst/>
          </a:prstGeom>
          <a:solidFill>
            <a:schemeClr val="accent1">
              <a:alpha val="0"/>
            </a:schemeClr>
          </a:solidFill>
          <a:ln w="22225" cap="flat" cmpd="sng" algn="ctr">
            <a:solidFill>
              <a:srgbClr val="E462D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Tahoma" pitchFamily="34" charset="0"/>
              <a:ea typeface="STXingkai" pitchFamily="2" charset="-122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996260" y="3704734"/>
            <a:ext cx="273377" cy="2582944"/>
          </a:xfrm>
          <a:prstGeom prst="rect">
            <a:avLst/>
          </a:prstGeom>
          <a:solidFill>
            <a:schemeClr val="accent1">
              <a:alpha val="0"/>
            </a:schemeClr>
          </a:solidFill>
          <a:ln w="22225" cap="flat" cmpd="sng" algn="ctr">
            <a:solidFill>
              <a:srgbClr val="E462D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Tahoma" pitchFamily="34" charset="0"/>
              <a:ea typeface="STXingkai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02317" y="6581000"/>
            <a:ext cx="13103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chemeClr val="tx1"/>
                </a:solidFill>
                <a:latin typeface="+mj-lt"/>
              </a:rPr>
              <a:t>UTC Time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2783245" y="107165"/>
            <a:ext cx="6777037" cy="59213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2400" b="1" u="sng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Comparison of the 2006EI and 2012EI</a:t>
            </a:r>
          </a:p>
        </p:txBody>
      </p:sp>
      <p:sp>
        <p:nvSpPr>
          <p:cNvPr id="15" name="Text Box 37"/>
          <p:cNvSpPr txBox="1">
            <a:spLocks noChangeArrowheads="1"/>
          </p:cNvSpPr>
          <p:nvPr/>
        </p:nvSpPr>
        <p:spPr bwMode="auto">
          <a:xfrm>
            <a:off x="8579302" y="162783"/>
            <a:ext cx="906017" cy="40011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1108C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11</a:t>
            </a:r>
            <a:r>
              <a:rPr lang="en-US" altLang="zh-CN" sz="1800" dirty="0" smtClean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endParaRPr lang="en-US" altLang="zh-CN" sz="1800" dirty="0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148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r="15739"/>
          <a:stretch/>
        </p:blipFill>
        <p:spPr>
          <a:xfrm>
            <a:off x="-20514" y="-9053"/>
            <a:ext cx="9164514" cy="1666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3611"/>
            <a:ext cx="9144000" cy="5154390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5439265" y="2121433"/>
          <a:ext cx="2819159" cy="6191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5199"/>
                <a:gridCol w="343271"/>
                <a:gridCol w="425712"/>
                <a:gridCol w="425712"/>
                <a:gridCol w="425712"/>
                <a:gridCol w="463553"/>
              </a:tblGrid>
              <a:tr h="2000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PM2.5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Corr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MB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ME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IOA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RMSE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u="none" strike="noStrike" dirty="0" smtClean="0">
                          <a:effectLst/>
                          <a:latin typeface="+mj-lt"/>
                        </a:rPr>
                        <a:t>CMAQ06</a:t>
                      </a:r>
                      <a:r>
                        <a:rPr lang="en-US" altLang="zh-CN" sz="900" b="1" u="none" strike="noStrike" dirty="0" smtClean="0">
                          <a:effectLst/>
                          <a:latin typeface="+mj-lt"/>
                        </a:rPr>
                        <a:t>EI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0.50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22.53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32.98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0.61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44.15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u="none" strike="noStrike" dirty="0" smtClean="0">
                          <a:effectLst/>
                          <a:latin typeface="+mj-lt"/>
                        </a:rPr>
                        <a:t> CMAQ12EI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0.59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-6.16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22.39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0.75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29.30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76053" y="973555"/>
            <a:ext cx="8479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altLang="zh-CN" sz="1800" b="1" dirty="0" smtClean="0">
                <a:latin typeface="+mj-lt"/>
              </a:rPr>
              <a:t>With new updated 2012 emission inventory, the overall model performance has been improved </a:t>
            </a:r>
            <a:r>
              <a:rPr lang="en-US" altLang="zh-CN" b="1" dirty="0" smtClean="0">
                <a:latin typeface="+mj-lt"/>
              </a:rPr>
              <a:t>by over 10% in IOA.</a:t>
            </a:r>
            <a:endParaRPr lang="en-US" altLang="zh-CN" sz="1800" b="1" dirty="0" smtClean="0">
              <a:latin typeface="+mj-lt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altLang="zh-CN" sz="1800" b="1" dirty="0" smtClean="0">
                <a:latin typeface="+mj-lt"/>
              </a:rPr>
              <a:t>P</a:t>
            </a:r>
            <a:r>
              <a:rPr lang="en-US" sz="1800" b="1" dirty="0" smtClean="0">
                <a:latin typeface="+mj-lt"/>
              </a:rPr>
              <a:t>eaks or valleys have been well captured in the new updated </a:t>
            </a:r>
            <a:r>
              <a:rPr lang="en-US" altLang="zh-CN" sz="1800" b="1" dirty="0" smtClean="0">
                <a:latin typeface="+mj-lt"/>
              </a:rPr>
              <a:t>run</a:t>
            </a:r>
            <a:r>
              <a:rPr lang="en-US" sz="1800" b="1" dirty="0" smtClean="0">
                <a:latin typeface="+mj-lt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3817856" y="2902982"/>
            <a:ext cx="235670" cy="3384696"/>
          </a:xfrm>
          <a:prstGeom prst="rect">
            <a:avLst/>
          </a:prstGeom>
          <a:solidFill>
            <a:schemeClr val="accent1">
              <a:alpha val="0"/>
            </a:schemeClr>
          </a:solidFill>
          <a:ln w="22225" cap="flat" cmpd="sng" algn="ctr">
            <a:solidFill>
              <a:srgbClr val="E462D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Tahoma" pitchFamily="34" charset="0"/>
              <a:ea typeface="STXingkai" pitchFamily="2" charset="-122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453299" y="2902982"/>
            <a:ext cx="526329" cy="3384696"/>
          </a:xfrm>
          <a:prstGeom prst="rect">
            <a:avLst/>
          </a:prstGeom>
          <a:solidFill>
            <a:schemeClr val="accent1">
              <a:alpha val="0"/>
            </a:schemeClr>
          </a:solidFill>
          <a:ln w="22225" cap="flat" cmpd="sng" algn="ctr">
            <a:solidFill>
              <a:srgbClr val="E462D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Tahoma" pitchFamily="34" charset="0"/>
              <a:ea typeface="STXingkai" pitchFamily="2" charset="-122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439265" y="2902982"/>
            <a:ext cx="329938" cy="3384696"/>
          </a:xfrm>
          <a:prstGeom prst="rect">
            <a:avLst/>
          </a:prstGeom>
          <a:solidFill>
            <a:schemeClr val="accent1">
              <a:alpha val="0"/>
            </a:schemeClr>
          </a:solidFill>
          <a:ln w="22225" cap="flat" cmpd="sng" algn="ctr">
            <a:solidFill>
              <a:srgbClr val="E462D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Tahoma" pitchFamily="34" charset="0"/>
              <a:ea typeface="STXingkai" pitchFamily="2" charset="-122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853287" y="2902982"/>
            <a:ext cx="301655" cy="3384696"/>
          </a:xfrm>
          <a:prstGeom prst="rect">
            <a:avLst/>
          </a:prstGeom>
          <a:solidFill>
            <a:schemeClr val="accent1">
              <a:alpha val="0"/>
            </a:schemeClr>
          </a:solidFill>
          <a:ln w="22225" cap="flat" cmpd="sng" algn="ctr">
            <a:solidFill>
              <a:srgbClr val="E462D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Tahoma" pitchFamily="34" charset="0"/>
              <a:ea typeface="STXingkai" pitchFamily="2" charset="-122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7847815" y="2902982"/>
            <a:ext cx="301655" cy="3384696"/>
          </a:xfrm>
          <a:prstGeom prst="rect">
            <a:avLst/>
          </a:prstGeom>
          <a:solidFill>
            <a:schemeClr val="accent1">
              <a:alpha val="0"/>
            </a:schemeClr>
          </a:solidFill>
          <a:ln w="22225" cap="flat" cmpd="sng" algn="ctr">
            <a:solidFill>
              <a:srgbClr val="E462D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Tahoma" pitchFamily="34" charset="0"/>
              <a:ea typeface="STXingkai" pitchFamily="2" charset="-122"/>
            </a:endParaRPr>
          </a:p>
        </p:txBody>
      </p:sp>
      <p:sp>
        <p:nvSpPr>
          <p:cNvPr id="19" name="标题 1"/>
          <p:cNvSpPr>
            <a:spLocks noGrp="1"/>
          </p:cNvSpPr>
          <p:nvPr>
            <p:ph type="title"/>
          </p:nvPr>
        </p:nvSpPr>
        <p:spPr>
          <a:xfrm>
            <a:off x="2783245" y="107165"/>
            <a:ext cx="6777037" cy="59213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2400" b="1" u="sng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Comparison of the 2006EI and 2012EI</a:t>
            </a:r>
          </a:p>
        </p:txBody>
      </p:sp>
      <p:sp>
        <p:nvSpPr>
          <p:cNvPr id="20" name="Text Box 37"/>
          <p:cNvSpPr txBox="1">
            <a:spLocks noChangeArrowheads="1"/>
          </p:cNvSpPr>
          <p:nvPr/>
        </p:nvSpPr>
        <p:spPr bwMode="auto">
          <a:xfrm>
            <a:off x="8579302" y="162783"/>
            <a:ext cx="906017" cy="40011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1108C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12</a:t>
            </a:r>
            <a:r>
              <a:rPr lang="en-US" altLang="zh-CN" sz="1800" dirty="0" smtClean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endParaRPr lang="en-US" altLang="zh-CN" sz="1800" dirty="0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632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r="15739"/>
          <a:stretch/>
        </p:blipFill>
        <p:spPr>
          <a:xfrm>
            <a:off x="-20514" y="-9053"/>
            <a:ext cx="9164514" cy="166687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981725"/>
              </p:ext>
            </p:extLst>
          </p:nvPr>
        </p:nvGraphicFramePr>
        <p:xfrm>
          <a:off x="777875" y="1872250"/>
          <a:ext cx="7873999" cy="29986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109"/>
                <a:gridCol w="1192838"/>
                <a:gridCol w="761386"/>
                <a:gridCol w="710627"/>
                <a:gridCol w="812145"/>
                <a:gridCol w="697937"/>
                <a:gridCol w="850214"/>
                <a:gridCol w="713799"/>
                <a:gridCol w="812145"/>
                <a:gridCol w="713799"/>
              </a:tblGrid>
              <a:tr h="2095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Corr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MB</a:t>
                      </a:r>
                      <a:endParaRPr lang="en-US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6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200" u="none" strike="noStrike" kern="1200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IOA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RMSE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</a:tr>
              <a:tr h="4096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en-US" altLang="zh-CN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No.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PM2.5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New WRF </a:t>
                      </a:r>
                      <a:r>
                        <a:rPr lang="en-US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06EI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New WRF 2012EI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New WRF </a:t>
                      </a:r>
                      <a:r>
                        <a:rPr lang="en-US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06EI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New WRF 2012EI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New WRF </a:t>
                      </a:r>
                      <a:r>
                        <a:rPr lang="en-US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06EI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New WRF  2012EI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New WRF </a:t>
                      </a:r>
                      <a:r>
                        <a:rPr lang="en-US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06EI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New WRF 2012EI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2095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Central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0.43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+mj-lt"/>
                        </a:rPr>
                        <a:t>0.47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-7.96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+mj-lt"/>
                        </a:rPr>
                        <a:t>-8.71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0.63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0.65</a:t>
                      </a:r>
                    </a:p>
                  </a:txBody>
                  <a:tcPr marL="9525" marR="9525" marT="95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17.15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17.18</a:t>
                      </a:r>
                    </a:p>
                  </a:txBody>
                  <a:tcPr marL="9525" marR="9525" marT="95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095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  <a:latin typeface="+mj-lt"/>
                        </a:rPr>
                        <a:t>Central/Western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0.48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+mj-lt"/>
                        </a:rPr>
                        <a:t>0.52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-7.78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+mj-lt"/>
                        </a:rPr>
                        <a:t>-8.67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0.66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0.68</a:t>
                      </a:r>
                    </a:p>
                  </a:txBody>
                  <a:tcPr marL="9525" marR="9525" marT="95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16.71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16.79</a:t>
                      </a:r>
                    </a:p>
                  </a:txBody>
                  <a:tcPr marL="9525" marR="9525" marT="95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095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  <a:latin typeface="+mj-lt"/>
                        </a:rPr>
                        <a:t>Eastern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0.44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+mj-lt"/>
                        </a:rPr>
                        <a:t>0.50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-4.50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+mj-lt"/>
                        </a:rPr>
                        <a:t>-5.08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0.66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0.70</a:t>
                      </a:r>
                    </a:p>
                  </a:txBody>
                  <a:tcPr marL="9525" marR="9525" marT="95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15.38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14.94</a:t>
                      </a:r>
                    </a:p>
                  </a:txBody>
                  <a:tcPr marL="9525" marR="9525" marT="95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095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  <a:latin typeface="+mj-lt"/>
                        </a:rPr>
                        <a:t>Kwai Chung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0.48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+mj-lt"/>
                        </a:rPr>
                        <a:t>0.52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-7.30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+mj-lt"/>
                        </a:rPr>
                        <a:t>-8.54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0.66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0.67</a:t>
                      </a:r>
                    </a:p>
                  </a:txBody>
                  <a:tcPr marL="9525" marR="9525" marT="95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17.11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17.35</a:t>
                      </a:r>
                    </a:p>
                  </a:txBody>
                  <a:tcPr marL="9525" marR="9525" marT="95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095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  <a:latin typeface="+mj-lt"/>
                        </a:rPr>
                        <a:t>Kwun Tong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0.45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+mj-lt"/>
                        </a:rPr>
                        <a:t>0.49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-4.15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+mj-lt"/>
                        </a:rPr>
                        <a:t>-4.78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0.67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0.69</a:t>
                      </a:r>
                    </a:p>
                  </a:txBody>
                  <a:tcPr marL="9525" marR="9525" marT="95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14.93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14.74</a:t>
                      </a:r>
                    </a:p>
                  </a:txBody>
                  <a:tcPr marL="9525" marR="9525" marT="95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095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  <a:latin typeface="+mj-lt"/>
                        </a:rPr>
                        <a:t>Sha Tin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0.51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+mj-lt"/>
                        </a:rPr>
                        <a:t>0.54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-3.88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+mj-lt"/>
                        </a:rPr>
                        <a:t>-4.73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0.71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0.72</a:t>
                      </a:r>
                    </a:p>
                  </a:txBody>
                  <a:tcPr marL="9525" marR="9525" marT="95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15.13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15.25</a:t>
                      </a:r>
                    </a:p>
                  </a:txBody>
                  <a:tcPr marL="9525" marR="9525" marT="95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095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  <a:latin typeface="+mj-lt"/>
                        </a:rPr>
                        <a:t>Sham Shui Po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0.43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+mj-lt"/>
                        </a:rPr>
                        <a:t>0.48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-1.21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+mj-lt"/>
                        </a:rPr>
                        <a:t>-2.10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0.66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0.69</a:t>
                      </a:r>
                    </a:p>
                  </a:txBody>
                  <a:tcPr marL="9525" marR="9525" marT="95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15.50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15.48</a:t>
                      </a:r>
                    </a:p>
                  </a:txBody>
                  <a:tcPr marL="9525" marR="9525" marT="95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095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  <a:latin typeface="+mj-lt"/>
                        </a:rPr>
                        <a:t>Tai Po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0.37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+mj-lt"/>
                        </a:rPr>
                        <a:t>0.42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-9.02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+mj-lt"/>
                        </a:rPr>
                        <a:t>-10.98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0.60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0.61</a:t>
                      </a:r>
                    </a:p>
                  </a:txBody>
                  <a:tcPr marL="9525" marR="9525" marT="95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20.39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20.78</a:t>
                      </a:r>
                    </a:p>
                  </a:txBody>
                  <a:tcPr marL="9525" marR="9525" marT="95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095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9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  <a:latin typeface="+mj-lt"/>
                        </a:rPr>
                        <a:t>Tai Mun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0.53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+mj-lt"/>
                        </a:rPr>
                        <a:t>0.59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-9.36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+mj-lt"/>
                        </a:rPr>
                        <a:t>-10.60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0.66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0.68</a:t>
                      </a:r>
                    </a:p>
                  </a:txBody>
                  <a:tcPr marL="9525" marR="9525" marT="95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16.09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16.16</a:t>
                      </a:r>
                    </a:p>
                  </a:txBody>
                  <a:tcPr marL="9525" marR="9525" marT="95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095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10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  <a:latin typeface="+mj-lt"/>
                        </a:rPr>
                        <a:t>Tsuen Wan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0.44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+mj-lt"/>
                        </a:rPr>
                        <a:t>0.47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-3.06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+mj-lt"/>
                        </a:rPr>
                        <a:t>-4.24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0.66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0.67</a:t>
                      </a:r>
                    </a:p>
                  </a:txBody>
                  <a:tcPr marL="9525" marR="9525" marT="95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15.99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16.26</a:t>
                      </a:r>
                    </a:p>
                  </a:txBody>
                  <a:tcPr marL="9525" marR="9525" marT="95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838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11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Ave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0.46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0.50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-5.82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-6.84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0.66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0.68</a:t>
                      </a:r>
                      <a:endParaRPr lang="en-US" sz="1800" b="1" u="none" strike="noStrike" kern="1200" dirty="0">
                        <a:solidFill>
                          <a:srgbClr val="FF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16.44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16.49</a:t>
                      </a:r>
                      <a:endParaRPr lang="en-US" sz="1800" b="1" u="none" strike="noStrike" kern="1200" dirty="0">
                        <a:solidFill>
                          <a:srgbClr val="FF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6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8683" y="3216687"/>
            <a:ext cx="7334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latin typeface="+mj-lt"/>
              </a:rPr>
              <a:t>HK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777875" y="5409315"/>
          <a:ext cx="7880350" cy="9398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1025"/>
                <a:gridCol w="850900"/>
                <a:gridCol w="866775"/>
                <a:gridCol w="790575"/>
                <a:gridCol w="914400"/>
                <a:gridCol w="981075"/>
                <a:gridCol w="990600"/>
                <a:gridCol w="981075"/>
                <a:gridCol w="923925"/>
              </a:tblGrid>
              <a:tr h="20941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1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Corr</a:t>
                      </a:r>
                    </a:p>
                  </a:txBody>
                  <a:tcPr marL="9525" marR="9525" marT="951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MB</a:t>
                      </a:r>
                    </a:p>
                  </a:txBody>
                  <a:tcPr marL="9525" marR="9525" marT="951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IOA</a:t>
                      </a:r>
                    </a:p>
                  </a:txBody>
                  <a:tcPr marL="9525" marR="9525" marT="951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RMSE</a:t>
                      </a:r>
                    </a:p>
                  </a:txBody>
                  <a:tcPr marL="9525" marR="9525" marT="951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659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kern="120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PM2.5</a:t>
                      </a:r>
                    </a:p>
                  </a:txBody>
                  <a:tcPr marL="9525" marR="9525" marT="951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New </a:t>
                      </a:r>
                      <a:r>
                        <a:rPr lang="en-US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WRF</a:t>
                      </a:r>
                    </a:p>
                    <a:p>
                      <a:pPr algn="ctr" rtl="0" fontAlgn="ctr"/>
                      <a:r>
                        <a:rPr lang="en-US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06EI</a:t>
                      </a:r>
                      <a:endParaRPr lang="en-US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1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New WRF </a:t>
                      </a:r>
                      <a:endParaRPr lang="en-US" sz="1200" b="1" u="none" strike="noStrike" kern="1200" dirty="0" smtClean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 rtl="0" fontAlgn="ctr"/>
                      <a:r>
                        <a:rPr lang="en-US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2012EI</a:t>
                      </a:r>
                      <a:endParaRPr lang="en-US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1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New </a:t>
                      </a:r>
                      <a:r>
                        <a:rPr lang="en-US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WRF</a:t>
                      </a:r>
                    </a:p>
                    <a:p>
                      <a:pPr algn="ctr" rtl="0" fontAlgn="ctr"/>
                      <a:r>
                        <a:rPr lang="en-US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06EI</a:t>
                      </a:r>
                      <a:endParaRPr lang="en-US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1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New WRF </a:t>
                      </a:r>
                      <a:r>
                        <a:rPr lang="en-US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2012EI</a:t>
                      </a:r>
                      <a:endParaRPr lang="en-US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1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New </a:t>
                      </a:r>
                      <a:r>
                        <a:rPr lang="en-US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WRF</a:t>
                      </a:r>
                    </a:p>
                    <a:p>
                      <a:pPr algn="ctr" rtl="0" fontAlgn="ctr"/>
                      <a:r>
                        <a:rPr lang="en-US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06EI</a:t>
                      </a:r>
                      <a:endParaRPr lang="en-US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1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New WRF </a:t>
                      </a:r>
                      <a:endParaRPr lang="en-US" sz="1200" b="1" u="none" strike="noStrike" kern="1200" dirty="0" smtClean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 rtl="0" fontAlgn="ctr"/>
                      <a:r>
                        <a:rPr lang="en-US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2012EI</a:t>
                      </a:r>
                      <a:endParaRPr lang="en-US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1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New </a:t>
                      </a:r>
                      <a:r>
                        <a:rPr lang="en-US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WRF</a:t>
                      </a:r>
                    </a:p>
                    <a:p>
                      <a:pPr algn="ctr" rtl="0" fontAlgn="ctr"/>
                      <a:r>
                        <a:rPr lang="en-US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06EI</a:t>
                      </a:r>
                      <a:endParaRPr lang="en-US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1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New </a:t>
                      </a:r>
                      <a:r>
                        <a:rPr lang="en-US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WRF</a:t>
                      </a:r>
                    </a:p>
                    <a:p>
                      <a:pPr algn="ctr" rtl="0" fontAlgn="ctr"/>
                      <a:r>
                        <a:rPr lang="en-US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2012EI</a:t>
                      </a:r>
                      <a:endParaRPr lang="en-US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1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2837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Ave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19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0.42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0.47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20.74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-1.52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0.56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0.66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42.99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32.27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4300" y="5737927"/>
            <a:ext cx="7334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latin typeface="+mj-lt"/>
              </a:rPr>
              <a:t>PRD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2150" y="5042602"/>
            <a:ext cx="54895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latin typeface="+mj-lt"/>
              </a:rPr>
              <a:t>Average of around </a:t>
            </a:r>
            <a:r>
              <a:rPr lang="en-US" sz="2000" b="1" dirty="0" smtClean="0">
                <a:latin typeface="+mj-lt"/>
              </a:rPr>
              <a:t>31 </a:t>
            </a:r>
            <a:r>
              <a:rPr lang="en-US" sz="2000" b="1" dirty="0">
                <a:latin typeface="+mj-lt"/>
              </a:rPr>
              <a:t>monitor stations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4825" y="965740"/>
            <a:ext cx="861138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altLang="zh-CN" sz="1700" b="1" dirty="0" smtClean="0">
                <a:latin typeface="+mj-lt"/>
              </a:rPr>
              <a:t>With new updated 2012 emission inventory, the overall model performance has been improved.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altLang="zh-CN" sz="1700" b="1" dirty="0" smtClean="0">
                <a:latin typeface="+mj-lt"/>
              </a:rPr>
              <a:t>The model performance in PRD has been improved larger comparing with that in HK.</a:t>
            </a:r>
            <a:endParaRPr lang="en-US" sz="1700" b="1" dirty="0" smtClean="0">
              <a:latin typeface="+mj-lt"/>
            </a:endParaRPr>
          </a:p>
        </p:txBody>
      </p:sp>
      <p:sp>
        <p:nvSpPr>
          <p:cNvPr id="16" name="标题 1"/>
          <p:cNvSpPr txBox="1">
            <a:spLocks/>
          </p:cNvSpPr>
          <p:nvPr/>
        </p:nvSpPr>
        <p:spPr>
          <a:xfrm>
            <a:off x="1881188" y="7283"/>
            <a:ext cx="6777037" cy="5921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2400" b="1" u="sng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Comparison of the 2006EI and 2012EI</a:t>
            </a:r>
          </a:p>
        </p:txBody>
      </p:sp>
      <p:sp>
        <p:nvSpPr>
          <p:cNvPr id="17" name="Text Box 37"/>
          <p:cNvSpPr txBox="1">
            <a:spLocks noChangeArrowheads="1"/>
          </p:cNvSpPr>
          <p:nvPr/>
        </p:nvSpPr>
        <p:spPr bwMode="auto">
          <a:xfrm>
            <a:off x="8579302" y="162783"/>
            <a:ext cx="906017" cy="40011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1108C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13</a:t>
            </a:r>
            <a:r>
              <a:rPr lang="en-US" altLang="zh-CN" sz="1800" dirty="0" smtClean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endParaRPr lang="en-US" altLang="zh-CN" sz="1800" dirty="0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1289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r="15739"/>
          <a:stretch/>
        </p:blipFill>
        <p:spPr>
          <a:xfrm>
            <a:off x="-20514" y="-9053"/>
            <a:ext cx="9164514" cy="1666875"/>
          </a:xfrm>
          <a:prstGeom prst="rect">
            <a:avLst/>
          </a:prstGeom>
        </p:spPr>
      </p:pic>
      <p:sp>
        <p:nvSpPr>
          <p:cNvPr id="20" name="标题 1"/>
          <p:cNvSpPr txBox="1">
            <a:spLocks/>
          </p:cNvSpPr>
          <p:nvPr/>
        </p:nvSpPr>
        <p:spPr bwMode="auto">
          <a:xfrm>
            <a:off x="753426" y="22225"/>
            <a:ext cx="91519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9pPr>
          </a:lstStyle>
          <a:p>
            <a:pPr eaLnBrk="1" hangingPunct="1">
              <a:defRPr/>
            </a:pPr>
            <a:r>
              <a:rPr lang="en-US" altLang="en-US" sz="2400" u="sng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Model ready </a:t>
            </a:r>
            <a:r>
              <a:rPr lang="en-US" altLang="en-US" sz="2400" u="sng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e</a:t>
            </a:r>
            <a:r>
              <a:rPr lang="en-US" altLang="en-US" sz="2400" u="sng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mission for different species</a:t>
            </a:r>
            <a:endParaRPr lang="en-US" altLang="en-US" sz="2400" u="sng" kern="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4580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8" y="1289050"/>
            <a:ext cx="36957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8" y="4078288"/>
            <a:ext cx="36957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Box 9"/>
          <p:cNvSpPr txBox="1">
            <a:spLocks noChangeArrowheads="1"/>
          </p:cNvSpPr>
          <p:nvPr/>
        </p:nvSpPr>
        <p:spPr bwMode="auto">
          <a:xfrm>
            <a:off x="2168525" y="992188"/>
            <a:ext cx="1700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3300"/>
                </a:solidFill>
                <a:latin typeface="Times New Roman" panose="02020603050405020304" pitchFamily="18" charset="0"/>
                <a:ea typeface="STXingkai" pitchFamily="2" charset="-122"/>
              </a:rPr>
              <a:t>2006</a:t>
            </a:r>
            <a:r>
              <a:rPr lang="en-US" altLang="zh-CN" sz="1800" b="1">
                <a:solidFill>
                  <a:srgbClr val="FF3300"/>
                </a:solidFill>
                <a:latin typeface="Times New Roman" panose="02020603050405020304" pitchFamily="18" charset="0"/>
                <a:ea typeface="STXingkai" pitchFamily="2" charset="-122"/>
              </a:rPr>
              <a:t>EI</a:t>
            </a:r>
            <a:endParaRPr lang="en-US" altLang="en-US" sz="1800" b="1">
              <a:solidFill>
                <a:srgbClr val="FF3300"/>
              </a:solidFill>
              <a:latin typeface="Times New Roman" panose="02020603050405020304" pitchFamily="18" charset="0"/>
              <a:ea typeface="STXingkai" pitchFamily="2" charset="-122"/>
            </a:endParaRPr>
          </a:p>
        </p:txBody>
      </p:sp>
      <p:sp>
        <p:nvSpPr>
          <p:cNvPr id="24583" name="TextBox 20"/>
          <p:cNvSpPr txBox="1">
            <a:spLocks noChangeArrowheads="1"/>
          </p:cNvSpPr>
          <p:nvPr/>
        </p:nvSpPr>
        <p:spPr bwMode="auto">
          <a:xfrm>
            <a:off x="5764213" y="985838"/>
            <a:ext cx="1700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TXingkai" pitchFamily="2" charset="-122"/>
              </a:rPr>
              <a:t>2012EI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ea typeface="STXingkai" pitchFamily="2" charset="-122"/>
            </a:endParaRPr>
          </a:p>
        </p:txBody>
      </p:sp>
      <p:sp>
        <p:nvSpPr>
          <p:cNvPr id="24584" name="TextBox 12"/>
          <p:cNvSpPr txBox="1">
            <a:spLocks noChangeArrowheads="1"/>
          </p:cNvSpPr>
          <p:nvPr/>
        </p:nvSpPr>
        <p:spPr bwMode="auto">
          <a:xfrm>
            <a:off x="306388" y="2244725"/>
            <a:ext cx="923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ea typeface="STXingkai" pitchFamily="2" charset="-122"/>
              </a:rPr>
              <a:t>PM2.5</a:t>
            </a:r>
          </a:p>
        </p:txBody>
      </p:sp>
      <p:sp>
        <p:nvSpPr>
          <p:cNvPr id="24585" name="TextBox 22"/>
          <p:cNvSpPr txBox="1">
            <a:spLocks noChangeArrowheads="1"/>
          </p:cNvSpPr>
          <p:nvPr/>
        </p:nvSpPr>
        <p:spPr bwMode="auto">
          <a:xfrm>
            <a:off x="365125" y="5222875"/>
            <a:ext cx="804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3300"/>
                </a:solidFill>
                <a:latin typeface="Times New Roman" panose="02020603050405020304" pitchFamily="18" charset="0"/>
                <a:ea typeface="STXingkai" pitchFamily="2" charset="-122"/>
              </a:rPr>
              <a:t>PM10</a:t>
            </a:r>
          </a:p>
        </p:txBody>
      </p:sp>
      <p:pic>
        <p:nvPicPr>
          <p:cNvPr id="24586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63" y="1296988"/>
            <a:ext cx="3697287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4078288"/>
            <a:ext cx="3697288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6"/>
          <p:cNvSpPr txBox="1">
            <a:spLocks noChangeArrowheads="1"/>
          </p:cNvSpPr>
          <p:nvPr/>
        </p:nvSpPr>
        <p:spPr bwMode="auto">
          <a:xfrm>
            <a:off x="333375" y="979488"/>
            <a:ext cx="9239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HK" altLang="en-US" sz="2100" b="1" dirty="0" smtClean="0">
                <a:solidFill>
                  <a:srgbClr val="FF0000"/>
                </a:solidFill>
              </a:rPr>
              <a:t>3km</a:t>
            </a:r>
            <a:endParaRPr lang="en-US" altLang="en-US" sz="2100" b="1" dirty="0">
              <a:solidFill>
                <a:srgbClr val="FF0000"/>
              </a:solidFill>
            </a:endParaRPr>
          </a:p>
        </p:txBody>
      </p:sp>
      <p:sp>
        <p:nvSpPr>
          <p:cNvPr id="16" name="Text Box 37"/>
          <p:cNvSpPr txBox="1">
            <a:spLocks noChangeArrowheads="1"/>
          </p:cNvSpPr>
          <p:nvPr/>
        </p:nvSpPr>
        <p:spPr bwMode="auto">
          <a:xfrm>
            <a:off x="8579302" y="162783"/>
            <a:ext cx="906017" cy="40011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1108C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14</a:t>
            </a:r>
            <a:r>
              <a:rPr lang="en-US" altLang="zh-CN" sz="1800" dirty="0" smtClean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endParaRPr lang="en-US" altLang="zh-CN" sz="1800" dirty="0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543790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r="15739"/>
          <a:stretch/>
        </p:blipFill>
        <p:spPr>
          <a:xfrm>
            <a:off x="-20514" y="-9053"/>
            <a:ext cx="9164514" cy="1666875"/>
          </a:xfrm>
          <a:prstGeom prst="rect">
            <a:avLst/>
          </a:prstGeom>
        </p:spPr>
      </p:pic>
      <p:sp>
        <p:nvSpPr>
          <p:cNvPr id="26628" name="TextBox 9"/>
          <p:cNvSpPr txBox="1">
            <a:spLocks noChangeArrowheads="1"/>
          </p:cNvSpPr>
          <p:nvPr/>
        </p:nvSpPr>
        <p:spPr bwMode="auto">
          <a:xfrm>
            <a:off x="2168525" y="992188"/>
            <a:ext cx="1700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3300"/>
                </a:solidFill>
                <a:latin typeface="Times New Roman" panose="02020603050405020304" pitchFamily="18" charset="0"/>
                <a:ea typeface="STXingkai" pitchFamily="2" charset="-122"/>
              </a:rPr>
              <a:t>2006</a:t>
            </a:r>
            <a:r>
              <a:rPr lang="en-US" altLang="zh-CN" sz="1800" b="1">
                <a:solidFill>
                  <a:srgbClr val="FF3300"/>
                </a:solidFill>
                <a:latin typeface="Times New Roman" panose="02020603050405020304" pitchFamily="18" charset="0"/>
                <a:ea typeface="STXingkai" pitchFamily="2" charset="-122"/>
              </a:rPr>
              <a:t>EI</a:t>
            </a:r>
            <a:endParaRPr lang="en-US" altLang="en-US" sz="1800" b="1">
              <a:solidFill>
                <a:srgbClr val="FF3300"/>
              </a:solidFill>
              <a:latin typeface="Times New Roman" panose="02020603050405020304" pitchFamily="18" charset="0"/>
              <a:ea typeface="STXingkai" pitchFamily="2" charset="-122"/>
            </a:endParaRPr>
          </a:p>
        </p:txBody>
      </p:sp>
      <p:sp>
        <p:nvSpPr>
          <p:cNvPr id="26629" name="TextBox 20"/>
          <p:cNvSpPr txBox="1">
            <a:spLocks noChangeArrowheads="1"/>
          </p:cNvSpPr>
          <p:nvPr/>
        </p:nvSpPr>
        <p:spPr bwMode="auto">
          <a:xfrm>
            <a:off x="5764213" y="985838"/>
            <a:ext cx="1700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TXingkai" pitchFamily="2" charset="-122"/>
              </a:rPr>
              <a:t>2012E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TXingkai" pitchFamily="2" charset="-122"/>
              </a:rPr>
              <a:t>I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ea typeface="STXingkai" pitchFamily="2" charset="-122"/>
            </a:endParaRPr>
          </a:p>
        </p:txBody>
      </p:sp>
      <p:sp>
        <p:nvSpPr>
          <p:cNvPr id="26630" name="TextBox 12"/>
          <p:cNvSpPr txBox="1">
            <a:spLocks noChangeArrowheads="1"/>
          </p:cNvSpPr>
          <p:nvPr/>
        </p:nvSpPr>
        <p:spPr bwMode="auto">
          <a:xfrm>
            <a:off x="306388" y="2244725"/>
            <a:ext cx="923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ea typeface="STXingkai" pitchFamily="2" charset="-122"/>
              </a:rPr>
              <a:t>NOx</a:t>
            </a:r>
          </a:p>
        </p:txBody>
      </p:sp>
      <p:sp>
        <p:nvSpPr>
          <p:cNvPr id="26631" name="TextBox 22"/>
          <p:cNvSpPr txBox="1">
            <a:spLocks noChangeArrowheads="1"/>
          </p:cNvSpPr>
          <p:nvPr/>
        </p:nvSpPr>
        <p:spPr bwMode="auto">
          <a:xfrm>
            <a:off x="365125" y="5222875"/>
            <a:ext cx="804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3300"/>
                </a:solidFill>
                <a:latin typeface="Times New Roman" panose="02020603050405020304" pitchFamily="18" charset="0"/>
                <a:ea typeface="STXingkai" pitchFamily="2" charset="-122"/>
              </a:rPr>
              <a:t>PEC</a:t>
            </a:r>
          </a:p>
        </p:txBody>
      </p:sp>
      <p:pic>
        <p:nvPicPr>
          <p:cNvPr id="2663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8" y="1289050"/>
            <a:ext cx="3687762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4056063"/>
            <a:ext cx="3627437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4060825"/>
            <a:ext cx="3675063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5" y="1284288"/>
            <a:ext cx="3709988" cy="278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333375" y="979488"/>
            <a:ext cx="9239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HK" altLang="en-US" sz="2100" b="1" dirty="0" smtClean="0">
                <a:solidFill>
                  <a:srgbClr val="FF0000"/>
                </a:solidFill>
              </a:rPr>
              <a:t>3km</a:t>
            </a:r>
            <a:endParaRPr lang="en-US" altLang="en-US" sz="2100" b="1" dirty="0">
              <a:solidFill>
                <a:srgbClr val="FF0000"/>
              </a:solidFill>
            </a:endParaRPr>
          </a:p>
        </p:txBody>
      </p:sp>
      <p:sp>
        <p:nvSpPr>
          <p:cNvPr id="20" name="Text Box 37"/>
          <p:cNvSpPr txBox="1">
            <a:spLocks noChangeArrowheads="1"/>
          </p:cNvSpPr>
          <p:nvPr/>
        </p:nvSpPr>
        <p:spPr bwMode="auto">
          <a:xfrm>
            <a:off x="8579302" y="162783"/>
            <a:ext cx="906017" cy="40011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1108C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</a:t>
            </a:r>
            <a:r>
              <a:rPr lang="en-US" altLang="zh-CN" sz="1800" dirty="0" smtClean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endParaRPr lang="en-US" altLang="zh-CN" sz="1800" dirty="0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标题 1"/>
          <p:cNvSpPr txBox="1">
            <a:spLocks/>
          </p:cNvSpPr>
          <p:nvPr/>
        </p:nvSpPr>
        <p:spPr bwMode="auto">
          <a:xfrm>
            <a:off x="753426" y="22225"/>
            <a:ext cx="91519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9pPr>
          </a:lstStyle>
          <a:p>
            <a:pPr eaLnBrk="1" hangingPunct="1">
              <a:defRPr/>
            </a:pPr>
            <a:r>
              <a:rPr lang="en-US" altLang="en-US" sz="2400" u="sng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Model ready </a:t>
            </a:r>
            <a:r>
              <a:rPr lang="en-US" altLang="en-US" sz="2400" u="sng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e</a:t>
            </a:r>
            <a:r>
              <a:rPr lang="en-US" altLang="en-US" sz="2400" u="sng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mission for different species</a:t>
            </a:r>
            <a:endParaRPr lang="en-US" altLang="en-US" sz="2400" u="sng" kern="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15082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r="15739"/>
          <a:stretch/>
        </p:blipFill>
        <p:spPr>
          <a:xfrm>
            <a:off x="-20514" y="-9053"/>
            <a:ext cx="9164514" cy="1666875"/>
          </a:xfrm>
          <a:prstGeom prst="rect">
            <a:avLst/>
          </a:prstGeom>
        </p:spPr>
      </p:pic>
      <p:sp>
        <p:nvSpPr>
          <p:cNvPr id="28676" name="TextBox 9"/>
          <p:cNvSpPr txBox="1">
            <a:spLocks noChangeArrowheads="1"/>
          </p:cNvSpPr>
          <p:nvPr/>
        </p:nvSpPr>
        <p:spPr bwMode="auto">
          <a:xfrm>
            <a:off x="2168525" y="992188"/>
            <a:ext cx="1700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3300"/>
                </a:solidFill>
                <a:latin typeface="Times New Roman" panose="02020603050405020304" pitchFamily="18" charset="0"/>
                <a:ea typeface="STXingkai" pitchFamily="2" charset="-122"/>
              </a:rPr>
              <a:t>2006</a:t>
            </a:r>
            <a:r>
              <a:rPr lang="en-US" altLang="zh-CN" sz="1800" b="1">
                <a:solidFill>
                  <a:srgbClr val="FF3300"/>
                </a:solidFill>
                <a:latin typeface="Times New Roman" panose="02020603050405020304" pitchFamily="18" charset="0"/>
                <a:ea typeface="STXingkai" pitchFamily="2" charset="-122"/>
              </a:rPr>
              <a:t>EI</a:t>
            </a:r>
            <a:endParaRPr lang="en-US" altLang="en-US" sz="1800" b="1">
              <a:solidFill>
                <a:srgbClr val="FF3300"/>
              </a:solidFill>
              <a:latin typeface="Times New Roman" panose="02020603050405020304" pitchFamily="18" charset="0"/>
              <a:ea typeface="STXingkai" pitchFamily="2" charset="-122"/>
            </a:endParaRPr>
          </a:p>
        </p:txBody>
      </p:sp>
      <p:sp>
        <p:nvSpPr>
          <p:cNvPr id="28677" name="TextBox 20"/>
          <p:cNvSpPr txBox="1">
            <a:spLocks noChangeArrowheads="1"/>
          </p:cNvSpPr>
          <p:nvPr/>
        </p:nvSpPr>
        <p:spPr bwMode="auto">
          <a:xfrm>
            <a:off x="5764213" y="985838"/>
            <a:ext cx="1700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TXingkai" pitchFamily="2" charset="-122"/>
              </a:rPr>
              <a:t>2012EI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ea typeface="STXingkai" pitchFamily="2" charset="-122"/>
            </a:endParaRPr>
          </a:p>
        </p:txBody>
      </p:sp>
      <p:sp>
        <p:nvSpPr>
          <p:cNvPr id="28678" name="TextBox 12"/>
          <p:cNvSpPr txBox="1">
            <a:spLocks noChangeArrowheads="1"/>
          </p:cNvSpPr>
          <p:nvPr/>
        </p:nvSpPr>
        <p:spPr bwMode="auto">
          <a:xfrm>
            <a:off x="306388" y="2244725"/>
            <a:ext cx="923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ea typeface="STXingkai" pitchFamily="2" charset="-122"/>
              </a:rPr>
              <a:t>SO2</a:t>
            </a:r>
          </a:p>
        </p:txBody>
      </p:sp>
      <p:sp>
        <p:nvSpPr>
          <p:cNvPr id="28679" name="TextBox 22"/>
          <p:cNvSpPr txBox="1">
            <a:spLocks noChangeArrowheads="1"/>
          </p:cNvSpPr>
          <p:nvPr/>
        </p:nvSpPr>
        <p:spPr bwMode="auto">
          <a:xfrm>
            <a:off x="365125" y="5222875"/>
            <a:ext cx="804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3300"/>
                </a:solidFill>
                <a:latin typeface="Times New Roman" panose="02020603050405020304" pitchFamily="18" charset="0"/>
                <a:ea typeface="STXingkai" pitchFamily="2" charset="-122"/>
              </a:rPr>
              <a:t>CO</a:t>
            </a:r>
          </a:p>
        </p:txBody>
      </p:sp>
      <p:pic>
        <p:nvPicPr>
          <p:cNvPr id="28680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1289050"/>
            <a:ext cx="3690938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4062413"/>
            <a:ext cx="3690938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63" y="4062413"/>
            <a:ext cx="3690937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63" y="1289050"/>
            <a:ext cx="3690937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333375" y="979488"/>
            <a:ext cx="9239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HK" altLang="en-US" sz="2100" b="1" dirty="0" smtClean="0">
                <a:solidFill>
                  <a:srgbClr val="FF0000"/>
                </a:solidFill>
              </a:rPr>
              <a:t>3km</a:t>
            </a:r>
            <a:endParaRPr lang="en-US" altLang="en-US" sz="2100" b="1" dirty="0">
              <a:solidFill>
                <a:srgbClr val="FF0000"/>
              </a:solidFill>
            </a:endParaRPr>
          </a:p>
        </p:txBody>
      </p:sp>
      <p:sp>
        <p:nvSpPr>
          <p:cNvPr id="19" name="Text Box 37"/>
          <p:cNvSpPr txBox="1">
            <a:spLocks noChangeArrowheads="1"/>
          </p:cNvSpPr>
          <p:nvPr/>
        </p:nvSpPr>
        <p:spPr bwMode="auto">
          <a:xfrm>
            <a:off x="8579302" y="162782"/>
            <a:ext cx="3612698" cy="40525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1108C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16</a:t>
            </a:r>
            <a:r>
              <a:rPr lang="en-US" altLang="zh-CN" sz="1800" dirty="0" smtClean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endParaRPr lang="en-US" altLang="zh-CN" sz="1800" dirty="0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标题 1"/>
          <p:cNvSpPr txBox="1">
            <a:spLocks/>
          </p:cNvSpPr>
          <p:nvPr/>
        </p:nvSpPr>
        <p:spPr bwMode="auto">
          <a:xfrm>
            <a:off x="753426" y="22225"/>
            <a:ext cx="91519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9pPr>
          </a:lstStyle>
          <a:p>
            <a:pPr eaLnBrk="1" hangingPunct="1">
              <a:defRPr/>
            </a:pPr>
            <a:r>
              <a:rPr lang="en-US" altLang="en-US" sz="2400" u="sng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Model ready </a:t>
            </a:r>
            <a:r>
              <a:rPr lang="en-US" altLang="en-US" sz="2400" u="sng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e</a:t>
            </a:r>
            <a:r>
              <a:rPr lang="en-US" altLang="en-US" sz="2400" u="sng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mission for different species</a:t>
            </a:r>
            <a:endParaRPr lang="en-US" altLang="en-US" sz="2400" u="sng" kern="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51330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r="15739"/>
          <a:stretch/>
        </p:blipFill>
        <p:spPr>
          <a:xfrm>
            <a:off x="-20514" y="-9053"/>
            <a:ext cx="9164514" cy="1666875"/>
          </a:xfrm>
          <a:prstGeom prst="rect">
            <a:avLst/>
          </a:prstGeom>
        </p:spPr>
      </p:pic>
      <p:pic>
        <p:nvPicPr>
          <p:cNvPr id="3277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4627563"/>
            <a:ext cx="2973387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00" y="4600575"/>
            <a:ext cx="2973388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00" y="2271713"/>
            <a:ext cx="2973388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2271713"/>
            <a:ext cx="2973387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2246313"/>
            <a:ext cx="2973387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4627563"/>
            <a:ext cx="2973387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9"/>
          <p:cNvSpPr txBox="1"/>
          <p:nvPr/>
        </p:nvSpPr>
        <p:spPr>
          <a:xfrm>
            <a:off x="357427" y="1085057"/>
            <a:ext cx="9304337" cy="1173162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  <a:cs typeface="+mn-cs"/>
              </a:defRPr>
            </a:lvl9pPr>
          </a:lstStyle>
          <a:p>
            <a:pPr marL="285750" indent="-285750" algn="l" eaLnBrk="1" hangingPunct="1">
              <a:lnSpc>
                <a:spcPct val="130000"/>
              </a:lnSpc>
              <a:buClr>
                <a:srgbClr val="FF010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1800" b="1" dirty="0" smtClean="0">
                <a:solidFill>
                  <a:srgbClr val="003399"/>
                </a:solidFill>
                <a:latin typeface="+mj-lt"/>
                <a:ea typeface="黑体" panose="02010609060101010101" pitchFamily="49" charset="-122"/>
              </a:rPr>
              <a:t>Daily column composite plot for Domain 2 (</a:t>
            </a:r>
            <a:r>
              <a:rPr lang="en-US" altLang="zh-CN" sz="1800" b="1" dirty="0">
                <a:solidFill>
                  <a:srgbClr val="003399"/>
                </a:solidFill>
                <a:latin typeface="+mj-lt"/>
                <a:ea typeface="黑体" panose="02010609060101010101" pitchFamily="49" charset="-122"/>
              </a:rPr>
              <a:t>Resolution: </a:t>
            </a:r>
            <a:r>
              <a:rPr lang="en-US" altLang="zh-CN" sz="1800" b="1" dirty="0" smtClean="0">
                <a:solidFill>
                  <a:srgbClr val="003399"/>
                </a:solidFill>
                <a:latin typeface="+mj-lt"/>
                <a:ea typeface="黑体" panose="02010609060101010101" pitchFamily="49" charset="-122"/>
              </a:rPr>
              <a:t>9km)</a:t>
            </a:r>
          </a:p>
          <a:p>
            <a:pPr marL="285750" indent="-285750" algn="l" eaLnBrk="1" hangingPunct="1">
              <a:lnSpc>
                <a:spcPct val="130000"/>
              </a:lnSpc>
              <a:buClr>
                <a:srgbClr val="FF010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1800" b="1" dirty="0" smtClean="0">
                <a:solidFill>
                  <a:srgbClr val="003399"/>
                </a:solidFill>
                <a:latin typeface="+mj-lt"/>
                <a:ea typeface="黑体" panose="02010609060101010101" pitchFamily="49" charset="-122"/>
              </a:rPr>
              <a:t>The Guang Dong (GD) local information was dealt by SMOKE while outside GD was </a:t>
            </a:r>
          </a:p>
          <a:p>
            <a:pPr algn="l" eaLnBrk="1" hangingPunct="1">
              <a:lnSpc>
                <a:spcPct val="130000"/>
              </a:lnSpc>
              <a:buClr>
                <a:srgbClr val="FF0101"/>
              </a:buClr>
              <a:defRPr/>
            </a:pPr>
            <a:r>
              <a:rPr lang="en-US" altLang="zh-CN" sz="1800" b="1" dirty="0" smtClean="0">
                <a:solidFill>
                  <a:srgbClr val="003399"/>
                </a:solidFill>
                <a:latin typeface="+mj-lt"/>
                <a:ea typeface="黑体" panose="02010609060101010101" pitchFamily="49" charset="-122"/>
              </a:rPr>
              <a:t>adapt </a:t>
            </a:r>
            <a:r>
              <a:rPr lang="en-US" altLang="zh-CN" sz="1800" b="1" dirty="0">
                <a:solidFill>
                  <a:srgbClr val="003399"/>
                </a:solidFill>
                <a:latin typeface="+mj-lt"/>
                <a:ea typeface="黑体" panose="02010609060101010101" pitchFamily="49" charset="-122"/>
              </a:rPr>
              <a:t>from </a:t>
            </a:r>
            <a:r>
              <a:rPr lang="en-US" sz="1800" b="1" dirty="0">
                <a:solidFill>
                  <a:srgbClr val="003399"/>
                </a:solidFill>
                <a:latin typeface="+mj-lt"/>
                <a:ea typeface="黑体" panose="02010609060101010101" pitchFamily="49" charset="-122"/>
              </a:rPr>
              <a:t>MIX Asia Emission Inventory published </a:t>
            </a:r>
            <a:r>
              <a:rPr lang="en-US" sz="1800" b="1" dirty="0" smtClean="0">
                <a:solidFill>
                  <a:srgbClr val="003399"/>
                </a:solidFill>
                <a:latin typeface="+mj-lt"/>
                <a:ea typeface="黑体" panose="02010609060101010101" pitchFamily="49" charset="-122"/>
              </a:rPr>
              <a:t>by</a:t>
            </a:r>
            <a:r>
              <a:rPr lang="en-US" altLang="zh-CN" sz="1800" b="1" dirty="0" smtClean="0">
                <a:solidFill>
                  <a:srgbClr val="003399"/>
                </a:solidFill>
                <a:latin typeface="+mj-lt"/>
                <a:ea typeface="黑体" panose="02010609060101010101" pitchFamily="49" charset="-122"/>
              </a:rPr>
              <a:t> Tsinghua in 2016.</a:t>
            </a:r>
          </a:p>
        </p:txBody>
      </p:sp>
      <p:sp>
        <p:nvSpPr>
          <p:cNvPr id="32779" name="TextBox 16"/>
          <p:cNvSpPr txBox="1">
            <a:spLocks noChangeArrowheads="1"/>
          </p:cNvSpPr>
          <p:nvPr/>
        </p:nvSpPr>
        <p:spPr bwMode="auto">
          <a:xfrm>
            <a:off x="438150" y="2433638"/>
            <a:ext cx="9239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HK" altLang="en-US" sz="2100" b="1" dirty="0">
                <a:solidFill>
                  <a:srgbClr val="FF0000"/>
                </a:solidFill>
              </a:rPr>
              <a:t>9km</a:t>
            </a:r>
            <a:endParaRPr lang="en-US" altLang="en-US" sz="21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1795508" y="3929889"/>
            <a:ext cx="794759" cy="290557"/>
          </a:xfrm>
          <a:prstGeom prst="round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2">
                <a:alpha val="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latin typeface="Tahoma" pitchFamily="34" charset="0"/>
                <a:ea typeface="STXingkai" pitchFamily="2" charset="-122"/>
              </a:rPr>
              <a:t>PM2.5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7791806" y="6289008"/>
            <a:ext cx="794759" cy="290557"/>
          </a:xfrm>
          <a:prstGeom prst="round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2">
                <a:alpha val="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rgbClr val="FF3300"/>
                </a:solidFill>
                <a:latin typeface="Tahoma" pitchFamily="34" charset="0"/>
                <a:ea typeface="STXingkai" pitchFamily="2" charset="-122"/>
              </a:rPr>
              <a:t>NO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rgbClr val="FF3300"/>
              </a:solidFill>
              <a:effectLst/>
              <a:latin typeface="Tahoma" pitchFamily="34" charset="0"/>
              <a:ea typeface="STXingkai" pitchFamily="2" charset="-122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7791807" y="3934407"/>
            <a:ext cx="794759" cy="290557"/>
          </a:xfrm>
          <a:prstGeom prst="round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2">
                <a:alpha val="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rgbClr val="FF3300"/>
                </a:solidFill>
                <a:latin typeface="Tahoma" pitchFamily="34" charset="0"/>
                <a:ea typeface="STXingkai" pitchFamily="2" charset="-122"/>
              </a:rPr>
              <a:t>SO2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rgbClr val="FF3300"/>
              </a:solidFill>
              <a:effectLst/>
              <a:latin typeface="Tahoma" pitchFamily="34" charset="0"/>
              <a:ea typeface="STXingkai" pitchFamily="2" charset="-122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4693779" y="6289008"/>
            <a:ext cx="794759" cy="290557"/>
          </a:xfrm>
          <a:prstGeom prst="round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2">
                <a:alpha val="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rgbClr val="FF3300"/>
                </a:solidFill>
                <a:latin typeface="Tahoma" pitchFamily="34" charset="0"/>
                <a:ea typeface="STXingkai" pitchFamily="2" charset="-122"/>
              </a:rPr>
              <a:t>NO2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rgbClr val="FF3300"/>
              </a:solidFill>
              <a:effectLst/>
              <a:latin typeface="Tahoma" pitchFamily="34" charset="0"/>
              <a:ea typeface="STXingkai" pitchFamily="2" charset="-122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4693779" y="3943915"/>
            <a:ext cx="794759" cy="290557"/>
          </a:xfrm>
          <a:prstGeom prst="round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2">
                <a:alpha val="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latin typeface="Tahoma" pitchFamily="34" charset="0"/>
                <a:ea typeface="STXingkai" pitchFamily="2" charset="-122"/>
              </a:rPr>
              <a:t>PM10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1773410" y="6289008"/>
            <a:ext cx="794759" cy="290557"/>
          </a:xfrm>
          <a:prstGeom prst="round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2">
                <a:alpha val="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rgbClr val="FF3300"/>
                </a:solidFill>
                <a:latin typeface="Tahoma" pitchFamily="34" charset="0"/>
                <a:ea typeface="STXingkai" pitchFamily="2" charset="-122"/>
              </a:rPr>
              <a:t>PEC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rgbClr val="FF3300"/>
              </a:solidFill>
              <a:effectLst/>
              <a:latin typeface="Tahoma" pitchFamily="34" charset="0"/>
              <a:ea typeface="STXingkai" pitchFamily="2" charset="-122"/>
            </a:endParaRPr>
          </a:p>
        </p:txBody>
      </p:sp>
      <p:sp>
        <p:nvSpPr>
          <p:cNvPr id="21" name="Text Box 30"/>
          <p:cNvSpPr txBox="1">
            <a:spLocks noChangeArrowheads="1"/>
          </p:cNvSpPr>
          <p:nvPr/>
        </p:nvSpPr>
        <p:spPr bwMode="auto">
          <a:xfrm>
            <a:off x="2261918" y="5711998"/>
            <a:ext cx="42449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FF0000"/>
                </a:solidFill>
              </a:rPr>
              <a:t>Propagate with GD information</a:t>
            </a:r>
          </a:p>
        </p:txBody>
      </p:sp>
      <p:sp>
        <p:nvSpPr>
          <p:cNvPr id="27" name="Text Box 37"/>
          <p:cNvSpPr txBox="1">
            <a:spLocks noChangeArrowheads="1"/>
          </p:cNvSpPr>
          <p:nvPr/>
        </p:nvSpPr>
        <p:spPr bwMode="auto">
          <a:xfrm>
            <a:off x="8579302" y="162783"/>
            <a:ext cx="3404880" cy="40011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1108C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17</a:t>
            </a:r>
            <a:r>
              <a:rPr lang="en-US" altLang="zh-CN" sz="1800" dirty="0" smtClean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endParaRPr lang="en-US" altLang="zh-CN" sz="1800" dirty="0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标题 1"/>
          <p:cNvSpPr txBox="1">
            <a:spLocks/>
          </p:cNvSpPr>
          <p:nvPr/>
        </p:nvSpPr>
        <p:spPr bwMode="auto">
          <a:xfrm>
            <a:off x="753426" y="22225"/>
            <a:ext cx="91519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9pPr>
          </a:lstStyle>
          <a:p>
            <a:pPr eaLnBrk="1" hangingPunct="1">
              <a:defRPr/>
            </a:pPr>
            <a:r>
              <a:rPr lang="en-US" altLang="en-US" sz="2400" u="sng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Model ready </a:t>
            </a:r>
            <a:r>
              <a:rPr lang="en-US" altLang="en-US" sz="2400" u="sng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e</a:t>
            </a:r>
            <a:r>
              <a:rPr lang="en-US" altLang="en-US" sz="2400" u="sng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mission for different species</a:t>
            </a:r>
            <a:endParaRPr lang="en-US" altLang="en-US" sz="2400" u="sng" kern="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9306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r="15739"/>
          <a:stretch/>
        </p:blipFill>
        <p:spPr>
          <a:xfrm>
            <a:off x="-20514" y="-9053"/>
            <a:ext cx="9164514" cy="166687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01346" y="932656"/>
            <a:ext cx="8942654" cy="11726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  <a:cs typeface="+mn-cs"/>
              </a:defRPr>
            </a:lvl9pPr>
          </a:lstStyle>
          <a:p>
            <a:pPr marL="285750" indent="-285750" algn="l" eaLnBrk="1" hangingPunct="1">
              <a:lnSpc>
                <a:spcPct val="130000"/>
              </a:lnSpc>
              <a:buClr>
                <a:srgbClr val="FF010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1800" b="1" dirty="0" smtClean="0">
                <a:solidFill>
                  <a:srgbClr val="003399"/>
                </a:solidFill>
                <a:latin typeface="+mj-lt"/>
                <a:ea typeface="黑体" panose="02010609060101010101" pitchFamily="49" charset="-122"/>
              </a:rPr>
              <a:t>Daily column composite plot for Domain 1 (</a:t>
            </a:r>
            <a:r>
              <a:rPr lang="en-US" altLang="zh-CN" sz="1800" b="1" dirty="0">
                <a:solidFill>
                  <a:srgbClr val="003399"/>
                </a:solidFill>
                <a:latin typeface="+mj-lt"/>
                <a:ea typeface="黑体" panose="02010609060101010101" pitchFamily="49" charset="-122"/>
              </a:rPr>
              <a:t>Resolution: 27km</a:t>
            </a:r>
            <a:r>
              <a:rPr lang="en-US" altLang="zh-CN" sz="1800" b="1" dirty="0" smtClean="0">
                <a:solidFill>
                  <a:srgbClr val="003399"/>
                </a:solidFill>
                <a:latin typeface="+mj-lt"/>
                <a:ea typeface="黑体" panose="02010609060101010101" pitchFamily="49" charset="-122"/>
              </a:rPr>
              <a:t>)</a:t>
            </a:r>
          </a:p>
          <a:p>
            <a:pPr marL="285750" indent="-285750" algn="l" eaLnBrk="1" hangingPunct="1">
              <a:lnSpc>
                <a:spcPct val="130000"/>
              </a:lnSpc>
              <a:buClr>
                <a:srgbClr val="FF010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1800" b="1" dirty="0" smtClean="0">
                <a:solidFill>
                  <a:srgbClr val="003399"/>
                </a:solidFill>
                <a:latin typeface="+mj-lt"/>
                <a:ea typeface="黑体" panose="02010609060101010101" pitchFamily="49" charset="-122"/>
              </a:rPr>
              <a:t>The Guang Dong (GD) local information was dealt by SMOKE3.7 while outside GD was adapt from the </a:t>
            </a:r>
            <a:r>
              <a:rPr lang="en-US" sz="1800" b="1" dirty="0" smtClean="0">
                <a:solidFill>
                  <a:srgbClr val="003399"/>
                </a:solidFill>
                <a:latin typeface="+mj-lt"/>
                <a:ea typeface="黑体" panose="02010609060101010101" pitchFamily="49" charset="-122"/>
              </a:rPr>
              <a:t>MIX Asia Emission Inventory published by</a:t>
            </a:r>
            <a:r>
              <a:rPr lang="en-US" altLang="zh-CN" sz="1800" b="1" dirty="0" smtClean="0">
                <a:solidFill>
                  <a:srgbClr val="003399"/>
                </a:solidFill>
                <a:latin typeface="+mj-lt"/>
                <a:ea typeface="黑体" panose="02010609060101010101" pitchFamily="49" charset="-122"/>
              </a:rPr>
              <a:t> Tsinghua in 2016.</a:t>
            </a:r>
          </a:p>
        </p:txBody>
      </p:sp>
      <p:pic>
        <p:nvPicPr>
          <p:cNvPr id="30725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50" y="4486275"/>
            <a:ext cx="3141663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525" y="4503738"/>
            <a:ext cx="3143250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4486275"/>
            <a:ext cx="3141663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525" y="2151063"/>
            <a:ext cx="3143250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2133600"/>
            <a:ext cx="3143251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50" y="2133600"/>
            <a:ext cx="3141663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1" name="TextBox 16"/>
          <p:cNvSpPr txBox="1">
            <a:spLocks noChangeArrowheads="1"/>
          </p:cNvSpPr>
          <p:nvPr/>
        </p:nvSpPr>
        <p:spPr bwMode="auto">
          <a:xfrm>
            <a:off x="323850" y="2306638"/>
            <a:ext cx="92392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HK" altLang="en-US" sz="2100" b="1">
                <a:solidFill>
                  <a:srgbClr val="FF0000"/>
                </a:solidFill>
              </a:rPr>
              <a:t>27km</a:t>
            </a:r>
            <a:endParaRPr lang="en-US" altLang="en-US" sz="2100" b="1">
              <a:solidFill>
                <a:srgbClr val="FF0000"/>
              </a:solidFill>
            </a:endParaRPr>
          </a:p>
        </p:txBody>
      </p:sp>
      <p:sp>
        <p:nvSpPr>
          <p:cNvPr id="30732" name="Text Box 30"/>
          <p:cNvSpPr txBox="1">
            <a:spLocks noChangeArrowheads="1"/>
          </p:cNvSpPr>
          <p:nvPr/>
        </p:nvSpPr>
        <p:spPr bwMode="auto">
          <a:xfrm>
            <a:off x="2305050" y="6021388"/>
            <a:ext cx="42449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FF0000"/>
                </a:solidFill>
              </a:rPr>
              <a:t>Propagate with GD information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1691771" y="3152220"/>
            <a:ext cx="794759" cy="290557"/>
          </a:xfrm>
          <a:prstGeom prst="round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2">
                <a:alpha val="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latin typeface="Tahoma" pitchFamily="34" charset="0"/>
                <a:ea typeface="STXingkai" pitchFamily="2" charset="-122"/>
              </a:rPr>
              <a:t>PM2.5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7688069" y="5579707"/>
            <a:ext cx="794759" cy="290557"/>
          </a:xfrm>
          <a:prstGeom prst="round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2">
                <a:alpha val="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rgbClr val="FF3300"/>
                </a:solidFill>
                <a:latin typeface="Tahoma" pitchFamily="34" charset="0"/>
                <a:ea typeface="STXingkai" pitchFamily="2" charset="-122"/>
              </a:rPr>
              <a:t>NO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rgbClr val="FF3300"/>
              </a:solidFill>
              <a:effectLst/>
              <a:latin typeface="Tahoma" pitchFamily="34" charset="0"/>
              <a:ea typeface="STXingkai" pitchFamily="2" charset="-122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7688070" y="3156738"/>
            <a:ext cx="794759" cy="290557"/>
          </a:xfrm>
          <a:prstGeom prst="round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2">
                <a:alpha val="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rgbClr val="FF3300"/>
                </a:solidFill>
                <a:latin typeface="Tahoma" pitchFamily="34" charset="0"/>
                <a:ea typeface="STXingkai" pitchFamily="2" charset="-122"/>
              </a:rPr>
              <a:t>SO2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rgbClr val="FF3300"/>
              </a:solidFill>
              <a:effectLst/>
              <a:latin typeface="Tahoma" pitchFamily="34" charset="0"/>
              <a:ea typeface="STXingkai" pitchFamily="2" charset="-122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4590042" y="5579707"/>
            <a:ext cx="794759" cy="290557"/>
          </a:xfrm>
          <a:prstGeom prst="round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2">
                <a:alpha val="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rgbClr val="FF3300"/>
                </a:solidFill>
                <a:latin typeface="Tahoma" pitchFamily="34" charset="0"/>
                <a:ea typeface="STXingkai" pitchFamily="2" charset="-122"/>
              </a:rPr>
              <a:t>NO2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rgbClr val="FF3300"/>
              </a:solidFill>
              <a:effectLst/>
              <a:latin typeface="Tahoma" pitchFamily="34" charset="0"/>
              <a:ea typeface="STXingkai" pitchFamily="2" charset="-122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4590042" y="3166246"/>
            <a:ext cx="794759" cy="290557"/>
          </a:xfrm>
          <a:prstGeom prst="round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2">
                <a:alpha val="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latin typeface="Tahoma" pitchFamily="34" charset="0"/>
                <a:ea typeface="STXingkai" pitchFamily="2" charset="-122"/>
              </a:rPr>
              <a:t>PM10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1658522" y="5537177"/>
            <a:ext cx="794759" cy="290557"/>
          </a:xfrm>
          <a:prstGeom prst="round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2">
                <a:alpha val="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rgbClr val="FF3300"/>
                </a:solidFill>
                <a:latin typeface="Tahoma" pitchFamily="34" charset="0"/>
                <a:ea typeface="STXingkai" pitchFamily="2" charset="-122"/>
              </a:rPr>
              <a:t>PEC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rgbClr val="FF3300"/>
              </a:solidFill>
              <a:effectLst/>
              <a:latin typeface="Tahoma" pitchFamily="34" charset="0"/>
              <a:ea typeface="STXingkai" pitchFamily="2" charset="-122"/>
            </a:endParaRPr>
          </a:p>
        </p:txBody>
      </p:sp>
      <p:sp>
        <p:nvSpPr>
          <p:cNvPr id="27" name="Text Box 37"/>
          <p:cNvSpPr txBox="1">
            <a:spLocks noChangeArrowheads="1"/>
          </p:cNvSpPr>
          <p:nvPr/>
        </p:nvSpPr>
        <p:spPr bwMode="auto">
          <a:xfrm>
            <a:off x="8579302" y="162782"/>
            <a:ext cx="3557280" cy="40525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1108C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18</a:t>
            </a:r>
            <a:r>
              <a:rPr lang="en-US" altLang="zh-CN" sz="1800" dirty="0" smtClean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endParaRPr lang="en-US" altLang="zh-CN" sz="1800" dirty="0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标题 1"/>
          <p:cNvSpPr txBox="1">
            <a:spLocks/>
          </p:cNvSpPr>
          <p:nvPr/>
        </p:nvSpPr>
        <p:spPr bwMode="auto">
          <a:xfrm>
            <a:off x="753426" y="22225"/>
            <a:ext cx="91519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9pPr>
          </a:lstStyle>
          <a:p>
            <a:pPr eaLnBrk="1" hangingPunct="1">
              <a:defRPr/>
            </a:pPr>
            <a:r>
              <a:rPr lang="en-US" altLang="en-US" sz="2400" u="sng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Model ready </a:t>
            </a:r>
            <a:r>
              <a:rPr lang="en-US" altLang="en-US" sz="2400" u="sng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e</a:t>
            </a:r>
            <a:r>
              <a:rPr lang="en-US" altLang="en-US" sz="2400" u="sng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mission for different species</a:t>
            </a:r>
            <a:endParaRPr lang="en-US" altLang="en-US" sz="2400" u="sng" kern="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63315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15739"/>
          <a:stretch/>
        </p:blipFill>
        <p:spPr>
          <a:xfrm>
            <a:off x="-20514" y="-9053"/>
            <a:ext cx="9164514" cy="1666875"/>
          </a:xfrm>
          <a:prstGeom prst="rect">
            <a:avLst/>
          </a:prstGeom>
        </p:spPr>
      </p:pic>
      <p:sp>
        <p:nvSpPr>
          <p:cNvPr id="921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769187" y="2413994"/>
            <a:ext cx="6520571" cy="2242227"/>
          </a:xfrm>
        </p:spPr>
        <p:txBody>
          <a:bodyPr>
            <a:normAutofit/>
          </a:bodyPr>
          <a:lstStyle/>
          <a:p>
            <a:pPr indent="266700" algn="l">
              <a:buFont typeface="Wingdings" panose="05000000000000000000" pitchFamily="2" charset="2"/>
              <a:buChar char="§"/>
            </a:pPr>
            <a:r>
              <a:rPr lang="en-US" altLang="zh-CN" sz="2400" b="1" dirty="0" smtClean="0">
                <a:solidFill>
                  <a:srgbClr val="003399"/>
                </a:solidFill>
                <a:cs typeface="Times New Roman" panose="02020603050405020304" pitchFamily="18" charset="0"/>
              </a:rPr>
              <a:t>Research Background</a:t>
            </a:r>
          </a:p>
          <a:p>
            <a:pPr indent="266700" algn="l">
              <a:buFont typeface="Wingdings" panose="05000000000000000000" pitchFamily="2" charset="2"/>
              <a:buChar char="§"/>
            </a:pPr>
            <a:r>
              <a:rPr lang="en-US" altLang="zh-CN" sz="2400" b="1" dirty="0" smtClean="0">
                <a:solidFill>
                  <a:srgbClr val="003399"/>
                </a:solidFill>
                <a:cs typeface="Times New Roman" panose="02020603050405020304" pitchFamily="18" charset="0"/>
              </a:rPr>
              <a:t>Air Quality Modelling System</a:t>
            </a:r>
            <a:endParaRPr lang="en-US" sz="2400" b="1" dirty="0" smtClean="0">
              <a:solidFill>
                <a:srgbClr val="003399"/>
              </a:solidFill>
              <a:cs typeface="Times New Roman" panose="02020603050405020304" pitchFamily="18" charset="0"/>
            </a:endParaRPr>
          </a:p>
          <a:p>
            <a:pPr indent="266700" algn="l">
              <a:buFont typeface="Wingdings" panose="05000000000000000000" pitchFamily="2" charset="2"/>
              <a:buChar char="§"/>
            </a:pPr>
            <a:r>
              <a:rPr lang="en-US" altLang="zh-CN" sz="2400" b="1" dirty="0" smtClean="0">
                <a:solidFill>
                  <a:srgbClr val="003399"/>
                </a:solidFill>
                <a:cs typeface="Times New Roman" panose="02020603050405020304" pitchFamily="18" charset="0"/>
              </a:rPr>
              <a:t>Refining </a:t>
            </a:r>
            <a:r>
              <a:rPr lang="en-US" sz="2400" b="1" dirty="0" smtClean="0">
                <a:solidFill>
                  <a:srgbClr val="003399"/>
                </a:solidFill>
                <a:cs typeface="Times New Roman" panose="02020603050405020304" pitchFamily="18" charset="0"/>
              </a:rPr>
              <a:t>2012 emission inventory</a:t>
            </a:r>
          </a:p>
          <a:p>
            <a:pPr indent="266700" algn="l">
              <a:buFont typeface="Wingdings" panose="05000000000000000000" pitchFamily="2" charset="2"/>
              <a:buChar char="§"/>
            </a:pPr>
            <a:r>
              <a:rPr lang="en-US" altLang="zh-CN" sz="2400" b="1" dirty="0" smtClean="0">
                <a:solidFill>
                  <a:srgbClr val="003399"/>
                </a:solidFill>
                <a:cs typeface="Times New Roman" panose="02020603050405020304" pitchFamily="18" charset="0"/>
              </a:rPr>
              <a:t>Model performance of PM</a:t>
            </a:r>
            <a:r>
              <a:rPr lang="en-US" altLang="zh-CN" sz="2400" b="1" baseline="-25000" dirty="0" smtClean="0">
                <a:solidFill>
                  <a:srgbClr val="003399"/>
                </a:solidFill>
                <a:cs typeface="Times New Roman" panose="02020603050405020304" pitchFamily="18" charset="0"/>
              </a:rPr>
              <a:t>2.5</a:t>
            </a:r>
          </a:p>
          <a:p>
            <a:pPr indent="266700" algn="l">
              <a:buFont typeface="Wingdings" panose="05000000000000000000" pitchFamily="2" charset="2"/>
              <a:buChar char="§"/>
            </a:pPr>
            <a:r>
              <a:rPr lang="en-US" altLang="zh-CN" sz="2400" b="1" dirty="0" smtClean="0">
                <a:solidFill>
                  <a:srgbClr val="003399"/>
                </a:solidFill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320710" y="1414214"/>
            <a:ext cx="5588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1pPr>
            <a:lvl2pPr marL="742950" indent="-285750" eaLnBrk="0" hangingPunct="0"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2pPr>
            <a:lvl3pPr marL="1143000" indent="-228600" eaLnBrk="0" hangingPunct="0"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3pPr>
            <a:lvl4pPr marL="1600200" indent="-228600" eaLnBrk="0" hangingPunct="0"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4pPr>
            <a:lvl5pPr marL="2057400" indent="-228600" eaLnBrk="0" hangingPunct="0"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9pPr>
          </a:lstStyle>
          <a:p>
            <a:pPr algn="l" eaLnBrk="1" hangingPunct="1"/>
            <a:r>
              <a:rPr kumimoji="1"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+mj-ea"/>
              </a:rPr>
              <a:t>Outline</a:t>
            </a:r>
            <a:endParaRPr kumimoji="1" lang="zh-CN" altLang="en-US" sz="4000" b="1" dirty="0">
              <a:solidFill>
                <a:schemeClr val="accent2">
                  <a:lumMod val="75000"/>
                </a:schemeClr>
              </a:solidFill>
              <a:latin typeface="+mn-lt"/>
              <a:ea typeface="+mj-ea"/>
            </a:endParaRPr>
          </a:p>
        </p:txBody>
      </p:sp>
      <p:sp>
        <p:nvSpPr>
          <p:cNvPr id="5" name="Text Box 37"/>
          <p:cNvSpPr txBox="1">
            <a:spLocks noChangeArrowheads="1"/>
          </p:cNvSpPr>
          <p:nvPr/>
        </p:nvSpPr>
        <p:spPr bwMode="auto">
          <a:xfrm>
            <a:off x="8696991" y="162783"/>
            <a:ext cx="776175" cy="40011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1108C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en-US" altLang="zh-CN" sz="1800" dirty="0" smtClean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endParaRPr lang="en-US" altLang="zh-CN" sz="1800" dirty="0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811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r="15739"/>
          <a:stretch/>
        </p:blipFill>
        <p:spPr>
          <a:xfrm>
            <a:off x="-20514" y="-9053"/>
            <a:ext cx="9164514" cy="16668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486" y="4075627"/>
            <a:ext cx="4409038" cy="27823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14" y="1381522"/>
            <a:ext cx="4409038" cy="27823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486" y="1381522"/>
            <a:ext cx="4409038" cy="27823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9" y="4045906"/>
            <a:ext cx="4409038" cy="27823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5783641" y="2252844"/>
            <a:ext cx="292163" cy="1504060"/>
          </a:xfrm>
          <a:prstGeom prst="rect">
            <a:avLst/>
          </a:prstGeom>
          <a:solidFill>
            <a:srgbClr val="E462D1">
              <a:alpha val="0"/>
            </a:srgbClr>
          </a:solidFill>
          <a:ln w="25400" cap="flat" cmpd="sng" algn="ctr">
            <a:solidFill>
              <a:srgbClr val="E462D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Tahoma" pitchFamily="34" charset="0"/>
              <a:ea typeface="STXingkai" pitchFamily="2" charset="-122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665545" y="4950387"/>
            <a:ext cx="196554" cy="1504060"/>
          </a:xfrm>
          <a:prstGeom prst="rect">
            <a:avLst/>
          </a:prstGeom>
          <a:solidFill>
            <a:srgbClr val="E462D1">
              <a:alpha val="0"/>
            </a:srgbClr>
          </a:solidFill>
          <a:ln w="25400" cap="flat" cmpd="sng" algn="ctr">
            <a:solidFill>
              <a:srgbClr val="E462D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Tahoma" pitchFamily="34" charset="0"/>
              <a:ea typeface="STXingkai" pitchFamily="2" charset="-122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41896" y="4950387"/>
            <a:ext cx="196554" cy="1504060"/>
          </a:xfrm>
          <a:prstGeom prst="rect">
            <a:avLst/>
          </a:prstGeom>
          <a:solidFill>
            <a:srgbClr val="E462D1">
              <a:alpha val="0"/>
            </a:srgbClr>
          </a:solidFill>
          <a:ln w="25400" cap="flat" cmpd="sng" algn="ctr">
            <a:solidFill>
              <a:srgbClr val="E462D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Tahoma" pitchFamily="34" charset="0"/>
              <a:ea typeface="STXingkai" pitchFamily="2" charset="-122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575649" y="2252844"/>
            <a:ext cx="414471" cy="1504060"/>
          </a:xfrm>
          <a:prstGeom prst="rect">
            <a:avLst/>
          </a:prstGeom>
          <a:solidFill>
            <a:srgbClr val="E462D1">
              <a:alpha val="0"/>
            </a:srgbClr>
          </a:solidFill>
          <a:ln w="25400" cap="flat" cmpd="sng" algn="ctr">
            <a:solidFill>
              <a:srgbClr val="E462D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Tahoma" pitchFamily="34" charset="0"/>
              <a:ea typeface="STXingkai" pitchFamily="2" charset="-12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92587" y="156287"/>
            <a:ext cx="59867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CN" sz="2400" b="1" u="sng" kern="0" dirty="0" smtClean="0">
                <a:solidFill>
                  <a:schemeClr val="accent2">
                    <a:lumMod val="50000"/>
                  </a:schemeClr>
                </a:solidFill>
                <a:ea typeface="+mj-ea"/>
                <a:cs typeface="+mj-cs"/>
              </a:rPr>
              <a:t>Year-long simulation </a:t>
            </a:r>
            <a:r>
              <a:rPr kumimoji="1" lang="en-US" sz="2400" b="1" u="sng" kern="0" dirty="0" smtClean="0">
                <a:solidFill>
                  <a:schemeClr val="accent2">
                    <a:lumMod val="50000"/>
                  </a:schemeClr>
                </a:solidFill>
                <a:ea typeface="+mj-ea"/>
                <a:cs typeface="+mj-cs"/>
              </a:rPr>
              <a:t>for </a:t>
            </a:r>
            <a:r>
              <a:rPr kumimoji="1" lang="en-US" altLang="zh-CN" sz="2400" b="1" u="sng" kern="0" dirty="0">
                <a:solidFill>
                  <a:schemeClr val="accent2">
                    <a:lumMod val="50000"/>
                  </a:schemeClr>
                </a:solidFill>
                <a:ea typeface="+mj-ea"/>
                <a:cs typeface="+mj-cs"/>
              </a:rPr>
              <a:t>HK</a:t>
            </a:r>
            <a:r>
              <a:rPr kumimoji="1" lang="en-US" sz="2400" b="1" u="sng" kern="0" dirty="0" smtClean="0">
                <a:solidFill>
                  <a:schemeClr val="accent2">
                    <a:lumMod val="50000"/>
                  </a:schemeClr>
                </a:solidFill>
                <a:ea typeface="+mj-ea"/>
                <a:cs typeface="+mj-cs"/>
              </a:rPr>
              <a:t>: </a:t>
            </a:r>
            <a:r>
              <a:rPr kumimoji="1" lang="en-US" sz="2400" b="1" u="sng" kern="0" dirty="0" err="1" smtClean="0">
                <a:solidFill>
                  <a:schemeClr val="accent2">
                    <a:lumMod val="50000"/>
                  </a:schemeClr>
                </a:solidFill>
                <a:ea typeface="+mj-ea"/>
                <a:cs typeface="+mj-cs"/>
              </a:rPr>
              <a:t>Kwun</a:t>
            </a:r>
            <a:r>
              <a:rPr kumimoji="1" lang="en-US" sz="2400" b="1" u="sng" kern="0" dirty="0" smtClean="0">
                <a:solidFill>
                  <a:schemeClr val="accent2">
                    <a:lumMod val="50000"/>
                  </a:schemeClr>
                </a:solidFill>
                <a:ea typeface="+mj-ea"/>
                <a:cs typeface="+mj-cs"/>
              </a:rPr>
              <a:t> Tong</a:t>
            </a:r>
            <a:endParaRPr kumimoji="1" lang="en-US" sz="2400" b="1" u="sng" kern="0" dirty="0">
              <a:solidFill>
                <a:schemeClr val="accent2">
                  <a:lumMod val="5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2586" y="1813236"/>
            <a:ext cx="1209367" cy="36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Quarter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341896" y="1849292"/>
            <a:ext cx="1360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Quarter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592586" y="4680328"/>
            <a:ext cx="1379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Quarter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619354" y="4680328"/>
            <a:ext cx="1379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Quarter</a:t>
            </a:r>
            <a:endParaRPr lang="en-US" dirty="0"/>
          </a:p>
        </p:txBody>
      </p:sp>
      <p:sp>
        <p:nvSpPr>
          <p:cNvPr id="20" name="Text Box 37"/>
          <p:cNvSpPr txBox="1">
            <a:spLocks noChangeArrowheads="1"/>
          </p:cNvSpPr>
          <p:nvPr/>
        </p:nvSpPr>
        <p:spPr bwMode="auto">
          <a:xfrm>
            <a:off x="8579302" y="162783"/>
            <a:ext cx="906017" cy="40011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1108C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19</a:t>
            </a:r>
            <a:r>
              <a:rPr lang="en-US" altLang="zh-CN" sz="1800" dirty="0" smtClean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endParaRPr lang="en-US" altLang="zh-CN" sz="1800" dirty="0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2016" y="1135364"/>
            <a:ext cx="1584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PM2.5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93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r="15739"/>
          <a:stretch/>
        </p:blipFill>
        <p:spPr>
          <a:xfrm>
            <a:off x="-20514" y="-9053"/>
            <a:ext cx="9164514" cy="16668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26610" y="140435"/>
            <a:ext cx="51136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CN" sz="2400" b="1" u="sng" kern="0" dirty="0">
                <a:solidFill>
                  <a:schemeClr val="accent2">
                    <a:lumMod val="50000"/>
                  </a:schemeClr>
                </a:solidFill>
              </a:rPr>
              <a:t>Year-long simulation </a:t>
            </a:r>
            <a:r>
              <a:rPr kumimoji="1" lang="en-US" sz="2400" b="1" u="sng" kern="0" dirty="0" smtClean="0">
                <a:solidFill>
                  <a:schemeClr val="accent2">
                    <a:lumMod val="50000"/>
                  </a:schemeClr>
                </a:solidFill>
                <a:ea typeface="+mj-ea"/>
                <a:cs typeface="+mj-cs"/>
              </a:rPr>
              <a:t>for </a:t>
            </a:r>
            <a:r>
              <a:rPr kumimoji="1" lang="en-US" altLang="zh-CN" sz="2400" b="1" u="sng" kern="0" dirty="0">
                <a:solidFill>
                  <a:schemeClr val="accent2">
                    <a:lumMod val="50000"/>
                  </a:schemeClr>
                </a:solidFill>
                <a:ea typeface="+mj-ea"/>
                <a:cs typeface="+mj-cs"/>
              </a:rPr>
              <a:t>HK</a:t>
            </a:r>
            <a:r>
              <a:rPr kumimoji="1" lang="en-US" sz="2400" b="1" u="sng" kern="0" dirty="0" smtClean="0">
                <a:solidFill>
                  <a:schemeClr val="accent2">
                    <a:lumMod val="50000"/>
                  </a:schemeClr>
                </a:solidFill>
                <a:ea typeface="+mj-ea"/>
                <a:cs typeface="+mj-cs"/>
              </a:rPr>
              <a:t>: Sha Tin</a:t>
            </a:r>
            <a:endParaRPr kumimoji="1" lang="en-US" sz="2400" b="1" u="sng" kern="0" dirty="0">
              <a:solidFill>
                <a:schemeClr val="accent2">
                  <a:lumMod val="50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32" y="1323892"/>
            <a:ext cx="4248200" cy="278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78" y="1294236"/>
            <a:ext cx="4248200" cy="278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32" y="4075200"/>
            <a:ext cx="4248200" cy="2782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78" y="4075200"/>
            <a:ext cx="4248200" cy="2782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33855" y="1716425"/>
            <a:ext cx="1209367" cy="36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Quarter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00956" y="1780573"/>
            <a:ext cx="1360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Quarter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69712" y="4698741"/>
            <a:ext cx="1379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Quarter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226554" y="4698741"/>
            <a:ext cx="1379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Quarter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 bwMode="auto">
          <a:xfrm>
            <a:off x="5688863" y="2131799"/>
            <a:ext cx="196554" cy="1504060"/>
          </a:xfrm>
          <a:prstGeom prst="rect">
            <a:avLst/>
          </a:prstGeom>
          <a:solidFill>
            <a:srgbClr val="E462D1">
              <a:alpha val="0"/>
            </a:srgbClr>
          </a:solidFill>
          <a:ln w="25400" cap="flat" cmpd="sng" algn="ctr">
            <a:solidFill>
              <a:srgbClr val="E462D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Tahoma" pitchFamily="34" charset="0"/>
              <a:ea typeface="STXingkai" pitchFamily="2" charset="-122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6871602" y="2156077"/>
            <a:ext cx="196554" cy="1504060"/>
          </a:xfrm>
          <a:prstGeom prst="rect">
            <a:avLst/>
          </a:prstGeom>
          <a:solidFill>
            <a:srgbClr val="E462D1">
              <a:alpha val="0"/>
            </a:srgbClr>
          </a:solidFill>
          <a:ln w="25400" cap="flat" cmpd="sng" algn="ctr">
            <a:solidFill>
              <a:srgbClr val="E462D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Tahoma" pitchFamily="34" charset="0"/>
              <a:ea typeface="STXingkai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0246" y="1123837"/>
            <a:ext cx="1584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PM2.5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0" name="Text Box 37"/>
          <p:cNvSpPr txBox="1">
            <a:spLocks noChangeArrowheads="1"/>
          </p:cNvSpPr>
          <p:nvPr/>
        </p:nvSpPr>
        <p:spPr bwMode="auto">
          <a:xfrm>
            <a:off x="8579302" y="162783"/>
            <a:ext cx="906017" cy="40011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1108C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</a:t>
            </a:r>
            <a:r>
              <a:rPr lang="en-US" altLang="zh-CN" sz="1800" dirty="0" smtClean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endParaRPr lang="en-US" altLang="zh-CN" sz="1800" dirty="0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635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r="15739"/>
          <a:stretch/>
        </p:blipFill>
        <p:spPr>
          <a:xfrm>
            <a:off x="-20514" y="-9053"/>
            <a:ext cx="9164514" cy="1666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486" y="1486164"/>
            <a:ext cx="4416000" cy="25849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14" y="1486164"/>
            <a:ext cx="4416000" cy="25849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3022"/>
            <a:ext cx="4416000" cy="25849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000" y="4273022"/>
            <a:ext cx="4416000" cy="25849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68849" y="133032"/>
            <a:ext cx="61373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CN" sz="2400" b="1" u="sng" kern="0" dirty="0">
                <a:solidFill>
                  <a:schemeClr val="accent2">
                    <a:lumMod val="50000"/>
                  </a:schemeClr>
                </a:solidFill>
              </a:rPr>
              <a:t>Year-long simulation </a:t>
            </a:r>
            <a:r>
              <a:rPr kumimoji="1" lang="en-US" sz="2400" b="1" u="sng" kern="0" dirty="0" smtClean="0">
                <a:solidFill>
                  <a:schemeClr val="accent2">
                    <a:lumMod val="50000"/>
                  </a:schemeClr>
                </a:solidFill>
                <a:ea typeface="+mj-ea"/>
                <a:cs typeface="+mj-cs"/>
              </a:rPr>
              <a:t>for </a:t>
            </a:r>
            <a:r>
              <a:rPr kumimoji="1" lang="en-US" altLang="zh-CN" sz="2400" b="1" u="sng" kern="0" dirty="0">
                <a:solidFill>
                  <a:schemeClr val="accent2">
                    <a:lumMod val="50000"/>
                  </a:schemeClr>
                </a:solidFill>
                <a:ea typeface="+mj-ea"/>
                <a:cs typeface="+mj-cs"/>
              </a:rPr>
              <a:t>PRD</a:t>
            </a:r>
            <a:r>
              <a:rPr kumimoji="1" lang="en-US" sz="2400" b="1" u="sng" kern="0" dirty="0">
                <a:solidFill>
                  <a:schemeClr val="accent2">
                    <a:lumMod val="50000"/>
                  </a:schemeClr>
                </a:solidFill>
                <a:ea typeface="+mj-ea"/>
                <a:cs typeface="+mj-cs"/>
              </a:rPr>
              <a:t>: Guangzhou </a:t>
            </a:r>
            <a:r>
              <a:rPr kumimoji="1" lang="en-US" sz="2400" b="1" u="sng" kern="0" dirty="0" err="1">
                <a:solidFill>
                  <a:schemeClr val="accent2">
                    <a:lumMod val="50000"/>
                  </a:schemeClr>
                </a:solidFill>
                <a:ea typeface="+mj-ea"/>
                <a:cs typeface="+mj-cs"/>
              </a:rPr>
              <a:t>Luhu</a:t>
            </a:r>
            <a:r>
              <a:rPr kumimoji="1" lang="en-US" sz="2400" b="1" u="sng" kern="0" dirty="0">
                <a:solidFill>
                  <a:schemeClr val="accent2">
                    <a:lumMod val="50000"/>
                  </a:schemeClr>
                </a:solidFill>
                <a:ea typeface="+mj-ea"/>
                <a:cs typeface="+mj-cs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12704" y="2090989"/>
            <a:ext cx="1209367" cy="36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Quarter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683862" y="2088826"/>
            <a:ext cx="1360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Quarter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585382" y="4737807"/>
            <a:ext cx="1379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Quarter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226554" y="4604535"/>
            <a:ext cx="1379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Quarter</a:t>
            </a:r>
            <a:endParaRPr lang="en-US" dirty="0"/>
          </a:p>
        </p:txBody>
      </p:sp>
      <p:sp>
        <p:nvSpPr>
          <p:cNvPr id="16" name="Text Box 37"/>
          <p:cNvSpPr txBox="1">
            <a:spLocks noChangeArrowheads="1"/>
          </p:cNvSpPr>
          <p:nvPr/>
        </p:nvSpPr>
        <p:spPr bwMode="auto">
          <a:xfrm>
            <a:off x="8579302" y="162783"/>
            <a:ext cx="906017" cy="40011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1108C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21</a:t>
            </a:r>
            <a:r>
              <a:rPr lang="en-US" altLang="zh-CN" sz="1800" dirty="0" smtClean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endParaRPr lang="en-US" altLang="zh-CN" sz="1800" dirty="0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0246" y="1123837"/>
            <a:ext cx="1584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PM2.5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66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r="15739"/>
          <a:stretch/>
        </p:blipFill>
        <p:spPr>
          <a:xfrm>
            <a:off x="-20514" y="-9053"/>
            <a:ext cx="9164514" cy="16668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30238" y="141933"/>
            <a:ext cx="53967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CN" sz="2400" b="1" u="sng" kern="0" dirty="0">
                <a:solidFill>
                  <a:schemeClr val="accent2">
                    <a:lumMod val="50000"/>
                  </a:schemeClr>
                </a:solidFill>
              </a:rPr>
              <a:t>Year-long simulation </a:t>
            </a:r>
            <a:r>
              <a:rPr kumimoji="1" lang="en-US" sz="2400" b="1" u="sng" kern="0" dirty="0" smtClean="0">
                <a:solidFill>
                  <a:schemeClr val="accent2">
                    <a:lumMod val="50000"/>
                  </a:schemeClr>
                </a:solidFill>
                <a:ea typeface="+mj-ea"/>
                <a:cs typeface="+mj-cs"/>
              </a:rPr>
              <a:t>for </a:t>
            </a:r>
            <a:r>
              <a:rPr kumimoji="1" lang="en-US" altLang="zh-CN" sz="2400" b="1" u="sng" kern="0" dirty="0">
                <a:solidFill>
                  <a:schemeClr val="accent2">
                    <a:lumMod val="50000"/>
                  </a:schemeClr>
                </a:solidFill>
                <a:ea typeface="+mj-ea"/>
                <a:cs typeface="+mj-cs"/>
              </a:rPr>
              <a:t>PRD</a:t>
            </a:r>
            <a:r>
              <a:rPr kumimoji="1" lang="en-US" sz="2400" b="1" u="sng" kern="0" dirty="0">
                <a:solidFill>
                  <a:schemeClr val="accent2">
                    <a:lumMod val="50000"/>
                  </a:schemeClr>
                </a:solidFill>
                <a:ea typeface="+mj-ea"/>
                <a:cs typeface="+mj-cs"/>
              </a:rPr>
              <a:t>: </a:t>
            </a:r>
            <a:r>
              <a:rPr kumimoji="1" lang="en-US" altLang="zh-CN" sz="2400" b="1" u="sng" kern="0" dirty="0" smtClean="0">
                <a:solidFill>
                  <a:schemeClr val="accent2">
                    <a:lumMod val="50000"/>
                  </a:schemeClr>
                </a:solidFill>
                <a:ea typeface="+mj-ea"/>
                <a:cs typeface="+mj-cs"/>
              </a:rPr>
              <a:t>FS </a:t>
            </a:r>
            <a:r>
              <a:rPr kumimoji="1" lang="en-US" altLang="zh-CN" sz="2400" b="1" u="sng" kern="0" dirty="0" err="1" smtClean="0">
                <a:solidFill>
                  <a:schemeClr val="accent2">
                    <a:lumMod val="50000"/>
                  </a:schemeClr>
                </a:solidFill>
                <a:ea typeface="+mj-ea"/>
                <a:cs typeface="+mj-cs"/>
              </a:rPr>
              <a:t>Jinjvzui</a:t>
            </a:r>
            <a:endParaRPr kumimoji="1" lang="en-US" sz="2400" b="1" u="sng" kern="0" dirty="0">
              <a:solidFill>
                <a:schemeClr val="accent2">
                  <a:lumMod val="50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5" y="1348966"/>
            <a:ext cx="4417200" cy="2761804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581" y="1348966"/>
            <a:ext cx="4417200" cy="2761804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29" y="4096195"/>
            <a:ext cx="4417200" cy="2761804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581" y="4096195"/>
            <a:ext cx="4417200" cy="27618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30238" y="1918688"/>
            <a:ext cx="1209367" cy="36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Quarter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508449" y="1934398"/>
            <a:ext cx="1360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Quarter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730238" y="4638779"/>
            <a:ext cx="1379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Quarter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535754" y="4594008"/>
            <a:ext cx="1379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Quarter</a:t>
            </a:r>
            <a:endParaRPr lang="en-US" dirty="0"/>
          </a:p>
        </p:txBody>
      </p:sp>
      <p:sp>
        <p:nvSpPr>
          <p:cNvPr id="17" name="Text Box 37"/>
          <p:cNvSpPr txBox="1">
            <a:spLocks noChangeArrowheads="1"/>
          </p:cNvSpPr>
          <p:nvPr/>
        </p:nvSpPr>
        <p:spPr bwMode="auto">
          <a:xfrm>
            <a:off x="8579302" y="162783"/>
            <a:ext cx="906017" cy="40011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1108C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22</a:t>
            </a:r>
            <a:r>
              <a:rPr lang="en-US" altLang="zh-CN" sz="1800" dirty="0" smtClean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endParaRPr lang="en-US" altLang="zh-CN" sz="1800" dirty="0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0246" y="1123837"/>
            <a:ext cx="1584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PM2.5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11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15739"/>
          <a:stretch/>
        </p:blipFill>
        <p:spPr>
          <a:xfrm>
            <a:off x="-20514" y="-9053"/>
            <a:ext cx="9164514" cy="1666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544" y="3819157"/>
            <a:ext cx="6873753" cy="25404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95968" y="6431078"/>
            <a:ext cx="6194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Model performance on PM2.5 for </a:t>
            </a:r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HK </a:t>
            </a:r>
            <a:r>
              <a:rPr lang="en-US" altLang="zh-CN" sz="1800" b="1" dirty="0" smtClean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and PRD</a:t>
            </a:r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stations in 2012 </a:t>
            </a:r>
            <a:endParaRPr lang="en-US" sz="1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542" y="1197493"/>
            <a:ext cx="6873753" cy="2585946"/>
          </a:xfrm>
          <a:prstGeom prst="rect">
            <a:avLst/>
          </a:prstGeom>
        </p:spPr>
      </p:pic>
      <p:sp>
        <p:nvSpPr>
          <p:cNvPr id="10" name="标题 1"/>
          <p:cNvSpPr txBox="1">
            <a:spLocks/>
          </p:cNvSpPr>
          <p:nvPr/>
        </p:nvSpPr>
        <p:spPr bwMode="auto">
          <a:xfrm>
            <a:off x="2823698" y="9053"/>
            <a:ext cx="530659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9pPr>
          </a:lstStyle>
          <a:p>
            <a:pPr algn="l" eaLnBrk="1" hangingPunct="1">
              <a:defRPr/>
            </a:pPr>
            <a:r>
              <a:rPr lang="en-US" altLang="en-US" sz="2400" u="sng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Performance matrix of model outputs</a:t>
            </a:r>
            <a:endParaRPr lang="en-US" altLang="en-US" sz="2400" u="sng" kern="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Text Box 37"/>
          <p:cNvSpPr txBox="1">
            <a:spLocks noChangeArrowheads="1"/>
          </p:cNvSpPr>
          <p:nvPr/>
        </p:nvSpPr>
        <p:spPr bwMode="auto">
          <a:xfrm>
            <a:off x="8579302" y="162783"/>
            <a:ext cx="906017" cy="40011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1108C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23</a:t>
            </a:r>
            <a:r>
              <a:rPr lang="en-US" altLang="zh-CN" sz="1800" dirty="0" smtClean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endParaRPr lang="en-US" altLang="zh-CN" sz="1800" dirty="0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361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r="15739"/>
          <a:stretch/>
        </p:blipFill>
        <p:spPr>
          <a:xfrm>
            <a:off x="-20514" y="-9053"/>
            <a:ext cx="9164514" cy="1666875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0" y="1577431"/>
            <a:ext cx="9180871" cy="4776370"/>
            <a:chOff x="0" y="2081633"/>
            <a:chExt cx="9180871" cy="4776370"/>
          </a:xfrm>
        </p:grpSpPr>
        <p:grpSp>
          <p:nvGrpSpPr>
            <p:cNvPr id="4" name="Group 3"/>
            <p:cNvGrpSpPr/>
            <p:nvPr/>
          </p:nvGrpSpPr>
          <p:grpSpPr>
            <a:xfrm>
              <a:off x="3040754" y="2081634"/>
              <a:ext cx="6140117" cy="4776369"/>
              <a:chOff x="123269" y="2397909"/>
              <a:chExt cx="6140305" cy="4776459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5822" y="2402845"/>
                <a:ext cx="3121025" cy="2339975"/>
              </a:xfrm>
              <a:prstGeom prst="rect">
                <a:avLst/>
              </a:prstGeom>
            </p:spPr>
          </p:pic>
          <p:grpSp>
            <p:nvGrpSpPr>
              <p:cNvPr id="7" name="Group 6"/>
              <p:cNvGrpSpPr/>
              <p:nvPr/>
            </p:nvGrpSpPr>
            <p:grpSpPr>
              <a:xfrm>
                <a:off x="123269" y="4210340"/>
                <a:ext cx="5889588" cy="2958500"/>
                <a:chOff x="-3009545" y="1832900"/>
                <a:chExt cx="5889588" cy="2958500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009545" y="2451425"/>
                  <a:ext cx="3121025" cy="2339975"/>
                </a:xfrm>
                <a:prstGeom prst="rect">
                  <a:avLst/>
                </a:prstGeom>
              </p:spPr>
            </p:pic>
            <p:sp>
              <p:nvSpPr>
                <p:cNvPr id="15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1560513" y="1832900"/>
                  <a:ext cx="1319530" cy="413385"/>
                </a:xfrm>
                <a:prstGeom prst="rect">
                  <a:avLst/>
                </a:prstGeom>
                <a:solidFill>
                  <a:srgbClr val="FFFFFF">
                    <a:alpha val="0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1100" b="1" dirty="0">
                      <a:solidFill>
                        <a:srgbClr val="FFFF00"/>
                      </a:solidFill>
                      <a:effectLst/>
                      <a:latin typeface="Calibri" panose="020F0502020204030204" pitchFamily="34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C: 2</a:t>
                  </a:r>
                  <a:r>
                    <a:rPr lang="en-US" sz="1100" b="1" baseline="30000" dirty="0">
                      <a:solidFill>
                        <a:srgbClr val="FFFF00"/>
                      </a:solidFill>
                      <a:effectLst/>
                      <a:latin typeface="Calibri" panose="020F0502020204030204" pitchFamily="34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nd</a:t>
                  </a:r>
                  <a:r>
                    <a:rPr lang="en-US" sz="1100" b="1" dirty="0">
                      <a:solidFill>
                        <a:srgbClr val="FFFF00"/>
                      </a:solidFill>
                      <a:effectLst/>
                      <a:latin typeface="Calibri" panose="020F0502020204030204" pitchFamily="34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Q</a:t>
                  </a:r>
                  <a:endParaRPr lang="en-US" sz="1100" dirty="0">
                    <a:effectLst/>
                    <a:latin typeface="Calibri" panose="020F0502020204030204" pitchFamily="34" charset="0"/>
                    <a:ea typeface="SimSun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8" name="Group 7"/>
              <p:cNvGrpSpPr/>
              <p:nvPr/>
            </p:nvGrpSpPr>
            <p:grpSpPr>
              <a:xfrm>
                <a:off x="3142549" y="4834393"/>
                <a:ext cx="3121025" cy="2339975"/>
                <a:chOff x="25638" y="0"/>
                <a:chExt cx="3121025" cy="2339975"/>
              </a:xfrm>
            </p:grpSpPr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638" y="0"/>
                  <a:ext cx="3121025" cy="2339975"/>
                </a:xfrm>
                <a:prstGeom prst="rect">
                  <a:avLst/>
                </a:prstGeom>
              </p:spPr>
            </p:pic>
            <p:sp>
              <p:nvSpPr>
                <p:cNvPr id="13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1576415" y="1796682"/>
                  <a:ext cx="1319530" cy="413385"/>
                </a:xfrm>
                <a:prstGeom prst="rect">
                  <a:avLst/>
                </a:prstGeom>
                <a:solidFill>
                  <a:srgbClr val="FFFFFF">
                    <a:alpha val="0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1100" b="1" dirty="0">
                      <a:solidFill>
                        <a:srgbClr val="FFFF00"/>
                      </a:solidFill>
                      <a:effectLst/>
                      <a:latin typeface="Calibri" panose="020F0502020204030204" pitchFamily="34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E: 4th Q</a:t>
                  </a:r>
                  <a:endParaRPr lang="en-US" sz="1100" dirty="0">
                    <a:effectLst/>
                    <a:latin typeface="Calibri" panose="020F0502020204030204" pitchFamily="34" charset="0"/>
                    <a:ea typeface="SimSun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9" name="Group 8"/>
              <p:cNvGrpSpPr/>
              <p:nvPr/>
            </p:nvGrpSpPr>
            <p:grpSpPr>
              <a:xfrm>
                <a:off x="123269" y="2397909"/>
                <a:ext cx="3121025" cy="2339975"/>
                <a:chOff x="123269" y="-2428533"/>
                <a:chExt cx="3121025" cy="2339975"/>
              </a:xfrm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269" y="-2428533"/>
                  <a:ext cx="3121025" cy="2339975"/>
                </a:xfrm>
                <a:prstGeom prst="rect">
                  <a:avLst/>
                </a:prstGeom>
              </p:spPr>
            </p:pic>
            <p:sp>
              <p:nvSpPr>
                <p:cNvPr id="11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1803508" y="-638187"/>
                  <a:ext cx="1319530" cy="413385"/>
                </a:xfrm>
                <a:prstGeom prst="rect">
                  <a:avLst/>
                </a:prstGeom>
                <a:solidFill>
                  <a:srgbClr val="FFFFFF">
                    <a:alpha val="0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altLang="zh-CN" sz="1100" b="1" dirty="0">
                      <a:solidFill>
                        <a:srgbClr val="FFFF00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B</a:t>
                  </a:r>
                  <a:r>
                    <a:rPr lang="en-US" sz="1100" b="1" dirty="0" smtClean="0">
                      <a:solidFill>
                        <a:srgbClr val="FFFF00"/>
                      </a:solidFill>
                      <a:effectLst/>
                      <a:latin typeface="Calibri" panose="020F0502020204030204" pitchFamily="34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: </a:t>
                  </a:r>
                  <a:r>
                    <a:rPr lang="en-US" sz="1100" b="1" dirty="0" smtClean="0">
                      <a:solidFill>
                        <a:srgbClr val="FFFF00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1</a:t>
                  </a:r>
                  <a:r>
                    <a:rPr lang="en-US" sz="1100" b="1" baseline="30000" dirty="0" smtClean="0">
                      <a:solidFill>
                        <a:srgbClr val="FFFF00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st</a:t>
                  </a:r>
                  <a:r>
                    <a:rPr lang="en-US" sz="1100" b="1" dirty="0" smtClean="0">
                      <a:solidFill>
                        <a:srgbClr val="FFFF00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sz="1100" b="1" dirty="0" smtClean="0">
                      <a:solidFill>
                        <a:srgbClr val="FFFF00"/>
                      </a:solidFill>
                      <a:effectLst/>
                      <a:latin typeface="Calibri" panose="020F0502020204030204" pitchFamily="34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Q</a:t>
                  </a:r>
                  <a:endParaRPr lang="en-US" sz="1100" dirty="0">
                    <a:effectLst/>
                    <a:latin typeface="Calibri" panose="020F0502020204030204" pitchFamily="34" charset="0"/>
                    <a:ea typeface="SimSun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36" name="Picture 35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81633"/>
              <a:ext cx="3120390" cy="2339340"/>
            </a:xfrm>
            <a:prstGeom prst="rect">
              <a:avLst/>
            </a:prstGeom>
          </p:spPr>
        </p:pic>
      </p:grp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747423" y="3389827"/>
            <a:ext cx="1843405" cy="41275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US" sz="11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A: Annual Average</a:t>
            </a:r>
            <a:endParaRPr lang="en-US" sz="1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9635" y="4284900"/>
            <a:ext cx="296111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Annual and quarterly average spatial map for PM2.5 (A is the annual average while B is for the first quarter, </a:t>
            </a:r>
            <a:r>
              <a:rPr lang="en-US" sz="1600" b="1" dirty="0" smtClean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C: 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sz="1600" b="1" baseline="30000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nd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quarter, </a:t>
            </a:r>
            <a:r>
              <a:rPr lang="en-US" sz="1600" b="1" dirty="0" smtClean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D: 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sz="1600" b="1" baseline="30000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rd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quarter, </a:t>
            </a:r>
            <a:r>
              <a:rPr lang="en-US" sz="1600" b="1" dirty="0" smtClean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E: 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en-US" sz="1600" b="1" baseline="30000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th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quarter</a:t>
            </a:r>
            <a:r>
              <a:rPr lang="en-US" sz="1600" b="1" dirty="0" smtClean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.)</a:t>
            </a:r>
            <a:endParaRPr lang="en-US" sz="16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标题 1"/>
          <p:cNvSpPr txBox="1">
            <a:spLocks/>
          </p:cNvSpPr>
          <p:nvPr/>
        </p:nvSpPr>
        <p:spPr bwMode="auto">
          <a:xfrm>
            <a:off x="1089736" y="21142"/>
            <a:ext cx="829031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9pPr>
          </a:lstStyle>
          <a:p>
            <a:pPr eaLnBrk="1" hangingPunct="1">
              <a:defRPr/>
            </a:pPr>
            <a:r>
              <a:rPr lang="en-US" altLang="en-US" sz="2400" u="sng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Spatial distribution of model </a:t>
            </a:r>
            <a:r>
              <a:rPr lang="en-US" altLang="en-US" sz="2400" u="sng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outputs</a:t>
            </a:r>
            <a:endParaRPr lang="en-US" altLang="en-US" sz="2400" u="sng" kern="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4737233" y="4220379"/>
            <a:ext cx="1319489" cy="413377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zh-CN" sz="1100" b="1" dirty="0" smtClean="0">
                <a:solidFill>
                  <a:srgbClr val="FFFF00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Wet Season</a:t>
            </a:r>
            <a:endParaRPr lang="en-US" sz="1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7709018" y="1698195"/>
            <a:ext cx="1319489" cy="413377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zh-CN" sz="1100" b="1" dirty="0" smtClean="0">
                <a:solidFill>
                  <a:srgbClr val="FFFF00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Wet Season</a:t>
            </a:r>
            <a:endParaRPr lang="en-US" sz="1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4720941" y="1775714"/>
            <a:ext cx="1319489" cy="413377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zh-CN" sz="1100" b="1" dirty="0" smtClean="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Dry Season</a:t>
            </a:r>
            <a:endParaRPr lang="en-US" sz="1100" dirty="0">
              <a:solidFill>
                <a:srgbClr val="FF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7824511" y="4169489"/>
            <a:ext cx="1319489" cy="413377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zh-CN" sz="1100" b="1" dirty="0" smtClean="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Dry Season</a:t>
            </a:r>
            <a:endParaRPr lang="en-US" sz="1100" dirty="0">
              <a:solidFill>
                <a:srgbClr val="FF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4740452" y="5776479"/>
            <a:ext cx="1319490" cy="413377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zh-CN" sz="1100" b="1" dirty="0">
                <a:solidFill>
                  <a:srgbClr val="FFFF00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sz="1100" b="1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: 3</a:t>
            </a:r>
            <a:r>
              <a:rPr lang="en-US" sz="1100" b="1" baseline="30000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nd</a:t>
            </a:r>
            <a:r>
              <a:rPr lang="en-US" sz="1100" b="1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1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Q</a:t>
            </a:r>
            <a:endParaRPr lang="en-US" sz="1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Text Box 37"/>
          <p:cNvSpPr txBox="1">
            <a:spLocks noChangeArrowheads="1"/>
          </p:cNvSpPr>
          <p:nvPr/>
        </p:nvSpPr>
        <p:spPr bwMode="auto">
          <a:xfrm>
            <a:off x="8579302" y="162783"/>
            <a:ext cx="906017" cy="40011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1108C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24</a:t>
            </a:r>
            <a:r>
              <a:rPr lang="en-US" altLang="zh-CN" sz="1800" dirty="0" smtClean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endParaRPr lang="en-US" altLang="zh-CN" sz="1800" dirty="0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546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/>
          <a:srcRect r="15739"/>
          <a:stretch/>
        </p:blipFill>
        <p:spPr>
          <a:xfrm>
            <a:off x="-20514" y="-9053"/>
            <a:ext cx="9164514" cy="1666875"/>
          </a:xfrm>
          <a:prstGeom prst="rect">
            <a:avLst/>
          </a:prstGeom>
        </p:spPr>
      </p:pic>
      <p:sp>
        <p:nvSpPr>
          <p:cNvPr id="7" name="标题 1"/>
          <p:cNvSpPr txBox="1">
            <a:spLocks/>
          </p:cNvSpPr>
          <p:nvPr/>
        </p:nvSpPr>
        <p:spPr bwMode="auto">
          <a:xfrm>
            <a:off x="2648152" y="2829"/>
            <a:ext cx="567774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defRPr>
            </a:lvl9pPr>
          </a:lstStyle>
          <a:p>
            <a:pPr eaLnBrk="1" hangingPunct="1">
              <a:defRPr/>
            </a:pPr>
            <a:r>
              <a:rPr lang="en-US" altLang="zh-CN" sz="2400" u="sng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S</a:t>
            </a:r>
            <a:r>
              <a:rPr lang="en-US" altLang="zh-CN" sz="2400" u="sng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easonal variations of PM2.5 components </a:t>
            </a:r>
            <a:endParaRPr lang="en-US" altLang="en-US" sz="2400" u="sng" kern="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0" name="Picture 9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152" y="1202882"/>
            <a:ext cx="1944000" cy="14400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91" y="1203170"/>
            <a:ext cx="1944000" cy="1440000"/>
          </a:xfrm>
          <a:prstGeom prst="rect">
            <a:avLst/>
          </a:prstGeom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758" y="1209533"/>
            <a:ext cx="1944000" cy="144000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78" y="1214277"/>
            <a:ext cx="1944000" cy="1440000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152" y="2668346"/>
            <a:ext cx="1944000" cy="1440000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07" y="2607229"/>
            <a:ext cx="1944000" cy="1440000"/>
          </a:xfrm>
          <a:prstGeom prst="rect">
            <a:avLst/>
          </a:prstGeom>
        </p:spPr>
      </p:pic>
      <p:pic>
        <p:nvPicPr>
          <p:cNvPr id="16" name="Picture 15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758" y="2628381"/>
            <a:ext cx="1944000" cy="1440000"/>
          </a:xfrm>
          <a:prstGeom prst="rect">
            <a:avLst/>
          </a:prstGeom>
        </p:spPr>
      </p:pic>
      <p:pic>
        <p:nvPicPr>
          <p:cNvPr id="17" name="Picture 16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673" y="2661994"/>
            <a:ext cx="1944000" cy="1440000"/>
          </a:xfrm>
          <a:prstGeom prst="rect">
            <a:avLst/>
          </a:prstGeom>
        </p:spPr>
      </p:pic>
      <p:pic>
        <p:nvPicPr>
          <p:cNvPr id="18" name="Picture 17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571" y="4047229"/>
            <a:ext cx="1944000" cy="1440000"/>
          </a:xfrm>
          <a:prstGeom prst="rect">
            <a:avLst/>
          </a:prstGeom>
        </p:spPr>
      </p:pic>
      <p:pic>
        <p:nvPicPr>
          <p:cNvPr id="19" name="Picture 18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81" y="4013480"/>
            <a:ext cx="1944000" cy="1440000"/>
          </a:xfrm>
          <a:prstGeom prst="rect">
            <a:avLst/>
          </a:prstGeom>
        </p:spPr>
      </p:pic>
      <p:pic>
        <p:nvPicPr>
          <p:cNvPr id="20" name="Picture 19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240" y="4013920"/>
            <a:ext cx="1944000" cy="1440000"/>
          </a:xfrm>
          <a:prstGeom prst="rect">
            <a:avLst/>
          </a:prstGeom>
        </p:spPr>
      </p:pic>
      <p:pic>
        <p:nvPicPr>
          <p:cNvPr id="21" name="Picture 20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354" y="4018224"/>
            <a:ext cx="1944000" cy="1440000"/>
          </a:xfrm>
          <a:prstGeom prst="rect">
            <a:avLst/>
          </a:prstGeom>
        </p:spPr>
      </p:pic>
      <p:pic>
        <p:nvPicPr>
          <p:cNvPr id="22" name="Picture 21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571" y="5411176"/>
            <a:ext cx="1944000" cy="1440000"/>
          </a:xfrm>
          <a:prstGeom prst="rect">
            <a:avLst/>
          </a:prstGeom>
        </p:spPr>
      </p:pic>
      <p:pic>
        <p:nvPicPr>
          <p:cNvPr id="23" name="Picture 22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81" y="5418000"/>
            <a:ext cx="1944000" cy="1440000"/>
          </a:xfrm>
          <a:prstGeom prst="rect">
            <a:avLst/>
          </a:prstGeom>
        </p:spPr>
      </p:pic>
      <p:pic>
        <p:nvPicPr>
          <p:cNvPr id="24" name="Picture 23"/>
          <p:cNvPicPr>
            <a:picLocks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872" y="5411176"/>
            <a:ext cx="1944000" cy="1440000"/>
          </a:xfrm>
          <a:prstGeom prst="rect">
            <a:avLst/>
          </a:prstGeom>
        </p:spPr>
      </p:pic>
      <p:pic>
        <p:nvPicPr>
          <p:cNvPr id="25" name="Picture 24"/>
          <p:cNvPicPr>
            <a:picLocks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092" y="5411176"/>
            <a:ext cx="1944000" cy="144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0514" y="1641616"/>
            <a:ext cx="920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Nitrate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745" y="5944093"/>
            <a:ext cx="920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745" y="4515336"/>
            <a:ext cx="920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00" y="3086579"/>
            <a:ext cx="1327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Ammonium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98183" y="881980"/>
            <a:ext cx="1110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Spring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50741" y="935801"/>
            <a:ext cx="1110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Winter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17041" y="914213"/>
            <a:ext cx="1110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Fall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62921" y="917719"/>
            <a:ext cx="1399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Summer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7" name="Text Box 37"/>
          <p:cNvSpPr txBox="1">
            <a:spLocks noChangeArrowheads="1"/>
          </p:cNvSpPr>
          <p:nvPr/>
        </p:nvSpPr>
        <p:spPr bwMode="auto">
          <a:xfrm>
            <a:off x="8579302" y="162783"/>
            <a:ext cx="906017" cy="40011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1108C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25</a:t>
            </a:r>
            <a:r>
              <a:rPr lang="en-US" altLang="zh-CN" sz="1800" dirty="0" smtClean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endParaRPr lang="en-US" altLang="zh-CN" sz="1800" dirty="0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980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/>
          <p:cNvSpPr>
            <a:spLocks noChangeArrowheads="1"/>
          </p:cNvSpPr>
          <p:nvPr/>
        </p:nvSpPr>
        <p:spPr bwMode="auto">
          <a:xfrm>
            <a:off x="0" y="1"/>
            <a:ext cx="9144000" cy="6858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1pPr>
            <a:lvl2pPr marL="742950" indent="-285750" eaLnBrk="0" hangingPunct="0"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2pPr>
            <a:lvl3pPr marL="1143000" indent="-228600" eaLnBrk="0" hangingPunct="0"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3pPr>
            <a:lvl4pPr marL="1600200" indent="-228600" eaLnBrk="0" hangingPunct="0"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4pPr>
            <a:lvl5pPr marL="2057400" indent="-228600" eaLnBrk="0" hangingPunct="0"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9pPr>
          </a:lstStyle>
          <a:p>
            <a:pPr eaLnBrk="1" hangingPunct="1"/>
            <a:endParaRPr lang="en-US" altLang="zh-C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15739"/>
          <a:stretch/>
        </p:blipFill>
        <p:spPr>
          <a:xfrm>
            <a:off x="-20514" y="-9053"/>
            <a:ext cx="9164514" cy="1666875"/>
          </a:xfrm>
          <a:prstGeom prst="rect">
            <a:avLst/>
          </a:prstGeom>
        </p:spPr>
      </p:pic>
      <p:sp>
        <p:nvSpPr>
          <p:cNvPr id="614404" name="Text Box 4"/>
          <p:cNvSpPr txBox="1">
            <a:spLocks noChangeArrowheads="1"/>
          </p:cNvSpPr>
          <p:nvPr/>
        </p:nvSpPr>
        <p:spPr bwMode="auto">
          <a:xfrm>
            <a:off x="2918083" y="91546"/>
            <a:ext cx="2912349" cy="54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1pPr>
            <a:lvl2pPr marL="742950" indent="-285750" eaLnBrk="0" hangingPunct="0"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2pPr>
            <a:lvl3pPr marL="1143000" indent="-228600" eaLnBrk="0" hangingPunct="0"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3pPr>
            <a:lvl4pPr marL="1600200" indent="-228600" eaLnBrk="0" hangingPunct="0"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4pPr>
            <a:lvl5pPr marL="2057400" indent="-228600" eaLnBrk="0" hangingPunct="0"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</a:defRPr>
            </a:lvl9pPr>
          </a:lstStyle>
          <a:p>
            <a:pPr algn="l" eaLnBrk="1" hangingPunct="1">
              <a:lnSpc>
                <a:spcPct val="110000"/>
              </a:lnSpc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kumimoji="1" lang="en-US" altLang="zh-CN" sz="2800" b="1" u="sng" kern="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Summary</a:t>
            </a:r>
            <a:endParaRPr kumimoji="1" lang="zh-CN" altLang="en-US" sz="2800" b="1" u="sng" kern="0" dirty="0">
              <a:solidFill>
                <a:schemeClr val="accent2">
                  <a:lumMod val="50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30587" y="1276687"/>
            <a:ext cx="8718923" cy="5221093"/>
          </a:xfrm>
        </p:spPr>
        <p:txBody>
          <a:bodyPr>
            <a:normAutofit/>
          </a:bodyPr>
          <a:lstStyle/>
          <a:p>
            <a:pPr indent="266700" algn="just"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Findings</a:t>
            </a: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Successfully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reproduce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PM</a:t>
            </a:r>
            <a:r>
              <a:rPr lang="en-US" sz="2000" b="1" baseline="-25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2.5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concentrations at most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cities for most months of the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year.</a:t>
            </a: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S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hows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the capability of the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system </a:t>
            </a:r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integrating 2012-based emission inventory and MIX </a:t>
            </a:r>
            <a:r>
              <a:rPr lang="en-US" altLang="zh-CN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Asian </a:t>
            </a:r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emission data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to reproduce severe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air pollution. </a:t>
            </a:r>
            <a:endParaRPr lang="en-US" sz="20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Accurate surrogate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database could improve model at a moderate level.</a:t>
            </a: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 b="1" dirty="0" smtClean="0">
                <a:latin typeface="Calibri" panose="020F0502020204030204" pitchFamily="34" charset="0"/>
              </a:rPr>
              <a:t>Seasonal variations for the </a:t>
            </a:r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PM</a:t>
            </a:r>
            <a:r>
              <a:rPr lang="en-US" sz="2000" b="1" baseline="-25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2.5</a:t>
            </a:r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components</a:t>
            </a:r>
            <a:r>
              <a:rPr lang="en-US" sz="2000" b="1" dirty="0" smtClean="0">
                <a:latin typeface="Calibri" panose="020F0502020204030204" pitchFamily="34" charset="0"/>
              </a:rPr>
              <a:t>.</a:t>
            </a:r>
            <a:endParaRPr lang="en-US" sz="20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87639" y="4254386"/>
            <a:ext cx="8706453" cy="221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80000"/>
              <a:buFont typeface="Wingdings" pitchFamily="2" charset="2"/>
              <a:buNone/>
              <a:defRPr kumimoji="1" sz="2800" b="1">
                <a:solidFill>
                  <a:srgbClr val="FF3300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30000"/>
              <a:buFont typeface="Wingdings" pitchFamily="2" charset="2"/>
              <a:buNone/>
              <a:defRPr kumimoji="1" sz="2600" b="1">
                <a:solidFill>
                  <a:srgbClr val="3333CC"/>
                </a:solidFill>
                <a:latin typeface="+mn-lt"/>
                <a:ea typeface="仿宋_GB2312" pitchFamily="49" charset="-122"/>
              </a:defRPr>
            </a:lvl2pPr>
            <a:lvl3pPr marL="914400" indent="0" algn="ctr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50000"/>
              <a:buNone/>
              <a:defRPr kumimoji="1" sz="2200" b="1">
                <a:solidFill>
                  <a:srgbClr val="333333"/>
                </a:solidFill>
                <a:latin typeface="+mn-lt"/>
                <a:ea typeface="仿宋_GB2312" pitchFamily="49" charset="-122"/>
              </a:defRPr>
            </a:lvl3pPr>
            <a:lvl4pPr marL="1371600" indent="0" algn="ctr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None/>
              <a:defRPr kumimoji="1" sz="2000" b="1">
                <a:solidFill>
                  <a:srgbClr val="000066"/>
                </a:solidFill>
                <a:latin typeface="+mn-lt"/>
                <a:ea typeface="楷体_GB2312" pitchFamily="49" charset="-122"/>
              </a:defRPr>
            </a:lvl4pPr>
            <a:lvl5pPr marL="1828800" indent="0" algn="ctr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kumimoji="1" sz="20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kumimoji="1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kumimoji="1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kumimoji="1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kumimoji="1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indent="266700" algn="just">
              <a:buFont typeface="Wingdings" panose="05000000000000000000" pitchFamily="2" charset="2"/>
              <a:buChar char="§"/>
            </a:pPr>
            <a:r>
              <a:rPr lang="en-US" sz="2400" kern="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Significances</a:t>
            </a:r>
          </a:p>
          <a:p>
            <a:pPr marL="285750" indent="-285750" algn="just">
              <a:lnSpc>
                <a:spcPct val="100000"/>
              </a:lnSpc>
              <a:buFont typeface="Wingdings" pitchFamily="2" charset="2"/>
              <a:buChar char="Ø"/>
            </a:pPr>
            <a:r>
              <a:rPr lang="en-US" sz="20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In-depth understanding of the new 2012 emission inventory.</a:t>
            </a:r>
          </a:p>
          <a:p>
            <a:pPr marL="285750" indent="-285750" algn="just">
              <a:lnSpc>
                <a:spcPct val="100000"/>
              </a:lnSpc>
              <a:buFont typeface="Wingdings" pitchFamily="2" charset="2"/>
              <a:buChar char="Ø"/>
            </a:pPr>
            <a:r>
              <a:rPr lang="en-US" sz="20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Extensive model validation and sensitivity tests for different emission reduction scenarios.</a:t>
            </a:r>
          </a:p>
          <a:p>
            <a:pPr marL="285750" indent="-285750" algn="just">
              <a:lnSpc>
                <a:spcPct val="100000"/>
              </a:lnSpc>
              <a:buFont typeface="Wingdings" pitchFamily="2" charset="2"/>
              <a:buChar char="Ø"/>
            </a:pPr>
            <a:r>
              <a:rPr lang="en-US" sz="20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High resolution concentration map for evidence-based </a:t>
            </a:r>
            <a:r>
              <a:rPr lang="en-US" sz="2000" kern="0" dirty="0">
                <a:solidFill>
                  <a:schemeClr val="tx1"/>
                </a:solidFill>
                <a:latin typeface="Calibri" panose="020F0502020204030204" pitchFamily="34" charset="0"/>
              </a:rPr>
              <a:t>air pollution control policy</a:t>
            </a:r>
            <a:r>
              <a:rPr lang="en-US" sz="20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9" name="Text Box 37"/>
          <p:cNvSpPr txBox="1">
            <a:spLocks noChangeArrowheads="1"/>
          </p:cNvSpPr>
          <p:nvPr/>
        </p:nvSpPr>
        <p:spPr bwMode="auto">
          <a:xfrm>
            <a:off x="8579302" y="162783"/>
            <a:ext cx="906017" cy="40011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1108C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26</a:t>
            </a:r>
            <a:r>
              <a:rPr lang="en-US" altLang="zh-CN" sz="1800" dirty="0" smtClean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endParaRPr lang="en-US" altLang="zh-CN" sz="1800" dirty="0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9335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r="15739"/>
          <a:stretch/>
        </p:blipFill>
        <p:spPr>
          <a:xfrm>
            <a:off x="-20514" y="-9053"/>
            <a:ext cx="9164514" cy="1666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8442" r="5307"/>
          <a:stretch/>
        </p:blipFill>
        <p:spPr>
          <a:xfrm>
            <a:off x="7018" y="3095022"/>
            <a:ext cx="4206045" cy="34326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0" y="3095022"/>
            <a:ext cx="4206046" cy="3432603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Tahoma" pitchFamily="34" charset="0"/>
              <a:ea typeface="STXingkai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585703"/>
            <a:ext cx="45175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Spatial 2D Plot for </a:t>
            </a:r>
            <a:r>
              <a:rPr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PM2.5 for the Whole China</a:t>
            </a:r>
            <a:endParaRPr lang="en-US" b="1" i="0" dirty="0">
              <a:solidFill>
                <a:srgbClr val="C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2824777" y="47444"/>
            <a:ext cx="5543048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400" b="1" u="sng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Research Background</a:t>
            </a:r>
          </a:p>
        </p:txBody>
      </p:sp>
      <p:sp>
        <p:nvSpPr>
          <p:cNvPr id="9" name="Rectangle 8"/>
          <p:cNvSpPr/>
          <p:nvPr/>
        </p:nvSpPr>
        <p:spPr>
          <a:xfrm>
            <a:off x="2647563" y="2778934"/>
            <a:ext cx="13244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(1522 Stations)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2110039" y="5898774"/>
            <a:ext cx="490286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Tahoma" pitchFamily="34" charset="0"/>
              <a:ea typeface="STXingkai" pitchFamily="2" charset="-122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2600325" y="3794395"/>
            <a:ext cx="2737227" cy="210437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2600325" y="6203574"/>
            <a:ext cx="2737226" cy="32405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2031545" y="6200597"/>
            <a:ext cx="647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+mj-lt"/>
              </a:rPr>
              <a:t>PRD</a:t>
            </a:r>
            <a:endParaRPr lang="en-US" b="1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85761" y="3236769"/>
            <a:ext cx="41268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Spatial 2D Plot for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PM2.5 for 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</a:rPr>
              <a:t>PRD</a:t>
            </a:r>
            <a:endParaRPr lang="en-US" sz="2000" b="1" i="0" dirty="0">
              <a:solidFill>
                <a:srgbClr val="C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39166" y="3464088"/>
            <a:ext cx="11448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(70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Stations)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6834" y="1103629"/>
            <a:ext cx="886771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zh-CN" sz="18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Complex Air Pollution </a:t>
            </a:r>
            <a:r>
              <a:rPr lang="en-US" altLang="zh-CN" sz="1800" b="1" dirty="0" smtClean="0">
                <a:latin typeface="Calibri" panose="020F0502020204030204" pitchFamily="34" charset="0"/>
              </a:rPr>
              <a:t>has become a severe issue throughout the whole China. 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</a:pPr>
            <a:r>
              <a:rPr lang="en-US" altLang="zh-CN" sz="1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Causes: </a:t>
            </a:r>
            <a:r>
              <a:rPr lang="en-US" altLang="zh-CN" sz="18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Meteorological Conditions </a:t>
            </a:r>
            <a:r>
              <a:rPr lang="en-US" altLang="zh-CN" sz="1800" b="1" dirty="0" smtClean="0">
                <a:latin typeface="Calibri" panose="020F0502020204030204" pitchFamily="34" charset="0"/>
              </a:rPr>
              <a:t>and</a:t>
            </a:r>
            <a:r>
              <a:rPr lang="en-US" altLang="zh-CN" sz="18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altLang="zh-CN" sz="18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Emissions</a:t>
            </a:r>
            <a:r>
              <a:rPr lang="en-US" altLang="zh-CN" sz="18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altLang="zh-CN" sz="12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(Zhang Q. (2012) Nature; Guo S. (2014) PNAS )</a:t>
            </a:r>
            <a:endParaRPr lang="en-US" altLang="zh-CN" b="1" dirty="0" smtClean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zh-CN" sz="1800" b="1" dirty="0" smtClean="0">
                <a:latin typeface="Calibri" panose="020F0502020204030204" pitchFamily="34" charset="0"/>
              </a:rPr>
              <a:t>Real time </a:t>
            </a:r>
            <a:r>
              <a:rPr lang="en-US" altLang="zh-CN" sz="18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monitoring data </a:t>
            </a:r>
            <a:r>
              <a:rPr lang="en-US" altLang="zh-CN" sz="1800" b="1" dirty="0" smtClean="0">
                <a:latin typeface="Calibri" panose="020F0502020204030204" pitchFamily="34" charset="0"/>
              </a:rPr>
              <a:t>have been released since Jan. 2013.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</a:pPr>
            <a:r>
              <a:rPr lang="en-US" altLang="zh-CN" sz="1800" b="1" dirty="0" smtClean="0">
                <a:latin typeface="Calibri" panose="020F0502020204030204" pitchFamily="34" charset="0"/>
              </a:rPr>
              <a:t>Challenges: </a:t>
            </a:r>
            <a:r>
              <a:rPr lang="en-US" altLang="zh-CN" sz="18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Large gradient &amp; Too Sparse &amp; Paucity.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zh-CN" sz="1800" b="1" dirty="0" smtClean="0">
                <a:latin typeface="Calibri" panose="020F0502020204030204" pitchFamily="34" charset="0"/>
              </a:rPr>
              <a:t>Targeting: </a:t>
            </a:r>
            <a:r>
              <a:rPr lang="en-US" altLang="zh-CN" sz="18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What</a:t>
            </a:r>
            <a:r>
              <a:rPr lang="en-US" altLang="zh-CN" sz="1800" b="1" dirty="0" smtClean="0">
                <a:latin typeface="Calibri" panose="020F0502020204030204" pitchFamily="34" charset="0"/>
              </a:rPr>
              <a:t> is it? Where does it </a:t>
            </a:r>
            <a:r>
              <a:rPr lang="en-US" altLang="zh-CN" sz="18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come</a:t>
            </a:r>
            <a:r>
              <a:rPr lang="en-US" altLang="zh-CN" sz="1800" b="1" dirty="0" smtClean="0">
                <a:latin typeface="Calibri" panose="020F0502020204030204" pitchFamily="34" charset="0"/>
              </a:rPr>
              <a:t> from? Where does it </a:t>
            </a:r>
            <a:r>
              <a:rPr lang="en-US" altLang="zh-CN" sz="18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go</a:t>
            </a:r>
            <a:r>
              <a:rPr lang="en-US" altLang="zh-CN" sz="1800" b="1" dirty="0" smtClean="0">
                <a:latin typeface="Calibri" panose="020F0502020204030204" pitchFamily="34" charset="0"/>
              </a:rPr>
              <a:t>?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Text Box 37"/>
          <p:cNvSpPr txBox="1">
            <a:spLocks noChangeArrowheads="1"/>
          </p:cNvSpPr>
          <p:nvPr/>
        </p:nvSpPr>
        <p:spPr bwMode="auto">
          <a:xfrm>
            <a:off x="8696991" y="162783"/>
            <a:ext cx="776175" cy="40011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1108C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en-US" altLang="zh-CN" sz="1800" dirty="0" smtClean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endParaRPr lang="en-US" altLang="zh-CN" sz="1800" dirty="0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20779" r="27298"/>
          <a:stretch/>
        </p:blipFill>
        <p:spPr>
          <a:xfrm>
            <a:off x="5348213" y="3807468"/>
            <a:ext cx="3779535" cy="272015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5329740" y="3811526"/>
            <a:ext cx="3806448" cy="273323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Tahoma" pitchFamily="34" charset="0"/>
              <a:ea typeface="STXingkai" pitchFamily="2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02123" y="1963852"/>
            <a:ext cx="1094108" cy="10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3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9" grpId="0"/>
      <p:bldP spid="11" grpId="0" animBg="1"/>
      <p:bldP spid="18" grpId="0"/>
      <p:bldP spid="15" grpId="0"/>
      <p:bldP spid="16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5739"/>
          <a:stretch/>
        </p:blipFill>
        <p:spPr>
          <a:xfrm>
            <a:off x="-20514" y="-9053"/>
            <a:ext cx="9164514" cy="1666875"/>
          </a:xfrm>
          <a:prstGeom prst="rect">
            <a:avLst/>
          </a:prstGeom>
        </p:spPr>
      </p:pic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621623" y="114517"/>
            <a:ext cx="7848600" cy="533400"/>
          </a:xfrm>
        </p:spPr>
        <p:txBody>
          <a:bodyPr/>
          <a:lstStyle/>
          <a:p>
            <a:r>
              <a:rPr lang="en-US" altLang="zh-CN" sz="2800" b="1" u="sng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Objectives of this study</a:t>
            </a:r>
            <a:endParaRPr lang="en-US" altLang="en-US" sz="2800" b="1" i="0" u="sng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90819" name="Rectangle 3"/>
          <p:cNvSpPr>
            <a:spLocks noGrp="1" noChangeArrowheads="1"/>
          </p:cNvSpPr>
          <p:nvPr>
            <p:ph idx="1"/>
          </p:nvPr>
        </p:nvSpPr>
        <p:spPr>
          <a:xfrm>
            <a:off x="917213" y="1524000"/>
            <a:ext cx="8226787" cy="5334000"/>
          </a:xfrm>
        </p:spPr>
        <p:txBody>
          <a:bodyPr/>
          <a:lstStyle/>
          <a:p>
            <a:pPr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 sz="2400" b="1" dirty="0" smtClean="0"/>
              <a:t>Assessing 2012 emission inventory to provide a reliable model-ready hourly, gridded emission input.</a:t>
            </a:r>
            <a:endParaRPr lang="en-US" altLang="en-US" sz="2400" dirty="0"/>
          </a:p>
          <a:p>
            <a:pPr marL="442913" indent="-261938">
              <a:buFont typeface="Wingdings" panose="05000000000000000000" pitchFamily="2" charset="2"/>
              <a:buChar char="Ø"/>
            </a:pPr>
            <a:r>
              <a:rPr lang="en-US" altLang="en-US" sz="2000" dirty="0" smtClean="0"/>
              <a:t>Total comparison.</a:t>
            </a:r>
            <a:endParaRPr lang="en-US" altLang="en-US" sz="2000" dirty="0"/>
          </a:p>
          <a:p>
            <a:pPr marL="442913" indent="-261938">
              <a:buFont typeface="Wingdings" panose="05000000000000000000" pitchFamily="2" charset="2"/>
              <a:buChar char="Ø"/>
            </a:pPr>
            <a:r>
              <a:rPr lang="en-US" altLang="en-US" sz="2000" dirty="0" smtClean="0"/>
              <a:t>Spatial </a:t>
            </a:r>
            <a:r>
              <a:rPr lang="en-US" altLang="en-US" sz="2000" dirty="0"/>
              <a:t>s</a:t>
            </a:r>
            <a:r>
              <a:rPr lang="en-US" altLang="en-US" sz="2000" dirty="0" smtClean="0"/>
              <a:t>urrogates and temporal </a:t>
            </a:r>
            <a:r>
              <a:rPr lang="en-US" altLang="en-US" sz="2000" dirty="0"/>
              <a:t>p</a:t>
            </a:r>
            <a:r>
              <a:rPr lang="en-US" altLang="en-US" sz="2000" dirty="0" smtClean="0"/>
              <a:t>rofiles.</a:t>
            </a:r>
          </a:p>
          <a:p>
            <a:pPr marL="442913" indent="-261938">
              <a:buFont typeface="Wingdings" panose="05000000000000000000" pitchFamily="2" charset="2"/>
              <a:buChar char="Ø"/>
            </a:pPr>
            <a:r>
              <a:rPr lang="en-US" altLang="en-US" sz="2000" dirty="0"/>
              <a:t>Scenario </a:t>
            </a:r>
            <a:r>
              <a:rPr lang="en-US" altLang="en-US" sz="2000" dirty="0" smtClean="0"/>
              <a:t>analysis to refine the emission inventory.</a:t>
            </a:r>
          </a:p>
          <a:p>
            <a:pPr marL="180975" indent="0">
              <a:buNone/>
            </a:pPr>
            <a:endParaRPr lang="en-US" altLang="en-US" sz="2000" dirty="0" smtClean="0"/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400" b="1" dirty="0" smtClean="0"/>
              <a:t>Year-long </a:t>
            </a:r>
            <a:r>
              <a:rPr lang="en-US" altLang="en-US" sz="2400" b="1" dirty="0"/>
              <a:t>simulation to analyze spatial distribution and seasonal </a:t>
            </a:r>
            <a:r>
              <a:rPr lang="en-US" altLang="en-US" sz="2400" b="1" dirty="0" smtClean="0"/>
              <a:t>variations.</a:t>
            </a:r>
            <a:endParaRPr lang="en-US" altLang="en-US" sz="2400" b="1" dirty="0"/>
          </a:p>
          <a:p>
            <a:pPr marL="442913" indent="-261938">
              <a:buFont typeface="Wingdings" panose="05000000000000000000" pitchFamily="2" charset="2"/>
              <a:buChar char="Ø"/>
            </a:pPr>
            <a:r>
              <a:rPr lang="en-US" altLang="en-US" sz="2000" dirty="0" smtClean="0"/>
              <a:t>Time series and spatial map for PM</a:t>
            </a:r>
            <a:r>
              <a:rPr lang="en-US" altLang="en-US" sz="2000" baseline="-25000" dirty="0" smtClean="0"/>
              <a:t>2.5</a:t>
            </a:r>
            <a:r>
              <a:rPr lang="en-US" altLang="en-US" sz="2000" dirty="0" smtClean="0"/>
              <a:t> performance.</a:t>
            </a:r>
            <a:endParaRPr lang="en-US" altLang="en-US" sz="2000" dirty="0"/>
          </a:p>
          <a:p>
            <a:pPr marL="442913" indent="-261938">
              <a:buFont typeface="Wingdings" panose="05000000000000000000" pitchFamily="2" charset="2"/>
              <a:buChar char="Ø"/>
            </a:pPr>
            <a:r>
              <a:rPr lang="en-US" altLang="en-US" sz="2000" dirty="0"/>
              <a:t>Seasonal changes of PM</a:t>
            </a:r>
            <a:r>
              <a:rPr lang="en-US" altLang="en-US" sz="2000" baseline="-25000" dirty="0"/>
              <a:t>2.5</a:t>
            </a:r>
            <a:r>
              <a:rPr lang="en-US" altLang="en-US" sz="2000" dirty="0"/>
              <a:t> </a:t>
            </a:r>
            <a:r>
              <a:rPr lang="en-US" altLang="en-US" sz="2000" dirty="0" smtClean="0"/>
              <a:t>components.</a:t>
            </a:r>
            <a:endParaRPr lang="en-US" altLang="en-US" sz="2400" b="1" dirty="0">
              <a:solidFill>
                <a:srgbClr val="FF0000"/>
              </a:solidFill>
            </a:endParaRPr>
          </a:p>
          <a:p>
            <a:pPr marL="533400" indent="-533400">
              <a:buFont typeface="Wingdings" panose="05000000000000000000" pitchFamily="2" charset="2"/>
              <a:buNone/>
            </a:pPr>
            <a:endParaRPr lang="en-US" altLang="en-US" sz="2400" dirty="0">
              <a:solidFill>
                <a:srgbClr val="00FF99"/>
              </a:solidFill>
            </a:endParaRPr>
          </a:p>
        </p:txBody>
      </p:sp>
      <p:sp>
        <p:nvSpPr>
          <p:cNvPr id="6" name="Text Box 37"/>
          <p:cNvSpPr txBox="1">
            <a:spLocks noChangeArrowheads="1"/>
          </p:cNvSpPr>
          <p:nvPr/>
        </p:nvSpPr>
        <p:spPr bwMode="auto">
          <a:xfrm>
            <a:off x="8696991" y="162783"/>
            <a:ext cx="776175" cy="40011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1108C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en-US" altLang="zh-CN" sz="1800" dirty="0" smtClean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endParaRPr lang="en-US" altLang="zh-CN" sz="1800" dirty="0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991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r="15739"/>
          <a:stretch/>
        </p:blipFill>
        <p:spPr>
          <a:xfrm>
            <a:off x="-20514" y="-9053"/>
            <a:ext cx="9164514" cy="1666875"/>
          </a:xfrm>
          <a:prstGeom prst="rect">
            <a:avLst/>
          </a:prstGeom>
        </p:spPr>
      </p:pic>
      <p:sp>
        <p:nvSpPr>
          <p:cNvPr id="20" name="Text Box 1034"/>
          <p:cNvSpPr txBox="1">
            <a:spLocks noChangeArrowheads="1"/>
          </p:cNvSpPr>
          <p:nvPr/>
        </p:nvSpPr>
        <p:spPr bwMode="auto">
          <a:xfrm>
            <a:off x="2476500" y="133492"/>
            <a:ext cx="7543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en-US" sz="2400" b="1" u="sng" dirty="0" smtClean="0">
                <a:solidFill>
                  <a:schemeClr val="accent2">
                    <a:lumMod val="50000"/>
                  </a:schemeClr>
                </a:solidFill>
              </a:rPr>
              <a:t>AIR  </a:t>
            </a:r>
            <a:r>
              <a:rPr lang="en-US" altLang="en-US" sz="2400" b="1" u="sng" dirty="0">
                <a:solidFill>
                  <a:schemeClr val="accent2">
                    <a:lumMod val="50000"/>
                  </a:schemeClr>
                </a:solidFill>
              </a:rPr>
              <a:t>QUALITY  </a:t>
            </a:r>
            <a:r>
              <a:rPr lang="en-US" altLang="en-US" sz="2400" b="1" u="sng" dirty="0" smtClean="0">
                <a:solidFill>
                  <a:schemeClr val="accent2">
                    <a:lumMod val="50000"/>
                  </a:schemeClr>
                </a:solidFill>
              </a:rPr>
              <a:t>MODELLING SYSTEM</a:t>
            </a:r>
            <a:endParaRPr lang="en-US" altLang="en-US" sz="2400" b="1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" name="Text Box 37"/>
          <p:cNvSpPr txBox="1">
            <a:spLocks noChangeArrowheads="1"/>
          </p:cNvSpPr>
          <p:nvPr/>
        </p:nvSpPr>
        <p:spPr bwMode="auto">
          <a:xfrm>
            <a:off x="8696991" y="162783"/>
            <a:ext cx="776175" cy="40011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1108C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en-US" altLang="zh-CN" sz="1800" dirty="0" smtClean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endParaRPr lang="en-US" altLang="zh-CN" sz="1800" dirty="0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4435" name="Text Box 1027"/>
          <p:cNvSpPr txBox="1">
            <a:spLocks noChangeArrowheads="1"/>
          </p:cNvSpPr>
          <p:nvPr/>
        </p:nvSpPr>
        <p:spPr bwMode="auto">
          <a:xfrm>
            <a:off x="525854" y="1552728"/>
            <a:ext cx="3429000" cy="2528887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Meteorological Model</a:t>
            </a:r>
            <a:endParaRPr lang="en-US" altLang="en-US" sz="18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en-US" sz="1800" dirty="0">
                <a:latin typeface="Times New Roman" panose="02020603050405020304" pitchFamily="18" charset="0"/>
              </a:rPr>
              <a:t>Create Physical Atmosphere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en-US" sz="1800" dirty="0">
                <a:latin typeface="Times New Roman" panose="02020603050405020304" pitchFamily="18" charset="0"/>
              </a:rPr>
              <a:t>Solve full set of atmospheric equations for evolution of wind, temperature, pressure and moisture content, etc. 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en-US" sz="1800" dirty="0" smtClean="0">
                <a:latin typeface="Times New Roman" panose="02020603050405020304" pitchFamily="18" charset="0"/>
              </a:rPr>
              <a:t>(WRF)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274434" name="Rectangle 1026"/>
          <p:cNvSpPr>
            <a:spLocks noChangeArrowheads="1"/>
          </p:cNvSpPr>
          <p:nvPr/>
        </p:nvSpPr>
        <p:spPr bwMode="auto">
          <a:xfrm>
            <a:off x="4624779" y="3319615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</a:pPr>
            <a:endParaRPr lang="en-US" altLang="en-US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4437" name="Text Box 1029"/>
          <p:cNvSpPr txBox="1">
            <a:spLocks noChangeArrowheads="1"/>
          </p:cNvSpPr>
          <p:nvPr/>
        </p:nvSpPr>
        <p:spPr bwMode="auto">
          <a:xfrm>
            <a:off x="754454" y="4738840"/>
            <a:ext cx="5029200" cy="17049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Atmospheric Chemistry Model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en-US" sz="1800" dirty="0">
                <a:latin typeface="Times New Roman" panose="02020603050405020304" pitchFamily="18" charset="0"/>
              </a:rPr>
              <a:t>Chemical reactions of various chemical species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en-US" sz="1800" dirty="0">
                <a:latin typeface="Times New Roman" panose="02020603050405020304" pitchFamily="18" charset="0"/>
              </a:rPr>
              <a:t>and solve the advection-diffusion equations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en-US" sz="1800" dirty="0" smtClean="0">
                <a:latin typeface="Times New Roman" panose="02020603050405020304" pitchFamily="18" charset="0"/>
              </a:rPr>
              <a:t>(</a:t>
            </a:r>
            <a:r>
              <a:rPr lang="en-US" altLang="en-US" sz="1800" dirty="0" err="1" smtClean="0">
                <a:latin typeface="Times New Roman" panose="02020603050405020304" pitchFamily="18" charset="0"/>
              </a:rPr>
              <a:t>CAMx</a:t>
            </a:r>
            <a:r>
              <a:rPr lang="en-US" altLang="en-US" sz="1800" dirty="0" smtClean="0">
                <a:latin typeface="Times New Roman" panose="02020603050405020304" pitchFamily="18" charset="0"/>
              </a:rPr>
              <a:t>, </a:t>
            </a:r>
            <a:r>
              <a:rPr lang="en-US" altLang="en-US" sz="1800" dirty="0">
                <a:latin typeface="Times New Roman" panose="02020603050405020304" pitchFamily="18" charset="0"/>
              </a:rPr>
              <a:t>CMAQ)</a:t>
            </a:r>
          </a:p>
        </p:txBody>
      </p:sp>
      <p:sp>
        <p:nvSpPr>
          <p:cNvPr id="274438" name="Text Box 1030"/>
          <p:cNvSpPr txBox="1">
            <a:spLocks noChangeArrowheads="1"/>
          </p:cNvSpPr>
          <p:nvPr/>
        </p:nvSpPr>
        <p:spPr bwMode="auto">
          <a:xfrm>
            <a:off x="5021654" y="2027390"/>
            <a:ext cx="2895600" cy="1292225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Emissions Model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en-US" sz="1800" dirty="0">
                <a:latin typeface="Times New Roman" panose="02020603050405020304" pitchFamily="18" charset="0"/>
              </a:rPr>
              <a:t>Anthropogenic, Natural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en-US" sz="1800" dirty="0" smtClean="0">
                <a:latin typeface="Times New Roman" panose="02020603050405020304" pitchFamily="18" charset="0"/>
              </a:rPr>
              <a:t>(SMOKE</a:t>
            </a:r>
            <a:r>
              <a:rPr lang="en-US" altLang="en-US" sz="1800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74439" name="Line 1031"/>
          <p:cNvSpPr>
            <a:spLocks noChangeShapeType="1"/>
          </p:cNvSpPr>
          <p:nvPr/>
        </p:nvSpPr>
        <p:spPr bwMode="auto">
          <a:xfrm>
            <a:off x="4412054" y="271001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4440" name="Line 1032"/>
          <p:cNvSpPr>
            <a:spLocks noChangeShapeType="1"/>
          </p:cNvSpPr>
          <p:nvPr/>
        </p:nvSpPr>
        <p:spPr bwMode="auto">
          <a:xfrm>
            <a:off x="2278454" y="4157815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4441" name="Line 1033"/>
          <p:cNvSpPr>
            <a:spLocks noChangeShapeType="1"/>
          </p:cNvSpPr>
          <p:nvPr/>
        </p:nvSpPr>
        <p:spPr bwMode="auto">
          <a:xfrm flipH="1">
            <a:off x="5097854" y="3548215"/>
            <a:ext cx="457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4443" name="Text Box 1035"/>
          <p:cNvSpPr txBox="1">
            <a:spLocks noChangeArrowheads="1"/>
          </p:cNvSpPr>
          <p:nvPr/>
        </p:nvSpPr>
        <p:spPr bwMode="auto">
          <a:xfrm>
            <a:off x="6545654" y="4738840"/>
            <a:ext cx="2286000" cy="170497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Analysis Model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en-US" sz="1800" dirty="0">
                <a:latin typeface="Times New Roman" panose="02020603050405020304" pitchFamily="18" charset="0"/>
              </a:rPr>
              <a:t>Evaluation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en-US" sz="1800" dirty="0">
                <a:latin typeface="Times New Roman" panose="02020603050405020304" pitchFamily="18" charset="0"/>
              </a:rPr>
              <a:t>Sensitivity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en-US" sz="1800" dirty="0">
                <a:latin typeface="Times New Roman" panose="02020603050405020304" pitchFamily="18" charset="0"/>
              </a:rPr>
              <a:t>Display</a:t>
            </a:r>
          </a:p>
        </p:txBody>
      </p:sp>
      <p:sp>
        <p:nvSpPr>
          <p:cNvPr id="274444" name="Line 1036"/>
          <p:cNvSpPr>
            <a:spLocks noChangeShapeType="1"/>
          </p:cNvSpPr>
          <p:nvPr/>
        </p:nvSpPr>
        <p:spPr bwMode="auto">
          <a:xfrm>
            <a:off x="5859854" y="5605615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2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r="15739"/>
          <a:stretch/>
        </p:blipFill>
        <p:spPr>
          <a:xfrm>
            <a:off x="-20514" y="-9053"/>
            <a:ext cx="9164514" cy="1666875"/>
          </a:xfrm>
          <a:prstGeom prst="rect">
            <a:avLst/>
          </a:prstGeom>
        </p:spPr>
      </p:pic>
      <p:sp>
        <p:nvSpPr>
          <p:cNvPr id="14" name="Rectangle 27"/>
          <p:cNvSpPr>
            <a:spLocks noChangeArrowheads="1"/>
          </p:cNvSpPr>
          <p:nvPr/>
        </p:nvSpPr>
        <p:spPr bwMode="auto">
          <a:xfrm>
            <a:off x="2843153" y="41278"/>
            <a:ext cx="4845336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kumimoji="1" lang="en-US" altLang="zh-CN" sz="2400" b="1" u="sng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Targeting</a:t>
            </a:r>
            <a:r>
              <a:rPr kumimoji="1" lang="en-US" sz="2400" b="1" u="sng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 </a:t>
            </a:r>
            <a:r>
              <a:rPr kumimoji="1" lang="en-US" altLang="zh-CN" sz="2400" b="1" u="sng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Domains</a:t>
            </a:r>
            <a:endParaRPr kumimoji="1" lang="en-US" sz="2400" b="1" u="sng" dirty="0">
              <a:solidFill>
                <a:schemeClr val="accent2">
                  <a:lumMod val="50000"/>
                </a:schemeClr>
              </a:solidFill>
              <a:latin typeface="+mn-lt"/>
              <a:ea typeface="+mj-ea"/>
              <a:cs typeface="+mj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2193" y="1850421"/>
            <a:ext cx="8665595" cy="3043331"/>
            <a:chOff x="206943" y="1893326"/>
            <a:chExt cx="8665595" cy="3043331"/>
          </a:xfrm>
        </p:grpSpPr>
        <p:pic>
          <p:nvPicPr>
            <p:cNvPr id="29724" name="Picture 17" descr="model_domain_confi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3" t="4730" r="7317" b="2843"/>
            <a:stretch/>
          </p:blipFill>
          <p:spPr bwMode="auto">
            <a:xfrm>
              <a:off x="206943" y="2049078"/>
              <a:ext cx="3580598" cy="2887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589" name="Line 19"/>
            <p:cNvSpPr>
              <a:spLocks noChangeShapeType="1"/>
            </p:cNvSpPr>
            <p:nvPr/>
          </p:nvSpPr>
          <p:spPr bwMode="auto">
            <a:xfrm flipV="1">
              <a:off x="1971574" y="2163529"/>
              <a:ext cx="2657575" cy="14614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solidFill>
                  <a:srgbClr val="262626"/>
                </a:solidFill>
                <a:ea typeface="+mn-ea"/>
                <a:cs typeface="Arial" pitchFamily="34" charset="0"/>
              </a:endParaRPr>
            </a:p>
          </p:txBody>
        </p:sp>
        <p:sp>
          <p:nvSpPr>
            <p:cNvPr id="66590" name="Line 20"/>
            <p:cNvSpPr>
              <a:spLocks noChangeShapeType="1"/>
            </p:cNvSpPr>
            <p:nvPr/>
          </p:nvSpPr>
          <p:spPr bwMode="auto">
            <a:xfrm>
              <a:off x="1952425" y="3767890"/>
              <a:ext cx="2676724" cy="8993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solidFill>
                  <a:srgbClr val="262626"/>
                </a:solidFill>
                <a:ea typeface="+mn-ea"/>
                <a:cs typeface="Arial" pitchFamily="34" charset="0"/>
              </a:endParaRPr>
            </a:p>
          </p:txBody>
        </p:sp>
        <p:grpSp>
          <p:nvGrpSpPr>
            <p:cNvPr id="29754" name="Group 27"/>
            <p:cNvGrpSpPr>
              <a:grpSpLocks/>
            </p:cNvGrpSpPr>
            <p:nvPr>
              <p:custDataLst>
                <p:tags r:id="rId1"/>
              </p:custDataLst>
            </p:nvPr>
          </p:nvGrpSpPr>
          <p:grpSpPr bwMode="auto">
            <a:xfrm>
              <a:off x="4419600" y="1893326"/>
              <a:ext cx="4452938" cy="2982911"/>
              <a:chOff x="3016" y="513"/>
              <a:chExt cx="2517" cy="1678"/>
            </a:xfrm>
          </p:grpSpPr>
          <p:pic>
            <p:nvPicPr>
              <p:cNvPr id="29755" name="Picture 28"/>
              <p:cNvPicPr>
                <a:picLocks noChangeAspect="1" noChangeArrowheads="1"/>
              </p:cNvPicPr>
              <p:nvPr>
                <p:custDataLst>
                  <p:tags r:id="rId2"/>
                </p:custDataLst>
              </p:nvPr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6" y="513"/>
                <a:ext cx="2517" cy="16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756" name="Text Box 29"/>
              <p:cNvSpPr txBox="1"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4815" y="665"/>
                <a:ext cx="200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zh-TW" sz="900" b="1" dirty="0" smtClean="0">
                    <a:solidFill>
                      <a:schemeClr val="accent6">
                        <a:lumMod val="75000"/>
                      </a:schemeClr>
                    </a:solidFill>
                    <a:latin typeface="+mj-lt"/>
                    <a:ea typeface="PMingLiU" panose="02020500000000000000" pitchFamily="18" charset="-120"/>
                    <a:cs typeface="Arial" panose="020B0604020202020204" pitchFamily="34" charset="0"/>
                  </a:rPr>
                  <a:t>D3</a:t>
                </a:r>
                <a:endParaRPr lang="en-US" altLang="zh-TW" sz="9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ea typeface="PMingLiU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29757" name="Text Box 30"/>
              <p:cNvSpPr txBox="1"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4468" y="1136"/>
                <a:ext cx="227" cy="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pt-BR" altLang="zh-TW" sz="900" b="1" dirty="0" smtClean="0">
                    <a:solidFill>
                      <a:srgbClr val="333399"/>
                    </a:solidFill>
                    <a:latin typeface="+mj-lt"/>
                    <a:cs typeface="Arial" panose="020B0604020202020204" pitchFamily="34" charset="0"/>
                  </a:rPr>
                  <a:t>D4</a:t>
                </a:r>
                <a:endParaRPr lang="en-US" altLang="zh-TW" sz="900" b="1" dirty="0">
                  <a:solidFill>
                    <a:srgbClr val="262626"/>
                  </a:solidFill>
                  <a:latin typeface="+mj-lt"/>
                  <a:ea typeface="PMingLiU" panose="02020500000000000000" pitchFamily="18" charset="-12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38150" y="2657223"/>
              <a:ext cx="3810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 smtClean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D1</a:t>
              </a:r>
              <a:endParaRPr lang="en-US" sz="1050" b="1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468438" y="3236855"/>
              <a:ext cx="3810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 smtClean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D2</a:t>
              </a:r>
              <a:endParaRPr lang="en-US" sz="1050" b="1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60820" y="1182854"/>
            <a:ext cx="8764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b="1" dirty="0" smtClean="0"/>
              <a:t>Larger </a:t>
            </a:r>
            <a:r>
              <a:rPr lang="en-US" b="1" dirty="0" smtClean="0">
                <a:solidFill>
                  <a:srgbClr val="1108CE"/>
                </a:solidFill>
              </a:rPr>
              <a:t>WRF domain </a:t>
            </a:r>
            <a:r>
              <a:rPr lang="en-US" b="1" dirty="0" smtClean="0"/>
              <a:t>could minimize the boundary effects of meteorological parameters on </a:t>
            </a:r>
            <a:r>
              <a:rPr lang="en-US" b="1" dirty="0" smtClean="0">
                <a:solidFill>
                  <a:srgbClr val="FF0000"/>
                </a:solidFill>
              </a:rPr>
              <a:t>CMAQ grid</a:t>
            </a:r>
            <a:r>
              <a:rPr lang="en-US" sz="15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en-US" sz="1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15" name="Group 9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69408720"/>
              </p:ext>
            </p:extLst>
          </p:nvPr>
        </p:nvGraphicFramePr>
        <p:xfrm>
          <a:off x="73192" y="4984282"/>
          <a:ext cx="4038600" cy="1749426"/>
        </p:xfrm>
        <a:graphic>
          <a:graphicData uri="http://schemas.openxmlformats.org/drawingml/2006/table">
            <a:tbl>
              <a:tblPr/>
              <a:tblGrid>
                <a:gridCol w="2019300"/>
                <a:gridCol w="2019300"/>
              </a:tblGrid>
              <a:tr h="2921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Parameter</a:t>
                      </a:r>
                      <a:endParaRPr kumimoji="0" lang="en-US" altLang="zh-C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Value</a:t>
                      </a:r>
                      <a:endParaRPr kumimoji="0" lang="en-US" altLang="zh-C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Projection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Lamber</a:t>
                      </a: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-Conformal</a:t>
                      </a:r>
                      <a:endParaRPr kumimoji="0" lang="en-US" altLang="zh-C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Alpha</a:t>
                      </a:r>
                      <a:endParaRPr kumimoji="0" lang="en-US" altLang="zh-C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250 N</a:t>
                      </a:r>
                      <a:endParaRPr kumimoji="0" lang="en-US" altLang="zh-C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Beta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40 N</a:t>
                      </a:r>
                      <a:endParaRPr kumimoji="0" lang="en-US" altLang="zh-C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X center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114 E</a:t>
                      </a:r>
                      <a:endParaRPr kumimoji="0" lang="en-US" altLang="zh-C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Y center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28.5 N</a:t>
                      </a:r>
                      <a:endParaRPr kumimoji="0" lang="en-US" altLang="zh-C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9403" y="5178801"/>
            <a:ext cx="4876080" cy="1340318"/>
          </a:xfrm>
          <a:prstGeom prst="rect">
            <a:avLst/>
          </a:prstGeom>
        </p:spPr>
      </p:pic>
      <p:sp>
        <p:nvSpPr>
          <p:cNvPr id="19" name="Text Box 37"/>
          <p:cNvSpPr txBox="1">
            <a:spLocks noChangeArrowheads="1"/>
          </p:cNvSpPr>
          <p:nvPr/>
        </p:nvSpPr>
        <p:spPr bwMode="auto">
          <a:xfrm>
            <a:off x="8696991" y="162783"/>
            <a:ext cx="776175" cy="40011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1108C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en-US" altLang="zh-CN" sz="1800" dirty="0" smtClean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endParaRPr lang="en-US" altLang="zh-CN" sz="1800" dirty="0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46652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15739"/>
          <a:stretch/>
        </p:blipFill>
        <p:spPr>
          <a:xfrm>
            <a:off x="-20514" y="-9053"/>
            <a:ext cx="9164514" cy="1666875"/>
          </a:xfrm>
          <a:prstGeom prst="rect">
            <a:avLst/>
          </a:prstGeom>
        </p:spPr>
      </p:pic>
      <p:sp>
        <p:nvSpPr>
          <p:cNvPr id="8" name="Text Box 37"/>
          <p:cNvSpPr txBox="1">
            <a:spLocks noChangeArrowheads="1"/>
          </p:cNvSpPr>
          <p:nvPr/>
        </p:nvSpPr>
        <p:spPr bwMode="auto">
          <a:xfrm>
            <a:off x="8579302" y="162783"/>
            <a:ext cx="776175" cy="40011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1108C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</a:t>
            </a:r>
            <a:r>
              <a:rPr lang="en-US" altLang="zh-CN" sz="1800" dirty="0" smtClean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endParaRPr lang="en-US" altLang="zh-CN" sz="1800" dirty="0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945" y="1762781"/>
            <a:ext cx="6931067" cy="47583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1220" y="1054895"/>
            <a:ext cx="8721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zh-CN" sz="2000" b="1" dirty="0" smtClean="0">
                <a:latin typeface="+mj-lt"/>
              </a:rPr>
              <a:t>Spatial distribution of WRF output for parameters: Tem., surface wind vector, sea level pressure.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1198945" y="1762781"/>
            <a:ext cx="6931067" cy="4758396"/>
          </a:xfrm>
          <a:prstGeom prst="rect">
            <a:avLst/>
          </a:prstGeom>
          <a:solidFill>
            <a:schemeClr val="accent1">
              <a:alpha val="0"/>
            </a:schemeClr>
          </a:solidFill>
          <a:ln w="190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Tahoma" pitchFamily="34" charset="0"/>
              <a:ea typeface="STXingkai" pitchFamily="2" charset="-122"/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2547764" y="45265"/>
            <a:ext cx="579047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kumimoji="1" lang="en-US" sz="2400" b="1" u="sng" dirty="0">
                <a:solidFill>
                  <a:schemeClr val="accent2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Meteorological </a:t>
            </a:r>
            <a:r>
              <a:rPr kumimoji="1" lang="en-US" altLang="zh-CN" sz="2400" b="1" u="sng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Field</a:t>
            </a:r>
            <a:r>
              <a:rPr kumimoji="1" lang="en-US" sz="2400" b="1" u="sng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 Validation</a:t>
            </a:r>
            <a:endParaRPr kumimoji="1" lang="en-US" sz="2400" b="1" u="sng" dirty="0">
              <a:solidFill>
                <a:schemeClr val="accent2">
                  <a:lumMod val="50000"/>
                </a:schemeClr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6239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r="15739"/>
          <a:stretch/>
        </p:blipFill>
        <p:spPr>
          <a:xfrm>
            <a:off x="-20514" y="-9053"/>
            <a:ext cx="9164514" cy="1666875"/>
          </a:xfrm>
          <a:prstGeom prst="rect">
            <a:avLst/>
          </a:prstGeom>
        </p:spPr>
      </p:pic>
      <p:sp>
        <p:nvSpPr>
          <p:cNvPr id="7" name="Rectangle 27"/>
          <p:cNvSpPr>
            <a:spLocks noChangeArrowheads="1"/>
          </p:cNvSpPr>
          <p:nvPr/>
        </p:nvSpPr>
        <p:spPr bwMode="auto">
          <a:xfrm>
            <a:off x="2686415" y="52038"/>
            <a:ext cx="5090512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kumimoji="1" lang="en-US" sz="2400" b="1" u="sng" dirty="0">
                <a:solidFill>
                  <a:schemeClr val="accent2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Meteorological </a:t>
            </a:r>
            <a:r>
              <a:rPr kumimoji="1" lang="en-US" altLang="zh-CN" sz="2400" b="1" u="sng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Field</a:t>
            </a:r>
            <a:r>
              <a:rPr kumimoji="1" lang="en-US" sz="2400" b="1" u="sng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 Validation</a:t>
            </a:r>
            <a:endParaRPr kumimoji="1" lang="en-US" sz="2400" b="1" u="sng" dirty="0">
              <a:solidFill>
                <a:schemeClr val="accent2">
                  <a:lumMod val="50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7629" y="2502793"/>
            <a:ext cx="4216092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dirty="0" smtClean="0"/>
              <a:t>2012 Wind speed and wind direction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8983" y="2969232"/>
            <a:ext cx="4103680" cy="3789448"/>
            <a:chOff x="1228725" y="1666875"/>
            <a:chExt cx="6419850" cy="5191125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4"/>
            <a:srcRect l="955" t="31259"/>
            <a:stretch/>
          </p:blipFill>
          <p:spPr bwMode="auto">
            <a:xfrm>
              <a:off x="1228725" y="1666875"/>
              <a:ext cx="6419850" cy="5191125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 bwMode="auto">
            <a:xfrm>
              <a:off x="4667250" y="1733550"/>
              <a:ext cx="371476" cy="17907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8575" cap="flat" cmpd="sng" algn="ctr">
              <a:solidFill>
                <a:schemeClr val="accent2">
                  <a:lumMod val="50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FF3300"/>
                </a:solidFill>
                <a:effectLst/>
                <a:latin typeface="Tahoma" pitchFamily="34" charset="0"/>
                <a:ea typeface="STXingkai" pitchFamily="2" charset="-122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5467350" y="1819275"/>
              <a:ext cx="200025" cy="8763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FF3300"/>
                </a:solidFill>
                <a:effectLst/>
                <a:latin typeface="Tahoma" pitchFamily="34" charset="0"/>
                <a:ea typeface="STXingkai" pitchFamily="2" charset="-122"/>
              </a:endParaRPr>
            </a:p>
          </p:txBody>
        </p:sp>
      </p:grpSp>
      <p:sp>
        <p:nvSpPr>
          <p:cNvPr id="11" name="Rectangle 10"/>
          <p:cNvSpPr/>
          <p:nvPr/>
        </p:nvSpPr>
        <p:spPr bwMode="auto">
          <a:xfrm>
            <a:off x="42190" y="2938213"/>
            <a:ext cx="4140473" cy="3823430"/>
          </a:xfrm>
          <a:prstGeom prst="rect">
            <a:avLst/>
          </a:prstGeom>
          <a:solidFill>
            <a:schemeClr val="accent1">
              <a:alpha val="0"/>
            </a:schemeClr>
          </a:solidFill>
          <a:ln w="1079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Tahoma" pitchFamily="34" charset="0"/>
              <a:ea typeface="STXingkai" pitchFamily="2" charset="-122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1918" y="2986817"/>
            <a:ext cx="4069661" cy="3748352"/>
          </a:xfrm>
          <a:prstGeom prst="rect">
            <a:avLst/>
          </a:prstGeom>
          <a:solidFill>
            <a:schemeClr val="accent1">
              <a:alpha val="0"/>
            </a:schemeClr>
          </a:solidFill>
          <a:ln w="1587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Tahoma" pitchFamily="34" charset="0"/>
              <a:ea typeface="STXingkai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03721" y="4748275"/>
            <a:ext cx="43469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ea typeface="SimSun" panose="02010600030101010101" pitchFamily="2" charset="-122"/>
              </a:rPr>
              <a:t>Note (1) Observed Wind; (2) Ratio Mean; (3) Mean Bias; (4)  Mean Normalized Bias; (5) Norm Mean Bias;  (6) Mean Fractionalized Bias; (7)  Coefficient Determination; (8) Simulated Mean; (9) Root Mean Square Error; (10) Mean Absolute Gross Error;  (11) Mean Normalized Gross Error; (12) Normalized Mean Err; (13) Mean Fractionalized Bias; (14) Index of  Agreement.  For wind direction: (15) </a:t>
            </a:r>
            <a:r>
              <a:rPr lang="en-US" sz="1400" dirty="0" err="1">
                <a:latin typeface="Arial" panose="020B0604020202020204" pitchFamily="34" charset="0"/>
                <a:ea typeface="SimSun" panose="02010600030101010101" pitchFamily="2" charset="-122"/>
              </a:rPr>
              <a:t>Corr</a:t>
            </a:r>
            <a:r>
              <a:rPr lang="en-US" sz="1400" dirty="0">
                <a:latin typeface="Arial" panose="020B0604020202020204" pitchFamily="34" charset="0"/>
                <a:ea typeface="SimSun" panose="02010600030101010101" pitchFamily="2" charset="-122"/>
              </a:rPr>
              <a:t>; (16) RMSE and (17) IOA.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0548" y="1287969"/>
            <a:ext cx="5002421" cy="346030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4141579" y="1285010"/>
            <a:ext cx="5002421" cy="3463269"/>
          </a:xfrm>
          <a:prstGeom prst="rect">
            <a:avLst/>
          </a:prstGeom>
          <a:solidFill>
            <a:schemeClr val="accent1">
              <a:alpha val="0"/>
            </a:schemeClr>
          </a:solidFill>
          <a:ln w="1587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Tahoma" pitchFamily="34" charset="0"/>
              <a:ea typeface="STXingkai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28689" y="847235"/>
            <a:ext cx="42160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dirty="0" smtClean="0"/>
              <a:t>Performance matrix for WRF field</a:t>
            </a:r>
          </a:p>
        </p:txBody>
      </p:sp>
      <p:sp>
        <p:nvSpPr>
          <p:cNvPr id="16" name="Text Box 37"/>
          <p:cNvSpPr txBox="1">
            <a:spLocks noChangeArrowheads="1"/>
          </p:cNvSpPr>
          <p:nvPr/>
        </p:nvSpPr>
        <p:spPr bwMode="auto">
          <a:xfrm>
            <a:off x="8579302" y="162783"/>
            <a:ext cx="776175" cy="40011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1108C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en-US" altLang="zh-CN" sz="1800" dirty="0" smtClean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endParaRPr lang="en-US" altLang="zh-CN" sz="1800" dirty="0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53" y="1457952"/>
            <a:ext cx="1267622" cy="84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8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r="15739"/>
          <a:stretch/>
        </p:blipFill>
        <p:spPr>
          <a:xfrm>
            <a:off x="-20514" y="-9053"/>
            <a:ext cx="9164514" cy="1666875"/>
          </a:xfrm>
          <a:prstGeom prst="rect">
            <a:avLst/>
          </a:prstGeom>
        </p:spPr>
      </p:pic>
      <p:graphicFrame>
        <p:nvGraphicFramePr>
          <p:cNvPr id="24" name="Chart 23"/>
          <p:cNvGraphicFramePr>
            <a:graphicFrameLocks/>
          </p:cNvGraphicFramePr>
          <p:nvPr/>
        </p:nvGraphicFramePr>
        <p:xfrm>
          <a:off x="4608792" y="2238848"/>
          <a:ext cx="4320000" cy="225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Chart 22"/>
          <p:cNvGraphicFramePr>
            <a:graphicFrameLocks/>
          </p:cNvGraphicFramePr>
          <p:nvPr/>
        </p:nvGraphicFramePr>
        <p:xfrm>
          <a:off x="215208" y="2238849"/>
          <a:ext cx="4320000" cy="225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5" name="Chart 24"/>
          <p:cNvGraphicFramePr>
            <a:graphicFrameLocks/>
          </p:cNvGraphicFramePr>
          <p:nvPr/>
        </p:nvGraphicFramePr>
        <p:xfrm>
          <a:off x="215208" y="4559901"/>
          <a:ext cx="4320000" cy="225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6" name="Chart 25"/>
          <p:cNvGraphicFramePr>
            <a:graphicFrameLocks/>
          </p:cNvGraphicFramePr>
          <p:nvPr/>
        </p:nvGraphicFramePr>
        <p:xfrm>
          <a:off x="4608792" y="4559901"/>
          <a:ext cx="4320000" cy="225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0245" name="标题 1"/>
          <p:cNvSpPr>
            <a:spLocks noGrp="1"/>
          </p:cNvSpPr>
          <p:nvPr>
            <p:ph type="title"/>
          </p:nvPr>
        </p:nvSpPr>
        <p:spPr>
          <a:xfrm>
            <a:off x="2569907" y="39846"/>
            <a:ext cx="5433356" cy="685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2400" b="1" u="sng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Raw Data Comparison: Total</a:t>
            </a:r>
          </a:p>
        </p:txBody>
      </p:sp>
      <p:sp>
        <p:nvSpPr>
          <p:cNvPr id="14" name="TextBox 9"/>
          <p:cNvSpPr txBox="1"/>
          <p:nvPr/>
        </p:nvSpPr>
        <p:spPr>
          <a:xfrm>
            <a:off x="142875" y="786800"/>
            <a:ext cx="9248775" cy="153193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rgbClr val="FF3300"/>
                </a:solidFill>
                <a:latin typeface="Tahoma" panose="020B0604030504040204" pitchFamily="34" charset="0"/>
                <a:ea typeface="STXingkai" pitchFamily="2" charset="-122"/>
                <a:cs typeface="+mn-cs"/>
              </a:defRPr>
            </a:lvl9pPr>
          </a:lstStyle>
          <a:p>
            <a:pPr marL="285750" indent="-285750" algn="l" eaLnBrk="1" hangingPunct="1">
              <a:lnSpc>
                <a:spcPct val="130000"/>
              </a:lnSpc>
              <a:buClr>
                <a:srgbClr val="FF010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1800" b="1" dirty="0" smtClean="0">
                <a:solidFill>
                  <a:srgbClr val="003399"/>
                </a:solidFill>
                <a:latin typeface="+mn-lt"/>
                <a:ea typeface="黑体" panose="02010609060101010101" pitchFamily="49" charset="-122"/>
              </a:rPr>
              <a:t>2012PM2.5</a:t>
            </a:r>
            <a:r>
              <a:rPr lang="zh-CN" altLang="en-US" sz="1800" b="1" dirty="0" smtClean="0">
                <a:solidFill>
                  <a:srgbClr val="003399"/>
                </a:solidFill>
                <a:latin typeface="+mn-lt"/>
                <a:ea typeface="黑体" panose="02010609060101010101" pitchFamily="49" charset="-122"/>
              </a:rPr>
              <a:t>   </a:t>
            </a:r>
            <a:r>
              <a:rPr lang="en-US" altLang="zh-CN" sz="1800" b="1" dirty="0" smtClean="0">
                <a:solidFill>
                  <a:srgbClr val="003399"/>
                </a:solidFill>
                <a:latin typeface="+mn-lt"/>
                <a:ea typeface="黑体" panose="02010609060101010101" pitchFamily="49" charset="-122"/>
              </a:rPr>
              <a:t>47%, due to Fugitive Dust   86%, Mobile   49%, Industry   22%</a:t>
            </a:r>
            <a:r>
              <a:rPr lang="zh-CN" altLang="en-US" sz="1800" b="1" dirty="0" smtClean="0">
                <a:solidFill>
                  <a:srgbClr val="003399"/>
                </a:solidFill>
                <a:latin typeface="+mn-lt"/>
                <a:ea typeface="黑体" panose="02010609060101010101" pitchFamily="49" charset="-122"/>
              </a:rPr>
              <a:t>，</a:t>
            </a:r>
            <a:endParaRPr lang="en-US" altLang="zh-CN" sz="1800" b="1" dirty="0" smtClean="0">
              <a:solidFill>
                <a:srgbClr val="003399"/>
              </a:solidFill>
              <a:latin typeface="+mn-lt"/>
              <a:ea typeface="黑体" panose="02010609060101010101" pitchFamily="49" charset="-122"/>
            </a:endParaRPr>
          </a:p>
          <a:p>
            <a:pPr algn="l" eaLnBrk="1" hangingPunct="1">
              <a:lnSpc>
                <a:spcPct val="130000"/>
              </a:lnSpc>
              <a:buClr>
                <a:srgbClr val="FF0101"/>
              </a:buClr>
              <a:defRPr/>
            </a:pPr>
            <a:r>
              <a:rPr lang="en-US" altLang="zh-CN" sz="1800" b="1" dirty="0">
                <a:solidFill>
                  <a:srgbClr val="003399"/>
                </a:solidFill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sz="1800" b="1" dirty="0" smtClean="0">
                <a:solidFill>
                  <a:srgbClr val="003399"/>
                </a:solidFill>
                <a:latin typeface="+mn-lt"/>
                <a:ea typeface="黑体" panose="02010609060101010101" pitchFamily="49" charset="-122"/>
              </a:rPr>
              <a:t>    But Power Plant   35% .</a:t>
            </a:r>
            <a:r>
              <a:rPr lang="zh-CN" altLang="en-US" sz="1800" b="1" dirty="0" smtClean="0">
                <a:solidFill>
                  <a:srgbClr val="003399"/>
                </a:solidFill>
                <a:latin typeface="+mn-lt"/>
                <a:ea typeface="黑体" panose="02010609060101010101" pitchFamily="49" charset="-122"/>
              </a:rPr>
              <a:t> </a:t>
            </a:r>
            <a:endParaRPr lang="en-US" altLang="zh-CN" sz="1800" b="1" dirty="0" smtClean="0">
              <a:solidFill>
                <a:srgbClr val="003399"/>
              </a:solidFill>
              <a:latin typeface="+mn-lt"/>
              <a:ea typeface="黑体" panose="02010609060101010101" pitchFamily="49" charset="-122"/>
            </a:endParaRPr>
          </a:p>
          <a:p>
            <a:pPr marL="285750" indent="-285750" algn="l" eaLnBrk="1" hangingPunct="1">
              <a:lnSpc>
                <a:spcPct val="130000"/>
              </a:lnSpc>
              <a:buClr>
                <a:srgbClr val="FF010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1800" b="1" dirty="0" smtClean="0">
                <a:solidFill>
                  <a:srgbClr val="003399"/>
                </a:solidFill>
                <a:latin typeface="+mn-lt"/>
                <a:ea typeface="黑体" panose="02010609060101010101" pitchFamily="49" charset="-122"/>
              </a:rPr>
              <a:t>2012PM10</a:t>
            </a:r>
            <a:r>
              <a:rPr lang="zh-CN" altLang="en-US" sz="1800" b="1" dirty="0" smtClean="0">
                <a:solidFill>
                  <a:srgbClr val="003399"/>
                </a:solidFill>
                <a:latin typeface="+mn-lt"/>
                <a:ea typeface="黑体" panose="02010609060101010101" pitchFamily="49" charset="-122"/>
              </a:rPr>
              <a:t>    </a:t>
            </a:r>
            <a:r>
              <a:rPr lang="en-US" altLang="zh-CN" sz="1800" b="1" dirty="0" smtClean="0">
                <a:solidFill>
                  <a:srgbClr val="003399"/>
                </a:solidFill>
                <a:latin typeface="+mn-lt"/>
                <a:ea typeface="黑体" panose="02010609060101010101" pitchFamily="49" charset="-122"/>
              </a:rPr>
              <a:t>45%, due to Mobile    55%, Fugitive Dust    39%, Power Plant   39%</a:t>
            </a:r>
            <a:r>
              <a:rPr lang="zh-CN" altLang="en-US" sz="1800" b="1" dirty="0" smtClean="0">
                <a:solidFill>
                  <a:srgbClr val="003399"/>
                </a:solidFill>
                <a:latin typeface="+mn-lt"/>
                <a:ea typeface="黑体" panose="02010609060101010101" pitchFamily="49" charset="-122"/>
              </a:rPr>
              <a:t>，</a:t>
            </a:r>
            <a:endParaRPr lang="en-US" altLang="zh-CN" sz="1800" b="1" dirty="0" smtClean="0">
              <a:solidFill>
                <a:srgbClr val="003399"/>
              </a:solidFill>
              <a:latin typeface="+mn-lt"/>
              <a:ea typeface="黑体" panose="02010609060101010101" pitchFamily="49" charset="-122"/>
            </a:endParaRPr>
          </a:p>
          <a:p>
            <a:pPr algn="l" eaLnBrk="1" hangingPunct="1">
              <a:lnSpc>
                <a:spcPct val="130000"/>
              </a:lnSpc>
              <a:buClr>
                <a:srgbClr val="FF0101"/>
              </a:buClr>
              <a:defRPr/>
            </a:pPr>
            <a:r>
              <a:rPr lang="en-US" altLang="zh-CN" sz="1800" b="1" dirty="0">
                <a:solidFill>
                  <a:srgbClr val="003399"/>
                </a:solidFill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sz="1800" b="1" dirty="0" smtClean="0">
                <a:solidFill>
                  <a:srgbClr val="003399"/>
                </a:solidFill>
                <a:latin typeface="+mn-lt"/>
                <a:ea typeface="黑体" panose="02010609060101010101" pitchFamily="49" charset="-122"/>
              </a:rPr>
              <a:t>     Industry   35% .</a:t>
            </a:r>
            <a:endParaRPr lang="en-US" altLang="zh-CN" sz="1800" dirty="0">
              <a:solidFill>
                <a:srgbClr val="003399"/>
              </a:solidFill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10250" name="Down Arrow 3"/>
          <p:cNvSpPr>
            <a:spLocks noChangeArrowheads="1"/>
          </p:cNvSpPr>
          <p:nvPr/>
        </p:nvSpPr>
        <p:spPr bwMode="auto">
          <a:xfrm>
            <a:off x="4179947" y="879475"/>
            <a:ext cx="144462" cy="304800"/>
          </a:xfrm>
          <a:prstGeom prst="downArrow">
            <a:avLst>
              <a:gd name="adj1" fmla="val 50000"/>
              <a:gd name="adj2" fmla="val 50237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10251" name="Down Arrow 16"/>
          <p:cNvSpPr>
            <a:spLocks noChangeArrowheads="1"/>
          </p:cNvSpPr>
          <p:nvPr/>
        </p:nvSpPr>
        <p:spPr bwMode="auto">
          <a:xfrm>
            <a:off x="1541105" y="1583737"/>
            <a:ext cx="146050" cy="304800"/>
          </a:xfrm>
          <a:prstGeom prst="downArrow">
            <a:avLst>
              <a:gd name="adj1" fmla="val 50000"/>
              <a:gd name="adj2" fmla="val 49691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10252" name="Down Arrow 17"/>
          <p:cNvSpPr>
            <a:spLocks noChangeArrowheads="1"/>
          </p:cNvSpPr>
          <p:nvPr/>
        </p:nvSpPr>
        <p:spPr bwMode="auto">
          <a:xfrm>
            <a:off x="3651583" y="1559162"/>
            <a:ext cx="146050" cy="304800"/>
          </a:xfrm>
          <a:prstGeom prst="downArrow">
            <a:avLst>
              <a:gd name="adj1" fmla="val 50000"/>
              <a:gd name="adj2" fmla="val 49691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10253" name="Down Arrow 18"/>
          <p:cNvSpPr>
            <a:spLocks noChangeArrowheads="1"/>
          </p:cNvSpPr>
          <p:nvPr/>
        </p:nvSpPr>
        <p:spPr bwMode="auto">
          <a:xfrm>
            <a:off x="5571292" y="1583737"/>
            <a:ext cx="144463" cy="304800"/>
          </a:xfrm>
          <a:prstGeom prst="downArrow">
            <a:avLst>
              <a:gd name="adj1" fmla="val 50000"/>
              <a:gd name="adj2" fmla="val 50237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10254" name="Down Arrow 19"/>
          <p:cNvSpPr>
            <a:spLocks noChangeArrowheads="1"/>
          </p:cNvSpPr>
          <p:nvPr/>
        </p:nvSpPr>
        <p:spPr bwMode="auto">
          <a:xfrm>
            <a:off x="7416389" y="1584216"/>
            <a:ext cx="146050" cy="304800"/>
          </a:xfrm>
          <a:prstGeom prst="downArrow">
            <a:avLst>
              <a:gd name="adj1" fmla="val 50000"/>
              <a:gd name="adj2" fmla="val 49691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10255" name="Right Arrow 20"/>
          <p:cNvSpPr>
            <a:spLocks noChangeArrowheads="1"/>
          </p:cNvSpPr>
          <p:nvPr/>
        </p:nvSpPr>
        <p:spPr bwMode="auto">
          <a:xfrm rot="321740">
            <a:off x="5689600" y="2746375"/>
            <a:ext cx="2482850" cy="204788"/>
          </a:xfrm>
          <a:prstGeom prst="rightArrow">
            <a:avLst>
              <a:gd name="adj1" fmla="val 50000"/>
              <a:gd name="adj2" fmla="val 49899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solidFill>
                <a:srgbClr val="FF3300"/>
              </a:solidFill>
              <a:latin typeface="Tahoma" panose="020B0604030504040204" pitchFamily="34" charset="0"/>
              <a:ea typeface="STXingkai" pitchFamily="2" charset="-122"/>
            </a:endParaRPr>
          </a:p>
        </p:txBody>
      </p:sp>
      <p:sp>
        <p:nvSpPr>
          <p:cNvPr id="10256" name="Down Arrow 26"/>
          <p:cNvSpPr>
            <a:spLocks noChangeArrowheads="1"/>
          </p:cNvSpPr>
          <p:nvPr/>
        </p:nvSpPr>
        <p:spPr bwMode="auto">
          <a:xfrm>
            <a:off x="1592263" y="879475"/>
            <a:ext cx="146050" cy="304800"/>
          </a:xfrm>
          <a:prstGeom prst="downArrow">
            <a:avLst>
              <a:gd name="adj1" fmla="val 50000"/>
              <a:gd name="adj2" fmla="val 49691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10257" name="Down Arrow 27"/>
          <p:cNvSpPr>
            <a:spLocks noChangeArrowheads="1"/>
          </p:cNvSpPr>
          <p:nvPr/>
        </p:nvSpPr>
        <p:spPr bwMode="auto">
          <a:xfrm>
            <a:off x="5496860" y="868269"/>
            <a:ext cx="146050" cy="304800"/>
          </a:xfrm>
          <a:prstGeom prst="downArrow">
            <a:avLst>
              <a:gd name="adj1" fmla="val 50000"/>
              <a:gd name="adj2" fmla="val 49691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10258" name="Up Arrow 28"/>
          <p:cNvSpPr>
            <a:spLocks noChangeArrowheads="1"/>
          </p:cNvSpPr>
          <p:nvPr/>
        </p:nvSpPr>
        <p:spPr bwMode="auto">
          <a:xfrm>
            <a:off x="2040693" y="1184275"/>
            <a:ext cx="146050" cy="319088"/>
          </a:xfrm>
          <a:prstGeom prst="upArrow">
            <a:avLst>
              <a:gd name="adj1" fmla="val 50000"/>
              <a:gd name="adj2" fmla="val 49653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solidFill>
                <a:srgbClr val="FF3300"/>
              </a:solidFill>
              <a:latin typeface="Tahoma" panose="020B0604030504040204" pitchFamily="34" charset="0"/>
              <a:ea typeface="STXingkai" pitchFamily="2" charset="-122"/>
            </a:endParaRPr>
          </a:p>
        </p:txBody>
      </p:sp>
      <p:sp>
        <p:nvSpPr>
          <p:cNvPr id="10259" name="Down Arrow 29"/>
          <p:cNvSpPr>
            <a:spLocks noChangeArrowheads="1"/>
          </p:cNvSpPr>
          <p:nvPr/>
        </p:nvSpPr>
        <p:spPr bwMode="auto">
          <a:xfrm>
            <a:off x="1339853" y="1934048"/>
            <a:ext cx="144462" cy="304800"/>
          </a:xfrm>
          <a:prstGeom prst="downArrow">
            <a:avLst>
              <a:gd name="adj1" fmla="val 50000"/>
              <a:gd name="adj2" fmla="val 50237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20" name="Down Arrow 27"/>
          <p:cNvSpPr>
            <a:spLocks noChangeArrowheads="1"/>
          </p:cNvSpPr>
          <p:nvPr/>
        </p:nvSpPr>
        <p:spPr bwMode="auto">
          <a:xfrm>
            <a:off x="6949257" y="870994"/>
            <a:ext cx="146050" cy="304800"/>
          </a:xfrm>
          <a:prstGeom prst="downArrow">
            <a:avLst>
              <a:gd name="adj1" fmla="val 50000"/>
              <a:gd name="adj2" fmla="val 49691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27" name="Text Box 37"/>
          <p:cNvSpPr txBox="1">
            <a:spLocks noChangeArrowheads="1"/>
          </p:cNvSpPr>
          <p:nvPr/>
        </p:nvSpPr>
        <p:spPr bwMode="auto">
          <a:xfrm>
            <a:off x="8579302" y="162783"/>
            <a:ext cx="776175" cy="40011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1108C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8</a:t>
            </a:r>
            <a:r>
              <a:rPr lang="en-US" altLang="zh-CN" sz="1800" dirty="0" smtClean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endParaRPr lang="en-US" altLang="zh-CN" sz="1800" dirty="0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577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CCE8C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CCE8C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CCE8C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CCE8C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7621</TotalTime>
  <Words>1439</Words>
  <Application>Microsoft Office PowerPoint</Application>
  <PresentationFormat>On-screen Show (4:3)</PresentationFormat>
  <Paragraphs>441</Paragraphs>
  <Slides>27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新細明體</vt:lpstr>
      <vt:lpstr>黑体</vt:lpstr>
      <vt:lpstr>STXingkai</vt:lpstr>
      <vt:lpstr>楷体_GB2312</vt:lpstr>
      <vt:lpstr>宋体</vt:lpstr>
      <vt:lpstr>宋体</vt:lpstr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Research Background</vt:lpstr>
      <vt:lpstr>Objectives of this study</vt:lpstr>
      <vt:lpstr>PowerPoint Presentation</vt:lpstr>
      <vt:lpstr>PowerPoint Presentation</vt:lpstr>
      <vt:lpstr>PowerPoint Presentation</vt:lpstr>
      <vt:lpstr>PowerPoint Presentation</vt:lpstr>
      <vt:lpstr>Raw Data Comparison: Total</vt:lpstr>
      <vt:lpstr>Spatial Surrogates Database</vt:lpstr>
      <vt:lpstr>Temporal Profiles Database</vt:lpstr>
      <vt:lpstr>Comparison of the 2006EI and 2012EI</vt:lpstr>
      <vt:lpstr>Comparison of the 2006EI and 2012EI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ZHANG, Xuguo</dc:creator>
  <cp:lastModifiedBy>Kevin Zhang</cp:lastModifiedBy>
  <cp:revision>499</cp:revision>
  <dcterms:created xsi:type="dcterms:W3CDTF">2016-12-09T15:08:42Z</dcterms:created>
  <dcterms:modified xsi:type="dcterms:W3CDTF">2018-10-23T06:25:24Z</dcterms:modified>
</cp:coreProperties>
</file>