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1278" r:id="rId3"/>
    <p:sldId id="1430" r:id="rId4"/>
    <p:sldId id="1476" r:id="rId5"/>
    <p:sldId id="1458" r:id="rId6"/>
    <p:sldId id="1379" r:id="rId7"/>
    <p:sldId id="1477" r:id="rId8"/>
    <p:sldId id="1443" r:id="rId9"/>
    <p:sldId id="1473" r:id="rId10"/>
    <p:sldId id="1474" r:id="rId11"/>
    <p:sldId id="1485" r:id="rId12"/>
    <p:sldId id="1471" r:id="rId13"/>
    <p:sldId id="1470" r:id="rId14"/>
    <p:sldId id="1472" r:id="rId15"/>
    <p:sldId id="1480" r:id="rId16"/>
    <p:sldId id="1463" r:id="rId17"/>
    <p:sldId id="148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n, Huizhong" initials="SH" lastIdx="1" clrIdx="0">
    <p:extLst>
      <p:ext uri="{19B8F6BF-5375-455C-9EA6-DF929625EA0E}">
        <p15:presenceInfo xmlns:p15="http://schemas.microsoft.com/office/powerpoint/2012/main" userId="Shen, Huizh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4310" autoAdjust="0"/>
  </p:normalViewPr>
  <p:slideViewPr>
    <p:cSldViewPr snapToGrid="0">
      <p:cViewPr varScale="1">
        <p:scale>
          <a:sx n="62" d="100"/>
          <a:sy n="62" d="100"/>
        </p:scale>
        <p:origin x="16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438C6-4690-40BC-90B5-5EE08B809604}" type="datetimeFigureOut">
              <a:rPr lang="zh-CN" altLang="en-US" smtClean="0"/>
              <a:t>2018/10/21</a:t>
            </a:fld>
            <a:endParaRPr lang="zh-CN"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A18B5A-D9BF-479D-80D5-A09BC83EFFCE}" type="slidenum">
              <a:rPr lang="zh-CN" altLang="en-US" smtClean="0"/>
              <a:t>‹#›</a:t>
            </a:fld>
            <a:endParaRPr lang="zh-CN" altLang="en-US"/>
          </a:p>
        </p:txBody>
      </p:sp>
    </p:spTree>
    <p:extLst>
      <p:ext uri="{BB962C8B-B14F-4D97-AF65-F5344CB8AC3E}">
        <p14:creationId xmlns:p14="http://schemas.microsoft.com/office/powerpoint/2010/main" val="340000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2</a:t>
            </a:fld>
            <a:endParaRPr lang="zh-CN" altLang="en-US"/>
          </a:p>
        </p:txBody>
      </p:sp>
    </p:spTree>
    <p:extLst>
      <p:ext uri="{BB962C8B-B14F-4D97-AF65-F5344CB8AC3E}">
        <p14:creationId xmlns:p14="http://schemas.microsoft.com/office/powerpoint/2010/main" val="421996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Based on the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adjusted by the management-induced lessening impact   (M</a:t>
            </a:r>
            <a:r>
              <a:rPr lang="en-US" altLang="zh-CN" sz="1200" kern="1200" baseline="-25000" dirty="0">
                <a:solidFill>
                  <a:schemeClr val="tx1"/>
                </a:solidFill>
                <a:effectLst/>
                <a:latin typeface="+mn-lt"/>
                <a:ea typeface="+mn-ea"/>
                <a:cs typeface="+mn-cs"/>
              </a:rPr>
              <a:t>C-</a:t>
            </a:r>
            <a:r>
              <a:rPr lang="en-US" altLang="zh-CN" sz="1200" kern="1200" baseline="-25000" dirty="0" err="1">
                <a:solidFill>
                  <a:schemeClr val="tx1"/>
                </a:solidFill>
                <a:effectLst/>
                <a:latin typeface="+mn-lt"/>
                <a:ea typeface="+mn-ea"/>
                <a:cs typeface="+mn-cs"/>
              </a:rPr>
              <a:t>adj</a:t>
            </a:r>
            <a:r>
              <a:rPr lang="en-US" altLang="zh-CN" sz="1200" kern="1200" dirty="0">
                <a:solidFill>
                  <a:schemeClr val="tx1"/>
                </a:solidFill>
                <a:effectLst/>
                <a:latin typeface="+mn-lt"/>
                <a:ea typeface="+mn-ea"/>
                <a:cs typeface="+mn-cs"/>
              </a:rPr>
              <a:t>, Method) and climate projections of 18 climate models (Table SX) (</a:t>
            </a:r>
            <a:r>
              <a:rPr lang="en-US" altLang="zh-CN" sz="1200" kern="1200" dirty="0" err="1">
                <a:solidFill>
                  <a:schemeClr val="tx1"/>
                </a:solidFill>
                <a:effectLst/>
                <a:latin typeface="+mn-lt"/>
                <a:ea typeface="+mn-ea"/>
                <a:cs typeface="+mn-cs"/>
              </a:rPr>
              <a:t>Abatzoglou</a:t>
            </a:r>
            <a:r>
              <a:rPr lang="en-US" altLang="zh-CN" sz="1200" kern="1200" dirty="0">
                <a:solidFill>
                  <a:schemeClr val="tx1"/>
                </a:solidFill>
                <a:effectLst/>
                <a:latin typeface="+mn-lt"/>
                <a:ea typeface="+mn-ea"/>
                <a:cs typeface="+mn-cs"/>
              </a:rPr>
              <a:t> and Brown 2012, Taylor, Stouffer et al. 2012), we evaluate the future trends of multi-projection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and isolate the impacts of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which is expected to provide a broader view of how projected warming will affect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(Fig. X2). All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projections show increasing trends at the national scale (Fig. X2), with the increased rates by the end of the twenty-first century ranging from +4.3% (based on GFDL-ESM2G) to +58.0% (HadGEM2-CC365) in RCP4.5 and from +36.4% (GFDL-ESM2G) to +120% (HadGEM2-CC365) in RCP8.5 (Fig. X2 and Fig. SXX). Excluding the impacts of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lead to increased rates being close to nil and significantly narrows the variation across projections which largely fall within ±5% (Fig. SXX), indicating the dominant impact of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13</a:t>
            </a:fld>
            <a:endParaRPr lang="zh-CN" altLang="en-US"/>
          </a:p>
        </p:txBody>
      </p:sp>
    </p:spTree>
    <p:extLst>
      <p:ext uri="{BB962C8B-B14F-4D97-AF65-F5344CB8AC3E}">
        <p14:creationId xmlns:p14="http://schemas.microsoft.com/office/powerpoint/2010/main" val="1693228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16 out of 18 projections show increases of ≥ 50% in at least two thirds of the CONUS land area under RCP8.5 (Fig. X2), but the changes are not spatially consistent because of the disparity in climate projections (Table SX). Means of the multi-projection ensemble derived at the grid level give a tighter spatial estimate, which suggests that, in relative terms, regions with larger fractions of non-agricultural land (e.g. the Mountain States and Appalachia regions) have a tendency towards a higher increase (Fig. X3c,d) due to a higher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sensitivity for natural land, while in absolute terms, the increase is dominated by cropland (e.g. in the Northern and Southern Plains) (Fig. X3a,b). The multi-projection means show higher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increases than the estimate driven by a single climate projection of CESM.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under RCP4.5 is estimated to increase by 310±80 Gg/year (as the mean and semi-interquartile range, respectively) by the end of the twenty-first century, while the increase is up to 980±200 Gg/year under RCP8.5, which is 54% higher than the single-projection estimate. Our assessments of the management impact finds that agricultural management practices should further increase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by 16 and 110 Gg in 2100 under RCP4.5 and RCP8.5, respectively. That leads to overall increases of 30% (26%</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33% as the 95% confidential interval of the multi-projections </a:t>
            </a:r>
            <a:r>
              <a:rPr lang="en-US" altLang="zh-CN" sz="1200" kern="1200" dirty="0" err="1">
                <a:solidFill>
                  <a:schemeClr val="tx1"/>
                </a:solidFill>
                <a:effectLst/>
                <a:latin typeface="+mn-lt"/>
                <a:ea typeface="+mn-ea"/>
                <a:cs typeface="+mn-cs"/>
              </a:rPr>
              <a:t>meanfor</a:t>
            </a:r>
            <a:r>
              <a:rPr lang="en-US" altLang="zh-CN" sz="1200" kern="1200" dirty="0">
                <a:solidFill>
                  <a:schemeClr val="tx1"/>
                </a:solidFill>
                <a:effectLst/>
                <a:latin typeface="+mn-lt"/>
                <a:ea typeface="+mn-ea"/>
                <a:cs typeface="+mn-cs"/>
              </a:rPr>
              <a:t> RCP 4.5) and 99% (90%–108%, RCP 8.5) in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compared to current levels. In 2010, cropland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has an 8% loss of synthetic N fertilizer, which increases to 14% in 2100 (RCP8.5) with current agricultural practices and no further mitigation measures.</a:t>
            </a:r>
            <a:endParaRPr lang="zh-CN" alt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14</a:t>
            </a:fld>
            <a:endParaRPr lang="zh-CN" altLang="en-US"/>
          </a:p>
        </p:txBody>
      </p:sp>
    </p:spTree>
    <p:extLst>
      <p:ext uri="{BB962C8B-B14F-4D97-AF65-F5344CB8AC3E}">
        <p14:creationId xmlns:p14="http://schemas.microsoft.com/office/powerpoint/2010/main" val="168743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15</a:t>
            </a:fld>
            <a:endParaRPr lang="zh-CN" altLang="en-US"/>
          </a:p>
        </p:txBody>
      </p:sp>
    </p:spTree>
    <p:extLst>
      <p:ext uri="{BB962C8B-B14F-4D97-AF65-F5344CB8AC3E}">
        <p14:creationId xmlns:p14="http://schemas.microsoft.com/office/powerpoint/2010/main" val="223177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16</a:t>
            </a:fld>
            <a:endParaRPr lang="zh-CN" altLang="en-US"/>
          </a:p>
        </p:txBody>
      </p:sp>
    </p:spTree>
    <p:extLst>
      <p:ext uri="{BB962C8B-B14F-4D97-AF65-F5344CB8AC3E}">
        <p14:creationId xmlns:p14="http://schemas.microsoft.com/office/powerpoint/2010/main" val="275697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17</a:t>
            </a:fld>
            <a:endParaRPr lang="zh-CN" altLang="en-US"/>
          </a:p>
        </p:txBody>
      </p:sp>
    </p:spTree>
    <p:extLst>
      <p:ext uri="{BB962C8B-B14F-4D97-AF65-F5344CB8AC3E}">
        <p14:creationId xmlns:p14="http://schemas.microsoft.com/office/powerpoint/2010/main" val="290545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B1164CF-BC71-434C-A14B-10CE8B4A0133}"/>
              </a:ext>
            </a:extLst>
          </p:cNvPr>
          <p:cNvSpPr>
            <a:spLocks noGrp="1" noRot="1" noChangeAspect="1" noChangeArrowheads="1" noTextEdit="1"/>
          </p:cNvSpPr>
          <p:nvPr>
            <p:ph type="sldImg"/>
          </p:nvPr>
        </p:nvSpPr>
        <p:spPr>
          <a:xfrm>
            <a:off x="1371600" y="1143000"/>
            <a:ext cx="4114800" cy="3086100"/>
          </a:xfrm>
          <a:ln/>
        </p:spPr>
      </p:sp>
      <p:sp>
        <p:nvSpPr>
          <p:cNvPr id="17411" name="Notes Placeholder 2">
            <a:extLst>
              <a:ext uri="{FF2B5EF4-FFF2-40B4-BE49-F238E27FC236}">
                <a16:creationId xmlns:a16="http://schemas.microsoft.com/office/drawing/2014/main" id="{6B16E213-8134-4529-87CF-F7DB417BC558}"/>
              </a:ext>
            </a:extLst>
          </p:cNvPr>
          <p:cNvSpPr>
            <a:spLocks noGrp="1" noChangeArrowheads="1"/>
          </p:cNvSpPr>
          <p:nvPr>
            <p:ph type="body" idx="1"/>
          </p:nvPr>
        </p:nvSpPr>
        <p:spPr>
          <a:noFill/>
        </p:spPr>
        <p:txBody>
          <a:bodyPr/>
          <a:lstStyle/>
          <a:p>
            <a:endParaRPr lang="zh-CN" altLang="en-US" dirty="0"/>
          </a:p>
        </p:txBody>
      </p:sp>
      <p:sp>
        <p:nvSpPr>
          <p:cNvPr id="17412" name="Slide Number Placeholder 3">
            <a:extLst>
              <a:ext uri="{FF2B5EF4-FFF2-40B4-BE49-F238E27FC236}">
                <a16:creationId xmlns:a16="http://schemas.microsoft.com/office/drawing/2014/main" id="{9033BFA2-5D37-4570-8866-712B0CF02286}"/>
              </a:ext>
            </a:extLst>
          </p:cNvPr>
          <p:cNvSpPr>
            <a:spLocks noGrp="1"/>
          </p:cNvSpPr>
          <p:nvPr>
            <p:ph type="sldNum" sz="quarter" idx="5"/>
          </p:nvPr>
        </p:nvSpPr>
        <p:spPr>
          <a:noFill/>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87281E86-DF42-413C-AF73-28D045FCBEF8}" type="slidenum">
              <a:rPr lang="en-US" altLang="en-US" sz="1200" smtClean="0">
                <a:latin typeface="Times New Roman" panose="02020603050405020304" pitchFamily="18" charset="0"/>
              </a:rPr>
              <a:pPr/>
              <a:t>4</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14085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B1164CF-BC71-434C-A14B-10CE8B4A0133}"/>
              </a:ext>
            </a:extLst>
          </p:cNvPr>
          <p:cNvSpPr>
            <a:spLocks noGrp="1" noRot="1" noChangeAspect="1" noChangeArrowheads="1" noTextEdit="1"/>
          </p:cNvSpPr>
          <p:nvPr>
            <p:ph type="sldImg"/>
          </p:nvPr>
        </p:nvSpPr>
        <p:spPr>
          <a:xfrm>
            <a:off x="1371600" y="1143000"/>
            <a:ext cx="4114800" cy="3086100"/>
          </a:xfrm>
          <a:ln/>
        </p:spPr>
      </p:sp>
      <p:sp>
        <p:nvSpPr>
          <p:cNvPr id="17411" name="Notes Placeholder 2">
            <a:extLst>
              <a:ext uri="{FF2B5EF4-FFF2-40B4-BE49-F238E27FC236}">
                <a16:creationId xmlns:a16="http://schemas.microsoft.com/office/drawing/2014/main" id="{6B16E213-8134-4529-87CF-F7DB417BC558}"/>
              </a:ext>
            </a:extLst>
          </p:cNvPr>
          <p:cNvSpPr>
            <a:spLocks noGrp="1" noChangeArrowheads="1"/>
          </p:cNvSpPr>
          <p:nvPr>
            <p:ph type="body" idx="1"/>
          </p:nvPr>
        </p:nvSpPr>
        <p:spPr>
          <a:noFill/>
        </p:spPr>
        <p:txBody>
          <a:bodyPr/>
          <a:lstStyle/>
          <a:p>
            <a:endParaRPr lang="zh-CN" altLang="en-US" dirty="0"/>
          </a:p>
        </p:txBody>
      </p:sp>
      <p:sp>
        <p:nvSpPr>
          <p:cNvPr id="17412" name="Slide Number Placeholder 3">
            <a:extLst>
              <a:ext uri="{FF2B5EF4-FFF2-40B4-BE49-F238E27FC236}">
                <a16:creationId xmlns:a16="http://schemas.microsoft.com/office/drawing/2014/main" id="{9033BFA2-5D37-4570-8866-712B0CF02286}"/>
              </a:ext>
            </a:extLst>
          </p:cNvPr>
          <p:cNvSpPr>
            <a:spLocks noGrp="1"/>
          </p:cNvSpPr>
          <p:nvPr>
            <p:ph type="sldNum" sz="quarter" idx="5"/>
          </p:nvPr>
        </p:nvSpPr>
        <p:spPr>
          <a:noFill/>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87281E86-DF42-413C-AF73-28D045FCBEF8}" type="slidenum">
              <a:rPr lang="en-US" altLang="en-US" sz="1200" smtClean="0">
                <a:latin typeface="Times New Roman" panose="02020603050405020304" pitchFamily="18" charset="0"/>
              </a:rPr>
              <a:pPr/>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06512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6</a:t>
            </a:fld>
            <a:endParaRPr lang="zh-CN" altLang="en-US"/>
          </a:p>
        </p:txBody>
      </p:sp>
    </p:spTree>
    <p:extLst>
      <p:ext uri="{BB962C8B-B14F-4D97-AF65-F5344CB8AC3E}">
        <p14:creationId xmlns:p14="http://schemas.microsoft.com/office/powerpoint/2010/main" val="235783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B1164CF-BC71-434C-A14B-10CE8B4A0133}"/>
              </a:ext>
            </a:extLst>
          </p:cNvPr>
          <p:cNvSpPr>
            <a:spLocks noGrp="1" noRot="1" noChangeAspect="1" noChangeArrowheads="1" noTextEdit="1"/>
          </p:cNvSpPr>
          <p:nvPr>
            <p:ph type="sldImg"/>
          </p:nvPr>
        </p:nvSpPr>
        <p:spPr>
          <a:xfrm>
            <a:off x="1371600" y="1143000"/>
            <a:ext cx="4114800" cy="3086100"/>
          </a:xfrm>
          <a:ln/>
        </p:spPr>
      </p:sp>
      <p:sp>
        <p:nvSpPr>
          <p:cNvPr id="17411" name="Notes Placeholder 2">
            <a:extLst>
              <a:ext uri="{FF2B5EF4-FFF2-40B4-BE49-F238E27FC236}">
                <a16:creationId xmlns:a16="http://schemas.microsoft.com/office/drawing/2014/main" id="{6B16E213-8134-4529-87CF-F7DB417BC558}"/>
              </a:ext>
            </a:extLst>
          </p:cNvPr>
          <p:cNvSpPr>
            <a:spLocks noGrp="1" noChangeArrowheads="1"/>
          </p:cNvSpPr>
          <p:nvPr>
            <p:ph type="body" idx="1"/>
          </p:nvPr>
        </p:nvSpPr>
        <p:spPr>
          <a:noFill/>
        </p:spPr>
        <p:txBody>
          <a:bodyPr/>
          <a:lstStyle/>
          <a:p>
            <a:endParaRPr lang="zh-CN" altLang="en-US"/>
          </a:p>
        </p:txBody>
      </p:sp>
      <p:sp>
        <p:nvSpPr>
          <p:cNvPr id="17412" name="Slide Number Placeholder 3">
            <a:extLst>
              <a:ext uri="{FF2B5EF4-FFF2-40B4-BE49-F238E27FC236}">
                <a16:creationId xmlns:a16="http://schemas.microsoft.com/office/drawing/2014/main" id="{9033BFA2-5D37-4570-8866-712B0CF02286}"/>
              </a:ext>
            </a:extLst>
          </p:cNvPr>
          <p:cNvSpPr>
            <a:spLocks noGrp="1"/>
          </p:cNvSpPr>
          <p:nvPr>
            <p:ph type="sldNum" sz="quarter" idx="5"/>
          </p:nvPr>
        </p:nvSpPr>
        <p:spPr>
          <a:noFill/>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fld id="{87281E86-DF42-413C-AF73-28D045FCBEF8}" type="slidenum">
              <a:rPr lang="en-US" altLang="en-US" sz="1200" smtClean="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262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8</a:t>
            </a:fld>
            <a:endParaRPr lang="zh-CN" altLang="en-US"/>
          </a:p>
        </p:txBody>
      </p:sp>
    </p:spTree>
    <p:extLst>
      <p:ext uri="{BB962C8B-B14F-4D97-AF65-F5344CB8AC3E}">
        <p14:creationId xmlns:p14="http://schemas.microsoft.com/office/powerpoint/2010/main" val="380366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Cropland shows much higher emission intensities than non-agricultural land (such as forest, grass, urban, etc.) except wetland, which is higher than wheat field. The highest emission intensities are found for rice (1870 kg</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km</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year</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cotton fields (1200 kg</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km</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year</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due to large N fertilizer demand for growth of these two types of crops (</a:t>
            </a:r>
            <a:r>
              <a:rPr lang="en-US" altLang="zh-CN" sz="1200" kern="1200" dirty="0" err="1">
                <a:solidFill>
                  <a:schemeClr val="tx1"/>
                </a:solidFill>
                <a:effectLst/>
                <a:latin typeface="+mn-lt"/>
                <a:ea typeface="+mn-ea"/>
                <a:cs typeface="+mn-cs"/>
              </a:rPr>
              <a:t>Gerik</a:t>
            </a:r>
            <a:r>
              <a:rPr lang="en-US" altLang="zh-CN" sz="1200" kern="1200" dirty="0">
                <a:solidFill>
                  <a:schemeClr val="tx1"/>
                </a:solidFill>
                <a:effectLst/>
                <a:latin typeface="+mn-lt"/>
                <a:ea typeface="+mn-ea"/>
                <a:cs typeface="+mn-cs"/>
              </a:rPr>
              <a:t>, </a:t>
            </a:r>
            <a:r>
              <a:rPr lang="en-US" altLang="zh-CN" sz="1200" kern="1200" dirty="0" err="1">
                <a:solidFill>
                  <a:schemeClr val="tx1"/>
                </a:solidFill>
                <a:effectLst/>
                <a:latin typeface="+mn-lt"/>
                <a:ea typeface="+mn-ea"/>
                <a:cs typeface="+mn-cs"/>
              </a:rPr>
              <a:t>Oosterhuis</a:t>
            </a:r>
            <a:r>
              <a:rPr lang="en-US" altLang="zh-CN" sz="1200" kern="1200" dirty="0">
                <a:solidFill>
                  <a:schemeClr val="tx1"/>
                </a:solidFill>
                <a:effectLst/>
                <a:latin typeface="+mn-lt"/>
                <a:ea typeface="+mn-ea"/>
                <a:cs typeface="+mn-cs"/>
              </a:rPr>
              <a:t> et al. 1998, Chauhan, </a:t>
            </a:r>
            <a:r>
              <a:rPr lang="en-US" altLang="zh-CN" sz="1200" kern="1200" dirty="0" err="1">
                <a:solidFill>
                  <a:schemeClr val="tx1"/>
                </a:solidFill>
                <a:effectLst/>
                <a:latin typeface="+mn-lt"/>
                <a:ea typeface="+mn-ea"/>
                <a:cs typeface="+mn-cs"/>
              </a:rPr>
              <a:t>Jabran</a:t>
            </a:r>
            <a:r>
              <a:rPr lang="en-US" altLang="zh-CN" sz="1200" kern="1200" dirty="0">
                <a:solidFill>
                  <a:schemeClr val="tx1"/>
                </a:solidFill>
                <a:effectLst/>
                <a:latin typeface="+mn-lt"/>
                <a:ea typeface="+mn-ea"/>
                <a:cs typeface="+mn-cs"/>
              </a:rPr>
              <a:t> et al. 2017); The lowest is found over forest (17 kg</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km</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sym typeface="Symbol" panose="05050102010706020507" pitchFamily="18" charset="2"/>
              </a:rPr>
              <a:t></a:t>
            </a:r>
            <a:r>
              <a:rPr lang="en-US" altLang="zh-CN" sz="1200" kern="1200" dirty="0">
                <a:solidFill>
                  <a:schemeClr val="tx1"/>
                </a:solidFill>
                <a:effectLst/>
                <a:latin typeface="+mn-lt"/>
                <a:ea typeface="+mn-ea"/>
                <a:cs typeface="+mn-cs"/>
              </a:rPr>
              <a:t>year</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likely due to mechanisms preventing N loss—substantial plant uptake of nitrogen and leaf absorption of NH</a:t>
            </a:r>
            <a:r>
              <a:rPr lang="en-US" altLang="zh-CN" sz="1200" kern="1200" baseline="-25000" dirty="0">
                <a:solidFill>
                  <a:schemeClr val="tx1"/>
                </a:solidFill>
                <a:effectLst/>
                <a:latin typeface="+mn-lt"/>
                <a:ea typeface="+mn-ea"/>
                <a:cs typeface="+mn-cs"/>
              </a:rPr>
              <a:t>3</a:t>
            </a:r>
            <a:r>
              <a:rPr lang="en-US" altLang="zh-CN" sz="1200" kern="1200" dirty="0">
                <a:solidFill>
                  <a:schemeClr val="tx1"/>
                </a:solidFill>
                <a:effectLst/>
                <a:latin typeface="+mn-lt"/>
                <a:ea typeface="+mn-ea"/>
                <a:cs typeface="+mn-cs"/>
              </a:rPr>
              <a:t> as well as low volatilization due to low skin temperature (</a:t>
            </a:r>
            <a:r>
              <a:rPr lang="en-US" altLang="zh-CN" sz="1200" kern="1200" dirty="0" err="1">
                <a:solidFill>
                  <a:schemeClr val="tx1"/>
                </a:solidFill>
                <a:effectLst/>
                <a:latin typeface="+mn-lt"/>
                <a:ea typeface="+mn-ea"/>
                <a:cs typeface="+mn-cs"/>
              </a:rPr>
              <a:t>Finzi</a:t>
            </a:r>
            <a:r>
              <a:rPr lang="en-US" altLang="zh-CN" sz="1200" kern="1200" dirty="0">
                <a:solidFill>
                  <a:schemeClr val="tx1"/>
                </a:solidFill>
                <a:effectLst/>
                <a:latin typeface="+mn-lt"/>
                <a:ea typeface="+mn-ea"/>
                <a:cs typeface="+mn-cs"/>
              </a:rPr>
              <a:t>, Norby et al. 2007, González-Pedraza and </a:t>
            </a:r>
            <a:r>
              <a:rPr lang="en-US" altLang="zh-CN" sz="1200" kern="1200" dirty="0" err="1">
                <a:solidFill>
                  <a:schemeClr val="tx1"/>
                </a:solidFill>
                <a:effectLst/>
                <a:latin typeface="+mn-lt"/>
                <a:ea typeface="+mn-ea"/>
                <a:cs typeface="+mn-cs"/>
              </a:rPr>
              <a:t>Dezzeo</a:t>
            </a:r>
            <a:r>
              <a:rPr lang="en-US" altLang="zh-CN" sz="1200" kern="1200" dirty="0">
                <a:solidFill>
                  <a:schemeClr val="tx1"/>
                </a:solidFill>
                <a:effectLst/>
                <a:latin typeface="+mn-lt"/>
                <a:ea typeface="+mn-ea"/>
                <a:cs typeface="+mn-cs"/>
              </a:rPr>
              <a:t> 2014). Overall, cropland contributes to about 80% of the total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at the national scale.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calculate the ratios of the FEST-CMAQ-BIDI-based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to the regression model-based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and find that the ratios are log-normally distributed with a spatial gradient increasing from the north to the south (Figure SX8). After log-transformation, the ratios are positively correlated with 2-metre temperature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 0.76,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 0, Figure SX8), which largely explains the latitudinal gradient—higher ratios in the south due to warmer climates. In addition, the ratios show a positive correlation with near-surface wind speed (</a:t>
            </a:r>
            <a:r>
              <a:rPr lang="en-US" altLang="zh-CN" sz="1200" i="1" kern="1200" dirty="0">
                <a:solidFill>
                  <a:schemeClr val="tx1"/>
                </a:solidFill>
                <a:effectLst/>
                <a:latin typeface="+mn-lt"/>
                <a:ea typeface="+mn-ea"/>
                <a:cs typeface="+mn-cs"/>
              </a:rPr>
              <a:t>W</a:t>
            </a:r>
            <a:r>
              <a:rPr lang="en-US" altLang="zh-CN" sz="1200" kern="1200" dirty="0">
                <a:solidFill>
                  <a:schemeClr val="tx1"/>
                </a:solidFill>
                <a:effectLst/>
                <a:latin typeface="+mn-lt"/>
                <a:ea typeface="+mn-ea"/>
                <a:cs typeface="+mn-cs"/>
              </a:rPr>
              <a:t>, 10-m wind speed)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 0.05,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 0, Figure XX) and a negative correlation with total precipitation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r</a:t>
            </a:r>
            <a:r>
              <a:rPr lang="en-US" altLang="zh-CN" sz="1200" kern="1200" dirty="0">
                <a:solidFill>
                  <a:schemeClr val="tx1"/>
                </a:solidFill>
                <a:effectLst/>
                <a:latin typeface="+mn-lt"/>
                <a:ea typeface="+mn-ea"/>
                <a:cs typeface="+mn-cs"/>
              </a:rPr>
              <a:t> = -0.21,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 0, Figure XX) mainly because higher wind speeds facilitate volatilization, and higher precipitation enhances NH</a:t>
            </a:r>
            <a:r>
              <a:rPr lang="en-US" altLang="zh-CN" sz="1200" kern="1200" baseline="-25000" dirty="0">
                <a:solidFill>
                  <a:schemeClr val="tx1"/>
                </a:solidFill>
                <a:effectLst/>
                <a:latin typeface="+mn-lt"/>
                <a:ea typeface="+mn-ea"/>
                <a:cs typeface="+mn-cs"/>
              </a:rPr>
              <a:t>3</a:t>
            </a:r>
            <a:r>
              <a:rPr lang="en-US" altLang="zh-CN" sz="1200" kern="1200" dirty="0">
                <a:solidFill>
                  <a:schemeClr val="tx1"/>
                </a:solidFill>
                <a:effectLst/>
                <a:latin typeface="+mn-lt"/>
                <a:ea typeface="+mn-ea"/>
                <a:cs typeface="+mn-cs"/>
              </a:rPr>
              <a:t> penetration into deeper soil layers preventing volatilization (Riddick 2012). This warrants including meteorological variables in the regression model. We employ an exponential term (Equation X) as the climate-adjustment factor to account for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W</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(Methods) (Sutton, Reis et al. 2013, Riddick, Blackall et al. 2017). The enhanced model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refers to the LC-based model with the climate-adjusted factor) explains 84% of the variance and enables us to reproduce the future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changes as projected by FEST-CMAQ-BIDI on a 36km×36km grid level (Figure SX9). By decomposing the effects of LC and the three climate components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W</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we find the projected increase in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being the dominant driving factor leading to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increase. Under the RCP4.5 scenario, increased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in 2050 leads to a net increase of 11% in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while the projected increases in </a:t>
            </a:r>
            <a:r>
              <a:rPr lang="en-US" altLang="zh-CN" sz="1200" i="1" kern="1200" dirty="0">
                <a:solidFill>
                  <a:schemeClr val="tx1"/>
                </a:solidFill>
                <a:effectLst/>
                <a:latin typeface="+mn-lt"/>
                <a:ea typeface="+mn-ea"/>
                <a:cs typeface="+mn-cs"/>
              </a:rPr>
              <a:t>W</a:t>
            </a:r>
            <a:r>
              <a:rPr lang="en-US" altLang="zh-CN" sz="1200" kern="1200" dirty="0">
                <a:solidFill>
                  <a:schemeClr val="tx1"/>
                </a:solidFill>
                <a:effectLst/>
                <a:latin typeface="+mn-lt"/>
                <a:ea typeface="+mn-ea"/>
                <a:cs typeface="+mn-cs"/>
              </a:rPr>
              <a:t> and </a:t>
            </a:r>
            <a:r>
              <a:rPr lang="en-US" altLang="zh-CN" sz="1200" i="1" kern="1200" dirty="0">
                <a:solidFill>
                  <a:schemeClr val="tx1"/>
                </a:solidFill>
                <a:effectLst/>
                <a:latin typeface="+mn-lt"/>
                <a:ea typeface="+mn-ea"/>
                <a:cs typeface="+mn-cs"/>
              </a:rPr>
              <a:t>P</a:t>
            </a:r>
            <a:r>
              <a:rPr lang="en-US" altLang="zh-CN" sz="1200" kern="1200" dirty="0">
                <a:solidFill>
                  <a:schemeClr val="tx1"/>
                </a:solidFill>
                <a:effectLst/>
                <a:latin typeface="+mn-lt"/>
                <a:ea typeface="+mn-ea"/>
                <a:cs typeface="+mn-cs"/>
              </a:rPr>
              <a:t> have opposite and relatively minor impacts (+2.0% and -1.5%, respectively). Cropland has an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sensitivity (</a:t>
            </a:r>
            <a:r>
              <a:rPr lang="en-US" altLang="zh-CN" sz="1200" i="1" kern="1200" dirty="0">
                <a:solidFill>
                  <a:schemeClr val="tx1"/>
                </a:solidFill>
                <a:effectLst/>
                <a:latin typeface="+mn-lt"/>
                <a:ea typeface="+mn-ea"/>
                <a:cs typeface="+mn-cs"/>
              </a:rPr>
              <a:t>S</a:t>
            </a:r>
            <a:r>
              <a:rPr lang="en-US" altLang="zh-CN" sz="1200"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of 10.3% K</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which is lower than other land types such as grassland and forest (?? and ??, respectively) (Table SI). The difference between cropland and non-agricultural lands suggests that agricultural management likely reduces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sensitivity to warming. Overall, the absolute increase in emissions is from croplands (75%) due to the much higher emission intensity.</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9</a:t>
            </a:fld>
            <a:endParaRPr lang="zh-CN" altLang="en-US"/>
          </a:p>
        </p:txBody>
      </p:sp>
    </p:spTree>
    <p:extLst>
      <p:ext uri="{BB962C8B-B14F-4D97-AF65-F5344CB8AC3E}">
        <p14:creationId xmlns:p14="http://schemas.microsoft.com/office/powerpoint/2010/main" val="729134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11</a:t>
            </a:fld>
            <a:endParaRPr lang="zh-CN" altLang="en-US"/>
          </a:p>
        </p:txBody>
      </p:sp>
    </p:spTree>
    <p:extLst>
      <p:ext uri="{BB962C8B-B14F-4D97-AF65-F5344CB8AC3E}">
        <p14:creationId xmlns:p14="http://schemas.microsoft.com/office/powerpoint/2010/main" val="50289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In most studies as well as in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it is assumed that the long-term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-dependency of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over cropland follows a similar function as that of natural circumstances (</a:t>
            </a:r>
            <a:r>
              <a:rPr lang="en-US" altLang="zh-CN" sz="1200" kern="1200" dirty="0" err="1">
                <a:solidFill>
                  <a:schemeClr val="tx1"/>
                </a:solidFill>
                <a:effectLst/>
                <a:latin typeface="+mn-lt"/>
                <a:ea typeface="+mn-ea"/>
                <a:cs typeface="+mn-cs"/>
              </a:rPr>
              <a:t>Eq</a:t>
            </a:r>
            <a:r>
              <a:rPr lang="en-US" altLang="zh-CN" sz="1200" kern="1200" dirty="0">
                <a:solidFill>
                  <a:schemeClr val="tx1"/>
                </a:solidFill>
                <a:effectLst/>
                <a:latin typeface="+mn-lt"/>
                <a:ea typeface="+mn-ea"/>
                <a:cs typeface="+mn-cs"/>
              </a:rPr>
              <a:t> (X), Methods) (Sutton, Reis et al. 2013, Riddick, Blackall et al. 2017).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which is the derivative of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function is inversely proportional to </a:t>
            </a:r>
            <a:r>
              <a:rPr lang="en-US" altLang="zh-CN" sz="1200" i="1" kern="1200" dirty="0">
                <a:solidFill>
                  <a:schemeClr val="tx1"/>
                </a:solidFill>
                <a:effectLst/>
                <a:latin typeface="+mn-lt"/>
                <a:ea typeface="+mn-ea"/>
                <a:cs typeface="+mn-cs"/>
              </a:rPr>
              <a:t>T</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 </a:t>
            </a:r>
            <a:r>
              <a:rPr lang="en-US" altLang="zh-CN" sz="1200" i="1" kern="1200" dirty="0">
                <a:solidFill>
                  <a:schemeClr val="tx1"/>
                </a:solidFill>
                <a:effectLst/>
                <a:latin typeface="+mn-lt"/>
                <a:ea typeface="+mn-ea"/>
                <a:cs typeface="+mn-cs"/>
              </a:rPr>
              <a:t>α /</a:t>
            </a:r>
            <a:r>
              <a:rPr lang="en-US" altLang="zh-CN" sz="1200" kern="1200" dirty="0">
                <a:solidFill>
                  <a:schemeClr val="tx1"/>
                </a:solidFill>
                <a:effectLst/>
                <a:latin typeface="+mn-lt"/>
                <a:ea typeface="+mn-ea"/>
                <a:cs typeface="+mn-cs"/>
              </a:rPr>
              <a:t> </a:t>
            </a:r>
            <a:r>
              <a:rPr lang="en-US" altLang="zh-CN" sz="1200" i="1" kern="1200" dirty="0">
                <a:solidFill>
                  <a:schemeClr val="tx1"/>
                </a:solidFill>
                <a:effectLst/>
                <a:latin typeface="+mn-lt"/>
                <a:ea typeface="+mn-ea"/>
                <a:cs typeface="+mn-cs"/>
              </a:rPr>
              <a:t>T</a:t>
            </a:r>
            <a:r>
              <a:rPr lang="en-US" altLang="zh-CN" sz="1200" kern="1200" baseline="30000" dirty="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indicating that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will become less sensitive to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at higher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levels (Figure X1).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gives an </a:t>
            </a:r>
            <a:r>
              <a:rPr lang="en-US" altLang="zh-CN" sz="1200" i="1" kern="1200" dirty="0">
                <a:solidFill>
                  <a:schemeClr val="tx1"/>
                </a:solidFill>
                <a:effectLst/>
                <a:latin typeface="+mn-lt"/>
                <a:ea typeface="+mn-ea"/>
                <a:cs typeface="+mn-cs"/>
              </a:rPr>
              <a:t>α</a:t>
            </a:r>
            <a:r>
              <a:rPr lang="en-US" altLang="zh-CN" sz="1200" kern="1200" dirty="0">
                <a:solidFill>
                  <a:schemeClr val="tx1"/>
                </a:solidFill>
                <a:effectLst/>
                <a:latin typeface="+mn-lt"/>
                <a:ea typeface="+mn-ea"/>
                <a:cs typeface="+mn-cs"/>
              </a:rPr>
              <a:t> value of 8690 K for unirrigated crop, equivalent to a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of 10% K</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at 18 ℃ and a slightly lower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(9.8% K</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at 25 ℃. The cropland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directly calculated from FEST-CMAQ-BIDI via a year-by-year comparison (Method) shows a very similar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(10.2% K</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at 18 ℃ but a much lower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(4.7% K</a:t>
            </a:r>
            <a:r>
              <a:rPr lang="en-US" altLang="zh-CN" sz="1200" kern="1200" baseline="30000" dirty="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at 25 ℃ (Figure X1). The difference between FEST-CMAQ-BIDI-based and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-calculated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suggests that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may be overly sensitive to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changes at higher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levels (Figure X1). For non-agricultural land, on the other hand, the </a:t>
            </a:r>
            <a:r>
              <a:rPr lang="en-US" altLang="zh-CN" sz="1200" i="1" kern="1200" dirty="0">
                <a:solidFill>
                  <a:schemeClr val="tx1"/>
                </a:solidFill>
                <a:effectLst/>
                <a:latin typeface="+mn-lt"/>
                <a:ea typeface="+mn-ea"/>
                <a:cs typeface="+mn-cs"/>
              </a:rPr>
              <a:t>S</a:t>
            </a:r>
            <a:r>
              <a:rPr lang="en-US" altLang="zh-CN" sz="1200" i="1" kern="1200" baseline="-25000" dirty="0">
                <a:solidFill>
                  <a:schemeClr val="tx1"/>
                </a:solidFill>
                <a:effectLst/>
                <a:latin typeface="+mn-lt"/>
                <a:ea typeface="+mn-ea"/>
                <a:cs typeface="+mn-cs"/>
              </a:rPr>
              <a:t>E,T</a:t>
            </a:r>
            <a:r>
              <a:rPr lang="en-US" altLang="zh-CN" sz="1200" kern="1200" dirty="0">
                <a:solidFill>
                  <a:schemeClr val="tx1"/>
                </a:solidFill>
                <a:effectLst/>
                <a:latin typeface="+mn-lt"/>
                <a:ea typeface="+mn-ea"/>
                <a:cs typeface="+mn-cs"/>
              </a:rPr>
              <a:t> obtained from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and FEST-CMAQ-BIDI match each other at a wide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spectrum (for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9.9%—14.8% and 9.5%—14.1% for different LC types at 18 ℃ and 25 ℃, respectively; for FEST-CMAQ-BIDI, 12.0% and 11.4%, respectively). The functional difference at higher </a:t>
            </a:r>
            <a:r>
              <a:rPr lang="en-US" altLang="zh-CN" sz="1200" i="1" kern="1200" dirty="0">
                <a:solidFill>
                  <a:schemeClr val="tx1"/>
                </a:solidFill>
                <a:effectLst/>
                <a:latin typeface="+mn-lt"/>
                <a:ea typeface="+mn-ea"/>
                <a:cs typeface="+mn-cs"/>
              </a:rPr>
              <a:t>T</a:t>
            </a:r>
            <a:r>
              <a:rPr lang="en-US" altLang="zh-CN" sz="1200" kern="1200" dirty="0">
                <a:solidFill>
                  <a:schemeClr val="tx1"/>
                </a:solidFill>
                <a:effectLst/>
                <a:latin typeface="+mn-lt"/>
                <a:ea typeface="+mn-ea"/>
                <a:cs typeface="+mn-cs"/>
              </a:rPr>
              <a:t> levels between cropland and non-agricultural lands implies heterogeneous responses of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to warming and that the true response for cropland could be oversimplified if directly employing the semi-empirical relation. Investigation into the various aspects of the projected agricultural management under RCP8.5 finds a decrease of 5.5% in annual crop yield (expressed as N yield) in 2100 compared with 2010 (Figure X), whereby the uptake of the applied N fertilizer is reduced by 11.9%. An important consequence of such a decrease in applied N fertilizer uptake (specifically NH</a:t>
            </a:r>
            <a:r>
              <a:rPr lang="en-US" altLang="zh-CN" sz="1200" kern="1200" baseline="-25000" dirty="0">
                <a:solidFill>
                  <a:schemeClr val="tx1"/>
                </a:solidFill>
                <a:effectLst/>
                <a:latin typeface="+mn-lt"/>
                <a:ea typeface="+mn-ea"/>
                <a:cs typeface="+mn-cs"/>
              </a:rPr>
              <a:t>3</a:t>
            </a:r>
            <a:r>
              <a:rPr lang="en-US" altLang="zh-CN" sz="1200" kern="1200" dirty="0">
                <a:solidFill>
                  <a:schemeClr val="tx1"/>
                </a:solidFill>
                <a:effectLst/>
                <a:latin typeface="+mn-lt"/>
                <a:ea typeface="+mn-ea"/>
                <a:cs typeface="+mn-cs"/>
              </a:rPr>
              <a:t> fertilizer) is a lower soil  NH</a:t>
            </a:r>
            <a:r>
              <a:rPr lang="en-US" altLang="zh-CN" sz="1200" kern="1200" baseline="-25000" dirty="0">
                <a:solidFill>
                  <a:schemeClr val="tx1"/>
                </a:solidFill>
                <a:effectLst/>
                <a:latin typeface="+mn-lt"/>
                <a:ea typeface="+mn-ea"/>
                <a:cs typeface="+mn-cs"/>
              </a:rPr>
              <a:t>4</a:t>
            </a:r>
            <a:r>
              <a:rPr lang="en-US" altLang="zh-CN" sz="1200" kern="1200" baseline="300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content which ultimately lessens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increase. This provides an important pathway, which is often omitted, of how management, interacting with climate, will factor into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under extremely warm conditions―proper management practices in response to climate change can prevent cropland N loss. To confirm the management impact, we reconduct the RCP8.5 2100 simulation but, this time, fix the applied N to the 2010 level. The simulation without the management impact shows the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increase being 17.1% higher than the standard simulation, in line with the M</a:t>
            </a:r>
            <a:r>
              <a:rPr lang="en-US" altLang="zh-CN" sz="1200" kern="1200" baseline="-25000" dirty="0">
                <a:solidFill>
                  <a:schemeClr val="tx1"/>
                </a:solidFill>
                <a:effectLst/>
                <a:latin typeface="+mn-lt"/>
                <a:ea typeface="+mn-ea"/>
                <a:cs typeface="+mn-cs"/>
              </a:rPr>
              <a:t>C</a:t>
            </a:r>
            <a:r>
              <a:rPr lang="en-US" altLang="zh-CN" sz="1200" kern="1200" dirty="0">
                <a:solidFill>
                  <a:schemeClr val="tx1"/>
                </a:solidFill>
                <a:effectLst/>
                <a:latin typeface="+mn-lt"/>
                <a:ea typeface="+mn-ea"/>
                <a:cs typeface="+mn-cs"/>
              </a:rPr>
              <a:t> response, and proves the potential of management (more specifically N application in response to climate change) in lessening </a:t>
            </a:r>
            <a:r>
              <a:rPr lang="en-US" altLang="zh-CN" sz="1200" i="1" kern="1200" dirty="0">
                <a:solidFill>
                  <a:schemeClr val="tx1"/>
                </a:solidFill>
                <a:effectLst/>
                <a:latin typeface="+mn-lt"/>
                <a:ea typeface="+mn-ea"/>
                <a:cs typeface="+mn-cs"/>
              </a:rPr>
              <a:t>ESP</a:t>
            </a:r>
            <a:r>
              <a:rPr lang="en-US" altLang="zh-CN" sz="1200" kern="1200" baseline="-25000" dirty="0">
                <a:solidFill>
                  <a:schemeClr val="tx1"/>
                </a:solidFill>
                <a:effectLst/>
                <a:latin typeface="+mn-lt"/>
                <a:ea typeface="+mn-ea"/>
                <a:cs typeface="+mn-cs"/>
              </a:rPr>
              <a:t>NH3</a:t>
            </a:r>
            <a:r>
              <a:rPr lang="en-US" altLang="zh-CN" sz="1200" kern="1200" dirty="0">
                <a:solidFill>
                  <a:schemeClr val="tx1"/>
                </a:solidFill>
                <a:effectLst/>
                <a:latin typeface="+mn-lt"/>
                <a:ea typeface="+mn-ea"/>
                <a:cs typeface="+mn-cs"/>
              </a:rPr>
              <a:t> increase in warm conditions.</a:t>
            </a:r>
            <a:endParaRPr lang="zh-CN" altLang="en-US" dirty="0"/>
          </a:p>
          <a:p>
            <a:endParaRPr lang="zh-CN" altLang="en-US" dirty="0"/>
          </a:p>
        </p:txBody>
      </p:sp>
      <p:sp>
        <p:nvSpPr>
          <p:cNvPr id="4" name="Slide Number Placeholder 3"/>
          <p:cNvSpPr>
            <a:spLocks noGrp="1"/>
          </p:cNvSpPr>
          <p:nvPr>
            <p:ph type="sldNum" sz="quarter" idx="10"/>
          </p:nvPr>
        </p:nvSpPr>
        <p:spPr/>
        <p:txBody>
          <a:bodyPr/>
          <a:lstStyle/>
          <a:p>
            <a:fld id="{C4A18B5A-D9BF-479D-80D5-A09BC83EFFCE}" type="slidenum">
              <a:rPr lang="zh-CN" altLang="en-US" smtClean="0"/>
              <a:t>12</a:t>
            </a:fld>
            <a:endParaRPr lang="zh-CN" altLang="en-US"/>
          </a:p>
        </p:txBody>
      </p:sp>
    </p:spTree>
    <p:extLst>
      <p:ext uri="{BB962C8B-B14F-4D97-AF65-F5344CB8AC3E}">
        <p14:creationId xmlns:p14="http://schemas.microsoft.com/office/powerpoint/2010/main" val="334690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4" name="Date Placeholder 3"/>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347934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27457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104076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391668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403514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1205735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914535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383713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255903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211032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B54696D1-AC3C-468B-9C1B-70DF0AE9B8E1}" type="datetimeFigureOut">
              <a:rPr lang="zh-CN" altLang="en-US" smtClean="0"/>
              <a:t>2018/10/21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394175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696D1-AC3C-468B-9C1B-70DF0AE9B8E1}" type="datetimeFigureOut">
              <a:rPr lang="zh-CN" altLang="en-US" smtClean="0"/>
              <a:t>2018/10/21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0EB7A-94E2-41D2-8A8C-3854F3491702}" type="slidenum">
              <a:rPr lang="zh-CN" altLang="en-US" smtClean="0"/>
              <a:t>‹#›</a:t>
            </a:fld>
            <a:endParaRPr lang="zh-CN" altLang="en-US"/>
          </a:p>
        </p:txBody>
      </p:sp>
    </p:spTree>
    <p:extLst>
      <p:ext uri="{BB962C8B-B14F-4D97-AF65-F5344CB8AC3E}">
        <p14:creationId xmlns:p14="http://schemas.microsoft.com/office/powerpoint/2010/main" val="3245776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ed.russell@gatech.edu"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mailto:hshen73@gatech.edu" TargetMode="External"/><Relationship Id="rId4" Type="http://schemas.openxmlformats.org/officeDocument/2006/relationships/hyperlink" Target="mailto:ychen870@gatech.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CB0F-8920-4861-9999-4BC35EF0E05F}"/>
              </a:ext>
            </a:extLst>
          </p:cNvPr>
          <p:cNvSpPr>
            <a:spLocks noGrp="1"/>
          </p:cNvSpPr>
          <p:nvPr>
            <p:ph type="ctrTitle"/>
          </p:nvPr>
        </p:nvSpPr>
        <p:spPr>
          <a:xfrm>
            <a:off x="479324" y="45606"/>
            <a:ext cx="8303342" cy="3225954"/>
          </a:xfrm>
        </p:spPr>
        <p:txBody>
          <a:bodyPr>
            <a:noAutofit/>
          </a:bodyPr>
          <a:lstStyle/>
          <a:p>
            <a:r>
              <a:rPr lang="en-US" altLang="zh-CN" sz="4800" dirty="0"/>
              <a:t>Future changes in land use-related emissions and their impacts on air/water quality and reactive nitrogen deposition</a:t>
            </a:r>
            <a:endParaRPr lang="zh-CN" altLang="en-US" sz="4800" dirty="0"/>
          </a:p>
        </p:txBody>
      </p:sp>
      <p:sp>
        <p:nvSpPr>
          <p:cNvPr id="3" name="Subtitle 2">
            <a:extLst>
              <a:ext uri="{FF2B5EF4-FFF2-40B4-BE49-F238E27FC236}">
                <a16:creationId xmlns:a16="http://schemas.microsoft.com/office/drawing/2014/main" id="{198CB9A5-A877-4213-8660-59D484A1CDD9}"/>
              </a:ext>
            </a:extLst>
          </p:cNvPr>
          <p:cNvSpPr>
            <a:spLocks noGrp="1"/>
          </p:cNvSpPr>
          <p:nvPr>
            <p:ph type="subTitle" idx="1"/>
          </p:nvPr>
        </p:nvSpPr>
        <p:spPr>
          <a:xfrm>
            <a:off x="420330" y="3625579"/>
            <a:ext cx="8421329" cy="1226773"/>
          </a:xfrm>
        </p:spPr>
        <p:txBody>
          <a:bodyPr>
            <a:normAutofit/>
          </a:bodyPr>
          <a:lstStyle/>
          <a:p>
            <a:r>
              <a:rPr lang="en-US" altLang="zh-CN" dirty="0"/>
              <a:t>Yilin Chen, Huizhong Shen, Armistead G. Russell, Talat </a:t>
            </a:r>
            <a:r>
              <a:rPr lang="en-US" altLang="zh-CN" dirty="0" err="1"/>
              <a:t>Odman</a:t>
            </a:r>
            <a:r>
              <a:rPr lang="en-US" altLang="zh-CN" dirty="0"/>
              <a:t>, </a:t>
            </a:r>
            <a:r>
              <a:rPr lang="en-US" altLang="zh-CN" dirty="0" err="1"/>
              <a:t>Jhih-Shyang</a:t>
            </a:r>
            <a:r>
              <a:rPr lang="en-US" altLang="zh-CN" dirty="0"/>
              <a:t> Shih, </a:t>
            </a:r>
            <a:r>
              <a:rPr lang="en-US" altLang="zh-CN" dirty="0" err="1"/>
              <a:t>Juha</a:t>
            </a:r>
            <a:r>
              <a:rPr lang="en-US" altLang="zh-CN" dirty="0"/>
              <a:t> </a:t>
            </a:r>
            <a:r>
              <a:rPr lang="en-US" altLang="zh-CN" dirty="0" err="1"/>
              <a:t>Siikamäki</a:t>
            </a:r>
            <a:r>
              <a:rPr lang="en-US" altLang="zh-CN" dirty="0"/>
              <a:t>, Dallas </a:t>
            </a:r>
            <a:r>
              <a:rPr lang="en-US" altLang="zh-CN" dirty="0" err="1"/>
              <a:t>Burtraw</a:t>
            </a:r>
            <a:r>
              <a:rPr lang="en-US" altLang="zh-CN" dirty="0"/>
              <a:t>, Charles Driscoll, Richard Smith, Shuai Shao</a:t>
            </a:r>
          </a:p>
        </p:txBody>
      </p:sp>
      <p:sp>
        <p:nvSpPr>
          <p:cNvPr id="4" name="Subtitle 2">
            <a:extLst>
              <a:ext uri="{FF2B5EF4-FFF2-40B4-BE49-F238E27FC236}">
                <a16:creationId xmlns:a16="http://schemas.microsoft.com/office/drawing/2014/main" id="{4893AF4D-6630-4D74-B1F1-8A35A508FF6B}"/>
              </a:ext>
            </a:extLst>
          </p:cNvPr>
          <p:cNvSpPr txBox="1">
            <a:spLocks/>
          </p:cNvSpPr>
          <p:nvPr/>
        </p:nvSpPr>
        <p:spPr>
          <a:xfrm>
            <a:off x="5183635" y="4903971"/>
            <a:ext cx="3540035" cy="9177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dirty="0"/>
              <a:t>Speaker: M. Talat </a:t>
            </a:r>
            <a:r>
              <a:rPr lang="en-US" altLang="zh-CN" dirty="0" err="1"/>
              <a:t>Odman</a:t>
            </a:r>
            <a:r>
              <a:rPr lang="en-US" altLang="zh-CN" dirty="0"/>
              <a:t> </a:t>
            </a:r>
            <a:endParaRPr lang="zh-CN" altLang="en-US" dirty="0"/>
          </a:p>
        </p:txBody>
      </p:sp>
      <p:graphicFrame>
        <p:nvGraphicFramePr>
          <p:cNvPr id="5" name="Object 2">
            <a:extLst>
              <a:ext uri="{FF2B5EF4-FFF2-40B4-BE49-F238E27FC236}">
                <a16:creationId xmlns:a16="http://schemas.microsoft.com/office/drawing/2014/main" id="{03CF9E26-E55F-4004-8235-C1FADE2BF311}"/>
              </a:ext>
            </a:extLst>
          </p:cNvPr>
          <p:cNvGraphicFramePr>
            <a:graphicFrameLocks noChangeAspect="1"/>
          </p:cNvGraphicFramePr>
          <p:nvPr>
            <p:extLst>
              <p:ext uri="{D42A27DB-BD31-4B8C-83A1-F6EECF244321}">
                <p14:modId xmlns:p14="http://schemas.microsoft.com/office/powerpoint/2010/main" val="1249399672"/>
              </p:ext>
            </p:extLst>
          </p:nvPr>
        </p:nvGraphicFramePr>
        <p:xfrm>
          <a:off x="18690" y="5938560"/>
          <a:ext cx="2645851" cy="885361"/>
        </p:xfrm>
        <a:graphic>
          <a:graphicData uri="http://schemas.openxmlformats.org/presentationml/2006/ole">
            <mc:AlternateContent xmlns:mc="http://schemas.openxmlformats.org/markup-compatibility/2006">
              <mc:Choice xmlns:v="urn:schemas-microsoft-com:vml" Requires="v">
                <p:oleObj spid="_x0000_s1125" name="Picture" r:id="rId3" imgW="3042350" imgH="1018436" progId="Word.Picture.8">
                  <p:embed/>
                </p:oleObj>
              </mc:Choice>
              <mc:Fallback>
                <p:oleObj name="Picture" r:id="rId3" imgW="3042350" imgH="1018436" progId="Word.Picture.8">
                  <p:embed/>
                  <p:pic>
                    <p:nvPicPr>
                      <p:cNvPr id="1746951" name="Object 2">
                        <a:extLst>
                          <a:ext uri="{FF2B5EF4-FFF2-40B4-BE49-F238E27FC236}">
                            <a16:creationId xmlns:a16="http://schemas.microsoft.com/office/drawing/2014/main" id="{E0530C37-FE81-49B9-A489-996DAA17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0" y="5938560"/>
                        <a:ext cx="2645851" cy="885361"/>
                      </a:xfrm>
                      <a:prstGeom prst="rect">
                        <a:avLst/>
                      </a:prstGeom>
                      <a:gradFill rotWithShape="1">
                        <a:gsLst>
                          <a:gs pos="0">
                            <a:schemeClr val="bg1">
                              <a:alpha val="39000"/>
                            </a:schemeClr>
                          </a:gs>
                          <a:gs pos="100000">
                            <a:srgbClr val="767676">
                              <a:alpha val="40999"/>
                            </a:srgbClr>
                          </a:gs>
                        </a:gsLst>
                        <a:lin ang="5400000" scaled="1"/>
                      </a:gradFill>
                      <a:ln>
                        <a:noFill/>
                      </a:ln>
                    </p:spPr>
                  </p:pic>
                </p:oleObj>
              </mc:Fallback>
            </mc:AlternateContent>
          </a:graphicData>
        </a:graphic>
      </p:graphicFrame>
      <p:pic>
        <p:nvPicPr>
          <p:cNvPr id="6" name="Picture 4">
            <a:extLst>
              <a:ext uri="{FF2B5EF4-FFF2-40B4-BE49-F238E27FC236}">
                <a16:creationId xmlns:a16="http://schemas.microsoft.com/office/drawing/2014/main" id="{E8B4B918-2C48-49E3-88CB-1DC3D4F44D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78604" y="6099457"/>
            <a:ext cx="2344738"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4E92086-6135-468E-AE0D-00E36B5CB6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62722" y="6074057"/>
            <a:ext cx="19177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D9D7AED1-6784-4290-9F6A-5443EFAF428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21524" y="6109383"/>
            <a:ext cx="1917700" cy="70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
            <a:extLst>
              <a:ext uri="{FF2B5EF4-FFF2-40B4-BE49-F238E27FC236}">
                <a16:creationId xmlns:a16="http://schemas.microsoft.com/office/drawing/2014/main" id="{7DF793AA-48B1-418D-B03E-E1AAF2F78DFC}"/>
              </a:ext>
            </a:extLst>
          </p:cNvPr>
          <p:cNvSpPr txBox="1"/>
          <p:nvPr/>
        </p:nvSpPr>
        <p:spPr>
          <a:xfrm>
            <a:off x="2940806" y="5288523"/>
            <a:ext cx="5607126" cy="58477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1600" b="1" dirty="0">
                <a:solidFill>
                  <a:srgbClr val="0070C0"/>
                </a:solidFill>
              </a:rPr>
              <a:t>Community Modeling and Analysis System Conference</a:t>
            </a:r>
          </a:p>
          <a:p>
            <a:pPr algn="r"/>
            <a:r>
              <a:rPr lang="en-US" sz="1600" b="1" dirty="0">
                <a:solidFill>
                  <a:srgbClr val="0070C0"/>
                </a:solidFill>
              </a:rPr>
              <a:t>Chapel Hill, NC</a:t>
            </a:r>
          </a:p>
        </p:txBody>
      </p:sp>
    </p:spTree>
    <p:extLst>
      <p:ext uri="{BB962C8B-B14F-4D97-AF65-F5344CB8AC3E}">
        <p14:creationId xmlns:p14="http://schemas.microsoft.com/office/powerpoint/2010/main" val="223297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8A98BC7C-8CA1-469E-8112-1A8F7966B0B5}"/>
              </a:ext>
            </a:extLst>
          </p:cNvPr>
          <p:cNvSpPr txBox="1">
            <a:spLocks noChangeArrowheads="1"/>
          </p:cNvSpPr>
          <p:nvPr/>
        </p:nvSpPr>
        <p:spPr bwMode="auto">
          <a:xfrm>
            <a:off x="574675" y="1225550"/>
            <a:ext cx="8258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a:t>Observed evidence</a:t>
            </a:r>
          </a:p>
          <a:p>
            <a:pPr lvl="1"/>
            <a:r>
              <a:rPr lang="en-US" altLang="en-US"/>
              <a:t>NH</a:t>
            </a:r>
            <a:r>
              <a:rPr lang="en-US" altLang="en-US" baseline="-25000"/>
              <a:t>3</a:t>
            </a:r>
            <a:r>
              <a:rPr lang="en-US" altLang="en-US"/>
              <a:t> concentration peaked in 2012 in the Midwest United States</a:t>
            </a:r>
          </a:p>
          <a:p>
            <a:pPr lvl="2"/>
            <a:r>
              <a:rPr lang="en-US" altLang="en-US" sz="2000"/>
              <a:t>likely due to abnormal climate conditions (highest temperature in the last 123 year and dryer-than-normal conditions)</a:t>
            </a:r>
          </a:p>
          <a:p>
            <a:pPr lvl="2"/>
            <a:r>
              <a:rPr lang="en-US" altLang="en-US" sz="2000"/>
              <a:t>Attributed to multiple factors (emissions, gas-particle partitioning, deposition) </a:t>
            </a:r>
          </a:p>
        </p:txBody>
      </p:sp>
      <p:pic>
        <p:nvPicPr>
          <p:cNvPr id="30724" name="Picture 5">
            <a:extLst>
              <a:ext uri="{FF2B5EF4-FFF2-40B4-BE49-F238E27FC236}">
                <a16:creationId xmlns:a16="http://schemas.microsoft.com/office/drawing/2014/main" id="{4ED97500-644D-45B4-85DE-1C06C214D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3890963"/>
            <a:ext cx="5929313"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a:extLst>
              <a:ext uri="{FF2B5EF4-FFF2-40B4-BE49-F238E27FC236}">
                <a16:creationId xmlns:a16="http://schemas.microsoft.com/office/drawing/2014/main" id="{D4C5620E-7C07-4823-8953-B658D07886EE}"/>
              </a:ext>
            </a:extLst>
          </p:cNvPr>
          <p:cNvSpPr txBox="1">
            <a:spLocks noChangeArrowheads="1"/>
          </p:cNvSpPr>
          <p:nvPr/>
        </p:nvSpPr>
        <p:spPr bwMode="auto">
          <a:xfrm>
            <a:off x="574675" y="4848225"/>
            <a:ext cx="21955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a:latin typeface="Arial" panose="020B0604020202020204" pitchFamily="34" charset="0"/>
                <a:ea typeface="宋体" panose="02010600030101010101" pitchFamily="2" charset="-122"/>
                <a:cs typeface="Arial" panose="020B0604020202020204" pitchFamily="34" charset="0"/>
              </a:rPr>
              <a:t>The year-to-2012 ratios of annual mean NH</a:t>
            </a:r>
            <a:r>
              <a:rPr lang="en-US" altLang="zh-CN" sz="1600" baseline="-25000">
                <a:latin typeface="Arial" panose="020B0604020202020204" pitchFamily="34" charset="0"/>
                <a:ea typeface="宋体" panose="02010600030101010101" pitchFamily="2" charset="-122"/>
                <a:cs typeface="Arial" panose="020B0604020202020204" pitchFamily="34" charset="0"/>
              </a:rPr>
              <a:t>3</a:t>
            </a:r>
            <a:r>
              <a:rPr lang="en-US" altLang="zh-CN" sz="1600">
                <a:latin typeface="Arial" panose="020B0604020202020204" pitchFamily="34" charset="0"/>
                <a:ea typeface="宋体" panose="02010600030101010101" pitchFamily="2" charset="-122"/>
                <a:cs typeface="Arial" panose="020B0604020202020204" pitchFamily="34" charset="0"/>
              </a:rPr>
              <a:t> concentrations in the Midwest reported by Ammonia Monitoring Network</a:t>
            </a:r>
            <a:endParaRPr lang="zh-CN" altLang="en-US" sz="1600">
              <a:latin typeface="Arial" panose="020B0604020202020204" pitchFamily="34" charset="0"/>
              <a:ea typeface="宋体" panose="02010600030101010101" pitchFamily="2" charset="-122"/>
              <a:cs typeface="Arial" panose="020B0604020202020204" pitchFamily="34" charset="0"/>
            </a:endParaRPr>
          </a:p>
        </p:txBody>
      </p:sp>
      <p:sp>
        <p:nvSpPr>
          <p:cNvPr id="8" name="Rectangle 2">
            <a:extLst>
              <a:ext uri="{FF2B5EF4-FFF2-40B4-BE49-F238E27FC236}">
                <a16:creationId xmlns:a16="http://schemas.microsoft.com/office/drawing/2014/main" id="{B2CB71C0-C680-408A-BAE7-0507A3E82320}"/>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spTree>
    <p:extLst>
      <p:ext uri="{BB962C8B-B14F-4D97-AF65-F5344CB8AC3E}">
        <p14:creationId xmlns:p14="http://schemas.microsoft.com/office/powerpoint/2010/main" val="1810932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36ADF2F0-AF0D-4505-91B3-1A3B73AE65EE}"/>
              </a:ext>
            </a:extLst>
          </p:cNvPr>
          <p:cNvSpPr txBox="1">
            <a:spLocks noChangeArrowheads="1"/>
          </p:cNvSpPr>
          <p:nvPr/>
        </p:nvSpPr>
        <p:spPr bwMode="auto">
          <a:xfrm>
            <a:off x="1" y="1184275"/>
            <a:ext cx="6089560" cy="484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Used FEST-C-CMAQ to investigate how climate impacts NH</a:t>
            </a:r>
            <a:r>
              <a:rPr lang="en-US" altLang="en-US" b="1" baseline="-25000" dirty="0">
                <a:latin typeface="Times New Roman" panose="02020603050405020304" pitchFamily="18" charset="0"/>
                <a:cs typeface="Times New Roman" panose="02020603050405020304" pitchFamily="18" charset="0"/>
              </a:rPr>
              <a:t>3</a:t>
            </a:r>
            <a:r>
              <a:rPr lang="en-US" altLang="en-US" b="1" dirty="0">
                <a:latin typeface="Times New Roman" panose="02020603050405020304" pitchFamily="18" charset="0"/>
                <a:cs typeface="Times New Roman" panose="02020603050405020304" pitchFamily="18" charset="0"/>
              </a:rPr>
              <a:t> emissions and atmospheric levels and to see how well the model captures the observations</a:t>
            </a:r>
          </a:p>
          <a:p>
            <a:pPr lvl="1"/>
            <a:r>
              <a:rPr lang="en-US" altLang="en-US" dirty="0"/>
              <a:t>By comparing the model (FEST-C-CMAQ-BIDI) results in 2011 and 2012</a:t>
            </a:r>
            <a:endParaRPr lang="en-US" altLang="en-US" sz="2000" dirty="0"/>
          </a:p>
          <a:p>
            <a:pPr lvl="2"/>
            <a:r>
              <a:rPr lang="en-US" altLang="en-US" sz="2000" dirty="0"/>
              <a:t>sensitivities of NH</a:t>
            </a:r>
            <a:r>
              <a:rPr lang="en-US" altLang="en-US" sz="2000" baseline="-25000" dirty="0"/>
              <a:t>3</a:t>
            </a:r>
            <a:r>
              <a:rPr lang="en-US" altLang="en-US" sz="2000" dirty="0"/>
              <a:t> concentration to temperature (+0.18 ppb</a:t>
            </a:r>
            <a:r>
              <a:rPr lang="en-US" altLang="en-US" sz="2000" dirty="0">
                <a:sym typeface="Wingdings" panose="05000000000000000000" pitchFamily="2" charset="2"/>
              </a:rPr>
              <a:t></a:t>
            </a:r>
            <a:r>
              <a:rPr lang="en-US" altLang="en-US" sz="2000" dirty="0"/>
              <a:t>K</a:t>
            </a:r>
            <a:r>
              <a:rPr lang="en-US" altLang="en-US" sz="2000" baseline="30000" dirty="0"/>
              <a:t>-1</a:t>
            </a:r>
            <a:r>
              <a:rPr lang="en-US" altLang="en-US" sz="2000" dirty="0"/>
              <a:t> in the Midwest; +0.33 ppb</a:t>
            </a:r>
            <a:r>
              <a:rPr lang="en-US" altLang="en-US" sz="2000" dirty="0">
                <a:sym typeface="Wingdings" panose="05000000000000000000" pitchFamily="2" charset="2"/>
              </a:rPr>
              <a:t></a:t>
            </a:r>
            <a:r>
              <a:rPr lang="en-US" altLang="en-US" sz="2000" dirty="0" smtClean="0"/>
              <a:t>K</a:t>
            </a:r>
            <a:r>
              <a:rPr lang="en-US" altLang="en-US" sz="2000" baseline="30000" dirty="0"/>
              <a:t>-1</a:t>
            </a:r>
            <a:r>
              <a:rPr lang="en-US" altLang="en-US" sz="2000" dirty="0" smtClean="0"/>
              <a:t> </a:t>
            </a:r>
            <a:r>
              <a:rPr lang="en-US" altLang="en-US" sz="2000" dirty="0"/>
              <a:t>at the site locations) in line with observations (+0.15 ppb</a:t>
            </a:r>
            <a:r>
              <a:rPr lang="en-US" altLang="en-US" sz="2000" dirty="0">
                <a:sym typeface="Wingdings" panose="05000000000000000000" pitchFamily="2" charset="2"/>
              </a:rPr>
              <a:t></a:t>
            </a:r>
            <a:r>
              <a:rPr lang="en-US" altLang="en-US" sz="2000" dirty="0"/>
              <a:t>K</a:t>
            </a:r>
            <a:r>
              <a:rPr lang="en-US" altLang="en-US" sz="2000" baseline="30000" dirty="0"/>
              <a:t>-1</a:t>
            </a:r>
            <a:r>
              <a:rPr lang="en-US" altLang="en-US" sz="2000" dirty="0"/>
              <a:t> and +0.34 ppb</a:t>
            </a:r>
            <a:r>
              <a:rPr lang="en-US" altLang="en-US" sz="2000" dirty="0">
                <a:sym typeface="Wingdings" panose="05000000000000000000" pitchFamily="2" charset="2"/>
              </a:rPr>
              <a:t></a:t>
            </a:r>
            <a:r>
              <a:rPr lang="en-US" altLang="en-US" sz="2000" dirty="0"/>
              <a:t>K</a:t>
            </a:r>
            <a:r>
              <a:rPr lang="en-US" altLang="en-US" sz="2000" baseline="30000" dirty="0"/>
              <a:t>-1</a:t>
            </a:r>
            <a:r>
              <a:rPr lang="en-US" altLang="en-US" sz="2000" dirty="0"/>
              <a:t>, respectively)</a:t>
            </a:r>
          </a:p>
          <a:p>
            <a:pPr lvl="1"/>
            <a:r>
              <a:rPr lang="en-US" altLang="en-US" sz="2200" dirty="0"/>
              <a:t>By replacing </a:t>
            </a:r>
            <a:r>
              <a:rPr lang="en-US" altLang="en-US" sz="2200" i="1" dirty="0"/>
              <a:t>ESP</a:t>
            </a:r>
            <a:r>
              <a:rPr lang="en-US" altLang="en-US" sz="2200" baseline="-25000" dirty="0"/>
              <a:t>NH3</a:t>
            </a:r>
            <a:r>
              <a:rPr lang="en-US" altLang="en-US" sz="2200" dirty="0"/>
              <a:t> in 2012 with that in 2011</a:t>
            </a:r>
          </a:p>
          <a:p>
            <a:pPr lvl="2"/>
            <a:r>
              <a:rPr lang="en-US" altLang="en-US" sz="2000" dirty="0"/>
              <a:t>cropland NH</a:t>
            </a:r>
            <a:r>
              <a:rPr lang="en-US" altLang="en-US" sz="2000" baseline="-25000" dirty="0"/>
              <a:t>3</a:t>
            </a:r>
            <a:r>
              <a:rPr lang="en-US" altLang="en-US" sz="2000" dirty="0"/>
              <a:t> emissions contributed 40% of the concentration increase.</a:t>
            </a:r>
          </a:p>
        </p:txBody>
      </p:sp>
      <p:sp>
        <p:nvSpPr>
          <p:cNvPr id="31748" name="TextBox 6">
            <a:extLst>
              <a:ext uri="{FF2B5EF4-FFF2-40B4-BE49-F238E27FC236}">
                <a16:creationId xmlns:a16="http://schemas.microsoft.com/office/drawing/2014/main" id="{B49F399B-F916-43D4-9AD8-1086FA841354}"/>
              </a:ext>
            </a:extLst>
          </p:cNvPr>
          <p:cNvSpPr txBox="1">
            <a:spLocks noChangeArrowheads="1"/>
          </p:cNvSpPr>
          <p:nvPr/>
        </p:nvSpPr>
        <p:spPr bwMode="auto">
          <a:xfrm>
            <a:off x="6232938" y="6069693"/>
            <a:ext cx="3006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Modelled increases in NH</a:t>
            </a:r>
            <a:r>
              <a:rPr lang="en-US" altLang="zh-CN" sz="1600" baseline="-25000" dirty="0">
                <a:latin typeface="Arial" panose="020B0604020202020204" pitchFamily="34" charset="0"/>
                <a:ea typeface="宋体" panose="02010600030101010101" pitchFamily="2" charset="-122"/>
                <a:cs typeface="Arial" panose="020B0604020202020204" pitchFamily="34" charset="0"/>
              </a:rPr>
              <a:t>3</a:t>
            </a:r>
            <a:r>
              <a:rPr lang="en-US" altLang="zh-CN" sz="1600" dirty="0">
                <a:latin typeface="Arial" panose="020B0604020202020204" pitchFamily="34" charset="0"/>
                <a:ea typeface="宋体" panose="02010600030101010101" pitchFamily="2" charset="-122"/>
                <a:cs typeface="Arial" panose="020B0604020202020204" pitchFamily="34" charset="0"/>
              </a:rPr>
              <a:t> concentrations between 2011 and 2012</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pic>
        <p:nvPicPr>
          <p:cNvPr id="31749" name="Picture 8">
            <a:extLst>
              <a:ext uri="{FF2B5EF4-FFF2-40B4-BE49-F238E27FC236}">
                <a16:creationId xmlns:a16="http://schemas.microsoft.com/office/drawing/2014/main" id="{F28E8F7E-9679-4125-A26F-B2EBC0111A3C}"/>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50161" b="982"/>
          <a:stretch/>
        </p:blipFill>
        <p:spPr bwMode="auto">
          <a:xfrm>
            <a:off x="6294191" y="1476578"/>
            <a:ext cx="2576257" cy="16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9">
            <a:extLst>
              <a:ext uri="{FF2B5EF4-FFF2-40B4-BE49-F238E27FC236}">
                <a16:creationId xmlns:a16="http://schemas.microsoft.com/office/drawing/2014/main" id="{F5B94D51-55BB-40D2-B87F-512D91499376}"/>
              </a:ext>
            </a:extLst>
          </p:cNvPr>
          <p:cNvSpPr txBox="1">
            <a:spLocks noChangeArrowheads="1"/>
          </p:cNvSpPr>
          <p:nvPr/>
        </p:nvSpPr>
        <p:spPr bwMode="auto">
          <a:xfrm>
            <a:off x="6294191" y="3062286"/>
            <a:ext cx="2945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a. All factors (emissions, gas-particle partitioning, removal processes)</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31751" name="TextBox 10">
            <a:extLst>
              <a:ext uri="{FF2B5EF4-FFF2-40B4-BE49-F238E27FC236}">
                <a16:creationId xmlns:a16="http://schemas.microsoft.com/office/drawing/2014/main" id="{63468FBD-AF6F-44C9-9732-D394EAF29B8B}"/>
              </a:ext>
            </a:extLst>
          </p:cNvPr>
          <p:cNvSpPr txBox="1">
            <a:spLocks noChangeArrowheads="1"/>
          </p:cNvSpPr>
          <p:nvPr/>
        </p:nvSpPr>
        <p:spPr bwMode="auto">
          <a:xfrm>
            <a:off x="6294191" y="5581665"/>
            <a:ext cx="1897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b. Only emissions</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10" name="Rectangle 2">
            <a:extLst>
              <a:ext uri="{FF2B5EF4-FFF2-40B4-BE49-F238E27FC236}">
                <a16:creationId xmlns:a16="http://schemas.microsoft.com/office/drawing/2014/main" id="{725280D4-AABD-49C8-A3EE-38F872B14A80}"/>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pic>
        <p:nvPicPr>
          <p:cNvPr id="11" name="Picture 8">
            <a:extLst>
              <a:ext uri="{FF2B5EF4-FFF2-40B4-BE49-F238E27FC236}">
                <a16:creationId xmlns:a16="http://schemas.microsoft.com/office/drawing/2014/main" id="{15847672-255C-423F-ADB1-283759D0F891}"/>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49839" t="982"/>
          <a:stretch/>
        </p:blipFill>
        <p:spPr bwMode="auto">
          <a:xfrm>
            <a:off x="6294191" y="4016440"/>
            <a:ext cx="2592883" cy="16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B6622B7E-2744-4451-B52B-8C58725FC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480663" y="1184353"/>
            <a:ext cx="1332006" cy="34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A58FC34-ED49-4EF6-9504-0F1C21D5E7B1}"/>
              </a:ext>
            </a:extLst>
          </p:cNvPr>
          <p:cNvSpPr/>
          <p:nvPr/>
        </p:nvSpPr>
        <p:spPr>
          <a:xfrm>
            <a:off x="8569324" y="2682240"/>
            <a:ext cx="444501" cy="348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13">
            <a:extLst>
              <a:ext uri="{FF2B5EF4-FFF2-40B4-BE49-F238E27FC236}">
                <a16:creationId xmlns:a16="http://schemas.microsoft.com/office/drawing/2014/main" id="{83BCC257-2784-4692-891D-E5A5109406DA}"/>
              </a:ext>
            </a:extLst>
          </p:cNvPr>
          <p:cNvSpPr/>
          <p:nvPr/>
        </p:nvSpPr>
        <p:spPr>
          <a:xfrm>
            <a:off x="6232938" y="5215402"/>
            <a:ext cx="846113" cy="33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86548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FD9906FD-38AC-413D-B084-BD6E4B936F24}"/>
              </a:ext>
            </a:extLst>
          </p:cNvPr>
          <p:cNvSpPr txBox="1">
            <a:spLocks noChangeArrowheads="1"/>
          </p:cNvSpPr>
          <p:nvPr/>
        </p:nvSpPr>
        <p:spPr bwMode="auto">
          <a:xfrm>
            <a:off x="574677" y="1225550"/>
            <a:ext cx="8258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dirty="0">
                <a:latin typeface="Times New Roman" panose="02020603050405020304" pitchFamily="18" charset="0"/>
                <a:cs typeface="Times New Roman" panose="02020603050405020304" pitchFamily="18" charset="0"/>
              </a:rPr>
              <a:t>Optimizing agricultural management can reduce emission-to-temperature sensitivity in cropland in warmer conditions</a:t>
            </a:r>
          </a:p>
          <a:p>
            <a:pPr lvl="1"/>
            <a:r>
              <a:rPr lang="en-US" altLang="en-US" i="1" dirty="0">
                <a:latin typeface="Times New Roman" panose="02020603050405020304" pitchFamily="18" charset="0"/>
                <a:cs typeface="Times New Roman" panose="02020603050405020304" pitchFamily="18" charset="0"/>
              </a:rPr>
              <a:t>ESP</a:t>
            </a:r>
            <a:r>
              <a:rPr lang="en-US" altLang="en-US" baseline="-25000" dirty="0">
                <a:latin typeface="Times New Roman" panose="02020603050405020304" pitchFamily="18" charset="0"/>
                <a:cs typeface="Times New Roman" panose="02020603050405020304" pitchFamily="18" charset="0"/>
              </a:rPr>
              <a:t>NH3</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T</a:t>
            </a:r>
            <a:r>
              <a:rPr lang="en-US" altLang="en-US" dirty="0">
                <a:latin typeface="Times New Roman" panose="02020603050405020304" pitchFamily="18" charset="0"/>
                <a:cs typeface="Times New Roman" panose="02020603050405020304" pitchFamily="18" charset="0"/>
              </a:rPr>
              <a:t> function for natural landscapes, often adopted for cropland:</a:t>
            </a:r>
          </a:p>
        </p:txBody>
      </p:sp>
      <p:pic>
        <p:nvPicPr>
          <p:cNvPr id="33796" name="Picture 41">
            <a:extLst>
              <a:ext uri="{FF2B5EF4-FFF2-40B4-BE49-F238E27FC236}">
                <a16:creationId xmlns:a16="http://schemas.microsoft.com/office/drawing/2014/main" id="{4967DF45-EEA7-4803-8A01-0BA116335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50" y="4059238"/>
            <a:ext cx="692150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5">
            <a:extLst>
              <a:ext uri="{FF2B5EF4-FFF2-40B4-BE49-F238E27FC236}">
                <a16:creationId xmlns:a16="http://schemas.microsoft.com/office/drawing/2014/main" id="{5616B3F6-F6CD-4A8B-B3D8-3AD489220A59}"/>
              </a:ext>
            </a:extLst>
          </p:cNvPr>
          <p:cNvSpPr txBox="1">
            <a:spLocks noChangeArrowheads="1"/>
          </p:cNvSpPr>
          <p:nvPr/>
        </p:nvSpPr>
        <p:spPr bwMode="auto">
          <a:xfrm>
            <a:off x="4364038" y="3127781"/>
            <a:ext cx="4692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Relationship obtained from natural circumstances</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33798" name="TextBox 6">
            <a:extLst>
              <a:ext uri="{FF2B5EF4-FFF2-40B4-BE49-F238E27FC236}">
                <a16:creationId xmlns:a16="http://schemas.microsoft.com/office/drawing/2014/main" id="{E924B187-E04E-4A7C-A98D-3AD0EC04EABC}"/>
              </a:ext>
            </a:extLst>
          </p:cNvPr>
          <p:cNvSpPr txBox="1">
            <a:spLocks noChangeArrowheads="1"/>
          </p:cNvSpPr>
          <p:nvPr/>
        </p:nvSpPr>
        <p:spPr bwMode="auto">
          <a:xfrm>
            <a:off x="4364038" y="3424238"/>
            <a:ext cx="4779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a:latin typeface="Arial" panose="020B0604020202020204" pitchFamily="34" charset="0"/>
                <a:ea typeface="宋体" panose="02010600030101010101" pitchFamily="2" charset="-122"/>
                <a:cs typeface="Arial" panose="020B0604020202020204" pitchFamily="34" charset="0"/>
              </a:rPr>
              <a:t>Relationship over cropland considering impacts of agricultural management</a:t>
            </a:r>
            <a:endParaRPr lang="zh-CN" altLang="en-US" sz="1600">
              <a:latin typeface="Arial" panose="020B0604020202020204" pitchFamily="34" charset="0"/>
              <a:ea typeface="宋体" panose="02010600030101010101" pitchFamily="2" charset="-122"/>
              <a:cs typeface="Arial" panose="020B0604020202020204" pitchFamily="34" charset="0"/>
            </a:endParaRPr>
          </a:p>
        </p:txBody>
      </p:sp>
      <p:cxnSp>
        <p:nvCxnSpPr>
          <p:cNvPr id="3" name="Straight Connector 2">
            <a:extLst>
              <a:ext uri="{FF2B5EF4-FFF2-40B4-BE49-F238E27FC236}">
                <a16:creationId xmlns:a16="http://schemas.microsoft.com/office/drawing/2014/main" id="{08824723-9375-4052-B8DE-4E3ABE5DAEE5}"/>
              </a:ext>
            </a:extLst>
          </p:cNvPr>
          <p:cNvCxnSpPr>
            <a:cxnSpLocks/>
          </p:cNvCxnSpPr>
          <p:nvPr/>
        </p:nvCxnSpPr>
        <p:spPr bwMode="auto">
          <a:xfrm>
            <a:off x="3698877" y="3284944"/>
            <a:ext cx="665163" cy="0"/>
          </a:xfrm>
          <a:prstGeom prst="line">
            <a:avLst/>
          </a:prstGeom>
          <a:ln w="12700">
            <a:solidFill>
              <a:schemeClr val="tx1"/>
            </a:solidFill>
            <a:prstDash val="dash"/>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015AB57-F807-4873-B7FE-26DA0E19BE14}"/>
              </a:ext>
            </a:extLst>
          </p:cNvPr>
          <p:cNvCxnSpPr>
            <a:cxnSpLocks/>
          </p:cNvCxnSpPr>
          <p:nvPr/>
        </p:nvCxnSpPr>
        <p:spPr bwMode="auto">
          <a:xfrm>
            <a:off x="3698877" y="3594100"/>
            <a:ext cx="665163" cy="0"/>
          </a:xfrm>
          <a:prstGeom prst="line">
            <a:avLst/>
          </a:prstGeom>
          <a:ln w="12700">
            <a:solidFill>
              <a:schemeClr val="tx1"/>
            </a:solidFill>
            <a:prstDash val="soli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3801" name="TextBox 11">
            <a:extLst>
              <a:ext uri="{FF2B5EF4-FFF2-40B4-BE49-F238E27FC236}">
                <a16:creationId xmlns:a16="http://schemas.microsoft.com/office/drawing/2014/main" id="{30A63C76-8326-4782-9756-39EF6B674CDC}"/>
              </a:ext>
            </a:extLst>
          </p:cNvPr>
          <p:cNvSpPr txBox="1">
            <a:spLocks noChangeArrowheads="1"/>
          </p:cNvSpPr>
          <p:nvPr/>
        </p:nvSpPr>
        <p:spPr bwMode="auto">
          <a:xfrm>
            <a:off x="1890713" y="6388100"/>
            <a:ext cx="42148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400" i="1">
                <a:latin typeface="Arial" panose="020B0604020202020204" pitchFamily="34" charset="0"/>
                <a:ea typeface="宋体" panose="02010600030101010101" pitchFamily="2" charset="-122"/>
                <a:cs typeface="Arial" panose="020B0604020202020204" pitchFamily="34" charset="0"/>
              </a:rPr>
              <a:t>ESP</a:t>
            </a:r>
            <a:r>
              <a:rPr lang="en-US" altLang="zh-CN" sz="1400" baseline="-25000">
                <a:latin typeface="Arial" panose="020B0604020202020204" pitchFamily="34" charset="0"/>
                <a:ea typeface="宋体" panose="02010600030101010101" pitchFamily="2" charset="-122"/>
                <a:cs typeface="Arial" panose="020B0604020202020204" pitchFamily="34" charset="0"/>
              </a:rPr>
              <a:t>NH3</a:t>
            </a:r>
            <a:r>
              <a:rPr lang="en-US" altLang="zh-CN" sz="1400">
                <a:latin typeface="Arial" panose="020B0604020202020204" pitchFamily="34" charset="0"/>
                <a:ea typeface="宋体" panose="02010600030101010101" pitchFamily="2" charset="-122"/>
                <a:cs typeface="Arial" panose="020B0604020202020204" pitchFamily="34" charset="0"/>
              </a:rPr>
              <a:t>~ change in annual mean </a:t>
            </a:r>
            <a:r>
              <a:rPr lang="en-US" altLang="zh-CN" sz="1400" i="1">
                <a:latin typeface="Arial" panose="020B0604020202020204" pitchFamily="34" charset="0"/>
                <a:ea typeface="宋体" panose="02010600030101010101" pitchFamily="2" charset="-122"/>
                <a:cs typeface="Arial" panose="020B0604020202020204" pitchFamily="34" charset="0"/>
              </a:rPr>
              <a:t>T</a:t>
            </a:r>
            <a:endParaRPr lang="zh-CN" altLang="en-US" sz="1400" i="1">
              <a:latin typeface="Arial" panose="020B0604020202020204" pitchFamily="34" charset="0"/>
              <a:ea typeface="宋体" panose="02010600030101010101" pitchFamily="2" charset="-122"/>
              <a:cs typeface="Arial" panose="020B0604020202020204" pitchFamily="34" charset="0"/>
            </a:endParaRPr>
          </a:p>
        </p:txBody>
      </p:sp>
      <p:sp>
        <p:nvSpPr>
          <p:cNvPr id="33802" name="TextBox 12">
            <a:extLst>
              <a:ext uri="{FF2B5EF4-FFF2-40B4-BE49-F238E27FC236}">
                <a16:creationId xmlns:a16="http://schemas.microsoft.com/office/drawing/2014/main" id="{094DE26A-AF69-409C-8CEE-0F8D486921B7}"/>
              </a:ext>
            </a:extLst>
          </p:cNvPr>
          <p:cNvSpPr txBox="1">
            <a:spLocks noChangeArrowheads="1"/>
          </p:cNvSpPr>
          <p:nvPr/>
        </p:nvSpPr>
        <p:spPr bwMode="auto">
          <a:xfrm>
            <a:off x="5716588" y="6388100"/>
            <a:ext cx="3771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400">
                <a:latin typeface="Arial" panose="020B0604020202020204" pitchFamily="34" charset="0"/>
                <a:ea typeface="宋体" panose="02010600030101010101" pitchFamily="2" charset="-122"/>
                <a:cs typeface="Arial" panose="020B0604020202020204" pitchFamily="34" charset="0"/>
              </a:rPr>
              <a:t>Sensitivity ~ change in annual mean </a:t>
            </a:r>
            <a:r>
              <a:rPr lang="en-US" altLang="zh-CN" sz="1400" i="1">
                <a:latin typeface="Arial" panose="020B0604020202020204" pitchFamily="34" charset="0"/>
                <a:ea typeface="宋体" panose="02010600030101010101" pitchFamily="2" charset="-122"/>
                <a:cs typeface="Arial" panose="020B0604020202020204" pitchFamily="34" charset="0"/>
              </a:rPr>
              <a:t>T</a:t>
            </a:r>
            <a:endParaRPr lang="zh-CN" altLang="en-US" sz="1400" i="1">
              <a:latin typeface="Arial" panose="020B0604020202020204" pitchFamily="34" charset="0"/>
              <a:ea typeface="宋体" panose="02010600030101010101" pitchFamily="2" charset="-122"/>
              <a:cs typeface="Arial" panose="020B0604020202020204" pitchFamily="34" charset="0"/>
            </a:endParaRPr>
          </a:p>
        </p:txBody>
      </p:sp>
      <p:sp>
        <p:nvSpPr>
          <p:cNvPr id="13" name="Rectangle 2">
            <a:extLst>
              <a:ext uri="{FF2B5EF4-FFF2-40B4-BE49-F238E27FC236}">
                <a16:creationId xmlns:a16="http://schemas.microsoft.com/office/drawing/2014/main" id="{59AFF7EB-F81B-4EB7-8192-F69ADAE4CD3A}"/>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graphicFrame>
        <p:nvGraphicFramePr>
          <p:cNvPr id="4" name="Object 3">
            <a:extLst>
              <a:ext uri="{FF2B5EF4-FFF2-40B4-BE49-F238E27FC236}">
                <a16:creationId xmlns:a16="http://schemas.microsoft.com/office/drawing/2014/main" id="{6242EAF5-F366-41AD-A350-2F1A1A1E0D1A}"/>
              </a:ext>
            </a:extLst>
          </p:cNvPr>
          <p:cNvGraphicFramePr>
            <a:graphicFrameLocks noChangeAspect="1"/>
          </p:cNvGraphicFramePr>
          <p:nvPr>
            <p:extLst>
              <p:ext uri="{D42A27DB-BD31-4B8C-83A1-F6EECF244321}">
                <p14:modId xmlns:p14="http://schemas.microsoft.com/office/powerpoint/2010/main" val="2770878139"/>
              </p:ext>
            </p:extLst>
          </p:nvPr>
        </p:nvGraphicFramePr>
        <p:xfrm>
          <a:off x="2914147" y="2391852"/>
          <a:ext cx="2899781" cy="604121"/>
        </p:xfrm>
        <a:graphic>
          <a:graphicData uri="http://schemas.openxmlformats.org/presentationml/2006/ole">
            <mc:AlternateContent xmlns:mc="http://schemas.openxmlformats.org/markup-compatibility/2006">
              <mc:Choice xmlns:v="urn:schemas-microsoft-com:vml" Requires="v">
                <p:oleObj spid="_x0000_s2109" name="Equation" r:id="rId5" imgW="1828800" imgH="381000" progId="Equation.DSMT4">
                  <p:embed/>
                </p:oleObj>
              </mc:Choice>
              <mc:Fallback>
                <p:oleObj name="Equation" r:id="rId5" imgW="1828800" imgH="381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147" y="2391852"/>
                        <a:ext cx="2899781" cy="604121"/>
                      </a:xfrm>
                      <a:prstGeom prst="rect">
                        <a:avLst/>
                      </a:prstGeom>
                      <a:noFill/>
                    </p:spPr>
                  </p:pic>
                </p:oleObj>
              </mc:Fallback>
            </mc:AlternateContent>
          </a:graphicData>
        </a:graphic>
      </p:graphicFrame>
    </p:spTree>
    <p:extLst>
      <p:ext uri="{BB962C8B-B14F-4D97-AF65-F5344CB8AC3E}">
        <p14:creationId xmlns:p14="http://schemas.microsoft.com/office/powerpoint/2010/main" val="269801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BD4F5AE3-3F7E-4462-B0D6-690BC455E075}"/>
              </a:ext>
            </a:extLst>
          </p:cNvPr>
          <p:cNvSpPr txBox="1">
            <a:spLocks noChangeArrowheads="1"/>
          </p:cNvSpPr>
          <p:nvPr/>
        </p:nvSpPr>
        <p:spPr bwMode="auto">
          <a:xfrm>
            <a:off x="574678" y="1225550"/>
            <a:ext cx="843914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Multi-model projections</a:t>
            </a:r>
          </a:p>
          <a:p>
            <a:pPr lvl="1"/>
            <a:r>
              <a:rPr lang="en-US" altLang="en-US" sz="2400" dirty="0">
                <a:latin typeface="Times New Roman" panose="02020603050405020304" pitchFamily="18" charset="0"/>
                <a:cs typeface="Times New Roman" panose="02020603050405020304" pitchFamily="18" charset="0"/>
              </a:rPr>
              <a:t>Regression models considering land cover types and climate variables (</a:t>
            </a:r>
            <a:r>
              <a:rPr lang="en-US" altLang="en-US" sz="2400" i="1" dirty="0">
                <a:latin typeface="Times New Roman" panose="02020603050405020304" pitchFamily="18" charset="0"/>
                <a:cs typeface="Times New Roman" panose="02020603050405020304" pitchFamily="18" charset="0"/>
              </a:rPr>
              <a:t>T</a:t>
            </a:r>
            <a:r>
              <a:rPr lang="en-US" altLang="en-US" sz="2400" dirty="0">
                <a:latin typeface="Times New Roman" panose="02020603050405020304" pitchFamily="18" charset="0"/>
                <a:cs typeface="Times New Roman" panose="02020603050405020304" pitchFamily="18" charset="0"/>
              </a:rPr>
              <a:t>, wind speed, and precipitation) established based on the integrated model outputs.</a:t>
            </a:r>
          </a:p>
          <a:p>
            <a:pPr lvl="1"/>
            <a:r>
              <a:rPr lang="en-US" altLang="en-US" sz="2400" dirty="0">
                <a:latin typeface="Times New Roman" panose="02020603050405020304" pitchFamily="18" charset="0"/>
                <a:cs typeface="Times New Roman" panose="02020603050405020304" pitchFamily="18" charset="0"/>
              </a:rPr>
              <a:t>Multi-model projections using the outputs of 17 climate models </a:t>
            </a:r>
            <a:endParaRPr lang="en-US" altLang="en-US" dirty="0">
              <a:latin typeface="Times New Roman" panose="02020603050405020304" pitchFamily="18" charset="0"/>
              <a:cs typeface="Times New Roman" panose="02020603050405020304" pitchFamily="18" charset="0"/>
            </a:endParaRPr>
          </a:p>
        </p:txBody>
      </p:sp>
      <p:pic>
        <p:nvPicPr>
          <p:cNvPr id="34820" name="Picture 40">
            <a:extLst>
              <a:ext uri="{FF2B5EF4-FFF2-40B4-BE49-F238E27FC236}">
                <a16:creationId xmlns:a16="http://schemas.microsoft.com/office/drawing/2014/main" id="{07F6179B-CBCA-4406-B0EB-0CC58B566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211" y="3561735"/>
            <a:ext cx="610552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9E320279-D932-4EE0-A3D8-A464FDCA3C4E}"/>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spTree>
    <p:extLst>
      <p:ext uri="{BB962C8B-B14F-4D97-AF65-F5344CB8AC3E}">
        <p14:creationId xmlns:p14="http://schemas.microsoft.com/office/powerpoint/2010/main" val="2554434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4D46C4F1-2FBF-473B-9DFD-E452FCBD390B}"/>
              </a:ext>
            </a:extLst>
          </p:cNvPr>
          <p:cNvSpPr txBox="1">
            <a:spLocks noChangeArrowheads="1"/>
          </p:cNvSpPr>
          <p:nvPr/>
        </p:nvSpPr>
        <p:spPr bwMode="auto">
          <a:xfrm>
            <a:off x="336754" y="1245931"/>
            <a:ext cx="889573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Spatial distributions of </a:t>
            </a:r>
            <a:r>
              <a:rPr lang="en-US" altLang="en-US" b="1" i="1" dirty="0">
                <a:latin typeface="Times New Roman" panose="02020603050405020304" pitchFamily="18" charset="0"/>
                <a:cs typeface="Times New Roman" panose="02020603050405020304" pitchFamily="18" charset="0"/>
              </a:rPr>
              <a:t>ESP</a:t>
            </a:r>
            <a:r>
              <a:rPr lang="en-US" altLang="en-US" b="1" baseline="-25000" dirty="0">
                <a:latin typeface="Times New Roman" panose="02020603050405020304" pitchFamily="18" charset="0"/>
                <a:cs typeface="Times New Roman" panose="02020603050405020304" pitchFamily="18" charset="0"/>
              </a:rPr>
              <a:t>NH3</a:t>
            </a:r>
            <a:r>
              <a:rPr lang="en-US" altLang="en-US" b="1" dirty="0">
                <a:latin typeface="Times New Roman" panose="02020603050405020304" pitchFamily="18" charset="0"/>
                <a:cs typeface="Times New Roman" panose="02020603050405020304" pitchFamily="18" charset="0"/>
              </a:rPr>
              <a:t> changes reflected by the multi-model means</a:t>
            </a:r>
          </a:p>
          <a:p>
            <a:pPr lvl="1"/>
            <a:r>
              <a:rPr lang="en-US" altLang="en-US" sz="2400" dirty="0">
                <a:latin typeface="Times New Roman" panose="02020603050405020304" pitchFamily="18" charset="0"/>
                <a:cs typeface="Times New Roman" panose="02020603050405020304" pitchFamily="18" charset="0"/>
              </a:rPr>
              <a:t>Overall increase in </a:t>
            </a:r>
            <a:r>
              <a:rPr lang="en-US" altLang="en-US" sz="2400" i="1" dirty="0">
                <a:latin typeface="Times New Roman" panose="02020603050405020304" pitchFamily="18" charset="0"/>
                <a:cs typeface="Times New Roman" panose="02020603050405020304" pitchFamily="18" charset="0"/>
              </a:rPr>
              <a:t>ESP</a:t>
            </a:r>
            <a:r>
              <a:rPr lang="en-US" altLang="en-US" sz="2400" baseline="-25000" dirty="0">
                <a:latin typeface="Times New Roman" panose="02020603050405020304" pitchFamily="18" charset="0"/>
                <a:cs typeface="Times New Roman" panose="02020603050405020304" pitchFamily="18" charset="0"/>
              </a:rPr>
              <a:t>NH3</a:t>
            </a:r>
            <a:r>
              <a:rPr lang="en-US" altLang="en-US" sz="2400" dirty="0">
                <a:latin typeface="Times New Roman" panose="02020603050405020304" pitchFamily="18" charset="0"/>
                <a:cs typeface="Times New Roman" panose="02020603050405020304" pitchFamily="18" charset="0"/>
              </a:rPr>
              <a:t> between 2010 and 2100:</a:t>
            </a:r>
          </a:p>
          <a:p>
            <a:pPr lvl="2"/>
            <a:r>
              <a:rPr lang="en-US" altLang="en-US" sz="2400" dirty="0">
                <a:latin typeface="Times New Roman" panose="02020603050405020304" pitchFamily="18" charset="0"/>
                <a:cs typeface="Times New Roman" panose="02020603050405020304" pitchFamily="18" charset="0"/>
              </a:rPr>
              <a:t>30% (26-33% as 95% confidential interval) in RCP4.5;</a:t>
            </a:r>
          </a:p>
          <a:p>
            <a:pPr lvl="2"/>
            <a:r>
              <a:rPr lang="en-US" altLang="en-US" sz="2400" dirty="0">
                <a:latin typeface="Times New Roman" panose="02020603050405020304" pitchFamily="18" charset="0"/>
                <a:cs typeface="Times New Roman" panose="02020603050405020304" pitchFamily="18" charset="0"/>
              </a:rPr>
              <a:t>99% (90%-108%) in RCP8.5.</a:t>
            </a:r>
          </a:p>
        </p:txBody>
      </p:sp>
      <p:pic>
        <p:nvPicPr>
          <p:cNvPr id="35844" name="Picture 4">
            <a:extLst>
              <a:ext uri="{FF2B5EF4-FFF2-40B4-BE49-F238E27FC236}">
                <a16:creationId xmlns:a16="http://schemas.microsoft.com/office/drawing/2014/main" id="{C9D83E32-C247-4A59-AA08-442477D19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209" y="3429000"/>
            <a:ext cx="4999037"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1">
            <a:extLst>
              <a:ext uri="{FF2B5EF4-FFF2-40B4-BE49-F238E27FC236}">
                <a16:creationId xmlns:a16="http://schemas.microsoft.com/office/drawing/2014/main" id="{36F7F423-5F18-430A-8531-D49F31101357}"/>
              </a:ext>
            </a:extLst>
          </p:cNvPr>
          <p:cNvSpPr>
            <a:spLocks noChangeArrowheads="1"/>
          </p:cNvSpPr>
          <p:nvPr/>
        </p:nvSpPr>
        <p:spPr bwMode="auto">
          <a:xfrm>
            <a:off x="1985248" y="6459538"/>
            <a:ext cx="7932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400" b="1" dirty="0">
                <a:latin typeface="Times New Roman" panose="02020603050405020304" pitchFamily="18" charset="0"/>
                <a:ea typeface="等线" panose="02010600030101010101" pitchFamily="2" charset="-122"/>
              </a:rPr>
              <a:t>Spatial changes in </a:t>
            </a:r>
            <a:r>
              <a:rPr lang="en-US" altLang="zh-CN" sz="1400" b="1" i="1" dirty="0">
                <a:latin typeface="Times New Roman" panose="02020603050405020304" pitchFamily="18" charset="0"/>
                <a:ea typeface="等线" panose="02010600030101010101" pitchFamily="2" charset="-122"/>
              </a:rPr>
              <a:t>ESP</a:t>
            </a:r>
            <a:r>
              <a:rPr lang="en-US" altLang="zh-CN" sz="1400" b="1" baseline="-25000" dirty="0">
                <a:latin typeface="Times New Roman" panose="02020603050405020304" pitchFamily="18" charset="0"/>
                <a:ea typeface="等线" panose="02010600030101010101" pitchFamily="2" charset="-122"/>
              </a:rPr>
              <a:t>NH3</a:t>
            </a:r>
            <a:r>
              <a:rPr lang="en-US" altLang="zh-CN" sz="1400" b="1" dirty="0">
                <a:latin typeface="Times New Roman" panose="02020603050405020304" pitchFamily="18" charset="0"/>
                <a:ea typeface="等线" panose="02010600030101010101" pitchFamily="2" charset="-122"/>
              </a:rPr>
              <a:t> by the end of the twenty-first century due to climate change only.</a:t>
            </a:r>
            <a:endParaRPr lang="zh-CN" altLang="en-US" sz="1400" dirty="0">
              <a:ea typeface="宋体" panose="02010600030101010101" pitchFamily="2" charset="-122"/>
            </a:endParaRPr>
          </a:p>
        </p:txBody>
      </p:sp>
      <p:sp>
        <p:nvSpPr>
          <p:cNvPr id="8" name="Rectangle 2">
            <a:extLst>
              <a:ext uri="{FF2B5EF4-FFF2-40B4-BE49-F238E27FC236}">
                <a16:creationId xmlns:a16="http://schemas.microsoft.com/office/drawing/2014/main" id="{16463834-5F2F-4B59-A09D-77F97213DD7F}"/>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spTree>
    <p:extLst>
      <p:ext uri="{BB962C8B-B14F-4D97-AF65-F5344CB8AC3E}">
        <p14:creationId xmlns:p14="http://schemas.microsoft.com/office/powerpoint/2010/main" val="25193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941B3436-A5D4-4B9C-BF4B-6635C81D0E03}"/>
              </a:ext>
            </a:extLst>
          </p:cNvPr>
          <p:cNvSpPr txBox="1">
            <a:spLocks noChangeArrowheads="1"/>
          </p:cNvSpPr>
          <p:nvPr/>
        </p:nvSpPr>
        <p:spPr bwMode="auto">
          <a:xfrm>
            <a:off x="435077" y="1077622"/>
            <a:ext cx="857874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defRPr/>
            </a:pPr>
            <a:r>
              <a:rPr lang="en-US" altLang="en-US" b="1" dirty="0">
                <a:latin typeface="Times New Roman" panose="02020603050405020304" pitchFamily="18" charset="0"/>
                <a:cs typeface="Times New Roman" panose="02020603050405020304" pitchFamily="18" charset="0"/>
              </a:rPr>
              <a:t>Implications</a:t>
            </a:r>
          </a:p>
          <a:p>
            <a:pPr lvl="1">
              <a:defRPr/>
            </a:pPr>
            <a:r>
              <a:rPr lang="en-US" altLang="en-US" dirty="0">
                <a:latin typeface="Times New Roman" panose="02020603050405020304" pitchFamily="18" charset="0"/>
                <a:cs typeface="Times New Roman" panose="02020603050405020304" pitchFamily="18" charset="0"/>
              </a:rPr>
              <a:t>Loss of synthetic N fertilizer: from 8% in 2010 to 14% in 2100 (RCP8.5);</a:t>
            </a:r>
          </a:p>
          <a:p>
            <a:pPr lvl="1">
              <a:defRPr/>
            </a:pPr>
            <a:r>
              <a:rPr lang="en-US" altLang="en-US" dirty="0">
                <a:latin typeface="Times New Roman" panose="02020603050405020304" pitchFamily="18" charset="0"/>
                <a:cs typeface="Times New Roman" panose="02020603050405020304" pitchFamily="18" charset="0"/>
              </a:rPr>
              <a:t>Crop yield loss: 460 Gg N/year;</a:t>
            </a:r>
          </a:p>
          <a:p>
            <a:pPr lvl="1">
              <a:defRPr/>
            </a:pPr>
            <a:r>
              <a:rPr lang="en-US" altLang="en-US" dirty="0">
                <a:latin typeface="Times New Roman" panose="02020603050405020304" pitchFamily="18" charset="0"/>
                <a:cs typeface="Times New Roman" panose="02020603050405020304" pitchFamily="18" charset="0"/>
              </a:rPr>
              <a:t>Atmospheric burden of NH</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/NH</a:t>
            </a:r>
            <a:r>
              <a:rPr lang="en-US" altLang="en-US" baseline="30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increases by 20%</a:t>
            </a:r>
          </a:p>
          <a:p>
            <a:pPr lvl="1">
              <a:defRPr/>
            </a:pPr>
            <a:r>
              <a:rPr lang="en-US" altLang="en-US" dirty="0">
                <a:latin typeface="Times New Roman" panose="02020603050405020304" pitchFamily="18" charset="0"/>
                <a:cs typeface="Times New Roman" panose="02020603050405020304" pitchFamily="18" charset="0"/>
              </a:rPr>
              <a:t>N deposition over sensitive regions: increases by 10%</a:t>
            </a:r>
          </a:p>
          <a:p>
            <a:pPr>
              <a:defRPr/>
            </a:pPr>
            <a:r>
              <a:rPr lang="en-US" altLang="en-US" b="1" dirty="0">
                <a:latin typeface="Times New Roman" panose="02020603050405020304" pitchFamily="18" charset="0"/>
                <a:cs typeface="Times New Roman" panose="02020603050405020304" pitchFamily="18" charset="0"/>
              </a:rPr>
              <a:t>Mitigation measures</a:t>
            </a:r>
          </a:p>
          <a:p>
            <a:pPr lvl="1">
              <a:defRPr/>
            </a:pPr>
            <a:r>
              <a:rPr lang="en-US" altLang="en-US" dirty="0">
                <a:latin typeface="Times New Roman" panose="02020603050405020304" pitchFamily="18" charset="0"/>
                <a:cs typeface="Times New Roman" panose="02020603050405020304" pitchFamily="18" charset="0"/>
              </a:rPr>
              <a:t>Replacement of urea with non-urea fertilizers (RU): 500 Gg/year reduction in </a:t>
            </a:r>
            <a:r>
              <a:rPr lang="en-US" altLang="en-US" i="1" dirty="0">
                <a:latin typeface="Times New Roman" panose="02020603050405020304" pitchFamily="18" charset="0"/>
                <a:cs typeface="Times New Roman" panose="02020603050405020304" pitchFamily="18" charset="0"/>
              </a:rPr>
              <a:t>ESP</a:t>
            </a:r>
            <a:r>
              <a:rPr lang="en-US" altLang="en-US" baseline="-25000" dirty="0">
                <a:latin typeface="Times New Roman" panose="02020603050405020304" pitchFamily="18" charset="0"/>
                <a:cs typeface="Times New Roman" panose="02020603050405020304" pitchFamily="18" charset="0"/>
              </a:rPr>
              <a:t>NH3</a:t>
            </a:r>
            <a:r>
              <a:rPr lang="en-US" altLang="en-US" dirty="0">
                <a:latin typeface="Times New Roman" panose="02020603050405020304" pitchFamily="18" charset="0"/>
                <a:cs typeface="Times New Roman" panose="02020603050405020304" pitchFamily="18" charset="0"/>
              </a:rPr>
              <a:t>;</a:t>
            </a:r>
          </a:p>
          <a:p>
            <a:pPr lvl="1">
              <a:defRPr/>
            </a:pPr>
            <a:r>
              <a:rPr lang="en-US" altLang="en-US" dirty="0">
                <a:latin typeface="Times New Roman" panose="02020603050405020304" pitchFamily="18" charset="0"/>
                <a:cs typeface="Times New Roman" panose="02020603050405020304" pitchFamily="18" charset="0"/>
              </a:rPr>
              <a:t>Urea application with irrigation (UIR): -180 Gg/year</a:t>
            </a:r>
          </a:p>
          <a:p>
            <a:pPr lvl="1">
              <a:defRPr/>
            </a:pPr>
            <a:r>
              <a:rPr lang="en-US" altLang="en-US" dirty="0">
                <a:latin typeface="Times New Roman" panose="02020603050405020304" pitchFamily="18" charset="0"/>
                <a:cs typeface="Times New Roman" panose="02020603050405020304" pitchFamily="18" charset="0"/>
              </a:rPr>
              <a:t>Application of urea inhibitor (UIN): -280 Gg/year</a:t>
            </a:r>
          </a:p>
          <a:p>
            <a:pPr lvl="1">
              <a:defRPr/>
            </a:pPr>
            <a:r>
              <a:rPr lang="en-US" altLang="en-US" dirty="0">
                <a:latin typeface="Times New Roman" panose="02020603050405020304" pitchFamily="18" charset="0"/>
                <a:cs typeface="Times New Roman" panose="02020603050405020304" pitchFamily="18" charset="0"/>
              </a:rPr>
              <a:t>Deep placement of fertilizers (DP): -700 Gg/year</a:t>
            </a:r>
          </a:p>
        </p:txBody>
      </p:sp>
      <p:sp>
        <p:nvSpPr>
          <p:cNvPr id="36868" name="Rectangle 5">
            <a:extLst>
              <a:ext uri="{FF2B5EF4-FFF2-40B4-BE49-F238E27FC236}">
                <a16:creationId xmlns:a16="http://schemas.microsoft.com/office/drawing/2014/main" id="{3BDFA5CA-CED4-4FB6-B489-0B4FDED40DA8}"/>
              </a:ext>
            </a:extLst>
          </p:cNvPr>
          <p:cNvSpPr>
            <a:spLocks noChangeArrowheads="1"/>
          </p:cNvSpPr>
          <p:nvPr/>
        </p:nvSpPr>
        <p:spPr bwMode="auto">
          <a:xfrm>
            <a:off x="857867" y="5524039"/>
            <a:ext cx="75732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just">
              <a:spcBef>
                <a:spcPct val="0"/>
              </a:spcBef>
              <a:buFontTx/>
              <a:buNone/>
            </a:pPr>
            <a:r>
              <a:rPr lang="en-US" altLang="zh-CN" sz="1800" b="1" dirty="0">
                <a:latin typeface="Times New Roman" panose="02020603050405020304" pitchFamily="18" charset="0"/>
                <a:ea typeface="等线" panose="02010600030101010101" pitchFamily="2" charset="-122"/>
              </a:rPr>
              <a:t>The most effective strategy combining RU and DP measures with best management practices is estimated to reduce the </a:t>
            </a:r>
            <a:r>
              <a:rPr lang="en-US" altLang="zh-CN" sz="1800" b="1" i="1" dirty="0">
                <a:latin typeface="Times New Roman" panose="02020603050405020304" pitchFamily="18" charset="0"/>
                <a:ea typeface="等线" panose="02010600030101010101" pitchFamily="2" charset="-122"/>
              </a:rPr>
              <a:t>ESP</a:t>
            </a:r>
            <a:r>
              <a:rPr lang="en-US" altLang="zh-CN" sz="1800" b="1" baseline="-25000" dirty="0">
                <a:latin typeface="Times New Roman" panose="02020603050405020304" pitchFamily="18" charset="0"/>
                <a:ea typeface="等线" panose="02010600030101010101" pitchFamily="2" charset="-122"/>
              </a:rPr>
              <a:t>NH3</a:t>
            </a:r>
            <a:r>
              <a:rPr lang="en-US" altLang="zh-CN" sz="1800" b="1" dirty="0">
                <a:latin typeface="Times New Roman" panose="02020603050405020304" pitchFamily="18" charset="0"/>
                <a:ea typeface="等线" panose="02010600030101010101" pitchFamily="2" charset="-122"/>
              </a:rPr>
              <a:t> by ~50% (1020 Gg/year), fully compensating for the negative impacts of warming-induced </a:t>
            </a:r>
            <a:r>
              <a:rPr lang="en-US" altLang="zh-CN" sz="1800" b="1" i="1" dirty="0">
                <a:latin typeface="Times New Roman" panose="02020603050405020304" pitchFamily="18" charset="0"/>
                <a:ea typeface="等线" panose="02010600030101010101" pitchFamily="2" charset="-122"/>
              </a:rPr>
              <a:t>ESP</a:t>
            </a:r>
            <a:r>
              <a:rPr lang="en-US" altLang="zh-CN" sz="1800" b="1" baseline="-25000" dirty="0">
                <a:latin typeface="Times New Roman" panose="02020603050405020304" pitchFamily="18" charset="0"/>
                <a:ea typeface="等线" panose="02010600030101010101" pitchFamily="2" charset="-122"/>
              </a:rPr>
              <a:t>NH3</a:t>
            </a:r>
            <a:r>
              <a:rPr lang="en-US" altLang="zh-CN" sz="1800" b="1" dirty="0">
                <a:latin typeface="Times New Roman" panose="02020603050405020304" pitchFamily="18" charset="0"/>
                <a:ea typeface="等线" panose="02010600030101010101" pitchFamily="2" charset="-122"/>
              </a:rPr>
              <a:t> increase on the atmosphere and ecosystems</a:t>
            </a:r>
            <a:endParaRPr lang="zh-CN" altLang="en-US" sz="1800" dirty="0">
              <a:ea typeface="宋体" panose="02010600030101010101" pitchFamily="2" charset="-122"/>
            </a:endParaRPr>
          </a:p>
        </p:txBody>
      </p:sp>
      <p:sp>
        <p:nvSpPr>
          <p:cNvPr id="7" name="Rectangle 2">
            <a:extLst>
              <a:ext uri="{FF2B5EF4-FFF2-40B4-BE49-F238E27FC236}">
                <a16:creationId xmlns:a16="http://schemas.microsoft.com/office/drawing/2014/main" id="{83061183-AE70-4AE1-9D38-DC168C7CAB7C}"/>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Climate change impacts on NH</a:t>
            </a:r>
            <a:r>
              <a:rPr lang="en-US" altLang="en-US" sz="2800" baseline="-25000" dirty="0">
                <a:solidFill>
                  <a:srgbClr val="0033CC"/>
                </a:solidFill>
              </a:rPr>
              <a:t>3</a:t>
            </a:r>
            <a:r>
              <a:rPr lang="en-US" altLang="en-US" sz="2800" dirty="0">
                <a:solidFill>
                  <a:srgbClr val="0033CC"/>
                </a:solidFill>
              </a:rPr>
              <a:t> emissions from soil and plants (</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a:t>
            </a:r>
          </a:p>
        </p:txBody>
      </p:sp>
    </p:spTree>
    <p:extLst>
      <p:ext uri="{BB962C8B-B14F-4D97-AF65-F5344CB8AC3E}">
        <p14:creationId xmlns:p14="http://schemas.microsoft.com/office/powerpoint/2010/main" val="2007754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F37E115-00DF-445C-8BF8-CA983BF6C882}"/>
              </a:ext>
            </a:extLst>
          </p:cNvPr>
          <p:cNvSpPr txBox="1">
            <a:spLocks noChangeArrowheads="1"/>
          </p:cNvSpPr>
          <p:nvPr/>
        </p:nvSpPr>
        <p:spPr bwMode="auto">
          <a:xfrm>
            <a:off x="330926" y="209074"/>
            <a:ext cx="8691153" cy="623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defRPr/>
            </a:pPr>
            <a:r>
              <a:rPr lang="en-US" altLang="zh-CN" b="1" dirty="0">
                <a:latin typeface="Arial" panose="020B0604020202020204" pitchFamily="34" charset="0"/>
                <a:ea typeface="宋体" panose="02010600030101010101" pitchFamily="2" charset="-122"/>
                <a:cs typeface="Arial" panose="020B0604020202020204" pitchFamily="34" charset="0"/>
              </a:rPr>
              <a:t>Summary</a:t>
            </a:r>
          </a:p>
          <a:p>
            <a:pPr lvl="1">
              <a:defRPr/>
            </a:pPr>
            <a:r>
              <a:rPr lang="en-US" altLang="zh-CN" sz="2400" dirty="0">
                <a:latin typeface="Arial" panose="020B0604020202020204" pitchFamily="34" charset="0"/>
                <a:ea typeface="宋体" panose="02010600030101010101" pitchFamily="2" charset="-122"/>
                <a:cs typeface="Arial" panose="020B0604020202020204" pitchFamily="34" charset="0"/>
              </a:rPr>
              <a:t>Multiple causes of potential NH</a:t>
            </a:r>
            <a:r>
              <a:rPr lang="en-US" altLang="zh-CN" sz="2400" baseline="-25000" dirty="0">
                <a:latin typeface="Arial" panose="020B0604020202020204" pitchFamily="34" charset="0"/>
                <a:ea typeface="宋体" panose="02010600030101010101" pitchFamily="2" charset="-122"/>
                <a:cs typeface="Arial" panose="020B0604020202020204" pitchFamily="34" charset="0"/>
              </a:rPr>
              <a:t>3</a:t>
            </a:r>
            <a:r>
              <a:rPr lang="en-US" altLang="zh-CN" sz="2400" dirty="0">
                <a:latin typeface="Arial" panose="020B0604020202020204" pitchFamily="34" charset="0"/>
                <a:ea typeface="宋体" panose="02010600030101010101" pitchFamily="2" charset="-122"/>
                <a:cs typeface="Arial" panose="020B0604020202020204" pitchFamily="34" charset="0"/>
              </a:rPr>
              <a:t> (and N</a:t>
            </a:r>
            <a:r>
              <a:rPr lang="en-US" altLang="zh-CN" sz="2400" baseline="-25000" dirty="0">
                <a:latin typeface="Arial" panose="020B0604020202020204" pitchFamily="34" charset="0"/>
                <a:ea typeface="宋体" panose="02010600030101010101" pitchFamily="2" charset="-122"/>
                <a:cs typeface="Arial" panose="020B0604020202020204" pitchFamily="34" charset="0"/>
              </a:rPr>
              <a:t>R</a:t>
            </a:r>
            <a:r>
              <a:rPr lang="en-US" altLang="zh-CN" sz="2400" dirty="0">
                <a:latin typeface="Arial" panose="020B0604020202020204" pitchFamily="34" charset="0"/>
                <a:ea typeface="宋体" panose="02010600030101010101" pitchFamily="2" charset="-122"/>
                <a:cs typeface="Arial" panose="020B0604020202020204" pitchFamily="34" charset="0"/>
              </a:rPr>
              <a:t>) changes</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Land use</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Climate</a:t>
            </a:r>
          </a:p>
          <a:p>
            <a:pPr lvl="3">
              <a:defRPr/>
            </a:pPr>
            <a:r>
              <a:rPr lang="en-US" altLang="zh-CN" sz="2200" dirty="0">
                <a:latin typeface="Arial" panose="020B0604020202020204" pitchFamily="34" charset="0"/>
                <a:ea typeface="宋体" panose="02010600030101010101" pitchFamily="2" charset="-122"/>
                <a:cs typeface="Arial" panose="020B0604020202020204" pitchFamily="34" charset="0"/>
              </a:rPr>
              <a:t>CMAQ-FEST-C appears to capture NH</a:t>
            </a:r>
            <a:r>
              <a:rPr lang="en-US" altLang="zh-CN" sz="2200" baseline="-25000" dirty="0">
                <a:latin typeface="Arial" panose="020B0604020202020204" pitchFamily="34" charset="0"/>
                <a:ea typeface="宋体" panose="02010600030101010101" pitchFamily="2" charset="-122"/>
                <a:cs typeface="Arial" panose="020B0604020202020204" pitchFamily="34" charset="0"/>
              </a:rPr>
              <a:t>3</a:t>
            </a:r>
            <a:r>
              <a:rPr lang="en-US" altLang="zh-CN" sz="2200" dirty="0">
                <a:latin typeface="Arial" panose="020B0604020202020204" pitchFamily="34" charset="0"/>
                <a:ea typeface="宋体" panose="02010600030101010101" pitchFamily="2" charset="-122"/>
                <a:cs typeface="Arial" panose="020B0604020202020204" pitchFamily="34" charset="0"/>
              </a:rPr>
              <a:t> sensitivity to meteorology, </a:t>
            </a:r>
            <a:r>
              <a:rPr lang="en-US" altLang="zh-CN" sz="2200" u="sng" dirty="0">
                <a:latin typeface="Arial" panose="020B0604020202020204" pitchFamily="34" charset="0"/>
                <a:ea typeface="宋体" panose="02010600030101010101" pitchFamily="2" charset="-122"/>
                <a:cs typeface="Arial" panose="020B0604020202020204" pitchFamily="34" charset="0"/>
              </a:rPr>
              <a:t>Modeled vs Observed</a:t>
            </a:r>
            <a:r>
              <a:rPr lang="en-US" altLang="zh-CN" sz="2200" dirty="0">
                <a:latin typeface="Arial" panose="020B0604020202020204" pitchFamily="34" charset="0"/>
                <a:ea typeface="宋体" panose="02010600030101010101" pitchFamily="2" charset="-122"/>
                <a:cs typeface="Arial" panose="020B0604020202020204" pitchFamily="34" charset="0"/>
              </a:rPr>
              <a:t>:</a:t>
            </a:r>
          </a:p>
          <a:p>
            <a:pPr lvl="4">
              <a:defRPr/>
            </a:pPr>
            <a:r>
              <a:rPr lang="en-US" altLang="zh-CN" sz="2200" dirty="0">
                <a:latin typeface="Arial" panose="020B0604020202020204" pitchFamily="34" charset="0"/>
                <a:ea typeface="宋体" panose="02010600030101010101" pitchFamily="2" charset="-122"/>
                <a:cs typeface="Arial" panose="020B0604020202020204" pitchFamily="34" charset="0"/>
              </a:rPr>
              <a:t>Midwest: </a:t>
            </a:r>
            <a:r>
              <a:rPr lang="en-US" altLang="zh-CN" sz="2200" u="sng" dirty="0">
                <a:latin typeface="Arial" panose="020B0604020202020204" pitchFamily="34" charset="0"/>
                <a:ea typeface="宋体" panose="02010600030101010101" pitchFamily="2" charset="-122"/>
                <a:cs typeface="Arial" panose="020B0604020202020204" pitchFamily="34" charset="0"/>
              </a:rPr>
              <a:t>+0.18 ppb</a:t>
            </a:r>
            <a:r>
              <a:rPr lang="en-US" altLang="zh-CN" sz="2200" u="sng" dirty="0">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200" u="sng" dirty="0">
                <a:latin typeface="Arial" panose="020B0604020202020204" pitchFamily="34" charset="0"/>
                <a:ea typeface="宋体" panose="02010600030101010101" pitchFamily="2" charset="-122"/>
                <a:cs typeface="Arial" panose="020B0604020202020204" pitchFamily="34" charset="0"/>
              </a:rPr>
              <a:t>K</a:t>
            </a:r>
            <a:r>
              <a:rPr lang="en-US" altLang="zh-CN" sz="2200" u="sng" baseline="30000" dirty="0">
                <a:latin typeface="Arial" panose="020B0604020202020204" pitchFamily="34" charset="0"/>
                <a:ea typeface="宋体" panose="02010600030101010101" pitchFamily="2" charset="-122"/>
                <a:cs typeface="Arial" panose="020B0604020202020204" pitchFamily="34" charset="0"/>
              </a:rPr>
              <a:t>-1</a:t>
            </a:r>
            <a:r>
              <a:rPr lang="en-US" altLang="zh-CN" sz="2200" u="sng" dirty="0">
                <a:latin typeface="Arial" panose="020B0604020202020204" pitchFamily="34" charset="0"/>
                <a:ea typeface="宋体" panose="02010600030101010101" pitchFamily="2" charset="-122"/>
                <a:cs typeface="Arial" panose="020B0604020202020204" pitchFamily="34" charset="0"/>
              </a:rPr>
              <a:t> vs +0.15 ppb</a:t>
            </a:r>
            <a:r>
              <a:rPr lang="en-US" altLang="zh-CN" sz="2200" u="sng" dirty="0">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200" u="sng" dirty="0">
                <a:latin typeface="Arial" panose="020B0604020202020204" pitchFamily="34" charset="0"/>
                <a:ea typeface="宋体" panose="02010600030101010101" pitchFamily="2" charset="-122"/>
                <a:cs typeface="Arial" panose="020B0604020202020204" pitchFamily="34" charset="0"/>
              </a:rPr>
              <a:t>K</a:t>
            </a:r>
            <a:r>
              <a:rPr lang="en-US" altLang="zh-CN" sz="2200" u="sng" baseline="30000" dirty="0">
                <a:latin typeface="Arial" panose="020B0604020202020204" pitchFamily="34" charset="0"/>
                <a:ea typeface="宋体" panose="02010600030101010101" pitchFamily="2" charset="-122"/>
                <a:cs typeface="Arial" panose="020B0604020202020204" pitchFamily="34" charset="0"/>
              </a:rPr>
              <a:t>-1</a:t>
            </a:r>
            <a:endParaRPr lang="en-US" altLang="zh-CN" sz="2200" u="sng" dirty="0">
              <a:latin typeface="Arial" panose="020B0604020202020204" pitchFamily="34" charset="0"/>
              <a:ea typeface="宋体" panose="02010600030101010101" pitchFamily="2" charset="-122"/>
              <a:cs typeface="Arial" panose="020B0604020202020204" pitchFamily="34" charset="0"/>
            </a:endParaRPr>
          </a:p>
          <a:p>
            <a:pPr lvl="4">
              <a:defRPr/>
            </a:pPr>
            <a:r>
              <a:rPr lang="en-US" altLang="zh-CN" sz="2200" dirty="0">
                <a:latin typeface="Arial" panose="020B0604020202020204" pitchFamily="34" charset="0"/>
                <a:ea typeface="宋体" panose="02010600030101010101" pitchFamily="2" charset="-122"/>
                <a:cs typeface="Arial" panose="020B0604020202020204" pitchFamily="34" charset="0"/>
              </a:rPr>
              <a:t>Site locations: </a:t>
            </a:r>
            <a:r>
              <a:rPr lang="en-US" altLang="zh-CN" sz="2200" u="sng" dirty="0">
                <a:latin typeface="Arial" panose="020B0604020202020204" pitchFamily="34" charset="0"/>
                <a:ea typeface="宋体" panose="02010600030101010101" pitchFamily="2" charset="-122"/>
                <a:cs typeface="Arial" panose="020B0604020202020204" pitchFamily="34" charset="0"/>
              </a:rPr>
              <a:t>+0.34 ppb</a:t>
            </a:r>
            <a:r>
              <a:rPr lang="en-US" altLang="zh-CN" sz="2200" u="sng" dirty="0">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200" u="sng" dirty="0">
                <a:latin typeface="Arial" panose="020B0604020202020204" pitchFamily="34" charset="0"/>
                <a:ea typeface="宋体" panose="02010600030101010101" pitchFamily="2" charset="-122"/>
                <a:cs typeface="Arial" panose="020B0604020202020204" pitchFamily="34" charset="0"/>
              </a:rPr>
              <a:t>K</a:t>
            </a:r>
            <a:r>
              <a:rPr lang="en-US" altLang="zh-CN" sz="2200" u="sng" baseline="30000" dirty="0">
                <a:latin typeface="Arial" panose="020B0604020202020204" pitchFamily="34" charset="0"/>
                <a:ea typeface="宋体" panose="02010600030101010101" pitchFamily="2" charset="-122"/>
                <a:cs typeface="Arial" panose="020B0604020202020204" pitchFamily="34" charset="0"/>
              </a:rPr>
              <a:t>-1</a:t>
            </a:r>
            <a:r>
              <a:rPr lang="en-US" altLang="zh-CN" sz="2200" u="sng" dirty="0">
                <a:latin typeface="Arial" panose="020B0604020202020204" pitchFamily="34" charset="0"/>
                <a:ea typeface="宋体" panose="02010600030101010101" pitchFamily="2" charset="-122"/>
                <a:cs typeface="Arial" panose="020B0604020202020204" pitchFamily="34" charset="0"/>
              </a:rPr>
              <a:t> vs +0.33 ppb</a:t>
            </a:r>
            <a:r>
              <a:rPr lang="en-US" altLang="zh-CN" sz="2200" u="sng" dirty="0">
                <a:latin typeface="Arial" panose="020B0604020202020204" pitchFamily="34" charset="0"/>
                <a:ea typeface="宋体" panose="02010600030101010101" pitchFamily="2" charset="-122"/>
                <a:cs typeface="Arial" panose="020B0604020202020204" pitchFamily="34" charset="0"/>
                <a:sym typeface="Wingdings" panose="05000000000000000000" pitchFamily="2" charset="2"/>
              </a:rPr>
              <a:t></a:t>
            </a:r>
            <a:r>
              <a:rPr lang="en-US" altLang="zh-CN" sz="2200" u="sng" dirty="0">
                <a:latin typeface="Arial" panose="020B0604020202020204" pitchFamily="34" charset="0"/>
                <a:ea typeface="宋体" panose="02010600030101010101" pitchFamily="2" charset="-122"/>
                <a:cs typeface="Arial" panose="020B0604020202020204" pitchFamily="34" charset="0"/>
              </a:rPr>
              <a:t>K</a:t>
            </a:r>
            <a:r>
              <a:rPr lang="en-US" altLang="zh-CN" sz="2200" u="sng" baseline="30000" dirty="0">
                <a:latin typeface="Arial" panose="020B0604020202020204" pitchFamily="34" charset="0"/>
                <a:ea typeface="宋体" panose="02010600030101010101" pitchFamily="2" charset="-122"/>
                <a:cs typeface="Arial" panose="020B0604020202020204" pitchFamily="34" charset="0"/>
              </a:rPr>
              <a:t>-1</a:t>
            </a:r>
            <a:endParaRPr lang="en-US" altLang="zh-CN" sz="2200" u="sng" dirty="0">
              <a:latin typeface="Arial" panose="020B0604020202020204" pitchFamily="34" charset="0"/>
              <a:ea typeface="宋体" panose="02010600030101010101" pitchFamily="2" charset="-122"/>
              <a:cs typeface="Arial" panose="020B0604020202020204" pitchFamily="34" charset="0"/>
            </a:endParaRPr>
          </a:p>
          <a:p>
            <a:pPr lvl="1">
              <a:defRPr/>
            </a:pPr>
            <a:r>
              <a:rPr lang="en-US" altLang="zh-CN" sz="2400" dirty="0">
                <a:latin typeface="Arial" panose="020B0604020202020204" pitchFamily="34" charset="0"/>
                <a:ea typeface="宋体" panose="02010600030101010101" pitchFamily="2" charset="-122"/>
                <a:cs typeface="Arial" panose="020B0604020202020204" pitchFamily="34" charset="0"/>
              </a:rPr>
              <a:t>Cropland NH</a:t>
            </a:r>
            <a:r>
              <a:rPr lang="en-US" altLang="zh-CN" sz="2400" baseline="-25000" dirty="0">
                <a:latin typeface="Arial" panose="020B0604020202020204" pitchFamily="34" charset="0"/>
                <a:ea typeface="宋体" panose="02010600030101010101" pitchFamily="2" charset="-122"/>
                <a:cs typeface="Arial" panose="020B0604020202020204" pitchFamily="34" charset="0"/>
              </a:rPr>
              <a:t>3</a:t>
            </a:r>
            <a:r>
              <a:rPr lang="en-US" altLang="zh-CN" sz="2400" dirty="0">
                <a:latin typeface="Arial" panose="020B0604020202020204" pitchFamily="34" charset="0"/>
                <a:ea typeface="宋体" panose="02010600030101010101" pitchFamily="2" charset="-122"/>
                <a:cs typeface="Arial" panose="020B0604020202020204" pitchFamily="34" charset="0"/>
              </a:rPr>
              <a:t> emissions expected to significantly increase in response to </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Climate warming, </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Land use change</a:t>
            </a:r>
          </a:p>
          <a:p>
            <a:pPr lvl="1">
              <a:defRPr/>
            </a:pPr>
            <a:r>
              <a:rPr lang="en-US" altLang="zh-CN" sz="2400" dirty="0">
                <a:latin typeface="Arial" panose="020B0604020202020204" pitchFamily="34" charset="0"/>
                <a:ea typeface="宋体" panose="02010600030101010101" pitchFamily="2" charset="-122"/>
                <a:cs typeface="Arial" panose="020B0604020202020204" pitchFamily="34" charset="0"/>
              </a:rPr>
              <a:t>Changes impact </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N cycle </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Sensitive ecosystems</a:t>
            </a:r>
          </a:p>
          <a:p>
            <a:pPr lvl="2">
              <a:defRPr/>
            </a:pPr>
            <a:r>
              <a:rPr lang="en-US" altLang="zh-CN" sz="2200" dirty="0">
                <a:latin typeface="Arial" panose="020B0604020202020204" pitchFamily="34" charset="0"/>
                <a:ea typeface="宋体" panose="02010600030101010101" pitchFamily="2" charset="-122"/>
                <a:cs typeface="Arial" panose="020B0604020202020204" pitchFamily="34" charset="0"/>
              </a:rPr>
              <a:t>Threaten food security</a:t>
            </a:r>
          </a:p>
          <a:p>
            <a:pPr lvl="1">
              <a:defRPr/>
            </a:pPr>
            <a:endParaRPr lang="zh-CN" altLang="zh-CN" sz="2400" dirty="0">
              <a:latin typeface="Arial" panose="020B0604020202020204" pitchFamily="34" charset="0"/>
              <a:ea typeface="宋体" panose="02010600030101010101" pitchFamily="2" charset="-122"/>
              <a:cs typeface="Arial" panose="020B0604020202020204" pitchFamily="34" charset="0"/>
            </a:endParaRPr>
          </a:p>
          <a:p>
            <a:pPr marL="0" indent="0">
              <a:buNone/>
              <a:defRPr/>
            </a:pPr>
            <a:endParaRPr lang="en-US" altLang="zh-CN" dirty="0">
              <a:highlight>
                <a:srgbClr val="00FF00"/>
              </a:highlight>
              <a:latin typeface="Arial" panose="020B0604020202020204" pitchFamily="34" charset="0"/>
              <a:ea typeface="宋体" panose="02010600030101010101" pitchFamily="2" charset="-122"/>
              <a:cs typeface="Arial" panose="020B0604020202020204" pitchFamily="34" charset="0"/>
            </a:endParaRPr>
          </a:p>
          <a:p>
            <a:pPr>
              <a:defRPr/>
            </a:pPr>
            <a:endParaRPr lang="zh-CN" altLang="zh-CN"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35724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5E9A42-6250-4C0D-BEF4-D609FB0C57A8}"/>
              </a:ext>
            </a:extLst>
          </p:cNvPr>
          <p:cNvSpPr txBox="1">
            <a:spLocks noChangeArrowheads="1"/>
          </p:cNvSpPr>
          <p:nvPr/>
        </p:nvSpPr>
        <p:spPr bwMode="auto">
          <a:xfrm>
            <a:off x="1064029" y="899462"/>
            <a:ext cx="7688086" cy="385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defRPr/>
            </a:pPr>
            <a:r>
              <a:rPr lang="en-US" altLang="zh-CN" b="1" dirty="0">
                <a:latin typeface="Arial" panose="020B0604020202020204" pitchFamily="34" charset="0"/>
                <a:ea typeface="宋体" panose="02010600030101010101" pitchFamily="2" charset="-122"/>
                <a:cs typeface="Arial" panose="020B0604020202020204" pitchFamily="34" charset="0"/>
              </a:rPr>
              <a:t>Acknowledgement</a:t>
            </a:r>
          </a:p>
          <a:p>
            <a:pPr lvl="1">
              <a:defRPr/>
            </a:pPr>
            <a:r>
              <a:rPr lang="en-US" altLang="zh-CN" dirty="0">
                <a:latin typeface="Arial" panose="020B0604020202020204" pitchFamily="34" charset="0"/>
                <a:ea typeface="宋体" panose="02010600030101010101" pitchFamily="2" charset="-122"/>
                <a:cs typeface="Arial" panose="020B0604020202020204" pitchFamily="34" charset="0"/>
              </a:rPr>
              <a:t>EPA grant number R835880</a:t>
            </a:r>
          </a:p>
          <a:p>
            <a:pPr lvl="1">
              <a:defRPr/>
            </a:pPr>
            <a:r>
              <a:rPr lang="en-US" altLang="en-US" sz="2400" dirty="0" smtClean="0">
                <a:latin typeface="Arial" panose="020B0604020202020204" pitchFamily="34" charset="0"/>
                <a:cs typeface="Arial" panose="020B0604020202020204" pitchFamily="34" charset="0"/>
              </a:rPr>
              <a:t>Contacts:</a:t>
            </a:r>
          </a:p>
          <a:p>
            <a:pPr lvl="2">
              <a:defRPr/>
            </a:pPr>
            <a:r>
              <a:rPr lang="en-US" altLang="en-US" sz="2000" dirty="0" smtClean="0">
                <a:latin typeface="Arial" panose="020B0604020202020204" pitchFamily="34" charset="0"/>
                <a:cs typeface="Arial" panose="020B0604020202020204" pitchFamily="34" charset="0"/>
              </a:rPr>
              <a:t>Armistead G. Russell: </a:t>
            </a:r>
            <a:r>
              <a:rPr lang="en-US" altLang="en-US" sz="2000" dirty="0" smtClean="0">
                <a:latin typeface="Arial" panose="020B0604020202020204" pitchFamily="34" charset="0"/>
                <a:cs typeface="Arial" panose="020B0604020202020204" pitchFamily="34" charset="0"/>
                <a:hlinkClick r:id="rId3"/>
              </a:rPr>
              <a:t>ted.russell@gatech.edu</a:t>
            </a:r>
            <a:endParaRPr lang="en-US" altLang="en-US" sz="2000" dirty="0" smtClean="0">
              <a:latin typeface="Arial" panose="020B0604020202020204" pitchFamily="34" charset="0"/>
              <a:cs typeface="Arial" panose="020B0604020202020204" pitchFamily="34" charset="0"/>
            </a:endParaRPr>
          </a:p>
          <a:p>
            <a:pPr lvl="2">
              <a:defRPr/>
            </a:pPr>
            <a:r>
              <a:rPr lang="en-US" altLang="en-US" sz="2000" dirty="0" smtClean="0">
                <a:latin typeface="Arial" panose="020B0604020202020204" pitchFamily="34" charset="0"/>
                <a:cs typeface="Arial" panose="020B0604020202020204" pitchFamily="34" charset="0"/>
              </a:rPr>
              <a:t>Yilin </a:t>
            </a:r>
            <a:r>
              <a:rPr lang="en-US" altLang="en-US" sz="2000" dirty="0">
                <a:latin typeface="Arial" panose="020B0604020202020204" pitchFamily="34" charset="0"/>
                <a:cs typeface="Arial" panose="020B0604020202020204" pitchFamily="34" charset="0"/>
              </a:rPr>
              <a:t>Chen: </a:t>
            </a:r>
            <a:r>
              <a:rPr lang="en-US" altLang="en-US" sz="2000" dirty="0">
                <a:latin typeface="Arial" panose="020B0604020202020204" pitchFamily="34" charset="0"/>
                <a:cs typeface="Arial" panose="020B0604020202020204" pitchFamily="34" charset="0"/>
                <a:hlinkClick r:id="rId4"/>
              </a:rPr>
              <a:t>ychen870@gatech.edu</a:t>
            </a:r>
            <a:endParaRPr lang="en-US" altLang="en-US" sz="2000" dirty="0">
              <a:latin typeface="Arial" panose="020B0604020202020204" pitchFamily="34" charset="0"/>
              <a:cs typeface="Arial" panose="020B0604020202020204" pitchFamily="34" charset="0"/>
            </a:endParaRPr>
          </a:p>
          <a:p>
            <a:pPr lvl="2">
              <a:defRPr/>
            </a:pPr>
            <a:r>
              <a:rPr lang="en-US" altLang="en-US" sz="2000" dirty="0">
                <a:latin typeface="Arial" panose="020B0604020202020204" pitchFamily="34" charset="0"/>
                <a:cs typeface="Arial" panose="020B0604020202020204" pitchFamily="34" charset="0"/>
              </a:rPr>
              <a:t>Huizhong Shen: </a:t>
            </a:r>
            <a:r>
              <a:rPr lang="en-US" altLang="en-US" sz="2000" dirty="0">
                <a:latin typeface="Arial" panose="020B0604020202020204" pitchFamily="34" charset="0"/>
                <a:cs typeface="Arial" panose="020B0604020202020204" pitchFamily="34" charset="0"/>
                <a:hlinkClick r:id="rId5"/>
              </a:rPr>
              <a:t>hshen73@gatech.edu</a:t>
            </a:r>
            <a:endParaRPr lang="en-US" altLang="en-US" sz="2000" dirty="0">
              <a:latin typeface="Arial" panose="020B0604020202020204" pitchFamily="34" charset="0"/>
              <a:cs typeface="Arial" panose="020B0604020202020204" pitchFamily="34" charset="0"/>
            </a:endParaRPr>
          </a:p>
          <a:p>
            <a:pPr lvl="2">
              <a:defRPr/>
            </a:pPr>
            <a:endParaRPr lang="en-US" altLang="en-US" sz="2000" dirty="0">
              <a:latin typeface="Arial" panose="020B0604020202020204" pitchFamily="34" charset="0"/>
              <a:cs typeface="Arial" panose="020B0604020202020204" pitchFamily="34" charset="0"/>
            </a:endParaRPr>
          </a:p>
        </p:txBody>
      </p:sp>
      <p:pic>
        <p:nvPicPr>
          <p:cNvPr id="4" name="Picture 10" descr="Starblock">
            <a:extLst>
              <a:ext uri="{FF2B5EF4-FFF2-40B4-BE49-F238E27FC236}">
                <a16:creationId xmlns:a16="http://schemas.microsoft.com/office/drawing/2014/main" id="{A4FA4CDF-681D-4EF8-8F0E-2C953322E737}"/>
              </a:ext>
            </a:extLst>
          </p:cNvPr>
          <p:cNvPicPr>
            <a:picLocks noChangeAspect="1" noChangeArrowheads="1"/>
          </p:cNvPicPr>
          <p:nvPr/>
        </p:nvPicPr>
        <p:blipFill>
          <a:blip r:embed="rId6"/>
          <a:srcRect/>
          <a:stretch>
            <a:fillRect/>
          </a:stretch>
        </p:blipFill>
        <p:spPr bwMode="auto">
          <a:xfrm>
            <a:off x="6618788" y="5468447"/>
            <a:ext cx="2315220" cy="1143000"/>
          </a:xfrm>
          <a:prstGeom prst="rect">
            <a:avLst/>
          </a:prstGeom>
          <a:noFill/>
          <a:ln w="9525">
            <a:noFill/>
            <a:miter lim="800000"/>
            <a:headEnd/>
            <a:tailEnd/>
          </a:ln>
        </p:spPr>
      </p:pic>
      <p:sp>
        <p:nvSpPr>
          <p:cNvPr id="5" name="Rectangle 4">
            <a:extLst>
              <a:ext uri="{FF2B5EF4-FFF2-40B4-BE49-F238E27FC236}">
                <a16:creationId xmlns:a16="http://schemas.microsoft.com/office/drawing/2014/main" id="{0B72560F-A43A-4265-9573-226510333C97}"/>
              </a:ext>
            </a:extLst>
          </p:cNvPr>
          <p:cNvSpPr/>
          <p:nvPr/>
        </p:nvSpPr>
        <p:spPr>
          <a:xfrm>
            <a:off x="7605061" y="6138907"/>
            <a:ext cx="1372492" cy="307777"/>
          </a:xfrm>
          <a:prstGeom prst="rect">
            <a:avLst/>
          </a:prstGeom>
        </p:spPr>
        <p:txBody>
          <a:bodyPr wrap="none">
            <a:spAutoFit/>
          </a:bodyPr>
          <a:lstStyle/>
          <a:p>
            <a:pPr lvl="1">
              <a:defRPr/>
            </a:pPr>
            <a:r>
              <a:rPr lang="en-US" altLang="zh-CN" sz="1400" dirty="0">
                <a:latin typeface="Arial" panose="020B0604020202020204" pitchFamily="34" charset="0"/>
                <a:ea typeface="宋体" panose="02010600030101010101" pitchFamily="2" charset="-122"/>
                <a:cs typeface="Arial" panose="020B0604020202020204" pitchFamily="34" charset="0"/>
              </a:rPr>
              <a:t>R835880</a:t>
            </a:r>
          </a:p>
        </p:txBody>
      </p:sp>
      <p:sp>
        <p:nvSpPr>
          <p:cNvPr id="6" name="Rectangle 5">
            <a:extLst>
              <a:ext uri="{FF2B5EF4-FFF2-40B4-BE49-F238E27FC236}">
                <a16:creationId xmlns:a16="http://schemas.microsoft.com/office/drawing/2014/main" id="{0DEF588F-4B1B-431F-A19C-722786F4CE11}"/>
              </a:ext>
            </a:extLst>
          </p:cNvPr>
          <p:cNvSpPr/>
          <p:nvPr/>
        </p:nvSpPr>
        <p:spPr>
          <a:xfrm>
            <a:off x="83126" y="5648493"/>
            <a:ext cx="4572000" cy="1015663"/>
          </a:xfrm>
          <a:prstGeom prst="rect">
            <a:avLst/>
          </a:prstGeom>
        </p:spPr>
        <p:txBody>
          <a:bodyPr>
            <a:spAutoFit/>
          </a:bodyPr>
          <a:lstStyle/>
          <a:p>
            <a:r>
              <a:rPr lang="en-US" altLang="ko-KR" sz="1200" dirty="0">
                <a:ea typeface="굴림" charset="-127"/>
              </a:rPr>
              <a:t>This presentation was made possible in part by USEPA. Its contents are solely the responsibility of the grantee and do not necessarily represent the official views of the funding sources and those sources do not endorse the purchase of any commercial products or services mentioned in the publication. </a:t>
            </a:r>
            <a:endParaRPr lang="en-US" sz="1200" dirty="0"/>
          </a:p>
        </p:txBody>
      </p:sp>
      <p:pic>
        <p:nvPicPr>
          <p:cNvPr id="8" name="Picture 7" descr="A close up of a sign&#10;&#10;Description generated with very high confidence">
            <a:extLst>
              <a:ext uri="{FF2B5EF4-FFF2-40B4-BE49-F238E27FC236}">
                <a16:creationId xmlns:a16="http://schemas.microsoft.com/office/drawing/2014/main" id="{B9B86178-891F-491A-8FE2-4E1352699F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626" y="5468447"/>
            <a:ext cx="1153486" cy="1143000"/>
          </a:xfrm>
          <a:prstGeom prst="rect">
            <a:avLst/>
          </a:prstGeom>
        </p:spPr>
      </p:pic>
    </p:spTree>
    <p:extLst>
      <p:ext uri="{BB962C8B-B14F-4D97-AF65-F5344CB8AC3E}">
        <p14:creationId xmlns:p14="http://schemas.microsoft.com/office/powerpoint/2010/main" val="3011198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C7FA451-9CFA-4DF4-B885-45642F5DDC39}"/>
              </a:ext>
            </a:extLst>
          </p:cNvPr>
          <p:cNvSpPr>
            <a:spLocks noGrp="1" noChangeArrowheads="1"/>
          </p:cNvSpPr>
          <p:nvPr>
            <p:ph type="title"/>
          </p:nvPr>
        </p:nvSpPr>
        <p:spPr>
          <a:xfrm>
            <a:off x="696913" y="0"/>
            <a:ext cx="77724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488" tIns="44450" rIns="90488" bIns="44450" rtlCol="0" anchor="ctr">
            <a:normAutofit/>
          </a:bodyPr>
          <a:lstStyle/>
          <a:p>
            <a:r>
              <a:rPr lang="en-US" altLang="en-US" sz="2800" dirty="0">
                <a:solidFill>
                  <a:srgbClr val="0033CC"/>
                </a:solidFill>
                <a:latin typeface="Book Antiqua" panose="02040602050305030304" pitchFamily="18" charset="0"/>
                <a:ea typeface="+mn-ea"/>
                <a:cs typeface="+mn-cs"/>
              </a:rPr>
              <a:t>Land Use Change and Air Quality</a:t>
            </a:r>
          </a:p>
        </p:txBody>
      </p:sp>
      <p:sp>
        <p:nvSpPr>
          <p:cNvPr id="9219" name="Rectangle 3">
            <a:extLst>
              <a:ext uri="{FF2B5EF4-FFF2-40B4-BE49-F238E27FC236}">
                <a16:creationId xmlns:a16="http://schemas.microsoft.com/office/drawing/2014/main" id="{F15724FB-C528-47F2-B84B-F30AFD1EB569}"/>
              </a:ext>
            </a:extLst>
          </p:cNvPr>
          <p:cNvSpPr>
            <a:spLocks noGrp="1" noChangeArrowheads="1"/>
          </p:cNvSpPr>
          <p:nvPr>
            <p:ph idx="1"/>
          </p:nvPr>
        </p:nvSpPr>
        <p:spPr>
          <a:xfrm>
            <a:off x="213903" y="1076633"/>
            <a:ext cx="8738419" cy="5449888"/>
          </a:xfrm>
        </p:spPr>
        <p:txBody>
          <a:bodyPr>
            <a:normAutofit/>
          </a:bodyPr>
          <a:lstStyle/>
          <a:p>
            <a:r>
              <a:rPr lang="en-US" altLang="en-US" dirty="0"/>
              <a:t>Why land use change matters to air and water quality:</a:t>
            </a:r>
          </a:p>
          <a:p>
            <a:pPr lvl="1"/>
            <a:r>
              <a:rPr lang="en-US" altLang="en-US" dirty="0"/>
              <a:t>Emissions/discharge linkages</a:t>
            </a:r>
          </a:p>
          <a:p>
            <a:pPr lvl="2"/>
            <a:r>
              <a:rPr lang="en-US" altLang="en-US" dirty="0"/>
              <a:t>Increasing component as industrial and mobile sources are reduced</a:t>
            </a:r>
          </a:p>
          <a:p>
            <a:pPr lvl="1"/>
            <a:r>
              <a:rPr lang="en-US" altLang="en-US" dirty="0"/>
              <a:t>Heating/cooling (e.g., urban heat island)</a:t>
            </a:r>
          </a:p>
          <a:p>
            <a:pPr lvl="1"/>
            <a:r>
              <a:rPr lang="en-US" altLang="zh-CN" dirty="0">
                <a:ea typeface="宋体" panose="02010600030101010101" pitchFamily="2" charset="-122"/>
              </a:rPr>
              <a:t>Directly affected by </a:t>
            </a:r>
            <a:r>
              <a:rPr lang="en-US" altLang="en-US" dirty="0"/>
              <a:t>future global change</a:t>
            </a:r>
          </a:p>
          <a:p>
            <a:r>
              <a:rPr lang="en-US" altLang="en-US" dirty="0"/>
              <a:t>Impacts on PM, Ozone, NOx, reactive nitrogen deposition …</a:t>
            </a:r>
          </a:p>
          <a:p>
            <a:pPr lvl="1"/>
            <a:r>
              <a:rPr lang="en-US" altLang="en-US" dirty="0"/>
              <a:t>Health</a:t>
            </a:r>
          </a:p>
          <a:p>
            <a:pPr lvl="1"/>
            <a:r>
              <a:rPr lang="en-US" altLang="en-US" dirty="0"/>
              <a:t>Welfare</a:t>
            </a:r>
          </a:p>
          <a:p>
            <a:pPr lvl="2"/>
            <a:r>
              <a:rPr lang="en-US" altLang="en-US" dirty="0"/>
              <a:t>Often overlooked</a:t>
            </a:r>
          </a:p>
          <a:p>
            <a:pPr lvl="1"/>
            <a:r>
              <a:rPr lang="en-US" altLang="zh-CN" dirty="0"/>
              <a:t>Acidic deposition (N&amp;S)</a:t>
            </a:r>
          </a:p>
          <a:p>
            <a:pPr lvl="1"/>
            <a:r>
              <a:rPr lang="en-US" altLang="zh-CN" dirty="0"/>
              <a:t>Terrestrial nitrogen </a:t>
            </a:r>
          </a:p>
          <a:p>
            <a:pPr marL="457200" lvl="1" indent="0">
              <a:buNone/>
            </a:pPr>
            <a:r>
              <a:rPr lang="en-US" altLang="zh-CN" dirty="0"/>
              <a:t>    enrichment (NR)</a:t>
            </a:r>
          </a:p>
          <a:p>
            <a:pPr lvl="1"/>
            <a:endParaRPr lang="en-US" altLang="en-US" dirty="0"/>
          </a:p>
          <a:p>
            <a:endParaRPr lang="en-US" altLang="en-US" dirty="0"/>
          </a:p>
        </p:txBody>
      </p:sp>
      <p:pic>
        <p:nvPicPr>
          <p:cNvPr id="9220" name="Picture 1">
            <a:extLst>
              <a:ext uri="{FF2B5EF4-FFF2-40B4-BE49-F238E27FC236}">
                <a16:creationId xmlns:a16="http://schemas.microsoft.com/office/drawing/2014/main" id="{2CEBFBB2-C85A-48A1-9036-6C3D3F1D87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201" y="3773978"/>
            <a:ext cx="4321799" cy="323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951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459776A-655A-425F-B40E-5E764918F826}"/>
              </a:ext>
            </a:extLst>
          </p:cNvPr>
          <p:cNvSpPr>
            <a:spLocks noGrp="1" noChangeArrowheads="1"/>
          </p:cNvSpPr>
          <p:nvPr>
            <p:ph type="title"/>
          </p:nvPr>
        </p:nvSpPr>
        <p:spPr>
          <a:xfrm>
            <a:off x="696913" y="0"/>
            <a:ext cx="77724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488" tIns="44450" rIns="90488" bIns="44450" rtlCol="0" anchor="ctr">
            <a:normAutofit/>
          </a:bodyPr>
          <a:lstStyle/>
          <a:p>
            <a:r>
              <a:rPr lang="en-US" altLang="zh-CN" sz="2800" dirty="0">
                <a:solidFill>
                  <a:srgbClr val="0033CC"/>
                </a:solidFill>
                <a:latin typeface="Book Antiqua" panose="02040602050305030304" pitchFamily="18" charset="0"/>
                <a:ea typeface="+mn-ea"/>
                <a:cs typeface="+mn-cs"/>
              </a:rPr>
              <a:t>Study Objectives</a:t>
            </a:r>
            <a:endParaRPr lang="en-US" altLang="en-US" sz="2800" dirty="0">
              <a:solidFill>
                <a:srgbClr val="0033CC"/>
              </a:solidFill>
              <a:latin typeface="Book Antiqua" panose="02040602050305030304" pitchFamily="18" charset="0"/>
              <a:ea typeface="+mn-ea"/>
              <a:cs typeface="+mn-cs"/>
            </a:endParaRPr>
          </a:p>
        </p:txBody>
      </p:sp>
      <p:sp>
        <p:nvSpPr>
          <p:cNvPr id="12291" name="Rectangle 3">
            <a:extLst>
              <a:ext uri="{FF2B5EF4-FFF2-40B4-BE49-F238E27FC236}">
                <a16:creationId xmlns:a16="http://schemas.microsoft.com/office/drawing/2014/main" id="{53B42C2E-37F4-49AD-842F-64E82629C9A7}"/>
              </a:ext>
            </a:extLst>
          </p:cNvPr>
          <p:cNvSpPr>
            <a:spLocks noGrp="1" noChangeArrowheads="1"/>
          </p:cNvSpPr>
          <p:nvPr>
            <p:ph idx="1"/>
          </p:nvPr>
        </p:nvSpPr>
        <p:spPr>
          <a:xfrm>
            <a:off x="626807" y="1299290"/>
            <a:ext cx="8063732" cy="5359606"/>
          </a:xfrm>
        </p:spPr>
        <p:txBody>
          <a:bodyPr>
            <a:normAutofit/>
          </a:bodyPr>
          <a:lstStyle/>
          <a:p>
            <a:r>
              <a:rPr lang="en-US" altLang="zh-CN" sz="2400" dirty="0">
                <a:ea typeface="宋体" panose="02010600030101010101" pitchFamily="2" charset="-122"/>
              </a:rPr>
              <a:t>Identify the future changes in emissions from land use-related source changes and the impacts of global change with a focus on reactive nitrogen (N</a:t>
            </a:r>
            <a:r>
              <a:rPr lang="en-US" altLang="zh-CN" sz="2400" baseline="-25000" dirty="0">
                <a:ea typeface="宋体" panose="02010600030101010101" pitchFamily="2" charset="-122"/>
              </a:rPr>
              <a:t>R</a:t>
            </a:r>
            <a:r>
              <a:rPr lang="en-US" altLang="zh-CN" sz="2400" dirty="0">
                <a:ea typeface="宋体" panose="02010600030101010101" pitchFamily="2" charset="-122"/>
              </a:rPr>
              <a:t>);</a:t>
            </a:r>
          </a:p>
          <a:p>
            <a:pPr lvl="1"/>
            <a:r>
              <a:rPr lang="en-US" altLang="zh-CN" dirty="0">
                <a:ea typeface="宋体" panose="02010600030101010101" pitchFamily="2" charset="-122"/>
              </a:rPr>
              <a:t>Cropland NH</a:t>
            </a:r>
            <a:r>
              <a:rPr lang="en-US" altLang="zh-CN" baseline="-25000" dirty="0">
                <a:ea typeface="宋体" panose="02010600030101010101" pitchFamily="2" charset="-122"/>
              </a:rPr>
              <a:t>3</a:t>
            </a:r>
            <a:r>
              <a:rPr lang="en-US" altLang="zh-CN" dirty="0">
                <a:ea typeface="宋体" panose="02010600030101010101" pitchFamily="2" charset="-122"/>
              </a:rPr>
              <a:t> emissions</a:t>
            </a:r>
          </a:p>
          <a:p>
            <a:pPr lvl="1"/>
            <a:r>
              <a:rPr lang="en-US" altLang="zh-CN" dirty="0">
                <a:ea typeface="宋体" panose="02010600030101010101" pitchFamily="2" charset="-122"/>
              </a:rPr>
              <a:t>Forest nitrogen (e.g., fires)</a:t>
            </a:r>
          </a:p>
          <a:p>
            <a:pPr lvl="1"/>
            <a:r>
              <a:rPr lang="en-US" altLang="zh-CN" dirty="0">
                <a:ea typeface="宋体" panose="02010600030101010101" pitchFamily="2" charset="-122"/>
              </a:rPr>
              <a:t>Biogenic emissions</a:t>
            </a:r>
          </a:p>
          <a:p>
            <a:r>
              <a:rPr lang="en-US" altLang="zh-CN" sz="2400" dirty="0">
                <a:ea typeface="宋体" panose="02010600030101010101" pitchFamily="2" charset="-122"/>
              </a:rPr>
              <a:t>Develop an </a:t>
            </a:r>
            <a:r>
              <a:rPr lang="en-US" altLang="zh-CN" sz="2400" b="1" dirty="0">
                <a:ea typeface="宋体" panose="02010600030101010101" pitchFamily="2" charset="-122"/>
              </a:rPr>
              <a:t>integrated modeling framework</a:t>
            </a:r>
            <a:r>
              <a:rPr lang="en-US" altLang="zh-CN" sz="2400" dirty="0">
                <a:ea typeface="宋体" panose="02010600030101010101" pitchFamily="2" charset="-122"/>
              </a:rPr>
              <a:t> to investigate the potential impacts of land-use and climate-related changes on </a:t>
            </a:r>
            <a:r>
              <a:rPr lang="en-US" altLang="zh-CN" sz="2400" b="1" dirty="0">
                <a:ea typeface="宋体" panose="02010600030101010101" pitchFamily="2" charset="-122"/>
              </a:rPr>
              <a:t>air pollution</a:t>
            </a:r>
            <a:r>
              <a:rPr lang="en-US" altLang="zh-CN" sz="2400" dirty="0">
                <a:ea typeface="宋体" panose="02010600030101010101" pitchFamily="2" charset="-122"/>
              </a:rPr>
              <a:t>, </a:t>
            </a:r>
            <a:r>
              <a:rPr lang="en-US" altLang="zh-CN" sz="2400" b="1" dirty="0">
                <a:ea typeface="宋体" panose="02010600030101010101" pitchFamily="2" charset="-122"/>
              </a:rPr>
              <a:t>atmospheric deposition </a:t>
            </a:r>
            <a:r>
              <a:rPr lang="en-US" altLang="zh-CN" sz="2400" dirty="0">
                <a:ea typeface="宋体" panose="02010600030101010101" pitchFamily="2" charset="-122"/>
              </a:rPr>
              <a:t>and associated impacts on </a:t>
            </a:r>
            <a:r>
              <a:rPr lang="en-US" altLang="zh-CN" sz="2400" b="1" dirty="0">
                <a:ea typeface="宋体" panose="02010600030101010101" pitchFamily="2" charset="-122"/>
              </a:rPr>
              <a:t>water quality</a:t>
            </a:r>
            <a:r>
              <a:rPr lang="en-US" altLang="zh-CN" sz="2400" dirty="0">
                <a:ea typeface="宋体" panose="02010600030101010101" pitchFamily="2" charset="-122"/>
              </a:rPr>
              <a:t> and </a:t>
            </a:r>
            <a:r>
              <a:rPr lang="en-US" altLang="zh-CN" sz="2400" b="1" dirty="0">
                <a:ea typeface="宋体" panose="02010600030101010101" pitchFamily="2" charset="-122"/>
              </a:rPr>
              <a:t>sensitive ecosystems</a:t>
            </a:r>
            <a:r>
              <a:rPr lang="en-US" altLang="zh-CN" sz="2400" dirty="0">
                <a:ea typeface="宋体" panose="02010600030101010101" pitchFamily="2" charset="-122"/>
              </a:rPr>
              <a:t>;</a:t>
            </a:r>
          </a:p>
          <a:p>
            <a:pPr lvl="1"/>
            <a:r>
              <a:rPr lang="en-US" altLang="zh-CN" dirty="0">
                <a:ea typeface="宋体" panose="02010600030101010101" pitchFamily="2" charset="-122"/>
              </a:rPr>
              <a:t>Identified as a need in last NO</a:t>
            </a:r>
            <a:r>
              <a:rPr lang="en-US" altLang="zh-CN" baseline="-25000" dirty="0">
                <a:ea typeface="宋体" panose="02010600030101010101" pitchFamily="2" charset="-122"/>
              </a:rPr>
              <a:t>X</a:t>
            </a:r>
            <a:r>
              <a:rPr lang="en-US" altLang="zh-CN" dirty="0">
                <a:ea typeface="宋体" panose="02010600030101010101" pitchFamily="2" charset="-122"/>
              </a:rPr>
              <a:t>-SO</a:t>
            </a:r>
            <a:r>
              <a:rPr lang="en-US" altLang="zh-CN" baseline="-25000" dirty="0">
                <a:ea typeface="宋体" panose="02010600030101010101" pitchFamily="2" charset="-122"/>
              </a:rPr>
              <a:t>X</a:t>
            </a:r>
            <a:r>
              <a:rPr lang="en-US" altLang="zh-CN" dirty="0">
                <a:ea typeface="宋体" panose="02010600030101010101" pitchFamily="2" charset="-122"/>
              </a:rPr>
              <a:t> secondary NAAQS review</a:t>
            </a:r>
          </a:p>
          <a:p>
            <a:r>
              <a:rPr lang="en-US" altLang="en-US" sz="2400" dirty="0"/>
              <a:t>Identify effective mitigation strategies with benefits in multiple environmental media.</a:t>
            </a:r>
          </a:p>
        </p:txBody>
      </p:sp>
    </p:spTree>
    <p:extLst>
      <p:ext uri="{BB962C8B-B14F-4D97-AF65-F5344CB8AC3E}">
        <p14:creationId xmlns:p14="http://schemas.microsoft.com/office/powerpoint/2010/main" val="1689232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948BC680-7168-4675-9E46-3D29FE8586E8}"/>
              </a:ext>
            </a:extLst>
          </p:cNvPr>
          <p:cNvSpPr txBox="1">
            <a:spLocks noChangeArrowheads="1"/>
          </p:cNvSpPr>
          <p:nvPr/>
        </p:nvSpPr>
        <p:spPr bwMode="auto">
          <a:xfrm>
            <a:off x="583385" y="996950"/>
            <a:ext cx="8258175"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CMAQ</a:t>
            </a:r>
            <a:r>
              <a:rPr lang="en-US" altLang="en-US" dirty="0">
                <a:latin typeface="Times New Roman" panose="02020603050405020304" pitchFamily="18" charset="0"/>
                <a:cs typeface="Times New Roman" panose="02020603050405020304" pitchFamily="18" charset="0"/>
              </a:rPr>
              <a:t> with </a:t>
            </a:r>
            <a:r>
              <a:rPr lang="en-US" altLang="en-US" b="1" dirty="0">
                <a:latin typeface="Times New Roman" panose="02020603050405020304" pitchFamily="18" charset="0"/>
                <a:cs typeface="Times New Roman" panose="02020603050405020304" pitchFamily="18" charset="0"/>
              </a:rPr>
              <a:t>FEST-C</a:t>
            </a:r>
            <a:r>
              <a:rPr lang="en-US" altLang="en-US" dirty="0">
                <a:latin typeface="Times New Roman" panose="02020603050405020304" pitchFamily="18" charset="0"/>
                <a:cs typeface="Times New Roman" panose="02020603050405020304" pitchFamily="18" charset="0"/>
              </a:rPr>
              <a:t> and </a:t>
            </a:r>
            <a:r>
              <a:rPr lang="en-US" altLang="en-US" b="1" dirty="0">
                <a:latin typeface="Times New Roman" panose="02020603050405020304" pitchFamily="18" charset="0"/>
                <a:cs typeface="Times New Roman" panose="02020603050405020304" pitchFamily="18" charset="0"/>
              </a:rPr>
              <a:t>BEIS</a:t>
            </a:r>
          </a:p>
          <a:p>
            <a:pPr lvl="1"/>
            <a:r>
              <a:rPr lang="en-US" altLang="zh-CN" dirty="0">
                <a:latin typeface="Times New Roman" panose="02020603050405020304" pitchFamily="18" charset="0"/>
                <a:cs typeface="Times New Roman" panose="02020603050405020304" pitchFamily="18" charset="0"/>
              </a:rPr>
              <a:t>FEST-C: Fertilizer Emission Scenario Tool for CMAQ, </a:t>
            </a:r>
            <a:r>
              <a:rPr lang="en-US" altLang="en-US" dirty="0">
                <a:latin typeface="Times New Roman" panose="02020603050405020304" pitchFamily="18" charset="0"/>
                <a:cs typeface="Times New Roman" panose="02020603050405020304" pitchFamily="18" charset="0"/>
              </a:rPr>
              <a:t>estimates cropland NH</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emissions;</a:t>
            </a:r>
          </a:p>
          <a:p>
            <a:pPr lvl="1"/>
            <a:r>
              <a:rPr lang="en-US" altLang="en-US" dirty="0">
                <a:latin typeface="Times New Roman" panose="02020603050405020304" pitchFamily="18" charset="0"/>
                <a:cs typeface="Times New Roman" panose="02020603050405020304" pitchFamily="18" charset="0"/>
              </a:rPr>
              <a:t>BEIS: Biogenic Emission Inventory System, estimates biogenic emissions;</a:t>
            </a:r>
          </a:p>
          <a:p>
            <a:pPr lvl="1"/>
            <a:r>
              <a:rPr lang="en-US" altLang="en-US" dirty="0">
                <a:latin typeface="Times New Roman" panose="02020603050405020304" pitchFamily="18" charset="0"/>
                <a:cs typeface="Times New Roman" panose="02020603050405020304" pitchFamily="18" charset="0"/>
              </a:rPr>
              <a:t>CMAQ: air quality modelling, provide deposition fields for SPARROW and </a:t>
            </a:r>
            <a:r>
              <a:rPr lang="en-US" altLang="en-US" dirty="0" err="1">
                <a:latin typeface="Times New Roman" panose="02020603050405020304" pitchFamily="18" charset="0"/>
                <a:cs typeface="Times New Roman" panose="02020603050405020304" pitchFamily="18" charset="0"/>
              </a:rPr>
              <a:t>PnET</a:t>
            </a:r>
            <a:r>
              <a:rPr lang="en-US" altLang="en-US" dirty="0">
                <a:latin typeface="Times New Roman" panose="02020603050405020304" pitchFamily="18" charset="0"/>
                <a:cs typeface="Times New Roman" panose="02020603050405020304" pitchFamily="18" charset="0"/>
              </a:rPr>
              <a:t>-BGC inputs.</a:t>
            </a:r>
          </a:p>
          <a:p>
            <a:r>
              <a:rPr lang="en-US" altLang="en-US" b="1" dirty="0">
                <a:latin typeface="Times New Roman" panose="02020603050405020304" pitchFamily="18" charset="0"/>
                <a:cs typeface="Times New Roman" panose="02020603050405020304" pitchFamily="18" charset="0"/>
              </a:rPr>
              <a:t>SPARROW</a:t>
            </a:r>
            <a:r>
              <a:rPr lang="en-US" altLang="en-US" dirty="0">
                <a:latin typeface="Times New Roman" panose="02020603050405020304" pitchFamily="18" charset="0"/>
                <a:cs typeface="Times New Roman" panose="02020603050405020304" pitchFamily="18" charset="0"/>
              </a:rPr>
              <a:t>: USGS </a:t>
            </a:r>
            <a:r>
              <a:rPr lang="en-US" altLang="en-US" dirty="0" err="1">
                <a:latin typeface="Times New Roman" panose="02020603050405020304" pitchFamily="18" charset="0"/>
                <a:cs typeface="Times New Roman" panose="02020603050405020304" pitchFamily="18" charset="0"/>
              </a:rPr>
              <a:t>SPAtially</a:t>
            </a:r>
            <a:r>
              <a:rPr lang="en-US" altLang="en-US" dirty="0">
                <a:latin typeface="Times New Roman" panose="02020603050405020304" pitchFamily="18" charset="0"/>
                <a:cs typeface="Times New Roman" panose="02020603050405020304" pitchFamily="18" charset="0"/>
              </a:rPr>
              <a:t> Referenced Regressions On Watershed attributes</a:t>
            </a:r>
          </a:p>
          <a:p>
            <a:pPr lvl="1"/>
            <a:r>
              <a:rPr lang="en-US" altLang="en-US" dirty="0">
                <a:latin typeface="Times New Roman" panose="02020603050405020304" pitchFamily="18" charset="0"/>
                <a:cs typeface="Times New Roman" panose="02020603050405020304" pitchFamily="18" charset="0"/>
              </a:rPr>
              <a:t>Water quality assessment</a:t>
            </a:r>
          </a:p>
          <a:p>
            <a:pPr lvl="1"/>
            <a:r>
              <a:rPr lang="en-US" altLang="en-US" dirty="0">
                <a:latin typeface="Times New Roman" panose="02020603050405020304" pitchFamily="18" charset="0"/>
                <a:cs typeface="Times New Roman" panose="02020603050405020304" pitchFamily="18" charset="0"/>
              </a:rPr>
              <a:t>Nationwide application, watershed level scale</a:t>
            </a:r>
          </a:p>
          <a:p>
            <a:pPr marL="342900" lvl="1" indent="-342900">
              <a:buChar char="•"/>
            </a:pPr>
            <a:r>
              <a:rPr lang="en-US" altLang="en-US" sz="2400" b="1" dirty="0" err="1">
                <a:latin typeface="Times New Roman" panose="02020603050405020304" pitchFamily="18" charset="0"/>
                <a:cs typeface="Times New Roman" panose="02020603050405020304" pitchFamily="18" charset="0"/>
              </a:rPr>
              <a:t>PnET</a:t>
            </a:r>
            <a:r>
              <a:rPr lang="en-US" altLang="en-US" sz="2400" b="1" dirty="0">
                <a:latin typeface="Times New Roman" panose="02020603050405020304" pitchFamily="18" charset="0"/>
                <a:cs typeface="Times New Roman" panose="02020603050405020304" pitchFamily="18" charset="0"/>
              </a:rPr>
              <a:t>-BGC</a:t>
            </a:r>
            <a:r>
              <a:rPr lang="en-US" altLang="en-US" sz="2400" dirty="0">
                <a:latin typeface="Times New Roman" panose="02020603050405020304" pitchFamily="18" charset="0"/>
                <a:cs typeface="Times New Roman" panose="02020603050405020304" pitchFamily="18" charset="0"/>
              </a:rPr>
              <a:t>: an integrated biogeochemical model to simulate forest and aquatic ecosystems</a:t>
            </a:r>
          </a:p>
          <a:p>
            <a:pPr lvl="1"/>
            <a:r>
              <a:rPr lang="en-US" altLang="en-US" dirty="0">
                <a:latin typeface="Times New Roman" panose="02020603050405020304" pitchFamily="18" charset="0"/>
                <a:cs typeface="Times New Roman" panose="02020603050405020304" pitchFamily="18" charset="0"/>
              </a:rPr>
              <a:t>Two hotspots: Adirondacks and Great Smokey Mountain</a:t>
            </a:r>
          </a:p>
          <a:p>
            <a:pPr lvl="1"/>
            <a:r>
              <a:rPr lang="en-US" altLang="en-US" dirty="0">
                <a:latin typeface="Times New Roman" panose="02020603050405020304" pitchFamily="18" charset="0"/>
                <a:cs typeface="Times New Roman" panose="02020603050405020304" pitchFamily="18" charset="0"/>
              </a:rPr>
              <a:t>Stream chemical composition</a:t>
            </a:r>
          </a:p>
        </p:txBody>
      </p:sp>
      <p:sp>
        <p:nvSpPr>
          <p:cNvPr id="16387" name="Rectangle 2">
            <a:extLst>
              <a:ext uri="{FF2B5EF4-FFF2-40B4-BE49-F238E27FC236}">
                <a16:creationId xmlns:a16="http://schemas.microsoft.com/office/drawing/2014/main" id="{705A10CF-D5B0-475C-8EA2-AB01CBA2FFE8}"/>
              </a:ext>
            </a:extLst>
          </p:cNvPr>
          <p:cNvSpPr txBox="1">
            <a:spLocks noChangeArrowheads="1"/>
          </p:cNvSpPr>
          <p:nvPr/>
        </p:nvSpPr>
        <p:spPr bwMode="auto">
          <a:xfrm>
            <a:off x="696913"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Models applied</a:t>
            </a:r>
          </a:p>
        </p:txBody>
      </p:sp>
    </p:spTree>
    <p:extLst>
      <p:ext uri="{BB962C8B-B14F-4D97-AF65-F5344CB8AC3E}">
        <p14:creationId xmlns:p14="http://schemas.microsoft.com/office/powerpoint/2010/main" val="365821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948BC680-7168-4675-9E46-3D29FE8586E8}"/>
              </a:ext>
            </a:extLst>
          </p:cNvPr>
          <p:cNvSpPr txBox="1">
            <a:spLocks noChangeArrowheads="1"/>
          </p:cNvSpPr>
          <p:nvPr/>
        </p:nvSpPr>
        <p:spPr bwMode="auto">
          <a:xfrm>
            <a:off x="213851" y="797236"/>
            <a:ext cx="8716298"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dirty="0">
                <a:latin typeface="Times New Roman" panose="02020603050405020304" pitchFamily="18" charset="0"/>
                <a:cs typeface="Times New Roman" panose="02020603050405020304" pitchFamily="18" charset="0"/>
              </a:rPr>
              <a:t>Climate projections</a:t>
            </a:r>
          </a:p>
          <a:p>
            <a:pPr lvl="1"/>
            <a:r>
              <a:rPr lang="en-US" altLang="en-US" dirty="0">
                <a:latin typeface="Times New Roman" panose="02020603050405020304" pitchFamily="18" charset="0"/>
                <a:cs typeface="Times New Roman" panose="02020603050405020304" pitchFamily="18" charset="0"/>
              </a:rPr>
              <a:t>Two sets of meteorological fields under both Representative Concentration Pathway 4.5 (</a:t>
            </a:r>
            <a:r>
              <a:rPr lang="en-US" altLang="en-US" b="1" dirty="0">
                <a:latin typeface="Times New Roman" panose="02020603050405020304" pitchFamily="18" charset="0"/>
                <a:cs typeface="Times New Roman" panose="02020603050405020304" pitchFamily="18" charset="0"/>
              </a:rPr>
              <a:t>RCP4.5</a:t>
            </a:r>
            <a:r>
              <a:rPr lang="en-US" altLang="en-US" dirty="0">
                <a:latin typeface="Times New Roman" panose="02020603050405020304" pitchFamily="18" charset="0"/>
                <a:cs typeface="Times New Roman" panose="02020603050405020304" pitchFamily="18" charset="0"/>
              </a:rPr>
              <a:t>, a scenario with moderate temperature increase) and </a:t>
            </a:r>
            <a:r>
              <a:rPr lang="en-US" altLang="en-US" b="1" dirty="0">
                <a:latin typeface="Times New Roman" panose="02020603050405020304" pitchFamily="18" charset="0"/>
                <a:cs typeface="Times New Roman" panose="02020603050405020304" pitchFamily="18" charset="0"/>
              </a:rPr>
              <a:t>RCP8.5</a:t>
            </a:r>
            <a:r>
              <a:rPr lang="en-US" altLang="en-US" dirty="0">
                <a:latin typeface="Times New Roman" panose="02020603050405020304" pitchFamily="18" charset="0"/>
                <a:cs typeface="Times New Roman" panose="02020603050405020304" pitchFamily="18" charset="0"/>
              </a:rPr>
              <a:t> (a scenario with intensive temperature increase) scenarios</a:t>
            </a:r>
          </a:p>
          <a:p>
            <a:pPr lvl="2"/>
            <a:r>
              <a:rPr lang="en-US" altLang="en-US" sz="2000" dirty="0">
                <a:latin typeface="Times New Roman" panose="02020603050405020304" pitchFamily="18" charset="0"/>
                <a:cs typeface="Times New Roman" panose="02020603050405020304" pitchFamily="18" charset="0"/>
              </a:rPr>
              <a:t>MCIP: 36km spatial resolution, based on output from the Community Earth System Model (CESM1) downscaled using WRF spectral nudging</a:t>
            </a:r>
          </a:p>
          <a:p>
            <a:pPr lvl="2"/>
            <a:r>
              <a:rPr lang="en-US" altLang="en-US" sz="2000" dirty="0">
                <a:latin typeface="Times New Roman" panose="02020603050405020304" pitchFamily="18" charset="0"/>
                <a:cs typeface="Times New Roman" panose="02020603050405020304" pitchFamily="18" charset="0"/>
              </a:rPr>
              <a:t>MACA (Multivariate Adaptive Constructed Analogs) dataset: major components at a high spatial resolution (6 km) and monthly temporal resolution</a:t>
            </a:r>
          </a:p>
          <a:p>
            <a:pPr lvl="3"/>
            <a:r>
              <a:rPr lang="en-US" altLang="en-US" sz="2000" dirty="0">
                <a:latin typeface="Times New Roman" panose="02020603050405020304" pitchFamily="18" charset="0"/>
                <a:cs typeface="Times New Roman" panose="02020603050405020304" pitchFamily="18" charset="0"/>
              </a:rPr>
              <a:t>Multi-model projections (17 climate models)</a:t>
            </a:r>
          </a:p>
          <a:p>
            <a:pPr lvl="3"/>
            <a:r>
              <a:rPr lang="en-US" altLang="en-US" sz="2000" dirty="0">
                <a:latin typeface="Times New Roman" panose="02020603050405020304" pitchFamily="18" charset="0"/>
                <a:cs typeface="Times New Roman" panose="02020603050405020304" pitchFamily="18" charset="0"/>
              </a:rPr>
              <a:t>Components: temperature (T, </a:t>
            </a:r>
            <a:r>
              <a:rPr lang="en-US" altLang="en-US" sz="2000" dirty="0" err="1">
                <a:latin typeface="Times New Roman" panose="02020603050405020304" pitchFamily="18" charset="0"/>
                <a:cs typeface="Times New Roman" panose="02020603050405020304" pitchFamily="18" charset="0"/>
              </a:rPr>
              <a:t>Tmax</a:t>
            </a:r>
            <a:r>
              <a:rPr lang="en-US" altLang="en-US" sz="2000" dirty="0">
                <a:latin typeface="Times New Roman" panose="02020603050405020304" pitchFamily="18" charset="0"/>
                <a:cs typeface="Times New Roman" panose="02020603050405020304" pitchFamily="18" charset="0"/>
              </a:rPr>
              <a:t>, and </a:t>
            </a:r>
            <a:r>
              <a:rPr lang="en-US" altLang="en-US" sz="2000" dirty="0" err="1">
                <a:latin typeface="Times New Roman" panose="02020603050405020304" pitchFamily="18" charset="0"/>
                <a:cs typeface="Times New Roman" panose="02020603050405020304" pitchFamily="18" charset="0"/>
              </a:rPr>
              <a:t>Tmin</a:t>
            </a:r>
            <a:r>
              <a:rPr lang="en-US" altLang="en-US" sz="2000" dirty="0">
                <a:latin typeface="Times New Roman" panose="02020603050405020304" pitchFamily="18" charset="0"/>
                <a:cs typeface="Times New Roman" panose="02020603050405020304" pitchFamily="18" charset="0"/>
              </a:rPr>
              <a:t>), wind speed, precipitation, humidity, evaporation</a:t>
            </a:r>
          </a:p>
        </p:txBody>
      </p:sp>
      <p:sp>
        <p:nvSpPr>
          <p:cNvPr id="16387" name="Rectangle 2">
            <a:extLst>
              <a:ext uri="{FF2B5EF4-FFF2-40B4-BE49-F238E27FC236}">
                <a16:creationId xmlns:a16="http://schemas.microsoft.com/office/drawing/2014/main" id="{705A10CF-D5B0-475C-8EA2-AB01CBA2FFE8}"/>
              </a:ext>
            </a:extLst>
          </p:cNvPr>
          <p:cNvSpPr txBox="1">
            <a:spLocks noChangeArrowheads="1"/>
          </p:cNvSpPr>
          <p:nvPr/>
        </p:nvSpPr>
        <p:spPr bwMode="auto">
          <a:xfrm>
            <a:off x="685800" y="-10357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Data Preparation</a:t>
            </a:r>
          </a:p>
        </p:txBody>
      </p:sp>
      <p:grpSp>
        <p:nvGrpSpPr>
          <p:cNvPr id="16388" name="Group 21">
            <a:extLst>
              <a:ext uri="{FF2B5EF4-FFF2-40B4-BE49-F238E27FC236}">
                <a16:creationId xmlns:a16="http://schemas.microsoft.com/office/drawing/2014/main" id="{C496F566-FA3C-4A50-B5B9-D03EAB8DD24C}"/>
              </a:ext>
            </a:extLst>
          </p:cNvPr>
          <p:cNvGrpSpPr>
            <a:grpSpLocks/>
          </p:cNvGrpSpPr>
          <p:nvPr/>
        </p:nvGrpSpPr>
        <p:grpSpPr bwMode="auto">
          <a:xfrm>
            <a:off x="-106363" y="4837112"/>
            <a:ext cx="9356725" cy="2020888"/>
            <a:chOff x="-303564" y="2936508"/>
            <a:chExt cx="9355825" cy="2021078"/>
          </a:xfrm>
        </p:grpSpPr>
        <p:sp>
          <p:nvSpPr>
            <p:cNvPr id="147" name="Arrow: Right 146">
              <a:extLst>
                <a:ext uri="{FF2B5EF4-FFF2-40B4-BE49-F238E27FC236}">
                  <a16:creationId xmlns:a16="http://schemas.microsoft.com/office/drawing/2014/main" id="{A48A876A-BE0E-49F9-B5D6-7B6AB84D5088}"/>
                </a:ext>
              </a:extLst>
            </p:cNvPr>
            <p:cNvSpPr/>
            <p:nvPr/>
          </p:nvSpPr>
          <p:spPr>
            <a:xfrm>
              <a:off x="998061" y="3809715"/>
              <a:ext cx="5944616" cy="73349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6390" name="Group 58">
              <a:extLst>
                <a:ext uri="{FF2B5EF4-FFF2-40B4-BE49-F238E27FC236}">
                  <a16:creationId xmlns:a16="http://schemas.microsoft.com/office/drawing/2014/main" id="{A0D42675-E2FC-42A2-8CDF-C53ACCCC5A3E}"/>
                </a:ext>
              </a:extLst>
            </p:cNvPr>
            <p:cNvGrpSpPr>
              <a:grpSpLocks/>
            </p:cNvGrpSpPr>
            <p:nvPr/>
          </p:nvGrpSpPr>
          <p:grpSpPr bwMode="auto">
            <a:xfrm>
              <a:off x="2255039" y="3629687"/>
              <a:ext cx="885183" cy="423350"/>
              <a:chOff x="0" y="66541"/>
              <a:chExt cx="1251117" cy="490289"/>
            </a:xfrm>
          </p:grpSpPr>
          <p:sp>
            <p:nvSpPr>
              <p:cNvPr id="60" name="Rectangle: Rounded Corners 59">
                <a:extLst>
                  <a:ext uri="{FF2B5EF4-FFF2-40B4-BE49-F238E27FC236}">
                    <a16:creationId xmlns:a16="http://schemas.microsoft.com/office/drawing/2014/main" id="{7F05BD36-AF6C-41D4-A0E3-92686E6909DA}"/>
                  </a:ext>
                </a:extLst>
              </p:cNvPr>
              <p:cNvSpPr/>
              <p:nvPr/>
            </p:nvSpPr>
            <p:spPr>
              <a:xfrm>
                <a:off x="284" y="67264"/>
                <a:ext cx="1251904" cy="4890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Rectangle: Rounded Corners 4">
                <a:extLst>
                  <a:ext uri="{FF2B5EF4-FFF2-40B4-BE49-F238E27FC236}">
                    <a16:creationId xmlns:a16="http://schemas.microsoft.com/office/drawing/2014/main" id="{2E9D769A-ECFC-49BC-A4B0-69169B4DC274}"/>
                  </a:ext>
                </a:extLst>
              </p:cNvPr>
              <p:cNvSpPr txBox="1"/>
              <p:nvPr/>
            </p:nvSpPr>
            <p:spPr>
              <a:xfrm>
                <a:off x="24964" y="91166"/>
                <a:ext cx="1202546" cy="44128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a:lnSpc>
                    <a:spcPct val="90000"/>
                  </a:lnSpc>
                  <a:spcAft>
                    <a:spcPct val="35000"/>
                  </a:spcAft>
                  <a:defRPr/>
                </a:pPr>
                <a:r>
                  <a:rPr lang="en-US" altLang="zh-CN" sz="1200">
                    <a:solidFill>
                      <a:srgbClr val="FFFFFF"/>
                    </a:solidFill>
                    <a:ea typeface="宋体" panose="02010600030101010101" pitchFamily="2" charset="-122"/>
                  </a:rPr>
                  <a:t>2028-2032</a:t>
                </a:r>
                <a:endParaRPr lang="zh-CN" altLang="en-US" sz="1200">
                  <a:solidFill>
                    <a:srgbClr val="FFFFFF"/>
                  </a:solidFill>
                  <a:ea typeface="宋体" panose="02010600030101010101" pitchFamily="2" charset="-122"/>
                </a:endParaRPr>
              </a:p>
            </p:txBody>
          </p:sp>
        </p:grpSp>
        <p:grpSp>
          <p:nvGrpSpPr>
            <p:cNvPr id="16391" name="Group 61">
              <a:extLst>
                <a:ext uri="{FF2B5EF4-FFF2-40B4-BE49-F238E27FC236}">
                  <a16:creationId xmlns:a16="http://schemas.microsoft.com/office/drawing/2014/main" id="{C95EF3DF-0D37-4481-926B-93BB97AB74A7}"/>
                </a:ext>
              </a:extLst>
            </p:cNvPr>
            <p:cNvGrpSpPr>
              <a:grpSpLocks/>
            </p:cNvGrpSpPr>
            <p:nvPr/>
          </p:nvGrpSpPr>
          <p:grpSpPr bwMode="auto">
            <a:xfrm>
              <a:off x="3468610" y="3629687"/>
              <a:ext cx="885183" cy="423350"/>
              <a:chOff x="0" y="66541"/>
              <a:chExt cx="1251117" cy="490289"/>
            </a:xfrm>
          </p:grpSpPr>
          <p:sp>
            <p:nvSpPr>
              <p:cNvPr id="63" name="Rectangle: Rounded Corners 62">
                <a:extLst>
                  <a:ext uri="{FF2B5EF4-FFF2-40B4-BE49-F238E27FC236}">
                    <a16:creationId xmlns:a16="http://schemas.microsoft.com/office/drawing/2014/main" id="{36C6BE6C-BBDA-4A76-A358-249768B1CF8D}"/>
                  </a:ext>
                </a:extLst>
              </p:cNvPr>
              <p:cNvSpPr/>
              <p:nvPr/>
            </p:nvSpPr>
            <p:spPr>
              <a:xfrm>
                <a:off x="-900" y="67264"/>
                <a:ext cx="1251904" cy="4890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Rounded Corners 4">
                <a:extLst>
                  <a:ext uri="{FF2B5EF4-FFF2-40B4-BE49-F238E27FC236}">
                    <a16:creationId xmlns:a16="http://schemas.microsoft.com/office/drawing/2014/main" id="{C0FB1BD6-41A3-4CB9-BEA4-589321BA32CA}"/>
                  </a:ext>
                </a:extLst>
              </p:cNvPr>
              <p:cNvSpPr txBox="1"/>
              <p:nvPr/>
            </p:nvSpPr>
            <p:spPr>
              <a:xfrm>
                <a:off x="23780" y="91166"/>
                <a:ext cx="1202546" cy="44128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a:lnSpc>
                    <a:spcPct val="90000"/>
                  </a:lnSpc>
                  <a:spcAft>
                    <a:spcPct val="35000"/>
                  </a:spcAft>
                  <a:defRPr/>
                </a:pPr>
                <a:r>
                  <a:rPr lang="en-US" altLang="zh-CN" sz="1200" dirty="0">
                    <a:solidFill>
                      <a:srgbClr val="FFFFFF"/>
                    </a:solidFill>
                    <a:ea typeface="宋体" panose="02010600030101010101" pitchFamily="2" charset="-122"/>
                  </a:rPr>
                  <a:t>2048-2052</a:t>
                </a:r>
                <a:endParaRPr lang="zh-CN" altLang="en-US" sz="1200" dirty="0">
                  <a:solidFill>
                    <a:srgbClr val="FFFFFF"/>
                  </a:solidFill>
                  <a:ea typeface="宋体" panose="02010600030101010101" pitchFamily="2" charset="-122"/>
                </a:endParaRPr>
              </a:p>
            </p:txBody>
          </p:sp>
        </p:grpSp>
        <p:grpSp>
          <p:nvGrpSpPr>
            <p:cNvPr id="16392" name="Group 64">
              <a:extLst>
                <a:ext uri="{FF2B5EF4-FFF2-40B4-BE49-F238E27FC236}">
                  <a16:creationId xmlns:a16="http://schemas.microsoft.com/office/drawing/2014/main" id="{6D7C4D09-32DF-40EE-A914-0F64DD199C73}"/>
                </a:ext>
              </a:extLst>
            </p:cNvPr>
            <p:cNvGrpSpPr>
              <a:grpSpLocks/>
            </p:cNvGrpSpPr>
            <p:nvPr/>
          </p:nvGrpSpPr>
          <p:grpSpPr bwMode="auto">
            <a:xfrm>
              <a:off x="6267342" y="3629687"/>
              <a:ext cx="885183" cy="423349"/>
              <a:chOff x="0" y="66541"/>
              <a:chExt cx="1251117" cy="490288"/>
            </a:xfrm>
          </p:grpSpPr>
          <p:sp>
            <p:nvSpPr>
              <p:cNvPr id="66" name="Rectangle: Rounded Corners 65">
                <a:extLst>
                  <a:ext uri="{FF2B5EF4-FFF2-40B4-BE49-F238E27FC236}">
                    <a16:creationId xmlns:a16="http://schemas.microsoft.com/office/drawing/2014/main" id="{7FEE4C35-A0F0-42A7-AAD5-240B9A48A7D7}"/>
                  </a:ext>
                </a:extLst>
              </p:cNvPr>
              <p:cNvSpPr/>
              <p:nvPr/>
            </p:nvSpPr>
            <p:spPr>
              <a:xfrm>
                <a:off x="1006" y="67264"/>
                <a:ext cx="1249661" cy="4890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Rectangle: Rounded Corners 4">
                <a:extLst>
                  <a:ext uri="{FF2B5EF4-FFF2-40B4-BE49-F238E27FC236}">
                    <a16:creationId xmlns:a16="http://schemas.microsoft.com/office/drawing/2014/main" id="{550FA9BE-03DE-4635-A4E2-692DFEA886AA}"/>
                  </a:ext>
                </a:extLst>
              </p:cNvPr>
              <p:cNvSpPr txBox="1"/>
              <p:nvPr/>
            </p:nvSpPr>
            <p:spPr>
              <a:xfrm>
                <a:off x="25686" y="91166"/>
                <a:ext cx="1200302" cy="441285"/>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a:lnSpc>
                    <a:spcPct val="90000"/>
                  </a:lnSpc>
                  <a:spcAft>
                    <a:spcPct val="35000"/>
                  </a:spcAft>
                  <a:defRPr/>
                </a:pPr>
                <a:r>
                  <a:rPr lang="en-US" altLang="zh-CN" sz="1200">
                    <a:solidFill>
                      <a:srgbClr val="FFFFFF"/>
                    </a:solidFill>
                    <a:ea typeface="宋体" panose="02010600030101010101" pitchFamily="2" charset="-122"/>
                  </a:rPr>
                  <a:t>2098-2099</a:t>
                </a:r>
                <a:endParaRPr lang="zh-CN" altLang="en-US" sz="1200">
                  <a:solidFill>
                    <a:srgbClr val="FFFFFF"/>
                  </a:solidFill>
                  <a:ea typeface="宋体" panose="02010600030101010101" pitchFamily="2" charset="-122"/>
                </a:endParaRPr>
              </a:p>
            </p:txBody>
          </p:sp>
        </p:grpSp>
        <p:grpSp>
          <p:nvGrpSpPr>
            <p:cNvPr id="16393" name="Group 67">
              <a:extLst>
                <a:ext uri="{FF2B5EF4-FFF2-40B4-BE49-F238E27FC236}">
                  <a16:creationId xmlns:a16="http://schemas.microsoft.com/office/drawing/2014/main" id="{3866EFB8-7FD5-45B4-9E92-883D3BF418BB}"/>
                </a:ext>
              </a:extLst>
            </p:cNvPr>
            <p:cNvGrpSpPr>
              <a:grpSpLocks/>
            </p:cNvGrpSpPr>
            <p:nvPr/>
          </p:nvGrpSpPr>
          <p:grpSpPr bwMode="auto">
            <a:xfrm>
              <a:off x="1045850" y="3629687"/>
              <a:ext cx="885183" cy="423350"/>
              <a:chOff x="0" y="66541"/>
              <a:chExt cx="1251117" cy="490289"/>
            </a:xfrm>
          </p:grpSpPr>
          <p:sp>
            <p:nvSpPr>
              <p:cNvPr id="69" name="Rectangle: Rounded Corners 68">
                <a:extLst>
                  <a:ext uri="{FF2B5EF4-FFF2-40B4-BE49-F238E27FC236}">
                    <a16:creationId xmlns:a16="http://schemas.microsoft.com/office/drawing/2014/main" id="{21DAE5D5-1AC2-4EF3-B5F2-8ED3882EE1A3}"/>
                  </a:ext>
                </a:extLst>
              </p:cNvPr>
              <p:cNvSpPr/>
              <p:nvPr/>
            </p:nvSpPr>
            <p:spPr>
              <a:xfrm>
                <a:off x="-239" y="67264"/>
                <a:ext cx="1251904" cy="4890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Rectangle: Rounded Corners 4">
                <a:extLst>
                  <a:ext uri="{FF2B5EF4-FFF2-40B4-BE49-F238E27FC236}">
                    <a16:creationId xmlns:a16="http://schemas.microsoft.com/office/drawing/2014/main" id="{85C8467C-7FE5-484B-8B96-00D0479C0BFB}"/>
                  </a:ext>
                </a:extLst>
              </p:cNvPr>
              <p:cNvSpPr txBox="1"/>
              <p:nvPr/>
            </p:nvSpPr>
            <p:spPr>
              <a:xfrm>
                <a:off x="24441" y="91166"/>
                <a:ext cx="1202546" cy="441284"/>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anchor="ctr"/>
              <a:lstStyle>
                <a:lvl1pPr defTabSz="844550">
                  <a:defRPr sz="2400">
                    <a:solidFill>
                      <a:schemeClr val="tx1"/>
                    </a:solidFill>
                    <a:latin typeface="Book Antiqua" panose="02040602050305030304" pitchFamily="18" charset="0"/>
                  </a:defRPr>
                </a:lvl1pPr>
                <a:lvl2pPr marL="742950" indent="-285750" defTabSz="844550">
                  <a:defRPr sz="2400">
                    <a:solidFill>
                      <a:schemeClr val="tx1"/>
                    </a:solidFill>
                    <a:latin typeface="Book Antiqua" panose="02040602050305030304" pitchFamily="18" charset="0"/>
                  </a:defRPr>
                </a:lvl2pPr>
                <a:lvl3pPr marL="1143000" indent="-228600" defTabSz="844550">
                  <a:defRPr sz="2400">
                    <a:solidFill>
                      <a:schemeClr val="tx1"/>
                    </a:solidFill>
                    <a:latin typeface="Book Antiqua" panose="02040602050305030304" pitchFamily="18" charset="0"/>
                  </a:defRPr>
                </a:lvl3pPr>
                <a:lvl4pPr marL="1600200" indent="-228600" defTabSz="844550">
                  <a:defRPr sz="2400">
                    <a:solidFill>
                      <a:schemeClr val="tx1"/>
                    </a:solidFill>
                    <a:latin typeface="Book Antiqua" panose="02040602050305030304" pitchFamily="18" charset="0"/>
                  </a:defRPr>
                </a:lvl4pPr>
                <a:lvl5pPr marL="2057400" indent="-228600" defTabSz="844550">
                  <a:defRPr sz="2400">
                    <a:solidFill>
                      <a:schemeClr val="tx1"/>
                    </a:solidFill>
                    <a:latin typeface="Book Antiqua" panose="02040602050305030304" pitchFamily="18" charset="0"/>
                  </a:defRPr>
                </a:lvl5pPr>
                <a:lvl6pPr marL="2514600" indent="-228600" defTabSz="84455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84455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84455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844550" eaLnBrk="0" fontAlgn="base" hangingPunct="0">
                  <a:spcBef>
                    <a:spcPct val="0"/>
                  </a:spcBef>
                  <a:spcAft>
                    <a:spcPct val="0"/>
                  </a:spcAft>
                  <a:defRPr sz="2400">
                    <a:solidFill>
                      <a:schemeClr val="tx1"/>
                    </a:solidFill>
                    <a:latin typeface="Book Antiqua" panose="02040602050305030304" pitchFamily="18" charset="0"/>
                  </a:defRPr>
                </a:lvl9pPr>
              </a:lstStyle>
              <a:p>
                <a:pPr algn="ctr">
                  <a:lnSpc>
                    <a:spcPct val="90000"/>
                  </a:lnSpc>
                  <a:spcAft>
                    <a:spcPct val="35000"/>
                  </a:spcAft>
                  <a:defRPr/>
                </a:pPr>
                <a:r>
                  <a:rPr lang="en-US" altLang="zh-CN" sz="1200" dirty="0">
                    <a:solidFill>
                      <a:srgbClr val="FFFFFF"/>
                    </a:solidFill>
                    <a:ea typeface="宋体" panose="02010600030101010101" pitchFamily="2" charset="-122"/>
                  </a:rPr>
                  <a:t>2008-2012</a:t>
                </a:r>
                <a:endParaRPr lang="zh-CN" altLang="en-US" sz="1200" dirty="0">
                  <a:solidFill>
                    <a:srgbClr val="FFFFFF"/>
                  </a:solidFill>
                  <a:ea typeface="宋体" panose="02010600030101010101" pitchFamily="2" charset="-122"/>
                </a:endParaRPr>
              </a:p>
            </p:txBody>
          </p:sp>
        </p:grpSp>
        <p:sp>
          <p:nvSpPr>
            <p:cNvPr id="16394" name="TextBox 149">
              <a:extLst>
                <a:ext uri="{FF2B5EF4-FFF2-40B4-BE49-F238E27FC236}">
                  <a16:creationId xmlns:a16="http://schemas.microsoft.com/office/drawing/2014/main" id="{541E5264-D0B5-4D44-B127-6BCFDBFF577E}"/>
                </a:ext>
              </a:extLst>
            </p:cNvPr>
            <p:cNvSpPr txBox="1">
              <a:spLocks noChangeArrowheads="1"/>
            </p:cNvSpPr>
            <p:nvPr/>
          </p:nvSpPr>
          <p:spPr bwMode="auto">
            <a:xfrm>
              <a:off x="2270054" y="4017967"/>
              <a:ext cx="3333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MACA: 2006-2100, monthly </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grpSp>
          <p:nvGrpSpPr>
            <p:cNvPr id="16395" name="Group 19">
              <a:extLst>
                <a:ext uri="{FF2B5EF4-FFF2-40B4-BE49-F238E27FC236}">
                  <a16:creationId xmlns:a16="http://schemas.microsoft.com/office/drawing/2014/main" id="{BA31A313-6979-474C-B9DD-67E2CC925C99}"/>
                </a:ext>
              </a:extLst>
            </p:cNvPr>
            <p:cNvGrpSpPr>
              <a:grpSpLocks/>
            </p:cNvGrpSpPr>
            <p:nvPr/>
          </p:nvGrpSpPr>
          <p:grpSpPr bwMode="auto">
            <a:xfrm>
              <a:off x="696913" y="4504582"/>
              <a:ext cx="6555169" cy="453004"/>
              <a:chOff x="696913" y="4504582"/>
              <a:chExt cx="6555169" cy="453004"/>
            </a:xfrm>
          </p:grpSpPr>
          <p:sp>
            <p:nvSpPr>
              <p:cNvPr id="16407" name="TextBox 73">
                <a:extLst>
                  <a:ext uri="{FF2B5EF4-FFF2-40B4-BE49-F238E27FC236}">
                    <a16:creationId xmlns:a16="http://schemas.microsoft.com/office/drawing/2014/main" id="{3AC6B8E2-80E1-4AAF-B8FF-021BE8AC90D0}"/>
                  </a:ext>
                </a:extLst>
              </p:cNvPr>
              <p:cNvSpPr txBox="1">
                <a:spLocks noChangeArrowheads="1"/>
              </p:cNvSpPr>
              <p:nvPr/>
            </p:nvSpPr>
            <p:spPr bwMode="auto">
              <a:xfrm>
                <a:off x="6640710"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2100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grpSp>
            <p:nvGrpSpPr>
              <p:cNvPr id="16408" name="Group 18">
                <a:extLst>
                  <a:ext uri="{FF2B5EF4-FFF2-40B4-BE49-F238E27FC236}">
                    <a16:creationId xmlns:a16="http://schemas.microsoft.com/office/drawing/2014/main" id="{073510E4-3339-41EB-BB3D-FE28E1886E9A}"/>
                  </a:ext>
                </a:extLst>
              </p:cNvPr>
              <p:cNvGrpSpPr>
                <a:grpSpLocks/>
              </p:cNvGrpSpPr>
              <p:nvPr/>
            </p:nvGrpSpPr>
            <p:grpSpPr bwMode="auto">
              <a:xfrm>
                <a:off x="696913" y="4504582"/>
                <a:ext cx="6249484" cy="453004"/>
                <a:chOff x="696913" y="4504582"/>
                <a:chExt cx="6249484" cy="453004"/>
              </a:xfrm>
            </p:grpSpPr>
            <p:grpSp>
              <p:nvGrpSpPr>
                <p:cNvPr id="16409" name="Group 150">
                  <a:extLst>
                    <a:ext uri="{FF2B5EF4-FFF2-40B4-BE49-F238E27FC236}">
                      <a16:creationId xmlns:a16="http://schemas.microsoft.com/office/drawing/2014/main" id="{0820670B-838F-4C96-AF54-D22CDB3F5E50}"/>
                    </a:ext>
                  </a:extLst>
                </p:cNvPr>
                <p:cNvGrpSpPr>
                  <a:grpSpLocks/>
                </p:cNvGrpSpPr>
                <p:nvPr/>
              </p:nvGrpSpPr>
              <p:grpSpPr bwMode="auto">
                <a:xfrm>
                  <a:off x="1002116" y="4504582"/>
                  <a:ext cx="485248" cy="155425"/>
                  <a:chOff x="1016193" y="4836137"/>
                  <a:chExt cx="685849" cy="180000"/>
                </a:xfrm>
              </p:grpSpPr>
              <p:cxnSp>
                <p:nvCxnSpPr>
                  <p:cNvPr id="16475" name="Straight Connector 151">
                    <a:extLst>
                      <a:ext uri="{FF2B5EF4-FFF2-40B4-BE49-F238E27FC236}">
                        <a16:creationId xmlns:a16="http://schemas.microsoft.com/office/drawing/2014/main" id="{A95F359A-8D31-45C1-9F03-D4FDFFCB765D}"/>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6" name="Straight Connector 152">
                    <a:extLst>
                      <a:ext uri="{FF2B5EF4-FFF2-40B4-BE49-F238E27FC236}">
                        <a16:creationId xmlns:a16="http://schemas.microsoft.com/office/drawing/2014/main" id="{5684328D-EE2A-4A7D-8770-23BCECFF9188}"/>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7" name="Straight Connector 153">
                    <a:extLst>
                      <a:ext uri="{FF2B5EF4-FFF2-40B4-BE49-F238E27FC236}">
                        <a16:creationId xmlns:a16="http://schemas.microsoft.com/office/drawing/2014/main" id="{17BC022C-88B5-443D-AFEB-6EAF27C7500E}"/>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8" name="Straight Connector 154">
                    <a:extLst>
                      <a:ext uri="{FF2B5EF4-FFF2-40B4-BE49-F238E27FC236}">
                        <a16:creationId xmlns:a16="http://schemas.microsoft.com/office/drawing/2014/main" id="{5490E3DD-4E63-4A94-85BB-6ED51E7A946B}"/>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9" name="Straight Connector 155">
                    <a:extLst>
                      <a:ext uri="{FF2B5EF4-FFF2-40B4-BE49-F238E27FC236}">
                        <a16:creationId xmlns:a16="http://schemas.microsoft.com/office/drawing/2014/main" id="{84018D4B-530A-4DE6-ABE1-B65B6085C22E}"/>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6410" name="Straight Connector 3">
                  <a:extLst>
                    <a:ext uri="{FF2B5EF4-FFF2-40B4-BE49-F238E27FC236}">
                      <a16:creationId xmlns:a16="http://schemas.microsoft.com/office/drawing/2014/main" id="{682E06C5-0BB2-4B96-8F95-4B2FD30EDA9C}"/>
                    </a:ext>
                  </a:extLst>
                </p:cNvPr>
                <p:cNvCxnSpPr>
                  <a:cxnSpLocks/>
                </p:cNvCxnSpPr>
                <p:nvPr/>
              </p:nvCxnSpPr>
              <p:spPr bwMode="auto">
                <a:xfrm flipV="1">
                  <a:off x="1002116" y="4660006"/>
                  <a:ext cx="5944281" cy="1"/>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1" name="TextBox 4">
                  <a:extLst>
                    <a:ext uri="{FF2B5EF4-FFF2-40B4-BE49-F238E27FC236}">
                      <a16:creationId xmlns:a16="http://schemas.microsoft.com/office/drawing/2014/main" id="{3BC99CD8-7CFC-42F2-B41D-85C0F7B95150}"/>
                    </a:ext>
                  </a:extLst>
                </p:cNvPr>
                <p:cNvSpPr txBox="1">
                  <a:spLocks noChangeArrowheads="1"/>
                </p:cNvSpPr>
                <p:nvPr/>
              </p:nvSpPr>
              <p:spPr bwMode="auto">
                <a:xfrm>
                  <a:off x="1214001"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dirty="0">
                      <a:latin typeface="Arial" panose="020B0604020202020204" pitchFamily="34" charset="0"/>
                      <a:ea typeface="宋体" panose="02010600030101010101" pitchFamily="2" charset="-122"/>
                      <a:cs typeface="Arial" panose="020B0604020202020204" pitchFamily="34" charset="0"/>
                    </a:rPr>
                    <a:t>2010</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sp>
              <p:nvSpPr>
                <p:cNvPr id="16412" name="TextBox 74">
                  <a:extLst>
                    <a:ext uri="{FF2B5EF4-FFF2-40B4-BE49-F238E27FC236}">
                      <a16:creationId xmlns:a16="http://schemas.microsoft.com/office/drawing/2014/main" id="{D263A1D5-D11F-46C8-BD03-6F095BB5E878}"/>
                    </a:ext>
                  </a:extLst>
                </p:cNvPr>
                <p:cNvSpPr txBox="1">
                  <a:spLocks noChangeArrowheads="1"/>
                </p:cNvSpPr>
                <p:nvPr/>
              </p:nvSpPr>
              <p:spPr bwMode="auto">
                <a:xfrm>
                  <a:off x="5434777"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2080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3" name="TextBox 76">
                  <a:extLst>
                    <a:ext uri="{FF2B5EF4-FFF2-40B4-BE49-F238E27FC236}">
                      <a16:creationId xmlns:a16="http://schemas.microsoft.com/office/drawing/2014/main" id="{771CD237-CF65-468F-A896-95EC320EE8CB}"/>
                    </a:ext>
                  </a:extLst>
                </p:cNvPr>
                <p:cNvSpPr txBox="1">
                  <a:spLocks noChangeArrowheads="1"/>
                </p:cNvSpPr>
                <p:nvPr/>
              </p:nvSpPr>
              <p:spPr bwMode="auto">
                <a:xfrm>
                  <a:off x="2419937"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2030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4" name="TextBox 77">
                  <a:extLst>
                    <a:ext uri="{FF2B5EF4-FFF2-40B4-BE49-F238E27FC236}">
                      <a16:creationId xmlns:a16="http://schemas.microsoft.com/office/drawing/2014/main" id="{52150AE7-DE69-484D-9463-300185AA4B3F}"/>
                    </a:ext>
                  </a:extLst>
                </p:cNvPr>
                <p:cNvSpPr txBox="1">
                  <a:spLocks noChangeArrowheads="1"/>
                </p:cNvSpPr>
                <p:nvPr/>
              </p:nvSpPr>
              <p:spPr bwMode="auto">
                <a:xfrm>
                  <a:off x="3022905"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2040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5" name="TextBox 78">
                  <a:extLst>
                    <a:ext uri="{FF2B5EF4-FFF2-40B4-BE49-F238E27FC236}">
                      <a16:creationId xmlns:a16="http://schemas.microsoft.com/office/drawing/2014/main" id="{A1117C44-B8D9-43D6-8AC9-0274A28626E5}"/>
                    </a:ext>
                  </a:extLst>
                </p:cNvPr>
                <p:cNvSpPr txBox="1">
                  <a:spLocks noChangeArrowheads="1"/>
                </p:cNvSpPr>
                <p:nvPr/>
              </p:nvSpPr>
              <p:spPr bwMode="auto">
                <a:xfrm>
                  <a:off x="3625873" y="4680586"/>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2050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6" name="TextBox 79">
                  <a:extLst>
                    <a:ext uri="{FF2B5EF4-FFF2-40B4-BE49-F238E27FC236}">
                      <a16:creationId xmlns:a16="http://schemas.microsoft.com/office/drawing/2014/main" id="{BB88052E-F1E9-4DA2-995E-BB1550777E45}"/>
                    </a:ext>
                  </a:extLst>
                </p:cNvPr>
                <p:cNvSpPr txBox="1">
                  <a:spLocks noChangeArrowheads="1"/>
                </p:cNvSpPr>
                <p:nvPr/>
              </p:nvSpPr>
              <p:spPr bwMode="auto">
                <a:xfrm>
                  <a:off x="4228841"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2060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7" name="TextBox 80">
                  <a:extLst>
                    <a:ext uri="{FF2B5EF4-FFF2-40B4-BE49-F238E27FC236}">
                      <a16:creationId xmlns:a16="http://schemas.microsoft.com/office/drawing/2014/main" id="{6FC407FF-2D69-4B11-AEB9-34AE587CA947}"/>
                    </a:ext>
                  </a:extLst>
                </p:cNvPr>
                <p:cNvSpPr txBox="1">
                  <a:spLocks noChangeArrowheads="1"/>
                </p:cNvSpPr>
                <p:nvPr/>
              </p:nvSpPr>
              <p:spPr bwMode="auto">
                <a:xfrm>
                  <a:off x="4831809"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2070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18" name="TextBox 81">
                  <a:extLst>
                    <a:ext uri="{FF2B5EF4-FFF2-40B4-BE49-F238E27FC236}">
                      <a16:creationId xmlns:a16="http://schemas.microsoft.com/office/drawing/2014/main" id="{D946BE31-ED7C-4860-85F1-F9CF8AA1500A}"/>
                    </a:ext>
                  </a:extLst>
                </p:cNvPr>
                <p:cNvSpPr txBox="1">
                  <a:spLocks noChangeArrowheads="1"/>
                </p:cNvSpPr>
                <p:nvPr/>
              </p:nvSpPr>
              <p:spPr bwMode="auto">
                <a:xfrm>
                  <a:off x="6037745"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2090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grpSp>
              <p:nvGrpSpPr>
                <p:cNvPr id="16419" name="Group 7">
                  <a:extLst>
                    <a:ext uri="{FF2B5EF4-FFF2-40B4-BE49-F238E27FC236}">
                      <a16:creationId xmlns:a16="http://schemas.microsoft.com/office/drawing/2014/main" id="{1415BEED-5A55-42AA-A243-FCE302E1AB30}"/>
                    </a:ext>
                  </a:extLst>
                </p:cNvPr>
                <p:cNvGrpSpPr>
                  <a:grpSpLocks/>
                </p:cNvGrpSpPr>
                <p:nvPr/>
              </p:nvGrpSpPr>
              <p:grpSpPr bwMode="auto">
                <a:xfrm>
                  <a:off x="1608677" y="4504582"/>
                  <a:ext cx="485248" cy="155425"/>
                  <a:chOff x="1016193" y="4836137"/>
                  <a:chExt cx="685849" cy="180000"/>
                </a:xfrm>
              </p:grpSpPr>
              <p:cxnSp>
                <p:nvCxnSpPr>
                  <p:cNvPr id="16470" name="Straight Connector 84">
                    <a:extLst>
                      <a:ext uri="{FF2B5EF4-FFF2-40B4-BE49-F238E27FC236}">
                        <a16:creationId xmlns:a16="http://schemas.microsoft.com/office/drawing/2014/main" id="{3FE030F0-85C3-4C64-895C-17361E3C0EAB}"/>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1" name="Straight Connector 86">
                    <a:extLst>
                      <a:ext uri="{FF2B5EF4-FFF2-40B4-BE49-F238E27FC236}">
                        <a16:creationId xmlns:a16="http://schemas.microsoft.com/office/drawing/2014/main" id="{C6F3F3ED-0851-4B18-9BCB-A02CF7476D93}"/>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2" name="Straight Connector 94">
                    <a:extLst>
                      <a:ext uri="{FF2B5EF4-FFF2-40B4-BE49-F238E27FC236}">
                        <a16:creationId xmlns:a16="http://schemas.microsoft.com/office/drawing/2014/main" id="{90FD5202-2B43-44E0-8CFD-25F7C8FD1A58}"/>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3" name="Straight Connector 95">
                    <a:extLst>
                      <a:ext uri="{FF2B5EF4-FFF2-40B4-BE49-F238E27FC236}">
                        <a16:creationId xmlns:a16="http://schemas.microsoft.com/office/drawing/2014/main" id="{1D37A2B0-94F9-49C9-AAF3-728201A9E171}"/>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74" name="Straight Connector 96">
                    <a:extLst>
                      <a:ext uri="{FF2B5EF4-FFF2-40B4-BE49-F238E27FC236}">
                        <a16:creationId xmlns:a16="http://schemas.microsoft.com/office/drawing/2014/main" id="{DCB3571E-2FEF-49B8-AE24-99978E5CDC6E}"/>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0" name="Group 98">
                  <a:extLst>
                    <a:ext uri="{FF2B5EF4-FFF2-40B4-BE49-F238E27FC236}">
                      <a16:creationId xmlns:a16="http://schemas.microsoft.com/office/drawing/2014/main" id="{9F3A6052-B59F-43F5-BA59-690AC3A21387}"/>
                    </a:ext>
                  </a:extLst>
                </p:cNvPr>
                <p:cNvGrpSpPr>
                  <a:grpSpLocks/>
                </p:cNvGrpSpPr>
                <p:nvPr/>
              </p:nvGrpSpPr>
              <p:grpSpPr bwMode="auto">
                <a:xfrm>
                  <a:off x="2215236" y="4504582"/>
                  <a:ext cx="485248" cy="155425"/>
                  <a:chOff x="1016193" y="4836137"/>
                  <a:chExt cx="685849" cy="180000"/>
                </a:xfrm>
              </p:grpSpPr>
              <p:cxnSp>
                <p:nvCxnSpPr>
                  <p:cNvPr id="16465" name="Straight Connector 99">
                    <a:extLst>
                      <a:ext uri="{FF2B5EF4-FFF2-40B4-BE49-F238E27FC236}">
                        <a16:creationId xmlns:a16="http://schemas.microsoft.com/office/drawing/2014/main" id="{76235270-DCD3-4049-8571-7A0D7B9FF670}"/>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6" name="Straight Connector 100">
                    <a:extLst>
                      <a:ext uri="{FF2B5EF4-FFF2-40B4-BE49-F238E27FC236}">
                        <a16:creationId xmlns:a16="http://schemas.microsoft.com/office/drawing/2014/main" id="{8DA246FD-03A3-4685-ADA8-917CE8756180}"/>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7" name="Straight Connector 101">
                    <a:extLst>
                      <a:ext uri="{FF2B5EF4-FFF2-40B4-BE49-F238E27FC236}">
                        <a16:creationId xmlns:a16="http://schemas.microsoft.com/office/drawing/2014/main" id="{2C44621A-2719-496A-9F6A-3EACF08572FC}"/>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8" name="Straight Connector 102">
                    <a:extLst>
                      <a:ext uri="{FF2B5EF4-FFF2-40B4-BE49-F238E27FC236}">
                        <a16:creationId xmlns:a16="http://schemas.microsoft.com/office/drawing/2014/main" id="{406D4051-8413-4EBA-B4D8-B7930219A842}"/>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9" name="Straight Connector 103">
                    <a:extLst>
                      <a:ext uri="{FF2B5EF4-FFF2-40B4-BE49-F238E27FC236}">
                        <a16:creationId xmlns:a16="http://schemas.microsoft.com/office/drawing/2014/main" id="{F1199A16-74C1-4A2A-9EE2-01CFBA5E9916}"/>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1" name="Group 104">
                  <a:extLst>
                    <a:ext uri="{FF2B5EF4-FFF2-40B4-BE49-F238E27FC236}">
                      <a16:creationId xmlns:a16="http://schemas.microsoft.com/office/drawing/2014/main" id="{B0E972BC-3E2A-4819-8B4A-064792A9EB2C}"/>
                    </a:ext>
                  </a:extLst>
                </p:cNvPr>
                <p:cNvGrpSpPr>
                  <a:grpSpLocks/>
                </p:cNvGrpSpPr>
                <p:nvPr/>
              </p:nvGrpSpPr>
              <p:grpSpPr bwMode="auto">
                <a:xfrm>
                  <a:off x="2821795" y="4504582"/>
                  <a:ext cx="485248" cy="155425"/>
                  <a:chOff x="1016193" y="4836137"/>
                  <a:chExt cx="685849" cy="180000"/>
                </a:xfrm>
              </p:grpSpPr>
              <p:cxnSp>
                <p:nvCxnSpPr>
                  <p:cNvPr id="16460" name="Straight Connector 105">
                    <a:extLst>
                      <a:ext uri="{FF2B5EF4-FFF2-40B4-BE49-F238E27FC236}">
                        <a16:creationId xmlns:a16="http://schemas.microsoft.com/office/drawing/2014/main" id="{42706800-90FA-4588-BA04-03871F524AFF}"/>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1" name="Straight Connector 106">
                    <a:extLst>
                      <a:ext uri="{FF2B5EF4-FFF2-40B4-BE49-F238E27FC236}">
                        <a16:creationId xmlns:a16="http://schemas.microsoft.com/office/drawing/2014/main" id="{63E0DDD9-AA88-47BF-BE88-CC9F815C1FBC}"/>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2" name="Straight Connector 107">
                    <a:extLst>
                      <a:ext uri="{FF2B5EF4-FFF2-40B4-BE49-F238E27FC236}">
                        <a16:creationId xmlns:a16="http://schemas.microsoft.com/office/drawing/2014/main" id="{00EBA662-6E06-4282-B0D3-F11EAA9D85CE}"/>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3" name="Straight Connector 108">
                    <a:extLst>
                      <a:ext uri="{FF2B5EF4-FFF2-40B4-BE49-F238E27FC236}">
                        <a16:creationId xmlns:a16="http://schemas.microsoft.com/office/drawing/2014/main" id="{91764D2E-FCDF-4968-BE6C-004D1FF2961A}"/>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64" name="Straight Connector 109">
                    <a:extLst>
                      <a:ext uri="{FF2B5EF4-FFF2-40B4-BE49-F238E27FC236}">
                        <a16:creationId xmlns:a16="http://schemas.microsoft.com/office/drawing/2014/main" id="{EE3D7D6E-FA91-498E-B5BD-E9224215F88E}"/>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2" name="Group 110">
                  <a:extLst>
                    <a:ext uri="{FF2B5EF4-FFF2-40B4-BE49-F238E27FC236}">
                      <a16:creationId xmlns:a16="http://schemas.microsoft.com/office/drawing/2014/main" id="{87F19D94-A8F3-429F-B31E-05A4351CBFC6}"/>
                    </a:ext>
                  </a:extLst>
                </p:cNvPr>
                <p:cNvGrpSpPr>
                  <a:grpSpLocks/>
                </p:cNvGrpSpPr>
                <p:nvPr/>
              </p:nvGrpSpPr>
              <p:grpSpPr bwMode="auto">
                <a:xfrm>
                  <a:off x="3428355" y="4504582"/>
                  <a:ext cx="485248" cy="155425"/>
                  <a:chOff x="1016193" y="4836137"/>
                  <a:chExt cx="685849" cy="180000"/>
                </a:xfrm>
              </p:grpSpPr>
              <p:cxnSp>
                <p:nvCxnSpPr>
                  <p:cNvPr id="16455" name="Straight Connector 111">
                    <a:extLst>
                      <a:ext uri="{FF2B5EF4-FFF2-40B4-BE49-F238E27FC236}">
                        <a16:creationId xmlns:a16="http://schemas.microsoft.com/office/drawing/2014/main" id="{B3D2C0CF-5FB9-4EA9-92DE-F22B32C61166}"/>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6" name="Straight Connector 112">
                    <a:extLst>
                      <a:ext uri="{FF2B5EF4-FFF2-40B4-BE49-F238E27FC236}">
                        <a16:creationId xmlns:a16="http://schemas.microsoft.com/office/drawing/2014/main" id="{2905D389-0803-4F22-82E7-D07848270BE6}"/>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7" name="Straight Connector 113">
                    <a:extLst>
                      <a:ext uri="{FF2B5EF4-FFF2-40B4-BE49-F238E27FC236}">
                        <a16:creationId xmlns:a16="http://schemas.microsoft.com/office/drawing/2014/main" id="{920E986C-DF64-46D3-9845-4382C5E2568A}"/>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8" name="Straight Connector 114">
                    <a:extLst>
                      <a:ext uri="{FF2B5EF4-FFF2-40B4-BE49-F238E27FC236}">
                        <a16:creationId xmlns:a16="http://schemas.microsoft.com/office/drawing/2014/main" id="{70AA7783-EDCA-4DFC-9828-F9719569AE43}"/>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9" name="Straight Connector 115">
                    <a:extLst>
                      <a:ext uri="{FF2B5EF4-FFF2-40B4-BE49-F238E27FC236}">
                        <a16:creationId xmlns:a16="http://schemas.microsoft.com/office/drawing/2014/main" id="{BCC7A7F0-D112-4BB3-A070-C0C0CCF83B8C}"/>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3" name="Group 116">
                  <a:extLst>
                    <a:ext uri="{FF2B5EF4-FFF2-40B4-BE49-F238E27FC236}">
                      <a16:creationId xmlns:a16="http://schemas.microsoft.com/office/drawing/2014/main" id="{2DCB8631-BF2C-4F6A-AAE9-55A9EFE722A5}"/>
                    </a:ext>
                  </a:extLst>
                </p:cNvPr>
                <p:cNvGrpSpPr>
                  <a:grpSpLocks/>
                </p:cNvGrpSpPr>
                <p:nvPr/>
              </p:nvGrpSpPr>
              <p:grpSpPr bwMode="auto">
                <a:xfrm>
                  <a:off x="4034914" y="4504582"/>
                  <a:ext cx="485248" cy="155425"/>
                  <a:chOff x="1016193" y="4836137"/>
                  <a:chExt cx="685849" cy="180000"/>
                </a:xfrm>
              </p:grpSpPr>
              <p:cxnSp>
                <p:nvCxnSpPr>
                  <p:cNvPr id="16450" name="Straight Connector 117">
                    <a:extLst>
                      <a:ext uri="{FF2B5EF4-FFF2-40B4-BE49-F238E27FC236}">
                        <a16:creationId xmlns:a16="http://schemas.microsoft.com/office/drawing/2014/main" id="{F081249E-F657-401F-A1E9-EFE0A73316B4}"/>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1" name="Straight Connector 118">
                    <a:extLst>
                      <a:ext uri="{FF2B5EF4-FFF2-40B4-BE49-F238E27FC236}">
                        <a16:creationId xmlns:a16="http://schemas.microsoft.com/office/drawing/2014/main" id="{FEDFAE8C-A8BD-494A-B78F-850DD45D0FF9}"/>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2" name="Straight Connector 119">
                    <a:extLst>
                      <a:ext uri="{FF2B5EF4-FFF2-40B4-BE49-F238E27FC236}">
                        <a16:creationId xmlns:a16="http://schemas.microsoft.com/office/drawing/2014/main" id="{DB6C550D-126B-45D3-B26F-75B3B250C60D}"/>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3" name="Straight Connector 120">
                    <a:extLst>
                      <a:ext uri="{FF2B5EF4-FFF2-40B4-BE49-F238E27FC236}">
                        <a16:creationId xmlns:a16="http://schemas.microsoft.com/office/drawing/2014/main" id="{8DEBA202-6210-4C0E-B92A-CB9907C46262}"/>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54" name="Straight Connector 121">
                    <a:extLst>
                      <a:ext uri="{FF2B5EF4-FFF2-40B4-BE49-F238E27FC236}">
                        <a16:creationId xmlns:a16="http://schemas.microsoft.com/office/drawing/2014/main" id="{9D5BF384-D933-4ED0-AE38-AA62CD07D694}"/>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4" name="Group 122">
                  <a:extLst>
                    <a:ext uri="{FF2B5EF4-FFF2-40B4-BE49-F238E27FC236}">
                      <a16:creationId xmlns:a16="http://schemas.microsoft.com/office/drawing/2014/main" id="{7A7D8BC7-01CC-4B33-8A82-1B10E33493B6}"/>
                    </a:ext>
                  </a:extLst>
                </p:cNvPr>
                <p:cNvGrpSpPr>
                  <a:grpSpLocks/>
                </p:cNvGrpSpPr>
                <p:nvPr/>
              </p:nvGrpSpPr>
              <p:grpSpPr bwMode="auto">
                <a:xfrm>
                  <a:off x="4641473" y="4504582"/>
                  <a:ext cx="485248" cy="155425"/>
                  <a:chOff x="1016193" y="4836137"/>
                  <a:chExt cx="685849" cy="180000"/>
                </a:xfrm>
              </p:grpSpPr>
              <p:cxnSp>
                <p:nvCxnSpPr>
                  <p:cNvPr id="16445" name="Straight Connector 123">
                    <a:extLst>
                      <a:ext uri="{FF2B5EF4-FFF2-40B4-BE49-F238E27FC236}">
                        <a16:creationId xmlns:a16="http://schemas.microsoft.com/office/drawing/2014/main" id="{B6BF1926-1C13-40C7-8B8F-AB9815DB6DCB}"/>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6" name="Straight Connector 124">
                    <a:extLst>
                      <a:ext uri="{FF2B5EF4-FFF2-40B4-BE49-F238E27FC236}">
                        <a16:creationId xmlns:a16="http://schemas.microsoft.com/office/drawing/2014/main" id="{7796A7DA-2D90-416D-8411-20A80CE7FC00}"/>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7" name="Straight Connector 125">
                    <a:extLst>
                      <a:ext uri="{FF2B5EF4-FFF2-40B4-BE49-F238E27FC236}">
                        <a16:creationId xmlns:a16="http://schemas.microsoft.com/office/drawing/2014/main" id="{131C59A1-52E9-4134-ACAA-983F0906C503}"/>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8" name="Straight Connector 126">
                    <a:extLst>
                      <a:ext uri="{FF2B5EF4-FFF2-40B4-BE49-F238E27FC236}">
                        <a16:creationId xmlns:a16="http://schemas.microsoft.com/office/drawing/2014/main" id="{DCD3D381-F9AC-4C38-872B-44EBD6BF0011}"/>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9" name="Straight Connector 127">
                    <a:extLst>
                      <a:ext uri="{FF2B5EF4-FFF2-40B4-BE49-F238E27FC236}">
                        <a16:creationId xmlns:a16="http://schemas.microsoft.com/office/drawing/2014/main" id="{2A8C4A6B-E7CA-4E8B-B7D2-377E6A058E7A}"/>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5" name="Group 128">
                  <a:extLst>
                    <a:ext uri="{FF2B5EF4-FFF2-40B4-BE49-F238E27FC236}">
                      <a16:creationId xmlns:a16="http://schemas.microsoft.com/office/drawing/2014/main" id="{47506D62-2118-4FFF-AC72-383B4F182326}"/>
                    </a:ext>
                  </a:extLst>
                </p:cNvPr>
                <p:cNvGrpSpPr>
                  <a:grpSpLocks/>
                </p:cNvGrpSpPr>
                <p:nvPr/>
              </p:nvGrpSpPr>
              <p:grpSpPr bwMode="auto">
                <a:xfrm>
                  <a:off x="5248033" y="4504582"/>
                  <a:ext cx="485248" cy="155425"/>
                  <a:chOff x="1016193" y="4836137"/>
                  <a:chExt cx="685849" cy="180000"/>
                </a:xfrm>
              </p:grpSpPr>
              <p:cxnSp>
                <p:nvCxnSpPr>
                  <p:cNvPr id="16440" name="Straight Connector 129">
                    <a:extLst>
                      <a:ext uri="{FF2B5EF4-FFF2-40B4-BE49-F238E27FC236}">
                        <a16:creationId xmlns:a16="http://schemas.microsoft.com/office/drawing/2014/main" id="{5618A6A4-C800-4C8B-AD83-DF0B281544B7}"/>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1" name="Straight Connector 130">
                    <a:extLst>
                      <a:ext uri="{FF2B5EF4-FFF2-40B4-BE49-F238E27FC236}">
                        <a16:creationId xmlns:a16="http://schemas.microsoft.com/office/drawing/2014/main" id="{98CC47B7-26C7-4CD4-B363-D13CF9DE2CF4}"/>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2" name="Straight Connector 131">
                    <a:extLst>
                      <a:ext uri="{FF2B5EF4-FFF2-40B4-BE49-F238E27FC236}">
                        <a16:creationId xmlns:a16="http://schemas.microsoft.com/office/drawing/2014/main" id="{768C0F3A-4D81-44BB-9046-B9166F61FC09}"/>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3" name="Straight Connector 132">
                    <a:extLst>
                      <a:ext uri="{FF2B5EF4-FFF2-40B4-BE49-F238E27FC236}">
                        <a16:creationId xmlns:a16="http://schemas.microsoft.com/office/drawing/2014/main" id="{76E7509B-A62F-4A60-8A95-2EEB8C611323}"/>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44" name="Straight Connector 133">
                    <a:extLst>
                      <a:ext uri="{FF2B5EF4-FFF2-40B4-BE49-F238E27FC236}">
                        <a16:creationId xmlns:a16="http://schemas.microsoft.com/office/drawing/2014/main" id="{FCD7D923-E1C9-43BD-9427-B8473694B015}"/>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6" name="Group 134">
                  <a:extLst>
                    <a:ext uri="{FF2B5EF4-FFF2-40B4-BE49-F238E27FC236}">
                      <a16:creationId xmlns:a16="http://schemas.microsoft.com/office/drawing/2014/main" id="{74A8F314-7BD2-45EC-95EC-65C9D7AB2B15}"/>
                    </a:ext>
                  </a:extLst>
                </p:cNvPr>
                <p:cNvGrpSpPr>
                  <a:grpSpLocks/>
                </p:cNvGrpSpPr>
                <p:nvPr/>
              </p:nvGrpSpPr>
              <p:grpSpPr bwMode="auto">
                <a:xfrm>
                  <a:off x="5854592" y="4504582"/>
                  <a:ext cx="485248" cy="155425"/>
                  <a:chOff x="1016193" y="4836137"/>
                  <a:chExt cx="685849" cy="180000"/>
                </a:xfrm>
              </p:grpSpPr>
              <p:cxnSp>
                <p:nvCxnSpPr>
                  <p:cNvPr id="16435" name="Straight Connector 135">
                    <a:extLst>
                      <a:ext uri="{FF2B5EF4-FFF2-40B4-BE49-F238E27FC236}">
                        <a16:creationId xmlns:a16="http://schemas.microsoft.com/office/drawing/2014/main" id="{6BBBC01D-BBA8-423E-BF14-A1C1CF32EB61}"/>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6" name="Straight Connector 136">
                    <a:extLst>
                      <a:ext uri="{FF2B5EF4-FFF2-40B4-BE49-F238E27FC236}">
                        <a16:creationId xmlns:a16="http://schemas.microsoft.com/office/drawing/2014/main" id="{ABB0A580-E8FF-483C-8BE7-217D1D602121}"/>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7" name="Straight Connector 137">
                    <a:extLst>
                      <a:ext uri="{FF2B5EF4-FFF2-40B4-BE49-F238E27FC236}">
                        <a16:creationId xmlns:a16="http://schemas.microsoft.com/office/drawing/2014/main" id="{582D1812-8FD3-48C7-BDDF-DBA971F56D75}"/>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8" name="Straight Connector 138">
                    <a:extLst>
                      <a:ext uri="{FF2B5EF4-FFF2-40B4-BE49-F238E27FC236}">
                        <a16:creationId xmlns:a16="http://schemas.microsoft.com/office/drawing/2014/main" id="{F9E3B88A-9BD9-4705-B3FD-517AAA1E830A}"/>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9" name="Straight Connector 139">
                    <a:extLst>
                      <a:ext uri="{FF2B5EF4-FFF2-40B4-BE49-F238E27FC236}">
                        <a16:creationId xmlns:a16="http://schemas.microsoft.com/office/drawing/2014/main" id="{AADBEF4B-595B-4989-87DF-C5936E6CFA1D}"/>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427" name="Group 140">
                  <a:extLst>
                    <a:ext uri="{FF2B5EF4-FFF2-40B4-BE49-F238E27FC236}">
                      <a16:creationId xmlns:a16="http://schemas.microsoft.com/office/drawing/2014/main" id="{D83DDD5B-3404-40DE-9E68-85DFB6424CC5}"/>
                    </a:ext>
                  </a:extLst>
                </p:cNvPr>
                <p:cNvGrpSpPr>
                  <a:grpSpLocks/>
                </p:cNvGrpSpPr>
                <p:nvPr/>
              </p:nvGrpSpPr>
              <p:grpSpPr bwMode="auto">
                <a:xfrm>
                  <a:off x="6461149" y="4504582"/>
                  <a:ext cx="485248" cy="155425"/>
                  <a:chOff x="1016193" y="4836137"/>
                  <a:chExt cx="685849" cy="180000"/>
                </a:xfrm>
              </p:grpSpPr>
              <p:cxnSp>
                <p:nvCxnSpPr>
                  <p:cNvPr id="16430" name="Straight Connector 141">
                    <a:extLst>
                      <a:ext uri="{FF2B5EF4-FFF2-40B4-BE49-F238E27FC236}">
                        <a16:creationId xmlns:a16="http://schemas.microsoft.com/office/drawing/2014/main" id="{87BCA738-92CC-4FF0-BE1E-78AD2B9DFC9D}"/>
                      </a:ext>
                    </a:extLst>
                  </p:cNvPr>
                  <p:cNvCxnSpPr>
                    <a:cxnSpLocks noChangeShapeType="1"/>
                  </p:cNvCxnSpPr>
                  <p:nvPr/>
                </p:nvCxnSpPr>
                <p:spPr bwMode="auto">
                  <a:xfrm>
                    <a:off x="1016193"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1" name="Straight Connector 142">
                    <a:extLst>
                      <a:ext uri="{FF2B5EF4-FFF2-40B4-BE49-F238E27FC236}">
                        <a16:creationId xmlns:a16="http://schemas.microsoft.com/office/drawing/2014/main" id="{FA197CAC-A1FB-4C43-A4E5-CD51BD8A34F2}"/>
                      </a:ext>
                    </a:extLst>
                  </p:cNvPr>
                  <p:cNvCxnSpPr>
                    <a:cxnSpLocks noChangeShapeType="1"/>
                  </p:cNvCxnSpPr>
                  <p:nvPr/>
                </p:nvCxnSpPr>
                <p:spPr bwMode="auto">
                  <a:xfrm>
                    <a:off x="1702042" y="4836137"/>
                    <a:ext cx="0" cy="18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2" name="Straight Connector 143">
                    <a:extLst>
                      <a:ext uri="{FF2B5EF4-FFF2-40B4-BE49-F238E27FC236}">
                        <a16:creationId xmlns:a16="http://schemas.microsoft.com/office/drawing/2014/main" id="{348C3E38-4154-4170-9F03-5E04F0E275A9}"/>
                      </a:ext>
                    </a:extLst>
                  </p:cNvPr>
                  <p:cNvCxnSpPr>
                    <a:cxnSpLocks noChangeShapeType="1"/>
                  </p:cNvCxnSpPr>
                  <p:nvPr/>
                </p:nvCxnSpPr>
                <p:spPr bwMode="auto">
                  <a:xfrm>
                    <a:off x="1187655"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3" name="Straight Connector 144">
                    <a:extLst>
                      <a:ext uri="{FF2B5EF4-FFF2-40B4-BE49-F238E27FC236}">
                        <a16:creationId xmlns:a16="http://schemas.microsoft.com/office/drawing/2014/main" id="{DF8D2E71-2BFA-42FD-AC38-94C8A02AA527}"/>
                      </a:ext>
                    </a:extLst>
                  </p:cNvPr>
                  <p:cNvCxnSpPr>
                    <a:cxnSpLocks noChangeShapeType="1"/>
                  </p:cNvCxnSpPr>
                  <p:nvPr/>
                </p:nvCxnSpPr>
                <p:spPr bwMode="auto">
                  <a:xfrm>
                    <a:off x="1359117"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34" name="Straight Connector 145">
                    <a:extLst>
                      <a:ext uri="{FF2B5EF4-FFF2-40B4-BE49-F238E27FC236}">
                        <a16:creationId xmlns:a16="http://schemas.microsoft.com/office/drawing/2014/main" id="{311F2B84-9C2B-4D56-8B00-FF244DE056CD}"/>
                      </a:ext>
                    </a:extLst>
                  </p:cNvPr>
                  <p:cNvCxnSpPr>
                    <a:cxnSpLocks noChangeShapeType="1"/>
                  </p:cNvCxnSpPr>
                  <p:nvPr/>
                </p:nvCxnSpPr>
                <p:spPr bwMode="auto">
                  <a:xfrm>
                    <a:off x="1530579" y="4926137"/>
                    <a:ext cx="0" cy="900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428" name="TextBox 148">
                  <a:extLst>
                    <a:ext uri="{FF2B5EF4-FFF2-40B4-BE49-F238E27FC236}">
                      <a16:creationId xmlns:a16="http://schemas.microsoft.com/office/drawing/2014/main" id="{DB20C448-01F7-4317-B16B-A1BE79106167}"/>
                    </a:ext>
                  </a:extLst>
                </p:cNvPr>
                <p:cNvSpPr txBox="1">
                  <a:spLocks noChangeArrowheads="1"/>
                </p:cNvSpPr>
                <p:nvPr/>
              </p:nvSpPr>
              <p:spPr bwMode="auto">
                <a:xfrm>
                  <a:off x="1788239"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a:latin typeface="Arial" panose="020B0604020202020204" pitchFamily="34" charset="0"/>
                      <a:ea typeface="宋体" panose="02010600030101010101" pitchFamily="2" charset="-122"/>
                      <a:cs typeface="Arial" panose="020B0604020202020204" pitchFamily="34" charset="0"/>
                    </a:rPr>
                    <a:t>2020</a:t>
                  </a:r>
                  <a:endParaRPr lang="zh-CN" altLang="en-US" sz="1200">
                    <a:latin typeface="Arial" panose="020B0604020202020204" pitchFamily="34" charset="0"/>
                    <a:ea typeface="宋体" panose="02010600030101010101" pitchFamily="2" charset="-122"/>
                    <a:cs typeface="Arial" panose="020B0604020202020204" pitchFamily="34" charset="0"/>
                  </a:endParaRPr>
                </a:p>
              </p:txBody>
            </p:sp>
            <p:sp>
              <p:nvSpPr>
                <p:cNvPr id="16429" name="TextBox 157">
                  <a:extLst>
                    <a:ext uri="{FF2B5EF4-FFF2-40B4-BE49-F238E27FC236}">
                      <a16:creationId xmlns:a16="http://schemas.microsoft.com/office/drawing/2014/main" id="{A206B5C1-6162-4CD5-ABDE-797A148608E7}"/>
                    </a:ext>
                  </a:extLst>
                </p:cNvPr>
                <p:cNvSpPr txBox="1">
                  <a:spLocks noChangeArrowheads="1"/>
                </p:cNvSpPr>
                <p:nvPr/>
              </p:nvSpPr>
              <p:spPr bwMode="auto">
                <a:xfrm>
                  <a:off x="696913" y="4680587"/>
                  <a:ext cx="6113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200" dirty="0">
                      <a:latin typeface="Arial" panose="020B0604020202020204" pitchFamily="34" charset="0"/>
                      <a:ea typeface="宋体" panose="02010600030101010101" pitchFamily="2" charset="-122"/>
                      <a:cs typeface="Arial" panose="020B0604020202020204" pitchFamily="34" charset="0"/>
                    </a:rPr>
                    <a:t>2006</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grpSp>
        </p:grpSp>
        <p:sp>
          <p:nvSpPr>
            <p:cNvPr id="16396" name="TextBox 158">
              <a:extLst>
                <a:ext uri="{FF2B5EF4-FFF2-40B4-BE49-F238E27FC236}">
                  <a16:creationId xmlns:a16="http://schemas.microsoft.com/office/drawing/2014/main" id="{416814C9-2611-4837-B0DE-8E95F3C0CD91}"/>
                </a:ext>
              </a:extLst>
            </p:cNvPr>
            <p:cNvSpPr txBox="1">
              <a:spLocks noChangeArrowheads="1"/>
            </p:cNvSpPr>
            <p:nvPr/>
          </p:nvSpPr>
          <p:spPr bwMode="auto">
            <a:xfrm>
              <a:off x="2997395" y="2936508"/>
              <a:ext cx="19455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MCIP: four periods</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cxnSp>
          <p:nvCxnSpPr>
            <p:cNvPr id="16397" name="Straight Arrow Connector 11">
              <a:extLst>
                <a:ext uri="{FF2B5EF4-FFF2-40B4-BE49-F238E27FC236}">
                  <a16:creationId xmlns:a16="http://schemas.microsoft.com/office/drawing/2014/main" id="{2D2E3C58-EECC-44A1-A671-3AF6EFB3C449}"/>
                </a:ext>
              </a:extLst>
            </p:cNvPr>
            <p:cNvCxnSpPr>
              <a:cxnSpLocks/>
            </p:cNvCxnSpPr>
            <p:nvPr/>
          </p:nvCxnSpPr>
          <p:spPr bwMode="auto">
            <a:xfrm flipH="1">
              <a:off x="1914102" y="3247981"/>
              <a:ext cx="1029005" cy="381706"/>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8" name="Straight Arrow Connector 162">
              <a:extLst>
                <a:ext uri="{FF2B5EF4-FFF2-40B4-BE49-F238E27FC236}">
                  <a16:creationId xmlns:a16="http://schemas.microsoft.com/office/drawing/2014/main" id="{0A1854ED-C841-4280-8451-4ADF43968836}"/>
                </a:ext>
              </a:extLst>
            </p:cNvPr>
            <p:cNvCxnSpPr>
              <a:cxnSpLocks/>
            </p:cNvCxnSpPr>
            <p:nvPr/>
          </p:nvCxnSpPr>
          <p:spPr bwMode="auto">
            <a:xfrm flipH="1">
              <a:off x="3081605" y="3324623"/>
              <a:ext cx="311137" cy="270665"/>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99" name="Straight Arrow Connector 163">
              <a:extLst>
                <a:ext uri="{FF2B5EF4-FFF2-40B4-BE49-F238E27FC236}">
                  <a16:creationId xmlns:a16="http://schemas.microsoft.com/office/drawing/2014/main" id="{E4F476B7-4F63-4790-AB66-99D274ABF035}"/>
                </a:ext>
              </a:extLst>
            </p:cNvPr>
            <p:cNvCxnSpPr>
              <a:cxnSpLocks/>
            </p:cNvCxnSpPr>
            <p:nvPr/>
          </p:nvCxnSpPr>
          <p:spPr bwMode="auto">
            <a:xfrm>
              <a:off x="3942859" y="3324623"/>
              <a:ext cx="0" cy="275008"/>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00" name="Straight Arrow Connector 167">
              <a:extLst>
                <a:ext uri="{FF2B5EF4-FFF2-40B4-BE49-F238E27FC236}">
                  <a16:creationId xmlns:a16="http://schemas.microsoft.com/office/drawing/2014/main" id="{25728C8B-AA75-4D34-B0CE-3CD35BDA3A59}"/>
                </a:ext>
              </a:extLst>
            </p:cNvPr>
            <p:cNvCxnSpPr>
              <a:cxnSpLocks/>
            </p:cNvCxnSpPr>
            <p:nvPr/>
          </p:nvCxnSpPr>
          <p:spPr bwMode="auto">
            <a:xfrm>
              <a:off x="4884097" y="3275062"/>
              <a:ext cx="1334430" cy="387054"/>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rrow: Right 16">
              <a:extLst>
                <a:ext uri="{FF2B5EF4-FFF2-40B4-BE49-F238E27FC236}">
                  <a16:creationId xmlns:a16="http://schemas.microsoft.com/office/drawing/2014/main" id="{E21FA0EE-DB2B-44F7-8F35-404476FD15AE}"/>
                </a:ext>
              </a:extLst>
            </p:cNvPr>
            <p:cNvSpPr/>
            <p:nvPr/>
          </p:nvSpPr>
          <p:spPr bwMode="auto">
            <a:xfrm>
              <a:off x="7406182" y="3619197"/>
              <a:ext cx="538110" cy="382624"/>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defRPr/>
              </a:pPr>
              <a:endParaRPr lang="zh-CN" altLang="en-US">
                <a:ea typeface="宋体" panose="02010600030101010101" pitchFamily="2" charset="-122"/>
              </a:endParaRPr>
            </a:p>
          </p:txBody>
        </p:sp>
        <p:sp>
          <p:nvSpPr>
            <p:cNvPr id="170" name="Arrow: Right 169">
              <a:extLst>
                <a:ext uri="{FF2B5EF4-FFF2-40B4-BE49-F238E27FC236}">
                  <a16:creationId xmlns:a16="http://schemas.microsoft.com/office/drawing/2014/main" id="{1172F700-ADD4-4553-B97B-684341EDD897}"/>
                </a:ext>
              </a:extLst>
            </p:cNvPr>
            <p:cNvSpPr/>
            <p:nvPr/>
          </p:nvSpPr>
          <p:spPr bwMode="auto">
            <a:xfrm rot="986275">
              <a:off x="7161731" y="4143121"/>
              <a:ext cx="538110" cy="382624"/>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2">
              <a:schemeClr val="accent2"/>
            </a:fillRef>
            <a:effectRef idx="1">
              <a:schemeClr val="accent2"/>
            </a:effectRef>
            <a:fontRef idx="minor">
              <a:schemeClr val="dk1"/>
            </a:fontRef>
          </p:style>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defRPr/>
              </a:pPr>
              <a:endParaRPr lang="zh-CN" altLang="en-US" b="1">
                <a:solidFill>
                  <a:srgbClr val="ADADEB"/>
                </a:solidFill>
                <a:ea typeface="宋体" panose="02010600030101010101" pitchFamily="2" charset="-122"/>
              </a:endParaRPr>
            </a:p>
          </p:txBody>
        </p:sp>
        <p:sp>
          <p:nvSpPr>
            <p:cNvPr id="16403" name="TextBox 171">
              <a:extLst>
                <a:ext uri="{FF2B5EF4-FFF2-40B4-BE49-F238E27FC236}">
                  <a16:creationId xmlns:a16="http://schemas.microsoft.com/office/drawing/2014/main" id="{3927542A-8376-4BF9-9ED6-19523FF0DB7D}"/>
                </a:ext>
              </a:extLst>
            </p:cNvPr>
            <p:cNvSpPr txBox="1">
              <a:spLocks noChangeArrowheads="1"/>
            </p:cNvSpPr>
            <p:nvPr/>
          </p:nvSpPr>
          <p:spPr bwMode="auto">
            <a:xfrm>
              <a:off x="7825692" y="3652853"/>
              <a:ext cx="9957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600">
                  <a:latin typeface="Arial" panose="020B0604020202020204" pitchFamily="34" charset="0"/>
                  <a:ea typeface="宋体" panose="02010600030101010101" pitchFamily="2" charset="-122"/>
                  <a:cs typeface="Arial" panose="020B0604020202020204" pitchFamily="34" charset="0"/>
                </a:rPr>
                <a:t>CMAQ</a:t>
              </a:r>
              <a:endParaRPr lang="zh-CN" altLang="en-US" sz="1600">
                <a:latin typeface="Arial" panose="020B0604020202020204" pitchFamily="34" charset="0"/>
                <a:ea typeface="宋体" panose="02010600030101010101" pitchFamily="2" charset="-122"/>
                <a:cs typeface="Arial" panose="020B0604020202020204" pitchFamily="34" charset="0"/>
              </a:endParaRPr>
            </a:p>
          </p:txBody>
        </p:sp>
        <p:sp>
          <p:nvSpPr>
            <p:cNvPr id="16404" name="TextBox 172">
              <a:extLst>
                <a:ext uri="{FF2B5EF4-FFF2-40B4-BE49-F238E27FC236}">
                  <a16:creationId xmlns:a16="http://schemas.microsoft.com/office/drawing/2014/main" id="{716A7616-F7F7-4C14-9FEE-F081D0AAF9EF}"/>
                </a:ext>
              </a:extLst>
            </p:cNvPr>
            <p:cNvSpPr txBox="1">
              <a:spLocks noChangeArrowheads="1"/>
            </p:cNvSpPr>
            <p:nvPr/>
          </p:nvSpPr>
          <p:spPr bwMode="auto">
            <a:xfrm>
              <a:off x="7616017" y="4300852"/>
              <a:ext cx="14362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600">
                  <a:latin typeface="Arial" panose="020B0604020202020204" pitchFamily="34" charset="0"/>
                  <a:ea typeface="宋体" panose="02010600030101010101" pitchFamily="2" charset="-122"/>
                  <a:cs typeface="Arial" panose="020B0604020202020204" pitchFamily="34" charset="0"/>
                </a:rPr>
                <a:t>SPARROW PnET-BGC</a:t>
              </a:r>
              <a:endParaRPr lang="zh-CN" altLang="en-US" sz="1600">
                <a:latin typeface="Arial" panose="020B0604020202020204" pitchFamily="34" charset="0"/>
                <a:ea typeface="宋体" panose="02010600030101010101" pitchFamily="2" charset="-122"/>
                <a:cs typeface="Arial" panose="020B0604020202020204" pitchFamily="34" charset="0"/>
              </a:endParaRPr>
            </a:p>
          </p:txBody>
        </p:sp>
        <p:sp>
          <p:nvSpPr>
            <p:cNvPr id="16405" name="TextBox 332">
              <a:extLst>
                <a:ext uri="{FF2B5EF4-FFF2-40B4-BE49-F238E27FC236}">
                  <a16:creationId xmlns:a16="http://schemas.microsoft.com/office/drawing/2014/main" id="{C81DEA8B-7E30-4093-9316-FE0FE5F8606C}"/>
                </a:ext>
              </a:extLst>
            </p:cNvPr>
            <p:cNvSpPr txBox="1">
              <a:spLocks noChangeArrowheads="1"/>
            </p:cNvSpPr>
            <p:nvPr/>
          </p:nvSpPr>
          <p:spPr bwMode="auto">
            <a:xfrm>
              <a:off x="-303564" y="3749280"/>
              <a:ext cx="11924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lgn="ct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RCP4.5</a:t>
              </a:r>
            </a:p>
            <a:p>
              <a:pPr algn="ct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RCP8.5</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21" name="Left Brace 20">
              <a:extLst>
                <a:ext uri="{FF2B5EF4-FFF2-40B4-BE49-F238E27FC236}">
                  <a16:creationId xmlns:a16="http://schemas.microsoft.com/office/drawing/2014/main" id="{434E6BB7-7118-4C16-832B-BC0D4A4AE29E}"/>
                </a:ext>
              </a:extLst>
            </p:cNvPr>
            <p:cNvSpPr/>
            <p:nvPr/>
          </p:nvSpPr>
          <p:spPr bwMode="auto">
            <a:xfrm>
              <a:off x="755197" y="3679528"/>
              <a:ext cx="193656" cy="733494"/>
            </a:xfrm>
            <a:prstGeom prst="leftBrac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defRPr/>
              </a:pPr>
              <a:endParaRPr lang="zh-CN" altLang="en-US">
                <a:ea typeface="宋体" panose="02010600030101010101" pitchFamily="2" charset="-122"/>
              </a:endParaRPr>
            </a:p>
          </p:txBody>
        </p:sp>
      </p:grpSp>
    </p:spTree>
    <p:extLst>
      <p:ext uri="{BB962C8B-B14F-4D97-AF65-F5344CB8AC3E}">
        <p14:creationId xmlns:p14="http://schemas.microsoft.com/office/powerpoint/2010/main" val="4052578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F07F6EA-F855-4092-AD37-0F2BBB2CF035}"/>
              </a:ext>
            </a:extLst>
          </p:cNvPr>
          <p:cNvSpPr>
            <a:spLocks noGrp="1" noChangeArrowheads="1"/>
          </p:cNvSpPr>
          <p:nvPr>
            <p:ph type="title"/>
          </p:nvPr>
        </p:nvSpPr>
        <p:spPr>
          <a:xfrm>
            <a:off x="696913" y="0"/>
            <a:ext cx="77724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488" tIns="44450" rIns="90488" bIns="44450" rtlCol="0" anchor="ctr">
            <a:normAutofit/>
          </a:bodyPr>
          <a:lstStyle/>
          <a:p>
            <a:r>
              <a:rPr lang="en-US" altLang="en-US" sz="2800">
                <a:solidFill>
                  <a:srgbClr val="0033CC"/>
                </a:solidFill>
                <a:latin typeface="Book Antiqua" panose="02040602050305030304" pitchFamily="18" charset="0"/>
                <a:ea typeface="+mn-ea"/>
                <a:cs typeface="+mn-cs"/>
              </a:rPr>
              <a:t>Modeling Framework: Future projection</a:t>
            </a:r>
            <a:endParaRPr lang="en-US" altLang="en-US" sz="2800" dirty="0">
              <a:solidFill>
                <a:srgbClr val="0033CC"/>
              </a:solidFill>
              <a:latin typeface="Book Antiqua" panose="02040602050305030304" pitchFamily="18" charset="0"/>
              <a:ea typeface="+mn-ea"/>
              <a:cs typeface="+mn-cs"/>
            </a:endParaRPr>
          </a:p>
        </p:txBody>
      </p:sp>
      <p:pic>
        <p:nvPicPr>
          <p:cNvPr id="4" name="Picture 3">
            <a:extLst>
              <a:ext uri="{FF2B5EF4-FFF2-40B4-BE49-F238E27FC236}">
                <a16:creationId xmlns:a16="http://schemas.microsoft.com/office/drawing/2014/main" id="{4D70F611-5B73-4B43-9BD9-1BCD4754DE18}"/>
              </a:ext>
            </a:extLst>
          </p:cNvPr>
          <p:cNvPicPr>
            <a:picLocks noChangeAspect="1"/>
          </p:cNvPicPr>
          <p:nvPr/>
        </p:nvPicPr>
        <p:blipFill>
          <a:blip r:embed="rId3"/>
          <a:stretch>
            <a:fillRect/>
          </a:stretch>
        </p:blipFill>
        <p:spPr>
          <a:xfrm>
            <a:off x="11113" y="1290325"/>
            <a:ext cx="9144000" cy="5322377"/>
          </a:xfrm>
          <a:prstGeom prst="rect">
            <a:avLst/>
          </a:prstGeom>
        </p:spPr>
      </p:pic>
      <p:sp>
        <p:nvSpPr>
          <p:cNvPr id="67" name="TextBox 157">
            <a:extLst>
              <a:ext uri="{FF2B5EF4-FFF2-40B4-BE49-F238E27FC236}">
                <a16:creationId xmlns:a16="http://schemas.microsoft.com/office/drawing/2014/main" id="{83528905-91D2-4633-BF3E-516317DC57A7}"/>
              </a:ext>
            </a:extLst>
          </p:cNvPr>
          <p:cNvSpPr txBox="1">
            <a:spLocks noChangeArrowheads="1"/>
          </p:cNvSpPr>
          <p:nvPr/>
        </p:nvSpPr>
        <p:spPr bwMode="auto">
          <a:xfrm>
            <a:off x="209006" y="6211669"/>
            <a:ext cx="5207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200" b="1" dirty="0">
                <a:latin typeface="Arial" panose="020B0604020202020204" pitchFamily="34" charset="0"/>
                <a:ea typeface="宋体" panose="02010600030101010101" pitchFamily="2" charset="-122"/>
                <a:cs typeface="Arial" panose="020B0604020202020204" pitchFamily="34" charset="0"/>
              </a:rPr>
              <a:t>Note:</a:t>
            </a:r>
          </a:p>
          <a:p>
            <a:pPr>
              <a:spcBef>
                <a:spcPct val="0"/>
              </a:spcBef>
              <a:buFontTx/>
              <a:buNone/>
            </a:pPr>
            <a:r>
              <a:rPr lang="en-US" altLang="zh-CN" sz="1200" dirty="0">
                <a:latin typeface="Arial" panose="020B0604020202020204" pitchFamily="34" charset="0"/>
                <a:ea typeface="宋体" panose="02010600030101010101" pitchFamily="2" charset="-122"/>
                <a:cs typeface="Arial" panose="020B0604020202020204" pitchFamily="34" charset="0"/>
              </a:rPr>
              <a:t>CCSM: Community Climate System Model</a:t>
            </a:r>
          </a:p>
          <a:p>
            <a:pPr>
              <a:spcBef>
                <a:spcPct val="0"/>
              </a:spcBef>
              <a:buFontTx/>
              <a:buNone/>
            </a:pPr>
            <a:r>
              <a:rPr lang="en-US" altLang="zh-CN" sz="1200" dirty="0">
                <a:latin typeface="Arial" panose="020B0604020202020204" pitchFamily="34" charset="0"/>
                <a:ea typeface="宋体" panose="02010600030101010101" pitchFamily="2" charset="-122"/>
                <a:cs typeface="Arial" panose="020B0604020202020204" pitchFamily="34" charset="0"/>
              </a:rPr>
              <a:t>SSP: Shared Socioeconomic Pathway</a:t>
            </a:r>
            <a:endParaRPr lang="zh-CN" altLang="en-US" sz="1200" dirty="0">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685863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948BC680-7168-4675-9E46-3D29FE8586E8}"/>
              </a:ext>
            </a:extLst>
          </p:cNvPr>
          <p:cNvSpPr txBox="1">
            <a:spLocks noChangeArrowheads="1"/>
          </p:cNvSpPr>
          <p:nvPr/>
        </p:nvSpPr>
        <p:spPr bwMode="auto">
          <a:xfrm>
            <a:off x="574677" y="1225550"/>
            <a:ext cx="8258175" cy="486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Primary results shown</a:t>
            </a:r>
          </a:p>
          <a:p>
            <a:pPr lvl="1"/>
            <a:r>
              <a:rPr lang="en-US" altLang="en-US" sz="2400" dirty="0">
                <a:latin typeface="Times New Roman" panose="02020603050405020304" pitchFamily="18" charset="0"/>
                <a:cs typeface="Times New Roman" panose="02020603050405020304" pitchFamily="18" charset="0"/>
              </a:rPr>
              <a:t>Climate change impacts on NH</a:t>
            </a:r>
            <a:r>
              <a:rPr lang="en-US" altLang="en-US" sz="2400" baseline="-25000" dirty="0">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emissions from soil and plants (</a:t>
            </a:r>
            <a:r>
              <a:rPr lang="en-US" altLang="en-US" sz="2400" i="1" dirty="0">
                <a:latin typeface="Times New Roman" panose="02020603050405020304" pitchFamily="18" charset="0"/>
                <a:cs typeface="Times New Roman" panose="02020603050405020304" pitchFamily="18" charset="0"/>
              </a:rPr>
              <a:t>ESP</a:t>
            </a:r>
            <a:r>
              <a:rPr lang="en-US" altLang="en-US" sz="2400" baseline="-25000" dirty="0">
                <a:latin typeface="Times New Roman" panose="02020603050405020304" pitchFamily="18" charset="0"/>
                <a:cs typeface="Times New Roman" panose="02020603050405020304" pitchFamily="18" charset="0"/>
              </a:rPr>
              <a:t>NH3</a:t>
            </a:r>
            <a:r>
              <a:rPr lang="en-US" altLang="en-US" sz="2400" dirty="0">
                <a:latin typeface="Times New Roman" panose="02020603050405020304" pitchFamily="18" charset="0"/>
                <a:cs typeface="Times New Roman" panose="02020603050405020304" pitchFamily="18" charset="0"/>
              </a:rPr>
              <a:t>), mainly over cropland, and implications for crop production and nitrogen deposition.</a:t>
            </a:r>
          </a:p>
          <a:p>
            <a:pPr lvl="1"/>
            <a:endParaRPr lang="en-US" altLang="en-US" sz="2400" dirty="0">
              <a:latin typeface="Times New Roman" panose="02020603050405020304" pitchFamily="18" charset="0"/>
              <a:cs typeface="Times New Roman" panose="02020603050405020304" pitchFamily="18" charset="0"/>
            </a:endParaRPr>
          </a:p>
        </p:txBody>
      </p:sp>
      <p:sp>
        <p:nvSpPr>
          <p:cNvPr id="16387" name="Rectangle 2">
            <a:extLst>
              <a:ext uri="{FF2B5EF4-FFF2-40B4-BE49-F238E27FC236}">
                <a16:creationId xmlns:a16="http://schemas.microsoft.com/office/drawing/2014/main" id="{705A10CF-D5B0-475C-8EA2-AB01CBA2FFE8}"/>
              </a:ext>
            </a:extLst>
          </p:cNvPr>
          <p:cNvSpPr txBox="1">
            <a:spLocks noChangeArrowheads="1"/>
          </p:cNvSpPr>
          <p:nvPr/>
        </p:nvSpPr>
        <p:spPr bwMode="auto">
          <a:xfrm>
            <a:off x="696913"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defPPr>
              <a:defRPr lang="zh-CN"/>
            </a:defPPr>
            <a:lvl1pPr>
              <a:spcBef>
                <a:spcPct val="0"/>
              </a:spcBef>
              <a:buFontTx/>
              <a:buNone/>
              <a:defRPr sz="2800">
                <a:solidFill>
                  <a:srgbClr val="0033CC"/>
                </a:solidFill>
                <a:latin typeface="Book Antiqua" panose="02040602050305030304" pitchFamily="18" charset="0"/>
              </a:defRPr>
            </a:lvl1pPr>
            <a:lvl2pPr marL="742950" indent="-285750">
              <a:spcBef>
                <a:spcPct val="20000"/>
              </a:spcBef>
              <a:buChar char="–"/>
              <a:defRPr sz="2000">
                <a:latin typeface="Book Antiqua" panose="02040602050305030304" pitchFamily="18" charset="0"/>
              </a:defRPr>
            </a:lvl2pPr>
            <a:lvl3pPr marL="1143000" indent="-228600">
              <a:spcBef>
                <a:spcPct val="20000"/>
              </a:spcBef>
              <a:buChar char="•"/>
              <a:defRPr>
                <a:latin typeface="Book Antiqua" panose="02040602050305030304" pitchFamily="18" charset="0"/>
              </a:defRPr>
            </a:lvl3pPr>
            <a:lvl4pPr marL="1600200" indent="-228600">
              <a:spcBef>
                <a:spcPct val="20000"/>
              </a:spcBef>
              <a:buChar char="–"/>
              <a:defRPr>
                <a:latin typeface="Book Antiqua" panose="02040602050305030304" pitchFamily="18" charset="0"/>
              </a:defRPr>
            </a:lvl4pPr>
            <a:lvl5pPr marL="2057400" indent="-228600">
              <a:spcBef>
                <a:spcPct val="20000"/>
              </a:spcBef>
              <a:buChar char="»"/>
              <a:defRPr>
                <a:latin typeface="Book Antiqua" panose="02040602050305030304" pitchFamily="18" charset="0"/>
              </a:defRPr>
            </a:lvl5pPr>
            <a:lvl6pPr marL="2514600" indent="-228600" eaLnBrk="0" fontAlgn="base" hangingPunct="0">
              <a:spcBef>
                <a:spcPct val="20000"/>
              </a:spcBef>
              <a:spcAft>
                <a:spcPct val="0"/>
              </a:spcAft>
              <a:buChar char="»"/>
              <a:defRPr>
                <a:latin typeface="Book Antiqua" panose="02040602050305030304" pitchFamily="18" charset="0"/>
              </a:defRPr>
            </a:lvl6pPr>
            <a:lvl7pPr marL="2971800" indent="-228600" eaLnBrk="0" fontAlgn="base" hangingPunct="0">
              <a:spcBef>
                <a:spcPct val="20000"/>
              </a:spcBef>
              <a:spcAft>
                <a:spcPct val="0"/>
              </a:spcAft>
              <a:buChar char="»"/>
              <a:defRPr>
                <a:latin typeface="Book Antiqua" panose="02040602050305030304" pitchFamily="18" charset="0"/>
              </a:defRPr>
            </a:lvl7pPr>
            <a:lvl8pPr marL="3429000" indent="-228600" eaLnBrk="0" fontAlgn="base" hangingPunct="0">
              <a:spcBef>
                <a:spcPct val="20000"/>
              </a:spcBef>
              <a:spcAft>
                <a:spcPct val="0"/>
              </a:spcAft>
              <a:buChar char="»"/>
              <a:defRPr>
                <a:latin typeface="Book Antiqua" panose="02040602050305030304" pitchFamily="18" charset="0"/>
              </a:defRPr>
            </a:lvl8pPr>
            <a:lvl9pPr marL="3886200" indent="-228600" eaLnBrk="0" fontAlgn="base" hangingPunct="0">
              <a:spcBef>
                <a:spcPct val="20000"/>
              </a:spcBef>
              <a:spcAft>
                <a:spcPct val="0"/>
              </a:spcAft>
              <a:buChar char="»"/>
              <a:defRPr>
                <a:latin typeface="Book Antiqua" panose="02040602050305030304" pitchFamily="18" charset="0"/>
              </a:defRPr>
            </a:lvl9pPr>
          </a:lstStyle>
          <a:p>
            <a:r>
              <a:rPr lang="en-US" altLang="en-US" dirty="0"/>
              <a:t>Project in progress: Preliminary Results</a:t>
            </a:r>
          </a:p>
        </p:txBody>
      </p:sp>
    </p:spTree>
    <p:extLst>
      <p:ext uri="{BB962C8B-B14F-4D97-AF65-F5344CB8AC3E}">
        <p14:creationId xmlns:p14="http://schemas.microsoft.com/office/powerpoint/2010/main" val="3311110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C9B30D0E-71AE-4381-A058-825A3C921E5F}"/>
              </a:ext>
            </a:extLst>
          </p:cNvPr>
          <p:cNvSpPr txBox="1">
            <a:spLocks noChangeArrowheads="1"/>
          </p:cNvSpPr>
          <p:nvPr/>
        </p:nvSpPr>
        <p:spPr bwMode="auto">
          <a:xfrm>
            <a:off x="0" y="1225550"/>
            <a:ext cx="914399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b="1" dirty="0">
                <a:latin typeface="Times New Roman" panose="02020603050405020304" pitchFamily="18" charset="0"/>
                <a:cs typeface="Times New Roman" panose="02020603050405020304" pitchFamily="18" charset="0"/>
              </a:rPr>
              <a:t>Model Configurations and Evaluation </a:t>
            </a:r>
          </a:p>
          <a:p>
            <a:pPr lvl="1"/>
            <a:r>
              <a:rPr lang="en-US" altLang="en-US" dirty="0">
                <a:latin typeface="Times New Roman" panose="02020603050405020304" pitchFamily="18" charset="0"/>
                <a:cs typeface="Times New Roman" panose="02020603050405020304" pitchFamily="18" charset="0"/>
              </a:rPr>
              <a:t>CMAQv5.0.2 with FEST-C v1.1</a:t>
            </a:r>
          </a:p>
          <a:p>
            <a:pPr lvl="1"/>
            <a:r>
              <a:rPr lang="en-US" altLang="en-US" dirty="0">
                <a:latin typeface="Times New Roman" panose="02020603050405020304" pitchFamily="18" charset="0"/>
                <a:cs typeface="Times New Roman" panose="02020603050405020304" pitchFamily="18" charset="0"/>
              </a:rPr>
              <a:t>Considering recent updates, will rerun using CMAQv5.3 and FEST-C v1.4.</a:t>
            </a:r>
          </a:p>
          <a:p>
            <a:pPr lvl="1"/>
            <a:r>
              <a:rPr lang="en-US" altLang="en-US" dirty="0">
                <a:latin typeface="Times New Roman" panose="02020603050405020304" pitchFamily="18" charset="0"/>
                <a:cs typeface="Times New Roman" panose="02020603050405020304" pitchFamily="18" charset="0"/>
              </a:rPr>
              <a:t>Both CMAQ with and without </a:t>
            </a:r>
            <a:r>
              <a:rPr lang="en-US" altLang="en-US" u="sng" dirty="0">
                <a:latin typeface="Times New Roman" panose="02020603050405020304" pitchFamily="18" charset="0"/>
                <a:cs typeface="Times New Roman" panose="02020603050405020304" pitchFamily="18" charset="0"/>
              </a:rPr>
              <a:t>NH</a:t>
            </a:r>
            <a:r>
              <a:rPr lang="en-US" altLang="en-US" u="sng" baseline="-25000" dirty="0">
                <a:latin typeface="Times New Roman" panose="02020603050405020304" pitchFamily="18" charset="0"/>
                <a:cs typeface="Times New Roman" panose="02020603050405020304" pitchFamily="18" charset="0"/>
              </a:rPr>
              <a:t>3</a:t>
            </a:r>
            <a:r>
              <a:rPr lang="en-US" altLang="en-US" u="sng" dirty="0">
                <a:latin typeface="Times New Roman" panose="02020603050405020304" pitchFamily="18" charset="0"/>
                <a:cs typeface="Times New Roman" panose="02020603050405020304" pitchFamily="18" charset="0"/>
              </a:rPr>
              <a:t> BIDI exchange were applied, model with the module </a:t>
            </a:r>
            <a:r>
              <a:rPr lang="en-US" altLang="en-US" dirty="0">
                <a:latin typeface="Times New Roman" panose="02020603050405020304" pitchFamily="18" charset="0"/>
                <a:cs typeface="Times New Roman" panose="02020603050405020304" pitchFamily="18" charset="0"/>
              </a:rPr>
              <a:t>reduces model bias for the compounds directly related with NH</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a:t>
            </a:r>
          </a:p>
          <a:p>
            <a:pPr lvl="1"/>
            <a:endParaRPr lang="en-US" altLang="en-US" sz="24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B0F7764-EEA4-43F6-BC83-4D80FAFF3B0A}"/>
              </a:ext>
            </a:extLst>
          </p:cNvPr>
          <p:cNvGraphicFramePr>
            <a:graphicFrameLocks noGrp="1"/>
          </p:cNvGraphicFramePr>
          <p:nvPr>
            <p:extLst>
              <p:ext uri="{D42A27DB-BD31-4B8C-83A1-F6EECF244321}">
                <p14:modId xmlns:p14="http://schemas.microsoft.com/office/powerpoint/2010/main" val="4175685179"/>
              </p:ext>
            </p:extLst>
          </p:nvPr>
        </p:nvGraphicFramePr>
        <p:xfrm>
          <a:off x="1469923" y="3436374"/>
          <a:ext cx="6620952" cy="3326522"/>
        </p:xfrm>
        <a:graphic>
          <a:graphicData uri="http://schemas.openxmlformats.org/drawingml/2006/table">
            <a:tbl>
              <a:tblPr/>
              <a:tblGrid>
                <a:gridCol w="1606160">
                  <a:extLst>
                    <a:ext uri="{9D8B030D-6E8A-4147-A177-3AD203B41FA5}">
                      <a16:colId xmlns:a16="http://schemas.microsoft.com/office/drawing/2014/main" val="3889947824"/>
                    </a:ext>
                  </a:extLst>
                </a:gridCol>
                <a:gridCol w="785234">
                  <a:extLst>
                    <a:ext uri="{9D8B030D-6E8A-4147-A177-3AD203B41FA5}">
                      <a16:colId xmlns:a16="http://schemas.microsoft.com/office/drawing/2014/main" val="1561960048"/>
                    </a:ext>
                  </a:extLst>
                </a:gridCol>
                <a:gridCol w="856619">
                  <a:extLst>
                    <a:ext uri="{9D8B030D-6E8A-4147-A177-3AD203B41FA5}">
                      <a16:colId xmlns:a16="http://schemas.microsoft.com/office/drawing/2014/main" val="1340659396"/>
                    </a:ext>
                  </a:extLst>
                </a:gridCol>
                <a:gridCol w="1160006">
                  <a:extLst>
                    <a:ext uri="{9D8B030D-6E8A-4147-A177-3AD203B41FA5}">
                      <a16:colId xmlns:a16="http://schemas.microsoft.com/office/drawing/2014/main" val="2558989667"/>
                    </a:ext>
                  </a:extLst>
                </a:gridCol>
                <a:gridCol w="1302774">
                  <a:extLst>
                    <a:ext uri="{9D8B030D-6E8A-4147-A177-3AD203B41FA5}">
                      <a16:colId xmlns:a16="http://schemas.microsoft.com/office/drawing/2014/main" val="2927683302"/>
                    </a:ext>
                  </a:extLst>
                </a:gridCol>
                <a:gridCol w="910159">
                  <a:extLst>
                    <a:ext uri="{9D8B030D-6E8A-4147-A177-3AD203B41FA5}">
                      <a16:colId xmlns:a16="http://schemas.microsoft.com/office/drawing/2014/main" val="3963402746"/>
                    </a:ext>
                  </a:extLst>
                </a:gridCol>
              </a:tblGrid>
              <a:tr h="339026">
                <a:tc>
                  <a:txBody>
                    <a:bodyPr/>
                    <a:lstStyle/>
                    <a:p>
                      <a:pPr algn="ctr" fontAlgn="ctr"/>
                      <a:r>
                        <a:rPr lang="en-US" sz="1500" b="1" i="0" u="none" strike="noStrike">
                          <a:solidFill>
                            <a:srgbClr val="000000"/>
                          </a:solidFill>
                          <a:effectLst/>
                          <a:latin typeface="Segoe UI" panose="020B0502040204020203" pitchFamily="34" charset="0"/>
                          <a:ea typeface="等线" panose="02010600030101010101" pitchFamily="2" charset="-122"/>
                        </a:rPr>
                        <a:t>NMB</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Segoe UI" panose="020B0502040204020203" pitchFamily="34" charset="0"/>
                          <a:ea typeface="等线" panose="02010600030101010101" pitchFamily="2" charset="-122"/>
                        </a:rPr>
                        <a:t>Base</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effectLst/>
                          <a:latin typeface="Segoe UI" panose="020B0502040204020203" pitchFamily="34" charset="0"/>
                          <a:ea typeface="等线" panose="02010600030101010101" pitchFamily="2" charset="-122"/>
                        </a:rPr>
                        <a:t>BiDi</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effectLst/>
                          <a:latin typeface="Segoe UI" panose="020B0502040204020203" pitchFamily="34" charset="0"/>
                          <a:ea typeface="等线" panose="02010600030101010101" pitchFamily="2" charset="-122"/>
                        </a:rPr>
                        <a:t>Observed</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effectLst/>
                          <a:latin typeface="Segoe UI" panose="020B0502040204020203" pitchFamily="34" charset="0"/>
                          <a:ea typeface="等线" panose="02010600030101010101" pitchFamily="2" charset="-122"/>
                        </a:rPr>
                        <a:t>CMAQ-BIDI</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500" b="1" i="0" u="none" strike="noStrike">
                          <a:solidFill>
                            <a:srgbClr val="000000"/>
                          </a:solidFill>
                          <a:effectLst/>
                          <a:latin typeface="Segoe UI" panose="020B0502040204020203" pitchFamily="34" charset="0"/>
                          <a:ea typeface="等线" panose="02010600030101010101" pitchFamily="2" charset="-122"/>
                        </a:rPr>
                        <a:t>units</a:t>
                      </a:r>
                    </a:p>
                  </a:txBody>
                  <a:tcPr marL="5923" marR="5923" marT="592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745712"/>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NO</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2</a:t>
                      </a:r>
                      <a:r>
                        <a:rPr lang="en-US" sz="1500" b="1" i="0" u="none" strike="noStrike" dirty="0">
                          <a:solidFill>
                            <a:srgbClr val="D24726"/>
                          </a:solidFill>
                          <a:effectLst/>
                          <a:latin typeface="Segoe UI" panose="020B0502040204020203" pitchFamily="34" charset="0"/>
                          <a:ea typeface="等线" panose="02010600030101010101" pitchFamily="2" charset="-122"/>
                        </a:rPr>
                        <a:t> CONC</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500" b="0" i="0" u="none" strike="noStrike" dirty="0">
                          <a:solidFill>
                            <a:srgbClr val="000000"/>
                          </a:solidFill>
                          <a:effectLst/>
                          <a:latin typeface="Segoe UI" panose="020B0502040204020203" pitchFamily="34" charset="0"/>
                          <a:ea typeface="等线" panose="02010600030101010101" pitchFamily="2" charset="-122"/>
                        </a:rPr>
                        <a:t>-3%</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-2%</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9.1 </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8.9 </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ppbV</a:t>
                      </a:r>
                    </a:p>
                  </a:txBody>
                  <a:tcPr marL="5923" marR="5923" marT="592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68396024"/>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NH</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3</a:t>
                      </a:r>
                      <a:r>
                        <a:rPr lang="en-US" sz="1500" b="1" i="0" u="none" strike="noStrike" dirty="0">
                          <a:solidFill>
                            <a:srgbClr val="D24726"/>
                          </a:solidFill>
                          <a:effectLst/>
                          <a:latin typeface="Segoe UI" panose="020B0502040204020203" pitchFamily="34" charset="0"/>
                          <a:ea typeface="等线" panose="02010600030101010101" pitchFamily="2" charset="-122"/>
                        </a:rPr>
                        <a:t> CONC</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-52%</a:t>
                      </a:r>
                    </a:p>
                  </a:txBody>
                  <a:tcPr marL="5923" marR="5923" marT="5923" marB="0" anchor="ctr">
                    <a:lnL>
                      <a:noFill/>
                    </a:lnL>
                    <a:lnR>
                      <a:noFill/>
                    </a:lnR>
                    <a:lnT>
                      <a:noFill/>
                    </a:lnT>
                    <a:lnB>
                      <a:noFill/>
                    </a:lnB>
                  </a:tcPr>
                </a:tc>
                <a:tc>
                  <a:txBody>
                    <a:bodyPr/>
                    <a:lstStyle/>
                    <a:p>
                      <a:pPr algn="ctr" fontAlgn="ctr"/>
                      <a:r>
                        <a:rPr lang="en-US" altLang="zh-CN" sz="1500" b="1" i="0" u="none" strike="noStrike" dirty="0">
                          <a:solidFill>
                            <a:srgbClr val="C00000"/>
                          </a:solidFill>
                          <a:effectLst/>
                          <a:latin typeface="Segoe UI" panose="020B0502040204020203" pitchFamily="34" charset="0"/>
                          <a:ea typeface="等线" panose="02010600030101010101" pitchFamily="2" charset="-122"/>
                        </a:rPr>
                        <a:t>-30%</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2.0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1.4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ppbV</a:t>
                      </a:r>
                    </a:p>
                  </a:txBody>
                  <a:tcPr marL="5923" marR="5923" marT="5923" marB="0" anchor="ctr">
                    <a:lnL>
                      <a:noFill/>
                    </a:lnL>
                    <a:lnR>
                      <a:noFill/>
                    </a:lnR>
                    <a:lnT>
                      <a:noFill/>
                    </a:lnT>
                    <a:lnB>
                      <a:noFill/>
                    </a:lnB>
                  </a:tcPr>
                </a:tc>
                <a:extLst>
                  <a:ext uri="{0D108BD9-81ED-4DB2-BD59-A6C34878D82A}">
                    <a16:rowId xmlns:a16="http://schemas.microsoft.com/office/drawing/2014/main" val="2494758532"/>
                  </a:ext>
                </a:extLst>
              </a:tr>
              <a:tr h="331944">
                <a:tc>
                  <a:txBody>
                    <a:bodyPr/>
                    <a:lstStyle/>
                    <a:p>
                      <a:pPr algn="l" fontAlgn="ctr"/>
                      <a:r>
                        <a:rPr lang="en-US" sz="1500" b="1" i="0" u="none" strike="noStrike">
                          <a:solidFill>
                            <a:srgbClr val="D24726"/>
                          </a:solidFill>
                          <a:effectLst/>
                          <a:latin typeface="Segoe UI" panose="020B0502040204020203" pitchFamily="34" charset="0"/>
                          <a:ea typeface="等线" panose="02010600030101010101" pitchFamily="2" charset="-122"/>
                        </a:rPr>
                        <a:t>HNO</a:t>
                      </a:r>
                      <a:r>
                        <a:rPr lang="en-US" sz="1500" b="1" i="0" u="none" strike="noStrike" baseline="-25000">
                          <a:solidFill>
                            <a:srgbClr val="D24726"/>
                          </a:solidFill>
                          <a:effectLst/>
                          <a:latin typeface="Segoe UI" panose="020B0502040204020203" pitchFamily="34" charset="0"/>
                          <a:ea typeface="等线" panose="02010600030101010101" pitchFamily="2" charset="-122"/>
                        </a:rPr>
                        <a:t>3</a:t>
                      </a:r>
                      <a:r>
                        <a:rPr lang="en-US" sz="1500" b="1" i="0" u="none" strike="noStrike">
                          <a:solidFill>
                            <a:srgbClr val="D24726"/>
                          </a:solidFill>
                          <a:effectLst/>
                          <a:latin typeface="Segoe UI" panose="020B0502040204020203" pitchFamily="34" charset="0"/>
                          <a:ea typeface="等线" panose="02010600030101010101" pitchFamily="2" charset="-122"/>
                        </a:rPr>
                        <a:t> DRY DEP</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66%</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65%</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3.4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5.6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2885190642"/>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NH</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4</a:t>
                      </a:r>
                      <a:r>
                        <a:rPr lang="en-US" sz="1500" b="1" i="0" u="none" strike="noStrike" dirty="0">
                          <a:solidFill>
                            <a:srgbClr val="D24726"/>
                          </a:solidFill>
                          <a:effectLst/>
                          <a:latin typeface="Segoe UI" panose="020B0502040204020203" pitchFamily="34" charset="0"/>
                          <a:ea typeface="等线" panose="02010600030101010101" pitchFamily="2" charset="-122"/>
                        </a:rPr>
                        <a:t> DRY DEP</a:t>
                      </a:r>
                    </a:p>
                  </a:txBody>
                  <a:tcPr marL="5923" marR="5923" marT="5923" marB="0" anchor="ctr">
                    <a:lnL>
                      <a:noFill/>
                    </a:lnL>
                    <a:lnR>
                      <a:noFill/>
                    </a:lnR>
                    <a:lnT>
                      <a:noFill/>
                    </a:lnT>
                    <a:lnB>
                      <a:noFill/>
                    </a:lnB>
                  </a:tcPr>
                </a:tc>
                <a:tc>
                  <a:txBody>
                    <a:bodyPr/>
                    <a:lstStyle/>
                    <a:p>
                      <a:pPr algn="ctr" fontAlgn="ctr"/>
                      <a:r>
                        <a:rPr lang="en-US" altLang="zh-CN" sz="1500" b="0" i="0" u="none" strike="noStrike" dirty="0">
                          <a:solidFill>
                            <a:srgbClr val="000000"/>
                          </a:solidFill>
                          <a:effectLst/>
                          <a:latin typeface="Segoe UI" panose="020B0502040204020203" pitchFamily="34" charset="0"/>
                          <a:ea typeface="等线" panose="02010600030101010101" pitchFamily="2" charset="-122"/>
                        </a:rPr>
                        <a:t>-14%</a:t>
                      </a:r>
                    </a:p>
                  </a:txBody>
                  <a:tcPr marL="5923" marR="5923" marT="5923" marB="0" anchor="ctr">
                    <a:lnL>
                      <a:noFill/>
                    </a:lnL>
                    <a:lnR>
                      <a:noFill/>
                    </a:lnR>
                    <a:lnT>
                      <a:noFill/>
                    </a:lnT>
                    <a:lnB>
                      <a:noFill/>
                    </a:lnB>
                  </a:tcPr>
                </a:tc>
                <a:tc>
                  <a:txBody>
                    <a:bodyPr/>
                    <a:lstStyle/>
                    <a:p>
                      <a:pPr algn="ctr" fontAlgn="ctr"/>
                      <a:r>
                        <a:rPr lang="en-US" altLang="zh-CN" sz="1500" b="1" i="0" u="none" strike="noStrike">
                          <a:solidFill>
                            <a:srgbClr val="C00000"/>
                          </a:solidFill>
                          <a:effectLst/>
                          <a:latin typeface="Segoe UI" panose="020B0502040204020203" pitchFamily="34" charset="0"/>
                          <a:ea typeface="等线" panose="02010600030101010101" pitchFamily="2" charset="-122"/>
                        </a:rPr>
                        <a:t>-5%</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0.25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0.24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1410887778"/>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NO</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3</a:t>
                      </a:r>
                      <a:r>
                        <a:rPr lang="en-US" sz="1500" b="1" i="0" u="none" strike="noStrike" dirty="0">
                          <a:solidFill>
                            <a:srgbClr val="D24726"/>
                          </a:solidFill>
                          <a:effectLst/>
                          <a:latin typeface="Segoe UI" panose="020B0502040204020203" pitchFamily="34" charset="0"/>
                          <a:ea typeface="等线" panose="02010600030101010101" pitchFamily="2" charset="-122"/>
                        </a:rPr>
                        <a:t> DRY DEP</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499%</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518%</a:t>
                      </a:r>
                    </a:p>
                  </a:txBody>
                  <a:tcPr marL="5923" marR="5923" marT="5923" marB="0" anchor="ctr">
                    <a:lnL>
                      <a:noFill/>
                    </a:lnL>
                    <a:lnR>
                      <a:noFill/>
                    </a:lnR>
                    <a:lnT>
                      <a:noFill/>
                    </a:lnT>
                    <a:lnB>
                      <a:noFill/>
                    </a:lnB>
                  </a:tcPr>
                </a:tc>
                <a:tc>
                  <a:txBody>
                    <a:bodyPr/>
                    <a:lstStyle/>
                    <a:p>
                      <a:pPr algn="ctr" fontAlgn="ctr"/>
                      <a:r>
                        <a:rPr lang="en-US" altLang="zh-CN" sz="1500" b="0" i="0" u="none" strike="noStrike" dirty="0">
                          <a:solidFill>
                            <a:srgbClr val="000000"/>
                          </a:solidFill>
                          <a:effectLst/>
                          <a:latin typeface="Segoe UI" panose="020B0502040204020203" pitchFamily="34" charset="0"/>
                          <a:ea typeface="等线" panose="02010600030101010101" pitchFamily="2" charset="-122"/>
                        </a:rPr>
                        <a:t>0.24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1.51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2082318663"/>
                  </a:ext>
                </a:extLst>
              </a:tr>
              <a:tr h="331944">
                <a:tc>
                  <a:txBody>
                    <a:bodyPr/>
                    <a:lstStyle/>
                    <a:p>
                      <a:pPr algn="l" fontAlgn="ctr"/>
                      <a:r>
                        <a:rPr lang="en-US" sz="1500" b="1" i="0" u="none" strike="noStrike">
                          <a:solidFill>
                            <a:srgbClr val="D24726"/>
                          </a:solidFill>
                          <a:effectLst/>
                          <a:latin typeface="Segoe UI" panose="020B0502040204020203" pitchFamily="34" charset="0"/>
                          <a:ea typeface="等线" panose="02010600030101010101" pitchFamily="2" charset="-122"/>
                        </a:rPr>
                        <a:t>NH</a:t>
                      </a:r>
                      <a:r>
                        <a:rPr lang="en-US" sz="1500" b="1" i="0" u="none" strike="noStrike" baseline="-25000">
                          <a:solidFill>
                            <a:srgbClr val="D24726"/>
                          </a:solidFill>
                          <a:effectLst/>
                          <a:latin typeface="Segoe UI" panose="020B0502040204020203" pitchFamily="34" charset="0"/>
                          <a:ea typeface="等线" panose="02010600030101010101" pitchFamily="2" charset="-122"/>
                        </a:rPr>
                        <a:t>4</a:t>
                      </a:r>
                      <a:r>
                        <a:rPr lang="en-US" sz="1500" b="1" i="0" u="none" strike="noStrike">
                          <a:solidFill>
                            <a:srgbClr val="D24726"/>
                          </a:solidFill>
                          <a:effectLst/>
                          <a:latin typeface="Segoe UI" panose="020B0502040204020203" pitchFamily="34" charset="0"/>
                          <a:ea typeface="等线" panose="02010600030101010101" pitchFamily="2" charset="-122"/>
                        </a:rPr>
                        <a:t> WET DEP</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-47%</a:t>
                      </a:r>
                    </a:p>
                  </a:txBody>
                  <a:tcPr marL="5923" marR="5923" marT="5923" marB="0" anchor="ctr">
                    <a:lnL>
                      <a:noFill/>
                    </a:lnL>
                    <a:lnR>
                      <a:noFill/>
                    </a:lnR>
                    <a:lnT>
                      <a:noFill/>
                    </a:lnT>
                    <a:lnB>
                      <a:noFill/>
                    </a:lnB>
                  </a:tcPr>
                </a:tc>
                <a:tc>
                  <a:txBody>
                    <a:bodyPr/>
                    <a:lstStyle/>
                    <a:p>
                      <a:pPr algn="ctr" fontAlgn="ctr"/>
                      <a:r>
                        <a:rPr lang="en-US" altLang="zh-CN" sz="1500" b="1" i="0" u="none" strike="noStrike">
                          <a:solidFill>
                            <a:srgbClr val="C00000"/>
                          </a:solidFill>
                          <a:effectLst/>
                          <a:latin typeface="Segoe UI" panose="020B0502040204020203" pitchFamily="34" charset="0"/>
                          <a:ea typeface="等线" panose="02010600030101010101" pitchFamily="2" charset="-122"/>
                        </a:rPr>
                        <a:t>-32%</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2.7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1.8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1206479664"/>
                  </a:ext>
                </a:extLst>
              </a:tr>
              <a:tr h="331944">
                <a:tc>
                  <a:txBody>
                    <a:bodyPr/>
                    <a:lstStyle/>
                    <a:p>
                      <a:pPr algn="l" fontAlgn="ctr"/>
                      <a:r>
                        <a:rPr lang="en-US" sz="1500" b="1" i="0" u="none" strike="noStrike">
                          <a:solidFill>
                            <a:srgbClr val="D24726"/>
                          </a:solidFill>
                          <a:effectLst/>
                          <a:latin typeface="Segoe UI" panose="020B0502040204020203" pitchFamily="34" charset="0"/>
                          <a:ea typeface="等线" panose="02010600030101010101" pitchFamily="2" charset="-122"/>
                        </a:rPr>
                        <a:t>NO</a:t>
                      </a:r>
                      <a:r>
                        <a:rPr lang="en-US" sz="1500" b="1" i="0" u="none" strike="noStrike" baseline="-25000">
                          <a:solidFill>
                            <a:srgbClr val="D24726"/>
                          </a:solidFill>
                          <a:effectLst/>
                          <a:latin typeface="Segoe UI" panose="020B0502040204020203" pitchFamily="34" charset="0"/>
                          <a:ea typeface="等线" panose="02010600030101010101" pitchFamily="2" charset="-122"/>
                        </a:rPr>
                        <a:t>3</a:t>
                      </a:r>
                      <a:r>
                        <a:rPr lang="en-US" sz="1500" b="1" i="0" u="none" strike="noStrike">
                          <a:solidFill>
                            <a:srgbClr val="D24726"/>
                          </a:solidFill>
                          <a:effectLst/>
                          <a:latin typeface="Segoe UI" panose="020B0502040204020203" pitchFamily="34" charset="0"/>
                          <a:ea typeface="等线" panose="02010600030101010101" pitchFamily="2" charset="-122"/>
                        </a:rPr>
                        <a:t> WET DEP</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-36%</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-36%</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6.9 </a:t>
                      </a:r>
                    </a:p>
                  </a:txBody>
                  <a:tcPr marL="5923" marR="5923" marT="5923" marB="0" anchor="ctr">
                    <a:lnL>
                      <a:noFill/>
                    </a:lnL>
                    <a:lnR>
                      <a:noFill/>
                    </a:lnR>
                    <a:lnT>
                      <a:noFill/>
                    </a:lnT>
                    <a:lnB>
                      <a:noFill/>
                    </a:lnB>
                  </a:tcPr>
                </a:tc>
                <a:tc>
                  <a:txBody>
                    <a:bodyPr/>
                    <a:lstStyle/>
                    <a:p>
                      <a:pPr algn="ctr" fontAlgn="ctr"/>
                      <a:r>
                        <a:rPr lang="en-US" altLang="zh-CN" sz="1500" b="0" i="0" u="none" strike="noStrike">
                          <a:solidFill>
                            <a:srgbClr val="000000"/>
                          </a:solidFill>
                          <a:effectLst/>
                          <a:latin typeface="Segoe UI" panose="020B0502040204020203" pitchFamily="34" charset="0"/>
                          <a:ea typeface="等线" panose="02010600030101010101" pitchFamily="2" charset="-122"/>
                        </a:rPr>
                        <a:t>4.4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1382945809"/>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Total NO</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3</a:t>
                      </a:r>
                      <a:r>
                        <a:rPr lang="en-US" sz="1500" b="1" i="0" u="none" strike="noStrike" dirty="0">
                          <a:solidFill>
                            <a:srgbClr val="D24726"/>
                          </a:solidFill>
                          <a:effectLst/>
                          <a:latin typeface="Segoe UI" panose="020B0502040204020203" pitchFamily="34" charset="0"/>
                          <a:ea typeface="等线" panose="02010600030101010101" pitchFamily="2" charset="-122"/>
                        </a:rPr>
                        <a:t> DEP</a:t>
                      </a:r>
                    </a:p>
                  </a:txBody>
                  <a:tcPr marL="5923" marR="5923" marT="5923" marB="0" anchor="ctr">
                    <a:lnL>
                      <a:noFill/>
                    </a:lnL>
                    <a:lnR>
                      <a:noFill/>
                    </a:lnR>
                    <a:lnT>
                      <a:noFill/>
                    </a:lnT>
                    <a:lnB>
                      <a:noFill/>
                    </a:lnB>
                  </a:tcPr>
                </a:tc>
                <a:tc>
                  <a:txBody>
                    <a:bodyPr/>
                    <a:lstStyle/>
                    <a:p>
                      <a:pPr algn="ctr" fontAlgn="ctr"/>
                      <a:r>
                        <a:rPr lang="en-US" altLang="zh-CN" sz="1500" b="1" i="0" u="none" strike="noStrike" dirty="0">
                          <a:solidFill>
                            <a:srgbClr val="000000"/>
                          </a:solidFill>
                          <a:effectLst/>
                          <a:latin typeface="Segoe UI" panose="020B0502040204020203" pitchFamily="34" charset="0"/>
                          <a:ea typeface="等线" panose="02010600030101010101" pitchFamily="2" charset="-122"/>
                        </a:rPr>
                        <a:t>10%</a:t>
                      </a:r>
                    </a:p>
                  </a:txBody>
                  <a:tcPr marL="5923" marR="5923" marT="5923" marB="0" anchor="ctr">
                    <a:lnL>
                      <a:noFill/>
                    </a:lnL>
                    <a:lnR>
                      <a:noFill/>
                    </a:lnR>
                    <a:lnT>
                      <a:noFill/>
                    </a:lnT>
                    <a:lnB>
                      <a:noFill/>
                    </a:lnB>
                  </a:tcPr>
                </a:tc>
                <a:tc>
                  <a:txBody>
                    <a:bodyPr/>
                    <a:lstStyle/>
                    <a:p>
                      <a:pPr algn="ctr" fontAlgn="ctr"/>
                      <a:r>
                        <a:rPr lang="en-US" altLang="zh-CN" sz="1500" b="1" i="0" u="none" strike="noStrike" dirty="0">
                          <a:solidFill>
                            <a:srgbClr val="000000"/>
                          </a:solidFill>
                          <a:effectLst/>
                          <a:latin typeface="Segoe UI" panose="020B0502040204020203" pitchFamily="34" charset="0"/>
                          <a:ea typeface="等线" panose="02010600030101010101" pitchFamily="2" charset="-122"/>
                        </a:rPr>
                        <a:t>9%</a:t>
                      </a:r>
                    </a:p>
                  </a:txBody>
                  <a:tcPr marL="5923" marR="5923" marT="5923" marB="0" anchor="ctr">
                    <a:lnL>
                      <a:noFill/>
                    </a:lnL>
                    <a:lnR>
                      <a:noFill/>
                    </a:lnR>
                    <a:lnT>
                      <a:noFill/>
                    </a:lnT>
                    <a:lnB>
                      <a:noFill/>
                    </a:lnB>
                  </a:tcPr>
                </a:tc>
                <a:tc>
                  <a:txBody>
                    <a:bodyPr/>
                    <a:lstStyle/>
                    <a:p>
                      <a:pPr algn="ctr" fontAlgn="ctr"/>
                      <a:r>
                        <a:rPr lang="en-US" altLang="zh-CN" sz="1500" b="1" i="0" u="none" strike="noStrike" dirty="0">
                          <a:solidFill>
                            <a:srgbClr val="000000"/>
                          </a:solidFill>
                          <a:effectLst/>
                          <a:latin typeface="Segoe UI" panose="020B0502040204020203" pitchFamily="34" charset="0"/>
                          <a:ea typeface="等线" panose="02010600030101010101" pitchFamily="2" charset="-122"/>
                        </a:rPr>
                        <a:t>10 </a:t>
                      </a:r>
                    </a:p>
                  </a:txBody>
                  <a:tcPr marL="5923" marR="5923" marT="5923" marB="0" anchor="ctr">
                    <a:lnL>
                      <a:noFill/>
                    </a:lnL>
                    <a:lnR>
                      <a:noFill/>
                    </a:lnR>
                    <a:lnT>
                      <a:noFill/>
                    </a:lnT>
                    <a:lnB>
                      <a:noFill/>
                    </a:lnB>
                  </a:tcPr>
                </a:tc>
                <a:tc>
                  <a:txBody>
                    <a:bodyPr/>
                    <a:lstStyle/>
                    <a:p>
                      <a:pPr algn="ctr" fontAlgn="ctr"/>
                      <a:r>
                        <a:rPr lang="en-US" altLang="zh-CN" sz="1500" b="1" i="0" u="none" strike="noStrike" dirty="0">
                          <a:solidFill>
                            <a:srgbClr val="000000"/>
                          </a:solidFill>
                          <a:effectLst/>
                          <a:latin typeface="Segoe UI" panose="020B0502040204020203" pitchFamily="34" charset="0"/>
                          <a:ea typeface="等线" panose="02010600030101010101" pitchFamily="2" charset="-122"/>
                        </a:rPr>
                        <a:t>11 </a:t>
                      </a:r>
                    </a:p>
                  </a:txBody>
                  <a:tcPr marL="5923" marR="5923" marT="5923" marB="0" anchor="ctr">
                    <a:lnL>
                      <a:noFill/>
                    </a:lnL>
                    <a:lnR>
                      <a:noFill/>
                    </a:lnR>
                    <a:lnT>
                      <a:noFill/>
                    </a:lnT>
                    <a:lnB>
                      <a:noFill/>
                    </a:lnB>
                  </a:tcPr>
                </a:tc>
                <a:tc>
                  <a:txBody>
                    <a:bodyPr/>
                    <a:lstStyle/>
                    <a:p>
                      <a:pPr algn="ctr" fontAlgn="ctr"/>
                      <a:r>
                        <a:rPr lang="en-US" sz="1500" b="0" i="0" u="none" strike="noStrike">
                          <a:solidFill>
                            <a:srgbClr val="000000"/>
                          </a:solidFill>
                          <a:effectLst/>
                          <a:latin typeface="Segoe UI" panose="020B0502040204020203" pitchFamily="34" charset="0"/>
                          <a:ea typeface="等线" panose="02010600030101010101" pitchFamily="2" charset="-122"/>
                        </a:rPr>
                        <a:t>kg/ha/yr</a:t>
                      </a:r>
                    </a:p>
                  </a:txBody>
                  <a:tcPr marL="5923" marR="5923" marT="5923" marB="0" anchor="ctr">
                    <a:lnL>
                      <a:noFill/>
                    </a:lnL>
                    <a:lnR>
                      <a:noFill/>
                    </a:lnR>
                    <a:lnT>
                      <a:noFill/>
                    </a:lnT>
                    <a:lnB>
                      <a:noFill/>
                    </a:lnB>
                  </a:tcPr>
                </a:tc>
                <a:extLst>
                  <a:ext uri="{0D108BD9-81ED-4DB2-BD59-A6C34878D82A}">
                    <a16:rowId xmlns:a16="http://schemas.microsoft.com/office/drawing/2014/main" val="2280959205"/>
                  </a:ext>
                </a:extLst>
              </a:tr>
              <a:tr h="331944">
                <a:tc>
                  <a:txBody>
                    <a:bodyPr/>
                    <a:lstStyle/>
                    <a:p>
                      <a:pPr algn="l" fontAlgn="ctr"/>
                      <a:r>
                        <a:rPr lang="en-US" sz="1500" b="1" i="0" u="none" strike="noStrike" dirty="0">
                          <a:solidFill>
                            <a:srgbClr val="D24726"/>
                          </a:solidFill>
                          <a:effectLst/>
                          <a:latin typeface="Segoe UI" panose="020B0502040204020203" pitchFamily="34" charset="0"/>
                          <a:ea typeface="等线" panose="02010600030101010101" pitchFamily="2" charset="-122"/>
                        </a:rPr>
                        <a:t>Total NH</a:t>
                      </a:r>
                      <a:r>
                        <a:rPr lang="en-US" sz="1500" b="1" i="0" u="none" strike="noStrike" baseline="-25000" dirty="0">
                          <a:solidFill>
                            <a:srgbClr val="D24726"/>
                          </a:solidFill>
                          <a:effectLst/>
                          <a:latin typeface="Segoe UI" panose="020B0502040204020203" pitchFamily="34" charset="0"/>
                          <a:ea typeface="等线" panose="02010600030101010101" pitchFamily="2" charset="-122"/>
                        </a:rPr>
                        <a:t>4</a:t>
                      </a:r>
                      <a:r>
                        <a:rPr lang="en-US" sz="1500" b="1" i="0" u="none" strike="noStrike" dirty="0">
                          <a:solidFill>
                            <a:srgbClr val="D24726"/>
                          </a:solidFill>
                          <a:effectLst/>
                          <a:latin typeface="Segoe UI" panose="020B0502040204020203" pitchFamily="34" charset="0"/>
                          <a:ea typeface="等线" panose="02010600030101010101" pitchFamily="2" charset="-122"/>
                        </a:rPr>
                        <a:t> DEP</a:t>
                      </a: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500" b="1" i="0" u="none" strike="noStrike">
                          <a:solidFill>
                            <a:srgbClr val="000000"/>
                          </a:solidFill>
                          <a:effectLst/>
                          <a:latin typeface="Segoe UI" panose="020B0502040204020203" pitchFamily="34" charset="0"/>
                          <a:ea typeface="等线" panose="02010600030101010101" pitchFamily="2" charset="-122"/>
                        </a:rPr>
                        <a:t>-41%</a:t>
                      </a: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500" b="1" i="0" u="none" strike="noStrike" dirty="0">
                          <a:solidFill>
                            <a:srgbClr val="C00000"/>
                          </a:solidFill>
                          <a:effectLst/>
                          <a:latin typeface="Segoe UI" panose="020B0502040204020203" pitchFamily="34" charset="0"/>
                          <a:ea typeface="等线" panose="02010600030101010101" pitchFamily="2" charset="-122"/>
                        </a:rPr>
                        <a:t>-25%</a:t>
                      </a: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500" b="1" i="0" u="none" strike="noStrike">
                          <a:solidFill>
                            <a:srgbClr val="000000"/>
                          </a:solidFill>
                          <a:effectLst/>
                          <a:latin typeface="Segoe UI" panose="020B0502040204020203" pitchFamily="34" charset="0"/>
                          <a:ea typeface="等线" panose="02010600030101010101" pitchFamily="2" charset="-122"/>
                        </a:rPr>
                        <a:t>2.8 </a:t>
                      </a: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zh-CN" sz="1500" b="1" i="0" u="none" strike="noStrike" dirty="0">
                          <a:solidFill>
                            <a:srgbClr val="000000"/>
                          </a:solidFill>
                          <a:effectLst/>
                          <a:latin typeface="Segoe UI" panose="020B0502040204020203" pitchFamily="34" charset="0"/>
                          <a:ea typeface="等线" panose="02010600030101010101" pitchFamily="2" charset="-122"/>
                        </a:rPr>
                        <a:t>2.1 </a:t>
                      </a: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500" b="0" i="0" u="none" strike="noStrike" dirty="0">
                          <a:solidFill>
                            <a:srgbClr val="000000"/>
                          </a:solidFill>
                          <a:effectLst/>
                          <a:latin typeface="Segoe UI" panose="020B0502040204020203" pitchFamily="34" charset="0"/>
                          <a:ea typeface="等线" panose="02010600030101010101" pitchFamily="2" charset="-122"/>
                        </a:rPr>
                        <a:t>kg/ha/</a:t>
                      </a:r>
                      <a:r>
                        <a:rPr lang="en-US" sz="1500" b="0" i="0" u="none" strike="noStrike" dirty="0" err="1">
                          <a:solidFill>
                            <a:srgbClr val="000000"/>
                          </a:solidFill>
                          <a:effectLst/>
                          <a:latin typeface="Segoe UI" panose="020B0502040204020203" pitchFamily="34" charset="0"/>
                          <a:ea typeface="等线" panose="02010600030101010101" pitchFamily="2" charset="-122"/>
                        </a:rPr>
                        <a:t>yr</a:t>
                      </a:r>
                      <a:endParaRPr lang="en-US" sz="1500" b="0" i="0" u="none" strike="noStrike" dirty="0">
                        <a:solidFill>
                          <a:srgbClr val="000000"/>
                        </a:solidFill>
                        <a:effectLst/>
                        <a:latin typeface="Segoe UI" panose="020B0502040204020203" pitchFamily="34" charset="0"/>
                        <a:ea typeface="等线" panose="02010600030101010101" pitchFamily="2" charset="-122"/>
                      </a:endParaRPr>
                    </a:p>
                  </a:txBody>
                  <a:tcPr marL="5923" marR="5923" marT="592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771410"/>
                  </a:ext>
                </a:extLst>
              </a:tr>
            </a:tbl>
          </a:graphicData>
        </a:graphic>
      </p:graphicFrame>
      <p:sp>
        <p:nvSpPr>
          <p:cNvPr id="25667" name="Rectangle 2">
            <a:extLst>
              <a:ext uri="{FF2B5EF4-FFF2-40B4-BE49-F238E27FC236}">
                <a16:creationId xmlns:a16="http://schemas.microsoft.com/office/drawing/2014/main" id="{0120D480-63FC-4511-AD7F-91DB5DEA19BB}"/>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Model Evaluation and Version Comparison</a:t>
            </a:r>
          </a:p>
        </p:txBody>
      </p:sp>
    </p:spTree>
    <p:extLst>
      <p:ext uri="{BB962C8B-B14F-4D97-AF65-F5344CB8AC3E}">
        <p14:creationId xmlns:p14="http://schemas.microsoft.com/office/powerpoint/2010/main" val="341819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EEA1FD92-2B1C-40C3-86DC-CECEAC4E85AE}"/>
              </a:ext>
            </a:extLst>
          </p:cNvPr>
          <p:cNvSpPr txBox="1">
            <a:spLocks noChangeArrowheads="1"/>
          </p:cNvSpPr>
          <p:nvPr/>
        </p:nvSpPr>
        <p:spPr bwMode="auto">
          <a:xfrm>
            <a:off x="574677" y="1225550"/>
            <a:ext cx="8258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r>
              <a:rPr lang="en-US" altLang="en-US" dirty="0">
                <a:latin typeface="Times New Roman" panose="02020603050405020304" pitchFamily="18" charset="0"/>
                <a:cs typeface="Times New Roman" panose="02020603050405020304" pitchFamily="18" charset="0"/>
              </a:rPr>
              <a:t>NH</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emission intensity in cropland and other land cover types</a:t>
            </a:r>
          </a:p>
          <a:p>
            <a:pPr lvl="1"/>
            <a:r>
              <a:rPr lang="en-US" altLang="en-US" sz="2400" dirty="0">
                <a:latin typeface="Times New Roman" panose="02020603050405020304" pitchFamily="18" charset="0"/>
                <a:cs typeface="Times New Roman" panose="02020603050405020304" pitchFamily="18" charset="0"/>
              </a:rPr>
              <a:t>higher emission intensities over croplands</a:t>
            </a:r>
          </a:p>
          <a:p>
            <a:pPr lvl="1"/>
            <a:r>
              <a:rPr lang="en-US" altLang="en-US" sz="2400" dirty="0">
                <a:latin typeface="Times New Roman" panose="02020603050405020304" pitchFamily="18" charset="0"/>
                <a:cs typeface="Times New Roman" panose="02020603050405020304" pitchFamily="18" charset="0"/>
              </a:rPr>
              <a:t>higher emission-to-temperature sensitivities over other land cover types </a:t>
            </a:r>
          </a:p>
        </p:txBody>
      </p:sp>
      <p:sp>
        <p:nvSpPr>
          <p:cNvPr id="32773" name="TextBox 5">
            <a:extLst>
              <a:ext uri="{FF2B5EF4-FFF2-40B4-BE49-F238E27FC236}">
                <a16:creationId xmlns:a16="http://schemas.microsoft.com/office/drawing/2014/main" id="{B96A1D80-0648-4926-A260-85DCB350F8D2}"/>
              </a:ext>
            </a:extLst>
          </p:cNvPr>
          <p:cNvSpPr txBox="1">
            <a:spLocks noChangeArrowheads="1"/>
          </p:cNvSpPr>
          <p:nvPr/>
        </p:nvSpPr>
        <p:spPr bwMode="auto">
          <a:xfrm>
            <a:off x="436563" y="475615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zh-CN" sz="1600" dirty="0">
                <a:latin typeface="Arial" panose="020B0604020202020204" pitchFamily="34" charset="0"/>
                <a:ea typeface="宋体" panose="02010600030101010101" pitchFamily="2" charset="-122"/>
                <a:cs typeface="Arial" panose="020B0604020202020204" pitchFamily="34" charset="0"/>
              </a:rPr>
              <a:t>NH</a:t>
            </a:r>
            <a:r>
              <a:rPr lang="en-US" altLang="zh-CN" sz="1600" baseline="-25000" dirty="0">
                <a:latin typeface="Arial" panose="020B0604020202020204" pitchFamily="34" charset="0"/>
                <a:ea typeface="宋体" panose="02010600030101010101" pitchFamily="2" charset="-122"/>
                <a:cs typeface="Arial" panose="020B0604020202020204" pitchFamily="34" charset="0"/>
              </a:rPr>
              <a:t>3</a:t>
            </a:r>
            <a:r>
              <a:rPr lang="en-US" altLang="zh-CN" sz="1600" dirty="0">
                <a:latin typeface="Arial" panose="020B0604020202020204" pitchFamily="34" charset="0"/>
                <a:ea typeface="宋体" panose="02010600030101010101" pitchFamily="2" charset="-122"/>
                <a:cs typeface="Arial" panose="020B0604020202020204" pitchFamily="34" charset="0"/>
              </a:rPr>
              <a:t> emission from soil and plants (</a:t>
            </a:r>
            <a:r>
              <a:rPr lang="en-US" altLang="zh-CN" sz="1600" b="1" i="1" dirty="0">
                <a:latin typeface="Arial" panose="020B0604020202020204" pitchFamily="34" charset="0"/>
                <a:ea typeface="宋体" panose="02010600030101010101" pitchFamily="2" charset="-122"/>
                <a:cs typeface="Arial" panose="020B0604020202020204" pitchFamily="34" charset="0"/>
              </a:rPr>
              <a:t>ESP</a:t>
            </a:r>
            <a:r>
              <a:rPr lang="en-US" altLang="zh-CN" sz="1600" b="1" baseline="-25000" dirty="0">
                <a:latin typeface="Arial" panose="020B0604020202020204" pitchFamily="34" charset="0"/>
                <a:ea typeface="宋体" panose="02010600030101010101" pitchFamily="2" charset="-122"/>
                <a:cs typeface="Arial" panose="020B0604020202020204" pitchFamily="34" charset="0"/>
              </a:rPr>
              <a:t>NH3</a:t>
            </a:r>
            <a:r>
              <a:rPr lang="en-US" altLang="zh-CN" sz="1600" dirty="0">
                <a:latin typeface="Arial" panose="020B0604020202020204" pitchFamily="34" charset="0"/>
                <a:ea typeface="宋体" panose="02010600030101010101" pitchFamily="2" charset="-122"/>
                <a:cs typeface="Arial" panose="020B0604020202020204" pitchFamily="34" charset="0"/>
              </a:rPr>
              <a:t>)</a:t>
            </a:r>
            <a:endParaRPr lang="zh-CN" altLang="en-US" sz="1600" dirty="0">
              <a:latin typeface="Arial" panose="020B0604020202020204" pitchFamily="34" charset="0"/>
              <a:ea typeface="宋体" panose="02010600030101010101" pitchFamily="2" charset="-122"/>
              <a:cs typeface="Arial" panose="020B0604020202020204" pitchFamily="34" charset="0"/>
            </a:endParaRPr>
          </a:p>
        </p:txBody>
      </p:sp>
      <p:sp>
        <p:nvSpPr>
          <p:cNvPr id="8" name="Rectangle 2">
            <a:extLst>
              <a:ext uri="{FF2B5EF4-FFF2-40B4-BE49-F238E27FC236}">
                <a16:creationId xmlns:a16="http://schemas.microsoft.com/office/drawing/2014/main" id="{067D031F-75C1-457C-B781-6BB7AA9716DB}"/>
              </a:ext>
            </a:extLst>
          </p:cNvPr>
          <p:cNvSpPr txBox="1">
            <a:spLocks noChangeArrowheads="1"/>
          </p:cNvSpPr>
          <p:nvPr/>
        </p:nvSpPr>
        <p:spPr bwMode="auto">
          <a:xfrm>
            <a:off x="696913" y="0"/>
            <a:ext cx="83169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spcBef>
                <a:spcPct val="20000"/>
              </a:spcBef>
              <a:buChar char="•"/>
              <a:defRPr sz="2400">
                <a:solidFill>
                  <a:schemeClr val="tx1"/>
                </a:solidFill>
                <a:latin typeface="Book Antiqua" panose="02040602050305030304" pitchFamily="18" charset="0"/>
              </a:defRPr>
            </a:lvl1pPr>
            <a:lvl2pPr marL="742950" indent="-285750">
              <a:spcBef>
                <a:spcPct val="20000"/>
              </a:spcBef>
              <a:buChar char="–"/>
              <a:defRPr sz="2000">
                <a:solidFill>
                  <a:schemeClr val="tx1"/>
                </a:solidFill>
                <a:latin typeface="Book Antiqua" panose="02040602050305030304" pitchFamily="18" charset="0"/>
              </a:defRPr>
            </a:lvl2pPr>
            <a:lvl3pPr marL="1143000" indent="-228600">
              <a:spcBef>
                <a:spcPct val="20000"/>
              </a:spcBef>
              <a:buChar char="•"/>
              <a:defRPr>
                <a:solidFill>
                  <a:schemeClr val="tx1"/>
                </a:solidFill>
                <a:latin typeface="Book Antiqua" panose="02040602050305030304" pitchFamily="18" charset="0"/>
              </a:defRPr>
            </a:lvl3pPr>
            <a:lvl4pPr marL="1600200" indent="-228600">
              <a:spcBef>
                <a:spcPct val="20000"/>
              </a:spcBef>
              <a:buChar char="–"/>
              <a:defRPr>
                <a:solidFill>
                  <a:schemeClr val="tx1"/>
                </a:solidFill>
                <a:latin typeface="Book Antiqua" panose="02040602050305030304" pitchFamily="18" charset="0"/>
              </a:defRPr>
            </a:lvl4pPr>
            <a:lvl5pPr marL="2057400" indent="-228600">
              <a:spcBef>
                <a:spcPct val="20000"/>
              </a:spcBef>
              <a:buChar char="»"/>
              <a:defRPr>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a:solidFill>
                  <a:schemeClr val="tx1"/>
                </a:solidFill>
                <a:latin typeface="Book Antiqua" panose="02040602050305030304" pitchFamily="18" charset="0"/>
              </a:defRPr>
            </a:lvl9pPr>
          </a:lstStyle>
          <a:p>
            <a:pPr>
              <a:spcBef>
                <a:spcPct val="0"/>
              </a:spcBef>
              <a:buFontTx/>
              <a:buNone/>
            </a:pPr>
            <a:r>
              <a:rPr lang="en-US" altLang="en-US" sz="2800" dirty="0">
                <a:solidFill>
                  <a:srgbClr val="0033CC"/>
                </a:solidFill>
              </a:rPr>
              <a:t>NH</a:t>
            </a:r>
            <a:r>
              <a:rPr lang="en-US" altLang="en-US" sz="2800" baseline="-25000" dirty="0">
                <a:solidFill>
                  <a:srgbClr val="0033CC"/>
                </a:solidFill>
              </a:rPr>
              <a:t>3</a:t>
            </a:r>
            <a:r>
              <a:rPr lang="en-US" altLang="en-US" sz="2800" dirty="0">
                <a:solidFill>
                  <a:srgbClr val="0033CC"/>
                </a:solidFill>
              </a:rPr>
              <a:t> </a:t>
            </a:r>
            <a:r>
              <a:rPr lang="en-US" altLang="en-US" sz="2800" dirty="0" smtClean="0">
                <a:solidFill>
                  <a:srgbClr val="0033CC"/>
                </a:solidFill>
              </a:rPr>
              <a:t>emissions </a:t>
            </a:r>
            <a:r>
              <a:rPr lang="en-US" altLang="en-US" sz="2800" dirty="0">
                <a:solidFill>
                  <a:srgbClr val="0033CC"/>
                </a:solidFill>
              </a:rPr>
              <a:t>from </a:t>
            </a:r>
            <a:r>
              <a:rPr lang="en-US" altLang="en-US" sz="2800" dirty="0" smtClean="0">
                <a:solidFill>
                  <a:srgbClr val="0033CC"/>
                </a:solidFill>
              </a:rPr>
              <a:t>soil </a:t>
            </a:r>
            <a:r>
              <a:rPr lang="en-US" altLang="en-US" sz="2800" dirty="0">
                <a:solidFill>
                  <a:srgbClr val="0033CC"/>
                </a:solidFill>
              </a:rPr>
              <a:t>and </a:t>
            </a:r>
            <a:r>
              <a:rPr lang="en-US" altLang="en-US" sz="2800" dirty="0" smtClean="0">
                <a:solidFill>
                  <a:srgbClr val="0033CC"/>
                </a:solidFill>
              </a:rPr>
              <a:t>plants </a:t>
            </a:r>
            <a:r>
              <a:rPr lang="en-US" altLang="en-US" sz="2800" dirty="0">
                <a:solidFill>
                  <a:srgbClr val="0033CC"/>
                </a:solidFill>
              </a:rPr>
              <a:t>(</a:t>
            </a:r>
            <a:r>
              <a:rPr lang="en-US" altLang="en-US" sz="2800" i="1" dirty="0">
                <a:solidFill>
                  <a:srgbClr val="0033CC"/>
                </a:solidFill>
              </a:rPr>
              <a:t>ESP</a:t>
            </a:r>
            <a:r>
              <a:rPr lang="en-US" altLang="en-US" sz="2800" baseline="-25000" dirty="0">
                <a:solidFill>
                  <a:srgbClr val="0033CC"/>
                </a:solidFill>
              </a:rPr>
              <a:t>NH3</a:t>
            </a:r>
            <a:r>
              <a:rPr lang="en-US" altLang="en-US" sz="2800" dirty="0">
                <a:solidFill>
                  <a:srgbClr val="0033CC"/>
                </a:solidFill>
              </a:rPr>
              <a:t>) over different land use types</a:t>
            </a:r>
            <a:endParaRPr lang="en-US" altLang="en-US" sz="2800" dirty="0">
              <a:solidFill>
                <a:srgbClr val="FF0000"/>
              </a:solidFill>
            </a:endParaRPr>
          </a:p>
        </p:txBody>
      </p:sp>
      <p:pic>
        <p:nvPicPr>
          <p:cNvPr id="4" name="Picture 3">
            <a:extLst>
              <a:ext uri="{FF2B5EF4-FFF2-40B4-BE49-F238E27FC236}">
                <a16:creationId xmlns:a16="http://schemas.microsoft.com/office/drawing/2014/main" id="{029135CF-5D09-4C6C-967B-A54A3D1A8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773" y="3066546"/>
            <a:ext cx="6591079" cy="3718934"/>
          </a:xfrm>
          <a:prstGeom prst="rect">
            <a:avLst/>
          </a:prstGeom>
        </p:spPr>
      </p:pic>
    </p:spTree>
    <p:extLst>
      <p:ext uri="{BB962C8B-B14F-4D97-AF65-F5344CB8AC3E}">
        <p14:creationId xmlns:p14="http://schemas.microsoft.com/office/powerpoint/2010/main" val="1558092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84BD0A2-22DC-4074-902B-8FBCFC87776B}">
  <we:reference id="wa104178141" version="3.10.0.124" store="en-US"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2614</TotalTime>
  <Words>2666</Words>
  <Application>Microsoft Office PowerPoint</Application>
  <PresentationFormat>On-screen Show (4:3)</PresentationFormat>
  <Paragraphs>228</Paragraphs>
  <Slides>17</Slides>
  <Notes>14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32" baseType="lpstr">
      <vt:lpstr>宋体</vt:lpstr>
      <vt:lpstr>Arial</vt:lpstr>
      <vt:lpstr>Book Antiqua</vt:lpstr>
      <vt:lpstr>Calibri</vt:lpstr>
      <vt:lpstr>Calibri Light</vt:lpstr>
      <vt:lpstr>等线</vt:lpstr>
      <vt:lpstr>等线 Light</vt:lpstr>
      <vt:lpstr>굴림</vt:lpstr>
      <vt:lpstr>Segoe UI</vt:lpstr>
      <vt:lpstr>Symbol</vt:lpstr>
      <vt:lpstr>Times New Roman</vt:lpstr>
      <vt:lpstr>Wingdings</vt:lpstr>
      <vt:lpstr>Office Theme</vt:lpstr>
      <vt:lpstr>Picture</vt:lpstr>
      <vt:lpstr>Equation</vt:lpstr>
      <vt:lpstr>Future changes in land use-related emissions and their impacts on air/water quality and reactive nitrogen deposition</vt:lpstr>
      <vt:lpstr>Land Use Change and Air Quality</vt:lpstr>
      <vt:lpstr>Study Objectives</vt:lpstr>
      <vt:lpstr>PowerPoint Presentation</vt:lpstr>
      <vt:lpstr>PowerPoint Presentation</vt:lpstr>
      <vt:lpstr>Modeling Framework: Future projection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changes in land use-related emissions and their impacts on reactive nitrogen deposition and stream water acidification in sensitive regions</dc:title>
  <dc:creator>Shen, Huizhong</dc:creator>
  <cp:lastModifiedBy>Talat Odman</cp:lastModifiedBy>
  <cp:revision>92</cp:revision>
  <dcterms:created xsi:type="dcterms:W3CDTF">2018-10-08T23:23:48Z</dcterms:created>
  <dcterms:modified xsi:type="dcterms:W3CDTF">2018-10-23T03:59:13Z</dcterms:modified>
</cp:coreProperties>
</file>