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66" r:id="rId2"/>
    <p:sldId id="392" r:id="rId3"/>
    <p:sldId id="391" r:id="rId4"/>
    <p:sldId id="421" r:id="rId5"/>
    <p:sldId id="411" r:id="rId6"/>
    <p:sldId id="407" r:id="rId7"/>
    <p:sldId id="410" r:id="rId8"/>
    <p:sldId id="361" r:id="rId9"/>
    <p:sldId id="386" r:id="rId10"/>
    <p:sldId id="405" r:id="rId11"/>
    <p:sldId id="404" r:id="rId12"/>
    <p:sldId id="393" r:id="rId13"/>
    <p:sldId id="395" r:id="rId14"/>
    <p:sldId id="424" r:id="rId15"/>
    <p:sldId id="423" r:id="rId16"/>
    <p:sldId id="418" r:id="rId17"/>
    <p:sldId id="406" r:id="rId18"/>
    <p:sldId id="422" r:id="rId19"/>
    <p:sldId id="373" r:id="rId20"/>
    <p:sldId id="37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63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15"/>
    <p:restoredTop sz="76565" autoAdjust="0"/>
  </p:normalViewPr>
  <p:slideViewPr>
    <p:cSldViewPr snapToGrid="0" snapToObjects="1" showGuides="1">
      <p:cViewPr>
        <p:scale>
          <a:sx n="67" d="100"/>
          <a:sy n="67" d="100"/>
        </p:scale>
        <p:origin x="-2032" y="-96"/>
      </p:cViewPr>
      <p:guideLst>
        <p:guide orient="horz" pos="4263"/>
        <p:guide/>
      </p:guideLst>
    </p:cSldViewPr>
  </p:slideViewPr>
  <p:outlineViewPr>
    <p:cViewPr>
      <p:scale>
        <a:sx n="33" d="100"/>
        <a:sy n="33" d="100"/>
      </p:scale>
      <p:origin x="0" y="-1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E43CA-90E7-054F-ADDD-D19289AD4F2B}" type="datetimeFigureOut">
              <a:rPr lang="en-US" smtClean="0"/>
              <a:t>18-10-22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51885-1C26-614B-84D1-9A015A5D2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582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6F350-A9F5-784F-B068-57FFEF6A84B3}" type="datetimeFigureOut">
              <a:rPr lang="en-US" smtClean="0"/>
              <a:t>18-10-22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AF533-D751-1341-9527-C70088142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031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AF533-D751-1341-9527-C700881423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36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AF533-D751-1341-9527-C700881423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78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AF533-D751-1341-9527-C700881423A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98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AF533-D751-1341-9527-C700881423A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06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AF533-D751-1341-9527-C700881423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69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AF533-D751-1341-9527-C700881423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59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AF533-D751-1341-9527-C700881423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40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AF533-D751-1341-9527-C700881423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16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D7002C-7FDC-D94A-A675-3DD00E92F2F7}" type="slidenum">
              <a:rPr lang="en-US">
                <a:latin typeface="Calibri" charset="0"/>
              </a:rPr>
              <a:pPr/>
              <a:t>10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033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D7002C-7FDC-D94A-A675-3DD00E92F2F7}" type="slidenum">
              <a:rPr lang="en-US">
                <a:latin typeface="Calibri" charset="0"/>
              </a:rPr>
              <a:pPr/>
              <a:t>11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239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AF533-D751-1341-9527-C700881423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44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AF533-D751-1341-9527-C700881423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98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269C-E4BD-C14A-A3AC-78780E441276}" type="datetime1">
              <a:rPr lang="en-CA" smtClean="0"/>
              <a:t>18-10-22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E007-C891-8240-AF33-8037C230102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E614-83AE-4F4F-8A72-7066A7115C60}" type="datetime1">
              <a:rPr lang="en-CA" smtClean="0"/>
              <a:t>18-10-22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E007-C891-8240-AF33-8037C23010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3DDB-A857-A943-AB0C-6DC85169CD68}" type="datetime1">
              <a:rPr lang="en-CA" smtClean="0"/>
              <a:t>18-10-22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E007-C891-8240-AF33-8037C23010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16D5-9C08-4E40-981B-F8FE640B621F}" type="datetime1">
              <a:rPr lang="en-CA" smtClean="0"/>
              <a:t>18-10-22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E007-C891-8240-AF33-8037C23010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2646-AA84-2444-B2C1-4A411C0C40BA}" type="datetime1">
              <a:rPr lang="en-CA" smtClean="0"/>
              <a:t>18-10-22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E007-C891-8240-AF33-8037C230102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2885-D25E-CD4A-B009-AA7F90E93BE1}" type="datetime1">
              <a:rPr lang="en-CA" smtClean="0"/>
              <a:t>18-10-22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E007-C891-8240-AF33-8037C23010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6582-A00F-5F4C-908B-42D0A782EA35}" type="datetime1">
              <a:rPr lang="en-CA" smtClean="0"/>
              <a:t>18-10-22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E007-C891-8240-AF33-8037C230102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E228-D908-124C-B5CD-959665105389}" type="datetime1">
              <a:rPr lang="en-CA" smtClean="0"/>
              <a:t>18-10-22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E007-C891-8240-AF33-8037C23010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6EE02-CD42-1045-8CE9-7B1FCBBF8010}" type="datetime1">
              <a:rPr lang="en-CA" smtClean="0"/>
              <a:t>18-10-22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E007-C891-8240-AF33-8037C23010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A430-1991-0E4C-BD6D-1FFDB3DB7565}" type="datetime1">
              <a:rPr lang="en-CA" smtClean="0"/>
              <a:t>18-10-22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E007-C891-8240-AF33-8037C230102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899B9-42BA-B645-973B-96BBEEC37BE7}" type="datetime1">
              <a:rPr lang="en-CA" smtClean="0"/>
              <a:t>18-10-22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E007-C891-8240-AF33-8037C23010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4DDF500-9727-3A49-A0D3-85E272776274}" type="datetime1">
              <a:rPr lang="en-CA" smtClean="0"/>
              <a:t>18-10-22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669E007-C891-8240-AF33-8037C23010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9.png"/><Relationship Id="rId6" Type="http://schemas.microsoft.com/office/2007/relationships/hdphoto" Target="../media/hdphoto2.wdp"/><Relationship Id="rId7" Type="http://schemas.microsoft.com/office/2007/relationships/hdphoto" Target="../media/hdphoto3.wdp"/><Relationship Id="rId8" Type="http://schemas.microsoft.com/office/2007/relationships/hdphoto" Target="../media/hdphoto4.wdp"/><Relationship Id="rId9" Type="http://schemas.microsoft.com/office/2007/relationships/hdphoto" Target="../media/hdphoto5.wdp"/><Relationship Id="rId1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microsoft.com/office/2007/relationships/hdphoto" Target="../media/hdphoto6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stats.gov.cn/english/statisticaldata/annualdata/" TargetMode="External"/><Relationship Id="rId3" Type="http://schemas.openxmlformats.org/officeDocument/2006/relationships/hyperlink" Target="http://dx.doi.org/10.1787/9789264210448-e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870155"/>
            <a:ext cx="8610600" cy="2369575"/>
          </a:xfrm>
        </p:spPr>
        <p:txBody>
          <a:bodyPr/>
          <a:lstStyle/>
          <a:p>
            <a:pPr algn="ctr"/>
            <a:r>
              <a:rPr lang="en-CA" sz="3600" b="1" cap="none" dirty="0" smtClean="0"/>
              <a:t>Air Quality Health Co-benefits of CO</a:t>
            </a:r>
            <a:r>
              <a:rPr lang="en-CA" sz="3600" b="1" cap="none" baseline="-25000" dirty="0" smtClean="0"/>
              <a:t>2</a:t>
            </a:r>
            <a:r>
              <a:rPr lang="en-CA" sz="3600" b="1" cap="none" dirty="0" smtClean="0"/>
              <a:t> Reduction in East Asia: an </a:t>
            </a:r>
            <a:r>
              <a:rPr lang="en-CA" sz="3600" b="1" cap="none" dirty="0" err="1" smtClean="0"/>
              <a:t>Adjoint</a:t>
            </a:r>
            <a:r>
              <a:rPr lang="en-CA" sz="3600" b="1" cap="none" dirty="0" smtClean="0"/>
              <a:t> Sensitivity Analysis</a:t>
            </a:r>
            <a:endParaRPr lang="en-US" sz="3600" b="1" cap="none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3564393"/>
            <a:ext cx="8664496" cy="23970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en-US" sz="5200" b="1" dirty="0" smtClean="0">
                <a:cs typeface="Calibri"/>
              </a:rPr>
              <a:t>Marjan Soltanzadeh, </a:t>
            </a:r>
            <a:r>
              <a:rPr lang="en-US" sz="5200" b="1" dirty="0" err="1" smtClean="0">
                <a:cs typeface="Calibri"/>
              </a:rPr>
              <a:t>Yasar</a:t>
            </a:r>
            <a:r>
              <a:rPr lang="en-US" sz="5200" b="1" dirty="0" smtClean="0">
                <a:cs typeface="Calibri"/>
              </a:rPr>
              <a:t> </a:t>
            </a:r>
            <a:r>
              <a:rPr lang="en-US" sz="5200" b="1" dirty="0" err="1" smtClean="0">
                <a:cs typeface="Calibri"/>
              </a:rPr>
              <a:t>Burak</a:t>
            </a:r>
            <a:r>
              <a:rPr lang="en-US" sz="5200" b="1" dirty="0" smtClean="0">
                <a:cs typeface="Calibri"/>
              </a:rPr>
              <a:t> </a:t>
            </a:r>
            <a:r>
              <a:rPr lang="en-US" sz="5200" b="1" dirty="0" err="1" smtClean="0">
                <a:cs typeface="Calibri"/>
              </a:rPr>
              <a:t>Oztaner</a:t>
            </a:r>
            <a:r>
              <a:rPr lang="en-US" sz="5200" b="1" dirty="0" smtClean="0">
                <a:cs typeface="Calibri"/>
              </a:rPr>
              <a:t>,</a:t>
            </a:r>
            <a:r>
              <a:rPr lang="en-CA" sz="5200" i="1" dirty="0">
                <a:ea typeface="Times New Roman" charset="0"/>
                <a:cs typeface="Times New Roman" charset="0"/>
              </a:rPr>
              <a:t> </a:t>
            </a:r>
            <a:r>
              <a:rPr lang="en-CA" sz="5200" dirty="0">
                <a:cs typeface="Calibri"/>
              </a:rPr>
              <a:t>Matthew Russell</a:t>
            </a:r>
            <a:r>
              <a:rPr lang="en-US" sz="5200" dirty="0">
                <a:cs typeface="Calibri"/>
              </a:rPr>
              <a:t> , </a:t>
            </a:r>
            <a:r>
              <a:rPr lang="en-US" sz="5200" dirty="0" err="1" smtClean="0">
                <a:cs typeface="Calibri"/>
              </a:rPr>
              <a:t>Shunliu</a:t>
            </a:r>
            <a:r>
              <a:rPr lang="en-US" sz="5200" dirty="0" smtClean="0">
                <a:cs typeface="Calibri"/>
              </a:rPr>
              <a:t> Zhao, Amir </a:t>
            </a:r>
            <a:r>
              <a:rPr lang="en-US" sz="5200" dirty="0" err="1" smtClean="0">
                <a:cs typeface="Calibri"/>
              </a:rPr>
              <a:t>Hakami</a:t>
            </a:r>
            <a:r>
              <a:rPr lang="en-US" sz="5200" dirty="0" smtClean="0">
                <a:cs typeface="Calibri"/>
              </a:rPr>
              <a:t> (Carleton University)</a:t>
            </a:r>
          </a:p>
          <a:p>
            <a:pPr>
              <a:lnSpc>
                <a:spcPct val="170000"/>
              </a:lnSpc>
            </a:pPr>
            <a:r>
              <a:rPr lang="en-US" sz="5200" dirty="0" smtClean="0">
                <a:cs typeface="Calibri"/>
              </a:rPr>
              <a:t>Matt D. Turner, and </a:t>
            </a:r>
            <a:r>
              <a:rPr lang="en-US" sz="5200" dirty="0" err="1" smtClean="0">
                <a:cs typeface="Calibri"/>
              </a:rPr>
              <a:t>Daven</a:t>
            </a:r>
            <a:r>
              <a:rPr lang="en-US" sz="5200" dirty="0" smtClean="0">
                <a:cs typeface="Calibri"/>
              </a:rPr>
              <a:t> K. </a:t>
            </a:r>
            <a:r>
              <a:rPr lang="en-US" sz="5200" dirty="0" err="1" smtClean="0">
                <a:cs typeface="Calibri"/>
              </a:rPr>
              <a:t>Henze</a:t>
            </a:r>
            <a:r>
              <a:rPr lang="en-US" sz="5200" dirty="0" smtClean="0">
                <a:cs typeface="Calibri"/>
              </a:rPr>
              <a:t> (University of Colorado)</a:t>
            </a:r>
          </a:p>
          <a:p>
            <a:pPr>
              <a:lnSpc>
                <a:spcPct val="170000"/>
              </a:lnSpc>
            </a:pPr>
            <a:r>
              <a:rPr lang="en-US" sz="5200" dirty="0" smtClean="0">
                <a:cs typeface="Calibri"/>
              </a:rPr>
              <a:t>Shannon Capps (Drexel University); Peter B. </a:t>
            </a:r>
            <a:r>
              <a:rPr lang="en-US" sz="5200" dirty="0" err="1" smtClean="0">
                <a:cs typeface="Calibri"/>
              </a:rPr>
              <a:t>Percell</a:t>
            </a:r>
            <a:r>
              <a:rPr lang="en-US" sz="5200" dirty="0" smtClean="0">
                <a:cs typeface="Calibri"/>
              </a:rPr>
              <a:t> (University of Houston); </a:t>
            </a:r>
            <a:r>
              <a:rPr lang="en-US" sz="5200" dirty="0" err="1" smtClean="0">
                <a:cs typeface="Calibri"/>
              </a:rPr>
              <a:t>Jaroslav</a:t>
            </a:r>
            <a:r>
              <a:rPr lang="en-US" sz="5200" dirty="0" smtClean="0">
                <a:cs typeface="Calibri"/>
              </a:rPr>
              <a:t> </a:t>
            </a:r>
            <a:r>
              <a:rPr lang="en-US" sz="5200" dirty="0" err="1" smtClean="0">
                <a:cs typeface="Calibri"/>
              </a:rPr>
              <a:t>Resler</a:t>
            </a:r>
            <a:r>
              <a:rPr lang="en-US" sz="5200" dirty="0" smtClean="0">
                <a:cs typeface="Calibri"/>
              </a:rPr>
              <a:t> (ICS Prague)</a:t>
            </a:r>
          </a:p>
          <a:p>
            <a:pPr>
              <a:lnSpc>
                <a:spcPct val="170000"/>
              </a:lnSpc>
            </a:pPr>
            <a:r>
              <a:rPr lang="en-US" sz="5200" dirty="0" smtClean="0">
                <a:cs typeface="Calibri"/>
              </a:rPr>
              <a:t>Jesse O. Bash, Kathleen Fahey, Sergey L. </a:t>
            </a:r>
            <a:r>
              <a:rPr lang="en-US" sz="5200" dirty="0" err="1" smtClean="0">
                <a:cs typeface="Calibri"/>
              </a:rPr>
              <a:t>Napelenok</a:t>
            </a:r>
            <a:r>
              <a:rPr lang="en-US" sz="5200" dirty="0" smtClean="0">
                <a:cs typeface="Calibri"/>
              </a:rPr>
              <a:t> (USEPA)</a:t>
            </a:r>
          </a:p>
          <a:p>
            <a:pPr>
              <a:lnSpc>
                <a:spcPct val="170000"/>
              </a:lnSpc>
            </a:pPr>
            <a:r>
              <a:rPr lang="en-US" sz="5200" dirty="0" smtClean="0">
                <a:cs typeface="Calibri"/>
              </a:rPr>
              <a:t>Rob W. </a:t>
            </a:r>
            <a:r>
              <a:rPr lang="en-US" sz="5200" dirty="0" err="1" smtClean="0">
                <a:cs typeface="Calibri"/>
              </a:rPr>
              <a:t>Pinder</a:t>
            </a:r>
            <a:r>
              <a:rPr lang="en-US" sz="5200" dirty="0" smtClean="0">
                <a:cs typeface="Calibri"/>
              </a:rPr>
              <a:t>; Armistead G. Russell and </a:t>
            </a:r>
            <a:r>
              <a:rPr lang="en-US" sz="5200" dirty="0" err="1" smtClean="0">
                <a:cs typeface="Calibri"/>
              </a:rPr>
              <a:t>Athanasios</a:t>
            </a:r>
            <a:r>
              <a:rPr lang="en-US" sz="5200" dirty="0" smtClean="0">
                <a:cs typeface="Calibri"/>
              </a:rPr>
              <a:t> </a:t>
            </a:r>
            <a:r>
              <a:rPr lang="en-US" sz="5200" dirty="0" err="1" smtClean="0">
                <a:cs typeface="Calibri"/>
              </a:rPr>
              <a:t>Nenes</a:t>
            </a:r>
            <a:r>
              <a:rPr lang="en-US" sz="5200" dirty="0" smtClean="0">
                <a:cs typeface="Calibri"/>
              </a:rPr>
              <a:t> (Georgia Tech)</a:t>
            </a:r>
          </a:p>
          <a:p>
            <a:pPr>
              <a:lnSpc>
                <a:spcPct val="170000"/>
              </a:lnSpc>
            </a:pPr>
            <a:r>
              <a:rPr lang="en-US" sz="5200" dirty="0" err="1" smtClean="0">
                <a:cs typeface="Calibri"/>
              </a:rPr>
              <a:t>Jaemeen</a:t>
            </a:r>
            <a:r>
              <a:rPr lang="en-US" sz="5200" dirty="0" smtClean="0">
                <a:cs typeface="Calibri"/>
              </a:rPr>
              <a:t> </a:t>
            </a:r>
            <a:r>
              <a:rPr lang="en-US" sz="5200" dirty="0" err="1" smtClean="0">
                <a:cs typeface="Calibri"/>
              </a:rPr>
              <a:t>Baek</a:t>
            </a:r>
            <a:r>
              <a:rPr lang="en-US" sz="5200" dirty="0" smtClean="0">
                <a:cs typeface="Calibri"/>
              </a:rPr>
              <a:t>, Greg R. Carmichael, and Charlie O. </a:t>
            </a:r>
            <a:r>
              <a:rPr lang="en-US" sz="5200" dirty="0" err="1" smtClean="0">
                <a:cs typeface="Calibri"/>
              </a:rPr>
              <a:t>Stanier</a:t>
            </a:r>
            <a:r>
              <a:rPr lang="en-US" sz="5200" dirty="0" smtClean="0">
                <a:cs typeface="Calibri"/>
              </a:rPr>
              <a:t> (University of Iowa)</a:t>
            </a:r>
          </a:p>
          <a:p>
            <a:pPr>
              <a:lnSpc>
                <a:spcPct val="170000"/>
              </a:lnSpc>
            </a:pPr>
            <a:r>
              <a:rPr lang="en-US" sz="5200" dirty="0" smtClean="0">
                <a:cs typeface="Calibri"/>
              </a:rPr>
              <a:t>Adrian </a:t>
            </a:r>
            <a:r>
              <a:rPr lang="en-US" sz="5200" dirty="0" err="1" smtClean="0">
                <a:cs typeface="Calibri"/>
              </a:rPr>
              <a:t>Sandu</a:t>
            </a:r>
            <a:r>
              <a:rPr lang="en-US" sz="5200" dirty="0" smtClean="0">
                <a:cs typeface="Calibri"/>
              </a:rPr>
              <a:t> (Virginia Tech); </a:t>
            </a:r>
            <a:r>
              <a:rPr lang="en-US" sz="5200" dirty="0" err="1" smtClean="0">
                <a:cs typeface="Calibri"/>
              </a:rPr>
              <a:t>Tianfeng</a:t>
            </a:r>
            <a:r>
              <a:rPr lang="en-US" sz="5200" dirty="0" smtClean="0">
                <a:cs typeface="Calibri"/>
              </a:rPr>
              <a:t> Chai (University of Maryland); </a:t>
            </a:r>
            <a:r>
              <a:rPr lang="en-US" sz="5200" dirty="0" err="1" smtClean="0">
                <a:cs typeface="Calibri"/>
              </a:rPr>
              <a:t>Daewon</a:t>
            </a:r>
            <a:r>
              <a:rPr lang="en-US" sz="5200" dirty="0" smtClean="0">
                <a:cs typeface="Calibri"/>
              </a:rPr>
              <a:t> </a:t>
            </a:r>
            <a:r>
              <a:rPr lang="en-US" sz="5200" dirty="0" err="1" smtClean="0">
                <a:cs typeface="Calibri"/>
              </a:rPr>
              <a:t>Byun</a:t>
            </a:r>
            <a:r>
              <a:rPr lang="en-US" sz="5200" dirty="0" smtClean="0">
                <a:cs typeface="Calibri"/>
              </a:rPr>
              <a:t> (NOAA)</a:t>
            </a:r>
          </a:p>
          <a:p>
            <a:endParaRPr lang="en-US" sz="3700" dirty="0" smtClean="0">
              <a:cs typeface="Calibri"/>
            </a:endParaRPr>
          </a:p>
          <a:p>
            <a:endParaRPr lang="en-US" dirty="0" smtClean="0">
              <a:cs typeface="Calibri"/>
            </a:endParaRPr>
          </a:p>
          <a:p>
            <a:r>
              <a:rPr lang="en-US" sz="4800" b="1" dirty="0" smtClean="0">
                <a:cs typeface="Calibri"/>
              </a:rPr>
              <a:t>Oct</a:t>
            </a:r>
            <a:r>
              <a:rPr lang="en-US" sz="4800" b="1" dirty="0" smtClean="0">
                <a:cs typeface="Calibri"/>
              </a:rPr>
              <a:t> </a:t>
            </a:r>
            <a:r>
              <a:rPr lang="en-US" sz="4800" b="1" dirty="0" smtClean="0">
                <a:cs typeface="Calibri"/>
              </a:rPr>
              <a:t>2018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08323" y="8701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carleton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788" y="6227131"/>
            <a:ext cx="2161908" cy="6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57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472"/>
            <a:ext cx="8229600" cy="1224965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ea typeface="+mj-ea"/>
              </a:rPr>
              <a:t>The </a:t>
            </a:r>
            <a:r>
              <a:rPr lang="en-US" sz="2800" b="1" dirty="0" smtClean="0">
                <a:ea typeface="+mj-ea"/>
              </a:rPr>
              <a:t>Contribution </a:t>
            </a:r>
            <a:r>
              <a:rPr lang="en-US" sz="2800" b="1" dirty="0">
                <a:ea typeface="+mj-ea"/>
              </a:rPr>
              <a:t>of </a:t>
            </a:r>
            <a:r>
              <a:rPr lang="en-US" sz="2800" b="1" dirty="0" smtClean="0">
                <a:ea typeface="+mj-ea"/>
              </a:rPr>
              <a:t>Each Primary Emissions </a:t>
            </a:r>
            <a:r>
              <a:rPr lang="en-US" sz="2800" b="1" dirty="0">
                <a:ea typeface="+mj-ea"/>
              </a:rPr>
              <a:t>to </a:t>
            </a:r>
            <a:r>
              <a:rPr lang="en-US" sz="2800" b="1" smtClean="0">
                <a:ea typeface="+mj-ea"/>
              </a:rPr>
              <a:t>Total Co-benefit </a:t>
            </a:r>
            <a:r>
              <a:rPr lang="en-US" sz="2800" b="1" dirty="0">
                <a:ea typeface="+mj-ea"/>
              </a:rPr>
              <a:t>(</a:t>
            </a:r>
            <a:r>
              <a:rPr lang="en-US" sz="2800" b="1" dirty="0" smtClean="0">
                <a:ea typeface="+mj-ea"/>
              </a:rPr>
              <a:t>$) in Energy Sector for 30 China Province </a:t>
            </a:r>
            <a:endParaRPr lang="en-US" sz="2800" b="1" dirty="0">
              <a:ea typeface="+mj-ea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DCD9C81-E313-E946-8A93-00CC56320BC3}" type="slidenum">
              <a:rPr lang="en-US">
                <a:solidFill>
                  <a:srgbClr val="FFFFFF"/>
                </a:solidFill>
              </a:rPr>
              <a:pPr/>
              <a:t>10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439" name="Content Placeholder 7" descr="Screen Shot 2016-10-21 at 2.27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1" t="35983" r="4625" b="35049"/>
          <a:stretch>
            <a:fillRect/>
          </a:stretch>
        </p:blipFill>
        <p:spPr bwMode="auto">
          <a:xfrm>
            <a:off x="31899225" y="18232438"/>
            <a:ext cx="1058863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Content Placeholder 17" descr="Piechinamobile2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57" r="-7357"/>
          <a:stretch>
            <a:fillRect/>
          </a:stretch>
        </p:blipFill>
        <p:spPr>
          <a:xfrm>
            <a:off x="-935612" y="1524000"/>
            <a:ext cx="8229600" cy="4876800"/>
          </a:xfrm>
        </p:spPr>
      </p:pic>
      <p:grpSp>
        <p:nvGrpSpPr>
          <p:cNvPr id="33" name="Group 32"/>
          <p:cNvGrpSpPr/>
          <p:nvPr/>
        </p:nvGrpSpPr>
        <p:grpSpPr>
          <a:xfrm>
            <a:off x="7747449" y="3307347"/>
            <a:ext cx="873933" cy="901667"/>
            <a:chOff x="7283141" y="2993809"/>
            <a:chExt cx="873933" cy="901667"/>
          </a:xfrm>
        </p:grpSpPr>
        <p:pic>
          <p:nvPicPr>
            <p:cNvPr id="20" name="Picture 19" descr="Screen Shot 2018-05-10 at 5.32.08 PM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5" r="46081"/>
            <a:stretch/>
          </p:blipFill>
          <p:spPr>
            <a:xfrm>
              <a:off x="7299770" y="3005679"/>
              <a:ext cx="611435" cy="889797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283141" y="2993809"/>
              <a:ext cx="873933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smtClean="0"/>
                <a:t>PM</a:t>
              </a:r>
              <a:r>
                <a:rPr lang="en-US" sz="1300" baseline="-25000" dirty="0" smtClean="0"/>
                <a:t>2.5</a:t>
              </a:r>
            </a:p>
            <a:p>
              <a:r>
                <a:rPr lang="en-US" sz="1300" dirty="0" smtClean="0"/>
                <a:t>NOX</a:t>
              </a:r>
            </a:p>
            <a:p>
              <a:r>
                <a:rPr lang="en-US" sz="1300" dirty="0" smtClean="0"/>
                <a:t>SO</a:t>
              </a:r>
              <a:r>
                <a:rPr lang="en-US" sz="1300" baseline="-25000" dirty="0" smtClean="0"/>
                <a:t>2</a:t>
              </a:r>
            </a:p>
            <a:p>
              <a:r>
                <a:rPr lang="en-US" sz="1300" dirty="0" smtClean="0"/>
                <a:t>NH</a:t>
              </a:r>
              <a:r>
                <a:rPr lang="en-US" sz="1300" baseline="-25000" dirty="0" smtClean="0"/>
                <a:t>3</a:t>
              </a:r>
              <a:endParaRPr lang="en-US" sz="1300" baseline="-25000" dirty="0"/>
            </a:p>
          </p:txBody>
        </p:sp>
      </p:grpSp>
      <p:pic>
        <p:nvPicPr>
          <p:cNvPr id="69" name="Content Placeholder 7" descr="Piechartpoint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57" r="-7357"/>
          <a:stretch>
            <a:fillRect/>
          </a:stretch>
        </p:blipFill>
        <p:spPr>
          <a:xfrm>
            <a:off x="-955518" y="1653669"/>
            <a:ext cx="8229600" cy="48768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5073229" y="5596362"/>
            <a:ext cx="3959494" cy="1063776"/>
            <a:chOff x="4727306" y="2288683"/>
            <a:chExt cx="3959494" cy="1063776"/>
          </a:xfrm>
        </p:grpSpPr>
        <p:grpSp>
          <p:nvGrpSpPr>
            <p:cNvPr id="30" name="Group 29"/>
            <p:cNvGrpSpPr/>
            <p:nvPr/>
          </p:nvGrpSpPr>
          <p:grpSpPr>
            <a:xfrm>
              <a:off x="5154977" y="2288683"/>
              <a:ext cx="3531823" cy="755999"/>
              <a:chOff x="5550977" y="3044682"/>
              <a:chExt cx="3531823" cy="755999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8290800" y="3044682"/>
                <a:ext cx="792000" cy="755999"/>
                <a:chOff x="7841087" y="1905920"/>
                <a:chExt cx="1186952" cy="1179341"/>
              </a:xfrm>
            </p:grpSpPr>
            <p:pic>
              <p:nvPicPr>
                <p:cNvPr id="67" name="Content Placeholder 7" descr="Piechartpoint5.png"/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38593" b="89898" l="53395" r="76312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1737" t="51761" r="30539" b="36951"/>
                <a:stretch/>
              </p:blipFill>
              <p:spPr>
                <a:xfrm>
                  <a:off x="7841087" y="1905920"/>
                  <a:ext cx="1186952" cy="1179341"/>
                </a:xfrm>
                <a:prstGeom prst="rect">
                  <a:avLst/>
                </a:prstGeom>
              </p:spPr>
            </p:pic>
            <p:sp>
              <p:nvSpPr>
                <p:cNvPr id="68" name="Oval 67"/>
                <p:cNvSpPr>
                  <a:spLocks noChangeAspect="1"/>
                </p:cNvSpPr>
                <p:nvPr/>
              </p:nvSpPr>
              <p:spPr>
                <a:xfrm>
                  <a:off x="7944495" y="2112893"/>
                  <a:ext cx="876776" cy="818532"/>
                </a:xfrm>
                <a:prstGeom prst="ellipse">
                  <a:avLst/>
                </a:prstGeom>
                <a:noFill/>
                <a:ln w="3175" cmpd="sng"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7185526" y="3224681"/>
                <a:ext cx="612000" cy="576000"/>
                <a:chOff x="7841087" y="1905920"/>
                <a:chExt cx="1186952" cy="1179341"/>
              </a:xfrm>
            </p:grpSpPr>
            <p:pic>
              <p:nvPicPr>
                <p:cNvPr id="46" name="Content Placeholder 7" descr="Piechartpoint5.png"/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38593" b="89898" l="53395" r="76312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1737" t="51761" r="30539" b="36951"/>
                <a:stretch/>
              </p:blipFill>
              <p:spPr>
                <a:xfrm>
                  <a:off x="7841087" y="1905920"/>
                  <a:ext cx="1186952" cy="1179341"/>
                </a:xfrm>
                <a:prstGeom prst="rect">
                  <a:avLst/>
                </a:prstGeom>
              </p:spPr>
            </p:pic>
            <p:sp>
              <p:nvSpPr>
                <p:cNvPr id="47" name="Oval 46"/>
                <p:cNvSpPr>
                  <a:spLocks noChangeAspect="1"/>
                </p:cNvSpPr>
                <p:nvPr/>
              </p:nvSpPr>
              <p:spPr>
                <a:xfrm>
                  <a:off x="7944495" y="2112893"/>
                  <a:ext cx="876776" cy="818532"/>
                </a:xfrm>
                <a:prstGeom prst="ellipse">
                  <a:avLst/>
                </a:prstGeom>
                <a:noFill/>
                <a:ln w="3175" cmpd="sng"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6296251" y="3440681"/>
                <a:ext cx="396000" cy="360000"/>
                <a:chOff x="7841087" y="1905920"/>
                <a:chExt cx="1186952" cy="1179341"/>
              </a:xfrm>
            </p:grpSpPr>
            <p:pic>
              <p:nvPicPr>
                <p:cNvPr id="44" name="Content Placeholder 7" descr="Piechartpoint5.png"/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38593" b="89898" l="53395" r="76312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1737" t="51761" r="30539" b="36951"/>
                <a:stretch/>
              </p:blipFill>
              <p:spPr>
                <a:xfrm>
                  <a:off x="7841087" y="1905920"/>
                  <a:ext cx="1186952" cy="1179341"/>
                </a:xfrm>
                <a:prstGeom prst="rect">
                  <a:avLst/>
                </a:prstGeom>
              </p:spPr>
            </p:pic>
            <p:sp>
              <p:nvSpPr>
                <p:cNvPr id="45" name="Oval 44"/>
                <p:cNvSpPr>
                  <a:spLocks noChangeAspect="1"/>
                </p:cNvSpPr>
                <p:nvPr/>
              </p:nvSpPr>
              <p:spPr>
                <a:xfrm>
                  <a:off x="7944495" y="2112893"/>
                  <a:ext cx="876776" cy="818532"/>
                </a:xfrm>
                <a:prstGeom prst="ellipse">
                  <a:avLst/>
                </a:prstGeom>
                <a:noFill/>
                <a:ln w="3175" cmpd="sng"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5550977" y="3584681"/>
                <a:ext cx="252000" cy="216000"/>
                <a:chOff x="7841092" y="1905925"/>
                <a:chExt cx="1186952" cy="1179344"/>
              </a:xfrm>
            </p:grpSpPr>
            <p:pic>
              <p:nvPicPr>
                <p:cNvPr id="42" name="Content Placeholder 7" descr="Piechartpoint5.png"/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38593" b="89898" l="53395" r="76312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1737" t="51761" r="30539" b="36951"/>
                <a:stretch/>
              </p:blipFill>
              <p:spPr>
                <a:xfrm>
                  <a:off x="7841092" y="1905925"/>
                  <a:ext cx="1186952" cy="1179344"/>
                </a:xfrm>
                <a:prstGeom prst="rect">
                  <a:avLst/>
                </a:prstGeom>
              </p:spPr>
            </p:pic>
            <p:sp>
              <p:nvSpPr>
                <p:cNvPr id="43" name="Oval 42"/>
                <p:cNvSpPr>
                  <a:spLocks noChangeAspect="1"/>
                </p:cNvSpPr>
                <p:nvPr/>
              </p:nvSpPr>
              <p:spPr>
                <a:xfrm>
                  <a:off x="7944495" y="2112893"/>
                  <a:ext cx="876776" cy="818532"/>
                </a:xfrm>
                <a:prstGeom prst="ellipse">
                  <a:avLst/>
                </a:prstGeom>
                <a:noFill/>
                <a:ln w="3175" cmpd="sng"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1" name="Group 30"/>
            <p:cNvGrpSpPr/>
            <p:nvPr/>
          </p:nvGrpSpPr>
          <p:grpSpPr>
            <a:xfrm>
              <a:off x="4727306" y="3044682"/>
              <a:ext cx="3959494" cy="307777"/>
              <a:chOff x="5273584" y="4433263"/>
              <a:chExt cx="3959494" cy="307777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5273584" y="4433263"/>
                <a:ext cx="9930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~</a:t>
                </a:r>
                <a:r>
                  <a:rPr lang="en-US" sz="1400" smtClean="0"/>
                  <a:t> $0.5 </a:t>
                </a:r>
                <a:r>
                  <a:rPr lang="en-US" sz="1400" dirty="0" err="1" smtClean="0"/>
                  <a:t>bn</a:t>
                </a:r>
                <a:endParaRPr lang="en-US" sz="14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252826" y="4433263"/>
                <a:ext cx="9802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 ~$130 </a:t>
                </a:r>
                <a:r>
                  <a:rPr lang="en-US" sz="1400" dirty="0" err="1" smtClean="0"/>
                  <a:t>bn</a:t>
                </a:r>
                <a:endParaRPr lang="en-US" sz="14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266665" y="4433263"/>
                <a:ext cx="9020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~</a:t>
                </a:r>
                <a:r>
                  <a:rPr lang="en-US" sz="1400" dirty="0" smtClean="0"/>
                  <a:t> $5 </a:t>
                </a:r>
                <a:r>
                  <a:rPr lang="en-US" sz="1400" dirty="0" err="1" smtClean="0"/>
                  <a:t>bn</a:t>
                </a:r>
                <a:endParaRPr lang="en-US" sz="140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259746" y="4433263"/>
                <a:ext cx="10518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~</a:t>
                </a:r>
                <a:r>
                  <a:rPr lang="en-US" sz="1400" dirty="0" smtClean="0"/>
                  <a:t> $100 </a:t>
                </a:r>
                <a:r>
                  <a:rPr lang="en-US" sz="1400" dirty="0" err="1" smtClean="0"/>
                  <a:t>bn</a:t>
                </a:r>
                <a:endParaRPr lang="en-US" sz="1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615345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881"/>
            <a:ext cx="8229600" cy="9906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ea typeface="+mj-ea"/>
              </a:rPr>
              <a:t>The </a:t>
            </a:r>
            <a:r>
              <a:rPr lang="en-US" sz="2800" b="1" dirty="0" smtClean="0">
                <a:ea typeface="+mj-ea"/>
              </a:rPr>
              <a:t>Contribution </a:t>
            </a:r>
            <a:r>
              <a:rPr lang="en-US" sz="2800" b="1" dirty="0">
                <a:ea typeface="+mj-ea"/>
              </a:rPr>
              <a:t>of </a:t>
            </a:r>
            <a:r>
              <a:rPr lang="en-US" sz="2800" b="1" dirty="0" smtClean="0">
                <a:ea typeface="+mj-ea"/>
              </a:rPr>
              <a:t>Each Primary Emissions </a:t>
            </a:r>
            <a:r>
              <a:rPr lang="en-US" sz="2800" b="1" dirty="0">
                <a:ea typeface="+mj-ea"/>
              </a:rPr>
              <a:t>to </a:t>
            </a:r>
            <a:r>
              <a:rPr lang="en-US" sz="2800" b="1" dirty="0" smtClean="0">
                <a:ea typeface="+mj-ea"/>
              </a:rPr>
              <a:t>Total Co-benefit </a:t>
            </a:r>
            <a:r>
              <a:rPr lang="en-US" sz="2800" b="1" dirty="0">
                <a:ea typeface="+mj-ea"/>
              </a:rPr>
              <a:t>(</a:t>
            </a:r>
            <a:r>
              <a:rPr lang="en-US" sz="2800" b="1" dirty="0" smtClean="0">
                <a:ea typeface="+mj-ea"/>
              </a:rPr>
              <a:t>$) in Transportation for 30 China Province </a:t>
            </a:r>
            <a:endParaRPr lang="en-US" sz="2800" b="1" dirty="0">
              <a:ea typeface="+mj-ea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DCD9C81-E313-E946-8A93-00CC56320BC3}" type="slidenum">
              <a:rPr lang="en-US">
                <a:solidFill>
                  <a:srgbClr val="FFFFFF"/>
                </a:solidFill>
              </a:rPr>
              <a:pPr/>
              <a:t>11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439" name="Content Placeholder 7" descr="Screen Shot 2016-10-21 at 2.27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1" t="35983" r="4625" b="35049"/>
          <a:stretch>
            <a:fillRect/>
          </a:stretch>
        </p:blipFill>
        <p:spPr bwMode="auto">
          <a:xfrm>
            <a:off x="31899225" y="18232438"/>
            <a:ext cx="1058863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Content Placeholder 17" descr="Piechinamobile2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57" r="-7357"/>
          <a:stretch>
            <a:fillRect/>
          </a:stretch>
        </p:blipFill>
        <p:spPr>
          <a:xfrm>
            <a:off x="-962458" y="1753953"/>
            <a:ext cx="8229600" cy="4876800"/>
          </a:xfrm>
        </p:spPr>
      </p:pic>
      <p:grpSp>
        <p:nvGrpSpPr>
          <p:cNvPr id="48" name="Group 47"/>
          <p:cNvGrpSpPr/>
          <p:nvPr/>
        </p:nvGrpSpPr>
        <p:grpSpPr>
          <a:xfrm>
            <a:off x="5022958" y="5690394"/>
            <a:ext cx="4009765" cy="940359"/>
            <a:chOff x="5273584" y="3800681"/>
            <a:chExt cx="4009765" cy="940359"/>
          </a:xfrm>
        </p:grpSpPr>
        <p:grpSp>
          <p:nvGrpSpPr>
            <p:cNvPr id="49" name="Group 48"/>
            <p:cNvGrpSpPr/>
            <p:nvPr/>
          </p:nvGrpSpPr>
          <p:grpSpPr>
            <a:xfrm>
              <a:off x="5611102" y="3800681"/>
              <a:ext cx="3518704" cy="700133"/>
              <a:chOff x="5636207" y="3649615"/>
              <a:chExt cx="3518704" cy="700133"/>
            </a:xfrm>
          </p:grpSpPr>
          <p:grpSp>
            <p:nvGrpSpPr>
              <p:cNvPr id="55" name="Group 54"/>
              <p:cNvGrpSpPr>
                <a:grpSpLocks noChangeAspect="1"/>
              </p:cNvGrpSpPr>
              <p:nvPr/>
            </p:nvGrpSpPr>
            <p:grpSpPr>
              <a:xfrm>
                <a:off x="8398912" y="3649615"/>
                <a:ext cx="755999" cy="700133"/>
                <a:chOff x="6520679" y="3810325"/>
                <a:chExt cx="2214455" cy="2214574"/>
              </a:xfrm>
            </p:grpSpPr>
            <p:pic>
              <p:nvPicPr>
                <p:cNvPr id="65" name="Content Placeholder 17" descr="Piechinamobile2.png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53235" b="65267" l="75000" r="84259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4786" t="53692" r="16114" b="32920"/>
                <a:stretch/>
              </p:blipFill>
              <p:spPr>
                <a:xfrm>
                  <a:off x="6520679" y="3810325"/>
                  <a:ext cx="2214455" cy="2214574"/>
                </a:xfrm>
                <a:prstGeom prst="rect">
                  <a:avLst/>
                </a:prstGeom>
              </p:spPr>
            </p:pic>
            <p:sp>
              <p:nvSpPr>
                <p:cNvPr id="66" name="Oval 65"/>
                <p:cNvSpPr>
                  <a:spLocks noChangeAspect="1"/>
                </p:cNvSpPr>
                <p:nvPr/>
              </p:nvSpPr>
              <p:spPr>
                <a:xfrm>
                  <a:off x="6919944" y="4023994"/>
                  <a:ext cx="1471824" cy="1483772"/>
                </a:xfrm>
                <a:prstGeom prst="ellipse">
                  <a:avLst/>
                </a:prstGeom>
                <a:noFill/>
                <a:ln w="3175" cmpd="sng"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" name="Group 55"/>
              <p:cNvGrpSpPr>
                <a:grpSpLocks noChangeAspect="1"/>
              </p:cNvGrpSpPr>
              <p:nvPr/>
            </p:nvGrpSpPr>
            <p:grpSpPr>
              <a:xfrm>
                <a:off x="7263150" y="3771807"/>
                <a:ext cx="624057" cy="577941"/>
                <a:chOff x="6520679" y="3810325"/>
                <a:chExt cx="2214455" cy="2214574"/>
              </a:xfrm>
            </p:grpSpPr>
            <p:pic>
              <p:nvPicPr>
                <p:cNvPr id="63" name="Content Placeholder 17" descr="Piechinamobile2.png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53235" b="65267" l="75000" r="84259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4786" t="53692" r="16114" b="32920"/>
                <a:stretch/>
              </p:blipFill>
              <p:spPr>
                <a:xfrm>
                  <a:off x="6520679" y="3810325"/>
                  <a:ext cx="2214455" cy="2214574"/>
                </a:xfrm>
                <a:prstGeom prst="rect">
                  <a:avLst/>
                </a:prstGeom>
              </p:spPr>
            </p:pic>
            <p:sp>
              <p:nvSpPr>
                <p:cNvPr id="64" name="Oval 63"/>
                <p:cNvSpPr>
                  <a:spLocks noChangeAspect="1"/>
                </p:cNvSpPr>
                <p:nvPr/>
              </p:nvSpPr>
              <p:spPr>
                <a:xfrm>
                  <a:off x="6919944" y="4023994"/>
                  <a:ext cx="1471824" cy="1483772"/>
                </a:xfrm>
                <a:prstGeom prst="ellipse">
                  <a:avLst/>
                </a:prstGeom>
                <a:noFill/>
                <a:ln w="3175" cmpd="sng"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" name="Group 56"/>
              <p:cNvGrpSpPr>
                <a:grpSpLocks noChangeAspect="1"/>
              </p:cNvGrpSpPr>
              <p:nvPr/>
            </p:nvGrpSpPr>
            <p:grpSpPr>
              <a:xfrm>
                <a:off x="6374996" y="4001116"/>
                <a:ext cx="376450" cy="348632"/>
                <a:chOff x="6520679" y="3810325"/>
                <a:chExt cx="2214455" cy="2214574"/>
              </a:xfrm>
            </p:grpSpPr>
            <p:pic>
              <p:nvPicPr>
                <p:cNvPr id="61" name="Content Placeholder 17" descr="Piechinamobile2.png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53235" b="65267" l="75000" r="84259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4786" t="53692" r="16114" b="32920"/>
                <a:stretch/>
              </p:blipFill>
              <p:spPr>
                <a:xfrm>
                  <a:off x="6520679" y="3810325"/>
                  <a:ext cx="2214455" cy="2214574"/>
                </a:xfrm>
                <a:prstGeom prst="rect">
                  <a:avLst/>
                </a:prstGeom>
              </p:spPr>
            </p:pic>
            <p:sp>
              <p:nvSpPr>
                <p:cNvPr id="62" name="Oval 61"/>
                <p:cNvSpPr>
                  <a:spLocks noChangeAspect="1"/>
                </p:cNvSpPr>
                <p:nvPr/>
              </p:nvSpPr>
              <p:spPr>
                <a:xfrm>
                  <a:off x="6919944" y="4023994"/>
                  <a:ext cx="1471824" cy="1483772"/>
                </a:xfrm>
                <a:prstGeom prst="ellipse">
                  <a:avLst/>
                </a:prstGeom>
                <a:noFill/>
                <a:ln w="3175" cmpd="sng"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57"/>
              <p:cNvGrpSpPr>
                <a:grpSpLocks noChangeAspect="1"/>
              </p:cNvGrpSpPr>
              <p:nvPr/>
            </p:nvGrpSpPr>
            <p:grpSpPr>
              <a:xfrm>
                <a:off x="5636207" y="4139444"/>
                <a:ext cx="227085" cy="210304"/>
                <a:chOff x="6520679" y="3810325"/>
                <a:chExt cx="2214455" cy="2214574"/>
              </a:xfrm>
            </p:grpSpPr>
            <p:pic>
              <p:nvPicPr>
                <p:cNvPr id="59" name="Content Placeholder 17" descr="Piechinamobile2.png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53235" b="65267" l="75000" r="84259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4786" t="53692" r="16114" b="32920"/>
                <a:stretch/>
              </p:blipFill>
              <p:spPr>
                <a:xfrm>
                  <a:off x="6520679" y="3810325"/>
                  <a:ext cx="2214455" cy="2214574"/>
                </a:xfrm>
                <a:prstGeom prst="rect">
                  <a:avLst/>
                </a:prstGeom>
              </p:spPr>
            </p:pic>
            <p:sp>
              <p:nvSpPr>
                <p:cNvPr id="60" name="Oval 59"/>
                <p:cNvSpPr>
                  <a:spLocks noChangeAspect="1"/>
                </p:cNvSpPr>
                <p:nvPr/>
              </p:nvSpPr>
              <p:spPr>
                <a:xfrm>
                  <a:off x="6919944" y="4023994"/>
                  <a:ext cx="1471824" cy="1483772"/>
                </a:xfrm>
                <a:prstGeom prst="ellipse">
                  <a:avLst/>
                </a:prstGeom>
                <a:noFill/>
                <a:ln w="3175" cmpd="sng"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0" name="Group 49"/>
            <p:cNvGrpSpPr/>
            <p:nvPr/>
          </p:nvGrpSpPr>
          <p:grpSpPr>
            <a:xfrm>
              <a:off x="5273584" y="4433263"/>
              <a:ext cx="4009765" cy="307777"/>
              <a:chOff x="5273584" y="4433263"/>
              <a:chExt cx="4009765" cy="307777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5273584" y="4433263"/>
                <a:ext cx="9020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~</a:t>
                </a:r>
                <a:r>
                  <a:rPr lang="en-US" sz="1400" dirty="0" smtClean="0"/>
                  <a:t>$1 </a:t>
                </a:r>
                <a:r>
                  <a:rPr lang="en-US" sz="1400" dirty="0" err="1" smtClean="0"/>
                  <a:t>bn</a:t>
                </a:r>
                <a:endParaRPr lang="en-US" sz="14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8252826" y="4433263"/>
                <a:ext cx="103052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~</a:t>
                </a:r>
                <a:r>
                  <a:rPr lang="en-US" sz="1400" dirty="0" smtClean="0"/>
                  <a:t>$30 </a:t>
                </a:r>
                <a:r>
                  <a:rPr lang="en-US" sz="1400" dirty="0" err="1" smtClean="0"/>
                  <a:t>bn</a:t>
                </a:r>
                <a:endParaRPr lang="en-US" sz="140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266665" y="4433263"/>
                <a:ext cx="9020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~</a:t>
                </a:r>
                <a:r>
                  <a:rPr lang="en-US" sz="1400" dirty="0" smtClean="0"/>
                  <a:t>$5bn</a:t>
                </a:r>
                <a:endParaRPr lang="en-US" sz="14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259746" y="4433263"/>
                <a:ext cx="111406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~</a:t>
                </a:r>
                <a:r>
                  <a:rPr lang="en-US" sz="1400" dirty="0" smtClean="0"/>
                  <a:t>$15 </a:t>
                </a:r>
                <a:r>
                  <a:rPr lang="en-US" sz="1400" dirty="0" err="1" smtClean="0"/>
                  <a:t>bn</a:t>
                </a:r>
                <a:endParaRPr lang="en-US" sz="1400" dirty="0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7686214" y="3126434"/>
            <a:ext cx="873933" cy="901667"/>
            <a:chOff x="7283141" y="2993809"/>
            <a:chExt cx="873933" cy="901667"/>
          </a:xfrm>
        </p:grpSpPr>
        <p:pic>
          <p:nvPicPr>
            <p:cNvPr id="20" name="Picture 19" descr="Screen Shot 2018-05-10 at 5.32.08 PM.png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5" r="46081"/>
            <a:stretch/>
          </p:blipFill>
          <p:spPr>
            <a:xfrm>
              <a:off x="7299770" y="3005679"/>
              <a:ext cx="611435" cy="889797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283141" y="2993809"/>
              <a:ext cx="873933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smtClean="0"/>
                <a:t>PM</a:t>
              </a:r>
              <a:r>
                <a:rPr lang="en-US" sz="1300" baseline="-25000" dirty="0" smtClean="0"/>
                <a:t>2.5</a:t>
              </a:r>
            </a:p>
            <a:p>
              <a:r>
                <a:rPr lang="en-US" sz="1300" dirty="0" smtClean="0"/>
                <a:t>NOX</a:t>
              </a:r>
            </a:p>
            <a:p>
              <a:r>
                <a:rPr lang="en-US" sz="1300" dirty="0" smtClean="0"/>
                <a:t>SO</a:t>
              </a:r>
              <a:r>
                <a:rPr lang="en-US" sz="1300" baseline="-25000" dirty="0" smtClean="0"/>
                <a:t>2</a:t>
              </a:r>
            </a:p>
            <a:p>
              <a:r>
                <a:rPr lang="en-US" sz="1300" dirty="0" smtClean="0"/>
                <a:t>NH</a:t>
              </a:r>
              <a:r>
                <a:rPr lang="en-US" sz="1300" baseline="-25000" dirty="0" smtClean="0"/>
                <a:t>3</a:t>
              </a:r>
              <a:endParaRPr lang="en-US" sz="13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83517267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ea typeface="Calibri" charset="0"/>
                <a:cs typeface="Calibri" charset="0"/>
              </a:rPr>
              <a:t>Japan Co-benefits $/ </a:t>
            </a:r>
            <a:r>
              <a:rPr lang="en-US" sz="3200" b="1" dirty="0" err="1">
                <a:ea typeface="Calibri" charset="0"/>
                <a:cs typeface="Calibri" charset="0"/>
              </a:rPr>
              <a:t>tonne</a:t>
            </a:r>
            <a:r>
              <a:rPr lang="en-US" sz="3200" b="1" dirty="0">
                <a:ea typeface="Calibri" charset="0"/>
                <a:cs typeface="Calibri" charset="0"/>
              </a:rPr>
              <a:t> CO</a:t>
            </a:r>
            <a:r>
              <a:rPr lang="en-US" sz="3200" b="1" baseline="-25000" dirty="0">
                <a:ea typeface="Calibri" charset="0"/>
                <a:cs typeface="Calibri" charset="0"/>
              </a:rPr>
              <a:t>2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Transportation Sector (Mobile)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Energy Sector (Power Industry)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E007-C891-8240-AF33-8037C230102E}" type="slidenum">
              <a:rPr lang="en-US" smtClean="0"/>
              <a:t>12</a:t>
            </a:fld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31" b="-12944"/>
          <a:stretch/>
        </p:blipFill>
        <p:spPr>
          <a:xfrm>
            <a:off x="1653149" y="6031770"/>
            <a:ext cx="931746" cy="34425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31" b="-12944"/>
          <a:stretch/>
        </p:blipFill>
        <p:spPr>
          <a:xfrm>
            <a:off x="6063457" y="6005035"/>
            <a:ext cx="931746" cy="34425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46594" y="6348264"/>
            <a:ext cx="2592000" cy="276999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dk2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Total benefit 86 </a:t>
            </a:r>
            <a:r>
              <a:rPr lang="en-US" sz="1200" dirty="0"/>
              <a:t>USD </a:t>
            </a:r>
            <a:r>
              <a:rPr lang="en-US" sz="1200" dirty="0" smtClean="0"/>
              <a:t>billion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5233330" y="6348264"/>
            <a:ext cx="2592000" cy="276999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dk2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Total benefit 61 </a:t>
            </a:r>
            <a:r>
              <a:rPr lang="en-US" sz="1200" dirty="0"/>
              <a:t>USD </a:t>
            </a:r>
            <a:r>
              <a:rPr lang="en-US" sz="1200" dirty="0" smtClean="0"/>
              <a:t>billion</a:t>
            </a:r>
            <a:endParaRPr lang="en-US" sz="1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0" t="6000" r="22840" b="24238"/>
          <a:stretch/>
        </p:blipFill>
        <p:spPr>
          <a:xfrm>
            <a:off x="1353787" y="2683823"/>
            <a:ext cx="2137558" cy="2743200"/>
          </a:xfrm>
        </p:spPr>
      </p:pic>
      <p:pic>
        <p:nvPicPr>
          <p:cNvPr id="16" name="Content Placeholder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7" t="79083" r="18913" b="7149"/>
          <a:stretch/>
        </p:blipFill>
        <p:spPr>
          <a:xfrm>
            <a:off x="993601" y="5427023"/>
            <a:ext cx="2434442" cy="541374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0" t="5999" r="24009" b="26655"/>
          <a:stretch/>
        </p:blipFill>
        <p:spPr>
          <a:xfrm>
            <a:off x="5652655" y="2683824"/>
            <a:ext cx="2090057" cy="2648198"/>
          </a:xfrm>
        </p:spPr>
      </p:pic>
      <p:pic>
        <p:nvPicPr>
          <p:cNvPr id="19" name="Content Placeholder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0" t="80291" r="19176" b="7829"/>
          <a:stretch/>
        </p:blipFill>
        <p:spPr>
          <a:xfrm>
            <a:off x="5300233" y="5501260"/>
            <a:ext cx="2458193" cy="4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27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ea typeface="Calibri" charset="0"/>
                <a:cs typeface="Calibri" charset="0"/>
              </a:rPr>
              <a:t>South Korea Co-benefits $/ </a:t>
            </a:r>
            <a:r>
              <a:rPr lang="en-US" sz="3200" b="1" dirty="0" err="1">
                <a:ea typeface="Calibri" charset="0"/>
                <a:cs typeface="Calibri" charset="0"/>
              </a:rPr>
              <a:t>tonne</a:t>
            </a:r>
            <a:r>
              <a:rPr lang="en-US" sz="3200" b="1" dirty="0">
                <a:ea typeface="Calibri" charset="0"/>
                <a:cs typeface="Calibri" charset="0"/>
              </a:rPr>
              <a:t> CO</a:t>
            </a:r>
            <a:r>
              <a:rPr lang="en-US" sz="3200" b="1" baseline="-25000" dirty="0">
                <a:ea typeface="Calibri" charset="0"/>
                <a:cs typeface="Calibri" charset="0"/>
              </a:rPr>
              <a:t>2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Transportation Sector (Mobile)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Energy Sector (Power Industry)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E007-C891-8240-AF33-8037C230102E}" type="slidenum">
              <a:rPr lang="en-US" smtClean="0"/>
              <a:t>13</a:t>
            </a:fld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31" b="-12944"/>
          <a:stretch/>
        </p:blipFill>
        <p:spPr>
          <a:xfrm>
            <a:off x="1653149" y="6031770"/>
            <a:ext cx="931746" cy="34425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31" b="-12944"/>
          <a:stretch/>
        </p:blipFill>
        <p:spPr>
          <a:xfrm>
            <a:off x="6063457" y="6005035"/>
            <a:ext cx="931746" cy="34425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46594" y="6348264"/>
            <a:ext cx="2592000" cy="276999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dk2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Total benefit 35 USD billion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5233330" y="6348264"/>
            <a:ext cx="2592000" cy="276999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dk2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Total benefit 30 </a:t>
            </a:r>
            <a:r>
              <a:rPr lang="en-US" sz="1200" dirty="0"/>
              <a:t>USD </a:t>
            </a:r>
            <a:r>
              <a:rPr lang="en-US" sz="1200" dirty="0" smtClean="0"/>
              <a:t>billion</a:t>
            </a:r>
            <a:endParaRPr lang="en-US" sz="1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6" t="5395" r="22840" b="27864"/>
          <a:stretch/>
        </p:blipFill>
        <p:spPr>
          <a:xfrm>
            <a:off x="1330036" y="2660073"/>
            <a:ext cx="2161309" cy="2624446"/>
          </a:xfrm>
        </p:spPr>
      </p:pic>
      <p:pic>
        <p:nvPicPr>
          <p:cNvPr id="14" name="Content Placeholder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9" t="79043" r="19215" b="7150"/>
          <a:stretch/>
        </p:blipFill>
        <p:spPr>
          <a:xfrm>
            <a:off x="1080654" y="5436176"/>
            <a:ext cx="2410691" cy="542924"/>
          </a:xfrm>
          <a:prstGeom prst="rect">
            <a:avLst/>
          </a:prstGeom>
        </p:spPr>
      </p:pic>
      <p:pic>
        <p:nvPicPr>
          <p:cNvPr id="15" name="Content Placeholder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1" t="79043" r="19176" b="7150"/>
          <a:stretch/>
        </p:blipFill>
        <p:spPr>
          <a:xfrm>
            <a:off x="5193321" y="5436176"/>
            <a:ext cx="2426679" cy="542924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1" t="6861" r="21908" b="27863"/>
          <a:stretch/>
        </p:blipFill>
        <p:spPr>
          <a:xfrm>
            <a:off x="5723906" y="2717713"/>
            <a:ext cx="2101424" cy="2566806"/>
          </a:xfrm>
        </p:spPr>
      </p:pic>
    </p:spTree>
    <p:extLst>
      <p:ext uri="{BB962C8B-B14F-4D97-AF65-F5344CB8AC3E}">
        <p14:creationId xmlns:p14="http://schemas.microsoft.com/office/powerpoint/2010/main" val="421850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417317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Top 10 Power Plant Facilities Contributing to the Total Avoided Death(China)</a:t>
            </a:r>
            <a:endParaRPr lang="en-US" sz="3200" b="1" dirty="0"/>
          </a:p>
        </p:txBody>
      </p:sp>
      <p:graphicFrame>
        <p:nvGraphicFramePr>
          <p:cNvPr id="8" name="Content Placeholder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7600782"/>
              </p:ext>
            </p:extLst>
          </p:nvPr>
        </p:nvGraphicFramePr>
        <p:xfrm>
          <a:off x="1079148" y="1417487"/>
          <a:ext cx="6764085" cy="5374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519"/>
                <a:gridCol w="2185061"/>
                <a:gridCol w="1246909"/>
                <a:gridCol w="1282535"/>
                <a:gridCol w="1337061"/>
              </a:tblGrid>
              <a:tr h="5331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Rank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 marL="116315" marR="116315" marT="27788" marB="277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Power</a:t>
                      </a:r>
                      <a:r>
                        <a:rPr lang="en-US" sz="1400" baseline="0" dirty="0" smtClean="0"/>
                        <a:t> Station</a:t>
                      </a:r>
                      <a:endParaRPr lang="en-US" sz="1400" dirty="0"/>
                    </a:p>
                  </a:txBody>
                  <a:tcPr marL="116315" marR="116315" marT="27788" marB="277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Only-China</a:t>
                      </a:r>
                      <a:r>
                        <a:rPr lang="en-US" sz="1400" baseline="0" dirty="0" smtClean="0"/>
                        <a:t> </a:t>
                      </a:r>
                    </a:p>
                  </a:txBody>
                  <a:tcPr marL="116315" marR="116315" marT="27788" marB="277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Only-Japan</a:t>
                      </a:r>
                    </a:p>
                  </a:txBody>
                  <a:tcPr marL="116315" marR="116315" marT="27788" marB="277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Only-SK</a:t>
                      </a:r>
                    </a:p>
                  </a:txBody>
                  <a:tcPr marL="116315" marR="116315" marT="27788" marB="27788" anchor="ctr"/>
                </a:tc>
              </a:tr>
              <a:tr h="4079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116315" marR="116315" marT="27788" marB="2778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Zhejiang </a:t>
                      </a: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Jiaxing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Shanghai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Caojing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6315" marR="116315" marT="27788" marB="27788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25,221</a:t>
                      </a:r>
                      <a:endParaRPr lang="hr-H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</a:t>
                      </a:r>
                      <a:endParaRPr lang="nb-NO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  <a:endParaRPr lang="hr-H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2845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L="116315" marR="116315" marT="27788" marB="2778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Anhui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Pingwei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Datang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Huainan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Luohe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6315" marR="116315" marT="27788" marB="27788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8,235</a:t>
                      </a:r>
                      <a:endParaRPr lang="hr-H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4079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L="116315" marR="116315" marT="27788" marB="2778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Huaneng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Yangluo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6315" marR="116315" marT="27788" marB="27788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7,316</a:t>
                      </a:r>
                      <a:endParaRPr lang="hr-H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0.06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2845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L="116315" marR="116315" marT="27788" marB="2778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Huaneng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Dezhou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6315" marR="116315" marT="27788" marB="2778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6,566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4864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marL="116315" marR="116315" marT="27788" marB="2778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Ligang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6315" marR="116315" marT="27788" marB="27788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5,228</a:t>
                      </a:r>
                      <a:endParaRPr lang="hr-H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hr-H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hr-H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4079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 marL="116315" marR="116315" marT="27788" marB="2778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Anhui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Guodian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Tonglin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6315" marR="116315" marT="27788" marB="27788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s-I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5,184</a:t>
                      </a:r>
                      <a:endParaRPr lang="is-I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0.17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4079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 marL="116315" marR="116315" marT="27788" marB="2778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CHD Shandong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Zouxian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6315" marR="116315" marT="27788" marB="27788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3,537</a:t>
                      </a:r>
                      <a:endParaRPr lang="hr-H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hr-H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endParaRPr lang="hr-H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4079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 marL="116315" marR="116315" marT="27788" marB="2778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Taicang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Harbor +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Huaneng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Shanghai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Shidongkou+Shanghai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Waigaoqiao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6315" marR="116315" marT="27788" marB="27788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3,044</a:t>
                      </a:r>
                      <a:endParaRPr lang="hr-H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hr-H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hr-H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4864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 marL="116315" marR="116315" marT="27788" marB="2778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Huaneng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Yuhuan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6315" marR="116315" marT="27788" marB="27788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2,904</a:t>
                      </a:r>
                      <a:endParaRPr lang="hr-H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nb-NO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  <a:endParaRPr lang="hr-H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4864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 marL="116315" marR="116315" marT="27788" marB="2778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Suizhong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6315" marR="116315" marT="27788" marB="27788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1,956</a:t>
                      </a:r>
                      <a:endParaRPr lang="hr-H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E007-C891-8240-AF33-8037C23010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63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D2533C"/>
                </a:solidFill>
              </a:rPr>
              <a:t> Power Plant’s Total Avoided Deaths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831" y="1456706"/>
            <a:ext cx="8084831" cy="51426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E007-C891-8240-AF33-8037C230102E}" type="slidenum">
              <a:rPr lang="en-US" smtClean="0"/>
              <a:t>15</a:t>
            </a:fld>
            <a:endParaRPr lang="en-US"/>
          </a:p>
        </p:txBody>
      </p:sp>
      <p:grpSp>
        <p:nvGrpSpPr>
          <p:cNvPr id="115" name="Group 114"/>
          <p:cNvGrpSpPr/>
          <p:nvPr/>
        </p:nvGrpSpPr>
        <p:grpSpPr>
          <a:xfrm>
            <a:off x="-110509" y="1124387"/>
            <a:ext cx="8932664" cy="5686255"/>
            <a:chOff x="-110509" y="1286683"/>
            <a:chExt cx="8932664" cy="5686255"/>
          </a:xfrm>
        </p:grpSpPr>
        <p:grpSp>
          <p:nvGrpSpPr>
            <p:cNvPr id="108" name="Group 107"/>
            <p:cNvGrpSpPr/>
            <p:nvPr/>
          </p:nvGrpSpPr>
          <p:grpSpPr>
            <a:xfrm>
              <a:off x="4345956" y="4077290"/>
              <a:ext cx="4476199" cy="2033868"/>
              <a:chOff x="4345956" y="4077290"/>
              <a:chExt cx="4476199" cy="2033868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345956" y="4077290"/>
                <a:ext cx="226044" cy="226044"/>
              </a:xfrm>
              <a:prstGeom prst="rect">
                <a:avLst/>
              </a:prstGeom>
            </p:spPr>
          </p:pic>
          <p:grpSp>
            <p:nvGrpSpPr>
              <p:cNvPr id="97" name="Group 96"/>
              <p:cNvGrpSpPr/>
              <p:nvPr/>
            </p:nvGrpSpPr>
            <p:grpSpPr>
              <a:xfrm>
                <a:off x="4345956" y="4190312"/>
                <a:ext cx="4476199" cy="1920846"/>
                <a:chOff x="4345956" y="4190312"/>
                <a:chExt cx="4476199" cy="1920846"/>
              </a:xfrm>
            </p:grpSpPr>
            <p:cxnSp>
              <p:nvCxnSpPr>
                <p:cNvPr id="25" name="Straight Arrow Connector 24"/>
                <p:cNvCxnSpPr>
                  <a:stCxn id="19" idx="3"/>
                </p:cNvCxnSpPr>
                <p:nvPr/>
              </p:nvCxnSpPr>
              <p:spPr>
                <a:xfrm>
                  <a:off x="4345956" y="4190312"/>
                  <a:ext cx="3152626" cy="159436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9" name="Group 28"/>
                <p:cNvGrpSpPr/>
                <p:nvPr/>
              </p:nvGrpSpPr>
              <p:grpSpPr>
                <a:xfrm>
                  <a:off x="7491707" y="5372494"/>
                  <a:ext cx="1330448" cy="738664"/>
                  <a:chOff x="7315200" y="7064623"/>
                  <a:chExt cx="1330448" cy="738664"/>
                </a:xfrm>
              </p:grpSpPr>
              <p:sp>
                <p:nvSpPr>
                  <p:cNvPr id="30" name="Double Brace 29"/>
                  <p:cNvSpPr/>
                  <p:nvPr/>
                </p:nvSpPr>
                <p:spPr>
                  <a:xfrm>
                    <a:off x="7315200" y="7125195"/>
                    <a:ext cx="1294410" cy="678092"/>
                  </a:xfrm>
                  <a:prstGeom prst="bracePair">
                    <a:avLst/>
                  </a:prstGeom>
                  <a:noFill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7458116" y="7064623"/>
                    <a:ext cx="1187532" cy="7386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400" fontAlgn="b"/>
                    <a:r>
                      <a:rPr lang="hr-HR" sz="1400" b="1" dirty="0" smtClean="0">
                        <a:solidFill>
                          <a:schemeClr val="tx2"/>
                        </a:solidFill>
                        <a:latin typeface="Calibri" charset="0"/>
                      </a:rPr>
                      <a:t>China: </a:t>
                    </a:r>
                    <a:r>
                      <a:rPr lang="hr-HR" sz="1400" b="1" dirty="0">
                        <a:solidFill>
                          <a:schemeClr val="tx2"/>
                        </a:solidFill>
                        <a:latin typeface="Calibri" charset="0"/>
                      </a:rPr>
                      <a:t> </a:t>
                    </a:r>
                    <a:r>
                      <a:rPr lang="hr-HR" sz="1400" b="1" dirty="0" smtClean="0">
                        <a:solidFill>
                          <a:schemeClr val="tx2"/>
                        </a:solidFill>
                        <a:latin typeface="Calibri" charset="0"/>
                      </a:rPr>
                      <a:t>172</a:t>
                    </a:r>
                  </a:p>
                  <a:p>
                    <a:pPr defTabSz="914400" fontAlgn="b"/>
                    <a:r>
                      <a:rPr lang="hr-HR" sz="1400" b="1" dirty="0" smtClean="0">
                        <a:solidFill>
                          <a:schemeClr val="tx2"/>
                        </a:solidFill>
                        <a:latin typeface="Calibri" charset="0"/>
                      </a:rPr>
                      <a:t>Japan:</a:t>
                    </a:r>
                    <a:r>
                      <a:rPr lang="nb-NO" sz="1400" b="1" dirty="0">
                        <a:solidFill>
                          <a:schemeClr val="tx2"/>
                        </a:solidFill>
                        <a:latin typeface="Calibri" charset="0"/>
                      </a:rPr>
                      <a:t> </a:t>
                    </a:r>
                    <a:r>
                      <a:rPr lang="nb-NO" sz="1400" b="1" dirty="0" smtClean="0">
                        <a:solidFill>
                          <a:schemeClr val="tx2"/>
                        </a:solidFill>
                        <a:latin typeface="Calibri" charset="0"/>
                      </a:rPr>
                      <a:t>2</a:t>
                    </a:r>
                  </a:p>
                  <a:p>
                    <a:pPr defTabSz="914400" fontAlgn="b"/>
                    <a:r>
                      <a:rPr lang="hr-HR" sz="1400" b="1" dirty="0" smtClean="0">
                        <a:solidFill>
                          <a:schemeClr val="tx2"/>
                        </a:solidFill>
                        <a:latin typeface="Calibri" charset="0"/>
                      </a:rPr>
                      <a:t>SK:</a:t>
                    </a:r>
                    <a:r>
                      <a:rPr lang="nb-NO" sz="1400" b="1" dirty="0">
                        <a:solidFill>
                          <a:schemeClr val="tx2"/>
                        </a:solidFill>
                        <a:latin typeface="Calibri" charset="0"/>
                      </a:rPr>
                      <a:t> </a:t>
                    </a:r>
                    <a:r>
                      <a:rPr lang="nb-NO" sz="1400" b="1" dirty="0" smtClean="0">
                        <a:solidFill>
                          <a:schemeClr val="tx2"/>
                        </a:solidFill>
                        <a:latin typeface="Calibri" charset="0"/>
                      </a:rPr>
                      <a:t>5</a:t>
                    </a:r>
                    <a:endParaRPr lang="hr-HR" sz="1400" b="1" dirty="0">
                      <a:solidFill>
                        <a:schemeClr val="tx2"/>
                      </a:solidFill>
                      <a:latin typeface="Calibri" charset="0"/>
                    </a:endParaRPr>
                  </a:p>
                </p:txBody>
              </p:sp>
            </p:grpSp>
          </p:grpSp>
        </p:grpSp>
        <p:grpSp>
          <p:nvGrpSpPr>
            <p:cNvPr id="114" name="Group 113"/>
            <p:cNvGrpSpPr/>
            <p:nvPr/>
          </p:nvGrpSpPr>
          <p:grpSpPr>
            <a:xfrm>
              <a:off x="2058135" y="5770510"/>
              <a:ext cx="3079482" cy="1202428"/>
              <a:chOff x="2058135" y="5770510"/>
              <a:chExt cx="3079482" cy="1202428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911573" y="5770510"/>
                <a:ext cx="226044" cy="226044"/>
              </a:xfrm>
              <a:prstGeom prst="rect">
                <a:avLst/>
              </a:prstGeom>
            </p:spPr>
          </p:pic>
          <p:grpSp>
            <p:nvGrpSpPr>
              <p:cNvPr id="101" name="Group 100"/>
              <p:cNvGrpSpPr/>
              <p:nvPr/>
            </p:nvGrpSpPr>
            <p:grpSpPr>
              <a:xfrm>
                <a:off x="2058135" y="5920974"/>
                <a:ext cx="2838815" cy="1051964"/>
                <a:chOff x="2058135" y="5920974"/>
                <a:chExt cx="2838815" cy="1051964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2058135" y="6153317"/>
                  <a:ext cx="1333170" cy="819621"/>
                  <a:chOff x="5652655" y="5533901"/>
                  <a:chExt cx="1333170" cy="819621"/>
                </a:xfrm>
              </p:grpSpPr>
              <p:sp>
                <p:nvSpPr>
                  <p:cNvPr id="23" name="Double Brace 22"/>
                  <p:cNvSpPr/>
                  <p:nvPr/>
                </p:nvSpPr>
                <p:spPr>
                  <a:xfrm>
                    <a:off x="5652655" y="5533901"/>
                    <a:ext cx="1294410" cy="678092"/>
                  </a:xfrm>
                  <a:prstGeom prst="bracePair">
                    <a:avLst/>
                  </a:prstGeom>
                  <a:noFill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5798293" y="5614858"/>
                    <a:ext cx="1187532" cy="7386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400" fontAlgn="b"/>
                    <a:r>
                      <a:rPr lang="hr-HR" sz="1400" b="1" dirty="0" smtClean="0">
                        <a:solidFill>
                          <a:schemeClr val="tx2"/>
                        </a:solidFill>
                        <a:latin typeface="Calibri" charset="0"/>
                      </a:rPr>
                      <a:t>China: 30</a:t>
                    </a:r>
                  </a:p>
                  <a:p>
                    <a:pPr defTabSz="914400" fontAlgn="b"/>
                    <a:r>
                      <a:rPr lang="hr-HR" sz="1400" b="1" dirty="0" smtClean="0">
                        <a:solidFill>
                          <a:schemeClr val="tx2"/>
                        </a:solidFill>
                        <a:latin typeface="Calibri" charset="0"/>
                      </a:rPr>
                      <a:t>Japan: 14</a:t>
                    </a:r>
                  </a:p>
                  <a:p>
                    <a:pPr defTabSz="914400" fontAlgn="b"/>
                    <a:r>
                      <a:rPr lang="hr-HR" sz="1400" b="1" dirty="0" smtClean="0">
                        <a:solidFill>
                          <a:schemeClr val="tx2"/>
                        </a:solidFill>
                        <a:latin typeface="Calibri" charset="0"/>
                      </a:rPr>
                      <a:t>SK: 2</a:t>
                    </a:r>
                    <a:endParaRPr lang="hr-HR" sz="1400" b="1" dirty="0">
                      <a:solidFill>
                        <a:schemeClr val="tx2"/>
                      </a:solidFill>
                      <a:latin typeface="Calibri" charset="0"/>
                    </a:endParaRPr>
                  </a:p>
                </p:txBody>
              </p:sp>
            </p:grpSp>
            <p:cxnSp>
              <p:nvCxnSpPr>
                <p:cNvPr id="32" name="Straight Arrow Connector 31"/>
                <p:cNvCxnSpPr/>
                <p:nvPr/>
              </p:nvCxnSpPr>
              <p:spPr>
                <a:xfrm flipH="1">
                  <a:off x="3340938" y="5920974"/>
                  <a:ext cx="1556012" cy="57854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7" name="Group 106"/>
            <p:cNvGrpSpPr/>
            <p:nvPr/>
          </p:nvGrpSpPr>
          <p:grpSpPr>
            <a:xfrm>
              <a:off x="2954443" y="2281541"/>
              <a:ext cx="2388692" cy="1297886"/>
              <a:chOff x="2954443" y="2281541"/>
              <a:chExt cx="2388692" cy="1297886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117091" y="3353383"/>
                <a:ext cx="226044" cy="226044"/>
              </a:xfrm>
              <a:prstGeom prst="rect">
                <a:avLst/>
              </a:prstGeom>
            </p:spPr>
          </p:pic>
          <p:grpSp>
            <p:nvGrpSpPr>
              <p:cNvPr id="100" name="Group 99"/>
              <p:cNvGrpSpPr/>
              <p:nvPr/>
            </p:nvGrpSpPr>
            <p:grpSpPr>
              <a:xfrm>
                <a:off x="2954443" y="2281541"/>
                <a:ext cx="2186399" cy="1101736"/>
                <a:chOff x="2954443" y="2281541"/>
                <a:chExt cx="2186399" cy="1101736"/>
              </a:xfrm>
            </p:grpSpPr>
            <p:cxnSp>
              <p:nvCxnSpPr>
                <p:cNvPr id="35" name="Straight Arrow Connector 34"/>
                <p:cNvCxnSpPr/>
                <p:nvPr/>
              </p:nvCxnSpPr>
              <p:spPr>
                <a:xfrm flipH="1" flipV="1">
                  <a:off x="4184585" y="2670484"/>
                  <a:ext cx="956257" cy="71279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7" name="Group 36"/>
                <p:cNvGrpSpPr/>
                <p:nvPr/>
              </p:nvGrpSpPr>
              <p:grpSpPr>
                <a:xfrm>
                  <a:off x="2954443" y="2281541"/>
                  <a:ext cx="1330448" cy="738664"/>
                  <a:chOff x="5652655" y="5473329"/>
                  <a:chExt cx="1330448" cy="738664"/>
                </a:xfrm>
              </p:grpSpPr>
              <p:sp>
                <p:nvSpPr>
                  <p:cNvPr id="38" name="Double Brace 37"/>
                  <p:cNvSpPr/>
                  <p:nvPr/>
                </p:nvSpPr>
                <p:spPr>
                  <a:xfrm>
                    <a:off x="5652655" y="5533901"/>
                    <a:ext cx="1294410" cy="678092"/>
                  </a:xfrm>
                  <a:prstGeom prst="bracePair">
                    <a:avLst/>
                  </a:prstGeom>
                  <a:noFill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5795571" y="5473329"/>
                    <a:ext cx="1187532" cy="7386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400" fontAlgn="b"/>
                    <a:r>
                      <a:rPr lang="hr-HR" sz="1400" b="1" dirty="0" smtClean="0">
                        <a:solidFill>
                          <a:schemeClr val="tx2"/>
                        </a:solidFill>
                        <a:latin typeface="Calibri" charset="0"/>
                      </a:rPr>
                      <a:t>China: 693</a:t>
                    </a:r>
                  </a:p>
                  <a:p>
                    <a:pPr defTabSz="914400" fontAlgn="b"/>
                    <a:r>
                      <a:rPr lang="hr-HR" sz="1400" b="1" dirty="0" smtClean="0">
                        <a:solidFill>
                          <a:schemeClr val="tx2"/>
                        </a:solidFill>
                        <a:latin typeface="Calibri" charset="0"/>
                      </a:rPr>
                      <a:t>Japan:</a:t>
                    </a:r>
                    <a:r>
                      <a:rPr lang="nb-NO" sz="1400" b="1" dirty="0">
                        <a:solidFill>
                          <a:schemeClr val="tx2"/>
                        </a:solidFill>
                        <a:latin typeface="Calibri" charset="0"/>
                      </a:rPr>
                      <a:t> </a:t>
                    </a:r>
                    <a:r>
                      <a:rPr lang="nb-NO" sz="1400" b="1" dirty="0" smtClean="0">
                        <a:solidFill>
                          <a:schemeClr val="tx2"/>
                        </a:solidFill>
                        <a:latin typeface="Calibri" charset="0"/>
                      </a:rPr>
                      <a:t>18</a:t>
                    </a:r>
                  </a:p>
                  <a:p>
                    <a:pPr defTabSz="914400" fontAlgn="b"/>
                    <a:r>
                      <a:rPr lang="hr-HR" sz="1400" b="1" dirty="0" smtClean="0">
                        <a:solidFill>
                          <a:schemeClr val="tx2"/>
                        </a:solidFill>
                        <a:latin typeface="Calibri" charset="0"/>
                      </a:rPr>
                      <a:t>SK:</a:t>
                    </a:r>
                    <a:r>
                      <a:rPr lang="nb-NO" sz="1400" b="1" dirty="0">
                        <a:solidFill>
                          <a:schemeClr val="tx2"/>
                        </a:solidFill>
                        <a:latin typeface="Calibri" charset="0"/>
                      </a:rPr>
                      <a:t> </a:t>
                    </a:r>
                    <a:r>
                      <a:rPr lang="nb-NO" sz="1400" b="1" dirty="0" smtClean="0">
                        <a:solidFill>
                          <a:schemeClr val="tx2"/>
                        </a:solidFill>
                        <a:latin typeface="Calibri" charset="0"/>
                      </a:rPr>
                      <a:t>3</a:t>
                    </a:r>
                    <a:endParaRPr lang="hr-HR" sz="1400" b="1" dirty="0">
                      <a:solidFill>
                        <a:schemeClr val="tx2"/>
                      </a:solidFill>
                      <a:latin typeface="Calibri" charset="0"/>
                    </a:endParaRPr>
                  </a:p>
                </p:txBody>
              </p:sp>
            </p:grpSp>
          </p:grpSp>
        </p:grpSp>
        <p:grpSp>
          <p:nvGrpSpPr>
            <p:cNvPr id="109" name="Group 108"/>
            <p:cNvGrpSpPr/>
            <p:nvPr/>
          </p:nvGrpSpPr>
          <p:grpSpPr>
            <a:xfrm>
              <a:off x="-110509" y="4362998"/>
              <a:ext cx="4570851" cy="1597517"/>
              <a:chOff x="-110509" y="4362998"/>
              <a:chExt cx="4570851" cy="1597517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234298" y="4362998"/>
                <a:ext cx="226044" cy="226044"/>
              </a:xfrm>
              <a:prstGeom prst="rect">
                <a:avLst/>
              </a:prstGeom>
            </p:spPr>
          </p:pic>
          <p:grpSp>
            <p:nvGrpSpPr>
              <p:cNvPr id="103" name="Group 102"/>
              <p:cNvGrpSpPr/>
              <p:nvPr/>
            </p:nvGrpSpPr>
            <p:grpSpPr>
              <a:xfrm>
                <a:off x="-110509" y="4498711"/>
                <a:ext cx="4407923" cy="1461804"/>
                <a:chOff x="-110509" y="4498711"/>
                <a:chExt cx="4407923" cy="1461804"/>
              </a:xfrm>
            </p:grpSpPr>
            <p:cxnSp>
              <p:nvCxnSpPr>
                <p:cNvPr id="43" name="Straight Arrow Connector 42"/>
                <p:cNvCxnSpPr/>
                <p:nvPr/>
              </p:nvCxnSpPr>
              <p:spPr>
                <a:xfrm flipH="1">
                  <a:off x="1143773" y="4498711"/>
                  <a:ext cx="3153641" cy="112354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5" name="Group 44"/>
                <p:cNvGrpSpPr/>
                <p:nvPr/>
              </p:nvGrpSpPr>
              <p:grpSpPr>
                <a:xfrm>
                  <a:off x="-110509" y="5221851"/>
                  <a:ext cx="1436720" cy="738664"/>
                  <a:chOff x="5890162" y="5663334"/>
                  <a:chExt cx="1436720" cy="738664"/>
                </a:xfrm>
              </p:grpSpPr>
              <p:sp>
                <p:nvSpPr>
                  <p:cNvPr id="46" name="Double Brace 45"/>
                  <p:cNvSpPr/>
                  <p:nvPr/>
                </p:nvSpPr>
                <p:spPr>
                  <a:xfrm>
                    <a:off x="5890162" y="5723906"/>
                    <a:ext cx="1294410" cy="678092"/>
                  </a:xfrm>
                  <a:prstGeom prst="bracePair">
                    <a:avLst/>
                  </a:prstGeom>
                  <a:noFill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6033078" y="5663334"/>
                    <a:ext cx="1293804" cy="7386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400" fontAlgn="b"/>
                    <a:r>
                      <a:rPr lang="hr-HR" sz="1400" b="1" dirty="0" smtClean="0">
                        <a:solidFill>
                          <a:schemeClr val="tx2"/>
                        </a:solidFill>
                        <a:latin typeface="Calibri" charset="0"/>
                      </a:rPr>
                      <a:t>China: 2904</a:t>
                    </a:r>
                  </a:p>
                  <a:p>
                    <a:pPr defTabSz="914400" fontAlgn="b"/>
                    <a:r>
                      <a:rPr lang="hr-HR" sz="1400" b="1" dirty="0" smtClean="0">
                        <a:solidFill>
                          <a:schemeClr val="tx2"/>
                        </a:solidFill>
                        <a:latin typeface="Calibri" charset="0"/>
                      </a:rPr>
                      <a:t>Japan: 17</a:t>
                    </a:r>
                  </a:p>
                  <a:p>
                    <a:pPr defTabSz="914400" fontAlgn="b"/>
                    <a:r>
                      <a:rPr lang="hr-HR" sz="1400" b="1" dirty="0" smtClean="0">
                        <a:solidFill>
                          <a:schemeClr val="tx2"/>
                        </a:solidFill>
                        <a:latin typeface="Calibri" charset="0"/>
                      </a:rPr>
                      <a:t>SK: 88</a:t>
                    </a:r>
                    <a:endParaRPr lang="hr-HR" sz="1400" b="1" dirty="0">
                      <a:solidFill>
                        <a:schemeClr val="tx2"/>
                      </a:solidFill>
                      <a:latin typeface="Calibri" charset="0"/>
                    </a:endParaRPr>
                  </a:p>
                </p:txBody>
              </p:sp>
            </p:grpSp>
          </p:grpSp>
        </p:grpSp>
        <p:grpSp>
          <p:nvGrpSpPr>
            <p:cNvPr id="106" name="Group 105"/>
            <p:cNvGrpSpPr/>
            <p:nvPr/>
          </p:nvGrpSpPr>
          <p:grpSpPr>
            <a:xfrm>
              <a:off x="5547138" y="1286683"/>
              <a:ext cx="2938523" cy="2509756"/>
              <a:chOff x="5547138" y="1286683"/>
              <a:chExt cx="2938523" cy="2509756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547138" y="3570395"/>
                <a:ext cx="226044" cy="226044"/>
              </a:xfrm>
              <a:prstGeom prst="rect">
                <a:avLst/>
              </a:prstGeom>
            </p:spPr>
          </p:pic>
          <p:grpSp>
            <p:nvGrpSpPr>
              <p:cNvPr id="98" name="Group 97"/>
              <p:cNvGrpSpPr/>
              <p:nvPr/>
            </p:nvGrpSpPr>
            <p:grpSpPr>
              <a:xfrm>
                <a:off x="5660160" y="1286683"/>
                <a:ext cx="2825501" cy="2283712"/>
                <a:chOff x="5660160" y="1286683"/>
                <a:chExt cx="2825501" cy="2283712"/>
              </a:xfrm>
            </p:grpSpPr>
            <p:cxnSp>
              <p:nvCxnSpPr>
                <p:cNvPr id="49" name="Straight Arrow Connector 48"/>
                <p:cNvCxnSpPr>
                  <a:stCxn id="41" idx="0"/>
                </p:cNvCxnSpPr>
                <p:nvPr/>
              </p:nvCxnSpPr>
              <p:spPr>
                <a:xfrm flipV="1">
                  <a:off x="5660160" y="1667088"/>
                  <a:ext cx="1488785" cy="190330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3" name="Group 52"/>
                <p:cNvGrpSpPr/>
                <p:nvPr/>
              </p:nvGrpSpPr>
              <p:grpSpPr>
                <a:xfrm>
                  <a:off x="7155213" y="1286683"/>
                  <a:ext cx="1330448" cy="738664"/>
                  <a:chOff x="5913912" y="3787033"/>
                  <a:chExt cx="1330448" cy="738664"/>
                </a:xfrm>
              </p:grpSpPr>
              <p:sp>
                <p:nvSpPr>
                  <p:cNvPr id="54" name="Double Brace 53"/>
                  <p:cNvSpPr/>
                  <p:nvPr/>
                </p:nvSpPr>
                <p:spPr>
                  <a:xfrm>
                    <a:off x="5913912" y="3847605"/>
                    <a:ext cx="1294410" cy="678092"/>
                  </a:xfrm>
                  <a:prstGeom prst="bracePair">
                    <a:avLst/>
                  </a:prstGeom>
                  <a:noFill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6056828" y="3787033"/>
                    <a:ext cx="1187532" cy="7386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400" fontAlgn="b"/>
                    <a:r>
                      <a:rPr lang="hr-HR" sz="1400" b="1" dirty="0" smtClean="0">
                        <a:solidFill>
                          <a:schemeClr val="tx2"/>
                        </a:solidFill>
                        <a:latin typeface="Calibri" charset="0"/>
                      </a:rPr>
                      <a:t>China: 155</a:t>
                    </a:r>
                  </a:p>
                  <a:p>
                    <a:pPr defTabSz="914400" fontAlgn="b"/>
                    <a:r>
                      <a:rPr lang="hr-HR" sz="1400" b="1" dirty="0" smtClean="0">
                        <a:solidFill>
                          <a:schemeClr val="tx2"/>
                        </a:solidFill>
                        <a:latin typeface="Calibri" charset="0"/>
                      </a:rPr>
                      <a:t>Japan: </a:t>
                    </a:r>
                    <a:r>
                      <a:rPr lang="nb-NO" sz="1400" b="1" dirty="0" smtClean="0">
                        <a:solidFill>
                          <a:schemeClr val="tx2"/>
                        </a:solidFill>
                        <a:latin typeface="Calibri" charset="0"/>
                      </a:rPr>
                      <a:t>0.4</a:t>
                    </a:r>
                  </a:p>
                  <a:p>
                    <a:pPr defTabSz="914400" fontAlgn="b"/>
                    <a:r>
                      <a:rPr lang="hr-HR" sz="1400" b="1" dirty="0" smtClean="0">
                        <a:solidFill>
                          <a:schemeClr val="tx2"/>
                        </a:solidFill>
                        <a:latin typeface="Calibri" charset="0"/>
                      </a:rPr>
                      <a:t>SK:</a:t>
                    </a:r>
                    <a:r>
                      <a:rPr lang="nb-NO" sz="1400" b="1" dirty="0">
                        <a:solidFill>
                          <a:schemeClr val="tx2"/>
                        </a:solidFill>
                        <a:latin typeface="Calibri" charset="0"/>
                      </a:rPr>
                      <a:t> </a:t>
                    </a:r>
                    <a:r>
                      <a:rPr lang="nb-NO" sz="1400" b="1" dirty="0" smtClean="0">
                        <a:solidFill>
                          <a:schemeClr val="tx2"/>
                        </a:solidFill>
                        <a:latin typeface="Calibri" charset="0"/>
                      </a:rPr>
                      <a:t>0.1</a:t>
                    </a:r>
                    <a:endParaRPr lang="hr-HR" sz="1400" b="1" dirty="0">
                      <a:solidFill>
                        <a:schemeClr val="tx2"/>
                      </a:solidFill>
                      <a:latin typeface="Calibri" charset="0"/>
                    </a:endParaRPr>
                  </a:p>
                </p:txBody>
              </p:sp>
            </p:grpSp>
          </p:grpSp>
        </p:grpSp>
        <p:grpSp>
          <p:nvGrpSpPr>
            <p:cNvPr id="111" name="Group 110"/>
            <p:cNvGrpSpPr/>
            <p:nvPr/>
          </p:nvGrpSpPr>
          <p:grpSpPr>
            <a:xfrm>
              <a:off x="5343135" y="4491640"/>
              <a:ext cx="3288194" cy="738664"/>
              <a:chOff x="5343135" y="4491640"/>
              <a:chExt cx="3288194" cy="738664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343135" y="4959499"/>
                <a:ext cx="226044" cy="226044"/>
              </a:xfrm>
              <a:prstGeom prst="rect">
                <a:avLst/>
              </a:prstGeom>
            </p:spPr>
          </p:pic>
          <p:grpSp>
            <p:nvGrpSpPr>
              <p:cNvPr id="96" name="Group 95"/>
              <p:cNvGrpSpPr/>
              <p:nvPr/>
            </p:nvGrpSpPr>
            <p:grpSpPr>
              <a:xfrm>
                <a:off x="5522235" y="4491640"/>
                <a:ext cx="3109094" cy="738664"/>
                <a:chOff x="5522235" y="4491640"/>
                <a:chExt cx="3109094" cy="738664"/>
              </a:xfrm>
            </p:grpSpPr>
            <p:cxnSp>
              <p:nvCxnSpPr>
                <p:cNvPr id="57" name="Straight Arrow Connector 56"/>
                <p:cNvCxnSpPr/>
                <p:nvPr/>
              </p:nvCxnSpPr>
              <p:spPr>
                <a:xfrm flipV="1">
                  <a:off x="5522235" y="4895673"/>
                  <a:ext cx="1770601" cy="15748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9" name="Group 58"/>
                <p:cNvGrpSpPr/>
                <p:nvPr/>
              </p:nvGrpSpPr>
              <p:grpSpPr>
                <a:xfrm>
                  <a:off x="7300881" y="4491640"/>
                  <a:ext cx="1330448" cy="738664"/>
                  <a:chOff x="5652655" y="5473329"/>
                  <a:chExt cx="1330448" cy="738664"/>
                </a:xfrm>
              </p:grpSpPr>
              <p:sp>
                <p:nvSpPr>
                  <p:cNvPr id="60" name="Double Brace 59"/>
                  <p:cNvSpPr/>
                  <p:nvPr/>
                </p:nvSpPr>
                <p:spPr>
                  <a:xfrm>
                    <a:off x="5652655" y="5533901"/>
                    <a:ext cx="1294410" cy="678092"/>
                  </a:xfrm>
                  <a:prstGeom prst="bracePair">
                    <a:avLst/>
                  </a:prstGeom>
                  <a:noFill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5795571" y="5473329"/>
                    <a:ext cx="1187532" cy="7386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400" fontAlgn="b"/>
                    <a:r>
                      <a:rPr lang="hr-HR" sz="1400" b="1" dirty="0" smtClean="0">
                        <a:solidFill>
                          <a:schemeClr val="tx2"/>
                        </a:solidFill>
                        <a:latin typeface="Calibri" charset="0"/>
                      </a:rPr>
                      <a:t>China: 169</a:t>
                    </a:r>
                  </a:p>
                  <a:p>
                    <a:pPr defTabSz="914400" fontAlgn="b"/>
                    <a:r>
                      <a:rPr lang="hr-HR" sz="1400" b="1" dirty="0" smtClean="0">
                        <a:solidFill>
                          <a:schemeClr val="tx2"/>
                        </a:solidFill>
                        <a:latin typeface="Calibri" charset="0"/>
                      </a:rPr>
                      <a:t>Japan:</a:t>
                    </a:r>
                    <a:r>
                      <a:rPr lang="nb-NO" sz="1400" b="1" dirty="0">
                        <a:solidFill>
                          <a:schemeClr val="tx2"/>
                        </a:solidFill>
                        <a:latin typeface="Calibri" charset="0"/>
                      </a:rPr>
                      <a:t> </a:t>
                    </a:r>
                    <a:r>
                      <a:rPr lang="nb-NO" sz="1400" b="1" dirty="0" smtClean="0">
                        <a:solidFill>
                          <a:schemeClr val="tx2"/>
                        </a:solidFill>
                        <a:latin typeface="Calibri" charset="0"/>
                      </a:rPr>
                      <a:t>3</a:t>
                    </a:r>
                  </a:p>
                  <a:p>
                    <a:pPr defTabSz="914400" fontAlgn="b"/>
                    <a:r>
                      <a:rPr lang="hr-HR" sz="1400" b="1" dirty="0" smtClean="0">
                        <a:solidFill>
                          <a:schemeClr val="tx2"/>
                        </a:solidFill>
                        <a:latin typeface="Calibri" charset="0"/>
                      </a:rPr>
                      <a:t>SK:</a:t>
                    </a:r>
                    <a:r>
                      <a:rPr lang="nb-NO" sz="1400" b="1" dirty="0">
                        <a:solidFill>
                          <a:schemeClr val="tx2"/>
                        </a:solidFill>
                        <a:latin typeface="Calibri" charset="0"/>
                      </a:rPr>
                      <a:t> </a:t>
                    </a:r>
                    <a:r>
                      <a:rPr lang="nb-NO" sz="1400" b="1" dirty="0" smtClean="0">
                        <a:solidFill>
                          <a:schemeClr val="tx2"/>
                        </a:solidFill>
                        <a:latin typeface="Calibri" charset="0"/>
                      </a:rPr>
                      <a:t>0.3</a:t>
                    </a:r>
                    <a:endParaRPr lang="hr-HR" sz="1400" b="1" dirty="0">
                      <a:solidFill>
                        <a:schemeClr val="tx2"/>
                      </a:solidFill>
                      <a:latin typeface="Calibri" charset="0"/>
                    </a:endParaRPr>
                  </a:p>
                </p:txBody>
              </p:sp>
            </p:grpSp>
          </p:grpSp>
        </p:grpSp>
        <p:grpSp>
          <p:nvGrpSpPr>
            <p:cNvPr id="110" name="Group 109"/>
            <p:cNvGrpSpPr/>
            <p:nvPr/>
          </p:nvGrpSpPr>
          <p:grpSpPr>
            <a:xfrm>
              <a:off x="435505" y="4737301"/>
              <a:ext cx="4936295" cy="1930661"/>
              <a:chOff x="435505" y="4737301"/>
              <a:chExt cx="4936295" cy="1930661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145756" y="4737301"/>
                <a:ext cx="226044" cy="226044"/>
              </a:xfrm>
              <a:prstGeom prst="rect">
                <a:avLst/>
              </a:prstGeom>
            </p:spPr>
          </p:pic>
          <p:grpSp>
            <p:nvGrpSpPr>
              <p:cNvPr id="102" name="Group 101"/>
              <p:cNvGrpSpPr/>
              <p:nvPr/>
            </p:nvGrpSpPr>
            <p:grpSpPr>
              <a:xfrm>
                <a:off x="435505" y="4850323"/>
                <a:ext cx="4710251" cy="1817639"/>
                <a:chOff x="435505" y="4850323"/>
                <a:chExt cx="4710251" cy="1817639"/>
              </a:xfrm>
            </p:grpSpPr>
            <p:cxnSp>
              <p:nvCxnSpPr>
                <p:cNvPr id="63" name="Straight Arrow Connector 62"/>
                <p:cNvCxnSpPr>
                  <a:stCxn id="17" idx="3"/>
                </p:cNvCxnSpPr>
                <p:nvPr/>
              </p:nvCxnSpPr>
              <p:spPr>
                <a:xfrm flipH="1">
                  <a:off x="1771226" y="4850323"/>
                  <a:ext cx="3374530" cy="147339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4" name="Group 63"/>
                <p:cNvGrpSpPr/>
                <p:nvPr/>
              </p:nvGrpSpPr>
              <p:grpSpPr>
                <a:xfrm>
                  <a:off x="435505" y="5929298"/>
                  <a:ext cx="1464462" cy="738664"/>
                  <a:chOff x="5652655" y="5473329"/>
                  <a:chExt cx="1464462" cy="738664"/>
                </a:xfrm>
              </p:grpSpPr>
              <p:sp>
                <p:nvSpPr>
                  <p:cNvPr id="65" name="Double Brace 64"/>
                  <p:cNvSpPr/>
                  <p:nvPr/>
                </p:nvSpPr>
                <p:spPr>
                  <a:xfrm>
                    <a:off x="5652655" y="5533901"/>
                    <a:ext cx="1294410" cy="678092"/>
                  </a:xfrm>
                  <a:prstGeom prst="bracePair">
                    <a:avLst/>
                  </a:prstGeom>
                  <a:noFill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5795571" y="5473329"/>
                    <a:ext cx="1321546" cy="7386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400" fontAlgn="b"/>
                    <a:r>
                      <a:rPr lang="hr-HR" sz="1400" b="1" dirty="0" smtClean="0">
                        <a:solidFill>
                          <a:schemeClr val="tx2"/>
                        </a:solidFill>
                        <a:latin typeface="Calibri" charset="0"/>
                      </a:rPr>
                      <a:t>China: 1677</a:t>
                    </a:r>
                  </a:p>
                  <a:p>
                    <a:pPr defTabSz="914400" fontAlgn="b"/>
                    <a:r>
                      <a:rPr lang="hr-HR" sz="1400" b="1" dirty="0" smtClean="0">
                        <a:solidFill>
                          <a:schemeClr val="tx2"/>
                        </a:solidFill>
                        <a:latin typeface="Calibri" charset="0"/>
                      </a:rPr>
                      <a:t>Japan: 25</a:t>
                    </a:r>
                  </a:p>
                  <a:p>
                    <a:pPr defTabSz="914400" fontAlgn="b"/>
                    <a:r>
                      <a:rPr lang="hr-HR" sz="1400" b="1" dirty="0" smtClean="0">
                        <a:solidFill>
                          <a:schemeClr val="tx2"/>
                        </a:solidFill>
                        <a:latin typeface="Calibri" charset="0"/>
                      </a:rPr>
                      <a:t>SK: 3</a:t>
                    </a:r>
                    <a:endParaRPr lang="hr-HR" sz="1400" b="1" dirty="0">
                      <a:solidFill>
                        <a:schemeClr val="tx2"/>
                      </a:solidFill>
                      <a:latin typeface="Calibri" charset="0"/>
                    </a:endParaRPr>
                  </a:p>
                </p:txBody>
              </p:sp>
            </p:grpSp>
          </p:grpSp>
        </p:grpSp>
        <p:grpSp>
          <p:nvGrpSpPr>
            <p:cNvPr id="94" name="Group 93"/>
            <p:cNvGrpSpPr/>
            <p:nvPr/>
          </p:nvGrpSpPr>
          <p:grpSpPr>
            <a:xfrm>
              <a:off x="5399724" y="5415581"/>
              <a:ext cx="1862368" cy="1301145"/>
              <a:chOff x="5399724" y="5415581"/>
              <a:chExt cx="1862368" cy="1301145"/>
            </a:xfrm>
          </p:grpSpPr>
          <p:cxnSp>
            <p:nvCxnSpPr>
              <p:cNvPr id="70" name="Straight Arrow Connector 69"/>
              <p:cNvCxnSpPr>
                <a:endCxn id="73" idx="1"/>
              </p:cNvCxnSpPr>
              <p:nvPr/>
            </p:nvCxnSpPr>
            <p:spPr>
              <a:xfrm>
                <a:off x="5399724" y="5415581"/>
                <a:ext cx="531920" cy="96209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2" name="Group 71"/>
              <p:cNvGrpSpPr/>
              <p:nvPr/>
            </p:nvGrpSpPr>
            <p:grpSpPr>
              <a:xfrm>
                <a:off x="5931644" y="5978062"/>
                <a:ext cx="1330448" cy="738664"/>
                <a:chOff x="5652655" y="5473329"/>
                <a:chExt cx="1330448" cy="738664"/>
              </a:xfrm>
            </p:grpSpPr>
            <p:sp>
              <p:nvSpPr>
                <p:cNvPr id="73" name="Double Brace 72"/>
                <p:cNvSpPr/>
                <p:nvPr/>
              </p:nvSpPr>
              <p:spPr>
                <a:xfrm>
                  <a:off x="5652655" y="5533901"/>
                  <a:ext cx="1294410" cy="678092"/>
                </a:xfrm>
                <a:prstGeom prst="bracePair">
                  <a:avLst/>
                </a:prstGeom>
                <a:no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5795571" y="5473329"/>
                  <a:ext cx="1187532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400" fontAlgn="b"/>
                  <a:r>
                    <a:rPr lang="hr-HR" sz="1400" b="1" dirty="0" smtClean="0">
                      <a:solidFill>
                        <a:schemeClr val="tx2"/>
                      </a:solidFill>
                      <a:latin typeface="Calibri" charset="0"/>
                    </a:rPr>
                    <a:t>China: 25221</a:t>
                  </a:r>
                </a:p>
                <a:p>
                  <a:pPr defTabSz="914400" fontAlgn="b"/>
                  <a:r>
                    <a:rPr lang="hr-HR" sz="1400" b="1" dirty="0" smtClean="0">
                      <a:solidFill>
                        <a:schemeClr val="tx2"/>
                      </a:solidFill>
                      <a:latin typeface="Calibri" charset="0"/>
                    </a:rPr>
                    <a:t>Japan: </a:t>
                  </a:r>
                  <a:r>
                    <a:rPr lang="nb-NO" sz="1400" b="1" dirty="0">
                      <a:solidFill>
                        <a:schemeClr val="tx2"/>
                      </a:solidFill>
                      <a:latin typeface="Calibri" charset="0"/>
                    </a:rPr>
                    <a:t> </a:t>
                  </a:r>
                  <a:r>
                    <a:rPr lang="nb-NO" sz="1400" b="1" dirty="0" smtClean="0">
                      <a:solidFill>
                        <a:schemeClr val="tx2"/>
                      </a:solidFill>
                      <a:latin typeface="Calibri" charset="0"/>
                    </a:rPr>
                    <a:t>111</a:t>
                  </a:r>
                </a:p>
                <a:p>
                  <a:pPr defTabSz="914400" fontAlgn="b"/>
                  <a:r>
                    <a:rPr lang="hr-HR" sz="1400" b="1" dirty="0" smtClean="0">
                      <a:solidFill>
                        <a:schemeClr val="tx2"/>
                      </a:solidFill>
                      <a:latin typeface="Calibri" charset="0"/>
                    </a:rPr>
                    <a:t>SK: 56</a:t>
                  </a:r>
                  <a:endParaRPr lang="hr-HR" sz="1400" b="1" dirty="0">
                    <a:solidFill>
                      <a:schemeClr val="tx2"/>
                    </a:solidFill>
                    <a:latin typeface="Calibri" charset="0"/>
                  </a:endParaRPr>
                </a:p>
              </p:txBody>
            </p:sp>
          </p:grpSp>
        </p:grp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10750" y="5240692"/>
              <a:ext cx="226044" cy="226044"/>
            </a:xfrm>
            <a:prstGeom prst="rect">
              <a:avLst/>
            </a:prstGeom>
          </p:spPr>
        </p:pic>
      </p:grpSp>
      <p:pic>
        <p:nvPicPr>
          <p:cNvPr id="76" name="Content Placeholder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69" b="100000" l="59278" r="98866">
                        <a14:foregroundMark x1="83299" y1="59319" x2="83299" y2="59319"/>
                        <a14:foregroundMark x1="94330" y1="35981" x2="94330" y2="35981"/>
                        <a14:foregroundMark x1="52062" y1="95624" x2="52062" y2="95624"/>
                        <a14:foregroundMark x1="73608" y1="44246" x2="73608" y2="44246"/>
                        <a14:backgroundMark x1="78866" y1="33225" x2="78866" y2="33225"/>
                        <a14:backgroundMark x1="78866" y1="33225" x2="62990" y2="40194"/>
                        <a14:backgroundMark x1="62990" y1="40032" x2="62990" y2="40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" t="2829" r="-1127" b="-2829"/>
          <a:stretch/>
        </p:blipFill>
        <p:spPr>
          <a:xfrm>
            <a:off x="201525" y="1533886"/>
            <a:ext cx="7966119" cy="506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48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 smtClean="0"/>
              <a:t>Total Avoided Death</a:t>
            </a:r>
            <a:br>
              <a:rPr lang="en-US" sz="3200" b="1" dirty="0" smtClean="0"/>
            </a:br>
            <a:r>
              <a:rPr lang="en-US" sz="3200" b="1" dirty="0" smtClean="0"/>
              <a:t>(China, Japan, South Korea)</a:t>
            </a:r>
            <a:endParaRPr lang="en-US" sz="32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E007-C891-8240-AF33-8037C230102E}" type="slidenum">
              <a:rPr lang="en-US" smtClean="0"/>
              <a:t>16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33007" y="1642587"/>
            <a:ext cx="1995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Transportation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16879" y="1655216"/>
            <a:ext cx="2339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Energy Power Plant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1127" y="4059658"/>
            <a:ext cx="1995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Total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11" name="Content Placeholder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153553"/>
              </p:ext>
            </p:extLst>
          </p:nvPr>
        </p:nvGraphicFramePr>
        <p:xfrm>
          <a:off x="0" y="2013624"/>
          <a:ext cx="4509753" cy="1911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015"/>
                <a:gridCol w="801392"/>
                <a:gridCol w="862884"/>
                <a:gridCol w="1120462"/>
              </a:tblGrid>
              <a:tr h="566057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Receptor /Source</a:t>
                      </a:r>
                      <a:endParaRPr lang="en-US" sz="1400" dirty="0"/>
                    </a:p>
                  </a:txBody>
                  <a:tcPr marL="116315" marR="116315" marT="27788" marB="277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China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 marL="116315" marR="116315" marT="27788" marB="277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Japan</a:t>
                      </a:r>
                      <a:endParaRPr lang="en-US" sz="1400" dirty="0" smtClean="0"/>
                    </a:p>
                  </a:txBody>
                  <a:tcPr marL="116315" marR="116315" marT="27788" marB="277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SK</a:t>
                      </a:r>
                      <a:r>
                        <a:rPr lang="en-US" sz="1400" baseline="0" dirty="0" smtClean="0"/>
                        <a:t> </a:t>
                      </a:r>
                    </a:p>
                  </a:txBody>
                  <a:tcPr marL="116315" marR="116315" marT="27788" marB="27788" anchor="ctr"/>
                </a:tc>
              </a:tr>
              <a:tr h="4079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China</a:t>
                      </a:r>
                      <a:r>
                        <a:rPr lang="en-US" sz="1400" baseline="0" dirty="0" smtClean="0">
                          <a:latin typeface="+mn-lt"/>
                        </a:rPr>
                        <a:t> 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16315" marR="116315" marT="27788" marB="27788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154,400</a:t>
                      </a:r>
                      <a:endParaRPr lang="hr-H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hr-H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1,230</a:t>
                      </a:r>
                      <a:endParaRPr lang="hr-HR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2845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Japan</a:t>
                      </a:r>
                    </a:p>
                  </a:txBody>
                  <a:tcPr marL="116315" marR="116315" marT="27788" marB="277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12,900</a:t>
                      </a:r>
                      <a:endParaRPr lang="hr-H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2,520</a:t>
                      </a:r>
                      <a:endParaRPr lang="hr-HR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4079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South Korea</a:t>
                      </a:r>
                    </a:p>
                  </a:txBody>
                  <a:tcPr marL="116315" marR="116315" marT="27788" marB="277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580</a:t>
                      </a:r>
                    </a:p>
                    <a:p>
                      <a:pPr marL="0" algn="ctr" defTabSz="914400" rtl="0" eaLnBrk="1" fontAlgn="b" latinLnBrk="0" hangingPunct="1"/>
                      <a:endParaRPr lang="hr-H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hr-HR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hr-H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6,040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graphicFrame>
        <p:nvGraphicFramePr>
          <p:cNvPr id="12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6917965"/>
              </p:ext>
            </p:extLst>
          </p:nvPr>
        </p:nvGraphicFramePr>
        <p:xfrm>
          <a:off x="4633201" y="2013624"/>
          <a:ext cx="4510799" cy="1911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909"/>
                <a:gridCol w="909898"/>
                <a:gridCol w="815117"/>
                <a:gridCol w="973875"/>
              </a:tblGrid>
              <a:tr h="566057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Receptor /Source</a:t>
                      </a:r>
                      <a:endParaRPr lang="en-US" sz="1400" dirty="0"/>
                    </a:p>
                  </a:txBody>
                  <a:tcPr marL="116315" marR="116315" marT="27788" marB="277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China</a:t>
                      </a:r>
                      <a:endParaRPr lang="en-US" sz="1400" dirty="0" smtClean="0"/>
                    </a:p>
                  </a:txBody>
                  <a:tcPr marL="116315" marR="116315" marT="27788" marB="277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Japan</a:t>
                      </a:r>
                      <a:endParaRPr lang="en-US" sz="1400" dirty="0" smtClean="0"/>
                    </a:p>
                  </a:txBody>
                  <a:tcPr marL="116315" marR="116315" marT="27788" marB="277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SK</a:t>
                      </a:r>
                      <a:r>
                        <a:rPr lang="en-US" sz="1400" baseline="0" dirty="0" smtClean="0"/>
                        <a:t> </a:t>
                      </a:r>
                    </a:p>
                  </a:txBody>
                  <a:tcPr marL="116315" marR="116315" marT="27788" marB="27788" anchor="ctr"/>
                </a:tc>
              </a:tr>
              <a:tr h="4079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China</a:t>
                      </a:r>
                    </a:p>
                  </a:txBody>
                  <a:tcPr marL="116315" marR="116315" marT="27788" marB="2778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538,200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1,160</a:t>
                      </a:r>
                      <a:endParaRPr lang="hr-HR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2845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Japan</a:t>
                      </a:r>
                    </a:p>
                  </a:txBody>
                  <a:tcPr marL="116315" marR="116315" marT="27788" marB="277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10,400</a:t>
                      </a:r>
                      <a:endParaRPr lang="hr-HR" sz="1400" b="0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9,150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1,380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4079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South Korea</a:t>
                      </a:r>
                    </a:p>
                  </a:txBody>
                  <a:tcPr marL="116315" marR="116315" marT="27788" marB="277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4,610</a:t>
                      </a:r>
                    </a:p>
                    <a:p>
                      <a:pPr algn="ctr" fontAlgn="b"/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s-I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is-I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5,040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graphicFrame>
        <p:nvGraphicFramePr>
          <p:cNvPr id="13" name="Content Placeholder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570242"/>
              </p:ext>
            </p:extLst>
          </p:nvPr>
        </p:nvGraphicFramePr>
        <p:xfrm>
          <a:off x="1333007" y="4425568"/>
          <a:ext cx="6757059" cy="2124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318"/>
                <a:gridCol w="1429555"/>
                <a:gridCol w="1661488"/>
                <a:gridCol w="1623698"/>
              </a:tblGrid>
              <a:tr h="662128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Receptor /Source</a:t>
                      </a:r>
                      <a:endParaRPr lang="en-US" sz="1400" dirty="0"/>
                    </a:p>
                  </a:txBody>
                  <a:tcPr marL="116315" marR="116315" marT="27788" marB="277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China</a:t>
                      </a:r>
                      <a:endParaRPr lang="en-US" sz="1400" dirty="0" smtClean="0"/>
                    </a:p>
                  </a:txBody>
                  <a:tcPr marL="116315" marR="116315" marT="27788" marB="277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Japan</a:t>
                      </a:r>
                      <a:endParaRPr lang="en-US" sz="1400" dirty="0" smtClean="0"/>
                    </a:p>
                  </a:txBody>
                  <a:tcPr marL="116315" marR="116315" marT="27788" marB="277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South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smtClean="0"/>
                        <a:t>Korea</a:t>
                      </a:r>
                      <a:endParaRPr lang="en-US" sz="1400" baseline="0" dirty="0" smtClean="0"/>
                    </a:p>
                  </a:txBody>
                  <a:tcPr marL="116315" marR="116315" marT="27788" marB="27788" anchor="ctr"/>
                </a:tc>
              </a:tr>
              <a:tr h="4771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China</a:t>
                      </a:r>
                    </a:p>
                  </a:txBody>
                  <a:tcPr marL="116315" marR="116315" marT="27788" marB="2778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692,600</a:t>
                      </a:r>
                      <a:endParaRPr lang="hr-H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2,390</a:t>
                      </a:r>
                      <a:endParaRPr lang="hr-HR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32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Japan</a:t>
                      </a:r>
                      <a:r>
                        <a:rPr lang="en-US" sz="1400" baseline="0" dirty="0" smtClean="0">
                          <a:latin typeface="+mn-lt"/>
                        </a:rPr>
                        <a:t> </a:t>
                      </a:r>
                      <a:endParaRPr lang="en-US" sz="1400" dirty="0" smtClean="0">
                        <a:latin typeface="+mn-lt"/>
                      </a:endParaRPr>
                    </a:p>
                  </a:txBody>
                  <a:tcPr marL="116315" marR="116315" marT="27788" marB="277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10,540</a:t>
                      </a:r>
                      <a:endParaRPr lang="hr-H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22,050</a:t>
                      </a:r>
                      <a:endParaRPr lang="hr-H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3,900</a:t>
                      </a:r>
                      <a:endParaRPr lang="hr-HR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5641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South Korea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+mn-lt"/>
                      </a:endParaRPr>
                    </a:p>
                  </a:txBody>
                  <a:tcPr marL="116315" marR="116315" marT="27788" marB="277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s-IS" sz="1400" b="0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5,190</a:t>
                      </a:r>
                      <a:endParaRPr lang="is-IS" sz="1400" b="0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11,080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6750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Total Co-benefit by </a:t>
            </a:r>
            <a:r>
              <a:rPr lang="en-US" sz="3200" b="1" dirty="0" smtClean="0"/>
              <a:t>Province (billion $)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E007-C891-8240-AF33-8037C230102E}" type="slidenum">
              <a:rPr lang="en-US" smtClean="0"/>
              <a:t>17</a:t>
            </a:fld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0" y="1700898"/>
            <a:ext cx="4417200" cy="3356560"/>
          </a:xfrm>
          <a:ln>
            <a:solidFill>
              <a:schemeClr val="accent1"/>
            </a:solidFill>
          </a:ln>
        </p:spPr>
      </p:pic>
      <p:pic>
        <p:nvPicPr>
          <p:cNvPr id="3" name="Content Placeholder 2"/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304" y="1700902"/>
            <a:ext cx="4417200" cy="3355200"/>
          </a:xfrm>
          <a:ln>
            <a:solidFill>
              <a:schemeClr val="accent1"/>
            </a:solidFill>
          </a:ln>
        </p:spPr>
      </p:pic>
      <p:graphicFrame>
        <p:nvGraphicFramePr>
          <p:cNvPr id="9" name="Table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2803194"/>
              </p:ext>
            </p:extLst>
          </p:nvPr>
        </p:nvGraphicFramePr>
        <p:xfrm>
          <a:off x="1175657" y="5329238"/>
          <a:ext cx="1841747" cy="1427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1747"/>
              </a:tblGrid>
              <a:tr h="285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Shandong Province</a:t>
                      </a:r>
                    </a:p>
                  </a:txBody>
                  <a:tcPr marL="12700" marR="12700" marT="12700" marB="0" anchor="b"/>
                </a:tc>
              </a:tr>
              <a:tr h="28543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Jiangsu Province</a:t>
                      </a:r>
                      <a:endParaRPr lang="en-US" sz="1400" b="0" dirty="0"/>
                    </a:p>
                  </a:txBody>
                  <a:tcPr marL="72016" marR="72016" marT="36009" marB="36009"/>
                </a:tc>
              </a:tr>
              <a:tr h="28543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Henan Province</a:t>
                      </a:r>
                      <a:endParaRPr lang="en-US" sz="1400" b="0" dirty="0"/>
                    </a:p>
                  </a:txBody>
                  <a:tcPr marL="72016" marR="72016" marT="36009" marB="36009"/>
                </a:tc>
              </a:tr>
              <a:tr h="28543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Anhui Province</a:t>
                      </a:r>
                      <a:endParaRPr lang="en-US" sz="1400" b="0" dirty="0"/>
                    </a:p>
                  </a:txBody>
                  <a:tcPr marL="72016" marR="72016" marT="36009" marB="36009"/>
                </a:tc>
              </a:tr>
              <a:tr h="28543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Hebei Province</a:t>
                      </a:r>
                      <a:endParaRPr lang="en-US" sz="1400" b="0" dirty="0"/>
                    </a:p>
                  </a:txBody>
                  <a:tcPr marL="72016" marR="72016" marT="36009" marB="36009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16653218"/>
              </p:ext>
            </p:extLst>
          </p:nvPr>
        </p:nvGraphicFramePr>
        <p:xfrm>
          <a:off x="5484322" y="5329238"/>
          <a:ext cx="1968562" cy="1427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8562"/>
              </a:tblGrid>
              <a:tr h="2854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Jiangsu Province</a:t>
                      </a:r>
                      <a:endParaRPr lang="en-US" sz="1400" b="1" dirty="0"/>
                    </a:p>
                  </a:txBody>
                  <a:tcPr marL="72016" marR="72016" marT="36009" marB="36009"/>
                </a:tc>
              </a:tr>
              <a:tr h="2854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Henan Province</a:t>
                      </a:r>
                    </a:p>
                  </a:txBody>
                  <a:tcPr marL="72016" marR="72016" marT="36009" marB="36009"/>
                </a:tc>
              </a:tr>
              <a:tr h="2854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Shandong Province</a:t>
                      </a:r>
                    </a:p>
                  </a:txBody>
                  <a:tcPr marL="72016" marR="72016" marT="36009" marB="36009"/>
                </a:tc>
              </a:tr>
              <a:tr h="2854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Anhui Province</a:t>
                      </a:r>
                    </a:p>
                  </a:txBody>
                  <a:tcPr marL="72016" marR="72016" marT="36009" marB="36009"/>
                </a:tc>
              </a:tr>
              <a:tr h="28543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Hebei Province</a:t>
                      </a:r>
                      <a:endParaRPr lang="en-US" sz="1400" b="0" dirty="0"/>
                    </a:p>
                  </a:txBody>
                  <a:tcPr marL="72016" marR="72016" marT="36009" marB="36009"/>
                </a:tc>
              </a:tr>
            </a:tbl>
          </a:graphicData>
        </a:graphic>
      </p:graphicFrame>
      <p:sp>
        <p:nvSpPr>
          <p:cNvPr id="11" name="Up Arrow 10"/>
          <p:cNvSpPr/>
          <p:nvPr/>
        </p:nvSpPr>
        <p:spPr>
          <a:xfrm>
            <a:off x="3017404" y="5458428"/>
            <a:ext cx="334231" cy="129797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7452884" y="5458428"/>
            <a:ext cx="334231" cy="129797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70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9452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ea typeface="Calibri" charset="0"/>
                <a:cs typeface="Calibri" charset="0"/>
              </a:rPr>
              <a:t>Key Findings </a:t>
            </a:r>
            <a:endParaRPr lang="en-US" sz="3200" b="1" dirty="0"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853" y="704410"/>
            <a:ext cx="7520529" cy="5761705"/>
          </a:xfrm>
        </p:spPr>
        <p:txBody>
          <a:bodyPr numCol="1">
            <a:normAutofit/>
          </a:bodyPr>
          <a:lstStyle/>
          <a:p>
            <a:pPr algn="just">
              <a:buFont typeface="Wingdings" charset="2"/>
              <a:buChar char="Ø"/>
            </a:pPr>
            <a:endParaRPr lang="en-US" sz="1600" dirty="0" smtClean="0"/>
          </a:p>
          <a:p>
            <a:pPr algn="just">
              <a:buFont typeface="Wingdings" charset="2"/>
              <a:buChar char="Ø"/>
            </a:pPr>
            <a:endParaRPr lang="en-US" sz="1600" dirty="0" smtClean="0"/>
          </a:p>
          <a:p>
            <a:pPr algn="just">
              <a:buFont typeface="Wingdings" charset="2"/>
              <a:buChar char="Ø"/>
            </a:pPr>
            <a:endParaRPr lang="en-US" sz="1600" dirty="0" smtClean="0"/>
          </a:p>
          <a:p>
            <a:pPr algn="just">
              <a:buFont typeface="Wingdings" charset="2"/>
              <a:buChar char="Ø"/>
            </a:pPr>
            <a:endParaRPr lang="en-US" sz="1600" dirty="0" smtClean="0"/>
          </a:p>
          <a:p>
            <a:pPr algn="just">
              <a:buFont typeface="Wingdings" charset="2"/>
              <a:buChar char="Ø"/>
            </a:pPr>
            <a:endParaRPr lang="en-US" sz="1600" dirty="0"/>
          </a:p>
          <a:p>
            <a:pPr algn="just">
              <a:buFont typeface="Wingdings" charset="2"/>
              <a:buChar char="Ø"/>
            </a:pPr>
            <a:r>
              <a:rPr lang="en-CA" sz="1600" dirty="0"/>
              <a:t>China’s commitment in Paris Agreement has been to reduce its CO</a:t>
            </a:r>
            <a:r>
              <a:rPr lang="en-CA" sz="1600" baseline="-25000" dirty="0"/>
              <a:t>2</a:t>
            </a:r>
            <a:r>
              <a:rPr lang="en-CA" sz="1600" dirty="0"/>
              <a:t> emission intensity to 65% of its value in </a:t>
            </a:r>
            <a:r>
              <a:rPr lang="en-CA" sz="1600" dirty="0" smtClean="0"/>
              <a:t>2005 ( </a:t>
            </a:r>
            <a:r>
              <a:rPr lang="en-CA" sz="1600" dirty="0" err="1" smtClean="0"/>
              <a:t>unfccc.int</a:t>
            </a:r>
            <a:r>
              <a:rPr lang="en-CA" sz="1600" dirty="0"/>
              <a:t>, 2017). Knowing the estimated health co-benefit influence of different locations can help the decision makers to better achieve this goal by improving China’s air pollution policies</a:t>
            </a:r>
            <a:r>
              <a:rPr lang="en-CA" sz="1600" dirty="0" smtClean="0"/>
              <a:t>.</a:t>
            </a:r>
          </a:p>
          <a:p>
            <a:pPr algn="just">
              <a:buFont typeface="Wingdings" charset="2"/>
              <a:buChar char="Ø"/>
            </a:pPr>
            <a:endParaRPr lang="en-CA" sz="1600" dirty="0" smtClean="0"/>
          </a:p>
          <a:p>
            <a:pPr algn="just">
              <a:buFont typeface="Wingdings" charset="2"/>
              <a:buChar char="Ø"/>
            </a:pPr>
            <a:endParaRPr lang="en-CA" sz="1600" dirty="0"/>
          </a:p>
          <a:p>
            <a:pPr algn="just">
              <a:buFont typeface="Wingdings" charset="2"/>
              <a:buChar char="Ø"/>
            </a:pPr>
            <a:r>
              <a:rPr lang="en-CA" sz="1600" dirty="0"/>
              <a:t>Estimated co-benefits are larger than the price of carbon or its social cost.(China ~ 6.61 $/tCO</a:t>
            </a:r>
            <a:r>
              <a:rPr lang="en-CA" sz="1600" baseline="-25000" dirty="0"/>
              <a:t>2</a:t>
            </a:r>
            <a:r>
              <a:rPr lang="en-CA" sz="1600" dirty="0"/>
              <a:t>). Large co-benefit values provide strong justification for </a:t>
            </a:r>
            <a:r>
              <a:rPr lang="en-CA" sz="1600" dirty="0">
                <a:solidFill>
                  <a:srgbClr val="FF0000"/>
                </a:solidFill>
              </a:rPr>
              <a:t>integrated climate and air quality policies</a:t>
            </a:r>
            <a:r>
              <a:rPr lang="en-CA" sz="1600" dirty="0"/>
              <a:t>.</a:t>
            </a:r>
          </a:p>
          <a:p>
            <a:pPr algn="just">
              <a:buFont typeface="Wingdings" charset="2"/>
              <a:buChar char="Ø"/>
            </a:pPr>
            <a:endParaRPr lang="en-CA" sz="1600" dirty="0"/>
          </a:p>
          <a:p>
            <a:pPr algn="just">
              <a:buFont typeface="Wingdings" charset="2"/>
              <a:buChar char="Ø"/>
            </a:pPr>
            <a:endParaRPr lang="en-CA" sz="1600" dirty="0" smtClean="0">
              <a:cs typeface="Calibri"/>
            </a:endParaRPr>
          </a:p>
          <a:p>
            <a:pPr algn="just">
              <a:buFont typeface="Wingdings" charset="2"/>
              <a:buChar char="Ø"/>
            </a:pPr>
            <a:r>
              <a:rPr lang="en-CA" sz="1600" dirty="0" smtClean="0">
                <a:cs typeface="Calibri"/>
              </a:rPr>
              <a:t>Co-benefit </a:t>
            </a:r>
            <a:r>
              <a:rPr lang="en-CA" sz="1600" dirty="0">
                <a:cs typeface="Calibri"/>
              </a:rPr>
              <a:t>values are comparable to those found previously in scenario-based studies</a:t>
            </a:r>
            <a:r>
              <a:rPr lang="en-US" sz="1600" dirty="0">
                <a:cs typeface="Calibri"/>
              </a:rPr>
              <a:t> (e.g</a:t>
            </a:r>
            <a:r>
              <a:rPr lang="en-US" sz="1600" dirty="0" smtClean="0">
                <a:cs typeface="Calibri"/>
              </a:rPr>
              <a:t>.</a:t>
            </a:r>
            <a:r>
              <a:rPr lang="en-US" sz="1600" dirty="0"/>
              <a:t> Tian, </a:t>
            </a:r>
            <a:r>
              <a:rPr lang="en-US" sz="1600" dirty="0" smtClean="0"/>
              <a:t>Lin et </a:t>
            </a:r>
            <a:r>
              <a:rPr lang="en-US" sz="1600" dirty="0"/>
              <a:t>al</a:t>
            </a:r>
            <a:r>
              <a:rPr lang="en-US" sz="1600" dirty="0" smtClean="0"/>
              <a:t>. </a:t>
            </a:r>
            <a:r>
              <a:rPr lang="en-US" sz="1600" dirty="0" smtClean="0"/>
              <a:t>2017; </a:t>
            </a:r>
            <a:r>
              <a:rPr lang="en-US" sz="1600" dirty="0" smtClean="0"/>
              <a:t>Li, </a:t>
            </a:r>
            <a:r>
              <a:rPr lang="en-US" sz="1600" dirty="0" err="1" smtClean="0"/>
              <a:t>Mingwei</a:t>
            </a:r>
            <a:r>
              <a:rPr lang="en-US" sz="1600" dirty="0" smtClean="0"/>
              <a:t> </a:t>
            </a:r>
            <a:r>
              <a:rPr lang="en-US" sz="1600" dirty="0"/>
              <a:t>et </a:t>
            </a:r>
            <a:r>
              <a:rPr lang="en-US" sz="1600" dirty="0" smtClean="0"/>
              <a:t>al. </a:t>
            </a:r>
            <a:r>
              <a:rPr lang="en-US" sz="1600" dirty="0" smtClean="0"/>
              <a:t>2018</a:t>
            </a:r>
            <a:r>
              <a:rPr lang="en-US" sz="1600" dirty="0" smtClean="0">
                <a:cs typeface="Calibri"/>
              </a:rPr>
              <a:t>), </a:t>
            </a:r>
            <a:r>
              <a:rPr lang="en-US" sz="1600" dirty="0">
                <a:cs typeface="Calibri"/>
              </a:rPr>
              <a:t>but significantly larger at specific locations.</a:t>
            </a:r>
          </a:p>
          <a:p>
            <a:pPr algn="just">
              <a:buFont typeface="Wingdings" charset="2"/>
              <a:buChar char="Ø"/>
            </a:pPr>
            <a:endParaRPr lang="en-CA" sz="1600" dirty="0" smtClean="0"/>
          </a:p>
          <a:p>
            <a:pPr algn="just">
              <a:buFont typeface="Wingdings" charset="2"/>
              <a:buChar char="Ø"/>
            </a:pPr>
            <a:endParaRPr lang="en-CA" sz="1600" dirty="0"/>
          </a:p>
          <a:p>
            <a:pPr algn="just">
              <a:buFont typeface="Wingdings" charset="2"/>
              <a:buChar char="Ø"/>
            </a:pPr>
            <a:endParaRPr lang="en-CA" sz="1600" dirty="0" smtClean="0"/>
          </a:p>
          <a:p>
            <a:pPr algn="just">
              <a:buFont typeface="Wingdings" charset="2"/>
              <a:buChar char="Ø"/>
            </a:pPr>
            <a:endParaRPr lang="en-CA" sz="1600" dirty="0"/>
          </a:p>
          <a:p>
            <a:pPr algn="just">
              <a:buFont typeface="Wingdings" charset="2"/>
              <a:buChar char="Ø"/>
            </a:pPr>
            <a:endParaRPr lang="en-CA" sz="3200" dirty="0"/>
          </a:p>
          <a:p>
            <a:pPr algn="just">
              <a:buFont typeface="Wingdings" charset="2"/>
              <a:buChar char="Ø"/>
            </a:pPr>
            <a:endParaRPr lang="en-US" sz="3200" dirty="0"/>
          </a:p>
          <a:p>
            <a:pPr algn="just">
              <a:buFont typeface="Wingdings" charset="2"/>
              <a:buChar char="Ø"/>
            </a:pPr>
            <a:endParaRPr lang="en-US" sz="30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266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Calibri"/>
                <a:cs typeface="Calibri"/>
              </a:rPr>
              <a:t>Acknowledgment</a:t>
            </a: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 dirty="0" smtClean="0"/>
          </a:p>
          <a:p>
            <a:r>
              <a:rPr lang="en-US" sz="3200" dirty="0" smtClean="0">
                <a:latin typeface="Calibri"/>
                <a:cs typeface="Calibri"/>
              </a:rPr>
              <a:t>Funding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NSERC, Health Canada</a:t>
            </a:r>
          </a:p>
          <a:p>
            <a:pPr marL="274320" lvl="1" indent="0">
              <a:buNone/>
            </a:pPr>
            <a:endParaRPr 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E007-C891-8240-AF33-8037C230102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1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856" y="815989"/>
            <a:ext cx="7520529" cy="6214203"/>
          </a:xfrm>
        </p:spPr>
        <p:txBody>
          <a:bodyPr numCol="1">
            <a:normAutofit fontScale="62500" lnSpcReduction="20000"/>
          </a:bodyPr>
          <a:lstStyle/>
          <a:p>
            <a:pPr algn="just">
              <a:buFont typeface="Wingdings" charset="2"/>
              <a:buChar char="Ø"/>
            </a:pPr>
            <a:endParaRPr lang="en-US" sz="1600" dirty="0" smtClean="0"/>
          </a:p>
          <a:p>
            <a:pPr algn="just">
              <a:buFont typeface="Wingdings" charset="2"/>
              <a:buChar char="Ø"/>
            </a:pPr>
            <a:endParaRPr lang="en-US" sz="1600" dirty="0" smtClean="0"/>
          </a:p>
          <a:p>
            <a:pPr algn="just">
              <a:buFont typeface="Wingdings" charset="2"/>
              <a:buChar char="Ø"/>
            </a:pPr>
            <a:endParaRPr lang="en-US" sz="1600" dirty="0"/>
          </a:p>
          <a:p>
            <a:pPr algn="just">
              <a:lnSpc>
                <a:spcPct val="150000"/>
              </a:lnSpc>
              <a:buFont typeface="Wingdings" charset="2"/>
              <a:buChar char="Ø"/>
            </a:pPr>
            <a:r>
              <a:rPr lang="en-US" sz="2600" dirty="0"/>
              <a:t>Co-benefits due to reduced emissions of criteria pollutants (or their precursors</a:t>
            </a:r>
            <a:r>
              <a:rPr lang="en-US" sz="2600" dirty="0" smtClean="0"/>
              <a:t>)</a:t>
            </a:r>
            <a:endParaRPr lang="en-US" sz="2600" dirty="0"/>
          </a:p>
          <a:p>
            <a:pPr marL="457200" lvl="2" algn="just">
              <a:lnSpc>
                <a:spcPct val="150000"/>
              </a:lnSpc>
              <a:buFont typeface="Wingdings" charset="2"/>
              <a:buChar char="Ø"/>
            </a:pPr>
            <a:r>
              <a:rPr lang="en-US" sz="2600" dirty="0" smtClean="0"/>
              <a:t>Air </a:t>
            </a:r>
            <a:r>
              <a:rPr lang="en-US" sz="2600" dirty="0"/>
              <a:t>pollution impact on human health (</a:t>
            </a:r>
            <a:r>
              <a:rPr lang="en-US" sz="2600" dirty="0" smtClean="0"/>
              <a:t>PM</a:t>
            </a:r>
            <a:r>
              <a:rPr lang="en-US" sz="2600" baseline="-25000" dirty="0" smtClean="0"/>
              <a:t>2.5</a:t>
            </a:r>
            <a:r>
              <a:rPr lang="en-US" sz="2600" dirty="0" smtClean="0"/>
              <a:t>, </a:t>
            </a:r>
            <a:r>
              <a:rPr lang="en-US" sz="2600" dirty="0"/>
              <a:t>O</a:t>
            </a:r>
            <a:r>
              <a:rPr lang="en-US" sz="2600" baseline="-25000" dirty="0"/>
              <a:t>3</a:t>
            </a:r>
            <a:r>
              <a:rPr lang="en-US" sz="2600" dirty="0"/>
              <a:t>, and NO</a:t>
            </a:r>
            <a:r>
              <a:rPr lang="en-US" sz="2600" baseline="-25000" dirty="0"/>
              <a:t>2</a:t>
            </a:r>
            <a:r>
              <a:rPr lang="en-US" sz="2600" dirty="0"/>
              <a:t>)</a:t>
            </a:r>
          </a:p>
          <a:p>
            <a:pPr marL="457200" lvl="3" algn="just">
              <a:lnSpc>
                <a:spcPct val="150000"/>
              </a:lnSpc>
              <a:buSzPct val="85000"/>
              <a:buFont typeface="Wingdings" charset="2"/>
              <a:buChar char="Ø"/>
            </a:pPr>
            <a:r>
              <a:rPr lang="en-US" sz="2600" dirty="0"/>
              <a:t>Not considering the climate feedback on air </a:t>
            </a:r>
            <a:r>
              <a:rPr lang="en-US" sz="2600" dirty="0" smtClean="0"/>
              <a:t>quality</a:t>
            </a:r>
          </a:p>
          <a:p>
            <a:pPr marL="457200" lvl="3" algn="just">
              <a:lnSpc>
                <a:spcPct val="150000"/>
              </a:lnSpc>
              <a:buSzPct val="85000"/>
              <a:buFont typeface="Wingdings" charset="2"/>
              <a:buChar char="Ø"/>
            </a:pPr>
            <a:endParaRPr lang="en-US" sz="2600" dirty="0" smtClean="0"/>
          </a:p>
          <a:p>
            <a:pPr lvl="0" algn="just">
              <a:lnSpc>
                <a:spcPct val="150000"/>
              </a:lnSpc>
              <a:buFont typeface="Wingdings" charset="2"/>
              <a:buChar char="Ø"/>
            </a:pPr>
            <a:r>
              <a:rPr lang="en-US" sz="2600" dirty="0"/>
              <a:t>CO</a:t>
            </a:r>
            <a:r>
              <a:rPr lang="en-US" sz="2600" baseline="-25000" dirty="0"/>
              <a:t>2</a:t>
            </a:r>
            <a:r>
              <a:rPr lang="en-US" sz="2600" dirty="0"/>
              <a:t> reduction co-benefit or coincident health air pollution damage: dependent on the policy measure</a:t>
            </a:r>
          </a:p>
          <a:p>
            <a:pPr lvl="1" algn="just">
              <a:lnSpc>
                <a:spcPct val="150000"/>
              </a:lnSpc>
              <a:buFont typeface="Wingdings" charset="2"/>
              <a:buChar char="Ø"/>
            </a:pPr>
            <a:r>
              <a:rPr lang="en-US" sz="2600" dirty="0" err="1"/>
              <a:t>Sectoral</a:t>
            </a:r>
            <a:endParaRPr lang="en-US" sz="2600" dirty="0"/>
          </a:p>
          <a:p>
            <a:pPr lvl="1" algn="just">
              <a:lnSpc>
                <a:spcPct val="150000"/>
              </a:lnSpc>
              <a:buFont typeface="Wingdings" charset="2"/>
              <a:buChar char="Ø"/>
            </a:pPr>
            <a:r>
              <a:rPr lang="en-US" sz="2600" dirty="0"/>
              <a:t>Spatial </a:t>
            </a:r>
            <a:endParaRPr lang="en-US" sz="2600" dirty="0" smtClean="0"/>
          </a:p>
          <a:p>
            <a:pPr lvl="1" algn="just">
              <a:lnSpc>
                <a:spcPct val="150000"/>
              </a:lnSpc>
              <a:buFont typeface="Wingdings" charset="2"/>
              <a:buChar char="Ø"/>
            </a:pPr>
            <a:endParaRPr lang="en-US" sz="2600" dirty="0" smtClean="0"/>
          </a:p>
          <a:p>
            <a:pPr algn="just">
              <a:lnSpc>
                <a:spcPct val="150000"/>
              </a:lnSpc>
              <a:buFont typeface="Wingdings" charset="2"/>
              <a:buChar char="Ø"/>
            </a:pPr>
            <a:r>
              <a:rPr lang="en-US" sz="2600" dirty="0">
                <a:ea typeface="Calibri" charset="0"/>
                <a:cs typeface="Calibri"/>
              </a:rPr>
              <a:t>Co-benefits due to reduced chronic exposure mortality </a:t>
            </a:r>
            <a:endParaRPr lang="en-US" sz="2600" dirty="0" smtClean="0">
              <a:ea typeface="Calibri" charset="0"/>
              <a:cs typeface="Calibri"/>
            </a:endParaRPr>
          </a:p>
          <a:p>
            <a:pPr marL="457200" lvl="2" algn="just">
              <a:lnSpc>
                <a:spcPct val="150000"/>
              </a:lnSpc>
              <a:buFont typeface="Wingdings" charset="2"/>
              <a:buChar char="Ø"/>
            </a:pPr>
            <a:r>
              <a:rPr lang="en-US" sz="2600" dirty="0">
                <a:ea typeface="Calibri" charset="0"/>
                <a:cs typeface="Calibri"/>
              </a:rPr>
              <a:t>Reduced NOX emissions </a:t>
            </a:r>
            <a:r>
              <a:rPr lang="en-US" sz="2600" dirty="0">
                <a:ea typeface="Calibri" charset="0"/>
                <a:cs typeface="Calibri"/>
                <a:sym typeface="Wingdings"/>
              </a:rPr>
              <a:t> reduced </a:t>
            </a:r>
            <a:r>
              <a:rPr lang="en-US" sz="2600" dirty="0" smtClean="0">
                <a:ea typeface="Calibri" charset="0"/>
                <a:cs typeface="Calibri"/>
              </a:rPr>
              <a:t>O</a:t>
            </a:r>
            <a:r>
              <a:rPr lang="en-US" sz="2600" baseline="-25000" dirty="0" smtClean="0">
                <a:ea typeface="Calibri" charset="0"/>
                <a:cs typeface="Calibri"/>
              </a:rPr>
              <a:t>3</a:t>
            </a:r>
            <a:r>
              <a:rPr lang="en-US" sz="2600" dirty="0" smtClean="0">
                <a:ea typeface="Calibri" charset="0"/>
                <a:cs typeface="Calibri"/>
              </a:rPr>
              <a:t> </a:t>
            </a:r>
            <a:r>
              <a:rPr lang="en-US" sz="2600" dirty="0">
                <a:ea typeface="Calibri" charset="0"/>
                <a:cs typeface="Calibri"/>
              </a:rPr>
              <a:t>health impacts (presented </a:t>
            </a:r>
            <a:r>
              <a:rPr lang="en-US" sz="2600" dirty="0" smtClean="0">
                <a:ea typeface="Calibri" charset="0"/>
                <a:cs typeface="Calibri"/>
              </a:rPr>
              <a:t>before for US, Canada and Europe)</a:t>
            </a:r>
            <a:endParaRPr lang="en-US" sz="2600" dirty="0">
              <a:ea typeface="Calibri" charset="0"/>
              <a:cs typeface="Calibri"/>
            </a:endParaRPr>
          </a:p>
          <a:p>
            <a:pPr marL="457200" lvl="2" algn="just">
              <a:lnSpc>
                <a:spcPct val="150000"/>
              </a:lnSpc>
              <a:buFont typeface="Wingdings" charset="2"/>
              <a:buChar char="Ø"/>
            </a:pPr>
            <a:r>
              <a:rPr lang="en-US" sz="2600" b="1" dirty="0">
                <a:ea typeface="Calibri" charset="0"/>
                <a:cs typeface="Calibri"/>
              </a:rPr>
              <a:t>Reduced primary (e.g., EC, OC) and precursor (SO</a:t>
            </a:r>
            <a:r>
              <a:rPr lang="en-US" sz="2600" b="1" baseline="-25000" dirty="0">
                <a:ea typeface="Calibri" charset="0"/>
                <a:cs typeface="Calibri"/>
              </a:rPr>
              <a:t>2</a:t>
            </a:r>
            <a:r>
              <a:rPr lang="en-US" sz="2600" b="1" dirty="0">
                <a:ea typeface="Calibri" charset="0"/>
                <a:cs typeface="Calibri"/>
              </a:rPr>
              <a:t>, NH</a:t>
            </a:r>
            <a:r>
              <a:rPr lang="en-US" sz="2600" b="1" baseline="-25000" dirty="0">
                <a:ea typeface="Calibri" charset="0"/>
                <a:cs typeface="Calibri"/>
              </a:rPr>
              <a:t>3</a:t>
            </a:r>
            <a:r>
              <a:rPr lang="en-US" sz="2600" b="1" dirty="0">
                <a:ea typeface="Calibri" charset="0"/>
                <a:cs typeface="Calibri"/>
              </a:rPr>
              <a:t>, </a:t>
            </a:r>
            <a:r>
              <a:rPr lang="en-US" sz="2600" b="1" dirty="0" smtClean="0">
                <a:ea typeface="Calibri" charset="0"/>
                <a:cs typeface="Calibri"/>
              </a:rPr>
              <a:t>NOX) </a:t>
            </a:r>
            <a:r>
              <a:rPr lang="en-US" sz="2600" b="1" dirty="0">
                <a:ea typeface="Calibri" charset="0"/>
                <a:cs typeface="Calibri"/>
              </a:rPr>
              <a:t>emissions </a:t>
            </a:r>
            <a:r>
              <a:rPr lang="en-US" sz="2600" b="1" dirty="0" smtClean="0">
                <a:ea typeface="Calibri" charset="0"/>
                <a:cs typeface="Calibri"/>
              </a:rPr>
              <a:t> </a:t>
            </a:r>
            <a:r>
              <a:rPr lang="en-US" sz="2600" b="1" dirty="0" smtClean="0">
                <a:ea typeface="Calibri" charset="0"/>
                <a:cs typeface="Calibri"/>
                <a:sym typeface="Wingdings"/>
              </a:rPr>
              <a:t> </a:t>
            </a:r>
            <a:r>
              <a:rPr lang="en-US" sz="2600" b="1" dirty="0">
                <a:ea typeface="Calibri" charset="0"/>
                <a:cs typeface="Calibri"/>
                <a:sym typeface="Wingdings"/>
              </a:rPr>
              <a:t>reduced </a:t>
            </a:r>
            <a:r>
              <a:rPr lang="en-US" sz="2600" b="1" dirty="0">
                <a:ea typeface="Calibri" charset="0"/>
                <a:cs typeface="Calibri"/>
              </a:rPr>
              <a:t> PM</a:t>
            </a:r>
            <a:r>
              <a:rPr lang="en-US" sz="2600" b="1" baseline="-25000" dirty="0">
                <a:ea typeface="Calibri" charset="0"/>
                <a:cs typeface="Calibri"/>
              </a:rPr>
              <a:t>2.5</a:t>
            </a:r>
            <a:r>
              <a:rPr lang="en-US" sz="2600" b="1" dirty="0">
                <a:ea typeface="Calibri" charset="0"/>
                <a:cs typeface="Calibri"/>
              </a:rPr>
              <a:t> health </a:t>
            </a:r>
            <a:r>
              <a:rPr lang="en-US" sz="2600" b="1" dirty="0" smtClean="0">
                <a:ea typeface="Calibri" charset="0"/>
                <a:cs typeface="Calibri"/>
              </a:rPr>
              <a:t>impacts</a:t>
            </a:r>
            <a:endParaRPr lang="en-US" sz="2600" b="1" dirty="0">
              <a:ea typeface="Calibri" charset="0"/>
              <a:cs typeface="Calibri"/>
            </a:endParaRPr>
          </a:p>
          <a:p>
            <a:pPr algn="just">
              <a:lnSpc>
                <a:spcPct val="150000"/>
              </a:lnSpc>
              <a:buFont typeface="Wingdings" charset="2"/>
              <a:buChar char="Ø"/>
            </a:pPr>
            <a:endParaRPr lang="en-US" sz="2600" dirty="0">
              <a:ea typeface="Calibri" charset="0"/>
              <a:cs typeface="Calibri"/>
            </a:endParaRPr>
          </a:p>
          <a:p>
            <a:pPr algn="just">
              <a:lnSpc>
                <a:spcPct val="150000"/>
              </a:lnSpc>
              <a:buFont typeface="Wingdings" charset="2"/>
              <a:buChar char="Ø"/>
            </a:pPr>
            <a:endParaRPr lang="en-US" sz="2600" dirty="0"/>
          </a:p>
          <a:p>
            <a:pPr marL="182880" lvl="2" algn="just">
              <a:lnSpc>
                <a:spcPct val="150000"/>
              </a:lnSpc>
              <a:buSzPct val="85000"/>
              <a:buFont typeface="Wingdings" charset="2"/>
              <a:buChar char="Ø"/>
            </a:pPr>
            <a:endParaRPr lang="en-US" sz="1500" dirty="0"/>
          </a:p>
          <a:p>
            <a:pPr algn="just">
              <a:lnSpc>
                <a:spcPct val="150000"/>
              </a:lnSpc>
              <a:buFont typeface="Wingdings" charset="2"/>
              <a:buChar char="Ø"/>
            </a:pPr>
            <a:endParaRPr lang="en-CA" sz="1600" baseline="-25000" dirty="0" smtClean="0"/>
          </a:p>
          <a:p>
            <a:pPr algn="just">
              <a:buFont typeface="Wingdings" charset="2"/>
              <a:buChar char="Ø"/>
            </a:pPr>
            <a:endParaRPr lang="en-CA" sz="1600" dirty="0" smtClean="0"/>
          </a:p>
          <a:p>
            <a:pPr algn="just">
              <a:buFont typeface="Wingdings" charset="2"/>
              <a:buChar char="Ø"/>
            </a:pPr>
            <a:endParaRPr lang="en-CA" sz="1600" dirty="0" smtClean="0"/>
          </a:p>
          <a:p>
            <a:pPr algn="just">
              <a:buFont typeface="Wingdings" charset="2"/>
              <a:buChar char="Ø"/>
            </a:pPr>
            <a:endParaRPr lang="en-CA" sz="1600" dirty="0"/>
          </a:p>
          <a:p>
            <a:pPr algn="just">
              <a:buFont typeface="Wingdings" charset="2"/>
              <a:buChar char="Ø"/>
            </a:pPr>
            <a:endParaRPr lang="en-CA" sz="3200" dirty="0"/>
          </a:p>
          <a:p>
            <a:pPr algn="just">
              <a:buFont typeface="Wingdings" charset="2"/>
              <a:buChar char="Ø"/>
            </a:pPr>
            <a:endParaRPr lang="en-US" sz="3200" dirty="0"/>
          </a:p>
          <a:p>
            <a:pPr algn="just">
              <a:buFont typeface="Wingdings" charset="2"/>
              <a:buChar char="Ø"/>
            </a:pPr>
            <a:endParaRPr lang="en-US" sz="3000" dirty="0" smtClean="0">
              <a:latin typeface="Calibri"/>
              <a:cs typeface="Calibri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20689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cs typeface="Calibri"/>
              </a:rPr>
              <a:t>Introduction</a:t>
            </a:r>
            <a:endParaRPr lang="en-US" sz="32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6332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573016"/>
            <a:ext cx="7844408" cy="15121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Thank </a:t>
            </a:r>
            <a:r>
              <a:rPr lang="en-US" dirty="0" smtClean="0"/>
              <a:t>You!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cap="none" dirty="0" smtClean="0"/>
              <a:t>References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37723" y="4536952"/>
            <a:ext cx="8775648" cy="2736684"/>
          </a:xfrm>
        </p:spPr>
        <p:txBody>
          <a:bodyPr>
            <a:normAutofit fontScale="32500" lnSpcReduction="20000"/>
          </a:bodyPr>
          <a:lstStyle/>
          <a:p>
            <a:pPr algn="just"/>
            <a:endParaRPr lang="fr-CA" dirty="0" smtClean="0"/>
          </a:p>
          <a:p>
            <a:pPr marL="342900" indent="-342900" algn="just">
              <a:buFont typeface="Arial" charset="0"/>
              <a:buChar char="•"/>
            </a:pPr>
            <a:r>
              <a:rPr lang="fr-CA" sz="3100" dirty="0" smtClean="0"/>
              <a:t>Cao</a:t>
            </a:r>
            <a:r>
              <a:rPr lang="fr-CA" sz="3100" dirty="0"/>
              <a:t>, </a:t>
            </a:r>
            <a:r>
              <a:rPr lang="fr-CA" sz="3100" dirty="0" err="1"/>
              <a:t>Jie</a:t>
            </a:r>
            <a:r>
              <a:rPr lang="fr-CA" sz="3100" dirty="0"/>
              <a:t>, et al. </a:t>
            </a:r>
            <a:r>
              <a:rPr lang="en-US" sz="3100" dirty="0"/>
              <a:t>"Association between long-term exposure to outdoor air pollution and mortality in China: a cohort study." Journal of hazardous materials 186.2-3 (2011): 1594-1600</a:t>
            </a:r>
            <a:r>
              <a:rPr lang="en-US" sz="3100" dirty="0" smtClean="0"/>
              <a:t>.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3100" dirty="0" smtClean="0"/>
              <a:t>China </a:t>
            </a:r>
            <a:r>
              <a:rPr lang="en-US" sz="3100" dirty="0"/>
              <a:t>Statistical Yearbook. National Bureau of Statistics </a:t>
            </a:r>
            <a:r>
              <a:rPr lang="en-US" sz="3100" dirty="0" smtClean="0"/>
              <a:t>of China: </a:t>
            </a:r>
            <a:r>
              <a:rPr lang="en-US" sz="3100" u="sng" dirty="0">
                <a:hlinkClick r:id="rId2"/>
              </a:rPr>
              <a:t>http://www.stats.gov.cn/english/statisticaldata/annualdata</a:t>
            </a:r>
            <a:r>
              <a:rPr lang="en-US" sz="3100" u="sng" dirty="0" smtClean="0">
                <a:hlinkClick r:id="rId2"/>
              </a:rPr>
              <a:t>/</a:t>
            </a:r>
            <a:endParaRPr lang="en-US" sz="3100" u="sng" dirty="0" smtClean="0"/>
          </a:p>
          <a:p>
            <a:pPr marL="342900" indent="-342900" algn="just">
              <a:buFont typeface="Arial" charset="0"/>
              <a:buChar char="•"/>
            </a:pPr>
            <a:r>
              <a:rPr lang="en-CA" sz="3100" dirty="0" err="1"/>
              <a:t>Hakami</a:t>
            </a:r>
            <a:r>
              <a:rPr lang="en-CA" sz="3100" dirty="0"/>
              <a:t>, A., </a:t>
            </a:r>
            <a:r>
              <a:rPr lang="en-CA" sz="3100" dirty="0" err="1"/>
              <a:t>Henze</a:t>
            </a:r>
            <a:r>
              <a:rPr lang="en-CA" sz="3100" dirty="0"/>
              <a:t>, D. K., Seinfeld, J. H., Singh, K., </a:t>
            </a:r>
            <a:r>
              <a:rPr lang="en-CA" sz="3100" dirty="0" err="1"/>
              <a:t>Sandu</a:t>
            </a:r>
            <a:r>
              <a:rPr lang="en-CA" sz="3100" dirty="0"/>
              <a:t>, A., Kim, S., </a:t>
            </a:r>
            <a:r>
              <a:rPr lang="en-CA" sz="3100" dirty="0" err="1"/>
              <a:t>Byun</a:t>
            </a:r>
            <a:r>
              <a:rPr lang="en-CA" sz="3100" dirty="0"/>
              <a:t>, D., Li, Q. (2007), “The </a:t>
            </a:r>
            <a:r>
              <a:rPr lang="en-CA" sz="3100" dirty="0" err="1"/>
              <a:t>adjoint</a:t>
            </a:r>
            <a:r>
              <a:rPr lang="en-CA" sz="3100" dirty="0"/>
              <a:t> of CMAQ. ” </a:t>
            </a:r>
            <a:r>
              <a:rPr lang="en-CA" sz="3100" i="1" dirty="0"/>
              <a:t>Environmental Science and </a:t>
            </a:r>
            <a:r>
              <a:rPr lang="en-CA" sz="3100" dirty="0"/>
              <a:t>Technology, Vol. 41, pp. 7807-7817.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3100" dirty="0"/>
              <a:t>Li, </a:t>
            </a:r>
            <a:r>
              <a:rPr lang="en-US" sz="3100" dirty="0" err="1"/>
              <a:t>Mingwei</a:t>
            </a:r>
            <a:r>
              <a:rPr lang="en-US" sz="3100" dirty="0"/>
              <a:t>, et al. "Air quality co-benefits of carbon pricing in China." Nature Climate Change (2018): 1.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3100" dirty="0"/>
              <a:t>OECD (2014), The Cost of Air Pollution: Health Impacts of Road Transport, OECD Publishing, </a:t>
            </a:r>
            <a:r>
              <a:rPr lang="en-US" sz="3100" dirty="0" smtClean="0"/>
              <a:t>Paris. </a:t>
            </a:r>
            <a:r>
              <a:rPr lang="en-US" sz="3100" dirty="0" smtClean="0">
                <a:hlinkClick r:id="rId3"/>
              </a:rPr>
              <a:t>http</a:t>
            </a:r>
            <a:r>
              <a:rPr lang="en-US" sz="3100" dirty="0">
                <a:hlinkClick r:id="rId3"/>
              </a:rPr>
              <a:t>://</a:t>
            </a:r>
            <a:r>
              <a:rPr lang="en-US" sz="3100" dirty="0" smtClean="0">
                <a:hlinkClick r:id="rId3"/>
              </a:rPr>
              <a:t>dx.doi.org/10.1787/9789264210448-en</a:t>
            </a:r>
            <a:endParaRPr lang="en-US" sz="3100" dirty="0" smtClean="0"/>
          </a:p>
          <a:p>
            <a:pPr marL="342900" indent="-342900" algn="just">
              <a:buFont typeface="Arial" charset="0"/>
              <a:buChar char="•"/>
            </a:pPr>
            <a:r>
              <a:rPr lang="en-US" sz="3100" dirty="0"/>
              <a:t>Pope C A et al 2002 Lung cancer, cardiopulmonary </a:t>
            </a:r>
            <a:r>
              <a:rPr lang="en-US" sz="3100" dirty="0" smtClean="0"/>
              <a:t>mortality, and </a:t>
            </a:r>
            <a:r>
              <a:rPr lang="en-US" sz="3100" dirty="0"/>
              <a:t>long-term exposure to fine particulate air </a:t>
            </a:r>
            <a:r>
              <a:rPr lang="en-US" sz="3100" dirty="0" smtClean="0"/>
              <a:t>pollution JAMA-J</a:t>
            </a:r>
            <a:r>
              <a:rPr lang="en-US" sz="3100" dirty="0"/>
              <a:t>. Am. Med. </a:t>
            </a:r>
            <a:r>
              <a:rPr lang="en-US" sz="3100" dirty="0" err="1" smtClean="0"/>
              <a:t>Assoc</a:t>
            </a:r>
            <a:endParaRPr lang="en-US" sz="3100" dirty="0" smtClean="0"/>
          </a:p>
          <a:p>
            <a:pPr marL="342900" indent="-342900" algn="just">
              <a:buFont typeface="Arial" charset="0"/>
              <a:buChar char="•"/>
            </a:pPr>
            <a:r>
              <a:rPr lang="en-US" sz="3100" dirty="0" err="1"/>
              <a:t>unfccc.int</a:t>
            </a:r>
            <a:r>
              <a:rPr lang="en-US" sz="3100" dirty="0"/>
              <a:t>. (2017). The Paris Agreement - main page. [online] Available at: http://</a:t>
            </a:r>
            <a:r>
              <a:rPr lang="en-US" sz="3100" dirty="0" err="1"/>
              <a:t>unfccc.int</a:t>
            </a:r>
            <a:r>
              <a:rPr lang="en-US" sz="3100" dirty="0"/>
              <a:t>/</a:t>
            </a:r>
            <a:r>
              <a:rPr lang="en-US" sz="3100" dirty="0" err="1"/>
              <a:t>paris_agreement</a:t>
            </a:r>
            <a:r>
              <a:rPr lang="en-US" sz="3100" dirty="0"/>
              <a:t>/items/9485.php </a:t>
            </a:r>
            <a:endParaRPr lang="en-US" sz="3100" dirty="0" smtClean="0"/>
          </a:p>
          <a:p>
            <a:pPr marL="342900" indent="-342900" algn="just">
              <a:buFont typeface="Arial" charset="0"/>
              <a:buChar char="•"/>
            </a:pPr>
            <a:r>
              <a:rPr lang="en-US" sz="3100" dirty="0"/>
              <a:t>Tian, Lin, et al. "Addressing the source contribution of PM2. 5 on mortality: an evaluation study of its impacts on excess mortality in China." </a:t>
            </a:r>
            <a:r>
              <a:rPr lang="en-US" sz="3100" i="1" dirty="0"/>
              <a:t>Environmental Research Letters</a:t>
            </a:r>
            <a:r>
              <a:rPr lang="en-US" sz="3100" dirty="0"/>
              <a:t> 12.10 (2017): 104016.</a:t>
            </a:r>
            <a:endParaRPr lang="en-US" sz="3100" dirty="0" smtClean="0"/>
          </a:p>
          <a:p>
            <a:pPr marL="342900" indent="-342900" algn="just">
              <a:buFont typeface="Arial" charset="0"/>
              <a:buChar char="•"/>
            </a:pPr>
            <a:r>
              <a:rPr lang="en-US" sz="3100" dirty="0" err="1" smtClean="0"/>
              <a:t>Viscusi</a:t>
            </a:r>
            <a:r>
              <a:rPr lang="en-US" sz="3100" dirty="0"/>
              <a:t>, W. Kip, and Clayton J. </a:t>
            </a:r>
            <a:r>
              <a:rPr lang="en-US" sz="3100" dirty="0" err="1"/>
              <a:t>Masterman</a:t>
            </a:r>
            <a:r>
              <a:rPr lang="en-US" sz="3100" dirty="0"/>
              <a:t>. "Income </a:t>
            </a:r>
            <a:r>
              <a:rPr lang="en-US" sz="3100" dirty="0" err="1"/>
              <a:t>Elasticities</a:t>
            </a:r>
            <a:r>
              <a:rPr lang="en-US" sz="3100" dirty="0"/>
              <a:t> and Global Values of a Statistical Life." </a:t>
            </a:r>
            <a:r>
              <a:rPr lang="en-US" sz="3100" i="1" dirty="0"/>
              <a:t>Journal of Benefit-Cost Analysis</a:t>
            </a:r>
            <a:r>
              <a:rPr lang="en-US" sz="3100" dirty="0"/>
              <a:t> 8.2 (2017): 226-250.</a:t>
            </a:r>
            <a:endParaRPr lang="en-US" sz="3100" dirty="0" smtClean="0"/>
          </a:p>
          <a:p>
            <a:pPr marL="342900" indent="-342900" algn="just">
              <a:buFont typeface="Arial" charset="0"/>
              <a:buChar char="•"/>
            </a:pPr>
            <a:r>
              <a:rPr lang="en-US" sz="3100" dirty="0"/>
              <a:t>Wang, </a:t>
            </a:r>
            <a:r>
              <a:rPr lang="en-US" sz="3100" dirty="0" err="1"/>
              <a:t>Haidong</a:t>
            </a:r>
            <a:r>
              <a:rPr lang="en-US" sz="3100" dirty="0"/>
              <a:t>, et al. "Global, regional, and national life expectancy, all-cause mortality, and cause-specific mortality for 249 causes of death, 1980–2015: a systematic analysis for the Global Burden of Disease Study 2015." The lancet 388.10053 (2016): 1459-1544</a:t>
            </a:r>
            <a:r>
              <a:rPr lang="en-US" sz="3100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806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689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cs typeface="Calibri"/>
              </a:rPr>
              <a:t>Introduction</a:t>
            </a:r>
            <a:endParaRPr lang="en-US" sz="3200" b="1" dirty="0">
              <a:cs typeface="Calibri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21919" y="1182628"/>
            <a:ext cx="9122081" cy="4718304"/>
          </a:xfrm>
        </p:spPr>
        <p:txBody>
          <a:bodyPr>
            <a:normAutofit/>
          </a:bodyPr>
          <a:lstStyle/>
          <a:p>
            <a:pPr lvl="1"/>
            <a:endParaRPr lang="en-US" sz="1400" dirty="0" smtClean="0"/>
          </a:p>
          <a:p>
            <a:pPr lvl="1"/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95109" y="2389788"/>
            <a:ext cx="573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767552" y="1378080"/>
            <a:ext cx="4848163" cy="3114929"/>
            <a:chOff x="5699220" y="4026474"/>
            <a:chExt cx="4066476" cy="2762079"/>
          </a:xfrm>
        </p:grpSpPr>
        <p:pic>
          <p:nvPicPr>
            <p:cNvPr id="6" name="Picture 5" descr="CHINA_DOMAIN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65"/>
            <a:stretch/>
          </p:blipFill>
          <p:spPr>
            <a:xfrm>
              <a:off x="6367682" y="4352724"/>
              <a:ext cx="2776318" cy="243582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699220" y="4026474"/>
              <a:ext cx="40664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East Asia Domain</a:t>
              </a:r>
              <a:endParaRPr lang="en-US" sz="1400" b="1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-166254" y="4761311"/>
            <a:ext cx="90054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buFont typeface="Wingdings" charset="2"/>
              <a:buChar char="Ø"/>
            </a:pPr>
            <a:r>
              <a:rPr lang="en-CA" sz="1600" dirty="0"/>
              <a:t>The </a:t>
            </a:r>
            <a:r>
              <a:rPr lang="en-CA" sz="1600" dirty="0">
                <a:solidFill>
                  <a:srgbClr val="FF0000"/>
                </a:solidFill>
              </a:rPr>
              <a:t>rapid increase of CO</a:t>
            </a:r>
            <a:r>
              <a:rPr lang="en-CA" sz="1600" baseline="-25000" dirty="0">
                <a:solidFill>
                  <a:srgbClr val="FF0000"/>
                </a:solidFill>
              </a:rPr>
              <a:t>2</a:t>
            </a:r>
            <a:r>
              <a:rPr lang="en-CA" sz="1600" dirty="0">
                <a:solidFill>
                  <a:srgbClr val="FF0000"/>
                </a:solidFill>
              </a:rPr>
              <a:t> emissions </a:t>
            </a:r>
            <a:r>
              <a:rPr lang="en-CA" sz="1600" dirty="0"/>
              <a:t>and growing air pollution crises in most countries of East Asia, particularly China</a:t>
            </a:r>
            <a:r>
              <a:rPr lang="en-CA" sz="1600" dirty="0" smtClean="0"/>
              <a:t>, </a:t>
            </a:r>
            <a:r>
              <a:rPr lang="en-CA" sz="1600" dirty="0"/>
              <a:t>due to </a:t>
            </a:r>
            <a:r>
              <a:rPr lang="en-CA" sz="1600" dirty="0">
                <a:solidFill>
                  <a:srgbClr val="FF0000"/>
                </a:solidFill>
              </a:rPr>
              <a:t>their fast economic and population growth</a:t>
            </a:r>
            <a:r>
              <a:rPr lang="en-CA" sz="1600" dirty="0"/>
              <a:t>, </a:t>
            </a:r>
            <a:r>
              <a:rPr lang="en-CA" sz="1600" dirty="0">
                <a:solidFill>
                  <a:srgbClr val="FF0000"/>
                </a:solidFill>
              </a:rPr>
              <a:t>excessive use of coal </a:t>
            </a:r>
            <a:r>
              <a:rPr lang="en-CA" sz="1600" dirty="0"/>
              <a:t>and and lack of </a:t>
            </a:r>
            <a:r>
              <a:rPr lang="en-CA" sz="1600" dirty="0" smtClean="0">
                <a:solidFill>
                  <a:srgbClr val="FF0000"/>
                </a:solidFill>
              </a:rPr>
              <a:t>sufficient and effective </a:t>
            </a:r>
            <a:r>
              <a:rPr lang="en-CA" sz="1600" dirty="0"/>
              <a:t>emission control policies motivated us to perform a sensitivity analysis to find temporal and spatial distribution of CO</a:t>
            </a:r>
            <a:r>
              <a:rPr lang="en-CA" sz="1600" baseline="-25000" dirty="0"/>
              <a:t>2</a:t>
            </a:r>
            <a:r>
              <a:rPr lang="en-CA" sz="1600" dirty="0"/>
              <a:t> reduction co-benefits</a:t>
            </a:r>
            <a:r>
              <a:rPr lang="en-US" sz="1600" dirty="0"/>
              <a:t> </a:t>
            </a:r>
            <a:r>
              <a:rPr lang="en-US" sz="1600" dirty="0" smtClean="0"/>
              <a:t>in this domain.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82201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249" y="121503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cs typeface="Calibri"/>
              </a:rPr>
              <a:t>Methodology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21919" y="1182628"/>
            <a:ext cx="9122081" cy="4718304"/>
          </a:xfrm>
        </p:spPr>
        <p:txBody>
          <a:bodyPr>
            <a:normAutofit/>
          </a:bodyPr>
          <a:lstStyle/>
          <a:p>
            <a:pPr lvl="1"/>
            <a:endParaRPr lang="en-US" sz="1400" dirty="0" smtClean="0"/>
          </a:p>
          <a:p>
            <a:pPr lvl="1"/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95109" y="2389788"/>
            <a:ext cx="573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274001" y="2210983"/>
            <a:ext cx="563072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charset="2"/>
              <a:buChar char="Ø"/>
            </a:pPr>
            <a:endParaRPr lang="en-US" sz="1200" dirty="0"/>
          </a:p>
          <a:p>
            <a:pPr marL="285750" indent="-285750">
              <a:buFont typeface="Wingdings" charset="2"/>
              <a:buChar char="Ø"/>
            </a:pPr>
            <a:endParaRPr lang="en-US" sz="1200" dirty="0">
              <a:cs typeface="Calibri"/>
            </a:endParaRPr>
          </a:p>
          <a:p>
            <a:pPr marL="285750" lvl="0" indent="-285750">
              <a:buFont typeface="Wingdings" charset="2"/>
              <a:buChar char="Ø"/>
            </a:pPr>
            <a:endParaRPr lang="en-US" sz="1200" dirty="0" smtClean="0"/>
          </a:p>
          <a:p>
            <a:pPr marL="285750" lvl="0" indent="-285750">
              <a:buFont typeface="Wingdings" charset="2"/>
              <a:buChar char="Ø"/>
            </a:pPr>
            <a:endParaRPr lang="en-US" sz="1200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86" b="35526"/>
          <a:stretch/>
        </p:blipFill>
        <p:spPr>
          <a:xfrm>
            <a:off x="733719" y="953392"/>
            <a:ext cx="7477632" cy="961271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363139"/>
              </p:ext>
            </p:extLst>
          </p:nvPr>
        </p:nvGraphicFramePr>
        <p:xfrm>
          <a:off x="468641" y="1985188"/>
          <a:ext cx="7837715" cy="461950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22653"/>
                <a:gridCol w="3315629"/>
                <a:gridCol w="3399433"/>
              </a:tblGrid>
              <a:tr h="41198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East</a:t>
                      </a:r>
                      <a:r>
                        <a:rPr lang="en-US" sz="1600" baseline="0" dirty="0" smtClean="0"/>
                        <a:t> Asia </a:t>
                      </a:r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040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Resolution</a:t>
                      </a:r>
                      <a:endParaRPr lang="en-US" sz="14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36 km x 36 km  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126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Episode</a:t>
                      </a:r>
                      <a:r>
                        <a:rPr lang="en-US" sz="1400" b="1" baseline="0" dirty="0" smtClean="0"/>
                        <a:t> </a:t>
                      </a:r>
                      <a:endParaRPr lang="en-US" sz="14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 days in July 2010 and 13 days in January 2010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126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IC/BC</a:t>
                      </a:r>
                      <a:endParaRPr lang="en-US" sz="14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Hemispheric CMAQv5.2 with </a:t>
                      </a:r>
                      <a:r>
                        <a:rPr lang="en-US" sz="1400" b="0" dirty="0" smtClean="0"/>
                        <a:t>Edgar/HTAP</a:t>
                      </a:r>
                      <a:r>
                        <a:rPr lang="en-US" sz="1400" b="0" baseline="0" dirty="0" smtClean="0"/>
                        <a:t>v2</a:t>
                      </a:r>
                      <a:endParaRPr lang="en-US" sz="1400" b="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4003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CRF</a:t>
                      </a:r>
                      <a:r>
                        <a:rPr lang="en-US" sz="1400" b="1" baseline="0" dirty="0" smtClean="0"/>
                        <a:t> (</a:t>
                      </a:r>
                      <a:r>
                        <a:rPr lang="en-US" sz="1400" b="1" kern="1200" dirty="0" smtClean="0">
                          <a:effectLst/>
                        </a:rPr>
                        <a:t>β</a:t>
                      </a:r>
                      <a:r>
                        <a:rPr lang="en-US" sz="1400" b="1" dirty="0" smtClean="0">
                          <a:effectLst/>
                        </a:rPr>
                        <a:t>)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Cao et al. (2011) for China, 10 μg/m3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 of PM2.5 was corresponded with 0.90% increment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all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cause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mortality.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="1" kern="1200" dirty="0" smtClean="0">
                          <a:effectLst/>
                        </a:rPr>
                        <a:t>β= 0.0009 </a:t>
                      </a:r>
                    </a:p>
                    <a:p>
                      <a:pPr algn="ctr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Pope et al. (2002) </a:t>
                      </a:r>
                      <a:r>
                        <a:rPr lang="en-US" sz="1400" b="1" kern="1200" dirty="0" smtClean="0">
                          <a:effectLst/>
                        </a:rPr>
                        <a:t>β=0.006 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8095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BMR</a:t>
                      </a:r>
                      <a:endParaRPr lang="en-US" sz="14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China Statistical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Yearbook (2011), Global Burden of Disease GBD (2010)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60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VSL</a:t>
                      </a:r>
                      <a:endParaRPr lang="en-US" sz="14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400" dirty="0" smtClean="0"/>
                        <a:t>OECD</a:t>
                      </a:r>
                      <a:r>
                        <a:rPr lang="en-US" sz="1400" baseline="0" dirty="0" smtClean="0"/>
                        <a:t> (2010), </a:t>
                      </a:r>
                      <a:r>
                        <a:rPr lang="en-US" sz="1400" dirty="0" err="1" smtClean="0"/>
                        <a:t>Viscusi</a:t>
                      </a:r>
                      <a:r>
                        <a:rPr lang="en-US" sz="1400" baseline="0" dirty="0" smtClean="0"/>
                        <a:t> et al.(2017)</a:t>
                      </a:r>
                      <a:endParaRPr lang="en-US" sz="14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60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Emission</a:t>
                      </a:r>
                      <a:endParaRPr lang="en-US" sz="14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hr-H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EDGAR v4.3.1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806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Marginal Benefit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E007-C891-8240-AF33-8037C23010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98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 smtClean="0">
                <a:ea typeface="Calibri" charset="0"/>
                <a:cs typeface="Calibri" charset="0"/>
              </a:rPr>
              <a:t>Marginal Benefit </a:t>
            </a:r>
            <a:br>
              <a:rPr lang="en-US" sz="3200" b="1" dirty="0" smtClean="0">
                <a:ea typeface="Calibri" charset="0"/>
                <a:cs typeface="Calibri" charset="0"/>
              </a:rPr>
            </a:br>
            <a:r>
              <a:rPr lang="en-US" sz="3200" b="1" dirty="0" smtClean="0">
                <a:ea typeface="Calibri" charset="0"/>
                <a:cs typeface="Calibri" charset="0"/>
              </a:rPr>
              <a:t>for Transportation Sector-China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" t="8948" r="5439" b="27374"/>
          <a:stretch/>
        </p:blipFill>
        <p:spPr>
          <a:xfrm>
            <a:off x="224950" y="2766950"/>
            <a:ext cx="2660400" cy="188988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E007-C891-8240-AF33-8037C230102E}" type="slidenum">
              <a:rPr lang="en-US" smtClean="0"/>
              <a:t>6</a:t>
            </a:fld>
            <a:endParaRPr lang="en-US"/>
          </a:p>
        </p:txBody>
      </p:sp>
      <p:pic>
        <p:nvPicPr>
          <p:cNvPr id="7" name="Content Placeholder 5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" t="81149" r="8604" b="8624"/>
          <a:stretch/>
        </p:blipFill>
        <p:spPr>
          <a:xfrm>
            <a:off x="332509" y="5039796"/>
            <a:ext cx="2376000" cy="31680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t="7852" r="5324" b="28138"/>
          <a:stretch/>
        </p:blipFill>
        <p:spPr>
          <a:xfrm>
            <a:off x="3298680" y="2720038"/>
            <a:ext cx="2660400" cy="193680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4" t="80693" r="9481" b="7706"/>
          <a:stretch/>
        </p:blipFill>
        <p:spPr>
          <a:xfrm>
            <a:off x="3382488" y="5039796"/>
            <a:ext cx="2376000" cy="316800"/>
          </a:xfrm>
          <a:prstGeom prst="rect">
            <a:avLst/>
          </a:prstGeom>
        </p:spPr>
      </p:pic>
      <p:pic>
        <p:nvPicPr>
          <p:cNvPr id="12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0" t="93322" r="35877" b="1564"/>
          <a:stretch/>
        </p:blipFill>
        <p:spPr>
          <a:xfrm>
            <a:off x="994558" y="5416721"/>
            <a:ext cx="988621" cy="180531"/>
          </a:xfrm>
          <a:prstGeom prst="rect">
            <a:avLst/>
          </a:prstGeom>
        </p:spPr>
      </p:pic>
      <p:pic>
        <p:nvPicPr>
          <p:cNvPr id="13" name="Content Placeholder 8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2" t="93080" r="33929" b="2050"/>
          <a:stretch/>
        </p:blipFill>
        <p:spPr>
          <a:xfrm>
            <a:off x="4013129" y="5417252"/>
            <a:ext cx="990000" cy="18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" t="7446" r="7228" b="28311"/>
          <a:stretch/>
        </p:blipFill>
        <p:spPr>
          <a:xfrm>
            <a:off x="6372410" y="2721162"/>
            <a:ext cx="2660902" cy="1935676"/>
          </a:xfrm>
          <a:prstGeom prst="rect">
            <a:avLst/>
          </a:prstGeom>
        </p:spPr>
      </p:pic>
      <p:pic>
        <p:nvPicPr>
          <p:cNvPr id="15" name="Content Placeholder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5" t="80905" r="8847" b="8137"/>
          <a:stretch/>
        </p:blipFill>
        <p:spPr>
          <a:xfrm>
            <a:off x="6432467" y="5038507"/>
            <a:ext cx="2375066" cy="318089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7033080" y="5417252"/>
            <a:ext cx="941938" cy="180000"/>
            <a:chOff x="5382410" y="5854000"/>
            <a:chExt cx="941938" cy="180000"/>
          </a:xfrm>
        </p:grpSpPr>
        <p:pic>
          <p:nvPicPr>
            <p:cNvPr id="17" name="Content Placeholder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20" t="93322" r="44739" b="1564"/>
            <a:stretch/>
          </p:blipFill>
          <p:spPr>
            <a:xfrm>
              <a:off x="5382410" y="5854000"/>
              <a:ext cx="676723" cy="180000"/>
            </a:xfrm>
            <a:prstGeom prst="rect">
              <a:avLst/>
            </a:prstGeom>
          </p:spPr>
        </p:pic>
        <p:pic>
          <p:nvPicPr>
            <p:cNvPr id="18" name="Content Placeholder 10"/>
            <p:cNvPicPr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93828" r="40259" b="2519"/>
            <a:stretch/>
          </p:blipFill>
          <p:spPr>
            <a:xfrm>
              <a:off x="6094758" y="5860338"/>
              <a:ext cx="229590" cy="141169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807522" y="1996934"/>
            <a:ext cx="1816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NOX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59530" y="1996934"/>
            <a:ext cx="1816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PM</a:t>
            </a:r>
            <a:r>
              <a:rPr lang="en-US" sz="2000" baseline="-25000" dirty="0" smtClean="0">
                <a:solidFill>
                  <a:schemeClr val="tx2"/>
                </a:solidFill>
              </a:rPr>
              <a:t>2.5</a:t>
            </a:r>
            <a:endParaRPr lang="en-US" sz="2000" baseline="-25000" dirty="0">
              <a:solidFill>
                <a:schemeClr val="tx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11537" y="1996934"/>
            <a:ext cx="1816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NH</a:t>
            </a:r>
            <a:r>
              <a:rPr lang="en-US" sz="2000" baseline="-25000" dirty="0" smtClean="0">
                <a:solidFill>
                  <a:schemeClr val="tx2"/>
                </a:solidFill>
              </a:rPr>
              <a:t>3</a:t>
            </a:r>
            <a:endParaRPr lang="en-US" sz="2000" baseline="-25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83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>
                <a:ea typeface="Calibri" charset="0"/>
                <a:cs typeface="Calibri" charset="0"/>
              </a:rPr>
              <a:t>Marginal </a:t>
            </a:r>
            <a:r>
              <a:rPr lang="en-US" sz="3200" b="1" dirty="0" smtClean="0">
                <a:ea typeface="Calibri" charset="0"/>
                <a:cs typeface="Calibri" charset="0"/>
              </a:rPr>
              <a:t>Benefit </a:t>
            </a:r>
            <a:r>
              <a:rPr lang="en-US" sz="3200" b="1" dirty="0">
                <a:ea typeface="Calibri" charset="0"/>
                <a:cs typeface="Calibri" charset="0"/>
              </a:rPr>
              <a:t/>
            </a:r>
            <a:br>
              <a:rPr lang="en-US" sz="3200" b="1" dirty="0">
                <a:ea typeface="Calibri" charset="0"/>
                <a:cs typeface="Calibri" charset="0"/>
              </a:rPr>
            </a:br>
            <a:r>
              <a:rPr lang="en-US" sz="3200" b="1" dirty="0">
                <a:ea typeface="Calibri" charset="0"/>
                <a:cs typeface="Calibri" charset="0"/>
              </a:rPr>
              <a:t>for Energy </a:t>
            </a:r>
            <a:r>
              <a:rPr lang="en-US" sz="3200" b="1" dirty="0" smtClean="0">
                <a:ea typeface="Calibri" charset="0"/>
                <a:cs typeface="Calibri" charset="0"/>
              </a:rPr>
              <a:t>Sector-China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E007-C891-8240-AF33-8037C230102E}" type="slidenum">
              <a:rPr lang="en-US" smtClean="0"/>
              <a:t>7</a:t>
            </a:fld>
            <a:endParaRPr lang="en-US"/>
          </a:p>
        </p:txBody>
      </p:sp>
      <p:pic>
        <p:nvPicPr>
          <p:cNvPr id="12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0" t="93322" r="35877" b="1564"/>
          <a:stretch/>
        </p:blipFill>
        <p:spPr>
          <a:xfrm>
            <a:off x="994558" y="5416721"/>
            <a:ext cx="988621" cy="180531"/>
          </a:xfrm>
          <a:prstGeom prst="rect">
            <a:avLst/>
          </a:prstGeom>
        </p:spPr>
      </p:pic>
      <p:pic>
        <p:nvPicPr>
          <p:cNvPr id="13" name="Content Placeholder 8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2" t="93080" r="33929" b="2050"/>
          <a:stretch/>
        </p:blipFill>
        <p:spPr>
          <a:xfrm>
            <a:off x="4013129" y="5417252"/>
            <a:ext cx="990000" cy="18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07522" y="1996934"/>
            <a:ext cx="1816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NOX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59530" y="1996934"/>
            <a:ext cx="1816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PM</a:t>
            </a:r>
            <a:r>
              <a:rPr lang="en-US" sz="2000" baseline="-25000" dirty="0" smtClean="0">
                <a:solidFill>
                  <a:schemeClr val="tx2"/>
                </a:solidFill>
              </a:rPr>
              <a:t>2.5</a:t>
            </a:r>
            <a:endParaRPr lang="en-US" sz="2000" baseline="-25000" dirty="0">
              <a:solidFill>
                <a:schemeClr val="tx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11537" y="1996934"/>
            <a:ext cx="1816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SO</a:t>
            </a:r>
            <a:r>
              <a:rPr lang="en-US" sz="2000" baseline="-25000" dirty="0" smtClean="0">
                <a:solidFill>
                  <a:schemeClr val="tx2"/>
                </a:solidFill>
              </a:rPr>
              <a:t>2</a:t>
            </a:r>
            <a:endParaRPr lang="en-US" sz="2000" baseline="-25000" dirty="0">
              <a:solidFill>
                <a:schemeClr val="tx2"/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" t="7853" r="5439" b="27618"/>
          <a:stretch/>
        </p:blipFill>
        <p:spPr>
          <a:xfrm>
            <a:off x="282038" y="2720038"/>
            <a:ext cx="2660400" cy="1936800"/>
          </a:xfrm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" t="7446" r="6017" b="27965"/>
          <a:stretch/>
        </p:blipFill>
        <p:spPr>
          <a:xfrm>
            <a:off x="3327224" y="2720038"/>
            <a:ext cx="2660400" cy="1936800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" t="7792" r="6710" b="27792"/>
          <a:stretch/>
        </p:blipFill>
        <p:spPr>
          <a:xfrm>
            <a:off x="6289799" y="2720038"/>
            <a:ext cx="2660400" cy="1936800"/>
          </a:xfrm>
          <a:prstGeom prst="rect">
            <a:avLst/>
          </a:prstGeom>
        </p:spPr>
      </p:pic>
      <p:pic>
        <p:nvPicPr>
          <p:cNvPr id="23" name="Content Placeholder 14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" t="80662" r="8604" b="7893"/>
          <a:stretch/>
        </p:blipFill>
        <p:spPr>
          <a:xfrm>
            <a:off x="248447" y="5033568"/>
            <a:ext cx="2376000" cy="316800"/>
          </a:xfrm>
          <a:prstGeom prst="rect">
            <a:avLst/>
          </a:prstGeom>
        </p:spPr>
      </p:pic>
      <p:pic>
        <p:nvPicPr>
          <p:cNvPr id="24" name="Content Placeholder 16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2" t="80662" r="8603" b="8137"/>
          <a:stretch/>
        </p:blipFill>
        <p:spPr>
          <a:xfrm>
            <a:off x="3370823" y="5033568"/>
            <a:ext cx="2376000" cy="316800"/>
          </a:xfrm>
          <a:prstGeom prst="rect">
            <a:avLst/>
          </a:prstGeom>
        </p:spPr>
      </p:pic>
      <p:pic>
        <p:nvPicPr>
          <p:cNvPr id="25" name="Content Placeholder 18"/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2" t="80175" r="8603" b="8137"/>
          <a:stretch/>
        </p:blipFill>
        <p:spPr>
          <a:xfrm>
            <a:off x="6493199" y="5033568"/>
            <a:ext cx="2253600" cy="316971"/>
          </a:xfrm>
          <a:prstGeom prst="rect">
            <a:avLst/>
          </a:prstGeom>
        </p:spPr>
      </p:pic>
      <p:pic>
        <p:nvPicPr>
          <p:cNvPr id="26" name="Content Placeholder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0" t="91863" r="35390" b="1319"/>
          <a:stretch/>
        </p:blipFill>
        <p:spPr>
          <a:xfrm>
            <a:off x="7163400" y="5388524"/>
            <a:ext cx="990000" cy="23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04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Co-benefit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China,Japan,South</a:t>
            </a:r>
            <a:r>
              <a:rPr lang="en-US" dirty="0" smtClean="0"/>
              <a:t> Korea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E007-C891-8240-AF33-8037C23010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66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ea typeface="Calibri" charset="0"/>
                <a:cs typeface="Calibri" charset="0"/>
              </a:rPr>
              <a:t>China Co-benefits $/ </a:t>
            </a:r>
            <a:r>
              <a:rPr lang="en-US" sz="3200" b="1" dirty="0" err="1">
                <a:ea typeface="Calibri" charset="0"/>
                <a:cs typeface="Calibri" charset="0"/>
              </a:rPr>
              <a:t>tonne</a:t>
            </a:r>
            <a:r>
              <a:rPr lang="en-US" sz="3200" b="1" dirty="0">
                <a:ea typeface="Calibri" charset="0"/>
                <a:cs typeface="Calibri" charset="0"/>
              </a:rPr>
              <a:t> CO</a:t>
            </a:r>
            <a:r>
              <a:rPr lang="en-US" sz="3200" b="1" baseline="-25000" dirty="0">
                <a:ea typeface="Calibri" charset="0"/>
                <a:cs typeface="Calibri" charset="0"/>
              </a:rPr>
              <a:t>2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Transportation Sector (Mobile)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Energy Sector (Power Industry)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E007-C891-8240-AF33-8037C230102E}" type="slidenum">
              <a:rPr lang="en-US" smtClean="0"/>
              <a:t>9</a:t>
            </a:fld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31" b="-12944"/>
          <a:stretch/>
        </p:blipFill>
        <p:spPr>
          <a:xfrm>
            <a:off x="1653149" y="6031770"/>
            <a:ext cx="931746" cy="34425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31" b="-12944"/>
          <a:stretch/>
        </p:blipFill>
        <p:spPr>
          <a:xfrm>
            <a:off x="6063457" y="6005035"/>
            <a:ext cx="931746" cy="344254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9" b="28165"/>
          <a:stretch/>
        </p:blipFill>
        <p:spPr>
          <a:xfrm>
            <a:off x="457200" y="2743200"/>
            <a:ext cx="3932238" cy="2529444"/>
          </a:xfrm>
        </p:spPr>
      </p:pic>
      <p:pic>
        <p:nvPicPr>
          <p:cNvPr id="15" name="Content Placeholder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9" t="80290" r="8343" b="8234"/>
          <a:stretch/>
        </p:blipFill>
        <p:spPr>
          <a:xfrm>
            <a:off x="585986" y="5465315"/>
            <a:ext cx="3313216" cy="451262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" t="8114" r="4983" b="26654"/>
          <a:stretch/>
        </p:blipFill>
        <p:spPr>
          <a:xfrm>
            <a:off x="4952010" y="2766951"/>
            <a:ext cx="3538848" cy="2565070"/>
          </a:xfrm>
        </p:spPr>
      </p:pic>
      <p:pic>
        <p:nvPicPr>
          <p:cNvPr id="20" name="Content Placeholder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" t="79686" r="8909" b="8536"/>
          <a:stretch/>
        </p:blipFill>
        <p:spPr>
          <a:xfrm>
            <a:off x="4963886" y="5465315"/>
            <a:ext cx="3372592" cy="46313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46594" y="6348264"/>
            <a:ext cx="2592000" cy="276999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dk2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Total benefit 210 USD billion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5233330" y="6348264"/>
            <a:ext cx="2592000" cy="276999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dk2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Total benefit 730 USD billion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13248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20915</TotalTime>
  <Words>1475</Words>
  <Application>Microsoft Macintosh PowerPoint</Application>
  <PresentationFormat>On-screen Show (4:3)</PresentationFormat>
  <Paragraphs>321</Paragraphs>
  <Slides>20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Clarity</vt:lpstr>
      <vt:lpstr>Air Quality Health Co-benefits of CO2 Reduction in East Asia: an Adjoint Sensitivity Analysis</vt:lpstr>
      <vt:lpstr>Introduction</vt:lpstr>
      <vt:lpstr>Introduction</vt:lpstr>
      <vt:lpstr>Methodology</vt:lpstr>
      <vt:lpstr>Marginal Benefit</vt:lpstr>
      <vt:lpstr>Marginal Benefit  for Transportation Sector-China</vt:lpstr>
      <vt:lpstr>Marginal Benefit  for Energy Sector-China</vt:lpstr>
      <vt:lpstr>Co-benefit</vt:lpstr>
      <vt:lpstr>China Co-benefits $/ tonne CO2</vt:lpstr>
      <vt:lpstr>The Contribution of Each Primary Emissions to Total Co-benefit ($) in Energy Sector for 30 China Province </vt:lpstr>
      <vt:lpstr>The Contribution of Each Primary Emissions to Total Co-benefit ($) in Transportation for 30 China Province </vt:lpstr>
      <vt:lpstr>Japan Co-benefits $/ tonne CO2</vt:lpstr>
      <vt:lpstr>South Korea Co-benefits $/ tonne CO2</vt:lpstr>
      <vt:lpstr>Top 10 Power Plant Facilities Contributing to the Total Avoided Death(China)</vt:lpstr>
      <vt:lpstr> Power Plant’s Total Avoided Deaths</vt:lpstr>
      <vt:lpstr>Total Avoided Death (China, Japan, South Korea)</vt:lpstr>
      <vt:lpstr>Total Co-benefit by Province (billion $)</vt:lpstr>
      <vt:lpstr>Key Findings </vt:lpstr>
      <vt:lpstr>Acknowledgment</vt:lpstr>
      <vt:lpstr>               Thank You!    References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Quantifying co-benefits of CO2 emission reductions for the US:  An Adjoint sensitivity analysis</dc:title>
  <dc:creator>Mac book</dc:creator>
  <cp:lastModifiedBy>Amir Hakami</cp:lastModifiedBy>
  <cp:revision>865</cp:revision>
  <cp:lastPrinted>2018-05-22T16:16:31Z</cp:lastPrinted>
  <dcterms:created xsi:type="dcterms:W3CDTF">2015-10-03T13:44:31Z</dcterms:created>
  <dcterms:modified xsi:type="dcterms:W3CDTF">2018-10-23T12:09:51Z</dcterms:modified>
</cp:coreProperties>
</file>