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6" r:id="rId3"/>
    <p:sldId id="277" r:id="rId4"/>
    <p:sldId id="278" r:id="rId5"/>
    <p:sldId id="290" r:id="rId6"/>
    <p:sldId id="280" r:id="rId7"/>
    <p:sldId id="282" r:id="rId8"/>
    <p:sldId id="283" r:id="rId9"/>
    <p:sldId id="291" r:id="rId10"/>
    <p:sldId id="284" r:id="rId11"/>
    <p:sldId id="285" r:id="rId12"/>
    <p:sldId id="287" r:id="rId13"/>
    <p:sldId id="294" r:id="rId14"/>
    <p:sldId id="286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ong Tran" initials="CT" lastIdx="4" clrIdx="0">
    <p:extLst>
      <p:ext uri="{19B8F6BF-5375-455C-9EA6-DF929625EA0E}">
        <p15:presenceInfo xmlns:p15="http://schemas.microsoft.com/office/powerpoint/2012/main" userId="S-1-5-21-1801674531-764733703-839522115-3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7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9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9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9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4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BD5-5D2B-42B0-AD10-2BE86C424DF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52B9-A54A-4B9C-A2D7-FB1AADF7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Investigating Causes of CMAQ Under-Predictions of Sea Salt Aerosol in the San Francisco Bay Area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23189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3800" dirty="0"/>
              <a:t>Su-Tzai Soong, Cuong Tran, David Fairley, Yiqin Jia, Saffet Tanrikulu</a:t>
            </a:r>
          </a:p>
          <a:p>
            <a:r>
              <a:rPr lang="en-US" sz="3800" dirty="0"/>
              <a:t>Bay Area Air Quality Management District - San Francisco, CA</a:t>
            </a:r>
          </a:p>
          <a:p>
            <a:r>
              <a:rPr lang="en-US" sz="3800" dirty="0"/>
              <a:t> </a:t>
            </a:r>
          </a:p>
          <a:p>
            <a:r>
              <a:rPr lang="en-US" sz="3800" dirty="0"/>
              <a:t>Christopher Emery, Andrew Wentland, Bonyoung Koo</a:t>
            </a:r>
          </a:p>
          <a:p>
            <a:r>
              <a:rPr lang="en-US" sz="3800" dirty="0" err="1"/>
              <a:t>Ramboll</a:t>
            </a:r>
            <a:r>
              <a:rPr lang="en-US" sz="3800" dirty="0"/>
              <a:t> Environ - Novato, CA</a:t>
            </a:r>
          </a:p>
        </p:txBody>
      </p:sp>
    </p:spTree>
    <p:extLst>
      <p:ext uri="{BB962C8B-B14F-4D97-AF65-F5344CB8AC3E}">
        <p14:creationId xmlns:p14="http://schemas.microsoft.com/office/powerpoint/2010/main" val="269643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Simulated Wind and Sea Salt (</a:t>
            </a:r>
            <a:r>
              <a:rPr lang="en-US" sz="3600" dirty="0"/>
              <a:t>36 KM Domain</a:t>
            </a:r>
            <a:r>
              <a:rPr lang="en-US" dirty="0"/>
              <a:t>)</a:t>
            </a:r>
            <a:br>
              <a:rPr lang="en-US" dirty="0"/>
            </a:br>
            <a:r>
              <a:rPr lang="en-US" sz="3200" dirty="0"/>
              <a:t>4 UTC May 10,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1690689"/>
            <a:ext cx="4745165" cy="488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1690689"/>
            <a:ext cx="4736592" cy="48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5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Simulated Sea Salt (</a:t>
            </a:r>
            <a:r>
              <a:rPr lang="en-US" sz="3600" dirty="0"/>
              <a:t>36 KM and 4 KM Domains</a:t>
            </a:r>
            <a:r>
              <a:rPr lang="en-US" dirty="0"/>
              <a:t>)</a:t>
            </a:r>
            <a:br>
              <a:rPr lang="en-US" dirty="0"/>
            </a:br>
            <a:r>
              <a:rPr lang="en-US" sz="3200" dirty="0"/>
              <a:t>4 Times Sea Spray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1598141"/>
            <a:ext cx="4647916" cy="4786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46" y="1598141"/>
            <a:ext cx="4835381" cy="48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Simulated Sea Salt with 4 Times Sea Spray</a:t>
            </a:r>
            <a:br>
              <a:rPr lang="en-US" sz="4000" dirty="0"/>
            </a:br>
            <a:r>
              <a:rPr lang="en-US" sz="3200" dirty="0"/>
              <a:t>Average of West Oakland, Vallejo and Livermore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066" y="1690688"/>
            <a:ext cx="6816399" cy="49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Contribution of sea salt to ambient PM is significant in the Bay Area</a:t>
            </a:r>
          </a:p>
          <a:p>
            <a:r>
              <a:rPr lang="en-US" dirty="0"/>
              <a:t>Both versions of CMAQ are underestimating PM from sea salt:</a:t>
            </a:r>
          </a:p>
          <a:p>
            <a:pPr lvl="1"/>
            <a:r>
              <a:rPr lang="en-US" dirty="0"/>
              <a:t>CMAQv5.0.2 by factors of 2-10</a:t>
            </a:r>
          </a:p>
          <a:p>
            <a:pPr lvl="1"/>
            <a:r>
              <a:rPr lang="en-US" dirty="0"/>
              <a:t>CMAQv5.1 by factors of 2-5</a:t>
            </a:r>
          </a:p>
          <a:p>
            <a:r>
              <a:rPr lang="en-US" dirty="0"/>
              <a:t>Increasing sea spray emissions by a factor of 4 significantly improves modeled sea salt concentrations</a:t>
            </a:r>
          </a:p>
          <a:p>
            <a:r>
              <a:rPr lang="en-US" dirty="0"/>
              <a:t>We have encountered a lateral boundary problem for PM species in CMAQv5.1 using s07-ae6.</a:t>
            </a:r>
          </a:p>
          <a:p>
            <a:r>
              <a:rPr lang="en-US" dirty="0"/>
              <a:t>Need help from CMAQ developers to minimize both errors </a:t>
            </a:r>
          </a:p>
        </p:txBody>
      </p:sp>
    </p:spTree>
    <p:extLst>
      <p:ext uri="{BB962C8B-B14F-4D97-AF65-F5344CB8AC3E}">
        <p14:creationId xmlns:p14="http://schemas.microsoft.com/office/powerpoint/2010/main" val="68988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Hourly Sea Salt Animation (Domain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7" y="1285875"/>
            <a:ext cx="41624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5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CMAQv5.1 Lateral Boundary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dirty="0"/>
              <a:t>CMAQv5.0.2 S99-ae5 MOZART BC</a:t>
            </a:r>
          </a:p>
          <a:p>
            <a:pPr algn="l"/>
            <a:r>
              <a:rPr lang="en-US" dirty="0"/>
              <a:t>CMAQv5.1 s07-ae6 MOZART BC</a:t>
            </a:r>
          </a:p>
        </p:txBody>
      </p:sp>
    </p:spTree>
    <p:extLst>
      <p:ext uri="{BB962C8B-B14F-4D97-AF65-F5344CB8AC3E}">
        <p14:creationId xmlns:p14="http://schemas.microsoft.com/office/powerpoint/2010/main" val="10993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0"/>
            <a:ext cx="4286250" cy="4286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PM2.5</a:t>
            </a:r>
            <a:br>
              <a:rPr lang="en-US" dirty="0"/>
            </a:br>
            <a:r>
              <a:rPr lang="en-US" dirty="0"/>
              <a:t>CMAQv5.0.2 vs CMAQv5.1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136127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 Boundary Condition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dirty="0"/>
              <a:t>CMAQv5.0.2 S99-ae5  Reducing MOZART BC to 1% of the original values</a:t>
            </a:r>
          </a:p>
          <a:p>
            <a:pPr algn="l"/>
            <a:r>
              <a:rPr lang="en-US" dirty="0"/>
              <a:t>CMAQv5.1 s07-ae6 Reducing MOZART BC to 1% of the original values</a:t>
            </a:r>
          </a:p>
        </p:txBody>
      </p:sp>
    </p:spTree>
    <p:extLst>
      <p:ext uri="{BB962C8B-B14F-4D97-AF65-F5344CB8AC3E}">
        <p14:creationId xmlns:p14="http://schemas.microsoft.com/office/powerpoint/2010/main" val="1522088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Experiments with 1% BC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0"/>
            <a:ext cx="4286250" cy="4286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7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 Boundary Condition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l"/>
            <a:r>
              <a:rPr lang="en-US" dirty="0"/>
              <a:t>CMAQv5.0.2 S99-ae5  Reducing MOZART BC to 1% of the original values</a:t>
            </a:r>
          </a:p>
          <a:p>
            <a:pPr algn="l"/>
            <a:r>
              <a:rPr lang="en-US" dirty="0"/>
              <a:t>     Set </a:t>
            </a:r>
            <a:r>
              <a:rPr lang="en-US" dirty="0" err="1"/>
              <a:t>ANAJ</a:t>
            </a:r>
            <a:r>
              <a:rPr lang="en-US" dirty="0"/>
              <a:t> = 2.3 </a:t>
            </a:r>
            <a:r>
              <a:rPr lang="en-US" dirty="0" err="1"/>
              <a:t>ACLJ</a:t>
            </a:r>
            <a:r>
              <a:rPr lang="en-US" dirty="0"/>
              <a:t> = 3.55 A25J = 1 NO2 = .002 O3 = .01</a:t>
            </a:r>
          </a:p>
          <a:p>
            <a:pPr algn="l"/>
            <a:r>
              <a:rPr lang="en-US" dirty="0"/>
              <a:t>CMAQv5.1 s07-ae6 Reducing MOZART BC to 1% of the </a:t>
            </a:r>
            <a:r>
              <a:rPr lang="en-US" dirty="0" err="1"/>
              <a:t>originalvalues</a:t>
            </a:r>
            <a:endParaRPr lang="en-US" dirty="0"/>
          </a:p>
          <a:p>
            <a:pPr algn="l"/>
            <a:r>
              <a:rPr lang="en-US" dirty="0"/>
              <a:t>     Set </a:t>
            </a:r>
            <a:r>
              <a:rPr lang="en-US" dirty="0" err="1"/>
              <a:t>ANAJ</a:t>
            </a:r>
            <a:r>
              <a:rPr lang="en-US" dirty="0"/>
              <a:t> = 2.3 </a:t>
            </a:r>
            <a:r>
              <a:rPr lang="en-US" dirty="0" err="1"/>
              <a:t>ACLJ</a:t>
            </a:r>
            <a:r>
              <a:rPr lang="en-US" dirty="0"/>
              <a:t> = 3.55 </a:t>
            </a:r>
            <a:r>
              <a:rPr lang="en-US" dirty="0" err="1"/>
              <a:t>AOTHRJ</a:t>
            </a:r>
            <a:r>
              <a:rPr lang="en-US" dirty="0"/>
              <a:t> = 1 NO2 = .002 O3 = .01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4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Conducting a health impacts study of PM2.5 in the Bay Area</a:t>
            </a:r>
          </a:p>
          <a:p>
            <a:r>
              <a:rPr lang="en-US" dirty="0"/>
              <a:t>Simulating PM2.5 year-round to prepare input to </a:t>
            </a:r>
            <a:r>
              <a:rPr lang="en-US" dirty="0" err="1"/>
              <a:t>BenMAP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Under-predicting PM2.5 during summer, especially in May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Primarily due to under-prediction of sea salt</a:t>
            </a:r>
          </a:p>
          <a:p>
            <a:r>
              <a:rPr lang="en-US" dirty="0"/>
              <a:t>Sea salt contributes 8% to annual PM2.5 in the Bay Area</a:t>
            </a:r>
            <a:endParaRPr lang="en-US" baseline="30000" dirty="0"/>
          </a:p>
          <a:p>
            <a:r>
              <a:rPr lang="en-US" dirty="0"/>
              <a:t>On some days, it contributes up to 50%</a:t>
            </a: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Experiments with 1% BC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 err="1"/>
              <a:t>ANAJ</a:t>
            </a:r>
            <a:r>
              <a:rPr lang="en-US" dirty="0"/>
              <a:t> = 2.3 </a:t>
            </a:r>
            <a:r>
              <a:rPr lang="en-US" dirty="0" err="1"/>
              <a:t>ACLJ</a:t>
            </a:r>
            <a:r>
              <a:rPr lang="en-US" dirty="0"/>
              <a:t> = 3.55 </a:t>
            </a:r>
            <a:r>
              <a:rPr lang="en-US" dirty="0" err="1"/>
              <a:t>OTR</a:t>
            </a:r>
            <a:r>
              <a:rPr lang="en-US" dirty="0"/>
              <a:t> = 1 NO = .002 O3 = .01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0"/>
            <a:ext cx="4286250" cy="42862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ANAJ</a:t>
            </a:r>
            <a:r>
              <a:rPr lang="en-US" dirty="0"/>
              <a:t> and </a:t>
            </a:r>
            <a:r>
              <a:rPr lang="en-US" dirty="0" err="1"/>
              <a:t>ACLJ</a:t>
            </a:r>
            <a:r>
              <a:rPr lang="en-US" dirty="0"/>
              <a:t> Have Identical Patterns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0"/>
            <a:ext cx="4286250" cy="42862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7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OTR</a:t>
            </a:r>
            <a:r>
              <a:rPr lang="en-US" dirty="0"/>
              <a:t> has Identical Pattern Too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858169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45268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is no problem in O3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4286250" cy="428625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3305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WRF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36-12-4 km nested domains</a:t>
            </a:r>
          </a:p>
          <a:p>
            <a:r>
              <a:rPr lang="en-US" sz="2400" dirty="0"/>
              <a:t>CMAQv5.0.2 (original sea salt algorithm)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Majority of simulations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4 km, no nesting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MOZART boundary conditions</a:t>
            </a:r>
          </a:p>
          <a:p>
            <a:r>
              <a:rPr lang="en-US" sz="2400" dirty="0"/>
              <a:t>CMAQv5.0.2 and CMAQv5.1 (revised sea salt algorithm)</a:t>
            </a:r>
          </a:p>
          <a:p>
            <a:r>
              <a:rPr lang="en-US" sz="2400" dirty="0"/>
              <a:t>Comparison of model results with observations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t="17856" r="5995" b="13523"/>
          <a:stretch/>
        </p:blipFill>
        <p:spPr>
          <a:xfrm>
            <a:off x="6764110" y="1603469"/>
            <a:ext cx="4935741" cy="52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Observed and Simulated </a:t>
            </a:r>
            <a:r>
              <a:rPr lang="en-US" b="1" dirty="0"/>
              <a:t>PM2.5</a:t>
            </a:r>
            <a:br>
              <a:rPr lang="en-US" dirty="0"/>
            </a:br>
            <a:r>
              <a:rPr lang="en-US" sz="3200" dirty="0"/>
              <a:t>San Francisco Bay Area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65" y="1690688"/>
            <a:ext cx="9104870" cy="49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Daily Differences Between Measured and Simulated </a:t>
            </a:r>
            <a:r>
              <a:rPr lang="en-US" sz="3600" b="1" dirty="0"/>
              <a:t>Sea Salt 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Boxplots across All CA Stations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18" y="1510296"/>
            <a:ext cx="9440563" cy="49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6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Observed and Simulated Sea Salt</a:t>
            </a:r>
            <a:br>
              <a:rPr lang="en-US" dirty="0"/>
            </a:br>
            <a:r>
              <a:rPr lang="en-US" sz="3200" dirty="0"/>
              <a:t>Annual Mean at Selected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Char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04" y="1690688"/>
            <a:ext cx="9395191" cy="480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Daily Average Sea Salt</a:t>
            </a:r>
            <a:br>
              <a:rPr lang="en-US" dirty="0"/>
            </a:br>
            <a:r>
              <a:rPr lang="en-US" sz="3200" dirty="0"/>
              <a:t>Point Reyes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5" y="1825625"/>
            <a:ext cx="11875989" cy="46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Daily Average Sea Salt</a:t>
            </a:r>
            <a:br>
              <a:rPr lang="en-US" dirty="0"/>
            </a:br>
            <a:r>
              <a:rPr lang="en-US" sz="3200" dirty="0"/>
              <a:t>West Oakland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5" y="1825625"/>
            <a:ext cx="11898410" cy="46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01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Investigated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between wind and sea salt</a:t>
            </a:r>
          </a:p>
          <a:p>
            <a:r>
              <a:rPr lang="en-US" dirty="0"/>
              <a:t>Effect of modeling domain size on sea salt distribution</a:t>
            </a:r>
          </a:p>
          <a:p>
            <a:r>
              <a:rPr lang="en-US" dirty="0"/>
              <a:t>Sea spray emission algorithm in </a:t>
            </a:r>
            <a:r>
              <a:rPr lang="en-US" dirty="0" err="1"/>
              <a:t>CMAQ</a:t>
            </a:r>
            <a:endParaRPr lang="en-US" dirty="0"/>
          </a:p>
          <a:p>
            <a:r>
              <a:rPr lang="en-US" dirty="0"/>
              <a:t>Potential lateral boundary problem for PM species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1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16376</TotalTime>
  <Words>440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Office Theme</vt:lpstr>
      <vt:lpstr>Investigating Causes of CMAQ Under-Predictions of Sea Salt Aerosol in the San Francisco Bay Area</vt:lpstr>
      <vt:lpstr>Motivation</vt:lpstr>
      <vt:lpstr>Modeling Approach</vt:lpstr>
      <vt:lpstr>Observed and Simulated PM2.5 San Francisco Bay Area Mean</vt:lpstr>
      <vt:lpstr>Daily Differences Between Measured and Simulated Sea Salt   Boxplots across All CA Stations</vt:lpstr>
      <vt:lpstr>Observed and Simulated Sea Salt Annual Mean at Selected Stations</vt:lpstr>
      <vt:lpstr>Daily Average Sea Salt Point Reyes</vt:lpstr>
      <vt:lpstr>Daily Average Sea Salt West Oakland</vt:lpstr>
      <vt:lpstr>Factors Investigated</vt:lpstr>
      <vt:lpstr>Simulated Wind and Sea Salt (36 KM Domain) 4 UTC May 10, 2012</vt:lpstr>
      <vt:lpstr>Simulated Sea Salt (36 KM and 4 KM Domains) 4 Times Sea Spray</vt:lpstr>
      <vt:lpstr>Simulated Sea Salt with 4 Times Sea Spray Average of West Oakland, Vallejo and Livermore</vt:lpstr>
      <vt:lpstr>Summary and Conclusion</vt:lpstr>
      <vt:lpstr>Hourly Sea Salt Animation (Domain 1)</vt:lpstr>
      <vt:lpstr>Possible CMAQv5.1 Lateral Boundary Problem</vt:lpstr>
      <vt:lpstr>PM2.5 CMAQv5.0.2 vs CMAQv5.1</vt:lpstr>
      <vt:lpstr>Clean Boundary Condition Experiments</vt:lpstr>
      <vt:lpstr>Experiments with 1% BC</vt:lpstr>
      <vt:lpstr>Fixed Boundary Condition Experiments</vt:lpstr>
      <vt:lpstr>Experiments with 1% BC and ANAJ = 2.3 ACLJ = 3.55 OTR = 1 NO = .002 O3 = .01</vt:lpstr>
      <vt:lpstr>ANAJ and ACLJ Have Identical Patterns</vt:lpstr>
      <vt:lpstr>OTR has Identical Pattern Too</vt:lpstr>
      <vt:lpstr>There is no problem in O3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Su-Tzai Soong</dc:creator>
  <cp:lastModifiedBy>Su-Tzai Soong</cp:lastModifiedBy>
  <cp:revision>115</cp:revision>
  <dcterms:created xsi:type="dcterms:W3CDTF">2016-09-20T17:19:43Z</dcterms:created>
  <dcterms:modified xsi:type="dcterms:W3CDTF">2016-10-22T00:12:07Z</dcterms:modified>
</cp:coreProperties>
</file>