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0" r:id="rId2"/>
    <p:sldId id="312" r:id="rId3"/>
    <p:sldId id="316" r:id="rId4"/>
    <p:sldId id="315" r:id="rId5"/>
    <p:sldId id="310" r:id="rId6"/>
    <p:sldId id="266" r:id="rId7"/>
    <p:sldId id="317" r:id="rId8"/>
    <p:sldId id="268" r:id="rId9"/>
    <p:sldId id="313" r:id="rId10"/>
    <p:sldId id="322" r:id="rId11"/>
    <p:sldId id="303" r:id="rId12"/>
    <p:sldId id="309" r:id="rId13"/>
    <p:sldId id="323" r:id="rId14"/>
    <p:sldId id="278" r:id="rId15"/>
    <p:sldId id="280" r:id="rId16"/>
    <p:sldId id="295" r:id="rId17"/>
    <p:sldId id="276" r:id="rId18"/>
    <p:sldId id="269" r:id="rId19"/>
    <p:sldId id="305" r:id="rId20"/>
    <p:sldId id="300" r:id="rId21"/>
    <p:sldId id="301" r:id="rId22"/>
    <p:sldId id="318" r:id="rId23"/>
    <p:sldId id="314" r:id="rId24"/>
    <p:sldId id="288" r:id="rId25"/>
    <p:sldId id="270" r:id="rId26"/>
    <p:sldId id="319" r:id="rId27"/>
    <p:sldId id="320" r:id="rId28"/>
    <p:sldId id="321" r:id="rId29"/>
    <p:sldId id="274" r:id="rId30"/>
    <p:sldId id="279" r:id="rId31"/>
    <p:sldId id="298" r:id="rId32"/>
    <p:sldId id="299" r:id="rId33"/>
    <p:sldId id="292" r:id="rId34"/>
    <p:sldId id="307" r:id="rId35"/>
    <p:sldId id="306" r:id="rId36"/>
    <p:sldId id="289" r:id="rId37"/>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initials="D" lastIdx="10" clrIdx="0"/>
  <p:cmAuthor id="1" name="Quazi Rasool" initials="QR" lastIdx="7" clrIdx="1"/>
  <p:cmAuthor id="2" name="Quazi Z Rasool" initials="QZR" lastIdx="2" clrIdx="2"/>
  <p:cmAuthor id="3" name="Daniel Cohan" initials="DC" lastIdx="8" clrIdx="3"/>
  <p:cmAuthor id="4" name="Temp" initials="T" lastIdx="1" clrIdx="4">
    <p:extLst/>
  </p:cmAuthor>
  <p:cmAuthor id="5" name="Walker, JohnT" initials="WJ" lastIdx="2" clrIdx="5">
    <p:extLst>
      <p:ext uri="{19B8F6BF-5375-455C-9EA6-DF929625EA0E}">
        <p15:presenceInfo xmlns:p15="http://schemas.microsoft.com/office/powerpoint/2012/main" userId="Walker, Joh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60"/>
  </p:normalViewPr>
  <p:slideViewPr>
    <p:cSldViewPr>
      <p:cViewPr varScale="1">
        <p:scale>
          <a:sx n="74" d="100"/>
          <a:sy n="74" d="100"/>
        </p:scale>
        <p:origin x="522"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qzr1\Desktop\BDSNP,%20CMAS%20paper%20and%20other%20write%20ups\CASTNETvsmodelsMDA8o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qzr1\Desktop\BDSNP,%20CMAS%20paper%20and%20other%20write%20ups\CASTNETvsmodelsMDA8o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444191186627992E-2"/>
          <c:y val="3.9423066976044814E-2"/>
          <c:w val="0.64217559976055627"/>
          <c:h val="0.79028137372658913"/>
        </c:manualLayout>
      </c:layout>
      <c:scatterChart>
        <c:scatterStyle val="lineMarker"/>
        <c:varyColors val="0"/>
        <c:ser>
          <c:idx val="0"/>
          <c:order val="0"/>
          <c:tx>
            <c:strRef>
              <c:f>'11sites'!$P$18</c:f>
              <c:strCache>
                <c:ptCount val="1"/>
                <c:pt idx="0">
                  <c:v>YL</c:v>
                </c:pt>
              </c:strCache>
            </c:strRef>
          </c:tx>
          <c:spPr>
            <a:ln w="19050">
              <a:noFill/>
            </a:ln>
          </c:spPr>
          <c:marker>
            <c:symbol val="star"/>
            <c:size val="6"/>
            <c:spPr>
              <a:ln>
                <a:solidFill>
                  <a:schemeClr val="tx1"/>
                </a:solidFill>
              </a:ln>
            </c:spPr>
          </c:marker>
          <c:trendline>
            <c:spPr>
              <a:ln w="19050">
                <a:prstDash val="sysDot"/>
              </a:ln>
            </c:spPr>
            <c:trendlineType val="linear"/>
            <c:dispRSqr val="1"/>
            <c:dispEq val="1"/>
            <c:trendlineLbl>
              <c:layout>
                <c:manualLayout>
                  <c:x val="-0.20509386538547089"/>
                  <c:y val="-0.16969028871391076"/>
                </c:manualLayout>
              </c:layout>
              <c:tx>
                <c:rich>
                  <a:bodyPr/>
                  <a:lstStyle/>
                  <a:p>
                    <a:pPr>
                      <a:defRPr/>
                    </a:pPr>
                    <a:r>
                      <a:rPr lang="en-US" baseline="0"/>
                      <a:t>YL: y = 0.6567x + 21.264
R² = 0.4797</a:t>
                    </a:r>
                    <a:endParaRPr lang="en-US"/>
                  </a:p>
                </c:rich>
              </c:tx>
              <c:numFmt formatCode="General" sourceLinked="0"/>
            </c:trendlineLbl>
          </c:trendline>
          <c:xVal>
            <c:numRef>
              <c:f>'11sites'!$O$19:$O$329</c:f>
              <c:numCache>
                <c:formatCode>General</c:formatCode>
                <c:ptCount val="311"/>
                <c:pt idx="0">
                  <c:v>67</c:v>
                </c:pt>
                <c:pt idx="1">
                  <c:v>66</c:v>
                </c:pt>
                <c:pt idx="2">
                  <c:v>55</c:v>
                </c:pt>
                <c:pt idx="3">
                  <c:v>61</c:v>
                </c:pt>
                <c:pt idx="4">
                  <c:v>60</c:v>
                </c:pt>
                <c:pt idx="5">
                  <c:v>61</c:v>
                </c:pt>
                <c:pt idx="6">
                  <c:v>64</c:v>
                </c:pt>
                <c:pt idx="7">
                  <c:v>65</c:v>
                </c:pt>
                <c:pt idx="8">
                  <c:v>66</c:v>
                </c:pt>
                <c:pt idx="9">
                  <c:v>61</c:v>
                </c:pt>
                <c:pt idx="10">
                  <c:v>62</c:v>
                </c:pt>
                <c:pt idx="11">
                  <c:v>55</c:v>
                </c:pt>
                <c:pt idx="12">
                  <c:v>57</c:v>
                </c:pt>
                <c:pt idx="13">
                  <c:v>53</c:v>
                </c:pt>
                <c:pt idx="14">
                  <c:v>62</c:v>
                </c:pt>
                <c:pt idx="15">
                  <c:v>54</c:v>
                </c:pt>
                <c:pt idx="16">
                  <c:v>53</c:v>
                </c:pt>
                <c:pt idx="17">
                  <c:v>64</c:v>
                </c:pt>
                <c:pt idx="18">
                  <c:v>60</c:v>
                </c:pt>
                <c:pt idx="19">
                  <c:v>55</c:v>
                </c:pt>
                <c:pt idx="20">
                  <c:v>55</c:v>
                </c:pt>
                <c:pt idx="21">
                  <c:v>60</c:v>
                </c:pt>
                <c:pt idx="22">
                  <c:v>66</c:v>
                </c:pt>
                <c:pt idx="23">
                  <c:v>71</c:v>
                </c:pt>
                <c:pt idx="24">
                  <c:v>78</c:v>
                </c:pt>
                <c:pt idx="25">
                  <c:v>58</c:v>
                </c:pt>
                <c:pt idx="26">
                  <c:v>55</c:v>
                </c:pt>
                <c:pt idx="27">
                  <c:v>56</c:v>
                </c:pt>
                <c:pt idx="28">
                  <c:v>77</c:v>
                </c:pt>
                <c:pt idx="29">
                  <c:v>73</c:v>
                </c:pt>
                <c:pt idx="30">
                  <c:v>77</c:v>
                </c:pt>
                <c:pt idx="31">
                  <c:v>58</c:v>
                </c:pt>
                <c:pt idx="32">
                  <c:v>38</c:v>
                </c:pt>
                <c:pt idx="33">
                  <c:v>36</c:v>
                </c:pt>
                <c:pt idx="34">
                  <c:v>46</c:v>
                </c:pt>
                <c:pt idx="35">
                  <c:v>40</c:v>
                </c:pt>
                <c:pt idx="36">
                  <c:v>34</c:v>
                </c:pt>
                <c:pt idx="37">
                  <c:v>41</c:v>
                </c:pt>
                <c:pt idx="38">
                  <c:v>46</c:v>
                </c:pt>
                <c:pt idx="39">
                  <c:v>45</c:v>
                </c:pt>
                <c:pt idx="40">
                  <c:v>45</c:v>
                </c:pt>
                <c:pt idx="41">
                  <c:v>40</c:v>
                </c:pt>
                <c:pt idx="42">
                  <c:v>23</c:v>
                </c:pt>
                <c:pt idx="43">
                  <c:v>23</c:v>
                </c:pt>
                <c:pt idx="44">
                  <c:v>32</c:v>
                </c:pt>
                <c:pt idx="45">
                  <c:v>37</c:v>
                </c:pt>
                <c:pt idx="46">
                  <c:v>43</c:v>
                </c:pt>
                <c:pt idx="47">
                  <c:v>38</c:v>
                </c:pt>
                <c:pt idx="48">
                  <c:v>44</c:v>
                </c:pt>
                <c:pt idx="49">
                  <c:v>48</c:v>
                </c:pt>
                <c:pt idx="50">
                  <c:v>36</c:v>
                </c:pt>
                <c:pt idx="51">
                  <c:v>47</c:v>
                </c:pt>
                <c:pt idx="52">
                  <c:v>25</c:v>
                </c:pt>
                <c:pt idx="53">
                  <c:v>35</c:v>
                </c:pt>
                <c:pt idx="54">
                  <c:v>36</c:v>
                </c:pt>
                <c:pt idx="55">
                  <c:v>38</c:v>
                </c:pt>
                <c:pt idx="56">
                  <c:v>41</c:v>
                </c:pt>
                <c:pt idx="57">
                  <c:v>39</c:v>
                </c:pt>
                <c:pt idx="58">
                  <c:v>81</c:v>
                </c:pt>
                <c:pt idx="59">
                  <c:v>59</c:v>
                </c:pt>
                <c:pt idx="60">
                  <c:v>40</c:v>
                </c:pt>
                <c:pt idx="61">
                  <c:v>39</c:v>
                </c:pt>
                <c:pt idx="62">
                  <c:v>56</c:v>
                </c:pt>
                <c:pt idx="63">
                  <c:v>43</c:v>
                </c:pt>
                <c:pt idx="64">
                  <c:v>36</c:v>
                </c:pt>
                <c:pt idx="65">
                  <c:v>45</c:v>
                </c:pt>
                <c:pt idx="66">
                  <c:v>42</c:v>
                </c:pt>
                <c:pt idx="67">
                  <c:v>60</c:v>
                </c:pt>
                <c:pt idx="68">
                  <c:v>58</c:v>
                </c:pt>
                <c:pt idx="69">
                  <c:v>36</c:v>
                </c:pt>
                <c:pt idx="70">
                  <c:v>27</c:v>
                </c:pt>
                <c:pt idx="71">
                  <c:v>30</c:v>
                </c:pt>
                <c:pt idx="72">
                  <c:v>53</c:v>
                </c:pt>
                <c:pt idx="73">
                  <c:v>73</c:v>
                </c:pt>
                <c:pt idx="74">
                  <c:v>71</c:v>
                </c:pt>
                <c:pt idx="75">
                  <c:v>55</c:v>
                </c:pt>
                <c:pt idx="76">
                  <c:v>46</c:v>
                </c:pt>
                <c:pt idx="77">
                  <c:v>63</c:v>
                </c:pt>
                <c:pt idx="78">
                  <c:v>59</c:v>
                </c:pt>
                <c:pt idx="79">
                  <c:v>47</c:v>
                </c:pt>
                <c:pt idx="80">
                  <c:v>57</c:v>
                </c:pt>
                <c:pt idx="81">
                  <c:v>41</c:v>
                </c:pt>
                <c:pt idx="82">
                  <c:v>35</c:v>
                </c:pt>
                <c:pt idx="83">
                  <c:v>28</c:v>
                </c:pt>
                <c:pt idx="84">
                  <c:v>40</c:v>
                </c:pt>
                <c:pt idx="85">
                  <c:v>46</c:v>
                </c:pt>
                <c:pt idx="86">
                  <c:v>40</c:v>
                </c:pt>
                <c:pt idx="87">
                  <c:v>46</c:v>
                </c:pt>
                <c:pt idx="88">
                  <c:v>56</c:v>
                </c:pt>
                <c:pt idx="89">
                  <c:v>64</c:v>
                </c:pt>
                <c:pt idx="90">
                  <c:v>52</c:v>
                </c:pt>
                <c:pt idx="91">
                  <c:v>49</c:v>
                </c:pt>
                <c:pt idx="92">
                  <c:v>58</c:v>
                </c:pt>
                <c:pt idx="93">
                  <c:v>68</c:v>
                </c:pt>
                <c:pt idx="94">
                  <c:v>50</c:v>
                </c:pt>
                <c:pt idx="95">
                  <c:v>54</c:v>
                </c:pt>
                <c:pt idx="96">
                  <c:v>60</c:v>
                </c:pt>
                <c:pt idx="97">
                  <c:v>56</c:v>
                </c:pt>
                <c:pt idx="98">
                  <c:v>58</c:v>
                </c:pt>
                <c:pt idx="99">
                  <c:v>56</c:v>
                </c:pt>
                <c:pt idx="100">
                  <c:v>62</c:v>
                </c:pt>
                <c:pt idx="101">
                  <c:v>59</c:v>
                </c:pt>
                <c:pt idx="102">
                  <c:v>57</c:v>
                </c:pt>
                <c:pt idx="103">
                  <c:v>64</c:v>
                </c:pt>
                <c:pt idx="104">
                  <c:v>63</c:v>
                </c:pt>
                <c:pt idx="105">
                  <c:v>60</c:v>
                </c:pt>
                <c:pt idx="106">
                  <c:v>58</c:v>
                </c:pt>
                <c:pt idx="107">
                  <c:v>53</c:v>
                </c:pt>
                <c:pt idx="108">
                  <c:v>67</c:v>
                </c:pt>
                <c:pt idx="109">
                  <c:v>63</c:v>
                </c:pt>
                <c:pt idx="110">
                  <c:v>56</c:v>
                </c:pt>
                <c:pt idx="111">
                  <c:v>54</c:v>
                </c:pt>
                <c:pt idx="112">
                  <c:v>60</c:v>
                </c:pt>
                <c:pt idx="113">
                  <c:v>63</c:v>
                </c:pt>
                <c:pt idx="114">
                  <c:v>74</c:v>
                </c:pt>
                <c:pt idx="115">
                  <c:v>65</c:v>
                </c:pt>
                <c:pt idx="116">
                  <c:v>62</c:v>
                </c:pt>
                <c:pt idx="117">
                  <c:v>54</c:v>
                </c:pt>
                <c:pt idx="118">
                  <c:v>69</c:v>
                </c:pt>
                <c:pt idx="119">
                  <c:v>64</c:v>
                </c:pt>
                <c:pt idx="120">
                  <c:v>83</c:v>
                </c:pt>
                <c:pt idx="121">
                  <c:v>66</c:v>
                </c:pt>
                <c:pt idx="122">
                  <c:v>49</c:v>
                </c:pt>
                <c:pt idx="123">
                  <c:v>52</c:v>
                </c:pt>
                <c:pt idx="124">
                  <c:v>57</c:v>
                </c:pt>
                <c:pt idx="125">
                  <c:v>56</c:v>
                </c:pt>
                <c:pt idx="126">
                  <c:v>53</c:v>
                </c:pt>
                <c:pt idx="127">
                  <c:v>68</c:v>
                </c:pt>
                <c:pt idx="128">
                  <c:v>51</c:v>
                </c:pt>
                <c:pt idx="129">
                  <c:v>49</c:v>
                </c:pt>
                <c:pt idx="130">
                  <c:v>35</c:v>
                </c:pt>
                <c:pt idx="131">
                  <c:v>58</c:v>
                </c:pt>
                <c:pt idx="132">
                  <c:v>74</c:v>
                </c:pt>
                <c:pt idx="133">
                  <c:v>63</c:v>
                </c:pt>
                <c:pt idx="134">
                  <c:v>67</c:v>
                </c:pt>
                <c:pt idx="135">
                  <c:v>51</c:v>
                </c:pt>
                <c:pt idx="136">
                  <c:v>58</c:v>
                </c:pt>
                <c:pt idx="137">
                  <c:v>67</c:v>
                </c:pt>
                <c:pt idx="138">
                  <c:v>51</c:v>
                </c:pt>
                <c:pt idx="139">
                  <c:v>56</c:v>
                </c:pt>
                <c:pt idx="140">
                  <c:v>54</c:v>
                </c:pt>
                <c:pt idx="141">
                  <c:v>43</c:v>
                </c:pt>
                <c:pt idx="142">
                  <c:v>36</c:v>
                </c:pt>
                <c:pt idx="143">
                  <c:v>43</c:v>
                </c:pt>
                <c:pt idx="144">
                  <c:v>60</c:v>
                </c:pt>
                <c:pt idx="145">
                  <c:v>49</c:v>
                </c:pt>
                <c:pt idx="146">
                  <c:v>43</c:v>
                </c:pt>
                <c:pt idx="147">
                  <c:v>66</c:v>
                </c:pt>
                <c:pt idx="148">
                  <c:v>37</c:v>
                </c:pt>
                <c:pt idx="149">
                  <c:v>62</c:v>
                </c:pt>
                <c:pt idx="150">
                  <c:v>54</c:v>
                </c:pt>
                <c:pt idx="151">
                  <c:v>51</c:v>
                </c:pt>
                <c:pt idx="152">
                  <c:v>67</c:v>
                </c:pt>
                <c:pt idx="153">
                  <c:v>73</c:v>
                </c:pt>
                <c:pt idx="154">
                  <c:v>60</c:v>
                </c:pt>
                <c:pt idx="155">
                  <c:v>68</c:v>
                </c:pt>
                <c:pt idx="156">
                  <c:v>67</c:v>
                </c:pt>
                <c:pt idx="157">
                  <c:v>63</c:v>
                </c:pt>
                <c:pt idx="158">
                  <c:v>58</c:v>
                </c:pt>
                <c:pt idx="159">
                  <c:v>55</c:v>
                </c:pt>
                <c:pt idx="160">
                  <c:v>49</c:v>
                </c:pt>
                <c:pt idx="161">
                  <c:v>50</c:v>
                </c:pt>
                <c:pt idx="162">
                  <c:v>63</c:v>
                </c:pt>
                <c:pt idx="163">
                  <c:v>68</c:v>
                </c:pt>
                <c:pt idx="164">
                  <c:v>74</c:v>
                </c:pt>
                <c:pt idx="165">
                  <c:v>52</c:v>
                </c:pt>
                <c:pt idx="166">
                  <c:v>63</c:v>
                </c:pt>
                <c:pt idx="167">
                  <c:v>60</c:v>
                </c:pt>
                <c:pt idx="168">
                  <c:v>63</c:v>
                </c:pt>
                <c:pt idx="169">
                  <c:v>55</c:v>
                </c:pt>
                <c:pt idx="170">
                  <c:v>55</c:v>
                </c:pt>
                <c:pt idx="171">
                  <c:v>42</c:v>
                </c:pt>
                <c:pt idx="172">
                  <c:v>57</c:v>
                </c:pt>
                <c:pt idx="173">
                  <c:v>62</c:v>
                </c:pt>
                <c:pt idx="174">
                  <c:v>39</c:v>
                </c:pt>
                <c:pt idx="175">
                  <c:v>42</c:v>
                </c:pt>
                <c:pt idx="176">
                  <c:v>53</c:v>
                </c:pt>
                <c:pt idx="177">
                  <c:v>51</c:v>
                </c:pt>
                <c:pt idx="178">
                  <c:v>54</c:v>
                </c:pt>
                <c:pt idx="179">
                  <c:v>56</c:v>
                </c:pt>
                <c:pt idx="180">
                  <c:v>56</c:v>
                </c:pt>
                <c:pt idx="181">
                  <c:v>48</c:v>
                </c:pt>
                <c:pt idx="182">
                  <c:v>48</c:v>
                </c:pt>
                <c:pt idx="183">
                  <c:v>36</c:v>
                </c:pt>
                <c:pt idx="184">
                  <c:v>39</c:v>
                </c:pt>
                <c:pt idx="185">
                  <c:v>51</c:v>
                </c:pt>
                <c:pt idx="186">
                  <c:v>57</c:v>
                </c:pt>
                <c:pt idx="187">
                  <c:v>53</c:v>
                </c:pt>
                <c:pt idx="188">
                  <c:v>53</c:v>
                </c:pt>
                <c:pt idx="189">
                  <c:v>41</c:v>
                </c:pt>
                <c:pt idx="190">
                  <c:v>49</c:v>
                </c:pt>
                <c:pt idx="191">
                  <c:v>44</c:v>
                </c:pt>
                <c:pt idx="192">
                  <c:v>39</c:v>
                </c:pt>
                <c:pt idx="193">
                  <c:v>34</c:v>
                </c:pt>
                <c:pt idx="194">
                  <c:v>45</c:v>
                </c:pt>
                <c:pt idx="195">
                  <c:v>56</c:v>
                </c:pt>
                <c:pt idx="196">
                  <c:v>50</c:v>
                </c:pt>
                <c:pt idx="197">
                  <c:v>36</c:v>
                </c:pt>
                <c:pt idx="198">
                  <c:v>55</c:v>
                </c:pt>
                <c:pt idx="199">
                  <c:v>53</c:v>
                </c:pt>
                <c:pt idx="200">
                  <c:v>63</c:v>
                </c:pt>
                <c:pt idx="201">
                  <c:v>70</c:v>
                </c:pt>
                <c:pt idx="202">
                  <c:v>52</c:v>
                </c:pt>
                <c:pt idx="203">
                  <c:v>51</c:v>
                </c:pt>
                <c:pt idx="204">
                  <c:v>57</c:v>
                </c:pt>
                <c:pt idx="205">
                  <c:v>63</c:v>
                </c:pt>
                <c:pt idx="206">
                  <c:v>65</c:v>
                </c:pt>
                <c:pt idx="207">
                  <c:v>58</c:v>
                </c:pt>
                <c:pt idx="208">
                  <c:v>64</c:v>
                </c:pt>
                <c:pt idx="209">
                  <c:v>53</c:v>
                </c:pt>
                <c:pt idx="210">
                  <c:v>58</c:v>
                </c:pt>
                <c:pt idx="211">
                  <c:v>62</c:v>
                </c:pt>
                <c:pt idx="212">
                  <c:v>80</c:v>
                </c:pt>
                <c:pt idx="213">
                  <c:v>48</c:v>
                </c:pt>
                <c:pt idx="214">
                  <c:v>50</c:v>
                </c:pt>
                <c:pt idx="215">
                  <c:v>53</c:v>
                </c:pt>
                <c:pt idx="216">
                  <c:v>53</c:v>
                </c:pt>
                <c:pt idx="217">
                  <c:v>44</c:v>
                </c:pt>
                <c:pt idx="218">
                  <c:v>59</c:v>
                </c:pt>
                <c:pt idx="219">
                  <c:v>68</c:v>
                </c:pt>
                <c:pt idx="220">
                  <c:v>57</c:v>
                </c:pt>
                <c:pt idx="221">
                  <c:v>56</c:v>
                </c:pt>
                <c:pt idx="222">
                  <c:v>52</c:v>
                </c:pt>
                <c:pt idx="223">
                  <c:v>54</c:v>
                </c:pt>
                <c:pt idx="224">
                  <c:v>46</c:v>
                </c:pt>
                <c:pt idx="225">
                  <c:v>41</c:v>
                </c:pt>
                <c:pt idx="226">
                  <c:v>43</c:v>
                </c:pt>
                <c:pt idx="227">
                  <c:v>52</c:v>
                </c:pt>
                <c:pt idx="228">
                  <c:v>50</c:v>
                </c:pt>
                <c:pt idx="229">
                  <c:v>51</c:v>
                </c:pt>
                <c:pt idx="230">
                  <c:v>40</c:v>
                </c:pt>
                <c:pt idx="231">
                  <c:v>53</c:v>
                </c:pt>
                <c:pt idx="232">
                  <c:v>39</c:v>
                </c:pt>
                <c:pt idx="233">
                  <c:v>34</c:v>
                </c:pt>
                <c:pt idx="234">
                  <c:v>34</c:v>
                </c:pt>
                <c:pt idx="235">
                  <c:v>38</c:v>
                </c:pt>
                <c:pt idx="236">
                  <c:v>40</c:v>
                </c:pt>
                <c:pt idx="237">
                  <c:v>37</c:v>
                </c:pt>
                <c:pt idx="238">
                  <c:v>34</c:v>
                </c:pt>
                <c:pt idx="239">
                  <c:v>21</c:v>
                </c:pt>
                <c:pt idx="240">
                  <c:v>37</c:v>
                </c:pt>
                <c:pt idx="241">
                  <c:v>35</c:v>
                </c:pt>
                <c:pt idx="242">
                  <c:v>33</c:v>
                </c:pt>
                <c:pt idx="243">
                  <c:v>30</c:v>
                </c:pt>
                <c:pt idx="244">
                  <c:v>33</c:v>
                </c:pt>
                <c:pt idx="245">
                  <c:v>41</c:v>
                </c:pt>
                <c:pt idx="246">
                  <c:v>39</c:v>
                </c:pt>
                <c:pt idx="247">
                  <c:v>32</c:v>
                </c:pt>
                <c:pt idx="248">
                  <c:v>32</c:v>
                </c:pt>
                <c:pt idx="249">
                  <c:v>45</c:v>
                </c:pt>
                <c:pt idx="250">
                  <c:v>37</c:v>
                </c:pt>
                <c:pt idx="251">
                  <c:v>30</c:v>
                </c:pt>
                <c:pt idx="252">
                  <c:v>26</c:v>
                </c:pt>
                <c:pt idx="253">
                  <c:v>30</c:v>
                </c:pt>
                <c:pt idx="254">
                  <c:v>35</c:v>
                </c:pt>
                <c:pt idx="255">
                  <c:v>33</c:v>
                </c:pt>
                <c:pt idx="256">
                  <c:v>34</c:v>
                </c:pt>
                <c:pt idx="257">
                  <c:v>35</c:v>
                </c:pt>
                <c:pt idx="258">
                  <c:v>47</c:v>
                </c:pt>
                <c:pt idx="259">
                  <c:v>49</c:v>
                </c:pt>
                <c:pt idx="260">
                  <c:v>56</c:v>
                </c:pt>
                <c:pt idx="261">
                  <c:v>54</c:v>
                </c:pt>
                <c:pt idx="262">
                  <c:v>52</c:v>
                </c:pt>
                <c:pt idx="263">
                  <c:v>46</c:v>
                </c:pt>
                <c:pt idx="264">
                  <c:v>58</c:v>
                </c:pt>
                <c:pt idx="265">
                  <c:v>49</c:v>
                </c:pt>
                <c:pt idx="266">
                  <c:v>50</c:v>
                </c:pt>
                <c:pt idx="267">
                  <c:v>53</c:v>
                </c:pt>
                <c:pt idx="268">
                  <c:v>35</c:v>
                </c:pt>
                <c:pt idx="269">
                  <c:v>34</c:v>
                </c:pt>
                <c:pt idx="270">
                  <c:v>43</c:v>
                </c:pt>
                <c:pt idx="271">
                  <c:v>38</c:v>
                </c:pt>
                <c:pt idx="272">
                  <c:v>46</c:v>
                </c:pt>
                <c:pt idx="273">
                  <c:v>46</c:v>
                </c:pt>
                <c:pt idx="274">
                  <c:v>51</c:v>
                </c:pt>
                <c:pt idx="275">
                  <c:v>58</c:v>
                </c:pt>
                <c:pt idx="276">
                  <c:v>57</c:v>
                </c:pt>
                <c:pt idx="277">
                  <c:v>56</c:v>
                </c:pt>
                <c:pt idx="278">
                  <c:v>55</c:v>
                </c:pt>
                <c:pt idx="279">
                  <c:v>51</c:v>
                </c:pt>
                <c:pt idx="280">
                  <c:v>50</c:v>
                </c:pt>
                <c:pt idx="281">
                  <c:v>46</c:v>
                </c:pt>
                <c:pt idx="282">
                  <c:v>40</c:v>
                </c:pt>
                <c:pt idx="283">
                  <c:v>43</c:v>
                </c:pt>
                <c:pt idx="284">
                  <c:v>46</c:v>
                </c:pt>
                <c:pt idx="285">
                  <c:v>47</c:v>
                </c:pt>
                <c:pt idx="286">
                  <c:v>36</c:v>
                </c:pt>
                <c:pt idx="287">
                  <c:v>69</c:v>
                </c:pt>
                <c:pt idx="288">
                  <c:v>71</c:v>
                </c:pt>
                <c:pt idx="289">
                  <c:v>67</c:v>
                </c:pt>
                <c:pt idx="290">
                  <c:v>58</c:v>
                </c:pt>
                <c:pt idx="291">
                  <c:v>52</c:v>
                </c:pt>
                <c:pt idx="292">
                  <c:v>56</c:v>
                </c:pt>
                <c:pt idx="293">
                  <c:v>54</c:v>
                </c:pt>
                <c:pt idx="294">
                  <c:v>61</c:v>
                </c:pt>
                <c:pt idx="295">
                  <c:v>52</c:v>
                </c:pt>
                <c:pt idx="296">
                  <c:v>51</c:v>
                </c:pt>
                <c:pt idx="297">
                  <c:v>50</c:v>
                </c:pt>
                <c:pt idx="298">
                  <c:v>52</c:v>
                </c:pt>
                <c:pt idx="299">
                  <c:v>58</c:v>
                </c:pt>
                <c:pt idx="300">
                  <c:v>64</c:v>
                </c:pt>
                <c:pt idx="301">
                  <c:v>58</c:v>
                </c:pt>
                <c:pt idx="302">
                  <c:v>49</c:v>
                </c:pt>
                <c:pt idx="303">
                  <c:v>61</c:v>
                </c:pt>
                <c:pt idx="304">
                  <c:v>50</c:v>
                </c:pt>
                <c:pt idx="305">
                  <c:v>51</c:v>
                </c:pt>
                <c:pt idx="306">
                  <c:v>55</c:v>
                </c:pt>
                <c:pt idx="307">
                  <c:v>58</c:v>
                </c:pt>
                <c:pt idx="308">
                  <c:v>52</c:v>
                </c:pt>
                <c:pt idx="309">
                  <c:v>55</c:v>
                </c:pt>
                <c:pt idx="310">
                  <c:v>45</c:v>
                </c:pt>
              </c:numCache>
            </c:numRef>
          </c:xVal>
          <c:yVal>
            <c:numRef>
              <c:f>'11sites'!$P$19:$P$329</c:f>
              <c:numCache>
                <c:formatCode>General</c:formatCode>
                <c:ptCount val="311"/>
                <c:pt idx="0">
                  <c:v>61</c:v>
                </c:pt>
                <c:pt idx="1">
                  <c:v>61</c:v>
                </c:pt>
                <c:pt idx="2">
                  <c:v>58</c:v>
                </c:pt>
                <c:pt idx="3">
                  <c:v>66</c:v>
                </c:pt>
                <c:pt idx="4">
                  <c:v>63</c:v>
                </c:pt>
                <c:pt idx="5">
                  <c:v>66</c:v>
                </c:pt>
                <c:pt idx="6">
                  <c:v>60</c:v>
                </c:pt>
                <c:pt idx="7">
                  <c:v>68</c:v>
                </c:pt>
                <c:pt idx="8">
                  <c:v>68</c:v>
                </c:pt>
                <c:pt idx="9">
                  <c:v>61</c:v>
                </c:pt>
                <c:pt idx="10">
                  <c:v>72</c:v>
                </c:pt>
                <c:pt idx="11">
                  <c:v>76</c:v>
                </c:pt>
                <c:pt idx="12">
                  <c:v>74</c:v>
                </c:pt>
                <c:pt idx="13">
                  <c:v>61</c:v>
                </c:pt>
                <c:pt idx="14">
                  <c:v>62</c:v>
                </c:pt>
                <c:pt idx="15">
                  <c:v>58</c:v>
                </c:pt>
                <c:pt idx="16">
                  <c:v>58</c:v>
                </c:pt>
                <c:pt idx="17">
                  <c:v>57</c:v>
                </c:pt>
                <c:pt idx="18">
                  <c:v>62</c:v>
                </c:pt>
                <c:pt idx="19">
                  <c:v>51</c:v>
                </c:pt>
                <c:pt idx="20">
                  <c:v>63</c:v>
                </c:pt>
                <c:pt idx="21">
                  <c:v>67</c:v>
                </c:pt>
                <c:pt idx="22">
                  <c:v>67</c:v>
                </c:pt>
                <c:pt idx="23">
                  <c:v>67</c:v>
                </c:pt>
                <c:pt idx="24">
                  <c:v>71</c:v>
                </c:pt>
                <c:pt idx="25">
                  <c:v>60</c:v>
                </c:pt>
                <c:pt idx="26">
                  <c:v>56</c:v>
                </c:pt>
                <c:pt idx="27">
                  <c:v>57</c:v>
                </c:pt>
                <c:pt idx="28">
                  <c:v>72</c:v>
                </c:pt>
                <c:pt idx="29">
                  <c:v>71</c:v>
                </c:pt>
                <c:pt idx="30">
                  <c:v>70</c:v>
                </c:pt>
                <c:pt idx="31">
                  <c:v>61</c:v>
                </c:pt>
                <c:pt idx="32">
                  <c:v>42</c:v>
                </c:pt>
                <c:pt idx="33">
                  <c:v>39</c:v>
                </c:pt>
                <c:pt idx="34">
                  <c:v>43</c:v>
                </c:pt>
                <c:pt idx="35">
                  <c:v>51</c:v>
                </c:pt>
                <c:pt idx="36">
                  <c:v>40</c:v>
                </c:pt>
                <c:pt idx="37">
                  <c:v>34</c:v>
                </c:pt>
                <c:pt idx="38">
                  <c:v>42</c:v>
                </c:pt>
                <c:pt idx="39">
                  <c:v>41</c:v>
                </c:pt>
                <c:pt idx="40">
                  <c:v>50</c:v>
                </c:pt>
                <c:pt idx="41">
                  <c:v>54</c:v>
                </c:pt>
                <c:pt idx="42">
                  <c:v>27</c:v>
                </c:pt>
                <c:pt idx="43">
                  <c:v>30</c:v>
                </c:pt>
                <c:pt idx="44">
                  <c:v>21</c:v>
                </c:pt>
                <c:pt idx="45">
                  <c:v>39</c:v>
                </c:pt>
                <c:pt idx="46">
                  <c:v>52</c:v>
                </c:pt>
                <c:pt idx="47">
                  <c:v>52</c:v>
                </c:pt>
                <c:pt idx="48">
                  <c:v>49</c:v>
                </c:pt>
                <c:pt idx="49">
                  <c:v>61</c:v>
                </c:pt>
                <c:pt idx="50">
                  <c:v>49</c:v>
                </c:pt>
                <c:pt idx="51">
                  <c:v>42</c:v>
                </c:pt>
                <c:pt idx="52">
                  <c:v>33</c:v>
                </c:pt>
                <c:pt idx="53">
                  <c:v>38</c:v>
                </c:pt>
                <c:pt idx="54">
                  <c:v>49</c:v>
                </c:pt>
                <c:pt idx="55">
                  <c:v>35</c:v>
                </c:pt>
                <c:pt idx="56">
                  <c:v>41</c:v>
                </c:pt>
                <c:pt idx="57">
                  <c:v>52</c:v>
                </c:pt>
                <c:pt idx="58">
                  <c:v>63</c:v>
                </c:pt>
                <c:pt idx="59">
                  <c:v>55</c:v>
                </c:pt>
                <c:pt idx="60">
                  <c:v>39</c:v>
                </c:pt>
                <c:pt idx="61">
                  <c:v>36</c:v>
                </c:pt>
                <c:pt idx="62">
                  <c:v>48</c:v>
                </c:pt>
                <c:pt idx="63">
                  <c:v>46</c:v>
                </c:pt>
                <c:pt idx="64">
                  <c:v>41</c:v>
                </c:pt>
                <c:pt idx="65">
                  <c:v>38</c:v>
                </c:pt>
                <c:pt idx="66">
                  <c:v>40</c:v>
                </c:pt>
                <c:pt idx="67">
                  <c:v>47</c:v>
                </c:pt>
                <c:pt idx="68">
                  <c:v>66</c:v>
                </c:pt>
                <c:pt idx="69">
                  <c:v>42</c:v>
                </c:pt>
                <c:pt idx="70">
                  <c:v>23</c:v>
                </c:pt>
                <c:pt idx="71">
                  <c:v>28</c:v>
                </c:pt>
                <c:pt idx="72">
                  <c:v>45</c:v>
                </c:pt>
                <c:pt idx="73">
                  <c:v>61</c:v>
                </c:pt>
                <c:pt idx="74">
                  <c:v>61</c:v>
                </c:pt>
                <c:pt idx="75">
                  <c:v>50</c:v>
                </c:pt>
                <c:pt idx="76">
                  <c:v>46</c:v>
                </c:pt>
                <c:pt idx="77">
                  <c:v>60</c:v>
                </c:pt>
                <c:pt idx="78">
                  <c:v>63</c:v>
                </c:pt>
                <c:pt idx="79">
                  <c:v>39</c:v>
                </c:pt>
                <c:pt idx="80">
                  <c:v>56</c:v>
                </c:pt>
                <c:pt idx="81">
                  <c:v>48</c:v>
                </c:pt>
                <c:pt idx="82">
                  <c:v>40</c:v>
                </c:pt>
                <c:pt idx="83">
                  <c:v>30</c:v>
                </c:pt>
                <c:pt idx="84">
                  <c:v>41</c:v>
                </c:pt>
                <c:pt idx="85">
                  <c:v>52</c:v>
                </c:pt>
                <c:pt idx="86">
                  <c:v>46</c:v>
                </c:pt>
                <c:pt idx="87">
                  <c:v>44</c:v>
                </c:pt>
                <c:pt idx="88">
                  <c:v>54</c:v>
                </c:pt>
                <c:pt idx="89">
                  <c:v>70</c:v>
                </c:pt>
                <c:pt idx="90">
                  <c:v>54</c:v>
                </c:pt>
                <c:pt idx="91">
                  <c:v>53</c:v>
                </c:pt>
                <c:pt idx="92">
                  <c:v>70</c:v>
                </c:pt>
                <c:pt idx="93">
                  <c:v>64</c:v>
                </c:pt>
                <c:pt idx="94">
                  <c:v>50</c:v>
                </c:pt>
                <c:pt idx="95">
                  <c:v>59</c:v>
                </c:pt>
                <c:pt idx="96">
                  <c:v>65</c:v>
                </c:pt>
                <c:pt idx="97">
                  <c:v>68</c:v>
                </c:pt>
                <c:pt idx="98">
                  <c:v>74</c:v>
                </c:pt>
                <c:pt idx="99">
                  <c:v>66</c:v>
                </c:pt>
                <c:pt idx="100">
                  <c:v>65</c:v>
                </c:pt>
                <c:pt idx="101">
                  <c:v>49</c:v>
                </c:pt>
                <c:pt idx="102">
                  <c:v>50</c:v>
                </c:pt>
                <c:pt idx="103">
                  <c:v>60</c:v>
                </c:pt>
                <c:pt idx="104">
                  <c:v>62</c:v>
                </c:pt>
                <c:pt idx="105">
                  <c:v>65</c:v>
                </c:pt>
                <c:pt idx="106">
                  <c:v>68</c:v>
                </c:pt>
                <c:pt idx="107">
                  <c:v>64</c:v>
                </c:pt>
                <c:pt idx="108">
                  <c:v>77</c:v>
                </c:pt>
                <c:pt idx="109">
                  <c:v>71</c:v>
                </c:pt>
                <c:pt idx="110">
                  <c:v>74</c:v>
                </c:pt>
                <c:pt idx="111">
                  <c:v>76</c:v>
                </c:pt>
                <c:pt idx="112">
                  <c:v>65</c:v>
                </c:pt>
                <c:pt idx="113">
                  <c:v>73</c:v>
                </c:pt>
                <c:pt idx="114">
                  <c:v>65</c:v>
                </c:pt>
                <c:pt idx="115">
                  <c:v>73</c:v>
                </c:pt>
                <c:pt idx="116">
                  <c:v>67</c:v>
                </c:pt>
                <c:pt idx="117">
                  <c:v>66</c:v>
                </c:pt>
                <c:pt idx="118">
                  <c:v>66</c:v>
                </c:pt>
                <c:pt idx="119">
                  <c:v>73</c:v>
                </c:pt>
                <c:pt idx="120">
                  <c:v>66</c:v>
                </c:pt>
                <c:pt idx="121">
                  <c:v>59</c:v>
                </c:pt>
                <c:pt idx="122">
                  <c:v>48</c:v>
                </c:pt>
                <c:pt idx="123">
                  <c:v>51</c:v>
                </c:pt>
                <c:pt idx="124">
                  <c:v>53</c:v>
                </c:pt>
                <c:pt idx="125">
                  <c:v>57</c:v>
                </c:pt>
                <c:pt idx="126">
                  <c:v>52</c:v>
                </c:pt>
                <c:pt idx="127">
                  <c:v>67</c:v>
                </c:pt>
                <c:pt idx="128">
                  <c:v>63</c:v>
                </c:pt>
                <c:pt idx="129">
                  <c:v>57</c:v>
                </c:pt>
                <c:pt idx="130">
                  <c:v>32</c:v>
                </c:pt>
                <c:pt idx="131">
                  <c:v>43</c:v>
                </c:pt>
                <c:pt idx="132">
                  <c:v>50</c:v>
                </c:pt>
                <c:pt idx="133">
                  <c:v>62</c:v>
                </c:pt>
                <c:pt idx="134">
                  <c:v>64</c:v>
                </c:pt>
                <c:pt idx="135">
                  <c:v>61</c:v>
                </c:pt>
                <c:pt idx="136">
                  <c:v>65</c:v>
                </c:pt>
                <c:pt idx="137">
                  <c:v>77</c:v>
                </c:pt>
                <c:pt idx="138">
                  <c:v>49</c:v>
                </c:pt>
                <c:pt idx="139">
                  <c:v>66</c:v>
                </c:pt>
                <c:pt idx="140">
                  <c:v>68</c:v>
                </c:pt>
                <c:pt idx="141">
                  <c:v>51</c:v>
                </c:pt>
                <c:pt idx="142">
                  <c:v>42</c:v>
                </c:pt>
                <c:pt idx="143">
                  <c:v>46</c:v>
                </c:pt>
                <c:pt idx="144">
                  <c:v>48</c:v>
                </c:pt>
                <c:pt idx="145">
                  <c:v>57</c:v>
                </c:pt>
                <c:pt idx="146">
                  <c:v>49</c:v>
                </c:pt>
                <c:pt idx="147">
                  <c:v>66</c:v>
                </c:pt>
                <c:pt idx="148">
                  <c:v>57</c:v>
                </c:pt>
                <c:pt idx="149">
                  <c:v>55</c:v>
                </c:pt>
                <c:pt idx="150">
                  <c:v>46</c:v>
                </c:pt>
                <c:pt idx="151">
                  <c:v>48</c:v>
                </c:pt>
                <c:pt idx="152">
                  <c:v>63</c:v>
                </c:pt>
                <c:pt idx="153">
                  <c:v>62</c:v>
                </c:pt>
                <c:pt idx="154">
                  <c:v>53</c:v>
                </c:pt>
                <c:pt idx="155">
                  <c:v>56</c:v>
                </c:pt>
                <c:pt idx="156">
                  <c:v>53</c:v>
                </c:pt>
                <c:pt idx="157">
                  <c:v>69</c:v>
                </c:pt>
                <c:pt idx="158">
                  <c:v>64</c:v>
                </c:pt>
                <c:pt idx="159">
                  <c:v>52</c:v>
                </c:pt>
                <c:pt idx="160">
                  <c:v>34</c:v>
                </c:pt>
                <c:pt idx="161">
                  <c:v>47</c:v>
                </c:pt>
                <c:pt idx="162">
                  <c:v>57</c:v>
                </c:pt>
                <c:pt idx="163">
                  <c:v>60</c:v>
                </c:pt>
                <c:pt idx="164">
                  <c:v>61</c:v>
                </c:pt>
                <c:pt idx="165">
                  <c:v>55</c:v>
                </c:pt>
                <c:pt idx="166">
                  <c:v>65</c:v>
                </c:pt>
                <c:pt idx="167">
                  <c:v>61</c:v>
                </c:pt>
                <c:pt idx="168">
                  <c:v>72</c:v>
                </c:pt>
                <c:pt idx="169">
                  <c:v>68</c:v>
                </c:pt>
                <c:pt idx="170">
                  <c:v>59</c:v>
                </c:pt>
                <c:pt idx="171">
                  <c:v>56</c:v>
                </c:pt>
                <c:pt idx="172">
                  <c:v>64</c:v>
                </c:pt>
                <c:pt idx="173">
                  <c:v>58</c:v>
                </c:pt>
                <c:pt idx="174">
                  <c:v>44</c:v>
                </c:pt>
                <c:pt idx="175">
                  <c:v>44</c:v>
                </c:pt>
                <c:pt idx="176">
                  <c:v>67</c:v>
                </c:pt>
                <c:pt idx="177">
                  <c:v>52</c:v>
                </c:pt>
                <c:pt idx="178">
                  <c:v>48</c:v>
                </c:pt>
                <c:pt idx="179">
                  <c:v>51</c:v>
                </c:pt>
                <c:pt idx="180">
                  <c:v>59</c:v>
                </c:pt>
                <c:pt idx="181">
                  <c:v>61</c:v>
                </c:pt>
                <c:pt idx="182">
                  <c:v>60</c:v>
                </c:pt>
                <c:pt idx="183">
                  <c:v>38</c:v>
                </c:pt>
                <c:pt idx="184">
                  <c:v>37</c:v>
                </c:pt>
                <c:pt idx="185">
                  <c:v>40</c:v>
                </c:pt>
                <c:pt idx="186">
                  <c:v>57</c:v>
                </c:pt>
                <c:pt idx="187">
                  <c:v>57</c:v>
                </c:pt>
                <c:pt idx="188">
                  <c:v>70</c:v>
                </c:pt>
                <c:pt idx="189">
                  <c:v>54</c:v>
                </c:pt>
                <c:pt idx="190">
                  <c:v>54</c:v>
                </c:pt>
                <c:pt idx="191">
                  <c:v>59</c:v>
                </c:pt>
                <c:pt idx="192">
                  <c:v>53</c:v>
                </c:pt>
                <c:pt idx="193">
                  <c:v>38</c:v>
                </c:pt>
                <c:pt idx="194">
                  <c:v>49</c:v>
                </c:pt>
                <c:pt idx="195">
                  <c:v>40</c:v>
                </c:pt>
                <c:pt idx="196">
                  <c:v>47</c:v>
                </c:pt>
                <c:pt idx="197">
                  <c:v>45</c:v>
                </c:pt>
                <c:pt idx="198">
                  <c:v>54</c:v>
                </c:pt>
                <c:pt idx="199">
                  <c:v>58</c:v>
                </c:pt>
                <c:pt idx="200">
                  <c:v>68</c:v>
                </c:pt>
                <c:pt idx="201">
                  <c:v>44</c:v>
                </c:pt>
                <c:pt idx="202">
                  <c:v>60</c:v>
                </c:pt>
                <c:pt idx="203">
                  <c:v>50</c:v>
                </c:pt>
                <c:pt idx="204">
                  <c:v>53</c:v>
                </c:pt>
                <c:pt idx="205">
                  <c:v>58</c:v>
                </c:pt>
                <c:pt idx="206">
                  <c:v>69</c:v>
                </c:pt>
                <c:pt idx="207">
                  <c:v>60</c:v>
                </c:pt>
                <c:pt idx="208">
                  <c:v>75</c:v>
                </c:pt>
                <c:pt idx="209">
                  <c:v>56</c:v>
                </c:pt>
                <c:pt idx="210">
                  <c:v>49</c:v>
                </c:pt>
                <c:pt idx="211">
                  <c:v>61</c:v>
                </c:pt>
                <c:pt idx="212">
                  <c:v>63</c:v>
                </c:pt>
                <c:pt idx="213">
                  <c:v>61</c:v>
                </c:pt>
                <c:pt idx="214">
                  <c:v>62</c:v>
                </c:pt>
                <c:pt idx="215">
                  <c:v>67</c:v>
                </c:pt>
                <c:pt idx="216">
                  <c:v>74</c:v>
                </c:pt>
                <c:pt idx="217">
                  <c:v>72</c:v>
                </c:pt>
                <c:pt idx="218">
                  <c:v>38</c:v>
                </c:pt>
                <c:pt idx="219">
                  <c:v>71</c:v>
                </c:pt>
                <c:pt idx="220">
                  <c:v>70</c:v>
                </c:pt>
                <c:pt idx="221">
                  <c:v>68</c:v>
                </c:pt>
                <c:pt idx="222">
                  <c:v>65</c:v>
                </c:pt>
                <c:pt idx="223">
                  <c:v>68</c:v>
                </c:pt>
                <c:pt idx="224">
                  <c:v>55</c:v>
                </c:pt>
                <c:pt idx="225">
                  <c:v>53</c:v>
                </c:pt>
                <c:pt idx="226">
                  <c:v>53</c:v>
                </c:pt>
                <c:pt idx="227">
                  <c:v>60</c:v>
                </c:pt>
                <c:pt idx="228">
                  <c:v>62</c:v>
                </c:pt>
                <c:pt idx="229">
                  <c:v>60</c:v>
                </c:pt>
                <c:pt idx="230">
                  <c:v>61</c:v>
                </c:pt>
                <c:pt idx="231">
                  <c:v>63</c:v>
                </c:pt>
                <c:pt idx="232">
                  <c:v>52</c:v>
                </c:pt>
                <c:pt idx="233">
                  <c:v>52</c:v>
                </c:pt>
                <c:pt idx="234">
                  <c:v>48</c:v>
                </c:pt>
                <c:pt idx="235">
                  <c:v>38</c:v>
                </c:pt>
                <c:pt idx="236">
                  <c:v>50</c:v>
                </c:pt>
                <c:pt idx="237">
                  <c:v>46</c:v>
                </c:pt>
                <c:pt idx="238">
                  <c:v>34</c:v>
                </c:pt>
                <c:pt idx="239">
                  <c:v>45</c:v>
                </c:pt>
                <c:pt idx="240">
                  <c:v>47</c:v>
                </c:pt>
                <c:pt idx="241">
                  <c:v>50</c:v>
                </c:pt>
                <c:pt idx="242">
                  <c:v>53</c:v>
                </c:pt>
                <c:pt idx="243">
                  <c:v>48</c:v>
                </c:pt>
                <c:pt idx="244">
                  <c:v>50</c:v>
                </c:pt>
                <c:pt idx="245">
                  <c:v>42</c:v>
                </c:pt>
                <c:pt idx="246">
                  <c:v>41</c:v>
                </c:pt>
                <c:pt idx="247">
                  <c:v>38</c:v>
                </c:pt>
                <c:pt idx="248">
                  <c:v>38</c:v>
                </c:pt>
                <c:pt idx="249">
                  <c:v>45</c:v>
                </c:pt>
                <c:pt idx="250">
                  <c:v>51</c:v>
                </c:pt>
                <c:pt idx="251">
                  <c:v>54</c:v>
                </c:pt>
                <c:pt idx="252">
                  <c:v>42</c:v>
                </c:pt>
                <c:pt idx="253">
                  <c:v>59</c:v>
                </c:pt>
                <c:pt idx="254">
                  <c:v>47</c:v>
                </c:pt>
                <c:pt idx="255">
                  <c:v>42</c:v>
                </c:pt>
                <c:pt idx="256">
                  <c:v>33</c:v>
                </c:pt>
                <c:pt idx="257">
                  <c:v>53</c:v>
                </c:pt>
                <c:pt idx="258">
                  <c:v>57</c:v>
                </c:pt>
                <c:pt idx="259">
                  <c:v>61</c:v>
                </c:pt>
                <c:pt idx="260">
                  <c:v>65</c:v>
                </c:pt>
                <c:pt idx="261">
                  <c:v>65</c:v>
                </c:pt>
                <c:pt idx="262">
                  <c:v>63</c:v>
                </c:pt>
                <c:pt idx="263">
                  <c:v>50</c:v>
                </c:pt>
                <c:pt idx="264">
                  <c:v>56</c:v>
                </c:pt>
                <c:pt idx="265">
                  <c:v>47</c:v>
                </c:pt>
                <c:pt idx="266">
                  <c:v>38</c:v>
                </c:pt>
                <c:pt idx="267">
                  <c:v>38</c:v>
                </c:pt>
                <c:pt idx="268">
                  <c:v>42</c:v>
                </c:pt>
                <c:pt idx="269">
                  <c:v>41</c:v>
                </c:pt>
                <c:pt idx="270">
                  <c:v>53</c:v>
                </c:pt>
                <c:pt idx="271">
                  <c:v>39</c:v>
                </c:pt>
                <c:pt idx="272">
                  <c:v>56</c:v>
                </c:pt>
                <c:pt idx="273">
                  <c:v>57</c:v>
                </c:pt>
                <c:pt idx="274">
                  <c:v>55</c:v>
                </c:pt>
                <c:pt idx="275">
                  <c:v>50</c:v>
                </c:pt>
                <c:pt idx="276">
                  <c:v>54</c:v>
                </c:pt>
                <c:pt idx="277">
                  <c:v>45</c:v>
                </c:pt>
                <c:pt idx="278">
                  <c:v>48</c:v>
                </c:pt>
                <c:pt idx="279">
                  <c:v>58</c:v>
                </c:pt>
                <c:pt idx="280">
                  <c:v>51</c:v>
                </c:pt>
                <c:pt idx="281">
                  <c:v>51</c:v>
                </c:pt>
                <c:pt idx="282">
                  <c:v>56</c:v>
                </c:pt>
                <c:pt idx="283">
                  <c:v>56</c:v>
                </c:pt>
                <c:pt idx="284">
                  <c:v>46</c:v>
                </c:pt>
                <c:pt idx="285">
                  <c:v>59</c:v>
                </c:pt>
                <c:pt idx="286">
                  <c:v>50</c:v>
                </c:pt>
                <c:pt idx="287">
                  <c:v>70</c:v>
                </c:pt>
                <c:pt idx="288">
                  <c:v>76</c:v>
                </c:pt>
                <c:pt idx="289">
                  <c:v>73</c:v>
                </c:pt>
                <c:pt idx="290">
                  <c:v>62</c:v>
                </c:pt>
                <c:pt idx="291">
                  <c:v>57</c:v>
                </c:pt>
                <c:pt idx="292">
                  <c:v>63</c:v>
                </c:pt>
                <c:pt idx="293">
                  <c:v>50</c:v>
                </c:pt>
                <c:pt idx="294">
                  <c:v>48</c:v>
                </c:pt>
                <c:pt idx="295">
                  <c:v>52</c:v>
                </c:pt>
                <c:pt idx="296">
                  <c:v>57</c:v>
                </c:pt>
                <c:pt idx="297">
                  <c:v>60</c:v>
                </c:pt>
                <c:pt idx="298">
                  <c:v>64</c:v>
                </c:pt>
                <c:pt idx="299">
                  <c:v>67</c:v>
                </c:pt>
                <c:pt idx="300">
                  <c:v>70</c:v>
                </c:pt>
                <c:pt idx="301">
                  <c:v>70</c:v>
                </c:pt>
                <c:pt idx="302">
                  <c:v>63</c:v>
                </c:pt>
                <c:pt idx="303">
                  <c:v>61</c:v>
                </c:pt>
                <c:pt idx="304">
                  <c:v>53</c:v>
                </c:pt>
                <c:pt idx="305">
                  <c:v>53</c:v>
                </c:pt>
                <c:pt idx="306">
                  <c:v>63</c:v>
                </c:pt>
                <c:pt idx="307">
                  <c:v>69</c:v>
                </c:pt>
                <c:pt idx="308">
                  <c:v>65</c:v>
                </c:pt>
                <c:pt idx="309">
                  <c:v>58</c:v>
                </c:pt>
                <c:pt idx="310">
                  <c:v>65</c:v>
                </c:pt>
              </c:numCache>
            </c:numRef>
          </c:yVal>
          <c:smooth val="0"/>
          <c:extLst xmlns:c16r2="http://schemas.microsoft.com/office/drawing/2015/06/chart">
            <c:ext xmlns:c16="http://schemas.microsoft.com/office/drawing/2014/chart" uri="{C3380CC4-5D6E-409C-BE32-E72D297353CC}">
              <c16:uniqueId val="{00000000-797F-4062-BE10-7F5B118E8541}"/>
            </c:ext>
          </c:extLst>
        </c:ser>
        <c:ser>
          <c:idx val="1"/>
          <c:order val="1"/>
          <c:tx>
            <c:strRef>
              <c:f>'11sites'!$Q$18</c:f>
              <c:strCache>
                <c:ptCount val="1"/>
                <c:pt idx="0">
                  <c:v>BDSNP (Poter with old Biome)</c:v>
                </c:pt>
              </c:strCache>
            </c:strRef>
          </c:tx>
          <c:spPr>
            <a:ln w="19050">
              <a:noFill/>
            </a:ln>
          </c:spPr>
          <c:marker>
            <c:symbol val="triangle"/>
            <c:size val="6"/>
            <c:spPr>
              <a:noFill/>
              <a:ln>
                <a:solidFill>
                  <a:schemeClr val="tx1"/>
                </a:solidFill>
              </a:ln>
            </c:spPr>
          </c:marker>
          <c:trendline>
            <c:spPr>
              <a:ln w="19050">
                <a:prstDash val="dashDot"/>
              </a:ln>
            </c:spPr>
            <c:trendlineType val="linear"/>
            <c:dispRSqr val="1"/>
            <c:dispEq val="1"/>
            <c:trendlineLbl>
              <c:layout>
                <c:manualLayout>
                  <c:x val="-0.12822945860580987"/>
                  <c:y val="-7.9792088488938887E-2"/>
                </c:manualLayout>
              </c:layout>
              <c:tx>
                <c:rich>
                  <a:bodyPr/>
                  <a:lstStyle/>
                  <a:p>
                    <a:pPr>
                      <a:defRPr/>
                    </a:pPr>
                    <a:r>
                      <a:rPr lang="en-US" baseline="0"/>
                      <a:t>BDSNP ('old'): y = 0.704x + 21.483
R² = 0.4773</a:t>
                    </a:r>
                    <a:endParaRPr lang="en-US"/>
                  </a:p>
                </c:rich>
              </c:tx>
              <c:numFmt formatCode="General" sourceLinked="0"/>
            </c:trendlineLbl>
          </c:trendline>
          <c:xVal>
            <c:numRef>
              <c:f>'11sites'!$O$19:$O$329</c:f>
              <c:numCache>
                <c:formatCode>General</c:formatCode>
                <c:ptCount val="311"/>
                <c:pt idx="0">
                  <c:v>67</c:v>
                </c:pt>
                <c:pt idx="1">
                  <c:v>66</c:v>
                </c:pt>
                <c:pt idx="2">
                  <c:v>55</c:v>
                </c:pt>
                <c:pt idx="3">
                  <c:v>61</c:v>
                </c:pt>
                <c:pt idx="4">
                  <c:v>60</c:v>
                </c:pt>
                <c:pt idx="5">
                  <c:v>61</c:v>
                </c:pt>
                <c:pt idx="6">
                  <c:v>64</c:v>
                </c:pt>
                <c:pt idx="7">
                  <c:v>65</c:v>
                </c:pt>
                <c:pt idx="8">
                  <c:v>66</c:v>
                </c:pt>
                <c:pt idx="9">
                  <c:v>61</c:v>
                </c:pt>
                <c:pt idx="10">
                  <c:v>62</c:v>
                </c:pt>
                <c:pt idx="11">
                  <c:v>55</c:v>
                </c:pt>
                <c:pt idx="12">
                  <c:v>57</c:v>
                </c:pt>
                <c:pt idx="13">
                  <c:v>53</c:v>
                </c:pt>
                <c:pt idx="14">
                  <c:v>62</c:v>
                </c:pt>
                <c:pt idx="15">
                  <c:v>54</c:v>
                </c:pt>
                <c:pt idx="16">
                  <c:v>53</c:v>
                </c:pt>
                <c:pt idx="17">
                  <c:v>64</c:v>
                </c:pt>
                <c:pt idx="18">
                  <c:v>60</c:v>
                </c:pt>
                <c:pt idx="19">
                  <c:v>55</c:v>
                </c:pt>
                <c:pt idx="20">
                  <c:v>55</c:v>
                </c:pt>
                <c:pt idx="21">
                  <c:v>60</c:v>
                </c:pt>
                <c:pt idx="22">
                  <c:v>66</c:v>
                </c:pt>
                <c:pt idx="23">
                  <c:v>71</c:v>
                </c:pt>
                <c:pt idx="24">
                  <c:v>78</c:v>
                </c:pt>
                <c:pt idx="25">
                  <c:v>58</c:v>
                </c:pt>
                <c:pt idx="26">
                  <c:v>55</c:v>
                </c:pt>
                <c:pt idx="27">
                  <c:v>56</c:v>
                </c:pt>
                <c:pt idx="28">
                  <c:v>77</c:v>
                </c:pt>
                <c:pt idx="29">
                  <c:v>73</c:v>
                </c:pt>
                <c:pt idx="30">
                  <c:v>77</c:v>
                </c:pt>
                <c:pt idx="31">
                  <c:v>58</c:v>
                </c:pt>
                <c:pt idx="32">
                  <c:v>38</c:v>
                </c:pt>
                <c:pt idx="33">
                  <c:v>36</c:v>
                </c:pt>
                <c:pt idx="34">
                  <c:v>46</c:v>
                </c:pt>
                <c:pt idx="35">
                  <c:v>40</c:v>
                </c:pt>
                <c:pt idx="36">
                  <c:v>34</c:v>
                </c:pt>
                <c:pt idx="37">
                  <c:v>41</c:v>
                </c:pt>
                <c:pt idx="38">
                  <c:v>46</c:v>
                </c:pt>
                <c:pt idx="39">
                  <c:v>45</c:v>
                </c:pt>
                <c:pt idx="40">
                  <c:v>45</c:v>
                </c:pt>
                <c:pt idx="41">
                  <c:v>40</c:v>
                </c:pt>
                <c:pt idx="42">
                  <c:v>23</c:v>
                </c:pt>
                <c:pt idx="43">
                  <c:v>23</c:v>
                </c:pt>
                <c:pt idx="44">
                  <c:v>32</c:v>
                </c:pt>
                <c:pt idx="45">
                  <c:v>37</c:v>
                </c:pt>
                <c:pt idx="46">
                  <c:v>43</c:v>
                </c:pt>
                <c:pt idx="47">
                  <c:v>38</c:v>
                </c:pt>
                <c:pt idx="48">
                  <c:v>44</c:v>
                </c:pt>
                <c:pt idx="49">
                  <c:v>48</c:v>
                </c:pt>
                <c:pt idx="50">
                  <c:v>36</c:v>
                </c:pt>
                <c:pt idx="51">
                  <c:v>47</c:v>
                </c:pt>
                <c:pt idx="52">
                  <c:v>25</c:v>
                </c:pt>
                <c:pt idx="53">
                  <c:v>35</c:v>
                </c:pt>
                <c:pt idx="54">
                  <c:v>36</c:v>
                </c:pt>
                <c:pt idx="55">
                  <c:v>38</c:v>
                </c:pt>
                <c:pt idx="56">
                  <c:v>41</c:v>
                </c:pt>
                <c:pt idx="57">
                  <c:v>39</c:v>
                </c:pt>
                <c:pt idx="58">
                  <c:v>81</c:v>
                </c:pt>
                <c:pt idx="59">
                  <c:v>59</c:v>
                </c:pt>
                <c:pt idx="60">
                  <c:v>40</c:v>
                </c:pt>
                <c:pt idx="61">
                  <c:v>39</c:v>
                </c:pt>
                <c:pt idx="62">
                  <c:v>56</c:v>
                </c:pt>
                <c:pt idx="63">
                  <c:v>43</c:v>
                </c:pt>
                <c:pt idx="64">
                  <c:v>36</c:v>
                </c:pt>
                <c:pt idx="65">
                  <c:v>45</c:v>
                </c:pt>
                <c:pt idx="66">
                  <c:v>42</c:v>
                </c:pt>
                <c:pt idx="67">
                  <c:v>60</c:v>
                </c:pt>
                <c:pt idx="68">
                  <c:v>58</c:v>
                </c:pt>
                <c:pt idx="69">
                  <c:v>36</c:v>
                </c:pt>
                <c:pt idx="70">
                  <c:v>27</c:v>
                </c:pt>
                <c:pt idx="71">
                  <c:v>30</c:v>
                </c:pt>
                <c:pt idx="72">
                  <c:v>53</c:v>
                </c:pt>
                <c:pt idx="73">
                  <c:v>73</c:v>
                </c:pt>
                <c:pt idx="74">
                  <c:v>71</c:v>
                </c:pt>
                <c:pt idx="75">
                  <c:v>55</c:v>
                </c:pt>
                <c:pt idx="76">
                  <c:v>46</c:v>
                </c:pt>
                <c:pt idx="77">
                  <c:v>63</c:v>
                </c:pt>
                <c:pt idx="78">
                  <c:v>59</c:v>
                </c:pt>
                <c:pt idx="79">
                  <c:v>47</c:v>
                </c:pt>
                <c:pt idx="80">
                  <c:v>57</c:v>
                </c:pt>
                <c:pt idx="81">
                  <c:v>41</c:v>
                </c:pt>
                <c:pt idx="82">
                  <c:v>35</c:v>
                </c:pt>
                <c:pt idx="83">
                  <c:v>28</c:v>
                </c:pt>
                <c:pt idx="84">
                  <c:v>40</c:v>
                </c:pt>
                <c:pt idx="85">
                  <c:v>46</c:v>
                </c:pt>
                <c:pt idx="86">
                  <c:v>40</c:v>
                </c:pt>
                <c:pt idx="87">
                  <c:v>46</c:v>
                </c:pt>
                <c:pt idx="88">
                  <c:v>56</c:v>
                </c:pt>
                <c:pt idx="89">
                  <c:v>64</c:v>
                </c:pt>
                <c:pt idx="90">
                  <c:v>52</c:v>
                </c:pt>
                <c:pt idx="91">
                  <c:v>49</c:v>
                </c:pt>
                <c:pt idx="92">
                  <c:v>58</c:v>
                </c:pt>
                <c:pt idx="93">
                  <c:v>68</c:v>
                </c:pt>
                <c:pt idx="94">
                  <c:v>50</c:v>
                </c:pt>
                <c:pt idx="95">
                  <c:v>54</c:v>
                </c:pt>
                <c:pt idx="96">
                  <c:v>60</c:v>
                </c:pt>
                <c:pt idx="97">
                  <c:v>56</c:v>
                </c:pt>
                <c:pt idx="98">
                  <c:v>58</c:v>
                </c:pt>
                <c:pt idx="99">
                  <c:v>56</c:v>
                </c:pt>
                <c:pt idx="100">
                  <c:v>62</c:v>
                </c:pt>
                <c:pt idx="101">
                  <c:v>59</c:v>
                </c:pt>
                <c:pt idx="102">
                  <c:v>57</c:v>
                </c:pt>
                <c:pt idx="103">
                  <c:v>64</c:v>
                </c:pt>
                <c:pt idx="104">
                  <c:v>63</c:v>
                </c:pt>
                <c:pt idx="105">
                  <c:v>60</c:v>
                </c:pt>
                <c:pt idx="106">
                  <c:v>58</c:v>
                </c:pt>
                <c:pt idx="107">
                  <c:v>53</c:v>
                </c:pt>
                <c:pt idx="108">
                  <c:v>67</c:v>
                </c:pt>
                <c:pt idx="109">
                  <c:v>63</c:v>
                </c:pt>
                <c:pt idx="110">
                  <c:v>56</c:v>
                </c:pt>
                <c:pt idx="111">
                  <c:v>54</c:v>
                </c:pt>
                <c:pt idx="112">
                  <c:v>60</c:v>
                </c:pt>
                <c:pt idx="113">
                  <c:v>63</c:v>
                </c:pt>
                <c:pt idx="114">
                  <c:v>74</c:v>
                </c:pt>
                <c:pt idx="115">
                  <c:v>65</c:v>
                </c:pt>
                <c:pt idx="116">
                  <c:v>62</c:v>
                </c:pt>
                <c:pt idx="117">
                  <c:v>54</c:v>
                </c:pt>
                <c:pt idx="118">
                  <c:v>69</c:v>
                </c:pt>
                <c:pt idx="119">
                  <c:v>64</c:v>
                </c:pt>
                <c:pt idx="120">
                  <c:v>83</c:v>
                </c:pt>
                <c:pt idx="121">
                  <c:v>66</c:v>
                </c:pt>
                <c:pt idx="122">
                  <c:v>49</c:v>
                </c:pt>
                <c:pt idx="123">
                  <c:v>52</c:v>
                </c:pt>
                <c:pt idx="124">
                  <c:v>57</c:v>
                </c:pt>
                <c:pt idx="125">
                  <c:v>56</c:v>
                </c:pt>
                <c:pt idx="126">
                  <c:v>53</c:v>
                </c:pt>
                <c:pt idx="127">
                  <c:v>68</c:v>
                </c:pt>
                <c:pt idx="128">
                  <c:v>51</c:v>
                </c:pt>
                <c:pt idx="129">
                  <c:v>49</c:v>
                </c:pt>
                <c:pt idx="130">
                  <c:v>35</c:v>
                </c:pt>
                <c:pt idx="131">
                  <c:v>58</c:v>
                </c:pt>
                <c:pt idx="132">
                  <c:v>74</c:v>
                </c:pt>
                <c:pt idx="133">
                  <c:v>63</c:v>
                </c:pt>
                <c:pt idx="134">
                  <c:v>67</c:v>
                </c:pt>
                <c:pt idx="135">
                  <c:v>51</c:v>
                </c:pt>
                <c:pt idx="136">
                  <c:v>58</c:v>
                </c:pt>
                <c:pt idx="137">
                  <c:v>67</c:v>
                </c:pt>
                <c:pt idx="138">
                  <c:v>51</c:v>
                </c:pt>
                <c:pt idx="139">
                  <c:v>56</c:v>
                </c:pt>
                <c:pt idx="140">
                  <c:v>54</c:v>
                </c:pt>
                <c:pt idx="141">
                  <c:v>43</c:v>
                </c:pt>
                <c:pt idx="142">
                  <c:v>36</c:v>
                </c:pt>
                <c:pt idx="143">
                  <c:v>43</c:v>
                </c:pt>
                <c:pt idx="144">
                  <c:v>60</c:v>
                </c:pt>
                <c:pt idx="145">
                  <c:v>49</c:v>
                </c:pt>
                <c:pt idx="146">
                  <c:v>43</c:v>
                </c:pt>
                <c:pt idx="147">
                  <c:v>66</c:v>
                </c:pt>
                <c:pt idx="148">
                  <c:v>37</c:v>
                </c:pt>
                <c:pt idx="149">
                  <c:v>62</c:v>
                </c:pt>
                <c:pt idx="150">
                  <c:v>54</c:v>
                </c:pt>
                <c:pt idx="151">
                  <c:v>51</c:v>
                </c:pt>
                <c:pt idx="152">
                  <c:v>67</c:v>
                </c:pt>
                <c:pt idx="153">
                  <c:v>73</c:v>
                </c:pt>
                <c:pt idx="154">
                  <c:v>60</c:v>
                </c:pt>
                <c:pt idx="155">
                  <c:v>68</c:v>
                </c:pt>
                <c:pt idx="156">
                  <c:v>67</c:v>
                </c:pt>
                <c:pt idx="157">
                  <c:v>63</c:v>
                </c:pt>
                <c:pt idx="158">
                  <c:v>58</c:v>
                </c:pt>
                <c:pt idx="159">
                  <c:v>55</c:v>
                </c:pt>
                <c:pt idx="160">
                  <c:v>49</c:v>
                </c:pt>
                <c:pt idx="161">
                  <c:v>50</c:v>
                </c:pt>
                <c:pt idx="162">
                  <c:v>63</c:v>
                </c:pt>
                <c:pt idx="163">
                  <c:v>68</c:v>
                </c:pt>
                <c:pt idx="164">
                  <c:v>74</c:v>
                </c:pt>
                <c:pt idx="165">
                  <c:v>52</c:v>
                </c:pt>
                <c:pt idx="166">
                  <c:v>63</c:v>
                </c:pt>
                <c:pt idx="167">
                  <c:v>60</c:v>
                </c:pt>
                <c:pt idx="168">
                  <c:v>63</c:v>
                </c:pt>
                <c:pt idx="169">
                  <c:v>55</c:v>
                </c:pt>
                <c:pt idx="170">
                  <c:v>55</c:v>
                </c:pt>
                <c:pt idx="171">
                  <c:v>42</c:v>
                </c:pt>
                <c:pt idx="172">
                  <c:v>57</c:v>
                </c:pt>
                <c:pt idx="173">
                  <c:v>62</c:v>
                </c:pt>
                <c:pt idx="174">
                  <c:v>39</c:v>
                </c:pt>
                <c:pt idx="175">
                  <c:v>42</c:v>
                </c:pt>
                <c:pt idx="176">
                  <c:v>53</c:v>
                </c:pt>
                <c:pt idx="177">
                  <c:v>51</c:v>
                </c:pt>
                <c:pt idx="178">
                  <c:v>54</c:v>
                </c:pt>
                <c:pt idx="179">
                  <c:v>56</c:v>
                </c:pt>
                <c:pt idx="180">
                  <c:v>56</c:v>
                </c:pt>
                <c:pt idx="181">
                  <c:v>48</c:v>
                </c:pt>
                <c:pt idx="182">
                  <c:v>48</c:v>
                </c:pt>
                <c:pt idx="183">
                  <c:v>36</c:v>
                </c:pt>
                <c:pt idx="184">
                  <c:v>39</c:v>
                </c:pt>
                <c:pt idx="185">
                  <c:v>51</c:v>
                </c:pt>
                <c:pt idx="186">
                  <c:v>57</c:v>
                </c:pt>
                <c:pt idx="187">
                  <c:v>53</c:v>
                </c:pt>
                <c:pt idx="188">
                  <c:v>53</c:v>
                </c:pt>
                <c:pt idx="189">
                  <c:v>41</c:v>
                </c:pt>
                <c:pt idx="190">
                  <c:v>49</c:v>
                </c:pt>
                <c:pt idx="191">
                  <c:v>44</c:v>
                </c:pt>
                <c:pt idx="192">
                  <c:v>39</c:v>
                </c:pt>
                <c:pt idx="193">
                  <c:v>34</c:v>
                </c:pt>
                <c:pt idx="194">
                  <c:v>45</c:v>
                </c:pt>
                <c:pt idx="195">
                  <c:v>56</c:v>
                </c:pt>
                <c:pt idx="196">
                  <c:v>50</c:v>
                </c:pt>
                <c:pt idx="197">
                  <c:v>36</c:v>
                </c:pt>
                <c:pt idx="198">
                  <c:v>55</c:v>
                </c:pt>
                <c:pt idx="199">
                  <c:v>53</c:v>
                </c:pt>
                <c:pt idx="200">
                  <c:v>63</c:v>
                </c:pt>
                <c:pt idx="201">
                  <c:v>70</c:v>
                </c:pt>
                <c:pt idx="202">
                  <c:v>52</c:v>
                </c:pt>
                <c:pt idx="203">
                  <c:v>51</c:v>
                </c:pt>
                <c:pt idx="204">
                  <c:v>57</c:v>
                </c:pt>
                <c:pt idx="205">
                  <c:v>63</c:v>
                </c:pt>
                <c:pt idx="206">
                  <c:v>65</c:v>
                </c:pt>
                <c:pt idx="207">
                  <c:v>58</c:v>
                </c:pt>
                <c:pt idx="208">
                  <c:v>64</c:v>
                </c:pt>
                <c:pt idx="209">
                  <c:v>53</c:v>
                </c:pt>
                <c:pt idx="210">
                  <c:v>58</c:v>
                </c:pt>
                <c:pt idx="211">
                  <c:v>62</c:v>
                </c:pt>
                <c:pt idx="212">
                  <c:v>80</c:v>
                </c:pt>
                <c:pt idx="213">
                  <c:v>48</c:v>
                </c:pt>
                <c:pt idx="214">
                  <c:v>50</c:v>
                </c:pt>
                <c:pt idx="215">
                  <c:v>53</c:v>
                </c:pt>
                <c:pt idx="216">
                  <c:v>53</c:v>
                </c:pt>
                <c:pt idx="217">
                  <c:v>44</c:v>
                </c:pt>
                <c:pt idx="218">
                  <c:v>59</c:v>
                </c:pt>
                <c:pt idx="219">
                  <c:v>68</c:v>
                </c:pt>
                <c:pt idx="220">
                  <c:v>57</c:v>
                </c:pt>
                <c:pt idx="221">
                  <c:v>56</c:v>
                </c:pt>
                <c:pt idx="222">
                  <c:v>52</c:v>
                </c:pt>
                <c:pt idx="223">
                  <c:v>54</c:v>
                </c:pt>
                <c:pt idx="224">
                  <c:v>46</c:v>
                </c:pt>
                <c:pt idx="225">
                  <c:v>41</c:v>
                </c:pt>
                <c:pt idx="226">
                  <c:v>43</c:v>
                </c:pt>
                <c:pt idx="227">
                  <c:v>52</c:v>
                </c:pt>
                <c:pt idx="228">
                  <c:v>50</c:v>
                </c:pt>
                <c:pt idx="229">
                  <c:v>51</c:v>
                </c:pt>
                <c:pt idx="230">
                  <c:v>40</c:v>
                </c:pt>
                <c:pt idx="231">
                  <c:v>53</c:v>
                </c:pt>
                <c:pt idx="232">
                  <c:v>39</c:v>
                </c:pt>
                <c:pt idx="233">
                  <c:v>34</c:v>
                </c:pt>
                <c:pt idx="234">
                  <c:v>34</c:v>
                </c:pt>
                <c:pt idx="235">
                  <c:v>38</c:v>
                </c:pt>
                <c:pt idx="236">
                  <c:v>40</c:v>
                </c:pt>
                <c:pt idx="237">
                  <c:v>37</c:v>
                </c:pt>
                <c:pt idx="238">
                  <c:v>34</c:v>
                </c:pt>
                <c:pt idx="239">
                  <c:v>21</c:v>
                </c:pt>
                <c:pt idx="240">
                  <c:v>37</c:v>
                </c:pt>
                <c:pt idx="241">
                  <c:v>35</c:v>
                </c:pt>
                <c:pt idx="242">
                  <c:v>33</c:v>
                </c:pt>
                <c:pt idx="243">
                  <c:v>30</c:v>
                </c:pt>
                <c:pt idx="244">
                  <c:v>33</c:v>
                </c:pt>
                <c:pt idx="245">
                  <c:v>41</c:v>
                </c:pt>
                <c:pt idx="246">
                  <c:v>39</c:v>
                </c:pt>
                <c:pt idx="247">
                  <c:v>32</c:v>
                </c:pt>
                <c:pt idx="248">
                  <c:v>32</c:v>
                </c:pt>
                <c:pt idx="249">
                  <c:v>45</c:v>
                </c:pt>
                <c:pt idx="250">
                  <c:v>37</c:v>
                </c:pt>
                <c:pt idx="251">
                  <c:v>30</c:v>
                </c:pt>
                <c:pt idx="252">
                  <c:v>26</c:v>
                </c:pt>
                <c:pt idx="253">
                  <c:v>30</c:v>
                </c:pt>
                <c:pt idx="254">
                  <c:v>35</c:v>
                </c:pt>
                <c:pt idx="255">
                  <c:v>33</c:v>
                </c:pt>
                <c:pt idx="256">
                  <c:v>34</c:v>
                </c:pt>
                <c:pt idx="257">
                  <c:v>35</c:v>
                </c:pt>
                <c:pt idx="258">
                  <c:v>47</c:v>
                </c:pt>
                <c:pt idx="259">
                  <c:v>49</c:v>
                </c:pt>
                <c:pt idx="260">
                  <c:v>56</c:v>
                </c:pt>
                <c:pt idx="261">
                  <c:v>54</c:v>
                </c:pt>
                <c:pt idx="262">
                  <c:v>52</c:v>
                </c:pt>
                <c:pt idx="263">
                  <c:v>46</c:v>
                </c:pt>
                <c:pt idx="264">
                  <c:v>58</c:v>
                </c:pt>
                <c:pt idx="265">
                  <c:v>49</c:v>
                </c:pt>
                <c:pt idx="266">
                  <c:v>50</c:v>
                </c:pt>
                <c:pt idx="267">
                  <c:v>53</c:v>
                </c:pt>
                <c:pt idx="268">
                  <c:v>35</c:v>
                </c:pt>
                <c:pt idx="269">
                  <c:v>34</c:v>
                </c:pt>
                <c:pt idx="270">
                  <c:v>43</c:v>
                </c:pt>
                <c:pt idx="271">
                  <c:v>38</c:v>
                </c:pt>
                <c:pt idx="272">
                  <c:v>46</c:v>
                </c:pt>
                <c:pt idx="273">
                  <c:v>46</c:v>
                </c:pt>
                <c:pt idx="274">
                  <c:v>51</c:v>
                </c:pt>
                <c:pt idx="275">
                  <c:v>58</c:v>
                </c:pt>
                <c:pt idx="276">
                  <c:v>57</c:v>
                </c:pt>
                <c:pt idx="277">
                  <c:v>56</c:v>
                </c:pt>
                <c:pt idx="278">
                  <c:v>55</c:v>
                </c:pt>
                <c:pt idx="279">
                  <c:v>51</c:v>
                </c:pt>
                <c:pt idx="280">
                  <c:v>50</c:v>
                </c:pt>
                <c:pt idx="281">
                  <c:v>46</c:v>
                </c:pt>
                <c:pt idx="282">
                  <c:v>40</c:v>
                </c:pt>
                <c:pt idx="283">
                  <c:v>43</c:v>
                </c:pt>
                <c:pt idx="284">
                  <c:v>46</c:v>
                </c:pt>
                <c:pt idx="285">
                  <c:v>47</c:v>
                </c:pt>
                <c:pt idx="286">
                  <c:v>36</c:v>
                </c:pt>
                <c:pt idx="287">
                  <c:v>69</c:v>
                </c:pt>
                <c:pt idx="288">
                  <c:v>71</c:v>
                </c:pt>
                <c:pt idx="289">
                  <c:v>67</c:v>
                </c:pt>
                <c:pt idx="290">
                  <c:v>58</c:v>
                </c:pt>
                <c:pt idx="291">
                  <c:v>52</c:v>
                </c:pt>
                <c:pt idx="292">
                  <c:v>56</c:v>
                </c:pt>
                <c:pt idx="293">
                  <c:v>54</c:v>
                </c:pt>
                <c:pt idx="294">
                  <c:v>61</c:v>
                </c:pt>
                <c:pt idx="295">
                  <c:v>52</c:v>
                </c:pt>
                <c:pt idx="296">
                  <c:v>51</c:v>
                </c:pt>
                <c:pt idx="297">
                  <c:v>50</c:v>
                </c:pt>
                <c:pt idx="298">
                  <c:v>52</c:v>
                </c:pt>
                <c:pt idx="299">
                  <c:v>58</c:v>
                </c:pt>
                <c:pt idx="300">
                  <c:v>64</c:v>
                </c:pt>
                <c:pt idx="301">
                  <c:v>58</c:v>
                </c:pt>
                <c:pt idx="302">
                  <c:v>49</c:v>
                </c:pt>
                <c:pt idx="303">
                  <c:v>61</c:v>
                </c:pt>
                <c:pt idx="304">
                  <c:v>50</c:v>
                </c:pt>
                <c:pt idx="305">
                  <c:v>51</c:v>
                </c:pt>
                <c:pt idx="306">
                  <c:v>55</c:v>
                </c:pt>
                <c:pt idx="307">
                  <c:v>58</c:v>
                </c:pt>
                <c:pt idx="308">
                  <c:v>52</c:v>
                </c:pt>
                <c:pt idx="309">
                  <c:v>55</c:v>
                </c:pt>
                <c:pt idx="310">
                  <c:v>45</c:v>
                </c:pt>
              </c:numCache>
            </c:numRef>
          </c:xVal>
          <c:yVal>
            <c:numRef>
              <c:f>'11sites'!$Q$19:$Q$329</c:f>
              <c:numCache>
                <c:formatCode>General</c:formatCode>
                <c:ptCount val="311"/>
                <c:pt idx="0">
                  <c:v>63</c:v>
                </c:pt>
                <c:pt idx="1">
                  <c:v>63</c:v>
                </c:pt>
                <c:pt idx="2">
                  <c:v>61</c:v>
                </c:pt>
                <c:pt idx="3">
                  <c:v>69</c:v>
                </c:pt>
                <c:pt idx="4">
                  <c:v>66</c:v>
                </c:pt>
                <c:pt idx="5">
                  <c:v>69</c:v>
                </c:pt>
                <c:pt idx="6">
                  <c:v>63</c:v>
                </c:pt>
                <c:pt idx="7">
                  <c:v>70</c:v>
                </c:pt>
                <c:pt idx="8">
                  <c:v>70</c:v>
                </c:pt>
                <c:pt idx="9">
                  <c:v>63</c:v>
                </c:pt>
                <c:pt idx="10">
                  <c:v>74</c:v>
                </c:pt>
                <c:pt idx="11">
                  <c:v>78</c:v>
                </c:pt>
                <c:pt idx="12">
                  <c:v>76</c:v>
                </c:pt>
                <c:pt idx="13">
                  <c:v>62</c:v>
                </c:pt>
                <c:pt idx="14">
                  <c:v>63</c:v>
                </c:pt>
                <c:pt idx="15">
                  <c:v>59</c:v>
                </c:pt>
                <c:pt idx="16">
                  <c:v>60</c:v>
                </c:pt>
                <c:pt idx="17">
                  <c:v>61</c:v>
                </c:pt>
                <c:pt idx="18">
                  <c:v>66</c:v>
                </c:pt>
                <c:pt idx="19">
                  <c:v>53</c:v>
                </c:pt>
                <c:pt idx="20">
                  <c:v>64</c:v>
                </c:pt>
                <c:pt idx="21">
                  <c:v>68</c:v>
                </c:pt>
                <c:pt idx="22">
                  <c:v>69</c:v>
                </c:pt>
                <c:pt idx="23">
                  <c:v>68</c:v>
                </c:pt>
                <c:pt idx="24">
                  <c:v>72</c:v>
                </c:pt>
                <c:pt idx="25">
                  <c:v>63</c:v>
                </c:pt>
                <c:pt idx="26">
                  <c:v>59</c:v>
                </c:pt>
                <c:pt idx="27">
                  <c:v>61</c:v>
                </c:pt>
                <c:pt idx="28">
                  <c:v>75</c:v>
                </c:pt>
                <c:pt idx="29">
                  <c:v>74</c:v>
                </c:pt>
                <c:pt idx="30">
                  <c:v>73</c:v>
                </c:pt>
                <c:pt idx="31">
                  <c:v>68</c:v>
                </c:pt>
                <c:pt idx="32">
                  <c:v>46</c:v>
                </c:pt>
                <c:pt idx="33">
                  <c:v>41</c:v>
                </c:pt>
                <c:pt idx="34">
                  <c:v>46</c:v>
                </c:pt>
                <c:pt idx="35">
                  <c:v>56</c:v>
                </c:pt>
                <c:pt idx="36">
                  <c:v>42</c:v>
                </c:pt>
                <c:pt idx="37">
                  <c:v>38</c:v>
                </c:pt>
                <c:pt idx="38">
                  <c:v>46</c:v>
                </c:pt>
                <c:pt idx="39">
                  <c:v>45</c:v>
                </c:pt>
                <c:pt idx="40">
                  <c:v>52</c:v>
                </c:pt>
                <c:pt idx="41">
                  <c:v>56</c:v>
                </c:pt>
                <c:pt idx="42">
                  <c:v>28</c:v>
                </c:pt>
                <c:pt idx="43">
                  <c:v>30</c:v>
                </c:pt>
                <c:pt idx="44">
                  <c:v>22</c:v>
                </c:pt>
                <c:pt idx="45">
                  <c:v>42</c:v>
                </c:pt>
                <c:pt idx="46">
                  <c:v>55</c:v>
                </c:pt>
                <c:pt idx="47">
                  <c:v>55</c:v>
                </c:pt>
                <c:pt idx="48">
                  <c:v>55</c:v>
                </c:pt>
                <c:pt idx="49">
                  <c:v>68</c:v>
                </c:pt>
                <c:pt idx="50">
                  <c:v>55</c:v>
                </c:pt>
                <c:pt idx="51">
                  <c:v>47</c:v>
                </c:pt>
                <c:pt idx="52">
                  <c:v>34</c:v>
                </c:pt>
                <c:pt idx="53">
                  <c:v>39</c:v>
                </c:pt>
                <c:pt idx="54">
                  <c:v>53</c:v>
                </c:pt>
                <c:pt idx="55">
                  <c:v>37</c:v>
                </c:pt>
                <c:pt idx="56">
                  <c:v>45</c:v>
                </c:pt>
                <c:pt idx="57">
                  <c:v>57</c:v>
                </c:pt>
                <c:pt idx="58">
                  <c:v>64</c:v>
                </c:pt>
                <c:pt idx="59">
                  <c:v>58</c:v>
                </c:pt>
                <c:pt idx="60">
                  <c:v>41</c:v>
                </c:pt>
                <c:pt idx="61">
                  <c:v>39</c:v>
                </c:pt>
                <c:pt idx="62">
                  <c:v>50</c:v>
                </c:pt>
                <c:pt idx="63">
                  <c:v>48</c:v>
                </c:pt>
                <c:pt idx="64">
                  <c:v>42</c:v>
                </c:pt>
                <c:pt idx="65">
                  <c:v>40</c:v>
                </c:pt>
                <c:pt idx="66">
                  <c:v>41</c:v>
                </c:pt>
                <c:pt idx="67">
                  <c:v>49</c:v>
                </c:pt>
                <c:pt idx="68">
                  <c:v>70</c:v>
                </c:pt>
                <c:pt idx="69">
                  <c:v>45</c:v>
                </c:pt>
                <c:pt idx="70">
                  <c:v>24</c:v>
                </c:pt>
                <c:pt idx="71">
                  <c:v>29</c:v>
                </c:pt>
                <c:pt idx="72">
                  <c:v>47</c:v>
                </c:pt>
                <c:pt idx="73">
                  <c:v>62</c:v>
                </c:pt>
                <c:pt idx="74">
                  <c:v>64</c:v>
                </c:pt>
                <c:pt idx="75">
                  <c:v>53</c:v>
                </c:pt>
                <c:pt idx="76">
                  <c:v>48</c:v>
                </c:pt>
                <c:pt idx="77">
                  <c:v>64</c:v>
                </c:pt>
                <c:pt idx="78">
                  <c:v>69</c:v>
                </c:pt>
                <c:pt idx="79">
                  <c:v>37</c:v>
                </c:pt>
                <c:pt idx="80">
                  <c:v>58</c:v>
                </c:pt>
                <c:pt idx="81">
                  <c:v>49</c:v>
                </c:pt>
                <c:pt idx="82">
                  <c:v>42</c:v>
                </c:pt>
                <c:pt idx="83">
                  <c:v>31</c:v>
                </c:pt>
                <c:pt idx="84">
                  <c:v>42</c:v>
                </c:pt>
                <c:pt idx="85">
                  <c:v>56</c:v>
                </c:pt>
                <c:pt idx="86">
                  <c:v>48</c:v>
                </c:pt>
                <c:pt idx="87">
                  <c:v>45</c:v>
                </c:pt>
                <c:pt idx="88">
                  <c:v>57</c:v>
                </c:pt>
                <c:pt idx="89">
                  <c:v>73</c:v>
                </c:pt>
                <c:pt idx="90">
                  <c:v>56</c:v>
                </c:pt>
                <c:pt idx="91">
                  <c:v>57</c:v>
                </c:pt>
                <c:pt idx="92">
                  <c:v>75</c:v>
                </c:pt>
                <c:pt idx="93">
                  <c:v>71</c:v>
                </c:pt>
                <c:pt idx="94">
                  <c:v>52</c:v>
                </c:pt>
                <c:pt idx="95">
                  <c:v>62</c:v>
                </c:pt>
                <c:pt idx="96">
                  <c:v>68</c:v>
                </c:pt>
                <c:pt idx="97">
                  <c:v>71</c:v>
                </c:pt>
                <c:pt idx="98">
                  <c:v>81</c:v>
                </c:pt>
                <c:pt idx="99">
                  <c:v>70</c:v>
                </c:pt>
                <c:pt idx="100">
                  <c:v>68</c:v>
                </c:pt>
                <c:pt idx="101">
                  <c:v>51</c:v>
                </c:pt>
                <c:pt idx="102">
                  <c:v>52</c:v>
                </c:pt>
                <c:pt idx="103">
                  <c:v>65</c:v>
                </c:pt>
                <c:pt idx="104">
                  <c:v>66</c:v>
                </c:pt>
                <c:pt idx="105">
                  <c:v>70</c:v>
                </c:pt>
                <c:pt idx="106">
                  <c:v>72</c:v>
                </c:pt>
                <c:pt idx="107">
                  <c:v>68</c:v>
                </c:pt>
                <c:pt idx="108">
                  <c:v>81</c:v>
                </c:pt>
                <c:pt idx="109">
                  <c:v>76</c:v>
                </c:pt>
                <c:pt idx="110">
                  <c:v>78</c:v>
                </c:pt>
                <c:pt idx="111">
                  <c:v>81</c:v>
                </c:pt>
                <c:pt idx="112">
                  <c:v>71</c:v>
                </c:pt>
                <c:pt idx="113">
                  <c:v>77</c:v>
                </c:pt>
                <c:pt idx="114">
                  <c:v>73</c:v>
                </c:pt>
                <c:pt idx="115">
                  <c:v>77</c:v>
                </c:pt>
                <c:pt idx="116">
                  <c:v>72</c:v>
                </c:pt>
                <c:pt idx="117">
                  <c:v>69</c:v>
                </c:pt>
                <c:pt idx="118">
                  <c:v>69</c:v>
                </c:pt>
                <c:pt idx="119">
                  <c:v>78</c:v>
                </c:pt>
                <c:pt idx="120">
                  <c:v>68</c:v>
                </c:pt>
                <c:pt idx="121">
                  <c:v>63</c:v>
                </c:pt>
                <c:pt idx="122">
                  <c:v>50</c:v>
                </c:pt>
                <c:pt idx="123">
                  <c:v>53</c:v>
                </c:pt>
                <c:pt idx="124">
                  <c:v>55</c:v>
                </c:pt>
                <c:pt idx="125">
                  <c:v>60</c:v>
                </c:pt>
                <c:pt idx="126">
                  <c:v>53</c:v>
                </c:pt>
                <c:pt idx="127">
                  <c:v>69</c:v>
                </c:pt>
                <c:pt idx="128">
                  <c:v>68</c:v>
                </c:pt>
                <c:pt idx="129">
                  <c:v>62</c:v>
                </c:pt>
                <c:pt idx="130">
                  <c:v>33</c:v>
                </c:pt>
                <c:pt idx="131">
                  <c:v>43</c:v>
                </c:pt>
                <c:pt idx="132">
                  <c:v>51</c:v>
                </c:pt>
                <c:pt idx="133">
                  <c:v>64</c:v>
                </c:pt>
                <c:pt idx="134">
                  <c:v>68</c:v>
                </c:pt>
                <c:pt idx="135">
                  <c:v>66</c:v>
                </c:pt>
                <c:pt idx="136">
                  <c:v>72</c:v>
                </c:pt>
                <c:pt idx="137">
                  <c:v>83</c:v>
                </c:pt>
                <c:pt idx="138">
                  <c:v>51</c:v>
                </c:pt>
                <c:pt idx="139">
                  <c:v>75</c:v>
                </c:pt>
                <c:pt idx="140">
                  <c:v>71</c:v>
                </c:pt>
                <c:pt idx="141">
                  <c:v>51</c:v>
                </c:pt>
                <c:pt idx="142">
                  <c:v>42</c:v>
                </c:pt>
                <c:pt idx="143">
                  <c:v>46</c:v>
                </c:pt>
                <c:pt idx="144">
                  <c:v>48</c:v>
                </c:pt>
                <c:pt idx="145">
                  <c:v>57</c:v>
                </c:pt>
                <c:pt idx="146">
                  <c:v>49</c:v>
                </c:pt>
                <c:pt idx="147">
                  <c:v>66</c:v>
                </c:pt>
                <c:pt idx="148">
                  <c:v>60</c:v>
                </c:pt>
                <c:pt idx="149">
                  <c:v>58</c:v>
                </c:pt>
                <c:pt idx="150">
                  <c:v>50</c:v>
                </c:pt>
                <c:pt idx="151">
                  <c:v>50</c:v>
                </c:pt>
                <c:pt idx="152">
                  <c:v>67</c:v>
                </c:pt>
                <c:pt idx="153">
                  <c:v>66</c:v>
                </c:pt>
                <c:pt idx="154">
                  <c:v>56</c:v>
                </c:pt>
                <c:pt idx="155">
                  <c:v>58</c:v>
                </c:pt>
                <c:pt idx="156">
                  <c:v>56</c:v>
                </c:pt>
                <c:pt idx="157">
                  <c:v>71</c:v>
                </c:pt>
                <c:pt idx="158">
                  <c:v>68</c:v>
                </c:pt>
                <c:pt idx="159">
                  <c:v>57</c:v>
                </c:pt>
                <c:pt idx="160">
                  <c:v>37</c:v>
                </c:pt>
                <c:pt idx="161">
                  <c:v>49</c:v>
                </c:pt>
                <c:pt idx="162">
                  <c:v>58</c:v>
                </c:pt>
                <c:pt idx="163">
                  <c:v>62</c:v>
                </c:pt>
                <c:pt idx="164">
                  <c:v>64</c:v>
                </c:pt>
                <c:pt idx="165">
                  <c:v>56</c:v>
                </c:pt>
                <c:pt idx="166">
                  <c:v>73</c:v>
                </c:pt>
                <c:pt idx="167">
                  <c:v>68</c:v>
                </c:pt>
                <c:pt idx="168">
                  <c:v>79</c:v>
                </c:pt>
                <c:pt idx="169">
                  <c:v>73</c:v>
                </c:pt>
                <c:pt idx="170">
                  <c:v>63</c:v>
                </c:pt>
                <c:pt idx="171">
                  <c:v>60</c:v>
                </c:pt>
                <c:pt idx="172">
                  <c:v>64</c:v>
                </c:pt>
                <c:pt idx="173">
                  <c:v>61</c:v>
                </c:pt>
                <c:pt idx="174">
                  <c:v>46</c:v>
                </c:pt>
                <c:pt idx="175">
                  <c:v>48</c:v>
                </c:pt>
                <c:pt idx="176">
                  <c:v>71</c:v>
                </c:pt>
                <c:pt idx="177">
                  <c:v>58</c:v>
                </c:pt>
                <c:pt idx="178">
                  <c:v>50</c:v>
                </c:pt>
                <c:pt idx="179">
                  <c:v>56</c:v>
                </c:pt>
                <c:pt idx="180">
                  <c:v>62</c:v>
                </c:pt>
                <c:pt idx="181">
                  <c:v>66</c:v>
                </c:pt>
                <c:pt idx="182">
                  <c:v>64</c:v>
                </c:pt>
                <c:pt idx="183">
                  <c:v>39</c:v>
                </c:pt>
                <c:pt idx="184">
                  <c:v>42</c:v>
                </c:pt>
                <c:pt idx="185">
                  <c:v>42</c:v>
                </c:pt>
                <c:pt idx="186">
                  <c:v>63</c:v>
                </c:pt>
                <c:pt idx="187">
                  <c:v>60</c:v>
                </c:pt>
                <c:pt idx="188">
                  <c:v>75</c:v>
                </c:pt>
                <c:pt idx="189">
                  <c:v>57</c:v>
                </c:pt>
                <c:pt idx="190">
                  <c:v>57</c:v>
                </c:pt>
                <c:pt idx="191">
                  <c:v>61</c:v>
                </c:pt>
                <c:pt idx="192">
                  <c:v>56</c:v>
                </c:pt>
                <c:pt idx="193">
                  <c:v>39</c:v>
                </c:pt>
                <c:pt idx="194">
                  <c:v>54</c:v>
                </c:pt>
                <c:pt idx="195">
                  <c:v>42</c:v>
                </c:pt>
                <c:pt idx="196">
                  <c:v>50</c:v>
                </c:pt>
                <c:pt idx="197">
                  <c:v>46</c:v>
                </c:pt>
                <c:pt idx="198">
                  <c:v>59</c:v>
                </c:pt>
                <c:pt idx="199">
                  <c:v>62</c:v>
                </c:pt>
                <c:pt idx="200">
                  <c:v>69</c:v>
                </c:pt>
                <c:pt idx="201">
                  <c:v>45</c:v>
                </c:pt>
                <c:pt idx="202">
                  <c:v>65</c:v>
                </c:pt>
                <c:pt idx="203">
                  <c:v>53</c:v>
                </c:pt>
                <c:pt idx="204">
                  <c:v>56</c:v>
                </c:pt>
                <c:pt idx="205">
                  <c:v>60</c:v>
                </c:pt>
                <c:pt idx="206">
                  <c:v>71</c:v>
                </c:pt>
                <c:pt idx="207">
                  <c:v>60</c:v>
                </c:pt>
                <c:pt idx="208">
                  <c:v>76</c:v>
                </c:pt>
                <c:pt idx="209">
                  <c:v>56</c:v>
                </c:pt>
                <c:pt idx="210">
                  <c:v>49</c:v>
                </c:pt>
                <c:pt idx="211">
                  <c:v>61</c:v>
                </c:pt>
                <c:pt idx="212">
                  <c:v>63</c:v>
                </c:pt>
                <c:pt idx="213">
                  <c:v>61</c:v>
                </c:pt>
                <c:pt idx="214">
                  <c:v>62</c:v>
                </c:pt>
                <c:pt idx="215">
                  <c:v>67</c:v>
                </c:pt>
                <c:pt idx="216">
                  <c:v>74</c:v>
                </c:pt>
                <c:pt idx="217">
                  <c:v>72</c:v>
                </c:pt>
                <c:pt idx="218">
                  <c:v>38</c:v>
                </c:pt>
                <c:pt idx="219">
                  <c:v>73</c:v>
                </c:pt>
                <c:pt idx="220">
                  <c:v>73</c:v>
                </c:pt>
                <c:pt idx="221">
                  <c:v>71</c:v>
                </c:pt>
                <c:pt idx="222">
                  <c:v>68</c:v>
                </c:pt>
                <c:pt idx="223">
                  <c:v>67</c:v>
                </c:pt>
                <c:pt idx="224">
                  <c:v>56</c:v>
                </c:pt>
                <c:pt idx="225">
                  <c:v>56</c:v>
                </c:pt>
                <c:pt idx="226">
                  <c:v>57</c:v>
                </c:pt>
                <c:pt idx="227">
                  <c:v>62</c:v>
                </c:pt>
                <c:pt idx="228">
                  <c:v>64</c:v>
                </c:pt>
                <c:pt idx="229">
                  <c:v>62</c:v>
                </c:pt>
                <c:pt idx="230">
                  <c:v>63</c:v>
                </c:pt>
                <c:pt idx="231">
                  <c:v>64</c:v>
                </c:pt>
                <c:pt idx="232">
                  <c:v>54</c:v>
                </c:pt>
                <c:pt idx="233">
                  <c:v>53</c:v>
                </c:pt>
                <c:pt idx="234">
                  <c:v>49</c:v>
                </c:pt>
                <c:pt idx="235">
                  <c:v>40</c:v>
                </c:pt>
                <c:pt idx="236">
                  <c:v>52</c:v>
                </c:pt>
                <c:pt idx="237">
                  <c:v>48</c:v>
                </c:pt>
                <c:pt idx="238">
                  <c:v>33</c:v>
                </c:pt>
                <c:pt idx="239">
                  <c:v>47</c:v>
                </c:pt>
                <c:pt idx="240">
                  <c:v>50</c:v>
                </c:pt>
                <c:pt idx="241">
                  <c:v>51</c:v>
                </c:pt>
                <c:pt idx="242">
                  <c:v>53</c:v>
                </c:pt>
                <c:pt idx="243">
                  <c:v>48</c:v>
                </c:pt>
                <c:pt idx="244">
                  <c:v>50</c:v>
                </c:pt>
                <c:pt idx="245">
                  <c:v>42</c:v>
                </c:pt>
                <c:pt idx="246">
                  <c:v>42</c:v>
                </c:pt>
                <c:pt idx="247">
                  <c:v>39</c:v>
                </c:pt>
                <c:pt idx="248">
                  <c:v>39</c:v>
                </c:pt>
                <c:pt idx="249">
                  <c:v>46</c:v>
                </c:pt>
                <c:pt idx="250">
                  <c:v>52</c:v>
                </c:pt>
                <c:pt idx="251">
                  <c:v>55</c:v>
                </c:pt>
                <c:pt idx="252">
                  <c:v>43</c:v>
                </c:pt>
                <c:pt idx="253">
                  <c:v>59</c:v>
                </c:pt>
                <c:pt idx="254">
                  <c:v>47</c:v>
                </c:pt>
                <c:pt idx="255">
                  <c:v>43</c:v>
                </c:pt>
                <c:pt idx="256">
                  <c:v>32</c:v>
                </c:pt>
                <c:pt idx="257">
                  <c:v>54</c:v>
                </c:pt>
                <c:pt idx="258">
                  <c:v>57</c:v>
                </c:pt>
                <c:pt idx="259">
                  <c:v>61</c:v>
                </c:pt>
                <c:pt idx="260">
                  <c:v>67</c:v>
                </c:pt>
                <c:pt idx="261">
                  <c:v>68</c:v>
                </c:pt>
                <c:pt idx="262">
                  <c:v>64</c:v>
                </c:pt>
                <c:pt idx="263">
                  <c:v>51</c:v>
                </c:pt>
                <c:pt idx="264">
                  <c:v>59</c:v>
                </c:pt>
                <c:pt idx="265">
                  <c:v>48</c:v>
                </c:pt>
                <c:pt idx="266">
                  <c:v>42</c:v>
                </c:pt>
                <c:pt idx="267">
                  <c:v>40</c:v>
                </c:pt>
                <c:pt idx="268">
                  <c:v>43</c:v>
                </c:pt>
                <c:pt idx="269">
                  <c:v>42</c:v>
                </c:pt>
                <c:pt idx="270">
                  <c:v>53</c:v>
                </c:pt>
                <c:pt idx="271">
                  <c:v>39</c:v>
                </c:pt>
                <c:pt idx="272">
                  <c:v>60</c:v>
                </c:pt>
                <c:pt idx="273">
                  <c:v>61</c:v>
                </c:pt>
                <c:pt idx="274">
                  <c:v>59</c:v>
                </c:pt>
                <c:pt idx="275">
                  <c:v>53</c:v>
                </c:pt>
                <c:pt idx="276">
                  <c:v>56</c:v>
                </c:pt>
                <c:pt idx="277">
                  <c:v>46</c:v>
                </c:pt>
                <c:pt idx="278">
                  <c:v>48</c:v>
                </c:pt>
                <c:pt idx="279">
                  <c:v>60</c:v>
                </c:pt>
                <c:pt idx="280">
                  <c:v>52</c:v>
                </c:pt>
                <c:pt idx="281">
                  <c:v>51</c:v>
                </c:pt>
                <c:pt idx="282">
                  <c:v>57</c:v>
                </c:pt>
                <c:pt idx="283">
                  <c:v>59</c:v>
                </c:pt>
                <c:pt idx="284">
                  <c:v>47</c:v>
                </c:pt>
                <c:pt idx="285">
                  <c:v>61</c:v>
                </c:pt>
                <c:pt idx="286">
                  <c:v>54</c:v>
                </c:pt>
                <c:pt idx="287">
                  <c:v>77</c:v>
                </c:pt>
                <c:pt idx="288">
                  <c:v>81</c:v>
                </c:pt>
                <c:pt idx="289">
                  <c:v>78</c:v>
                </c:pt>
                <c:pt idx="290">
                  <c:v>67</c:v>
                </c:pt>
                <c:pt idx="291">
                  <c:v>62</c:v>
                </c:pt>
                <c:pt idx="292">
                  <c:v>66</c:v>
                </c:pt>
                <c:pt idx="293">
                  <c:v>49</c:v>
                </c:pt>
                <c:pt idx="294">
                  <c:v>52</c:v>
                </c:pt>
                <c:pt idx="295">
                  <c:v>56</c:v>
                </c:pt>
                <c:pt idx="296">
                  <c:v>64</c:v>
                </c:pt>
                <c:pt idx="297">
                  <c:v>68</c:v>
                </c:pt>
                <c:pt idx="298">
                  <c:v>70</c:v>
                </c:pt>
                <c:pt idx="299">
                  <c:v>72</c:v>
                </c:pt>
                <c:pt idx="300">
                  <c:v>74</c:v>
                </c:pt>
                <c:pt idx="301">
                  <c:v>76</c:v>
                </c:pt>
                <c:pt idx="302">
                  <c:v>67</c:v>
                </c:pt>
                <c:pt idx="303">
                  <c:v>69</c:v>
                </c:pt>
                <c:pt idx="304">
                  <c:v>57</c:v>
                </c:pt>
                <c:pt idx="305">
                  <c:v>54</c:v>
                </c:pt>
                <c:pt idx="306">
                  <c:v>67</c:v>
                </c:pt>
                <c:pt idx="307">
                  <c:v>73</c:v>
                </c:pt>
                <c:pt idx="308">
                  <c:v>70</c:v>
                </c:pt>
                <c:pt idx="309">
                  <c:v>64</c:v>
                </c:pt>
                <c:pt idx="310">
                  <c:v>65</c:v>
                </c:pt>
              </c:numCache>
            </c:numRef>
          </c:yVal>
          <c:smooth val="0"/>
          <c:extLst xmlns:c16r2="http://schemas.microsoft.com/office/drawing/2015/06/chart">
            <c:ext xmlns:c16="http://schemas.microsoft.com/office/drawing/2014/chart" uri="{C3380CC4-5D6E-409C-BE32-E72D297353CC}">
              <c16:uniqueId val="{00000001-797F-4062-BE10-7F5B118E8541}"/>
            </c:ext>
          </c:extLst>
        </c:ser>
        <c:ser>
          <c:idx val="2"/>
          <c:order val="2"/>
          <c:tx>
            <c:strRef>
              <c:f>'11sites'!$R$18</c:f>
              <c:strCache>
                <c:ptCount val="1"/>
                <c:pt idx="0">
                  <c:v>BDSNP (EPIC with new Biome)</c:v>
                </c:pt>
              </c:strCache>
            </c:strRef>
          </c:tx>
          <c:spPr>
            <a:ln w="19050">
              <a:noFill/>
            </a:ln>
          </c:spPr>
          <c:marker>
            <c:symbol val="plus"/>
            <c:size val="7"/>
            <c:spPr>
              <a:noFill/>
              <a:ln>
                <a:solidFill>
                  <a:schemeClr val="tx1"/>
                </a:solidFill>
              </a:ln>
            </c:spPr>
          </c:marker>
          <c:trendline>
            <c:trendlineType val="linear"/>
            <c:dispRSqr val="1"/>
            <c:dispEq val="1"/>
            <c:trendlineLbl>
              <c:layout>
                <c:manualLayout>
                  <c:x val="0.26297099515102984"/>
                  <c:y val="-0.11436051743532058"/>
                </c:manualLayout>
              </c:layout>
              <c:tx>
                <c:rich>
                  <a:bodyPr/>
                  <a:lstStyle/>
                  <a:p>
                    <a:pPr>
                      <a:defRPr/>
                    </a:pPr>
                    <a:r>
                      <a:rPr lang="en-US" baseline="0"/>
                      <a:t>BDSNP ('new'): y = 0.7165x + 21.5
R² = 0.4729</a:t>
                    </a:r>
                    <a:endParaRPr lang="en-US"/>
                  </a:p>
                </c:rich>
              </c:tx>
              <c:numFmt formatCode="General" sourceLinked="0"/>
            </c:trendlineLbl>
          </c:trendline>
          <c:xVal>
            <c:numRef>
              <c:f>'11sites'!$O$19:$O$329</c:f>
              <c:numCache>
                <c:formatCode>General</c:formatCode>
                <c:ptCount val="311"/>
                <c:pt idx="0">
                  <c:v>67</c:v>
                </c:pt>
                <c:pt idx="1">
                  <c:v>66</c:v>
                </c:pt>
                <c:pt idx="2">
                  <c:v>55</c:v>
                </c:pt>
                <c:pt idx="3">
                  <c:v>61</c:v>
                </c:pt>
                <c:pt idx="4">
                  <c:v>60</c:v>
                </c:pt>
                <c:pt idx="5">
                  <c:v>61</c:v>
                </c:pt>
                <c:pt idx="6">
                  <c:v>64</c:v>
                </c:pt>
                <c:pt idx="7">
                  <c:v>65</c:v>
                </c:pt>
                <c:pt idx="8">
                  <c:v>66</c:v>
                </c:pt>
                <c:pt idx="9">
                  <c:v>61</c:v>
                </c:pt>
                <c:pt idx="10">
                  <c:v>62</c:v>
                </c:pt>
                <c:pt idx="11">
                  <c:v>55</c:v>
                </c:pt>
                <c:pt idx="12">
                  <c:v>57</c:v>
                </c:pt>
                <c:pt idx="13">
                  <c:v>53</c:v>
                </c:pt>
                <c:pt idx="14">
                  <c:v>62</c:v>
                </c:pt>
                <c:pt idx="15">
                  <c:v>54</c:v>
                </c:pt>
                <c:pt idx="16">
                  <c:v>53</c:v>
                </c:pt>
                <c:pt idx="17">
                  <c:v>64</c:v>
                </c:pt>
                <c:pt idx="18">
                  <c:v>60</c:v>
                </c:pt>
                <c:pt idx="19">
                  <c:v>55</c:v>
                </c:pt>
                <c:pt idx="20">
                  <c:v>55</c:v>
                </c:pt>
                <c:pt idx="21">
                  <c:v>60</c:v>
                </c:pt>
                <c:pt idx="22">
                  <c:v>66</c:v>
                </c:pt>
                <c:pt idx="23">
                  <c:v>71</c:v>
                </c:pt>
                <c:pt idx="24">
                  <c:v>78</c:v>
                </c:pt>
                <c:pt idx="25">
                  <c:v>58</c:v>
                </c:pt>
                <c:pt idx="26">
                  <c:v>55</c:v>
                </c:pt>
                <c:pt idx="27">
                  <c:v>56</c:v>
                </c:pt>
                <c:pt idx="28">
                  <c:v>77</c:v>
                </c:pt>
                <c:pt idx="29">
                  <c:v>73</c:v>
                </c:pt>
                <c:pt idx="30">
                  <c:v>77</c:v>
                </c:pt>
                <c:pt idx="31">
                  <c:v>58</c:v>
                </c:pt>
                <c:pt idx="32">
                  <c:v>38</c:v>
                </c:pt>
                <c:pt idx="33">
                  <c:v>36</c:v>
                </c:pt>
                <c:pt idx="34">
                  <c:v>46</c:v>
                </c:pt>
                <c:pt idx="35">
                  <c:v>40</c:v>
                </c:pt>
                <c:pt idx="36">
                  <c:v>34</c:v>
                </c:pt>
                <c:pt idx="37">
                  <c:v>41</c:v>
                </c:pt>
                <c:pt idx="38">
                  <c:v>46</c:v>
                </c:pt>
                <c:pt idx="39">
                  <c:v>45</c:v>
                </c:pt>
                <c:pt idx="40">
                  <c:v>45</c:v>
                </c:pt>
                <c:pt idx="41">
                  <c:v>40</c:v>
                </c:pt>
                <c:pt idx="42">
                  <c:v>23</c:v>
                </c:pt>
                <c:pt idx="43">
                  <c:v>23</c:v>
                </c:pt>
                <c:pt idx="44">
                  <c:v>32</c:v>
                </c:pt>
                <c:pt idx="45">
                  <c:v>37</c:v>
                </c:pt>
                <c:pt idx="46">
                  <c:v>43</c:v>
                </c:pt>
                <c:pt idx="47">
                  <c:v>38</c:v>
                </c:pt>
                <c:pt idx="48">
                  <c:v>44</c:v>
                </c:pt>
                <c:pt idx="49">
                  <c:v>48</c:v>
                </c:pt>
                <c:pt idx="50">
                  <c:v>36</c:v>
                </c:pt>
                <c:pt idx="51">
                  <c:v>47</c:v>
                </c:pt>
                <c:pt idx="52">
                  <c:v>25</c:v>
                </c:pt>
                <c:pt idx="53">
                  <c:v>35</c:v>
                </c:pt>
                <c:pt idx="54">
                  <c:v>36</c:v>
                </c:pt>
                <c:pt idx="55">
                  <c:v>38</c:v>
                </c:pt>
                <c:pt idx="56">
                  <c:v>41</c:v>
                </c:pt>
                <c:pt idx="57">
                  <c:v>39</c:v>
                </c:pt>
                <c:pt idx="58">
                  <c:v>81</c:v>
                </c:pt>
                <c:pt idx="59">
                  <c:v>59</c:v>
                </c:pt>
                <c:pt idx="60">
                  <c:v>40</c:v>
                </c:pt>
                <c:pt idx="61">
                  <c:v>39</c:v>
                </c:pt>
                <c:pt idx="62">
                  <c:v>56</c:v>
                </c:pt>
                <c:pt idx="63">
                  <c:v>43</c:v>
                </c:pt>
                <c:pt idx="64">
                  <c:v>36</c:v>
                </c:pt>
                <c:pt idx="65">
                  <c:v>45</c:v>
                </c:pt>
                <c:pt idx="66">
                  <c:v>42</c:v>
                </c:pt>
                <c:pt idx="67">
                  <c:v>60</c:v>
                </c:pt>
                <c:pt idx="68">
                  <c:v>58</c:v>
                </c:pt>
                <c:pt idx="69">
                  <c:v>36</c:v>
                </c:pt>
                <c:pt idx="70">
                  <c:v>27</c:v>
                </c:pt>
                <c:pt idx="71">
                  <c:v>30</c:v>
                </c:pt>
                <c:pt idx="72">
                  <c:v>53</c:v>
                </c:pt>
                <c:pt idx="73">
                  <c:v>73</c:v>
                </c:pt>
                <c:pt idx="74">
                  <c:v>71</c:v>
                </c:pt>
                <c:pt idx="75">
                  <c:v>55</c:v>
                </c:pt>
                <c:pt idx="76">
                  <c:v>46</c:v>
                </c:pt>
                <c:pt idx="77">
                  <c:v>63</c:v>
                </c:pt>
                <c:pt idx="78">
                  <c:v>59</c:v>
                </c:pt>
                <c:pt idx="79">
                  <c:v>47</c:v>
                </c:pt>
                <c:pt idx="80">
                  <c:v>57</c:v>
                </c:pt>
                <c:pt idx="81">
                  <c:v>41</c:v>
                </c:pt>
                <c:pt idx="82">
                  <c:v>35</c:v>
                </c:pt>
                <c:pt idx="83">
                  <c:v>28</c:v>
                </c:pt>
                <c:pt idx="84">
                  <c:v>40</c:v>
                </c:pt>
                <c:pt idx="85">
                  <c:v>46</c:v>
                </c:pt>
                <c:pt idx="86">
                  <c:v>40</c:v>
                </c:pt>
                <c:pt idx="87">
                  <c:v>46</c:v>
                </c:pt>
                <c:pt idx="88">
                  <c:v>56</c:v>
                </c:pt>
                <c:pt idx="89">
                  <c:v>64</c:v>
                </c:pt>
                <c:pt idx="90">
                  <c:v>52</c:v>
                </c:pt>
                <c:pt idx="91">
                  <c:v>49</c:v>
                </c:pt>
                <c:pt idx="92">
                  <c:v>58</c:v>
                </c:pt>
                <c:pt idx="93">
                  <c:v>68</c:v>
                </c:pt>
                <c:pt idx="94">
                  <c:v>50</c:v>
                </c:pt>
                <c:pt idx="95">
                  <c:v>54</c:v>
                </c:pt>
                <c:pt idx="96">
                  <c:v>60</c:v>
                </c:pt>
                <c:pt idx="97">
                  <c:v>56</c:v>
                </c:pt>
                <c:pt idx="98">
                  <c:v>58</c:v>
                </c:pt>
                <c:pt idx="99">
                  <c:v>56</c:v>
                </c:pt>
                <c:pt idx="100">
                  <c:v>62</c:v>
                </c:pt>
                <c:pt idx="101">
                  <c:v>59</c:v>
                </c:pt>
                <c:pt idx="102">
                  <c:v>57</c:v>
                </c:pt>
                <c:pt idx="103">
                  <c:v>64</c:v>
                </c:pt>
                <c:pt idx="104">
                  <c:v>63</c:v>
                </c:pt>
                <c:pt idx="105">
                  <c:v>60</c:v>
                </c:pt>
                <c:pt idx="106">
                  <c:v>58</c:v>
                </c:pt>
                <c:pt idx="107">
                  <c:v>53</c:v>
                </c:pt>
                <c:pt idx="108">
                  <c:v>67</c:v>
                </c:pt>
                <c:pt idx="109">
                  <c:v>63</c:v>
                </c:pt>
                <c:pt idx="110">
                  <c:v>56</c:v>
                </c:pt>
                <c:pt idx="111">
                  <c:v>54</c:v>
                </c:pt>
                <c:pt idx="112">
                  <c:v>60</c:v>
                </c:pt>
                <c:pt idx="113">
                  <c:v>63</c:v>
                </c:pt>
                <c:pt idx="114">
                  <c:v>74</c:v>
                </c:pt>
                <c:pt idx="115">
                  <c:v>65</c:v>
                </c:pt>
                <c:pt idx="116">
                  <c:v>62</c:v>
                </c:pt>
                <c:pt idx="117">
                  <c:v>54</c:v>
                </c:pt>
                <c:pt idx="118">
                  <c:v>69</c:v>
                </c:pt>
                <c:pt idx="119">
                  <c:v>64</c:v>
                </c:pt>
                <c:pt idx="120">
                  <c:v>83</c:v>
                </c:pt>
                <c:pt idx="121">
                  <c:v>66</c:v>
                </c:pt>
                <c:pt idx="122">
                  <c:v>49</c:v>
                </c:pt>
                <c:pt idx="123">
                  <c:v>52</c:v>
                </c:pt>
                <c:pt idx="124">
                  <c:v>57</c:v>
                </c:pt>
                <c:pt idx="125">
                  <c:v>56</c:v>
                </c:pt>
                <c:pt idx="126">
                  <c:v>53</c:v>
                </c:pt>
                <c:pt idx="127">
                  <c:v>68</c:v>
                </c:pt>
                <c:pt idx="128">
                  <c:v>51</c:v>
                </c:pt>
                <c:pt idx="129">
                  <c:v>49</c:v>
                </c:pt>
                <c:pt idx="130">
                  <c:v>35</c:v>
                </c:pt>
                <c:pt idx="131">
                  <c:v>58</c:v>
                </c:pt>
                <c:pt idx="132">
                  <c:v>74</c:v>
                </c:pt>
                <c:pt idx="133">
                  <c:v>63</c:v>
                </c:pt>
                <c:pt idx="134">
                  <c:v>67</c:v>
                </c:pt>
                <c:pt idx="135">
                  <c:v>51</c:v>
                </c:pt>
                <c:pt idx="136">
                  <c:v>58</c:v>
                </c:pt>
                <c:pt idx="137">
                  <c:v>67</c:v>
                </c:pt>
                <c:pt idx="138">
                  <c:v>51</c:v>
                </c:pt>
                <c:pt idx="139">
                  <c:v>56</c:v>
                </c:pt>
                <c:pt idx="140">
                  <c:v>54</c:v>
                </c:pt>
                <c:pt idx="141">
                  <c:v>43</c:v>
                </c:pt>
                <c:pt idx="142">
                  <c:v>36</c:v>
                </c:pt>
                <c:pt idx="143">
                  <c:v>43</c:v>
                </c:pt>
                <c:pt idx="144">
                  <c:v>60</c:v>
                </c:pt>
                <c:pt idx="145">
                  <c:v>49</c:v>
                </c:pt>
                <c:pt idx="146">
                  <c:v>43</c:v>
                </c:pt>
                <c:pt idx="147">
                  <c:v>66</c:v>
                </c:pt>
                <c:pt idx="148">
                  <c:v>37</c:v>
                </c:pt>
                <c:pt idx="149">
                  <c:v>62</c:v>
                </c:pt>
                <c:pt idx="150">
                  <c:v>54</c:v>
                </c:pt>
                <c:pt idx="151">
                  <c:v>51</c:v>
                </c:pt>
                <c:pt idx="152">
                  <c:v>67</c:v>
                </c:pt>
                <c:pt idx="153">
                  <c:v>73</c:v>
                </c:pt>
                <c:pt idx="154">
                  <c:v>60</c:v>
                </c:pt>
                <c:pt idx="155">
                  <c:v>68</c:v>
                </c:pt>
                <c:pt idx="156">
                  <c:v>67</c:v>
                </c:pt>
                <c:pt idx="157">
                  <c:v>63</c:v>
                </c:pt>
                <c:pt idx="158">
                  <c:v>58</c:v>
                </c:pt>
                <c:pt idx="159">
                  <c:v>55</c:v>
                </c:pt>
                <c:pt idx="160">
                  <c:v>49</c:v>
                </c:pt>
                <c:pt idx="161">
                  <c:v>50</c:v>
                </c:pt>
                <c:pt idx="162">
                  <c:v>63</c:v>
                </c:pt>
                <c:pt idx="163">
                  <c:v>68</c:v>
                </c:pt>
                <c:pt idx="164">
                  <c:v>74</c:v>
                </c:pt>
                <c:pt idx="165">
                  <c:v>52</c:v>
                </c:pt>
                <c:pt idx="166">
                  <c:v>63</c:v>
                </c:pt>
                <c:pt idx="167">
                  <c:v>60</c:v>
                </c:pt>
                <c:pt idx="168">
                  <c:v>63</c:v>
                </c:pt>
                <c:pt idx="169">
                  <c:v>55</c:v>
                </c:pt>
                <c:pt idx="170">
                  <c:v>55</c:v>
                </c:pt>
                <c:pt idx="171">
                  <c:v>42</c:v>
                </c:pt>
                <c:pt idx="172">
                  <c:v>57</c:v>
                </c:pt>
                <c:pt idx="173">
                  <c:v>62</c:v>
                </c:pt>
                <c:pt idx="174">
                  <c:v>39</c:v>
                </c:pt>
                <c:pt idx="175">
                  <c:v>42</c:v>
                </c:pt>
                <c:pt idx="176">
                  <c:v>53</c:v>
                </c:pt>
                <c:pt idx="177">
                  <c:v>51</c:v>
                </c:pt>
                <c:pt idx="178">
                  <c:v>54</c:v>
                </c:pt>
                <c:pt idx="179">
                  <c:v>56</c:v>
                </c:pt>
                <c:pt idx="180">
                  <c:v>56</c:v>
                </c:pt>
                <c:pt idx="181">
                  <c:v>48</c:v>
                </c:pt>
                <c:pt idx="182">
                  <c:v>48</c:v>
                </c:pt>
                <c:pt idx="183">
                  <c:v>36</c:v>
                </c:pt>
                <c:pt idx="184">
                  <c:v>39</c:v>
                </c:pt>
                <c:pt idx="185">
                  <c:v>51</c:v>
                </c:pt>
                <c:pt idx="186">
                  <c:v>57</c:v>
                </c:pt>
                <c:pt idx="187">
                  <c:v>53</c:v>
                </c:pt>
                <c:pt idx="188">
                  <c:v>53</c:v>
                </c:pt>
                <c:pt idx="189">
                  <c:v>41</c:v>
                </c:pt>
                <c:pt idx="190">
                  <c:v>49</c:v>
                </c:pt>
                <c:pt idx="191">
                  <c:v>44</c:v>
                </c:pt>
                <c:pt idx="192">
                  <c:v>39</c:v>
                </c:pt>
                <c:pt idx="193">
                  <c:v>34</c:v>
                </c:pt>
                <c:pt idx="194">
                  <c:v>45</c:v>
                </c:pt>
                <c:pt idx="195">
                  <c:v>56</c:v>
                </c:pt>
                <c:pt idx="196">
                  <c:v>50</c:v>
                </c:pt>
                <c:pt idx="197">
                  <c:v>36</c:v>
                </c:pt>
                <c:pt idx="198">
                  <c:v>55</c:v>
                </c:pt>
                <c:pt idx="199">
                  <c:v>53</c:v>
                </c:pt>
                <c:pt idx="200">
                  <c:v>63</c:v>
                </c:pt>
                <c:pt idx="201">
                  <c:v>70</c:v>
                </c:pt>
                <c:pt idx="202">
                  <c:v>52</c:v>
                </c:pt>
                <c:pt idx="203">
                  <c:v>51</c:v>
                </c:pt>
                <c:pt idx="204">
                  <c:v>57</c:v>
                </c:pt>
                <c:pt idx="205">
                  <c:v>63</c:v>
                </c:pt>
                <c:pt idx="206">
                  <c:v>65</c:v>
                </c:pt>
                <c:pt idx="207">
                  <c:v>58</c:v>
                </c:pt>
                <c:pt idx="208">
                  <c:v>64</c:v>
                </c:pt>
                <c:pt idx="209">
                  <c:v>53</c:v>
                </c:pt>
                <c:pt idx="210">
                  <c:v>58</c:v>
                </c:pt>
                <c:pt idx="211">
                  <c:v>62</c:v>
                </c:pt>
                <c:pt idx="212">
                  <c:v>80</c:v>
                </c:pt>
                <c:pt idx="213">
                  <c:v>48</c:v>
                </c:pt>
                <c:pt idx="214">
                  <c:v>50</c:v>
                </c:pt>
                <c:pt idx="215">
                  <c:v>53</c:v>
                </c:pt>
                <c:pt idx="216">
                  <c:v>53</c:v>
                </c:pt>
                <c:pt idx="217">
                  <c:v>44</c:v>
                </c:pt>
                <c:pt idx="218">
                  <c:v>59</c:v>
                </c:pt>
                <c:pt idx="219">
                  <c:v>68</c:v>
                </c:pt>
                <c:pt idx="220">
                  <c:v>57</c:v>
                </c:pt>
                <c:pt idx="221">
                  <c:v>56</c:v>
                </c:pt>
                <c:pt idx="222">
                  <c:v>52</c:v>
                </c:pt>
                <c:pt idx="223">
                  <c:v>54</c:v>
                </c:pt>
                <c:pt idx="224">
                  <c:v>46</c:v>
                </c:pt>
                <c:pt idx="225">
                  <c:v>41</c:v>
                </c:pt>
                <c:pt idx="226">
                  <c:v>43</c:v>
                </c:pt>
                <c:pt idx="227">
                  <c:v>52</c:v>
                </c:pt>
                <c:pt idx="228">
                  <c:v>50</c:v>
                </c:pt>
                <c:pt idx="229">
                  <c:v>51</c:v>
                </c:pt>
                <c:pt idx="230">
                  <c:v>40</c:v>
                </c:pt>
                <c:pt idx="231">
                  <c:v>53</c:v>
                </c:pt>
                <c:pt idx="232">
                  <c:v>39</c:v>
                </c:pt>
                <c:pt idx="233">
                  <c:v>34</c:v>
                </c:pt>
                <c:pt idx="234">
                  <c:v>34</c:v>
                </c:pt>
                <c:pt idx="235">
                  <c:v>38</c:v>
                </c:pt>
                <c:pt idx="236">
                  <c:v>40</c:v>
                </c:pt>
                <c:pt idx="237">
                  <c:v>37</c:v>
                </c:pt>
                <c:pt idx="238">
                  <c:v>34</c:v>
                </c:pt>
                <c:pt idx="239">
                  <c:v>21</c:v>
                </c:pt>
                <c:pt idx="240">
                  <c:v>37</c:v>
                </c:pt>
                <c:pt idx="241">
                  <c:v>35</c:v>
                </c:pt>
                <c:pt idx="242">
                  <c:v>33</c:v>
                </c:pt>
                <c:pt idx="243">
                  <c:v>30</c:v>
                </c:pt>
                <c:pt idx="244">
                  <c:v>33</c:v>
                </c:pt>
                <c:pt idx="245">
                  <c:v>41</c:v>
                </c:pt>
                <c:pt idx="246">
                  <c:v>39</c:v>
                </c:pt>
                <c:pt idx="247">
                  <c:v>32</c:v>
                </c:pt>
                <c:pt idx="248">
                  <c:v>32</c:v>
                </c:pt>
                <c:pt idx="249">
                  <c:v>45</c:v>
                </c:pt>
                <c:pt idx="250">
                  <c:v>37</c:v>
                </c:pt>
                <c:pt idx="251">
                  <c:v>30</c:v>
                </c:pt>
                <c:pt idx="252">
                  <c:v>26</c:v>
                </c:pt>
                <c:pt idx="253">
                  <c:v>30</c:v>
                </c:pt>
                <c:pt idx="254">
                  <c:v>35</c:v>
                </c:pt>
                <c:pt idx="255">
                  <c:v>33</c:v>
                </c:pt>
                <c:pt idx="256">
                  <c:v>34</c:v>
                </c:pt>
                <c:pt idx="257">
                  <c:v>35</c:v>
                </c:pt>
                <c:pt idx="258">
                  <c:v>47</c:v>
                </c:pt>
                <c:pt idx="259">
                  <c:v>49</c:v>
                </c:pt>
                <c:pt idx="260">
                  <c:v>56</c:v>
                </c:pt>
                <c:pt idx="261">
                  <c:v>54</c:v>
                </c:pt>
                <c:pt idx="262">
                  <c:v>52</c:v>
                </c:pt>
                <c:pt idx="263">
                  <c:v>46</c:v>
                </c:pt>
                <c:pt idx="264">
                  <c:v>58</c:v>
                </c:pt>
                <c:pt idx="265">
                  <c:v>49</c:v>
                </c:pt>
                <c:pt idx="266">
                  <c:v>50</c:v>
                </c:pt>
                <c:pt idx="267">
                  <c:v>53</c:v>
                </c:pt>
                <c:pt idx="268">
                  <c:v>35</c:v>
                </c:pt>
                <c:pt idx="269">
                  <c:v>34</c:v>
                </c:pt>
                <c:pt idx="270">
                  <c:v>43</c:v>
                </c:pt>
                <c:pt idx="271">
                  <c:v>38</c:v>
                </c:pt>
                <c:pt idx="272">
                  <c:v>46</c:v>
                </c:pt>
                <c:pt idx="273">
                  <c:v>46</c:v>
                </c:pt>
                <c:pt idx="274">
                  <c:v>51</c:v>
                </c:pt>
                <c:pt idx="275">
                  <c:v>58</c:v>
                </c:pt>
                <c:pt idx="276">
                  <c:v>57</c:v>
                </c:pt>
                <c:pt idx="277">
                  <c:v>56</c:v>
                </c:pt>
                <c:pt idx="278">
                  <c:v>55</c:v>
                </c:pt>
                <c:pt idx="279">
                  <c:v>51</c:v>
                </c:pt>
                <c:pt idx="280">
                  <c:v>50</c:v>
                </c:pt>
                <c:pt idx="281">
                  <c:v>46</c:v>
                </c:pt>
                <c:pt idx="282">
                  <c:v>40</c:v>
                </c:pt>
                <c:pt idx="283">
                  <c:v>43</c:v>
                </c:pt>
                <c:pt idx="284">
                  <c:v>46</c:v>
                </c:pt>
                <c:pt idx="285">
                  <c:v>47</c:v>
                </c:pt>
                <c:pt idx="286">
                  <c:v>36</c:v>
                </c:pt>
                <c:pt idx="287">
                  <c:v>69</c:v>
                </c:pt>
                <c:pt idx="288">
                  <c:v>71</c:v>
                </c:pt>
                <c:pt idx="289">
                  <c:v>67</c:v>
                </c:pt>
                <c:pt idx="290">
                  <c:v>58</c:v>
                </c:pt>
                <c:pt idx="291">
                  <c:v>52</c:v>
                </c:pt>
                <c:pt idx="292">
                  <c:v>56</c:v>
                </c:pt>
                <c:pt idx="293">
                  <c:v>54</c:v>
                </c:pt>
                <c:pt idx="294">
                  <c:v>61</c:v>
                </c:pt>
                <c:pt idx="295">
                  <c:v>52</c:v>
                </c:pt>
                <c:pt idx="296">
                  <c:v>51</c:v>
                </c:pt>
                <c:pt idx="297">
                  <c:v>50</c:v>
                </c:pt>
                <c:pt idx="298">
                  <c:v>52</c:v>
                </c:pt>
                <c:pt idx="299">
                  <c:v>58</c:v>
                </c:pt>
                <c:pt idx="300">
                  <c:v>64</c:v>
                </c:pt>
                <c:pt idx="301">
                  <c:v>58</c:v>
                </c:pt>
                <c:pt idx="302">
                  <c:v>49</c:v>
                </c:pt>
                <c:pt idx="303">
                  <c:v>61</c:v>
                </c:pt>
                <c:pt idx="304">
                  <c:v>50</c:v>
                </c:pt>
                <c:pt idx="305">
                  <c:v>51</c:v>
                </c:pt>
                <c:pt idx="306">
                  <c:v>55</c:v>
                </c:pt>
                <c:pt idx="307">
                  <c:v>58</c:v>
                </c:pt>
                <c:pt idx="308">
                  <c:v>52</c:v>
                </c:pt>
                <c:pt idx="309">
                  <c:v>55</c:v>
                </c:pt>
                <c:pt idx="310">
                  <c:v>45</c:v>
                </c:pt>
              </c:numCache>
            </c:numRef>
          </c:xVal>
          <c:yVal>
            <c:numRef>
              <c:f>'11sites'!$R$19:$R$329</c:f>
              <c:numCache>
                <c:formatCode>General</c:formatCode>
                <c:ptCount val="311"/>
                <c:pt idx="0">
                  <c:v>63</c:v>
                </c:pt>
                <c:pt idx="1">
                  <c:v>63</c:v>
                </c:pt>
                <c:pt idx="2">
                  <c:v>61</c:v>
                </c:pt>
                <c:pt idx="3">
                  <c:v>69</c:v>
                </c:pt>
                <c:pt idx="4">
                  <c:v>66</c:v>
                </c:pt>
                <c:pt idx="5">
                  <c:v>70</c:v>
                </c:pt>
                <c:pt idx="6">
                  <c:v>63</c:v>
                </c:pt>
                <c:pt idx="7">
                  <c:v>70</c:v>
                </c:pt>
                <c:pt idx="8">
                  <c:v>71</c:v>
                </c:pt>
                <c:pt idx="9">
                  <c:v>63</c:v>
                </c:pt>
                <c:pt idx="10">
                  <c:v>74</c:v>
                </c:pt>
                <c:pt idx="11">
                  <c:v>78</c:v>
                </c:pt>
                <c:pt idx="12">
                  <c:v>76</c:v>
                </c:pt>
                <c:pt idx="13">
                  <c:v>62</c:v>
                </c:pt>
                <c:pt idx="14">
                  <c:v>63</c:v>
                </c:pt>
                <c:pt idx="15">
                  <c:v>60</c:v>
                </c:pt>
                <c:pt idx="16">
                  <c:v>61</c:v>
                </c:pt>
                <c:pt idx="17">
                  <c:v>61</c:v>
                </c:pt>
                <c:pt idx="18">
                  <c:v>66</c:v>
                </c:pt>
                <c:pt idx="19">
                  <c:v>53</c:v>
                </c:pt>
                <c:pt idx="20">
                  <c:v>64</c:v>
                </c:pt>
                <c:pt idx="21">
                  <c:v>69</c:v>
                </c:pt>
                <c:pt idx="22">
                  <c:v>69</c:v>
                </c:pt>
                <c:pt idx="23">
                  <c:v>69</c:v>
                </c:pt>
                <c:pt idx="24">
                  <c:v>72</c:v>
                </c:pt>
                <c:pt idx="25">
                  <c:v>62</c:v>
                </c:pt>
                <c:pt idx="26">
                  <c:v>59</c:v>
                </c:pt>
                <c:pt idx="27">
                  <c:v>60</c:v>
                </c:pt>
                <c:pt idx="28">
                  <c:v>75</c:v>
                </c:pt>
                <c:pt idx="29">
                  <c:v>73</c:v>
                </c:pt>
                <c:pt idx="30">
                  <c:v>72</c:v>
                </c:pt>
                <c:pt idx="31">
                  <c:v>70</c:v>
                </c:pt>
                <c:pt idx="32">
                  <c:v>46</c:v>
                </c:pt>
                <c:pt idx="33">
                  <c:v>42</c:v>
                </c:pt>
                <c:pt idx="34">
                  <c:v>47</c:v>
                </c:pt>
                <c:pt idx="35">
                  <c:v>57</c:v>
                </c:pt>
                <c:pt idx="36">
                  <c:v>42</c:v>
                </c:pt>
                <c:pt idx="37">
                  <c:v>39</c:v>
                </c:pt>
                <c:pt idx="38">
                  <c:v>47</c:v>
                </c:pt>
                <c:pt idx="39">
                  <c:v>45</c:v>
                </c:pt>
                <c:pt idx="40">
                  <c:v>52</c:v>
                </c:pt>
                <c:pt idx="41">
                  <c:v>56</c:v>
                </c:pt>
                <c:pt idx="42">
                  <c:v>29</c:v>
                </c:pt>
                <c:pt idx="43">
                  <c:v>30</c:v>
                </c:pt>
                <c:pt idx="44">
                  <c:v>21</c:v>
                </c:pt>
                <c:pt idx="45">
                  <c:v>42</c:v>
                </c:pt>
                <c:pt idx="46">
                  <c:v>56</c:v>
                </c:pt>
                <c:pt idx="47">
                  <c:v>57</c:v>
                </c:pt>
                <c:pt idx="48">
                  <c:v>55</c:v>
                </c:pt>
                <c:pt idx="49">
                  <c:v>70</c:v>
                </c:pt>
                <c:pt idx="50">
                  <c:v>55</c:v>
                </c:pt>
                <c:pt idx="51">
                  <c:v>47</c:v>
                </c:pt>
                <c:pt idx="52">
                  <c:v>34</c:v>
                </c:pt>
                <c:pt idx="53">
                  <c:v>39</c:v>
                </c:pt>
                <c:pt idx="54">
                  <c:v>54</c:v>
                </c:pt>
                <c:pt idx="55">
                  <c:v>38</c:v>
                </c:pt>
                <c:pt idx="56">
                  <c:v>47</c:v>
                </c:pt>
                <c:pt idx="57">
                  <c:v>58</c:v>
                </c:pt>
                <c:pt idx="58">
                  <c:v>65</c:v>
                </c:pt>
                <c:pt idx="59">
                  <c:v>60</c:v>
                </c:pt>
                <c:pt idx="60">
                  <c:v>41</c:v>
                </c:pt>
                <c:pt idx="61">
                  <c:v>38</c:v>
                </c:pt>
                <c:pt idx="62">
                  <c:v>51</c:v>
                </c:pt>
                <c:pt idx="63">
                  <c:v>48</c:v>
                </c:pt>
                <c:pt idx="64">
                  <c:v>42</c:v>
                </c:pt>
                <c:pt idx="65">
                  <c:v>40</c:v>
                </c:pt>
                <c:pt idx="66">
                  <c:v>41</c:v>
                </c:pt>
                <c:pt idx="67">
                  <c:v>49</c:v>
                </c:pt>
                <c:pt idx="68">
                  <c:v>71</c:v>
                </c:pt>
                <c:pt idx="69">
                  <c:v>45</c:v>
                </c:pt>
                <c:pt idx="70">
                  <c:v>24</c:v>
                </c:pt>
                <c:pt idx="71">
                  <c:v>29</c:v>
                </c:pt>
                <c:pt idx="72">
                  <c:v>47</c:v>
                </c:pt>
                <c:pt idx="73">
                  <c:v>62</c:v>
                </c:pt>
                <c:pt idx="74">
                  <c:v>65</c:v>
                </c:pt>
                <c:pt idx="75">
                  <c:v>54</c:v>
                </c:pt>
                <c:pt idx="76">
                  <c:v>48</c:v>
                </c:pt>
                <c:pt idx="77">
                  <c:v>65</c:v>
                </c:pt>
                <c:pt idx="78">
                  <c:v>71</c:v>
                </c:pt>
                <c:pt idx="79">
                  <c:v>37</c:v>
                </c:pt>
                <c:pt idx="80">
                  <c:v>59</c:v>
                </c:pt>
                <c:pt idx="81">
                  <c:v>50</c:v>
                </c:pt>
                <c:pt idx="82">
                  <c:v>43</c:v>
                </c:pt>
                <c:pt idx="83">
                  <c:v>31</c:v>
                </c:pt>
                <c:pt idx="84">
                  <c:v>42</c:v>
                </c:pt>
                <c:pt idx="85">
                  <c:v>57</c:v>
                </c:pt>
                <c:pt idx="86">
                  <c:v>49</c:v>
                </c:pt>
                <c:pt idx="87">
                  <c:v>45</c:v>
                </c:pt>
                <c:pt idx="88">
                  <c:v>57</c:v>
                </c:pt>
                <c:pt idx="89">
                  <c:v>75</c:v>
                </c:pt>
                <c:pt idx="90">
                  <c:v>57</c:v>
                </c:pt>
                <c:pt idx="91">
                  <c:v>59</c:v>
                </c:pt>
                <c:pt idx="92">
                  <c:v>77</c:v>
                </c:pt>
                <c:pt idx="93">
                  <c:v>73</c:v>
                </c:pt>
                <c:pt idx="94">
                  <c:v>54</c:v>
                </c:pt>
                <c:pt idx="95">
                  <c:v>63</c:v>
                </c:pt>
                <c:pt idx="96">
                  <c:v>69</c:v>
                </c:pt>
                <c:pt idx="97">
                  <c:v>74</c:v>
                </c:pt>
                <c:pt idx="98">
                  <c:v>82</c:v>
                </c:pt>
                <c:pt idx="99">
                  <c:v>71</c:v>
                </c:pt>
                <c:pt idx="100">
                  <c:v>69</c:v>
                </c:pt>
                <c:pt idx="101">
                  <c:v>52</c:v>
                </c:pt>
                <c:pt idx="102">
                  <c:v>53</c:v>
                </c:pt>
                <c:pt idx="103">
                  <c:v>66</c:v>
                </c:pt>
                <c:pt idx="104">
                  <c:v>67</c:v>
                </c:pt>
                <c:pt idx="105">
                  <c:v>72</c:v>
                </c:pt>
                <c:pt idx="106">
                  <c:v>74</c:v>
                </c:pt>
                <c:pt idx="107">
                  <c:v>69</c:v>
                </c:pt>
                <c:pt idx="108">
                  <c:v>83</c:v>
                </c:pt>
                <c:pt idx="109">
                  <c:v>77</c:v>
                </c:pt>
                <c:pt idx="110">
                  <c:v>78</c:v>
                </c:pt>
                <c:pt idx="111">
                  <c:v>83</c:v>
                </c:pt>
                <c:pt idx="112">
                  <c:v>72</c:v>
                </c:pt>
                <c:pt idx="113">
                  <c:v>78</c:v>
                </c:pt>
                <c:pt idx="114">
                  <c:v>75</c:v>
                </c:pt>
                <c:pt idx="115">
                  <c:v>79</c:v>
                </c:pt>
                <c:pt idx="116">
                  <c:v>72</c:v>
                </c:pt>
                <c:pt idx="117">
                  <c:v>69</c:v>
                </c:pt>
                <c:pt idx="118">
                  <c:v>70</c:v>
                </c:pt>
                <c:pt idx="119">
                  <c:v>80</c:v>
                </c:pt>
                <c:pt idx="120">
                  <c:v>69</c:v>
                </c:pt>
                <c:pt idx="121">
                  <c:v>65</c:v>
                </c:pt>
                <c:pt idx="122">
                  <c:v>51</c:v>
                </c:pt>
                <c:pt idx="123">
                  <c:v>54</c:v>
                </c:pt>
                <c:pt idx="124">
                  <c:v>56</c:v>
                </c:pt>
                <c:pt idx="125">
                  <c:v>61</c:v>
                </c:pt>
                <c:pt idx="126">
                  <c:v>53</c:v>
                </c:pt>
                <c:pt idx="127">
                  <c:v>70</c:v>
                </c:pt>
                <c:pt idx="128">
                  <c:v>69</c:v>
                </c:pt>
                <c:pt idx="129">
                  <c:v>63</c:v>
                </c:pt>
                <c:pt idx="130">
                  <c:v>33</c:v>
                </c:pt>
                <c:pt idx="131">
                  <c:v>43</c:v>
                </c:pt>
                <c:pt idx="132">
                  <c:v>51</c:v>
                </c:pt>
                <c:pt idx="133">
                  <c:v>65</c:v>
                </c:pt>
                <c:pt idx="134">
                  <c:v>69</c:v>
                </c:pt>
                <c:pt idx="135">
                  <c:v>68</c:v>
                </c:pt>
                <c:pt idx="136">
                  <c:v>74</c:v>
                </c:pt>
                <c:pt idx="137">
                  <c:v>85</c:v>
                </c:pt>
                <c:pt idx="138">
                  <c:v>52</c:v>
                </c:pt>
                <c:pt idx="139">
                  <c:v>78</c:v>
                </c:pt>
                <c:pt idx="140">
                  <c:v>71</c:v>
                </c:pt>
                <c:pt idx="141">
                  <c:v>51</c:v>
                </c:pt>
                <c:pt idx="142">
                  <c:v>42</c:v>
                </c:pt>
                <c:pt idx="143">
                  <c:v>46</c:v>
                </c:pt>
                <c:pt idx="144">
                  <c:v>48</c:v>
                </c:pt>
                <c:pt idx="145">
                  <c:v>57</c:v>
                </c:pt>
                <c:pt idx="146">
                  <c:v>49</c:v>
                </c:pt>
                <c:pt idx="147">
                  <c:v>66</c:v>
                </c:pt>
                <c:pt idx="148">
                  <c:v>61</c:v>
                </c:pt>
                <c:pt idx="149">
                  <c:v>58</c:v>
                </c:pt>
                <c:pt idx="150">
                  <c:v>51</c:v>
                </c:pt>
                <c:pt idx="151">
                  <c:v>51</c:v>
                </c:pt>
                <c:pt idx="152">
                  <c:v>68</c:v>
                </c:pt>
                <c:pt idx="153">
                  <c:v>66</c:v>
                </c:pt>
                <c:pt idx="154">
                  <c:v>56</c:v>
                </c:pt>
                <c:pt idx="155">
                  <c:v>59</c:v>
                </c:pt>
                <c:pt idx="156">
                  <c:v>57</c:v>
                </c:pt>
                <c:pt idx="157">
                  <c:v>72</c:v>
                </c:pt>
                <c:pt idx="158">
                  <c:v>70</c:v>
                </c:pt>
                <c:pt idx="159">
                  <c:v>59</c:v>
                </c:pt>
                <c:pt idx="160">
                  <c:v>37</c:v>
                </c:pt>
                <c:pt idx="161">
                  <c:v>49</c:v>
                </c:pt>
                <c:pt idx="162">
                  <c:v>59</c:v>
                </c:pt>
                <c:pt idx="163">
                  <c:v>62</c:v>
                </c:pt>
                <c:pt idx="164">
                  <c:v>65</c:v>
                </c:pt>
                <c:pt idx="165">
                  <c:v>56</c:v>
                </c:pt>
                <c:pt idx="166">
                  <c:v>74</c:v>
                </c:pt>
                <c:pt idx="167">
                  <c:v>69</c:v>
                </c:pt>
                <c:pt idx="168">
                  <c:v>82</c:v>
                </c:pt>
                <c:pt idx="169">
                  <c:v>75</c:v>
                </c:pt>
                <c:pt idx="170">
                  <c:v>65</c:v>
                </c:pt>
                <c:pt idx="171">
                  <c:v>61</c:v>
                </c:pt>
                <c:pt idx="172">
                  <c:v>65</c:v>
                </c:pt>
                <c:pt idx="173">
                  <c:v>63</c:v>
                </c:pt>
                <c:pt idx="174">
                  <c:v>47</c:v>
                </c:pt>
                <c:pt idx="175">
                  <c:v>49</c:v>
                </c:pt>
                <c:pt idx="176">
                  <c:v>72</c:v>
                </c:pt>
                <c:pt idx="177">
                  <c:v>59</c:v>
                </c:pt>
                <c:pt idx="178">
                  <c:v>50</c:v>
                </c:pt>
                <c:pt idx="179">
                  <c:v>57</c:v>
                </c:pt>
                <c:pt idx="180">
                  <c:v>63</c:v>
                </c:pt>
                <c:pt idx="181">
                  <c:v>66</c:v>
                </c:pt>
                <c:pt idx="182">
                  <c:v>65</c:v>
                </c:pt>
                <c:pt idx="183">
                  <c:v>40</c:v>
                </c:pt>
                <c:pt idx="184">
                  <c:v>43</c:v>
                </c:pt>
                <c:pt idx="185">
                  <c:v>42</c:v>
                </c:pt>
                <c:pt idx="186">
                  <c:v>63</c:v>
                </c:pt>
                <c:pt idx="187">
                  <c:v>60</c:v>
                </c:pt>
                <c:pt idx="188">
                  <c:v>75</c:v>
                </c:pt>
                <c:pt idx="189">
                  <c:v>60</c:v>
                </c:pt>
                <c:pt idx="190">
                  <c:v>57</c:v>
                </c:pt>
                <c:pt idx="191">
                  <c:v>63</c:v>
                </c:pt>
                <c:pt idx="192">
                  <c:v>56</c:v>
                </c:pt>
                <c:pt idx="193">
                  <c:v>40</c:v>
                </c:pt>
                <c:pt idx="194">
                  <c:v>55</c:v>
                </c:pt>
                <c:pt idx="195">
                  <c:v>42</c:v>
                </c:pt>
                <c:pt idx="196">
                  <c:v>51</c:v>
                </c:pt>
                <c:pt idx="197">
                  <c:v>46</c:v>
                </c:pt>
                <c:pt idx="198">
                  <c:v>59</c:v>
                </c:pt>
                <c:pt idx="199">
                  <c:v>61</c:v>
                </c:pt>
                <c:pt idx="200">
                  <c:v>70</c:v>
                </c:pt>
                <c:pt idx="201">
                  <c:v>45</c:v>
                </c:pt>
                <c:pt idx="202">
                  <c:v>66</c:v>
                </c:pt>
                <c:pt idx="203">
                  <c:v>54</c:v>
                </c:pt>
                <c:pt idx="204">
                  <c:v>57</c:v>
                </c:pt>
                <c:pt idx="205">
                  <c:v>60</c:v>
                </c:pt>
                <c:pt idx="206">
                  <c:v>71</c:v>
                </c:pt>
                <c:pt idx="207">
                  <c:v>60</c:v>
                </c:pt>
                <c:pt idx="208">
                  <c:v>77</c:v>
                </c:pt>
                <c:pt idx="209">
                  <c:v>57</c:v>
                </c:pt>
                <c:pt idx="210">
                  <c:v>49</c:v>
                </c:pt>
                <c:pt idx="211">
                  <c:v>62</c:v>
                </c:pt>
                <c:pt idx="212">
                  <c:v>63</c:v>
                </c:pt>
                <c:pt idx="213">
                  <c:v>63</c:v>
                </c:pt>
                <c:pt idx="214">
                  <c:v>63</c:v>
                </c:pt>
                <c:pt idx="215">
                  <c:v>69</c:v>
                </c:pt>
                <c:pt idx="216">
                  <c:v>76</c:v>
                </c:pt>
                <c:pt idx="217">
                  <c:v>75</c:v>
                </c:pt>
                <c:pt idx="218">
                  <c:v>39</c:v>
                </c:pt>
                <c:pt idx="219">
                  <c:v>73</c:v>
                </c:pt>
                <c:pt idx="220">
                  <c:v>73</c:v>
                </c:pt>
                <c:pt idx="221">
                  <c:v>72</c:v>
                </c:pt>
                <c:pt idx="222">
                  <c:v>69</c:v>
                </c:pt>
                <c:pt idx="223">
                  <c:v>68</c:v>
                </c:pt>
                <c:pt idx="224">
                  <c:v>59</c:v>
                </c:pt>
                <c:pt idx="225">
                  <c:v>57</c:v>
                </c:pt>
                <c:pt idx="226">
                  <c:v>59</c:v>
                </c:pt>
                <c:pt idx="227">
                  <c:v>63</c:v>
                </c:pt>
                <c:pt idx="228">
                  <c:v>65</c:v>
                </c:pt>
                <c:pt idx="229">
                  <c:v>63</c:v>
                </c:pt>
                <c:pt idx="230">
                  <c:v>64</c:v>
                </c:pt>
                <c:pt idx="231">
                  <c:v>64</c:v>
                </c:pt>
                <c:pt idx="232">
                  <c:v>55</c:v>
                </c:pt>
                <c:pt idx="233">
                  <c:v>53</c:v>
                </c:pt>
                <c:pt idx="234">
                  <c:v>49</c:v>
                </c:pt>
                <c:pt idx="235">
                  <c:v>40</c:v>
                </c:pt>
                <c:pt idx="236">
                  <c:v>52</c:v>
                </c:pt>
                <c:pt idx="237">
                  <c:v>49</c:v>
                </c:pt>
                <c:pt idx="238">
                  <c:v>33</c:v>
                </c:pt>
                <c:pt idx="239">
                  <c:v>47</c:v>
                </c:pt>
                <c:pt idx="240">
                  <c:v>50</c:v>
                </c:pt>
                <c:pt idx="241">
                  <c:v>52</c:v>
                </c:pt>
                <c:pt idx="242">
                  <c:v>55</c:v>
                </c:pt>
                <c:pt idx="243">
                  <c:v>48</c:v>
                </c:pt>
                <c:pt idx="244">
                  <c:v>51</c:v>
                </c:pt>
                <c:pt idx="245">
                  <c:v>42</c:v>
                </c:pt>
                <c:pt idx="246">
                  <c:v>42</c:v>
                </c:pt>
                <c:pt idx="247">
                  <c:v>39</c:v>
                </c:pt>
                <c:pt idx="248">
                  <c:v>39</c:v>
                </c:pt>
                <c:pt idx="249">
                  <c:v>46</c:v>
                </c:pt>
                <c:pt idx="250">
                  <c:v>53</c:v>
                </c:pt>
                <c:pt idx="251">
                  <c:v>55</c:v>
                </c:pt>
                <c:pt idx="252">
                  <c:v>43</c:v>
                </c:pt>
                <c:pt idx="253">
                  <c:v>43</c:v>
                </c:pt>
                <c:pt idx="254">
                  <c:v>52</c:v>
                </c:pt>
                <c:pt idx="255">
                  <c:v>44</c:v>
                </c:pt>
                <c:pt idx="256">
                  <c:v>33</c:v>
                </c:pt>
                <c:pt idx="257">
                  <c:v>56</c:v>
                </c:pt>
                <c:pt idx="258">
                  <c:v>59</c:v>
                </c:pt>
                <c:pt idx="259">
                  <c:v>62</c:v>
                </c:pt>
                <c:pt idx="260">
                  <c:v>68</c:v>
                </c:pt>
                <c:pt idx="261">
                  <c:v>69</c:v>
                </c:pt>
                <c:pt idx="262">
                  <c:v>65</c:v>
                </c:pt>
                <c:pt idx="263">
                  <c:v>53</c:v>
                </c:pt>
                <c:pt idx="264">
                  <c:v>60</c:v>
                </c:pt>
                <c:pt idx="265">
                  <c:v>49</c:v>
                </c:pt>
                <c:pt idx="266">
                  <c:v>42</c:v>
                </c:pt>
                <c:pt idx="267">
                  <c:v>41</c:v>
                </c:pt>
                <c:pt idx="268">
                  <c:v>44</c:v>
                </c:pt>
                <c:pt idx="269">
                  <c:v>43</c:v>
                </c:pt>
                <c:pt idx="270">
                  <c:v>54</c:v>
                </c:pt>
                <c:pt idx="271">
                  <c:v>41</c:v>
                </c:pt>
                <c:pt idx="272">
                  <c:v>60</c:v>
                </c:pt>
                <c:pt idx="273">
                  <c:v>61</c:v>
                </c:pt>
                <c:pt idx="274">
                  <c:v>60</c:v>
                </c:pt>
                <c:pt idx="275">
                  <c:v>53</c:v>
                </c:pt>
                <c:pt idx="276">
                  <c:v>55</c:v>
                </c:pt>
                <c:pt idx="277">
                  <c:v>46</c:v>
                </c:pt>
                <c:pt idx="278">
                  <c:v>49</c:v>
                </c:pt>
                <c:pt idx="279">
                  <c:v>60</c:v>
                </c:pt>
                <c:pt idx="280">
                  <c:v>53</c:v>
                </c:pt>
                <c:pt idx="281">
                  <c:v>52</c:v>
                </c:pt>
                <c:pt idx="282">
                  <c:v>57</c:v>
                </c:pt>
                <c:pt idx="283">
                  <c:v>59</c:v>
                </c:pt>
                <c:pt idx="284">
                  <c:v>47</c:v>
                </c:pt>
                <c:pt idx="285">
                  <c:v>61</c:v>
                </c:pt>
                <c:pt idx="286">
                  <c:v>55</c:v>
                </c:pt>
                <c:pt idx="287">
                  <c:v>77</c:v>
                </c:pt>
                <c:pt idx="288">
                  <c:v>82</c:v>
                </c:pt>
                <c:pt idx="289">
                  <c:v>78</c:v>
                </c:pt>
                <c:pt idx="290">
                  <c:v>67</c:v>
                </c:pt>
                <c:pt idx="291">
                  <c:v>63</c:v>
                </c:pt>
                <c:pt idx="292">
                  <c:v>68</c:v>
                </c:pt>
                <c:pt idx="293">
                  <c:v>50</c:v>
                </c:pt>
                <c:pt idx="294">
                  <c:v>53</c:v>
                </c:pt>
                <c:pt idx="295">
                  <c:v>57</c:v>
                </c:pt>
                <c:pt idx="296">
                  <c:v>63</c:v>
                </c:pt>
                <c:pt idx="297">
                  <c:v>69</c:v>
                </c:pt>
                <c:pt idx="298">
                  <c:v>70</c:v>
                </c:pt>
                <c:pt idx="299">
                  <c:v>73</c:v>
                </c:pt>
                <c:pt idx="300">
                  <c:v>75</c:v>
                </c:pt>
                <c:pt idx="301">
                  <c:v>77</c:v>
                </c:pt>
                <c:pt idx="302">
                  <c:v>67</c:v>
                </c:pt>
                <c:pt idx="303">
                  <c:v>71</c:v>
                </c:pt>
                <c:pt idx="304">
                  <c:v>58</c:v>
                </c:pt>
                <c:pt idx="305">
                  <c:v>55</c:v>
                </c:pt>
                <c:pt idx="306">
                  <c:v>67</c:v>
                </c:pt>
                <c:pt idx="307">
                  <c:v>74</c:v>
                </c:pt>
                <c:pt idx="308">
                  <c:v>70</c:v>
                </c:pt>
                <c:pt idx="309">
                  <c:v>64</c:v>
                </c:pt>
                <c:pt idx="310">
                  <c:v>65</c:v>
                </c:pt>
              </c:numCache>
            </c:numRef>
          </c:yVal>
          <c:smooth val="0"/>
          <c:extLst xmlns:c16r2="http://schemas.microsoft.com/office/drawing/2015/06/chart">
            <c:ext xmlns:c16="http://schemas.microsoft.com/office/drawing/2014/chart" uri="{C3380CC4-5D6E-409C-BE32-E72D297353CC}">
              <c16:uniqueId val="{00000002-797F-4062-BE10-7F5B118E8541}"/>
            </c:ext>
          </c:extLst>
        </c:ser>
        <c:dLbls>
          <c:showLegendKey val="0"/>
          <c:showVal val="0"/>
          <c:showCatName val="0"/>
          <c:showSerName val="0"/>
          <c:showPercent val="0"/>
          <c:showBubbleSize val="0"/>
        </c:dLbls>
        <c:axId val="392559680"/>
        <c:axId val="392557328"/>
      </c:scatterChart>
      <c:valAx>
        <c:axId val="392559680"/>
        <c:scaling>
          <c:orientation val="minMax"/>
          <c:max val="100"/>
        </c:scaling>
        <c:delete val="0"/>
        <c:axPos val="b"/>
        <c:title>
          <c:tx>
            <c:rich>
              <a:bodyPr/>
              <a:lstStyle/>
              <a:p>
                <a:pPr>
                  <a:defRPr sz="1300" baseline="0"/>
                </a:pPr>
                <a:r>
                  <a:rPr lang="en-US" sz="1400" baseline="0" dirty="0"/>
                  <a:t>CASTNET agricultural/</a:t>
                </a:r>
                <a:r>
                  <a:rPr lang="en-US" sz="1400" baseline="0" dirty="0" err="1"/>
                  <a:t>praire</a:t>
                </a:r>
                <a:r>
                  <a:rPr lang="en-US" sz="1400" baseline="0" dirty="0"/>
                  <a:t> site's MDA8 </a:t>
                </a:r>
                <a:r>
                  <a:rPr lang="en-US" sz="1400" baseline="0" dirty="0" smtClean="0"/>
                  <a:t>O</a:t>
                </a:r>
                <a:r>
                  <a:rPr lang="en-US" sz="1400" baseline="-25000" dirty="0" smtClean="0"/>
                  <a:t>3</a:t>
                </a:r>
                <a:r>
                  <a:rPr lang="en-US" sz="1400" baseline="0" dirty="0" smtClean="0"/>
                  <a:t> field observation  </a:t>
                </a:r>
                <a:r>
                  <a:rPr lang="en-US" sz="1400" baseline="0" dirty="0"/>
                  <a:t>(</a:t>
                </a:r>
                <a:r>
                  <a:rPr lang="en-US" sz="1400" baseline="0" dirty="0" err="1"/>
                  <a:t>ppbv</a:t>
                </a:r>
                <a:r>
                  <a:rPr lang="en-US" sz="1400" baseline="0" dirty="0"/>
                  <a:t>)</a:t>
                </a:r>
              </a:p>
            </c:rich>
          </c:tx>
          <c:overlay val="0"/>
        </c:title>
        <c:numFmt formatCode="General" sourceLinked="1"/>
        <c:majorTickMark val="out"/>
        <c:minorTickMark val="none"/>
        <c:tickLblPos val="nextTo"/>
        <c:txPr>
          <a:bodyPr/>
          <a:lstStyle/>
          <a:p>
            <a:pPr>
              <a:defRPr>
                <a:solidFill>
                  <a:sysClr val="windowText" lastClr="000000"/>
                </a:solidFill>
              </a:defRPr>
            </a:pPr>
            <a:endParaRPr lang="en-US"/>
          </a:p>
        </c:txPr>
        <c:crossAx val="392557328"/>
        <c:crosses val="autoZero"/>
        <c:crossBetween val="midCat"/>
      </c:valAx>
      <c:valAx>
        <c:axId val="392557328"/>
        <c:scaling>
          <c:orientation val="minMax"/>
          <c:max val="100"/>
        </c:scaling>
        <c:delete val="0"/>
        <c:axPos val="l"/>
        <c:majorGridlines/>
        <c:title>
          <c:tx>
            <c:rich>
              <a:bodyPr rot="-5400000" vert="horz"/>
              <a:lstStyle/>
              <a:p>
                <a:pPr>
                  <a:defRPr/>
                </a:pPr>
                <a:r>
                  <a:rPr lang="en-US" sz="1400"/>
                  <a:t>Modeled</a:t>
                </a:r>
                <a:r>
                  <a:rPr lang="en-US" sz="1400" baseline="0"/>
                  <a:t> MDA8 O</a:t>
                </a:r>
                <a:r>
                  <a:rPr lang="en-US" sz="1400" baseline="-25000"/>
                  <a:t>3</a:t>
                </a:r>
                <a:r>
                  <a:rPr lang="en-US" sz="1400" baseline="0"/>
                  <a:t> (ppbv)</a:t>
                </a:r>
                <a:endParaRPr lang="en-US" sz="1400"/>
              </a:p>
            </c:rich>
          </c:tx>
          <c:overlay val="0"/>
        </c:title>
        <c:numFmt formatCode="General" sourceLinked="1"/>
        <c:majorTickMark val="out"/>
        <c:minorTickMark val="none"/>
        <c:tickLblPos val="nextTo"/>
        <c:txPr>
          <a:bodyPr/>
          <a:lstStyle/>
          <a:p>
            <a:pPr>
              <a:defRPr>
                <a:solidFill>
                  <a:sysClr val="windowText" lastClr="000000"/>
                </a:solidFill>
              </a:defRPr>
            </a:pPr>
            <a:endParaRPr lang="en-US"/>
          </a:p>
        </c:txPr>
        <c:crossAx val="392559680"/>
        <c:crosses val="autoZero"/>
        <c:crossBetween val="midCat"/>
        <c:majorUnit val="20"/>
      </c:valAx>
      <c:spPr>
        <a:ln>
          <a:solidFill>
            <a:schemeClr val="tx1"/>
          </a:solidFill>
        </a:ln>
      </c:spPr>
    </c:plotArea>
    <c:legend>
      <c:legendPos val="r"/>
      <c:layout>
        <c:manualLayout>
          <c:xMode val="edge"/>
          <c:yMode val="edge"/>
          <c:x val="0.73010809504075147"/>
          <c:y val="0.17727630732445035"/>
          <c:w val="0.26989190495924853"/>
          <c:h val="0.59573560302597106"/>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'5sites'!$C$10</c:f>
              <c:strCache>
                <c:ptCount val="1"/>
                <c:pt idx="0">
                  <c:v>YL</c:v>
                </c:pt>
              </c:strCache>
            </c:strRef>
          </c:tx>
          <c:spPr>
            <a:ln w="19050">
              <a:noFill/>
            </a:ln>
          </c:spPr>
          <c:marker>
            <c:symbol val="star"/>
            <c:size val="6"/>
            <c:spPr>
              <a:ln>
                <a:solidFill>
                  <a:schemeClr val="tx1">
                    <a:lumMod val="95000"/>
                    <a:lumOff val="5000"/>
                  </a:schemeClr>
                </a:solidFill>
              </a:ln>
            </c:spPr>
          </c:marker>
          <c:trendline>
            <c:spPr>
              <a:ln w="25400">
                <a:prstDash val="sysDot"/>
              </a:ln>
            </c:spPr>
            <c:trendlineType val="linear"/>
            <c:dispRSqr val="1"/>
            <c:dispEq val="1"/>
            <c:trendlineLbl>
              <c:layout>
                <c:manualLayout>
                  <c:x val="-0.38387234282129445"/>
                  <c:y val="-0.24877007738927473"/>
                </c:manualLayout>
              </c:layout>
              <c:tx>
                <c:rich>
                  <a:bodyPr/>
                  <a:lstStyle/>
                  <a:p>
                    <a:pPr>
                      <a:defRPr/>
                    </a:pPr>
                    <a:r>
                      <a:rPr lang="en-US" baseline="0"/>
                      <a:t>YL: y = 0.515x + 21.94
R² = 0.6239</a:t>
                    </a:r>
                    <a:endParaRPr lang="en-US"/>
                  </a:p>
                </c:rich>
              </c:tx>
              <c:numFmt formatCode="General" sourceLinked="0"/>
            </c:trendlineLbl>
          </c:trendline>
          <c:xVal>
            <c:numRef>
              <c:f>'5sites'!$B$11:$B$157</c:f>
              <c:numCache>
                <c:formatCode>General</c:formatCode>
                <c:ptCount val="147"/>
                <c:pt idx="0">
                  <c:v>47</c:v>
                </c:pt>
                <c:pt idx="1">
                  <c:v>65</c:v>
                </c:pt>
                <c:pt idx="2">
                  <c:v>72</c:v>
                </c:pt>
                <c:pt idx="3">
                  <c:v>75</c:v>
                </c:pt>
                <c:pt idx="4">
                  <c:v>73</c:v>
                </c:pt>
                <c:pt idx="5">
                  <c:v>70</c:v>
                </c:pt>
                <c:pt idx="6">
                  <c:v>64</c:v>
                </c:pt>
                <c:pt idx="7">
                  <c:v>63</c:v>
                </c:pt>
                <c:pt idx="8">
                  <c:v>64</c:v>
                </c:pt>
                <c:pt idx="9">
                  <c:v>68</c:v>
                </c:pt>
                <c:pt idx="10">
                  <c:v>62</c:v>
                </c:pt>
                <c:pt idx="11">
                  <c:v>54</c:v>
                </c:pt>
                <c:pt idx="12">
                  <c:v>46</c:v>
                </c:pt>
                <c:pt idx="13">
                  <c:v>46</c:v>
                </c:pt>
                <c:pt idx="14">
                  <c:v>49</c:v>
                </c:pt>
                <c:pt idx="15">
                  <c:v>48</c:v>
                </c:pt>
                <c:pt idx="16">
                  <c:v>50</c:v>
                </c:pt>
                <c:pt idx="17">
                  <c:v>60</c:v>
                </c:pt>
                <c:pt idx="18">
                  <c:v>57</c:v>
                </c:pt>
                <c:pt idx="19">
                  <c:v>54</c:v>
                </c:pt>
                <c:pt idx="20">
                  <c:v>69</c:v>
                </c:pt>
                <c:pt idx="21">
                  <c:v>69</c:v>
                </c:pt>
                <c:pt idx="22">
                  <c:v>67</c:v>
                </c:pt>
                <c:pt idx="23">
                  <c:v>69</c:v>
                </c:pt>
                <c:pt idx="24">
                  <c:v>59</c:v>
                </c:pt>
                <c:pt idx="25">
                  <c:v>55</c:v>
                </c:pt>
                <c:pt idx="26">
                  <c:v>59</c:v>
                </c:pt>
                <c:pt idx="27">
                  <c:v>65</c:v>
                </c:pt>
                <c:pt idx="28">
                  <c:v>76</c:v>
                </c:pt>
                <c:pt idx="29">
                  <c:v>70</c:v>
                </c:pt>
                <c:pt idx="30">
                  <c:v>72</c:v>
                </c:pt>
                <c:pt idx="31">
                  <c:v>87</c:v>
                </c:pt>
                <c:pt idx="32">
                  <c:v>83</c:v>
                </c:pt>
                <c:pt idx="33">
                  <c:v>73</c:v>
                </c:pt>
                <c:pt idx="34">
                  <c:v>57</c:v>
                </c:pt>
                <c:pt idx="35">
                  <c:v>65</c:v>
                </c:pt>
                <c:pt idx="36">
                  <c:v>64</c:v>
                </c:pt>
                <c:pt idx="37">
                  <c:v>57</c:v>
                </c:pt>
                <c:pt idx="38">
                  <c:v>61</c:v>
                </c:pt>
                <c:pt idx="39">
                  <c:v>61</c:v>
                </c:pt>
                <c:pt idx="40">
                  <c:v>56</c:v>
                </c:pt>
                <c:pt idx="41">
                  <c:v>63</c:v>
                </c:pt>
                <c:pt idx="42">
                  <c:v>76</c:v>
                </c:pt>
                <c:pt idx="43">
                  <c:v>58</c:v>
                </c:pt>
                <c:pt idx="44">
                  <c:v>48</c:v>
                </c:pt>
                <c:pt idx="45">
                  <c:v>45</c:v>
                </c:pt>
                <c:pt idx="46">
                  <c:v>60</c:v>
                </c:pt>
                <c:pt idx="47">
                  <c:v>62</c:v>
                </c:pt>
                <c:pt idx="48">
                  <c:v>71</c:v>
                </c:pt>
                <c:pt idx="49">
                  <c:v>49</c:v>
                </c:pt>
                <c:pt idx="50">
                  <c:v>44</c:v>
                </c:pt>
                <c:pt idx="51">
                  <c:v>51</c:v>
                </c:pt>
                <c:pt idx="52">
                  <c:v>62</c:v>
                </c:pt>
                <c:pt idx="53">
                  <c:v>59</c:v>
                </c:pt>
                <c:pt idx="54">
                  <c:v>71</c:v>
                </c:pt>
                <c:pt idx="55">
                  <c:v>43</c:v>
                </c:pt>
                <c:pt idx="56">
                  <c:v>46</c:v>
                </c:pt>
                <c:pt idx="57">
                  <c:v>59</c:v>
                </c:pt>
                <c:pt idx="58">
                  <c:v>83</c:v>
                </c:pt>
                <c:pt idx="59">
                  <c:v>94</c:v>
                </c:pt>
                <c:pt idx="60">
                  <c:v>103</c:v>
                </c:pt>
                <c:pt idx="61">
                  <c:v>96</c:v>
                </c:pt>
                <c:pt idx="62">
                  <c:v>83</c:v>
                </c:pt>
                <c:pt idx="63">
                  <c:v>71</c:v>
                </c:pt>
                <c:pt idx="64">
                  <c:v>90</c:v>
                </c:pt>
                <c:pt idx="65">
                  <c:v>84</c:v>
                </c:pt>
                <c:pt idx="66">
                  <c:v>86</c:v>
                </c:pt>
                <c:pt idx="67">
                  <c:v>81</c:v>
                </c:pt>
                <c:pt idx="68">
                  <c:v>78</c:v>
                </c:pt>
                <c:pt idx="69">
                  <c:v>71</c:v>
                </c:pt>
                <c:pt idx="70">
                  <c:v>59</c:v>
                </c:pt>
                <c:pt idx="71">
                  <c:v>58</c:v>
                </c:pt>
                <c:pt idx="72">
                  <c:v>64</c:v>
                </c:pt>
                <c:pt idx="73">
                  <c:v>66</c:v>
                </c:pt>
                <c:pt idx="74">
                  <c:v>68</c:v>
                </c:pt>
                <c:pt idx="75">
                  <c:v>82</c:v>
                </c:pt>
                <c:pt idx="76">
                  <c:v>77</c:v>
                </c:pt>
                <c:pt idx="77">
                  <c:v>85</c:v>
                </c:pt>
                <c:pt idx="78">
                  <c:v>87</c:v>
                </c:pt>
                <c:pt idx="79">
                  <c:v>95</c:v>
                </c:pt>
                <c:pt idx="80">
                  <c:v>87</c:v>
                </c:pt>
                <c:pt idx="81">
                  <c:v>83</c:v>
                </c:pt>
                <c:pt idx="82">
                  <c:v>95</c:v>
                </c:pt>
                <c:pt idx="83">
                  <c:v>88</c:v>
                </c:pt>
                <c:pt idx="84">
                  <c:v>73</c:v>
                </c:pt>
                <c:pt idx="85">
                  <c:v>104</c:v>
                </c:pt>
                <c:pt idx="86">
                  <c:v>96</c:v>
                </c:pt>
                <c:pt idx="87">
                  <c:v>67</c:v>
                </c:pt>
                <c:pt idx="88">
                  <c:v>53</c:v>
                </c:pt>
                <c:pt idx="89">
                  <c:v>81</c:v>
                </c:pt>
                <c:pt idx="90">
                  <c:v>67</c:v>
                </c:pt>
                <c:pt idx="91">
                  <c:v>88</c:v>
                </c:pt>
                <c:pt idx="92">
                  <c:v>85</c:v>
                </c:pt>
                <c:pt idx="93">
                  <c:v>72</c:v>
                </c:pt>
                <c:pt idx="94">
                  <c:v>55</c:v>
                </c:pt>
                <c:pt idx="95">
                  <c:v>63</c:v>
                </c:pt>
                <c:pt idx="96">
                  <c:v>54</c:v>
                </c:pt>
                <c:pt idx="97">
                  <c:v>73</c:v>
                </c:pt>
                <c:pt idx="98">
                  <c:v>60</c:v>
                </c:pt>
                <c:pt idx="99">
                  <c:v>57</c:v>
                </c:pt>
                <c:pt idx="100">
                  <c:v>68</c:v>
                </c:pt>
                <c:pt idx="101">
                  <c:v>74</c:v>
                </c:pt>
                <c:pt idx="102">
                  <c:v>86</c:v>
                </c:pt>
                <c:pt idx="103">
                  <c:v>71</c:v>
                </c:pt>
                <c:pt idx="104">
                  <c:v>98</c:v>
                </c:pt>
                <c:pt idx="105">
                  <c:v>89</c:v>
                </c:pt>
                <c:pt idx="106">
                  <c:v>77</c:v>
                </c:pt>
                <c:pt idx="107">
                  <c:v>64</c:v>
                </c:pt>
                <c:pt idx="108">
                  <c:v>81</c:v>
                </c:pt>
                <c:pt idx="109">
                  <c:v>82</c:v>
                </c:pt>
                <c:pt idx="110">
                  <c:v>60</c:v>
                </c:pt>
                <c:pt idx="111">
                  <c:v>56</c:v>
                </c:pt>
                <c:pt idx="112">
                  <c:v>75</c:v>
                </c:pt>
                <c:pt idx="113">
                  <c:v>76</c:v>
                </c:pt>
                <c:pt idx="114">
                  <c:v>74</c:v>
                </c:pt>
                <c:pt idx="115">
                  <c:v>56</c:v>
                </c:pt>
                <c:pt idx="116">
                  <c:v>69</c:v>
                </c:pt>
                <c:pt idx="117">
                  <c:v>66</c:v>
                </c:pt>
                <c:pt idx="118">
                  <c:v>73</c:v>
                </c:pt>
                <c:pt idx="119">
                  <c:v>54</c:v>
                </c:pt>
                <c:pt idx="120">
                  <c:v>62</c:v>
                </c:pt>
                <c:pt idx="121">
                  <c:v>54</c:v>
                </c:pt>
                <c:pt idx="122">
                  <c:v>52</c:v>
                </c:pt>
                <c:pt idx="123">
                  <c:v>41</c:v>
                </c:pt>
                <c:pt idx="124">
                  <c:v>48</c:v>
                </c:pt>
                <c:pt idx="125">
                  <c:v>43</c:v>
                </c:pt>
                <c:pt idx="126">
                  <c:v>35</c:v>
                </c:pt>
                <c:pt idx="127">
                  <c:v>37</c:v>
                </c:pt>
                <c:pt idx="128">
                  <c:v>26</c:v>
                </c:pt>
                <c:pt idx="129">
                  <c:v>34</c:v>
                </c:pt>
                <c:pt idx="130">
                  <c:v>30</c:v>
                </c:pt>
                <c:pt idx="131">
                  <c:v>30</c:v>
                </c:pt>
                <c:pt idx="132">
                  <c:v>33</c:v>
                </c:pt>
                <c:pt idx="133">
                  <c:v>37</c:v>
                </c:pt>
                <c:pt idx="134">
                  <c:v>44</c:v>
                </c:pt>
                <c:pt idx="135">
                  <c:v>53</c:v>
                </c:pt>
                <c:pt idx="136">
                  <c:v>50</c:v>
                </c:pt>
                <c:pt idx="137">
                  <c:v>41</c:v>
                </c:pt>
                <c:pt idx="138">
                  <c:v>43</c:v>
                </c:pt>
                <c:pt idx="139">
                  <c:v>39</c:v>
                </c:pt>
                <c:pt idx="140">
                  <c:v>51</c:v>
                </c:pt>
                <c:pt idx="141">
                  <c:v>39</c:v>
                </c:pt>
                <c:pt idx="142">
                  <c:v>53</c:v>
                </c:pt>
                <c:pt idx="143">
                  <c:v>47</c:v>
                </c:pt>
                <c:pt idx="144">
                  <c:v>46</c:v>
                </c:pt>
                <c:pt idx="145">
                  <c:v>43</c:v>
                </c:pt>
                <c:pt idx="146">
                  <c:v>43</c:v>
                </c:pt>
              </c:numCache>
            </c:numRef>
          </c:xVal>
          <c:yVal>
            <c:numRef>
              <c:f>'5sites'!$C$11:$C$157</c:f>
              <c:numCache>
                <c:formatCode>General</c:formatCode>
                <c:ptCount val="147"/>
                <c:pt idx="0">
                  <c:v>43</c:v>
                </c:pt>
                <c:pt idx="1">
                  <c:v>48</c:v>
                </c:pt>
                <c:pt idx="2">
                  <c:v>61</c:v>
                </c:pt>
                <c:pt idx="3">
                  <c:v>60</c:v>
                </c:pt>
                <c:pt idx="4">
                  <c:v>60</c:v>
                </c:pt>
                <c:pt idx="5">
                  <c:v>60</c:v>
                </c:pt>
                <c:pt idx="6">
                  <c:v>51</c:v>
                </c:pt>
                <c:pt idx="7">
                  <c:v>51</c:v>
                </c:pt>
                <c:pt idx="8">
                  <c:v>50</c:v>
                </c:pt>
                <c:pt idx="9">
                  <c:v>55</c:v>
                </c:pt>
                <c:pt idx="10">
                  <c:v>51</c:v>
                </c:pt>
                <c:pt idx="11">
                  <c:v>41</c:v>
                </c:pt>
                <c:pt idx="12">
                  <c:v>41</c:v>
                </c:pt>
                <c:pt idx="13">
                  <c:v>38</c:v>
                </c:pt>
                <c:pt idx="14">
                  <c:v>42</c:v>
                </c:pt>
                <c:pt idx="15">
                  <c:v>47</c:v>
                </c:pt>
                <c:pt idx="16">
                  <c:v>46</c:v>
                </c:pt>
                <c:pt idx="17">
                  <c:v>54</c:v>
                </c:pt>
                <c:pt idx="18">
                  <c:v>56</c:v>
                </c:pt>
                <c:pt idx="19">
                  <c:v>51</c:v>
                </c:pt>
                <c:pt idx="20">
                  <c:v>60</c:v>
                </c:pt>
                <c:pt idx="21">
                  <c:v>61</c:v>
                </c:pt>
                <c:pt idx="22">
                  <c:v>54</c:v>
                </c:pt>
                <c:pt idx="23">
                  <c:v>57</c:v>
                </c:pt>
                <c:pt idx="24">
                  <c:v>51</c:v>
                </c:pt>
                <c:pt idx="25">
                  <c:v>47</c:v>
                </c:pt>
                <c:pt idx="26">
                  <c:v>51</c:v>
                </c:pt>
                <c:pt idx="27" formatCode="0">
                  <c:v>60</c:v>
                </c:pt>
                <c:pt idx="28">
                  <c:v>57</c:v>
                </c:pt>
                <c:pt idx="29">
                  <c:v>59</c:v>
                </c:pt>
                <c:pt idx="30">
                  <c:v>54</c:v>
                </c:pt>
                <c:pt idx="31">
                  <c:v>58</c:v>
                </c:pt>
                <c:pt idx="32">
                  <c:v>70</c:v>
                </c:pt>
                <c:pt idx="33">
                  <c:v>66</c:v>
                </c:pt>
                <c:pt idx="34">
                  <c:v>56</c:v>
                </c:pt>
                <c:pt idx="35">
                  <c:v>50</c:v>
                </c:pt>
                <c:pt idx="36">
                  <c:v>59</c:v>
                </c:pt>
                <c:pt idx="37">
                  <c:v>59</c:v>
                </c:pt>
                <c:pt idx="38">
                  <c:v>52</c:v>
                </c:pt>
                <c:pt idx="39">
                  <c:v>67</c:v>
                </c:pt>
                <c:pt idx="40">
                  <c:v>65</c:v>
                </c:pt>
                <c:pt idx="41">
                  <c:v>59</c:v>
                </c:pt>
                <c:pt idx="42">
                  <c:v>59</c:v>
                </c:pt>
                <c:pt idx="43">
                  <c:v>53</c:v>
                </c:pt>
                <c:pt idx="44">
                  <c:v>43</c:v>
                </c:pt>
                <c:pt idx="45">
                  <c:v>47</c:v>
                </c:pt>
                <c:pt idx="46">
                  <c:v>64</c:v>
                </c:pt>
                <c:pt idx="47">
                  <c:v>61</c:v>
                </c:pt>
                <c:pt idx="48">
                  <c:v>64</c:v>
                </c:pt>
                <c:pt idx="49">
                  <c:v>53</c:v>
                </c:pt>
                <c:pt idx="50">
                  <c:v>63</c:v>
                </c:pt>
                <c:pt idx="51">
                  <c:v>63</c:v>
                </c:pt>
                <c:pt idx="52">
                  <c:v>62</c:v>
                </c:pt>
                <c:pt idx="53">
                  <c:v>56</c:v>
                </c:pt>
                <c:pt idx="54">
                  <c:v>63</c:v>
                </c:pt>
                <c:pt idx="55">
                  <c:v>56</c:v>
                </c:pt>
                <c:pt idx="56">
                  <c:v>57</c:v>
                </c:pt>
                <c:pt idx="57">
                  <c:v>64</c:v>
                </c:pt>
                <c:pt idx="58">
                  <c:v>60</c:v>
                </c:pt>
                <c:pt idx="59">
                  <c:v>56</c:v>
                </c:pt>
                <c:pt idx="60">
                  <c:v>70</c:v>
                </c:pt>
                <c:pt idx="61">
                  <c:v>71</c:v>
                </c:pt>
                <c:pt idx="62">
                  <c:v>58</c:v>
                </c:pt>
                <c:pt idx="63">
                  <c:v>61</c:v>
                </c:pt>
                <c:pt idx="64">
                  <c:v>60</c:v>
                </c:pt>
                <c:pt idx="65">
                  <c:v>65</c:v>
                </c:pt>
                <c:pt idx="66">
                  <c:v>62</c:v>
                </c:pt>
                <c:pt idx="67">
                  <c:v>66</c:v>
                </c:pt>
                <c:pt idx="68">
                  <c:v>61</c:v>
                </c:pt>
                <c:pt idx="69">
                  <c:v>53</c:v>
                </c:pt>
                <c:pt idx="70">
                  <c:v>48</c:v>
                </c:pt>
                <c:pt idx="71">
                  <c:v>48</c:v>
                </c:pt>
                <c:pt idx="72">
                  <c:v>54</c:v>
                </c:pt>
                <c:pt idx="73">
                  <c:v>49</c:v>
                </c:pt>
                <c:pt idx="74">
                  <c:v>50</c:v>
                </c:pt>
                <c:pt idx="75">
                  <c:v>68</c:v>
                </c:pt>
                <c:pt idx="76">
                  <c:v>58</c:v>
                </c:pt>
                <c:pt idx="77">
                  <c:v>67</c:v>
                </c:pt>
                <c:pt idx="78">
                  <c:v>71</c:v>
                </c:pt>
                <c:pt idx="79">
                  <c:v>66</c:v>
                </c:pt>
                <c:pt idx="80">
                  <c:v>60</c:v>
                </c:pt>
                <c:pt idx="81">
                  <c:v>63</c:v>
                </c:pt>
                <c:pt idx="82">
                  <c:v>70</c:v>
                </c:pt>
                <c:pt idx="83">
                  <c:v>63</c:v>
                </c:pt>
                <c:pt idx="84">
                  <c:v>64</c:v>
                </c:pt>
                <c:pt idx="85">
                  <c:v>71</c:v>
                </c:pt>
                <c:pt idx="86">
                  <c:v>74</c:v>
                </c:pt>
                <c:pt idx="87">
                  <c:v>73</c:v>
                </c:pt>
                <c:pt idx="88">
                  <c:v>49</c:v>
                </c:pt>
                <c:pt idx="89">
                  <c:v>47</c:v>
                </c:pt>
                <c:pt idx="90">
                  <c:v>63</c:v>
                </c:pt>
                <c:pt idx="91">
                  <c:v>71</c:v>
                </c:pt>
                <c:pt idx="92">
                  <c:v>71</c:v>
                </c:pt>
                <c:pt idx="93">
                  <c:v>57</c:v>
                </c:pt>
                <c:pt idx="94">
                  <c:v>52</c:v>
                </c:pt>
                <c:pt idx="95">
                  <c:v>51</c:v>
                </c:pt>
                <c:pt idx="96">
                  <c:v>64</c:v>
                </c:pt>
                <c:pt idx="97">
                  <c:v>62</c:v>
                </c:pt>
                <c:pt idx="98">
                  <c:v>53</c:v>
                </c:pt>
                <c:pt idx="99">
                  <c:v>52</c:v>
                </c:pt>
                <c:pt idx="100">
                  <c:v>62</c:v>
                </c:pt>
                <c:pt idx="101">
                  <c:v>65</c:v>
                </c:pt>
                <c:pt idx="102">
                  <c:v>68</c:v>
                </c:pt>
                <c:pt idx="103">
                  <c:v>58</c:v>
                </c:pt>
                <c:pt idx="104">
                  <c:v>65</c:v>
                </c:pt>
                <c:pt idx="105">
                  <c:v>74</c:v>
                </c:pt>
                <c:pt idx="106">
                  <c:v>70</c:v>
                </c:pt>
                <c:pt idx="107">
                  <c:v>68</c:v>
                </c:pt>
                <c:pt idx="108">
                  <c:v>59</c:v>
                </c:pt>
                <c:pt idx="109">
                  <c:v>65</c:v>
                </c:pt>
                <c:pt idx="110">
                  <c:v>49</c:v>
                </c:pt>
                <c:pt idx="111">
                  <c:v>57</c:v>
                </c:pt>
                <c:pt idx="112">
                  <c:v>60</c:v>
                </c:pt>
                <c:pt idx="113">
                  <c:v>59</c:v>
                </c:pt>
                <c:pt idx="114">
                  <c:v>58</c:v>
                </c:pt>
                <c:pt idx="115">
                  <c:v>57</c:v>
                </c:pt>
                <c:pt idx="116">
                  <c:v>52</c:v>
                </c:pt>
                <c:pt idx="117">
                  <c:v>54</c:v>
                </c:pt>
                <c:pt idx="118">
                  <c:v>61</c:v>
                </c:pt>
                <c:pt idx="119">
                  <c:v>48</c:v>
                </c:pt>
                <c:pt idx="120">
                  <c:v>59</c:v>
                </c:pt>
                <c:pt idx="121">
                  <c:v>52</c:v>
                </c:pt>
                <c:pt idx="122">
                  <c:v>55</c:v>
                </c:pt>
                <c:pt idx="123">
                  <c:v>42</c:v>
                </c:pt>
                <c:pt idx="124">
                  <c:v>52</c:v>
                </c:pt>
                <c:pt idx="125">
                  <c:v>44</c:v>
                </c:pt>
                <c:pt idx="126">
                  <c:v>32</c:v>
                </c:pt>
                <c:pt idx="127">
                  <c:v>23</c:v>
                </c:pt>
                <c:pt idx="128">
                  <c:v>19</c:v>
                </c:pt>
                <c:pt idx="129">
                  <c:v>28</c:v>
                </c:pt>
                <c:pt idx="130">
                  <c:v>27</c:v>
                </c:pt>
                <c:pt idx="131">
                  <c:v>29</c:v>
                </c:pt>
                <c:pt idx="132">
                  <c:v>30</c:v>
                </c:pt>
                <c:pt idx="133">
                  <c:v>33</c:v>
                </c:pt>
                <c:pt idx="134">
                  <c:v>38</c:v>
                </c:pt>
                <c:pt idx="135">
                  <c:v>54</c:v>
                </c:pt>
                <c:pt idx="136">
                  <c:v>45</c:v>
                </c:pt>
                <c:pt idx="137">
                  <c:v>43</c:v>
                </c:pt>
                <c:pt idx="138">
                  <c:v>30</c:v>
                </c:pt>
                <c:pt idx="139">
                  <c:v>39</c:v>
                </c:pt>
                <c:pt idx="140">
                  <c:v>41</c:v>
                </c:pt>
                <c:pt idx="141">
                  <c:v>36</c:v>
                </c:pt>
                <c:pt idx="142">
                  <c:v>46</c:v>
                </c:pt>
                <c:pt idx="143">
                  <c:v>54</c:v>
                </c:pt>
                <c:pt idx="144">
                  <c:v>52</c:v>
                </c:pt>
                <c:pt idx="145">
                  <c:v>51</c:v>
                </c:pt>
                <c:pt idx="146">
                  <c:v>52</c:v>
                </c:pt>
              </c:numCache>
            </c:numRef>
          </c:yVal>
          <c:smooth val="0"/>
          <c:extLst xmlns:c16r2="http://schemas.microsoft.com/office/drawing/2015/06/chart">
            <c:ext xmlns:c16="http://schemas.microsoft.com/office/drawing/2014/chart" uri="{C3380CC4-5D6E-409C-BE32-E72D297353CC}">
              <c16:uniqueId val="{00000000-800D-47FB-8F4F-4AC0B7FA131B}"/>
            </c:ext>
          </c:extLst>
        </c:ser>
        <c:ser>
          <c:idx val="1"/>
          <c:order val="1"/>
          <c:tx>
            <c:strRef>
              <c:f>'5sites'!$D$10</c:f>
              <c:strCache>
                <c:ptCount val="1"/>
                <c:pt idx="0">
                  <c:v>BDSNP (Poter with old Biome)</c:v>
                </c:pt>
              </c:strCache>
            </c:strRef>
          </c:tx>
          <c:spPr>
            <a:ln w="19050">
              <a:noFill/>
            </a:ln>
          </c:spPr>
          <c:marker>
            <c:symbol val="triangle"/>
            <c:size val="5"/>
            <c:spPr>
              <a:noFill/>
              <a:ln>
                <a:solidFill>
                  <a:schemeClr val="tx1">
                    <a:lumMod val="95000"/>
                    <a:lumOff val="5000"/>
                  </a:schemeClr>
                </a:solidFill>
              </a:ln>
            </c:spPr>
          </c:marker>
          <c:trendline>
            <c:spPr>
              <a:ln w="15875">
                <a:prstDash val="dashDot"/>
              </a:ln>
            </c:spPr>
            <c:trendlineType val="linear"/>
            <c:dispRSqr val="1"/>
            <c:dispEq val="1"/>
            <c:trendlineLbl>
              <c:layout>
                <c:manualLayout>
                  <c:x val="-0.15162729658792651"/>
                  <c:y val="-7.1433180227471568E-2"/>
                </c:manualLayout>
              </c:layout>
              <c:tx>
                <c:rich>
                  <a:bodyPr/>
                  <a:lstStyle/>
                  <a:p>
                    <a:pPr>
                      <a:defRPr/>
                    </a:pPr>
                    <a:r>
                      <a:rPr lang="en-US" baseline="0"/>
                      <a:t>BDSNP ('old'): y = 0.5397x + 22.204
R² = 0.6383</a:t>
                    </a:r>
                    <a:endParaRPr lang="en-US"/>
                  </a:p>
                </c:rich>
              </c:tx>
              <c:numFmt formatCode="General" sourceLinked="0"/>
            </c:trendlineLbl>
          </c:trendline>
          <c:xVal>
            <c:numRef>
              <c:f>'5sites'!$B$11:$B$157</c:f>
              <c:numCache>
                <c:formatCode>General</c:formatCode>
                <c:ptCount val="147"/>
                <c:pt idx="0">
                  <c:v>47</c:v>
                </c:pt>
                <c:pt idx="1">
                  <c:v>65</c:v>
                </c:pt>
                <c:pt idx="2">
                  <c:v>72</c:v>
                </c:pt>
                <c:pt idx="3">
                  <c:v>75</c:v>
                </c:pt>
                <c:pt idx="4">
                  <c:v>73</c:v>
                </c:pt>
                <c:pt idx="5">
                  <c:v>70</c:v>
                </c:pt>
                <c:pt idx="6">
                  <c:v>64</c:v>
                </c:pt>
                <c:pt idx="7">
                  <c:v>63</c:v>
                </c:pt>
                <c:pt idx="8">
                  <c:v>64</c:v>
                </c:pt>
                <c:pt idx="9">
                  <c:v>68</c:v>
                </c:pt>
                <c:pt idx="10">
                  <c:v>62</c:v>
                </c:pt>
                <c:pt idx="11">
                  <c:v>54</c:v>
                </c:pt>
                <c:pt idx="12">
                  <c:v>46</c:v>
                </c:pt>
                <c:pt idx="13">
                  <c:v>46</c:v>
                </c:pt>
                <c:pt idx="14">
                  <c:v>49</c:v>
                </c:pt>
                <c:pt idx="15">
                  <c:v>48</c:v>
                </c:pt>
                <c:pt idx="16">
                  <c:v>50</c:v>
                </c:pt>
                <c:pt idx="17">
                  <c:v>60</c:v>
                </c:pt>
                <c:pt idx="18">
                  <c:v>57</c:v>
                </c:pt>
                <c:pt idx="19">
                  <c:v>54</c:v>
                </c:pt>
                <c:pt idx="20">
                  <c:v>69</c:v>
                </c:pt>
                <c:pt idx="21">
                  <c:v>69</c:v>
                </c:pt>
                <c:pt idx="22">
                  <c:v>67</c:v>
                </c:pt>
                <c:pt idx="23">
                  <c:v>69</c:v>
                </c:pt>
                <c:pt idx="24">
                  <c:v>59</c:v>
                </c:pt>
                <c:pt idx="25">
                  <c:v>55</c:v>
                </c:pt>
                <c:pt idx="26">
                  <c:v>59</c:v>
                </c:pt>
                <c:pt idx="27">
                  <c:v>65</c:v>
                </c:pt>
                <c:pt idx="28">
                  <c:v>76</c:v>
                </c:pt>
                <c:pt idx="29">
                  <c:v>70</c:v>
                </c:pt>
                <c:pt idx="30">
                  <c:v>72</c:v>
                </c:pt>
                <c:pt idx="31">
                  <c:v>87</c:v>
                </c:pt>
                <c:pt idx="32">
                  <c:v>83</c:v>
                </c:pt>
                <c:pt idx="33">
                  <c:v>73</c:v>
                </c:pt>
                <c:pt idx="34">
                  <c:v>57</c:v>
                </c:pt>
                <c:pt idx="35">
                  <c:v>65</c:v>
                </c:pt>
                <c:pt idx="36">
                  <c:v>64</c:v>
                </c:pt>
                <c:pt idx="37">
                  <c:v>57</c:v>
                </c:pt>
                <c:pt idx="38">
                  <c:v>61</c:v>
                </c:pt>
                <c:pt idx="39">
                  <c:v>61</c:v>
                </c:pt>
                <c:pt idx="40">
                  <c:v>56</c:v>
                </c:pt>
                <c:pt idx="41">
                  <c:v>63</c:v>
                </c:pt>
                <c:pt idx="42">
                  <c:v>76</c:v>
                </c:pt>
                <c:pt idx="43">
                  <c:v>58</c:v>
                </c:pt>
                <c:pt idx="44">
                  <c:v>48</c:v>
                </c:pt>
                <c:pt idx="45">
                  <c:v>45</c:v>
                </c:pt>
                <c:pt idx="46">
                  <c:v>60</c:v>
                </c:pt>
                <c:pt idx="47">
                  <c:v>62</c:v>
                </c:pt>
                <c:pt idx="48">
                  <c:v>71</c:v>
                </c:pt>
                <c:pt idx="49">
                  <c:v>49</c:v>
                </c:pt>
                <c:pt idx="50">
                  <c:v>44</c:v>
                </c:pt>
                <c:pt idx="51">
                  <c:v>51</c:v>
                </c:pt>
                <c:pt idx="52">
                  <c:v>62</c:v>
                </c:pt>
                <c:pt idx="53">
                  <c:v>59</c:v>
                </c:pt>
                <c:pt idx="54">
                  <c:v>71</c:v>
                </c:pt>
                <c:pt idx="55">
                  <c:v>43</c:v>
                </c:pt>
                <c:pt idx="56">
                  <c:v>46</c:v>
                </c:pt>
                <c:pt idx="57">
                  <c:v>59</c:v>
                </c:pt>
                <c:pt idx="58">
                  <c:v>83</c:v>
                </c:pt>
                <c:pt idx="59">
                  <c:v>94</c:v>
                </c:pt>
                <c:pt idx="60">
                  <c:v>103</c:v>
                </c:pt>
                <c:pt idx="61">
                  <c:v>96</c:v>
                </c:pt>
                <c:pt idx="62">
                  <c:v>83</c:v>
                </c:pt>
                <c:pt idx="63">
                  <c:v>71</c:v>
                </c:pt>
                <c:pt idx="64">
                  <c:v>90</c:v>
                </c:pt>
                <c:pt idx="65">
                  <c:v>84</c:v>
                </c:pt>
                <c:pt idx="66">
                  <c:v>86</c:v>
                </c:pt>
                <c:pt idx="67">
                  <c:v>81</c:v>
                </c:pt>
                <c:pt idx="68">
                  <c:v>78</c:v>
                </c:pt>
                <c:pt idx="69">
                  <c:v>71</c:v>
                </c:pt>
                <c:pt idx="70">
                  <c:v>59</c:v>
                </c:pt>
                <c:pt idx="71">
                  <c:v>58</c:v>
                </c:pt>
                <c:pt idx="72">
                  <c:v>64</c:v>
                </c:pt>
                <c:pt idx="73">
                  <c:v>66</c:v>
                </c:pt>
                <c:pt idx="74">
                  <c:v>68</c:v>
                </c:pt>
                <c:pt idx="75">
                  <c:v>82</c:v>
                </c:pt>
                <c:pt idx="76">
                  <c:v>77</c:v>
                </c:pt>
                <c:pt idx="77">
                  <c:v>85</c:v>
                </c:pt>
                <c:pt idx="78">
                  <c:v>87</c:v>
                </c:pt>
                <c:pt idx="79">
                  <c:v>95</c:v>
                </c:pt>
                <c:pt idx="80">
                  <c:v>87</c:v>
                </c:pt>
                <c:pt idx="81">
                  <c:v>83</c:v>
                </c:pt>
                <c:pt idx="82">
                  <c:v>95</c:v>
                </c:pt>
                <c:pt idx="83">
                  <c:v>88</c:v>
                </c:pt>
                <c:pt idx="84">
                  <c:v>73</c:v>
                </c:pt>
                <c:pt idx="85">
                  <c:v>104</c:v>
                </c:pt>
                <c:pt idx="86">
                  <c:v>96</c:v>
                </c:pt>
                <c:pt idx="87">
                  <c:v>67</c:v>
                </c:pt>
                <c:pt idx="88">
                  <c:v>53</c:v>
                </c:pt>
                <c:pt idx="89">
                  <c:v>81</c:v>
                </c:pt>
                <c:pt idx="90">
                  <c:v>67</c:v>
                </c:pt>
                <c:pt idx="91">
                  <c:v>88</c:v>
                </c:pt>
                <c:pt idx="92">
                  <c:v>85</c:v>
                </c:pt>
                <c:pt idx="93">
                  <c:v>72</c:v>
                </c:pt>
                <c:pt idx="94">
                  <c:v>55</c:v>
                </c:pt>
                <c:pt idx="95">
                  <c:v>63</c:v>
                </c:pt>
                <c:pt idx="96">
                  <c:v>54</c:v>
                </c:pt>
                <c:pt idx="97">
                  <c:v>73</c:v>
                </c:pt>
                <c:pt idx="98">
                  <c:v>60</c:v>
                </c:pt>
                <c:pt idx="99">
                  <c:v>57</c:v>
                </c:pt>
                <c:pt idx="100">
                  <c:v>68</c:v>
                </c:pt>
                <c:pt idx="101">
                  <c:v>74</c:v>
                </c:pt>
                <c:pt idx="102">
                  <c:v>86</c:v>
                </c:pt>
                <c:pt idx="103">
                  <c:v>71</c:v>
                </c:pt>
                <c:pt idx="104">
                  <c:v>98</c:v>
                </c:pt>
                <c:pt idx="105">
                  <c:v>89</c:v>
                </c:pt>
                <c:pt idx="106">
                  <c:v>77</c:v>
                </c:pt>
                <c:pt idx="107">
                  <c:v>64</c:v>
                </c:pt>
                <c:pt idx="108">
                  <c:v>81</c:v>
                </c:pt>
                <c:pt idx="109">
                  <c:v>82</c:v>
                </c:pt>
                <c:pt idx="110">
                  <c:v>60</c:v>
                </c:pt>
                <c:pt idx="111">
                  <c:v>56</c:v>
                </c:pt>
                <c:pt idx="112">
                  <c:v>75</c:v>
                </c:pt>
                <c:pt idx="113">
                  <c:v>76</c:v>
                </c:pt>
                <c:pt idx="114">
                  <c:v>74</c:v>
                </c:pt>
                <c:pt idx="115">
                  <c:v>56</c:v>
                </c:pt>
                <c:pt idx="116">
                  <c:v>69</c:v>
                </c:pt>
                <c:pt idx="117">
                  <c:v>66</c:v>
                </c:pt>
                <c:pt idx="118">
                  <c:v>73</c:v>
                </c:pt>
                <c:pt idx="119">
                  <c:v>54</c:v>
                </c:pt>
                <c:pt idx="120">
                  <c:v>62</c:v>
                </c:pt>
                <c:pt idx="121">
                  <c:v>54</c:v>
                </c:pt>
                <c:pt idx="122">
                  <c:v>52</c:v>
                </c:pt>
                <c:pt idx="123">
                  <c:v>41</c:v>
                </c:pt>
                <c:pt idx="124">
                  <c:v>48</c:v>
                </c:pt>
                <c:pt idx="125">
                  <c:v>43</c:v>
                </c:pt>
                <c:pt idx="126">
                  <c:v>35</c:v>
                </c:pt>
                <c:pt idx="127">
                  <c:v>37</c:v>
                </c:pt>
                <c:pt idx="128">
                  <c:v>26</c:v>
                </c:pt>
                <c:pt idx="129">
                  <c:v>34</c:v>
                </c:pt>
                <c:pt idx="130">
                  <c:v>30</c:v>
                </c:pt>
                <c:pt idx="131">
                  <c:v>30</c:v>
                </c:pt>
                <c:pt idx="132">
                  <c:v>33</c:v>
                </c:pt>
                <c:pt idx="133">
                  <c:v>37</c:v>
                </c:pt>
                <c:pt idx="134">
                  <c:v>44</c:v>
                </c:pt>
                <c:pt idx="135">
                  <c:v>53</c:v>
                </c:pt>
                <c:pt idx="136">
                  <c:v>50</c:v>
                </c:pt>
                <c:pt idx="137">
                  <c:v>41</c:v>
                </c:pt>
                <c:pt idx="138">
                  <c:v>43</c:v>
                </c:pt>
                <c:pt idx="139">
                  <c:v>39</c:v>
                </c:pt>
                <c:pt idx="140">
                  <c:v>51</c:v>
                </c:pt>
                <c:pt idx="141">
                  <c:v>39</c:v>
                </c:pt>
                <c:pt idx="142">
                  <c:v>53</c:v>
                </c:pt>
                <c:pt idx="143">
                  <c:v>47</c:v>
                </c:pt>
                <c:pt idx="144">
                  <c:v>46</c:v>
                </c:pt>
                <c:pt idx="145">
                  <c:v>43</c:v>
                </c:pt>
                <c:pt idx="146">
                  <c:v>43</c:v>
                </c:pt>
              </c:numCache>
            </c:numRef>
          </c:xVal>
          <c:yVal>
            <c:numRef>
              <c:f>'5sites'!$D$11:$D$157</c:f>
              <c:numCache>
                <c:formatCode>General</c:formatCode>
                <c:ptCount val="147"/>
                <c:pt idx="0">
                  <c:v>51</c:v>
                </c:pt>
                <c:pt idx="1">
                  <c:v>54</c:v>
                </c:pt>
                <c:pt idx="2">
                  <c:v>66</c:v>
                </c:pt>
                <c:pt idx="3">
                  <c:v>65</c:v>
                </c:pt>
                <c:pt idx="4">
                  <c:v>64</c:v>
                </c:pt>
                <c:pt idx="5">
                  <c:v>65</c:v>
                </c:pt>
                <c:pt idx="6">
                  <c:v>54</c:v>
                </c:pt>
                <c:pt idx="7">
                  <c:v>54</c:v>
                </c:pt>
                <c:pt idx="8">
                  <c:v>53</c:v>
                </c:pt>
                <c:pt idx="9">
                  <c:v>57</c:v>
                </c:pt>
                <c:pt idx="10">
                  <c:v>53</c:v>
                </c:pt>
                <c:pt idx="11">
                  <c:v>44</c:v>
                </c:pt>
                <c:pt idx="12">
                  <c:v>42</c:v>
                </c:pt>
                <c:pt idx="13">
                  <c:v>39</c:v>
                </c:pt>
                <c:pt idx="14">
                  <c:v>44</c:v>
                </c:pt>
                <c:pt idx="15">
                  <c:v>48</c:v>
                </c:pt>
                <c:pt idx="16">
                  <c:v>48</c:v>
                </c:pt>
                <c:pt idx="17">
                  <c:v>55</c:v>
                </c:pt>
                <c:pt idx="18">
                  <c:v>58</c:v>
                </c:pt>
                <c:pt idx="19">
                  <c:v>54</c:v>
                </c:pt>
                <c:pt idx="20">
                  <c:v>65</c:v>
                </c:pt>
                <c:pt idx="21">
                  <c:v>66</c:v>
                </c:pt>
                <c:pt idx="22">
                  <c:v>58</c:v>
                </c:pt>
                <c:pt idx="23">
                  <c:v>60</c:v>
                </c:pt>
                <c:pt idx="24">
                  <c:v>54</c:v>
                </c:pt>
                <c:pt idx="25">
                  <c:v>50</c:v>
                </c:pt>
                <c:pt idx="26">
                  <c:v>55</c:v>
                </c:pt>
                <c:pt idx="27" formatCode="0">
                  <c:v>65</c:v>
                </c:pt>
                <c:pt idx="28">
                  <c:v>61</c:v>
                </c:pt>
                <c:pt idx="29">
                  <c:v>63</c:v>
                </c:pt>
                <c:pt idx="30">
                  <c:v>57</c:v>
                </c:pt>
                <c:pt idx="31">
                  <c:v>60</c:v>
                </c:pt>
                <c:pt idx="32">
                  <c:v>71</c:v>
                </c:pt>
                <c:pt idx="33">
                  <c:v>68</c:v>
                </c:pt>
                <c:pt idx="34">
                  <c:v>57</c:v>
                </c:pt>
                <c:pt idx="35">
                  <c:v>52</c:v>
                </c:pt>
                <c:pt idx="36">
                  <c:v>60</c:v>
                </c:pt>
                <c:pt idx="37">
                  <c:v>60</c:v>
                </c:pt>
                <c:pt idx="38">
                  <c:v>54</c:v>
                </c:pt>
                <c:pt idx="39">
                  <c:v>68</c:v>
                </c:pt>
                <c:pt idx="40">
                  <c:v>66</c:v>
                </c:pt>
                <c:pt idx="41">
                  <c:v>61</c:v>
                </c:pt>
                <c:pt idx="42">
                  <c:v>61</c:v>
                </c:pt>
                <c:pt idx="43">
                  <c:v>56</c:v>
                </c:pt>
                <c:pt idx="44">
                  <c:v>44</c:v>
                </c:pt>
                <c:pt idx="45">
                  <c:v>48</c:v>
                </c:pt>
                <c:pt idx="46">
                  <c:v>66</c:v>
                </c:pt>
                <c:pt idx="47">
                  <c:v>63</c:v>
                </c:pt>
                <c:pt idx="48">
                  <c:v>66</c:v>
                </c:pt>
                <c:pt idx="49">
                  <c:v>54</c:v>
                </c:pt>
                <c:pt idx="50">
                  <c:v>64</c:v>
                </c:pt>
                <c:pt idx="51">
                  <c:v>66</c:v>
                </c:pt>
                <c:pt idx="52">
                  <c:v>64</c:v>
                </c:pt>
                <c:pt idx="53">
                  <c:v>57</c:v>
                </c:pt>
                <c:pt idx="54">
                  <c:v>64</c:v>
                </c:pt>
                <c:pt idx="55">
                  <c:v>57</c:v>
                </c:pt>
                <c:pt idx="56">
                  <c:v>57</c:v>
                </c:pt>
                <c:pt idx="57">
                  <c:v>64</c:v>
                </c:pt>
                <c:pt idx="58">
                  <c:v>62</c:v>
                </c:pt>
                <c:pt idx="59">
                  <c:v>61</c:v>
                </c:pt>
                <c:pt idx="60">
                  <c:v>73</c:v>
                </c:pt>
                <c:pt idx="61">
                  <c:v>76</c:v>
                </c:pt>
                <c:pt idx="62">
                  <c:v>60</c:v>
                </c:pt>
                <c:pt idx="63">
                  <c:v>65</c:v>
                </c:pt>
                <c:pt idx="64">
                  <c:v>64</c:v>
                </c:pt>
                <c:pt idx="65">
                  <c:v>68</c:v>
                </c:pt>
                <c:pt idx="66">
                  <c:v>64</c:v>
                </c:pt>
                <c:pt idx="67">
                  <c:v>68</c:v>
                </c:pt>
                <c:pt idx="68">
                  <c:v>62</c:v>
                </c:pt>
                <c:pt idx="69">
                  <c:v>53</c:v>
                </c:pt>
                <c:pt idx="70">
                  <c:v>48</c:v>
                </c:pt>
                <c:pt idx="71">
                  <c:v>48</c:v>
                </c:pt>
                <c:pt idx="72">
                  <c:v>55</c:v>
                </c:pt>
                <c:pt idx="73">
                  <c:v>50</c:v>
                </c:pt>
                <c:pt idx="74">
                  <c:v>50</c:v>
                </c:pt>
                <c:pt idx="75">
                  <c:v>70</c:v>
                </c:pt>
                <c:pt idx="76">
                  <c:v>58</c:v>
                </c:pt>
                <c:pt idx="77">
                  <c:v>69</c:v>
                </c:pt>
                <c:pt idx="78">
                  <c:v>74</c:v>
                </c:pt>
                <c:pt idx="79">
                  <c:v>68</c:v>
                </c:pt>
                <c:pt idx="80">
                  <c:v>61</c:v>
                </c:pt>
                <c:pt idx="81">
                  <c:v>66</c:v>
                </c:pt>
                <c:pt idx="82">
                  <c:v>72</c:v>
                </c:pt>
                <c:pt idx="83">
                  <c:v>65</c:v>
                </c:pt>
                <c:pt idx="84">
                  <c:v>66</c:v>
                </c:pt>
                <c:pt idx="85">
                  <c:v>72</c:v>
                </c:pt>
                <c:pt idx="86">
                  <c:v>75</c:v>
                </c:pt>
                <c:pt idx="87">
                  <c:v>74</c:v>
                </c:pt>
                <c:pt idx="88">
                  <c:v>52</c:v>
                </c:pt>
                <c:pt idx="89">
                  <c:v>49</c:v>
                </c:pt>
                <c:pt idx="90">
                  <c:v>65</c:v>
                </c:pt>
                <c:pt idx="91">
                  <c:v>73</c:v>
                </c:pt>
                <c:pt idx="92">
                  <c:v>73</c:v>
                </c:pt>
                <c:pt idx="93">
                  <c:v>59</c:v>
                </c:pt>
                <c:pt idx="94">
                  <c:v>52</c:v>
                </c:pt>
                <c:pt idx="95">
                  <c:v>51</c:v>
                </c:pt>
                <c:pt idx="96">
                  <c:v>65</c:v>
                </c:pt>
                <c:pt idx="97">
                  <c:v>62</c:v>
                </c:pt>
                <c:pt idx="98">
                  <c:v>53</c:v>
                </c:pt>
                <c:pt idx="99">
                  <c:v>52</c:v>
                </c:pt>
                <c:pt idx="100">
                  <c:v>63</c:v>
                </c:pt>
                <c:pt idx="101">
                  <c:v>66</c:v>
                </c:pt>
                <c:pt idx="102">
                  <c:v>70</c:v>
                </c:pt>
                <c:pt idx="103">
                  <c:v>59</c:v>
                </c:pt>
                <c:pt idx="104">
                  <c:v>66</c:v>
                </c:pt>
                <c:pt idx="105">
                  <c:v>74</c:v>
                </c:pt>
                <c:pt idx="106">
                  <c:v>70</c:v>
                </c:pt>
                <c:pt idx="107">
                  <c:v>69</c:v>
                </c:pt>
                <c:pt idx="108">
                  <c:v>59</c:v>
                </c:pt>
                <c:pt idx="109">
                  <c:v>68</c:v>
                </c:pt>
                <c:pt idx="110">
                  <c:v>50</c:v>
                </c:pt>
                <c:pt idx="111">
                  <c:v>58</c:v>
                </c:pt>
                <c:pt idx="112">
                  <c:v>61</c:v>
                </c:pt>
                <c:pt idx="113">
                  <c:v>59</c:v>
                </c:pt>
                <c:pt idx="114">
                  <c:v>62</c:v>
                </c:pt>
                <c:pt idx="115">
                  <c:v>60</c:v>
                </c:pt>
                <c:pt idx="116">
                  <c:v>54</c:v>
                </c:pt>
                <c:pt idx="117">
                  <c:v>57</c:v>
                </c:pt>
                <c:pt idx="118">
                  <c:v>64</c:v>
                </c:pt>
                <c:pt idx="119">
                  <c:v>51</c:v>
                </c:pt>
                <c:pt idx="120">
                  <c:v>61</c:v>
                </c:pt>
                <c:pt idx="121">
                  <c:v>53</c:v>
                </c:pt>
                <c:pt idx="122">
                  <c:v>57</c:v>
                </c:pt>
                <c:pt idx="123">
                  <c:v>44</c:v>
                </c:pt>
                <c:pt idx="124">
                  <c:v>53</c:v>
                </c:pt>
                <c:pt idx="125">
                  <c:v>45</c:v>
                </c:pt>
                <c:pt idx="126">
                  <c:v>33</c:v>
                </c:pt>
                <c:pt idx="127">
                  <c:v>23</c:v>
                </c:pt>
                <c:pt idx="128">
                  <c:v>19</c:v>
                </c:pt>
                <c:pt idx="129">
                  <c:v>28</c:v>
                </c:pt>
                <c:pt idx="130">
                  <c:v>27</c:v>
                </c:pt>
                <c:pt idx="131">
                  <c:v>30</c:v>
                </c:pt>
                <c:pt idx="132">
                  <c:v>30</c:v>
                </c:pt>
                <c:pt idx="133">
                  <c:v>33</c:v>
                </c:pt>
                <c:pt idx="134">
                  <c:v>39</c:v>
                </c:pt>
                <c:pt idx="135">
                  <c:v>54</c:v>
                </c:pt>
                <c:pt idx="136">
                  <c:v>46</c:v>
                </c:pt>
                <c:pt idx="137">
                  <c:v>45</c:v>
                </c:pt>
                <c:pt idx="138">
                  <c:v>31</c:v>
                </c:pt>
                <c:pt idx="139">
                  <c:v>39</c:v>
                </c:pt>
                <c:pt idx="140">
                  <c:v>42</c:v>
                </c:pt>
                <c:pt idx="141">
                  <c:v>37</c:v>
                </c:pt>
                <c:pt idx="142">
                  <c:v>47</c:v>
                </c:pt>
                <c:pt idx="143">
                  <c:v>55</c:v>
                </c:pt>
                <c:pt idx="144">
                  <c:v>53</c:v>
                </c:pt>
                <c:pt idx="145">
                  <c:v>53</c:v>
                </c:pt>
                <c:pt idx="146">
                  <c:v>54</c:v>
                </c:pt>
              </c:numCache>
            </c:numRef>
          </c:yVal>
          <c:smooth val="0"/>
          <c:extLst xmlns:c16r2="http://schemas.microsoft.com/office/drawing/2015/06/chart">
            <c:ext xmlns:c16="http://schemas.microsoft.com/office/drawing/2014/chart" uri="{C3380CC4-5D6E-409C-BE32-E72D297353CC}">
              <c16:uniqueId val="{00000001-800D-47FB-8F4F-4AC0B7FA131B}"/>
            </c:ext>
          </c:extLst>
        </c:ser>
        <c:ser>
          <c:idx val="2"/>
          <c:order val="2"/>
          <c:tx>
            <c:strRef>
              <c:f>'5sites'!$E$10</c:f>
              <c:strCache>
                <c:ptCount val="1"/>
                <c:pt idx="0">
                  <c:v>BDSNP (EPIC with new Biome)</c:v>
                </c:pt>
              </c:strCache>
            </c:strRef>
          </c:tx>
          <c:spPr>
            <a:ln w="19050">
              <a:noFill/>
            </a:ln>
          </c:spPr>
          <c:marker>
            <c:symbol val="plus"/>
            <c:size val="7"/>
            <c:spPr>
              <a:noFill/>
              <a:ln>
                <a:solidFill>
                  <a:schemeClr val="tx1">
                    <a:lumMod val="95000"/>
                    <a:lumOff val="5000"/>
                  </a:schemeClr>
                </a:solidFill>
              </a:ln>
            </c:spPr>
          </c:marker>
          <c:trendline>
            <c:spPr>
              <a:ln w="19050"/>
            </c:spPr>
            <c:trendlineType val="linear"/>
            <c:dispRSqr val="1"/>
            <c:dispEq val="1"/>
            <c:trendlineLbl>
              <c:layout>
                <c:manualLayout>
                  <c:x val="8.1875072051131509E-2"/>
                  <c:y val="-0.23024533477424486"/>
                </c:manualLayout>
              </c:layout>
              <c:tx>
                <c:rich>
                  <a:bodyPr/>
                  <a:lstStyle/>
                  <a:p>
                    <a:pPr>
                      <a:defRPr/>
                    </a:pPr>
                    <a:r>
                      <a:rPr lang="en-US" baseline="0"/>
                      <a:t>BDSNP ('new'): y = 0.5184x + 23.426
R² = 0.6056</a:t>
                    </a:r>
                    <a:endParaRPr lang="en-US"/>
                  </a:p>
                </c:rich>
              </c:tx>
              <c:numFmt formatCode="General" sourceLinked="0"/>
            </c:trendlineLbl>
          </c:trendline>
          <c:xVal>
            <c:numRef>
              <c:f>'5sites'!$B$11:$B$157</c:f>
              <c:numCache>
                <c:formatCode>General</c:formatCode>
                <c:ptCount val="147"/>
                <c:pt idx="0">
                  <c:v>47</c:v>
                </c:pt>
                <c:pt idx="1">
                  <c:v>65</c:v>
                </c:pt>
                <c:pt idx="2">
                  <c:v>72</c:v>
                </c:pt>
                <c:pt idx="3">
                  <c:v>75</c:v>
                </c:pt>
                <c:pt idx="4">
                  <c:v>73</c:v>
                </c:pt>
                <c:pt idx="5">
                  <c:v>70</c:v>
                </c:pt>
                <c:pt idx="6">
                  <c:v>64</c:v>
                </c:pt>
                <c:pt idx="7">
                  <c:v>63</c:v>
                </c:pt>
                <c:pt idx="8">
                  <c:v>64</c:v>
                </c:pt>
                <c:pt idx="9">
                  <c:v>68</c:v>
                </c:pt>
                <c:pt idx="10">
                  <c:v>62</c:v>
                </c:pt>
                <c:pt idx="11">
                  <c:v>54</c:v>
                </c:pt>
                <c:pt idx="12">
                  <c:v>46</c:v>
                </c:pt>
                <c:pt idx="13">
                  <c:v>46</c:v>
                </c:pt>
                <c:pt idx="14">
                  <c:v>49</c:v>
                </c:pt>
                <c:pt idx="15">
                  <c:v>48</c:v>
                </c:pt>
                <c:pt idx="16">
                  <c:v>50</c:v>
                </c:pt>
                <c:pt idx="17">
                  <c:v>60</c:v>
                </c:pt>
                <c:pt idx="18">
                  <c:v>57</c:v>
                </c:pt>
                <c:pt idx="19">
                  <c:v>54</c:v>
                </c:pt>
                <c:pt idx="20">
                  <c:v>69</c:v>
                </c:pt>
                <c:pt idx="21">
                  <c:v>69</c:v>
                </c:pt>
                <c:pt idx="22">
                  <c:v>67</c:v>
                </c:pt>
                <c:pt idx="23">
                  <c:v>69</c:v>
                </c:pt>
                <c:pt idx="24">
                  <c:v>59</c:v>
                </c:pt>
                <c:pt idx="25">
                  <c:v>55</c:v>
                </c:pt>
                <c:pt idx="26">
                  <c:v>59</c:v>
                </c:pt>
                <c:pt idx="27">
                  <c:v>65</c:v>
                </c:pt>
                <c:pt idx="28">
                  <c:v>76</c:v>
                </c:pt>
                <c:pt idx="29">
                  <c:v>70</c:v>
                </c:pt>
                <c:pt idx="30">
                  <c:v>72</c:v>
                </c:pt>
                <c:pt idx="31">
                  <c:v>87</c:v>
                </c:pt>
                <c:pt idx="32">
                  <c:v>83</c:v>
                </c:pt>
                <c:pt idx="33">
                  <c:v>73</c:v>
                </c:pt>
                <c:pt idx="34">
                  <c:v>57</c:v>
                </c:pt>
                <c:pt idx="35">
                  <c:v>65</c:v>
                </c:pt>
                <c:pt idx="36">
                  <c:v>64</c:v>
                </c:pt>
                <c:pt idx="37">
                  <c:v>57</c:v>
                </c:pt>
                <c:pt idx="38">
                  <c:v>61</c:v>
                </c:pt>
                <c:pt idx="39">
                  <c:v>61</c:v>
                </c:pt>
                <c:pt idx="40">
                  <c:v>56</c:v>
                </c:pt>
                <c:pt idx="41">
                  <c:v>63</c:v>
                </c:pt>
                <c:pt idx="42">
                  <c:v>76</c:v>
                </c:pt>
                <c:pt idx="43">
                  <c:v>58</c:v>
                </c:pt>
                <c:pt idx="44">
                  <c:v>48</c:v>
                </c:pt>
                <c:pt idx="45">
                  <c:v>45</c:v>
                </c:pt>
                <c:pt idx="46">
                  <c:v>60</c:v>
                </c:pt>
                <c:pt idx="47">
                  <c:v>62</c:v>
                </c:pt>
                <c:pt idx="48">
                  <c:v>71</c:v>
                </c:pt>
                <c:pt idx="49">
                  <c:v>49</c:v>
                </c:pt>
                <c:pt idx="50">
                  <c:v>44</c:v>
                </c:pt>
                <c:pt idx="51">
                  <c:v>51</c:v>
                </c:pt>
                <c:pt idx="52">
                  <c:v>62</c:v>
                </c:pt>
                <c:pt idx="53">
                  <c:v>59</c:v>
                </c:pt>
                <c:pt idx="54">
                  <c:v>71</c:v>
                </c:pt>
                <c:pt idx="55">
                  <c:v>43</c:v>
                </c:pt>
                <c:pt idx="56">
                  <c:v>46</c:v>
                </c:pt>
                <c:pt idx="57">
                  <c:v>59</c:v>
                </c:pt>
                <c:pt idx="58">
                  <c:v>83</c:v>
                </c:pt>
                <c:pt idx="59">
                  <c:v>94</c:v>
                </c:pt>
                <c:pt idx="60">
                  <c:v>103</c:v>
                </c:pt>
                <c:pt idx="61">
                  <c:v>96</c:v>
                </c:pt>
                <c:pt idx="62">
                  <c:v>83</c:v>
                </c:pt>
                <c:pt idx="63">
                  <c:v>71</c:v>
                </c:pt>
                <c:pt idx="64">
                  <c:v>90</c:v>
                </c:pt>
                <c:pt idx="65">
                  <c:v>84</c:v>
                </c:pt>
                <c:pt idx="66">
                  <c:v>86</c:v>
                </c:pt>
                <c:pt idx="67">
                  <c:v>81</c:v>
                </c:pt>
                <c:pt idx="68">
                  <c:v>78</c:v>
                </c:pt>
                <c:pt idx="69">
                  <c:v>71</c:v>
                </c:pt>
                <c:pt idx="70">
                  <c:v>59</c:v>
                </c:pt>
                <c:pt idx="71">
                  <c:v>58</c:v>
                </c:pt>
                <c:pt idx="72">
                  <c:v>64</c:v>
                </c:pt>
                <c:pt idx="73">
                  <c:v>66</c:v>
                </c:pt>
                <c:pt idx="74">
                  <c:v>68</c:v>
                </c:pt>
                <c:pt idx="75">
                  <c:v>82</c:v>
                </c:pt>
                <c:pt idx="76">
                  <c:v>77</c:v>
                </c:pt>
                <c:pt idx="77">
                  <c:v>85</c:v>
                </c:pt>
                <c:pt idx="78">
                  <c:v>87</c:v>
                </c:pt>
                <c:pt idx="79">
                  <c:v>95</c:v>
                </c:pt>
                <c:pt idx="80">
                  <c:v>87</c:v>
                </c:pt>
                <c:pt idx="81">
                  <c:v>83</c:v>
                </c:pt>
                <c:pt idx="82">
                  <c:v>95</c:v>
                </c:pt>
                <c:pt idx="83">
                  <c:v>88</c:v>
                </c:pt>
                <c:pt idx="84">
                  <c:v>73</c:v>
                </c:pt>
                <c:pt idx="85">
                  <c:v>104</c:v>
                </c:pt>
                <c:pt idx="86">
                  <c:v>96</c:v>
                </c:pt>
                <c:pt idx="87">
                  <c:v>67</c:v>
                </c:pt>
                <c:pt idx="88">
                  <c:v>53</c:v>
                </c:pt>
                <c:pt idx="89">
                  <c:v>81</c:v>
                </c:pt>
                <c:pt idx="90">
                  <c:v>67</c:v>
                </c:pt>
                <c:pt idx="91">
                  <c:v>88</c:v>
                </c:pt>
                <c:pt idx="92">
                  <c:v>85</c:v>
                </c:pt>
                <c:pt idx="93">
                  <c:v>72</c:v>
                </c:pt>
                <c:pt idx="94">
                  <c:v>55</c:v>
                </c:pt>
                <c:pt idx="95">
                  <c:v>63</c:v>
                </c:pt>
                <c:pt idx="96">
                  <c:v>54</c:v>
                </c:pt>
                <c:pt idx="97">
                  <c:v>73</c:v>
                </c:pt>
                <c:pt idx="98">
                  <c:v>60</c:v>
                </c:pt>
                <c:pt idx="99">
                  <c:v>57</c:v>
                </c:pt>
                <c:pt idx="100">
                  <c:v>68</c:v>
                </c:pt>
                <c:pt idx="101">
                  <c:v>74</c:v>
                </c:pt>
                <c:pt idx="102">
                  <c:v>86</c:v>
                </c:pt>
                <c:pt idx="103">
                  <c:v>71</c:v>
                </c:pt>
                <c:pt idx="104">
                  <c:v>98</c:v>
                </c:pt>
                <c:pt idx="105">
                  <c:v>89</c:v>
                </c:pt>
                <c:pt idx="106">
                  <c:v>77</c:v>
                </c:pt>
                <c:pt idx="107">
                  <c:v>64</c:v>
                </c:pt>
                <c:pt idx="108">
                  <c:v>81</c:v>
                </c:pt>
                <c:pt idx="109">
                  <c:v>82</c:v>
                </c:pt>
                <c:pt idx="110">
                  <c:v>60</c:v>
                </c:pt>
                <c:pt idx="111">
                  <c:v>56</c:v>
                </c:pt>
                <c:pt idx="112">
                  <c:v>75</c:v>
                </c:pt>
                <c:pt idx="113">
                  <c:v>76</c:v>
                </c:pt>
                <c:pt idx="114">
                  <c:v>74</c:v>
                </c:pt>
                <c:pt idx="115">
                  <c:v>56</c:v>
                </c:pt>
                <c:pt idx="116">
                  <c:v>69</c:v>
                </c:pt>
                <c:pt idx="117">
                  <c:v>66</c:v>
                </c:pt>
                <c:pt idx="118">
                  <c:v>73</c:v>
                </c:pt>
                <c:pt idx="119">
                  <c:v>54</c:v>
                </c:pt>
                <c:pt idx="120">
                  <c:v>62</c:v>
                </c:pt>
                <c:pt idx="121">
                  <c:v>54</c:v>
                </c:pt>
                <c:pt idx="122">
                  <c:v>52</c:v>
                </c:pt>
                <c:pt idx="123">
                  <c:v>41</c:v>
                </c:pt>
                <c:pt idx="124">
                  <c:v>48</c:v>
                </c:pt>
                <c:pt idx="125">
                  <c:v>43</c:v>
                </c:pt>
                <c:pt idx="126">
                  <c:v>35</c:v>
                </c:pt>
                <c:pt idx="127">
                  <c:v>37</c:v>
                </c:pt>
                <c:pt idx="128">
                  <c:v>26</c:v>
                </c:pt>
                <c:pt idx="129">
                  <c:v>34</c:v>
                </c:pt>
                <c:pt idx="130">
                  <c:v>30</c:v>
                </c:pt>
                <c:pt idx="131">
                  <c:v>30</c:v>
                </c:pt>
                <c:pt idx="132">
                  <c:v>33</c:v>
                </c:pt>
                <c:pt idx="133">
                  <c:v>37</c:v>
                </c:pt>
                <c:pt idx="134">
                  <c:v>44</c:v>
                </c:pt>
                <c:pt idx="135">
                  <c:v>53</c:v>
                </c:pt>
                <c:pt idx="136">
                  <c:v>50</c:v>
                </c:pt>
                <c:pt idx="137">
                  <c:v>41</c:v>
                </c:pt>
                <c:pt idx="138">
                  <c:v>43</c:v>
                </c:pt>
                <c:pt idx="139">
                  <c:v>39</c:v>
                </c:pt>
                <c:pt idx="140">
                  <c:v>51</c:v>
                </c:pt>
                <c:pt idx="141">
                  <c:v>39</c:v>
                </c:pt>
                <c:pt idx="142">
                  <c:v>53</c:v>
                </c:pt>
                <c:pt idx="143">
                  <c:v>47</c:v>
                </c:pt>
                <c:pt idx="144">
                  <c:v>46</c:v>
                </c:pt>
                <c:pt idx="145">
                  <c:v>43</c:v>
                </c:pt>
                <c:pt idx="146">
                  <c:v>43</c:v>
                </c:pt>
              </c:numCache>
            </c:numRef>
          </c:xVal>
          <c:yVal>
            <c:numRef>
              <c:f>'5sites'!$E$11:$E$157</c:f>
              <c:numCache>
                <c:formatCode>General</c:formatCode>
                <c:ptCount val="147"/>
                <c:pt idx="0">
                  <c:v>49</c:v>
                </c:pt>
                <c:pt idx="1">
                  <c:v>54</c:v>
                </c:pt>
                <c:pt idx="2">
                  <c:v>65</c:v>
                </c:pt>
                <c:pt idx="3">
                  <c:v>65</c:v>
                </c:pt>
                <c:pt idx="4">
                  <c:v>64</c:v>
                </c:pt>
                <c:pt idx="5">
                  <c:v>64</c:v>
                </c:pt>
                <c:pt idx="6">
                  <c:v>53</c:v>
                </c:pt>
                <c:pt idx="7">
                  <c:v>54</c:v>
                </c:pt>
                <c:pt idx="8">
                  <c:v>53</c:v>
                </c:pt>
                <c:pt idx="9">
                  <c:v>57</c:v>
                </c:pt>
                <c:pt idx="10">
                  <c:v>53</c:v>
                </c:pt>
                <c:pt idx="11">
                  <c:v>43</c:v>
                </c:pt>
                <c:pt idx="12">
                  <c:v>42</c:v>
                </c:pt>
                <c:pt idx="13">
                  <c:v>38</c:v>
                </c:pt>
                <c:pt idx="14">
                  <c:v>44</c:v>
                </c:pt>
                <c:pt idx="15">
                  <c:v>48</c:v>
                </c:pt>
                <c:pt idx="16">
                  <c:v>48</c:v>
                </c:pt>
                <c:pt idx="17">
                  <c:v>55</c:v>
                </c:pt>
                <c:pt idx="18">
                  <c:v>57</c:v>
                </c:pt>
                <c:pt idx="19">
                  <c:v>53</c:v>
                </c:pt>
                <c:pt idx="20">
                  <c:v>63</c:v>
                </c:pt>
                <c:pt idx="21">
                  <c:v>65</c:v>
                </c:pt>
                <c:pt idx="22">
                  <c:v>58</c:v>
                </c:pt>
                <c:pt idx="23">
                  <c:v>59</c:v>
                </c:pt>
                <c:pt idx="24">
                  <c:v>53</c:v>
                </c:pt>
                <c:pt idx="25">
                  <c:v>50</c:v>
                </c:pt>
                <c:pt idx="26">
                  <c:v>53</c:v>
                </c:pt>
                <c:pt idx="27" formatCode="0">
                  <c:v>64</c:v>
                </c:pt>
                <c:pt idx="28">
                  <c:v>60</c:v>
                </c:pt>
                <c:pt idx="29">
                  <c:v>62</c:v>
                </c:pt>
                <c:pt idx="30">
                  <c:v>57</c:v>
                </c:pt>
                <c:pt idx="31">
                  <c:v>60</c:v>
                </c:pt>
                <c:pt idx="32">
                  <c:v>73</c:v>
                </c:pt>
                <c:pt idx="33">
                  <c:v>69</c:v>
                </c:pt>
                <c:pt idx="34">
                  <c:v>58</c:v>
                </c:pt>
                <c:pt idx="35">
                  <c:v>54</c:v>
                </c:pt>
                <c:pt idx="36">
                  <c:v>60</c:v>
                </c:pt>
                <c:pt idx="37">
                  <c:v>61</c:v>
                </c:pt>
                <c:pt idx="38">
                  <c:v>55</c:v>
                </c:pt>
                <c:pt idx="39">
                  <c:v>69</c:v>
                </c:pt>
                <c:pt idx="40">
                  <c:v>68</c:v>
                </c:pt>
                <c:pt idx="41">
                  <c:v>63</c:v>
                </c:pt>
                <c:pt idx="42">
                  <c:v>62</c:v>
                </c:pt>
                <c:pt idx="43">
                  <c:v>57</c:v>
                </c:pt>
                <c:pt idx="44">
                  <c:v>44</c:v>
                </c:pt>
                <c:pt idx="45">
                  <c:v>49</c:v>
                </c:pt>
                <c:pt idx="46">
                  <c:v>66</c:v>
                </c:pt>
                <c:pt idx="47">
                  <c:v>64</c:v>
                </c:pt>
                <c:pt idx="48">
                  <c:v>67</c:v>
                </c:pt>
                <c:pt idx="49">
                  <c:v>55</c:v>
                </c:pt>
                <c:pt idx="50">
                  <c:v>65</c:v>
                </c:pt>
                <c:pt idx="51">
                  <c:v>67</c:v>
                </c:pt>
                <c:pt idx="52">
                  <c:v>64</c:v>
                </c:pt>
                <c:pt idx="53">
                  <c:v>58</c:v>
                </c:pt>
                <c:pt idx="54">
                  <c:v>66</c:v>
                </c:pt>
                <c:pt idx="55">
                  <c:v>58</c:v>
                </c:pt>
                <c:pt idx="56">
                  <c:v>57</c:v>
                </c:pt>
                <c:pt idx="57">
                  <c:v>64</c:v>
                </c:pt>
                <c:pt idx="58">
                  <c:v>61</c:v>
                </c:pt>
                <c:pt idx="59">
                  <c:v>59</c:v>
                </c:pt>
                <c:pt idx="60">
                  <c:v>71</c:v>
                </c:pt>
                <c:pt idx="61">
                  <c:v>74</c:v>
                </c:pt>
                <c:pt idx="62">
                  <c:v>60</c:v>
                </c:pt>
                <c:pt idx="63">
                  <c:v>64</c:v>
                </c:pt>
                <c:pt idx="64">
                  <c:v>62</c:v>
                </c:pt>
                <c:pt idx="65">
                  <c:v>66</c:v>
                </c:pt>
                <c:pt idx="66">
                  <c:v>62</c:v>
                </c:pt>
                <c:pt idx="67">
                  <c:v>66</c:v>
                </c:pt>
                <c:pt idx="68">
                  <c:v>61</c:v>
                </c:pt>
                <c:pt idx="69">
                  <c:v>53</c:v>
                </c:pt>
                <c:pt idx="70">
                  <c:v>48</c:v>
                </c:pt>
                <c:pt idx="71">
                  <c:v>48</c:v>
                </c:pt>
                <c:pt idx="72">
                  <c:v>54</c:v>
                </c:pt>
                <c:pt idx="73">
                  <c:v>50</c:v>
                </c:pt>
                <c:pt idx="74">
                  <c:v>50</c:v>
                </c:pt>
                <c:pt idx="75">
                  <c:v>68</c:v>
                </c:pt>
                <c:pt idx="76">
                  <c:v>58</c:v>
                </c:pt>
                <c:pt idx="77">
                  <c:v>68</c:v>
                </c:pt>
                <c:pt idx="78">
                  <c:v>73</c:v>
                </c:pt>
                <c:pt idx="79">
                  <c:v>68</c:v>
                </c:pt>
                <c:pt idx="80">
                  <c:v>60</c:v>
                </c:pt>
                <c:pt idx="81">
                  <c:v>64</c:v>
                </c:pt>
                <c:pt idx="82">
                  <c:v>70</c:v>
                </c:pt>
                <c:pt idx="83">
                  <c:v>63</c:v>
                </c:pt>
                <c:pt idx="84">
                  <c:v>64</c:v>
                </c:pt>
                <c:pt idx="85">
                  <c:v>72</c:v>
                </c:pt>
                <c:pt idx="86">
                  <c:v>75</c:v>
                </c:pt>
                <c:pt idx="87">
                  <c:v>74</c:v>
                </c:pt>
                <c:pt idx="88">
                  <c:v>55</c:v>
                </c:pt>
                <c:pt idx="89">
                  <c:v>49</c:v>
                </c:pt>
                <c:pt idx="90">
                  <c:v>65</c:v>
                </c:pt>
                <c:pt idx="91">
                  <c:v>73</c:v>
                </c:pt>
                <c:pt idx="92">
                  <c:v>73</c:v>
                </c:pt>
                <c:pt idx="93">
                  <c:v>58</c:v>
                </c:pt>
                <c:pt idx="94">
                  <c:v>52</c:v>
                </c:pt>
                <c:pt idx="95">
                  <c:v>51</c:v>
                </c:pt>
                <c:pt idx="96">
                  <c:v>65</c:v>
                </c:pt>
                <c:pt idx="97">
                  <c:v>62</c:v>
                </c:pt>
                <c:pt idx="98">
                  <c:v>53</c:v>
                </c:pt>
                <c:pt idx="99">
                  <c:v>52</c:v>
                </c:pt>
                <c:pt idx="100">
                  <c:v>62</c:v>
                </c:pt>
                <c:pt idx="101">
                  <c:v>65</c:v>
                </c:pt>
                <c:pt idx="102">
                  <c:v>70</c:v>
                </c:pt>
                <c:pt idx="103">
                  <c:v>59</c:v>
                </c:pt>
                <c:pt idx="104">
                  <c:v>65</c:v>
                </c:pt>
                <c:pt idx="105">
                  <c:v>74</c:v>
                </c:pt>
                <c:pt idx="106">
                  <c:v>70</c:v>
                </c:pt>
                <c:pt idx="107">
                  <c:v>69</c:v>
                </c:pt>
                <c:pt idx="108">
                  <c:v>59</c:v>
                </c:pt>
                <c:pt idx="109">
                  <c:v>68</c:v>
                </c:pt>
                <c:pt idx="110">
                  <c:v>50</c:v>
                </c:pt>
                <c:pt idx="111">
                  <c:v>58</c:v>
                </c:pt>
                <c:pt idx="112">
                  <c:v>61</c:v>
                </c:pt>
                <c:pt idx="113">
                  <c:v>60</c:v>
                </c:pt>
                <c:pt idx="114">
                  <c:v>62</c:v>
                </c:pt>
                <c:pt idx="115">
                  <c:v>60</c:v>
                </c:pt>
                <c:pt idx="116">
                  <c:v>54</c:v>
                </c:pt>
                <c:pt idx="117">
                  <c:v>56</c:v>
                </c:pt>
                <c:pt idx="118">
                  <c:v>64</c:v>
                </c:pt>
                <c:pt idx="119">
                  <c:v>51</c:v>
                </c:pt>
                <c:pt idx="120">
                  <c:v>61</c:v>
                </c:pt>
                <c:pt idx="121">
                  <c:v>54</c:v>
                </c:pt>
                <c:pt idx="122">
                  <c:v>57</c:v>
                </c:pt>
                <c:pt idx="123">
                  <c:v>44</c:v>
                </c:pt>
                <c:pt idx="124">
                  <c:v>53</c:v>
                </c:pt>
                <c:pt idx="125">
                  <c:v>45</c:v>
                </c:pt>
                <c:pt idx="126">
                  <c:v>33</c:v>
                </c:pt>
                <c:pt idx="127">
                  <c:v>23</c:v>
                </c:pt>
                <c:pt idx="128">
                  <c:v>19</c:v>
                </c:pt>
                <c:pt idx="129">
                  <c:v>28</c:v>
                </c:pt>
                <c:pt idx="130">
                  <c:v>27</c:v>
                </c:pt>
                <c:pt idx="131">
                  <c:v>30</c:v>
                </c:pt>
                <c:pt idx="132">
                  <c:v>30</c:v>
                </c:pt>
                <c:pt idx="133">
                  <c:v>33</c:v>
                </c:pt>
                <c:pt idx="134">
                  <c:v>39</c:v>
                </c:pt>
                <c:pt idx="135">
                  <c:v>55</c:v>
                </c:pt>
                <c:pt idx="136">
                  <c:v>47</c:v>
                </c:pt>
                <c:pt idx="137">
                  <c:v>45</c:v>
                </c:pt>
                <c:pt idx="138">
                  <c:v>32</c:v>
                </c:pt>
                <c:pt idx="139">
                  <c:v>40</c:v>
                </c:pt>
                <c:pt idx="140">
                  <c:v>42</c:v>
                </c:pt>
                <c:pt idx="141">
                  <c:v>37</c:v>
                </c:pt>
                <c:pt idx="142">
                  <c:v>47</c:v>
                </c:pt>
                <c:pt idx="143">
                  <c:v>55</c:v>
                </c:pt>
                <c:pt idx="144">
                  <c:v>53</c:v>
                </c:pt>
                <c:pt idx="145">
                  <c:v>53</c:v>
                </c:pt>
                <c:pt idx="146">
                  <c:v>54</c:v>
                </c:pt>
              </c:numCache>
            </c:numRef>
          </c:yVal>
          <c:smooth val="0"/>
          <c:extLst xmlns:c16r2="http://schemas.microsoft.com/office/drawing/2015/06/chart">
            <c:ext xmlns:c16="http://schemas.microsoft.com/office/drawing/2014/chart" uri="{C3380CC4-5D6E-409C-BE32-E72D297353CC}">
              <c16:uniqueId val="{00000002-800D-47FB-8F4F-4AC0B7FA131B}"/>
            </c:ext>
          </c:extLst>
        </c:ser>
        <c:dLbls>
          <c:showLegendKey val="0"/>
          <c:showVal val="0"/>
          <c:showCatName val="0"/>
          <c:showSerName val="0"/>
          <c:showPercent val="0"/>
          <c:showBubbleSize val="0"/>
        </c:dLbls>
        <c:axId val="391147784"/>
        <c:axId val="391149744"/>
      </c:scatterChart>
      <c:valAx>
        <c:axId val="391147784"/>
        <c:scaling>
          <c:orientation val="minMax"/>
        </c:scaling>
        <c:delete val="0"/>
        <c:axPos val="b"/>
        <c:title>
          <c:tx>
            <c:rich>
              <a:bodyPr/>
              <a:lstStyle/>
              <a:p>
                <a:pPr>
                  <a:defRPr sz="1400"/>
                </a:pPr>
                <a:r>
                  <a:rPr lang="en-US" sz="1400" dirty="0"/>
                  <a:t>CASTNET forest/National</a:t>
                </a:r>
                <a:r>
                  <a:rPr lang="en-US" sz="1400" baseline="0" dirty="0"/>
                  <a:t> Park site's MDA8 O</a:t>
                </a:r>
                <a:r>
                  <a:rPr lang="en-US" sz="1400" baseline="-25000" dirty="0"/>
                  <a:t>3 </a:t>
                </a:r>
                <a:r>
                  <a:rPr lang="en-US" sz="1400" baseline="0" dirty="0"/>
                  <a:t>field observation </a:t>
                </a:r>
                <a:r>
                  <a:rPr lang="en-US" sz="1400" baseline="0" dirty="0" smtClean="0"/>
                  <a:t> (</a:t>
                </a:r>
                <a:r>
                  <a:rPr lang="en-US" sz="1400" baseline="0" dirty="0" err="1"/>
                  <a:t>ppbv</a:t>
                </a:r>
                <a:r>
                  <a:rPr lang="en-US" sz="1400" baseline="0" dirty="0"/>
                  <a:t>)</a:t>
                </a:r>
                <a:endParaRPr lang="en-US" sz="1400" dirty="0"/>
              </a:p>
            </c:rich>
          </c:tx>
          <c:overlay val="0"/>
        </c:title>
        <c:numFmt formatCode="General" sourceLinked="1"/>
        <c:majorTickMark val="out"/>
        <c:minorTickMark val="none"/>
        <c:tickLblPos val="nextTo"/>
        <c:crossAx val="391149744"/>
        <c:crosses val="autoZero"/>
        <c:crossBetween val="midCat"/>
      </c:valAx>
      <c:valAx>
        <c:axId val="391149744"/>
        <c:scaling>
          <c:orientation val="minMax"/>
          <c:max val="120"/>
        </c:scaling>
        <c:delete val="0"/>
        <c:axPos val="l"/>
        <c:majorGridlines/>
        <c:title>
          <c:tx>
            <c:rich>
              <a:bodyPr rot="-5400000" vert="horz"/>
              <a:lstStyle/>
              <a:p>
                <a:pPr>
                  <a:defRPr/>
                </a:pPr>
                <a:r>
                  <a:rPr lang="en-US" sz="1400"/>
                  <a:t>Modeled MDA8 O</a:t>
                </a:r>
                <a:r>
                  <a:rPr lang="en-US" sz="1400" baseline="-25000"/>
                  <a:t>3</a:t>
                </a:r>
                <a:r>
                  <a:rPr lang="en-US" sz="1400" baseline="0"/>
                  <a:t> (ppbv)</a:t>
                </a:r>
                <a:endParaRPr lang="en-US" sz="1400"/>
              </a:p>
            </c:rich>
          </c:tx>
          <c:overlay val="0"/>
        </c:title>
        <c:numFmt formatCode="General" sourceLinked="1"/>
        <c:majorTickMark val="out"/>
        <c:minorTickMark val="none"/>
        <c:tickLblPos val="nextTo"/>
        <c:crossAx val="391147784"/>
        <c:crosses val="autoZero"/>
        <c:crossBetween val="midCat"/>
        <c:majorUnit val="20"/>
      </c:valAx>
      <c:spPr>
        <a:ln>
          <a:solidFill>
            <a:schemeClr val="tx1"/>
          </a:solidFill>
        </a:ln>
      </c:spPr>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5-09-18T12:37:54.763" idx="2">
    <p:pos x="10" y="10"/>
    <p:text>Previous Berkeley-Dalhousie Soil NOx Parameterization (BDSNP) module developed by Rice use the soil biome map directly re-gridded from global atmospheric chemistry model GEOS-Chem, which is too coarse for regional model implementation.  Biome map is related with the land use/ land cover (LU/LC) classification and Köppen-Geiger climate zone definition (Kottek et al., 2006) and will determine the base soil NOx emission strength. Here, we present the process to develop a new soil biome spatial map based on 12km CONUS 40-category 2006 NLCD-MODIS land use classification (NLCD40) and climate zone definition, which will replace the GEOS-Chem biome map to better represent the up-to-date LU/LC change with finer details.</p:text>
  </p:cm>
</p:cmLst>
</file>

<file path=ppt/comments/comment2.xml><?xml version="1.0" encoding="utf-8"?>
<p:cmLst xmlns:a="http://schemas.openxmlformats.org/drawingml/2006/main" xmlns:r="http://schemas.openxmlformats.org/officeDocument/2006/relationships" xmlns:p="http://schemas.openxmlformats.org/presentationml/2006/main">
  <p:cm authorId="5" dt="2016-10-20T12:59:19.623" idx="1">
    <p:pos x="1049" y="2623"/>
    <p:text>For the NO figure, are these differences significant relative to the absolute fluxes?</p:text>
    <p:extLst>
      <p:ext uri="{C676402C-5697-4E1C-873F-D02D1690AC5C}">
        <p15:threadingInfo xmlns:p15="http://schemas.microsoft.com/office/powerpoint/2012/main" timeZoneBias="240"/>
      </p:ext>
    </p:extLst>
  </p:cm>
  <p:cm authorId="1" dt="2016-10-21T14:13:29.223" idx="6">
    <p:pos x="1049" y="2719"/>
    <p:text>Yes, the Soil No flux differences are significant as in extra slide # 23 soil No fluxes for the simulated period range from 0-16 g/s, in the regions with maximum difference</p:text>
    <p:extLst>
      <p:ext uri="{C676402C-5697-4E1C-873F-D02D1690AC5C}">
        <p15:threadingInfo xmlns:p15="http://schemas.microsoft.com/office/powerpoint/2012/main" timeZoneBias="240">
          <p15:parentCm authorId="5"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16-10-20T13:02:50.498" idx="2">
    <p:pos x="2635" y="34"/>
    <p:text>This slide currently does not include any conclusions.  Please include the primary conclusions as well as next steps.</p:text>
    <p:extLst>
      <p:ext uri="{C676402C-5697-4E1C-873F-D02D1690AC5C}">
        <p15:threadingInfo xmlns:p15="http://schemas.microsoft.com/office/powerpoint/2012/main" timeZoneBias="240"/>
      </p:ext>
    </p:extLst>
  </p:cm>
  <p:cm authorId="1" dt="2016-10-24T10:56:45.801" idx="7">
    <p:pos x="2635" y="130"/>
    <p:text>primary conclusions added as pointed out</p:text>
    <p:extLst>
      <p:ext uri="{C676402C-5697-4E1C-873F-D02D1690AC5C}">
        <p15:threadingInfo xmlns:p15="http://schemas.microsoft.com/office/powerpoint/2012/main" timeZoneBias="240">
          <p15:parentCm authorId="5"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6-10-14T11:17:09.254" idx="2">
    <p:pos x="10" y="10"/>
    <p:text>Replace with simpler figure</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6-10-14T11:46:11.242" idx="7">
    <p:pos x="10" y="10"/>
    <p:text>Simplify slide</p:text>
  </p:cm>
  <p:cm authorId="3" dt="2016-10-14T11:47:25.616" idx="8">
    <p:pos x="106" y="106"/>
    <p:text>Use graph, not equations
Remove unneeded citations</p:text>
  </p:cm>
</p:cmLst>
</file>

<file path=ppt/comments/comment6.xml><?xml version="1.0" encoding="utf-8"?>
<p:cmLst xmlns:a="http://schemas.openxmlformats.org/drawingml/2006/main" xmlns:r="http://schemas.openxmlformats.org/officeDocument/2006/relationships" xmlns:p="http://schemas.openxmlformats.org/presentationml/2006/main">
  <p:cm authorId="3" dt="2016-10-14T11:27:42.799" idx="3">
    <p:pos x="10" y="10"/>
    <p:text>Simplify, animate, include helpful icon/image</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50A27-2F72-4978-A9E6-8415D27D00EC}"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A285334B-6F4D-4351-9035-931C8D80EA69}">
      <dgm:prSet phldrT="[Text]" custT="1"/>
      <dgm:spPr>
        <a:noFill/>
      </dgm:spPr>
      <dgm:t>
        <a:bodyPr/>
        <a:lstStyle/>
        <a:p>
          <a:r>
            <a:rPr lang="en-US" sz="2500" dirty="0" smtClean="0">
              <a:solidFill>
                <a:schemeClr val="tx1"/>
              </a:solidFill>
            </a:rPr>
            <a:t>NH</a:t>
          </a:r>
          <a:r>
            <a:rPr lang="en-US" sz="2500" baseline="-25000" dirty="0" smtClean="0">
              <a:solidFill>
                <a:schemeClr val="tx1"/>
              </a:solidFill>
            </a:rPr>
            <a:t>3</a:t>
          </a:r>
          <a:endParaRPr lang="en-US" sz="2500" dirty="0">
            <a:solidFill>
              <a:schemeClr val="tx1"/>
            </a:solidFill>
          </a:endParaRPr>
        </a:p>
      </dgm:t>
    </dgm:pt>
    <dgm:pt modelId="{6C1B93FB-CDB4-4143-8D4A-D37EF1EEF386}" type="parTrans" cxnId="{59B2D232-B87B-4A43-86E6-C9E6CFB3C5F8}">
      <dgm:prSet/>
      <dgm:spPr/>
      <dgm:t>
        <a:bodyPr/>
        <a:lstStyle/>
        <a:p>
          <a:endParaRPr lang="en-US"/>
        </a:p>
      </dgm:t>
    </dgm:pt>
    <dgm:pt modelId="{A1CE424E-0981-491D-A2B8-7900B6F682DC}" type="sibTrans" cxnId="{59B2D232-B87B-4A43-86E6-C9E6CFB3C5F8}">
      <dgm:prSet/>
      <dgm:spPr>
        <a:solidFill>
          <a:schemeClr val="accent1"/>
        </a:solidFill>
      </dgm:spPr>
      <dgm:t>
        <a:bodyPr/>
        <a:lstStyle/>
        <a:p>
          <a:endParaRPr lang="en-US"/>
        </a:p>
      </dgm:t>
    </dgm:pt>
    <dgm:pt modelId="{076976E7-C822-42C6-AA02-B594CDE7490D}">
      <dgm:prSet phldrT="[Text]" custT="1"/>
      <dgm:spPr>
        <a:noFill/>
      </dgm:spPr>
      <dgm:t>
        <a:bodyPr/>
        <a:lstStyle/>
        <a:p>
          <a:r>
            <a:rPr lang="en-US" sz="2200" dirty="0" smtClean="0">
              <a:solidFill>
                <a:schemeClr val="tx1"/>
              </a:solidFill>
            </a:rPr>
            <a:t>NH</a:t>
          </a:r>
          <a:r>
            <a:rPr lang="en-US" sz="2200" baseline="-25000" dirty="0" smtClean="0">
              <a:solidFill>
                <a:schemeClr val="tx1"/>
              </a:solidFill>
            </a:rPr>
            <a:t>3</a:t>
          </a:r>
          <a:endParaRPr lang="en-US" sz="2200" baseline="-25000" dirty="0">
            <a:solidFill>
              <a:schemeClr val="tx1"/>
            </a:solidFill>
          </a:endParaRPr>
        </a:p>
      </dgm:t>
    </dgm:pt>
    <dgm:pt modelId="{73040B10-0DEF-4A71-B642-4F5ECCA69CD3}" type="parTrans" cxnId="{1DFD86EE-DD48-4739-9960-230D87404267}">
      <dgm:prSet/>
      <dgm:spPr/>
      <dgm:t>
        <a:bodyPr/>
        <a:lstStyle/>
        <a:p>
          <a:endParaRPr lang="en-US"/>
        </a:p>
      </dgm:t>
    </dgm:pt>
    <dgm:pt modelId="{5AA60A57-61E5-4B60-A229-9EF01FE55400}" type="sibTrans" cxnId="{1DFD86EE-DD48-4739-9960-230D87404267}">
      <dgm:prSet/>
      <dgm:spPr>
        <a:solidFill>
          <a:schemeClr val="accent1"/>
        </a:solidFill>
        <a:ln>
          <a:solidFill>
            <a:schemeClr val="accent1"/>
          </a:solidFill>
        </a:ln>
      </dgm:spPr>
      <dgm:t>
        <a:bodyPr/>
        <a:lstStyle/>
        <a:p>
          <a:endParaRPr lang="en-US"/>
        </a:p>
      </dgm:t>
    </dgm:pt>
    <dgm:pt modelId="{6F281EE7-8EEE-4858-A042-A329E896DB9C}">
      <dgm:prSet phldrT="[Text]"/>
      <dgm:spPr>
        <a:solidFill>
          <a:srgbClr val="00B050"/>
        </a:solidFill>
      </dgm:spPr>
      <dgm:t>
        <a:bodyPr/>
        <a:lstStyle/>
        <a:p>
          <a:r>
            <a:rPr lang="en-US" dirty="0" smtClean="0"/>
            <a:t>NH</a:t>
          </a:r>
          <a:r>
            <a:rPr lang="en-US" baseline="-25000" dirty="0" smtClean="0"/>
            <a:t>4</a:t>
          </a:r>
          <a:r>
            <a:rPr lang="en-US" baseline="30000" dirty="0" smtClean="0"/>
            <a:t>+</a:t>
          </a:r>
          <a:endParaRPr lang="en-US" dirty="0"/>
        </a:p>
      </dgm:t>
    </dgm:pt>
    <dgm:pt modelId="{4C66866D-56E6-4AA4-825D-2F4AE8CEBE0E}" type="parTrans" cxnId="{63C896DE-2BF7-4C94-881D-1E02EAA638A1}">
      <dgm:prSet/>
      <dgm:spPr/>
      <dgm:t>
        <a:bodyPr/>
        <a:lstStyle/>
        <a:p>
          <a:endParaRPr lang="en-US"/>
        </a:p>
      </dgm:t>
    </dgm:pt>
    <dgm:pt modelId="{E9FE3358-8D27-4559-AE9B-310A71085052}" type="sibTrans" cxnId="{63C896DE-2BF7-4C94-881D-1E02EAA638A1}">
      <dgm:prSet/>
      <dgm:spPr>
        <a:noFill/>
        <a:ln>
          <a:solidFill>
            <a:schemeClr val="bg1"/>
          </a:solidFill>
        </a:ln>
      </dgm:spPr>
      <dgm:t>
        <a:bodyPr/>
        <a:lstStyle/>
        <a:p>
          <a:endParaRPr lang="en-US"/>
        </a:p>
      </dgm:t>
    </dgm:pt>
    <dgm:pt modelId="{E19A6291-4B8F-415A-806F-FBE159F2382D}">
      <dgm:prSet phldrT="[Text]" custT="1"/>
      <dgm:spPr>
        <a:noFill/>
      </dgm:spPr>
      <dgm:t>
        <a:bodyPr/>
        <a:lstStyle/>
        <a:p>
          <a:pPr>
            <a:spcAft>
              <a:spcPts val="0"/>
            </a:spcAft>
          </a:pPr>
          <a:r>
            <a:rPr lang="en-US" sz="2200" b="0" dirty="0" smtClean="0">
              <a:solidFill>
                <a:schemeClr val="tx1"/>
              </a:solidFill>
            </a:rPr>
            <a:t>NO N</a:t>
          </a:r>
          <a:r>
            <a:rPr lang="en-US" sz="2200" b="0" baseline="-25000" dirty="0" smtClean="0">
              <a:solidFill>
                <a:schemeClr val="tx1"/>
              </a:solidFill>
            </a:rPr>
            <a:t>2</a:t>
          </a:r>
          <a:r>
            <a:rPr lang="en-US" sz="2200" b="0" baseline="0" dirty="0" smtClean="0">
              <a:solidFill>
                <a:schemeClr val="tx1"/>
              </a:solidFill>
            </a:rPr>
            <a:t>O</a:t>
          </a:r>
        </a:p>
        <a:p>
          <a:pPr>
            <a:spcAft>
              <a:spcPts val="0"/>
            </a:spcAft>
          </a:pPr>
          <a:r>
            <a:rPr lang="en-US" sz="2200" b="0" baseline="0" dirty="0" smtClean="0">
              <a:solidFill>
                <a:schemeClr val="tx1"/>
              </a:solidFill>
            </a:rPr>
            <a:t>N</a:t>
          </a:r>
          <a:r>
            <a:rPr lang="en-US" sz="2200" b="0" baseline="-25000" dirty="0" smtClean="0">
              <a:solidFill>
                <a:schemeClr val="tx1"/>
              </a:solidFill>
            </a:rPr>
            <a:t>2</a:t>
          </a:r>
          <a:endParaRPr lang="en-US" sz="2200" b="0" baseline="-25000" dirty="0">
            <a:solidFill>
              <a:srgbClr val="0070C0"/>
            </a:solidFill>
          </a:endParaRPr>
        </a:p>
      </dgm:t>
    </dgm:pt>
    <dgm:pt modelId="{9B2ECF61-73A5-4A81-A6D3-C990BBE503EC}" type="parTrans" cxnId="{3E1654AF-587F-4C21-8B4B-06BEA4D63D00}">
      <dgm:prSet/>
      <dgm:spPr/>
      <dgm:t>
        <a:bodyPr/>
        <a:lstStyle/>
        <a:p>
          <a:endParaRPr lang="en-US"/>
        </a:p>
      </dgm:t>
    </dgm:pt>
    <dgm:pt modelId="{497F3454-077B-4EB0-B6B5-FD1292325C41}" type="sibTrans" cxnId="{3E1654AF-587F-4C21-8B4B-06BEA4D63D00}">
      <dgm:prSet/>
      <dgm:spPr>
        <a:solidFill>
          <a:schemeClr val="bg1"/>
        </a:solidFill>
        <a:ln>
          <a:solidFill>
            <a:schemeClr val="bg1"/>
          </a:solidFill>
        </a:ln>
      </dgm:spPr>
      <dgm:t>
        <a:bodyPr/>
        <a:lstStyle/>
        <a:p>
          <a:endParaRPr lang="en-US"/>
        </a:p>
      </dgm:t>
    </dgm:pt>
    <dgm:pt modelId="{72333A65-135F-41A5-ADA5-60D355788748}">
      <dgm:prSet phldrT="[Text]" custT="1"/>
      <dgm:spPr>
        <a:noFill/>
        <a:ln w="57150">
          <a:solidFill>
            <a:srgbClr val="FF0000"/>
          </a:solidFill>
        </a:ln>
      </dgm:spPr>
      <dgm:t>
        <a:bodyPr/>
        <a:lstStyle/>
        <a:p>
          <a:r>
            <a:rPr lang="en-US" sz="2000" dirty="0" smtClean="0">
              <a:solidFill>
                <a:schemeClr val="tx1"/>
              </a:solidFill>
            </a:rPr>
            <a:t>NO </a:t>
          </a:r>
          <a:r>
            <a:rPr lang="en-US" sz="2000" baseline="0" dirty="0" smtClean="0">
              <a:solidFill>
                <a:schemeClr val="tx1"/>
              </a:solidFill>
            </a:rPr>
            <a:t>N</a:t>
          </a:r>
          <a:r>
            <a:rPr lang="en-US" sz="2000" baseline="-25000" dirty="0" smtClean="0">
              <a:solidFill>
                <a:schemeClr val="tx1"/>
              </a:solidFill>
            </a:rPr>
            <a:t>2</a:t>
          </a:r>
          <a:r>
            <a:rPr lang="en-US" sz="2000" baseline="0" dirty="0" smtClean="0">
              <a:solidFill>
                <a:schemeClr val="tx1"/>
              </a:solidFill>
            </a:rPr>
            <a:t>O HONO</a:t>
          </a:r>
          <a:endParaRPr lang="en-US" sz="2000" baseline="0" dirty="0">
            <a:solidFill>
              <a:schemeClr val="tx1"/>
            </a:solidFill>
          </a:endParaRPr>
        </a:p>
      </dgm:t>
    </dgm:pt>
    <dgm:pt modelId="{9F91B1BA-23B7-4636-B2B0-5BC0B2563DCA}" type="parTrans" cxnId="{7370045E-BBC0-4698-AFC1-FACCF73355FB}">
      <dgm:prSet/>
      <dgm:spPr/>
      <dgm:t>
        <a:bodyPr/>
        <a:lstStyle/>
        <a:p>
          <a:endParaRPr lang="en-US"/>
        </a:p>
      </dgm:t>
    </dgm:pt>
    <dgm:pt modelId="{35E49806-FA68-48D9-A81B-2F91CD3BB7CB}" type="sibTrans" cxnId="{7370045E-BBC0-4698-AFC1-FACCF73355FB}">
      <dgm:prSet/>
      <dgm:spPr>
        <a:solidFill>
          <a:srgbClr val="FF0000"/>
        </a:solidFill>
      </dgm:spPr>
      <dgm:t>
        <a:bodyPr/>
        <a:lstStyle/>
        <a:p>
          <a:endParaRPr lang="en-US"/>
        </a:p>
      </dgm:t>
    </dgm:pt>
    <dgm:pt modelId="{CF524366-D9C1-4225-8370-6A99D52EA1FC}">
      <dgm:prSet phldrT="[Text]"/>
      <dgm:spPr>
        <a:solidFill>
          <a:srgbClr val="00B050"/>
        </a:solidFill>
      </dgm:spPr>
      <dgm:t>
        <a:bodyPr/>
        <a:lstStyle/>
        <a:p>
          <a:r>
            <a:rPr lang="en-US" smtClean="0"/>
            <a:t>NO</a:t>
          </a:r>
          <a:r>
            <a:rPr lang="en-US" baseline="-25000" smtClean="0"/>
            <a:t>3</a:t>
          </a:r>
          <a:r>
            <a:rPr lang="en-US" baseline="30000" smtClean="0"/>
            <a:t>-</a:t>
          </a:r>
          <a:endParaRPr lang="en-US" dirty="0"/>
        </a:p>
      </dgm:t>
    </dgm:pt>
    <dgm:pt modelId="{0CD9E730-40B5-478C-863D-8054CB437633}" type="parTrans" cxnId="{F1722241-0285-46AF-9C1A-15352F8EDC6B}">
      <dgm:prSet/>
      <dgm:spPr/>
      <dgm:t>
        <a:bodyPr/>
        <a:lstStyle/>
        <a:p>
          <a:endParaRPr lang="en-US"/>
        </a:p>
      </dgm:t>
    </dgm:pt>
    <dgm:pt modelId="{0BDBBA6B-E6F7-4DDD-ADE5-2235D67B2F0D}" type="sibTrans" cxnId="{F1722241-0285-46AF-9C1A-15352F8EDC6B}">
      <dgm:prSet/>
      <dgm:spPr>
        <a:noFill/>
        <a:ln>
          <a:noFill/>
        </a:ln>
      </dgm:spPr>
      <dgm:t>
        <a:bodyPr/>
        <a:lstStyle/>
        <a:p>
          <a:endParaRPr lang="en-US"/>
        </a:p>
      </dgm:t>
    </dgm:pt>
    <dgm:pt modelId="{FE77095E-C609-4978-850C-E6FCF9445FD1}">
      <dgm:prSet custT="1"/>
      <dgm:spPr>
        <a:noFill/>
      </dgm:spPr>
      <dgm:t>
        <a:bodyPr/>
        <a:lstStyle/>
        <a:p>
          <a:pPr>
            <a:spcAft>
              <a:spcPts val="0"/>
            </a:spcAft>
          </a:pPr>
          <a:r>
            <a:rPr lang="en-US" sz="2200" baseline="0" dirty="0" smtClean="0">
              <a:solidFill>
                <a:schemeClr val="tx1"/>
              </a:solidFill>
            </a:rPr>
            <a:t>N</a:t>
          </a:r>
          <a:r>
            <a:rPr lang="en-US" sz="2200" baseline="-25000" dirty="0" smtClean="0">
              <a:solidFill>
                <a:schemeClr val="tx1"/>
              </a:solidFill>
            </a:rPr>
            <a:t>2</a:t>
          </a:r>
        </a:p>
        <a:p>
          <a:pPr>
            <a:spcAft>
              <a:spcPts val="0"/>
            </a:spcAft>
          </a:pPr>
          <a:r>
            <a:rPr lang="en-US" sz="2200" dirty="0" smtClean="0">
              <a:solidFill>
                <a:schemeClr val="tx1"/>
              </a:solidFill>
            </a:rPr>
            <a:t>N</a:t>
          </a:r>
          <a:r>
            <a:rPr lang="en-US" sz="2200" baseline="-25000" dirty="0" smtClean="0">
              <a:solidFill>
                <a:schemeClr val="tx1"/>
              </a:solidFill>
            </a:rPr>
            <a:t>2</a:t>
          </a:r>
          <a:r>
            <a:rPr lang="en-US" sz="2200" baseline="0" dirty="0" smtClean="0">
              <a:solidFill>
                <a:schemeClr val="tx1"/>
              </a:solidFill>
            </a:rPr>
            <a:t>O</a:t>
          </a:r>
        </a:p>
        <a:p>
          <a:pPr>
            <a:spcAft>
              <a:spcPts val="0"/>
            </a:spcAft>
          </a:pPr>
          <a:r>
            <a:rPr lang="en-US" sz="2200" baseline="0" dirty="0" smtClean="0">
              <a:solidFill>
                <a:schemeClr val="tx1"/>
              </a:solidFill>
            </a:rPr>
            <a:t>NO</a:t>
          </a:r>
          <a:endParaRPr lang="en-US" sz="2200" dirty="0">
            <a:solidFill>
              <a:schemeClr val="tx1"/>
            </a:solidFill>
          </a:endParaRPr>
        </a:p>
      </dgm:t>
    </dgm:pt>
    <dgm:pt modelId="{D5A24915-E5A4-4807-A760-D150F52A0B62}" type="parTrans" cxnId="{EBC5A7FF-9956-4EBD-8ADD-15954772656F}">
      <dgm:prSet/>
      <dgm:spPr/>
      <dgm:t>
        <a:bodyPr/>
        <a:lstStyle/>
        <a:p>
          <a:endParaRPr lang="en-US"/>
        </a:p>
      </dgm:t>
    </dgm:pt>
    <dgm:pt modelId="{75C9901C-F5B2-4486-9D50-847AB2D1081A}" type="sibTrans" cxnId="{EBC5A7FF-9956-4EBD-8ADD-15954772656F}">
      <dgm:prSet/>
      <dgm:spPr>
        <a:solidFill>
          <a:schemeClr val="accent1"/>
        </a:solidFill>
      </dgm:spPr>
      <dgm:t>
        <a:bodyPr/>
        <a:lstStyle/>
        <a:p>
          <a:endParaRPr lang="en-US"/>
        </a:p>
      </dgm:t>
    </dgm:pt>
    <dgm:pt modelId="{C931A28E-EAF3-4F2D-AC81-59872EDAAE34}">
      <dgm:prSet/>
      <dgm:spPr>
        <a:noFill/>
      </dgm:spPr>
      <dgm:t>
        <a:bodyPr/>
        <a:lstStyle/>
        <a:p>
          <a:endParaRPr lang="en-US">
            <a:solidFill>
              <a:schemeClr val="tx1"/>
            </a:solidFill>
          </a:endParaRPr>
        </a:p>
      </dgm:t>
    </dgm:pt>
    <dgm:pt modelId="{9CAEF2FD-6E41-425C-90F6-FC7D4AD933B5}" type="parTrans" cxnId="{4D687DAB-8369-4877-BCC9-69F444FCF897}">
      <dgm:prSet/>
      <dgm:spPr/>
      <dgm:t>
        <a:bodyPr/>
        <a:lstStyle/>
        <a:p>
          <a:endParaRPr lang="en-US"/>
        </a:p>
      </dgm:t>
    </dgm:pt>
    <dgm:pt modelId="{295CDDCB-A8A9-4AE7-A458-93D64B1B53E1}" type="sibTrans" cxnId="{4D687DAB-8369-4877-BCC9-69F444FCF897}">
      <dgm:prSet/>
      <dgm:spPr>
        <a:solidFill>
          <a:srgbClr val="FF0000"/>
        </a:solidFill>
      </dgm:spPr>
      <dgm:t>
        <a:bodyPr/>
        <a:lstStyle/>
        <a:p>
          <a:endParaRPr lang="en-US"/>
        </a:p>
      </dgm:t>
    </dgm:pt>
    <dgm:pt modelId="{F8A44FE1-8289-46FF-A108-9B449A907298}">
      <dgm:prSet custT="1"/>
      <dgm:spPr>
        <a:noFill/>
      </dgm:spPr>
      <dgm:t>
        <a:bodyPr/>
        <a:lstStyle/>
        <a:p>
          <a:r>
            <a:rPr lang="en-US" sz="2400" dirty="0" smtClean="0">
              <a:solidFill>
                <a:schemeClr val="tx1"/>
              </a:solidFill>
            </a:rPr>
            <a:t>HNO</a:t>
          </a:r>
          <a:r>
            <a:rPr lang="en-US" sz="2400" baseline="-25000" dirty="0" smtClean="0">
              <a:solidFill>
                <a:schemeClr val="tx1"/>
              </a:solidFill>
            </a:rPr>
            <a:t>3</a:t>
          </a:r>
          <a:endParaRPr lang="en-US" sz="2400" baseline="-25000" dirty="0">
            <a:solidFill>
              <a:schemeClr val="tx1"/>
            </a:solidFill>
          </a:endParaRPr>
        </a:p>
      </dgm:t>
    </dgm:pt>
    <dgm:pt modelId="{2E1DC325-3B7E-4859-9513-A7963392ACAE}" type="parTrans" cxnId="{802E940B-359B-42D5-94B4-03EBE1298542}">
      <dgm:prSet/>
      <dgm:spPr/>
      <dgm:t>
        <a:bodyPr/>
        <a:lstStyle/>
        <a:p>
          <a:endParaRPr lang="en-US"/>
        </a:p>
      </dgm:t>
    </dgm:pt>
    <dgm:pt modelId="{FD1BFFF3-7944-41CA-85BA-E36BFFB312C0}" type="sibTrans" cxnId="{802E940B-359B-42D5-94B4-03EBE1298542}">
      <dgm:prSet/>
      <dgm:spPr/>
      <dgm:t>
        <a:bodyPr/>
        <a:lstStyle/>
        <a:p>
          <a:endParaRPr lang="en-US"/>
        </a:p>
      </dgm:t>
    </dgm:pt>
    <dgm:pt modelId="{86FE24E4-9DDF-49D6-B593-7F115CBE27A7}">
      <dgm:prSet custT="1"/>
      <dgm:spPr>
        <a:noFill/>
      </dgm:spPr>
      <dgm:t>
        <a:bodyPr/>
        <a:lstStyle/>
        <a:p>
          <a:r>
            <a:rPr lang="en-US" sz="2200" dirty="0" smtClean="0">
              <a:solidFill>
                <a:schemeClr val="tx1"/>
              </a:solidFill>
            </a:rPr>
            <a:t>HNO</a:t>
          </a:r>
          <a:r>
            <a:rPr lang="en-US" sz="2200" baseline="-25000" dirty="0" smtClean="0">
              <a:solidFill>
                <a:schemeClr val="tx1"/>
              </a:solidFill>
            </a:rPr>
            <a:t>3</a:t>
          </a:r>
          <a:endParaRPr lang="en-US" sz="2200" dirty="0">
            <a:solidFill>
              <a:schemeClr val="tx1"/>
            </a:solidFill>
          </a:endParaRPr>
        </a:p>
      </dgm:t>
    </dgm:pt>
    <dgm:pt modelId="{6D0C8BAF-9562-4E08-B28E-70B8DF6E1810}" type="parTrans" cxnId="{B3468914-56F1-42CA-B03E-66EBE8CD3630}">
      <dgm:prSet/>
      <dgm:spPr/>
      <dgm:t>
        <a:bodyPr/>
        <a:lstStyle/>
        <a:p>
          <a:endParaRPr lang="en-US"/>
        </a:p>
      </dgm:t>
    </dgm:pt>
    <dgm:pt modelId="{76991E76-E231-4808-ACED-34C2CD4D29BD}" type="sibTrans" cxnId="{B3468914-56F1-42CA-B03E-66EBE8CD3630}">
      <dgm:prSet/>
      <dgm:spPr>
        <a:solidFill>
          <a:schemeClr val="accent1"/>
        </a:solidFill>
      </dgm:spPr>
      <dgm:t>
        <a:bodyPr/>
        <a:lstStyle/>
        <a:p>
          <a:endParaRPr lang="en-US"/>
        </a:p>
      </dgm:t>
    </dgm:pt>
    <dgm:pt modelId="{B80E87C5-158D-4FFE-8CAB-A568513E8FD3}">
      <dgm:prSet phldrT="[Text]"/>
      <dgm:spPr>
        <a:solidFill>
          <a:srgbClr val="00B050"/>
        </a:solidFill>
      </dgm:spPr>
      <dgm:t>
        <a:bodyPr/>
        <a:lstStyle/>
        <a:p>
          <a:r>
            <a:rPr lang="en-US" dirty="0" smtClean="0"/>
            <a:t>NO</a:t>
          </a:r>
          <a:r>
            <a:rPr lang="en-US" baseline="-25000" dirty="0" smtClean="0"/>
            <a:t>2</a:t>
          </a:r>
          <a:r>
            <a:rPr lang="en-US" baseline="30000" dirty="0" smtClean="0"/>
            <a:t>-</a:t>
          </a:r>
          <a:endParaRPr lang="en-US" dirty="0"/>
        </a:p>
      </dgm:t>
    </dgm:pt>
    <dgm:pt modelId="{FDE2084C-ADAA-4000-A0C6-D7A48392DD11}" type="sibTrans" cxnId="{3521C791-0947-4214-8A54-27B1EF39341F}">
      <dgm:prSet/>
      <dgm:spPr>
        <a:solidFill>
          <a:srgbClr val="00B050"/>
        </a:solidFill>
      </dgm:spPr>
      <dgm:t>
        <a:bodyPr/>
        <a:lstStyle/>
        <a:p>
          <a:endParaRPr lang="en-US"/>
        </a:p>
      </dgm:t>
    </dgm:pt>
    <dgm:pt modelId="{7383EF98-E06F-4AC2-8ED5-5663FEA81162}" type="parTrans" cxnId="{3521C791-0947-4214-8A54-27B1EF39341F}">
      <dgm:prSet/>
      <dgm:spPr/>
      <dgm:t>
        <a:bodyPr/>
        <a:lstStyle/>
        <a:p>
          <a:endParaRPr lang="en-US"/>
        </a:p>
      </dgm:t>
    </dgm:pt>
    <dgm:pt modelId="{8C4866BB-C789-409C-9701-3F881E2B2A01}">
      <dgm:prSet phldrT="[Text]"/>
      <dgm:spPr>
        <a:solidFill>
          <a:srgbClr val="00B050"/>
        </a:solidFill>
      </dgm:spPr>
      <dgm:t>
        <a:bodyPr/>
        <a:lstStyle/>
        <a:p>
          <a:r>
            <a:rPr lang="en-US" dirty="0" smtClean="0"/>
            <a:t>NO</a:t>
          </a:r>
          <a:r>
            <a:rPr lang="en-US" baseline="-25000" dirty="0" smtClean="0"/>
            <a:t>2</a:t>
          </a:r>
          <a:r>
            <a:rPr lang="en-US" baseline="30000" dirty="0" smtClean="0"/>
            <a:t>-</a:t>
          </a:r>
          <a:endParaRPr lang="en-US" dirty="0"/>
        </a:p>
      </dgm:t>
    </dgm:pt>
    <dgm:pt modelId="{09267465-A5F4-4B36-B31E-FF07EFDEB9E2}" type="sibTrans" cxnId="{562E33E6-CB22-416A-B0C1-ED1E2CD73C53}">
      <dgm:prSet/>
      <dgm:spPr>
        <a:solidFill>
          <a:schemeClr val="bg1"/>
        </a:solidFill>
        <a:ln>
          <a:solidFill>
            <a:schemeClr val="bg1"/>
          </a:solidFill>
        </a:ln>
      </dgm:spPr>
      <dgm:t>
        <a:bodyPr/>
        <a:lstStyle/>
        <a:p>
          <a:endParaRPr lang="en-US">
            <a:solidFill>
              <a:schemeClr val="tx2"/>
            </a:solidFill>
          </a:endParaRPr>
        </a:p>
      </dgm:t>
    </dgm:pt>
    <dgm:pt modelId="{1EF6D942-4F07-4577-B7B2-79643CDD687F}" type="parTrans" cxnId="{562E33E6-CB22-416A-B0C1-ED1E2CD73C53}">
      <dgm:prSet/>
      <dgm:spPr/>
      <dgm:t>
        <a:bodyPr/>
        <a:lstStyle/>
        <a:p>
          <a:endParaRPr lang="en-US"/>
        </a:p>
      </dgm:t>
    </dgm:pt>
    <dgm:pt modelId="{1A4C7908-B53B-49F0-8834-0C382986CCE8}" type="pres">
      <dgm:prSet presAssocID="{72F50A27-2F72-4978-A9E6-8415D27D00EC}" presName="diagram" presStyleCnt="0">
        <dgm:presLayoutVars>
          <dgm:dir/>
          <dgm:resizeHandles/>
        </dgm:presLayoutVars>
      </dgm:prSet>
      <dgm:spPr/>
      <dgm:t>
        <a:bodyPr/>
        <a:lstStyle/>
        <a:p>
          <a:endParaRPr lang="en-US"/>
        </a:p>
      </dgm:t>
    </dgm:pt>
    <dgm:pt modelId="{53F63D70-2303-4964-8CD7-D941A9B0E1F3}" type="pres">
      <dgm:prSet presAssocID="{A285334B-6F4D-4351-9035-931C8D80EA69}" presName="firstNode" presStyleLbl="node1" presStyleIdx="0" presStyleCnt="12">
        <dgm:presLayoutVars>
          <dgm:bulletEnabled val="1"/>
        </dgm:presLayoutVars>
      </dgm:prSet>
      <dgm:spPr/>
      <dgm:t>
        <a:bodyPr/>
        <a:lstStyle/>
        <a:p>
          <a:endParaRPr lang="en-US"/>
        </a:p>
      </dgm:t>
    </dgm:pt>
    <dgm:pt modelId="{516506FD-DD5B-46AC-89A7-FACEB5572254}" type="pres">
      <dgm:prSet presAssocID="{A1CE424E-0981-491D-A2B8-7900B6F682DC}" presName="sibTrans" presStyleLbl="sibTrans2D1" presStyleIdx="0" presStyleCnt="11" custAng="5400000" custScaleY="167647" custLinFactNeighborX="-1918" custLinFactNeighborY="-22606"/>
      <dgm:spPr>
        <a:prstGeom prst="leftRightArrow">
          <a:avLst/>
        </a:prstGeom>
      </dgm:spPr>
      <dgm:t>
        <a:bodyPr/>
        <a:lstStyle/>
        <a:p>
          <a:endParaRPr lang="en-US"/>
        </a:p>
      </dgm:t>
    </dgm:pt>
    <dgm:pt modelId="{7EE06478-7B21-4F66-87C1-3AAB19FCFA3D}" type="pres">
      <dgm:prSet presAssocID="{076976E7-C822-42C6-AA02-B594CDE7490D}" presName="middleNode" presStyleCnt="0"/>
      <dgm:spPr/>
    </dgm:pt>
    <dgm:pt modelId="{B7123A4E-516C-4CCD-B796-7ACFDCF28A39}" type="pres">
      <dgm:prSet presAssocID="{076976E7-C822-42C6-AA02-B594CDE7490D}" presName="padding" presStyleLbl="node1" presStyleIdx="0" presStyleCnt="12"/>
      <dgm:spPr/>
    </dgm:pt>
    <dgm:pt modelId="{6BA29BD4-E293-465E-BDC6-B8B8D303FCB0}" type="pres">
      <dgm:prSet presAssocID="{076976E7-C822-42C6-AA02-B594CDE7490D}" presName="shape" presStyleLbl="node1" presStyleIdx="1" presStyleCnt="12" custLinFactNeighborX="794" custLinFactNeighborY="-9337">
        <dgm:presLayoutVars>
          <dgm:bulletEnabled val="1"/>
        </dgm:presLayoutVars>
      </dgm:prSet>
      <dgm:spPr/>
      <dgm:t>
        <a:bodyPr/>
        <a:lstStyle/>
        <a:p>
          <a:endParaRPr lang="en-US"/>
        </a:p>
      </dgm:t>
    </dgm:pt>
    <dgm:pt modelId="{4C266437-26DC-4CD3-909B-E735AFFF36A1}" type="pres">
      <dgm:prSet presAssocID="{5AA60A57-61E5-4B60-A229-9EF01FE55400}" presName="sibTrans" presStyleLbl="sibTrans2D1" presStyleIdx="1" presStyleCnt="11" custAng="5400000" custScaleY="236795" custLinFactNeighborX="-21090" custLinFactNeighborY="-31385"/>
      <dgm:spPr>
        <a:prstGeom prst="leftRightArrow">
          <a:avLst/>
        </a:prstGeom>
      </dgm:spPr>
      <dgm:t>
        <a:bodyPr/>
        <a:lstStyle/>
        <a:p>
          <a:endParaRPr lang="en-US"/>
        </a:p>
      </dgm:t>
    </dgm:pt>
    <dgm:pt modelId="{5D2624D1-BF8D-41DD-8A24-C1BD9E87FF22}" type="pres">
      <dgm:prSet presAssocID="{6F281EE7-8EEE-4858-A042-A329E896DB9C}" presName="middleNode" presStyleCnt="0"/>
      <dgm:spPr/>
    </dgm:pt>
    <dgm:pt modelId="{510B2C35-75EC-4456-B7B3-4E0DEC196F36}" type="pres">
      <dgm:prSet presAssocID="{6F281EE7-8EEE-4858-A042-A329E896DB9C}" presName="padding" presStyleLbl="node1" presStyleIdx="1" presStyleCnt="12"/>
      <dgm:spPr/>
    </dgm:pt>
    <dgm:pt modelId="{E7154E7E-0177-44A3-8A23-C427597EC3D0}" type="pres">
      <dgm:prSet presAssocID="{6F281EE7-8EEE-4858-A042-A329E896DB9C}" presName="shape" presStyleLbl="node1" presStyleIdx="2" presStyleCnt="12">
        <dgm:presLayoutVars>
          <dgm:bulletEnabled val="1"/>
        </dgm:presLayoutVars>
      </dgm:prSet>
      <dgm:spPr/>
      <dgm:t>
        <a:bodyPr/>
        <a:lstStyle/>
        <a:p>
          <a:endParaRPr lang="en-US"/>
        </a:p>
      </dgm:t>
    </dgm:pt>
    <dgm:pt modelId="{45C4A170-8289-4D03-962F-7C5F9585E432}" type="pres">
      <dgm:prSet presAssocID="{E9FE3358-8D27-4559-AE9B-310A71085052}" presName="sibTrans" presStyleLbl="sibTrans2D1" presStyleIdx="2" presStyleCnt="11" custAng="2439260" custScaleY="180979" custLinFactX="-35418" custLinFactY="-42969" custLinFactNeighborX="-100000" custLinFactNeighborY="-100000"/>
      <dgm:spPr>
        <a:prstGeom prst="leftRightArrow">
          <a:avLst/>
        </a:prstGeom>
      </dgm:spPr>
      <dgm:t>
        <a:bodyPr/>
        <a:lstStyle/>
        <a:p>
          <a:endParaRPr lang="en-US"/>
        </a:p>
      </dgm:t>
    </dgm:pt>
    <dgm:pt modelId="{5E42612B-C647-4427-95DF-52CAC8A87ECF}" type="pres">
      <dgm:prSet presAssocID="{8C4866BB-C789-409C-9701-3F881E2B2A01}" presName="middleNode" presStyleCnt="0"/>
      <dgm:spPr/>
    </dgm:pt>
    <dgm:pt modelId="{88DDCB68-921D-4F99-8701-00BD6F067976}" type="pres">
      <dgm:prSet presAssocID="{8C4866BB-C789-409C-9701-3F881E2B2A01}" presName="padding" presStyleLbl="node1" presStyleIdx="2" presStyleCnt="12"/>
      <dgm:spPr/>
    </dgm:pt>
    <dgm:pt modelId="{072A7383-996E-4E10-8DE9-2B12D39312E4}" type="pres">
      <dgm:prSet presAssocID="{8C4866BB-C789-409C-9701-3F881E2B2A01}" presName="shape" presStyleLbl="node1" presStyleIdx="3" presStyleCnt="12">
        <dgm:presLayoutVars>
          <dgm:bulletEnabled val="1"/>
        </dgm:presLayoutVars>
      </dgm:prSet>
      <dgm:spPr/>
      <dgm:t>
        <a:bodyPr/>
        <a:lstStyle/>
        <a:p>
          <a:endParaRPr lang="en-US"/>
        </a:p>
      </dgm:t>
    </dgm:pt>
    <dgm:pt modelId="{CECBE9C5-77D4-4EAA-9D35-A11CFEAC68E6}" type="pres">
      <dgm:prSet presAssocID="{09267465-A5F4-4B36-B31E-FF07EFDEB9E2}" presName="sibTrans" presStyleLbl="sibTrans2D1" presStyleIdx="3" presStyleCnt="11" custAng="5400000" custScaleY="145253" custLinFactNeighborX="-1168" custLinFactNeighborY="1738"/>
      <dgm:spPr>
        <a:prstGeom prst="leftRightArrow">
          <a:avLst/>
        </a:prstGeom>
      </dgm:spPr>
      <dgm:t>
        <a:bodyPr/>
        <a:lstStyle/>
        <a:p>
          <a:endParaRPr lang="en-US"/>
        </a:p>
      </dgm:t>
    </dgm:pt>
    <dgm:pt modelId="{E50B2F9C-BA55-4E2F-BC2F-93CEB1743487}" type="pres">
      <dgm:prSet presAssocID="{FE77095E-C609-4978-850C-E6FCF9445FD1}" presName="middleNode" presStyleCnt="0"/>
      <dgm:spPr/>
    </dgm:pt>
    <dgm:pt modelId="{CF032336-ADA9-40CC-BE48-F39622497478}" type="pres">
      <dgm:prSet presAssocID="{FE77095E-C609-4978-850C-E6FCF9445FD1}" presName="padding" presStyleLbl="node1" presStyleIdx="3" presStyleCnt="12"/>
      <dgm:spPr/>
    </dgm:pt>
    <dgm:pt modelId="{0A4AB96D-732A-4122-B868-C451C1D47608}" type="pres">
      <dgm:prSet presAssocID="{FE77095E-C609-4978-850C-E6FCF9445FD1}" presName="shape" presStyleLbl="node1" presStyleIdx="4" presStyleCnt="12">
        <dgm:presLayoutVars>
          <dgm:bulletEnabled val="1"/>
        </dgm:presLayoutVars>
      </dgm:prSet>
      <dgm:spPr/>
      <dgm:t>
        <a:bodyPr/>
        <a:lstStyle/>
        <a:p>
          <a:endParaRPr lang="en-US"/>
        </a:p>
      </dgm:t>
    </dgm:pt>
    <dgm:pt modelId="{7656DEC8-7B7F-4866-9E7C-D13BD318BFF5}" type="pres">
      <dgm:prSet presAssocID="{75C9901C-F5B2-4486-9D50-847AB2D1081A}" presName="sibTrans" presStyleLbl="sibTrans2D1" presStyleIdx="4" presStyleCnt="11" custAng="5213960" custScaleY="180239" custLinFactNeighborX="2328" custLinFactNeighborY="8750"/>
      <dgm:spPr>
        <a:prstGeom prst="leftRightArrow">
          <a:avLst/>
        </a:prstGeom>
      </dgm:spPr>
      <dgm:t>
        <a:bodyPr/>
        <a:lstStyle/>
        <a:p>
          <a:endParaRPr lang="en-US"/>
        </a:p>
      </dgm:t>
    </dgm:pt>
    <dgm:pt modelId="{1D57C726-CA3D-4443-AE4F-F9AEC99F431D}" type="pres">
      <dgm:prSet presAssocID="{E19A6291-4B8F-415A-806F-FBE159F2382D}" presName="middleNode" presStyleCnt="0"/>
      <dgm:spPr/>
    </dgm:pt>
    <dgm:pt modelId="{DD9AC834-E316-4032-8CE2-D0918015604A}" type="pres">
      <dgm:prSet presAssocID="{E19A6291-4B8F-415A-806F-FBE159F2382D}" presName="padding" presStyleLbl="node1" presStyleIdx="4" presStyleCnt="12"/>
      <dgm:spPr/>
    </dgm:pt>
    <dgm:pt modelId="{010F117A-FD02-4297-AAC7-9048CBD0250B}" type="pres">
      <dgm:prSet presAssocID="{E19A6291-4B8F-415A-806F-FBE159F2382D}" presName="shape" presStyleLbl="node1" presStyleIdx="5" presStyleCnt="12" custScaleX="154335" custLinFactNeighborX="11751" custLinFactNeighborY="-14531">
        <dgm:presLayoutVars>
          <dgm:bulletEnabled val="1"/>
        </dgm:presLayoutVars>
      </dgm:prSet>
      <dgm:spPr/>
      <dgm:t>
        <a:bodyPr/>
        <a:lstStyle/>
        <a:p>
          <a:endParaRPr lang="en-US"/>
        </a:p>
      </dgm:t>
    </dgm:pt>
    <dgm:pt modelId="{66EB2634-529E-4129-9478-C83D4BB8CAF8}" type="pres">
      <dgm:prSet presAssocID="{497F3454-077B-4EB0-B6B5-FD1292325C41}" presName="sibTrans" presStyleLbl="sibTrans2D1" presStyleIdx="5" presStyleCnt="11" custAng="5400000" custScaleY="180846" custLinFactNeighborX="-52552" custLinFactNeighborY="-60385"/>
      <dgm:spPr>
        <a:prstGeom prst="leftRightArrow">
          <a:avLst/>
        </a:prstGeom>
      </dgm:spPr>
      <dgm:t>
        <a:bodyPr/>
        <a:lstStyle/>
        <a:p>
          <a:endParaRPr lang="en-US"/>
        </a:p>
      </dgm:t>
    </dgm:pt>
    <dgm:pt modelId="{ABEA2514-5E9E-49A1-8E8A-791F93DFF4DA}" type="pres">
      <dgm:prSet presAssocID="{72333A65-135F-41A5-ADA5-60D355788748}" presName="middleNode" presStyleCnt="0"/>
      <dgm:spPr/>
    </dgm:pt>
    <dgm:pt modelId="{756E5410-AA62-4815-8E09-AB374FE030F4}" type="pres">
      <dgm:prSet presAssocID="{72333A65-135F-41A5-ADA5-60D355788748}" presName="padding" presStyleLbl="node1" presStyleIdx="5" presStyleCnt="12"/>
      <dgm:spPr/>
    </dgm:pt>
    <dgm:pt modelId="{7ADFEC07-010D-471A-A768-316C460FFE82}" type="pres">
      <dgm:prSet presAssocID="{72333A65-135F-41A5-ADA5-60D355788748}" presName="shape" presStyleLbl="node1" presStyleIdx="6" presStyleCnt="12" custScaleX="140532">
        <dgm:presLayoutVars>
          <dgm:bulletEnabled val="1"/>
        </dgm:presLayoutVars>
      </dgm:prSet>
      <dgm:spPr/>
      <dgm:t>
        <a:bodyPr/>
        <a:lstStyle/>
        <a:p>
          <a:endParaRPr lang="en-US"/>
        </a:p>
      </dgm:t>
    </dgm:pt>
    <dgm:pt modelId="{28CA7958-9F00-4DE1-BE46-80A2AF1CD380}" type="pres">
      <dgm:prSet presAssocID="{35E49806-FA68-48D9-A81B-2F91CD3BB7CB}" presName="sibTrans" presStyleLbl="sibTrans2D1" presStyleIdx="6" presStyleCnt="11" custAng="5400000" custScaleY="178223" custLinFactNeighborX="38615" custLinFactNeighborY="-24245"/>
      <dgm:spPr>
        <a:prstGeom prst="leftRightArrow">
          <a:avLst/>
        </a:prstGeom>
      </dgm:spPr>
      <dgm:t>
        <a:bodyPr/>
        <a:lstStyle/>
        <a:p>
          <a:endParaRPr lang="en-US"/>
        </a:p>
      </dgm:t>
    </dgm:pt>
    <dgm:pt modelId="{0EE62E21-1035-4466-995C-DC4F8C04AAB9}" type="pres">
      <dgm:prSet presAssocID="{C931A28E-EAF3-4F2D-AC81-59872EDAAE34}" presName="middleNode" presStyleCnt="0"/>
      <dgm:spPr/>
    </dgm:pt>
    <dgm:pt modelId="{0E6D5C8A-BD35-405A-8BF8-32E6F9EF91B6}" type="pres">
      <dgm:prSet presAssocID="{C931A28E-EAF3-4F2D-AC81-59872EDAAE34}" presName="padding" presStyleLbl="node1" presStyleIdx="6" presStyleCnt="12"/>
      <dgm:spPr/>
    </dgm:pt>
    <dgm:pt modelId="{0E316A6C-3633-4AE5-A7BD-4707AB50CB2F}" type="pres">
      <dgm:prSet presAssocID="{C931A28E-EAF3-4F2D-AC81-59872EDAAE34}" presName="shape" presStyleLbl="node1" presStyleIdx="7" presStyleCnt="12" custScaleY="77729">
        <dgm:presLayoutVars>
          <dgm:bulletEnabled val="1"/>
        </dgm:presLayoutVars>
      </dgm:prSet>
      <dgm:spPr/>
      <dgm:t>
        <a:bodyPr/>
        <a:lstStyle/>
        <a:p>
          <a:endParaRPr lang="en-US"/>
        </a:p>
      </dgm:t>
    </dgm:pt>
    <dgm:pt modelId="{4A80ED92-6916-434F-8DB0-1310B0A94F21}" type="pres">
      <dgm:prSet presAssocID="{295CDDCB-A8A9-4AE7-A458-93D64B1B53E1}" presName="sibTrans" presStyleLbl="sibTrans2D1" presStyleIdx="7" presStyleCnt="11" custAng="15975425" custScaleY="215396" custLinFactNeighborX="-45215" custLinFactNeighborY="11728"/>
      <dgm:spPr>
        <a:prstGeom prst="leftRightArrow">
          <a:avLst/>
        </a:prstGeom>
      </dgm:spPr>
      <dgm:t>
        <a:bodyPr/>
        <a:lstStyle/>
        <a:p>
          <a:endParaRPr lang="en-US"/>
        </a:p>
      </dgm:t>
    </dgm:pt>
    <dgm:pt modelId="{1C9306F9-4D21-48D6-8F31-018241B584C0}" type="pres">
      <dgm:prSet presAssocID="{B80E87C5-158D-4FFE-8CAB-A568513E8FD3}" presName="middleNode" presStyleCnt="0"/>
      <dgm:spPr/>
    </dgm:pt>
    <dgm:pt modelId="{EB1DABFC-A3D0-456E-8221-1CF2F24F7C0A}" type="pres">
      <dgm:prSet presAssocID="{B80E87C5-158D-4FFE-8CAB-A568513E8FD3}" presName="padding" presStyleLbl="node1" presStyleIdx="7" presStyleCnt="12"/>
      <dgm:spPr/>
    </dgm:pt>
    <dgm:pt modelId="{D545F81B-12FE-401F-AF56-2FE06647AA06}" type="pres">
      <dgm:prSet presAssocID="{B80E87C5-158D-4FFE-8CAB-A568513E8FD3}" presName="shape" presStyleLbl="node1" presStyleIdx="8" presStyleCnt="12" custScaleX="118705" custScaleY="110681" custLinFactX="-100000" custLinFactNeighborX="-121428" custLinFactNeighborY="-2409">
        <dgm:presLayoutVars>
          <dgm:bulletEnabled val="1"/>
        </dgm:presLayoutVars>
      </dgm:prSet>
      <dgm:spPr/>
      <dgm:t>
        <a:bodyPr/>
        <a:lstStyle/>
        <a:p>
          <a:endParaRPr lang="en-US"/>
        </a:p>
      </dgm:t>
    </dgm:pt>
    <dgm:pt modelId="{A33C81A3-C54B-46A1-A5DB-35C0B27D3DC8}" type="pres">
      <dgm:prSet presAssocID="{FDE2084C-ADAA-4000-A0C6-D7A48392DD11}" presName="sibTrans" presStyleLbl="sibTrans2D1" presStyleIdx="8" presStyleCnt="11" custAng="5381445" custScaleY="505730" custLinFactNeighborX="-1299" custLinFactNeighborY="-5720"/>
      <dgm:spPr>
        <a:prstGeom prst="leftRightArrow">
          <a:avLst/>
        </a:prstGeom>
      </dgm:spPr>
      <dgm:t>
        <a:bodyPr/>
        <a:lstStyle/>
        <a:p>
          <a:endParaRPr lang="en-US"/>
        </a:p>
      </dgm:t>
    </dgm:pt>
    <dgm:pt modelId="{EFAA93EA-92E3-4D6D-926F-CA09C333F9CB}" type="pres">
      <dgm:prSet presAssocID="{CF524366-D9C1-4225-8370-6A99D52EA1FC}" presName="middleNode" presStyleCnt="0"/>
      <dgm:spPr/>
    </dgm:pt>
    <dgm:pt modelId="{6CAFA981-D250-4EED-9AF9-45169E5FD246}" type="pres">
      <dgm:prSet presAssocID="{CF524366-D9C1-4225-8370-6A99D52EA1FC}" presName="padding" presStyleLbl="node1" presStyleIdx="8" presStyleCnt="12"/>
      <dgm:spPr/>
    </dgm:pt>
    <dgm:pt modelId="{9FF53B91-1411-45FB-91DF-CC6C78380F2F}" type="pres">
      <dgm:prSet presAssocID="{CF524366-D9C1-4225-8370-6A99D52EA1FC}" presName="shape" presStyleLbl="node1" presStyleIdx="9" presStyleCnt="12">
        <dgm:presLayoutVars>
          <dgm:bulletEnabled val="1"/>
        </dgm:presLayoutVars>
      </dgm:prSet>
      <dgm:spPr/>
      <dgm:t>
        <a:bodyPr/>
        <a:lstStyle/>
        <a:p>
          <a:endParaRPr lang="en-US"/>
        </a:p>
      </dgm:t>
    </dgm:pt>
    <dgm:pt modelId="{DEDDFB65-9406-4532-8098-6C4FE565AF9C}" type="pres">
      <dgm:prSet presAssocID="{0BDBBA6B-E6F7-4DDD-ADE5-2235D67B2F0D}" presName="sibTrans" presStyleLbl="sibTrans2D1" presStyleIdx="9" presStyleCnt="11" custAng="10644620" custLinFactX="100000" custLinFactY="-84372" custLinFactNeighborX="132831" custLinFactNeighborY="-100000"/>
      <dgm:spPr>
        <a:prstGeom prst="rect">
          <a:avLst/>
        </a:prstGeom>
      </dgm:spPr>
      <dgm:t>
        <a:bodyPr/>
        <a:lstStyle/>
        <a:p>
          <a:endParaRPr lang="en-US"/>
        </a:p>
      </dgm:t>
    </dgm:pt>
    <dgm:pt modelId="{1742ADAA-6283-4498-B570-BF3848C3DAD7}" type="pres">
      <dgm:prSet presAssocID="{86FE24E4-9DDF-49D6-B593-7F115CBE27A7}" presName="middleNode" presStyleCnt="0"/>
      <dgm:spPr/>
    </dgm:pt>
    <dgm:pt modelId="{4405373B-1205-437A-BE8B-E357A93D80F3}" type="pres">
      <dgm:prSet presAssocID="{86FE24E4-9DDF-49D6-B593-7F115CBE27A7}" presName="padding" presStyleLbl="node1" presStyleIdx="9" presStyleCnt="12"/>
      <dgm:spPr/>
    </dgm:pt>
    <dgm:pt modelId="{F67D1FB5-15FF-4219-9030-9A0838D6D061}" type="pres">
      <dgm:prSet presAssocID="{86FE24E4-9DDF-49D6-B593-7F115CBE27A7}" presName="shape" presStyleLbl="node1" presStyleIdx="10" presStyleCnt="12" custScaleX="161858" custScaleY="60380" custLinFactNeighborX="33290" custLinFactNeighborY="2950">
        <dgm:presLayoutVars>
          <dgm:bulletEnabled val="1"/>
        </dgm:presLayoutVars>
      </dgm:prSet>
      <dgm:spPr/>
      <dgm:t>
        <a:bodyPr/>
        <a:lstStyle/>
        <a:p>
          <a:endParaRPr lang="en-US"/>
        </a:p>
      </dgm:t>
    </dgm:pt>
    <dgm:pt modelId="{6F132915-D379-4A8F-ACC5-23DE312FDBFA}" type="pres">
      <dgm:prSet presAssocID="{76991E76-E231-4808-ACED-34C2CD4D29BD}" presName="sibTrans" presStyleLbl="sibTrans2D1" presStyleIdx="10" presStyleCnt="11" custAng="5626373" custScaleY="259855" custLinFactNeighborX="-26534" custLinFactNeighborY="11197"/>
      <dgm:spPr>
        <a:prstGeom prst="rightArrow">
          <a:avLst/>
        </a:prstGeom>
      </dgm:spPr>
      <dgm:t>
        <a:bodyPr/>
        <a:lstStyle/>
        <a:p>
          <a:endParaRPr lang="en-US"/>
        </a:p>
      </dgm:t>
    </dgm:pt>
    <dgm:pt modelId="{7E66D2C5-0442-47F7-8B15-30F97F5EC002}" type="pres">
      <dgm:prSet presAssocID="{F8A44FE1-8289-46FF-A108-9B449A907298}" presName="lastNode" presStyleLbl="node1" presStyleIdx="11" presStyleCnt="12" custScaleY="69045" custLinFactNeighborX="12459" custLinFactNeighborY="-19599">
        <dgm:presLayoutVars>
          <dgm:bulletEnabled val="1"/>
        </dgm:presLayoutVars>
      </dgm:prSet>
      <dgm:spPr/>
      <dgm:t>
        <a:bodyPr/>
        <a:lstStyle/>
        <a:p>
          <a:endParaRPr lang="en-US"/>
        </a:p>
      </dgm:t>
    </dgm:pt>
  </dgm:ptLst>
  <dgm:cxnLst>
    <dgm:cxn modelId="{59B2D232-B87B-4A43-86E6-C9E6CFB3C5F8}" srcId="{72F50A27-2F72-4978-A9E6-8415D27D00EC}" destId="{A285334B-6F4D-4351-9035-931C8D80EA69}" srcOrd="0" destOrd="0" parTransId="{6C1B93FB-CDB4-4143-8D4A-D37EF1EEF386}" sibTransId="{A1CE424E-0981-491D-A2B8-7900B6F682DC}"/>
    <dgm:cxn modelId="{ED1C981D-526D-4289-89C0-2899A29AC21D}" type="presOf" srcId="{76991E76-E231-4808-ACED-34C2CD4D29BD}" destId="{6F132915-D379-4A8F-ACC5-23DE312FDBFA}" srcOrd="0" destOrd="0" presId="urn:microsoft.com/office/officeart/2005/8/layout/bProcess2"/>
    <dgm:cxn modelId="{BCEF4CB9-7A06-4A03-B0B8-413B600320A2}" type="presOf" srcId="{FE77095E-C609-4978-850C-E6FCF9445FD1}" destId="{0A4AB96D-732A-4122-B868-C451C1D47608}" srcOrd="0" destOrd="0" presId="urn:microsoft.com/office/officeart/2005/8/layout/bProcess2"/>
    <dgm:cxn modelId="{853BB5B4-6988-4760-B814-B5E18C786915}" type="presOf" srcId="{295CDDCB-A8A9-4AE7-A458-93D64B1B53E1}" destId="{4A80ED92-6916-434F-8DB0-1310B0A94F21}" srcOrd="0" destOrd="0" presId="urn:microsoft.com/office/officeart/2005/8/layout/bProcess2"/>
    <dgm:cxn modelId="{860E1F71-C95F-4945-8FD0-B7F5FD77A5D8}" type="presOf" srcId="{35E49806-FA68-48D9-A81B-2F91CD3BB7CB}" destId="{28CA7958-9F00-4DE1-BE46-80A2AF1CD380}" srcOrd="0" destOrd="0" presId="urn:microsoft.com/office/officeart/2005/8/layout/bProcess2"/>
    <dgm:cxn modelId="{7370045E-BBC0-4698-AFC1-FACCF73355FB}" srcId="{72F50A27-2F72-4978-A9E6-8415D27D00EC}" destId="{72333A65-135F-41A5-ADA5-60D355788748}" srcOrd="6" destOrd="0" parTransId="{9F91B1BA-23B7-4636-B2B0-5BC0B2563DCA}" sibTransId="{35E49806-FA68-48D9-A81B-2F91CD3BB7CB}"/>
    <dgm:cxn modelId="{802E940B-359B-42D5-94B4-03EBE1298542}" srcId="{72F50A27-2F72-4978-A9E6-8415D27D00EC}" destId="{F8A44FE1-8289-46FF-A108-9B449A907298}" srcOrd="11" destOrd="0" parTransId="{2E1DC325-3B7E-4859-9513-A7963392ACAE}" sibTransId="{FD1BFFF3-7944-41CA-85BA-E36BFFB312C0}"/>
    <dgm:cxn modelId="{7A4CF13A-E57C-46A6-AF81-DD8BA8D3A0CB}" type="presOf" srcId="{5AA60A57-61E5-4B60-A229-9EF01FE55400}" destId="{4C266437-26DC-4CD3-909B-E735AFFF36A1}" srcOrd="0" destOrd="0" presId="urn:microsoft.com/office/officeart/2005/8/layout/bProcess2"/>
    <dgm:cxn modelId="{5369A9BF-A1B2-4BD3-8D11-461002651B58}" type="presOf" srcId="{FDE2084C-ADAA-4000-A0C6-D7A48392DD11}" destId="{A33C81A3-C54B-46A1-A5DB-35C0B27D3DC8}" srcOrd="0" destOrd="0" presId="urn:microsoft.com/office/officeart/2005/8/layout/bProcess2"/>
    <dgm:cxn modelId="{5E086F12-469E-4D94-8BF3-5C1E3035C829}" type="presOf" srcId="{A285334B-6F4D-4351-9035-931C8D80EA69}" destId="{53F63D70-2303-4964-8CD7-D941A9B0E1F3}" srcOrd="0" destOrd="0" presId="urn:microsoft.com/office/officeart/2005/8/layout/bProcess2"/>
    <dgm:cxn modelId="{412BA84D-E0D3-47E2-9DDA-DD4556A3F612}" type="presOf" srcId="{B80E87C5-158D-4FFE-8CAB-A568513E8FD3}" destId="{D545F81B-12FE-401F-AF56-2FE06647AA06}" srcOrd="0" destOrd="0" presId="urn:microsoft.com/office/officeart/2005/8/layout/bProcess2"/>
    <dgm:cxn modelId="{3521C791-0947-4214-8A54-27B1EF39341F}" srcId="{72F50A27-2F72-4978-A9E6-8415D27D00EC}" destId="{B80E87C5-158D-4FFE-8CAB-A568513E8FD3}" srcOrd="8" destOrd="0" parTransId="{7383EF98-E06F-4AC2-8ED5-5663FEA81162}" sibTransId="{FDE2084C-ADAA-4000-A0C6-D7A48392DD11}"/>
    <dgm:cxn modelId="{EBC5A7FF-9956-4EBD-8ADD-15954772656F}" srcId="{72F50A27-2F72-4978-A9E6-8415D27D00EC}" destId="{FE77095E-C609-4978-850C-E6FCF9445FD1}" srcOrd="4" destOrd="0" parTransId="{D5A24915-E5A4-4807-A760-D150F52A0B62}" sibTransId="{75C9901C-F5B2-4486-9D50-847AB2D1081A}"/>
    <dgm:cxn modelId="{0A58EE03-B191-4805-918B-F10217C890B6}" type="presOf" srcId="{F8A44FE1-8289-46FF-A108-9B449A907298}" destId="{7E66D2C5-0442-47F7-8B15-30F97F5EC002}" srcOrd="0" destOrd="0" presId="urn:microsoft.com/office/officeart/2005/8/layout/bProcess2"/>
    <dgm:cxn modelId="{8BE4A4E0-C34B-4B32-A67C-5DAFA1E223D2}" type="presOf" srcId="{86FE24E4-9DDF-49D6-B593-7F115CBE27A7}" destId="{F67D1FB5-15FF-4219-9030-9A0838D6D061}" srcOrd="0" destOrd="0" presId="urn:microsoft.com/office/officeart/2005/8/layout/bProcess2"/>
    <dgm:cxn modelId="{A397CA4F-A155-45E4-87E9-8FA36B81AB33}" type="presOf" srcId="{72F50A27-2F72-4978-A9E6-8415D27D00EC}" destId="{1A4C7908-B53B-49F0-8834-0C382986CCE8}" srcOrd="0" destOrd="0" presId="urn:microsoft.com/office/officeart/2005/8/layout/bProcess2"/>
    <dgm:cxn modelId="{04C025D3-A524-4424-951B-3D583D1A9840}" type="presOf" srcId="{497F3454-077B-4EB0-B6B5-FD1292325C41}" destId="{66EB2634-529E-4129-9478-C83D4BB8CAF8}" srcOrd="0" destOrd="0" presId="urn:microsoft.com/office/officeart/2005/8/layout/bProcess2"/>
    <dgm:cxn modelId="{F1722241-0285-46AF-9C1A-15352F8EDC6B}" srcId="{72F50A27-2F72-4978-A9E6-8415D27D00EC}" destId="{CF524366-D9C1-4225-8370-6A99D52EA1FC}" srcOrd="9" destOrd="0" parTransId="{0CD9E730-40B5-478C-863D-8054CB437633}" sibTransId="{0BDBBA6B-E6F7-4DDD-ADE5-2235D67B2F0D}"/>
    <dgm:cxn modelId="{14CCAD80-8418-43DC-B754-08B671ACA70F}" type="presOf" srcId="{09267465-A5F4-4B36-B31E-FF07EFDEB9E2}" destId="{CECBE9C5-77D4-4EAA-9D35-A11CFEAC68E6}" srcOrd="0" destOrd="0" presId="urn:microsoft.com/office/officeart/2005/8/layout/bProcess2"/>
    <dgm:cxn modelId="{B3468914-56F1-42CA-B03E-66EBE8CD3630}" srcId="{72F50A27-2F72-4978-A9E6-8415D27D00EC}" destId="{86FE24E4-9DDF-49D6-B593-7F115CBE27A7}" srcOrd="10" destOrd="0" parTransId="{6D0C8BAF-9562-4E08-B28E-70B8DF6E1810}" sibTransId="{76991E76-E231-4808-ACED-34C2CD4D29BD}"/>
    <dgm:cxn modelId="{1DFD86EE-DD48-4739-9960-230D87404267}" srcId="{72F50A27-2F72-4978-A9E6-8415D27D00EC}" destId="{076976E7-C822-42C6-AA02-B594CDE7490D}" srcOrd="1" destOrd="0" parTransId="{73040B10-0DEF-4A71-B642-4F5ECCA69CD3}" sibTransId="{5AA60A57-61E5-4B60-A229-9EF01FE55400}"/>
    <dgm:cxn modelId="{7DD1CE5F-65AD-4921-BAAC-F0FFC52BE6DC}" type="presOf" srcId="{A1CE424E-0981-491D-A2B8-7900B6F682DC}" destId="{516506FD-DD5B-46AC-89A7-FACEB5572254}" srcOrd="0" destOrd="0" presId="urn:microsoft.com/office/officeart/2005/8/layout/bProcess2"/>
    <dgm:cxn modelId="{A1B1EAB1-7408-4470-8BFE-9CA449E8B01B}" type="presOf" srcId="{C931A28E-EAF3-4F2D-AC81-59872EDAAE34}" destId="{0E316A6C-3633-4AE5-A7BD-4707AB50CB2F}" srcOrd="0" destOrd="0" presId="urn:microsoft.com/office/officeart/2005/8/layout/bProcess2"/>
    <dgm:cxn modelId="{F385AA34-87E9-4897-8A75-B90644554825}" type="presOf" srcId="{6F281EE7-8EEE-4858-A042-A329E896DB9C}" destId="{E7154E7E-0177-44A3-8A23-C427597EC3D0}" srcOrd="0" destOrd="0" presId="urn:microsoft.com/office/officeart/2005/8/layout/bProcess2"/>
    <dgm:cxn modelId="{B8BEB913-A3B9-4C2F-8A7B-9F43BF0E5BE3}" type="presOf" srcId="{E9FE3358-8D27-4559-AE9B-310A71085052}" destId="{45C4A170-8289-4D03-962F-7C5F9585E432}" srcOrd="0" destOrd="0" presId="urn:microsoft.com/office/officeart/2005/8/layout/bProcess2"/>
    <dgm:cxn modelId="{3E1654AF-587F-4C21-8B4B-06BEA4D63D00}" srcId="{72F50A27-2F72-4978-A9E6-8415D27D00EC}" destId="{E19A6291-4B8F-415A-806F-FBE159F2382D}" srcOrd="5" destOrd="0" parTransId="{9B2ECF61-73A5-4A81-A6D3-C990BBE503EC}" sibTransId="{497F3454-077B-4EB0-B6B5-FD1292325C41}"/>
    <dgm:cxn modelId="{D240E820-1E3F-43B5-B6E2-D23F1B6EB19E}" type="presOf" srcId="{E19A6291-4B8F-415A-806F-FBE159F2382D}" destId="{010F117A-FD02-4297-AAC7-9048CBD0250B}" srcOrd="0" destOrd="0" presId="urn:microsoft.com/office/officeart/2005/8/layout/bProcess2"/>
    <dgm:cxn modelId="{DF4CB727-0E52-4B1A-96F9-B8C5BA11AC59}" type="presOf" srcId="{0BDBBA6B-E6F7-4DDD-ADE5-2235D67B2F0D}" destId="{DEDDFB65-9406-4532-8098-6C4FE565AF9C}" srcOrd="0" destOrd="0" presId="urn:microsoft.com/office/officeart/2005/8/layout/bProcess2"/>
    <dgm:cxn modelId="{F2743DD8-5871-46B5-BA26-6FC2C4C49128}" type="presOf" srcId="{076976E7-C822-42C6-AA02-B594CDE7490D}" destId="{6BA29BD4-E293-465E-BDC6-B8B8D303FCB0}" srcOrd="0" destOrd="0" presId="urn:microsoft.com/office/officeart/2005/8/layout/bProcess2"/>
    <dgm:cxn modelId="{569CDE3A-B777-4955-BC7F-92CC54C80E94}" type="presOf" srcId="{72333A65-135F-41A5-ADA5-60D355788748}" destId="{7ADFEC07-010D-471A-A768-316C460FFE82}" srcOrd="0" destOrd="0" presId="urn:microsoft.com/office/officeart/2005/8/layout/bProcess2"/>
    <dgm:cxn modelId="{63C896DE-2BF7-4C94-881D-1E02EAA638A1}" srcId="{72F50A27-2F72-4978-A9E6-8415D27D00EC}" destId="{6F281EE7-8EEE-4858-A042-A329E896DB9C}" srcOrd="2" destOrd="0" parTransId="{4C66866D-56E6-4AA4-825D-2F4AE8CEBE0E}" sibTransId="{E9FE3358-8D27-4559-AE9B-310A71085052}"/>
    <dgm:cxn modelId="{4D687DAB-8369-4877-BCC9-69F444FCF897}" srcId="{72F50A27-2F72-4978-A9E6-8415D27D00EC}" destId="{C931A28E-EAF3-4F2D-AC81-59872EDAAE34}" srcOrd="7" destOrd="0" parTransId="{9CAEF2FD-6E41-425C-90F6-FC7D4AD933B5}" sibTransId="{295CDDCB-A8A9-4AE7-A458-93D64B1B53E1}"/>
    <dgm:cxn modelId="{BC48DFDB-6673-4A51-B07B-30CCF3433E45}" type="presOf" srcId="{CF524366-D9C1-4225-8370-6A99D52EA1FC}" destId="{9FF53B91-1411-45FB-91DF-CC6C78380F2F}" srcOrd="0" destOrd="0" presId="urn:microsoft.com/office/officeart/2005/8/layout/bProcess2"/>
    <dgm:cxn modelId="{562E33E6-CB22-416A-B0C1-ED1E2CD73C53}" srcId="{72F50A27-2F72-4978-A9E6-8415D27D00EC}" destId="{8C4866BB-C789-409C-9701-3F881E2B2A01}" srcOrd="3" destOrd="0" parTransId="{1EF6D942-4F07-4577-B7B2-79643CDD687F}" sibTransId="{09267465-A5F4-4B36-B31E-FF07EFDEB9E2}"/>
    <dgm:cxn modelId="{4F39537B-2C9E-4B8F-B8EC-4D7DDAF65F69}" type="presOf" srcId="{75C9901C-F5B2-4486-9D50-847AB2D1081A}" destId="{7656DEC8-7B7F-4866-9E7C-D13BD318BFF5}" srcOrd="0" destOrd="0" presId="urn:microsoft.com/office/officeart/2005/8/layout/bProcess2"/>
    <dgm:cxn modelId="{EAEA931F-3210-45BF-B873-C14640B5D441}" type="presOf" srcId="{8C4866BB-C789-409C-9701-3F881E2B2A01}" destId="{072A7383-996E-4E10-8DE9-2B12D39312E4}" srcOrd="0" destOrd="0" presId="urn:microsoft.com/office/officeart/2005/8/layout/bProcess2"/>
    <dgm:cxn modelId="{3B08CAC9-87C9-49C2-8706-5A1F35702108}" type="presParOf" srcId="{1A4C7908-B53B-49F0-8834-0C382986CCE8}" destId="{53F63D70-2303-4964-8CD7-D941A9B0E1F3}" srcOrd="0" destOrd="0" presId="urn:microsoft.com/office/officeart/2005/8/layout/bProcess2"/>
    <dgm:cxn modelId="{0D5FE477-6A6A-4127-B164-ABDE23331E92}" type="presParOf" srcId="{1A4C7908-B53B-49F0-8834-0C382986CCE8}" destId="{516506FD-DD5B-46AC-89A7-FACEB5572254}" srcOrd="1" destOrd="0" presId="urn:microsoft.com/office/officeart/2005/8/layout/bProcess2"/>
    <dgm:cxn modelId="{1B7BBCCF-FAAB-4774-9806-0BF27B00953E}" type="presParOf" srcId="{1A4C7908-B53B-49F0-8834-0C382986CCE8}" destId="{7EE06478-7B21-4F66-87C1-3AAB19FCFA3D}" srcOrd="2" destOrd="0" presId="urn:microsoft.com/office/officeart/2005/8/layout/bProcess2"/>
    <dgm:cxn modelId="{E531A26A-5E40-41D4-BC2A-3F111A5E9A8B}" type="presParOf" srcId="{7EE06478-7B21-4F66-87C1-3AAB19FCFA3D}" destId="{B7123A4E-516C-4CCD-B796-7ACFDCF28A39}" srcOrd="0" destOrd="0" presId="urn:microsoft.com/office/officeart/2005/8/layout/bProcess2"/>
    <dgm:cxn modelId="{05D712D1-0A63-450A-B935-AE312F8E792F}" type="presParOf" srcId="{7EE06478-7B21-4F66-87C1-3AAB19FCFA3D}" destId="{6BA29BD4-E293-465E-BDC6-B8B8D303FCB0}" srcOrd="1" destOrd="0" presId="urn:microsoft.com/office/officeart/2005/8/layout/bProcess2"/>
    <dgm:cxn modelId="{74185A78-3C80-4457-B0DF-5A511E6E50B8}" type="presParOf" srcId="{1A4C7908-B53B-49F0-8834-0C382986CCE8}" destId="{4C266437-26DC-4CD3-909B-E735AFFF36A1}" srcOrd="3" destOrd="0" presId="urn:microsoft.com/office/officeart/2005/8/layout/bProcess2"/>
    <dgm:cxn modelId="{520E918F-6058-4452-876F-03A5E0C93C20}" type="presParOf" srcId="{1A4C7908-B53B-49F0-8834-0C382986CCE8}" destId="{5D2624D1-BF8D-41DD-8A24-C1BD9E87FF22}" srcOrd="4" destOrd="0" presId="urn:microsoft.com/office/officeart/2005/8/layout/bProcess2"/>
    <dgm:cxn modelId="{E433F03A-4E24-48CA-B01E-5AF85CA1FEBE}" type="presParOf" srcId="{5D2624D1-BF8D-41DD-8A24-C1BD9E87FF22}" destId="{510B2C35-75EC-4456-B7B3-4E0DEC196F36}" srcOrd="0" destOrd="0" presId="urn:microsoft.com/office/officeart/2005/8/layout/bProcess2"/>
    <dgm:cxn modelId="{012D8F44-E98D-4958-B455-0099DA1D496B}" type="presParOf" srcId="{5D2624D1-BF8D-41DD-8A24-C1BD9E87FF22}" destId="{E7154E7E-0177-44A3-8A23-C427597EC3D0}" srcOrd="1" destOrd="0" presId="urn:microsoft.com/office/officeart/2005/8/layout/bProcess2"/>
    <dgm:cxn modelId="{631201AC-EC5C-4C8E-A89B-8B9D3065A3C6}" type="presParOf" srcId="{1A4C7908-B53B-49F0-8834-0C382986CCE8}" destId="{45C4A170-8289-4D03-962F-7C5F9585E432}" srcOrd="5" destOrd="0" presId="urn:microsoft.com/office/officeart/2005/8/layout/bProcess2"/>
    <dgm:cxn modelId="{78F1EC13-601F-4269-BADE-C57752F3AEFA}" type="presParOf" srcId="{1A4C7908-B53B-49F0-8834-0C382986CCE8}" destId="{5E42612B-C647-4427-95DF-52CAC8A87ECF}" srcOrd="6" destOrd="0" presId="urn:microsoft.com/office/officeart/2005/8/layout/bProcess2"/>
    <dgm:cxn modelId="{1B339B8F-D158-4551-9F31-629381CABFC8}" type="presParOf" srcId="{5E42612B-C647-4427-95DF-52CAC8A87ECF}" destId="{88DDCB68-921D-4F99-8701-00BD6F067976}" srcOrd="0" destOrd="0" presId="urn:microsoft.com/office/officeart/2005/8/layout/bProcess2"/>
    <dgm:cxn modelId="{F4A7CE4C-95C3-4A75-837E-54F39D51ADA8}" type="presParOf" srcId="{5E42612B-C647-4427-95DF-52CAC8A87ECF}" destId="{072A7383-996E-4E10-8DE9-2B12D39312E4}" srcOrd="1" destOrd="0" presId="urn:microsoft.com/office/officeart/2005/8/layout/bProcess2"/>
    <dgm:cxn modelId="{7D918C5F-495F-4F23-9A06-C2C1266F8C34}" type="presParOf" srcId="{1A4C7908-B53B-49F0-8834-0C382986CCE8}" destId="{CECBE9C5-77D4-4EAA-9D35-A11CFEAC68E6}" srcOrd="7" destOrd="0" presId="urn:microsoft.com/office/officeart/2005/8/layout/bProcess2"/>
    <dgm:cxn modelId="{CC864C50-A255-46F4-B4FF-C538D6A4EE5A}" type="presParOf" srcId="{1A4C7908-B53B-49F0-8834-0C382986CCE8}" destId="{E50B2F9C-BA55-4E2F-BC2F-93CEB1743487}" srcOrd="8" destOrd="0" presId="urn:microsoft.com/office/officeart/2005/8/layout/bProcess2"/>
    <dgm:cxn modelId="{85CEF683-606A-437B-92B6-305379292D13}" type="presParOf" srcId="{E50B2F9C-BA55-4E2F-BC2F-93CEB1743487}" destId="{CF032336-ADA9-40CC-BE48-F39622497478}" srcOrd="0" destOrd="0" presId="urn:microsoft.com/office/officeart/2005/8/layout/bProcess2"/>
    <dgm:cxn modelId="{CD6FB50D-1667-466D-827A-B3A8B65CC3CF}" type="presParOf" srcId="{E50B2F9C-BA55-4E2F-BC2F-93CEB1743487}" destId="{0A4AB96D-732A-4122-B868-C451C1D47608}" srcOrd="1" destOrd="0" presId="urn:microsoft.com/office/officeart/2005/8/layout/bProcess2"/>
    <dgm:cxn modelId="{51637E67-5992-4FAD-BEA2-BB20DF186F75}" type="presParOf" srcId="{1A4C7908-B53B-49F0-8834-0C382986CCE8}" destId="{7656DEC8-7B7F-4866-9E7C-D13BD318BFF5}" srcOrd="9" destOrd="0" presId="urn:microsoft.com/office/officeart/2005/8/layout/bProcess2"/>
    <dgm:cxn modelId="{61CFC21B-EB1A-40FD-97E0-35912301A158}" type="presParOf" srcId="{1A4C7908-B53B-49F0-8834-0C382986CCE8}" destId="{1D57C726-CA3D-4443-AE4F-F9AEC99F431D}" srcOrd="10" destOrd="0" presId="urn:microsoft.com/office/officeart/2005/8/layout/bProcess2"/>
    <dgm:cxn modelId="{10FD882E-EDA4-47C5-AE7D-D540F1517538}" type="presParOf" srcId="{1D57C726-CA3D-4443-AE4F-F9AEC99F431D}" destId="{DD9AC834-E316-4032-8CE2-D0918015604A}" srcOrd="0" destOrd="0" presId="urn:microsoft.com/office/officeart/2005/8/layout/bProcess2"/>
    <dgm:cxn modelId="{E8DC8F7F-C622-4E57-BFE6-D64100AFDE04}" type="presParOf" srcId="{1D57C726-CA3D-4443-AE4F-F9AEC99F431D}" destId="{010F117A-FD02-4297-AAC7-9048CBD0250B}" srcOrd="1" destOrd="0" presId="urn:microsoft.com/office/officeart/2005/8/layout/bProcess2"/>
    <dgm:cxn modelId="{4ABADB55-8889-4E25-BC59-0990FCE577C8}" type="presParOf" srcId="{1A4C7908-B53B-49F0-8834-0C382986CCE8}" destId="{66EB2634-529E-4129-9478-C83D4BB8CAF8}" srcOrd="11" destOrd="0" presId="urn:microsoft.com/office/officeart/2005/8/layout/bProcess2"/>
    <dgm:cxn modelId="{AB68CADA-B4A2-49D5-8E14-3E22A2B9CAB7}" type="presParOf" srcId="{1A4C7908-B53B-49F0-8834-0C382986CCE8}" destId="{ABEA2514-5E9E-49A1-8E8A-791F93DFF4DA}" srcOrd="12" destOrd="0" presId="urn:microsoft.com/office/officeart/2005/8/layout/bProcess2"/>
    <dgm:cxn modelId="{5101AFD9-CA3A-46DB-A951-8E359A9CDCBA}" type="presParOf" srcId="{ABEA2514-5E9E-49A1-8E8A-791F93DFF4DA}" destId="{756E5410-AA62-4815-8E09-AB374FE030F4}" srcOrd="0" destOrd="0" presId="urn:microsoft.com/office/officeart/2005/8/layout/bProcess2"/>
    <dgm:cxn modelId="{1CDF6405-9D78-4EF2-8DC9-0FB68569C8FD}" type="presParOf" srcId="{ABEA2514-5E9E-49A1-8E8A-791F93DFF4DA}" destId="{7ADFEC07-010D-471A-A768-316C460FFE82}" srcOrd="1" destOrd="0" presId="urn:microsoft.com/office/officeart/2005/8/layout/bProcess2"/>
    <dgm:cxn modelId="{B6F10D9F-0335-4F27-A181-AEF631D82602}" type="presParOf" srcId="{1A4C7908-B53B-49F0-8834-0C382986CCE8}" destId="{28CA7958-9F00-4DE1-BE46-80A2AF1CD380}" srcOrd="13" destOrd="0" presId="urn:microsoft.com/office/officeart/2005/8/layout/bProcess2"/>
    <dgm:cxn modelId="{8B28FE0D-5B7D-4A85-9472-58D5E8729816}" type="presParOf" srcId="{1A4C7908-B53B-49F0-8834-0C382986CCE8}" destId="{0EE62E21-1035-4466-995C-DC4F8C04AAB9}" srcOrd="14" destOrd="0" presId="urn:microsoft.com/office/officeart/2005/8/layout/bProcess2"/>
    <dgm:cxn modelId="{4E39C632-77A5-4E8C-8842-A06B2EF4DB1D}" type="presParOf" srcId="{0EE62E21-1035-4466-995C-DC4F8C04AAB9}" destId="{0E6D5C8A-BD35-405A-8BF8-32E6F9EF91B6}" srcOrd="0" destOrd="0" presId="urn:microsoft.com/office/officeart/2005/8/layout/bProcess2"/>
    <dgm:cxn modelId="{05843080-2F9C-4B66-9CD6-1BB4C87DAA99}" type="presParOf" srcId="{0EE62E21-1035-4466-995C-DC4F8C04AAB9}" destId="{0E316A6C-3633-4AE5-A7BD-4707AB50CB2F}" srcOrd="1" destOrd="0" presId="urn:microsoft.com/office/officeart/2005/8/layout/bProcess2"/>
    <dgm:cxn modelId="{C4B91D70-B436-4681-A14F-6D610E5FC0A5}" type="presParOf" srcId="{1A4C7908-B53B-49F0-8834-0C382986CCE8}" destId="{4A80ED92-6916-434F-8DB0-1310B0A94F21}" srcOrd="15" destOrd="0" presId="urn:microsoft.com/office/officeart/2005/8/layout/bProcess2"/>
    <dgm:cxn modelId="{757DDAE2-067A-411C-A59B-46452F886387}" type="presParOf" srcId="{1A4C7908-B53B-49F0-8834-0C382986CCE8}" destId="{1C9306F9-4D21-48D6-8F31-018241B584C0}" srcOrd="16" destOrd="0" presId="urn:microsoft.com/office/officeart/2005/8/layout/bProcess2"/>
    <dgm:cxn modelId="{CC44D657-EB1E-4A4D-807E-2276C4BFD3FB}" type="presParOf" srcId="{1C9306F9-4D21-48D6-8F31-018241B584C0}" destId="{EB1DABFC-A3D0-456E-8221-1CF2F24F7C0A}" srcOrd="0" destOrd="0" presId="urn:microsoft.com/office/officeart/2005/8/layout/bProcess2"/>
    <dgm:cxn modelId="{4DA1858B-6F8C-4FC1-AF8E-B90C50258DE3}" type="presParOf" srcId="{1C9306F9-4D21-48D6-8F31-018241B584C0}" destId="{D545F81B-12FE-401F-AF56-2FE06647AA06}" srcOrd="1" destOrd="0" presId="urn:microsoft.com/office/officeart/2005/8/layout/bProcess2"/>
    <dgm:cxn modelId="{29D30749-6161-49AC-8384-9086A2E60A9F}" type="presParOf" srcId="{1A4C7908-B53B-49F0-8834-0C382986CCE8}" destId="{A33C81A3-C54B-46A1-A5DB-35C0B27D3DC8}" srcOrd="17" destOrd="0" presId="urn:microsoft.com/office/officeart/2005/8/layout/bProcess2"/>
    <dgm:cxn modelId="{9DF5480B-8ED1-4E01-8E4D-87BF1EB89812}" type="presParOf" srcId="{1A4C7908-B53B-49F0-8834-0C382986CCE8}" destId="{EFAA93EA-92E3-4D6D-926F-CA09C333F9CB}" srcOrd="18" destOrd="0" presId="urn:microsoft.com/office/officeart/2005/8/layout/bProcess2"/>
    <dgm:cxn modelId="{94996FD6-7472-484F-A83A-9908C312D2B8}" type="presParOf" srcId="{EFAA93EA-92E3-4D6D-926F-CA09C333F9CB}" destId="{6CAFA981-D250-4EED-9AF9-45169E5FD246}" srcOrd="0" destOrd="0" presId="urn:microsoft.com/office/officeart/2005/8/layout/bProcess2"/>
    <dgm:cxn modelId="{34C42F1D-8FD8-4891-A1B2-44697AA16438}" type="presParOf" srcId="{EFAA93EA-92E3-4D6D-926F-CA09C333F9CB}" destId="{9FF53B91-1411-45FB-91DF-CC6C78380F2F}" srcOrd="1" destOrd="0" presId="urn:microsoft.com/office/officeart/2005/8/layout/bProcess2"/>
    <dgm:cxn modelId="{4BB7CC9D-4753-4F52-B51D-5035CFBA59FF}" type="presParOf" srcId="{1A4C7908-B53B-49F0-8834-0C382986CCE8}" destId="{DEDDFB65-9406-4532-8098-6C4FE565AF9C}" srcOrd="19" destOrd="0" presId="urn:microsoft.com/office/officeart/2005/8/layout/bProcess2"/>
    <dgm:cxn modelId="{7BC87D13-CD47-4F2B-AE0C-2F8CCC2523CC}" type="presParOf" srcId="{1A4C7908-B53B-49F0-8834-0C382986CCE8}" destId="{1742ADAA-6283-4498-B570-BF3848C3DAD7}" srcOrd="20" destOrd="0" presId="urn:microsoft.com/office/officeart/2005/8/layout/bProcess2"/>
    <dgm:cxn modelId="{3262B585-81FC-4CDF-880A-3CF16624B297}" type="presParOf" srcId="{1742ADAA-6283-4498-B570-BF3848C3DAD7}" destId="{4405373B-1205-437A-BE8B-E357A93D80F3}" srcOrd="0" destOrd="0" presId="urn:microsoft.com/office/officeart/2005/8/layout/bProcess2"/>
    <dgm:cxn modelId="{8B53284F-086C-483F-8B0F-24211E29D481}" type="presParOf" srcId="{1742ADAA-6283-4498-B570-BF3848C3DAD7}" destId="{F67D1FB5-15FF-4219-9030-9A0838D6D061}" srcOrd="1" destOrd="0" presId="urn:microsoft.com/office/officeart/2005/8/layout/bProcess2"/>
    <dgm:cxn modelId="{BA6E66EA-7255-4FCD-B2B2-BA0E7375AF6B}" type="presParOf" srcId="{1A4C7908-B53B-49F0-8834-0C382986CCE8}" destId="{6F132915-D379-4A8F-ACC5-23DE312FDBFA}" srcOrd="21" destOrd="0" presId="urn:microsoft.com/office/officeart/2005/8/layout/bProcess2"/>
    <dgm:cxn modelId="{DA44F4D2-D4A6-4258-A67B-B81E44008238}" type="presParOf" srcId="{1A4C7908-B53B-49F0-8834-0C382986CCE8}" destId="{7E66D2C5-0442-47F7-8B15-30F97F5EC002}" srcOrd="2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63D70-2303-4964-8CD7-D941A9B0E1F3}">
      <dsp:nvSpPr>
        <dsp:cNvPr id="0" name=""/>
        <dsp:cNvSpPr/>
      </dsp:nvSpPr>
      <dsp:spPr>
        <a:xfrm>
          <a:off x="688870" y="3056"/>
          <a:ext cx="1221581" cy="122158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NH</a:t>
          </a:r>
          <a:r>
            <a:rPr lang="en-US" sz="2500" kern="1200" baseline="-25000" dirty="0" smtClean="0">
              <a:solidFill>
                <a:schemeClr val="tx1"/>
              </a:solidFill>
            </a:rPr>
            <a:t>3</a:t>
          </a:r>
          <a:endParaRPr lang="en-US" sz="2500" kern="1200" dirty="0">
            <a:solidFill>
              <a:schemeClr val="tx1"/>
            </a:solidFill>
          </a:endParaRPr>
        </a:p>
      </dsp:txBody>
      <dsp:txXfrm>
        <a:off x="867766" y="181952"/>
        <a:ext cx="863789" cy="863789"/>
      </dsp:txXfrm>
    </dsp:sp>
    <dsp:sp modelId="{516506FD-DD5B-46AC-89A7-FACEB5572254}">
      <dsp:nvSpPr>
        <dsp:cNvPr id="0" name=""/>
        <dsp:cNvSpPr/>
      </dsp:nvSpPr>
      <dsp:spPr>
        <a:xfrm rot="16185862">
          <a:off x="939317" y="1266697"/>
          <a:ext cx="716780" cy="294087"/>
        </a:xfrm>
        <a:prstGeom prst="leftRightArrow">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6BA29BD4-E293-465E-BDC6-B8B8D303FCB0}">
      <dsp:nvSpPr>
        <dsp:cNvPr id="0" name=""/>
        <dsp:cNvSpPr/>
      </dsp:nvSpPr>
      <dsp:spPr>
        <a:xfrm>
          <a:off x="898733" y="1779506"/>
          <a:ext cx="814794" cy="814794"/>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NH</a:t>
          </a:r>
          <a:r>
            <a:rPr lang="en-US" sz="2200" kern="1200" baseline="-25000" dirty="0" smtClean="0">
              <a:solidFill>
                <a:schemeClr val="tx1"/>
              </a:solidFill>
            </a:rPr>
            <a:t>3</a:t>
          </a:r>
          <a:endParaRPr lang="en-US" sz="2200" kern="1200" baseline="-25000" dirty="0">
            <a:solidFill>
              <a:schemeClr val="tx1"/>
            </a:solidFill>
          </a:endParaRPr>
        </a:p>
      </dsp:txBody>
      <dsp:txXfrm>
        <a:off x="1018057" y="1898830"/>
        <a:ext cx="576146" cy="576146"/>
      </dsp:txXfrm>
    </dsp:sp>
    <dsp:sp modelId="{4C266437-26DC-4CD3-909B-E735AFFF36A1}">
      <dsp:nvSpPr>
        <dsp:cNvPr id="0" name=""/>
        <dsp:cNvSpPr/>
      </dsp:nvSpPr>
      <dsp:spPr>
        <a:xfrm rot="16212891">
          <a:off x="734629" y="2776601"/>
          <a:ext cx="1012425" cy="294087"/>
        </a:xfrm>
        <a:prstGeom prst="leftRightArrow">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sp>
    <dsp:sp modelId="{E7154E7E-0177-44A3-8A23-C427597EC3D0}">
      <dsp:nvSpPr>
        <dsp:cNvPr id="0" name=""/>
        <dsp:cNvSpPr/>
      </dsp:nvSpPr>
      <dsp:spPr>
        <a:xfrm>
          <a:off x="892264" y="3504718"/>
          <a:ext cx="814794" cy="81479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NH</a:t>
          </a:r>
          <a:r>
            <a:rPr lang="en-US" sz="2100" kern="1200" baseline="-25000" dirty="0" smtClean="0"/>
            <a:t>4</a:t>
          </a:r>
          <a:r>
            <a:rPr lang="en-US" sz="2100" kern="1200" baseline="30000" dirty="0" smtClean="0"/>
            <a:t>+</a:t>
          </a:r>
          <a:endParaRPr lang="en-US" sz="2100" kern="1200" dirty="0"/>
        </a:p>
      </dsp:txBody>
      <dsp:txXfrm>
        <a:off x="1011588" y="3624042"/>
        <a:ext cx="576146" cy="576146"/>
      </dsp:txXfrm>
    </dsp:sp>
    <dsp:sp modelId="{45C4A170-8289-4D03-962F-7C5F9585E432}">
      <dsp:nvSpPr>
        <dsp:cNvPr id="0" name=""/>
        <dsp:cNvSpPr/>
      </dsp:nvSpPr>
      <dsp:spPr>
        <a:xfrm rot="7839260">
          <a:off x="1448014" y="3153803"/>
          <a:ext cx="773781" cy="294087"/>
        </a:xfrm>
        <a:prstGeom prst="leftRightArrow">
          <a:avLst/>
        </a:prstGeom>
        <a:no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072A7383-996E-4E10-8DE9-2B12D39312E4}">
      <dsp:nvSpPr>
        <dsp:cNvPr id="0" name=""/>
        <dsp:cNvSpPr/>
      </dsp:nvSpPr>
      <dsp:spPr>
        <a:xfrm>
          <a:off x="2742602" y="3504718"/>
          <a:ext cx="814794" cy="81479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NO</a:t>
          </a:r>
          <a:r>
            <a:rPr lang="en-US" sz="2100" kern="1200" baseline="-25000" dirty="0" smtClean="0"/>
            <a:t>2</a:t>
          </a:r>
          <a:r>
            <a:rPr lang="en-US" sz="2100" kern="1200" baseline="30000" dirty="0" smtClean="0"/>
            <a:t>-</a:t>
          </a:r>
          <a:endParaRPr lang="en-US" sz="2100" kern="1200" dirty="0"/>
        </a:p>
      </dsp:txBody>
      <dsp:txXfrm>
        <a:off x="2861926" y="3624042"/>
        <a:ext cx="576146" cy="576146"/>
      </dsp:txXfrm>
    </dsp:sp>
    <dsp:sp modelId="{CECBE9C5-77D4-4EAA-9D35-A11CFEAC68E6}">
      <dsp:nvSpPr>
        <dsp:cNvPr id="0" name=""/>
        <dsp:cNvSpPr/>
      </dsp:nvSpPr>
      <dsp:spPr>
        <a:xfrm rot="5400000">
          <a:off x="2836047" y="2939612"/>
          <a:ext cx="621034" cy="294087"/>
        </a:xfrm>
        <a:prstGeom prst="leftRightArrow">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0A4AB96D-732A-4122-B868-C451C1D47608}">
      <dsp:nvSpPr>
        <dsp:cNvPr id="0" name=""/>
        <dsp:cNvSpPr/>
      </dsp:nvSpPr>
      <dsp:spPr>
        <a:xfrm>
          <a:off x="2742602" y="1855584"/>
          <a:ext cx="814794" cy="814794"/>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baseline="0" dirty="0" smtClean="0">
              <a:solidFill>
                <a:schemeClr val="tx1"/>
              </a:solidFill>
            </a:rPr>
            <a:t>N</a:t>
          </a:r>
          <a:r>
            <a:rPr lang="en-US" sz="2200" kern="1200" baseline="-25000" dirty="0" smtClean="0">
              <a:solidFill>
                <a:schemeClr val="tx1"/>
              </a:solidFill>
            </a:rPr>
            <a:t>2</a:t>
          </a:r>
        </a:p>
        <a:p>
          <a:pPr lvl="0" algn="ctr" defTabSz="977900">
            <a:lnSpc>
              <a:spcPct val="90000"/>
            </a:lnSpc>
            <a:spcBef>
              <a:spcPct val="0"/>
            </a:spcBef>
            <a:spcAft>
              <a:spcPts val="0"/>
            </a:spcAft>
          </a:pPr>
          <a:r>
            <a:rPr lang="en-US" sz="2200" kern="1200" dirty="0" smtClean="0">
              <a:solidFill>
                <a:schemeClr val="tx1"/>
              </a:solidFill>
            </a:rPr>
            <a:t>N</a:t>
          </a:r>
          <a:r>
            <a:rPr lang="en-US" sz="2200" kern="1200" baseline="-25000" dirty="0" smtClean="0">
              <a:solidFill>
                <a:schemeClr val="tx1"/>
              </a:solidFill>
            </a:rPr>
            <a:t>2</a:t>
          </a:r>
          <a:r>
            <a:rPr lang="en-US" sz="2200" kern="1200" baseline="0" dirty="0" smtClean="0">
              <a:solidFill>
                <a:schemeClr val="tx1"/>
              </a:solidFill>
            </a:rPr>
            <a:t>O</a:t>
          </a:r>
        </a:p>
        <a:p>
          <a:pPr lvl="0" algn="ctr" defTabSz="977900">
            <a:lnSpc>
              <a:spcPct val="90000"/>
            </a:lnSpc>
            <a:spcBef>
              <a:spcPct val="0"/>
            </a:spcBef>
            <a:spcAft>
              <a:spcPts val="0"/>
            </a:spcAft>
          </a:pPr>
          <a:r>
            <a:rPr lang="en-US" sz="2200" kern="1200" baseline="0" dirty="0" smtClean="0">
              <a:solidFill>
                <a:schemeClr val="tx1"/>
              </a:solidFill>
            </a:rPr>
            <a:t>NO</a:t>
          </a:r>
          <a:endParaRPr lang="en-US" sz="2200" kern="1200" dirty="0">
            <a:solidFill>
              <a:schemeClr val="tx1"/>
            </a:solidFill>
          </a:endParaRPr>
        </a:p>
      </dsp:txBody>
      <dsp:txXfrm>
        <a:off x="2861926" y="1974908"/>
        <a:ext cx="576146" cy="576146"/>
      </dsp:txXfrm>
    </dsp:sp>
    <dsp:sp modelId="{7656DEC8-7B7F-4866-9E7C-D13BD318BFF5}">
      <dsp:nvSpPr>
        <dsp:cNvPr id="0" name=""/>
        <dsp:cNvSpPr/>
      </dsp:nvSpPr>
      <dsp:spPr>
        <a:xfrm rot="5400000">
          <a:off x="2819850" y="1261444"/>
          <a:ext cx="770618" cy="294087"/>
        </a:xfrm>
        <a:prstGeom prst="leftRightArrow">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010F117A-FD02-4297-AAC7-9048CBD0250B}">
      <dsp:nvSpPr>
        <dsp:cNvPr id="0" name=""/>
        <dsp:cNvSpPr/>
      </dsp:nvSpPr>
      <dsp:spPr>
        <a:xfrm>
          <a:off x="2616989" y="88051"/>
          <a:ext cx="1257513" cy="814794"/>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b="0" kern="1200" dirty="0" smtClean="0">
              <a:solidFill>
                <a:schemeClr val="tx1"/>
              </a:solidFill>
            </a:rPr>
            <a:t>NO N</a:t>
          </a:r>
          <a:r>
            <a:rPr lang="en-US" sz="2200" b="0" kern="1200" baseline="-25000" dirty="0" smtClean="0">
              <a:solidFill>
                <a:schemeClr val="tx1"/>
              </a:solidFill>
            </a:rPr>
            <a:t>2</a:t>
          </a:r>
          <a:r>
            <a:rPr lang="en-US" sz="2200" b="0" kern="1200" baseline="0" dirty="0" smtClean="0">
              <a:solidFill>
                <a:schemeClr val="tx1"/>
              </a:solidFill>
            </a:rPr>
            <a:t>O</a:t>
          </a:r>
        </a:p>
        <a:p>
          <a:pPr lvl="0" algn="ctr" defTabSz="977900">
            <a:lnSpc>
              <a:spcPct val="90000"/>
            </a:lnSpc>
            <a:spcBef>
              <a:spcPct val="0"/>
            </a:spcBef>
            <a:spcAft>
              <a:spcPts val="0"/>
            </a:spcAft>
          </a:pPr>
          <a:r>
            <a:rPr lang="en-US" sz="2200" b="0" kern="1200" baseline="0" dirty="0" smtClean="0">
              <a:solidFill>
                <a:schemeClr val="tx1"/>
              </a:solidFill>
            </a:rPr>
            <a:t>N</a:t>
          </a:r>
          <a:r>
            <a:rPr lang="en-US" sz="2200" b="0" kern="1200" baseline="-25000" dirty="0" smtClean="0">
              <a:solidFill>
                <a:schemeClr val="tx1"/>
              </a:solidFill>
            </a:rPr>
            <a:t>2</a:t>
          </a:r>
          <a:endParaRPr lang="en-US" sz="2200" b="0" kern="1200" baseline="-25000" dirty="0">
            <a:solidFill>
              <a:srgbClr val="0070C0"/>
            </a:solidFill>
          </a:endParaRPr>
        </a:p>
      </dsp:txBody>
      <dsp:txXfrm>
        <a:off x="2801148" y="207375"/>
        <a:ext cx="889195" cy="576146"/>
      </dsp:txXfrm>
    </dsp:sp>
    <dsp:sp modelId="{66EB2634-529E-4129-9478-C83D4BB8CAF8}">
      <dsp:nvSpPr>
        <dsp:cNvPr id="0" name=""/>
        <dsp:cNvSpPr/>
      </dsp:nvSpPr>
      <dsp:spPr>
        <a:xfrm rot="11031624">
          <a:off x="3617894" y="151855"/>
          <a:ext cx="773213" cy="294087"/>
        </a:xfrm>
        <a:prstGeom prst="leftRightArrow">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7ADFEC07-010D-471A-A768-316C460FFE82}">
      <dsp:nvSpPr>
        <dsp:cNvPr id="0" name=""/>
        <dsp:cNvSpPr/>
      </dsp:nvSpPr>
      <dsp:spPr>
        <a:xfrm>
          <a:off x="4427813" y="206449"/>
          <a:ext cx="1145047" cy="814794"/>
        </a:xfrm>
        <a:prstGeom prst="ellipse">
          <a:avLst/>
        </a:prstGeom>
        <a:noFill/>
        <a:ln w="571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NO </a:t>
          </a:r>
          <a:r>
            <a:rPr lang="en-US" sz="2000" kern="1200" baseline="0" dirty="0" smtClean="0">
              <a:solidFill>
                <a:schemeClr val="tx1"/>
              </a:solidFill>
            </a:rPr>
            <a:t>N</a:t>
          </a:r>
          <a:r>
            <a:rPr lang="en-US" sz="2000" kern="1200" baseline="-25000" dirty="0" smtClean="0">
              <a:solidFill>
                <a:schemeClr val="tx1"/>
              </a:solidFill>
            </a:rPr>
            <a:t>2</a:t>
          </a:r>
          <a:r>
            <a:rPr lang="en-US" sz="2000" kern="1200" baseline="0" dirty="0" smtClean="0">
              <a:solidFill>
                <a:schemeClr val="tx1"/>
              </a:solidFill>
            </a:rPr>
            <a:t>O HONO</a:t>
          </a:r>
          <a:endParaRPr lang="en-US" sz="2000" kern="1200" baseline="0" dirty="0">
            <a:solidFill>
              <a:schemeClr val="tx1"/>
            </a:solidFill>
          </a:endParaRPr>
        </a:p>
      </dsp:txBody>
      <dsp:txXfrm>
        <a:off x="4595501" y="325773"/>
        <a:ext cx="809671" cy="576146"/>
      </dsp:txXfrm>
    </dsp:sp>
    <dsp:sp modelId="{28CA7958-9F00-4DE1-BE46-80A2AF1CD380}">
      <dsp:nvSpPr>
        <dsp:cNvPr id="0" name=""/>
        <dsp:cNvSpPr/>
      </dsp:nvSpPr>
      <dsp:spPr>
        <a:xfrm rot="16200000">
          <a:off x="4732900" y="1241398"/>
          <a:ext cx="761998" cy="294087"/>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0E316A6C-3633-4AE5-A7BD-4707AB50CB2F}">
      <dsp:nvSpPr>
        <dsp:cNvPr id="0" name=""/>
        <dsp:cNvSpPr/>
      </dsp:nvSpPr>
      <dsp:spPr>
        <a:xfrm>
          <a:off x="4592940" y="1946315"/>
          <a:ext cx="814794" cy="633331"/>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solidFill>
              <a:schemeClr val="tx1"/>
            </a:solidFill>
          </a:endParaRPr>
        </a:p>
      </dsp:txBody>
      <dsp:txXfrm>
        <a:off x="4712264" y="2039064"/>
        <a:ext cx="576146" cy="447833"/>
      </dsp:txXfrm>
    </dsp:sp>
    <dsp:sp modelId="{4A80ED92-6916-434F-8DB0-1310B0A94F21}">
      <dsp:nvSpPr>
        <dsp:cNvPr id="0" name=""/>
        <dsp:cNvSpPr/>
      </dsp:nvSpPr>
      <dsp:spPr>
        <a:xfrm rot="8050158">
          <a:off x="3539435" y="2949558"/>
          <a:ext cx="920933" cy="294087"/>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D545F81B-12FE-401F-AF56-2FE06647AA06}">
      <dsp:nvSpPr>
        <dsp:cNvPr id="0" name=""/>
        <dsp:cNvSpPr/>
      </dsp:nvSpPr>
      <dsp:spPr>
        <a:xfrm>
          <a:off x="2712552" y="3441576"/>
          <a:ext cx="967202" cy="90182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NO</a:t>
          </a:r>
          <a:r>
            <a:rPr lang="en-US" sz="2100" kern="1200" baseline="-25000" dirty="0" smtClean="0"/>
            <a:t>2</a:t>
          </a:r>
          <a:r>
            <a:rPr lang="en-US" sz="2100" kern="1200" baseline="30000" dirty="0" smtClean="0"/>
            <a:t>-</a:t>
          </a:r>
          <a:endParaRPr lang="en-US" sz="2100" kern="1200" dirty="0"/>
        </a:p>
      </dsp:txBody>
      <dsp:txXfrm>
        <a:off x="2854195" y="3573645"/>
        <a:ext cx="683916" cy="637684"/>
      </dsp:txXfrm>
    </dsp:sp>
    <dsp:sp modelId="{A33C81A3-C54B-46A1-A5DB-35C0B27D3DC8}">
      <dsp:nvSpPr>
        <dsp:cNvPr id="0" name=""/>
        <dsp:cNvSpPr/>
      </dsp:nvSpPr>
      <dsp:spPr>
        <a:xfrm rot="10799755">
          <a:off x="4000209" y="3731049"/>
          <a:ext cx="2162265" cy="294087"/>
        </a:xfrm>
        <a:prstGeom prst="leftRightArrow">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9FF53B91-1411-45FB-91DF-CC6C78380F2F}">
      <dsp:nvSpPr>
        <dsp:cNvPr id="0" name=""/>
        <dsp:cNvSpPr/>
      </dsp:nvSpPr>
      <dsp:spPr>
        <a:xfrm>
          <a:off x="6473926" y="3504718"/>
          <a:ext cx="814794" cy="81479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t>NO</a:t>
          </a:r>
          <a:r>
            <a:rPr lang="en-US" sz="2100" kern="1200" baseline="-25000" smtClean="0"/>
            <a:t>3</a:t>
          </a:r>
          <a:r>
            <a:rPr lang="en-US" sz="2100" kern="1200" baseline="30000" smtClean="0"/>
            <a:t>-</a:t>
          </a:r>
          <a:endParaRPr lang="en-US" sz="2100" kern="1200" dirty="0"/>
        </a:p>
      </dsp:txBody>
      <dsp:txXfrm>
        <a:off x="6593250" y="3624042"/>
        <a:ext cx="576146" cy="576146"/>
      </dsp:txXfrm>
    </dsp:sp>
    <dsp:sp modelId="{DEDDFB65-9406-4532-8098-6C4FE565AF9C}">
      <dsp:nvSpPr>
        <dsp:cNvPr id="0" name=""/>
        <dsp:cNvSpPr/>
      </dsp:nvSpPr>
      <dsp:spPr>
        <a:xfrm rot="11213173">
          <a:off x="7502313" y="2077861"/>
          <a:ext cx="427553" cy="294087"/>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F67D1FB5-15FF-4219-9030-9A0838D6D061}">
      <dsp:nvSpPr>
        <dsp:cNvPr id="0" name=""/>
        <dsp:cNvSpPr/>
      </dsp:nvSpPr>
      <dsp:spPr>
        <a:xfrm>
          <a:off x="6493163" y="2041031"/>
          <a:ext cx="1318810" cy="491973"/>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HNO</a:t>
          </a:r>
          <a:r>
            <a:rPr lang="en-US" sz="2200" kern="1200" baseline="-25000" dirty="0" smtClean="0">
              <a:solidFill>
                <a:schemeClr val="tx1"/>
              </a:solidFill>
            </a:rPr>
            <a:t>3</a:t>
          </a:r>
          <a:endParaRPr lang="en-US" sz="2200" kern="1200" dirty="0">
            <a:solidFill>
              <a:schemeClr val="tx1"/>
            </a:solidFill>
          </a:endParaRPr>
        </a:p>
      </dsp:txBody>
      <dsp:txXfrm>
        <a:off x="6686298" y="2113079"/>
        <a:ext cx="932540" cy="347877"/>
      </dsp:txXfrm>
    </dsp:sp>
    <dsp:sp modelId="{6F132915-D379-4A8F-ACC5-23DE312FDBFA}">
      <dsp:nvSpPr>
        <dsp:cNvPr id="0" name=""/>
        <dsp:cNvSpPr/>
      </dsp:nvSpPr>
      <dsp:spPr>
        <a:xfrm rot="5389295">
          <a:off x="6464984" y="1405452"/>
          <a:ext cx="1111018" cy="294087"/>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7E66D2C5-0442-47F7-8B15-30F97F5EC002}">
      <dsp:nvSpPr>
        <dsp:cNvPr id="0" name=""/>
        <dsp:cNvSpPr/>
      </dsp:nvSpPr>
      <dsp:spPr>
        <a:xfrm>
          <a:off x="6422730" y="141778"/>
          <a:ext cx="1221581" cy="843440"/>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HNO</a:t>
          </a:r>
          <a:r>
            <a:rPr lang="en-US" sz="2400" kern="1200" baseline="-25000" dirty="0" smtClean="0">
              <a:solidFill>
                <a:schemeClr val="tx1"/>
              </a:solidFill>
            </a:rPr>
            <a:t>3</a:t>
          </a:r>
          <a:endParaRPr lang="en-US" sz="2400" kern="1200" baseline="-25000" dirty="0">
            <a:solidFill>
              <a:schemeClr val="tx1"/>
            </a:solidFill>
          </a:endParaRPr>
        </a:p>
      </dsp:txBody>
      <dsp:txXfrm>
        <a:off x="6601626" y="265297"/>
        <a:ext cx="863789" cy="59640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1E855642-4447-47C4-9B35-47A542AA9393}" type="datetimeFigureOut">
              <a:rPr lang="en-US" smtClean="0"/>
              <a:t>10/24/2016</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A0BD40A9-2CB2-442A-A5F3-0E48F639E2AF}" type="slidenum">
              <a:rPr lang="en-US" smtClean="0"/>
              <a:t>‹#›</a:t>
            </a:fld>
            <a:endParaRPr lang="en-US"/>
          </a:p>
        </p:txBody>
      </p:sp>
    </p:spTree>
    <p:extLst>
      <p:ext uri="{BB962C8B-B14F-4D97-AF65-F5344CB8AC3E}">
        <p14:creationId xmlns:p14="http://schemas.microsoft.com/office/powerpoint/2010/main" val="28054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D40A9-2CB2-442A-A5F3-0E48F639E2AF}" type="slidenum">
              <a:rPr lang="en-US" smtClean="0"/>
              <a:t>1</a:t>
            </a:fld>
            <a:endParaRPr lang="en-US"/>
          </a:p>
        </p:txBody>
      </p:sp>
    </p:spTree>
    <p:extLst>
      <p:ext uri="{BB962C8B-B14F-4D97-AF65-F5344CB8AC3E}">
        <p14:creationId xmlns:p14="http://schemas.microsoft.com/office/powerpoint/2010/main" val="261870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5D2ED-BBD8-4034-86FB-D50E3C4ACF1A}" type="slidenum">
              <a:rPr lang="en-US" smtClean="0"/>
              <a:t>5</a:t>
            </a:fld>
            <a:endParaRPr lang="en-US"/>
          </a:p>
        </p:txBody>
      </p:sp>
    </p:spTree>
    <p:extLst>
      <p:ext uri="{BB962C8B-B14F-4D97-AF65-F5344CB8AC3E}">
        <p14:creationId xmlns:p14="http://schemas.microsoft.com/office/powerpoint/2010/main" val="303810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19" indent="-173919">
              <a:buFont typeface="Arial" panose="020B0604020202020204" pitchFamily="34" charset="0"/>
              <a:buChar char="•"/>
            </a:pPr>
            <a:r>
              <a:rPr lang="en-US" b="1" dirty="0" smtClean="0"/>
              <a:t>HUSC</a:t>
            </a:r>
            <a:r>
              <a:rPr lang="en-US" b="1" baseline="0" dirty="0" smtClean="0"/>
              <a:t> </a:t>
            </a:r>
            <a:r>
              <a:rPr lang="en-US" b="1" dirty="0" smtClean="0"/>
              <a:t>to Schedule Vegetable Plantings, Predict Harvest Dates and Manage Crops</a:t>
            </a:r>
          </a:p>
          <a:p>
            <a:pPr marL="173919" indent="-173919">
              <a:buFont typeface="Arial" panose="020B0604020202020204" pitchFamily="34" charset="0"/>
              <a:buChar char="•"/>
            </a:pPr>
            <a:endParaRPr lang="en-US" b="1" dirty="0" smtClean="0"/>
          </a:p>
          <a:p>
            <a:pPr marL="173919" indent="-173919">
              <a:buFont typeface="Arial" panose="020B0604020202020204" pitchFamily="34" charset="0"/>
              <a:buChar char="•"/>
            </a:pPr>
            <a:endParaRPr lang="en-US" b="1" dirty="0" smtClean="0"/>
          </a:p>
          <a:p>
            <a:pPr marL="173919" indent="-173919">
              <a:buFont typeface="Arial" panose="020B0604020202020204" pitchFamily="34" charset="0"/>
              <a:buChar char="•"/>
            </a:pPr>
            <a:r>
              <a:rPr lang="en-US" b="1" dirty="0" smtClean="0"/>
              <a:t>T</a:t>
            </a:r>
            <a:r>
              <a:rPr lang="en-US" dirty="0" smtClean="0"/>
              <a:t>emperature controls the development of many organisms that don’t have complex thermoregulatory systems. This allows us to predict the development of different organisms by accurately using development or phenology models which are based on the accumulation of heat units (i.e. degree days) during a growing season. </a:t>
            </a:r>
            <a:endParaRPr lang="en-US" dirty="0"/>
          </a:p>
        </p:txBody>
      </p:sp>
      <p:sp>
        <p:nvSpPr>
          <p:cNvPr id="4" name="Slide Number Placeholder 3"/>
          <p:cNvSpPr>
            <a:spLocks noGrp="1"/>
          </p:cNvSpPr>
          <p:nvPr>
            <p:ph type="sldNum" sz="quarter" idx="10"/>
          </p:nvPr>
        </p:nvSpPr>
        <p:spPr/>
        <p:txBody>
          <a:bodyPr/>
          <a:lstStyle/>
          <a:p>
            <a:fld id="{FAFAF025-CC82-4B79-BF5D-4A28871455E1}" type="slidenum">
              <a:rPr lang="en-US" smtClean="0"/>
              <a:t>6</a:t>
            </a:fld>
            <a:endParaRPr lang="en-US"/>
          </a:p>
        </p:txBody>
      </p:sp>
    </p:spTree>
    <p:extLst>
      <p:ext uri="{BB962C8B-B14F-4D97-AF65-F5344CB8AC3E}">
        <p14:creationId xmlns:p14="http://schemas.microsoft.com/office/powerpoint/2010/main" val="141621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AA521-E356-4D4F-AF53-B38A76821BA7}" type="datetime1">
              <a:rPr lang="en-US" smtClean="0"/>
              <a:t>10/24/2016</a:t>
            </a:fld>
            <a:endParaRPr lang="en-US"/>
          </a:p>
        </p:txBody>
      </p:sp>
      <p:sp>
        <p:nvSpPr>
          <p:cNvPr id="5" name="Footer Placeholder 4"/>
          <p:cNvSpPr>
            <a:spLocks noGrp="1"/>
          </p:cNvSpPr>
          <p:nvPr>
            <p:ph type="ftr" sz="quarter" idx="11"/>
          </p:nvPr>
        </p:nvSpPr>
        <p:spPr/>
        <p:txBody>
          <a:bodyPr/>
          <a:lstStyle/>
          <a:p>
            <a:r>
              <a:rPr lang="en-US" smtClean="0"/>
              <a:t>14th Annual CMAS Conference, October 5-7, 2015, UNC-Chapel Hill.</a:t>
            </a:r>
            <a:endParaRPr lang="en-US"/>
          </a:p>
        </p:txBody>
      </p:sp>
      <p:sp>
        <p:nvSpPr>
          <p:cNvPr id="6" name="Slide Number Placeholder 5"/>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232860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F38A8-69D8-4A2B-9374-4B8266712C80}" type="datetime1">
              <a:rPr lang="en-US" smtClean="0"/>
              <a:t>10/24/2016</a:t>
            </a:fld>
            <a:endParaRPr lang="en-US"/>
          </a:p>
        </p:txBody>
      </p:sp>
      <p:sp>
        <p:nvSpPr>
          <p:cNvPr id="5" name="Footer Placeholder 4"/>
          <p:cNvSpPr>
            <a:spLocks noGrp="1"/>
          </p:cNvSpPr>
          <p:nvPr>
            <p:ph type="ftr" sz="quarter" idx="11"/>
          </p:nvPr>
        </p:nvSpPr>
        <p:spPr/>
        <p:txBody>
          <a:bodyPr/>
          <a:lstStyle/>
          <a:p>
            <a:r>
              <a:rPr lang="en-US" smtClean="0"/>
              <a:t>14th Annual CMAS Conference, October 5-7, 2015, UNC-Chapel Hill.</a:t>
            </a:r>
            <a:endParaRPr lang="en-US"/>
          </a:p>
        </p:txBody>
      </p:sp>
      <p:sp>
        <p:nvSpPr>
          <p:cNvPr id="6" name="Slide Number Placeholder 5"/>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42461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A94CD-EFB3-433F-AE12-69995C82FC30}" type="datetime1">
              <a:rPr lang="en-US" smtClean="0"/>
              <a:t>10/24/2016</a:t>
            </a:fld>
            <a:endParaRPr lang="en-US"/>
          </a:p>
        </p:txBody>
      </p:sp>
      <p:sp>
        <p:nvSpPr>
          <p:cNvPr id="5" name="Footer Placeholder 4"/>
          <p:cNvSpPr>
            <a:spLocks noGrp="1"/>
          </p:cNvSpPr>
          <p:nvPr>
            <p:ph type="ftr" sz="quarter" idx="11"/>
          </p:nvPr>
        </p:nvSpPr>
        <p:spPr/>
        <p:txBody>
          <a:bodyPr/>
          <a:lstStyle/>
          <a:p>
            <a:r>
              <a:rPr lang="en-US" smtClean="0"/>
              <a:t>14th Annual CMAS Conference, October 5-7, 2015, UNC-Chapel Hill.</a:t>
            </a:r>
            <a:endParaRPr lang="en-US"/>
          </a:p>
        </p:txBody>
      </p:sp>
      <p:sp>
        <p:nvSpPr>
          <p:cNvPr id="6" name="Slide Number Placeholder 5"/>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251207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E49EE-0285-463C-98EF-7D78F12D3A8A}" type="datetime1">
              <a:rPr lang="en-US" smtClean="0"/>
              <a:t>10/24/2016</a:t>
            </a:fld>
            <a:endParaRPr lang="en-US"/>
          </a:p>
        </p:txBody>
      </p:sp>
      <p:sp>
        <p:nvSpPr>
          <p:cNvPr id="5" name="Footer Placeholder 4"/>
          <p:cNvSpPr>
            <a:spLocks noGrp="1"/>
          </p:cNvSpPr>
          <p:nvPr>
            <p:ph type="ftr" sz="quarter" idx="11"/>
          </p:nvPr>
        </p:nvSpPr>
        <p:spPr/>
        <p:txBody>
          <a:bodyPr/>
          <a:lstStyle/>
          <a:p>
            <a:r>
              <a:rPr lang="en-US" smtClean="0"/>
              <a:t>14th Annual CMAS Conference, October 5-7, 2015, UNC-Chapel Hill.</a:t>
            </a:r>
            <a:endParaRPr lang="en-US"/>
          </a:p>
        </p:txBody>
      </p:sp>
      <p:sp>
        <p:nvSpPr>
          <p:cNvPr id="6" name="Slide Number Placeholder 5"/>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36324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96123-C856-471B-A4DD-F273990D92CD}" type="datetime1">
              <a:rPr lang="en-US" smtClean="0"/>
              <a:t>10/24/2016</a:t>
            </a:fld>
            <a:endParaRPr lang="en-US"/>
          </a:p>
        </p:txBody>
      </p:sp>
      <p:sp>
        <p:nvSpPr>
          <p:cNvPr id="5" name="Footer Placeholder 4"/>
          <p:cNvSpPr>
            <a:spLocks noGrp="1"/>
          </p:cNvSpPr>
          <p:nvPr>
            <p:ph type="ftr" sz="quarter" idx="11"/>
          </p:nvPr>
        </p:nvSpPr>
        <p:spPr/>
        <p:txBody>
          <a:bodyPr/>
          <a:lstStyle/>
          <a:p>
            <a:r>
              <a:rPr lang="en-US" smtClean="0"/>
              <a:t>14th Annual CMAS Conference, October 5-7, 2015, UNC-Chapel Hill.</a:t>
            </a:r>
            <a:endParaRPr lang="en-US"/>
          </a:p>
        </p:txBody>
      </p:sp>
      <p:sp>
        <p:nvSpPr>
          <p:cNvPr id="6" name="Slide Number Placeholder 5"/>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253526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197C6B-71F5-4FD3-A98F-5BAD3F4C3D12}" type="datetime1">
              <a:rPr lang="en-US" smtClean="0"/>
              <a:t>10/24/2016</a:t>
            </a:fld>
            <a:endParaRPr lang="en-US"/>
          </a:p>
        </p:txBody>
      </p:sp>
      <p:sp>
        <p:nvSpPr>
          <p:cNvPr id="6" name="Footer Placeholder 5"/>
          <p:cNvSpPr>
            <a:spLocks noGrp="1"/>
          </p:cNvSpPr>
          <p:nvPr>
            <p:ph type="ftr" sz="quarter" idx="11"/>
          </p:nvPr>
        </p:nvSpPr>
        <p:spPr/>
        <p:txBody>
          <a:bodyPr/>
          <a:lstStyle/>
          <a:p>
            <a:r>
              <a:rPr lang="en-US" smtClean="0"/>
              <a:t>14th Annual CMAS Conference, October 5-7, 2015, UNC-Chapel Hill.</a:t>
            </a:r>
            <a:endParaRPr lang="en-US"/>
          </a:p>
        </p:txBody>
      </p:sp>
      <p:sp>
        <p:nvSpPr>
          <p:cNvPr id="7" name="Slide Number Placeholder 6"/>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364518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7CE371-6CED-4816-A22A-822488950AFA}" type="datetime1">
              <a:rPr lang="en-US" smtClean="0"/>
              <a:t>10/24/2016</a:t>
            </a:fld>
            <a:endParaRPr lang="en-US"/>
          </a:p>
        </p:txBody>
      </p:sp>
      <p:sp>
        <p:nvSpPr>
          <p:cNvPr id="8" name="Footer Placeholder 7"/>
          <p:cNvSpPr>
            <a:spLocks noGrp="1"/>
          </p:cNvSpPr>
          <p:nvPr>
            <p:ph type="ftr" sz="quarter" idx="11"/>
          </p:nvPr>
        </p:nvSpPr>
        <p:spPr/>
        <p:txBody>
          <a:bodyPr/>
          <a:lstStyle/>
          <a:p>
            <a:r>
              <a:rPr lang="en-US" smtClean="0"/>
              <a:t>14th Annual CMAS Conference, October 5-7, 2015, UNC-Chapel Hill.</a:t>
            </a:r>
            <a:endParaRPr lang="en-US"/>
          </a:p>
        </p:txBody>
      </p:sp>
      <p:sp>
        <p:nvSpPr>
          <p:cNvPr id="9" name="Slide Number Placeholder 8"/>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106897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5A9955-5278-47D8-8BD2-0C400D0B6F3C}" type="datetime1">
              <a:rPr lang="en-US" smtClean="0"/>
              <a:t>10/24/2016</a:t>
            </a:fld>
            <a:endParaRPr lang="en-US"/>
          </a:p>
        </p:txBody>
      </p:sp>
      <p:sp>
        <p:nvSpPr>
          <p:cNvPr id="4" name="Footer Placeholder 3"/>
          <p:cNvSpPr>
            <a:spLocks noGrp="1"/>
          </p:cNvSpPr>
          <p:nvPr>
            <p:ph type="ftr" sz="quarter" idx="11"/>
          </p:nvPr>
        </p:nvSpPr>
        <p:spPr/>
        <p:txBody>
          <a:bodyPr/>
          <a:lstStyle/>
          <a:p>
            <a:r>
              <a:rPr lang="en-US" smtClean="0"/>
              <a:t>14th Annual CMAS Conference, October 5-7, 2015, UNC-Chapel Hill.</a:t>
            </a:r>
            <a:endParaRPr lang="en-US"/>
          </a:p>
        </p:txBody>
      </p:sp>
      <p:sp>
        <p:nvSpPr>
          <p:cNvPr id="5" name="Slide Number Placeholder 4"/>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16391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C271D-49B2-4BC2-B09A-FF15F18F6BCC}" type="datetime1">
              <a:rPr lang="en-US" smtClean="0"/>
              <a:t>10/24/2016</a:t>
            </a:fld>
            <a:endParaRPr lang="en-US"/>
          </a:p>
        </p:txBody>
      </p:sp>
      <p:sp>
        <p:nvSpPr>
          <p:cNvPr id="3" name="Footer Placeholder 2"/>
          <p:cNvSpPr>
            <a:spLocks noGrp="1"/>
          </p:cNvSpPr>
          <p:nvPr>
            <p:ph type="ftr" sz="quarter" idx="11"/>
          </p:nvPr>
        </p:nvSpPr>
        <p:spPr/>
        <p:txBody>
          <a:bodyPr/>
          <a:lstStyle/>
          <a:p>
            <a:r>
              <a:rPr lang="en-US" smtClean="0"/>
              <a:t>14th Annual CMAS Conference, October 5-7, 2015, UNC-Chapel Hill.</a:t>
            </a:r>
            <a:endParaRPr lang="en-US"/>
          </a:p>
        </p:txBody>
      </p:sp>
      <p:sp>
        <p:nvSpPr>
          <p:cNvPr id="4" name="Slide Number Placeholder 3"/>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360529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EA21D-E312-471A-95AD-0EBC65D26F98}" type="datetime1">
              <a:rPr lang="en-US" smtClean="0"/>
              <a:t>10/24/2016</a:t>
            </a:fld>
            <a:endParaRPr lang="en-US"/>
          </a:p>
        </p:txBody>
      </p:sp>
      <p:sp>
        <p:nvSpPr>
          <p:cNvPr id="6" name="Footer Placeholder 5"/>
          <p:cNvSpPr>
            <a:spLocks noGrp="1"/>
          </p:cNvSpPr>
          <p:nvPr>
            <p:ph type="ftr" sz="quarter" idx="11"/>
          </p:nvPr>
        </p:nvSpPr>
        <p:spPr/>
        <p:txBody>
          <a:bodyPr/>
          <a:lstStyle/>
          <a:p>
            <a:r>
              <a:rPr lang="en-US" smtClean="0"/>
              <a:t>14th Annual CMAS Conference, October 5-7, 2015, UNC-Chapel Hill.</a:t>
            </a:r>
            <a:endParaRPr lang="en-US"/>
          </a:p>
        </p:txBody>
      </p:sp>
      <p:sp>
        <p:nvSpPr>
          <p:cNvPr id="7" name="Slide Number Placeholder 6"/>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384357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D02-7F83-4F2C-AC9D-18647D2CEB6C}" type="datetime1">
              <a:rPr lang="en-US" smtClean="0"/>
              <a:t>10/24/2016</a:t>
            </a:fld>
            <a:endParaRPr lang="en-US"/>
          </a:p>
        </p:txBody>
      </p:sp>
      <p:sp>
        <p:nvSpPr>
          <p:cNvPr id="6" name="Footer Placeholder 5"/>
          <p:cNvSpPr>
            <a:spLocks noGrp="1"/>
          </p:cNvSpPr>
          <p:nvPr>
            <p:ph type="ftr" sz="quarter" idx="11"/>
          </p:nvPr>
        </p:nvSpPr>
        <p:spPr/>
        <p:txBody>
          <a:bodyPr/>
          <a:lstStyle/>
          <a:p>
            <a:r>
              <a:rPr lang="en-US" smtClean="0"/>
              <a:t>14th Annual CMAS Conference, October 5-7, 2015, UNC-Chapel Hill.</a:t>
            </a:r>
            <a:endParaRPr lang="en-US"/>
          </a:p>
        </p:txBody>
      </p:sp>
      <p:sp>
        <p:nvSpPr>
          <p:cNvPr id="7" name="Slide Number Placeholder 6"/>
          <p:cNvSpPr>
            <a:spLocks noGrp="1"/>
          </p:cNvSpPr>
          <p:nvPr>
            <p:ph type="sldNum" sz="quarter" idx="12"/>
          </p:nvPr>
        </p:nvSpPr>
        <p:spPr/>
        <p:txBody>
          <a:bodyPr/>
          <a:lstStyle/>
          <a:p>
            <a:fld id="{372F0189-5D01-45B2-A820-A944A9D341E7}" type="slidenum">
              <a:rPr lang="en-US" smtClean="0"/>
              <a:t>‹#›</a:t>
            </a:fld>
            <a:endParaRPr lang="en-US"/>
          </a:p>
        </p:txBody>
      </p:sp>
    </p:spTree>
    <p:extLst>
      <p:ext uri="{BB962C8B-B14F-4D97-AF65-F5344CB8AC3E}">
        <p14:creationId xmlns:p14="http://schemas.microsoft.com/office/powerpoint/2010/main" val="144372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24441-6311-4CBE-89E2-E46EB99564B2}" type="datetime1">
              <a:rPr lang="en-US" smtClean="0"/>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14th Annual CMAS Conference, October 5-7, 2015, UNC-Chapel Hill.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F0189-5D01-45B2-A820-A944A9D341E7}" type="slidenum">
              <a:rPr lang="en-US" smtClean="0"/>
              <a:t>‹#›</a:t>
            </a:fld>
            <a:endParaRPr lang="en-US"/>
          </a:p>
        </p:txBody>
      </p:sp>
    </p:spTree>
    <p:extLst>
      <p:ext uri="{BB962C8B-B14F-4D97-AF65-F5344CB8AC3E}">
        <p14:creationId xmlns:p14="http://schemas.microsoft.com/office/powerpoint/2010/main" val="2228364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mascenter.org/fest-c/documentation/1.2/FESTC1_2_userManual.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275" y="467821"/>
            <a:ext cx="8382000" cy="1447800"/>
          </a:xfrm>
        </p:spPr>
        <p:txBody>
          <a:bodyPr>
            <a:normAutofit/>
          </a:bodyPr>
          <a:lstStyle/>
          <a:p>
            <a:pPr marL="0" indent="0" algn="ctr">
              <a:buNone/>
            </a:pPr>
            <a:r>
              <a:rPr lang="en-US" sz="3900" b="1" dirty="0">
                <a:solidFill>
                  <a:srgbClr val="002060"/>
                </a:solidFill>
                <a:latin typeface="+mj-lt"/>
              </a:rPr>
              <a:t>Updates on Soil NO</a:t>
            </a:r>
            <a:r>
              <a:rPr lang="en-US" sz="3900" b="1" baseline="-25000" dirty="0">
                <a:solidFill>
                  <a:srgbClr val="002060"/>
                </a:solidFill>
                <a:latin typeface="+mj-lt"/>
              </a:rPr>
              <a:t>x</a:t>
            </a:r>
            <a:r>
              <a:rPr lang="en-US" sz="3900" b="1" dirty="0">
                <a:solidFill>
                  <a:srgbClr val="002060"/>
                </a:solidFill>
                <a:latin typeface="+mj-lt"/>
              </a:rPr>
              <a:t> parametrization in CMAQ </a:t>
            </a:r>
            <a:r>
              <a:rPr lang="en-US" sz="3900" b="1" dirty="0" smtClean="0">
                <a:solidFill>
                  <a:srgbClr val="002060"/>
                </a:solidFill>
                <a:latin typeface="+mj-lt"/>
              </a:rPr>
              <a:t>v 5.1</a:t>
            </a:r>
            <a:endParaRPr lang="en-US" sz="3600" b="1" dirty="0" smtClean="0">
              <a:latin typeface="+mj-lt"/>
            </a:endParaRPr>
          </a:p>
          <a:p>
            <a:pPr marL="0" indent="0" algn="ctr">
              <a:buNone/>
            </a:pPr>
            <a:endParaRPr lang="en-US" sz="1400" dirty="0" smtClean="0"/>
          </a:p>
        </p:txBody>
      </p:sp>
      <p:pic>
        <p:nvPicPr>
          <p:cNvPr id="2" name="Picture 1"/>
          <p:cNvPicPr>
            <a:picLocks noChangeAspect="1"/>
          </p:cNvPicPr>
          <p:nvPr/>
        </p:nvPicPr>
        <p:blipFill>
          <a:blip r:embed="rId3"/>
          <a:stretch>
            <a:fillRect/>
          </a:stretch>
        </p:blipFill>
        <p:spPr>
          <a:xfrm>
            <a:off x="7234473" y="5921752"/>
            <a:ext cx="1695450" cy="719138"/>
          </a:xfrm>
          <a:prstGeom prst="rect">
            <a:avLst/>
          </a:prstGeom>
        </p:spPr>
      </p:pic>
      <p:sp>
        <p:nvSpPr>
          <p:cNvPr id="4" name="TextBox 3"/>
          <p:cNvSpPr txBox="1"/>
          <p:nvPr/>
        </p:nvSpPr>
        <p:spPr>
          <a:xfrm>
            <a:off x="304800" y="2514600"/>
            <a:ext cx="8553450" cy="2185214"/>
          </a:xfrm>
          <a:prstGeom prst="rect">
            <a:avLst/>
          </a:prstGeom>
          <a:noFill/>
        </p:spPr>
        <p:txBody>
          <a:bodyPr wrap="square" rtlCol="0">
            <a:spAutoFit/>
          </a:bodyPr>
          <a:lstStyle/>
          <a:p>
            <a:pPr algn="ctr"/>
            <a:r>
              <a:rPr lang="en-US" sz="2000" dirty="0"/>
              <a:t>Quazi </a:t>
            </a:r>
            <a:r>
              <a:rPr lang="en-US" sz="2000" dirty="0" smtClean="0"/>
              <a:t>Z. Rasool</a:t>
            </a:r>
            <a:r>
              <a:rPr lang="en-US" sz="2000" baseline="30000" dirty="0"/>
              <a:t>1</a:t>
            </a:r>
            <a:r>
              <a:rPr lang="en-US" sz="2000" dirty="0" smtClean="0"/>
              <a:t>, </a:t>
            </a:r>
            <a:r>
              <a:rPr lang="en-US" sz="2000" dirty="0"/>
              <a:t>Jesse </a:t>
            </a:r>
            <a:r>
              <a:rPr lang="en-US" sz="2000" dirty="0" smtClean="0"/>
              <a:t>O. Bash</a:t>
            </a:r>
            <a:r>
              <a:rPr lang="en-US" sz="2000" baseline="30000" dirty="0" smtClean="0"/>
              <a:t>2</a:t>
            </a:r>
            <a:r>
              <a:rPr lang="en-US" sz="2000" dirty="0" smtClean="0"/>
              <a:t>, </a:t>
            </a:r>
            <a:r>
              <a:rPr lang="en-US" sz="2000" dirty="0" err="1"/>
              <a:t>Rui</a:t>
            </a:r>
            <a:r>
              <a:rPr lang="en-US" sz="2000" dirty="0"/>
              <a:t> </a:t>
            </a:r>
            <a:r>
              <a:rPr lang="en-US" sz="2000" dirty="0" smtClean="0"/>
              <a:t>Zhang</a:t>
            </a:r>
            <a:r>
              <a:rPr lang="en-US" sz="2000" baseline="30000" dirty="0" smtClean="0"/>
              <a:t>1</a:t>
            </a:r>
            <a:r>
              <a:rPr lang="en-US" sz="2000" dirty="0" smtClean="0"/>
              <a:t>, </a:t>
            </a:r>
            <a:r>
              <a:rPr lang="en-US" sz="2000" dirty="0"/>
              <a:t>Ellen </a:t>
            </a:r>
            <a:r>
              <a:rPr lang="en-US" sz="2000" dirty="0" smtClean="0"/>
              <a:t>J. Cooter</a:t>
            </a:r>
            <a:r>
              <a:rPr lang="en-US" sz="2000" baseline="30000" dirty="0" smtClean="0"/>
              <a:t>2</a:t>
            </a:r>
            <a:r>
              <a:rPr lang="en-US" sz="2000" dirty="0" smtClean="0"/>
              <a:t>, </a:t>
            </a:r>
            <a:r>
              <a:rPr lang="en-US" sz="2000" dirty="0"/>
              <a:t>Benjamin </a:t>
            </a:r>
            <a:r>
              <a:rPr lang="en-US" sz="2000" dirty="0" smtClean="0"/>
              <a:t>Lash</a:t>
            </a:r>
            <a:r>
              <a:rPr lang="en-US" sz="2000" baseline="30000" dirty="0" smtClean="0"/>
              <a:t>1</a:t>
            </a:r>
            <a:r>
              <a:rPr lang="en-US" sz="2000" dirty="0" smtClean="0"/>
              <a:t>, </a:t>
            </a:r>
            <a:r>
              <a:rPr lang="en-US" sz="2000" dirty="0"/>
              <a:t>Daniel S. </a:t>
            </a:r>
            <a:r>
              <a:rPr lang="en-US" sz="2000" dirty="0" smtClean="0"/>
              <a:t>Cohan</a:t>
            </a:r>
            <a:r>
              <a:rPr lang="en-US" sz="2000" baseline="30000" dirty="0" smtClean="0"/>
              <a:t>1</a:t>
            </a:r>
            <a:r>
              <a:rPr lang="en-US" sz="2000" dirty="0"/>
              <a:t> and </a:t>
            </a:r>
            <a:r>
              <a:rPr lang="en-US" sz="2000" dirty="0" err="1"/>
              <a:t>Lok</a:t>
            </a:r>
            <a:r>
              <a:rPr lang="en-US" sz="2000" dirty="0"/>
              <a:t> N. </a:t>
            </a:r>
            <a:r>
              <a:rPr lang="en-US" sz="2000" dirty="0" smtClean="0"/>
              <a:t>Lamsal</a:t>
            </a:r>
            <a:r>
              <a:rPr lang="en-US" sz="2000" baseline="30000" dirty="0" smtClean="0"/>
              <a:t>3</a:t>
            </a:r>
          </a:p>
          <a:p>
            <a:pPr algn="ctr"/>
            <a:endParaRPr lang="en-US" baseline="30000" dirty="0"/>
          </a:p>
          <a:p>
            <a:pPr algn="ctr"/>
            <a:endParaRPr lang="en-US" baseline="30000" dirty="0" smtClean="0"/>
          </a:p>
          <a:p>
            <a:pPr algn="ctr"/>
            <a:r>
              <a:rPr lang="en-US" baseline="30000" dirty="0" smtClean="0"/>
              <a:t>1</a:t>
            </a:r>
            <a:r>
              <a:rPr lang="en-US" dirty="0" smtClean="0"/>
              <a:t>Department of Civil engineering, Rice University</a:t>
            </a:r>
          </a:p>
          <a:p>
            <a:pPr algn="ctr"/>
            <a:r>
              <a:rPr lang="en-US" baseline="30000" dirty="0" smtClean="0"/>
              <a:t>2</a:t>
            </a:r>
            <a:r>
              <a:rPr lang="en-US" dirty="0" smtClean="0"/>
              <a:t>Computational Exposure Division, NERL, US Environmental Protection Agency</a:t>
            </a:r>
          </a:p>
          <a:p>
            <a:pPr algn="ctr"/>
            <a:r>
              <a:rPr lang="en-US" baseline="30000" dirty="0" smtClean="0"/>
              <a:t>3</a:t>
            </a:r>
            <a:r>
              <a:rPr lang="en-US" dirty="0" smtClean="0"/>
              <a:t>NASA Goddard Space Flight Center</a:t>
            </a:r>
            <a:endParaRPr lang="en-US" baseline="30000" dirty="0"/>
          </a:p>
          <a:p>
            <a:endParaRPr lang="en-US" b="1" dirty="0"/>
          </a:p>
        </p:txBody>
      </p:sp>
      <p:sp>
        <p:nvSpPr>
          <p:cNvPr id="6" name="TextBox 5"/>
          <p:cNvSpPr txBox="1"/>
          <p:nvPr/>
        </p:nvSpPr>
        <p:spPr>
          <a:xfrm>
            <a:off x="698296" y="5937209"/>
            <a:ext cx="7743824" cy="923330"/>
          </a:xfrm>
          <a:prstGeom prst="rect">
            <a:avLst/>
          </a:prstGeom>
          <a:noFill/>
        </p:spPr>
        <p:txBody>
          <a:bodyPr wrap="square" rtlCol="0">
            <a:spAutoFit/>
          </a:bodyPr>
          <a:lstStyle/>
          <a:p>
            <a:pPr algn="ctr"/>
            <a:r>
              <a:rPr lang="en-US" dirty="0" smtClean="0"/>
              <a:t>15th </a:t>
            </a:r>
            <a:r>
              <a:rPr lang="en-US" dirty="0"/>
              <a:t>Annual CMAS Conference, UNC-Chapel </a:t>
            </a:r>
            <a:r>
              <a:rPr lang="en-US" dirty="0" smtClean="0"/>
              <a:t>Hill</a:t>
            </a:r>
          </a:p>
          <a:p>
            <a:pPr algn="ctr"/>
            <a:r>
              <a:rPr lang="en-US" dirty="0" smtClean="0"/>
              <a:t>October 25, 2016</a:t>
            </a:r>
            <a:endParaRPr lang="en-US" dirty="0"/>
          </a:p>
          <a:p>
            <a:pPr algn="ctr"/>
            <a:endParaRPr lang="en-US" dirty="0"/>
          </a:p>
        </p:txBody>
      </p:sp>
    </p:spTree>
    <p:extLst>
      <p:ext uri="{BB962C8B-B14F-4D97-AF65-F5344CB8AC3E}">
        <p14:creationId xmlns:p14="http://schemas.microsoft.com/office/powerpoint/2010/main" val="348734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0"/>
            <a:ext cx="8229600" cy="1143000"/>
          </a:xfrm>
        </p:spPr>
        <p:txBody>
          <a:bodyPr/>
          <a:lstStyle/>
          <a:p>
            <a:r>
              <a:rPr lang="en-US" dirty="0"/>
              <a:t>Impact of Soil NO scheme on PM</a:t>
            </a:r>
          </a:p>
        </p:txBody>
      </p:sp>
      <p:sp>
        <p:nvSpPr>
          <p:cNvPr id="4" name="Slide Number Placeholder 3"/>
          <p:cNvSpPr>
            <a:spLocks noGrp="1"/>
          </p:cNvSpPr>
          <p:nvPr>
            <p:ph type="sldNum" sz="quarter" idx="12"/>
          </p:nvPr>
        </p:nvSpPr>
        <p:spPr/>
        <p:txBody>
          <a:bodyPr/>
          <a:lstStyle/>
          <a:p>
            <a:fld id="{372F0189-5D01-45B2-A820-A944A9D341E7}" type="slidenum">
              <a:rPr lang="en-US" smtClean="0"/>
              <a:t>10</a:t>
            </a:fld>
            <a:endParaRPr lang="en-US"/>
          </a:p>
        </p:txBody>
      </p:sp>
      <p:pic>
        <p:nvPicPr>
          <p:cNvPr id="6" name="Picture 5"/>
          <p:cNvPicPr>
            <a:picLocks noChangeAspect="1"/>
          </p:cNvPicPr>
          <p:nvPr/>
        </p:nvPicPr>
        <p:blipFill>
          <a:blip r:embed="rId2"/>
          <a:stretch>
            <a:fillRect/>
          </a:stretch>
        </p:blipFill>
        <p:spPr>
          <a:xfrm>
            <a:off x="457200" y="1366971"/>
            <a:ext cx="7772400" cy="5181600"/>
          </a:xfrm>
          <a:prstGeom prst="rect">
            <a:avLst/>
          </a:prstGeom>
          <a:ln>
            <a:solidFill>
              <a:schemeClr val="tx1"/>
            </a:solidFill>
          </a:ln>
        </p:spPr>
      </p:pic>
      <p:sp>
        <p:nvSpPr>
          <p:cNvPr id="7" name="TextBox 6"/>
          <p:cNvSpPr txBox="1"/>
          <p:nvPr/>
        </p:nvSpPr>
        <p:spPr>
          <a:xfrm>
            <a:off x="990600" y="990600"/>
            <a:ext cx="6324600" cy="369332"/>
          </a:xfrm>
          <a:prstGeom prst="rect">
            <a:avLst/>
          </a:prstGeom>
          <a:noFill/>
        </p:spPr>
        <p:txBody>
          <a:bodyPr wrap="square" rtlCol="0">
            <a:spAutoFit/>
          </a:bodyPr>
          <a:lstStyle/>
          <a:p>
            <a:r>
              <a:rPr lang="en-US" dirty="0" smtClean="0"/>
              <a:t>Daily Average PM</a:t>
            </a:r>
            <a:r>
              <a:rPr lang="en-US" baseline="-25000" dirty="0" smtClean="0"/>
              <a:t>2.5 </a:t>
            </a:r>
            <a:r>
              <a:rPr lang="en-US" dirty="0" smtClean="0"/>
              <a:t> (Updated Parametrization – Base CMAQ v5.1)</a:t>
            </a:r>
            <a:endParaRPr lang="en-US" dirty="0"/>
          </a:p>
        </p:txBody>
      </p:sp>
    </p:spTree>
    <p:extLst>
      <p:ext uri="{BB962C8B-B14F-4D97-AF65-F5344CB8AC3E}">
        <p14:creationId xmlns:p14="http://schemas.microsoft.com/office/powerpoint/2010/main" val="4190269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7"/>
            <a:ext cx="8229600" cy="1143000"/>
          </a:xfrm>
        </p:spPr>
        <p:txBody>
          <a:bodyPr>
            <a:normAutofit/>
          </a:bodyPr>
          <a:lstStyle/>
          <a:p>
            <a:r>
              <a:rPr lang="en-US" sz="3600" b="1" dirty="0" smtClean="0">
                <a:solidFill>
                  <a:srgbClr val="002060"/>
                </a:solidFill>
              </a:rPr>
              <a:t>Parameterized </a:t>
            </a:r>
            <a:r>
              <a:rPr lang="en-US" sz="3600" b="1" dirty="0" smtClean="0">
                <a:solidFill>
                  <a:srgbClr val="002060"/>
                </a:solidFill>
                <a:sym typeface="Wingdings" panose="05000000000000000000" pitchFamily="2" charset="2"/>
              </a:rPr>
              <a:t></a:t>
            </a:r>
            <a:r>
              <a:rPr lang="en-US" sz="3600" b="1" dirty="0" smtClean="0">
                <a:solidFill>
                  <a:srgbClr val="002060"/>
                </a:solidFill>
              </a:rPr>
              <a:t> Mechanistic</a:t>
            </a:r>
            <a:r>
              <a:rPr lang="en-US" sz="3600" b="1" i="1" dirty="0" smtClean="0">
                <a:solidFill>
                  <a:srgbClr val="002060"/>
                </a:solidFill>
              </a:rPr>
              <a:t> </a:t>
            </a:r>
            <a:r>
              <a:rPr lang="en-US" sz="3600" b="1" dirty="0" smtClean="0">
                <a:solidFill>
                  <a:srgbClr val="002060"/>
                </a:solidFill>
              </a:rPr>
              <a:t>approach</a:t>
            </a:r>
            <a:endParaRPr lang="en-US" sz="3600" dirty="0"/>
          </a:p>
        </p:txBody>
      </p:sp>
      <p:sp>
        <p:nvSpPr>
          <p:cNvPr id="3" name="Content Placeholder 2"/>
          <p:cNvSpPr>
            <a:spLocks noGrp="1"/>
          </p:cNvSpPr>
          <p:nvPr>
            <p:ph idx="1"/>
          </p:nvPr>
        </p:nvSpPr>
        <p:spPr>
          <a:xfrm>
            <a:off x="456126" y="1114023"/>
            <a:ext cx="8535473" cy="4938712"/>
          </a:xfrm>
        </p:spPr>
        <p:txBody>
          <a:bodyPr>
            <a:normAutofit/>
          </a:bodyPr>
          <a:lstStyle/>
          <a:p>
            <a:pPr algn="just"/>
            <a:r>
              <a:rPr lang="en-US" sz="2400" dirty="0" smtClean="0"/>
              <a:t>Parameterization quantifies only soil NO</a:t>
            </a:r>
          </a:p>
          <a:p>
            <a:pPr lvl="1" algn="just"/>
            <a:r>
              <a:rPr lang="en-US" sz="2400" dirty="0" smtClean="0"/>
              <a:t>Not integrated with NH</a:t>
            </a:r>
            <a:r>
              <a:rPr lang="en-US" sz="2400" baseline="-25000" dirty="0" smtClean="0"/>
              <a:t>3</a:t>
            </a:r>
            <a:r>
              <a:rPr lang="en-US" sz="2400" dirty="0" smtClean="0"/>
              <a:t> scheme</a:t>
            </a:r>
          </a:p>
          <a:p>
            <a:pPr lvl="1" algn="just"/>
            <a:r>
              <a:rPr lang="en-US" sz="2400" dirty="0" smtClean="0"/>
              <a:t>Neglects other N species (HONO, N</a:t>
            </a:r>
            <a:r>
              <a:rPr lang="en-US" sz="2400" baseline="-25000" dirty="0" smtClean="0"/>
              <a:t>2</a:t>
            </a:r>
            <a:r>
              <a:rPr lang="en-US" sz="2400" dirty="0" smtClean="0"/>
              <a:t>O)</a:t>
            </a:r>
          </a:p>
          <a:p>
            <a:pPr marL="457200" lvl="1" indent="0" algn="just">
              <a:buNone/>
            </a:pPr>
            <a:endParaRPr lang="en-US" sz="2400" dirty="0" smtClean="0"/>
          </a:p>
          <a:p>
            <a:pPr algn="just"/>
            <a:r>
              <a:rPr lang="en-US" sz="2400" dirty="0" smtClean="0"/>
              <a:t>Need mechanistic approach to represent Soil N biogeochemistry </a:t>
            </a:r>
          </a:p>
          <a:p>
            <a:pPr lvl="1" algn="just"/>
            <a:r>
              <a:rPr lang="en-US" sz="2400" dirty="0" smtClean="0"/>
              <a:t>Nitrification and denitrification processes</a:t>
            </a:r>
          </a:p>
          <a:p>
            <a:pPr marL="457200" lvl="1" indent="0" algn="just">
              <a:buNone/>
            </a:pPr>
            <a:endParaRPr lang="en-US" sz="2400" dirty="0" smtClean="0"/>
          </a:p>
          <a:p>
            <a:pPr algn="just"/>
            <a:r>
              <a:rPr lang="en-US" sz="2400" dirty="0" smtClean="0"/>
              <a:t>Challenge: Scarcity of observational data</a:t>
            </a:r>
          </a:p>
          <a:p>
            <a:pPr algn="just"/>
            <a:endParaRPr lang="en-US" dirty="0" smtClean="0"/>
          </a:p>
          <a:p>
            <a:pPr marL="0" indent="0" algn="just">
              <a:buNone/>
            </a:pPr>
            <a:endParaRPr lang="en-US" dirty="0"/>
          </a:p>
        </p:txBody>
      </p:sp>
      <p:sp>
        <p:nvSpPr>
          <p:cNvPr id="5" name="Slide Number Placeholder 4"/>
          <p:cNvSpPr>
            <a:spLocks noGrp="1"/>
          </p:cNvSpPr>
          <p:nvPr>
            <p:ph type="sldNum" sz="quarter" idx="12"/>
          </p:nvPr>
        </p:nvSpPr>
        <p:spPr/>
        <p:txBody>
          <a:bodyPr/>
          <a:lstStyle/>
          <a:p>
            <a:fld id="{372F0189-5D01-45B2-A820-A944A9D341E7}" type="slidenum">
              <a:rPr lang="en-US" smtClean="0"/>
              <a:t>11</a:t>
            </a:fld>
            <a:endParaRPr lang="en-US" dirty="0"/>
          </a:p>
        </p:txBody>
      </p:sp>
    </p:spTree>
    <p:extLst>
      <p:ext uri="{BB962C8B-B14F-4D97-AF65-F5344CB8AC3E}">
        <p14:creationId xmlns:p14="http://schemas.microsoft.com/office/powerpoint/2010/main" val="2262843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86"/>
            <a:ext cx="8229600" cy="1143000"/>
          </a:xfrm>
        </p:spPr>
        <p:txBody>
          <a:bodyPr>
            <a:normAutofit fontScale="90000"/>
          </a:bodyPr>
          <a:lstStyle/>
          <a:p>
            <a:r>
              <a:rPr lang="en-US" dirty="0" smtClean="0">
                <a:solidFill>
                  <a:srgbClr val="002060"/>
                </a:solidFill>
              </a:rPr>
              <a:t>Soil-Atmosphere reactive N exchange</a:t>
            </a:r>
            <a:endParaRPr lang="en-US"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7653469"/>
              </p:ext>
            </p:extLst>
          </p:nvPr>
        </p:nvGraphicFramePr>
        <p:xfrm>
          <a:off x="471489" y="158489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372F0189-5D01-45B2-A820-A944A9D341E7}" type="slidenum">
              <a:rPr lang="en-US" smtClean="0"/>
              <a:t>12</a:t>
            </a:fld>
            <a:endParaRPr lang="en-US" dirty="0"/>
          </a:p>
        </p:txBody>
      </p:sp>
      <p:cxnSp>
        <p:nvCxnSpPr>
          <p:cNvPr id="10" name="Straight Connector 9"/>
          <p:cNvCxnSpPr/>
          <p:nvPr/>
        </p:nvCxnSpPr>
        <p:spPr>
          <a:xfrm>
            <a:off x="622106" y="310134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43822" y="2732008"/>
            <a:ext cx="1524000" cy="369332"/>
          </a:xfrm>
          <a:prstGeom prst="rect">
            <a:avLst/>
          </a:prstGeom>
          <a:noFill/>
        </p:spPr>
        <p:txBody>
          <a:bodyPr wrap="square" rtlCol="0">
            <a:spAutoFit/>
          </a:bodyPr>
          <a:lstStyle/>
          <a:p>
            <a:pPr algn="ctr"/>
            <a:r>
              <a:rPr lang="en-US" dirty="0" smtClean="0">
                <a:solidFill>
                  <a:srgbClr val="FF0000"/>
                </a:solidFill>
              </a:rPr>
              <a:t>Atmosphere</a:t>
            </a:r>
            <a:endParaRPr lang="en-US" dirty="0">
              <a:solidFill>
                <a:srgbClr val="FF0000"/>
              </a:solidFill>
            </a:endParaRPr>
          </a:p>
        </p:txBody>
      </p:sp>
      <p:sp>
        <p:nvSpPr>
          <p:cNvPr id="12" name="TextBox 11"/>
          <p:cNvSpPr txBox="1"/>
          <p:nvPr/>
        </p:nvSpPr>
        <p:spPr>
          <a:xfrm>
            <a:off x="7848600" y="3194021"/>
            <a:ext cx="990600" cy="369332"/>
          </a:xfrm>
          <a:prstGeom prst="rect">
            <a:avLst/>
          </a:prstGeom>
          <a:noFill/>
        </p:spPr>
        <p:txBody>
          <a:bodyPr wrap="square" rtlCol="0">
            <a:spAutoFit/>
          </a:bodyPr>
          <a:lstStyle/>
          <a:p>
            <a:pPr algn="ctr"/>
            <a:r>
              <a:rPr lang="en-US" dirty="0" smtClean="0">
                <a:solidFill>
                  <a:srgbClr val="FF0000"/>
                </a:solidFill>
              </a:rPr>
              <a:t>Soil</a:t>
            </a:r>
            <a:endParaRPr lang="en-US" dirty="0">
              <a:solidFill>
                <a:srgbClr val="FF0000"/>
              </a:solidFill>
            </a:endParaRPr>
          </a:p>
        </p:txBody>
      </p:sp>
      <p:sp>
        <p:nvSpPr>
          <p:cNvPr id="13" name="TextBox 12"/>
          <p:cNvSpPr txBox="1"/>
          <p:nvPr/>
        </p:nvSpPr>
        <p:spPr>
          <a:xfrm>
            <a:off x="4555828" y="3988945"/>
            <a:ext cx="914400" cy="430887"/>
          </a:xfrm>
          <a:prstGeom prst="rect">
            <a:avLst/>
          </a:prstGeom>
          <a:noFill/>
        </p:spPr>
        <p:txBody>
          <a:bodyPr wrap="square" rtlCol="0">
            <a:spAutoFit/>
          </a:bodyPr>
          <a:lstStyle/>
          <a:p>
            <a:r>
              <a:rPr lang="en-US" sz="2200" dirty="0" smtClean="0"/>
              <a:t>HNO</a:t>
            </a:r>
            <a:r>
              <a:rPr lang="en-US" sz="2200" baseline="-25000" dirty="0" smtClean="0"/>
              <a:t>2</a:t>
            </a:r>
            <a:endParaRPr lang="en-US" dirty="0"/>
          </a:p>
        </p:txBody>
      </p:sp>
      <p:sp>
        <p:nvSpPr>
          <p:cNvPr id="14" name="TextBox 13"/>
          <p:cNvSpPr txBox="1"/>
          <p:nvPr/>
        </p:nvSpPr>
        <p:spPr>
          <a:xfrm>
            <a:off x="4166880" y="4364413"/>
            <a:ext cx="533400" cy="369332"/>
          </a:xfrm>
          <a:prstGeom prst="rect">
            <a:avLst/>
          </a:prstGeom>
          <a:noFill/>
        </p:spPr>
        <p:txBody>
          <a:bodyPr wrap="square" rtlCol="0">
            <a:spAutoFit/>
          </a:bodyPr>
          <a:lstStyle/>
          <a:p>
            <a:r>
              <a:rPr lang="en-US" dirty="0" smtClean="0"/>
              <a:t>H</a:t>
            </a:r>
            <a:r>
              <a:rPr lang="en-US" baseline="30000" dirty="0" smtClean="0"/>
              <a:t>+</a:t>
            </a:r>
            <a:endParaRPr lang="en-US" dirty="0"/>
          </a:p>
        </p:txBody>
      </p:sp>
      <p:sp>
        <p:nvSpPr>
          <p:cNvPr id="18" name="TextBox 17"/>
          <p:cNvSpPr txBox="1"/>
          <p:nvPr/>
        </p:nvSpPr>
        <p:spPr>
          <a:xfrm>
            <a:off x="6458889" y="2256101"/>
            <a:ext cx="645822" cy="400110"/>
          </a:xfrm>
          <a:prstGeom prst="rect">
            <a:avLst/>
          </a:prstGeom>
          <a:noFill/>
        </p:spPr>
        <p:txBody>
          <a:bodyPr wrap="square" rtlCol="0">
            <a:spAutoFit/>
          </a:bodyPr>
          <a:lstStyle/>
          <a:p>
            <a:r>
              <a:rPr lang="en-US" sz="2000" dirty="0" smtClean="0"/>
              <a:t>NO</a:t>
            </a:r>
            <a:r>
              <a:rPr lang="en-US" sz="2000" baseline="-25000" dirty="0" smtClean="0"/>
              <a:t>2</a:t>
            </a:r>
            <a:endParaRPr lang="en-US" sz="2000" dirty="0"/>
          </a:p>
        </p:txBody>
      </p:sp>
      <p:sp>
        <p:nvSpPr>
          <p:cNvPr id="22" name="Down Arrow 21"/>
          <p:cNvSpPr/>
          <p:nvPr/>
        </p:nvSpPr>
        <p:spPr>
          <a:xfrm>
            <a:off x="7359923" y="4128928"/>
            <a:ext cx="228600" cy="717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5956" y="3747336"/>
            <a:ext cx="665677" cy="430887"/>
          </a:xfrm>
          <a:prstGeom prst="rect">
            <a:avLst/>
          </a:prstGeom>
          <a:noFill/>
        </p:spPr>
        <p:txBody>
          <a:bodyPr wrap="square" rtlCol="0">
            <a:spAutoFit/>
          </a:bodyPr>
          <a:lstStyle/>
          <a:p>
            <a:r>
              <a:rPr lang="en-US" sz="2200" dirty="0" smtClean="0"/>
              <a:t>NO</a:t>
            </a:r>
            <a:r>
              <a:rPr lang="en-US" sz="2200" baseline="-25000" dirty="0" smtClean="0"/>
              <a:t>2</a:t>
            </a:r>
            <a:endParaRPr lang="en-US" sz="2200" dirty="0"/>
          </a:p>
        </p:txBody>
      </p:sp>
      <p:cxnSp>
        <p:nvCxnSpPr>
          <p:cNvPr id="25" name="Straight Arrow Connector 24"/>
          <p:cNvCxnSpPr/>
          <p:nvPr/>
        </p:nvCxnSpPr>
        <p:spPr>
          <a:xfrm>
            <a:off x="6705600" y="2656211"/>
            <a:ext cx="0" cy="10756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781800" y="3807330"/>
            <a:ext cx="457200" cy="26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95399" y="4277737"/>
            <a:ext cx="533400" cy="369332"/>
          </a:xfrm>
          <a:prstGeom prst="rect">
            <a:avLst/>
          </a:prstGeom>
          <a:noFill/>
        </p:spPr>
        <p:txBody>
          <a:bodyPr wrap="square" rtlCol="0">
            <a:spAutoFit/>
          </a:bodyPr>
          <a:lstStyle/>
          <a:p>
            <a:r>
              <a:rPr lang="en-US" dirty="0" smtClean="0"/>
              <a:t>H</a:t>
            </a:r>
            <a:r>
              <a:rPr lang="en-US" baseline="30000" dirty="0" smtClean="0"/>
              <a:t>+</a:t>
            </a:r>
            <a:endParaRPr lang="en-US" dirty="0"/>
          </a:p>
        </p:txBody>
      </p:sp>
      <p:sp>
        <p:nvSpPr>
          <p:cNvPr id="41" name="Curved Down Arrow 40"/>
          <p:cNvSpPr/>
          <p:nvPr/>
        </p:nvSpPr>
        <p:spPr>
          <a:xfrm rot="10049853">
            <a:off x="5261261" y="4289774"/>
            <a:ext cx="1529613" cy="398173"/>
          </a:xfrm>
          <a:prstGeom prst="curvedDownArrow">
            <a:avLst>
              <a:gd name="adj1" fmla="val 25000"/>
              <a:gd name="adj2" fmla="val 48479"/>
              <a:gd name="adj3" fmla="val 4032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p:cNvSpPr txBox="1"/>
          <p:nvPr/>
        </p:nvSpPr>
        <p:spPr>
          <a:xfrm>
            <a:off x="-18452" y="2145749"/>
            <a:ext cx="1362343" cy="646331"/>
          </a:xfrm>
          <a:prstGeom prst="rect">
            <a:avLst/>
          </a:prstGeom>
          <a:noFill/>
        </p:spPr>
        <p:txBody>
          <a:bodyPr wrap="square" rtlCol="0">
            <a:spAutoFit/>
          </a:bodyPr>
          <a:lstStyle/>
          <a:p>
            <a:pPr algn="ctr"/>
            <a:r>
              <a:rPr lang="en-US" dirty="0" smtClean="0">
                <a:solidFill>
                  <a:srgbClr val="002060"/>
                </a:solidFill>
              </a:rPr>
              <a:t>Fertilizer, Deposition</a:t>
            </a:r>
            <a:endParaRPr lang="en-US" dirty="0">
              <a:solidFill>
                <a:srgbClr val="002060"/>
              </a:solidFill>
            </a:endParaRPr>
          </a:p>
        </p:txBody>
      </p:sp>
      <p:sp>
        <p:nvSpPr>
          <p:cNvPr id="52" name="Down Arrow 51"/>
          <p:cNvSpPr/>
          <p:nvPr/>
        </p:nvSpPr>
        <p:spPr>
          <a:xfrm>
            <a:off x="363194" y="2863561"/>
            <a:ext cx="314332" cy="203632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6864" y="5143516"/>
            <a:ext cx="767066" cy="7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98138" y="6526846"/>
            <a:ext cx="4900524" cy="276999"/>
          </a:xfrm>
          <a:prstGeom prst="rect">
            <a:avLst/>
          </a:prstGeom>
          <a:noFill/>
        </p:spPr>
        <p:txBody>
          <a:bodyPr wrap="square" rtlCol="0">
            <a:spAutoFit/>
          </a:bodyPr>
          <a:lstStyle/>
          <a:p>
            <a:pPr fontAlgn="base"/>
            <a:r>
              <a:rPr lang="en-US" sz="1200" dirty="0" smtClean="0"/>
              <a:t>Adapted from Su et al., 2011; </a:t>
            </a:r>
            <a:r>
              <a:rPr lang="en-US" sz="1200" dirty="0"/>
              <a:t>Pilegaard, </a:t>
            </a:r>
            <a:r>
              <a:rPr lang="en-US" sz="1200" dirty="0" smtClean="0"/>
              <a:t>2013  and </a:t>
            </a:r>
            <a:r>
              <a:rPr lang="en-US" sz="1200" dirty="0" err="1" smtClean="0"/>
              <a:t>Medinets</a:t>
            </a:r>
            <a:r>
              <a:rPr lang="en-US" sz="1200" dirty="0" smtClean="0"/>
              <a:t> </a:t>
            </a:r>
            <a:r>
              <a:rPr lang="en-US" sz="1200" dirty="0"/>
              <a:t>et al., </a:t>
            </a:r>
            <a:r>
              <a:rPr lang="en-US" sz="1200" dirty="0" smtClean="0"/>
              <a:t>2015</a:t>
            </a:r>
            <a:endParaRPr lang="en-US" sz="1200" dirty="0"/>
          </a:p>
        </p:txBody>
      </p:sp>
      <p:sp>
        <p:nvSpPr>
          <p:cNvPr id="26" name="TextBox 25"/>
          <p:cNvSpPr txBox="1"/>
          <p:nvPr/>
        </p:nvSpPr>
        <p:spPr>
          <a:xfrm>
            <a:off x="1370220" y="5866764"/>
            <a:ext cx="838200" cy="369332"/>
          </a:xfrm>
          <a:prstGeom prst="rect">
            <a:avLst/>
          </a:prstGeom>
          <a:noFill/>
        </p:spPr>
        <p:txBody>
          <a:bodyPr wrap="square" rtlCol="0">
            <a:spAutoFit/>
          </a:bodyPr>
          <a:lstStyle/>
          <a:p>
            <a:r>
              <a:rPr lang="en-US" dirty="0" smtClean="0"/>
              <a:t>N (-3)</a:t>
            </a:r>
            <a:endParaRPr lang="en-US" dirty="0"/>
          </a:p>
        </p:txBody>
      </p:sp>
      <p:sp>
        <p:nvSpPr>
          <p:cNvPr id="40" name="TextBox 39"/>
          <p:cNvSpPr txBox="1"/>
          <p:nvPr/>
        </p:nvSpPr>
        <p:spPr>
          <a:xfrm>
            <a:off x="7184313" y="5864325"/>
            <a:ext cx="838200" cy="369332"/>
          </a:xfrm>
          <a:prstGeom prst="rect">
            <a:avLst/>
          </a:prstGeom>
          <a:noFill/>
        </p:spPr>
        <p:txBody>
          <a:bodyPr wrap="square" rtlCol="0">
            <a:spAutoFit/>
          </a:bodyPr>
          <a:lstStyle/>
          <a:p>
            <a:r>
              <a:rPr lang="en-US" dirty="0" smtClean="0"/>
              <a:t>N (+5)</a:t>
            </a:r>
            <a:endParaRPr lang="en-US" dirty="0"/>
          </a:p>
        </p:txBody>
      </p:sp>
      <p:sp>
        <p:nvSpPr>
          <p:cNvPr id="42" name="TextBox 41"/>
          <p:cNvSpPr txBox="1"/>
          <p:nvPr/>
        </p:nvSpPr>
        <p:spPr>
          <a:xfrm>
            <a:off x="4251356" y="6134586"/>
            <a:ext cx="1679600" cy="430887"/>
          </a:xfrm>
          <a:prstGeom prst="rect">
            <a:avLst/>
          </a:prstGeom>
          <a:noFill/>
        </p:spPr>
        <p:txBody>
          <a:bodyPr wrap="square" rtlCol="0">
            <a:spAutoFit/>
          </a:bodyPr>
          <a:lstStyle/>
          <a:p>
            <a:r>
              <a:rPr lang="en-US" sz="2200" b="1" dirty="0" smtClean="0">
                <a:solidFill>
                  <a:srgbClr val="FF0000"/>
                </a:solidFill>
              </a:rPr>
              <a:t>Nitrification</a:t>
            </a:r>
            <a:endParaRPr lang="en-US" sz="2200" b="1" dirty="0">
              <a:solidFill>
                <a:srgbClr val="FF0000"/>
              </a:solidFill>
            </a:endParaRPr>
          </a:p>
        </p:txBody>
      </p:sp>
      <p:sp>
        <p:nvSpPr>
          <p:cNvPr id="45" name="TextBox 44"/>
          <p:cNvSpPr txBox="1"/>
          <p:nvPr/>
        </p:nvSpPr>
        <p:spPr>
          <a:xfrm>
            <a:off x="4733880" y="4749593"/>
            <a:ext cx="2116975" cy="430887"/>
          </a:xfrm>
          <a:prstGeom prst="rect">
            <a:avLst/>
          </a:prstGeom>
          <a:noFill/>
        </p:spPr>
        <p:txBody>
          <a:bodyPr wrap="square" rtlCol="0">
            <a:spAutoFit/>
          </a:bodyPr>
          <a:lstStyle/>
          <a:p>
            <a:r>
              <a:rPr lang="en-US" sz="2200" b="1" dirty="0" smtClean="0"/>
              <a:t>Denitrification</a:t>
            </a:r>
            <a:endParaRPr lang="en-US" sz="2200" b="1" dirty="0"/>
          </a:p>
        </p:txBody>
      </p:sp>
      <p:sp>
        <p:nvSpPr>
          <p:cNvPr id="8" name="TextBox 7"/>
          <p:cNvSpPr txBox="1"/>
          <p:nvPr/>
        </p:nvSpPr>
        <p:spPr>
          <a:xfrm>
            <a:off x="171327" y="5305915"/>
            <a:ext cx="750976" cy="369332"/>
          </a:xfrm>
          <a:prstGeom prst="rect">
            <a:avLst/>
          </a:prstGeom>
          <a:noFill/>
        </p:spPr>
        <p:txBody>
          <a:bodyPr wrap="square" rtlCol="0">
            <a:spAutoFit/>
          </a:bodyPr>
          <a:lstStyle/>
          <a:p>
            <a:r>
              <a:rPr lang="en-US" dirty="0" smtClean="0">
                <a:solidFill>
                  <a:schemeClr val="bg1"/>
                </a:solidFill>
              </a:rPr>
              <a:t>Org N</a:t>
            </a:r>
            <a:endParaRPr lang="en-US" dirty="0">
              <a:solidFill>
                <a:schemeClr val="bg1"/>
              </a:solidFill>
            </a:endParaRPr>
          </a:p>
        </p:txBody>
      </p:sp>
      <p:sp>
        <p:nvSpPr>
          <p:cNvPr id="15" name="Left-Right Arrow 14"/>
          <p:cNvSpPr/>
          <p:nvPr/>
        </p:nvSpPr>
        <p:spPr>
          <a:xfrm>
            <a:off x="922303" y="5437116"/>
            <a:ext cx="487396" cy="182606"/>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01828" y="1536724"/>
            <a:ext cx="987706" cy="105560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3505200" y="4342888"/>
            <a:ext cx="342899" cy="62214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a:off x="4251356" y="5064201"/>
            <a:ext cx="2530444" cy="24171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2208420" y="5841205"/>
            <a:ext cx="4975893" cy="3281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2317104" y="5278781"/>
            <a:ext cx="757521" cy="287863"/>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9131959">
            <a:off x="4862556" y="3753168"/>
            <a:ext cx="457200" cy="257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6740" y="3407592"/>
            <a:ext cx="513488" cy="369332"/>
          </a:xfrm>
          <a:prstGeom prst="rect">
            <a:avLst/>
          </a:prstGeom>
          <a:noFill/>
        </p:spPr>
        <p:txBody>
          <a:bodyPr wrap="square" rtlCol="0">
            <a:spAutoFit/>
          </a:bodyPr>
          <a:lstStyle/>
          <a:p>
            <a:r>
              <a:rPr lang="en-US" dirty="0" smtClean="0"/>
              <a:t>NO</a:t>
            </a:r>
            <a:endParaRPr lang="en-US" dirty="0"/>
          </a:p>
        </p:txBody>
      </p:sp>
      <p:sp>
        <p:nvSpPr>
          <p:cNvPr id="16" name="Right Arrow 15"/>
          <p:cNvSpPr/>
          <p:nvPr/>
        </p:nvSpPr>
        <p:spPr>
          <a:xfrm>
            <a:off x="5421472" y="3441945"/>
            <a:ext cx="370895" cy="2466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57088" y="3365426"/>
            <a:ext cx="837907" cy="646331"/>
          </a:xfrm>
          <a:prstGeom prst="rect">
            <a:avLst/>
          </a:prstGeom>
          <a:noFill/>
        </p:spPr>
        <p:txBody>
          <a:bodyPr wrap="square" rtlCol="0">
            <a:spAutoFit/>
          </a:bodyPr>
          <a:lstStyle/>
          <a:p>
            <a:pPr lvl="0"/>
            <a:r>
              <a:rPr lang="en-US" dirty="0"/>
              <a:t>N</a:t>
            </a:r>
            <a:r>
              <a:rPr lang="en-US" baseline="-25000" dirty="0"/>
              <a:t>2</a:t>
            </a:r>
            <a:r>
              <a:rPr lang="en-US" dirty="0"/>
              <a:t>O</a:t>
            </a:r>
          </a:p>
          <a:p>
            <a:endParaRPr lang="en-US" dirty="0"/>
          </a:p>
        </p:txBody>
      </p:sp>
      <p:sp>
        <p:nvSpPr>
          <p:cNvPr id="19" name="Oval 18"/>
          <p:cNvSpPr/>
          <p:nvPr/>
        </p:nvSpPr>
        <p:spPr>
          <a:xfrm>
            <a:off x="4471390" y="3276600"/>
            <a:ext cx="1987499" cy="1254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41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Mechanistic approach including other N </a:t>
            </a:r>
            <a:r>
              <a:rPr lang="en-US" dirty="0" smtClean="0">
                <a:solidFill>
                  <a:srgbClr val="002060"/>
                </a:solidFill>
              </a:rPr>
              <a:t>species</a:t>
            </a:r>
            <a:r>
              <a:rPr lang="en-US" baseline="30000" dirty="0" smtClean="0">
                <a:solidFill>
                  <a:srgbClr val="002060"/>
                </a:solidFill>
              </a:rPr>
              <a:t>*</a:t>
            </a:r>
            <a:endParaRPr lang="en-US" baseline="30000" dirty="0"/>
          </a:p>
        </p:txBody>
      </p:sp>
      <p:sp>
        <p:nvSpPr>
          <p:cNvPr id="5" name="Slide Number Placeholder 4"/>
          <p:cNvSpPr>
            <a:spLocks noGrp="1"/>
          </p:cNvSpPr>
          <p:nvPr>
            <p:ph type="sldNum" sz="quarter" idx="12"/>
          </p:nvPr>
        </p:nvSpPr>
        <p:spPr>
          <a:xfrm>
            <a:off x="6553200" y="6445553"/>
            <a:ext cx="2133600" cy="365125"/>
          </a:xfrm>
        </p:spPr>
        <p:txBody>
          <a:bodyPr/>
          <a:lstStyle/>
          <a:p>
            <a:fld id="{372F0189-5D01-45B2-A820-A944A9D341E7}" type="slidenum">
              <a:rPr lang="en-US" smtClean="0"/>
              <a:t>13</a:t>
            </a:fld>
            <a:endParaRPr lang="en-US" dirty="0"/>
          </a:p>
        </p:txBody>
      </p:sp>
      <p:sp>
        <p:nvSpPr>
          <p:cNvPr id="6" name="TextBox 5"/>
          <p:cNvSpPr txBox="1"/>
          <p:nvPr/>
        </p:nvSpPr>
        <p:spPr>
          <a:xfrm>
            <a:off x="152400" y="1351255"/>
            <a:ext cx="2819400" cy="2031325"/>
          </a:xfrm>
          <a:prstGeom prst="rect">
            <a:avLst/>
          </a:prstGeom>
          <a:noFill/>
          <a:ln w="38100">
            <a:solidFill>
              <a:srgbClr val="FF0000"/>
            </a:solidFill>
          </a:ln>
        </p:spPr>
        <p:txBody>
          <a:bodyPr wrap="square" rtlCol="0">
            <a:spAutoFit/>
          </a:bodyPr>
          <a:lstStyle/>
          <a:p>
            <a:r>
              <a:rPr lang="en-US" sz="2100" u="sng" dirty="0" smtClean="0">
                <a:solidFill>
                  <a:srgbClr val="FF0000"/>
                </a:solidFill>
              </a:rPr>
              <a:t>Nitrification Rate</a:t>
            </a:r>
          </a:p>
          <a:p>
            <a:pPr marL="342900" indent="-342900">
              <a:buFont typeface="Arial" panose="020B0604020202020204" pitchFamily="34" charset="0"/>
              <a:buChar char="•"/>
            </a:pPr>
            <a:r>
              <a:rPr lang="en-US" sz="2100" dirty="0"/>
              <a:t>S</a:t>
            </a:r>
            <a:r>
              <a:rPr lang="en-US" sz="2100" dirty="0" smtClean="0"/>
              <a:t>oil </a:t>
            </a:r>
            <a:r>
              <a:rPr lang="en-US" sz="2100" dirty="0" smtClean="0"/>
              <a:t>NH</a:t>
            </a:r>
            <a:r>
              <a:rPr lang="en-US" sz="2100" baseline="-25000" dirty="0" smtClean="0"/>
              <a:t>4</a:t>
            </a:r>
            <a:r>
              <a:rPr lang="en-US" sz="2100" baseline="30000" dirty="0" smtClean="0"/>
              <a:t>+</a:t>
            </a:r>
            <a:r>
              <a:rPr lang="en-US" sz="2100" dirty="0" smtClean="0"/>
              <a:t> </a:t>
            </a:r>
          </a:p>
          <a:p>
            <a:pPr marL="342900" indent="-342900">
              <a:buFont typeface="Arial" panose="020B0604020202020204" pitchFamily="34" charset="0"/>
              <a:buChar char="•"/>
            </a:pPr>
            <a:r>
              <a:rPr lang="en-US" sz="2100" dirty="0"/>
              <a:t>W</a:t>
            </a:r>
            <a:r>
              <a:rPr lang="en-US" sz="2100" dirty="0" smtClean="0"/>
              <a:t>ater-filled </a:t>
            </a:r>
            <a:r>
              <a:rPr lang="en-US" sz="2100" dirty="0" smtClean="0"/>
              <a:t>pore space (WFPS)</a:t>
            </a:r>
          </a:p>
          <a:p>
            <a:pPr marL="342900" indent="-342900">
              <a:buFont typeface="Arial" panose="020B0604020202020204" pitchFamily="34" charset="0"/>
              <a:buChar char="•"/>
            </a:pPr>
            <a:r>
              <a:rPr lang="en-US" sz="2100" dirty="0"/>
              <a:t>S</a:t>
            </a:r>
            <a:r>
              <a:rPr lang="en-US" sz="2100" dirty="0" smtClean="0"/>
              <a:t>oil </a:t>
            </a:r>
            <a:r>
              <a:rPr lang="en-US" sz="2100" dirty="0" smtClean="0"/>
              <a:t>temperature</a:t>
            </a:r>
          </a:p>
          <a:p>
            <a:pPr marL="342900" indent="-342900">
              <a:buFont typeface="Arial" panose="020B0604020202020204" pitchFamily="34" charset="0"/>
              <a:buChar char="•"/>
            </a:pPr>
            <a:r>
              <a:rPr lang="en-US" sz="2100" dirty="0"/>
              <a:t>S</a:t>
            </a:r>
            <a:r>
              <a:rPr lang="en-US" sz="2100" dirty="0" smtClean="0"/>
              <a:t>oil </a:t>
            </a:r>
            <a:r>
              <a:rPr lang="en-US" sz="2100" dirty="0" smtClean="0"/>
              <a:t>texture</a:t>
            </a:r>
            <a:endParaRPr lang="en-US" sz="2100"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61" t="24570"/>
          <a:stretch/>
        </p:blipFill>
        <p:spPr bwMode="auto">
          <a:xfrm>
            <a:off x="5257800" y="2531640"/>
            <a:ext cx="3626097" cy="30501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95208" y="6255657"/>
            <a:ext cx="5937075" cy="328295"/>
          </a:xfrm>
          <a:prstGeom prst="rect">
            <a:avLst/>
          </a:prstGeom>
        </p:spPr>
        <p:txBody>
          <a:bodyPr wrap="none">
            <a:spAutoFit/>
          </a:bodyPr>
          <a:lstStyle/>
          <a:p>
            <a:r>
              <a:rPr lang="en-US" sz="2300" baseline="30000" dirty="0" smtClean="0">
                <a:solidFill>
                  <a:srgbClr val="002060"/>
                </a:solidFill>
              </a:rPr>
              <a:t>*</a:t>
            </a:r>
            <a:r>
              <a:rPr lang="en-US" sz="1400" dirty="0" smtClean="0"/>
              <a:t>Parton </a:t>
            </a:r>
            <a:r>
              <a:rPr lang="en-US" sz="1400" dirty="0"/>
              <a:t>et al., 2001, Del Grosso et al., </a:t>
            </a:r>
            <a:r>
              <a:rPr lang="en-US" sz="1400" dirty="0" smtClean="0"/>
              <a:t>2000, Oswald et al., 2013, Su et al., 2011</a:t>
            </a:r>
            <a:endParaRPr lang="en-US" sz="1400" dirty="0"/>
          </a:p>
        </p:txBody>
      </p:sp>
      <p:sp>
        <p:nvSpPr>
          <p:cNvPr id="14" name="TextBox 13"/>
          <p:cNvSpPr txBox="1"/>
          <p:nvPr/>
        </p:nvSpPr>
        <p:spPr>
          <a:xfrm>
            <a:off x="152400" y="4211003"/>
            <a:ext cx="2819400" cy="1892826"/>
          </a:xfrm>
          <a:prstGeom prst="rect">
            <a:avLst/>
          </a:prstGeom>
          <a:noFill/>
          <a:ln w="38100">
            <a:solidFill>
              <a:schemeClr val="tx1"/>
            </a:solidFill>
          </a:ln>
        </p:spPr>
        <p:txBody>
          <a:bodyPr wrap="square" rtlCol="0">
            <a:spAutoFit/>
          </a:bodyPr>
          <a:lstStyle/>
          <a:p>
            <a:r>
              <a:rPr lang="en-US" sz="2200" u="sng" dirty="0" smtClean="0"/>
              <a:t>Denitrification Rate</a:t>
            </a:r>
          </a:p>
          <a:p>
            <a:pPr marL="342900" indent="-342900">
              <a:buFont typeface="Arial" panose="020B0604020202020204" pitchFamily="34" charset="0"/>
              <a:buChar char="•"/>
            </a:pPr>
            <a:r>
              <a:rPr lang="en-US" sz="2300" dirty="0" smtClean="0"/>
              <a:t>Soil NO</a:t>
            </a:r>
            <a:r>
              <a:rPr lang="en-US" sz="2300" baseline="-25000" dirty="0" smtClean="0"/>
              <a:t>3</a:t>
            </a:r>
            <a:r>
              <a:rPr lang="en-US" sz="2300" baseline="30000" dirty="0"/>
              <a:t>−</a:t>
            </a:r>
            <a:r>
              <a:rPr lang="en-US" sz="2300" dirty="0"/>
              <a:t> </a:t>
            </a:r>
            <a:endParaRPr lang="en-US" sz="2300" dirty="0" smtClean="0"/>
          </a:p>
          <a:p>
            <a:pPr marL="342900" indent="-342900">
              <a:buFont typeface="Arial" panose="020B0604020202020204" pitchFamily="34" charset="0"/>
              <a:buChar char="•"/>
            </a:pPr>
            <a:r>
              <a:rPr lang="en-US" sz="2300" dirty="0" smtClean="0"/>
              <a:t>WFPS</a:t>
            </a:r>
          </a:p>
          <a:p>
            <a:pPr marL="342900" indent="-342900">
              <a:buFont typeface="Arial" panose="020B0604020202020204" pitchFamily="34" charset="0"/>
              <a:buChar char="•"/>
            </a:pPr>
            <a:r>
              <a:rPr lang="en-US" sz="2300" dirty="0" smtClean="0"/>
              <a:t>Labile Carbon </a:t>
            </a:r>
          </a:p>
          <a:p>
            <a:pPr marL="342900" indent="-342900">
              <a:buFont typeface="Arial" panose="020B0604020202020204" pitchFamily="34" charset="0"/>
              <a:buChar char="•"/>
            </a:pPr>
            <a:r>
              <a:rPr lang="en-US" sz="2300" dirty="0"/>
              <a:t>S</a:t>
            </a:r>
            <a:r>
              <a:rPr lang="en-US" sz="2300" dirty="0" smtClean="0"/>
              <a:t>oil </a:t>
            </a:r>
            <a:r>
              <a:rPr lang="en-US" sz="2300" dirty="0"/>
              <a:t>texture</a:t>
            </a:r>
          </a:p>
        </p:txBody>
      </p:sp>
      <p:sp>
        <p:nvSpPr>
          <p:cNvPr id="17" name="Rectangle 16"/>
          <p:cNvSpPr/>
          <p:nvPr/>
        </p:nvSpPr>
        <p:spPr>
          <a:xfrm>
            <a:off x="5562600" y="2819400"/>
            <a:ext cx="685800" cy="16764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4343400" y="2815174"/>
            <a:ext cx="1295400" cy="4226"/>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21161" y="2287062"/>
            <a:ext cx="1447800" cy="769441"/>
          </a:xfrm>
          <a:prstGeom prst="rect">
            <a:avLst/>
          </a:prstGeom>
          <a:noFill/>
        </p:spPr>
        <p:txBody>
          <a:bodyPr wrap="square" rtlCol="0">
            <a:spAutoFit/>
          </a:bodyPr>
          <a:lstStyle/>
          <a:p>
            <a:pPr algn="ctr"/>
            <a:r>
              <a:rPr lang="en-US" sz="2200" b="1" dirty="0" smtClean="0">
                <a:solidFill>
                  <a:srgbClr val="002060"/>
                </a:solidFill>
              </a:rPr>
              <a:t>Optimum HONO</a:t>
            </a:r>
          </a:p>
        </p:txBody>
      </p:sp>
      <p:sp>
        <p:nvSpPr>
          <p:cNvPr id="21" name="Rectangle 20"/>
          <p:cNvSpPr/>
          <p:nvPr/>
        </p:nvSpPr>
        <p:spPr>
          <a:xfrm>
            <a:off x="5562600" y="2689521"/>
            <a:ext cx="1524000" cy="1913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5470284" y="5577589"/>
            <a:ext cx="7619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08301" y="5369840"/>
            <a:ext cx="1600200" cy="415498"/>
          </a:xfrm>
          <a:prstGeom prst="rect">
            <a:avLst/>
          </a:prstGeom>
          <a:noFill/>
        </p:spPr>
        <p:txBody>
          <a:bodyPr wrap="square" rtlCol="0">
            <a:spAutoFit/>
          </a:bodyPr>
          <a:lstStyle/>
          <a:p>
            <a:r>
              <a:rPr lang="en-US" sz="2100" b="1" dirty="0" smtClean="0">
                <a:solidFill>
                  <a:srgbClr val="FF0000"/>
                </a:solidFill>
              </a:rPr>
              <a:t>HONO</a:t>
            </a:r>
            <a:endParaRPr lang="en-US" sz="2100" b="1" dirty="0">
              <a:solidFill>
                <a:srgbClr val="FF0000"/>
              </a:solidFill>
            </a:endParaRPr>
          </a:p>
        </p:txBody>
      </p:sp>
      <p:sp>
        <p:nvSpPr>
          <p:cNvPr id="25" name="Rectangle 24"/>
          <p:cNvSpPr/>
          <p:nvPr/>
        </p:nvSpPr>
        <p:spPr>
          <a:xfrm>
            <a:off x="7086600" y="2689521"/>
            <a:ext cx="1797297" cy="191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3837904" y="3232597"/>
            <a:ext cx="10196" cy="5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52400" y="2057400"/>
            <a:ext cx="2667000" cy="13251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144961" y="3442274"/>
            <a:ext cx="1451222" cy="692497"/>
          </a:xfrm>
          <a:prstGeom prst="rect">
            <a:avLst/>
          </a:prstGeom>
          <a:noFill/>
        </p:spPr>
        <p:txBody>
          <a:bodyPr wrap="square" rtlCol="0">
            <a:spAutoFit/>
          </a:bodyPr>
          <a:lstStyle/>
          <a:p>
            <a:r>
              <a:rPr lang="en-US" sz="2100" dirty="0"/>
              <a:t>NH</a:t>
            </a:r>
            <a:r>
              <a:rPr lang="en-US" sz="2100" baseline="-25000" dirty="0"/>
              <a:t>4</a:t>
            </a:r>
            <a:r>
              <a:rPr lang="en-US" sz="2100" baseline="30000" dirty="0"/>
              <a:t>+</a:t>
            </a:r>
            <a:r>
              <a:rPr lang="en-US" sz="2100" dirty="0"/>
              <a:t> / NO</a:t>
            </a:r>
            <a:r>
              <a:rPr lang="en-US" sz="2100" baseline="-25000" dirty="0"/>
              <a:t>2</a:t>
            </a:r>
            <a:r>
              <a:rPr lang="en-US" sz="2100" baseline="30000" dirty="0"/>
              <a:t>-</a:t>
            </a:r>
            <a:endParaRPr lang="en-US" sz="2100" b="1" baseline="30000" dirty="0">
              <a:solidFill>
                <a:srgbClr val="FF0000"/>
              </a:solidFill>
            </a:endParaRPr>
          </a:p>
          <a:p>
            <a:endParaRPr lang="en-US" dirty="0"/>
          </a:p>
        </p:txBody>
      </p:sp>
      <p:sp>
        <p:nvSpPr>
          <p:cNvPr id="31" name="Rounded Rectangle 30"/>
          <p:cNvSpPr/>
          <p:nvPr/>
        </p:nvSpPr>
        <p:spPr>
          <a:xfrm>
            <a:off x="3194297" y="3441283"/>
            <a:ext cx="1352550" cy="513289"/>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759317" y="3036009"/>
            <a:ext cx="267194" cy="369332"/>
          </a:xfrm>
          <a:prstGeom prst="rect">
            <a:avLst/>
          </a:prstGeom>
          <a:solidFill>
            <a:schemeClr val="bg1"/>
          </a:solidFill>
        </p:spPr>
        <p:txBody>
          <a:bodyPr wrap="square" rtlCol="0">
            <a:spAutoFit/>
          </a:bodyPr>
          <a:lstStyle/>
          <a:p>
            <a:endParaRPr lang="en-US" dirty="0"/>
          </a:p>
        </p:txBody>
      </p:sp>
      <p:cxnSp>
        <p:nvCxnSpPr>
          <p:cNvPr id="45" name="Straight Arrow Connector 44"/>
          <p:cNvCxnSpPr/>
          <p:nvPr/>
        </p:nvCxnSpPr>
        <p:spPr>
          <a:xfrm>
            <a:off x="2819400" y="2514600"/>
            <a:ext cx="5715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1" idx="0"/>
          </p:cNvCxnSpPr>
          <p:nvPr/>
        </p:nvCxnSpPr>
        <p:spPr>
          <a:xfrm flipV="1">
            <a:off x="3870572" y="2971801"/>
            <a:ext cx="0" cy="4694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57801" y="1473000"/>
            <a:ext cx="3641848" cy="1061829"/>
          </a:xfrm>
          <a:prstGeom prst="rect">
            <a:avLst/>
          </a:prstGeom>
          <a:noFill/>
          <a:ln>
            <a:solidFill>
              <a:schemeClr val="tx1"/>
            </a:solidFill>
          </a:ln>
        </p:spPr>
        <p:txBody>
          <a:bodyPr wrap="square" rtlCol="0">
            <a:spAutoFit/>
          </a:bodyPr>
          <a:lstStyle/>
          <a:p>
            <a:pPr algn="ctr"/>
            <a:r>
              <a:rPr lang="en-US" sz="2100" b="1" dirty="0" smtClean="0"/>
              <a:t>(HONO + NO )/ N</a:t>
            </a:r>
            <a:r>
              <a:rPr lang="en-US" sz="2100" b="1" baseline="-25000" dirty="0" smtClean="0"/>
              <a:t>2</a:t>
            </a:r>
            <a:r>
              <a:rPr lang="en-US" sz="2100" b="1" dirty="0" smtClean="0"/>
              <a:t>O</a:t>
            </a:r>
          </a:p>
          <a:p>
            <a:pPr algn="ctr"/>
            <a:r>
              <a:rPr lang="en-US" sz="2100" b="1" dirty="0" smtClean="0"/>
              <a:t> vs </a:t>
            </a:r>
          </a:p>
          <a:p>
            <a:pPr algn="ctr"/>
            <a:r>
              <a:rPr lang="en-US" sz="2100" b="1" dirty="0" smtClean="0"/>
              <a:t>WFPS</a:t>
            </a:r>
            <a:endParaRPr lang="en-US" sz="2100" b="1" dirty="0"/>
          </a:p>
        </p:txBody>
      </p:sp>
      <p:cxnSp>
        <p:nvCxnSpPr>
          <p:cNvPr id="28" name="Straight Arrow Connector 27"/>
          <p:cNvCxnSpPr/>
          <p:nvPr/>
        </p:nvCxnSpPr>
        <p:spPr>
          <a:xfrm>
            <a:off x="5838423" y="5732142"/>
            <a:ext cx="1476777" cy="15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72400" y="5962776"/>
            <a:ext cx="1644903" cy="415498"/>
          </a:xfrm>
          <a:prstGeom prst="rect">
            <a:avLst/>
          </a:prstGeom>
          <a:noFill/>
        </p:spPr>
        <p:txBody>
          <a:bodyPr wrap="square" rtlCol="0">
            <a:spAutoFit/>
          </a:bodyPr>
          <a:lstStyle/>
          <a:p>
            <a:r>
              <a:rPr lang="en-US" sz="2100" b="1" dirty="0" smtClean="0"/>
              <a:t>N</a:t>
            </a:r>
            <a:r>
              <a:rPr lang="en-US" sz="2100" b="1" baseline="-25000" dirty="0" smtClean="0"/>
              <a:t>2</a:t>
            </a:r>
            <a:r>
              <a:rPr lang="en-US" sz="2100" b="1" dirty="0" smtClean="0"/>
              <a:t>O</a:t>
            </a:r>
            <a:endParaRPr lang="en-US" sz="2100" b="1" dirty="0"/>
          </a:p>
        </p:txBody>
      </p:sp>
      <p:cxnSp>
        <p:nvCxnSpPr>
          <p:cNvPr id="37" name="Straight Arrow Connector 36"/>
          <p:cNvCxnSpPr/>
          <p:nvPr/>
        </p:nvCxnSpPr>
        <p:spPr>
          <a:xfrm flipV="1">
            <a:off x="7315200" y="6001984"/>
            <a:ext cx="1568697" cy="199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54645" y="5660727"/>
            <a:ext cx="1644903" cy="428871"/>
          </a:xfrm>
          <a:prstGeom prst="rect">
            <a:avLst/>
          </a:prstGeom>
          <a:noFill/>
        </p:spPr>
        <p:txBody>
          <a:bodyPr wrap="square" rtlCol="0">
            <a:spAutoFit/>
          </a:bodyPr>
          <a:lstStyle/>
          <a:p>
            <a:r>
              <a:rPr lang="en-US" sz="2100" b="1" dirty="0" smtClean="0">
                <a:solidFill>
                  <a:srgbClr val="FF0000"/>
                </a:solidFill>
              </a:rPr>
              <a:t>NO</a:t>
            </a:r>
            <a:endParaRPr lang="en-US" sz="2100" b="1" dirty="0">
              <a:solidFill>
                <a:srgbClr val="FF0000"/>
              </a:solidFill>
            </a:endParaRPr>
          </a:p>
        </p:txBody>
      </p:sp>
      <p:cxnSp>
        <p:nvCxnSpPr>
          <p:cNvPr id="34" name="Straight Arrow Connector 33"/>
          <p:cNvCxnSpPr/>
          <p:nvPr/>
        </p:nvCxnSpPr>
        <p:spPr>
          <a:xfrm>
            <a:off x="2971800" y="1828800"/>
            <a:ext cx="2286000" cy="7028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3"/>
          </p:cNvCxnSpPr>
          <p:nvPr/>
        </p:nvCxnSpPr>
        <p:spPr>
          <a:xfrm flipV="1">
            <a:off x="2971800" y="4350926"/>
            <a:ext cx="2286000" cy="8064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1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7" grpId="0" animBg="1"/>
      <p:bldP spid="20" grpId="0"/>
      <p:bldP spid="21" grpId="0" animBg="1"/>
      <p:bldP spid="24" grpId="0"/>
      <p:bldP spid="25" grpId="0" animBg="1"/>
      <p:bldP spid="29" grpId="0" animBg="1"/>
      <p:bldP spid="30" grpId="0"/>
      <p:bldP spid="31" grpId="0" animBg="1"/>
      <p:bldP spid="3" grpId="0" animBg="1"/>
      <p:bldP spid="35"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39" y="152400"/>
            <a:ext cx="8229600" cy="411162"/>
          </a:xfrm>
        </p:spPr>
        <p:txBody>
          <a:bodyPr>
            <a:normAutofit fontScale="90000"/>
          </a:bodyPr>
          <a:lstStyle/>
          <a:p>
            <a:r>
              <a:rPr lang="en-US" b="1" dirty="0" smtClean="0">
                <a:solidFill>
                  <a:srgbClr val="002060"/>
                </a:solidFill>
              </a:rPr>
              <a:t>Conclusions and Next Steps</a:t>
            </a:r>
            <a:endParaRPr lang="en-US" b="1" dirty="0">
              <a:solidFill>
                <a:srgbClr val="002060"/>
              </a:solidFill>
            </a:endParaRPr>
          </a:p>
        </p:txBody>
      </p:sp>
      <p:sp>
        <p:nvSpPr>
          <p:cNvPr id="3" name="Content Placeholder 2"/>
          <p:cNvSpPr>
            <a:spLocks noGrp="1"/>
          </p:cNvSpPr>
          <p:nvPr>
            <p:ph idx="1"/>
          </p:nvPr>
        </p:nvSpPr>
        <p:spPr>
          <a:xfrm>
            <a:off x="433140" y="739030"/>
            <a:ext cx="8490045" cy="5674649"/>
          </a:xfrm>
        </p:spPr>
        <p:txBody>
          <a:bodyPr>
            <a:normAutofit/>
          </a:bodyPr>
          <a:lstStyle/>
          <a:p>
            <a:pPr>
              <a:spcAft>
                <a:spcPts val="600"/>
              </a:spcAft>
              <a:buFont typeface="Wingdings" panose="05000000000000000000" pitchFamily="2" charset="2"/>
              <a:buChar char="ü"/>
            </a:pPr>
            <a:r>
              <a:rPr lang="en-US" sz="2600" dirty="0" smtClean="0"/>
              <a:t>Enhanced parameterization of soil NO in CMAQ</a:t>
            </a:r>
          </a:p>
          <a:p>
            <a:pPr lvl="1">
              <a:spcAft>
                <a:spcPts val="600"/>
              </a:spcAft>
              <a:buFont typeface="Wingdings" panose="05000000000000000000" pitchFamily="2" charset="2"/>
              <a:buChar char="ü"/>
            </a:pPr>
            <a:r>
              <a:rPr lang="en-US" sz="2200" dirty="0" smtClean="0"/>
              <a:t>Significant impact on PM and Ozone compared to base CMAQ</a:t>
            </a:r>
          </a:p>
          <a:p>
            <a:pPr lvl="1">
              <a:spcAft>
                <a:spcPts val="600"/>
              </a:spcAft>
              <a:buFont typeface="Wingdings" panose="05000000000000000000" pitchFamily="2" charset="2"/>
              <a:buChar char="ü"/>
            </a:pPr>
            <a:r>
              <a:rPr lang="en-US" sz="2200" dirty="0" smtClean="0"/>
              <a:t>Not consistent with </a:t>
            </a:r>
            <a:r>
              <a:rPr lang="en-US" sz="2200" dirty="0" smtClean="0"/>
              <a:t>bi-directional NH</a:t>
            </a:r>
            <a:r>
              <a:rPr lang="en-US" sz="2200" baseline="-25000" dirty="0" smtClean="0"/>
              <a:t>3</a:t>
            </a:r>
            <a:r>
              <a:rPr lang="en-US" sz="2200" dirty="0" smtClean="0"/>
              <a:t> </a:t>
            </a:r>
            <a:r>
              <a:rPr lang="en-US" sz="2200" dirty="0" smtClean="0"/>
              <a:t>scheme</a:t>
            </a:r>
            <a:endParaRPr lang="en-US" sz="2200" dirty="0"/>
          </a:p>
          <a:p>
            <a:pPr>
              <a:spcAft>
                <a:spcPts val="600"/>
              </a:spcAft>
              <a:buSzPct val="100000"/>
              <a:buFont typeface="Wingdings" panose="05000000000000000000" pitchFamily="2" charset="2"/>
              <a:buChar char="ü"/>
            </a:pPr>
            <a:r>
              <a:rPr lang="en-US" sz="2600" dirty="0" smtClean="0"/>
              <a:t>Developing mechanistic representation of soil biogeochemistry to model multiple N species consistently</a:t>
            </a:r>
          </a:p>
          <a:p>
            <a:pPr algn="just">
              <a:spcAft>
                <a:spcPts val="600"/>
              </a:spcAft>
              <a:buSzPct val="100000"/>
              <a:buFont typeface="Wingdings" panose="05000000000000000000" pitchFamily="2" charset="2"/>
              <a:buChar char="ü"/>
            </a:pPr>
            <a:r>
              <a:rPr lang="en-US" sz="2600" dirty="0" smtClean="0"/>
              <a:t>Next steps:</a:t>
            </a:r>
          </a:p>
          <a:p>
            <a:pPr lvl="1" algn="just">
              <a:spcBef>
                <a:spcPts val="0"/>
              </a:spcBef>
              <a:buSzPct val="100000"/>
              <a:buFont typeface="Wingdings" panose="05000000000000000000" pitchFamily="2" charset="2"/>
              <a:buChar char="ü"/>
            </a:pPr>
            <a:r>
              <a:rPr lang="en-US" sz="2200" dirty="0" smtClean="0"/>
              <a:t>Better </a:t>
            </a:r>
            <a:r>
              <a:rPr lang="en-US" sz="2200" dirty="0"/>
              <a:t>represent speciation of deposited N</a:t>
            </a:r>
          </a:p>
          <a:p>
            <a:pPr lvl="1" algn="just">
              <a:spcBef>
                <a:spcPts val="0"/>
              </a:spcBef>
              <a:buSzPct val="100000"/>
              <a:buFont typeface="Wingdings" panose="05000000000000000000" pitchFamily="2" charset="2"/>
              <a:buChar char="ü"/>
            </a:pPr>
            <a:r>
              <a:rPr lang="en-US" sz="2200" dirty="0"/>
              <a:t>Bi-directional flux </a:t>
            </a:r>
            <a:r>
              <a:rPr lang="en-US" sz="2200" dirty="0" smtClean="0"/>
              <a:t>for other N species as </a:t>
            </a:r>
            <a:r>
              <a:rPr lang="en-US" sz="2200" dirty="0"/>
              <a:t>for </a:t>
            </a:r>
            <a:r>
              <a:rPr lang="en-US" sz="2200" dirty="0" smtClean="0"/>
              <a:t>NH</a:t>
            </a:r>
            <a:r>
              <a:rPr lang="en-US" sz="2200" baseline="-25000" dirty="0" smtClean="0"/>
              <a:t>3</a:t>
            </a:r>
            <a:endParaRPr lang="en-US" sz="2200" dirty="0" smtClean="0"/>
          </a:p>
          <a:p>
            <a:pPr algn="just">
              <a:spcAft>
                <a:spcPts val="600"/>
              </a:spcAft>
              <a:buSzPct val="100000"/>
              <a:buFont typeface="Wingdings" panose="05000000000000000000" pitchFamily="2" charset="2"/>
              <a:buChar char="ü"/>
            </a:pPr>
            <a:r>
              <a:rPr lang="en-US" sz="2600" dirty="0" smtClean="0"/>
              <a:t>Broader goal: Model </a:t>
            </a:r>
            <a:r>
              <a:rPr lang="en-US" sz="2600" dirty="0"/>
              <a:t>how soil N emissions and air quality vary with agricultural practices</a:t>
            </a:r>
          </a:p>
          <a:p>
            <a:pPr lvl="1" algn="just">
              <a:spcBef>
                <a:spcPts val="0"/>
              </a:spcBef>
              <a:buFont typeface="Wingdings" panose="05000000000000000000" pitchFamily="2" charset="2"/>
              <a:buChar char="ü"/>
            </a:pPr>
            <a:r>
              <a:rPr lang="en-US" sz="2200" dirty="0"/>
              <a:t>Potential to mitigate air pollutant and greenhouse gas emissions via best management practices</a:t>
            </a:r>
          </a:p>
          <a:p>
            <a:pPr lvl="1" algn="just">
              <a:spcBef>
                <a:spcPts val="0"/>
              </a:spcBef>
              <a:buFont typeface="Wingdings" panose="05000000000000000000" pitchFamily="2" charset="2"/>
              <a:buChar char="ü"/>
            </a:pPr>
            <a:r>
              <a:rPr lang="en-US" sz="2200" dirty="0"/>
              <a:t>Choices of tillage, fertilizer </a:t>
            </a:r>
            <a:r>
              <a:rPr lang="en-US" sz="2200" dirty="0" smtClean="0"/>
              <a:t>timing, biochar, </a:t>
            </a:r>
            <a:r>
              <a:rPr lang="en-US" sz="2200" dirty="0" err="1" smtClean="0"/>
              <a:t>etc</a:t>
            </a:r>
            <a:endParaRPr lang="en-US" sz="2200" dirty="0"/>
          </a:p>
          <a:p>
            <a:pPr algn="just">
              <a:buSzPct val="1000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a:xfrm>
            <a:off x="6858000" y="6400800"/>
            <a:ext cx="2133600" cy="365125"/>
          </a:xfrm>
        </p:spPr>
        <p:txBody>
          <a:bodyPr/>
          <a:lstStyle/>
          <a:p>
            <a:fld id="{372F0189-5D01-45B2-A820-A944A9D341E7}"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2372839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62"/>
            <a:ext cx="8229600" cy="1143000"/>
          </a:xfrm>
        </p:spPr>
        <p:txBody>
          <a:bodyPr/>
          <a:lstStyle/>
          <a:p>
            <a:r>
              <a:rPr lang="en-US" b="1" dirty="0" smtClean="0">
                <a:solidFill>
                  <a:srgbClr val="002060"/>
                </a:solidFill>
              </a:rPr>
              <a:t>Acknowledgements</a:t>
            </a:r>
            <a:endParaRPr lang="en-US" b="1" dirty="0">
              <a:solidFill>
                <a:srgbClr val="002060"/>
              </a:solidFill>
            </a:endParaRPr>
          </a:p>
        </p:txBody>
      </p:sp>
      <p:sp>
        <p:nvSpPr>
          <p:cNvPr id="3" name="Content Placeholder 2"/>
          <p:cNvSpPr>
            <a:spLocks noGrp="1"/>
          </p:cNvSpPr>
          <p:nvPr>
            <p:ph idx="1"/>
          </p:nvPr>
        </p:nvSpPr>
        <p:spPr>
          <a:xfrm>
            <a:off x="457200" y="1197454"/>
            <a:ext cx="8229600" cy="4525963"/>
          </a:xfrm>
        </p:spPr>
        <p:txBody>
          <a:bodyPr/>
          <a:lstStyle/>
          <a:p>
            <a:r>
              <a:rPr lang="en-US" dirty="0" smtClean="0"/>
              <a:t>NASA AQAST TIGER Soil NOx Project </a:t>
            </a:r>
            <a:r>
              <a:rPr lang="en-US" dirty="0" smtClean="0"/>
              <a:t>funding</a:t>
            </a:r>
          </a:p>
          <a:p>
            <a:r>
              <a:rPr lang="en-US" dirty="0" smtClean="0"/>
              <a:t>CED, NERL at US EPA for the opportunity as a visiting researcher</a:t>
            </a:r>
            <a:endParaRPr lang="en-US" dirty="0" smtClean="0"/>
          </a:p>
        </p:txBody>
      </p:sp>
      <p:sp>
        <p:nvSpPr>
          <p:cNvPr id="5" name="Slide Number Placeholder 4"/>
          <p:cNvSpPr>
            <a:spLocks noGrp="1"/>
          </p:cNvSpPr>
          <p:nvPr>
            <p:ph type="sldNum" sz="quarter" idx="12"/>
          </p:nvPr>
        </p:nvSpPr>
        <p:spPr>
          <a:xfrm>
            <a:off x="6934200" y="6400800"/>
            <a:ext cx="2133600" cy="365125"/>
          </a:xfrm>
        </p:spPr>
        <p:txBody>
          <a:bodyPr/>
          <a:lstStyle/>
          <a:p>
            <a:fld id="{372F0189-5D01-45B2-A820-A944A9D341E7}" type="slidenum">
              <a:rPr lang="en-US" smtClean="0">
                <a:solidFill>
                  <a:schemeClr val="tx1"/>
                </a:solidFill>
              </a:rPr>
              <a:t>15</a:t>
            </a:fld>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8405" y="3289732"/>
            <a:ext cx="2913560" cy="11468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680325"/>
            <a:ext cx="2365710" cy="2365710"/>
          </a:xfrm>
          <a:prstGeom prst="rect">
            <a:avLst/>
          </a:prstGeom>
        </p:spPr>
      </p:pic>
    </p:spTree>
    <p:extLst>
      <p:ext uri="{BB962C8B-B14F-4D97-AF65-F5344CB8AC3E}">
        <p14:creationId xmlns:p14="http://schemas.microsoft.com/office/powerpoint/2010/main" val="3177707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3"/>
            <a:ext cx="8229600" cy="801687"/>
          </a:xfrm>
        </p:spPr>
        <p:txBody>
          <a:bodyPr/>
          <a:lstStyle/>
          <a:p>
            <a:r>
              <a:rPr lang="en-US" dirty="0" smtClean="0">
                <a:solidFill>
                  <a:srgbClr val="002060"/>
                </a:solidFill>
              </a:rPr>
              <a:t>References</a:t>
            </a:r>
            <a:endParaRPr lang="en-US" dirty="0">
              <a:solidFill>
                <a:srgbClr val="002060"/>
              </a:solidFill>
            </a:endParaRPr>
          </a:p>
        </p:txBody>
      </p:sp>
      <p:sp>
        <p:nvSpPr>
          <p:cNvPr id="3" name="Content Placeholder 2"/>
          <p:cNvSpPr>
            <a:spLocks noGrp="1"/>
          </p:cNvSpPr>
          <p:nvPr>
            <p:ph idx="1"/>
          </p:nvPr>
        </p:nvSpPr>
        <p:spPr>
          <a:xfrm>
            <a:off x="457200" y="838200"/>
            <a:ext cx="8229600" cy="4525963"/>
          </a:xfrm>
        </p:spPr>
        <p:txBody>
          <a:bodyPr>
            <a:noAutofit/>
          </a:bodyPr>
          <a:lstStyle/>
          <a:p>
            <a:pPr indent="-274320" algn="just"/>
            <a:r>
              <a:rPr lang="en-US" sz="1200" dirty="0"/>
              <a:t>Bash, J., Cooter, E., Dennis, R., Walker, J., and </a:t>
            </a:r>
            <a:r>
              <a:rPr lang="en-US" sz="1200" dirty="0" err="1"/>
              <a:t>Pleim</a:t>
            </a:r>
            <a:r>
              <a:rPr lang="en-US" sz="1200" dirty="0"/>
              <a:t>, J. (2013). Evaluation of a regional air-quality model with bidirectional NH 3 exchange coupled to an agroecosystem model, </a:t>
            </a:r>
            <a:r>
              <a:rPr lang="en-US" sz="1200" dirty="0" err="1"/>
              <a:t>Biogeosciences</a:t>
            </a:r>
            <a:r>
              <a:rPr lang="en-US" sz="1200" dirty="0"/>
              <a:t>, 10, 1635-1645.</a:t>
            </a:r>
          </a:p>
          <a:p>
            <a:pPr indent="-274320" algn="just"/>
            <a:r>
              <a:rPr lang="en-US" sz="1200" dirty="0"/>
              <a:t>Cooter, E., Bash, J., Benson, V. and Ran, L. (2012).  Linking Agricultural Crop Management and Air Quality Models for Regional to National-Scale Nitrogen Assessments.  </a:t>
            </a:r>
            <a:r>
              <a:rPr lang="en-US" sz="1200" dirty="0" err="1"/>
              <a:t>Biogeosciences</a:t>
            </a:r>
            <a:r>
              <a:rPr lang="en-US" sz="1200" dirty="0"/>
              <a:t> Discussions, 9: 6095-6127.</a:t>
            </a:r>
          </a:p>
          <a:p>
            <a:pPr indent="-274320" algn="just"/>
            <a:r>
              <a:rPr lang="en-US" sz="1200" dirty="0" smtClean="0"/>
              <a:t>CMAS FEST-C 2015: User’s Guide for the Fertilizer Emission Scenario Tool for CMAQ (FEST-C) Version 1.2, Institute of Environment, The University of North Carolina at Chapel Hill, Chapel Hill, NC, available at: </a:t>
            </a:r>
            <a:r>
              <a:rPr lang="en-US" sz="1200" dirty="0" smtClean="0">
                <a:hlinkClick r:id="rId2"/>
              </a:rPr>
              <a:t>https://www.cmascenter.org/fest-c/documentation/1.2/FESTC1_2_userManual.pdf</a:t>
            </a:r>
            <a:r>
              <a:rPr lang="en-US" sz="1200" dirty="0" smtClean="0"/>
              <a:t>.</a:t>
            </a:r>
            <a:endParaRPr lang="en-US" sz="1200" dirty="0"/>
          </a:p>
          <a:p>
            <a:pPr indent="-274320" algn="just"/>
            <a:r>
              <a:rPr lang="en-US" sz="1200" dirty="0" err="1"/>
              <a:t>Dinnes</a:t>
            </a:r>
            <a:r>
              <a:rPr lang="en-US" sz="1200" dirty="0"/>
              <a:t>, D. L., </a:t>
            </a:r>
            <a:r>
              <a:rPr lang="en-US" sz="1200" dirty="0" err="1"/>
              <a:t>Karlen</a:t>
            </a:r>
            <a:r>
              <a:rPr lang="en-US" sz="1200" dirty="0"/>
              <a:t>, D. L., Jaynes, D. B., </a:t>
            </a:r>
            <a:r>
              <a:rPr lang="en-US" sz="1200" dirty="0" err="1"/>
              <a:t>Kaspar</a:t>
            </a:r>
            <a:r>
              <a:rPr lang="en-US" sz="1200" dirty="0"/>
              <a:t>, T. C., Hatfield, J. L., Colvin, T. S., and </a:t>
            </a:r>
            <a:r>
              <a:rPr lang="en-US" sz="1200" dirty="0" err="1"/>
              <a:t>Cambardella</a:t>
            </a:r>
            <a:r>
              <a:rPr lang="en-US" sz="1200" dirty="0"/>
              <a:t>, C. A. (2002). Nitrogen management strategies to reduce nitrate leaching in tile-drained Midwestern soils, Agronomy journal, 94, 153-171.</a:t>
            </a:r>
          </a:p>
          <a:p>
            <a:pPr indent="-274320" algn="just"/>
            <a:r>
              <a:rPr lang="en-US" sz="1200" dirty="0" err="1"/>
              <a:t>Hudman</a:t>
            </a:r>
            <a:r>
              <a:rPr lang="en-US" sz="1200" dirty="0"/>
              <a:t>, R. C., Moore, N. E., </a:t>
            </a:r>
            <a:r>
              <a:rPr lang="en-US" sz="1200" dirty="0" err="1"/>
              <a:t>Mebust</a:t>
            </a:r>
            <a:r>
              <a:rPr lang="en-US" sz="1200" dirty="0"/>
              <a:t>, A. K., Martin, R. V., Russell, A. R., </a:t>
            </a:r>
            <a:r>
              <a:rPr lang="en-US" sz="1200" dirty="0" err="1"/>
              <a:t>Valin</a:t>
            </a:r>
            <a:r>
              <a:rPr lang="en-US" sz="1200" dirty="0"/>
              <a:t>, L. C., and Cohen, R. C. (2012). Steps towards a mechanistic model of global soil nitric oxide emissions: implementation and space based-constraints, Atmos. Chem. Phys., 12, 7779-7795, doi:10.5194/acp-12-7779-2012. </a:t>
            </a:r>
            <a:endParaRPr lang="en-US" sz="1200" dirty="0" smtClean="0"/>
          </a:p>
          <a:p>
            <a:pPr indent="-274320" algn="just"/>
            <a:r>
              <a:rPr lang="en-US" sz="1200" dirty="0" err="1"/>
              <a:t>Medinets</a:t>
            </a:r>
            <a:r>
              <a:rPr lang="en-US" sz="1200" dirty="0"/>
              <a:t>, S., </a:t>
            </a:r>
            <a:r>
              <a:rPr lang="en-US" sz="1200" dirty="0" err="1"/>
              <a:t>Skiba</a:t>
            </a:r>
            <a:r>
              <a:rPr lang="en-US" sz="1200" dirty="0"/>
              <a:t>, U., </a:t>
            </a:r>
            <a:r>
              <a:rPr lang="en-US" sz="1200" dirty="0" err="1"/>
              <a:t>Rennenberg</a:t>
            </a:r>
            <a:r>
              <a:rPr lang="en-US" sz="1200" dirty="0"/>
              <a:t>, H., &amp; </a:t>
            </a:r>
            <a:r>
              <a:rPr lang="en-US" sz="1200" dirty="0" err="1"/>
              <a:t>Butterbach-Bahl</a:t>
            </a:r>
            <a:r>
              <a:rPr lang="en-US" sz="1200" dirty="0"/>
              <a:t>, K. (2015). A review of soil NO transformation: Associated processes and possible physiological significance on organisms. </a:t>
            </a:r>
            <a:r>
              <a:rPr lang="en-US" sz="1200" i="1" dirty="0"/>
              <a:t>Soil Biology and Biochemistry</a:t>
            </a:r>
            <a:r>
              <a:rPr lang="en-US" sz="1200" dirty="0"/>
              <a:t>, </a:t>
            </a:r>
            <a:r>
              <a:rPr lang="en-US" sz="1200" i="1" dirty="0"/>
              <a:t>80</a:t>
            </a:r>
            <a:r>
              <a:rPr lang="en-US" sz="1200" dirty="0"/>
              <a:t>, 92-117.</a:t>
            </a:r>
          </a:p>
          <a:p>
            <a:pPr indent="-274320" algn="just"/>
            <a:r>
              <a:rPr lang="en-US" sz="1200" dirty="0" err="1"/>
              <a:t>Pilegaard</a:t>
            </a:r>
            <a:r>
              <a:rPr lang="en-US" sz="1200" dirty="0"/>
              <a:t>, K. (2013). Processes regulating nitric oxide emissions from soils. </a:t>
            </a:r>
            <a:r>
              <a:rPr lang="en-US" sz="1200" dirty="0" err="1"/>
              <a:t>Philisophical</a:t>
            </a:r>
            <a:r>
              <a:rPr lang="en-US" sz="1200" dirty="0"/>
              <a:t> Transactions of the Royal Society: Biological Sciences, (368). Retrieved from http://dx.doi.org/10.1098/rstb.2013.0126.</a:t>
            </a:r>
          </a:p>
          <a:p>
            <a:pPr indent="-274320" algn="just"/>
            <a:r>
              <a:rPr lang="en-US" sz="1200" dirty="0" err="1"/>
              <a:t>Pleim</a:t>
            </a:r>
            <a:r>
              <a:rPr lang="en-US" sz="1200" dirty="0"/>
              <a:t>, J. E. X. A. (1811). Development of a Land Surface Model. Part II: Data Assimilation. Journal of Applied Meteorology. Dec2003, 42(12).</a:t>
            </a:r>
          </a:p>
          <a:p>
            <a:pPr indent="-274320" algn="just"/>
            <a:r>
              <a:rPr lang="en-US" sz="1200" dirty="0"/>
              <a:t>Potter, P., N. </a:t>
            </a:r>
            <a:r>
              <a:rPr lang="en-US" sz="1200" dirty="0" err="1"/>
              <a:t>Ramankutty</a:t>
            </a:r>
            <a:r>
              <a:rPr lang="en-US" sz="1200" dirty="0"/>
              <a:t>, E.M. Bennett, and S.D. Donner. 2010. Characterizing the Spatial Patterns of Global Fertilizer Application and Manure Production. Earth Interactions 14 (2): 1-22. http://dx.doi.org/10.1175/2009EI288.1. </a:t>
            </a:r>
          </a:p>
          <a:p>
            <a:pPr indent="-274320" algn="just"/>
            <a:r>
              <a:rPr lang="en-US" sz="1200" dirty="0"/>
              <a:t>(S&amp;L) Steinkamp, J., &amp; Lawrence, M. G. (2011). Improvement and evaluation of simulated global biogenic soil NO emissions in an AC-GCM. Atmospheric Chemistry and Physics, 11(12), 6063–6082. </a:t>
            </a:r>
            <a:r>
              <a:rPr lang="en-US" sz="1200" dirty="0" smtClean="0"/>
              <a:t>doi:10.5194/acp-11-6063-2011</a:t>
            </a:r>
          </a:p>
          <a:p>
            <a:pPr indent="-274320" algn="just"/>
            <a:r>
              <a:rPr lang="en-US" sz="1200" dirty="0"/>
              <a:t>Rasool, Q. Z., Zhang, R., Lash, B., Cohan, D. S., Cooter, E. J., Bash, J. O., and Lamsal, L. N.: Enhanced representation of soil NO emissions in the Community Multiscale Air Quality (CMAQ) model version 5.0.2, </a:t>
            </a:r>
            <a:r>
              <a:rPr lang="en-US" sz="1200" dirty="0" err="1"/>
              <a:t>Geosci</a:t>
            </a:r>
            <a:r>
              <a:rPr lang="en-US" sz="1200" dirty="0"/>
              <a:t>. Model Dev., 9, 3177-3197, doi:10.5194/gmd-9-3177-2016, 2016.</a:t>
            </a:r>
          </a:p>
          <a:p>
            <a:pPr indent="-274320" algn="just"/>
            <a:r>
              <a:rPr lang="en-US" sz="1200" dirty="0" err="1"/>
              <a:t>Yienger</a:t>
            </a:r>
            <a:r>
              <a:rPr lang="en-US" sz="1200" dirty="0"/>
              <a:t>, J. J., &amp; Levy, H. (1995). Empirical-Model Of Global Soil-Biogenic </a:t>
            </a:r>
            <a:r>
              <a:rPr lang="en-US" sz="1200" dirty="0" err="1"/>
              <a:t>Nox</a:t>
            </a:r>
            <a:r>
              <a:rPr lang="en-US" sz="1200" dirty="0"/>
              <a:t> Emissions. Journal of Geophysical Research-Atmospheres, 100(D6), 11447-11464. </a:t>
            </a:r>
            <a:r>
              <a:rPr lang="en-US" sz="1200" dirty="0" err="1"/>
              <a:t>doi</a:t>
            </a:r>
            <a:r>
              <a:rPr lang="en-US" sz="1200" dirty="0"/>
              <a:t>: 10.1029/95jd00370.</a:t>
            </a:r>
          </a:p>
          <a:p>
            <a:pPr indent="-274320" algn="just"/>
            <a:r>
              <a:rPr lang="en-US" sz="1200" dirty="0" err="1"/>
              <a:t>Vinken</a:t>
            </a:r>
            <a:r>
              <a:rPr lang="en-US" sz="1200" dirty="0"/>
              <a:t>, G. C. M., </a:t>
            </a:r>
            <a:r>
              <a:rPr lang="en-US" sz="1200" dirty="0" err="1"/>
              <a:t>Boersma</a:t>
            </a:r>
            <a:r>
              <a:rPr lang="en-US" sz="1200" dirty="0"/>
              <a:t>, K. F., </a:t>
            </a:r>
            <a:r>
              <a:rPr lang="en-US" sz="1200" dirty="0" err="1"/>
              <a:t>Maasakkers</a:t>
            </a:r>
            <a:r>
              <a:rPr lang="en-US" sz="1200" dirty="0"/>
              <a:t>, J. D., </a:t>
            </a:r>
            <a:r>
              <a:rPr lang="en-US" sz="1200" dirty="0" err="1"/>
              <a:t>Adon</a:t>
            </a:r>
            <a:r>
              <a:rPr lang="en-US" sz="1200" dirty="0"/>
              <a:t>, M., &amp; Martin, R. V. (2014). Worldwide biogenic soil NOx emissions inferred from OMI NO</a:t>
            </a:r>
            <a:r>
              <a:rPr lang="en-US" sz="1200" baseline="-25000" dirty="0"/>
              <a:t>2</a:t>
            </a:r>
            <a:r>
              <a:rPr lang="en-US" sz="1200" dirty="0"/>
              <a:t> observations. Atmospheric Chemistry and Physics, 14(18), 10363–10381. doi:10.5194/acp-14-10363.</a:t>
            </a:r>
          </a:p>
          <a:p>
            <a:endParaRPr lang="en-US" sz="1200" dirty="0"/>
          </a:p>
        </p:txBody>
      </p:sp>
      <p:sp>
        <p:nvSpPr>
          <p:cNvPr id="5" name="Slide Number Placeholder 4"/>
          <p:cNvSpPr>
            <a:spLocks noGrp="1"/>
          </p:cNvSpPr>
          <p:nvPr>
            <p:ph type="sldNum" sz="quarter" idx="12"/>
          </p:nvPr>
        </p:nvSpPr>
        <p:spPr>
          <a:xfrm>
            <a:off x="6781800" y="6324600"/>
            <a:ext cx="2133600" cy="365125"/>
          </a:xfrm>
        </p:spPr>
        <p:txBody>
          <a:bodyPr/>
          <a:lstStyle/>
          <a:p>
            <a:fld id="{372F0189-5D01-45B2-A820-A944A9D341E7}" type="slidenum">
              <a:rPr lang="en-US" smtClean="0"/>
              <a:t>16</a:t>
            </a:fld>
            <a:endParaRPr lang="en-US" dirty="0"/>
          </a:p>
        </p:txBody>
      </p:sp>
    </p:spTree>
    <p:extLst>
      <p:ext uri="{BB962C8B-B14F-4D97-AF65-F5344CB8AC3E}">
        <p14:creationId xmlns:p14="http://schemas.microsoft.com/office/powerpoint/2010/main" val="1077435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lstStyle/>
          <a:p>
            <a:r>
              <a:rPr lang="en-US" b="1" dirty="0" smtClean="0">
                <a:solidFill>
                  <a:srgbClr val="002060"/>
                </a:solidFill>
              </a:rPr>
              <a:t>Extra Slides</a:t>
            </a:r>
            <a:endParaRPr lang="en-US" b="1" dirty="0">
              <a:solidFill>
                <a:srgbClr val="002060"/>
              </a:solidFill>
            </a:endParaRPr>
          </a:p>
        </p:txBody>
      </p:sp>
      <p:sp>
        <p:nvSpPr>
          <p:cNvPr id="4" name="Slide Number Placeholder 3"/>
          <p:cNvSpPr>
            <a:spLocks noGrp="1"/>
          </p:cNvSpPr>
          <p:nvPr>
            <p:ph type="sldNum" sz="quarter" idx="12"/>
          </p:nvPr>
        </p:nvSpPr>
        <p:spPr>
          <a:xfrm>
            <a:off x="6858000" y="6324600"/>
            <a:ext cx="2133600" cy="365125"/>
          </a:xfrm>
        </p:spPr>
        <p:txBody>
          <a:bodyPr/>
          <a:lstStyle/>
          <a:p>
            <a:fld id="{372F0189-5D01-45B2-A820-A944A9D341E7}"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2462541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2060"/>
                </a:solidFill>
              </a:rPr>
              <a:t>Inline BDSNP: Three WRF-BEIS-CMAQ simulation cases </a:t>
            </a:r>
            <a:endParaRPr lang="en-US" sz="3200" b="1" dirty="0">
              <a:solidFill>
                <a:srgbClr val="002060"/>
              </a:solidFill>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b="1" dirty="0" smtClean="0">
                <a:solidFill>
                  <a:srgbClr val="FF0000"/>
                </a:solidFill>
              </a:rPr>
              <a:t>YL</a:t>
            </a:r>
            <a:r>
              <a:rPr lang="en-US" dirty="0" smtClean="0"/>
              <a:t>   -  EPA standard configuration with YL95    			soil NO scheme</a:t>
            </a:r>
          </a:p>
          <a:p>
            <a:pPr marL="514350" indent="-514350">
              <a:buAutoNum type="arabicPeriod"/>
            </a:pPr>
            <a:r>
              <a:rPr lang="en-US" b="1" dirty="0" smtClean="0">
                <a:solidFill>
                  <a:srgbClr val="FF0000"/>
                </a:solidFill>
              </a:rPr>
              <a:t>BDSNP (Potter with old Biome) </a:t>
            </a:r>
            <a:r>
              <a:rPr lang="en-US" dirty="0" smtClean="0"/>
              <a:t>– BDSNP soil NO scheme with GEOS-</a:t>
            </a:r>
            <a:r>
              <a:rPr lang="en-US" dirty="0" err="1" smtClean="0"/>
              <a:t>Chem</a:t>
            </a:r>
            <a:r>
              <a:rPr lang="en-US" dirty="0" smtClean="0"/>
              <a:t> soil biome classification and Potter at al. (2010) fertilizer data</a:t>
            </a:r>
          </a:p>
          <a:p>
            <a:pPr marL="514350" indent="-514350">
              <a:buAutoNum type="arabicPeriod"/>
            </a:pPr>
            <a:r>
              <a:rPr lang="en-US" b="1" dirty="0" smtClean="0">
                <a:solidFill>
                  <a:srgbClr val="FF0000"/>
                </a:solidFill>
              </a:rPr>
              <a:t>BDSNP (EPIC with new Biome) </a:t>
            </a:r>
            <a:r>
              <a:rPr lang="en-US" dirty="0" smtClean="0"/>
              <a:t>– BDSNP soil NO scheme with NCLD40 Global soil biome and EPIC fertilizer data</a:t>
            </a:r>
            <a:endParaRPr lang="en-US" dirty="0"/>
          </a:p>
        </p:txBody>
      </p:sp>
      <p:sp>
        <p:nvSpPr>
          <p:cNvPr id="5" name="Slide Number Placeholder 4"/>
          <p:cNvSpPr>
            <a:spLocks noGrp="1"/>
          </p:cNvSpPr>
          <p:nvPr>
            <p:ph type="sldNum" sz="quarter" idx="12"/>
          </p:nvPr>
        </p:nvSpPr>
        <p:spPr>
          <a:xfrm>
            <a:off x="6934200" y="6400800"/>
            <a:ext cx="2133600" cy="365125"/>
          </a:xfrm>
        </p:spPr>
        <p:txBody>
          <a:bodyPr/>
          <a:lstStyle/>
          <a:p>
            <a:fld id="{372F0189-5D01-45B2-A820-A944A9D341E7}"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981805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Updated Parametrized approach</a:t>
            </a:r>
            <a:endParaRPr lang="en-US"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9280" y="1417638"/>
            <a:ext cx="6525440" cy="5212080"/>
          </a:xfrm>
        </p:spPr>
      </p:pic>
      <p:sp>
        <p:nvSpPr>
          <p:cNvPr id="5" name="Slide Number Placeholder 4"/>
          <p:cNvSpPr>
            <a:spLocks noGrp="1"/>
          </p:cNvSpPr>
          <p:nvPr>
            <p:ph type="sldNum" sz="quarter" idx="12"/>
          </p:nvPr>
        </p:nvSpPr>
        <p:spPr/>
        <p:txBody>
          <a:bodyPr/>
          <a:lstStyle/>
          <a:p>
            <a:fld id="{372F0189-5D01-45B2-A820-A944A9D341E7}" type="slidenum">
              <a:rPr lang="en-US" smtClean="0"/>
              <a:t>19</a:t>
            </a:fld>
            <a:endParaRPr lang="en-US"/>
          </a:p>
        </p:txBody>
      </p:sp>
      <p:sp>
        <p:nvSpPr>
          <p:cNvPr id="7" name="TextBox 6"/>
          <p:cNvSpPr txBox="1"/>
          <p:nvPr/>
        </p:nvSpPr>
        <p:spPr>
          <a:xfrm>
            <a:off x="1219200" y="6172200"/>
            <a:ext cx="2133600" cy="461665"/>
          </a:xfrm>
          <a:prstGeom prst="rect">
            <a:avLst/>
          </a:prstGeom>
          <a:noFill/>
        </p:spPr>
        <p:txBody>
          <a:bodyPr wrap="square" rtlCol="0">
            <a:spAutoFit/>
          </a:bodyPr>
          <a:lstStyle/>
          <a:p>
            <a:r>
              <a:rPr lang="en-US" sz="1200" dirty="0" smtClean="0"/>
              <a:t>Source: Rasool et al., 2016 [GMD] </a:t>
            </a:r>
            <a:endParaRPr lang="en-US" sz="1200" dirty="0"/>
          </a:p>
        </p:txBody>
      </p:sp>
    </p:spTree>
    <p:extLst>
      <p:ext uri="{BB962C8B-B14F-4D97-AF65-F5344CB8AC3E}">
        <p14:creationId xmlns:p14="http://schemas.microsoft.com/office/powerpoint/2010/main" val="3285624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7"/>
            <a:ext cx="8229600" cy="1143000"/>
          </a:xfrm>
        </p:spPr>
        <p:txBody>
          <a:bodyPr>
            <a:normAutofit/>
          </a:bodyPr>
          <a:lstStyle/>
          <a:p>
            <a:r>
              <a:rPr lang="en-US" b="1" dirty="0" smtClean="0">
                <a:solidFill>
                  <a:srgbClr val="002060"/>
                </a:solidFill>
              </a:rPr>
              <a:t>Outline: Soil N emissions in CMAQ</a:t>
            </a:r>
            <a:endParaRPr lang="en-US" dirty="0"/>
          </a:p>
        </p:txBody>
      </p:sp>
      <p:sp>
        <p:nvSpPr>
          <p:cNvPr id="3" name="Content Placeholder 2"/>
          <p:cNvSpPr>
            <a:spLocks noGrp="1"/>
          </p:cNvSpPr>
          <p:nvPr>
            <p:ph idx="1"/>
          </p:nvPr>
        </p:nvSpPr>
        <p:spPr>
          <a:xfrm>
            <a:off x="456127" y="1114023"/>
            <a:ext cx="8229600" cy="4938712"/>
          </a:xfrm>
        </p:spPr>
        <p:txBody>
          <a:bodyPr>
            <a:normAutofit lnSpcReduction="10000"/>
          </a:bodyPr>
          <a:lstStyle/>
          <a:p>
            <a:pPr algn="just">
              <a:lnSpc>
                <a:spcPct val="150000"/>
              </a:lnSpc>
            </a:pPr>
            <a:r>
              <a:rPr lang="en-US" sz="2400" dirty="0" smtClean="0"/>
              <a:t>Updated </a:t>
            </a:r>
            <a:r>
              <a:rPr lang="en-US" sz="2400" i="1" dirty="0" smtClean="0"/>
              <a:t>parametrized</a:t>
            </a:r>
            <a:r>
              <a:rPr lang="en-US" sz="2400" dirty="0" smtClean="0"/>
              <a:t> approach to soil NO</a:t>
            </a:r>
          </a:p>
          <a:p>
            <a:pPr lvl="1" algn="just">
              <a:lnSpc>
                <a:spcPct val="150000"/>
              </a:lnSpc>
            </a:pPr>
            <a:r>
              <a:rPr lang="en-US" sz="2000" dirty="0" smtClean="0"/>
              <a:t>Replaces </a:t>
            </a:r>
            <a:r>
              <a:rPr lang="en-US" sz="2000" dirty="0" err="1" smtClean="0"/>
              <a:t>Yienger</a:t>
            </a:r>
            <a:r>
              <a:rPr lang="en-US" sz="2000" dirty="0"/>
              <a:t> </a:t>
            </a:r>
            <a:r>
              <a:rPr lang="en-US" sz="2000" dirty="0" smtClean="0"/>
              <a:t>&amp; Levy scheme in CMAQ</a:t>
            </a:r>
          </a:p>
          <a:p>
            <a:pPr lvl="1" algn="just">
              <a:lnSpc>
                <a:spcPct val="150000"/>
              </a:lnSpc>
            </a:pPr>
            <a:r>
              <a:rPr lang="en-US" sz="2000" dirty="0" smtClean="0"/>
              <a:t>Emissions are function of soil N, biome, and meteorology</a:t>
            </a:r>
          </a:p>
          <a:p>
            <a:pPr lvl="1" algn="just">
              <a:lnSpc>
                <a:spcPct val="150000"/>
              </a:lnSpc>
            </a:pPr>
            <a:r>
              <a:rPr lang="en-US" sz="2000" dirty="0" smtClean="0"/>
              <a:t>Soil N from EPIC agricultural model</a:t>
            </a:r>
          </a:p>
          <a:p>
            <a:pPr algn="just">
              <a:lnSpc>
                <a:spcPct val="150000"/>
              </a:lnSpc>
            </a:pPr>
            <a:r>
              <a:rPr lang="en-US" sz="2400" dirty="0" smtClean="0"/>
              <a:t>Impact of soil NO on ozone and PM</a:t>
            </a:r>
            <a:r>
              <a:rPr lang="en-US" sz="2400" baseline="-25000" dirty="0" smtClean="0"/>
              <a:t>2.5</a:t>
            </a:r>
            <a:endParaRPr lang="en-US" sz="2400" dirty="0" smtClean="0"/>
          </a:p>
          <a:p>
            <a:pPr algn="just">
              <a:lnSpc>
                <a:spcPct val="150000"/>
              </a:lnSpc>
            </a:pPr>
            <a:r>
              <a:rPr lang="en-US" sz="2400" dirty="0" smtClean="0"/>
              <a:t>New </a:t>
            </a:r>
            <a:r>
              <a:rPr lang="en-US" sz="2400" i="1" dirty="0" smtClean="0"/>
              <a:t>mechanistic</a:t>
            </a:r>
            <a:r>
              <a:rPr lang="en-US" sz="2400" dirty="0" smtClean="0"/>
              <a:t> approach </a:t>
            </a:r>
          </a:p>
          <a:p>
            <a:pPr lvl="1" algn="just">
              <a:lnSpc>
                <a:spcPct val="150000"/>
              </a:lnSpc>
            </a:pPr>
            <a:r>
              <a:rPr lang="en-US" sz="2400" dirty="0" smtClean="0"/>
              <a:t>Consistent representation of multiple N species (NO, HONO, N</a:t>
            </a:r>
            <a:r>
              <a:rPr lang="en-US" sz="2400" baseline="-25000" dirty="0" smtClean="0"/>
              <a:t>2</a:t>
            </a:r>
            <a:r>
              <a:rPr lang="en-US" sz="2400" dirty="0" smtClean="0"/>
              <a:t>O, NH</a:t>
            </a:r>
            <a:r>
              <a:rPr lang="en-US" sz="2400" baseline="-25000" dirty="0" smtClean="0"/>
              <a:t>3</a:t>
            </a:r>
            <a:r>
              <a:rPr lang="en-US" sz="2400" dirty="0" smtClean="0"/>
              <a:t>)</a:t>
            </a:r>
          </a:p>
          <a:p>
            <a:pPr lvl="1" algn="just">
              <a:lnSpc>
                <a:spcPct val="150000"/>
              </a:lnSpc>
            </a:pPr>
            <a:r>
              <a:rPr lang="en-US" sz="2400" dirty="0" smtClean="0"/>
              <a:t>Accounts for soil processes (nitrification, denitrification) </a:t>
            </a:r>
          </a:p>
          <a:p>
            <a:pPr marL="0" indent="0" algn="just">
              <a:buNone/>
            </a:pPr>
            <a:endParaRPr lang="en-US" dirty="0"/>
          </a:p>
        </p:txBody>
      </p:sp>
      <p:sp>
        <p:nvSpPr>
          <p:cNvPr id="5" name="Slide Number Placeholder 4"/>
          <p:cNvSpPr>
            <a:spLocks noGrp="1"/>
          </p:cNvSpPr>
          <p:nvPr>
            <p:ph type="sldNum" sz="quarter" idx="12"/>
          </p:nvPr>
        </p:nvSpPr>
        <p:spPr/>
        <p:txBody>
          <a:bodyPr/>
          <a:lstStyle/>
          <a:p>
            <a:fld id="{372F0189-5D01-45B2-A820-A944A9D341E7}" type="slidenum">
              <a:rPr lang="en-US" smtClean="0"/>
              <a:t>2</a:t>
            </a:fld>
            <a:endParaRPr lang="en-US"/>
          </a:p>
        </p:txBody>
      </p:sp>
    </p:spTree>
    <p:extLst>
      <p:ext uri="{BB962C8B-B14F-4D97-AF65-F5344CB8AC3E}">
        <p14:creationId xmlns:p14="http://schemas.microsoft.com/office/powerpoint/2010/main" val="3204944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rgbClr val="002060"/>
                </a:solidFill>
              </a:rPr>
              <a:t>Mechanistic approach including other N species</a:t>
            </a:r>
            <a:endParaRPr lang="en-US"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13183"/>
                <a:ext cx="8229600" cy="4525963"/>
              </a:xfrm>
            </p:spPr>
            <p:txBody>
              <a:bodyPr>
                <a:noAutofit/>
              </a:bodyPr>
              <a:lstStyle/>
              <a:p>
                <a:pPr marL="0" indent="0">
                  <a:buNone/>
                </a:pPr>
                <a:r>
                  <a:rPr lang="en-US" sz="1200" dirty="0" smtClean="0"/>
                  <a:t>Parton et al., 2001, Del Grosso et al., 2000</a:t>
                </a:r>
                <a:r>
                  <a:rPr lang="en-US" sz="2600" dirty="0" smtClean="0"/>
                  <a:t>:</a:t>
                </a:r>
              </a:p>
              <a:p>
                <a:pPr lvl="0"/>
                <a:r>
                  <a:rPr lang="en-US" sz="2600" dirty="0">
                    <a:solidFill>
                      <a:srgbClr val="FF0000"/>
                    </a:solidFill>
                  </a:rPr>
                  <a:t>NOx to N</a:t>
                </a:r>
                <a:r>
                  <a:rPr lang="en-US" sz="2600" baseline="-25000" dirty="0">
                    <a:solidFill>
                      <a:srgbClr val="FF0000"/>
                    </a:solidFill>
                  </a:rPr>
                  <a:t>2</a:t>
                </a:r>
                <a:r>
                  <a:rPr lang="en-US" sz="2600" dirty="0">
                    <a:solidFill>
                      <a:srgbClr val="FF0000"/>
                    </a:solidFill>
                  </a:rPr>
                  <a:t>O Nitrification ratio:</a:t>
                </a:r>
              </a:p>
              <a:p>
                <a14:m>
                  <m:oMath xmlns:m="http://schemas.openxmlformats.org/officeDocument/2006/math">
                    <m:r>
                      <a:rPr lang="en-US" sz="2600" i="1">
                        <a:latin typeface="Cambria Math" panose="02040503050406030204" pitchFamily="18" charset="0"/>
                      </a:rPr>
                      <m:t>𝑅</m:t>
                    </m:r>
                    <m:r>
                      <a:rPr lang="en-US" sz="2600" i="1">
                        <a:latin typeface="Cambria Math" panose="02040503050406030204" pitchFamily="18" charset="0"/>
                      </a:rPr>
                      <m:t> </m:t>
                    </m:r>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𝑁𝑂</m:t>
                            </m:r>
                          </m:e>
                          <m:sub>
                            <m:r>
                              <a:rPr lang="en-US" sz="2600" i="1">
                                <a:latin typeface="Cambria Math" panose="02040503050406030204" pitchFamily="18" charset="0"/>
                              </a:rPr>
                              <m:t>𝑥</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𝑁</m:t>
                            </m:r>
                          </m:e>
                          <m:sub>
                            <m:r>
                              <a:rPr lang="en-US" sz="2600" i="1">
                                <a:latin typeface="Cambria Math" panose="02040503050406030204" pitchFamily="18" charset="0"/>
                              </a:rPr>
                              <m:t>2</m:t>
                            </m:r>
                          </m:sub>
                        </m:sSub>
                        <m:r>
                          <a:rPr lang="en-US" sz="2600" i="1">
                            <a:latin typeface="Cambria Math" panose="02040503050406030204" pitchFamily="18" charset="0"/>
                          </a:rPr>
                          <m:t>𝑂</m:t>
                        </m:r>
                      </m:e>
                    </m:d>
                    <m:r>
                      <a:rPr lang="en-US" sz="2600" i="1">
                        <a:latin typeface="Cambria Math" panose="02040503050406030204" pitchFamily="18" charset="0"/>
                      </a:rPr>
                      <m:t> =15.2+{</m:t>
                    </m:r>
                    <m:f>
                      <m:fPr>
                        <m:ctrlPr>
                          <a:rPr lang="en-US" sz="2600" i="1">
                            <a:latin typeface="Cambria Math" panose="02040503050406030204" pitchFamily="18" charset="0"/>
                          </a:rPr>
                        </m:ctrlPr>
                      </m:fPr>
                      <m:num>
                        <m:r>
                          <a:rPr lang="en-US" sz="2600" i="1">
                            <a:latin typeface="Cambria Math" panose="02040503050406030204" pitchFamily="18" charset="0"/>
                          </a:rPr>
                          <m:t>35.5∗</m:t>
                        </m:r>
                        <m:r>
                          <a:rPr lang="en-US" sz="2600" i="1">
                            <a:latin typeface="Cambria Math" panose="02040503050406030204" pitchFamily="18" charset="0"/>
                          </a:rPr>
                          <m:t>𝑎𝑡𝑎𝑛</m:t>
                        </m:r>
                        <m:d>
                          <m:dPr>
                            <m:begChr m:val="["/>
                            <m:endChr m:val="]"/>
                            <m:ctrlPr>
                              <a:rPr lang="en-US" sz="2600" i="1">
                                <a:latin typeface="Cambria Math" panose="02040503050406030204" pitchFamily="18" charset="0"/>
                              </a:rPr>
                            </m:ctrlPr>
                          </m:dPr>
                          <m:e>
                            <m:r>
                              <a:rPr lang="en-US" sz="2600" i="1">
                                <a:latin typeface="Cambria Math" panose="02040503050406030204" pitchFamily="18" charset="0"/>
                              </a:rPr>
                              <m:t>0.68∗</m:t>
                            </m:r>
                            <m:r>
                              <a:rPr lang="en-US" sz="2600" i="1">
                                <a:latin typeface="Cambria Math" panose="02040503050406030204" pitchFamily="18" charset="0"/>
                              </a:rPr>
                              <m:t>𝜋</m:t>
                            </m:r>
                            <m:r>
                              <a:rPr lang="en-US" sz="2600" i="1">
                                <a:latin typeface="Cambria Math" panose="02040503050406030204" pitchFamily="18" charset="0"/>
                              </a:rPr>
                              <m:t>∗</m:t>
                            </m:r>
                            <m:d>
                              <m:dPr>
                                <m:ctrlPr>
                                  <a:rPr lang="en-US" sz="2600" i="1">
                                    <a:latin typeface="Cambria Math" panose="02040503050406030204" pitchFamily="18" charset="0"/>
                                  </a:rPr>
                                </m:ctrlPr>
                              </m:dPr>
                              <m:e>
                                <m:r>
                                  <a:rPr lang="en-US" sz="2600" i="1">
                                    <a:latin typeface="Cambria Math" panose="02040503050406030204" pitchFamily="18" charset="0"/>
                                  </a:rPr>
                                  <m:t>10∗</m:t>
                                </m:r>
                                <m:sSub>
                                  <m:sSubPr>
                                    <m:ctrlPr>
                                      <a:rPr lang="en-US" sz="2600" i="1">
                                        <a:latin typeface="Cambria Math" panose="02040503050406030204" pitchFamily="18" charset="0"/>
                                      </a:rPr>
                                    </m:ctrlPr>
                                  </m:sSubPr>
                                  <m:e>
                                    <m:r>
                                      <a:rPr lang="en-US" sz="2600" i="1">
                                        <a:latin typeface="Cambria Math" panose="02040503050406030204" pitchFamily="18" charset="0"/>
                                      </a:rPr>
                                      <m:t>𝐷</m:t>
                                    </m:r>
                                  </m:e>
                                  <m:sub>
                                    <m:r>
                                      <a:rPr lang="en-US" sz="2600" i="1">
                                        <a:latin typeface="Cambria Math" panose="02040503050406030204" pitchFamily="18" charset="0"/>
                                      </a:rPr>
                                      <m:t>𝑟</m:t>
                                    </m:r>
                                  </m:sub>
                                </m:sSub>
                                <m:r>
                                  <a:rPr lang="en-US" sz="2600" i="1">
                                    <a:latin typeface="Cambria Math" panose="02040503050406030204" pitchFamily="18" charset="0"/>
                                  </a:rPr>
                                  <m:t> −1.86</m:t>
                                </m:r>
                              </m:e>
                            </m:d>
                          </m:e>
                        </m:d>
                      </m:num>
                      <m:den>
                        <m:r>
                          <a:rPr lang="en-US" sz="2600" i="1">
                            <a:latin typeface="Cambria Math" panose="02040503050406030204" pitchFamily="18" charset="0"/>
                          </a:rPr>
                          <m:t>𝜋</m:t>
                        </m:r>
                      </m:den>
                    </m:f>
                    <m:r>
                      <a:rPr lang="en-US" sz="2600" i="1" smtClean="0">
                        <a:latin typeface="Cambria Math" panose="02040503050406030204" pitchFamily="18" charset="0"/>
                      </a:rPr>
                      <m:t>}</m:t>
                    </m:r>
                  </m:oMath>
                </a14:m>
                <a:endParaRPr lang="en-US" sz="2600" dirty="0"/>
              </a:p>
              <a:p>
                <a14:m>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rPr>
                          <m:t>𝑅𝑒𝑙𝑎𝑡𝑖𝑣𝑒</m:t>
                        </m:r>
                        <m:r>
                          <a:rPr lang="en-US" sz="2600" i="1">
                            <a:latin typeface="Cambria Math" panose="02040503050406030204" pitchFamily="18" charset="0"/>
                          </a:rPr>
                          <m:t> </m:t>
                        </m:r>
                        <m:r>
                          <a:rPr lang="en-US" sz="2600" i="1">
                            <a:latin typeface="Cambria Math" panose="02040503050406030204" pitchFamily="18" charset="0"/>
                          </a:rPr>
                          <m:t>𝑔𝑎𝑠</m:t>
                        </m:r>
                        <m:r>
                          <a:rPr lang="en-US" sz="2600" i="1">
                            <a:latin typeface="Cambria Math" panose="02040503050406030204" pitchFamily="18" charset="0"/>
                          </a:rPr>
                          <m:t> </m:t>
                        </m:r>
                        <m:r>
                          <a:rPr lang="en-US" sz="2600" i="1">
                            <a:latin typeface="Cambria Math" panose="02040503050406030204" pitchFamily="18" charset="0"/>
                          </a:rPr>
                          <m:t>𝑑𝑖𝑓𝑓𝑢𝑠𝑖𝑡𝑖𝑣𝑖𝑡𝑦</m:t>
                        </m:r>
                        <m:r>
                          <a:rPr lang="en-US" sz="2600" i="1">
                            <a:latin typeface="Cambria Math" panose="02040503050406030204" pitchFamily="18" charset="0"/>
                          </a:rPr>
                          <m:t> </m:t>
                        </m:r>
                        <m:r>
                          <a:rPr lang="en-US" sz="2600" i="1">
                            <a:latin typeface="Cambria Math" panose="02040503050406030204" pitchFamily="18" charset="0"/>
                          </a:rPr>
                          <m:t>𝑖𝑛</m:t>
                        </m:r>
                        <m:r>
                          <a:rPr lang="en-US" sz="2600" i="1">
                            <a:latin typeface="Cambria Math" panose="02040503050406030204" pitchFamily="18" charset="0"/>
                          </a:rPr>
                          <m:t> </m:t>
                        </m:r>
                        <m:r>
                          <a:rPr lang="en-US" sz="2600" i="1">
                            <a:latin typeface="Cambria Math" panose="02040503050406030204" pitchFamily="18" charset="0"/>
                          </a:rPr>
                          <m:t>𝑠𝑜𝑖𝑙</m:t>
                        </m:r>
                        <m:r>
                          <a:rPr lang="en-US" sz="2600" i="1">
                            <a:latin typeface="Cambria Math" panose="02040503050406030204" pitchFamily="18" charset="0"/>
                          </a:rPr>
                          <m:t> </m:t>
                        </m:r>
                        <m:r>
                          <a:rPr lang="en-US" sz="2600" i="1">
                            <a:latin typeface="Cambria Math" panose="02040503050406030204" pitchFamily="18" charset="0"/>
                          </a:rPr>
                          <m:t>𝑐𝑜𝑚𝑝𝑎𝑟𝑒𝑑</m:t>
                        </m:r>
                        <m:r>
                          <a:rPr lang="en-US" sz="2600" i="1">
                            <a:latin typeface="Cambria Math" panose="02040503050406030204" pitchFamily="18" charset="0"/>
                          </a:rPr>
                          <m:t> </m:t>
                        </m:r>
                        <m:r>
                          <a:rPr lang="en-US" sz="2600" i="1">
                            <a:latin typeface="Cambria Math" panose="02040503050406030204" pitchFamily="18" charset="0"/>
                          </a:rPr>
                          <m:t>𝑡𝑜</m:t>
                        </m:r>
                        <m:r>
                          <a:rPr lang="en-US" sz="2600" i="1">
                            <a:latin typeface="Cambria Math" panose="02040503050406030204" pitchFamily="18" charset="0"/>
                          </a:rPr>
                          <m:t> </m:t>
                        </m:r>
                        <m:r>
                          <a:rPr lang="en-US" sz="2600" i="1">
                            <a:latin typeface="Cambria Math" panose="02040503050406030204" pitchFamily="18" charset="0"/>
                          </a:rPr>
                          <m:t>𝑎𝑖𝑟</m:t>
                        </m:r>
                        <m:r>
                          <a:rPr lang="en-US" sz="2600" i="1">
                            <a:latin typeface="Cambria Math" panose="02040503050406030204" pitchFamily="18" charset="0"/>
                          </a:rPr>
                          <m:t> , </m:t>
                        </m:r>
                        <m:r>
                          <a:rPr lang="en-US" sz="2600" i="1">
                            <a:latin typeface="Cambria Math" panose="02040503050406030204" pitchFamily="18" charset="0"/>
                          </a:rPr>
                          <m:t>𝐷</m:t>
                        </m:r>
                      </m:e>
                      <m:sub>
                        <m:r>
                          <a:rPr lang="en-US" sz="2600" i="1">
                            <a:latin typeface="Cambria Math" panose="02040503050406030204" pitchFamily="18" charset="0"/>
                          </a:rPr>
                          <m:t>𝑟</m:t>
                        </m:r>
                      </m:sub>
                    </m:sSub>
                  </m:oMath>
                </a14:m>
                <a:endParaRPr lang="en-US" sz="2600" i="1" dirty="0" smtClean="0">
                  <a:latin typeface="Cambria Math" panose="02040503050406030204" pitchFamily="18" charset="0"/>
                </a:endParaRPr>
              </a:p>
              <a:p>
                <a:pPr lvl="1"/>
                <a14:m>
                  <m:oMath xmlns:m="http://schemas.openxmlformats.org/officeDocument/2006/math">
                    <m:r>
                      <a:rPr lang="en-US" sz="2200" b="0" i="1" smtClean="0">
                        <a:latin typeface="Cambria Math" panose="02040503050406030204" pitchFamily="18" charset="0"/>
                      </a:rPr>
                      <m:t>𝐷𝑟</m:t>
                    </m:r>
                    <m:r>
                      <a:rPr lang="en-US" sz="2200" b="0" i="1" smtClean="0">
                        <a:latin typeface="Cambria Math" panose="02040503050406030204" pitchFamily="18" charset="0"/>
                      </a:rPr>
                      <m:t>=0.209∗</m:t>
                    </m:r>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r>
                              <a:rPr lang="en-US" sz="2200" i="1">
                                <a:latin typeface="Cambria Math" panose="02040503050406030204" pitchFamily="18" charset="0"/>
                              </a:rPr>
                              <m:t>1−</m:t>
                            </m:r>
                            <m:r>
                              <a:rPr lang="en-US" sz="2200" i="1">
                                <a:latin typeface="Cambria Math" panose="02040503050406030204" pitchFamily="18" charset="0"/>
                              </a:rPr>
                              <m:t>𝑊𝐹𝑃𝑆</m:t>
                            </m:r>
                          </m:e>
                        </m:d>
                      </m:e>
                      <m:sup>
                        <m:f>
                          <m:fPr>
                            <m:ctrlPr>
                              <a:rPr lang="en-US" sz="2200" i="1">
                                <a:latin typeface="Cambria Math" panose="02040503050406030204" pitchFamily="18" charset="0"/>
                              </a:rPr>
                            </m:ctrlPr>
                          </m:fPr>
                          <m:num>
                            <m:r>
                              <a:rPr lang="en-US" sz="2200" i="1">
                                <a:latin typeface="Cambria Math" panose="02040503050406030204" pitchFamily="18" charset="0"/>
                              </a:rPr>
                              <m:t>4</m:t>
                            </m:r>
                          </m:num>
                          <m:den>
                            <m:r>
                              <a:rPr lang="en-US" sz="2200" i="1">
                                <a:latin typeface="Cambria Math" panose="02040503050406030204" pitchFamily="18" charset="0"/>
                              </a:rPr>
                              <m:t>3</m:t>
                            </m:r>
                          </m:den>
                        </m:f>
                      </m:sup>
                    </m:sSup>
                  </m:oMath>
                </a14:m>
                <a:endParaRPr lang="en-US" sz="2200" dirty="0" smtClean="0"/>
              </a:p>
              <a:p>
                <a:r>
                  <a:rPr lang="en-US" sz="2600" dirty="0" smtClean="0"/>
                  <a:t>HONO -&gt; fraction of Nitrification NO+HONO </a:t>
                </a:r>
              </a:p>
              <a:p>
                <a:pPr marL="400050" lvl="1" indent="0">
                  <a:buNone/>
                </a:pPr>
                <a:r>
                  <a:rPr lang="en-US" sz="2200" dirty="0" smtClean="0"/>
                  <a:t>(Oswald et al., 2013)</a:t>
                </a:r>
                <a:endParaRPr lang="en-US" sz="2200" dirty="0"/>
              </a:p>
              <a:p>
                <a:r>
                  <a:rPr lang="en-US" sz="2600" i="1" dirty="0"/>
                  <a:t>Nitrification N</a:t>
                </a:r>
                <a:r>
                  <a:rPr lang="en-US" sz="2600" i="1" baseline="-25000" dirty="0"/>
                  <a:t>2</a:t>
                </a:r>
                <a:r>
                  <a:rPr lang="en-US" sz="2600" i="1" dirty="0"/>
                  <a:t>O</a:t>
                </a:r>
                <a:r>
                  <a:rPr lang="en-US" sz="2600" dirty="0"/>
                  <a:t> flux (Parton et al, 2001 , </a:t>
                </a:r>
                <a:r>
                  <a:rPr lang="en-US" sz="2600" dirty="0" err="1"/>
                  <a:t>DayCENT</a:t>
                </a:r>
                <a:r>
                  <a:rPr lang="en-US" sz="2600" dirty="0"/>
                  <a:t>) = K</a:t>
                </a:r>
                <a:r>
                  <a:rPr lang="en-US" sz="2600" baseline="-25000" dirty="0"/>
                  <a:t>2</a:t>
                </a:r>
                <a:r>
                  <a:rPr lang="en-US" sz="2600" dirty="0"/>
                  <a:t> * FNO3 (gNm</a:t>
                </a:r>
                <a:r>
                  <a:rPr lang="en-US" sz="2600" baseline="30000" dirty="0"/>
                  <a:t>-2</a:t>
                </a:r>
                <a:r>
                  <a:rPr lang="en-US" sz="2600" dirty="0"/>
                  <a:t>d</a:t>
                </a:r>
                <a:r>
                  <a:rPr lang="en-US" sz="2600" baseline="30000" dirty="0"/>
                  <a:t>-1</a:t>
                </a:r>
                <a:r>
                  <a:rPr lang="en-US" sz="2600" dirty="0"/>
                  <a:t>)</a:t>
                </a:r>
              </a:p>
              <a:p>
                <a:pPr lvl="1"/>
                <a:r>
                  <a:rPr lang="en-US" sz="2600" dirty="0"/>
                  <a:t>K</a:t>
                </a:r>
                <a:r>
                  <a:rPr lang="en-US" sz="2600" baseline="-25000" dirty="0"/>
                  <a:t>2</a:t>
                </a:r>
                <a:r>
                  <a:rPr lang="en-US" sz="2600" dirty="0"/>
                  <a:t> = </a:t>
                </a:r>
                <a:r>
                  <a:rPr lang="en-US" sz="2600" dirty="0" smtClean="0"/>
                  <a:t>0.02 </a:t>
                </a:r>
                <a:r>
                  <a:rPr lang="en-US" sz="2600" dirty="0"/>
                  <a:t>(2%) (</a:t>
                </a:r>
                <a:r>
                  <a:rPr lang="en-US" sz="2600" dirty="0" err="1"/>
                  <a:t>parton</a:t>
                </a:r>
                <a:r>
                  <a:rPr lang="en-US" sz="2600" dirty="0"/>
                  <a:t> et al., 2001) </a:t>
                </a:r>
                <a:r>
                  <a:rPr lang="en-US" sz="2600" dirty="0">
                    <a:sym typeface="Wingdings" panose="05000000000000000000" pitchFamily="2" charset="2"/>
                  </a:rPr>
                  <a:t></a:t>
                </a:r>
                <a:r>
                  <a:rPr lang="en-US" sz="2600" dirty="0"/>
                  <a:t> fraction of nitrified N lost as N</a:t>
                </a:r>
                <a:r>
                  <a:rPr lang="en-US" sz="2600" baseline="-25000" dirty="0"/>
                  <a:t>2</a:t>
                </a:r>
                <a:r>
                  <a:rPr lang="en-US" sz="2600" dirty="0"/>
                  <a:t>O flux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13183"/>
                <a:ext cx="8229600" cy="4525963"/>
              </a:xfrm>
              <a:blipFill rotWithShape="1">
                <a:blip r:embed="rId2"/>
                <a:stretch>
                  <a:fillRect l="-1111" t="-1078" r="-1111" b="-2102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372F0189-5D01-45B2-A820-A944A9D341E7}" type="slidenum">
              <a:rPr lang="en-US" smtClean="0"/>
              <a:t>20</a:t>
            </a:fld>
            <a:endParaRPr lang="en-US"/>
          </a:p>
        </p:txBody>
      </p:sp>
    </p:spTree>
    <p:extLst>
      <p:ext uri="{BB962C8B-B14F-4D97-AF65-F5344CB8AC3E}">
        <p14:creationId xmlns:p14="http://schemas.microsoft.com/office/powerpoint/2010/main" val="1316499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Mechanistic approach (2)</a:t>
            </a:r>
            <a:endParaRPr lang="en-US"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0"/>
                <a:r>
                  <a:rPr lang="en-US" i="1" dirty="0">
                    <a:solidFill>
                      <a:srgbClr val="FF0000"/>
                    </a:solidFill>
                  </a:rPr>
                  <a:t>Denitrification N</a:t>
                </a:r>
                <a:r>
                  <a:rPr lang="en-US" i="1" baseline="-25000" dirty="0">
                    <a:solidFill>
                      <a:srgbClr val="FF0000"/>
                    </a:solidFill>
                  </a:rPr>
                  <a:t>2</a:t>
                </a:r>
                <a:r>
                  <a:rPr lang="en-US" i="1" dirty="0">
                    <a:solidFill>
                      <a:srgbClr val="FF0000"/>
                    </a:solidFill>
                  </a:rPr>
                  <a:t> to N</a:t>
                </a:r>
                <a:r>
                  <a:rPr lang="en-US" i="1" baseline="-25000" dirty="0">
                    <a:solidFill>
                      <a:srgbClr val="FF0000"/>
                    </a:solidFill>
                  </a:rPr>
                  <a:t>2</a:t>
                </a:r>
                <a:r>
                  <a:rPr lang="en-US" i="1" dirty="0">
                    <a:solidFill>
                      <a:srgbClr val="FF0000"/>
                    </a:solidFill>
                  </a:rPr>
                  <a:t>O ratio: </a:t>
                </a:r>
                <a:endParaRPr lang="en-US" dirty="0">
                  <a:solidFill>
                    <a:srgbClr val="FF0000"/>
                  </a:solidFill>
                </a:endParaRPr>
              </a:p>
              <a:p>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r>
                          <a:rPr lang="en-US" i="1">
                            <a:latin typeface="Cambria Math" panose="02040503050406030204" pitchFamily="18" charset="0"/>
                          </a:rPr>
                          <m:t>𝑂</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𝑁</m:t>
                        </m:r>
                        <m:sSubSup>
                          <m:sSubSupPr>
                            <m:ctrlPr>
                              <a:rPr lang="en-US" i="1">
                                <a:latin typeface="Cambria Math" panose="02040503050406030204" pitchFamily="18" charset="0"/>
                              </a:rPr>
                            </m:ctrlPr>
                          </m:sSubSupPr>
                          <m:e>
                            <m:r>
                              <a:rPr lang="en-US" i="1">
                                <a:latin typeface="Cambria Math" panose="02040503050406030204" pitchFamily="18" charset="0"/>
                              </a:rPr>
                              <m:t>𝑂</m:t>
                            </m:r>
                          </m:e>
                          <m:sub>
                            <m:r>
                              <a:rPr lang="en-US" i="1">
                                <a:latin typeface="Cambria Math" panose="02040503050406030204" pitchFamily="18" charset="0"/>
                              </a:rPr>
                              <m:t>3</m:t>
                            </m:r>
                          </m:sub>
                          <m:sup>
                            <m:r>
                              <a:rPr lang="en-US" i="1">
                                <a:latin typeface="Cambria Math" panose="02040503050406030204" pitchFamily="18" charset="0"/>
                              </a:rPr>
                              <m:t>−</m:t>
                            </m:r>
                          </m:sup>
                        </m:sSubSup>
                      </m:num>
                      <m:den>
                        <m:r>
                          <a:rPr lang="en-US" i="1">
                            <a:latin typeface="Cambria Math" panose="02040503050406030204" pitchFamily="18" charset="0"/>
                          </a:rPr>
                          <m:t>𝐻𝑅</m:t>
                        </m:r>
                      </m:den>
                    </m:f>
                  </m:oMath>
                </a14:m>
                <a:r>
                  <a:rPr lang="en-US" i="1" dirty="0"/>
                  <a:t>) * f (WFPS)</a:t>
                </a:r>
                <a:endParaRPr lang="en-US" dirty="0"/>
              </a:p>
              <a:p>
                <a:r>
                  <a:rPr lang="en-US" i="1" dirty="0" smtClean="0"/>
                  <a:t>K</a:t>
                </a:r>
                <a:r>
                  <a:rPr lang="en-US" i="1" dirty="0"/>
                  <a:t>= soil texture dependent parameter (Del Grosso et al., 2000)</a:t>
                </a:r>
                <a:endParaRPr lang="en-US" dirty="0"/>
              </a:p>
              <a:p>
                <a:r>
                  <a:rPr lang="en-US" i="1" dirty="0"/>
                  <a:t>[k controls the max. value of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𝑁</m:t>
                        </m:r>
                        <m:sSubSup>
                          <m:sSubSupPr>
                            <m:ctrlPr>
                              <a:rPr lang="en-US" i="1">
                                <a:latin typeface="Cambria Math" panose="02040503050406030204" pitchFamily="18" charset="0"/>
                              </a:rPr>
                            </m:ctrlPr>
                          </m:sSubSupPr>
                          <m:e>
                            <m:r>
                              <a:rPr lang="en-US" i="1">
                                <a:latin typeface="Cambria Math" panose="02040503050406030204" pitchFamily="18" charset="0"/>
                              </a:rPr>
                              <m:t>𝑂</m:t>
                            </m:r>
                          </m:e>
                          <m:sub>
                            <m:r>
                              <a:rPr lang="en-US" i="1">
                                <a:latin typeface="Cambria Math" panose="02040503050406030204" pitchFamily="18" charset="0"/>
                              </a:rPr>
                              <m:t>3</m:t>
                            </m:r>
                          </m:sub>
                          <m:sup>
                            <m:r>
                              <a:rPr lang="en-US" i="1">
                                <a:latin typeface="Cambria Math" panose="02040503050406030204" pitchFamily="18" charset="0"/>
                              </a:rPr>
                              <m:t>−</m:t>
                            </m:r>
                          </m:sup>
                        </m:sSubSup>
                      </m:num>
                      <m:den>
                        <m:r>
                          <a:rPr lang="en-US" i="1">
                            <a:latin typeface="Cambria Math" panose="02040503050406030204" pitchFamily="18" charset="0"/>
                          </a:rPr>
                          <m:t>𝐻𝑅</m:t>
                        </m:r>
                      </m:den>
                    </m:f>
                  </m:oMath>
                </a14:m>
                <a:r>
                  <a:rPr lang="en-US" i="1" dirty="0"/>
                  <a:t>)]</a:t>
                </a:r>
                <a:endParaRPr lang="en-US" dirty="0"/>
              </a:p>
              <a:p>
                <a:r>
                  <a:rPr lang="en-US" i="1" dirty="0"/>
                  <a:t>Soil heterotrophic respiration (HR) is a proxy for labile C (electron donor) in denitrification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372F0189-5D01-45B2-A820-A944A9D341E7}" type="slidenum">
              <a:rPr lang="en-US" smtClean="0"/>
              <a:t>21</a:t>
            </a:fld>
            <a:endParaRPr lang="en-US"/>
          </a:p>
        </p:txBody>
      </p:sp>
    </p:spTree>
    <p:extLst>
      <p:ext uri="{BB962C8B-B14F-4D97-AF65-F5344CB8AC3E}">
        <p14:creationId xmlns:p14="http://schemas.microsoft.com/office/powerpoint/2010/main" val="404337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14th Annual CMAS Conference, October 5-7, 2015, UNC-Chapel Hill.</a:t>
            </a:r>
            <a:endParaRPr lang="en-US" dirty="0"/>
          </a:p>
        </p:txBody>
      </p:sp>
      <p:sp>
        <p:nvSpPr>
          <p:cNvPr id="5" name="Slide Number Placeholder 4"/>
          <p:cNvSpPr>
            <a:spLocks noGrp="1"/>
          </p:cNvSpPr>
          <p:nvPr>
            <p:ph type="sldNum" sz="quarter" idx="12"/>
          </p:nvPr>
        </p:nvSpPr>
        <p:spPr/>
        <p:txBody>
          <a:bodyPr/>
          <a:lstStyle/>
          <a:p>
            <a:fld id="{372F0189-5D01-45B2-A820-A944A9D341E7}" type="slidenum">
              <a:rPr lang="en-US" smtClean="0"/>
              <a:t>22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69" y="1417638"/>
            <a:ext cx="8686800" cy="5059362"/>
          </a:xfrm>
          <a:prstGeom prst="rect">
            <a:avLst/>
          </a:prstGeom>
          <a:ln>
            <a:solidFill>
              <a:schemeClr val="tx1"/>
            </a:solidFill>
          </a:ln>
        </p:spPr>
      </p:pic>
    </p:spTree>
    <p:extLst>
      <p:ext uri="{BB962C8B-B14F-4D97-AF65-F5344CB8AC3E}">
        <p14:creationId xmlns:p14="http://schemas.microsoft.com/office/powerpoint/2010/main" val="546892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287"/>
            <a:ext cx="8811526" cy="1143000"/>
          </a:xfrm>
        </p:spPr>
        <p:txBody>
          <a:bodyPr>
            <a:normAutofit/>
          </a:bodyPr>
          <a:lstStyle/>
          <a:p>
            <a:r>
              <a:rPr lang="en-US" dirty="0"/>
              <a:t>Impact of Soil NO </a:t>
            </a:r>
            <a:r>
              <a:rPr lang="en-US" dirty="0" smtClean="0"/>
              <a:t>scheme on PM</a:t>
            </a:r>
            <a:endParaRPr lang="en-US" dirty="0"/>
          </a:p>
        </p:txBody>
      </p:sp>
      <p:sp>
        <p:nvSpPr>
          <p:cNvPr id="4" name="Slide Number Placeholder 3"/>
          <p:cNvSpPr>
            <a:spLocks noGrp="1"/>
          </p:cNvSpPr>
          <p:nvPr>
            <p:ph type="sldNum" sz="quarter" idx="12"/>
          </p:nvPr>
        </p:nvSpPr>
        <p:spPr>
          <a:xfrm>
            <a:off x="6858000" y="6477000"/>
            <a:ext cx="2133600" cy="365125"/>
          </a:xfrm>
        </p:spPr>
        <p:txBody>
          <a:bodyPr/>
          <a:lstStyle/>
          <a:p>
            <a:fld id="{372F0189-5D01-45B2-A820-A944A9D341E7}" type="slidenum">
              <a:rPr lang="en-US" smtClean="0"/>
              <a:t>23</a:t>
            </a:fld>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74" y="1630362"/>
            <a:ext cx="8479052" cy="48466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600200" y="1257035"/>
            <a:ext cx="6324600" cy="369332"/>
          </a:xfrm>
          <a:prstGeom prst="rect">
            <a:avLst/>
          </a:prstGeom>
          <a:noFill/>
        </p:spPr>
        <p:txBody>
          <a:bodyPr wrap="square" rtlCol="0">
            <a:spAutoFit/>
          </a:bodyPr>
          <a:lstStyle/>
          <a:p>
            <a:r>
              <a:rPr lang="en-US" dirty="0" smtClean="0"/>
              <a:t>Daily Average PM</a:t>
            </a:r>
            <a:r>
              <a:rPr lang="en-US" baseline="-25000" dirty="0" smtClean="0"/>
              <a:t>2.5 </a:t>
            </a:r>
            <a:r>
              <a:rPr lang="en-US" dirty="0" smtClean="0"/>
              <a:t> (Updated Parametrization – Base CMAQ v5.1)</a:t>
            </a:r>
            <a:endParaRPr lang="en-US" dirty="0"/>
          </a:p>
        </p:txBody>
      </p:sp>
    </p:spTree>
    <p:extLst>
      <p:ext uri="{BB962C8B-B14F-4D97-AF65-F5344CB8AC3E}">
        <p14:creationId xmlns:p14="http://schemas.microsoft.com/office/powerpoint/2010/main" val="3517091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72F0189-5D01-45B2-A820-A944A9D341E7}" type="slidenum">
              <a:rPr lang="en-US" smtClean="0"/>
              <a:t>24</a:t>
            </a:fld>
            <a:endParaRPr lang="en-US" dirty="0"/>
          </a:p>
        </p:txBody>
      </p:sp>
      <p:cxnSp>
        <p:nvCxnSpPr>
          <p:cNvPr id="6" name="Straight Arrow Connector 5"/>
          <p:cNvCxnSpPr>
            <a:stCxn id="11" idx="2"/>
          </p:cNvCxnSpPr>
          <p:nvPr/>
        </p:nvCxnSpPr>
        <p:spPr>
          <a:xfrm>
            <a:off x="8043485" y="4399517"/>
            <a:ext cx="0" cy="858283"/>
          </a:xfrm>
          <a:prstGeom prst="straightConnector1">
            <a:avLst/>
          </a:prstGeom>
          <a:noFill/>
          <a:ln w="28575" cap="flat" cmpd="sng" algn="ctr">
            <a:solidFill>
              <a:sysClr val="windowText" lastClr="000000"/>
            </a:solidFill>
            <a:prstDash val="solid"/>
            <a:tailEnd type="triangle"/>
          </a:ln>
          <a:effectLst/>
        </p:spPr>
      </p:cxnSp>
      <p:sp>
        <p:nvSpPr>
          <p:cNvPr id="7" name="TextBox 6"/>
          <p:cNvSpPr txBox="1"/>
          <p:nvPr/>
        </p:nvSpPr>
        <p:spPr>
          <a:xfrm>
            <a:off x="4572000" y="5257800"/>
            <a:ext cx="4278745" cy="830997"/>
          </a:xfrm>
          <a:prstGeom prst="rect">
            <a:avLst/>
          </a:prstGeom>
          <a:noFill/>
          <a:ln>
            <a:solidFill>
              <a:sysClr val="windowText" lastClr="000000"/>
            </a:solidFill>
          </a:ln>
        </p:spPr>
        <p:txBody>
          <a:bodyPr wrap="square" rtlCol="0">
            <a:spAutoFit/>
          </a:bodyPr>
          <a:lstStyle/>
          <a:p>
            <a:pPr lvl="0" algn="ctr" defTabSz="5434096">
              <a:defRPr/>
            </a:pPr>
            <a:r>
              <a:rPr kumimoji="0" lang="en-US" sz="1800" b="0" i="0" u="none" strike="noStrike" kern="0" cap="none" spc="0" normalizeH="0" baseline="0" noProof="0" dirty="0" smtClean="0">
                <a:ln>
                  <a:noFill/>
                </a:ln>
                <a:solidFill>
                  <a:prstClr val="black"/>
                </a:solidFill>
                <a:effectLst/>
                <a:uLnTx/>
                <a:uFillTx/>
              </a:rPr>
              <a:t>Total daily soil N (= </a:t>
            </a:r>
            <a:r>
              <a:rPr lang="en-US" dirty="0"/>
              <a:t>NH</a:t>
            </a:r>
            <a:r>
              <a:rPr lang="en-US" baseline="-25000" dirty="0"/>
              <a:t>4</a:t>
            </a:r>
            <a:r>
              <a:rPr lang="en-US" baseline="30000" dirty="0"/>
              <a:t>+</a:t>
            </a:r>
            <a:r>
              <a:rPr lang="en-US" dirty="0"/>
              <a:t>-N </a:t>
            </a:r>
            <a:r>
              <a:rPr lang="en-US" dirty="0" smtClean="0"/>
              <a:t>+ </a:t>
            </a:r>
            <a:r>
              <a:rPr lang="en-US" dirty="0"/>
              <a:t>NO</a:t>
            </a:r>
            <a:r>
              <a:rPr lang="en-US" baseline="-25000" dirty="0"/>
              <a:t>3</a:t>
            </a:r>
            <a:r>
              <a:rPr lang="en-US" baseline="30000" dirty="0"/>
              <a:t>-</a:t>
            </a:r>
            <a:r>
              <a:rPr lang="en-US" dirty="0"/>
              <a:t>-N </a:t>
            </a:r>
            <a:r>
              <a:rPr lang="en-US" dirty="0" smtClean="0"/>
              <a:t>+ </a:t>
            </a:r>
            <a:r>
              <a:rPr lang="en-US" dirty="0"/>
              <a:t>Organic N </a:t>
            </a:r>
            <a:r>
              <a:rPr kumimoji="0" lang="en-US" sz="1800" b="0" i="0" u="none" strike="noStrike" kern="0" cap="none" spc="0" normalizeH="0" baseline="0" noProof="0" dirty="0" smtClean="0">
                <a:ln>
                  <a:noFill/>
                </a:ln>
                <a:solidFill>
                  <a:prstClr val="black"/>
                </a:solidFill>
                <a:effectLst/>
                <a:uLnTx/>
                <a:uFillTx/>
              </a:rPr>
              <a:t>) for</a:t>
            </a:r>
            <a:r>
              <a:rPr kumimoji="0" lang="en-US" sz="1800" b="0" i="0" u="none" strike="noStrike" kern="0" cap="none" spc="0" normalizeH="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BDSNP</a:t>
            </a:r>
          </a:p>
          <a:p>
            <a:pPr lvl="0" algn="ctr" defTabSz="5434096">
              <a:defRPr/>
            </a:pPr>
            <a:r>
              <a:rPr lang="en-US" sz="1200" b="1" kern="0" dirty="0" smtClean="0">
                <a:solidFill>
                  <a:prstClr val="black"/>
                </a:solidFill>
              </a:rPr>
              <a:t>[Weighted sum as per grid –wise crop  usage fraction]</a:t>
            </a:r>
            <a:endParaRPr kumimoji="0" lang="en-US" sz="1200" b="1" i="0" u="none" strike="noStrike" kern="0" cap="none" spc="0" normalizeH="0" baseline="0" noProof="0" dirty="0">
              <a:ln>
                <a:noFill/>
              </a:ln>
              <a:solidFill>
                <a:prstClr val="black"/>
              </a:solidFill>
              <a:effectLst/>
              <a:uLnTx/>
              <a:uFillTx/>
            </a:endParaRPr>
          </a:p>
        </p:txBody>
      </p:sp>
      <p:sp>
        <p:nvSpPr>
          <p:cNvPr id="9" name="TextBox 8"/>
          <p:cNvSpPr txBox="1"/>
          <p:nvPr/>
        </p:nvSpPr>
        <p:spPr>
          <a:xfrm>
            <a:off x="7371595" y="946102"/>
            <a:ext cx="1628775" cy="1477328"/>
          </a:xfrm>
          <a:prstGeom prst="rect">
            <a:avLst/>
          </a:prstGeom>
          <a:noFill/>
          <a:ln>
            <a:solidFill>
              <a:schemeClr val="tx1"/>
            </a:solidFill>
          </a:ln>
        </p:spPr>
        <p:txBody>
          <a:bodyPr wrap="square" rtlCol="0">
            <a:spAutoFit/>
          </a:bodyPr>
          <a:lstStyle/>
          <a:p>
            <a:pPr algn="ctr"/>
            <a:r>
              <a:rPr lang="en-US" dirty="0" smtClean="0"/>
              <a:t>Crop usage fraction per grid cell  consistent with NLCD40 LU/LC) </a:t>
            </a:r>
            <a:endParaRPr lang="en-US" dirty="0"/>
          </a:p>
        </p:txBody>
      </p:sp>
      <p:sp>
        <p:nvSpPr>
          <p:cNvPr id="11" name="TextBox 10"/>
          <p:cNvSpPr txBox="1"/>
          <p:nvPr/>
        </p:nvSpPr>
        <p:spPr>
          <a:xfrm>
            <a:off x="7086600" y="2922189"/>
            <a:ext cx="1913770" cy="1477328"/>
          </a:xfrm>
          <a:prstGeom prst="rect">
            <a:avLst/>
          </a:prstGeom>
          <a:noFill/>
          <a:ln>
            <a:solidFill>
              <a:schemeClr val="tx1"/>
            </a:solidFill>
          </a:ln>
        </p:spPr>
        <p:txBody>
          <a:bodyPr wrap="square" rtlCol="0">
            <a:spAutoFit/>
          </a:bodyPr>
          <a:lstStyle/>
          <a:p>
            <a:pPr algn="ctr"/>
            <a:r>
              <a:rPr lang="en-US" dirty="0" smtClean="0"/>
              <a:t>Grid-wise daily soil N </a:t>
            </a:r>
            <a:endParaRPr lang="en-US" dirty="0"/>
          </a:p>
          <a:p>
            <a:pPr algn="ctr"/>
            <a:r>
              <a:rPr lang="en-US" sz="1200" b="1" dirty="0" smtClean="0"/>
              <a:t>(Fertilizer + Deposition N)</a:t>
            </a:r>
          </a:p>
          <a:p>
            <a:pPr algn="ctr"/>
            <a:r>
              <a:rPr lang="en-US" sz="1200" b="1" dirty="0" smtClean="0"/>
              <a:t> </a:t>
            </a:r>
            <a:r>
              <a:rPr lang="en-US" sz="1400" dirty="0" smtClean="0"/>
              <a:t>(</a:t>
            </a:r>
            <a:r>
              <a:rPr lang="en-US" sz="1400" b="1" dirty="0" smtClean="0"/>
              <a:t>classified as separate NH</a:t>
            </a:r>
            <a:r>
              <a:rPr lang="en-US" sz="1400" b="1" baseline="-25000" dirty="0" smtClean="0"/>
              <a:t>4</a:t>
            </a:r>
            <a:r>
              <a:rPr lang="en-US" sz="1400" b="1" baseline="30000" dirty="0"/>
              <a:t>+</a:t>
            </a:r>
            <a:r>
              <a:rPr lang="en-US" sz="1400" b="1" dirty="0"/>
              <a:t>-N </a:t>
            </a:r>
            <a:r>
              <a:rPr lang="en-US" sz="1400" b="1" dirty="0" smtClean="0"/>
              <a:t>, </a:t>
            </a:r>
            <a:r>
              <a:rPr lang="en-US" sz="1400" b="1" dirty="0"/>
              <a:t>NO</a:t>
            </a:r>
            <a:r>
              <a:rPr lang="en-US" sz="1400" b="1" baseline="-25000" dirty="0"/>
              <a:t>3</a:t>
            </a:r>
            <a:r>
              <a:rPr lang="en-US" sz="1400" b="1" baseline="30000" dirty="0"/>
              <a:t>-</a:t>
            </a:r>
            <a:r>
              <a:rPr lang="en-US" sz="1400" b="1" dirty="0"/>
              <a:t>-N </a:t>
            </a:r>
            <a:r>
              <a:rPr lang="en-US" sz="1400" b="1" dirty="0" smtClean="0"/>
              <a:t>, </a:t>
            </a:r>
            <a:r>
              <a:rPr lang="en-US" sz="1400" b="1" dirty="0"/>
              <a:t>Organic </a:t>
            </a:r>
            <a:r>
              <a:rPr lang="en-US" sz="1400" b="1" dirty="0" smtClean="0"/>
              <a:t>N  pools) </a:t>
            </a:r>
            <a:endParaRPr lang="en-US" sz="1400" b="1" dirty="0"/>
          </a:p>
        </p:txBody>
      </p:sp>
      <p:sp>
        <p:nvSpPr>
          <p:cNvPr id="12" name="TextBox 11"/>
          <p:cNvSpPr txBox="1"/>
          <p:nvPr/>
        </p:nvSpPr>
        <p:spPr>
          <a:xfrm>
            <a:off x="7749918" y="2443298"/>
            <a:ext cx="838200" cy="492443"/>
          </a:xfrm>
          <a:prstGeom prst="rect">
            <a:avLst/>
          </a:prstGeom>
          <a:noFill/>
        </p:spPr>
        <p:txBody>
          <a:bodyPr wrap="square" rtlCol="0">
            <a:spAutoFit/>
          </a:bodyPr>
          <a:lstStyle/>
          <a:p>
            <a:r>
              <a:rPr lang="en-US" sz="2000" b="1" dirty="0" smtClean="0"/>
              <a:t>    </a:t>
            </a:r>
            <a:r>
              <a:rPr lang="en-US" sz="2600" b="1" dirty="0" smtClean="0"/>
              <a:t>+</a:t>
            </a:r>
            <a:endParaRPr lang="en-US" sz="2600" b="1" dirty="0"/>
          </a:p>
        </p:txBody>
      </p:sp>
      <p:sp>
        <p:nvSpPr>
          <p:cNvPr id="14" name="TextBox 13"/>
          <p:cNvSpPr txBox="1"/>
          <p:nvPr/>
        </p:nvSpPr>
        <p:spPr>
          <a:xfrm>
            <a:off x="5418163" y="1471136"/>
            <a:ext cx="833820" cy="369332"/>
          </a:xfrm>
          <a:prstGeom prst="rect">
            <a:avLst/>
          </a:prstGeom>
          <a:noFill/>
          <a:ln>
            <a:solidFill>
              <a:schemeClr val="tx1"/>
            </a:solidFill>
          </a:ln>
        </p:spPr>
        <p:txBody>
          <a:bodyPr wrap="square" rtlCol="0">
            <a:spAutoFit/>
          </a:bodyPr>
          <a:lstStyle/>
          <a:p>
            <a:r>
              <a:rPr lang="en-US" dirty="0" smtClean="0"/>
              <a:t>  </a:t>
            </a:r>
            <a:r>
              <a:rPr lang="en-US" b="1" dirty="0" smtClean="0">
                <a:solidFill>
                  <a:srgbClr val="FF0000"/>
                </a:solidFill>
              </a:rPr>
              <a:t>WRF</a:t>
            </a:r>
            <a:endParaRPr lang="en-US" b="1" dirty="0">
              <a:solidFill>
                <a:srgbClr val="FF0000"/>
              </a:solidFill>
            </a:endParaRPr>
          </a:p>
        </p:txBody>
      </p:sp>
      <p:cxnSp>
        <p:nvCxnSpPr>
          <p:cNvPr id="18" name="Straight Arrow Connector 17"/>
          <p:cNvCxnSpPr/>
          <p:nvPr/>
        </p:nvCxnSpPr>
        <p:spPr>
          <a:xfrm>
            <a:off x="5801327" y="1840468"/>
            <a:ext cx="0" cy="6028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59400" y="2297668"/>
            <a:ext cx="1551972" cy="1477328"/>
          </a:xfrm>
          <a:prstGeom prst="rect">
            <a:avLst/>
          </a:prstGeom>
          <a:noFill/>
          <a:ln>
            <a:solidFill>
              <a:schemeClr val="tx1"/>
            </a:solidFill>
          </a:ln>
        </p:spPr>
        <p:txBody>
          <a:bodyPr wrap="square" rtlCol="0" anchor="ctr">
            <a:spAutoFit/>
          </a:bodyPr>
          <a:lstStyle/>
          <a:p>
            <a:pPr algn="ctr"/>
            <a:r>
              <a:rPr lang="en-US" b="1" dirty="0" smtClean="0">
                <a:solidFill>
                  <a:srgbClr val="FF0000"/>
                </a:solidFill>
              </a:rPr>
              <a:t>Bi-directional  CMAQ modeling system + BDSNP</a:t>
            </a:r>
            <a:endParaRPr lang="en-US" b="1" dirty="0">
              <a:solidFill>
                <a:srgbClr val="FF0000"/>
              </a:solidFill>
            </a:endParaRPr>
          </a:p>
        </p:txBody>
      </p:sp>
      <p:cxnSp>
        <p:nvCxnSpPr>
          <p:cNvPr id="21" name="Straight Arrow Connector 20"/>
          <p:cNvCxnSpPr>
            <a:stCxn id="34" idx="0"/>
          </p:cNvCxnSpPr>
          <p:nvPr/>
        </p:nvCxnSpPr>
        <p:spPr>
          <a:xfrm flipV="1">
            <a:off x="5890031" y="3767001"/>
            <a:ext cx="0" cy="294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98884" y="617682"/>
            <a:ext cx="2664825" cy="646331"/>
          </a:xfrm>
          <a:prstGeom prst="rect">
            <a:avLst/>
          </a:prstGeom>
          <a:noFill/>
          <a:ln>
            <a:solidFill>
              <a:schemeClr val="tx1"/>
            </a:solidFill>
          </a:ln>
        </p:spPr>
        <p:txBody>
          <a:bodyPr wrap="square" rtlCol="0">
            <a:spAutoFit/>
          </a:bodyPr>
          <a:lstStyle/>
          <a:p>
            <a:r>
              <a:rPr lang="en-US" dirty="0" smtClean="0"/>
              <a:t>BELD4: Grid Crop Data </a:t>
            </a:r>
          </a:p>
          <a:p>
            <a:r>
              <a:rPr lang="en-US" dirty="0" smtClean="0"/>
              <a:t>(NLCD 40 MODIS 24 types)</a:t>
            </a:r>
            <a:endParaRPr lang="en-US" dirty="0"/>
          </a:p>
        </p:txBody>
      </p:sp>
      <p:cxnSp>
        <p:nvCxnSpPr>
          <p:cNvPr id="24" name="Elbow Connector 23"/>
          <p:cNvCxnSpPr/>
          <p:nvPr/>
        </p:nvCxnSpPr>
        <p:spPr>
          <a:xfrm>
            <a:off x="4572000" y="756034"/>
            <a:ext cx="2799595" cy="267659"/>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743200" y="1264014"/>
            <a:ext cx="0" cy="5764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4572000" y="1004028"/>
            <a:ext cx="822962" cy="51997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171904" y="4061935"/>
            <a:ext cx="1436254" cy="10187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224085" y="4097689"/>
            <a:ext cx="1283854" cy="830997"/>
          </a:xfrm>
          <a:prstGeom prst="rect">
            <a:avLst/>
          </a:prstGeom>
          <a:noFill/>
        </p:spPr>
        <p:txBody>
          <a:bodyPr wrap="square" rtlCol="0">
            <a:spAutoFit/>
          </a:bodyPr>
          <a:lstStyle/>
          <a:p>
            <a:pPr algn="ctr"/>
            <a:r>
              <a:rPr lang="en-US" sz="1600" dirty="0" smtClean="0"/>
              <a:t>Non-Fertilizer NEI (CONUS)</a:t>
            </a:r>
            <a:endParaRPr lang="en-US" sz="1600" dirty="0"/>
          </a:p>
        </p:txBody>
      </p:sp>
      <p:sp>
        <p:nvSpPr>
          <p:cNvPr id="46" name="Rectangle 45"/>
          <p:cNvSpPr/>
          <p:nvPr/>
        </p:nvSpPr>
        <p:spPr>
          <a:xfrm>
            <a:off x="381000" y="1840468"/>
            <a:ext cx="3886200" cy="313658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7" name="TextBox 46"/>
          <p:cNvSpPr txBox="1"/>
          <p:nvPr/>
        </p:nvSpPr>
        <p:spPr>
          <a:xfrm>
            <a:off x="2324100" y="2531595"/>
            <a:ext cx="1752600" cy="1877437"/>
          </a:xfrm>
          <a:prstGeom prst="rect">
            <a:avLst/>
          </a:prstGeom>
          <a:noFill/>
          <a:ln>
            <a:solidFill>
              <a:schemeClr val="tx1"/>
            </a:solidFill>
            <a:prstDash val="sysDot"/>
          </a:ln>
        </p:spPr>
        <p:txBody>
          <a:bodyPr wrap="square" rtlCol="0">
            <a:spAutoFit/>
          </a:bodyPr>
          <a:lstStyle/>
          <a:p>
            <a:pPr algn="ctr"/>
            <a:r>
              <a:rPr lang="en-US" dirty="0" smtClean="0"/>
              <a:t>EPIC  agricultural model</a:t>
            </a:r>
            <a:r>
              <a:rPr lang="en-US" baseline="30000" dirty="0" smtClean="0"/>
              <a:t>#</a:t>
            </a:r>
          </a:p>
          <a:p>
            <a:pPr algn="ctr"/>
            <a:r>
              <a:rPr lang="en-US" sz="1200" b="1" dirty="0" smtClean="0"/>
              <a:t>(25 year spin-up for biogeochemical processes)</a:t>
            </a:r>
          </a:p>
          <a:p>
            <a:pPr algn="ctr"/>
            <a:endParaRPr lang="en-US" sz="1200" b="1" baseline="30000" dirty="0"/>
          </a:p>
          <a:p>
            <a:pPr algn="ctr"/>
            <a:r>
              <a:rPr lang="en-US" sz="1200" b="1" dirty="0" smtClean="0"/>
              <a:t>(reanalysis)</a:t>
            </a:r>
          </a:p>
          <a:p>
            <a:pPr algn="ctr"/>
            <a:endParaRPr lang="en-US" b="1" baseline="30000" dirty="0" smtClean="0"/>
          </a:p>
          <a:p>
            <a:pPr algn="ctr"/>
            <a:r>
              <a:rPr lang="en-US" b="1" baseline="30000" dirty="0" smtClean="0"/>
              <a:t>(Inherent EPIC datasets)</a:t>
            </a:r>
            <a:endParaRPr lang="en-US" b="1" baseline="30000" dirty="0"/>
          </a:p>
        </p:txBody>
      </p:sp>
      <p:sp>
        <p:nvSpPr>
          <p:cNvPr id="52" name="TextBox 51"/>
          <p:cNvSpPr txBox="1"/>
          <p:nvPr/>
        </p:nvSpPr>
        <p:spPr>
          <a:xfrm>
            <a:off x="4030650" y="3460798"/>
            <a:ext cx="1082700" cy="307777"/>
          </a:xfrm>
          <a:prstGeom prst="rect">
            <a:avLst/>
          </a:prstGeom>
          <a:solidFill>
            <a:schemeClr val="bg1"/>
          </a:solidFill>
        </p:spPr>
        <p:txBody>
          <a:bodyPr wrap="square" rtlCol="0">
            <a:spAutoFit/>
          </a:bodyPr>
          <a:lstStyle/>
          <a:p>
            <a:r>
              <a:rPr lang="en-US" sz="1400" dirty="0" smtClean="0"/>
              <a:t>Fertilizer N</a:t>
            </a:r>
            <a:endParaRPr lang="en-US" sz="1400" dirty="0"/>
          </a:p>
        </p:txBody>
      </p:sp>
      <p:cxnSp>
        <p:nvCxnSpPr>
          <p:cNvPr id="54" name="Straight Arrow Connector 53"/>
          <p:cNvCxnSpPr/>
          <p:nvPr/>
        </p:nvCxnSpPr>
        <p:spPr>
          <a:xfrm>
            <a:off x="4076700" y="3460799"/>
            <a:ext cx="105918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0" idx="1"/>
          </p:cNvCxnSpPr>
          <p:nvPr/>
        </p:nvCxnSpPr>
        <p:spPr>
          <a:xfrm flipH="1">
            <a:off x="4076700" y="3036332"/>
            <a:ext cx="1082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079033" y="3097887"/>
            <a:ext cx="1194235" cy="307777"/>
          </a:xfrm>
          <a:prstGeom prst="rect">
            <a:avLst/>
          </a:prstGeom>
          <a:solidFill>
            <a:schemeClr val="bg1"/>
          </a:solidFill>
        </p:spPr>
        <p:txBody>
          <a:bodyPr wrap="square" rtlCol="0">
            <a:spAutoFit/>
          </a:bodyPr>
          <a:lstStyle/>
          <a:p>
            <a:r>
              <a:rPr lang="en-US" sz="1400" dirty="0" smtClean="0"/>
              <a:t>N Deposition</a:t>
            </a:r>
            <a:endParaRPr lang="en-US" sz="1400" dirty="0"/>
          </a:p>
        </p:txBody>
      </p:sp>
      <p:sp>
        <p:nvSpPr>
          <p:cNvPr id="65" name="TextBox 64"/>
          <p:cNvSpPr txBox="1"/>
          <p:nvPr/>
        </p:nvSpPr>
        <p:spPr>
          <a:xfrm>
            <a:off x="1562100" y="1933779"/>
            <a:ext cx="1524000" cy="369332"/>
          </a:xfrm>
          <a:prstGeom prst="rect">
            <a:avLst/>
          </a:prstGeom>
          <a:noFill/>
        </p:spPr>
        <p:txBody>
          <a:bodyPr wrap="square" rtlCol="0">
            <a:spAutoFit/>
          </a:bodyPr>
          <a:lstStyle/>
          <a:p>
            <a:r>
              <a:rPr lang="en-US" b="1" dirty="0" smtClean="0">
                <a:solidFill>
                  <a:srgbClr val="FF0000"/>
                </a:solidFill>
              </a:rPr>
              <a:t>FEST-C</a:t>
            </a:r>
            <a:r>
              <a:rPr lang="en-US" b="1" baseline="30000" dirty="0" smtClean="0">
                <a:solidFill>
                  <a:srgbClr val="FF0000"/>
                </a:solidFill>
              </a:rPr>
              <a:t>*</a:t>
            </a:r>
            <a:endParaRPr lang="en-US" b="1" dirty="0">
              <a:solidFill>
                <a:srgbClr val="FF0000"/>
              </a:solidFill>
            </a:endParaRPr>
          </a:p>
        </p:txBody>
      </p:sp>
      <p:sp>
        <p:nvSpPr>
          <p:cNvPr id="66" name="TextBox 65"/>
          <p:cNvSpPr txBox="1"/>
          <p:nvPr/>
        </p:nvSpPr>
        <p:spPr>
          <a:xfrm>
            <a:off x="381000" y="5719465"/>
            <a:ext cx="3886200" cy="646331"/>
          </a:xfrm>
          <a:prstGeom prst="rect">
            <a:avLst/>
          </a:prstGeom>
          <a:noFill/>
        </p:spPr>
        <p:txBody>
          <a:bodyPr wrap="square" rtlCol="0">
            <a:spAutoFit/>
          </a:bodyPr>
          <a:lstStyle/>
          <a:p>
            <a:r>
              <a:rPr lang="en-US" sz="1200" dirty="0" smtClean="0"/>
              <a:t>*modified for </a:t>
            </a:r>
            <a:r>
              <a:rPr lang="en-US" sz="1200" dirty="0"/>
              <a:t>CONUS </a:t>
            </a:r>
            <a:r>
              <a:rPr lang="en-US" sz="1200" dirty="0" smtClean="0"/>
              <a:t> run  (based </a:t>
            </a:r>
            <a:r>
              <a:rPr lang="en-US" sz="1200" dirty="0"/>
              <a:t>on Bash et al., </a:t>
            </a:r>
            <a:r>
              <a:rPr lang="en-US" sz="1200" dirty="0" smtClean="0"/>
              <a:t>2013)</a:t>
            </a:r>
          </a:p>
          <a:p>
            <a:r>
              <a:rPr lang="en-US" sz="1200" baseline="30000" dirty="0" smtClean="0"/>
              <a:t>#</a:t>
            </a:r>
            <a:r>
              <a:rPr lang="en-US" sz="1200" dirty="0" smtClean="0"/>
              <a:t>modified </a:t>
            </a:r>
            <a:r>
              <a:rPr lang="en-US" sz="1200" dirty="0"/>
              <a:t> </a:t>
            </a:r>
            <a:r>
              <a:rPr lang="en-US" sz="1200" dirty="0" smtClean="0"/>
              <a:t>for CONUS  run (based </a:t>
            </a:r>
            <a:r>
              <a:rPr lang="en-US" sz="1200" dirty="0"/>
              <a:t>on Cooter et al., 2012)</a:t>
            </a:r>
          </a:p>
          <a:p>
            <a:endParaRPr lang="en-US" sz="1200" dirty="0"/>
          </a:p>
        </p:txBody>
      </p:sp>
      <p:sp>
        <p:nvSpPr>
          <p:cNvPr id="70" name="Rectangle 69"/>
          <p:cNvSpPr/>
          <p:nvPr/>
        </p:nvSpPr>
        <p:spPr>
          <a:xfrm>
            <a:off x="685800" y="2531595"/>
            <a:ext cx="1066800" cy="8771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62000" y="2696856"/>
            <a:ext cx="914400" cy="646331"/>
          </a:xfrm>
          <a:prstGeom prst="rect">
            <a:avLst/>
          </a:prstGeom>
          <a:noFill/>
        </p:spPr>
        <p:txBody>
          <a:bodyPr wrap="square" rtlCol="0">
            <a:spAutoFit/>
          </a:bodyPr>
          <a:lstStyle/>
          <a:p>
            <a:pPr algn="ctr"/>
            <a:r>
              <a:rPr lang="en-US" dirty="0" smtClean="0"/>
              <a:t>Soil data</a:t>
            </a:r>
            <a:endParaRPr lang="en-US" dirty="0"/>
          </a:p>
        </p:txBody>
      </p:sp>
      <p:cxnSp>
        <p:nvCxnSpPr>
          <p:cNvPr id="73" name="Elbow Connector 72"/>
          <p:cNvCxnSpPr>
            <a:stCxn id="14" idx="1"/>
          </p:cNvCxnSpPr>
          <p:nvPr/>
        </p:nvCxnSpPr>
        <p:spPr>
          <a:xfrm rot="10800000" flipV="1">
            <a:off x="4076701" y="1655802"/>
            <a:ext cx="1341463" cy="104105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752600" y="2841977"/>
            <a:ext cx="5715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33399" y="3501090"/>
            <a:ext cx="1661847" cy="1200329"/>
          </a:xfrm>
          <a:prstGeom prst="rect">
            <a:avLst/>
          </a:prstGeom>
          <a:noFill/>
          <a:ln w="12700">
            <a:solidFill>
              <a:schemeClr val="tx1"/>
            </a:solidFill>
          </a:ln>
        </p:spPr>
        <p:txBody>
          <a:bodyPr wrap="square" rtlCol="0">
            <a:spAutoFit/>
          </a:bodyPr>
          <a:lstStyle/>
          <a:p>
            <a:pPr algn="ctr"/>
            <a:r>
              <a:rPr lang="en-US" dirty="0" smtClean="0"/>
              <a:t>Spatial data for CONUS (12 km grid with crop data)</a:t>
            </a:r>
            <a:endParaRPr lang="en-US" dirty="0"/>
          </a:p>
        </p:txBody>
      </p:sp>
      <p:cxnSp>
        <p:nvCxnSpPr>
          <p:cNvPr id="83" name="Elbow Connector 82"/>
          <p:cNvCxnSpPr>
            <a:stCxn id="77" idx="2"/>
            <a:endCxn id="47" idx="2"/>
          </p:cNvCxnSpPr>
          <p:nvPr/>
        </p:nvCxnSpPr>
        <p:spPr>
          <a:xfrm rot="5400000" flipH="1" flipV="1">
            <a:off x="2136167" y="3637187"/>
            <a:ext cx="292387" cy="1836077"/>
          </a:xfrm>
          <a:prstGeom prst="bentConnector3">
            <a:avLst>
              <a:gd name="adj1" fmla="val -7818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713926" y="1547041"/>
            <a:ext cx="369332" cy="1142478"/>
          </a:xfrm>
          <a:prstGeom prst="rect">
            <a:avLst/>
          </a:prstGeom>
          <a:noFill/>
        </p:spPr>
        <p:txBody>
          <a:bodyPr vert="vert270" wrap="square" rtlCol="0">
            <a:spAutoFit/>
          </a:bodyPr>
          <a:lstStyle/>
          <a:p>
            <a:r>
              <a:rPr lang="en-US" sz="1200" dirty="0"/>
              <a:t>M</a:t>
            </a:r>
            <a:r>
              <a:rPr lang="en-US" sz="1200" dirty="0" smtClean="0"/>
              <a:t>eteorology</a:t>
            </a:r>
            <a:endParaRPr lang="en-US" sz="1200" dirty="0"/>
          </a:p>
        </p:txBody>
      </p:sp>
      <p:sp>
        <p:nvSpPr>
          <p:cNvPr id="2" name="TextBox 1"/>
          <p:cNvSpPr txBox="1"/>
          <p:nvPr/>
        </p:nvSpPr>
        <p:spPr>
          <a:xfrm>
            <a:off x="251632" y="2130"/>
            <a:ext cx="8991600" cy="523220"/>
          </a:xfrm>
          <a:prstGeom prst="rect">
            <a:avLst/>
          </a:prstGeom>
          <a:noFill/>
        </p:spPr>
        <p:txBody>
          <a:bodyPr wrap="square" rtlCol="0">
            <a:spAutoFit/>
          </a:bodyPr>
          <a:lstStyle/>
          <a:p>
            <a:pPr algn="ctr"/>
            <a:r>
              <a:rPr lang="en-US" sz="2800" b="1" dirty="0" smtClean="0">
                <a:solidFill>
                  <a:srgbClr val="002060"/>
                </a:solidFill>
              </a:rPr>
              <a:t>EPIC-BDSNP-CMAQ interphase </a:t>
            </a:r>
            <a:endParaRPr lang="en-US" sz="2800" b="1" dirty="0">
              <a:solidFill>
                <a:srgbClr val="002060"/>
              </a:solidFill>
            </a:endParaRPr>
          </a:p>
        </p:txBody>
      </p:sp>
      <p:sp>
        <p:nvSpPr>
          <p:cNvPr id="36" name="TextBox 35"/>
          <p:cNvSpPr txBox="1"/>
          <p:nvPr/>
        </p:nvSpPr>
        <p:spPr>
          <a:xfrm>
            <a:off x="1219200" y="6172200"/>
            <a:ext cx="2133600" cy="461665"/>
          </a:xfrm>
          <a:prstGeom prst="rect">
            <a:avLst/>
          </a:prstGeom>
          <a:noFill/>
        </p:spPr>
        <p:txBody>
          <a:bodyPr wrap="square" rtlCol="0">
            <a:spAutoFit/>
          </a:bodyPr>
          <a:lstStyle/>
          <a:p>
            <a:r>
              <a:rPr lang="en-US" sz="1200" dirty="0" smtClean="0"/>
              <a:t>Source: Rasool et al., 2016 [GMD] </a:t>
            </a:r>
            <a:endParaRPr lang="en-US" sz="1200" dirty="0"/>
          </a:p>
        </p:txBody>
      </p:sp>
    </p:spTree>
    <p:extLst>
      <p:ext uri="{BB962C8B-B14F-4D97-AF65-F5344CB8AC3E}">
        <p14:creationId xmlns:p14="http://schemas.microsoft.com/office/powerpoint/2010/main" val="1120002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141" y="-853"/>
            <a:ext cx="7772400" cy="506413"/>
          </a:xfrm>
        </p:spPr>
        <p:txBody>
          <a:bodyPr>
            <a:normAutofit/>
          </a:bodyPr>
          <a:lstStyle/>
          <a:p>
            <a:r>
              <a:rPr lang="en-US" sz="2400" b="1" dirty="0" smtClean="0">
                <a:solidFill>
                  <a:srgbClr val="002060"/>
                </a:solidFill>
              </a:rPr>
              <a:t>Monthly Mean (July 2011) Soil NO</a:t>
            </a:r>
            <a:endParaRPr lang="en-US" sz="2400" b="1" dirty="0">
              <a:solidFill>
                <a:srgbClr val="002060"/>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396" r="11782"/>
          <a:stretch/>
        </p:blipFill>
        <p:spPr bwMode="auto">
          <a:xfrm>
            <a:off x="0" y="685800"/>
            <a:ext cx="4343400" cy="2767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242" r="11092"/>
          <a:stretch/>
        </p:blipFill>
        <p:spPr bwMode="auto">
          <a:xfrm>
            <a:off x="4343400" y="685800"/>
            <a:ext cx="4800600" cy="2767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4737"/>
          <a:stretch/>
        </p:blipFill>
        <p:spPr bwMode="auto">
          <a:xfrm>
            <a:off x="1948460" y="3717898"/>
            <a:ext cx="5489762" cy="31401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47040" y="325320"/>
            <a:ext cx="4191000" cy="400110"/>
          </a:xfrm>
          <a:prstGeom prst="rect">
            <a:avLst/>
          </a:prstGeom>
          <a:noFill/>
        </p:spPr>
        <p:txBody>
          <a:bodyPr wrap="square" rtlCol="0">
            <a:spAutoFit/>
          </a:bodyPr>
          <a:lstStyle/>
          <a:p>
            <a:pPr algn="ctr"/>
            <a:r>
              <a:rPr lang="en-US" sz="2000" dirty="0" smtClean="0"/>
              <a:t>YL</a:t>
            </a:r>
            <a:endParaRPr lang="en-US" sz="2000" dirty="0"/>
          </a:p>
        </p:txBody>
      </p:sp>
      <p:sp>
        <p:nvSpPr>
          <p:cNvPr id="7" name="TextBox 6"/>
          <p:cNvSpPr txBox="1"/>
          <p:nvPr/>
        </p:nvSpPr>
        <p:spPr>
          <a:xfrm>
            <a:off x="4678691" y="325320"/>
            <a:ext cx="4465309" cy="461665"/>
          </a:xfrm>
          <a:prstGeom prst="rect">
            <a:avLst/>
          </a:prstGeom>
          <a:noFill/>
        </p:spPr>
        <p:txBody>
          <a:bodyPr wrap="square" rtlCol="0">
            <a:spAutoFit/>
          </a:bodyPr>
          <a:lstStyle/>
          <a:p>
            <a:pPr algn="ctr"/>
            <a:r>
              <a:rPr lang="en-US" sz="2400" dirty="0" smtClean="0">
                <a:solidFill>
                  <a:srgbClr val="0070C0"/>
                </a:solidFill>
              </a:rPr>
              <a:t> </a:t>
            </a:r>
            <a:r>
              <a:rPr lang="en-US" sz="2000" dirty="0" smtClean="0"/>
              <a:t>BDSNP (Potter with Old Biome) </a:t>
            </a:r>
            <a:endParaRPr lang="en-US" sz="2000" dirty="0"/>
          </a:p>
        </p:txBody>
      </p:sp>
      <p:sp>
        <p:nvSpPr>
          <p:cNvPr id="8" name="Rectangle 7"/>
          <p:cNvSpPr/>
          <p:nvPr/>
        </p:nvSpPr>
        <p:spPr>
          <a:xfrm>
            <a:off x="3004033" y="3382168"/>
            <a:ext cx="3424655" cy="400110"/>
          </a:xfrm>
          <a:prstGeom prst="rect">
            <a:avLst/>
          </a:prstGeom>
        </p:spPr>
        <p:txBody>
          <a:bodyPr wrap="none">
            <a:spAutoFit/>
          </a:bodyPr>
          <a:lstStyle/>
          <a:p>
            <a:r>
              <a:rPr lang="en-US" sz="2000" dirty="0" smtClean="0"/>
              <a:t>BDSNP (EPIC </a:t>
            </a:r>
            <a:r>
              <a:rPr lang="en-US" sz="2000" dirty="0"/>
              <a:t>with New Biome)</a:t>
            </a:r>
          </a:p>
        </p:txBody>
      </p:sp>
      <p:sp>
        <p:nvSpPr>
          <p:cNvPr id="4" name="Slide Number Placeholder 3"/>
          <p:cNvSpPr>
            <a:spLocks noGrp="1"/>
          </p:cNvSpPr>
          <p:nvPr>
            <p:ph type="sldNum" sz="quarter" idx="12"/>
          </p:nvPr>
        </p:nvSpPr>
        <p:spPr>
          <a:xfrm>
            <a:off x="7003473" y="6400800"/>
            <a:ext cx="2133600" cy="365125"/>
          </a:xfrm>
        </p:spPr>
        <p:txBody>
          <a:bodyPr/>
          <a:lstStyle/>
          <a:p>
            <a:fld id="{372F0189-5D01-45B2-A820-A944A9D341E7}"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3309003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23" y="77553"/>
            <a:ext cx="8229600" cy="571500"/>
          </a:xfrm>
        </p:spPr>
        <p:txBody>
          <a:bodyPr>
            <a:normAutofit fontScale="90000"/>
          </a:bodyPr>
          <a:lstStyle/>
          <a:p>
            <a:r>
              <a:rPr lang="en-US" sz="3200" b="1" dirty="0" smtClean="0">
                <a:solidFill>
                  <a:srgbClr val="002060"/>
                </a:solidFill>
              </a:rPr>
              <a:t>Model validation</a:t>
            </a:r>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fld id="{372F0189-5D01-45B2-A820-A944A9D341E7}" type="slidenum">
              <a:rPr lang="en-US" smtClean="0"/>
              <a:t>26</a:t>
            </a:fld>
            <a:endParaRPr lang="en-US"/>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5797" y="854794"/>
            <a:ext cx="5972405" cy="3867457"/>
          </a:xfrm>
          <a:prstGeom prst="rect">
            <a:avLst/>
          </a:prstGeom>
          <a:noFill/>
          <a:ln>
            <a:solidFill>
              <a:schemeClr val="tx1"/>
            </a:solidFill>
          </a:ln>
        </p:spPr>
      </p:pic>
      <p:sp>
        <p:nvSpPr>
          <p:cNvPr id="9" name="TextBox 8"/>
          <p:cNvSpPr txBox="1"/>
          <p:nvPr/>
        </p:nvSpPr>
        <p:spPr>
          <a:xfrm>
            <a:off x="228599" y="4784586"/>
            <a:ext cx="8686800"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PM2.5 (Daily) Observed data from IMPROVE sites</a:t>
            </a:r>
            <a:r>
              <a:rPr lang="en-US" baseline="30000" dirty="0" smtClean="0"/>
              <a:t>1</a:t>
            </a:r>
            <a:endParaRPr lang="en-US" dirty="0" smtClean="0"/>
          </a:p>
          <a:p>
            <a:pPr marL="285750" indent="-285750">
              <a:lnSpc>
                <a:spcPct val="150000"/>
              </a:lnSpc>
              <a:buFont typeface="Arial" panose="020B0604020202020204" pitchFamily="34" charset="0"/>
              <a:buChar char="•"/>
            </a:pPr>
            <a:r>
              <a:rPr lang="en-US" dirty="0" smtClean="0"/>
              <a:t>Ozone Observed data from EPA’s AIRS AQS (Air Quality System) network</a:t>
            </a:r>
            <a:r>
              <a:rPr lang="en-US" baseline="30000" dirty="0" smtClean="0"/>
              <a:t>2</a:t>
            </a:r>
            <a:endParaRPr lang="en-US" dirty="0" smtClean="0"/>
          </a:p>
          <a:p>
            <a:pPr marL="285750" indent="-285750">
              <a:buFont typeface="Arial" panose="020B0604020202020204" pitchFamily="34" charset="0"/>
              <a:buChar char="•"/>
            </a:pPr>
            <a:r>
              <a:rPr lang="en-US" dirty="0" smtClean="0"/>
              <a:t> Aggregated performance metrics for sites showing higher sensitivities  between 3 cases (including sites exceeding EPA standard in case of Daily </a:t>
            </a:r>
            <a:r>
              <a:rPr lang="en-US" dirty="0"/>
              <a:t>max. </a:t>
            </a:r>
            <a:r>
              <a:rPr lang="en-US" dirty="0" smtClean="0"/>
              <a:t>8-hr ozone)</a:t>
            </a:r>
          </a:p>
          <a:p>
            <a:pPr marL="285750" indent="-285750">
              <a:buFont typeface="Arial" panose="020B0604020202020204" pitchFamily="34" charset="0"/>
              <a:buChar char="•"/>
            </a:pPr>
            <a:endParaRPr lang="en-US" dirty="0"/>
          </a:p>
        </p:txBody>
      </p:sp>
      <p:sp>
        <p:nvSpPr>
          <p:cNvPr id="10" name="TextBox 9"/>
          <p:cNvSpPr txBox="1"/>
          <p:nvPr/>
        </p:nvSpPr>
        <p:spPr>
          <a:xfrm>
            <a:off x="247388" y="6356350"/>
            <a:ext cx="5570277" cy="646331"/>
          </a:xfrm>
          <a:prstGeom prst="rect">
            <a:avLst/>
          </a:prstGeom>
          <a:noFill/>
        </p:spPr>
        <p:txBody>
          <a:bodyPr wrap="square" rtlCol="0">
            <a:spAutoFit/>
          </a:bodyPr>
          <a:lstStyle/>
          <a:p>
            <a:r>
              <a:rPr lang="en-US" baseline="30000" dirty="0"/>
              <a:t>1</a:t>
            </a:r>
            <a:r>
              <a:rPr lang="en-US" sz="1200" dirty="0"/>
              <a:t>http://www3.epa.gov/airquality/airdata</a:t>
            </a:r>
            <a:r>
              <a:rPr lang="en-US" sz="1200" dirty="0" smtClean="0"/>
              <a:t>/</a:t>
            </a:r>
          </a:p>
          <a:p>
            <a:r>
              <a:rPr lang="en-US" baseline="30000" dirty="0"/>
              <a:t>2</a:t>
            </a:r>
            <a:r>
              <a:rPr lang="en-US" sz="1200" dirty="0"/>
              <a:t>http://views.cira.colostate.edu/fed/Datasets/Default.aspx</a:t>
            </a:r>
            <a:endParaRPr lang="en-US" sz="1200" dirty="0" smtClean="0"/>
          </a:p>
          <a:p>
            <a:endParaRPr lang="en-US" sz="1200" dirty="0"/>
          </a:p>
        </p:txBody>
      </p:sp>
    </p:spTree>
    <p:extLst>
      <p:ext uri="{BB962C8B-B14F-4D97-AF65-F5344CB8AC3E}">
        <p14:creationId xmlns:p14="http://schemas.microsoft.com/office/powerpoint/2010/main" val="1915002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solidFill>
                  <a:srgbClr val="002060"/>
                </a:solidFill>
              </a:rPr>
              <a:t>Model </a:t>
            </a:r>
            <a:r>
              <a:rPr lang="en-US" b="1" dirty="0" smtClean="0">
                <a:solidFill>
                  <a:srgbClr val="002060"/>
                </a:solidFill>
              </a:rPr>
              <a:t>performance</a:t>
            </a:r>
            <a:endParaRPr lang="en-US" dirty="0"/>
          </a:p>
        </p:txBody>
      </p:sp>
      <p:sp>
        <p:nvSpPr>
          <p:cNvPr id="3" name="Content Placeholder 2"/>
          <p:cNvSpPr>
            <a:spLocks noGrp="1"/>
          </p:cNvSpPr>
          <p:nvPr>
            <p:ph idx="1"/>
          </p:nvPr>
        </p:nvSpPr>
        <p:spPr>
          <a:xfrm>
            <a:off x="457200" y="990600"/>
            <a:ext cx="8686800" cy="685799"/>
          </a:xfrm>
        </p:spPr>
        <p:txBody>
          <a:bodyPr>
            <a:noAutofit/>
          </a:bodyPr>
          <a:lstStyle/>
          <a:p>
            <a:r>
              <a:rPr lang="en-US" sz="1600" dirty="0"/>
              <a:t>For MDA8 Ozone: </a:t>
            </a:r>
            <a:endParaRPr lang="en-US" sz="1600" dirty="0" smtClean="0"/>
          </a:p>
          <a:p>
            <a:pPr lvl="1"/>
            <a:r>
              <a:rPr lang="en-US" sz="1600" dirty="0" smtClean="0"/>
              <a:t>F </a:t>
            </a:r>
            <a:r>
              <a:rPr lang="en-US" sz="1600" dirty="0"/>
              <a:t>ratio &gt; </a:t>
            </a:r>
            <a:r>
              <a:rPr lang="en-US" sz="1600" dirty="0" err="1" smtClean="0"/>
              <a:t>F</a:t>
            </a:r>
            <a:r>
              <a:rPr lang="en-US" sz="1600" baseline="-25000" dirty="0" err="1" smtClean="0"/>
              <a:t>critical</a:t>
            </a:r>
            <a:r>
              <a:rPr lang="en-US" sz="1600" dirty="0" smtClean="0"/>
              <a:t> </a:t>
            </a:r>
            <a:r>
              <a:rPr lang="en-US" sz="1600" dirty="0"/>
              <a:t>and P-value &lt;&lt; 0.05 from ANOVA analysis </a:t>
            </a:r>
            <a:endParaRPr lang="en-US" sz="1600" dirty="0" smtClean="0"/>
          </a:p>
          <a:p>
            <a:pPr lvl="1"/>
            <a:r>
              <a:rPr lang="en-US" sz="1600" dirty="0" smtClean="0"/>
              <a:t>difference between </a:t>
            </a:r>
            <a:r>
              <a:rPr lang="en-US" sz="1600" dirty="0"/>
              <a:t>3 schemes are statistically significant</a:t>
            </a:r>
            <a:r>
              <a:rPr lang="en-US" sz="1000" dirty="0"/>
              <a:t>.</a:t>
            </a:r>
            <a:br>
              <a:rPr lang="en-US" sz="1000" dirty="0"/>
            </a:br>
            <a:endParaRPr lang="en-US" sz="1000" dirty="0" smtClean="0"/>
          </a:p>
          <a:p>
            <a:r>
              <a:rPr lang="en-US" sz="1600" dirty="0" smtClean="0"/>
              <a:t>For </a:t>
            </a:r>
            <a:r>
              <a:rPr lang="en-US" sz="1600" dirty="0"/>
              <a:t>PM2.5 (daily </a:t>
            </a:r>
            <a:r>
              <a:rPr lang="en-US" sz="1600" dirty="0" smtClean="0"/>
              <a:t>mean): </a:t>
            </a:r>
          </a:p>
          <a:p>
            <a:pPr lvl="1"/>
            <a:r>
              <a:rPr lang="en-US" sz="1600" dirty="0" smtClean="0"/>
              <a:t>F-ratio </a:t>
            </a:r>
            <a:r>
              <a:rPr lang="en-US" sz="1600" dirty="0"/>
              <a:t>&lt; </a:t>
            </a:r>
            <a:r>
              <a:rPr lang="en-US" sz="1600" dirty="0" err="1"/>
              <a:t>F</a:t>
            </a:r>
            <a:r>
              <a:rPr lang="en-US" sz="1600" baseline="-25000" dirty="0" err="1"/>
              <a:t>critical</a:t>
            </a:r>
            <a:r>
              <a:rPr lang="en-US" sz="1600" dirty="0"/>
              <a:t> and p-value &gt; 0.05 in comparisons among the </a:t>
            </a:r>
            <a:r>
              <a:rPr lang="en-US" sz="1600" dirty="0" smtClean="0"/>
              <a:t>3 cases</a:t>
            </a:r>
          </a:p>
          <a:p>
            <a:pPr lvl="1"/>
            <a:r>
              <a:rPr lang="en-US" sz="1600" dirty="0" smtClean="0"/>
              <a:t>differences </a:t>
            </a:r>
            <a:r>
              <a:rPr lang="en-US" sz="1600" dirty="0"/>
              <a:t>are not that statistically significant</a:t>
            </a:r>
            <a:r>
              <a:rPr lang="en-US" sz="1600" dirty="0" smtClean="0"/>
              <a:t>.</a:t>
            </a:r>
          </a:p>
          <a:p>
            <a:pPr marL="0" indent="0" algn="ctr">
              <a:buNone/>
            </a:pPr>
            <a:r>
              <a:rPr lang="en-US" sz="2200" b="1" dirty="0" smtClean="0"/>
              <a:t>MDA8O</a:t>
            </a:r>
            <a:r>
              <a:rPr lang="en-US" sz="2200" b="1" baseline="-25000" dirty="0" smtClean="0"/>
              <a:t>3</a:t>
            </a:r>
            <a:r>
              <a:rPr lang="en-US" sz="2200" b="1" dirty="0" smtClean="0"/>
              <a:t> </a:t>
            </a:r>
            <a:r>
              <a:rPr lang="en-US" sz="2200" b="1" dirty="0"/>
              <a:t>modeled vs </a:t>
            </a:r>
            <a:r>
              <a:rPr lang="en-US" sz="2200" b="1" dirty="0" smtClean="0"/>
              <a:t>observed (CASTNET), July </a:t>
            </a:r>
            <a:r>
              <a:rPr lang="en-US" sz="2200" b="1" dirty="0"/>
              <a:t>2011</a:t>
            </a:r>
          </a:p>
        </p:txBody>
      </p:sp>
      <p:sp>
        <p:nvSpPr>
          <p:cNvPr id="4" name="Footer Placeholder 3"/>
          <p:cNvSpPr>
            <a:spLocks noGrp="1"/>
          </p:cNvSpPr>
          <p:nvPr>
            <p:ph type="ftr" sz="quarter" idx="11"/>
          </p:nvPr>
        </p:nvSpPr>
        <p:spPr/>
        <p:txBody>
          <a:bodyPr/>
          <a:lstStyle/>
          <a:p>
            <a:r>
              <a:rPr lang="en-US" dirty="0" smtClean="0"/>
              <a:t>15th Annual CMAS Conference, October 24-26, 2016, UNC-Chapel Hill.</a:t>
            </a:r>
            <a:endParaRPr lang="en-US" dirty="0"/>
          </a:p>
        </p:txBody>
      </p:sp>
      <p:sp>
        <p:nvSpPr>
          <p:cNvPr id="5" name="Slide Number Placeholder 4"/>
          <p:cNvSpPr>
            <a:spLocks noGrp="1"/>
          </p:cNvSpPr>
          <p:nvPr>
            <p:ph type="sldNum" sz="quarter" idx="12"/>
          </p:nvPr>
        </p:nvSpPr>
        <p:spPr/>
        <p:txBody>
          <a:bodyPr/>
          <a:lstStyle/>
          <a:p>
            <a:fld id="{372F0189-5D01-45B2-A820-A944A9D341E7}" type="slidenum">
              <a:rPr lang="en-US" smtClean="0"/>
              <a:t>27</a:t>
            </a:fld>
            <a:endParaRPr lang="en-US" dirty="0"/>
          </a:p>
        </p:txBody>
      </p:sp>
      <p:pic>
        <p:nvPicPr>
          <p:cNvPr id="6" name="Picture 5"/>
          <p:cNvPicPr>
            <a:picLocks noChangeAspect="1"/>
          </p:cNvPicPr>
          <p:nvPr/>
        </p:nvPicPr>
        <p:blipFill>
          <a:blip r:embed="rId2"/>
          <a:stretch>
            <a:fillRect/>
          </a:stretch>
        </p:blipFill>
        <p:spPr>
          <a:xfrm>
            <a:off x="145920" y="3429000"/>
            <a:ext cx="8852159" cy="2761727"/>
          </a:xfrm>
          <a:prstGeom prst="rect">
            <a:avLst/>
          </a:prstGeom>
        </p:spPr>
      </p:pic>
      <p:pic>
        <p:nvPicPr>
          <p:cNvPr id="8" name="Picture 7"/>
          <p:cNvPicPr>
            <a:picLocks noChangeAspect="1"/>
          </p:cNvPicPr>
          <p:nvPr/>
        </p:nvPicPr>
        <p:blipFill>
          <a:blip r:embed="rId3"/>
          <a:stretch>
            <a:fillRect/>
          </a:stretch>
        </p:blipFill>
        <p:spPr>
          <a:xfrm>
            <a:off x="90111" y="3308069"/>
            <a:ext cx="8907968" cy="3066526"/>
          </a:xfrm>
          <a:prstGeom prst="rect">
            <a:avLst/>
          </a:prstGeom>
        </p:spPr>
      </p:pic>
    </p:spTree>
    <p:extLst>
      <p:ext uri="{BB962C8B-B14F-4D97-AF65-F5344CB8AC3E}">
        <p14:creationId xmlns:p14="http://schemas.microsoft.com/office/powerpoint/2010/main" val="373359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6" y="76200"/>
            <a:ext cx="8686801" cy="1143000"/>
          </a:xfrm>
        </p:spPr>
        <p:txBody>
          <a:bodyPr>
            <a:normAutofit fontScale="90000"/>
          </a:bodyPr>
          <a:lstStyle/>
          <a:p>
            <a:r>
              <a:rPr lang="en-US" sz="3100" b="1" dirty="0" smtClean="0">
                <a:solidFill>
                  <a:srgbClr val="002060"/>
                </a:solidFill>
              </a:rPr>
              <a:t>Variability in soil conditions effects modeled N emissions </a:t>
            </a:r>
            <a:r>
              <a:rPr lang="en-US" sz="2400" dirty="0" smtClean="0">
                <a:solidFill>
                  <a:srgbClr val="FF0000"/>
                </a:solidFill>
              </a:rPr>
              <a:t/>
            </a:r>
            <a:br>
              <a:rPr lang="en-US" sz="2400" dirty="0" smtClean="0">
                <a:solidFill>
                  <a:srgbClr val="FF0000"/>
                </a:solidFill>
              </a:rPr>
            </a:br>
            <a:r>
              <a:rPr lang="en-US" sz="2400" dirty="0">
                <a:solidFill>
                  <a:srgbClr val="FF0000"/>
                </a:solidFill>
              </a:rPr>
              <a:t/>
            </a:r>
            <a:br>
              <a:rPr lang="en-US" sz="2400" dirty="0">
                <a:solidFill>
                  <a:srgbClr val="FF0000"/>
                </a:solidFill>
              </a:rPr>
            </a:br>
            <a:endParaRPr lang="en-US" sz="2400" dirty="0">
              <a:solidFill>
                <a:srgbClr val="FF0000"/>
              </a:solidFill>
            </a:endParaRPr>
          </a:p>
        </p:txBody>
      </p:sp>
      <p:sp>
        <p:nvSpPr>
          <p:cNvPr id="5" name="Slide Number Placeholder 4"/>
          <p:cNvSpPr>
            <a:spLocks noGrp="1"/>
          </p:cNvSpPr>
          <p:nvPr>
            <p:ph type="sldNum" sz="quarter" idx="12"/>
          </p:nvPr>
        </p:nvSpPr>
        <p:spPr>
          <a:xfrm>
            <a:off x="6709372" y="6500709"/>
            <a:ext cx="2133600" cy="365125"/>
          </a:xfrm>
        </p:spPr>
        <p:txBody>
          <a:bodyPr/>
          <a:lstStyle/>
          <a:p>
            <a:fld id="{372F0189-5D01-45B2-A820-A944A9D341E7}" type="slidenum">
              <a:rPr lang="en-US" smtClean="0"/>
              <a:t>28</a:t>
            </a:fld>
            <a:endParaRPr lang="en-US"/>
          </a:p>
        </p:txBody>
      </p:sp>
      <p:sp>
        <p:nvSpPr>
          <p:cNvPr id="3" name="Rectangle 2"/>
          <p:cNvSpPr/>
          <p:nvPr/>
        </p:nvSpPr>
        <p:spPr>
          <a:xfrm>
            <a:off x="240672" y="4561717"/>
            <a:ext cx="3070935" cy="1938992"/>
          </a:xfrm>
          <a:prstGeom prst="rect">
            <a:avLst/>
          </a:prstGeom>
        </p:spPr>
        <p:txBody>
          <a:bodyPr wrap="square">
            <a:spAutoFit/>
          </a:bodyPr>
          <a:lstStyle/>
          <a:p>
            <a:r>
              <a:rPr lang="en-US" sz="2400" dirty="0" smtClean="0">
                <a:solidFill>
                  <a:srgbClr val="FF0000"/>
                </a:solidFill>
              </a:rPr>
              <a:t>-Bias in modeled precipitation not too indicative</a:t>
            </a:r>
            <a:r>
              <a:rPr lang="en-US" sz="2400" dirty="0">
                <a:solidFill>
                  <a:srgbClr val="FF0000"/>
                </a:solidFill>
              </a:rPr>
              <a:t/>
            </a:r>
            <a:br>
              <a:rPr lang="en-US" sz="2400" dirty="0">
                <a:solidFill>
                  <a:srgbClr val="FF0000"/>
                </a:solidFill>
              </a:rPr>
            </a:br>
            <a:r>
              <a:rPr lang="en-US" sz="2400" dirty="0">
                <a:solidFill>
                  <a:srgbClr val="FF0000"/>
                </a:solidFill>
              </a:rPr>
              <a:t>-</a:t>
            </a:r>
            <a:r>
              <a:rPr lang="en-US" sz="2400" dirty="0" smtClean="0">
                <a:solidFill>
                  <a:srgbClr val="FF0000"/>
                </a:solidFill>
              </a:rPr>
              <a:t>Need </a:t>
            </a:r>
            <a:r>
              <a:rPr lang="en-US" sz="2400" dirty="0">
                <a:solidFill>
                  <a:srgbClr val="FF0000"/>
                </a:solidFill>
              </a:rPr>
              <a:t>to include other N species in models</a:t>
            </a:r>
            <a:endParaRPr lang="en-US" sz="2400" dirty="0"/>
          </a:p>
        </p:txBody>
      </p:sp>
      <p:sp>
        <p:nvSpPr>
          <p:cNvPr id="4" name="TextBox 3"/>
          <p:cNvSpPr txBox="1"/>
          <p:nvPr/>
        </p:nvSpPr>
        <p:spPr>
          <a:xfrm>
            <a:off x="6404572" y="1030738"/>
            <a:ext cx="2743200" cy="1862048"/>
          </a:xfrm>
          <a:prstGeom prst="rect">
            <a:avLst/>
          </a:prstGeom>
          <a:noFill/>
        </p:spPr>
        <p:txBody>
          <a:bodyPr wrap="square" rtlCol="0">
            <a:spAutoFit/>
          </a:bodyPr>
          <a:lstStyle/>
          <a:p>
            <a:r>
              <a:rPr lang="en-US" sz="2300" b="1" dirty="0" smtClean="0"/>
              <a:t>Modeled estimates for Dry forest sites </a:t>
            </a:r>
          </a:p>
          <a:p>
            <a:r>
              <a:rPr lang="en-US" sz="2300" b="1" dirty="0" smtClean="0"/>
              <a:t>&amp; Wet agricultural/ prairie sites perform differently </a:t>
            </a:r>
            <a:endParaRPr lang="en-US" sz="23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55" y="617817"/>
            <a:ext cx="5944430" cy="39439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204" y="3871442"/>
            <a:ext cx="5944430" cy="2629267"/>
          </a:xfrm>
          <a:prstGeom prst="rect">
            <a:avLst/>
          </a:prstGeom>
        </p:spPr>
      </p:pic>
      <p:sp>
        <p:nvSpPr>
          <p:cNvPr id="7" name="TextBox 6"/>
          <p:cNvSpPr txBox="1"/>
          <p:nvPr/>
        </p:nvSpPr>
        <p:spPr>
          <a:xfrm>
            <a:off x="242935" y="569072"/>
            <a:ext cx="5791200" cy="461665"/>
          </a:xfrm>
          <a:prstGeom prst="rect">
            <a:avLst/>
          </a:prstGeom>
          <a:noFill/>
        </p:spPr>
        <p:txBody>
          <a:bodyPr wrap="square" rtlCol="0">
            <a:spAutoFit/>
          </a:bodyPr>
          <a:lstStyle/>
          <a:p>
            <a:r>
              <a:rPr lang="en-US" sz="2400" b="1" dirty="0" smtClean="0"/>
              <a:t>Soil moisture (vol.) for July 2011 (mean)</a:t>
            </a:r>
            <a:endParaRPr lang="en-US" sz="2400" b="1" dirty="0"/>
          </a:p>
        </p:txBody>
      </p:sp>
      <p:sp>
        <p:nvSpPr>
          <p:cNvPr id="10" name="TextBox 9"/>
          <p:cNvSpPr txBox="1"/>
          <p:nvPr/>
        </p:nvSpPr>
        <p:spPr>
          <a:xfrm>
            <a:off x="3474079" y="3409777"/>
            <a:ext cx="5791200" cy="461665"/>
          </a:xfrm>
          <a:prstGeom prst="rect">
            <a:avLst/>
          </a:prstGeom>
          <a:noFill/>
        </p:spPr>
        <p:txBody>
          <a:bodyPr wrap="square" rtlCol="0">
            <a:spAutoFit/>
          </a:bodyPr>
          <a:lstStyle/>
          <a:p>
            <a:r>
              <a:rPr lang="en-US" sz="2400" b="1" dirty="0" err="1" smtClean="0"/>
              <a:t>Precip</a:t>
            </a:r>
            <a:r>
              <a:rPr lang="en-US" sz="2400" b="1" dirty="0" smtClean="0"/>
              <a:t>. Bias (%) for July 2011 (mean)</a:t>
            </a:r>
            <a:endParaRPr lang="en-US" sz="2400" b="1" dirty="0"/>
          </a:p>
        </p:txBody>
      </p:sp>
    </p:spTree>
    <p:extLst>
      <p:ext uri="{BB962C8B-B14F-4D97-AF65-F5344CB8AC3E}">
        <p14:creationId xmlns:p14="http://schemas.microsoft.com/office/powerpoint/2010/main" val="70105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0"/>
                                        <p:tgtEl>
                                          <p:spTgt spid="4"/>
                                        </p:tgtEl>
                                        <p:attrNameLst>
                                          <p:attrName>ppt_y</p:attrName>
                                        </p:attrNameLst>
                                      </p:cBhvr>
                                      <p:tavLst>
                                        <p:tav tm="0">
                                          <p:val>
                                            <p:strVal val="ppt_y"/>
                                          </p:val>
                                        </p:tav>
                                        <p:tav tm="100000">
                                          <p:val>
                                            <p:strVal val="ppt_y+.1"/>
                                          </p:val>
                                        </p:tav>
                                      </p:tavLst>
                                    </p:anim>
                                    <p:set>
                                      <p:cBhvr>
                                        <p:cTn id="19" dur="1" fill="hold">
                                          <p:stCondLst>
                                            <p:cond delay="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21" y="73231"/>
            <a:ext cx="8488023" cy="398057"/>
          </a:xfrm>
        </p:spPr>
        <p:txBody>
          <a:bodyPr>
            <a:normAutofit fontScale="90000"/>
          </a:bodyPr>
          <a:lstStyle/>
          <a:p>
            <a:r>
              <a:rPr lang="en-US" sz="2800" b="1" dirty="0" smtClean="0">
                <a:solidFill>
                  <a:srgbClr val="002060"/>
                </a:solidFill>
              </a:rPr>
              <a:t>Monthly mean(July 2011) Daily Max. 8 hr. O</a:t>
            </a:r>
            <a:r>
              <a:rPr lang="en-US" sz="2800" b="1" baseline="-25000" dirty="0" smtClean="0">
                <a:solidFill>
                  <a:srgbClr val="002060"/>
                </a:solidFill>
              </a:rPr>
              <a:t>3 </a:t>
            </a:r>
            <a:endParaRPr lang="en-US" sz="2800" b="1" baseline="-25000" dirty="0">
              <a:solidFill>
                <a:srgbClr val="002060"/>
              </a:solidFill>
            </a:endParaRPr>
          </a:p>
        </p:txBody>
      </p:sp>
      <p:pic>
        <p:nvPicPr>
          <p:cNvPr id="3" name="Picture 2"/>
          <p:cNvPicPr>
            <a:picLocks noChangeAspect="1"/>
          </p:cNvPicPr>
          <p:nvPr/>
        </p:nvPicPr>
        <p:blipFill rotWithShape="1">
          <a:blip r:embed="rId2"/>
          <a:srcRect l="1" t="5482" r="-2711"/>
          <a:stretch/>
        </p:blipFill>
        <p:spPr>
          <a:xfrm>
            <a:off x="0" y="723377"/>
            <a:ext cx="5734594" cy="3206159"/>
          </a:xfrm>
          <a:prstGeom prst="rect">
            <a:avLst/>
          </a:prstGeom>
          <a:ln>
            <a:solidFill>
              <a:schemeClr val="tx1"/>
            </a:solidFill>
          </a:ln>
        </p:spPr>
      </p:pic>
      <p:pic>
        <p:nvPicPr>
          <p:cNvPr id="4" name="Picture 3"/>
          <p:cNvPicPr>
            <a:picLocks noChangeAspect="1"/>
          </p:cNvPicPr>
          <p:nvPr/>
        </p:nvPicPr>
        <p:blipFill rotWithShape="1">
          <a:blip r:embed="rId3"/>
          <a:srcRect t="6612" r="20510"/>
          <a:stretch/>
        </p:blipFill>
        <p:spPr>
          <a:xfrm>
            <a:off x="4546539" y="723377"/>
            <a:ext cx="4597462" cy="3206160"/>
          </a:xfrm>
          <a:prstGeom prst="rect">
            <a:avLst/>
          </a:prstGeom>
          <a:ln>
            <a:solidFill>
              <a:schemeClr val="tx1"/>
            </a:solidFill>
          </a:ln>
        </p:spPr>
      </p:pic>
      <p:pic>
        <p:nvPicPr>
          <p:cNvPr id="5" name="Picture 4"/>
          <p:cNvPicPr>
            <a:picLocks noChangeAspect="1"/>
          </p:cNvPicPr>
          <p:nvPr/>
        </p:nvPicPr>
        <p:blipFill rotWithShape="1">
          <a:blip r:embed="rId4"/>
          <a:srcRect t="9412"/>
          <a:stretch/>
        </p:blipFill>
        <p:spPr>
          <a:xfrm>
            <a:off x="1965058" y="4249535"/>
            <a:ext cx="4995044" cy="2608465"/>
          </a:xfrm>
          <a:prstGeom prst="rect">
            <a:avLst/>
          </a:prstGeom>
          <a:ln>
            <a:solidFill>
              <a:schemeClr val="tx1"/>
            </a:solidFill>
          </a:ln>
        </p:spPr>
      </p:pic>
      <p:sp>
        <p:nvSpPr>
          <p:cNvPr id="9" name="TextBox 8"/>
          <p:cNvSpPr txBox="1"/>
          <p:nvPr/>
        </p:nvSpPr>
        <p:spPr>
          <a:xfrm>
            <a:off x="-147040" y="325320"/>
            <a:ext cx="4191000" cy="400110"/>
          </a:xfrm>
          <a:prstGeom prst="rect">
            <a:avLst/>
          </a:prstGeom>
          <a:noFill/>
        </p:spPr>
        <p:txBody>
          <a:bodyPr wrap="square" rtlCol="0">
            <a:spAutoFit/>
          </a:bodyPr>
          <a:lstStyle/>
          <a:p>
            <a:pPr algn="ctr"/>
            <a:r>
              <a:rPr lang="en-US" sz="2000" dirty="0" smtClean="0"/>
              <a:t>YL</a:t>
            </a:r>
            <a:endParaRPr lang="en-US" sz="2000" dirty="0"/>
          </a:p>
        </p:txBody>
      </p:sp>
      <p:sp>
        <p:nvSpPr>
          <p:cNvPr id="10" name="TextBox 9"/>
          <p:cNvSpPr txBox="1"/>
          <p:nvPr/>
        </p:nvSpPr>
        <p:spPr>
          <a:xfrm>
            <a:off x="4678691" y="325320"/>
            <a:ext cx="4465309" cy="461665"/>
          </a:xfrm>
          <a:prstGeom prst="rect">
            <a:avLst/>
          </a:prstGeom>
          <a:noFill/>
        </p:spPr>
        <p:txBody>
          <a:bodyPr wrap="square" rtlCol="0">
            <a:spAutoFit/>
          </a:bodyPr>
          <a:lstStyle/>
          <a:p>
            <a:pPr algn="ctr"/>
            <a:r>
              <a:rPr lang="en-US" sz="2400" dirty="0" smtClean="0"/>
              <a:t> </a:t>
            </a:r>
            <a:r>
              <a:rPr lang="en-US" sz="2000" dirty="0" smtClean="0"/>
              <a:t>BDSNP (Potter with Old Biome) </a:t>
            </a:r>
            <a:endParaRPr lang="en-US" sz="2000" dirty="0"/>
          </a:p>
        </p:txBody>
      </p:sp>
      <p:sp>
        <p:nvSpPr>
          <p:cNvPr id="6" name="Rectangle 5"/>
          <p:cNvSpPr/>
          <p:nvPr/>
        </p:nvSpPr>
        <p:spPr>
          <a:xfrm>
            <a:off x="2898039" y="3889480"/>
            <a:ext cx="3349315" cy="400110"/>
          </a:xfrm>
          <a:prstGeom prst="rect">
            <a:avLst/>
          </a:prstGeom>
        </p:spPr>
        <p:txBody>
          <a:bodyPr wrap="none">
            <a:spAutoFit/>
          </a:bodyPr>
          <a:lstStyle/>
          <a:p>
            <a:r>
              <a:rPr lang="en-US" sz="2000" dirty="0" smtClean="0"/>
              <a:t>BDSNP (EPIC </a:t>
            </a:r>
            <a:r>
              <a:rPr lang="en-US" sz="2000" dirty="0"/>
              <a:t>with New Biome)</a:t>
            </a:r>
          </a:p>
        </p:txBody>
      </p:sp>
      <p:sp>
        <p:nvSpPr>
          <p:cNvPr id="8" name="Slide Number Placeholder 7"/>
          <p:cNvSpPr>
            <a:spLocks noGrp="1"/>
          </p:cNvSpPr>
          <p:nvPr>
            <p:ph type="sldNum" sz="quarter" idx="12"/>
          </p:nvPr>
        </p:nvSpPr>
        <p:spPr>
          <a:xfrm>
            <a:off x="6960102" y="6472093"/>
            <a:ext cx="2133600" cy="365125"/>
          </a:xfrm>
        </p:spPr>
        <p:txBody>
          <a:bodyPr/>
          <a:lstStyle/>
          <a:p>
            <a:fld id="{372F0189-5D01-45B2-A820-A944A9D341E7}"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3681273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98"/>
            <a:ext cx="8229600" cy="1143000"/>
          </a:xfrm>
        </p:spPr>
        <p:txBody>
          <a:bodyPr/>
          <a:lstStyle/>
          <a:p>
            <a:r>
              <a:rPr lang="en-US" dirty="0" smtClean="0">
                <a:solidFill>
                  <a:srgbClr val="002060"/>
                </a:solidFill>
              </a:rPr>
              <a:t>Soil NO Parameterization</a:t>
            </a:r>
            <a:endParaRPr lang="en-US" dirty="0">
              <a:solidFill>
                <a:srgbClr val="002060"/>
              </a:solidFill>
            </a:endParaRPr>
          </a:p>
        </p:txBody>
      </p:sp>
      <p:sp>
        <p:nvSpPr>
          <p:cNvPr id="5" name="Slide Number Placeholder 4"/>
          <p:cNvSpPr>
            <a:spLocks noGrp="1"/>
          </p:cNvSpPr>
          <p:nvPr>
            <p:ph type="sldNum" sz="quarter" idx="12"/>
          </p:nvPr>
        </p:nvSpPr>
        <p:spPr/>
        <p:txBody>
          <a:bodyPr/>
          <a:lstStyle/>
          <a:p>
            <a:fld id="{372F0189-5D01-45B2-A820-A944A9D341E7}" type="slidenum">
              <a:rPr lang="en-US" smtClean="0"/>
              <a:t>3</a:t>
            </a:fld>
            <a:endParaRPr lang="en-US"/>
          </a:p>
        </p:txBody>
      </p:sp>
      <p:sp>
        <p:nvSpPr>
          <p:cNvPr id="23" name="TextBox 22"/>
          <p:cNvSpPr txBox="1"/>
          <p:nvPr/>
        </p:nvSpPr>
        <p:spPr>
          <a:xfrm>
            <a:off x="413380" y="3657600"/>
            <a:ext cx="2294083" cy="1569660"/>
          </a:xfrm>
          <a:prstGeom prst="rect">
            <a:avLst/>
          </a:prstGeom>
          <a:noFill/>
          <a:ln>
            <a:solidFill>
              <a:schemeClr val="tx1"/>
            </a:solidFill>
          </a:ln>
        </p:spPr>
        <p:txBody>
          <a:bodyPr wrap="square" rtlCol="0">
            <a:spAutoFit/>
          </a:bodyPr>
          <a:lstStyle/>
          <a:p>
            <a:r>
              <a:rPr lang="en-US" sz="2400" dirty="0" smtClean="0">
                <a:solidFill>
                  <a:srgbClr val="002060"/>
                </a:solidFill>
              </a:rPr>
              <a:t>Available Soil </a:t>
            </a:r>
            <a:r>
              <a:rPr lang="en-US" sz="2400" dirty="0" smtClean="0">
                <a:solidFill>
                  <a:srgbClr val="002060"/>
                </a:solidFill>
              </a:rPr>
              <a:t>N</a:t>
            </a:r>
            <a:endParaRPr lang="en-US" sz="2400" dirty="0" smtClean="0"/>
          </a:p>
          <a:p>
            <a:pPr marL="342900" indent="-342900">
              <a:buFont typeface="Arial" panose="020B0604020202020204" pitchFamily="34" charset="0"/>
              <a:buChar char="•"/>
            </a:pPr>
            <a:r>
              <a:rPr lang="en-US" sz="2400" dirty="0" smtClean="0"/>
              <a:t>Biome</a:t>
            </a:r>
          </a:p>
          <a:p>
            <a:pPr marL="342900" indent="-342900">
              <a:buFont typeface="Arial" panose="020B0604020202020204" pitchFamily="34" charset="0"/>
              <a:buChar char="•"/>
            </a:pPr>
            <a:r>
              <a:rPr lang="en-US" sz="2400" dirty="0" smtClean="0"/>
              <a:t>Fertilizer</a:t>
            </a:r>
            <a:r>
              <a:rPr lang="en-US" sz="2400" baseline="30000" dirty="0" smtClean="0"/>
              <a:t>3</a:t>
            </a:r>
            <a:endParaRPr lang="en-US" sz="2400" baseline="30000" dirty="0" smtClean="0"/>
          </a:p>
          <a:p>
            <a:pPr marL="342900" indent="-342900">
              <a:buFont typeface="Arial" panose="020B0604020202020204" pitchFamily="34" charset="0"/>
              <a:buChar char="•"/>
            </a:pPr>
            <a:r>
              <a:rPr lang="en-US" sz="2400" dirty="0" smtClean="0">
                <a:solidFill>
                  <a:srgbClr val="00B050"/>
                </a:solidFill>
              </a:rPr>
              <a:t>Deposition</a:t>
            </a:r>
            <a:r>
              <a:rPr lang="en-US" sz="2400" baseline="30000" dirty="0" smtClean="0">
                <a:solidFill>
                  <a:srgbClr val="00B050"/>
                </a:solidFill>
              </a:rPr>
              <a:t>2</a:t>
            </a:r>
            <a:endParaRPr lang="en-US" sz="2400" dirty="0" smtClean="0">
              <a:solidFill>
                <a:srgbClr val="00B050"/>
              </a:solidFill>
            </a:endParaRPr>
          </a:p>
        </p:txBody>
      </p:sp>
      <p:sp>
        <p:nvSpPr>
          <p:cNvPr id="25" name="TextBox 24"/>
          <p:cNvSpPr txBox="1"/>
          <p:nvPr/>
        </p:nvSpPr>
        <p:spPr>
          <a:xfrm>
            <a:off x="285777" y="1151933"/>
            <a:ext cx="3167455" cy="461665"/>
          </a:xfrm>
          <a:prstGeom prst="rect">
            <a:avLst/>
          </a:prstGeom>
          <a:noFill/>
        </p:spPr>
        <p:txBody>
          <a:bodyPr wrap="square" rtlCol="0">
            <a:spAutoFit/>
          </a:bodyPr>
          <a:lstStyle/>
          <a:p>
            <a:pPr algn="ctr"/>
            <a:r>
              <a:rPr lang="en-US" sz="2400" b="1" dirty="0" smtClean="0"/>
              <a:t>Meteorological model</a:t>
            </a:r>
            <a:endParaRPr lang="en-US" dirty="0" smtClean="0"/>
          </a:p>
        </p:txBody>
      </p:sp>
      <p:sp>
        <p:nvSpPr>
          <p:cNvPr id="29" name="TextBox 28"/>
          <p:cNvSpPr txBox="1"/>
          <p:nvPr/>
        </p:nvSpPr>
        <p:spPr>
          <a:xfrm>
            <a:off x="6118402" y="1151934"/>
            <a:ext cx="2867607" cy="461665"/>
          </a:xfrm>
          <a:prstGeom prst="rect">
            <a:avLst/>
          </a:prstGeom>
          <a:noFill/>
        </p:spPr>
        <p:txBody>
          <a:bodyPr wrap="square" rtlCol="0">
            <a:spAutoFit/>
          </a:bodyPr>
          <a:lstStyle/>
          <a:p>
            <a:pPr algn="ctr"/>
            <a:r>
              <a:rPr lang="en-US" sz="2400" b="1" dirty="0" smtClean="0"/>
              <a:t>Land Surface Model</a:t>
            </a:r>
          </a:p>
        </p:txBody>
      </p:sp>
      <p:sp>
        <p:nvSpPr>
          <p:cNvPr id="33" name="Rectangle 32"/>
          <p:cNvSpPr/>
          <p:nvPr/>
        </p:nvSpPr>
        <p:spPr>
          <a:xfrm>
            <a:off x="2709141" y="1905000"/>
            <a:ext cx="4463914" cy="1677382"/>
          </a:xfrm>
          <a:prstGeom prst="rect">
            <a:avLst/>
          </a:prstGeom>
          <a:ln>
            <a:solidFill>
              <a:schemeClr val="tx1"/>
            </a:solidFill>
          </a:ln>
        </p:spPr>
        <p:txBody>
          <a:bodyPr wrap="none">
            <a:spAutoFit/>
          </a:bodyPr>
          <a:lstStyle/>
          <a:p>
            <a:pPr>
              <a:spcBef>
                <a:spcPts val="600"/>
              </a:spcBef>
            </a:pPr>
            <a:r>
              <a:rPr lang="en-US" sz="2200" dirty="0"/>
              <a:t>Soil Temperature (T) and moisture (</a:t>
            </a:r>
            <a:r>
              <a:rPr lang="el-GR" sz="2200" dirty="0"/>
              <a:t>θ</a:t>
            </a:r>
            <a:r>
              <a:rPr lang="en-US" sz="2200" dirty="0" smtClean="0"/>
              <a:t>)</a:t>
            </a:r>
          </a:p>
          <a:p>
            <a:pPr>
              <a:spcBef>
                <a:spcPts val="600"/>
              </a:spcBef>
            </a:pPr>
            <a:r>
              <a:rPr lang="en-US" sz="2200" dirty="0"/>
              <a:t>Canopy reduction </a:t>
            </a:r>
            <a:r>
              <a:rPr lang="en-US" sz="2200" dirty="0" smtClean="0"/>
              <a:t>factor</a:t>
            </a:r>
          </a:p>
          <a:p>
            <a:pPr>
              <a:spcBef>
                <a:spcPts val="600"/>
              </a:spcBef>
            </a:pPr>
            <a:r>
              <a:rPr lang="en-US" sz="2200" dirty="0"/>
              <a:t>Pulsing = f </a:t>
            </a:r>
            <a:r>
              <a:rPr lang="en-US" sz="2200" dirty="0" smtClean="0"/>
              <a:t>(rain, dry period)</a:t>
            </a:r>
          </a:p>
          <a:p>
            <a:pPr>
              <a:spcBef>
                <a:spcPts val="600"/>
              </a:spcBef>
            </a:pPr>
            <a:r>
              <a:rPr lang="en-US" sz="2200" dirty="0"/>
              <a:t>Emission Factor for each </a:t>
            </a:r>
            <a:r>
              <a:rPr lang="en-US" sz="2200" dirty="0" smtClean="0"/>
              <a:t>biome</a:t>
            </a:r>
            <a:r>
              <a:rPr lang="en-US" sz="2200" baseline="30000" dirty="0" smtClean="0"/>
              <a:t>1</a:t>
            </a:r>
            <a:endParaRPr lang="en-US" sz="2200" dirty="0"/>
          </a:p>
        </p:txBody>
      </p:sp>
      <p:sp>
        <p:nvSpPr>
          <p:cNvPr id="35" name="TextBox 34"/>
          <p:cNvSpPr txBox="1"/>
          <p:nvPr/>
        </p:nvSpPr>
        <p:spPr>
          <a:xfrm>
            <a:off x="4045458" y="4333473"/>
            <a:ext cx="1205484" cy="477054"/>
          </a:xfrm>
          <a:prstGeom prst="rect">
            <a:avLst/>
          </a:prstGeom>
          <a:noFill/>
        </p:spPr>
        <p:txBody>
          <a:bodyPr wrap="square" rtlCol="0">
            <a:spAutoFit/>
          </a:bodyPr>
          <a:lstStyle/>
          <a:p>
            <a:r>
              <a:rPr lang="en-US" sz="2500" b="1" dirty="0" smtClean="0"/>
              <a:t>Soil NO </a:t>
            </a:r>
            <a:endParaRPr lang="en-US" sz="2500" b="1" dirty="0"/>
          </a:p>
        </p:txBody>
      </p:sp>
      <p:sp>
        <p:nvSpPr>
          <p:cNvPr id="36" name="TextBox 35"/>
          <p:cNvSpPr txBox="1"/>
          <p:nvPr/>
        </p:nvSpPr>
        <p:spPr>
          <a:xfrm>
            <a:off x="3733800" y="5880362"/>
            <a:ext cx="4725080" cy="830997"/>
          </a:xfrm>
          <a:prstGeom prst="rect">
            <a:avLst/>
          </a:prstGeom>
          <a:noFill/>
          <a:ln>
            <a:solidFill>
              <a:srgbClr val="00B050"/>
            </a:solidFill>
          </a:ln>
        </p:spPr>
        <p:txBody>
          <a:bodyPr wrap="square" rtlCol="0">
            <a:spAutoFit/>
          </a:bodyPr>
          <a:lstStyle/>
          <a:p>
            <a:r>
              <a:rPr lang="en-US" sz="1600" baseline="30000" dirty="0" smtClean="0"/>
              <a:t>1</a:t>
            </a:r>
            <a:r>
              <a:rPr lang="en-US" sz="1600" dirty="0" smtClean="0"/>
              <a:t>Stienkamp &amp; Lawrence (2011)</a:t>
            </a:r>
          </a:p>
          <a:p>
            <a:r>
              <a:rPr lang="en-US" sz="1600" b="1" baseline="30000" dirty="0" smtClean="0">
                <a:solidFill>
                  <a:srgbClr val="00B050"/>
                </a:solidFill>
              </a:rPr>
              <a:t>2 </a:t>
            </a:r>
            <a:r>
              <a:rPr lang="en-US" sz="1600" b="1" dirty="0" smtClean="0">
                <a:solidFill>
                  <a:srgbClr val="00B050"/>
                </a:solidFill>
              </a:rPr>
              <a:t>In-line </a:t>
            </a:r>
            <a:r>
              <a:rPr lang="en-US" sz="1600" b="1" dirty="0" smtClean="0">
                <a:solidFill>
                  <a:srgbClr val="00B050"/>
                </a:solidFill>
              </a:rPr>
              <a:t>from CMAQ </a:t>
            </a:r>
          </a:p>
          <a:p>
            <a:r>
              <a:rPr lang="en-US" sz="1600" baseline="30000" dirty="0" smtClean="0"/>
              <a:t>3</a:t>
            </a:r>
            <a:r>
              <a:rPr lang="en-US" sz="1600" dirty="0" smtClean="0"/>
              <a:t> From Potter et al. (2010) or  EPIC agricultural model </a:t>
            </a:r>
            <a:endParaRPr lang="en-US" sz="1600" baseline="30000" dirty="0"/>
          </a:p>
        </p:txBody>
      </p:sp>
      <p:cxnSp>
        <p:nvCxnSpPr>
          <p:cNvPr id="6" name="Straight Arrow Connector 5"/>
          <p:cNvCxnSpPr/>
          <p:nvPr/>
        </p:nvCxnSpPr>
        <p:spPr>
          <a:xfrm>
            <a:off x="2707463" y="4572000"/>
            <a:ext cx="102633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58701" y="1535166"/>
            <a:ext cx="599125" cy="59843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7173055" y="1535166"/>
            <a:ext cx="756690" cy="5200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48200" y="3582382"/>
            <a:ext cx="0" cy="6848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5" idx="3"/>
            <a:endCxn id="29" idx="1"/>
          </p:cNvCxnSpPr>
          <p:nvPr/>
        </p:nvCxnSpPr>
        <p:spPr>
          <a:xfrm>
            <a:off x="3453232" y="1382766"/>
            <a:ext cx="2665170"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35" idx="2"/>
          </p:cNvCxnSpPr>
          <p:nvPr/>
        </p:nvCxnSpPr>
        <p:spPr>
          <a:xfrm rot="5400000">
            <a:off x="3433964" y="3814963"/>
            <a:ext cx="218673" cy="2209800"/>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6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9" grpId="0"/>
      <p:bldP spid="33" grpId="0" animBg="1"/>
      <p:bldP spid="35" grpId="0"/>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1" y="-113302"/>
            <a:ext cx="9144000" cy="677863"/>
          </a:xfrm>
        </p:spPr>
        <p:txBody>
          <a:bodyPr>
            <a:normAutofit/>
          </a:bodyPr>
          <a:lstStyle/>
          <a:p>
            <a:r>
              <a:rPr lang="en-US" sz="2500" b="1" dirty="0">
                <a:solidFill>
                  <a:srgbClr val="002060"/>
                </a:solidFill>
              </a:rPr>
              <a:t>Monthly mean(July 2011) </a:t>
            </a:r>
            <a:r>
              <a:rPr lang="en-US" sz="2500" b="1" dirty="0" smtClean="0">
                <a:solidFill>
                  <a:srgbClr val="002060"/>
                </a:solidFill>
              </a:rPr>
              <a:t>Daily Avg. PM 2.5</a:t>
            </a:r>
            <a:endParaRPr lang="en-US" sz="2500" dirty="0">
              <a:solidFill>
                <a:srgbClr val="002060"/>
              </a:solidFill>
            </a:endParaRPr>
          </a:p>
        </p:txBody>
      </p:sp>
      <p:pic>
        <p:nvPicPr>
          <p:cNvPr id="4" name="Picture 3"/>
          <p:cNvPicPr>
            <a:picLocks noChangeAspect="1"/>
          </p:cNvPicPr>
          <p:nvPr/>
        </p:nvPicPr>
        <p:blipFill rotWithShape="1">
          <a:blip r:embed="rId2"/>
          <a:srcRect t="7099" r="14829"/>
          <a:stretch/>
        </p:blipFill>
        <p:spPr>
          <a:xfrm>
            <a:off x="0" y="731974"/>
            <a:ext cx="4572000" cy="2819400"/>
          </a:xfrm>
          <a:prstGeom prst="rect">
            <a:avLst/>
          </a:prstGeom>
          <a:ln>
            <a:solidFill>
              <a:schemeClr val="tx1"/>
            </a:solidFill>
          </a:ln>
        </p:spPr>
      </p:pic>
      <p:pic>
        <p:nvPicPr>
          <p:cNvPr id="5" name="Picture 4"/>
          <p:cNvPicPr>
            <a:picLocks noChangeAspect="1"/>
          </p:cNvPicPr>
          <p:nvPr/>
        </p:nvPicPr>
        <p:blipFill rotWithShape="1">
          <a:blip r:embed="rId3"/>
          <a:srcRect t="8156" r="14307"/>
          <a:stretch/>
        </p:blipFill>
        <p:spPr>
          <a:xfrm>
            <a:off x="4571999" y="731974"/>
            <a:ext cx="4572001" cy="2819400"/>
          </a:xfrm>
          <a:prstGeom prst="rect">
            <a:avLst/>
          </a:prstGeom>
          <a:ln>
            <a:solidFill>
              <a:schemeClr val="tx1"/>
            </a:solidFill>
          </a:ln>
        </p:spPr>
      </p:pic>
      <p:sp>
        <p:nvSpPr>
          <p:cNvPr id="6" name="TextBox 5"/>
          <p:cNvSpPr txBox="1"/>
          <p:nvPr/>
        </p:nvSpPr>
        <p:spPr>
          <a:xfrm>
            <a:off x="-166374" y="331864"/>
            <a:ext cx="4191000" cy="400110"/>
          </a:xfrm>
          <a:prstGeom prst="rect">
            <a:avLst/>
          </a:prstGeom>
          <a:noFill/>
        </p:spPr>
        <p:txBody>
          <a:bodyPr wrap="square" rtlCol="0">
            <a:spAutoFit/>
          </a:bodyPr>
          <a:lstStyle/>
          <a:p>
            <a:pPr algn="ctr"/>
            <a:r>
              <a:rPr lang="en-US" sz="2000" dirty="0" smtClean="0"/>
              <a:t>YL</a:t>
            </a:r>
            <a:endParaRPr lang="en-US" sz="2000" dirty="0"/>
          </a:p>
        </p:txBody>
      </p:sp>
      <p:sp>
        <p:nvSpPr>
          <p:cNvPr id="7" name="TextBox 6"/>
          <p:cNvSpPr txBox="1"/>
          <p:nvPr/>
        </p:nvSpPr>
        <p:spPr>
          <a:xfrm>
            <a:off x="4659357" y="331864"/>
            <a:ext cx="4465309" cy="461665"/>
          </a:xfrm>
          <a:prstGeom prst="rect">
            <a:avLst/>
          </a:prstGeom>
          <a:noFill/>
        </p:spPr>
        <p:txBody>
          <a:bodyPr wrap="square" rtlCol="0">
            <a:spAutoFit/>
          </a:bodyPr>
          <a:lstStyle/>
          <a:p>
            <a:pPr algn="ctr"/>
            <a:r>
              <a:rPr lang="en-US" sz="2400" dirty="0" smtClean="0"/>
              <a:t> </a:t>
            </a:r>
            <a:r>
              <a:rPr lang="en-US" sz="2000" dirty="0" smtClean="0"/>
              <a:t>BDSNP (Potter with Old Biome) </a:t>
            </a:r>
            <a:endParaRPr lang="en-US" sz="2000" dirty="0"/>
          </a:p>
        </p:txBody>
      </p:sp>
      <p:sp>
        <p:nvSpPr>
          <p:cNvPr id="8" name="Rectangle 7"/>
          <p:cNvSpPr/>
          <p:nvPr/>
        </p:nvSpPr>
        <p:spPr>
          <a:xfrm>
            <a:off x="3063716" y="3520935"/>
            <a:ext cx="3349315" cy="400110"/>
          </a:xfrm>
          <a:prstGeom prst="rect">
            <a:avLst/>
          </a:prstGeom>
        </p:spPr>
        <p:txBody>
          <a:bodyPr wrap="none">
            <a:spAutoFit/>
          </a:bodyPr>
          <a:lstStyle/>
          <a:p>
            <a:r>
              <a:rPr lang="en-US" sz="2000" dirty="0" smtClean="0"/>
              <a:t>BDSNP (EPIC </a:t>
            </a:r>
            <a:r>
              <a:rPr lang="en-US" sz="2000" dirty="0"/>
              <a:t>with New Biome)</a:t>
            </a:r>
          </a:p>
        </p:txBody>
      </p:sp>
      <p:pic>
        <p:nvPicPr>
          <p:cNvPr id="9" name="Picture 8"/>
          <p:cNvPicPr>
            <a:picLocks noChangeAspect="1"/>
          </p:cNvPicPr>
          <p:nvPr/>
        </p:nvPicPr>
        <p:blipFill rotWithShape="1">
          <a:blip r:embed="rId4"/>
          <a:srcRect t="6430"/>
          <a:stretch/>
        </p:blipFill>
        <p:spPr>
          <a:xfrm>
            <a:off x="2133601" y="3886200"/>
            <a:ext cx="4953000" cy="2971800"/>
          </a:xfrm>
          <a:prstGeom prst="rect">
            <a:avLst/>
          </a:prstGeom>
          <a:ln>
            <a:solidFill>
              <a:schemeClr val="tx1"/>
            </a:solidFill>
          </a:ln>
        </p:spPr>
      </p:pic>
      <p:sp>
        <p:nvSpPr>
          <p:cNvPr id="10" name="Slide Number Placeholder 9"/>
          <p:cNvSpPr>
            <a:spLocks noGrp="1"/>
          </p:cNvSpPr>
          <p:nvPr>
            <p:ph type="sldNum" sz="quarter" idx="12"/>
          </p:nvPr>
        </p:nvSpPr>
        <p:spPr>
          <a:xfrm>
            <a:off x="6986448" y="6400800"/>
            <a:ext cx="2133600" cy="365125"/>
          </a:xfrm>
        </p:spPr>
        <p:txBody>
          <a:bodyPr/>
          <a:lstStyle/>
          <a:p>
            <a:fld id="{372F0189-5D01-45B2-A820-A944A9D341E7}"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1633237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PM2.5 (daily mean) </a:t>
            </a:r>
            <a:br>
              <a:rPr lang="en-US" dirty="0" smtClean="0"/>
            </a:br>
            <a:r>
              <a:rPr lang="en-US" dirty="0" smtClean="0"/>
              <a:t> </a:t>
            </a:r>
            <a:r>
              <a:rPr lang="en-US" sz="4000" dirty="0" smtClean="0"/>
              <a:t>modeled vs observed July 2011</a:t>
            </a:r>
            <a:endParaRPr lang="en-US" sz="4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413" y="1808853"/>
            <a:ext cx="8033174" cy="4108657"/>
          </a:xfrm>
        </p:spPr>
      </p:pic>
      <p:sp>
        <p:nvSpPr>
          <p:cNvPr id="5" name="Slide Number Placeholder 4"/>
          <p:cNvSpPr>
            <a:spLocks noGrp="1"/>
          </p:cNvSpPr>
          <p:nvPr>
            <p:ph type="sldNum" sz="quarter" idx="12"/>
          </p:nvPr>
        </p:nvSpPr>
        <p:spPr/>
        <p:txBody>
          <a:bodyPr/>
          <a:lstStyle/>
          <a:p>
            <a:fld id="{372F0189-5D01-45B2-A820-A944A9D341E7}" type="slidenum">
              <a:rPr lang="en-US" smtClean="0"/>
              <a:t>31</a:t>
            </a:fld>
            <a:endParaRPr lang="en-US" dirty="0"/>
          </a:p>
        </p:txBody>
      </p:sp>
    </p:spTree>
    <p:extLst>
      <p:ext uri="{BB962C8B-B14F-4D97-AF65-F5344CB8AC3E}">
        <p14:creationId xmlns:p14="http://schemas.microsoft.com/office/powerpoint/2010/main" val="3732846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MDA8O3 modeled vs observed July 2011</a:t>
            </a:r>
            <a:endParaRPr lang="en-US" dirty="0"/>
          </a:p>
        </p:txBody>
      </p:sp>
      <p:sp>
        <p:nvSpPr>
          <p:cNvPr id="5" name="Slide Number Placeholder 4"/>
          <p:cNvSpPr>
            <a:spLocks noGrp="1"/>
          </p:cNvSpPr>
          <p:nvPr>
            <p:ph type="sldNum" sz="quarter" idx="12"/>
          </p:nvPr>
        </p:nvSpPr>
        <p:spPr/>
        <p:txBody>
          <a:bodyPr/>
          <a:lstStyle/>
          <a:p>
            <a:fld id="{372F0189-5D01-45B2-A820-A944A9D341E7}" type="slidenum">
              <a:rPr lang="en-US" smtClean="0"/>
              <a:t>32</a:t>
            </a:fld>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684" y="1600199"/>
            <a:ext cx="6035040" cy="5190250"/>
          </a:xfrm>
        </p:spPr>
      </p:pic>
    </p:spTree>
    <p:extLst>
      <p:ext uri="{BB962C8B-B14F-4D97-AF65-F5344CB8AC3E}">
        <p14:creationId xmlns:p14="http://schemas.microsoft.com/office/powerpoint/2010/main" val="889216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normAutofit fontScale="90000"/>
          </a:bodyPr>
          <a:lstStyle/>
          <a:p>
            <a:r>
              <a:rPr lang="en-US" b="1" dirty="0" smtClean="0">
                <a:solidFill>
                  <a:srgbClr val="002060"/>
                </a:solidFill>
              </a:rPr>
              <a:t>Model performance </a:t>
            </a:r>
            <a:r>
              <a:rPr lang="en-US" b="1" dirty="0">
                <a:solidFill>
                  <a:srgbClr val="002060"/>
                </a:solidFill>
              </a:rPr>
              <a:t/>
            </a:r>
            <a:br>
              <a:rPr lang="en-US" b="1" dirty="0">
                <a:solidFill>
                  <a:srgbClr val="002060"/>
                </a:solidFill>
              </a:rPr>
            </a:br>
            <a:r>
              <a:rPr lang="en-US" b="1" dirty="0">
                <a:solidFill>
                  <a:srgbClr val="002060"/>
                </a:solidFill>
              </a:rPr>
              <a:t>(</a:t>
            </a:r>
            <a:r>
              <a:rPr lang="en-US" sz="3600" b="1" dirty="0">
                <a:solidFill>
                  <a:srgbClr val="002060"/>
                </a:solidFill>
              </a:rPr>
              <a:t>3 cases inline with </a:t>
            </a:r>
            <a:r>
              <a:rPr lang="en-US" sz="3600" b="1" dirty="0" smtClean="0">
                <a:solidFill>
                  <a:srgbClr val="002060"/>
                </a:solidFill>
              </a:rPr>
              <a:t>CMAQ, July 2011 scenario</a:t>
            </a:r>
            <a:r>
              <a:rPr lang="en-US" b="1" dirty="0" smtClean="0">
                <a:solidFill>
                  <a:srgbClr val="002060"/>
                </a:solidFill>
              </a:rPr>
              <a:t>) </a:t>
            </a:r>
            <a:endParaRPr lang="en-US" dirty="0"/>
          </a:p>
        </p:txBody>
      </p:sp>
      <p:pic>
        <p:nvPicPr>
          <p:cNvPr id="22" name="Content Placeholder 21"/>
          <p:cNvPicPr>
            <a:picLocks noGrp="1" noChangeAspect="1"/>
          </p:cNvPicPr>
          <p:nvPr>
            <p:ph idx="1"/>
          </p:nvPr>
        </p:nvPicPr>
        <p:blipFill>
          <a:blip r:embed="rId2"/>
          <a:stretch>
            <a:fillRect/>
          </a:stretch>
        </p:blipFill>
        <p:spPr>
          <a:xfrm>
            <a:off x="457200" y="1600200"/>
            <a:ext cx="8077200" cy="4648967"/>
          </a:xfrm>
          <a:prstGeom prst="rect">
            <a:avLst/>
          </a:prstGeom>
        </p:spPr>
      </p:pic>
      <p:sp>
        <p:nvSpPr>
          <p:cNvPr id="5" name="Slide Number Placeholder 4"/>
          <p:cNvSpPr>
            <a:spLocks noGrp="1"/>
          </p:cNvSpPr>
          <p:nvPr>
            <p:ph type="sldNum" sz="quarter" idx="12"/>
          </p:nvPr>
        </p:nvSpPr>
        <p:spPr/>
        <p:txBody>
          <a:bodyPr/>
          <a:lstStyle/>
          <a:p>
            <a:fld id="{372F0189-5D01-45B2-A820-A944A9D341E7}" type="slidenum">
              <a:rPr lang="en-US" smtClean="0"/>
              <a:t>33</a:t>
            </a:fld>
            <a:endParaRPr lang="en-US"/>
          </a:p>
        </p:txBody>
      </p:sp>
    </p:spTree>
    <p:extLst>
      <p:ext uri="{BB962C8B-B14F-4D97-AF65-F5344CB8AC3E}">
        <p14:creationId xmlns:p14="http://schemas.microsoft.com/office/powerpoint/2010/main" val="1639984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Fractional Land use in BDSNP</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t>Minor enhancement in BDSNP soil biome to improve sub-grid calculation</a:t>
            </a:r>
            <a:endParaRPr lang="en-US" dirty="0"/>
          </a:p>
        </p:txBody>
      </p:sp>
      <p:sp>
        <p:nvSpPr>
          <p:cNvPr id="5" name="Slide Number Placeholder 4"/>
          <p:cNvSpPr>
            <a:spLocks noGrp="1"/>
          </p:cNvSpPr>
          <p:nvPr>
            <p:ph type="sldNum" sz="quarter" idx="12"/>
          </p:nvPr>
        </p:nvSpPr>
        <p:spPr/>
        <p:txBody>
          <a:bodyPr/>
          <a:lstStyle/>
          <a:p>
            <a:fld id="{372F0189-5D01-45B2-A820-A944A9D341E7}" type="slidenum">
              <a:rPr lang="en-US" smtClean="0"/>
              <a:t>34</a:t>
            </a:fld>
            <a:endParaRPr lang="en-US"/>
          </a:p>
        </p:txBody>
      </p:sp>
      <p:pic>
        <p:nvPicPr>
          <p:cNvPr id="7" name="Picture 6"/>
          <p:cNvPicPr>
            <a:picLocks noChangeAspect="1"/>
          </p:cNvPicPr>
          <p:nvPr/>
        </p:nvPicPr>
        <p:blipFill>
          <a:blip r:embed="rId2"/>
          <a:stretch>
            <a:fillRect/>
          </a:stretch>
        </p:blipFill>
        <p:spPr>
          <a:xfrm>
            <a:off x="0" y="2667000"/>
            <a:ext cx="9067800" cy="4285859"/>
          </a:xfrm>
          <a:prstGeom prst="rect">
            <a:avLst/>
          </a:prstGeom>
        </p:spPr>
      </p:pic>
    </p:spTree>
    <p:extLst>
      <p:ext uri="{BB962C8B-B14F-4D97-AF65-F5344CB8AC3E}">
        <p14:creationId xmlns:p14="http://schemas.microsoft.com/office/powerpoint/2010/main" val="4057518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Biochar as N emission amendment</a:t>
            </a:r>
            <a:endParaRPr lang="en-US" b="1" dirty="0">
              <a:solidFill>
                <a:srgbClr val="002060"/>
              </a:solidFill>
            </a:endParaRPr>
          </a:p>
        </p:txBody>
      </p:sp>
      <p:sp>
        <p:nvSpPr>
          <p:cNvPr id="3" name="Content Placeholder 2"/>
          <p:cNvSpPr>
            <a:spLocks noGrp="1"/>
          </p:cNvSpPr>
          <p:nvPr>
            <p:ph idx="1"/>
          </p:nvPr>
        </p:nvSpPr>
        <p:spPr>
          <a:xfrm>
            <a:off x="457200" y="1417638"/>
            <a:ext cx="8229600" cy="4525963"/>
          </a:xfrm>
        </p:spPr>
        <p:txBody>
          <a:bodyPr/>
          <a:lstStyle/>
          <a:p>
            <a:r>
              <a:rPr lang="en-US" dirty="0"/>
              <a:t>47-67 </a:t>
            </a:r>
            <a:r>
              <a:rPr lang="en-US" dirty="0" smtClean="0"/>
              <a:t>%reductions </a:t>
            </a:r>
            <a:r>
              <a:rPr lang="en-US" dirty="0"/>
              <a:t>in NO emissions (</a:t>
            </a:r>
            <a:r>
              <a:rPr lang="en-US" dirty="0" err="1"/>
              <a:t>Nelissen</a:t>
            </a:r>
            <a:r>
              <a:rPr lang="en-US" dirty="0"/>
              <a:t> et al, 2014) when biochar is applied to agricultural </a:t>
            </a:r>
            <a:r>
              <a:rPr lang="en-US" dirty="0" smtClean="0"/>
              <a:t>soils</a:t>
            </a:r>
          </a:p>
          <a:p>
            <a:pPr marL="0" indent="0">
              <a:buNone/>
            </a:pPr>
            <a:endParaRPr lang="en-US" dirty="0"/>
          </a:p>
        </p:txBody>
      </p:sp>
      <p:sp>
        <p:nvSpPr>
          <p:cNvPr id="5" name="Slide Number Placeholder 4"/>
          <p:cNvSpPr>
            <a:spLocks noGrp="1"/>
          </p:cNvSpPr>
          <p:nvPr>
            <p:ph type="sldNum" sz="quarter" idx="12"/>
          </p:nvPr>
        </p:nvSpPr>
        <p:spPr/>
        <p:txBody>
          <a:bodyPr/>
          <a:lstStyle/>
          <a:p>
            <a:fld id="{372F0189-5D01-45B2-A820-A944A9D341E7}" type="slidenum">
              <a:rPr lang="en-US" smtClean="0"/>
              <a:t>35</a:t>
            </a:fld>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57200" y="3006407"/>
            <a:ext cx="5943600" cy="3532505"/>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200400" y="3325495"/>
            <a:ext cx="5943600" cy="3532505"/>
          </a:xfrm>
          <a:prstGeom prst="rect">
            <a:avLst/>
          </a:prstGeom>
        </p:spPr>
      </p:pic>
    </p:spTree>
    <p:extLst>
      <p:ext uri="{BB962C8B-B14F-4D97-AF65-F5344CB8AC3E}">
        <p14:creationId xmlns:p14="http://schemas.microsoft.com/office/powerpoint/2010/main" val="33259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72F0189-5D01-45B2-A820-A944A9D341E7}" type="slidenum">
              <a:rPr lang="en-US" smtClean="0"/>
              <a:t>36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01764192"/>
              </p:ext>
            </p:extLst>
          </p:nvPr>
        </p:nvGraphicFramePr>
        <p:xfrm>
          <a:off x="4648200" y="152400"/>
          <a:ext cx="4495800" cy="53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661009529"/>
              </p:ext>
            </p:extLst>
          </p:nvPr>
        </p:nvGraphicFramePr>
        <p:xfrm>
          <a:off x="76200" y="152400"/>
          <a:ext cx="45720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77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smtClean="0"/>
              <a:t>Rasool GMD paper header</a:t>
            </a:r>
            <a:endParaRPr lang="en-US" dirty="0"/>
          </a:p>
        </p:txBody>
      </p:sp>
      <p:sp>
        <p:nvSpPr>
          <p:cNvPr id="4" name="Slide Number Placeholder 3"/>
          <p:cNvSpPr>
            <a:spLocks noGrp="1"/>
          </p:cNvSpPr>
          <p:nvPr>
            <p:ph type="sldNum" sz="quarter" idx="12"/>
          </p:nvPr>
        </p:nvSpPr>
        <p:spPr/>
        <p:txBody>
          <a:bodyPr/>
          <a:lstStyle/>
          <a:p>
            <a:fld id="{372F0189-5D01-45B2-A820-A944A9D341E7}" type="slidenum">
              <a:rPr lang="en-US" smtClean="0"/>
              <a:t>4</a:t>
            </a:fld>
            <a:endParaRPr lang="en-US"/>
          </a:p>
        </p:txBody>
      </p:sp>
      <p:pic>
        <p:nvPicPr>
          <p:cNvPr id="7" name="Picture 6"/>
          <p:cNvPicPr>
            <a:picLocks noChangeAspect="1"/>
          </p:cNvPicPr>
          <p:nvPr/>
        </p:nvPicPr>
        <p:blipFill>
          <a:blip r:embed="rId2"/>
          <a:stretch>
            <a:fillRect/>
          </a:stretch>
        </p:blipFill>
        <p:spPr>
          <a:xfrm>
            <a:off x="533400" y="714375"/>
            <a:ext cx="8229600" cy="5048250"/>
          </a:xfrm>
          <a:prstGeom prst="rect">
            <a:avLst/>
          </a:prstGeom>
          <a:ln>
            <a:solidFill>
              <a:schemeClr val="tx1"/>
            </a:solidFill>
          </a:ln>
        </p:spPr>
      </p:pic>
    </p:spTree>
    <p:extLst>
      <p:ext uri="{BB962C8B-B14F-4D97-AF65-F5344CB8AC3E}">
        <p14:creationId xmlns:p14="http://schemas.microsoft.com/office/powerpoint/2010/main" val="163768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39"/>
            <a:ext cx="9144000" cy="792162"/>
          </a:xfrm>
        </p:spPr>
        <p:txBody>
          <a:bodyPr>
            <a:normAutofit/>
          </a:bodyPr>
          <a:lstStyle/>
          <a:p>
            <a:r>
              <a:rPr lang="en-US" sz="3600" b="1" dirty="0" smtClean="0">
                <a:solidFill>
                  <a:srgbClr val="002060"/>
                </a:solidFill>
              </a:rPr>
              <a:t>Soil biome/Land Cover Dataset Enhancements</a:t>
            </a:r>
            <a:endParaRPr lang="en-US" sz="3600" dirty="0"/>
          </a:p>
        </p:txBody>
      </p:sp>
      <p:sp>
        <p:nvSpPr>
          <p:cNvPr id="5" name="TextBox 4"/>
          <p:cNvSpPr txBox="1"/>
          <p:nvPr/>
        </p:nvSpPr>
        <p:spPr>
          <a:xfrm>
            <a:off x="-76201" y="624680"/>
            <a:ext cx="3886201" cy="369332"/>
          </a:xfrm>
          <a:prstGeom prst="rect">
            <a:avLst/>
          </a:prstGeom>
          <a:noFill/>
        </p:spPr>
        <p:txBody>
          <a:bodyPr wrap="square" rtlCol="0">
            <a:spAutoFit/>
          </a:bodyPr>
          <a:lstStyle/>
          <a:p>
            <a:pPr algn="ctr"/>
            <a:r>
              <a:rPr lang="en-US" b="1" dirty="0" smtClean="0"/>
              <a:t>GEOS-</a:t>
            </a:r>
            <a:r>
              <a:rPr lang="en-US" b="1" dirty="0" err="1" smtClean="0"/>
              <a:t>Chem</a:t>
            </a:r>
            <a:r>
              <a:rPr lang="en-US" b="1" dirty="0" smtClean="0"/>
              <a:t> (0.25° x </a:t>
            </a:r>
            <a:r>
              <a:rPr lang="en-US" b="1" dirty="0"/>
              <a:t>0.25</a:t>
            </a:r>
            <a:r>
              <a:rPr lang="en-US" b="1" dirty="0" smtClean="0"/>
              <a:t>°) </a:t>
            </a:r>
            <a:endParaRPr lang="en-US" b="1" dirty="0"/>
          </a:p>
        </p:txBody>
      </p:sp>
      <p:sp>
        <p:nvSpPr>
          <p:cNvPr id="6" name="TextBox 5"/>
          <p:cNvSpPr txBox="1"/>
          <p:nvPr/>
        </p:nvSpPr>
        <p:spPr>
          <a:xfrm>
            <a:off x="239170" y="6241105"/>
            <a:ext cx="4327464" cy="369332"/>
          </a:xfrm>
          <a:prstGeom prst="rect">
            <a:avLst/>
          </a:prstGeom>
          <a:noFill/>
        </p:spPr>
        <p:txBody>
          <a:bodyPr wrap="square" rtlCol="0">
            <a:spAutoFit/>
          </a:bodyPr>
          <a:lstStyle/>
          <a:p>
            <a:pPr algn="ctr"/>
            <a:r>
              <a:rPr lang="en-US" b="1" dirty="0" smtClean="0"/>
              <a:t>CMAQ (12 km x 12 km)</a:t>
            </a:r>
            <a:endParaRPr lang="en-US" b="1" dirty="0"/>
          </a:p>
        </p:txBody>
      </p:sp>
      <p:sp>
        <p:nvSpPr>
          <p:cNvPr id="3" name="TextBox 2"/>
          <p:cNvSpPr txBox="1"/>
          <p:nvPr/>
        </p:nvSpPr>
        <p:spPr>
          <a:xfrm>
            <a:off x="6105437" y="804229"/>
            <a:ext cx="2975825" cy="5301451"/>
          </a:xfrm>
          <a:prstGeom prst="rect">
            <a:avLst/>
          </a:prstGeom>
          <a:noFill/>
        </p:spPr>
        <p:txBody>
          <a:bodyPr wrap="square" rtlCol="0">
            <a:spAutoFit/>
          </a:bodyPr>
          <a:lstStyle/>
          <a:p>
            <a:pPr>
              <a:lnSpc>
                <a:spcPct val="150000"/>
              </a:lnSpc>
            </a:pPr>
            <a:r>
              <a:rPr lang="en-US" sz="1900" b="1" dirty="0" smtClean="0"/>
              <a:t>GEOS-</a:t>
            </a:r>
            <a:r>
              <a:rPr lang="en-US" sz="1900" b="1" dirty="0" err="1" smtClean="0"/>
              <a:t>Chem</a:t>
            </a:r>
            <a:endParaRPr lang="en-US" sz="1900" b="1" dirty="0" smtClean="0"/>
          </a:p>
          <a:p>
            <a:pPr marL="285750" indent="-285750">
              <a:buFontTx/>
              <a:buChar char="-"/>
            </a:pPr>
            <a:r>
              <a:rPr lang="en-US" dirty="0" smtClean="0"/>
              <a:t>24 MODIS land cover categories</a:t>
            </a:r>
          </a:p>
          <a:p>
            <a:pPr marL="285750" indent="-285750">
              <a:buFontTx/>
              <a:buChar char="-"/>
            </a:pPr>
            <a:r>
              <a:rPr lang="en-US" dirty="0"/>
              <a:t>T</a:t>
            </a:r>
            <a:r>
              <a:rPr lang="en-US" dirty="0" smtClean="0"/>
              <a:t>oo </a:t>
            </a:r>
            <a:r>
              <a:rPr lang="en-US" dirty="0"/>
              <a:t>coarse for regional </a:t>
            </a:r>
            <a:r>
              <a:rPr lang="en-US" dirty="0" smtClean="0"/>
              <a:t>modeling</a:t>
            </a:r>
          </a:p>
          <a:p>
            <a:endParaRPr lang="en-US" dirty="0" smtClean="0"/>
          </a:p>
          <a:p>
            <a:endParaRPr lang="en-US" dirty="0"/>
          </a:p>
          <a:p>
            <a:endParaRPr lang="en-US" sz="1900" b="1" dirty="0" smtClean="0"/>
          </a:p>
          <a:p>
            <a:endParaRPr lang="en-US" sz="1900" b="1" dirty="0" smtClean="0"/>
          </a:p>
          <a:p>
            <a:endParaRPr lang="en-US" sz="1900" b="1" dirty="0"/>
          </a:p>
          <a:p>
            <a:r>
              <a:rPr lang="en-US" sz="1900" b="1" dirty="0" smtClean="0"/>
              <a:t>CMAQ</a:t>
            </a:r>
          </a:p>
          <a:p>
            <a:pPr marL="285750" indent="-285750">
              <a:buFontTx/>
              <a:buChar char="-"/>
            </a:pPr>
            <a:r>
              <a:rPr lang="en-US" dirty="0" smtClean="0"/>
              <a:t>Mapped 40 NLCD categories from </a:t>
            </a:r>
            <a:r>
              <a:rPr lang="en-US" dirty="0" err="1" smtClean="0"/>
              <a:t>Pleim-Xiu</a:t>
            </a:r>
            <a:r>
              <a:rPr lang="en-US" dirty="0" smtClean="0"/>
              <a:t> to 24 MODIS categories</a:t>
            </a:r>
          </a:p>
          <a:p>
            <a:pPr marL="285750" indent="-285750">
              <a:buFontTx/>
              <a:buChar char="-"/>
            </a:pPr>
            <a:r>
              <a:rPr lang="en-US" dirty="0" err="1" smtClean="0"/>
              <a:t>Köppen</a:t>
            </a:r>
            <a:r>
              <a:rPr lang="en-US" dirty="0" smtClean="0"/>
              <a:t>-Geiger climate zones </a:t>
            </a:r>
          </a:p>
          <a:p>
            <a:pPr marL="285750" indent="-285750">
              <a:buFontTx/>
              <a:buChar char="-"/>
            </a:pPr>
            <a:r>
              <a:rPr lang="en-US" dirty="0" smtClean="0"/>
              <a:t>Sub-grid fractionation of biomes</a:t>
            </a:r>
            <a:endParaRPr lang="en-US" dirty="0"/>
          </a:p>
        </p:txBody>
      </p:sp>
      <p:sp>
        <p:nvSpPr>
          <p:cNvPr id="10" name="Slide Number Placeholder 9"/>
          <p:cNvSpPr>
            <a:spLocks noGrp="1"/>
          </p:cNvSpPr>
          <p:nvPr>
            <p:ph type="sldNum" sz="quarter" idx="12"/>
          </p:nvPr>
        </p:nvSpPr>
        <p:spPr>
          <a:xfrm>
            <a:off x="7010400" y="6384819"/>
            <a:ext cx="2133600" cy="365125"/>
          </a:xfrm>
        </p:spPr>
        <p:txBody>
          <a:bodyPr/>
          <a:lstStyle/>
          <a:p>
            <a:fld id="{372F0189-5D01-45B2-A820-A944A9D341E7}" type="slidenum">
              <a:rPr lang="en-US" smtClean="0">
                <a:solidFill>
                  <a:schemeClr val="tx1"/>
                </a:solidFill>
              </a:rPr>
              <a:t>5</a:t>
            </a:fld>
            <a:endParaRPr lang="en-US"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 y="1037095"/>
            <a:ext cx="6096851" cy="5087060"/>
          </a:xfrm>
          <a:prstGeom prst="rect">
            <a:avLst/>
          </a:prstGeom>
        </p:spPr>
      </p:pic>
    </p:spTree>
    <p:extLst>
      <p:ext uri="{BB962C8B-B14F-4D97-AF65-F5344CB8AC3E}">
        <p14:creationId xmlns:p14="http://schemas.microsoft.com/office/powerpoint/2010/main" val="2344440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48071" y="164264"/>
            <a:ext cx="8458200" cy="1077218"/>
          </a:xfrm>
          <a:prstGeom prst="rect">
            <a:avLst/>
          </a:prstGeom>
          <a:noFill/>
          <a:ln w="9525">
            <a:noFill/>
            <a:miter lim="800000"/>
            <a:headEnd/>
            <a:tailEnd/>
          </a:ln>
        </p:spPr>
        <p:txBody>
          <a:bodyPr>
            <a:spAutoFit/>
          </a:bodyPr>
          <a:lstStyle/>
          <a:p>
            <a:pPr algn="ctr"/>
            <a:r>
              <a:rPr lang="en-US" sz="3200" b="1" dirty="0" smtClean="0">
                <a:solidFill>
                  <a:srgbClr val="002060"/>
                </a:solidFill>
                <a:latin typeface="Calibri" pitchFamily="34" charset="0"/>
              </a:rPr>
              <a:t>Environmental </a:t>
            </a:r>
            <a:r>
              <a:rPr lang="en-US" sz="3200" b="1" dirty="0">
                <a:solidFill>
                  <a:srgbClr val="002060"/>
                </a:solidFill>
                <a:latin typeface="Calibri" pitchFamily="34" charset="0"/>
              </a:rPr>
              <a:t>Policy Integrated Climate (EPIC) </a:t>
            </a:r>
            <a:r>
              <a:rPr lang="en-US" sz="3200" b="1" dirty="0" smtClean="0">
                <a:solidFill>
                  <a:srgbClr val="002060"/>
                </a:solidFill>
                <a:latin typeface="Calibri" pitchFamily="34" charset="0"/>
              </a:rPr>
              <a:t>agricultural model</a:t>
            </a:r>
            <a:endParaRPr lang="en-US" sz="3200" b="1" dirty="0">
              <a:solidFill>
                <a:srgbClr val="002060"/>
              </a:solidFill>
              <a:latin typeface="Calibri" pitchFamily="34" charset="0"/>
            </a:endParaRPr>
          </a:p>
        </p:txBody>
      </p:sp>
      <p:sp>
        <p:nvSpPr>
          <p:cNvPr id="4" name="TextBox 3"/>
          <p:cNvSpPr txBox="1"/>
          <p:nvPr/>
        </p:nvSpPr>
        <p:spPr>
          <a:xfrm>
            <a:off x="339833" y="1241482"/>
            <a:ext cx="8458200" cy="2954655"/>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Fertilizer quantity: USDA </a:t>
            </a:r>
            <a:r>
              <a:rPr lang="en-US" sz="2200" dirty="0"/>
              <a:t>Agricultural Resource Management </a:t>
            </a:r>
            <a:r>
              <a:rPr lang="en-US" sz="2200" dirty="0" smtClean="0"/>
              <a:t>Survey database, </a:t>
            </a:r>
            <a:r>
              <a:rPr lang="en-US" sz="2200" dirty="0"/>
              <a:t>v</a:t>
            </a:r>
            <a:r>
              <a:rPr lang="en-US" sz="2200" dirty="0" smtClean="0"/>
              <a:t>alidated with fertilizer sales data</a:t>
            </a:r>
          </a:p>
          <a:p>
            <a:pPr marL="742950" lvl="1" indent="-285750">
              <a:buFontTx/>
              <a:buChar char="-"/>
            </a:pPr>
            <a:endParaRPr lang="en-US" dirty="0" smtClean="0"/>
          </a:p>
          <a:p>
            <a:pPr marL="285750" indent="-285750">
              <a:buFont typeface="Arial" panose="020B0604020202020204" pitchFamily="34" charset="0"/>
              <a:buChar char="•"/>
            </a:pPr>
            <a:r>
              <a:rPr lang="en-US" sz="2200" dirty="0" smtClean="0"/>
              <a:t>Fertilizer timing: Determined by plant nutrient stress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200" dirty="0" smtClean="0"/>
              <a:t>Can simulate varied agricultural practices (e.g., tillage, fertilizer type)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200" dirty="0"/>
              <a:t>Fertilizer Emission Scenario Tool for CMAQ </a:t>
            </a:r>
            <a:r>
              <a:rPr lang="en-US" sz="2200" dirty="0" smtClean="0"/>
              <a:t>(FEST-C) incorporates </a:t>
            </a:r>
            <a:r>
              <a:rPr lang="en-US" sz="2200" dirty="0"/>
              <a:t>EPIC </a:t>
            </a:r>
            <a:r>
              <a:rPr lang="en-US" sz="2200" dirty="0" smtClean="0"/>
              <a:t>simulated soil N into CMAQ runs</a:t>
            </a:r>
          </a:p>
        </p:txBody>
      </p:sp>
      <p:sp>
        <p:nvSpPr>
          <p:cNvPr id="12" name="TextBox 11"/>
          <p:cNvSpPr txBox="1"/>
          <p:nvPr/>
        </p:nvSpPr>
        <p:spPr>
          <a:xfrm>
            <a:off x="3810000" y="4495800"/>
            <a:ext cx="838199" cy="152400"/>
          </a:xfrm>
          <a:prstGeom prst="rect">
            <a:avLst/>
          </a:prstGeom>
          <a:solidFill>
            <a:schemeClr val="bg1"/>
          </a:solidFill>
        </p:spPr>
        <p:txBody>
          <a:bodyPr wrap="square" rtlCol="0">
            <a:spAutoFit/>
          </a:bodyPr>
          <a:lstStyle/>
          <a:p>
            <a:endParaRPr lang="en-US" dirty="0"/>
          </a:p>
        </p:txBody>
      </p:sp>
      <p:sp>
        <p:nvSpPr>
          <p:cNvPr id="5" name="Slide Number Placeholder 4"/>
          <p:cNvSpPr>
            <a:spLocks noGrp="1"/>
          </p:cNvSpPr>
          <p:nvPr>
            <p:ph type="sldNum" sz="quarter" idx="12"/>
          </p:nvPr>
        </p:nvSpPr>
        <p:spPr>
          <a:xfrm>
            <a:off x="7010400" y="6500806"/>
            <a:ext cx="2133600" cy="365125"/>
          </a:xfrm>
        </p:spPr>
        <p:txBody>
          <a:bodyPr/>
          <a:lstStyle/>
          <a:p>
            <a:fld id="{372F0189-5D01-45B2-A820-A944A9D341E7}" type="slidenum">
              <a:rPr lang="en-US" smtClean="0">
                <a:solidFill>
                  <a:schemeClr val="tx1"/>
                </a:solidFill>
              </a:rPr>
              <a:t>6</a:t>
            </a:fld>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90601" y="4438692"/>
            <a:ext cx="7173140" cy="2244676"/>
          </a:xfrm>
          <a:prstGeom prst="rect">
            <a:avLst/>
          </a:prstGeom>
        </p:spPr>
      </p:pic>
      <p:sp>
        <p:nvSpPr>
          <p:cNvPr id="11" name="TextBox 10"/>
          <p:cNvSpPr txBox="1"/>
          <p:nvPr/>
        </p:nvSpPr>
        <p:spPr>
          <a:xfrm>
            <a:off x="6629400" y="6581001"/>
            <a:ext cx="3324225" cy="276999"/>
          </a:xfrm>
          <a:prstGeom prst="rect">
            <a:avLst/>
          </a:prstGeom>
          <a:noFill/>
        </p:spPr>
        <p:txBody>
          <a:bodyPr wrap="square" rtlCol="0">
            <a:spAutoFit/>
          </a:bodyPr>
          <a:lstStyle/>
          <a:p>
            <a:r>
              <a:rPr lang="en-US" sz="1200" b="1" dirty="0" smtClean="0"/>
              <a:t>[Source: Cooter et al., 2012]</a:t>
            </a:r>
            <a:endParaRPr lang="en-US" sz="1200" b="1" dirty="0"/>
          </a:p>
        </p:txBody>
      </p:sp>
    </p:spTree>
    <p:extLst>
      <p:ext uri="{BB962C8B-B14F-4D97-AF65-F5344CB8AC3E}">
        <p14:creationId xmlns:p14="http://schemas.microsoft.com/office/powerpoint/2010/main" val="1501516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72F0189-5D01-45B2-A820-A944A9D341E7}" type="slidenum">
              <a:rPr lang="en-US" smtClean="0"/>
              <a:t>7</a:t>
            </a:fld>
            <a:endParaRPr lang="en-US" dirty="0"/>
          </a:p>
        </p:txBody>
      </p:sp>
      <p:sp>
        <p:nvSpPr>
          <p:cNvPr id="20" name="TextBox 19"/>
          <p:cNvSpPr txBox="1"/>
          <p:nvPr/>
        </p:nvSpPr>
        <p:spPr>
          <a:xfrm>
            <a:off x="5181600" y="2407977"/>
            <a:ext cx="2409567" cy="1877437"/>
          </a:xfrm>
          <a:prstGeom prst="rect">
            <a:avLst/>
          </a:prstGeom>
          <a:noFill/>
          <a:ln>
            <a:solidFill>
              <a:schemeClr val="tx1"/>
            </a:solidFill>
          </a:ln>
        </p:spPr>
        <p:txBody>
          <a:bodyPr wrap="square" rtlCol="0" anchor="ctr">
            <a:spAutoFit/>
          </a:bodyPr>
          <a:lstStyle/>
          <a:p>
            <a:pPr algn="ctr"/>
            <a:endParaRPr lang="en-US" sz="2200" b="1" dirty="0">
              <a:solidFill>
                <a:srgbClr val="FF0000"/>
              </a:solidFill>
            </a:endParaRPr>
          </a:p>
          <a:p>
            <a:pPr algn="ctr"/>
            <a:r>
              <a:rPr lang="en-US" sz="2400" b="1" dirty="0" smtClean="0">
                <a:solidFill>
                  <a:srgbClr val="FF0000"/>
                </a:solidFill>
              </a:rPr>
              <a:t>CMAQ with</a:t>
            </a:r>
          </a:p>
          <a:p>
            <a:pPr algn="ctr"/>
            <a:r>
              <a:rPr lang="en-US" sz="2400" b="1" dirty="0" smtClean="0">
                <a:solidFill>
                  <a:srgbClr val="FF0000"/>
                </a:solidFill>
              </a:rPr>
              <a:t>soil NO parameterization</a:t>
            </a:r>
          </a:p>
          <a:p>
            <a:pPr algn="ctr"/>
            <a:endParaRPr lang="en-US" sz="2200" b="1" dirty="0">
              <a:solidFill>
                <a:srgbClr val="FF0000"/>
              </a:solidFill>
            </a:endParaRPr>
          </a:p>
        </p:txBody>
      </p:sp>
      <p:sp>
        <p:nvSpPr>
          <p:cNvPr id="22" name="TextBox 21"/>
          <p:cNvSpPr txBox="1"/>
          <p:nvPr/>
        </p:nvSpPr>
        <p:spPr>
          <a:xfrm>
            <a:off x="1831388" y="532198"/>
            <a:ext cx="4365559" cy="923330"/>
          </a:xfrm>
          <a:prstGeom prst="rect">
            <a:avLst/>
          </a:prstGeom>
          <a:noFill/>
          <a:ln>
            <a:solidFill>
              <a:schemeClr val="tx1"/>
            </a:solidFill>
          </a:ln>
        </p:spPr>
        <p:txBody>
          <a:bodyPr wrap="square" rtlCol="0">
            <a:spAutoFit/>
          </a:bodyPr>
          <a:lstStyle/>
          <a:p>
            <a:pPr algn="ctr"/>
            <a:r>
              <a:rPr lang="en-US" dirty="0"/>
              <a:t>Biogenic Emissions Land use </a:t>
            </a:r>
            <a:r>
              <a:rPr lang="en-US" dirty="0" smtClean="0"/>
              <a:t>Database v4 </a:t>
            </a:r>
            <a:r>
              <a:rPr lang="en-US" dirty="0"/>
              <a:t>(</a:t>
            </a:r>
            <a:r>
              <a:rPr lang="en-US" b="1" dirty="0"/>
              <a:t>BELD4</a:t>
            </a:r>
            <a:r>
              <a:rPr lang="en-US" dirty="0"/>
              <a:t>) </a:t>
            </a:r>
            <a:endParaRPr lang="en-US" dirty="0" smtClean="0"/>
          </a:p>
          <a:p>
            <a:pPr algn="ctr"/>
            <a:r>
              <a:rPr lang="en-US" dirty="0" smtClean="0"/>
              <a:t>(Land cover, Crop type fractions per grid)</a:t>
            </a:r>
            <a:endParaRPr lang="en-US" dirty="0"/>
          </a:p>
        </p:txBody>
      </p:sp>
      <p:sp>
        <p:nvSpPr>
          <p:cNvPr id="46" name="Rectangle 45"/>
          <p:cNvSpPr/>
          <p:nvPr/>
        </p:nvSpPr>
        <p:spPr>
          <a:xfrm>
            <a:off x="381000" y="1946312"/>
            <a:ext cx="2611104" cy="338768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7" name="TextBox 46"/>
          <p:cNvSpPr txBox="1"/>
          <p:nvPr/>
        </p:nvSpPr>
        <p:spPr>
          <a:xfrm>
            <a:off x="381000" y="2280261"/>
            <a:ext cx="2611104" cy="369332"/>
          </a:xfrm>
          <a:prstGeom prst="rect">
            <a:avLst/>
          </a:prstGeom>
          <a:noFill/>
          <a:ln>
            <a:solidFill>
              <a:schemeClr val="tx1"/>
            </a:solidFill>
            <a:prstDash val="sysDot"/>
          </a:ln>
        </p:spPr>
        <p:txBody>
          <a:bodyPr wrap="square" rtlCol="0">
            <a:spAutoFit/>
          </a:bodyPr>
          <a:lstStyle/>
          <a:p>
            <a:pPr algn="ctr"/>
            <a:r>
              <a:rPr lang="en-US" dirty="0" smtClean="0"/>
              <a:t>EPIC  agricultural model</a:t>
            </a:r>
            <a:r>
              <a:rPr lang="en-US" baseline="30000" dirty="0" smtClean="0"/>
              <a:t>#</a:t>
            </a:r>
          </a:p>
        </p:txBody>
      </p:sp>
      <p:sp>
        <p:nvSpPr>
          <p:cNvPr id="52" name="TextBox 51"/>
          <p:cNvSpPr txBox="1"/>
          <p:nvPr/>
        </p:nvSpPr>
        <p:spPr>
          <a:xfrm>
            <a:off x="3597569" y="2464927"/>
            <a:ext cx="1082700" cy="446276"/>
          </a:xfrm>
          <a:prstGeom prst="rect">
            <a:avLst/>
          </a:prstGeom>
          <a:solidFill>
            <a:schemeClr val="bg1"/>
          </a:solidFill>
        </p:spPr>
        <p:txBody>
          <a:bodyPr wrap="square" rtlCol="0">
            <a:spAutoFit/>
          </a:bodyPr>
          <a:lstStyle/>
          <a:p>
            <a:r>
              <a:rPr lang="en-US" sz="2300" dirty="0" smtClean="0"/>
              <a:t>Soil N</a:t>
            </a:r>
            <a:endParaRPr lang="en-US" sz="2300" dirty="0"/>
          </a:p>
        </p:txBody>
      </p:sp>
      <p:sp>
        <p:nvSpPr>
          <p:cNvPr id="57" name="TextBox 56"/>
          <p:cNvSpPr txBox="1"/>
          <p:nvPr/>
        </p:nvSpPr>
        <p:spPr>
          <a:xfrm>
            <a:off x="3334480" y="3718992"/>
            <a:ext cx="1694720" cy="400110"/>
          </a:xfrm>
          <a:prstGeom prst="rect">
            <a:avLst/>
          </a:prstGeom>
          <a:solidFill>
            <a:schemeClr val="bg1"/>
          </a:solidFill>
        </p:spPr>
        <p:txBody>
          <a:bodyPr wrap="square" rtlCol="0">
            <a:spAutoFit/>
          </a:bodyPr>
          <a:lstStyle/>
          <a:p>
            <a:r>
              <a:rPr lang="en-US" sz="2000" dirty="0" smtClean="0"/>
              <a:t>N Deposition</a:t>
            </a:r>
            <a:endParaRPr lang="en-US" sz="2000" dirty="0"/>
          </a:p>
        </p:txBody>
      </p:sp>
      <p:sp>
        <p:nvSpPr>
          <p:cNvPr id="65" name="TextBox 64"/>
          <p:cNvSpPr txBox="1"/>
          <p:nvPr/>
        </p:nvSpPr>
        <p:spPr>
          <a:xfrm>
            <a:off x="1127169" y="1925842"/>
            <a:ext cx="1524000" cy="369332"/>
          </a:xfrm>
          <a:prstGeom prst="rect">
            <a:avLst/>
          </a:prstGeom>
          <a:noFill/>
        </p:spPr>
        <p:txBody>
          <a:bodyPr wrap="square" rtlCol="0">
            <a:spAutoFit/>
          </a:bodyPr>
          <a:lstStyle/>
          <a:p>
            <a:r>
              <a:rPr lang="en-US" b="1" dirty="0" smtClean="0">
                <a:solidFill>
                  <a:srgbClr val="FF0000"/>
                </a:solidFill>
              </a:rPr>
              <a:t>FEST-C</a:t>
            </a:r>
            <a:r>
              <a:rPr lang="en-US" b="1" baseline="30000" dirty="0" smtClean="0">
                <a:solidFill>
                  <a:srgbClr val="FF0000"/>
                </a:solidFill>
              </a:rPr>
              <a:t>*</a:t>
            </a:r>
            <a:endParaRPr lang="en-US" b="1" dirty="0">
              <a:solidFill>
                <a:srgbClr val="FF0000"/>
              </a:solidFill>
            </a:endParaRPr>
          </a:p>
        </p:txBody>
      </p:sp>
      <p:sp>
        <p:nvSpPr>
          <p:cNvPr id="66" name="TextBox 65"/>
          <p:cNvSpPr txBox="1"/>
          <p:nvPr/>
        </p:nvSpPr>
        <p:spPr>
          <a:xfrm>
            <a:off x="4694405" y="6356350"/>
            <a:ext cx="3886200" cy="646331"/>
          </a:xfrm>
          <a:prstGeom prst="rect">
            <a:avLst/>
          </a:prstGeom>
          <a:noFill/>
        </p:spPr>
        <p:txBody>
          <a:bodyPr wrap="square" rtlCol="0">
            <a:spAutoFit/>
          </a:bodyPr>
          <a:lstStyle/>
          <a:p>
            <a:r>
              <a:rPr lang="en-US" sz="1200" dirty="0" smtClean="0"/>
              <a:t>*modified for </a:t>
            </a:r>
            <a:r>
              <a:rPr lang="en-US" sz="1200" dirty="0"/>
              <a:t>CONUS </a:t>
            </a:r>
            <a:r>
              <a:rPr lang="en-US" sz="1200" dirty="0" smtClean="0"/>
              <a:t> run  (based </a:t>
            </a:r>
            <a:r>
              <a:rPr lang="en-US" sz="1200" dirty="0"/>
              <a:t>on Bash et al., </a:t>
            </a:r>
            <a:r>
              <a:rPr lang="en-US" sz="1200" dirty="0" smtClean="0"/>
              <a:t>2013)</a:t>
            </a:r>
          </a:p>
          <a:p>
            <a:r>
              <a:rPr lang="en-US" sz="1200" baseline="30000" dirty="0" smtClean="0"/>
              <a:t>#</a:t>
            </a:r>
            <a:r>
              <a:rPr lang="en-US" sz="1200" dirty="0" smtClean="0"/>
              <a:t>modified </a:t>
            </a:r>
            <a:r>
              <a:rPr lang="en-US" sz="1200" dirty="0"/>
              <a:t> </a:t>
            </a:r>
            <a:r>
              <a:rPr lang="en-US" sz="1200" dirty="0" smtClean="0"/>
              <a:t>for CONUS  run (based </a:t>
            </a:r>
            <a:r>
              <a:rPr lang="en-US" sz="1200" dirty="0"/>
              <a:t>on Cooter et al., 2012)</a:t>
            </a:r>
          </a:p>
          <a:p>
            <a:endParaRPr lang="en-US" sz="1200" dirty="0"/>
          </a:p>
        </p:txBody>
      </p:sp>
      <p:sp>
        <p:nvSpPr>
          <p:cNvPr id="2" name="TextBox 1"/>
          <p:cNvSpPr txBox="1"/>
          <p:nvPr/>
        </p:nvSpPr>
        <p:spPr>
          <a:xfrm>
            <a:off x="13668" y="-25128"/>
            <a:ext cx="8991600" cy="523220"/>
          </a:xfrm>
          <a:prstGeom prst="rect">
            <a:avLst/>
          </a:prstGeom>
          <a:noFill/>
        </p:spPr>
        <p:txBody>
          <a:bodyPr wrap="square" rtlCol="0">
            <a:spAutoFit/>
          </a:bodyPr>
          <a:lstStyle/>
          <a:p>
            <a:pPr algn="ctr"/>
            <a:r>
              <a:rPr lang="en-US" sz="2800" b="1" dirty="0" smtClean="0">
                <a:solidFill>
                  <a:srgbClr val="002060"/>
                </a:solidFill>
              </a:rPr>
              <a:t>FEST-C integrates EPIC with CMAQ</a:t>
            </a:r>
            <a:endParaRPr lang="en-US" sz="2800" b="1" dirty="0">
              <a:solidFill>
                <a:srgbClr val="002060"/>
              </a:solidFill>
            </a:endParaRPr>
          </a:p>
        </p:txBody>
      </p:sp>
      <p:sp>
        <p:nvSpPr>
          <p:cNvPr id="36" name="TextBox 35"/>
          <p:cNvSpPr txBox="1"/>
          <p:nvPr/>
        </p:nvSpPr>
        <p:spPr>
          <a:xfrm>
            <a:off x="2028825" y="6356350"/>
            <a:ext cx="2133600" cy="276999"/>
          </a:xfrm>
          <a:prstGeom prst="rect">
            <a:avLst/>
          </a:prstGeom>
          <a:noFill/>
        </p:spPr>
        <p:txBody>
          <a:bodyPr wrap="square" rtlCol="0">
            <a:spAutoFit/>
          </a:bodyPr>
          <a:lstStyle/>
          <a:p>
            <a:r>
              <a:rPr lang="en-US" sz="1200" dirty="0" smtClean="0"/>
              <a:t>Rasool et al., 2016 [GMD] </a:t>
            </a:r>
            <a:endParaRPr lang="en-US" sz="1200" dirty="0"/>
          </a:p>
        </p:txBody>
      </p:sp>
      <p:pic>
        <p:nvPicPr>
          <p:cNvPr id="38" name="Picture 37"/>
          <p:cNvPicPr>
            <a:picLocks noChangeAspect="1"/>
          </p:cNvPicPr>
          <p:nvPr/>
        </p:nvPicPr>
        <p:blipFill>
          <a:blip r:embed="rId2"/>
          <a:stretch>
            <a:fillRect/>
          </a:stretch>
        </p:blipFill>
        <p:spPr>
          <a:xfrm>
            <a:off x="448581" y="2688065"/>
            <a:ext cx="2504346" cy="2631366"/>
          </a:xfrm>
          <a:prstGeom prst="rect">
            <a:avLst/>
          </a:prstGeom>
          <a:ln w="19050">
            <a:solidFill>
              <a:schemeClr val="tx1"/>
            </a:solidFill>
          </a:ln>
        </p:spPr>
      </p:pic>
      <p:cxnSp>
        <p:nvCxnSpPr>
          <p:cNvPr id="7" name="Straight Arrow Connector 6"/>
          <p:cNvCxnSpPr/>
          <p:nvPr/>
        </p:nvCxnSpPr>
        <p:spPr>
          <a:xfrm flipH="1">
            <a:off x="1686552" y="1455528"/>
            <a:ext cx="405234" cy="4907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20" idx="2"/>
          </p:cNvCxnSpPr>
          <p:nvPr/>
        </p:nvCxnSpPr>
        <p:spPr>
          <a:xfrm flipV="1">
            <a:off x="5647105" y="4285414"/>
            <a:ext cx="739279" cy="12696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77106" y="5555052"/>
            <a:ext cx="1869999" cy="369332"/>
          </a:xfrm>
          <a:prstGeom prst="rect">
            <a:avLst/>
          </a:prstGeom>
          <a:noFill/>
          <a:ln>
            <a:solidFill>
              <a:schemeClr val="tx1"/>
            </a:solidFill>
          </a:ln>
        </p:spPr>
        <p:txBody>
          <a:bodyPr wrap="none" rtlCol="0">
            <a:spAutoFit/>
          </a:bodyPr>
          <a:lstStyle/>
          <a:p>
            <a:r>
              <a:rPr lang="en-US" dirty="0" smtClean="0"/>
              <a:t>WRF meteorology</a:t>
            </a:r>
            <a:endParaRPr lang="en-US" dirty="0"/>
          </a:p>
        </p:txBody>
      </p:sp>
      <p:cxnSp>
        <p:nvCxnSpPr>
          <p:cNvPr id="13" name="Straight Arrow Connector 12"/>
          <p:cNvCxnSpPr>
            <a:endCxn id="20" idx="0"/>
          </p:cNvCxnSpPr>
          <p:nvPr/>
        </p:nvCxnSpPr>
        <p:spPr>
          <a:xfrm>
            <a:off x="6015183" y="1475521"/>
            <a:ext cx="371201" cy="93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952927" y="5181600"/>
            <a:ext cx="824179" cy="6394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48600" y="1475521"/>
            <a:ext cx="1099981" cy="923330"/>
          </a:xfrm>
          <a:prstGeom prst="rect">
            <a:avLst/>
          </a:prstGeom>
          <a:noFill/>
          <a:ln>
            <a:solidFill>
              <a:schemeClr val="tx1"/>
            </a:solidFill>
          </a:ln>
        </p:spPr>
        <p:txBody>
          <a:bodyPr wrap="none" rtlCol="0">
            <a:spAutoFit/>
          </a:bodyPr>
          <a:lstStyle/>
          <a:p>
            <a:r>
              <a:rPr lang="en-US" u="sng" dirty="0" smtClean="0"/>
              <a:t>SMOKE</a:t>
            </a:r>
          </a:p>
          <a:p>
            <a:r>
              <a:rPr lang="en-US" dirty="0" smtClean="0"/>
              <a:t>Other</a:t>
            </a:r>
          </a:p>
          <a:p>
            <a:r>
              <a:rPr lang="en-US" dirty="0" smtClean="0"/>
              <a:t>Emissions</a:t>
            </a:r>
            <a:endParaRPr lang="en-US" dirty="0"/>
          </a:p>
        </p:txBody>
      </p:sp>
      <p:cxnSp>
        <p:nvCxnSpPr>
          <p:cNvPr id="19" name="Straight Arrow Connector 18"/>
          <p:cNvCxnSpPr>
            <a:stCxn id="17" idx="2"/>
            <a:endCxn id="20" idx="3"/>
          </p:cNvCxnSpPr>
          <p:nvPr/>
        </p:nvCxnSpPr>
        <p:spPr>
          <a:xfrm flipH="1">
            <a:off x="7591167" y="2398851"/>
            <a:ext cx="807424" cy="9478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952927" y="2864704"/>
            <a:ext cx="2228673" cy="80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925351" y="3771289"/>
            <a:ext cx="225624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45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46" grpId="0" animBg="1"/>
      <p:bldP spid="47" grpId="0" animBg="1"/>
      <p:bldP spid="52" grpId="0" animBg="1"/>
      <p:bldP spid="57" grpId="0" animBg="1"/>
      <p:bldP spid="65" grpId="0"/>
      <p:bldP spid="11"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00200"/>
            <a:ext cx="1578375" cy="1107996"/>
          </a:xfrm>
          <a:prstGeom prst="rect">
            <a:avLst/>
          </a:prstGeom>
          <a:noFill/>
        </p:spPr>
        <p:txBody>
          <a:bodyPr wrap="square" rtlCol="0">
            <a:spAutoFit/>
          </a:bodyPr>
          <a:lstStyle/>
          <a:p>
            <a:pPr algn="ctr"/>
            <a:r>
              <a:rPr lang="en-US" altLang="zh-CN" sz="2200" b="1" dirty="0" smtClean="0">
                <a:solidFill>
                  <a:srgbClr val="FF0000"/>
                </a:solidFill>
              </a:rPr>
              <a:t>Fertilizer</a:t>
            </a:r>
          </a:p>
          <a:p>
            <a:pPr algn="ctr"/>
            <a:r>
              <a:rPr lang="en-US" sz="2200" b="1" dirty="0" smtClean="0">
                <a:solidFill>
                  <a:srgbClr val="FF0000"/>
                </a:solidFill>
              </a:rPr>
              <a:t>Application (</a:t>
            </a:r>
            <a:r>
              <a:rPr lang="en-US" sz="2200" b="1" dirty="0" err="1" smtClean="0">
                <a:solidFill>
                  <a:srgbClr val="FF0000"/>
                </a:solidFill>
              </a:rPr>
              <a:t>kgN</a:t>
            </a:r>
            <a:r>
              <a:rPr lang="en-US" sz="2200" b="1" dirty="0" smtClean="0">
                <a:solidFill>
                  <a:srgbClr val="FF0000"/>
                </a:solidFill>
              </a:rPr>
              <a:t>/ha)</a:t>
            </a:r>
          </a:p>
        </p:txBody>
      </p:sp>
      <p:sp>
        <p:nvSpPr>
          <p:cNvPr id="7" name="TextBox 6"/>
          <p:cNvSpPr txBox="1"/>
          <p:nvPr/>
        </p:nvSpPr>
        <p:spPr>
          <a:xfrm>
            <a:off x="2831210" y="419616"/>
            <a:ext cx="779765" cy="369332"/>
          </a:xfrm>
          <a:prstGeom prst="rect">
            <a:avLst/>
          </a:prstGeom>
          <a:noFill/>
        </p:spPr>
        <p:txBody>
          <a:bodyPr wrap="none" rtlCol="0">
            <a:spAutoFit/>
          </a:bodyPr>
          <a:lstStyle/>
          <a:p>
            <a:r>
              <a:rPr lang="en-US" b="1" dirty="0" smtClean="0"/>
              <a:t>Potter</a:t>
            </a:r>
            <a:endParaRPr lang="en-US" b="1" dirty="0">
              <a:solidFill>
                <a:srgbClr val="FF0000"/>
              </a:solidFill>
            </a:endParaRPr>
          </a:p>
        </p:txBody>
      </p:sp>
      <p:sp>
        <p:nvSpPr>
          <p:cNvPr id="9" name="TextBox 8"/>
          <p:cNvSpPr txBox="1"/>
          <p:nvPr/>
        </p:nvSpPr>
        <p:spPr>
          <a:xfrm>
            <a:off x="6750888" y="419616"/>
            <a:ext cx="603839" cy="369332"/>
          </a:xfrm>
          <a:prstGeom prst="rect">
            <a:avLst/>
          </a:prstGeom>
          <a:noFill/>
        </p:spPr>
        <p:txBody>
          <a:bodyPr wrap="none" rtlCol="0">
            <a:spAutoFit/>
          </a:bodyPr>
          <a:lstStyle/>
          <a:p>
            <a:r>
              <a:rPr lang="en-US" b="1" dirty="0" smtClean="0"/>
              <a:t>EPIC</a:t>
            </a:r>
            <a:endParaRPr lang="en-US" b="1" dirty="0">
              <a:solidFill>
                <a:srgbClr val="FF0000"/>
              </a:solidFill>
            </a:endParaRPr>
          </a:p>
        </p:txBody>
      </p:sp>
      <p:sp>
        <p:nvSpPr>
          <p:cNvPr id="14" name="TextBox 13"/>
          <p:cNvSpPr txBox="1"/>
          <p:nvPr/>
        </p:nvSpPr>
        <p:spPr>
          <a:xfrm>
            <a:off x="1171667" y="4409574"/>
            <a:ext cx="2049425" cy="769441"/>
          </a:xfrm>
          <a:prstGeom prst="rect">
            <a:avLst/>
          </a:prstGeom>
          <a:noFill/>
        </p:spPr>
        <p:txBody>
          <a:bodyPr wrap="square" rtlCol="0">
            <a:spAutoFit/>
          </a:bodyPr>
          <a:lstStyle/>
          <a:p>
            <a:pPr algn="ctr"/>
            <a:r>
              <a:rPr lang="en-US" sz="2200" b="1" dirty="0" smtClean="0">
                <a:solidFill>
                  <a:srgbClr val="FF0000"/>
                </a:solidFill>
              </a:rPr>
              <a:t>Difference in</a:t>
            </a:r>
          </a:p>
          <a:p>
            <a:pPr algn="ctr"/>
            <a:r>
              <a:rPr lang="en-US" sz="2200" b="1" dirty="0" smtClean="0">
                <a:solidFill>
                  <a:srgbClr val="FF0000"/>
                </a:solidFill>
              </a:rPr>
              <a:t>Soil </a:t>
            </a:r>
            <a:r>
              <a:rPr lang="en-US" sz="2200" b="1" dirty="0" smtClean="0">
                <a:solidFill>
                  <a:srgbClr val="FF0000"/>
                </a:solidFill>
              </a:rPr>
              <a:t>NO (g/s)</a:t>
            </a:r>
            <a:endParaRPr lang="en-US" sz="2200" dirty="0" smtClean="0"/>
          </a:p>
        </p:txBody>
      </p:sp>
      <p:sp>
        <p:nvSpPr>
          <p:cNvPr id="11" name="Title 1"/>
          <p:cNvSpPr>
            <a:spLocks noGrp="1"/>
          </p:cNvSpPr>
          <p:nvPr>
            <p:ph type="title"/>
          </p:nvPr>
        </p:nvSpPr>
        <p:spPr>
          <a:xfrm>
            <a:off x="615327" y="-48585"/>
            <a:ext cx="8686800" cy="607488"/>
          </a:xfrm>
        </p:spPr>
        <p:txBody>
          <a:bodyPr>
            <a:normAutofit/>
          </a:bodyPr>
          <a:lstStyle/>
          <a:p>
            <a:r>
              <a:rPr lang="en-US" sz="2900" b="1" dirty="0" smtClean="0">
                <a:solidFill>
                  <a:srgbClr val="002060"/>
                </a:solidFill>
              </a:rPr>
              <a:t>Impact of Potter vs EPIC Fertilizer Data on Soil NO</a:t>
            </a:r>
            <a:endParaRPr lang="en-US" sz="2900" b="1" dirty="0">
              <a:solidFill>
                <a:srgbClr val="002060"/>
              </a:solidFill>
            </a:endParaRPr>
          </a:p>
        </p:txBody>
      </p:sp>
      <p:sp>
        <p:nvSpPr>
          <p:cNvPr id="3" name="Slide Number Placeholder 2"/>
          <p:cNvSpPr>
            <a:spLocks noGrp="1"/>
          </p:cNvSpPr>
          <p:nvPr>
            <p:ph type="sldNum" sz="quarter" idx="12"/>
          </p:nvPr>
        </p:nvSpPr>
        <p:spPr>
          <a:xfrm>
            <a:off x="6973455" y="6492875"/>
            <a:ext cx="2133600" cy="365125"/>
          </a:xfrm>
        </p:spPr>
        <p:txBody>
          <a:bodyPr/>
          <a:lstStyle/>
          <a:p>
            <a:fld id="{372F0189-5D01-45B2-A820-A944A9D341E7}" type="slidenum">
              <a:rPr lang="en-US" smtClean="0">
                <a:solidFill>
                  <a:schemeClr val="tx1"/>
                </a:solidFill>
              </a:rPr>
              <a:t>8</a:t>
            </a:fld>
            <a:endParaRPr lang="en-US" dirty="0">
              <a:solidFill>
                <a:schemeClr val="tx1"/>
              </a:solidFill>
            </a:endParaRPr>
          </a:p>
        </p:txBody>
      </p:sp>
      <p:pic>
        <p:nvPicPr>
          <p:cNvPr id="15" name="Picture 14"/>
          <p:cNvPicPr>
            <a:picLocks noChangeAspect="1"/>
          </p:cNvPicPr>
          <p:nvPr/>
        </p:nvPicPr>
        <p:blipFill>
          <a:blip r:embed="rId2"/>
          <a:stretch>
            <a:fillRect/>
          </a:stretch>
        </p:blipFill>
        <p:spPr>
          <a:xfrm>
            <a:off x="3291360" y="3827006"/>
            <a:ext cx="4494855" cy="2574112"/>
          </a:xfrm>
          <a:prstGeom prst="rect">
            <a:avLst/>
          </a:prstGeom>
          <a:ln>
            <a:solidFill>
              <a:schemeClr val="tx1"/>
            </a:solidFill>
          </a:ln>
        </p:spPr>
      </p:pic>
      <p:sp>
        <p:nvSpPr>
          <p:cNvPr id="16" name="TextBox 15"/>
          <p:cNvSpPr txBox="1"/>
          <p:nvPr/>
        </p:nvSpPr>
        <p:spPr>
          <a:xfrm>
            <a:off x="4724400" y="3463088"/>
            <a:ext cx="1374479" cy="369332"/>
          </a:xfrm>
          <a:prstGeom prst="rect">
            <a:avLst/>
          </a:prstGeom>
          <a:noFill/>
        </p:spPr>
        <p:txBody>
          <a:bodyPr wrap="none" rtlCol="0">
            <a:spAutoFit/>
          </a:bodyPr>
          <a:lstStyle/>
          <a:p>
            <a:r>
              <a:rPr lang="en-US" b="1" dirty="0" smtClean="0"/>
              <a:t>EPIC - Potter</a:t>
            </a:r>
            <a:endParaRPr lang="en-US" b="1" dirty="0">
              <a:solidFill>
                <a:srgbClr val="FF0000"/>
              </a:solidFill>
            </a:endParaRPr>
          </a:p>
        </p:txBody>
      </p:sp>
      <p:sp>
        <p:nvSpPr>
          <p:cNvPr id="2" name="TextBox 1"/>
          <p:cNvSpPr txBox="1"/>
          <p:nvPr/>
        </p:nvSpPr>
        <p:spPr>
          <a:xfrm>
            <a:off x="-18209" y="6516255"/>
            <a:ext cx="2819400" cy="338554"/>
          </a:xfrm>
          <a:prstGeom prst="rect">
            <a:avLst/>
          </a:prstGeom>
          <a:noFill/>
        </p:spPr>
        <p:txBody>
          <a:bodyPr wrap="square" rtlCol="0">
            <a:spAutoFit/>
          </a:bodyPr>
          <a:lstStyle/>
          <a:p>
            <a:r>
              <a:rPr lang="en-US" sz="1600" i="1" dirty="0" smtClean="0"/>
              <a:t>*Averaged over July 2011</a:t>
            </a:r>
            <a:endParaRPr lang="en-US" sz="1600" i="1" dirty="0"/>
          </a:p>
        </p:txBody>
      </p:sp>
      <p:pic>
        <p:nvPicPr>
          <p:cNvPr id="4" name="Picture 3"/>
          <p:cNvPicPr>
            <a:picLocks noChangeAspect="1"/>
          </p:cNvPicPr>
          <p:nvPr/>
        </p:nvPicPr>
        <p:blipFill>
          <a:blip r:embed="rId3"/>
          <a:stretch>
            <a:fillRect/>
          </a:stretch>
        </p:blipFill>
        <p:spPr>
          <a:xfrm>
            <a:off x="5124348" y="730122"/>
            <a:ext cx="4038600" cy="2563852"/>
          </a:xfrm>
          <a:prstGeom prst="rect">
            <a:avLst/>
          </a:prstGeom>
          <a:ln>
            <a:noFill/>
          </a:ln>
        </p:spPr>
      </p:pic>
      <p:pic>
        <p:nvPicPr>
          <p:cNvPr id="5" name="Picture 4"/>
          <p:cNvPicPr>
            <a:picLocks noChangeAspect="1"/>
          </p:cNvPicPr>
          <p:nvPr/>
        </p:nvPicPr>
        <p:blipFill rotWithShape="1">
          <a:blip r:embed="rId4"/>
          <a:srcRect r="17961"/>
          <a:stretch/>
        </p:blipFill>
        <p:spPr>
          <a:xfrm>
            <a:off x="1430367" y="733611"/>
            <a:ext cx="3657599" cy="2556875"/>
          </a:xfrm>
          <a:prstGeom prst="rect">
            <a:avLst/>
          </a:prstGeom>
          <a:ln>
            <a:noFill/>
          </a:ln>
        </p:spPr>
      </p:pic>
      <p:sp>
        <p:nvSpPr>
          <p:cNvPr id="8" name="Rectangle 7"/>
          <p:cNvSpPr/>
          <p:nvPr/>
        </p:nvSpPr>
        <p:spPr>
          <a:xfrm>
            <a:off x="2895600" y="3004457"/>
            <a:ext cx="838200" cy="1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69888" y="3004455"/>
            <a:ext cx="754812" cy="119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282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5070"/>
            <a:ext cx="8458200" cy="1143000"/>
          </a:xfrm>
        </p:spPr>
        <p:txBody>
          <a:bodyPr>
            <a:normAutofit/>
          </a:bodyPr>
          <a:lstStyle/>
          <a:p>
            <a:r>
              <a:rPr lang="en-US" dirty="0" smtClean="0"/>
              <a:t>Impact of Soil NO scheme on Ozone</a:t>
            </a:r>
            <a:endParaRPr lang="en-US" dirty="0"/>
          </a:p>
        </p:txBody>
      </p:sp>
      <p:sp>
        <p:nvSpPr>
          <p:cNvPr id="4" name="Slide Number Placeholder 3"/>
          <p:cNvSpPr>
            <a:spLocks noGrp="1"/>
          </p:cNvSpPr>
          <p:nvPr>
            <p:ph type="sldNum" sz="quarter" idx="12"/>
          </p:nvPr>
        </p:nvSpPr>
        <p:spPr>
          <a:xfrm>
            <a:off x="6934200" y="6465194"/>
            <a:ext cx="2133600" cy="365125"/>
          </a:xfrm>
        </p:spPr>
        <p:txBody>
          <a:bodyPr/>
          <a:lstStyle/>
          <a:p>
            <a:fld id="{372F0189-5D01-45B2-A820-A944A9D341E7}" type="slidenum">
              <a:rPr lang="en-US" smtClean="0"/>
              <a:t>9</a:t>
            </a:fld>
            <a:endParaRPr lang="en-US" dirty="0"/>
          </a:p>
        </p:txBody>
      </p:sp>
      <p:sp>
        <p:nvSpPr>
          <p:cNvPr id="6" name="TextBox 5"/>
          <p:cNvSpPr txBox="1"/>
          <p:nvPr/>
        </p:nvSpPr>
        <p:spPr>
          <a:xfrm>
            <a:off x="685800" y="965824"/>
            <a:ext cx="8458200" cy="369332"/>
          </a:xfrm>
          <a:prstGeom prst="rect">
            <a:avLst/>
          </a:prstGeom>
          <a:noFill/>
        </p:spPr>
        <p:txBody>
          <a:bodyPr wrap="square" rtlCol="0">
            <a:spAutoFit/>
          </a:bodyPr>
          <a:lstStyle/>
          <a:p>
            <a:r>
              <a:rPr lang="en-US" dirty="0" smtClean="0"/>
              <a:t>Daily Average 8-hourly max. Ozone (Updated Parametrization – Base CMAQ v5.1)</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24" y="1481127"/>
            <a:ext cx="7780952" cy="4838095"/>
          </a:xfrm>
          <a:prstGeom prst="rect">
            <a:avLst/>
          </a:prstGeom>
          <a:ln>
            <a:solidFill>
              <a:schemeClr val="tx1"/>
            </a:solidFill>
          </a:ln>
        </p:spPr>
      </p:pic>
    </p:spTree>
    <p:extLst>
      <p:ext uri="{BB962C8B-B14F-4D97-AF65-F5344CB8AC3E}">
        <p14:creationId xmlns:p14="http://schemas.microsoft.com/office/powerpoint/2010/main" val="2777738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83271</TotalTime>
  <Words>1723</Words>
  <Application>Microsoft Office PowerPoint</Application>
  <PresentationFormat>On-screen Show (4:3)</PresentationFormat>
  <Paragraphs>316</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宋体</vt:lpstr>
      <vt:lpstr>Arial</vt:lpstr>
      <vt:lpstr>Calibri</vt:lpstr>
      <vt:lpstr>Cambria Math</vt:lpstr>
      <vt:lpstr>Wingdings</vt:lpstr>
      <vt:lpstr>Office Theme</vt:lpstr>
      <vt:lpstr>PowerPoint Presentation</vt:lpstr>
      <vt:lpstr>Outline: Soil N emissions in CMAQ</vt:lpstr>
      <vt:lpstr>Soil NO Parameterization</vt:lpstr>
      <vt:lpstr>Rasool GMD paper header</vt:lpstr>
      <vt:lpstr>Soil biome/Land Cover Dataset Enhancements</vt:lpstr>
      <vt:lpstr>PowerPoint Presentation</vt:lpstr>
      <vt:lpstr>PowerPoint Presentation</vt:lpstr>
      <vt:lpstr>Impact of Potter vs EPIC Fertilizer Data on Soil NO</vt:lpstr>
      <vt:lpstr>Impact of Soil NO scheme on Ozone</vt:lpstr>
      <vt:lpstr>Impact of Soil NO scheme on PM</vt:lpstr>
      <vt:lpstr>Parameterized  Mechanistic approach</vt:lpstr>
      <vt:lpstr>Soil-Atmosphere reactive N exchange</vt:lpstr>
      <vt:lpstr>Mechanistic approach including other N species*</vt:lpstr>
      <vt:lpstr>Conclusions and Next Steps</vt:lpstr>
      <vt:lpstr>Acknowledgements</vt:lpstr>
      <vt:lpstr>References</vt:lpstr>
      <vt:lpstr>Extra Slides</vt:lpstr>
      <vt:lpstr>Inline BDSNP: Three WRF-BEIS-CMAQ simulation cases </vt:lpstr>
      <vt:lpstr>Updated Parametrized approach</vt:lpstr>
      <vt:lpstr>Mechanistic approach including other N species</vt:lpstr>
      <vt:lpstr>Mechanistic approach (2)</vt:lpstr>
      <vt:lpstr>PowerPoint Presentation</vt:lpstr>
      <vt:lpstr>Impact of Soil NO scheme on PM</vt:lpstr>
      <vt:lpstr>PowerPoint Presentation</vt:lpstr>
      <vt:lpstr>Monthly Mean (July 2011) Soil NO</vt:lpstr>
      <vt:lpstr>Model validation</vt:lpstr>
      <vt:lpstr>Model performance</vt:lpstr>
      <vt:lpstr>Variability in soil conditions effects modeled N emissions   </vt:lpstr>
      <vt:lpstr>Monthly mean(July 2011) Daily Max. 8 hr. O3 </vt:lpstr>
      <vt:lpstr>Monthly mean(July 2011) Daily Avg. PM 2.5</vt:lpstr>
      <vt:lpstr>PM2.5 (daily mean)   modeled vs observed July 2011</vt:lpstr>
      <vt:lpstr>MDA8O3 modeled vs observed July 2011</vt:lpstr>
      <vt:lpstr>Model performance  (3 cases inline with CMAQ, July 2011 scenario) </vt:lpstr>
      <vt:lpstr>Fractional Land use in BDSNP</vt:lpstr>
      <vt:lpstr>Biochar as N emission amendment</vt:lpstr>
      <vt:lpstr>PowerPoint Presentation</vt:lpstr>
    </vt:vector>
  </TitlesOfParts>
  <Company>Rice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Quazi Z Rasool</dc:creator>
  <cp:lastModifiedBy>Quazi Rasool</cp:lastModifiedBy>
  <cp:revision>503</cp:revision>
  <cp:lastPrinted>2016-02-03T18:06:02Z</cp:lastPrinted>
  <dcterms:created xsi:type="dcterms:W3CDTF">2015-09-18T19:22:25Z</dcterms:created>
  <dcterms:modified xsi:type="dcterms:W3CDTF">2016-10-25T11:59:58Z</dcterms:modified>
</cp:coreProperties>
</file>