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21"/>
  </p:sldMasterIdLst>
  <p:notesMasterIdLst>
    <p:notesMasterId r:id="rId147"/>
  </p:notesMasterIdLst>
  <p:handoutMasterIdLst>
    <p:handoutMasterId r:id="rId148"/>
  </p:handoutMasterIdLst>
  <p:sldIdLst>
    <p:sldId id="258" r:id="rId122"/>
    <p:sldId id="271" r:id="rId123"/>
    <p:sldId id="291" r:id="rId124"/>
    <p:sldId id="292" r:id="rId125"/>
    <p:sldId id="275" r:id="rId126"/>
    <p:sldId id="276" r:id="rId127"/>
    <p:sldId id="281" r:id="rId128"/>
    <p:sldId id="293" r:id="rId129"/>
    <p:sldId id="294" r:id="rId130"/>
    <p:sldId id="295" r:id="rId131"/>
    <p:sldId id="296" r:id="rId132"/>
    <p:sldId id="300" r:id="rId133"/>
    <p:sldId id="297" r:id="rId134"/>
    <p:sldId id="298" r:id="rId135"/>
    <p:sldId id="286" r:id="rId136"/>
    <p:sldId id="282" r:id="rId137"/>
    <p:sldId id="308" r:id="rId138"/>
    <p:sldId id="307" r:id="rId139"/>
    <p:sldId id="301" r:id="rId140"/>
    <p:sldId id="302" r:id="rId141"/>
    <p:sldId id="303" r:id="rId142"/>
    <p:sldId id="305" r:id="rId143"/>
    <p:sldId id="306" r:id="rId144"/>
    <p:sldId id="289" r:id="rId145"/>
    <p:sldId id="299" r:id="rId14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23670A00-DABF-42E8-8EA1-B0DEAC9B8DA4}">
          <p14:sldIdLst>
            <p14:sldId id="258"/>
            <p14:sldId id="271"/>
            <p14:sldId id="291"/>
            <p14:sldId id="292"/>
            <p14:sldId id="275"/>
            <p14:sldId id="276"/>
            <p14:sldId id="281"/>
            <p14:sldId id="293"/>
            <p14:sldId id="294"/>
            <p14:sldId id="295"/>
            <p14:sldId id="296"/>
            <p14:sldId id="300"/>
            <p14:sldId id="297"/>
            <p14:sldId id="298"/>
            <p14:sldId id="286"/>
            <p14:sldId id="282"/>
            <p14:sldId id="308"/>
            <p14:sldId id="307"/>
            <p14:sldId id="301"/>
            <p14:sldId id="302"/>
            <p14:sldId id="303"/>
            <p14:sldId id="305"/>
            <p14:sldId id="306"/>
            <p14:sldId id="289"/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4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A05"/>
    <a:srgbClr val="FF0066"/>
    <a:srgbClr val="7E02A0"/>
    <a:srgbClr val="DA8200"/>
    <a:srgbClr val="FF5357"/>
    <a:srgbClr val="FF33CC"/>
    <a:srgbClr val="FF7C80"/>
    <a:srgbClr val="FFFFFF"/>
    <a:srgbClr val="FF898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8" autoAdjust="0"/>
    <p:restoredTop sz="88912" autoAdjust="0"/>
  </p:normalViewPr>
  <p:slideViewPr>
    <p:cSldViewPr snapToGrid="0">
      <p:cViewPr>
        <p:scale>
          <a:sx n="80" d="100"/>
          <a:sy n="80" d="100"/>
        </p:scale>
        <p:origin x="662" y="48"/>
      </p:cViewPr>
      <p:guideLst>
        <p:guide orient="horz" pos="25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-277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84" Type="http://schemas.openxmlformats.org/officeDocument/2006/relationships/customXml" Target="../customXml/item84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slide" Target="slides/slide12.xml"/><Relationship Id="rId138" Type="http://schemas.openxmlformats.org/officeDocument/2006/relationships/slide" Target="slides/slide17.xml"/><Relationship Id="rId16" Type="http://schemas.openxmlformats.org/officeDocument/2006/relationships/customXml" Target="../customXml/item16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74" Type="http://schemas.openxmlformats.org/officeDocument/2006/relationships/customXml" Target="../customXml/item74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slide" Target="slides/slide2.xml"/><Relationship Id="rId128" Type="http://schemas.openxmlformats.org/officeDocument/2006/relationships/slide" Target="slides/slide7.xml"/><Relationship Id="rId144" Type="http://schemas.openxmlformats.org/officeDocument/2006/relationships/slide" Target="slides/slide23.xml"/><Relationship Id="rId149" Type="http://schemas.openxmlformats.org/officeDocument/2006/relationships/presProps" Target="presProps.xml"/><Relationship Id="rId5" Type="http://schemas.openxmlformats.org/officeDocument/2006/relationships/customXml" Target="../customXml/item5.xml"/><Relationship Id="rId90" Type="http://schemas.openxmlformats.org/officeDocument/2006/relationships/customXml" Target="../customXml/item90.xml"/><Relationship Id="rId95" Type="http://schemas.openxmlformats.org/officeDocument/2006/relationships/customXml" Target="../customXml/item95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18" Type="http://schemas.openxmlformats.org/officeDocument/2006/relationships/customXml" Target="../customXml/item118.xml"/><Relationship Id="rId134" Type="http://schemas.openxmlformats.org/officeDocument/2006/relationships/slide" Target="slides/slide13.xml"/><Relationship Id="rId139" Type="http://schemas.openxmlformats.org/officeDocument/2006/relationships/slide" Target="slides/slide18.xml"/><Relationship Id="rId80" Type="http://schemas.openxmlformats.org/officeDocument/2006/relationships/customXml" Target="../customXml/item80.xml"/><Relationship Id="rId85" Type="http://schemas.openxmlformats.org/officeDocument/2006/relationships/customXml" Target="../customXml/item85.xml"/><Relationship Id="rId150" Type="http://schemas.openxmlformats.org/officeDocument/2006/relationships/viewProps" Target="viewProps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customXml" Target="../customXml/item59.xml"/><Relationship Id="rId67" Type="http://schemas.openxmlformats.org/officeDocument/2006/relationships/customXml" Target="../customXml/item67.xml"/><Relationship Id="rId103" Type="http://schemas.openxmlformats.org/officeDocument/2006/relationships/customXml" Target="../customXml/item103.xml"/><Relationship Id="rId108" Type="http://schemas.openxmlformats.org/officeDocument/2006/relationships/customXml" Target="../customXml/item108.xml"/><Relationship Id="rId116" Type="http://schemas.openxmlformats.org/officeDocument/2006/relationships/customXml" Target="../customXml/item116.xml"/><Relationship Id="rId124" Type="http://schemas.openxmlformats.org/officeDocument/2006/relationships/slide" Target="slides/slide3.xml"/><Relationship Id="rId129" Type="http://schemas.openxmlformats.org/officeDocument/2006/relationships/slide" Target="slides/slide8.xml"/><Relationship Id="rId137" Type="http://schemas.openxmlformats.org/officeDocument/2006/relationships/slide" Target="slides/slide16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customXml" Target="../customXml/item62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11" Type="http://schemas.openxmlformats.org/officeDocument/2006/relationships/customXml" Target="../customXml/item111.xml"/><Relationship Id="rId132" Type="http://schemas.openxmlformats.org/officeDocument/2006/relationships/slide" Target="slides/slide11.xml"/><Relationship Id="rId140" Type="http://schemas.openxmlformats.org/officeDocument/2006/relationships/slide" Target="slides/slide19.xml"/><Relationship Id="rId145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14" Type="http://schemas.openxmlformats.org/officeDocument/2006/relationships/customXml" Target="../customXml/item114.xml"/><Relationship Id="rId119" Type="http://schemas.openxmlformats.org/officeDocument/2006/relationships/customXml" Target="../customXml/item119.xml"/><Relationship Id="rId127" Type="http://schemas.openxmlformats.org/officeDocument/2006/relationships/slide" Target="slides/slide6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slide" Target="slides/slide1.xml"/><Relationship Id="rId130" Type="http://schemas.openxmlformats.org/officeDocument/2006/relationships/slide" Target="slides/slide9.xml"/><Relationship Id="rId135" Type="http://schemas.openxmlformats.org/officeDocument/2006/relationships/slide" Target="slides/slide14.xml"/><Relationship Id="rId143" Type="http://schemas.openxmlformats.org/officeDocument/2006/relationships/slide" Target="slides/slide22.xml"/><Relationship Id="rId148" Type="http://schemas.openxmlformats.org/officeDocument/2006/relationships/handoutMaster" Target="handoutMasters/handoutMaster1.xml"/><Relationship Id="rId15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slide" Target="slides/slide4.xml"/><Relationship Id="rId141" Type="http://schemas.openxmlformats.org/officeDocument/2006/relationships/slide" Target="slides/slide20.xml"/><Relationship Id="rId146" Type="http://schemas.openxmlformats.org/officeDocument/2006/relationships/slide" Target="slides/slide25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slide" Target="slides/slide10.xml"/><Relationship Id="rId136" Type="http://schemas.openxmlformats.org/officeDocument/2006/relationships/slide" Target="slides/slide15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tableStyles" Target="tableStyles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slide" Target="slides/slide5.xml"/><Relationship Id="rId147" Type="http://schemas.openxmlformats.org/officeDocument/2006/relationships/notesMaster" Target="notesMasters/notesMaster1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slideMaster" Target="slideMasters/slideMaster1.xml"/><Relationship Id="rId142" Type="http://schemas.openxmlformats.org/officeDocument/2006/relationships/slide" Target="slides/slide21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murphy\Desktop\Projects\OrgSimple\Data\Volatlity_Analys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Centreville</a:t>
            </a:r>
            <a:r>
              <a:rPr lang="en-US" b="1" baseline="0"/>
              <a:t> Volatility Distribution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408243414017691"/>
          <c:y val="0.15064721321599506"/>
          <c:w val="0.79122620783513176"/>
          <c:h val="0.64379681951520762"/>
        </c:manualLayout>
      </c:layout>
      <c:barChart>
        <c:barDir val="col"/>
        <c:grouping val="clustered"/>
        <c:varyColors val="0"/>
        <c:ser>
          <c:idx val="1"/>
          <c:order val="0"/>
          <c:tx>
            <c:v>Obs-TD</c:v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SOAS!$F$5:$K$5</c:f>
                <c:numCache>
                  <c:formatCode>General</c:formatCode>
                  <c:ptCount val="6"/>
                  <c:pt idx="0">
                    <c:v>0.9070294900000001</c:v>
                  </c:pt>
                  <c:pt idx="1">
                    <c:v>0.50793657000000003</c:v>
                  </c:pt>
                  <c:pt idx="2">
                    <c:v>0.71655330000000017</c:v>
                  </c:pt>
                  <c:pt idx="3">
                    <c:v>0.66213159999999971</c:v>
                  </c:pt>
                  <c:pt idx="4">
                    <c:v>0.4535148</c:v>
                  </c:pt>
                </c:numCache>
              </c:numRef>
            </c:plus>
            <c:minus>
              <c:numRef>
                <c:f>SOAS!$F$4:$K$4</c:f>
                <c:numCache>
                  <c:formatCode>General</c:formatCode>
                  <c:ptCount val="6"/>
                  <c:pt idx="0">
                    <c:v>0.80725621999999997</c:v>
                  </c:pt>
                  <c:pt idx="1">
                    <c:v>0.45351472999999998</c:v>
                  </c:pt>
                  <c:pt idx="2">
                    <c:v>0.68934236999999987</c:v>
                  </c:pt>
                  <c:pt idx="3">
                    <c:v>0.6258503700000001</c:v>
                  </c:pt>
                  <c:pt idx="4">
                    <c:v>0.38095234</c:v>
                  </c:pt>
                </c:numCache>
              </c:numRef>
            </c:minus>
            <c:spPr>
              <a:noFill/>
              <a:ln w="1587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numRef>
              <c:f>CTR_SVvoldist!$P$5:$U$5</c:f>
              <c:numCache>
                <c:formatCode>General</c:formatCode>
                <c:ptCount val="6"/>
                <c:pt idx="0">
                  <c:v>-3</c:v>
                </c:pt>
                <c:pt idx="1">
                  <c:v>-2</c:v>
                </c:pt>
                <c:pt idx="2">
                  <c:v>-1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</c:numCache>
            </c:numRef>
          </c:cat>
          <c:val>
            <c:numRef>
              <c:f>SOAS!$F$3:$K$3</c:f>
              <c:numCache>
                <c:formatCode>0.00</c:formatCode>
                <c:ptCount val="6"/>
                <c:pt idx="0">
                  <c:v>1.4693877399999999</c:v>
                </c:pt>
                <c:pt idx="1">
                  <c:v>0.64399092999999996</c:v>
                </c:pt>
                <c:pt idx="2">
                  <c:v>1.0068026999999999</c:v>
                </c:pt>
                <c:pt idx="3">
                  <c:v>1.4058957000000001</c:v>
                </c:pt>
                <c:pt idx="4">
                  <c:v>0.62585029999999997</c:v>
                </c:pt>
              </c:numCache>
            </c:numRef>
          </c:val>
        </c:ser>
        <c:ser>
          <c:idx val="0"/>
          <c:order val="1"/>
          <c:tx>
            <c:v>CMAQv5.2</c:v>
          </c:tx>
          <c:spPr>
            <a:solidFill>
              <a:srgbClr val="0000FF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CTR_SVvoldist!$P$4:$U$4</c:f>
                <c:numCache>
                  <c:formatCode>General</c:formatCode>
                  <c:ptCount val="6"/>
                  <c:pt idx="0">
                    <c:v>1.5381182803200004</c:v>
                  </c:pt>
                  <c:pt idx="1">
                    <c:v>0</c:v>
                  </c:pt>
                  <c:pt idx="2">
                    <c:v>8.4842397872198161E-2</c:v>
                  </c:pt>
                  <c:pt idx="3">
                    <c:v>0.11789725066528561</c:v>
                  </c:pt>
                  <c:pt idx="4">
                    <c:v>0.45871379674343765</c:v>
                  </c:pt>
                  <c:pt idx="5">
                    <c:v>0.16925945752073615</c:v>
                  </c:pt>
                </c:numCache>
              </c:numRef>
            </c:plus>
            <c:minus>
              <c:numRef>
                <c:f>CTR_SVvoldist!$P$3:$U$3</c:f>
                <c:numCache>
                  <c:formatCode>General</c:formatCode>
                  <c:ptCount val="6"/>
                  <c:pt idx="0">
                    <c:v>1.1377169924800001</c:v>
                  </c:pt>
                  <c:pt idx="1">
                    <c:v>0</c:v>
                  </c:pt>
                  <c:pt idx="2">
                    <c:v>7.6918723081793441E-2</c:v>
                  </c:pt>
                  <c:pt idx="3">
                    <c:v>7.9337657056119504E-2</c:v>
                  </c:pt>
                  <c:pt idx="4">
                    <c:v>0.16067905464343141</c:v>
                  </c:pt>
                  <c:pt idx="5">
                    <c:v>8.4461400323620289E-2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round/>
              </a:ln>
              <a:effectLst/>
            </c:spPr>
          </c:errBars>
          <c:cat>
            <c:numRef>
              <c:f>CTR_SVvoldist!$P$5:$U$5</c:f>
              <c:numCache>
                <c:formatCode>General</c:formatCode>
                <c:ptCount val="6"/>
                <c:pt idx="0">
                  <c:v>-3</c:v>
                </c:pt>
                <c:pt idx="1">
                  <c:v>-2</c:v>
                </c:pt>
                <c:pt idx="2">
                  <c:v>-1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</c:numCache>
            </c:numRef>
          </c:cat>
          <c:val>
            <c:numRef>
              <c:f>CTR_SVvoldist!$P$2:$U$2</c:f>
              <c:numCache>
                <c:formatCode>0.00E+00</c:formatCode>
                <c:ptCount val="6"/>
                <c:pt idx="0">
                  <c:v>2.05937104778</c:v>
                </c:pt>
                <c:pt idx="1">
                  <c:v>0</c:v>
                </c:pt>
                <c:pt idx="2">
                  <c:v>0.15747294557349145</c:v>
                </c:pt>
                <c:pt idx="3">
                  <c:v>0.14433098524406807</c:v>
                </c:pt>
                <c:pt idx="4">
                  <c:v>0.25453159459298974</c:v>
                </c:pt>
                <c:pt idx="5">
                  <c:v>0.12757597649800043</c:v>
                </c:pt>
              </c:numCache>
            </c:numRef>
          </c:val>
        </c:ser>
        <c:ser>
          <c:idx val="2"/>
          <c:order val="2"/>
          <c:tx>
            <c:v>WRF-Chem</c:v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SOAS!$F$9:$K$9</c:f>
                <c:numCache>
                  <c:formatCode>General</c:formatCode>
                  <c:ptCount val="6"/>
                  <c:pt idx="1">
                    <c:v>0.13605439999999999</c:v>
                  </c:pt>
                  <c:pt idx="2">
                    <c:v>4.5351474999999988E-2</c:v>
                  </c:pt>
                  <c:pt idx="3">
                    <c:v>0.87074839999999987</c:v>
                  </c:pt>
                  <c:pt idx="4">
                    <c:v>0.56235825999999989</c:v>
                  </c:pt>
                  <c:pt idx="5">
                    <c:v>0.39909294000000001</c:v>
                  </c:pt>
                </c:numCache>
              </c:numRef>
            </c:plus>
            <c:minus>
              <c:numRef>
                <c:f>SOAS!$F$8:$K$8</c:f>
                <c:numCache>
                  <c:formatCode>General</c:formatCode>
                  <c:ptCount val="6"/>
                  <c:pt idx="1">
                    <c:v>0.10884355000000001</c:v>
                  </c:pt>
                  <c:pt idx="2">
                    <c:v>3.6281180000000003E-2</c:v>
                  </c:pt>
                  <c:pt idx="3">
                    <c:v>0.78004530000000005</c:v>
                  </c:pt>
                  <c:pt idx="4">
                    <c:v>0.43537414000000002</c:v>
                  </c:pt>
                  <c:pt idx="5">
                    <c:v>8.1632661999999995E-2</c:v>
                  </c:pt>
                </c:numCache>
              </c:numRef>
            </c:minus>
            <c:spPr>
              <a:noFill/>
              <a:ln w="15875" cap="flat" cmpd="sng" algn="ctr">
                <a:solidFill>
                  <a:srgbClr val="F28582"/>
                </a:solidFill>
                <a:round/>
              </a:ln>
              <a:effectLst/>
            </c:spPr>
          </c:errBars>
          <c:val>
            <c:numRef>
              <c:f>SOAS!$F$7:$K$7</c:f>
              <c:numCache>
                <c:formatCode>0.00</c:formatCode>
                <c:ptCount val="6"/>
                <c:pt idx="1">
                  <c:v>0.19047620000000001</c:v>
                </c:pt>
                <c:pt idx="2">
                  <c:v>7.2562360000000006E-2</c:v>
                </c:pt>
                <c:pt idx="3">
                  <c:v>1.1609977</c:v>
                </c:pt>
                <c:pt idx="4">
                  <c:v>0.43537414000000002</c:v>
                </c:pt>
                <c:pt idx="5">
                  <c:v>0.13605443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6904928"/>
        <c:axId val="336905320"/>
      </c:barChart>
      <c:catAx>
        <c:axId val="3369049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>
                    <a:latin typeface="Arial" panose="020B0604020202020204" pitchFamily="34" charset="0"/>
                    <a:cs typeface="Arial" panose="020B0604020202020204" pitchFamily="34" charset="0"/>
                  </a:rPr>
                  <a:t>Log</a:t>
                </a:r>
                <a:r>
                  <a:rPr lang="en-US" sz="1400" baseline="-25000"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r>
                  <a:rPr lang="en-US" sz="1400" baseline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1400" baseline="30000">
                    <a:latin typeface="Arial" panose="020B0604020202020204" pitchFamily="34" charset="0"/>
                    <a:cs typeface="Arial" panose="020B0604020202020204" pitchFamily="34" charset="0"/>
                  </a:rPr>
                  <a:t>*</a:t>
                </a:r>
                <a:r>
                  <a:rPr lang="en-US" sz="1400" baseline="0">
                    <a:latin typeface="Arial" panose="020B0604020202020204" pitchFamily="34" charset="0"/>
                    <a:cs typeface="Arial" panose="020B0604020202020204" pitchFamily="34" charset="0"/>
                  </a:rPr>
                  <a:t> (T = 298 K)</a:t>
                </a:r>
                <a:endParaRPr lang="en-US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36905320"/>
        <c:crosses val="autoZero"/>
        <c:auto val="1"/>
        <c:lblAlgn val="ctr"/>
        <c:lblOffset val="100"/>
        <c:noMultiLvlLbl val="0"/>
      </c:catAx>
      <c:valAx>
        <c:axId val="33690532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>
                    <a:latin typeface="Arial" panose="020B0604020202020204" pitchFamily="34" charset="0"/>
                    <a:cs typeface="Arial" panose="020B0604020202020204" pitchFamily="34" charset="0"/>
                  </a:rPr>
                  <a:t>OA µg m</a:t>
                </a:r>
                <a:r>
                  <a:rPr lang="en-US" sz="1400" baseline="30000">
                    <a:latin typeface="Arial" panose="020B0604020202020204" pitchFamily="34" charset="0"/>
                    <a:cs typeface="Arial" panose="020B0604020202020204" pitchFamily="34" charset="0"/>
                  </a:rPr>
                  <a:t>-3</a:t>
                </a:r>
                <a:endParaRPr lang="en-US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2.7818606007582392E-2"/>
              <c:y val="0.337153311718388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36904928"/>
        <c:crosses val="autoZero"/>
        <c:crossBetween val="between"/>
      </c:valAx>
      <c:spPr>
        <a:noFill/>
        <a:ln w="12700"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75094643725089927"/>
          <c:y val="0.20483248417477223"/>
          <c:w val="0.18548420336346846"/>
          <c:h val="0.21372950440018526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3F119CC-0E9C-4303-8FC0-FA6C67E0699C}" type="datetimeFigureOut">
              <a:rPr lang="en-US"/>
              <a:pPr>
                <a:defRPr/>
              </a:pPr>
              <a:t>10/25/2016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6924233-FC8A-4838-8824-56EBB7540E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83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1633A1B-E4ED-4A2A-87DF-7B125DA773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198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CE53AB5D-A950-4AE7-AC6B-9D5657576A4D}" type="slidenum">
              <a:rPr lang="en-US" sz="1200"/>
              <a:pPr/>
              <a:t>0</a:t>
            </a:fld>
            <a:endParaRPr lang="en-US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7875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studies have looked at this in various domains</a:t>
            </a:r>
          </a:p>
          <a:p>
            <a:r>
              <a:rPr lang="en-US" dirty="0" smtClean="0"/>
              <a:t>A few have done winter studies</a:t>
            </a:r>
          </a:p>
          <a:p>
            <a:r>
              <a:rPr lang="en-US" dirty="0" smtClean="0"/>
              <a:t>They</a:t>
            </a:r>
            <a:r>
              <a:rPr lang="en-US" baseline="0" dirty="0" smtClean="0"/>
              <a:t> all find better results when treating semivolatile POA</a:t>
            </a:r>
          </a:p>
          <a:p>
            <a:r>
              <a:rPr lang="en-US" baseline="0" dirty="0" smtClean="0"/>
              <a:t>Have to include some other source in their model to overcome underprediction – usually aging of anthropogenic SOA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14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613" y="-87313"/>
            <a:ext cx="9331326" cy="700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0" y="6224588"/>
            <a:ext cx="762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25" descr="EPA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16764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14650" y="1447800"/>
            <a:ext cx="5713413" cy="1447800"/>
          </a:xfrm>
          <a:prstGeom prst="rect">
            <a:avLst/>
          </a:prstGeom>
          <a:solidFill>
            <a:srgbClr val="003F69">
              <a:alpha val="0"/>
            </a:srgbClr>
          </a:solidFill>
        </p:spPr>
        <p:txBody>
          <a:bodyPr lIns="0" tIns="0" rIns="0" bIns="0" anchor="b"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14650" y="3016250"/>
            <a:ext cx="5713413" cy="338138"/>
          </a:xfrm>
          <a:prstGeom prst="rect">
            <a:avLst/>
          </a:prstGeom>
          <a:solidFill>
            <a:srgbClr val="003F69">
              <a:alpha val="0"/>
            </a:srgbClr>
          </a:solidFill>
        </p:spPr>
        <p:txBody>
          <a:bodyPr lIns="0" tIns="0" rIns="0" bIns="0"/>
          <a:lstStyle>
            <a:lvl1pPr marL="0" indent="0">
              <a:lnSpc>
                <a:spcPct val="70000"/>
              </a:lnSpc>
              <a:buFont typeface="Times" pitchFamily="1" charset="0"/>
              <a:buNone/>
              <a:defRPr i="1">
                <a:solidFill>
                  <a:schemeClr val="bg1"/>
                </a:solidFill>
                <a:latin typeface="Times New Roman" pitchFamily="1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877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AD7DD-8889-40EE-AB37-66A654BC2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752600" y="76200"/>
            <a:ext cx="7162800" cy="762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26CB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30264" y="1600200"/>
            <a:ext cx="7772400" cy="3429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76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26" name="Rectangle 10"/>
          <p:cNvSpPr>
            <a:spLocks noChangeArrowheads="1"/>
          </p:cNvSpPr>
          <p:nvPr userDrawn="1"/>
        </p:nvSpPr>
        <p:spPr bwMode="auto">
          <a:xfrm>
            <a:off x="0" y="6224588"/>
            <a:ext cx="685800" cy="228600"/>
          </a:xfrm>
          <a:prstGeom prst="rect">
            <a:avLst/>
          </a:prstGeom>
          <a:solidFill>
            <a:srgbClr val="026CB6"/>
          </a:solidFill>
          <a:ln>
            <a:noFill/>
          </a:ln>
          <a:extLst/>
        </p:spPr>
        <p:txBody>
          <a:bodyPr wrap="none" anchor="ctr"/>
          <a:lstStyle/>
          <a:p>
            <a:endParaRPr lang="en-US">
              <a:solidFill>
                <a:srgbClr val="026CB6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224588"/>
            <a:ext cx="609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20338C0-557E-40D3-BE98-F43B2D0B14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32504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9pPr>
    </p:titleStyle>
    <p:bodyStyle>
      <a:lvl1pPr marL="168275" indent="-168275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SzPct val="90000"/>
        <a:buFont typeface="Times" pitchFamily="1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174625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742950" indent="-168275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SzPct val="90000"/>
        <a:buFont typeface="Times" pitchFamily="1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027113" indent="-16986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13176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5pPr>
      <a:lvl6pPr marL="17748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6pPr>
      <a:lvl7pPr marL="22320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7pPr>
      <a:lvl8pPr marL="26892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8pPr>
      <a:lvl9pPr marL="31464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9"/>
          <p:cNvSpPr>
            <a:spLocks noGrp="1" noChangeArrowheads="1"/>
          </p:cNvSpPr>
          <p:nvPr>
            <p:ph type="ctrTitle"/>
          </p:nvPr>
        </p:nvSpPr>
        <p:spPr bwMode="auto">
          <a:xfrm>
            <a:off x="1600200" y="1905000"/>
            <a:ext cx="7161213" cy="1447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en-US" dirty="0"/>
              <a:t>Organic Aerosol Sources and Partitioning in CMAQv5.2</a:t>
            </a:r>
            <a:endParaRPr lang="en-US" dirty="0" smtClean="0"/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833438" y="6224588"/>
            <a:ext cx="5643562" cy="228600"/>
          </a:xfrm>
          <a:prstGeom prst="rect">
            <a:avLst/>
          </a:prstGeom>
          <a:solidFill>
            <a:srgbClr val="003F69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900" b="1" dirty="0">
                <a:solidFill>
                  <a:schemeClr val="bg1"/>
                </a:solidFill>
              </a:rPr>
              <a:t>Office of Research and Development</a:t>
            </a:r>
            <a:endParaRPr lang="en-US" sz="900" b="1" dirty="0"/>
          </a:p>
          <a:p>
            <a:pPr>
              <a:lnSpc>
                <a:spcPct val="90000"/>
              </a:lnSpc>
            </a:pPr>
            <a:r>
              <a:rPr lang="en-US" sz="900" dirty="0" smtClean="0">
                <a:solidFill>
                  <a:schemeClr val="bg1"/>
                </a:solidFill>
              </a:rPr>
              <a:t>National Exposure Research Laboratory; Research Triangle Park, NC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6629400" y="6224588"/>
            <a:ext cx="1905000" cy="228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2016 CMAS Annual Meeting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600200" y="3810000"/>
            <a:ext cx="6477000" cy="22098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ts val="600"/>
              </a:spcAft>
            </a:pPr>
            <a:r>
              <a:rPr lang="en-US" dirty="0" smtClean="0"/>
              <a:t>Benjamin N. Murphy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endParaRPr lang="en-US" sz="2000" dirty="0" smtClean="0"/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2000" dirty="0" smtClean="0"/>
              <a:t>Matthew Woody, Jeff Young and Havala O. T. Pye</a:t>
            </a:r>
            <a:endParaRPr lang="en-US" sz="2000" baseline="30000" dirty="0" smtClean="0"/>
          </a:p>
          <a:p>
            <a:pPr eaLnBrk="1" hangingPunct="1"/>
            <a:endParaRPr lang="en-US" sz="2000" baseline="30000" dirty="0"/>
          </a:p>
          <a:p>
            <a:r>
              <a:rPr lang="en-US" sz="1400" dirty="0" smtClean="0"/>
              <a:t>National </a:t>
            </a:r>
            <a:r>
              <a:rPr lang="en-US" sz="1400" dirty="0"/>
              <a:t>Exposure Research Laboratory, US Environmental Protection </a:t>
            </a:r>
            <a:r>
              <a:rPr lang="en-US" sz="1400" dirty="0" smtClean="0"/>
              <a:t>Agency</a:t>
            </a:r>
            <a:endParaRPr lang="en-US" sz="1400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AD7DD-8889-40EE-AB37-66A654BC2EE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447800"/>
            <a:ext cx="1828800" cy="762000"/>
          </a:xfrm>
        </p:spPr>
        <p:txBody>
          <a:bodyPr/>
          <a:lstStyle/>
          <a:p>
            <a:r>
              <a:rPr lang="en-US" sz="2800" dirty="0" smtClean="0"/>
              <a:t>CONUS domain: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Annual </a:t>
            </a:r>
            <a:r>
              <a:rPr lang="en-US" sz="2800" dirty="0" smtClean="0"/>
              <a:t>(Jan-Dec) 2011 </a:t>
            </a:r>
            <a:r>
              <a:rPr lang="en-US" sz="2800" dirty="0" smtClean="0"/>
              <a:t>summary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76200"/>
            <a:ext cx="6954112" cy="666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9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97" y="838200"/>
            <a:ext cx="4054009" cy="28956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AD7DD-8889-40EE-AB37-66A654BC2EE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Seasonal and regional performance indicators for CONUS 2011 simulation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96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97" y="838200"/>
            <a:ext cx="4054009" cy="2895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1219200" y="2349745"/>
            <a:ext cx="7696200" cy="402431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35577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AD7DD-8889-40EE-AB37-66A654BC2EE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Seasonal and regional performance </a:t>
            </a:r>
            <a:r>
              <a:rPr lang="en-US" sz="2400" dirty="0"/>
              <a:t>indicators for CONUS 2011 simulation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775" y="2557298"/>
            <a:ext cx="7441957" cy="366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AD7DD-8889-40EE-AB37-66A654BC2EE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Year-to-year trends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59"/>
          <a:stretch/>
        </p:blipFill>
        <p:spPr>
          <a:xfrm>
            <a:off x="228600" y="1219200"/>
            <a:ext cx="8526780" cy="37554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3505200" y="2562330"/>
            <a:ext cx="381000" cy="4094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3505200" y="3200400"/>
            <a:ext cx="381000" cy="76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ounded Rectangle 10"/>
          <p:cNvSpPr/>
          <p:nvPr/>
        </p:nvSpPr>
        <p:spPr bwMode="auto">
          <a:xfrm>
            <a:off x="914400" y="1949380"/>
            <a:ext cx="762000" cy="1784420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522514" y="5104562"/>
            <a:ext cx="2753249" cy="67324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Missing residential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wood burning emissions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07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AD7DD-8889-40EE-AB37-66A654BC2EE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2011 and 2002 bias correlations with observed </a:t>
            </a:r>
            <a:r>
              <a:rPr lang="en-US" sz="2400" dirty="0" smtClean="0"/>
              <a:t>pollutants at CSN sites during summer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371600"/>
            <a:ext cx="5560838" cy="4191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28916" y="5682288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70C0"/>
                </a:solidFill>
              </a:rPr>
              <a:t>Aerosol-water interactions?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7901" y="5677209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5357"/>
                </a:solidFill>
              </a:rPr>
              <a:t>Organic nitrates?</a:t>
            </a:r>
            <a:endParaRPr lang="en-US" sz="1800" dirty="0">
              <a:solidFill>
                <a:srgbClr val="FF53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36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AD7DD-8889-40EE-AB37-66A654BC2EE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76200"/>
            <a:ext cx="7239000" cy="990600"/>
          </a:xfrm>
        </p:spPr>
        <p:txBody>
          <a:bodyPr/>
          <a:lstStyle/>
          <a:p>
            <a:r>
              <a:rPr lang="en-US" sz="2800" dirty="0" smtClean="0"/>
              <a:t>Take-Home Points and Next Steps 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1500" y="723900"/>
            <a:ext cx="8056536" cy="570547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CC6600"/>
                </a:solidFill>
                <a:latin typeface="Franklin Gothic Medium Cond" panose="020B0606030402020204" pitchFamily="34" charset="0"/>
              </a:rPr>
              <a:t>CMAQv5.2 predicts more realistic partitioning and photochemical dependence of OA formation</a:t>
            </a:r>
            <a:endParaRPr lang="en-US" sz="2000" dirty="0" smtClean="0">
              <a:latin typeface="Franklin Gothic Medium Cond" panose="020B0606030402020204" pitchFamily="34" charset="0"/>
            </a:endParaRPr>
          </a:p>
          <a:p>
            <a:pPr lvl="1"/>
            <a:r>
              <a:rPr lang="en-US" sz="1800" dirty="0" smtClean="0">
                <a:latin typeface="Franklin Gothic Medium Cond" panose="020B0606030402020204" pitchFamily="34" charset="0"/>
              </a:rPr>
              <a:t>Wintertime OC </a:t>
            </a:r>
            <a:r>
              <a:rPr lang="en-US" sz="1800" dirty="0" err="1" smtClean="0">
                <a:latin typeface="Franklin Gothic Medium Cond" panose="020B0606030402020204" pitchFamily="34" charset="0"/>
              </a:rPr>
              <a:t>overprediction</a:t>
            </a:r>
            <a:r>
              <a:rPr lang="en-US" sz="1800" dirty="0" smtClean="0">
                <a:latin typeface="Franklin Gothic Medium Cond" panose="020B0606030402020204" pitchFamily="34" charset="0"/>
              </a:rPr>
              <a:t> is nearly </a:t>
            </a:r>
            <a:r>
              <a:rPr lang="en-US" sz="1800" dirty="0" smtClean="0">
                <a:latin typeface="Franklin Gothic Medium Cond" panose="020B0606030402020204" pitchFamily="34" charset="0"/>
              </a:rPr>
              <a:t>resolved (statistically)</a:t>
            </a:r>
            <a:endParaRPr lang="en-US" sz="1800" dirty="0" smtClean="0">
              <a:latin typeface="Franklin Gothic Medium Cond" panose="020B0606030402020204" pitchFamily="34" charset="0"/>
            </a:endParaRPr>
          </a:p>
          <a:p>
            <a:pPr lvl="1"/>
            <a:r>
              <a:rPr lang="en-US" sz="1800" dirty="0" smtClean="0">
                <a:latin typeface="Franklin Gothic Medium Cond" panose="020B0606030402020204" pitchFamily="34" charset="0"/>
              </a:rPr>
              <a:t>Diel-averaged profiles in urban conditions are faithfully </a:t>
            </a:r>
            <a:r>
              <a:rPr lang="en-US" sz="1800" dirty="0" smtClean="0">
                <a:latin typeface="Franklin Gothic Medium Cond" panose="020B0606030402020204" pitchFamily="34" charset="0"/>
              </a:rPr>
              <a:t>reproduced. Performance </a:t>
            </a:r>
            <a:r>
              <a:rPr lang="en-US" sz="1800" dirty="0" smtClean="0">
                <a:latin typeface="Franklin Gothic Medium Cond" panose="020B0606030402020204" pitchFamily="34" charset="0"/>
              </a:rPr>
              <a:t>is enhanced in </a:t>
            </a:r>
            <a:r>
              <a:rPr lang="en-US" sz="1800" dirty="0" smtClean="0">
                <a:latin typeface="Franklin Gothic Medium Cond" panose="020B0606030402020204" pitchFamily="34" charset="0"/>
              </a:rPr>
              <a:t>nearly all </a:t>
            </a:r>
            <a:r>
              <a:rPr lang="en-US" sz="1800" dirty="0" smtClean="0">
                <a:latin typeface="Franklin Gothic Medium Cond" panose="020B0606030402020204" pitchFamily="34" charset="0"/>
              </a:rPr>
              <a:t>US regions and seasons in 2011 scenario</a:t>
            </a:r>
          </a:p>
          <a:p>
            <a:pPr lvl="1"/>
            <a:r>
              <a:rPr lang="en-US" sz="1800" dirty="0" smtClean="0">
                <a:latin typeface="Franklin Gothic Medium Cond" panose="020B0606030402020204" pitchFamily="34" charset="0"/>
              </a:rPr>
              <a:t>The model does not capture decrease in summertime urban daily-averaged OC concentrations from 2002 to </a:t>
            </a:r>
            <a:r>
              <a:rPr lang="en-US" sz="1800" dirty="0" smtClean="0">
                <a:latin typeface="Franklin Gothic Medium Cond" panose="020B0606030402020204" pitchFamily="34" charset="0"/>
              </a:rPr>
              <a:t>2011</a:t>
            </a:r>
          </a:p>
          <a:p>
            <a:pPr lvl="1"/>
            <a:r>
              <a:rPr lang="en-US" sz="1800" dirty="0" smtClean="0">
                <a:latin typeface="Franklin Gothic Medium Cond" panose="020B0606030402020204" pitchFamily="34" charset="0"/>
              </a:rPr>
              <a:t>See talk by </a:t>
            </a:r>
            <a:r>
              <a:rPr lang="en-US" sz="1800" dirty="0" err="1" smtClean="0">
                <a:latin typeface="Franklin Gothic Medium Cond" panose="020B0606030402020204" pitchFamily="34" charset="0"/>
              </a:rPr>
              <a:t>Wyat</a:t>
            </a:r>
            <a:r>
              <a:rPr lang="en-US" sz="1800" dirty="0" smtClean="0">
                <a:latin typeface="Franklin Gothic Medium Cond" panose="020B0606030402020204" pitchFamily="34" charset="0"/>
              </a:rPr>
              <a:t> Appel: Wednesday at 9:50 for the effect on PM</a:t>
            </a:r>
            <a:r>
              <a:rPr lang="en-US" sz="1800" baseline="-25000" dirty="0" smtClean="0">
                <a:latin typeface="Franklin Gothic Medium Cond" panose="020B0606030402020204" pitchFamily="34" charset="0"/>
              </a:rPr>
              <a:t>2.5</a:t>
            </a:r>
            <a:endParaRPr lang="en-US" sz="1800" dirty="0" smtClean="0">
              <a:latin typeface="Franklin Gothic Medium Cond" panose="020B0606030402020204" pitchFamily="34" charset="0"/>
            </a:endParaRPr>
          </a:p>
          <a:p>
            <a:endParaRPr lang="en-US" sz="600" dirty="0">
              <a:latin typeface="Franklin Gothic Medium Cond" panose="020B06060304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CC6600"/>
                </a:solidFill>
                <a:latin typeface="Franklin Gothic Medium Cond" panose="020B0606030402020204" pitchFamily="34" charset="0"/>
              </a:rPr>
              <a:t>The OA representation will be continually updated with emerging science in order to improve accuracy and reduce the contribution of </a:t>
            </a:r>
            <a:r>
              <a:rPr lang="en-US" dirty="0" err="1" smtClean="0">
                <a:solidFill>
                  <a:srgbClr val="CC6600"/>
                </a:solidFill>
                <a:latin typeface="Franklin Gothic Medium Cond" panose="020B0606030402020204" pitchFamily="34" charset="0"/>
              </a:rPr>
              <a:t>pcSOA</a:t>
            </a:r>
            <a:endParaRPr lang="en-US" dirty="0" smtClean="0">
              <a:solidFill>
                <a:srgbClr val="CC6600"/>
              </a:solidFill>
              <a:latin typeface="Franklin Gothic Medium Cond" panose="020B0606030402020204" pitchFamily="34" charset="0"/>
            </a:endParaRPr>
          </a:p>
          <a:p>
            <a:pPr lvl="1"/>
            <a:r>
              <a:rPr lang="en-US" sz="1800" dirty="0" smtClean="0">
                <a:latin typeface="Franklin Gothic Medium Cond" panose="020B0606030402020204" pitchFamily="34" charset="0"/>
              </a:rPr>
              <a:t>Explicit IVOC emissions and yields</a:t>
            </a:r>
          </a:p>
          <a:p>
            <a:pPr lvl="1"/>
            <a:r>
              <a:rPr lang="en-US" sz="1800" dirty="0" smtClean="0">
                <a:latin typeface="Franklin Gothic Medium Cond" panose="020B0606030402020204" pitchFamily="34" charset="0"/>
              </a:rPr>
              <a:t>Refine biomass burning OA with insights from field </a:t>
            </a:r>
            <a:r>
              <a:rPr lang="en-US" sz="1800" dirty="0" smtClean="0">
                <a:latin typeface="Franklin Gothic Medium Cond" panose="020B0606030402020204" pitchFamily="34" charset="0"/>
              </a:rPr>
              <a:t>observations</a:t>
            </a:r>
            <a:endParaRPr lang="en-US" sz="1800" dirty="0" smtClean="0">
              <a:latin typeface="Franklin Gothic Medium Cond" panose="020B0606030402020204" pitchFamily="34" charset="0"/>
            </a:endParaRPr>
          </a:p>
          <a:p>
            <a:pPr lvl="1"/>
            <a:r>
              <a:rPr lang="en-US" sz="1800" dirty="0" smtClean="0">
                <a:latin typeface="Franklin Gothic Medium Cond" panose="020B0606030402020204" pitchFamily="34" charset="0"/>
              </a:rPr>
              <a:t>Revised SOA yields accounting for chamber wall losses of low volatility vapors</a:t>
            </a:r>
          </a:p>
          <a:p>
            <a:pPr lvl="1"/>
            <a:r>
              <a:rPr lang="en-US" sz="1800" dirty="0" smtClean="0">
                <a:latin typeface="Franklin Gothic Medium Cond" panose="020B0606030402020204" pitchFamily="34" charset="0"/>
              </a:rPr>
              <a:t>Organic-water </a:t>
            </a:r>
            <a:r>
              <a:rPr lang="en-US" sz="1800" dirty="0" smtClean="0">
                <a:latin typeface="Franklin Gothic Medium Cond" panose="020B0606030402020204" pitchFamily="34" charset="0"/>
              </a:rPr>
              <a:t>interactions</a:t>
            </a:r>
          </a:p>
          <a:p>
            <a:pPr lvl="1"/>
            <a:r>
              <a:rPr lang="en-US" sz="1800" dirty="0" smtClean="0">
                <a:latin typeface="Franklin Gothic Medium Cond" panose="020B0606030402020204" pitchFamily="34" charset="0"/>
              </a:rPr>
              <a:t>Constrain vertical predictions with aircraft and remote sensing data</a:t>
            </a:r>
            <a:endParaRPr lang="en-US" sz="1800" dirty="0" smtClean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30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837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AD7DD-8889-40EE-AB37-66A654BC2EE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Unbiased symmetric metrics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77950"/>
            <a:ext cx="4457700" cy="28083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4592742"/>
            <a:ext cx="2457450" cy="323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8025" y="4564167"/>
            <a:ext cx="342900" cy="381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10075" y="5676900"/>
            <a:ext cx="42818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Yu et al., </a:t>
            </a:r>
            <a:r>
              <a:rPr lang="en-US" sz="1600" i="1" dirty="0" smtClean="0"/>
              <a:t>Atmospheric Science Letters</a:t>
            </a:r>
            <a:r>
              <a:rPr lang="en-US" sz="1600" dirty="0" smtClean="0"/>
              <a:t>, 2006.</a:t>
            </a:r>
            <a:endParaRPr lang="en-US" sz="16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886325" y="1626490"/>
            <a:ext cx="4105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Normalized mean bias factor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38389" y="3190030"/>
            <a:ext cx="4190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Normalized mean error factor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6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AD7DD-8889-40EE-AB37-66A654BC2EE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20" y="908050"/>
            <a:ext cx="3763167" cy="54308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050" y="905965"/>
            <a:ext cx="3746873" cy="543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27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AD7DD-8889-40EE-AB37-66A654BC2EE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" y="2309812"/>
            <a:ext cx="831532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480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AD7DD-8889-40EE-AB37-66A654BC2EE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76200"/>
            <a:ext cx="7239000" cy="533400"/>
          </a:xfrm>
        </p:spPr>
        <p:txBody>
          <a:bodyPr/>
          <a:lstStyle/>
          <a:p>
            <a:r>
              <a:rPr lang="en-US" sz="2800" dirty="0" smtClean="0"/>
              <a:t>Organic aerosol background</a:t>
            </a:r>
            <a:endParaRPr lang="en-US" sz="2800" dirty="0"/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685800" y="914400"/>
            <a:ext cx="6328775" cy="5538788"/>
          </a:xfrm>
        </p:spPr>
        <p:txBody>
          <a:bodyPr/>
          <a:lstStyle/>
          <a:p>
            <a:pPr marL="0" indent="0">
              <a:buNone/>
            </a:pPr>
            <a:r>
              <a:rPr lang="en-US" spc="-30" dirty="0" smtClean="0">
                <a:solidFill>
                  <a:srgbClr val="CC6600"/>
                </a:solidFill>
                <a:latin typeface="+mj-lt"/>
              </a:rPr>
              <a:t>Organic aerosol in the atmosphere:</a:t>
            </a:r>
          </a:p>
          <a:p>
            <a:pPr marL="341313" indent="-225425"/>
            <a:r>
              <a:rPr lang="en-US" sz="1600" dirty="0"/>
              <a:t>i</a:t>
            </a:r>
            <a:r>
              <a:rPr lang="en-US" sz="1600" dirty="0" smtClean="0"/>
              <a:t>s a significant </a:t>
            </a:r>
            <a:r>
              <a:rPr lang="en-US" sz="1600" dirty="0"/>
              <a:t>contribution to mass throughout the </a:t>
            </a:r>
            <a:r>
              <a:rPr lang="en-US" sz="1600" dirty="0" smtClean="0"/>
              <a:t>world</a:t>
            </a:r>
          </a:p>
          <a:p>
            <a:pPr marL="341313" indent="-225425"/>
            <a:r>
              <a:rPr lang="en-US" sz="1600" dirty="0" smtClean="0"/>
              <a:t>is becoming relatively more important for PM</a:t>
            </a:r>
            <a:r>
              <a:rPr lang="en-US" sz="1600" baseline="-25000" dirty="0" smtClean="0"/>
              <a:t>2.5</a:t>
            </a:r>
            <a:r>
              <a:rPr lang="en-US" sz="1600" dirty="0" smtClean="0"/>
              <a:t> predictions as PM sulfate and nitrate concentrations fall</a:t>
            </a:r>
            <a:endParaRPr lang="en-US" sz="1600" dirty="0"/>
          </a:p>
          <a:p>
            <a:pPr marL="341313" indent="-225425"/>
            <a:r>
              <a:rPr lang="en-US" sz="1600" dirty="0" smtClean="0"/>
              <a:t>has been shown to evaporate with dilution from near-source to ambient conditions </a:t>
            </a:r>
          </a:p>
          <a:p>
            <a:pPr marL="801688" indent="0">
              <a:buNone/>
            </a:pPr>
            <a:r>
              <a:rPr lang="en-US" sz="1100" dirty="0" smtClean="0"/>
              <a:t>(</a:t>
            </a:r>
            <a:r>
              <a:rPr lang="en-US" sz="1100" dirty="0" err="1" smtClean="0"/>
              <a:t>Lipsky</a:t>
            </a:r>
            <a:r>
              <a:rPr lang="en-US" sz="1100" dirty="0" smtClean="0"/>
              <a:t> et al., </a:t>
            </a:r>
            <a:r>
              <a:rPr lang="en-US" sz="1100" i="1" dirty="0" smtClean="0"/>
              <a:t>Environ </a:t>
            </a:r>
            <a:r>
              <a:rPr lang="en-US" sz="1100" i="1" dirty="0" err="1" smtClean="0"/>
              <a:t>Sci</a:t>
            </a:r>
            <a:r>
              <a:rPr lang="en-US" sz="1100" i="1" dirty="0" smtClean="0"/>
              <a:t> </a:t>
            </a:r>
            <a:r>
              <a:rPr lang="en-US" sz="1100" i="1" dirty="0" err="1" smtClean="0"/>
              <a:t>Technol</a:t>
            </a:r>
            <a:r>
              <a:rPr lang="en-US" sz="1100" dirty="0" smtClean="0"/>
              <a:t>, 2006, Grieshop et al., </a:t>
            </a:r>
            <a:r>
              <a:rPr lang="en-US" sz="1100" i="1" dirty="0" smtClean="0"/>
              <a:t>ACP</a:t>
            </a:r>
            <a:r>
              <a:rPr lang="en-US" sz="1100" dirty="0" smtClean="0"/>
              <a:t>, 2009, May et al., </a:t>
            </a:r>
            <a:r>
              <a:rPr lang="en-US" sz="1100" i="1" dirty="0" smtClean="0"/>
              <a:t>Atmos. Environ</a:t>
            </a:r>
            <a:r>
              <a:rPr lang="en-US" sz="1100" dirty="0" smtClean="0"/>
              <a:t>, 2013)</a:t>
            </a:r>
          </a:p>
          <a:p>
            <a:pPr marL="341313" indent="-225425"/>
            <a:r>
              <a:rPr lang="en-US" sz="1600" dirty="0" smtClean="0"/>
              <a:t>is primarily comprised of oxygenated compounds </a:t>
            </a:r>
          </a:p>
          <a:p>
            <a:pPr marL="801688" indent="0">
              <a:buNone/>
            </a:pPr>
            <a:r>
              <a:rPr lang="en-US" sz="1100" dirty="0" smtClean="0"/>
              <a:t>(Ng </a:t>
            </a:r>
            <a:r>
              <a:rPr lang="en-US" sz="1100" dirty="0"/>
              <a:t>et al., </a:t>
            </a:r>
            <a:r>
              <a:rPr lang="en-US" sz="1100" i="1" dirty="0"/>
              <a:t>ACP</a:t>
            </a:r>
            <a:r>
              <a:rPr lang="en-US" sz="1100" dirty="0"/>
              <a:t>, </a:t>
            </a:r>
            <a:r>
              <a:rPr lang="en-US" sz="1100" dirty="0" smtClean="0"/>
              <a:t>2010; </a:t>
            </a:r>
            <a:r>
              <a:rPr lang="en-US" sz="1100" dirty="0"/>
              <a:t>Zhang </a:t>
            </a:r>
            <a:r>
              <a:rPr lang="en-US" sz="1100" dirty="0" smtClean="0"/>
              <a:t>et al., </a:t>
            </a:r>
            <a:r>
              <a:rPr lang="en-US" sz="1100" i="1" dirty="0" smtClean="0"/>
              <a:t>Anal </a:t>
            </a:r>
            <a:r>
              <a:rPr lang="en-US" sz="1100" i="1" dirty="0" err="1" smtClean="0"/>
              <a:t>Bioanal</a:t>
            </a:r>
            <a:r>
              <a:rPr lang="en-US" sz="1100" i="1" dirty="0" smtClean="0"/>
              <a:t> Chem</a:t>
            </a:r>
            <a:r>
              <a:rPr lang="en-US" sz="1100" dirty="0" smtClean="0"/>
              <a:t>, 2011)</a:t>
            </a:r>
            <a:r>
              <a:rPr lang="en-US" sz="1600" dirty="0" smtClean="0"/>
              <a:t> </a:t>
            </a:r>
            <a:endParaRPr lang="en-US" sz="1600" dirty="0" smtClean="0">
              <a:latin typeface="Franklin Gothic Medium Cond" panose="020B0606030402020204" pitchFamily="34" charset="0"/>
            </a:endParaRPr>
          </a:p>
          <a:p>
            <a:pPr marL="115888" indent="0">
              <a:buNone/>
            </a:pPr>
            <a:endParaRPr lang="en-US" sz="1600" dirty="0" smtClean="0">
              <a:latin typeface="Franklin Gothic Medium Cond" panose="020B0606030402020204" pitchFamily="34" charset="0"/>
            </a:endParaRPr>
          </a:p>
          <a:p>
            <a:pPr marL="0" indent="0">
              <a:buNone/>
            </a:pPr>
            <a:r>
              <a:rPr lang="en-US" spc="-30" dirty="0">
                <a:solidFill>
                  <a:srgbClr val="CC6600"/>
                </a:solidFill>
                <a:latin typeface="+mj-lt"/>
              </a:rPr>
              <a:t>Organic aerosol </a:t>
            </a:r>
            <a:r>
              <a:rPr lang="en-US" spc="-30" dirty="0" smtClean="0">
                <a:solidFill>
                  <a:srgbClr val="CC6600"/>
                </a:solidFill>
                <a:latin typeface="+mj-lt"/>
              </a:rPr>
              <a:t>in CMAQ</a:t>
            </a:r>
            <a:r>
              <a:rPr lang="en-US" u="sng" spc="-30" dirty="0" smtClean="0">
                <a:solidFill>
                  <a:srgbClr val="FF0000"/>
                </a:solidFill>
                <a:latin typeface="+mj-lt"/>
              </a:rPr>
              <a:t>v5.1</a:t>
            </a:r>
            <a:r>
              <a:rPr lang="en-US" spc="-30" dirty="0" smtClean="0">
                <a:solidFill>
                  <a:srgbClr val="CC6600"/>
                </a:solidFill>
                <a:latin typeface="+mj-lt"/>
              </a:rPr>
              <a:t>:</a:t>
            </a:r>
            <a:endParaRPr lang="en-US" sz="1600" dirty="0" smtClean="0">
              <a:latin typeface="+mj-lt"/>
            </a:endParaRPr>
          </a:p>
          <a:p>
            <a:pPr marL="341313" indent="-225425"/>
            <a:r>
              <a:rPr lang="en-US" sz="1600" dirty="0" smtClean="0">
                <a:latin typeface="+mj-lt"/>
              </a:rPr>
              <a:t>is dominated by primary, nonvolatile organic mass </a:t>
            </a:r>
            <a:endParaRPr lang="en-US" sz="1600" dirty="0">
              <a:latin typeface="+mj-lt"/>
            </a:endParaRPr>
          </a:p>
          <a:p>
            <a:pPr marL="341313" indent="-225425"/>
            <a:r>
              <a:rPr lang="en-US" sz="1600" dirty="0" smtClean="0">
                <a:latin typeface="+mj-lt"/>
              </a:rPr>
              <a:t>underestimates the response of OA to </a:t>
            </a:r>
            <a:r>
              <a:rPr lang="en-US" sz="1600" dirty="0" err="1" smtClean="0">
                <a:latin typeface="+mj-lt"/>
              </a:rPr>
              <a:t>photooxidation</a:t>
            </a:r>
            <a:r>
              <a:rPr lang="en-US" sz="1600" dirty="0" smtClean="0">
                <a:latin typeface="+mj-lt"/>
              </a:rPr>
              <a:t> in urban areas 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smtClean="0">
                <a:latin typeface="+mj-lt"/>
              </a:rPr>
              <a:t>   </a:t>
            </a:r>
            <a:r>
              <a:rPr lang="en-US" sz="1100" dirty="0" smtClean="0">
                <a:latin typeface="+mj-lt"/>
              </a:rPr>
              <a:t>(Woody et al., </a:t>
            </a:r>
            <a:r>
              <a:rPr lang="en-US" sz="1100" i="1" dirty="0" smtClean="0">
                <a:latin typeface="+mj-lt"/>
              </a:rPr>
              <a:t>ACP</a:t>
            </a:r>
            <a:r>
              <a:rPr lang="en-US" sz="1100" dirty="0" smtClean="0">
                <a:latin typeface="+mj-lt"/>
              </a:rPr>
              <a:t>, 2016)</a:t>
            </a:r>
          </a:p>
          <a:p>
            <a:pPr marL="341313" indent="-225425"/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over</a:t>
            </a:r>
            <a:r>
              <a:rPr lang="en-US" sz="1600" dirty="0" smtClean="0">
                <a:latin typeface="+mj-lt"/>
              </a:rPr>
              <a:t>estimates OA observations in winter (due to high POA concentrations)</a:t>
            </a:r>
          </a:p>
          <a:p>
            <a:pPr marL="341313" indent="-225425"/>
            <a:r>
              <a:rPr lang="en-US" sz="1600" dirty="0" smtClean="0">
                <a:solidFill>
                  <a:srgbClr val="0070C0"/>
                </a:solidFill>
              </a:rPr>
              <a:t>under</a:t>
            </a:r>
            <a:r>
              <a:rPr lang="en-US" sz="1600" dirty="0" smtClean="0"/>
              <a:t>estimates </a:t>
            </a:r>
            <a:r>
              <a:rPr lang="en-US" sz="1600" dirty="0"/>
              <a:t>OA </a:t>
            </a:r>
            <a:r>
              <a:rPr lang="en-US" sz="1600" dirty="0" smtClean="0"/>
              <a:t>observations in summer </a:t>
            </a:r>
            <a:r>
              <a:rPr lang="en-US" sz="1600" dirty="0"/>
              <a:t>(due to </a:t>
            </a:r>
            <a:r>
              <a:rPr lang="en-US" sz="1600" dirty="0" smtClean="0"/>
              <a:t>low </a:t>
            </a:r>
            <a:r>
              <a:rPr lang="en-US" sz="1600" dirty="0"/>
              <a:t>S</a:t>
            </a:r>
            <a:r>
              <a:rPr lang="en-US" sz="1600" dirty="0" smtClean="0"/>
              <a:t>OA concentrations)</a:t>
            </a:r>
            <a:endParaRPr lang="en-US" sz="1600" dirty="0">
              <a:latin typeface="+mj-lt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7169272" y="1727757"/>
            <a:ext cx="731520" cy="73152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346202" y="1898111"/>
            <a:ext cx="365760" cy="36576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863840" y="1984123"/>
            <a:ext cx="1280160" cy="1280160"/>
          </a:xfrm>
          <a:prstGeom prst="ellipse">
            <a:avLst/>
          </a:prstGeom>
          <a:solidFill>
            <a:srgbClr val="008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8138160" y="2258443"/>
            <a:ext cx="731520" cy="73152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38794" y="850164"/>
            <a:ext cx="2440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314450" algn="l"/>
              </a:tabLst>
            </a:pPr>
            <a:r>
              <a:rPr lang="en-US" sz="1600" b="1" dirty="0" smtClean="0"/>
              <a:t>     Primary   Secondary </a:t>
            </a:r>
          </a:p>
          <a:p>
            <a:pPr>
              <a:tabLst>
                <a:tab pos="1314450" algn="l"/>
              </a:tabLst>
            </a:pPr>
            <a:r>
              <a:rPr lang="en-US" sz="1600" b="1" dirty="0"/>
              <a:t> </a:t>
            </a:r>
            <a:r>
              <a:rPr lang="en-US" sz="1600" b="1" dirty="0" smtClean="0"/>
              <a:t>        OA	    OA</a:t>
            </a:r>
            <a:endParaRPr lang="en-US" sz="1600" b="1" dirty="0"/>
          </a:p>
        </p:txBody>
      </p:sp>
      <p:sp>
        <p:nvSpPr>
          <p:cNvPr id="11" name="Oval 10"/>
          <p:cNvSpPr/>
          <p:nvPr/>
        </p:nvSpPr>
        <p:spPr bwMode="auto">
          <a:xfrm>
            <a:off x="7226474" y="4499767"/>
            <a:ext cx="731520" cy="73152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8102564" y="4736509"/>
            <a:ext cx="822960" cy="822960"/>
          </a:xfrm>
          <a:prstGeom prst="ellipse">
            <a:avLst/>
          </a:prstGeom>
          <a:solidFill>
            <a:srgbClr val="008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8376884" y="5010829"/>
            <a:ext cx="274320" cy="27432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7014575" y="1434939"/>
            <a:ext cx="197702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0224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AD7DD-8889-40EE-AB37-66A654BC2EE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12" y="2458886"/>
            <a:ext cx="8464988" cy="20496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2066925"/>
            <a:ext cx="6692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Annual			Winter			Summer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39987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AD7DD-8889-40EE-AB37-66A654BC2EE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2419350"/>
            <a:ext cx="8343900" cy="201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2066925"/>
            <a:ext cx="6692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Annual			Winter			Summer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3637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AD7DD-8889-40EE-AB37-66A654BC2EE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POA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" y="2371725"/>
            <a:ext cx="8315325" cy="2114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2066925"/>
            <a:ext cx="6692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Annual			Winter			Summer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86886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AD7DD-8889-40EE-AB37-66A654BC2EE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POA vs [POA + Recycled POA + </a:t>
            </a:r>
            <a:r>
              <a:rPr lang="en-US" dirty="0" err="1" smtClean="0"/>
              <a:t>pcSOA</a:t>
            </a:r>
            <a:r>
              <a:rPr lang="en-US" dirty="0" smtClean="0"/>
              <a:t>]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2438400"/>
            <a:ext cx="8343900" cy="1981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2066925"/>
            <a:ext cx="6692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Annual			Winter			Summer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8534400" y="2247900"/>
            <a:ext cx="381000" cy="2286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8175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152400"/>
            <a:ext cx="7239000" cy="990600"/>
          </a:xfrm>
        </p:spPr>
        <p:txBody>
          <a:bodyPr/>
          <a:lstStyle/>
          <a:p>
            <a:r>
              <a:rPr lang="en-US" sz="2800" dirty="0" smtClean="0"/>
              <a:t>References</a:t>
            </a:r>
            <a:endParaRPr lang="en-US" sz="2800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533400" y="990600"/>
            <a:ext cx="8382000" cy="546258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txBody>
          <a:bodyPr/>
          <a:lstStyle>
            <a:lvl1pPr marL="168275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1100" dirty="0" smtClean="0"/>
              <a:t>Koo </a:t>
            </a:r>
            <a:r>
              <a:rPr lang="en-US" sz="1100" dirty="0"/>
              <a:t>et al., 1.5-Dimensional volatility basis set approach for modeling organic aerosol in </a:t>
            </a:r>
            <a:r>
              <a:rPr lang="en-US" sz="1100" dirty="0" err="1"/>
              <a:t>CAMx</a:t>
            </a:r>
            <a:r>
              <a:rPr lang="en-US" sz="1100" dirty="0"/>
              <a:t> and CMAQ, </a:t>
            </a:r>
            <a:r>
              <a:rPr lang="en-US" sz="1100" i="1" dirty="0"/>
              <a:t>Atmos. Environ.,</a:t>
            </a:r>
            <a:r>
              <a:rPr lang="en-US" sz="1100" dirty="0"/>
              <a:t> 2014. </a:t>
            </a:r>
            <a:endParaRPr lang="en-US" sz="1100" dirty="0" smtClean="0"/>
          </a:p>
          <a:p>
            <a:pPr algn="just">
              <a:lnSpc>
                <a:spcPct val="110000"/>
              </a:lnSpc>
            </a:pPr>
            <a:r>
              <a:rPr lang="en-US" sz="1100" dirty="0" smtClean="0"/>
              <a:t>Ryerson </a:t>
            </a:r>
            <a:r>
              <a:rPr lang="en-US" sz="1100" dirty="0"/>
              <a:t>et al, The 2010 California research at the nexus of air quality and climate change (CalNex) field study, </a:t>
            </a:r>
            <a:r>
              <a:rPr lang="en-US" sz="1100" i="1" dirty="0" err="1"/>
              <a:t>Journ</a:t>
            </a:r>
            <a:r>
              <a:rPr lang="en-US" sz="1100" i="1" dirty="0"/>
              <a:t>. </a:t>
            </a:r>
            <a:r>
              <a:rPr lang="en-US" sz="1100" i="1" dirty="0" err="1"/>
              <a:t>Geophys</a:t>
            </a:r>
            <a:r>
              <a:rPr lang="en-US" sz="1100" i="1" dirty="0"/>
              <a:t>. Res.</a:t>
            </a:r>
            <a:r>
              <a:rPr lang="en-US" sz="1100" dirty="0"/>
              <a:t>, 2013. </a:t>
            </a:r>
            <a:endParaRPr lang="en-US" sz="1100" dirty="0" smtClean="0"/>
          </a:p>
          <a:p>
            <a:pPr algn="just">
              <a:lnSpc>
                <a:spcPct val="110000"/>
              </a:lnSpc>
            </a:pPr>
            <a:r>
              <a:rPr lang="en-US" sz="1100" dirty="0" smtClean="0"/>
              <a:t>Woody </a:t>
            </a:r>
            <a:r>
              <a:rPr lang="en-US" sz="1100" dirty="0"/>
              <a:t>et al., Understanding sources of organic aerosol during CalNex-2010 using the CMAQ-VBS, </a:t>
            </a:r>
            <a:r>
              <a:rPr lang="en-US" sz="1100" i="1" dirty="0"/>
              <a:t>Atmos. Chem. Phys</a:t>
            </a:r>
            <a:r>
              <a:rPr lang="en-US" sz="1100" i="1" dirty="0" smtClean="0"/>
              <a:t>., </a:t>
            </a:r>
            <a:r>
              <a:rPr lang="en-US" sz="1100" dirty="0" smtClean="0"/>
              <a:t>2016.</a:t>
            </a:r>
          </a:p>
          <a:p>
            <a:pPr algn="just">
              <a:lnSpc>
                <a:spcPct val="110000"/>
              </a:lnSpc>
            </a:pPr>
            <a:r>
              <a:rPr lang="en-US" sz="1100" dirty="0" smtClean="0"/>
              <a:t>Yu and Luo, Modeling of gaseous methylamines in the global atmosphere: impacts of oxidation and aerosol uptake, </a:t>
            </a:r>
            <a:r>
              <a:rPr lang="en-US" sz="1100" i="1" dirty="0" smtClean="0"/>
              <a:t>Atmos. Chem. Phys., </a:t>
            </a:r>
            <a:r>
              <a:rPr lang="en-US" sz="1100" dirty="0" smtClean="0"/>
              <a:t>2014. </a:t>
            </a:r>
          </a:p>
          <a:p>
            <a:pPr algn="just">
              <a:lnSpc>
                <a:spcPct val="110000"/>
              </a:lnSpc>
            </a:pPr>
            <a:r>
              <a:rPr lang="en-US" sz="1100" dirty="0" err="1" smtClean="0"/>
              <a:t>Zaveri</a:t>
            </a:r>
            <a:r>
              <a:rPr lang="en-US" sz="1100" dirty="0" smtClean="0"/>
              <a:t> </a:t>
            </a:r>
            <a:r>
              <a:rPr lang="en-US" sz="1100" dirty="0"/>
              <a:t>et al, Overview of the 2010 carbonaceous aerosols and radiative effects study (CARES), </a:t>
            </a:r>
            <a:r>
              <a:rPr lang="en-US" sz="1100" i="1" dirty="0"/>
              <a:t>Atmos. Chem. Phys.</a:t>
            </a:r>
            <a:r>
              <a:rPr lang="en-US" sz="1100" dirty="0"/>
              <a:t>, 2012.</a:t>
            </a:r>
          </a:p>
        </p:txBody>
      </p:sp>
    </p:spTree>
    <p:extLst>
      <p:ext uri="{BB962C8B-B14F-4D97-AF65-F5344CB8AC3E}">
        <p14:creationId xmlns:p14="http://schemas.microsoft.com/office/powerpoint/2010/main" val="143021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AD7DD-8889-40EE-AB37-66A654BC2EE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CMAQ-NPF: New particle formation in CMAQ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58256" y="4366721"/>
            <a:ext cx="2124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Pasadena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835685" y="4366721"/>
            <a:ext cx="2124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Bakersfield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719808" y="4366768"/>
            <a:ext cx="2124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Sacramento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577504" y="4366915"/>
            <a:ext cx="2124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Cool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364837" y="6346487"/>
            <a:ext cx="6377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Median (and 25-75 percentiles) over noon to early evening hours</a:t>
            </a:r>
            <a:endParaRPr lang="en-US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156" y="4569062"/>
            <a:ext cx="2037726" cy="16901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041" y="4578112"/>
            <a:ext cx="1857696" cy="17155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7737" y="4595822"/>
            <a:ext cx="1857697" cy="16986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9522" y="4582525"/>
            <a:ext cx="1838332" cy="1725204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671800" y="4108651"/>
            <a:ext cx="7419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Size distributions during CalNex and CARES</a:t>
            </a:r>
            <a:endParaRPr lang="en-US" sz="1600" dirty="0"/>
          </a:p>
        </p:txBody>
      </p:sp>
      <p:sp>
        <p:nvSpPr>
          <p:cNvPr id="66" name="TextBox 65"/>
          <p:cNvSpPr txBox="1"/>
          <p:nvPr/>
        </p:nvSpPr>
        <p:spPr>
          <a:xfrm>
            <a:off x="558800" y="792971"/>
            <a:ext cx="8305800" cy="3454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C6600"/>
                </a:solidFill>
              </a:rPr>
              <a:t>Features:</a:t>
            </a:r>
          </a:p>
          <a:p>
            <a:pPr marL="342900" indent="-1682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Dedicated aerosol nucleation mode</a:t>
            </a:r>
          </a:p>
          <a:p>
            <a:pPr marL="342900" indent="-1682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New condensation sink calculation for treating sub-10 nm particles</a:t>
            </a:r>
          </a:p>
          <a:p>
            <a:pPr marL="342900" indent="-1682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SEVEN simultaneously occurring NPF pathways</a:t>
            </a:r>
          </a:p>
          <a:p>
            <a:pPr marL="974725" lvl="1" indent="-342900">
              <a:spcAft>
                <a:spcPts val="3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1400" dirty="0" smtClean="0"/>
              <a:t>Binary H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SO</a:t>
            </a:r>
            <a:r>
              <a:rPr lang="en-US" sz="1400" baseline="-25000" dirty="0" smtClean="0"/>
              <a:t>4</a:t>
            </a:r>
            <a:r>
              <a:rPr lang="en-US" sz="1400" dirty="0" smtClean="0"/>
              <a:t>-H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O (</a:t>
            </a:r>
            <a:r>
              <a:rPr lang="en-US" sz="1400" dirty="0" err="1" smtClean="0"/>
              <a:t>Vehkamaki</a:t>
            </a:r>
            <a:r>
              <a:rPr lang="en-US" sz="1400" dirty="0" smtClean="0"/>
              <a:t> et al., 2002)</a:t>
            </a:r>
          </a:p>
          <a:p>
            <a:pPr marL="974725" lvl="1" indent="-342900">
              <a:spcAft>
                <a:spcPts val="3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1400" dirty="0" smtClean="0"/>
              <a:t>Ternary H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SO</a:t>
            </a:r>
            <a:r>
              <a:rPr lang="en-US" sz="1400" baseline="-25000" dirty="0" smtClean="0"/>
              <a:t>4</a:t>
            </a:r>
            <a:r>
              <a:rPr lang="en-US" sz="1400" dirty="0" smtClean="0"/>
              <a:t>-NH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-H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O (Almeida </a:t>
            </a:r>
            <a:r>
              <a:rPr lang="en-US" sz="1400" dirty="0"/>
              <a:t>et al., </a:t>
            </a:r>
            <a:r>
              <a:rPr lang="en-US" sz="1400" dirty="0" smtClean="0"/>
              <a:t>2013)</a:t>
            </a:r>
            <a:endParaRPr lang="en-US" sz="1400" dirty="0"/>
          </a:p>
          <a:p>
            <a:pPr marL="974725" lvl="1" indent="-342900">
              <a:spcAft>
                <a:spcPts val="300"/>
              </a:spcAft>
              <a:buClr>
                <a:srgbClr val="CC6600"/>
              </a:buClr>
              <a:buFont typeface="Wingdings" panose="05000000000000000000" pitchFamily="2" charset="2"/>
              <a:buChar char="ü"/>
            </a:pPr>
            <a:r>
              <a:rPr lang="en-US" sz="1400" dirty="0" smtClean="0"/>
              <a:t>H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SO</a:t>
            </a:r>
            <a:r>
              <a:rPr lang="en-US" sz="1400" baseline="-25000" dirty="0" smtClean="0"/>
              <a:t>4</a:t>
            </a:r>
            <a:r>
              <a:rPr lang="en-US" sz="1400" dirty="0" smtClean="0"/>
              <a:t>-Amine (</a:t>
            </a:r>
            <a:r>
              <a:rPr lang="en-US" sz="1400" dirty="0" err="1" smtClean="0"/>
              <a:t>Olenius</a:t>
            </a:r>
            <a:r>
              <a:rPr lang="en-US" sz="1400" dirty="0" smtClean="0"/>
              <a:t> et al., 2013)</a:t>
            </a:r>
            <a:endParaRPr lang="en-US" sz="1400" dirty="0"/>
          </a:p>
          <a:p>
            <a:pPr marL="974725" lvl="1" indent="-342900">
              <a:spcAft>
                <a:spcPts val="300"/>
              </a:spcAft>
              <a:buClr>
                <a:srgbClr val="5CFEDF"/>
              </a:buClr>
              <a:buFont typeface="Wingdings" panose="05000000000000000000" pitchFamily="2" charset="2"/>
              <a:buChar char="ü"/>
            </a:pPr>
            <a:r>
              <a:rPr lang="en-US" sz="1400" dirty="0" smtClean="0"/>
              <a:t>Organic-H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SO</a:t>
            </a:r>
            <a:r>
              <a:rPr lang="en-US" sz="1400" baseline="-25000" dirty="0" smtClean="0"/>
              <a:t>4</a:t>
            </a:r>
            <a:r>
              <a:rPr lang="en-US" sz="1400" dirty="0" smtClean="0"/>
              <a:t> (</a:t>
            </a:r>
            <a:r>
              <a:rPr lang="en-US" sz="1400" dirty="0" err="1" smtClean="0"/>
              <a:t>Paasonen</a:t>
            </a:r>
            <a:r>
              <a:rPr lang="en-US" sz="1400" dirty="0" smtClean="0"/>
              <a:t> </a:t>
            </a:r>
            <a:r>
              <a:rPr lang="en-US" sz="1400" dirty="0"/>
              <a:t>et al., </a:t>
            </a:r>
            <a:r>
              <a:rPr lang="en-US" sz="1400" dirty="0" smtClean="0"/>
              <a:t>2010)</a:t>
            </a:r>
          </a:p>
          <a:p>
            <a:pPr marL="974725" lvl="1" indent="-342900">
              <a:spcAft>
                <a:spcPts val="3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400" dirty="0" smtClean="0"/>
              <a:t>Pure Organic (</a:t>
            </a:r>
            <a:r>
              <a:rPr lang="en-US" sz="1400" dirty="0" err="1" smtClean="0"/>
              <a:t>Kirkby</a:t>
            </a:r>
            <a:r>
              <a:rPr lang="en-US" sz="1400" dirty="0" smtClean="0"/>
              <a:t> </a:t>
            </a:r>
            <a:r>
              <a:rPr lang="en-US" sz="1400" dirty="0"/>
              <a:t>et al., </a:t>
            </a:r>
            <a:r>
              <a:rPr lang="en-US" sz="1400" dirty="0" smtClean="0"/>
              <a:t>2016)</a:t>
            </a:r>
          </a:p>
          <a:p>
            <a:pPr marL="974725" lvl="1" indent="-342900">
              <a:spcAft>
                <a:spcPts val="300"/>
              </a:spcAft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n-US" sz="1400" dirty="0" smtClean="0"/>
              <a:t>Ion-mediated H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SO</a:t>
            </a:r>
            <a:r>
              <a:rPr lang="en-US" sz="1400" baseline="-25000" dirty="0" smtClean="0"/>
              <a:t>4</a:t>
            </a:r>
            <a:r>
              <a:rPr lang="en-US" sz="1400" dirty="0" smtClean="0"/>
              <a:t> (Yu </a:t>
            </a:r>
            <a:r>
              <a:rPr lang="en-US" sz="1400" dirty="0"/>
              <a:t>et al., </a:t>
            </a:r>
            <a:r>
              <a:rPr lang="en-US" sz="1400" dirty="0" smtClean="0"/>
              <a:t>2009)</a:t>
            </a:r>
            <a:endParaRPr lang="en-US" sz="1400" dirty="0"/>
          </a:p>
          <a:p>
            <a:pPr marL="974725" lvl="1" indent="-342900">
              <a:spcAft>
                <a:spcPts val="300"/>
              </a:spcAft>
              <a:buClr>
                <a:srgbClr val="90FD59"/>
              </a:buClr>
              <a:buFont typeface="Wingdings" panose="05000000000000000000" pitchFamily="2" charset="2"/>
              <a:buChar char="ü"/>
            </a:pPr>
            <a:r>
              <a:rPr lang="en-US" sz="1400" dirty="0" smtClean="0"/>
              <a:t>Ion-mediated Organic (</a:t>
            </a:r>
            <a:r>
              <a:rPr lang="en-US" sz="1400" dirty="0" err="1" smtClean="0"/>
              <a:t>Kirkby</a:t>
            </a:r>
            <a:r>
              <a:rPr lang="en-US" sz="1400" dirty="0" smtClean="0"/>
              <a:t> </a:t>
            </a:r>
            <a:r>
              <a:rPr lang="en-US" sz="1400" dirty="0"/>
              <a:t>et al., </a:t>
            </a:r>
            <a:r>
              <a:rPr lang="en-US" sz="1400" dirty="0" smtClean="0"/>
              <a:t>2016)</a:t>
            </a:r>
          </a:p>
          <a:p>
            <a:pPr marL="0" lvl="1">
              <a:buClr>
                <a:srgbClr val="90FD59"/>
              </a:buClr>
            </a:pPr>
            <a:r>
              <a:rPr lang="en-US" sz="2000" b="1" dirty="0" smtClean="0">
                <a:solidFill>
                  <a:srgbClr val="CC6600"/>
                </a:solidFill>
              </a:rPr>
              <a:t>Performance:</a:t>
            </a:r>
            <a:endParaRPr lang="en-US" b="1" dirty="0" smtClean="0">
              <a:solidFill>
                <a:srgbClr val="CC6600"/>
              </a:solidFill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7569958" y="3789640"/>
            <a:ext cx="1351159" cy="577081"/>
            <a:chOff x="16038481" y="14479482"/>
            <a:chExt cx="1419919" cy="577081"/>
          </a:xfrm>
        </p:grpSpPr>
        <p:sp>
          <p:nvSpPr>
            <p:cNvPr id="70" name="TextBox 69"/>
            <p:cNvSpPr txBox="1"/>
            <p:nvPr/>
          </p:nvSpPr>
          <p:spPr>
            <a:xfrm>
              <a:off x="16038481" y="14479482"/>
              <a:ext cx="1419919" cy="57708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231775"/>
              <a:r>
                <a:rPr lang="en-US" sz="1050" b="1" dirty="0" smtClean="0"/>
                <a:t>Observations</a:t>
              </a:r>
            </a:p>
            <a:p>
              <a:pPr marL="231775"/>
              <a:r>
                <a:rPr lang="en-US" sz="1050" b="1" dirty="0" smtClean="0"/>
                <a:t>CMAQ-NPF</a:t>
              </a:r>
            </a:p>
            <a:p>
              <a:pPr marL="231775"/>
              <a:r>
                <a:rPr lang="en-US" sz="1050" b="1" dirty="0" smtClean="0"/>
                <a:t>CMAQv5.2</a:t>
              </a:r>
              <a:endParaRPr lang="en-US" sz="1050" b="1" dirty="0"/>
            </a:p>
          </p:txBody>
        </p:sp>
        <p:cxnSp>
          <p:nvCxnSpPr>
            <p:cNvPr id="71" name="Straight Connector 70"/>
            <p:cNvCxnSpPr/>
            <p:nvPr/>
          </p:nvCxnSpPr>
          <p:spPr bwMode="auto">
            <a:xfrm>
              <a:off x="16084201" y="14631232"/>
              <a:ext cx="228473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Straight Connector 71"/>
            <p:cNvCxnSpPr/>
            <p:nvPr/>
          </p:nvCxnSpPr>
          <p:spPr bwMode="auto">
            <a:xfrm>
              <a:off x="16084201" y="14782108"/>
              <a:ext cx="228473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Straight Connector 72"/>
            <p:cNvCxnSpPr/>
            <p:nvPr/>
          </p:nvCxnSpPr>
          <p:spPr bwMode="auto">
            <a:xfrm>
              <a:off x="16084201" y="14940604"/>
              <a:ext cx="228473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5" name="TextBox 74"/>
          <p:cNvSpPr txBox="1"/>
          <p:nvPr/>
        </p:nvSpPr>
        <p:spPr>
          <a:xfrm>
            <a:off x="497840" y="4566163"/>
            <a:ext cx="689001" cy="115416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r">
              <a:spcAft>
                <a:spcPts val="1000"/>
              </a:spcAft>
            </a:pPr>
            <a:r>
              <a:rPr lang="en-US" sz="1100" dirty="0" smtClean="0"/>
              <a:t>1 x 10</a:t>
            </a:r>
            <a:r>
              <a:rPr lang="en-US" sz="1100" baseline="30000" dirty="0" smtClean="0"/>
              <a:t>6</a:t>
            </a:r>
            <a:endParaRPr lang="en-US" sz="1100" dirty="0" smtClean="0"/>
          </a:p>
          <a:p>
            <a:pPr algn="r">
              <a:spcAft>
                <a:spcPts val="1000"/>
              </a:spcAft>
            </a:pPr>
            <a:r>
              <a:rPr lang="en-US" sz="1100" dirty="0" smtClean="0"/>
              <a:t>10,000</a:t>
            </a:r>
          </a:p>
          <a:p>
            <a:pPr algn="r">
              <a:spcAft>
                <a:spcPts val="1000"/>
              </a:spcAft>
            </a:pPr>
            <a:r>
              <a:rPr lang="en-US" sz="1100" dirty="0" smtClean="0"/>
              <a:t>100</a:t>
            </a:r>
          </a:p>
          <a:p>
            <a:pPr algn="r">
              <a:spcAft>
                <a:spcPts val="1000"/>
              </a:spcAft>
            </a:pPr>
            <a:r>
              <a:rPr lang="en-US" sz="1100" dirty="0" smtClean="0"/>
              <a:t>1</a:t>
            </a:r>
            <a:endParaRPr lang="en-US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38498" y="5049520"/>
                <a:ext cx="810755" cy="4690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8" y="5049520"/>
                <a:ext cx="810755" cy="469039"/>
              </a:xfrm>
              <a:prstGeom prst="rect">
                <a:avLst/>
              </a:prstGeom>
              <a:blipFill rotWithShape="0">
                <a:blip r:embed="rId6"/>
                <a:stretch>
                  <a:fillRect l="-2256"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776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AD7DD-8889-40EE-AB37-66A654BC2EE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 sample of chemical transport models that have considered semivolatile POA</a:t>
            </a:r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79226" y="1640909"/>
            <a:ext cx="8650702" cy="4003421"/>
            <a:chOff x="279226" y="1327759"/>
            <a:chExt cx="8650702" cy="4003421"/>
          </a:xfrm>
        </p:grpSpPr>
        <p:pic>
          <p:nvPicPr>
            <p:cNvPr id="1026" name="Picture 2" descr="Image result for world ma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226" y="1327759"/>
              <a:ext cx="8650702" cy="4003421"/>
            </a:xfrm>
            <a:prstGeom prst="rect">
              <a:avLst/>
            </a:prstGeom>
            <a:noFill/>
            <a:ln w="38100">
              <a:solidFill>
                <a:srgbClr val="CC66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3056351" y="4835047"/>
              <a:ext cx="2931090" cy="313150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sp>
        <p:nvSpPr>
          <p:cNvPr id="27" name="Freeform 26"/>
          <p:cNvSpPr/>
          <p:nvPr/>
        </p:nvSpPr>
        <p:spPr bwMode="auto">
          <a:xfrm>
            <a:off x="208506" y="1377863"/>
            <a:ext cx="8792142" cy="4572000"/>
          </a:xfrm>
          <a:custGeom>
            <a:avLst/>
            <a:gdLst>
              <a:gd name="connsiteX0" fmla="*/ 471813 w 8792142"/>
              <a:gd name="connsiteY0" fmla="*/ 822491 h 4446740"/>
              <a:gd name="connsiteX1" fmla="*/ 471813 w 8792142"/>
              <a:gd name="connsiteY1" fmla="*/ 1755075 h 4446740"/>
              <a:gd name="connsiteX2" fmla="*/ 765016 w 8792142"/>
              <a:gd name="connsiteY2" fmla="*/ 1755075 h 4446740"/>
              <a:gd name="connsiteX3" fmla="*/ 765016 w 8792142"/>
              <a:gd name="connsiteY3" fmla="*/ 2223370 h 4446740"/>
              <a:gd name="connsiteX4" fmla="*/ 1629342 w 8792142"/>
              <a:gd name="connsiteY4" fmla="*/ 2223370 h 4446740"/>
              <a:gd name="connsiteX5" fmla="*/ 1629342 w 8792142"/>
              <a:gd name="connsiteY5" fmla="*/ 1755075 h 4446740"/>
              <a:gd name="connsiteX6" fmla="*/ 2474784 w 8792142"/>
              <a:gd name="connsiteY6" fmla="*/ 1755075 h 4446740"/>
              <a:gd name="connsiteX7" fmla="*/ 2474784 w 8792142"/>
              <a:gd name="connsiteY7" fmla="*/ 822491 h 4446740"/>
              <a:gd name="connsiteX8" fmla="*/ 5682843 w 8792142"/>
              <a:gd name="connsiteY8" fmla="*/ 797132 h 4446740"/>
              <a:gd name="connsiteX9" fmla="*/ 5682843 w 8792142"/>
              <a:gd name="connsiteY9" fmla="*/ 1877935 h 4446740"/>
              <a:gd name="connsiteX10" fmla="*/ 7198134 w 8792142"/>
              <a:gd name="connsiteY10" fmla="*/ 1877935 h 4446740"/>
              <a:gd name="connsiteX11" fmla="*/ 7198134 w 8792142"/>
              <a:gd name="connsiteY11" fmla="*/ 797132 h 4446740"/>
              <a:gd name="connsiteX12" fmla="*/ 3299595 w 8792142"/>
              <a:gd name="connsiteY12" fmla="*/ 363198 h 4446740"/>
              <a:gd name="connsiteX13" fmla="*/ 3299595 w 8792142"/>
              <a:gd name="connsiteY13" fmla="*/ 1588535 h 4446740"/>
              <a:gd name="connsiteX14" fmla="*/ 4351185 w 8792142"/>
              <a:gd name="connsiteY14" fmla="*/ 1588535 h 4446740"/>
              <a:gd name="connsiteX15" fmla="*/ 4351185 w 8792142"/>
              <a:gd name="connsiteY15" fmla="*/ 363198 h 4446740"/>
              <a:gd name="connsiteX16" fmla="*/ 0 w 8792142"/>
              <a:gd name="connsiteY16" fmla="*/ 0 h 4446740"/>
              <a:gd name="connsiteX17" fmla="*/ 8792142 w 8792142"/>
              <a:gd name="connsiteY17" fmla="*/ 0 h 4446740"/>
              <a:gd name="connsiteX18" fmla="*/ 8792142 w 8792142"/>
              <a:gd name="connsiteY18" fmla="*/ 4446740 h 4446740"/>
              <a:gd name="connsiteX19" fmla="*/ 0 w 8792142"/>
              <a:gd name="connsiteY19" fmla="*/ 4446740 h 444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792142" h="4446740">
                <a:moveTo>
                  <a:pt x="471813" y="822491"/>
                </a:moveTo>
                <a:lnTo>
                  <a:pt x="471813" y="1755075"/>
                </a:lnTo>
                <a:lnTo>
                  <a:pt x="765016" y="1755075"/>
                </a:lnTo>
                <a:lnTo>
                  <a:pt x="765016" y="2223370"/>
                </a:lnTo>
                <a:lnTo>
                  <a:pt x="1629342" y="2223370"/>
                </a:lnTo>
                <a:lnTo>
                  <a:pt x="1629342" y="1755075"/>
                </a:lnTo>
                <a:lnTo>
                  <a:pt x="2474784" y="1755075"/>
                </a:lnTo>
                <a:lnTo>
                  <a:pt x="2474784" y="822491"/>
                </a:lnTo>
                <a:close/>
                <a:moveTo>
                  <a:pt x="5682843" y="797132"/>
                </a:moveTo>
                <a:lnTo>
                  <a:pt x="5682843" y="1877935"/>
                </a:lnTo>
                <a:lnTo>
                  <a:pt x="7198134" y="1877935"/>
                </a:lnTo>
                <a:lnTo>
                  <a:pt x="7198134" y="797132"/>
                </a:lnTo>
                <a:close/>
                <a:moveTo>
                  <a:pt x="3299595" y="363198"/>
                </a:moveTo>
                <a:lnTo>
                  <a:pt x="3299595" y="1588535"/>
                </a:lnTo>
                <a:lnTo>
                  <a:pt x="4351185" y="1588535"/>
                </a:lnTo>
                <a:lnTo>
                  <a:pt x="4351185" y="363198"/>
                </a:lnTo>
                <a:close/>
                <a:moveTo>
                  <a:pt x="0" y="0"/>
                </a:moveTo>
                <a:lnTo>
                  <a:pt x="8792142" y="0"/>
                </a:lnTo>
                <a:lnTo>
                  <a:pt x="8792142" y="4446740"/>
                </a:lnTo>
                <a:lnTo>
                  <a:pt x="0" y="4446740"/>
                </a:lnTo>
                <a:close/>
              </a:path>
            </a:pathLst>
          </a:custGeom>
          <a:solidFill>
            <a:srgbClr val="0FC2CB"/>
          </a:solidFill>
          <a:ln w="5715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09080" y="2180003"/>
            <a:ext cx="2175858" cy="1105788"/>
          </a:xfrm>
          <a:prstGeom prst="rect">
            <a:avLst/>
          </a:prstGeom>
          <a:solidFill>
            <a:srgbClr val="0FC2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839244" y="3216050"/>
            <a:ext cx="1152394" cy="703339"/>
          </a:xfrm>
          <a:prstGeom prst="rect">
            <a:avLst/>
          </a:prstGeom>
          <a:solidFill>
            <a:srgbClr val="0FC2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445126" y="1722140"/>
            <a:ext cx="1267160" cy="1421952"/>
          </a:xfrm>
          <a:prstGeom prst="rect">
            <a:avLst/>
          </a:prstGeom>
          <a:solidFill>
            <a:srgbClr val="0FC2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811213" y="2112606"/>
            <a:ext cx="1660905" cy="1254007"/>
          </a:xfrm>
          <a:prstGeom prst="rect">
            <a:avLst/>
          </a:prstGeom>
          <a:solidFill>
            <a:srgbClr val="0FC2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4800" y="1200137"/>
            <a:ext cx="2554267" cy="1731243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/>
              <a:t>United States</a:t>
            </a:r>
          </a:p>
          <a:p>
            <a:r>
              <a:rPr lang="en-US" sz="1050" dirty="0" smtClean="0"/>
              <a:t>Robinson et al., Science, 2007</a:t>
            </a:r>
          </a:p>
          <a:p>
            <a:pPr indent="287338"/>
            <a:r>
              <a:rPr lang="en-US" sz="1050" dirty="0" smtClean="0"/>
              <a:t>Lane et al., AE, 2008</a:t>
            </a:r>
          </a:p>
          <a:p>
            <a:r>
              <a:rPr lang="en-US" sz="1050" dirty="0" err="1" smtClean="0"/>
              <a:t>Shrivastava</a:t>
            </a:r>
            <a:r>
              <a:rPr lang="en-US" sz="1050" dirty="0" smtClean="0"/>
              <a:t> et al., JGR, 2008</a:t>
            </a:r>
          </a:p>
          <a:p>
            <a:pPr indent="174625"/>
            <a:r>
              <a:rPr lang="en-US" sz="1050" dirty="0" smtClean="0"/>
              <a:t>Murphy et al., JGR, 2010</a:t>
            </a:r>
          </a:p>
          <a:p>
            <a:pPr indent="688975"/>
            <a:r>
              <a:rPr lang="en-US" sz="1050" dirty="0" err="1" smtClean="0"/>
              <a:t>Ahmadov</a:t>
            </a:r>
            <a:r>
              <a:rPr lang="en-US" sz="1050" dirty="0" smtClean="0"/>
              <a:t> et al., JGR, 2012</a:t>
            </a:r>
          </a:p>
          <a:p>
            <a:pPr indent="400050"/>
            <a:r>
              <a:rPr lang="en-US" sz="1050" dirty="0" smtClean="0"/>
              <a:t>Koo et al., AE, 2014</a:t>
            </a:r>
          </a:p>
          <a:p>
            <a:r>
              <a:rPr lang="en-US" sz="1050" dirty="0" err="1" smtClean="0"/>
              <a:t>Hodzic</a:t>
            </a:r>
            <a:r>
              <a:rPr lang="en-US" sz="1050" dirty="0" smtClean="0"/>
              <a:t> et al., GRL, 2014</a:t>
            </a:r>
          </a:p>
          <a:p>
            <a:pPr indent="225425"/>
            <a:r>
              <a:rPr lang="en-US" sz="1050" dirty="0" err="1" smtClean="0"/>
              <a:t>Jathar</a:t>
            </a:r>
            <a:r>
              <a:rPr lang="en-US" sz="1050" dirty="0" smtClean="0"/>
              <a:t> et al., ACP, 2015</a:t>
            </a:r>
          </a:p>
          <a:p>
            <a:pPr indent="514350"/>
            <a:r>
              <a:rPr lang="en-US" sz="1050" dirty="0" smtClean="0"/>
              <a:t>Woody </a:t>
            </a:r>
            <a:r>
              <a:rPr lang="en-US" sz="1050" dirty="0" smtClean="0"/>
              <a:t>et al., ACP, 2016</a:t>
            </a:r>
            <a:endParaRPr lang="en-US" sz="1050" dirty="0"/>
          </a:p>
        </p:txBody>
      </p:sp>
      <p:sp>
        <p:nvSpPr>
          <p:cNvPr id="30" name="TextBox 29"/>
          <p:cNvSpPr txBox="1"/>
          <p:nvPr/>
        </p:nvSpPr>
        <p:spPr>
          <a:xfrm>
            <a:off x="700921" y="3550325"/>
            <a:ext cx="2213976" cy="761747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/>
              <a:t>Mexico</a:t>
            </a:r>
          </a:p>
          <a:p>
            <a:r>
              <a:rPr lang="en-US" sz="1050" dirty="0" err="1" smtClean="0"/>
              <a:t>Tsimpidi</a:t>
            </a:r>
            <a:r>
              <a:rPr lang="en-US" sz="1050" dirty="0" smtClean="0"/>
              <a:t> et al., ACP, 2010</a:t>
            </a:r>
          </a:p>
          <a:p>
            <a:pPr indent="287338"/>
            <a:r>
              <a:rPr lang="en-US" sz="1050" dirty="0" err="1" smtClean="0"/>
              <a:t>Shrivastava</a:t>
            </a:r>
            <a:r>
              <a:rPr lang="en-US" sz="1050" dirty="0" smtClean="0"/>
              <a:t> et al., JGR, 2011</a:t>
            </a:r>
          </a:p>
          <a:p>
            <a:pPr indent="174625"/>
            <a:r>
              <a:rPr lang="en-US" sz="1050" dirty="0" err="1" smtClean="0"/>
              <a:t>Shrivastava</a:t>
            </a:r>
            <a:r>
              <a:rPr lang="en-US" sz="1050" dirty="0" smtClean="0"/>
              <a:t> et al., JGR, 2013</a:t>
            </a:r>
            <a:endParaRPr lang="en-US" sz="1050" dirty="0"/>
          </a:p>
        </p:txBody>
      </p:sp>
      <p:sp>
        <p:nvSpPr>
          <p:cNvPr id="31" name="TextBox 30"/>
          <p:cNvSpPr txBox="1"/>
          <p:nvPr/>
        </p:nvSpPr>
        <p:spPr>
          <a:xfrm>
            <a:off x="3179524" y="2493432"/>
            <a:ext cx="2154476" cy="1246495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/>
              <a:t>Europe</a:t>
            </a:r>
          </a:p>
          <a:p>
            <a:r>
              <a:rPr lang="en-US" sz="1050" dirty="0" err="1" smtClean="0"/>
              <a:t>Hodzic</a:t>
            </a:r>
            <a:r>
              <a:rPr lang="en-US" sz="1050" dirty="0" smtClean="0"/>
              <a:t> et al., ACP, 2010</a:t>
            </a:r>
          </a:p>
          <a:p>
            <a:pPr indent="112713"/>
            <a:r>
              <a:rPr lang="en-US" sz="1050" dirty="0" err="1" smtClean="0"/>
              <a:t>Fountoukis</a:t>
            </a:r>
            <a:r>
              <a:rPr lang="en-US" sz="1050" dirty="0" smtClean="0"/>
              <a:t> et al., ACP, 2011</a:t>
            </a:r>
          </a:p>
          <a:p>
            <a:pPr indent="463550"/>
            <a:r>
              <a:rPr lang="en-US" sz="1050" dirty="0" smtClean="0"/>
              <a:t>Murphy et al., ACP, 2012</a:t>
            </a:r>
          </a:p>
          <a:p>
            <a:pPr indent="61913"/>
            <a:r>
              <a:rPr lang="en-US" sz="1050" dirty="0" err="1" smtClean="0">
                <a:latin typeface="+mn-lt"/>
              </a:rPr>
              <a:t>Bergstr</a:t>
            </a:r>
            <a:r>
              <a:rPr lang="en-US" sz="1050" dirty="0" err="1" smtClean="0">
                <a:latin typeface="+mn-lt"/>
                <a:cs typeface="Courier New" panose="02070309020205020404" pitchFamily="49" charset="0"/>
              </a:rPr>
              <a:t>öm</a:t>
            </a:r>
            <a:r>
              <a:rPr lang="en-US" sz="1050" dirty="0" smtClean="0">
                <a:latin typeface="+mn-lt"/>
                <a:cs typeface="Courier New" panose="02070309020205020404" pitchFamily="49" charset="0"/>
              </a:rPr>
              <a:t> et al., ACP, 2012</a:t>
            </a:r>
          </a:p>
          <a:p>
            <a:r>
              <a:rPr lang="en-US" sz="1050" dirty="0" err="1"/>
              <a:t>Karnezi</a:t>
            </a:r>
            <a:r>
              <a:rPr lang="en-US" sz="1050" dirty="0"/>
              <a:t> et al., 2015</a:t>
            </a:r>
          </a:p>
          <a:p>
            <a:pPr indent="225425"/>
            <a:r>
              <a:rPr lang="en-US" sz="1050" dirty="0" err="1"/>
              <a:t>Ciarelli</a:t>
            </a:r>
            <a:r>
              <a:rPr lang="en-US" sz="1050" dirty="0"/>
              <a:t> et al., ACP, </a:t>
            </a:r>
            <a:r>
              <a:rPr lang="en-US" sz="1050" dirty="0" smtClean="0"/>
              <a:t>2016</a:t>
            </a:r>
            <a:endParaRPr lang="en-US" sz="1050" dirty="0"/>
          </a:p>
        </p:txBody>
      </p:sp>
      <p:sp>
        <p:nvSpPr>
          <p:cNvPr id="32" name="TextBox 31"/>
          <p:cNvSpPr txBox="1"/>
          <p:nvPr/>
        </p:nvSpPr>
        <p:spPr>
          <a:xfrm>
            <a:off x="6030158" y="2546700"/>
            <a:ext cx="2034211" cy="6001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/>
              <a:t>Asia</a:t>
            </a:r>
          </a:p>
          <a:p>
            <a:pPr indent="225425"/>
            <a:r>
              <a:rPr lang="en-US" sz="1050" dirty="0" smtClean="0"/>
              <a:t>Matsui et al., ACP, 2014</a:t>
            </a:r>
          </a:p>
          <a:p>
            <a:r>
              <a:rPr lang="en-US" sz="1050" dirty="0" smtClean="0">
                <a:latin typeface="+mn-lt"/>
              </a:rPr>
              <a:t>Zhao et al., Sci. Reports, 2016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94770" y="3919389"/>
            <a:ext cx="2827492" cy="140807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/>
              <a:t>Global</a:t>
            </a:r>
          </a:p>
          <a:p>
            <a:pPr indent="112713"/>
            <a:r>
              <a:rPr lang="en-US" sz="1050" dirty="0" smtClean="0"/>
              <a:t>Farina et al., JGR, 2010</a:t>
            </a:r>
          </a:p>
          <a:p>
            <a:pPr indent="688975"/>
            <a:r>
              <a:rPr lang="en-US" sz="1050" dirty="0" smtClean="0">
                <a:latin typeface="+mn-lt"/>
              </a:rPr>
              <a:t>Pye and Seinfeld, ACP, 2010</a:t>
            </a:r>
          </a:p>
          <a:p>
            <a:r>
              <a:rPr lang="en-US" sz="1050" dirty="0" err="1" smtClean="0">
                <a:latin typeface="+mn-lt"/>
              </a:rPr>
              <a:t>Jathar</a:t>
            </a:r>
            <a:r>
              <a:rPr lang="en-US" sz="1050" dirty="0" smtClean="0">
                <a:latin typeface="+mn-lt"/>
              </a:rPr>
              <a:t> et al., ACP, 2011</a:t>
            </a:r>
          </a:p>
          <a:p>
            <a:pPr indent="338138"/>
            <a:r>
              <a:rPr lang="en-US" sz="1050" dirty="0" smtClean="0">
                <a:latin typeface="+mn-lt"/>
              </a:rPr>
              <a:t>Jo et al., AE, 2013</a:t>
            </a:r>
          </a:p>
          <a:p>
            <a:pPr indent="627063"/>
            <a:r>
              <a:rPr lang="en-US" sz="1050" dirty="0" err="1" smtClean="0">
                <a:latin typeface="+mn-lt"/>
              </a:rPr>
              <a:t>Spracklen</a:t>
            </a:r>
            <a:r>
              <a:rPr lang="en-US" sz="1050" dirty="0" smtClean="0">
                <a:latin typeface="+mn-lt"/>
              </a:rPr>
              <a:t> et al., ACP, 2013</a:t>
            </a:r>
          </a:p>
          <a:p>
            <a:pPr indent="112713"/>
            <a:r>
              <a:rPr lang="en-US" sz="1050" dirty="0" err="1" smtClean="0">
                <a:latin typeface="+mn-lt"/>
              </a:rPr>
              <a:t>Tsimpidi</a:t>
            </a:r>
            <a:r>
              <a:rPr lang="en-US" sz="1050" dirty="0" smtClean="0">
                <a:latin typeface="+mn-lt"/>
              </a:rPr>
              <a:t> et al., GMD, 2014</a:t>
            </a:r>
          </a:p>
          <a:p>
            <a:pPr indent="338138"/>
            <a:r>
              <a:rPr lang="en-US" sz="1050" dirty="0" err="1" smtClean="0">
                <a:latin typeface="+mn-lt"/>
              </a:rPr>
              <a:t>Tsigaridis</a:t>
            </a:r>
            <a:r>
              <a:rPr lang="en-US" sz="1050" dirty="0" smtClean="0">
                <a:latin typeface="+mn-lt"/>
              </a:rPr>
              <a:t> et al., ACP, 2014</a:t>
            </a:r>
          </a:p>
        </p:txBody>
      </p:sp>
    </p:spTree>
    <p:extLst>
      <p:ext uri="{BB962C8B-B14F-4D97-AF65-F5344CB8AC3E}">
        <p14:creationId xmlns:p14="http://schemas.microsoft.com/office/powerpoint/2010/main" val="344775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4" grpId="0" animBg="1"/>
      <p:bldP spid="20" grpId="0" animBg="1"/>
      <p:bldP spid="23" grpId="0" animBg="1"/>
      <p:bldP spid="26" grpId="0" animBg="1"/>
      <p:bldP spid="28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427851" y="5176765"/>
            <a:ext cx="2661059" cy="697817"/>
            <a:chOff x="421775" y="3221040"/>
            <a:chExt cx="2661059" cy="697817"/>
          </a:xfrm>
        </p:grpSpPr>
        <p:sp>
          <p:nvSpPr>
            <p:cNvPr id="48" name="Freeform 47"/>
            <p:cNvSpPr/>
            <p:nvPr/>
          </p:nvSpPr>
          <p:spPr>
            <a:xfrm>
              <a:off x="423945" y="3221040"/>
              <a:ext cx="2627127" cy="514682"/>
            </a:xfrm>
            <a:custGeom>
              <a:avLst/>
              <a:gdLst>
                <a:gd name="connsiteX0" fmla="*/ 1309781 w 2627127"/>
                <a:gd name="connsiteY0" fmla="*/ 2 h 514682"/>
                <a:gd name="connsiteX1" fmla="*/ 1592547 w 2627127"/>
                <a:gd name="connsiteY1" fmla="*/ 11385 h 514682"/>
                <a:gd name="connsiteX2" fmla="*/ 2627127 w 2627127"/>
                <a:gd name="connsiteY2" fmla="*/ 499052 h 514682"/>
                <a:gd name="connsiteX3" fmla="*/ 651 w 2627127"/>
                <a:gd name="connsiteY3" fmla="*/ 514682 h 514682"/>
                <a:gd name="connsiteX4" fmla="*/ 1027192 w 2627127"/>
                <a:gd name="connsiteY4" fmla="*/ 12004 h 514682"/>
                <a:gd name="connsiteX5" fmla="*/ 1309781 w 2627127"/>
                <a:gd name="connsiteY5" fmla="*/ 2 h 514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27127" h="514682">
                  <a:moveTo>
                    <a:pt x="1309781" y="2"/>
                  </a:moveTo>
                  <a:cubicBezTo>
                    <a:pt x="1404565" y="-102"/>
                    <a:pt x="1499379" y="3692"/>
                    <a:pt x="1592547" y="11385"/>
                  </a:cubicBezTo>
                  <a:cubicBezTo>
                    <a:pt x="2196403" y="61248"/>
                    <a:pt x="2627127" y="264276"/>
                    <a:pt x="2627127" y="499052"/>
                  </a:cubicBezTo>
                  <a:lnTo>
                    <a:pt x="651" y="514682"/>
                  </a:lnTo>
                  <a:cubicBezTo>
                    <a:pt x="-19098" y="275232"/>
                    <a:pt x="411792" y="64233"/>
                    <a:pt x="1027192" y="12004"/>
                  </a:cubicBezTo>
                  <a:cubicBezTo>
                    <a:pt x="1120242" y="4107"/>
                    <a:pt x="1214996" y="106"/>
                    <a:pt x="1309781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421775" y="3709851"/>
              <a:ext cx="2661059" cy="20900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674378" y="5200936"/>
            <a:ext cx="5241022" cy="784548"/>
            <a:chOff x="3474720" y="3238812"/>
            <a:chExt cx="4950823" cy="784548"/>
          </a:xfrm>
        </p:grpSpPr>
        <p:sp>
          <p:nvSpPr>
            <p:cNvPr id="51" name="Freeform 50"/>
            <p:cNvSpPr/>
            <p:nvPr/>
          </p:nvSpPr>
          <p:spPr>
            <a:xfrm>
              <a:off x="3584940" y="3238812"/>
              <a:ext cx="4747268" cy="494806"/>
            </a:xfrm>
            <a:custGeom>
              <a:avLst/>
              <a:gdLst>
                <a:gd name="connsiteX0" fmla="*/ 2374602 w 4747268"/>
                <a:gd name="connsiteY0" fmla="*/ 0 h 494806"/>
                <a:gd name="connsiteX1" fmla="*/ 4747268 w 4747268"/>
                <a:gd name="connsiteY1" fmla="*/ 494806 h 494806"/>
                <a:gd name="connsiteX2" fmla="*/ 2373188 w 4747268"/>
                <a:gd name="connsiteY2" fmla="*/ 494805 h 494806"/>
                <a:gd name="connsiteX3" fmla="*/ 0 w 4747268"/>
                <a:gd name="connsiteY3" fmla="*/ 481246 h 494806"/>
                <a:gd name="connsiteX4" fmla="*/ 2374602 w 4747268"/>
                <a:gd name="connsiteY4" fmla="*/ 0 h 49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7268" h="494806">
                  <a:moveTo>
                    <a:pt x="2374602" y="0"/>
                  </a:moveTo>
                  <a:cubicBezTo>
                    <a:pt x="3685219" y="163"/>
                    <a:pt x="4747270" y="221647"/>
                    <a:pt x="4747268" y="494806"/>
                  </a:cubicBezTo>
                  <a:lnTo>
                    <a:pt x="2373188" y="494805"/>
                  </a:lnTo>
                  <a:lnTo>
                    <a:pt x="0" y="481246"/>
                  </a:lnTo>
                  <a:cubicBezTo>
                    <a:pt x="35250" y="213240"/>
                    <a:pt x="1088223" y="-160"/>
                    <a:pt x="2374602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474720" y="3709851"/>
              <a:ext cx="4950823" cy="31350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AD7DD-8889-40EE-AB37-66A654BC2EE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Sources of uncertainty in OA formation parameterizations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8307" y="1295400"/>
            <a:ext cx="8527093" cy="1199693"/>
          </a:xfrm>
        </p:spPr>
        <p:txBody>
          <a:bodyPr/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1800" dirty="0" smtClean="0">
                <a:solidFill>
                  <a:srgbClr val="CC6600"/>
                </a:solidFill>
              </a:rPr>
              <a:t>POA evaporation in CTMs causes massive underprediction of total OA</a:t>
            </a:r>
            <a:endParaRPr lang="en-US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Where does the missing SOA come from?</a:t>
            </a:r>
            <a:endParaRPr lang="en-US" sz="20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5277" y="2277176"/>
            <a:ext cx="8678094" cy="338869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cxnSp>
        <p:nvCxnSpPr>
          <p:cNvPr id="6" name="Straight Connector 5"/>
          <p:cNvCxnSpPr/>
          <p:nvPr/>
        </p:nvCxnSpPr>
        <p:spPr>
          <a:xfrm>
            <a:off x="3351709" y="2277176"/>
            <a:ext cx="0" cy="339595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91967" y="5355870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POA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0817" y="5281613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OA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845855" y="4657700"/>
            <a:ext cx="0" cy="65532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62980" y="4394296"/>
            <a:ext cx="527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SOG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88500" y="2444060"/>
            <a:ext cx="1413816" cy="923330"/>
          </a:xfrm>
          <a:prstGeom prst="rect">
            <a:avLst/>
          </a:prstGeom>
          <a:solidFill>
            <a:srgbClr val="FF535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 Emissions</a:t>
            </a:r>
          </a:p>
          <a:p>
            <a:pPr algn="ctr"/>
            <a:r>
              <a:rPr lang="en-US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Toluene, Xylene, Benzene,</a:t>
            </a:r>
          </a:p>
          <a:p>
            <a:pPr algn="ctr"/>
            <a:r>
              <a:rPr lang="en-US" sz="10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Alkanes, Alkenes, etc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845855" y="3450233"/>
            <a:ext cx="0" cy="93608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58060" y="3551278"/>
            <a:ext cx="73289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·OH, O</a:t>
            </a:r>
            <a:r>
              <a:rPr lang="en-US" sz="105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105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5526" y="5406625"/>
            <a:ext cx="729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LV-POA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3352" y="5255829"/>
            <a:ext cx="75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V-POA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11129" y="4818831"/>
            <a:ext cx="746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LV-POG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0439" y="4554693"/>
            <a:ext cx="775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V-POG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446086" y="5052810"/>
            <a:ext cx="173" cy="37654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2"/>
            <a:endCxn id="15" idx="0"/>
          </p:cNvCxnSpPr>
          <p:nvPr/>
        </p:nvCxnSpPr>
        <p:spPr>
          <a:xfrm flipH="1">
            <a:off x="5022399" y="4831692"/>
            <a:ext cx="5903" cy="424137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90862" y="2439598"/>
            <a:ext cx="1413816" cy="923330"/>
          </a:xfrm>
          <a:prstGeom prst="rect">
            <a:avLst/>
          </a:prstGeom>
          <a:solidFill>
            <a:srgbClr val="FF535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 Emissions</a:t>
            </a:r>
          </a:p>
          <a:p>
            <a:pPr algn="ctr"/>
            <a:r>
              <a:rPr lang="en-US" sz="105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Toluene, Xylene, Benzene,</a:t>
            </a:r>
          </a:p>
          <a:p>
            <a:pPr algn="ctr"/>
            <a:r>
              <a:rPr lang="en-US" sz="105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Alkanes, Alkenes, etc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85438" y="4295984"/>
            <a:ext cx="527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SOG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27351" y="5232970"/>
            <a:ext cx="510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SOA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654336" y="4633937"/>
            <a:ext cx="0" cy="65532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380005" y="3450233"/>
            <a:ext cx="1043083" cy="99610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240277" y="3851248"/>
            <a:ext cx="73289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·OH, O</a:t>
            </a:r>
            <a:r>
              <a:rPr lang="en-US" sz="105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105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79773" y="3488630"/>
            <a:ext cx="564206" cy="261610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IVOC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6798012" y="3730996"/>
            <a:ext cx="518762" cy="59752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121976" y="3782866"/>
            <a:ext cx="4315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·OH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82183" y="4476202"/>
            <a:ext cx="721774" cy="4001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Aged SOG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6846816" y="4543189"/>
            <a:ext cx="372228" cy="330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881901" y="4290915"/>
            <a:ext cx="43152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·OH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91574" y="5356705"/>
            <a:ext cx="9108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Aged SOA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7634990" y="4878441"/>
            <a:ext cx="0" cy="502168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749041" y="3534843"/>
            <a:ext cx="1134923" cy="560672"/>
          </a:xfrm>
          <a:custGeom>
            <a:avLst/>
            <a:gdLst>
              <a:gd name="connsiteX0" fmla="*/ 0 w 631157"/>
              <a:gd name="connsiteY0" fmla="*/ 0 h 461665"/>
              <a:gd name="connsiteX1" fmla="*/ 631157 w 631157"/>
              <a:gd name="connsiteY1" fmla="*/ 0 h 461665"/>
              <a:gd name="connsiteX2" fmla="*/ 631157 w 631157"/>
              <a:gd name="connsiteY2" fmla="*/ 461665 h 461665"/>
              <a:gd name="connsiteX3" fmla="*/ 0 w 631157"/>
              <a:gd name="connsiteY3" fmla="*/ 461665 h 461665"/>
              <a:gd name="connsiteX4" fmla="*/ 0 w 631157"/>
              <a:gd name="connsiteY4" fmla="*/ 0 h 461665"/>
              <a:gd name="connsiteX0" fmla="*/ 0 w 631157"/>
              <a:gd name="connsiteY0" fmla="*/ 0 h 464205"/>
              <a:gd name="connsiteX1" fmla="*/ 631157 w 631157"/>
              <a:gd name="connsiteY1" fmla="*/ 0 h 464205"/>
              <a:gd name="connsiteX2" fmla="*/ 631157 w 631157"/>
              <a:gd name="connsiteY2" fmla="*/ 461665 h 464205"/>
              <a:gd name="connsiteX3" fmla="*/ 231140 w 631157"/>
              <a:gd name="connsiteY3" fmla="*/ 464205 h 464205"/>
              <a:gd name="connsiteX4" fmla="*/ 0 w 631157"/>
              <a:gd name="connsiteY4" fmla="*/ 0 h 464205"/>
              <a:gd name="connsiteX0" fmla="*/ 0 w 821657"/>
              <a:gd name="connsiteY0" fmla="*/ 2540 h 464205"/>
              <a:gd name="connsiteX1" fmla="*/ 821657 w 821657"/>
              <a:gd name="connsiteY1" fmla="*/ 0 h 464205"/>
              <a:gd name="connsiteX2" fmla="*/ 821657 w 821657"/>
              <a:gd name="connsiteY2" fmla="*/ 461665 h 464205"/>
              <a:gd name="connsiteX3" fmla="*/ 421640 w 821657"/>
              <a:gd name="connsiteY3" fmla="*/ 464205 h 464205"/>
              <a:gd name="connsiteX4" fmla="*/ 0 w 821657"/>
              <a:gd name="connsiteY4" fmla="*/ 2540 h 464205"/>
              <a:gd name="connsiteX0" fmla="*/ 0 w 821657"/>
              <a:gd name="connsiteY0" fmla="*/ 2540 h 461665"/>
              <a:gd name="connsiteX1" fmla="*/ 821657 w 821657"/>
              <a:gd name="connsiteY1" fmla="*/ 0 h 461665"/>
              <a:gd name="connsiteX2" fmla="*/ 821657 w 821657"/>
              <a:gd name="connsiteY2" fmla="*/ 461665 h 461665"/>
              <a:gd name="connsiteX3" fmla="*/ 340360 w 821657"/>
              <a:gd name="connsiteY3" fmla="*/ 454628 h 461665"/>
              <a:gd name="connsiteX4" fmla="*/ 0 w 821657"/>
              <a:gd name="connsiteY4" fmla="*/ 2540 h 461665"/>
              <a:gd name="connsiteX0" fmla="*/ 0 w 1134923"/>
              <a:gd name="connsiteY0" fmla="*/ 20683 h 461665"/>
              <a:gd name="connsiteX1" fmla="*/ 1134923 w 1134923"/>
              <a:gd name="connsiteY1" fmla="*/ 0 h 461665"/>
              <a:gd name="connsiteX2" fmla="*/ 1134923 w 1134923"/>
              <a:gd name="connsiteY2" fmla="*/ 461665 h 461665"/>
              <a:gd name="connsiteX3" fmla="*/ 653626 w 1134923"/>
              <a:gd name="connsiteY3" fmla="*/ 454628 h 461665"/>
              <a:gd name="connsiteX4" fmla="*/ 0 w 1134923"/>
              <a:gd name="connsiteY4" fmla="*/ 20683 h 461665"/>
              <a:gd name="connsiteX0" fmla="*/ 0 w 1134923"/>
              <a:gd name="connsiteY0" fmla="*/ 20683 h 461665"/>
              <a:gd name="connsiteX1" fmla="*/ 1134923 w 1134923"/>
              <a:gd name="connsiteY1" fmla="*/ 0 h 461665"/>
              <a:gd name="connsiteX2" fmla="*/ 1134923 w 1134923"/>
              <a:gd name="connsiteY2" fmla="*/ 461665 h 461665"/>
              <a:gd name="connsiteX3" fmla="*/ 653626 w 1134923"/>
              <a:gd name="connsiteY3" fmla="*/ 454628 h 461665"/>
              <a:gd name="connsiteX4" fmla="*/ 0 w 1134923"/>
              <a:gd name="connsiteY4" fmla="*/ 20683 h 461665"/>
              <a:gd name="connsiteX0" fmla="*/ 0 w 1134923"/>
              <a:gd name="connsiteY0" fmla="*/ 0 h 440982"/>
              <a:gd name="connsiteX1" fmla="*/ 1134923 w 1134923"/>
              <a:gd name="connsiteY1" fmla="*/ 3508 h 440982"/>
              <a:gd name="connsiteX2" fmla="*/ 1134923 w 1134923"/>
              <a:gd name="connsiteY2" fmla="*/ 440982 h 440982"/>
              <a:gd name="connsiteX3" fmla="*/ 653626 w 1134923"/>
              <a:gd name="connsiteY3" fmla="*/ 433945 h 440982"/>
              <a:gd name="connsiteX4" fmla="*/ 0 w 1134923"/>
              <a:gd name="connsiteY4" fmla="*/ 0 h 440982"/>
              <a:gd name="connsiteX0" fmla="*/ 0 w 1134923"/>
              <a:gd name="connsiteY0" fmla="*/ 0 h 440982"/>
              <a:gd name="connsiteX1" fmla="*/ 1134923 w 1134923"/>
              <a:gd name="connsiteY1" fmla="*/ 3508 h 440982"/>
              <a:gd name="connsiteX2" fmla="*/ 1134923 w 1134923"/>
              <a:gd name="connsiteY2" fmla="*/ 440982 h 440982"/>
              <a:gd name="connsiteX3" fmla="*/ 645160 w 1134923"/>
              <a:gd name="connsiteY3" fmla="*/ 373468 h 440982"/>
              <a:gd name="connsiteX4" fmla="*/ 0 w 1134923"/>
              <a:gd name="connsiteY4" fmla="*/ 0 h 440982"/>
              <a:gd name="connsiteX0" fmla="*/ 0 w 1160323"/>
              <a:gd name="connsiteY0" fmla="*/ 0 h 374458"/>
              <a:gd name="connsiteX1" fmla="*/ 1134923 w 1160323"/>
              <a:gd name="connsiteY1" fmla="*/ 3508 h 374458"/>
              <a:gd name="connsiteX2" fmla="*/ 1160323 w 1160323"/>
              <a:gd name="connsiteY2" fmla="*/ 374458 h 374458"/>
              <a:gd name="connsiteX3" fmla="*/ 645160 w 1160323"/>
              <a:gd name="connsiteY3" fmla="*/ 373468 h 374458"/>
              <a:gd name="connsiteX4" fmla="*/ 0 w 1160323"/>
              <a:gd name="connsiteY4" fmla="*/ 0 h 374458"/>
              <a:gd name="connsiteX0" fmla="*/ 0 w 1134923"/>
              <a:gd name="connsiteY0" fmla="*/ 0 h 386553"/>
              <a:gd name="connsiteX1" fmla="*/ 1134923 w 1134923"/>
              <a:gd name="connsiteY1" fmla="*/ 3508 h 386553"/>
              <a:gd name="connsiteX2" fmla="*/ 1126456 w 1134923"/>
              <a:gd name="connsiteY2" fmla="*/ 386553 h 386553"/>
              <a:gd name="connsiteX3" fmla="*/ 645160 w 1134923"/>
              <a:gd name="connsiteY3" fmla="*/ 373468 h 386553"/>
              <a:gd name="connsiteX4" fmla="*/ 0 w 1134923"/>
              <a:gd name="connsiteY4" fmla="*/ 0 h 386553"/>
              <a:gd name="connsiteX0" fmla="*/ 0 w 1134923"/>
              <a:gd name="connsiteY0" fmla="*/ 13927 h 400480"/>
              <a:gd name="connsiteX1" fmla="*/ 800101 w 1134923"/>
              <a:gd name="connsiteY1" fmla="*/ 0 h 400480"/>
              <a:gd name="connsiteX2" fmla="*/ 1134923 w 1134923"/>
              <a:gd name="connsiteY2" fmla="*/ 17435 h 400480"/>
              <a:gd name="connsiteX3" fmla="*/ 1126456 w 1134923"/>
              <a:gd name="connsiteY3" fmla="*/ 400480 h 400480"/>
              <a:gd name="connsiteX4" fmla="*/ 645160 w 1134923"/>
              <a:gd name="connsiteY4" fmla="*/ 387395 h 400480"/>
              <a:gd name="connsiteX5" fmla="*/ 0 w 1134923"/>
              <a:gd name="connsiteY5" fmla="*/ 13927 h 40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4923" h="400480">
                <a:moveTo>
                  <a:pt x="0" y="13927"/>
                </a:moveTo>
                <a:lnTo>
                  <a:pt x="800101" y="0"/>
                </a:lnTo>
                <a:lnTo>
                  <a:pt x="1134923" y="17435"/>
                </a:lnTo>
                <a:lnTo>
                  <a:pt x="1126456" y="400480"/>
                </a:lnTo>
                <a:lnTo>
                  <a:pt x="645160" y="387395"/>
                </a:lnTo>
                <a:lnTo>
                  <a:pt x="0" y="1392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Missing Vapors from Chamber Walls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957108" y="4957330"/>
            <a:ext cx="887804" cy="55399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Organic-Water Interactions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7193224" y="3313073"/>
            <a:ext cx="274320" cy="27432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8" name="Oval 37"/>
          <p:cNvSpPr/>
          <p:nvPr/>
        </p:nvSpPr>
        <p:spPr>
          <a:xfrm>
            <a:off x="7130837" y="4709706"/>
            <a:ext cx="274320" cy="27432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6522972" y="3313073"/>
            <a:ext cx="274320" cy="27432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0" name="Oval 39"/>
          <p:cNvSpPr/>
          <p:nvPr/>
        </p:nvSpPr>
        <p:spPr>
          <a:xfrm>
            <a:off x="8572094" y="4742933"/>
            <a:ext cx="274320" cy="27432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5637125" y="2381104"/>
            <a:ext cx="3275271" cy="3248693"/>
          </a:xfrm>
          <a:custGeom>
            <a:avLst/>
            <a:gdLst>
              <a:gd name="connsiteX0" fmla="*/ 274320 w 1945640"/>
              <a:gd name="connsiteY0" fmla="*/ 0 h 2103120"/>
              <a:gd name="connsiteX1" fmla="*/ 259080 w 1945640"/>
              <a:gd name="connsiteY1" fmla="*/ 662940 h 2103120"/>
              <a:gd name="connsiteX2" fmla="*/ 0 w 1945640"/>
              <a:gd name="connsiteY2" fmla="*/ 665480 h 2103120"/>
              <a:gd name="connsiteX3" fmla="*/ 5080 w 1945640"/>
              <a:gd name="connsiteY3" fmla="*/ 741680 h 2103120"/>
              <a:gd name="connsiteX4" fmla="*/ 505460 w 1945640"/>
              <a:gd name="connsiteY4" fmla="*/ 1259840 h 2103120"/>
              <a:gd name="connsiteX5" fmla="*/ 1219200 w 1945640"/>
              <a:gd name="connsiteY5" fmla="*/ 1259840 h 2103120"/>
              <a:gd name="connsiteX6" fmla="*/ 1219200 w 1945640"/>
              <a:gd name="connsiteY6" fmla="*/ 1625600 h 2103120"/>
              <a:gd name="connsiteX7" fmla="*/ 1051560 w 1945640"/>
              <a:gd name="connsiteY7" fmla="*/ 1625600 h 2103120"/>
              <a:gd name="connsiteX8" fmla="*/ 1054100 w 1945640"/>
              <a:gd name="connsiteY8" fmla="*/ 2103120 h 2103120"/>
              <a:gd name="connsiteX9" fmla="*/ 1945640 w 1945640"/>
              <a:gd name="connsiteY9" fmla="*/ 2100580 h 2103120"/>
              <a:gd name="connsiteX10" fmla="*/ 1940560 w 1945640"/>
              <a:gd name="connsiteY10" fmla="*/ 5080 h 2103120"/>
              <a:gd name="connsiteX11" fmla="*/ 274320 w 1945640"/>
              <a:gd name="connsiteY11" fmla="*/ 0 h 2103120"/>
              <a:gd name="connsiteX0" fmla="*/ 274320 w 1945640"/>
              <a:gd name="connsiteY0" fmla="*/ 0 h 2694940"/>
              <a:gd name="connsiteX1" fmla="*/ 259080 w 1945640"/>
              <a:gd name="connsiteY1" fmla="*/ 662940 h 2694940"/>
              <a:gd name="connsiteX2" fmla="*/ 0 w 1945640"/>
              <a:gd name="connsiteY2" fmla="*/ 665480 h 2694940"/>
              <a:gd name="connsiteX3" fmla="*/ 5080 w 1945640"/>
              <a:gd name="connsiteY3" fmla="*/ 741680 h 2694940"/>
              <a:gd name="connsiteX4" fmla="*/ 505460 w 1945640"/>
              <a:gd name="connsiteY4" fmla="*/ 1259840 h 2694940"/>
              <a:gd name="connsiteX5" fmla="*/ 1219200 w 1945640"/>
              <a:gd name="connsiteY5" fmla="*/ 1259840 h 2694940"/>
              <a:gd name="connsiteX6" fmla="*/ 1219200 w 1945640"/>
              <a:gd name="connsiteY6" fmla="*/ 1625600 h 2694940"/>
              <a:gd name="connsiteX7" fmla="*/ 1051560 w 1945640"/>
              <a:gd name="connsiteY7" fmla="*/ 1625600 h 2694940"/>
              <a:gd name="connsiteX8" fmla="*/ 1054100 w 1945640"/>
              <a:gd name="connsiteY8" fmla="*/ 2694940 h 2694940"/>
              <a:gd name="connsiteX9" fmla="*/ 1945640 w 1945640"/>
              <a:gd name="connsiteY9" fmla="*/ 2100580 h 2694940"/>
              <a:gd name="connsiteX10" fmla="*/ 1940560 w 1945640"/>
              <a:gd name="connsiteY10" fmla="*/ 5080 h 2694940"/>
              <a:gd name="connsiteX11" fmla="*/ 274320 w 1945640"/>
              <a:gd name="connsiteY11" fmla="*/ 0 h 2694940"/>
              <a:gd name="connsiteX0" fmla="*/ 274320 w 1955800"/>
              <a:gd name="connsiteY0" fmla="*/ 0 h 2694940"/>
              <a:gd name="connsiteX1" fmla="*/ 259080 w 1955800"/>
              <a:gd name="connsiteY1" fmla="*/ 662940 h 2694940"/>
              <a:gd name="connsiteX2" fmla="*/ 0 w 1955800"/>
              <a:gd name="connsiteY2" fmla="*/ 665480 h 2694940"/>
              <a:gd name="connsiteX3" fmla="*/ 5080 w 1955800"/>
              <a:gd name="connsiteY3" fmla="*/ 741680 h 2694940"/>
              <a:gd name="connsiteX4" fmla="*/ 505460 w 1955800"/>
              <a:gd name="connsiteY4" fmla="*/ 1259840 h 2694940"/>
              <a:gd name="connsiteX5" fmla="*/ 1219200 w 1955800"/>
              <a:gd name="connsiteY5" fmla="*/ 1259840 h 2694940"/>
              <a:gd name="connsiteX6" fmla="*/ 1219200 w 1955800"/>
              <a:gd name="connsiteY6" fmla="*/ 1625600 h 2694940"/>
              <a:gd name="connsiteX7" fmla="*/ 1051560 w 1955800"/>
              <a:gd name="connsiteY7" fmla="*/ 1625600 h 2694940"/>
              <a:gd name="connsiteX8" fmla="*/ 1054100 w 1955800"/>
              <a:gd name="connsiteY8" fmla="*/ 2694940 h 2694940"/>
              <a:gd name="connsiteX9" fmla="*/ 1955800 w 1955800"/>
              <a:gd name="connsiteY9" fmla="*/ 2692400 h 2694940"/>
              <a:gd name="connsiteX10" fmla="*/ 1940560 w 1955800"/>
              <a:gd name="connsiteY10" fmla="*/ 5080 h 2694940"/>
              <a:gd name="connsiteX11" fmla="*/ 274320 w 1955800"/>
              <a:gd name="connsiteY11" fmla="*/ 0 h 2694940"/>
              <a:gd name="connsiteX0" fmla="*/ 274320 w 1948180"/>
              <a:gd name="connsiteY0" fmla="*/ 0 h 2694940"/>
              <a:gd name="connsiteX1" fmla="*/ 259080 w 1948180"/>
              <a:gd name="connsiteY1" fmla="*/ 662940 h 2694940"/>
              <a:gd name="connsiteX2" fmla="*/ 0 w 1948180"/>
              <a:gd name="connsiteY2" fmla="*/ 665480 h 2694940"/>
              <a:gd name="connsiteX3" fmla="*/ 5080 w 1948180"/>
              <a:gd name="connsiteY3" fmla="*/ 741680 h 2694940"/>
              <a:gd name="connsiteX4" fmla="*/ 505460 w 1948180"/>
              <a:gd name="connsiteY4" fmla="*/ 1259840 h 2694940"/>
              <a:gd name="connsiteX5" fmla="*/ 1219200 w 1948180"/>
              <a:gd name="connsiteY5" fmla="*/ 1259840 h 2694940"/>
              <a:gd name="connsiteX6" fmla="*/ 1219200 w 1948180"/>
              <a:gd name="connsiteY6" fmla="*/ 1625600 h 2694940"/>
              <a:gd name="connsiteX7" fmla="*/ 1051560 w 1948180"/>
              <a:gd name="connsiteY7" fmla="*/ 1625600 h 2694940"/>
              <a:gd name="connsiteX8" fmla="*/ 1054100 w 1948180"/>
              <a:gd name="connsiteY8" fmla="*/ 2694940 h 2694940"/>
              <a:gd name="connsiteX9" fmla="*/ 1948180 w 1948180"/>
              <a:gd name="connsiteY9" fmla="*/ 2692400 h 2694940"/>
              <a:gd name="connsiteX10" fmla="*/ 1940560 w 1948180"/>
              <a:gd name="connsiteY10" fmla="*/ 5080 h 2694940"/>
              <a:gd name="connsiteX11" fmla="*/ 274320 w 1948180"/>
              <a:gd name="connsiteY11" fmla="*/ 0 h 2694940"/>
              <a:gd name="connsiteX0" fmla="*/ 274320 w 1948180"/>
              <a:gd name="connsiteY0" fmla="*/ 0 h 2694940"/>
              <a:gd name="connsiteX1" fmla="*/ 259080 w 1948180"/>
              <a:gd name="connsiteY1" fmla="*/ 662940 h 2694940"/>
              <a:gd name="connsiteX2" fmla="*/ 0 w 1948180"/>
              <a:gd name="connsiteY2" fmla="*/ 665480 h 2694940"/>
              <a:gd name="connsiteX3" fmla="*/ 5080 w 1948180"/>
              <a:gd name="connsiteY3" fmla="*/ 741680 h 2694940"/>
              <a:gd name="connsiteX4" fmla="*/ 505460 w 1948180"/>
              <a:gd name="connsiteY4" fmla="*/ 1259840 h 2694940"/>
              <a:gd name="connsiteX5" fmla="*/ 1219200 w 1948180"/>
              <a:gd name="connsiteY5" fmla="*/ 1259840 h 2694940"/>
              <a:gd name="connsiteX6" fmla="*/ 1219200 w 1948180"/>
              <a:gd name="connsiteY6" fmla="*/ 1625600 h 2694940"/>
              <a:gd name="connsiteX7" fmla="*/ 1051560 w 1948180"/>
              <a:gd name="connsiteY7" fmla="*/ 1625600 h 2694940"/>
              <a:gd name="connsiteX8" fmla="*/ 1005840 w 1948180"/>
              <a:gd name="connsiteY8" fmla="*/ 2694940 h 2694940"/>
              <a:gd name="connsiteX9" fmla="*/ 1948180 w 1948180"/>
              <a:gd name="connsiteY9" fmla="*/ 2692400 h 2694940"/>
              <a:gd name="connsiteX10" fmla="*/ 1940560 w 1948180"/>
              <a:gd name="connsiteY10" fmla="*/ 5080 h 2694940"/>
              <a:gd name="connsiteX11" fmla="*/ 274320 w 1948180"/>
              <a:gd name="connsiteY11" fmla="*/ 0 h 2694940"/>
              <a:gd name="connsiteX0" fmla="*/ 274320 w 1948180"/>
              <a:gd name="connsiteY0" fmla="*/ 0 h 2694940"/>
              <a:gd name="connsiteX1" fmla="*/ 259080 w 1948180"/>
              <a:gd name="connsiteY1" fmla="*/ 662940 h 2694940"/>
              <a:gd name="connsiteX2" fmla="*/ 0 w 1948180"/>
              <a:gd name="connsiteY2" fmla="*/ 665480 h 2694940"/>
              <a:gd name="connsiteX3" fmla="*/ 5080 w 1948180"/>
              <a:gd name="connsiteY3" fmla="*/ 741680 h 2694940"/>
              <a:gd name="connsiteX4" fmla="*/ 505460 w 1948180"/>
              <a:gd name="connsiteY4" fmla="*/ 1259840 h 2694940"/>
              <a:gd name="connsiteX5" fmla="*/ 1219200 w 1948180"/>
              <a:gd name="connsiteY5" fmla="*/ 1259840 h 2694940"/>
              <a:gd name="connsiteX6" fmla="*/ 1219200 w 1948180"/>
              <a:gd name="connsiteY6" fmla="*/ 1625600 h 2694940"/>
              <a:gd name="connsiteX7" fmla="*/ 1003300 w 1948180"/>
              <a:gd name="connsiteY7" fmla="*/ 1628140 h 2694940"/>
              <a:gd name="connsiteX8" fmla="*/ 1005840 w 1948180"/>
              <a:gd name="connsiteY8" fmla="*/ 2694940 h 2694940"/>
              <a:gd name="connsiteX9" fmla="*/ 1948180 w 1948180"/>
              <a:gd name="connsiteY9" fmla="*/ 2692400 h 2694940"/>
              <a:gd name="connsiteX10" fmla="*/ 1940560 w 1948180"/>
              <a:gd name="connsiteY10" fmla="*/ 5080 h 2694940"/>
              <a:gd name="connsiteX11" fmla="*/ 274320 w 1948180"/>
              <a:gd name="connsiteY11" fmla="*/ 0 h 2694940"/>
              <a:gd name="connsiteX0" fmla="*/ 884688 w 1948180"/>
              <a:gd name="connsiteY0" fmla="*/ 0 h 2694940"/>
              <a:gd name="connsiteX1" fmla="*/ 259080 w 1948180"/>
              <a:gd name="connsiteY1" fmla="*/ 662940 h 2694940"/>
              <a:gd name="connsiteX2" fmla="*/ 0 w 1948180"/>
              <a:gd name="connsiteY2" fmla="*/ 665480 h 2694940"/>
              <a:gd name="connsiteX3" fmla="*/ 5080 w 1948180"/>
              <a:gd name="connsiteY3" fmla="*/ 741680 h 2694940"/>
              <a:gd name="connsiteX4" fmla="*/ 505460 w 1948180"/>
              <a:gd name="connsiteY4" fmla="*/ 1259840 h 2694940"/>
              <a:gd name="connsiteX5" fmla="*/ 1219200 w 1948180"/>
              <a:gd name="connsiteY5" fmla="*/ 1259840 h 2694940"/>
              <a:gd name="connsiteX6" fmla="*/ 1219200 w 1948180"/>
              <a:gd name="connsiteY6" fmla="*/ 1625600 h 2694940"/>
              <a:gd name="connsiteX7" fmla="*/ 1003300 w 1948180"/>
              <a:gd name="connsiteY7" fmla="*/ 1628140 h 2694940"/>
              <a:gd name="connsiteX8" fmla="*/ 1005840 w 1948180"/>
              <a:gd name="connsiteY8" fmla="*/ 2694940 h 2694940"/>
              <a:gd name="connsiteX9" fmla="*/ 1948180 w 1948180"/>
              <a:gd name="connsiteY9" fmla="*/ 2692400 h 2694940"/>
              <a:gd name="connsiteX10" fmla="*/ 1940560 w 1948180"/>
              <a:gd name="connsiteY10" fmla="*/ 5080 h 2694940"/>
              <a:gd name="connsiteX11" fmla="*/ 884688 w 1948180"/>
              <a:gd name="connsiteY11" fmla="*/ 0 h 2694940"/>
              <a:gd name="connsiteX0" fmla="*/ 884688 w 1948180"/>
              <a:gd name="connsiteY0" fmla="*/ 0 h 2694940"/>
              <a:gd name="connsiteX1" fmla="*/ 888057 w 1948180"/>
              <a:gd name="connsiteY1" fmla="*/ 760990 h 2694940"/>
              <a:gd name="connsiteX2" fmla="*/ 0 w 1948180"/>
              <a:gd name="connsiteY2" fmla="*/ 665480 h 2694940"/>
              <a:gd name="connsiteX3" fmla="*/ 5080 w 1948180"/>
              <a:gd name="connsiteY3" fmla="*/ 741680 h 2694940"/>
              <a:gd name="connsiteX4" fmla="*/ 505460 w 1948180"/>
              <a:gd name="connsiteY4" fmla="*/ 1259840 h 2694940"/>
              <a:gd name="connsiteX5" fmla="*/ 1219200 w 1948180"/>
              <a:gd name="connsiteY5" fmla="*/ 1259840 h 2694940"/>
              <a:gd name="connsiteX6" fmla="*/ 1219200 w 1948180"/>
              <a:gd name="connsiteY6" fmla="*/ 1625600 h 2694940"/>
              <a:gd name="connsiteX7" fmla="*/ 1003300 w 1948180"/>
              <a:gd name="connsiteY7" fmla="*/ 1628140 h 2694940"/>
              <a:gd name="connsiteX8" fmla="*/ 1005840 w 1948180"/>
              <a:gd name="connsiteY8" fmla="*/ 2694940 h 2694940"/>
              <a:gd name="connsiteX9" fmla="*/ 1948180 w 1948180"/>
              <a:gd name="connsiteY9" fmla="*/ 2692400 h 2694940"/>
              <a:gd name="connsiteX10" fmla="*/ 1940560 w 1948180"/>
              <a:gd name="connsiteY10" fmla="*/ 5080 h 2694940"/>
              <a:gd name="connsiteX11" fmla="*/ 884688 w 1948180"/>
              <a:gd name="connsiteY11" fmla="*/ 0 h 2694940"/>
              <a:gd name="connsiteX0" fmla="*/ 879608 w 1943100"/>
              <a:gd name="connsiteY0" fmla="*/ 0 h 2694940"/>
              <a:gd name="connsiteX1" fmla="*/ 882977 w 1943100"/>
              <a:gd name="connsiteY1" fmla="*/ 760990 h 2694940"/>
              <a:gd name="connsiteX2" fmla="*/ 769046 w 1943100"/>
              <a:gd name="connsiteY2" fmla="*/ 763531 h 2694940"/>
              <a:gd name="connsiteX3" fmla="*/ 0 w 1943100"/>
              <a:gd name="connsiteY3" fmla="*/ 741680 h 2694940"/>
              <a:gd name="connsiteX4" fmla="*/ 500380 w 1943100"/>
              <a:gd name="connsiteY4" fmla="*/ 1259840 h 2694940"/>
              <a:gd name="connsiteX5" fmla="*/ 1214120 w 1943100"/>
              <a:gd name="connsiteY5" fmla="*/ 1259840 h 2694940"/>
              <a:gd name="connsiteX6" fmla="*/ 1214120 w 1943100"/>
              <a:gd name="connsiteY6" fmla="*/ 1625600 h 2694940"/>
              <a:gd name="connsiteX7" fmla="*/ 998220 w 1943100"/>
              <a:gd name="connsiteY7" fmla="*/ 1628140 h 2694940"/>
              <a:gd name="connsiteX8" fmla="*/ 1000760 w 1943100"/>
              <a:gd name="connsiteY8" fmla="*/ 2694940 h 2694940"/>
              <a:gd name="connsiteX9" fmla="*/ 1943100 w 1943100"/>
              <a:gd name="connsiteY9" fmla="*/ 2692400 h 2694940"/>
              <a:gd name="connsiteX10" fmla="*/ 1935480 w 1943100"/>
              <a:gd name="connsiteY10" fmla="*/ 5080 h 2694940"/>
              <a:gd name="connsiteX11" fmla="*/ 879608 w 1943100"/>
              <a:gd name="connsiteY11" fmla="*/ 0 h 2694940"/>
              <a:gd name="connsiteX0" fmla="*/ 379228 w 1442720"/>
              <a:gd name="connsiteY0" fmla="*/ 0 h 2694940"/>
              <a:gd name="connsiteX1" fmla="*/ 382597 w 1442720"/>
              <a:gd name="connsiteY1" fmla="*/ 760990 h 2694940"/>
              <a:gd name="connsiteX2" fmla="*/ 268666 w 1442720"/>
              <a:gd name="connsiteY2" fmla="*/ 763531 h 2694940"/>
              <a:gd name="connsiteX3" fmla="*/ 273746 w 1442720"/>
              <a:gd name="connsiteY3" fmla="*/ 972800 h 2694940"/>
              <a:gd name="connsiteX4" fmla="*/ 0 w 1442720"/>
              <a:gd name="connsiteY4" fmla="*/ 1259840 h 2694940"/>
              <a:gd name="connsiteX5" fmla="*/ 713740 w 1442720"/>
              <a:gd name="connsiteY5" fmla="*/ 1259840 h 2694940"/>
              <a:gd name="connsiteX6" fmla="*/ 713740 w 1442720"/>
              <a:gd name="connsiteY6" fmla="*/ 1625600 h 2694940"/>
              <a:gd name="connsiteX7" fmla="*/ 497840 w 1442720"/>
              <a:gd name="connsiteY7" fmla="*/ 1628140 h 2694940"/>
              <a:gd name="connsiteX8" fmla="*/ 500380 w 1442720"/>
              <a:gd name="connsiteY8" fmla="*/ 2694940 h 2694940"/>
              <a:gd name="connsiteX9" fmla="*/ 1442720 w 1442720"/>
              <a:gd name="connsiteY9" fmla="*/ 2692400 h 2694940"/>
              <a:gd name="connsiteX10" fmla="*/ 1435100 w 1442720"/>
              <a:gd name="connsiteY10" fmla="*/ 5080 h 2694940"/>
              <a:gd name="connsiteX11" fmla="*/ 379228 w 1442720"/>
              <a:gd name="connsiteY11" fmla="*/ 0 h 2694940"/>
              <a:gd name="connsiteX0" fmla="*/ 110562 w 1174054"/>
              <a:gd name="connsiteY0" fmla="*/ 0 h 2694940"/>
              <a:gd name="connsiteX1" fmla="*/ 113931 w 1174054"/>
              <a:gd name="connsiteY1" fmla="*/ 760990 h 2694940"/>
              <a:gd name="connsiteX2" fmla="*/ 0 w 1174054"/>
              <a:gd name="connsiteY2" fmla="*/ 763531 h 2694940"/>
              <a:gd name="connsiteX3" fmla="*/ 5080 w 1174054"/>
              <a:gd name="connsiteY3" fmla="*/ 972800 h 2694940"/>
              <a:gd name="connsiteX4" fmla="*/ 274711 w 1174054"/>
              <a:gd name="connsiteY4" fmla="*/ 1582007 h 2694940"/>
              <a:gd name="connsiteX5" fmla="*/ 445074 w 1174054"/>
              <a:gd name="connsiteY5" fmla="*/ 1259840 h 2694940"/>
              <a:gd name="connsiteX6" fmla="*/ 445074 w 1174054"/>
              <a:gd name="connsiteY6" fmla="*/ 1625600 h 2694940"/>
              <a:gd name="connsiteX7" fmla="*/ 229174 w 1174054"/>
              <a:gd name="connsiteY7" fmla="*/ 1628140 h 2694940"/>
              <a:gd name="connsiteX8" fmla="*/ 231714 w 1174054"/>
              <a:gd name="connsiteY8" fmla="*/ 2694940 h 2694940"/>
              <a:gd name="connsiteX9" fmla="*/ 1174054 w 1174054"/>
              <a:gd name="connsiteY9" fmla="*/ 2692400 h 2694940"/>
              <a:gd name="connsiteX10" fmla="*/ 1166434 w 1174054"/>
              <a:gd name="connsiteY10" fmla="*/ 5080 h 2694940"/>
              <a:gd name="connsiteX11" fmla="*/ 110562 w 1174054"/>
              <a:gd name="connsiteY11" fmla="*/ 0 h 2694940"/>
              <a:gd name="connsiteX0" fmla="*/ 146421 w 1209913"/>
              <a:gd name="connsiteY0" fmla="*/ 0 h 2694940"/>
              <a:gd name="connsiteX1" fmla="*/ 149790 w 1209913"/>
              <a:gd name="connsiteY1" fmla="*/ 760990 h 2694940"/>
              <a:gd name="connsiteX2" fmla="*/ 35859 w 1209913"/>
              <a:gd name="connsiteY2" fmla="*/ 763531 h 2694940"/>
              <a:gd name="connsiteX3" fmla="*/ 0 w 1209913"/>
              <a:gd name="connsiteY3" fmla="*/ 993811 h 2694940"/>
              <a:gd name="connsiteX4" fmla="*/ 310570 w 1209913"/>
              <a:gd name="connsiteY4" fmla="*/ 1582007 h 2694940"/>
              <a:gd name="connsiteX5" fmla="*/ 480933 w 1209913"/>
              <a:gd name="connsiteY5" fmla="*/ 1259840 h 2694940"/>
              <a:gd name="connsiteX6" fmla="*/ 480933 w 1209913"/>
              <a:gd name="connsiteY6" fmla="*/ 1625600 h 2694940"/>
              <a:gd name="connsiteX7" fmla="*/ 265033 w 1209913"/>
              <a:gd name="connsiteY7" fmla="*/ 1628140 h 2694940"/>
              <a:gd name="connsiteX8" fmla="*/ 267573 w 1209913"/>
              <a:gd name="connsiteY8" fmla="*/ 2694940 h 2694940"/>
              <a:gd name="connsiteX9" fmla="*/ 1209913 w 1209913"/>
              <a:gd name="connsiteY9" fmla="*/ 2692400 h 2694940"/>
              <a:gd name="connsiteX10" fmla="*/ 1202293 w 1209913"/>
              <a:gd name="connsiteY10" fmla="*/ 5080 h 2694940"/>
              <a:gd name="connsiteX11" fmla="*/ 146421 w 1209913"/>
              <a:gd name="connsiteY11" fmla="*/ 0 h 2694940"/>
              <a:gd name="connsiteX0" fmla="*/ 146421 w 1209913"/>
              <a:gd name="connsiteY0" fmla="*/ 0 h 2694940"/>
              <a:gd name="connsiteX1" fmla="*/ 149790 w 1209913"/>
              <a:gd name="connsiteY1" fmla="*/ 760990 h 2694940"/>
              <a:gd name="connsiteX2" fmla="*/ 35859 w 1209913"/>
              <a:gd name="connsiteY2" fmla="*/ 763531 h 2694940"/>
              <a:gd name="connsiteX3" fmla="*/ 0 w 1209913"/>
              <a:gd name="connsiteY3" fmla="*/ 993811 h 2694940"/>
              <a:gd name="connsiteX4" fmla="*/ 310570 w 1209913"/>
              <a:gd name="connsiteY4" fmla="*/ 1582007 h 2694940"/>
              <a:gd name="connsiteX5" fmla="*/ 480933 w 1209913"/>
              <a:gd name="connsiteY5" fmla="*/ 1625600 h 2694940"/>
              <a:gd name="connsiteX6" fmla="*/ 265033 w 1209913"/>
              <a:gd name="connsiteY6" fmla="*/ 1628140 h 2694940"/>
              <a:gd name="connsiteX7" fmla="*/ 267573 w 1209913"/>
              <a:gd name="connsiteY7" fmla="*/ 2694940 h 2694940"/>
              <a:gd name="connsiteX8" fmla="*/ 1209913 w 1209913"/>
              <a:gd name="connsiteY8" fmla="*/ 2692400 h 2694940"/>
              <a:gd name="connsiteX9" fmla="*/ 1202293 w 1209913"/>
              <a:gd name="connsiteY9" fmla="*/ 5080 h 2694940"/>
              <a:gd name="connsiteX10" fmla="*/ 146421 w 1209913"/>
              <a:gd name="connsiteY10" fmla="*/ 0 h 2694940"/>
              <a:gd name="connsiteX0" fmla="*/ 146421 w 1209913"/>
              <a:gd name="connsiteY0" fmla="*/ 0 h 2694940"/>
              <a:gd name="connsiteX1" fmla="*/ 149790 w 1209913"/>
              <a:gd name="connsiteY1" fmla="*/ 760990 h 2694940"/>
              <a:gd name="connsiteX2" fmla="*/ 35859 w 1209913"/>
              <a:gd name="connsiteY2" fmla="*/ 763531 h 2694940"/>
              <a:gd name="connsiteX3" fmla="*/ 0 w 1209913"/>
              <a:gd name="connsiteY3" fmla="*/ 993811 h 2694940"/>
              <a:gd name="connsiteX4" fmla="*/ 310570 w 1209913"/>
              <a:gd name="connsiteY4" fmla="*/ 1582007 h 2694940"/>
              <a:gd name="connsiteX5" fmla="*/ 265033 w 1209913"/>
              <a:gd name="connsiteY5" fmla="*/ 1628140 h 2694940"/>
              <a:gd name="connsiteX6" fmla="*/ 267573 w 1209913"/>
              <a:gd name="connsiteY6" fmla="*/ 2694940 h 2694940"/>
              <a:gd name="connsiteX7" fmla="*/ 1209913 w 1209913"/>
              <a:gd name="connsiteY7" fmla="*/ 2692400 h 2694940"/>
              <a:gd name="connsiteX8" fmla="*/ 1202293 w 1209913"/>
              <a:gd name="connsiteY8" fmla="*/ 5080 h 2694940"/>
              <a:gd name="connsiteX9" fmla="*/ 146421 w 1209913"/>
              <a:gd name="connsiteY9" fmla="*/ 0 h 2694940"/>
              <a:gd name="connsiteX0" fmla="*/ 146421 w 1209913"/>
              <a:gd name="connsiteY0" fmla="*/ 0 h 2694940"/>
              <a:gd name="connsiteX1" fmla="*/ 149790 w 1209913"/>
              <a:gd name="connsiteY1" fmla="*/ 760990 h 2694940"/>
              <a:gd name="connsiteX2" fmla="*/ 35859 w 1209913"/>
              <a:gd name="connsiteY2" fmla="*/ 763531 h 2694940"/>
              <a:gd name="connsiteX3" fmla="*/ 0 w 1209913"/>
              <a:gd name="connsiteY3" fmla="*/ 993811 h 2694940"/>
              <a:gd name="connsiteX4" fmla="*/ 310570 w 1209913"/>
              <a:gd name="connsiteY4" fmla="*/ 1582007 h 2694940"/>
              <a:gd name="connsiteX5" fmla="*/ 529278 w 1209913"/>
              <a:gd name="connsiteY5" fmla="*/ 1572112 h 2694940"/>
              <a:gd name="connsiteX6" fmla="*/ 267573 w 1209913"/>
              <a:gd name="connsiteY6" fmla="*/ 2694940 h 2694940"/>
              <a:gd name="connsiteX7" fmla="*/ 1209913 w 1209913"/>
              <a:gd name="connsiteY7" fmla="*/ 2692400 h 2694940"/>
              <a:gd name="connsiteX8" fmla="*/ 1202293 w 1209913"/>
              <a:gd name="connsiteY8" fmla="*/ 5080 h 2694940"/>
              <a:gd name="connsiteX9" fmla="*/ 146421 w 1209913"/>
              <a:gd name="connsiteY9" fmla="*/ 0 h 2694940"/>
              <a:gd name="connsiteX0" fmla="*/ 146421 w 1209913"/>
              <a:gd name="connsiteY0" fmla="*/ 0 h 2692400"/>
              <a:gd name="connsiteX1" fmla="*/ 149790 w 1209913"/>
              <a:gd name="connsiteY1" fmla="*/ 760990 h 2692400"/>
              <a:gd name="connsiteX2" fmla="*/ 35859 w 1209913"/>
              <a:gd name="connsiteY2" fmla="*/ 763531 h 2692400"/>
              <a:gd name="connsiteX3" fmla="*/ 0 w 1209913"/>
              <a:gd name="connsiteY3" fmla="*/ 993811 h 2692400"/>
              <a:gd name="connsiteX4" fmla="*/ 310570 w 1209913"/>
              <a:gd name="connsiteY4" fmla="*/ 1582007 h 2692400"/>
              <a:gd name="connsiteX5" fmla="*/ 529278 w 1209913"/>
              <a:gd name="connsiteY5" fmla="*/ 1572112 h 2692400"/>
              <a:gd name="connsiteX6" fmla="*/ 542983 w 1209913"/>
              <a:gd name="connsiteY6" fmla="*/ 2673929 h 2692400"/>
              <a:gd name="connsiteX7" fmla="*/ 1209913 w 1209913"/>
              <a:gd name="connsiteY7" fmla="*/ 2692400 h 2692400"/>
              <a:gd name="connsiteX8" fmla="*/ 1202293 w 1209913"/>
              <a:gd name="connsiteY8" fmla="*/ 5080 h 2692400"/>
              <a:gd name="connsiteX9" fmla="*/ 146421 w 1209913"/>
              <a:gd name="connsiteY9" fmla="*/ 0 h 2692400"/>
              <a:gd name="connsiteX0" fmla="*/ 146421 w 1209913"/>
              <a:gd name="connsiteY0" fmla="*/ 0 h 2701944"/>
              <a:gd name="connsiteX1" fmla="*/ 149790 w 1209913"/>
              <a:gd name="connsiteY1" fmla="*/ 760990 h 2701944"/>
              <a:gd name="connsiteX2" fmla="*/ 35859 w 1209913"/>
              <a:gd name="connsiteY2" fmla="*/ 763531 h 2701944"/>
              <a:gd name="connsiteX3" fmla="*/ 0 w 1209913"/>
              <a:gd name="connsiteY3" fmla="*/ 993811 h 2701944"/>
              <a:gd name="connsiteX4" fmla="*/ 310570 w 1209913"/>
              <a:gd name="connsiteY4" fmla="*/ 1582007 h 2701944"/>
              <a:gd name="connsiteX5" fmla="*/ 529278 w 1209913"/>
              <a:gd name="connsiteY5" fmla="*/ 1572112 h 2701944"/>
              <a:gd name="connsiteX6" fmla="*/ 546705 w 1209913"/>
              <a:gd name="connsiteY6" fmla="*/ 2701944 h 2701944"/>
              <a:gd name="connsiteX7" fmla="*/ 1209913 w 1209913"/>
              <a:gd name="connsiteY7" fmla="*/ 2692400 h 2701944"/>
              <a:gd name="connsiteX8" fmla="*/ 1202293 w 1209913"/>
              <a:gd name="connsiteY8" fmla="*/ 5080 h 2701944"/>
              <a:gd name="connsiteX9" fmla="*/ 146421 w 1209913"/>
              <a:gd name="connsiteY9" fmla="*/ 0 h 2701944"/>
              <a:gd name="connsiteX0" fmla="*/ 146421 w 1209913"/>
              <a:gd name="connsiteY0" fmla="*/ 0 h 2701944"/>
              <a:gd name="connsiteX1" fmla="*/ 149790 w 1209913"/>
              <a:gd name="connsiteY1" fmla="*/ 760990 h 2701944"/>
              <a:gd name="connsiteX2" fmla="*/ 35859 w 1209913"/>
              <a:gd name="connsiteY2" fmla="*/ 893198 h 2701944"/>
              <a:gd name="connsiteX3" fmla="*/ 0 w 1209913"/>
              <a:gd name="connsiteY3" fmla="*/ 993811 h 2701944"/>
              <a:gd name="connsiteX4" fmla="*/ 310570 w 1209913"/>
              <a:gd name="connsiteY4" fmla="*/ 1582007 h 2701944"/>
              <a:gd name="connsiteX5" fmla="*/ 529278 w 1209913"/>
              <a:gd name="connsiteY5" fmla="*/ 1572112 h 2701944"/>
              <a:gd name="connsiteX6" fmla="*/ 546705 w 1209913"/>
              <a:gd name="connsiteY6" fmla="*/ 2701944 h 2701944"/>
              <a:gd name="connsiteX7" fmla="*/ 1209913 w 1209913"/>
              <a:gd name="connsiteY7" fmla="*/ 2692400 h 2701944"/>
              <a:gd name="connsiteX8" fmla="*/ 1202293 w 1209913"/>
              <a:gd name="connsiteY8" fmla="*/ 5080 h 2701944"/>
              <a:gd name="connsiteX9" fmla="*/ 146421 w 1209913"/>
              <a:gd name="connsiteY9" fmla="*/ 0 h 2701944"/>
              <a:gd name="connsiteX0" fmla="*/ 146421 w 1209913"/>
              <a:gd name="connsiteY0" fmla="*/ 0 h 2701944"/>
              <a:gd name="connsiteX1" fmla="*/ 184539 w 1209913"/>
              <a:gd name="connsiteY1" fmla="*/ 858241 h 2701944"/>
              <a:gd name="connsiteX2" fmla="*/ 35859 w 1209913"/>
              <a:gd name="connsiteY2" fmla="*/ 893198 h 2701944"/>
              <a:gd name="connsiteX3" fmla="*/ 0 w 1209913"/>
              <a:gd name="connsiteY3" fmla="*/ 993811 h 2701944"/>
              <a:gd name="connsiteX4" fmla="*/ 310570 w 1209913"/>
              <a:gd name="connsiteY4" fmla="*/ 1582007 h 2701944"/>
              <a:gd name="connsiteX5" fmla="*/ 529278 w 1209913"/>
              <a:gd name="connsiteY5" fmla="*/ 1572112 h 2701944"/>
              <a:gd name="connsiteX6" fmla="*/ 546705 w 1209913"/>
              <a:gd name="connsiteY6" fmla="*/ 2701944 h 2701944"/>
              <a:gd name="connsiteX7" fmla="*/ 1209913 w 1209913"/>
              <a:gd name="connsiteY7" fmla="*/ 2692400 h 2701944"/>
              <a:gd name="connsiteX8" fmla="*/ 1202293 w 1209913"/>
              <a:gd name="connsiteY8" fmla="*/ 5080 h 2701944"/>
              <a:gd name="connsiteX9" fmla="*/ 146421 w 1209913"/>
              <a:gd name="connsiteY9" fmla="*/ 0 h 2701944"/>
              <a:gd name="connsiteX0" fmla="*/ 181170 w 1209913"/>
              <a:gd name="connsiteY0" fmla="*/ 5726 h 2696864"/>
              <a:gd name="connsiteX1" fmla="*/ 184539 w 1209913"/>
              <a:gd name="connsiteY1" fmla="*/ 853161 h 2696864"/>
              <a:gd name="connsiteX2" fmla="*/ 35859 w 1209913"/>
              <a:gd name="connsiteY2" fmla="*/ 888118 h 2696864"/>
              <a:gd name="connsiteX3" fmla="*/ 0 w 1209913"/>
              <a:gd name="connsiteY3" fmla="*/ 988731 h 2696864"/>
              <a:gd name="connsiteX4" fmla="*/ 310570 w 1209913"/>
              <a:gd name="connsiteY4" fmla="*/ 1576927 h 2696864"/>
              <a:gd name="connsiteX5" fmla="*/ 529278 w 1209913"/>
              <a:gd name="connsiteY5" fmla="*/ 1567032 h 2696864"/>
              <a:gd name="connsiteX6" fmla="*/ 546705 w 1209913"/>
              <a:gd name="connsiteY6" fmla="*/ 2696864 h 2696864"/>
              <a:gd name="connsiteX7" fmla="*/ 1209913 w 1209913"/>
              <a:gd name="connsiteY7" fmla="*/ 2687320 h 2696864"/>
              <a:gd name="connsiteX8" fmla="*/ 1202293 w 1209913"/>
              <a:gd name="connsiteY8" fmla="*/ 0 h 2696864"/>
              <a:gd name="connsiteX9" fmla="*/ 181170 w 1209913"/>
              <a:gd name="connsiteY9" fmla="*/ 5726 h 2696864"/>
              <a:gd name="connsiteX0" fmla="*/ 215919 w 1244662"/>
              <a:gd name="connsiteY0" fmla="*/ 5726 h 2696864"/>
              <a:gd name="connsiteX1" fmla="*/ 219288 w 1244662"/>
              <a:gd name="connsiteY1" fmla="*/ 853161 h 2696864"/>
              <a:gd name="connsiteX2" fmla="*/ 70608 w 1244662"/>
              <a:gd name="connsiteY2" fmla="*/ 888118 h 2696864"/>
              <a:gd name="connsiteX3" fmla="*/ 0 w 1244662"/>
              <a:gd name="connsiteY3" fmla="*/ 967120 h 2696864"/>
              <a:gd name="connsiteX4" fmla="*/ 345319 w 1244662"/>
              <a:gd name="connsiteY4" fmla="*/ 1576927 h 2696864"/>
              <a:gd name="connsiteX5" fmla="*/ 564027 w 1244662"/>
              <a:gd name="connsiteY5" fmla="*/ 1567032 h 2696864"/>
              <a:gd name="connsiteX6" fmla="*/ 581454 w 1244662"/>
              <a:gd name="connsiteY6" fmla="*/ 2696864 h 2696864"/>
              <a:gd name="connsiteX7" fmla="*/ 1244662 w 1244662"/>
              <a:gd name="connsiteY7" fmla="*/ 2687320 h 2696864"/>
              <a:gd name="connsiteX8" fmla="*/ 1237042 w 1244662"/>
              <a:gd name="connsiteY8" fmla="*/ 0 h 2696864"/>
              <a:gd name="connsiteX9" fmla="*/ 215919 w 1244662"/>
              <a:gd name="connsiteY9" fmla="*/ 5726 h 2696864"/>
              <a:gd name="connsiteX0" fmla="*/ 215919 w 1244662"/>
              <a:gd name="connsiteY0" fmla="*/ 5726 h 2696864"/>
              <a:gd name="connsiteX1" fmla="*/ 219288 w 1244662"/>
              <a:gd name="connsiteY1" fmla="*/ 853161 h 2696864"/>
              <a:gd name="connsiteX2" fmla="*/ 70608 w 1244662"/>
              <a:gd name="connsiteY2" fmla="*/ 888118 h 2696864"/>
              <a:gd name="connsiteX3" fmla="*/ 0 w 1244662"/>
              <a:gd name="connsiteY3" fmla="*/ 967120 h 2696864"/>
              <a:gd name="connsiteX4" fmla="*/ 295678 w 1244662"/>
              <a:gd name="connsiteY4" fmla="*/ 1587732 h 2696864"/>
              <a:gd name="connsiteX5" fmla="*/ 564027 w 1244662"/>
              <a:gd name="connsiteY5" fmla="*/ 1567032 h 2696864"/>
              <a:gd name="connsiteX6" fmla="*/ 581454 w 1244662"/>
              <a:gd name="connsiteY6" fmla="*/ 2696864 h 2696864"/>
              <a:gd name="connsiteX7" fmla="*/ 1244662 w 1244662"/>
              <a:gd name="connsiteY7" fmla="*/ 2687320 h 2696864"/>
              <a:gd name="connsiteX8" fmla="*/ 1237042 w 1244662"/>
              <a:gd name="connsiteY8" fmla="*/ 0 h 2696864"/>
              <a:gd name="connsiteX9" fmla="*/ 215919 w 1244662"/>
              <a:gd name="connsiteY9" fmla="*/ 5726 h 2696864"/>
              <a:gd name="connsiteX0" fmla="*/ 215919 w 1244662"/>
              <a:gd name="connsiteY0" fmla="*/ 5726 h 2696864"/>
              <a:gd name="connsiteX1" fmla="*/ 219288 w 1244662"/>
              <a:gd name="connsiteY1" fmla="*/ 853161 h 2696864"/>
              <a:gd name="connsiteX2" fmla="*/ 70608 w 1244662"/>
              <a:gd name="connsiteY2" fmla="*/ 888118 h 2696864"/>
              <a:gd name="connsiteX3" fmla="*/ 0 w 1244662"/>
              <a:gd name="connsiteY3" fmla="*/ 967120 h 2696864"/>
              <a:gd name="connsiteX4" fmla="*/ 295678 w 1244662"/>
              <a:gd name="connsiteY4" fmla="*/ 1587732 h 2696864"/>
              <a:gd name="connsiteX5" fmla="*/ 484601 w 1244662"/>
              <a:gd name="connsiteY5" fmla="*/ 1599449 h 2696864"/>
              <a:gd name="connsiteX6" fmla="*/ 581454 w 1244662"/>
              <a:gd name="connsiteY6" fmla="*/ 2696864 h 2696864"/>
              <a:gd name="connsiteX7" fmla="*/ 1244662 w 1244662"/>
              <a:gd name="connsiteY7" fmla="*/ 2687320 h 2696864"/>
              <a:gd name="connsiteX8" fmla="*/ 1237042 w 1244662"/>
              <a:gd name="connsiteY8" fmla="*/ 0 h 2696864"/>
              <a:gd name="connsiteX9" fmla="*/ 215919 w 1244662"/>
              <a:gd name="connsiteY9" fmla="*/ 5726 h 2696864"/>
              <a:gd name="connsiteX0" fmla="*/ 215919 w 1244662"/>
              <a:gd name="connsiteY0" fmla="*/ 5726 h 2718475"/>
              <a:gd name="connsiteX1" fmla="*/ 219288 w 1244662"/>
              <a:gd name="connsiteY1" fmla="*/ 853161 h 2718475"/>
              <a:gd name="connsiteX2" fmla="*/ 70608 w 1244662"/>
              <a:gd name="connsiteY2" fmla="*/ 888118 h 2718475"/>
              <a:gd name="connsiteX3" fmla="*/ 0 w 1244662"/>
              <a:gd name="connsiteY3" fmla="*/ 967120 h 2718475"/>
              <a:gd name="connsiteX4" fmla="*/ 295678 w 1244662"/>
              <a:gd name="connsiteY4" fmla="*/ 1587732 h 2718475"/>
              <a:gd name="connsiteX5" fmla="*/ 484601 w 1244662"/>
              <a:gd name="connsiteY5" fmla="*/ 1599449 h 2718475"/>
              <a:gd name="connsiteX6" fmla="*/ 502028 w 1244662"/>
              <a:gd name="connsiteY6" fmla="*/ 2718475 h 2718475"/>
              <a:gd name="connsiteX7" fmla="*/ 1244662 w 1244662"/>
              <a:gd name="connsiteY7" fmla="*/ 2687320 h 2718475"/>
              <a:gd name="connsiteX8" fmla="*/ 1237042 w 1244662"/>
              <a:gd name="connsiteY8" fmla="*/ 0 h 2718475"/>
              <a:gd name="connsiteX9" fmla="*/ 215919 w 1244662"/>
              <a:gd name="connsiteY9" fmla="*/ 5726 h 2718475"/>
              <a:gd name="connsiteX0" fmla="*/ 215919 w 1244662"/>
              <a:gd name="connsiteY0" fmla="*/ 5726 h 2687320"/>
              <a:gd name="connsiteX1" fmla="*/ 219288 w 1244662"/>
              <a:gd name="connsiteY1" fmla="*/ 853161 h 2687320"/>
              <a:gd name="connsiteX2" fmla="*/ 70608 w 1244662"/>
              <a:gd name="connsiteY2" fmla="*/ 888118 h 2687320"/>
              <a:gd name="connsiteX3" fmla="*/ 0 w 1244662"/>
              <a:gd name="connsiteY3" fmla="*/ 967120 h 2687320"/>
              <a:gd name="connsiteX4" fmla="*/ 295678 w 1244662"/>
              <a:gd name="connsiteY4" fmla="*/ 1587732 h 2687320"/>
              <a:gd name="connsiteX5" fmla="*/ 484601 w 1244662"/>
              <a:gd name="connsiteY5" fmla="*/ 1599449 h 2687320"/>
              <a:gd name="connsiteX6" fmla="*/ 497064 w 1244662"/>
              <a:gd name="connsiteY6" fmla="*/ 2675252 h 2687320"/>
              <a:gd name="connsiteX7" fmla="*/ 1244662 w 1244662"/>
              <a:gd name="connsiteY7" fmla="*/ 2687320 h 2687320"/>
              <a:gd name="connsiteX8" fmla="*/ 1237042 w 1244662"/>
              <a:gd name="connsiteY8" fmla="*/ 0 h 2687320"/>
              <a:gd name="connsiteX9" fmla="*/ 215919 w 1244662"/>
              <a:gd name="connsiteY9" fmla="*/ 5726 h 268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4662" h="2687320">
                <a:moveTo>
                  <a:pt x="215919" y="5726"/>
                </a:moveTo>
                <a:lnTo>
                  <a:pt x="219288" y="853161"/>
                </a:lnTo>
                <a:lnTo>
                  <a:pt x="70608" y="888118"/>
                </a:lnTo>
                <a:lnTo>
                  <a:pt x="0" y="967120"/>
                </a:lnTo>
                <a:lnTo>
                  <a:pt x="295678" y="1587732"/>
                </a:lnTo>
                <a:lnTo>
                  <a:pt x="484601" y="1599449"/>
                </a:lnTo>
                <a:cubicBezTo>
                  <a:pt x="485448" y="1758622"/>
                  <a:pt x="496217" y="2516079"/>
                  <a:pt x="497064" y="2675252"/>
                </a:cubicBezTo>
                <a:lnTo>
                  <a:pt x="1244662" y="2687320"/>
                </a:lnTo>
                <a:cubicBezTo>
                  <a:pt x="1242969" y="1988820"/>
                  <a:pt x="1238735" y="698500"/>
                  <a:pt x="1237042" y="0"/>
                </a:cubicBezTo>
                <a:lnTo>
                  <a:pt x="215919" y="5726"/>
                </a:lnTo>
                <a:close/>
              </a:path>
            </a:pathLst>
          </a:custGeom>
          <a:noFill/>
          <a:ln>
            <a:solidFill>
              <a:srgbClr val="DB03A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42" name="TextBox 41"/>
          <p:cNvSpPr txBox="1"/>
          <p:nvPr/>
        </p:nvSpPr>
        <p:spPr>
          <a:xfrm>
            <a:off x="6226799" y="2417354"/>
            <a:ext cx="2687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DB03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Combustion SOA (</a:t>
            </a:r>
            <a:r>
              <a:rPr lang="en-US" sz="1400" dirty="0" err="1" smtClean="0">
                <a:solidFill>
                  <a:srgbClr val="DB03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pcSOA</a:t>
            </a:r>
            <a:r>
              <a:rPr lang="en-US" sz="1400" dirty="0" smtClean="0">
                <a:solidFill>
                  <a:srgbClr val="DB03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400" dirty="0">
              <a:solidFill>
                <a:srgbClr val="DB03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8098" y="2240195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nvPOA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365221" y="2239974"/>
            <a:ext cx="976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svPOA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3886861" y="4394296"/>
            <a:ext cx="1472667" cy="1245914"/>
          </a:xfrm>
          <a:custGeom>
            <a:avLst/>
            <a:gdLst>
              <a:gd name="connsiteX0" fmla="*/ 0 w 1450848"/>
              <a:gd name="connsiteY0" fmla="*/ 24384 h 1127760"/>
              <a:gd name="connsiteX1" fmla="*/ 6096 w 1450848"/>
              <a:gd name="connsiteY1" fmla="*/ 585216 h 1127760"/>
              <a:gd name="connsiteX2" fmla="*/ 323088 w 1450848"/>
              <a:gd name="connsiteY2" fmla="*/ 585216 h 1127760"/>
              <a:gd name="connsiteX3" fmla="*/ 335280 w 1450848"/>
              <a:gd name="connsiteY3" fmla="*/ 1127760 h 1127760"/>
              <a:gd name="connsiteX4" fmla="*/ 1450848 w 1450848"/>
              <a:gd name="connsiteY4" fmla="*/ 1127760 h 1127760"/>
              <a:gd name="connsiteX5" fmla="*/ 1450848 w 1450848"/>
              <a:gd name="connsiteY5" fmla="*/ 0 h 1127760"/>
              <a:gd name="connsiteX6" fmla="*/ 0 w 1450848"/>
              <a:gd name="connsiteY6" fmla="*/ 24384 h 1127760"/>
              <a:gd name="connsiteX0" fmla="*/ 12192 w 1444752"/>
              <a:gd name="connsiteY0" fmla="*/ 0 h 1133856"/>
              <a:gd name="connsiteX1" fmla="*/ 0 w 1444752"/>
              <a:gd name="connsiteY1" fmla="*/ 591312 h 1133856"/>
              <a:gd name="connsiteX2" fmla="*/ 316992 w 1444752"/>
              <a:gd name="connsiteY2" fmla="*/ 591312 h 1133856"/>
              <a:gd name="connsiteX3" fmla="*/ 329184 w 1444752"/>
              <a:gd name="connsiteY3" fmla="*/ 1133856 h 1133856"/>
              <a:gd name="connsiteX4" fmla="*/ 1444752 w 1444752"/>
              <a:gd name="connsiteY4" fmla="*/ 1133856 h 1133856"/>
              <a:gd name="connsiteX5" fmla="*/ 1444752 w 1444752"/>
              <a:gd name="connsiteY5" fmla="*/ 6096 h 1133856"/>
              <a:gd name="connsiteX6" fmla="*/ 12192 w 1444752"/>
              <a:gd name="connsiteY6" fmla="*/ 0 h 1133856"/>
              <a:gd name="connsiteX0" fmla="*/ 0 w 1444752"/>
              <a:gd name="connsiteY0" fmla="*/ 0 h 1133856"/>
              <a:gd name="connsiteX1" fmla="*/ 0 w 1444752"/>
              <a:gd name="connsiteY1" fmla="*/ 591312 h 1133856"/>
              <a:gd name="connsiteX2" fmla="*/ 316992 w 1444752"/>
              <a:gd name="connsiteY2" fmla="*/ 591312 h 1133856"/>
              <a:gd name="connsiteX3" fmla="*/ 329184 w 1444752"/>
              <a:gd name="connsiteY3" fmla="*/ 1133856 h 1133856"/>
              <a:gd name="connsiteX4" fmla="*/ 1444752 w 1444752"/>
              <a:gd name="connsiteY4" fmla="*/ 1133856 h 1133856"/>
              <a:gd name="connsiteX5" fmla="*/ 1444752 w 1444752"/>
              <a:gd name="connsiteY5" fmla="*/ 6096 h 1133856"/>
              <a:gd name="connsiteX6" fmla="*/ 0 w 1444752"/>
              <a:gd name="connsiteY6" fmla="*/ 0 h 1133856"/>
              <a:gd name="connsiteX0" fmla="*/ 6096 w 1444752"/>
              <a:gd name="connsiteY0" fmla="*/ 0 h 1400091"/>
              <a:gd name="connsiteX1" fmla="*/ 0 w 1444752"/>
              <a:gd name="connsiteY1" fmla="*/ 857547 h 1400091"/>
              <a:gd name="connsiteX2" fmla="*/ 316992 w 1444752"/>
              <a:gd name="connsiteY2" fmla="*/ 857547 h 1400091"/>
              <a:gd name="connsiteX3" fmla="*/ 329184 w 1444752"/>
              <a:gd name="connsiteY3" fmla="*/ 1400091 h 1400091"/>
              <a:gd name="connsiteX4" fmla="*/ 1444752 w 1444752"/>
              <a:gd name="connsiteY4" fmla="*/ 1400091 h 1400091"/>
              <a:gd name="connsiteX5" fmla="*/ 1444752 w 1444752"/>
              <a:gd name="connsiteY5" fmla="*/ 272331 h 1400091"/>
              <a:gd name="connsiteX6" fmla="*/ 6096 w 1444752"/>
              <a:gd name="connsiteY6" fmla="*/ 0 h 1400091"/>
              <a:gd name="connsiteX0" fmla="*/ 6096 w 1444752"/>
              <a:gd name="connsiteY0" fmla="*/ 0 h 1400091"/>
              <a:gd name="connsiteX1" fmla="*/ 0 w 1444752"/>
              <a:gd name="connsiteY1" fmla="*/ 857547 h 1400091"/>
              <a:gd name="connsiteX2" fmla="*/ 316992 w 1444752"/>
              <a:gd name="connsiteY2" fmla="*/ 857547 h 1400091"/>
              <a:gd name="connsiteX3" fmla="*/ 329184 w 1444752"/>
              <a:gd name="connsiteY3" fmla="*/ 1400091 h 1400091"/>
              <a:gd name="connsiteX4" fmla="*/ 1444752 w 1444752"/>
              <a:gd name="connsiteY4" fmla="*/ 1400091 h 1400091"/>
              <a:gd name="connsiteX5" fmla="*/ 1438656 w 1444752"/>
              <a:gd name="connsiteY5" fmla="*/ 12147 h 1400091"/>
              <a:gd name="connsiteX6" fmla="*/ 6096 w 1444752"/>
              <a:gd name="connsiteY6" fmla="*/ 0 h 1400091"/>
              <a:gd name="connsiteX0" fmla="*/ 6096 w 1444752"/>
              <a:gd name="connsiteY0" fmla="*/ 157275 h 1387944"/>
              <a:gd name="connsiteX1" fmla="*/ 0 w 1444752"/>
              <a:gd name="connsiteY1" fmla="*/ 845400 h 1387944"/>
              <a:gd name="connsiteX2" fmla="*/ 316992 w 1444752"/>
              <a:gd name="connsiteY2" fmla="*/ 845400 h 1387944"/>
              <a:gd name="connsiteX3" fmla="*/ 329184 w 1444752"/>
              <a:gd name="connsiteY3" fmla="*/ 1387944 h 1387944"/>
              <a:gd name="connsiteX4" fmla="*/ 1444752 w 1444752"/>
              <a:gd name="connsiteY4" fmla="*/ 1387944 h 1387944"/>
              <a:gd name="connsiteX5" fmla="*/ 1438656 w 1444752"/>
              <a:gd name="connsiteY5" fmla="*/ 0 h 1387944"/>
              <a:gd name="connsiteX6" fmla="*/ 6096 w 1444752"/>
              <a:gd name="connsiteY6" fmla="*/ 157275 h 1387944"/>
              <a:gd name="connsiteX0" fmla="*/ 6096 w 1444752"/>
              <a:gd name="connsiteY0" fmla="*/ 6005 h 1236674"/>
              <a:gd name="connsiteX1" fmla="*/ 0 w 1444752"/>
              <a:gd name="connsiteY1" fmla="*/ 694130 h 1236674"/>
              <a:gd name="connsiteX2" fmla="*/ 316992 w 1444752"/>
              <a:gd name="connsiteY2" fmla="*/ 694130 h 1236674"/>
              <a:gd name="connsiteX3" fmla="*/ 329184 w 1444752"/>
              <a:gd name="connsiteY3" fmla="*/ 1236674 h 1236674"/>
              <a:gd name="connsiteX4" fmla="*/ 1444752 w 1444752"/>
              <a:gd name="connsiteY4" fmla="*/ 1236674 h 1236674"/>
              <a:gd name="connsiteX5" fmla="*/ 1438656 w 1444752"/>
              <a:gd name="connsiteY5" fmla="*/ 0 h 1236674"/>
              <a:gd name="connsiteX6" fmla="*/ 6096 w 1444752"/>
              <a:gd name="connsiteY6" fmla="*/ 6005 h 1236674"/>
              <a:gd name="connsiteX0" fmla="*/ 0 w 1438656"/>
              <a:gd name="connsiteY0" fmla="*/ 6005 h 1236674"/>
              <a:gd name="connsiteX1" fmla="*/ 6096 w 1438656"/>
              <a:gd name="connsiteY1" fmla="*/ 694130 h 1236674"/>
              <a:gd name="connsiteX2" fmla="*/ 310896 w 1438656"/>
              <a:gd name="connsiteY2" fmla="*/ 694130 h 1236674"/>
              <a:gd name="connsiteX3" fmla="*/ 323088 w 1438656"/>
              <a:gd name="connsiteY3" fmla="*/ 1236674 h 1236674"/>
              <a:gd name="connsiteX4" fmla="*/ 1438656 w 1438656"/>
              <a:gd name="connsiteY4" fmla="*/ 1236674 h 1236674"/>
              <a:gd name="connsiteX5" fmla="*/ 1432560 w 1438656"/>
              <a:gd name="connsiteY5" fmla="*/ 0 h 1236674"/>
              <a:gd name="connsiteX6" fmla="*/ 0 w 1438656"/>
              <a:gd name="connsiteY6" fmla="*/ 6005 h 1236674"/>
              <a:gd name="connsiteX0" fmla="*/ 6096 w 1444752"/>
              <a:gd name="connsiteY0" fmla="*/ 6005 h 1236674"/>
              <a:gd name="connsiteX1" fmla="*/ 0 w 1444752"/>
              <a:gd name="connsiteY1" fmla="*/ 688079 h 1236674"/>
              <a:gd name="connsiteX2" fmla="*/ 316992 w 1444752"/>
              <a:gd name="connsiteY2" fmla="*/ 694130 h 1236674"/>
              <a:gd name="connsiteX3" fmla="*/ 329184 w 1444752"/>
              <a:gd name="connsiteY3" fmla="*/ 1236674 h 1236674"/>
              <a:gd name="connsiteX4" fmla="*/ 1444752 w 1444752"/>
              <a:gd name="connsiteY4" fmla="*/ 1236674 h 1236674"/>
              <a:gd name="connsiteX5" fmla="*/ 1438656 w 1444752"/>
              <a:gd name="connsiteY5" fmla="*/ 0 h 1236674"/>
              <a:gd name="connsiteX6" fmla="*/ 6096 w 1444752"/>
              <a:gd name="connsiteY6" fmla="*/ 6005 h 1236674"/>
              <a:gd name="connsiteX0" fmla="*/ 0 w 1438656"/>
              <a:gd name="connsiteY0" fmla="*/ 6005 h 1236674"/>
              <a:gd name="connsiteX1" fmla="*/ 0 w 1438656"/>
              <a:gd name="connsiteY1" fmla="*/ 688079 h 1236674"/>
              <a:gd name="connsiteX2" fmla="*/ 310896 w 1438656"/>
              <a:gd name="connsiteY2" fmla="*/ 694130 h 1236674"/>
              <a:gd name="connsiteX3" fmla="*/ 323088 w 1438656"/>
              <a:gd name="connsiteY3" fmla="*/ 1236674 h 1236674"/>
              <a:gd name="connsiteX4" fmla="*/ 1438656 w 1438656"/>
              <a:gd name="connsiteY4" fmla="*/ 1236674 h 1236674"/>
              <a:gd name="connsiteX5" fmla="*/ 1432560 w 1438656"/>
              <a:gd name="connsiteY5" fmla="*/ 0 h 1236674"/>
              <a:gd name="connsiteX6" fmla="*/ 0 w 1438656"/>
              <a:gd name="connsiteY6" fmla="*/ 6005 h 1236674"/>
              <a:gd name="connsiteX0" fmla="*/ 0 w 1438656"/>
              <a:gd name="connsiteY0" fmla="*/ 6005 h 1236674"/>
              <a:gd name="connsiteX1" fmla="*/ 0 w 1438656"/>
              <a:gd name="connsiteY1" fmla="*/ 688079 h 1236674"/>
              <a:gd name="connsiteX2" fmla="*/ 323088 w 1438656"/>
              <a:gd name="connsiteY2" fmla="*/ 694130 h 1236674"/>
              <a:gd name="connsiteX3" fmla="*/ 323088 w 1438656"/>
              <a:gd name="connsiteY3" fmla="*/ 1236674 h 1236674"/>
              <a:gd name="connsiteX4" fmla="*/ 1438656 w 1438656"/>
              <a:gd name="connsiteY4" fmla="*/ 1236674 h 1236674"/>
              <a:gd name="connsiteX5" fmla="*/ 1432560 w 1438656"/>
              <a:gd name="connsiteY5" fmla="*/ 0 h 1236674"/>
              <a:gd name="connsiteX6" fmla="*/ 0 w 1438656"/>
              <a:gd name="connsiteY6" fmla="*/ 6005 h 123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8656" h="1236674">
                <a:moveTo>
                  <a:pt x="0" y="6005"/>
                </a:moveTo>
                <a:lnTo>
                  <a:pt x="0" y="688079"/>
                </a:lnTo>
                <a:lnTo>
                  <a:pt x="323088" y="694130"/>
                </a:lnTo>
                <a:lnTo>
                  <a:pt x="323088" y="1236674"/>
                </a:lnTo>
                <a:lnTo>
                  <a:pt x="1438656" y="1236674"/>
                </a:lnTo>
                <a:lnTo>
                  <a:pt x="1432560" y="0"/>
                </a:lnTo>
                <a:lnTo>
                  <a:pt x="0" y="6005"/>
                </a:lnTo>
                <a:close/>
              </a:path>
            </a:pathLst>
          </a:custGeom>
          <a:noFill/>
          <a:ln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46" name="TextBox 45"/>
          <p:cNvSpPr txBox="1"/>
          <p:nvPr/>
        </p:nvSpPr>
        <p:spPr>
          <a:xfrm>
            <a:off x="3837309" y="4367544"/>
            <a:ext cx="10916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u="sng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Semivolatile POA</a:t>
            </a:r>
            <a:endParaRPr lang="en-US" sz="1100" u="sng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 bwMode="auto">
          <a:xfrm flipH="1" flipV="1">
            <a:off x="7671548" y="5017253"/>
            <a:ext cx="272431" cy="22382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>
            <a:stCxn id="35" idx="1"/>
          </p:cNvCxnSpPr>
          <p:nvPr/>
        </p:nvCxnSpPr>
        <p:spPr bwMode="auto">
          <a:xfrm flipH="1" flipV="1">
            <a:off x="6713979" y="4953423"/>
            <a:ext cx="1243129" cy="28090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TextBox 62"/>
          <p:cNvSpPr txBox="1"/>
          <p:nvPr/>
        </p:nvSpPr>
        <p:spPr>
          <a:xfrm>
            <a:off x="1302043" y="5767647"/>
            <a:ext cx="4784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SOG – secondary organic gas</a:t>
            </a:r>
          </a:p>
          <a:p>
            <a:r>
              <a:rPr lang="en-US" sz="1400" dirty="0" smtClean="0"/>
              <a:t>LV-POG – low volatility primary organic gas</a:t>
            </a:r>
          </a:p>
          <a:p>
            <a:r>
              <a:rPr lang="en-US" sz="1400" dirty="0" smtClean="0"/>
              <a:t>SV-POG – semivolatile primary organic gas</a:t>
            </a:r>
          </a:p>
          <a:p>
            <a:r>
              <a:rPr lang="en-US" sz="1400" dirty="0" smtClean="0"/>
              <a:t>IVOC – intermediate volatility organic compounds</a:t>
            </a:r>
            <a:endParaRPr lang="en-US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5696768" y="5892399"/>
            <a:ext cx="3170829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FF00"/>
                </a:solidFill>
              </a:rPr>
              <a:t>Both of these configurations are available in CMAQv5.2</a:t>
            </a:r>
            <a:endParaRPr lang="en-US" sz="1800" dirty="0">
              <a:solidFill>
                <a:srgbClr val="FFFF00"/>
              </a:solidFill>
            </a:endParaRPr>
          </a:p>
        </p:txBody>
      </p:sp>
      <p:cxnSp>
        <p:nvCxnSpPr>
          <p:cNvPr id="66" name="Straight Arrow Connector 65"/>
          <p:cNvCxnSpPr>
            <a:stCxn id="64" idx="1"/>
          </p:cNvCxnSpPr>
          <p:nvPr/>
        </p:nvCxnSpPr>
        <p:spPr bwMode="auto">
          <a:xfrm flipH="1" flipV="1">
            <a:off x="2905125" y="5093876"/>
            <a:ext cx="2791643" cy="112168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Arrow Connector 67"/>
          <p:cNvCxnSpPr>
            <a:stCxn id="64" idx="1"/>
          </p:cNvCxnSpPr>
          <p:nvPr/>
        </p:nvCxnSpPr>
        <p:spPr bwMode="auto">
          <a:xfrm flipH="1" flipV="1">
            <a:off x="5526570" y="4846866"/>
            <a:ext cx="170198" cy="136869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9295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/>
      <p:bldP spid="29" grpId="0" animBg="1"/>
      <p:bldP spid="31" grpId="0"/>
      <p:bldP spid="32" grpId="0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AD7DD-8889-40EE-AB37-66A654BC2EE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76200"/>
            <a:ext cx="7239000" cy="990600"/>
          </a:xfrm>
        </p:spPr>
        <p:txBody>
          <a:bodyPr/>
          <a:lstStyle/>
          <a:p>
            <a:r>
              <a:rPr lang="en-US" sz="2800" dirty="0" smtClean="0"/>
              <a:t>Organic aerosol updates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731536"/>
            <a:ext cx="8458200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600" b="1" dirty="0" smtClean="0">
                <a:solidFill>
                  <a:srgbClr val="916D54"/>
                </a:solidFill>
              </a:rPr>
              <a:t>Semivolatile POA:</a:t>
            </a:r>
          </a:p>
          <a:p>
            <a:pPr marL="793425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Consistent with </a:t>
            </a:r>
            <a:r>
              <a:rPr lang="en-US" sz="1600" dirty="0" smtClean="0"/>
              <a:t>1.5-Volatility </a:t>
            </a:r>
            <a:r>
              <a:rPr lang="en-US" sz="1600" dirty="0" smtClean="0"/>
              <a:t>Basis Set implementation </a:t>
            </a:r>
            <a:r>
              <a:rPr lang="en-US" sz="1200" dirty="0" smtClean="0"/>
              <a:t>(Koo et al., Atmos. Environ., 2014)</a:t>
            </a:r>
            <a:endParaRPr lang="en-US" sz="1600" dirty="0" smtClean="0"/>
          </a:p>
          <a:p>
            <a:pPr marL="793425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POA aging:		</a:t>
            </a:r>
          </a:p>
          <a:p>
            <a:pPr marL="1250625" lvl="2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Explicit functionalization and fragmentation</a:t>
            </a:r>
          </a:p>
          <a:p>
            <a:pPr marL="1250625" lvl="2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 smtClean="0"/>
              <a:t>k</a:t>
            </a:r>
            <a:r>
              <a:rPr lang="en-US" sz="1600" baseline="-25000" dirty="0" err="1" smtClean="0"/>
              <a:t>OH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= 4 x 10</a:t>
            </a:r>
            <a:r>
              <a:rPr lang="en-US" sz="1600" baseline="30000" dirty="0" smtClean="0"/>
              <a:t>-11</a:t>
            </a:r>
            <a:r>
              <a:rPr lang="en-US" sz="1600" dirty="0" smtClean="0"/>
              <a:t> cm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 molec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 s</a:t>
            </a:r>
            <a:r>
              <a:rPr lang="en-US" sz="1600" baseline="30000" dirty="0" smtClean="0"/>
              <a:t>-1</a:t>
            </a:r>
            <a:endParaRPr lang="en-US" sz="1600" dirty="0" smtClean="0"/>
          </a:p>
          <a:p>
            <a:pPr marL="793425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93425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450525" lvl="1" algn="just">
              <a:spcAft>
                <a:spcPts val="600"/>
              </a:spcAft>
            </a:pPr>
            <a:endParaRPr lang="en-US" sz="16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989265"/>
              </p:ext>
            </p:extLst>
          </p:nvPr>
        </p:nvGraphicFramePr>
        <p:xfrm>
          <a:off x="859767" y="2368064"/>
          <a:ext cx="7467599" cy="94488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2917229"/>
                <a:gridCol w="320385"/>
                <a:gridCol w="845997"/>
                <a:gridCol w="845997"/>
                <a:gridCol w="845997"/>
                <a:gridCol w="845997"/>
                <a:gridCol w="845997"/>
              </a:tblGrid>
              <a:tr h="182880">
                <a:tc gridSpan="7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Volatility</a:t>
                      </a:r>
                      <a:r>
                        <a:rPr lang="en-US" sz="1600" baseline="0" dirty="0" smtClean="0"/>
                        <a:t> Distribution for POA Emissions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57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5577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rgbClr val="35577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rgbClr val="35577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rgbClr val="355777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ctr" defTabSz="6586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Volatility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-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 C</a:t>
                      </a:r>
                      <a:r>
                        <a:rPr lang="en-US" sz="1400" b="1" baseline="30000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(298 K) µg m</a:t>
                      </a:r>
                      <a:r>
                        <a:rPr lang="en-US" sz="1400" b="1" baseline="30000" dirty="0" smtClean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4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accent4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≤ 0.1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accent4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accent4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accent4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accent4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1000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4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POA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Emissions Factor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0.09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0.09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0.14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0.18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0.5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accent4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47295" y="5153707"/>
            <a:ext cx="2084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0000FF"/>
                </a:solidFill>
              </a:rPr>
              <a:t>pcSOA</a:t>
            </a:r>
            <a:r>
              <a:rPr lang="en-US" sz="1400" b="1" baseline="-25000" dirty="0" err="1" smtClean="0">
                <a:solidFill>
                  <a:srgbClr val="0000FF"/>
                </a:solidFill>
              </a:rPr>
              <a:t>particle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5772" y="4175137"/>
            <a:ext cx="1954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0000FF"/>
                </a:solidFill>
              </a:rPr>
              <a:t>pcSOA</a:t>
            </a:r>
            <a:r>
              <a:rPr lang="en-US" sz="1400" b="1" baseline="-25000" dirty="0" err="1" smtClean="0">
                <a:solidFill>
                  <a:srgbClr val="0000FF"/>
                </a:solidFill>
              </a:rPr>
              <a:t>vapor</a:t>
            </a:r>
            <a:endParaRPr lang="en-US" sz="1400" b="1" dirty="0">
              <a:solidFill>
                <a:srgbClr val="0000FF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6663176" y="4593211"/>
            <a:ext cx="438885" cy="39793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6876701" y="4548127"/>
            <a:ext cx="1548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(C</a:t>
            </a:r>
            <a:r>
              <a:rPr lang="en-US" sz="1400" baseline="30000" dirty="0" smtClean="0"/>
              <a:t>*</a:t>
            </a:r>
            <a:r>
              <a:rPr lang="en-US" sz="1400" dirty="0"/>
              <a:t> </a:t>
            </a:r>
            <a:r>
              <a:rPr lang="en-US" sz="1400" dirty="0" smtClean="0"/>
              <a:t>= 10</a:t>
            </a:r>
            <a:r>
              <a:rPr lang="en-US" sz="1400" baseline="30000" dirty="0" smtClean="0"/>
              <a:t>-5</a:t>
            </a:r>
            <a:r>
              <a:rPr lang="en-US" sz="1400" dirty="0" smtClean="0"/>
              <a:t> µg m</a:t>
            </a:r>
            <a:r>
              <a:rPr lang="en-US" sz="1400" baseline="30000" dirty="0" smtClean="0"/>
              <a:t>-3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191191" y="4190440"/>
            <a:ext cx="1954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chemeClr val="bg2">
                    <a:lumMod val="75000"/>
                  </a:schemeClr>
                </a:solidFill>
              </a:rPr>
              <a:t>pcVOC</a:t>
            </a:r>
            <a:endParaRPr lang="en-US" sz="1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4032695" y="4437103"/>
            <a:ext cx="645725" cy="370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3996187" y="4525017"/>
            <a:ext cx="2525481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 err="1" smtClean="0"/>
              <a:t>k</a:t>
            </a:r>
            <a:r>
              <a:rPr lang="en-US" sz="1400" baseline="-25000" dirty="0" err="1" smtClean="0"/>
              <a:t>OH</a:t>
            </a:r>
            <a:r>
              <a:rPr lang="en-US" sz="1400" dirty="0" smtClean="0"/>
              <a:t> = </a:t>
            </a:r>
          </a:p>
          <a:p>
            <a:r>
              <a:rPr lang="en-US" sz="1400" dirty="0" smtClean="0"/>
              <a:t>1.25 x 10</a:t>
            </a:r>
            <a:r>
              <a:rPr lang="en-US" sz="1400" baseline="30000" dirty="0" smtClean="0"/>
              <a:t>-11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cm</a:t>
            </a:r>
            <a:r>
              <a:rPr lang="en-US" sz="1400" baseline="30000" dirty="0" smtClean="0"/>
              <a:t>3</a:t>
            </a:r>
            <a:r>
              <a:rPr lang="en-US" sz="1400" dirty="0" smtClean="0"/>
              <a:t> molec</a:t>
            </a:r>
            <a:r>
              <a:rPr lang="en-US" sz="1400" baseline="30000" dirty="0" smtClean="0"/>
              <a:t>-1</a:t>
            </a:r>
            <a:r>
              <a:rPr lang="en-US" sz="1400" dirty="0" smtClean="0"/>
              <a:t> s</a:t>
            </a:r>
            <a:r>
              <a:rPr lang="en-US" sz="1400" baseline="30000" dirty="0" smtClean="0"/>
              <a:t>-1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996187" y="4090927"/>
            <a:ext cx="969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+ OH</a:t>
            </a:r>
            <a:endParaRPr lang="en-US" sz="1400" dirty="0"/>
          </a:p>
        </p:txBody>
      </p:sp>
      <p:sp>
        <p:nvSpPr>
          <p:cNvPr id="16" name="Round Single Corner Rectangle 15"/>
          <p:cNvSpPr/>
          <p:nvPr/>
        </p:nvSpPr>
        <p:spPr bwMode="auto">
          <a:xfrm>
            <a:off x="586154" y="4869547"/>
            <a:ext cx="1506437" cy="793236"/>
          </a:xfrm>
          <a:prstGeom prst="round1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" charset="0"/>
              </a:rPr>
              <a:t>emissions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907043" y="4487174"/>
            <a:ext cx="124628" cy="3872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076879" y="4372904"/>
            <a:ext cx="244647" cy="52500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315296" y="4213177"/>
            <a:ext cx="146310" cy="68083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557257" y="4612813"/>
            <a:ext cx="96206" cy="26023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1906379" y="4417483"/>
            <a:ext cx="498182" cy="28493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2083398" y="4607937"/>
            <a:ext cx="1887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EF = </a:t>
            </a:r>
          </a:p>
          <a:p>
            <a:r>
              <a:rPr lang="en-US" sz="1400" dirty="0" smtClean="0"/>
              <a:t>9.6 g </a:t>
            </a:r>
            <a:r>
              <a:rPr lang="en-US" sz="1400" dirty="0" err="1" smtClean="0"/>
              <a:t>pcVOC</a:t>
            </a:r>
            <a:r>
              <a:rPr lang="en-US" sz="1400" dirty="0" smtClean="0"/>
              <a:t>/ </a:t>
            </a:r>
            <a:r>
              <a:rPr lang="en-US" sz="1400" dirty="0" err="1" smtClean="0"/>
              <a:t>gPOA</a:t>
            </a:r>
            <a:endParaRPr lang="en-US" sz="1400" dirty="0"/>
          </a:p>
        </p:txBody>
      </p:sp>
      <p:sp>
        <p:nvSpPr>
          <p:cNvPr id="24" name="Freeform 23"/>
          <p:cNvSpPr/>
          <p:nvPr/>
        </p:nvSpPr>
        <p:spPr bwMode="auto">
          <a:xfrm rot="16200000">
            <a:off x="7034614" y="4174724"/>
            <a:ext cx="571500" cy="2209800"/>
          </a:xfrm>
          <a:custGeom>
            <a:avLst/>
            <a:gdLst>
              <a:gd name="connsiteX0" fmla="*/ 571500 w 571500"/>
              <a:gd name="connsiteY0" fmla="*/ 2209800 h 2209800"/>
              <a:gd name="connsiteX1" fmla="*/ 0 w 571500"/>
              <a:gd name="connsiteY1" fmla="*/ 2209800 h 2209800"/>
              <a:gd name="connsiteX2" fmla="*/ 0 w 571500"/>
              <a:gd name="connsiteY2" fmla="*/ 0 h 2209800"/>
              <a:gd name="connsiteX3" fmla="*/ 571500 w 571500"/>
              <a:gd name="connsiteY3" fmla="*/ 220980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500" h="2209800">
                <a:moveTo>
                  <a:pt x="571500" y="2209800"/>
                </a:moveTo>
                <a:lnTo>
                  <a:pt x="0" y="2209800"/>
                </a:lnTo>
                <a:lnTo>
                  <a:pt x="0" y="0"/>
                </a:lnTo>
                <a:cubicBezTo>
                  <a:pt x="315631" y="0"/>
                  <a:pt x="571500" y="989361"/>
                  <a:pt x="571500" y="2209800"/>
                </a:cubicBezTo>
                <a:close/>
              </a:path>
            </a:pathLst>
          </a:custGeom>
          <a:solidFill>
            <a:srgbClr val="00CC66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2826" y="6003807"/>
            <a:ext cx="4603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3024188" algn="l"/>
              </a:tabLst>
            </a:pPr>
            <a:r>
              <a:rPr lang="en-US" sz="1400" dirty="0" smtClean="0">
                <a:solidFill>
                  <a:srgbClr val="996600"/>
                </a:solidFill>
              </a:rPr>
              <a:t>Sensitivity Suite: </a:t>
            </a:r>
            <a:r>
              <a:rPr lang="en-US" sz="1400" dirty="0"/>
              <a:t>EF </a:t>
            </a:r>
            <a:r>
              <a:rPr lang="en-US" sz="1200" dirty="0"/>
              <a:t>[g </a:t>
            </a:r>
            <a:r>
              <a:rPr lang="en-US" sz="1200" dirty="0" err="1"/>
              <a:t>pcVOC</a:t>
            </a:r>
            <a:r>
              <a:rPr lang="en-US" sz="1200" dirty="0"/>
              <a:t> / g POA]</a:t>
            </a:r>
            <a:r>
              <a:rPr lang="en-US" sz="1400" dirty="0"/>
              <a:t> </a:t>
            </a:r>
            <a:r>
              <a:rPr lang="en-US" sz="1400" dirty="0" smtClean="0"/>
              <a:t>	= 6.5 – 12</a:t>
            </a:r>
          </a:p>
          <a:p>
            <a:pPr marL="1376363">
              <a:tabLst>
                <a:tab pos="3024188" algn="l"/>
              </a:tabLst>
            </a:pPr>
            <a:r>
              <a:rPr lang="en-US" sz="1400" dirty="0" err="1" smtClean="0"/>
              <a:t>k</a:t>
            </a:r>
            <a:r>
              <a:rPr lang="en-US" sz="1400" baseline="-25000" dirty="0" err="1" smtClean="0"/>
              <a:t>OH</a:t>
            </a:r>
            <a:r>
              <a:rPr lang="en-US" sz="1400" dirty="0" smtClean="0"/>
              <a:t> </a:t>
            </a:r>
            <a:r>
              <a:rPr lang="en-US" sz="1200" dirty="0" smtClean="0"/>
              <a:t>[</a:t>
            </a:r>
            <a:r>
              <a:rPr lang="en-US" sz="1200" dirty="0"/>
              <a:t>cm</a:t>
            </a:r>
            <a:r>
              <a:rPr lang="en-US" sz="1200" baseline="30000" dirty="0"/>
              <a:t>3</a:t>
            </a:r>
            <a:r>
              <a:rPr lang="en-US" sz="1200" dirty="0"/>
              <a:t> molec</a:t>
            </a:r>
            <a:r>
              <a:rPr lang="en-US" sz="1200" baseline="30000" dirty="0"/>
              <a:t>-1</a:t>
            </a:r>
            <a:r>
              <a:rPr lang="en-US" sz="1200" dirty="0"/>
              <a:t> </a:t>
            </a:r>
            <a:r>
              <a:rPr lang="en-US" sz="1200" dirty="0" smtClean="0"/>
              <a:t>s</a:t>
            </a:r>
            <a:r>
              <a:rPr lang="en-US" sz="1200" baseline="30000" dirty="0" smtClean="0"/>
              <a:t>-1</a:t>
            </a:r>
            <a:r>
              <a:rPr lang="en-US" sz="1200" dirty="0" smtClean="0"/>
              <a:t>]</a:t>
            </a:r>
            <a:r>
              <a:rPr lang="en-US" sz="1400" baseline="30000" dirty="0" smtClean="0"/>
              <a:t>  	</a:t>
            </a:r>
            <a:r>
              <a:rPr lang="en-US" sz="1400" dirty="0" smtClean="0"/>
              <a:t>= 1.0 – 2.0 x 10</a:t>
            </a:r>
            <a:r>
              <a:rPr lang="en-US" sz="1400" baseline="30000" dirty="0" smtClean="0"/>
              <a:t>-11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91402" y="3714864"/>
            <a:ext cx="4602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600" b="1" dirty="0">
                <a:solidFill>
                  <a:srgbClr val="916D54"/>
                </a:solidFill>
              </a:rPr>
              <a:t>Potential Combustion SOA (</a:t>
            </a:r>
            <a:r>
              <a:rPr lang="en-US" sz="1600" b="1" dirty="0" err="1">
                <a:solidFill>
                  <a:srgbClr val="916D54"/>
                </a:solidFill>
              </a:rPr>
              <a:t>pcSOA</a:t>
            </a:r>
            <a:r>
              <a:rPr lang="en-US" sz="1600" b="1" dirty="0" smtClean="0">
                <a:solidFill>
                  <a:srgbClr val="916D54"/>
                </a:solidFill>
              </a:rPr>
              <a:t>):</a:t>
            </a:r>
            <a:endParaRPr lang="en-US" sz="1600" b="1" dirty="0">
              <a:solidFill>
                <a:srgbClr val="916D54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10264" y="3317458"/>
            <a:ext cx="421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17675" algn="l"/>
                <a:tab pos="3376613" algn="l"/>
              </a:tabLst>
            </a:pPr>
            <a:r>
              <a:rPr lang="en-US" sz="1400" b="1" dirty="0" smtClean="0">
                <a:solidFill>
                  <a:srgbClr val="7E02A0"/>
                </a:solidFill>
              </a:rPr>
              <a:t>LVOC 	SVOC 	IVOC</a:t>
            </a:r>
            <a:endParaRPr lang="en-US" sz="1400" b="1" dirty="0">
              <a:solidFill>
                <a:srgbClr val="7E02A0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 flipH="1">
            <a:off x="5406013" y="3441728"/>
            <a:ext cx="52251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E02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 flipH="1">
            <a:off x="6608294" y="3443408"/>
            <a:ext cx="52251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E02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7130808" y="3332248"/>
            <a:ext cx="0" cy="10948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E02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5406013" y="3332248"/>
            <a:ext cx="0" cy="10948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E02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6797703" y="5759287"/>
            <a:ext cx="2303836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Inspired by the “SIMPLE” method:</a:t>
            </a:r>
          </a:p>
          <a:p>
            <a:pPr indent="171450"/>
            <a:r>
              <a:rPr lang="en-US" sz="1100" i="1" dirty="0" err="1" smtClean="0"/>
              <a:t>Spracklen</a:t>
            </a:r>
            <a:r>
              <a:rPr lang="en-US" sz="1100" i="1" dirty="0" smtClean="0"/>
              <a:t> et al., 2011</a:t>
            </a:r>
          </a:p>
          <a:p>
            <a:pPr indent="171450"/>
            <a:r>
              <a:rPr lang="en-US" sz="1100" i="1" dirty="0" err="1" smtClean="0"/>
              <a:t>Hodzic</a:t>
            </a:r>
            <a:r>
              <a:rPr lang="en-US" sz="1100" i="1" dirty="0" smtClean="0"/>
              <a:t> and Jimenez, 2011</a:t>
            </a:r>
          </a:p>
          <a:p>
            <a:pPr indent="171450"/>
            <a:r>
              <a:rPr lang="en-US" sz="1100" i="1" dirty="0" smtClean="0"/>
              <a:t>Hayes et al., 2015</a:t>
            </a:r>
          </a:p>
          <a:p>
            <a:pPr indent="171450"/>
            <a:r>
              <a:rPr lang="en-US" sz="1100" i="1" dirty="0" smtClean="0"/>
              <a:t>Woody et al., 2016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83437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4" grpId="0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2" grpId="0"/>
      <p:bldP spid="24" grpId="0" animBg="1"/>
      <p:bldP spid="4" grpId="0"/>
      <p:bldP spid="25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247084" y="1213014"/>
            <a:ext cx="1953956" cy="2314686"/>
            <a:chOff x="2971800" y="1283898"/>
            <a:chExt cx="4267200" cy="5054990"/>
          </a:xfrm>
        </p:grpSpPr>
        <p:pic>
          <p:nvPicPr>
            <p:cNvPr id="22" name="Picture 4" descr="https://www.lib.utexas.edu/maps/us_2001/california_ref_200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1283898"/>
              <a:ext cx="4267200" cy="5054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Oval 23"/>
            <p:cNvSpPr/>
            <p:nvPr/>
          </p:nvSpPr>
          <p:spPr bwMode="auto">
            <a:xfrm>
              <a:off x="5486400" y="5257800"/>
              <a:ext cx="419100" cy="228600"/>
            </a:xfrm>
            <a:prstGeom prst="ellips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5143500" y="4648200"/>
              <a:ext cx="419100" cy="228600"/>
            </a:xfrm>
            <a:prstGeom prst="ellips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4286250" y="3090862"/>
              <a:ext cx="419100" cy="22860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4419600" y="2832099"/>
              <a:ext cx="419100" cy="228600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508" y="3712932"/>
            <a:ext cx="5382611" cy="28071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9743" y="1213014"/>
            <a:ext cx="3049410" cy="245102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AD7DD-8889-40EE-AB37-66A654BC2EE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76200"/>
            <a:ext cx="7239000" cy="990600"/>
          </a:xfrm>
        </p:spPr>
        <p:txBody>
          <a:bodyPr/>
          <a:lstStyle/>
          <a:p>
            <a:r>
              <a:rPr lang="en-US" sz="2800" dirty="0" smtClean="0"/>
              <a:t>Evaluated new model against observations in several domains</a:t>
            </a:r>
            <a:endParaRPr lang="en-US" sz="28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175005" y="1129139"/>
            <a:ext cx="2347333" cy="3046988"/>
            <a:chOff x="152400" y="3319462"/>
            <a:chExt cx="2971800" cy="3046988"/>
          </a:xfrm>
        </p:grpSpPr>
        <p:sp>
          <p:nvSpPr>
            <p:cNvPr id="12" name="Rectangle 11"/>
            <p:cNvSpPr/>
            <p:nvPr/>
          </p:nvSpPr>
          <p:spPr bwMode="auto">
            <a:xfrm>
              <a:off x="152400" y="3319462"/>
              <a:ext cx="2971800" cy="30469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2400" y="3319462"/>
              <a:ext cx="297180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Franklin Gothic Medium Cond" panose="020B0606030402020204" pitchFamily="34" charset="0"/>
                </a:rPr>
                <a:t>California at the Nexus of Air Quality and Climate Change (</a:t>
              </a:r>
              <a:r>
                <a:rPr lang="en-US" sz="1800" dirty="0" smtClean="0">
                  <a:solidFill>
                    <a:srgbClr val="0000FF"/>
                  </a:solidFill>
                  <a:latin typeface="Franklin Gothic Medium Cond" panose="020B0606030402020204" pitchFamily="34" charset="0"/>
                </a:rPr>
                <a:t>CalNex</a:t>
              </a:r>
              <a:r>
                <a:rPr lang="en-US" sz="1800" dirty="0" smtClean="0">
                  <a:latin typeface="Franklin Gothic Medium Cond" panose="020B0606030402020204" pitchFamily="34" charset="0"/>
                </a:rPr>
                <a:t>):</a:t>
              </a:r>
            </a:p>
            <a:p>
              <a:pPr indent="171450"/>
              <a:r>
                <a:rPr lang="en-US" sz="1400" i="1" dirty="0" smtClean="0">
                  <a:latin typeface="Franklin Gothic Medium Cond" panose="020B0606030402020204" pitchFamily="34" charset="0"/>
                </a:rPr>
                <a:t>May-June 2010</a:t>
              </a:r>
            </a:p>
            <a:p>
              <a:pPr indent="171450"/>
              <a:r>
                <a:rPr lang="en-US" sz="1400" dirty="0" smtClean="0">
                  <a:latin typeface="Franklin Gothic Medium Cond" panose="020B0606030402020204" pitchFamily="34" charset="0"/>
                </a:rPr>
                <a:t>Pasadena, CA</a:t>
              </a:r>
            </a:p>
            <a:p>
              <a:pPr indent="171450"/>
              <a:r>
                <a:rPr lang="en-US" sz="1400" dirty="0" smtClean="0">
                  <a:latin typeface="Franklin Gothic Medium Cond" panose="020B0606030402020204" pitchFamily="34" charset="0"/>
                </a:rPr>
                <a:t>Bakersfield, CA</a:t>
              </a:r>
            </a:p>
            <a:p>
              <a:r>
                <a:rPr lang="en-US" sz="1800" dirty="0">
                  <a:latin typeface="Franklin Gothic Medium Cond" panose="020B0606030402020204" pitchFamily="34" charset="0"/>
                </a:rPr>
                <a:t>Carbonaceous Aerosol and Radiative Effects Study (</a:t>
              </a:r>
              <a:r>
                <a:rPr lang="en-US" sz="1800" dirty="0">
                  <a:solidFill>
                    <a:srgbClr val="FF0000"/>
                  </a:solidFill>
                  <a:latin typeface="Franklin Gothic Medium Cond" panose="020B0606030402020204" pitchFamily="34" charset="0"/>
                </a:rPr>
                <a:t>CARES</a:t>
              </a:r>
              <a:r>
                <a:rPr lang="en-US" sz="1800" dirty="0">
                  <a:latin typeface="Franklin Gothic Medium Cond" panose="020B0606030402020204" pitchFamily="34" charset="0"/>
                </a:rPr>
                <a:t>):</a:t>
              </a:r>
            </a:p>
            <a:p>
              <a:pPr indent="171450"/>
              <a:r>
                <a:rPr lang="en-US" sz="1400" i="1" dirty="0">
                  <a:latin typeface="Franklin Gothic Medium Cond" panose="020B0606030402020204" pitchFamily="34" charset="0"/>
                </a:rPr>
                <a:t>June 2010</a:t>
              </a:r>
            </a:p>
            <a:p>
              <a:pPr indent="171450"/>
              <a:r>
                <a:rPr lang="en-US" sz="1400" dirty="0" smtClean="0">
                  <a:latin typeface="Franklin Gothic Medium Cond" panose="020B0606030402020204" pitchFamily="34" charset="0"/>
                </a:rPr>
                <a:t>Sacramento, CA</a:t>
              </a:r>
              <a:endParaRPr lang="en-US" sz="1400" dirty="0">
                <a:latin typeface="Franklin Gothic Medium Cond" panose="020B0606030402020204" pitchFamily="34" charset="0"/>
              </a:endParaRPr>
            </a:p>
            <a:p>
              <a:pPr indent="171450"/>
              <a:r>
                <a:rPr lang="en-US" sz="1400" dirty="0" smtClean="0">
                  <a:latin typeface="Franklin Gothic Medium Cond" panose="020B0606030402020204" pitchFamily="34" charset="0"/>
                </a:rPr>
                <a:t>Cool, CA</a:t>
              </a:r>
              <a:endParaRPr lang="en-US" sz="1400" dirty="0">
                <a:latin typeface="Franklin Gothic Medium Cond" panose="020B0606030402020204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75005" y="4681440"/>
            <a:ext cx="2865873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anose="020B0606030402020204" pitchFamily="34" charset="0"/>
              </a:rPr>
              <a:t>CMAQ Configuration:</a:t>
            </a:r>
          </a:p>
          <a:p>
            <a:pPr marL="342900" indent="-1143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anose="020B0606030402020204" pitchFamily="34" charset="0"/>
              </a:rPr>
              <a:t>t-SOA: Odum method with yields from Griffin et al. (1999)</a:t>
            </a:r>
          </a:p>
          <a:p>
            <a:pPr marL="342900" indent="-1143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anose="020B0606030402020204" pitchFamily="34" charset="0"/>
              </a:rPr>
              <a:t>Anthropogenic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anose="020B0606030402020204" pitchFamily="34" charset="0"/>
              </a:rPr>
              <a:t>Emiss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anose="020B0606030402020204" pitchFamily="34" charset="0"/>
              </a:rPr>
              <a:t>: NEI 2011</a:t>
            </a:r>
          </a:p>
          <a:p>
            <a:pPr marL="342900" indent="-1143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anose="020B0606030402020204" pitchFamily="34" charset="0"/>
              </a:rPr>
              <a:t>Biogenic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anose="020B0606030402020204" pitchFamily="34" charset="0"/>
              </a:rPr>
              <a:t>Emiss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anose="020B0606030402020204" pitchFamily="34" charset="0"/>
              </a:rPr>
              <a:t>: BEIS 3.14</a:t>
            </a:r>
            <a:endParaRPr 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87399" y="1045691"/>
            <a:ext cx="1925191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Franklin Gothic Medium Cond" panose="020B0606030402020204" pitchFamily="34" charset="0"/>
              </a:rPr>
              <a:t>Southern Oxidant and Aerosol Study (SOAS):</a:t>
            </a:r>
          </a:p>
          <a:p>
            <a:pPr indent="171450"/>
            <a:r>
              <a:rPr lang="en-US" sz="1400" i="1" dirty="0" smtClean="0">
                <a:latin typeface="Franklin Gothic Medium Cond" panose="020B0606030402020204" pitchFamily="34" charset="0"/>
              </a:rPr>
              <a:t>May-June 2013</a:t>
            </a:r>
          </a:p>
          <a:p>
            <a:pPr indent="171450"/>
            <a:r>
              <a:rPr lang="en-US" sz="1400" dirty="0" smtClean="0">
                <a:latin typeface="Franklin Gothic Medium Cond" panose="020B0606030402020204" pitchFamily="34" charset="0"/>
              </a:rPr>
              <a:t>Centreville, AL</a:t>
            </a:r>
          </a:p>
          <a:p>
            <a:pPr indent="171450"/>
            <a:r>
              <a:rPr lang="en-US" sz="1400" dirty="0" smtClean="0">
                <a:latin typeface="Franklin Gothic Medium Cond" panose="020B0606030402020204" pitchFamily="34" charset="0"/>
              </a:rPr>
              <a:t>Look Rock, TN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60807" y="5101634"/>
            <a:ext cx="2488405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Franklin Gothic Medium Cond" panose="020B0606030402020204" pitchFamily="34" charset="0"/>
              </a:rPr>
              <a:t>Continental US</a:t>
            </a:r>
            <a:r>
              <a:rPr lang="en-US" sz="1800" dirty="0" smtClean="0">
                <a:latin typeface="Franklin Gothic Medium Cond" panose="020B0606030402020204" pitchFamily="34" charset="0"/>
              </a:rPr>
              <a:t>:</a:t>
            </a:r>
          </a:p>
          <a:p>
            <a:pPr indent="171450"/>
            <a:r>
              <a:rPr lang="en-US" sz="1400" dirty="0" smtClean="0">
                <a:latin typeface="Franklin Gothic Medium Cond" panose="020B0606030402020204" pitchFamily="34" charset="0"/>
              </a:rPr>
              <a:t>CSN, IMPROVE, SEARCH</a:t>
            </a:r>
            <a:endParaRPr lang="en-US" sz="1400" dirty="0" smtClean="0">
              <a:latin typeface="Franklin Gothic Medium Cond" panose="020B0606030402020204" pitchFamily="34" charset="0"/>
            </a:endParaRPr>
          </a:p>
          <a:p>
            <a:pPr indent="171450"/>
            <a:r>
              <a:rPr lang="en-US" sz="1400" i="1" dirty="0" smtClean="0">
                <a:latin typeface="Franklin Gothic Medium Cond" panose="020B0606030402020204" pitchFamily="34" charset="0"/>
              </a:rPr>
              <a:t>Jan-Dec, 2011</a:t>
            </a:r>
          </a:p>
          <a:p>
            <a:pPr indent="171450"/>
            <a:r>
              <a:rPr lang="en-US" sz="1400" i="1" dirty="0" smtClean="0">
                <a:latin typeface="Franklin Gothic Medium Cond" panose="020B0606030402020204" pitchFamily="34" charset="0"/>
              </a:rPr>
              <a:t>Jan, July 2002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7212590" y="2886352"/>
            <a:ext cx="138204" cy="93539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525411" y="2652633"/>
            <a:ext cx="138204" cy="79277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0644" y="1243158"/>
            <a:ext cx="63020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4 km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8149213" y="1252032"/>
            <a:ext cx="7420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12 km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7810951" y="3810250"/>
            <a:ext cx="7420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12 km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8716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0" y="6253163"/>
            <a:ext cx="609600" cy="228600"/>
          </a:xfrm>
        </p:spPr>
        <p:txBody>
          <a:bodyPr/>
          <a:lstStyle/>
          <a:p>
            <a:pPr>
              <a:defRPr/>
            </a:pPr>
            <a:fld id="{633AD7DD-8889-40EE-AB37-66A654BC2EE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76200"/>
            <a:ext cx="7239000" cy="990600"/>
          </a:xfrm>
        </p:spPr>
        <p:txBody>
          <a:bodyPr/>
          <a:lstStyle/>
          <a:p>
            <a:r>
              <a:rPr lang="en-US" sz="2800" dirty="0" smtClean="0"/>
              <a:t>Diel-averaged profiles at continuous observation sites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48" y="1209675"/>
            <a:ext cx="8808752" cy="40870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3200400" y="3267075"/>
            <a:ext cx="5791200" cy="2029613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71406" y="1095375"/>
            <a:ext cx="8958294" cy="4203700"/>
          </a:xfrm>
          <a:custGeom>
            <a:avLst/>
            <a:gdLst>
              <a:gd name="connsiteX0" fmla="*/ 16156 w 8956956"/>
              <a:gd name="connsiteY0" fmla="*/ 0 h 4203700"/>
              <a:gd name="connsiteX1" fmla="*/ 8956956 w 8956956"/>
              <a:gd name="connsiteY1" fmla="*/ 0 h 4203700"/>
              <a:gd name="connsiteX2" fmla="*/ 8956956 w 8956956"/>
              <a:gd name="connsiteY2" fmla="*/ 2120900 h 4203700"/>
              <a:gd name="connsiteX3" fmla="*/ 3051456 w 8956956"/>
              <a:gd name="connsiteY3" fmla="*/ 2120900 h 4203700"/>
              <a:gd name="connsiteX4" fmla="*/ 3051456 w 8956956"/>
              <a:gd name="connsiteY4" fmla="*/ 4203700 h 4203700"/>
              <a:gd name="connsiteX5" fmla="*/ 3456 w 8956956"/>
              <a:gd name="connsiteY5" fmla="*/ 4203700 h 4203700"/>
              <a:gd name="connsiteX6" fmla="*/ 16156 w 8956956"/>
              <a:gd name="connsiteY6" fmla="*/ 0 h 4203700"/>
              <a:gd name="connsiteX0" fmla="*/ 10578 w 8963570"/>
              <a:gd name="connsiteY0" fmla="*/ 0 h 4203700"/>
              <a:gd name="connsiteX1" fmla="*/ 8963570 w 8963570"/>
              <a:gd name="connsiteY1" fmla="*/ 0 h 4203700"/>
              <a:gd name="connsiteX2" fmla="*/ 8963570 w 8963570"/>
              <a:gd name="connsiteY2" fmla="*/ 2120900 h 4203700"/>
              <a:gd name="connsiteX3" fmla="*/ 3058070 w 8963570"/>
              <a:gd name="connsiteY3" fmla="*/ 2120900 h 4203700"/>
              <a:gd name="connsiteX4" fmla="*/ 3058070 w 8963570"/>
              <a:gd name="connsiteY4" fmla="*/ 4203700 h 4203700"/>
              <a:gd name="connsiteX5" fmla="*/ 10070 w 8963570"/>
              <a:gd name="connsiteY5" fmla="*/ 4203700 h 4203700"/>
              <a:gd name="connsiteX6" fmla="*/ 10578 w 8963570"/>
              <a:gd name="connsiteY6" fmla="*/ 0 h 4203700"/>
              <a:gd name="connsiteX0" fmla="*/ 5302 w 8958294"/>
              <a:gd name="connsiteY0" fmla="*/ 0 h 4203700"/>
              <a:gd name="connsiteX1" fmla="*/ 8958294 w 8958294"/>
              <a:gd name="connsiteY1" fmla="*/ 0 h 4203700"/>
              <a:gd name="connsiteX2" fmla="*/ 8958294 w 8958294"/>
              <a:gd name="connsiteY2" fmla="*/ 2120900 h 4203700"/>
              <a:gd name="connsiteX3" fmla="*/ 3052794 w 8958294"/>
              <a:gd name="connsiteY3" fmla="*/ 2120900 h 4203700"/>
              <a:gd name="connsiteX4" fmla="*/ 3052794 w 8958294"/>
              <a:gd name="connsiteY4" fmla="*/ 4203700 h 4203700"/>
              <a:gd name="connsiteX5" fmla="*/ 4794 w 8958294"/>
              <a:gd name="connsiteY5" fmla="*/ 4203700 h 4203700"/>
              <a:gd name="connsiteX6" fmla="*/ 5302 w 8958294"/>
              <a:gd name="connsiteY6" fmla="*/ 0 h 420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58294" h="4203700">
                <a:moveTo>
                  <a:pt x="5302" y="0"/>
                </a:moveTo>
                <a:lnTo>
                  <a:pt x="8958294" y="0"/>
                </a:lnTo>
                <a:lnTo>
                  <a:pt x="8958294" y="2120900"/>
                </a:lnTo>
                <a:lnTo>
                  <a:pt x="3052794" y="2120900"/>
                </a:lnTo>
                <a:lnTo>
                  <a:pt x="3052794" y="4203700"/>
                </a:lnTo>
                <a:lnTo>
                  <a:pt x="4794" y="4203700"/>
                </a:lnTo>
                <a:cubicBezTo>
                  <a:pt x="561" y="2802467"/>
                  <a:pt x="-3673" y="1407329"/>
                  <a:pt x="5302" y="0"/>
                </a:cubicBezTo>
                <a:close/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9260" y="5401463"/>
            <a:ext cx="18117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California Domain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94812" y="5401463"/>
            <a:ext cx="1996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Eastern US Domain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168790" y="5624282"/>
            <a:ext cx="118127" cy="10477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168790" y="5824307"/>
            <a:ext cx="118127" cy="104775"/>
          </a:xfrm>
          <a:prstGeom prst="rect">
            <a:avLst/>
          </a:prstGeom>
          <a:solidFill>
            <a:srgbClr val="FF00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168790" y="6014807"/>
            <a:ext cx="118127" cy="10477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168790" y="6186257"/>
            <a:ext cx="118127" cy="104775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168790" y="6376757"/>
            <a:ext cx="118127" cy="104775"/>
          </a:xfrm>
          <a:prstGeom prst="rect">
            <a:avLst/>
          </a:prstGeom>
          <a:solidFill>
            <a:srgbClr val="FF9A0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200400" y="3267075"/>
            <a:ext cx="5829300" cy="25572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76951" y="5545075"/>
            <a:ext cx="2705100" cy="10058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274320" rtlCol="0">
            <a:spAutoFit/>
          </a:bodyPr>
          <a:lstStyle/>
          <a:p>
            <a:r>
              <a:rPr lang="en-US" sz="1200" dirty="0" smtClean="0"/>
              <a:t>Obs</a:t>
            </a:r>
          </a:p>
          <a:p>
            <a:r>
              <a:rPr lang="en-US" sz="1200" dirty="0" err="1" smtClean="0"/>
              <a:t>nvPOA</a:t>
            </a:r>
            <a:endParaRPr lang="en-US" sz="1200" dirty="0" smtClean="0"/>
          </a:p>
          <a:p>
            <a:r>
              <a:rPr lang="en-US" sz="1200" dirty="0" err="1" smtClean="0"/>
              <a:t>svPOA</a:t>
            </a:r>
            <a:r>
              <a:rPr lang="en-US" sz="1200" dirty="0" smtClean="0"/>
              <a:t> (BASE)</a:t>
            </a:r>
          </a:p>
          <a:p>
            <a:r>
              <a:rPr lang="en-US" sz="1200" dirty="0" err="1" smtClean="0"/>
              <a:t>svPOA</a:t>
            </a:r>
            <a:r>
              <a:rPr lang="en-US" sz="1200" dirty="0"/>
              <a:t> </a:t>
            </a:r>
            <a:r>
              <a:rPr lang="en-US" sz="1200" dirty="0" smtClean="0"/>
              <a:t>(Low </a:t>
            </a:r>
            <a:r>
              <a:rPr lang="en-US" sz="1200" dirty="0" err="1" smtClean="0"/>
              <a:t>pcVOC</a:t>
            </a:r>
            <a:r>
              <a:rPr lang="en-US" sz="1200" dirty="0" smtClean="0"/>
              <a:t> Emission)</a:t>
            </a:r>
          </a:p>
          <a:p>
            <a:r>
              <a:rPr lang="en-US" sz="1200" dirty="0" err="1" smtClean="0"/>
              <a:t>svPOA</a:t>
            </a:r>
            <a:r>
              <a:rPr lang="en-US" sz="1200" dirty="0" smtClean="0"/>
              <a:t> (High </a:t>
            </a:r>
            <a:r>
              <a:rPr lang="en-US" sz="1200" dirty="0" err="1" smtClean="0"/>
              <a:t>pcVOC</a:t>
            </a:r>
            <a:r>
              <a:rPr lang="en-US" sz="1200" dirty="0" smtClean="0"/>
              <a:t> Emission)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5960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AD7DD-8889-40EE-AB37-66A654BC2EE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76200"/>
            <a:ext cx="7162800" cy="914400"/>
          </a:xfrm>
        </p:spPr>
        <p:txBody>
          <a:bodyPr/>
          <a:lstStyle/>
          <a:p>
            <a:r>
              <a:rPr lang="en-US" sz="2400" dirty="0" smtClean="0"/>
              <a:t>Base module captures extent of oxygenation and inferred volatility distribution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9002" y="1265269"/>
            <a:ext cx="5025914" cy="24325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3" y="1181514"/>
            <a:ext cx="3486033" cy="4455607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184335"/>
              </p:ext>
            </p:extLst>
          </p:nvPr>
        </p:nvGraphicFramePr>
        <p:xfrm>
          <a:off x="3771900" y="3731734"/>
          <a:ext cx="5143500" cy="2854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00421" y="945779"/>
            <a:ext cx="2029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Pasadena (CalNex)</a:t>
            </a:r>
            <a:endParaRPr lang="en-US" sz="1600" b="1" dirty="0"/>
          </a:p>
        </p:txBody>
      </p:sp>
      <p:sp>
        <p:nvSpPr>
          <p:cNvPr id="9" name="Rectangle 8"/>
          <p:cNvSpPr/>
          <p:nvPr/>
        </p:nvSpPr>
        <p:spPr bwMode="auto">
          <a:xfrm>
            <a:off x="4561952" y="1457011"/>
            <a:ext cx="884255" cy="31149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2280" y="6574165"/>
            <a:ext cx="65096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Saha et al., </a:t>
            </a:r>
            <a:r>
              <a:rPr lang="en-US" sz="1200" dirty="0"/>
              <a:t>Quantifying the volatility of organic aerosol in the southeastern U.S</a:t>
            </a:r>
            <a:r>
              <a:rPr lang="en-US" sz="1200" dirty="0" smtClean="0"/>
              <a:t>., ACPD, 2016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507613" y="6394876"/>
            <a:ext cx="3503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17675" algn="l"/>
                <a:tab pos="3376613" algn="l"/>
              </a:tabLst>
            </a:pPr>
            <a:r>
              <a:rPr lang="en-US" sz="1200" b="1" dirty="0" smtClean="0">
                <a:solidFill>
                  <a:srgbClr val="7E02A0"/>
                </a:solidFill>
              </a:rPr>
              <a:t>LVOC 	</a:t>
            </a:r>
            <a:r>
              <a:rPr lang="en-US" sz="1200" b="1" dirty="0" smtClean="0">
                <a:solidFill>
                  <a:srgbClr val="7E02A0"/>
                </a:solidFill>
              </a:rPr>
              <a:t>     SVOC </a:t>
            </a:r>
            <a:endParaRPr lang="en-US" sz="1200" b="1" dirty="0">
              <a:solidFill>
                <a:srgbClr val="7E02A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H="1">
            <a:off x="6904613" y="6535861"/>
            <a:ext cx="52251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E02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8119594" y="6535861"/>
            <a:ext cx="52251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E02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8756408" y="6429510"/>
            <a:ext cx="0" cy="10948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E02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6771263" y="6429510"/>
            <a:ext cx="0" cy="10948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E02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6161663" y="6535861"/>
            <a:ext cx="52251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E02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4802763" y="6429510"/>
            <a:ext cx="0" cy="10948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E02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4898013" y="6535861"/>
            <a:ext cx="52251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E02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4809113" y="6026569"/>
            <a:ext cx="261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≤</a:t>
            </a:r>
            <a:endParaRPr lang="en-US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29893" y="1457011"/>
            <a:ext cx="1039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</a:t>
            </a:r>
            <a:r>
              <a:rPr lang="en-US" sz="1200" baseline="-25000" dirty="0" smtClean="0"/>
              <a:t>obs</a:t>
            </a:r>
            <a:r>
              <a:rPr lang="en-US" sz="1200" dirty="0" smtClean="0"/>
              <a:t> = 0.146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6827401" y="2345794"/>
            <a:ext cx="10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m</a:t>
            </a:r>
            <a:r>
              <a:rPr lang="en-US" sz="1200" baseline="-25000" dirty="0" err="1" smtClean="0"/>
              <a:t>base</a:t>
            </a:r>
            <a:r>
              <a:rPr lang="en-US" sz="1200" dirty="0" smtClean="0"/>
              <a:t> = 0.103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7612396" y="2570834"/>
            <a:ext cx="1237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m</a:t>
            </a:r>
            <a:r>
              <a:rPr lang="en-US" sz="1200" baseline="-25000" dirty="0" err="1" smtClean="0"/>
              <a:t>nvPOA</a:t>
            </a:r>
            <a:r>
              <a:rPr lang="en-US" sz="1200" dirty="0" smtClean="0"/>
              <a:t> = 0.007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4640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0" grpId="0"/>
      <p:bldP spid="11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AD7DD-8889-40EE-AB37-66A654BC2EE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Performance sensitivity to </a:t>
            </a:r>
            <a:r>
              <a:rPr lang="en-US" sz="2400" dirty="0" err="1" smtClean="0"/>
              <a:t>pcSOA</a:t>
            </a:r>
            <a:r>
              <a:rPr lang="en-US" sz="2400" dirty="0" smtClean="0"/>
              <a:t> parameters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" b="360"/>
          <a:stretch/>
        </p:blipFill>
        <p:spPr>
          <a:xfrm>
            <a:off x="1097281" y="805962"/>
            <a:ext cx="4673598" cy="29278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349"/>
          <a:stretch/>
        </p:blipFill>
        <p:spPr>
          <a:xfrm>
            <a:off x="4229169" y="3804135"/>
            <a:ext cx="4700885" cy="298854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251209" y="3784040"/>
            <a:ext cx="866419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5693140" y="944545"/>
            <a:ext cx="313936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90033"/>
                </a:solidFill>
              </a:rPr>
              <a:t>CalNex/CARES Sites:</a:t>
            </a:r>
          </a:p>
          <a:p>
            <a:endParaRPr lang="en-US" dirty="0"/>
          </a:p>
          <a:p>
            <a:r>
              <a:rPr lang="en-US" sz="1400" dirty="0" smtClean="0"/>
              <a:t>Normalized Mean Bias Factor (NMBF) and Normalized Mean Error Factor (NMEF) calculated for data pairs at each site and then aggregated together.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19502" y="4003434"/>
            <a:ext cx="295699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026CB6"/>
                </a:solidFill>
              </a:rPr>
              <a:t>CONUS Jan/July 2011:</a:t>
            </a:r>
          </a:p>
          <a:p>
            <a:pPr>
              <a:spcAft>
                <a:spcPts val="1200"/>
              </a:spcAft>
            </a:pPr>
            <a:r>
              <a:rPr lang="en-US" sz="1400" dirty="0" smtClean="0"/>
              <a:t>Optimal Case: Low Emission Factor, Base Reaction rate (LEBR)</a:t>
            </a:r>
          </a:p>
          <a:p>
            <a:pPr>
              <a:spcAft>
                <a:spcPts val="1200"/>
              </a:spcAft>
            </a:pPr>
            <a:r>
              <a:rPr lang="en-US" sz="1400" dirty="0" smtClean="0"/>
              <a:t>NMBF and NMEF calculated for data pairs at each site </a:t>
            </a:r>
            <a:r>
              <a:rPr lang="en-US" sz="1400" i="1" dirty="0" smtClean="0"/>
              <a:t>and month </a:t>
            </a:r>
            <a:r>
              <a:rPr lang="en-US" sz="1400" dirty="0" smtClean="0"/>
              <a:t>and then aggregated together.</a:t>
            </a:r>
            <a:endParaRPr lang="en-US" sz="1400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1877532" y="1966158"/>
            <a:ext cx="556846" cy="53676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4211230" y="1476375"/>
            <a:ext cx="656045" cy="9761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5225143" y="4762269"/>
            <a:ext cx="468923" cy="92509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7468088" y="4762269"/>
            <a:ext cx="468923" cy="92509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1013095" y="869389"/>
            <a:ext cx="526141" cy="26007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600" dirty="0" smtClean="0"/>
              <a:t>12</a:t>
            </a:r>
          </a:p>
          <a:p>
            <a:pPr algn="r">
              <a:spcAft>
                <a:spcPts val="600"/>
              </a:spcAft>
            </a:pPr>
            <a:endParaRPr lang="en-US" sz="1600" dirty="0" smtClean="0"/>
          </a:p>
          <a:p>
            <a:pPr algn="r">
              <a:spcAft>
                <a:spcPts val="600"/>
              </a:spcAft>
            </a:pPr>
            <a:r>
              <a:rPr lang="en-US" sz="1600" dirty="0" smtClean="0"/>
              <a:t>10</a:t>
            </a:r>
          </a:p>
          <a:p>
            <a:pPr algn="r">
              <a:spcAft>
                <a:spcPts val="600"/>
              </a:spcAft>
            </a:pPr>
            <a:endParaRPr lang="en-US" sz="1600" dirty="0" smtClean="0"/>
          </a:p>
          <a:p>
            <a:pPr algn="r">
              <a:spcAft>
                <a:spcPts val="600"/>
              </a:spcAft>
            </a:pPr>
            <a:r>
              <a:rPr lang="en-US" sz="1600" dirty="0"/>
              <a:t>8</a:t>
            </a:r>
            <a:endParaRPr lang="en-US" sz="1600" dirty="0" smtClean="0"/>
          </a:p>
          <a:p>
            <a:pPr algn="r">
              <a:spcAft>
                <a:spcPts val="600"/>
              </a:spcAft>
            </a:pPr>
            <a:endParaRPr lang="en-US" sz="1600" dirty="0" smtClean="0"/>
          </a:p>
          <a:p>
            <a:pPr algn="r">
              <a:spcAft>
                <a:spcPts val="600"/>
              </a:spcAft>
            </a:pPr>
            <a:r>
              <a:rPr lang="en-US" sz="1600" dirty="0" smtClean="0"/>
              <a:t>6</a:t>
            </a:r>
          </a:p>
          <a:p>
            <a:pPr algn="r">
              <a:spcAft>
                <a:spcPts val="600"/>
              </a:spcAft>
            </a:pPr>
            <a:endParaRPr lang="en-US" sz="1600" dirty="0" smtClean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1480182" y="901627"/>
            <a:ext cx="1507253" cy="136822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5932" y="1956834"/>
                <a:ext cx="1232645" cy="576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𝐸𝐹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𝑝𝑐𝑉𝑂𝐶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𝐸𝐹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𝑃𝑂𝐴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2" y="1956834"/>
                <a:ext cx="1232645" cy="57676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3478321" y="868481"/>
            <a:ext cx="343350" cy="2600712"/>
          </a:xfrm>
          <a:prstGeom prst="rect">
            <a:avLst/>
          </a:prstGeom>
          <a:solidFill>
            <a:schemeClr val="bg1"/>
          </a:solidFill>
        </p:spPr>
        <p:txBody>
          <a:bodyPr wrap="square" lIns="0" rIns="91440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600" dirty="0" smtClean="0"/>
              <a:t>12</a:t>
            </a:r>
          </a:p>
          <a:p>
            <a:pPr algn="r">
              <a:spcAft>
                <a:spcPts val="600"/>
              </a:spcAft>
            </a:pPr>
            <a:endParaRPr lang="en-US" sz="1600" dirty="0" smtClean="0"/>
          </a:p>
          <a:p>
            <a:pPr algn="r">
              <a:spcAft>
                <a:spcPts val="600"/>
              </a:spcAft>
            </a:pPr>
            <a:r>
              <a:rPr lang="en-US" sz="1600" dirty="0" smtClean="0"/>
              <a:t>10</a:t>
            </a:r>
          </a:p>
          <a:p>
            <a:pPr algn="r">
              <a:spcAft>
                <a:spcPts val="600"/>
              </a:spcAft>
            </a:pPr>
            <a:endParaRPr lang="en-US" sz="1600" dirty="0" smtClean="0"/>
          </a:p>
          <a:p>
            <a:pPr algn="r">
              <a:spcAft>
                <a:spcPts val="600"/>
              </a:spcAft>
            </a:pPr>
            <a:r>
              <a:rPr lang="en-US" sz="1600" dirty="0"/>
              <a:t>8</a:t>
            </a:r>
            <a:endParaRPr lang="en-US" sz="1600" dirty="0" smtClean="0"/>
          </a:p>
          <a:p>
            <a:pPr algn="r">
              <a:spcAft>
                <a:spcPts val="600"/>
              </a:spcAft>
            </a:pPr>
            <a:endParaRPr lang="en-US" sz="1600" dirty="0" smtClean="0"/>
          </a:p>
          <a:p>
            <a:pPr algn="r">
              <a:spcAft>
                <a:spcPts val="600"/>
              </a:spcAft>
            </a:pPr>
            <a:r>
              <a:rPr lang="en-US" sz="1600" dirty="0" smtClean="0"/>
              <a:t>6</a:t>
            </a:r>
          </a:p>
          <a:p>
            <a:pPr algn="r">
              <a:spcAft>
                <a:spcPts val="600"/>
              </a:spcAft>
            </a:pPr>
            <a:endParaRPr lang="en-US" sz="1600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4229169" y="3885318"/>
            <a:ext cx="458817" cy="2600712"/>
          </a:xfrm>
          <a:prstGeom prst="rect">
            <a:avLst/>
          </a:prstGeom>
          <a:solidFill>
            <a:schemeClr val="bg1"/>
          </a:solidFill>
        </p:spPr>
        <p:txBody>
          <a:bodyPr wrap="square" lIns="0" rIns="91440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600" dirty="0" smtClean="0"/>
              <a:t>12</a:t>
            </a:r>
          </a:p>
          <a:p>
            <a:pPr algn="r">
              <a:spcAft>
                <a:spcPts val="600"/>
              </a:spcAft>
            </a:pPr>
            <a:endParaRPr lang="en-US" sz="1600" dirty="0" smtClean="0"/>
          </a:p>
          <a:p>
            <a:pPr algn="r">
              <a:spcAft>
                <a:spcPts val="600"/>
              </a:spcAft>
            </a:pPr>
            <a:r>
              <a:rPr lang="en-US" sz="1600" dirty="0" smtClean="0"/>
              <a:t>10</a:t>
            </a:r>
          </a:p>
          <a:p>
            <a:pPr algn="r">
              <a:spcAft>
                <a:spcPts val="600"/>
              </a:spcAft>
            </a:pPr>
            <a:endParaRPr lang="en-US" sz="1600" dirty="0" smtClean="0"/>
          </a:p>
          <a:p>
            <a:pPr algn="r">
              <a:spcAft>
                <a:spcPts val="600"/>
              </a:spcAft>
            </a:pPr>
            <a:r>
              <a:rPr lang="en-US" sz="1600" dirty="0"/>
              <a:t>8</a:t>
            </a:r>
            <a:endParaRPr lang="en-US" sz="1600" dirty="0" smtClean="0"/>
          </a:p>
          <a:p>
            <a:pPr algn="r">
              <a:spcAft>
                <a:spcPts val="600"/>
              </a:spcAft>
            </a:pPr>
            <a:endParaRPr lang="en-US" sz="1600" dirty="0" smtClean="0"/>
          </a:p>
          <a:p>
            <a:pPr algn="r">
              <a:spcAft>
                <a:spcPts val="600"/>
              </a:spcAft>
            </a:pPr>
            <a:r>
              <a:rPr lang="en-US" sz="1600" dirty="0" smtClean="0"/>
              <a:t>6</a:t>
            </a:r>
          </a:p>
          <a:p>
            <a:pPr algn="r">
              <a:spcAft>
                <a:spcPts val="600"/>
              </a:spcAft>
            </a:pPr>
            <a:endParaRPr lang="en-US" sz="1600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6616364" y="3871859"/>
            <a:ext cx="391427" cy="2600712"/>
          </a:xfrm>
          <a:prstGeom prst="rect">
            <a:avLst/>
          </a:prstGeom>
          <a:solidFill>
            <a:schemeClr val="bg1"/>
          </a:solidFill>
        </p:spPr>
        <p:txBody>
          <a:bodyPr wrap="square" lIns="0" rIns="91440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600" dirty="0" smtClean="0"/>
              <a:t>12</a:t>
            </a:r>
          </a:p>
          <a:p>
            <a:pPr algn="r">
              <a:spcAft>
                <a:spcPts val="600"/>
              </a:spcAft>
            </a:pPr>
            <a:endParaRPr lang="en-US" sz="1600" dirty="0" smtClean="0"/>
          </a:p>
          <a:p>
            <a:pPr algn="r">
              <a:spcAft>
                <a:spcPts val="600"/>
              </a:spcAft>
            </a:pPr>
            <a:r>
              <a:rPr lang="en-US" sz="1600" dirty="0" smtClean="0"/>
              <a:t>10</a:t>
            </a:r>
          </a:p>
          <a:p>
            <a:pPr algn="r">
              <a:spcAft>
                <a:spcPts val="600"/>
              </a:spcAft>
            </a:pPr>
            <a:endParaRPr lang="en-US" sz="1600" dirty="0" smtClean="0"/>
          </a:p>
          <a:p>
            <a:pPr algn="r">
              <a:spcAft>
                <a:spcPts val="600"/>
              </a:spcAft>
            </a:pPr>
            <a:r>
              <a:rPr lang="en-US" sz="1600" dirty="0"/>
              <a:t>8</a:t>
            </a:r>
            <a:endParaRPr lang="en-US" sz="1600" dirty="0" smtClean="0"/>
          </a:p>
          <a:p>
            <a:pPr algn="r">
              <a:spcAft>
                <a:spcPts val="600"/>
              </a:spcAft>
            </a:pPr>
            <a:endParaRPr lang="en-US" sz="1600" dirty="0" smtClean="0"/>
          </a:p>
          <a:p>
            <a:pPr algn="r">
              <a:spcAft>
                <a:spcPts val="600"/>
              </a:spcAft>
            </a:pPr>
            <a:r>
              <a:rPr lang="en-US" sz="1600" dirty="0" smtClean="0"/>
              <a:t>6</a:t>
            </a:r>
          </a:p>
          <a:p>
            <a:pPr algn="r">
              <a:spcAft>
                <a:spcPts val="600"/>
              </a:spcAft>
            </a:pPr>
            <a:endParaRPr lang="en-US" sz="1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176496" y="4804613"/>
                <a:ext cx="1232645" cy="576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𝐸𝐹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𝑝𝑐𝑉𝑂𝐶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𝐸𝐹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𝑃𝑂𝐴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496" y="4804613"/>
                <a:ext cx="1232645" cy="57676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/>
          <p:nvPr/>
        </p:nvCxnSpPr>
        <p:spPr bwMode="auto">
          <a:xfrm flipH="1">
            <a:off x="2506399" y="1476375"/>
            <a:ext cx="261197" cy="30880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1458892" y="1025839"/>
            <a:ext cx="11209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1458892" y="1667189"/>
            <a:ext cx="11209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>
            <a:off x="1458892" y="2314889"/>
            <a:ext cx="11209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>
            <a:off x="1458892" y="2956239"/>
            <a:ext cx="11209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>
            <a:off x="3732192" y="1025839"/>
            <a:ext cx="11209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>
            <a:off x="3732192" y="1667189"/>
            <a:ext cx="11209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>
            <a:off x="3732192" y="2314889"/>
            <a:ext cx="11209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>
            <a:off x="3732192" y="2956239"/>
            <a:ext cx="11209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>
            <a:off x="4595792" y="4035739"/>
            <a:ext cx="11209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>
            <a:off x="4595792" y="4677089"/>
            <a:ext cx="11209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>
            <a:off x="4595792" y="5324789"/>
            <a:ext cx="11209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>
            <a:off x="4595792" y="5966139"/>
            <a:ext cx="11209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6907192" y="4035739"/>
            <a:ext cx="11209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>
            <a:off x="6907192" y="4677089"/>
            <a:ext cx="11209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6907192" y="5324789"/>
            <a:ext cx="11209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>
            <a:off x="6907192" y="5966139"/>
            <a:ext cx="11209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1565907" y="3412043"/>
            <a:ext cx="1912414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/>
              <a:t>1           1.5           2  x10</a:t>
            </a:r>
            <a:r>
              <a:rPr lang="en-US" sz="1200" baseline="30000" dirty="0" smtClean="0"/>
              <a:t>-11</a:t>
            </a:r>
            <a:endParaRPr lang="en-US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3840068" y="3430992"/>
            <a:ext cx="1912414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/>
              <a:t>1           1.5           2  x10</a:t>
            </a:r>
            <a:r>
              <a:rPr lang="en-US" sz="1200" baseline="30000" dirty="0" smtClean="0"/>
              <a:t>-11</a:t>
            </a:r>
            <a:endParaRPr lang="en-US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4705918" y="6474868"/>
            <a:ext cx="1912414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/>
              <a:t>1           1.5           2  x10</a:t>
            </a:r>
            <a:r>
              <a:rPr lang="en-US" sz="1200" baseline="30000" dirty="0" smtClean="0"/>
              <a:t>-11</a:t>
            </a:r>
            <a:endParaRPr lang="en-US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7035572" y="6484393"/>
            <a:ext cx="1912414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/>
              <a:t>1           1.5           2  x10</a:t>
            </a:r>
            <a:r>
              <a:rPr lang="en-US" sz="1200" baseline="30000" dirty="0" smtClean="0"/>
              <a:t>-11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6546975" y="3172695"/>
            <a:ext cx="2583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Yu et al., </a:t>
            </a:r>
            <a:r>
              <a:rPr lang="en-US" sz="1200" i="1" dirty="0" smtClean="0"/>
              <a:t>Atmospheric Science Letters</a:t>
            </a:r>
            <a:r>
              <a:rPr lang="en-US" sz="1200" dirty="0" smtClean="0"/>
              <a:t>, 2006.</a:t>
            </a:r>
            <a:endParaRPr lang="en-US" sz="1200" i="1" dirty="0"/>
          </a:p>
        </p:txBody>
      </p:sp>
      <p:sp>
        <p:nvSpPr>
          <p:cNvPr id="16" name="Oval 15"/>
          <p:cNvSpPr/>
          <p:nvPr/>
        </p:nvSpPr>
        <p:spPr bwMode="auto">
          <a:xfrm>
            <a:off x="1896582" y="1667189"/>
            <a:ext cx="360843" cy="289645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4127314" y="1664657"/>
            <a:ext cx="360843" cy="289645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523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7" grpId="0" animBg="1"/>
      <p:bldP spid="28" grpId="0" animBg="1"/>
      <p:bldP spid="28" grpId="1" animBg="1"/>
      <p:bldP spid="26" grpId="0"/>
      <p:bldP spid="45" grpId="0" animBg="1"/>
      <p:bldP spid="46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00.xml><?xml version="1.0" encoding="utf-8"?>
<EsriMapsInfo xmlns="ESRI.ArcGIS.Mapping.OfficeIntegration.PowerPointInfo">
  <Version>Version1</Version>
  <RequiresSignIn>False</RequiresSignIn>
</EsriMapsInfo>
</file>

<file path=customXml/item101.xml><?xml version="1.0" encoding="utf-8"?>
<EsriMapsInfo xmlns="ESRI.ArcGIS.Mapping.OfficeIntegration.PowerPointInfo">
  <Version>Version1</Version>
  <RequiresSignIn>False</RequiresSignIn>
</EsriMapsInfo>
</file>

<file path=customXml/item102.xml><?xml version="1.0" encoding="utf-8"?>
<EsriMapsInfo xmlns="ESRI.ArcGIS.Mapping.OfficeIntegration.PowerPointInfo">
  <Version>Version1</Version>
  <RequiresSignIn>False</RequiresSignIn>
</EsriMapsInfo>
</file>

<file path=customXml/item103.xml><?xml version="1.0" encoding="utf-8"?>
<EsriMapsInfo xmlns="ESRI.ArcGIS.Mapping.OfficeIntegration.PowerPointInfo">
  <Version>Version1</Version>
  <RequiresSignIn>False</RequiresSignIn>
</EsriMapsInfo>
</file>

<file path=customXml/item104.xml><?xml version="1.0" encoding="utf-8"?>
<EsriMapsInfo xmlns="ESRI.ArcGIS.Mapping.OfficeIntegration.PowerPointInfo">
  <Version>Version1</Version>
  <RequiresSignIn>False</RequiresSignIn>
</EsriMapsInfo>
</file>

<file path=customXml/item105.xml><?xml version="1.0" encoding="utf-8"?>
<EsriMapsInfo xmlns="ESRI.ArcGIS.Mapping.OfficeIntegration.PowerPointInfo">
  <Version>Version1</Version>
  <RequiresSignIn>False</RequiresSignIn>
</EsriMapsInfo>
</file>

<file path=customXml/item106.xml><?xml version="1.0" encoding="utf-8"?>
<EsriMapsInfo xmlns="ESRI.ArcGIS.Mapping.OfficeIntegration.PowerPointInfo">
  <Version>Version1</Version>
  <RequiresSignIn>False</RequiresSignIn>
</EsriMapsInfo>
</file>

<file path=customXml/item107.xml><?xml version="1.0" encoding="utf-8"?>
<EsriMapsInfo xmlns="ESRI.ArcGIS.Mapping.OfficeIntegration.PowerPointInfo">
  <Version>Version1</Version>
  <RequiresSignIn>False</RequiresSignIn>
</EsriMapsInfo>
</file>

<file path=customXml/item108.xml><?xml version="1.0" encoding="utf-8"?>
<EsriMapsInfo xmlns="ESRI.ArcGIS.Mapping.OfficeIntegration.PowerPointInfo">
  <Version>Version1</Version>
  <RequiresSignIn>False</RequiresSignIn>
</EsriMapsInfo>
</file>

<file path=customXml/item109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10.xml><?xml version="1.0" encoding="utf-8"?>
<EsriMapsInfo xmlns="ESRI.ArcGIS.Mapping.OfficeIntegration.PowerPointInfo">
  <Version>Version1</Version>
  <RequiresSignIn>False</RequiresSignIn>
</EsriMapsInfo>
</file>

<file path=customXml/item111.xml><?xml version="1.0" encoding="utf-8"?>
<EsriMapsInfo xmlns="ESRI.ArcGIS.Mapping.OfficeIntegration.PowerPointInfo">
  <Version>Version1</Version>
  <RequiresSignIn>False</RequiresSignIn>
</EsriMapsInfo>
</file>

<file path=customXml/item112.xml><?xml version="1.0" encoding="utf-8"?>
<EsriMapsInfo xmlns="ESRI.ArcGIS.Mapping.OfficeIntegration.PowerPointInfo">
  <Version>Version1</Version>
  <RequiresSignIn>False</RequiresSignIn>
</EsriMapsInfo>
</file>

<file path=customXml/item113.xml><?xml version="1.0" encoding="utf-8"?>
<EsriMapsInfo xmlns="ESRI.ArcGIS.Mapping.OfficeIntegration.PowerPointInfo">
  <Version>Version1</Version>
  <RequiresSignIn>False</RequiresSignIn>
</EsriMapsInfo>
</file>

<file path=customXml/item114.xml><?xml version="1.0" encoding="utf-8"?>
<EsriMapsInfo xmlns="ESRI.ArcGIS.Mapping.OfficeIntegration.PowerPointInfo">
  <Version>Version1</Version>
  <RequiresSignIn>False</RequiresSignIn>
</EsriMapsInfo>
</file>

<file path=customXml/item115.xml><?xml version="1.0" encoding="utf-8"?>
<EsriMapsInfo xmlns="ESRI.ArcGIS.Mapping.OfficeIntegration.PowerPointInfo">
  <Version>Version1</Version>
  <RequiresSignIn>False</RequiresSignIn>
</EsriMapsInfo>
</file>

<file path=customXml/item116.xml><?xml version="1.0" encoding="utf-8"?>
<EsriMapsInfo xmlns="ESRI.ArcGIS.Mapping.OfficeIntegration.PowerPointInfo">
  <Version>Version1</Version>
  <RequiresSignIn>False</RequiresSignIn>
</EsriMapsInfo>
</file>

<file path=customXml/item117.xml><?xml version="1.0" encoding="utf-8"?>
<EsriMapsInfo xmlns="ESRI.ArcGIS.Mapping.OfficeIntegration.PowerPointInfo">
  <Version>Version1</Version>
  <RequiresSignIn>False</RequiresSignIn>
</EsriMapsInfo>
</file>

<file path=customXml/item118.xml><?xml version="1.0" encoding="utf-8"?>
<EsriMapsInfo xmlns="ESRI.ArcGIS.Mapping.OfficeIntegration.PowerPointInfo">
  <Version>Version1</Version>
  <RequiresSignIn>False</RequiresSignIn>
</EsriMapsInfo>
</file>

<file path=customXml/item119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20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1E720EA6-E471-461B-9E42-D9642AD84AE7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FBC2A4FD-81F7-471C-BA63-C18BCBD76BA8}">
  <ds:schemaRefs>
    <ds:schemaRef ds:uri="ESRI.ArcGIS.Mapping.OfficeIntegration.PowerPointInfo"/>
  </ds:schemaRefs>
</ds:datastoreItem>
</file>

<file path=customXml/itemProps100.xml><?xml version="1.0" encoding="utf-8"?>
<ds:datastoreItem xmlns:ds="http://schemas.openxmlformats.org/officeDocument/2006/customXml" ds:itemID="{BAB49C24-7C45-4545-B654-C1777372A6E3}">
  <ds:schemaRefs>
    <ds:schemaRef ds:uri="ESRI.ArcGIS.Mapping.OfficeIntegration.PowerPointInfo"/>
  </ds:schemaRefs>
</ds:datastoreItem>
</file>

<file path=customXml/itemProps101.xml><?xml version="1.0" encoding="utf-8"?>
<ds:datastoreItem xmlns:ds="http://schemas.openxmlformats.org/officeDocument/2006/customXml" ds:itemID="{FC053DBE-EB22-46B1-A2C3-0DB4B8E86A4D}">
  <ds:schemaRefs>
    <ds:schemaRef ds:uri="ESRI.ArcGIS.Mapping.OfficeIntegration.PowerPointInfo"/>
  </ds:schemaRefs>
</ds:datastoreItem>
</file>

<file path=customXml/itemProps102.xml><?xml version="1.0" encoding="utf-8"?>
<ds:datastoreItem xmlns:ds="http://schemas.openxmlformats.org/officeDocument/2006/customXml" ds:itemID="{6D31703B-54DF-4F2F-9DED-17290E3A9685}">
  <ds:schemaRefs>
    <ds:schemaRef ds:uri="ESRI.ArcGIS.Mapping.OfficeIntegration.PowerPointInfo"/>
  </ds:schemaRefs>
</ds:datastoreItem>
</file>

<file path=customXml/itemProps103.xml><?xml version="1.0" encoding="utf-8"?>
<ds:datastoreItem xmlns:ds="http://schemas.openxmlformats.org/officeDocument/2006/customXml" ds:itemID="{1D8FE5CE-DCA8-4597-A46F-6E7A15213CED}">
  <ds:schemaRefs>
    <ds:schemaRef ds:uri="ESRI.ArcGIS.Mapping.OfficeIntegration.PowerPointInfo"/>
  </ds:schemaRefs>
</ds:datastoreItem>
</file>

<file path=customXml/itemProps104.xml><?xml version="1.0" encoding="utf-8"?>
<ds:datastoreItem xmlns:ds="http://schemas.openxmlformats.org/officeDocument/2006/customXml" ds:itemID="{82CCBB81-0C50-469F-9063-83D25212F11F}">
  <ds:schemaRefs>
    <ds:schemaRef ds:uri="ESRI.ArcGIS.Mapping.OfficeIntegration.PowerPointInfo"/>
  </ds:schemaRefs>
</ds:datastoreItem>
</file>

<file path=customXml/itemProps105.xml><?xml version="1.0" encoding="utf-8"?>
<ds:datastoreItem xmlns:ds="http://schemas.openxmlformats.org/officeDocument/2006/customXml" ds:itemID="{F329CFEA-E95E-4856-9211-779DAD5BAB0D}">
  <ds:schemaRefs>
    <ds:schemaRef ds:uri="ESRI.ArcGIS.Mapping.OfficeIntegration.PowerPointInfo"/>
  </ds:schemaRefs>
</ds:datastoreItem>
</file>

<file path=customXml/itemProps106.xml><?xml version="1.0" encoding="utf-8"?>
<ds:datastoreItem xmlns:ds="http://schemas.openxmlformats.org/officeDocument/2006/customXml" ds:itemID="{E24873D7-3654-4A31-AD82-BAA42F08868A}">
  <ds:schemaRefs>
    <ds:schemaRef ds:uri="ESRI.ArcGIS.Mapping.OfficeIntegration.PowerPointInfo"/>
  </ds:schemaRefs>
</ds:datastoreItem>
</file>

<file path=customXml/itemProps107.xml><?xml version="1.0" encoding="utf-8"?>
<ds:datastoreItem xmlns:ds="http://schemas.openxmlformats.org/officeDocument/2006/customXml" ds:itemID="{317AC615-D41C-4397-82BE-856B022E4260}">
  <ds:schemaRefs>
    <ds:schemaRef ds:uri="ESRI.ArcGIS.Mapping.OfficeIntegration.PowerPointInfo"/>
  </ds:schemaRefs>
</ds:datastoreItem>
</file>

<file path=customXml/itemProps108.xml><?xml version="1.0" encoding="utf-8"?>
<ds:datastoreItem xmlns:ds="http://schemas.openxmlformats.org/officeDocument/2006/customXml" ds:itemID="{37A55214-8DE6-4500-A766-8FBC8AB14BCF}">
  <ds:schemaRefs>
    <ds:schemaRef ds:uri="ESRI.ArcGIS.Mapping.OfficeIntegration.PowerPointInfo"/>
  </ds:schemaRefs>
</ds:datastoreItem>
</file>

<file path=customXml/itemProps109.xml><?xml version="1.0" encoding="utf-8"?>
<ds:datastoreItem xmlns:ds="http://schemas.openxmlformats.org/officeDocument/2006/customXml" ds:itemID="{7A7F2EF4-784F-4C12-93BC-02B494868430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21ED82FE-B4D8-4270-8ECC-A59A51ABE80A}">
  <ds:schemaRefs>
    <ds:schemaRef ds:uri="ESRI.ArcGIS.Mapping.OfficeIntegration.PowerPointInfo"/>
  </ds:schemaRefs>
</ds:datastoreItem>
</file>

<file path=customXml/itemProps110.xml><?xml version="1.0" encoding="utf-8"?>
<ds:datastoreItem xmlns:ds="http://schemas.openxmlformats.org/officeDocument/2006/customXml" ds:itemID="{A5F58C36-42DA-42AF-ADA3-0176966D781B}">
  <ds:schemaRefs>
    <ds:schemaRef ds:uri="ESRI.ArcGIS.Mapping.OfficeIntegration.PowerPointInfo"/>
  </ds:schemaRefs>
</ds:datastoreItem>
</file>

<file path=customXml/itemProps111.xml><?xml version="1.0" encoding="utf-8"?>
<ds:datastoreItem xmlns:ds="http://schemas.openxmlformats.org/officeDocument/2006/customXml" ds:itemID="{DE904B3B-2CB6-43C8-8BDF-56B3FDC2506C}">
  <ds:schemaRefs>
    <ds:schemaRef ds:uri="ESRI.ArcGIS.Mapping.OfficeIntegration.PowerPointInfo"/>
  </ds:schemaRefs>
</ds:datastoreItem>
</file>

<file path=customXml/itemProps112.xml><?xml version="1.0" encoding="utf-8"?>
<ds:datastoreItem xmlns:ds="http://schemas.openxmlformats.org/officeDocument/2006/customXml" ds:itemID="{2061FB27-C048-4D49-B178-C85CBE2CE8CD}">
  <ds:schemaRefs>
    <ds:schemaRef ds:uri="ESRI.ArcGIS.Mapping.OfficeIntegration.PowerPointInfo"/>
  </ds:schemaRefs>
</ds:datastoreItem>
</file>

<file path=customXml/itemProps113.xml><?xml version="1.0" encoding="utf-8"?>
<ds:datastoreItem xmlns:ds="http://schemas.openxmlformats.org/officeDocument/2006/customXml" ds:itemID="{D57C310C-B3B8-4BED-9BD3-798D9DE7BDF5}">
  <ds:schemaRefs>
    <ds:schemaRef ds:uri="ESRI.ArcGIS.Mapping.OfficeIntegration.PowerPointInfo"/>
  </ds:schemaRefs>
</ds:datastoreItem>
</file>

<file path=customXml/itemProps114.xml><?xml version="1.0" encoding="utf-8"?>
<ds:datastoreItem xmlns:ds="http://schemas.openxmlformats.org/officeDocument/2006/customXml" ds:itemID="{2AA3CCA6-49A0-4D85-BC38-4C72C395CB41}">
  <ds:schemaRefs>
    <ds:schemaRef ds:uri="ESRI.ArcGIS.Mapping.OfficeIntegration.PowerPointInfo"/>
  </ds:schemaRefs>
</ds:datastoreItem>
</file>

<file path=customXml/itemProps115.xml><?xml version="1.0" encoding="utf-8"?>
<ds:datastoreItem xmlns:ds="http://schemas.openxmlformats.org/officeDocument/2006/customXml" ds:itemID="{5400B6A5-59C8-43BB-823C-D581589070F3}">
  <ds:schemaRefs>
    <ds:schemaRef ds:uri="ESRI.ArcGIS.Mapping.OfficeIntegration.PowerPointInfo"/>
  </ds:schemaRefs>
</ds:datastoreItem>
</file>

<file path=customXml/itemProps116.xml><?xml version="1.0" encoding="utf-8"?>
<ds:datastoreItem xmlns:ds="http://schemas.openxmlformats.org/officeDocument/2006/customXml" ds:itemID="{D7D736D9-A9F7-4FDE-880A-5280C11F28F4}">
  <ds:schemaRefs>
    <ds:schemaRef ds:uri="ESRI.ArcGIS.Mapping.OfficeIntegration.PowerPointInfo"/>
  </ds:schemaRefs>
</ds:datastoreItem>
</file>

<file path=customXml/itemProps117.xml><?xml version="1.0" encoding="utf-8"?>
<ds:datastoreItem xmlns:ds="http://schemas.openxmlformats.org/officeDocument/2006/customXml" ds:itemID="{642440D8-4987-48D6-9FAE-A6714F481E82}">
  <ds:schemaRefs>
    <ds:schemaRef ds:uri="ESRI.ArcGIS.Mapping.OfficeIntegration.PowerPointInfo"/>
  </ds:schemaRefs>
</ds:datastoreItem>
</file>

<file path=customXml/itemProps118.xml><?xml version="1.0" encoding="utf-8"?>
<ds:datastoreItem xmlns:ds="http://schemas.openxmlformats.org/officeDocument/2006/customXml" ds:itemID="{DF7F00D6-2A23-4BC3-81B7-3797409210F7}">
  <ds:schemaRefs>
    <ds:schemaRef ds:uri="ESRI.ArcGIS.Mapping.OfficeIntegration.PowerPointInfo"/>
  </ds:schemaRefs>
</ds:datastoreItem>
</file>

<file path=customXml/itemProps119.xml><?xml version="1.0" encoding="utf-8"?>
<ds:datastoreItem xmlns:ds="http://schemas.openxmlformats.org/officeDocument/2006/customXml" ds:itemID="{AC60C6B1-BA17-4696-BBF7-D56388858F8E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63038744-3216-4248-B661-40F343776FF6}">
  <ds:schemaRefs>
    <ds:schemaRef ds:uri="ESRI.ArcGIS.Mapping.OfficeIntegration.PowerPointInfo"/>
  </ds:schemaRefs>
</ds:datastoreItem>
</file>

<file path=customXml/itemProps120.xml><?xml version="1.0" encoding="utf-8"?>
<ds:datastoreItem xmlns:ds="http://schemas.openxmlformats.org/officeDocument/2006/customXml" ds:itemID="{37E05CBA-CFF5-4244-9D9F-9AAB0B59214E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9F19942C-6803-4D31-9AE5-B3F8A1C843ED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9195F48D-D0C3-407B-A42D-81023B4E20CE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C69FFE28-B933-4688-8AA5-19E9CDA592AD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39156DD9-FC7E-490B-AFD3-FA4B9ABA5A25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3033BCA2-40E5-41F8-9F2F-14BAB89E764A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898F20B1-16C9-4A02-B850-D9277EC17E48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13D103E4-3E35-413D-8C39-51564C8DA169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0D79BF47-631B-48E7-ADBF-80EF52A9C7D4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3C23E7A5-F4F0-4752-B1AD-8112CC0D809E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A0864F85-DD5D-485F-B08C-E24E36D88D65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806B13AB-25A5-4EA5-A9B2-422DB0B44214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E5988B37-352F-4E0E-9DEF-8C5A1558902D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D08B2211-AF3F-4722-AA53-DEE79FDAE157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E89B2CB9-5AC9-44DD-9B42-6645BE3C6D97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DD99C242-C1A8-4655-863E-E91F1D725357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DA611E07-173E-41BB-9239-9ABDD322802C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3150E791-2D68-4970-8F3C-FD6E39AF8F6A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AC33EE10-BD82-489C-91F2-7ACD4FD952A6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B9E78E29-E561-49B6-BCD4-4CB4B888E601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35AF92C9-8E13-4B64-964A-E65CD2CC5892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6AE7501E-827B-4A16-94CD-E7DFD11B9800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C40E6F95-EBDF-4D7C-A758-E994ED786054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A4DDB3C0-1361-4B1F-93C2-B91C02261C67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F1DDCF2C-6795-456D-BD41-C4E79CFAF334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A89A18D2-7986-40C5-995D-5AF1A2C9E1E9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F44DED47-DED9-46E7-9723-77171D8E945D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415AC7FD-F4F4-4FBF-8375-B773599250F6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68A2F1D5-DFCD-40FE-BB2A-D47D39BE9F68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6DADCDDF-CB44-4C09-8621-463E3142F7BF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27FD2BAE-CB25-4462-85F4-00036A9992FC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5ABF7B1F-7762-4EF3-860D-B3982918E84C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F69796C7-F14D-44EF-B60B-F6BC205154B8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EEAA4F21-A871-42D8-A253-425081AA77F0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F972D22D-7604-4C40-AF13-D3900E38CA40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EA299F67-9884-4810-88D4-802753601715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43B8644A-71DA-43F0-ACD7-6802C4734462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6896F0DE-260C-4849-B331-3D6461401672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35002DE8-073D-4A4E-879E-39B34B70BC16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66554C33-B8A1-4772-8D7D-47110FF4BD55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9AF52598-EE26-49B0-9083-C57E980708FA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DF6F8DF4-F2FF-4CDD-8322-D7564806A0B8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554313F1-D6C6-4098-A4AC-C86C1AB4F16F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EBD11395-A328-48FC-90A1-6E190739D94C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BD26E6B4-D42C-4D1D-BDEF-C2B4910E90F3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3C204A3D-B9D5-4629-82BB-155AC1B4D213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C28FF536-4118-4574-94A3-390BCB884685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42851811-CA2D-4686-92C2-EFF08DCFD030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FD3F7E21-4345-4989-9D76-EAB186D68608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ADE80626-A2B1-47D3-86A2-A9D792B3CEB0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2BA82B2D-C4C4-406A-AA18-222FD4B38F53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FCA7C5B9-3704-46DF-9D69-801E7CA27C7D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7A4B893B-1C52-4503-933B-FDF87E5B5832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F709B806-4109-460E-BCB7-FD3D82635B5E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E0ACED98-D464-4A5A-9B2B-9D557BFF5755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2E6D4B82-2C59-4BE6-9886-51FE11C5D421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B050CC29-6F7E-4264-BBB8-89F62C28F6EA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9859CBBF-09C8-4130-A333-130D5E108DE3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52460F45-5CD4-4833-87FC-7CF72FE72EEC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9C8BB3AF-14CB-43A3-8DEA-6EAC79C1FE9E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A33C52D4-3A83-45DB-865B-4BA14551730B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7545E1AA-58FD-4654-9054-C36EE549C673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5BCEC615-0AF9-4A78-B387-9A763A8B01CA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A6071D35-7920-426D-9828-3694EB802E4C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8B098630-D79A-434D-A7FE-2BF577BCC79F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147AC140-A4FF-4541-9BD1-DBF9852A4309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DC1134A8-E1D8-4865-BCBB-668BF8E4294F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BED3E11A-01BD-44D2-9CE5-D99683F9FDA5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10CD8905-979B-4EF9-979E-5DEB35C3FB41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7CEADB3A-B048-4974-8232-F81F21AD9480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1C617A27-B984-41ED-8951-5DDF3587E061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E50ECA29-1AEA-420B-B074-9A325147F183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F1720D8F-022D-4683-8E17-6C796ED844D1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76516AA4-68A1-4331-9FB5-130112DB7A1B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EE14F147-2C43-46D3-8839-D5DC663AF66F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0A638877-36EE-4B49-A3CD-2CD7605447B9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10200557-C102-453F-AA78-7AF107F0A469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4F5A18BE-62BA-484C-8C5C-C9D899B5288A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5D1994F8-949C-4361-8F63-1F5BADC41BA0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E8FD399F-1D9F-4EBD-8D3B-4F1E3CF491AC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5769D431-2E4B-4528-804A-F3FE6FE2AED4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B0FFAF97-D99F-446D-907A-911C616DC0D4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9765F4CF-0257-469D-9B66-658BFE368860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BB54F983-0956-4141-8F94-A97426932EF2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AB802AF0-57D4-4AF6-8D09-6F8800B6BF83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12EF048C-E489-491B-8932-F00E8C27364A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E28A27B8-BCA8-4681-A02F-DF167E15C467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98371D31-FE01-40E5-8A31-EC242BA223D2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7698EB33-131B-4F76-B783-37EF89B724BE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C733FCA8-8415-49EC-B9C7-9D3D679593E4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4E90459C-44C0-4E2C-8D54-BE837215BFA8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05B9AF27-0C29-4E4E-8C8B-37D328F331D4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63F9F7B6-4204-4C73-88A3-15EE20E3D557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EB21DCEA-FDFE-4E53-8416-78FC5B1B3A64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DC26627E-F327-4129-BFC3-8D300DD1E1D4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8B7471B4-9FA6-4381-B0F3-4F355220C1A2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Title Slide_Option D_Template10-10-12</Template>
  <TotalTime>8993</TotalTime>
  <Words>1531</Words>
  <Application>Microsoft Office PowerPoint</Application>
  <PresentationFormat>On-screen Show (4:3)</PresentationFormat>
  <Paragraphs>317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ＭＳ Ｐゴシック</vt:lpstr>
      <vt:lpstr>Arial</vt:lpstr>
      <vt:lpstr>Cambria Math</vt:lpstr>
      <vt:lpstr>Courier New</vt:lpstr>
      <vt:lpstr>Franklin Gothic Medium Cond</vt:lpstr>
      <vt:lpstr>Times</vt:lpstr>
      <vt:lpstr>Times New Roman</vt:lpstr>
      <vt:lpstr>Wingdings</vt:lpstr>
      <vt:lpstr>ヒラギノ角ゴ Pro W3</vt:lpstr>
      <vt:lpstr>Blank Presentation</vt:lpstr>
      <vt:lpstr>Organic Aerosol Sources and Partitioning in CMAQv5.2</vt:lpstr>
      <vt:lpstr>Organic aerosol background</vt:lpstr>
      <vt:lpstr>A sample of chemical transport models that have considered semivolatile POA</vt:lpstr>
      <vt:lpstr>Sources of uncertainty in OA formation parameterizations</vt:lpstr>
      <vt:lpstr>Organic aerosol updates</vt:lpstr>
      <vt:lpstr>Evaluated new model against observations in several domains</vt:lpstr>
      <vt:lpstr>Diel-averaged profiles at continuous observation sites</vt:lpstr>
      <vt:lpstr>Base module captures extent of oxygenation and inferred volatility distribution</vt:lpstr>
      <vt:lpstr>Performance sensitivity to pcSOA parameters</vt:lpstr>
      <vt:lpstr>CONUS domain:  Annual (Jan-Dec) 2011 summary</vt:lpstr>
      <vt:lpstr>Seasonal and regional performance indicators for CONUS 2011 simulation</vt:lpstr>
      <vt:lpstr>Seasonal and regional performance indicators for CONUS 2011 simulation</vt:lpstr>
      <vt:lpstr>Year-to-year trends </vt:lpstr>
      <vt:lpstr>2011 and 2002 bias correlations with observed pollutants at CSN sites during summer</vt:lpstr>
      <vt:lpstr>Take-Home Points and Next Steps </vt:lpstr>
      <vt:lpstr>PowerPoint Presentation</vt:lpstr>
      <vt:lpstr>Unbiased symmetric metrics</vt:lpstr>
      <vt:lpstr>PowerPoint Presentation</vt:lpstr>
      <vt:lpstr>PowerPoint Presentation</vt:lpstr>
      <vt:lpstr>PowerPoint Presentation</vt:lpstr>
      <vt:lpstr>PowerPoint Presentation</vt:lpstr>
      <vt:lpstr>Change in POA</vt:lpstr>
      <vt:lpstr>Change in POA vs [POA + Recycled POA + pcSOA]</vt:lpstr>
      <vt:lpstr>References</vt:lpstr>
      <vt:lpstr>CMAQ-NPF: New particle formation in CMAQ</vt:lpstr>
    </vt:vector>
  </TitlesOfParts>
  <Company>Design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Line 1 Presentation Title Line 2</dc:title>
  <dc:creator>Murphy, Benjamin</dc:creator>
  <cp:lastModifiedBy>Murphy, Benjamin</cp:lastModifiedBy>
  <cp:revision>218</cp:revision>
  <cp:lastPrinted>2006-09-22T17:41:18Z</cp:lastPrinted>
  <dcterms:created xsi:type="dcterms:W3CDTF">2015-12-02T18:16:33Z</dcterms:created>
  <dcterms:modified xsi:type="dcterms:W3CDTF">2016-10-25T13:33:44Z</dcterms:modified>
</cp:coreProperties>
</file>