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1"/>
  </p:sldMasterIdLst>
  <p:notesMasterIdLst>
    <p:notesMasterId r:id="rId21"/>
  </p:notesMasterIdLst>
  <p:handoutMasterIdLst>
    <p:handoutMasterId r:id="rId22"/>
  </p:handoutMasterIdLst>
  <p:sldIdLst>
    <p:sldId id="298" r:id="rId2"/>
    <p:sldId id="377" r:id="rId3"/>
    <p:sldId id="352" r:id="rId4"/>
    <p:sldId id="378" r:id="rId5"/>
    <p:sldId id="379" r:id="rId6"/>
    <p:sldId id="365" r:id="rId7"/>
    <p:sldId id="364" r:id="rId8"/>
    <p:sldId id="366" r:id="rId9"/>
    <p:sldId id="368" r:id="rId10"/>
    <p:sldId id="392" r:id="rId11"/>
    <p:sldId id="391" r:id="rId12"/>
    <p:sldId id="385" r:id="rId13"/>
    <p:sldId id="386" r:id="rId14"/>
    <p:sldId id="393" r:id="rId15"/>
    <p:sldId id="394" r:id="rId16"/>
    <p:sldId id="389" r:id="rId17"/>
    <p:sldId id="390" r:id="rId18"/>
    <p:sldId id="373" r:id="rId19"/>
    <p:sldId id="317" r:id="rId20"/>
  </p:sldIdLst>
  <p:sldSz cx="12190413" cy="6859588"/>
  <p:notesSz cx="6858000" cy="9144000"/>
  <p:custDataLst>
    <p:tags r:id="rId23"/>
  </p:custDataLst>
  <p:defaultTextStyle>
    <a:defPPr>
      <a:defRPr lang="en-US"/>
    </a:defPPr>
    <a:lvl1pPr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1pPr>
    <a:lvl2pPr marL="457189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2pPr>
    <a:lvl3pPr marL="914377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3pPr>
    <a:lvl4pPr marL="1371566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4pPr>
    <a:lvl5pPr marL="1828754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5pPr>
    <a:lvl6pPr marL="2285943" algn="l" defTabSz="914377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6pPr>
    <a:lvl7pPr marL="2743131" algn="l" defTabSz="914377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7pPr>
    <a:lvl8pPr marL="3200320" algn="l" defTabSz="914377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8pPr>
    <a:lvl9pPr marL="3657509" algn="l" defTabSz="914377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79">
          <p15:clr>
            <a:srgbClr val="A4A3A4"/>
          </p15:clr>
        </p15:guide>
        <p15:guide id="2" orient="horz" pos="2696">
          <p15:clr>
            <a:srgbClr val="A4A3A4"/>
          </p15:clr>
        </p15:guide>
        <p15:guide id="3" orient="horz" pos="1682">
          <p15:clr>
            <a:srgbClr val="A4A3A4"/>
          </p15:clr>
        </p15:guide>
        <p15:guide id="4" orient="horz" pos="1790">
          <p15:clr>
            <a:srgbClr val="A4A3A4"/>
          </p15:clr>
        </p15:guide>
        <p15:guide id="5" orient="horz" pos="1360">
          <p15:clr>
            <a:srgbClr val="A4A3A4"/>
          </p15:clr>
        </p15:guide>
        <p15:guide id="6" pos="2934">
          <p15:clr>
            <a:srgbClr val="A4A3A4"/>
          </p15:clr>
        </p15:guide>
        <p15:guide id="7" pos="5375">
          <p15:clr>
            <a:srgbClr val="A4A3A4"/>
          </p15:clr>
        </p15:guide>
        <p15:guide id="8" pos="4099">
          <p15:clr>
            <a:srgbClr val="A4A3A4"/>
          </p15:clr>
        </p15:guide>
        <p15:guide id="9" pos="4208">
          <p15:clr>
            <a:srgbClr val="A4A3A4"/>
          </p15:clr>
        </p15:guide>
        <p15:guide id="10" pos="2826">
          <p15:clr>
            <a:srgbClr val="A4A3A4"/>
          </p15:clr>
        </p15:guide>
        <p15:guide id="11" pos="386">
          <p15:clr>
            <a:srgbClr val="A4A3A4"/>
          </p15:clr>
        </p15:guide>
        <p15:guide id="12" orient="horz" pos="1039">
          <p15:clr>
            <a:srgbClr val="A4A3A4"/>
          </p15:clr>
        </p15:guide>
        <p15:guide id="13" orient="horz" pos="3595">
          <p15:clr>
            <a:srgbClr val="A4A3A4"/>
          </p15:clr>
        </p15:guide>
        <p15:guide id="14" orient="horz" pos="2243">
          <p15:clr>
            <a:srgbClr val="A4A3A4"/>
          </p15:clr>
        </p15:guide>
        <p15:guide id="15" orient="horz" pos="2387">
          <p15:clr>
            <a:srgbClr val="A4A3A4"/>
          </p15:clr>
        </p15:guide>
        <p15:guide id="16" orient="horz" pos="1814">
          <p15:clr>
            <a:srgbClr val="A4A3A4"/>
          </p15:clr>
        </p15:guide>
        <p15:guide id="17" pos="3911">
          <p15:clr>
            <a:srgbClr val="A4A3A4"/>
          </p15:clr>
        </p15:guide>
        <p15:guide id="18" pos="7166">
          <p15:clr>
            <a:srgbClr val="A4A3A4"/>
          </p15:clr>
        </p15:guide>
        <p15:guide id="19" pos="5465">
          <p15:clr>
            <a:srgbClr val="A4A3A4"/>
          </p15:clr>
        </p15:guide>
        <p15:guide id="20" pos="5610">
          <p15:clr>
            <a:srgbClr val="A4A3A4"/>
          </p15:clr>
        </p15:guide>
        <p15:guide id="21" pos="3768">
          <p15:clr>
            <a:srgbClr val="A4A3A4"/>
          </p15:clr>
        </p15:guide>
        <p15:guide id="22" pos="5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g Yarwood" initials="GY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5" autoAdjust="0"/>
    <p:restoredTop sz="86384" autoAdjust="0"/>
  </p:normalViewPr>
  <p:slideViewPr>
    <p:cSldViewPr>
      <p:cViewPr varScale="1">
        <p:scale>
          <a:sx n="63" d="100"/>
          <a:sy n="63" d="100"/>
        </p:scale>
        <p:origin x="-1123" y="-62"/>
      </p:cViewPr>
      <p:guideLst>
        <p:guide orient="horz" pos="768"/>
        <p:guide orient="horz" pos="2688"/>
        <p:guide orient="horz" pos="1680"/>
        <p:guide orient="horz" pos="1776"/>
        <p:guide orient="horz" pos="1344"/>
        <p:guide orient="horz" pos="1056"/>
        <p:guide orient="horz" pos="3595"/>
        <p:guide orient="horz" pos="2256"/>
        <p:guide orient="horz" pos="2400"/>
        <p:guide orient="horz" pos="1824"/>
        <p:guide pos="2927"/>
        <p:guide pos="5375"/>
        <p:guide pos="4099"/>
        <p:guide pos="4208"/>
        <p:guide pos="2826"/>
        <p:guide pos="386"/>
        <p:guide pos="3911"/>
        <p:guide pos="7151"/>
        <p:guide pos="5465"/>
        <p:guide pos="5615"/>
        <p:guide pos="3791"/>
        <p:guide pos="515"/>
      </p:guideLst>
    </p:cSldViewPr>
  </p:slideViewPr>
  <p:outlineViewPr>
    <p:cViewPr>
      <p:scale>
        <a:sx n="33" d="100"/>
        <a:sy n="33" d="100"/>
      </p:scale>
      <p:origin x="0" y="2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8"/>
    </p:cViewPr>
  </p:sorterViewPr>
  <p:notesViewPr>
    <p:cSldViewPr>
      <p:cViewPr varScale="1">
        <p:scale>
          <a:sx n="83" d="100"/>
          <a:sy n="83" d="100"/>
        </p:scale>
        <p:origin x="-310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7588AC-F512-4847-9233-601F4B16DDF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14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5B7C09-5A60-450F-8B1D-B16CDE8563A2}" type="datetime1">
              <a:rPr lang="en-GB" noProof="0" smtClean="0"/>
              <a:pPr/>
              <a:t>24/10/2016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F2F6E2-CA2D-40A7-8BE4-C30E5CF2054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534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ＭＳ Ｐゴシック" pitchFamily="-111" charset="-128"/>
      </a:defRPr>
    </a:lvl1pPr>
    <a:lvl2pPr marL="457189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2pPr>
    <a:lvl3pPr marL="914377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3pPr>
    <a:lvl4pPr marL="1371566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4pPr>
    <a:lvl5pPr marL="1828754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9070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6100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6100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6100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6100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6100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6100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6100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6100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6100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6100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610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610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6100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6100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6100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6100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6100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610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 userDrawn="1"/>
        </p:nvSpPr>
        <p:spPr>
          <a:xfrm>
            <a:off x="849490" y="6159826"/>
            <a:ext cx="112797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Logo_ramboll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90" y="6159826"/>
            <a:ext cx="2052860" cy="255600"/>
          </a:xfrm>
          <a:prstGeom prst="rect">
            <a:avLst/>
          </a:prstGeom>
        </p:spPr>
      </p:pic>
      <p:pic>
        <p:nvPicPr>
          <p:cNvPr id="6" name="Logo_ramboll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90" y="6159826"/>
            <a:ext cx="2052860" cy="25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815308" y="257164"/>
            <a:ext cx="10560296" cy="681548"/>
          </a:xfrm>
        </p:spPr>
        <p:txBody>
          <a:bodyPr tIns="0" anchor="b" anchorCtr="0"/>
          <a:lstStyle>
            <a:lvl1pPr>
              <a:defRPr sz="43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title style</a:t>
            </a:r>
          </a:p>
        </p:txBody>
      </p:sp>
      <p:sp>
        <p:nvSpPr>
          <p:cNvPr id="27655" name="Subtit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5308" y="943418"/>
            <a:ext cx="10559797" cy="1753006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3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subtitle style</a:t>
            </a: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638006" y="6300078"/>
            <a:ext cx="4171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1421AFA-3AE7-4CEA-BC9B-447859BED57B}" type="slidenum">
              <a:rPr lang="en-GB" sz="1050" smtClean="0"/>
              <a:pPr/>
              <a:t>‹#›</a:t>
            </a:fld>
            <a:endParaRPr lang="en-GB" sz="10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6927" y="1648207"/>
            <a:ext cx="10554335" cy="4058590"/>
          </a:xfrm>
        </p:spPr>
        <p:txBody>
          <a:bodyPr l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349" y="0"/>
            <a:ext cx="6078853" cy="342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2"/>
          <p:cNvSpPr txBox="1">
            <a:spLocks noChangeArrowheads="1"/>
          </p:cNvSpPr>
          <p:nvPr userDrawn="1"/>
        </p:nvSpPr>
        <p:spPr bwMode="auto">
          <a:xfrm>
            <a:off x="12698348" y="3610812"/>
            <a:ext cx="60952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dirty="0" smtClean="0"/>
              <a:t>Keyword slide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64395" y="6282000"/>
            <a:ext cx="479938" cy="155611"/>
          </a:xfrm>
          <a:prstGeom prst="rect">
            <a:avLst/>
          </a:prstGeom>
        </p:spPr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0413" cy="6859588"/>
          </a:xfrm>
          <a:noFill/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8" y="452543"/>
            <a:ext cx="10558675" cy="10562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364395" y="6282000"/>
            <a:ext cx="479938" cy="155611"/>
          </a:xfrm>
          <a:prstGeom prst="rect">
            <a:avLst/>
          </a:prstGeom>
        </p:spPr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noFill/>
        </p:spPr>
        <p:txBody>
          <a:bodyPr tIns="0" anchor="t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Insert picture: Click ‘Insert’ tab in Top Ribbon, Click ‘Picture’, Select the picture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364395" y="6282000"/>
            <a:ext cx="479938" cy="155611"/>
          </a:xfrm>
          <a:prstGeom prst="rect">
            <a:avLst/>
          </a:prstGeom>
        </p:spPr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816927" y="452544"/>
            <a:ext cx="10558676" cy="1196721"/>
          </a:xfrm>
        </p:spPr>
        <p:txBody>
          <a:bodyPr tIns="0"/>
          <a:lstStyle>
            <a:lvl1pPr>
              <a:defRPr sz="32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title style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05/19/2015</a:t>
            </a: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4395" y="6282000"/>
            <a:ext cx="479938" cy="1556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Logo_ramboll_white"/>
          <p:cNvSpPr>
            <a:spLocks noChangeAspect="1"/>
          </p:cNvSpPr>
          <p:nvPr userDrawn="1"/>
        </p:nvSpPr>
        <p:spPr>
          <a:xfrm>
            <a:off x="817200" y="6159600"/>
            <a:ext cx="1130538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Logo_ramboll_white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" y="6159600"/>
            <a:ext cx="2053244" cy="25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 userDrawn="1"/>
        </p:nvSpPr>
        <p:spPr>
          <a:xfrm>
            <a:off x="817201" y="6159600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Logo_ramboll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1" y="6159600"/>
            <a:ext cx="2052860" cy="255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0413" cy="2878805"/>
          </a:xfrm>
          <a:noFill/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815308" y="3141695"/>
            <a:ext cx="10560295" cy="658454"/>
          </a:xfrm>
        </p:spPr>
        <p:txBody>
          <a:bodyPr tIns="0" anchor="b" anchorCtr="0"/>
          <a:lstStyle>
            <a:lvl1pPr>
              <a:defRPr sz="43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title style</a:t>
            </a:r>
          </a:p>
        </p:txBody>
      </p:sp>
      <p:sp>
        <p:nvSpPr>
          <p:cNvPr id="27655" name="Subtit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5308" y="3798879"/>
            <a:ext cx="10560296" cy="1753006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3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subtitle style</a:t>
            </a:r>
          </a:p>
        </p:txBody>
      </p:sp>
      <p:sp>
        <p:nvSpPr>
          <p:cNvPr id="11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5638006" y="6300078"/>
            <a:ext cx="4171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1421AFA-3AE7-4CEA-BC9B-447859BED57B}" type="slidenum">
              <a:rPr lang="en-GB" sz="1050" smtClean="0"/>
              <a:pPr/>
              <a:t>‹#›</a:t>
            </a:fld>
            <a:endParaRPr lang="en-GB" sz="10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927" y="1645033"/>
            <a:ext cx="10558676" cy="4063354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638006" y="6300078"/>
            <a:ext cx="4171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1421AFA-3AE7-4CEA-BC9B-447859BED57B}" type="slidenum">
              <a:rPr lang="en-GB" sz="1050" smtClean="0"/>
              <a:pPr/>
              <a:t>‹#›</a:t>
            </a:fld>
            <a:endParaRPr lang="en-GB" sz="10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364395" y="6282000"/>
            <a:ext cx="479938" cy="155611"/>
          </a:xfrm>
          <a:prstGeom prst="rect">
            <a:avLst/>
          </a:prstGeom>
        </p:spPr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9" y="1645033"/>
            <a:ext cx="516530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364395" y="6282000"/>
            <a:ext cx="479938" cy="155611"/>
          </a:xfrm>
          <a:prstGeom prst="rect">
            <a:avLst/>
          </a:prstGeom>
        </p:spPr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10300" y="1645034"/>
            <a:ext cx="5165302" cy="1914966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10299" y="3791827"/>
            <a:ext cx="5165304" cy="1914969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364395" y="6282000"/>
            <a:ext cx="479938" cy="155611"/>
          </a:xfrm>
          <a:prstGeom prst="rect">
            <a:avLst/>
          </a:prstGeom>
        </p:spPr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10299" y="1645583"/>
            <a:ext cx="5165304" cy="1914418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64395" y="6282000"/>
            <a:ext cx="479938" cy="155611"/>
          </a:xfrm>
          <a:prstGeom prst="rect">
            <a:avLst/>
          </a:prstGeom>
        </p:spPr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3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210300" y="3791828"/>
            <a:ext cx="2465388" cy="1006436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10300" y="4798264"/>
            <a:ext cx="2465388" cy="908533"/>
          </a:xfrm>
        </p:spPr>
        <p:txBody>
          <a:bodyPr lIns="0" anchor="b" anchorCtr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905875" y="1645031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10300" y="1645031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905875" y="3791828"/>
            <a:ext cx="2465388" cy="1916557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>
          <a:xfrm>
            <a:off x="11364395" y="6282000"/>
            <a:ext cx="479938" cy="155611"/>
          </a:xfrm>
          <a:prstGeom prst="rect">
            <a:avLst/>
          </a:prstGeom>
        </p:spPr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2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210300" y="1648208"/>
            <a:ext cx="2465388" cy="1911793"/>
          </a:xfrm>
        </p:spPr>
        <p:txBody>
          <a:bodyPr lIns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10300" y="3791828"/>
            <a:ext cx="2465388" cy="1914969"/>
          </a:xfrm>
        </p:spPr>
        <p:txBody>
          <a:bodyPr lIns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905875" y="3791827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905875" y="1645031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>
          <a:xfrm>
            <a:off x="11364395" y="6282000"/>
            <a:ext cx="479938" cy="155611"/>
          </a:xfrm>
          <a:prstGeom prst="rect">
            <a:avLst/>
          </a:prstGeom>
        </p:spPr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/>
        </p:nvSpPr>
        <p:spPr>
          <a:xfrm>
            <a:off x="817201" y="6159600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Logo_ramboll_bmkArt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1" y="6159600"/>
            <a:ext cx="2052860" cy="25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16927" y="452543"/>
            <a:ext cx="10559098" cy="7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dirty="0" smtClean="0"/>
              <a:t>Presentation title</a:t>
            </a:r>
            <a:br>
              <a:rPr lang="en-GB" noProof="0" dirty="0" smtClean="0"/>
            </a:br>
            <a:r>
              <a:rPr lang="en-GB" noProof="0" dirty="0" smtClean="0"/>
              <a:t>(in cyan)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6927" y="1648207"/>
            <a:ext cx="10558676" cy="406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8" name="SD_FLD_Name"/>
          <p:cNvSpPr txBox="1"/>
          <p:nvPr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638006" y="6300078"/>
            <a:ext cx="4171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1421AFA-3AE7-4CEA-BC9B-447859BED57B}" type="slidenum">
              <a:rPr lang="en-GB" sz="1050" smtClean="0"/>
              <a:pPr/>
              <a:t>‹#›</a:t>
            </a:fld>
            <a:endParaRPr lang="en-GB" sz="10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7" r:id="rId3"/>
    <p:sldLayoutId id="2147483738" r:id="rId4"/>
    <p:sldLayoutId id="2147483739" r:id="rId5"/>
    <p:sldLayoutId id="2147483741" r:id="rId6"/>
    <p:sldLayoutId id="2147483742" r:id="rId7"/>
    <p:sldLayoutId id="2147483757" r:id="rId8"/>
    <p:sldLayoutId id="2147483758" r:id="rId9"/>
    <p:sldLayoutId id="2147483759" r:id="rId10"/>
    <p:sldLayoutId id="2147483749" r:id="rId11"/>
    <p:sldLayoutId id="2147483746" r:id="rId12"/>
    <p:sldLayoutId id="2147483747" r:id="rId13"/>
    <p:sldLayoutId id="214748374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chemeClr val="tx2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6pPr>
      <a:lvl7pPr marL="914377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8pPr>
      <a:lvl9pPr marL="1828754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252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kern="1200">
          <a:solidFill>
            <a:schemeClr val="tx1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marL="648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6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2pPr>
      <a:lvl3pPr marL="9792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3pPr>
      <a:lvl4pPr marL="1386000" indent="-2844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4pPr>
      <a:lvl5pPr marL="1699200" indent="-2844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.ramboll-environ.com/environcorp/SCICHEM%20Air%20Quality%20Model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380206" y="1753394"/>
            <a:ext cx="11506200" cy="3581400"/>
          </a:xfrm>
        </p:spPr>
        <p:txBody>
          <a:bodyPr/>
          <a:lstStyle/>
          <a:p>
            <a:pPr algn="ctr"/>
            <a:r>
              <a:rPr lang="en-GB" sz="2200" cap="none" dirty="0" smtClean="0">
                <a:solidFill>
                  <a:schemeClr val="tx1"/>
                </a:solidFill>
              </a:rPr>
              <a:t>Prakash Karamchandani</a:t>
            </a:r>
            <a:r>
              <a:rPr lang="en-GB" sz="2200" cap="none" baseline="30000" dirty="0" smtClean="0">
                <a:solidFill>
                  <a:schemeClr val="tx1"/>
                </a:solidFill>
              </a:rPr>
              <a:t>1</a:t>
            </a:r>
            <a:r>
              <a:rPr lang="en-GB" sz="2200" cap="none" dirty="0" smtClean="0">
                <a:solidFill>
                  <a:schemeClr val="tx1"/>
                </a:solidFill>
              </a:rPr>
              <a:t>, Jaegun Jung</a:t>
            </a:r>
            <a:r>
              <a:rPr lang="en-GB" sz="2200" cap="none" baseline="30000" dirty="0">
                <a:solidFill>
                  <a:schemeClr val="tx1"/>
                </a:solidFill>
              </a:rPr>
              <a:t>1</a:t>
            </a:r>
            <a:r>
              <a:rPr lang="en-GB" sz="2200" cap="none" dirty="0" smtClean="0">
                <a:solidFill>
                  <a:schemeClr val="tx1"/>
                </a:solidFill>
              </a:rPr>
              <a:t>, Tejas Shah</a:t>
            </a:r>
            <a:r>
              <a:rPr lang="en-GB" sz="2200" cap="none" baseline="30000" dirty="0" smtClean="0">
                <a:solidFill>
                  <a:schemeClr val="tx1"/>
                </a:solidFill>
              </a:rPr>
              <a:t>1</a:t>
            </a:r>
            <a:r>
              <a:rPr lang="en-GB" sz="2200" cap="none" dirty="0" smtClean="0">
                <a:solidFill>
                  <a:schemeClr val="tx1"/>
                </a:solidFill>
              </a:rPr>
              <a:t>, </a:t>
            </a:r>
            <a:r>
              <a:rPr lang="en-GB" sz="2200" cap="none" dirty="0" err="1" smtClean="0">
                <a:solidFill>
                  <a:schemeClr val="tx1"/>
                </a:solidFill>
              </a:rPr>
              <a:t>Biswanath</a:t>
            </a:r>
            <a:r>
              <a:rPr lang="en-GB" sz="2200" cap="none" dirty="0" smtClean="0">
                <a:solidFill>
                  <a:schemeClr val="tx1"/>
                </a:solidFill>
              </a:rPr>
              <a:t> Chowdhury</a:t>
            </a:r>
            <a:r>
              <a:rPr lang="en-GB" sz="2200" cap="none" baseline="30000" dirty="0">
                <a:solidFill>
                  <a:schemeClr val="tx1"/>
                </a:solidFill>
              </a:rPr>
              <a:t>2</a:t>
            </a:r>
            <a:r>
              <a:rPr lang="en-GB" sz="2200" cap="none" dirty="0" smtClean="0">
                <a:solidFill>
                  <a:schemeClr val="tx1"/>
                </a:solidFill>
              </a:rPr>
              <a:t>, Jeremiah Johnson</a:t>
            </a:r>
            <a:r>
              <a:rPr lang="en-GB" sz="2200" cap="none" baseline="30000" dirty="0" smtClean="0">
                <a:solidFill>
                  <a:schemeClr val="tx1"/>
                </a:solidFill>
              </a:rPr>
              <a:t>1</a:t>
            </a:r>
            <a:r>
              <a:rPr lang="en-GB" sz="2200" cap="none">
                <a:solidFill>
                  <a:schemeClr val="tx1"/>
                </a:solidFill>
              </a:rPr>
              <a:t>, </a:t>
            </a:r>
            <a:r>
              <a:rPr lang="en-GB" sz="2200" cap="none" smtClean="0">
                <a:solidFill>
                  <a:schemeClr val="tx1"/>
                </a:solidFill>
              </a:rPr>
              <a:t>Maria </a:t>
            </a:r>
            <a:r>
              <a:rPr lang="en-GB" sz="2200" cap="none" dirty="0" smtClean="0">
                <a:solidFill>
                  <a:schemeClr val="tx1"/>
                </a:solidFill>
              </a:rPr>
              <a:t>Zatko</a:t>
            </a:r>
            <a:r>
              <a:rPr lang="en-GB" sz="2200" cap="none" baseline="30000" dirty="0" smtClean="0">
                <a:solidFill>
                  <a:schemeClr val="tx1"/>
                </a:solidFill>
              </a:rPr>
              <a:t>3</a:t>
            </a:r>
            <a:r>
              <a:rPr lang="en-GB" sz="2200" cap="none" dirty="0" smtClean="0">
                <a:solidFill>
                  <a:schemeClr val="tx1"/>
                </a:solidFill>
              </a:rPr>
              <a:t>, Greg Yarwood</a:t>
            </a:r>
            <a:r>
              <a:rPr lang="en-GB" sz="2200" cap="none" baseline="30000" dirty="0" smtClean="0">
                <a:solidFill>
                  <a:schemeClr val="tx1"/>
                </a:solidFill>
              </a:rPr>
              <a:t>1</a:t>
            </a:r>
            <a:r>
              <a:rPr lang="en-GB" sz="2200" cap="none" dirty="0" smtClean="0">
                <a:solidFill>
                  <a:schemeClr val="tx1"/>
                </a:solidFill>
              </a:rPr>
              <a:t>, Ralph Morris</a:t>
            </a:r>
            <a:r>
              <a:rPr lang="en-GB" sz="2200" cap="none" baseline="30000" dirty="0" smtClean="0">
                <a:solidFill>
                  <a:schemeClr val="tx1"/>
                </a:solidFill>
              </a:rPr>
              <a:t>1</a:t>
            </a:r>
            <a:r>
              <a:rPr lang="en-GB" sz="2200" cap="none" dirty="0" smtClean="0">
                <a:solidFill>
                  <a:schemeClr val="tx1"/>
                </a:solidFill>
              </a:rPr>
              <a:t>, </a:t>
            </a:r>
            <a:r>
              <a:rPr lang="en-GB" sz="2200" cap="none" dirty="0" err="1" smtClean="0">
                <a:solidFill>
                  <a:schemeClr val="tx1"/>
                </a:solidFill>
              </a:rPr>
              <a:t>Eladio</a:t>
            </a:r>
            <a:r>
              <a:rPr lang="en-GB" sz="2200" cap="none" dirty="0" smtClean="0">
                <a:solidFill>
                  <a:schemeClr val="tx1"/>
                </a:solidFill>
              </a:rPr>
              <a:t> Knipping</a:t>
            </a:r>
            <a:r>
              <a:rPr lang="en-GB" sz="2400" cap="none" baseline="30000" dirty="0" smtClean="0">
                <a:solidFill>
                  <a:schemeClr val="tx1"/>
                </a:solidFill>
              </a:rPr>
              <a:t>4</a:t>
            </a:r>
            <a:r>
              <a:rPr lang="en-GB" sz="2400" cap="none" dirty="0" smtClean="0">
                <a:solidFill>
                  <a:schemeClr val="tx1"/>
                </a:solidFill>
              </a:rPr>
              <a:t>, </a:t>
            </a:r>
            <a:r>
              <a:rPr lang="en-GB" sz="2400" cap="none" dirty="0" err="1" smtClean="0">
                <a:solidFill>
                  <a:schemeClr val="tx1"/>
                </a:solidFill>
              </a:rPr>
              <a:t>Naresh</a:t>
            </a:r>
            <a:r>
              <a:rPr lang="en-GB" sz="2400" cap="none" dirty="0" smtClean="0">
                <a:solidFill>
                  <a:schemeClr val="tx1"/>
                </a:solidFill>
              </a:rPr>
              <a:t> Kumar</a:t>
            </a:r>
            <a:r>
              <a:rPr lang="en-GB" sz="2400" cap="none" baseline="30000" dirty="0" smtClean="0">
                <a:solidFill>
                  <a:schemeClr val="tx1"/>
                </a:solidFill>
              </a:rPr>
              <a:t>5</a:t>
            </a:r>
          </a:p>
          <a:p>
            <a:pPr algn="ctr"/>
            <a:endParaRPr lang="en-GB" sz="2400" cap="none" dirty="0" smtClean="0">
              <a:solidFill>
                <a:schemeClr val="tx1"/>
              </a:solidFill>
            </a:endParaRPr>
          </a:p>
          <a:p>
            <a:pPr algn="ctr"/>
            <a:r>
              <a:rPr lang="en-GB" sz="2200" b="0" cap="none" baseline="30000" dirty="0" smtClean="0">
                <a:solidFill>
                  <a:schemeClr val="tx1"/>
                </a:solidFill>
              </a:rPr>
              <a:t>1</a:t>
            </a:r>
            <a:r>
              <a:rPr lang="en-GB" sz="2200" b="0" cap="none" dirty="0" smtClean="0">
                <a:solidFill>
                  <a:schemeClr val="tx1"/>
                </a:solidFill>
              </a:rPr>
              <a:t>Ramboll Environ, Novato, CA</a:t>
            </a:r>
          </a:p>
          <a:p>
            <a:pPr algn="ctr"/>
            <a:r>
              <a:rPr lang="en-GB" sz="2200" b="0" cap="none" baseline="30000" dirty="0" smtClean="0">
                <a:solidFill>
                  <a:schemeClr val="tx1"/>
                </a:solidFill>
              </a:rPr>
              <a:t>2</a:t>
            </a:r>
            <a:r>
              <a:rPr lang="en-GB" sz="2200" b="0" cap="none" dirty="0" smtClean="0">
                <a:solidFill>
                  <a:schemeClr val="tx1"/>
                </a:solidFill>
              </a:rPr>
              <a:t>Sage-Xator, Princeton, NJ</a:t>
            </a:r>
          </a:p>
          <a:p>
            <a:pPr algn="ctr"/>
            <a:r>
              <a:rPr lang="en-GB" sz="2200" b="0" cap="none" baseline="30000" dirty="0" smtClean="0">
                <a:solidFill>
                  <a:schemeClr val="tx1"/>
                </a:solidFill>
              </a:rPr>
              <a:t>3</a:t>
            </a:r>
            <a:r>
              <a:rPr lang="en-GB" sz="2200" b="0" cap="none" dirty="0" smtClean="0">
                <a:solidFill>
                  <a:schemeClr val="tx1"/>
                </a:solidFill>
              </a:rPr>
              <a:t>Ramboll </a:t>
            </a:r>
            <a:r>
              <a:rPr lang="en-GB" sz="2200" b="0" cap="none" dirty="0">
                <a:solidFill>
                  <a:schemeClr val="tx1"/>
                </a:solidFill>
              </a:rPr>
              <a:t>Environ, </a:t>
            </a:r>
            <a:r>
              <a:rPr lang="en-GB" sz="2200" b="0" cap="none" dirty="0" smtClean="0">
                <a:solidFill>
                  <a:schemeClr val="tx1"/>
                </a:solidFill>
              </a:rPr>
              <a:t>Lynnwood, WA</a:t>
            </a:r>
          </a:p>
          <a:p>
            <a:pPr algn="ctr"/>
            <a:r>
              <a:rPr lang="en-GB" sz="2200" b="0" cap="none" baseline="30000" dirty="0" smtClean="0">
                <a:solidFill>
                  <a:schemeClr val="tx1"/>
                </a:solidFill>
              </a:rPr>
              <a:t>4</a:t>
            </a:r>
            <a:r>
              <a:rPr lang="en-GB" sz="2200" b="0" cap="none" dirty="0" smtClean="0">
                <a:solidFill>
                  <a:schemeClr val="tx1"/>
                </a:solidFill>
              </a:rPr>
              <a:t>EPRI, Washington, DC</a:t>
            </a:r>
          </a:p>
          <a:p>
            <a:pPr algn="ctr"/>
            <a:r>
              <a:rPr lang="en-GB" sz="2200" b="0" cap="none" baseline="30000" dirty="0" smtClean="0">
                <a:solidFill>
                  <a:schemeClr val="tx1"/>
                </a:solidFill>
              </a:rPr>
              <a:t>5</a:t>
            </a:r>
            <a:r>
              <a:rPr lang="en-GB" sz="2200" b="0" cap="none" dirty="0" smtClean="0">
                <a:solidFill>
                  <a:schemeClr val="tx1"/>
                </a:solidFill>
              </a:rPr>
              <a:t>EPRI</a:t>
            </a:r>
            <a:r>
              <a:rPr lang="en-GB" sz="2200" b="0" cap="none" dirty="0">
                <a:solidFill>
                  <a:schemeClr val="tx1"/>
                </a:solidFill>
              </a:rPr>
              <a:t>, </a:t>
            </a:r>
            <a:r>
              <a:rPr lang="en-GB" sz="2200" b="0" cap="none" dirty="0" smtClean="0">
                <a:solidFill>
                  <a:schemeClr val="tx1"/>
                </a:solidFill>
              </a:rPr>
              <a:t>Palo Alto, CA</a:t>
            </a:r>
            <a:endParaRPr lang="en-GB" sz="2200" b="0" cap="none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04006" y="534194"/>
            <a:ext cx="11658600" cy="5334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Single-Source Impacts with SCICHEM and </a:t>
            </a:r>
            <a:r>
              <a:rPr lang="en-US" sz="2800" dirty="0" err="1" smtClean="0">
                <a:solidFill>
                  <a:schemeClr val="tx2"/>
                </a:solidFill>
              </a:rPr>
              <a:t>CAMx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837406" y="5563394"/>
            <a:ext cx="10591800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algn="ctr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15</a:t>
            </a:r>
            <a:r>
              <a:rPr kumimoji="0" lang="en-GB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th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Annual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CMAS Conference</a:t>
            </a:r>
          </a:p>
          <a:p>
            <a:pPr marL="12700" marR="0" algn="ctr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Chapel Hill, North Carolina, October 24-26, 2016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73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63040"/>
            <a:ext cx="4023360" cy="4526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463040"/>
            <a:ext cx="4023360" cy="4526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806" y="153194"/>
            <a:ext cx="11175048" cy="609600"/>
          </a:xfrm>
        </p:spPr>
        <p:txBody>
          <a:bodyPr/>
          <a:lstStyle/>
          <a:p>
            <a:r>
              <a:rPr lang="en-GB" sz="2800" dirty="0" smtClean="0"/>
              <a:t>PM</a:t>
            </a:r>
            <a:r>
              <a:rPr lang="en-GB" sz="2800" baseline="-25000" dirty="0" smtClean="0"/>
              <a:t>2.5</a:t>
            </a:r>
            <a:r>
              <a:rPr lang="en-GB" sz="2800" dirty="0" smtClean="0"/>
              <a:t> IMPACTS: </a:t>
            </a:r>
            <a:r>
              <a:rPr lang="en-GB" sz="2800" dirty="0" err="1" smtClean="0"/>
              <a:t>Weminuche</a:t>
            </a:r>
            <a:r>
              <a:rPr lang="en-GB" sz="2800" dirty="0" smtClean="0"/>
              <a:t>, </a:t>
            </a:r>
            <a:r>
              <a:rPr lang="en-GB" sz="2800" dirty="0"/>
              <a:t>Colorado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85213" y="1202423"/>
            <a:ext cx="2743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Distance from source: 90 km</a:t>
            </a:r>
            <a:endParaRPr lang="en-GB" sz="15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1610519"/>
            <a:ext cx="2286000" cy="181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>
          <a:xfrm rot="16200000">
            <a:off x="10019301" y="2497574"/>
            <a:ext cx="265527" cy="1320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4880923">
            <a:off x="10416773" y="2301911"/>
            <a:ext cx="265527" cy="13206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453874"/>
              </p:ext>
            </p:extLst>
          </p:nvPr>
        </p:nvGraphicFramePr>
        <p:xfrm>
          <a:off x="8913812" y="3829157"/>
          <a:ext cx="2438400" cy="1886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7594"/>
                <a:gridCol w="685800"/>
                <a:gridCol w="685006"/>
              </a:tblGrid>
              <a:tr h="471659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r>
                        <a:rPr lang="en-GB" sz="120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dirty="0" err="1" smtClean="0">
                          <a:solidFill>
                            <a:schemeClr val="tx1"/>
                          </a:solidFill>
                        </a:rPr>
                        <a:t>Pctl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SO4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NO3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659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CAMx</a:t>
                      </a:r>
                      <a:r>
                        <a:rPr lang="en-GB" sz="1200" dirty="0" smtClean="0"/>
                        <a:t> zero-out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0.109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0.002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659"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CAMx</a:t>
                      </a:r>
                      <a:r>
                        <a:rPr lang="en-GB" sz="1200" dirty="0" smtClean="0"/>
                        <a:t> PSAT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0.101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0.012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659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SCICHEM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0.028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0.044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6700388" y="2343834"/>
            <a:ext cx="1376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Zero-Out</a:t>
            </a:r>
          </a:p>
          <a:p>
            <a:r>
              <a:rPr lang="en-US" sz="1200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PSAT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SCICHEM</a:t>
            </a:r>
            <a:endParaRPr lang="en-GB" sz="1200" baseline="-250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045581" y="3584551"/>
            <a:ext cx="190500" cy="0"/>
          </a:xfrm>
          <a:prstGeom prst="line">
            <a:avLst/>
          </a:prstGeom>
          <a:ln w="19050">
            <a:solidFill>
              <a:schemeClr val="bg2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140831" y="3297997"/>
            <a:ext cx="855155" cy="286554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 bwMode="auto">
          <a:xfrm>
            <a:off x="2056606" y="2820194"/>
            <a:ext cx="1991520" cy="80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Different dispersion: whether or not plume reaches receptor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97303" y="4035312"/>
            <a:ext cx="1376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Zero-Out</a:t>
            </a:r>
          </a:p>
          <a:p>
            <a:r>
              <a:rPr lang="en-US" sz="1200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PSAT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SCICHEM</a:t>
            </a:r>
            <a:endParaRPr lang="en-GB" sz="1200" baseline="-250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09006" y="4801394"/>
            <a:ext cx="94929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latin typeface="+mj-lt"/>
                <a:cs typeface="Arial" panose="020B0604020202020204" pitchFamily="34" charset="0"/>
              </a:rPr>
              <a:t>Sulfate</a:t>
            </a:r>
            <a:endParaRPr lang="en-GB" sz="1500" b="1" baseline="-25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19119" y="4783029"/>
            <a:ext cx="9428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latin typeface="+mj-lt"/>
                <a:cs typeface="Arial" panose="020B0604020202020204" pitchFamily="34" charset="0"/>
              </a:rPr>
              <a:t>Nitrate</a:t>
            </a:r>
            <a:endParaRPr lang="en-GB" sz="1500" b="1" baseline="-25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81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63040"/>
            <a:ext cx="4023360" cy="4526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463040"/>
            <a:ext cx="4023360" cy="4526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806" y="153194"/>
            <a:ext cx="11175048" cy="609600"/>
          </a:xfrm>
        </p:spPr>
        <p:txBody>
          <a:bodyPr/>
          <a:lstStyle/>
          <a:p>
            <a:r>
              <a:rPr lang="en-GB" sz="2800" dirty="0" smtClean="0"/>
              <a:t>PM</a:t>
            </a:r>
            <a:r>
              <a:rPr lang="en-GB" sz="2800" baseline="-25000" dirty="0" smtClean="0"/>
              <a:t>2.5</a:t>
            </a:r>
            <a:r>
              <a:rPr lang="en-GB" sz="2800" dirty="0" smtClean="0"/>
              <a:t> IMPACTS: </a:t>
            </a:r>
            <a:r>
              <a:rPr lang="en-GB" sz="2800" dirty="0"/>
              <a:t>Petrified </a:t>
            </a:r>
            <a:r>
              <a:rPr lang="en-GB" sz="2800" dirty="0" smtClean="0"/>
              <a:t>Forest, Arizona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2209006" y="4801394"/>
            <a:ext cx="94929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latin typeface="+mj-lt"/>
                <a:cs typeface="Arial" panose="020B0604020202020204" pitchFamily="34" charset="0"/>
              </a:rPr>
              <a:t>Sulfate</a:t>
            </a:r>
            <a:endParaRPr lang="en-GB" sz="1500" b="1" baseline="-25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19119" y="4783029"/>
            <a:ext cx="9428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latin typeface="+mj-lt"/>
                <a:cs typeface="Arial" panose="020B0604020202020204" pitchFamily="34" charset="0"/>
              </a:rPr>
              <a:t>Nitrate</a:t>
            </a:r>
            <a:endParaRPr lang="en-GB" sz="1500" b="1" baseline="-25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85213" y="1202423"/>
            <a:ext cx="2743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Distance from source: 275 km</a:t>
            </a:r>
            <a:endParaRPr lang="en-GB" sz="15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064" y="1677194"/>
            <a:ext cx="2286000" cy="181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>
          <a:xfrm rot="16200000">
            <a:off x="10019301" y="2497574"/>
            <a:ext cx="265527" cy="1320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8591778">
            <a:off x="9461102" y="2961975"/>
            <a:ext cx="265527" cy="13206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95651"/>
              </p:ext>
            </p:extLst>
          </p:nvPr>
        </p:nvGraphicFramePr>
        <p:xfrm>
          <a:off x="8913812" y="3829157"/>
          <a:ext cx="2438400" cy="1886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7594"/>
                <a:gridCol w="685800"/>
                <a:gridCol w="685006"/>
              </a:tblGrid>
              <a:tr h="471659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r>
                        <a:rPr lang="en-GB" sz="120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dirty="0" err="1" smtClean="0">
                          <a:solidFill>
                            <a:schemeClr val="tx1"/>
                          </a:solidFill>
                        </a:rPr>
                        <a:t>Pctl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SO4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NO3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659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CAMx</a:t>
                      </a:r>
                      <a:r>
                        <a:rPr lang="en-GB" sz="1200" dirty="0" smtClean="0"/>
                        <a:t> zero-out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0.024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0.001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659"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CAMx</a:t>
                      </a:r>
                      <a:r>
                        <a:rPr lang="en-GB" sz="1200" dirty="0" smtClean="0"/>
                        <a:t> PSAT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0.023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0.002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659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SCICHEM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0.002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0.0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6700388" y="2343834"/>
            <a:ext cx="1376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Zero-Out</a:t>
            </a:r>
          </a:p>
          <a:p>
            <a:r>
              <a:rPr lang="en-US" sz="1200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PSAT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SCICHEM</a:t>
            </a:r>
            <a:endParaRPr lang="en-GB" sz="1200" baseline="-250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045221" y="2427810"/>
            <a:ext cx="381000" cy="0"/>
          </a:xfrm>
          <a:prstGeom prst="line">
            <a:avLst/>
          </a:prstGeom>
          <a:ln w="19050">
            <a:solidFill>
              <a:schemeClr val="bg2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35721" y="2439194"/>
            <a:ext cx="474515" cy="933830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 bwMode="auto">
          <a:xfrm>
            <a:off x="1725022" y="2943161"/>
            <a:ext cx="1991520" cy="80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Different dispersion: whether or not plume reaches receptor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97303" y="4035312"/>
            <a:ext cx="1376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Zero-Out</a:t>
            </a:r>
          </a:p>
          <a:p>
            <a:r>
              <a:rPr lang="en-US" sz="1200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PSAT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SCICHEM</a:t>
            </a:r>
            <a:endParaRPr lang="en-GB" sz="1200" baseline="-250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79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4572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806" y="153194"/>
            <a:ext cx="11175048" cy="609600"/>
          </a:xfrm>
        </p:spPr>
        <p:txBody>
          <a:bodyPr/>
          <a:lstStyle/>
          <a:p>
            <a:r>
              <a:rPr lang="en-GB" sz="2800" dirty="0" smtClean="0"/>
              <a:t>Visibility impacts in the southwest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>
          <a:xfrm>
            <a:off x="2132806" y="686594"/>
            <a:ext cx="2743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Distance from source: 50 km</a:t>
            </a:r>
            <a:endParaRPr lang="en-GB" sz="15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915194"/>
            <a:ext cx="4572000" cy="5143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66806" y="686594"/>
            <a:ext cx="2743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Distance from source: 275 km</a:t>
            </a:r>
            <a:endParaRPr lang="en-GB" sz="15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19406" y="2249269"/>
            <a:ext cx="1376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Zero-Out</a:t>
            </a:r>
          </a:p>
          <a:p>
            <a:r>
              <a:rPr lang="en-US" sz="1200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PSAT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SCICHEM</a:t>
            </a:r>
            <a:endParaRPr lang="en-GB" sz="1200" baseline="-250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51851" y="2249269"/>
            <a:ext cx="1376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Zero-Out</a:t>
            </a:r>
          </a:p>
          <a:p>
            <a:r>
              <a:rPr lang="en-US" sz="1200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PSAT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SCICHEM</a:t>
            </a:r>
            <a:endParaRPr lang="en-GB" sz="1200" baseline="-250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03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914400"/>
            <a:ext cx="4572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06" y="914400"/>
            <a:ext cx="4572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806" y="153194"/>
            <a:ext cx="11175048" cy="609600"/>
          </a:xfrm>
        </p:spPr>
        <p:txBody>
          <a:bodyPr/>
          <a:lstStyle/>
          <a:p>
            <a:r>
              <a:rPr lang="en-GB" sz="2800" dirty="0" smtClean="0"/>
              <a:t>Ozone impacts in the southwest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9219406" y="2249269"/>
            <a:ext cx="1376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Zero-Out</a:t>
            </a:r>
          </a:p>
          <a:p>
            <a:r>
              <a:rPr lang="en-US" sz="1200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OSAT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SCICHEM</a:t>
            </a:r>
            <a:endParaRPr lang="en-GB" sz="1200" baseline="-250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1851" y="2249269"/>
            <a:ext cx="1376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Zero-Out</a:t>
            </a:r>
          </a:p>
          <a:p>
            <a:r>
              <a:rPr lang="en-US" sz="1200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OSAT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SCICHEM</a:t>
            </a:r>
            <a:endParaRPr lang="en-GB" sz="1200" baseline="-250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2806" y="686594"/>
            <a:ext cx="2743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Distance from source: 50 km</a:t>
            </a:r>
            <a:endParaRPr lang="en-GB" sz="15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66806" y="686594"/>
            <a:ext cx="2743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Distance from source: 275 km</a:t>
            </a:r>
            <a:endParaRPr lang="en-GB" sz="15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67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1463040"/>
            <a:ext cx="4023360" cy="4526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463040"/>
            <a:ext cx="4023360" cy="45262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813" y="1622426"/>
            <a:ext cx="2286000" cy="1766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806" y="153194"/>
            <a:ext cx="11175048" cy="609600"/>
          </a:xfrm>
        </p:spPr>
        <p:txBody>
          <a:bodyPr/>
          <a:lstStyle/>
          <a:p>
            <a:r>
              <a:rPr lang="en-GB" sz="2800" dirty="0" smtClean="0"/>
              <a:t>PM</a:t>
            </a:r>
            <a:r>
              <a:rPr lang="en-GB" sz="2800" baseline="-25000" dirty="0" smtClean="0"/>
              <a:t>2.5</a:t>
            </a:r>
            <a:r>
              <a:rPr lang="en-GB" sz="2800" dirty="0" smtClean="0"/>
              <a:t> IMPACTS: </a:t>
            </a:r>
            <a:r>
              <a:rPr lang="en-GB" sz="2800" dirty="0"/>
              <a:t>Joyce </a:t>
            </a:r>
            <a:r>
              <a:rPr lang="en-GB" sz="2800" dirty="0" smtClean="0"/>
              <a:t>Kilmer, North Carolina</a:t>
            </a:r>
            <a:endParaRPr lang="en-GB" sz="2800" dirty="0"/>
          </a:p>
        </p:txBody>
      </p:sp>
      <p:sp>
        <p:nvSpPr>
          <p:cNvPr id="15" name="Rectangle 14"/>
          <p:cNvSpPr/>
          <p:nvPr/>
        </p:nvSpPr>
        <p:spPr>
          <a:xfrm>
            <a:off x="8685213" y="1202423"/>
            <a:ext cx="2743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Distance from source: 80 km</a:t>
            </a:r>
            <a:endParaRPr lang="en-GB" sz="15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8167171">
            <a:off x="10068869" y="2275998"/>
            <a:ext cx="265527" cy="1320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527662">
            <a:off x="9965504" y="2649036"/>
            <a:ext cx="265527" cy="13206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85177"/>
              </p:ext>
            </p:extLst>
          </p:nvPr>
        </p:nvGraphicFramePr>
        <p:xfrm>
          <a:off x="8913812" y="3829157"/>
          <a:ext cx="2438400" cy="1886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7594"/>
                <a:gridCol w="685800"/>
                <a:gridCol w="685006"/>
              </a:tblGrid>
              <a:tr h="471659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r>
                        <a:rPr lang="en-GB" sz="120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dirty="0" err="1" smtClean="0">
                          <a:solidFill>
                            <a:schemeClr val="tx1"/>
                          </a:solidFill>
                        </a:rPr>
                        <a:t>Pctl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SO4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NO3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659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CAMx</a:t>
                      </a:r>
                      <a:r>
                        <a:rPr lang="en-GB" sz="1200" dirty="0" smtClean="0"/>
                        <a:t> zero-out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0.227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0.043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659"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CAMx</a:t>
                      </a:r>
                      <a:r>
                        <a:rPr lang="en-GB" sz="1200" dirty="0" smtClean="0"/>
                        <a:t> PSAT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0.214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0.055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659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SCICHEM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0.130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0.131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6700388" y="2343834"/>
            <a:ext cx="1376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Zero-Out</a:t>
            </a:r>
          </a:p>
          <a:p>
            <a:r>
              <a:rPr lang="en-US" sz="1200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PSAT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SCICHEM</a:t>
            </a:r>
            <a:endParaRPr lang="en-GB" sz="1200" baseline="-250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1586607" y="3369241"/>
            <a:ext cx="2130306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Similar dispersion, some chemistry difference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5635235" y="3245743"/>
            <a:ext cx="2130306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Similar dispersion, some chemistry difference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18285" y="2343834"/>
            <a:ext cx="1376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Zero-Out</a:t>
            </a:r>
          </a:p>
          <a:p>
            <a:r>
              <a:rPr lang="en-US" sz="1200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PSAT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SCICHEM</a:t>
            </a:r>
            <a:endParaRPr lang="en-GB" sz="1200" baseline="-250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09006" y="4801394"/>
            <a:ext cx="94929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latin typeface="+mj-lt"/>
                <a:cs typeface="Arial" panose="020B0604020202020204" pitchFamily="34" charset="0"/>
              </a:rPr>
              <a:t>Sulfate</a:t>
            </a:r>
            <a:endParaRPr lang="en-GB" sz="1500" b="1" baseline="-25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19119" y="4783029"/>
            <a:ext cx="9428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latin typeface="+mj-lt"/>
                <a:cs typeface="Arial" panose="020B0604020202020204" pitchFamily="34" charset="0"/>
              </a:rPr>
              <a:t>Nitrate</a:t>
            </a:r>
            <a:endParaRPr lang="en-GB" sz="1500" b="1" baseline="-25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7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1463040"/>
            <a:ext cx="4023360" cy="4526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463040"/>
            <a:ext cx="4023360" cy="45262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813" y="1622426"/>
            <a:ext cx="2286000" cy="1766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806" y="153194"/>
            <a:ext cx="11175048" cy="609600"/>
          </a:xfrm>
        </p:spPr>
        <p:txBody>
          <a:bodyPr/>
          <a:lstStyle/>
          <a:p>
            <a:r>
              <a:rPr lang="en-GB" sz="2800" dirty="0" smtClean="0"/>
              <a:t>PM</a:t>
            </a:r>
            <a:r>
              <a:rPr lang="en-GB" sz="2800" baseline="-25000" dirty="0" smtClean="0"/>
              <a:t>2.5</a:t>
            </a:r>
            <a:r>
              <a:rPr lang="en-GB" sz="2800" dirty="0" smtClean="0"/>
              <a:t> IMPACTS: </a:t>
            </a:r>
            <a:r>
              <a:rPr lang="en-GB" sz="2800" dirty="0"/>
              <a:t>Mammoth </a:t>
            </a:r>
            <a:r>
              <a:rPr lang="en-GB" sz="2800" dirty="0" smtClean="0"/>
              <a:t>Cave</a:t>
            </a:r>
            <a:r>
              <a:rPr lang="en-GB" sz="2800" dirty="0"/>
              <a:t>, Kentucky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85213" y="1202423"/>
            <a:ext cx="2743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Distance from source: 200 km</a:t>
            </a:r>
            <a:endParaRPr lang="en-GB" sz="15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8167171">
            <a:off x="10068869" y="2275998"/>
            <a:ext cx="265527" cy="1320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8020103">
            <a:off x="9134486" y="2205981"/>
            <a:ext cx="265527" cy="13206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726732"/>
              </p:ext>
            </p:extLst>
          </p:nvPr>
        </p:nvGraphicFramePr>
        <p:xfrm>
          <a:off x="8913812" y="3829157"/>
          <a:ext cx="2438400" cy="1886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7594"/>
                <a:gridCol w="685800"/>
                <a:gridCol w="685006"/>
              </a:tblGrid>
              <a:tr h="471659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r>
                        <a:rPr lang="en-GB" sz="120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dirty="0" err="1" smtClean="0">
                          <a:solidFill>
                            <a:schemeClr val="tx1"/>
                          </a:solidFill>
                        </a:rPr>
                        <a:t>Pctl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SO4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NO3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659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CAMx</a:t>
                      </a:r>
                      <a:r>
                        <a:rPr lang="en-GB" sz="1200" dirty="0" smtClean="0"/>
                        <a:t> zero-out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0.030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0.045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659"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CAMx</a:t>
                      </a:r>
                      <a:r>
                        <a:rPr lang="en-GB" sz="1200" dirty="0" smtClean="0"/>
                        <a:t> PSAT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0.025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0.059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659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SCICHEM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0.056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0.010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6700388" y="2343834"/>
            <a:ext cx="1376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Zero-Out</a:t>
            </a:r>
          </a:p>
          <a:p>
            <a:r>
              <a:rPr lang="en-US" sz="1200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PSAT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SCICHEM</a:t>
            </a:r>
            <a:endParaRPr lang="en-GB" sz="1200" baseline="-250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5635235" y="3245743"/>
            <a:ext cx="2130306" cy="52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Different dispersion and chemistry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09253" y="3048794"/>
            <a:ext cx="191294" cy="8731"/>
          </a:xfrm>
          <a:prstGeom prst="line">
            <a:avLst/>
          </a:prstGeom>
          <a:ln w="19050">
            <a:solidFill>
              <a:schemeClr val="bg2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04900" y="3057525"/>
            <a:ext cx="712786" cy="575470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 bwMode="auto">
          <a:xfrm>
            <a:off x="1817686" y="3581400"/>
            <a:ext cx="1991520" cy="24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Different dispersion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260473" y="2362994"/>
            <a:ext cx="257175" cy="0"/>
          </a:xfrm>
          <a:prstGeom prst="line">
            <a:avLst/>
          </a:prstGeom>
          <a:ln w="19050">
            <a:solidFill>
              <a:schemeClr val="bg2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89060" y="2362994"/>
            <a:ext cx="544773" cy="584201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 bwMode="auto">
          <a:xfrm>
            <a:off x="1828006" y="2957666"/>
            <a:ext cx="1991520" cy="24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Different chemistry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18285" y="2343834"/>
            <a:ext cx="1376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Zero-Out</a:t>
            </a:r>
          </a:p>
          <a:p>
            <a:r>
              <a:rPr lang="en-US" sz="1200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PSAT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SCICHEM</a:t>
            </a:r>
            <a:endParaRPr lang="en-GB" sz="1200" baseline="-250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09006" y="4801394"/>
            <a:ext cx="94929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latin typeface="+mj-lt"/>
                <a:cs typeface="Arial" panose="020B0604020202020204" pitchFamily="34" charset="0"/>
              </a:rPr>
              <a:t>Sulfate</a:t>
            </a:r>
            <a:endParaRPr lang="en-GB" sz="1500" b="1" baseline="-25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19119" y="4783029"/>
            <a:ext cx="9428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latin typeface="+mj-lt"/>
                <a:cs typeface="Arial" panose="020B0604020202020204" pitchFamily="34" charset="0"/>
              </a:rPr>
              <a:t>Nitrate</a:t>
            </a:r>
            <a:endParaRPr lang="en-GB" sz="1500" b="1" baseline="-25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80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06" y="914400"/>
            <a:ext cx="4572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4572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806" y="153194"/>
            <a:ext cx="11175048" cy="609600"/>
          </a:xfrm>
        </p:spPr>
        <p:txBody>
          <a:bodyPr/>
          <a:lstStyle/>
          <a:p>
            <a:r>
              <a:rPr lang="en-GB" sz="2800" dirty="0" smtClean="0"/>
              <a:t>Visibility impacts in the southeast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2132806" y="686593"/>
            <a:ext cx="2743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Distance from source: 80 km</a:t>
            </a:r>
            <a:endParaRPr lang="en-GB" sz="15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66806" y="686594"/>
            <a:ext cx="2743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Distance from source: 200 km</a:t>
            </a:r>
            <a:endParaRPr lang="en-GB" sz="15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1851" y="2249269"/>
            <a:ext cx="1376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Zero-Out</a:t>
            </a:r>
          </a:p>
          <a:p>
            <a:r>
              <a:rPr lang="en-US" sz="1200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PSAT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SCICHEM</a:t>
            </a:r>
            <a:endParaRPr lang="en-GB" sz="1200" baseline="-250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90806" y="2401668"/>
            <a:ext cx="1376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Zero-Out</a:t>
            </a:r>
          </a:p>
          <a:p>
            <a:r>
              <a:rPr lang="en-US" sz="1200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PSAT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SCICHEM</a:t>
            </a:r>
            <a:endParaRPr lang="en-GB" sz="1200" baseline="-250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34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806" y="153194"/>
            <a:ext cx="11175048" cy="609600"/>
          </a:xfrm>
        </p:spPr>
        <p:txBody>
          <a:bodyPr/>
          <a:lstStyle/>
          <a:p>
            <a:r>
              <a:rPr lang="en-GB" sz="2800" dirty="0" smtClean="0"/>
              <a:t>Ozone impacts in the southeast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5194"/>
            <a:ext cx="4572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06" y="914400"/>
            <a:ext cx="4572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2806" y="686593"/>
            <a:ext cx="2743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Distance from source: 80 km</a:t>
            </a:r>
            <a:endParaRPr lang="en-GB" sz="15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6806" y="686594"/>
            <a:ext cx="2743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Distance from source: 200 km</a:t>
            </a:r>
            <a:endParaRPr lang="en-GB" sz="15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51851" y="2249269"/>
            <a:ext cx="1376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Zero-Out</a:t>
            </a:r>
          </a:p>
          <a:p>
            <a:r>
              <a:rPr lang="en-US" sz="1200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OSAT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SCICHEM</a:t>
            </a:r>
            <a:endParaRPr lang="en-GB" sz="1200" baseline="-250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67006" y="2384991"/>
            <a:ext cx="1376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Zero-Out</a:t>
            </a:r>
          </a:p>
          <a:p>
            <a:r>
              <a:rPr lang="en-US" sz="1200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OSAT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SCICHEM</a:t>
            </a:r>
            <a:endParaRPr lang="en-GB" sz="1200" baseline="-250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2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SUMMARY &amp; CONCLUSIONS</a:t>
            </a:r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SCICHEM and </a:t>
            </a:r>
            <a:r>
              <a:rPr lang="en-US" sz="2200" dirty="0" err="1" smtClean="0"/>
              <a:t>CAMx</a:t>
            </a:r>
            <a:r>
              <a:rPr lang="en-US" sz="2200" dirty="0" smtClean="0"/>
              <a:t> predicted single-source impacts show both similarities and differences</a:t>
            </a:r>
          </a:p>
          <a:p>
            <a:r>
              <a:rPr lang="en-US" sz="2200" dirty="0" smtClean="0"/>
              <a:t>Differences in impacts appear to be primarily due to differences in dispersion and chemistry in puff model vs grid model</a:t>
            </a:r>
          </a:p>
          <a:p>
            <a:r>
              <a:rPr lang="en-US" sz="2200" dirty="0" smtClean="0"/>
              <a:t>Understanding these differences will provide guidance on the use of these tools for single-source impact calculations</a:t>
            </a:r>
          </a:p>
          <a:p>
            <a:r>
              <a:rPr lang="en-US" sz="2200" dirty="0" smtClean="0"/>
              <a:t>SCICHEM offers an inexpensive alternative for calculating single source impacts on secondary pollutants:</a:t>
            </a:r>
          </a:p>
          <a:p>
            <a:pPr lvl="1"/>
            <a:r>
              <a:rPr lang="en-US" sz="2000" dirty="0" smtClean="0"/>
              <a:t>Significantly lower runtimes and input requirements</a:t>
            </a:r>
          </a:p>
          <a:p>
            <a:pPr lvl="1"/>
            <a:r>
              <a:rPr lang="en-US" sz="2000" dirty="0" smtClean="0"/>
              <a:t>Can be run on a desktop computer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8583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7" y="452543"/>
            <a:ext cx="10559098" cy="691251"/>
          </a:xfrm>
        </p:spPr>
        <p:txBody>
          <a:bodyPr/>
          <a:lstStyle/>
          <a:p>
            <a:r>
              <a:rPr lang="en-GB" sz="2800" dirty="0" smtClean="0"/>
              <a:t>Acknowledgements</a:t>
            </a:r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6406" y="1067594"/>
            <a:ext cx="11125200" cy="4572000"/>
          </a:xfrm>
        </p:spPr>
        <p:txBody>
          <a:bodyPr/>
          <a:lstStyle/>
          <a:p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This work and SCICHEM development supported </a:t>
            </a:r>
            <a:r>
              <a:rPr lang="en-US" sz="2200" dirty="0"/>
              <a:t>by </a:t>
            </a:r>
            <a:r>
              <a:rPr lang="en-US" sz="2200" dirty="0" smtClean="0"/>
              <a:t>EPRI (</a:t>
            </a:r>
            <a:r>
              <a:rPr lang="en-US" sz="2200" dirty="0" err="1" smtClean="0"/>
              <a:t>Naresh</a:t>
            </a:r>
            <a:r>
              <a:rPr lang="en-US" sz="2200" dirty="0" smtClean="0"/>
              <a:t> Kumar and </a:t>
            </a:r>
            <a:r>
              <a:rPr lang="en-US" sz="2200" dirty="0" err="1" smtClean="0"/>
              <a:t>Eladio</a:t>
            </a:r>
            <a:r>
              <a:rPr lang="en-US" sz="2200" dirty="0" smtClean="0"/>
              <a:t> </a:t>
            </a:r>
            <a:r>
              <a:rPr lang="en-US" sz="2200" dirty="0" err="1" smtClean="0"/>
              <a:t>Knipping</a:t>
            </a:r>
            <a:r>
              <a:rPr lang="en-US" sz="2200" dirty="0" smtClean="0"/>
              <a:t>)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Additional details on SCICHEM evaluation and testing available at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6406" y="3963194"/>
            <a:ext cx="11372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1">
                    <a:lumMod val="25000"/>
                  </a:schemeClr>
                </a:solidFill>
                <a:hlinkClick r:id="rId3"/>
              </a:rPr>
              <a:t>http://</a:t>
            </a:r>
            <a:r>
              <a:rPr lang="en-GB" dirty="0" smtClean="0">
                <a:solidFill>
                  <a:schemeClr val="accent1">
                    <a:lumMod val="25000"/>
                  </a:schemeClr>
                </a:solidFill>
                <a:hlinkClick r:id="rId3"/>
              </a:rPr>
              <a:t>download.ramboll-environ.com/environcorp/SCICHEM%20Air%20Quality%20Model.pdf</a:t>
            </a:r>
            <a:endParaRPr lang="en-GB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0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Background</a:t>
            </a:r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6927" y="1423840"/>
            <a:ext cx="10558676" cy="4063354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Appendix W revisions:</a:t>
            </a:r>
          </a:p>
          <a:p>
            <a:pPr lvl="1"/>
            <a:r>
              <a:rPr lang="en-US" sz="2000" dirty="0" smtClean="0"/>
              <a:t>Tiered approach </a:t>
            </a:r>
            <a:r>
              <a:rPr lang="en-US" sz="2000" dirty="0"/>
              <a:t>to </a:t>
            </a:r>
            <a:r>
              <a:rPr lang="en-US" sz="2000" dirty="0" smtClean="0"/>
              <a:t>ozone </a:t>
            </a:r>
            <a:r>
              <a:rPr lang="en-US" sz="2000" dirty="0"/>
              <a:t>(O</a:t>
            </a:r>
            <a:r>
              <a:rPr lang="en-US" sz="2000" baseline="-25000" dirty="0"/>
              <a:t>3</a:t>
            </a:r>
            <a:r>
              <a:rPr lang="en-US" sz="2000" dirty="0"/>
              <a:t>) and fine particulate (PM</a:t>
            </a:r>
            <a:r>
              <a:rPr lang="en-US" sz="2000" baseline="-25000" dirty="0"/>
              <a:t>2.5</a:t>
            </a:r>
            <a:r>
              <a:rPr lang="en-US" sz="2000" dirty="0"/>
              <a:t>) </a:t>
            </a:r>
            <a:r>
              <a:rPr lang="en-US" sz="2000" dirty="0" smtClean="0"/>
              <a:t>from </a:t>
            </a:r>
            <a:r>
              <a:rPr lang="en-US" sz="2000" dirty="0"/>
              <a:t>single </a:t>
            </a:r>
            <a:r>
              <a:rPr lang="en-US" sz="2000" dirty="0" smtClean="0"/>
              <a:t>sources</a:t>
            </a:r>
          </a:p>
          <a:p>
            <a:pPr lvl="1"/>
            <a:r>
              <a:rPr lang="en-US" sz="2000" dirty="0" smtClean="0"/>
              <a:t>Second tier: chemical transport model (CTM) </a:t>
            </a:r>
          </a:p>
          <a:p>
            <a:pPr lvl="1"/>
            <a:r>
              <a:rPr lang="en-US" sz="2000" dirty="0" smtClean="0"/>
              <a:t>CTM requirements:</a:t>
            </a:r>
          </a:p>
          <a:p>
            <a:pPr lvl="2"/>
            <a:r>
              <a:rPr lang="en-US" sz="1800" dirty="0" smtClean="0"/>
              <a:t>Model formulation includes complex photochemistry leading to O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and secondary PM</a:t>
            </a:r>
            <a:r>
              <a:rPr lang="en-US" sz="1800" baseline="-25000" dirty="0" smtClean="0"/>
              <a:t>2.5</a:t>
            </a:r>
            <a:r>
              <a:rPr lang="en-US" sz="1800" dirty="0" smtClean="0"/>
              <a:t> formation</a:t>
            </a:r>
          </a:p>
          <a:p>
            <a:pPr lvl="2"/>
            <a:r>
              <a:rPr lang="en-US" sz="1800" dirty="0" smtClean="0"/>
              <a:t>Evaluated against in-plume measurements (e.g., aircraft measurements)</a:t>
            </a:r>
          </a:p>
          <a:p>
            <a:pPr lvl="2"/>
            <a:r>
              <a:rPr lang="en-US" sz="1800" dirty="0" smtClean="0"/>
              <a:t>Correctly handle plume chemical interactions with background</a:t>
            </a:r>
          </a:p>
          <a:p>
            <a:r>
              <a:rPr lang="en-US" sz="2200" dirty="0"/>
              <a:t>Grid models (CMAQ and </a:t>
            </a:r>
            <a:r>
              <a:rPr lang="en-US" sz="2200" dirty="0" err="1"/>
              <a:t>CAMx</a:t>
            </a:r>
            <a:r>
              <a:rPr lang="en-US" sz="2200" dirty="0"/>
              <a:t>) considered resource demanding and complex</a:t>
            </a:r>
          </a:p>
          <a:p>
            <a:r>
              <a:rPr lang="en-US" sz="2200" dirty="0" smtClean="0"/>
              <a:t>Most </a:t>
            </a:r>
            <a:r>
              <a:rPr lang="en-US" sz="2200" dirty="0" err="1" smtClean="0"/>
              <a:t>Lagrangian</a:t>
            </a:r>
            <a:r>
              <a:rPr lang="en-US" sz="2200" dirty="0" smtClean="0"/>
              <a:t> models lack photochemistry</a:t>
            </a:r>
          </a:p>
          <a:p>
            <a:r>
              <a:rPr lang="en-US" sz="2200" dirty="0" smtClean="0"/>
              <a:t>SCICHEM: </a:t>
            </a:r>
            <a:r>
              <a:rPr lang="en-US" sz="2200" dirty="0" err="1" smtClean="0"/>
              <a:t>Lagrangian</a:t>
            </a:r>
            <a:r>
              <a:rPr lang="en-US" sz="2200" dirty="0" smtClean="0"/>
              <a:t> puff model </a:t>
            </a:r>
            <a:r>
              <a:rPr lang="en-US" sz="2200" dirty="0"/>
              <a:t>with f</a:t>
            </a:r>
            <a:r>
              <a:rPr lang="en-US" sz="2200" dirty="0" smtClean="0"/>
              <a:t>ull photochemistry comparable to CMAQ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6619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 bwMode="auto">
          <a:xfrm>
            <a:off x="1631315" y="166406"/>
            <a:ext cx="10559098" cy="61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>
                <a:solidFill>
                  <a:schemeClr val="tx2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189"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6pPr>
            <a:lvl7pPr marL="914377"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7pPr>
            <a:lvl8pPr marL="1371566"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8pPr>
            <a:lvl9pPr marL="1828754"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9pPr>
          </a:lstStyle>
          <a:p>
            <a:endParaRPr lang="en-GB" sz="28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SCICHEM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16927" y="3124994"/>
            <a:ext cx="10558676" cy="2895600"/>
          </a:xfrm>
        </p:spPr>
        <p:txBody>
          <a:bodyPr>
            <a:no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900" dirty="0"/>
              <a:t>Plume represented as a succession of 3-D Gaussian puffs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900" dirty="0"/>
              <a:t>State-of-the-science puff dispersion based on SCIPUFF (Second Order Closure Integrated Puff Model)</a:t>
            </a:r>
          </a:p>
          <a:p>
            <a:pPr marL="285750" indent="-285750">
              <a:buFont typeface="Arial"/>
              <a:buChar char="•"/>
            </a:pPr>
            <a:r>
              <a:rPr lang="en-US" sz="1900" i="1" dirty="0" smtClean="0"/>
              <a:t>Complex photochemistry</a:t>
            </a:r>
            <a:r>
              <a:rPr lang="en-US" sz="1900" dirty="0" smtClean="0"/>
              <a:t> </a:t>
            </a:r>
            <a:r>
              <a:rPr lang="en-US" sz="1900" dirty="0"/>
              <a:t>similar to CMAQ and </a:t>
            </a:r>
            <a:r>
              <a:rPr lang="en-US" sz="1900" dirty="0" err="1"/>
              <a:t>CAMx</a:t>
            </a:r>
            <a:endParaRPr lang="en-US" sz="1900" dirty="0"/>
          </a:p>
          <a:p>
            <a:pPr marL="800089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CB05 and CB6r2 gas-phase chemistry</a:t>
            </a:r>
          </a:p>
          <a:p>
            <a:pPr marL="800089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Aerosol and aqueous chemistry modules based on CMAQ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1900" dirty="0"/>
              <a:t>Chemistry on overlapping puffs to correctly account for interaction with </a:t>
            </a:r>
            <a:r>
              <a:rPr lang="en-US" sz="1900" dirty="0" smtClean="0"/>
              <a:t>background</a:t>
            </a:r>
            <a:endParaRPr lang="en-US" sz="1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06" y="542050"/>
            <a:ext cx="7212955" cy="25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 bwMode="auto">
          <a:xfrm>
            <a:off x="456406" y="305594"/>
            <a:ext cx="1158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>
                <a:solidFill>
                  <a:schemeClr val="tx2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189"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6pPr>
            <a:lvl7pPr marL="914377"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7pPr>
            <a:lvl8pPr marL="1371566"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8pPr>
            <a:lvl9pPr marL="1828754"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9pPr>
          </a:lstStyle>
          <a:p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SCICHEM </a:t>
            </a:r>
            <a:r>
              <a:rPr lang="en-GB" dirty="0" smtClean="0"/>
              <a:t>EVALUATIONs </a:t>
            </a:r>
            <a:r>
              <a:rPr lang="en-GB" dirty="0"/>
              <a:t>WITH IN-PLUME </a:t>
            </a:r>
            <a:r>
              <a:rPr lang="en-GB" dirty="0" smtClean="0"/>
              <a:t>MEASUREMENTS</a:t>
            </a:r>
            <a:endParaRPr lang="en-GB" dirty="0"/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Cumberland </a:t>
            </a:r>
            <a:r>
              <a:rPr lang="en-US" sz="2000" dirty="0"/>
              <a:t>(TN) power plant plume helicopter measurements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Evaluation with measurements from the 1995 SOS Nashville/Middle Tennessee Ozone Study (Karamchandani et al., 2000, ES&amp;T)</a:t>
            </a:r>
          </a:p>
          <a:p>
            <a:pPr lvl="1"/>
            <a:r>
              <a:rPr lang="en-US" sz="1800" dirty="0"/>
              <a:t>Evaluation with 1998 and 1999 measurements (Chowdhury et al., 2015, Atmos. </a:t>
            </a:r>
            <a:r>
              <a:rPr lang="en-US" sz="1800" dirty="0" err="1"/>
              <a:t>Env</a:t>
            </a:r>
            <a:r>
              <a:rPr lang="en-US" sz="1800" dirty="0"/>
              <a:t>.)</a:t>
            </a:r>
          </a:p>
          <a:p>
            <a:r>
              <a:rPr lang="en-US" sz="2000" dirty="0" err="1" smtClean="0"/>
              <a:t>Dolet</a:t>
            </a:r>
            <a:r>
              <a:rPr lang="en-US" sz="2000" dirty="0" smtClean="0"/>
              <a:t> </a:t>
            </a:r>
            <a:r>
              <a:rPr lang="en-US" sz="2000" dirty="0"/>
              <a:t>Hills (LA) power plant plume aircraft measurements (Vijayaraghavan et al., CMAS, 2010; Chowdhury et al., 2015, Atmos. </a:t>
            </a:r>
            <a:r>
              <a:rPr lang="en-US" sz="2000" dirty="0" err="1"/>
              <a:t>Env</a:t>
            </a:r>
            <a:r>
              <a:rPr lang="en-US" sz="2000" dirty="0"/>
              <a:t>.)</a:t>
            </a:r>
          </a:p>
          <a:p>
            <a:r>
              <a:rPr lang="en-US" sz="2000" dirty="0" err="1" smtClean="0"/>
              <a:t>Oklaunion</a:t>
            </a:r>
            <a:r>
              <a:rPr lang="en-US" sz="2000" dirty="0" smtClean="0"/>
              <a:t> </a:t>
            </a:r>
            <a:r>
              <a:rPr lang="en-US" sz="2000" dirty="0"/>
              <a:t>(TX) power plant nighttime plume measurements (Karamchandani et al., CMAS, 2011)</a:t>
            </a:r>
          </a:p>
          <a:p>
            <a:r>
              <a:rPr lang="en-US" sz="2000" dirty="0" smtClean="0"/>
              <a:t>Multiple power </a:t>
            </a:r>
            <a:r>
              <a:rPr lang="en-US" sz="2000" dirty="0"/>
              <a:t>plant plumes during 2013 NOAA SENEX study in SE U.S. (</a:t>
            </a:r>
            <a:r>
              <a:rPr lang="en-US" sz="2000" dirty="0" err="1"/>
              <a:t>Knipping</a:t>
            </a:r>
            <a:r>
              <a:rPr lang="en-US" sz="2000" dirty="0"/>
              <a:t> et al., AWMA, 2016; Karamchandani et al., 2016, journal article in preparation)</a:t>
            </a:r>
          </a:p>
          <a:p>
            <a:r>
              <a:rPr lang="en-US" sz="2000" dirty="0" smtClean="0"/>
              <a:t>Houston </a:t>
            </a:r>
            <a:r>
              <a:rPr lang="en-US" sz="2000" dirty="0"/>
              <a:t>Ship Channel plume during 2013 SEAC</a:t>
            </a:r>
            <a:r>
              <a:rPr lang="en-US" sz="2000" baseline="30000" dirty="0"/>
              <a:t>4</a:t>
            </a:r>
            <a:r>
              <a:rPr lang="en-US" sz="2000" dirty="0"/>
              <a:t>RS study (Karamchandani et al., CMAS, 2015; Karamchandani et al., 2016, journal article in preparation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092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06" y="153194"/>
            <a:ext cx="11734800" cy="533400"/>
          </a:xfrm>
        </p:spPr>
        <p:txBody>
          <a:bodyPr/>
          <a:lstStyle/>
          <a:p>
            <a:r>
              <a:rPr lang="en-GB" sz="2800" dirty="0" smtClean="0"/>
              <a:t>Examples of Model Performance: SENEX</a:t>
            </a:r>
            <a:endParaRPr lang="en-GB" sz="2800" dirty="0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380206" y="762794"/>
            <a:ext cx="5867400" cy="5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GB" sz="2000" kern="0" dirty="0" err="1"/>
              <a:t>Harllee</a:t>
            </a:r>
            <a:r>
              <a:rPr lang="en-GB" sz="2000" kern="0" dirty="0"/>
              <a:t> Branch </a:t>
            </a:r>
            <a:r>
              <a:rPr lang="en-GB" sz="2000" kern="0" dirty="0" smtClean="0"/>
              <a:t>Power Plant Plume</a:t>
            </a:r>
            <a:r>
              <a:rPr lang="en-GB" sz="2000" kern="0" dirty="0"/>
              <a:t>, June 16, 2013 </a:t>
            </a:r>
            <a:endParaRPr lang="en-US" sz="2000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7" y="1620334"/>
            <a:ext cx="4262909" cy="3552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9"/>
          <a:stretch/>
        </p:blipFill>
        <p:spPr>
          <a:xfrm>
            <a:off x="5104607" y="1296194"/>
            <a:ext cx="3132829" cy="2814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9"/>
          <a:stretch/>
        </p:blipFill>
        <p:spPr>
          <a:xfrm>
            <a:off x="5104606" y="3886995"/>
            <a:ext cx="3132829" cy="27728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9829" y="5182414"/>
            <a:ext cx="4752306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tx2"/>
                </a:solidFill>
              </a:rPr>
              <a:t>Aircraft Altitudes: 680 to 800 m (MSL)</a:t>
            </a:r>
          </a:p>
          <a:p>
            <a:pPr algn="l"/>
            <a:r>
              <a:rPr lang="en-GB" dirty="0">
                <a:solidFill>
                  <a:schemeClr val="tx2"/>
                </a:solidFill>
              </a:rPr>
              <a:t>Sampling Times: 12:45 pm to 3:45 pm LST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344" y="1207936"/>
            <a:ext cx="3964392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2"/>
                </a:solidFill>
              </a:rPr>
              <a:t>Aircraft Transects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98078" y="1225027"/>
            <a:ext cx="2681752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2"/>
                </a:solidFill>
              </a:rPr>
              <a:t>Modeled Plume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006" y="2060455"/>
            <a:ext cx="3767884" cy="373153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8770468">
            <a:off x="1615999" y="3180648"/>
            <a:ext cx="2963411" cy="13206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914606" y="1262440"/>
            <a:ext cx="2681752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2"/>
                </a:solidFill>
              </a:rPr>
              <a:t>Evaluation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19405" y="2895600"/>
            <a:ext cx="219167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2"/>
                </a:solidFill>
              </a:rPr>
              <a:t>Ozone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62054" y="4834204"/>
            <a:ext cx="2306376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dirty="0" err="1" smtClean="0">
                <a:solidFill>
                  <a:schemeClr val="tx2"/>
                </a:solidFill>
              </a:rPr>
              <a:t>Sulfate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7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06" y="153194"/>
            <a:ext cx="11734800" cy="533400"/>
          </a:xfrm>
        </p:spPr>
        <p:txBody>
          <a:bodyPr/>
          <a:lstStyle/>
          <a:p>
            <a:r>
              <a:rPr lang="en-GB" sz="2800" dirty="0" smtClean="0"/>
              <a:t>Examples of Model Performance: Houston</a:t>
            </a:r>
            <a:endParaRPr lang="en-GB" sz="2800" dirty="0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380206" y="762794"/>
            <a:ext cx="6478342" cy="56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GB" sz="2000" kern="0" dirty="0" smtClean="0"/>
              <a:t>Houston Ship Channel Plume</a:t>
            </a:r>
            <a:r>
              <a:rPr lang="en-GB" sz="2000" kern="0" dirty="0"/>
              <a:t>, </a:t>
            </a:r>
            <a:r>
              <a:rPr lang="en-GB" sz="2000" kern="0" dirty="0" smtClean="0"/>
              <a:t>September 18, </a:t>
            </a:r>
            <a:r>
              <a:rPr lang="en-GB" sz="2000" kern="0" dirty="0"/>
              <a:t>2013 </a:t>
            </a:r>
            <a:endParaRPr lang="en-US" sz="2000" kern="0" dirty="0"/>
          </a:p>
        </p:txBody>
      </p:sp>
      <p:sp>
        <p:nvSpPr>
          <p:cNvPr id="11" name="Rectangle 10"/>
          <p:cNvSpPr/>
          <p:nvPr/>
        </p:nvSpPr>
        <p:spPr>
          <a:xfrm>
            <a:off x="151606" y="1421054"/>
            <a:ext cx="3964392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2"/>
                </a:solidFill>
              </a:rPr>
              <a:t>Aircraft Transects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55259" y="1981994"/>
            <a:ext cx="3697834" cy="3832742"/>
            <a:chOff x="8152606" y="1578251"/>
            <a:chExt cx="3697834" cy="383274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2606" y="1578251"/>
              <a:ext cx="3697834" cy="3258922"/>
            </a:xfrm>
            <a:prstGeom prst="rect">
              <a:avLst/>
            </a:prstGeom>
          </p:spPr>
        </p:pic>
        <p:sp>
          <p:nvSpPr>
            <p:cNvPr id="18" name="Content Placeholder 2"/>
            <p:cNvSpPr txBox="1">
              <a:spLocks/>
            </p:cNvSpPr>
            <p:nvPr/>
          </p:nvSpPr>
          <p:spPr bwMode="auto">
            <a:xfrm>
              <a:off x="8152606" y="4953794"/>
              <a:ext cx="3697834" cy="457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5999" tIns="0" rIns="0" bIns="0" numCol="1" anchor="t" anchorCtr="0" compatLnSpc="1">
              <a:prstTxWarp prst="textNoShape">
                <a:avLst/>
              </a:prstTxWarp>
              <a:normAutofit lnSpcReduction="10000"/>
            </a:bodyPr>
            <a:lstStyle>
              <a:lvl1pPr marL="252000" indent="-252000" algn="l" defTabSz="457189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 typeface="Verdana" pitchFamily="34" charset="0"/>
                <a:buChar char="•"/>
                <a:defRPr kern="1200">
                  <a:solidFill>
                    <a:schemeClr val="tx1"/>
                  </a:solidFill>
                  <a:latin typeface="Verdana"/>
                  <a:ea typeface="ＭＳ Ｐゴシック" pitchFamily="-111" charset="-128"/>
                  <a:cs typeface="ＭＳ Ｐゴシック" pitchFamily="-111" charset="-128"/>
                </a:defRPr>
              </a:lvl1pPr>
              <a:lvl2pPr marL="648000" indent="-252000" algn="l" defTabSz="457189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 typeface="Verdana" pitchFamily="34" charset="0"/>
                <a:buChar char="•"/>
                <a:defRPr sz="1600" kern="1200">
                  <a:solidFill>
                    <a:schemeClr val="tx1"/>
                  </a:solidFill>
                  <a:latin typeface="Verdana"/>
                  <a:ea typeface="ＭＳ Ｐゴシック" pitchFamily="-111" charset="-128"/>
                  <a:cs typeface="+mn-cs"/>
                </a:defRPr>
              </a:lvl2pPr>
              <a:lvl3pPr marL="979200" indent="-252000" algn="l" defTabSz="457189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 typeface="Verdana" pitchFamily="34" charset="0"/>
                <a:buChar char="•"/>
                <a:defRPr sz="1400" kern="1200">
                  <a:solidFill>
                    <a:schemeClr val="tx1"/>
                  </a:solidFill>
                  <a:latin typeface="Verdana"/>
                  <a:ea typeface="ＭＳ Ｐゴシック" pitchFamily="-111" charset="-128"/>
                  <a:cs typeface="+mn-cs"/>
                </a:defRPr>
              </a:lvl3pPr>
              <a:lvl4pPr marL="1386000" indent="-284400" algn="l" defTabSz="457189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 typeface="Verdana" pitchFamily="34" charset="0"/>
                <a:buChar char="•"/>
                <a:defRPr sz="1400" kern="1200">
                  <a:solidFill>
                    <a:schemeClr val="tx1"/>
                  </a:solidFill>
                  <a:latin typeface="Verdana"/>
                  <a:ea typeface="ＭＳ Ｐゴシック" pitchFamily="-111" charset="-128"/>
                  <a:cs typeface="+mn-cs"/>
                </a:defRPr>
              </a:lvl4pPr>
              <a:lvl5pPr marL="1699200" indent="-284400" algn="l" defTabSz="457189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 typeface="Verdana" pitchFamily="34" charset="0"/>
                <a:buChar char="•"/>
                <a:defRPr sz="1400" kern="1200">
                  <a:solidFill>
                    <a:schemeClr val="tx1"/>
                  </a:solidFill>
                  <a:latin typeface="Verdana"/>
                  <a:ea typeface="ＭＳ Ｐゴシック" pitchFamily="-111" charset="-128"/>
                  <a:cs typeface="+mn-cs"/>
                </a:defRPr>
              </a:lvl5pPr>
              <a:lvl6pPr marL="2514537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Verdana" pitchFamily="34" charset="0"/>
                <a:buNone/>
              </a:pPr>
              <a:r>
                <a:rPr lang="en-US" sz="2000" dirty="0" smtClean="0"/>
                <a:t>Aircraft and Model Transects</a:t>
              </a:r>
              <a:endParaRPr lang="en-US" dirty="0" smtClean="0"/>
            </a:p>
            <a:p>
              <a:pPr marL="0" indent="0">
                <a:buFont typeface="Verdana" pitchFamily="34" charset="0"/>
                <a:buNone/>
              </a:pPr>
              <a:endParaRPr lang="en-US" sz="2000" dirty="0" smtClean="0"/>
            </a:p>
            <a:p>
              <a:pPr marL="0" indent="0">
                <a:buFont typeface="Verdana" pitchFamily="34" charset="0"/>
                <a:buNone/>
              </a:pPr>
              <a:endParaRPr lang="en-US" sz="2000" dirty="0" smtClean="0"/>
            </a:p>
            <a:p>
              <a:pPr marL="285750" indent="-285750"/>
              <a:endParaRPr lang="en-US" sz="2000" dirty="0" smtClean="0"/>
            </a:p>
            <a:p>
              <a:pPr marL="285750" indent="-285750"/>
              <a:endParaRPr lang="en-US" sz="2000" dirty="0" smtClean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90806" y="2908062"/>
              <a:ext cx="6222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T80</a:t>
              </a:r>
              <a:endParaRPr lang="en-GB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752806" y="3462060"/>
              <a:ext cx="6222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T40</a:t>
              </a:r>
              <a:endParaRPr lang="en-GB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152606" y="2427605"/>
              <a:ext cx="7697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T100</a:t>
              </a:r>
              <a:endParaRPr lang="en-GB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129" y="1657379"/>
            <a:ext cx="2483077" cy="3964615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807" y="1684210"/>
            <a:ext cx="2483077" cy="39553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206" y="1652571"/>
            <a:ext cx="2492308" cy="397384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429206" y="2005185"/>
            <a:ext cx="70884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40 km</a:t>
            </a:r>
            <a:endParaRPr lang="en-GB" sz="15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429206" y="3470409"/>
            <a:ext cx="70884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80 km</a:t>
            </a:r>
            <a:endParaRPr lang="en-GB" sz="15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429206" y="4902362"/>
            <a:ext cx="8162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100 km</a:t>
            </a:r>
            <a:endParaRPr lang="en-GB" sz="15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52206" y="1277829"/>
            <a:ext cx="7521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Ozone</a:t>
            </a:r>
            <a:endParaRPr lang="en-GB" sz="15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66806" y="1296194"/>
            <a:ext cx="5693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NOz</a:t>
            </a:r>
            <a:endParaRPr lang="en-GB" sz="15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981406" y="1272249"/>
            <a:ext cx="7521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HCHO</a:t>
            </a:r>
            <a:endParaRPr lang="en-GB" sz="15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5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This Study: SINGLE-SOURCE IMPACTS</a:t>
            </a:r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7406" y="1296194"/>
            <a:ext cx="10558676" cy="4419600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Hypothetical EGU </a:t>
            </a:r>
            <a:r>
              <a:rPr lang="en-US" sz="2000" dirty="0" smtClean="0"/>
              <a:t>(with high NOx emissions) located in </a:t>
            </a:r>
            <a:r>
              <a:rPr lang="en-US" sz="2000" dirty="0"/>
              <a:t>4 different </a:t>
            </a:r>
            <a:r>
              <a:rPr lang="en-US" sz="2000" dirty="0" smtClean="0"/>
              <a:t>US regions</a:t>
            </a:r>
            <a:endParaRPr lang="en-US" sz="2000" dirty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SO</a:t>
            </a:r>
            <a:r>
              <a:rPr lang="en-US" sz="1800" baseline="-25000" dirty="0"/>
              <a:t>2</a:t>
            </a:r>
            <a:r>
              <a:rPr lang="en-US" sz="1800" dirty="0"/>
              <a:t> emissions: 12,000 TPY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NOx emissions: 39,000 </a:t>
            </a:r>
            <a:r>
              <a:rPr lang="en-US" sz="1800" dirty="0" smtClean="0"/>
              <a:t>TPY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SCICHEM </a:t>
            </a:r>
            <a:r>
              <a:rPr lang="en-US" sz="2000" dirty="0" smtClean="0"/>
              <a:t>inputs</a:t>
            </a:r>
          </a:p>
          <a:p>
            <a:pPr marL="7389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background concentrations from </a:t>
            </a:r>
            <a:r>
              <a:rPr lang="en-US" sz="2000" dirty="0" err="1"/>
              <a:t>CAMx</a:t>
            </a:r>
            <a:r>
              <a:rPr lang="en-US" sz="2000" dirty="0"/>
              <a:t> </a:t>
            </a:r>
            <a:r>
              <a:rPr lang="en-US" sz="2000" dirty="0" smtClean="0"/>
              <a:t>(EPA 2011 </a:t>
            </a:r>
            <a:r>
              <a:rPr lang="en-US" sz="2000" dirty="0"/>
              <a:t>modeling platform)</a:t>
            </a:r>
          </a:p>
          <a:p>
            <a:pPr marL="7389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meteorology from 2011 </a:t>
            </a:r>
            <a:r>
              <a:rPr lang="en-US" sz="2000" dirty="0"/>
              <a:t>WRF </a:t>
            </a:r>
            <a:r>
              <a:rPr lang="en-US" sz="2000" dirty="0" smtClean="0"/>
              <a:t>using MMIF processor</a:t>
            </a:r>
          </a:p>
          <a:p>
            <a:pPr marL="7389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Impacts </a:t>
            </a:r>
            <a:r>
              <a:rPr lang="en-US" sz="2000" dirty="0" smtClean="0"/>
              <a:t>to Class </a:t>
            </a:r>
            <a:r>
              <a:rPr lang="en-US" sz="2000" dirty="0"/>
              <a:t>I area </a:t>
            </a:r>
            <a:r>
              <a:rPr lang="en-US" sz="2000" dirty="0" smtClean="0"/>
              <a:t>receptors:</a:t>
            </a:r>
            <a:endParaRPr lang="en-US" sz="2000" dirty="0"/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Daily maximum 8-hour average ∆O</a:t>
            </a:r>
            <a:r>
              <a:rPr lang="en-US" sz="2000" baseline="-25000" dirty="0"/>
              <a:t>3</a:t>
            </a:r>
            <a:endParaRPr lang="en-US" sz="2000" dirty="0"/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24-hour average secondary PM</a:t>
            </a:r>
            <a:r>
              <a:rPr lang="en-US" sz="2000" baseline="-25000" dirty="0"/>
              <a:t>2.5</a:t>
            </a:r>
            <a:r>
              <a:rPr lang="en-US" sz="2000" dirty="0"/>
              <a:t> (sulfate, nitrate) concentrations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24-hour visibility impacts (change in extinction coefficient</a:t>
            </a:r>
            <a:r>
              <a:rPr lang="en-US" sz="2000" dirty="0" smtClean="0"/>
              <a:t>)</a:t>
            </a:r>
            <a:endParaRPr lang="en-US" sz="20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Compare SCICHEM </a:t>
            </a:r>
            <a:r>
              <a:rPr lang="en-US" sz="2000" dirty="0" smtClean="0"/>
              <a:t>impacts </a:t>
            </a:r>
            <a:r>
              <a:rPr lang="en-US" sz="2000" dirty="0"/>
              <a:t>with </a:t>
            </a:r>
            <a:r>
              <a:rPr lang="en-US" sz="2000" dirty="0" err="1" smtClean="0"/>
              <a:t>CAMx</a:t>
            </a:r>
            <a:r>
              <a:rPr lang="en-US" sz="2000" dirty="0" smtClean="0"/>
              <a:t> zero-out </a:t>
            </a:r>
            <a:r>
              <a:rPr lang="en-US" sz="2000" dirty="0"/>
              <a:t>and source </a:t>
            </a:r>
            <a:r>
              <a:rPr lang="en-US" sz="2000" dirty="0" smtClean="0"/>
              <a:t>apportionment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471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7" y="305595"/>
            <a:ext cx="10559098" cy="609600"/>
          </a:xfrm>
        </p:spPr>
        <p:txBody>
          <a:bodyPr/>
          <a:lstStyle/>
          <a:p>
            <a:r>
              <a:rPr lang="en-GB" sz="2800" dirty="0" err="1" smtClean="0"/>
              <a:t>SouthwesT</a:t>
            </a:r>
            <a:r>
              <a:rPr lang="en-GB" sz="2800" dirty="0" smtClean="0"/>
              <a:t> And Southeast US DOMAINS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6" y="838994"/>
            <a:ext cx="5395428" cy="4275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06" y="864502"/>
            <a:ext cx="5532599" cy="42751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0406" y="5301691"/>
            <a:ext cx="8001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SCICHEM Runtime for Annual Simulation: 40 to 60 hours on a single-processor per domain</a:t>
            </a:r>
            <a:endParaRPr lang="en-GB" sz="15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9314" y="5626443"/>
            <a:ext cx="846929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CAMx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Runtime for CONUS Annual Simulation: 1 week per quarter on 40 cores (10 MPI x 4 OMP)</a:t>
            </a:r>
            <a:endParaRPr lang="en-GB" sz="15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2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63040"/>
            <a:ext cx="4023360" cy="4526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463040"/>
            <a:ext cx="4023360" cy="4526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806" y="153194"/>
            <a:ext cx="11175048" cy="609600"/>
          </a:xfrm>
        </p:spPr>
        <p:txBody>
          <a:bodyPr/>
          <a:lstStyle/>
          <a:p>
            <a:r>
              <a:rPr lang="en-GB" sz="2800" dirty="0" smtClean="0"/>
              <a:t>PM</a:t>
            </a:r>
            <a:r>
              <a:rPr lang="en-GB" sz="2800" baseline="-25000" dirty="0" smtClean="0"/>
              <a:t>2.5</a:t>
            </a:r>
            <a:r>
              <a:rPr lang="en-GB" sz="2800" dirty="0" smtClean="0"/>
              <a:t> IMPACTS: Mesa Verde, Colorado</a:t>
            </a:r>
            <a:endParaRPr lang="en-GB" sz="2800" dirty="0"/>
          </a:p>
        </p:txBody>
      </p:sp>
      <p:sp>
        <p:nvSpPr>
          <p:cNvPr id="15" name="Rectangle 14"/>
          <p:cNvSpPr/>
          <p:nvPr/>
        </p:nvSpPr>
        <p:spPr>
          <a:xfrm>
            <a:off x="8685213" y="1202423"/>
            <a:ext cx="2743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Distance from source: 50 km</a:t>
            </a:r>
            <a:endParaRPr lang="en-GB" sz="15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1610519"/>
            <a:ext cx="2286000" cy="181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>
          <a:xfrm rot="16200000">
            <a:off x="10019301" y="2497574"/>
            <a:ext cx="265527" cy="1320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8695944">
            <a:off x="9652789" y="2364810"/>
            <a:ext cx="265527" cy="13206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460683"/>
              </p:ext>
            </p:extLst>
          </p:nvPr>
        </p:nvGraphicFramePr>
        <p:xfrm>
          <a:off x="8913812" y="3829157"/>
          <a:ext cx="2438400" cy="1886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7594"/>
                <a:gridCol w="685800"/>
                <a:gridCol w="685006"/>
              </a:tblGrid>
              <a:tr h="471659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r>
                        <a:rPr lang="en-GB" sz="120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dirty="0" err="1" smtClean="0">
                          <a:solidFill>
                            <a:schemeClr val="tx1"/>
                          </a:solidFill>
                        </a:rPr>
                        <a:t>Pctl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SO4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NO3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659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CAMx</a:t>
                      </a:r>
                      <a:r>
                        <a:rPr lang="en-GB" sz="1200" dirty="0" smtClean="0"/>
                        <a:t> zero-out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0.124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0.007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659">
                <a:tc>
                  <a:txBody>
                    <a:bodyPr/>
                    <a:lstStyle/>
                    <a:p>
                      <a:pPr marL="0" marR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CAMx</a:t>
                      </a:r>
                      <a:r>
                        <a:rPr lang="en-GB" sz="1200" dirty="0" smtClean="0"/>
                        <a:t> PSAT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0.101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0.019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659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SCICHEM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0.077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0.023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6700388" y="2343834"/>
            <a:ext cx="1376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Zero-Out</a:t>
            </a:r>
          </a:p>
          <a:p>
            <a:r>
              <a:rPr lang="en-US" sz="1200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PSAT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SCICHEM</a:t>
            </a:r>
            <a:endParaRPr lang="en-GB" sz="1200" baseline="-250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009356" y="2271940"/>
            <a:ext cx="279081" cy="6353"/>
          </a:xfrm>
          <a:prstGeom prst="line">
            <a:avLst/>
          </a:prstGeom>
          <a:ln w="19050">
            <a:solidFill>
              <a:schemeClr val="bg2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33181" y="2278293"/>
            <a:ext cx="548480" cy="931222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 bwMode="auto">
          <a:xfrm>
            <a:off x="5299867" y="3252725"/>
            <a:ext cx="2243139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Different response of zero-out and PSAT when nitrate is ammonia limited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029398" y="3810000"/>
            <a:ext cx="190500" cy="0"/>
          </a:xfrm>
          <a:prstGeom prst="line">
            <a:avLst/>
          </a:prstGeom>
          <a:ln w="19050">
            <a:solidFill>
              <a:schemeClr val="bg2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124648" y="3353594"/>
            <a:ext cx="776895" cy="456407"/>
          </a:xfrm>
          <a:prstGeom prst="line">
            <a:avLst/>
          </a:prstGeom>
          <a:ln w="952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 bwMode="auto">
          <a:xfrm>
            <a:off x="1901543" y="2868133"/>
            <a:ext cx="1991520" cy="80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Different dispersion: whether or not plume reaches receptor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97303" y="4035312"/>
            <a:ext cx="1376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Zero-Out</a:t>
            </a:r>
          </a:p>
          <a:p>
            <a:r>
              <a:rPr lang="en-US" sz="1200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CAMx</a:t>
            </a:r>
            <a:r>
              <a:rPr lang="en-US" sz="12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PSAT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SCICHEM</a:t>
            </a:r>
            <a:endParaRPr lang="en-GB" sz="1200" baseline="-250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09006" y="4801394"/>
            <a:ext cx="94929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latin typeface="+mj-lt"/>
                <a:cs typeface="Arial" panose="020B0604020202020204" pitchFamily="34" charset="0"/>
              </a:rPr>
              <a:t>Sulfate</a:t>
            </a:r>
            <a:endParaRPr lang="en-GB" sz="1500" b="1" baseline="-25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219119" y="4783029"/>
            <a:ext cx="9428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latin typeface="+mj-lt"/>
                <a:cs typeface="Arial" panose="020B0604020202020204" pitchFamily="34" charset="0"/>
              </a:rPr>
              <a:t>Nitrate</a:t>
            </a:r>
            <a:endParaRPr lang="en-GB" sz="1500" b="1" baseline="-25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7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Blank">
  <a:themeElements>
    <a:clrScheme name="Ramboll">
      <a:dk1>
        <a:srgbClr val="000000"/>
      </a:dk1>
      <a:lt1>
        <a:srgbClr val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C23D"/>
      </a:accent3>
      <a:accent4>
        <a:srgbClr val="C40079"/>
      </a:accent4>
      <a:accent5>
        <a:srgbClr val="C63418"/>
      </a:accent5>
      <a:accent6>
        <a:srgbClr val="D0CFC5"/>
      </a:accent6>
      <a:hlink>
        <a:srgbClr val="009DE0"/>
      </a:hlink>
      <a:folHlink>
        <a:srgbClr val="9DD3F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36000" tIns="0" rIns="0" bIns="0" numCol="1" anchor="t" anchorCtr="0" compatLnSpc="1">
        <a:prstTxWarp prst="textNoShape">
          <a:avLst/>
        </a:prstTxWarp>
      </a:bodyPr>
      <a:lstStyle>
        <a:defPPr marL="12700" marR="0" indent="-25400" algn="l" defTabSz="457200" rtl="0" eaLnBrk="0" fontAlgn="base" latinLnBrk="0" hangingPunct="0">
          <a:lnSpc>
            <a:spcPts val="2163"/>
          </a:lnSpc>
          <a:spcBef>
            <a:spcPct val="0"/>
          </a:spcBef>
          <a:spcAft>
            <a:spcPts val="1500"/>
          </a:spcAft>
          <a:buClrTx/>
          <a:buSzTx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ＭＳ Ｐゴシック" pitchFamily="-111" charset="-128"/>
            <a:cs typeface="ＭＳ Ｐゴシック" pitchFamily="-111" charset="-128"/>
          </a:defRPr>
        </a:defPPr>
      </a:lstStyle>
    </a:txDef>
  </a:objectDefaults>
  <a:extraClrSchemeLst>
    <a:extraClrScheme>
      <a:clrScheme name="Ramboll 1">
        <a:dk1>
          <a:srgbClr val="000000"/>
        </a:dk1>
        <a:lt1>
          <a:srgbClr val="009DE0"/>
        </a:lt1>
        <a:dk2>
          <a:srgbClr val="797766"/>
        </a:dk2>
        <a:lt2>
          <a:srgbClr val="FFFFFF"/>
        </a:lt2>
        <a:accent1>
          <a:srgbClr val="9DD3F5"/>
        </a:accent1>
        <a:accent2>
          <a:srgbClr val="5CA551"/>
        </a:accent2>
        <a:accent3>
          <a:srgbClr val="AACCED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2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9DD3F5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3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D0D0C9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E4E4E1"/>
        </a:accent5>
        <a:accent6>
          <a:srgbClr val="539549"/>
        </a:accent6>
        <a:hlink>
          <a:srgbClr val="009DE0"/>
        </a:hlink>
        <a:folHlink>
          <a:srgbClr val="9DD3F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Blank.potx" id="{DC814F68-6BD7-47E5-8D6D-2644BAB1276C}" vid="{CF268920-0632-4F1D-8855-85E10E5AE9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11956</TotalTime>
  <Words>1076</Words>
  <Application>Microsoft Office PowerPoint</Application>
  <PresentationFormat>Custom</PresentationFormat>
  <Paragraphs>269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</vt:lpstr>
      <vt:lpstr>Single-Source Impacts with SCICHEM and CAMx</vt:lpstr>
      <vt:lpstr>Background</vt:lpstr>
      <vt:lpstr>SCICHEM</vt:lpstr>
      <vt:lpstr>SCICHEM EVALUATIONs WITH IN-PLUME MEASUREMENTS</vt:lpstr>
      <vt:lpstr>Examples of Model Performance: SENEX</vt:lpstr>
      <vt:lpstr>Examples of Model Performance: Houston</vt:lpstr>
      <vt:lpstr>This Study: SINGLE-SOURCE IMPACTS</vt:lpstr>
      <vt:lpstr>SouthwesT And Southeast US DOMAINS</vt:lpstr>
      <vt:lpstr>PM2.5 IMPACTS: Mesa Verde, Colorado</vt:lpstr>
      <vt:lpstr>PM2.5 IMPACTS: Weminuche, Colorado</vt:lpstr>
      <vt:lpstr>PM2.5 IMPACTS: Petrified Forest, Arizona</vt:lpstr>
      <vt:lpstr>Visibility impacts in the southwest</vt:lpstr>
      <vt:lpstr>Ozone impacts in the southwest</vt:lpstr>
      <vt:lpstr>PM2.5 IMPACTS: Joyce Kilmer, North Carolina</vt:lpstr>
      <vt:lpstr>PM2.5 IMPACTS: Mammoth Cave, Kentucky</vt:lpstr>
      <vt:lpstr>Visibility impacts in the southeast</vt:lpstr>
      <vt:lpstr>Ozone impacts in the southeast</vt:lpstr>
      <vt:lpstr>SUMMARY &amp; CONCLUSIONS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Biodiesel Use on Ozone in 2018</dc:title>
  <dc:creator>Thomas Pavlovic</dc:creator>
  <cp:lastModifiedBy>Prakash Karamchandani</cp:lastModifiedBy>
  <cp:revision>346</cp:revision>
  <dcterms:created xsi:type="dcterms:W3CDTF">2015-05-04T20:51:33Z</dcterms:created>
  <dcterms:modified xsi:type="dcterms:W3CDTF">2016-10-25T03:01:08Z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www.skabelondesign.com</vt:lpwstr>
  </property>
  <property fmtid="{D5CDD505-2E9C-101B-9397-08002B2CF9AE}" pid="3" name="SD_ArtworkDefinition">
    <vt:lpwstr>Ramboll Environ</vt:lpwstr>
  </property>
  <property fmtid="{D5CDD505-2E9C-101B-9397-08002B2CF9AE}" pid="4" name="SD_CtlText_LogoSelector">
    <vt:lpwstr>Ramboll Environ</vt:lpwstr>
  </property>
  <property fmtid="{D5CDD505-2E9C-101B-9397-08002B2CF9AE}" pid="5" name="SD_DocumentLanguage">
    <vt:lpwstr>en-GB</vt:lpwstr>
  </property>
  <property fmtid="{D5CDD505-2E9C-101B-9397-08002B2CF9AE}" pid="6" name="SD_DocumentLanguageString">
    <vt:lpwstr>English (UK)</vt:lpwstr>
  </property>
  <property fmtid="{D5CDD505-2E9C-101B-9397-08002B2CF9AE}" pid="7" name="sdDocumentDate">
    <vt:lpwstr>42128</vt:lpwstr>
  </property>
  <property fmtid="{D5CDD505-2E9C-101B-9397-08002B2CF9AE}" pid="8" name="sdDocumentDateFormat">
    <vt:lpwstr>en-GB:dd/MM/yyyy</vt:lpwstr>
  </property>
  <property fmtid="{D5CDD505-2E9C-101B-9397-08002B2CF9AE}" pid="9" name="SD_CtlText_UserProfiles_Name">
    <vt:lpwstr/>
  </property>
  <property fmtid="{D5CDD505-2E9C-101B-9397-08002B2CF9AE}" pid="10" name="SD_UserprofileName">
    <vt:lpwstr/>
  </property>
  <property fmtid="{D5CDD505-2E9C-101B-9397-08002B2CF9AE}" pid="11" name="DocumentInfoFinished">
    <vt:lpwstr>True</vt:lpwstr>
  </property>
</Properties>
</file>