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711" r:id="rId3"/>
  </p:sldMasterIdLst>
  <p:notesMasterIdLst>
    <p:notesMasterId r:id="rId36"/>
  </p:notesMasterIdLst>
  <p:sldIdLst>
    <p:sldId id="261" r:id="rId4"/>
    <p:sldId id="367" r:id="rId5"/>
    <p:sldId id="398" r:id="rId6"/>
    <p:sldId id="396" r:id="rId7"/>
    <p:sldId id="409" r:id="rId8"/>
    <p:sldId id="425" r:id="rId9"/>
    <p:sldId id="366" r:id="rId10"/>
    <p:sldId id="418" r:id="rId11"/>
    <p:sldId id="373" r:id="rId12"/>
    <p:sldId id="374" r:id="rId13"/>
    <p:sldId id="378" r:id="rId14"/>
    <p:sldId id="376" r:id="rId15"/>
    <p:sldId id="416" r:id="rId16"/>
    <p:sldId id="385" r:id="rId17"/>
    <p:sldId id="417" r:id="rId18"/>
    <p:sldId id="419" r:id="rId19"/>
    <p:sldId id="421" r:id="rId20"/>
    <p:sldId id="422" r:id="rId21"/>
    <p:sldId id="423" r:id="rId22"/>
    <p:sldId id="340" r:id="rId23"/>
    <p:sldId id="342" r:id="rId24"/>
    <p:sldId id="343" r:id="rId25"/>
    <p:sldId id="331" r:id="rId26"/>
    <p:sldId id="332" r:id="rId27"/>
    <p:sldId id="334" r:id="rId28"/>
    <p:sldId id="333" r:id="rId29"/>
    <p:sldId id="420" r:id="rId30"/>
    <p:sldId id="412" r:id="rId31"/>
    <p:sldId id="370" r:id="rId32"/>
    <p:sldId id="391" r:id="rId33"/>
    <p:sldId id="413" r:id="rId34"/>
    <p:sldId id="414"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510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86" autoAdjust="0"/>
    <p:restoredTop sz="95702" autoAdjust="0"/>
  </p:normalViewPr>
  <p:slideViewPr>
    <p:cSldViewPr snapToGrid="0" snapToObjects="1">
      <p:cViewPr>
        <p:scale>
          <a:sx n="110" d="100"/>
          <a:sy n="110" d="100"/>
        </p:scale>
        <p:origin x="1888" y="304"/>
      </p:cViewPr>
      <p:guideLst>
        <p:guide orient="horz" pos="2160"/>
        <p:guide pos="2880"/>
      </p:guideLst>
    </p:cSldViewPr>
  </p:slideViewPr>
  <p:notesTextViewPr>
    <p:cViewPr>
      <p:scale>
        <a:sx n="100" d="100"/>
        <a:sy n="100" d="100"/>
      </p:scale>
      <p:origin x="0" y="0"/>
    </p:cViewPr>
  </p:notesTextViewPr>
  <p:sorterViewPr>
    <p:cViewPr>
      <p:scale>
        <a:sx n="47" d="100"/>
        <a:sy n="47" d="100"/>
      </p:scale>
      <p:origin x="0" y="378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notesMaster" Target="notesMasters/notesMaster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67C38E-0C34-DB44-A72A-79C160942AA2}" type="datetimeFigureOut">
              <a:rPr lang="en-US" smtClean="0"/>
              <a:t>10/24/16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90F47B-C776-C044-8AE1-B4AEDBCAB66E}" type="slidenum">
              <a:rPr lang="en-US" smtClean="0"/>
              <a:t>‹#›</a:t>
            </a:fld>
            <a:endParaRPr lang="en-US"/>
          </a:p>
        </p:txBody>
      </p:sp>
    </p:spTree>
    <p:extLst>
      <p:ext uri="{BB962C8B-B14F-4D97-AF65-F5344CB8AC3E}">
        <p14:creationId xmlns:p14="http://schemas.microsoft.com/office/powerpoint/2010/main" val="14261552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C7DBA0-6F80-B246-B88F-0E977713E908}" type="slidenum">
              <a:rPr lang="en-US" smtClean="0"/>
              <a:t>1</a:t>
            </a:fld>
            <a:endParaRPr lang="en-US"/>
          </a:p>
        </p:txBody>
      </p:sp>
    </p:spTree>
    <p:extLst>
      <p:ext uri="{BB962C8B-B14F-4D97-AF65-F5344CB8AC3E}">
        <p14:creationId xmlns:p14="http://schemas.microsoft.com/office/powerpoint/2010/main" val="103117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0F47B-C776-C044-8AE1-B4AEDBCAB66E}" type="slidenum">
              <a:rPr lang="en-US" smtClean="0"/>
              <a:t>17</a:t>
            </a:fld>
            <a:endParaRPr lang="en-US"/>
          </a:p>
        </p:txBody>
      </p:sp>
    </p:spTree>
    <p:extLst>
      <p:ext uri="{BB962C8B-B14F-4D97-AF65-F5344CB8AC3E}">
        <p14:creationId xmlns:p14="http://schemas.microsoft.com/office/powerpoint/2010/main" val="67583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0F47B-C776-C044-8AE1-B4AEDBCAB66E}" type="slidenum">
              <a:rPr lang="en-US" smtClean="0"/>
              <a:t>18</a:t>
            </a:fld>
            <a:endParaRPr lang="en-US"/>
          </a:p>
        </p:txBody>
      </p:sp>
    </p:spTree>
    <p:extLst>
      <p:ext uri="{BB962C8B-B14F-4D97-AF65-F5344CB8AC3E}">
        <p14:creationId xmlns:p14="http://schemas.microsoft.com/office/powerpoint/2010/main" val="1535251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0F47B-C776-C044-8AE1-B4AEDBCAB66E}" type="slidenum">
              <a:rPr lang="en-US" smtClean="0"/>
              <a:t>19</a:t>
            </a:fld>
            <a:endParaRPr lang="en-US"/>
          </a:p>
        </p:txBody>
      </p:sp>
    </p:spTree>
    <p:extLst>
      <p:ext uri="{BB962C8B-B14F-4D97-AF65-F5344CB8AC3E}">
        <p14:creationId xmlns:p14="http://schemas.microsoft.com/office/powerpoint/2010/main" val="1400231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a:buNone/>
            </a:pPr>
            <a:r>
              <a:rPr lang="en-US" sz="1200" dirty="0" smtClean="0">
                <a:latin typeface="+mn-lt"/>
                <a:cs typeface="Calibri"/>
              </a:rPr>
              <a:t>Open information</a:t>
            </a:r>
          </a:p>
          <a:p>
            <a:pPr marL="0" indent="0">
              <a:spcAft>
                <a:spcPts val="600"/>
              </a:spcAft>
              <a:buFont typeface="Arial"/>
              <a:buNone/>
            </a:pPr>
            <a:r>
              <a:rPr lang="en-US" sz="1200" dirty="0" smtClean="0">
                <a:latin typeface="+mn-lt"/>
                <a:cs typeface="Calibri"/>
              </a:rPr>
              <a:t>Freely</a:t>
            </a:r>
            <a:r>
              <a:rPr lang="en-US" sz="1200" baseline="0" dirty="0" smtClean="0">
                <a:latin typeface="+mn-lt"/>
                <a:cs typeface="Calibri"/>
              </a:rPr>
              <a:t> available</a:t>
            </a:r>
          </a:p>
          <a:p>
            <a:pPr marL="0" indent="0">
              <a:spcAft>
                <a:spcPts val="600"/>
              </a:spcAft>
              <a:buFont typeface="Arial"/>
              <a:buNone/>
            </a:pPr>
            <a:r>
              <a:rPr lang="en-US" sz="1200" baseline="0" dirty="0" smtClean="0">
                <a:latin typeface="+mn-lt"/>
                <a:cs typeface="Calibri"/>
              </a:rPr>
              <a:t>Open to all members of the GEIA community</a:t>
            </a:r>
            <a:endParaRPr lang="en-US" sz="1200" dirty="0" smtClean="0">
              <a:latin typeface="+mn-lt"/>
              <a:cs typeface="Calibri"/>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Strengthening</a:t>
            </a:r>
            <a:r>
              <a:rPr lang="en-US" baseline="0" dirty="0" smtClean="0"/>
              <a:t> community</a:t>
            </a:r>
          </a:p>
          <a:p>
            <a:pPr marL="342900" indent="-342900">
              <a:buFont typeface="Arial"/>
              <a:buChar char="•"/>
            </a:pPr>
            <a:r>
              <a:rPr lang="en-US" sz="2000" dirty="0" smtClean="0">
                <a:latin typeface="+mn-lt"/>
              </a:rPr>
              <a:t>GEIA supports network of 1800 people worldwide</a:t>
            </a:r>
          </a:p>
          <a:p>
            <a:pPr marL="342900" indent="-342900">
              <a:buFont typeface="Arial"/>
              <a:buChar char="•"/>
            </a:pPr>
            <a:r>
              <a:rPr lang="en-US" sz="2000" dirty="0" smtClean="0">
                <a:latin typeface="+mn-lt"/>
              </a:rPr>
              <a:t>GEIA organizes bi-annual conferences</a:t>
            </a:r>
          </a:p>
          <a:p>
            <a:pPr marL="342900" lvl="0" indent="-342900">
              <a:buFont typeface="Arial"/>
              <a:buChar char="•"/>
            </a:pPr>
            <a:r>
              <a:rPr lang="en-US" sz="2000" dirty="0" smtClean="0">
                <a:latin typeface="+mn-lt"/>
              </a:rPr>
              <a:t>Through IGAC and other sponsors, GEIA provides travel support and encourages participation of early career scientists and scientists from emerging countries</a:t>
            </a:r>
          </a:p>
          <a:p>
            <a:pPr marL="342900" indent="-342900">
              <a:buFont typeface="Arial"/>
              <a:buChar char="•"/>
            </a:pPr>
            <a:endParaRPr lang="en-US" dirty="0" smtClean="0"/>
          </a:p>
          <a:p>
            <a:r>
              <a:rPr lang="en-US" b="0" dirty="0" smtClean="0"/>
              <a:t>Research priorities, e.g.: </a:t>
            </a:r>
            <a:r>
              <a:rPr lang="en-US" b="0" dirty="0" smtClean="0">
                <a:latin typeface="+mn-lt"/>
                <a:cs typeface="Calibri"/>
              </a:rPr>
              <a:t>Land Use,</a:t>
            </a:r>
            <a:r>
              <a:rPr lang="en-US" b="0" baseline="0" dirty="0" smtClean="0">
                <a:latin typeface="+mn-lt"/>
                <a:cs typeface="Calibri"/>
              </a:rPr>
              <a:t> </a:t>
            </a:r>
            <a:r>
              <a:rPr lang="en-US" b="0" dirty="0" smtClean="0">
                <a:latin typeface="+mn-lt"/>
                <a:cs typeface="Calibri"/>
              </a:rPr>
              <a:t>Fires, Energy Production, Agriculture,</a:t>
            </a:r>
            <a:r>
              <a:rPr lang="en-US" b="0" baseline="0" dirty="0" smtClean="0">
                <a:latin typeface="+mn-lt"/>
                <a:cs typeface="Calibri"/>
              </a:rPr>
              <a:t> </a:t>
            </a:r>
            <a:r>
              <a:rPr lang="en-US" b="0" dirty="0" smtClean="0">
                <a:latin typeface="+mn-lt"/>
                <a:cs typeface="Calibri"/>
              </a:rPr>
              <a:t>Urban Areas, Historical Emissions</a:t>
            </a:r>
          </a:p>
          <a:p>
            <a:pPr marL="0" indent="0">
              <a:buFont typeface="Arial"/>
              <a:buNone/>
            </a:pPr>
            <a:r>
              <a:rPr lang="en-US" sz="2000" dirty="0" smtClean="0">
                <a:latin typeface="+mn-lt"/>
              </a:rPr>
              <a:t>GEIA Working Groups,</a:t>
            </a:r>
            <a:r>
              <a:rPr lang="en-US" sz="2000" baseline="0" dirty="0" smtClean="0">
                <a:latin typeface="+mn-lt"/>
              </a:rPr>
              <a:t> including 2 that focus on building understanding of regional emissions</a:t>
            </a:r>
            <a:endParaRPr lang="en-US" sz="2000" dirty="0" smtClean="0">
              <a:latin typeface="+mn-lt"/>
              <a:cs typeface="Calibri"/>
            </a:endParaRPr>
          </a:p>
          <a:p>
            <a:pPr marL="342900" lvl="0" indent="-342900">
              <a:buFont typeface="Arial"/>
              <a:buChar char="•"/>
            </a:pPr>
            <a:r>
              <a:rPr lang="en-US" sz="2000" dirty="0" smtClean="0">
                <a:latin typeface="+mn-lt"/>
              </a:rPr>
              <a:t>China WG: Organizing East Asian Emissions Assessment, includes many papers in a multi-year ACP special issue</a:t>
            </a:r>
          </a:p>
          <a:p>
            <a:pPr marL="342900" lvl="0" indent="-342900">
              <a:buFont typeface="Arial"/>
              <a:buChar char="•"/>
            </a:pPr>
            <a:r>
              <a:rPr lang="en-US" sz="2000" dirty="0" smtClean="0">
                <a:latin typeface="+mn-lt"/>
              </a:rPr>
              <a:t>Latin America/Caribbean WG: Building database of emissions experts in LAC nations. Organizing workshops and other community activities.</a:t>
            </a:r>
          </a:p>
          <a:p>
            <a:pPr marL="342900" lvl="0" indent="-342900">
              <a:buFont typeface="Arial"/>
              <a:buChar char="•"/>
            </a:pPr>
            <a:r>
              <a:rPr lang="en-US" sz="2000" dirty="0" smtClean="0">
                <a:latin typeface="+mn-lt"/>
              </a:rPr>
              <a:t>VOCs</a:t>
            </a:r>
          </a:p>
          <a:p>
            <a:pPr marL="342900" lvl="0" indent="-342900">
              <a:buFont typeface="Arial"/>
              <a:buChar char="•"/>
            </a:pPr>
            <a:r>
              <a:rPr lang="en-US" sz="2000" dirty="0" smtClean="0">
                <a:latin typeface="+mn-lt"/>
              </a:rPr>
              <a:t>Urban</a:t>
            </a:r>
          </a:p>
          <a:p>
            <a:pPr marL="0" indent="0">
              <a:buFont typeface="Arial"/>
              <a:buNone/>
            </a:pPr>
            <a:r>
              <a:rPr lang="en-US" sz="1200" dirty="0" smtClean="0">
                <a:latin typeface="+mn-lt"/>
              </a:rPr>
              <a:t>GEIA demonstrates approaches for quantifying emissions that can be applied worldwide</a:t>
            </a:r>
          </a:p>
          <a:p>
            <a:pPr marL="0" indent="0">
              <a:buFont typeface="Arial"/>
              <a:buNone/>
            </a:pPr>
            <a:r>
              <a:rPr lang="en-US" sz="1200" dirty="0" smtClean="0">
                <a:latin typeface="+mn-lt"/>
                <a:cs typeface="Calibri"/>
              </a:rPr>
              <a:t>GEIA synthesizes and conveys emissions science for the benefit of global emissions stakeholders</a:t>
            </a:r>
          </a:p>
          <a:p>
            <a:endParaRPr lang="en-US" b="0" dirty="0" smtClean="0">
              <a:latin typeface="+mn-lt"/>
              <a:cs typeface="Calibri"/>
            </a:endParaRPr>
          </a:p>
        </p:txBody>
      </p:sp>
      <p:sp>
        <p:nvSpPr>
          <p:cNvPr id="4" name="Slide Number Placeholder 3"/>
          <p:cNvSpPr>
            <a:spLocks noGrp="1"/>
          </p:cNvSpPr>
          <p:nvPr>
            <p:ph type="sldNum" sz="quarter" idx="10"/>
          </p:nvPr>
        </p:nvSpPr>
        <p:spPr/>
        <p:txBody>
          <a:bodyPr/>
          <a:lstStyle/>
          <a:p>
            <a:fld id="{0AB6A6B5-4F29-5049-8898-B1E239A3BA7E}" type="slidenum">
              <a:rPr lang="fr-FR" smtClean="0"/>
              <a:t>31</a:t>
            </a:fld>
            <a:endParaRPr lang="fr-FR"/>
          </a:p>
        </p:txBody>
      </p:sp>
    </p:spTree>
    <p:extLst>
      <p:ext uri="{BB962C8B-B14F-4D97-AF65-F5344CB8AC3E}">
        <p14:creationId xmlns:p14="http://schemas.microsoft.com/office/powerpoint/2010/main" val="552954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2.2 Percent changes from values in 1970 for gross domestic product, vehicle miles traveled,</a:t>
            </a:r>
          </a:p>
          <a:p>
            <a:r>
              <a:rPr lang="en-US" sz="1200" b="0" i="0" u="none" strike="noStrike" kern="1200" baseline="0" dirty="0" smtClean="0">
                <a:solidFill>
                  <a:schemeClr val="tx1"/>
                </a:solidFill>
                <a:latin typeface="+mn-lt"/>
                <a:ea typeface="+mn-ea"/>
                <a:cs typeface="+mn-cs"/>
              </a:rPr>
              <a:t>population, energy consumption, CO2 emissions, and aggregate emissions from the six most widespread</a:t>
            </a:r>
          </a:p>
          <a:p>
            <a:r>
              <a:rPr lang="en-US" sz="1200" b="0" i="0" u="none" strike="noStrike" kern="1200" baseline="0" dirty="0" smtClean="0">
                <a:solidFill>
                  <a:schemeClr val="tx1"/>
                </a:solidFill>
                <a:latin typeface="+mn-lt"/>
                <a:ea typeface="+mn-ea"/>
                <a:cs typeface="+mn-cs"/>
              </a:rPr>
              <a:t>air pollutants (carbon monoxide, ozone, lead, nitrogen dioxide, particulate matter, and sulfur dioxide)</a:t>
            </a:r>
          </a:p>
          <a:p>
            <a:r>
              <a:rPr lang="en-US" sz="1200" b="0" i="0" u="none" strike="noStrike" kern="1200" baseline="0" dirty="0" smtClean="0">
                <a:solidFill>
                  <a:schemeClr val="tx1"/>
                </a:solidFill>
                <a:latin typeface="+mn-lt"/>
                <a:ea typeface="+mn-ea"/>
                <a:cs typeface="+mn-cs"/>
              </a:rPr>
              <a:t>through 2014 nationally over the United States. The graph shows decreasing air pollutant emissions over</a:t>
            </a:r>
          </a:p>
          <a:p>
            <a:r>
              <a:rPr lang="en-US" sz="1200" b="0" i="0" u="none" strike="noStrike" kern="1200" baseline="0" dirty="0" smtClean="0">
                <a:solidFill>
                  <a:schemeClr val="tx1"/>
                </a:solidFill>
                <a:latin typeface="+mn-lt"/>
                <a:ea typeface="+mn-ea"/>
                <a:cs typeface="+mn-cs"/>
              </a:rPr>
              <a:t>time since passage of the Clean Air Act, despite growth in U.S. population, economy, energy use, and</a:t>
            </a:r>
          </a:p>
          <a:p>
            <a:r>
              <a:rPr lang="en-US" sz="1200" b="0" i="0" u="none" strike="noStrike" kern="1200" baseline="0" dirty="0" smtClean="0">
                <a:solidFill>
                  <a:schemeClr val="tx1"/>
                </a:solidFill>
                <a:latin typeface="+mn-lt"/>
                <a:ea typeface="+mn-ea"/>
                <a:cs typeface="+mn-cs"/>
              </a:rPr>
              <a:t>miles driven. SOURCE: https://www3.epa.gov/</a:t>
            </a:r>
            <a:r>
              <a:rPr lang="en-US" sz="1200" b="0" i="0" u="none" strike="noStrike" kern="1200" baseline="0" dirty="0" err="1" smtClean="0">
                <a:solidFill>
                  <a:schemeClr val="tx1"/>
                </a:solidFill>
                <a:latin typeface="+mn-lt"/>
                <a:ea typeface="+mn-ea"/>
                <a:cs typeface="+mn-cs"/>
              </a:rPr>
              <a:t>airtrends</a:t>
            </a:r>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aqtrends.html</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690F47B-C776-C044-8AE1-B4AEDBCAB66E}" type="slidenum">
              <a:rPr lang="en-US" smtClean="0"/>
              <a:t>2</a:t>
            </a:fld>
            <a:endParaRPr lang="en-US"/>
          </a:p>
        </p:txBody>
      </p:sp>
    </p:spTree>
    <p:extLst>
      <p:ext uri="{BB962C8B-B14F-4D97-AF65-F5344CB8AC3E}">
        <p14:creationId xmlns:p14="http://schemas.microsoft.com/office/powerpoint/2010/main" val="133079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0F47B-C776-C044-8AE1-B4AEDBCAB66E}" type="slidenum">
              <a:rPr lang="en-US" smtClean="0"/>
              <a:t>3</a:t>
            </a:fld>
            <a:endParaRPr lang="en-US"/>
          </a:p>
        </p:txBody>
      </p:sp>
    </p:spTree>
    <p:extLst>
      <p:ext uri="{BB962C8B-B14F-4D97-AF65-F5344CB8AC3E}">
        <p14:creationId xmlns:p14="http://schemas.microsoft.com/office/powerpoint/2010/main" val="76800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31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dirty="0">
              <a:latin typeface="Calibri" charset="0"/>
            </a:endParaRPr>
          </a:p>
        </p:txBody>
      </p:sp>
      <p:sp>
        <p:nvSpPr>
          <p:cNvPr id="931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D1AAE825-4B5B-4D4E-A8F4-31302B56D66C}" type="slidenum">
              <a:rPr lang="en-US">
                <a:latin typeface="Calibri"/>
              </a:rPr>
              <a:pPr fontAlgn="base">
                <a:spcBef>
                  <a:spcPct val="0"/>
                </a:spcBef>
                <a:spcAft>
                  <a:spcPct val="0"/>
                </a:spcAft>
              </a:pPr>
              <a:t>4</a:t>
            </a:fld>
            <a:endParaRPr lang="en-US" dirty="0">
              <a:latin typeface="Calibri"/>
            </a:endParaRPr>
          </a:p>
        </p:txBody>
      </p:sp>
    </p:spTree>
    <p:extLst>
      <p:ext uri="{BB962C8B-B14F-4D97-AF65-F5344CB8AC3E}">
        <p14:creationId xmlns:p14="http://schemas.microsoft.com/office/powerpoint/2010/main" val="54456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FC850EB-252F-EC43-9E2E-A38CEBF51881}" type="slidenum">
              <a:rPr lang="en-US" smtClean="0"/>
              <a:pPr>
                <a:defRPr/>
              </a:pPr>
              <a:t>5</a:t>
            </a:fld>
            <a:endParaRPr lang="en-US"/>
          </a:p>
        </p:txBody>
      </p:sp>
    </p:spTree>
    <p:extLst>
      <p:ext uri="{BB962C8B-B14F-4D97-AF65-F5344CB8AC3E}">
        <p14:creationId xmlns:p14="http://schemas.microsoft.com/office/powerpoint/2010/main" val="1659554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Priority Science Area 2: Quantify emissions and deposition of gases and particles in a</a:t>
            </a:r>
          </a:p>
          <a:p>
            <a:r>
              <a:rPr lang="en-US" sz="1200" b="0" i="0" u="none" strike="noStrike" kern="1200" baseline="0" dirty="0" smtClean="0">
                <a:solidFill>
                  <a:schemeClr val="tx1"/>
                </a:solidFill>
                <a:latin typeface="+mn-lt"/>
                <a:ea typeface="+mn-ea"/>
                <a:cs typeface="+mn-cs"/>
              </a:rPr>
              <a:t>changing Earth system.</a:t>
            </a:r>
          </a:p>
          <a:p>
            <a:r>
              <a:rPr lang="en-US" sz="1200" b="0" i="0" u="none" strike="noStrike" kern="1200" baseline="0" dirty="0" smtClean="0">
                <a:solidFill>
                  <a:schemeClr val="tx1"/>
                </a:solidFill>
                <a:latin typeface="+mn-lt"/>
                <a:ea typeface="+mn-ea"/>
                <a:cs typeface="+mn-cs"/>
              </a:rPr>
              <a:t>Emission and deposition processes govern concentrations and spatial distributions of</a:t>
            </a:r>
          </a:p>
          <a:p>
            <a:r>
              <a:rPr lang="en-US" sz="1200" b="0" i="0" u="none" strike="noStrike" kern="1200" baseline="0" dirty="0" smtClean="0">
                <a:solidFill>
                  <a:schemeClr val="tx1"/>
                </a:solidFill>
                <a:latin typeface="+mn-lt"/>
                <a:ea typeface="+mn-ea"/>
                <a:cs typeface="+mn-cs"/>
              </a:rPr>
              <a:t>gases and particles in the atmosphere. A predictive capability of these distributions is key for</a:t>
            </a:r>
          </a:p>
          <a:p>
            <a:r>
              <a:rPr lang="en-US" sz="1200" b="0" i="0" u="none" strike="noStrike" kern="1200" baseline="0" dirty="0" smtClean="0">
                <a:solidFill>
                  <a:schemeClr val="tx1"/>
                </a:solidFill>
                <a:latin typeface="+mn-lt"/>
                <a:ea typeface="+mn-ea"/>
                <a:cs typeface="+mn-cs"/>
              </a:rPr>
              <a:t>assessing the impacts of atmospheric processes on human and ecosystem health, weather, and</a:t>
            </a:r>
          </a:p>
          <a:p>
            <a:r>
              <a:rPr lang="en-US" sz="1200" b="0" i="0" u="none" strike="noStrike" kern="1200" baseline="0" dirty="0" smtClean="0">
                <a:solidFill>
                  <a:schemeClr val="tx1"/>
                </a:solidFill>
                <a:latin typeface="+mn-lt"/>
                <a:ea typeface="+mn-ea"/>
                <a:cs typeface="+mn-cs"/>
              </a:rPr>
              <a:t>climate. Research is needed to reduce uncertainties in emissions for known sources and constrain</a:t>
            </a:r>
          </a:p>
          <a:p>
            <a:r>
              <a:rPr lang="en-US" sz="1200" b="0" i="0" u="none" strike="noStrike" kern="1200" baseline="0" dirty="0" smtClean="0">
                <a:solidFill>
                  <a:schemeClr val="tx1"/>
                </a:solidFill>
                <a:latin typeface="+mn-lt"/>
                <a:ea typeface="+mn-ea"/>
                <a:cs typeface="+mn-cs"/>
              </a:rPr>
              <a:t>emissions of poorly understood constituents (e.g., </a:t>
            </a:r>
            <a:r>
              <a:rPr lang="en-US" sz="1200" b="0" i="0" u="none" strike="noStrike" kern="1200" baseline="0" dirty="0" err="1" smtClean="0">
                <a:solidFill>
                  <a:schemeClr val="tx1"/>
                </a:solidFill>
                <a:latin typeface="+mn-lt"/>
                <a:ea typeface="+mn-ea"/>
                <a:cs typeface="+mn-cs"/>
              </a:rPr>
              <a:t>bioparticles</a:t>
            </a:r>
            <a:r>
              <a:rPr lang="en-US" sz="1200" b="0" i="0" u="none" strike="noStrike" kern="1200" baseline="0" dirty="0" smtClean="0">
                <a:solidFill>
                  <a:schemeClr val="tx1"/>
                </a:solidFill>
                <a:latin typeface="+mn-lt"/>
                <a:ea typeface="+mn-ea"/>
                <a:cs typeface="+mn-cs"/>
              </a:rPr>
              <a:t>), as well as to understand</a:t>
            </a:r>
          </a:p>
          <a:p>
            <a:r>
              <a:rPr lang="en-US" sz="1200" b="0" i="0" u="none" strike="noStrike" kern="1200" baseline="0" dirty="0" smtClean="0">
                <a:solidFill>
                  <a:schemeClr val="tx1"/>
                </a:solidFill>
                <a:latin typeface="+mn-lt"/>
                <a:ea typeface="+mn-ea"/>
                <a:cs typeface="+mn-cs"/>
              </a:rPr>
              <a:t>deposition processes that remove reactive species. Sources of atmospheric constituents change as</a:t>
            </a:r>
          </a:p>
          <a:p>
            <a:r>
              <a:rPr lang="en-US" sz="1200" b="0" i="0" u="none" strike="noStrike" kern="1200" baseline="0" dirty="0" smtClean="0">
                <a:solidFill>
                  <a:schemeClr val="tx1"/>
                </a:solidFill>
                <a:latin typeface="+mn-lt"/>
                <a:ea typeface="+mn-ea"/>
                <a:cs typeface="+mn-cs"/>
              </a:rPr>
              <a:t>humans make new decisions about technology, energy systems, pollution control, agriculture,</a:t>
            </a:r>
          </a:p>
          <a:p>
            <a:r>
              <a:rPr lang="en-US" sz="1200" b="0" i="0" u="none" strike="noStrike" kern="1200" baseline="0" dirty="0" smtClean="0">
                <a:solidFill>
                  <a:schemeClr val="tx1"/>
                </a:solidFill>
                <a:latin typeface="+mn-lt"/>
                <a:ea typeface="+mn-ea"/>
                <a:cs typeface="+mn-cs"/>
              </a:rPr>
              <a:t>and transportation. Natural sources respond to meteorological conditions, changes in land use,</a:t>
            </a:r>
          </a:p>
          <a:p>
            <a:r>
              <a:rPr lang="en-US" sz="1200" b="0" i="0" u="none" strike="noStrike" kern="1200" baseline="0" dirty="0" smtClean="0">
                <a:solidFill>
                  <a:schemeClr val="tx1"/>
                </a:solidFill>
                <a:latin typeface="+mn-lt"/>
                <a:ea typeface="+mn-ea"/>
                <a:cs typeface="+mn-cs"/>
              </a:rPr>
              <a:t>longer-term changes in climate, and </a:t>
            </a:r>
            <a:r>
              <a:rPr lang="en-US" sz="1200" b="0" i="0" u="none" strike="noStrike" kern="1200" baseline="0" dirty="0" err="1" smtClean="0">
                <a:solidFill>
                  <a:schemeClr val="tx1"/>
                </a:solidFill>
                <a:latin typeface="+mn-lt"/>
                <a:ea typeface="+mn-ea"/>
                <a:cs typeface="+mn-cs"/>
              </a:rPr>
              <a:t>biogechemical</a:t>
            </a:r>
            <a:r>
              <a:rPr lang="en-US" sz="1200" b="0" i="0" u="none" strike="noStrike" kern="1200" baseline="0" dirty="0" smtClean="0">
                <a:solidFill>
                  <a:schemeClr val="tx1"/>
                </a:solidFill>
                <a:latin typeface="+mn-lt"/>
                <a:ea typeface="+mn-ea"/>
                <a:cs typeface="+mn-cs"/>
              </a:rPr>
              <a:t> and ecosystem feedbacks.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Actions needed to address these key scientific gaps include:</a:t>
            </a:r>
          </a:p>
          <a:p>
            <a:r>
              <a:rPr lang="en-US" sz="1200" b="0" i="0" u="none" strike="noStrike" kern="1200" baseline="0" dirty="0" smtClean="0">
                <a:solidFill>
                  <a:schemeClr val="tx1"/>
                </a:solidFill>
                <a:latin typeface="+mn-lt"/>
                <a:ea typeface="+mn-ea"/>
                <a:cs typeface="+mn-cs"/>
              </a:rPr>
              <a:t>A. Better determine emissions from both anthropogenic and natural sources and their spatial</a:t>
            </a:r>
          </a:p>
          <a:p>
            <a:r>
              <a:rPr lang="en-US" sz="1200" b="0" i="0" u="none" strike="noStrike" kern="1200" baseline="0" dirty="0" smtClean="0">
                <a:solidFill>
                  <a:schemeClr val="tx1"/>
                </a:solidFill>
                <a:latin typeface="+mn-lt"/>
                <a:ea typeface="+mn-ea"/>
                <a:cs typeface="+mn-cs"/>
              </a:rPr>
              <a:t>and temporal variations and trends.</a:t>
            </a:r>
          </a:p>
          <a:p>
            <a:r>
              <a:rPr lang="en-US" sz="1200" b="0" i="0" u="none" strike="noStrike" kern="1200" baseline="0" dirty="0" smtClean="0">
                <a:solidFill>
                  <a:schemeClr val="tx1"/>
                </a:solidFill>
                <a:latin typeface="+mn-lt"/>
                <a:ea typeface="+mn-ea"/>
                <a:cs typeface="+mn-cs"/>
              </a:rPr>
              <a:t>B. Identify mechanisms and measure rates by which wet and dry deposition removes aerosol</a:t>
            </a:r>
          </a:p>
          <a:p>
            <a:r>
              <a:rPr lang="en-US" sz="1200" b="0" i="0" u="none" strike="noStrike" kern="1200" baseline="0" dirty="0" smtClean="0">
                <a:solidFill>
                  <a:schemeClr val="tx1"/>
                </a:solidFill>
                <a:latin typeface="+mn-lt"/>
                <a:ea typeface="+mn-ea"/>
                <a:cs typeface="+mn-cs"/>
              </a:rPr>
              <a:t>particles and trace gases from the atmosphere.</a:t>
            </a:r>
          </a:p>
          <a:p>
            <a:r>
              <a:rPr lang="en-US" sz="1200" b="0" i="0" u="none" strike="noStrike" kern="1200" baseline="0" dirty="0" smtClean="0">
                <a:solidFill>
                  <a:schemeClr val="tx1"/>
                </a:solidFill>
                <a:latin typeface="+mn-lt"/>
                <a:ea typeface="+mn-ea"/>
                <a:cs typeface="+mn-cs"/>
              </a:rPr>
              <a:t>C. Determine the role of meteorology, including temperature, precipitation, and extreme</a:t>
            </a:r>
          </a:p>
          <a:p>
            <a:r>
              <a:rPr lang="en-US" sz="1200" b="0" i="0" u="none" strike="noStrike" kern="1200" baseline="0" dirty="0" smtClean="0">
                <a:solidFill>
                  <a:schemeClr val="tx1"/>
                </a:solidFill>
                <a:latin typeface="+mn-lt"/>
                <a:ea typeface="+mn-ea"/>
                <a:cs typeface="+mn-cs"/>
              </a:rPr>
              <a:t>events, on emissions and removal of atmospheric species.</a:t>
            </a:r>
          </a:p>
          <a:p>
            <a:r>
              <a:rPr lang="en-US" sz="1200" b="0" i="0" u="none" strike="noStrike" kern="1200" baseline="0" dirty="0" smtClean="0">
                <a:solidFill>
                  <a:schemeClr val="tx1"/>
                </a:solidFill>
                <a:latin typeface="+mn-lt"/>
                <a:ea typeface="+mn-ea"/>
                <a:cs typeface="+mn-cs"/>
              </a:rPr>
              <a:t>D. Determine the role of global change and societal choices (including changes in climate,</a:t>
            </a:r>
          </a:p>
          <a:p>
            <a:r>
              <a:rPr lang="en-US" sz="1200" b="0" i="0" u="none" strike="noStrike" kern="1200" baseline="0" dirty="0" smtClean="0">
                <a:solidFill>
                  <a:schemeClr val="tx1"/>
                </a:solidFill>
                <a:latin typeface="+mn-lt"/>
                <a:ea typeface="+mn-ea"/>
                <a:cs typeface="+mn-cs"/>
              </a:rPr>
              <a:t>energy choices, and land use) on the emissions and removal of atmospheric species.</a:t>
            </a:r>
            <a:endParaRPr lang="en-US" dirty="0"/>
          </a:p>
        </p:txBody>
      </p:sp>
      <p:sp>
        <p:nvSpPr>
          <p:cNvPr id="4" name="Slide Number Placeholder 3"/>
          <p:cNvSpPr>
            <a:spLocks noGrp="1"/>
          </p:cNvSpPr>
          <p:nvPr>
            <p:ph type="sldNum" sz="quarter" idx="10"/>
          </p:nvPr>
        </p:nvSpPr>
        <p:spPr/>
        <p:txBody>
          <a:bodyPr/>
          <a:lstStyle/>
          <a:p>
            <a:fld id="{A690F47B-C776-C044-8AE1-B4AEDBCAB66E}" type="slidenum">
              <a:rPr lang="en-US" smtClean="0"/>
              <a:t>7</a:t>
            </a:fld>
            <a:endParaRPr lang="en-US"/>
          </a:p>
        </p:txBody>
      </p:sp>
    </p:spTree>
    <p:extLst>
      <p:ext uri="{BB962C8B-B14F-4D97-AF65-F5344CB8AC3E}">
        <p14:creationId xmlns:p14="http://schemas.microsoft.com/office/powerpoint/2010/main" val="591380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0F47B-C776-C044-8AE1-B4AEDBCAB66E}" type="slidenum">
              <a:rPr lang="en-US" smtClean="0"/>
              <a:t>14</a:t>
            </a:fld>
            <a:endParaRPr lang="en-US"/>
          </a:p>
        </p:txBody>
      </p:sp>
    </p:spTree>
    <p:extLst>
      <p:ext uri="{BB962C8B-B14F-4D97-AF65-F5344CB8AC3E}">
        <p14:creationId xmlns:p14="http://schemas.microsoft.com/office/powerpoint/2010/main" val="790575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0F47B-C776-C044-8AE1-B4AEDBCAB66E}" type="slidenum">
              <a:rPr lang="en-US" smtClean="0"/>
              <a:t>15</a:t>
            </a:fld>
            <a:endParaRPr lang="en-US"/>
          </a:p>
        </p:txBody>
      </p:sp>
    </p:spTree>
    <p:extLst>
      <p:ext uri="{BB962C8B-B14F-4D97-AF65-F5344CB8AC3E}">
        <p14:creationId xmlns:p14="http://schemas.microsoft.com/office/powerpoint/2010/main" val="8023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90F47B-C776-C044-8AE1-B4AEDBCAB66E}" type="slidenum">
              <a:rPr lang="en-US" smtClean="0"/>
              <a:t>16</a:t>
            </a:fld>
            <a:endParaRPr lang="en-US"/>
          </a:p>
        </p:txBody>
      </p:sp>
    </p:spTree>
    <p:extLst>
      <p:ext uri="{BB962C8B-B14F-4D97-AF65-F5344CB8AC3E}">
        <p14:creationId xmlns:p14="http://schemas.microsoft.com/office/powerpoint/2010/main" val="689103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E86910-E740-114A-93B1-F5A7D361258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1635440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86910-E740-114A-93B1-F5A7D361258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325407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86910-E740-114A-93B1-F5A7D361258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2453680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1311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6998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13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9692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6336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781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23649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972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E86910-E740-114A-93B1-F5A7D361258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1106744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177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275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4630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1311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6998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913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969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86336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781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236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E86910-E740-114A-93B1-F5A7D3612584}" type="datetimeFigureOut">
              <a:rPr lang="en-US" smtClean="0"/>
              <a:t>10/24/16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14081143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9727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1778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2758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463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E86910-E740-114A-93B1-F5A7D3612584}"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1874340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E86910-E740-114A-93B1-F5A7D3612584}" type="datetimeFigureOut">
              <a:rPr lang="en-US" smtClean="0"/>
              <a:t>10/24/16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574545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E86910-E740-114A-93B1-F5A7D3612584}" type="datetimeFigureOut">
              <a:rPr lang="en-US" smtClean="0"/>
              <a:t>10/24/16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1744792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E86910-E740-114A-93B1-F5A7D3612584}" type="datetimeFigureOut">
              <a:rPr lang="en-US" smtClean="0"/>
              <a:t>10/24/16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134831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E86910-E740-114A-93B1-F5A7D3612584}"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3296968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E86910-E740-114A-93B1-F5A7D3612584}" type="datetimeFigureOut">
              <a:rPr lang="en-US" smtClean="0"/>
              <a:t>10/24/16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474571-B63E-8D47-BBA1-D95D7180DCF3}" type="slidenum">
              <a:rPr lang="en-US" smtClean="0"/>
              <a:t>‹#›</a:t>
            </a:fld>
            <a:endParaRPr lang="en-US"/>
          </a:p>
        </p:txBody>
      </p:sp>
    </p:spTree>
    <p:extLst>
      <p:ext uri="{BB962C8B-B14F-4D97-AF65-F5344CB8AC3E}">
        <p14:creationId xmlns:p14="http://schemas.microsoft.com/office/powerpoint/2010/main" val="40198342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86910-E740-114A-93B1-F5A7D3612584}" type="datetimeFigureOut">
              <a:rPr lang="en-US" smtClean="0"/>
              <a:t>10/24/16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74571-B63E-8D47-BBA1-D95D7180DCF3}" type="slidenum">
              <a:rPr lang="en-US" smtClean="0"/>
              <a:t>‹#›</a:t>
            </a:fld>
            <a:endParaRPr lang="en-US"/>
          </a:p>
        </p:txBody>
      </p:sp>
    </p:spTree>
    <p:extLst>
      <p:ext uri="{BB962C8B-B14F-4D97-AF65-F5344CB8AC3E}">
        <p14:creationId xmlns:p14="http://schemas.microsoft.com/office/powerpoint/2010/main" val="131571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926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CF8C5A-CDFF-2B43-ACE3-853549CF94D7}" type="datetimeFigureOut">
              <a:rPr lang="en-US" smtClean="0">
                <a:solidFill>
                  <a:prstClr val="black">
                    <a:tint val="75000"/>
                  </a:prstClr>
                </a:solidFill>
                <a:latin typeface="Calibri"/>
              </a:rPr>
              <a:pPr/>
              <a:t>10/24/16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6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E443DF-D055-714A-A9AD-2837652A1F46}"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92632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hyperlink" Target="mailto:Gregory.J.Frost@noaa.gov" TargetMode="External"/><Relationship Id="rId5" Type="http://schemas.openxmlformats.org/officeDocument/2006/relationships/hyperlink" Target="http://www.esrl.noaa.gov/" TargetMode="External"/><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8.xml"/><Relationship Id="rId2"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8.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hyperlink" Target="https://www3.epa.gov/airtrends/aqtrends.html" TargetMode="External"/><Relationship Id="rId4" Type="http://schemas.openxmlformats.org/officeDocument/2006/relationships/image" Target="../media/image3.png"/><Relationship Id="rId5"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5" Type="http://schemas.openxmlformats.org/officeDocument/2006/relationships/hyperlink" Target="http://www.esrl.noaa.gov/csd/news/topics/oilandgas.html" TargetMode="External"/><Relationship Id="rId1" Type="http://schemas.openxmlformats.org/officeDocument/2006/relationships/slideLayout" Target="../slideLayouts/slideLayout18.xml"/><Relationship Id="rId2" Type="http://schemas.openxmlformats.org/officeDocument/2006/relationships/image" Target="../media/image36.emf"/></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G"/><Relationship Id="rId5" Type="http://schemas.openxmlformats.org/officeDocument/2006/relationships/image" Target="../media/image42.jpeg"/><Relationship Id="rId1" Type="http://schemas.openxmlformats.org/officeDocument/2006/relationships/slideLayout" Target="../slideLayouts/slideLayout18.xml"/><Relationship Id="rId2" Type="http://schemas.openxmlformats.org/officeDocument/2006/relationships/image" Target="../media/image3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png"/><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png"/><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9" Type="http://schemas.openxmlformats.org/officeDocument/2006/relationships/image" Target="../media/image56.jpeg"/><Relationship Id="rId20" Type="http://schemas.openxmlformats.org/officeDocument/2006/relationships/image" Target="../media/image67.jpeg"/><Relationship Id="rId10" Type="http://schemas.openxmlformats.org/officeDocument/2006/relationships/image" Target="../media/image57.png"/><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gif"/><Relationship Id="rId14" Type="http://schemas.openxmlformats.org/officeDocument/2006/relationships/image" Target="../media/image61.jpeg"/><Relationship Id="rId15" Type="http://schemas.openxmlformats.org/officeDocument/2006/relationships/image" Target="../media/image62.gif"/><Relationship Id="rId16" Type="http://schemas.openxmlformats.org/officeDocument/2006/relationships/image" Target="../media/image63.png"/><Relationship Id="rId17" Type="http://schemas.openxmlformats.org/officeDocument/2006/relationships/image" Target="../media/image64.png"/><Relationship Id="rId18" Type="http://schemas.openxmlformats.org/officeDocument/2006/relationships/image" Target="../media/image65.gif"/><Relationship Id="rId19" Type="http://schemas.openxmlformats.org/officeDocument/2006/relationships/image" Target="../media/image66.emf"/><Relationship Id="rId1" Type="http://schemas.openxmlformats.org/officeDocument/2006/relationships/slideLayout" Target="../slideLayouts/slideLayout18.xml"/><Relationship Id="rId2" Type="http://schemas.openxmlformats.org/officeDocument/2006/relationships/image" Target="../media/image49.jpg"/><Relationship Id="rId3" Type="http://schemas.openxmlformats.org/officeDocument/2006/relationships/image" Target="../media/image50.jpg"/><Relationship Id="rId4" Type="http://schemas.openxmlformats.org/officeDocument/2006/relationships/image" Target="../media/image51.jpeg"/><Relationship Id="rId5" Type="http://schemas.openxmlformats.org/officeDocument/2006/relationships/image" Target="../media/image52.jpg"/><Relationship Id="rId6" Type="http://schemas.openxmlformats.org/officeDocument/2006/relationships/image" Target="../media/image53.png"/><Relationship Id="rId7" Type="http://schemas.openxmlformats.org/officeDocument/2006/relationships/image" Target="../media/image54.GIF"/><Relationship Id="rId8"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hyperlink" Target="http://aqast.org/" TargetMode="External"/><Relationship Id="rId4" Type="http://schemas.openxmlformats.org/officeDocument/2006/relationships/image" Target="../media/image69.tiff"/><Relationship Id="rId5" Type="http://schemas.openxmlformats.org/officeDocument/2006/relationships/image" Target="../media/image70.tiff"/><Relationship Id="rId6" Type="http://schemas.openxmlformats.org/officeDocument/2006/relationships/image" Target="../media/image71.emf"/><Relationship Id="rId1" Type="http://schemas.openxmlformats.org/officeDocument/2006/relationships/slideLayout" Target="../slideLayouts/slideLayout13.xml"/><Relationship Id="rId2" Type="http://schemas.openxmlformats.org/officeDocument/2006/relationships/image" Target="../media/image68.tif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tiff"/><Relationship Id="rId5" Type="http://schemas.openxmlformats.org/officeDocument/2006/relationships/hyperlink" Target="http://www.who.int/phe/health_topics/outdoorair/databases/en/" TargetMode="External"/><Relationship Id="rId6" Type="http://schemas.openxmlformats.org/officeDocument/2006/relationships/image" Target="../media/image7.jpg"/><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1" Type="http://schemas.openxmlformats.org/officeDocument/2006/relationships/image" Target="../media/image78.jpeg"/><Relationship Id="rId12" Type="http://schemas.openxmlformats.org/officeDocument/2006/relationships/image" Target="../media/image79.png"/><Relationship Id="rId13" Type="http://schemas.openxmlformats.org/officeDocument/2006/relationships/image" Target="../media/image80.emf"/><Relationship Id="rId14" Type="http://schemas.openxmlformats.org/officeDocument/2006/relationships/hyperlink" Target="http://www.globalchange.umd.edu/ceds/" TargetMode="External"/><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72.png"/><Relationship Id="rId4" Type="http://schemas.openxmlformats.org/officeDocument/2006/relationships/image" Target="../media/image73.jpg"/><Relationship Id="rId5" Type="http://schemas.openxmlformats.org/officeDocument/2006/relationships/image" Target="../media/image74.gif"/><Relationship Id="rId6" Type="http://schemas.openxmlformats.org/officeDocument/2006/relationships/image" Target="../media/image75.png"/><Relationship Id="rId7" Type="http://schemas.openxmlformats.org/officeDocument/2006/relationships/image" Target="../media/image76.jpg"/><Relationship Id="rId8" Type="http://schemas.openxmlformats.org/officeDocument/2006/relationships/hyperlink" Target="http://www.geiacenter.org/" TargetMode="External"/><Relationship Id="rId9" Type="http://schemas.openxmlformats.org/officeDocument/2006/relationships/image" Target="../media/image58.png"/><Relationship Id="rId10"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2.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gif"/><Relationship Id="rId6" Type="http://schemas.openxmlformats.org/officeDocument/2006/relationships/image" Target="../media/image17.jpe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1993900"/>
          </a:xfrm>
          <a:prstGeom prst="rect">
            <a:avLst/>
          </a:prstGeom>
          <a:solidFill>
            <a:schemeClr val="accent4">
              <a:lumMod val="50000"/>
            </a:schemeClr>
          </a:solidFill>
          <a:ln>
            <a:solidFill>
              <a:schemeClr val="bg1">
                <a:lumMod val="50000"/>
              </a:schemeClr>
            </a:solidFill>
          </a:ln>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0" name="Title 1"/>
          <p:cNvSpPr txBox="1">
            <a:spLocks/>
          </p:cNvSpPr>
          <p:nvPr/>
        </p:nvSpPr>
        <p:spPr>
          <a:xfrm>
            <a:off x="166816" y="53582"/>
            <a:ext cx="8810368" cy="1824706"/>
          </a:xfrm>
          <a:prstGeom prst="rect">
            <a:avLst/>
          </a:prstGeom>
          <a:effectLst/>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Understanding and improving emissions information through atmospheric </a:t>
            </a:r>
            <a:r>
              <a:rPr lang="en-US" sz="3600" b="1" dirty="0" smtClean="0">
                <a:solidFill>
                  <a:schemeClr val="bg1"/>
                </a:solidFill>
              </a:rPr>
              <a:t>observations and models</a:t>
            </a:r>
            <a:endParaRPr lang="en-US" sz="3600" b="1" dirty="0">
              <a:solidFill>
                <a:schemeClr val="bg1"/>
              </a:solidFill>
            </a:endParaRPr>
          </a:p>
        </p:txBody>
      </p:sp>
      <p:pic>
        <p:nvPicPr>
          <p:cNvPr id="21" name="Picture 20" descr="Frost_NOAA_Overview_OSU_16Feb2010 7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1" y="1750923"/>
            <a:ext cx="9143999" cy="51685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Subtitle 2"/>
          <p:cNvSpPr txBox="1">
            <a:spLocks/>
          </p:cNvSpPr>
          <p:nvPr/>
        </p:nvSpPr>
        <p:spPr>
          <a:xfrm>
            <a:off x="3017519" y="1822070"/>
            <a:ext cx="6126481" cy="1241208"/>
          </a:xfrm>
          <a:prstGeom prst="rect">
            <a:avLst/>
          </a:prstGeom>
          <a:solidFill>
            <a:schemeClr val="bg1">
              <a:lumMod val="85000"/>
              <a:alpha val="57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b="1" dirty="0" smtClean="0">
                <a:solidFill>
                  <a:srgbClr val="000000"/>
                </a:solidFill>
                <a:latin typeface="+mj-lt"/>
              </a:rPr>
              <a:t>Greg Frost</a:t>
            </a:r>
          </a:p>
          <a:p>
            <a:pPr algn="l">
              <a:spcBef>
                <a:spcPts val="0"/>
              </a:spcBef>
            </a:pPr>
            <a:r>
              <a:rPr lang="en-US" sz="1600" i="1" dirty="0">
                <a:solidFill>
                  <a:srgbClr val="000000"/>
                </a:solidFill>
                <a:latin typeface="+mj-lt"/>
                <a:cs typeface="Calibri" charset="0"/>
              </a:rPr>
              <a:t>Chemical Sciences Division, Earth System Research Laboratory</a:t>
            </a:r>
          </a:p>
          <a:p>
            <a:pPr algn="l">
              <a:spcBef>
                <a:spcPts val="0"/>
              </a:spcBef>
            </a:pPr>
            <a:r>
              <a:rPr lang="en-US" sz="1600" i="1" dirty="0">
                <a:solidFill>
                  <a:srgbClr val="000000"/>
                </a:solidFill>
                <a:latin typeface="+mj-lt"/>
                <a:cs typeface="Calibri" charset="0"/>
              </a:rPr>
              <a:t>National Oceanic </a:t>
            </a:r>
            <a:r>
              <a:rPr lang="en-US" sz="1600" i="1" dirty="0" smtClean="0">
                <a:solidFill>
                  <a:srgbClr val="000000"/>
                </a:solidFill>
                <a:latin typeface="+mj-lt"/>
                <a:cs typeface="Calibri" charset="0"/>
              </a:rPr>
              <a:t>&amp; Atmospheric </a:t>
            </a:r>
            <a:r>
              <a:rPr lang="en-US" sz="1600" i="1" dirty="0">
                <a:solidFill>
                  <a:srgbClr val="000000"/>
                </a:solidFill>
                <a:latin typeface="+mj-lt"/>
                <a:cs typeface="Calibri" charset="0"/>
              </a:rPr>
              <a:t>Administration, Boulder, </a:t>
            </a:r>
            <a:r>
              <a:rPr lang="en-US" sz="1600" i="1" dirty="0" smtClean="0">
                <a:solidFill>
                  <a:srgbClr val="000000"/>
                </a:solidFill>
                <a:latin typeface="+mj-lt"/>
                <a:cs typeface="Calibri" charset="0"/>
              </a:rPr>
              <a:t>Colorado, USA </a:t>
            </a:r>
            <a:endParaRPr lang="en-US" sz="1600" i="1" dirty="0">
              <a:solidFill>
                <a:srgbClr val="000000"/>
              </a:solidFill>
              <a:latin typeface="+mj-lt"/>
              <a:cs typeface="Calibri" charset="0"/>
            </a:endParaRPr>
          </a:p>
          <a:p>
            <a:pPr algn="l">
              <a:spcBef>
                <a:spcPts val="0"/>
              </a:spcBef>
            </a:pPr>
            <a:r>
              <a:rPr lang="en-US" sz="1600" dirty="0">
                <a:solidFill>
                  <a:srgbClr val="000000"/>
                </a:solidFill>
                <a:latin typeface="+mj-lt"/>
                <a:cs typeface="Calibri" charset="0"/>
                <a:hlinkClick r:id="rId4"/>
              </a:rPr>
              <a:t>Gregory.J.Frost@</a:t>
            </a:r>
            <a:r>
              <a:rPr lang="en-US" sz="1600" dirty="0" smtClean="0">
                <a:solidFill>
                  <a:srgbClr val="000000"/>
                </a:solidFill>
                <a:latin typeface="+mj-lt"/>
                <a:cs typeface="Calibri" charset="0"/>
                <a:hlinkClick r:id="rId4"/>
              </a:rPr>
              <a:t>noaa.gov</a:t>
            </a:r>
            <a:r>
              <a:rPr lang="en-US" sz="1600" dirty="0" smtClean="0">
                <a:solidFill>
                  <a:srgbClr val="000000"/>
                </a:solidFill>
                <a:latin typeface="+mj-lt"/>
                <a:cs typeface="Calibri" charset="0"/>
              </a:rPr>
              <a:t>, </a:t>
            </a:r>
            <a:r>
              <a:rPr lang="en-US" sz="1600" dirty="0">
                <a:solidFill>
                  <a:srgbClr val="000000"/>
                </a:solidFill>
                <a:latin typeface="+mj-lt"/>
                <a:cs typeface="Calibri" charset="0"/>
                <a:hlinkClick r:id="rId5"/>
              </a:rPr>
              <a:t>http://www.esrl.noaa.gov</a:t>
            </a:r>
            <a:r>
              <a:rPr lang="en-US" sz="1600" dirty="0" smtClean="0">
                <a:solidFill>
                  <a:srgbClr val="000000"/>
                </a:solidFill>
                <a:latin typeface="+mj-lt"/>
                <a:cs typeface="Calibri" charset="0"/>
                <a:hlinkClick r:id="rId5"/>
              </a:rPr>
              <a:t>/</a:t>
            </a:r>
            <a:r>
              <a:rPr lang="en-US" sz="1600" dirty="0" smtClean="0">
                <a:solidFill>
                  <a:srgbClr val="000000"/>
                </a:solidFill>
                <a:latin typeface="+mj-lt"/>
                <a:cs typeface="Calibri" charset="0"/>
              </a:rPr>
              <a:t> </a:t>
            </a:r>
            <a:endParaRPr lang="en-US" sz="1600" dirty="0">
              <a:solidFill>
                <a:srgbClr val="000000"/>
              </a:solidFill>
              <a:latin typeface="+mj-lt"/>
            </a:endParaRPr>
          </a:p>
          <a:p>
            <a:pPr algn="l">
              <a:spcBef>
                <a:spcPts val="0"/>
              </a:spcBef>
            </a:pPr>
            <a:endParaRPr lang="en-US" sz="1600" b="1" dirty="0" smtClean="0">
              <a:solidFill>
                <a:srgbClr val="000000"/>
              </a:solidFill>
              <a:latin typeface="+mj-lt"/>
            </a:endParaRPr>
          </a:p>
        </p:txBody>
      </p:sp>
      <p:sp>
        <p:nvSpPr>
          <p:cNvPr id="11" name="Rectangle 2"/>
          <p:cNvSpPr txBox="1">
            <a:spLocks noChangeArrowheads="1"/>
          </p:cNvSpPr>
          <p:nvPr/>
        </p:nvSpPr>
        <p:spPr bwMode="auto">
          <a:xfrm>
            <a:off x="2804983" y="4977213"/>
            <a:ext cx="6339017" cy="852272"/>
          </a:xfrm>
          <a:prstGeom prst="rect">
            <a:avLst/>
          </a:prstGeom>
          <a:solidFill>
            <a:schemeClr val="bg1">
              <a:lumMod val="85000"/>
              <a:alpha val="57000"/>
            </a:schemeClr>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b="1">
                <a:solidFill>
                  <a:srgbClr val="FFFF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ea typeface="ＭＳ Ｐゴシック" charset="0"/>
                <a:cs typeface="Arial" charset="0"/>
              </a:defRPr>
            </a:lvl2pPr>
            <a:lvl3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ea typeface="ＭＳ Ｐゴシック" charset="0"/>
                <a:cs typeface="Arial" charset="0"/>
              </a:defRPr>
            </a:lvl3pPr>
            <a:lvl4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ea typeface="ＭＳ Ｐゴシック" charset="0"/>
                <a:cs typeface="Arial" charset="0"/>
              </a:defRPr>
            </a:lvl4pPr>
            <a:lvl5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ea typeface="ＭＳ Ｐゴシック" charset="0"/>
                <a:cs typeface="Arial" charset="0"/>
              </a:defRPr>
            </a:lvl5pPr>
            <a:lvl6pPr marL="4572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ea typeface="ＭＳ Ｐゴシック" charset="0"/>
                <a:cs typeface="Arial" charset="0"/>
              </a:defRPr>
            </a:lvl6pPr>
            <a:lvl7pPr marL="9144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ea typeface="ＭＳ Ｐゴシック" charset="0"/>
                <a:cs typeface="Arial" charset="0"/>
              </a:defRPr>
            </a:lvl7pPr>
            <a:lvl8pPr marL="13716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ea typeface="ＭＳ Ｐゴシック" charset="0"/>
                <a:cs typeface="Arial" charset="0"/>
              </a:defRPr>
            </a:lvl8pPr>
            <a:lvl9pPr marL="18288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ea typeface="ＭＳ Ｐゴシック" charset="0"/>
                <a:cs typeface="Arial" charset="0"/>
              </a:defRPr>
            </a:lvl9pPr>
          </a:lstStyle>
          <a:p>
            <a:pPr algn="l" defTabSz="914400"/>
            <a:r>
              <a:rPr lang="en-US" sz="1400" b="0" i="1" u="sng" dirty="0" smtClean="0">
                <a:solidFill>
                  <a:schemeClr val="tx1"/>
                </a:solidFill>
                <a:effectLst/>
                <a:ea typeface="ＭＳ Ｐゴシック"/>
                <a:cs typeface="Arial"/>
              </a:rPr>
              <a:t>Acknowledgements</a:t>
            </a:r>
            <a:r>
              <a:rPr lang="en-US" sz="1400" b="0" i="1" dirty="0" smtClean="0">
                <a:solidFill>
                  <a:schemeClr val="tx1"/>
                </a:solidFill>
                <a:effectLst/>
                <a:ea typeface="ＭＳ Ｐゴシック"/>
                <a:cs typeface="Arial"/>
              </a:rPr>
              <a:t>: </a:t>
            </a:r>
            <a:r>
              <a:rPr lang="en-US" sz="1400" b="0" i="1" dirty="0" err="1">
                <a:solidFill>
                  <a:schemeClr val="tx1"/>
                </a:solidFill>
                <a:effectLst/>
                <a:ea typeface="ＭＳ Ｐゴシック"/>
                <a:cs typeface="Arial"/>
              </a:rPr>
              <a:t>Ravan</a:t>
            </a:r>
            <a:r>
              <a:rPr lang="en-US" sz="1400" b="0" i="1" dirty="0">
                <a:solidFill>
                  <a:schemeClr val="tx1"/>
                </a:solidFill>
                <a:effectLst/>
                <a:ea typeface="ＭＳ Ｐゴシック"/>
                <a:cs typeface="Arial"/>
              </a:rPr>
              <a:t> </a:t>
            </a:r>
            <a:r>
              <a:rPr lang="en-US" sz="1400" b="0" i="1" dirty="0" err="1">
                <a:solidFill>
                  <a:schemeClr val="tx1"/>
                </a:solidFill>
                <a:effectLst/>
                <a:ea typeface="ＭＳ Ｐゴシック"/>
                <a:cs typeface="Arial"/>
              </a:rPr>
              <a:t>Ahmadov</a:t>
            </a:r>
            <a:r>
              <a:rPr lang="en-US" sz="1400" b="0" i="1" dirty="0">
                <a:solidFill>
                  <a:schemeClr val="tx1"/>
                </a:solidFill>
                <a:effectLst/>
                <a:ea typeface="ＭＳ Ｐゴシック"/>
                <a:cs typeface="Arial"/>
              </a:rPr>
              <a:t>, </a:t>
            </a:r>
            <a:r>
              <a:rPr lang="en-US" sz="1400" b="0" i="1" dirty="0" smtClean="0">
                <a:solidFill>
                  <a:schemeClr val="tx1"/>
                </a:solidFill>
                <a:effectLst/>
                <a:ea typeface="ＭＳ Ｐゴシック"/>
                <a:cs typeface="Arial"/>
              </a:rPr>
              <a:t>Jessica Gilman, </a:t>
            </a:r>
            <a:r>
              <a:rPr lang="en-US" sz="1400" b="0" i="1" dirty="0" err="1" smtClean="0">
                <a:solidFill>
                  <a:schemeClr val="tx1"/>
                </a:solidFill>
                <a:effectLst/>
                <a:ea typeface="ＭＳ Ｐゴシック"/>
                <a:cs typeface="Arial"/>
              </a:rPr>
              <a:t>Joost</a:t>
            </a:r>
            <a:r>
              <a:rPr lang="en-US" sz="1400" b="0" i="1" dirty="0" smtClean="0">
                <a:solidFill>
                  <a:schemeClr val="tx1"/>
                </a:solidFill>
                <a:effectLst/>
                <a:ea typeface="ＭＳ Ｐゴシック"/>
                <a:cs typeface="Arial"/>
              </a:rPr>
              <a:t> </a:t>
            </a:r>
            <a:r>
              <a:rPr lang="en-US" sz="1400" b="0" i="1" dirty="0">
                <a:solidFill>
                  <a:schemeClr val="tx1"/>
                </a:solidFill>
                <a:effectLst/>
                <a:ea typeface="ＭＳ Ｐゴシック"/>
                <a:cs typeface="Arial"/>
              </a:rPr>
              <a:t>de </a:t>
            </a:r>
            <a:r>
              <a:rPr lang="en-US" sz="1400" b="0" i="1" dirty="0" err="1">
                <a:solidFill>
                  <a:schemeClr val="tx1"/>
                </a:solidFill>
                <a:effectLst/>
                <a:ea typeface="ＭＳ Ｐゴシック"/>
                <a:cs typeface="Arial"/>
              </a:rPr>
              <a:t>Gouw</a:t>
            </a:r>
            <a:r>
              <a:rPr lang="en-US" sz="1400" b="0" i="1" dirty="0">
                <a:solidFill>
                  <a:schemeClr val="tx1"/>
                </a:solidFill>
                <a:effectLst/>
                <a:ea typeface="ＭＳ Ｐゴシック"/>
                <a:cs typeface="Arial"/>
              </a:rPr>
              <a:t>, Claire </a:t>
            </a:r>
            <a:r>
              <a:rPr lang="en-US" sz="1400" b="0" i="1" dirty="0" err="1">
                <a:solidFill>
                  <a:schemeClr val="tx1"/>
                </a:solidFill>
                <a:effectLst/>
                <a:ea typeface="ＭＳ Ｐゴシック"/>
                <a:cs typeface="Arial"/>
              </a:rPr>
              <a:t>Granier</a:t>
            </a:r>
            <a:r>
              <a:rPr lang="en-US" sz="1400" b="0" i="1" dirty="0">
                <a:solidFill>
                  <a:schemeClr val="tx1"/>
                </a:solidFill>
                <a:effectLst/>
                <a:ea typeface="ＭＳ Ｐゴシック"/>
                <a:cs typeface="Arial"/>
              </a:rPr>
              <a:t>, </a:t>
            </a:r>
            <a:r>
              <a:rPr lang="en-US" sz="1400" b="0" i="1" dirty="0" smtClean="0">
                <a:solidFill>
                  <a:schemeClr val="tx1"/>
                </a:solidFill>
                <a:effectLst/>
                <a:ea typeface="ＭＳ Ｐゴシック"/>
                <a:cs typeface="Arial"/>
              </a:rPr>
              <a:t>Si-Wan Kim, </a:t>
            </a:r>
            <a:r>
              <a:rPr lang="en-US" sz="1400" b="0" i="1" dirty="0">
                <a:solidFill>
                  <a:schemeClr val="tx1"/>
                </a:solidFill>
                <a:effectLst/>
              </a:rPr>
              <a:t>Brian McDonald, </a:t>
            </a:r>
            <a:r>
              <a:rPr lang="en-US" sz="1400" b="0" i="1" dirty="0" smtClean="0">
                <a:solidFill>
                  <a:schemeClr val="tx1"/>
                </a:solidFill>
                <a:effectLst/>
                <a:ea typeface="ＭＳ Ｐゴシック"/>
                <a:cs typeface="Arial"/>
              </a:rPr>
              <a:t>Megan </a:t>
            </a:r>
            <a:r>
              <a:rPr lang="en-US" sz="1400" b="0" i="1" dirty="0" err="1" smtClean="0">
                <a:solidFill>
                  <a:schemeClr val="tx1"/>
                </a:solidFill>
                <a:effectLst/>
                <a:ea typeface="ＭＳ Ｐゴシック"/>
                <a:cs typeface="Arial"/>
              </a:rPr>
              <a:t>Melamed</a:t>
            </a:r>
            <a:r>
              <a:rPr lang="en-US" sz="1400" b="0" i="1" dirty="0" smtClean="0">
                <a:solidFill>
                  <a:schemeClr val="tx1"/>
                </a:solidFill>
                <a:effectLst/>
                <a:ea typeface="ＭＳ Ｐゴシック"/>
                <a:cs typeface="Arial"/>
              </a:rPr>
              <a:t>, </a:t>
            </a:r>
            <a:r>
              <a:rPr lang="en-US" sz="1400" b="0" i="1" dirty="0">
                <a:solidFill>
                  <a:schemeClr val="tx1"/>
                </a:solidFill>
                <a:effectLst/>
                <a:ea typeface="ＭＳ Ｐゴシック"/>
                <a:cs typeface="Arial"/>
              </a:rPr>
              <a:t>Paulette Middleton, </a:t>
            </a:r>
            <a:r>
              <a:rPr lang="en-US" sz="1400" b="0" i="1" dirty="0" smtClean="0">
                <a:solidFill>
                  <a:schemeClr val="tx1"/>
                </a:solidFill>
                <a:effectLst/>
                <a:ea typeface="ＭＳ Ｐゴシック"/>
                <a:cs typeface="Arial"/>
              </a:rPr>
              <a:t>Jeff </a:t>
            </a:r>
            <a:r>
              <a:rPr lang="en-US" sz="1400" b="0" i="1" dirty="0" err="1">
                <a:solidFill>
                  <a:schemeClr val="tx1"/>
                </a:solidFill>
                <a:effectLst/>
                <a:ea typeface="ＭＳ Ｐゴシック"/>
                <a:cs typeface="Arial"/>
              </a:rPr>
              <a:t>Peischl</a:t>
            </a:r>
            <a:r>
              <a:rPr lang="en-US" sz="1400" b="0" i="1" dirty="0">
                <a:solidFill>
                  <a:schemeClr val="tx1"/>
                </a:solidFill>
                <a:effectLst/>
                <a:ea typeface="ＭＳ Ｐゴシック"/>
                <a:cs typeface="Arial"/>
              </a:rPr>
              <a:t>, Gabrielle </a:t>
            </a:r>
            <a:r>
              <a:rPr lang="en-US" sz="1400" b="0" i="1" dirty="0" smtClean="0">
                <a:solidFill>
                  <a:schemeClr val="tx1"/>
                </a:solidFill>
                <a:effectLst/>
                <a:ea typeface="ＭＳ Ｐゴシック"/>
                <a:cs typeface="Arial"/>
              </a:rPr>
              <a:t>Petron, Tom Ryerson</a:t>
            </a:r>
            <a:r>
              <a:rPr lang="en-US" sz="1400" b="0" i="1" dirty="0" smtClean="0">
                <a:solidFill>
                  <a:schemeClr val="tx1"/>
                </a:solidFill>
                <a:effectLst/>
              </a:rPr>
              <a:t>, </a:t>
            </a:r>
            <a:r>
              <a:rPr lang="en-US" sz="1400" b="0" i="1" dirty="0" err="1" smtClean="0">
                <a:solidFill>
                  <a:schemeClr val="tx1"/>
                </a:solidFill>
                <a:effectLst/>
              </a:rPr>
              <a:t>Colm</a:t>
            </a:r>
            <a:r>
              <a:rPr lang="en-US" sz="1400" b="0" i="1" dirty="0" smtClean="0">
                <a:solidFill>
                  <a:schemeClr val="tx1"/>
                </a:solidFill>
                <a:effectLst/>
              </a:rPr>
              <a:t> Sweeney, Christine </a:t>
            </a:r>
            <a:r>
              <a:rPr lang="en-US" sz="1400" b="0" i="1" dirty="0" err="1">
                <a:solidFill>
                  <a:schemeClr val="tx1"/>
                </a:solidFill>
                <a:effectLst/>
              </a:rPr>
              <a:t>Wiedinmyer</a:t>
            </a:r>
            <a:endParaRPr lang="en-US" sz="1400" b="0" i="1" dirty="0" smtClean="0">
              <a:solidFill>
                <a:schemeClr val="tx1"/>
              </a:solidFill>
              <a:effectLst/>
              <a:ea typeface="ＭＳ Ｐゴシック"/>
              <a:cs typeface="Arial"/>
            </a:endParaRPr>
          </a:p>
        </p:txBody>
      </p:sp>
      <p:pic>
        <p:nvPicPr>
          <p:cNvPr id="22" name="Picture 4" descr="NOAA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87986" y="1822070"/>
            <a:ext cx="1229531" cy="1241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2865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bg1"/>
                </a:solidFill>
                <a:latin typeface="+mj-lt"/>
                <a:cs typeface="Arial" panose="020B0604020202020204" pitchFamily="34" charset="0"/>
              </a:rPr>
              <a:t>Use of Roadway Studies for Emission Factors</a:t>
            </a:r>
            <a:endParaRPr lang="en-US" sz="3000" b="1" dirty="0">
              <a:solidFill>
                <a:schemeClr val="bg1"/>
              </a:solidFill>
              <a:latin typeface="+mj-lt"/>
              <a:cs typeface="Arial" panose="020B0604020202020204" pitchFamily="34" charset="0"/>
            </a:endParaRPr>
          </a:p>
        </p:txBody>
      </p:sp>
      <p:pic>
        <p:nvPicPr>
          <p:cNvPr id="4" name="Picture 2" descr="http://www.feat.biochem.du.edu/images/drawings/FEAT_roadside_schemati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42439" y="1904574"/>
            <a:ext cx="5701561" cy="361886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p:cNvSpPr txBox="1">
            <a:spLocks/>
          </p:cNvSpPr>
          <p:nvPr/>
        </p:nvSpPr>
        <p:spPr>
          <a:xfrm>
            <a:off x="90616" y="1904574"/>
            <a:ext cx="3665838" cy="219192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u="sng" dirty="0" smtClean="0">
                <a:solidFill>
                  <a:schemeClr val="tx1"/>
                </a:solidFill>
                <a:latin typeface="+mj-lt"/>
                <a:cs typeface="Arial" panose="020B0604020202020204" pitchFamily="34" charset="0"/>
              </a:rPr>
              <a:t>Roadside monitoring data</a:t>
            </a:r>
          </a:p>
          <a:p>
            <a:pPr marL="342900" indent="-342900" algn="l">
              <a:buFont typeface="Wingdings" panose="05000000000000000000" pitchFamily="2" charset="2"/>
              <a:buChar char="§"/>
            </a:pPr>
            <a:r>
              <a:rPr lang="en-US" sz="2000" dirty="0" smtClean="0">
                <a:solidFill>
                  <a:schemeClr val="tx1">
                    <a:lumMod val="65000"/>
                    <a:lumOff val="35000"/>
                  </a:schemeClr>
                </a:solidFill>
                <a:latin typeface="+mj-lt"/>
                <a:cs typeface="Arial" panose="020B0604020202020204" pitchFamily="34" charset="0"/>
              </a:rPr>
              <a:t>Measures in-use vehicles</a:t>
            </a:r>
          </a:p>
          <a:p>
            <a:pPr marL="342900" indent="-342900" algn="l">
              <a:buFont typeface="Wingdings" panose="05000000000000000000" pitchFamily="2" charset="2"/>
              <a:buChar char="§"/>
            </a:pPr>
            <a:r>
              <a:rPr lang="en-US" sz="2000" dirty="0">
                <a:solidFill>
                  <a:schemeClr val="tx1">
                    <a:lumMod val="65000"/>
                    <a:lumOff val="35000"/>
                  </a:schemeClr>
                </a:solidFill>
                <a:latin typeface="+mj-lt"/>
                <a:cs typeface="Arial" panose="020B0604020202020204" pitchFamily="34" charset="0"/>
              </a:rPr>
              <a:t>Captures </a:t>
            </a:r>
            <a:r>
              <a:rPr lang="en-US" sz="2000" dirty="0" smtClean="0">
                <a:solidFill>
                  <a:schemeClr val="tx1">
                    <a:lumMod val="65000"/>
                    <a:lumOff val="35000"/>
                  </a:schemeClr>
                </a:solidFill>
                <a:latin typeface="+mj-lt"/>
                <a:cs typeface="Arial" panose="020B0604020202020204" pitchFamily="34" charset="0"/>
              </a:rPr>
              <a:t>high-emitters</a:t>
            </a:r>
          </a:p>
          <a:p>
            <a:pPr marL="342900" indent="-342900" algn="l">
              <a:buFont typeface="Wingdings" panose="05000000000000000000" pitchFamily="2" charset="2"/>
              <a:buChar char="§"/>
            </a:pPr>
            <a:r>
              <a:rPr lang="en-US" sz="2000" dirty="0">
                <a:solidFill>
                  <a:schemeClr val="tx1">
                    <a:lumMod val="65000"/>
                    <a:lumOff val="35000"/>
                  </a:schemeClr>
                </a:solidFill>
                <a:latin typeface="+mj-lt"/>
                <a:cs typeface="Arial" panose="020B0604020202020204" pitchFamily="34" charset="0"/>
              </a:rPr>
              <a:t>Regulatory models typically rely on chassis dynamometer tests</a:t>
            </a:r>
          </a:p>
          <a:p>
            <a:pPr marL="342900" indent="-342900" algn="l">
              <a:buFont typeface="Wingdings" panose="05000000000000000000" pitchFamily="2" charset="2"/>
              <a:buChar char="§"/>
            </a:pPr>
            <a:endParaRPr lang="en-US" sz="2400" dirty="0" smtClean="0">
              <a:solidFill>
                <a:schemeClr val="tx1">
                  <a:lumMod val="65000"/>
                  <a:lumOff val="35000"/>
                </a:schemeClr>
              </a:solidFill>
              <a:latin typeface="+mj-lt"/>
              <a:cs typeface="Arial" panose="020B0604020202020204" pitchFamily="34" charset="0"/>
            </a:endParaRPr>
          </a:p>
        </p:txBody>
      </p:sp>
      <p:sp>
        <p:nvSpPr>
          <p:cNvPr id="6" name="TextBox 5"/>
          <p:cNvSpPr txBox="1"/>
          <p:nvPr/>
        </p:nvSpPr>
        <p:spPr>
          <a:xfrm>
            <a:off x="5323611" y="5596345"/>
            <a:ext cx="3557319" cy="338554"/>
          </a:xfrm>
          <a:prstGeom prst="rect">
            <a:avLst/>
          </a:prstGeom>
          <a:noFill/>
        </p:spPr>
        <p:txBody>
          <a:bodyPr wrap="none" rtlCol="0">
            <a:spAutoFit/>
          </a:bodyPr>
          <a:lstStyle/>
          <a:p>
            <a:pPr algn="r"/>
            <a:r>
              <a:rPr lang="en-US" sz="1600" dirty="0" smtClean="0">
                <a:solidFill>
                  <a:schemeClr val="tx1">
                    <a:lumMod val="65000"/>
                    <a:lumOff val="35000"/>
                  </a:schemeClr>
                </a:solidFill>
                <a:latin typeface="+mj-lt"/>
                <a:cs typeface="Arial" panose="020B0604020202020204" pitchFamily="34" charset="0"/>
              </a:rPr>
              <a:t>Figure from Univ. of Denver FEAT System</a:t>
            </a:r>
            <a:endParaRPr lang="en-US" sz="1600" dirty="0">
              <a:solidFill>
                <a:schemeClr val="tx1">
                  <a:lumMod val="65000"/>
                  <a:lumOff val="35000"/>
                </a:schemeClr>
              </a:solidFill>
              <a:latin typeface="+mj-lt"/>
              <a:cs typeface="Arial" panose="020B0604020202020204" pitchFamily="34" charset="0"/>
            </a:endParaRPr>
          </a:p>
        </p:txBody>
      </p:sp>
      <p:sp>
        <p:nvSpPr>
          <p:cNvPr id="7" name="TextBox 6"/>
          <p:cNvSpPr txBox="1"/>
          <p:nvPr/>
        </p:nvSpPr>
        <p:spPr>
          <a:xfrm>
            <a:off x="0" y="1031451"/>
            <a:ext cx="9144000" cy="461665"/>
          </a:xfrm>
          <a:prstGeom prst="rect">
            <a:avLst/>
          </a:prstGeom>
          <a:solidFill>
            <a:schemeClr val="bg2"/>
          </a:solidFill>
        </p:spPr>
        <p:txBody>
          <a:bodyPr wrap="square" rtlCol="0">
            <a:spAutoFit/>
          </a:bodyPr>
          <a:lstStyle/>
          <a:p>
            <a:pPr algn="ctr"/>
            <a:r>
              <a:rPr lang="en-US" sz="2400" b="1" dirty="0" smtClean="0">
                <a:latin typeface="+mj-lt"/>
                <a:cs typeface="Arial" pitchFamily="34" charset="0"/>
              </a:rPr>
              <a:t>Emissions  =  Activity </a:t>
            </a:r>
            <a:r>
              <a:rPr lang="en-US" sz="2400" dirty="0" smtClean="0">
                <a:latin typeface="+mj-lt"/>
                <a:cs typeface="Arial" pitchFamily="34" charset="0"/>
              </a:rPr>
              <a:t>(kg fuel) </a:t>
            </a:r>
            <a:r>
              <a:rPr lang="en-US" sz="2400" b="1" dirty="0" smtClean="0">
                <a:latin typeface="+mj-lt"/>
                <a:cs typeface="Arial" pitchFamily="34" charset="0"/>
              </a:rPr>
              <a:t>x </a:t>
            </a:r>
            <a:r>
              <a:rPr lang="en-US" sz="2400" b="1" dirty="0" smtClean="0">
                <a:solidFill>
                  <a:srgbClr val="FF0000"/>
                </a:solidFill>
                <a:latin typeface="+mj-lt"/>
                <a:cs typeface="Arial" pitchFamily="34" charset="0"/>
              </a:rPr>
              <a:t>Emission Factor </a:t>
            </a:r>
            <a:r>
              <a:rPr lang="en-US" sz="2400" dirty="0" smtClean="0">
                <a:solidFill>
                  <a:srgbClr val="FF0000"/>
                </a:solidFill>
                <a:latin typeface="+mj-lt"/>
                <a:cs typeface="Arial" pitchFamily="34" charset="0"/>
              </a:rPr>
              <a:t>(g/kg fuel)</a:t>
            </a:r>
          </a:p>
        </p:txBody>
      </p:sp>
      <p:sp>
        <p:nvSpPr>
          <p:cNvPr id="9" name="TextBox 8"/>
          <p:cNvSpPr txBox="1"/>
          <p:nvPr/>
        </p:nvSpPr>
        <p:spPr>
          <a:xfrm>
            <a:off x="6670431" y="6412523"/>
            <a:ext cx="2192215" cy="338554"/>
          </a:xfrm>
          <a:prstGeom prst="rect">
            <a:avLst/>
          </a:prstGeom>
          <a:noFill/>
        </p:spPr>
        <p:txBody>
          <a:bodyPr wrap="square" rtlCol="0">
            <a:spAutoFit/>
          </a:bodyPr>
          <a:lstStyle/>
          <a:p>
            <a:r>
              <a:rPr lang="en-US" sz="1600" i="1" dirty="0" smtClean="0">
                <a:solidFill>
                  <a:schemeClr val="tx1">
                    <a:lumMod val="50000"/>
                    <a:lumOff val="50000"/>
                  </a:schemeClr>
                </a:solidFill>
              </a:rPr>
              <a:t>Brian McDonald</a:t>
            </a:r>
            <a:endParaRPr lang="en-US" sz="1600" i="1" dirty="0">
              <a:solidFill>
                <a:schemeClr val="tx1">
                  <a:lumMod val="50000"/>
                  <a:lumOff val="50000"/>
                </a:schemeClr>
              </a:solidFill>
            </a:endParaRPr>
          </a:p>
        </p:txBody>
      </p:sp>
    </p:spTree>
    <p:extLst>
      <p:ext uri="{BB962C8B-B14F-4D97-AF65-F5344CB8AC3E}">
        <p14:creationId xmlns:p14="http://schemas.microsoft.com/office/powerpoint/2010/main" val="1070301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4552053" y="1230267"/>
            <a:ext cx="4572000" cy="3361077"/>
            <a:chOff x="6083978" y="1761687"/>
            <a:chExt cx="6108023" cy="4490274"/>
          </a:xfrm>
        </p:grpSpPr>
        <p:sp>
          <p:nvSpPr>
            <p:cNvPr id="5" name="Rectangle 4"/>
            <p:cNvSpPr/>
            <p:nvPr/>
          </p:nvSpPr>
          <p:spPr>
            <a:xfrm>
              <a:off x="10066628" y="1775760"/>
              <a:ext cx="1355435" cy="1359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Rectangle 5"/>
            <p:cNvSpPr/>
            <p:nvPr/>
          </p:nvSpPr>
          <p:spPr>
            <a:xfrm>
              <a:off x="9253842" y="1775760"/>
              <a:ext cx="659149" cy="56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7" name="Rectangle 6"/>
            <p:cNvSpPr/>
            <p:nvPr/>
          </p:nvSpPr>
          <p:spPr>
            <a:xfrm>
              <a:off x="11661841" y="1992892"/>
              <a:ext cx="288308" cy="2813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83978" y="1761687"/>
              <a:ext cx="6108023" cy="4490274"/>
            </a:xfrm>
            <a:prstGeom prst="rect">
              <a:avLst/>
            </a:prstGeom>
          </p:spPr>
        </p:pic>
        <p:sp>
          <p:nvSpPr>
            <p:cNvPr id="9" name="Rectangle 8"/>
            <p:cNvSpPr/>
            <p:nvPr/>
          </p:nvSpPr>
          <p:spPr>
            <a:xfrm>
              <a:off x="11682554" y="1860192"/>
              <a:ext cx="508956" cy="1437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ectangle 9"/>
            <p:cNvSpPr/>
            <p:nvPr/>
          </p:nvSpPr>
          <p:spPr>
            <a:xfrm>
              <a:off x="10695616" y="1846729"/>
              <a:ext cx="508956" cy="27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ectangle 10"/>
            <p:cNvSpPr/>
            <p:nvPr/>
          </p:nvSpPr>
          <p:spPr>
            <a:xfrm>
              <a:off x="7796119" y="1853418"/>
              <a:ext cx="508956" cy="27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2" name="Rectangle 11"/>
            <p:cNvSpPr/>
            <p:nvPr/>
          </p:nvSpPr>
          <p:spPr>
            <a:xfrm>
              <a:off x="6261194" y="1823554"/>
              <a:ext cx="508956" cy="27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grpSp>
        <p:nvGrpSpPr>
          <p:cNvPr id="13" name="Group 12"/>
          <p:cNvGrpSpPr/>
          <p:nvPr/>
        </p:nvGrpSpPr>
        <p:grpSpPr>
          <a:xfrm>
            <a:off x="2545651" y="4647356"/>
            <a:ext cx="4052697" cy="555954"/>
            <a:chOff x="668442" y="6163438"/>
            <a:chExt cx="4052697" cy="555954"/>
          </a:xfrm>
        </p:grpSpPr>
        <p:grpSp>
          <p:nvGrpSpPr>
            <p:cNvPr id="14" name="Group 13"/>
            <p:cNvGrpSpPr/>
            <p:nvPr/>
          </p:nvGrpSpPr>
          <p:grpSpPr>
            <a:xfrm>
              <a:off x="1661873" y="6257513"/>
              <a:ext cx="3059266" cy="461879"/>
              <a:chOff x="1626159" y="6183815"/>
              <a:chExt cx="3059266" cy="461879"/>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3098320" y="4779541"/>
                <a:ext cx="182831" cy="2991379"/>
              </a:xfrm>
              <a:prstGeom prst="rect">
                <a:avLst/>
              </a:prstGeom>
            </p:spPr>
          </p:pic>
          <p:sp>
            <p:nvSpPr>
              <p:cNvPr id="17" name="TextBox 16"/>
              <p:cNvSpPr txBox="1"/>
              <p:nvPr/>
            </p:nvSpPr>
            <p:spPr>
              <a:xfrm>
                <a:off x="1626159" y="6366644"/>
                <a:ext cx="269626" cy="276999"/>
              </a:xfrm>
              <a:prstGeom prst="rect">
                <a:avLst/>
              </a:prstGeom>
              <a:noFill/>
            </p:spPr>
            <p:txBody>
              <a:bodyPr wrap="none" rtlCol="0">
                <a:spAutoFit/>
              </a:bodyPr>
              <a:lstStyle/>
              <a:p>
                <a:r>
                  <a:rPr lang="en-US" sz="1200" b="1" dirty="0" smtClean="0">
                    <a:latin typeface="+mj-lt"/>
                    <a:cs typeface="Arial" panose="020B0604020202020204" pitchFamily="34" charset="0"/>
                  </a:rPr>
                  <a:t>0</a:t>
                </a:r>
                <a:endParaRPr lang="en-US" sz="1200" b="1" dirty="0">
                  <a:latin typeface="+mj-lt"/>
                  <a:cs typeface="Arial" panose="020B0604020202020204" pitchFamily="34" charset="0"/>
                </a:endParaRPr>
              </a:p>
            </p:txBody>
          </p:sp>
          <p:sp>
            <p:nvSpPr>
              <p:cNvPr id="18" name="TextBox 17"/>
              <p:cNvSpPr txBox="1"/>
              <p:nvPr/>
            </p:nvSpPr>
            <p:spPr>
              <a:xfrm>
                <a:off x="1962799" y="6368695"/>
                <a:ext cx="269625" cy="276999"/>
              </a:xfrm>
              <a:prstGeom prst="rect">
                <a:avLst/>
              </a:prstGeom>
              <a:noFill/>
            </p:spPr>
            <p:txBody>
              <a:bodyPr wrap="none" rtlCol="0">
                <a:spAutoFit/>
              </a:bodyPr>
              <a:lstStyle/>
              <a:p>
                <a:pPr algn="ctr"/>
                <a:r>
                  <a:rPr lang="en-US" sz="1200" b="1" dirty="0">
                    <a:latin typeface="+mj-lt"/>
                    <a:cs typeface="Arial" panose="020B0604020202020204" pitchFamily="34" charset="0"/>
                  </a:rPr>
                  <a:t>2</a:t>
                </a:r>
              </a:p>
            </p:txBody>
          </p:sp>
          <p:sp>
            <p:nvSpPr>
              <p:cNvPr id="19" name="TextBox 18"/>
              <p:cNvSpPr txBox="1"/>
              <p:nvPr/>
            </p:nvSpPr>
            <p:spPr>
              <a:xfrm>
                <a:off x="2317910" y="6366644"/>
                <a:ext cx="269625" cy="276999"/>
              </a:xfrm>
              <a:prstGeom prst="rect">
                <a:avLst/>
              </a:prstGeom>
              <a:noFill/>
            </p:spPr>
            <p:txBody>
              <a:bodyPr wrap="none" rtlCol="0">
                <a:spAutoFit/>
              </a:bodyPr>
              <a:lstStyle/>
              <a:p>
                <a:pPr algn="ctr"/>
                <a:r>
                  <a:rPr lang="en-US" sz="1200" b="1" dirty="0" smtClean="0">
                    <a:latin typeface="+mj-lt"/>
                    <a:cs typeface="Arial" panose="020B0604020202020204" pitchFamily="34" charset="0"/>
                  </a:rPr>
                  <a:t>4</a:t>
                </a:r>
                <a:endParaRPr lang="en-US" sz="1200" b="1" dirty="0">
                  <a:latin typeface="+mj-lt"/>
                  <a:cs typeface="Arial" panose="020B0604020202020204" pitchFamily="34" charset="0"/>
                </a:endParaRPr>
              </a:p>
            </p:txBody>
          </p:sp>
          <p:sp>
            <p:nvSpPr>
              <p:cNvPr id="20" name="TextBox 19"/>
              <p:cNvSpPr txBox="1"/>
              <p:nvPr/>
            </p:nvSpPr>
            <p:spPr>
              <a:xfrm>
                <a:off x="2679097" y="6366644"/>
                <a:ext cx="269625" cy="276999"/>
              </a:xfrm>
              <a:prstGeom prst="rect">
                <a:avLst/>
              </a:prstGeom>
              <a:noFill/>
            </p:spPr>
            <p:txBody>
              <a:bodyPr wrap="none" rtlCol="0">
                <a:spAutoFit/>
              </a:bodyPr>
              <a:lstStyle/>
              <a:p>
                <a:pPr algn="ctr"/>
                <a:r>
                  <a:rPr lang="en-US" sz="1200" b="1" dirty="0" smtClean="0">
                    <a:latin typeface="+mj-lt"/>
                    <a:cs typeface="Arial" panose="020B0604020202020204" pitchFamily="34" charset="0"/>
                  </a:rPr>
                  <a:t>6</a:t>
                </a:r>
                <a:endParaRPr lang="en-US" sz="1200" b="1" dirty="0">
                  <a:latin typeface="+mj-lt"/>
                  <a:cs typeface="Arial" panose="020B0604020202020204" pitchFamily="34" charset="0"/>
                </a:endParaRPr>
              </a:p>
            </p:txBody>
          </p:sp>
          <p:sp>
            <p:nvSpPr>
              <p:cNvPr id="21" name="TextBox 20"/>
              <p:cNvSpPr txBox="1"/>
              <p:nvPr/>
            </p:nvSpPr>
            <p:spPr>
              <a:xfrm>
                <a:off x="3032976" y="6366643"/>
                <a:ext cx="269626" cy="276999"/>
              </a:xfrm>
              <a:prstGeom prst="rect">
                <a:avLst/>
              </a:prstGeom>
              <a:noFill/>
            </p:spPr>
            <p:txBody>
              <a:bodyPr wrap="none" rtlCol="0">
                <a:spAutoFit/>
              </a:bodyPr>
              <a:lstStyle/>
              <a:p>
                <a:pPr algn="ctr"/>
                <a:r>
                  <a:rPr lang="en-US" sz="1200" b="1" dirty="0">
                    <a:latin typeface="+mj-lt"/>
                    <a:cs typeface="Arial" panose="020B0604020202020204" pitchFamily="34" charset="0"/>
                  </a:rPr>
                  <a:t>8</a:t>
                </a:r>
              </a:p>
            </p:txBody>
          </p:sp>
          <p:sp>
            <p:nvSpPr>
              <p:cNvPr id="22" name="TextBox 21"/>
              <p:cNvSpPr txBox="1"/>
              <p:nvPr/>
            </p:nvSpPr>
            <p:spPr>
              <a:xfrm>
                <a:off x="3350027" y="6366642"/>
                <a:ext cx="354584" cy="276999"/>
              </a:xfrm>
              <a:prstGeom prst="rect">
                <a:avLst/>
              </a:prstGeom>
              <a:noFill/>
            </p:spPr>
            <p:txBody>
              <a:bodyPr wrap="none" rtlCol="0">
                <a:spAutoFit/>
              </a:bodyPr>
              <a:lstStyle/>
              <a:p>
                <a:pPr algn="ctr"/>
                <a:r>
                  <a:rPr lang="en-US" sz="1200" b="1" dirty="0" smtClean="0">
                    <a:latin typeface="+mj-lt"/>
                    <a:cs typeface="Arial" panose="020B0604020202020204" pitchFamily="34" charset="0"/>
                  </a:rPr>
                  <a:t>10</a:t>
                </a:r>
                <a:endParaRPr lang="en-US" sz="1200" b="1" dirty="0">
                  <a:latin typeface="+mj-lt"/>
                  <a:cs typeface="Arial" panose="020B0604020202020204" pitchFamily="34" charset="0"/>
                </a:endParaRPr>
              </a:p>
            </p:txBody>
          </p:sp>
          <p:sp>
            <p:nvSpPr>
              <p:cNvPr id="23" name="TextBox 22"/>
              <p:cNvSpPr txBox="1"/>
              <p:nvPr/>
            </p:nvSpPr>
            <p:spPr>
              <a:xfrm>
                <a:off x="3706718" y="6365215"/>
                <a:ext cx="354584" cy="276999"/>
              </a:xfrm>
              <a:prstGeom prst="rect">
                <a:avLst/>
              </a:prstGeom>
              <a:noFill/>
            </p:spPr>
            <p:txBody>
              <a:bodyPr wrap="none" rtlCol="0">
                <a:spAutoFit/>
              </a:bodyPr>
              <a:lstStyle/>
              <a:p>
                <a:pPr algn="ctr"/>
                <a:r>
                  <a:rPr lang="en-US" sz="1200" b="1" dirty="0" smtClean="0">
                    <a:latin typeface="+mj-lt"/>
                    <a:cs typeface="Arial" panose="020B0604020202020204" pitchFamily="34" charset="0"/>
                  </a:rPr>
                  <a:t>12</a:t>
                </a:r>
                <a:endParaRPr lang="en-US" sz="1200" b="1" dirty="0">
                  <a:latin typeface="+mj-lt"/>
                  <a:cs typeface="Arial" panose="020B0604020202020204" pitchFamily="34" charset="0"/>
                </a:endParaRPr>
              </a:p>
            </p:txBody>
          </p:sp>
          <p:sp>
            <p:nvSpPr>
              <p:cNvPr id="24" name="TextBox 23"/>
              <p:cNvSpPr txBox="1"/>
              <p:nvPr/>
            </p:nvSpPr>
            <p:spPr>
              <a:xfrm>
                <a:off x="4060877" y="6363788"/>
                <a:ext cx="354584" cy="276999"/>
              </a:xfrm>
              <a:prstGeom prst="rect">
                <a:avLst/>
              </a:prstGeom>
              <a:noFill/>
            </p:spPr>
            <p:txBody>
              <a:bodyPr wrap="none" rtlCol="0">
                <a:spAutoFit/>
              </a:bodyPr>
              <a:lstStyle/>
              <a:p>
                <a:pPr algn="ctr"/>
                <a:r>
                  <a:rPr lang="en-US" sz="1200" b="1" dirty="0" smtClean="0">
                    <a:latin typeface="+mj-lt"/>
                    <a:cs typeface="Arial" panose="020B0604020202020204" pitchFamily="34" charset="0"/>
                  </a:rPr>
                  <a:t>14</a:t>
                </a:r>
                <a:endParaRPr lang="en-US" sz="1200" b="1" dirty="0">
                  <a:latin typeface="+mj-lt"/>
                  <a:cs typeface="Arial" panose="020B0604020202020204" pitchFamily="34" charset="0"/>
                </a:endParaRPr>
              </a:p>
            </p:txBody>
          </p:sp>
        </p:grpSp>
        <p:sp>
          <p:nvSpPr>
            <p:cNvPr id="15" name="TextBox 14"/>
            <p:cNvSpPr txBox="1"/>
            <p:nvPr/>
          </p:nvSpPr>
          <p:spPr>
            <a:xfrm>
              <a:off x="668442" y="6163438"/>
              <a:ext cx="1034257" cy="338554"/>
            </a:xfrm>
            <a:prstGeom prst="rect">
              <a:avLst/>
            </a:prstGeom>
            <a:noFill/>
          </p:spPr>
          <p:txBody>
            <a:bodyPr wrap="none" rtlCol="0">
              <a:spAutoFit/>
            </a:bodyPr>
            <a:lstStyle/>
            <a:p>
              <a:r>
                <a:rPr lang="en-US" sz="1600" b="1" dirty="0" smtClean="0">
                  <a:latin typeface="+mj-lt"/>
                  <a:cs typeface="Arial" panose="020B0604020202020204" pitchFamily="34" charset="0"/>
                </a:rPr>
                <a:t>NO</a:t>
              </a:r>
              <a:r>
                <a:rPr lang="en-US" sz="1600" b="1" baseline="-25000" dirty="0" smtClean="0">
                  <a:latin typeface="+mj-lt"/>
                  <a:cs typeface="Arial" panose="020B0604020202020204" pitchFamily="34" charset="0"/>
                </a:rPr>
                <a:t>2</a:t>
              </a:r>
              <a:r>
                <a:rPr lang="en-US" sz="1600" b="1" dirty="0" smtClean="0">
                  <a:latin typeface="+mj-lt"/>
                  <a:cs typeface="Arial" panose="020B0604020202020204" pitchFamily="34" charset="0"/>
                </a:rPr>
                <a:t> (ppb)</a:t>
              </a:r>
              <a:endParaRPr lang="en-US" sz="1600" b="1" dirty="0">
                <a:latin typeface="+mj-lt"/>
                <a:cs typeface="Arial" panose="020B0604020202020204" pitchFamily="34" charset="0"/>
              </a:endParaRPr>
            </a:p>
          </p:txBody>
        </p:sp>
      </p:grpSp>
      <p:sp>
        <p:nvSpPr>
          <p:cNvPr id="37" name="TextBox 36"/>
          <p:cNvSpPr txBox="1"/>
          <p:nvPr/>
        </p:nvSpPr>
        <p:spPr>
          <a:xfrm>
            <a:off x="5641007" y="917793"/>
            <a:ext cx="2082878" cy="400110"/>
          </a:xfrm>
          <a:prstGeom prst="rect">
            <a:avLst/>
          </a:prstGeom>
          <a:noFill/>
        </p:spPr>
        <p:txBody>
          <a:bodyPr wrap="none" rtlCol="0">
            <a:spAutoFit/>
          </a:bodyPr>
          <a:lstStyle/>
          <a:p>
            <a:pPr algn="ctr"/>
            <a:r>
              <a:rPr lang="en-US" sz="2000" b="1" dirty="0" smtClean="0">
                <a:latin typeface="+mj-lt"/>
                <a:cs typeface="Arial" panose="020B0604020202020204" pitchFamily="34" charset="0"/>
              </a:rPr>
              <a:t>NOAA P-3 Aircraft</a:t>
            </a:r>
            <a:endParaRPr lang="en-US" sz="2000" b="1" dirty="0">
              <a:latin typeface="+mj-lt"/>
              <a:cs typeface="Arial" panose="020B0604020202020204" pitchFamily="34" charset="0"/>
            </a:endParaRPr>
          </a:p>
        </p:txBody>
      </p:sp>
      <p:grpSp>
        <p:nvGrpSpPr>
          <p:cNvPr id="38" name="Group 37"/>
          <p:cNvGrpSpPr>
            <a:grpSpLocks noChangeAspect="1"/>
          </p:cNvGrpSpPr>
          <p:nvPr/>
        </p:nvGrpSpPr>
        <p:grpSpPr>
          <a:xfrm>
            <a:off x="30944" y="1246574"/>
            <a:ext cx="4572000" cy="3341835"/>
            <a:chOff x="-2107" y="1798634"/>
            <a:chExt cx="6129900" cy="4480560"/>
          </a:xfrm>
        </p:grpSpPr>
        <p:grpSp>
          <p:nvGrpSpPr>
            <p:cNvPr id="39" name="Group 38"/>
            <p:cNvGrpSpPr/>
            <p:nvPr/>
          </p:nvGrpSpPr>
          <p:grpSpPr>
            <a:xfrm>
              <a:off x="-2107" y="1798634"/>
              <a:ext cx="6125816" cy="4480560"/>
              <a:chOff x="-2107" y="1761687"/>
              <a:chExt cx="6125816" cy="4480560"/>
            </a:xfrm>
          </p:grpSpPr>
          <p:pic>
            <p:nvPicPr>
              <p:cNvPr id="41" name="Picture 4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107" y="1761687"/>
                <a:ext cx="6125816" cy="4480560"/>
              </a:xfrm>
              <a:prstGeom prst="rect">
                <a:avLst/>
              </a:prstGeom>
            </p:spPr>
          </p:pic>
          <p:sp>
            <p:nvSpPr>
              <p:cNvPr id="42" name="Rectangle 41"/>
              <p:cNvSpPr/>
              <p:nvPr/>
            </p:nvSpPr>
            <p:spPr>
              <a:xfrm>
                <a:off x="5235354" y="1863889"/>
                <a:ext cx="542579" cy="1183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Rectangle 42"/>
              <p:cNvSpPr/>
              <p:nvPr/>
            </p:nvSpPr>
            <p:spPr>
              <a:xfrm>
                <a:off x="5326092" y="2891246"/>
                <a:ext cx="435856" cy="155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ectangle 43"/>
              <p:cNvSpPr/>
              <p:nvPr/>
            </p:nvSpPr>
            <p:spPr>
              <a:xfrm>
                <a:off x="4658855" y="1863889"/>
                <a:ext cx="508956" cy="27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p:cNvSpPr/>
              <p:nvPr/>
            </p:nvSpPr>
            <p:spPr>
              <a:xfrm>
                <a:off x="1712627" y="1870244"/>
                <a:ext cx="508956" cy="27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ectangle 45"/>
              <p:cNvSpPr/>
              <p:nvPr/>
            </p:nvSpPr>
            <p:spPr>
              <a:xfrm>
                <a:off x="132089" y="1826942"/>
                <a:ext cx="508956" cy="278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40" name="Rectangle 39"/>
            <p:cNvSpPr/>
            <p:nvPr/>
          </p:nvSpPr>
          <p:spPr>
            <a:xfrm>
              <a:off x="5618837" y="1812704"/>
              <a:ext cx="508956" cy="1369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47" name="TextBox 46"/>
          <p:cNvSpPr txBox="1"/>
          <p:nvPr/>
        </p:nvSpPr>
        <p:spPr>
          <a:xfrm>
            <a:off x="1269757" y="917793"/>
            <a:ext cx="2119491" cy="400110"/>
          </a:xfrm>
          <a:prstGeom prst="rect">
            <a:avLst/>
          </a:prstGeom>
          <a:noFill/>
        </p:spPr>
        <p:txBody>
          <a:bodyPr wrap="none" rtlCol="0">
            <a:spAutoFit/>
          </a:bodyPr>
          <a:lstStyle/>
          <a:p>
            <a:pPr algn="ctr"/>
            <a:r>
              <a:rPr lang="en-US" sz="2000" b="1" dirty="0" smtClean="0">
                <a:latin typeface="+mj-lt"/>
                <a:cs typeface="Arial" panose="020B0604020202020204" pitchFamily="34" charset="0"/>
              </a:rPr>
              <a:t>WRF-</a:t>
            </a:r>
            <a:r>
              <a:rPr lang="en-US" sz="2000" b="1" dirty="0" err="1" smtClean="0">
                <a:latin typeface="+mj-lt"/>
                <a:cs typeface="Arial" panose="020B0604020202020204" pitchFamily="34" charset="0"/>
              </a:rPr>
              <a:t>Chem</a:t>
            </a:r>
            <a:r>
              <a:rPr lang="en-US" sz="2000" b="1" dirty="0" smtClean="0">
                <a:latin typeface="+mj-lt"/>
                <a:cs typeface="Arial" panose="020B0604020202020204" pitchFamily="34" charset="0"/>
              </a:rPr>
              <a:t> Model</a:t>
            </a:r>
            <a:endParaRPr lang="en-US" sz="2000" b="1" dirty="0">
              <a:latin typeface="+mj-lt"/>
              <a:cs typeface="Arial" panose="020B0604020202020204" pitchFamily="34" charset="0"/>
            </a:endParaRPr>
          </a:p>
        </p:txBody>
      </p:sp>
      <p:sp>
        <p:nvSpPr>
          <p:cNvPr id="48" name="TextBox 47"/>
          <p:cNvSpPr txBox="1"/>
          <p:nvPr/>
        </p:nvSpPr>
        <p:spPr>
          <a:xfrm>
            <a:off x="5065669" y="6404951"/>
            <a:ext cx="3661547" cy="338554"/>
          </a:xfrm>
          <a:prstGeom prst="rect">
            <a:avLst/>
          </a:prstGeom>
          <a:noFill/>
        </p:spPr>
        <p:txBody>
          <a:bodyPr wrap="square" rtlCol="0">
            <a:spAutoFit/>
          </a:bodyPr>
          <a:lstStyle/>
          <a:p>
            <a:pPr algn="r"/>
            <a:r>
              <a:rPr lang="en-US" sz="1600" dirty="0" smtClean="0">
                <a:solidFill>
                  <a:schemeClr val="tx1">
                    <a:lumMod val="65000"/>
                    <a:lumOff val="35000"/>
                  </a:schemeClr>
                </a:solidFill>
                <a:latin typeface="+mj-lt"/>
                <a:cs typeface="Arial" panose="020B0604020202020204" pitchFamily="34" charset="0"/>
              </a:rPr>
              <a:t>Si-Wan Kim et </a:t>
            </a:r>
            <a:r>
              <a:rPr lang="en-US" sz="1600" dirty="0">
                <a:solidFill>
                  <a:schemeClr val="tx1">
                    <a:lumMod val="65000"/>
                    <a:lumOff val="35000"/>
                  </a:schemeClr>
                </a:solidFill>
                <a:latin typeface="+mj-lt"/>
                <a:cs typeface="Arial" panose="020B0604020202020204" pitchFamily="34" charset="0"/>
              </a:rPr>
              <a:t>al. </a:t>
            </a:r>
            <a:r>
              <a:rPr lang="en-US" sz="1600" dirty="0" smtClean="0">
                <a:solidFill>
                  <a:schemeClr val="tx1">
                    <a:lumMod val="65000"/>
                    <a:lumOff val="35000"/>
                  </a:schemeClr>
                </a:solidFill>
                <a:latin typeface="+mj-lt"/>
                <a:cs typeface="Arial" panose="020B0604020202020204" pitchFamily="34" charset="0"/>
              </a:rPr>
              <a:t>(</a:t>
            </a:r>
            <a:r>
              <a:rPr lang="en-US" sz="1600" i="1" dirty="0" smtClean="0">
                <a:solidFill>
                  <a:schemeClr val="tx1">
                    <a:lumMod val="65000"/>
                    <a:lumOff val="35000"/>
                  </a:schemeClr>
                </a:solidFill>
                <a:latin typeface="+mj-lt"/>
                <a:cs typeface="Arial" panose="020B0604020202020204" pitchFamily="34" charset="0"/>
              </a:rPr>
              <a:t>J. </a:t>
            </a:r>
            <a:r>
              <a:rPr lang="en-US" sz="1600" i="1" dirty="0" err="1" smtClean="0">
                <a:solidFill>
                  <a:schemeClr val="tx1">
                    <a:lumMod val="65000"/>
                    <a:lumOff val="35000"/>
                  </a:schemeClr>
                </a:solidFill>
                <a:latin typeface="+mj-lt"/>
                <a:cs typeface="Arial" panose="020B0604020202020204" pitchFamily="34" charset="0"/>
              </a:rPr>
              <a:t>Geophys</a:t>
            </a:r>
            <a:r>
              <a:rPr lang="en-US" sz="1600" i="1" dirty="0" smtClean="0">
                <a:solidFill>
                  <a:schemeClr val="tx1">
                    <a:lumMod val="65000"/>
                    <a:lumOff val="35000"/>
                  </a:schemeClr>
                </a:solidFill>
                <a:latin typeface="+mj-lt"/>
                <a:cs typeface="Arial" panose="020B0604020202020204" pitchFamily="34" charset="0"/>
              </a:rPr>
              <a:t>. Res. </a:t>
            </a:r>
            <a:r>
              <a:rPr lang="en-US" sz="1600" dirty="0" smtClean="0">
                <a:solidFill>
                  <a:schemeClr val="tx1">
                    <a:lumMod val="65000"/>
                    <a:lumOff val="35000"/>
                  </a:schemeClr>
                </a:solidFill>
                <a:latin typeface="+mj-lt"/>
                <a:cs typeface="Arial" panose="020B0604020202020204" pitchFamily="34" charset="0"/>
              </a:rPr>
              <a:t>2016)</a:t>
            </a:r>
            <a:endParaRPr lang="en-US" sz="1600" i="1" dirty="0">
              <a:solidFill>
                <a:schemeClr val="tx1">
                  <a:lumMod val="65000"/>
                  <a:lumOff val="35000"/>
                </a:schemeClr>
              </a:solidFill>
              <a:latin typeface="+mj-lt"/>
              <a:cs typeface="Arial" panose="020B0604020202020204" pitchFamily="34" charset="0"/>
            </a:endParaRPr>
          </a:p>
        </p:txBody>
      </p:sp>
      <p:sp>
        <p:nvSpPr>
          <p:cNvPr id="49" name="Content Placeholder 2"/>
          <p:cNvSpPr txBox="1">
            <a:spLocks/>
          </p:cNvSpPr>
          <p:nvPr/>
        </p:nvSpPr>
        <p:spPr>
          <a:xfrm>
            <a:off x="432547" y="5324903"/>
            <a:ext cx="8402571" cy="107960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spcBef>
                <a:spcPts val="250"/>
              </a:spcBef>
            </a:pPr>
            <a:r>
              <a:rPr lang="en-US" sz="2400" b="1" dirty="0" smtClean="0">
                <a:solidFill>
                  <a:schemeClr val="tx1"/>
                </a:solidFill>
                <a:latin typeface="+mj-lt"/>
                <a:cs typeface="Arial" pitchFamily="34" charset="0"/>
              </a:rPr>
              <a:t>Simulated for California Nexus Study (</a:t>
            </a:r>
            <a:r>
              <a:rPr lang="en-US" sz="2400" b="1" dirty="0" err="1" smtClean="0">
                <a:solidFill>
                  <a:schemeClr val="tx1"/>
                </a:solidFill>
                <a:latin typeface="+mj-lt"/>
                <a:cs typeface="Arial" pitchFamily="34" charset="0"/>
              </a:rPr>
              <a:t>CalNex</a:t>
            </a:r>
            <a:r>
              <a:rPr lang="en-US" sz="2400" b="1" dirty="0" smtClean="0">
                <a:solidFill>
                  <a:schemeClr val="tx1"/>
                </a:solidFill>
                <a:latin typeface="+mj-lt"/>
                <a:cs typeface="Arial" pitchFamily="34" charset="0"/>
              </a:rPr>
              <a:t>) in 2010</a:t>
            </a:r>
          </a:p>
          <a:p>
            <a:pPr marL="342900" indent="-342900" algn="l">
              <a:buFont typeface="Wingdings" panose="05000000000000000000" pitchFamily="2" charset="2"/>
              <a:buChar char="§"/>
            </a:pPr>
            <a:r>
              <a:rPr lang="en-US" sz="1800" dirty="0" smtClean="0">
                <a:solidFill>
                  <a:schemeClr val="tx1">
                    <a:lumMod val="65000"/>
                    <a:lumOff val="35000"/>
                  </a:schemeClr>
                </a:solidFill>
                <a:latin typeface="+mj-lt"/>
                <a:cs typeface="Arial" panose="020B0604020202020204" pitchFamily="34" charset="0"/>
              </a:rPr>
              <a:t>Los Angeles is </a:t>
            </a:r>
            <a:r>
              <a:rPr lang="en-US" sz="1800" dirty="0">
                <a:solidFill>
                  <a:schemeClr val="tx1">
                    <a:lumMod val="65000"/>
                    <a:lumOff val="35000"/>
                  </a:schemeClr>
                </a:solidFill>
                <a:latin typeface="+mj-lt"/>
                <a:cs typeface="Arial" panose="020B0604020202020204" pitchFamily="34" charset="0"/>
              </a:rPr>
              <a:t>good test case of transportation emissions (~2/3 of NO</a:t>
            </a:r>
            <a:r>
              <a:rPr lang="en-US" sz="1800" baseline="-25000" dirty="0">
                <a:solidFill>
                  <a:schemeClr val="tx1">
                    <a:lumMod val="65000"/>
                    <a:lumOff val="35000"/>
                  </a:schemeClr>
                </a:solidFill>
                <a:latin typeface="+mj-lt"/>
                <a:cs typeface="Arial" panose="020B0604020202020204" pitchFamily="34" charset="0"/>
              </a:rPr>
              <a:t>x</a:t>
            </a:r>
            <a:r>
              <a:rPr lang="en-US" sz="1800" dirty="0">
                <a:solidFill>
                  <a:schemeClr val="tx1">
                    <a:lumMod val="65000"/>
                    <a:lumOff val="35000"/>
                  </a:schemeClr>
                </a:solidFill>
                <a:latin typeface="+mj-lt"/>
                <a:cs typeface="Arial" panose="020B0604020202020204" pitchFamily="34" charset="0"/>
              </a:rPr>
              <a:t> budget</a:t>
            </a:r>
            <a:r>
              <a:rPr lang="en-US" sz="1800" dirty="0" smtClean="0">
                <a:solidFill>
                  <a:schemeClr val="tx1">
                    <a:lumMod val="65000"/>
                    <a:lumOff val="35000"/>
                  </a:schemeClr>
                </a:solidFill>
                <a:latin typeface="+mj-lt"/>
                <a:cs typeface="Arial" panose="020B0604020202020204" pitchFamily="34" charset="0"/>
              </a:rPr>
              <a:t>)</a:t>
            </a:r>
            <a:endParaRPr lang="en-US" sz="1800" dirty="0">
              <a:solidFill>
                <a:schemeClr val="tx1">
                  <a:lumMod val="65000"/>
                  <a:lumOff val="35000"/>
                </a:schemeClr>
              </a:solidFill>
              <a:latin typeface="+mj-lt"/>
              <a:cs typeface="Arial" panose="020B0604020202020204" pitchFamily="34" charset="0"/>
            </a:endParaRPr>
          </a:p>
        </p:txBody>
      </p:sp>
      <p:sp>
        <p:nvSpPr>
          <p:cNvPr id="2" name="Rectangle 1"/>
          <p:cNvSpPr/>
          <p:nvPr/>
        </p:nvSpPr>
        <p:spPr>
          <a:xfrm>
            <a:off x="0"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bg1"/>
                </a:solidFill>
                <a:latin typeface="+mj-lt"/>
                <a:cs typeface="Arial" panose="020B0604020202020204" pitchFamily="34" charset="0"/>
              </a:rPr>
              <a:t>Test of Fuel-Based Emissions Approach</a:t>
            </a:r>
            <a:endParaRPr lang="en-US" sz="3000"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1116421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113" y="914400"/>
            <a:ext cx="6872868" cy="5486400"/>
          </a:xfrm>
          <a:prstGeom prst="rect">
            <a:avLst/>
          </a:prstGeom>
        </p:spPr>
      </p:pic>
      <p:sp>
        <p:nvSpPr>
          <p:cNvPr id="3" name="Rectangle 2"/>
          <p:cNvSpPr/>
          <p:nvPr/>
        </p:nvSpPr>
        <p:spPr>
          <a:xfrm>
            <a:off x="0"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cs typeface="Arial" panose="020B0604020202020204" pitchFamily="34" charset="0"/>
              </a:rPr>
              <a:t>Long-Term Trends in U.S. On-Road NO</a:t>
            </a:r>
            <a:r>
              <a:rPr lang="en-US" sz="3000" b="1" baseline="-25000" dirty="0">
                <a:solidFill>
                  <a:schemeClr val="bg1"/>
                </a:solidFill>
                <a:cs typeface="Arial" panose="020B0604020202020204" pitchFamily="34" charset="0"/>
              </a:rPr>
              <a:t>x</a:t>
            </a:r>
            <a:r>
              <a:rPr lang="en-US" sz="3000" b="1" dirty="0">
                <a:solidFill>
                  <a:schemeClr val="bg1"/>
                </a:solidFill>
                <a:cs typeface="Arial" panose="020B0604020202020204" pitchFamily="34" charset="0"/>
              </a:rPr>
              <a:t> Emission Factors</a:t>
            </a:r>
          </a:p>
        </p:txBody>
      </p:sp>
      <p:sp>
        <p:nvSpPr>
          <p:cNvPr id="4" name="TextBox 3"/>
          <p:cNvSpPr txBox="1"/>
          <p:nvPr/>
        </p:nvSpPr>
        <p:spPr>
          <a:xfrm>
            <a:off x="7793302" y="3692140"/>
            <a:ext cx="1278730" cy="1323439"/>
          </a:xfrm>
          <a:prstGeom prst="rect">
            <a:avLst/>
          </a:prstGeom>
          <a:noFill/>
          <a:ln>
            <a:noFill/>
          </a:ln>
        </p:spPr>
        <p:txBody>
          <a:bodyPr wrap="square" rtlCol="0">
            <a:spAutoFit/>
          </a:bodyPr>
          <a:lstStyle/>
          <a:p>
            <a:pPr algn="ctr"/>
            <a:r>
              <a:rPr lang="en-US" sz="2000" b="1" dirty="0" smtClean="0">
                <a:solidFill>
                  <a:srgbClr val="C00000"/>
                </a:solidFill>
                <a:latin typeface="+mj-lt"/>
                <a:cs typeface="Arial" panose="020B0604020202020204" pitchFamily="34" charset="0"/>
              </a:rPr>
              <a:t>Gasoline EF high by factor of ~2</a:t>
            </a:r>
            <a:endParaRPr lang="en-US" sz="2000" b="1" dirty="0">
              <a:solidFill>
                <a:srgbClr val="C00000"/>
              </a:solidFill>
              <a:latin typeface="+mj-lt"/>
              <a:cs typeface="Arial" panose="020B0604020202020204" pitchFamily="34" charset="0"/>
            </a:endParaRPr>
          </a:p>
        </p:txBody>
      </p:sp>
      <p:cxnSp>
        <p:nvCxnSpPr>
          <p:cNvPr id="5" name="Straight Arrow Connector 4"/>
          <p:cNvCxnSpPr/>
          <p:nvPr/>
        </p:nvCxnSpPr>
        <p:spPr>
          <a:xfrm flipH="1">
            <a:off x="7229342" y="4303973"/>
            <a:ext cx="57433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7199017" y="2770225"/>
            <a:ext cx="594285" cy="249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80945" y="2268908"/>
            <a:ext cx="1142617" cy="1015663"/>
          </a:xfrm>
          <a:prstGeom prst="rect">
            <a:avLst/>
          </a:prstGeom>
          <a:noFill/>
          <a:ln>
            <a:noFill/>
          </a:ln>
        </p:spPr>
        <p:txBody>
          <a:bodyPr wrap="square" rtlCol="0">
            <a:spAutoFit/>
          </a:bodyPr>
          <a:lstStyle/>
          <a:p>
            <a:pPr algn="ctr"/>
            <a:r>
              <a:rPr lang="en-US" sz="2000" b="1" dirty="0" smtClean="0">
                <a:solidFill>
                  <a:srgbClr val="0000FF"/>
                </a:solidFill>
                <a:latin typeface="+mj-lt"/>
                <a:cs typeface="Arial" panose="020B0604020202020204" pitchFamily="34" charset="0"/>
              </a:rPr>
              <a:t>Diesel EF within ~20%</a:t>
            </a:r>
            <a:endParaRPr lang="en-US" sz="2000" b="1" dirty="0">
              <a:solidFill>
                <a:srgbClr val="0000FF"/>
              </a:solidFill>
              <a:latin typeface="+mj-lt"/>
              <a:cs typeface="Arial" panose="020B0604020202020204" pitchFamily="34" charset="0"/>
            </a:endParaRPr>
          </a:p>
        </p:txBody>
      </p:sp>
      <p:sp>
        <p:nvSpPr>
          <p:cNvPr id="9" name="TextBox 8"/>
          <p:cNvSpPr txBox="1"/>
          <p:nvPr/>
        </p:nvSpPr>
        <p:spPr>
          <a:xfrm>
            <a:off x="4008366" y="6546834"/>
            <a:ext cx="5199949" cy="338554"/>
          </a:xfrm>
          <a:prstGeom prst="rect">
            <a:avLst/>
          </a:prstGeom>
          <a:noFill/>
        </p:spPr>
        <p:txBody>
          <a:bodyPr wrap="none" rtlCol="0">
            <a:spAutoFit/>
          </a:bodyPr>
          <a:lstStyle/>
          <a:p>
            <a:pPr algn="r"/>
            <a:r>
              <a:rPr lang="en-US" sz="1600" dirty="0" smtClean="0">
                <a:solidFill>
                  <a:schemeClr val="tx1">
                    <a:lumMod val="50000"/>
                    <a:lumOff val="50000"/>
                  </a:schemeClr>
                </a:solidFill>
                <a:latin typeface="+mj-lt"/>
                <a:cs typeface="Arial" panose="020B0604020202020204" pitchFamily="34" charset="0"/>
              </a:rPr>
              <a:t>Figure updated from McDonald et al. (</a:t>
            </a:r>
            <a:r>
              <a:rPr lang="en-US" sz="1600" i="1" dirty="0" smtClean="0">
                <a:solidFill>
                  <a:schemeClr val="tx1">
                    <a:lumMod val="50000"/>
                    <a:lumOff val="50000"/>
                  </a:schemeClr>
                </a:solidFill>
                <a:latin typeface="+mj-lt"/>
                <a:cs typeface="Arial" panose="020B0604020202020204" pitchFamily="34" charset="0"/>
              </a:rPr>
              <a:t>J. </a:t>
            </a:r>
            <a:r>
              <a:rPr lang="en-US" sz="1600" i="1" dirty="0" err="1" smtClean="0">
                <a:solidFill>
                  <a:schemeClr val="tx1">
                    <a:lumMod val="50000"/>
                    <a:lumOff val="50000"/>
                  </a:schemeClr>
                </a:solidFill>
                <a:latin typeface="+mj-lt"/>
                <a:cs typeface="Arial" panose="020B0604020202020204" pitchFamily="34" charset="0"/>
              </a:rPr>
              <a:t>Geophys</a:t>
            </a:r>
            <a:r>
              <a:rPr lang="en-US" sz="1600" i="1" dirty="0" smtClean="0">
                <a:solidFill>
                  <a:schemeClr val="tx1">
                    <a:lumMod val="50000"/>
                    <a:lumOff val="50000"/>
                  </a:schemeClr>
                </a:solidFill>
                <a:latin typeface="+mj-lt"/>
                <a:cs typeface="Arial" panose="020B0604020202020204" pitchFamily="34" charset="0"/>
              </a:rPr>
              <a:t>. Res. </a:t>
            </a:r>
            <a:r>
              <a:rPr lang="en-US" sz="1600" dirty="0" smtClean="0">
                <a:solidFill>
                  <a:schemeClr val="tx1">
                    <a:lumMod val="50000"/>
                    <a:lumOff val="50000"/>
                  </a:schemeClr>
                </a:solidFill>
                <a:latin typeface="+mj-lt"/>
                <a:cs typeface="Arial" panose="020B0604020202020204" pitchFamily="34" charset="0"/>
              </a:rPr>
              <a:t>2012)</a:t>
            </a:r>
            <a:endParaRPr lang="en-US" sz="1600" dirty="0">
              <a:solidFill>
                <a:schemeClr val="tx1">
                  <a:lumMod val="50000"/>
                  <a:lumOff val="50000"/>
                </a:schemeClr>
              </a:solidFill>
              <a:latin typeface="+mj-lt"/>
              <a:cs typeface="Arial" panose="020B0604020202020204" pitchFamily="34" charset="0"/>
            </a:endParaRPr>
          </a:p>
        </p:txBody>
      </p:sp>
      <p:sp>
        <p:nvSpPr>
          <p:cNvPr id="11" name="TextBox 10"/>
          <p:cNvSpPr txBox="1"/>
          <p:nvPr/>
        </p:nvSpPr>
        <p:spPr>
          <a:xfrm>
            <a:off x="2004183" y="5227209"/>
            <a:ext cx="4008366" cy="369332"/>
          </a:xfrm>
          <a:prstGeom prst="rect">
            <a:avLst/>
          </a:prstGeom>
          <a:noFill/>
        </p:spPr>
        <p:txBody>
          <a:bodyPr wrap="square" rtlCol="0">
            <a:spAutoFit/>
          </a:bodyPr>
          <a:lstStyle/>
          <a:p>
            <a:r>
              <a:rPr lang="en-US" b="1" i="1" dirty="0" smtClean="0"/>
              <a:t>MOVES</a:t>
            </a:r>
            <a:r>
              <a:rPr lang="en-US" i="1" dirty="0" smtClean="0"/>
              <a:t> = EPA’s Vehicle Emission Model</a:t>
            </a:r>
            <a:endParaRPr lang="en-US" i="1" dirty="0"/>
          </a:p>
        </p:txBody>
      </p:sp>
    </p:spTree>
    <p:extLst>
      <p:ext uri="{BB962C8B-B14F-4D97-AF65-F5344CB8AC3E}">
        <p14:creationId xmlns:p14="http://schemas.microsoft.com/office/powerpoint/2010/main" val="1045936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012" y="861914"/>
            <a:ext cx="6848707" cy="5486400"/>
          </a:xfrm>
          <a:prstGeom prst="rect">
            <a:avLst/>
          </a:prstGeom>
        </p:spPr>
      </p:pic>
      <p:sp>
        <p:nvSpPr>
          <p:cNvPr id="3" name="Rectangle 2"/>
          <p:cNvSpPr/>
          <p:nvPr/>
        </p:nvSpPr>
        <p:spPr>
          <a:xfrm>
            <a:off x="0"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cs typeface="Arial" panose="020B0604020202020204" pitchFamily="34" charset="0"/>
              </a:rPr>
              <a:t>Long-Term Trends in U.S. On-Road </a:t>
            </a:r>
            <a:r>
              <a:rPr lang="en-US" sz="3000" b="1" dirty="0" smtClean="0">
                <a:solidFill>
                  <a:schemeClr val="bg1"/>
                </a:solidFill>
                <a:cs typeface="Arial" panose="020B0604020202020204" pitchFamily="34" charset="0"/>
              </a:rPr>
              <a:t>CO Emission </a:t>
            </a:r>
            <a:r>
              <a:rPr lang="en-US" sz="3000" b="1" dirty="0">
                <a:solidFill>
                  <a:schemeClr val="bg1"/>
                </a:solidFill>
                <a:cs typeface="Arial" panose="020B0604020202020204" pitchFamily="34" charset="0"/>
              </a:rPr>
              <a:t>Factors</a:t>
            </a:r>
          </a:p>
        </p:txBody>
      </p:sp>
      <p:sp>
        <p:nvSpPr>
          <p:cNvPr id="4" name="TextBox 3"/>
          <p:cNvSpPr txBox="1"/>
          <p:nvPr/>
        </p:nvSpPr>
        <p:spPr>
          <a:xfrm>
            <a:off x="7793302" y="3692140"/>
            <a:ext cx="1278730" cy="1323439"/>
          </a:xfrm>
          <a:prstGeom prst="rect">
            <a:avLst/>
          </a:prstGeom>
          <a:noFill/>
          <a:ln>
            <a:noFill/>
          </a:ln>
        </p:spPr>
        <p:txBody>
          <a:bodyPr wrap="square" rtlCol="0">
            <a:spAutoFit/>
          </a:bodyPr>
          <a:lstStyle/>
          <a:p>
            <a:pPr algn="ctr"/>
            <a:r>
              <a:rPr lang="en-US" sz="2000" b="1" dirty="0" smtClean="0">
                <a:solidFill>
                  <a:srgbClr val="C00000"/>
                </a:solidFill>
                <a:latin typeface="+mj-lt"/>
                <a:cs typeface="Arial" panose="020B0604020202020204" pitchFamily="34" charset="0"/>
              </a:rPr>
              <a:t>Gasoline EF high by factor of ~3</a:t>
            </a:r>
            <a:endParaRPr lang="en-US" sz="2000" b="1" dirty="0">
              <a:solidFill>
                <a:srgbClr val="C00000"/>
              </a:solidFill>
              <a:latin typeface="+mj-lt"/>
              <a:cs typeface="Arial" panose="020B0604020202020204" pitchFamily="34" charset="0"/>
            </a:endParaRPr>
          </a:p>
        </p:txBody>
      </p:sp>
      <p:cxnSp>
        <p:nvCxnSpPr>
          <p:cNvPr id="5" name="Straight Arrow Connector 4"/>
          <p:cNvCxnSpPr/>
          <p:nvPr/>
        </p:nvCxnSpPr>
        <p:spPr>
          <a:xfrm flipH="1">
            <a:off x="7229342" y="4303973"/>
            <a:ext cx="574333"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545803" y="6546834"/>
            <a:ext cx="5662512" cy="338554"/>
          </a:xfrm>
          <a:prstGeom prst="rect">
            <a:avLst/>
          </a:prstGeom>
          <a:noFill/>
        </p:spPr>
        <p:txBody>
          <a:bodyPr wrap="none" rtlCol="0">
            <a:spAutoFit/>
          </a:bodyPr>
          <a:lstStyle/>
          <a:p>
            <a:pPr algn="r"/>
            <a:r>
              <a:rPr lang="en-US" sz="1600" dirty="0" smtClean="0">
                <a:solidFill>
                  <a:schemeClr val="tx1">
                    <a:lumMod val="50000"/>
                    <a:lumOff val="50000"/>
                  </a:schemeClr>
                </a:solidFill>
                <a:latin typeface="+mj-lt"/>
                <a:cs typeface="Arial" panose="020B0604020202020204" pitchFamily="34" charset="0"/>
              </a:rPr>
              <a:t>Figure updated from McDonald et al. (</a:t>
            </a:r>
            <a:r>
              <a:rPr lang="en-US" sz="1600" i="1" dirty="0" smtClean="0">
                <a:solidFill>
                  <a:schemeClr val="tx1">
                    <a:lumMod val="50000"/>
                    <a:lumOff val="50000"/>
                  </a:schemeClr>
                </a:solidFill>
                <a:latin typeface="+mj-lt"/>
                <a:cs typeface="Arial" panose="020B0604020202020204" pitchFamily="34" charset="0"/>
              </a:rPr>
              <a:t>Environ. Sci. Technol.. </a:t>
            </a:r>
            <a:r>
              <a:rPr lang="en-US" sz="1600" dirty="0" smtClean="0">
                <a:solidFill>
                  <a:schemeClr val="tx1">
                    <a:lumMod val="50000"/>
                    <a:lumOff val="50000"/>
                  </a:schemeClr>
                </a:solidFill>
                <a:latin typeface="+mj-lt"/>
                <a:cs typeface="Arial" panose="020B0604020202020204" pitchFamily="34" charset="0"/>
              </a:rPr>
              <a:t>2013)</a:t>
            </a:r>
            <a:endParaRPr lang="en-US" sz="1600" dirty="0">
              <a:solidFill>
                <a:schemeClr val="tx1">
                  <a:lumMod val="50000"/>
                  <a:lumOff val="50000"/>
                </a:schemeClr>
              </a:solidFill>
              <a:latin typeface="+mj-lt"/>
              <a:cs typeface="Arial" panose="020B0604020202020204" pitchFamily="34" charset="0"/>
            </a:endParaRPr>
          </a:p>
        </p:txBody>
      </p:sp>
      <p:sp>
        <p:nvSpPr>
          <p:cNvPr id="12" name="TextBox 11"/>
          <p:cNvSpPr txBox="1"/>
          <p:nvPr/>
        </p:nvSpPr>
        <p:spPr>
          <a:xfrm>
            <a:off x="1898248" y="5056072"/>
            <a:ext cx="4008366" cy="369332"/>
          </a:xfrm>
          <a:prstGeom prst="rect">
            <a:avLst/>
          </a:prstGeom>
          <a:noFill/>
        </p:spPr>
        <p:txBody>
          <a:bodyPr wrap="square" rtlCol="0">
            <a:spAutoFit/>
          </a:bodyPr>
          <a:lstStyle/>
          <a:p>
            <a:r>
              <a:rPr lang="en-US" b="1" i="1" dirty="0" smtClean="0"/>
              <a:t>MOVES</a:t>
            </a:r>
            <a:r>
              <a:rPr lang="en-US" i="1" dirty="0" smtClean="0"/>
              <a:t> = EPA’s Vehicle Emission Model</a:t>
            </a:r>
            <a:endParaRPr lang="en-US" i="1" dirty="0"/>
          </a:p>
        </p:txBody>
      </p:sp>
    </p:spTree>
    <p:extLst>
      <p:ext uri="{BB962C8B-B14F-4D97-AF65-F5344CB8AC3E}">
        <p14:creationId xmlns:p14="http://schemas.microsoft.com/office/powerpoint/2010/main" val="754967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14399"/>
            <a:ext cx="9143999" cy="5771661"/>
          </a:xfrm>
          <a:prstGeom prst="rect">
            <a:avLst/>
          </a:prstGeom>
        </p:spPr>
      </p:pic>
      <p:sp>
        <p:nvSpPr>
          <p:cNvPr id="3" name="Rectangle 2"/>
          <p:cNvSpPr/>
          <p:nvPr/>
        </p:nvSpPr>
        <p:spPr>
          <a:xfrm>
            <a:off x="1"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bg1"/>
                </a:solidFill>
                <a:latin typeface="+mj-lt"/>
                <a:cs typeface="Arial" panose="020B0604020202020204" pitchFamily="34" charset="0"/>
              </a:rPr>
              <a:t>Comparing U.S. Mobile Source NO</a:t>
            </a:r>
            <a:r>
              <a:rPr lang="en-US" sz="3000" b="1" baseline="-25000" dirty="0" smtClean="0">
                <a:solidFill>
                  <a:schemeClr val="bg1"/>
                </a:solidFill>
                <a:latin typeface="+mj-lt"/>
                <a:cs typeface="Arial" panose="020B0604020202020204" pitchFamily="34" charset="0"/>
              </a:rPr>
              <a:t>x</a:t>
            </a:r>
            <a:r>
              <a:rPr lang="en-US" sz="3000" b="1" dirty="0" smtClean="0">
                <a:solidFill>
                  <a:schemeClr val="bg1"/>
                </a:solidFill>
                <a:latin typeface="+mj-lt"/>
                <a:cs typeface="Arial" panose="020B0604020202020204" pitchFamily="34" charset="0"/>
              </a:rPr>
              <a:t> </a:t>
            </a:r>
            <a:r>
              <a:rPr lang="en-US" sz="3000" b="1" dirty="0">
                <a:solidFill>
                  <a:schemeClr val="bg1"/>
                </a:solidFill>
                <a:latin typeface="+mj-lt"/>
                <a:cs typeface="Arial" panose="020B0604020202020204" pitchFamily="34" charset="0"/>
              </a:rPr>
              <a:t>Emissions by Sector</a:t>
            </a:r>
          </a:p>
        </p:txBody>
      </p:sp>
      <p:sp>
        <p:nvSpPr>
          <p:cNvPr id="4" name="TextBox 3"/>
          <p:cNvSpPr txBox="1"/>
          <p:nvPr/>
        </p:nvSpPr>
        <p:spPr>
          <a:xfrm>
            <a:off x="5996190" y="6488198"/>
            <a:ext cx="2859052" cy="338554"/>
          </a:xfrm>
          <a:prstGeom prst="rect">
            <a:avLst/>
          </a:prstGeom>
          <a:noFill/>
        </p:spPr>
        <p:txBody>
          <a:bodyPr wrap="none" rtlCol="0">
            <a:spAutoFit/>
          </a:bodyPr>
          <a:lstStyle/>
          <a:p>
            <a:pPr algn="r"/>
            <a:r>
              <a:rPr lang="en-US" sz="1600" dirty="0" smtClean="0">
                <a:solidFill>
                  <a:schemeClr val="tx1">
                    <a:lumMod val="50000"/>
                    <a:lumOff val="50000"/>
                  </a:schemeClr>
                </a:solidFill>
                <a:latin typeface="+mj-lt"/>
                <a:cs typeface="Arial" panose="020B0604020202020204" pitchFamily="34" charset="0"/>
              </a:rPr>
              <a:t>McDonald et </a:t>
            </a:r>
            <a:r>
              <a:rPr lang="en-US" sz="1600" dirty="0">
                <a:solidFill>
                  <a:schemeClr val="tx1">
                    <a:lumMod val="50000"/>
                    <a:lumOff val="50000"/>
                  </a:schemeClr>
                </a:solidFill>
                <a:latin typeface="+mj-lt"/>
                <a:cs typeface="Arial" panose="020B0604020202020204" pitchFamily="34" charset="0"/>
              </a:rPr>
              <a:t>al. </a:t>
            </a:r>
            <a:r>
              <a:rPr lang="en-US" sz="1600" dirty="0" smtClean="0">
                <a:solidFill>
                  <a:schemeClr val="tx1">
                    <a:lumMod val="50000"/>
                    <a:lumOff val="50000"/>
                  </a:schemeClr>
                </a:solidFill>
                <a:latin typeface="+mj-lt"/>
                <a:cs typeface="Arial" panose="020B0604020202020204" pitchFamily="34" charset="0"/>
              </a:rPr>
              <a:t>(</a:t>
            </a:r>
            <a:r>
              <a:rPr lang="en-US" sz="1600" i="1" dirty="0" smtClean="0">
                <a:solidFill>
                  <a:schemeClr val="tx1">
                    <a:lumMod val="50000"/>
                    <a:lumOff val="50000"/>
                  </a:schemeClr>
                </a:solidFill>
                <a:latin typeface="+mj-lt"/>
                <a:cs typeface="Arial" panose="020B0604020202020204" pitchFamily="34" charset="0"/>
              </a:rPr>
              <a:t>in preparation</a:t>
            </a:r>
            <a:r>
              <a:rPr lang="en-US" sz="1600" dirty="0" smtClean="0">
                <a:solidFill>
                  <a:schemeClr val="tx1">
                    <a:lumMod val="50000"/>
                    <a:lumOff val="50000"/>
                  </a:schemeClr>
                </a:solidFill>
                <a:latin typeface="+mj-lt"/>
                <a:cs typeface="Arial" panose="020B0604020202020204" pitchFamily="34" charset="0"/>
              </a:rPr>
              <a:t>)</a:t>
            </a:r>
            <a:endParaRPr lang="en-US" sz="1600" i="1" dirty="0">
              <a:solidFill>
                <a:schemeClr val="tx1">
                  <a:lumMod val="50000"/>
                  <a:lumOff val="50000"/>
                </a:schemeClr>
              </a:solidFill>
              <a:latin typeface="+mj-lt"/>
              <a:cs typeface="Arial" panose="020B0604020202020204" pitchFamily="34" charset="0"/>
            </a:endParaRPr>
          </a:p>
        </p:txBody>
      </p:sp>
    </p:spTree>
    <p:extLst>
      <p:ext uri="{BB962C8B-B14F-4D97-AF65-F5344CB8AC3E}">
        <p14:creationId xmlns:p14="http://schemas.microsoft.com/office/powerpoint/2010/main" val="1029943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914400"/>
            <a:ext cx="9143999" cy="5725746"/>
          </a:xfrm>
          <a:prstGeom prst="rect">
            <a:avLst/>
          </a:prstGeom>
        </p:spPr>
      </p:pic>
      <p:sp>
        <p:nvSpPr>
          <p:cNvPr id="3" name="Rectangle 2"/>
          <p:cNvSpPr/>
          <p:nvPr/>
        </p:nvSpPr>
        <p:spPr>
          <a:xfrm>
            <a:off x="1"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bg1"/>
                </a:solidFill>
                <a:latin typeface="+mj-lt"/>
                <a:cs typeface="Arial" panose="020B0604020202020204" pitchFamily="34" charset="0"/>
              </a:rPr>
              <a:t>Comparing U.S. Mobile Source CO Emissions </a:t>
            </a:r>
            <a:r>
              <a:rPr lang="en-US" sz="3000" b="1" dirty="0">
                <a:solidFill>
                  <a:schemeClr val="bg1"/>
                </a:solidFill>
                <a:latin typeface="+mj-lt"/>
                <a:cs typeface="Arial" panose="020B0604020202020204" pitchFamily="34" charset="0"/>
              </a:rPr>
              <a:t>by Sector</a:t>
            </a:r>
          </a:p>
        </p:txBody>
      </p:sp>
      <p:sp>
        <p:nvSpPr>
          <p:cNvPr id="4" name="TextBox 3"/>
          <p:cNvSpPr txBox="1"/>
          <p:nvPr/>
        </p:nvSpPr>
        <p:spPr>
          <a:xfrm>
            <a:off x="5996190" y="6488198"/>
            <a:ext cx="2859052" cy="338554"/>
          </a:xfrm>
          <a:prstGeom prst="rect">
            <a:avLst/>
          </a:prstGeom>
          <a:noFill/>
        </p:spPr>
        <p:txBody>
          <a:bodyPr wrap="none" rtlCol="0">
            <a:spAutoFit/>
          </a:bodyPr>
          <a:lstStyle/>
          <a:p>
            <a:pPr algn="r"/>
            <a:r>
              <a:rPr lang="en-US" sz="1600" dirty="0" smtClean="0">
                <a:solidFill>
                  <a:schemeClr val="tx1">
                    <a:lumMod val="50000"/>
                    <a:lumOff val="50000"/>
                  </a:schemeClr>
                </a:solidFill>
                <a:latin typeface="+mj-lt"/>
                <a:cs typeface="Arial" panose="020B0604020202020204" pitchFamily="34" charset="0"/>
              </a:rPr>
              <a:t>McDonald et </a:t>
            </a:r>
            <a:r>
              <a:rPr lang="en-US" sz="1600" dirty="0">
                <a:solidFill>
                  <a:schemeClr val="tx1">
                    <a:lumMod val="50000"/>
                    <a:lumOff val="50000"/>
                  </a:schemeClr>
                </a:solidFill>
                <a:latin typeface="+mj-lt"/>
                <a:cs typeface="Arial" panose="020B0604020202020204" pitchFamily="34" charset="0"/>
              </a:rPr>
              <a:t>al. </a:t>
            </a:r>
            <a:r>
              <a:rPr lang="en-US" sz="1600" dirty="0" smtClean="0">
                <a:solidFill>
                  <a:schemeClr val="tx1">
                    <a:lumMod val="50000"/>
                    <a:lumOff val="50000"/>
                  </a:schemeClr>
                </a:solidFill>
                <a:latin typeface="+mj-lt"/>
                <a:cs typeface="Arial" panose="020B0604020202020204" pitchFamily="34" charset="0"/>
              </a:rPr>
              <a:t>(</a:t>
            </a:r>
            <a:r>
              <a:rPr lang="en-US" sz="1600" i="1" dirty="0" smtClean="0">
                <a:solidFill>
                  <a:schemeClr val="tx1">
                    <a:lumMod val="50000"/>
                    <a:lumOff val="50000"/>
                  </a:schemeClr>
                </a:solidFill>
                <a:latin typeface="+mj-lt"/>
                <a:cs typeface="Arial" panose="020B0604020202020204" pitchFamily="34" charset="0"/>
              </a:rPr>
              <a:t>in preparation</a:t>
            </a:r>
            <a:r>
              <a:rPr lang="en-US" sz="1600" dirty="0" smtClean="0">
                <a:solidFill>
                  <a:schemeClr val="tx1">
                    <a:lumMod val="50000"/>
                    <a:lumOff val="50000"/>
                  </a:schemeClr>
                </a:solidFill>
                <a:latin typeface="+mj-lt"/>
                <a:cs typeface="Arial" panose="020B0604020202020204" pitchFamily="34" charset="0"/>
              </a:rPr>
              <a:t>)</a:t>
            </a:r>
            <a:endParaRPr lang="en-US" sz="1600" i="1" dirty="0">
              <a:solidFill>
                <a:schemeClr val="tx1">
                  <a:lumMod val="50000"/>
                  <a:lumOff val="50000"/>
                </a:schemeClr>
              </a:solidFill>
              <a:latin typeface="+mj-lt"/>
              <a:cs typeface="Arial" panose="020B0604020202020204" pitchFamily="34" charset="0"/>
            </a:endParaRPr>
          </a:p>
        </p:txBody>
      </p:sp>
    </p:spTree>
    <p:extLst>
      <p:ext uri="{BB962C8B-B14F-4D97-AF65-F5344CB8AC3E}">
        <p14:creationId xmlns:p14="http://schemas.microsoft.com/office/powerpoint/2010/main" val="1276969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bg1"/>
                </a:solidFill>
                <a:latin typeface="+mj-lt"/>
                <a:cs typeface="Arial" panose="020B0604020202020204" pitchFamily="34" charset="0"/>
              </a:rPr>
              <a:t>Comparing Fuel-Based &amp; NEI/MOVES in Regional Model</a:t>
            </a:r>
            <a:endParaRPr lang="en-US" sz="3000" b="1" dirty="0">
              <a:solidFill>
                <a:schemeClr val="bg1"/>
              </a:solidFill>
              <a:latin typeface="+mj-lt"/>
              <a:cs typeface="Arial" panose="020B0604020202020204" pitchFamily="34" charset="0"/>
            </a:endParaRPr>
          </a:p>
        </p:txBody>
      </p:sp>
      <p:sp>
        <p:nvSpPr>
          <p:cNvPr id="4" name="TextBox 3"/>
          <p:cNvSpPr txBox="1"/>
          <p:nvPr/>
        </p:nvSpPr>
        <p:spPr>
          <a:xfrm>
            <a:off x="5996190" y="6488198"/>
            <a:ext cx="2859052" cy="338554"/>
          </a:xfrm>
          <a:prstGeom prst="rect">
            <a:avLst/>
          </a:prstGeom>
          <a:noFill/>
        </p:spPr>
        <p:txBody>
          <a:bodyPr wrap="none" rtlCol="0">
            <a:spAutoFit/>
          </a:bodyPr>
          <a:lstStyle/>
          <a:p>
            <a:pPr algn="r"/>
            <a:r>
              <a:rPr lang="en-US" sz="1600" dirty="0" smtClean="0">
                <a:solidFill>
                  <a:schemeClr val="tx1">
                    <a:lumMod val="50000"/>
                    <a:lumOff val="50000"/>
                  </a:schemeClr>
                </a:solidFill>
                <a:latin typeface="+mj-lt"/>
                <a:cs typeface="Arial" panose="020B0604020202020204" pitchFamily="34" charset="0"/>
              </a:rPr>
              <a:t>McDonald et </a:t>
            </a:r>
            <a:r>
              <a:rPr lang="en-US" sz="1600" dirty="0">
                <a:solidFill>
                  <a:schemeClr val="tx1">
                    <a:lumMod val="50000"/>
                    <a:lumOff val="50000"/>
                  </a:schemeClr>
                </a:solidFill>
                <a:latin typeface="+mj-lt"/>
                <a:cs typeface="Arial" panose="020B0604020202020204" pitchFamily="34" charset="0"/>
              </a:rPr>
              <a:t>al. </a:t>
            </a:r>
            <a:r>
              <a:rPr lang="en-US" sz="1600" dirty="0" smtClean="0">
                <a:solidFill>
                  <a:schemeClr val="tx1">
                    <a:lumMod val="50000"/>
                    <a:lumOff val="50000"/>
                  </a:schemeClr>
                </a:solidFill>
                <a:latin typeface="+mj-lt"/>
                <a:cs typeface="Arial" panose="020B0604020202020204" pitchFamily="34" charset="0"/>
              </a:rPr>
              <a:t>(</a:t>
            </a:r>
            <a:r>
              <a:rPr lang="en-US" sz="1600" i="1" dirty="0" smtClean="0">
                <a:solidFill>
                  <a:schemeClr val="tx1">
                    <a:lumMod val="50000"/>
                    <a:lumOff val="50000"/>
                  </a:schemeClr>
                </a:solidFill>
                <a:latin typeface="+mj-lt"/>
                <a:cs typeface="Arial" panose="020B0604020202020204" pitchFamily="34" charset="0"/>
              </a:rPr>
              <a:t>in preparation</a:t>
            </a:r>
            <a:r>
              <a:rPr lang="en-US" sz="1600" dirty="0" smtClean="0">
                <a:solidFill>
                  <a:schemeClr val="tx1">
                    <a:lumMod val="50000"/>
                    <a:lumOff val="50000"/>
                  </a:schemeClr>
                </a:solidFill>
                <a:latin typeface="+mj-lt"/>
                <a:cs typeface="Arial" panose="020B0604020202020204" pitchFamily="34" charset="0"/>
              </a:rPr>
              <a:t>)</a:t>
            </a:r>
            <a:endParaRPr lang="en-US" sz="1600" i="1" dirty="0">
              <a:solidFill>
                <a:schemeClr val="tx1">
                  <a:lumMod val="50000"/>
                  <a:lumOff val="50000"/>
                </a:schemeClr>
              </a:solidFill>
              <a:latin typeface="+mj-lt"/>
              <a:cs typeface="Arial" panose="020B0604020202020204" pitchFamily="34" charset="0"/>
            </a:endParaRPr>
          </a:p>
        </p:txBody>
      </p:sp>
      <p:grpSp>
        <p:nvGrpSpPr>
          <p:cNvPr id="11" name="Group 10"/>
          <p:cNvGrpSpPr/>
          <p:nvPr/>
        </p:nvGrpSpPr>
        <p:grpSpPr>
          <a:xfrm>
            <a:off x="4723939" y="1704871"/>
            <a:ext cx="4286250" cy="3429000"/>
            <a:chOff x="163090" y="1404087"/>
            <a:chExt cx="4286250" cy="3429000"/>
          </a:xfrm>
        </p:grpSpPr>
        <p:grpSp>
          <p:nvGrpSpPr>
            <p:cNvPr id="8" name="Group 7"/>
            <p:cNvGrpSpPr/>
            <p:nvPr/>
          </p:nvGrpSpPr>
          <p:grpSpPr>
            <a:xfrm>
              <a:off x="163090" y="1404087"/>
              <a:ext cx="4286250" cy="3429000"/>
              <a:chOff x="285751" y="1404087"/>
              <a:chExt cx="4286250" cy="342900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1" y="1404087"/>
                <a:ext cx="4286250" cy="3429000"/>
              </a:xfrm>
              <a:prstGeom prst="rect">
                <a:avLst/>
              </a:prstGeom>
            </p:spPr>
          </p:pic>
          <p:sp>
            <p:nvSpPr>
              <p:cNvPr id="2" name="TextBox 1"/>
              <p:cNvSpPr txBox="1"/>
              <p:nvPr/>
            </p:nvSpPr>
            <p:spPr>
              <a:xfrm>
                <a:off x="1239124" y="1617662"/>
                <a:ext cx="867508" cy="292388"/>
              </a:xfrm>
              <a:prstGeom prst="rect">
                <a:avLst/>
              </a:prstGeom>
              <a:solidFill>
                <a:schemeClr val="bg1"/>
              </a:solidFill>
            </p:spPr>
            <p:txBody>
              <a:bodyPr wrap="square" rtlCol="0">
                <a:spAutoFit/>
              </a:bodyPr>
              <a:lstStyle/>
              <a:p>
                <a:r>
                  <a:rPr lang="en-US" sz="1300" b="1" dirty="0" smtClean="0">
                    <a:solidFill>
                      <a:srgbClr val="FF0000"/>
                    </a:solidFill>
                  </a:rPr>
                  <a:t>NEI 2011</a:t>
                </a:r>
                <a:endParaRPr lang="en-US" sz="1300" b="1" dirty="0">
                  <a:solidFill>
                    <a:srgbClr val="FF0000"/>
                  </a:solidFill>
                </a:endParaRPr>
              </a:p>
            </p:txBody>
          </p:sp>
        </p:grpSp>
        <p:sp>
          <p:nvSpPr>
            <p:cNvPr id="9" name="TextBox 8"/>
            <p:cNvSpPr txBox="1"/>
            <p:nvPr/>
          </p:nvSpPr>
          <p:spPr>
            <a:xfrm>
              <a:off x="3144644" y="1497409"/>
              <a:ext cx="914400" cy="461665"/>
            </a:xfrm>
            <a:prstGeom prst="rect">
              <a:avLst/>
            </a:prstGeom>
            <a:noFill/>
          </p:spPr>
          <p:txBody>
            <a:bodyPr wrap="square" rtlCol="0">
              <a:spAutoFit/>
            </a:bodyPr>
            <a:lstStyle/>
            <a:p>
              <a:r>
                <a:rPr lang="en-US" sz="2400" b="1" dirty="0" smtClean="0"/>
                <a:t>CO</a:t>
              </a:r>
              <a:endParaRPr lang="en-US" sz="2400" b="1" dirty="0"/>
            </a:p>
          </p:txBody>
        </p:sp>
      </p:grpSp>
      <p:grpSp>
        <p:nvGrpSpPr>
          <p:cNvPr id="12" name="Group 11"/>
          <p:cNvGrpSpPr/>
          <p:nvPr/>
        </p:nvGrpSpPr>
        <p:grpSpPr>
          <a:xfrm>
            <a:off x="256559" y="1704871"/>
            <a:ext cx="4260080" cy="3429000"/>
            <a:chOff x="4828479" y="1404087"/>
            <a:chExt cx="4260080" cy="342900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8479" y="1404087"/>
              <a:ext cx="4260080" cy="3429000"/>
            </a:xfrm>
            <a:prstGeom prst="rect">
              <a:avLst/>
            </a:prstGeom>
          </p:spPr>
        </p:pic>
        <p:sp>
          <p:nvSpPr>
            <p:cNvPr id="10" name="TextBox 9"/>
            <p:cNvSpPr txBox="1"/>
            <p:nvPr/>
          </p:nvSpPr>
          <p:spPr>
            <a:xfrm>
              <a:off x="7762423" y="1457710"/>
              <a:ext cx="1092819" cy="461665"/>
            </a:xfrm>
            <a:prstGeom prst="rect">
              <a:avLst/>
            </a:prstGeom>
            <a:noFill/>
          </p:spPr>
          <p:txBody>
            <a:bodyPr wrap="square" rtlCol="0">
              <a:spAutoFit/>
            </a:bodyPr>
            <a:lstStyle/>
            <a:p>
              <a:r>
                <a:rPr lang="en-US" sz="2400" b="1" dirty="0" err="1" smtClean="0"/>
                <a:t>NO</a:t>
              </a:r>
              <a:r>
                <a:rPr lang="en-US" sz="2400" b="1" baseline="-25000" dirty="0" err="1" smtClean="0"/>
                <a:t>y</a:t>
              </a:r>
              <a:endParaRPr lang="en-US" sz="2400" b="1" dirty="0"/>
            </a:p>
          </p:txBody>
        </p:sp>
      </p:grpSp>
      <p:sp>
        <p:nvSpPr>
          <p:cNvPr id="13" name="TextBox 12"/>
          <p:cNvSpPr txBox="1"/>
          <p:nvPr/>
        </p:nvSpPr>
        <p:spPr>
          <a:xfrm>
            <a:off x="1676780" y="1045074"/>
            <a:ext cx="5790440" cy="646331"/>
          </a:xfrm>
          <a:prstGeom prst="rect">
            <a:avLst/>
          </a:prstGeom>
          <a:noFill/>
        </p:spPr>
        <p:txBody>
          <a:bodyPr wrap="square" rtlCol="0">
            <a:spAutoFit/>
          </a:bodyPr>
          <a:lstStyle/>
          <a:p>
            <a:pPr algn="ctr"/>
            <a:r>
              <a:rPr lang="en-US" b="1" i="1" dirty="0" smtClean="0"/>
              <a:t>WRF-</a:t>
            </a:r>
            <a:r>
              <a:rPr lang="en-US" b="1" i="1" dirty="0" err="1" smtClean="0"/>
              <a:t>Chem</a:t>
            </a:r>
            <a:r>
              <a:rPr lang="en-US" b="1" i="1" dirty="0" smtClean="0"/>
              <a:t> modeling compared to</a:t>
            </a:r>
            <a:r>
              <a:rPr lang="en-US" b="1" i="1" dirty="0"/>
              <a:t> </a:t>
            </a:r>
            <a:r>
              <a:rPr lang="en-US" b="1" i="1" dirty="0" smtClean="0"/>
              <a:t>summer </a:t>
            </a:r>
            <a:r>
              <a:rPr lang="en-US" b="1" i="1" dirty="0"/>
              <a:t>2013</a:t>
            </a:r>
            <a:r>
              <a:rPr lang="en-US" b="1" i="1" dirty="0" smtClean="0"/>
              <a:t> observations at SEARCH </a:t>
            </a:r>
            <a:r>
              <a:rPr lang="en-US" b="1" i="1" dirty="0"/>
              <a:t>network site in downtown </a:t>
            </a:r>
            <a:r>
              <a:rPr lang="en-US" b="1" i="1" dirty="0" smtClean="0"/>
              <a:t>Atlanta</a:t>
            </a:r>
          </a:p>
        </p:txBody>
      </p:sp>
      <p:sp>
        <p:nvSpPr>
          <p:cNvPr id="14" name="TextBox 13"/>
          <p:cNvSpPr txBox="1"/>
          <p:nvPr/>
        </p:nvSpPr>
        <p:spPr>
          <a:xfrm>
            <a:off x="1083329" y="5338148"/>
            <a:ext cx="6977342" cy="707886"/>
          </a:xfrm>
          <a:prstGeom prst="rect">
            <a:avLst/>
          </a:prstGeom>
          <a:noFill/>
        </p:spPr>
        <p:txBody>
          <a:bodyPr wrap="square" rtlCol="0">
            <a:spAutoFit/>
          </a:bodyPr>
          <a:lstStyle/>
          <a:p>
            <a:pPr algn="ctr"/>
            <a:r>
              <a:rPr lang="en-US" sz="2000" b="1" dirty="0" smtClean="0">
                <a:solidFill>
                  <a:srgbClr val="002060"/>
                </a:solidFill>
              </a:rPr>
              <a:t>Model using fuel-based motor vehicle emissions captures ambient </a:t>
            </a:r>
            <a:r>
              <a:rPr lang="en-US" sz="2000" b="1" dirty="0" err="1" smtClean="0">
                <a:solidFill>
                  <a:srgbClr val="002060"/>
                </a:solidFill>
              </a:rPr>
              <a:t>NOy</a:t>
            </a:r>
            <a:r>
              <a:rPr lang="en-US" sz="2000" b="1" dirty="0" smtClean="0">
                <a:solidFill>
                  <a:srgbClr val="002060"/>
                </a:solidFill>
              </a:rPr>
              <a:t> and CO in urban areas better than EPA MOVES</a:t>
            </a:r>
            <a:endParaRPr lang="en-US" sz="2000" b="1" dirty="0">
              <a:solidFill>
                <a:srgbClr val="002060"/>
              </a:solidFill>
            </a:endParaRPr>
          </a:p>
        </p:txBody>
      </p:sp>
    </p:spTree>
    <p:extLst>
      <p:ext uri="{BB962C8B-B14F-4D97-AF65-F5344CB8AC3E}">
        <p14:creationId xmlns:p14="http://schemas.microsoft.com/office/powerpoint/2010/main" val="1191909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cs typeface="Arial" panose="020B0604020202020204" pitchFamily="34" charset="0"/>
              </a:rPr>
              <a:t>Comparing Fuel-Based &amp; NEI/MOVES in Regional Model</a:t>
            </a:r>
          </a:p>
        </p:txBody>
      </p:sp>
      <p:sp>
        <p:nvSpPr>
          <p:cNvPr id="4" name="TextBox 3"/>
          <p:cNvSpPr txBox="1"/>
          <p:nvPr/>
        </p:nvSpPr>
        <p:spPr>
          <a:xfrm>
            <a:off x="5996190" y="6488198"/>
            <a:ext cx="2859052" cy="338554"/>
          </a:xfrm>
          <a:prstGeom prst="rect">
            <a:avLst/>
          </a:prstGeom>
          <a:noFill/>
        </p:spPr>
        <p:txBody>
          <a:bodyPr wrap="none" rtlCol="0">
            <a:spAutoFit/>
          </a:bodyPr>
          <a:lstStyle/>
          <a:p>
            <a:pPr algn="r"/>
            <a:r>
              <a:rPr lang="en-US" sz="1600" dirty="0" smtClean="0">
                <a:solidFill>
                  <a:schemeClr val="tx1">
                    <a:lumMod val="50000"/>
                    <a:lumOff val="50000"/>
                  </a:schemeClr>
                </a:solidFill>
                <a:latin typeface="+mj-lt"/>
                <a:cs typeface="Arial" panose="020B0604020202020204" pitchFamily="34" charset="0"/>
              </a:rPr>
              <a:t>McDonald et </a:t>
            </a:r>
            <a:r>
              <a:rPr lang="en-US" sz="1600" dirty="0">
                <a:solidFill>
                  <a:schemeClr val="tx1">
                    <a:lumMod val="50000"/>
                    <a:lumOff val="50000"/>
                  </a:schemeClr>
                </a:solidFill>
                <a:latin typeface="+mj-lt"/>
                <a:cs typeface="Arial" panose="020B0604020202020204" pitchFamily="34" charset="0"/>
              </a:rPr>
              <a:t>al. </a:t>
            </a:r>
            <a:r>
              <a:rPr lang="en-US" sz="1600" dirty="0" smtClean="0">
                <a:solidFill>
                  <a:schemeClr val="tx1">
                    <a:lumMod val="50000"/>
                    <a:lumOff val="50000"/>
                  </a:schemeClr>
                </a:solidFill>
                <a:latin typeface="+mj-lt"/>
                <a:cs typeface="Arial" panose="020B0604020202020204" pitchFamily="34" charset="0"/>
              </a:rPr>
              <a:t>(</a:t>
            </a:r>
            <a:r>
              <a:rPr lang="en-US" sz="1600" i="1" dirty="0" smtClean="0">
                <a:solidFill>
                  <a:schemeClr val="tx1">
                    <a:lumMod val="50000"/>
                    <a:lumOff val="50000"/>
                  </a:schemeClr>
                </a:solidFill>
                <a:latin typeface="+mj-lt"/>
                <a:cs typeface="Arial" panose="020B0604020202020204" pitchFamily="34" charset="0"/>
              </a:rPr>
              <a:t>in preparation</a:t>
            </a:r>
            <a:r>
              <a:rPr lang="en-US" sz="1600" dirty="0" smtClean="0">
                <a:solidFill>
                  <a:schemeClr val="tx1">
                    <a:lumMod val="50000"/>
                    <a:lumOff val="50000"/>
                  </a:schemeClr>
                </a:solidFill>
                <a:latin typeface="+mj-lt"/>
                <a:cs typeface="Arial" panose="020B0604020202020204" pitchFamily="34" charset="0"/>
              </a:rPr>
              <a:t>)</a:t>
            </a:r>
            <a:endParaRPr lang="en-US" sz="1600" i="1" dirty="0">
              <a:solidFill>
                <a:schemeClr val="tx1">
                  <a:lumMod val="50000"/>
                  <a:lumOff val="50000"/>
                </a:schemeClr>
              </a:solidFill>
              <a:latin typeface="+mj-lt"/>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659" y="1729194"/>
            <a:ext cx="4271419" cy="34290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729194"/>
            <a:ext cx="4324365" cy="3429000"/>
          </a:xfrm>
          <a:prstGeom prst="rect">
            <a:avLst/>
          </a:prstGeom>
        </p:spPr>
      </p:pic>
      <p:sp>
        <p:nvSpPr>
          <p:cNvPr id="17" name="TextBox 16"/>
          <p:cNvSpPr txBox="1"/>
          <p:nvPr/>
        </p:nvSpPr>
        <p:spPr>
          <a:xfrm>
            <a:off x="3190503" y="1758494"/>
            <a:ext cx="1092819" cy="461665"/>
          </a:xfrm>
          <a:prstGeom prst="rect">
            <a:avLst/>
          </a:prstGeom>
          <a:noFill/>
        </p:spPr>
        <p:txBody>
          <a:bodyPr wrap="square" rtlCol="0">
            <a:spAutoFit/>
          </a:bodyPr>
          <a:lstStyle/>
          <a:p>
            <a:r>
              <a:rPr lang="en-US" sz="2400" b="1" dirty="0" err="1" smtClean="0"/>
              <a:t>NO</a:t>
            </a:r>
            <a:r>
              <a:rPr lang="en-US" sz="2400" b="1" baseline="-25000" dirty="0" err="1" smtClean="0"/>
              <a:t>y</a:t>
            </a:r>
            <a:endParaRPr lang="en-US" sz="2400" b="1" dirty="0"/>
          </a:p>
        </p:txBody>
      </p:sp>
      <p:sp>
        <p:nvSpPr>
          <p:cNvPr id="18" name="TextBox 17"/>
          <p:cNvSpPr txBox="1"/>
          <p:nvPr/>
        </p:nvSpPr>
        <p:spPr>
          <a:xfrm>
            <a:off x="7705493" y="1798193"/>
            <a:ext cx="914400" cy="461665"/>
          </a:xfrm>
          <a:prstGeom prst="rect">
            <a:avLst/>
          </a:prstGeom>
          <a:noFill/>
        </p:spPr>
        <p:txBody>
          <a:bodyPr wrap="square" rtlCol="0">
            <a:spAutoFit/>
          </a:bodyPr>
          <a:lstStyle/>
          <a:p>
            <a:r>
              <a:rPr lang="en-US" sz="2400" b="1" dirty="0" smtClean="0"/>
              <a:t>CO</a:t>
            </a:r>
            <a:endParaRPr lang="en-US" sz="2400" b="1" dirty="0"/>
          </a:p>
        </p:txBody>
      </p:sp>
      <p:sp>
        <p:nvSpPr>
          <p:cNvPr id="13" name="TextBox 12"/>
          <p:cNvSpPr txBox="1"/>
          <p:nvPr/>
        </p:nvSpPr>
        <p:spPr>
          <a:xfrm>
            <a:off x="1343025" y="1007442"/>
            <a:ext cx="6457950" cy="646331"/>
          </a:xfrm>
          <a:prstGeom prst="rect">
            <a:avLst/>
          </a:prstGeom>
          <a:noFill/>
        </p:spPr>
        <p:txBody>
          <a:bodyPr wrap="square" rtlCol="0">
            <a:spAutoFit/>
          </a:bodyPr>
          <a:lstStyle/>
          <a:p>
            <a:pPr algn="ctr"/>
            <a:r>
              <a:rPr lang="en-US" b="1" i="1" dirty="0"/>
              <a:t>WRF-</a:t>
            </a:r>
            <a:r>
              <a:rPr lang="en-US" b="1" i="1" dirty="0" err="1"/>
              <a:t>Chem</a:t>
            </a:r>
            <a:r>
              <a:rPr lang="en-US" b="1" i="1" dirty="0"/>
              <a:t> modeling compared to </a:t>
            </a:r>
            <a:r>
              <a:rPr lang="en-US" b="1" i="1" dirty="0" smtClean="0"/>
              <a:t>vertical </a:t>
            </a:r>
            <a:r>
              <a:rPr lang="en-US" b="1" i="1" dirty="0"/>
              <a:t>profile </a:t>
            </a:r>
            <a:r>
              <a:rPr lang="en-US" b="1" i="1" dirty="0" smtClean="0"/>
              <a:t>observations collected by </a:t>
            </a:r>
            <a:r>
              <a:rPr lang="en-US" b="1" i="1" dirty="0"/>
              <a:t>the NOAA P-3 aircraft in </a:t>
            </a:r>
            <a:r>
              <a:rPr lang="en-US" b="1" i="1" dirty="0" smtClean="0"/>
              <a:t>Nashville in summer </a:t>
            </a:r>
            <a:r>
              <a:rPr lang="en-US" b="1" i="1" dirty="0"/>
              <a:t>2013 </a:t>
            </a:r>
            <a:endParaRPr lang="en-US" b="1" i="1" dirty="0" smtClean="0"/>
          </a:p>
        </p:txBody>
      </p:sp>
      <p:sp>
        <p:nvSpPr>
          <p:cNvPr id="19" name="TextBox 18"/>
          <p:cNvSpPr txBox="1"/>
          <p:nvPr/>
        </p:nvSpPr>
        <p:spPr>
          <a:xfrm>
            <a:off x="1083329" y="5338148"/>
            <a:ext cx="6977342" cy="707886"/>
          </a:xfrm>
          <a:prstGeom prst="rect">
            <a:avLst/>
          </a:prstGeom>
          <a:noFill/>
        </p:spPr>
        <p:txBody>
          <a:bodyPr wrap="square" rtlCol="0">
            <a:spAutoFit/>
          </a:bodyPr>
          <a:lstStyle/>
          <a:p>
            <a:pPr algn="ctr"/>
            <a:r>
              <a:rPr lang="en-US" sz="2000" b="1" dirty="0" smtClean="0">
                <a:solidFill>
                  <a:srgbClr val="002060"/>
                </a:solidFill>
              </a:rPr>
              <a:t>Model using fuel-based motor vehicle emissions captures ambient </a:t>
            </a:r>
            <a:r>
              <a:rPr lang="en-US" sz="2000" b="1" dirty="0" err="1" smtClean="0">
                <a:solidFill>
                  <a:srgbClr val="002060"/>
                </a:solidFill>
              </a:rPr>
              <a:t>NOy</a:t>
            </a:r>
            <a:r>
              <a:rPr lang="en-US" sz="2000" b="1" dirty="0" smtClean="0">
                <a:solidFill>
                  <a:srgbClr val="002060"/>
                </a:solidFill>
              </a:rPr>
              <a:t> and CO in urban areas better than </a:t>
            </a:r>
            <a:r>
              <a:rPr lang="en-US" sz="2000" b="1" smtClean="0">
                <a:solidFill>
                  <a:srgbClr val="002060"/>
                </a:solidFill>
              </a:rPr>
              <a:t>EPA MOVES</a:t>
            </a:r>
            <a:endParaRPr lang="en-US" sz="2000" b="1" dirty="0">
              <a:solidFill>
                <a:srgbClr val="002060"/>
              </a:solidFill>
            </a:endParaRPr>
          </a:p>
        </p:txBody>
      </p:sp>
    </p:spTree>
    <p:extLst>
      <p:ext uri="{BB962C8B-B14F-4D97-AF65-F5344CB8AC3E}">
        <p14:creationId xmlns:p14="http://schemas.microsoft.com/office/powerpoint/2010/main" val="4759952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7276" y="1456725"/>
            <a:ext cx="4641423" cy="41148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36" y="1456725"/>
            <a:ext cx="4641423" cy="4114800"/>
          </a:xfrm>
          <a:prstGeom prst="rect">
            <a:avLst/>
          </a:prstGeom>
        </p:spPr>
      </p:pic>
      <p:sp>
        <p:nvSpPr>
          <p:cNvPr id="3" name="Rectangle 2"/>
          <p:cNvSpPr/>
          <p:nvPr/>
        </p:nvSpPr>
        <p:spPr>
          <a:xfrm>
            <a:off x="1"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cs typeface="Arial" panose="020B0604020202020204" pitchFamily="34" charset="0"/>
              </a:rPr>
              <a:t>Comparing Fuel-Based &amp; NEI/MOVES in Regional Model</a:t>
            </a:r>
          </a:p>
        </p:txBody>
      </p:sp>
      <p:sp>
        <p:nvSpPr>
          <p:cNvPr id="4" name="TextBox 3"/>
          <p:cNvSpPr txBox="1"/>
          <p:nvPr/>
        </p:nvSpPr>
        <p:spPr>
          <a:xfrm>
            <a:off x="6312711" y="6523367"/>
            <a:ext cx="2859052" cy="338554"/>
          </a:xfrm>
          <a:prstGeom prst="rect">
            <a:avLst/>
          </a:prstGeom>
          <a:noFill/>
        </p:spPr>
        <p:txBody>
          <a:bodyPr wrap="none" rtlCol="0">
            <a:spAutoFit/>
          </a:bodyPr>
          <a:lstStyle/>
          <a:p>
            <a:pPr algn="r"/>
            <a:r>
              <a:rPr lang="en-US" sz="1600" dirty="0" smtClean="0">
                <a:solidFill>
                  <a:schemeClr val="tx1">
                    <a:lumMod val="50000"/>
                    <a:lumOff val="50000"/>
                  </a:schemeClr>
                </a:solidFill>
                <a:latin typeface="+mj-lt"/>
                <a:cs typeface="Arial" panose="020B0604020202020204" pitchFamily="34" charset="0"/>
              </a:rPr>
              <a:t>McDonald et </a:t>
            </a:r>
            <a:r>
              <a:rPr lang="en-US" sz="1600" dirty="0">
                <a:solidFill>
                  <a:schemeClr val="tx1">
                    <a:lumMod val="50000"/>
                    <a:lumOff val="50000"/>
                  </a:schemeClr>
                </a:solidFill>
                <a:latin typeface="+mj-lt"/>
                <a:cs typeface="Arial" panose="020B0604020202020204" pitchFamily="34" charset="0"/>
              </a:rPr>
              <a:t>al. </a:t>
            </a:r>
            <a:r>
              <a:rPr lang="en-US" sz="1600" dirty="0" smtClean="0">
                <a:solidFill>
                  <a:schemeClr val="tx1">
                    <a:lumMod val="50000"/>
                    <a:lumOff val="50000"/>
                  </a:schemeClr>
                </a:solidFill>
                <a:latin typeface="+mj-lt"/>
                <a:cs typeface="Arial" panose="020B0604020202020204" pitchFamily="34" charset="0"/>
              </a:rPr>
              <a:t>(</a:t>
            </a:r>
            <a:r>
              <a:rPr lang="en-US" sz="1600" i="1" dirty="0" smtClean="0">
                <a:solidFill>
                  <a:schemeClr val="tx1">
                    <a:lumMod val="50000"/>
                    <a:lumOff val="50000"/>
                  </a:schemeClr>
                </a:solidFill>
                <a:latin typeface="+mj-lt"/>
                <a:cs typeface="Arial" panose="020B0604020202020204" pitchFamily="34" charset="0"/>
              </a:rPr>
              <a:t>in preparation</a:t>
            </a:r>
            <a:r>
              <a:rPr lang="en-US" sz="1600" dirty="0" smtClean="0">
                <a:solidFill>
                  <a:schemeClr val="tx1">
                    <a:lumMod val="50000"/>
                    <a:lumOff val="50000"/>
                  </a:schemeClr>
                </a:solidFill>
                <a:latin typeface="+mj-lt"/>
                <a:cs typeface="Arial" panose="020B0604020202020204" pitchFamily="34" charset="0"/>
              </a:rPr>
              <a:t>)</a:t>
            </a:r>
            <a:endParaRPr lang="en-US" sz="1600" i="1" dirty="0">
              <a:solidFill>
                <a:schemeClr val="tx1">
                  <a:lumMod val="50000"/>
                  <a:lumOff val="50000"/>
                </a:schemeClr>
              </a:solidFill>
              <a:latin typeface="+mj-lt"/>
              <a:cs typeface="Arial" panose="020B0604020202020204" pitchFamily="34" charset="0"/>
            </a:endParaRPr>
          </a:p>
        </p:txBody>
      </p:sp>
      <p:sp>
        <p:nvSpPr>
          <p:cNvPr id="13" name="TextBox 12"/>
          <p:cNvSpPr txBox="1"/>
          <p:nvPr/>
        </p:nvSpPr>
        <p:spPr>
          <a:xfrm>
            <a:off x="162046" y="1001593"/>
            <a:ext cx="4355229" cy="523220"/>
          </a:xfrm>
          <a:prstGeom prst="rect">
            <a:avLst/>
          </a:prstGeom>
          <a:noFill/>
        </p:spPr>
        <p:txBody>
          <a:bodyPr wrap="square" rtlCol="0">
            <a:spAutoFit/>
          </a:bodyPr>
          <a:lstStyle/>
          <a:p>
            <a:pPr algn="ctr"/>
            <a:r>
              <a:rPr lang="en-US" sz="1400" b="1" i="1" dirty="0"/>
              <a:t>Mean bias (model-</a:t>
            </a:r>
            <a:r>
              <a:rPr lang="en-US" sz="1400" b="1" i="1" dirty="0" err="1"/>
              <a:t>obs</a:t>
            </a:r>
            <a:r>
              <a:rPr lang="en-US" sz="1400" b="1" i="1" dirty="0"/>
              <a:t>) in </a:t>
            </a:r>
            <a:r>
              <a:rPr lang="en-US" sz="1400" b="1" i="1" dirty="0" smtClean="0"/>
              <a:t>summer 2013 daily 8-hr </a:t>
            </a:r>
            <a:r>
              <a:rPr lang="en-US" sz="1400" b="1" i="1" dirty="0"/>
              <a:t>O</a:t>
            </a:r>
            <a:r>
              <a:rPr lang="en-US" sz="1400" b="1" i="1" baseline="-25000" dirty="0"/>
              <a:t>3</a:t>
            </a:r>
            <a:r>
              <a:rPr lang="en-US" sz="1400" b="1" i="1" dirty="0"/>
              <a:t> </a:t>
            </a:r>
            <a:r>
              <a:rPr lang="en-US" sz="1400" b="1" i="1" dirty="0" smtClean="0"/>
              <a:t>max modeled with NEI </a:t>
            </a:r>
            <a:r>
              <a:rPr lang="en-US" sz="1400" b="1" i="1" dirty="0"/>
              <a:t>2011 </a:t>
            </a:r>
            <a:r>
              <a:rPr lang="en-US" sz="1400" b="1" i="1" dirty="0" smtClean="0"/>
              <a:t>vs. AQS data</a:t>
            </a:r>
          </a:p>
        </p:txBody>
      </p:sp>
      <p:sp>
        <p:nvSpPr>
          <p:cNvPr id="19" name="TextBox 18"/>
          <p:cNvSpPr txBox="1"/>
          <p:nvPr/>
        </p:nvSpPr>
        <p:spPr>
          <a:xfrm>
            <a:off x="1083329" y="5835267"/>
            <a:ext cx="6977342" cy="707886"/>
          </a:xfrm>
          <a:prstGeom prst="rect">
            <a:avLst/>
          </a:prstGeom>
          <a:noFill/>
        </p:spPr>
        <p:txBody>
          <a:bodyPr wrap="square" rtlCol="0">
            <a:spAutoFit/>
          </a:bodyPr>
          <a:lstStyle/>
          <a:p>
            <a:pPr algn="ctr"/>
            <a:r>
              <a:rPr lang="en-US" sz="2000" b="1" dirty="0" smtClean="0">
                <a:solidFill>
                  <a:srgbClr val="002060"/>
                </a:solidFill>
              </a:rPr>
              <a:t>Model using fuel-based motor vehicle emissions captures regional maximum O</a:t>
            </a:r>
            <a:r>
              <a:rPr lang="en-US" sz="2000" b="1" baseline="-25000" dirty="0" smtClean="0">
                <a:solidFill>
                  <a:srgbClr val="002060"/>
                </a:solidFill>
              </a:rPr>
              <a:t>3</a:t>
            </a:r>
            <a:r>
              <a:rPr lang="en-US" sz="2000" b="1" dirty="0" smtClean="0">
                <a:solidFill>
                  <a:srgbClr val="002060"/>
                </a:solidFill>
              </a:rPr>
              <a:t> levels better than EPA MOVES</a:t>
            </a:r>
            <a:endParaRPr lang="en-US" sz="2000" b="1" dirty="0">
              <a:solidFill>
                <a:srgbClr val="002060"/>
              </a:solidFill>
            </a:endParaRPr>
          </a:p>
        </p:txBody>
      </p:sp>
      <p:sp>
        <p:nvSpPr>
          <p:cNvPr id="12" name="TextBox 11"/>
          <p:cNvSpPr txBox="1"/>
          <p:nvPr/>
        </p:nvSpPr>
        <p:spPr>
          <a:xfrm>
            <a:off x="4749792" y="1001593"/>
            <a:ext cx="4176391" cy="523220"/>
          </a:xfrm>
          <a:prstGeom prst="rect">
            <a:avLst/>
          </a:prstGeom>
          <a:noFill/>
        </p:spPr>
        <p:txBody>
          <a:bodyPr wrap="square" rtlCol="0">
            <a:spAutoFit/>
          </a:bodyPr>
          <a:lstStyle/>
          <a:p>
            <a:pPr algn="ctr"/>
            <a:r>
              <a:rPr lang="en-US" sz="1400" b="1" i="1" dirty="0" smtClean="0"/>
              <a:t>Change in model-</a:t>
            </a:r>
            <a:r>
              <a:rPr lang="en-US" sz="1400" b="1" i="1" dirty="0" err="1" smtClean="0"/>
              <a:t>obs</a:t>
            </a:r>
            <a:r>
              <a:rPr lang="en-US" sz="1400" b="1" i="1" dirty="0" smtClean="0"/>
              <a:t> bias for daily 8-hr </a:t>
            </a:r>
            <a:r>
              <a:rPr lang="en-US" sz="1400" b="1" i="1" dirty="0"/>
              <a:t>O</a:t>
            </a:r>
            <a:r>
              <a:rPr lang="en-US" sz="1400" b="1" i="1" baseline="-25000" dirty="0"/>
              <a:t>3</a:t>
            </a:r>
            <a:r>
              <a:rPr lang="en-US" sz="1400" b="1" i="1" dirty="0"/>
              <a:t> </a:t>
            </a:r>
            <a:r>
              <a:rPr lang="en-US" sz="1400" b="1" i="1" dirty="0" smtClean="0"/>
              <a:t>max </a:t>
            </a:r>
          </a:p>
          <a:p>
            <a:pPr algn="ctr"/>
            <a:r>
              <a:rPr lang="en-US" sz="1400" b="1" i="1" dirty="0" smtClean="0"/>
              <a:t>(∆</a:t>
            </a:r>
            <a:r>
              <a:rPr lang="en-US" sz="1400" b="1" i="1" dirty="0"/>
              <a:t>bias = |model(NEI 2011</a:t>
            </a:r>
            <a:r>
              <a:rPr lang="en-US" sz="1400" b="1" i="1" dirty="0" smtClean="0"/>
              <a:t>)-</a:t>
            </a:r>
            <a:r>
              <a:rPr lang="en-US" sz="1400" b="1" i="1" dirty="0" err="1" smtClean="0"/>
              <a:t>obs</a:t>
            </a:r>
            <a:r>
              <a:rPr lang="en-US" sz="1400" b="1" i="1" dirty="0" smtClean="0"/>
              <a:t>|-|</a:t>
            </a:r>
            <a:r>
              <a:rPr lang="en-US" sz="1400" b="1" i="1" dirty="0"/>
              <a:t>model(FIVE) – </a:t>
            </a:r>
            <a:r>
              <a:rPr lang="en-US" sz="1400" b="1" i="1" dirty="0" err="1" smtClean="0"/>
              <a:t>obs</a:t>
            </a:r>
            <a:r>
              <a:rPr lang="en-US" sz="1400" b="1" i="1" dirty="0" smtClean="0"/>
              <a:t>|)</a:t>
            </a:r>
          </a:p>
        </p:txBody>
      </p:sp>
      <p:sp>
        <p:nvSpPr>
          <p:cNvPr id="2" name="TextBox 1"/>
          <p:cNvSpPr txBox="1"/>
          <p:nvPr/>
        </p:nvSpPr>
        <p:spPr>
          <a:xfrm>
            <a:off x="7105288" y="5527165"/>
            <a:ext cx="1559169" cy="307777"/>
          </a:xfrm>
          <a:prstGeom prst="rect">
            <a:avLst/>
          </a:prstGeom>
          <a:noFill/>
        </p:spPr>
        <p:txBody>
          <a:bodyPr wrap="square" rtlCol="0">
            <a:spAutoFit/>
          </a:bodyPr>
          <a:lstStyle/>
          <a:p>
            <a:r>
              <a:rPr lang="en-US" sz="1400" b="1" dirty="0" smtClean="0"/>
              <a:t>FIVE is better </a:t>
            </a:r>
            <a:r>
              <a:rPr lang="en-US" sz="1400" b="1" dirty="0" smtClean="0">
                <a:sym typeface="Wingdings"/>
              </a:rPr>
              <a:t></a:t>
            </a:r>
            <a:endParaRPr lang="en-US" sz="1400" b="1" dirty="0"/>
          </a:p>
        </p:txBody>
      </p:sp>
      <p:sp>
        <p:nvSpPr>
          <p:cNvPr id="14" name="TextBox 13"/>
          <p:cNvSpPr txBox="1"/>
          <p:nvPr/>
        </p:nvSpPr>
        <p:spPr>
          <a:xfrm>
            <a:off x="5492999" y="5527165"/>
            <a:ext cx="1559169" cy="307777"/>
          </a:xfrm>
          <a:prstGeom prst="rect">
            <a:avLst/>
          </a:prstGeom>
          <a:noFill/>
        </p:spPr>
        <p:txBody>
          <a:bodyPr wrap="square" rtlCol="0">
            <a:spAutoFit/>
          </a:bodyPr>
          <a:lstStyle/>
          <a:p>
            <a:r>
              <a:rPr lang="en-US" sz="1400" b="1" dirty="0" smtClean="0">
                <a:sym typeface="Wingdings"/>
              </a:rPr>
              <a:t> </a:t>
            </a:r>
            <a:r>
              <a:rPr lang="en-US" sz="1400" b="1" dirty="0" smtClean="0"/>
              <a:t>FIVE is worse</a:t>
            </a:r>
            <a:endParaRPr lang="en-US" sz="1400" b="1" dirty="0"/>
          </a:p>
        </p:txBody>
      </p:sp>
    </p:spTree>
    <p:extLst>
      <p:ext uri="{BB962C8B-B14F-4D97-AF65-F5344CB8AC3E}">
        <p14:creationId xmlns:p14="http://schemas.microsoft.com/office/powerpoint/2010/main" val="1675836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2577" y="1468589"/>
            <a:ext cx="4641423" cy="41148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02" y="1468589"/>
            <a:ext cx="4641423" cy="4114800"/>
          </a:xfrm>
          <a:prstGeom prst="rect">
            <a:avLst/>
          </a:prstGeom>
        </p:spPr>
      </p:pic>
      <p:sp>
        <p:nvSpPr>
          <p:cNvPr id="3" name="Rectangle 2"/>
          <p:cNvSpPr/>
          <p:nvPr/>
        </p:nvSpPr>
        <p:spPr>
          <a:xfrm>
            <a:off x="1"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chemeClr val="bg1"/>
                </a:solidFill>
                <a:cs typeface="Arial" panose="020B0604020202020204" pitchFamily="34" charset="0"/>
              </a:rPr>
              <a:t>Comparing Fuel-Based &amp; NEI/MOVES in Regional Model</a:t>
            </a:r>
          </a:p>
        </p:txBody>
      </p:sp>
      <p:sp>
        <p:nvSpPr>
          <p:cNvPr id="4" name="TextBox 3"/>
          <p:cNvSpPr txBox="1"/>
          <p:nvPr/>
        </p:nvSpPr>
        <p:spPr>
          <a:xfrm>
            <a:off x="6312711" y="6523367"/>
            <a:ext cx="2859052" cy="338554"/>
          </a:xfrm>
          <a:prstGeom prst="rect">
            <a:avLst/>
          </a:prstGeom>
          <a:noFill/>
        </p:spPr>
        <p:txBody>
          <a:bodyPr wrap="none" rtlCol="0">
            <a:spAutoFit/>
          </a:bodyPr>
          <a:lstStyle/>
          <a:p>
            <a:pPr algn="r"/>
            <a:r>
              <a:rPr lang="en-US" sz="1600" dirty="0" smtClean="0">
                <a:solidFill>
                  <a:schemeClr val="tx1">
                    <a:lumMod val="50000"/>
                    <a:lumOff val="50000"/>
                  </a:schemeClr>
                </a:solidFill>
                <a:latin typeface="+mj-lt"/>
                <a:cs typeface="Arial" panose="020B0604020202020204" pitchFamily="34" charset="0"/>
              </a:rPr>
              <a:t>McDonald et </a:t>
            </a:r>
            <a:r>
              <a:rPr lang="en-US" sz="1600" dirty="0">
                <a:solidFill>
                  <a:schemeClr val="tx1">
                    <a:lumMod val="50000"/>
                    <a:lumOff val="50000"/>
                  </a:schemeClr>
                </a:solidFill>
                <a:latin typeface="+mj-lt"/>
                <a:cs typeface="Arial" panose="020B0604020202020204" pitchFamily="34" charset="0"/>
              </a:rPr>
              <a:t>al. </a:t>
            </a:r>
            <a:r>
              <a:rPr lang="en-US" sz="1600" dirty="0" smtClean="0">
                <a:solidFill>
                  <a:schemeClr val="tx1">
                    <a:lumMod val="50000"/>
                    <a:lumOff val="50000"/>
                  </a:schemeClr>
                </a:solidFill>
                <a:latin typeface="+mj-lt"/>
                <a:cs typeface="Arial" panose="020B0604020202020204" pitchFamily="34" charset="0"/>
              </a:rPr>
              <a:t>(</a:t>
            </a:r>
            <a:r>
              <a:rPr lang="en-US" sz="1600" i="1" dirty="0" smtClean="0">
                <a:solidFill>
                  <a:schemeClr val="tx1">
                    <a:lumMod val="50000"/>
                    <a:lumOff val="50000"/>
                  </a:schemeClr>
                </a:solidFill>
                <a:latin typeface="+mj-lt"/>
                <a:cs typeface="Arial" panose="020B0604020202020204" pitchFamily="34" charset="0"/>
              </a:rPr>
              <a:t>in preparation</a:t>
            </a:r>
            <a:r>
              <a:rPr lang="en-US" sz="1600" dirty="0" smtClean="0">
                <a:solidFill>
                  <a:schemeClr val="tx1">
                    <a:lumMod val="50000"/>
                    <a:lumOff val="50000"/>
                  </a:schemeClr>
                </a:solidFill>
                <a:latin typeface="+mj-lt"/>
                <a:cs typeface="Arial" panose="020B0604020202020204" pitchFamily="34" charset="0"/>
              </a:rPr>
              <a:t>)</a:t>
            </a:r>
            <a:endParaRPr lang="en-US" sz="1600" i="1" dirty="0">
              <a:solidFill>
                <a:schemeClr val="tx1">
                  <a:lumMod val="50000"/>
                  <a:lumOff val="50000"/>
                </a:schemeClr>
              </a:solidFill>
              <a:latin typeface="+mj-lt"/>
              <a:cs typeface="Arial" panose="020B0604020202020204" pitchFamily="34" charset="0"/>
            </a:endParaRPr>
          </a:p>
        </p:txBody>
      </p:sp>
      <p:sp>
        <p:nvSpPr>
          <p:cNvPr id="13" name="TextBox 12"/>
          <p:cNvSpPr txBox="1"/>
          <p:nvPr/>
        </p:nvSpPr>
        <p:spPr>
          <a:xfrm>
            <a:off x="150471" y="971555"/>
            <a:ext cx="4381504" cy="523220"/>
          </a:xfrm>
          <a:prstGeom prst="rect">
            <a:avLst/>
          </a:prstGeom>
          <a:noFill/>
        </p:spPr>
        <p:txBody>
          <a:bodyPr wrap="square" rtlCol="0">
            <a:spAutoFit/>
          </a:bodyPr>
          <a:lstStyle/>
          <a:p>
            <a:pPr algn="ctr"/>
            <a:r>
              <a:rPr lang="en-US" sz="1400" b="1" i="1" dirty="0"/>
              <a:t>Mean </a:t>
            </a:r>
            <a:r>
              <a:rPr lang="en-US" sz="1400" b="1" i="1" dirty="0" smtClean="0"/>
              <a:t>bias (model-</a:t>
            </a:r>
            <a:r>
              <a:rPr lang="en-US" sz="1400" b="1" i="1" dirty="0" err="1" smtClean="0"/>
              <a:t>obs</a:t>
            </a:r>
            <a:r>
              <a:rPr lang="en-US" sz="1400" b="1" i="1" dirty="0" smtClean="0"/>
              <a:t>) in 2013 O</a:t>
            </a:r>
            <a:r>
              <a:rPr lang="en-US" sz="1400" b="1" i="1" baseline="-25000" dirty="0" smtClean="0"/>
              <a:t>3</a:t>
            </a:r>
            <a:r>
              <a:rPr lang="en-US" sz="1400" b="1" i="1" dirty="0" smtClean="0"/>
              <a:t> exceedance days (&gt;70 ppb) modeled with NEI </a:t>
            </a:r>
            <a:r>
              <a:rPr lang="en-US" sz="1400" b="1" i="1" dirty="0"/>
              <a:t>2011 </a:t>
            </a:r>
            <a:r>
              <a:rPr lang="en-US" sz="1400" b="1" i="1" dirty="0" smtClean="0"/>
              <a:t>vs. AQS data</a:t>
            </a:r>
          </a:p>
        </p:txBody>
      </p:sp>
      <p:sp>
        <p:nvSpPr>
          <p:cNvPr id="19" name="TextBox 18"/>
          <p:cNvSpPr txBox="1"/>
          <p:nvPr/>
        </p:nvSpPr>
        <p:spPr>
          <a:xfrm>
            <a:off x="1083329" y="5800543"/>
            <a:ext cx="6977342" cy="707886"/>
          </a:xfrm>
          <a:prstGeom prst="rect">
            <a:avLst/>
          </a:prstGeom>
          <a:noFill/>
        </p:spPr>
        <p:txBody>
          <a:bodyPr wrap="square" rtlCol="0">
            <a:spAutoFit/>
          </a:bodyPr>
          <a:lstStyle/>
          <a:p>
            <a:pPr algn="ctr"/>
            <a:r>
              <a:rPr lang="en-US" sz="2000" b="1" dirty="0" smtClean="0">
                <a:solidFill>
                  <a:srgbClr val="002060"/>
                </a:solidFill>
              </a:rPr>
              <a:t>Model using fuel-based motor vehicle emissions captures regional O</a:t>
            </a:r>
            <a:r>
              <a:rPr lang="en-US" sz="2000" b="1" baseline="-25000" dirty="0" smtClean="0">
                <a:solidFill>
                  <a:srgbClr val="002060"/>
                </a:solidFill>
              </a:rPr>
              <a:t>3</a:t>
            </a:r>
            <a:r>
              <a:rPr lang="en-US" sz="2000" b="1" dirty="0" smtClean="0">
                <a:solidFill>
                  <a:srgbClr val="002060"/>
                </a:solidFill>
              </a:rPr>
              <a:t> exceedance days better than EPA MOVES</a:t>
            </a:r>
            <a:endParaRPr lang="en-US" sz="2000" b="1" dirty="0">
              <a:solidFill>
                <a:srgbClr val="002060"/>
              </a:solidFill>
            </a:endParaRPr>
          </a:p>
        </p:txBody>
      </p:sp>
      <p:sp>
        <p:nvSpPr>
          <p:cNvPr id="12" name="TextBox 11"/>
          <p:cNvSpPr txBox="1"/>
          <p:nvPr/>
        </p:nvSpPr>
        <p:spPr>
          <a:xfrm>
            <a:off x="4749792" y="971555"/>
            <a:ext cx="4176391" cy="523220"/>
          </a:xfrm>
          <a:prstGeom prst="rect">
            <a:avLst/>
          </a:prstGeom>
          <a:noFill/>
        </p:spPr>
        <p:txBody>
          <a:bodyPr wrap="square" rtlCol="0">
            <a:spAutoFit/>
          </a:bodyPr>
          <a:lstStyle/>
          <a:p>
            <a:pPr algn="ctr"/>
            <a:r>
              <a:rPr lang="en-US" sz="1400" b="1" i="1" dirty="0" smtClean="0"/>
              <a:t>Change in model-</a:t>
            </a:r>
            <a:r>
              <a:rPr lang="en-US" sz="1400" b="1" i="1" dirty="0" err="1" smtClean="0"/>
              <a:t>obs</a:t>
            </a:r>
            <a:r>
              <a:rPr lang="en-US" sz="1400" b="1" i="1" dirty="0" smtClean="0"/>
              <a:t> bias for O</a:t>
            </a:r>
            <a:r>
              <a:rPr lang="en-US" sz="1400" b="1" i="1" baseline="-25000" dirty="0" smtClean="0"/>
              <a:t>3</a:t>
            </a:r>
            <a:r>
              <a:rPr lang="en-US" sz="1400" b="1" i="1" dirty="0" smtClean="0"/>
              <a:t> exceedance days</a:t>
            </a:r>
          </a:p>
          <a:p>
            <a:pPr algn="ctr"/>
            <a:r>
              <a:rPr lang="en-US" sz="1400" b="1" i="1" dirty="0" smtClean="0"/>
              <a:t>(∆</a:t>
            </a:r>
            <a:r>
              <a:rPr lang="en-US" sz="1400" b="1" i="1" dirty="0"/>
              <a:t>bias = |model(NEI 2011</a:t>
            </a:r>
            <a:r>
              <a:rPr lang="en-US" sz="1400" b="1" i="1" dirty="0" smtClean="0"/>
              <a:t>)-</a:t>
            </a:r>
            <a:r>
              <a:rPr lang="en-US" sz="1400" b="1" i="1" dirty="0" err="1" smtClean="0"/>
              <a:t>obs</a:t>
            </a:r>
            <a:r>
              <a:rPr lang="en-US" sz="1400" b="1" i="1" dirty="0" smtClean="0"/>
              <a:t>|-|</a:t>
            </a:r>
            <a:r>
              <a:rPr lang="en-US" sz="1400" b="1" i="1" dirty="0"/>
              <a:t>model(FIVE) – </a:t>
            </a:r>
            <a:r>
              <a:rPr lang="en-US" sz="1400" b="1" i="1" dirty="0" err="1" smtClean="0"/>
              <a:t>obs</a:t>
            </a:r>
            <a:r>
              <a:rPr lang="en-US" sz="1400" b="1" i="1" dirty="0" smtClean="0"/>
              <a:t>|)</a:t>
            </a:r>
          </a:p>
        </p:txBody>
      </p:sp>
      <p:sp>
        <p:nvSpPr>
          <p:cNvPr id="2" name="TextBox 1"/>
          <p:cNvSpPr txBox="1"/>
          <p:nvPr/>
        </p:nvSpPr>
        <p:spPr>
          <a:xfrm>
            <a:off x="7105288" y="5527165"/>
            <a:ext cx="1559169" cy="307777"/>
          </a:xfrm>
          <a:prstGeom prst="rect">
            <a:avLst/>
          </a:prstGeom>
          <a:noFill/>
        </p:spPr>
        <p:txBody>
          <a:bodyPr wrap="square" rtlCol="0">
            <a:spAutoFit/>
          </a:bodyPr>
          <a:lstStyle/>
          <a:p>
            <a:r>
              <a:rPr lang="en-US" sz="1400" b="1" dirty="0" smtClean="0"/>
              <a:t>FIVE is better </a:t>
            </a:r>
            <a:r>
              <a:rPr lang="en-US" sz="1400" b="1" dirty="0" smtClean="0">
                <a:sym typeface="Wingdings"/>
              </a:rPr>
              <a:t></a:t>
            </a:r>
            <a:endParaRPr lang="en-US" sz="1400" b="1" dirty="0"/>
          </a:p>
        </p:txBody>
      </p:sp>
      <p:sp>
        <p:nvSpPr>
          <p:cNvPr id="14" name="TextBox 13"/>
          <p:cNvSpPr txBox="1"/>
          <p:nvPr/>
        </p:nvSpPr>
        <p:spPr>
          <a:xfrm>
            <a:off x="5492999" y="5527165"/>
            <a:ext cx="1559169" cy="307777"/>
          </a:xfrm>
          <a:prstGeom prst="rect">
            <a:avLst/>
          </a:prstGeom>
          <a:noFill/>
        </p:spPr>
        <p:txBody>
          <a:bodyPr wrap="square" rtlCol="0">
            <a:spAutoFit/>
          </a:bodyPr>
          <a:lstStyle/>
          <a:p>
            <a:r>
              <a:rPr lang="en-US" sz="1400" b="1" dirty="0" smtClean="0">
                <a:sym typeface="Wingdings"/>
              </a:rPr>
              <a:t> </a:t>
            </a:r>
            <a:r>
              <a:rPr lang="en-US" sz="1400" b="1" dirty="0" smtClean="0"/>
              <a:t>FIVE is worse</a:t>
            </a:r>
            <a:endParaRPr lang="en-US" sz="1400" b="1" dirty="0"/>
          </a:p>
        </p:txBody>
      </p:sp>
    </p:spTree>
    <p:extLst>
      <p:ext uri="{BB962C8B-B14F-4D97-AF65-F5344CB8AC3E}">
        <p14:creationId xmlns:p14="http://schemas.microsoft.com/office/powerpoint/2010/main" val="1957951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110" y="0"/>
            <a:ext cx="8229600" cy="692233"/>
          </a:xfrm>
        </p:spPr>
        <p:txBody>
          <a:bodyPr>
            <a:normAutofit fontScale="90000"/>
          </a:bodyPr>
          <a:lstStyle/>
          <a:p>
            <a:r>
              <a:rPr lang="en-US" sz="3600" b="1" dirty="0" smtClean="0"/>
              <a:t>Successes and Challenges of US Clean Air Act</a:t>
            </a:r>
            <a:endParaRPr lang="en-US" sz="3600" b="1" dirty="0"/>
          </a:p>
        </p:txBody>
      </p:sp>
      <p:sp>
        <p:nvSpPr>
          <p:cNvPr id="3" name="TextBox 2"/>
          <p:cNvSpPr txBox="1"/>
          <p:nvPr/>
        </p:nvSpPr>
        <p:spPr>
          <a:xfrm>
            <a:off x="5651383" y="3266339"/>
            <a:ext cx="3503634" cy="307777"/>
          </a:xfrm>
          <a:prstGeom prst="rect">
            <a:avLst/>
          </a:prstGeom>
          <a:noFill/>
        </p:spPr>
        <p:txBody>
          <a:bodyPr wrap="square" rtlCol="0">
            <a:spAutoFit/>
          </a:bodyPr>
          <a:lstStyle/>
          <a:p>
            <a:r>
              <a:rPr lang="en-US" sz="1400" b="1" smtClean="0">
                <a:hlinkClick r:id="rId3"/>
              </a:rPr>
              <a:t>www3.epa.gov/</a:t>
            </a:r>
            <a:r>
              <a:rPr lang="en-US" sz="1400" b="1" dirty="0" smtClean="0">
                <a:hlinkClick r:id="rId3"/>
              </a:rPr>
              <a:t>airtrends/aqtrends.html</a:t>
            </a:r>
            <a:r>
              <a:rPr lang="en-US" sz="1400" b="1" dirty="0" smtClean="0"/>
              <a:t> </a:t>
            </a:r>
            <a:endParaRPr lang="en-US" sz="1400" b="1" dirty="0"/>
          </a:p>
        </p:txBody>
      </p:sp>
      <p:grpSp>
        <p:nvGrpSpPr>
          <p:cNvPr id="9" name="Group 8"/>
          <p:cNvGrpSpPr/>
          <p:nvPr/>
        </p:nvGrpSpPr>
        <p:grpSpPr>
          <a:xfrm>
            <a:off x="3849444" y="3833652"/>
            <a:ext cx="5063246" cy="2848076"/>
            <a:chOff x="3959614" y="4009924"/>
            <a:chExt cx="5063246" cy="2848076"/>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59614" y="4009924"/>
              <a:ext cx="5063246" cy="2848076"/>
            </a:xfrm>
            <a:prstGeom prst="rect">
              <a:avLst/>
            </a:prstGeom>
          </p:spPr>
        </p:pic>
        <p:sp>
          <p:nvSpPr>
            <p:cNvPr id="6" name="Rectangle 5"/>
            <p:cNvSpPr/>
            <p:nvPr/>
          </p:nvSpPr>
          <p:spPr>
            <a:xfrm>
              <a:off x="4417764" y="4140801"/>
              <a:ext cx="4329803" cy="338554"/>
            </a:xfrm>
            <a:prstGeom prst="rect">
              <a:avLst/>
            </a:prstGeom>
          </p:spPr>
          <p:txBody>
            <a:bodyPr wrap="square">
              <a:spAutoFit/>
            </a:bodyPr>
            <a:lstStyle/>
            <a:p>
              <a:r>
                <a:rPr lang="en-US" sz="1600" b="1" dirty="0">
                  <a:solidFill>
                    <a:schemeClr val="bg1"/>
                  </a:solidFill>
                </a:rPr>
                <a:t>Current US Non-Attainment Areas for O</a:t>
              </a:r>
              <a:r>
                <a:rPr lang="en-US" sz="1600" b="1" baseline="-25000" dirty="0">
                  <a:solidFill>
                    <a:schemeClr val="bg1"/>
                  </a:solidFill>
                </a:rPr>
                <a:t>3</a:t>
              </a:r>
              <a:r>
                <a:rPr lang="en-US" sz="1600" b="1" dirty="0">
                  <a:solidFill>
                    <a:schemeClr val="bg1"/>
                  </a:solidFill>
                </a:rPr>
                <a:t> and PM</a:t>
              </a:r>
            </a:p>
          </p:txBody>
        </p:sp>
      </p:grpSp>
      <p:sp>
        <p:nvSpPr>
          <p:cNvPr id="7" name="TextBox 6"/>
          <p:cNvSpPr txBox="1"/>
          <p:nvPr/>
        </p:nvSpPr>
        <p:spPr>
          <a:xfrm>
            <a:off x="5645118" y="711794"/>
            <a:ext cx="3498882" cy="2554545"/>
          </a:xfrm>
          <a:prstGeom prst="rect">
            <a:avLst/>
          </a:prstGeom>
          <a:noFill/>
        </p:spPr>
        <p:txBody>
          <a:bodyPr wrap="square" rtlCol="0">
            <a:spAutoFit/>
          </a:bodyPr>
          <a:lstStyle/>
          <a:p>
            <a:r>
              <a:rPr lang="en-US" sz="2000" dirty="0" smtClean="0"/>
              <a:t>US Clean Air Act and subsequent regulations have reduced emissions of criteria pollutants for decades.</a:t>
            </a:r>
          </a:p>
          <a:p>
            <a:endParaRPr lang="en-US" sz="2000" dirty="0" smtClean="0"/>
          </a:p>
          <a:p>
            <a:r>
              <a:rPr lang="en-US" sz="2000" dirty="0" smtClean="0"/>
              <a:t>At the same time, population, economy, vehicle use, and energy consumption increased</a:t>
            </a:r>
            <a:endParaRPr lang="en-US" sz="2000" dirty="0"/>
          </a:p>
        </p:txBody>
      </p:sp>
      <p:sp>
        <p:nvSpPr>
          <p:cNvPr id="8" name="TextBox 7"/>
          <p:cNvSpPr txBox="1"/>
          <p:nvPr/>
        </p:nvSpPr>
        <p:spPr>
          <a:xfrm>
            <a:off x="189694" y="4303083"/>
            <a:ext cx="3498882" cy="1631216"/>
          </a:xfrm>
          <a:prstGeom prst="rect">
            <a:avLst/>
          </a:prstGeom>
          <a:noFill/>
        </p:spPr>
        <p:txBody>
          <a:bodyPr wrap="square" rtlCol="0">
            <a:spAutoFit/>
          </a:bodyPr>
          <a:lstStyle/>
          <a:p>
            <a:r>
              <a:rPr lang="en-US" sz="2000" dirty="0" smtClean="0"/>
              <a:t>US counties representing a significant fraction of US population remain in non-attainment of O</a:t>
            </a:r>
            <a:r>
              <a:rPr lang="en-US" sz="2000" baseline="-25000" dirty="0" smtClean="0"/>
              <a:t>3</a:t>
            </a:r>
            <a:r>
              <a:rPr lang="en-US" sz="2000" dirty="0" smtClean="0"/>
              <a:t> and PM standards</a:t>
            </a:r>
            <a:endParaRPr lang="en-US" sz="2000" dirty="0"/>
          </a:p>
        </p:txBody>
      </p:sp>
      <p:grpSp>
        <p:nvGrpSpPr>
          <p:cNvPr id="27" name="Group 26"/>
          <p:cNvGrpSpPr/>
          <p:nvPr/>
        </p:nvGrpSpPr>
        <p:grpSpPr>
          <a:xfrm>
            <a:off x="0" y="632288"/>
            <a:ext cx="5712925" cy="3342290"/>
            <a:chOff x="0" y="632288"/>
            <a:chExt cx="5712925" cy="3342290"/>
          </a:xfrm>
        </p:grpSpPr>
        <p:pic>
          <p:nvPicPr>
            <p:cNvPr id="4" name="Picture 3"/>
            <p:cNvPicPr>
              <a:picLocks noChangeAspect="1"/>
            </p:cNvPicPr>
            <p:nvPr/>
          </p:nvPicPr>
          <p:blipFill>
            <a:blip r:embed="rId5"/>
            <a:stretch>
              <a:fillRect/>
            </a:stretch>
          </p:blipFill>
          <p:spPr>
            <a:xfrm>
              <a:off x="0" y="632288"/>
              <a:ext cx="5712925" cy="2963580"/>
            </a:xfrm>
            <a:prstGeom prst="rect">
              <a:avLst/>
            </a:prstGeom>
          </p:spPr>
        </p:pic>
        <p:grpSp>
          <p:nvGrpSpPr>
            <p:cNvPr id="26" name="Group 25"/>
            <p:cNvGrpSpPr/>
            <p:nvPr/>
          </p:nvGrpSpPr>
          <p:grpSpPr>
            <a:xfrm>
              <a:off x="136860" y="3424426"/>
              <a:ext cx="3389953" cy="550152"/>
              <a:chOff x="136860" y="3424426"/>
              <a:chExt cx="3389953" cy="550152"/>
            </a:xfrm>
          </p:grpSpPr>
          <p:sp>
            <p:nvSpPr>
              <p:cNvPr id="12" name="TextBox 11"/>
              <p:cNvSpPr txBox="1"/>
              <p:nvPr/>
            </p:nvSpPr>
            <p:spPr>
              <a:xfrm rot="16200000">
                <a:off x="1139998" y="3545613"/>
                <a:ext cx="550151" cy="307777"/>
              </a:xfrm>
              <a:prstGeom prst="rect">
                <a:avLst/>
              </a:prstGeom>
              <a:solidFill>
                <a:schemeClr val="bg1"/>
              </a:solidFill>
            </p:spPr>
            <p:txBody>
              <a:bodyPr wrap="none" rtlCol="0">
                <a:spAutoFit/>
              </a:bodyPr>
              <a:lstStyle/>
              <a:p>
                <a:r>
                  <a:rPr lang="en-US" sz="1400" dirty="0" smtClean="0"/>
                  <a:t>2000</a:t>
                </a:r>
                <a:endParaRPr lang="en-US" sz="1400" dirty="0"/>
              </a:p>
            </p:txBody>
          </p:sp>
          <p:sp>
            <p:nvSpPr>
              <p:cNvPr id="13" name="TextBox 12"/>
              <p:cNvSpPr txBox="1"/>
              <p:nvPr/>
            </p:nvSpPr>
            <p:spPr>
              <a:xfrm rot="16200000">
                <a:off x="1704108" y="3545613"/>
                <a:ext cx="550151" cy="307777"/>
              </a:xfrm>
              <a:prstGeom prst="rect">
                <a:avLst/>
              </a:prstGeom>
              <a:solidFill>
                <a:schemeClr val="bg1"/>
              </a:solidFill>
            </p:spPr>
            <p:txBody>
              <a:bodyPr wrap="none" rtlCol="0">
                <a:spAutoFit/>
              </a:bodyPr>
              <a:lstStyle/>
              <a:p>
                <a:r>
                  <a:rPr lang="en-US" sz="1400" dirty="0" smtClean="0"/>
                  <a:t>2004</a:t>
                </a:r>
                <a:endParaRPr lang="en-US" sz="1400" dirty="0"/>
              </a:p>
            </p:txBody>
          </p:sp>
          <p:sp>
            <p:nvSpPr>
              <p:cNvPr id="14" name="TextBox 13"/>
              <p:cNvSpPr txBox="1"/>
              <p:nvPr/>
            </p:nvSpPr>
            <p:spPr>
              <a:xfrm rot="16200000">
                <a:off x="2528794" y="3545614"/>
                <a:ext cx="550151" cy="307777"/>
              </a:xfrm>
              <a:prstGeom prst="rect">
                <a:avLst/>
              </a:prstGeom>
              <a:solidFill>
                <a:schemeClr val="bg1"/>
              </a:solidFill>
            </p:spPr>
            <p:txBody>
              <a:bodyPr wrap="none" rtlCol="0">
                <a:spAutoFit/>
              </a:bodyPr>
              <a:lstStyle/>
              <a:p>
                <a:r>
                  <a:rPr lang="en-US" sz="1400" dirty="0" smtClean="0"/>
                  <a:t>2010</a:t>
                </a:r>
                <a:endParaRPr lang="en-US" sz="1400" dirty="0"/>
              </a:p>
            </p:txBody>
          </p:sp>
          <p:sp>
            <p:nvSpPr>
              <p:cNvPr id="15" name="TextBox 14"/>
              <p:cNvSpPr txBox="1"/>
              <p:nvPr/>
            </p:nvSpPr>
            <p:spPr>
              <a:xfrm rot="16200000">
                <a:off x="224901" y="3545613"/>
                <a:ext cx="550151" cy="307777"/>
              </a:xfrm>
              <a:prstGeom prst="rect">
                <a:avLst/>
              </a:prstGeom>
              <a:solidFill>
                <a:schemeClr val="bg1"/>
              </a:solidFill>
            </p:spPr>
            <p:txBody>
              <a:bodyPr wrap="none" rtlCol="0">
                <a:spAutoFit/>
              </a:bodyPr>
              <a:lstStyle/>
              <a:p>
                <a:r>
                  <a:rPr lang="en-US" sz="1400" dirty="0" smtClean="0"/>
                  <a:t>1985</a:t>
                </a:r>
                <a:endParaRPr lang="en-US" sz="1400" dirty="0"/>
              </a:p>
            </p:txBody>
          </p:sp>
          <p:sp>
            <p:nvSpPr>
              <p:cNvPr id="17" name="TextBox 16"/>
              <p:cNvSpPr txBox="1"/>
              <p:nvPr/>
            </p:nvSpPr>
            <p:spPr>
              <a:xfrm rot="16200000">
                <a:off x="1413451" y="3545613"/>
                <a:ext cx="550151" cy="307777"/>
              </a:xfrm>
              <a:prstGeom prst="rect">
                <a:avLst/>
              </a:prstGeom>
              <a:solidFill>
                <a:schemeClr val="bg1"/>
              </a:solidFill>
            </p:spPr>
            <p:txBody>
              <a:bodyPr wrap="none" rtlCol="0">
                <a:spAutoFit/>
              </a:bodyPr>
              <a:lstStyle/>
              <a:p>
                <a:r>
                  <a:rPr lang="en-US" sz="1400" dirty="0" smtClean="0"/>
                  <a:t>2002</a:t>
                </a:r>
                <a:endParaRPr lang="en-US" sz="1400" dirty="0"/>
              </a:p>
            </p:txBody>
          </p:sp>
          <p:sp>
            <p:nvSpPr>
              <p:cNvPr id="18" name="TextBox 17"/>
              <p:cNvSpPr txBox="1"/>
              <p:nvPr/>
            </p:nvSpPr>
            <p:spPr>
              <a:xfrm rot="16200000">
                <a:off x="1976696" y="3545614"/>
                <a:ext cx="550151" cy="307777"/>
              </a:xfrm>
              <a:prstGeom prst="rect">
                <a:avLst/>
              </a:prstGeom>
              <a:solidFill>
                <a:schemeClr val="bg1"/>
              </a:solidFill>
            </p:spPr>
            <p:txBody>
              <a:bodyPr wrap="none" rtlCol="0">
                <a:spAutoFit/>
              </a:bodyPr>
              <a:lstStyle/>
              <a:p>
                <a:r>
                  <a:rPr lang="en-US" sz="1400" dirty="0" smtClean="0"/>
                  <a:t>2006</a:t>
                </a:r>
                <a:endParaRPr lang="en-US" sz="1400" dirty="0"/>
              </a:p>
            </p:txBody>
          </p:sp>
          <p:sp>
            <p:nvSpPr>
              <p:cNvPr id="19" name="TextBox 18"/>
              <p:cNvSpPr txBox="1"/>
              <p:nvPr/>
            </p:nvSpPr>
            <p:spPr>
              <a:xfrm rot="16200000">
                <a:off x="3097849" y="3545614"/>
                <a:ext cx="550151" cy="307777"/>
              </a:xfrm>
              <a:prstGeom prst="rect">
                <a:avLst/>
              </a:prstGeom>
              <a:solidFill>
                <a:schemeClr val="bg1"/>
              </a:solidFill>
            </p:spPr>
            <p:txBody>
              <a:bodyPr wrap="none" rtlCol="0">
                <a:spAutoFit/>
              </a:bodyPr>
              <a:lstStyle/>
              <a:p>
                <a:r>
                  <a:rPr lang="en-US" sz="1400" dirty="0" smtClean="0"/>
                  <a:t>2014</a:t>
                </a:r>
                <a:endParaRPr lang="en-US" sz="1400" dirty="0"/>
              </a:p>
            </p:txBody>
          </p:sp>
          <p:sp>
            <p:nvSpPr>
              <p:cNvPr id="21" name="TextBox 20"/>
              <p:cNvSpPr txBox="1"/>
              <p:nvPr/>
            </p:nvSpPr>
            <p:spPr>
              <a:xfrm rot="16200000">
                <a:off x="2258632" y="3545614"/>
                <a:ext cx="550151" cy="307777"/>
              </a:xfrm>
              <a:prstGeom prst="rect">
                <a:avLst/>
              </a:prstGeom>
              <a:solidFill>
                <a:schemeClr val="bg1"/>
              </a:solidFill>
            </p:spPr>
            <p:txBody>
              <a:bodyPr wrap="none" rtlCol="0">
                <a:spAutoFit/>
              </a:bodyPr>
              <a:lstStyle/>
              <a:p>
                <a:r>
                  <a:rPr lang="en-US" sz="1400" dirty="0" smtClean="0"/>
                  <a:t>2008</a:t>
                </a:r>
                <a:endParaRPr lang="en-US" sz="1400" dirty="0"/>
              </a:p>
            </p:txBody>
          </p:sp>
          <p:sp>
            <p:nvSpPr>
              <p:cNvPr id="22" name="TextBox 21"/>
              <p:cNvSpPr txBox="1"/>
              <p:nvPr/>
            </p:nvSpPr>
            <p:spPr>
              <a:xfrm rot="16200000">
                <a:off x="2810730" y="3545614"/>
                <a:ext cx="550151" cy="307777"/>
              </a:xfrm>
              <a:prstGeom prst="rect">
                <a:avLst/>
              </a:prstGeom>
              <a:solidFill>
                <a:schemeClr val="bg1"/>
              </a:solidFill>
            </p:spPr>
            <p:txBody>
              <a:bodyPr wrap="none" rtlCol="0">
                <a:spAutoFit/>
              </a:bodyPr>
              <a:lstStyle/>
              <a:p>
                <a:r>
                  <a:rPr lang="en-US" sz="1400" dirty="0" smtClean="0"/>
                  <a:t>2012</a:t>
                </a:r>
                <a:endParaRPr lang="en-US" sz="1400" dirty="0"/>
              </a:p>
            </p:txBody>
          </p:sp>
          <p:sp>
            <p:nvSpPr>
              <p:cNvPr id="23" name="TextBox 22"/>
              <p:cNvSpPr txBox="1"/>
              <p:nvPr/>
            </p:nvSpPr>
            <p:spPr>
              <a:xfrm rot="16200000">
                <a:off x="852735" y="3545613"/>
                <a:ext cx="550151" cy="307777"/>
              </a:xfrm>
              <a:prstGeom prst="rect">
                <a:avLst/>
              </a:prstGeom>
              <a:solidFill>
                <a:schemeClr val="bg1"/>
              </a:solidFill>
            </p:spPr>
            <p:txBody>
              <a:bodyPr wrap="none" rtlCol="0">
                <a:spAutoFit/>
              </a:bodyPr>
              <a:lstStyle/>
              <a:p>
                <a:r>
                  <a:rPr lang="en-US" sz="1400" dirty="0" smtClean="0"/>
                  <a:t>1998</a:t>
                </a:r>
                <a:endParaRPr lang="en-US" sz="1400" dirty="0"/>
              </a:p>
            </p:txBody>
          </p:sp>
          <p:sp>
            <p:nvSpPr>
              <p:cNvPr id="24" name="TextBox 23"/>
              <p:cNvSpPr txBox="1"/>
              <p:nvPr/>
            </p:nvSpPr>
            <p:spPr>
              <a:xfrm rot="16200000">
                <a:off x="598900" y="3545613"/>
                <a:ext cx="550151" cy="307777"/>
              </a:xfrm>
              <a:prstGeom prst="rect">
                <a:avLst/>
              </a:prstGeom>
              <a:solidFill>
                <a:schemeClr val="bg1"/>
              </a:solidFill>
            </p:spPr>
            <p:txBody>
              <a:bodyPr wrap="none" rtlCol="0">
                <a:spAutoFit/>
              </a:bodyPr>
              <a:lstStyle/>
              <a:p>
                <a:r>
                  <a:rPr lang="en-US" sz="1400" dirty="0" smtClean="0">
                    <a:solidFill>
                      <a:schemeClr val="bg1"/>
                    </a:solidFill>
                  </a:rPr>
                  <a:t>1998</a:t>
                </a:r>
                <a:endParaRPr lang="en-US" sz="1400" dirty="0">
                  <a:solidFill>
                    <a:schemeClr val="bg1"/>
                  </a:solidFill>
                </a:endParaRPr>
              </a:p>
            </p:txBody>
          </p:sp>
          <p:sp>
            <p:nvSpPr>
              <p:cNvPr id="11" name="TextBox 10"/>
              <p:cNvSpPr txBox="1"/>
              <p:nvPr/>
            </p:nvSpPr>
            <p:spPr>
              <a:xfrm rot="16200000">
                <a:off x="441359" y="3545613"/>
                <a:ext cx="550151" cy="307777"/>
              </a:xfrm>
              <a:prstGeom prst="rect">
                <a:avLst/>
              </a:prstGeom>
              <a:solidFill>
                <a:schemeClr val="bg1"/>
              </a:solidFill>
            </p:spPr>
            <p:txBody>
              <a:bodyPr wrap="none" rtlCol="0">
                <a:spAutoFit/>
              </a:bodyPr>
              <a:lstStyle/>
              <a:p>
                <a:r>
                  <a:rPr lang="en-US" sz="1400" dirty="0" smtClean="0"/>
                  <a:t>1995</a:t>
                </a:r>
                <a:endParaRPr lang="en-US" sz="1400" dirty="0"/>
              </a:p>
            </p:txBody>
          </p:sp>
          <p:sp>
            <p:nvSpPr>
              <p:cNvPr id="10" name="TextBox 9"/>
              <p:cNvSpPr txBox="1"/>
              <p:nvPr/>
            </p:nvSpPr>
            <p:spPr>
              <a:xfrm rot="16200000">
                <a:off x="15673" y="3545613"/>
                <a:ext cx="550151" cy="307777"/>
              </a:xfrm>
              <a:prstGeom prst="rect">
                <a:avLst/>
              </a:prstGeom>
              <a:solidFill>
                <a:schemeClr val="bg1"/>
              </a:solidFill>
            </p:spPr>
            <p:txBody>
              <a:bodyPr wrap="none" rtlCol="0">
                <a:spAutoFit/>
              </a:bodyPr>
              <a:lstStyle/>
              <a:p>
                <a:r>
                  <a:rPr lang="en-US" sz="1400" dirty="0" smtClean="0"/>
                  <a:t>1970</a:t>
                </a:r>
                <a:endParaRPr lang="en-US" sz="1400" dirty="0"/>
              </a:p>
            </p:txBody>
          </p:sp>
        </p:grpSp>
      </p:grpSp>
    </p:spTree>
    <p:extLst>
      <p:ext uri="{BB962C8B-B14F-4D97-AF65-F5344CB8AC3E}">
        <p14:creationId xmlns:p14="http://schemas.microsoft.com/office/powerpoint/2010/main" val="1186500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9853" y="70481"/>
            <a:ext cx="7084312" cy="523220"/>
          </a:xfrm>
          <a:prstGeom prst="rect">
            <a:avLst/>
          </a:prstGeom>
          <a:noFill/>
        </p:spPr>
        <p:txBody>
          <a:bodyPr wrap="none" rtlCol="0">
            <a:spAutoFit/>
          </a:bodyPr>
          <a:lstStyle/>
          <a:p>
            <a:pPr algn="ctr"/>
            <a:r>
              <a:rPr lang="en-US" sz="2800" b="1" dirty="0" smtClean="0"/>
              <a:t>Quantifying Impacts of Oil and Gas Production</a:t>
            </a:r>
            <a:endParaRPr lang="en-US" sz="2800" b="1" dirty="0"/>
          </a:p>
        </p:txBody>
      </p:sp>
      <p:sp>
        <p:nvSpPr>
          <p:cNvPr id="3" name="TextBox 2"/>
          <p:cNvSpPr txBox="1"/>
          <p:nvPr/>
        </p:nvSpPr>
        <p:spPr>
          <a:xfrm>
            <a:off x="4548605" y="698173"/>
            <a:ext cx="4511000" cy="3170099"/>
          </a:xfrm>
          <a:prstGeom prst="rect">
            <a:avLst/>
          </a:prstGeom>
          <a:noFill/>
          <a:ln w="12700">
            <a:solidFill>
              <a:schemeClr val="tx1"/>
            </a:solidFill>
          </a:ln>
        </p:spPr>
        <p:txBody>
          <a:bodyPr wrap="square" rtlCol="0">
            <a:spAutoFit/>
          </a:bodyPr>
          <a:lstStyle/>
          <a:p>
            <a:pPr algn="just">
              <a:spcAft>
                <a:spcPts val="1200"/>
              </a:spcAft>
            </a:pPr>
            <a:r>
              <a:rPr lang="en-US" sz="2000" dirty="0" smtClean="0"/>
              <a:t>NOAA ESRL research is focused on:</a:t>
            </a:r>
          </a:p>
          <a:p>
            <a:pPr>
              <a:spcAft>
                <a:spcPts val="1200"/>
              </a:spcAft>
              <a:tabLst>
                <a:tab pos="450850" algn="l"/>
              </a:tabLst>
            </a:pPr>
            <a:r>
              <a:rPr lang="en-US" sz="2000" b="1" dirty="0" smtClean="0"/>
              <a:t>A. Climate</a:t>
            </a:r>
            <a:br>
              <a:rPr lang="en-US" sz="2000" b="1" dirty="0" smtClean="0"/>
            </a:br>
            <a:r>
              <a:rPr lang="en-US" sz="2000" dirty="0" smtClean="0"/>
              <a:t>	Emissions of radiative forcing agents</a:t>
            </a:r>
            <a:br>
              <a:rPr lang="en-US" sz="2000" dirty="0" smtClean="0"/>
            </a:br>
            <a:r>
              <a:rPr lang="en-US" sz="2000" dirty="0" smtClean="0"/>
              <a:t>		(methane, black carbon, CO</a:t>
            </a:r>
            <a:r>
              <a:rPr lang="en-US" sz="2000" baseline="-25000" dirty="0" smtClean="0"/>
              <a:t>2</a:t>
            </a:r>
            <a:r>
              <a:rPr lang="en-US" sz="2000" dirty="0" smtClean="0"/>
              <a:t>, ozone)</a:t>
            </a:r>
          </a:p>
          <a:p>
            <a:r>
              <a:rPr lang="en-US" sz="2000" b="1" dirty="0" smtClean="0"/>
              <a:t>B. Air quality</a:t>
            </a:r>
          </a:p>
          <a:p>
            <a:pPr lvl="1"/>
            <a:r>
              <a:rPr lang="en-US" sz="2000" dirty="0" smtClean="0"/>
              <a:t>Emissions of ozone and PM2.5 precursors</a:t>
            </a:r>
            <a:br>
              <a:rPr lang="en-US" sz="2000" dirty="0" smtClean="0"/>
            </a:br>
            <a:r>
              <a:rPr lang="en-US" sz="2000" dirty="0" smtClean="0"/>
              <a:t>Understanding ozone formation</a:t>
            </a:r>
            <a:br>
              <a:rPr lang="en-US" sz="2000" dirty="0" smtClean="0"/>
            </a:br>
            <a:r>
              <a:rPr lang="en-US" sz="2000" dirty="0" smtClean="0"/>
              <a:t>Emissions of air toxics (e.g. benzene)</a:t>
            </a:r>
          </a:p>
        </p:txBody>
      </p:sp>
      <p:grpSp>
        <p:nvGrpSpPr>
          <p:cNvPr id="12" name="Group 11"/>
          <p:cNvGrpSpPr>
            <a:grpSpLocks noChangeAspect="1"/>
          </p:cNvGrpSpPr>
          <p:nvPr/>
        </p:nvGrpSpPr>
        <p:grpSpPr>
          <a:xfrm>
            <a:off x="170304" y="600778"/>
            <a:ext cx="4268996" cy="4403047"/>
            <a:chOff x="460375" y="758825"/>
            <a:chExt cx="3175000" cy="3274698"/>
          </a:xfrm>
        </p:grpSpPr>
        <p:cxnSp>
          <p:nvCxnSpPr>
            <p:cNvPr id="7" name="Straight Connector 6"/>
            <p:cNvCxnSpPr/>
            <p:nvPr/>
          </p:nvCxnSpPr>
          <p:spPr>
            <a:xfrm flipH="1">
              <a:off x="1323975" y="2009775"/>
              <a:ext cx="979106" cy="438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116264" y="2009775"/>
              <a:ext cx="131761" cy="4381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460375" y="758825"/>
              <a:ext cx="3175000" cy="1689100"/>
            </a:xfrm>
            <a:prstGeom prst="rect">
              <a:avLst/>
            </a:prstGeom>
          </p:spPr>
        </p:pic>
        <p:pic>
          <p:nvPicPr>
            <p:cNvPr id="10" name="Picture 9"/>
            <p:cNvPicPr>
              <a:picLocks noChangeAspect="1"/>
            </p:cNvPicPr>
            <p:nvPr/>
          </p:nvPicPr>
          <p:blipFill>
            <a:blip r:embed="rId3"/>
            <a:stretch>
              <a:fillRect/>
            </a:stretch>
          </p:blipFill>
          <p:spPr>
            <a:xfrm>
              <a:off x="460375" y="2344423"/>
              <a:ext cx="3098800" cy="1689100"/>
            </a:xfrm>
            <a:prstGeom prst="rect">
              <a:avLst/>
            </a:prstGeom>
          </p:spPr>
        </p:pic>
      </p:grpSp>
      <p:sp>
        <p:nvSpPr>
          <p:cNvPr id="13" name="Rectangle 12"/>
          <p:cNvSpPr/>
          <p:nvPr/>
        </p:nvSpPr>
        <p:spPr>
          <a:xfrm>
            <a:off x="196929" y="4823261"/>
            <a:ext cx="4827090" cy="1477328"/>
          </a:xfrm>
          <a:prstGeom prst="rect">
            <a:avLst/>
          </a:prstGeom>
        </p:spPr>
        <p:txBody>
          <a:bodyPr wrap="square">
            <a:spAutoFit/>
          </a:bodyPr>
          <a:lstStyle/>
          <a:p>
            <a:r>
              <a:rPr lang="en-US" dirty="0" smtClean="0">
                <a:solidFill>
                  <a:prstClr val="black"/>
                </a:solidFill>
              </a:rPr>
              <a:t>ESRL research </a:t>
            </a:r>
            <a:r>
              <a:rPr lang="en-US" dirty="0">
                <a:solidFill>
                  <a:prstClr val="black"/>
                </a:solidFill>
              </a:rPr>
              <a:t>aircraft </a:t>
            </a:r>
            <a:r>
              <a:rPr lang="en-US" dirty="0" smtClean="0">
                <a:solidFill>
                  <a:prstClr val="black"/>
                </a:solidFill>
              </a:rPr>
              <a:t>quantified </a:t>
            </a:r>
            <a:r>
              <a:rPr lang="en-US" dirty="0">
                <a:solidFill>
                  <a:prstClr val="black"/>
                </a:solidFill>
              </a:rPr>
              <a:t>methane (CH</a:t>
            </a:r>
            <a:r>
              <a:rPr lang="en-US" baseline="-25000" dirty="0">
                <a:solidFill>
                  <a:prstClr val="black"/>
                </a:solidFill>
              </a:rPr>
              <a:t>4</a:t>
            </a:r>
            <a:r>
              <a:rPr lang="en-US" dirty="0">
                <a:solidFill>
                  <a:prstClr val="black"/>
                </a:solidFill>
              </a:rPr>
              <a:t>) emissions from regions accounting for</a:t>
            </a:r>
          </a:p>
          <a:p>
            <a:pPr marL="557213" lvl="1" indent="-214313">
              <a:buFont typeface="Arial" charset="0"/>
              <a:buChar char="•"/>
            </a:pPr>
            <a:r>
              <a:rPr lang="en-US" b="1" dirty="0">
                <a:solidFill>
                  <a:srgbClr val="FF0000"/>
                </a:solidFill>
              </a:rPr>
              <a:t>32%</a:t>
            </a:r>
            <a:r>
              <a:rPr lang="en-US" dirty="0">
                <a:solidFill>
                  <a:prstClr val="black"/>
                </a:solidFill>
              </a:rPr>
              <a:t> of </a:t>
            </a:r>
            <a:r>
              <a:rPr lang="en-US" b="1" dirty="0">
                <a:solidFill>
                  <a:prstClr val="black"/>
                </a:solidFill>
              </a:rPr>
              <a:t>U.S.</a:t>
            </a:r>
            <a:r>
              <a:rPr lang="en-US" dirty="0">
                <a:solidFill>
                  <a:prstClr val="black"/>
                </a:solidFill>
              </a:rPr>
              <a:t> </a:t>
            </a:r>
            <a:r>
              <a:rPr lang="en-US" b="1" dirty="0">
                <a:solidFill>
                  <a:prstClr val="black"/>
                </a:solidFill>
              </a:rPr>
              <a:t>oil production</a:t>
            </a:r>
            <a:endParaRPr lang="en-US" dirty="0">
              <a:solidFill>
                <a:prstClr val="black"/>
              </a:solidFill>
            </a:endParaRPr>
          </a:p>
          <a:p>
            <a:pPr marL="557213" lvl="1" indent="-214313">
              <a:buFont typeface="Arial" charset="0"/>
              <a:buChar char="•"/>
            </a:pPr>
            <a:r>
              <a:rPr lang="en-US" b="1" dirty="0">
                <a:solidFill>
                  <a:srgbClr val="FF0000"/>
                </a:solidFill>
              </a:rPr>
              <a:t>40%</a:t>
            </a:r>
            <a:r>
              <a:rPr lang="en-US" dirty="0">
                <a:solidFill>
                  <a:prstClr val="black"/>
                </a:solidFill>
              </a:rPr>
              <a:t> of </a:t>
            </a:r>
            <a:r>
              <a:rPr lang="en-US" b="1" dirty="0">
                <a:solidFill>
                  <a:prstClr val="black"/>
                </a:solidFill>
              </a:rPr>
              <a:t>U.S.</a:t>
            </a:r>
            <a:r>
              <a:rPr lang="en-US" dirty="0">
                <a:solidFill>
                  <a:prstClr val="black"/>
                </a:solidFill>
              </a:rPr>
              <a:t> </a:t>
            </a:r>
            <a:r>
              <a:rPr lang="en-US" b="1" dirty="0">
                <a:solidFill>
                  <a:prstClr val="black"/>
                </a:solidFill>
              </a:rPr>
              <a:t>natural gas production</a:t>
            </a:r>
          </a:p>
          <a:p>
            <a:pPr marL="557213" lvl="1" indent="-214313">
              <a:buFont typeface="Arial" charset="0"/>
              <a:buChar char="•"/>
            </a:pPr>
            <a:r>
              <a:rPr lang="en-US" b="1" dirty="0">
                <a:solidFill>
                  <a:prstClr val="black"/>
                </a:solidFill>
              </a:rPr>
              <a:t>70% </a:t>
            </a:r>
            <a:r>
              <a:rPr lang="en-US" dirty="0">
                <a:solidFill>
                  <a:prstClr val="black"/>
                </a:solidFill>
              </a:rPr>
              <a:t>of</a:t>
            </a:r>
            <a:r>
              <a:rPr lang="en-US" b="1" dirty="0">
                <a:solidFill>
                  <a:prstClr val="black"/>
                </a:solidFill>
              </a:rPr>
              <a:t> U.S. shale gas production</a:t>
            </a:r>
            <a:endParaRPr lang="en-US" dirty="0"/>
          </a:p>
        </p:txBody>
      </p:sp>
      <p:pic>
        <p:nvPicPr>
          <p:cNvPr id="14" name="Picture 13"/>
          <p:cNvPicPr>
            <a:picLocks noChangeAspect="1"/>
          </p:cNvPicPr>
          <p:nvPr/>
        </p:nvPicPr>
        <p:blipFill>
          <a:blip r:embed="rId4"/>
          <a:stretch>
            <a:fillRect/>
          </a:stretch>
        </p:blipFill>
        <p:spPr>
          <a:xfrm>
            <a:off x="4632999" y="4154311"/>
            <a:ext cx="4554428" cy="2703689"/>
          </a:xfrm>
          <a:prstGeom prst="rect">
            <a:avLst/>
          </a:prstGeom>
        </p:spPr>
      </p:pic>
      <p:sp>
        <p:nvSpPr>
          <p:cNvPr id="4" name="TextBox 3"/>
          <p:cNvSpPr txBox="1"/>
          <p:nvPr/>
        </p:nvSpPr>
        <p:spPr>
          <a:xfrm>
            <a:off x="7780602" y="6519446"/>
            <a:ext cx="2558006" cy="338554"/>
          </a:xfrm>
          <a:prstGeom prst="rect">
            <a:avLst/>
          </a:prstGeom>
          <a:noFill/>
        </p:spPr>
        <p:txBody>
          <a:bodyPr wrap="square" rtlCol="0">
            <a:spAutoFit/>
          </a:bodyPr>
          <a:lstStyle/>
          <a:p>
            <a:r>
              <a:rPr lang="en-US" sz="1600" i="1" dirty="0" err="1" smtClean="0">
                <a:solidFill>
                  <a:schemeClr val="tx1">
                    <a:lumMod val="50000"/>
                    <a:lumOff val="50000"/>
                  </a:schemeClr>
                </a:solidFill>
              </a:rPr>
              <a:t>Joost</a:t>
            </a:r>
            <a:r>
              <a:rPr lang="en-US" sz="1600" i="1" dirty="0" smtClean="0">
                <a:solidFill>
                  <a:schemeClr val="tx1">
                    <a:lumMod val="50000"/>
                    <a:lumOff val="50000"/>
                  </a:schemeClr>
                </a:solidFill>
              </a:rPr>
              <a:t> de </a:t>
            </a:r>
            <a:r>
              <a:rPr lang="en-US" sz="1600" i="1" dirty="0" err="1" smtClean="0">
                <a:solidFill>
                  <a:schemeClr val="tx1">
                    <a:lumMod val="50000"/>
                    <a:lumOff val="50000"/>
                  </a:schemeClr>
                </a:solidFill>
              </a:rPr>
              <a:t>Gouw</a:t>
            </a:r>
            <a:endParaRPr lang="en-US" sz="1600" i="1" dirty="0">
              <a:solidFill>
                <a:schemeClr val="tx1">
                  <a:lumMod val="50000"/>
                  <a:lumOff val="50000"/>
                </a:schemeClr>
              </a:solidFill>
            </a:endParaRPr>
          </a:p>
        </p:txBody>
      </p:sp>
      <p:sp>
        <p:nvSpPr>
          <p:cNvPr id="15" name="Rectangle 14"/>
          <p:cNvSpPr/>
          <p:nvPr/>
        </p:nvSpPr>
        <p:spPr>
          <a:xfrm>
            <a:off x="101430" y="6300589"/>
            <a:ext cx="4693186" cy="338554"/>
          </a:xfrm>
          <a:prstGeom prst="rect">
            <a:avLst/>
          </a:prstGeom>
        </p:spPr>
        <p:txBody>
          <a:bodyPr wrap="square">
            <a:spAutoFit/>
          </a:bodyPr>
          <a:lstStyle/>
          <a:p>
            <a:pPr algn="r"/>
            <a:r>
              <a:rPr lang="en-US" sz="1600" b="1" dirty="0" smtClean="0">
                <a:solidFill>
                  <a:prstClr val="black"/>
                </a:solidFill>
                <a:latin typeface="Calibri"/>
                <a:hlinkClick r:id="rId5"/>
              </a:rPr>
              <a:t>www.esrl.noaa.gov/csd/news/topics/oilandgas.html</a:t>
            </a:r>
            <a:endParaRPr lang="en-US" sz="1600" b="1" dirty="0">
              <a:solidFill>
                <a:prstClr val="black"/>
              </a:solidFill>
              <a:latin typeface="Calibri"/>
            </a:endParaRPr>
          </a:p>
        </p:txBody>
      </p:sp>
    </p:spTree>
    <p:extLst>
      <p:ext uri="{BB962C8B-B14F-4D97-AF65-F5344CB8AC3E}">
        <p14:creationId xmlns:p14="http://schemas.microsoft.com/office/powerpoint/2010/main" val="251136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8"/>
          <p:cNvSpPr txBox="1">
            <a:spLocks noChangeArrowheads="1"/>
          </p:cNvSpPr>
          <p:nvPr/>
        </p:nvSpPr>
        <p:spPr bwMode="auto">
          <a:xfrm>
            <a:off x="583693" y="700692"/>
            <a:ext cx="797661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70C0"/>
                </a:solidFill>
                <a:latin typeface="Calibri" charset="0"/>
                <a:ea typeface="Calibri" charset="0"/>
                <a:cs typeface="Calibri" charset="0"/>
              </a:rPr>
              <a:t>CH</a:t>
            </a:r>
            <a:r>
              <a:rPr lang="en-US" sz="1800" baseline="-25000" dirty="0">
                <a:solidFill>
                  <a:srgbClr val="0070C0"/>
                </a:solidFill>
                <a:latin typeface="Calibri" charset="0"/>
                <a:ea typeface="Calibri" charset="0"/>
                <a:cs typeface="Calibri" charset="0"/>
              </a:rPr>
              <a:t>4</a:t>
            </a:r>
            <a:r>
              <a:rPr lang="en-US" sz="1800" dirty="0">
                <a:solidFill>
                  <a:srgbClr val="0070C0"/>
                </a:solidFill>
                <a:latin typeface="Calibri" charset="0"/>
                <a:ea typeface="Calibri" charset="0"/>
                <a:cs typeface="Calibri" charset="0"/>
              </a:rPr>
              <a:t> emissions = (wind speed • mixing height • measured plume CH</a:t>
            </a:r>
            <a:r>
              <a:rPr lang="en-US" sz="1800" baseline="-25000" dirty="0">
                <a:solidFill>
                  <a:srgbClr val="0070C0"/>
                </a:solidFill>
                <a:latin typeface="Calibri" charset="0"/>
                <a:ea typeface="Calibri" charset="0"/>
                <a:cs typeface="Calibri" charset="0"/>
              </a:rPr>
              <a:t>4</a:t>
            </a:r>
            <a:r>
              <a:rPr lang="en-US" sz="1800" dirty="0">
                <a:solidFill>
                  <a:srgbClr val="0070C0"/>
                </a:solidFill>
                <a:latin typeface="Calibri" charset="0"/>
                <a:ea typeface="Calibri" charset="0"/>
                <a:cs typeface="Calibri" charset="0"/>
              </a:rPr>
              <a:t> enhancement)</a:t>
            </a:r>
          </a:p>
        </p:txBody>
      </p:sp>
      <p:pic>
        <p:nvPicPr>
          <p:cNvPr id="3" name="Picture 2" descr="dispersion.jpg"/>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1103" y="1182799"/>
            <a:ext cx="6036440" cy="4555292"/>
          </a:xfrm>
          <a:prstGeom prst="rect">
            <a:avLst/>
          </a:prstGeom>
        </p:spPr>
      </p:pic>
      <p:sp>
        <p:nvSpPr>
          <p:cNvPr id="4" name="TextBox 3"/>
          <p:cNvSpPr txBox="1"/>
          <p:nvPr/>
        </p:nvSpPr>
        <p:spPr>
          <a:xfrm>
            <a:off x="11840" y="97244"/>
            <a:ext cx="9120320" cy="523220"/>
          </a:xfrm>
          <a:prstGeom prst="rect">
            <a:avLst/>
          </a:prstGeom>
          <a:noFill/>
        </p:spPr>
        <p:txBody>
          <a:bodyPr wrap="square" rtlCol="0">
            <a:spAutoFit/>
          </a:bodyPr>
          <a:lstStyle/>
          <a:p>
            <a:pPr algn="ctr"/>
            <a:r>
              <a:rPr lang="en-US" sz="2800" b="1" dirty="0"/>
              <a:t>M</a:t>
            </a:r>
            <a:r>
              <a:rPr lang="en-US" sz="2800" b="1" dirty="0" smtClean="0"/>
              <a:t>ass balance </a:t>
            </a:r>
            <a:r>
              <a:rPr lang="en-US" sz="2800" b="1" dirty="0"/>
              <a:t>flights directly measure CH</a:t>
            </a:r>
            <a:r>
              <a:rPr lang="en-US" sz="2800" b="1" baseline="-25000" dirty="0"/>
              <a:t>4</a:t>
            </a:r>
            <a:r>
              <a:rPr lang="en-US" sz="2800" b="1" dirty="0"/>
              <a:t> emissions rate</a:t>
            </a:r>
          </a:p>
        </p:txBody>
      </p:sp>
      <p:pic>
        <p:nvPicPr>
          <p:cNvPr id="5" name="Picture 4" descr="p3_flight.jp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63790" y="4499353"/>
            <a:ext cx="3343928" cy="203183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03324" y="1337995"/>
            <a:ext cx="2704394" cy="1159026"/>
          </a:xfrm>
          <a:prstGeom prst="rect">
            <a:avLst/>
          </a:prstGeom>
        </p:spPr>
      </p:pic>
      <p:sp>
        <p:nvSpPr>
          <p:cNvPr id="7" name="TextBox 6"/>
          <p:cNvSpPr txBox="1"/>
          <p:nvPr/>
        </p:nvSpPr>
        <p:spPr>
          <a:xfrm>
            <a:off x="7112000" y="4236649"/>
            <a:ext cx="1795718" cy="307777"/>
          </a:xfrm>
          <a:prstGeom prst="rect">
            <a:avLst/>
          </a:prstGeom>
          <a:noFill/>
        </p:spPr>
        <p:txBody>
          <a:bodyPr wrap="square" rtlCol="0">
            <a:spAutoFit/>
          </a:bodyPr>
          <a:lstStyle/>
          <a:p>
            <a:pPr algn="r"/>
            <a:r>
              <a:rPr lang="en-US" sz="1400" dirty="0">
                <a:solidFill>
                  <a:prstClr val="black"/>
                </a:solidFill>
              </a:rPr>
              <a:t>NOAA WP-3D</a:t>
            </a:r>
          </a:p>
        </p:txBody>
      </p:sp>
      <p:sp>
        <p:nvSpPr>
          <p:cNvPr id="8" name="TextBox 7"/>
          <p:cNvSpPr txBox="1"/>
          <p:nvPr/>
        </p:nvSpPr>
        <p:spPr>
          <a:xfrm>
            <a:off x="7024617" y="1043043"/>
            <a:ext cx="1883101" cy="307777"/>
          </a:xfrm>
          <a:prstGeom prst="rect">
            <a:avLst/>
          </a:prstGeom>
          <a:noFill/>
        </p:spPr>
        <p:txBody>
          <a:bodyPr wrap="square" rtlCol="0">
            <a:spAutoFit/>
          </a:bodyPr>
          <a:lstStyle/>
          <a:p>
            <a:pPr algn="r"/>
            <a:r>
              <a:rPr lang="en-US" sz="1400" dirty="0">
                <a:solidFill>
                  <a:prstClr val="black"/>
                </a:solidFill>
              </a:rPr>
              <a:t>NOAA Twin Otter</a:t>
            </a:r>
          </a:p>
        </p:txBody>
      </p:sp>
      <p:pic>
        <p:nvPicPr>
          <p:cNvPr id="9" name="Picture 8"/>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966876" y="3068615"/>
            <a:ext cx="2940842" cy="950226"/>
          </a:xfrm>
          <a:prstGeom prst="rect">
            <a:avLst/>
          </a:prstGeom>
        </p:spPr>
      </p:pic>
      <p:sp>
        <p:nvSpPr>
          <p:cNvPr id="10" name="TextBox 9"/>
          <p:cNvSpPr txBox="1"/>
          <p:nvPr/>
        </p:nvSpPr>
        <p:spPr>
          <a:xfrm>
            <a:off x="6339321" y="2811943"/>
            <a:ext cx="2568397" cy="307777"/>
          </a:xfrm>
          <a:prstGeom prst="rect">
            <a:avLst/>
          </a:prstGeom>
          <a:noFill/>
        </p:spPr>
        <p:txBody>
          <a:bodyPr wrap="square" rtlCol="0">
            <a:spAutoFit/>
          </a:bodyPr>
          <a:lstStyle/>
          <a:p>
            <a:pPr algn="r"/>
            <a:r>
              <a:rPr lang="en-US" sz="1400" dirty="0">
                <a:solidFill>
                  <a:prstClr val="black"/>
                </a:solidFill>
              </a:rPr>
              <a:t>Scientific Aviation Mooney</a:t>
            </a:r>
          </a:p>
        </p:txBody>
      </p:sp>
      <p:sp>
        <p:nvSpPr>
          <p:cNvPr id="11" name="TextBox 10"/>
          <p:cNvSpPr txBox="1"/>
          <p:nvPr/>
        </p:nvSpPr>
        <p:spPr>
          <a:xfrm>
            <a:off x="243599" y="6519446"/>
            <a:ext cx="2238639" cy="338554"/>
          </a:xfrm>
          <a:prstGeom prst="rect">
            <a:avLst/>
          </a:prstGeom>
          <a:noFill/>
        </p:spPr>
        <p:txBody>
          <a:bodyPr wrap="square" rtlCol="0">
            <a:spAutoFit/>
          </a:bodyPr>
          <a:lstStyle/>
          <a:p>
            <a:r>
              <a:rPr lang="en-US" sz="1600" i="1" dirty="0" smtClean="0">
                <a:solidFill>
                  <a:schemeClr val="tx1">
                    <a:lumMod val="50000"/>
                    <a:lumOff val="50000"/>
                  </a:schemeClr>
                </a:solidFill>
              </a:rPr>
              <a:t>Jeff </a:t>
            </a:r>
            <a:r>
              <a:rPr lang="en-US" sz="1600" i="1" dirty="0" err="1" smtClean="0">
                <a:solidFill>
                  <a:schemeClr val="tx1">
                    <a:lumMod val="50000"/>
                    <a:lumOff val="50000"/>
                  </a:schemeClr>
                </a:solidFill>
              </a:rPr>
              <a:t>Peischl</a:t>
            </a:r>
            <a:endParaRPr lang="en-US" sz="1600" i="1" dirty="0">
              <a:solidFill>
                <a:schemeClr val="tx1">
                  <a:lumMod val="50000"/>
                  <a:lumOff val="50000"/>
                </a:schemeClr>
              </a:solidFill>
            </a:endParaRPr>
          </a:p>
        </p:txBody>
      </p:sp>
    </p:spTree>
    <p:extLst>
      <p:ext uri="{BB962C8B-B14F-4D97-AF65-F5344CB8AC3E}">
        <p14:creationId xmlns:p14="http://schemas.microsoft.com/office/powerpoint/2010/main" val="6290427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545" y="28133"/>
            <a:ext cx="8797637" cy="523220"/>
          </a:xfrm>
          <a:prstGeom prst="rect">
            <a:avLst/>
          </a:prstGeom>
          <a:noFill/>
        </p:spPr>
        <p:txBody>
          <a:bodyPr wrap="square" rtlCol="0">
            <a:spAutoFit/>
          </a:bodyPr>
          <a:lstStyle/>
          <a:p>
            <a:pPr algn="ctr"/>
            <a:r>
              <a:rPr lang="en-US" sz="2800" b="1" dirty="0" smtClean="0"/>
              <a:t>Substantial regional </a:t>
            </a:r>
            <a:r>
              <a:rPr lang="en-US" sz="2800" b="1" dirty="0"/>
              <a:t>variability in </a:t>
            </a:r>
            <a:r>
              <a:rPr lang="en-US" sz="2800" b="1" dirty="0" smtClean="0"/>
              <a:t>oil/gas </a:t>
            </a:r>
            <a:r>
              <a:rPr lang="en-US" sz="2800" b="1" dirty="0"/>
              <a:t>CH</a:t>
            </a:r>
            <a:r>
              <a:rPr lang="en-US" sz="2800" b="1" baseline="-25000" dirty="0"/>
              <a:t>4</a:t>
            </a:r>
            <a:r>
              <a:rPr lang="en-US" sz="2800" b="1" dirty="0"/>
              <a:t> emissions</a:t>
            </a:r>
          </a:p>
        </p:txBody>
      </p:sp>
      <p:sp>
        <p:nvSpPr>
          <p:cNvPr id="3" name="TextBox 2"/>
          <p:cNvSpPr txBox="1"/>
          <p:nvPr/>
        </p:nvSpPr>
        <p:spPr>
          <a:xfrm>
            <a:off x="265545" y="5452018"/>
            <a:ext cx="8601363" cy="1038746"/>
          </a:xfrm>
          <a:prstGeom prst="rect">
            <a:avLst/>
          </a:prstGeom>
          <a:noFill/>
          <a:ln w="25400">
            <a:solidFill>
              <a:srgbClr val="0432FF"/>
            </a:solidFill>
          </a:ln>
        </p:spPr>
        <p:txBody>
          <a:bodyPr wrap="square" rtlCol="0">
            <a:spAutoFit/>
          </a:bodyPr>
          <a:lstStyle/>
          <a:p>
            <a:pPr algn="ctr"/>
            <a:r>
              <a:rPr lang="en-US" b="1" dirty="0">
                <a:solidFill>
                  <a:srgbClr val="0000FF"/>
                </a:solidFill>
              </a:rPr>
              <a:t>Regional emissions variability is high.</a:t>
            </a:r>
            <a:r>
              <a:rPr lang="en-US" dirty="0">
                <a:solidFill>
                  <a:srgbClr val="0000FF"/>
                </a:solidFill>
              </a:rPr>
              <a:t>  Drivers include:</a:t>
            </a:r>
          </a:p>
          <a:p>
            <a:pPr algn="ctr"/>
            <a:r>
              <a:rPr lang="en-US" i="1" dirty="0">
                <a:solidFill>
                  <a:srgbClr val="0000FF"/>
                </a:solidFill>
              </a:rPr>
              <a:t>dry vs. wet gas formations, production activity, economic and regulatory framework</a:t>
            </a:r>
          </a:p>
          <a:p>
            <a:pPr algn="ctr">
              <a:lnSpc>
                <a:spcPct val="150000"/>
              </a:lnSpc>
            </a:pPr>
            <a:r>
              <a:rPr lang="en-US" b="1" dirty="0" err="1">
                <a:solidFill>
                  <a:srgbClr val="0000FF"/>
                </a:solidFill>
              </a:rPr>
              <a:t>Interannual</a:t>
            </a:r>
            <a:r>
              <a:rPr lang="en-US" b="1" dirty="0">
                <a:solidFill>
                  <a:srgbClr val="0000FF"/>
                </a:solidFill>
              </a:rPr>
              <a:t> emissions variability appears low</a:t>
            </a:r>
            <a:r>
              <a:rPr lang="en-US" dirty="0">
                <a:solidFill>
                  <a:srgbClr val="0000FF"/>
                </a:solidFill>
              </a:rPr>
              <a:t> – at least on basin-wide scales.</a:t>
            </a:r>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3000" y="489798"/>
            <a:ext cx="6400800" cy="5210319"/>
          </a:xfrm>
          <a:prstGeom prst="rect">
            <a:avLst/>
          </a:prstGeom>
        </p:spPr>
      </p:pic>
      <p:sp>
        <p:nvSpPr>
          <p:cNvPr id="5" name="TextBox 4"/>
          <p:cNvSpPr txBox="1"/>
          <p:nvPr/>
        </p:nvSpPr>
        <p:spPr>
          <a:xfrm>
            <a:off x="0" y="6519446"/>
            <a:ext cx="9063182" cy="338554"/>
          </a:xfrm>
          <a:prstGeom prst="rect">
            <a:avLst/>
          </a:prstGeom>
          <a:noFill/>
        </p:spPr>
        <p:txBody>
          <a:bodyPr wrap="square" rtlCol="0">
            <a:spAutoFit/>
          </a:bodyPr>
          <a:lstStyle/>
          <a:p>
            <a:r>
              <a:rPr lang="en-US" sz="1600" i="1" dirty="0" smtClean="0">
                <a:solidFill>
                  <a:schemeClr val="tx1">
                    <a:lumMod val="50000"/>
                    <a:lumOff val="50000"/>
                  </a:schemeClr>
                </a:solidFill>
              </a:rPr>
              <a:t>Petron et al. </a:t>
            </a:r>
            <a:r>
              <a:rPr lang="en-US" sz="1600" i="1" dirty="0">
                <a:solidFill>
                  <a:schemeClr val="tx1">
                    <a:lumMod val="50000"/>
                    <a:lumOff val="50000"/>
                  </a:schemeClr>
                </a:solidFill>
              </a:rPr>
              <a:t>JGR 2012; Petron et al. </a:t>
            </a:r>
            <a:r>
              <a:rPr lang="en-US" sz="1600" i="1" dirty="0" smtClean="0">
                <a:solidFill>
                  <a:schemeClr val="tx1">
                    <a:lumMod val="50000"/>
                    <a:lumOff val="50000"/>
                  </a:schemeClr>
                </a:solidFill>
              </a:rPr>
              <a:t>JGR </a:t>
            </a:r>
            <a:r>
              <a:rPr lang="en-US" sz="1600" i="1" dirty="0">
                <a:solidFill>
                  <a:schemeClr val="tx1">
                    <a:lumMod val="50000"/>
                    <a:lumOff val="50000"/>
                  </a:schemeClr>
                </a:solidFill>
              </a:rPr>
              <a:t>2014</a:t>
            </a:r>
            <a:r>
              <a:rPr lang="en-US" sz="1600" i="1" dirty="0" smtClean="0">
                <a:solidFill>
                  <a:schemeClr val="tx1">
                    <a:lumMod val="50000"/>
                    <a:lumOff val="50000"/>
                  </a:schemeClr>
                </a:solidFill>
              </a:rPr>
              <a:t>; </a:t>
            </a:r>
            <a:r>
              <a:rPr lang="en-US" sz="1600" i="1" dirty="0" err="1" smtClean="0">
                <a:solidFill>
                  <a:schemeClr val="tx1">
                    <a:lumMod val="50000"/>
                    <a:lumOff val="50000"/>
                  </a:schemeClr>
                </a:solidFill>
              </a:rPr>
              <a:t>Karion</a:t>
            </a:r>
            <a:r>
              <a:rPr lang="en-US" sz="1600" i="1" dirty="0">
                <a:solidFill>
                  <a:schemeClr val="tx1">
                    <a:lumMod val="50000"/>
                    <a:lumOff val="50000"/>
                  </a:schemeClr>
                </a:solidFill>
              </a:rPr>
              <a:t> et al. GRL </a:t>
            </a:r>
            <a:r>
              <a:rPr lang="en-US" sz="1600" i="1" dirty="0" smtClean="0">
                <a:solidFill>
                  <a:schemeClr val="tx1">
                    <a:lumMod val="50000"/>
                    <a:lumOff val="50000"/>
                  </a:schemeClr>
                </a:solidFill>
              </a:rPr>
              <a:t>2013; </a:t>
            </a:r>
            <a:r>
              <a:rPr lang="en-US" sz="1600" i="1" dirty="0" err="1" smtClean="0">
                <a:solidFill>
                  <a:schemeClr val="tx1">
                    <a:lumMod val="50000"/>
                    <a:lumOff val="50000"/>
                  </a:schemeClr>
                </a:solidFill>
              </a:rPr>
              <a:t>Peischl</a:t>
            </a:r>
            <a:r>
              <a:rPr lang="en-US" sz="1600" i="1" dirty="0" smtClean="0">
                <a:solidFill>
                  <a:schemeClr val="tx1">
                    <a:lumMod val="50000"/>
                    <a:lumOff val="50000"/>
                  </a:schemeClr>
                </a:solidFill>
              </a:rPr>
              <a:t> </a:t>
            </a:r>
            <a:r>
              <a:rPr lang="en-US" sz="1600" i="1" dirty="0">
                <a:solidFill>
                  <a:schemeClr val="tx1">
                    <a:lumMod val="50000"/>
                    <a:lumOff val="50000"/>
                  </a:schemeClr>
                </a:solidFill>
              </a:rPr>
              <a:t>et al. JGR </a:t>
            </a:r>
            <a:r>
              <a:rPr lang="en-US" sz="1600" i="1" dirty="0" smtClean="0">
                <a:solidFill>
                  <a:schemeClr val="tx1">
                    <a:lumMod val="50000"/>
                    <a:lumOff val="50000"/>
                  </a:schemeClr>
                </a:solidFill>
              </a:rPr>
              <a:t>2015; </a:t>
            </a:r>
            <a:r>
              <a:rPr lang="en-US" sz="1600" i="1" dirty="0" err="1" smtClean="0">
                <a:solidFill>
                  <a:schemeClr val="tx1">
                    <a:lumMod val="50000"/>
                    <a:lumOff val="50000"/>
                  </a:schemeClr>
                </a:solidFill>
              </a:rPr>
              <a:t>Peischl</a:t>
            </a:r>
            <a:r>
              <a:rPr lang="en-US" sz="1600" i="1" dirty="0" smtClean="0">
                <a:solidFill>
                  <a:schemeClr val="tx1">
                    <a:lumMod val="50000"/>
                    <a:lumOff val="50000"/>
                  </a:schemeClr>
                </a:solidFill>
              </a:rPr>
              <a:t> in prep</a:t>
            </a:r>
            <a:endParaRPr lang="en-US" sz="1600" i="1" dirty="0">
              <a:solidFill>
                <a:schemeClr val="tx1">
                  <a:lumMod val="50000"/>
                  <a:lumOff val="50000"/>
                </a:schemeClr>
              </a:solidFill>
            </a:endParaRPr>
          </a:p>
        </p:txBody>
      </p:sp>
    </p:spTree>
    <p:extLst>
      <p:ext uri="{BB962C8B-B14F-4D97-AF65-F5344CB8AC3E}">
        <p14:creationId xmlns:p14="http://schemas.microsoft.com/office/powerpoint/2010/main" val="2593369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3"/>
            <a:ext cx="9144000" cy="804382"/>
          </a:xfrm>
        </p:spPr>
        <p:txBody>
          <a:bodyPr>
            <a:noAutofit/>
          </a:bodyPr>
          <a:lstStyle/>
          <a:p>
            <a:r>
              <a:rPr lang="en-US" sz="2800" b="1" dirty="0" smtClean="0"/>
              <a:t>Using VOC/CH</a:t>
            </a:r>
            <a:r>
              <a:rPr lang="en-US" sz="2800" b="1" baseline="-25000" dirty="0" smtClean="0"/>
              <a:t>4</a:t>
            </a:r>
            <a:r>
              <a:rPr lang="en-US" sz="2800" b="1" dirty="0" smtClean="0"/>
              <a:t> Ratios to Quantify VOC Emissions</a:t>
            </a:r>
            <a:endParaRPr lang="en-US" sz="2800" b="1" dirty="0"/>
          </a:p>
        </p:txBody>
      </p:sp>
      <p:sp>
        <p:nvSpPr>
          <p:cNvPr id="7" name="TextBox 6"/>
          <p:cNvSpPr txBox="1"/>
          <p:nvPr/>
        </p:nvSpPr>
        <p:spPr>
          <a:xfrm>
            <a:off x="-116326" y="6445789"/>
            <a:ext cx="3383477" cy="338554"/>
          </a:xfrm>
          <a:prstGeom prst="rect">
            <a:avLst/>
          </a:prstGeom>
          <a:noFill/>
        </p:spPr>
        <p:txBody>
          <a:bodyPr wrap="square" rtlCol="0">
            <a:spAutoFit/>
          </a:bodyPr>
          <a:lstStyle/>
          <a:p>
            <a:pPr algn="ctr"/>
            <a:r>
              <a:rPr lang="en-US" sz="1600" i="1" dirty="0">
                <a:solidFill>
                  <a:schemeClr val="tx1">
                    <a:lumMod val="50000"/>
                    <a:lumOff val="50000"/>
                  </a:schemeClr>
                </a:solidFill>
              </a:rPr>
              <a:t>Jessica </a:t>
            </a:r>
            <a:r>
              <a:rPr lang="en-US" sz="1600" i="1" dirty="0" smtClean="0">
                <a:solidFill>
                  <a:schemeClr val="tx1">
                    <a:lumMod val="50000"/>
                    <a:lumOff val="50000"/>
                  </a:schemeClr>
                </a:solidFill>
              </a:rPr>
              <a:t>Gilman, in preparation</a:t>
            </a:r>
            <a:endParaRPr lang="en-US" sz="1600" i="1" dirty="0">
              <a:solidFill>
                <a:schemeClr val="tx1">
                  <a:lumMod val="50000"/>
                  <a:lumOff val="50000"/>
                </a:schemeClr>
              </a:solidFill>
            </a:endParaRPr>
          </a:p>
        </p:txBody>
      </p:sp>
      <p:grpSp>
        <p:nvGrpSpPr>
          <p:cNvPr id="9" name="Group 8"/>
          <p:cNvGrpSpPr>
            <a:grpSpLocks noChangeAspect="1"/>
          </p:cNvGrpSpPr>
          <p:nvPr/>
        </p:nvGrpSpPr>
        <p:grpSpPr>
          <a:xfrm>
            <a:off x="505936" y="702561"/>
            <a:ext cx="3649999" cy="3570336"/>
            <a:chOff x="5066819" y="2372075"/>
            <a:chExt cx="2833263" cy="2771426"/>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66819" y="2372075"/>
              <a:ext cx="2833263" cy="2771426"/>
            </a:xfrm>
            <a:prstGeom prst="rect">
              <a:avLst/>
            </a:prstGeom>
          </p:spPr>
        </p:pic>
        <p:sp>
          <p:nvSpPr>
            <p:cNvPr id="11" name="TextBox 10"/>
            <p:cNvSpPr txBox="1"/>
            <p:nvPr/>
          </p:nvSpPr>
          <p:spPr>
            <a:xfrm>
              <a:off x="5291782" y="2640444"/>
              <a:ext cx="994718" cy="286689"/>
            </a:xfrm>
            <a:prstGeom prst="rect">
              <a:avLst/>
            </a:prstGeom>
            <a:noFill/>
          </p:spPr>
          <p:txBody>
            <a:bodyPr wrap="square" rtlCol="0">
              <a:spAutoFit/>
            </a:bodyPr>
            <a:lstStyle/>
            <a:p>
              <a:pPr algn="ctr"/>
              <a:r>
                <a:rPr lang="en-US" dirty="0">
                  <a:solidFill>
                    <a:prstClr val="black"/>
                  </a:solidFill>
                </a:rPr>
                <a:t>C</a:t>
              </a:r>
              <a:r>
                <a:rPr lang="en-US" baseline="-25000" dirty="0">
                  <a:solidFill>
                    <a:prstClr val="black"/>
                  </a:solidFill>
                </a:rPr>
                <a:t>2</a:t>
              </a:r>
              <a:r>
                <a:rPr lang="en-US" dirty="0">
                  <a:solidFill>
                    <a:prstClr val="black"/>
                  </a:solidFill>
                </a:rPr>
                <a:t>H</a:t>
              </a:r>
              <a:r>
                <a:rPr lang="en-US" baseline="-25000" dirty="0">
                  <a:solidFill>
                    <a:prstClr val="black"/>
                  </a:solidFill>
                </a:rPr>
                <a:t>6</a:t>
              </a:r>
              <a:r>
                <a:rPr lang="en-US" dirty="0">
                  <a:solidFill>
                    <a:prstClr val="black"/>
                  </a:solidFill>
                </a:rPr>
                <a:t>/CH</a:t>
              </a:r>
              <a:r>
                <a:rPr lang="en-US" baseline="-25000" dirty="0">
                  <a:solidFill>
                    <a:prstClr val="black"/>
                  </a:solidFill>
                </a:rPr>
                <a:t>4</a:t>
              </a:r>
            </a:p>
          </p:txBody>
        </p:sp>
      </p:grpSp>
      <p:grpSp>
        <p:nvGrpSpPr>
          <p:cNvPr id="12" name="Group 11"/>
          <p:cNvGrpSpPr/>
          <p:nvPr/>
        </p:nvGrpSpPr>
        <p:grpSpPr>
          <a:xfrm>
            <a:off x="3512914" y="4497519"/>
            <a:ext cx="2743206" cy="2117547"/>
            <a:chOff x="320346" y="1620508"/>
            <a:chExt cx="2545748" cy="2089934"/>
          </a:xfrm>
        </p:grpSpPr>
        <p:sp>
          <p:nvSpPr>
            <p:cNvPr id="13" name="Oval 127"/>
            <p:cNvSpPr>
              <a:spLocks noChangeArrowheads="1"/>
            </p:cNvSpPr>
            <p:nvPr/>
          </p:nvSpPr>
          <p:spPr bwMode="auto">
            <a:xfrm>
              <a:off x="1249712" y="2656974"/>
              <a:ext cx="69536" cy="68223"/>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14" name="Oval 128"/>
            <p:cNvSpPr>
              <a:spLocks noChangeArrowheads="1"/>
            </p:cNvSpPr>
            <p:nvPr/>
          </p:nvSpPr>
          <p:spPr bwMode="auto">
            <a:xfrm>
              <a:off x="1550156" y="2492976"/>
              <a:ext cx="68223" cy="68223"/>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15" name="Oval 129"/>
            <p:cNvSpPr>
              <a:spLocks noChangeArrowheads="1"/>
            </p:cNvSpPr>
            <p:nvPr/>
          </p:nvSpPr>
          <p:spPr bwMode="auto">
            <a:xfrm>
              <a:off x="1752202" y="2092821"/>
              <a:ext cx="68223" cy="68223"/>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16" name="Oval 130"/>
            <p:cNvSpPr>
              <a:spLocks noChangeArrowheads="1"/>
            </p:cNvSpPr>
            <p:nvPr/>
          </p:nvSpPr>
          <p:spPr bwMode="auto">
            <a:xfrm>
              <a:off x="1868969" y="2138741"/>
              <a:ext cx="69536" cy="68223"/>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17" name="Oval 131"/>
            <p:cNvSpPr>
              <a:spLocks noChangeArrowheads="1"/>
            </p:cNvSpPr>
            <p:nvPr/>
          </p:nvSpPr>
          <p:spPr bwMode="auto">
            <a:xfrm>
              <a:off x="1296944" y="2769805"/>
              <a:ext cx="68223" cy="69536"/>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18" name="Oval 132"/>
            <p:cNvSpPr>
              <a:spLocks noChangeArrowheads="1"/>
            </p:cNvSpPr>
            <p:nvPr/>
          </p:nvSpPr>
          <p:spPr bwMode="auto">
            <a:xfrm>
              <a:off x="1450445" y="2790796"/>
              <a:ext cx="68223" cy="68223"/>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19" name="Oval 133"/>
            <p:cNvSpPr>
              <a:spLocks noChangeArrowheads="1"/>
            </p:cNvSpPr>
            <p:nvPr/>
          </p:nvSpPr>
          <p:spPr bwMode="auto">
            <a:xfrm>
              <a:off x="1098834" y="3024329"/>
              <a:ext cx="69536" cy="69536"/>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0" name="Oval 134"/>
            <p:cNvSpPr>
              <a:spLocks noChangeArrowheads="1"/>
            </p:cNvSpPr>
            <p:nvPr/>
          </p:nvSpPr>
          <p:spPr bwMode="auto">
            <a:xfrm>
              <a:off x="932212" y="3032201"/>
              <a:ext cx="69536" cy="68223"/>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1" name="Rectangle 135"/>
            <p:cNvSpPr>
              <a:spLocks noChangeArrowheads="1"/>
            </p:cNvSpPr>
            <p:nvPr/>
          </p:nvSpPr>
          <p:spPr bwMode="auto">
            <a:xfrm>
              <a:off x="1249712" y="2802605"/>
              <a:ext cx="69536" cy="69536"/>
            </a:xfrm>
            <a:prstGeom prst="rect">
              <a:avLst/>
            </a:prstGeom>
            <a:noFill/>
            <a:ln w="15875" cap="flat">
              <a:solidFill>
                <a:srgbClr val="FF408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2" name="Rectangle 136"/>
            <p:cNvSpPr>
              <a:spLocks noChangeArrowheads="1"/>
            </p:cNvSpPr>
            <p:nvPr/>
          </p:nvSpPr>
          <p:spPr bwMode="auto">
            <a:xfrm>
              <a:off x="1550156" y="2679278"/>
              <a:ext cx="68223" cy="69536"/>
            </a:xfrm>
            <a:prstGeom prst="rect">
              <a:avLst/>
            </a:prstGeom>
            <a:noFill/>
            <a:ln w="15875" cap="flat">
              <a:solidFill>
                <a:srgbClr val="FF408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3" name="Rectangle 137"/>
            <p:cNvSpPr>
              <a:spLocks noChangeArrowheads="1"/>
            </p:cNvSpPr>
            <p:nvPr/>
          </p:nvSpPr>
          <p:spPr bwMode="auto">
            <a:xfrm>
              <a:off x="1752202" y="2328978"/>
              <a:ext cx="68223" cy="69536"/>
            </a:xfrm>
            <a:prstGeom prst="rect">
              <a:avLst/>
            </a:prstGeom>
            <a:noFill/>
            <a:ln w="15875" cap="flat">
              <a:solidFill>
                <a:srgbClr val="FF408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4" name="Rectangle 138"/>
            <p:cNvSpPr>
              <a:spLocks noChangeArrowheads="1"/>
            </p:cNvSpPr>
            <p:nvPr/>
          </p:nvSpPr>
          <p:spPr bwMode="auto">
            <a:xfrm>
              <a:off x="1868969" y="2332915"/>
              <a:ext cx="69536" cy="69536"/>
            </a:xfrm>
            <a:prstGeom prst="rect">
              <a:avLst/>
            </a:prstGeom>
            <a:noFill/>
            <a:ln w="15875" cap="flat">
              <a:solidFill>
                <a:srgbClr val="FF408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5" name="Rectangle 139"/>
            <p:cNvSpPr>
              <a:spLocks noChangeArrowheads="1"/>
            </p:cNvSpPr>
            <p:nvPr/>
          </p:nvSpPr>
          <p:spPr bwMode="auto">
            <a:xfrm>
              <a:off x="1296944" y="2841964"/>
              <a:ext cx="68223" cy="69536"/>
            </a:xfrm>
            <a:prstGeom prst="rect">
              <a:avLst/>
            </a:prstGeom>
            <a:noFill/>
            <a:ln w="15875" cap="flat">
              <a:solidFill>
                <a:srgbClr val="FF408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6" name="Rectangle 140"/>
            <p:cNvSpPr>
              <a:spLocks noChangeArrowheads="1"/>
            </p:cNvSpPr>
            <p:nvPr/>
          </p:nvSpPr>
          <p:spPr bwMode="auto">
            <a:xfrm>
              <a:off x="1450445" y="2851147"/>
              <a:ext cx="68223" cy="69536"/>
            </a:xfrm>
            <a:prstGeom prst="rect">
              <a:avLst/>
            </a:prstGeom>
            <a:noFill/>
            <a:ln w="15875" cap="flat">
              <a:solidFill>
                <a:srgbClr val="FF408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7" name="Rectangle 141"/>
            <p:cNvSpPr>
              <a:spLocks noChangeArrowheads="1"/>
            </p:cNvSpPr>
            <p:nvPr/>
          </p:nvSpPr>
          <p:spPr bwMode="auto">
            <a:xfrm>
              <a:off x="1098834" y="3130600"/>
              <a:ext cx="69536" cy="68223"/>
            </a:xfrm>
            <a:prstGeom prst="rect">
              <a:avLst/>
            </a:prstGeom>
            <a:noFill/>
            <a:ln w="15875" cap="flat">
              <a:solidFill>
                <a:srgbClr val="FF408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8" name="Rectangle 142"/>
            <p:cNvSpPr>
              <a:spLocks noChangeArrowheads="1"/>
            </p:cNvSpPr>
            <p:nvPr/>
          </p:nvSpPr>
          <p:spPr bwMode="auto">
            <a:xfrm>
              <a:off x="932212" y="3151592"/>
              <a:ext cx="69536" cy="68223"/>
            </a:xfrm>
            <a:prstGeom prst="rect">
              <a:avLst/>
            </a:prstGeom>
            <a:noFill/>
            <a:ln w="15875" cap="flat">
              <a:solidFill>
                <a:srgbClr val="FF408C"/>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29" name="Freeform 143"/>
            <p:cNvSpPr>
              <a:spLocks/>
            </p:cNvSpPr>
            <p:nvPr/>
          </p:nvSpPr>
          <p:spPr bwMode="auto">
            <a:xfrm>
              <a:off x="1244464" y="3054505"/>
              <a:ext cx="80031" cy="68223"/>
            </a:xfrm>
            <a:custGeom>
              <a:avLst/>
              <a:gdLst>
                <a:gd name="T0" fmla="*/ 38 w 76"/>
                <a:gd name="T1" fmla="*/ 66 h 66"/>
                <a:gd name="T2" fmla="*/ 0 w 76"/>
                <a:gd name="T3" fmla="*/ 0 h 66"/>
                <a:gd name="T4" fmla="*/ 76 w 76"/>
                <a:gd name="T5" fmla="*/ 0 h 66"/>
                <a:gd name="T6" fmla="*/ 38 w 76"/>
                <a:gd name="T7" fmla="*/ 66 h 66"/>
              </a:gdLst>
              <a:ahLst/>
              <a:cxnLst>
                <a:cxn ang="0">
                  <a:pos x="T0" y="T1"/>
                </a:cxn>
                <a:cxn ang="0">
                  <a:pos x="T2" y="T3"/>
                </a:cxn>
                <a:cxn ang="0">
                  <a:pos x="T4" y="T5"/>
                </a:cxn>
                <a:cxn ang="0">
                  <a:pos x="T6" y="T7"/>
                </a:cxn>
              </a:cxnLst>
              <a:rect l="0" t="0" r="r" b="b"/>
              <a:pathLst>
                <a:path w="76" h="66">
                  <a:moveTo>
                    <a:pt x="38" y="66"/>
                  </a:moveTo>
                  <a:lnTo>
                    <a:pt x="0" y="0"/>
                  </a:lnTo>
                  <a:lnTo>
                    <a:pt x="76" y="0"/>
                  </a:lnTo>
                  <a:lnTo>
                    <a:pt x="38" y="66"/>
                  </a:lnTo>
                  <a:close/>
                </a:path>
              </a:pathLst>
            </a:custGeom>
            <a:noFill/>
            <a:ln w="15875" cap="flat">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0" name="Freeform 144"/>
            <p:cNvSpPr>
              <a:spLocks/>
            </p:cNvSpPr>
            <p:nvPr/>
          </p:nvSpPr>
          <p:spPr bwMode="auto">
            <a:xfrm>
              <a:off x="1544908" y="2977098"/>
              <a:ext cx="78719" cy="68223"/>
            </a:xfrm>
            <a:custGeom>
              <a:avLst/>
              <a:gdLst>
                <a:gd name="T0" fmla="*/ 38 w 76"/>
                <a:gd name="T1" fmla="*/ 66 h 66"/>
                <a:gd name="T2" fmla="*/ 0 w 76"/>
                <a:gd name="T3" fmla="*/ 0 h 66"/>
                <a:gd name="T4" fmla="*/ 76 w 76"/>
                <a:gd name="T5" fmla="*/ 0 h 66"/>
                <a:gd name="T6" fmla="*/ 38 w 76"/>
                <a:gd name="T7" fmla="*/ 66 h 66"/>
              </a:gdLst>
              <a:ahLst/>
              <a:cxnLst>
                <a:cxn ang="0">
                  <a:pos x="T0" y="T1"/>
                </a:cxn>
                <a:cxn ang="0">
                  <a:pos x="T2" y="T3"/>
                </a:cxn>
                <a:cxn ang="0">
                  <a:pos x="T4" y="T5"/>
                </a:cxn>
                <a:cxn ang="0">
                  <a:pos x="T6" y="T7"/>
                </a:cxn>
              </a:cxnLst>
              <a:rect l="0" t="0" r="r" b="b"/>
              <a:pathLst>
                <a:path w="76" h="66">
                  <a:moveTo>
                    <a:pt x="38" y="66"/>
                  </a:moveTo>
                  <a:lnTo>
                    <a:pt x="0" y="0"/>
                  </a:lnTo>
                  <a:lnTo>
                    <a:pt x="76" y="0"/>
                  </a:lnTo>
                  <a:lnTo>
                    <a:pt x="38" y="66"/>
                  </a:lnTo>
                  <a:close/>
                </a:path>
              </a:pathLst>
            </a:custGeom>
            <a:noFill/>
            <a:ln w="15875" cap="flat">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1" name="Freeform 145"/>
            <p:cNvSpPr>
              <a:spLocks/>
            </p:cNvSpPr>
            <p:nvPr/>
          </p:nvSpPr>
          <p:spPr bwMode="auto">
            <a:xfrm>
              <a:off x="1746954" y="2734381"/>
              <a:ext cx="78719" cy="69536"/>
            </a:xfrm>
            <a:custGeom>
              <a:avLst/>
              <a:gdLst>
                <a:gd name="T0" fmla="*/ 38 w 76"/>
                <a:gd name="T1" fmla="*/ 66 h 66"/>
                <a:gd name="T2" fmla="*/ 0 w 76"/>
                <a:gd name="T3" fmla="*/ 0 h 66"/>
                <a:gd name="T4" fmla="*/ 76 w 76"/>
                <a:gd name="T5" fmla="*/ 0 h 66"/>
                <a:gd name="T6" fmla="*/ 38 w 76"/>
                <a:gd name="T7" fmla="*/ 66 h 66"/>
              </a:gdLst>
              <a:ahLst/>
              <a:cxnLst>
                <a:cxn ang="0">
                  <a:pos x="T0" y="T1"/>
                </a:cxn>
                <a:cxn ang="0">
                  <a:pos x="T2" y="T3"/>
                </a:cxn>
                <a:cxn ang="0">
                  <a:pos x="T4" y="T5"/>
                </a:cxn>
                <a:cxn ang="0">
                  <a:pos x="T6" y="T7"/>
                </a:cxn>
              </a:cxnLst>
              <a:rect l="0" t="0" r="r" b="b"/>
              <a:pathLst>
                <a:path w="76" h="66">
                  <a:moveTo>
                    <a:pt x="38" y="66"/>
                  </a:moveTo>
                  <a:lnTo>
                    <a:pt x="0" y="0"/>
                  </a:lnTo>
                  <a:lnTo>
                    <a:pt x="76" y="0"/>
                  </a:lnTo>
                  <a:lnTo>
                    <a:pt x="38" y="66"/>
                  </a:lnTo>
                  <a:close/>
                </a:path>
              </a:pathLst>
            </a:custGeom>
            <a:noFill/>
            <a:ln w="15875" cap="flat">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2" name="Freeform 146"/>
            <p:cNvSpPr>
              <a:spLocks/>
            </p:cNvSpPr>
            <p:nvPr/>
          </p:nvSpPr>
          <p:spPr bwMode="auto">
            <a:xfrm>
              <a:off x="1863721" y="2765869"/>
              <a:ext cx="80031" cy="69536"/>
            </a:xfrm>
            <a:custGeom>
              <a:avLst/>
              <a:gdLst>
                <a:gd name="T0" fmla="*/ 38 w 76"/>
                <a:gd name="T1" fmla="*/ 66 h 66"/>
                <a:gd name="T2" fmla="*/ 0 w 76"/>
                <a:gd name="T3" fmla="*/ 0 h 66"/>
                <a:gd name="T4" fmla="*/ 76 w 76"/>
                <a:gd name="T5" fmla="*/ 0 h 66"/>
                <a:gd name="T6" fmla="*/ 38 w 76"/>
                <a:gd name="T7" fmla="*/ 66 h 66"/>
              </a:gdLst>
              <a:ahLst/>
              <a:cxnLst>
                <a:cxn ang="0">
                  <a:pos x="T0" y="T1"/>
                </a:cxn>
                <a:cxn ang="0">
                  <a:pos x="T2" y="T3"/>
                </a:cxn>
                <a:cxn ang="0">
                  <a:pos x="T4" y="T5"/>
                </a:cxn>
                <a:cxn ang="0">
                  <a:pos x="T6" y="T7"/>
                </a:cxn>
              </a:cxnLst>
              <a:rect l="0" t="0" r="r" b="b"/>
              <a:pathLst>
                <a:path w="76" h="66">
                  <a:moveTo>
                    <a:pt x="38" y="66"/>
                  </a:moveTo>
                  <a:lnTo>
                    <a:pt x="0" y="0"/>
                  </a:lnTo>
                  <a:lnTo>
                    <a:pt x="76" y="0"/>
                  </a:lnTo>
                  <a:lnTo>
                    <a:pt x="38" y="66"/>
                  </a:lnTo>
                  <a:close/>
                </a:path>
              </a:pathLst>
            </a:custGeom>
            <a:noFill/>
            <a:ln w="15875" cap="flat">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3" name="Freeform 147"/>
            <p:cNvSpPr>
              <a:spLocks/>
            </p:cNvSpPr>
            <p:nvPr/>
          </p:nvSpPr>
          <p:spPr bwMode="auto">
            <a:xfrm>
              <a:off x="1291696" y="3066313"/>
              <a:ext cx="78719" cy="69536"/>
            </a:xfrm>
            <a:custGeom>
              <a:avLst/>
              <a:gdLst>
                <a:gd name="T0" fmla="*/ 38 w 76"/>
                <a:gd name="T1" fmla="*/ 66 h 66"/>
                <a:gd name="T2" fmla="*/ 0 w 76"/>
                <a:gd name="T3" fmla="*/ 0 h 66"/>
                <a:gd name="T4" fmla="*/ 76 w 76"/>
                <a:gd name="T5" fmla="*/ 0 h 66"/>
                <a:gd name="T6" fmla="*/ 38 w 76"/>
                <a:gd name="T7" fmla="*/ 66 h 66"/>
              </a:gdLst>
              <a:ahLst/>
              <a:cxnLst>
                <a:cxn ang="0">
                  <a:pos x="T0" y="T1"/>
                </a:cxn>
                <a:cxn ang="0">
                  <a:pos x="T2" y="T3"/>
                </a:cxn>
                <a:cxn ang="0">
                  <a:pos x="T4" y="T5"/>
                </a:cxn>
                <a:cxn ang="0">
                  <a:pos x="T6" y="T7"/>
                </a:cxn>
              </a:cxnLst>
              <a:rect l="0" t="0" r="r" b="b"/>
              <a:pathLst>
                <a:path w="76" h="66">
                  <a:moveTo>
                    <a:pt x="38" y="66"/>
                  </a:moveTo>
                  <a:lnTo>
                    <a:pt x="0" y="0"/>
                  </a:lnTo>
                  <a:lnTo>
                    <a:pt x="76" y="0"/>
                  </a:lnTo>
                  <a:lnTo>
                    <a:pt x="38" y="66"/>
                  </a:lnTo>
                  <a:close/>
                </a:path>
              </a:pathLst>
            </a:custGeom>
            <a:noFill/>
            <a:ln w="15875" cap="flat">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4" name="Freeform 148"/>
            <p:cNvSpPr>
              <a:spLocks/>
            </p:cNvSpPr>
            <p:nvPr/>
          </p:nvSpPr>
          <p:spPr bwMode="auto">
            <a:xfrm>
              <a:off x="1445198" y="3087304"/>
              <a:ext cx="78719" cy="69536"/>
            </a:xfrm>
            <a:custGeom>
              <a:avLst/>
              <a:gdLst>
                <a:gd name="T0" fmla="*/ 38 w 76"/>
                <a:gd name="T1" fmla="*/ 66 h 66"/>
                <a:gd name="T2" fmla="*/ 0 w 76"/>
                <a:gd name="T3" fmla="*/ 0 h 66"/>
                <a:gd name="T4" fmla="*/ 76 w 76"/>
                <a:gd name="T5" fmla="*/ 0 h 66"/>
                <a:gd name="T6" fmla="*/ 38 w 76"/>
                <a:gd name="T7" fmla="*/ 66 h 66"/>
              </a:gdLst>
              <a:ahLst/>
              <a:cxnLst>
                <a:cxn ang="0">
                  <a:pos x="T0" y="T1"/>
                </a:cxn>
                <a:cxn ang="0">
                  <a:pos x="T2" y="T3"/>
                </a:cxn>
                <a:cxn ang="0">
                  <a:pos x="T4" y="T5"/>
                </a:cxn>
                <a:cxn ang="0">
                  <a:pos x="T6" y="T7"/>
                </a:cxn>
              </a:cxnLst>
              <a:rect l="0" t="0" r="r" b="b"/>
              <a:pathLst>
                <a:path w="76" h="66">
                  <a:moveTo>
                    <a:pt x="38" y="66"/>
                  </a:moveTo>
                  <a:lnTo>
                    <a:pt x="0" y="0"/>
                  </a:lnTo>
                  <a:lnTo>
                    <a:pt x="76" y="0"/>
                  </a:lnTo>
                  <a:lnTo>
                    <a:pt x="38" y="66"/>
                  </a:lnTo>
                  <a:close/>
                </a:path>
              </a:pathLst>
            </a:custGeom>
            <a:noFill/>
            <a:ln w="15875" cap="flat">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5" name="Freeform 149"/>
            <p:cNvSpPr>
              <a:spLocks/>
            </p:cNvSpPr>
            <p:nvPr/>
          </p:nvSpPr>
          <p:spPr bwMode="auto">
            <a:xfrm>
              <a:off x="1093586" y="3205383"/>
              <a:ext cx="80031" cy="68223"/>
            </a:xfrm>
            <a:custGeom>
              <a:avLst/>
              <a:gdLst>
                <a:gd name="T0" fmla="*/ 38 w 76"/>
                <a:gd name="T1" fmla="*/ 66 h 66"/>
                <a:gd name="T2" fmla="*/ 0 w 76"/>
                <a:gd name="T3" fmla="*/ 0 h 66"/>
                <a:gd name="T4" fmla="*/ 76 w 76"/>
                <a:gd name="T5" fmla="*/ 0 h 66"/>
                <a:gd name="T6" fmla="*/ 38 w 76"/>
                <a:gd name="T7" fmla="*/ 66 h 66"/>
              </a:gdLst>
              <a:ahLst/>
              <a:cxnLst>
                <a:cxn ang="0">
                  <a:pos x="T0" y="T1"/>
                </a:cxn>
                <a:cxn ang="0">
                  <a:pos x="T2" y="T3"/>
                </a:cxn>
                <a:cxn ang="0">
                  <a:pos x="T4" y="T5"/>
                </a:cxn>
                <a:cxn ang="0">
                  <a:pos x="T6" y="T7"/>
                </a:cxn>
              </a:cxnLst>
              <a:rect l="0" t="0" r="r" b="b"/>
              <a:pathLst>
                <a:path w="76" h="66">
                  <a:moveTo>
                    <a:pt x="38" y="66"/>
                  </a:moveTo>
                  <a:lnTo>
                    <a:pt x="0" y="0"/>
                  </a:lnTo>
                  <a:lnTo>
                    <a:pt x="76" y="0"/>
                  </a:lnTo>
                  <a:lnTo>
                    <a:pt x="38" y="66"/>
                  </a:lnTo>
                  <a:close/>
                </a:path>
              </a:pathLst>
            </a:custGeom>
            <a:noFill/>
            <a:ln w="15875" cap="flat">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6" name="Freeform 150"/>
            <p:cNvSpPr>
              <a:spLocks/>
            </p:cNvSpPr>
            <p:nvPr/>
          </p:nvSpPr>
          <p:spPr bwMode="auto">
            <a:xfrm>
              <a:off x="926964" y="3213255"/>
              <a:ext cx="80031" cy="69536"/>
            </a:xfrm>
            <a:custGeom>
              <a:avLst/>
              <a:gdLst>
                <a:gd name="T0" fmla="*/ 38 w 76"/>
                <a:gd name="T1" fmla="*/ 66 h 66"/>
                <a:gd name="T2" fmla="*/ 0 w 76"/>
                <a:gd name="T3" fmla="*/ 0 h 66"/>
                <a:gd name="T4" fmla="*/ 76 w 76"/>
                <a:gd name="T5" fmla="*/ 0 h 66"/>
                <a:gd name="T6" fmla="*/ 38 w 76"/>
                <a:gd name="T7" fmla="*/ 66 h 66"/>
              </a:gdLst>
              <a:ahLst/>
              <a:cxnLst>
                <a:cxn ang="0">
                  <a:pos x="T0" y="T1"/>
                </a:cxn>
                <a:cxn ang="0">
                  <a:pos x="T2" y="T3"/>
                </a:cxn>
                <a:cxn ang="0">
                  <a:pos x="T4" y="T5"/>
                </a:cxn>
                <a:cxn ang="0">
                  <a:pos x="T6" y="T7"/>
                </a:cxn>
              </a:cxnLst>
              <a:rect l="0" t="0" r="r" b="b"/>
              <a:pathLst>
                <a:path w="76" h="66">
                  <a:moveTo>
                    <a:pt x="38" y="66"/>
                  </a:moveTo>
                  <a:lnTo>
                    <a:pt x="0" y="0"/>
                  </a:lnTo>
                  <a:lnTo>
                    <a:pt x="76" y="0"/>
                  </a:lnTo>
                  <a:lnTo>
                    <a:pt x="38" y="66"/>
                  </a:lnTo>
                  <a:close/>
                </a:path>
              </a:pathLst>
            </a:custGeom>
            <a:noFill/>
            <a:ln w="15875" cap="flat">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7" name="Line 159"/>
            <p:cNvSpPr>
              <a:spLocks noChangeShapeType="1"/>
            </p:cNvSpPr>
            <p:nvPr/>
          </p:nvSpPr>
          <p:spPr bwMode="auto">
            <a:xfrm flipH="1">
              <a:off x="888916" y="1687419"/>
              <a:ext cx="1437934" cy="1565196"/>
            </a:xfrm>
            <a:prstGeom prst="line">
              <a:avLst/>
            </a:prstGeom>
            <a:noFill/>
            <a:ln w="20638" cap="flat">
              <a:solidFill>
                <a:srgbClr val="99003D"/>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8" name="Line 160"/>
            <p:cNvSpPr>
              <a:spLocks noChangeShapeType="1"/>
            </p:cNvSpPr>
            <p:nvPr/>
          </p:nvSpPr>
          <p:spPr bwMode="auto">
            <a:xfrm flipV="1">
              <a:off x="957140" y="1863224"/>
              <a:ext cx="1464174" cy="1389391"/>
            </a:xfrm>
            <a:prstGeom prst="line">
              <a:avLst/>
            </a:prstGeom>
            <a:noFill/>
            <a:ln w="20638" cap="flat">
              <a:solidFill>
                <a:srgbClr val="FF408C"/>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39" name="Line 161"/>
            <p:cNvSpPr>
              <a:spLocks noChangeShapeType="1"/>
            </p:cNvSpPr>
            <p:nvPr/>
          </p:nvSpPr>
          <p:spPr bwMode="auto">
            <a:xfrm flipV="1">
              <a:off x="1030611" y="2507408"/>
              <a:ext cx="1390703" cy="745207"/>
            </a:xfrm>
            <a:prstGeom prst="line">
              <a:avLst/>
            </a:prstGeom>
            <a:noFill/>
            <a:ln w="20638" cap="flat">
              <a:solidFill>
                <a:srgbClr val="0000FF"/>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0" name="Line 5"/>
            <p:cNvSpPr>
              <a:spLocks noChangeShapeType="1"/>
            </p:cNvSpPr>
            <p:nvPr/>
          </p:nvSpPr>
          <p:spPr bwMode="auto">
            <a:xfrm>
              <a:off x="747695" y="1687420"/>
              <a:ext cx="0" cy="1599308"/>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1" name="Line 6"/>
            <p:cNvSpPr>
              <a:spLocks noChangeShapeType="1"/>
            </p:cNvSpPr>
            <p:nvPr/>
          </p:nvSpPr>
          <p:spPr bwMode="auto">
            <a:xfrm>
              <a:off x="683408" y="1687420"/>
              <a:ext cx="68223" cy="0"/>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2" name="Rectangle 7"/>
            <p:cNvSpPr>
              <a:spLocks noChangeArrowheads="1"/>
            </p:cNvSpPr>
            <p:nvPr/>
          </p:nvSpPr>
          <p:spPr bwMode="auto">
            <a:xfrm>
              <a:off x="518098" y="1620508"/>
              <a:ext cx="170987" cy="16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15</a:t>
              </a:r>
              <a:endParaRPr lang="en-US" altLang="en-US">
                <a:solidFill>
                  <a:prstClr val="black"/>
                </a:solidFill>
              </a:endParaRPr>
            </a:p>
          </p:txBody>
        </p:sp>
        <p:sp>
          <p:nvSpPr>
            <p:cNvPr id="43" name="Line 8"/>
            <p:cNvSpPr>
              <a:spLocks noChangeShapeType="1"/>
            </p:cNvSpPr>
            <p:nvPr/>
          </p:nvSpPr>
          <p:spPr bwMode="auto">
            <a:xfrm>
              <a:off x="683408" y="2209589"/>
              <a:ext cx="68223" cy="0"/>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4" name="Rectangle 9"/>
            <p:cNvSpPr>
              <a:spLocks noChangeArrowheads="1"/>
            </p:cNvSpPr>
            <p:nvPr/>
          </p:nvSpPr>
          <p:spPr bwMode="auto">
            <a:xfrm>
              <a:off x="518098" y="2141366"/>
              <a:ext cx="170987" cy="16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10</a:t>
              </a:r>
              <a:endParaRPr lang="en-US" altLang="en-US">
                <a:solidFill>
                  <a:prstClr val="black"/>
                </a:solidFill>
              </a:endParaRPr>
            </a:p>
          </p:txBody>
        </p:sp>
        <p:sp>
          <p:nvSpPr>
            <p:cNvPr id="45" name="Line 10"/>
            <p:cNvSpPr>
              <a:spLocks noChangeShapeType="1"/>
            </p:cNvSpPr>
            <p:nvPr/>
          </p:nvSpPr>
          <p:spPr bwMode="auto">
            <a:xfrm>
              <a:off x="683408" y="2730446"/>
              <a:ext cx="68223" cy="0"/>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6" name="Rectangle 11"/>
            <p:cNvSpPr>
              <a:spLocks noChangeArrowheads="1"/>
            </p:cNvSpPr>
            <p:nvPr/>
          </p:nvSpPr>
          <p:spPr bwMode="auto">
            <a:xfrm>
              <a:off x="586321" y="2663535"/>
              <a:ext cx="85493" cy="16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5</a:t>
              </a:r>
              <a:endParaRPr lang="en-US" altLang="en-US">
                <a:solidFill>
                  <a:prstClr val="black"/>
                </a:solidFill>
              </a:endParaRPr>
            </a:p>
          </p:txBody>
        </p:sp>
        <p:sp>
          <p:nvSpPr>
            <p:cNvPr id="47" name="Line 12"/>
            <p:cNvSpPr>
              <a:spLocks noChangeShapeType="1"/>
            </p:cNvSpPr>
            <p:nvPr/>
          </p:nvSpPr>
          <p:spPr bwMode="auto">
            <a:xfrm>
              <a:off x="683408" y="3252615"/>
              <a:ext cx="68223" cy="0"/>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48" name="Rectangle 13"/>
            <p:cNvSpPr>
              <a:spLocks noChangeArrowheads="1"/>
            </p:cNvSpPr>
            <p:nvPr/>
          </p:nvSpPr>
          <p:spPr bwMode="auto">
            <a:xfrm>
              <a:off x="586321" y="3184392"/>
              <a:ext cx="85493" cy="16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0</a:t>
              </a:r>
              <a:endParaRPr lang="en-US" altLang="en-US">
                <a:solidFill>
                  <a:prstClr val="black"/>
                </a:solidFill>
              </a:endParaRPr>
            </a:p>
          </p:txBody>
        </p:sp>
        <p:sp>
          <p:nvSpPr>
            <p:cNvPr id="49" name="Rectangle 14"/>
            <p:cNvSpPr>
              <a:spLocks noChangeArrowheads="1"/>
            </p:cNvSpPr>
            <p:nvPr/>
          </p:nvSpPr>
          <p:spPr bwMode="auto">
            <a:xfrm rot="16200000">
              <a:off x="-438142" y="2378997"/>
              <a:ext cx="1701642" cy="184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900" dirty="0">
                  <a:solidFill>
                    <a:srgbClr val="000000"/>
                  </a:solidFill>
                </a:rPr>
                <a:t>VOC (ppbv)</a:t>
              </a:r>
              <a:endParaRPr lang="en-US" altLang="en-US" sz="900" dirty="0">
                <a:solidFill>
                  <a:prstClr val="black"/>
                </a:solidFill>
              </a:endParaRPr>
            </a:p>
          </p:txBody>
        </p:sp>
        <p:sp>
          <p:nvSpPr>
            <p:cNvPr id="50" name="Line 15"/>
            <p:cNvSpPr>
              <a:spLocks noChangeShapeType="1"/>
            </p:cNvSpPr>
            <p:nvPr/>
          </p:nvSpPr>
          <p:spPr bwMode="auto">
            <a:xfrm>
              <a:off x="742447" y="3290663"/>
              <a:ext cx="1916809" cy="0"/>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51" name="Line 16"/>
            <p:cNvSpPr>
              <a:spLocks noChangeShapeType="1"/>
            </p:cNvSpPr>
            <p:nvPr/>
          </p:nvSpPr>
          <p:spPr bwMode="auto">
            <a:xfrm flipV="1">
              <a:off x="2659256" y="3286727"/>
              <a:ext cx="0" cy="68223"/>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52" name="Rectangle 17"/>
            <p:cNvSpPr>
              <a:spLocks noChangeArrowheads="1"/>
            </p:cNvSpPr>
            <p:nvPr/>
          </p:nvSpPr>
          <p:spPr bwMode="auto">
            <a:xfrm>
              <a:off x="2524121" y="3390374"/>
              <a:ext cx="341973" cy="16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1940</a:t>
              </a:r>
              <a:endParaRPr lang="en-US" altLang="en-US">
                <a:solidFill>
                  <a:prstClr val="black"/>
                </a:solidFill>
              </a:endParaRPr>
            </a:p>
          </p:txBody>
        </p:sp>
        <p:sp>
          <p:nvSpPr>
            <p:cNvPr id="53" name="Line 20"/>
            <p:cNvSpPr>
              <a:spLocks noChangeShapeType="1"/>
            </p:cNvSpPr>
            <p:nvPr/>
          </p:nvSpPr>
          <p:spPr bwMode="auto">
            <a:xfrm flipV="1">
              <a:off x="1827458" y="3286727"/>
              <a:ext cx="0" cy="68223"/>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54" name="Rectangle 21"/>
            <p:cNvSpPr>
              <a:spLocks noChangeArrowheads="1"/>
            </p:cNvSpPr>
            <p:nvPr/>
          </p:nvSpPr>
          <p:spPr bwMode="auto">
            <a:xfrm>
              <a:off x="1692323" y="3390374"/>
              <a:ext cx="341973" cy="16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1920</a:t>
              </a:r>
              <a:endParaRPr lang="en-US" altLang="en-US">
                <a:solidFill>
                  <a:prstClr val="black"/>
                </a:solidFill>
              </a:endParaRPr>
            </a:p>
          </p:txBody>
        </p:sp>
        <p:sp>
          <p:nvSpPr>
            <p:cNvPr id="55" name="Line 24"/>
            <p:cNvSpPr>
              <a:spLocks noChangeShapeType="1"/>
            </p:cNvSpPr>
            <p:nvPr/>
          </p:nvSpPr>
          <p:spPr bwMode="auto">
            <a:xfrm flipV="1">
              <a:off x="994348" y="3286727"/>
              <a:ext cx="0" cy="68223"/>
            </a:xfrm>
            <a:prstGeom prst="line">
              <a:avLst/>
            </a:prstGeom>
            <a:noFill/>
            <a:ln w="9525" cap="flat">
              <a:solidFill>
                <a:srgbClr val="000000"/>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56" name="Rectangle 25"/>
            <p:cNvSpPr>
              <a:spLocks noChangeArrowheads="1"/>
            </p:cNvSpPr>
            <p:nvPr/>
          </p:nvSpPr>
          <p:spPr bwMode="auto">
            <a:xfrm>
              <a:off x="859214" y="3390374"/>
              <a:ext cx="341973" cy="16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rPr>
                <a:t>1900</a:t>
              </a:r>
              <a:endParaRPr lang="en-US" altLang="en-US">
                <a:solidFill>
                  <a:prstClr val="black"/>
                </a:solidFill>
              </a:endParaRPr>
            </a:p>
          </p:txBody>
        </p:sp>
        <p:sp>
          <p:nvSpPr>
            <p:cNvPr id="57" name="Rectangle 26"/>
            <p:cNvSpPr>
              <a:spLocks noChangeArrowheads="1"/>
            </p:cNvSpPr>
            <p:nvPr/>
          </p:nvSpPr>
          <p:spPr bwMode="auto">
            <a:xfrm>
              <a:off x="1300041" y="3542564"/>
              <a:ext cx="1077217" cy="16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solidFill>
                    <a:srgbClr val="000000"/>
                  </a:solidFill>
                </a:rPr>
                <a:t>Methane (ppbv)</a:t>
              </a:r>
              <a:endParaRPr lang="en-US" altLang="en-US" dirty="0">
                <a:solidFill>
                  <a:prstClr val="black"/>
                </a:solidFill>
              </a:endParaRPr>
            </a:p>
          </p:txBody>
        </p:sp>
        <p:grpSp>
          <p:nvGrpSpPr>
            <p:cNvPr id="58" name="Group 57"/>
            <p:cNvGrpSpPr/>
            <p:nvPr/>
          </p:nvGrpSpPr>
          <p:grpSpPr>
            <a:xfrm>
              <a:off x="889389" y="1687420"/>
              <a:ext cx="1437934" cy="1565196"/>
              <a:chOff x="1098550" y="1417638"/>
              <a:chExt cx="1739900" cy="1893888"/>
            </a:xfrm>
            <a:effectLst>
              <a:outerShdw blurRad="50800" dist="38100" dir="2700000" algn="tl" rotWithShape="0">
                <a:prstClr val="black">
                  <a:alpha val="40000"/>
                </a:prstClr>
              </a:outerShdw>
            </a:effectLst>
          </p:grpSpPr>
          <p:sp>
            <p:nvSpPr>
              <p:cNvPr id="60" name="Oval 27"/>
              <p:cNvSpPr>
                <a:spLocks noChangeArrowheads="1"/>
              </p:cNvSpPr>
              <p:nvPr/>
            </p:nvSpPr>
            <p:spPr bwMode="auto">
              <a:xfrm>
                <a:off x="1535113" y="2590800"/>
                <a:ext cx="84138" cy="82550"/>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1" name="Oval 28"/>
              <p:cNvSpPr>
                <a:spLocks noChangeArrowheads="1"/>
              </p:cNvSpPr>
              <p:nvPr/>
            </p:nvSpPr>
            <p:spPr bwMode="auto">
              <a:xfrm>
                <a:off x="1898650" y="2392363"/>
                <a:ext cx="82550" cy="82550"/>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2" name="Oval 29"/>
              <p:cNvSpPr>
                <a:spLocks noChangeArrowheads="1"/>
              </p:cNvSpPr>
              <p:nvPr/>
            </p:nvSpPr>
            <p:spPr bwMode="auto">
              <a:xfrm>
                <a:off x="2143125" y="1908175"/>
                <a:ext cx="82550" cy="82550"/>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3" name="Oval 30"/>
              <p:cNvSpPr>
                <a:spLocks noChangeArrowheads="1"/>
              </p:cNvSpPr>
              <p:nvPr/>
            </p:nvSpPr>
            <p:spPr bwMode="auto">
              <a:xfrm>
                <a:off x="2284413" y="1963738"/>
                <a:ext cx="84138" cy="82550"/>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4" name="Oval 31"/>
              <p:cNvSpPr>
                <a:spLocks noChangeArrowheads="1"/>
              </p:cNvSpPr>
              <p:nvPr/>
            </p:nvSpPr>
            <p:spPr bwMode="auto">
              <a:xfrm>
                <a:off x="1592263" y="2727325"/>
                <a:ext cx="82550" cy="84138"/>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5" name="Oval 32"/>
              <p:cNvSpPr>
                <a:spLocks noChangeArrowheads="1"/>
              </p:cNvSpPr>
              <p:nvPr/>
            </p:nvSpPr>
            <p:spPr bwMode="auto">
              <a:xfrm>
                <a:off x="1778000" y="2752725"/>
                <a:ext cx="82550" cy="82550"/>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6" name="Oval 33"/>
              <p:cNvSpPr>
                <a:spLocks noChangeArrowheads="1"/>
              </p:cNvSpPr>
              <p:nvPr/>
            </p:nvSpPr>
            <p:spPr bwMode="auto">
              <a:xfrm>
                <a:off x="1352550" y="3035300"/>
                <a:ext cx="84138" cy="84138"/>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7" name="Oval 34"/>
              <p:cNvSpPr>
                <a:spLocks noChangeArrowheads="1"/>
              </p:cNvSpPr>
              <p:nvPr/>
            </p:nvSpPr>
            <p:spPr bwMode="auto">
              <a:xfrm>
                <a:off x="1150938" y="3044825"/>
                <a:ext cx="84138" cy="82550"/>
              </a:xfrm>
              <a:prstGeom prst="ellipse">
                <a:avLst/>
              </a:prstGeom>
              <a:noFill/>
              <a:ln w="15875" cap="flat">
                <a:solidFill>
                  <a:srgbClr val="99003D"/>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sp>
            <p:nvSpPr>
              <p:cNvPr id="68" name="Line 99"/>
              <p:cNvSpPr>
                <a:spLocks noChangeShapeType="1"/>
              </p:cNvSpPr>
              <p:nvPr/>
            </p:nvSpPr>
            <p:spPr bwMode="auto">
              <a:xfrm flipH="1">
                <a:off x="1098550" y="1417638"/>
                <a:ext cx="1739900" cy="1893888"/>
              </a:xfrm>
              <a:prstGeom prst="line">
                <a:avLst/>
              </a:prstGeom>
              <a:noFill/>
              <a:ln w="20638" cap="flat">
                <a:solidFill>
                  <a:srgbClr val="99003D"/>
                </a:solidFill>
                <a:prstDash val="solid"/>
                <a:round/>
                <a:headEnd/>
                <a:tailEnd/>
              </a:ln>
              <a:extLst>
                <a:ext uri="{909E8E84-426E-40dd-AFC4-6F175D3DCCD1}">
                  <a14:hiddenFill xmlns=""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endParaRPr>
              </a:p>
            </p:txBody>
          </p:sp>
        </p:grpSp>
        <p:sp>
          <p:nvSpPr>
            <p:cNvPr id="59" name="Rectangle 58"/>
            <p:cNvSpPr/>
            <p:nvPr/>
          </p:nvSpPr>
          <p:spPr>
            <a:xfrm>
              <a:off x="2243356" y="1628380"/>
              <a:ext cx="178430" cy="16242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aphicFrame>
        <p:nvGraphicFramePr>
          <p:cNvPr id="69" name="Table 68"/>
          <p:cNvGraphicFramePr>
            <a:graphicFrameLocks noGrp="1"/>
          </p:cNvGraphicFramePr>
          <p:nvPr>
            <p:extLst>
              <p:ext uri="{D42A27DB-BD31-4B8C-83A1-F6EECF244321}">
                <p14:modId xmlns:p14="http://schemas.microsoft.com/office/powerpoint/2010/main" val="562069048"/>
              </p:ext>
            </p:extLst>
          </p:nvPr>
        </p:nvGraphicFramePr>
        <p:xfrm>
          <a:off x="6196723" y="4582567"/>
          <a:ext cx="2888837" cy="1511984"/>
        </p:xfrm>
        <a:graphic>
          <a:graphicData uri="http://schemas.openxmlformats.org/drawingml/2006/table">
            <a:tbl>
              <a:tblPr firstRow="1" bandRow="1">
                <a:tableStyleId>{69012ECD-51FC-41F1-AA8D-1B2483CD663E}</a:tableStyleId>
              </a:tblPr>
              <a:tblGrid>
                <a:gridCol w="762080"/>
                <a:gridCol w="991552"/>
                <a:gridCol w="466613"/>
                <a:gridCol w="668592"/>
              </a:tblGrid>
              <a:tr h="377996">
                <a:tc>
                  <a:txBody>
                    <a:bodyPr/>
                    <a:lstStyle/>
                    <a:p>
                      <a:r>
                        <a:rPr lang="en-US" sz="1100" dirty="0" smtClean="0">
                          <a:effectLst>
                            <a:outerShdw blurRad="38100" dist="38100" dir="2700000" algn="tl">
                              <a:srgbClr val="000000">
                                <a:alpha val="43137"/>
                              </a:srgbClr>
                            </a:outerShdw>
                          </a:effectLst>
                        </a:rPr>
                        <a:t>VOC</a:t>
                      </a:r>
                      <a:endParaRPr lang="en-US" sz="1100" dirty="0">
                        <a:effectLst>
                          <a:outerShdw blurRad="38100" dist="38100" dir="2700000" algn="tl">
                            <a:srgbClr val="000000">
                              <a:alpha val="43137"/>
                            </a:srgbClr>
                          </a:outerShdw>
                        </a:effectLst>
                      </a:endParaRPr>
                    </a:p>
                  </a:txBody>
                  <a:tcPr marL="68580" marR="68580" marT="34290" marB="34290"/>
                </a:tc>
                <a:tc>
                  <a:txBody>
                    <a:bodyPr/>
                    <a:lstStyle/>
                    <a:p>
                      <a:pPr algn="ctr"/>
                      <a:r>
                        <a:rPr lang="en-US" sz="1100" dirty="0" smtClean="0">
                          <a:effectLst>
                            <a:outerShdw blurRad="38100" dist="38100" dir="2700000" algn="tl">
                              <a:srgbClr val="000000">
                                <a:alpha val="43137"/>
                              </a:srgbClr>
                            </a:outerShdw>
                          </a:effectLst>
                        </a:rPr>
                        <a:t>ER</a:t>
                      </a:r>
                      <a:r>
                        <a:rPr lang="en-US" sz="1100" baseline="-25000" dirty="0" smtClean="0">
                          <a:effectLst>
                            <a:outerShdw blurRad="38100" dist="38100" dir="2700000" algn="tl">
                              <a:srgbClr val="000000">
                                <a:alpha val="43137"/>
                              </a:srgbClr>
                            </a:outerShdw>
                          </a:effectLst>
                        </a:rPr>
                        <a:t>[VOC]/[CH4}</a:t>
                      </a:r>
                      <a:endParaRPr lang="en-US" sz="1100" baseline="-25000" dirty="0">
                        <a:effectLst>
                          <a:outerShdw blurRad="38100" dist="38100" dir="2700000" algn="tl">
                            <a:srgbClr val="000000">
                              <a:alpha val="43137"/>
                            </a:srgbClr>
                          </a:outerShdw>
                        </a:effectLst>
                      </a:endParaRPr>
                    </a:p>
                  </a:txBody>
                  <a:tcPr marL="68580" marR="68580" marT="34290" marB="34290"/>
                </a:tc>
                <a:tc>
                  <a:txBody>
                    <a:bodyPr/>
                    <a:lstStyle/>
                    <a:p>
                      <a:pPr algn="ctr"/>
                      <a:r>
                        <a:rPr lang="en-US" sz="1100" dirty="0" smtClean="0">
                          <a:effectLst>
                            <a:outerShdw blurRad="38100" dist="38100" dir="2700000" algn="tl">
                              <a:srgbClr val="000000">
                                <a:alpha val="43137"/>
                              </a:srgbClr>
                            </a:outerShdw>
                          </a:effectLst>
                        </a:rPr>
                        <a:t>r</a:t>
                      </a:r>
                      <a:endParaRPr lang="en-US" sz="1100" dirty="0">
                        <a:effectLst>
                          <a:outerShdw blurRad="38100" dist="38100" dir="2700000" algn="tl">
                            <a:srgbClr val="000000">
                              <a:alpha val="43137"/>
                            </a:srgbClr>
                          </a:outerShdw>
                        </a:effectLst>
                      </a:endParaRPr>
                    </a:p>
                  </a:txBody>
                  <a:tcPr marL="68580" marR="68580" marT="34290" marB="34290"/>
                </a:tc>
                <a:tc>
                  <a:txBody>
                    <a:bodyPr/>
                    <a:lstStyle/>
                    <a:p>
                      <a:pPr algn="ctr"/>
                      <a:r>
                        <a:rPr lang="en-US" sz="1100" dirty="0" smtClean="0">
                          <a:effectLst>
                            <a:outerShdw blurRad="38100" dist="38100" dir="2700000" algn="tl">
                              <a:srgbClr val="000000">
                                <a:alpha val="43137"/>
                              </a:srgbClr>
                            </a:outerShdw>
                          </a:effectLst>
                        </a:rPr>
                        <a:t>MW</a:t>
                      </a:r>
                      <a:r>
                        <a:rPr lang="en-US" sz="1100" baseline="-25000" dirty="0" smtClean="0">
                          <a:effectLst>
                            <a:outerShdw blurRad="38100" dist="38100" dir="2700000" algn="tl">
                              <a:srgbClr val="000000">
                                <a:alpha val="43137"/>
                              </a:srgbClr>
                            </a:outerShdw>
                          </a:effectLst>
                        </a:rPr>
                        <a:t>VOC</a:t>
                      </a:r>
                      <a:endParaRPr lang="en-US" sz="1100" baseline="-25000" dirty="0">
                        <a:effectLst>
                          <a:outerShdw blurRad="38100" dist="38100" dir="2700000" algn="tl">
                            <a:srgbClr val="000000">
                              <a:alpha val="43137"/>
                            </a:srgbClr>
                          </a:outerShdw>
                        </a:effectLst>
                      </a:endParaRPr>
                    </a:p>
                  </a:txBody>
                  <a:tcPr marL="68580" marR="68580" marT="34290" marB="34290"/>
                </a:tc>
              </a:tr>
              <a:tr h="377996">
                <a:tc>
                  <a:txBody>
                    <a:bodyPr/>
                    <a:lstStyle/>
                    <a:p>
                      <a:r>
                        <a:rPr lang="en-US" sz="1100" dirty="0" smtClean="0">
                          <a:solidFill>
                            <a:srgbClr val="99003D"/>
                          </a:solidFill>
                          <a:effectLst/>
                        </a:rPr>
                        <a:t>Ethane</a:t>
                      </a:r>
                      <a:endParaRPr lang="en-US" sz="1100" dirty="0">
                        <a:solidFill>
                          <a:srgbClr val="99003D"/>
                        </a:solidFill>
                        <a:effectLst/>
                      </a:endParaRPr>
                    </a:p>
                  </a:txBody>
                  <a:tcPr marL="68580" marR="68580" marT="34290" marB="34290"/>
                </a:tc>
                <a:tc>
                  <a:txBody>
                    <a:bodyPr/>
                    <a:lstStyle/>
                    <a:p>
                      <a:pPr algn="ctr"/>
                      <a:r>
                        <a:rPr lang="en-US" sz="1100" dirty="0" smtClean="0">
                          <a:solidFill>
                            <a:schemeClr val="tx1">
                              <a:lumMod val="65000"/>
                              <a:lumOff val="35000"/>
                            </a:schemeClr>
                          </a:solidFill>
                          <a:effectLst/>
                        </a:rPr>
                        <a:t>0.43 ± 0.06</a:t>
                      </a:r>
                      <a:endParaRPr lang="en-US" sz="1100" dirty="0">
                        <a:solidFill>
                          <a:schemeClr val="tx1">
                            <a:lumMod val="65000"/>
                            <a:lumOff val="35000"/>
                          </a:schemeClr>
                        </a:solidFill>
                        <a:effectLst/>
                      </a:endParaRPr>
                    </a:p>
                  </a:txBody>
                  <a:tcPr marL="68580" marR="68580" marT="34290" marB="34290"/>
                </a:tc>
                <a:tc>
                  <a:txBody>
                    <a:bodyPr/>
                    <a:lstStyle/>
                    <a:p>
                      <a:pPr algn="ctr"/>
                      <a:r>
                        <a:rPr lang="en-US" sz="900" i="1" dirty="0" smtClean="0">
                          <a:solidFill>
                            <a:schemeClr val="tx1">
                              <a:lumMod val="65000"/>
                              <a:lumOff val="35000"/>
                            </a:schemeClr>
                          </a:solidFill>
                          <a:effectLst/>
                        </a:rPr>
                        <a:t>0.94</a:t>
                      </a:r>
                      <a:endParaRPr lang="en-US" sz="900" i="1" dirty="0">
                        <a:solidFill>
                          <a:schemeClr val="tx1">
                            <a:lumMod val="65000"/>
                            <a:lumOff val="35000"/>
                          </a:schemeClr>
                        </a:solidFill>
                        <a:effectLst/>
                      </a:endParaRPr>
                    </a:p>
                  </a:txBody>
                  <a:tcPr marL="68580" marR="68580" marT="34290" marB="34290"/>
                </a:tc>
                <a:tc>
                  <a:txBody>
                    <a:bodyPr/>
                    <a:lstStyle/>
                    <a:p>
                      <a:pPr algn="ctr"/>
                      <a:r>
                        <a:rPr lang="en-US" sz="1100" dirty="0" smtClean="0">
                          <a:solidFill>
                            <a:schemeClr val="tx1">
                              <a:lumMod val="65000"/>
                              <a:lumOff val="35000"/>
                            </a:schemeClr>
                          </a:solidFill>
                          <a:effectLst/>
                        </a:rPr>
                        <a:t>30</a:t>
                      </a:r>
                      <a:endParaRPr lang="en-US" sz="1100" dirty="0">
                        <a:solidFill>
                          <a:schemeClr val="tx1">
                            <a:lumMod val="65000"/>
                            <a:lumOff val="35000"/>
                          </a:schemeClr>
                        </a:solidFill>
                        <a:effectLst/>
                      </a:endParaRPr>
                    </a:p>
                  </a:txBody>
                  <a:tcPr marL="68580" marR="68580" marT="34290" marB="34290"/>
                </a:tc>
              </a:tr>
              <a:tr h="377996">
                <a:tc>
                  <a:txBody>
                    <a:bodyPr/>
                    <a:lstStyle/>
                    <a:p>
                      <a:r>
                        <a:rPr lang="en-US" sz="1100" dirty="0" smtClean="0">
                          <a:solidFill>
                            <a:srgbClr val="FC6BA5"/>
                          </a:solidFill>
                          <a:effectLst/>
                        </a:rPr>
                        <a:t>Propane</a:t>
                      </a:r>
                      <a:endParaRPr lang="en-US" sz="1100" dirty="0">
                        <a:solidFill>
                          <a:srgbClr val="FC6BA5"/>
                        </a:solidFill>
                        <a:effectLst/>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lumMod val="65000"/>
                              <a:lumOff val="35000"/>
                            </a:schemeClr>
                          </a:solidFill>
                          <a:effectLst/>
                        </a:rPr>
                        <a:t>0.38 ± 0.04</a:t>
                      </a:r>
                    </a:p>
                  </a:txBody>
                  <a:tcPr marL="68580" marR="68580" marT="34290" marB="34290"/>
                </a:tc>
                <a:tc>
                  <a:txBody>
                    <a:bodyPr/>
                    <a:lstStyle/>
                    <a:p>
                      <a:pPr algn="ctr"/>
                      <a:r>
                        <a:rPr lang="en-US" sz="900" i="1" dirty="0" smtClean="0">
                          <a:solidFill>
                            <a:schemeClr val="tx1">
                              <a:lumMod val="65000"/>
                              <a:lumOff val="35000"/>
                            </a:schemeClr>
                          </a:solidFill>
                          <a:effectLst/>
                        </a:rPr>
                        <a:t>0.96</a:t>
                      </a:r>
                      <a:endParaRPr lang="en-US" sz="900" i="1" dirty="0">
                        <a:solidFill>
                          <a:schemeClr val="tx1">
                            <a:lumMod val="65000"/>
                            <a:lumOff val="35000"/>
                          </a:schemeClr>
                        </a:solidFill>
                        <a:effectLst/>
                      </a:endParaRPr>
                    </a:p>
                  </a:txBody>
                  <a:tcPr marL="68580" marR="68580" marT="34290" marB="34290"/>
                </a:tc>
                <a:tc>
                  <a:txBody>
                    <a:bodyPr/>
                    <a:lstStyle/>
                    <a:p>
                      <a:pPr algn="ctr"/>
                      <a:r>
                        <a:rPr lang="en-US" sz="1100" dirty="0" smtClean="0">
                          <a:solidFill>
                            <a:schemeClr val="tx1">
                              <a:lumMod val="65000"/>
                              <a:lumOff val="35000"/>
                            </a:schemeClr>
                          </a:solidFill>
                          <a:effectLst/>
                        </a:rPr>
                        <a:t>44</a:t>
                      </a:r>
                      <a:endParaRPr lang="en-US" sz="1100" dirty="0">
                        <a:solidFill>
                          <a:schemeClr val="tx1">
                            <a:lumMod val="65000"/>
                            <a:lumOff val="35000"/>
                          </a:schemeClr>
                        </a:solidFill>
                        <a:effectLst/>
                      </a:endParaRPr>
                    </a:p>
                  </a:txBody>
                  <a:tcPr marL="68580" marR="68580" marT="34290" marB="34290"/>
                </a:tc>
              </a:tr>
              <a:tr h="377996">
                <a:tc>
                  <a:txBody>
                    <a:bodyPr/>
                    <a:lstStyle/>
                    <a:p>
                      <a:r>
                        <a:rPr lang="en-US" sz="1100" dirty="0" smtClean="0">
                          <a:solidFill>
                            <a:srgbClr val="0000FF"/>
                          </a:solidFill>
                          <a:effectLst/>
                        </a:rPr>
                        <a:t>n-Butane</a:t>
                      </a:r>
                      <a:endParaRPr lang="en-US" sz="1100" dirty="0">
                        <a:solidFill>
                          <a:srgbClr val="0000FF"/>
                        </a:solidFill>
                        <a:effectLst/>
                      </a:endParaRP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chemeClr val="tx1">
                              <a:lumMod val="65000"/>
                              <a:lumOff val="35000"/>
                            </a:schemeClr>
                          </a:solidFill>
                          <a:effectLst/>
                        </a:rPr>
                        <a:t>0.21 ± 0.03</a:t>
                      </a:r>
                    </a:p>
                  </a:txBody>
                  <a:tcPr marL="68580" marR="68580" marT="34290" marB="34290"/>
                </a:tc>
                <a:tc>
                  <a:txBody>
                    <a:bodyPr/>
                    <a:lstStyle/>
                    <a:p>
                      <a:pPr algn="ctr"/>
                      <a:r>
                        <a:rPr lang="en-US" sz="900" i="1" dirty="0" smtClean="0">
                          <a:solidFill>
                            <a:schemeClr val="tx1">
                              <a:lumMod val="65000"/>
                              <a:lumOff val="35000"/>
                            </a:schemeClr>
                          </a:solidFill>
                          <a:effectLst/>
                        </a:rPr>
                        <a:t>0.94</a:t>
                      </a:r>
                      <a:endParaRPr lang="en-US" sz="900" i="1" dirty="0">
                        <a:solidFill>
                          <a:schemeClr val="tx1">
                            <a:lumMod val="65000"/>
                            <a:lumOff val="35000"/>
                          </a:schemeClr>
                        </a:solidFill>
                        <a:effectLst/>
                      </a:endParaRPr>
                    </a:p>
                  </a:txBody>
                  <a:tcPr marL="68580" marR="68580" marT="34290" marB="34290"/>
                </a:tc>
                <a:tc>
                  <a:txBody>
                    <a:bodyPr/>
                    <a:lstStyle/>
                    <a:p>
                      <a:pPr algn="ctr"/>
                      <a:r>
                        <a:rPr lang="en-US" sz="1100" dirty="0" smtClean="0">
                          <a:solidFill>
                            <a:schemeClr val="tx1">
                              <a:lumMod val="65000"/>
                              <a:lumOff val="35000"/>
                            </a:schemeClr>
                          </a:solidFill>
                          <a:effectLst/>
                        </a:rPr>
                        <a:t>58</a:t>
                      </a:r>
                      <a:endParaRPr lang="en-US" sz="1100" dirty="0">
                        <a:solidFill>
                          <a:schemeClr val="tx1">
                            <a:lumMod val="65000"/>
                            <a:lumOff val="35000"/>
                          </a:schemeClr>
                        </a:solidFill>
                        <a:effectLst/>
                      </a:endParaRPr>
                    </a:p>
                  </a:txBody>
                  <a:tcPr marL="68580" marR="68580" marT="34290" marB="34290"/>
                </a:tc>
              </a:tr>
            </a:tbl>
          </a:graphicData>
        </a:graphic>
      </p:graphicFrame>
      <p:sp>
        <p:nvSpPr>
          <p:cNvPr id="3" name="TextBox 2"/>
          <p:cNvSpPr txBox="1"/>
          <p:nvPr/>
        </p:nvSpPr>
        <p:spPr>
          <a:xfrm>
            <a:off x="3799519" y="4135702"/>
            <a:ext cx="5344481" cy="338554"/>
          </a:xfrm>
          <a:prstGeom prst="rect">
            <a:avLst/>
          </a:prstGeom>
          <a:noFill/>
        </p:spPr>
        <p:txBody>
          <a:bodyPr wrap="square" rtlCol="0">
            <a:spAutoFit/>
          </a:bodyPr>
          <a:lstStyle/>
          <a:p>
            <a:pPr algn="ctr"/>
            <a:r>
              <a:rPr lang="en-US" sz="1600" b="1" i="1" dirty="0" smtClean="0">
                <a:solidFill>
                  <a:srgbClr val="0070C0"/>
                </a:solidFill>
              </a:rPr>
              <a:t>Flux(VOC) = Flux(CH</a:t>
            </a:r>
            <a:r>
              <a:rPr lang="en-US" sz="1600" b="1" i="1" baseline="-25000" dirty="0" smtClean="0">
                <a:solidFill>
                  <a:srgbClr val="0070C0"/>
                </a:solidFill>
              </a:rPr>
              <a:t>4</a:t>
            </a:r>
            <a:r>
              <a:rPr lang="en-US" sz="1600" b="1" i="1" dirty="0" smtClean="0">
                <a:solidFill>
                  <a:srgbClr val="0070C0"/>
                </a:solidFill>
              </a:rPr>
              <a:t>) * ER(VOC/CH</a:t>
            </a:r>
            <a:r>
              <a:rPr lang="en-US" sz="1600" b="1" i="1" baseline="-25000" dirty="0" smtClean="0">
                <a:solidFill>
                  <a:srgbClr val="0070C0"/>
                </a:solidFill>
              </a:rPr>
              <a:t>4</a:t>
            </a:r>
            <a:r>
              <a:rPr lang="en-US" sz="1600" b="1" i="1" dirty="0" smtClean="0">
                <a:solidFill>
                  <a:srgbClr val="0070C0"/>
                </a:solidFill>
              </a:rPr>
              <a:t>) * MW(VOC)/MW(CH</a:t>
            </a:r>
            <a:r>
              <a:rPr lang="en-US" sz="1600" b="1" i="1" baseline="-25000" dirty="0" smtClean="0">
                <a:solidFill>
                  <a:srgbClr val="0070C0"/>
                </a:solidFill>
              </a:rPr>
              <a:t>4</a:t>
            </a:r>
            <a:r>
              <a:rPr lang="en-US" sz="1600" b="1" i="1" dirty="0" smtClean="0">
                <a:solidFill>
                  <a:srgbClr val="0070C0"/>
                </a:solidFill>
              </a:rPr>
              <a:t>)</a:t>
            </a:r>
            <a:endParaRPr lang="en-US" sz="1600" b="1" i="1" dirty="0">
              <a:solidFill>
                <a:srgbClr val="0070C0"/>
              </a:solidFill>
            </a:endParaRPr>
          </a:p>
        </p:txBody>
      </p:sp>
      <p:sp>
        <p:nvSpPr>
          <p:cNvPr id="4" name="TextBox 3"/>
          <p:cNvSpPr txBox="1"/>
          <p:nvPr/>
        </p:nvSpPr>
        <p:spPr>
          <a:xfrm>
            <a:off x="4348079" y="903081"/>
            <a:ext cx="4757642" cy="1938992"/>
          </a:xfrm>
          <a:prstGeom prst="rect">
            <a:avLst/>
          </a:prstGeom>
          <a:noFill/>
        </p:spPr>
        <p:txBody>
          <a:bodyPr wrap="square" rtlCol="0">
            <a:spAutoFit/>
          </a:bodyPr>
          <a:lstStyle/>
          <a:p>
            <a:pPr marL="342900" indent="-342900">
              <a:buFont typeface="Arial" charset="0"/>
              <a:buChar char="•"/>
            </a:pPr>
            <a:r>
              <a:rPr lang="en-US" sz="2000" dirty="0" smtClean="0"/>
              <a:t>VOCs and CH</a:t>
            </a:r>
            <a:r>
              <a:rPr lang="en-US" sz="2000" baseline="-25000" dirty="0" smtClean="0"/>
              <a:t>4</a:t>
            </a:r>
            <a:r>
              <a:rPr lang="en-US" sz="2000" dirty="0" smtClean="0"/>
              <a:t> are highly correlated with in a basin </a:t>
            </a:r>
          </a:p>
          <a:p>
            <a:pPr marL="342900" indent="-342900">
              <a:buFont typeface="Arial" charset="0"/>
              <a:buChar char="•"/>
            </a:pPr>
            <a:r>
              <a:rPr lang="en-US" sz="2000" dirty="0" smtClean="0"/>
              <a:t>VOC/CH</a:t>
            </a:r>
            <a:r>
              <a:rPr lang="en-US" sz="2000" baseline="-25000" dirty="0" smtClean="0"/>
              <a:t>4</a:t>
            </a:r>
            <a:r>
              <a:rPr lang="en-US" sz="2000" dirty="0" smtClean="0"/>
              <a:t> enhancement ratios (ERs) provide a chemical fingerprint </a:t>
            </a:r>
            <a:r>
              <a:rPr lang="en-US" sz="2000" dirty="0"/>
              <a:t>of </a:t>
            </a:r>
            <a:r>
              <a:rPr lang="en-US" sz="2000" dirty="0" smtClean="0"/>
              <a:t>oil/gas activity</a:t>
            </a:r>
          </a:p>
          <a:p>
            <a:pPr marL="342900" indent="-342900">
              <a:buFont typeface="Arial" charset="0"/>
              <a:buChar char="•"/>
            </a:pPr>
            <a:r>
              <a:rPr lang="en-US" sz="2000" dirty="0" smtClean="0"/>
              <a:t>VOC/CH</a:t>
            </a:r>
            <a:r>
              <a:rPr lang="en-US" sz="2000" baseline="-25000" dirty="0" smtClean="0"/>
              <a:t>4</a:t>
            </a:r>
            <a:r>
              <a:rPr lang="en-US" sz="2000" dirty="0" smtClean="0"/>
              <a:t> ERs are basin specific</a:t>
            </a:r>
            <a:endParaRPr lang="en-US" sz="2000" dirty="0"/>
          </a:p>
        </p:txBody>
      </p:sp>
      <p:sp>
        <p:nvSpPr>
          <p:cNvPr id="71" name="TextBox 70"/>
          <p:cNvSpPr txBox="1"/>
          <p:nvPr/>
        </p:nvSpPr>
        <p:spPr>
          <a:xfrm>
            <a:off x="134752" y="4446580"/>
            <a:ext cx="3243702" cy="1631216"/>
          </a:xfrm>
          <a:prstGeom prst="rect">
            <a:avLst/>
          </a:prstGeom>
          <a:noFill/>
        </p:spPr>
        <p:txBody>
          <a:bodyPr wrap="square" rtlCol="0">
            <a:spAutoFit/>
          </a:bodyPr>
          <a:lstStyle/>
          <a:p>
            <a:r>
              <a:rPr lang="en-US" sz="2000" dirty="0" smtClean="0"/>
              <a:t>Combine CH</a:t>
            </a:r>
            <a:r>
              <a:rPr lang="en-US" sz="2000" baseline="-25000" dirty="0" smtClean="0"/>
              <a:t>4</a:t>
            </a:r>
            <a:r>
              <a:rPr lang="en-US" sz="2000" dirty="0" smtClean="0"/>
              <a:t> emissions derived from mass balance with </a:t>
            </a:r>
            <a:r>
              <a:rPr lang="en-US" sz="2000" smtClean="0"/>
              <a:t>VOC/CH</a:t>
            </a:r>
            <a:r>
              <a:rPr lang="en-US" sz="2000" baseline="-25000" smtClean="0"/>
              <a:t>4</a:t>
            </a:r>
            <a:r>
              <a:rPr lang="en-US" sz="2000" smtClean="0"/>
              <a:t> ERs to quantify emissions </a:t>
            </a:r>
            <a:r>
              <a:rPr lang="en-US" sz="2000" dirty="0" smtClean="0"/>
              <a:t>of different VOC species in a basin</a:t>
            </a:r>
            <a:endParaRPr lang="en-US" sz="2000" dirty="0"/>
          </a:p>
        </p:txBody>
      </p:sp>
    </p:spTree>
    <p:extLst>
      <p:ext uri="{BB962C8B-B14F-4D97-AF65-F5344CB8AC3E}">
        <p14:creationId xmlns:p14="http://schemas.microsoft.com/office/powerpoint/2010/main" val="6085797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1"/>
            <p:extLst/>
          </p:nvPr>
        </p:nvGraphicFramePr>
        <p:xfrm>
          <a:off x="304800" y="1751333"/>
          <a:ext cx="8686799" cy="2816352"/>
        </p:xfrm>
        <a:graphic>
          <a:graphicData uri="http://schemas.openxmlformats.org/drawingml/2006/table">
            <a:tbl>
              <a:tblPr>
                <a:tableStyleId>{5C22544A-7EE6-4342-B048-85BDC9FD1C3A}</a:tableStyleId>
              </a:tblPr>
              <a:tblGrid>
                <a:gridCol w="1600200"/>
                <a:gridCol w="2224757"/>
                <a:gridCol w="1632896"/>
                <a:gridCol w="2085947"/>
                <a:gridCol w="1142999"/>
              </a:tblGrid>
              <a:tr h="547788">
                <a:tc>
                  <a:txBody>
                    <a:bodyPr/>
                    <a:lstStyle/>
                    <a:p>
                      <a:pPr marL="0" marR="0" algn="ctr">
                        <a:lnSpc>
                          <a:spcPct val="115000"/>
                        </a:lnSpc>
                        <a:spcBef>
                          <a:spcPts val="10"/>
                        </a:spcBef>
                        <a:spcAft>
                          <a:spcPts val="10"/>
                        </a:spcAft>
                      </a:pPr>
                      <a:r>
                        <a:rPr lang="en-US" sz="1800" b="0" dirty="0" smtClean="0">
                          <a:effectLst/>
                        </a:rPr>
                        <a:t>Emission datasets </a:t>
                      </a:r>
                      <a:endParaRPr lang="en-US" sz="1800" b="0" dirty="0">
                        <a:effectLst/>
                        <a:latin typeface="Calibri"/>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dirty="0" smtClean="0">
                          <a:effectLst/>
                        </a:rPr>
                        <a:t>Source</a:t>
                      </a:r>
                      <a:endParaRPr lang="en-US" sz="1800" b="0" dirty="0">
                        <a:effectLst/>
                        <a:latin typeface="Calibri"/>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dirty="0" smtClean="0">
                          <a:effectLst/>
                        </a:rPr>
                        <a:t>Methane</a:t>
                      </a:r>
                      <a:endParaRPr lang="en-US" sz="1800" b="0" dirty="0">
                        <a:effectLst/>
                      </a:endParaRPr>
                    </a:p>
                    <a:p>
                      <a:pPr marL="0" marR="0" algn="ctr">
                        <a:lnSpc>
                          <a:spcPct val="115000"/>
                        </a:lnSpc>
                        <a:spcBef>
                          <a:spcPts val="10"/>
                        </a:spcBef>
                        <a:spcAft>
                          <a:spcPts val="10"/>
                        </a:spcAft>
                      </a:pPr>
                      <a:r>
                        <a:rPr lang="en-US" sz="1800" b="0" dirty="0">
                          <a:effectLst/>
                        </a:rPr>
                        <a:t>(</a:t>
                      </a:r>
                      <a:r>
                        <a:rPr lang="en-US" sz="1800" b="0" dirty="0" smtClean="0">
                          <a:effectLst/>
                        </a:rPr>
                        <a:t>tons/year</a:t>
                      </a:r>
                      <a:r>
                        <a:rPr lang="en-US" sz="1800" b="0" dirty="0">
                          <a:effectLst/>
                        </a:rPr>
                        <a:t>)</a:t>
                      </a:r>
                      <a:endParaRPr lang="en-US" sz="1800" b="0" dirty="0">
                        <a:effectLst/>
                        <a:latin typeface="Calibri"/>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dirty="0" smtClean="0">
                          <a:effectLst/>
                        </a:rPr>
                        <a:t>Non methane VOCs </a:t>
                      </a:r>
                    </a:p>
                    <a:p>
                      <a:pPr marL="0" marR="0" algn="ctr">
                        <a:lnSpc>
                          <a:spcPct val="115000"/>
                        </a:lnSpc>
                        <a:spcBef>
                          <a:spcPts val="10"/>
                        </a:spcBef>
                        <a:spcAft>
                          <a:spcPts val="10"/>
                        </a:spcAft>
                      </a:pPr>
                      <a:r>
                        <a:rPr lang="en-US" sz="1800" b="0" dirty="0" smtClean="0">
                          <a:effectLst/>
                        </a:rPr>
                        <a:t>(</a:t>
                      </a:r>
                      <a:r>
                        <a:rPr lang="en-US" sz="1800" b="0" dirty="0">
                          <a:effectLst/>
                        </a:rPr>
                        <a:t>tons/year)</a:t>
                      </a:r>
                      <a:endParaRPr lang="en-US" sz="1800" b="0" dirty="0">
                        <a:effectLst/>
                        <a:latin typeface="Calibri"/>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dirty="0" err="1" smtClean="0">
                          <a:effectLst/>
                        </a:rPr>
                        <a:t>NO</a:t>
                      </a:r>
                      <a:r>
                        <a:rPr lang="en-US" sz="1800" b="0" baseline="-25000" dirty="0" err="1" smtClean="0">
                          <a:effectLst/>
                        </a:rPr>
                        <a:t>x</a:t>
                      </a:r>
                      <a:endParaRPr lang="en-US" sz="1800" b="0" dirty="0">
                        <a:effectLst/>
                      </a:endParaRPr>
                    </a:p>
                    <a:p>
                      <a:pPr marL="0" marR="0" algn="ctr">
                        <a:lnSpc>
                          <a:spcPct val="115000"/>
                        </a:lnSpc>
                        <a:spcBef>
                          <a:spcPts val="10"/>
                        </a:spcBef>
                        <a:spcAft>
                          <a:spcPts val="10"/>
                        </a:spcAft>
                      </a:pPr>
                      <a:r>
                        <a:rPr lang="en-US" sz="1800" b="0" dirty="0">
                          <a:effectLst/>
                        </a:rPr>
                        <a:t>(tons/year)</a:t>
                      </a:r>
                      <a:endParaRPr lang="en-US" sz="1800" b="0" dirty="0">
                        <a:effectLst/>
                        <a:latin typeface="Calibri"/>
                        <a:ea typeface="Calibri"/>
                        <a:cs typeface="Times New Roman"/>
                      </a:endParaRPr>
                    </a:p>
                  </a:txBody>
                  <a:tcPr marL="9525" marR="9525" marT="9525" marB="95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0011">
                <a:tc>
                  <a:txBody>
                    <a:bodyPr/>
                    <a:lstStyle/>
                    <a:p>
                      <a:pPr marL="0" marR="0" algn="ctr">
                        <a:lnSpc>
                          <a:spcPct val="115000"/>
                        </a:lnSpc>
                        <a:spcBef>
                          <a:spcPts val="10"/>
                        </a:spcBef>
                        <a:spcAft>
                          <a:spcPts val="10"/>
                        </a:spcAft>
                      </a:pPr>
                      <a:r>
                        <a:rPr lang="en-US" sz="1800" dirty="0">
                          <a:effectLst/>
                          <a:latin typeface="+mn-lt"/>
                        </a:rPr>
                        <a:t> </a:t>
                      </a:r>
                      <a:endParaRPr lang="en-US" sz="1800" dirty="0">
                        <a:effectLst/>
                        <a:latin typeface="+mn-lt"/>
                        <a:ea typeface="Calibri"/>
                        <a:cs typeface="Times New Roman"/>
                      </a:endParaRPr>
                    </a:p>
                    <a:p>
                      <a:pPr marL="0" marR="0" algn="ctr">
                        <a:lnSpc>
                          <a:spcPct val="115000"/>
                        </a:lnSpc>
                        <a:spcBef>
                          <a:spcPts val="0"/>
                        </a:spcBef>
                        <a:spcAft>
                          <a:spcPts val="1000"/>
                        </a:spcAft>
                      </a:pPr>
                      <a:r>
                        <a:rPr lang="en-US" sz="1800" dirty="0" smtClean="0">
                          <a:effectLst/>
                          <a:latin typeface="+mn-lt"/>
                        </a:rPr>
                        <a:t>Bottom-up</a:t>
                      </a:r>
                      <a:endParaRPr lang="en-US" sz="1800" dirty="0">
                        <a:effectLst/>
                        <a:latin typeface="+mn-lt"/>
                        <a:ea typeface="Calibri"/>
                        <a:cs typeface="Times New Roman"/>
                      </a:endParaRPr>
                    </a:p>
                    <a:p>
                      <a:pPr marL="0" marR="0" algn="ctr">
                        <a:lnSpc>
                          <a:spcPct val="115000"/>
                        </a:lnSpc>
                        <a:spcBef>
                          <a:spcPts val="0"/>
                        </a:spcBef>
                        <a:spcAft>
                          <a:spcPts val="1000"/>
                        </a:spcAft>
                      </a:pPr>
                      <a:r>
                        <a:rPr lang="en-US" sz="1800" dirty="0">
                          <a:effectLst/>
                          <a:latin typeface="+mn-lt"/>
                        </a:rPr>
                        <a:t> </a:t>
                      </a:r>
                      <a:endParaRPr lang="en-US" sz="1800" dirty="0">
                        <a:effectLst/>
                        <a:latin typeface="+mn-lt"/>
                        <a:ea typeface="Calibri"/>
                        <a:cs typeface="Times New Roman"/>
                      </a:endParaRPr>
                    </a:p>
                  </a:txBody>
                  <a:tcPr marL="9525" marR="9525" marT="9525" marB="9525">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dirty="0" smtClean="0">
                          <a:solidFill>
                            <a:srgbClr val="FF0000"/>
                          </a:solidFill>
                          <a:effectLst/>
                          <a:latin typeface="+mn-lt"/>
                        </a:rPr>
                        <a:t>EPA National</a:t>
                      </a:r>
                      <a:r>
                        <a:rPr lang="en-US" sz="1800" baseline="0" dirty="0" smtClean="0">
                          <a:solidFill>
                            <a:srgbClr val="FF0000"/>
                          </a:solidFill>
                          <a:effectLst/>
                          <a:latin typeface="+mn-lt"/>
                        </a:rPr>
                        <a:t> </a:t>
                      </a:r>
                      <a:r>
                        <a:rPr lang="en-US" sz="1800" dirty="0" smtClean="0">
                          <a:solidFill>
                            <a:srgbClr val="FF0000"/>
                          </a:solidFill>
                          <a:effectLst/>
                          <a:latin typeface="+mn-lt"/>
                        </a:rPr>
                        <a:t>Emission Inventory (NEI-2011)</a:t>
                      </a:r>
                      <a:endParaRPr lang="en-US" sz="1800" dirty="0">
                        <a:solidFill>
                          <a:srgbClr val="FF0000"/>
                        </a:solidFill>
                        <a:effectLst/>
                        <a:latin typeface="+mn-lt"/>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kern="1200" dirty="0" smtClean="0">
                          <a:solidFill>
                            <a:schemeClr val="dk1"/>
                          </a:solidFill>
                          <a:effectLst/>
                          <a:latin typeface="+mn-lt"/>
                          <a:ea typeface="+mn-ea"/>
                          <a:cs typeface="+mn-cs"/>
                        </a:rPr>
                        <a:t>100,279</a:t>
                      </a:r>
                      <a:endParaRPr lang="en-US" sz="1800" b="0" dirty="0">
                        <a:solidFill>
                          <a:srgbClr val="FF0000"/>
                        </a:solidFill>
                        <a:effectLst/>
                        <a:latin typeface="+mn-lt"/>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kern="1200" dirty="0" smtClean="0">
                          <a:solidFill>
                            <a:schemeClr val="dk1"/>
                          </a:solidFill>
                          <a:effectLst/>
                          <a:latin typeface="+mn-lt"/>
                          <a:ea typeface="+mn-ea"/>
                          <a:cs typeface="+mn-cs"/>
                        </a:rPr>
                        <a:t>101,184</a:t>
                      </a:r>
                      <a:endParaRPr lang="en-US" sz="1800" b="0" dirty="0">
                        <a:solidFill>
                          <a:srgbClr val="FF0000"/>
                        </a:solidFill>
                        <a:effectLst/>
                        <a:latin typeface="+mn-lt"/>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kern="1200" dirty="0" smtClean="0">
                          <a:solidFill>
                            <a:schemeClr val="dk1"/>
                          </a:solidFill>
                          <a:effectLst/>
                          <a:latin typeface="+mn-lt"/>
                          <a:ea typeface="+mn-ea"/>
                          <a:cs typeface="+mn-cs"/>
                        </a:rPr>
                        <a:t>16,448</a:t>
                      </a:r>
                      <a:endParaRPr lang="en-US" sz="1800" b="0" dirty="0">
                        <a:solidFill>
                          <a:srgbClr val="FF0000"/>
                        </a:solidFill>
                        <a:effectLst/>
                        <a:latin typeface="+mn-lt"/>
                        <a:ea typeface="Calibri"/>
                        <a:cs typeface="Times New Roman"/>
                      </a:endParaRPr>
                    </a:p>
                  </a:txBody>
                  <a:tcPr marL="9525" marR="9525" marT="9525" marB="95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3912">
                <a:tc>
                  <a:txBody>
                    <a:bodyPr/>
                    <a:lstStyle/>
                    <a:p>
                      <a:pPr marL="0" marR="0" algn="ctr">
                        <a:lnSpc>
                          <a:spcPct val="115000"/>
                        </a:lnSpc>
                        <a:spcBef>
                          <a:spcPts val="0"/>
                        </a:spcBef>
                        <a:spcAft>
                          <a:spcPts val="1000"/>
                        </a:spcAft>
                      </a:pPr>
                      <a:r>
                        <a:rPr lang="en-US" sz="1800" dirty="0">
                          <a:effectLst/>
                          <a:latin typeface="+mn-lt"/>
                        </a:rPr>
                        <a:t>Top-down</a:t>
                      </a:r>
                      <a:endParaRPr lang="en-US" sz="1800" dirty="0">
                        <a:effectLst/>
                        <a:latin typeface="+mn-lt"/>
                        <a:ea typeface="Calibri"/>
                        <a:cs typeface="Times New Roman"/>
                      </a:endParaRPr>
                    </a:p>
                  </a:txBody>
                  <a:tcPr marL="9525" marR="9525" marT="9525" marB="9525"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800" dirty="0" smtClean="0">
                          <a:solidFill>
                            <a:srgbClr val="FF0000"/>
                          </a:solidFill>
                          <a:effectLst/>
                          <a:latin typeface="+mn-lt"/>
                          <a:ea typeface="Calibri"/>
                          <a:cs typeface="Times New Roman"/>
                        </a:rPr>
                        <a:t>Based on the measurements</a:t>
                      </a:r>
                      <a:endParaRPr lang="en-US" sz="1800" dirty="0">
                        <a:solidFill>
                          <a:srgbClr val="FF0000"/>
                        </a:solidFill>
                        <a:effectLst/>
                        <a:latin typeface="+mn-lt"/>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kern="1200" dirty="0" smtClean="0">
                          <a:solidFill>
                            <a:schemeClr val="dk1"/>
                          </a:solidFill>
                          <a:effectLst/>
                          <a:latin typeface="+mn-lt"/>
                          <a:ea typeface="+mn-ea"/>
                          <a:cs typeface="+mn-cs"/>
                        </a:rPr>
                        <a:t>482,130</a:t>
                      </a:r>
                      <a:endParaRPr lang="en-US" sz="1800" b="0" dirty="0">
                        <a:solidFill>
                          <a:srgbClr val="FF0000"/>
                        </a:solidFill>
                        <a:effectLst/>
                        <a:latin typeface="+mn-lt"/>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kern="1200" dirty="0" smtClean="0">
                          <a:solidFill>
                            <a:schemeClr val="dk1"/>
                          </a:solidFill>
                          <a:effectLst/>
                          <a:latin typeface="+mn-lt"/>
                          <a:ea typeface="+mn-ea"/>
                          <a:cs typeface="+mn-cs"/>
                        </a:rPr>
                        <a:t>184,511</a:t>
                      </a:r>
                      <a:endParaRPr lang="en-US" sz="1800" b="0" dirty="0">
                        <a:solidFill>
                          <a:srgbClr val="FF0000"/>
                        </a:solidFill>
                        <a:effectLst/>
                        <a:latin typeface="+mn-lt"/>
                        <a:ea typeface="Calibri"/>
                        <a:cs typeface="Times New Roman"/>
                      </a:endParaRPr>
                    </a:p>
                  </a:txBody>
                  <a:tcPr marL="9525" marR="9525" marT="9525" marB="9525"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10"/>
                        </a:spcBef>
                        <a:spcAft>
                          <a:spcPts val="10"/>
                        </a:spcAft>
                      </a:pPr>
                      <a:r>
                        <a:rPr lang="en-US" sz="1800" b="0" kern="1200" dirty="0" smtClean="0">
                          <a:solidFill>
                            <a:schemeClr val="dk1"/>
                          </a:solidFill>
                          <a:effectLst/>
                          <a:latin typeface="+mn-lt"/>
                          <a:ea typeface="+mn-ea"/>
                          <a:cs typeface="+mn-cs"/>
                        </a:rPr>
                        <a:t>4,158</a:t>
                      </a:r>
                      <a:endParaRPr lang="en-US" sz="1800" b="0" dirty="0">
                        <a:solidFill>
                          <a:srgbClr val="FF0000"/>
                        </a:solidFill>
                        <a:effectLst/>
                        <a:latin typeface="+mn-lt"/>
                        <a:ea typeface="Calibri"/>
                        <a:cs typeface="Times New Roman"/>
                      </a:endParaRPr>
                    </a:p>
                  </a:txBody>
                  <a:tcPr marL="9525" marR="9525" marT="9525" marB="95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240193" y="4733359"/>
            <a:ext cx="8832215" cy="1745093"/>
          </a:xfrm>
          <a:prstGeom prst="rect">
            <a:avLst/>
          </a:prstGeom>
          <a:noFill/>
        </p:spPr>
        <p:txBody>
          <a:bodyPr wrap="square" rtlCol="0">
            <a:spAutoFit/>
          </a:bodyPr>
          <a:lstStyle/>
          <a:p>
            <a:pPr marL="285750" indent="-285750">
              <a:lnSpc>
                <a:spcPct val="120000"/>
              </a:lnSpc>
              <a:buFont typeface="Wingdings" charset="2"/>
              <a:buChar char="ü"/>
            </a:pPr>
            <a:r>
              <a:rPr lang="en-US" dirty="0" smtClean="0"/>
              <a:t>Total </a:t>
            </a:r>
            <a:r>
              <a:rPr lang="en-US" dirty="0" smtClean="0">
                <a:solidFill>
                  <a:srgbClr val="FF0000"/>
                </a:solidFill>
              </a:rPr>
              <a:t>top-down based methane</a:t>
            </a:r>
            <a:r>
              <a:rPr lang="en-US" baseline="-25000" dirty="0" smtClean="0"/>
              <a:t> </a:t>
            </a:r>
            <a:r>
              <a:rPr lang="en-US" dirty="0" smtClean="0"/>
              <a:t>flux estimate from </a:t>
            </a:r>
            <a:r>
              <a:rPr lang="en-US" i="1" dirty="0" err="1" smtClean="0"/>
              <a:t>Karion</a:t>
            </a:r>
            <a:r>
              <a:rPr lang="en-US" i="1" dirty="0" smtClean="0"/>
              <a:t> et al., 2013</a:t>
            </a:r>
            <a:endParaRPr lang="en-US" dirty="0" smtClean="0"/>
          </a:p>
          <a:p>
            <a:pPr marL="285750" indent="-285750">
              <a:lnSpc>
                <a:spcPct val="120000"/>
              </a:lnSpc>
              <a:buFont typeface="Wingdings" charset="2"/>
              <a:buChar char="ü"/>
            </a:pPr>
            <a:r>
              <a:rPr lang="en-US" dirty="0" smtClean="0"/>
              <a:t>Total </a:t>
            </a:r>
            <a:r>
              <a:rPr lang="en-US" dirty="0" smtClean="0">
                <a:solidFill>
                  <a:srgbClr val="FF0000"/>
                </a:solidFill>
              </a:rPr>
              <a:t>methane and other VOC</a:t>
            </a:r>
            <a:r>
              <a:rPr lang="en-US" dirty="0" smtClean="0"/>
              <a:t> emissions in NEI-2011 </a:t>
            </a:r>
            <a:r>
              <a:rPr lang="en-US" dirty="0"/>
              <a:t>are </a:t>
            </a:r>
            <a:r>
              <a:rPr lang="en-US" dirty="0">
                <a:solidFill>
                  <a:srgbClr val="FF0000"/>
                </a:solidFill>
              </a:rPr>
              <a:t>lower </a:t>
            </a:r>
            <a:r>
              <a:rPr lang="en-US" dirty="0" smtClean="0">
                <a:solidFill>
                  <a:srgbClr val="FF0000"/>
                </a:solidFill>
              </a:rPr>
              <a:t>by a factor of 4.8 and 1.8</a:t>
            </a:r>
            <a:r>
              <a:rPr lang="en-US" dirty="0" smtClean="0"/>
              <a:t> </a:t>
            </a:r>
          </a:p>
          <a:p>
            <a:pPr>
              <a:lnSpc>
                <a:spcPct val="120000"/>
              </a:lnSpc>
            </a:pPr>
            <a:r>
              <a:rPr lang="en-US" dirty="0" smtClean="0"/>
              <a:t>      than in the top-down estimates, respectively</a:t>
            </a:r>
          </a:p>
          <a:p>
            <a:pPr marL="285750" indent="-285750">
              <a:lnSpc>
                <a:spcPct val="120000"/>
              </a:lnSpc>
              <a:buFont typeface="Wingdings" charset="2"/>
              <a:buChar char="ü"/>
            </a:pPr>
            <a:r>
              <a:rPr lang="en-US" dirty="0" smtClean="0"/>
              <a:t>Conversely, </a:t>
            </a:r>
            <a:r>
              <a:rPr lang="en-US" dirty="0" smtClean="0">
                <a:solidFill>
                  <a:srgbClr val="FF0000"/>
                </a:solidFill>
              </a:rPr>
              <a:t>NO</a:t>
            </a:r>
            <a:r>
              <a:rPr lang="en-US" baseline="-25000" dirty="0" smtClean="0">
                <a:solidFill>
                  <a:srgbClr val="FF0000"/>
                </a:solidFill>
              </a:rPr>
              <a:t>x</a:t>
            </a:r>
            <a:r>
              <a:rPr lang="en-US" dirty="0" smtClean="0">
                <a:solidFill>
                  <a:srgbClr val="FF0000"/>
                </a:solidFill>
              </a:rPr>
              <a:t> </a:t>
            </a:r>
            <a:r>
              <a:rPr lang="en-US" dirty="0" smtClean="0"/>
              <a:t>emissions are </a:t>
            </a:r>
            <a:r>
              <a:rPr lang="en-US" dirty="0" smtClean="0">
                <a:solidFill>
                  <a:srgbClr val="FF0000"/>
                </a:solidFill>
              </a:rPr>
              <a:t>4 times higher</a:t>
            </a:r>
            <a:r>
              <a:rPr lang="en-US" dirty="0" smtClean="0"/>
              <a:t> in the NEI-2011 inventory</a:t>
            </a:r>
            <a:endParaRPr lang="en-US" dirty="0" smtClean="0">
              <a:solidFill>
                <a:srgbClr val="FF0000"/>
              </a:solidFill>
            </a:endParaRPr>
          </a:p>
          <a:p>
            <a:pPr marL="285750" indent="-285750">
              <a:lnSpc>
                <a:spcPct val="120000"/>
              </a:lnSpc>
              <a:buFont typeface="Wingdings" charset="2"/>
              <a:buChar char="Ø"/>
            </a:pPr>
            <a:r>
              <a:rPr lang="en-US" dirty="0" smtClean="0">
                <a:solidFill>
                  <a:srgbClr val="FF0000"/>
                </a:solidFill>
              </a:rPr>
              <a:t>Implications for </a:t>
            </a:r>
            <a:r>
              <a:rPr lang="en-US" dirty="0">
                <a:solidFill>
                  <a:srgbClr val="FF0000"/>
                </a:solidFill>
              </a:rPr>
              <a:t>air quality </a:t>
            </a:r>
            <a:r>
              <a:rPr lang="en-US" dirty="0" smtClean="0">
                <a:solidFill>
                  <a:srgbClr val="FF0000"/>
                </a:solidFill>
              </a:rPr>
              <a:t>regulations and for climate and air quality impacts</a:t>
            </a:r>
            <a:endParaRPr lang="en-US" dirty="0">
              <a:solidFill>
                <a:srgbClr val="FF0000"/>
              </a:solidFill>
            </a:endParaRPr>
          </a:p>
        </p:txBody>
      </p:sp>
      <p:cxnSp>
        <p:nvCxnSpPr>
          <p:cNvPr id="8" name="Straight Arrow Connector 7"/>
          <p:cNvCxnSpPr/>
          <p:nvPr/>
        </p:nvCxnSpPr>
        <p:spPr>
          <a:xfrm flipV="1">
            <a:off x="3270383" y="4216732"/>
            <a:ext cx="1541908" cy="62768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3" name="Rectangle 12"/>
          <p:cNvSpPr/>
          <p:nvPr/>
        </p:nvSpPr>
        <p:spPr>
          <a:xfrm>
            <a:off x="304800" y="166003"/>
            <a:ext cx="6108241" cy="1569660"/>
          </a:xfrm>
          <a:prstGeom prst="rect">
            <a:avLst/>
          </a:prstGeom>
        </p:spPr>
        <p:txBody>
          <a:bodyPr wrap="square">
            <a:spAutoFit/>
          </a:bodyPr>
          <a:lstStyle/>
          <a:p>
            <a:r>
              <a:rPr lang="en-US" sz="3200" b="1" dirty="0" smtClean="0">
                <a:solidFill>
                  <a:srgbClr val="000000"/>
                </a:solidFill>
                <a:latin typeface="+mj-lt"/>
              </a:rPr>
              <a:t>Atmospheric Measurements Improve Oil/Gas Emissions in Uintah Basin</a:t>
            </a:r>
          </a:p>
        </p:txBody>
      </p:sp>
      <p:grpSp>
        <p:nvGrpSpPr>
          <p:cNvPr id="5" name="Group 4"/>
          <p:cNvGrpSpPr>
            <a:grpSpLocks noChangeAspect="1"/>
          </p:cNvGrpSpPr>
          <p:nvPr/>
        </p:nvGrpSpPr>
        <p:grpSpPr>
          <a:xfrm>
            <a:off x="6233866" y="140716"/>
            <a:ext cx="2757733" cy="1565773"/>
            <a:chOff x="6134043" y="83002"/>
            <a:chExt cx="2938365" cy="1668331"/>
          </a:xfrm>
        </p:grpSpPr>
        <p:pic>
          <p:nvPicPr>
            <p:cNvPr id="7" name="Picture 6" descr="ESRL_basins_years_2.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34043" y="83002"/>
              <a:ext cx="2938365" cy="1668331"/>
            </a:xfrm>
            <a:prstGeom prst="rect">
              <a:avLst/>
            </a:prstGeom>
          </p:spPr>
        </p:pic>
        <p:sp>
          <p:nvSpPr>
            <p:cNvPr id="4" name="Oval 3"/>
            <p:cNvSpPr/>
            <p:nvPr/>
          </p:nvSpPr>
          <p:spPr>
            <a:xfrm>
              <a:off x="6324954" y="737032"/>
              <a:ext cx="971154" cy="64079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4977359" y="6474849"/>
            <a:ext cx="4014240" cy="338554"/>
          </a:xfrm>
          <a:prstGeom prst="rect">
            <a:avLst/>
          </a:prstGeom>
          <a:noFill/>
        </p:spPr>
        <p:txBody>
          <a:bodyPr wrap="none" rtlCol="0">
            <a:spAutoFit/>
          </a:bodyPr>
          <a:lstStyle/>
          <a:p>
            <a:pPr marL="1588" indent="6350">
              <a:spcBef>
                <a:spcPts val="200"/>
              </a:spcBef>
            </a:pPr>
            <a:r>
              <a:rPr lang="en-US" sz="1600" i="1" dirty="0" err="1">
                <a:solidFill>
                  <a:schemeClr val="tx1">
                    <a:lumMod val="50000"/>
                    <a:lumOff val="50000"/>
                  </a:schemeClr>
                </a:solidFill>
                <a:latin typeface="Calibri"/>
              </a:rPr>
              <a:t>Ahmadov</a:t>
            </a:r>
            <a:r>
              <a:rPr lang="en-US" sz="1600" i="1" dirty="0">
                <a:solidFill>
                  <a:schemeClr val="tx1">
                    <a:lumMod val="50000"/>
                    <a:lumOff val="50000"/>
                  </a:schemeClr>
                </a:solidFill>
                <a:latin typeface="Calibri"/>
              </a:rPr>
              <a:t>, R., et al. (2015) Atmos. Chem. Phys</a:t>
            </a:r>
            <a:r>
              <a:rPr lang="en-US" sz="1600" i="1" dirty="0" smtClean="0">
                <a:solidFill>
                  <a:schemeClr val="tx1">
                    <a:lumMod val="50000"/>
                    <a:lumOff val="50000"/>
                  </a:schemeClr>
                </a:solidFill>
                <a:latin typeface="Calibri"/>
              </a:rPr>
              <a:t>.</a:t>
            </a:r>
            <a:endParaRPr lang="en-US" sz="1600" i="1" dirty="0">
              <a:solidFill>
                <a:schemeClr val="tx1">
                  <a:lumMod val="50000"/>
                  <a:lumOff val="50000"/>
                </a:schemeClr>
              </a:solidFill>
              <a:latin typeface="Calibri"/>
            </a:endParaRPr>
          </a:p>
        </p:txBody>
      </p:sp>
    </p:spTree>
    <p:extLst>
      <p:ext uri="{BB962C8B-B14F-4D97-AF65-F5344CB8AC3E}">
        <p14:creationId xmlns:p14="http://schemas.microsoft.com/office/powerpoint/2010/main" val="20829833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5"/>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66772" y="2881489"/>
            <a:ext cx="8234731" cy="3712464"/>
          </a:xfrm>
        </p:spPr>
      </p:pic>
      <p:sp>
        <p:nvSpPr>
          <p:cNvPr id="8" name="TextBox 7"/>
          <p:cNvSpPr txBox="1"/>
          <p:nvPr/>
        </p:nvSpPr>
        <p:spPr>
          <a:xfrm>
            <a:off x="2168498" y="3217023"/>
            <a:ext cx="850338" cy="276999"/>
          </a:xfrm>
          <a:prstGeom prst="rect">
            <a:avLst/>
          </a:prstGeom>
          <a:noFill/>
        </p:spPr>
        <p:txBody>
          <a:bodyPr wrap="none" rtlCol="0">
            <a:spAutoFit/>
          </a:bodyPr>
          <a:lstStyle/>
          <a:p>
            <a:r>
              <a:rPr lang="en-US" sz="1200" dirty="0">
                <a:solidFill>
                  <a:prstClr val="black"/>
                </a:solidFill>
                <a:latin typeface="Calibri"/>
              </a:rPr>
              <a:t>(NEI-2011)</a:t>
            </a:r>
          </a:p>
        </p:txBody>
      </p:sp>
      <p:sp>
        <p:nvSpPr>
          <p:cNvPr id="9" name="Title 1"/>
          <p:cNvSpPr txBox="1">
            <a:spLocks/>
          </p:cNvSpPr>
          <p:nvPr/>
        </p:nvSpPr>
        <p:spPr>
          <a:xfrm>
            <a:off x="-1" y="18098"/>
            <a:ext cx="9144001" cy="107048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srgbClr val="000000"/>
                </a:solidFill>
                <a:latin typeface="Calibri"/>
              </a:rPr>
              <a:t>Measurement-Based Emissions </a:t>
            </a:r>
            <a:r>
              <a:rPr lang="en-US" sz="3200" b="1" dirty="0" smtClean="0">
                <a:solidFill>
                  <a:srgbClr val="000000"/>
                </a:solidFill>
                <a:latin typeface="Calibri"/>
                <a:sym typeface="Wingdings"/>
              </a:rPr>
              <a:t>Improve WRF-</a:t>
            </a:r>
            <a:r>
              <a:rPr lang="en-US" sz="3200" b="1" dirty="0" err="1" smtClean="0">
                <a:solidFill>
                  <a:srgbClr val="000000"/>
                </a:solidFill>
                <a:latin typeface="Calibri"/>
                <a:sym typeface="Wingdings"/>
              </a:rPr>
              <a:t>Chem</a:t>
            </a:r>
            <a:r>
              <a:rPr lang="en-US" sz="3200" b="1" dirty="0" smtClean="0">
                <a:solidFill>
                  <a:srgbClr val="000000"/>
                </a:solidFill>
                <a:latin typeface="Calibri"/>
                <a:sym typeface="Wingdings"/>
              </a:rPr>
              <a:t> O</a:t>
            </a:r>
            <a:r>
              <a:rPr lang="en-US" sz="3200" b="1" baseline="-25000" dirty="0" smtClean="0">
                <a:solidFill>
                  <a:srgbClr val="000000"/>
                </a:solidFill>
                <a:latin typeface="Calibri"/>
                <a:sym typeface="Wingdings"/>
              </a:rPr>
              <a:t>3</a:t>
            </a:r>
            <a:r>
              <a:rPr lang="en-US" sz="3200" b="1" dirty="0" smtClean="0">
                <a:solidFill>
                  <a:srgbClr val="000000"/>
                </a:solidFill>
                <a:latin typeface="Calibri"/>
                <a:sym typeface="Wingdings"/>
              </a:rPr>
              <a:t> Predictions in Uintah Basin</a:t>
            </a:r>
            <a:endParaRPr lang="en-US" sz="3200" b="1" dirty="0">
              <a:solidFill>
                <a:srgbClr val="000000"/>
              </a:solidFill>
              <a:latin typeface="Calibri"/>
            </a:endParaRPr>
          </a:p>
        </p:txBody>
      </p:sp>
      <p:grpSp>
        <p:nvGrpSpPr>
          <p:cNvPr id="10" name="Group 9"/>
          <p:cNvGrpSpPr>
            <a:grpSpLocks noChangeAspect="1"/>
          </p:cNvGrpSpPr>
          <p:nvPr/>
        </p:nvGrpSpPr>
        <p:grpSpPr>
          <a:xfrm>
            <a:off x="6121891" y="1314844"/>
            <a:ext cx="2757733" cy="1565773"/>
            <a:chOff x="6134043" y="83002"/>
            <a:chExt cx="2938365" cy="1668331"/>
          </a:xfrm>
        </p:grpSpPr>
        <p:pic>
          <p:nvPicPr>
            <p:cNvPr id="11" name="Picture 10" descr="ESRL_basins_years_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34043" y="83002"/>
              <a:ext cx="2938365" cy="1668331"/>
            </a:xfrm>
            <a:prstGeom prst="rect">
              <a:avLst/>
            </a:prstGeom>
          </p:spPr>
        </p:pic>
        <p:sp>
          <p:nvSpPr>
            <p:cNvPr id="13" name="Oval 12"/>
            <p:cNvSpPr/>
            <p:nvPr/>
          </p:nvSpPr>
          <p:spPr>
            <a:xfrm>
              <a:off x="6324954" y="737032"/>
              <a:ext cx="971154" cy="64079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 name="Title 1"/>
          <p:cNvSpPr txBox="1">
            <a:spLocks/>
          </p:cNvSpPr>
          <p:nvPr/>
        </p:nvSpPr>
        <p:spPr>
          <a:xfrm>
            <a:off x="225364" y="991206"/>
            <a:ext cx="6200448" cy="13126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n-US" sz="2000" dirty="0">
                <a:solidFill>
                  <a:prstClr val="black"/>
                </a:solidFill>
                <a:latin typeface="Calibri"/>
              </a:rPr>
              <a:t>Multi-day buildup of surface O</a:t>
            </a:r>
            <a:r>
              <a:rPr lang="en-US" sz="2000" baseline="-25000" dirty="0">
                <a:solidFill>
                  <a:prstClr val="black"/>
                </a:solidFill>
                <a:latin typeface="Calibri"/>
              </a:rPr>
              <a:t>3</a:t>
            </a:r>
            <a:r>
              <a:rPr lang="en-US" sz="2000" dirty="0">
                <a:solidFill>
                  <a:prstClr val="black"/>
                </a:solidFill>
                <a:latin typeface="Calibri"/>
              </a:rPr>
              <a:t> during </a:t>
            </a:r>
            <a:r>
              <a:rPr lang="en-US" sz="2000" dirty="0" smtClean="0">
                <a:solidFill>
                  <a:prstClr val="black"/>
                </a:solidFill>
                <a:latin typeface="Calibri"/>
              </a:rPr>
              <a:t>stagnation </a:t>
            </a:r>
            <a:r>
              <a:rPr lang="en-US" sz="2000" dirty="0">
                <a:solidFill>
                  <a:prstClr val="black"/>
                </a:solidFill>
                <a:latin typeface="Calibri"/>
              </a:rPr>
              <a:t>episodes</a:t>
            </a:r>
          </a:p>
          <a:p>
            <a:pPr marL="342900" indent="-342900" algn="l">
              <a:buFont typeface="Arial"/>
              <a:buChar char="•"/>
            </a:pPr>
            <a:r>
              <a:rPr lang="en-US" sz="2000" dirty="0">
                <a:solidFill>
                  <a:srgbClr val="0000FF"/>
                </a:solidFill>
                <a:latin typeface="Calibri"/>
              </a:rPr>
              <a:t>Model </a:t>
            </a:r>
            <a:r>
              <a:rPr lang="en-US" sz="2000" dirty="0" smtClean="0">
                <a:solidFill>
                  <a:srgbClr val="0000FF"/>
                </a:solidFill>
                <a:latin typeface="Calibri"/>
              </a:rPr>
              <a:t>using official bottom-up emissions inventory can’t reproduce </a:t>
            </a:r>
            <a:r>
              <a:rPr lang="en-US" sz="2000" dirty="0">
                <a:solidFill>
                  <a:srgbClr val="0000FF"/>
                </a:solidFill>
                <a:latin typeface="Calibri"/>
              </a:rPr>
              <a:t>observed high O</a:t>
            </a:r>
            <a:r>
              <a:rPr lang="en-US" sz="2000" baseline="-25000" dirty="0">
                <a:solidFill>
                  <a:srgbClr val="0000FF"/>
                </a:solidFill>
                <a:latin typeface="Calibri"/>
              </a:rPr>
              <a:t>3</a:t>
            </a:r>
            <a:r>
              <a:rPr lang="en-US" sz="2000" dirty="0">
                <a:solidFill>
                  <a:srgbClr val="0000FF"/>
                </a:solidFill>
                <a:latin typeface="Calibri"/>
              </a:rPr>
              <a:t> </a:t>
            </a:r>
            <a:r>
              <a:rPr lang="en-US" sz="2000" dirty="0" smtClean="0">
                <a:solidFill>
                  <a:srgbClr val="0000FF"/>
                </a:solidFill>
                <a:latin typeface="Calibri"/>
              </a:rPr>
              <a:t>levels</a:t>
            </a:r>
            <a:endParaRPr lang="en-US" sz="2000" dirty="0">
              <a:solidFill>
                <a:srgbClr val="0000FF"/>
              </a:solidFill>
              <a:latin typeface="Calibri"/>
            </a:endParaRPr>
          </a:p>
        </p:txBody>
      </p:sp>
      <p:sp>
        <p:nvSpPr>
          <p:cNvPr id="15" name="TextBox 14"/>
          <p:cNvSpPr txBox="1"/>
          <p:nvPr/>
        </p:nvSpPr>
        <p:spPr>
          <a:xfrm>
            <a:off x="4977359" y="6474849"/>
            <a:ext cx="4014240" cy="338554"/>
          </a:xfrm>
          <a:prstGeom prst="rect">
            <a:avLst/>
          </a:prstGeom>
          <a:noFill/>
        </p:spPr>
        <p:txBody>
          <a:bodyPr wrap="none" rtlCol="0">
            <a:spAutoFit/>
          </a:bodyPr>
          <a:lstStyle/>
          <a:p>
            <a:pPr marL="1588" indent="6350">
              <a:spcBef>
                <a:spcPts val="200"/>
              </a:spcBef>
            </a:pPr>
            <a:r>
              <a:rPr lang="en-US" sz="1600" i="1" dirty="0" err="1">
                <a:solidFill>
                  <a:schemeClr val="tx1">
                    <a:lumMod val="50000"/>
                    <a:lumOff val="50000"/>
                  </a:schemeClr>
                </a:solidFill>
                <a:latin typeface="Calibri"/>
              </a:rPr>
              <a:t>Ahmadov</a:t>
            </a:r>
            <a:r>
              <a:rPr lang="en-US" sz="1600" i="1" dirty="0">
                <a:solidFill>
                  <a:schemeClr val="tx1">
                    <a:lumMod val="50000"/>
                    <a:lumOff val="50000"/>
                  </a:schemeClr>
                </a:solidFill>
                <a:latin typeface="Calibri"/>
              </a:rPr>
              <a:t>, R., et al. (2015) Atmos. Chem. Phys</a:t>
            </a:r>
            <a:r>
              <a:rPr lang="en-US" sz="1600" i="1" dirty="0" smtClean="0">
                <a:solidFill>
                  <a:schemeClr val="tx1">
                    <a:lumMod val="50000"/>
                    <a:lumOff val="50000"/>
                  </a:schemeClr>
                </a:solidFill>
                <a:latin typeface="Calibri"/>
              </a:rPr>
              <a:t>.</a:t>
            </a:r>
            <a:endParaRPr lang="en-US" sz="1600" i="1" dirty="0">
              <a:solidFill>
                <a:schemeClr val="tx1">
                  <a:lumMod val="50000"/>
                  <a:lumOff val="50000"/>
                </a:schemeClr>
              </a:solidFill>
              <a:latin typeface="Calibri"/>
            </a:endParaRPr>
          </a:p>
        </p:txBody>
      </p:sp>
    </p:spTree>
    <p:extLst>
      <p:ext uri="{BB962C8B-B14F-4D97-AF65-F5344CB8AC3E}">
        <p14:creationId xmlns:p14="http://schemas.microsoft.com/office/powerpoint/2010/main" val="1080596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7200" y="2880617"/>
            <a:ext cx="8229600" cy="3710151"/>
          </a:xfrm>
          <a:solidFill>
            <a:schemeClr val="bg1"/>
          </a:solidFill>
        </p:spPr>
      </p:pic>
      <p:sp>
        <p:nvSpPr>
          <p:cNvPr id="8" name="TextBox 7"/>
          <p:cNvSpPr txBox="1"/>
          <p:nvPr/>
        </p:nvSpPr>
        <p:spPr>
          <a:xfrm>
            <a:off x="2168498" y="3217023"/>
            <a:ext cx="850338" cy="276999"/>
          </a:xfrm>
          <a:prstGeom prst="rect">
            <a:avLst/>
          </a:prstGeom>
          <a:noFill/>
        </p:spPr>
        <p:txBody>
          <a:bodyPr wrap="none" rtlCol="0">
            <a:spAutoFit/>
          </a:bodyPr>
          <a:lstStyle/>
          <a:p>
            <a:r>
              <a:rPr lang="en-US" sz="1200" dirty="0">
                <a:solidFill>
                  <a:prstClr val="black"/>
                </a:solidFill>
                <a:latin typeface="Calibri"/>
              </a:rPr>
              <a:t>(NEI-2011)</a:t>
            </a:r>
          </a:p>
        </p:txBody>
      </p:sp>
      <p:sp>
        <p:nvSpPr>
          <p:cNvPr id="9" name="Title 1"/>
          <p:cNvSpPr txBox="1">
            <a:spLocks/>
          </p:cNvSpPr>
          <p:nvPr/>
        </p:nvSpPr>
        <p:spPr>
          <a:xfrm>
            <a:off x="0" y="18098"/>
            <a:ext cx="9144000" cy="10741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solidFill>
                  <a:srgbClr val="000000"/>
                </a:solidFill>
              </a:rPr>
              <a:t>Measurement-Based Emissions </a:t>
            </a:r>
            <a:r>
              <a:rPr lang="en-US" sz="3200" b="1" dirty="0">
                <a:solidFill>
                  <a:srgbClr val="000000"/>
                </a:solidFill>
                <a:sym typeface="Wingdings"/>
              </a:rPr>
              <a:t>Improve WRF-</a:t>
            </a:r>
            <a:r>
              <a:rPr lang="en-US" sz="3200" b="1" dirty="0" err="1">
                <a:solidFill>
                  <a:srgbClr val="000000"/>
                </a:solidFill>
                <a:sym typeface="Wingdings"/>
              </a:rPr>
              <a:t>Chem</a:t>
            </a:r>
            <a:r>
              <a:rPr lang="en-US" sz="3200" b="1" dirty="0">
                <a:solidFill>
                  <a:srgbClr val="000000"/>
                </a:solidFill>
                <a:sym typeface="Wingdings"/>
              </a:rPr>
              <a:t> O</a:t>
            </a:r>
            <a:r>
              <a:rPr lang="en-US" sz="3200" b="1" baseline="-25000" dirty="0">
                <a:solidFill>
                  <a:srgbClr val="000000"/>
                </a:solidFill>
                <a:sym typeface="Wingdings"/>
              </a:rPr>
              <a:t>3</a:t>
            </a:r>
            <a:r>
              <a:rPr lang="en-US" sz="3200" b="1" dirty="0">
                <a:solidFill>
                  <a:srgbClr val="000000"/>
                </a:solidFill>
                <a:sym typeface="Wingdings"/>
              </a:rPr>
              <a:t> Predictions in Uintah Basin</a:t>
            </a:r>
            <a:endParaRPr lang="en-US" sz="3200" b="1" dirty="0">
              <a:solidFill>
                <a:srgbClr val="000000"/>
              </a:solidFill>
            </a:endParaRPr>
          </a:p>
        </p:txBody>
      </p:sp>
      <p:grpSp>
        <p:nvGrpSpPr>
          <p:cNvPr id="10" name="Group 9"/>
          <p:cNvGrpSpPr>
            <a:grpSpLocks noChangeAspect="1"/>
          </p:cNvGrpSpPr>
          <p:nvPr/>
        </p:nvGrpSpPr>
        <p:grpSpPr>
          <a:xfrm>
            <a:off x="6121891" y="1314844"/>
            <a:ext cx="2757733" cy="1565773"/>
            <a:chOff x="6134043" y="83002"/>
            <a:chExt cx="2938365" cy="1668331"/>
          </a:xfrm>
        </p:grpSpPr>
        <p:pic>
          <p:nvPicPr>
            <p:cNvPr id="11" name="Picture 10" descr="ESRL_basins_years_2.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34043" y="83002"/>
              <a:ext cx="2938365" cy="1668331"/>
            </a:xfrm>
            <a:prstGeom prst="rect">
              <a:avLst/>
            </a:prstGeom>
          </p:spPr>
        </p:pic>
        <p:sp>
          <p:nvSpPr>
            <p:cNvPr id="13" name="Oval 12"/>
            <p:cNvSpPr/>
            <p:nvPr/>
          </p:nvSpPr>
          <p:spPr>
            <a:xfrm>
              <a:off x="6324954" y="737032"/>
              <a:ext cx="971154" cy="64079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7" name="Title 1"/>
          <p:cNvSpPr txBox="1">
            <a:spLocks/>
          </p:cNvSpPr>
          <p:nvPr/>
        </p:nvSpPr>
        <p:spPr>
          <a:xfrm>
            <a:off x="225364" y="991206"/>
            <a:ext cx="6200448" cy="19852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en-US" sz="2000" dirty="0">
                <a:solidFill>
                  <a:prstClr val="black"/>
                </a:solidFill>
                <a:latin typeface="Calibri"/>
              </a:rPr>
              <a:t>Multi-day buildup of surface O</a:t>
            </a:r>
            <a:r>
              <a:rPr lang="en-US" sz="2000" baseline="-25000" dirty="0">
                <a:solidFill>
                  <a:prstClr val="black"/>
                </a:solidFill>
                <a:latin typeface="Calibri"/>
              </a:rPr>
              <a:t>3</a:t>
            </a:r>
            <a:r>
              <a:rPr lang="en-US" sz="2000" dirty="0">
                <a:solidFill>
                  <a:prstClr val="black"/>
                </a:solidFill>
                <a:latin typeface="Calibri"/>
              </a:rPr>
              <a:t> during </a:t>
            </a:r>
            <a:r>
              <a:rPr lang="en-US" sz="2000" dirty="0" smtClean="0">
                <a:solidFill>
                  <a:prstClr val="black"/>
                </a:solidFill>
                <a:latin typeface="Calibri"/>
              </a:rPr>
              <a:t>stagnation </a:t>
            </a:r>
            <a:r>
              <a:rPr lang="en-US" sz="2000" dirty="0">
                <a:solidFill>
                  <a:prstClr val="black"/>
                </a:solidFill>
                <a:latin typeface="Calibri"/>
              </a:rPr>
              <a:t>episodes</a:t>
            </a:r>
          </a:p>
          <a:p>
            <a:pPr marL="342900" indent="-342900" algn="l">
              <a:buFont typeface="Arial"/>
              <a:buChar char="•"/>
            </a:pPr>
            <a:r>
              <a:rPr lang="en-US" sz="2000" dirty="0">
                <a:solidFill>
                  <a:srgbClr val="0000FF"/>
                </a:solidFill>
                <a:latin typeface="Calibri"/>
              </a:rPr>
              <a:t>Model </a:t>
            </a:r>
            <a:r>
              <a:rPr lang="en-US" sz="2000" dirty="0" smtClean="0">
                <a:solidFill>
                  <a:srgbClr val="0000FF"/>
                </a:solidFill>
                <a:latin typeface="Calibri"/>
              </a:rPr>
              <a:t>using official bottom-up emissions inventory can’t reproduce </a:t>
            </a:r>
            <a:r>
              <a:rPr lang="en-US" sz="2000" dirty="0">
                <a:solidFill>
                  <a:srgbClr val="0000FF"/>
                </a:solidFill>
                <a:latin typeface="Calibri"/>
              </a:rPr>
              <a:t>observed high O</a:t>
            </a:r>
            <a:r>
              <a:rPr lang="en-US" sz="2000" baseline="-25000" dirty="0">
                <a:solidFill>
                  <a:srgbClr val="0000FF"/>
                </a:solidFill>
                <a:latin typeface="Calibri"/>
              </a:rPr>
              <a:t>3</a:t>
            </a:r>
            <a:r>
              <a:rPr lang="en-US" sz="2000" dirty="0">
                <a:solidFill>
                  <a:srgbClr val="0000FF"/>
                </a:solidFill>
                <a:latin typeface="Calibri"/>
              </a:rPr>
              <a:t> levels</a:t>
            </a:r>
          </a:p>
          <a:p>
            <a:pPr marL="342900" indent="-342900" algn="l">
              <a:buFont typeface="Arial"/>
              <a:buChar char="•"/>
            </a:pPr>
            <a:r>
              <a:rPr lang="en-US" sz="2000" dirty="0">
                <a:solidFill>
                  <a:srgbClr val="FF0000"/>
                </a:solidFill>
                <a:latin typeface="Calibri"/>
              </a:rPr>
              <a:t>M</a:t>
            </a:r>
            <a:r>
              <a:rPr lang="en-US" sz="2000" dirty="0" smtClean="0">
                <a:solidFill>
                  <a:srgbClr val="FF0000"/>
                </a:solidFill>
                <a:latin typeface="Calibri"/>
              </a:rPr>
              <a:t>easured emissions case explains high O</a:t>
            </a:r>
            <a:r>
              <a:rPr lang="en-US" sz="2000" baseline="-25000" dirty="0" smtClean="0">
                <a:solidFill>
                  <a:srgbClr val="FF0000"/>
                </a:solidFill>
                <a:latin typeface="Calibri"/>
              </a:rPr>
              <a:t>3</a:t>
            </a:r>
            <a:r>
              <a:rPr lang="en-US" sz="2000" dirty="0" smtClean="0">
                <a:solidFill>
                  <a:srgbClr val="FF0000"/>
                </a:solidFill>
                <a:latin typeface="Calibri"/>
              </a:rPr>
              <a:t> levels</a:t>
            </a:r>
          </a:p>
          <a:p>
            <a:pPr marL="342900" indent="-342900" algn="l">
              <a:buFont typeface="Arial"/>
              <a:buChar char="•"/>
            </a:pPr>
            <a:r>
              <a:rPr lang="en-US" sz="2000" dirty="0" smtClean="0">
                <a:solidFill>
                  <a:srgbClr val="FF0000"/>
                </a:solidFill>
                <a:latin typeface="Calibri"/>
              </a:rPr>
              <a:t>High </a:t>
            </a:r>
            <a:r>
              <a:rPr lang="en-US" sz="2000" dirty="0">
                <a:solidFill>
                  <a:srgbClr val="FF0000"/>
                </a:solidFill>
                <a:latin typeface="Calibri"/>
              </a:rPr>
              <a:t>O</a:t>
            </a:r>
            <a:r>
              <a:rPr lang="en-US" sz="2000" baseline="-25000" dirty="0">
                <a:solidFill>
                  <a:srgbClr val="FF0000"/>
                </a:solidFill>
                <a:latin typeface="Calibri"/>
              </a:rPr>
              <a:t>3</a:t>
            </a:r>
            <a:r>
              <a:rPr lang="en-US" sz="2000" dirty="0">
                <a:solidFill>
                  <a:srgbClr val="FF0000"/>
                </a:solidFill>
                <a:latin typeface="Calibri"/>
              </a:rPr>
              <a:t> in </a:t>
            </a:r>
            <a:r>
              <a:rPr lang="en-US" sz="2000" dirty="0" smtClean="0">
                <a:solidFill>
                  <a:srgbClr val="FF0000"/>
                </a:solidFill>
                <a:latin typeface="Calibri"/>
              </a:rPr>
              <a:t>this basin driven mostly by oil/gas emissions</a:t>
            </a:r>
          </a:p>
        </p:txBody>
      </p:sp>
      <p:sp>
        <p:nvSpPr>
          <p:cNvPr id="14" name="TextBox 13"/>
          <p:cNvSpPr txBox="1"/>
          <p:nvPr/>
        </p:nvSpPr>
        <p:spPr>
          <a:xfrm>
            <a:off x="4977359" y="6474849"/>
            <a:ext cx="4014240" cy="338554"/>
          </a:xfrm>
          <a:prstGeom prst="rect">
            <a:avLst/>
          </a:prstGeom>
          <a:noFill/>
        </p:spPr>
        <p:txBody>
          <a:bodyPr wrap="none" rtlCol="0">
            <a:spAutoFit/>
          </a:bodyPr>
          <a:lstStyle/>
          <a:p>
            <a:pPr marL="1588" indent="6350">
              <a:spcBef>
                <a:spcPts val="200"/>
              </a:spcBef>
            </a:pPr>
            <a:r>
              <a:rPr lang="en-US" sz="1600" i="1" dirty="0" err="1">
                <a:solidFill>
                  <a:schemeClr val="tx1">
                    <a:lumMod val="50000"/>
                    <a:lumOff val="50000"/>
                  </a:schemeClr>
                </a:solidFill>
                <a:latin typeface="Calibri"/>
              </a:rPr>
              <a:t>Ahmadov</a:t>
            </a:r>
            <a:r>
              <a:rPr lang="en-US" sz="1600" i="1" dirty="0">
                <a:solidFill>
                  <a:schemeClr val="tx1">
                    <a:lumMod val="50000"/>
                    <a:lumOff val="50000"/>
                  </a:schemeClr>
                </a:solidFill>
                <a:latin typeface="Calibri"/>
              </a:rPr>
              <a:t>, R., et al. (2015) Atmos. Chem. Phys</a:t>
            </a:r>
            <a:r>
              <a:rPr lang="en-US" sz="1600" i="1" dirty="0" smtClean="0">
                <a:solidFill>
                  <a:schemeClr val="tx1">
                    <a:lumMod val="50000"/>
                    <a:lumOff val="50000"/>
                  </a:schemeClr>
                </a:solidFill>
                <a:latin typeface="Calibri"/>
              </a:rPr>
              <a:t>.</a:t>
            </a:r>
            <a:endParaRPr lang="en-US" sz="1600" i="1" dirty="0">
              <a:solidFill>
                <a:schemeClr val="tx1">
                  <a:lumMod val="50000"/>
                  <a:lumOff val="50000"/>
                </a:schemeClr>
              </a:solidFill>
              <a:latin typeface="Calibri"/>
            </a:endParaRPr>
          </a:p>
        </p:txBody>
      </p:sp>
    </p:spTree>
    <p:extLst>
      <p:ext uri="{BB962C8B-B14F-4D97-AF65-F5344CB8AC3E}">
        <p14:creationId xmlns:p14="http://schemas.microsoft.com/office/powerpoint/2010/main" val="422598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600" b="1" dirty="0" smtClean="0"/>
              <a:t>Better Collaboration Can Improve </a:t>
            </a:r>
            <a:r>
              <a:rPr lang="en-US" sz="3600" b="1" dirty="0" smtClean="0"/>
              <a:t>Inventories</a:t>
            </a:r>
            <a:endParaRPr lang="en-US" sz="3600" b="1" dirty="0"/>
          </a:p>
        </p:txBody>
      </p:sp>
      <p:sp>
        <p:nvSpPr>
          <p:cNvPr id="3" name="Content Placeholder 2"/>
          <p:cNvSpPr>
            <a:spLocks noGrp="1"/>
          </p:cNvSpPr>
          <p:nvPr>
            <p:ph idx="1"/>
          </p:nvPr>
        </p:nvSpPr>
        <p:spPr/>
        <p:txBody>
          <a:bodyPr/>
          <a:lstStyle/>
          <a:p>
            <a:pPr marL="0" indent="0">
              <a:buNone/>
            </a:pPr>
            <a:r>
              <a:rPr lang="en-US" dirty="0" smtClean="0"/>
              <a:t>Some examples:</a:t>
            </a:r>
          </a:p>
          <a:p>
            <a:r>
              <a:rPr lang="en-US" dirty="0" smtClean="0"/>
              <a:t>NOAA</a:t>
            </a:r>
          </a:p>
          <a:p>
            <a:r>
              <a:rPr lang="en-US" dirty="0" smtClean="0"/>
              <a:t>NASA</a:t>
            </a:r>
          </a:p>
          <a:p>
            <a:r>
              <a:rPr lang="en-US" dirty="0"/>
              <a:t>AQRS</a:t>
            </a:r>
          </a:p>
          <a:p>
            <a:r>
              <a:rPr lang="en-US" dirty="0" smtClean="0"/>
              <a:t>GEIA</a:t>
            </a:r>
            <a:endParaRPr lang="en-US" dirty="0"/>
          </a:p>
        </p:txBody>
      </p:sp>
    </p:spTree>
    <p:extLst>
      <p:ext uri="{BB962C8B-B14F-4D97-AF65-F5344CB8AC3E}">
        <p14:creationId xmlns:p14="http://schemas.microsoft.com/office/powerpoint/2010/main" val="4709044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3000" y="0"/>
            <a:ext cx="6858000" cy="354605"/>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050" i="1" dirty="0"/>
          </a:p>
        </p:txBody>
      </p:sp>
      <p:sp>
        <p:nvSpPr>
          <p:cNvPr id="3" name="Title 1"/>
          <p:cNvSpPr txBox="1">
            <a:spLocks/>
          </p:cNvSpPr>
          <p:nvPr/>
        </p:nvSpPr>
        <p:spPr>
          <a:xfrm>
            <a:off x="61784" y="131195"/>
            <a:ext cx="9020432" cy="517842"/>
          </a:xfrm>
          <a:prstGeom prst="rect">
            <a:avLst/>
          </a:prstGeom>
        </p:spPr>
        <p:txBody>
          <a:bodyPr/>
          <a:lstStyle>
            <a:lvl1pPr algn="l" rtl="0" eaLnBrk="1" fontAlgn="base" hangingPunct="1">
              <a:lnSpc>
                <a:spcPct val="90000"/>
              </a:lnSpc>
              <a:spcBef>
                <a:spcPct val="0"/>
              </a:spcBef>
              <a:spcAft>
                <a:spcPct val="0"/>
              </a:spcAft>
              <a:defRPr sz="2600" b="1">
                <a:solidFill>
                  <a:srgbClr val="1F3692"/>
                </a:solidFill>
                <a:latin typeface="Calibri"/>
                <a:ea typeface="ＭＳ Ｐゴシック" pitchFamily="39" charset="-128"/>
                <a:cs typeface="ＭＳ Ｐゴシック" pitchFamily="39" charset="-128"/>
              </a:defRPr>
            </a:lvl1pPr>
            <a:lvl2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2pPr>
            <a:lvl3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3pPr>
            <a:lvl4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4pPr>
            <a:lvl5pPr algn="l" rtl="0" eaLnBrk="1" fontAlgn="base" hangingPunct="1">
              <a:lnSpc>
                <a:spcPct val="90000"/>
              </a:lnSpc>
              <a:spcBef>
                <a:spcPct val="0"/>
              </a:spcBef>
              <a:spcAft>
                <a:spcPct val="0"/>
              </a:spcAft>
              <a:defRPr sz="2600" b="1">
                <a:solidFill>
                  <a:srgbClr val="1F3692"/>
                </a:solidFill>
                <a:latin typeface="Calibri" pitchFamily="39" charset="0"/>
                <a:ea typeface="ＭＳ Ｐゴシック" pitchFamily="39" charset="-128"/>
                <a:cs typeface="ＭＳ Ｐゴシック" pitchFamily="39" charset="-128"/>
              </a:defRPr>
            </a:lvl5pPr>
            <a:lvl6pPr marL="457200" algn="l" rtl="0" eaLnBrk="1" fontAlgn="base" hangingPunct="1">
              <a:lnSpc>
                <a:spcPct val="90000"/>
              </a:lnSpc>
              <a:spcBef>
                <a:spcPct val="0"/>
              </a:spcBef>
              <a:spcAft>
                <a:spcPct val="0"/>
              </a:spcAft>
              <a:defRPr sz="2800">
                <a:solidFill>
                  <a:srgbClr val="00279F"/>
                </a:solidFill>
                <a:latin typeface="Arial Black" charset="0"/>
              </a:defRPr>
            </a:lvl6pPr>
            <a:lvl7pPr marL="914400" algn="l" rtl="0" eaLnBrk="1" fontAlgn="base" hangingPunct="1">
              <a:lnSpc>
                <a:spcPct val="90000"/>
              </a:lnSpc>
              <a:spcBef>
                <a:spcPct val="0"/>
              </a:spcBef>
              <a:spcAft>
                <a:spcPct val="0"/>
              </a:spcAft>
              <a:defRPr sz="2800">
                <a:solidFill>
                  <a:srgbClr val="00279F"/>
                </a:solidFill>
                <a:latin typeface="Arial Black" charset="0"/>
              </a:defRPr>
            </a:lvl7pPr>
            <a:lvl8pPr marL="1371600" algn="l" rtl="0" eaLnBrk="1" fontAlgn="base" hangingPunct="1">
              <a:lnSpc>
                <a:spcPct val="90000"/>
              </a:lnSpc>
              <a:spcBef>
                <a:spcPct val="0"/>
              </a:spcBef>
              <a:spcAft>
                <a:spcPct val="0"/>
              </a:spcAft>
              <a:defRPr sz="2800">
                <a:solidFill>
                  <a:srgbClr val="00279F"/>
                </a:solidFill>
                <a:latin typeface="Arial Black" charset="0"/>
              </a:defRPr>
            </a:lvl8pPr>
            <a:lvl9pPr marL="1828800" algn="l" rtl="0" eaLnBrk="1" fontAlgn="base" hangingPunct="1">
              <a:lnSpc>
                <a:spcPct val="90000"/>
              </a:lnSpc>
              <a:spcBef>
                <a:spcPct val="0"/>
              </a:spcBef>
              <a:spcAft>
                <a:spcPct val="0"/>
              </a:spcAft>
              <a:defRPr sz="2800">
                <a:solidFill>
                  <a:srgbClr val="00279F"/>
                </a:solidFill>
                <a:latin typeface="Arial Black" charset="0"/>
              </a:defRPr>
            </a:lvl9pPr>
          </a:lstStyle>
          <a:p>
            <a:pPr algn="ctr"/>
            <a:r>
              <a:rPr lang="en-US" sz="2800" dirty="0" smtClean="0">
                <a:solidFill>
                  <a:srgbClr val="000000"/>
                </a:solidFill>
                <a:cs typeface="Calibri"/>
              </a:rPr>
              <a:t>NOAA’s Emissions Research Benefits Stakeholders</a:t>
            </a:r>
            <a:endParaRPr lang="en-US" sz="2800" dirty="0">
              <a:solidFill>
                <a:srgbClr val="000000"/>
              </a:solidFill>
              <a:latin typeface="+mj-lt"/>
              <a:cs typeface="Calibri" charset="0"/>
            </a:endParaRPr>
          </a:p>
        </p:txBody>
      </p:sp>
      <p:sp>
        <p:nvSpPr>
          <p:cNvPr id="4" name="TextBox 3"/>
          <p:cNvSpPr txBox="1"/>
          <p:nvPr/>
        </p:nvSpPr>
        <p:spPr>
          <a:xfrm>
            <a:off x="523788" y="3663567"/>
            <a:ext cx="4464638" cy="1938992"/>
          </a:xfrm>
          <a:prstGeom prst="rect">
            <a:avLst/>
          </a:prstGeom>
          <a:noFill/>
        </p:spPr>
        <p:txBody>
          <a:bodyPr wrap="square" rtlCol="0">
            <a:spAutoFit/>
          </a:bodyPr>
          <a:lstStyle/>
          <a:p>
            <a:pPr>
              <a:spcBef>
                <a:spcPts val="450"/>
              </a:spcBef>
            </a:pPr>
            <a:r>
              <a:rPr lang="en-US" sz="2400" b="1" i="1" dirty="0" smtClean="0"/>
              <a:t>What NOAA provides:</a:t>
            </a:r>
            <a:endParaRPr lang="en-US" sz="2400" b="1" i="1" dirty="0"/>
          </a:p>
          <a:p>
            <a:pPr marL="257175" indent="-257175">
              <a:buFont typeface="Arial"/>
              <a:buChar char="•"/>
            </a:pPr>
            <a:r>
              <a:rPr lang="en-US" sz="2400" dirty="0" smtClean="0"/>
              <a:t>Connect research </a:t>
            </a:r>
            <a:r>
              <a:rPr lang="en-US" sz="2400" dirty="0"/>
              <a:t>to </a:t>
            </a:r>
            <a:r>
              <a:rPr lang="en-US" sz="2400" dirty="0" smtClean="0"/>
              <a:t>models</a:t>
            </a:r>
            <a:endParaRPr lang="en-US" sz="2400" dirty="0"/>
          </a:p>
          <a:p>
            <a:pPr marL="257175" indent="-257175">
              <a:buFont typeface="Arial"/>
              <a:buChar char="•"/>
            </a:pPr>
            <a:r>
              <a:rPr lang="en-US" sz="2400" dirty="0" smtClean="0"/>
              <a:t>Inform inventory development</a:t>
            </a:r>
          </a:p>
          <a:p>
            <a:pPr marL="257175" indent="-257175">
              <a:buFont typeface="Arial"/>
              <a:buChar char="•"/>
            </a:pPr>
            <a:r>
              <a:rPr lang="en-US" sz="2400" dirty="0" smtClean="0"/>
              <a:t>Synthesize information</a:t>
            </a:r>
            <a:endParaRPr lang="en-US" sz="2400" dirty="0"/>
          </a:p>
          <a:p>
            <a:pPr marL="257175" indent="-257175">
              <a:buFont typeface="Arial"/>
              <a:buChar char="•"/>
            </a:pPr>
            <a:r>
              <a:rPr lang="en-US" sz="2400" dirty="0" smtClean="0"/>
              <a:t>Nurture </a:t>
            </a:r>
            <a:r>
              <a:rPr lang="en-US" sz="2400" dirty="0"/>
              <a:t>community of </a:t>
            </a:r>
            <a:r>
              <a:rPr lang="en-US" sz="2400" dirty="0" smtClean="0"/>
              <a:t>experts</a:t>
            </a:r>
            <a:endParaRPr lang="en-US" sz="2400" b="1" i="1" dirty="0"/>
          </a:p>
        </p:txBody>
      </p:sp>
      <p:sp>
        <p:nvSpPr>
          <p:cNvPr id="5" name="TextBox 4"/>
          <p:cNvSpPr txBox="1"/>
          <p:nvPr/>
        </p:nvSpPr>
        <p:spPr>
          <a:xfrm>
            <a:off x="2520188" y="611931"/>
            <a:ext cx="4103625" cy="461665"/>
          </a:xfrm>
          <a:prstGeom prst="rect">
            <a:avLst/>
          </a:prstGeom>
          <a:noFill/>
        </p:spPr>
        <p:txBody>
          <a:bodyPr wrap="square" rtlCol="0">
            <a:spAutoFit/>
          </a:bodyPr>
          <a:lstStyle/>
          <a:p>
            <a:pPr algn="ctr"/>
            <a:r>
              <a:rPr lang="en-US" sz="2400" b="1" i="1" dirty="0" smtClean="0"/>
              <a:t>NOAA Stakeholders</a:t>
            </a:r>
            <a:endParaRPr lang="en-US" sz="2400" b="1" i="1" dirty="0"/>
          </a:p>
        </p:txBody>
      </p:sp>
      <p:grpSp>
        <p:nvGrpSpPr>
          <p:cNvPr id="6" name="Group 5"/>
          <p:cNvGrpSpPr>
            <a:grpSpLocks noChangeAspect="1"/>
          </p:cNvGrpSpPr>
          <p:nvPr/>
        </p:nvGrpSpPr>
        <p:grpSpPr>
          <a:xfrm>
            <a:off x="381257" y="926165"/>
            <a:ext cx="8381486" cy="2458857"/>
            <a:chOff x="0" y="1415814"/>
            <a:chExt cx="5782657" cy="1696444"/>
          </a:xfrm>
        </p:grpSpPr>
        <p:pic>
          <p:nvPicPr>
            <p:cNvPr id="7" name="Picture 6" descr="EP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8368" y="1454709"/>
              <a:ext cx="627484" cy="622340"/>
            </a:xfrm>
            <a:prstGeom prst="rect">
              <a:avLst/>
            </a:prstGeom>
          </p:spPr>
        </p:pic>
        <p:pic>
          <p:nvPicPr>
            <p:cNvPr id="8" name="Picture 7" descr="carb-logo.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2849" y="1501230"/>
              <a:ext cx="700133" cy="529299"/>
            </a:xfrm>
            <a:prstGeom prst="rect">
              <a:avLst/>
            </a:prstGeom>
          </p:spPr>
        </p:pic>
        <p:pic>
          <p:nvPicPr>
            <p:cNvPr id="9" name="Picture 8" descr="logo_des_ipcc_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5173" y="1434264"/>
              <a:ext cx="882975" cy="663231"/>
            </a:xfrm>
            <a:prstGeom prst="rect">
              <a:avLst/>
            </a:prstGeom>
          </p:spPr>
        </p:pic>
        <p:pic>
          <p:nvPicPr>
            <p:cNvPr id="10" name="Picture 9" descr="colorado_CDPHE.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12851" y="2044856"/>
              <a:ext cx="700133" cy="700130"/>
            </a:xfrm>
            <a:prstGeom prst="rect">
              <a:avLst/>
            </a:prstGeom>
          </p:spPr>
        </p:pic>
        <p:pic>
          <p:nvPicPr>
            <p:cNvPr id="11" name="Picture 10" descr="BOEM_logo.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61209" y="2723296"/>
              <a:ext cx="977292" cy="388962"/>
            </a:xfrm>
            <a:prstGeom prst="rect">
              <a:avLst/>
            </a:prstGeom>
          </p:spPr>
        </p:pic>
        <p:pic>
          <p:nvPicPr>
            <p:cNvPr id="12" name="Picture 11" descr="narsto.GIF"/>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35877" y="2044856"/>
              <a:ext cx="539140" cy="700130"/>
            </a:xfrm>
            <a:prstGeom prst="rect">
              <a:avLst/>
            </a:prstGeom>
          </p:spPr>
        </p:pic>
        <p:pic>
          <p:nvPicPr>
            <p:cNvPr id="13" name="Picture 12" descr="HTAP_Topbar.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581288" y="2241868"/>
              <a:ext cx="854537" cy="306107"/>
            </a:xfrm>
            <a:prstGeom prst="rect">
              <a:avLst/>
            </a:prstGeom>
          </p:spPr>
        </p:pic>
        <p:pic>
          <p:nvPicPr>
            <p:cNvPr id="14" name="Picture 13" descr="images-2.jpe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893220" y="2161544"/>
              <a:ext cx="851970" cy="466754"/>
            </a:xfrm>
            <a:prstGeom prst="rect">
              <a:avLst/>
            </a:prstGeom>
          </p:spPr>
        </p:pic>
        <p:pic>
          <p:nvPicPr>
            <p:cNvPr id="15" name="Picture 14" descr="macc.png"/>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800697" y="1532502"/>
              <a:ext cx="944493" cy="466754"/>
            </a:xfrm>
            <a:prstGeom prst="rect">
              <a:avLst/>
            </a:prstGeom>
          </p:spPr>
        </p:pic>
        <p:pic>
          <p:nvPicPr>
            <p:cNvPr id="16" name="Picture 33" descr="IGAC_144dpi_TX.pn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869697" y="1454709"/>
              <a:ext cx="615103" cy="6223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aapallo_logo_2_valmis_koko_versio_mm.pn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736758" y="2762192"/>
              <a:ext cx="683918" cy="311170"/>
            </a:xfrm>
            <a:prstGeom prst="rect">
              <a:avLst/>
            </a:prstGeom>
          </p:spPr>
        </p:pic>
        <p:pic>
          <p:nvPicPr>
            <p:cNvPr id="18" name="Picture 17" descr="IGBP_logo.gif"/>
            <p:cNvPicPr>
              <a:picLocks noChangeAspect="1"/>
            </p:cNvPicPr>
            <p:nvPr/>
          </p:nvPicPr>
          <p:blipFill rotWithShape="1">
            <a:blip r:embed="rId13" cstate="print">
              <a:extLst>
                <a:ext uri="{28A0092B-C50C-407E-A947-70E740481C1C}">
                  <a14:useLocalDpi xmlns:a14="http://schemas.microsoft.com/office/drawing/2010/main"/>
                </a:ext>
              </a:extLst>
            </a:blip>
            <a:srcRect r="53202"/>
            <a:stretch/>
          </p:blipFill>
          <p:spPr>
            <a:xfrm>
              <a:off x="3827180" y="2107662"/>
              <a:ext cx="700133" cy="574519"/>
            </a:xfrm>
            <a:prstGeom prst="rect">
              <a:avLst/>
            </a:prstGeom>
          </p:spPr>
        </p:pic>
        <p:pic>
          <p:nvPicPr>
            <p:cNvPr id="19" name="Picture 18" descr="images-3.jpe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2959" y="2103200"/>
              <a:ext cx="700133" cy="583443"/>
            </a:xfrm>
            <a:prstGeom prst="rect">
              <a:avLst/>
            </a:prstGeom>
          </p:spPr>
        </p:pic>
        <p:pic>
          <p:nvPicPr>
            <p:cNvPr id="20" name="Picture 19" descr="WRAP_logo2.gif"/>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2334313" y="2734897"/>
              <a:ext cx="1383961" cy="365760"/>
            </a:xfrm>
            <a:prstGeom prst="rect">
              <a:avLst/>
            </a:prstGeom>
          </p:spPr>
        </p:pic>
        <p:pic>
          <p:nvPicPr>
            <p:cNvPr id="21" name="Picture 20" descr="wea_logo.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327994" y="2723296"/>
              <a:ext cx="826143" cy="388962"/>
            </a:xfrm>
            <a:prstGeom prst="rect">
              <a:avLst/>
            </a:prstGeom>
          </p:spPr>
        </p:pic>
        <p:pic>
          <p:nvPicPr>
            <p:cNvPr id="22" name="Picture 21" descr="doe-logo.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49199" y="2083751"/>
              <a:ext cx="625821" cy="622340"/>
            </a:xfrm>
            <a:prstGeom prst="rect">
              <a:avLst/>
            </a:prstGeom>
          </p:spPr>
        </p:pic>
        <p:pic>
          <p:nvPicPr>
            <p:cNvPr id="23" name="Picture 22" descr="utahdeq.gif"/>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265205" y="1493606"/>
              <a:ext cx="480484" cy="544546"/>
            </a:xfrm>
            <a:prstGeom prst="rect">
              <a:avLst/>
            </a:prstGeom>
          </p:spPr>
        </p:pic>
        <p:pic>
          <p:nvPicPr>
            <p:cNvPr id="24" name="Picture 23" descr="NOAA_v8 [Converted].eps.ai"/>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0" y="1415814"/>
              <a:ext cx="906053" cy="700130"/>
            </a:xfrm>
            <a:prstGeom prst="rect">
              <a:avLst/>
            </a:prstGeom>
          </p:spPr>
        </p:pic>
        <p:pic>
          <p:nvPicPr>
            <p:cNvPr id="25" name="Picture 24" descr="ncar-logo-lg.jpg"/>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4500341" y="2771115"/>
              <a:ext cx="914401" cy="293325"/>
            </a:xfrm>
            <a:prstGeom prst="rect">
              <a:avLst/>
            </a:prstGeom>
          </p:spPr>
        </p:pic>
        <p:sp>
          <p:nvSpPr>
            <p:cNvPr id="26" name="TextBox 25"/>
            <p:cNvSpPr txBox="1"/>
            <p:nvPr/>
          </p:nvSpPr>
          <p:spPr>
            <a:xfrm>
              <a:off x="5374050" y="1479206"/>
              <a:ext cx="408607" cy="1592586"/>
            </a:xfrm>
            <a:prstGeom prst="rect">
              <a:avLst/>
            </a:prstGeom>
            <a:noFill/>
          </p:spPr>
          <p:txBody>
            <a:bodyPr wrap="square" rtlCol="0">
              <a:spAutoFit/>
            </a:bodyPr>
            <a:lstStyle/>
            <a:p>
              <a:pPr algn="ctr"/>
              <a:r>
                <a:rPr lang="en-US" b="1" dirty="0">
                  <a:ln w="12700">
                    <a:solidFill>
                      <a:srgbClr val="000090"/>
                    </a:solidFill>
                    <a:prstDash val="solid"/>
                  </a:ln>
                  <a:solidFill>
                    <a:srgbClr val="000090"/>
                  </a:solidFill>
                  <a:effectLst>
                    <a:outerShdw blurRad="41275" dist="20320" dir="1800000" algn="tl" rotWithShape="0">
                      <a:srgbClr val="000000">
                        <a:alpha val="40000"/>
                      </a:srgbClr>
                    </a:outerShdw>
                  </a:effectLst>
                </a:rPr>
                <a:t>A</a:t>
              </a:r>
            </a:p>
            <a:p>
              <a:pPr algn="ctr"/>
              <a:r>
                <a:rPr lang="en-US" b="1" dirty="0">
                  <a:ln w="12700">
                    <a:solidFill>
                      <a:srgbClr val="000090"/>
                    </a:solidFill>
                    <a:prstDash val="solid"/>
                  </a:ln>
                  <a:solidFill>
                    <a:srgbClr val="000090"/>
                  </a:solidFill>
                  <a:effectLst>
                    <a:outerShdw blurRad="41275" dist="20320" dir="1800000" algn="tl" rotWithShape="0">
                      <a:srgbClr val="000000">
                        <a:alpha val="40000"/>
                      </a:srgbClr>
                    </a:outerShdw>
                  </a:effectLst>
                </a:rPr>
                <a:t>C</a:t>
              </a:r>
            </a:p>
            <a:p>
              <a:pPr algn="ctr"/>
              <a:r>
                <a:rPr lang="en-US" b="1" dirty="0">
                  <a:ln w="12700">
                    <a:solidFill>
                      <a:srgbClr val="000090"/>
                    </a:solidFill>
                    <a:prstDash val="solid"/>
                  </a:ln>
                  <a:solidFill>
                    <a:srgbClr val="000090"/>
                  </a:solidFill>
                  <a:effectLst>
                    <a:outerShdw blurRad="41275" dist="20320" dir="1800000" algn="tl" rotWithShape="0">
                      <a:srgbClr val="000000">
                        <a:alpha val="40000"/>
                      </a:srgbClr>
                    </a:outerShdw>
                  </a:effectLst>
                </a:rPr>
                <a:t>A</a:t>
              </a:r>
            </a:p>
            <a:p>
              <a:pPr algn="ctr"/>
              <a:r>
                <a:rPr lang="en-US" b="1" dirty="0">
                  <a:ln w="12700">
                    <a:solidFill>
                      <a:srgbClr val="000090"/>
                    </a:solidFill>
                    <a:prstDash val="solid"/>
                  </a:ln>
                  <a:solidFill>
                    <a:srgbClr val="000090"/>
                  </a:solidFill>
                  <a:effectLst>
                    <a:outerShdw blurRad="41275" dist="20320" dir="1800000" algn="tl" rotWithShape="0">
                      <a:srgbClr val="000000">
                        <a:alpha val="40000"/>
                      </a:srgbClr>
                    </a:outerShdw>
                  </a:effectLst>
                </a:rPr>
                <a:t>D</a:t>
              </a:r>
            </a:p>
            <a:p>
              <a:pPr algn="ctr"/>
              <a:r>
                <a:rPr lang="en-US" b="1" dirty="0">
                  <a:ln w="12700">
                    <a:solidFill>
                      <a:srgbClr val="000090"/>
                    </a:solidFill>
                    <a:prstDash val="solid"/>
                  </a:ln>
                  <a:solidFill>
                    <a:srgbClr val="000090"/>
                  </a:solidFill>
                  <a:effectLst>
                    <a:outerShdw blurRad="41275" dist="20320" dir="1800000" algn="tl" rotWithShape="0">
                      <a:srgbClr val="000000">
                        <a:alpha val="40000"/>
                      </a:srgbClr>
                    </a:outerShdw>
                  </a:effectLst>
                </a:rPr>
                <a:t>E</a:t>
              </a:r>
            </a:p>
            <a:p>
              <a:pPr algn="ctr"/>
              <a:r>
                <a:rPr lang="en-US" b="1" dirty="0">
                  <a:ln w="12700">
                    <a:solidFill>
                      <a:srgbClr val="000090"/>
                    </a:solidFill>
                    <a:prstDash val="solid"/>
                  </a:ln>
                  <a:solidFill>
                    <a:srgbClr val="000090"/>
                  </a:solidFill>
                  <a:effectLst>
                    <a:outerShdw blurRad="41275" dist="20320" dir="1800000" algn="tl" rotWithShape="0">
                      <a:srgbClr val="000000">
                        <a:alpha val="40000"/>
                      </a:srgbClr>
                    </a:outerShdw>
                  </a:effectLst>
                </a:rPr>
                <a:t>M</a:t>
              </a:r>
            </a:p>
            <a:p>
              <a:pPr algn="ctr"/>
              <a:r>
                <a:rPr lang="en-US" b="1" dirty="0">
                  <a:ln w="12700">
                    <a:solidFill>
                      <a:srgbClr val="000090"/>
                    </a:solidFill>
                    <a:prstDash val="solid"/>
                  </a:ln>
                  <a:solidFill>
                    <a:srgbClr val="000090"/>
                  </a:solidFill>
                  <a:effectLst>
                    <a:outerShdw blurRad="41275" dist="20320" dir="1800000" algn="tl" rotWithShape="0">
                      <a:srgbClr val="000000">
                        <a:alpha val="40000"/>
                      </a:srgbClr>
                    </a:outerShdw>
                  </a:effectLst>
                </a:rPr>
                <a:t>I</a:t>
              </a:r>
            </a:p>
            <a:p>
              <a:pPr algn="ctr"/>
              <a:r>
                <a:rPr lang="en-US" b="1" dirty="0">
                  <a:ln w="12700">
                    <a:solidFill>
                      <a:srgbClr val="000090"/>
                    </a:solidFill>
                    <a:prstDash val="solid"/>
                  </a:ln>
                  <a:solidFill>
                    <a:srgbClr val="000090"/>
                  </a:solidFill>
                  <a:effectLst>
                    <a:outerShdw blurRad="41275" dist="20320" dir="1800000" algn="tl" rotWithShape="0">
                      <a:srgbClr val="000000">
                        <a:alpha val="40000"/>
                      </a:srgbClr>
                    </a:outerShdw>
                  </a:effectLst>
                </a:rPr>
                <a:t>A</a:t>
              </a:r>
            </a:p>
          </p:txBody>
        </p:sp>
      </p:grpSp>
      <p:sp>
        <p:nvSpPr>
          <p:cNvPr id="27" name="TextBox 26"/>
          <p:cNvSpPr txBox="1"/>
          <p:nvPr/>
        </p:nvSpPr>
        <p:spPr>
          <a:xfrm>
            <a:off x="5486400" y="3649043"/>
            <a:ext cx="3366848" cy="1938992"/>
          </a:xfrm>
          <a:prstGeom prst="rect">
            <a:avLst/>
          </a:prstGeom>
          <a:noFill/>
        </p:spPr>
        <p:txBody>
          <a:bodyPr wrap="square" rtlCol="0">
            <a:spAutoFit/>
          </a:bodyPr>
          <a:lstStyle/>
          <a:p>
            <a:pPr>
              <a:spcBef>
                <a:spcPts val="450"/>
              </a:spcBef>
            </a:pPr>
            <a:r>
              <a:rPr lang="en-US" sz="2400" b="1" i="1" dirty="0" smtClean="0"/>
              <a:t>Forms of outreach:</a:t>
            </a:r>
            <a:endParaRPr lang="en-US" sz="2400" b="1" i="1" dirty="0"/>
          </a:p>
          <a:p>
            <a:pPr marL="257175" indent="-257175">
              <a:buFont typeface="Arial"/>
              <a:buChar char="•"/>
            </a:pPr>
            <a:r>
              <a:rPr lang="en-US" sz="2400" dirty="0" smtClean="0"/>
              <a:t>Journal articles</a:t>
            </a:r>
            <a:endParaRPr lang="en-US" sz="2400" dirty="0"/>
          </a:p>
          <a:p>
            <a:pPr marL="257175" indent="-257175">
              <a:buFont typeface="Arial"/>
              <a:buChar char="•"/>
            </a:pPr>
            <a:r>
              <a:rPr lang="en-US" sz="2400" dirty="0" smtClean="0"/>
              <a:t>Conferences</a:t>
            </a:r>
            <a:endParaRPr lang="en-US" sz="2400" dirty="0"/>
          </a:p>
          <a:p>
            <a:pPr marL="257175" indent="-257175">
              <a:buFont typeface="Arial"/>
              <a:buChar char="•"/>
            </a:pPr>
            <a:r>
              <a:rPr lang="en-US" sz="2400" dirty="0"/>
              <a:t>Assessments</a:t>
            </a:r>
          </a:p>
          <a:p>
            <a:pPr marL="257175" indent="-257175">
              <a:buFont typeface="Arial"/>
              <a:buChar char="•"/>
            </a:pPr>
            <a:r>
              <a:rPr lang="en-US" sz="2400" dirty="0" smtClean="0"/>
              <a:t>Direct outreach</a:t>
            </a:r>
            <a:endParaRPr lang="en-US" sz="2400" dirty="0"/>
          </a:p>
        </p:txBody>
      </p:sp>
    </p:spTree>
    <p:extLst>
      <p:ext uri="{BB962C8B-B14F-4D97-AF65-F5344CB8AC3E}">
        <p14:creationId xmlns:p14="http://schemas.microsoft.com/office/powerpoint/2010/main" val="20410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QASTPrimer.tiff"/>
          <p:cNvPicPr>
            <a:picLocks noChangeAspect="1"/>
          </p:cNvPicPr>
          <p:nvPr/>
        </p:nvPicPr>
        <p:blipFill rotWithShape="1">
          <a:blip r:embed="rId2" cstate="print">
            <a:extLst>
              <a:ext uri="{28A0092B-C50C-407E-A947-70E740481C1C}">
                <a14:useLocalDpi xmlns:a14="http://schemas.microsoft.com/office/drawing/2010/main"/>
              </a:ext>
            </a:extLst>
          </a:blip>
          <a:srcRect l="18482" t="22005" b="33357"/>
          <a:stretch/>
        </p:blipFill>
        <p:spPr>
          <a:xfrm>
            <a:off x="80002" y="1254708"/>
            <a:ext cx="4981770" cy="2827706"/>
          </a:xfrm>
          <a:prstGeom prst="rect">
            <a:avLst/>
          </a:prstGeom>
        </p:spPr>
      </p:pic>
      <p:sp>
        <p:nvSpPr>
          <p:cNvPr id="2" name="TextBox 1"/>
          <p:cNvSpPr txBox="1"/>
          <p:nvPr/>
        </p:nvSpPr>
        <p:spPr>
          <a:xfrm>
            <a:off x="3363857" y="6032328"/>
            <a:ext cx="2416286" cy="461665"/>
          </a:xfrm>
          <a:prstGeom prst="rect">
            <a:avLst/>
          </a:prstGeom>
          <a:noFill/>
        </p:spPr>
        <p:txBody>
          <a:bodyPr wrap="square" rtlCol="0">
            <a:spAutoFit/>
          </a:bodyPr>
          <a:lstStyle/>
          <a:p>
            <a:pPr algn="ctr"/>
            <a:r>
              <a:rPr lang="en-US" sz="2400" dirty="0" smtClean="0">
                <a:hlinkClick r:id="rId3"/>
              </a:rPr>
              <a:t>aqast.org</a:t>
            </a:r>
            <a:r>
              <a:rPr lang="en-US" sz="2400" dirty="0" smtClean="0"/>
              <a:t> </a:t>
            </a:r>
            <a:endParaRPr lang="en-US" sz="2400" dirty="0"/>
          </a:p>
        </p:txBody>
      </p:sp>
      <p:sp>
        <p:nvSpPr>
          <p:cNvPr id="4" name="Title 1"/>
          <p:cNvSpPr>
            <a:spLocks noGrp="1"/>
          </p:cNvSpPr>
          <p:nvPr>
            <p:ph type="title"/>
          </p:nvPr>
        </p:nvSpPr>
        <p:spPr>
          <a:xfrm>
            <a:off x="175365" y="64622"/>
            <a:ext cx="8686800" cy="837421"/>
          </a:xfrm>
        </p:spPr>
        <p:txBody>
          <a:bodyPr>
            <a:normAutofit/>
          </a:bodyPr>
          <a:lstStyle/>
          <a:p>
            <a:r>
              <a:rPr lang="en-US" sz="3600" b="1" dirty="0" smtClean="0"/>
              <a:t>NASA Air Quality Applied Sciences Team</a:t>
            </a:r>
            <a:endParaRPr lang="en-US" sz="3600" b="1" dirty="0"/>
          </a:p>
        </p:txBody>
      </p:sp>
      <p:pic>
        <p:nvPicPr>
          <p:cNvPr id="7" name="Picture 6" descr="AQASTMedia.tiff"/>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45556" y="4425527"/>
            <a:ext cx="3441244" cy="1367491"/>
          </a:xfrm>
          <a:prstGeom prst="rect">
            <a:avLst/>
          </a:prstGeom>
        </p:spPr>
      </p:pic>
      <p:pic>
        <p:nvPicPr>
          <p:cNvPr id="8" name="Picture 7" descr="AQAST_Trainings.tiff"/>
          <p:cNvPicPr>
            <a:picLocks noChangeAspect="1"/>
          </p:cNvPicPr>
          <p:nvPr/>
        </p:nvPicPr>
        <p:blipFill rotWithShape="1">
          <a:blip r:embed="rId5" cstate="print">
            <a:extLst>
              <a:ext uri="{28A0092B-C50C-407E-A947-70E740481C1C}">
                <a14:useLocalDpi xmlns:a14="http://schemas.microsoft.com/office/drawing/2010/main"/>
              </a:ext>
            </a:extLst>
          </a:blip>
          <a:srcRect l="19426" t="27926" r="3451" b="5385"/>
          <a:stretch/>
        </p:blipFill>
        <p:spPr>
          <a:xfrm>
            <a:off x="5398225" y="1648757"/>
            <a:ext cx="3463940" cy="2433657"/>
          </a:xfrm>
          <a:prstGeom prst="rect">
            <a:avLst/>
          </a:prstGeom>
        </p:spPr>
      </p:pic>
      <p:pic>
        <p:nvPicPr>
          <p:cNvPr id="3" name="Picture 2" descr="AQAST_10thMeeting.pdf"/>
          <p:cNvPicPr>
            <a:picLocks noChangeAspect="1"/>
          </p:cNvPicPr>
          <p:nvPr/>
        </p:nvPicPr>
        <p:blipFill rotWithShape="1">
          <a:blip r:embed="rId6" cstate="print">
            <a:extLst>
              <a:ext uri="{28A0092B-C50C-407E-A947-70E740481C1C}">
                <a14:useLocalDpi xmlns:a14="http://schemas.microsoft.com/office/drawing/2010/main"/>
              </a:ext>
            </a:extLst>
          </a:blip>
          <a:srcRect l="8073" t="5077" r="9203" b="71476"/>
          <a:stretch/>
        </p:blipFill>
        <p:spPr>
          <a:xfrm>
            <a:off x="343804" y="4312124"/>
            <a:ext cx="4383794" cy="1607924"/>
          </a:xfrm>
          <a:prstGeom prst="rect">
            <a:avLst/>
          </a:prstGeom>
        </p:spPr>
      </p:pic>
      <p:sp>
        <p:nvSpPr>
          <p:cNvPr id="5" name="TextBox 4"/>
          <p:cNvSpPr txBox="1"/>
          <p:nvPr/>
        </p:nvSpPr>
        <p:spPr>
          <a:xfrm>
            <a:off x="753762" y="739743"/>
            <a:ext cx="7636476" cy="400110"/>
          </a:xfrm>
          <a:prstGeom prst="rect">
            <a:avLst/>
          </a:prstGeom>
          <a:noFill/>
        </p:spPr>
        <p:txBody>
          <a:bodyPr wrap="square" rtlCol="0">
            <a:spAutoFit/>
          </a:bodyPr>
          <a:lstStyle/>
          <a:p>
            <a:pPr algn="ctr"/>
            <a:r>
              <a:rPr lang="en-US" sz="2000" b="1" i="1" dirty="0" smtClean="0">
                <a:solidFill>
                  <a:srgbClr val="0070C0"/>
                </a:solidFill>
              </a:rPr>
              <a:t>Conveying NASA’s science information </a:t>
            </a:r>
            <a:r>
              <a:rPr lang="en-US" sz="2000" b="1" i="1" dirty="0">
                <a:solidFill>
                  <a:srgbClr val="0070C0"/>
                </a:solidFill>
              </a:rPr>
              <a:t>to </a:t>
            </a:r>
            <a:r>
              <a:rPr lang="en-US" sz="2000" b="1" i="1" dirty="0" smtClean="0">
                <a:solidFill>
                  <a:srgbClr val="0070C0"/>
                </a:solidFill>
              </a:rPr>
              <a:t>regulatory agencies </a:t>
            </a:r>
            <a:endParaRPr lang="en-US" sz="2000" b="1" i="1" dirty="0">
              <a:solidFill>
                <a:srgbClr val="0070C0"/>
              </a:solidFill>
            </a:endParaRPr>
          </a:p>
        </p:txBody>
      </p:sp>
    </p:spTree>
    <p:extLst>
      <p:ext uri="{BB962C8B-B14F-4D97-AF65-F5344CB8AC3E}">
        <p14:creationId xmlns:p14="http://schemas.microsoft.com/office/powerpoint/2010/main" val="20765263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8231"/>
            <a:ext cx="8229600" cy="718238"/>
          </a:xfrm>
        </p:spPr>
        <p:txBody>
          <a:bodyPr>
            <a:normAutofit fontScale="90000"/>
          </a:bodyPr>
          <a:lstStyle/>
          <a:p>
            <a:r>
              <a:rPr lang="en-US" b="1" dirty="0" smtClean="0"/>
              <a:t>Global impacts of air pollution</a:t>
            </a:r>
            <a:endParaRPr lang="en-US" b="1" dirty="0"/>
          </a:p>
        </p:txBody>
      </p:sp>
      <p:pic>
        <p:nvPicPr>
          <p:cNvPr id="4" name="Picture 3" descr="Screen Shot 2016-06-14 at 11.27.44 AM.png"/>
          <p:cNvPicPr>
            <a:picLocks noChangeAspect="1"/>
          </p:cNvPicPr>
          <p:nvPr/>
        </p:nvPicPr>
        <p:blipFill rotWithShape="1">
          <a:blip r:embed="rId3" cstate="print">
            <a:extLst>
              <a:ext uri="{28A0092B-C50C-407E-A947-70E740481C1C}">
                <a14:useLocalDpi xmlns:a14="http://schemas.microsoft.com/office/drawing/2010/main"/>
              </a:ext>
            </a:extLst>
          </a:blip>
          <a:srcRect r="11754"/>
          <a:stretch/>
        </p:blipFill>
        <p:spPr>
          <a:xfrm>
            <a:off x="156855" y="806785"/>
            <a:ext cx="4897745" cy="2825408"/>
          </a:xfrm>
          <a:prstGeom prst="rect">
            <a:avLst/>
          </a:prstGeom>
          <a:ln>
            <a:noFill/>
          </a:ln>
          <a:effectLst>
            <a:softEdge rad="112500"/>
          </a:effectLst>
        </p:spPr>
      </p:pic>
      <p:sp>
        <p:nvSpPr>
          <p:cNvPr id="5" name="TextBox 4"/>
          <p:cNvSpPr txBox="1"/>
          <p:nvPr/>
        </p:nvSpPr>
        <p:spPr>
          <a:xfrm>
            <a:off x="691929" y="3570208"/>
            <a:ext cx="3600670" cy="523220"/>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fontAlgn="base">
              <a:spcBef>
                <a:spcPct val="0"/>
              </a:spcBef>
              <a:spcAft>
                <a:spcPct val="0"/>
              </a:spcAft>
            </a:pPr>
            <a:r>
              <a:rPr lang="en-US" sz="1400" b="1" dirty="0">
                <a:solidFill>
                  <a:srgbClr val="008327"/>
                </a:solidFill>
                <a:latin typeface="Calibri"/>
                <a:ea typeface="ＭＳ Ｐゴシック"/>
                <a:cs typeface="Calibri"/>
              </a:rPr>
              <a:t>Green</a:t>
            </a:r>
            <a:r>
              <a:rPr lang="en-US" sz="1400" dirty="0">
                <a:solidFill>
                  <a:srgbClr val="000000"/>
                </a:solidFill>
                <a:latin typeface="Calibri"/>
                <a:ea typeface="ＭＳ Ｐゴシック"/>
                <a:cs typeface="Calibri"/>
              </a:rPr>
              <a:t>: good                          </a:t>
            </a:r>
            <a:r>
              <a:rPr lang="en-US" sz="1400" b="1" dirty="0">
                <a:solidFill>
                  <a:srgbClr val="FFB228"/>
                </a:solidFill>
                <a:latin typeface="Calibri"/>
                <a:ea typeface="ＭＳ Ｐゴシック"/>
                <a:cs typeface="Calibri"/>
              </a:rPr>
              <a:t>Yellow</a:t>
            </a:r>
            <a:r>
              <a:rPr lang="en-US" sz="1400" dirty="0">
                <a:solidFill>
                  <a:srgbClr val="000000"/>
                </a:solidFill>
                <a:latin typeface="Calibri"/>
                <a:ea typeface="ＭＳ Ｐゴシック"/>
                <a:cs typeface="Calibri"/>
              </a:rPr>
              <a:t>: moderate          </a:t>
            </a:r>
          </a:p>
          <a:p>
            <a:pPr defTabSz="914400" fontAlgn="base">
              <a:spcBef>
                <a:spcPct val="0"/>
              </a:spcBef>
              <a:spcAft>
                <a:spcPct val="0"/>
              </a:spcAft>
            </a:pPr>
            <a:r>
              <a:rPr lang="en-US" sz="1400" b="1" dirty="0">
                <a:solidFill>
                  <a:srgbClr val="C50000"/>
                </a:solidFill>
                <a:latin typeface="Calibri"/>
                <a:ea typeface="ＭＳ Ｐゴシック"/>
                <a:cs typeface="Calibri"/>
              </a:rPr>
              <a:t>Red</a:t>
            </a:r>
            <a:r>
              <a:rPr lang="en-US" sz="1400" dirty="0">
                <a:solidFill>
                  <a:srgbClr val="000000"/>
                </a:solidFill>
                <a:latin typeface="Calibri"/>
                <a:ea typeface="ＭＳ Ｐゴシック"/>
                <a:cs typeface="Calibri"/>
              </a:rPr>
              <a:t>: unhealthy                     </a:t>
            </a:r>
            <a:r>
              <a:rPr lang="en-US" sz="1400" b="1" dirty="0">
                <a:solidFill>
                  <a:srgbClr val="996633"/>
                </a:solidFill>
                <a:latin typeface="Calibri"/>
                <a:ea typeface="ＭＳ Ｐゴシック"/>
                <a:cs typeface="Calibri"/>
              </a:rPr>
              <a:t>Brown</a:t>
            </a:r>
            <a:r>
              <a:rPr lang="en-US" sz="1400" dirty="0">
                <a:solidFill>
                  <a:srgbClr val="000000"/>
                </a:solidFill>
                <a:latin typeface="Calibri"/>
                <a:ea typeface="ＭＳ Ｐゴシック"/>
                <a:cs typeface="Calibri"/>
              </a:rPr>
              <a:t>: hazardous </a:t>
            </a:r>
          </a:p>
        </p:txBody>
      </p:sp>
      <p:sp>
        <p:nvSpPr>
          <p:cNvPr id="11" name="ZoneTexte 13"/>
          <p:cNvSpPr txBox="1"/>
          <p:nvPr/>
        </p:nvSpPr>
        <p:spPr>
          <a:xfrm>
            <a:off x="1973604" y="839048"/>
            <a:ext cx="833960" cy="400110"/>
          </a:xfrm>
          <a:prstGeom prst="rect">
            <a:avLst/>
          </a:prstGeom>
          <a:noFill/>
        </p:spPr>
        <p:txBody>
          <a:bodyPr wrap="square" rtlCol="0">
            <a:spAutoFit/>
          </a:bodyPr>
          <a:lstStyle/>
          <a:p>
            <a:pPr defTabSz="914400" fontAlgn="base">
              <a:spcBef>
                <a:spcPct val="0"/>
              </a:spcBef>
              <a:spcAft>
                <a:spcPct val="0"/>
              </a:spcAft>
            </a:pPr>
            <a:r>
              <a:rPr lang="fr-FR" sz="2000" b="1" dirty="0" err="1">
                <a:latin typeface="Calibri"/>
                <a:ea typeface="ＭＳ Ｐゴシック" charset="0"/>
                <a:cs typeface="Calibri"/>
              </a:rPr>
              <a:t>Asia</a:t>
            </a:r>
            <a:endParaRPr lang="fr-FR" sz="2000" b="1" dirty="0">
              <a:latin typeface="Calibri"/>
              <a:ea typeface="ＭＳ Ｐゴシック" charset="0"/>
              <a:cs typeface="Calibri"/>
            </a:endParaRPr>
          </a:p>
        </p:txBody>
      </p:sp>
      <p:sp>
        <p:nvSpPr>
          <p:cNvPr id="12" name="Rectangle 11"/>
          <p:cNvSpPr/>
          <p:nvPr/>
        </p:nvSpPr>
        <p:spPr>
          <a:xfrm>
            <a:off x="3757517" y="3137835"/>
            <a:ext cx="1070165" cy="369332"/>
          </a:xfrm>
          <a:prstGeom prst="rect">
            <a:avLst/>
          </a:prstGeom>
        </p:spPr>
        <p:txBody>
          <a:bodyPr wrap="none">
            <a:spAutoFit/>
          </a:bodyPr>
          <a:lstStyle/>
          <a:p>
            <a:r>
              <a:rPr lang="fr-FR" b="1">
                <a:solidFill>
                  <a:srgbClr val="000000"/>
                </a:solidFill>
                <a:ea typeface="ＭＳ Ｐゴシック" charset="0"/>
                <a:cs typeface="Calibri"/>
              </a:rPr>
              <a:t>aqicn.org</a:t>
            </a:r>
            <a:endParaRPr lang="en-US" dirty="0"/>
          </a:p>
        </p:txBody>
      </p:sp>
      <p:pic>
        <p:nvPicPr>
          <p:cNvPr id="14" name="Picture 13" descr="WHO_air_polln.tiff"/>
          <p:cNvPicPr>
            <a:picLocks noChangeAspect="1"/>
          </p:cNvPicPr>
          <p:nvPr/>
        </p:nvPicPr>
        <p:blipFill rotWithShape="1">
          <a:blip r:embed="rId4" cstate="print">
            <a:extLst>
              <a:ext uri="{28A0092B-C50C-407E-A947-70E740481C1C}">
                <a14:useLocalDpi xmlns:a14="http://schemas.microsoft.com/office/drawing/2010/main"/>
              </a:ext>
            </a:extLst>
          </a:blip>
          <a:srcRect l="24393" t="3903" r="1908" b="10726"/>
          <a:stretch/>
        </p:blipFill>
        <p:spPr>
          <a:xfrm>
            <a:off x="5054600" y="2992235"/>
            <a:ext cx="3827589" cy="3197636"/>
          </a:xfrm>
          <a:prstGeom prst="rect">
            <a:avLst/>
          </a:prstGeom>
        </p:spPr>
      </p:pic>
      <p:sp>
        <p:nvSpPr>
          <p:cNvPr id="15" name="TextBox 14"/>
          <p:cNvSpPr txBox="1"/>
          <p:nvPr/>
        </p:nvSpPr>
        <p:spPr>
          <a:xfrm>
            <a:off x="4964908" y="6255201"/>
            <a:ext cx="4006972" cy="338554"/>
          </a:xfrm>
          <a:prstGeom prst="rect">
            <a:avLst/>
          </a:prstGeom>
          <a:noFill/>
        </p:spPr>
        <p:txBody>
          <a:bodyPr wrap="square" rtlCol="0">
            <a:spAutoFit/>
          </a:bodyPr>
          <a:lstStyle/>
          <a:p>
            <a:pPr algn="ctr"/>
            <a:r>
              <a:rPr lang="en-US" sz="1600" dirty="0" smtClean="0">
                <a:latin typeface="Calibri"/>
                <a:cs typeface="Calibri"/>
                <a:hlinkClick r:id="rId5"/>
              </a:rPr>
              <a:t>www.who.int/phe/health_topics/outdoorair/</a:t>
            </a:r>
            <a:endParaRPr lang="en-US" sz="1600" dirty="0">
              <a:latin typeface="Calibri"/>
              <a:cs typeface="Calibri"/>
            </a:endParaRPr>
          </a:p>
        </p:txBody>
      </p:sp>
      <p:pic>
        <p:nvPicPr>
          <p:cNvPr id="16" name="Picture 15" descr="beijingsmogphot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1007" y="715052"/>
            <a:ext cx="2709093" cy="1936694"/>
          </a:xfrm>
          <a:prstGeom prst="rect">
            <a:avLst/>
          </a:prstGeom>
        </p:spPr>
      </p:pic>
      <p:sp>
        <p:nvSpPr>
          <p:cNvPr id="17" name="TextBox 16"/>
          <p:cNvSpPr txBox="1"/>
          <p:nvPr/>
        </p:nvSpPr>
        <p:spPr>
          <a:xfrm>
            <a:off x="232308" y="4177709"/>
            <a:ext cx="4642908" cy="2246769"/>
          </a:xfrm>
          <a:prstGeom prst="rect">
            <a:avLst/>
          </a:prstGeom>
          <a:noFill/>
        </p:spPr>
        <p:txBody>
          <a:bodyPr wrap="square" rtlCol="0">
            <a:spAutoFit/>
          </a:bodyPr>
          <a:lstStyle/>
          <a:p>
            <a:pPr marL="342900" indent="-342900">
              <a:buFont typeface="Arial" charset="0"/>
              <a:buChar char="•"/>
            </a:pPr>
            <a:r>
              <a:rPr lang="en-US" sz="2000" dirty="0" smtClean="0"/>
              <a:t>Bad air quality is still a serious issue in many parts of the world</a:t>
            </a:r>
          </a:p>
          <a:p>
            <a:pPr marL="342900" indent="-342900">
              <a:buFont typeface="Arial" charset="0"/>
              <a:buChar char="•"/>
            </a:pPr>
            <a:r>
              <a:rPr lang="en-US" sz="2000" dirty="0" smtClean="0"/>
              <a:t>Air pollution is a leading cause of illness and mortality worldwide</a:t>
            </a:r>
          </a:p>
          <a:p>
            <a:pPr marL="342900" indent="-342900">
              <a:buFont typeface="Arial" charset="0"/>
              <a:buChar char="•"/>
            </a:pPr>
            <a:r>
              <a:rPr lang="en-US" sz="2000" dirty="0" smtClean="0"/>
              <a:t>Other nations look to the US for guidance on understanding and solving these problems</a:t>
            </a:r>
            <a:endParaRPr lang="en-US" sz="2000" dirty="0"/>
          </a:p>
        </p:txBody>
      </p:sp>
    </p:spTree>
    <p:extLst>
      <p:ext uri="{BB962C8B-B14F-4D97-AF65-F5344CB8AC3E}">
        <p14:creationId xmlns:p14="http://schemas.microsoft.com/office/powerpoint/2010/main" val="1002291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2901" y="981255"/>
            <a:ext cx="6056291" cy="887702"/>
          </a:xfrm>
          <a:prstGeom prst="rect">
            <a:avLst/>
          </a:prstGeom>
          <a:ln w="57150">
            <a:solidFill>
              <a:schemeClr val="accent1"/>
            </a:solid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smtClean="0"/>
              <a:t>Office of Science and Technology Policy’s National Science and Technology Council</a:t>
            </a:r>
            <a:endParaRPr lang="en-US" sz="2400" b="1" dirty="0"/>
          </a:p>
        </p:txBody>
      </p:sp>
      <p:sp>
        <p:nvSpPr>
          <p:cNvPr id="3" name="TextBox 2"/>
          <p:cNvSpPr txBox="1"/>
          <p:nvPr/>
        </p:nvSpPr>
        <p:spPr>
          <a:xfrm>
            <a:off x="1485223" y="2831029"/>
            <a:ext cx="7327384" cy="3477875"/>
          </a:xfrm>
          <a:prstGeom prst="rect">
            <a:avLst/>
          </a:prstGeom>
          <a:noFill/>
          <a:ln w="19050">
            <a:solidFill>
              <a:schemeClr val="accent1"/>
            </a:solidFill>
          </a:ln>
        </p:spPr>
        <p:txBody>
          <a:bodyPr wrap="square" rtlCol="0">
            <a:spAutoFit/>
          </a:bodyPr>
          <a:lstStyle/>
          <a:p>
            <a:r>
              <a:rPr lang="en-US" sz="2400" b="1" dirty="0">
                <a:solidFill>
                  <a:srgbClr val="FF0000"/>
                </a:solidFill>
              </a:rPr>
              <a:t>Air Quality Research Subcommittee (AQRS)</a:t>
            </a:r>
          </a:p>
          <a:p>
            <a:r>
              <a:rPr lang="en-US" sz="1400" b="1" dirty="0" smtClean="0"/>
              <a:t>Co-chairs:</a:t>
            </a:r>
          </a:p>
          <a:p>
            <a:r>
              <a:rPr lang="en-US" sz="1400" b="1" dirty="0" smtClean="0"/>
              <a:t>Dan Costa	</a:t>
            </a:r>
            <a:r>
              <a:rPr lang="en-US" sz="1400" b="1" dirty="0"/>
              <a:t> </a:t>
            </a:r>
            <a:r>
              <a:rPr lang="en-US" sz="1400" b="1" dirty="0" smtClean="0"/>
              <a:t>  National Program Director</a:t>
            </a:r>
            <a:r>
              <a:rPr lang="en-US" sz="1400" b="1" dirty="0"/>
              <a:t>, ORD’s Air, Climate, and Energy Research </a:t>
            </a:r>
            <a:r>
              <a:rPr lang="en-US" sz="1400" b="1" dirty="0" smtClean="0"/>
              <a:t>Program</a:t>
            </a:r>
          </a:p>
          <a:p>
            <a:r>
              <a:rPr lang="en-US" sz="1400" b="1" dirty="0" smtClean="0"/>
              <a:t>John Daniel	   Deputy Director, Chemical Sciences Division, NOAA Earth System Research Lab</a:t>
            </a:r>
          </a:p>
          <a:p>
            <a:endParaRPr lang="en-US" sz="1400" b="1" dirty="0">
              <a:solidFill>
                <a:srgbClr val="008000"/>
              </a:solidFill>
            </a:endParaRPr>
          </a:p>
          <a:p>
            <a:r>
              <a:rPr lang="en-US" sz="1400" b="1" dirty="0">
                <a:solidFill>
                  <a:srgbClr val="008000"/>
                </a:solidFill>
              </a:rPr>
              <a:t>Goals: To enhance the effectiveness and productivity of U.S. air quality research and to improve information exchange on air quality issues, including the scientific knowledge base for air quality standards and compliance assessment.</a:t>
            </a:r>
          </a:p>
          <a:p>
            <a:r>
              <a:rPr lang="en-US" sz="1400" b="1" dirty="0">
                <a:solidFill>
                  <a:srgbClr val="008000"/>
                </a:solidFill>
              </a:rPr>
              <a:t> </a:t>
            </a:r>
          </a:p>
          <a:p>
            <a:r>
              <a:rPr lang="en-US" sz="1400" b="1" dirty="0">
                <a:solidFill>
                  <a:srgbClr val="008000"/>
                </a:solidFill>
              </a:rPr>
              <a:t>Ongoing topics of interagency discussion and coordination:</a:t>
            </a:r>
          </a:p>
          <a:p>
            <a:pPr marL="214313" indent="-214313">
              <a:buFont typeface="Arial" panose="020B0604020202020204" pitchFamily="34" charset="0"/>
              <a:buChar char="•"/>
            </a:pPr>
            <a:r>
              <a:rPr lang="en-US" sz="1400" dirty="0">
                <a:solidFill>
                  <a:srgbClr val="008000"/>
                </a:solidFill>
              </a:rPr>
              <a:t>Ozone transport (tropospheric and stratospheric) and the NAAQS</a:t>
            </a:r>
          </a:p>
          <a:p>
            <a:pPr marL="214313" indent="-214313">
              <a:buFont typeface="Arial" panose="020B0604020202020204" pitchFamily="34" charset="0"/>
              <a:buChar char="•"/>
            </a:pPr>
            <a:r>
              <a:rPr lang="en-US" sz="1400" dirty="0">
                <a:solidFill>
                  <a:srgbClr val="008000"/>
                </a:solidFill>
              </a:rPr>
              <a:t>Wildfires: Future field experiments to improve understanding of emissions, chemical transformations, transport, and impacts</a:t>
            </a:r>
          </a:p>
          <a:p>
            <a:pPr marL="214313" indent="-214313">
              <a:buFont typeface="Arial" panose="020B0604020202020204" pitchFamily="34" charset="0"/>
              <a:buChar char="•"/>
            </a:pPr>
            <a:r>
              <a:rPr lang="en-US" sz="1400" dirty="0">
                <a:solidFill>
                  <a:srgbClr val="008000"/>
                </a:solidFill>
              </a:rPr>
              <a:t>Appropriate response to the report by the National Academies of Sciences, Engineering, and Medicine on the future of atmospheric chemistry research </a:t>
            </a:r>
            <a:r>
              <a:rPr lang="en-US" sz="1400" dirty="0"/>
              <a:t>				</a:t>
            </a:r>
            <a:endParaRPr lang="en-US" sz="1400" dirty="0">
              <a:solidFill>
                <a:srgbClr val="0000FF"/>
              </a:solidFill>
            </a:endParaRPr>
          </a:p>
        </p:txBody>
      </p:sp>
      <p:cxnSp>
        <p:nvCxnSpPr>
          <p:cNvPr id="4" name="Elbow Connector 3"/>
          <p:cNvCxnSpPr/>
          <p:nvPr/>
        </p:nvCxnSpPr>
        <p:spPr>
          <a:xfrm rot="16200000" flipH="1">
            <a:off x="417401" y="1909410"/>
            <a:ext cx="438846" cy="347727"/>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810688" y="2124982"/>
            <a:ext cx="7592017" cy="369332"/>
          </a:xfrm>
          <a:prstGeom prst="rect">
            <a:avLst/>
          </a:prstGeom>
          <a:noFill/>
          <a:ln w="28575">
            <a:solidFill>
              <a:schemeClr val="accent1"/>
            </a:solidFill>
          </a:ln>
        </p:spPr>
        <p:txBody>
          <a:bodyPr wrap="square" rtlCol="0">
            <a:spAutoFit/>
          </a:bodyPr>
          <a:lstStyle/>
          <a:p>
            <a:r>
              <a:rPr lang="en-US" sz="1800" b="1" dirty="0">
                <a:solidFill>
                  <a:srgbClr val="0000FF"/>
                </a:solidFill>
              </a:rPr>
              <a:t>Committee on Environment, Natural Resources, and Sustainability (CENRS)</a:t>
            </a:r>
          </a:p>
        </p:txBody>
      </p:sp>
      <p:cxnSp>
        <p:nvCxnSpPr>
          <p:cNvPr id="6" name="Elbow Connector 5"/>
          <p:cNvCxnSpPr/>
          <p:nvPr/>
        </p:nvCxnSpPr>
        <p:spPr>
          <a:xfrm rot="16200000" flipH="1">
            <a:off x="978231" y="2657163"/>
            <a:ext cx="666252" cy="347732"/>
          </a:xfrm>
          <a:prstGeom prst="bentConnector3">
            <a:avLst>
              <a:gd name="adj1" fmla="val 103068"/>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 y="160638"/>
            <a:ext cx="9144000" cy="584775"/>
          </a:xfrm>
          <a:prstGeom prst="rect">
            <a:avLst/>
          </a:prstGeom>
          <a:noFill/>
        </p:spPr>
        <p:txBody>
          <a:bodyPr wrap="square" rtlCol="0">
            <a:spAutoFit/>
          </a:bodyPr>
          <a:lstStyle/>
          <a:p>
            <a:pPr algn="ctr"/>
            <a:r>
              <a:rPr lang="en-US" sz="3200" b="1" dirty="0" smtClean="0"/>
              <a:t>Federal Interagency Cooperation on </a:t>
            </a:r>
            <a:r>
              <a:rPr lang="en-US" sz="3200" b="1" dirty="0"/>
              <a:t>A</a:t>
            </a:r>
            <a:r>
              <a:rPr lang="en-US" sz="3200" b="1" dirty="0" smtClean="0"/>
              <a:t>ir Quality</a:t>
            </a:r>
            <a:endParaRPr lang="en-US" sz="3200" b="1" dirty="0"/>
          </a:p>
        </p:txBody>
      </p:sp>
    </p:spTree>
    <p:extLst>
      <p:ext uri="{BB962C8B-B14F-4D97-AF65-F5344CB8AC3E}">
        <p14:creationId xmlns:p14="http://schemas.microsoft.com/office/powerpoint/2010/main" val="684395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5232" y="41625"/>
            <a:ext cx="6879053" cy="523220"/>
          </a:xfrm>
          <a:prstGeom prst="rect">
            <a:avLst/>
          </a:prstGeom>
          <a:noFill/>
        </p:spPr>
        <p:txBody>
          <a:bodyPr wrap="square" rtlCol="0">
            <a:spAutoFit/>
          </a:bodyPr>
          <a:lstStyle/>
          <a:p>
            <a:pPr algn="ctr"/>
            <a:r>
              <a:rPr lang="en-US" sz="2800" b="1" dirty="0">
                <a:cs typeface="Calibri"/>
              </a:rPr>
              <a:t>International </a:t>
            </a:r>
            <a:r>
              <a:rPr lang="en-US" sz="2800" b="1" dirty="0" smtClean="0">
                <a:cs typeface="Calibri"/>
              </a:rPr>
              <a:t>Emissions Efforts</a:t>
            </a:r>
            <a:endParaRPr lang="en-US" sz="2800" b="1" dirty="0">
              <a:latin typeface="Calibri"/>
              <a:cs typeface="Calibri"/>
            </a:endParaRPr>
          </a:p>
        </p:txBody>
      </p:sp>
      <p:pic>
        <p:nvPicPr>
          <p:cNvPr id="23" name="Picture 22" descr="geia_300dpi_whit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377" y="53281"/>
            <a:ext cx="1995855" cy="773556"/>
          </a:xfrm>
          <a:prstGeom prst="rect">
            <a:avLst/>
          </a:prstGeom>
        </p:spPr>
      </p:pic>
      <p:grpSp>
        <p:nvGrpSpPr>
          <p:cNvPr id="18" name="Group 17"/>
          <p:cNvGrpSpPr/>
          <p:nvPr/>
        </p:nvGrpSpPr>
        <p:grpSpPr>
          <a:xfrm>
            <a:off x="142811" y="4441059"/>
            <a:ext cx="8995541" cy="2332350"/>
            <a:chOff x="142811" y="4441059"/>
            <a:chExt cx="8995541" cy="2332350"/>
          </a:xfrm>
        </p:grpSpPr>
        <p:sp>
          <p:nvSpPr>
            <p:cNvPr id="142" name="TextBox 141"/>
            <p:cNvSpPr txBox="1"/>
            <p:nvPr/>
          </p:nvSpPr>
          <p:spPr>
            <a:xfrm>
              <a:off x="142811" y="4441059"/>
              <a:ext cx="2445200" cy="2246769"/>
            </a:xfrm>
            <a:prstGeom prst="rect">
              <a:avLst/>
            </a:prstGeom>
            <a:noFill/>
          </p:spPr>
          <p:txBody>
            <a:bodyPr wrap="square" rtlCol="0">
              <a:spAutoFit/>
            </a:bodyPr>
            <a:lstStyle/>
            <a:p>
              <a:r>
                <a:rPr lang="en-US" sz="2000" b="1" dirty="0" smtClean="0">
                  <a:latin typeface="Calibri"/>
                  <a:cs typeface="Calibri"/>
                </a:rPr>
                <a:t>Analysis</a:t>
              </a:r>
            </a:p>
            <a:p>
              <a:pPr>
                <a:spcAft>
                  <a:spcPts val="600"/>
                </a:spcAft>
              </a:pPr>
              <a:r>
                <a:rPr lang="en-US" sz="2000" dirty="0" smtClean="0">
                  <a:latin typeface="Calibri"/>
                  <a:cs typeface="Calibri"/>
                </a:rPr>
                <a:t>Identifying priorities, facilitating research, and synthesizing findings to improve the scientific basis of emissions </a:t>
              </a:r>
              <a:endParaRPr lang="en-US" sz="2000" dirty="0">
                <a:latin typeface="Calibri"/>
                <a:cs typeface="Calibri"/>
              </a:endParaRPr>
            </a:p>
          </p:txBody>
        </p:sp>
        <p:grpSp>
          <p:nvGrpSpPr>
            <p:cNvPr id="8" name="Group 7"/>
            <p:cNvGrpSpPr/>
            <p:nvPr/>
          </p:nvGrpSpPr>
          <p:grpSpPr>
            <a:xfrm>
              <a:off x="2684937" y="4501198"/>
              <a:ext cx="1767074" cy="1971923"/>
              <a:chOff x="2684937" y="4501198"/>
              <a:chExt cx="1767074" cy="1971923"/>
            </a:xfrm>
          </p:grpSpPr>
          <p:pic>
            <p:nvPicPr>
              <p:cNvPr id="145" name="Picture 144" descr="map_of_china.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20825" y="5172874"/>
                <a:ext cx="1731186" cy="1300247"/>
              </a:xfrm>
              <a:prstGeom prst="rect">
                <a:avLst/>
              </a:prstGeom>
            </p:spPr>
          </p:pic>
          <p:sp>
            <p:nvSpPr>
              <p:cNvPr id="3" name="TextBox 2"/>
              <p:cNvSpPr txBox="1"/>
              <p:nvPr/>
            </p:nvSpPr>
            <p:spPr>
              <a:xfrm>
                <a:off x="2684937" y="4501198"/>
                <a:ext cx="1733259" cy="646331"/>
              </a:xfrm>
              <a:prstGeom prst="rect">
                <a:avLst/>
              </a:prstGeom>
              <a:noFill/>
            </p:spPr>
            <p:txBody>
              <a:bodyPr wrap="square" rtlCol="0">
                <a:spAutoFit/>
              </a:bodyPr>
              <a:lstStyle/>
              <a:p>
                <a:pPr algn="ctr"/>
                <a:r>
                  <a:rPr lang="en-US" b="1" i="1" smtClean="0">
                    <a:solidFill>
                      <a:srgbClr val="002060"/>
                    </a:solidFill>
                  </a:rPr>
                  <a:t>China Working Group</a:t>
                </a:r>
                <a:endParaRPr lang="en-US" b="1" i="1" dirty="0">
                  <a:solidFill>
                    <a:srgbClr val="002060"/>
                  </a:solidFill>
                </a:endParaRPr>
              </a:p>
            </p:txBody>
          </p:sp>
        </p:grpSp>
        <p:grpSp>
          <p:nvGrpSpPr>
            <p:cNvPr id="7" name="Group 6"/>
            <p:cNvGrpSpPr/>
            <p:nvPr/>
          </p:nvGrpSpPr>
          <p:grpSpPr>
            <a:xfrm>
              <a:off x="4468867" y="4498808"/>
              <a:ext cx="1619172" cy="2274601"/>
              <a:chOff x="4460652" y="4489847"/>
              <a:chExt cx="1619172" cy="2274601"/>
            </a:xfrm>
          </p:grpSpPr>
          <p:pic>
            <p:nvPicPr>
              <p:cNvPr id="146" name="Picture 145" descr="latin_america.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1124" y="5119475"/>
                <a:ext cx="1398228" cy="1644973"/>
              </a:xfrm>
              <a:prstGeom prst="rect">
                <a:avLst/>
              </a:prstGeom>
            </p:spPr>
          </p:pic>
          <p:sp>
            <p:nvSpPr>
              <p:cNvPr id="79" name="TextBox 78"/>
              <p:cNvSpPr txBox="1"/>
              <p:nvPr/>
            </p:nvSpPr>
            <p:spPr>
              <a:xfrm>
                <a:off x="4460652" y="4489847"/>
                <a:ext cx="1619172" cy="646331"/>
              </a:xfrm>
              <a:prstGeom prst="rect">
                <a:avLst/>
              </a:prstGeom>
              <a:noFill/>
            </p:spPr>
            <p:txBody>
              <a:bodyPr wrap="square" rtlCol="0">
                <a:spAutoFit/>
              </a:bodyPr>
              <a:lstStyle/>
              <a:p>
                <a:pPr algn="ctr"/>
                <a:r>
                  <a:rPr lang="en-US" b="1" i="1" smtClean="0">
                    <a:solidFill>
                      <a:srgbClr val="002060"/>
                    </a:solidFill>
                  </a:rPr>
                  <a:t>Latin America/ Caribbean WG</a:t>
                </a:r>
                <a:endParaRPr lang="en-US" b="1" i="1" dirty="0">
                  <a:solidFill>
                    <a:srgbClr val="002060"/>
                  </a:solidFill>
                </a:endParaRPr>
              </a:p>
            </p:txBody>
          </p:sp>
        </p:grpSp>
        <p:grpSp>
          <p:nvGrpSpPr>
            <p:cNvPr id="6" name="Group 5"/>
            <p:cNvGrpSpPr/>
            <p:nvPr/>
          </p:nvGrpSpPr>
          <p:grpSpPr>
            <a:xfrm>
              <a:off x="6189003" y="4501198"/>
              <a:ext cx="1127719" cy="1669917"/>
              <a:chOff x="6189003" y="4501198"/>
              <a:chExt cx="1127719" cy="1669917"/>
            </a:xfrm>
          </p:grpSpPr>
          <p:pic>
            <p:nvPicPr>
              <p:cNvPr id="147" name="Picture 146" descr="benzene.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89003" y="4838356"/>
                <a:ext cx="1127719" cy="1332759"/>
              </a:xfrm>
              <a:prstGeom prst="rect">
                <a:avLst/>
              </a:prstGeom>
            </p:spPr>
          </p:pic>
          <p:sp>
            <p:nvSpPr>
              <p:cNvPr id="80" name="TextBox 79"/>
              <p:cNvSpPr txBox="1"/>
              <p:nvPr/>
            </p:nvSpPr>
            <p:spPr>
              <a:xfrm>
                <a:off x="6203646" y="4501198"/>
                <a:ext cx="1098432" cy="369332"/>
              </a:xfrm>
              <a:prstGeom prst="rect">
                <a:avLst/>
              </a:prstGeom>
              <a:noFill/>
            </p:spPr>
            <p:txBody>
              <a:bodyPr wrap="square" rtlCol="0">
                <a:spAutoFit/>
              </a:bodyPr>
              <a:lstStyle/>
              <a:p>
                <a:pPr algn="ctr"/>
                <a:r>
                  <a:rPr lang="en-US" b="1" i="1" smtClean="0">
                    <a:solidFill>
                      <a:srgbClr val="002060"/>
                    </a:solidFill>
                  </a:rPr>
                  <a:t>VOC WG</a:t>
                </a:r>
                <a:endParaRPr lang="en-US" b="1" i="1" dirty="0">
                  <a:solidFill>
                    <a:srgbClr val="002060"/>
                  </a:solidFill>
                </a:endParaRPr>
              </a:p>
            </p:txBody>
          </p:sp>
        </p:grpSp>
        <p:sp>
          <p:nvSpPr>
            <p:cNvPr id="81" name="TextBox 80"/>
            <p:cNvSpPr txBox="1"/>
            <p:nvPr/>
          </p:nvSpPr>
          <p:spPr>
            <a:xfrm>
              <a:off x="7331365" y="4501198"/>
              <a:ext cx="1806987" cy="2031325"/>
            </a:xfrm>
            <a:prstGeom prst="rect">
              <a:avLst/>
            </a:prstGeom>
            <a:noFill/>
          </p:spPr>
          <p:txBody>
            <a:bodyPr wrap="square" rtlCol="0">
              <a:spAutoFit/>
            </a:bodyPr>
            <a:lstStyle/>
            <a:p>
              <a:pPr algn="ctr"/>
              <a:r>
                <a:rPr lang="en-US" b="1" i="1" dirty="0" smtClean="0">
                  <a:solidFill>
                    <a:srgbClr val="002060"/>
                  </a:solidFill>
                </a:rPr>
                <a:t>Assessing </a:t>
              </a:r>
              <a:r>
                <a:rPr lang="en-US" b="1" i="1" dirty="0">
                  <a:solidFill>
                    <a:srgbClr val="002060"/>
                  </a:solidFill>
                </a:rPr>
                <a:t>Emissions </a:t>
              </a:r>
              <a:r>
                <a:rPr lang="en-US" b="1" i="1" dirty="0" smtClean="0">
                  <a:solidFill>
                    <a:srgbClr val="002060"/>
                  </a:solidFill>
                </a:rPr>
                <a:t>Quantification</a:t>
              </a:r>
            </a:p>
            <a:p>
              <a:pPr algn="ctr"/>
              <a:r>
                <a:rPr lang="en-US" b="1" i="1" dirty="0" smtClean="0">
                  <a:solidFill>
                    <a:srgbClr val="002060"/>
                  </a:solidFill>
                </a:rPr>
                <a:t>using</a:t>
              </a:r>
              <a:endParaRPr lang="en-US" b="1" i="1" dirty="0">
                <a:solidFill>
                  <a:srgbClr val="002060"/>
                </a:solidFill>
              </a:endParaRPr>
            </a:p>
            <a:p>
              <a:pPr algn="ctr"/>
              <a:r>
                <a:rPr lang="en-US" b="1" i="1" dirty="0" smtClean="0">
                  <a:solidFill>
                    <a:srgbClr val="002060"/>
                  </a:solidFill>
                </a:rPr>
                <a:t>Inverse Modeling</a:t>
              </a:r>
            </a:p>
            <a:p>
              <a:pPr algn="ctr"/>
              <a:r>
                <a:rPr lang="en-US" i="1" dirty="0" smtClean="0"/>
                <a:t>(joint with IGAC)</a:t>
              </a:r>
            </a:p>
          </p:txBody>
        </p:sp>
      </p:grpSp>
      <p:grpSp>
        <p:nvGrpSpPr>
          <p:cNvPr id="17" name="Group 16"/>
          <p:cNvGrpSpPr/>
          <p:nvPr/>
        </p:nvGrpSpPr>
        <p:grpSpPr>
          <a:xfrm>
            <a:off x="142811" y="571760"/>
            <a:ext cx="8744270" cy="1839407"/>
            <a:chOff x="142811" y="571760"/>
            <a:chExt cx="8744270" cy="1839407"/>
          </a:xfrm>
        </p:grpSpPr>
        <p:pic>
          <p:nvPicPr>
            <p:cNvPr id="77" name="Picture 76" descr="aimes_small.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83829" y="1191733"/>
              <a:ext cx="903252" cy="612547"/>
            </a:xfrm>
            <a:prstGeom prst="rect">
              <a:avLst/>
            </a:prstGeom>
          </p:spPr>
        </p:pic>
        <p:sp>
          <p:nvSpPr>
            <p:cNvPr id="21" name="Rectangle 20"/>
            <p:cNvSpPr/>
            <p:nvPr/>
          </p:nvSpPr>
          <p:spPr>
            <a:xfrm>
              <a:off x="6207950" y="602117"/>
              <a:ext cx="2679131" cy="461665"/>
            </a:xfrm>
            <a:prstGeom prst="rect">
              <a:avLst/>
            </a:prstGeom>
          </p:spPr>
          <p:txBody>
            <a:bodyPr wrap="none">
              <a:spAutoFit/>
            </a:bodyPr>
            <a:lstStyle/>
            <a:p>
              <a:pPr algn="ctr"/>
              <a:r>
                <a:rPr lang="en-US" sz="2400" dirty="0" smtClean="0">
                  <a:solidFill>
                    <a:srgbClr val="000000"/>
                  </a:solidFill>
                  <a:latin typeface="Calibri"/>
                  <a:hlinkClick r:id="rId8"/>
                </a:rPr>
                <a:t>www.geiacenter.org</a:t>
              </a:r>
              <a:endParaRPr lang="en-US" sz="2400" dirty="0">
                <a:solidFill>
                  <a:srgbClr val="000000"/>
                </a:solidFill>
                <a:latin typeface="Calibri"/>
              </a:endParaRPr>
            </a:p>
          </p:txBody>
        </p:sp>
        <p:pic>
          <p:nvPicPr>
            <p:cNvPr id="75" name="Picture 33" descr="IGAC_144dpi_TX.pn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6334664" y="1135134"/>
              <a:ext cx="717304" cy="725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 name="Picture 75" descr="maapallo_logo_2_valmis_koko_versio_mm.png"/>
            <p:cNvPicPr>
              <a:picLocks noChangeAspect="1"/>
            </p:cNvPicPr>
            <p:nvPr/>
          </p:nvPicPr>
          <p:blipFill rotWithShape="1">
            <a:blip r:embed="rId10" cstate="print">
              <a:extLst>
                <a:ext uri="{28A0092B-C50C-407E-A947-70E740481C1C}">
                  <a14:useLocalDpi xmlns:a14="http://schemas.microsoft.com/office/drawing/2010/main"/>
                </a:ext>
              </a:extLst>
            </a:blip>
            <a:srcRect r="4494"/>
            <a:stretch/>
          </p:blipFill>
          <p:spPr>
            <a:xfrm>
              <a:off x="7008201" y="1262626"/>
              <a:ext cx="1043924" cy="470760"/>
            </a:xfrm>
            <a:prstGeom prst="rect">
              <a:avLst/>
            </a:prstGeom>
          </p:spPr>
        </p:pic>
        <p:sp>
          <p:nvSpPr>
            <p:cNvPr id="26" name="TextBox 25"/>
            <p:cNvSpPr txBox="1"/>
            <p:nvPr/>
          </p:nvSpPr>
          <p:spPr>
            <a:xfrm>
              <a:off x="142811" y="779951"/>
              <a:ext cx="2693445" cy="1631216"/>
            </a:xfrm>
            <a:prstGeom prst="rect">
              <a:avLst/>
            </a:prstGeom>
            <a:noFill/>
          </p:spPr>
          <p:txBody>
            <a:bodyPr wrap="square" rtlCol="0">
              <a:spAutoFit/>
            </a:bodyPr>
            <a:lstStyle/>
            <a:p>
              <a:r>
                <a:rPr lang="en-US" sz="2000" b="1" dirty="0" smtClean="0">
                  <a:latin typeface="Calibri"/>
                  <a:cs typeface="Calibri"/>
                </a:rPr>
                <a:t>Community</a:t>
              </a:r>
            </a:p>
            <a:p>
              <a:r>
                <a:rPr lang="en-US" sz="2000" dirty="0" smtClean="0">
                  <a:latin typeface="Calibri"/>
                  <a:cs typeface="Calibri"/>
                </a:rPr>
                <a:t>Strengthening the emissions community by connecting developers and users</a:t>
              </a:r>
            </a:p>
          </p:txBody>
        </p:sp>
        <p:grpSp>
          <p:nvGrpSpPr>
            <p:cNvPr id="14" name="Group 13"/>
            <p:cNvGrpSpPr/>
            <p:nvPr/>
          </p:nvGrpSpPr>
          <p:grpSpPr>
            <a:xfrm>
              <a:off x="2833884" y="571760"/>
              <a:ext cx="2908135" cy="1725558"/>
              <a:chOff x="2591573" y="671535"/>
              <a:chExt cx="2908135" cy="1725558"/>
            </a:xfrm>
          </p:grpSpPr>
          <p:grpSp>
            <p:nvGrpSpPr>
              <p:cNvPr id="11" name="Group 10"/>
              <p:cNvGrpSpPr>
                <a:grpSpLocks noChangeAspect="1"/>
              </p:cNvGrpSpPr>
              <p:nvPr/>
            </p:nvGrpSpPr>
            <p:grpSpPr>
              <a:xfrm>
                <a:off x="2591573" y="859846"/>
                <a:ext cx="2908135" cy="1537247"/>
                <a:chOff x="4262450" y="4699830"/>
                <a:chExt cx="3685947" cy="1948402"/>
              </a:xfrm>
            </p:grpSpPr>
            <p:grpSp>
              <p:nvGrpSpPr>
                <p:cNvPr id="84" name="Group 83"/>
                <p:cNvGrpSpPr>
                  <a:grpSpLocks noChangeAspect="1"/>
                </p:cNvGrpSpPr>
                <p:nvPr/>
              </p:nvGrpSpPr>
              <p:grpSpPr>
                <a:xfrm>
                  <a:off x="4262450" y="4699830"/>
                  <a:ext cx="3685947" cy="1924409"/>
                  <a:chOff x="15338517" y="9400954"/>
                  <a:chExt cx="4705350" cy="2456633"/>
                </a:xfrm>
              </p:grpSpPr>
              <p:grpSp>
                <p:nvGrpSpPr>
                  <p:cNvPr id="85" name="Group 84"/>
                  <p:cNvGrpSpPr>
                    <a:grpSpLocks noChangeAspect="1"/>
                  </p:cNvGrpSpPr>
                  <p:nvPr/>
                </p:nvGrpSpPr>
                <p:grpSpPr>
                  <a:xfrm>
                    <a:off x="15338517" y="9400954"/>
                    <a:ext cx="4705350" cy="2456633"/>
                    <a:chOff x="1308104" y="2871590"/>
                    <a:chExt cx="6583363" cy="3437132"/>
                  </a:xfrm>
                </p:grpSpPr>
                <p:pic>
                  <p:nvPicPr>
                    <p:cNvPr id="99" name="Image 2" descr="world1_lg.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bwMode="auto">
                    <a:xfrm>
                      <a:off x="1308104" y="2871590"/>
                      <a:ext cx="6583363" cy="3437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 name="Ellipse 3"/>
                    <p:cNvSpPr/>
                    <p:nvPr/>
                  </p:nvSpPr>
                  <p:spPr>
                    <a:xfrm>
                      <a:off x="2006600" y="3673475"/>
                      <a:ext cx="423863" cy="38258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1" name="Ellipse 11"/>
                    <p:cNvSpPr/>
                    <p:nvPr/>
                  </p:nvSpPr>
                  <p:spPr>
                    <a:xfrm>
                      <a:off x="4178300" y="3581400"/>
                      <a:ext cx="184150" cy="182563"/>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2" name="Ellipse 15"/>
                    <p:cNvSpPr/>
                    <p:nvPr/>
                  </p:nvSpPr>
                  <p:spPr>
                    <a:xfrm>
                      <a:off x="4240213" y="3551238"/>
                      <a:ext cx="182562" cy="182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3" name="Ellipse 16"/>
                    <p:cNvSpPr/>
                    <p:nvPr/>
                  </p:nvSpPr>
                  <p:spPr>
                    <a:xfrm>
                      <a:off x="4367213" y="3527425"/>
                      <a:ext cx="109537"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4" name="Ellipse 17"/>
                    <p:cNvSpPr/>
                    <p:nvPr/>
                  </p:nvSpPr>
                  <p:spPr>
                    <a:xfrm>
                      <a:off x="2595563" y="3490913"/>
                      <a:ext cx="182562" cy="182562"/>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5" name="Ellipse 19"/>
                    <p:cNvSpPr/>
                    <p:nvPr/>
                  </p:nvSpPr>
                  <p:spPr>
                    <a:xfrm>
                      <a:off x="4087813" y="3459163"/>
                      <a:ext cx="182562" cy="184150"/>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6" name="Ellipse 20"/>
                    <p:cNvSpPr/>
                    <p:nvPr/>
                  </p:nvSpPr>
                  <p:spPr>
                    <a:xfrm>
                      <a:off x="4465638" y="3733800"/>
                      <a:ext cx="109537"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7" name="Ellipse 21"/>
                    <p:cNvSpPr/>
                    <p:nvPr/>
                  </p:nvSpPr>
                  <p:spPr>
                    <a:xfrm>
                      <a:off x="4379913" y="3271838"/>
                      <a:ext cx="109537" cy="11112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8" name="Ellipse 22"/>
                    <p:cNvSpPr/>
                    <p:nvPr/>
                  </p:nvSpPr>
                  <p:spPr>
                    <a:xfrm>
                      <a:off x="6973888" y="3873500"/>
                      <a:ext cx="109537" cy="11112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09" name="Ellipse 23"/>
                    <p:cNvSpPr/>
                    <p:nvPr/>
                  </p:nvSpPr>
                  <p:spPr>
                    <a:xfrm>
                      <a:off x="4087813" y="3763963"/>
                      <a:ext cx="109537"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0" name="Ellipse 24"/>
                    <p:cNvSpPr/>
                    <p:nvPr/>
                  </p:nvSpPr>
                  <p:spPr>
                    <a:xfrm>
                      <a:off x="4860925" y="3382963"/>
                      <a:ext cx="109538"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1" name="Ellipse 25"/>
                    <p:cNvSpPr/>
                    <p:nvPr/>
                  </p:nvSpPr>
                  <p:spPr>
                    <a:xfrm>
                      <a:off x="6416675" y="4000500"/>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2" name="Ellipse 26"/>
                    <p:cNvSpPr/>
                    <p:nvPr/>
                  </p:nvSpPr>
                  <p:spPr>
                    <a:xfrm>
                      <a:off x="7083425" y="5434013"/>
                      <a:ext cx="109538"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3" name="Ellipse 27"/>
                    <p:cNvSpPr/>
                    <p:nvPr/>
                  </p:nvSpPr>
                  <p:spPr>
                    <a:xfrm>
                      <a:off x="4629150" y="3271838"/>
                      <a:ext cx="111125" cy="11112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4" name="Ellipse 28"/>
                    <p:cNvSpPr/>
                    <p:nvPr/>
                  </p:nvSpPr>
                  <p:spPr>
                    <a:xfrm>
                      <a:off x="2863850" y="5683250"/>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5" name="Ellipse 29"/>
                    <p:cNvSpPr/>
                    <p:nvPr/>
                  </p:nvSpPr>
                  <p:spPr>
                    <a:xfrm>
                      <a:off x="4545013" y="3873500"/>
                      <a:ext cx="109537" cy="11112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6" name="Ellipse 30"/>
                    <p:cNvSpPr/>
                    <p:nvPr/>
                  </p:nvSpPr>
                  <p:spPr>
                    <a:xfrm>
                      <a:off x="3089275" y="5067300"/>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7" name="Ellipse 31"/>
                    <p:cNvSpPr/>
                    <p:nvPr/>
                  </p:nvSpPr>
                  <p:spPr>
                    <a:xfrm>
                      <a:off x="4489450" y="3581400"/>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8" name="Ellipse 32"/>
                    <p:cNvSpPr/>
                    <p:nvPr/>
                  </p:nvSpPr>
                  <p:spPr>
                    <a:xfrm>
                      <a:off x="1982788" y="4208463"/>
                      <a:ext cx="109537"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19" name="Ellipse 33"/>
                    <p:cNvSpPr/>
                    <p:nvPr/>
                  </p:nvSpPr>
                  <p:spPr>
                    <a:xfrm>
                      <a:off x="2668588" y="5629275"/>
                      <a:ext cx="109537"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0" name="Ellipse 34"/>
                    <p:cNvSpPr/>
                    <p:nvPr/>
                  </p:nvSpPr>
                  <p:spPr>
                    <a:xfrm>
                      <a:off x="4860925" y="3819525"/>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1" name="Ellipse 35"/>
                    <p:cNvSpPr/>
                    <p:nvPr/>
                  </p:nvSpPr>
                  <p:spPr>
                    <a:xfrm>
                      <a:off x="4575175" y="3587750"/>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2" name="Ellipse 36"/>
                    <p:cNvSpPr/>
                    <p:nvPr/>
                  </p:nvSpPr>
                  <p:spPr>
                    <a:xfrm>
                      <a:off x="7596188" y="5792788"/>
                      <a:ext cx="109537" cy="11112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3" name="Ellipse 37"/>
                    <p:cNvSpPr/>
                    <p:nvPr/>
                  </p:nvSpPr>
                  <p:spPr>
                    <a:xfrm>
                      <a:off x="4410075" y="3690938"/>
                      <a:ext cx="109538"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4" name="Ellipse 38"/>
                    <p:cNvSpPr/>
                    <p:nvPr/>
                  </p:nvSpPr>
                  <p:spPr>
                    <a:xfrm>
                      <a:off x="4684713" y="3441700"/>
                      <a:ext cx="109537"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5" name="Ellipse 39"/>
                    <p:cNvSpPr/>
                    <p:nvPr/>
                  </p:nvSpPr>
                  <p:spPr>
                    <a:xfrm>
                      <a:off x="4654550" y="3709988"/>
                      <a:ext cx="109538"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6" name="Ellipse 40"/>
                    <p:cNvSpPr/>
                    <p:nvPr/>
                  </p:nvSpPr>
                  <p:spPr>
                    <a:xfrm>
                      <a:off x="4684713" y="5543550"/>
                      <a:ext cx="109537"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7" name="Ellipse 41"/>
                    <p:cNvSpPr/>
                    <p:nvPr/>
                  </p:nvSpPr>
                  <p:spPr>
                    <a:xfrm>
                      <a:off x="4708525" y="3636963"/>
                      <a:ext cx="111125"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8" name="Ellipse 42"/>
                    <p:cNvSpPr/>
                    <p:nvPr/>
                  </p:nvSpPr>
                  <p:spPr>
                    <a:xfrm>
                      <a:off x="4629150" y="3495675"/>
                      <a:ext cx="111125" cy="11112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29" name="Ellipse 43"/>
                    <p:cNvSpPr/>
                    <p:nvPr/>
                  </p:nvSpPr>
                  <p:spPr>
                    <a:xfrm>
                      <a:off x="6710363" y="4208463"/>
                      <a:ext cx="109537"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0" name="Ellipse 44"/>
                    <p:cNvSpPr/>
                    <p:nvPr/>
                  </p:nvSpPr>
                  <p:spPr>
                    <a:xfrm>
                      <a:off x="6764338" y="3890963"/>
                      <a:ext cx="109537"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1" name="Ellipse 45"/>
                    <p:cNvSpPr/>
                    <p:nvPr/>
                  </p:nvSpPr>
                  <p:spPr>
                    <a:xfrm>
                      <a:off x="2559050" y="4683125"/>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2" name="Ellipse 46"/>
                    <p:cNvSpPr/>
                    <p:nvPr/>
                  </p:nvSpPr>
                  <p:spPr>
                    <a:xfrm>
                      <a:off x="2540000" y="5013325"/>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3" name="Ellipse 47"/>
                    <p:cNvSpPr/>
                    <p:nvPr/>
                  </p:nvSpPr>
                  <p:spPr>
                    <a:xfrm>
                      <a:off x="6819900" y="4573588"/>
                      <a:ext cx="109538"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4" name="Ellipse 48"/>
                    <p:cNvSpPr/>
                    <p:nvPr/>
                  </p:nvSpPr>
                  <p:spPr>
                    <a:xfrm>
                      <a:off x="4032250" y="4000500"/>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5" name="Ellipse 49"/>
                    <p:cNvSpPr/>
                    <p:nvPr/>
                  </p:nvSpPr>
                  <p:spPr>
                    <a:xfrm>
                      <a:off x="5629275" y="4098925"/>
                      <a:ext cx="109538"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6" name="Ellipse 50"/>
                    <p:cNvSpPr/>
                    <p:nvPr/>
                  </p:nvSpPr>
                  <p:spPr>
                    <a:xfrm>
                      <a:off x="5903913" y="4208463"/>
                      <a:ext cx="109537"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7" name="Ellipse 51"/>
                    <p:cNvSpPr/>
                    <p:nvPr/>
                  </p:nvSpPr>
                  <p:spPr>
                    <a:xfrm>
                      <a:off x="4032250" y="3843338"/>
                      <a:ext cx="109538"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8" name="Ellipse 52"/>
                    <p:cNvSpPr/>
                    <p:nvPr/>
                  </p:nvSpPr>
                  <p:spPr>
                    <a:xfrm>
                      <a:off x="4892675" y="3563938"/>
                      <a:ext cx="109538" cy="109537"/>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39" name="Ellipse 53"/>
                    <p:cNvSpPr/>
                    <p:nvPr/>
                  </p:nvSpPr>
                  <p:spPr>
                    <a:xfrm>
                      <a:off x="4781550" y="5232400"/>
                      <a:ext cx="111125" cy="109538"/>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sp>
                  <p:nvSpPr>
                    <p:cNvPr id="140" name="Ellipse 54"/>
                    <p:cNvSpPr/>
                    <p:nvPr/>
                  </p:nvSpPr>
                  <p:spPr>
                    <a:xfrm>
                      <a:off x="4879975" y="4737100"/>
                      <a:ext cx="109538" cy="111125"/>
                    </a:xfrm>
                    <a:prstGeom prst="ellipse">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pPr>
                      <a:endParaRPr lang="fr-FR" sz="2400" smtClean="0">
                        <a:solidFill>
                          <a:srgbClr val="FFFFFF"/>
                        </a:solidFill>
                        <a:latin typeface="Calibri" charset="0"/>
                        <a:ea typeface="ＭＳ Ｐゴシック" charset="0"/>
                        <a:cs typeface="ＭＳ Ｐゴシック" charset="0"/>
                      </a:endParaRPr>
                    </a:p>
                  </p:txBody>
                </p:sp>
              </p:grpSp>
              <p:sp>
                <p:nvSpPr>
                  <p:cNvPr id="86" name="Oval 85"/>
                  <p:cNvSpPr>
                    <a:spLocks noChangeAspect="1"/>
                  </p:cNvSpPr>
                  <p:nvPr/>
                </p:nvSpPr>
                <p:spPr>
                  <a:xfrm>
                    <a:off x="15847363" y="9970910"/>
                    <a:ext cx="283462" cy="28346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87" name="Oval 86"/>
                  <p:cNvSpPr>
                    <a:spLocks noChangeAspect="1"/>
                  </p:cNvSpPr>
                  <p:nvPr/>
                </p:nvSpPr>
                <p:spPr>
                  <a:xfrm>
                    <a:off x="17529398" y="9681718"/>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88" name="Oval 87"/>
                  <p:cNvSpPr>
                    <a:spLocks noChangeAspect="1"/>
                  </p:cNvSpPr>
                  <p:nvPr/>
                </p:nvSpPr>
                <p:spPr>
                  <a:xfrm>
                    <a:off x="17443932" y="9891553"/>
                    <a:ext cx="137157" cy="137157"/>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89" name="Oval 88"/>
                  <p:cNvSpPr>
                    <a:spLocks noChangeAspect="1"/>
                  </p:cNvSpPr>
                  <p:nvPr/>
                </p:nvSpPr>
                <p:spPr>
                  <a:xfrm>
                    <a:off x="17376674" y="9907917"/>
                    <a:ext cx="137159" cy="137159"/>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0" name="Oval 89"/>
                  <p:cNvSpPr>
                    <a:spLocks noChangeAspect="1"/>
                  </p:cNvSpPr>
                  <p:nvPr/>
                </p:nvSpPr>
                <p:spPr>
                  <a:xfrm>
                    <a:off x="17318593" y="9821013"/>
                    <a:ext cx="137159" cy="137159"/>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1" name="Oval 90"/>
                  <p:cNvSpPr>
                    <a:spLocks noChangeAspect="1"/>
                  </p:cNvSpPr>
                  <p:nvPr/>
                </p:nvSpPr>
                <p:spPr>
                  <a:xfrm>
                    <a:off x="19382372" y="10117675"/>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2" name="Oval 91"/>
                  <p:cNvSpPr>
                    <a:spLocks noChangeAspect="1"/>
                  </p:cNvSpPr>
                  <p:nvPr/>
                </p:nvSpPr>
                <p:spPr>
                  <a:xfrm>
                    <a:off x="18995331" y="10213370"/>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3" name="Oval 92"/>
                  <p:cNvSpPr>
                    <a:spLocks noChangeAspect="1"/>
                  </p:cNvSpPr>
                  <p:nvPr/>
                </p:nvSpPr>
                <p:spPr>
                  <a:xfrm>
                    <a:off x="17602550" y="10028283"/>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4" name="Oval 93"/>
                  <p:cNvSpPr>
                    <a:spLocks noChangeAspect="1"/>
                  </p:cNvSpPr>
                  <p:nvPr/>
                </p:nvSpPr>
                <p:spPr>
                  <a:xfrm>
                    <a:off x="17528101" y="9859222"/>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5" name="Oval 94"/>
                  <p:cNvSpPr>
                    <a:spLocks noChangeAspect="1"/>
                  </p:cNvSpPr>
                  <p:nvPr/>
                </p:nvSpPr>
                <p:spPr>
                  <a:xfrm>
                    <a:off x="17617470" y="9911197"/>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6" name="Oval 95"/>
                  <p:cNvSpPr>
                    <a:spLocks noChangeAspect="1"/>
                  </p:cNvSpPr>
                  <p:nvPr/>
                </p:nvSpPr>
                <p:spPr>
                  <a:xfrm>
                    <a:off x="17555600" y="9984349"/>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7" name="Oval 96"/>
                  <p:cNvSpPr>
                    <a:spLocks noChangeAspect="1"/>
                  </p:cNvSpPr>
                  <p:nvPr/>
                </p:nvSpPr>
                <p:spPr>
                  <a:xfrm>
                    <a:off x="17533837" y="9796852"/>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sp>
                <p:nvSpPr>
                  <p:cNvPr id="98" name="Oval 97"/>
                  <p:cNvSpPr>
                    <a:spLocks noChangeAspect="1"/>
                  </p:cNvSpPr>
                  <p:nvPr/>
                </p:nvSpPr>
                <p:spPr>
                  <a:xfrm>
                    <a:off x="15825875" y="10359649"/>
                    <a:ext cx="73152" cy="73152"/>
                  </a:xfrm>
                  <a:prstGeom prst="ellipse">
                    <a:avLst/>
                  </a:prstGeom>
                  <a:solidFill>
                    <a:srgbClr val="00AE33"/>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a:solidFill>
                        <a:prstClr val="black"/>
                      </a:solidFill>
                      <a:latin typeface="Calibri"/>
                    </a:endParaRPr>
                  </a:p>
                </p:txBody>
              </p:sp>
            </p:grpSp>
            <p:sp>
              <p:nvSpPr>
                <p:cNvPr id="141" name="TextBox 140"/>
                <p:cNvSpPr txBox="1"/>
                <p:nvPr/>
              </p:nvSpPr>
              <p:spPr>
                <a:xfrm>
                  <a:off x="5426833" y="6157058"/>
                  <a:ext cx="2076298" cy="491174"/>
                </a:xfrm>
                <a:prstGeom prst="rect">
                  <a:avLst/>
                </a:prstGeom>
                <a:noFill/>
              </p:spPr>
              <p:txBody>
                <a:bodyPr wrap="square" rtlCol="0">
                  <a:spAutoFit/>
                </a:bodyPr>
                <a:lstStyle/>
                <a:p>
                  <a:r>
                    <a:rPr lang="en-US" sz="1100" dirty="0" smtClean="0">
                      <a:solidFill>
                        <a:srgbClr val="FF0000"/>
                      </a:solidFill>
                      <a:latin typeface="Calibri"/>
                      <a:cs typeface="Calibri"/>
                    </a:rPr>
                    <a:t>GEIA member(s)</a:t>
                  </a:r>
                </a:p>
                <a:p>
                  <a:r>
                    <a:rPr lang="en-US" sz="1100" dirty="0" smtClean="0">
                      <a:solidFill>
                        <a:srgbClr val="008000"/>
                      </a:solidFill>
                      <a:latin typeface="Calibri"/>
                      <a:ea typeface="MS ??"/>
                      <a:cs typeface="Calibri"/>
                    </a:rPr>
                    <a:t>SSC member(s)</a:t>
                  </a:r>
                  <a:endParaRPr lang="en-US" sz="1100" dirty="0">
                    <a:latin typeface="Calibri"/>
                  </a:endParaRPr>
                </a:p>
              </p:txBody>
            </p:sp>
          </p:grpSp>
          <p:sp>
            <p:nvSpPr>
              <p:cNvPr id="5" name="TextBox 4"/>
              <p:cNvSpPr txBox="1"/>
              <p:nvPr/>
            </p:nvSpPr>
            <p:spPr>
              <a:xfrm>
                <a:off x="2844807" y="671535"/>
                <a:ext cx="2401666" cy="307777"/>
              </a:xfrm>
              <a:prstGeom prst="rect">
                <a:avLst/>
              </a:prstGeom>
              <a:solidFill>
                <a:schemeClr val="bg1"/>
              </a:solidFill>
            </p:spPr>
            <p:txBody>
              <a:bodyPr wrap="square" rtlCol="0">
                <a:spAutoFit/>
              </a:bodyPr>
              <a:lstStyle/>
              <a:p>
                <a:pPr algn="ctr"/>
                <a:r>
                  <a:rPr lang="en-US" sz="1400" b="1" dirty="0" smtClean="0">
                    <a:solidFill>
                      <a:srgbClr val="FF0000"/>
                    </a:solidFill>
                  </a:rPr>
                  <a:t>2000 </a:t>
                </a:r>
                <a:r>
                  <a:rPr lang="en-US" sz="1400" b="1" smtClean="0">
                    <a:solidFill>
                      <a:srgbClr val="FF0000"/>
                    </a:solidFill>
                  </a:rPr>
                  <a:t>people worldwide</a:t>
                </a:r>
                <a:endParaRPr lang="en-US" sz="1400" b="1" dirty="0">
                  <a:solidFill>
                    <a:srgbClr val="FF0000"/>
                  </a:solidFill>
                </a:endParaRPr>
              </a:p>
            </p:txBody>
          </p:sp>
        </p:grpSp>
      </p:grpSp>
      <p:grpSp>
        <p:nvGrpSpPr>
          <p:cNvPr id="16" name="Group 15"/>
          <p:cNvGrpSpPr/>
          <p:nvPr/>
        </p:nvGrpSpPr>
        <p:grpSpPr>
          <a:xfrm>
            <a:off x="142811" y="2323636"/>
            <a:ext cx="8954889" cy="1981083"/>
            <a:chOff x="142811" y="2272267"/>
            <a:chExt cx="8954889" cy="1981083"/>
          </a:xfrm>
        </p:grpSpPr>
        <p:sp>
          <p:nvSpPr>
            <p:cNvPr id="4" name="TextBox 3"/>
            <p:cNvSpPr txBox="1"/>
            <p:nvPr/>
          </p:nvSpPr>
          <p:spPr>
            <a:xfrm>
              <a:off x="142811" y="2498219"/>
              <a:ext cx="2160551" cy="1631216"/>
            </a:xfrm>
            <a:prstGeom prst="rect">
              <a:avLst/>
            </a:prstGeom>
            <a:noFill/>
          </p:spPr>
          <p:txBody>
            <a:bodyPr wrap="square" rtlCol="0">
              <a:spAutoFit/>
            </a:bodyPr>
            <a:lstStyle/>
            <a:p>
              <a:r>
                <a:rPr lang="en-US" sz="2000" b="1" dirty="0" smtClean="0">
                  <a:latin typeface="Calibri"/>
                  <a:cs typeface="Calibri"/>
                </a:rPr>
                <a:t>Access</a:t>
              </a:r>
            </a:p>
            <a:p>
              <a:r>
                <a:rPr lang="en-US" sz="2000" dirty="0" smtClean="0">
                  <a:latin typeface="Calibri"/>
                  <a:cs typeface="Calibri"/>
                </a:rPr>
                <a:t>Creating easier, more open access to emissions data and information</a:t>
              </a:r>
            </a:p>
          </p:txBody>
        </p:sp>
        <p:pic>
          <p:nvPicPr>
            <p:cNvPr id="150" name="Picture 149" descr="ECCAD2.png"/>
            <p:cNvPicPr>
              <a:picLocks noChangeAspect="1"/>
            </p:cNvPicPr>
            <p:nvPr/>
          </p:nvPicPr>
          <p:blipFill rotWithShape="1">
            <a:blip r:embed="rId12" cstate="print">
              <a:extLst>
                <a:ext uri="{28A0092B-C50C-407E-A947-70E740481C1C}">
                  <a14:useLocalDpi xmlns:a14="http://schemas.microsoft.com/office/drawing/2010/main"/>
                </a:ext>
              </a:extLst>
            </a:blip>
            <a:srcRect r="5357" b="40380"/>
            <a:stretch/>
          </p:blipFill>
          <p:spPr>
            <a:xfrm>
              <a:off x="2258966" y="2536626"/>
              <a:ext cx="3556564" cy="1437096"/>
            </a:xfrm>
            <a:prstGeom prst="rect">
              <a:avLst/>
            </a:prstGeom>
          </p:spPr>
        </p:pic>
        <p:grpSp>
          <p:nvGrpSpPr>
            <p:cNvPr id="15" name="Group 14"/>
            <p:cNvGrpSpPr/>
            <p:nvPr/>
          </p:nvGrpSpPr>
          <p:grpSpPr>
            <a:xfrm>
              <a:off x="5846979" y="2272267"/>
              <a:ext cx="3250721" cy="1981083"/>
              <a:chOff x="6041739" y="2256037"/>
              <a:chExt cx="3250721" cy="1981083"/>
            </a:xfrm>
          </p:grpSpPr>
          <p:pic>
            <p:nvPicPr>
              <p:cNvPr id="148" name="Picture 147" descr="RCP_CO_Global_Comparison.pdf"/>
              <p:cNvPicPr>
                <a:picLocks noChangeAspect="1"/>
              </p:cNvPicPr>
              <p:nvPr/>
            </p:nvPicPr>
            <p:blipFill rotWithShape="1">
              <a:blip r:embed="rId13">
                <a:extLst>
                  <a:ext uri="{28A0092B-C50C-407E-A947-70E740481C1C}">
                    <a14:useLocalDpi xmlns:a14="http://schemas.microsoft.com/office/drawing/2010/main"/>
                  </a:ext>
                </a:extLst>
              </a:blip>
              <a:srcRect r="3389"/>
              <a:stretch/>
            </p:blipFill>
            <p:spPr>
              <a:xfrm>
                <a:off x="6041739" y="2256037"/>
                <a:ext cx="3250721" cy="1922699"/>
              </a:xfrm>
              <a:prstGeom prst="rect">
                <a:avLst/>
              </a:prstGeom>
            </p:spPr>
          </p:pic>
          <p:sp>
            <p:nvSpPr>
              <p:cNvPr id="149" name="Rectangle 148"/>
              <p:cNvSpPr/>
              <p:nvPr/>
            </p:nvSpPr>
            <p:spPr>
              <a:xfrm>
                <a:off x="6174305" y="3929343"/>
                <a:ext cx="3098114" cy="307777"/>
              </a:xfrm>
              <a:prstGeom prst="rect">
                <a:avLst/>
              </a:prstGeom>
              <a:solidFill>
                <a:srgbClr val="FFFFFF"/>
              </a:solidFill>
            </p:spPr>
            <p:txBody>
              <a:bodyPr wrap="square">
                <a:spAutoFit/>
              </a:bodyPr>
              <a:lstStyle/>
              <a:p>
                <a:pPr algn="ctr"/>
                <a:r>
                  <a:rPr lang="en-US" sz="1400" i="1" dirty="0" smtClean="0">
                    <a:latin typeface="Calibri"/>
                    <a:cs typeface="Calibri"/>
                    <a:hlinkClick r:id="rId14"/>
                  </a:rPr>
                  <a:t>www.globalchange.umd.edu/ceds/</a:t>
                </a:r>
                <a:r>
                  <a:rPr lang="en-US" sz="1400" i="1" dirty="0" smtClean="0">
                    <a:latin typeface="Calibri"/>
                    <a:cs typeface="Calibri"/>
                  </a:rPr>
                  <a:t>  </a:t>
                </a:r>
                <a:endParaRPr lang="en-US" sz="1400" i="1" dirty="0">
                  <a:latin typeface="Calibri"/>
                  <a:cs typeface="Calibri"/>
                </a:endParaRPr>
              </a:p>
            </p:txBody>
          </p:sp>
          <p:sp>
            <p:nvSpPr>
              <p:cNvPr id="9" name="TextBox 8"/>
              <p:cNvSpPr txBox="1"/>
              <p:nvPr/>
            </p:nvSpPr>
            <p:spPr>
              <a:xfrm>
                <a:off x="6524092" y="2393315"/>
                <a:ext cx="1958142" cy="523220"/>
              </a:xfrm>
              <a:prstGeom prst="rect">
                <a:avLst/>
              </a:prstGeom>
              <a:noFill/>
            </p:spPr>
            <p:txBody>
              <a:bodyPr wrap="square" rtlCol="0">
                <a:spAutoFit/>
              </a:bodyPr>
              <a:lstStyle/>
              <a:p>
                <a:r>
                  <a:rPr lang="en-US" sz="1400" b="1" dirty="0" smtClean="0"/>
                  <a:t>Community Emissions Data System</a:t>
                </a:r>
                <a:endParaRPr lang="en-US" sz="1400" b="1" dirty="0"/>
              </a:p>
            </p:txBody>
          </p:sp>
        </p:grpSp>
      </p:grpSp>
    </p:spTree>
    <p:extLst>
      <p:ext uri="{BB962C8B-B14F-4D97-AF65-F5344CB8AC3E}">
        <p14:creationId xmlns:p14="http://schemas.microsoft.com/office/powerpoint/2010/main" val="168012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90606"/>
          </a:xfrm>
        </p:spPr>
        <p:txBody>
          <a:bodyPr>
            <a:normAutofit/>
          </a:bodyPr>
          <a:lstStyle/>
          <a:p>
            <a:r>
              <a:rPr lang="en-US" sz="3600" b="1" dirty="0" smtClean="0"/>
              <a:t>Some Final Thoughts</a:t>
            </a:r>
            <a:endParaRPr lang="en-US" sz="3600" b="1" dirty="0"/>
          </a:p>
        </p:txBody>
      </p:sp>
      <p:sp>
        <p:nvSpPr>
          <p:cNvPr id="4" name="TextBox 3"/>
          <p:cNvSpPr txBox="1"/>
          <p:nvPr/>
        </p:nvSpPr>
        <p:spPr>
          <a:xfrm>
            <a:off x="593467" y="790607"/>
            <a:ext cx="7768336" cy="4909036"/>
          </a:xfrm>
          <a:prstGeom prst="rect">
            <a:avLst/>
          </a:prstGeom>
          <a:noFill/>
        </p:spPr>
        <p:txBody>
          <a:bodyPr wrap="square" rtlCol="0">
            <a:spAutoFit/>
          </a:bodyPr>
          <a:lstStyle/>
          <a:p>
            <a:pPr marL="342900" indent="-342900">
              <a:spcBef>
                <a:spcPts val="600"/>
              </a:spcBef>
              <a:buFont typeface="Arial" charset="0"/>
              <a:buChar char="•"/>
            </a:pPr>
            <a:r>
              <a:rPr lang="en-US" sz="2400" dirty="0"/>
              <a:t>Emissions are </a:t>
            </a:r>
            <a:r>
              <a:rPr lang="en-US" sz="2400" dirty="0" smtClean="0"/>
              <a:t>critical to decision making</a:t>
            </a:r>
          </a:p>
          <a:p>
            <a:pPr marL="342900" indent="-342900">
              <a:spcBef>
                <a:spcPts val="600"/>
              </a:spcBef>
              <a:buFont typeface="Arial" charset="0"/>
              <a:buChar char="•"/>
            </a:pPr>
            <a:r>
              <a:rPr lang="en-US" sz="2400" dirty="0"/>
              <a:t>I</a:t>
            </a:r>
            <a:r>
              <a:rPr lang="en-US" sz="2400" dirty="0" smtClean="0"/>
              <a:t>nventories are fundamental datasets with many challenges</a:t>
            </a:r>
          </a:p>
          <a:p>
            <a:pPr marL="342900" indent="-342900">
              <a:spcBef>
                <a:spcPts val="600"/>
              </a:spcBef>
              <a:buFont typeface="Arial" charset="0"/>
              <a:buChar char="•"/>
            </a:pPr>
            <a:r>
              <a:rPr lang="en-US" sz="2400" dirty="0" smtClean="0"/>
              <a:t>Atmospheric observations and </a:t>
            </a:r>
            <a:r>
              <a:rPr lang="en-US" sz="2400" dirty="0"/>
              <a:t>models complement </a:t>
            </a:r>
            <a:r>
              <a:rPr lang="en-US" sz="2400" dirty="0" smtClean="0"/>
              <a:t>inventories and help inform emissions understanding</a:t>
            </a:r>
          </a:p>
          <a:p>
            <a:pPr marL="342900" indent="-342900">
              <a:spcBef>
                <a:spcPts val="600"/>
              </a:spcBef>
              <a:buFont typeface="Arial" charset="0"/>
              <a:buChar char="•"/>
            </a:pPr>
            <a:r>
              <a:rPr lang="en-US" sz="2400" dirty="0" smtClean="0"/>
              <a:t>Reconciling approaches improves scientific basis</a:t>
            </a:r>
          </a:p>
          <a:p>
            <a:pPr marL="342900" indent="-342900">
              <a:spcBef>
                <a:spcPts val="600"/>
              </a:spcBef>
              <a:buFont typeface="Arial" charset="0"/>
              <a:buChar char="•"/>
            </a:pPr>
            <a:r>
              <a:rPr lang="en-US" sz="2400" dirty="0" smtClean="0"/>
              <a:t>Structures exist to work together nationally and globally</a:t>
            </a:r>
          </a:p>
          <a:p>
            <a:pPr marL="342900" indent="-342900">
              <a:spcBef>
                <a:spcPts val="600"/>
              </a:spcBef>
              <a:buFont typeface="Arial" charset="0"/>
              <a:buChar char="•"/>
            </a:pPr>
            <a:r>
              <a:rPr lang="en-US" sz="2400" dirty="0" smtClean="0"/>
              <a:t>Guiding principles:</a:t>
            </a:r>
          </a:p>
          <a:p>
            <a:pPr marL="800100" lvl="1" indent="-342900">
              <a:buFont typeface="Courier New" charset="0"/>
              <a:buChar char="o"/>
            </a:pPr>
            <a:r>
              <a:rPr lang="en-US" sz="2400" dirty="0" smtClean="0"/>
              <a:t>Humility </a:t>
            </a:r>
          </a:p>
          <a:p>
            <a:pPr marL="800100" lvl="1" indent="-342900">
              <a:buFont typeface="Courier New" charset="0"/>
              <a:buChar char="o"/>
            </a:pPr>
            <a:r>
              <a:rPr lang="en-US" sz="2400" dirty="0"/>
              <a:t>Flexibility </a:t>
            </a:r>
            <a:endParaRPr lang="en-US" sz="2400" dirty="0" smtClean="0"/>
          </a:p>
          <a:p>
            <a:pPr marL="800100" lvl="1" indent="-342900">
              <a:buFont typeface="Courier New" charset="0"/>
              <a:buChar char="o"/>
            </a:pPr>
            <a:r>
              <a:rPr lang="en-US" sz="2400" dirty="0"/>
              <a:t>Communication </a:t>
            </a:r>
            <a:endParaRPr lang="en-US" sz="2400" dirty="0" smtClean="0"/>
          </a:p>
          <a:p>
            <a:pPr marL="800100" lvl="1" indent="-342900">
              <a:buFont typeface="Courier New" charset="0"/>
              <a:buChar char="o"/>
            </a:pPr>
            <a:r>
              <a:rPr lang="en-US" sz="2400" dirty="0"/>
              <a:t>Collaboration </a:t>
            </a:r>
          </a:p>
        </p:txBody>
      </p:sp>
    </p:spTree>
    <p:extLst>
      <p:ext uri="{BB962C8B-B14F-4D97-AF65-F5344CB8AC3E}">
        <p14:creationId xmlns:p14="http://schemas.microsoft.com/office/powerpoint/2010/main" val="12176108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ctrTitle"/>
          </p:nvPr>
        </p:nvSpPr>
        <p:spPr>
          <a:xfrm>
            <a:off x="113079" y="27989"/>
            <a:ext cx="8917846" cy="889003"/>
          </a:xfrm>
        </p:spPr>
        <p:txBody>
          <a:bodyPr>
            <a:normAutofit/>
          </a:bodyPr>
          <a:lstStyle/>
          <a:p>
            <a:r>
              <a:rPr lang="en-US" sz="2800" b="1" i="1" dirty="0" smtClean="0">
                <a:solidFill>
                  <a:srgbClr val="FF0000"/>
                </a:solidFill>
                <a:cs typeface="Calibri"/>
              </a:rPr>
              <a:t>Environmental actions </a:t>
            </a:r>
            <a:r>
              <a:rPr lang="en-US" sz="2800" b="1" i="1" dirty="0">
                <a:solidFill>
                  <a:srgbClr val="FF0000"/>
                </a:solidFill>
                <a:cs typeface="Calibri"/>
              </a:rPr>
              <a:t>and decisions </a:t>
            </a:r>
            <a:r>
              <a:rPr lang="en-US" sz="2800" b="1" i="1" dirty="0" smtClean="0">
                <a:solidFill>
                  <a:srgbClr val="FF0000"/>
                </a:solidFill>
                <a:cs typeface="Calibri"/>
              </a:rPr>
              <a:t>focus </a:t>
            </a:r>
            <a:r>
              <a:rPr lang="en-US" sz="2800" b="1" i="1" dirty="0">
                <a:solidFill>
                  <a:srgbClr val="FF0000"/>
                </a:solidFill>
                <a:cs typeface="Calibri"/>
              </a:rPr>
              <a:t>on </a:t>
            </a:r>
            <a:r>
              <a:rPr lang="en-US" sz="2800" b="1" i="1" dirty="0" smtClean="0">
                <a:solidFill>
                  <a:srgbClr val="FF0000"/>
                </a:solidFill>
                <a:cs typeface="Calibri"/>
              </a:rPr>
              <a:t>emissions</a:t>
            </a:r>
            <a:endParaRPr lang="en-US" sz="2800" b="1" dirty="0">
              <a:solidFill>
                <a:srgbClr val="000000"/>
              </a:solidFill>
              <a:cs typeface="Calibri"/>
            </a:endParaRPr>
          </a:p>
        </p:txBody>
      </p:sp>
      <p:pic>
        <p:nvPicPr>
          <p:cNvPr id="68612" name="ravi_figure_4.png" descr="/Users/frost/Documents/Meetings-Presentations/2010/ESIP_Jan5-7_Remote/ravi_figure_4.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8138" y="679104"/>
            <a:ext cx="8420745" cy="2056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 name="Group 5"/>
          <p:cNvGrpSpPr/>
          <p:nvPr/>
        </p:nvGrpSpPr>
        <p:grpSpPr>
          <a:xfrm>
            <a:off x="183526" y="3444280"/>
            <a:ext cx="4481295" cy="1600438"/>
            <a:chOff x="226715" y="1560137"/>
            <a:chExt cx="4481295" cy="1600438"/>
          </a:xfrm>
        </p:grpSpPr>
        <p:sp>
          <p:nvSpPr>
            <p:cNvPr id="7" name="Rectangle 6"/>
            <p:cNvSpPr/>
            <p:nvPr/>
          </p:nvSpPr>
          <p:spPr>
            <a:xfrm>
              <a:off x="2643160" y="1560137"/>
              <a:ext cx="2064850" cy="1600438"/>
            </a:xfrm>
            <a:prstGeom prst="rect">
              <a:avLst/>
            </a:prstGeom>
          </p:spPr>
          <p:txBody>
            <a:bodyPr wrap="square">
              <a:spAutoFit/>
            </a:bodyPr>
            <a:lstStyle/>
            <a:p>
              <a:r>
                <a:rPr lang="en-US" b="1" dirty="0" smtClean="0">
                  <a:cs typeface="Calibri"/>
                  <a:sym typeface="Wingdings" charset="0"/>
                </a:rPr>
                <a:t>Research</a:t>
              </a:r>
            </a:p>
            <a:p>
              <a:r>
                <a:rPr lang="en-US" sz="1600" dirty="0" smtClean="0">
                  <a:cs typeface="Calibri"/>
                  <a:sym typeface="Wingdings" charset="0"/>
                </a:rPr>
                <a:t>Analysis</a:t>
              </a:r>
            </a:p>
            <a:p>
              <a:r>
                <a:rPr lang="en-US" sz="1600" dirty="0" smtClean="0">
                  <a:cs typeface="Calibri"/>
                  <a:sym typeface="Wingdings" charset="0"/>
                </a:rPr>
                <a:t>Prediction</a:t>
              </a:r>
            </a:p>
            <a:p>
              <a:r>
                <a:rPr lang="en-US" sz="1600" dirty="0" smtClean="0">
                  <a:cs typeface="Calibri"/>
                  <a:sym typeface="Wingdings" charset="0"/>
                </a:rPr>
                <a:t>Long-range transport</a:t>
              </a:r>
            </a:p>
            <a:p>
              <a:r>
                <a:rPr lang="en-US" sz="1600" dirty="0" smtClean="0">
                  <a:cs typeface="Calibri"/>
                  <a:sym typeface="Wingdings" charset="0"/>
                </a:rPr>
                <a:t>Air quality </a:t>
              </a:r>
            </a:p>
            <a:p>
              <a:r>
                <a:rPr lang="en-US" sz="1600" dirty="0" smtClean="0">
                  <a:cs typeface="Calibri"/>
                  <a:sym typeface="Wingdings" charset="0"/>
                </a:rPr>
                <a:t>Climate change</a:t>
              </a:r>
            </a:p>
          </p:txBody>
        </p:sp>
        <p:pic>
          <p:nvPicPr>
            <p:cNvPr id="8" name="Picture 7" descr="atmresearc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715" y="1622197"/>
              <a:ext cx="2416444" cy="1353209"/>
            </a:xfrm>
            <a:prstGeom prst="rect">
              <a:avLst/>
            </a:prstGeom>
          </p:spPr>
        </p:pic>
      </p:grpSp>
      <p:grpSp>
        <p:nvGrpSpPr>
          <p:cNvPr id="9" name="Group 8"/>
          <p:cNvGrpSpPr/>
          <p:nvPr/>
        </p:nvGrpSpPr>
        <p:grpSpPr>
          <a:xfrm>
            <a:off x="4598195" y="3369714"/>
            <a:ext cx="4636919" cy="1630696"/>
            <a:chOff x="7701099" y="2867848"/>
            <a:chExt cx="4636919" cy="1630696"/>
          </a:xfrm>
        </p:grpSpPr>
        <p:sp>
          <p:nvSpPr>
            <p:cNvPr id="10" name="Rectangle 9"/>
            <p:cNvSpPr/>
            <p:nvPr/>
          </p:nvSpPr>
          <p:spPr>
            <a:xfrm>
              <a:off x="9975565" y="2867848"/>
              <a:ext cx="2362453" cy="1600438"/>
            </a:xfrm>
            <a:prstGeom prst="rect">
              <a:avLst/>
            </a:prstGeom>
          </p:spPr>
          <p:txBody>
            <a:bodyPr wrap="square">
              <a:spAutoFit/>
            </a:bodyPr>
            <a:lstStyle/>
            <a:p>
              <a:r>
                <a:rPr lang="en-US" b="1" dirty="0" smtClean="0">
                  <a:cs typeface="Calibri"/>
                </a:rPr>
                <a:t>Regulation</a:t>
              </a:r>
            </a:p>
            <a:p>
              <a:r>
                <a:rPr lang="en-US" sz="1600" dirty="0" smtClean="0">
                  <a:cs typeface="Calibri"/>
                </a:rPr>
                <a:t>Atmospheric modeling</a:t>
              </a:r>
            </a:p>
            <a:p>
              <a:r>
                <a:rPr lang="en-US" sz="1600" dirty="0" smtClean="0">
                  <a:cs typeface="Calibri"/>
                </a:rPr>
                <a:t>Human exposure</a:t>
              </a:r>
            </a:p>
            <a:p>
              <a:r>
                <a:rPr lang="en-US" sz="1600" dirty="0" smtClean="0">
                  <a:cs typeface="Calibri"/>
                </a:rPr>
                <a:t>Permitting &amp; compliance</a:t>
              </a:r>
            </a:p>
            <a:p>
              <a:r>
                <a:rPr lang="en-US" sz="1600" dirty="0">
                  <a:cs typeface="Calibri"/>
                </a:rPr>
                <a:t>S</a:t>
              </a:r>
              <a:r>
                <a:rPr lang="en-US" sz="1600" dirty="0" smtClean="0">
                  <a:cs typeface="Calibri"/>
                </a:rPr>
                <a:t>tandards attainment</a:t>
              </a:r>
            </a:p>
            <a:p>
              <a:r>
                <a:rPr lang="en-US" sz="1600" dirty="0" smtClean="0">
                  <a:cs typeface="Calibri"/>
                </a:rPr>
                <a:t>Public reporting</a:t>
              </a:r>
            </a:p>
          </p:txBody>
        </p:sp>
        <p:pic>
          <p:nvPicPr>
            <p:cNvPr id="11" name="Picture 10" descr="regulation.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01099" y="2991478"/>
              <a:ext cx="2274466" cy="1507066"/>
            </a:xfrm>
            <a:prstGeom prst="rect">
              <a:avLst/>
            </a:prstGeom>
          </p:spPr>
        </p:pic>
      </p:grpSp>
      <p:grpSp>
        <p:nvGrpSpPr>
          <p:cNvPr id="12" name="Group 11"/>
          <p:cNvGrpSpPr/>
          <p:nvPr/>
        </p:nvGrpSpPr>
        <p:grpSpPr>
          <a:xfrm>
            <a:off x="183526" y="5231842"/>
            <a:ext cx="3360885" cy="1111797"/>
            <a:chOff x="5635452" y="4292183"/>
            <a:chExt cx="3360885" cy="1111797"/>
          </a:xfrm>
        </p:grpSpPr>
        <p:sp>
          <p:nvSpPr>
            <p:cNvPr id="13" name="Rectangle 12"/>
            <p:cNvSpPr/>
            <p:nvPr/>
          </p:nvSpPr>
          <p:spPr>
            <a:xfrm>
              <a:off x="6379631" y="4386416"/>
              <a:ext cx="2616706" cy="861774"/>
            </a:xfrm>
            <a:prstGeom prst="rect">
              <a:avLst/>
            </a:prstGeom>
          </p:spPr>
          <p:txBody>
            <a:bodyPr wrap="square">
              <a:spAutoFit/>
            </a:bodyPr>
            <a:lstStyle/>
            <a:p>
              <a:r>
                <a:rPr lang="en-US" b="1" dirty="0" smtClean="0">
                  <a:cs typeface="Calibri"/>
                </a:rPr>
                <a:t>Economics</a:t>
              </a:r>
            </a:p>
            <a:p>
              <a:r>
                <a:rPr lang="en-US" sz="1600" dirty="0" smtClean="0">
                  <a:cs typeface="Calibri"/>
                </a:rPr>
                <a:t>Emissions trading</a:t>
              </a:r>
            </a:p>
            <a:p>
              <a:r>
                <a:rPr lang="en-US" sz="1600" dirty="0">
                  <a:cs typeface="Calibri"/>
                </a:rPr>
                <a:t>C</a:t>
              </a:r>
              <a:r>
                <a:rPr lang="en-US" sz="1600" dirty="0" smtClean="0">
                  <a:cs typeface="Calibri"/>
                </a:rPr>
                <a:t>ontrol implementation</a:t>
              </a:r>
            </a:p>
          </p:txBody>
        </p:sp>
        <p:pic>
          <p:nvPicPr>
            <p:cNvPr id="14" name="Picture 13" descr="dollar.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35452" y="4292183"/>
              <a:ext cx="832775" cy="1111797"/>
            </a:xfrm>
            <a:prstGeom prst="rect">
              <a:avLst/>
            </a:prstGeom>
          </p:spPr>
        </p:pic>
      </p:grpSp>
      <p:grpSp>
        <p:nvGrpSpPr>
          <p:cNvPr id="15" name="Group 14"/>
          <p:cNvGrpSpPr/>
          <p:nvPr/>
        </p:nvGrpSpPr>
        <p:grpSpPr>
          <a:xfrm>
            <a:off x="4598195" y="5098599"/>
            <a:ext cx="4043279" cy="1455781"/>
            <a:chOff x="-263119" y="4792718"/>
            <a:chExt cx="4043279" cy="1455781"/>
          </a:xfrm>
        </p:grpSpPr>
        <p:sp>
          <p:nvSpPr>
            <p:cNvPr id="16" name="Rectangle 15"/>
            <p:cNvSpPr/>
            <p:nvPr/>
          </p:nvSpPr>
          <p:spPr>
            <a:xfrm>
              <a:off x="1177811" y="4792718"/>
              <a:ext cx="2602349" cy="1107996"/>
            </a:xfrm>
            <a:prstGeom prst="rect">
              <a:avLst/>
            </a:prstGeom>
          </p:spPr>
          <p:txBody>
            <a:bodyPr wrap="square">
              <a:spAutoFit/>
            </a:bodyPr>
            <a:lstStyle/>
            <a:p>
              <a:r>
                <a:rPr lang="en-US" b="1" dirty="0" smtClean="0">
                  <a:cs typeface="Calibri"/>
                </a:rPr>
                <a:t>Diplomacy</a:t>
              </a:r>
            </a:p>
            <a:p>
              <a:r>
                <a:rPr lang="en-US" sz="1600" dirty="0">
                  <a:cs typeface="Calibri"/>
                </a:rPr>
                <a:t>Assessments </a:t>
              </a:r>
              <a:endParaRPr lang="en-US" sz="1600" dirty="0">
                <a:cs typeface="Calibri"/>
                <a:sym typeface="Wingdings" charset="0"/>
              </a:endParaRPr>
            </a:p>
            <a:p>
              <a:r>
                <a:rPr lang="en-US" sz="1600" dirty="0" smtClean="0">
                  <a:cs typeface="Calibri"/>
                </a:rPr>
                <a:t>Pollution conventions</a:t>
              </a:r>
            </a:p>
            <a:p>
              <a:r>
                <a:rPr lang="en-US" sz="1600" dirty="0" smtClean="0">
                  <a:cs typeface="Calibri"/>
                </a:rPr>
                <a:t>Data sharing</a:t>
              </a:r>
            </a:p>
          </p:txBody>
        </p:sp>
        <p:pic>
          <p:nvPicPr>
            <p:cNvPr id="17" name="Picture 16" descr="diplomacy2.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3119" y="4814265"/>
              <a:ext cx="1440637" cy="1434234"/>
            </a:xfrm>
            <a:prstGeom prst="rect">
              <a:avLst/>
            </a:prstGeom>
          </p:spPr>
        </p:pic>
      </p:grpSp>
      <p:sp>
        <p:nvSpPr>
          <p:cNvPr id="2" name="Rectangle 1"/>
          <p:cNvSpPr/>
          <p:nvPr/>
        </p:nvSpPr>
        <p:spPr>
          <a:xfrm>
            <a:off x="338138" y="2885175"/>
            <a:ext cx="8742364" cy="461665"/>
          </a:xfrm>
          <a:prstGeom prst="rect">
            <a:avLst/>
          </a:prstGeom>
        </p:spPr>
        <p:txBody>
          <a:bodyPr wrap="square">
            <a:spAutoFit/>
          </a:bodyPr>
          <a:lstStyle/>
          <a:p>
            <a:r>
              <a:rPr lang="en-US" sz="2400" b="1" i="1" dirty="0">
                <a:solidFill>
                  <a:srgbClr val="FF0000"/>
                </a:solidFill>
                <a:cs typeface="Calibri"/>
              </a:rPr>
              <a:t>Emissions </a:t>
            </a:r>
            <a:r>
              <a:rPr lang="en-US" sz="2400" b="1" i="1" dirty="0" smtClean="0">
                <a:solidFill>
                  <a:srgbClr val="FF0000"/>
                </a:solidFill>
                <a:cs typeface="Calibri"/>
              </a:rPr>
              <a:t>data addresses </a:t>
            </a:r>
            <a:r>
              <a:rPr lang="en-US" sz="2400" b="1" i="1" dirty="0">
                <a:solidFill>
                  <a:srgbClr val="FF0000"/>
                </a:solidFill>
                <a:cs typeface="Calibri"/>
              </a:rPr>
              <a:t>multiple </a:t>
            </a:r>
            <a:r>
              <a:rPr lang="en-US" sz="2400" b="1" i="1" dirty="0" smtClean="0">
                <a:solidFill>
                  <a:srgbClr val="FF0000"/>
                </a:solidFill>
                <a:cs typeface="Calibri"/>
              </a:rPr>
              <a:t>mandates and has many </a:t>
            </a:r>
            <a:r>
              <a:rPr lang="en-US" sz="2400" b="1" i="1" dirty="0">
                <a:solidFill>
                  <a:srgbClr val="FF0000"/>
                </a:solidFill>
                <a:cs typeface="Calibri"/>
              </a:rPr>
              <a:t>uses</a:t>
            </a:r>
            <a:endParaRPr lang="en-US" sz="2400" i="1" dirty="0">
              <a:solidFill>
                <a:srgbClr val="FF0000"/>
              </a:solidFill>
            </a:endParaRPr>
          </a:p>
        </p:txBody>
      </p:sp>
    </p:spTree>
    <p:extLst>
      <p:ext uri="{BB962C8B-B14F-4D97-AF65-F5344CB8AC3E}">
        <p14:creationId xmlns:p14="http://schemas.microsoft.com/office/powerpoint/2010/main" val="57996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ctrTitle"/>
          </p:nvPr>
        </p:nvSpPr>
        <p:spPr>
          <a:xfrm>
            <a:off x="298974" y="0"/>
            <a:ext cx="8546051" cy="588492"/>
          </a:xfrm>
        </p:spPr>
        <p:txBody>
          <a:bodyPr>
            <a:normAutofit/>
          </a:bodyPr>
          <a:lstStyle/>
          <a:p>
            <a:r>
              <a:rPr lang="en-US" sz="3200" b="1" dirty="0" smtClean="0">
                <a:latin typeface="Calibri" charset="0"/>
                <a:ea typeface="ＭＳ Ｐゴシック" charset="0"/>
                <a:cs typeface="Calibri" charset="0"/>
              </a:rPr>
              <a:t>Bottom-Up Inventory Methods</a:t>
            </a:r>
            <a:endParaRPr lang="en-US" sz="3200" b="1" dirty="0">
              <a:latin typeface="Calibri" charset="0"/>
              <a:ea typeface="ＭＳ Ｐゴシック" charset="0"/>
              <a:cs typeface="Calibri" charset="0"/>
            </a:endParaRPr>
          </a:p>
        </p:txBody>
      </p:sp>
      <p:grpSp>
        <p:nvGrpSpPr>
          <p:cNvPr id="2" name="Group 1"/>
          <p:cNvGrpSpPr/>
          <p:nvPr/>
        </p:nvGrpSpPr>
        <p:grpSpPr>
          <a:xfrm>
            <a:off x="120948" y="499811"/>
            <a:ext cx="8939214" cy="2137146"/>
            <a:chOff x="120948" y="499811"/>
            <a:chExt cx="8939214" cy="2137146"/>
          </a:xfrm>
        </p:grpSpPr>
        <p:sp>
          <p:nvSpPr>
            <p:cNvPr id="69635" name="TextBox 7"/>
            <p:cNvSpPr txBox="1">
              <a:spLocks noChangeArrowheads="1"/>
            </p:cNvSpPr>
            <p:nvPr/>
          </p:nvSpPr>
          <p:spPr bwMode="auto">
            <a:xfrm>
              <a:off x="127055" y="499811"/>
              <a:ext cx="89331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400" b="1" dirty="0" smtClean="0">
                  <a:solidFill>
                    <a:srgbClr val="C00000"/>
                  </a:solidFill>
                  <a:cs typeface="Calibri" charset="0"/>
                </a:rPr>
                <a:t>Inventories </a:t>
              </a:r>
              <a:r>
                <a:rPr lang="en-US" sz="2400" b="1" dirty="0">
                  <a:solidFill>
                    <a:srgbClr val="C00000"/>
                  </a:solidFill>
                  <a:cs typeface="Calibri" charset="0"/>
                </a:rPr>
                <a:t>are </a:t>
              </a:r>
              <a:r>
                <a:rPr lang="en-US" sz="2400" b="1" dirty="0" smtClean="0">
                  <a:solidFill>
                    <a:srgbClr val="C00000"/>
                  </a:solidFill>
                  <a:cs typeface="Calibri" charset="0"/>
                </a:rPr>
                <a:t>simple in structure but complex in application</a:t>
              </a:r>
              <a:endParaRPr lang="en-US" sz="2400" b="1" dirty="0">
                <a:solidFill>
                  <a:srgbClr val="C00000"/>
                </a:solidFill>
                <a:cs typeface="Calibri" charset="0"/>
              </a:endParaRPr>
            </a:p>
          </p:txBody>
        </p:sp>
        <p:grpSp>
          <p:nvGrpSpPr>
            <p:cNvPr id="69647" name="Group 69646"/>
            <p:cNvGrpSpPr>
              <a:grpSpLocks noChangeAspect="1"/>
            </p:cNvGrpSpPr>
            <p:nvPr/>
          </p:nvGrpSpPr>
          <p:grpSpPr>
            <a:xfrm>
              <a:off x="120948" y="928329"/>
              <a:ext cx="7099550" cy="1690715"/>
              <a:chOff x="122238" y="1219200"/>
              <a:chExt cx="7396162" cy="1761351"/>
            </a:xfrm>
          </p:grpSpPr>
          <p:sp>
            <p:nvSpPr>
              <p:cNvPr id="69638" name="TextBox 3"/>
              <p:cNvSpPr txBox="1">
                <a:spLocks noChangeArrowheads="1"/>
              </p:cNvSpPr>
              <p:nvPr/>
            </p:nvSpPr>
            <p:spPr bwMode="auto">
              <a:xfrm>
                <a:off x="1625600" y="1219200"/>
                <a:ext cx="5892800" cy="737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a:r>
                  <a:rPr lang="en-US" sz="3200" dirty="0">
                    <a:cs typeface="Calibri" charset="0"/>
                  </a:rPr>
                  <a:t>E</a:t>
                </a:r>
                <a:r>
                  <a:rPr lang="en-US" sz="3200" baseline="-25000" dirty="0">
                    <a:cs typeface="Calibri" charset="0"/>
                  </a:rPr>
                  <a:t>X</a:t>
                </a:r>
                <a:r>
                  <a:rPr lang="en-US" sz="3200" dirty="0">
                    <a:cs typeface="Calibri" charset="0"/>
                  </a:rPr>
                  <a:t> = </a:t>
                </a:r>
                <a:r>
                  <a:rPr lang="en-US" sz="4000" dirty="0">
                    <a:cs typeface="Calibri" charset="0"/>
                  </a:rPr>
                  <a:t>Σ</a:t>
                </a:r>
                <a:r>
                  <a:rPr lang="en-US" sz="3200" baseline="-25000" dirty="0">
                    <a:cs typeface="Calibri" charset="0"/>
                  </a:rPr>
                  <a:t>S</a:t>
                </a:r>
                <a:r>
                  <a:rPr lang="en-US" sz="3200" dirty="0">
                    <a:cs typeface="Calibri" charset="0"/>
                  </a:rPr>
                  <a:t> [EF</a:t>
                </a:r>
                <a:r>
                  <a:rPr lang="en-US" sz="3200" baseline="-25000" dirty="0">
                    <a:cs typeface="Calibri" charset="0"/>
                  </a:rPr>
                  <a:t>X,S</a:t>
                </a:r>
                <a:r>
                  <a:rPr lang="en-US" sz="3200" dirty="0">
                    <a:cs typeface="Calibri" charset="0"/>
                  </a:rPr>
                  <a:t> </a:t>
                </a:r>
                <a:r>
                  <a:rPr lang="en-US" sz="3200" dirty="0">
                    <a:latin typeface="Wingdings" charset="0"/>
                    <a:cs typeface="Wingdings" charset="0"/>
                    <a:sym typeface="Wingdings" charset="0"/>
                  </a:rPr>
                  <a:t></a:t>
                </a:r>
                <a:r>
                  <a:rPr lang="en-US" sz="3200" dirty="0">
                    <a:cs typeface="Calibri" charset="0"/>
                    <a:sym typeface="Zapf Dingbats" charset="0"/>
                  </a:rPr>
                  <a:t> A</a:t>
                </a:r>
                <a:r>
                  <a:rPr lang="en-US" sz="3200" baseline="-25000" dirty="0">
                    <a:cs typeface="Calibri" charset="0"/>
                    <a:sym typeface="Zapf Dingbats" charset="0"/>
                  </a:rPr>
                  <a:t>S</a:t>
                </a:r>
                <a:r>
                  <a:rPr lang="en-US" sz="3200" dirty="0">
                    <a:cs typeface="Calibri" charset="0"/>
                    <a:sym typeface="Zapf Dingbats" charset="0"/>
                  </a:rPr>
                  <a:t> </a:t>
                </a:r>
                <a:r>
                  <a:rPr lang="en-US" sz="3200" dirty="0">
                    <a:latin typeface="Wingdings" charset="0"/>
                    <a:cs typeface="Wingdings" charset="0"/>
                    <a:sym typeface="Wingdings" charset="0"/>
                  </a:rPr>
                  <a:t></a:t>
                </a:r>
                <a:r>
                  <a:rPr lang="en-US" sz="3200" dirty="0">
                    <a:latin typeface="Zapf Dingbats" charset="0"/>
                    <a:cs typeface="Zapf Dingbats" charset="0"/>
                    <a:sym typeface="Zapf Dingbats" charset="0"/>
                  </a:rPr>
                  <a:t> </a:t>
                </a:r>
                <a:r>
                  <a:rPr lang="en-US" sz="3200" dirty="0">
                    <a:ea typeface="Zapf Dingbats" charset="0"/>
                    <a:sym typeface="Zapf Dingbats" charset="0"/>
                  </a:rPr>
                  <a:t>(1 – CE</a:t>
                </a:r>
                <a:r>
                  <a:rPr lang="en-US" sz="3200" baseline="-25000" dirty="0">
                    <a:ea typeface="Zapf Dingbats" charset="0"/>
                    <a:sym typeface="Zapf Dingbats" charset="0"/>
                  </a:rPr>
                  <a:t>X,S</a:t>
                </a:r>
                <a:r>
                  <a:rPr lang="en-US" sz="3200" dirty="0">
                    <a:ea typeface="Zapf Dingbats" charset="0"/>
                    <a:sym typeface="Zapf Dingbats" charset="0"/>
                  </a:rPr>
                  <a:t>)]</a:t>
                </a:r>
                <a:endParaRPr lang="en-US" sz="3200" dirty="0">
                  <a:ea typeface="Calibri" charset="0"/>
                  <a:cs typeface="Calibri" charset="0"/>
                </a:endParaRPr>
              </a:p>
            </p:txBody>
          </p:sp>
          <p:cxnSp>
            <p:nvCxnSpPr>
              <p:cNvPr id="9" name="Straight Arrow Connector 8"/>
              <p:cNvCxnSpPr/>
              <p:nvPr/>
            </p:nvCxnSpPr>
            <p:spPr bwMode="auto">
              <a:xfrm>
                <a:off x="1393863" y="1717675"/>
                <a:ext cx="652425"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flipV="1">
                <a:off x="1191650" y="1898797"/>
                <a:ext cx="1796025" cy="31547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Arrow Connector 25"/>
              <p:cNvCxnSpPr>
                <a:stCxn id="3" idx="0"/>
              </p:cNvCxnSpPr>
              <p:nvPr/>
            </p:nvCxnSpPr>
            <p:spPr bwMode="auto">
              <a:xfrm flipV="1">
                <a:off x="2361320" y="1898799"/>
                <a:ext cx="1223951" cy="301901"/>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Arrow Connector 27"/>
              <p:cNvCxnSpPr/>
              <p:nvPr/>
            </p:nvCxnSpPr>
            <p:spPr bwMode="auto">
              <a:xfrm flipV="1">
                <a:off x="4243539" y="1927227"/>
                <a:ext cx="444238" cy="529986"/>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Arrow Connector 29"/>
              <p:cNvCxnSpPr/>
              <p:nvPr/>
            </p:nvCxnSpPr>
            <p:spPr bwMode="auto">
              <a:xfrm flipV="1">
                <a:off x="6246572" y="1927225"/>
                <a:ext cx="0" cy="688974"/>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TextBox 2"/>
              <p:cNvSpPr txBox="1"/>
              <p:nvPr/>
            </p:nvSpPr>
            <p:spPr>
              <a:xfrm>
                <a:off x="1255802" y="2200700"/>
                <a:ext cx="2211035" cy="769525"/>
              </a:xfrm>
              <a:prstGeom prst="rect">
                <a:avLst/>
              </a:prstGeom>
              <a:solidFill>
                <a:schemeClr val="accent6">
                  <a:lumMod val="20000"/>
                  <a:lumOff val="80000"/>
                </a:schemeClr>
              </a:solidFill>
            </p:spPr>
            <p:txBody>
              <a:bodyPr wrap="square">
                <a:spAutoFit/>
              </a:bodyPr>
              <a:lstStyle/>
              <a:p>
                <a:pPr fontAlgn="auto">
                  <a:spcBef>
                    <a:spcPts val="0"/>
                  </a:spcBef>
                  <a:spcAft>
                    <a:spcPts val="0"/>
                  </a:spcAft>
                  <a:defRPr/>
                </a:pPr>
                <a:r>
                  <a:rPr lang="en-US" sz="1400" b="1" dirty="0">
                    <a:latin typeface="Calibri"/>
                    <a:ea typeface="+mn-ea"/>
                    <a:cs typeface="Calibri"/>
                  </a:rPr>
                  <a:t>Emissions factor </a:t>
                </a:r>
                <a:r>
                  <a:rPr lang="en-US" sz="1400" dirty="0">
                    <a:latin typeface="Calibri"/>
                    <a:ea typeface="+mn-ea"/>
                    <a:cs typeface="Calibri"/>
                  </a:rPr>
                  <a:t>= mass of compound X emitted by source S per unit </a:t>
                </a:r>
                <a:r>
                  <a:rPr lang="en-US" sz="1400" dirty="0" smtClean="0">
                    <a:latin typeface="Calibri"/>
                    <a:ea typeface="+mn-ea"/>
                    <a:cs typeface="Calibri"/>
                  </a:rPr>
                  <a:t>activity</a:t>
                </a:r>
                <a:endParaRPr lang="en-US" sz="1400" dirty="0">
                  <a:latin typeface="Calibri"/>
                  <a:ea typeface="+mn-ea"/>
                  <a:cs typeface="Calibri"/>
                </a:endParaRPr>
              </a:p>
            </p:txBody>
          </p:sp>
          <p:sp>
            <p:nvSpPr>
              <p:cNvPr id="5" name="TextBox 4"/>
              <p:cNvSpPr txBox="1"/>
              <p:nvPr/>
            </p:nvSpPr>
            <p:spPr>
              <a:xfrm>
                <a:off x="3547066" y="2211025"/>
                <a:ext cx="1695850" cy="769525"/>
              </a:xfrm>
              <a:prstGeom prst="rect">
                <a:avLst/>
              </a:prstGeom>
              <a:solidFill>
                <a:schemeClr val="accent4">
                  <a:lumMod val="20000"/>
                  <a:lumOff val="80000"/>
                </a:schemeClr>
              </a:solidFill>
            </p:spPr>
            <p:txBody>
              <a:bodyPr wrap="square">
                <a:spAutoFit/>
              </a:bodyPr>
              <a:lstStyle/>
              <a:p>
                <a:pPr fontAlgn="auto">
                  <a:spcBef>
                    <a:spcPts val="0"/>
                  </a:spcBef>
                  <a:spcAft>
                    <a:spcPts val="0"/>
                  </a:spcAft>
                  <a:defRPr/>
                </a:pPr>
                <a:r>
                  <a:rPr lang="en-US" sz="1400" b="1" dirty="0">
                    <a:latin typeface="Calibri"/>
                    <a:ea typeface="+mn-ea"/>
                    <a:cs typeface="Calibri"/>
                  </a:rPr>
                  <a:t>Activity of source S</a:t>
                </a:r>
                <a:r>
                  <a:rPr lang="en-US" sz="1400" dirty="0">
                    <a:latin typeface="Calibri"/>
                    <a:ea typeface="+mn-ea"/>
                    <a:cs typeface="Calibri"/>
                  </a:rPr>
                  <a:t>, e.g., amount of fuel </a:t>
                </a:r>
                <a:r>
                  <a:rPr lang="en-US" sz="1400" dirty="0" smtClean="0">
                    <a:latin typeface="Calibri"/>
                    <a:ea typeface="+mn-ea"/>
                    <a:cs typeface="Calibri"/>
                  </a:rPr>
                  <a:t>burned</a:t>
                </a:r>
                <a:endParaRPr lang="en-US" sz="1400" dirty="0">
                  <a:latin typeface="Calibri"/>
                  <a:ea typeface="+mn-ea"/>
                  <a:cs typeface="Calibri"/>
                </a:endParaRPr>
              </a:p>
            </p:txBody>
          </p:sp>
          <p:sp>
            <p:nvSpPr>
              <p:cNvPr id="6" name="TextBox 5"/>
              <p:cNvSpPr txBox="1"/>
              <p:nvPr/>
            </p:nvSpPr>
            <p:spPr>
              <a:xfrm>
                <a:off x="5279161" y="2211026"/>
                <a:ext cx="2041913" cy="769525"/>
              </a:xfrm>
              <a:prstGeom prst="rect">
                <a:avLst/>
              </a:prstGeom>
              <a:solidFill>
                <a:schemeClr val="accent5">
                  <a:lumMod val="20000"/>
                  <a:lumOff val="80000"/>
                </a:schemeClr>
              </a:solidFill>
            </p:spPr>
            <p:txBody>
              <a:bodyPr wrap="square">
                <a:spAutoFit/>
              </a:bodyPr>
              <a:lstStyle/>
              <a:p>
                <a:pPr fontAlgn="auto">
                  <a:spcBef>
                    <a:spcPts val="0"/>
                  </a:spcBef>
                  <a:spcAft>
                    <a:spcPts val="0"/>
                  </a:spcAft>
                  <a:defRPr/>
                </a:pPr>
                <a:r>
                  <a:rPr lang="en-US" sz="1400" b="1" dirty="0">
                    <a:latin typeface="Calibri"/>
                    <a:ea typeface="+mn-ea"/>
                    <a:cs typeface="Calibri"/>
                  </a:rPr>
                  <a:t>Effectiveness of control measures </a:t>
                </a:r>
                <a:r>
                  <a:rPr lang="en-US" sz="1400" dirty="0">
                    <a:latin typeface="Calibri"/>
                    <a:ea typeface="+mn-ea"/>
                    <a:cs typeface="Calibri"/>
                  </a:rPr>
                  <a:t>for </a:t>
                </a:r>
                <a:r>
                  <a:rPr lang="en-US" sz="1400" dirty="0" smtClean="0">
                    <a:latin typeface="Calibri"/>
                    <a:ea typeface="+mn-ea"/>
                    <a:cs typeface="Calibri"/>
                  </a:rPr>
                  <a:t>compound X </a:t>
                </a:r>
                <a:r>
                  <a:rPr lang="en-US" sz="1400" dirty="0">
                    <a:latin typeface="Calibri"/>
                    <a:ea typeface="+mn-ea"/>
                    <a:cs typeface="Calibri"/>
                  </a:rPr>
                  <a:t>at source </a:t>
                </a:r>
                <a:r>
                  <a:rPr lang="en-US" sz="1400" dirty="0" smtClean="0">
                    <a:latin typeface="Calibri"/>
                    <a:ea typeface="+mn-ea"/>
                    <a:cs typeface="Calibri"/>
                  </a:rPr>
                  <a:t>S</a:t>
                </a:r>
                <a:endParaRPr lang="en-US" sz="1400" dirty="0">
                  <a:latin typeface="Calibri"/>
                  <a:ea typeface="+mn-ea"/>
                  <a:cs typeface="Calibri"/>
                </a:endParaRPr>
              </a:p>
            </p:txBody>
          </p:sp>
          <p:sp>
            <p:nvSpPr>
              <p:cNvPr id="16" name="TextBox 15"/>
              <p:cNvSpPr txBox="1"/>
              <p:nvPr/>
            </p:nvSpPr>
            <p:spPr>
              <a:xfrm>
                <a:off x="122238" y="2146326"/>
                <a:ext cx="1069412" cy="545080"/>
              </a:xfrm>
              <a:prstGeom prst="rect">
                <a:avLst/>
              </a:prstGeom>
              <a:solidFill>
                <a:schemeClr val="accent1">
                  <a:lumMod val="20000"/>
                  <a:lumOff val="80000"/>
                </a:schemeClr>
              </a:solidFill>
            </p:spPr>
            <p:txBody>
              <a:bodyPr wrap="square">
                <a:spAutoFit/>
              </a:bodyPr>
              <a:lstStyle/>
              <a:p>
                <a:pPr fontAlgn="auto">
                  <a:spcBef>
                    <a:spcPts val="0"/>
                  </a:spcBef>
                  <a:spcAft>
                    <a:spcPts val="0"/>
                  </a:spcAft>
                  <a:defRPr/>
                </a:pPr>
                <a:r>
                  <a:rPr lang="en-US" sz="1400" b="1" dirty="0">
                    <a:latin typeface="Calibri"/>
                    <a:ea typeface="+mn-ea"/>
                    <a:cs typeface="Calibri"/>
                  </a:rPr>
                  <a:t>Sum up </a:t>
                </a:r>
                <a:r>
                  <a:rPr lang="en-US" sz="1400" dirty="0">
                    <a:latin typeface="Calibri"/>
                    <a:ea typeface="+mn-ea"/>
                    <a:cs typeface="Calibri"/>
                  </a:rPr>
                  <a:t>all sources </a:t>
                </a:r>
                <a:r>
                  <a:rPr lang="en-US" sz="1400" dirty="0" smtClean="0">
                    <a:latin typeface="Calibri"/>
                    <a:ea typeface="+mn-ea"/>
                    <a:cs typeface="Calibri"/>
                  </a:rPr>
                  <a:t>S</a:t>
                </a:r>
                <a:endParaRPr lang="en-US" sz="1400" dirty="0">
                  <a:latin typeface="Calibri"/>
                  <a:ea typeface="+mn-ea"/>
                  <a:cs typeface="Calibri"/>
                </a:endParaRPr>
              </a:p>
            </p:txBody>
          </p:sp>
          <p:sp>
            <p:nvSpPr>
              <p:cNvPr id="17" name="TextBox 16"/>
              <p:cNvSpPr txBox="1"/>
              <p:nvPr/>
            </p:nvSpPr>
            <p:spPr>
              <a:xfrm>
                <a:off x="122238" y="1302176"/>
                <a:ext cx="1393863" cy="769525"/>
              </a:xfrm>
              <a:prstGeom prst="rect">
                <a:avLst/>
              </a:prstGeom>
              <a:solidFill>
                <a:schemeClr val="accent3">
                  <a:lumMod val="20000"/>
                  <a:lumOff val="80000"/>
                </a:schemeClr>
              </a:solidFill>
            </p:spPr>
            <p:txBody>
              <a:bodyPr wrap="square">
                <a:spAutoFit/>
              </a:bodyPr>
              <a:lstStyle/>
              <a:p>
                <a:pPr fontAlgn="auto">
                  <a:spcBef>
                    <a:spcPts val="0"/>
                  </a:spcBef>
                  <a:spcAft>
                    <a:spcPts val="0"/>
                  </a:spcAft>
                  <a:defRPr/>
                </a:pPr>
                <a:r>
                  <a:rPr lang="en-US" sz="1400" b="1" dirty="0">
                    <a:latin typeface="Calibri"/>
                    <a:cs typeface="Calibri"/>
                  </a:rPr>
                  <a:t>Total mass </a:t>
                </a:r>
                <a:r>
                  <a:rPr lang="en-US" sz="1400" dirty="0" smtClean="0">
                    <a:latin typeface="Calibri"/>
                    <a:cs typeface="Calibri"/>
                  </a:rPr>
                  <a:t>of compound X emitted</a:t>
                </a:r>
                <a:endParaRPr lang="en-US" sz="1400" dirty="0">
                  <a:latin typeface="Calibri"/>
                  <a:cs typeface="Calibri"/>
                </a:endParaRPr>
              </a:p>
            </p:txBody>
          </p:sp>
        </p:grpSp>
        <p:sp>
          <p:nvSpPr>
            <p:cNvPr id="69652" name="Rounded Rectangle 69651"/>
            <p:cNvSpPr/>
            <p:nvPr/>
          </p:nvSpPr>
          <p:spPr>
            <a:xfrm>
              <a:off x="7093787" y="910416"/>
              <a:ext cx="1966375" cy="1726541"/>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en-US" sz="1600" dirty="0">
                  <a:solidFill>
                    <a:schemeClr val="tx1"/>
                  </a:solidFill>
                  <a:cs typeface="Calibri" charset="0"/>
                </a:rPr>
                <a:t>Calculated </a:t>
              </a:r>
              <a:r>
                <a:rPr lang="en-US" sz="1600" dirty="0" smtClean="0">
                  <a:solidFill>
                    <a:schemeClr val="tx1"/>
                  </a:solidFill>
                  <a:cs typeface="Calibri" charset="0"/>
                </a:rPr>
                <a:t>for…</a:t>
              </a:r>
              <a:endParaRPr lang="en-US" sz="1600" dirty="0">
                <a:solidFill>
                  <a:schemeClr val="tx1"/>
                </a:solidFill>
                <a:cs typeface="Calibri" charset="0"/>
              </a:endParaRPr>
            </a:p>
            <a:p>
              <a:r>
                <a:rPr lang="en-US" sz="1600" dirty="0">
                  <a:cs typeface="Calibri" charset="0"/>
                </a:rPr>
                <a:t>Specific region</a:t>
              </a:r>
            </a:p>
            <a:p>
              <a:r>
                <a:rPr lang="en-US" sz="1600" dirty="0">
                  <a:cs typeface="Calibri" charset="0"/>
                </a:rPr>
                <a:t>Specific time</a:t>
              </a:r>
            </a:p>
            <a:p>
              <a:r>
                <a:rPr lang="en-US" sz="1600" dirty="0">
                  <a:solidFill>
                    <a:schemeClr val="tx1"/>
                  </a:solidFill>
                  <a:cs typeface="Calibri" charset="0"/>
                </a:rPr>
                <a:t>Also </a:t>
              </a:r>
              <a:r>
                <a:rPr lang="en-US" sz="1600" dirty="0" smtClean="0">
                  <a:solidFill>
                    <a:schemeClr val="tx1"/>
                  </a:solidFill>
                  <a:cs typeface="Calibri" charset="0"/>
                </a:rPr>
                <a:t>need…</a:t>
              </a:r>
              <a:endParaRPr lang="en-US" sz="1600" dirty="0">
                <a:solidFill>
                  <a:schemeClr val="tx1"/>
                </a:solidFill>
                <a:cs typeface="Calibri" charset="0"/>
              </a:endParaRPr>
            </a:p>
            <a:p>
              <a:pPr fontAlgn="auto">
                <a:spcBef>
                  <a:spcPts val="0"/>
                </a:spcBef>
                <a:spcAft>
                  <a:spcPts val="0"/>
                </a:spcAft>
                <a:defRPr/>
              </a:pPr>
              <a:r>
                <a:rPr lang="en-US" sz="1600" dirty="0">
                  <a:cs typeface="Calibri"/>
                </a:rPr>
                <a:t>Spatial allocation</a:t>
              </a:r>
            </a:p>
            <a:p>
              <a:pPr fontAlgn="auto">
                <a:spcBef>
                  <a:spcPts val="0"/>
                </a:spcBef>
                <a:spcAft>
                  <a:spcPts val="0"/>
                </a:spcAft>
                <a:defRPr/>
              </a:pPr>
              <a:r>
                <a:rPr lang="en-US" sz="1600" dirty="0">
                  <a:cs typeface="Calibri"/>
                </a:rPr>
                <a:t>Temporal variation</a:t>
              </a:r>
            </a:p>
            <a:p>
              <a:pPr fontAlgn="auto">
                <a:spcBef>
                  <a:spcPts val="0"/>
                </a:spcBef>
                <a:spcAft>
                  <a:spcPts val="0"/>
                </a:spcAft>
                <a:defRPr/>
              </a:pPr>
              <a:r>
                <a:rPr lang="en-US" sz="1600" dirty="0">
                  <a:cs typeface="Calibri"/>
                </a:rPr>
                <a:t>Speciation</a:t>
              </a:r>
            </a:p>
          </p:txBody>
        </p:sp>
      </p:grpSp>
      <p:sp>
        <p:nvSpPr>
          <p:cNvPr id="43" name="Rectangle 2"/>
          <p:cNvSpPr txBox="1">
            <a:spLocks noChangeArrowheads="1"/>
          </p:cNvSpPr>
          <p:nvPr/>
        </p:nvSpPr>
        <p:spPr>
          <a:xfrm>
            <a:off x="154318" y="2758593"/>
            <a:ext cx="4349075" cy="46166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400" b="1" dirty="0" smtClean="0">
                <a:solidFill>
                  <a:srgbClr val="C00000"/>
                </a:solidFill>
                <a:latin typeface="+mn-lt"/>
                <a:ea typeface="ＭＳ Ｐゴシック" charset="0"/>
                <a:cs typeface="Calibri" charset="0"/>
              </a:rPr>
              <a:t>Inventories are fundamental</a:t>
            </a:r>
            <a:endParaRPr lang="en-US" sz="2400" b="1" dirty="0">
              <a:solidFill>
                <a:srgbClr val="C00000"/>
              </a:solidFill>
              <a:latin typeface="+mn-lt"/>
              <a:ea typeface="ＭＳ Ｐゴシック" charset="0"/>
              <a:cs typeface="Calibri" charset="0"/>
            </a:endParaRPr>
          </a:p>
        </p:txBody>
      </p:sp>
      <p:sp>
        <p:nvSpPr>
          <p:cNvPr id="44" name="TextBox 7"/>
          <p:cNvSpPr txBox="1">
            <a:spLocks noChangeArrowheads="1"/>
          </p:cNvSpPr>
          <p:nvPr/>
        </p:nvSpPr>
        <p:spPr bwMode="auto">
          <a:xfrm>
            <a:off x="176701" y="3128914"/>
            <a:ext cx="3900269"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342900" indent="-342900">
              <a:buFont typeface="Arial"/>
              <a:buChar char="•"/>
            </a:pPr>
            <a:r>
              <a:rPr lang="en-US" sz="2000" dirty="0" smtClean="0">
                <a:latin typeface="+mn-lt"/>
                <a:cs typeface="Calibri" charset="0"/>
              </a:rPr>
              <a:t>Process-level understanding </a:t>
            </a:r>
          </a:p>
          <a:p>
            <a:pPr marL="342900" indent="-342900">
              <a:buFont typeface="Arial"/>
              <a:buChar char="•"/>
            </a:pPr>
            <a:r>
              <a:rPr lang="en-US" sz="2000" dirty="0" smtClean="0">
                <a:latin typeface="+mn-lt"/>
                <a:cs typeface="Calibri" charset="0"/>
              </a:rPr>
              <a:t>High granularity</a:t>
            </a:r>
          </a:p>
          <a:p>
            <a:pPr marL="342900" indent="-342900">
              <a:buFont typeface="Arial"/>
              <a:buChar char="•"/>
            </a:pPr>
            <a:r>
              <a:rPr lang="en-US" sz="2000" dirty="0">
                <a:latin typeface="+mn-lt"/>
                <a:cs typeface="Calibri" charset="0"/>
              </a:rPr>
              <a:t>C</a:t>
            </a:r>
            <a:r>
              <a:rPr lang="en-US" sz="2000" dirty="0" smtClean="0">
                <a:latin typeface="+mn-lt"/>
                <a:cs typeface="Calibri" charset="0"/>
              </a:rPr>
              <a:t>omprehensive view</a:t>
            </a:r>
          </a:p>
          <a:p>
            <a:pPr marL="342900" indent="-342900">
              <a:buFont typeface="Arial"/>
              <a:buChar char="•"/>
            </a:pPr>
            <a:r>
              <a:rPr lang="en-US" sz="2000" dirty="0">
                <a:cs typeface="Calibri" charset="0"/>
              </a:rPr>
              <a:t>Key model inputs</a:t>
            </a:r>
          </a:p>
          <a:p>
            <a:pPr marL="342900" indent="-342900">
              <a:buFont typeface="Arial"/>
              <a:buChar char="•"/>
            </a:pPr>
            <a:r>
              <a:rPr lang="en-US" sz="2000" dirty="0" smtClean="0">
                <a:latin typeface="+mn-lt"/>
                <a:cs typeface="Calibri" charset="0"/>
              </a:rPr>
              <a:t>Quantify changes</a:t>
            </a:r>
          </a:p>
          <a:p>
            <a:pPr marL="342900" indent="-342900">
              <a:buFont typeface="Arial"/>
              <a:buChar char="•"/>
            </a:pPr>
            <a:r>
              <a:rPr lang="en-US" sz="2000" dirty="0" smtClean="0">
                <a:latin typeface="+mn-lt"/>
                <a:cs typeface="Calibri" charset="0"/>
              </a:rPr>
              <a:t>Prediction</a:t>
            </a:r>
          </a:p>
          <a:p>
            <a:pPr marL="342900" indent="-342900">
              <a:buFont typeface="Arial"/>
              <a:buChar char="•"/>
            </a:pPr>
            <a:r>
              <a:rPr lang="en-US" sz="2000" dirty="0">
                <a:cs typeface="Calibri" charset="0"/>
              </a:rPr>
              <a:t>Connect disciplines</a:t>
            </a:r>
          </a:p>
          <a:p>
            <a:pPr marL="342900" indent="-342900">
              <a:buFont typeface="Arial"/>
              <a:buChar char="•"/>
            </a:pPr>
            <a:r>
              <a:rPr lang="en-US" sz="2000" dirty="0" smtClean="0">
                <a:latin typeface="+mn-lt"/>
                <a:cs typeface="Calibri" charset="0"/>
              </a:rPr>
              <a:t>Key decision-making tools</a:t>
            </a:r>
          </a:p>
        </p:txBody>
      </p:sp>
      <p:sp>
        <p:nvSpPr>
          <p:cNvPr id="45" name="TextBox 7"/>
          <p:cNvSpPr txBox="1">
            <a:spLocks noChangeArrowheads="1"/>
          </p:cNvSpPr>
          <p:nvPr/>
        </p:nvSpPr>
        <p:spPr bwMode="auto">
          <a:xfrm>
            <a:off x="4673252" y="3128914"/>
            <a:ext cx="4470747"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342900" indent="-342900">
              <a:buFont typeface="Arial"/>
              <a:buChar char="•"/>
              <a:defRPr/>
            </a:pPr>
            <a:r>
              <a:rPr lang="en-US" sz="2000" dirty="0" smtClean="0">
                <a:solidFill>
                  <a:srgbClr val="000000"/>
                </a:solidFill>
                <a:latin typeface="+mn-lt"/>
                <a:cs typeface="Calibri"/>
              </a:rPr>
              <a:t>Complexity</a:t>
            </a:r>
          </a:p>
          <a:p>
            <a:pPr marL="342900" indent="-342900">
              <a:buFont typeface="Arial"/>
              <a:buChar char="•"/>
              <a:defRPr/>
            </a:pPr>
            <a:r>
              <a:rPr lang="en-US" sz="2000" dirty="0" smtClean="0">
                <a:solidFill>
                  <a:srgbClr val="000000"/>
                </a:solidFill>
                <a:latin typeface="+mn-lt"/>
                <a:cs typeface="Calibri"/>
              </a:rPr>
              <a:t>Insufficient data</a:t>
            </a:r>
          </a:p>
          <a:p>
            <a:pPr marL="342900" indent="-342900">
              <a:buFont typeface="Arial"/>
              <a:buChar char="•"/>
              <a:defRPr/>
            </a:pPr>
            <a:r>
              <a:rPr lang="en-US" sz="2000" dirty="0" smtClean="0">
                <a:solidFill>
                  <a:srgbClr val="000000"/>
                </a:solidFill>
                <a:latin typeface="+mn-lt"/>
                <a:cs typeface="Calibri"/>
              </a:rPr>
              <a:t>Long costly </a:t>
            </a:r>
            <a:r>
              <a:rPr lang="en-US" sz="2000" dirty="0">
                <a:solidFill>
                  <a:srgbClr val="000000"/>
                </a:solidFill>
                <a:latin typeface="+mn-lt"/>
                <a:cs typeface="Calibri"/>
              </a:rPr>
              <a:t>d</a:t>
            </a:r>
            <a:r>
              <a:rPr lang="en-US" sz="2000" dirty="0" smtClean="0">
                <a:solidFill>
                  <a:srgbClr val="000000"/>
                </a:solidFill>
                <a:latin typeface="+mn-lt"/>
                <a:cs typeface="Calibri"/>
              </a:rPr>
              <a:t>evelopment cycle</a:t>
            </a:r>
          </a:p>
          <a:p>
            <a:pPr marL="342900" indent="-342900">
              <a:buFont typeface="Arial"/>
              <a:buChar char="•"/>
              <a:defRPr/>
            </a:pPr>
            <a:r>
              <a:rPr lang="en-US" sz="2000" dirty="0" smtClean="0">
                <a:solidFill>
                  <a:srgbClr val="000000"/>
                </a:solidFill>
                <a:latin typeface="+mn-lt"/>
                <a:cs typeface="Calibri"/>
              </a:rPr>
              <a:t>Diverse</a:t>
            </a:r>
            <a:r>
              <a:rPr lang="en-US" sz="2000" dirty="0">
                <a:solidFill>
                  <a:srgbClr val="000000"/>
                </a:solidFill>
                <a:latin typeface="+mn-lt"/>
                <a:cs typeface="Calibri"/>
              </a:rPr>
              <a:t> </a:t>
            </a:r>
            <a:r>
              <a:rPr lang="en-US" sz="2000" dirty="0" smtClean="0">
                <a:solidFill>
                  <a:srgbClr val="000000"/>
                </a:solidFill>
                <a:latin typeface="+mn-lt"/>
                <a:cs typeface="Calibri"/>
              </a:rPr>
              <a:t>data sources, traceability</a:t>
            </a:r>
          </a:p>
          <a:p>
            <a:pPr marL="342900" indent="-342900">
              <a:buFont typeface="Arial"/>
              <a:buChar char="•"/>
              <a:defRPr/>
            </a:pPr>
            <a:r>
              <a:rPr lang="en-US" sz="2000" dirty="0">
                <a:solidFill>
                  <a:srgbClr val="000000"/>
                </a:solidFill>
                <a:latin typeface="+mn-lt"/>
                <a:cs typeface="Calibri"/>
              </a:rPr>
              <a:t>P</a:t>
            </a:r>
            <a:r>
              <a:rPr lang="en-US" sz="2000" dirty="0" smtClean="0">
                <a:solidFill>
                  <a:srgbClr val="000000"/>
                </a:solidFill>
                <a:latin typeface="+mn-lt"/>
                <a:cs typeface="Calibri"/>
              </a:rPr>
              <a:t>roprietary data</a:t>
            </a:r>
          </a:p>
          <a:p>
            <a:pPr marL="342900" indent="-342900">
              <a:buFont typeface="Arial"/>
              <a:buChar char="•"/>
              <a:defRPr/>
            </a:pPr>
            <a:r>
              <a:rPr lang="en-US" sz="2000" dirty="0" smtClean="0">
                <a:solidFill>
                  <a:srgbClr val="000000"/>
                </a:solidFill>
                <a:latin typeface="+mn-lt"/>
                <a:cs typeface="Calibri"/>
              </a:rPr>
              <a:t>Inconsistencies</a:t>
            </a:r>
          </a:p>
          <a:p>
            <a:pPr marL="342900" indent="-342900">
              <a:buFont typeface="Arial"/>
              <a:buChar char="•"/>
              <a:defRPr/>
            </a:pPr>
            <a:r>
              <a:rPr lang="en-US" sz="2000" dirty="0" smtClean="0">
                <a:solidFill>
                  <a:srgbClr val="000000"/>
                </a:solidFill>
                <a:latin typeface="+mn-lt"/>
                <a:cs typeface="Calibri"/>
              </a:rPr>
              <a:t>Unknown or missing sources</a:t>
            </a:r>
          </a:p>
          <a:p>
            <a:pPr marL="342900" indent="-342900">
              <a:buFont typeface="Arial"/>
              <a:buChar char="•"/>
              <a:defRPr/>
            </a:pPr>
            <a:r>
              <a:rPr lang="en-US" sz="2000" dirty="0" smtClean="0">
                <a:solidFill>
                  <a:srgbClr val="000000"/>
                </a:solidFill>
                <a:latin typeface="+mn-lt"/>
                <a:cs typeface="Calibri"/>
              </a:rPr>
              <a:t>Super-emitting or sporadic sources</a:t>
            </a:r>
          </a:p>
          <a:p>
            <a:pPr marL="342900" indent="-342900">
              <a:buFont typeface="Arial"/>
              <a:buChar char="•"/>
              <a:defRPr/>
            </a:pPr>
            <a:r>
              <a:rPr lang="en-US" sz="2000" dirty="0" smtClean="0">
                <a:solidFill>
                  <a:srgbClr val="000000"/>
                </a:solidFill>
                <a:latin typeface="+mn-lt"/>
                <a:cs typeface="Calibri"/>
              </a:rPr>
              <a:t>Uncertainties difficult to estimate</a:t>
            </a:r>
          </a:p>
        </p:txBody>
      </p:sp>
      <p:sp>
        <p:nvSpPr>
          <p:cNvPr id="46" name="TextBox 45"/>
          <p:cNvSpPr txBox="1"/>
          <p:nvPr/>
        </p:nvSpPr>
        <p:spPr>
          <a:xfrm>
            <a:off x="4606347" y="2758593"/>
            <a:ext cx="4453815" cy="461665"/>
          </a:xfrm>
          <a:prstGeom prst="rect">
            <a:avLst/>
          </a:prstGeom>
          <a:noFill/>
        </p:spPr>
        <p:txBody>
          <a:bodyPr wrap="square" rtlCol="0">
            <a:spAutoFit/>
          </a:bodyPr>
          <a:lstStyle/>
          <a:p>
            <a:r>
              <a:rPr lang="en-US" sz="2400" b="1" dirty="0" smtClean="0">
                <a:solidFill>
                  <a:srgbClr val="C00000"/>
                </a:solidFill>
                <a:ea typeface="ＭＳ Ｐゴシック" charset="0"/>
                <a:cs typeface="Calibri" charset="0"/>
              </a:rPr>
              <a:t>Inventories face challenges</a:t>
            </a:r>
            <a:endParaRPr lang="en-US" sz="2400" dirty="0">
              <a:solidFill>
                <a:srgbClr val="C00000"/>
              </a:solidFill>
            </a:endParaRPr>
          </a:p>
        </p:txBody>
      </p:sp>
    </p:spTree>
    <p:extLst>
      <p:ext uri="{BB962C8B-B14F-4D97-AF65-F5344CB8AC3E}">
        <p14:creationId xmlns:p14="http://schemas.microsoft.com/office/powerpoint/2010/main" val="36744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54" y="3115"/>
            <a:ext cx="9167254" cy="654143"/>
          </a:xfrm>
        </p:spPr>
        <p:txBody>
          <a:bodyPr>
            <a:noAutofit/>
          </a:bodyPr>
          <a:lstStyle/>
          <a:p>
            <a:pPr marL="342900" indent="-342900"/>
            <a:r>
              <a:rPr lang="en-US" sz="3200" b="1" dirty="0"/>
              <a:t>T</a:t>
            </a:r>
            <a:r>
              <a:rPr lang="en-US" sz="3200" b="1" dirty="0" smtClean="0"/>
              <a:t>op-down </a:t>
            </a:r>
            <a:r>
              <a:rPr lang="en-US" sz="3200" b="1"/>
              <a:t>E</a:t>
            </a:r>
            <a:r>
              <a:rPr lang="en-US" sz="3200" b="1" smtClean="0"/>
              <a:t>missions Approaches</a:t>
            </a:r>
            <a:endParaRPr lang="en-US" sz="3200" b="1" dirty="0"/>
          </a:p>
        </p:txBody>
      </p:sp>
      <p:sp>
        <p:nvSpPr>
          <p:cNvPr id="5" name="Rectangle 4"/>
          <p:cNvSpPr/>
          <p:nvPr/>
        </p:nvSpPr>
        <p:spPr>
          <a:xfrm>
            <a:off x="158420" y="657243"/>
            <a:ext cx="4884598" cy="2246769"/>
          </a:xfrm>
          <a:prstGeom prst="rect">
            <a:avLst/>
          </a:prstGeom>
        </p:spPr>
        <p:txBody>
          <a:bodyPr wrap="square">
            <a:spAutoFit/>
          </a:bodyPr>
          <a:lstStyle/>
          <a:p>
            <a:pPr marL="342900" indent="-342900">
              <a:buFont typeface="Arial"/>
              <a:buChar char="•"/>
            </a:pPr>
            <a:r>
              <a:rPr lang="en-US" sz="2000" dirty="0">
                <a:cs typeface="Calibri"/>
              </a:rPr>
              <a:t>Rely on high quality atmospheric </a:t>
            </a:r>
            <a:r>
              <a:rPr lang="en-US" sz="2000" dirty="0" smtClean="0">
                <a:cs typeface="Calibri"/>
              </a:rPr>
              <a:t>o</a:t>
            </a:r>
            <a:r>
              <a:rPr lang="en-US" sz="2000" dirty="0" smtClean="0">
                <a:solidFill>
                  <a:prstClr val="black"/>
                </a:solidFill>
                <a:latin typeface="Calibri"/>
              </a:rPr>
              <a:t>bservations </a:t>
            </a:r>
            <a:r>
              <a:rPr lang="en-US" sz="2000" dirty="0">
                <a:solidFill>
                  <a:srgbClr val="000000"/>
                </a:solidFill>
                <a:latin typeface="Calibri"/>
              </a:rPr>
              <a:t>of atmospheric </a:t>
            </a:r>
            <a:r>
              <a:rPr lang="en-US" sz="2000" dirty="0" smtClean="0">
                <a:solidFill>
                  <a:srgbClr val="000000"/>
                </a:solidFill>
                <a:latin typeface="Calibri"/>
              </a:rPr>
              <a:t>abundance</a:t>
            </a:r>
            <a:endParaRPr lang="en-US" sz="2000" dirty="0">
              <a:solidFill>
                <a:prstClr val="black"/>
              </a:solidFill>
              <a:latin typeface="Calibri"/>
            </a:endParaRPr>
          </a:p>
          <a:p>
            <a:pPr marL="342900" indent="-342900">
              <a:buFont typeface="Arial"/>
              <a:buChar char="•"/>
            </a:pPr>
            <a:r>
              <a:rPr lang="en-US" sz="2000" dirty="0" smtClean="0">
                <a:solidFill>
                  <a:prstClr val="black"/>
                </a:solidFill>
                <a:latin typeface="Calibri"/>
              </a:rPr>
              <a:t>Use chemical-transport models of varying complexity</a:t>
            </a:r>
            <a:r>
              <a:rPr lang="en-US" sz="2000" dirty="0" smtClean="0">
                <a:solidFill>
                  <a:srgbClr val="000000"/>
                </a:solidFill>
                <a:latin typeface="Calibri"/>
                <a:cs typeface="Calibri"/>
              </a:rPr>
              <a:t> to convert atmospheric abundance into emissions</a:t>
            </a:r>
          </a:p>
          <a:p>
            <a:pPr marL="342900" indent="-342900">
              <a:buFont typeface="Arial"/>
              <a:buChar char="•"/>
            </a:pPr>
            <a:r>
              <a:rPr lang="en-US" sz="2000" dirty="0" smtClean="0">
                <a:solidFill>
                  <a:srgbClr val="000000"/>
                </a:solidFill>
                <a:latin typeface="Calibri"/>
                <a:cs typeface="Calibri"/>
              </a:rPr>
              <a:t>Hybrid approach: use atmospheric measurements in bottom-up inventory</a:t>
            </a:r>
          </a:p>
        </p:txBody>
      </p:sp>
      <p:pic>
        <p:nvPicPr>
          <p:cNvPr id="12" name="Picture 21" descr="p3.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79843" y="657243"/>
            <a:ext cx="1778788" cy="118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a:grpSpLocks noChangeAspect="1"/>
          </p:cNvGrpSpPr>
          <p:nvPr/>
        </p:nvGrpSpPr>
        <p:grpSpPr>
          <a:xfrm>
            <a:off x="6475092" y="1820483"/>
            <a:ext cx="1556324" cy="1022076"/>
            <a:chOff x="4375852" y="1852387"/>
            <a:chExt cx="1066997" cy="536821"/>
          </a:xfrm>
        </p:grpSpPr>
        <p:pic>
          <p:nvPicPr>
            <p:cNvPr id="13" name="Picture 5" descr="pt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5767" y="1852387"/>
              <a:ext cx="537082" cy="536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6" descr="pt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75852" y="1852387"/>
              <a:ext cx="537082" cy="536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 name="Picture 8" descr="China_all_in_one_computer_pc_tv200912231600534.gif"/>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44496" y="1820483"/>
            <a:ext cx="1062526" cy="1022076"/>
          </a:xfrm>
          <a:prstGeom prst="rect">
            <a:avLst/>
          </a:prstGeom>
        </p:spPr>
      </p:pic>
      <p:pic>
        <p:nvPicPr>
          <p:cNvPr id="10" name="Picture 9" descr="Mobile_Lab_utahcompressor.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128387" y="1837022"/>
            <a:ext cx="1346705" cy="1022076"/>
          </a:xfrm>
          <a:prstGeom prst="rect">
            <a:avLst/>
          </a:prstGeom>
          <a:solidFill>
            <a:srgbClr val="FFFFFF">
              <a:shade val="85000"/>
            </a:srgbClr>
          </a:solidFill>
          <a:ln w="12700" cap="sq" cmpd="sng">
            <a:solidFill>
              <a:srgbClr val="7F7F7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158420" y="3035018"/>
            <a:ext cx="2839537" cy="1631216"/>
          </a:xfrm>
          <a:prstGeom prst="rect">
            <a:avLst/>
          </a:prstGeom>
        </p:spPr>
        <p:txBody>
          <a:bodyPr wrap="square">
            <a:spAutoFit/>
          </a:bodyPr>
          <a:lstStyle/>
          <a:p>
            <a:pPr>
              <a:spcBef>
                <a:spcPts val="600"/>
              </a:spcBef>
            </a:pPr>
            <a:r>
              <a:rPr lang="en-US" sz="2000" b="1" dirty="0" smtClean="0">
                <a:cs typeface="Calibri"/>
              </a:rPr>
              <a:t>Top-down deliverables:</a:t>
            </a:r>
          </a:p>
          <a:p>
            <a:pPr marL="342900" indent="-342900">
              <a:buFont typeface="Arial" charset="0"/>
              <a:buChar char="•"/>
            </a:pPr>
            <a:r>
              <a:rPr lang="en-US" sz="2000" dirty="0"/>
              <a:t>Total </a:t>
            </a:r>
            <a:r>
              <a:rPr lang="en-US" sz="2000" dirty="0" smtClean="0"/>
              <a:t>emissions </a:t>
            </a:r>
          </a:p>
          <a:p>
            <a:pPr marL="342900" indent="-342900">
              <a:buFont typeface="Arial" charset="0"/>
              <a:buChar char="•"/>
            </a:pPr>
            <a:r>
              <a:rPr lang="en-US" sz="2000" dirty="0" smtClean="0">
                <a:cs typeface="Calibri"/>
              </a:rPr>
              <a:t>Spatial </a:t>
            </a:r>
            <a:r>
              <a:rPr lang="en-US" sz="2000" dirty="0">
                <a:cs typeface="Calibri"/>
              </a:rPr>
              <a:t>mapping</a:t>
            </a:r>
          </a:p>
          <a:p>
            <a:pPr marL="342900" indent="-342900">
              <a:buFont typeface="Arial" charset="0"/>
              <a:buChar char="•"/>
            </a:pPr>
            <a:r>
              <a:rPr lang="en-US" sz="2000" dirty="0">
                <a:cs typeface="Calibri"/>
              </a:rPr>
              <a:t>Temporal </a:t>
            </a:r>
            <a:r>
              <a:rPr lang="en-US" sz="2000" dirty="0" smtClean="0">
                <a:cs typeface="Calibri"/>
              </a:rPr>
              <a:t>variation</a:t>
            </a:r>
          </a:p>
          <a:p>
            <a:pPr marL="342900" indent="-342900">
              <a:buFont typeface="Arial" charset="0"/>
              <a:buChar char="•"/>
            </a:pPr>
            <a:r>
              <a:rPr lang="en-US" sz="2000" dirty="0">
                <a:cs typeface="Calibri"/>
              </a:rPr>
              <a:t>Sector </a:t>
            </a:r>
            <a:r>
              <a:rPr lang="en-US" sz="2000" dirty="0" smtClean="0">
                <a:cs typeface="Calibri"/>
              </a:rPr>
              <a:t>partitioning</a:t>
            </a:r>
            <a:endParaRPr lang="en-US" sz="2000" dirty="0">
              <a:cs typeface="Calibri"/>
            </a:endParaRPr>
          </a:p>
        </p:txBody>
      </p:sp>
      <p:pic>
        <p:nvPicPr>
          <p:cNvPr id="72" name="Picture 2" descr="http://www.feat.biochem.du.edu/images/drawings/FEAT_roadside_schematic.jpg"/>
          <p:cNvPicPr>
            <a:picLocks noChangeAspect="1" noChangeArrowheads="1"/>
          </p:cNvPicPr>
          <p:nvPr/>
        </p:nvPicPr>
        <p:blipFill rotWithShape="1">
          <a:blip r:embed="rId7">
            <a:extLst>
              <a:ext uri="{28A0092B-C50C-407E-A947-70E740481C1C}">
                <a14:useLocalDpi xmlns:a14="http://schemas.microsoft.com/office/drawing/2010/main"/>
              </a:ext>
            </a:extLst>
          </a:blip>
          <a:srcRect t="19832" b="661"/>
          <a:stretch/>
        </p:blipFill>
        <p:spPr bwMode="auto">
          <a:xfrm>
            <a:off x="5128387" y="739098"/>
            <a:ext cx="2132676" cy="1076226"/>
          </a:xfrm>
          <a:prstGeom prst="rect">
            <a:avLst/>
          </a:prstGeom>
          <a:noFill/>
          <a:extLst>
            <a:ext uri="{909E8E84-426E-40dd-AFC4-6F175D3DCCD1}">
              <a14:hiddenFill xmlns="" xmlns:a14="http://schemas.microsoft.com/office/drawing/2010/main">
                <a:solidFill>
                  <a:srgbClr val="FFFFFF"/>
                </a:solidFill>
              </a14:hiddenFill>
            </a:ext>
          </a:extLst>
        </p:spPr>
      </p:pic>
      <p:sp>
        <p:nvSpPr>
          <p:cNvPr id="73" name="Rectangle 72"/>
          <p:cNvSpPr/>
          <p:nvPr/>
        </p:nvSpPr>
        <p:spPr>
          <a:xfrm>
            <a:off x="443653" y="6224913"/>
            <a:ext cx="8233440" cy="461665"/>
          </a:xfrm>
          <a:prstGeom prst="rect">
            <a:avLst/>
          </a:prstGeom>
        </p:spPr>
        <p:txBody>
          <a:bodyPr wrap="square">
            <a:spAutoFit/>
          </a:bodyPr>
          <a:lstStyle/>
          <a:p>
            <a:pPr algn="ctr"/>
            <a:r>
              <a:rPr lang="en-US" sz="2400" i="1" dirty="0">
                <a:solidFill>
                  <a:srgbClr val="FF0000"/>
                </a:solidFill>
                <a:latin typeface="Calibri"/>
              </a:rPr>
              <a:t>We cannot manage what we can’t measure – John Burrows</a:t>
            </a:r>
          </a:p>
        </p:txBody>
      </p:sp>
      <p:grpSp>
        <p:nvGrpSpPr>
          <p:cNvPr id="74" name="Group 73"/>
          <p:cNvGrpSpPr/>
          <p:nvPr/>
        </p:nvGrpSpPr>
        <p:grpSpPr>
          <a:xfrm>
            <a:off x="158420" y="4843505"/>
            <a:ext cx="8769401" cy="1131491"/>
            <a:chOff x="160375" y="5411386"/>
            <a:chExt cx="8769401" cy="1131491"/>
          </a:xfrm>
        </p:grpSpPr>
        <p:sp>
          <p:nvSpPr>
            <p:cNvPr id="75" name="TextBox 76"/>
            <p:cNvSpPr txBox="1">
              <a:spLocks noChangeArrowheads="1"/>
            </p:cNvSpPr>
            <p:nvPr/>
          </p:nvSpPr>
          <p:spPr bwMode="auto">
            <a:xfrm>
              <a:off x="160375" y="5411386"/>
              <a:ext cx="4425155" cy="1015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5" tIns="45713" rIns="91425" bIns="45713">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2000" dirty="0">
                  <a:solidFill>
                    <a:srgbClr val="0000FF"/>
                  </a:solidFill>
                  <a:latin typeface="+mj-lt"/>
                  <a:cs typeface="Calibri"/>
                </a:rPr>
                <a:t>Top</a:t>
              </a:r>
              <a:r>
                <a:rPr lang="en-US" sz="2000" dirty="0" smtClean="0">
                  <a:solidFill>
                    <a:srgbClr val="0000FF"/>
                  </a:solidFill>
                  <a:latin typeface="+mj-lt"/>
                  <a:cs typeface="Calibri"/>
                </a:rPr>
                <a:t>-down methods complement bottom-up inventories, helping to improve the </a:t>
              </a:r>
              <a:r>
                <a:rPr lang="en-US" sz="2000" dirty="0">
                  <a:solidFill>
                    <a:srgbClr val="0000FF"/>
                  </a:solidFill>
                  <a:latin typeface="+mj-lt"/>
                  <a:cs typeface="Calibri"/>
                </a:rPr>
                <a:t>scientific basis of </a:t>
              </a:r>
              <a:r>
                <a:rPr lang="en-US" sz="2000" dirty="0" smtClean="0">
                  <a:solidFill>
                    <a:srgbClr val="0000FF"/>
                  </a:solidFill>
                  <a:latin typeface="+mj-lt"/>
                  <a:cs typeface="Calibri"/>
                </a:rPr>
                <a:t>emissions.</a:t>
              </a:r>
              <a:endParaRPr lang="en-US" sz="2000" dirty="0">
                <a:solidFill>
                  <a:srgbClr val="0000FF"/>
                </a:solidFill>
                <a:latin typeface="+mj-lt"/>
                <a:cs typeface="Calibri"/>
              </a:endParaRPr>
            </a:p>
          </p:txBody>
        </p:sp>
        <p:grpSp>
          <p:nvGrpSpPr>
            <p:cNvPr id="76" name="Group 75"/>
            <p:cNvGrpSpPr>
              <a:grpSpLocks noChangeAspect="1"/>
            </p:cNvGrpSpPr>
            <p:nvPr/>
          </p:nvGrpSpPr>
          <p:grpSpPr>
            <a:xfrm>
              <a:off x="4712176" y="5438906"/>
              <a:ext cx="4217600" cy="1103971"/>
              <a:chOff x="878911" y="4501653"/>
              <a:chExt cx="7899440" cy="2067707"/>
            </a:xfrm>
          </p:grpSpPr>
          <p:sp>
            <p:nvSpPr>
              <p:cNvPr id="77" name="Rectangle 76"/>
              <p:cNvSpPr/>
              <p:nvPr/>
            </p:nvSpPr>
            <p:spPr>
              <a:xfrm>
                <a:off x="4876181" y="5694641"/>
                <a:ext cx="241027" cy="389069"/>
              </a:xfrm>
              <a:prstGeom prst="rect">
                <a:avLst/>
              </a:prstGeom>
              <a:solidFill>
                <a:srgbClr val="3366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78" name="Rectangle 77"/>
              <p:cNvSpPr/>
              <p:nvPr/>
            </p:nvSpPr>
            <p:spPr>
              <a:xfrm>
                <a:off x="878911" y="5516405"/>
                <a:ext cx="1936251" cy="876594"/>
              </a:xfrm>
              <a:prstGeom prst="rect">
                <a:avLst/>
              </a:prstGeom>
              <a:solidFill>
                <a:srgbClr val="3366FF">
                  <a:alpha val="80000"/>
                </a:srgb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solidFill>
                    <a:latin typeface="Calibri"/>
                  </a:rPr>
                  <a:t>Bottom-Up Inventories</a:t>
                </a:r>
              </a:p>
            </p:txBody>
          </p:sp>
          <p:sp>
            <p:nvSpPr>
              <p:cNvPr id="79" name="Rectangle 78"/>
              <p:cNvSpPr/>
              <p:nvPr/>
            </p:nvSpPr>
            <p:spPr>
              <a:xfrm>
                <a:off x="878911" y="4501653"/>
                <a:ext cx="1944326" cy="729011"/>
              </a:xfrm>
              <a:prstGeom prst="rect">
                <a:avLst/>
              </a:prstGeom>
              <a:solidFill>
                <a:srgbClr val="3366FF">
                  <a:alpha val="8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rgbClr val="000000"/>
                    </a:solidFill>
                    <a:latin typeface="Calibri"/>
                  </a:rPr>
                  <a:t>Top-Down Approaches</a:t>
                </a:r>
              </a:p>
            </p:txBody>
          </p:sp>
          <p:sp>
            <p:nvSpPr>
              <p:cNvPr id="80" name="Right Arrow 79"/>
              <p:cNvSpPr/>
              <p:nvPr/>
            </p:nvSpPr>
            <p:spPr>
              <a:xfrm rot="1199504">
                <a:off x="2863419" y="4761501"/>
                <a:ext cx="1128853" cy="487745"/>
              </a:xfrm>
              <a:prstGeom prst="rightArrow">
                <a:avLst/>
              </a:prstGeom>
              <a:solidFill>
                <a:srgbClr val="3366FF">
                  <a:alpha val="8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prstClr val="white"/>
                  </a:solidFill>
                  <a:latin typeface="Calibri"/>
                </a:endParaRPr>
              </a:p>
            </p:txBody>
          </p:sp>
          <p:sp>
            <p:nvSpPr>
              <p:cNvPr id="81" name="Right Arrow 80"/>
              <p:cNvSpPr/>
              <p:nvPr/>
            </p:nvSpPr>
            <p:spPr>
              <a:xfrm rot="20681664">
                <a:off x="2863419" y="5498233"/>
                <a:ext cx="1128853" cy="487745"/>
              </a:xfrm>
              <a:prstGeom prst="rightArrow">
                <a:avLst/>
              </a:prstGeom>
              <a:solidFill>
                <a:srgbClr val="3366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prstClr val="white"/>
                  </a:solidFill>
                  <a:latin typeface="Calibri"/>
                </a:endParaRPr>
              </a:p>
            </p:txBody>
          </p:sp>
          <p:sp>
            <p:nvSpPr>
              <p:cNvPr id="82" name="Rectangle 81"/>
              <p:cNvSpPr/>
              <p:nvPr/>
            </p:nvSpPr>
            <p:spPr>
              <a:xfrm>
                <a:off x="4006266" y="4965629"/>
                <a:ext cx="1970513" cy="729011"/>
              </a:xfrm>
              <a:prstGeom prst="rect">
                <a:avLst/>
              </a:prstGeom>
              <a:solidFill>
                <a:srgbClr val="3366FF">
                  <a:alpha val="80000"/>
                </a:srgbClr>
              </a:solidFill>
              <a:ln>
                <a:solidFill>
                  <a:srgbClr val="FFFFFF"/>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srgbClr val="000000"/>
                    </a:solidFill>
                    <a:latin typeface="Calibri"/>
                  </a:rPr>
                  <a:t>Reconciliation</a:t>
                </a:r>
              </a:p>
            </p:txBody>
          </p:sp>
          <p:sp>
            <p:nvSpPr>
              <p:cNvPr id="83" name="Rectangle 82"/>
              <p:cNvSpPr/>
              <p:nvPr/>
            </p:nvSpPr>
            <p:spPr>
              <a:xfrm>
                <a:off x="6813224" y="4776450"/>
                <a:ext cx="1965127" cy="1172400"/>
              </a:xfrm>
              <a:prstGeom prst="rect">
                <a:avLst/>
              </a:prstGeom>
              <a:solidFill>
                <a:srgbClr val="3366FF">
                  <a:alpha val="80000"/>
                </a:srgbClr>
              </a:solidFill>
              <a:ln>
                <a:solidFill>
                  <a:srgbClr val="FFFFFF"/>
                </a:solid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a:solidFill>
                      <a:prstClr val="black"/>
                    </a:solidFill>
                    <a:latin typeface="Calibri"/>
                  </a:rPr>
                  <a:t>Synthesis to Benefit Stakeholders</a:t>
                </a:r>
              </a:p>
            </p:txBody>
          </p:sp>
          <p:sp>
            <p:nvSpPr>
              <p:cNvPr id="84" name="Right Arrow 83"/>
              <p:cNvSpPr/>
              <p:nvPr/>
            </p:nvSpPr>
            <p:spPr>
              <a:xfrm>
                <a:off x="5906743" y="5114019"/>
                <a:ext cx="906482" cy="487745"/>
              </a:xfrm>
              <a:prstGeom prst="rightArrow">
                <a:avLst/>
              </a:prstGeom>
              <a:solidFill>
                <a:srgbClr val="3366FF">
                  <a:alpha val="80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solidFill>
                    <a:prstClr val="white"/>
                  </a:solidFill>
                  <a:latin typeface="Calibri"/>
                </a:endParaRPr>
              </a:p>
            </p:txBody>
          </p:sp>
          <p:sp>
            <p:nvSpPr>
              <p:cNvPr id="85" name="Left Arrow 84"/>
              <p:cNvSpPr/>
              <p:nvPr/>
            </p:nvSpPr>
            <p:spPr>
              <a:xfrm>
                <a:off x="2851047" y="5913659"/>
                <a:ext cx="5053627" cy="655701"/>
              </a:xfrm>
              <a:prstGeom prst="leftArrow">
                <a:avLst>
                  <a:gd name="adj1" fmla="val 50000"/>
                  <a:gd name="adj2" fmla="val 70787"/>
                </a:avLst>
              </a:prstGeom>
              <a:solidFill>
                <a:srgbClr val="3366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prstClr val="black"/>
                    </a:solidFill>
                    <a:latin typeface="Calibri"/>
                  </a:rPr>
                  <a:t>Improvement</a:t>
                </a:r>
              </a:p>
            </p:txBody>
          </p:sp>
          <p:sp>
            <p:nvSpPr>
              <p:cNvPr id="86" name="Rectangle 85"/>
              <p:cNvSpPr/>
              <p:nvPr/>
            </p:nvSpPr>
            <p:spPr>
              <a:xfrm>
                <a:off x="7658082" y="5913659"/>
                <a:ext cx="246510" cy="170053"/>
              </a:xfrm>
              <a:prstGeom prst="rect">
                <a:avLst/>
              </a:prstGeom>
              <a:solidFill>
                <a:srgbClr val="3366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prstClr val="white"/>
                  </a:solidFill>
                  <a:latin typeface="Calibri"/>
                </a:endParaRPr>
              </a:p>
            </p:txBody>
          </p:sp>
        </p:grpSp>
      </p:grpSp>
      <p:sp>
        <p:nvSpPr>
          <p:cNvPr id="6" name="TextBox 5"/>
          <p:cNvSpPr txBox="1"/>
          <p:nvPr/>
        </p:nvSpPr>
        <p:spPr>
          <a:xfrm>
            <a:off x="3801991" y="3035018"/>
            <a:ext cx="5188340" cy="1631216"/>
          </a:xfrm>
          <a:prstGeom prst="rect">
            <a:avLst/>
          </a:prstGeom>
          <a:noFill/>
        </p:spPr>
        <p:txBody>
          <a:bodyPr wrap="square" rtlCol="0">
            <a:spAutoFit/>
          </a:bodyPr>
          <a:lstStyle/>
          <a:p>
            <a:r>
              <a:rPr lang="en-US" sz="2000" b="1" dirty="0" smtClean="0">
                <a:solidFill>
                  <a:srgbClr val="000000"/>
                </a:solidFill>
                <a:cs typeface="Calibri"/>
              </a:rPr>
              <a:t>Some benefits of top-down methods:</a:t>
            </a:r>
          </a:p>
          <a:p>
            <a:pPr marL="342900" indent="-342900">
              <a:buFont typeface="Arial"/>
              <a:buChar char="•"/>
            </a:pPr>
            <a:r>
              <a:rPr lang="en-US" sz="2000" dirty="0">
                <a:solidFill>
                  <a:srgbClr val="000000"/>
                </a:solidFill>
                <a:cs typeface="Calibri"/>
              </a:rPr>
              <a:t>Quantifiable uncertainties </a:t>
            </a:r>
          </a:p>
          <a:p>
            <a:pPr marL="342900" indent="-342900">
              <a:buFont typeface="Arial"/>
              <a:buChar char="•"/>
            </a:pPr>
            <a:r>
              <a:rPr lang="en-US" sz="2000" dirty="0" smtClean="0">
                <a:solidFill>
                  <a:srgbClr val="000000"/>
                </a:solidFill>
                <a:cs typeface="Calibri"/>
              </a:rPr>
              <a:t>Quantify super-emitting or sporadic sources</a:t>
            </a:r>
          </a:p>
          <a:p>
            <a:pPr marL="342900" indent="-342900">
              <a:buFont typeface="Arial"/>
              <a:buChar char="•"/>
            </a:pPr>
            <a:r>
              <a:rPr lang="en-US" sz="2000" dirty="0" smtClean="0">
                <a:solidFill>
                  <a:srgbClr val="000000"/>
                </a:solidFill>
                <a:cs typeface="Calibri"/>
              </a:rPr>
              <a:t>Detect cheating</a:t>
            </a:r>
          </a:p>
          <a:p>
            <a:pPr marL="342900" indent="-342900">
              <a:buFont typeface="Arial"/>
              <a:buChar char="•"/>
            </a:pPr>
            <a:r>
              <a:rPr lang="en-US" sz="2000" dirty="0" smtClean="0">
                <a:solidFill>
                  <a:srgbClr val="000000"/>
                </a:solidFill>
              </a:rPr>
              <a:t>Complementary methods </a:t>
            </a:r>
            <a:r>
              <a:rPr lang="en-US" sz="2000" dirty="0" smtClean="0">
                <a:solidFill>
                  <a:srgbClr val="000000"/>
                </a:solidFill>
                <a:sym typeface="Wingdings"/>
              </a:rPr>
              <a:t>give confidence</a:t>
            </a:r>
            <a:endParaRPr lang="en-US" sz="2000" dirty="0">
              <a:solidFill>
                <a:srgbClr val="000000"/>
              </a:solidFill>
            </a:endParaRPr>
          </a:p>
        </p:txBody>
      </p:sp>
    </p:spTree>
    <p:extLst>
      <p:ext uri="{BB962C8B-B14F-4D97-AF65-F5344CB8AC3E}">
        <p14:creationId xmlns:p14="http://schemas.microsoft.com/office/powerpoint/2010/main" val="11476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39700"/>
            <a:ext cx="9144000" cy="6146800"/>
          </a:xfrm>
          <a:prstGeom prst="rect">
            <a:avLst/>
          </a:prstGeom>
        </p:spPr>
      </p:pic>
      <p:sp>
        <p:nvSpPr>
          <p:cNvPr id="7" name="Rectangle 6"/>
          <p:cNvSpPr/>
          <p:nvPr/>
        </p:nvSpPr>
        <p:spPr>
          <a:xfrm>
            <a:off x="0" y="6286500"/>
            <a:ext cx="8972550" cy="584775"/>
          </a:xfrm>
          <a:prstGeom prst="rect">
            <a:avLst/>
          </a:prstGeom>
        </p:spPr>
        <p:txBody>
          <a:bodyPr wrap="square">
            <a:spAutoFit/>
          </a:bodyPr>
          <a:lstStyle/>
          <a:p>
            <a:r>
              <a:rPr lang="en-US" sz="1600" i="1" dirty="0">
                <a:solidFill>
                  <a:schemeClr val="tx1">
                    <a:lumMod val="50000"/>
                    <a:lumOff val="50000"/>
                  </a:schemeClr>
                </a:solidFill>
                <a:latin typeface="+mj-lt"/>
              </a:rPr>
              <a:t>National Academies of Sciences, Engineering, and Medicine. 2016. The Future </a:t>
            </a:r>
            <a:r>
              <a:rPr lang="en-US" sz="1600" i="1" dirty="0" smtClean="0">
                <a:solidFill>
                  <a:schemeClr val="tx1">
                    <a:lumMod val="50000"/>
                    <a:lumOff val="50000"/>
                  </a:schemeClr>
                </a:solidFill>
                <a:latin typeface="+mj-lt"/>
              </a:rPr>
              <a:t>of Atmospheric </a:t>
            </a:r>
            <a:r>
              <a:rPr lang="en-US" sz="1600" i="1" dirty="0">
                <a:solidFill>
                  <a:schemeClr val="tx1">
                    <a:lumMod val="50000"/>
                    <a:lumOff val="50000"/>
                  </a:schemeClr>
                </a:solidFill>
                <a:latin typeface="+mj-lt"/>
              </a:rPr>
              <a:t>Chemistry Research: Remembering Yesterday, Understanding Today, </a:t>
            </a:r>
            <a:r>
              <a:rPr lang="en-US" sz="1600" i="1" dirty="0" smtClean="0">
                <a:solidFill>
                  <a:schemeClr val="tx1">
                    <a:lumMod val="50000"/>
                    <a:lumOff val="50000"/>
                  </a:schemeClr>
                </a:solidFill>
                <a:latin typeface="+mj-lt"/>
              </a:rPr>
              <a:t>Anticipating Tomorrow</a:t>
            </a:r>
            <a:r>
              <a:rPr lang="en-US" sz="1600" i="1" dirty="0">
                <a:solidFill>
                  <a:schemeClr val="tx1">
                    <a:lumMod val="50000"/>
                    <a:lumOff val="50000"/>
                  </a:schemeClr>
                </a:solidFill>
                <a:latin typeface="+mj-lt"/>
              </a:rPr>
              <a:t>. </a:t>
            </a:r>
          </a:p>
        </p:txBody>
      </p:sp>
      <p:grpSp>
        <p:nvGrpSpPr>
          <p:cNvPr id="4" name="Group 3"/>
          <p:cNvGrpSpPr/>
          <p:nvPr/>
        </p:nvGrpSpPr>
        <p:grpSpPr>
          <a:xfrm>
            <a:off x="0" y="3173972"/>
            <a:ext cx="8972550" cy="3018439"/>
            <a:chOff x="0" y="3173972"/>
            <a:chExt cx="8972550" cy="3018439"/>
          </a:xfrm>
        </p:grpSpPr>
        <p:sp>
          <p:nvSpPr>
            <p:cNvPr id="8" name="Rectangle 7"/>
            <p:cNvSpPr/>
            <p:nvPr/>
          </p:nvSpPr>
          <p:spPr>
            <a:xfrm>
              <a:off x="165100" y="4411061"/>
              <a:ext cx="2527300" cy="74951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9" name="Rectangle 8"/>
            <p:cNvSpPr/>
            <p:nvPr/>
          </p:nvSpPr>
          <p:spPr>
            <a:xfrm>
              <a:off x="2836480" y="4411061"/>
              <a:ext cx="1535824" cy="74951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0" name="Rectangle 9"/>
            <p:cNvSpPr/>
            <p:nvPr/>
          </p:nvSpPr>
          <p:spPr>
            <a:xfrm>
              <a:off x="4786149" y="4411061"/>
              <a:ext cx="1320361" cy="74951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1" name="Rectangle 10"/>
            <p:cNvSpPr/>
            <p:nvPr/>
          </p:nvSpPr>
          <p:spPr>
            <a:xfrm>
              <a:off x="6190592" y="4418288"/>
              <a:ext cx="1320361" cy="74951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2" name="Rectangle 11"/>
            <p:cNvSpPr/>
            <p:nvPr/>
          </p:nvSpPr>
          <p:spPr>
            <a:xfrm>
              <a:off x="7595035" y="4411061"/>
              <a:ext cx="1377515" cy="749518"/>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3" name="Rectangle 12"/>
            <p:cNvSpPr/>
            <p:nvPr/>
          </p:nvSpPr>
          <p:spPr>
            <a:xfrm>
              <a:off x="1780191" y="5649807"/>
              <a:ext cx="2402926" cy="542604"/>
            </a:xfrm>
            <a:prstGeom prst="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5" name="Title 1"/>
            <p:cNvSpPr txBox="1">
              <a:spLocks/>
            </p:cNvSpPr>
            <p:nvPr/>
          </p:nvSpPr>
          <p:spPr>
            <a:xfrm>
              <a:off x="0" y="3173972"/>
              <a:ext cx="310361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00B050"/>
                  </a:solidFill>
                </a:rPr>
                <a:t>Recommendations</a:t>
              </a:r>
              <a:endParaRPr lang="en-US" sz="2800" b="1" dirty="0">
                <a:solidFill>
                  <a:srgbClr val="00B050"/>
                </a:solidFill>
              </a:endParaRPr>
            </a:p>
          </p:txBody>
        </p:sp>
      </p:grpSp>
      <p:grpSp>
        <p:nvGrpSpPr>
          <p:cNvPr id="17" name="Group 16"/>
          <p:cNvGrpSpPr/>
          <p:nvPr/>
        </p:nvGrpSpPr>
        <p:grpSpPr>
          <a:xfrm>
            <a:off x="39575" y="25914"/>
            <a:ext cx="3698035" cy="3014466"/>
            <a:chOff x="39575" y="25914"/>
            <a:chExt cx="3698035" cy="3014466"/>
          </a:xfrm>
        </p:grpSpPr>
        <p:sp>
          <p:nvSpPr>
            <p:cNvPr id="3" name="Rectangle 2"/>
            <p:cNvSpPr/>
            <p:nvPr/>
          </p:nvSpPr>
          <p:spPr>
            <a:xfrm>
              <a:off x="2228850" y="2114550"/>
              <a:ext cx="1508760" cy="92583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p:cNvSpPr txBox="1">
              <a:spLocks/>
            </p:cNvSpPr>
            <p:nvPr/>
          </p:nvSpPr>
          <p:spPr>
            <a:xfrm>
              <a:off x="39575" y="25914"/>
              <a:ext cx="3103617"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rgbClr val="FF0000"/>
                  </a:solidFill>
                </a:rPr>
                <a:t>Science </a:t>
              </a:r>
              <a:r>
                <a:rPr lang="en-US" sz="2800" b="1" dirty="0">
                  <a:solidFill>
                    <a:srgbClr val="FF0000"/>
                  </a:solidFill>
                </a:rPr>
                <a:t>Priorities</a:t>
              </a:r>
              <a:endParaRPr lang="en-US" sz="2800" b="1" dirty="0">
                <a:solidFill>
                  <a:srgbClr val="00B050"/>
                </a:solidFill>
              </a:endParaRPr>
            </a:p>
          </p:txBody>
        </p:sp>
      </p:grpSp>
      <p:sp>
        <p:nvSpPr>
          <p:cNvPr id="2" name="TextBox 1"/>
          <p:cNvSpPr txBox="1"/>
          <p:nvPr/>
        </p:nvSpPr>
        <p:spPr>
          <a:xfrm>
            <a:off x="6595696" y="25914"/>
            <a:ext cx="2548304" cy="1569660"/>
          </a:xfrm>
          <a:prstGeom prst="rect">
            <a:avLst/>
          </a:prstGeom>
          <a:noFill/>
        </p:spPr>
        <p:txBody>
          <a:bodyPr wrap="square" rtlCol="0">
            <a:spAutoFit/>
          </a:bodyPr>
          <a:lstStyle/>
          <a:p>
            <a:pPr algn="r"/>
            <a:r>
              <a:rPr lang="en-US" sz="3200" b="1" smtClean="0"/>
              <a:t>2016 National </a:t>
            </a:r>
            <a:r>
              <a:rPr lang="en-US" sz="3200" b="1" dirty="0" smtClean="0"/>
              <a:t>Academies</a:t>
            </a:r>
            <a:r>
              <a:rPr lang="en-US" sz="3200" b="1" dirty="0"/>
              <a:t> </a:t>
            </a:r>
            <a:r>
              <a:rPr lang="en-US" sz="3200" b="1" dirty="0" smtClean="0"/>
              <a:t>Report</a:t>
            </a:r>
          </a:p>
        </p:txBody>
      </p:sp>
    </p:spTree>
    <p:extLst>
      <p:ext uri="{BB962C8B-B14F-4D97-AF65-F5344CB8AC3E}">
        <p14:creationId xmlns:p14="http://schemas.microsoft.com/office/powerpoint/2010/main" val="189838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Examples Today</a:t>
            </a:r>
            <a:endParaRPr lang="en-US" dirty="0"/>
          </a:p>
        </p:txBody>
      </p:sp>
      <p:sp>
        <p:nvSpPr>
          <p:cNvPr id="3" name="Content Placeholder 2"/>
          <p:cNvSpPr>
            <a:spLocks noGrp="1"/>
          </p:cNvSpPr>
          <p:nvPr>
            <p:ph idx="1"/>
          </p:nvPr>
        </p:nvSpPr>
        <p:spPr>
          <a:xfrm>
            <a:off x="457200" y="1600207"/>
            <a:ext cx="8229600" cy="1443936"/>
          </a:xfrm>
        </p:spPr>
        <p:txBody>
          <a:bodyPr/>
          <a:lstStyle/>
          <a:p>
            <a:r>
              <a:rPr lang="en-US" dirty="0" smtClean="0"/>
              <a:t>US motor vehicles</a:t>
            </a:r>
          </a:p>
          <a:p>
            <a:r>
              <a:rPr lang="en-US" dirty="0" smtClean="0"/>
              <a:t>US oil and natural gas basins</a:t>
            </a:r>
            <a:endParaRPr lang="en-US" dirty="0"/>
          </a:p>
        </p:txBody>
      </p:sp>
      <p:sp>
        <p:nvSpPr>
          <p:cNvPr id="4" name="TextBox 3"/>
          <p:cNvSpPr txBox="1"/>
          <p:nvPr/>
        </p:nvSpPr>
        <p:spPr>
          <a:xfrm>
            <a:off x="457200" y="3576578"/>
            <a:ext cx="5798917" cy="2677656"/>
          </a:xfrm>
          <a:prstGeom prst="rect">
            <a:avLst/>
          </a:prstGeom>
          <a:noFill/>
        </p:spPr>
        <p:txBody>
          <a:bodyPr wrap="square" rtlCol="0">
            <a:spAutoFit/>
          </a:bodyPr>
          <a:lstStyle/>
          <a:p>
            <a:r>
              <a:rPr lang="en-US" sz="2400" smtClean="0"/>
              <a:t>Other NOAA examples </a:t>
            </a:r>
            <a:r>
              <a:rPr lang="en-US" sz="2400" dirty="0" smtClean="0"/>
              <a:t>I won’t have time for:</a:t>
            </a:r>
          </a:p>
          <a:p>
            <a:pPr marL="342900" indent="-342900">
              <a:buFont typeface="Arial" charset="0"/>
              <a:buChar char="•"/>
            </a:pPr>
            <a:r>
              <a:rPr lang="en-US" sz="2400" dirty="0" smtClean="0"/>
              <a:t>Power generation</a:t>
            </a:r>
          </a:p>
          <a:p>
            <a:pPr marL="342900" indent="-342900">
              <a:buFont typeface="Arial" charset="0"/>
              <a:buChar char="•"/>
            </a:pPr>
            <a:r>
              <a:rPr lang="en-US" sz="2400" dirty="0" smtClean="0"/>
              <a:t>Refineries</a:t>
            </a:r>
          </a:p>
          <a:p>
            <a:pPr marL="342900" indent="-342900">
              <a:buFont typeface="Arial" charset="0"/>
              <a:buChar char="•"/>
            </a:pPr>
            <a:r>
              <a:rPr lang="en-US" sz="2400" dirty="0" smtClean="0"/>
              <a:t>US vs European motor vehicles</a:t>
            </a:r>
          </a:p>
          <a:p>
            <a:pPr marL="342900" indent="-342900">
              <a:buFont typeface="Arial" charset="0"/>
              <a:buChar char="•"/>
            </a:pPr>
            <a:r>
              <a:rPr lang="en-US" sz="2400" dirty="0" smtClean="0"/>
              <a:t>Well blowouts</a:t>
            </a:r>
          </a:p>
          <a:p>
            <a:pPr marL="342900" indent="-342900">
              <a:buFont typeface="Arial" charset="0"/>
              <a:buChar char="•"/>
            </a:pPr>
            <a:r>
              <a:rPr lang="en-US" sz="2400" dirty="0" smtClean="0"/>
              <a:t>Agriculture</a:t>
            </a:r>
          </a:p>
          <a:p>
            <a:pPr marL="342900" indent="-342900">
              <a:buFont typeface="Arial" charset="0"/>
              <a:buChar char="•"/>
            </a:pPr>
            <a:r>
              <a:rPr lang="en-US" sz="2400" dirty="0" smtClean="0"/>
              <a:t>Wildfires</a:t>
            </a:r>
            <a:endParaRPr lang="en-US" sz="2400" dirty="0"/>
          </a:p>
        </p:txBody>
      </p:sp>
    </p:spTree>
    <p:extLst>
      <p:ext uri="{BB962C8B-B14F-4D97-AF65-F5344CB8AC3E}">
        <p14:creationId xmlns:p14="http://schemas.microsoft.com/office/powerpoint/2010/main" val="9586762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2103" y="1738422"/>
            <a:ext cx="8859794" cy="5055743"/>
            <a:chOff x="1179101" y="1702500"/>
            <a:chExt cx="8859794" cy="5055743"/>
          </a:xfrm>
        </p:grpSpPr>
        <p:grpSp>
          <p:nvGrpSpPr>
            <p:cNvPr id="4" name="Group 3"/>
            <p:cNvGrpSpPr/>
            <p:nvPr/>
          </p:nvGrpSpPr>
          <p:grpSpPr>
            <a:xfrm>
              <a:off x="1179101" y="1702500"/>
              <a:ext cx="8859794" cy="5055743"/>
              <a:chOff x="1179101" y="1702500"/>
              <a:chExt cx="8859794" cy="5055743"/>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79101" y="1702500"/>
                <a:ext cx="5055743" cy="5055743"/>
              </a:xfrm>
              <a:prstGeom prst="rect">
                <a:avLst/>
              </a:prstGeom>
            </p:spPr>
          </p:pic>
          <p:sp>
            <p:nvSpPr>
              <p:cNvPr id="7" name="Content Placeholder 2"/>
              <p:cNvSpPr txBox="1">
                <a:spLocks/>
              </p:cNvSpPr>
              <p:nvPr/>
            </p:nvSpPr>
            <p:spPr>
              <a:xfrm>
                <a:off x="6630338" y="2110623"/>
                <a:ext cx="3408557" cy="327197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dirty="0" smtClean="0">
                    <a:solidFill>
                      <a:schemeClr val="tx1"/>
                    </a:solidFill>
                    <a:latin typeface="+mj-lt"/>
                    <a:cs typeface="Arial" pitchFamily="34" charset="0"/>
                  </a:rPr>
                  <a:t>Quantify on-road CO</a:t>
                </a:r>
                <a:r>
                  <a:rPr lang="en-US" sz="2400" b="1" baseline="-25000" dirty="0" smtClean="0">
                    <a:solidFill>
                      <a:schemeClr val="tx1"/>
                    </a:solidFill>
                    <a:latin typeface="+mj-lt"/>
                    <a:cs typeface="Arial" pitchFamily="34" charset="0"/>
                  </a:rPr>
                  <a:t>2</a:t>
                </a:r>
                <a:r>
                  <a:rPr lang="en-US" sz="2400" b="1" dirty="0" smtClean="0">
                    <a:solidFill>
                      <a:schemeClr val="tx1"/>
                    </a:solidFill>
                    <a:latin typeface="+mj-lt"/>
                    <a:cs typeface="Arial" pitchFamily="34" charset="0"/>
                  </a:rPr>
                  <a:t> emissions</a:t>
                </a:r>
              </a:p>
              <a:p>
                <a:pPr marL="342900" indent="-342900" algn="l">
                  <a:spcBef>
                    <a:spcPts val="250"/>
                  </a:spcBef>
                  <a:buFont typeface="Wingdings" panose="05000000000000000000" pitchFamily="2" charset="2"/>
                  <a:buChar char="§"/>
                </a:pPr>
                <a:r>
                  <a:rPr lang="en-US" sz="2000" dirty="0" smtClean="0">
                    <a:solidFill>
                      <a:schemeClr val="tx1">
                        <a:lumMod val="65000"/>
                        <a:lumOff val="35000"/>
                      </a:schemeClr>
                    </a:solidFill>
                    <a:latin typeface="+mj-lt"/>
                    <a:cs typeface="Arial" pitchFamily="34" charset="0"/>
                  </a:rPr>
                  <a:t>State-level taxable gasoline and diesel fuel sales reports</a:t>
                </a:r>
              </a:p>
              <a:p>
                <a:pPr marL="342900" indent="-342900" algn="l">
                  <a:spcBef>
                    <a:spcPts val="250"/>
                  </a:spcBef>
                  <a:buFont typeface="Wingdings" panose="05000000000000000000" pitchFamily="2" charset="2"/>
                  <a:buChar char="§"/>
                </a:pPr>
                <a:r>
                  <a:rPr lang="en-US" sz="2000" dirty="0" smtClean="0">
                    <a:solidFill>
                      <a:schemeClr val="tx1">
                        <a:lumMod val="65000"/>
                        <a:lumOff val="35000"/>
                      </a:schemeClr>
                    </a:solidFill>
                    <a:latin typeface="+mj-lt"/>
                    <a:cs typeface="Arial" pitchFamily="34" charset="0"/>
                  </a:rPr>
                  <a:t>Public and annual</a:t>
                </a:r>
              </a:p>
              <a:p>
                <a:pPr algn="l">
                  <a:spcBef>
                    <a:spcPts val="250"/>
                  </a:spcBef>
                </a:pPr>
                <a:endParaRPr lang="en-US" sz="2400" dirty="0" smtClean="0">
                  <a:solidFill>
                    <a:schemeClr val="tx1"/>
                  </a:solidFill>
                  <a:latin typeface="+mj-lt"/>
                  <a:cs typeface="Arial" pitchFamily="34" charset="0"/>
                </a:endParaRPr>
              </a:p>
              <a:p>
                <a:pPr algn="l"/>
                <a:r>
                  <a:rPr lang="en-US" sz="2400" b="1" dirty="0">
                    <a:solidFill>
                      <a:schemeClr val="tx1"/>
                    </a:solidFill>
                    <a:latin typeface="+mj-lt"/>
                    <a:cs typeface="Arial" panose="020B0604020202020204" pitchFamily="34" charset="0"/>
                  </a:rPr>
                  <a:t>Map </a:t>
                </a:r>
                <a:r>
                  <a:rPr lang="en-US" sz="2400" b="1" dirty="0" smtClean="0">
                    <a:solidFill>
                      <a:schemeClr val="tx1"/>
                    </a:solidFill>
                    <a:latin typeface="+mj-lt"/>
                    <a:cs typeface="Arial" panose="020B0604020202020204" pitchFamily="34" charset="0"/>
                  </a:rPr>
                  <a:t>on-road </a:t>
                </a:r>
                <a:r>
                  <a:rPr lang="en-US" sz="2400" b="1" dirty="0">
                    <a:solidFill>
                      <a:schemeClr val="tx1"/>
                    </a:solidFill>
                    <a:latin typeface="+mj-lt"/>
                    <a:cs typeface="Arial" panose="020B0604020202020204" pitchFamily="34" charset="0"/>
                  </a:rPr>
                  <a:t>CO</a:t>
                </a:r>
                <a:r>
                  <a:rPr lang="en-US" sz="2400" b="1" baseline="-25000" dirty="0">
                    <a:solidFill>
                      <a:schemeClr val="tx1"/>
                    </a:solidFill>
                    <a:latin typeface="+mj-lt"/>
                    <a:cs typeface="Arial" panose="020B0604020202020204" pitchFamily="34" charset="0"/>
                  </a:rPr>
                  <a:t>2</a:t>
                </a:r>
                <a:r>
                  <a:rPr lang="en-US" sz="2400" b="1" dirty="0">
                    <a:solidFill>
                      <a:schemeClr val="tx1"/>
                    </a:solidFill>
                    <a:latin typeface="+mj-lt"/>
                    <a:cs typeface="Arial" panose="020B0604020202020204" pitchFamily="34" charset="0"/>
                  </a:rPr>
                  <a:t> </a:t>
                </a:r>
                <a:r>
                  <a:rPr lang="en-US" sz="2400" b="1" dirty="0" smtClean="0">
                    <a:solidFill>
                      <a:schemeClr val="tx1"/>
                    </a:solidFill>
                    <a:latin typeface="+mj-lt"/>
                    <a:cs typeface="Arial" panose="020B0604020202020204" pitchFamily="34" charset="0"/>
                  </a:rPr>
                  <a:t>emissions</a:t>
                </a:r>
                <a:endParaRPr lang="en-US" sz="2400" dirty="0">
                  <a:solidFill>
                    <a:schemeClr val="tx1"/>
                  </a:solidFill>
                  <a:latin typeface="+mj-lt"/>
                  <a:cs typeface="Arial" pitchFamily="34" charset="0"/>
                </a:endParaRPr>
              </a:p>
              <a:p>
                <a:pPr marL="342900" indent="-342900" algn="l">
                  <a:buFont typeface="Wingdings" panose="05000000000000000000" pitchFamily="2" charset="2"/>
                  <a:buChar char="§"/>
                </a:pPr>
                <a:r>
                  <a:rPr lang="en-US" sz="2000" dirty="0" smtClean="0">
                    <a:solidFill>
                      <a:schemeClr val="tx1">
                        <a:lumMod val="65000"/>
                        <a:lumOff val="35000"/>
                      </a:schemeClr>
                    </a:solidFill>
                    <a:latin typeface="+mj-lt"/>
                    <a:cs typeface="Arial" pitchFamily="34" charset="0"/>
                  </a:rPr>
                  <a:t>Using traffic count data</a:t>
                </a:r>
              </a:p>
              <a:p>
                <a:pPr marL="342900" indent="-342900" algn="l">
                  <a:buFont typeface="Wingdings" panose="05000000000000000000" pitchFamily="2" charset="2"/>
                  <a:buChar char="§"/>
                </a:pPr>
                <a:r>
                  <a:rPr lang="en-US" sz="2000" dirty="0" smtClean="0">
                    <a:solidFill>
                      <a:schemeClr val="tx1">
                        <a:lumMod val="65000"/>
                        <a:lumOff val="35000"/>
                      </a:schemeClr>
                    </a:solidFill>
                    <a:latin typeface="+mj-lt"/>
                    <a:cs typeface="Arial" pitchFamily="34" charset="0"/>
                  </a:rPr>
                  <a:t>Basis for scaling co-emitted combustion byproducts</a:t>
                </a:r>
              </a:p>
            </p:txBody>
          </p:sp>
        </p:grpSp>
        <p:sp>
          <p:nvSpPr>
            <p:cNvPr id="5" name="TextBox 6"/>
            <p:cNvSpPr txBox="1"/>
            <p:nvPr/>
          </p:nvSpPr>
          <p:spPr>
            <a:xfrm>
              <a:off x="1968500" y="1772069"/>
              <a:ext cx="4183129"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latin typeface="+mj-lt"/>
                  <a:cs typeface="Arial" panose="020B0604020202020204" pitchFamily="34" charset="0"/>
                </a:rPr>
                <a:t>McDonald et </a:t>
              </a:r>
              <a:r>
                <a:rPr lang="en-US" sz="1600" b="1" dirty="0">
                  <a:latin typeface="+mj-lt"/>
                  <a:cs typeface="Arial" panose="020B0604020202020204" pitchFamily="34" charset="0"/>
                </a:rPr>
                <a:t>al. </a:t>
              </a:r>
              <a:r>
                <a:rPr lang="en-US" sz="1600" b="1" dirty="0" smtClean="0">
                  <a:latin typeface="+mj-lt"/>
                  <a:cs typeface="Arial" panose="020B0604020202020204" pitchFamily="34" charset="0"/>
                </a:rPr>
                <a:t>(</a:t>
              </a:r>
              <a:r>
                <a:rPr lang="en-US" sz="1600" b="1" i="1" dirty="0" smtClean="0">
                  <a:latin typeface="+mj-lt"/>
                  <a:cs typeface="Arial" panose="020B0604020202020204" pitchFamily="34" charset="0"/>
                </a:rPr>
                <a:t>J. </a:t>
              </a:r>
              <a:r>
                <a:rPr lang="en-US" sz="1600" b="1" i="1" dirty="0" err="1" smtClean="0">
                  <a:latin typeface="+mj-lt"/>
                  <a:cs typeface="Arial" panose="020B0604020202020204" pitchFamily="34" charset="0"/>
                </a:rPr>
                <a:t>Geophys</a:t>
              </a:r>
              <a:r>
                <a:rPr lang="en-US" sz="1600" b="1" i="1" dirty="0" smtClean="0">
                  <a:latin typeface="+mj-lt"/>
                  <a:cs typeface="Arial" panose="020B0604020202020204" pitchFamily="34" charset="0"/>
                </a:rPr>
                <a:t>. Res. </a:t>
              </a:r>
              <a:r>
                <a:rPr lang="en-US" sz="1600" b="1" dirty="0" smtClean="0">
                  <a:latin typeface="+mj-lt"/>
                  <a:cs typeface="Arial" panose="020B0604020202020204" pitchFamily="34" charset="0"/>
                </a:rPr>
                <a:t>2014)</a:t>
              </a:r>
              <a:endParaRPr lang="en-US" sz="1600" b="1" dirty="0">
                <a:latin typeface="+mj-lt"/>
                <a:cs typeface="Arial" panose="020B0604020202020204" pitchFamily="34" charset="0"/>
              </a:endParaRPr>
            </a:p>
          </p:txBody>
        </p:sp>
      </p:grpSp>
      <p:sp>
        <p:nvSpPr>
          <p:cNvPr id="8" name="TextBox 7"/>
          <p:cNvSpPr txBox="1"/>
          <p:nvPr/>
        </p:nvSpPr>
        <p:spPr>
          <a:xfrm>
            <a:off x="0" y="1031451"/>
            <a:ext cx="9144000" cy="461665"/>
          </a:xfrm>
          <a:prstGeom prst="rect">
            <a:avLst/>
          </a:prstGeom>
          <a:solidFill>
            <a:schemeClr val="bg2"/>
          </a:solidFill>
        </p:spPr>
        <p:txBody>
          <a:bodyPr wrap="square" rtlCol="0">
            <a:spAutoFit/>
          </a:bodyPr>
          <a:lstStyle/>
          <a:p>
            <a:pPr algn="ctr"/>
            <a:r>
              <a:rPr lang="en-US" sz="2400" b="1" dirty="0" smtClean="0">
                <a:latin typeface="+mj-lt"/>
                <a:cs typeface="Arial" pitchFamily="34" charset="0"/>
              </a:rPr>
              <a:t>Emissions  =  </a:t>
            </a:r>
            <a:r>
              <a:rPr lang="en-US" sz="2400" b="1" dirty="0" smtClean="0">
                <a:solidFill>
                  <a:srgbClr val="C00000"/>
                </a:solidFill>
                <a:latin typeface="+mj-lt"/>
                <a:cs typeface="Arial" pitchFamily="34" charset="0"/>
              </a:rPr>
              <a:t>Activity </a:t>
            </a:r>
            <a:r>
              <a:rPr lang="en-US" sz="2400" dirty="0" smtClean="0">
                <a:solidFill>
                  <a:srgbClr val="C00000"/>
                </a:solidFill>
                <a:latin typeface="+mj-lt"/>
                <a:cs typeface="Arial" pitchFamily="34" charset="0"/>
              </a:rPr>
              <a:t>(kg fuel)</a:t>
            </a:r>
            <a:r>
              <a:rPr lang="en-US" sz="2400" dirty="0" smtClean="0">
                <a:latin typeface="+mj-lt"/>
                <a:cs typeface="Arial" pitchFamily="34" charset="0"/>
              </a:rPr>
              <a:t> </a:t>
            </a:r>
            <a:r>
              <a:rPr lang="en-US" sz="2400" b="1" dirty="0" smtClean="0">
                <a:latin typeface="+mj-lt"/>
                <a:cs typeface="Arial" pitchFamily="34" charset="0"/>
              </a:rPr>
              <a:t>x Emission Factor </a:t>
            </a:r>
            <a:r>
              <a:rPr lang="en-US" sz="2400" dirty="0" smtClean="0">
                <a:latin typeface="+mj-lt"/>
                <a:cs typeface="Arial" pitchFamily="34" charset="0"/>
              </a:rPr>
              <a:t>(g/kg fuel)</a:t>
            </a:r>
          </a:p>
        </p:txBody>
      </p:sp>
      <p:sp>
        <p:nvSpPr>
          <p:cNvPr id="21" name="Rectangle 20"/>
          <p:cNvSpPr/>
          <p:nvPr/>
        </p:nvSpPr>
        <p:spPr>
          <a:xfrm>
            <a:off x="0" y="0"/>
            <a:ext cx="9144000" cy="9144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chemeClr val="bg1"/>
                </a:solidFill>
                <a:latin typeface="+mj-lt"/>
                <a:cs typeface="Arial" panose="020B0604020202020204" pitchFamily="34" charset="0"/>
              </a:rPr>
              <a:t>Fuel-Based Inventory of Vehicle Emissions (FIVE)</a:t>
            </a:r>
            <a:endParaRPr lang="en-US" sz="30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21286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1071</TotalTime>
  <Words>2383</Words>
  <Application>Microsoft Macintosh PowerPoint</Application>
  <PresentationFormat>On-screen Show (4:3)</PresentationFormat>
  <Paragraphs>425</Paragraphs>
  <Slides>32</Slides>
  <Notes>13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32</vt:i4>
      </vt:variant>
    </vt:vector>
  </HeadingPairs>
  <TitlesOfParts>
    <vt:vector size="43" baseType="lpstr">
      <vt:lpstr>Calibri</vt:lpstr>
      <vt:lpstr>Courier New</vt:lpstr>
      <vt:lpstr>MS ??</vt:lpstr>
      <vt:lpstr>ＭＳ Ｐゴシック</vt:lpstr>
      <vt:lpstr>Times New Roman</vt:lpstr>
      <vt:lpstr>Wingdings</vt:lpstr>
      <vt:lpstr>Zapf Dingbats</vt:lpstr>
      <vt:lpstr>Arial</vt:lpstr>
      <vt:lpstr>Office Theme</vt:lpstr>
      <vt:lpstr>2_Office Theme</vt:lpstr>
      <vt:lpstr>4_Office Theme</vt:lpstr>
      <vt:lpstr>PowerPoint Presentation</vt:lpstr>
      <vt:lpstr>Successes and Challenges of US Clean Air Act</vt:lpstr>
      <vt:lpstr>Global impacts of air pollution</vt:lpstr>
      <vt:lpstr>Environmental actions and decisions focus on emissions</vt:lpstr>
      <vt:lpstr>Bottom-Up Inventory Methods</vt:lpstr>
      <vt:lpstr>Top-down Emissions Approaches</vt:lpstr>
      <vt:lpstr>PowerPoint Presentation</vt:lpstr>
      <vt:lpstr>Two Examples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VOC/CH4 Ratios to Quantify VOC Emissions</vt:lpstr>
      <vt:lpstr>PowerPoint Presentation</vt:lpstr>
      <vt:lpstr>PowerPoint Presentation</vt:lpstr>
      <vt:lpstr>PowerPoint Presentation</vt:lpstr>
      <vt:lpstr>Better Collaboration Can Improve Inventories</vt:lpstr>
      <vt:lpstr>PowerPoint Presentation</vt:lpstr>
      <vt:lpstr>NASA Air Quality Applied Sciences Team</vt:lpstr>
      <vt:lpstr>PowerPoint Presentation</vt:lpstr>
      <vt:lpstr>PowerPoint Presentation</vt:lpstr>
      <vt:lpstr>Some Final Thoughts</vt:lpstr>
    </vt:vector>
  </TitlesOfParts>
  <Company>NOAA ESRL CSD</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Frost</dc:creator>
  <cp:lastModifiedBy>Microsoft Office User</cp:lastModifiedBy>
  <cp:revision>1171</cp:revision>
  <dcterms:created xsi:type="dcterms:W3CDTF">2016-10-08T15:58:38Z</dcterms:created>
  <dcterms:modified xsi:type="dcterms:W3CDTF">2016-10-24T10:31:35Z</dcterms:modified>
</cp:coreProperties>
</file>