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tags/tag8.xml" ContentType="application/vnd.openxmlformats-officedocument.presentationml.tags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notesSlides/notesSlide26.xml" ContentType="application/vnd.openxmlformats-officedocument.presentationml.notesSlide+xml"/>
  <Override PartName="/ppt/tags/tag1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40"/>
  </p:notesMasterIdLst>
  <p:handoutMasterIdLst>
    <p:handoutMasterId r:id="rId41"/>
  </p:handoutMasterIdLst>
  <p:sldIdLst>
    <p:sldId id="581" r:id="rId2"/>
    <p:sldId id="720" r:id="rId3"/>
    <p:sldId id="723" r:id="rId4"/>
    <p:sldId id="721" r:id="rId5"/>
    <p:sldId id="621" r:id="rId6"/>
    <p:sldId id="702" r:id="rId7"/>
    <p:sldId id="627" r:id="rId8"/>
    <p:sldId id="652" r:id="rId9"/>
    <p:sldId id="691" r:id="rId10"/>
    <p:sldId id="657" r:id="rId11"/>
    <p:sldId id="655" r:id="rId12"/>
    <p:sldId id="663" r:id="rId13"/>
    <p:sldId id="768" r:id="rId14"/>
    <p:sldId id="767" r:id="rId15"/>
    <p:sldId id="725" r:id="rId16"/>
    <p:sldId id="586" r:id="rId17"/>
    <p:sldId id="752" r:id="rId18"/>
    <p:sldId id="734" r:id="rId19"/>
    <p:sldId id="737" r:id="rId20"/>
    <p:sldId id="666" r:id="rId21"/>
    <p:sldId id="631" r:id="rId22"/>
    <p:sldId id="667" r:id="rId23"/>
    <p:sldId id="707" r:id="rId24"/>
    <p:sldId id="772" r:id="rId25"/>
    <p:sldId id="773" r:id="rId26"/>
    <p:sldId id="774" r:id="rId27"/>
    <p:sldId id="775" r:id="rId28"/>
    <p:sldId id="779" r:id="rId29"/>
    <p:sldId id="761" r:id="rId30"/>
    <p:sldId id="770" r:id="rId31"/>
    <p:sldId id="771" r:id="rId32"/>
    <p:sldId id="777" r:id="rId33"/>
    <p:sldId id="778" r:id="rId34"/>
    <p:sldId id="769" r:id="rId35"/>
    <p:sldId id="716" r:id="rId36"/>
    <p:sldId id="694" r:id="rId37"/>
    <p:sldId id="681" r:id="rId38"/>
    <p:sldId id="705" r:id="rId3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2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6349"/>
    <a:srgbClr val="994733"/>
    <a:srgbClr val="648D8E"/>
    <a:srgbClr val="C00000"/>
    <a:srgbClr val="B7CCCD"/>
    <a:srgbClr val="FBE4CD"/>
    <a:srgbClr val="9E550C"/>
    <a:srgbClr val="F4E1BA"/>
    <a:srgbClr val="F0C8BE"/>
    <a:srgbClr val="F7E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0" autoAdjust="0"/>
    <p:restoredTop sz="67442" autoAdjust="0"/>
  </p:normalViewPr>
  <p:slideViewPr>
    <p:cSldViewPr snapToGrid="0">
      <p:cViewPr varScale="1">
        <p:scale>
          <a:sx n="52" d="100"/>
          <a:sy n="52" d="100"/>
        </p:scale>
        <p:origin x="-1524" y="-96"/>
      </p:cViewPr>
      <p:guideLst>
        <p:guide orient="horz" pos="2232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534"/>
    </p:cViewPr>
  </p:sorterViewPr>
  <p:notesViewPr>
    <p:cSldViewPr snapToGrid="0">
      <p:cViewPr varScale="1">
        <p:scale>
          <a:sx n="91" d="100"/>
          <a:sy n="91" d="100"/>
        </p:scale>
        <p:origin x="-3750" y="-108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ndaher\Downloads\TwoWayPSAT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ndaher\Downloads\TwoWayPSAT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ndaher\Downloads\TwoWayPSAT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daher\Downloads\Oct048FConstrained_base_PROCESSED_v0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ndaher\Downloads\TwoWayPSAT%20(1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ndaher\Downloads\TwoWayPSAT%20(1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ndaher\Downloads\TwoWayPSAT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Hawthorne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6620008108312603E-2"/>
                  <c:y val="3.47222222222222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'[TwoWayPSAT (1).xlsx]Wood-smoke'!$B$1:$C$1</c:f>
              <c:strCache>
                <c:ptCount val="2"/>
                <c:pt idx="0">
                  <c:v>RWC</c:v>
                </c:pt>
                <c:pt idx="1">
                  <c:v>Other</c:v>
                </c:pt>
              </c:strCache>
            </c:strRef>
          </c:cat>
          <c:val>
            <c:numRef>
              <c:f>'[TwoWayPSAT (1).xlsx]Wood-smoke'!$B$2:$C$2</c:f>
              <c:numCache>
                <c:formatCode>General</c:formatCode>
                <c:ptCount val="2"/>
                <c:pt idx="0">
                  <c:v>16.2</c:v>
                </c:pt>
                <c:pt idx="1">
                  <c:v>83.8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'[TwoWayPSAT (1).xlsx]Wood-smoke'!$B$1:$C$1</c:f>
              <c:strCache>
                <c:ptCount val="2"/>
                <c:pt idx="0">
                  <c:v>RWC</c:v>
                </c:pt>
                <c:pt idx="1">
                  <c:v>Other</c:v>
                </c:pt>
              </c:strCache>
            </c:strRef>
          </c:cat>
          <c:val>
            <c:numRef>
              <c:f>'[TwoWayPSAT (1).xlsx]Wood-smoke'!$B$3:$C$3</c:f>
              <c:numCache>
                <c:formatCode>General</c:formatCode>
                <c:ptCount val="2"/>
                <c:pt idx="0">
                  <c:v>21.150637361725501</c:v>
                </c:pt>
                <c:pt idx="1">
                  <c:v>78.849362638274499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4052712160979879E-2"/>
                  <c:y val="6.77910052910052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'[TwoWayPSAT (1).xlsx]Wood-smoke'!$B$1:$C$1</c:f>
              <c:strCache>
                <c:ptCount val="2"/>
                <c:pt idx="0">
                  <c:v>RWC</c:v>
                </c:pt>
                <c:pt idx="1">
                  <c:v>Other</c:v>
                </c:pt>
              </c:strCache>
            </c:strRef>
          </c:cat>
          <c:val>
            <c:numRef>
              <c:f>'[TwoWayPSAT (1).xlsx]Wood-smoke'!$B$4:$C$4</c:f>
              <c:numCache>
                <c:formatCode>General</c:formatCode>
                <c:ptCount val="2"/>
                <c:pt idx="0">
                  <c:v>12.7869882348706</c:v>
                </c:pt>
                <c:pt idx="1">
                  <c:v>87.213011765129394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PM2.5</a:t>
            </a:r>
            <a:endParaRPr lang="en-US" dirty="0"/>
          </a:p>
        </c:rich>
      </c:tx>
      <c:layout>
        <c:manualLayout>
          <c:xMode val="edge"/>
          <c:yMode val="edge"/>
          <c:x val="0.44431138801772574"/>
          <c:y val="2.18153209972750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152502558155478E-2"/>
          <c:y val="0.12589692894384102"/>
          <c:w val="0.88220486111111107"/>
          <c:h val="0.739030357651022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4E1BA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6.2267296960531626E-2"/>
                  <c:y val="5.85110474052642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31215309860103"/>
                      <c:h val="0.14553069690403872"/>
                    </c:manualLayout>
                  </c15:layout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Urban</a:t>
                    </a:r>
                    <a:r>
                      <a:rPr lang="en-US" b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/</a:t>
                    </a:r>
                  </a:p>
                  <a:p>
                    <a:r>
                      <a:rPr lang="en-US" b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Industrial </a:t>
                    </a:r>
                    <a:r>
                      <a:rPr lang="en-US" b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source
6.8%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125126528714035"/>
                  <c:y val="1.29698135513727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Ammonium chloride</a:t>
                    </a:r>
                    <a:r>
                      <a:rPr lang="en-US" b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/</a:t>
                    </a:r>
                  </a:p>
                  <a:p>
                    <a:pPr>
                      <a:defRPr sz="1300" b="0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road </a:t>
                    </a:r>
                    <a:r>
                      <a:rPr lang="en-US" b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salt
16.7%</a:t>
                    </a:r>
                    <a:endParaRPr 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63426802018224"/>
                      <c:h val="0.21924930319604086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10748279319162359"/>
                  <c:y val="0.108561209047039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[Oct048FConstrained_base_PROCESSED_v03.xlsx]Contributions!$BB$10:$BH$10</c:f>
              <c:strCache>
                <c:ptCount val="7"/>
                <c:pt idx="0">
                  <c:v>Wood smoke</c:v>
                </c:pt>
                <c:pt idx="1">
                  <c:v>Ammonium sulfate</c:v>
                </c:pt>
                <c:pt idx="2">
                  <c:v>Ammonium nitrate</c:v>
                </c:pt>
                <c:pt idx="3">
                  <c:v>Urban/Industrial source</c:v>
                </c:pt>
                <c:pt idx="4">
                  <c:v>Ammonium chloride/road salt</c:v>
                </c:pt>
                <c:pt idx="5">
                  <c:v>Road dust</c:v>
                </c:pt>
                <c:pt idx="6">
                  <c:v>Vehicular emissions</c:v>
                </c:pt>
              </c:strCache>
            </c:strRef>
          </c:cat>
          <c:val>
            <c:numRef>
              <c:f>[Oct048FConstrained_base_PROCESSED_v03.xlsx]Contributions!$BB$11:$BH$11</c:f>
              <c:numCache>
                <c:formatCode>0.00</c:formatCode>
                <c:ptCount val="7"/>
                <c:pt idx="0">
                  <c:v>0.16198895404292482</c:v>
                </c:pt>
                <c:pt idx="1">
                  <c:v>9.4944591990961294E-2</c:v>
                </c:pt>
                <c:pt idx="2">
                  <c:v>0.34277370969004434</c:v>
                </c:pt>
                <c:pt idx="3">
                  <c:v>6.8329529775983833E-2</c:v>
                </c:pt>
                <c:pt idx="4">
                  <c:v>0.16740636365200293</c:v>
                </c:pt>
                <c:pt idx="5">
                  <c:v>2.7373824138462198E-2</c:v>
                </c:pt>
                <c:pt idx="6">
                  <c:v>0.13718302670962057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Hawthorne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6620008108312603E-2"/>
                  <c:y val="3.47222222222222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'[TwoWayPSAT (1).xlsx]Wood-smoke'!$B$1:$C$1</c:f>
              <c:strCache>
                <c:ptCount val="2"/>
                <c:pt idx="0">
                  <c:v>RWC</c:v>
                </c:pt>
                <c:pt idx="1">
                  <c:v>Other</c:v>
                </c:pt>
              </c:strCache>
            </c:strRef>
          </c:cat>
          <c:val>
            <c:numRef>
              <c:f>'[TwoWayPSAT (1).xlsx]Wood-smoke'!$B$2:$C$2</c:f>
              <c:numCache>
                <c:formatCode>General</c:formatCode>
                <c:ptCount val="2"/>
                <c:pt idx="0">
                  <c:v>16.2</c:v>
                </c:pt>
                <c:pt idx="1">
                  <c:v>83.8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4052712160979879E-2"/>
                  <c:y val="6.77910052910052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'[TwoWayPSAT (1).xlsx]Wood-smoke'!$B$1:$C$1</c:f>
              <c:strCache>
                <c:ptCount val="2"/>
                <c:pt idx="0">
                  <c:v>RWC</c:v>
                </c:pt>
                <c:pt idx="1">
                  <c:v>Other</c:v>
                </c:pt>
              </c:strCache>
            </c:strRef>
          </c:cat>
          <c:val>
            <c:numRef>
              <c:f>'[TwoWayPSAT (1).xlsx]Wood-smoke'!$B$4:$C$4</c:f>
              <c:numCache>
                <c:formatCode>General</c:formatCode>
                <c:ptCount val="2"/>
                <c:pt idx="0">
                  <c:v>12.7869882348706</c:v>
                </c:pt>
                <c:pt idx="1">
                  <c:v>87.213011765129394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'[TwoWayPSAT (1).xlsx]Wood-smoke'!$B$1:$C$1</c:f>
              <c:strCache>
                <c:ptCount val="2"/>
                <c:pt idx="0">
                  <c:v>RWC</c:v>
                </c:pt>
                <c:pt idx="1">
                  <c:v>Other</c:v>
                </c:pt>
              </c:strCache>
            </c:strRef>
          </c:cat>
          <c:val>
            <c:numRef>
              <c:f>'[TwoWayPSAT (1).xlsx]Wood-smoke'!$B$3:$C$3</c:f>
              <c:numCache>
                <c:formatCode>General</c:formatCode>
                <c:ptCount val="2"/>
                <c:pt idx="0">
                  <c:v>21.150637361725501</c:v>
                </c:pt>
                <c:pt idx="1">
                  <c:v>78.849362638274499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81A3A-5A08-4463-A883-C3B05C29394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503D48A-B3AF-49B8-BE16-0503726E9F9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 smtClean="0"/>
            <a:t>Existing </a:t>
          </a:r>
        </a:p>
        <a:p>
          <a:r>
            <a:rPr lang="en-US" sz="1800" dirty="0" smtClean="0"/>
            <a:t>wood-burning devices</a:t>
          </a:r>
          <a:endParaRPr lang="en-US" sz="1800" dirty="0"/>
        </a:p>
      </dgm:t>
    </dgm:pt>
    <dgm:pt modelId="{4CFA0256-26FF-4D5E-9058-6E5C0252276A}" type="parTrans" cxnId="{C33B0A38-5044-4CA8-933A-791A76210AA3}">
      <dgm:prSet/>
      <dgm:spPr/>
      <dgm:t>
        <a:bodyPr/>
        <a:lstStyle/>
        <a:p>
          <a:endParaRPr lang="en-US"/>
        </a:p>
      </dgm:t>
    </dgm:pt>
    <dgm:pt modelId="{95FF3D50-5BFC-476D-9DB6-F6822DA0DEB5}" type="sibTrans" cxnId="{C33B0A38-5044-4CA8-933A-791A76210AA3}">
      <dgm:prSet/>
      <dgm:spPr/>
      <dgm:t>
        <a:bodyPr/>
        <a:lstStyle/>
        <a:p>
          <a:endParaRPr lang="en-US"/>
        </a:p>
      </dgm:t>
    </dgm:pt>
    <dgm:pt modelId="{66CD1FC2-7B27-4808-B4B7-65E563B7083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 smtClean="0"/>
            <a:t>EPA-certified </a:t>
          </a:r>
        </a:p>
        <a:p>
          <a:r>
            <a:rPr lang="en-US" sz="1800" dirty="0" smtClean="0"/>
            <a:t>wood-burning devices</a:t>
          </a:r>
          <a:endParaRPr lang="en-US" sz="1800" dirty="0"/>
        </a:p>
      </dgm:t>
    </dgm:pt>
    <dgm:pt modelId="{D0AF055A-3DF2-40D4-BA34-166E25D55073}" type="parTrans" cxnId="{7593F4B5-F512-44E4-9CD3-790545355423}">
      <dgm:prSet/>
      <dgm:spPr/>
      <dgm:t>
        <a:bodyPr/>
        <a:lstStyle/>
        <a:p>
          <a:endParaRPr lang="en-US"/>
        </a:p>
      </dgm:t>
    </dgm:pt>
    <dgm:pt modelId="{F1EDD33A-BDBC-42A4-ADD9-27314A946BC4}" type="sibTrans" cxnId="{7593F4B5-F512-44E4-9CD3-790545355423}">
      <dgm:prSet/>
      <dgm:spPr/>
      <dgm:t>
        <a:bodyPr/>
        <a:lstStyle/>
        <a:p>
          <a:endParaRPr lang="en-US"/>
        </a:p>
      </dgm:t>
    </dgm:pt>
    <dgm:pt modelId="{8477F93B-636C-4CD3-B66E-093EEC5F6091}" type="pres">
      <dgm:prSet presAssocID="{30D81A3A-5A08-4463-A883-C3B05C293943}" presName="Name0" presStyleCnt="0">
        <dgm:presLayoutVars>
          <dgm:dir/>
          <dgm:resizeHandles val="exact"/>
        </dgm:presLayoutVars>
      </dgm:prSet>
      <dgm:spPr/>
    </dgm:pt>
    <dgm:pt modelId="{389A15F0-867E-4737-9DBE-F90ABC4CB4ED}" type="pres">
      <dgm:prSet presAssocID="{0503D48A-B3AF-49B8-BE16-0503726E9F98}" presName="node" presStyleLbl="node1" presStyleIdx="0" presStyleCnt="2" custScaleY="66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E8788-9A97-4D28-8894-2E751ABB3723}" type="pres">
      <dgm:prSet presAssocID="{95FF3D50-5BFC-476D-9DB6-F6822DA0DEB5}" presName="sibTrans" presStyleLbl="sibTrans2D1" presStyleIdx="0" presStyleCnt="1"/>
      <dgm:spPr/>
      <dgm:t>
        <a:bodyPr/>
        <a:lstStyle/>
        <a:p>
          <a:endParaRPr lang="en-US"/>
        </a:p>
      </dgm:t>
    </dgm:pt>
    <dgm:pt modelId="{326D088A-D153-4FE4-BD5C-AC272D4AE91D}" type="pres">
      <dgm:prSet presAssocID="{95FF3D50-5BFC-476D-9DB6-F6822DA0DEB5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DFF49CCD-A09A-4BB0-B460-1F7FECD79C7E}" type="pres">
      <dgm:prSet presAssocID="{66CD1FC2-7B27-4808-B4B7-65E563B70838}" presName="node" presStyleLbl="node1" presStyleIdx="1" presStyleCnt="2" custScaleY="66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45CB92-52DA-425B-8375-046C1E1FE69B}" type="presOf" srcId="{30D81A3A-5A08-4463-A883-C3B05C293943}" destId="{8477F93B-636C-4CD3-B66E-093EEC5F6091}" srcOrd="0" destOrd="0" presId="urn:microsoft.com/office/officeart/2005/8/layout/process1"/>
    <dgm:cxn modelId="{03688A06-B414-41CD-B62D-A160F98A9461}" type="presOf" srcId="{95FF3D50-5BFC-476D-9DB6-F6822DA0DEB5}" destId="{932E8788-9A97-4D28-8894-2E751ABB3723}" srcOrd="0" destOrd="0" presId="urn:microsoft.com/office/officeart/2005/8/layout/process1"/>
    <dgm:cxn modelId="{C33B0A38-5044-4CA8-933A-791A76210AA3}" srcId="{30D81A3A-5A08-4463-A883-C3B05C293943}" destId="{0503D48A-B3AF-49B8-BE16-0503726E9F98}" srcOrd="0" destOrd="0" parTransId="{4CFA0256-26FF-4D5E-9058-6E5C0252276A}" sibTransId="{95FF3D50-5BFC-476D-9DB6-F6822DA0DEB5}"/>
    <dgm:cxn modelId="{7593F4B5-F512-44E4-9CD3-790545355423}" srcId="{30D81A3A-5A08-4463-A883-C3B05C293943}" destId="{66CD1FC2-7B27-4808-B4B7-65E563B70838}" srcOrd="1" destOrd="0" parTransId="{D0AF055A-3DF2-40D4-BA34-166E25D55073}" sibTransId="{F1EDD33A-BDBC-42A4-ADD9-27314A946BC4}"/>
    <dgm:cxn modelId="{EB5F30EB-6B02-4B3E-A037-B580CB0207CF}" type="presOf" srcId="{95FF3D50-5BFC-476D-9DB6-F6822DA0DEB5}" destId="{326D088A-D153-4FE4-BD5C-AC272D4AE91D}" srcOrd="1" destOrd="0" presId="urn:microsoft.com/office/officeart/2005/8/layout/process1"/>
    <dgm:cxn modelId="{17561D35-C2D1-4AF4-A360-C1E6A5A4483B}" type="presOf" srcId="{66CD1FC2-7B27-4808-B4B7-65E563B70838}" destId="{DFF49CCD-A09A-4BB0-B460-1F7FECD79C7E}" srcOrd="0" destOrd="0" presId="urn:microsoft.com/office/officeart/2005/8/layout/process1"/>
    <dgm:cxn modelId="{B39171AE-A2D9-45F9-8A94-BA5217EE4BA5}" type="presOf" srcId="{0503D48A-B3AF-49B8-BE16-0503726E9F98}" destId="{389A15F0-867E-4737-9DBE-F90ABC4CB4ED}" srcOrd="0" destOrd="0" presId="urn:microsoft.com/office/officeart/2005/8/layout/process1"/>
    <dgm:cxn modelId="{3D5A2B5B-DDEE-42CD-B08B-4501F4742F01}" type="presParOf" srcId="{8477F93B-636C-4CD3-B66E-093EEC5F6091}" destId="{389A15F0-867E-4737-9DBE-F90ABC4CB4ED}" srcOrd="0" destOrd="0" presId="urn:microsoft.com/office/officeart/2005/8/layout/process1"/>
    <dgm:cxn modelId="{546768B5-7877-46DB-AB8B-4F46A532FEEA}" type="presParOf" srcId="{8477F93B-636C-4CD3-B66E-093EEC5F6091}" destId="{932E8788-9A97-4D28-8894-2E751ABB3723}" srcOrd="1" destOrd="0" presId="urn:microsoft.com/office/officeart/2005/8/layout/process1"/>
    <dgm:cxn modelId="{5B760A49-5E6F-4F89-8DD8-D8F357B7E283}" type="presParOf" srcId="{932E8788-9A97-4D28-8894-2E751ABB3723}" destId="{326D088A-D153-4FE4-BD5C-AC272D4AE91D}" srcOrd="0" destOrd="0" presId="urn:microsoft.com/office/officeart/2005/8/layout/process1"/>
    <dgm:cxn modelId="{B1F4D1D3-F059-44C4-89C0-782B3F1D47CF}" type="presParOf" srcId="{8477F93B-636C-4CD3-B66E-093EEC5F6091}" destId="{DFF49CCD-A09A-4BB0-B460-1F7FECD79C7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360ACB-BDB4-4B0B-B78D-7C69239DB97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76D72B1-5FF5-481F-A323-11CBA580ABB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 err="1" smtClean="0"/>
            <a:t>Kvpatch</a:t>
          </a:r>
          <a:endParaRPr lang="en-US" sz="1800" dirty="0"/>
        </a:p>
      </dgm:t>
    </dgm:pt>
    <dgm:pt modelId="{5FE98498-F555-4614-B22E-B3B411111AF1}" type="parTrans" cxnId="{EEFCFAEA-0453-484D-9B40-2AF748803A74}">
      <dgm:prSet/>
      <dgm:spPr/>
      <dgm:t>
        <a:bodyPr/>
        <a:lstStyle/>
        <a:p>
          <a:endParaRPr lang="en-US"/>
        </a:p>
      </dgm:t>
    </dgm:pt>
    <dgm:pt modelId="{C5ED9AB1-7ADB-4DEB-B1AB-46A4DF0213D7}" type="sibTrans" cxnId="{EEFCFAEA-0453-484D-9B40-2AF748803A74}">
      <dgm:prSet/>
      <dgm:spPr/>
      <dgm:t>
        <a:bodyPr/>
        <a:lstStyle/>
        <a:p>
          <a:endParaRPr lang="en-US"/>
        </a:p>
      </dgm:t>
    </dgm:pt>
    <dgm:pt modelId="{FFD7D452-988A-46AE-9107-63B4479F81A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 smtClean="0"/>
            <a:t>Enhance nighttime mixing</a:t>
          </a:r>
          <a:endParaRPr lang="en-US" sz="1800" dirty="0"/>
        </a:p>
      </dgm:t>
    </dgm:pt>
    <dgm:pt modelId="{95041BDF-6535-40E3-87F4-FF1E003D70A4}" type="parTrans" cxnId="{02794540-D473-4306-894A-08B9957D1D5F}">
      <dgm:prSet/>
      <dgm:spPr/>
      <dgm:t>
        <a:bodyPr/>
        <a:lstStyle/>
        <a:p>
          <a:endParaRPr lang="en-US"/>
        </a:p>
      </dgm:t>
    </dgm:pt>
    <dgm:pt modelId="{8CD9BC52-60A4-4A13-9472-211CE0328EAD}" type="sibTrans" cxnId="{02794540-D473-4306-894A-08B9957D1D5F}">
      <dgm:prSet/>
      <dgm:spPr/>
      <dgm:t>
        <a:bodyPr/>
        <a:lstStyle/>
        <a:p>
          <a:endParaRPr lang="en-US"/>
        </a:p>
      </dgm:t>
    </dgm:pt>
    <dgm:pt modelId="{9DBE348A-499D-4A7A-933E-522104140A5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24C5E140-9433-4D1D-9438-A37914C06C0B}" type="parTrans" cxnId="{39CD7E32-1615-42E8-84E9-11C0ADA3D6CC}">
      <dgm:prSet/>
      <dgm:spPr/>
      <dgm:t>
        <a:bodyPr/>
        <a:lstStyle/>
        <a:p>
          <a:endParaRPr lang="en-US"/>
        </a:p>
      </dgm:t>
    </dgm:pt>
    <dgm:pt modelId="{43FCBE5D-EE56-431E-B5E7-93B0242EB7E4}" type="sibTrans" cxnId="{39CD7E32-1615-42E8-84E9-11C0ADA3D6CC}">
      <dgm:prSet/>
      <dgm:spPr/>
      <dgm:t>
        <a:bodyPr/>
        <a:lstStyle/>
        <a:p>
          <a:endParaRPr lang="en-US"/>
        </a:p>
      </dgm:t>
    </dgm:pt>
    <dgm:pt modelId="{3CCC30F3-FF95-474E-B267-D2ED634D2E58}" type="pres">
      <dgm:prSet presAssocID="{FB360ACB-BDB4-4B0B-B78D-7C69239DB970}" presName="Name0" presStyleCnt="0">
        <dgm:presLayoutVars>
          <dgm:dir/>
          <dgm:resizeHandles val="exact"/>
        </dgm:presLayoutVars>
      </dgm:prSet>
      <dgm:spPr/>
    </dgm:pt>
    <dgm:pt modelId="{82ED44BE-5734-4C99-A5D1-2603687E1509}" type="pres">
      <dgm:prSet presAssocID="{9DBE348A-499D-4A7A-933E-522104140A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3E439-E602-4153-BF28-0DE0C9309328}" type="pres">
      <dgm:prSet presAssocID="{43FCBE5D-EE56-431E-B5E7-93B0242EB7E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F1E7DEE-BED0-4B73-8ECB-6BF3CED2153D}" type="pres">
      <dgm:prSet presAssocID="{43FCBE5D-EE56-431E-B5E7-93B0242EB7E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A987DFC-8F38-48AC-8D49-F96E2395D99F}" type="pres">
      <dgm:prSet presAssocID="{E76D72B1-5FF5-481F-A323-11CBA580ABB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EE47E-2A3C-43D4-A920-09A0D7FF109C}" type="pres">
      <dgm:prSet presAssocID="{C5ED9AB1-7ADB-4DEB-B1AB-46A4DF0213D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ECB24C0-3FDF-4511-B874-B4BEC9751E31}" type="pres">
      <dgm:prSet presAssocID="{C5ED9AB1-7ADB-4DEB-B1AB-46A4DF0213D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E1ADB3E-45A6-45AA-B46C-86425EF84D71}" type="pres">
      <dgm:prSet presAssocID="{FFD7D452-988A-46AE-9107-63B4479F81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794540-D473-4306-894A-08B9957D1D5F}" srcId="{FB360ACB-BDB4-4B0B-B78D-7C69239DB970}" destId="{FFD7D452-988A-46AE-9107-63B4479F81AA}" srcOrd="2" destOrd="0" parTransId="{95041BDF-6535-40E3-87F4-FF1E003D70A4}" sibTransId="{8CD9BC52-60A4-4A13-9472-211CE0328EAD}"/>
    <dgm:cxn modelId="{0B1EB87D-AEBA-491E-AE3A-EE0508265B52}" type="presOf" srcId="{43FCBE5D-EE56-431E-B5E7-93B0242EB7E4}" destId="{EBD3E439-E602-4153-BF28-0DE0C9309328}" srcOrd="0" destOrd="0" presId="urn:microsoft.com/office/officeart/2005/8/layout/process1"/>
    <dgm:cxn modelId="{39CD7E32-1615-42E8-84E9-11C0ADA3D6CC}" srcId="{FB360ACB-BDB4-4B0B-B78D-7C69239DB970}" destId="{9DBE348A-499D-4A7A-933E-522104140A56}" srcOrd="0" destOrd="0" parTransId="{24C5E140-9433-4D1D-9438-A37914C06C0B}" sibTransId="{43FCBE5D-EE56-431E-B5E7-93B0242EB7E4}"/>
    <dgm:cxn modelId="{C2199CDD-57C7-4081-A23F-6C969C76B19F}" type="presOf" srcId="{FB360ACB-BDB4-4B0B-B78D-7C69239DB970}" destId="{3CCC30F3-FF95-474E-B267-D2ED634D2E58}" srcOrd="0" destOrd="0" presId="urn:microsoft.com/office/officeart/2005/8/layout/process1"/>
    <dgm:cxn modelId="{8152622D-E794-4AA9-8B45-0EFBFF935222}" type="presOf" srcId="{9DBE348A-499D-4A7A-933E-522104140A56}" destId="{82ED44BE-5734-4C99-A5D1-2603687E1509}" srcOrd="0" destOrd="0" presId="urn:microsoft.com/office/officeart/2005/8/layout/process1"/>
    <dgm:cxn modelId="{EEFCFAEA-0453-484D-9B40-2AF748803A74}" srcId="{FB360ACB-BDB4-4B0B-B78D-7C69239DB970}" destId="{E76D72B1-5FF5-481F-A323-11CBA580ABB8}" srcOrd="1" destOrd="0" parTransId="{5FE98498-F555-4614-B22E-B3B411111AF1}" sibTransId="{C5ED9AB1-7ADB-4DEB-B1AB-46A4DF0213D7}"/>
    <dgm:cxn modelId="{9BC17A03-269B-4657-9539-87069BA87DEA}" type="presOf" srcId="{43FCBE5D-EE56-431E-B5E7-93B0242EB7E4}" destId="{EF1E7DEE-BED0-4B73-8ECB-6BF3CED2153D}" srcOrd="1" destOrd="0" presId="urn:microsoft.com/office/officeart/2005/8/layout/process1"/>
    <dgm:cxn modelId="{519673B4-2CFD-4377-8A12-6DD21A79E1FC}" type="presOf" srcId="{E76D72B1-5FF5-481F-A323-11CBA580ABB8}" destId="{4A987DFC-8F38-48AC-8D49-F96E2395D99F}" srcOrd="0" destOrd="0" presId="urn:microsoft.com/office/officeart/2005/8/layout/process1"/>
    <dgm:cxn modelId="{9766CDAB-8954-467C-B9E6-70521270B1A7}" type="presOf" srcId="{FFD7D452-988A-46AE-9107-63B4479F81AA}" destId="{BE1ADB3E-45A6-45AA-B46C-86425EF84D71}" srcOrd="0" destOrd="0" presId="urn:microsoft.com/office/officeart/2005/8/layout/process1"/>
    <dgm:cxn modelId="{F21F8263-77A4-483B-9E66-9F91788BA3A4}" type="presOf" srcId="{C5ED9AB1-7ADB-4DEB-B1AB-46A4DF0213D7}" destId="{5EEEE47E-2A3C-43D4-A920-09A0D7FF109C}" srcOrd="0" destOrd="0" presId="urn:microsoft.com/office/officeart/2005/8/layout/process1"/>
    <dgm:cxn modelId="{E3D30E53-F864-439D-8C75-0668A6CB6451}" type="presOf" srcId="{C5ED9AB1-7ADB-4DEB-B1AB-46A4DF0213D7}" destId="{6ECB24C0-3FDF-4511-B874-B4BEC9751E31}" srcOrd="1" destOrd="0" presId="urn:microsoft.com/office/officeart/2005/8/layout/process1"/>
    <dgm:cxn modelId="{6288C85C-2E05-4A7E-ACC5-5A1D4E8E0FD0}" type="presParOf" srcId="{3CCC30F3-FF95-474E-B267-D2ED634D2E58}" destId="{82ED44BE-5734-4C99-A5D1-2603687E1509}" srcOrd="0" destOrd="0" presId="urn:microsoft.com/office/officeart/2005/8/layout/process1"/>
    <dgm:cxn modelId="{2E96F43F-F63E-42C9-8617-FE05CBF6CA5A}" type="presParOf" srcId="{3CCC30F3-FF95-474E-B267-D2ED634D2E58}" destId="{EBD3E439-E602-4153-BF28-0DE0C9309328}" srcOrd="1" destOrd="0" presId="urn:microsoft.com/office/officeart/2005/8/layout/process1"/>
    <dgm:cxn modelId="{A85DF519-AABB-4CF2-B827-C17CD2C4239A}" type="presParOf" srcId="{EBD3E439-E602-4153-BF28-0DE0C9309328}" destId="{EF1E7DEE-BED0-4B73-8ECB-6BF3CED2153D}" srcOrd="0" destOrd="0" presId="urn:microsoft.com/office/officeart/2005/8/layout/process1"/>
    <dgm:cxn modelId="{E0C1F95F-B85C-4BA6-949C-E11D6A839893}" type="presParOf" srcId="{3CCC30F3-FF95-474E-B267-D2ED634D2E58}" destId="{4A987DFC-8F38-48AC-8D49-F96E2395D99F}" srcOrd="2" destOrd="0" presId="urn:microsoft.com/office/officeart/2005/8/layout/process1"/>
    <dgm:cxn modelId="{4AFC5D24-F62F-4A47-B7FE-167ED2284C8C}" type="presParOf" srcId="{3CCC30F3-FF95-474E-B267-D2ED634D2E58}" destId="{5EEEE47E-2A3C-43D4-A920-09A0D7FF109C}" srcOrd="3" destOrd="0" presId="urn:microsoft.com/office/officeart/2005/8/layout/process1"/>
    <dgm:cxn modelId="{0EB6C54E-BE76-4CEE-ADFF-886B1696D5A7}" type="presParOf" srcId="{5EEEE47E-2A3C-43D4-A920-09A0D7FF109C}" destId="{6ECB24C0-3FDF-4511-B874-B4BEC9751E31}" srcOrd="0" destOrd="0" presId="urn:microsoft.com/office/officeart/2005/8/layout/process1"/>
    <dgm:cxn modelId="{7D4365C6-41EF-4D61-BC7B-3620C632D0E9}" type="presParOf" srcId="{3CCC30F3-FF95-474E-B267-D2ED634D2E58}" destId="{BE1ADB3E-45A6-45AA-B46C-86425EF84D7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A15F0-867E-4737-9DBE-F90ABC4CB4ED}">
      <dsp:nvSpPr>
        <dsp:cNvPr id="0" name=""/>
        <dsp:cNvSpPr/>
      </dsp:nvSpPr>
      <dsp:spPr>
        <a:xfrm>
          <a:off x="1190" y="1404618"/>
          <a:ext cx="2539007" cy="1005843"/>
        </a:xfrm>
        <a:prstGeom prst="roundRect">
          <a:avLst>
            <a:gd name="adj" fmla="val 10000"/>
          </a:avLst>
        </a:prstGeom>
        <a:solidFill>
          <a:schemeClr val="accent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Existing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wood-burning devices</a:t>
          </a:r>
          <a:endParaRPr lang="en-US" sz="1800" kern="1200" dirty="0"/>
        </a:p>
      </dsp:txBody>
      <dsp:txXfrm>
        <a:off x="30650" y="1434078"/>
        <a:ext cx="2480087" cy="946923"/>
      </dsp:txXfrm>
    </dsp:sp>
    <dsp:sp modelId="{932E8788-9A97-4D28-8894-2E751ABB3723}">
      <dsp:nvSpPr>
        <dsp:cNvPr id="0" name=""/>
        <dsp:cNvSpPr/>
      </dsp:nvSpPr>
      <dsp:spPr>
        <a:xfrm>
          <a:off x="2794099" y="1592703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794099" y="1718638"/>
        <a:ext cx="376788" cy="377803"/>
      </dsp:txXfrm>
    </dsp:sp>
    <dsp:sp modelId="{DFF49CCD-A09A-4BB0-B460-1F7FECD79C7E}">
      <dsp:nvSpPr>
        <dsp:cNvPr id="0" name=""/>
        <dsp:cNvSpPr/>
      </dsp:nvSpPr>
      <dsp:spPr>
        <a:xfrm>
          <a:off x="3555801" y="1404618"/>
          <a:ext cx="2539007" cy="1005843"/>
        </a:xfrm>
        <a:prstGeom prst="roundRect">
          <a:avLst>
            <a:gd name="adj" fmla="val 10000"/>
          </a:avLst>
        </a:prstGeom>
        <a:solidFill>
          <a:schemeClr val="accent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EPA-certified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wood-burning devices</a:t>
          </a:r>
          <a:endParaRPr lang="en-US" sz="1800" kern="1200" dirty="0"/>
        </a:p>
      </dsp:txBody>
      <dsp:txXfrm>
        <a:off x="3585261" y="1434078"/>
        <a:ext cx="2480087" cy="946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4BE-5734-4C99-A5D1-2603687E1509}">
      <dsp:nvSpPr>
        <dsp:cNvPr id="0" name=""/>
        <dsp:cNvSpPr/>
      </dsp:nvSpPr>
      <dsp:spPr>
        <a:xfrm>
          <a:off x="4846" y="909104"/>
          <a:ext cx="1448449" cy="909807"/>
        </a:xfrm>
        <a:prstGeom prst="roundRect">
          <a:avLst>
            <a:gd name="adj" fmla="val 10000"/>
          </a:avLst>
        </a:prstGeom>
        <a:solidFill>
          <a:schemeClr val="bg1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/>
        </a:p>
      </dsp:txBody>
      <dsp:txXfrm>
        <a:off x="31493" y="935751"/>
        <a:ext cx="1395155" cy="856513"/>
      </dsp:txXfrm>
    </dsp:sp>
    <dsp:sp modelId="{EBD3E439-E602-4153-BF28-0DE0C9309328}">
      <dsp:nvSpPr>
        <dsp:cNvPr id="0" name=""/>
        <dsp:cNvSpPr/>
      </dsp:nvSpPr>
      <dsp:spPr>
        <a:xfrm>
          <a:off x="1598141" y="1184400"/>
          <a:ext cx="307071" cy="359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598141" y="1256243"/>
        <a:ext cx="214950" cy="215529"/>
      </dsp:txXfrm>
    </dsp:sp>
    <dsp:sp modelId="{4A987DFC-8F38-48AC-8D49-F96E2395D99F}">
      <dsp:nvSpPr>
        <dsp:cNvPr id="0" name=""/>
        <dsp:cNvSpPr/>
      </dsp:nvSpPr>
      <dsp:spPr>
        <a:xfrm>
          <a:off x="2032676" y="909104"/>
          <a:ext cx="1448449" cy="909807"/>
        </a:xfrm>
        <a:prstGeom prst="roundRect">
          <a:avLst>
            <a:gd name="adj" fmla="val 10000"/>
          </a:avLst>
        </a:prstGeom>
        <a:solidFill>
          <a:schemeClr val="accent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Kvpatch</a:t>
          </a:r>
          <a:endParaRPr lang="en-US" sz="1800" kern="1200" dirty="0"/>
        </a:p>
      </dsp:txBody>
      <dsp:txXfrm>
        <a:off x="2059323" y="935751"/>
        <a:ext cx="1395155" cy="856513"/>
      </dsp:txXfrm>
    </dsp:sp>
    <dsp:sp modelId="{5EEEE47E-2A3C-43D4-A920-09A0D7FF109C}">
      <dsp:nvSpPr>
        <dsp:cNvPr id="0" name=""/>
        <dsp:cNvSpPr/>
      </dsp:nvSpPr>
      <dsp:spPr>
        <a:xfrm>
          <a:off x="3625970" y="1184400"/>
          <a:ext cx="307071" cy="359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625970" y="1256243"/>
        <a:ext cx="214950" cy="215529"/>
      </dsp:txXfrm>
    </dsp:sp>
    <dsp:sp modelId="{BE1ADB3E-45A6-45AA-B46C-86425EF84D71}">
      <dsp:nvSpPr>
        <dsp:cNvPr id="0" name=""/>
        <dsp:cNvSpPr/>
      </dsp:nvSpPr>
      <dsp:spPr>
        <a:xfrm>
          <a:off x="4060505" y="909104"/>
          <a:ext cx="1448449" cy="909807"/>
        </a:xfrm>
        <a:prstGeom prst="roundRect">
          <a:avLst>
            <a:gd name="adj" fmla="val 10000"/>
          </a:avLst>
        </a:prstGeom>
        <a:solidFill>
          <a:schemeClr val="accent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Enhance nighttime mixing</a:t>
          </a:r>
          <a:endParaRPr lang="en-US" sz="1800" kern="1200" dirty="0"/>
        </a:p>
      </dsp:txBody>
      <dsp:txXfrm>
        <a:off x="4087152" y="935751"/>
        <a:ext cx="1395155" cy="856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wmf"/><Relationship Id="rId4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419C924-7CCA-4EDD-8FDB-C1954FAE597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E7787C3-0A61-48E9-90A9-89A8F7460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767CCA0-EC36-4F6F-9E69-68A0900FBDA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3B22D1C-6D9F-4C5A-8FBD-F57C378CD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3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69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 smtClean="0"/>
              <a:t>Emissions: </a:t>
            </a:r>
            <a:r>
              <a:rPr lang="en-US" b="0" u="none" baseline="0" dirty="0" smtClean="0"/>
              <a:t>using EPA new tool for WS; back-projected to 2011</a:t>
            </a:r>
          </a:p>
          <a:p>
            <a:endParaRPr lang="en-US" b="0" u="none" baseline="0" dirty="0" smtClean="0"/>
          </a:p>
          <a:p>
            <a:r>
              <a:rPr lang="en-US" b="0" u="none" dirty="0" smtClean="0"/>
              <a:t>cb6r2: mechanism</a:t>
            </a:r>
            <a:r>
              <a:rPr lang="en-US" b="0" u="none" baseline="0" dirty="0" smtClean="0"/>
              <a:t> 2; </a:t>
            </a:r>
            <a:r>
              <a:rPr lang="en-US" b="0" u="none" dirty="0" smtClean="0"/>
              <a:t>No halogen chemistry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Two‐way nesting propagates information both up‐ and down‐scale across all grids.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Advection</a:t>
            </a:r>
            <a:r>
              <a:rPr lang="en-US" baseline="0" dirty="0" smtClean="0"/>
              <a:t> solver: PPM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Chemistry: EBI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Dry deposition: </a:t>
            </a:r>
            <a:r>
              <a:rPr lang="en-US" baseline="0" dirty="0" err="1" smtClean="0"/>
              <a:t>zhang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Horiz</a:t>
            </a:r>
            <a:r>
              <a:rPr lang="en-US" baseline="0" dirty="0" smtClean="0"/>
              <a:t>. Diffusion</a:t>
            </a:r>
            <a:r>
              <a:rPr lang="en-US" baseline="0" smtClean="0"/>
              <a:t>: k theory</a:t>
            </a:r>
            <a:endParaRPr lang="en-US" dirty="0" smtClean="0"/>
          </a:p>
          <a:p>
            <a:endParaRPr lang="en-US" b="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26516-3140-46BD-AF97-FBA6FDF154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35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2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dirty="0" smtClean="0"/>
              <a:t>improved land use, snow cover and snow albedo characterizations that more closely represent field observations.</a:t>
            </a:r>
          </a:p>
          <a:p>
            <a:endParaRPr lang="en-US" b="0" u="none" dirty="0" smtClean="0"/>
          </a:p>
          <a:p>
            <a:r>
              <a:rPr lang="en-US" dirty="0" smtClean="0"/>
              <a:t>Modifications to the NLCD 2011 dataset included reducing the areal extent of the Great Salt Lake to </a:t>
            </a:r>
            <a:r>
              <a:rPr lang="en-US" b="1" dirty="0" smtClean="0"/>
              <a:t>reflect the lake state at that time as well as changing the characteristics of a number of land use classifications (e.g., urban and barren land)</a:t>
            </a:r>
            <a:r>
              <a:rPr lang="en-US" dirty="0" smtClean="0"/>
              <a:t> to more closely match albedo observations obtained during PCAPS. </a:t>
            </a:r>
          </a:p>
          <a:p>
            <a:r>
              <a:rPr lang="en-US" dirty="0" smtClean="0"/>
              <a:t>Snow cover obtained from North American Mesoscale (NAM) reanalysis was also modified to better match observations</a:t>
            </a:r>
          </a:p>
          <a:p>
            <a:endParaRPr lang="en-US" b="1" u="sng" dirty="0" smtClean="0"/>
          </a:p>
          <a:p>
            <a:endParaRPr lang="en-US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44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 the turbulent coupling between the surface and the lower boundary layer</a:t>
            </a:r>
          </a:p>
          <a:p>
            <a:endParaRPr lang="en-US" b="1" dirty="0" smtClean="0"/>
          </a:p>
          <a:p>
            <a:r>
              <a:rPr lang="en-US" b="1" dirty="0" smtClean="0"/>
              <a:t>WRF: MYJ PBL scheme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3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HW, LN 2 urban sites, each representing a non-attainment</a:t>
            </a:r>
            <a:r>
              <a:rPr lang="en-US" baseline="0" dirty="0" smtClean="0"/>
              <a:t>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logan</a:t>
            </a:r>
            <a:r>
              <a:rPr lang="en-US" baseline="0" dirty="0" smtClean="0"/>
              <a:t>, </a:t>
            </a:r>
            <a:r>
              <a:rPr lang="en-US" dirty="0" smtClean="0"/>
              <a:t>primarily an agricultural community; not nearly as urbanized as HW and LN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Distinct</a:t>
            </a:r>
            <a:r>
              <a:rPr lang="en-US" baseline="0" dirty="0" smtClean="0"/>
              <a:t> air basin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4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88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24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2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baseline="0" dirty="0" smtClean="0"/>
              <a:t>BR due to poorer model performance at this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4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Wasatch Front: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width,max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~18 miles, L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ength = 120 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Elevation ~ 2200 m (7200 </a:t>
            </a:r>
            <a:r>
              <a:rPr lang="en-US" sz="1200" b="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above valley floor</a:t>
            </a:r>
            <a:endParaRPr lang="en-US" b="0" i="0" u="none" baseline="0" dirty="0" smtClean="0"/>
          </a:p>
          <a:p>
            <a:r>
              <a:rPr lang="en-US" b="0" i="0" dirty="0" smtClean="0"/>
              <a:t>Cache</a:t>
            </a:r>
            <a:r>
              <a:rPr lang="en-US" b="0" i="0" baseline="0" dirty="0" smtClean="0"/>
              <a:t> valley, Length = </a:t>
            </a:r>
            <a:r>
              <a:rPr lang="en-US" b="0" i="0" dirty="0" smtClean="0"/>
              <a:t>37.3 miles,</a:t>
            </a:r>
            <a:r>
              <a:rPr lang="en-US" b="0" i="0" baseline="0" dirty="0" smtClean="0"/>
              <a:t> W = </a:t>
            </a:r>
            <a:r>
              <a:rPr lang="en-US" b="0" i="0" dirty="0" smtClean="0"/>
              <a:t>12.4 miles, </a:t>
            </a:r>
            <a:r>
              <a:rPr lang="en-US" b="0" i="0" dirty="0" err="1" smtClean="0"/>
              <a:t>elev</a:t>
            </a:r>
            <a:r>
              <a:rPr lang="en-US" b="0" i="0" dirty="0" smtClean="0"/>
              <a:t> = 9700 </a:t>
            </a:r>
            <a:r>
              <a:rPr lang="en-US" b="0" i="0" dirty="0" err="1" smtClean="0"/>
              <a:t>ft</a:t>
            </a:r>
            <a:endParaRPr lang="en-US" b="0" i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36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baseline="0" dirty="0" smtClean="0"/>
              <a:t>help inform similar efforts aiming at investigating the impact of a WS change-out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2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76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Occupied housing</a:t>
            </a:r>
            <a:r>
              <a:rPr lang="en-US" baseline="0" dirty="0" smtClean="0"/>
              <a:t> units: American Community Survey (2014)</a:t>
            </a:r>
          </a:p>
          <a:p>
            <a:r>
              <a:rPr lang="en-US" baseline="0" dirty="0" smtClean="0"/>
              <a:t>Appliance fraction: American Housing Survey + Energy information administration residential energy combustion survey</a:t>
            </a:r>
          </a:p>
          <a:p>
            <a:r>
              <a:rPr lang="en-US" baseline="0" dirty="0" smtClean="0"/>
              <a:t>50 unique appliance fractions</a:t>
            </a:r>
          </a:p>
          <a:p>
            <a:endParaRPr lang="en-US" baseline="0" dirty="0" smtClean="0"/>
          </a:p>
          <a:p>
            <a:r>
              <a:rPr lang="en-US" dirty="0" smtClean="0"/>
              <a:t>Wood</a:t>
            </a:r>
            <a:r>
              <a:rPr lang="en-US" baseline="0" dirty="0" smtClean="0"/>
              <a:t> density: </a:t>
            </a:r>
            <a:r>
              <a:rPr lang="en-US" dirty="0" smtClean="0"/>
              <a:t>US Forest Service, Timber Products Output, 2005</a:t>
            </a:r>
          </a:p>
          <a:p>
            <a:endParaRPr lang="en-US" dirty="0" smtClean="0"/>
          </a:p>
          <a:p>
            <a:r>
              <a:rPr lang="en-US" dirty="0" smtClean="0"/>
              <a:t>Burn rate: estimated using regression analysis based</a:t>
            </a:r>
            <a:r>
              <a:rPr lang="en-US" baseline="0" dirty="0" smtClean="0"/>
              <a:t> on each unique combination of home type, urban/rural setting, appliance type and burn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8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DC726-6AEE-48C1-913C-4E66F299F0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42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/>
              <a:t>Increase dispersion by increasing the diffusivity coefficient that is estimated by WRF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Applies </a:t>
            </a:r>
            <a:r>
              <a:rPr lang="en-US" b="0" dirty="0" err="1" smtClean="0"/>
              <a:t>landuse</a:t>
            </a:r>
            <a:r>
              <a:rPr lang="en-US" b="0" dirty="0" smtClean="0"/>
              <a:t>-dependent minimum </a:t>
            </a:r>
            <a:r>
              <a:rPr lang="en-US" b="0" dirty="0" err="1" smtClean="0"/>
              <a:t>Kv</a:t>
            </a:r>
            <a:r>
              <a:rPr lang="en-US" b="0" dirty="0" smtClean="0"/>
              <a:t> values to layers below user-specified height.</a:t>
            </a:r>
            <a:endParaRPr lang="en-US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enhance mixing below convective clouds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0" dirty="0" smtClean="0"/>
              <a:t>The cloud patch extends the daytime PBL </a:t>
            </a:r>
            <a:r>
              <a:rPr lang="en-US" b="0" dirty="0" err="1" smtClean="0"/>
              <a:t>Kv</a:t>
            </a:r>
            <a:r>
              <a:rPr lang="en-US" b="0" dirty="0" smtClean="0"/>
              <a:t> profile through capping cloud tops as a means to prohibit artificial collapse of the boundary layer when convection develops and to include convective venting to the free  troposphere.</a:t>
            </a:r>
          </a:p>
          <a:p>
            <a:endParaRPr lang="en-US" b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Applies minimum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to layers below a user-defined height based on input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landuse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fields and surface layer stability within that depth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20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/>
              <a:t>Increase dispersion by increasing the diffusivity coefficient that is estimated by WRF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Applies </a:t>
            </a:r>
            <a:r>
              <a:rPr lang="en-US" b="0" dirty="0" err="1" smtClean="0"/>
              <a:t>landuse</a:t>
            </a:r>
            <a:r>
              <a:rPr lang="en-US" b="0" dirty="0" smtClean="0"/>
              <a:t>-dependent minimum </a:t>
            </a:r>
            <a:r>
              <a:rPr lang="en-US" b="0" dirty="0" err="1" smtClean="0"/>
              <a:t>Kv</a:t>
            </a:r>
            <a:r>
              <a:rPr lang="en-US" b="0" dirty="0" smtClean="0"/>
              <a:t> values to layers below user-specified height.</a:t>
            </a:r>
            <a:endParaRPr lang="en-US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enhance mixing below convective clouds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0" dirty="0" smtClean="0"/>
              <a:t>The cloud patch extends the daytime PBL </a:t>
            </a:r>
            <a:r>
              <a:rPr lang="en-US" b="0" dirty="0" err="1" smtClean="0"/>
              <a:t>Kv</a:t>
            </a:r>
            <a:r>
              <a:rPr lang="en-US" b="0" dirty="0" smtClean="0"/>
              <a:t> profile through capping cloud tops as a means to prohibit artificial collapse of the boundary layer when convection develops and to include convective venting to the free  troposphere.</a:t>
            </a:r>
          </a:p>
          <a:p>
            <a:endParaRPr lang="en-US" b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Applies minimum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to layers below a user-defined height based on input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landuse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fields and surface layer stability within that depth</a:t>
            </a:r>
            <a:endParaRPr lang="en-US" b="0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20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9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57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Wasatch Front: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width,max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~18 miles, L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ength = 120 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Elevation ~ 2200 m (7200 </a:t>
            </a:r>
            <a:r>
              <a:rPr lang="en-US" sz="1200" b="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above valley floor</a:t>
            </a:r>
            <a:endParaRPr lang="en-US" b="0" i="0" u="none" baseline="0" dirty="0" smtClean="0"/>
          </a:p>
          <a:p>
            <a:r>
              <a:rPr lang="en-US" b="0" i="0" dirty="0" smtClean="0"/>
              <a:t>Cache</a:t>
            </a:r>
            <a:r>
              <a:rPr lang="en-US" b="0" i="0" baseline="0" dirty="0" smtClean="0"/>
              <a:t> valley, Length = </a:t>
            </a:r>
            <a:r>
              <a:rPr lang="en-US" b="0" i="0" dirty="0" smtClean="0"/>
              <a:t>37.3 miles,</a:t>
            </a:r>
            <a:r>
              <a:rPr lang="en-US" b="0" i="0" baseline="0" dirty="0" smtClean="0"/>
              <a:t> W = </a:t>
            </a:r>
            <a:r>
              <a:rPr lang="en-US" b="0" i="0" dirty="0" smtClean="0"/>
              <a:t>12.4 miles, </a:t>
            </a:r>
            <a:r>
              <a:rPr lang="en-US" b="0" i="0" dirty="0" err="1" smtClean="0"/>
              <a:t>elev</a:t>
            </a:r>
            <a:r>
              <a:rPr lang="en-US" b="0" i="0" dirty="0" smtClean="0"/>
              <a:t> = 9700 </a:t>
            </a:r>
            <a:r>
              <a:rPr lang="en-US" b="0" i="0" dirty="0" err="1" smtClean="0"/>
              <a:t>ft</a:t>
            </a:r>
            <a:endParaRPr lang="en-US" b="0" i="0" u="none" baseline="0" dirty="0" smtClean="0"/>
          </a:p>
          <a:p>
            <a:endParaRPr lang="en-US" b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36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859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811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1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Wasatch Front: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width,max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~18 miles, L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ength = 120 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Elevation ~ 2200 m (7200 </a:t>
            </a:r>
            <a:r>
              <a:rPr lang="en-US" sz="1200" b="0" i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above valley floor</a:t>
            </a:r>
            <a:endParaRPr lang="en-US" b="0" i="0" u="none" baseline="0" dirty="0" smtClean="0"/>
          </a:p>
          <a:p>
            <a:r>
              <a:rPr lang="en-US" b="0" i="0" dirty="0" smtClean="0"/>
              <a:t>Cache</a:t>
            </a:r>
            <a:r>
              <a:rPr lang="en-US" b="0" i="0" baseline="0" dirty="0" smtClean="0"/>
              <a:t> valley, Length = </a:t>
            </a:r>
            <a:r>
              <a:rPr lang="en-US" b="0" i="0" dirty="0" smtClean="0"/>
              <a:t>37.3 miles,</a:t>
            </a:r>
            <a:r>
              <a:rPr lang="en-US" b="0" i="0" baseline="0" dirty="0" smtClean="0"/>
              <a:t> W = </a:t>
            </a:r>
            <a:r>
              <a:rPr lang="en-US" b="0" i="0" dirty="0" smtClean="0"/>
              <a:t>12.4 miles, </a:t>
            </a:r>
            <a:r>
              <a:rPr lang="en-US" b="0" i="0" dirty="0" err="1" smtClean="0"/>
              <a:t>elev</a:t>
            </a:r>
            <a:r>
              <a:rPr lang="en-US" b="0" i="0" dirty="0" smtClean="0"/>
              <a:t> = 9700 </a:t>
            </a:r>
            <a:r>
              <a:rPr lang="en-US" b="0" i="0" dirty="0" err="1" smtClean="0"/>
              <a:t>ft</a:t>
            </a:r>
            <a:endParaRPr lang="en-US" b="0" i="0" u="none" baseline="0" dirty="0" smtClean="0"/>
          </a:p>
          <a:p>
            <a:endParaRPr lang="en-US" b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3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6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7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0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2014 NEI back-casted to 2011. Emissions</a:t>
            </a:r>
            <a:r>
              <a:rPr lang="en-US" baseline="0" dirty="0" smtClean="0">
                <a:solidFill>
                  <a:schemeClr val="tx2">
                    <a:lumMod val="50000"/>
                  </a:schemeClr>
                </a:solidFill>
              </a:rPr>
              <a:t> calculated using EPA RWC new tool (for 2014 NEI)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assumes a complete and immediate replacement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purely a sensitivity run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Two‐way nesting propagates information both up‐ and down‐scale across all grids.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2D1C-6D9F-4C5A-8FBD-F57C378CD0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0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10840"/>
            <a:ext cx="7848600" cy="1927225"/>
          </a:xfrm>
        </p:spPr>
        <p:txBody>
          <a:bodyPr anchor="b">
            <a:noAutofit/>
          </a:bodyPr>
          <a:lstStyle>
            <a:lvl1pPr>
              <a:defRPr sz="4000" cap="none" baseline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59430"/>
            <a:ext cx="7848600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DA75-94CA-4768-8D69-ADD29AD64A02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4537760"/>
            <a:ext cx="7848600" cy="1588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BC00-2EE7-40F8-955E-E62F605DFB0F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FA7A-87FC-411B-8DCC-E010EEFC0ACE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9735-6EAC-4FC5-B597-D6263A16A9B9}" type="datetime1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14400"/>
          </a:xfrm>
        </p:spPr>
        <p:txBody>
          <a:bodyPr>
            <a:normAutofit/>
          </a:bodyPr>
          <a:lstStyle>
            <a:lvl1pPr>
              <a:defRPr sz="3000">
                <a:solidFill>
                  <a:srgbClr val="9B2D1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071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7770"/>
            <a:ext cx="8229600" cy="6400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50000"/>
                  </a:schemeClr>
                </a:solidFill>
                <a:latin typeface="Calibr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latin typeface="Calibri Light" pitchFamily="34" charset="0"/>
              </a:defRPr>
            </a:lvl1pPr>
            <a:lvl2pPr>
              <a:buClrTx/>
              <a:defRPr>
                <a:latin typeface="Calibri Light" pitchFamily="34" charset="0"/>
              </a:defRPr>
            </a:lvl2pPr>
            <a:lvl3pPr>
              <a:buClrTx/>
              <a:defRPr>
                <a:latin typeface="Calibri Light" pitchFamily="34" charset="0"/>
              </a:defRPr>
            </a:lvl3pPr>
            <a:lvl4pPr>
              <a:buClrTx/>
              <a:defRPr>
                <a:latin typeface="Calibri Light" pitchFamily="34" charset="0"/>
              </a:defRPr>
            </a:lvl4pPr>
            <a:lvl5pPr>
              <a:buClrTx/>
              <a:defRPr>
                <a:latin typeface="Calibri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98AB-4CA5-4DEA-B31F-2B77FA4AF609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CA56-C2DE-45BA-90C7-1FBC931065FE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7770"/>
            <a:ext cx="8229600" cy="64008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000"/>
            </a:lvl3pPr>
            <a:lvl4pPr>
              <a:buClrTx/>
              <a:defRPr sz="1800"/>
            </a:lvl4pPr>
            <a:lvl5pPr>
              <a:buClrTx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800"/>
            </a:lvl4pPr>
            <a:lvl5pPr>
              <a:buClrTx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CBDD-E164-4D35-8B5E-4EA577A36BD5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770"/>
            <a:ext cx="8229600" cy="64008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E3F4-AC30-4A1E-96FC-8A3FCB7CE358}" type="datetime1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770"/>
            <a:ext cx="8229600" cy="64008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15A8-7E07-4346-92F5-2B9ACAE1DFD3}" type="datetime1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9E7B-AD95-4C37-B2CD-7857F8401DB0}" type="datetime1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F75D-0DD2-4F0F-856A-0E0EF92C1377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843F-D44D-4A88-B7F3-AFBC931D1691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7770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08F82B-1F2A-4040-B127-DB68DB7EA5B7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B27BE0-7FFA-48D1-A627-44696603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89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>
              <a:lumMod val="50000"/>
            </a:schemeClr>
          </a:solidFill>
          <a:latin typeface="Calibri Light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 Light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9.e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4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rgbClr val="9B2D1F"/>
                </a:solidFill>
              </a:rPr>
              <a:t>Predicting the Impact of a Wood-Stove Change-Out Program on Ambient Particle Levels in Utah Valleys</a:t>
            </a:r>
            <a:endParaRPr lang="en-US" sz="3600" b="0" dirty="0">
              <a:solidFill>
                <a:srgbClr val="9B2D1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cap="none" dirty="0" smtClean="0"/>
              <a:t>Nancy </a:t>
            </a:r>
            <a:r>
              <a:rPr lang="en-US" sz="1800" cap="none" dirty="0" err="1" smtClean="0"/>
              <a:t>Daher</a:t>
            </a:r>
            <a:r>
              <a:rPr lang="en-US" sz="1800" cap="none" dirty="0" smtClean="0"/>
              <a:t>, Ph.D.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Christopher Pennell</a:t>
            </a:r>
            <a:endParaRPr lang="en-US" sz="1800" cap="none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cap="none" dirty="0" smtClean="0"/>
              <a:t>Utah Division of Air Quality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41"/>
    </mc:Choice>
    <mc:Fallback xmlns="">
      <p:transition spd="slow" advTm="2864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Model Configuration: CAMx6.3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330536" y="1787653"/>
            <a:ext cx="3659228" cy="471830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1900" dirty="0" smtClean="0"/>
              <a:t>41 vertical layers</a:t>
            </a:r>
          </a:p>
          <a:p>
            <a:r>
              <a:rPr lang="en-US" sz="1900" dirty="0" smtClean="0"/>
              <a:t>Two-way nesting</a:t>
            </a:r>
          </a:p>
          <a:p>
            <a:r>
              <a:rPr lang="en-US" sz="1900" dirty="0" smtClean="0"/>
              <a:t>Cb6r2 aerosol scheme</a:t>
            </a:r>
          </a:p>
          <a:p>
            <a:r>
              <a:rPr lang="en-US" sz="1900" dirty="0" smtClean="0"/>
              <a:t>Boundary/Initial conditions from MOZART</a:t>
            </a:r>
          </a:p>
          <a:p>
            <a:r>
              <a:rPr lang="en-US" sz="1900" dirty="0" smtClean="0"/>
              <a:t>SMOKE3.6.5 emissions processor</a:t>
            </a:r>
          </a:p>
          <a:p>
            <a:r>
              <a:rPr lang="en-US" sz="1900" dirty="0" smtClean="0"/>
              <a:t>WRF meteorology processor (University of Utah)</a:t>
            </a:r>
          </a:p>
          <a:p>
            <a:r>
              <a:rPr lang="en-US" sz="1900" b="1" dirty="0" err="1" smtClean="0"/>
              <a:t>CAMx</a:t>
            </a:r>
            <a:r>
              <a:rPr lang="en-US" sz="1900" b="1" dirty="0" smtClean="0"/>
              <a:t>-PSAT source apportionment tool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26025" y="1652154"/>
            <a:ext cx="4873337" cy="4665518"/>
            <a:chOff x="426025" y="1735282"/>
            <a:chExt cx="4873337" cy="46655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0" t="7361" r="42045" b="5616"/>
            <a:stretch/>
          </p:blipFill>
          <p:spPr>
            <a:xfrm>
              <a:off x="426025" y="1735282"/>
              <a:ext cx="4873337" cy="46655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712027" y="2130136"/>
              <a:ext cx="779318" cy="19379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5635" y="1695892"/>
            <a:ext cx="1958656" cy="33855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 km (180 x 186)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52359" y="2073835"/>
            <a:ext cx="1976214" cy="33855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1.33 km (201 x 90)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55"/>
    </mc:Choice>
    <mc:Fallback xmlns="">
      <p:transition spd="slow" advTm="2865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Episode: Wintertime Inversion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010958"/>
              </p:ext>
            </p:extLst>
          </p:nvPr>
        </p:nvGraphicFramePr>
        <p:xfrm>
          <a:off x="1277937" y="1338719"/>
          <a:ext cx="6588125" cy="530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1" name="SPW 11.0 Graph" r:id="rId5" imgW="5212800" imgH="4208040" progId="SigmaPlotGraphicObject.10">
                  <p:embed/>
                </p:oleObj>
              </mc:Choice>
              <mc:Fallback>
                <p:oleObj name="SPW 11.0 Graph" r:id="rId5" imgW="5212800" imgH="42080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7937" y="1338719"/>
                        <a:ext cx="6588125" cy="530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580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17"/>
    </mc:Choice>
    <mc:Fallback xmlns="">
      <p:transition spd="slow" advTm="5341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M</a:t>
            </a:r>
            <a:r>
              <a:rPr lang="en-US" dirty="0" smtClean="0"/>
              <a:t>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WRF Model Modifications*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/>
              <a:t>- Land </a:t>
            </a:r>
            <a:r>
              <a:rPr lang="en-US" sz="2000" dirty="0" smtClean="0"/>
              <a:t>use/cover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 Snow cover fields</a:t>
            </a:r>
            <a:br>
              <a:rPr lang="en-US" sz="2000" dirty="0" smtClean="0"/>
            </a:br>
            <a:r>
              <a:rPr lang="en-US" sz="2000" b="1" i="1" dirty="0" smtClean="0">
                <a:solidFill>
                  <a:srgbClr val="FF0000"/>
                </a:solidFill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</a:rPr>
            </a:br>
            <a:endParaRPr lang="en-US" sz="2000" b="1" i="1" dirty="0">
              <a:solidFill>
                <a:srgbClr val="FF0000"/>
              </a:solidFill>
            </a:endParaRPr>
          </a:p>
          <a:p>
            <a:r>
              <a:rPr lang="en-US" sz="2000" dirty="0" err="1" smtClean="0"/>
              <a:t>CAMx</a:t>
            </a:r>
            <a:r>
              <a:rPr lang="en-US" sz="2000" dirty="0" smtClean="0"/>
              <a:t> Model Modifications/Set up</a:t>
            </a:r>
            <a:br>
              <a:rPr lang="en-US" sz="2000" dirty="0" smtClean="0"/>
            </a:br>
            <a:r>
              <a:rPr lang="en-US" sz="2000" dirty="0" smtClean="0"/>
              <a:t>- Snow cover adjustment</a:t>
            </a:r>
            <a:br>
              <a:rPr lang="en-US" sz="2000" dirty="0" smtClean="0"/>
            </a:br>
            <a:r>
              <a:rPr lang="en-US" sz="2000" dirty="0" smtClean="0"/>
              <a:t>- Zeroing out of ozone deposition velocity</a:t>
            </a:r>
            <a:br>
              <a:rPr lang="en-US" sz="2000" dirty="0" smtClean="0"/>
            </a:br>
            <a:r>
              <a:rPr lang="en-US" sz="2000" dirty="0" smtClean="0"/>
              <a:t>- </a:t>
            </a:r>
            <a:r>
              <a:rPr lang="en-US" sz="2000" dirty="0" err="1" smtClean="0"/>
              <a:t>kvpatch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5080406" y="3632960"/>
            <a:ext cx="804231" cy="2864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28418" y="3558658"/>
            <a:ext cx="286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Improved Nitrate Simulation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640" y="6390409"/>
            <a:ext cx="554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*University of Utah, Eric </a:t>
            </a:r>
            <a:r>
              <a:rPr lang="en-US" dirty="0" err="1" smtClean="0">
                <a:latin typeface="Calibri Light" panose="020F0302020204030204" pitchFamily="34" charset="0"/>
              </a:rPr>
              <a:t>Crosman</a:t>
            </a:r>
            <a:r>
              <a:rPr lang="en-US" dirty="0" smtClean="0">
                <a:latin typeface="Calibri Light" panose="020F0302020204030204" pitchFamily="34" charset="0"/>
              </a:rPr>
              <a:t> &amp; Chris Foster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101563" y="1987929"/>
            <a:ext cx="804231" cy="28643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82696" y="1911308"/>
            <a:ext cx="334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Improved Inversion Simulation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384" y="4116853"/>
            <a:ext cx="1037281" cy="365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02"/>
    </mc:Choice>
    <mc:Fallback xmlns="">
      <p:transition spd="slow" advTm="73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9247352"/>
              </p:ext>
            </p:extLst>
          </p:nvPr>
        </p:nvGraphicFramePr>
        <p:xfrm>
          <a:off x="3087768" y="2747416"/>
          <a:ext cx="5513802" cy="272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Case Model Performance: Primary OC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3534" y="4167189"/>
            <a:ext cx="4056217" cy="2472452"/>
            <a:chOff x="2655666" y="3886031"/>
            <a:chExt cx="4056217" cy="2472452"/>
          </a:xfrm>
        </p:grpSpPr>
        <p:pic>
          <p:nvPicPr>
            <p:cNvPr id="9" name="Picture 8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90" t="30284" r="29423" b="55864"/>
            <a:stretch/>
          </p:blipFill>
          <p:spPr bwMode="auto">
            <a:xfrm>
              <a:off x="2674534" y="4255363"/>
              <a:ext cx="4023360" cy="21031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655666" y="3886031"/>
              <a:ext cx="4056217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Simulated boundary layer</a:t>
              </a:r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23588" y="5410993"/>
              <a:ext cx="867266" cy="57675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84362" y="5414288"/>
              <a:ext cx="754145" cy="57675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4694" y="1328148"/>
            <a:ext cx="4075058" cy="2469205"/>
            <a:chOff x="2636826" y="1046990"/>
            <a:chExt cx="4075058" cy="2469205"/>
          </a:xfrm>
        </p:grpSpPr>
        <p:pic>
          <p:nvPicPr>
            <p:cNvPr id="18" name="Picture 17" descr="C:\Users\Christopher\AppData\Local\Packages\microsoft.windowscommunicationsapps_8wekyb3d8bbwe\LocalState\Files\437\2014\obs time height final [618787].png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97" t="29288" r="28474" b="55725"/>
            <a:stretch/>
          </p:blipFill>
          <p:spPr bwMode="auto">
            <a:xfrm>
              <a:off x="2636826" y="1416322"/>
              <a:ext cx="4075058" cy="20998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636826" y="1046990"/>
              <a:ext cx="4075058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Observed boundary layer</a:t>
              </a:r>
              <a:endParaRPr lang="en-US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57601" y="2535920"/>
              <a:ext cx="829558" cy="6220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99524" y="2558573"/>
              <a:ext cx="763569" cy="57675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3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11"/>
    </mc:Choice>
    <mc:Fallback xmlns="">
      <p:transition spd="slow" advTm="6231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30772" y="1846331"/>
          <a:ext cx="4740275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7" name="SPW 11.0 Graph" r:id="rId4" imgW="5167080" imgH="4298400" progId="SigmaPlotGraphicObject.10">
                  <p:embed/>
                </p:oleObj>
              </mc:Choice>
              <mc:Fallback>
                <p:oleObj name="SPW 11.0 Graph" r:id="rId4" imgW="5167080" imgH="429840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772" y="1846331"/>
                        <a:ext cx="4740275" cy="393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Case Model Performance: Primary OC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317673"/>
            <a:ext cx="243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Urban STN sites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45577" y="1817239"/>
          <a:ext cx="4754880" cy="3964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8" name="SPW 11.0 Graph" r:id="rId6" imgW="5141520" imgH="4298400" progId="SigmaPlotGraphicObject.10">
                  <p:embed/>
                </p:oleObj>
              </mc:Choice>
              <mc:Fallback>
                <p:oleObj name="SPW 11.0 Graph" r:id="rId6" imgW="5141520" imgH="429840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45577" y="1817239"/>
                        <a:ext cx="4754880" cy="3964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602703" y="1791678"/>
          <a:ext cx="26638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99" name="SPW 11.0 Graph" r:id="rId8" imgW="2663280" imgH="851040" progId="SigmaPlotGraphicObject.10">
                  <p:embed/>
                </p:oleObj>
              </mc:Choice>
              <mc:Fallback>
                <p:oleObj name="SPW 11.0 Graph" r:id="rId8" imgW="2663280" imgH="8510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02703" y="1791678"/>
                        <a:ext cx="2663825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74"/>
    </mc:Choice>
    <mc:Fallback xmlns="">
      <p:transition spd="slow" advTm="4067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39069"/>
              </p:ext>
            </p:extLst>
          </p:nvPr>
        </p:nvGraphicFramePr>
        <p:xfrm>
          <a:off x="2663353" y="3780653"/>
          <a:ext cx="4114800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9" name="SPW 11.0 Graph" r:id="rId4" imgW="5598720" imgH="4206960" progId="SigmaPlotGraphicObject.10">
                  <p:embed/>
                </p:oleObj>
              </mc:Choice>
              <mc:Fallback>
                <p:oleObj name="SPW 11.0 Graph" r:id="rId4" imgW="5598720" imgH="42069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3353" y="3780653"/>
                        <a:ext cx="4114800" cy="308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82551"/>
              </p:ext>
            </p:extLst>
          </p:nvPr>
        </p:nvGraphicFramePr>
        <p:xfrm>
          <a:off x="233363" y="964385"/>
          <a:ext cx="4114800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0" name="SPW 11.0 Graph" r:id="rId6" imgW="5598720" imgH="4206960" progId="SigmaPlotGraphicObject.10">
                  <p:embed/>
                </p:oleObj>
              </mc:Choice>
              <mc:Fallback>
                <p:oleObj name="SPW 11.0 Graph" r:id="rId6" imgW="5598720" imgH="42069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363" y="964385"/>
                        <a:ext cx="4114800" cy="308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Case Model Performance: </a:t>
            </a:r>
            <a:r>
              <a:rPr lang="en-US" dirty="0" smtClean="0"/>
              <a:t>PM2.5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727197"/>
              </p:ext>
            </p:extLst>
          </p:nvPr>
        </p:nvGraphicFramePr>
        <p:xfrm>
          <a:off x="5053452" y="1000328"/>
          <a:ext cx="4114800" cy="3083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1" name="SPW 11.0 Graph" r:id="rId8" imgW="5598720" imgH="4206960" progId="SigmaPlotGraphicObject.10">
                  <p:embed/>
                </p:oleObj>
              </mc:Choice>
              <mc:Fallback>
                <p:oleObj name="SPW 11.0 Graph" r:id="rId8" imgW="5598720" imgH="42069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53452" y="1000328"/>
                        <a:ext cx="4114800" cy="3083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3363" y="4583451"/>
            <a:ext cx="3402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Hawthorne/Lindon:</a:t>
            </a:r>
            <a:br>
              <a:rPr lang="en-US" dirty="0" smtClean="0"/>
            </a:br>
            <a:r>
              <a:rPr lang="en-US" dirty="0" smtClean="0"/>
              <a:t>- urban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Logan:</a:t>
            </a:r>
          </a:p>
          <a:p>
            <a:r>
              <a:rPr lang="en-US" dirty="0" smtClean="0"/>
              <a:t>-rural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03"/>
    </mc:Choice>
    <mc:Fallback xmlns="">
      <p:transition spd="slow" advTm="11450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PSAT: Source Regions/Groups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 Regions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 Source Regions:</a:t>
            </a:r>
          </a:p>
          <a:p>
            <a:r>
              <a:rPr lang="en-US" dirty="0" smtClean="0"/>
              <a:t>1- </a:t>
            </a:r>
          </a:p>
          <a:p>
            <a:r>
              <a:rPr lang="en-US" dirty="0" smtClean="0"/>
              <a:t>2- </a:t>
            </a:r>
          </a:p>
          <a:p>
            <a:r>
              <a:rPr lang="en-US" dirty="0" smtClean="0"/>
              <a:t>3- </a:t>
            </a:r>
          </a:p>
          <a:p>
            <a:r>
              <a:rPr lang="en-US" dirty="0" smtClean="0"/>
              <a:t>4- </a:t>
            </a:r>
          </a:p>
          <a:p>
            <a:r>
              <a:rPr lang="en-US" dirty="0" smtClean="0"/>
              <a:t>5-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 Groups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90288" y="2438400"/>
            <a:ext cx="4796084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Three groups:</a:t>
            </a:r>
            <a:br>
              <a:rPr lang="en-US" sz="1800" dirty="0" smtClean="0"/>
            </a:br>
            <a:r>
              <a:rPr lang="en-US" sz="1800" dirty="0" smtClean="0"/>
              <a:t>  </a:t>
            </a:r>
            <a:r>
              <a:rPr lang="en-US" sz="1700" b="1" dirty="0" smtClean="0"/>
              <a:t>Group 1: Residential wood combustion (RWC)   	emissions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  Group 2: Non-RWC low-level emissions</a:t>
            </a:r>
            <a:br>
              <a:rPr lang="en-US" sz="1700" dirty="0" smtClean="0"/>
            </a:br>
            <a:r>
              <a:rPr lang="en-US" sz="1700" dirty="0" smtClean="0"/>
              <a:t>  Group 3: Point sources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2000" dirty="0" smtClean="0">
                <a:latin typeface="+mj-lt"/>
              </a:rPr>
              <a:t>Tracer Species</a:t>
            </a:r>
          </a:p>
          <a:p>
            <a:pPr marL="0" indent="0">
              <a:buNone/>
            </a:pPr>
            <a:r>
              <a:rPr lang="en-US" sz="1800" b="1" dirty="0" smtClean="0"/>
              <a:t>Primary PM species: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700" b="1" dirty="0" smtClean="0"/>
              <a:t>- </a:t>
            </a:r>
            <a:r>
              <a:rPr lang="en-US" sz="1700" dirty="0" smtClean="0"/>
              <a:t>Primary Organic Aerosol (POA)</a:t>
            </a:r>
            <a:br>
              <a:rPr lang="en-US" sz="1700" dirty="0" smtClean="0"/>
            </a:br>
            <a:r>
              <a:rPr lang="en-US" sz="1700" dirty="0" smtClean="0"/>
              <a:t>- Elemental Carbon (PEC)</a:t>
            </a:r>
          </a:p>
          <a:p>
            <a:pPr marL="0" indent="0">
              <a:buNone/>
            </a:pPr>
            <a:r>
              <a:rPr lang="en-US" sz="1700" dirty="0" smtClean="0"/>
              <a:t>- Fine crustal material (FCRS)</a:t>
            </a:r>
          </a:p>
          <a:p>
            <a:pPr marL="0" indent="0">
              <a:buNone/>
            </a:pPr>
            <a:r>
              <a:rPr lang="en-US" sz="1700" dirty="0" smtClean="0"/>
              <a:t>- Other fine PM (FPRM)</a:t>
            </a:r>
          </a:p>
        </p:txBody>
      </p:sp>
      <p:sp>
        <p:nvSpPr>
          <p:cNvPr id="4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nline image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isplaying imag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7" name="Picture 9" descr="C:\Users\ndaher\Downloads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3" y="2338513"/>
            <a:ext cx="4114800" cy="39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5142" y="6272952"/>
            <a:ext cx="291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source regions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7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57"/>
    </mc:Choice>
    <mc:Fallback xmlns="">
      <p:transition spd="slow" advTm="3125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5715" t="20794" r="39018" b="11747"/>
          <a:stretch/>
        </p:blipFill>
        <p:spPr>
          <a:xfrm>
            <a:off x="5123743" y="1107439"/>
            <a:ext cx="3749040" cy="563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300" t="22092" r="37852" b="6730"/>
          <a:stretch/>
        </p:blipFill>
        <p:spPr>
          <a:xfrm>
            <a:off x="344409" y="1146833"/>
            <a:ext cx="3749040" cy="5590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23" y="506753"/>
            <a:ext cx="3667584" cy="640080"/>
          </a:xfrm>
        </p:spPr>
        <p:txBody>
          <a:bodyPr>
            <a:normAutofit fontScale="90000"/>
          </a:bodyPr>
          <a:lstStyle/>
          <a:p>
            <a:r>
              <a:rPr lang="en-US" sz="2600" dirty="0" smtClean="0"/>
              <a:t>Absolute Drop in RWC (µg/m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887029" y="1032800"/>
            <a:ext cx="2103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Jan. 7</a:t>
            </a:r>
          </a:p>
          <a:p>
            <a:pPr algn="ctr"/>
            <a:r>
              <a:rPr lang="en-US" b="1" dirty="0" smtClean="0"/>
              <a:t>PM2.5 &gt; 50 </a:t>
            </a:r>
            <a:r>
              <a:rPr lang="en-US" b="1" dirty="0" err="1" smtClean="0"/>
              <a:t>ug</a:t>
            </a:r>
            <a:r>
              <a:rPr lang="en-US" b="1" dirty="0" smtClean="0"/>
              <a:t>/m3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05953" y="517770"/>
            <a:ext cx="386683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spc="-100" baseline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r>
              <a:rPr lang="en-US" sz="2300" dirty="0" smtClean="0"/>
              <a:t>Percent Drop in modeled PM2.5</a:t>
            </a:r>
            <a:endParaRPr lang="en-US" sz="2300" dirty="0"/>
          </a:p>
        </p:txBody>
      </p:sp>
      <p:sp>
        <p:nvSpPr>
          <p:cNvPr id="12" name="TextBox 11"/>
          <p:cNvSpPr txBox="1"/>
          <p:nvPr/>
        </p:nvSpPr>
        <p:spPr>
          <a:xfrm>
            <a:off x="5614446" y="1043151"/>
            <a:ext cx="2103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Jan. 7</a:t>
            </a:r>
          </a:p>
          <a:p>
            <a:pPr algn="ctr"/>
            <a:r>
              <a:rPr lang="en-US" b="1" dirty="0" smtClean="0"/>
              <a:t>PM2.5 &gt; 50 </a:t>
            </a:r>
            <a:r>
              <a:rPr lang="en-US" b="1" dirty="0" err="1" smtClean="0"/>
              <a:t>ug</a:t>
            </a:r>
            <a:r>
              <a:rPr lang="en-US" b="1" dirty="0" smtClean="0"/>
              <a:t>/m3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12624" y="3115159"/>
            <a:ext cx="154983" cy="1188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26"/>
    </mc:Choice>
    <mc:Fallback xmlns="">
      <p:transition spd="slow" advTm="5222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Change in Ambient PM2.5 (µg/m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424250" cy="471830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Apply % drop in PM2.5 modeled to PM2.5 measured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500916"/>
              </p:ext>
            </p:extLst>
          </p:nvPr>
        </p:nvGraphicFramePr>
        <p:xfrm>
          <a:off x="1553691" y="2168182"/>
          <a:ext cx="5510212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3" name="SPW 11.0 Graph" r:id="rId4" imgW="5449680" imgH="4534200" progId="SigmaPlotGraphicObject.10">
                  <p:embed/>
                </p:oleObj>
              </mc:Choice>
              <mc:Fallback>
                <p:oleObj name="SPW 11.0 Graph" r:id="rId4" imgW="5449680" imgH="453420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3691" y="2168182"/>
                        <a:ext cx="5510212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749300" y="2860898"/>
            <a:ext cx="1167897" cy="3223031"/>
          </a:xfrm>
          <a:prstGeom prst="rect">
            <a:avLst/>
          </a:prstGeom>
          <a:solidFill>
            <a:srgbClr val="D16349">
              <a:alpha val="30980"/>
            </a:srgbClr>
          </a:solidFill>
          <a:ln>
            <a:solidFill>
              <a:srgbClr val="D16349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2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71"/>
    </mc:Choice>
    <mc:Fallback xmlns="">
      <p:transition spd="slow" advTm="7537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279094"/>
              </p:ext>
            </p:extLst>
          </p:nvPr>
        </p:nvGraphicFramePr>
        <p:xfrm>
          <a:off x="244475" y="2349500"/>
          <a:ext cx="5316538" cy="420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1" name="SPW 11.0 Graph" r:id="rId4" imgW="5391000" imgH="4279320" progId="SigmaPlotGraphicObject.10">
                  <p:embed/>
                </p:oleObj>
              </mc:Choice>
              <mc:Fallback>
                <p:oleObj name="SPW 11.0 Graph" r:id="rId4" imgW="5391000" imgH="42793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475" y="2349500"/>
                        <a:ext cx="5316538" cy="420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Compare Base Case to </a:t>
            </a:r>
            <a:r>
              <a:rPr lang="en-US" sz="1800" dirty="0"/>
              <a:t>PMF results (receptor-based technique)</a:t>
            </a:r>
          </a:p>
          <a:p>
            <a:r>
              <a:rPr lang="en-US" sz="1800" dirty="0" smtClean="0"/>
              <a:t>Determine RWC contribution </a:t>
            </a:r>
            <a:r>
              <a:rPr lang="en-US" sz="1800" dirty="0"/>
              <a:t>relative to </a:t>
            </a:r>
            <a:r>
              <a:rPr lang="en-US" sz="1800" u="sng" dirty="0"/>
              <a:t>measured </a:t>
            </a:r>
            <a:r>
              <a:rPr lang="en-US" sz="1800" u="sng" dirty="0" smtClean="0"/>
              <a:t>PM2.5</a:t>
            </a:r>
            <a:endParaRPr lang="en-US" sz="1800" u="sng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PMF vs. </a:t>
            </a:r>
            <a:r>
              <a:rPr lang="en-US" dirty="0" err="1" smtClean="0"/>
              <a:t>CAMx</a:t>
            </a:r>
            <a:r>
              <a:rPr lang="en-US" dirty="0" smtClean="0"/>
              <a:t>-PSAT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01096" y="3624805"/>
            <a:ext cx="4062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PSAT: January 2011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PMF: Winter 2014-2015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09567" y="3828969"/>
            <a:ext cx="180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Urban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91150" y="3817761"/>
            <a:ext cx="180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Semi-rural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19"/>
    </mc:Choice>
    <mc:Fallback xmlns="">
      <p:transition spd="slow" advTm="7841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252355" cy="4718304"/>
          </a:xfrm>
        </p:spPr>
        <p:txBody>
          <a:bodyPr>
            <a:normAutofit/>
          </a:bodyPr>
          <a:lstStyle/>
          <a:p>
            <a:r>
              <a:rPr lang="en-US" sz="1800" dirty="0"/>
              <a:t>Three non-attainment areas</a:t>
            </a:r>
          </a:p>
          <a:p>
            <a:r>
              <a:rPr lang="en-US" sz="1800" dirty="0"/>
              <a:t>Confined topography</a:t>
            </a:r>
          </a:p>
          <a:p>
            <a:r>
              <a:rPr lang="en-US" sz="1800" dirty="0"/>
              <a:t>Susceptible to strong wintertime inversions</a:t>
            </a:r>
          </a:p>
          <a:p>
            <a:r>
              <a:rPr lang="en-US" sz="1800" b="1" u="sng" dirty="0"/>
              <a:t>Exceedances of 24-hr </a:t>
            </a:r>
            <a:r>
              <a:rPr lang="en-US" sz="1800" b="1" u="sng" dirty="0" smtClean="0"/>
              <a:t>PM2.5 NAAQS </a:t>
            </a:r>
            <a:r>
              <a:rPr lang="en-US" sz="1800" b="1" u="sng" dirty="0"/>
              <a:t>during wintertime inversions</a:t>
            </a:r>
          </a:p>
        </p:txBody>
      </p:sp>
      <p:sp>
        <p:nvSpPr>
          <p:cNvPr id="4" name="AutoShape 2" descr="Image result for utah nonattainment are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mage result for utah nonattainment are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2706" name="Picture 2" descr="C:\Users\ndaher\Downloads\without_cover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18" y="469850"/>
            <a:ext cx="4846320" cy="62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lipart north west east sou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60" y="681947"/>
            <a:ext cx="1097280" cy="10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4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11"/>
    </mc:Choice>
    <mc:Fallback xmlns="">
      <p:transition spd="slow" advTm="3961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Change-out program has a limited air quality benefit</a:t>
            </a:r>
          </a:p>
          <a:p>
            <a:endParaRPr lang="en-US" dirty="0" smtClean="0"/>
          </a:p>
          <a:p>
            <a:r>
              <a:rPr lang="en-US" dirty="0" smtClean="0"/>
              <a:t>Generally </a:t>
            </a:r>
            <a:r>
              <a:rPr lang="en-US" dirty="0"/>
              <a:t>good agreement between </a:t>
            </a:r>
            <a:r>
              <a:rPr lang="en-US" dirty="0" err="1"/>
              <a:t>CAMx</a:t>
            </a:r>
            <a:r>
              <a:rPr lang="en-US" dirty="0"/>
              <a:t> &amp; PMF for primary </a:t>
            </a:r>
            <a:r>
              <a:rPr lang="en-US" dirty="0" smtClean="0"/>
              <a:t>RWC </a:t>
            </a:r>
            <a:r>
              <a:rPr lang="en-US" dirty="0"/>
              <a:t>at urban </a:t>
            </a:r>
            <a:r>
              <a:rPr lang="en-US" dirty="0" smtClean="0"/>
              <a:t>sites</a:t>
            </a:r>
          </a:p>
          <a:p>
            <a:r>
              <a:rPr lang="en-US" dirty="0" smtClean="0"/>
              <a:t>Overall good model performance for OC/PM2.5</a:t>
            </a:r>
          </a:p>
          <a:p>
            <a:endParaRPr lang="en-US" dirty="0" smtClean="0"/>
          </a:p>
          <a:p>
            <a:r>
              <a:rPr lang="en-US" dirty="0" smtClean="0"/>
              <a:t>Important implications for developing emissions control strategies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52"/>
    </mc:Choice>
    <mc:Fallback xmlns="">
      <p:transition spd="slow" advTm="4765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Gail </a:t>
            </a:r>
            <a:r>
              <a:rPr lang="en-US" dirty="0" err="1" smtClean="0"/>
              <a:t>Tonnesen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University of Utah: Dr. Erik </a:t>
            </a:r>
            <a:r>
              <a:rPr lang="en-US" dirty="0" err="1" smtClean="0"/>
              <a:t>Crosman</a:t>
            </a:r>
            <a:r>
              <a:rPr lang="en-US" dirty="0" smtClean="0"/>
              <a:t>, Dr. John </a:t>
            </a:r>
            <a:r>
              <a:rPr lang="en-US" dirty="0" err="1" smtClean="0"/>
              <a:t>Horel</a:t>
            </a:r>
            <a:r>
              <a:rPr lang="en-US" dirty="0" smtClean="0"/>
              <a:t> &amp; Chris Foster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Ramboll</a:t>
            </a:r>
            <a:r>
              <a:rPr lang="en-US" dirty="0" smtClean="0"/>
              <a:t> Environ: Gary Wilson &amp; Chris Emery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"/>
    </mc:Choice>
    <mc:Fallback xmlns="">
      <p:transition spd="slow" advTm="119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 smtClean="0"/>
          </a:p>
          <a:p>
            <a:pPr marL="0" indent="0" algn="ctr">
              <a:buNone/>
            </a:pPr>
            <a:r>
              <a:rPr lang="en-US" sz="5400" b="1" dirty="0" smtClean="0"/>
              <a:t>Thank You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Reduction in Emissions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429396"/>
              </p:ext>
            </p:extLst>
          </p:nvPr>
        </p:nvGraphicFramePr>
        <p:xfrm>
          <a:off x="794065" y="2347613"/>
          <a:ext cx="7242265" cy="1854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63980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CO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NOx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PM2.5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SO2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VOCs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Salt</a:t>
                      </a:r>
                      <a:r>
                        <a:rPr lang="en-US" sz="1700" baseline="0" dirty="0" smtClean="0"/>
                        <a:t> Lake</a:t>
                      </a:r>
                      <a:endParaRPr lang="en-US" sz="17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37.3%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15.6%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21.4%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16.4%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35.8%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Utah</a:t>
                      </a:r>
                      <a:endParaRPr lang="en-US" sz="17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37.8%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17.8%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22.0%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14.2%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38.2%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Cache</a:t>
                      </a:r>
                      <a:endParaRPr lang="en-US" sz="17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35.3%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18.8%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20.0%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10.4%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37.3%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Entire State</a:t>
                      </a:r>
                      <a:endParaRPr lang="en-US" sz="17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38.4%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18.7%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22.0%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12.8%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40.2%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RWC Estimation Tool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 2011 tool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Appliance Fraction</a:t>
            </a:r>
          </a:p>
          <a:p>
            <a:r>
              <a:rPr lang="en-US" sz="1400" dirty="0" smtClean="0"/>
              <a:t>Derived </a:t>
            </a:r>
            <a:r>
              <a:rPr lang="en-US" sz="1400" dirty="0"/>
              <a:t>from the U.S. Department of Commerce, "American Housing Survey for the United States: 2005"  and certified stoves were grown at an EPA estimated 1% per year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Burn Rate</a:t>
            </a:r>
          </a:p>
          <a:p>
            <a:r>
              <a:rPr lang="en-US" sz="1400" dirty="0" smtClean="0"/>
              <a:t>Based </a:t>
            </a:r>
            <a:r>
              <a:rPr lang="en-US" sz="1400" dirty="0"/>
              <a:t>on USDA Forest Service Midwest or Great </a:t>
            </a:r>
            <a:r>
              <a:rPr lang="en-US" sz="1400" dirty="0" smtClean="0"/>
              <a:t>Plain state </a:t>
            </a:r>
            <a:r>
              <a:rPr lang="en-US" sz="1400" dirty="0"/>
              <a:t>surveys performed in the 1990s. Rates were then adjusted to account for efficiencies in EPA certified stoves.  County climate zones were also applied to further adjust burn rates.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NEI 2014 tool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 smtClean="0"/>
              <a:t>Appliance Fraction</a:t>
            </a:r>
          </a:p>
          <a:p>
            <a:r>
              <a:rPr lang="en-US" sz="1600" dirty="0" smtClean="0"/>
              <a:t>American </a:t>
            </a:r>
            <a:r>
              <a:rPr lang="en-US" sz="1600" dirty="0"/>
              <a:t>Housing Survey + Energy information administration residential energy combustion </a:t>
            </a:r>
            <a:r>
              <a:rPr lang="en-US" sz="1600" dirty="0" smtClean="0"/>
              <a:t>survey</a:t>
            </a:r>
            <a:endParaRPr lang="en-US" sz="1600" dirty="0"/>
          </a:p>
          <a:p>
            <a:r>
              <a:rPr lang="en-US" sz="1600" dirty="0"/>
              <a:t>Logistic regression that estimates the likelihood of whether or not a home uses a wood-burning appliance. Uses </a:t>
            </a:r>
            <a:r>
              <a:rPr lang="en-US" sz="1600" dirty="0" smtClean="0"/>
              <a:t>demographic </a:t>
            </a:r>
            <a:r>
              <a:rPr lang="en-US" sz="1600" dirty="0"/>
              <a:t>variables to predict the proportion of homes in each county that uses each </a:t>
            </a:r>
            <a:r>
              <a:rPr lang="en-US" sz="1600" dirty="0" smtClean="0"/>
              <a:t>appliance (home </a:t>
            </a:r>
            <a:r>
              <a:rPr lang="en-US" sz="1600" dirty="0"/>
              <a:t>type; urban/rural setting; number of heating degree days; appliance type; burn type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b="1" dirty="0" smtClean="0"/>
              <a:t>Burn Rate</a:t>
            </a:r>
          </a:p>
          <a:p>
            <a:r>
              <a:rPr lang="en-US" sz="1600" dirty="0" smtClean="0"/>
              <a:t>Estimated </a:t>
            </a:r>
            <a:r>
              <a:rPr lang="en-US" sz="1600" dirty="0"/>
              <a:t>using regression analysis based on each unique combination of home type, urban/rural setting, appliance type and burn type</a:t>
            </a:r>
          </a:p>
          <a:p>
            <a:endParaRPr lang="en-US" sz="1600" b="1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572404"/>
              </p:ext>
            </p:extLst>
          </p:nvPr>
        </p:nvGraphicFramePr>
        <p:xfrm>
          <a:off x="495300" y="2567413"/>
          <a:ext cx="8229600" cy="28041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746833"/>
                <a:gridCol w="3482767"/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</a:rPr>
                        <a:t>Appliance type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</a:rPr>
                        <a:t>Efficiency (%)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</a:rPr>
                        <a:t>Uncertified freestanding cordwood stove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</a:rPr>
                        <a:t>54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</a:rPr>
                        <a:t>Certified non-catalytic cordwood stove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</a:rPr>
                        <a:t>65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</a:rPr>
                        <a:t>Certified catalytic cordwood stove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</a:rPr>
                        <a:t>70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</a:rPr>
                        <a:t>Pellet Stove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</a:rPr>
                        <a:t>75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</a:rPr>
                        <a:t>Uncertified cordwood fireplace insert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</a:rPr>
                        <a:t>49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</a:rPr>
                        <a:t>Certified non-catalytic cordwood insert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</a:rPr>
                        <a:t>60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</a:rPr>
                        <a:t>Certified catalytic cordwood insert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</a:rPr>
                        <a:t>65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</a:rPr>
                        <a:t>Pellet insert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</a:rPr>
                        <a:t>70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</a:rPr>
                        <a:t>Cordwood fireplace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8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 in cords burned between EPA 2011NEIv2 tool &amp; DAQ Survey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266897"/>
              </p:ext>
            </p:extLst>
          </p:nvPr>
        </p:nvGraphicFramePr>
        <p:xfrm>
          <a:off x="1706578" y="2116248"/>
          <a:ext cx="5486400" cy="33375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Fireplaces</a:t>
                      </a:r>
                      <a:endParaRPr lang="en-US" sz="14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Inserts</a:t>
                      </a:r>
                      <a:endParaRPr lang="en-US" sz="14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Stoves</a:t>
                      </a:r>
                      <a:endParaRPr lang="en-US" sz="14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 areas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-49.8%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-40.1%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Box Elder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-36.8%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-20.7%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30.0%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Cache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-33.6%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-48.7%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-10.8%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Davis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-38.0%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-61.3%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-50.4%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Salt Lake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59.3%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-53.9%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-55.0%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Tooele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-11.8%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-28.4%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-16.8%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Utah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-4.3%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-26.7%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-27.9%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Weber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-29.5%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-70.2%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-29.2%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37" y="1157853"/>
            <a:ext cx="7315200" cy="5028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06" y="6291026"/>
            <a:ext cx="52038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36778" y="721156"/>
            <a:ext cx="8229600" cy="2560320"/>
            <a:chOff x="304800" y="457200"/>
            <a:chExt cx="8229600" cy="2670048"/>
          </a:xfrm>
        </p:grpSpPr>
        <p:pic>
          <p:nvPicPr>
            <p:cNvPr id="4" name="Picture 3" descr="C:\Users\Christopher\AppData\Local\Packages\microsoft.windowscommunicationsapps_8wekyb3d8bbwe\LocalState\Files\437\2014\obs time height final [618787]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2" t="7111" r="7708" b="55725"/>
            <a:stretch/>
          </p:blipFill>
          <p:spPr bwMode="auto">
            <a:xfrm>
              <a:off x="304800" y="457200"/>
              <a:ext cx="8229600" cy="26700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96234" y="491038"/>
              <a:ext cx="2980303" cy="385161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Observed boundary layer</a:t>
              </a:r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43996" y="2655898"/>
              <a:ext cx="454454" cy="289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4697" y="3806864"/>
            <a:ext cx="8138160" cy="2560320"/>
            <a:chOff x="381000" y="3505200"/>
            <a:chExt cx="8229600" cy="2667000"/>
          </a:xfrm>
        </p:grpSpPr>
        <p:pic>
          <p:nvPicPr>
            <p:cNvPr id="7" name="Picture 6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9" t="7165" r="8360" b="55864"/>
            <a:stretch/>
          </p:blipFill>
          <p:spPr bwMode="auto">
            <a:xfrm>
              <a:off x="381000" y="3505200"/>
              <a:ext cx="8229600" cy="2667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51352" y="3537583"/>
              <a:ext cx="3052694" cy="384721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Simulated boundary layer</a:t>
              </a:r>
              <a:endParaRPr lang="en-U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09985" y="5693789"/>
              <a:ext cx="454454" cy="289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44619" y="5695357"/>
              <a:ext cx="414779" cy="289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912178" y="2817617"/>
            <a:ext cx="414779" cy="289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89"/>
    </mc:Choice>
    <mc:Fallback xmlns="">
      <p:transition spd="slow" advTm="4948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north sou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01" y="58381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252355" cy="4718304"/>
          </a:xfrm>
        </p:spPr>
        <p:txBody>
          <a:bodyPr>
            <a:normAutofit/>
          </a:bodyPr>
          <a:lstStyle/>
          <a:p>
            <a:r>
              <a:rPr lang="en-US" sz="1800" dirty="0"/>
              <a:t>Three non-attainment areas</a:t>
            </a:r>
          </a:p>
          <a:p>
            <a:r>
              <a:rPr lang="en-US" sz="1800" dirty="0"/>
              <a:t>Confined topography</a:t>
            </a:r>
          </a:p>
          <a:p>
            <a:r>
              <a:rPr lang="en-US" sz="1800" dirty="0"/>
              <a:t>Susceptible to strong wintertime inversions</a:t>
            </a:r>
          </a:p>
          <a:p>
            <a:r>
              <a:rPr lang="en-US" sz="1800" b="1" u="sng" dirty="0"/>
              <a:t>Exceedances of 24-hr </a:t>
            </a:r>
            <a:r>
              <a:rPr lang="en-US" sz="1800" b="1" u="sng" dirty="0" smtClean="0"/>
              <a:t>PM2.5 NAAQS </a:t>
            </a:r>
            <a:r>
              <a:rPr lang="en-US" sz="1800" b="1" u="sng" dirty="0"/>
              <a:t>during wintertime inversions</a:t>
            </a:r>
          </a:p>
        </p:txBody>
      </p:sp>
      <p:sp>
        <p:nvSpPr>
          <p:cNvPr id="4" name="AutoShape 2" descr="Image result for utah nonattainment are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mage result for utah nonattainment are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2706" name="Picture 2" descr="C:\Users\ndaher\Downloads\without_cover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18" y="469850"/>
            <a:ext cx="4846320" cy="62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r="1869"/>
          <a:stretch/>
        </p:blipFill>
        <p:spPr bwMode="auto">
          <a:xfrm>
            <a:off x="1710049" y="3671889"/>
            <a:ext cx="4053525" cy="29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20831661">
            <a:off x="4718883" y="4708830"/>
            <a:ext cx="1946493" cy="448813"/>
          </a:xfrm>
          <a:prstGeom prst="leftArrow">
            <a:avLst>
              <a:gd name="adj1" fmla="val 289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Image result for clipart north west east sout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60" y="681947"/>
            <a:ext cx="1097280" cy="10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60259" y="6568604"/>
            <a:ext cx="283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NP </a:t>
            </a:r>
            <a:r>
              <a:rPr lang="en-US" sz="1600" dirty="0" err="1" smtClean="0"/>
              <a:t>Lareau</a:t>
            </a:r>
            <a:r>
              <a:rPr lang="en-US" sz="1600" dirty="0" smtClean="0"/>
              <a:t> et al. AMS 2013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0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77"/>
    </mc:Choice>
    <mc:Fallback xmlns="">
      <p:transition spd="slow" advTm="4247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968750" y="1600200"/>
          <a:ext cx="4846638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7" name="SPW 11.0 Graph" r:id="rId5" imgW="5142240" imgH="4208040" progId="SigmaPlotGraphicObject.10">
                  <p:embed/>
                </p:oleObj>
              </mc:Choice>
              <mc:Fallback>
                <p:oleObj name="SPW 11.0 Graph" r:id="rId5" imgW="5142240" imgH="42080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8750" y="1600200"/>
                        <a:ext cx="4846638" cy="395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260716" cy="4718304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KVPATCH preprocessor applied to: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Enhance nighttime mixing over urban areas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Enhancement over user-specified surface layer depth</a:t>
            </a:r>
          </a:p>
          <a:p>
            <a:endParaRPr lang="en-US" sz="1800" dirty="0"/>
          </a:p>
          <a:p>
            <a:r>
              <a:rPr lang="en-US" sz="1800" dirty="0" smtClean="0"/>
              <a:t>Day-by-day basis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413" y="2020228"/>
            <a:ext cx="359924" cy="2991355"/>
          </a:xfrm>
          <a:prstGeom prst="rect">
            <a:avLst/>
          </a:prstGeom>
          <a:solidFill>
            <a:srgbClr val="D16349">
              <a:alpha val="25098"/>
            </a:srgbClr>
          </a:solidFill>
          <a:ln>
            <a:solidFill>
              <a:srgbClr val="D16349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24003" y="2547715"/>
            <a:ext cx="323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Weak trough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KVPATCH Application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2366" y="3847838"/>
            <a:ext cx="222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Set depth = 200 m</a:t>
            </a:r>
            <a:endParaRPr lang="en-US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8928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02"/>
    </mc:Choice>
    <mc:Fallback xmlns="">
      <p:transition spd="slow" advTm="28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968750" y="1600200"/>
          <a:ext cx="4846638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1" name="SPW 11.0 Graph" r:id="rId5" imgW="5142240" imgH="4208040" progId="SigmaPlotGraphicObject.10">
                  <p:embed/>
                </p:oleObj>
              </mc:Choice>
              <mc:Fallback>
                <p:oleObj name="SPW 11.0 Graph" r:id="rId5" imgW="5142240" imgH="42080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8750" y="1600200"/>
                        <a:ext cx="4846638" cy="395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260716" cy="4718304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KVPATCH preprocessor applied to: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Enhance nighttime mixing over urban areas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Enhancement over user-specified surface layer depth</a:t>
            </a:r>
          </a:p>
          <a:p>
            <a:endParaRPr lang="en-US" sz="1800" dirty="0"/>
          </a:p>
          <a:p>
            <a:r>
              <a:rPr lang="en-US" sz="1800" dirty="0"/>
              <a:t>Day-by-day basis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KVPATCH Application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70764" y="2020227"/>
            <a:ext cx="1199148" cy="2991355"/>
          </a:xfrm>
          <a:prstGeom prst="rect">
            <a:avLst/>
          </a:prstGeom>
          <a:solidFill>
            <a:srgbClr val="D16349">
              <a:alpha val="25098"/>
            </a:srgbClr>
          </a:solidFill>
          <a:ln>
            <a:solidFill>
              <a:srgbClr val="D16349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78841" y="2020226"/>
            <a:ext cx="1569689" cy="2991355"/>
          </a:xfrm>
          <a:prstGeom prst="rect">
            <a:avLst/>
          </a:prstGeom>
          <a:solidFill>
            <a:srgbClr val="D16349">
              <a:alpha val="25098"/>
            </a:srgbClr>
          </a:solidFill>
          <a:ln>
            <a:solidFill>
              <a:srgbClr val="D16349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59940" y="4085617"/>
            <a:ext cx="222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Set depth = 600 m</a:t>
            </a:r>
            <a:endParaRPr lang="en-US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992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1"/>
    </mc:Choice>
    <mc:Fallback xmlns="">
      <p:transition spd="slow" advTm="4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639363"/>
              </p:ext>
            </p:extLst>
          </p:nvPr>
        </p:nvGraphicFramePr>
        <p:xfrm>
          <a:off x="1796470" y="1533545"/>
          <a:ext cx="5577840" cy="459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4" name="SPW 11.0 Graph" r:id="rId5" imgW="5142240" imgH="4246200" progId="SigmaPlotGraphicObject.10">
                  <p:embed/>
                </p:oleObj>
              </mc:Choice>
              <mc:Fallback>
                <p:oleObj name="SPW 11.0 Graph" r:id="rId5" imgW="5142240" imgH="424620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470" y="1533545"/>
                        <a:ext cx="5577840" cy="4591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 Model Performance: Crustal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69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0"/>
    </mc:Choice>
    <mc:Fallback xmlns="">
      <p:transition spd="slow" advTm="761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346969"/>
              </p:ext>
            </p:extLst>
          </p:nvPr>
        </p:nvGraphicFramePr>
        <p:xfrm>
          <a:off x="1501526" y="1517763"/>
          <a:ext cx="5635352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8" name="SPW 11.0 Graph" r:id="rId5" imgW="5142240" imgH="4268160" progId="SigmaPlotGraphicObject.10">
                  <p:embed/>
                </p:oleObj>
              </mc:Choice>
              <mc:Fallback>
                <p:oleObj name="SPW 11.0 Graph" r:id="rId5" imgW="5142240" imgH="42681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1526" y="1517763"/>
                        <a:ext cx="5635352" cy="4663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 Model Performance: Primary OC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34850" y="2084920"/>
            <a:ext cx="1401146" cy="3474720"/>
          </a:xfrm>
          <a:prstGeom prst="rect">
            <a:avLst/>
          </a:prstGeom>
          <a:solidFill>
            <a:srgbClr val="D16349">
              <a:alpha val="30196"/>
            </a:srgbClr>
          </a:solidFill>
          <a:ln>
            <a:solidFill>
              <a:srgbClr val="D16349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47270" y="2807618"/>
            <a:ext cx="366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eas. PM2.5 = 49.1 µg/m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67567" y="3141104"/>
            <a:ext cx="647153" cy="582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47270" y="4658407"/>
            <a:ext cx="366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eas. PM2.5 = 65.4 µg/m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702252" y="4466805"/>
            <a:ext cx="594686" cy="24703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570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23"/>
    </mc:Choice>
    <mc:Fallback xmlns="">
      <p:transition spd="slow" advTm="33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7" t="21918" r="39720" b="4815"/>
          <a:stretch/>
        </p:blipFill>
        <p:spPr bwMode="auto">
          <a:xfrm>
            <a:off x="5090186" y="1077769"/>
            <a:ext cx="3718919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Change in POA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581" t="20786" r="38935" b="8105"/>
          <a:stretch/>
        </p:blipFill>
        <p:spPr>
          <a:xfrm>
            <a:off x="542136" y="1060070"/>
            <a:ext cx="3612056" cy="5669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9315" y="1050913"/>
            <a:ext cx="2103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Jan. 2</a:t>
            </a:r>
          </a:p>
          <a:p>
            <a:pPr algn="ctr"/>
            <a:r>
              <a:rPr lang="en-US" b="1" dirty="0" smtClean="0"/>
              <a:t>PM2.5 &lt; 25 </a:t>
            </a:r>
            <a:r>
              <a:rPr lang="en-US" b="1" dirty="0" err="1" smtClean="0"/>
              <a:t>ug</a:t>
            </a:r>
            <a:r>
              <a:rPr lang="en-US" b="1" dirty="0" smtClean="0"/>
              <a:t>/m3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23973" y="1153987"/>
            <a:ext cx="2103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Jan. 7</a:t>
            </a:r>
          </a:p>
          <a:p>
            <a:pPr algn="ctr"/>
            <a:r>
              <a:rPr lang="en-US" b="1" dirty="0" smtClean="0"/>
              <a:t>PM2.5 &gt; 50 </a:t>
            </a:r>
            <a:r>
              <a:rPr lang="en-US" b="1" dirty="0" err="1" smtClean="0"/>
              <a:t>ug</a:t>
            </a:r>
            <a:r>
              <a:rPr lang="en-US" b="1" dirty="0" smtClean="0"/>
              <a:t>/m3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47"/>
    </mc:Choice>
    <mc:Fallback xmlns="">
      <p:transition spd="slow" advTm="27247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Residential Wood-combustion Source Estimates: Base Case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1" t="20985" r="41519" b="9704"/>
          <a:stretch/>
        </p:blipFill>
        <p:spPr bwMode="auto">
          <a:xfrm>
            <a:off x="5010112" y="1259844"/>
            <a:ext cx="348570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5682" t="19940" r="38430" b="4596"/>
          <a:stretch/>
        </p:blipFill>
        <p:spPr>
          <a:xfrm>
            <a:off x="924450" y="1139264"/>
            <a:ext cx="3474720" cy="5697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0626" y="1153862"/>
            <a:ext cx="2103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Jan. 2</a:t>
            </a:r>
          </a:p>
          <a:p>
            <a:pPr algn="ctr"/>
            <a:r>
              <a:rPr lang="en-US" b="1" dirty="0" smtClean="0"/>
              <a:t>PM2.5 &lt; 25 </a:t>
            </a:r>
            <a:r>
              <a:rPr lang="en-US" b="1" dirty="0" err="1" smtClean="0"/>
              <a:t>ug</a:t>
            </a:r>
            <a:r>
              <a:rPr lang="en-US" b="1" dirty="0" smtClean="0"/>
              <a:t>/m3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12130" y="1063429"/>
            <a:ext cx="2103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Jan. 7</a:t>
            </a:r>
          </a:p>
          <a:p>
            <a:pPr algn="ctr"/>
            <a:r>
              <a:rPr lang="en-US" b="1" dirty="0" smtClean="0"/>
              <a:t>PM2.5 &gt; 50 </a:t>
            </a:r>
            <a:r>
              <a:rPr lang="en-US" b="1" dirty="0" err="1" smtClean="0"/>
              <a:t>ug</a:t>
            </a:r>
            <a:r>
              <a:rPr lang="en-US" b="1" dirty="0" smtClean="0"/>
              <a:t>/m3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51"/>
    </mc:Choice>
    <mc:Fallback xmlns="">
      <p:transition spd="slow" advTm="6735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5" t="20729" r="40082" b="7982"/>
          <a:stretch/>
        </p:blipFill>
        <p:spPr bwMode="auto">
          <a:xfrm>
            <a:off x="4655127" y="800099"/>
            <a:ext cx="4010892" cy="586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t="20755" r="40247" b="8087"/>
          <a:stretch/>
        </p:blipFill>
        <p:spPr bwMode="auto">
          <a:xfrm>
            <a:off x="685800" y="789707"/>
            <a:ext cx="3595256" cy="57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65884"/>
              </p:ext>
            </p:extLst>
          </p:nvPr>
        </p:nvGraphicFramePr>
        <p:xfrm>
          <a:off x="402115" y="1142449"/>
          <a:ext cx="3657600" cy="2975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68" name="SPW 11.0 Graph" r:id="rId4" imgW="5141520" imgH="4206960" progId="SigmaPlotGraphicObject.10">
                  <p:embed/>
                </p:oleObj>
              </mc:Choice>
              <mc:Fallback>
                <p:oleObj name="SPW 11.0 Graph" r:id="rId4" imgW="5141520" imgH="42069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2115" y="1142449"/>
                        <a:ext cx="3657600" cy="2975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73427"/>
              </p:ext>
            </p:extLst>
          </p:nvPr>
        </p:nvGraphicFramePr>
        <p:xfrm>
          <a:off x="5111829" y="1131434"/>
          <a:ext cx="3657600" cy="298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69" name="SPW 11.0 Graph" r:id="rId6" imgW="5154120" imgH="4205520" progId="SigmaPlotGraphicObject.10">
                  <p:embed/>
                </p:oleObj>
              </mc:Choice>
              <mc:Fallback>
                <p:oleObj name="SPW 11.0 Graph" r:id="rId6" imgW="5154120" imgH="42055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11829" y="1131434"/>
                        <a:ext cx="3657600" cy="2983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Performance: Total PM2.5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556925"/>
              </p:ext>
            </p:extLst>
          </p:nvPr>
        </p:nvGraphicFramePr>
        <p:xfrm>
          <a:off x="457200" y="3874020"/>
          <a:ext cx="3657600" cy="298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70" name="SPW 11.0 Graph" r:id="rId8" imgW="5154120" imgH="4205520" progId="SigmaPlotGraphicObject.10">
                  <p:embed/>
                </p:oleObj>
              </mc:Choice>
              <mc:Fallback>
                <p:oleObj name="SPW 11.0 Graph" r:id="rId8" imgW="5154120" imgH="42055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3874020"/>
                        <a:ext cx="3657600" cy="2983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921665"/>
              </p:ext>
            </p:extLst>
          </p:nvPr>
        </p:nvGraphicFramePr>
        <p:xfrm>
          <a:off x="5166914" y="3844641"/>
          <a:ext cx="3657600" cy="298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71" name="SPW 11.0 Graph" r:id="rId10" imgW="5154120" imgH="4205520" progId="SigmaPlotGraphicObject.10">
                  <p:embed/>
                </p:oleObj>
              </mc:Choice>
              <mc:Fallback>
                <p:oleObj name="SPW 11.0 Graph" r:id="rId10" imgW="5154120" imgH="42055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66914" y="3844641"/>
                        <a:ext cx="3657600" cy="2983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5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1069" y="2191086"/>
          <a:ext cx="4663440" cy="3695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4" name="SPW 11.0 Graph" r:id="rId4" imgW="5305680" imgH="4204080" progId="SigmaPlotGraphicObject.10">
                  <p:embed/>
                </p:oleObj>
              </mc:Choice>
              <mc:Fallback>
                <p:oleObj name="SPW 11.0 Graph" r:id="rId4" imgW="5305680" imgH="420408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069" y="2191086"/>
                        <a:ext cx="4663440" cy="3695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80560" y="2235744"/>
          <a:ext cx="4663440" cy="369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5" name="SPW 11.0 Graph" r:id="rId6" imgW="5305320" imgH="4205520" progId="SigmaPlotGraphicObject.10">
                  <p:embed/>
                </p:oleObj>
              </mc:Choice>
              <mc:Fallback>
                <p:oleObj name="SPW 11.0 Graph" r:id="rId6" imgW="5305320" imgH="42055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80560" y="2235744"/>
                        <a:ext cx="4663440" cy="369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252355" cy="4718304"/>
          </a:xfrm>
        </p:spPr>
        <p:txBody>
          <a:bodyPr>
            <a:normAutofit/>
          </a:bodyPr>
          <a:lstStyle/>
          <a:p>
            <a:r>
              <a:rPr lang="en-US" sz="1800" dirty="0"/>
              <a:t>Three non-attainment areas</a:t>
            </a:r>
          </a:p>
          <a:p>
            <a:r>
              <a:rPr lang="en-US" sz="1800" dirty="0"/>
              <a:t>Confined topography</a:t>
            </a:r>
          </a:p>
          <a:p>
            <a:r>
              <a:rPr lang="en-US" sz="1800" dirty="0"/>
              <a:t>Susceptible to strong wintertime inversions</a:t>
            </a:r>
          </a:p>
          <a:p>
            <a:r>
              <a:rPr lang="en-US" sz="1800" b="1" u="sng" dirty="0"/>
              <a:t>Exceedances of 24-hr </a:t>
            </a:r>
            <a:r>
              <a:rPr lang="en-US" sz="1800" b="1" u="sng" dirty="0" smtClean="0"/>
              <a:t>PM2.5 NAAQS </a:t>
            </a:r>
            <a:r>
              <a:rPr lang="en-US" sz="1800" b="1" u="sng" dirty="0"/>
              <a:t>during wintertime inversions</a:t>
            </a:r>
          </a:p>
        </p:txBody>
      </p:sp>
      <p:sp>
        <p:nvSpPr>
          <p:cNvPr id="4" name="AutoShape 2" descr="Image result for utah nonattainment are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Image result for utah nonattainment are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3730" name="Picture 2" descr="C:\Users\ndaher\Downloads\with_cover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95" y="469851"/>
            <a:ext cx="4846320" cy="62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Image result for clipart north west east sou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60" y="681947"/>
            <a:ext cx="1097280" cy="10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06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2"/>
    </mc:Choice>
    <mc:Fallback xmlns="">
      <p:transition spd="slow" advTm="572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richmackey.com.s146108.gridserver.com/wp-content/uploads/2011/01/google-marker-preview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07" y="4346124"/>
            <a:ext cx="168504" cy="32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572000" y="602216"/>
            <a:ext cx="4476903" cy="6126479"/>
            <a:chOff x="1788606" y="93928"/>
            <a:chExt cx="5374192" cy="6670191"/>
          </a:xfrm>
        </p:grpSpPr>
        <p:grpSp>
          <p:nvGrpSpPr>
            <p:cNvPr id="16" name="Group 15"/>
            <p:cNvGrpSpPr/>
            <p:nvPr/>
          </p:nvGrpSpPr>
          <p:grpSpPr>
            <a:xfrm>
              <a:off x="1788606" y="93928"/>
              <a:ext cx="5374192" cy="6670191"/>
              <a:chOff x="2608739" y="365649"/>
              <a:chExt cx="4858860" cy="5791200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90" t="11079" r="56661" b="6830"/>
              <a:stretch/>
            </p:blipFill>
            <p:spPr bwMode="auto">
              <a:xfrm>
                <a:off x="2608739" y="365649"/>
                <a:ext cx="4858860" cy="579120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3" name="Picture 4" descr="http://richmackey.com.s146108.gridserver.com/wp-content/uploads/2011/01/google-marker-preview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4997" y="5549968"/>
                <a:ext cx="182880" cy="30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http://richmackey.com.s146108.gridserver.com/wp-content/uploads/2011/01/google-marker-preview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1493203"/>
                <a:ext cx="182880" cy="30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788606" y="112505"/>
              <a:ext cx="756368" cy="445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8912" y="1673352"/>
            <a:ext cx="3895344" cy="4718304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Wintertime PM2.5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Residential Wood Combustion (RWC) accounts </a:t>
            </a:r>
            <a:r>
              <a:rPr lang="en-US" sz="2000" dirty="0"/>
              <a:t>for </a:t>
            </a:r>
            <a:r>
              <a:rPr lang="en-US" sz="2000" u="sng" dirty="0" smtClean="0"/>
              <a:t>13-21%</a:t>
            </a:r>
            <a:r>
              <a:rPr lang="en-US" sz="2000" dirty="0" smtClean="0"/>
              <a:t> </a:t>
            </a:r>
            <a:r>
              <a:rPr lang="en-US" sz="2000" dirty="0"/>
              <a:t>of wintertime </a:t>
            </a:r>
            <a:r>
              <a:rPr lang="en-US" sz="2000" dirty="0" smtClean="0"/>
              <a:t>PM2.5 in Utah’s non-attainment areas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117481"/>
              </p:ext>
            </p:extLst>
          </p:nvPr>
        </p:nvGraphicFramePr>
        <p:xfrm>
          <a:off x="5183389" y="3369950"/>
          <a:ext cx="3542044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485100"/>
              </p:ext>
            </p:extLst>
          </p:nvPr>
        </p:nvGraphicFramePr>
        <p:xfrm>
          <a:off x="5811927" y="5126559"/>
          <a:ext cx="347472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303872"/>
              </p:ext>
            </p:extLst>
          </p:nvPr>
        </p:nvGraphicFramePr>
        <p:xfrm>
          <a:off x="4334256" y="1131606"/>
          <a:ext cx="457200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18602" y="429634"/>
            <a:ext cx="2103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Wintertime PM2.5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5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1"/>
    </mc:Choice>
    <mc:Fallback xmlns="">
      <p:transition spd="slow" advTm="1407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8912" y="1673352"/>
            <a:ext cx="3895344" cy="4718304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123" y="1385741"/>
            <a:ext cx="4800502" cy="5044714"/>
            <a:chOff x="207117" y="1597687"/>
            <a:chExt cx="4631845" cy="4996025"/>
          </a:xfrm>
        </p:grpSpPr>
        <p:graphicFrame>
          <p:nvGraphicFramePr>
            <p:cNvPr id="27" name="Chart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55231782"/>
                </p:ext>
              </p:extLst>
            </p:nvPr>
          </p:nvGraphicFramePr>
          <p:xfrm>
            <a:off x="207117" y="1597687"/>
            <a:ext cx="4547762" cy="4996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339490" y="5919788"/>
              <a:ext cx="4499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PMF results</a:t>
              </a:r>
              <a:br>
                <a:rPr lang="en-US" dirty="0" smtClean="0"/>
              </a:br>
              <a:r>
                <a:rPr lang="en-US" dirty="0" smtClean="0"/>
                <a:t>winter 2014-2015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849744" y="2213682"/>
            <a:ext cx="622998" cy="68328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http://richmackey.com.s146108.gridserver.com/wp-content/uploads/2011/01/google-marker-preview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07" y="4346124"/>
            <a:ext cx="168504" cy="32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4572000" y="503063"/>
            <a:ext cx="4476903" cy="6126479"/>
            <a:chOff x="1788606" y="93928"/>
            <a:chExt cx="5374192" cy="6670191"/>
          </a:xfrm>
        </p:grpSpPr>
        <p:grpSp>
          <p:nvGrpSpPr>
            <p:cNvPr id="31" name="Group 30"/>
            <p:cNvGrpSpPr/>
            <p:nvPr/>
          </p:nvGrpSpPr>
          <p:grpSpPr>
            <a:xfrm>
              <a:off x="1788606" y="93928"/>
              <a:ext cx="5374192" cy="6670191"/>
              <a:chOff x="2608739" y="365649"/>
              <a:chExt cx="4858860" cy="5791200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90" t="11079" r="56661" b="6830"/>
              <a:stretch/>
            </p:blipFill>
            <p:spPr bwMode="auto">
              <a:xfrm>
                <a:off x="2608739" y="365649"/>
                <a:ext cx="4858860" cy="579120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4" name="Picture 4" descr="http://richmackey.com.s146108.gridserver.com/wp-content/uploads/2011/01/google-marker-preview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4997" y="5549968"/>
                <a:ext cx="182880" cy="30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4" descr="http://richmackey.com.s146108.gridserver.com/wp-content/uploads/2011/01/google-marker-preview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1493203"/>
                <a:ext cx="182880" cy="30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1788606" y="112505"/>
              <a:ext cx="756368" cy="445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484949"/>
              </p:ext>
            </p:extLst>
          </p:nvPr>
        </p:nvGraphicFramePr>
        <p:xfrm>
          <a:off x="5183389" y="3270797"/>
          <a:ext cx="3542044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640364"/>
              </p:ext>
            </p:extLst>
          </p:nvPr>
        </p:nvGraphicFramePr>
        <p:xfrm>
          <a:off x="4334256" y="1032453"/>
          <a:ext cx="457200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2975402" y="2086647"/>
            <a:ext cx="3979009" cy="145665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161243" y="4923693"/>
            <a:ext cx="3983135" cy="67973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484956"/>
              </p:ext>
            </p:extLst>
          </p:nvPr>
        </p:nvGraphicFramePr>
        <p:xfrm>
          <a:off x="5811927" y="5027406"/>
          <a:ext cx="347472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18602" y="429634"/>
            <a:ext cx="2103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Wintertime PM2.5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055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68"/>
    </mc:Choice>
    <mc:Fallback xmlns="">
      <p:transition spd="slow" advTm="2446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Determine the Impact of a Wood-Stove Change-out Program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3574732"/>
              </p:ext>
            </p:extLst>
          </p:nvPr>
        </p:nvGraphicFramePr>
        <p:xfrm>
          <a:off x="1624584" y="2066544"/>
          <a:ext cx="6096000" cy="381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09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6"/>
    </mc:Choice>
    <mc:Fallback xmlns="">
      <p:transition spd="slow" advTm="1759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 Run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Baseline residential wood-burning inventory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Sensitivity Run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54879" y="2438400"/>
            <a:ext cx="4127863" cy="3951288"/>
          </a:xfrm>
        </p:spPr>
        <p:txBody>
          <a:bodyPr/>
          <a:lstStyle/>
          <a:p>
            <a:r>
              <a:rPr lang="en-US" dirty="0" smtClean="0"/>
              <a:t>Modified inventory</a:t>
            </a:r>
          </a:p>
          <a:p>
            <a:r>
              <a:rPr lang="en-US" dirty="0" smtClean="0"/>
              <a:t>Wood-burning devices replaced by </a:t>
            </a:r>
            <a:r>
              <a:rPr lang="en-US" altLang="en-US" dirty="0" smtClean="0">
                <a:solidFill>
                  <a:srgbClr val="000000"/>
                </a:solidFill>
              </a:rPr>
              <a:t>EPA-certified ones</a:t>
            </a:r>
            <a:endParaRPr lang="en-US" alt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8762" y="4955770"/>
            <a:ext cx="70122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16349"/>
                </a:solidFill>
              </a:rPr>
              <a:t>Source Apportionment Modeling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8762" y="4955773"/>
            <a:ext cx="70122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16349"/>
                </a:solidFill>
              </a:rPr>
              <a:t>Source Apportionment Modeling</a:t>
            </a:r>
          </a:p>
          <a:p>
            <a:pPr algn="ctr"/>
            <a:r>
              <a:rPr lang="en-US" sz="2400" b="1" dirty="0" smtClean="0">
                <a:solidFill>
                  <a:srgbClr val="D16349"/>
                </a:solidFill>
              </a:rPr>
              <a:t>CAMx6.3+PSAT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7BE0-7FFA-48D1-A627-44696603FCB0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2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72"/>
    </mc:Choice>
    <mc:Fallback xmlns="">
      <p:transition spd="slow" advTm="64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Configuration: CAMx6.3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7217" r="68813" b="2982"/>
          <a:stretch/>
        </p:blipFill>
        <p:spPr>
          <a:xfrm>
            <a:off x="5891640" y="1338513"/>
            <a:ext cx="2724779" cy="5212080"/>
          </a:xfrm>
        </p:spPr>
      </p:pic>
      <p:sp>
        <p:nvSpPr>
          <p:cNvPr id="7" name="TextBox 6"/>
          <p:cNvSpPr txBox="1"/>
          <p:nvPr/>
        </p:nvSpPr>
        <p:spPr>
          <a:xfrm>
            <a:off x="6521026" y="1402773"/>
            <a:ext cx="1976214" cy="33855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1.33 km (201 x 90)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26025" y="1652154"/>
            <a:ext cx="4873337" cy="4665518"/>
            <a:chOff x="426025" y="1735282"/>
            <a:chExt cx="4873337" cy="46655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0" t="7361" r="42045" b="5616"/>
            <a:stretch/>
          </p:blipFill>
          <p:spPr>
            <a:xfrm>
              <a:off x="426025" y="1735282"/>
              <a:ext cx="4873337" cy="466551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712027" y="2130136"/>
              <a:ext cx="779318" cy="19379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1890" y="6341604"/>
            <a:ext cx="208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Two-way Nesting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712027" y="1413164"/>
            <a:ext cx="3553691" cy="63384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12027" y="3984913"/>
            <a:ext cx="3553691" cy="235669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5635" y="1695892"/>
            <a:ext cx="1958656" cy="33855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 km (180 x 186)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42"/>
    </mc:Choice>
    <mc:Fallback xmlns="">
      <p:transition spd="slow" advTm="1444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2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3.7|1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10549</TotalTime>
  <Words>1565</Words>
  <Application>Microsoft Office PowerPoint</Application>
  <PresentationFormat>On-screen Show (4:3)</PresentationFormat>
  <Paragraphs>398</Paragraphs>
  <Slides>38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Clarity</vt:lpstr>
      <vt:lpstr>SPW 11.0 Graph</vt:lpstr>
      <vt:lpstr>SigmaPlot 11.0 Graph</vt:lpstr>
      <vt:lpstr>Predicting the Impact of a Wood-Stove Change-Out Program on Ambient Particle Levels in Utah Valleys</vt:lpstr>
      <vt:lpstr>Overview</vt:lpstr>
      <vt:lpstr>Overview</vt:lpstr>
      <vt:lpstr>Overview</vt:lpstr>
      <vt:lpstr>Overview</vt:lpstr>
      <vt:lpstr>Overview</vt:lpstr>
      <vt:lpstr>Objective</vt:lpstr>
      <vt:lpstr>Approach</vt:lpstr>
      <vt:lpstr>Model Configuration: CAMx6.3</vt:lpstr>
      <vt:lpstr>Model Configuration: CAMx6.3</vt:lpstr>
      <vt:lpstr>Modeling Episode: Wintertime Inversion</vt:lpstr>
      <vt:lpstr>Model Modifications</vt:lpstr>
      <vt:lpstr>Base Case Model Performance: Primary OC</vt:lpstr>
      <vt:lpstr>Base Case Model Performance: Primary OC</vt:lpstr>
      <vt:lpstr>Base Case Model Performance: PM2.5</vt:lpstr>
      <vt:lpstr>PSAT: Source Regions/Groups</vt:lpstr>
      <vt:lpstr>Absolute Drop in RWC (µg/m3)</vt:lpstr>
      <vt:lpstr>Absolute Change in Ambient PM2.5 (µg/m3)</vt:lpstr>
      <vt:lpstr>PMF vs. CAMx-PSAT </vt:lpstr>
      <vt:lpstr>Findings</vt:lpstr>
      <vt:lpstr>Acknowledgements</vt:lpstr>
      <vt:lpstr>PowerPoint Presentation</vt:lpstr>
      <vt:lpstr>PowerPoint Presentation</vt:lpstr>
      <vt:lpstr>Percent Reduction in Emissions</vt:lpstr>
      <vt:lpstr>EPA RWC Estimation Tool</vt:lpstr>
      <vt:lpstr>PowerPoint Presentation</vt:lpstr>
      <vt:lpstr>Difference in cords burned between EPA 2011NEIv2 tool &amp; DAQ Survey</vt:lpstr>
      <vt:lpstr>Emissions Calculation</vt:lpstr>
      <vt:lpstr>PowerPoint Presentation</vt:lpstr>
      <vt:lpstr>KVPATCH Application</vt:lpstr>
      <vt:lpstr>KVPATCH Application</vt:lpstr>
      <vt:lpstr>Base Case Model Performance: Crustal Material</vt:lpstr>
      <vt:lpstr>Base Case Model Performance: Primary OC</vt:lpstr>
      <vt:lpstr>Absolute Change in POA</vt:lpstr>
      <vt:lpstr>Residential Wood-combustion Source Estimates: Base Case</vt:lpstr>
      <vt:lpstr>Sensitivity Analysis</vt:lpstr>
      <vt:lpstr>Model Performance: Total PM2.5</vt:lpstr>
      <vt:lpstr>Sensitivity Analysis</vt:lpstr>
    </vt:vector>
  </TitlesOfParts>
  <Company>State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Quality</dc:title>
  <dc:creator>Nancy Daher</dc:creator>
  <cp:lastModifiedBy>ndaher</cp:lastModifiedBy>
  <cp:revision>1281</cp:revision>
  <cp:lastPrinted>2016-10-20T22:02:10Z</cp:lastPrinted>
  <dcterms:created xsi:type="dcterms:W3CDTF">2016-02-09T00:54:03Z</dcterms:created>
  <dcterms:modified xsi:type="dcterms:W3CDTF">2016-10-25T03:38:21Z</dcterms:modified>
</cp:coreProperties>
</file>