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1.bin" ContentType="application/vnd.openxmlformats-officedocument.oleObject"/>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notesSlides/notesSlide18.xml" ContentType="application/vnd.openxmlformats-officedocument.presentationml.notesSlide+xml"/>
  <Override PartName="/ppt/notesSlides/notesSlide19.xml" ContentType="application/vnd.openxmlformats-officedocument.presentationml.notesSlide+xml"/>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notesSlides/notesSlide20.xml" ContentType="application/vnd.openxmlformats-officedocument.presentationml.notesSlide+xml"/>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embeddings/oleObject16.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698" r:id="rId4"/>
    <p:sldMasterId id="2147483710" r:id="rId5"/>
  </p:sldMasterIdLst>
  <p:notesMasterIdLst>
    <p:notesMasterId r:id="rId41"/>
  </p:notesMasterIdLst>
  <p:sldIdLst>
    <p:sldId id="497" r:id="rId6"/>
    <p:sldId id="395" r:id="rId7"/>
    <p:sldId id="491" r:id="rId8"/>
    <p:sldId id="490" r:id="rId9"/>
    <p:sldId id="487" r:id="rId10"/>
    <p:sldId id="492" r:id="rId11"/>
    <p:sldId id="488" r:id="rId12"/>
    <p:sldId id="489" r:id="rId13"/>
    <p:sldId id="486" r:id="rId14"/>
    <p:sldId id="509" r:id="rId15"/>
    <p:sldId id="510" r:id="rId16"/>
    <p:sldId id="508" r:id="rId17"/>
    <p:sldId id="498" r:id="rId18"/>
    <p:sldId id="494" r:id="rId19"/>
    <p:sldId id="499" r:id="rId20"/>
    <p:sldId id="481" r:id="rId21"/>
    <p:sldId id="480" r:id="rId22"/>
    <p:sldId id="482" r:id="rId23"/>
    <p:sldId id="503" r:id="rId24"/>
    <p:sldId id="512" r:id="rId25"/>
    <p:sldId id="513" r:id="rId26"/>
    <p:sldId id="483" r:id="rId27"/>
    <p:sldId id="500" r:id="rId28"/>
    <p:sldId id="506" r:id="rId29"/>
    <p:sldId id="507" r:id="rId30"/>
    <p:sldId id="511" r:id="rId31"/>
    <p:sldId id="517" r:id="rId32"/>
    <p:sldId id="518" r:id="rId33"/>
    <p:sldId id="475" r:id="rId34"/>
    <p:sldId id="514" r:id="rId35"/>
    <p:sldId id="501" r:id="rId36"/>
    <p:sldId id="515" r:id="rId37"/>
    <p:sldId id="516" r:id="rId38"/>
    <p:sldId id="504" r:id="rId39"/>
    <p:sldId id="505" r:id="rId4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4A9B"/>
    <a:srgbClr val="2F6691"/>
    <a:srgbClr val="1447BD"/>
    <a:srgbClr val="FFFFFF"/>
    <a:srgbClr val="3C75C9"/>
    <a:srgbClr val="015DFF"/>
    <a:srgbClr val="0476FF"/>
    <a:srgbClr val="90BFFF"/>
    <a:srgbClr val="4388D9"/>
    <a:srgbClr val="9FB5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2" d="100"/>
          <a:sy n="142" d="100"/>
        </p:scale>
        <p:origin x="-120" y="-8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40" Type="http://schemas.openxmlformats.org/officeDocument/2006/relationships/slide" Target="slides/slide35.xml"/><Relationship Id="rId41" Type="http://schemas.openxmlformats.org/officeDocument/2006/relationships/notesMaster" Target="notesMasters/notes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1.emf"/><Relationship Id="rId4" Type="http://schemas.openxmlformats.org/officeDocument/2006/relationships/image" Target="../media/image42.emf"/><Relationship Id="rId5" Type="http://schemas.openxmlformats.org/officeDocument/2006/relationships/image" Target="../media/image43.emf"/><Relationship Id="rId1" Type="http://schemas.openxmlformats.org/officeDocument/2006/relationships/image" Target="../media/image39.emf"/><Relationship Id="rId2" Type="http://schemas.openxmlformats.org/officeDocument/2006/relationships/image" Target="../media/image40.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7.emf"/><Relationship Id="rId4" Type="http://schemas.openxmlformats.org/officeDocument/2006/relationships/image" Target="../media/image48.emf"/><Relationship Id="rId5" Type="http://schemas.openxmlformats.org/officeDocument/2006/relationships/image" Target="../media/image49.emf"/><Relationship Id="rId1" Type="http://schemas.openxmlformats.org/officeDocument/2006/relationships/image" Target="../media/image45.emf"/><Relationship Id="rId2" Type="http://schemas.openxmlformats.org/officeDocument/2006/relationships/image" Target="../media/image46.e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2.emf"/><Relationship Id="rId4" Type="http://schemas.openxmlformats.org/officeDocument/2006/relationships/image" Target="../media/image53.emf"/><Relationship Id="rId5" Type="http://schemas.openxmlformats.org/officeDocument/2006/relationships/image" Target="../media/image54.emf"/><Relationship Id="rId1" Type="http://schemas.openxmlformats.org/officeDocument/2006/relationships/image" Target="../media/image50.emf"/><Relationship Id="rId2" Type="http://schemas.openxmlformats.org/officeDocument/2006/relationships/image" Target="../media/image5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92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747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2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92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C3CD734A-3838-4B25-9A6E-064B53EF234E}" type="slidenum">
              <a:rPr lang="en-US"/>
              <a:pPr>
                <a:defRPr/>
              </a:pPr>
              <a:t>‹#›</a:t>
            </a:fld>
            <a:endParaRPr lang="en-US"/>
          </a:p>
        </p:txBody>
      </p:sp>
    </p:spTree>
    <p:extLst>
      <p:ext uri="{BB962C8B-B14F-4D97-AF65-F5344CB8AC3E}">
        <p14:creationId xmlns:p14="http://schemas.microsoft.com/office/powerpoint/2010/main" val="18732293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B61C1F4-D86A-4C8C-980C-40CC191962EF}" type="slidenum">
              <a:rPr lang="en-US" smtClean="0"/>
              <a:pPr>
                <a:defRPr/>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B61C1F4-D86A-4C8C-980C-40CC191962EF}" type="slidenum">
              <a:rPr lang="en-US" smtClean="0"/>
              <a:pPr>
                <a:defRPr/>
              </a:pPr>
              <a:t>15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B61C1F4-D86A-4C8C-980C-40CC191962EF}" type="slidenum">
              <a:rPr lang="en-US" smtClean="0"/>
              <a:pPr>
                <a:defRPr/>
              </a:pPr>
              <a:t>16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B61C1F4-D86A-4C8C-980C-40CC191962EF}" type="slidenum">
              <a:rPr lang="en-US" smtClean="0"/>
              <a:pPr>
                <a:defRPr/>
              </a:pPr>
              <a:t>17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B61C1F4-D86A-4C8C-980C-40CC191962EF}" type="slidenum">
              <a:rPr lang="en-US" smtClean="0"/>
              <a:pPr>
                <a:defRPr/>
              </a:pPr>
              <a:t>18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B61C1F4-D86A-4C8C-980C-40CC191962EF}" type="slidenum">
              <a:rPr lang="en-US" smtClean="0"/>
              <a:pPr>
                <a:defRPr/>
              </a:pPr>
              <a:t>20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B61C1F4-D86A-4C8C-980C-40CC191962EF}" type="slidenum">
              <a:rPr lang="en-US" smtClean="0"/>
              <a:pPr>
                <a:defRPr/>
              </a:pPr>
              <a:t>21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B61C1F4-D86A-4C8C-980C-40CC191962EF}" type="slidenum">
              <a:rPr lang="en-US" smtClean="0"/>
              <a:pPr>
                <a:defRPr/>
              </a:pPr>
              <a:t>22</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B61C1F4-D86A-4C8C-980C-40CC191962EF}" type="slidenum">
              <a:rPr lang="en-US" smtClean="0">
                <a:solidFill>
                  <a:prstClr val="black"/>
                </a:solidFill>
              </a:rPr>
              <a:pPr>
                <a:defRPr/>
              </a:pPr>
              <a:t>30</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B61C1F4-D86A-4C8C-980C-40CC191962EF}" type="slidenum">
              <a:rPr lang="en-US" smtClean="0"/>
              <a:pPr>
                <a:defRPr/>
              </a:pPr>
              <a:t>31</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B61C1F4-D86A-4C8C-980C-40CC191962EF}" type="slidenum">
              <a:rPr lang="en-US" smtClean="0">
                <a:solidFill>
                  <a:prstClr val="black"/>
                </a:solidFill>
              </a:rPr>
              <a:pPr>
                <a:defRPr/>
              </a:pPr>
              <a:t>32</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B61C1F4-D86A-4C8C-980C-40CC191962EF}" type="slidenum">
              <a:rPr lang="en-US" smtClean="0"/>
              <a:pPr>
                <a:defRPr/>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B61C1F4-D86A-4C8C-980C-40CC191962EF}" type="slidenum">
              <a:rPr lang="en-US" smtClean="0">
                <a:solidFill>
                  <a:prstClr val="black"/>
                </a:solidFill>
              </a:rPr>
              <a:pPr>
                <a:defRPr/>
              </a:pPr>
              <a:t>33</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B61C1F4-D86A-4C8C-980C-40CC191962EF}" type="slidenum">
              <a:rPr lang="en-US" smtClean="0"/>
              <a:pPr>
                <a:defRPr/>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B61C1F4-D86A-4C8C-980C-40CC191962EF}" type="slidenum">
              <a:rPr lang="en-US" smtClean="0"/>
              <a:pPr>
                <a:defRPr/>
              </a:pPr>
              <a:t>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B61C1F4-D86A-4C8C-980C-40CC191962EF}" type="slidenum">
              <a:rPr lang="en-US" smtClean="0"/>
              <a:pPr>
                <a:defRPr/>
              </a:pPr>
              <a:t>10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B61C1F4-D86A-4C8C-980C-40CC191962EF}" type="slidenum">
              <a:rPr lang="en-US" smtClean="0"/>
              <a:pPr>
                <a:defRPr/>
              </a:pPr>
              <a:t>11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B61C1F4-D86A-4C8C-980C-40CC191962EF}" type="slidenum">
              <a:rPr lang="en-US" smtClean="0"/>
              <a:pPr>
                <a:defRPr/>
              </a:pPr>
              <a:t>12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B61C1F4-D86A-4C8C-980C-40CC191962EF}" type="slidenum">
              <a:rPr lang="en-US" smtClean="0">
                <a:solidFill>
                  <a:prstClr val="black"/>
                </a:solidFill>
              </a:rPr>
              <a:pPr>
                <a:defRPr/>
              </a:pPr>
              <a:t>13</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B61C1F4-D86A-4C8C-980C-40CC191962EF}" type="slidenum">
              <a:rPr lang="en-US" smtClean="0"/>
              <a:pPr>
                <a:defRPr/>
              </a:pPr>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F71C62-EE3B-46EA-A3E9-790E42CC2C1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BAB6D3-1E04-4287-9BA7-C82DA3B3D83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809037-CA1A-40CB-9DF9-66509991AC2F}"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6D87256-EC82-496B-B20C-E3DDB46EB01C}"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928A495-19AC-4254-ADFF-A53A9F9E484F}"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BB1D8A-6489-4B42-8B25-E75B57E42EE1}" type="datetimeFigureOut">
              <a:rPr lang="en-US" smtClean="0">
                <a:solidFill>
                  <a:prstClr val="black">
                    <a:tint val="75000"/>
                  </a:prstClr>
                </a:solidFill>
                <a:latin typeface="Calibri"/>
              </a:rPr>
              <a:pPr/>
              <a:t>9/28/15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445F40C-3625-B546-80C3-96B204D73E8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985604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BB1D8A-6489-4B42-8B25-E75B57E42EE1}" type="datetimeFigureOut">
              <a:rPr lang="en-US" smtClean="0">
                <a:solidFill>
                  <a:prstClr val="black">
                    <a:tint val="75000"/>
                  </a:prstClr>
                </a:solidFill>
                <a:latin typeface="Calibri"/>
              </a:rPr>
              <a:pPr/>
              <a:t>9/28/15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445F40C-3625-B546-80C3-96B204D73E8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471743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BB1D8A-6489-4B42-8B25-E75B57E42EE1}" type="datetimeFigureOut">
              <a:rPr lang="en-US" smtClean="0">
                <a:solidFill>
                  <a:prstClr val="black">
                    <a:tint val="75000"/>
                  </a:prstClr>
                </a:solidFill>
                <a:latin typeface="Calibri"/>
              </a:rPr>
              <a:pPr/>
              <a:t>9/28/15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445F40C-3625-B546-80C3-96B204D73E8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244442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BB1D8A-6489-4B42-8B25-E75B57E42EE1}" type="datetimeFigureOut">
              <a:rPr lang="en-US" smtClean="0">
                <a:solidFill>
                  <a:prstClr val="black">
                    <a:tint val="75000"/>
                  </a:prstClr>
                </a:solidFill>
                <a:latin typeface="Calibri"/>
              </a:rPr>
              <a:pPr/>
              <a:t>9/28/15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445F40C-3625-B546-80C3-96B204D73E8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42143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BB1D8A-6489-4B42-8B25-E75B57E42EE1}" type="datetimeFigureOut">
              <a:rPr lang="en-US" smtClean="0">
                <a:solidFill>
                  <a:prstClr val="black">
                    <a:tint val="75000"/>
                  </a:prstClr>
                </a:solidFill>
                <a:latin typeface="Calibri"/>
              </a:rPr>
              <a:pPr/>
              <a:t>9/28/15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445F40C-3625-B546-80C3-96B204D73E8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395546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BB1D8A-6489-4B42-8B25-E75B57E42EE1}" type="datetimeFigureOut">
              <a:rPr lang="en-US" smtClean="0">
                <a:solidFill>
                  <a:prstClr val="black">
                    <a:tint val="75000"/>
                  </a:prstClr>
                </a:solidFill>
                <a:latin typeface="Calibri"/>
              </a:rPr>
              <a:pPr/>
              <a:t>9/28/15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445F40C-3625-B546-80C3-96B204D73E8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40927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D9CDD0-EB86-44BB-9E16-DC87D6AE0C56}"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BB1D8A-6489-4B42-8B25-E75B57E42EE1}" type="datetimeFigureOut">
              <a:rPr lang="en-US" smtClean="0">
                <a:solidFill>
                  <a:prstClr val="black">
                    <a:tint val="75000"/>
                  </a:prstClr>
                </a:solidFill>
                <a:latin typeface="Calibri"/>
              </a:rPr>
              <a:pPr/>
              <a:t>9/28/15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445F40C-3625-B546-80C3-96B204D73E8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987772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BB1D8A-6489-4B42-8B25-E75B57E42EE1}" type="datetimeFigureOut">
              <a:rPr lang="en-US" smtClean="0">
                <a:solidFill>
                  <a:prstClr val="black">
                    <a:tint val="75000"/>
                  </a:prstClr>
                </a:solidFill>
                <a:latin typeface="Calibri"/>
              </a:rPr>
              <a:pPr/>
              <a:t>9/28/15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445F40C-3625-B546-80C3-96B204D73E8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195197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BB1D8A-6489-4B42-8B25-E75B57E42EE1}" type="datetimeFigureOut">
              <a:rPr lang="en-US" smtClean="0">
                <a:solidFill>
                  <a:prstClr val="black">
                    <a:tint val="75000"/>
                  </a:prstClr>
                </a:solidFill>
                <a:latin typeface="Calibri"/>
              </a:rPr>
              <a:pPr/>
              <a:t>9/28/15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445F40C-3625-B546-80C3-96B204D73E8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947410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BB1D8A-6489-4B42-8B25-E75B57E42EE1}" type="datetimeFigureOut">
              <a:rPr lang="en-US" smtClean="0">
                <a:solidFill>
                  <a:prstClr val="black">
                    <a:tint val="75000"/>
                  </a:prstClr>
                </a:solidFill>
                <a:latin typeface="Calibri"/>
              </a:rPr>
              <a:pPr/>
              <a:t>9/28/15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445F40C-3625-B546-80C3-96B204D73E8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001769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BB1D8A-6489-4B42-8B25-E75B57E42EE1}" type="datetimeFigureOut">
              <a:rPr lang="en-US" smtClean="0">
                <a:solidFill>
                  <a:prstClr val="black">
                    <a:tint val="75000"/>
                  </a:prstClr>
                </a:solidFill>
                <a:latin typeface="Calibri"/>
              </a:rPr>
              <a:pPr/>
              <a:t>9/28/15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445F40C-3625-B546-80C3-96B204D73E8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103254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F71C62-EE3B-46EA-A3E9-790E42CC2C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430457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D9CDD0-EB86-44BB-9E16-DC87D6AE0C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44640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664735-CBEA-489E-8249-A4281B88A8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13754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F96BB7-53D9-4272-A88C-74E0471E8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61352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0DC1F22-744D-4FCF-86A4-0C535E128E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5378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664735-CBEA-489E-8249-A4281B88A8D9}"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67B0287-6126-43BB-B982-C624E54895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77407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D953905-4AE3-4ED1-A84D-FF9E88E8E6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60803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E80F13-72A6-423A-88FD-7F387FA88D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96920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0429E9-508B-4AD2-9D28-884494341A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93181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BAB6D3-1E04-4287-9BA7-C82DA3B3D8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11684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809037-CA1A-40CB-9DF9-66509991AC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64028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6D87256-EC82-496B-B20C-E3DDB46EB0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60914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928A495-19AC-4254-ADFF-A53A9F9E48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31704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BB1D8A-6489-4B42-8B25-E75B57E42EE1}" type="datetimeFigureOut">
              <a:rPr lang="en-US" smtClean="0">
                <a:solidFill>
                  <a:prstClr val="black">
                    <a:tint val="75000"/>
                  </a:prstClr>
                </a:solidFill>
                <a:latin typeface="Calibri"/>
              </a:rPr>
              <a:pPr/>
              <a:t>9/28/15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445F40C-3625-B546-80C3-96B204D73E8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670104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BB1D8A-6489-4B42-8B25-E75B57E42EE1}" type="datetimeFigureOut">
              <a:rPr lang="en-US" smtClean="0">
                <a:solidFill>
                  <a:prstClr val="black">
                    <a:tint val="75000"/>
                  </a:prstClr>
                </a:solidFill>
                <a:latin typeface="Calibri"/>
              </a:rPr>
              <a:pPr/>
              <a:t>9/28/15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445F40C-3625-B546-80C3-96B204D73E8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65792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F96BB7-53D9-4272-A88C-74E0471E8638}"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BB1D8A-6489-4B42-8B25-E75B57E42EE1}" type="datetimeFigureOut">
              <a:rPr lang="en-US" smtClean="0">
                <a:solidFill>
                  <a:prstClr val="black">
                    <a:tint val="75000"/>
                  </a:prstClr>
                </a:solidFill>
                <a:latin typeface="Calibri"/>
              </a:rPr>
              <a:pPr/>
              <a:t>9/28/15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445F40C-3625-B546-80C3-96B204D73E8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064804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BB1D8A-6489-4B42-8B25-E75B57E42EE1}" type="datetimeFigureOut">
              <a:rPr lang="en-US" smtClean="0">
                <a:solidFill>
                  <a:prstClr val="black">
                    <a:tint val="75000"/>
                  </a:prstClr>
                </a:solidFill>
                <a:latin typeface="Calibri"/>
              </a:rPr>
              <a:pPr/>
              <a:t>9/28/15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445F40C-3625-B546-80C3-96B204D73E8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736347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BB1D8A-6489-4B42-8B25-E75B57E42EE1}" type="datetimeFigureOut">
              <a:rPr lang="en-US" smtClean="0">
                <a:solidFill>
                  <a:prstClr val="black">
                    <a:tint val="75000"/>
                  </a:prstClr>
                </a:solidFill>
                <a:latin typeface="Calibri"/>
              </a:rPr>
              <a:pPr/>
              <a:t>9/28/15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0445F40C-3625-B546-80C3-96B204D73E8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883840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BB1D8A-6489-4B42-8B25-E75B57E42EE1}" type="datetimeFigureOut">
              <a:rPr lang="en-US" smtClean="0">
                <a:solidFill>
                  <a:prstClr val="black">
                    <a:tint val="75000"/>
                  </a:prstClr>
                </a:solidFill>
                <a:latin typeface="Calibri"/>
              </a:rPr>
              <a:pPr/>
              <a:t>9/28/15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0445F40C-3625-B546-80C3-96B204D73E8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706954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BB1D8A-6489-4B42-8B25-E75B57E42EE1}" type="datetimeFigureOut">
              <a:rPr lang="en-US" smtClean="0">
                <a:solidFill>
                  <a:prstClr val="black">
                    <a:tint val="75000"/>
                  </a:prstClr>
                </a:solidFill>
                <a:latin typeface="Calibri"/>
              </a:rPr>
              <a:pPr/>
              <a:t>9/28/15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0445F40C-3625-B546-80C3-96B204D73E8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504107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BB1D8A-6489-4B42-8B25-E75B57E42EE1}" type="datetimeFigureOut">
              <a:rPr lang="en-US" smtClean="0">
                <a:solidFill>
                  <a:prstClr val="black">
                    <a:tint val="75000"/>
                  </a:prstClr>
                </a:solidFill>
                <a:latin typeface="Calibri"/>
              </a:rPr>
              <a:pPr/>
              <a:t>9/28/15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445F40C-3625-B546-80C3-96B204D73E8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060849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BB1D8A-6489-4B42-8B25-E75B57E42EE1}" type="datetimeFigureOut">
              <a:rPr lang="en-US" smtClean="0">
                <a:solidFill>
                  <a:prstClr val="black">
                    <a:tint val="75000"/>
                  </a:prstClr>
                </a:solidFill>
                <a:latin typeface="Calibri"/>
              </a:rPr>
              <a:pPr/>
              <a:t>9/28/15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0445F40C-3625-B546-80C3-96B204D73E8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254418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BB1D8A-6489-4B42-8B25-E75B57E42EE1}" type="datetimeFigureOut">
              <a:rPr lang="en-US" smtClean="0">
                <a:solidFill>
                  <a:prstClr val="black">
                    <a:tint val="75000"/>
                  </a:prstClr>
                </a:solidFill>
                <a:latin typeface="Calibri"/>
              </a:rPr>
              <a:pPr/>
              <a:t>9/28/15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445F40C-3625-B546-80C3-96B204D73E8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370125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BB1D8A-6489-4B42-8B25-E75B57E42EE1}" type="datetimeFigureOut">
              <a:rPr lang="en-US" smtClean="0">
                <a:solidFill>
                  <a:prstClr val="black">
                    <a:tint val="75000"/>
                  </a:prstClr>
                </a:solidFill>
                <a:latin typeface="Calibri"/>
              </a:rPr>
              <a:pPr/>
              <a:t>9/28/15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0445F40C-3625-B546-80C3-96B204D73E8C}"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359299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F71C62-EE3B-46EA-A3E9-790E42CC2C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55120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0DC1F22-744D-4FCF-86A4-0C535E128EEC}"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D9CDD0-EB86-44BB-9E16-DC87D6AE0C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78714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664735-CBEA-489E-8249-A4281B88A8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102636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F96BB7-53D9-4272-A88C-74E0471E86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72697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0DC1F22-744D-4FCF-86A4-0C535E128E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76221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67B0287-6126-43BB-B982-C624E54895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63560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D953905-4AE3-4ED1-A84D-FF9E88E8E6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65396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E80F13-72A6-423A-88FD-7F387FA88DF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57785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0429E9-508B-4AD2-9D28-884494341A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50977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9BAB6D3-1E04-4287-9BA7-C82DA3B3D8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31206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809037-CA1A-40CB-9DF9-66509991AC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8645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67B0287-6126-43BB-B982-C624E548959C}"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6D87256-EC82-496B-B20C-E3DDB46EB0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207780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928A495-19AC-4254-ADFF-A53A9F9E48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9332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D953905-4AE3-4ED1-A84D-FF9E88E8E62F}"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E80F13-72A6-423A-88FD-7F387FA88DF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10429E9-508B-4AD2-9D28-884494341AF1}"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2" Type="http://schemas.openxmlformats.org/officeDocument/2006/relationships/theme" Target="../theme/theme2.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 Id="rId9" Type="http://schemas.openxmlformats.org/officeDocument/2006/relationships/slideLayout" Target="../slideLayouts/slideLayout22.xml"/><Relationship Id="rId10"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slideLayout" Target="../slideLayouts/slideLayout37.xml"/><Relationship Id="rId14" Type="http://schemas.openxmlformats.org/officeDocument/2006/relationships/theme" Target="../theme/theme3.xml"/><Relationship Id="rId15" Type="http://schemas.openxmlformats.org/officeDocument/2006/relationships/image" Target="../media/image1.jpeg"/><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theme" Target="../theme/theme4.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slideLayout" Target="../slideLayouts/slideLayout60.xml"/><Relationship Id="rId13" Type="http://schemas.openxmlformats.org/officeDocument/2006/relationships/slideLayout" Target="../slideLayouts/slideLayout61.xml"/><Relationship Id="rId14" Type="http://schemas.openxmlformats.org/officeDocument/2006/relationships/theme" Target="../theme/theme5.xml"/><Relationship Id="rId15" Type="http://schemas.openxmlformats.org/officeDocument/2006/relationships/image" Target="../media/image1.jpeg"/><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94A9B"/>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8E1C19B5-C010-4195-B3D3-3279B48E6388}" type="slidenum">
              <a:rPr lang="en-US"/>
              <a:pPr>
                <a:defRPr/>
              </a:pPr>
              <a:t>‹#›</a:t>
            </a:fld>
            <a:endParaRPr lang="en-US"/>
          </a:p>
        </p:txBody>
      </p:sp>
      <p:pic>
        <p:nvPicPr>
          <p:cNvPr id="3079" name="Picture 7" descr="ARALogo_33"/>
          <p:cNvPicPr>
            <a:picLocks noChangeAspect="1" noChangeArrowheads="1"/>
          </p:cNvPicPr>
          <p:nvPr/>
        </p:nvPicPr>
        <p:blipFill>
          <a:blip r:embed="rId15" cstate="print"/>
          <a:srcRect/>
          <a:stretch>
            <a:fillRect/>
          </a:stretch>
        </p:blipFill>
        <p:spPr bwMode="auto">
          <a:xfrm>
            <a:off x="7543800" y="6019800"/>
            <a:ext cx="1255713" cy="7016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Georgia" pitchFamily="18" charset="0"/>
        </a:defRPr>
      </a:lvl2pPr>
      <a:lvl3pPr algn="ctr" rtl="0" eaLnBrk="0" fontAlgn="base" hangingPunct="0">
        <a:spcBef>
          <a:spcPct val="0"/>
        </a:spcBef>
        <a:spcAft>
          <a:spcPct val="0"/>
        </a:spcAft>
        <a:defRPr sz="4000" b="1">
          <a:solidFill>
            <a:schemeClr val="tx2"/>
          </a:solidFill>
          <a:latin typeface="Georgia" pitchFamily="18" charset="0"/>
        </a:defRPr>
      </a:lvl3pPr>
      <a:lvl4pPr algn="ctr" rtl="0" eaLnBrk="0" fontAlgn="base" hangingPunct="0">
        <a:spcBef>
          <a:spcPct val="0"/>
        </a:spcBef>
        <a:spcAft>
          <a:spcPct val="0"/>
        </a:spcAft>
        <a:defRPr sz="4000" b="1">
          <a:solidFill>
            <a:schemeClr val="tx2"/>
          </a:solidFill>
          <a:latin typeface="Georgia" pitchFamily="18" charset="0"/>
        </a:defRPr>
      </a:lvl4pPr>
      <a:lvl5pPr algn="ctr" rtl="0" eaLnBrk="0" fontAlgn="base" hangingPunct="0">
        <a:spcBef>
          <a:spcPct val="0"/>
        </a:spcBef>
        <a:spcAft>
          <a:spcPct val="0"/>
        </a:spcAft>
        <a:defRPr sz="4000" b="1">
          <a:solidFill>
            <a:schemeClr val="tx2"/>
          </a:solidFill>
          <a:latin typeface="Georgia" pitchFamily="18" charset="0"/>
        </a:defRPr>
      </a:lvl5pPr>
      <a:lvl6pPr marL="457200" algn="ctr" rtl="0" fontAlgn="base">
        <a:spcBef>
          <a:spcPct val="0"/>
        </a:spcBef>
        <a:spcAft>
          <a:spcPct val="0"/>
        </a:spcAft>
        <a:defRPr sz="4000" b="1">
          <a:solidFill>
            <a:schemeClr val="tx2"/>
          </a:solidFill>
          <a:latin typeface="Georgia" pitchFamily="18" charset="0"/>
        </a:defRPr>
      </a:lvl6pPr>
      <a:lvl7pPr marL="914400" algn="ctr" rtl="0" fontAlgn="base">
        <a:spcBef>
          <a:spcPct val="0"/>
        </a:spcBef>
        <a:spcAft>
          <a:spcPct val="0"/>
        </a:spcAft>
        <a:defRPr sz="4000" b="1">
          <a:solidFill>
            <a:schemeClr val="tx2"/>
          </a:solidFill>
          <a:latin typeface="Georgia" pitchFamily="18" charset="0"/>
        </a:defRPr>
      </a:lvl7pPr>
      <a:lvl8pPr marL="1371600" algn="ctr" rtl="0" fontAlgn="base">
        <a:spcBef>
          <a:spcPct val="0"/>
        </a:spcBef>
        <a:spcAft>
          <a:spcPct val="0"/>
        </a:spcAft>
        <a:defRPr sz="4000" b="1">
          <a:solidFill>
            <a:schemeClr val="tx2"/>
          </a:solidFill>
          <a:latin typeface="Georgia" pitchFamily="18" charset="0"/>
        </a:defRPr>
      </a:lvl8pPr>
      <a:lvl9pPr marL="1828800" algn="ctr" rtl="0" fontAlgn="base">
        <a:spcBef>
          <a:spcPct val="0"/>
        </a:spcBef>
        <a:spcAft>
          <a:spcPct val="0"/>
        </a:spcAft>
        <a:defRPr sz="4000" b="1">
          <a:solidFill>
            <a:schemeClr val="tx2"/>
          </a:solidFill>
          <a:latin typeface="Georgia"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194A9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9FBB1D8A-6489-4B42-8B25-E75B57E42EE1}" type="datetimeFigureOut">
              <a:rPr lang="en-US" smtClean="0">
                <a:solidFill>
                  <a:prstClr val="black">
                    <a:tint val="75000"/>
                  </a:prstClr>
                </a:solidFill>
                <a:latin typeface="Calibri"/>
              </a:rPr>
              <a:pPr defTabSz="457200" fontAlgn="auto">
                <a:spcBef>
                  <a:spcPts val="0"/>
                </a:spcBef>
                <a:spcAft>
                  <a:spcPts val="0"/>
                </a:spcAft>
              </a:pPr>
              <a:t>9/28/15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0445F40C-3625-B546-80C3-96B204D73E8C}" type="slidenum">
              <a:rPr lang="en-US" smtClean="0">
                <a:solidFill>
                  <a:prstClr val="black">
                    <a:tint val="75000"/>
                  </a:prstClr>
                </a:solidFill>
                <a:latin typeface="Calibri"/>
              </a:rPr>
              <a:pPr defTabSz="457200"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2788153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194A9B"/>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8E1C19B5-C010-4195-B3D3-3279B48E6388}" type="slidenum">
              <a:rPr lang="en-US">
                <a:solidFill>
                  <a:srgbClr val="000000"/>
                </a:solidFill>
              </a:rPr>
              <a:pPr>
                <a:defRPr/>
              </a:pPr>
              <a:t>‹#›</a:t>
            </a:fld>
            <a:endParaRPr lang="en-US">
              <a:solidFill>
                <a:srgbClr val="000000"/>
              </a:solidFill>
            </a:endParaRPr>
          </a:p>
        </p:txBody>
      </p:sp>
      <p:pic>
        <p:nvPicPr>
          <p:cNvPr id="3079" name="Picture 7" descr="ARALogo_33"/>
          <p:cNvPicPr>
            <a:picLocks noChangeAspect="1" noChangeArrowheads="1"/>
          </p:cNvPicPr>
          <p:nvPr/>
        </p:nvPicPr>
        <p:blipFill>
          <a:blip r:embed="rId15" cstate="print"/>
          <a:srcRect/>
          <a:stretch>
            <a:fillRect/>
          </a:stretch>
        </p:blipFill>
        <p:spPr bwMode="auto">
          <a:xfrm>
            <a:off x="7543800" y="6019800"/>
            <a:ext cx="1255713" cy="701675"/>
          </a:xfrm>
          <a:prstGeom prst="rect">
            <a:avLst/>
          </a:prstGeom>
          <a:noFill/>
          <a:ln w="9525">
            <a:noFill/>
            <a:miter lim="800000"/>
            <a:headEnd/>
            <a:tailEnd/>
          </a:ln>
        </p:spPr>
      </p:pic>
    </p:spTree>
    <p:extLst>
      <p:ext uri="{BB962C8B-B14F-4D97-AF65-F5344CB8AC3E}">
        <p14:creationId xmlns:p14="http://schemas.microsoft.com/office/powerpoint/2010/main" val="235145833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Georgia" pitchFamily="18" charset="0"/>
        </a:defRPr>
      </a:lvl2pPr>
      <a:lvl3pPr algn="ctr" rtl="0" eaLnBrk="0" fontAlgn="base" hangingPunct="0">
        <a:spcBef>
          <a:spcPct val="0"/>
        </a:spcBef>
        <a:spcAft>
          <a:spcPct val="0"/>
        </a:spcAft>
        <a:defRPr sz="4000" b="1">
          <a:solidFill>
            <a:schemeClr val="tx2"/>
          </a:solidFill>
          <a:latin typeface="Georgia" pitchFamily="18" charset="0"/>
        </a:defRPr>
      </a:lvl3pPr>
      <a:lvl4pPr algn="ctr" rtl="0" eaLnBrk="0" fontAlgn="base" hangingPunct="0">
        <a:spcBef>
          <a:spcPct val="0"/>
        </a:spcBef>
        <a:spcAft>
          <a:spcPct val="0"/>
        </a:spcAft>
        <a:defRPr sz="4000" b="1">
          <a:solidFill>
            <a:schemeClr val="tx2"/>
          </a:solidFill>
          <a:latin typeface="Georgia" pitchFamily="18" charset="0"/>
        </a:defRPr>
      </a:lvl4pPr>
      <a:lvl5pPr algn="ctr" rtl="0" eaLnBrk="0" fontAlgn="base" hangingPunct="0">
        <a:spcBef>
          <a:spcPct val="0"/>
        </a:spcBef>
        <a:spcAft>
          <a:spcPct val="0"/>
        </a:spcAft>
        <a:defRPr sz="4000" b="1">
          <a:solidFill>
            <a:schemeClr val="tx2"/>
          </a:solidFill>
          <a:latin typeface="Georgia" pitchFamily="18" charset="0"/>
        </a:defRPr>
      </a:lvl5pPr>
      <a:lvl6pPr marL="457200" algn="ctr" rtl="0" fontAlgn="base">
        <a:spcBef>
          <a:spcPct val="0"/>
        </a:spcBef>
        <a:spcAft>
          <a:spcPct val="0"/>
        </a:spcAft>
        <a:defRPr sz="4000" b="1">
          <a:solidFill>
            <a:schemeClr val="tx2"/>
          </a:solidFill>
          <a:latin typeface="Georgia" pitchFamily="18" charset="0"/>
        </a:defRPr>
      </a:lvl6pPr>
      <a:lvl7pPr marL="914400" algn="ctr" rtl="0" fontAlgn="base">
        <a:spcBef>
          <a:spcPct val="0"/>
        </a:spcBef>
        <a:spcAft>
          <a:spcPct val="0"/>
        </a:spcAft>
        <a:defRPr sz="4000" b="1">
          <a:solidFill>
            <a:schemeClr val="tx2"/>
          </a:solidFill>
          <a:latin typeface="Georgia" pitchFamily="18" charset="0"/>
        </a:defRPr>
      </a:lvl7pPr>
      <a:lvl8pPr marL="1371600" algn="ctr" rtl="0" fontAlgn="base">
        <a:spcBef>
          <a:spcPct val="0"/>
        </a:spcBef>
        <a:spcAft>
          <a:spcPct val="0"/>
        </a:spcAft>
        <a:defRPr sz="4000" b="1">
          <a:solidFill>
            <a:schemeClr val="tx2"/>
          </a:solidFill>
          <a:latin typeface="Georgia" pitchFamily="18" charset="0"/>
        </a:defRPr>
      </a:lvl8pPr>
      <a:lvl9pPr marL="1828800" algn="ctr" rtl="0" fontAlgn="base">
        <a:spcBef>
          <a:spcPct val="0"/>
        </a:spcBef>
        <a:spcAft>
          <a:spcPct val="0"/>
        </a:spcAft>
        <a:defRPr sz="4000" b="1">
          <a:solidFill>
            <a:schemeClr val="tx2"/>
          </a:solidFill>
          <a:latin typeface="Georgia"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fld id="{9FBB1D8A-6489-4B42-8B25-E75B57E42EE1}" type="datetimeFigureOut">
              <a:rPr lang="en-US" smtClean="0">
                <a:solidFill>
                  <a:prstClr val="black">
                    <a:tint val="75000"/>
                  </a:prstClr>
                </a:solidFill>
                <a:latin typeface="Calibri"/>
              </a:rPr>
              <a:pPr defTabSz="457200" fontAlgn="auto">
                <a:spcBef>
                  <a:spcPts val="0"/>
                </a:spcBef>
                <a:spcAft>
                  <a:spcPts val="0"/>
                </a:spcAft>
              </a:pPr>
              <a:t>9/28/15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0445F40C-3625-B546-80C3-96B204D73E8C}" type="slidenum">
              <a:rPr lang="en-US" smtClean="0">
                <a:solidFill>
                  <a:prstClr val="black">
                    <a:tint val="75000"/>
                  </a:prstClr>
                </a:solidFill>
                <a:latin typeface="Calibri"/>
              </a:rPr>
              <a:pPr defTabSz="457200"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3835997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194A9B"/>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8E1C19B5-C010-4195-B3D3-3279B48E6388}" type="slidenum">
              <a:rPr lang="en-US">
                <a:solidFill>
                  <a:srgbClr val="000000"/>
                </a:solidFill>
              </a:rPr>
              <a:pPr>
                <a:defRPr/>
              </a:pPr>
              <a:t>‹#›</a:t>
            </a:fld>
            <a:endParaRPr lang="en-US">
              <a:solidFill>
                <a:srgbClr val="000000"/>
              </a:solidFill>
            </a:endParaRPr>
          </a:p>
        </p:txBody>
      </p:sp>
      <p:pic>
        <p:nvPicPr>
          <p:cNvPr id="3079" name="Picture 7" descr="ARALogo_33"/>
          <p:cNvPicPr>
            <a:picLocks noChangeAspect="1" noChangeArrowheads="1"/>
          </p:cNvPicPr>
          <p:nvPr/>
        </p:nvPicPr>
        <p:blipFill>
          <a:blip r:embed="rId15" cstate="print"/>
          <a:srcRect/>
          <a:stretch>
            <a:fillRect/>
          </a:stretch>
        </p:blipFill>
        <p:spPr bwMode="auto">
          <a:xfrm>
            <a:off x="7543800" y="6019800"/>
            <a:ext cx="1255713" cy="701675"/>
          </a:xfrm>
          <a:prstGeom prst="rect">
            <a:avLst/>
          </a:prstGeom>
          <a:noFill/>
          <a:ln w="9525">
            <a:noFill/>
            <a:miter lim="800000"/>
            <a:headEnd/>
            <a:tailEnd/>
          </a:ln>
        </p:spPr>
      </p:pic>
    </p:spTree>
    <p:extLst>
      <p:ext uri="{BB962C8B-B14F-4D97-AF65-F5344CB8AC3E}">
        <p14:creationId xmlns:p14="http://schemas.microsoft.com/office/powerpoint/2010/main" val="378644594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txStyles>
    <p:title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Georgia" pitchFamily="18" charset="0"/>
        </a:defRPr>
      </a:lvl2pPr>
      <a:lvl3pPr algn="ctr" rtl="0" eaLnBrk="0" fontAlgn="base" hangingPunct="0">
        <a:spcBef>
          <a:spcPct val="0"/>
        </a:spcBef>
        <a:spcAft>
          <a:spcPct val="0"/>
        </a:spcAft>
        <a:defRPr sz="4000" b="1">
          <a:solidFill>
            <a:schemeClr val="tx2"/>
          </a:solidFill>
          <a:latin typeface="Georgia" pitchFamily="18" charset="0"/>
        </a:defRPr>
      </a:lvl3pPr>
      <a:lvl4pPr algn="ctr" rtl="0" eaLnBrk="0" fontAlgn="base" hangingPunct="0">
        <a:spcBef>
          <a:spcPct val="0"/>
        </a:spcBef>
        <a:spcAft>
          <a:spcPct val="0"/>
        </a:spcAft>
        <a:defRPr sz="4000" b="1">
          <a:solidFill>
            <a:schemeClr val="tx2"/>
          </a:solidFill>
          <a:latin typeface="Georgia" pitchFamily="18" charset="0"/>
        </a:defRPr>
      </a:lvl4pPr>
      <a:lvl5pPr algn="ctr" rtl="0" eaLnBrk="0" fontAlgn="base" hangingPunct="0">
        <a:spcBef>
          <a:spcPct val="0"/>
        </a:spcBef>
        <a:spcAft>
          <a:spcPct val="0"/>
        </a:spcAft>
        <a:defRPr sz="4000" b="1">
          <a:solidFill>
            <a:schemeClr val="tx2"/>
          </a:solidFill>
          <a:latin typeface="Georgia" pitchFamily="18" charset="0"/>
        </a:defRPr>
      </a:lvl5pPr>
      <a:lvl6pPr marL="457200" algn="ctr" rtl="0" fontAlgn="base">
        <a:spcBef>
          <a:spcPct val="0"/>
        </a:spcBef>
        <a:spcAft>
          <a:spcPct val="0"/>
        </a:spcAft>
        <a:defRPr sz="4000" b="1">
          <a:solidFill>
            <a:schemeClr val="tx2"/>
          </a:solidFill>
          <a:latin typeface="Georgia" pitchFamily="18" charset="0"/>
        </a:defRPr>
      </a:lvl6pPr>
      <a:lvl7pPr marL="914400" algn="ctr" rtl="0" fontAlgn="base">
        <a:spcBef>
          <a:spcPct val="0"/>
        </a:spcBef>
        <a:spcAft>
          <a:spcPct val="0"/>
        </a:spcAft>
        <a:defRPr sz="4000" b="1">
          <a:solidFill>
            <a:schemeClr val="tx2"/>
          </a:solidFill>
          <a:latin typeface="Georgia" pitchFamily="18" charset="0"/>
        </a:defRPr>
      </a:lvl7pPr>
      <a:lvl8pPr marL="1371600" algn="ctr" rtl="0" fontAlgn="base">
        <a:spcBef>
          <a:spcPct val="0"/>
        </a:spcBef>
        <a:spcAft>
          <a:spcPct val="0"/>
        </a:spcAft>
        <a:defRPr sz="4000" b="1">
          <a:solidFill>
            <a:schemeClr val="tx2"/>
          </a:solidFill>
          <a:latin typeface="Georgia" pitchFamily="18" charset="0"/>
        </a:defRPr>
      </a:lvl8pPr>
      <a:lvl9pPr marL="1828800" algn="ctr" rtl="0" fontAlgn="base">
        <a:spcBef>
          <a:spcPct val="0"/>
        </a:spcBef>
        <a:spcAft>
          <a:spcPct val="0"/>
        </a:spcAft>
        <a:defRPr sz="4000" b="1">
          <a:solidFill>
            <a:schemeClr val="tx2"/>
          </a:solidFill>
          <a:latin typeface="Georgia"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9.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0.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1.tiff"/></Relationships>
</file>

<file path=ppt/slides/_rels/slide13.xml.rels><?xml version="1.0" encoding="UTF-8" standalone="yes"?>
<Relationships xmlns="http://schemas.openxmlformats.org/package/2006/relationships"><Relationship Id="rId11" Type="http://schemas.openxmlformats.org/officeDocument/2006/relationships/image" Target="../media/image18.emf"/><Relationship Id="rId12" Type="http://schemas.openxmlformats.org/officeDocument/2006/relationships/image" Target="../media/image19.emf"/><Relationship Id="rId13" Type="http://schemas.openxmlformats.org/officeDocument/2006/relationships/image" Target="../media/image20.emf"/><Relationship Id="rId14" Type="http://schemas.openxmlformats.org/officeDocument/2006/relationships/image" Target="../media/image21.emf"/><Relationship Id="rId15" Type="http://schemas.openxmlformats.org/officeDocument/2006/relationships/image" Target="../media/image22.emf"/><Relationship Id="rId1" Type="http://schemas.openxmlformats.org/officeDocument/2006/relationships/vmlDrawing" Target="../drawings/vmlDrawing1.vml"/><Relationship Id="rId2" Type="http://schemas.openxmlformats.org/officeDocument/2006/relationships/slideLayout" Target="../slideLayouts/slideLayout30.xml"/><Relationship Id="rId3" Type="http://schemas.openxmlformats.org/officeDocument/2006/relationships/notesSlide" Target="../notesSlides/notesSlide8.xml"/><Relationship Id="rId4" Type="http://schemas.openxmlformats.org/officeDocument/2006/relationships/oleObject" Target="../embeddings/oleObject1.bin"/><Relationship Id="rId5" Type="http://schemas.openxmlformats.org/officeDocument/2006/relationships/image" Target="../media/image12.emf"/><Relationship Id="rId6" Type="http://schemas.openxmlformats.org/officeDocument/2006/relationships/image" Target="../media/image13.emf"/><Relationship Id="rId7" Type="http://schemas.openxmlformats.org/officeDocument/2006/relationships/image" Target="../media/image14.emf"/><Relationship Id="rId8" Type="http://schemas.openxmlformats.org/officeDocument/2006/relationships/image" Target="../media/image15.emf"/><Relationship Id="rId9" Type="http://schemas.openxmlformats.org/officeDocument/2006/relationships/image" Target="../media/image16.emf"/><Relationship Id="rId10" Type="http://schemas.openxmlformats.org/officeDocument/2006/relationships/image" Target="../media/image17.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23.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24.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25.emf"/></Relationships>
</file>

<file path=ppt/slides/_rels/slide18.x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emf"/><Relationship Id="rId3" Type="http://schemas.openxmlformats.org/officeDocument/2006/relationships/image" Target="../media/image29.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image" Target="../media/image30.emf"/><Relationship Id="rId4" Type="http://schemas.openxmlformats.org/officeDocument/2006/relationships/image" Target="../media/image27.emf"/><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image" Target="../media/image31.emf"/><Relationship Id="rId4" Type="http://schemas.openxmlformats.org/officeDocument/2006/relationships/image" Target="../media/image27.emf"/><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32.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image" Target="../media/image33.png"/><Relationship Id="rId3"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tiff"/><Relationship Id="rId5" Type="http://schemas.openxmlformats.org/officeDocument/2006/relationships/image" Target="../media/image36.tiff"/><Relationship Id="rId6" Type="http://schemas.openxmlformats.org/officeDocument/2006/relationships/image" Target="../media/image37.tiff"/><Relationship Id="rId7" Type="http://schemas.openxmlformats.org/officeDocument/2006/relationships/image" Target="../media/image38.tiff"/><Relationship Id="rId1" Type="http://schemas.openxmlformats.org/officeDocument/2006/relationships/slideLayout" Target="../slideLayouts/slideLayout44.xml"/><Relationship Id="rId2"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6.tiff"/><Relationship Id="rId1" Type="http://schemas.openxmlformats.org/officeDocument/2006/relationships/slideLayout" Target="../slideLayouts/slideLayout44.xml"/><Relationship Id="rId2" Type="http://schemas.openxmlformats.org/officeDocument/2006/relationships/image" Target="../media/image3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4.tiff"/></Relationships>
</file>

<file path=ppt/slides/_rels/slide30.xml.rels><?xml version="1.0" encoding="UTF-8" standalone="yes"?>
<Relationships xmlns="http://schemas.openxmlformats.org/package/2006/relationships"><Relationship Id="rId11" Type="http://schemas.openxmlformats.org/officeDocument/2006/relationships/image" Target="../media/image42.emf"/><Relationship Id="rId12" Type="http://schemas.openxmlformats.org/officeDocument/2006/relationships/oleObject" Target="../embeddings/oleObject6.bin"/><Relationship Id="rId13" Type="http://schemas.openxmlformats.org/officeDocument/2006/relationships/image" Target="../media/image43.emf"/><Relationship Id="rId1" Type="http://schemas.openxmlformats.org/officeDocument/2006/relationships/vmlDrawing" Target="../drawings/vmlDrawing2.vml"/><Relationship Id="rId2" Type="http://schemas.openxmlformats.org/officeDocument/2006/relationships/slideLayout" Target="../slideLayouts/slideLayout54.xml"/><Relationship Id="rId3" Type="http://schemas.openxmlformats.org/officeDocument/2006/relationships/notesSlide" Target="../notesSlides/notesSlide17.xml"/><Relationship Id="rId4" Type="http://schemas.openxmlformats.org/officeDocument/2006/relationships/oleObject" Target="../embeddings/oleObject2.bin"/><Relationship Id="rId5" Type="http://schemas.openxmlformats.org/officeDocument/2006/relationships/image" Target="../media/image39.emf"/><Relationship Id="rId6" Type="http://schemas.openxmlformats.org/officeDocument/2006/relationships/oleObject" Target="../embeddings/oleObject3.bin"/><Relationship Id="rId7" Type="http://schemas.openxmlformats.org/officeDocument/2006/relationships/image" Target="../media/image40.emf"/><Relationship Id="rId8" Type="http://schemas.openxmlformats.org/officeDocument/2006/relationships/oleObject" Target="../embeddings/oleObject4.bin"/><Relationship Id="rId9" Type="http://schemas.openxmlformats.org/officeDocument/2006/relationships/image" Target="../media/image41.emf"/><Relationship Id="rId10" Type="http://schemas.openxmlformats.org/officeDocument/2006/relationships/oleObject" Target="../embeddings/oleObject5.bin"/></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image" Target="../media/image44.emf"/></Relationships>
</file>

<file path=ppt/slides/_rels/slide32.xml.rels><?xml version="1.0" encoding="UTF-8" standalone="yes"?>
<Relationships xmlns="http://schemas.openxmlformats.org/package/2006/relationships"><Relationship Id="rId11" Type="http://schemas.openxmlformats.org/officeDocument/2006/relationships/image" Target="../media/image48.emf"/><Relationship Id="rId12" Type="http://schemas.openxmlformats.org/officeDocument/2006/relationships/oleObject" Target="../embeddings/oleObject11.bin"/><Relationship Id="rId13" Type="http://schemas.openxmlformats.org/officeDocument/2006/relationships/image" Target="../media/image49.emf"/><Relationship Id="rId1" Type="http://schemas.openxmlformats.org/officeDocument/2006/relationships/vmlDrawing" Target="../drawings/vmlDrawing3.vml"/><Relationship Id="rId2" Type="http://schemas.openxmlformats.org/officeDocument/2006/relationships/slideLayout" Target="../slideLayouts/slideLayout54.xml"/><Relationship Id="rId3" Type="http://schemas.openxmlformats.org/officeDocument/2006/relationships/notesSlide" Target="../notesSlides/notesSlide19.xml"/><Relationship Id="rId4" Type="http://schemas.openxmlformats.org/officeDocument/2006/relationships/oleObject" Target="../embeddings/oleObject7.bin"/><Relationship Id="rId5" Type="http://schemas.openxmlformats.org/officeDocument/2006/relationships/image" Target="../media/image45.emf"/><Relationship Id="rId6" Type="http://schemas.openxmlformats.org/officeDocument/2006/relationships/oleObject" Target="../embeddings/oleObject8.bin"/><Relationship Id="rId7" Type="http://schemas.openxmlformats.org/officeDocument/2006/relationships/image" Target="../media/image46.emf"/><Relationship Id="rId8" Type="http://schemas.openxmlformats.org/officeDocument/2006/relationships/oleObject" Target="../embeddings/oleObject9.bin"/><Relationship Id="rId9" Type="http://schemas.openxmlformats.org/officeDocument/2006/relationships/image" Target="../media/image47.emf"/><Relationship Id="rId10" Type="http://schemas.openxmlformats.org/officeDocument/2006/relationships/oleObject" Target="../embeddings/oleObject10.bin"/></Relationships>
</file>

<file path=ppt/slides/_rels/slide33.xml.rels><?xml version="1.0" encoding="UTF-8" standalone="yes"?>
<Relationships xmlns="http://schemas.openxmlformats.org/package/2006/relationships"><Relationship Id="rId11" Type="http://schemas.openxmlformats.org/officeDocument/2006/relationships/image" Target="../media/image53.emf"/><Relationship Id="rId12" Type="http://schemas.openxmlformats.org/officeDocument/2006/relationships/oleObject" Target="../embeddings/oleObject16.bin"/><Relationship Id="rId13" Type="http://schemas.openxmlformats.org/officeDocument/2006/relationships/image" Target="../media/image54.emf"/><Relationship Id="rId1" Type="http://schemas.openxmlformats.org/officeDocument/2006/relationships/vmlDrawing" Target="../drawings/vmlDrawing4.vml"/><Relationship Id="rId2" Type="http://schemas.openxmlformats.org/officeDocument/2006/relationships/slideLayout" Target="../slideLayouts/slideLayout54.xml"/><Relationship Id="rId3" Type="http://schemas.openxmlformats.org/officeDocument/2006/relationships/notesSlide" Target="../notesSlides/notesSlide20.xml"/><Relationship Id="rId4" Type="http://schemas.openxmlformats.org/officeDocument/2006/relationships/oleObject" Target="../embeddings/oleObject12.bin"/><Relationship Id="rId5" Type="http://schemas.openxmlformats.org/officeDocument/2006/relationships/image" Target="../media/image50.emf"/><Relationship Id="rId6" Type="http://schemas.openxmlformats.org/officeDocument/2006/relationships/oleObject" Target="../embeddings/oleObject13.bin"/><Relationship Id="rId7" Type="http://schemas.openxmlformats.org/officeDocument/2006/relationships/image" Target="../media/image51.emf"/><Relationship Id="rId8" Type="http://schemas.openxmlformats.org/officeDocument/2006/relationships/oleObject" Target="../embeddings/oleObject14.bin"/><Relationship Id="rId9" Type="http://schemas.openxmlformats.org/officeDocument/2006/relationships/image" Target="../media/image52.emf"/><Relationship Id="rId10" Type="http://schemas.openxmlformats.org/officeDocument/2006/relationships/oleObject" Target="../embeddings/oleObject15.bin"/></Relationships>
</file>

<file path=ppt/slides/_rels/slide34.xml.rels><?xml version="1.0" encoding="UTF-8" standalone="yes"?>
<Relationships xmlns="http://schemas.openxmlformats.org/package/2006/relationships"><Relationship Id="rId3" Type="http://schemas.openxmlformats.org/officeDocument/2006/relationships/package" Target="../embeddings/Microsoft_Word_Document1.docx"/><Relationship Id="rId4" Type="http://schemas.openxmlformats.org/officeDocument/2006/relationships/image" Target="../media/image55.png"/><Relationship Id="rId1" Type="http://schemas.openxmlformats.org/officeDocument/2006/relationships/vmlDrawing" Target="../drawings/vmlDrawing5.vml"/><Relationship Id="rId2"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4.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rgbClr val="13DBFF">
                  <a:alpha val="45000"/>
                </a:srgbClr>
              </a:gs>
              <a:gs pos="100000">
                <a:srgbClr val="1883FF"/>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defTabSz="457200" fontAlgn="auto">
              <a:spcBef>
                <a:spcPts val="0"/>
              </a:spcBef>
              <a:spcAft>
                <a:spcPts val="0"/>
              </a:spcAft>
            </a:pPr>
            <a:endParaRPr lang="en-US" dirty="0">
              <a:solidFill>
                <a:prstClr val="black"/>
              </a:solidFill>
              <a:latin typeface="Arial"/>
              <a:cs typeface="Arial"/>
            </a:endParaRPr>
          </a:p>
        </p:txBody>
      </p:sp>
      <p:sp>
        <p:nvSpPr>
          <p:cNvPr id="4" name="Freeform 3"/>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tx2">
                  <a:lumMod val="60000"/>
                  <a:lumOff val="40000"/>
                  <a:alpha val="30000"/>
                </a:schemeClr>
              </a:gs>
              <a:gs pos="100000">
                <a:srgbClr val="1883FF"/>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defTabSz="457200" fontAlgn="auto">
              <a:spcBef>
                <a:spcPts val="0"/>
              </a:spcBef>
              <a:spcAft>
                <a:spcPts val="0"/>
              </a:spcAft>
            </a:pPr>
            <a:endParaRPr lang="en-US" dirty="0">
              <a:solidFill>
                <a:prstClr val="black"/>
              </a:solidFill>
              <a:latin typeface="Arial"/>
              <a:cs typeface="Arial"/>
            </a:endParaRPr>
          </a:p>
        </p:txBody>
      </p:sp>
      <p:grpSp>
        <p:nvGrpSpPr>
          <p:cNvPr id="5" name="Group 4"/>
          <p:cNvGrpSpPr/>
          <p:nvPr/>
        </p:nvGrpSpPr>
        <p:grpSpPr>
          <a:xfrm>
            <a:off x="-19017" y="202408"/>
            <a:ext cx="9180548" cy="649224"/>
            <a:chOff x="-19045" y="216550"/>
            <a:chExt cx="9180548" cy="649224"/>
          </a:xfrm>
        </p:grpSpPr>
        <p:sp>
          <p:nvSpPr>
            <p:cNvPr id="6" name="Freeform 5"/>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5">
                      <a:lumMod val="40000"/>
                      <a:lumOff val="60000"/>
                    </a:schemeClr>
                  </a:gs>
                  <a:gs pos="86000">
                    <a:schemeClr val="tx1">
                      <a:alpha val="29000"/>
                    </a:schemeClr>
                  </a:gs>
                  <a:gs pos="16000">
                    <a:schemeClr val="tx2">
                      <a:lumMod val="40000"/>
                      <a:lumOff val="60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defTabSz="457200" fontAlgn="auto">
                <a:spcBef>
                  <a:spcPts val="0"/>
                </a:spcBef>
                <a:spcAft>
                  <a:spcPts val="0"/>
                </a:spcAft>
              </a:pPr>
              <a:endParaRPr lang="en-US" dirty="0">
                <a:solidFill>
                  <a:prstClr val="black"/>
                </a:solidFill>
                <a:latin typeface="Arial"/>
                <a:cs typeface="Arial"/>
              </a:endParaRPr>
            </a:p>
          </p:txBody>
        </p:sp>
        <p:sp>
          <p:nvSpPr>
            <p:cNvPr id="7" name="Freeform 6"/>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rgbClr val="2978D5"/>
                  </a:gs>
                  <a:gs pos="44000">
                    <a:schemeClr val="accent1"/>
                  </a:gs>
                  <a:gs pos="33000">
                    <a:srgbClr val="13DBFF">
                      <a:alpha val="56000"/>
                    </a:srgbClr>
                  </a:gs>
                </a:gsLst>
                <a:lin ang="5400000" scaled="1"/>
              </a:gradFill>
              <a:prstDash val="solid"/>
              <a:round/>
              <a:headEnd type="none" w="med" len="med"/>
              <a:tailEnd type="none" w="med" len="med"/>
            </a:ln>
            <a:effectLst/>
          </p:spPr>
          <p:txBody>
            <a:bodyPr vert="horz" wrap="square" lIns="91440" tIns="45720" rIns="91440" bIns="45720" anchor="t" compatLnSpc="1"/>
            <a:lstStyle/>
            <a:p>
              <a:pPr defTabSz="457200" fontAlgn="auto">
                <a:spcBef>
                  <a:spcPts val="0"/>
                </a:spcBef>
                <a:spcAft>
                  <a:spcPts val="0"/>
                </a:spcAft>
              </a:pPr>
              <a:endParaRPr lang="en-US" dirty="0">
                <a:solidFill>
                  <a:prstClr val="black"/>
                </a:solidFill>
                <a:latin typeface="Arial"/>
                <a:cs typeface="Arial"/>
              </a:endParaRPr>
            </a:p>
          </p:txBody>
        </p:sp>
      </p:grpSp>
      <p:sp>
        <p:nvSpPr>
          <p:cNvPr id="9" name="TextBox 8"/>
          <p:cNvSpPr txBox="1"/>
          <p:nvPr/>
        </p:nvSpPr>
        <p:spPr>
          <a:xfrm>
            <a:off x="817547" y="1948966"/>
            <a:ext cx="7502996" cy="3508653"/>
          </a:xfrm>
          <a:prstGeom prst="rect">
            <a:avLst/>
          </a:prstGeom>
          <a:noFill/>
        </p:spPr>
        <p:txBody>
          <a:bodyPr wrap="square" rtlCol="0">
            <a:spAutoFit/>
          </a:bodyPr>
          <a:lstStyle/>
          <a:p>
            <a:pPr algn="ctr" defTabSz="457200" fontAlgn="auto">
              <a:spcBef>
                <a:spcPts val="0"/>
              </a:spcBef>
              <a:spcAft>
                <a:spcPts val="0"/>
              </a:spcAft>
            </a:pPr>
            <a:r>
              <a:rPr lang="en-US" dirty="0" smtClean="0">
                <a:solidFill>
                  <a:prstClr val="white"/>
                </a:solidFill>
                <a:latin typeface="Arial"/>
                <a:cs typeface="Arial"/>
              </a:rPr>
              <a:t>Rick </a:t>
            </a:r>
            <a:r>
              <a:rPr lang="en-US" dirty="0">
                <a:solidFill>
                  <a:prstClr val="white"/>
                </a:solidFill>
                <a:latin typeface="Arial"/>
                <a:cs typeface="Arial"/>
              </a:rPr>
              <a:t>Saylor</a:t>
            </a:r>
            <a:r>
              <a:rPr lang="en-US" baseline="30000" dirty="0">
                <a:solidFill>
                  <a:prstClr val="white"/>
                </a:solidFill>
                <a:latin typeface="Arial"/>
                <a:cs typeface="Arial"/>
              </a:rPr>
              <a:t>1</a:t>
            </a:r>
            <a:r>
              <a:rPr lang="en-US" dirty="0" smtClean="0">
                <a:solidFill>
                  <a:prstClr val="white"/>
                </a:solidFill>
                <a:latin typeface="Arial"/>
                <a:cs typeface="Arial"/>
              </a:rPr>
              <a:t>, </a:t>
            </a:r>
            <a:r>
              <a:rPr lang="en-US" dirty="0">
                <a:solidFill>
                  <a:prstClr val="white"/>
                </a:solidFill>
                <a:latin typeface="Arial"/>
                <a:cs typeface="Arial"/>
              </a:rPr>
              <a:t>Barry Baker</a:t>
            </a:r>
            <a:r>
              <a:rPr lang="en-US" baseline="30000" dirty="0">
                <a:solidFill>
                  <a:prstClr val="white"/>
                </a:solidFill>
                <a:latin typeface="Arial"/>
                <a:cs typeface="Arial"/>
              </a:rPr>
              <a:t>1</a:t>
            </a:r>
            <a:r>
              <a:rPr lang="en-US" dirty="0">
                <a:solidFill>
                  <a:prstClr val="white"/>
                </a:solidFill>
                <a:latin typeface="Arial"/>
                <a:cs typeface="Arial"/>
              </a:rPr>
              <a:t>, Pius </a:t>
            </a:r>
            <a:r>
              <a:rPr lang="en-US" dirty="0" smtClean="0">
                <a:solidFill>
                  <a:prstClr val="white"/>
                </a:solidFill>
                <a:latin typeface="Arial"/>
                <a:cs typeface="Arial"/>
              </a:rPr>
              <a:t>Lee</a:t>
            </a:r>
            <a:r>
              <a:rPr lang="en-US" baseline="30000" dirty="0">
                <a:solidFill>
                  <a:prstClr val="white"/>
                </a:solidFill>
                <a:latin typeface="Arial"/>
                <a:cs typeface="Arial"/>
              </a:rPr>
              <a:t>2</a:t>
            </a:r>
            <a:r>
              <a:rPr lang="en-US" dirty="0" smtClean="0">
                <a:solidFill>
                  <a:prstClr val="white"/>
                </a:solidFill>
                <a:latin typeface="Arial"/>
                <a:cs typeface="Arial"/>
              </a:rPr>
              <a:t>, Daniel Tong</a:t>
            </a:r>
            <a:r>
              <a:rPr lang="en-US" baseline="30000" dirty="0" smtClean="0">
                <a:solidFill>
                  <a:prstClr val="white"/>
                </a:solidFill>
                <a:latin typeface="Arial"/>
                <a:cs typeface="Arial"/>
              </a:rPr>
              <a:t>2,3</a:t>
            </a:r>
            <a:r>
              <a:rPr lang="en-US" dirty="0" smtClean="0">
                <a:solidFill>
                  <a:prstClr val="white"/>
                </a:solidFill>
                <a:latin typeface="Arial"/>
                <a:cs typeface="Arial"/>
              </a:rPr>
              <a:t>, Li Pan</a:t>
            </a:r>
            <a:r>
              <a:rPr lang="en-US" baseline="30000" dirty="0">
                <a:solidFill>
                  <a:prstClr val="white"/>
                </a:solidFill>
                <a:latin typeface="Arial"/>
                <a:cs typeface="Arial"/>
              </a:rPr>
              <a:t>2</a:t>
            </a:r>
            <a:r>
              <a:rPr lang="en-US" dirty="0" smtClean="0">
                <a:solidFill>
                  <a:prstClr val="white"/>
                </a:solidFill>
                <a:latin typeface="Arial"/>
                <a:cs typeface="Arial"/>
              </a:rPr>
              <a:t> and </a:t>
            </a:r>
            <a:r>
              <a:rPr lang="en-US" dirty="0" err="1" smtClean="0">
                <a:solidFill>
                  <a:prstClr val="white"/>
                </a:solidFill>
                <a:latin typeface="Arial"/>
                <a:cs typeface="Arial"/>
              </a:rPr>
              <a:t>Youhua</a:t>
            </a:r>
            <a:r>
              <a:rPr lang="en-US" dirty="0" smtClean="0">
                <a:solidFill>
                  <a:prstClr val="white"/>
                </a:solidFill>
                <a:latin typeface="Arial"/>
                <a:cs typeface="Arial"/>
              </a:rPr>
              <a:t> Tang</a:t>
            </a:r>
            <a:r>
              <a:rPr lang="en-US" baseline="30000" dirty="0" smtClean="0">
                <a:solidFill>
                  <a:prstClr val="white"/>
                </a:solidFill>
                <a:latin typeface="Arial"/>
                <a:cs typeface="Arial"/>
              </a:rPr>
              <a:t>2</a:t>
            </a:r>
          </a:p>
          <a:p>
            <a:pPr algn="ctr" defTabSz="457200" fontAlgn="auto">
              <a:spcBef>
                <a:spcPts val="0"/>
              </a:spcBef>
              <a:spcAft>
                <a:spcPts val="0"/>
              </a:spcAft>
            </a:pPr>
            <a:endParaRPr lang="en-US" sz="1000" dirty="0" smtClean="0">
              <a:solidFill>
                <a:prstClr val="white"/>
              </a:solidFill>
              <a:latin typeface="Arial"/>
              <a:cs typeface="Arial"/>
            </a:endParaRPr>
          </a:p>
          <a:p>
            <a:pPr algn="ctr" defTabSz="457200" fontAlgn="auto">
              <a:spcBef>
                <a:spcPts val="0"/>
              </a:spcBef>
              <a:spcAft>
                <a:spcPts val="0"/>
              </a:spcAft>
            </a:pPr>
            <a:r>
              <a:rPr lang="en-US" sz="1400" baseline="30000" dirty="0" smtClean="0">
                <a:solidFill>
                  <a:prstClr val="white"/>
                </a:solidFill>
                <a:latin typeface="Arial"/>
                <a:cs typeface="Arial"/>
              </a:rPr>
              <a:t>1 </a:t>
            </a:r>
            <a:r>
              <a:rPr lang="en-US" sz="1400" dirty="0" smtClean="0">
                <a:solidFill>
                  <a:prstClr val="white"/>
                </a:solidFill>
                <a:latin typeface="Arial"/>
                <a:cs typeface="Arial"/>
              </a:rPr>
              <a:t>National Oceanic and Atmospheric Administration</a:t>
            </a:r>
          </a:p>
          <a:p>
            <a:pPr algn="ctr" defTabSz="457200" fontAlgn="auto">
              <a:spcBef>
                <a:spcPts val="0"/>
              </a:spcBef>
              <a:spcAft>
                <a:spcPts val="0"/>
              </a:spcAft>
            </a:pPr>
            <a:r>
              <a:rPr lang="en-US" sz="1400" dirty="0" smtClean="0">
                <a:solidFill>
                  <a:prstClr val="white"/>
                </a:solidFill>
                <a:latin typeface="Arial"/>
                <a:cs typeface="Arial"/>
              </a:rPr>
              <a:t>Air Resources Laboratory</a:t>
            </a:r>
          </a:p>
          <a:p>
            <a:pPr algn="ctr" defTabSz="457200" fontAlgn="auto">
              <a:spcBef>
                <a:spcPts val="0"/>
              </a:spcBef>
              <a:spcAft>
                <a:spcPts val="0"/>
              </a:spcAft>
            </a:pPr>
            <a:r>
              <a:rPr lang="en-US" sz="1400" dirty="0" smtClean="0">
                <a:solidFill>
                  <a:prstClr val="white"/>
                </a:solidFill>
                <a:latin typeface="Arial"/>
                <a:cs typeface="Arial"/>
              </a:rPr>
              <a:t>Atmospheric Turbulence and Diffusion Division</a:t>
            </a:r>
          </a:p>
          <a:p>
            <a:pPr algn="ctr" defTabSz="457200" fontAlgn="auto">
              <a:spcBef>
                <a:spcPts val="0"/>
              </a:spcBef>
              <a:spcAft>
                <a:spcPts val="0"/>
              </a:spcAft>
            </a:pPr>
            <a:r>
              <a:rPr lang="en-US" sz="1400" dirty="0" smtClean="0">
                <a:solidFill>
                  <a:prstClr val="white"/>
                </a:solidFill>
                <a:latin typeface="Arial"/>
                <a:cs typeface="Arial"/>
              </a:rPr>
              <a:t>Oak Ridge, TN 37830</a:t>
            </a:r>
          </a:p>
          <a:p>
            <a:pPr algn="ctr" defTabSz="457200" fontAlgn="auto">
              <a:spcBef>
                <a:spcPts val="0"/>
              </a:spcBef>
              <a:spcAft>
                <a:spcPts val="0"/>
              </a:spcAft>
            </a:pPr>
            <a:endParaRPr lang="en-US" sz="1400" dirty="0">
              <a:solidFill>
                <a:prstClr val="white"/>
              </a:solidFill>
              <a:latin typeface="Arial"/>
              <a:cs typeface="Arial"/>
            </a:endParaRPr>
          </a:p>
          <a:p>
            <a:pPr lvl="0" algn="ctr" defTabSz="457200" fontAlgn="auto">
              <a:spcBef>
                <a:spcPts val="0"/>
              </a:spcBef>
              <a:spcAft>
                <a:spcPts val="0"/>
              </a:spcAft>
            </a:pPr>
            <a:r>
              <a:rPr lang="en-US" sz="1400" baseline="30000" dirty="0" smtClean="0">
                <a:solidFill>
                  <a:prstClr val="white"/>
                </a:solidFill>
                <a:latin typeface="Arial"/>
                <a:cs typeface="Arial"/>
              </a:rPr>
              <a:t>2 </a:t>
            </a:r>
            <a:r>
              <a:rPr lang="en-US" sz="1400" dirty="0" smtClean="0">
                <a:solidFill>
                  <a:prstClr val="white"/>
                </a:solidFill>
                <a:latin typeface="Arial"/>
                <a:cs typeface="Arial"/>
              </a:rPr>
              <a:t>National </a:t>
            </a:r>
            <a:r>
              <a:rPr lang="en-US" sz="1400" dirty="0">
                <a:solidFill>
                  <a:prstClr val="white"/>
                </a:solidFill>
                <a:latin typeface="Arial"/>
                <a:cs typeface="Arial"/>
              </a:rPr>
              <a:t>Oceanic and Atmospheric Administration</a:t>
            </a:r>
          </a:p>
          <a:p>
            <a:pPr lvl="0" algn="ctr" defTabSz="457200" fontAlgn="auto">
              <a:spcBef>
                <a:spcPts val="0"/>
              </a:spcBef>
              <a:spcAft>
                <a:spcPts val="0"/>
              </a:spcAft>
            </a:pPr>
            <a:r>
              <a:rPr lang="en-US" sz="1400" dirty="0">
                <a:solidFill>
                  <a:prstClr val="white"/>
                </a:solidFill>
                <a:latin typeface="Arial"/>
                <a:cs typeface="Arial"/>
              </a:rPr>
              <a:t>Air Resources Laboratory</a:t>
            </a:r>
          </a:p>
          <a:p>
            <a:pPr lvl="0" algn="ctr" defTabSz="457200" fontAlgn="auto">
              <a:spcBef>
                <a:spcPts val="0"/>
              </a:spcBef>
              <a:spcAft>
                <a:spcPts val="0"/>
              </a:spcAft>
            </a:pPr>
            <a:r>
              <a:rPr lang="en-US" sz="1400" dirty="0" smtClean="0">
                <a:solidFill>
                  <a:prstClr val="white"/>
                </a:solidFill>
                <a:latin typeface="Arial"/>
                <a:cs typeface="Arial"/>
              </a:rPr>
              <a:t>College Park, MD 20740 </a:t>
            </a:r>
            <a:endParaRPr lang="en-US" sz="1400" dirty="0">
              <a:solidFill>
                <a:prstClr val="white"/>
              </a:solidFill>
              <a:latin typeface="Arial"/>
              <a:cs typeface="Arial"/>
            </a:endParaRPr>
          </a:p>
          <a:p>
            <a:pPr algn="ctr" defTabSz="457200" fontAlgn="auto">
              <a:spcBef>
                <a:spcPts val="0"/>
              </a:spcBef>
              <a:spcAft>
                <a:spcPts val="0"/>
              </a:spcAft>
            </a:pPr>
            <a:endParaRPr lang="en-US" dirty="0" smtClean="0">
              <a:solidFill>
                <a:prstClr val="white"/>
              </a:solidFill>
              <a:latin typeface="Arial"/>
              <a:cs typeface="Arial"/>
            </a:endParaRPr>
          </a:p>
          <a:p>
            <a:pPr algn="ctr" defTabSz="457200" fontAlgn="auto">
              <a:spcBef>
                <a:spcPts val="0"/>
              </a:spcBef>
              <a:spcAft>
                <a:spcPts val="0"/>
              </a:spcAft>
            </a:pPr>
            <a:r>
              <a:rPr lang="en-US" sz="1400" baseline="30000" dirty="0" smtClean="0">
                <a:solidFill>
                  <a:prstClr val="white"/>
                </a:solidFill>
                <a:latin typeface="Arial"/>
                <a:cs typeface="Arial"/>
              </a:rPr>
              <a:t>3</a:t>
            </a:r>
            <a:r>
              <a:rPr lang="en-US" sz="1400" dirty="0" smtClean="0">
                <a:solidFill>
                  <a:prstClr val="white"/>
                </a:solidFill>
                <a:latin typeface="Arial"/>
                <a:cs typeface="Arial"/>
              </a:rPr>
              <a:t> Cooperative Institute for Climate and Satellites</a:t>
            </a:r>
          </a:p>
          <a:p>
            <a:pPr algn="ctr" defTabSz="457200" fontAlgn="auto">
              <a:spcBef>
                <a:spcPts val="0"/>
              </a:spcBef>
              <a:spcAft>
                <a:spcPts val="0"/>
              </a:spcAft>
            </a:pPr>
            <a:r>
              <a:rPr lang="en-US" sz="1400" dirty="0" smtClean="0">
                <a:solidFill>
                  <a:prstClr val="white"/>
                </a:solidFill>
                <a:latin typeface="Arial"/>
                <a:cs typeface="Arial"/>
              </a:rPr>
              <a:t>University of Maryland</a:t>
            </a:r>
          </a:p>
          <a:p>
            <a:pPr algn="ctr" defTabSz="457200" fontAlgn="auto">
              <a:spcBef>
                <a:spcPts val="0"/>
              </a:spcBef>
              <a:spcAft>
                <a:spcPts val="0"/>
              </a:spcAft>
            </a:pPr>
            <a:r>
              <a:rPr lang="en-US" sz="1400" dirty="0" smtClean="0">
                <a:solidFill>
                  <a:prstClr val="white"/>
                </a:solidFill>
                <a:latin typeface="Arial"/>
                <a:cs typeface="Arial"/>
              </a:rPr>
              <a:t>College Park, MD 20740</a:t>
            </a:r>
          </a:p>
        </p:txBody>
      </p:sp>
      <p:sp>
        <p:nvSpPr>
          <p:cNvPr id="10" name="TextBox 9"/>
          <p:cNvSpPr txBox="1"/>
          <p:nvPr/>
        </p:nvSpPr>
        <p:spPr>
          <a:xfrm>
            <a:off x="574473" y="1025467"/>
            <a:ext cx="8001000" cy="830997"/>
          </a:xfrm>
          <a:prstGeom prst="rect">
            <a:avLst/>
          </a:prstGeom>
          <a:noFill/>
        </p:spPr>
        <p:txBody>
          <a:bodyPr wrap="square" rtlCol="0">
            <a:spAutoFit/>
          </a:bodyPr>
          <a:lstStyle/>
          <a:p>
            <a:pPr algn="ctr" defTabSz="457200" fontAlgn="auto">
              <a:spcBef>
                <a:spcPts val="0"/>
              </a:spcBef>
              <a:spcAft>
                <a:spcPts val="0"/>
              </a:spcAft>
            </a:pPr>
            <a:r>
              <a:rPr lang="en-US" sz="2400" b="1" dirty="0" smtClean="0">
                <a:solidFill>
                  <a:prstClr val="white"/>
                </a:solidFill>
                <a:latin typeface="Arial"/>
                <a:cs typeface="Arial"/>
              </a:rPr>
              <a:t>A Comparison of Particle Dry Deposition Algorithms in Air Quality Models</a:t>
            </a:r>
            <a:endParaRPr lang="en-US" sz="2400" b="1" dirty="0">
              <a:solidFill>
                <a:prstClr val="white"/>
              </a:solidFill>
              <a:latin typeface="Arial"/>
              <a:cs typeface="Arial"/>
            </a:endParaRPr>
          </a:p>
        </p:txBody>
      </p:sp>
      <p:pic>
        <p:nvPicPr>
          <p:cNvPr id="3" name="Picture 7" descr="NOAA"/>
          <p:cNvPicPr>
            <a:picLocks noChangeAspect="1" noChangeArrowheads="1"/>
          </p:cNvPicPr>
          <p:nvPr/>
        </p:nvPicPr>
        <p:blipFill>
          <a:blip r:embed="rId2" cstate="print"/>
          <a:srcRect/>
          <a:stretch>
            <a:fillRect/>
          </a:stretch>
        </p:blipFill>
        <p:spPr bwMode="auto">
          <a:xfrm>
            <a:off x="76200" y="76200"/>
            <a:ext cx="1039154" cy="1039154"/>
          </a:xfrm>
          <a:prstGeom prst="rect">
            <a:avLst/>
          </a:prstGeom>
          <a:noFill/>
          <a:effectLst>
            <a:outerShdw dist="45791" dir="2021404" algn="ctr" rotWithShape="0">
              <a:srgbClr val="000066">
                <a:alpha val="50000"/>
              </a:srgbClr>
            </a:outerShdw>
          </a:effectLst>
        </p:spPr>
      </p:pic>
      <p:sp>
        <p:nvSpPr>
          <p:cNvPr id="11" name="TextBox 10"/>
          <p:cNvSpPr txBox="1"/>
          <p:nvPr/>
        </p:nvSpPr>
        <p:spPr>
          <a:xfrm>
            <a:off x="1339650" y="5614836"/>
            <a:ext cx="6400800" cy="1077218"/>
          </a:xfrm>
          <a:prstGeom prst="rect">
            <a:avLst/>
          </a:prstGeom>
          <a:noFill/>
        </p:spPr>
        <p:txBody>
          <a:bodyPr wrap="square" rtlCol="0">
            <a:spAutoFit/>
          </a:bodyPr>
          <a:lstStyle/>
          <a:p>
            <a:pPr algn="ctr" defTabSz="457200" fontAlgn="auto">
              <a:spcBef>
                <a:spcPts val="0"/>
              </a:spcBef>
              <a:spcAft>
                <a:spcPts val="0"/>
              </a:spcAft>
            </a:pPr>
            <a:r>
              <a:rPr lang="en-US" sz="1600" dirty="0" smtClean="0">
                <a:solidFill>
                  <a:prstClr val="white"/>
                </a:solidFill>
                <a:latin typeface="Calibri"/>
              </a:rPr>
              <a:t>October 5-7, 2015 </a:t>
            </a:r>
          </a:p>
          <a:p>
            <a:pPr algn="ctr" defTabSz="457200" fontAlgn="auto">
              <a:spcBef>
                <a:spcPts val="0"/>
              </a:spcBef>
              <a:spcAft>
                <a:spcPts val="0"/>
              </a:spcAft>
            </a:pPr>
            <a:endParaRPr lang="en-US" sz="1600" dirty="0" smtClean="0">
              <a:solidFill>
                <a:prstClr val="white"/>
              </a:solidFill>
              <a:latin typeface="Calibri"/>
            </a:endParaRPr>
          </a:p>
          <a:p>
            <a:pPr algn="ctr" defTabSz="457200" fontAlgn="auto">
              <a:spcBef>
                <a:spcPts val="0"/>
              </a:spcBef>
              <a:spcAft>
                <a:spcPts val="0"/>
              </a:spcAft>
            </a:pPr>
            <a:r>
              <a:rPr lang="en-US" sz="1600" dirty="0" smtClean="0">
                <a:solidFill>
                  <a:prstClr val="white"/>
                </a:solidFill>
                <a:latin typeface="Calibri"/>
              </a:rPr>
              <a:t>17</a:t>
            </a:r>
            <a:r>
              <a:rPr lang="en-US" sz="1600" baseline="30000" dirty="0" smtClean="0">
                <a:solidFill>
                  <a:prstClr val="white"/>
                </a:solidFill>
                <a:latin typeface="Calibri"/>
              </a:rPr>
              <a:t>th</a:t>
            </a:r>
            <a:r>
              <a:rPr lang="en-US" sz="1600" dirty="0" smtClean="0">
                <a:solidFill>
                  <a:prstClr val="white"/>
                </a:solidFill>
                <a:latin typeface="Calibri"/>
              </a:rPr>
              <a:t> Community Modeling &amp; Analysis System Annual Meeting</a:t>
            </a:r>
          </a:p>
          <a:p>
            <a:pPr algn="ctr" defTabSz="457200" fontAlgn="auto">
              <a:spcBef>
                <a:spcPts val="0"/>
              </a:spcBef>
              <a:spcAft>
                <a:spcPts val="0"/>
              </a:spcAft>
            </a:pPr>
            <a:r>
              <a:rPr lang="en-US" sz="1600" dirty="0" smtClean="0">
                <a:solidFill>
                  <a:prstClr val="white"/>
                </a:solidFill>
                <a:latin typeface="Calibri"/>
              </a:rPr>
              <a:t> Chapel Hill, NC</a:t>
            </a:r>
          </a:p>
        </p:txBody>
      </p:sp>
    </p:spTree>
    <p:extLst>
      <p:ext uri="{BB962C8B-B14F-4D97-AF65-F5344CB8AC3E}">
        <p14:creationId xmlns:p14="http://schemas.microsoft.com/office/powerpoint/2010/main" val="235707697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descr="pcmpvd-us60-crop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9595"/>
            <a:ext cx="9144000" cy="6287740"/>
          </a:xfrm>
          <a:prstGeom prst="rect">
            <a:avLst/>
          </a:prstGeom>
        </p:spPr>
      </p:pic>
    </p:spTree>
    <p:extLst>
      <p:ext uri="{BB962C8B-B14F-4D97-AF65-F5344CB8AC3E}">
        <p14:creationId xmlns:p14="http://schemas.microsoft.com/office/powerpoint/2010/main" val="2796063285"/>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descr="pcmpvd-us60-urba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0897"/>
            <a:ext cx="9144000" cy="6287740"/>
          </a:xfrm>
          <a:prstGeom prst="rect">
            <a:avLst/>
          </a:prstGeom>
        </p:spPr>
      </p:pic>
    </p:spTree>
    <p:extLst>
      <p:ext uri="{BB962C8B-B14F-4D97-AF65-F5344CB8AC3E}">
        <p14:creationId xmlns:p14="http://schemas.microsoft.com/office/powerpoint/2010/main" val="2304369280"/>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Slinn8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682"/>
            <a:ext cx="9144000" cy="5845075"/>
          </a:xfrm>
          <a:prstGeom prst="rect">
            <a:avLst/>
          </a:prstGeom>
        </p:spPr>
      </p:pic>
    </p:spTree>
    <p:extLst>
      <p:ext uri="{BB962C8B-B14F-4D97-AF65-F5344CB8AC3E}">
        <p14:creationId xmlns:p14="http://schemas.microsoft.com/office/powerpoint/2010/main" val="3638261818"/>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07142"/>
          </a:xfrm>
        </p:spPr>
        <p:txBody>
          <a:bodyPr/>
          <a:lstStyle/>
          <a:p>
            <a:r>
              <a:rPr lang="en-US" sz="2400" dirty="0" err="1" smtClean="0">
                <a:solidFill>
                  <a:srgbClr val="000000"/>
                </a:solidFill>
                <a:effectLst>
                  <a:outerShdw blurRad="38100" dist="38100" dir="2700000" algn="tl">
                    <a:srgbClr val="000000">
                      <a:alpha val="43137"/>
                    </a:srgbClr>
                  </a:outerShdw>
                </a:effectLst>
                <a:latin typeface="Arial"/>
                <a:cs typeface="Arial"/>
              </a:rPr>
              <a:t>CAMx</a:t>
            </a:r>
            <a:r>
              <a:rPr lang="en-US" sz="2400" dirty="0" smtClean="0">
                <a:solidFill>
                  <a:srgbClr val="000000"/>
                </a:solidFill>
                <a:effectLst>
                  <a:outerShdw blurRad="38100" dist="38100" dir="2700000" algn="tl">
                    <a:srgbClr val="000000">
                      <a:alpha val="43137"/>
                    </a:srgbClr>
                  </a:outerShdw>
                </a:effectLst>
                <a:latin typeface="Arial"/>
                <a:cs typeface="Arial"/>
              </a:rPr>
              <a:t> and CMAQ algorithms</a:t>
            </a:r>
            <a:endParaRPr lang="en-US" sz="2400" baseline="-25000" dirty="0">
              <a:solidFill>
                <a:srgbClr val="000000"/>
              </a:solidFill>
              <a:effectLst>
                <a:outerShdw blurRad="38100" dist="38100" dir="2700000" algn="tl">
                  <a:srgbClr val="000000">
                    <a:alpha val="43137"/>
                  </a:srgbClr>
                </a:outerShdw>
              </a:effectLst>
              <a:latin typeface="Arial"/>
              <a:cs typeface="Aria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4064545439"/>
              </p:ext>
            </p:extLst>
          </p:nvPr>
        </p:nvGraphicFramePr>
        <p:xfrm>
          <a:off x="4514850" y="3346450"/>
          <a:ext cx="114300" cy="165100"/>
        </p:xfrm>
        <a:graphic>
          <a:graphicData uri="http://schemas.openxmlformats.org/presentationml/2006/ole">
            <mc:AlternateContent xmlns:mc="http://schemas.openxmlformats.org/markup-compatibility/2006">
              <mc:Choice xmlns:v="urn:schemas-microsoft-com:vml" Requires="v">
                <p:oleObj spid="_x0000_s5183" name="Equation" r:id="rId4" imgW="114300" imgH="165100" progId="Equation.3">
                  <p:embed/>
                </p:oleObj>
              </mc:Choice>
              <mc:Fallback>
                <p:oleObj name="Equation" r:id="rId4" imgW="114300" imgH="165100" progId="Equation.3">
                  <p:embed/>
                  <p:pic>
                    <p:nvPicPr>
                      <p:cNvPr id="0" name=""/>
                      <p:cNvPicPr/>
                      <p:nvPr/>
                    </p:nvPicPr>
                    <p:blipFill>
                      <a:blip r:embed="rId5"/>
                      <a:stretch>
                        <a:fillRect/>
                      </a:stretch>
                    </p:blipFill>
                    <p:spPr>
                      <a:xfrm>
                        <a:off x="4514850" y="3346450"/>
                        <a:ext cx="114300" cy="165100"/>
                      </a:xfrm>
                      <a:prstGeom prst="rect">
                        <a:avLst/>
                      </a:prstGeom>
                    </p:spPr>
                  </p:pic>
                </p:oleObj>
              </mc:Fallback>
            </mc:AlternateContent>
          </a:graphicData>
        </a:graphic>
      </p:graphicFrame>
      <p:pic>
        <p:nvPicPr>
          <p:cNvPr id="5" name="Picture 4"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4983" y="2855357"/>
            <a:ext cx="2983942" cy="499329"/>
          </a:xfrm>
          <a:prstGeom prst="rect">
            <a:avLst/>
          </a:prstGeom>
        </p:spPr>
      </p:pic>
      <p:pic>
        <p:nvPicPr>
          <p:cNvPr id="7" name="Picture 6" descr="latex-image-1.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4276" y="1877581"/>
            <a:ext cx="1950241" cy="521804"/>
          </a:xfrm>
          <a:prstGeom prst="rect">
            <a:avLst/>
          </a:prstGeom>
        </p:spPr>
      </p:pic>
      <p:pic>
        <p:nvPicPr>
          <p:cNvPr id="8" name="Picture 7" descr="latex-image-1.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80192" y="1876529"/>
            <a:ext cx="3056052" cy="568412"/>
          </a:xfrm>
          <a:prstGeom prst="rect">
            <a:avLst/>
          </a:prstGeom>
        </p:spPr>
      </p:pic>
      <p:pic>
        <p:nvPicPr>
          <p:cNvPr id="10" name="Picture 9" descr="latex-image-1.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94146" y="2816371"/>
            <a:ext cx="4359952" cy="544994"/>
          </a:xfrm>
          <a:prstGeom prst="rect">
            <a:avLst/>
          </a:prstGeom>
        </p:spPr>
      </p:pic>
      <p:pic>
        <p:nvPicPr>
          <p:cNvPr id="12" name="Picture 11" descr="latex-image-1.pdf"/>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7377" y="3950167"/>
            <a:ext cx="1255647" cy="235434"/>
          </a:xfrm>
          <a:prstGeom prst="rect">
            <a:avLst/>
          </a:prstGeom>
        </p:spPr>
      </p:pic>
      <p:pic>
        <p:nvPicPr>
          <p:cNvPr id="13" name="Picture 12" descr="latex-image-1.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60337" y="3915332"/>
            <a:ext cx="1475968" cy="292271"/>
          </a:xfrm>
          <a:prstGeom prst="rect">
            <a:avLst/>
          </a:prstGeom>
        </p:spPr>
      </p:pic>
      <p:pic>
        <p:nvPicPr>
          <p:cNvPr id="14" name="Picture 13" descr="latex-image-1.pdf"/>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86877" y="4581360"/>
            <a:ext cx="1836048" cy="585583"/>
          </a:xfrm>
          <a:prstGeom prst="rect">
            <a:avLst/>
          </a:prstGeom>
        </p:spPr>
      </p:pic>
      <p:pic>
        <p:nvPicPr>
          <p:cNvPr id="15" name="Picture 14" descr="latex-image-1.pdf"/>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53264" y="4656452"/>
            <a:ext cx="1746250" cy="520700"/>
          </a:xfrm>
          <a:prstGeom prst="rect">
            <a:avLst/>
          </a:prstGeom>
        </p:spPr>
      </p:pic>
      <p:pic>
        <p:nvPicPr>
          <p:cNvPr id="16" name="Picture 15" descr="latex-image-1.pdf"/>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308823" y="5779793"/>
            <a:ext cx="976249" cy="229271"/>
          </a:xfrm>
          <a:prstGeom prst="rect">
            <a:avLst/>
          </a:prstGeom>
        </p:spPr>
      </p:pic>
      <p:pic>
        <p:nvPicPr>
          <p:cNvPr id="17" name="Picture 16" descr="latex-image-1.pdf"/>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93266" y="5494683"/>
            <a:ext cx="1746492" cy="630862"/>
          </a:xfrm>
          <a:prstGeom prst="rect">
            <a:avLst/>
          </a:prstGeom>
        </p:spPr>
      </p:pic>
      <p:sp>
        <p:nvSpPr>
          <p:cNvPr id="18" name="Title 1"/>
          <p:cNvSpPr txBox="1">
            <a:spLocks/>
          </p:cNvSpPr>
          <p:nvPr/>
        </p:nvSpPr>
        <p:spPr bwMode="auto">
          <a:xfrm>
            <a:off x="-2171609" y="1280511"/>
            <a:ext cx="8229600" cy="60714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Georgia" pitchFamily="18" charset="0"/>
              </a:defRPr>
            </a:lvl2pPr>
            <a:lvl3pPr algn="ctr" rtl="0" eaLnBrk="0" fontAlgn="base" hangingPunct="0">
              <a:spcBef>
                <a:spcPct val="0"/>
              </a:spcBef>
              <a:spcAft>
                <a:spcPct val="0"/>
              </a:spcAft>
              <a:defRPr sz="4000" b="1">
                <a:solidFill>
                  <a:schemeClr val="tx2"/>
                </a:solidFill>
                <a:latin typeface="Georgia" pitchFamily="18" charset="0"/>
              </a:defRPr>
            </a:lvl3pPr>
            <a:lvl4pPr algn="ctr" rtl="0" eaLnBrk="0" fontAlgn="base" hangingPunct="0">
              <a:spcBef>
                <a:spcPct val="0"/>
              </a:spcBef>
              <a:spcAft>
                <a:spcPct val="0"/>
              </a:spcAft>
              <a:defRPr sz="4000" b="1">
                <a:solidFill>
                  <a:schemeClr val="tx2"/>
                </a:solidFill>
                <a:latin typeface="Georgia" pitchFamily="18" charset="0"/>
              </a:defRPr>
            </a:lvl4pPr>
            <a:lvl5pPr algn="ctr" rtl="0" eaLnBrk="0" fontAlgn="base" hangingPunct="0">
              <a:spcBef>
                <a:spcPct val="0"/>
              </a:spcBef>
              <a:spcAft>
                <a:spcPct val="0"/>
              </a:spcAft>
              <a:defRPr sz="4000" b="1">
                <a:solidFill>
                  <a:schemeClr val="tx2"/>
                </a:solidFill>
                <a:latin typeface="Georgia" pitchFamily="18" charset="0"/>
              </a:defRPr>
            </a:lvl5pPr>
            <a:lvl6pPr marL="457200" algn="ctr" rtl="0" fontAlgn="base">
              <a:spcBef>
                <a:spcPct val="0"/>
              </a:spcBef>
              <a:spcAft>
                <a:spcPct val="0"/>
              </a:spcAft>
              <a:defRPr sz="4000" b="1">
                <a:solidFill>
                  <a:schemeClr val="tx2"/>
                </a:solidFill>
                <a:latin typeface="Georgia" pitchFamily="18" charset="0"/>
              </a:defRPr>
            </a:lvl6pPr>
            <a:lvl7pPr marL="914400" algn="ctr" rtl="0" fontAlgn="base">
              <a:spcBef>
                <a:spcPct val="0"/>
              </a:spcBef>
              <a:spcAft>
                <a:spcPct val="0"/>
              </a:spcAft>
              <a:defRPr sz="4000" b="1">
                <a:solidFill>
                  <a:schemeClr val="tx2"/>
                </a:solidFill>
                <a:latin typeface="Georgia" pitchFamily="18" charset="0"/>
              </a:defRPr>
            </a:lvl7pPr>
            <a:lvl8pPr marL="1371600" algn="ctr" rtl="0" fontAlgn="base">
              <a:spcBef>
                <a:spcPct val="0"/>
              </a:spcBef>
              <a:spcAft>
                <a:spcPct val="0"/>
              </a:spcAft>
              <a:defRPr sz="4000" b="1">
                <a:solidFill>
                  <a:schemeClr val="tx2"/>
                </a:solidFill>
                <a:latin typeface="Georgia" pitchFamily="18" charset="0"/>
              </a:defRPr>
            </a:lvl8pPr>
            <a:lvl9pPr marL="1828800" algn="ctr" rtl="0" fontAlgn="base">
              <a:spcBef>
                <a:spcPct val="0"/>
              </a:spcBef>
              <a:spcAft>
                <a:spcPct val="0"/>
              </a:spcAft>
              <a:defRPr sz="4000" b="1">
                <a:solidFill>
                  <a:schemeClr val="tx2"/>
                </a:solidFill>
                <a:latin typeface="Georgia" pitchFamily="18" charset="0"/>
              </a:defRPr>
            </a:lvl9pPr>
          </a:lstStyle>
          <a:p>
            <a:r>
              <a:rPr lang="en-US" sz="2200" dirty="0" smtClean="0">
                <a:solidFill>
                  <a:srgbClr val="000000"/>
                </a:solidFill>
                <a:latin typeface="Arial"/>
                <a:cs typeface="Arial"/>
              </a:rPr>
              <a:t>Zhang et al. 2001</a:t>
            </a:r>
            <a:endParaRPr lang="en-US" sz="2200" baseline="-25000" dirty="0">
              <a:solidFill>
                <a:srgbClr val="000000"/>
              </a:solidFill>
              <a:latin typeface="Arial"/>
              <a:cs typeface="Arial"/>
            </a:endParaRPr>
          </a:p>
        </p:txBody>
      </p:sp>
      <p:sp>
        <p:nvSpPr>
          <p:cNvPr id="19" name="Title 1"/>
          <p:cNvSpPr txBox="1">
            <a:spLocks/>
          </p:cNvSpPr>
          <p:nvPr/>
        </p:nvSpPr>
        <p:spPr bwMode="auto">
          <a:xfrm>
            <a:off x="2665680" y="1221244"/>
            <a:ext cx="8229600" cy="60714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Georgia" pitchFamily="18" charset="0"/>
              </a:defRPr>
            </a:lvl2pPr>
            <a:lvl3pPr algn="ctr" rtl="0" eaLnBrk="0" fontAlgn="base" hangingPunct="0">
              <a:spcBef>
                <a:spcPct val="0"/>
              </a:spcBef>
              <a:spcAft>
                <a:spcPct val="0"/>
              </a:spcAft>
              <a:defRPr sz="4000" b="1">
                <a:solidFill>
                  <a:schemeClr val="tx2"/>
                </a:solidFill>
                <a:latin typeface="Georgia" pitchFamily="18" charset="0"/>
              </a:defRPr>
            </a:lvl3pPr>
            <a:lvl4pPr algn="ctr" rtl="0" eaLnBrk="0" fontAlgn="base" hangingPunct="0">
              <a:spcBef>
                <a:spcPct val="0"/>
              </a:spcBef>
              <a:spcAft>
                <a:spcPct val="0"/>
              </a:spcAft>
              <a:defRPr sz="4000" b="1">
                <a:solidFill>
                  <a:schemeClr val="tx2"/>
                </a:solidFill>
                <a:latin typeface="Georgia" pitchFamily="18" charset="0"/>
              </a:defRPr>
            </a:lvl4pPr>
            <a:lvl5pPr algn="ctr" rtl="0" eaLnBrk="0" fontAlgn="base" hangingPunct="0">
              <a:spcBef>
                <a:spcPct val="0"/>
              </a:spcBef>
              <a:spcAft>
                <a:spcPct val="0"/>
              </a:spcAft>
              <a:defRPr sz="4000" b="1">
                <a:solidFill>
                  <a:schemeClr val="tx2"/>
                </a:solidFill>
                <a:latin typeface="Georgia" pitchFamily="18" charset="0"/>
              </a:defRPr>
            </a:lvl5pPr>
            <a:lvl6pPr marL="457200" algn="ctr" rtl="0" fontAlgn="base">
              <a:spcBef>
                <a:spcPct val="0"/>
              </a:spcBef>
              <a:spcAft>
                <a:spcPct val="0"/>
              </a:spcAft>
              <a:defRPr sz="4000" b="1">
                <a:solidFill>
                  <a:schemeClr val="tx2"/>
                </a:solidFill>
                <a:latin typeface="Georgia" pitchFamily="18" charset="0"/>
              </a:defRPr>
            </a:lvl6pPr>
            <a:lvl7pPr marL="914400" algn="ctr" rtl="0" fontAlgn="base">
              <a:spcBef>
                <a:spcPct val="0"/>
              </a:spcBef>
              <a:spcAft>
                <a:spcPct val="0"/>
              </a:spcAft>
              <a:defRPr sz="4000" b="1">
                <a:solidFill>
                  <a:schemeClr val="tx2"/>
                </a:solidFill>
                <a:latin typeface="Georgia" pitchFamily="18" charset="0"/>
              </a:defRPr>
            </a:lvl7pPr>
            <a:lvl8pPr marL="1371600" algn="ctr" rtl="0" fontAlgn="base">
              <a:spcBef>
                <a:spcPct val="0"/>
              </a:spcBef>
              <a:spcAft>
                <a:spcPct val="0"/>
              </a:spcAft>
              <a:defRPr sz="4000" b="1">
                <a:solidFill>
                  <a:schemeClr val="tx2"/>
                </a:solidFill>
                <a:latin typeface="Georgia" pitchFamily="18" charset="0"/>
              </a:defRPr>
            </a:lvl8pPr>
            <a:lvl9pPr marL="1828800" algn="ctr" rtl="0" fontAlgn="base">
              <a:spcBef>
                <a:spcPct val="0"/>
              </a:spcBef>
              <a:spcAft>
                <a:spcPct val="0"/>
              </a:spcAft>
              <a:defRPr sz="4000" b="1">
                <a:solidFill>
                  <a:schemeClr val="tx2"/>
                </a:solidFill>
                <a:latin typeface="Georgia" pitchFamily="18" charset="0"/>
              </a:defRPr>
            </a:lvl9pPr>
          </a:lstStyle>
          <a:p>
            <a:r>
              <a:rPr lang="en-US" sz="2200" dirty="0" smtClean="0">
                <a:solidFill>
                  <a:srgbClr val="000000"/>
                </a:solidFill>
                <a:latin typeface="Arial"/>
                <a:cs typeface="Arial"/>
              </a:rPr>
              <a:t>Pleim and Ran 2011</a:t>
            </a:r>
            <a:endParaRPr lang="en-US" sz="2200" baseline="-25000" dirty="0">
              <a:solidFill>
                <a:srgbClr val="000000"/>
              </a:solidFill>
              <a:latin typeface="Arial"/>
              <a:cs typeface="Arial"/>
            </a:endParaRPr>
          </a:p>
        </p:txBody>
      </p:sp>
      <p:sp>
        <p:nvSpPr>
          <p:cNvPr id="20" name="TextBox 19"/>
          <p:cNvSpPr txBox="1"/>
          <p:nvPr/>
        </p:nvSpPr>
        <p:spPr>
          <a:xfrm>
            <a:off x="3044814" y="3978422"/>
            <a:ext cx="2373853" cy="338554"/>
          </a:xfrm>
          <a:prstGeom prst="rect">
            <a:avLst/>
          </a:prstGeom>
          <a:noFill/>
        </p:spPr>
        <p:txBody>
          <a:bodyPr wrap="square" rtlCol="0">
            <a:spAutoFit/>
          </a:bodyPr>
          <a:lstStyle/>
          <a:p>
            <a:r>
              <a:rPr lang="en-US" sz="1600" dirty="0" smtClean="0">
                <a:solidFill>
                  <a:srgbClr val="000000"/>
                </a:solidFill>
              </a:rPr>
              <a:t>Brownian Efficiency</a:t>
            </a:r>
            <a:endParaRPr lang="en-US" sz="1600" dirty="0">
              <a:solidFill>
                <a:srgbClr val="000000"/>
              </a:solidFill>
            </a:endParaRPr>
          </a:p>
        </p:txBody>
      </p:sp>
      <p:sp>
        <p:nvSpPr>
          <p:cNvPr id="21" name="TextBox 20"/>
          <p:cNvSpPr txBox="1"/>
          <p:nvPr/>
        </p:nvSpPr>
        <p:spPr>
          <a:xfrm>
            <a:off x="3056103" y="4779933"/>
            <a:ext cx="2373853" cy="338554"/>
          </a:xfrm>
          <a:prstGeom prst="rect">
            <a:avLst/>
          </a:prstGeom>
          <a:noFill/>
        </p:spPr>
        <p:txBody>
          <a:bodyPr wrap="square" rtlCol="0">
            <a:spAutoFit/>
          </a:bodyPr>
          <a:lstStyle/>
          <a:p>
            <a:r>
              <a:rPr lang="en-US" sz="1600" dirty="0" smtClean="0">
                <a:solidFill>
                  <a:srgbClr val="000000"/>
                </a:solidFill>
              </a:rPr>
              <a:t>Impaction Efficiency</a:t>
            </a:r>
            <a:endParaRPr lang="en-US" sz="1600" dirty="0">
              <a:solidFill>
                <a:srgbClr val="000000"/>
              </a:solidFill>
            </a:endParaRPr>
          </a:p>
        </p:txBody>
      </p:sp>
      <p:sp>
        <p:nvSpPr>
          <p:cNvPr id="22" name="TextBox 21"/>
          <p:cNvSpPr txBox="1"/>
          <p:nvPr/>
        </p:nvSpPr>
        <p:spPr>
          <a:xfrm>
            <a:off x="3067391" y="5666111"/>
            <a:ext cx="2373853" cy="338554"/>
          </a:xfrm>
          <a:prstGeom prst="rect">
            <a:avLst/>
          </a:prstGeom>
          <a:noFill/>
        </p:spPr>
        <p:txBody>
          <a:bodyPr wrap="square" rtlCol="0">
            <a:spAutoFit/>
          </a:bodyPr>
          <a:lstStyle/>
          <a:p>
            <a:r>
              <a:rPr lang="en-US" sz="1600" dirty="0" smtClean="0">
                <a:solidFill>
                  <a:srgbClr val="000000"/>
                </a:solidFill>
              </a:rPr>
              <a:t>Interception Efficiency</a:t>
            </a:r>
            <a:endParaRPr lang="en-US" sz="1600" dirty="0">
              <a:solidFill>
                <a:srgbClr val="000000"/>
              </a:solidFill>
            </a:endParaRPr>
          </a:p>
        </p:txBody>
      </p:sp>
    </p:spTree>
    <p:extLst>
      <p:ext uri="{BB962C8B-B14F-4D97-AF65-F5344CB8AC3E}">
        <p14:creationId xmlns:p14="http://schemas.microsoft.com/office/powerpoint/2010/main" val="2140523235"/>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descr="pforestfig-us60-cma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0260"/>
            <a:ext cx="9144000" cy="6287740"/>
          </a:xfrm>
          <a:prstGeom prst="rect">
            <a:avLst/>
          </a:prstGeom>
        </p:spPr>
      </p:pic>
      <p:sp>
        <p:nvSpPr>
          <p:cNvPr id="2" name="Title 1"/>
          <p:cNvSpPr>
            <a:spLocks noGrp="1"/>
          </p:cNvSpPr>
          <p:nvPr>
            <p:ph type="title"/>
          </p:nvPr>
        </p:nvSpPr>
        <p:spPr>
          <a:xfrm>
            <a:off x="457200" y="228600"/>
            <a:ext cx="8229600" cy="377723"/>
          </a:xfrm>
        </p:spPr>
        <p:txBody>
          <a:bodyPr/>
          <a:lstStyle/>
          <a:p>
            <a:r>
              <a:rPr lang="en-US" sz="2400" dirty="0" smtClean="0">
                <a:solidFill>
                  <a:schemeClr val="tx1"/>
                </a:solidFill>
                <a:effectLst>
                  <a:outerShdw blurRad="38100" dist="38100" dir="2700000" algn="tl">
                    <a:srgbClr val="000000">
                      <a:alpha val="43137"/>
                    </a:srgbClr>
                  </a:outerShdw>
                </a:effectLst>
              </a:rPr>
              <a:t>Divergence of measurements and models </a:t>
            </a:r>
            <a:br>
              <a:rPr lang="en-US" sz="2400" dirty="0" smtClean="0">
                <a:solidFill>
                  <a:schemeClr val="tx1"/>
                </a:solidFill>
                <a:effectLst>
                  <a:outerShdw blurRad="38100" dist="38100" dir="2700000" algn="tl">
                    <a:srgbClr val="000000">
                      <a:alpha val="43137"/>
                    </a:srgbClr>
                  </a:outerShdw>
                </a:effectLst>
              </a:rPr>
            </a:br>
            <a:r>
              <a:rPr lang="en-US" sz="2400" dirty="0" smtClean="0">
                <a:solidFill>
                  <a:schemeClr val="tx1"/>
                </a:solidFill>
                <a:effectLst>
                  <a:outerShdw blurRad="38100" dist="38100" dir="2700000" algn="tl">
                    <a:srgbClr val="000000">
                      <a:alpha val="43137"/>
                    </a:srgbClr>
                  </a:outerShdw>
                </a:effectLst>
              </a:rPr>
              <a:t>for forest canopies</a:t>
            </a:r>
            <a:endParaRPr lang="en-US" sz="2400" baseline="-2500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3625004"/>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06977"/>
          </a:xfrm>
        </p:spPr>
        <p:txBody>
          <a:bodyPr/>
          <a:lstStyle/>
          <a:p>
            <a:r>
              <a:rPr lang="en-US" sz="2800" dirty="0" smtClean="0">
                <a:solidFill>
                  <a:schemeClr val="bg1"/>
                </a:solidFill>
                <a:effectLst>
                  <a:outerShdw blurRad="38100" dist="38100" dir="2700000" algn="tl">
                    <a:srgbClr val="000000">
                      <a:alpha val="43137"/>
                    </a:srgbClr>
                  </a:outerShdw>
                </a:effectLst>
                <a:latin typeface="Arial"/>
                <a:cs typeface="Arial"/>
              </a:rPr>
              <a:t>Simulation Domain &amp; Model Configuration</a:t>
            </a:r>
            <a:endParaRPr lang="en-US" sz="2800" baseline="-25000" dirty="0">
              <a:solidFill>
                <a:schemeClr val="bg1"/>
              </a:solidFill>
              <a:effectLst>
                <a:outerShdw blurRad="38100" dist="38100" dir="2700000" algn="tl">
                  <a:srgbClr val="000000">
                    <a:alpha val="43137"/>
                  </a:srgbClr>
                </a:outerShdw>
              </a:effectLst>
              <a:latin typeface="Arial"/>
              <a:cs typeface="Arial"/>
            </a:endParaRPr>
          </a:p>
        </p:txBody>
      </p:sp>
      <p:sp>
        <p:nvSpPr>
          <p:cNvPr id="3" name="TextBox 2"/>
          <p:cNvSpPr txBox="1"/>
          <p:nvPr/>
        </p:nvSpPr>
        <p:spPr>
          <a:xfrm>
            <a:off x="6242134" y="829170"/>
            <a:ext cx="2758395" cy="3693319"/>
          </a:xfrm>
          <a:prstGeom prst="rect">
            <a:avLst/>
          </a:prstGeom>
          <a:noFill/>
        </p:spPr>
        <p:txBody>
          <a:bodyPr wrap="square" rtlCol="0">
            <a:spAutoFit/>
          </a:bodyPr>
          <a:lstStyle/>
          <a:p>
            <a:pPr marL="285750" indent="-285750">
              <a:buFont typeface="Arial"/>
              <a:buChar char="•"/>
            </a:pPr>
            <a:r>
              <a:rPr lang="en-US" dirty="0" smtClean="0">
                <a:solidFill>
                  <a:srgbClr val="FFFFFF"/>
                </a:solidFill>
                <a:latin typeface="Arial"/>
                <a:cs typeface="Arial"/>
              </a:rPr>
              <a:t>CAMx v6.00</a:t>
            </a:r>
          </a:p>
          <a:p>
            <a:pPr marL="285750" indent="-285750">
              <a:buFont typeface="Arial"/>
              <a:buChar char="•"/>
            </a:pPr>
            <a:r>
              <a:rPr lang="en-US" dirty="0" smtClean="0">
                <a:solidFill>
                  <a:srgbClr val="FFFFFF"/>
                </a:solidFill>
                <a:latin typeface="Arial"/>
                <a:cs typeface="Arial"/>
              </a:rPr>
              <a:t>NAQFC NMMB</a:t>
            </a:r>
          </a:p>
          <a:p>
            <a:pPr marL="285750" indent="-285750">
              <a:buFont typeface="Arial"/>
              <a:buChar char="•"/>
            </a:pPr>
            <a:r>
              <a:rPr lang="en-US" dirty="0" smtClean="0">
                <a:solidFill>
                  <a:srgbClr val="FFFFFF"/>
                </a:solidFill>
                <a:latin typeface="Arial"/>
                <a:cs typeface="Arial"/>
              </a:rPr>
              <a:t>NAQFC Emissions</a:t>
            </a:r>
          </a:p>
          <a:p>
            <a:pPr marL="285750" indent="-285750">
              <a:buFont typeface="Arial"/>
              <a:buChar char="•"/>
            </a:pPr>
            <a:r>
              <a:rPr lang="en-US" dirty="0" smtClean="0">
                <a:solidFill>
                  <a:srgbClr val="FFFFFF"/>
                </a:solidFill>
                <a:latin typeface="Arial"/>
                <a:cs typeface="Arial"/>
              </a:rPr>
              <a:t>CB05 Chemistry</a:t>
            </a:r>
          </a:p>
          <a:p>
            <a:pPr marL="285750" indent="-285750">
              <a:buFont typeface="Arial"/>
              <a:buChar char="•"/>
            </a:pPr>
            <a:r>
              <a:rPr lang="en-US" dirty="0" smtClean="0">
                <a:solidFill>
                  <a:srgbClr val="FFFFFF"/>
                </a:solidFill>
                <a:latin typeface="Arial"/>
                <a:cs typeface="Arial"/>
              </a:rPr>
              <a:t>8 Bin CMU sectional Aerosols</a:t>
            </a:r>
          </a:p>
          <a:p>
            <a:pPr marL="285750" indent="-285750">
              <a:buFont typeface="Arial"/>
              <a:buChar char="•"/>
            </a:pPr>
            <a:r>
              <a:rPr lang="en-US" dirty="0" smtClean="0">
                <a:solidFill>
                  <a:srgbClr val="FFFFFF"/>
                </a:solidFill>
                <a:latin typeface="Arial"/>
                <a:cs typeface="Arial"/>
              </a:rPr>
              <a:t>26 Land Use Types</a:t>
            </a:r>
          </a:p>
          <a:p>
            <a:pPr marL="285750" indent="-285750">
              <a:buFont typeface="Arial"/>
              <a:buChar char="•"/>
            </a:pPr>
            <a:r>
              <a:rPr lang="en-US" dirty="0" smtClean="0">
                <a:solidFill>
                  <a:srgbClr val="FFFFFF"/>
                </a:solidFill>
                <a:latin typeface="Arial"/>
                <a:cs typeface="Arial"/>
              </a:rPr>
              <a:t>4km Horizontal Resolution</a:t>
            </a:r>
          </a:p>
          <a:p>
            <a:pPr marL="285750" indent="-285750">
              <a:buFont typeface="Arial"/>
              <a:buChar char="•"/>
            </a:pPr>
            <a:r>
              <a:rPr lang="en-US" dirty="0" smtClean="0">
                <a:solidFill>
                  <a:srgbClr val="FFFFFF"/>
                </a:solidFill>
                <a:latin typeface="Arial"/>
                <a:cs typeface="Arial"/>
              </a:rPr>
              <a:t>308x244 grid cells</a:t>
            </a:r>
          </a:p>
          <a:p>
            <a:pPr marL="285750" indent="-285750">
              <a:buFont typeface="Arial"/>
              <a:buChar char="•"/>
            </a:pPr>
            <a:r>
              <a:rPr lang="en-US" dirty="0" smtClean="0">
                <a:solidFill>
                  <a:srgbClr val="FFFFFF"/>
                </a:solidFill>
                <a:latin typeface="Arial"/>
                <a:cs typeface="Arial"/>
              </a:rPr>
              <a:t>22 vertical layers</a:t>
            </a:r>
          </a:p>
          <a:p>
            <a:pPr marL="285750" indent="-285750">
              <a:buFont typeface="Arial"/>
              <a:buChar char="•"/>
            </a:pPr>
            <a:r>
              <a:rPr lang="en-US" dirty="0" smtClean="0">
                <a:solidFill>
                  <a:srgbClr val="FFFFFF"/>
                </a:solidFill>
                <a:latin typeface="Arial"/>
                <a:cs typeface="Arial"/>
              </a:rPr>
              <a:t>PPM Advection</a:t>
            </a:r>
          </a:p>
          <a:p>
            <a:pPr marL="285750" indent="-285750">
              <a:buFont typeface="Arial"/>
              <a:buChar char="•"/>
            </a:pPr>
            <a:r>
              <a:rPr lang="en-US" dirty="0" smtClean="0">
                <a:solidFill>
                  <a:srgbClr val="FFFFFF"/>
                </a:solidFill>
                <a:latin typeface="Arial"/>
                <a:cs typeface="Arial"/>
              </a:rPr>
              <a:t>EBI Chemistry</a:t>
            </a:r>
            <a:endParaRPr lang="en-US" dirty="0">
              <a:solidFill>
                <a:srgbClr val="FFFFFF"/>
              </a:solidFill>
              <a:latin typeface="Arial"/>
              <a:cs typeface="Arial"/>
            </a:endParaRPr>
          </a:p>
        </p:txBody>
      </p:sp>
      <p:sp>
        <p:nvSpPr>
          <p:cNvPr id="6" name="TextBox 5"/>
          <p:cNvSpPr txBox="1"/>
          <p:nvPr/>
        </p:nvSpPr>
        <p:spPr>
          <a:xfrm>
            <a:off x="192174" y="5197289"/>
            <a:ext cx="7711457" cy="1323439"/>
          </a:xfrm>
          <a:prstGeom prst="rect">
            <a:avLst/>
          </a:prstGeom>
          <a:noFill/>
        </p:spPr>
        <p:txBody>
          <a:bodyPr wrap="square" rtlCol="0">
            <a:spAutoFit/>
          </a:bodyPr>
          <a:lstStyle/>
          <a:p>
            <a:r>
              <a:rPr lang="en-US" sz="2000" dirty="0" smtClean="0">
                <a:solidFill>
                  <a:schemeClr val="bg1"/>
                </a:solidFill>
              </a:rPr>
              <a:t>Simulation Period:  June 10</a:t>
            </a:r>
            <a:r>
              <a:rPr lang="en-US" sz="2000" baseline="30000" dirty="0" smtClean="0">
                <a:solidFill>
                  <a:schemeClr val="bg1"/>
                </a:solidFill>
              </a:rPr>
              <a:t>th</a:t>
            </a:r>
            <a:r>
              <a:rPr lang="en-US" sz="2000" dirty="0" smtClean="0">
                <a:solidFill>
                  <a:schemeClr val="bg1"/>
                </a:solidFill>
              </a:rPr>
              <a:t> -July 1</a:t>
            </a:r>
            <a:r>
              <a:rPr lang="en-US" sz="2000" baseline="30000" dirty="0" smtClean="0">
                <a:solidFill>
                  <a:schemeClr val="bg1"/>
                </a:solidFill>
              </a:rPr>
              <a:t>st</a:t>
            </a:r>
            <a:r>
              <a:rPr lang="en-US" sz="2000" dirty="0" smtClean="0">
                <a:solidFill>
                  <a:schemeClr val="bg1"/>
                </a:solidFill>
              </a:rPr>
              <a:t>, 2013</a:t>
            </a:r>
          </a:p>
          <a:p>
            <a:endParaRPr lang="en-US" sz="2000" dirty="0" smtClean="0">
              <a:solidFill>
                <a:schemeClr val="bg1"/>
              </a:solidFill>
            </a:endParaRPr>
          </a:p>
          <a:p>
            <a:r>
              <a:rPr lang="en-US" sz="2000" dirty="0" smtClean="0">
                <a:solidFill>
                  <a:schemeClr val="bg1"/>
                </a:solidFill>
              </a:rPr>
              <a:t>Southern Atmosphere Study</a:t>
            </a:r>
          </a:p>
          <a:p>
            <a:r>
              <a:rPr lang="en-US" sz="2000" dirty="0" smtClean="0">
                <a:solidFill>
                  <a:schemeClr val="bg1"/>
                </a:solidFill>
              </a:rPr>
              <a:t>SENEX (NOAA) and SOAS (NSF &amp; USEPA)</a:t>
            </a:r>
            <a:endParaRPr lang="en-US" sz="2000" dirty="0">
              <a:solidFill>
                <a:schemeClr val="bg1"/>
              </a:solidFill>
            </a:endParaRPr>
          </a:p>
        </p:txBody>
      </p:sp>
      <p:pic>
        <p:nvPicPr>
          <p:cNvPr id="7" name="Picture 6" descr="senexluc.pdf"/>
          <p:cNvPicPr>
            <a:picLocks noChangeAspect="1"/>
          </p:cNvPicPr>
          <p:nvPr/>
        </p:nvPicPr>
        <p:blipFill rotWithShape="1">
          <a:blip r:embed="rId3">
            <a:extLst>
              <a:ext uri="{28A0092B-C50C-407E-A947-70E740481C1C}">
                <a14:useLocalDpi xmlns:a14="http://schemas.microsoft.com/office/drawing/2010/main" val="0"/>
              </a:ext>
            </a:extLst>
          </a:blip>
          <a:srcRect l="9726" t="20116" r="3273" b="20200"/>
          <a:stretch/>
        </p:blipFill>
        <p:spPr>
          <a:xfrm>
            <a:off x="282374" y="893667"/>
            <a:ext cx="5966557" cy="4093101"/>
          </a:xfrm>
          <a:prstGeom prst="rect">
            <a:avLst/>
          </a:prstGeom>
        </p:spPr>
      </p:pic>
    </p:spTree>
    <p:extLst>
      <p:ext uri="{BB962C8B-B14F-4D97-AF65-F5344CB8AC3E}">
        <p14:creationId xmlns:p14="http://schemas.microsoft.com/office/powerpoint/2010/main" val="292933533"/>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1729157" y="17532061"/>
            <a:ext cx="12071267" cy="7663635"/>
          </a:xfrm>
          <a:prstGeom prst="rect">
            <a:avLst/>
          </a:prstGeom>
          <a:noFill/>
        </p:spPr>
        <p:txBody>
          <a:bodyPr wrap="square" rtlCol="0">
            <a:spAutoFit/>
          </a:bodyPr>
          <a:lstStyle/>
          <a:p>
            <a:pPr marL="342900" indent="-342900" defTabSz="848522">
              <a:spcBef>
                <a:spcPct val="50000"/>
              </a:spcBef>
              <a:buFont typeface="Arial"/>
              <a:buChar char="•"/>
            </a:pPr>
            <a:r>
              <a:rPr lang="en-US" sz="2400" b="1" dirty="0">
                <a:cs typeface="Arial" pitchFamily="34" charset="0"/>
              </a:rPr>
              <a:t>Inputs:  </a:t>
            </a:r>
            <a:r>
              <a:rPr lang="en-US" sz="2400" dirty="0">
                <a:cs typeface="Arial" pitchFamily="34" charset="0"/>
              </a:rPr>
              <a:t>National Air Quality Forecasting Capability (NAQFC) 2013 projected emissions, NMMB meteorological fields </a:t>
            </a:r>
            <a:r>
              <a:rPr lang="en-US" sz="2400" dirty="0" smtClean="0">
                <a:cs typeface="Arial" pitchFamily="34" charset="0"/>
              </a:rPr>
              <a:t>and </a:t>
            </a:r>
            <a:r>
              <a:rPr lang="en-US" sz="2400" dirty="0">
                <a:cs typeface="Arial" pitchFamily="34" charset="0"/>
              </a:rPr>
              <a:t>boundary </a:t>
            </a:r>
            <a:r>
              <a:rPr lang="en-US" sz="2400" dirty="0" smtClean="0">
                <a:cs typeface="Arial" pitchFamily="34" charset="0"/>
              </a:rPr>
              <a:t>conditions derived from NAQFC simulations.</a:t>
            </a:r>
            <a:endParaRPr lang="en-US" sz="2400" dirty="0">
              <a:cs typeface="Arial" pitchFamily="34" charset="0"/>
            </a:endParaRPr>
          </a:p>
          <a:p>
            <a:pPr marL="342900" indent="-342900" defTabSz="848522">
              <a:spcBef>
                <a:spcPct val="50000"/>
              </a:spcBef>
              <a:buFont typeface="Arial"/>
              <a:buChar char="•"/>
            </a:pPr>
            <a:r>
              <a:rPr lang="en-US" sz="2400" b="1" dirty="0">
                <a:cs typeface="Arial" pitchFamily="34" charset="0"/>
              </a:rPr>
              <a:t>Chemistry and Aerosols: </a:t>
            </a:r>
            <a:r>
              <a:rPr lang="en-US" sz="2400" dirty="0" smtClean="0">
                <a:cs typeface="Arial" pitchFamily="34" charset="0"/>
              </a:rPr>
              <a:t>CB05 chemical mechanism; 8 bin CMU sectional aerosol (0.02-0.05, 0.05-0.10, 0.10-0.22, 0.22-0.46, 0.46-1.0, 1.0-2.15, 2.15-4.64, and 4.64-10 </a:t>
            </a:r>
            <a:r>
              <a:rPr lang="en-US" sz="2400" dirty="0" err="1" smtClean="0">
                <a:cs typeface="Arial" pitchFamily="34" charset="0"/>
              </a:rPr>
              <a:t>μm</a:t>
            </a:r>
            <a:r>
              <a:rPr lang="en-US" sz="2400" dirty="0" smtClean="0">
                <a:cs typeface="Arial" pitchFamily="34" charset="0"/>
              </a:rPr>
              <a:t>)</a:t>
            </a:r>
          </a:p>
          <a:p>
            <a:pPr marL="342900" indent="-342900" defTabSz="848522">
              <a:spcBef>
                <a:spcPct val="50000"/>
              </a:spcBef>
              <a:buFont typeface="Arial"/>
              <a:buChar char="•"/>
            </a:pPr>
            <a:r>
              <a:rPr lang="en-US" sz="2400" b="1" dirty="0" smtClean="0">
                <a:cs typeface="Arial" pitchFamily="34" charset="0"/>
              </a:rPr>
              <a:t>Simulations:</a:t>
            </a:r>
          </a:p>
          <a:p>
            <a:pPr marL="867308" lvl="1" indent="-342900" defTabSz="848522">
              <a:spcBef>
                <a:spcPct val="50000"/>
              </a:spcBef>
              <a:buFont typeface="Arial"/>
              <a:buChar char="•"/>
            </a:pPr>
            <a:r>
              <a:rPr lang="en-US" sz="2400" b="1" dirty="0" smtClean="0">
                <a:cs typeface="Arial" pitchFamily="34" charset="0"/>
              </a:rPr>
              <a:t>Base – </a:t>
            </a:r>
            <a:r>
              <a:rPr lang="en-US" sz="2400" dirty="0" smtClean="0">
                <a:cs typeface="Arial" pitchFamily="34" charset="0"/>
              </a:rPr>
              <a:t>Zhang et al. [2001</a:t>
            </a:r>
            <a:r>
              <a:rPr lang="en-US" sz="2400" dirty="0">
                <a:cs typeface="Arial" pitchFamily="34" charset="0"/>
              </a:rPr>
              <a:t>]</a:t>
            </a:r>
            <a:r>
              <a:rPr lang="en-US" sz="2400" dirty="0" smtClean="0">
                <a:cs typeface="Arial" pitchFamily="34" charset="0"/>
              </a:rPr>
              <a:t> particle dry deposition scheme (default in </a:t>
            </a:r>
            <a:r>
              <a:rPr lang="en-US" sz="2400" dirty="0" err="1" smtClean="0">
                <a:cs typeface="Arial" pitchFamily="34" charset="0"/>
              </a:rPr>
              <a:t>CAMx</a:t>
            </a:r>
            <a:r>
              <a:rPr lang="en-US" sz="2400" dirty="0" smtClean="0">
                <a:cs typeface="Arial" pitchFamily="34" charset="0"/>
              </a:rPr>
              <a:t> v6.00)</a:t>
            </a:r>
          </a:p>
          <a:p>
            <a:pPr marL="867308" lvl="1" indent="-342900" defTabSz="848522">
              <a:spcBef>
                <a:spcPct val="50000"/>
              </a:spcBef>
              <a:buFont typeface="Arial"/>
              <a:buChar char="•"/>
            </a:pPr>
            <a:r>
              <a:rPr lang="en-US" sz="2400" b="1" dirty="0" err="1" smtClean="0">
                <a:cs typeface="Arial" pitchFamily="34" charset="0"/>
              </a:rPr>
              <a:t>ΔPleim</a:t>
            </a:r>
            <a:r>
              <a:rPr lang="en-US" sz="2400" b="1" dirty="0" smtClean="0">
                <a:cs typeface="Arial" pitchFamily="34" charset="0"/>
              </a:rPr>
              <a:t> &amp; Ran [2011</a:t>
            </a:r>
            <a:r>
              <a:rPr lang="en-US" sz="2400" b="1" dirty="0">
                <a:cs typeface="Arial" pitchFamily="34" charset="0"/>
              </a:rPr>
              <a:t>]</a:t>
            </a:r>
            <a:r>
              <a:rPr lang="en-US" sz="2400" dirty="0" smtClean="0">
                <a:cs typeface="Arial" pitchFamily="34" charset="0"/>
              </a:rPr>
              <a:t> – particle dry deposition scheme in </a:t>
            </a:r>
            <a:r>
              <a:rPr lang="en-US" sz="2400" dirty="0" err="1" smtClean="0">
                <a:cs typeface="Arial" pitchFamily="34" charset="0"/>
              </a:rPr>
              <a:t>CAMx</a:t>
            </a:r>
            <a:r>
              <a:rPr lang="en-US" sz="2400" dirty="0" smtClean="0">
                <a:cs typeface="Arial" pitchFamily="34" charset="0"/>
              </a:rPr>
              <a:t> replaced with </a:t>
            </a:r>
            <a:r>
              <a:rPr lang="en-US" sz="2400" dirty="0" err="1" smtClean="0">
                <a:cs typeface="Arial" pitchFamily="34" charset="0"/>
              </a:rPr>
              <a:t>Pleim</a:t>
            </a:r>
            <a:r>
              <a:rPr lang="en-US" sz="2400" dirty="0" smtClean="0">
                <a:cs typeface="Arial" pitchFamily="34" charset="0"/>
              </a:rPr>
              <a:t> &amp; Ran [2011</a:t>
            </a:r>
            <a:r>
              <a:rPr lang="en-US" sz="2400" dirty="0">
                <a:cs typeface="Arial" pitchFamily="34" charset="0"/>
              </a:rPr>
              <a:t>]</a:t>
            </a:r>
            <a:r>
              <a:rPr lang="en-US" sz="2400" dirty="0" smtClean="0">
                <a:cs typeface="Arial" pitchFamily="34" charset="0"/>
              </a:rPr>
              <a:t>, which is the default scheme of the Community </a:t>
            </a:r>
            <a:r>
              <a:rPr lang="en-US" sz="2400" dirty="0" err="1" smtClean="0">
                <a:cs typeface="Arial" pitchFamily="34" charset="0"/>
              </a:rPr>
              <a:t>Multiscale</a:t>
            </a:r>
            <a:r>
              <a:rPr lang="en-US" sz="2400" dirty="0" smtClean="0">
                <a:cs typeface="Arial" pitchFamily="34" charset="0"/>
              </a:rPr>
              <a:t> Air Quality (CMAQ) model.</a:t>
            </a:r>
          </a:p>
          <a:p>
            <a:pPr marL="867308" lvl="1" indent="-342900" defTabSz="848522">
              <a:spcBef>
                <a:spcPct val="50000"/>
              </a:spcBef>
              <a:buFont typeface="Arial"/>
              <a:buChar char="•"/>
            </a:pPr>
            <a:r>
              <a:rPr lang="en-US" sz="2400" b="1" dirty="0" err="1" smtClean="0">
                <a:cs typeface="Arial" pitchFamily="34" charset="0"/>
              </a:rPr>
              <a:t>ΔPetroff</a:t>
            </a:r>
            <a:r>
              <a:rPr lang="en-US" sz="2400" b="1" dirty="0" smtClean="0">
                <a:cs typeface="Arial" pitchFamily="34" charset="0"/>
              </a:rPr>
              <a:t> &amp; Zhang [2010</a:t>
            </a:r>
            <a:r>
              <a:rPr lang="en-US" sz="2400" b="1" dirty="0">
                <a:cs typeface="Arial" pitchFamily="34" charset="0"/>
              </a:rPr>
              <a:t>]</a:t>
            </a:r>
            <a:r>
              <a:rPr lang="en-US" sz="2400" b="1" dirty="0" smtClean="0">
                <a:cs typeface="Arial" pitchFamily="34" charset="0"/>
              </a:rPr>
              <a:t> </a:t>
            </a:r>
            <a:r>
              <a:rPr lang="en-US" sz="2400" dirty="0" smtClean="0">
                <a:cs typeface="Arial" pitchFamily="34" charset="0"/>
              </a:rPr>
              <a:t>– particle dry deposition scheme in </a:t>
            </a:r>
            <a:r>
              <a:rPr lang="en-US" sz="2400" dirty="0" err="1" smtClean="0">
                <a:cs typeface="Arial" pitchFamily="34" charset="0"/>
              </a:rPr>
              <a:t>CAMx</a:t>
            </a:r>
            <a:r>
              <a:rPr lang="en-US" sz="2400" dirty="0" smtClean="0">
                <a:cs typeface="Arial" pitchFamily="34" charset="0"/>
              </a:rPr>
              <a:t> replaced with </a:t>
            </a:r>
            <a:r>
              <a:rPr lang="en-US" sz="2400" dirty="0" err="1" smtClean="0">
                <a:cs typeface="Arial" pitchFamily="34" charset="0"/>
              </a:rPr>
              <a:t>Petroff</a:t>
            </a:r>
            <a:r>
              <a:rPr lang="en-US" sz="2400" dirty="0" smtClean="0">
                <a:cs typeface="Arial" pitchFamily="34" charset="0"/>
              </a:rPr>
              <a:t> &amp; Zhang [2010</a:t>
            </a:r>
            <a:r>
              <a:rPr lang="en-US" sz="2400" dirty="0">
                <a:cs typeface="Arial" pitchFamily="34" charset="0"/>
              </a:rPr>
              <a:t>]</a:t>
            </a:r>
            <a:r>
              <a:rPr lang="en-US" sz="2400" dirty="0" smtClean="0">
                <a:cs typeface="Arial" pitchFamily="34" charset="0"/>
              </a:rPr>
              <a:t>.</a:t>
            </a:r>
          </a:p>
          <a:p>
            <a:pPr marL="867308" lvl="1" indent="-342900" defTabSz="848522">
              <a:spcBef>
                <a:spcPct val="50000"/>
              </a:spcBef>
              <a:buFont typeface="Arial"/>
              <a:buChar char="•"/>
            </a:pPr>
            <a:r>
              <a:rPr lang="en-US" sz="2400" b="1" dirty="0" err="1" smtClean="0">
                <a:cs typeface="Arial" pitchFamily="34" charset="0"/>
              </a:rPr>
              <a:t>ΔEmpirical</a:t>
            </a:r>
            <a:r>
              <a:rPr lang="en-US" sz="2400" dirty="0">
                <a:cs typeface="Arial" pitchFamily="34" charset="0"/>
              </a:rPr>
              <a:t> </a:t>
            </a:r>
            <a:r>
              <a:rPr lang="en-US" sz="2400" dirty="0" smtClean="0">
                <a:cs typeface="Arial" pitchFamily="34" charset="0"/>
              </a:rPr>
              <a:t>– particle dry deposition scheme in </a:t>
            </a:r>
            <a:r>
              <a:rPr lang="en-US" sz="2400" dirty="0" err="1" smtClean="0">
                <a:cs typeface="Arial" pitchFamily="34" charset="0"/>
              </a:rPr>
              <a:t>CAMx</a:t>
            </a:r>
            <a:r>
              <a:rPr lang="en-US" sz="2400" dirty="0" smtClean="0">
                <a:cs typeface="Arial" pitchFamily="34" charset="0"/>
              </a:rPr>
              <a:t> replaced with a modified </a:t>
            </a:r>
            <a:r>
              <a:rPr lang="en-US" sz="2400" dirty="0" err="1" smtClean="0">
                <a:cs typeface="Arial" pitchFamily="34" charset="0"/>
              </a:rPr>
              <a:t>Pleim</a:t>
            </a:r>
            <a:r>
              <a:rPr lang="en-US" sz="2400" dirty="0" smtClean="0">
                <a:cs typeface="Arial" pitchFamily="34" charset="0"/>
              </a:rPr>
              <a:t> &amp; Ran [2011</a:t>
            </a:r>
            <a:r>
              <a:rPr lang="en-US" sz="2400" dirty="0">
                <a:cs typeface="Arial" pitchFamily="34" charset="0"/>
              </a:rPr>
              <a:t>]</a:t>
            </a:r>
            <a:r>
              <a:rPr lang="en-US" sz="2400" dirty="0" smtClean="0">
                <a:cs typeface="Arial" pitchFamily="34" charset="0"/>
              </a:rPr>
              <a:t> scheme where size-dependent deposition velocity over all forest LUCs is forced to agree with historical measurements as shown in Figure 2.  Deposition velocities over all other LUCs are calculated according to the original </a:t>
            </a:r>
            <a:r>
              <a:rPr lang="en-US" sz="2400" dirty="0" err="1" smtClean="0">
                <a:cs typeface="Arial" pitchFamily="34" charset="0"/>
              </a:rPr>
              <a:t>Pleim</a:t>
            </a:r>
            <a:r>
              <a:rPr lang="en-US" sz="2400" dirty="0" smtClean="0">
                <a:cs typeface="Arial" pitchFamily="34" charset="0"/>
              </a:rPr>
              <a:t> &amp; Ran [2011</a:t>
            </a:r>
            <a:r>
              <a:rPr lang="en-US" sz="2400" dirty="0">
                <a:cs typeface="Arial" pitchFamily="34" charset="0"/>
              </a:rPr>
              <a:t>]</a:t>
            </a:r>
            <a:r>
              <a:rPr lang="en-US" sz="2400" dirty="0" smtClean="0">
                <a:cs typeface="Arial" pitchFamily="34" charset="0"/>
              </a:rPr>
              <a:t> formulation.</a:t>
            </a:r>
            <a:endParaRPr lang="en-US" sz="2400" b="1" dirty="0" smtClean="0">
              <a:cs typeface="Arial" pitchFamily="34" charset="0"/>
            </a:endParaRPr>
          </a:p>
          <a:p>
            <a:pPr marL="867308" lvl="1" indent="-342900" defTabSz="848522">
              <a:spcBef>
                <a:spcPct val="50000"/>
              </a:spcBef>
              <a:buFont typeface="Arial"/>
              <a:buChar char="•"/>
            </a:pPr>
            <a:endParaRPr lang="en-US" sz="2400" b="1" dirty="0">
              <a:cs typeface="Arial" pitchFamily="34" charset="0"/>
            </a:endParaRPr>
          </a:p>
        </p:txBody>
      </p:sp>
      <p:sp>
        <p:nvSpPr>
          <p:cNvPr id="5" name="Rectangle 4"/>
          <p:cNvSpPr/>
          <p:nvPr/>
        </p:nvSpPr>
        <p:spPr>
          <a:xfrm>
            <a:off x="210157" y="736599"/>
            <a:ext cx="8269116" cy="5386090"/>
          </a:xfrm>
          <a:prstGeom prst="rect">
            <a:avLst/>
          </a:prstGeom>
        </p:spPr>
        <p:txBody>
          <a:bodyPr wrap="square">
            <a:spAutoFit/>
          </a:bodyPr>
          <a:lstStyle/>
          <a:p>
            <a:pPr defTabSz="848522">
              <a:spcBef>
                <a:spcPts val="1800"/>
              </a:spcBef>
            </a:pPr>
            <a:r>
              <a:rPr lang="en-US" b="1" dirty="0" smtClean="0">
                <a:solidFill>
                  <a:schemeClr val="bg1"/>
                </a:solidFill>
                <a:cs typeface="Arial" pitchFamily="34" charset="0"/>
              </a:rPr>
              <a:t>	</a:t>
            </a:r>
            <a:r>
              <a:rPr lang="en-US" sz="2000" b="1" dirty="0" err="1" smtClean="0">
                <a:solidFill>
                  <a:schemeClr val="bg1"/>
                </a:solidFill>
                <a:cs typeface="Arial" pitchFamily="34" charset="0"/>
              </a:rPr>
              <a:t>CAMx</a:t>
            </a:r>
            <a:r>
              <a:rPr lang="en-US" sz="2000" b="1" dirty="0" smtClean="0">
                <a:solidFill>
                  <a:schemeClr val="bg1"/>
                </a:solidFill>
                <a:cs typeface="Arial" pitchFamily="34" charset="0"/>
              </a:rPr>
              <a:t> v6.00 </a:t>
            </a:r>
            <a:r>
              <a:rPr lang="en-US" sz="2400" b="1" dirty="0" smtClean="0">
                <a:solidFill>
                  <a:schemeClr val="bg1"/>
                </a:solidFill>
                <a:cs typeface="Arial" pitchFamily="34" charset="0"/>
              </a:rPr>
              <a:t>Simulations</a:t>
            </a:r>
            <a:r>
              <a:rPr lang="en-US" sz="2400" b="1" dirty="0">
                <a:solidFill>
                  <a:schemeClr val="bg1"/>
                </a:solidFill>
                <a:cs typeface="Arial" pitchFamily="34" charset="0"/>
              </a:rPr>
              <a:t>:</a:t>
            </a:r>
          </a:p>
          <a:p>
            <a:pPr marL="867308" lvl="1" indent="-342900" defTabSz="848522">
              <a:spcBef>
                <a:spcPts val="1800"/>
              </a:spcBef>
              <a:buFont typeface="Arial"/>
              <a:buChar char="•"/>
            </a:pPr>
            <a:r>
              <a:rPr lang="en-US" sz="2000" u="sng" dirty="0">
                <a:solidFill>
                  <a:schemeClr val="bg1"/>
                </a:solidFill>
                <a:cs typeface="Arial" pitchFamily="34" charset="0"/>
              </a:rPr>
              <a:t>Base</a:t>
            </a:r>
            <a:r>
              <a:rPr lang="en-US" sz="2000" b="1" dirty="0">
                <a:solidFill>
                  <a:schemeClr val="bg1"/>
                </a:solidFill>
                <a:cs typeface="Arial" pitchFamily="34" charset="0"/>
              </a:rPr>
              <a:t> – </a:t>
            </a:r>
            <a:r>
              <a:rPr lang="en-US" sz="2000" dirty="0">
                <a:solidFill>
                  <a:schemeClr val="bg1"/>
                </a:solidFill>
                <a:cs typeface="Arial" pitchFamily="34" charset="0"/>
              </a:rPr>
              <a:t>Zhang et al. [2001] particle dry deposition scheme (default in </a:t>
            </a:r>
            <a:r>
              <a:rPr lang="en-US" sz="2000" dirty="0" err="1">
                <a:solidFill>
                  <a:schemeClr val="bg1"/>
                </a:solidFill>
                <a:cs typeface="Arial" pitchFamily="34" charset="0"/>
              </a:rPr>
              <a:t>CAMx</a:t>
            </a:r>
            <a:r>
              <a:rPr lang="en-US" sz="2000" dirty="0">
                <a:solidFill>
                  <a:schemeClr val="bg1"/>
                </a:solidFill>
                <a:cs typeface="Arial" pitchFamily="34" charset="0"/>
              </a:rPr>
              <a:t> v6.00)</a:t>
            </a:r>
          </a:p>
          <a:p>
            <a:pPr marL="867308" lvl="1" indent="-342900" defTabSz="848522">
              <a:spcBef>
                <a:spcPts val="1800"/>
              </a:spcBef>
              <a:buFont typeface="Arial"/>
              <a:buChar char="•"/>
            </a:pPr>
            <a:r>
              <a:rPr lang="en-US" sz="2000" u="sng" dirty="0" err="1" smtClean="0">
                <a:solidFill>
                  <a:schemeClr val="bg1"/>
                </a:solidFill>
                <a:cs typeface="Arial" pitchFamily="34" charset="0"/>
              </a:rPr>
              <a:t>Pleim</a:t>
            </a:r>
            <a:r>
              <a:rPr lang="en-US" sz="2000" u="sng" dirty="0" smtClean="0">
                <a:solidFill>
                  <a:schemeClr val="bg1"/>
                </a:solidFill>
                <a:cs typeface="Arial" pitchFamily="34" charset="0"/>
              </a:rPr>
              <a:t> </a:t>
            </a:r>
            <a:r>
              <a:rPr lang="en-US" sz="2000" u="sng" dirty="0">
                <a:solidFill>
                  <a:schemeClr val="bg1"/>
                </a:solidFill>
                <a:cs typeface="Arial" pitchFamily="34" charset="0"/>
              </a:rPr>
              <a:t>&amp; Ran [2011] </a:t>
            </a:r>
            <a:r>
              <a:rPr lang="en-US" sz="2000" dirty="0">
                <a:solidFill>
                  <a:schemeClr val="bg1"/>
                </a:solidFill>
                <a:cs typeface="Arial" pitchFamily="34" charset="0"/>
              </a:rPr>
              <a:t>– particle dry deposition scheme in </a:t>
            </a:r>
            <a:r>
              <a:rPr lang="en-US" sz="2000" dirty="0" err="1">
                <a:solidFill>
                  <a:schemeClr val="bg1"/>
                </a:solidFill>
                <a:cs typeface="Arial" pitchFamily="34" charset="0"/>
              </a:rPr>
              <a:t>CAMx</a:t>
            </a:r>
            <a:r>
              <a:rPr lang="en-US" sz="2000" dirty="0">
                <a:solidFill>
                  <a:schemeClr val="bg1"/>
                </a:solidFill>
                <a:cs typeface="Arial" pitchFamily="34" charset="0"/>
              </a:rPr>
              <a:t> replaced with </a:t>
            </a:r>
            <a:r>
              <a:rPr lang="en-US" sz="2000" dirty="0" err="1">
                <a:solidFill>
                  <a:schemeClr val="bg1"/>
                </a:solidFill>
                <a:cs typeface="Arial" pitchFamily="34" charset="0"/>
              </a:rPr>
              <a:t>Pleim</a:t>
            </a:r>
            <a:r>
              <a:rPr lang="en-US" sz="2000" dirty="0">
                <a:solidFill>
                  <a:schemeClr val="bg1"/>
                </a:solidFill>
                <a:cs typeface="Arial" pitchFamily="34" charset="0"/>
              </a:rPr>
              <a:t> &amp; Ran [2011], which is the default scheme of the Community </a:t>
            </a:r>
            <a:r>
              <a:rPr lang="en-US" sz="2000" dirty="0" err="1">
                <a:solidFill>
                  <a:schemeClr val="bg1"/>
                </a:solidFill>
                <a:cs typeface="Arial" pitchFamily="34" charset="0"/>
              </a:rPr>
              <a:t>Multiscale</a:t>
            </a:r>
            <a:r>
              <a:rPr lang="en-US" sz="2000" dirty="0">
                <a:solidFill>
                  <a:schemeClr val="bg1"/>
                </a:solidFill>
                <a:cs typeface="Arial" pitchFamily="34" charset="0"/>
              </a:rPr>
              <a:t> Air Quality (CMAQ) model.</a:t>
            </a:r>
          </a:p>
          <a:p>
            <a:pPr marL="867308" lvl="1" indent="-342900" defTabSz="848522">
              <a:spcBef>
                <a:spcPts val="1800"/>
              </a:spcBef>
              <a:buFont typeface="Arial"/>
              <a:buChar char="•"/>
            </a:pPr>
            <a:r>
              <a:rPr lang="en-US" sz="2000" u="sng" dirty="0" err="1" smtClean="0">
                <a:solidFill>
                  <a:schemeClr val="bg1"/>
                </a:solidFill>
                <a:cs typeface="Arial" pitchFamily="34" charset="0"/>
              </a:rPr>
              <a:t>Petroff</a:t>
            </a:r>
            <a:r>
              <a:rPr lang="en-US" sz="2000" u="sng" dirty="0" smtClean="0">
                <a:solidFill>
                  <a:schemeClr val="bg1"/>
                </a:solidFill>
                <a:cs typeface="Arial" pitchFamily="34" charset="0"/>
              </a:rPr>
              <a:t> </a:t>
            </a:r>
            <a:r>
              <a:rPr lang="en-US" sz="2000" u="sng" dirty="0">
                <a:solidFill>
                  <a:schemeClr val="bg1"/>
                </a:solidFill>
                <a:cs typeface="Arial" pitchFamily="34" charset="0"/>
              </a:rPr>
              <a:t>&amp; Zhang [2010] </a:t>
            </a:r>
            <a:r>
              <a:rPr lang="en-US" sz="2000" dirty="0">
                <a:solidFill>
                  <a:schemeClr val="bg1"/>
                </a:solidFill>
                <a:cs typeface="Arial" pitchFamily="34" charset="0"/>
              </a:rPr>
              <a:t>– particle dry deposition scheme in </a:t>
            </a:r>
            <a:r>
              <a:rPr lang="en-US" sz="2000" dirty="0" err="1">
                <a:solidFill>
                  <a:schemeClr val="bg1"/>
                </a:solidFill>
                <a:cs typeface="Arial" pitchFamily="34" charset="0"/>
              </a:rPr>
              <a:t>CAMx</a:t>
            </a:r>
            <a:r>
              <a:rPr lang="en-US" sz="2000" dirty="0">
                <a:solidFill>
                  <a:schemeClr val="bg1"/>
                </a:solidFill>
                <a:cs typeface="Arial" pitchFamily="34" charset="0"/>
              </a:rPr>
              <a:t> replaced with </a:t>
            </a:r>
            <a:r>
              <a:rPr lang="en-US" sz="2000" dirty="0" err="1">
                <a:solidFill>
                  <a:schemeClr val="bg1"/>
                </a:solidFill>
                <a:cs typeface="Arial" pitchFamily="34" charset="0"/>
              </a:rPr>
              <a:t>Petroff</a:t>
            </a:r>
            <a:r>
              <a:rPr lang="en-US" sz="2000" dirty="0">
                <a:solidFill>
                  <a:schemeClr val="bg1"/>
                </a:solidFill>
                <a:cs typeface="Arial" pitchFamily="34" charset="0"/>
              </a:rPr>
              <a:t> &amp; Zhang [2010].</a:t>
            </a:r>
          </a:p>
          <a:p>
            <a:pPr marL="867308" lvl="1" indent="-342900" defTabSz="848522">
              <a:spcBef>
                <a:spcPts val="1800"/>
              </a:spcBef>
              <a:buFont typeface="Arial"/>
              <a:buChar char="•"/>
            </a:pPr>
            <a:r>
              <a:rPr lang="en-US" sz="2000" u="sng" dirty="0" smtClean="0">
                <a:solidFill>
                  <a:schemeClr val="bg1"/>
                </a:solidFill>
                <a:cs typeface="Arial" pitchFamily="34" charset="0"/>
              </a:rPr>
              <a:t>Empirical</a:t>
            </a:r>
            <a:r>
              <a:rPr lang="en-US" sz="2000" dirty="0" smtClean="0">
                <a:solidFill>
                  <a:schemeClr val="bg1"/>
                </a:solidFill>
                <a:cs typeface="Arial" pitchFamily="34" charset="0"/>
              </a:rPr>
              <a:t> </a:t>
            </a:r>
            <a:r>
              <a:rPr lang="en-US" sz="2000" dirty="0">
                <a:solidFill>
                  <a:schemeClr val="bg1"/>
                </a:solidFill>
                <a:cs typeface="Arial" pitchFamily="34" charset="0"/>
              </a:rPr>
              <a:t>– particle dry deposition scheme in </a:t>
            </a:r>
            <a:r>
              <a:rPr lang="en-US" sz="2000" dirty="0" err="1">
                <a:solidFill>
                  <a:schemeClr val="bg1"/>
                </a:solidFill>
                <a:cs typeface="Arial" pitchFamily="34" charset="0"/>
              </a:rPr>
              <a:t>CAMx</a:t>
            </a:r>
            <a:r>
              <a:rPr lang="en-US" sz="2000" dirty="0">
                <a:solidFill>
                  <a:schemeClr val="bg1"/>
                </a:solidFill>
                <a:cs typeface="Arial" pitchFamily="34" charset="0"/>
              </a:rPr>
              <a:t> replaced with a modified </a:t>
            </a:r>
            <a:r>
              <a:rPr lang="en-US" sz="2000" dirty="0" err="1">
                <a:solidFill>
                  <a:schemeClr val="bg1"/>
                </a:solidFill>
                <a:cs typeface="Arial" pitchFamily="34" charset="0"/>
              </a:rPr>
              <a:t>Pleim</a:t>
            </a:r>
            <a:r>
              <a:rPr lang="en-US" sz="2000" dirty="0">
                <a:solidFill>
                  <a:schemeClr val="bg1"/>
                </a:solidFill>
                <a:cs typeface="Arial" pitchFamily="34" charset="0"/>
              </a:rPr>
              <a:t> &amp; Ran [2011] scheme where size-dependent deposition velocity over all forest LUCs is forced to agree with historical </a:t>
            </a:r>
            <a:r>
              <a:rPr lang="en-US" sz="2000" dirty="0" smtClean="0">
                <a:solidFill>
                  <a:schemeClr val="bg1"/>
                </a:solidFill>
                <a:cs typeface="Arial" pitchFamily="34" charset="0"/>
              </a:rPr>
              <a:t>measurements. Deposition </a:t>
            </a:r>
            <a:r>
              <a:rPr lang="en-US" sz="2000" dirty="0">
                <a:solidFill>
                  <a:schemeClr val="bg1"/>
                </a:solidFill>
                <a:cs typeface="Arial" pitchFamily="34" charset="0"/>
              </a:rPr>
              <a:t>velocities over all other </a:t>
            </a:r>
            <a:r>
              <a:rPr lang="en-US" sz="2000" dirty="0" smtClean="0">
                <a:solidFill>
                  <a:schemeClr val="bg1"/>
                </a:solidFill>
                <a:cs typeface="Arial" pitchFamily="34" charset="0"/>
              </a:rPr>
              <a:t>LUCs calculated </a:t>
            </a:r>
            <a:r>
              <a:rPr lang="en-US" sz="2000" dirty="0">
                <a:solidFill>
                  <a:schemeClr val="bg1"/>
                </a:solidFill>
                <a:cs typeface="Arial" pitchFamily="34" charset="0"/>
              </a:rPr>
              <a:t>according to the original </a:t>
            </a:r>
            <a:r>
              <a:rPr lang="en-US" sz="2000" dirty="0" err="1">
                <a:solidFill>
                  <a:schemeClr val="bg1"/>
                </a:solidFill>
                <a:cs typeface="Arial" pitchFamily="34" charset="0"/>
              </a:rPr>
              <a:t>Pleim</a:t>
            </a:r>
            <a:r>
              <a:rPr lang="en-US" sz="2000" dirty="0">
                <a:solidFill>
                  <a:schemeClr val="bg1"/>
                </a:solidFill>
                <a:cs typeface="Arial" pitchFamily="34" charset="0"/>
              </a:rPr>
              <a:t> &amp; Ran [2011] formulation.</a:t>
            </a:r>
            <a:endParaRPr lang="en-US" sz="2000" b="1" dirty="0">
              <a:solidFill>
                <a:schemeClr val="bg1"/>
              </a:solidFill>
              <a:cs typeface="Arial" pitchFamily="34" charset="0"/>
            </a:endParaRPr>
          </a:p>
        </p:txBody>
      </p:sp>
    </p:spTree>
    <p:extLst>
      <p:ext uri="{BB962C8B-B14F-4D97-AF65-F5344CB8AC3E}">
        <p14:creationId xmlns:p14="http://schemas.microsoft.com/office/powerpoint/2010/main" val="1451701090"/>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descr="pforestfig-us60-cmas-empirical.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0260"/>
            <a:ext cx="9144000" cy="6287740"/>
          </a:xfrm>
          <a:prstGeom prst="rect">
            <a:avLst/>
          </a:prstGeom>
        </p:spPr>
      </p:pic>
      <p:sp>
        <p:nvSpPr>
          <p:cNvPr id="2" name="Title 1"/>
          <p:cNvSpPr>
            <a:spLocks noGrp="1"/>
          </p:cNvSpPr>
          <p:nvPr>
            <p:ph type="title"/>
          </p:nvPr>
        </p:nvSpPr>
        <p:spPr>
          <a:xfrm>
            <a:off x="571909" y="163871"/>
            <a:ext cx="8229600" cy="516194"/>
          </a:xfrm>
        </p:spPr>
        <p:txBody>
          <a:bodyPr/>
          <a:lstStyle/>
          <a:p>
            <a:r>
              <a:rPr lang="en-US" sz="2400" dirty="0" smtClean="0">
                <a:solidFill>
                  <a:srgbClr val="000000"/>
                </a:solidFill>
                <a:effectLst>
                  <a:outerShdw blurRad="38100" dist="38100" dir="2700000" algn="tl">
                    <a:srgbClr val="000000">
                      <a:alpha val="43137"/>
                    </a:srgbClr>
                  </a:outerShdw>
                </a:effectLst>
              </a:rPr>
              <a:t>Empirical-based algorithm for forest canopies</a:t>
            </a:r>
            <a:endParaRPr lang="en-US" sz="2400" baseline="-25000" dirty="0">
              <a:solidFill>
                <a:srgbClr val="0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63543088"/>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senexconc4.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3569"/>
            <a:ext cx="9144000" cy="6758609"/>
          </a:xfrm>
          <a:prstGeom prst="rect">
            <a:avLst/>
          </a:prstGeom>
        </p:spPr>
      </p:pic>
      <p:pic>
        <p:nvPicPr>
          <p:cNvPr id="4" name="Picture 3" descr="total_mass_deposit_pm25.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32263" y="5661397"/>
            <a:ext cx="15101584" cy="10383599"/>
          </a:xfrm>
          <a:prstGeom prst="rect">
            <a:avLst/>
          </a:prstGeom>
        </p:spPr>
      </p:pic>
      <p:pic>
        <p:nvPicPr>
          <p:cNvPr id="5" name="Picture 4" descr="total_mass_deposit_pm25.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84663" y="5813797"/>
            <a:ext cx="15101584" cy="10383599"/>
          </a:xfrm>
          <a:prstGeom prst="rect">
            <a:avLst/>
          </a:prstGeom>
        </p:spPr>
      </p:pic>
      <p:sp>
        <p:nvSpPr>
          <p:cNvPr id="7" name="TextBox 6"/>
          <p:cNvSpPr txBox="1"/>
          <p:nvPr/>
        </p:nvSpPr>
        <p:spPr>
          <a:xfrm>
            <a:off x="484269" y="0"/>
            <a:ext cx="8113786" cy="369332"/>
          </a:xfrm>
          <a:prstGeom prst="rect">
            <a:avLst/>
          </a:prstGeom>
          <a:noFill/>
        </p:spPr>
        <p:txBody>
          <a:bodyPr wrap="square" rtlCol="0">
            <a:spAutoFit/>
          </a:bodyPr>
          <a:lstStyle/>
          <a:p>
            <a:pPr algn="ctr"/>
            <a:r>
              <a:rPr lang="en-US" dirty="0" err="1" smtClean="0"/>
              <a:t>CAMx</a:t>
            </a:r>
            <a:r>
              <a:rPr lang="en-US" dirty="0" smtClean="0"/>
              <a:t> Results – June 10</a:t>
            </a:r>
            <a:r>
              <a:rPr lang="en-US" baseline="30000" dirty="0" smtClean="0"/>
              <a:t>th</a:t>
            </a:r>
            <a:r>
              <a:rPr lang="en-US" dirty="0" smtClean="0"/>
              <a:t> – July 1</a:t>
            </a:r>
            <a:r>
              <a:rPr lang="en-US" baseline="30000" dirty="0" smtClean="0"/>
              <a:t>st</a:t>
            </a:r>
            <a:r>
              <a:rPr lang="en-US" dirty="0" smtClean="0"/>
              <a:t>, 2013 – Mean PM</a:t>
            </a:r>
            <a:r>
              <a:rPr lang="en-US" baseline="-25000" dirty="0" smtClean="0"/>
              <a:t>2.5</a:t>
            </a:r>
            <a:r>
              <a:rPr lang="en-US" dirty="0" smtClean="0"/>
              <a:t> (μg/m</a:t>
            </a:r>
            <a:r>
              <a:rPr lang="en-US" baseline="30000" dirty="0" smtClean="0"/>
              <a:t>3</a:t>
            </a:r>
            <a:r>
              <a:rPr lang="en-US" dirty="0" smtClean="0"/>
              <a:t>)</a:t>
            </a:r>
            <a:endParaRPr lang="en-US" dirty="0"/>
          </a:p>
        </p:txBody>
      </p:sp>
    </p:spTree>
    <p:extLst>
      <p:ext uri="{BB962C8B-B14F-4D97-AF65-F5344CB8AC3E}">
        <p14:creationId xmlns:p14="http://schemas.microsoft.com/office/powerpoint/2010/main" val="2795788391"/>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ok_Rock.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3645418"/>
          </a:xfrm>
          <a:prstGeom prst="rect">
            <a:avLst/>
          </a:prstGeom>
        </p:spPr>
      </p:pic>
      <p:pic>
        <p:nvPicPr>
          <p:cNvPr id="4" name="Picture 3" descr="Bryson_Cit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133782"/>
            <a:ext cx="9144000" cy="3724218"/>
          </a:xfrm>
          <a:prstGeom prst="rect">
            <a:avLst/>
          </a:prstGeom>
        </p:spPr>
      </p:pic>
    </p:spTree>
    <p:extLst>
      <p:ext uri="{BB962C8B-B14F-4D97-AF65-F5344CB8AC3E}">
        <p14:creationId xmlns:p14="http://schemas.microsoft.com/office/powerpoint/2010/main" val="1989207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92162"/>
          </a:xfrm>
        </p:spPr>
        <p:txBody>
          <a:bodyPr/>
          <a:lstStyle/>
          <a:p>
            <a:r>
              <a:rPr lang="en-US" sz="2400" dirty="0" smtClean="0">
                <a:solidFill>
                  <a:schemeClr val="tx1"/>
                </a:solidFill>
                <a:effectLst>
                  <a:outerShdw blurRad="38100" dist="38100" dir="2700000" algn="tl">
                    <a:srgbClr val="000000">
                      <a:alpha val="43137"/>
                    </a:srgbClr>
                  </a:outerShdw>
                </a:effectLst>
              </a:rPr>
              <a:t>Dry Deposition of particles an important process </a:t>
            </a:r>
            <a:endParaRPr lang="en-US" sz="2400" baseline="-25000" dirty="0">
              <a:solidFill>
                <a:schemeClr val="tx1"/>
              </a:solidFill>
              <a:effectLst>
                <a:outerShdw blurRad="38100" dist="38100" dir="2700000" algn="tl">
                  <a:srgbClr val="000000">
                    <a:alpha val="43137"/>
                  </a:srgbClr>
                </a:outerShdw>
              </a:effectLst>
            </a:endParaRPr>
          </a:p>
        </p:txBody>
      </p:sp>
      <p:pic>
        <p:nvPicPr>
          <p:cNvPr id="4" name="Picture 3" descr="presentation_PA_PM2.5_bargraph_layer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17638"/>
            <a:ext cx="9144000" cy="4575046"/>
          </a:xfrm>
          <a:prstGeom prst="rect">
            <a:avLst/>
          </a:prstGeom>
        </p:spPr>
      </p:pic>
    </p:spTree>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senexdiff4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9440"/>
            <a:ext cx="9144000" cy="6758609"/>
          </a:xfrm>
          <a:prstGeom prst="rect">
            <a:avLst/>
          </a:prstGeom>
        </p:spPr>
      </p:pic>
      <p:pic>
        <p:nvPicPr>
          <p:cNvPr id="4" name="Picture 3" descr="total_mass_deposit_pm25.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32263" y="5661397"/>
            <a:ext cx="15101584" cy="10383599"/>
          </a:xfrm>
          <a:prstGeom prst="rect">
            <a:avLst/>
          </a:prstGeom>
        </p:spPr>
      </p:pic>
      <p:pic>
        <p:nvPicPr>
          <p:cNvPr id="5" name="Picture 4" descr="total_mass_deposit_pm25.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84663" y="5813797"/>
            <a:ext cx="15101584" cy="10383599"/>
          </a:xfrm>
          <a:prstGeom prst="rect">
            <a:avLst/>
          </a:prstGeom>
        </p:spPr>
      </p:pic>
      <p:sp>
        <p:nvSpPr>
          <p:cNvPr id="7" name="TextBox 6"/>
          <p:cNvSpPr txBox="1"/>
          <p:nvPr/>
        </p:nvSpPr>
        <p:spPr>
          <a:xfrm>
            <a:off x="492967" y="78340"/>
            <a:ext cx="8113786" cy="369332"/>
          </a:xfrm>
          <a:prstGeom prst="rect">
            <a:avLst/>
          </a:prstGeom>
          <a:noFill/>
        </p:spPr>
        <p:txBody>
          <a:bodyPr wrap="square" rtlCol="0">
            <a:spAutoFit/>
          </a:bodyPr>
          <a:lstStyle/>
          <a:p>
            <a:pPr algn="ctr"/>
            <a:r>
              <a:rPr lang="en-US" dirty="0" err="1" smtClean="0"/>
              <a:t>CAMx</a:t>
            </a:r>
            <a:r>
              <a:rPr lang="en-US" dirty="0" smtClean="0"/>
              <a:t> Results – June 10</a:t>
            </a:r>
            <a:r>
              <a:rPr lang="en-US" baseline="30000" dirty="0" smtClean="0"/>
              <a:t>th</a:t>
            </a:r>
            <a:r>
              <a:rPr lang="en-US" dirty="0" smtClean="0"/>
              <a:t> – July 1</a:t>
            </a:r>
            <a:r>
              <a:rPr lang="en-US" baseline="30000" dirty="0" smtClean="0"/>
              <a:t>st</a:t>
            </a:r>
            <a:r>
              <a:rPr lang="en-US" dirty="0" smtClean="0"/>
              <a:t>, 2013 – Total PM</a:t>
            </a:r>
            <a:r>
              <a:rPr lang="en-US" baseline="-25000" dirty="0" smtClean="0"/>
              <a:t>2.5</a:t>
            </a:r>
            <a:r>
              <a:rPr lang="en-US" dirty="0" smtClean="0"/>
              <a:t> Deposition (g/ha)</a:t>
            </a:r>
            <a:endParaRPr lang="en-US" dirty="0"/>
          </a:p>
        </p:txBody>
      </p:sp>
    </p:spTree>
    <p:extLst>
      <p:ext uri="{BB962C8B-B14F-4D97-AF65-F5344CB8AC3E}">
        <p14:creationId xmlns:p14="http://schemas.microsoft.com/office/powerpoint/2010/main" val="1925157769"/>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Picture 5" descr="senexratio4d.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7273"/>
            <a:ext cx="9144000" cy="6758609"/>
          </a:xfrm>
          <a:prstGeom prst="rect">
            <a:avLst/>
          </a:prstGeom>
        </p:spPr>
      </p:pic>
      <p:pic>
        <p:nvPicPr>
          <p:cNvPr id="4" name="Picture 3" descr="total_mass_deposit_pm25.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32263" y="5661397"/>
            <a:ext cx="15101584" cy="10383599"/>
          </a:xfrm>
          <a:prstGeom prst="rect">
            <a:avLst/>
          </a:prstGeom>
        </p:spPr>
      </p:pic>
      <p:pic>
        <p:nvPicPr>
          <p:cNvPr id="5" name="Picture 4" descr="total_mass_deposit_pm25.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84663" y="5813797"/>
            <a:ext cx="15101584" cy="10383599"/>
          </a:xfrm>
          <a:prstGeom prst="rect">
            <a:avLst/>
          </a:prstGeom>
        </p:spPr>
      </p:pic>
      <p:sp>
        <p:nvSpPr>
          <p:cNvPr id="7" name="TextBox 6"/>
          <p:cNvSpPr txBox="1"/>
          <p:nvPr/>
        </p:nvSpPr>
        <p:spPr>
          <a:xfrm>
            <a:off x="484269" y="78340"/>
            <a:ext cx="8113786" cy="369332"/>
          </a:xfrm>
          <a:prstGeom prst="rect">
            <a:avLst/>
          </a:prstGeom>
          <a:noFill/>
        </p:spPr>
        <p:txBody>
          <a:bodyPr wrap="square" rtlCol="0">
            <a:spAutoFit/>
          </a:bodyPr>
          <a:lstStyle/>
          <a:p>
            <a:pPr algn="ctr"/>
            <a:r>
              <a:rPr lang="en-US" dirty="0" err="1" smtClean="0"/>
              <a:t>CAMx</a:t>
            </a:r>
            <a:r>
              <a:rPr lang="en-US" dirty="0" smtClean="0"/>
              <a:t> Results – June 10</a:t>
            </a:r>
            <a:r>
              <a:rPr lang="en-US" baseline="30000" dirty="0" smtClean="0"/>
              <a:t>th</a:t>
            </a:r>
            <a:r>
              <a:rPr lang="en-US" dirty="0" smtClean="0"/>
              <a:t> – July 1</a:t>
            </a:r>
            <a:r>
              <a:rPr lang="en-US" baseline="30000" dirty="0" smtClean="0"/>
              <a:t>st</a:t>
            </a:r>
            <a:r>
              <a:rPr lang="en-US" dirty="0" smtClean="0"/>
              <a:t>, 2013 – Total PM</a:t>
            </a:r>
            <a:r>
              <a:rPr lang="en-US" baseline="-25000" dirty="0" smtClean="0"/>
              <a:t>2.5</a:t>
            </a:r>
            <a:r>
              <a:rPr lang="en-US" dirty="0" smtClean="0"/>
              <a:t> Deposition (g/ha)</a:t>
            </a:r>
            <a:endParaRPr lang="en-US" dirty="0"/>
          </a:p>
        </p:txBody>
      </p:sp>
    </p:spTree>
    <p:extLst>
      <p:ext uri="{BB962C8B-B14F-4D97-AF65-F5344CB8AC3E}">
        <p14:creationId xmlns:p14="http://schemas.microsoft.com/office/powerpoint/2010/main" val="3086071163"/>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senexratio4d-pm25-SO4.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0357"/>
            <a:ext cx="9144000" cy="6758609"/>
          </a:xfrm>
          <a:prstGeom prst="rect">
            <a:avLst/>
          </a:prstGeom>
        </p:spPr>
      </p:pic>
      <p:sp>
        <p:nvSpPr>
          <p:cNvPr id="6" name="TextBox 5"/>
          <p:cNvSpPr txBox="1"/>
          <p:nvPr/>
        </p:nvSpPr>
        <p:spPr>
          <a:xfrm>
            <a:off x="484269" y="104437"/>
            <a:ext cx="8113786" cy="369332"/>
          </a:xfrm>
          <a:prstGeom prst="rect">
            <a:avLst/>
          </a:prstGeom>
          <a:noFill/>
        </p:spPr>
        <p:txBody>
          <a:bodyPr wrap="square" rtlCol="0">
            <a:spAutoFit/>
          </a:bodyPr>
          <a:lstStyle/>
          <a:p>
            <a:pPr algn="ctr"/>
            <a:r>
              <a:rPr lang="en-US" dirty="0" err="1" smtClean="0"/>
              <a:t>CAMx</a:t>
            </a:r>
            <a:r>
              <a:rPr lang="en-US" dirty="0" smtClean="0"/>
              <a:t> Results – June 10</a:t>
            </a:r>
            <a:r>
              <a:rPr lang="en-US" baseline="30000" dirty="0" smtClean="0"/>
              <a:t>th</a:t>
            </a:r>
            <a:r>
              <a:rPr lang="en-US" dirty="0" smtClean="0"/>
              <a:t> – July 1</a:t>
            </a:r>
            <a:r>
              <a:rPr lang="en-US" baseline="30000" dirty="0" smtClean="0"/>
              <a:t>st</a:t>
            </a:r>
            <a:r>
              <a:rPr lang="en-US" dirty="0" smtClean="0"/>
              <a:t>, 2013 – PM</a:t>
            </a:r>
            <a:r>
              <a:rPr lang="en-US" baseline="-25000" dirty="0" smtClean="0"/>
              <a:t>2.5</a:t>
            </a:r>
            <a:r>
              <a:rPr lang="en-US" dirty="0" smtClean="0"/>
              <a:t> SO</a:t>
            </a:r>
            <a:r>
              <a:rPr lang="en-US" baseline="-25000" dirty="0" smtClean="0"/>
              <a:t>4</a:t>
            </a:r>
            <a:r>
              <a:rPr lang="en-US" baseline="30000" dirty="0" smtClean="0"/>
              <a:t>2- </a:t>
            </a:r>
            <a:r>
              <a:rPr lang="en-US" dirty="0" smtClean="0"/>
              <a:t>Deposition (g/ha)</a:t>
            </a:r>
            <a:endParaRPr lang="en-US" dirty="0"/>
          </a:p>
        </p:txBody>
      </p:sp>
    </p:spTree>
    <p:extLst>
      <p:ext uri="{BB962C8B-B14F-4D97-AF65-F5344CB8AC3E}">
        <p14:creationId xmlns:p14="http://schemas.microsoft.com/office/powerpoint/2010/main" val="4199041539"/>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9176" y="149573"/>
            <a:ext cx="8229600" cy="639762"/>
          </a:xfrm>
          <a:prstGeom prst="rect">
            <a:avLst/>
          </a:prstGeom>
        </p:spPr>
        <p:txBody>
          <a:bodyPr/>
          <a:lst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Georgia" pitchFamily="18" charset="0"/>
              </a:defRPr>
            </a:lvl2pPr>
            <a:lvl3pPr algn="ctr" rtl="0" eaLnBrk="0" fontAlgn="base" hangingPunct="0">
              <a:spcBef>
                <a:spcPct val="0"/>
              </a:spcBef>
              <a:spcAft>
                <a:spcPct val="0"/>
              </a:spcAft>
              <a:defRPr sz="4000" b="1">
                <a:solidFill>
                  <a:schemeClr val="tx2"/>
                </a:solidFill>
                <a:latin typeface="Georgia" pitchFamily="18" charset="0"/>
              </a:defRPr>
            </a:lvl3pPr>
            <a:lvl4pPr algn="ctr" rtl="0" eaLnBrk="0" fontAlgn="base" hangingPunct="0">
              <a:spcBef>
                <a:spcPct val="0"/>
              </a:spcBef>
              <a:spcAft>
                <a:spcPct val="0"/>
              </a:spcAft>
              <a:defRPr sz="4000" b="1">
                <a:solidFill>
                  <a:schemeClr val="tx2"/>
                </a:solidFill>
                <a:latin typeface="Georgia" pitchFamily="18" charset="0"/>
              </a:defRPr>
            </a:lvl4pPr>
            <a:lvl5pPr algn="ctr" rtl="0" eaLnBrk="0" fontAlgn="base" hangingPunct="0">
              <a:spcBef>
                <a:spcPct val="0"/>
              </a:spcBef>
              <a:spcAft>
                <a:spcPct val="0"/>
              </a:spcAft>
              <a:defRPr sz="4000" b="1">
                <a:solidFill>
                  <a:schemeClr val="tx2"/>
                </a:solidFill>
                <a:latin typeface="Georgia" pitchFamily="18" charset="0"/>
              </a:defRPr>
            </a:lvl5pPr>
            <a:lvl6pPr marL="457200" algn="ctr" rtl="0" fontAlgn="base">
              <a:spcBef>
                <a:spcPct val="0"/>
              </a:spcBef>
              <a:spcAft>
                <a:spcPct val="0"/>
              </a:spcAft>
              <a:defRPr sz="4000" b="1">
                <a:solidFill>
                  <a:schemeClr val="tx2"/>
                </a:solidFill>
                <a:latin typeface="Georgia" pitchFamily="18" charset="0"/>
              </a:defRPr>
            </a:lvl6pPr>
            <a:lvl7pPr marL="914400" algn="ctr" rtl="0" fontAlgn="base">
              <a:spcBef>
                <a:spcPct val="0"/>
              </a:spcBef>
              <a:spcAft>
                <a:spcPct val="0"/>
              </a:spcAft>
              <a:defRPr sz="4000" b="1">
                <a:solidFill>
                  <a:schemeClr val="tx2"/>
                </a:solidFill>
                <a:latin typeface="Georgia" pitchFamily="18" charset="0"/>
              </a:defRPr>
            </a:lvl7pPr>
            <a:lvl8pPr marL="1371600" algn="ctr" rtl="0" fontAlgn="base">
              <a:spcBef>
                <a:spcPct val="0"/>
              </a:spcBef>
              <a:spcAft>
                <a:spcPct val="0"/>
              </a:spcAft>
              <a:defRPr sz="4000" b="1">
                <a:solidFill>
                  <a:schemeClr val="tx2"/>
                </a:solidFill>
                <a:latin typeface="Georgia" pitchFamily="18" charset="0"/>
              </a:defRPr>
            </a:lvl8pPr>
            <a:lvl9pPr marL="1828800" algn="ctr" rtl="0" fontAlgn="base">
              <a:spcBef>
                <a:spcPct val="0"/>
              </a:spcBef>
              <a:spcAft>
                <a:spcPct val="0"/>
              </a:spcAft>
              <a:defRPr sz="4000" b="1">
                <a:solidFill>
                  <a:schemeClr val="tx2"/>
                </a:solidFill>
                <a:latin typeface="Georgia" pitchFamily="18" charset="0"/>
              </a:defRPr>
            </a:lvl9pPr>
          </a:lstStyle>
          <a:p>
            <a:r>
              <a:rPr lang="en-US" sz="2800" dirty="0" smtClean="0">
                <a:solidFill>
                  <a:schemeClr val="bg1"/>
                </a:solidFill>
                <a:effectLst>
                  <a:outerShdw blurRad="50800" dist="38100" dir="2700000" algn="tl" rotWithShape="0">
                    <a:srgbClr val="000000">
                      <a:alpha val="43000"/>
                    </a:srgbClr>
                  </a:outerShdw>
                </a:effectLst>
                <a:latin typeface="Arial"/>
                <a:cs typeface="Arial"/>
              </a:rPr>
              <a:t>Summary and Implications </a:t>
            </a:r>
            <a:endParaRPr lang="en-US" sz="2800" dirty="0">
              <a:solidFill>
                <a:schemeClr val="bg1"/>
              </a:solidFill>
              <a:effectLst>
                <a:outerShdw blurRad="50800" dist="38100" dir="2700000" algn="tl" rotWithShape="0">
                  <a:srgbClr val="000000">
                    <a:alpha val="43000"/>
                  </a:srgbClr>
                </a:outerShdw>
              </a:effectLst>
              <a:latin typeface="Arial"/>
              <a:cs typeface="Arial"/>
            </a:endParaRPr>
          </a:p>
        </p:txBody>
      </p:sp>
      <p:sp>
        <p:nvSpPr>
          <p:cNvPr id="3" name="Rectangle 2"/>
          <p:cNvSpPr/>
          <p:nvPr/>
        </p:nvSpPr>
        <p:spPr>
          <a:xfrm>
            <a:off x="469070" y="1148938"/>
            <a:ext cx="8191560" cy="4924424"/>
          </a:xfrm>
          <a:prstGeom prst="rect">
            <a:avLst/>
          </a:prstGeom>
        </p:spPr>
        <p:txBody>
          <a:bodyPr wrap="square">
            <a:spAutoFit/>
          </a:bodyPr>
          <a:lstStyle/>
          <a:p>
            <a:pPr marL="342900" indent="-342900">
              <a:spcBef>
                <a:spcPts val="0"/>
              </a:spcBef>
              <a:spcAft>
                <a:spcPts val="2000"/>
              </a:spcAft>
              <a:buFont typeface="Arial"/>
              <a:buChar char="•"/>
            </a:pPr>
            <a:r>
              <a:rPr lang="en-US" sz="2400" dirty="0">
                <a:solidFill>
                  <a:srgbClr val="FFFFFF"/>
                </a:solidFill>
                <a:cs typeface="Arial"/>
              </a:rPr>
              <a:t>Surface PM</a:t>
            </a:r>
            <a:r>
              <a:rPr lang="en-US" sz="2400" baseline="-25000" dirty="0">
                <a:solidFill>
                  <a:srgbClr val="FFFFFF"/>
                </a:solidFill>
                <a:cs typeface="Arial"/>
              </a:rPr>
              <a:t>2.5</a:t>
            </a:r>
            <a:r>
              <a:rPr lang="en-US" sz="2400" dirty="0">
                <a:solidFill>
                  <a:srgbClr val="FFFFFF"/>
                </a:solidFill>
                <a:cs typeface="Arial"/>
              </a:rPr>
              <a:t> concentrations in AQ models can change significantly (~20%) by altering the dry deposition parameterization.</a:t>
            </a:r>
          </a:p>
          <a:p>
            <a:pPr marL="342900" indent="-342900">
              <a:spcBef>
                <a:spcPts val="0"/>
              </a:spcBef>
              <a:spcAft>
                <a:spcPts val="2000"/>
              </a:spcAft>
              <a:buFont typeface="Arial"/>
              <a:buChar char="•"/>
            </a:pPr>
            <a:r>
              <a:rPr lang="en-US" sz="2400" dirty="0" err="1">
                <a:solidFill>
                  <a:srgbClr val="FFFFFF"/>
                </a:solidFill>
                <a:cs typeface="Arial"/>
              </a:rPr>
              <a:t>Pleim</a:t>
            </a:r>
            <a:r>
              <a:rPr lang="en-US" sz="2400" dirty="0">
                <a:solidFill>
                  <a:srgbClr val="FFFFFF"/>
                </a:solidFill>
                <a:cs typeface="Arial"/>
              </a:rPr>
              <a:t> &amp; Ran [2011] (CMAQ) predicts the lowest total PM</a:t>
            </a:r>
            <a:r>
              <a:rPr lang="en-US" sz="2400" baseline="-25000" dirty="0">
                <a:solidFill>
                  <a:srgbClr val="FFFFFF"/>
                </a:solidFill>
                <a:cs typeface="Arial"/>
              </a:rPr>
              <a:t>2.5</a:t>
            </a:r>
            <a:r>
              <a:rPr lang="en-US" sz="2400" dirty="0">
                <a:solidFill>
                  <a:srgbClr val="FFFFFF"/>
                </a:solidFill>
                <a:cs typeface="Arial"/>
              </a:rPr>
              <a:t> deposition due to the exclusion of the vegetation interception term.</a:t>
            </a:r>
          </a:p>
          <a:p>
            <a:pPr marL="342900" indent="-342900">
              <a:spcBef>
                <a:spcPts val="0"/>
              </a:spcBef>
              <a:spcAft>
                <a:spcPts val="2000"/>
              </a:spcAft>
              <a:buFont typeface="Arial"/>
              <a:buChar char="•"/>
            </a:pPr>
            <a:r>
              <a:rPr lang="en-US" sz="2400" dirty="0" err="1">
                <a:solidFill>
                  <a:srgbClr val="FFFFFF"/>
                </a:solidFill>
                <a:cs typeface="Arial"/>
              </a:rPr>
              <a:t>Pleim</a:t>
            </a:r>
            <a:r>
              <a:rPr lang="en-US" sz="2400" dirty="0">
                <a:solidFill>
                  <a:srgbClr val="FFFFFF"/>
                </a:solidFill>
                <a:cs typeface="Arial"/>
              </a:rPr>
              <a:t> &amp; Ran [2011] results in better surface concentrations but </a:t>
            </a:r>
            <a:r>
              <a:rPr lang="en-US" sz="2400" u="sng" dirty="0">
                <a:solidFill>
                  <a:srgbClr val="FFFFFF"/>
                </a:solidFill>
                <a:cs typeface="Arial"/>
              </a:rPr>
              <a:t>perhaps</a:t>
            </a:r>
            <a:r>
              <a:rPr lang="en-US" sz="2400" dirty="0">
                <a:solidFill>
                  <a:srgbClr val="FFFFFF"/>
                </a:solidFill>
                <a:cs typeface="Arial"/>
              </a:rPr>
              <a:t> for the wrong reasons. </a:t>
            </a:r>
          </a:p>
          <a:p>
            <a:pPr marL="342900" lvl="1" indent="-342900">
              <a:spcBef>
                <a:spcPts val="0"/>
              </a:spcBef>
              <a:spcAft>
                <a:spcPts val="2000"/>
              </a:spcAft>
              <a:buFont typeface="Arial"/>
              <a:buChar char="•"/>
            </a:pPr>
            <a:r>
              <a:rPr lang="en-US" sz="2400" dirty="0" err="1">
                <a:solidFill>
                  <a:srgbClr val="FFFFFF"/>
                </a:solidFill>
                <a:cs typeface="Arial"/>
              </a:rPr>
              <a:t>Petroff</a:t>
            </a:r>
            <a:r>
              <a:rPr lang="en-US" sz="2400" dirty="0">
                <a:solidFill>
                  <a:srgbClr val="FFFFFF"/>
                </a:solidFill>
                <a:cs typeface="Arial"/>
              </a:rPr>
              <a:t> and Zhang </a:t>
            </a:r>
            <a:r>
              <a:rPr lang="en-US" sz="2400" dirty="0" smtClean="0">
                <a:solidFill>
                  <a:srgbClr val="FFFFFF"/>
                </a:solidFill>
                <a:cs typeface="Arial"/>
              </a:rPr>
              <a:t>[2010] </a:t>
            </a:r>
            <a:r>
              <a:rPr lang="en-US" sz="2400" dirty="0">
                <a:solidFill>
                  <a:srgbClr val="FFFFFF"/>
                </a:solidFill>
                <a:cs typeface="Arial"/>
              </a:rPr>
              <a:t>predicts similar </a:t>
            </a:r>
            <a:r>
              <a:rPr lang="en-US" sz="2400" dirty="0" smtClean="0">
                <a:solidFill>
                  <a:srgbClr val="FFFFFF"/>
                </a:solidFill>
                <a:cs typeface="Arial"/>
              </a:rPr>
              <a:t>overall particle </a:t>
            </a:r>
            <a:r>
              <a:rPr lang="en-US" sz="2400" dirty="0">
                <a:solidFill>
                  <a:srgbClr val="FFFFFF"/>
                </a:solidFill>
                <a:cs typeface="Arial"/>
              </a:rPr>
              <a:t>deposition to </a:t>
            </a:r>
            <a:r>
              <a:rPr lang="en-US" sz="2400" dirty="0" err="1" smtClean="0">
                <a:solidFill>
                  <a:srgbClr val="FFFFFF"/>
                </a:solidFill>
                <a:cs typeface="Arial"/>
              </a:rPr>
              <a:t>Pleim</a:t>
            </a:r>
            <a:r>
              <a:rPr lang="en-US" sz="2400" dirty="0" smtClean="0">
                <a:solidFill>
                  <a:srgbClr val="FFFFFF"/>
                </a:solidFill>
                <a:cs typeface="Arial"/>
              </a:rPr>
              <a:t> &amp; Ran [2011], </a:t>
            </a:r>
            <a:r>
              <a:rPr lang="en-US" sz="2400" dirty="0">
                <a:solidFill>
                  <a:srgbClr val="FFFFFF"/>
                </a:solidFill>
                <a:cs typeface="Arial"/>
              </a:rPr>
              <a:t>but requires many more LUC-specific parameters. </a:t>
            </a:r>
          </a:p>
        </p:txBody>
      </p:sp>
    </p:spTree>
    <p:extLst>
      <p:ext uri="{BB962C8B-B14F-4D97-AF65-F5344CB8AC3E}">
        <p14:creationId xmlns:p14="http://schemas.microsoft.com/office/powerpoint/2010/main" val="380538059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9176" y="149573"/>
            <a:ext cx="8229600" cy="639762"/>
          </a:xfrm>
          <a:prstGeom prst="rect">
            <a:avLst/>
          </a:prstGeom>
        </p:spPr>
        <p:txBody>
          <a:bodyPr/>
          <a:lst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Georgia" pitchFamily="18" charset="0"/>
              </a:defRPr>
            </a:lvl2pPr>
            <a:lvl3pPr algn="ctr" rtl="0" eaLnBrk="0" fontAlgn="base" hangingPunct="0">
              <a:spcBef>
                <a:spcPct val="0"/>
              </a:spcBef>
              <a:spcAft>
                <a:spcPct val="0"/>
              </a:spcAft>
              <a:defRPr sz="4000" b="1">
                <a:solidFill>
                  <a:schemeClr val="tx2"/>
                </a:solidFill>
                <a:latin typeface="Georgia" pitchFamily="18" charset="0"/>
              </a:defRPr>
            </a:lvl3pPr>
            <a:lvl4pPr algn="ctr" rtl="0" eaLnBrk="0" fontAlgn="base" hangingPunct="0">
              <a:spcBef>
                <a:spcPct val="0"/>
              </a:spcBef>
              <a:spcAft>
                <a:spcPct val="0"/>
              </a:spcAft>
              <a:defRPr sz="4000" b="1">
                <a:solidFill>
                  <a:schemeClr val="tx2"/>
                </a:solidFill>
                <a:latin typeface="Georgia" pitchFamily="18" charset="0"/>
              </a:defRPr>
            </a:lvl4pPr>
            <a:lvl5pPr algn="ctr" rtl="0" eaLnBrk="0" fontAlgn="base" hangingPunct="0">
              <a:spcBef>
                <a:spcPct val="0"/>
              </a:spcBef>
              <a:spcAft>
                <a:spcPct val="0"/>
              </a:spcAft>
              <a:defRPr sz="4000" b="1">
                <a:solidFill>
                  <a:schemeClr val="tx2"/>
                </a:solidFill>
                <a:latin typeface="Georgia" pitchFamily="18" charset="0"/>
              </a:defRPr>
            </a:lvl5pPr>
            <a:lvl6pPr marL="457200" algn="ctr" rtl="0" fontAlgn="base">
              <a:spcBef>
                <a:spcPct val="0"/>
              </a:spcBef>
              <a:spcAft>
                <a:spcPct val="0"/>
              </a:spcAft>
              <a:defRPr sz="4000" b="1">
                <a:solidFill>
                  <a:schemeClr val="tx2"/>
                </a:solidFill>
                <a:latin typeface="Georgia" pitchFamily="18" charset="0"/>
              </a:defRPr>
            </a:lvl6pPr>
            <a:lvl7pPr marL="914400" algn="ctr" rtl="0" fontAlgn="base">
              <a:spcBef>
                <a:spcPct val="0"/>
              </a:spcBef>
              <a:spcAft>
                <a:spcPct val="0"/>
              </a:spcAft>
              <a:defRPr sz="4000" b="1">
                <a:solidFill>
                  <a:schemeClr val="tx2"/>
                </a:solidFill>
                <a:latin typeface="Georgia" pitchFamily="18" charset="0"/>
              </a:defRPr>
            </a:lvl7pPr>
            <a:lvl8pPr marL="1371600" algn="ctr" rtl="0" fontAlgn="base">
              <a:spcBef>
                <a:spcPct val="0"/>
              </a:spcBef>
              <a:spcAft>
                <a:spcPct val="0"/>
              </a:spcAft>
              <a:defRPr sz="4000" b="1">
                <a:solidFill>
                  <a:schemeClr val="tx2"/>
                </a:solidFill>
                <a:latin typeface="Georgia" pitchFamily="18" charset="0"/>
              </a:defRPr>
            </a:lvl8pPr>
            <a:lvl9pPr marL="1828800" algn="ctr" rtl="0" fontAlgn="base">
              <a:spcBef>
                <a:spcPct val="0"/>
              </a:spcBef>
              <a:spcAft>
                <a:spcPct val="0"/>
              </a:spcAft>
              <a:defRPr sz="4000" b="1">
                <a:solidFill>
                  <a:schemeClr val="tx2"/>
                </a:solidFill>
                <a:latin typeface="Georgia" pitchFamily="18" charset="0"/>
              </a:defRPr>
            </a:lvl9pPr>
          </a:lstStyle>
          <a:p>
            <a:r>
              <a:rPr lang="en-US" sz="2800" dirty="0" smtClean="0">
                <a:solidFill>
                  <a:schemeClr val="bg1"/>
                </a:solidFill>
                <a:effectLst>
                  <a:outerShdw blurRad="50800" dist="38100" dir="2700000" algn="tl" rotWithShape="0">
                    <a:srgbClr val="000000">
                      <a:alpha val="43000"/>
                    </a:srgbClr>
                  </a:outerShdw>
                </a:effectLst>
                <a:latin typeface="Arial"/>
                <a:cs typeface="Arial"/>
              </a:rPr>
              <a:t>Summary and Implications (cont’d) </a:t>
            </a:r>
            <a:endParaRPr lang="en-US" sz="2800" dirty="0">
              <a:solidFill>
                <a:schemeClr val="bg1"/>
              </a:solidFill>
              <a:effectLst>
                <a:outerShdw blurRad="50800" dist="38100" dir="2700000" algn="tl" rotWithShape="0">
                  <a:srgbClr val="000000">
                    <a:alpha val="43000"/>
                  </a:srgbClr>
                </a:outerShdw>
              </a:effectLst>
              <a:latin typeface="Arial"/>
              <a:cs typeface="Arial"/>
            </a:endParaRPr>
          </a:p>
        </p:txBody>
      </p:sp>
      <p:sp>
        <p:nvSpPr>
          <p:cNvPr id="3" name="Rectangle 2"/>
          <p:cNvSpPr/>
          <p:nvPr/>
        </p:nvSpPr>
        <p:spPr>
          <a:xfrm>
            <a:off x="343220" y="945131"/>
            <a:ext cx="8386053" cy="5478423"/>
          </a:xfrm>
          <a:prstGeom prst="rect">
            <a:avLst/>
          </a:prstGeom>
        </p:spPr>
        <p:txBody>
          <a:bodyPr wrap="square">
            <a:spAutoFit/>
          </a:bodyPr>
          <a:lstStyle/>
          <a:p>
            <a:pPr marL="342900" lvl="1" indent="-342900">
              <a:spcBef>
                <a:spcPts val="0"/>
              </a:spcBef>
              <a:spcAft>
                <a:spcPts val="2000"/>
              </a:spcAft>
              <a:buFont typeface="Arial"/>
              <a:buChar char="•"/>
            </a:pPr>
            <a:r>
              <a:rPr lang="en-US" sz="2000" dirty="0">
                <a:solidFill>
                  <a:srgbClr val="FFFFFF"/>
                </a:solidFill>
                <a:cs typeface="Arial"/>
              </a:rPr>
              <a:t>Forcing deposition velocities to match ecosystem-level observations over forests (Empirical simulation) results in worse 3-D model comparisons to surface PM</a:t>
            </a:r>
            <a:r>
              <a:rPr lang="en-US" sz="2000" baseline="-25000" dirty="0">
                <a:solidFill>
                  <a:srgbClr val="FFFFFF"/>
                </a:solidFill>
                <a:cs typeface="Arial"/>
              </a:rPr>
              <a:t>2.5</a:t>
            </a:r>
            <a:r>
              <a:rPr lang="en-US" sz="2000" dirty="0">
                <a:solidFill>
                  <a:srgbClr val="FFFFFF"/>
                </a:solidFill>
                <a:cs typeface="Arial"/>
              </a:rPr>
              <a:t> (compensating errors in 3-D models?).</a:t>
            </a:r>
          </a:p>
          <a:p>
            <a:pPr marL="342900" lvl="1" indent="-342900">
              <a:spcBef>
                <a:spcPts val="0"/>
              </a:spcBef>
              <a:spcAft>
                <a:spcPts val="2000"/>
              </a:spcAft>
              <a:buFont typeface="Arial"/>
              <a:buChar char="•"/>
            </a:pPr>
            <a:r>
              <a:rPr lang="en-US" sz="2000" dirty="0">
                <a:solidFill>
                  <a:srgbClr val="FFFFFF"/>
                </a:solidFill>
                <a:cs typeface="Arial"/>
              </a:rPr>
              <a:t>Simulation consistent with ecosystem-level measurements deposits up to 5 times more than the Zhang et al. [2001] scheme to forest </a:t>
            </a:r>
            <a:r>
              <a:rPr lang="en-US" sz="2000" dirty="0" smtClean="0">
                <a:solidFill>
                  <a:srgbClr val="FFFFFF"/>
                </a:solidFill>
                <a:cs typeface="Arial"/>
              </a:rPr>
              <a:t>LUCs</a:t>
            </a:r>
            <a:r>
              <a:rPr lang="en-US" sz="2000" dirty="0">
                <a:solidFill>
                  <a:srgbClr val="FFFFFF"/>
                </a:solidFill>
                <a:cs typeface="Arial"/>
              </a:rPr>
              <a:t> </a:t>
            </a:r>
            <a:r>
              <a:rPr lang="en-US" sz="2000" dirty="0" smtClean="0">
                <a:solidFill>
                  <a:srgbClr val="FFFFFF"/>
                </a:solidFill>
                <a:cs typeface="Arial"/>
              </a:rPr>
              <a:t>and shifts total deposition from wet-dominated to dry-dominated.</a:t>
            </a:r>
            <a:endParaRPr lang="en-US" sz="2000" dirty="0">
              <a:solidFill>
                <a:srgbClr val="FFFFFF"/>
              </a:solidFill>
              <a:cs typeface="Arial"/>
            </a:endParaRPr>
          </a:p>
          <a:p>
            <a:pPr marL="342900" lvl="1" indent="-342900">
              <a:spcBef>
                <a:spcPts val="0"/>
              </a:spcBef>
              <a:spcAft>
                <a:spcPts val="2000"/>
              </a:spcAft>
              <a:buFont typeface="Arial"/>
              <a:buChar char="•"/>
            </a:pPr>
            <a:r>
              <a:rPr lang="en-US" sz="2000" dirty="0">
                <a:solidFill>
                  <a:srgbClr val="FFFFFF"/>
                </a:solidFill>
                <a:cs typeface="Arial"/>
              </a:rPr>
              <a:t>Regulations based on a ‘critical loads’ analysis using 3-D model deposition may be misleading if forest canopy deposition velocity measurements are correct. </a:t>
            </a:r>
          </a:p>
          <a:p>
            <a:pPr marL="342900" lvl="1" indent="-342900">
              <a:spcBef>
                <a:spcPts val="0"/>
              </a:spcBef>
              <a:spcAft>
                <a:spcPts val="2000"/>
              </a:spcAft>
              <a:buFont typeface="Arial"/>
              <a:buChar char="•"/>
            </a:pPr>
            <a:r>
              <a:rPr lang="en-US" sz="2000" dirty="0">
                <a:solidFill>
                  <a:srgbClr val="FFFFFF"/>
                </a:solidFill>
                <a:cs typeface="Arial"/>
              </a:rPr>
              <a:t>Recent observations show bi-directional particle fluxes over all surface types, rather than one-way deposition as in current models.  Future 3-D models will need improved surface-atmosphere exchange modules.  More canopy-scale particle flux measurements are needed to develop and evaluate these modules, especially over forests.</a:t>
            </a:r>
          </a:p>
        </p:txBody>
      </p:sp>
    </p:spTree>
    <p:extLst>
      <p:ext uri="{BB962C8B-B14F-4D97-AF65-F5344CB8AC3E}">
        <p14:creationId xmlns:p14="http://schemas.microsoft.com/office/powerpoint/2010/main" val="70823756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7" name="Rectangle 26"/>
          <p:cNvSpPr/>
          <p:nvPr/>
        </p:nvSpPr>
        <p:spPr>
          <a:xfrm>
            <a:off x="0" y="6217865"/>
            <a:ext cx="9144000" cy="640135"/>
          </a:xfrm>
          <a:prstGeom prst="rect">
            <a:avLst/>
          </a:prstGeom>
          <a:gradFill flip="none" rotWithShape="1">
            <a:gsLst>
              <a:gs pos="0">
                <a:schemeClr val="bg2">
                  <a:lumMod val="75000"/>
                </a:schemeClr>
              </a:gs>
              <a:gs pos="100000">
                <a:schemeClr val="bg2">
                  <a:lumMod val="50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grpSp>
        <p:nvGrpSpPr>
          <p:cNvPr id="37" name="Group 36"/>
          <p:cNvGrpSpPr/>
          <p:nvPr/>
        </p:nvGrpSpPr>
        <p:grpSpPr>
          <a:xfrm>
            <a:off x="166866" y="3958589"/>
            <a:ext cx="8810268" cy="2645695"/>
            <a:chOff x="166866" y="3958589"/>
            <a:chExt cx="8810268" cy="2645695"/>
          </a:xfrm>
        </p:grpSpPr>
        <p:pic>
          <p:nvPicPr>
            <p:cNvPr id="38" name="Picture 37" descr="normal_ian-symbol-acer-pseudoplatanus.png"/>
            <p:cNvPicPr>
              <a:picLocks noChangeAspect="1"/>
            </p:cNvPicPr>
            <p:nvPr/>
          </p:nvPicPr>
          <p:blipFill>
            <a:blip r:embed="rId2"/>
            <a:stretch>
              <a:fillRect/>
            </a:stretch>
          </p:blipFill>
          <p:spPr>
            <a:xfrm>
              <a:off x="6544996" y="4049034"/>
              <a:ext cx="2432138" cy="2518250"/>
            </a:xfrm>
            <a:prstGeom prst="rect">
              <a:avLst/>
            </a:prstGeom>
          </p:spPr>
        </p:pic>
        <p:grpSp>
          <p:nvGrpSpPr>
            <p:cNvPr id="39" name="Group 11"/>
            <p:cNvGrpSpPr/>
            <p:nvPr/>
          </p:nvGrpSpPr>
          <p:grpSpPr>
            <a:xfrm>
              <a:off x="166866" y="3958589"/>
              <a:ext cx="8101286" cy="2645695"/>
              <a:chOff x="166866" y="3958589"/>
              <a:chExt cx="8101286" cy="2645695"/>
            </a:xfrm>
          </p:grpSpPr>
          <p:pic>
            <p:nvPicPr>
              <p:cNvPr id="40" name="Picture 39" descr="normal_ian-symbol-quercus-montana.png"/>
              <p:cNvPicPr>
                <a:picLocks noChangeAspect="1"/>
              </p:cNvPicPr>
              <p:nvPr/>
            </p:nvPicPr>
            <p:blipFill>
              <a:blip r:embed="rId3"/>
              <a:stretch>
                <a:fillRect/>
              </a:stretch>
            </p:blipFill>
            <p:spPr>
              <a:xfrm>
                <a:off x="1019735" y="4052804"/>
                <a:ext cx="2364529" cy="2463051"/>
              </a:xfrm>
              <a:prstGeom prst="rect">
                <a:avLst/>
              </a:prstGeom>
              <a:scene3d>
                <a:camera prst="orthographicFront">
                  <a:rot lat="0" lon="10800000" rev="0"/>
                </a:camera>
                <a:lightRig rig="threePt" dir="t"/>
              </a:scene3d>
            </p:spPr>
          </p:pic>
          <p:pic>
            <p:nvPicPr>
              <p:cNvPr id="41" name="Picture 40" descr="normal_ian-symbol-acer-pseudoplatanus.png"/>
              <p:cNvPicPr>
                <a:picLocks noChangeAspect="1"/>
              </p:cNvPicPr>
              <p:nvPr/>
            </p:nvPicPr>
            <p:blipFill>
              <a:blip r:embed="rId2"/>
              <a:stretch>
                <a:fillRect/>
              </a:stretch>
            </p:blipFill>
            <p:spPr>
              <a:xfrm>
                <a:off x="3615420" y="4106920"/>
                <a:ext cx="2101743" cy="2451012"/>
              </a:xfrm>
              <a:prstGeom prst="rect">
                <a:avLst/>
              </a:prstGeom>
              <a:scene3d>
                <a:camera prst="orthographicFront">
                  <a:rot lat="0" lon="10800000" rev="0"/>
                </a:camera>
                <a:lightRig rig="threePt" dir="t"/>
              </a:scene3d>
            </p:spPr>
          </p:pic>
          <p:pic>
            <p:nvPicPr>
              <p:cNvPr id="42" name="Picture 41" descr="normal_ian-symbol-quercus-montana.png"/>
              <p:cNvPicPr>
                <a:picLocks noChangeAspect="1"/>
              </p:cNvPicPr>
              <p:nvPr/>
            </p:nvPicPr>
            <p:blipFill>
              <a:blip r:embed="rId3"/>
              <a:stretch>
                <a:fillRect/>
              </a:stretch>
            </p:blipFill>
            <p:spPr>
              <a:xfrm>
                <a:off x="2400408" y="4109560"/>
                <a:ext cx="2364529" cy="2463051"/>
              </a:xfrm>
              <a:prstGeom prst="rect">
                <a:avLst/>
              </a:prstGeom>
            </p:spPr>
          </p:pic>
          <p:pic>
            <p:nvPicPr>
              <p:cNvPr id="43" name="Picture 42" descr="normal_ian-symbol-acer-pseudoplatanus.png"/>
              <p:cNvPicPr>
                <a:picLocks noChangeAspect="1"/>
              </p:cNvPicPr>
              <p:nvPr/>
            </p:nvPicPr>
            <p:blipFill>
              <a:blip r:embed="rId2"/>
              <a:stretch>
                <a:fillRect/>
              </a:stretch>
            </p:blipFill>
            <p:spPr>
              <a:xfrm>
                <a:off x="166866" y="3999740"/>
                <a:ext cx="2233396" cy="2604544"/>
              </a:xfrm>
              <a:prstGeom prst="rect">
                <a:avLst/>
              </a:prstGeom>
            </p:spPr>
          </p:pic>
          <p:pic>
            <p:nvPicPr>
              <p:cNvPr id="44" name="Picture 43" descr="normal_ian-symbol-quercus-montana.png"/>
              <p:cNvPicPr>
                <a:picLocks noChangeAspect="1"/>
              </p:cNvPicPr>
              <p:nvPr/>
            </p:nvPicPr>
            <p:blipFill>
              <a:blip r:embed="rId3"/>
              <a:stretch>
                <a:fillRect/>
              </a:stretch>
            </p:blipFill>
            <p:spPr>
              <a:xfrm>
                <a:off x="4657170" y="4076546"/>
                <a:ext cx="2364529" cy="2463051"/>
              </a:xfrm>
              <a:prstGeom prst="rect">
                <a:avLst/>
              </a:prstGeom>
              <a:scene3d>
                <a:camera prst="orthographicFront">
                  <a:rot lat="0" lon="10800000" rev="0"/>
                </a:camera>
                <a:lightRig rig="threePt" dir="t"/>
              </a:scene3d>
            </p:spPr>
          </p:pic>
          <p:pic>
            <p:nvPicPr>
              <p:cNvPr id="45" name="Picture 44" descr="normal_ian-symbol-acer-pseudoplatanus.png"/>
              <p:cNvPicPr>
                <a:picLocks noChangeAspect="1"/>
              </p:cNvPicPr>
              <p:nvPr/>
            </p:nvPicPr>
            <p:blipFill>
              <a:blip r:embed="rId2"/>
              <a:stretch>
                <a:fillRect/>
              </a:stretch>
            </p:blipFill>
            <p:spPr>
              <a:xfrm>
                <a:off x="6034756" y="3958589"/>
                <a:ext cx="2233396" cy="2604544"/>
              </a:xfrm>
              <a:prstGeom prst="rect">
                <a:avLst/>
              </a:prstGeom>
            </p:spPr>
          </p:pic>
        </p:grpSp>
      </p:grpSp>
      <p:grpSp>
        <p:nvGrpSpPr>
          <p:cNvPr id="10" name="Group 9"/>
          <p:cNvGrpSpPr/>
          <p:nvPr/>
        </p:nvGrpSpPr>
        <p:grpSpPr>
          <a:xfrm>
            <a:off x="3574967" y="1557104"/>
            <a:ext cx="2176729" cy="2483319"/>
            <a:chOff x="6967271" y="1722383"/>
            <a:chExt cx="2176729" cy="2483319"/>
          </a:xfrm>
        </p:grpSpPr>
        <p:grpSp>
          <p:nvGrpSpPr>
            <p:cNvPr id="3" name="Group 2"/>
            <p:cNvGrpSpPr/>
            <p:nvPr/>
          </p:nvGrpSpPr>
          <p:grpSpPr>
            <a:xfrm>
              <a:off x="6967271" y="1722383"/>
              <a:ext cx="669262" cy="1045107"/>
              <a:chOff x="4402699" y="1934297"/>
              <a:chExt cx="571500" cy="848378"/>
            </a:xfrm>
          </p:grpSpPr>
          <p:sp>
            <p:nvSpPr>
              <p:cNvPr id="16" name="Oval 15"/>
              <p:cNvSpPr/>
              <p:nvPr/>
            </p:nvSpPr>
            <p:spPr>
              <a:xfrm>
                <a:off x="4402699" y="1934297"/>
                <a:ext cx="228600" cy="255656"/>
              </a:xfrm>
              <a:prstGeom prst="ellipse">
                <a:avLst/>
              </a:prstGeom>
              <a:gradFill flip="none" rotWithShape="1">
                <a:gsLst>
                  <a:gs pos="0">
                    <a:schemeClr val="accent5">
                      <a:lumMod val="50000"/>
                    </a:schemeClr>
                  </a:gs>
                  <a:gs pos="100000">
                    <a:srgbClr val="FFFFFF"/>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7" name="Oval 16"/>
              <p:cNvSpPr/>
              <p:nvPr/>
            </p:nvSpPr>
            <p:spPr>
              <a:xfrm>
                <a:off x="4745599" y="2189952"/>
                <a:ext cx="228600" cy="228600"/>
              </a:xfrm>
              <a:prstGeom prst="ellipse">
                <a:avLst/>
              </a:prstGeom>
              <a:gradFill flip="none" rotWithShape="1">
                <a:gsLst>
                  <a:gs pos="0">
                    <a:schemeClr val="accent5">
                      <a:lumMod val="50000"/>
                    </a:schemeClr>
                  </a:gs>
                  <a:gs pos="100000">
                    <a:srgbClr val="FFFFFF"/>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8" name="Oval 17"/>
              <p:cNvSpPr/>
              <p:nvPr/>
            </p:nvSpPr>
            <p:spPr>
              <a:xfrm>
                <a:off x="4402699" y="2333913"/>
                <a:ext cx="152400" cy="169278"/>
              </a:xfrm>
              <a:prstGeom prst="ellipse">
                <a:avLst/>
              </a:prstGeom>
              <a:gradFill flip="none" rotWithShape="1">
                <a:gsLst>
                  <a:gs pos="0">
                    <a:schemeClr val="accent5">
                      <a:lumMod val="50000"/>
                    </a:schemeClr>
                  </a:gs>
                  <a:gs pos="100000">
                    <a:srgbClr val="FFFFFF"/>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9" name="Oval 18"/>
              <p:cNvSpPr/>
              <p:nvPr/>
            </p:nvSpPr>
            <p:spPr>
              <a:xfrm>
                <a:off x="4631299" y="2558540"/>
                <a:ext cx="228600" cy="224135"/>
              </a:xfrm>
              <a:prstGeom prst="ellipse">
                <a:avLst/>
              </a:prstGeom>
              <a:gradFill flip="none" rotWithShape="1">
                <a:gsLst>
                  <a:gs pos="0">
                    <a:schemeClr val="accent5">
                      <a:lumMod val="50000"/>
                    </a:schemeClr>
                  </a:gs>
                  <a:gs pos="100000">
                    <a:srgbClr val="FFFFFF"/>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grpSp>
        <p:sp>
          <p:nvSpPr>
            <p:cNvPr id="22" name="TextBox 21"/>
            <p:cNvSpPr txBox="1"/>
            <p:nvPr/>
          </p:nvSpPr>
          <p:spPr>
            <a:xfrm>
              <a:off x="7760859" y="2201845"/>
              <a:ext cx="1383141" cy="644548"/>
            </a:xfrm>
            <a:prstGeom prst="rect">
              <a:avLst/>
            </a:prstGeom>
            <a:noFill/>
          </p:spPr>
          <p:txBody>
            <a:bodyPr wrap="square" rtlCol="0">
              <a:spAutoFit/>
            </a:bodyPr>
            <a:lstStyle/>
            <a:p>
              <a:pPr defTabSz="457200" fontAlgn="auto">
                <a:spcBef>
                  <a:spcPts val="0"/>
                </a:spcBef>
                <a:spcAft>
                  <a:spcPts val="0"/>
                </a:spcAft>
              </a:pPr>
              <a:r>
                <a:rPr lang="en-US" sz="1400" dirty="0" smtClean="0">
                  <a:solidFill>
                    <a:prstClr val="black"/>
                  </a:solidFill>
                  <a:latin typeface="Arial"/>
                  <a:cs typeface="Arial"/>
                </a:rPr>
                <a:t>Particulate</a:t>
              </a:r>
            </a:p>
            <a:p>
              <a:pPr defTabSz="457200" fontAlgn="auto">
                <a:spcBef>
                  <a:spcPts val="0"/>
                </a:spcBef>
                <a:spcAft>
                  <a:spcPts val="0"/>
                </a:spcAft>
              </a:pPr>
              <a:r>
                <a:rPr lang="en-US" sz="1400" dirty="0" smtClean="0">
                  <a:solidFill>
                    <a:prstClr val="black"/>
                  </a:solidFill>
                  <a:latin typeface="Arial"/>
                  <a:cs typeface="Arial"/>
                </a:rPr>
                <a:t>Matter</a:t>
              </a:r>
              <a:endParaRPr lang="en-US" sz="1400" dirty="0">
                <a:solidFill>
                  <a:prstClr val="black"/>
                </a:solidFill>
                <a:latin typeface="Arial"/>
                <a:cs typeface="Arial"/>
              </a:endParaRPr>
            </a:p>
          </p:txBody>
        </p:sp>
        <p:sp>
          <p:nvSpPr>
            <p:cNvPr id="6" name="TextBox 5"/>
            <p:cNvSpPr txBox="1"/>
            <p:nvPr/>
          </p:nvSpPr>
          <p:spPr>
            <a:xfrm>
              <a:off x="7732713" y="3105510"/>
              <a:ext cx="1304734" cy="369332"/>
            </a:xfrm>
            <a:prstGeom prst="rect">
              <a:avLst/>
            </a:prstGeom>
            <a:noFill/>
          </p:spPr>
          <p:txBody>
            <a:bodyPr wrap="square" rtlCol="0">
              <a:spAutoFit/>
            </a:bodyPr>
            <a:lstStyle/>
            <a:p>
              <a:r>
                <a:rPr lang="en-US" dirty="0" smtClean="0"/>
                <a:t>Deposition</a:t>
              </a:r>
              <a:endParaRPr lang="en-US" dirty="0"/>
            </a:p>
          </p:txBody>
        </p:sp>
        <p:sp>
          <p:nvSpPr>
            <p:cNvPr id="9" name="Down Arrow 8"/>
            <p:cNvSpPr/>
            <p:nvPr/>
          </p:nvSpPr>
          <p:spPr>
            <a:xfrm>
              <a:off x="7089046" y="3227294"/>
              <a:ext cx="484632" cy="97840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1938634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7" name="Rectangle 26"/>
          <p:cNvSpPr/>
          <p:nvPr/>
        </p:nvSpPr>
        <p:spPr>
          <a:xfrm>
            <a:off x="0" y="6217865"/>
            <a:ext cx="9144000" cy="640135"/>
          </a:xfrm>
          <a:prstGeom prst="rect">
            <a:avLst/>
          </a:prstGeom>
          <a:gradFill flip="none" rotWithShape="1">
            <a:gsLst>
              <a:gs pos="0">
                <a:schemeClr val="bg2">
                  <a:lumMod val="75000"/>
                </a:schemeClr>
              </a:gs>
              <a:gs pos="100000">
                <a:schemeClr val="bg2">
                  <a:lumMod val="50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grpSp>
        <p:nvGrpSpPr>
          <p:cNvPr id="37" name="Group 36"/>
          <p:cNvGrpSpPr/>
          <p:nvPr/>
        </p:nvGrpSpPr>
        <p:grpSpPr>
          <a:xfrm>
            <a:off x="166866" y="3958589"/>
            <a:ext cx="8810268" cy="2645695"/>
            <a:chOff x="166866" y="3958589"/>
            <a:chExt cx="8810268" cy="2645695"/>
          </a:xfrm>
        </p:grpSpPr>
        <p:pic>
          <p:nvPicPr>
            <p:cNvPr id="38" name="Picture 37" descr="normal_ian-symbol-acer-pseudoplatanus.png"/>
            <p:cNvPicPr>
              <a:picLocks noChangeAspect="1"/>
            </p:cNvPicPr>
            <p:nvPr/>
          </p:nvPicPr>
          <p:blipFill>
            <a:blip r:embed="rId2"/>
            <a:stretch>
              <a:fillRect/>
            </a:stretch>
          </p:blipFill>
          <p:spPr>
            <a:xfrm>
              <a:off x="6544996" y="4049034"/>
              <a:ext cx="2432138" cy="2518250"/>
            </a:xfrm>
            <a:prstGeom prst="rect">
              <a:avLst/>
            </a:prstGeom>
          </p:spPr>
        </p:pic>
        <p:grpSp>
          <p:nvGrpSpPr>
            <p:cNvPr id="39" name="Group 11"/>
            <p:cNvGrpSpPr/>
            <p:nvPr/>
          </p:nvGrpSpPr>
          <p:grpSpPr>
            <a:xfrm>
              <a:off x="166866" y="3958589"/>
              <a:ext cx="8101286" cy="2645695"/>
              <a:chOff x="166866" y="3958589"/>
              <a:chExt cx="8101286" cy="2645695"/>
            </a:xfrm>
          </p:grpSpPr>
          <p:pic>
            <p:nvPicPr>
              <p:cNvPr id="40" name="Picture 39" descr="normal_ian-symbol-quercus-montana.png"/>
              <p:cNvPicPr>
                <a:picLocks noChangeAspect="1"/>
              </p:cNvPicPr>
              <p:nvPr/>
            </p:nvPicPr>
            <p:blipFill>
              <a:blip r:embed="rId3"/>
              <a:stretch>
                <a:fillRect/>
              </a:stretch>
            </p:blipFill>
            <p:spPr>
              <a:xfrm>
                <a:off x="1019735" y="4052804"/>
                <a:ext cx="2364529" cy="2463051"/>
              </a:xfrm>
              <a:prstGeom prst="rect">
                <a:avLst/>
              </a:prstGeom>
              <a:scene3d>
                <a:camera prst="orthographicFront">
                  <a:rot lat="0" lon="10800000" rev="0"/>
                </a:camera>
                <a:lightRig rig="threePt" dir="t"/>
              </a:scene3d>
            </p:spPr>
          </p:pic>
          <p:pic>
            <p:nvPicPr>
              <p:cNvPr id="41" name="Picture 40" descr="normal_ian-symbol-acer-pseudoplatanus.png"/>
              <p:cNvPicPr>
                <a:picLocks noChangeAspect="1"/>
              </p:cNvPicPr>
              <p:nvPr/>
            </p:nvPicPr>
            <p:blipFill>
              <a:blip r:embed="rId2"/>
              <a:stretch>
                <a:fillRect/>
              </a:stretch>
            </p:blipFill>
            <p:spPr>
              <a:xfrm>
                <a:off x="3615420" y="4106920"/>
                <a:ext cx="2101743" cy="2451012"/>
              </a:xfrm>
              <a:prstGeom prst="rect">
                <a:avLst/>
              </a:prstGeom>
              <a:scene3d>
                <a:camera prst="orthographicFront">
                  <a:rot lat="0" lon="10800000" rev="0"/>
                </a:camera>
                <a:lightRig rig="threePt" dir="t"/>
              </a:scene3d>
            </p:spPr>
          </p:pic>
          <p:pic>
            <p:nvPicPr>
              <p:cNvPr id="42" name="Picture 41" descr="normal_ian-symbol-quercus-montana.png"/>
              <p:cNvPicPr>
                <a:picLocks noChangeAspect="1"/>
              </p:cNvPicPr>
              <p:nvPr/>
            </p:nvPicPr>
            <p:blipFill>
              <a:blip r:embed="rId3"/>
              <a:stretch>
                <a:fillRect/>
              </a:stretch>
            </p:blipFill>
            <p:spPr>
              <a:xfrm>
                <a:off x="2400408" y="4109560"/>
                <a:ext cx="2364529" cy="2463051"/>
              </a:xfrm>
              <a:prstGeom prst="rect">
                <a:avLst/>
              </a:prstGeom>
            </p:spPr>
          </p:pic>
          <p:pic>
            <p:nvPicPr>
              <p:cNvPr id="43" name="Picture 42" descr="normal_ian-symbol-acer-pseudoplatanus.png"/>
              <p:cNvPicPr>
                <a:picLocks noChangeAspect="1"/>
              </p:cNvPicPr>
              <p:nvPr/>
            </p:nvPicPr>
            <p:blipFill>
              <a:blip r:embed="rId2"/>
              <a:stretch>
                <a:fillRect/>
              </a:stretch>
            </p:blipFill>
            <p:spPr>
              <a:xfrm>
                <a:off x="166866" y="3999740"/>
                <a:ext cx="2233396" cy="2604544"/>
              </a:xfrm>
              <a:prstGeom prst="rect">
                <a:avLst/>
              </a:prstGeom>
            </p:spPr>
          </p:pic>
          <p:pic>
            <p:nvPicPr>
              <p:cNvPr id="44" name="Picture 43" descr="normal_ian-symbol-quercus-montana.png"/>
              <p:cNvPicPr>
                <a:picLocks noChangeAspect="1"/>
              </p:cNvPicPr>
              <p:nvPr/>
            </p:nvPicPr>
            <p:blipFill>
              <a:blip r:embed="rId3"/>
              <a:stretch>
                <a:fillRect/>
              </a:stretch>
            </p:blipFill>
            <p:spPr>
              <a:xfrm>
                <a:off x="4657170" y="4076546"/>
                <a:ext cx="2364529" cy="2463051"/>
              </a:xfrm>
              <a:prstGeom prst="rect">
                <a:avLst/>
              </a:prstGeom>
              <a:scene3d>
                <a:camera prst="orthographicFront">
                  <a:rot lat="0" lon="10800000" rev="0"/>
                </a:camera>
                <a:lightRig rig="threePt" dir="t"/>
              </a:scene3d>
            </p:spPr>
          </p:pic>
          <p:pic>
            <p:nvPicPr>
              <p:cNvPr id="45" name="Picture 44" descr="normal_ian-symbol-acer-pseudoplatanus.png"/>
              <p:cNvPicPr>
                <a:picLocks noChangeAspect="1"/>
              </p:cNvPicPr>
              <p:nvPr/>
            </p:nvPicPr>
            <p:blipFill>
              <a:blip r:embed="rId2"/>
              <a:stretch>
                <a:fillRect/>
              </a:stretch>
            </p:blipFill>
            <p:spPr>
              <a:xfrm>
                <a:off x="6034756" y="3958589"/>
                <a:ext cx="2233396" cy="2604544"/>
              </a:xfrm>
              <a:prstGeom prst="rect">
                <a:avLst/>
              </a:prstGeom>
            </p:spPr>
          </p:pic>
        </p:grpSp>
      </p:grpSp>
      <p:sp>
        <p:nvSpPr>
          <p:cNvPr id="13" name="TextBox 12"/>
          <p:cNvSpPr txBox="1"/>
          <p:nvPr/>
        </p:nvSpPr>
        <p:spPr>
          <a:xfrm>
            <a:off x="242464" y="67571"/>
            <a:ext cx="8901536" cy="338554"/>
          </a:xfrm>
          <a:prstGeom prst="rect">
            <a:avLst/>
          </a:prstGeom>
          <a:noFill/>
        </p:spPr>
        <p:txBody>
          <a:bodyPr wrap="square" rtlCol="0">
            <a:spAutoFit/>
          </a:bodyPr>
          <a:lstStyle/>
          <a:p>
            <a:pPr fontAlgn="auto">
              <a:spcBef>
                <a:spcPts val="0"/>
              </a:spcBef>
              <a:spcAft>
                <a:spcPts val="800"/>
              </a:spcAft>
            </a:pPr>
            <a:r>
              <a:rPr lang="en-US" sz="1600" dirty="0" smtClean="0">
                <a:latin typeface="Calibri"/>
                <a:cs typeface="Gill Sans"/>
              </a:rPr>
              <a:t>Farmer et al. (2013); Gordon et al. (2010); </a:t>
            </a:r>
            <a:r>
              <a:rPr lang="en-US" sz="1600" dirty="0" err="1" smtClean="0">
                <a:latin typeface="Calibri"/>
                <a:cs typeface="Gill Sans"/>
              </a:rPr>
              <a:t>Vong</a:t>
            </a:r>
            <a:r>
              <a:rPr lang="en-US" sz="1600" dirty="0" smtClean="0">
                <a:latin typeface="Calibri"/>
                <a:cs typeface="Gill Sans"/>
              </a:rPr>
              <a:t> et al. (2011); </a:t>
            </a:r>
            <a:r>
              <a:rPr lang="en-US" sz="1600" dirty="0" err="1" smtClean="0">
                <a:latin typeface="Calibri"/>
                <a:cs typeface="Gill Sans"/>
              </a:rPr>
              <a:t>DeVentner</a:t>
            </a:r>
            <a:r>
              <a:rPr lang="en-US" sz="1600" dirty="0" smtClean="0">
                <a:latin typeface="Calibri"/>
                <a:cs typeface="Gill Sans"/>
              </a:rPr>
              <a:t> et al. (2015); and many others.</a:t>
            </a:r>
          </a:p>
        </p:txBody>
      </p:sp>
      <p:grpSp>
        <p:nvGrpSpPr>
          <p:cNvPr id="5" name="Group 4"/>
          <p:cNvGrpSpPr/>
          <p:nvPr/>
        </p:nvGrpSpPr>
        <p:grpSpPr>
          <a:xfrm>
            <a:off x="7089046" y="1696287"/>
            <a:ext cx="2176729" cy="2721610"/>
            <a:chOff x="7051284" y="1921533"/>
            <a:chExt cx="1858766" cy="2209300"/>
          </a:xfrm>
        </p:grpSpPr>
        <p:sp>
          <p:nvSpPr>
            <p:cNvPr id="14" name="Up-Down Arrow 13"/>
            <p:cNvSpPr/>
            <p:nvPr/>
          </p:nvSpPr>
          <p:spPr>
            <a:xfrm>
              <a:off x="7136014" y="3017960"/>
              <a:ext cx="534416" cy="1112873"/>
            </a:xfrm>
            <a:prstGeom prst="upDownArrow">
              <a:avLst/>
            </a:prstGeom>
            <a:gradFill flip="none" rotWithShape="1">
              <a:gsLst>
                <a:gs pos="0">
                  <a:schemeClr val="accent3">
                    <a:lumMod val="75000"/>
                  </a:schemeClr>
                </a:gs>
                <a:gs pos="100000">
                  <a:schemeClr val="accent3">
                    <a:lumMod val="40000"/>
                    <a:lumOff val="60000"/>
                  </a:schemeClr>
                </a:gs>
              </a:gsLst>
              <a:lin ang="0" scaled="1"/>
              <a:tileRect/>
            </a:gra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grpSp>
          <p:nvGrpSpPr>
            <p:cNvPr id="3" name="Group 2"/>
            <p:cNvGrpSpPr/>
            <p:nvPr/>
          </p:nvGrpSpPr>
          <p:grpSpPr>
            <a:xfrm>
              <a:off x="7051284" y="1921533"/>
              <a:ext cx="571500" cy="848378"/>
              <a:chOff x="4402699" y="1934297"/>
              <a:chExt cx="571500" cy="848378"/>
            </a:xfrm>
          </p:grpSpPr>
          <p:sp>
            <p:nvSpPr>
              <p:cNvPr id="16" name="Oval 15"/>
              <p:cNvSpPr/>
              <p:nvPr/>
            </p:nvSpPr>
            <p:spPr>
              <a:xfrm>
                <a:off x="4402699" y="1934297"/>
                <a:ext cx="228600" cy="255656"/>
              </a:xfrm>
              <a:prstGeom prst="ellipse">
                <a:avLst/>
              </a:prstGeom>
              <a:gradFill flip="none" rotWithShape="1">
                <a:gsLst>
                  <a:gs pos="0">
                    <a:schemeClr val="accent5">
                      <a:lumMod val="50000"/>
                    </a:schemeClr>
                  </a:gs>
                  <a:gs pos="100000">
                    <a:srgbClr val="FFFFFF"/>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7" name="Oval 16"/>
              <p:cNvSpPr/>
              <p:nvPr/>
            </p:nvSpPr>
            <p:spPr>
              <a:xfrm>
                <a:off x="4745599" y="2189952"/>
                <a:ext cx="228600" cy="228600"/>
              </a:xfrm>
              <a:prstGeom prst="ellipse">
                <a:avLst/>
              </a:prstGeom>
              <a:gradFill flip="none" rotWithShape="1">
                <a:gsLst>
                  <a:gs pos="0">
                    <a:schemeClr val="accent5">
                      <a:lumMod val="50000"/>
                    </a:schemeClr>
                  </a:gs>
                  <a:gs pos="100000">
                    <a:srgbClr val="FFFFFF"/>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8" name="Oval 17"/>
              <p:cNvSpPr/>
              <p:nvPr/>
            </p:nvSpPr>
            <p:spPr>
              <a:xfrm>
                <a:off x="4402699" y="2333913"/>
                <a:ext cx="152400" cy="169278"/>
              </a:xfrm>
              <a:prstGeom prst="ellipse">
                <a:avLst/>
              </a:prstGeom>
              <a:gradFill flip="none" rotWithShape="1">
                <a:gsLst>
                  <a:gs pos="0">
                    <a:schemeClr val="accent5">
                      <a:lumMod val="50000"/>
                    </a:schemeClr>
                  </a:gs>
                  <a:gs pos="100000">
                    <a:srgbClr val="FFFFFF"/>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9" name="Oval 18"/>
              <p:cNvSpPr/>
              <p:nvPr/>
            </p:nvSpPr>
            <p:spPr>
              <a:xfrm>
                <a:off x="4631299" y="2558540"/>
                <a:ext cx="228600" cy="224135"/>
              </a:xfrm>
              <a:prstGeom prst="ellipse">
                <a:avLst/>
              </a:prstGeom>
              <a:gradFill flip="none" rotWithShape="1">
                <a:gsLst>
                  <a:gs pos="0">
                    <a:schemeClr val="accent5">
                      <a:lumMod val="50000"/>
                    </a:schemeClr>
                  </a:gs>
                  <a:gs pos="100000">
                    <a:srgbClr val="FFFFFF"/>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grpSp>
        <p:sp>
          <p:nvSpPr>
            <p:cNvPr id="22" name="TextBox 21"/>
            <p:cNvSpPr txBox="1"/>
            <p:nvPr/>
          </p:nvSpPr>
          <p:spPr>
            <a:xfrm>
              <a:off x="7728950" y="2310742"/>
              <a:ext cx="1181100" cy="523220"/>
            </a:xfrm>
            <a:prstGeom prst="rect">
              <a:avLst/>
            </a:prstGeom>
            <a:noFill/>
          </p:spPr>
          <p:txBody>
            <a:bodyPr wrap="square" rtlCol="0">
              <a:spAutoFit/>
            </a:bodyPr>
            <a:lstStyle/>
            <a:p>
              <a:pPr defTabSz="457200" fontAlgn="auto">
                <a:spcBef>
                  <a:spcPts val="0"/>
                </a:spcBef>
                <a:spcAft>
                  <a:spcPts val="0"/>
                </a:spcAft>
              </a:pPr>
              <a:r>
                <a:rPr lang="en-US" sz="1400" dirty="0" smtClean="0">
                  <a:solidFill>
                    <a:prstClr val="black"/>
                  </a:solidFill>
                  <a:latin typeface="Arial"/>
                  <a:cs typeface="Arial"/>
                </a:rPr>
                <a:t>Particulate</a:t>
              </a:r>
            </a:p>
            <a:p>
              <a:pPr defTabSz="457200" fontAlgn="auto">
                <a:spcBef>
                  <a:spcPts val="0"/>
                </a:spcBef>
                <a:spcAft>
                  <a:spcPts val="0"/>
                </a:spcAft>
              </a:pPr>
              <a:r>
                <a:rPr lang="en-US" sz="1400" dirty="0" smtClean="0">
                  <a:solidFill>
                    <a:prstClr val="black"/>
                  </a:solidFill>
                  <a:latin typeface="Arial"/>
                  <a:cs typeface="Arial"/>
                </a:rPr>
                <a:t>Matter</a:t>
              </a:r>
              <a:endParaRPr lang="en-US" sz="1400" dirty="0">
                <a:solidFill>
                  <a:prstClr val="black"/>
                </a:solidFill>
                <a:latin typeface="Arial"/>
                <a:cs typeface="Arial"/>
              </a:endParaRPr>
            </a:p>
          </p:txBody>
        </p:sp>
      </p:grpSp>
      <p:pic>
        <p:nvPicPr>
          <p:cNvPr id="2" name="Picture 1" descr="FarmerParticleFlux.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5811" y="483619"/>
            <a:ext cx="3103001" cy="2502583"/>
          </a:xfrm>
          <a:prstGeom prst="rect">
            <a:avLst/>
          </a:prstGeom>
        </p:spPr>
      </p:pic>
      <p:pic>
        <p:nvPicPr>
          <p:cNvPr id="4" name="Picture 3" descr="BiDirectionalPM.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31417" y="479595"/>
            <a:ext cx="3580124" cy="2504130"/>
          </a:xfrm>
          <a:prstGeom prst="rect">
            <a:avLst/>
          </a:prstGeom>
        </p:spPr>
      </p:pic>
      <p:sp>
        <p:nvSpPr>
          <p:cNvPr id="6" name="TextBox 5"/>
          <p:cNvSpPr txBox="1"/>
          <p:nvPr/>
        </p:nvSpPr>
        <p:spPr>
          <a:xfrm>
            <a:off x="7932772" y="3149004"/>
            <a:ext cx="1211228" cy="830997"/>
          </a:xfrm>
          <a:prstGeom prst="rect">
            <a:avLst/>
          </a:prstGeom>
          <a:noFill/>
        </p:spPr>
        <p:txBody>
          <a:bodyPr wrap="square" rtlCol="0">
            <a:spAutoFit/>
          </a:bodyPr>
          <a:lstStyle/>
          <a:p>
            <a:r>
              <a:rPr lang="en-US" sz="1600" dirty="0" smtClean="0"/>
              <a:t>Bi-directional fluxes</a:t>
            </a:r>
            <a:endParaRPr lang="en-US" sz="1600" dirty="0"/>
          </a:p>
        </p:txBody>
      </p:sp>
      <p:pic>
        <p:nvPicPr>
          <p:cNvPr id="7" name="Picture 6" descr="Gordonetal.tif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4851" y="2983723"/>
            <a:ext cx="3624349" cy="3735093"/>
          </a:xfrm>
          <a:prstGeom prst="rect">
            <a:avLst/>
          </a:prstGeom>
        </p:spPr>
      </p:pic>
      <p:pic>
        <p:nvPicPr>
          <p:cNvPr id="8" name="Picture 7" descr="Vongetal.tif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45744" y="2992423"/>
            <a:ext cx="3060640" cy="3702588"/>
          </a:xfrm>
          <a:prstGeom prst="rect">
            <a:avLst/>
          </a:prstGeom>
        </p:spPr>
      </p:pic>
    </p:spTree>
    <p:extLst>
      <p:ext uri="{BB962C8B-B14F-4D97-AF65-F5344CB8AC3E}">
        <p14:creationId xmlns:p14="http://schemas.microsoft.com/office/powerpoint/2010/main" val="10041744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7" name="Rectangle 26"/>
          <p:cNvSpPr/>
          <p:nvPr/>
        </p:nvSpPr>
        <p:spPr>
          <a:xfrm>
            <a:off x="0" y="6217865"/>
            <a:ext cx="9144000" cy="640135"/>
          </a:xfrm>
          <a:prstGeom prst="rect">
            <a:avLst/>
          </a:prstGeom>
          <a:gradFill flip="none" rotWithShape="1">
            <a:gsLst>
              <a:gs pos="0">
                <a:schemeClr val="bg2">
                  <a:lumMod val="75000"/>
                </a:schemeClr>
              </a:gs>
              <a:gs pos="100000">
                <a:schemeClr val="bg2">
                  <a:lumMod val="50000"/>
                </a:schemeClr>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grpSp>
        <p:nvGrpSpPr>
          <p:cNvPr id="37" name="Group 36"/>
          <p:cNvGrpSpPr/>
          <p:nvPr/>
        </p:nvGrpSpPr>
        <p:grpSpPr>
          <a:xfrm>
            <a:off x="166866" y="3958589"/>
            <a:ext cx="8810268" cy="2645695"/>
            <a:chOff x="166866" y="3958589"/>
            <a:chExt cx="8810268" cy="2645695"/>
          </a:xfrm>
        </p:grpSpPr>
        <p:pic>
          <p:nvPicPr>
            <p:cNvPr id="38" name="Picture 37" descr="normal_ian-symbol-acer-pseudoplatanus.png"/>
            <p:cNvPicPr>
              <a:picLocks noChangeAspect="1"/>
            </p:cNvPicPr>
            <p:nvPr/>
          </p:nvPicPr>
          <p:blipFill>
            <a:blip r:embed="rId2"/>
            <a:stretch>
              <a:fillRect/>
            </a:stretch>
          </p:blipFill>
          <p:spPr>
            <a:xfrm>
              <a:off x="6544996" y="4049034"/>
              <a:ext cx="2432138" cy="2518250"/>
            </a:xfrm>
            <a:prstGeom prst="rect">
              <a:avLst/>
            </a:prstGeom>
          </p:spPr>
        </p:pic>
        <p:grpSp>
          <p:nvGrpSpPr>
            <p:cNvPr id="39" name="Group 11"/>
            <p:cNvGrpSpPr/>
            <p:nvPr/>
          </p:nvGrpSpPr>
          <p:grpSpPr>
            <a:xfrm>
              <a:off x="166866" y="3958589"/>
              <a:ext cx="8101286" cy="2645695"/>
              <a:chOff x="166866" y="3958589"/>
              <a:chExt cx="8101286" cy="2645695"/>
            </a:xfrm>
          </p:grpSpPr>
          <p:pic>
            <p:nvPicPr>
              <p:cNvPr id="40" name="Picture 39" descr="normal_ian-symbol-quercus-montana.png"/>
              <p:cNvPicPr>
                <a:picLocks noChangeAspect="1"/>
              </p:cNvPicPr>
              <p:nvPr/>
            </p:nvPicPr>
            <p:blipFill>
              <a:blip r:embed="rId3"/>
              <a:stretch>
                <a:fillRect/>
              </a:stretch>
            </p:blipFill>
            <p:spPr>
              <a:xfrm>
                <a:off x="1019735" y="4052804"/>
                <a:ext cx="2364529" cy="2463051"/>
              </a:xfrm>
              <a:prstGeom prst="rect">
                <a:avLst/>
              </a:prstGeom>
              <a:scene3d>
                <a:camera prst="orthographicFront">
                  <a:rot lat="0" lon="10800000" rev="0"/>
                </a:camera>
                <a:lightRig rig="threePt" dir="t"/>
              </a:scene3d>
            </p:spPr>
          </p:pic>
          <p:pic>
            <p:nvPicPr>
              <p:cNvPr id="41" name="Picture 40" descr="normal_ian-symbol-acer-pseudoplatanus.png"/>
              <p:cNvPicPr>
                <a:picLocks noChangeAspect="1"/>
              </p:cNvPicPr>
              <p:nvPr/>
            </p:nvPicPr>
            <p:blipFill>
              <a:blip r:embed="rId2"/>
              <a:stretch>
                <a:fillRect/>
              </a:stretch>
            </p:blipFill>
            <p:spPr>
              <a:xfrm>
                <a:off x="3615420" y="4106920"/>
                <a:ext cx="2101743" cy="2451012"/>
              </a:xfrm>
              <a:prstGeom prst="rect">
                <a:avLst/>
              </a:prstGeom>
              <a:scene3d>
                <a:camera prst="orthographicFront">
                  <a:rot lat="0" lon="10800000" rev="0"/>
                </a:camera>
                <a:lightRig rig="threePt" dir="t"/>
              </a:scene3d>
            </p:spPr>
          </p:pic>
          <p:pic>
            <p:nvPicPr>
              <p:cNvPr id="42" name="Picture 41" descr="normal_ian-symbol-quercus-montana.png"/>
              <p:cNvPicPr>
                <a:picLocks noChangeAspect="1"/>
              </p:cNvPicPr>
              <p:nvPr/>
            </p:nvPicPr>
            <p:blipFill>
              <a:blip r:embed="rId3"/>
              <a:stretch>
                <a:fillRect/>
              </a:stretch>
            </p:blipFill>
            <p:spPr>
              <a:xfrm>
                <a:off x="2400408" y="4109560"/>
                <a:ext cx="2364529" cy="2463051"/>
              </a:xfrm>
              <a:prstGeom prst="rect">
                <a:avLst/>
              </a:prstGeom>
            </p:spPr>
          </p:pic>
          <p:pic>
            <p:nvPicPr>
              <p:cNvPr id="43" name="Picture 42" descr="normal_ian-symbol-acer-pseudoplatanus.png"/>
              <p:cNvPicPr>
                <a:picLocks noChangeAspect="1"/>
              </p:cNvPicPr>
              <p:nvPr/>
            </p:nvPicPr>
            <p:blipFill>
              <a:blip r:embed="rId2"/>
              <a:stretch>
                <a:fillRect/>
              </a:stretch>
            </p:blipFill>
            <p:spPr>
              <a:xfrm>
                <a:off x="166866" y="3999740"/>
                <a:ext cx="2233396" cy="2604544"/>
              </a:xfrm>
              <a:prstGeom prst="rect">
                <a:avLst/>
              </a:prstGeom>
            </p:spPr>
          </p:pic>
          <p:pic>
            <p:nvPicPr>
              <p:cNvPr id="44" name="Picture 43" descr="normal_ian-symbol-quercus-montana.png"/>
              <p:cNvPicPr>
                <a:picLocks noChangeAspect="1"/>
              </p:cNvPicPr>
              <p:nvPr/>
            </p:nvPicPr>
            <p:blipFill>
              <a:blip r:embed="rId3"/>
              <a:stretch>
                <a:fillRect/>
              </a:stretch>
            </p:blipFill>
            <p:spPr>
              <a:xfrm>
                <a:off x="4657170" y="4076546"/>
                <a:ext cx="2364529" cy="2463051"/>
              </a:xfrm>
              <a:prstGeom prst="rect">
                <a:avLst/>
              </a:prstGeom>
              <a:scene3d>
                <a:camera prst="orthographicFront">
                  <a:rot lat="0" lon="10800000" rev="0"/>
                </a:camera>
                <a:lightRig rig="threePt" dir="t"/>
              </a:scene3d>
            </p:spPr>
          </p:pic>
          <p:pic>
            <p:nvPicPr>
              <p:cNvPr id="45" name="Picture 44" descr="normal_ian-symbol-acer-pseudoplatanus.png"/>
              <p:cNvPicPr>
                <a:picLocks noChangeAspect="1"/>
              </p:cNvPicPr>
              <p:nvPr/>
            </p:nvPicPr>
            <p:blipFill>
              <a:blip r:embed="rId2"/>
              <a:stretch>
                <a:fillRect/>
              </a:stretch>
            </p:blipFill>
            <p:spPr>
              <a:xfrm>
                <a:off x="6034756" y="3958589"/>
                <a:ext cx="2233396" cy="2604544"/>
              </a:xfrm>
              <a:prstGeom prst="rect">
                <a:avLst/>
              </a:prstGeom>
            </p:spPr>
          </p:pic>
        </p:grpSp>
      </p:grpSp>
      <p:sp>
        <p:nvSpPr>
          <p:cNvPr id="13" name="TextBox 12"/>
          <p:cNvSpPr txBox="1"/>
          <p:nvPr/>
        </p:nvSpPr>
        <p:spPr>
          <a:xfrm>
            <a:off x="312050" y="485118"/>
            <a:ext cx="8901536" cy="338554"/>
          </a:xfrm>
          <a:prstGeom prst="rect">
            <a:avLst/>
          </a:prstGeom>
          <a:noFill/>
        </p:spPr>
        <p:txBody>
          <a:bodyPr wrap="square" rtlCol="0">
            <a:spAutoFit/>
          </a:bodyPr>
          <a:lstStyle/>
          <a:p>
            <a:pPr fontAlgn="auto">
              <a:spcBef>
                <a:spcPts val="0"/>
              </a:spcBef>
              <a:spcAft>
                <a:spcPts val="800"/>
              </a:spcAft>
            </a:pPr>
            <a:r>
              <a:rPr lang="en-US" sz="1600" dirty="0" err="1" smtClean="0">
                <a:solidFill>
                  <a:srgbClr val="4F6228"/>
                </a:solidFill>
                <a:latin typeface="Calibri"/>
                <a:cs typeface="Gill Sans"/>
              </a:rPr>
              <a:t>DeVentner</a:t>
            </a:r>
            <a:r>
              <a:rPr lang="en-US" sz="1600" dirty="0" smtClean="0">
                <a:solidFill>
                  <a:srgbClr val="4F6228"/>
                </a:solidFill>
                <a:latin typeface="Calibri"/>
                <a:cs typeface="Gill Sans"/>
              </a:rPr>
              <a:t> et al. (2015)</a:t>
            </a:r>
          </a:p>
        </p:txBody>
      </p:sp>
      <p:grpSp>
        <p:nvGrpSpPr>
          <p:cNvPr id="5" name="Group 4"/>
          <p:cNvGrpSpPr/>
          <p:nvPr/>
        </p:nvGrpSpPr>
        <p:grpSpPr>
          <a:xfrm>
            <a:off x="7089046" y="1696287"/>
            <a:ext cx="2176729" cy="2721610"/>
            <a:chOff x="7051284" y="1921533"/>
            <a:chExt cx="1858766" cy="2209300"/>
          </a:xfrm>
        </p:grpSpPr>
        <p:sp>
          <p:nvSpPr>
            <p:cNvPr id="14" name="Up-Down Arrow 13"/>
            <p:cNvSpPr/>
            <p:nvPr/>
          </p:nvSpPr>
          <p:spPr>
            <a:xfrm>
              <a:off x="7136014" y="3017960"/>
              <a:ext cx="534416" cy="1112873"/>
            </a:xfrm>
            <a:prstGeom prst="upDownArrow">
              <a:avLst/>
            </a:prstGeom>
            <a:gradFill flip="none" rotWithShape="1">
              <a:gsLst>
                <a:gs pos="0">
                  <a:schemeClr val="accent3">
                    <a:lumMod val="75000"/>
                  </a:schemeClr>
                </a:gs>
                <a:gs pos="100000">
                  <a:schemeClr val="accent3">
                    <a:lumMod val="40000"/>
                    <a:lumOff val="60000"/>
                  </a:schemeClr>
                </a:gs>
              </a:gsLst>
              <a:lin ang="0" scaled="1"/>
              <a:tileRect/>
            </a:gradFill>
            <a:ln>
              <a:solidFill>
                <a:schemeClr val="accent3">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latin typeface="Calibri"/>
              </a:endParaRPr>
            </a:p>
          </p:txBody>
        </p:sp>
        <p:grpSp>
          <p:nvGrpSpPr>
            <p:cNvPr id="3" name="Group 2"/>
            <p:cNvGrpSpPr/>
            <p:nvPr/>
          </p:nvGrpSpPr>
          <p:grpSpPr>
            <a:xfrm>
              <a:off x="7051284" y="1921533"/>
              <a:ext cx="571500" cy="848378"/>
              <a:chOff x="4402699" y="1934297"/>
              <a:chExt cx="571500" cy="848378"/>
            </a:xfrm>
          </p:grpSpPr>
          <p:sp>
            <p:nvSpPr>
              <p:cNvPr id="16" name="Oval 15"/>
              <p:cNvSpPr/>
              <p:nvPr/>
            </p:nvSpPr>
            <p:spPr>
              <a:xfrm>
                <a:off x="4402699" y="1934297"/>
                <a:ext cx="228600" cy="255656"/>
              </a:xfrm>
              <a:prstGeom prst="ellipse">
                <a:avLst/>
              </a:prstGeom>
              <a:gradFill flip="none" rotWithShape="1">
                <a:gsLst>
                  <a:gs pos="0">
                    <a:schemeClr val="accent5">
                      <a:lumMod val="50000"/>
                    </a:schemeClr>
                  </a:gs>
                  <a:gs pos="100000">
                    <a:srgbClr val="FFFFFF"/>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7" name="Oval 16"/>
              <p:cNvSpPr/>
              <p:nvPr/>
            </p:nvSpPr>
            <p:spPr>
              <a:xfrm>
                <a:off x="4745599" y="2189952"/>
                <a:ext cx="228600" cy="228600"/>
              </a:xfrm>
              <a:prstGeom prst="ellipse">
                <a:avLst/>
              </a:prstGeom>
              <a:gradFill flip="none" rotWithShape="1">
                <a:gsLst>
                  <a:gs pos="0">
                    <a:schemeClr val="accent5">
                      <a:lumMod val="50000"/>
                    </a:schemeClr>
                  </a:gs>
                  <a:gs pos="100000">
                    <a:srgbClr val="FFFFFF"/>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8" name="Oval 17"/>
              <p:cNvSpPr/>
              <p:nvPr/>
            </p:nvSpPr>
            <p:spPr>
              <a:xfrm>
                <a:off x="4402699" y="2333913"/>
                <a:ext cx="152400" cy="169278"/>
              </a:xfrm>
              <a:prstGeom prst="ellipse">
                <a:avLst/>
              </a:prstGeom>
              <a:gradFill flip="none" rotWithShape="1">
                <a:gsLst>
                  <a:gs pos="0">
                    <a:schemeClr val="accent5">
                      <a:lumMod val="50000"/>
                    </a:schemeClr>
                  </a:gs>
                  <a:gs pos="100000">
                    <a:srgbClr val="FFFFFF"/>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
            <p:nvSpPr>
              <p:cNvPr id="19" name="Oval 18"/>
              <p:cNvSpPr/>
              <p:nvPr/>
            </p:nvSpPr>
            <p:spPr>
              <a:xfrm>
                <a:off x="4631299" y="2558540"/>
                <a:ext cx="228600" cy="224135"/>
              </a:xfrm>
              <a:prstGeom prst="ellipse">
                <a:avLst/>
              </a:prstGeom>
              <a:gradFill flip="none" rotWithShape="1">
                <a:gsLst>
                  <a:gs pos="0">
                    <a:schemeClr val="accent5">
                      <a:lumMod val="50000"/>
                    </a:schemeClr>
                  </a:gs>
                  <a:gs pos="100000">
                    <a:srgbClr val="FFFFFF"/>
                  </a:gs>
                </a:gsLst>
                <a:path path="circle">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grpSp>
        <p:sp>
          <p:nvSpPr>
            <p:cNvPr id="22" name="TextBox 21"/>
            <p:cNvSpPr txBox="1"/>
            <p:nvPr/>
          </p:nvSpPr>
          <p:spPr>
            <a:xfrm>
              <a:off x="7728950" y="2310742"/>
              <a:ext cx="1181100" cy="523220"/>
            </a:xfrm>
            <a:prstGeom prst="rect">
              <a:avLst/>
            </a:prstGeom>
            <a:noFill/>
          </p:spPr>
          <p:txBody>
            <a:bodyPr wrap="square" rtlCol="0">
              <a:spAutoFit/>
            </a:bodyPr>
            <a:lstStyle/>
            <a:p>
              <a:pPr defTabSz="457200" fontAlgn="auto">
                <a:spcBef>
                  <a:spcPts val="0"/>
                </a:spcBef>
                <a:spcAft>
                  <a:spcPts val="0"/>
                </a:spcAft>
              </a:pPr>
              <a:r>
                <a:rPr lang="en-US" sz="1400" dirty="0" smtClean="0">
                  <a:solidFill>
                    <a:prstClr val="black"/>
                  </a:solidFill>
                  <a:latin typeface="Arial"/>
                  <a:cs typeface="Arial"/>
                </a:rPr>
                <a:t>Particulate</a:t>
              </a:r>
            </a:p>
            <a:p>
              <a:pPr defTabSz="457200" fontAlgn="auto">
                <a:spcBef>
                  <a:spcPts val="0"/>
                </a:spcBef>
                <a:spcAft>
                  <a:spcPts val="0"/>
                </a:spcAft>
              </a:pPr>
              <a:r>
                <a:rPr lang="en-US" sz="1400" dirty="0" smtClean="0">
                  <a:solidFill>
                    <a:prstClr val="black"/>
                  </a:solidFill>
                  <a:latin typeface="Arial"/>
                  <a:cs typeface="Arial"/>
                </a:rPr>
                <a:t>Matter</a:t>
              </a:r>
              <a:endParaRPr lang="en-US" sz="1400" dirty="0">
                <a:solidFill>
                  <a:prstClr val="black"/>
                </a:solidFill>
                <a:latin typeface="Arial"/>
                <a:cs typeface="Arial"/>
              </a:endParaRPr>
            </a:p>
          </p:txBody>
        </p:sp>
      </p:grpSp>
      <p:pic>
        <p:nvPicPr>
          <p:cNvPr id="4" name="Picture 3" descr="BiDirectionalPM.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40637"/>
            <a:ext cx="6938037" cy="4852834"/>
          </a:xfrm>
          <a:prstGeom prst="rect">
            <a:avLst/>
          </a:prstGeom>
        </p:spPr>
      </p:pic>
      <p:sp>
        <p:nvSpPr>
          <p:cNvPr id="6" name="TextBox 5"/>
          <p:cNvSpPr txBox="1"/>
          <p:nvPr/>
        </p:nvSpPr>
        <p:spPr>
          <a:xfrm>
            <a:off x="7932772" y="3149004"/>
            <a:ext cx="1211228" cy="830997"/>
          </a:xfrm>
          <a:prstGeom prst="rect">
            <a:avLst/>
          </a:prstGeom>
          <a:noFill/>
        </p:spPr>
        <p:txBody>
          <a:bodyPr wrap="square" rtlCol="0">
            <a:spAutoFit/>
          </a:bodyPr>
          <a:lstStyle/>
          <a:p>
            <a:r>
              <a:rPr lang="en-US" sz="1600" dirty="0" smtClean="0"/>
              <a:t>Bi-directional fluxes</a:t>
            </a:r>
            <a:endParaRPr lang="en-US" sz="1600" dirty="0"/>
          </a:p>
        </p:txBody>
      </p:sp>
    </p:spTree>
    <p:extLst>
      <p:ext uri="{BB962C8B-B14F-4D97-AF65-F5344CB8AC3E}">
        <p14:creationId xmlns:p14="http://schemas.microsoft.com/office/powerpoint/2010/main" val="109621434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9176" y="149573"/>
            <a:ext cx="8229600" cy="639762"/>
          </a:xfrm>
          <a:prstGeom prst="rect">
            <a:avLst/>
          </a:prstGeom>
        </p:spPr>
        <p:txBody>
          <a:bodyPr/>
          <a:lst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Georgia" pitchFamily="18" charset="0"/>
              </a:defRPr>
            </a:lvl2pPr>
            <a:lvl3pPr algn="ctr" rtl="0" eaLnBrk="0" fontAlgn="base" hangingPunct="0">
              <a:spcBef>
                <a:spcPct val="0"/>
              </a:spcBef>
              <a:spcAft>
                <a:spcPct val="0"/>
              </a:spcAft>
              <a:defRPr sz="4000" b="1">
                <a:solidFill>
                  <a:schemeClr val="tx2"/>
                </a:solidFill>
                <a:latin typeface="Georgia" pitchFamily="18" charset="0"/>
              </a:defRPr>
            </a:lvl3pPr>
            <a:lvl4pPr algn="ctr" rtl="0" eaLnBrk="0" fontAlgn="base" hangingPunct="0">
              <a:spcBef>
                <a:spcPct val="0"/>
              </a:spcBef>
              <a:spcAft>
                <a:spcPct val="0"/>
              </a:spcAft>
              <a:defRPr sz="4000" b="1">
                <a:solidFill>
                  <a:schemeClr val="tx2"/>
                </a:solidFill>
                <a:latin typeface="Georgia" pitchFamily="18" charset="0"/>
              </a:defRPr>
            </a:lvl4pPr>
            <a:lvl5pPr algn="ctr" rtl="0" eaLnBrk="0" fontAlgn="base" hangingPunct="0">
              <a:spcBef>
                <a:spcPct val="0"/>
              </a:spcBef>
              <a:spcAft>
                <a:spcPct val="0"/>
              </a:spcAft>
              <a:defRPr sz="4000" b="1">
                <a:solidFill>
                  <a:schemeClr val="tx2"/>
                </a:solidFill>
                <a:latin typeface="Georgia" pitchFamily="18" charset="0"/>
              </a:defRPr>
            </a:lvl5pPr>
            <a:lvl6pPr marL="457200" algn="ctr" rtl="0" fontAlgn="base">
              <a:spcBef>
                <a:spcPct val="0"/>
              </a:spcBef>
              <a:spcAft>
                <a:spcPct val="0"/>
              </a:spcAft>
              <a:defRPr sz="4000" b="1">
                <a:solidFill>
                  <a:schemeClr val="tx2"/>
                </a:solidFill>
                <a:latin typeface="Georgia" pitchFamily="18" charset="0"/>
              </a:defRPr>
            </a:lvl6pPr>
            <a:lvl7pPr marL="914400" algn="ctr" rtl="0" fontAlgn="base">
              <a:spcBef>
                <a:spcPct val="0"/>
              </a:spcBef>
              <a:spcAft>
                <a:spcPct val="0"/>
              </a:spcAft>
              <a:defRPr sz="4000" b="1">
                <a:solidFill>
                  <a:schemeClr val="tx2"/>
                </a:solidFill>
                <a:latin typeface="Georgia" pitchFamily="18" charset="0"/>
              </a:defRPr>
            </a:lvl7pPr>
            <a:lvl8pPr marL="1371600" algn="ctr" rtl="0" fontAlgn="base">
              <a:spcBef>
                <a:spcPct val="0"/>
              </a:spcBef>
              <a:spcAft>
                <a:spcPct val="0"/>
              </a:spcAft>
              <a:defRPr sz="4000" b="1">
                <a:solidFill>
                  <a:schemeClr val="tx2"/>
                </a:solidFill>
                <a:latin typeface="Georgia" pitchFamily="18" charset="0"/>
              </a:defRPr>
            </a:lvl8pPr>
            <a:lvl9pPr marL="1828800" algn="ctr" rtl="0" fontAlgn="base">
              <a:spcBef>
                <a:spcPct val="0"/>
              </a:spcBef>
              <a:spcAft>
                <a:spcPct val="0"/>
              </a:spcAft>
              <a:defRPr sz="4000" b="1">
                <a:solidFill>
                  <a:schemeClr val="tx2"/>
                </a:solidFill>
                <a:latin typeface="Georgia" pitchFamily="18" charset="0"/>
              </a:defRPr>
            </a:lvl9pPr>
          </a:lstStyle>
          <a:p>
            <a:r>
              <a:rPr lang="en-US" sz="2800" dirty="0" smtClean="0">
                <a:solidFill>
                  <a:schemeClr val="bg1"/>
                </a:solidFill>
                <a:effectLst>
                  <a:outerShdw blurRad="50800" dist="38100" dir="2700000" algn="tl" rotWithShape="0">
                    <a:srgbClr val="000000">
                      <a:alpha val="43000"/>
                    </a:srgbClr>
                  </a:outerShdw>
                </a:effectLst>
                <a:latin typeface="Arial"/>
                <a:cs typeface="Arial"/>
              </a:rPr>
              <a:t>Summary and Implications (cont’d) </a:t>
            </a:r>
            <a:endParaRPr lang="en-US" sz="2800" dirty="0">
              <a:solidFill>
                <a:schemeClr val="bg1"/>
              </a:solidFill>
              <a:effectLst>
                <a:outerShdw blurRad="50800" dist="38100" dir="2700000" algn="tl" rotWithShape="0">
                  <a:srgbClr val="000000">
                    <a:alpha val="43000"/>
                  </a:srgbClr>
                </a:outerShdw>
              </a:effectLst>
              <a:latin typeface="Arial"/>
              <a:cs typeface="Arial"/>
            </a:endParaRPr>
          </a:p>
        </p:txBody>
      </p:sp>
      <p:sp>
        <p:nvSpPr>
          <p:cNvPr id="3" name="Rectangle 2"/>
          <p:cNvSpPr/>
          <p:nvPr/>
        </p:nvSpPr>
        <p:spPr>
          <a:xfrm>
            <a:off x="343220" y="945131"/>
            <a:ext cx="8386053" cy="5170646"/>
          </a:xfrm>
          <a:prstGeom prst="rect">
            <a:avLst/>
          </a:prstGeom>
        </p:spPr>
        <p:txBody>
          <a:bodyPr wrap="square">
            <a:spAutoFit/>
          </a:bodyPr>
          <a:lstStyle/>
          <a:p>
            <a:pPr marL="342900" lvl="1" indent="-342900">
              <a:spcBef>
                <a:spcPts val="0"/>
              </a:spcBef>
              <a:spcAft>
                <a:spcPts val="2000"/>
              </a:spcAft>
              <a:buFont typeface="Arial"/>
              <a:buChar char="•"/>
            </a:pPr>
            <a:r>
              <a:rPr lang="en-US" sz="2000" dirty="0">
                <a:solidFill>
                  <a:schemeClr val="bg2"/>
                </a:solidFill>
                <a:cs typeface="Arial"/>
              </a:rPr>
              <a:t>Forcing deposition velocities to match ecosystem-level observations over forests (Empirical simulation) results in worse 3-D model comparisons to surface PM</a:t>
            </a:r>
            <a:r>
              <a:rPr lang="en-US" sz="2000" baseline="-25000" dirty="0">
                <a:solidFill>
                  <a:schemeClr val="bg2"/>
                </a:solidFill>
                <a:cs typeface="Arial"/>
              </a:rPr>
              <a:t>2.5</a:t>
            </a:r>
            <a:r>
              <a:rPr lang="en-US" sz="2000" dirty="0">
                <a:solidFill>
                  <a:schemeClr val="bg2"/>
                </a:solidFill>
                <a:cs typeface="Arial"/>
              </a:rPr>
              <a:t> (compensating errors in 3-D models?).</a:t>
            </a:r>
          </a:p>
          <a:p>
            <a:pPr marL="342900" lvl="1" indent="-342900">
              <a:spcBef>
                <a:spcPts val="0"/>
              </a:spcBef>
              <a:spcAft>
                <a:spcPts val="2000"/>
              </a:spcAft>
              <a:buFont typeface="Arial"/>
              <a:buChar char="•"/>
            </a:pPr>
            <a:r>
              <a:rPr lang="en-US" sz="2000" dirty="0">
                <a:solidFill>
                  <a:schemeClr val="bg2"/>
                </a:solidFill>
                <a:cs typeface="Arial"/>
              </a:rPr>
              <a:t>Simulation consistent with ecosystem-level measurements deposits up to 5 times more than the Zhang et al. [2001] scheme to forest LUCs. </a:t>
            </a:r>
          </a:p>
          <a:p>
            <a:pPr marL="342900" lvl="1" indent="-342900">
              <a:spcBef>
                <a:spcPts val="0"/>
              </a:spcBef>
              <a:spcAft>
                <a:spcPts val="2000"/>
              </a:spcAft>
              <a:buFont typeface="Arial"/>
              <a:buChar char="•"/>
            </a:pPr>
            <a:r>
              <a:rPr lang="en-US" sz="2000" dirty="0">
                <a:solidFill>
                  <a:schemeClr val="bg2"/>
                </a:solidFill>
                <a:cs typeface="Arial"/>
              </a:rPr>
              <a:t>Regulations based on a ‘critical loads’ analysis using 3-D model deposition may be misleading if forest canopy deposition velocity measurements are correct. </a:t>
            </a:r>
          </a:p>
          <a:p>
            <a:pPr marL="342900" lvl="1" indent="-342900">
              <a:spcBef>
                <a:spcPts val="0"/>
              </a:spcBef>
              <a:spcAft>
                <a:spcPts val="2000"/>
              </a:spcAft>
              <a:buFont typeface="Arial"/>
              <a:buChar char="•"/>
            </a:pPr>
            <a:r>
              <a:rPr lang="en-US" sz="2000" dirty="0">
                <a:solidFill>
                  <a:srgbClr val="FFFFFF"/>
                </a:solidFill>
                <a:cs typeface="Arial"/>
              </a:rPr>
              <a:t>Recent observations show bi-directional particle fluxes over all surface types, rather than one-way deposition as in current models.  </a:t>
            </a:r>
            <a:r>
              <a:rPr lang="en-US" sz="2000" u="sng" dirty="0">
                <a:solidFill>
                  <a:srgbClr val="FFFFFF"/>
                </a:solidFill>
                <a:cs typeface="Arial"/>
              </a:rPr>
              <a:t>Future 3-D models will need improved surface-atmosphere exchange modules.  </a:t>
            </a:r>
            <a:r>
              <a:rPr lang="en-US" sz="2000" dirty="0">
                <a:solidFill>
                  <a:srgbClr val="FFFFFF"/>
                </a:solidFill>
                <a:cs typeface="Arial"/>
              </a:rPr>
              <a:t>More canopy-scale particle flux measurements are needed to develop and evaluate these modules, especially over forests.</a:t>
            </a:r>
          </a:p>
        </p:txBody>
      </p:sp>
    </p:spTree>
    <p:extLst>
      <p:ext uri="{BB962C8B-B14F-4D97-AF65-F5344CB8AC3E}">
        <p14:creationId xmlns:p14="http://schemas.microsoft.com/office/powerpoint/2010/main" val="326492911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txBox="1">
            <a:spLocks/>
          </p:cNvSpPr>
          <p:nvPr/>
        </p:nvSpPr>
        <p:spPr>
          <a:xfrm>
            <a:off x="285213" y="2243558"/>
            <a:ext cx="8229600" cy="639762"/>
          </a:xfrm>
          <a:prstGeom prst="rect">
            <a:avLst/>
          </a:prstGeom>
        </p:spPr>
        <p:txBody>
          <a:bodyPr/>
          <a:lstStyle>
            <a:lvl1pPr algn="ctr" rtl="0" eaLnBrk="0" fontAlgn="base" hangingPunct="0">
              <a:spcBef>
                <a:spcPct val="0"/>
              </a:spcBef>
              <a:spcAft>
                <a:spcPct val="0"/>
              </a:spcAft>
              <a:defRPr sz="4000" b="1">
                <a:solidFill>
                  <a:schemeClr val="tx2"/>
                </a:solidFill>
                <a:latin typeface="+mj-lt"/>
                <a:ea typeface="+mj-ea"/>
                <a:cs typeface="+mj-cs"/>
              </a:defRPr>
            </a:lvl1pPr>
            <a:lvl2pPr algn="ctr" rtl="0" eaLnBrk="0" fontAlgn="base" hangingPunct="0">
              <a:spcBef>
                <a:spcPct val="0"/>
              </a:spcBef>
              <a:spcAft>
                <a:spcPct val="0"/>
              </a:spcAft>
              <a:defRPr sz="4000" b="1">
                <a:solidFill>
                  <a:schemeClr val="tx2"/>
                </a:solidFill>
                <a:latin typeface="Georgia" pitchFamily="18" charset="0"/>
              </a:defRPr>
            </a:lvl2pPr>
            <a:lvl3pPr algn="ctr" rtl="0" eaLnBrk="0" fontAlgn="base" hangingPunct="0">
              <a:spcBef>
                <a:spcPct val="0"/>
              </a:spcBef>
              <a:spcAft>
                <a:spcPct val="0"/>
              </a:spcAft>
              <a:defRPr sz="4000" b="1">
                <a:solidFill>
                  <a:schemeClr val="tx2"/>
                </a:solidFill>
                <a:latin typeface="Georgia" pitchFamily="18" charset="0"/>
              </a:defRPr>
            </a:lvl3pPr>
            <a:lvl4pPr algn="ctr" rtl="0" eaLnBrk="0" fontAlgn="base" hangingPunct="0">
              <a:spcBef>
                <a:spcPct val="0"/>
              </a:spcBef>
              <a:spcAft>
                <a:spcPct val="0"/>
              </a:spcAft>
              <a:defRPr sz="4000" b="1">
                <a:solidFill>
                  <a:schemeClr val="tx2"/>
                </a:solidFill>
                <a:latin typeface="Georgia" pitchFamily="18" charset="0"/>
              </a:defRPr>
            </a:lvl4pPr>
            <a:lvl5pPr algn="ctr" rtl="0" eaLnBrk="0" fontAlgn="base" hangingPunct="0">
              <a:spcBef>
                <a:spcPct val="0"/>
              </a:spcBef>
              <a:spcAft>
                <a:spcPct val="0"/>
              </a:spcAft>
              <a:defRPr sz="4000" b="1">
                <a:solidFill>
                  <a:schemeClr val="tx2"/>
                </a:solidFill>
                <a:latin typeface="Georgia" pitchFamily="18" charset="0"/>
              </a:defRPr>
            </a:lvl5pPr>
            <a:lvl6pPr marL="457200" algn="ctr" rtl="0" fontAlgn="base">
              <a:spcBef>
                <a:spcPct val="0"/>
              </a:spcBef>
              <a:spcAft>
                <a:spcPct val="0"/>
              </a:spcAft>
              <a:defRPr sz="4000" b="1">
                <a:solidFill>
                  <a:schemeClr val="tx2"/>
                </a:solidFill>
                <a:latin typeface="Georgia" pitchFamily="18" charset="0"/>
              </a:defRPr>
            </a:lvl6pPr>
            <a:lvl7pPr marL="914400" algn="ctr" rtl="0" fontAlgn="base">
              <a:spcBef>
                <a:spcPct val="0"/>
              </a:spcBef>
              <a:spcAft>
                <a:spcPct val="0"/>
              </a:spcAft>
              <a:defRPr sz="4000" b="1">
                <a:solidFill>
                  <a:schemeClr val="tx2"/>
                </a:solidFill>
                <a:latin typeface="Georgia" pitchFamily="18" charset="0"/>
              </a:defRPr>
            </a:lvl7pPr>
            <a:lvl8pPr marL="1371600" algn="ctr" rtl="0" fontAlgn="base">
              <a:spcBef>
                <a:spcPct val="0"/>
              </a:spcBef>
              <a:spcAft>
                <a:spcPct val="0"/>
              </a:spcAft>
              <a:defRPr sz="4000" b="1">
                <a:solidFill>
                  <a:schemeClr val="tx2"/>
                </a:solidFill>
                <a:latin typeface="Georgia" pitchFamily="18" charset="0"/>
              </a:defRPr>
            </a:lvl8pPr>
            <a:lvl9pPr marL="1828800" algn="ctr" rtl="0" fontAlgn="base">
              <a:spcBef>
                <a:spcPct val="0"/>
              </a:spcBef>
              <a:spcAft>
                <a:spcPct val="0"/>
              </a:spcAft>
              <a:defRPr sz="4000" b="1">
                <a:solidFill>
                  <a:schemeClr val="tx2"/>
                </a:solidFill>
                <a:latin typeface="Georgia" pitchFamily="18" charset="0"/>
              </a:defRPr>
            </a:lvl9pPr>
          </a:lstStyle>
          <a:p>
            <a:r>
              <a:rPr lang="en-US" sz="3600" dirty="0" smtClean="0">
                <a:solidFill>
                  <a:schemeClr val="bg1"/>
                </a:solidFill>
                <a:effectLst>
                  <a:outerShdw blurRad="50800" dist="38100" dir="2700000" algn="tl" rotWithShape="0">
                    <a:srgbClr val="000000">
                      <a:alpha val="43000"/>
                    </a:srgbClr>
                  </a:outerShdw>
                </a:effectLst>
              </a:rPr>
              <a:t>Questions?</a:t>
            </a:r>
            <a:endParaRPr lang="en-US" sz="3600" dirty="0">
              <a:solidFill>
                <a:schemeClr val="bg1"/>
              </a:solidFill>
              <a:effectLst>
                <a:outerShdw blurRad="50800" dist="38100" dir="2700000" algn="tl" rotWithShape="0">
                  <a:srgbClr val="000000">
                    <a:alpha val="43000"/>
                  </a:srgbClr>
                </a:outerShdw>
              </a:effectLst>
            </a:endParaRPr>
          </a:p>
        </p:txBody>
      </p:sp>
    </p:spTree>
    <p:extLst>
      <p:ext uri="{BB962C8B-B14F-4D97-AF65-F5344CB8AC3E}">
        <p14:creationId xmlns:p14="http://schemas.microsoft.com/office/powerpoint/2010/main" val="195180924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descr="AQMEII-PM-Solazzo201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9925"/>
            <a:ext cx="9144000" cy="5542472"/>
          </a:xfrm>
          <a:prstGeom prst="rect">
            <a:avLst/>
          </a:prstGeom>
        </p:spPr>
      </p:pic>
    </p:spTree>
    <p:extLst>
      <p:ext uri="{BB962C8B-B14F-4D97-AF65-F5344CB8AC3E}">
        <p14:creationId xmlns:p14="http://schemas.microsoft.com/office/powerpoint/2010/main" val="3643789606"/>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476045"/>
          </a:xfrm>
        </p:spPr>
        <p:txBody>
          <a:bodyPr/>
          <a:lstStyle/>
          <a:p>
            <a:r>
              <a:rPr lang="en-US" sz="2800" dirty="0" err="1" smtClean="0">
                <a:solidFill>
                  <a:srgbClr val="000000"/>
                </a:solidFill>
                <a:effectLst>
                  <a:outerShdw blurRad="38100" dist="38100" dir="2700000" algn="tl">
                    <a:srgbClr val="000000">
                      <a:alpha val="43137"/>
                    </a:srgbClr>
                  </a:outerShdw>
                </a:effectLst>
              </a:rPr>
              <a:t>Slinn</a:t>
            </a:r>
            <a:r>
              <a:rPr lang="en-US" sz="2800" dirty="0" smtClean="0">
                <a:solidFill>
                  <a:srgbClr val="000000"/>
                </a:solidFill>
                <a:effectLst>
                  <a:outerShdw blurRad="38100" dist="38100" dir="2700000" algn="tl">
                    <a:srgbClr val="000000">
                      <a:alpha val="43137"/>
                    </a:srgbClr>
                  </a:outerShdw>
                </a:effectLst>
              </a:rPr>
              <a:t> (1982)</a:t>
            </a:r>
            <a:endParaRPr lang="en-US" sz="2800" baseline="-25000" dirty="0">
              <a:solidFill>
                <a:srgbClr val="000000"/>
              </a:solidFill>
              <a:effectLst>
                <a:outerShdw blurRad="38100" dist="38100" dir="2700000" algn="tl">
                  <a:srgbClr val="000000">
                    <a:alpha val="43137"/>
                  </a:srgbClr>
                </a:outerShdw>
              </a:effectLst>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839731290"/>
              </p:ext>
            </p:extLst>
          </p:nvPr>
        </p:nvGraphicFramePr>
        <p:xfrm>
          <a:off x="3109040" y="1361358"/>
          <a:ext cx="2585715" cy="1072126"/>
        </p:xfrm>
        <a:graphic>
          <a:graphicData uri="http://schemas.openxmlformats.org/presentationml/2006/ole">
            <mc:AlternateContent xmlns:mc="http://schemas.openxmlformats.org/markup-compatibility/2006">
              <mc:Choice xmlns:v="urn:schemas-microsoft-com:vml" Requires="v">
                <p:oleObj spid="_x0000_s10304" name="Equation" r:id="rId4" imgW="1041400" imgH="431800" progId="Equation.3">
                  <p:embed/>
                </p:oleObj>
              </mc:Choice>
              <mc:Fallback>
                <p:oleObj name="Equation" r:id="rId4" imgW="1041400" imgH="431800" progId="Equation.3">
                  <p:embed/>
                  <p:pic>
                    <p:nvPicPr>
                      <p:cNvPr id="0" name=""/>
                      <p:cNvPicPr/>
                      <p:nvPr/>
                    </p:nvPicPr>
                    <p:blipFill>
                      <a:blip r:embed="rId5"/>
                      <a:stretch>
                        <a:fillRect/>
                      </a:stretch>
                    </p:blipFill>
                    <p:spPr>
                      <a:xfrm>
                        <a:off x="3109040" y="1361358"/>
                        <a:ext cx="2585715" cy="1072126"/>
                      </a:xfrm>
                      <a:prstGeom prst="rect">
                        <a:avLst/>
                      </a:prstGeom>
                    </p:spPr>
                  </p:pic>
                </p:oleObj>
              </mc:Fallback>
            </mc:AlternateContent>
          </a:graphicData>
        </a:graphic>
      </p:graphicFrame>
      <p:grpSp>
        <p:nvGrpSpPr>
          <p:cNvPr id="12" name="Group 11"/>
          <p:cNvGrpSpPr/>
          <p:nvPr/>
        </p:nvGrpSpPr>
        <p:grpSpPr>
          <a:xfrm>
            <a:off x="1844776" y="3127373"/>
            <a:ext cx="5570384" cy="2341681"/>
            <a:chOff x="2074196" y="2766857"/>
            <a:chExt cx="5570384" cy="2341681"/>
          </a:xfrm>
        </p:grpSpPr>
        <p:graphicFrame>
          <p:nvGraphicFramePr>
            <p:cNvPr id="5" name="Object 4"/>
            <p:cNvGraphicFramePr>
              <a:graphicFrameLocks noChangeAspect="1"/>
            </p:cNvGraphicFramePr>
            <p:nvPr>
              <p:extLst>
                <p:ext uri="{D42A27DB-BD31-4B8C-83A1-F6EECF244321}">
                  <p14:modId xmlns:p14="http://schemas.microsoft.com/office/powerpoint/2010/main" val="3071047944"/>
                </p:ext>
              </p:extLst>
            </p:nvPr>
          </p:nvGraphicFramePr>
          <p:xfrm>
            <a:off x="2113321" y="2862210"/>
            <a:ext cx="377518" cy="493678"/>
          </p:xfrm>
          <a:graphic>
            <a:graphicData uri="http://schemas.openxmlformats.org/presentationml/2006/ole">
              <mc:AlternateContent xmlns:mc="http://schemas.openxmlformats.org/markup-compatibility/2006">
                <mc:Choice xmlns:v="urn:schemas-microsoft-com:vml" Requires="v">
                  <p:oleObj spid="_x0000_s10305" name="Equation" r:id="rId6" imgW="165100" imgH="215900" progId="Equation.3">
                    <p:embed/>
                  </p:oleObj>
                </mc:Choice>
                <mc:Fallback>
                  <p:oleObj name="Equation" r:id="rId6" imgW="165100" imgH="215900" progId="Equation.3">
                    <p:embed/>
                    <p:pic>
                      <p:nvPicPr>
                        <p:cNvPr id="0" name=""/>
                        <p:cNvPicPr/>
                        <p:nvPr/>
                      </p:nvPicPr>
                      <p:blipFill>
                        <a:blip r:embed="rId7"/>
                        <a:stretch>
                          <a:fillRect/>
                        </a:stretch>
                      </p:blipFill>
                      <p:spPr>
                        <a:xfrm>
                          <a:off x="2113321" y="2862210"/>
                          <a:ext cx="377518" cy="493678"/>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598064692"/>
                </p:ext>
              </p:extLst>
            </p:nvPr>
          </p:nvGraphicFramePr>
          <p:xfrm>
            <a:off x="2076040" y="3640598"/>
            <a:ext cx="416967" cy="472563"/>
          </p:xfrm>
          <a:graphic>
            <a:graphicData uri="http://schemas.openxmlformats.org/presentationml/2006/ole">
              <mc:AlternateContent xmlns:mc="http://schemas.openxmlformats.org/markup-compatibility/2006">
                <mc:Choice xmlns:v="urn:schemas-microsoft-com:vml" Requires="v">
                  <p:oleObj spid="_x0000_s10306" name="Equation" r:id="rId8" imgW="190500" imgH="215900" progId="Equation.3">
                    <p:embed/>
                  </p:oleObj>
                </mc:Choice>
                <mc:Fallback>
                  <p:oleObj name="Equation" r:id="rId8" imgW="190500" imgH="215900" progId="Equation.3">
                    <p:embed/>
                    <p:pic>
                      <p:nvPicPr>
                        <p:cNvPr id="0" name=""/>
                        <p:cNvPicPr/>
                        <p:nvPr/>
                      </p:nvPicPr>
                      <p:blipFill>
                        <a:blip r:embed="rId9"/>
                        <a:stretch>
                          <a:fillRect/>
                        </a:stretch>
                      </p:blipFill>
                      <p:spPr>
                        <a:xfrm>
                          <a:off x="2076040" y="3640598"/>
                          <a:ext cx="416967" cy="472563"/>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381158348"/>
                </p:ext>
              </p:extLst>
            </p:nvPr>
          </p:nvGraphicFramePr>
          <p:xfrm>
            <a:off x="2074196" y="4566468"/>
            <a:ext cx="389170" cy="472563"/>
          </p:xfrm>
          <a:graphic>
            <a:graphicData uri="http://schemas.openxmlformats.org/presentationml/2006/ole">
              <mc:AlternateContent xmlns:mc="http://schemas.openxmlformats.org/markup-compatibility/2006">
                <mc:Choice xmlns:v="urn:schemas-microsoft-com:vml" Requires="v">
                  <p:oleObj spid="_x0000_s10307" name="Equation" r:id="rId10" imgW="177800" imgH="215900" progId="Equation.3">
                    <p:embed/>
                  </p:oleObj>
                </mc:Choice>
                <mc:Fallback>
                  <p:oleObj name="Equation" r:id="rId10" imgW="177800" imgH="215900" progId="Equation.3">
                    <p:embed/>
                    <p:pic>
                      <p:nvPicPr>
                        <p:cNvPr id="0" name=""/>
                        <p:cNvPicPr/>
                        <p:nvPr/>
                      </p:nvPicPr>
                      <p:blipFill>
                        <a:blip r:embed="rId11"/>
                        <a:stretch>
                          <a:fillRect/>
                        </a:stretch>
                      </p:blipFill>
                      <p:spPr>
                        <a:xfrm>
                          <a:off x="2074196" y="4566468"/>
                          <a:ext cx="389170" cy="472563"/>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937227752"/>
                </p:ext>
              </p:extLst>
            </p:nvPr>
          </p:nvGraphicFramePr>
          <p:xfrm>
            <a:off x="6514690" y="2766857"/>
            <a:ext cx="1129890" cy="701311"/>
          </p:xfrm>
          <a:graphic>
            <a:graphicData uri="http://schemas.openxmlformats.org/presentationml/2006/ole">
              <mc:AlternateContent xmlns:mc="http://schemas.openxmlformats.org/markup-compatibility/2006">
                <mc:Choice xmlns:v="urn:schemas-microsoft-com:vml" Requires="v">
                  <p:oleObj spid="_x0000_s10308" name="Equation" r:id="rId12" imgW="736600" imgH="457200" progId="Equation.3">
                    <p:embed/>
                  </p:oleObj>
                </mc:Choice>
                <mc:Fallback>
                  <p:oleObj name="Equation" r:id="rId12" imgW="736600" imgH="457200" progId="Equation.3">
                    <p:embed/>
                    <p:pic>
                      <p:nvPicPr>
                        <p:cNvPr id="0" name=""/>
                        <p:cNvPicPr/>
                        <p:nvPr/>
                      </p:nvPicPr>
                      <p:blipFill>
                        <a:blip r:embed="rId13"/>
                        <a:stretch>
                          <a:fillRect/>
                        </a:stretch>
                      </p:blipFill>
                      <p:spPr>
                        <a:xfrm>
                          <a:off x="6514690" y="2766857"/>
                          <a:ext cx="1129890" cy="701311"/>
                        </a:xfrm>
                        <a:prstGeom prst="rect">
                          <a:avLst/>
                        </a:prstGeom>
                      </p:spPr>
                    </p:pic>
                  </p:oleObj>
                </mc:Fallback>
              </mc:AlternateContent>
            </a:graphicData>
          </a:graphic>
        </p:graphicFrame>
        <p:sp>
          <p:nvSpPr>
            <p:cNvPr id="9" name="TextBox 8"/>
            <p:cNvSpPr txBox="1"/>
            <p:nvPr/>
          </p:nvSpPr>
          <p:spPr>
            <a:xfrm>
              <a:off x="2982451" y="2802194"/>
              <a:ext cx="3433097" cy="646331"/>
            </a:xfrm>
            <a:prstGeom prst="rect">
              <a:avLst/>
            </a:prstGeom>
            <a:noFill/>
          </p:spPr>
          <p:txBody>
            <a:bodyPr wrap="square" rtlCol="0">
              <a:spAutoFit/>
            </a:bodyPr>
            <a:lstStyle/>
            <a:p>
              <a:r>
                <a:rPr lang="en-US" dirty="0" smtClean="0">
                  <a:solidFill>
                    <a:srgbClr val="000000"/>
                  </a:solidFill>
                </a:rPr>
                <a:t>= gravitational settling velocity 	of the particle (cm s</a:t>
              </a:r>
              <a:r>
                <a:rPr lang="en-US" baseline="30000" dirty="0" smtClean="0">
                  <a:solidFill>
                    <a:srgbClr val="000000"/>
                  </a:solidFill>
                </a:rPr>
                <a:t>-1</a:t>
              </a:r>
              <a:r>
                <a:rPr lang="en-US" dirty="0" smtClean="0">
                  <a:solidFill>
                    <a:srgbClr val="000000"/>
                  </a:solidFill>
                </a:rPr>
                <a:t>)</a:t>
              </a:r>
              <a:endParaRPr lang="en-US" dirty="0">
                <a:solidFill>
                  <a:srgbClr val="000000"/>
                </a:solidFill>
              </a:endParaRPr>
            </a:p>
          </p:txBody>
        </p:sp>
        <p:sp>
          <p:nvSpPr>
            <p:cNvPr id="10" name="TextBox 9"/>
            <p:cNvSpPr txBox="1"/>
            <p:nvPr/>
          </p:nvSpPr>
          <p:spPr>
            <a:xfrm>
              <a:off x="2979174" y="3601884"/>
              <a:ext cx="4059084" cy="646331"/>
            </a:xfrm>
            <a:prstGeom prst="rect">
              <a:avLst/>
            </a:prstGeom>
            <a:noFill/>
          </p:spPr>
          <p:txBody>
            <a:bodyPr wrap="square" rtlCol="0">
              <a:spAutoFit/>
            </a:bodyPr>
            <a:lstStyle/>
            <a:p>
              <a:r>
                <a:rPr lang="en-US" dirty="0" smtClean="0">
                  <a:solidFill>
                    <a:srgbClr val="000000"/>
                  </a:solidFill>
                </a:rPr>
                <a:t>= aerodynamic resistance above the  	surface or canopy (s cm</a:t>
              </a:r>
              <a:r>
                <a:rPr lang="en-US" baseline="30000" dirty="0" smtClean="0">
                  <a:solidFill>
                    <a:srgbClr val="000000"/>
                  </a:solidFill>
                </a:rPr>
                <a:t>-1</a:t>
              </a:r>
              <a:r>
                <a:rPr lang="en-US" dirty="0" smtClean="0">
                  <a:solidFill>
                    <a:srgbClr val="000000"/>
                  </a:solidFill>
                </a:rPr>
                <a:t>)</a:t>
              </a:r>
              <a:endParaRPr lang="en-US" dirty="0">
                <a:solidFill>
                  <a:srgbClr val="000000"/>
                </a:solidFill>
              </a:endParaRPr>
            </a:p>
          </p:txBody>
        </p:sp>
        <p:sp>
          <p:nvSpPr>
            <p:cNvPr id="11" name="TextBox 10"/>
            <p:cNvSpPr txBox="1"/>
            <p:nvPr/>
          </p:nvSpPr>
          <p:spPr>
            <a:xfrm>
              <a:off x="2979174" y="4462207"/>
              <a:ext cx="3433097" cy="646331"/>
            </a:xfrm>
            <a:prstGeom prst="rect">
              <a:avLst/>
            </a:prstGeom>
            <a:noFill/>
          </p:spPr>
          <p:txBody>
            <a:bodyPr wrap="square" rtlCol="0">
              <a:spAutoFit/>
            </a:bodyPr>
            <a:lstStyle/>
            <a:p>
              <a:r>
                <a:rPr lang="en-US" dirty="0" smtClean="0">
                  <a:solidFill>
                    <a:srgbClr val="000000"/>
                  </a:solidFill>
                </a:rPr>
                <a:t>= resistance of the surface or 	canopy (s cm</a:t>
              </a:r>
              <a:r>
                <a:rPr lang="en-US" baseline="30000" dirty="0" smtClean="0">
                  <a:solidFill>
                    <a:srgbClr val="000000"/>
                  </a:solidFill>
                </a:rPr>
                <a:t>-1</a:t>
              </a:r>
              <a:r>
                <a:rPr lang="en-US" dirty="0" smtClean="0">
                  <a:solidFill>
                    <a:srgbClr val="000000"/>
                  </a:solidFill>
                </a:rPr>
                <a:t>)</a:t>
              </a:r>
              <a:endParaRPr lang="en-US" dirty="0">
                <a:solidFill>
                  <a:srgbClr val="000000"/>
                </a:solidFill>
              </a:endParaRPr>
            </a:p>
          </p:txBody>
        </p:sp>
      </p:grpSp>
    </p:spTree>
    <p:extLst>
      <p:ext uri="{BB962C8B-B14F-4D97-AF65-F5344CB8AC3E}">
        <p14:creationId xmlns:p14="http://schemas.microsoft.com/office/powerpoint/2010/main" val="295745239"/>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descr="senexratio4d-pm25-NO3.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3369"/>
            <a:ext cx="9144000" cy="6758609"/>
          </a:xfrm>
          <a:prstGeom prst="rect">
            <a:avLst/>
          </a:prstGeom>
        </p:spPr>
      </p:pic>
      <p:sp>
        <p:nvSpPr>
          <p:cNvPr id="6" name="TextBox 5"/>
          <p:cNvSpPr txBox="1"/>
          <p:nvPr/>
        </p:nvSpPr>
        <p:spPr>
          <a:xfrm>
            <a:off x="484269" y="87039"/>
            <a:ext cx="8113786" cy="369332"/>
          </a:xfrm>
          <a:prstGeom prst="rect">
            <a:avLst/>
          </a:prstGeom>
          <a:noFill/>
        </p:spPr>
        <p:txBody>
          <a:bodyPr wrap="square" rtlCol="0">
            <a:spAutoFit/>
          </a:bodyPr>
          <a:lstStyle/>
          <a:p>
            <a:pPr algn="ctr"/>
            <a:r>
              <a:rPr lang="en-US" dirty="0" err="1" smtClean="0"/>
              <a:t>CAMx</a:t>
            </a:r>
            <a:r>
              <a:rPr lang="en-US" dirty="0" smtClean="0"/>
              <a:t> Results – June 10</a:t>
            </a:r>
            <a:r>
              <a:rPr lang="en-US" baseline="30000" dirty="0" smtClean="0"/>
              <a:t>th</a:t>
            </a:r>
            <a:r>
              <a:rPr lang="en-US" dirty="0" smtClean="0"/>
              <a:t> – July 1</a:t>
            </a:r>
            <a:r>
              <a:rPr lang="en-US" baseline="30000" dirty="0" smtClean="0"/>
              <a:t>st</a:t>
            </a:r>
            <a:r>
              <a:rPr lang="en-US" dirty="0" smtClean="0"/>
              <a:t>, 2013 – PM</a:t>
            </a:r>
            <a:r>
              <a:rPr lang="en-US" baseline="-25000" dirty="0" smtClean="0"/>
              <a:t>2.5</a:t>
            </a:r>
            <a:r>
              <a:rPr lang="en-US" dirty="0" smtClean="0"/>
              <a:t> NO</a:t>
            </a:r>
            <a:r>
              <a:rPr lang="en-US" baseline="-25000" dirty="0" smtClean="0"/>
              <a:t>3</a:t>
            </a:r>
            <a:r>
              <a:rPr lang="en-US" baseline="30000" dirty="0" smtClean="0"/>
              <a:t>- </a:t>
            </a:r>
            <a:r>
              <a:rPr lang="en-US" dirty="0" smtClean="0"/>
              <a:t>Deposition (g/ha)</a:t>
            </a:r>
            <a:endParaRPr lang="en-US" dirty="0"/>
          </a:p>
        </p:txBody>
      </p:sp>
    </p:spTree>
    <p:extLst>
      <p:ext uri="{BB962C8B-B14F-4D97-AF65-F5344CB8AC3E}">
        <p14:creationId xmlns:p14="http://schemas.microsoft.com/office/powerpoint/2010/main" val="3943703263"/>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476045"/>
          </a:xfrm>
        </p:spPr>
        <p:txBody>
          <a:bodyPr/>
          <a:lstStyle/>
          <a:p>
            <a:r>
              <a:rPr lang="en-US" sz="2800" dirty="0" err="1" smtClean="0">
                <a:solidFill>
                  <a:srgbClr val="000000"/>
                </a:solidFill>
                <a:effectLst>
                  <a:outerShdw blurRad="38100" dist="38100" dir="2700000" algn="tl">
                    <a:srgbClr val="000000">
                      <a:alpha val="43137"/>
                    </a:srgbClr>
                  </a:outerShdw>
                </a:effectLst>
              </a:rPr>
              <a:t>Slinn</a:t>
            </a:r>
            <a:r>
              <a:rPr lang="en-US" sz="2800" dirty="0" smtClean="0">
                <a:solidFill>
                  <a:srgbClr val="000000"/>
                </a:solidFill>
                <a:effectLst>
                  <a:outerShdw blurRad="38100" dist="38100" dir="2700000" algn="tl">
                    <a:srgbClr val="000000">
                      <a:alpha val="43137"/>
                    </a:srgbClr>
                  </a:outerShdw>
                </a:effectLst>
              </a:rPr>
              <a:t> (1982)</a:t>
            </a:r>
            <a:endParaRPr lang="en-US" sz="2800" baseline="-25000" dirty="0">
              <a:solidFill>
                <a:srgbClr val="000000"/>
              </a:solidFill>
              <a:effectLst>
                <a:outerShdw blurRad="38100" dist="38100" dir="2700000" algn="tl">
                  <a:srgbClr val="000000">
                    <a:alpha val="43137"/>
                  </a:srgbClr>
                </a:outerShdw>
              </a:effectLst>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796407169"/>
              </p:ext>
            </p:extLst>
          </p:nvPr>
        </p:nvGraphicFramePr>
        <p:xfrm>
          <a:off x="2524226" y="1529120"/>
          <a:ext cx="3730455" cy="1141976"/>
        </p:xfrm>
        <a:graphic>
          <a:graphicData uri="http://schemas.openxmlformats.org/presentationml/2006/ole">
            <mc:AlternateContent xmlns:mc="http://schemas.openxmlformats.org/markup-compatibility/2006">
              <mc:Choice xmlns:v="urn:schemas-microsoft-com:vml" Requires="v">
                <p:oleObj spid="_x0000_s11328" name="Equation" r:id="rId4" imgW="1866900" imgH="571500" progId="Equation.3">
                  <p:embed/>
                </p:oleObj>
              </mc:Choice>
              <mc:Fallback>
                <p:oleObj name="Equation" r:id="rId4" imgW="1866900" imgH="571500" progId="Equation.3">
                  <p:embed/>
                  <p:pic>
                    <p:nvPicPr>
                      <p:cNvPr id="0" name=""/>
                      <p:cNvPicPr/>
                      <p:nvPr/>
                    </p:nvPicPr>
                    <p:blipFill>
                      <a:blip r:embed="rId5"/>
                      <a:stretch>
                        <a:fillRect/>
                      </a:stretch>
                    </p:blipFill>
                    <p:spPr>
                      <a:xfrm>
                        <a:off x="2524226" y="1529120"/>
                        <a:ext cx="3730455" cy="1141976"/>
                      </a:xfrm>
                      <a:prstGeom prst="rect">
                        <a:avLst/>
                      </a:prstGeom>
                    </p:spPr>
                  </p:pic>
                </p:oleObj>
              </mc:Fallback>
            </mc:AlternateContent>
          </a:graphicData>
        </a:graphic>
      </p:graphicFrame>
      <p:grpSp>
        <p:nvGrpSpPr>
          <p:cNvPr id="22" name="Group 21"/>
          <p:cNvGrpSpPr/>
          <p:nvPr/>
        </p:nvGrpSpPr>
        <p:grpSpPr>
          <a:xfrm>
            <a:off x="2119670" y="2990644"/>
            <a:ext cx="4975943" cy="3114228"/>
            <a:chOff x="1734573" y="2957870"/>
            <a:chExt cx="4975943" cy="3114228"/>
          </a:xfrm>
        </p:grpSpPr>
        <p:graphicFrame>
          <p:nvGraphicFramePr>
            <p:cNvPr id="13" name="Object 12"/>
            <p:cNvGraphicFramePr>
              <a:graphicFrameLocks noChangeAspect="1"/>
            </p:cNvGraphicFramePr>
            <p:nvPr>
              <p:extLst>
                <p:ext uri="{D42A27DB-BD31-4B8C-83A1-F6EECF244321}">
                  <p14:modId xmlns:p14="http://schemas.microsoft.com/office/powerpoint/2010/main" val="2322245502"/>
                </p:ext>
              </p:extLst>
            </p:nvPr>
          </p:nvGraphicFramePr>
          <p:xfrm>
            <a:off x="1736416" y="2968728"/>
            <a:ext cx="279918" cy="366046"/>
          </p:xfrm>
          <a:graphic>
            <a:graphicData uri="http://schemas.openxmlformats.org/presentationml/2006/ole">
              <mc:AlternateContent xmlns:mc="http://schemas.openxmlformats.org/markup-compatibility/2006">
                <mc:Choice xmlns:v="urn:schemas-microsoft-com:vml" Requires="v">
                  <p:oleObj spid="_x0000_s11329" name="Equation" r:id="rId6" imgW="165100" imgH="215900" progId="Equation.3">
                    <p:embed/>
                  </p:oleObj>
                </mc:Choice>
                <mc:Fallback>
                  <p:oleObj name="Equation" r:id="rId6" imgW="165100" imgH="215900" progId="Equation.3">
                    <p:embed/>
                    <p:pic>
                      <p:nvPicPr>
                        <p:cNvPr id="0" name=""/>
                        <p:cNvPicPr/>
                        <p:nvPr/>
                      </p:nvPicPr>
                      <p:blipFill>
                        <a:blip r:embed="rId7"/>
                        <a:stretch>
                          <a:fillRect/>
                        </a:stretch>
                      </p:blipFill>
                      <p:spPr>
                        <a:xfrm>
                          <a:off x="1736416" y="2968728"/>
                          <a:ext cx="279918" cy="366046"/>
                        </a:xfrm>
                        <a:prstGeom prst="rect">
                          <a:avLst/>
                        </a:prstGeom>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944707300"/>
                </p:ext>
              </p:extLst>
            </p:nvPr>
          </p:nvGraphicFramePr>
          <p:xfrm>
            <a:off x="1734573" y="3753463"/>
            <a:ext cx="275918" cy="367891"/>
          </p:xfrm>
          <a:graphic>
            <a:graphicData uri="http://schemas.openxmlformats.org/presentationml/2006/ole">
              <mc:AlternateContent xmlns:mc="http://schemas.openxmlformats.org/markup-compatibility/2006">
                <mc:Choice xmlns:v="urn:schemas-microsoft-com:vml" Requires="v">
                  <p:oleObj spid="_x0000_s11330" name="Equation" r:id="rId8" imgW="152400" imgH="203200" progId="Equation.3">
                    <p:embed/>
                  </p:oleObj>
                </mc:Choice>
                <mc:Fallback>
                  <p:oleObj name="Equation" r:id="rId8" imgW="152400" imgH="203200" progId="Equation.3">
                    <p:embed/>
                    <p:pic>
                      <p:nvPicPr>
                        <p:cNvPr id="0" name=""/>
                        <p:cNvPicPr/>
                        <p:nvPr/>
                      </p:nvPicPr>
                      <p:blipFill>
                        <a:blip r:embed="rId9"/>
                        <a:stretch>
                          <a:fillRect/>
                        </a:stretch>
                      </p:blipFill>
                      <p:spPr>
                        <a:xfrm>
                          <a:off x="1734573" y="3753463"/>
                          <a:ext cx="275918" cy="367891"/>
                        </a:xfrm>
                        <a:prstGeom prst="rect">
                          <a:avLst/>
                        </a:prstGeom>
                      </p:spPr>
                    </p:pic>
                  </p:oleObj>
                </mc:Fallback>
              </mc:AlternateContent>
            </a:graphicData>
          </a:graphic>
        </p:graphicFrame>
        <p:graphicFrame>
          <p:nvGraphicFramePr>
            <p:cNvPr id="15" name="Object 14"/>
            <p:cNvGraphicFramePr>
              <a:graphicFrameLocks noChangeAspect="1"/>
            </p:cNvGraphicFramePr>
            <p:nvPr>
              <p:extLst>
                <p:ext uri="{D42A27DB-BD31-4B8C-83A1-F6EECF244321}">
                  <p14:modId xmlns:p14="http://schemas.microsoft.com/office/powerpoint/2010/main" val="3661000203"/>
                </p:ext>
              </p:extLst>
            </p:nvPr>
          </p:nvGraphicFramePr>
          <p:xfrm>
            <a:off x="1761817" y="4559095"/>
            <a:ext cx="212827" cy="307417"/>
          </p:xfrm>
          <a:graphic>
            <a:graphicData uri="http://schemas.openxmlformats.org/presentationml/2006/ole">
              <mc:AlternateContent xmlns:mc="http://schemas.openxmlformats.org/markup-compatibility/2006">
                <mc:Choice xmlns:v="urn:schemas-microsoft-com:vml" Requires="v">
                  <p:oleObj spid="_x0000_s11331" name="Equation" r:id="rId10" imgW="114300" imgH="165100" progId="Equation.3">
                    <p:embed/>
                  </p:oleObj>
                </mc:Choice>
                <mc:Fallback>
                  <p:oleObj name="Equation" r:id="rId10" imgW="114300" imgH="165100" progId="Equation.3">
                    <p:embed/>
                    <p:pic>
                      <p:nvPicPr>
                        <p:cNvPr id="0" name=""/>
                        <p:cNvPicPr/>
                        <p:nvPr/>
                      </p:nvPicPr>
                      <p:blipFill>
                        <a:blip r:embed="rId11"/>
                        <a:stretch>
                          <a:fillRect/>
                        </a:stretch>
                      </p:blipFill>
                      <p:spPr>
                        <a:xfrm>
                          <a:off x="1761817" y="4559095"/>
                          <a:ext cx="212827" cy="307417"/>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544994408"/>
                </p:ext>
              </p:extLst>
            </p:nvPr>
          </p:nvGraphicFramePr>
          <p:xfrm>
            <a:off x="1737237" y="5464892"/>
            <a:ext cx="228098" cy="278786"/>
          </p:xfrm>
          <a:graphic>
            <a:graphicData uri="http://schemas.openxmlformats.org/presentationml/2006/ole">
              <mc:AlternateContent xmlns:mc="http://schemas.openxmlformats.org/markup-compatibility/2006">
                <mc:Choice xmlns:v="urn:schemas-microsoft-com:vml" Requires="v">
                  <p:oleObj spid="_x0000_s11332" name="Equation" r:id="rId12" imgW="114300" imgH="139700" progId="Equation.3">
                    <p:embed/>
                  </p:oleObj>
                </mc:Choice>
                <mc:Fallback>
                  <p:oleObj name="Equation" r:id="rId12" imgW="114300" imgH="139700" progId="Equation.3">
                    <p:embed/>
                    <p:pic>
                      <p:nvPicPr>
                        <p:cNvPr id="0" name=""/>
                        <p:cNvPicPr/>
                        <p:nvPr/>
                      </p:nvPicPr>
                      <p:blipFill>
                        <a:blip r:embed="rId13"/>
                        <a:stretch>
                          <a:fillRect/>
                        </a:stretch>
                      </p:blipFill>
                      <p:spPr>
                        <a:xfrm>
                          <a:off x="1737237" y="5464892"/>
                          <a:ext cx="228098" cy="278786"/>
                        </a:xfrm>
                        <a:prstGeom prst="rect">
                          <a:avLst/>
                        </a:prstGeom>
                      </p:spPr>
                    </p:pic>
                  </p:oleObj>
                </mc:Fallback>
              </mc:AlternateContent>
            </a:graphicData>
          </a:graphic>
        </p:graphicFrame>
        <p:sp>
          <p:nvSpPr>
            <p:cNvPr id="17" name="TextBox 16"/>
            <p:cNvSpPr txBox="1"/>
            <p:nvPr/>
          </p:nvSpPr>
          <p:spPr>
            <a:xfrm>
              <a:off x="2335161" y="2957870"/>
              <a:ext cx="4375355" cy="369332"/>
            </a:xfrm>
            <a:prstGeom prst="rect">
              <a:avLst/>
            </a:prstGeom>
            <a:noFill/>
          </p:spPr>
          <p:txBody>
            <a:bodyPr wrap="square" rtlCol="0">
              <a:spAutoFit/>
            </a:bodyPr>
            <a:lstStyle/>
            <a:p>
              <a:r>
                <a:rPr lang="en-US" dirty="0" smtClean="0">
                  <a:solidFill>
                    <a:srgbClr val="000000"/>
                  </a:solidFill>
                </a:rPr>
                <a:t>= wind speed at canopy top (cm s</a:t>
              </a:r>
              <a:r>
                <a:rPr lang="en-US" baseline="30000" dirty="0" smtClean="0">
                  <a:solidFill>
                    <a:srgbClr val="000000"/>
                  </a:solidFill>
                </a:rPr>
                <a:t>-1</a:t>
              </a:r>
              <a:r>
                <a:rPr lang="en-US" dirty="0" smtClean="0">
                  <a:solidFill>
                    <a:srgbClr val="000000"/>
                  </a:solidFill>
                </a:rPr>
                <a:t>);</a:t>
              </a:r>
              <a:endParaRPr lang="en-US" dirty="0">
                <a:solidFill>
                  <a:srgbClr val="000000"/>
                </a:solidFill>
              </a:endParaRPr>
            </a:p>
          </p:txBody>
        </p:sp>
        <p:sp>
          <p:nvSpPr>
            <p:cNvPr id="18" name="TextBox 17"/>
            <p:cNvSpPr txBox="1"/>
            <p:nvPr/>
          </p:nvSpPr>
          <p:spPr>
            <a:xfrm>
              <a:off x="2331883" y="3749367"/>
              <a:ext cx="4375355" cy="369332"/>
            </a:xfrm>
            <a:prstGeom prst="rect">
              <a:avLst/>
            </a:prstGeom>
            <a:noFill/>
          </p:spPr>
          <p:txBody>
            <a:bodyPr wrap="square" rtlCol="0">
              <a:spAutoFit/>
            </a:bodyPr>
            <a:lstStyle/>
            <a:p>
              <a:r>
                <a:rPr lang="en-US" dirty="0" smtClean="0">
                  <a:solidFill>
                    <a:srgbClr val="000000"/>
                  </a:solidFill>
                </a:rPr>
                <a:t>= friction velocity (cm s</a:t>
              </a:r>
              <a:r>
                <a:rPr lang="en-US" baseline="30000" dirty="0" smtClean="0">
                  <a:solidFill>
                    <a:srgbClr val="000000"/>
                  </a:solidFill>
                </a:rPr>
                <a:t>-1</a:t>
              </a:r>
              <a:r>
                <a:rPr lang="en-US" dirty="0" smtClean="0">
                  <a:solidFill>
                    <a:srgbClr val="000000"/>
                  </a:solidFill>
                </a:rPr>
                <a:t>);</a:t>
              </a:r>
              <a:endParaRPr lang="en-US" dirty="0">
                <a:solidFill>
                  <a:srgbClr val="000000"/>
                </a:solidFill>
              </a:endParaRPr>
            </a:p>
          </p:txBody>
        </p:sp>
        <p:sp>
          <p:nvSpPr>
            <p:cNvPr id="19" name="TextBox 18"/>
            <p:cNvSpPr txBox="1"/>
            <p:nvPr/>
          </p:nvSpPr>
          <p:spPr>
            <a:xfrm>
              <a:off x="2328606" y="4491702"/>
              <a:ext cx="4375355" cy="646331"/>
            </a:xfrm>
            <a:prstGeom prst="rect">
              <a:avLst/>
            </a:prstGeom>
            <a:noFill/>
          </p:spPr>
          <p:txBody>
            <a:bodyPr wrap="square" rtlCol="0">
              <a:spAutoFit/>
            </a:bodyPr>
            <a:lstStyle/>
            <a:p>
              <a:r>
                <a:rPr lang="en-US" dirty="0" smtClean="0">
                  <a:solidFill>
                    <a:srgbClr val="000000"/>
                  </a:solidFill>
                </a:rPr>
                <a:t>= shape factor for wind speed profile  	within a vegetative canopy;</a:t>
              </a:r>
              <a:endParaRPr lang="en-US" dirty="0">
                <a:solidFill>
                  <a:srgbClr val="000000"/>
                </a:solidFill>
              </a:endParaRPr>
            </a:p>
          </p:txBody>
        </p:sp>
        <p:sp>
          <p:nvSpPr>
            <p:cNvPr id="20" name="TextBox 19"/>
            <p:cNvSpPr txBox="1"/>
            <p:nvPr/>
          </p:nvSpPr>
          <p:spPr>
            <a:xfrm>
              <a:off x="2320412" y="5425767"/>
              <a:ext cx="4375355" cy="646331"/>
            </a:xfrm>
            <a:prstGeom prst="rect">
              <a:avLst/>
            </a:prstGeom>
            <a:noFill/>
          </p:spPr>
          <p:txBody>
            <a:bodyPr wrap="square" rtlCol="0">
              <a:spAutoFit/>
            </a:bodyPr>
            <a:lstStyle/>
            <a:p>
              <a:r>
                <a:rPr lang="en-US" dirty="0" smtClean="0">
                  <a:solidFill>
                    <a:srgbClr val="000000"/>
                  </a:solidFill>
                </a:rPr>
                <a:t>= overall canopy particle collection efficiency.</a:t>
              </a:r>
              <a:endParaRPr lang="en-US" dirty="0">
                <a:solidFill>
                  <a:srgbClr val="000000"/>
                </a:solidFill>
              </a:endParaRPr>
            </a:p>
          </p:txBody>
        </p:sp>
      </p:grpSp>
      <p:sp>
        <p:nvSpPr>
          <p:cNvPr id="21" name="TextBox 20"/>
          <p:cNvSpPr txBox="1"/>
          <p:nvPr/>
        </p:nvSpPr>
        <p:spPr>
          <a:xfrm>
            <a:off x="1614129" y="884903"/>
            <a:ext cx="2695307" cy="369332"/>
          </a:xfrm>
          <a:prstGeom prst="rect">
            <a:avLst/>
          </a:prstGeom>
          <a:noFill/>
        </p:spPr>
        <p:txBody>
          <a:bodyPr wrap="none" rtlCol="0">
            <a:spAutoFit/>
          </a:bodyPr>
          <a:lstStyle/>
          <a:p>
            <a:r>
              <a:rPr lang="en-US" dirty="0" smtClean="0">
                <a:solidFill>
                  <a:srgbClr val="000000"/>
                </a:solidFill>
              </a:rPr>
              <a:t>For a vegetative canopy,</a:t>
            </a:r>
            <a:endParaRPr lang="en-US" dirty="0">
              <a:solidFill>
                <a:srgbClr val="000000"/>
              </a:solidFill>
            </a:endParaRPr>
          </a:p>
        </p:txBody>
      </p:sp>
    </p:spTree>
    <p:extLst>
      <p:ext uri="{BB962C8B-B14F-4D97-AF65-F5344CB8AC3E}">
        <p14:creationId xmlns:p14="http://schemas.microsoft.com/office/powerpoint/2010/main" val="2019068650"/>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476045"/>
          </a:xfrm>
        </p:spPr>
        <p:txBody>
          <a:bodyPr/>
          <a:lstStyle/>
          <a:p>
            <a:r>
              <a:rPr lang="en-US" sz="2800" dirty="0" err="1" smtClean="0">
                <a:solidFill>
                  <a:srgbClr val="000000"/>
                </a:solidFill>
                <a:effectLst>
                  <a:outerShdw blurRad="38100" dist="38100" dir="2700000" algn="tl">
                    <a:srgbClr val="000000">
                      <a:alpha val="43137"/>
                    </a:srgbClr>
                  </a:outerShdw>
                </a:effectLst>
              </a:rPr>
              <a:t>Slinn</a:t>
            </a:r>
            <a:r>
              <a:rPr lang="en-US" sz="2800" dirty="0" smtClean="0">
                <a:solidFill>
                  <a:srgbClr val="000000"/>
                </a:solidFill>
                <a:effectLst>
                  <a:outerShdw blurRad="38100" dist="38100" dir="2700000" algn="tl">
                    <a:srgbClr val="000000">
                      <a:alpha val="43137"/>
                    </a:srgbClr>
                  </a:outerShdw>
                </a:effectLst>
              </a:rPr>
              <a:t> (1982)</a:t>
            </a:r>
            <a:endParaRPr lang="en-US" sz="2800" baseline="-25000" dirty="0">
              <a:solidFill>
                <a:srgbClr val="000000"/>
              </a:solidFill>
              <a:effectLst>
                <a:outerShdw blurRad="38100" dist="38100" dir="2700000" algn="tl">
                  <a:srgbClr val="000000">
                    <a:alpha val="43137"/>
                  </a:srgbClr>
                </a:outerShdw>
              </a:effectLst>
            </a:endParaRPr>
          </a:p>
        </p:txBody>
      </p:sp>
      <p:sp>
        <p:nvSpPr>
          <p:cNvPr id="21" name="TextBox 20"/>
          <p:cNvSpPr txBox="1"/>
          <p:nvPr/>
        </p:nvSpPr>
        <p:spPr>
          <a:xfrm>
            <a:off x="1614129" y="884903"/>
            <a:ext cx="5184419" cy="369332"/>
          </a:xfrm>
          <a:prstGeom prst="rect">
            <a:avLst/>
          </a:prstGeom>
          <a:noFill/>
        </p:spPr>
        <p:txBody>
          <a:bodyPr wrap="none" rtlCol="0">
            <a:spAutoFit/>
          </a:bodyPr>
          <a:lstStyle/>
          <a:p>
            <a:r>
              <a:rPr lang="en-US" dirty="0" smtClean="0">
                <a:solidFill>
                  <a:srgbClr val="000000"/>
                </a:solidFill>
              </a:rPr>
              <a:t>The particle collection efficiency of the canopy …</a:t>
            </a:r>
            <a:endParaRPr lang="en-US" dirty="0">
              <a:solidFill>
                <a:srgbClr val="00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582567759"/>
              </p:ext>
            </p:extLst>
          </p:nvPr>
        </p:nvGraphicFramePr>
        <p:xfrm>
          <a:off x="2903794" y="1805243"/>
          <a:ext cx="2840852" cy="464370"/>
        </p:xfrm>
        <a:graphic>
          <a:graphicData uri="http://schemas.openxmlformats.org/presentationml/2006/ole">
            <mc:AlternateContent xmlns:mc="http://schemas.openxmlformats.org/markup-compatibility/2006">
              <mc:Choice xmlns:v="urn:schemas-microsoft-com:vml" Requires="v">
                <p:oleObj spid="_x0000_s12352" name="Equation" r:id="rId4" imgW="1320800" imgH="215900" progId="Equation.3">
                  <p:embed/>
                </p:oleObj>
              </mc:Choice>
              <mc:Fallback>
                <p:oleObj name="Equation" r:id="rId4" imgW="1320800" imgH="215900" progId="Equation.3">
                  <p:embed/>
                  <p:pic>
                    <p:nvPicPr>
                      <p:cNvPr id="0" name=""/>
                      <p:cNvPicPr/>
                      <p:nvPr/>
                    </p:nvPicPr>
                    <p:blipFill>
                      <a:blip r:embed="rId5"/>
                      <a:stretch>
                        <a:fillRect/>
                      </a:stretch>
                    </p:blipFill>
                    <p:spPr>
                      <a:xfrm>
                        <a:off x="2903794" y="1805243"/>
                        <a:ext cx="2840852" cy="464370"/>
                      </a:xfrm>
                      <a:prstGeom prst="rect">
                        <a:avLst/>
                      </a:prstGeom>
                    </p:spPr>
                  </p:pic>
                </p:oleObj>
              </mc:Fallback>
            </mc:AlternateContent>
          </a:graphicData>
        </a:graphic>
      </p:graphicFrame>
      <p:sp>
        <p:nvSpPr>
          <p:cNvPr id="28" name="TextBox 27"/>
          <p:cNvSpPr txBox="1"/>
          <p:nvPr/>
        </p:nvSpPr>
        <p:spPr>
          <a:xfrm>
            <a:off x="2720258" y="2990644"/>
            <a:ext cx="4375355" cy="646331"/>
          </a:xfrm>
          <a:prstGeom prst="rect">
            <a:avLst/>
          </a:prstGeom>
          <a:noFill/>
        </p:spPr>
        <p:txBody>
          <a:bodyPr wrap="square" rtlCol="0">
            <a:spAutoFit/>
          </a:bodyPr>
          <a:lstStyle/>
          <a:p>
            <a:r>
              <a:rPr lang="en-US" dirty="0" smtClean="0">
                <a:solidFill>
                  <a:srgbClr val="000000"/>
                </a:solidFill>
              </a:rPr>
              <a:t>= collection efficiency due to Brownian 	diffusion of particles;</a:t>
            </a:r>
            <a:endParaRPr lang="en-US" dirty="0">
              <a:solidFill>
                <a:srgbClr val="000000"/>
              </a:solidFill>
            </a:endParaRPr>
          </a:p>
        </p:txBody>
      </p:sp>
      <p:sp>
        <p:nvSpPr>
          <p:cNvPr id="29" name="TextBox 28"/>
          <p:cNvSpPr txBox="1"/>
          <p:nvPr/>
        </p:nvSpPr>
        <p:spPr>
          <a:xfrm>
            <a:off x="2716980" y="3782141"/>
            <a:ext cx="4375355" cy="646331"/>
          </a:xfrm>
          <a:prstGeom prst="rect">
            <a:avLst/>
          </a:prstGeom>
          <a:noFill/>
        </p:spPr>
        <p:txBody>
          <a:bodyPr wrap="square" rtlCol="0">
            <a:spAutoFit/>
          </a:bodyPr>
          <a:lstStyle/>
          <a:p>
            <a:r>
              <a:rPr lang="en-US" dirty="0" smtClean="0">
                <a:solidFill>
                  <a:srgbClr val="000000"/>
                </a:solidFill>
              </a:rPr>
              <a:t>= collection efficiency due to interception 	of particles by canopy elements;</a:t>
            </a:r>
            <a:endParaRPr lang="en-US" dirty="0">
              <a:solidFill>
                <a:srgbClr val="000000"/>
              </a:solidFill>
            </a:endParaRPr>
          </a:p>
        </p:txBody>
      </p:sp>
      <p:sp>
        <p:nvSpPr>
          <p:cNvPr id="30" name="TextBox 29"/>
          <p:cNvSpPr txBox="1"/>
          <p:nvPr/>
        </p:nvSpPr>
        <p:spPr>
          <a:xfrm>
            <a:off x="2713703" y="4524476"/>
            <a:ext cx="4375355" cy="646331"/>
          </a:xfrm>
          <a:prstGeom prst="rect">
            <a:avLst/>
          </a:prstGeom>
          <a:noFill/>
        </p:spPr>
        <p:txBody>
          <a:bodyPr wrap="square" rtlCol="0">
            <a:spAutoFit/>
          </a:bodyPr>
          <a:lstStyle/>
          <a:p>
            <a:r>
              <a:rPr lang="en-US" dirty="0" smtClean="0">
                <a:solidFill>
                  <a:srgbClr val="000000"/>
                </a:solidFill>
              </a:rPr>
              <a:t>= collection efficiency due to impaction of 	particles on canopy elements;</a:t>
            </a:r>
            <a:endParaRPr lang="en-US" dirty="0">
              <a:solidFill>
                <a:srgbClr val="000000"/>
              </a:solidFill>
            </a:endParaRPr>
          </a:p>
        </p:txBody>
      </p:sp>
      <p:sp>
        <p:nvSpPr>
          <p:cNvPr id="31" name="TextBox 30"/>
          <p:cNvSpPr txBox="1"/>
          <p:nvPr/>
        </p:nvSpPr>
        <p:spPr>
          <a:xfrm>
            <a:off x="2705509" y="5458541"/>
            <a:ext cx="4375355" cy="646331"/>
          </a:xfrm>
          <a:prstGeom prst="rect">
            <a:avLst/>
          </a:prstGeom>
          <a:noFill/>
        </p:spPr>
        <p:txBody>
          <a:bodyPr wrap="square" rtlCol="0">
            <a:spAutoFit/>
          </a:bodyPr>
          <a:lstStyle/>
          <a:p>
            <a:r>
              <a:rPr lang="en-US" dirty="0" smtClean="0">
                <a:solidFill>
                  <a:srgbClr val="000000"/>
                </a:solidFill>
              </a:rPr>
              <a:t>= collection efficiency reduction due to 	particle “rebound”.</a:t>
            </a:r>
            <a:endParaRPr lang="en-US" dirty="0">
              <a:solidFill>
                <a:srgbClr val="000000"/>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116636926"/>
              </p:ext>
            </p:extLst>
          </p:nvPr>
        </p:nvGraphicFramePr>
        <p:xfrm>
          <a:off x="2217174" y="2999657"/>
          <a:ext cx="412956" cy="412956"/>
        </p:xfrm>
        <a:graphic>
          <a:graphicData uri="http://schemas.openxmlformats.org/presentationml/2006/ole">
            <mc:AlternateContent xmlns:mc="http://schemas.openxmlformats.org/markup-compatibility/2006">
              <mc:Choice xmlns:v="urn:schemas-microsoft-com:vml" Requires="v">
                <p:oleObj spid="_x0000_s12353" name="Equation" r:id="rId6" imgW="203200" imgH="203200" progId="Equation.3">
                  <p:embed/>
                </p:oleObj>
              </mc:Choice>
              <mc:Fallback>
                <p:oleObj name="Equation" r:id="rId6" imgW="203200" imgH="203200" progId="Equation.3">
                  <p:embed/>
                  <p:pic>
                    <p:nvPicPr>
                      <p:cNvPr id="0" name=""/>
                      <p:cNvPicPr/>
                      <p:nvPr/>
                    </p:nvPicPr>
                    <p:blipFill>
                      <a:blip r:embed="rId7"/>
                      <a:stretch>
                        <a:fillRect/>
                      </a:stretch>
                    </p:blipFill>
                    <p:spPr>
                      <a:xfrm>
                        <a:off x="2217174" y="2999657"/>
                        <a:ext cx="412956" cy="412956"/>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302031851"/>
              </p:ext>
            </p:extLst>
          </p:nvPr>
        </p:nvGraphicFramePr>
        <p:xfrm>
          <a:off x="2222705" y="3788082"/>
          <a:ext cx="473214" cy="423402"/>
        </p:xfrm>
        <a:graphic>
          <a:graphicData uri="http://schemas.openxmlformats.org/presentationml/2006/ole">
            <mc:AlternateContent xmlns:mc="http://schemas.openxmlformats.org/markup-compatibility/2006">
              <mc:Choice xmlns:v="urn:schemas-microsoft-com:vml" Requires="v">
                <p:oleObj spid="_x0000_s12354" name="Equation" r:id="rId8" imgW="241300" imgH="215900" progId="Equation.3">
                  <p:embed/>
                </p:oleObj>
              </mc:Choice>
              <mc:Fallback>
                <p:oleObj name="Equation" r:id="rId8" imgW="241300" imgH="215900" progId="Equation.3">
                  <p:embed/>
                  <p:pic>
                    <p:nvPicPr>
                      <p:cNvPr id="0" name=""/>
                      <p:cNvPicPr/>
                      <p:nvPr/>
                    </p:nvPicPr>
                    <p:blipFill>
                      <a:blip r:embed="rId9"/>
                      <a:stretch>
                        <a:fillRect/>
                      </a:stretch>
                    </p:blipFill>
                    <p:spPr>
                      <a:xfrm>
                        <a:off x="2222705" y="3788082"/>
                        <a:ext cx="473214" cy="423402"/>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673168677"/>
              </p:ext>
            </p:extLst>
          </p:nvPr>
        </p:nvGraphicFramePr>
        <p:xfrm>
          <a:off x="2218198" y="4507271"/>
          <a:ext cx="515118" cy="392471"/>
        </p:xfrm>
        <a:graphic>
          <a:graphicData uri="http://schemas.openxmlformats.org/presentationml/2006/ole">
            <mc:AlternateContent xmlns:mc="http://schemas.openxmlformats.org/markup-compatibility/2006">
              <mc:Choice xmlns:v="urn:schemas-microsoft-com:vml" Requires="v">
                <p:oleObj spid="_x0000_s12355" name="Equation" r:id="rId10" imgW="266700" imgH="203200" progId="Equation.3">
                  <p:embed/>
                </p:oleObj>
              </mc:Choice>
              <mc:Fallback>
                <p:oleObj name="Equation" r:id="rId10" imgW="266700" imgH="203200" progId="Equation.3">
                  <p:embed/>
                  <p:pic>
                    <p:nvPicPr>
                      <p:cNvPr id="0" name=""/>
                      <p:cNvPicPr/>
                      <p:nvPr/>
                    </p:nvPicPr>
                    <p:blipFill>
                      <a:blip r:embed="rId11"/>
                      <a:stretch>
                        <a:fillRect/>
                      </a:stretch>
                    </p:blipFill>
                    <p:spPr>
                      <a:xfrm>
                        <a:off x="2218198" y="4507271"/>
                        <a:ext cx="515118" cy="392471"/>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031065459"/>
              </p:ext>
            </p:extLst>
          </p:nvPr>
        </p:nvGraphicFramePr>
        <p:xfrm>
          <a:off x="2217993" y="5442154"/>
          <a:ext cx="367071" cy="367071"/>
        </p:xfrm>
        <a:graphic>
          <a:graphicData uri="http://schemas.openxmlformats.org/presentationml/2006/ole">
            <mc:AlternateContent xmlns:mc="http://schemas.openxmlformats.org/markup-compatibility/2006">
              <mc:Choice xmlns:v="urn:schemas-microsoft-com:vml" Requires="v">
                <p:oleObj spid="_x0000_s12356" name="Equation" r:id="rId12" imgW="152400" imgH="152400" progId="Equation.3">
                  <p:embed/>
                </p:oleObj>
              </mc:Choice>
              <mc:Fallback>
                <p:oleObj name="Equation" r:id="rId12" imgW="152400" imgH="152400" progId="Equation.3">
                  <p:embed/>
                  <p:pic>
                    <p:nvPicPr>
                      <p:cNvPr id="0" name=""/>
                      <p:cNvPicPr/>
                      <p:nvPr/>
                    </p:nvPicPr>
                    <p:blipFill>
                      <a:blip r:embed="rId13"/>
                      <a:stretch>
                        <a:fillRect/>
                      </a:stretch>
                    </p:blipFill>
                    <p:spPr>
                      <a:xfrm>
                        <a:off x="2217993" y="5442154"/>
                        <a:ext cx="367071" cy="367071"/>
                      </a:xfrm>
                      <a:prstGeom prst="rect">
                        <a:avLst/>
                      </a:prstGeom>
                    </p:spPr>
                  </p:pic>
                </p:oleObj>
              </mc:Fallback>
            </mc:AlternateContent>
          </a:graphicData>
        </a:graphic>
      </p:graphicFrame>
    </p:spTree>
    <p:extLst>
      <p:ext uri="{BB962C8B-B14F-4D97-AF65-F5344CB8AC3E}">
        <p14:creationId xmlns:p14="http://schemas.microsoft.com/office/powerpoint/2010/main" val="3562122510"/>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010763241"/>
              </p:ext>
            </p:extLst>
          </p:nvPr>
        </p:nvGraphicFramePr>
        <p:xfrm>
          <a:off x="304800" y="133350"/>
          <a:ext cx="8534400" cy="6591300"/>
        </p:xfrm>
        <a:graphic>
          <a:graphicData uri="http://schemas.openxmlformats.org/presentationml/2006/ole">
            <mc:AlternateContent xmlns:mc="http://schemas.openxmlformats.org/markup-compatibility/2006">
              <mc:Choice xmlns:v="urn:schemas-microsoft-com:vml" Requires="v">
                <p:oleObj spid="_x0000_s6198" name="Document" r:id="rId3" imgW="8534400" imgH="6591300" progId="Word.Document.12">
                  <p:embed/>
                </p:oleObj>
              </mc:Choice>
              <mc:Fallback>
                <p:oleObj name="Document" r:id="rId3" imgW="8534400" imgH="6591300" progId="Word.Document.12">
                  <p:embed/>
                  <p:pic>
                    <p:nvPicPr>
                      <p:cNvPr id="0" name=""/>
                      <p:cNvPicPr/>
                      <p:nvPr/>
                    </p:nvPicPr>
                    <p:blipFill>
                      <a:blip r:embed="rId4"/>
                      <a:stretch>
                        <a:fillRect/>
                      </a:stretch>
                    </p:blipFill>
                    <p:spPr>
                      <a:xfrm>
                        <a:off x="304800" y="133350"/>
                        <a:ext cx="8534400" cy="6591300"/>
                      </a:xfrm>
                      <a:prstGeom prst="rect">
                        <a:avLst/>
                      </a:prstGeom>
                    </p:spPr>
                  </p:pic>
                </p:oleObj>
              </mc:Fallback>
            </mc:AlternateContent>
          </a:graphicData>
        </a:graphic>
      </p:graphicFrame>
    </p:spTree>
    <p:extLst>
      <p:ext uri="{BB962C8B-B14F-4D97-AF65-F5344CB8AC3E}">
        <p14:creationId xmlns:p14="http://schemas.microsoft.com/office/powerpoint/2010/main" val="29025296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pcmpe4-mixedfores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3639"/>
            <a:ext cx="9144000" cy="6287740"/>
          </a:xfrm>
          <a:prstGeom prst="rect">
            <a:avLst/>
          </a:prstGeom>
        </p:spPr>
      </p:pic>
    </p:spTree>
    <p:extLst>
      <p:ext uri="{BB962C8B-B14F-4D97-AF65-F5344CB8AC3E}">
        <p14:creationId xmlns:p14="http://schemas.microsoft.com/office/powerpoint/2010/main" val="11580050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descr="AQMEII-PM-Solazzo2012.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9925"/>
            <a:ext cx="9144000" cy="5542472"/>
          </a:xfrm>
          <a:prstGeom prst="rect">
            <a:avLst/>
          </a:prstGeom>
        </p:spPr>
      </p:pic>
      <p:sp>
        <p:nvSpPr>
          <p:cNvPr id="5" name="TextBox 4"/>
          <p:cNvSpPr txBox="1"/>
          <p:nvPr/>
        </p:nvSpPr>
        <p:spPr>
          <a:xfrm>
            <a:off x="262194" y="786580"/>
            <a:ext cx="8660580" cy="1815882"/>
          </a:xfrm>
          <a:prstGeom prst="rect">
            <a:avLst/>
          </a:prstGeom>
          <a:solidFill>
            <a:srgbClr val="194A9B"/>
          </a:solidFill>
        </p:spPr>
        <p:txBody>
          <a:bodyPr wrap="square" rtlCol="0">
            <a:spAutoFit/>
          </a:bodyPr>
          <a:lstStyle/>
          <a:p>
            <a:pPr algn="ctr"/>
            <a:r>
              <a:rPr lang="en-US" dirty="0" smtClean="0">
                <a:solidFill>
                  <a:schemeClr val="bg1"/>
                </a:solidFill>
              </a:rPr>
              <a:t> </a:t>
            </a:r>
            <a:r>
              <a:rPr lang="en-US" sz="2800" b="1" dirty="0" smtClean="0">
                <a:solidFill>
                  <a:schemeClr val="bg1"/>
                </a:solidFill>
                <a:effectLst>
                  <a:outerShdw blurRad="50800" dist="38100" dir="2700000" algn="tl" rotWithShape="0">
                    <a:srgbClr val="000000">
                      <a:alpha val="43000"/>
                    </a:srgbClr>
                  </a:outerShdw>
                </a:effectLst>
              </a:rPr>
              <a:t>“Dry deposited substances such as PM</a:t>
            </a:r>
            <a:r>
              <a:rPr lang="en-US" sz="2800" b="1" baseline="-25000" dirty="0" smtClean="0">
                <a:solidFill>
                  <a:schemeClr val="bg1"/>
                </a:solidFill>
                <a:effectLst>
                  <a:outerShdw blurRad="50800" dist="38100" dir="2700000" algn="tl" rotWithShape="0">
                    <a:srgbClr val="000000">
                      <a:alpha val="43000"/>
                    </a:srgbClr>
                  </a:outerShdw>
                </a:effectLst>
              </a:rPr>
              <a:t>2.5</a:t>
            </a:r>
            <a:r>
              <a:rPr lang="en-US" sz="2800" b="1" dirty="0" smtClean="0">
                <a:solidFill>
                  <a:schemeClr val="bg1"/>
                </a:solidFill>
                <a:effectLst>
                  <a:outerShdw blurRad="50800" dist="38100" dir="2700000" algn="tl" rotWithShape="0">
                    <a:srgbClr val="000000">
                      <a:alpha val="43000"/>
                    </a:srgbClr>
                  </a:outerShdw>
                </a:effectLst>
              </a:rPr>
              <a:t> and selected PM chemical components exhibit the largest differences between the model simulations …”</a:t>
            </a:r>
          </a:p>
        </p:txBody>
      </p:sp>
    </p:spTree>
    <p:extLst>
      <p:ext uri="{BB962C8B-B14F-4D97-AF65-F5344CB8AC3E}">
        <p14:creationId xmlns:p14="http://schemas.microsoft.com/office/powerpoint/2010/main" val="390465696"/>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QMEII-PM-Im2015.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8000"/>
            <a:ext cx="9144000" cy="5844209"/>
          </a:xfrm>
          <a:prstGeom prst="rect">
            <a:avLst/>
          </a:prstGeom>
        </p:spPr>
      </p:pic>
    </p:spTree>
    <p:extLst>
      <p:ext uri="{BB962C8B-B14F-4D97-AF65-F5344CB8AC3E}">
        <p14:creationId xmlns:p14="http://schemas.microsoft.com/office/powerpoint/2010/main" val="18664635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QMEII-PM-Im2015.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8000"/>
            <a:ext cx="9144000" cy="5844209"/>
          </a:xfrm>
          <a:prstGeom prst="rect">
            <a:avLst/>
          </a:prstGeom>
        </p:spPr>
      </p:pic>
      <p:sp>
        <p:nvSpPr>
          <p:cNvPr id="4" name="TextBox 3"/>
          <p:cNvSpPr txBox="1"/>
          <p:nvPr/>
        </p:nvSpPr>
        <p:spPr>
          <a:xfrm>
            <a:off x="237613" y="1106129"/>
            <a:ext cx="8660580" cy="1384995"/>
          </a:xfrm>
          <a:prstGeom prst="rect">
            <a:avLst/>
          </a:prstGeom>
          <a:solidFill>
            <a:srgbClr val="194A9B"/>
          </a:solidFill>
        </p:spPr>
        <p:txBody>
          <a:bodyPr wrap="square" rtlCol="0">
            <a:spAutoFit/>
          </a:bodyPr>
          <a:lstStyle/>
          <a:p>
            <a:pPr algn="ctr"/>
            <a:r>
              <a:rPr lang="en-US" dirty="0" smtClean="0">
                <a:solidFill>
                  <a:schemeClr val="bg1"/>
                </a:solidFill>
              </a:rPr>
              <a:t> </a:t>
            </a:r>
            <a:r>
              <a:rPr lang="en-US" sz="2800" b="1" dirty="0" smtClean="0">
                <a:solidFill>
                  <a:schemeClr val="bg1"/>
                </a:solidFill>
                <a:effectLst>
                  <a:outerShdw blurRad="50800" dist="38100" dir="2700000" algn="tl" rotWithShape="0">
                    <a:srgbClr val="000000">
                      <a:alpha val="43000"/>
                    </a:srgbClr>
                  </a:outerShdw>
                </a:effectLst>
              </a:rPr>
              <a:t>“Results show that the simulated dry deposition can lead to substantial differences among the models.”</a:t>
            </a:r>
          </a:p>
        </p:txBody>
      </p:sp>
    </p:spTree>
    <p:extLst>
      <p:ext uri="{BB962C8B-B14F-4D97-AF65-F5344CB8AC3E}">
        <p14:creationId xmlns:p14="http://schemas.microsoft.com/office/powerpoint/2010/main" val="107670970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LeeACP201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28316"/>
            <a:ext cx="9144000" cy="5223876"/>
          </a:xfrm>
          <a:prstGeom prst="rect">
            <a:avLst/>
          </a:prstGeom>
        </p:spPr>
      </p:pic>
    </p:spTree>
    <p:extLst>
      <p:ext uri="{BB962C8B-B14F-4D97-AF65-F5344CB8AC3E}">
        <p14:creationId xmlns:p14="http://schemas.microsoft.com/office/powerpoint/2010/main" val="45324299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Carslaw.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0" y="0"/>
            <a:ext cx="8495731" cy="6858000"/>
          </a:xfrm>
          <a:prstGeom prst="rect">
            <a:avLst/>
          </a:prstGeom>
        </p:spPr>
      </p:pic>
      <p:sp>
        <p:nvSpPr>
          <p:cNvPr id="3" name="TextBox 2"/>
          <p:cNvSpPr txBox="1"/>
          <p:nvPr/>
        </p:nvSpPr>
        <p:spPr>
          <a:xfrm>
            <a:off x="285316" y="251377"/>
            <a:ext cx="2631588" cy="369332"/>
          </a:xfrm>
          <a:prstGeom prst="rect">
            <a:avLst/>
          </a:prstGeom>
          <a:noFill/>
        </p:spPr>
        <p:txBody>
          <a:bodyPr wrap="square" rtlCol="0">
            <a:spAutoFit/>
          </a:bodyPr>
          <a:lstStyle/>
          <a:p>
            <a:r>
              <a:rPr lang="en-US" dirty="0" smtClean="0"/>
              <a:t>from </a:t>
            </a:r>
            <a:r>
              <a:rPr lang="en-US" b="1" dirty="0" smtClean="0"/>
              <a:t>Lee et al. (2013)</a:t>
            </a:r>
            <a:endParaRPr lang="en-US" b="1" dirty="0"/>
          </a:p>
        </p:txBody>
      </p:sp>
    </p:spTree>
    <p:extLst>
      <p:ext uri="{BB962C8B-B14F-4D97-AF65-F5344CB8AC3E}">
        <p14:creationId xmlns:p14="http://schemas.microsoft.com/office/powerpoint/2010/main" val="231002514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pcmpvd-us60-mixedfores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6172"/>
            <a:ext cx="9144000" cy="6287740"/>
          </a:xfrm>
          <a:prstGeom prst="rect">
            <a:avLst/>
          </a:prstGeom>
        </p:spPr>
      </p:pic>
    </p:spTree>
    <p:extLst>
      <p:ext uri="{BB962C8B-B14F-4D97-AF65-F5344CB8AC3E}">
        <p14:creationId xmlns:p14="http://schemas.microsoft.com/office/powerpoint/2010/main" val="535835961"/>
      </p:ext>
    </p:extLst>
  </p:cSld>
  <p:clrMapOvr>
    <a:masterClrMapping/>
  </p:clrMapOvr>
  <p:transition xmlns:p14="http://schemas.microsoft.com/office/powerpoint/2010/main">
    <p:zoom/>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ARA Template">
  <a:themeElements>
    <a:clrScheme name="ARA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RA Template">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RA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RA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RA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RA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RA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RA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RA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RA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RA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RA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RA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RA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ARA Template">
  <a:themeElements>
    <a:clrScheme name="ARA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RA Template">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RA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RA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RA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RA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RA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RA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RA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RA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RA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RA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RA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RA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ARA Template">
  <a:themeElements>
    <a:clrScheme name="ARA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RA Template">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RA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RA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RA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RA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RA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RA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RA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RA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RA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RA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RA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RA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ARA Template</Template>
  <TotalTime>12273</TotalTime>
  <Words>1153</Words>
  <Application>Microsoft Macintosh PowerPoint</Application>
  <PresentationFormat>On-screen Show (4:3)</PresentationFormat>
  <Paragraphs>127</Paragraphs>
  <Slides>35</Slides>
  <Notes>20</Notes>
  <HiddenSlides>0</HiddenSlides>
  <MMClips>0</MMClips>
  <ScaleCrop>false</ScaleCrop>
  <HeadingPairs>
    <vt:vector size="6" baseType="variant">
      <vt:variant>
        <vt:lpstr>Theme</vt:lpstr>
      </vt:variant>
      <vt:variant>
        <vt:i4>5</vt:i4>
      </vt:variant>
      <vt:variant>
        <vt:lpstr>Embedded OLE Servers</vt:lpstr>
      </vt:variant>
      <vt:variant>
        <vt:i4>2</vt:i4>
      </vt:variant>
      <vt:variant>
        <vt:lpstr>Slide Titles</vt:lpstr>
      </vt:variant>
      <vt:variant>
        <vt:i4>35</vt:i4>
      </vt:variant>
    </vt:vector>
  </HeadingPairs>
  <TitlesOfParts>
    <vt:vector size="42" baseType="lpstr">
      <vt:lpstr>ARA Template</vt:lpstr>
      <vt:lpstr>Office Theme</vt:lpstr>
      <vt:lpstr>1_ARA Template</vt:lpstr>
      <vt:lpstr>3_Office Theme</vt:lpstr>
      <vt:lpstr>2_ARA Template</vt:lpstr>
      <vt:lpstr>Equation</vt:lpstr>
      <vt:lpstr>Document</vt:lpstr>
      <vt:lpstr>PowerPoint Presentation</vt:lpstr>
      <vt:lpstr>Dry Deposition of particles an important process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CAMx and CMAQ algorithms</vt:lpstr>
      <vt:lpstr>Divergence of measurements and models  for forest canopies</vt:lpstr>
      <vt:lpstr>Simulation Domain &amp; Model Configuration</vt:lpstr>
      <vt:lpstr>PowerPoint Presentation</vt:lpstr>
      <vt:lpstr>Empirical-based algorithm for forest canopies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Slinn (1982)</vt:lpstr>
      <vt:lpstr>PowerPoint Presentation</vt:lpstr>
      <vt:lpstr>Slinn (1982)</vt:lpstr>
      <vt:lpstr>Slinn (1982)</vt:lpstr>
      <vt:lpstr>PowerPoint Presentation</vt:lpstr>
      <vt:lpstr>PowerPoint Presentation</vt:lpstr>
    </vt:vector>
  </TitlesOfParts>
  <Manager/>
  <Company>NOAA ARL/ATDD</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CMAS 2015</dc:title>
  <dc:subject/>
  <dc:creator>Rick D Saylor</dc:creator>
  <cp:keywords/>
  <dc:description/>
  <cp:lastModifiedBy>Rick Saylor</cp:lastModifiedBy>
  <cp:revision>320</cp:revision>
  <dcterms:created xsi:type="dcterms:W3CDTF">2010-06-30T12:57:07Z</dcterms:created>
  <dcterms:modified xsi:type="dcterms:W3CDTF">2015-09-28T20:04:24Z</dcterms:modified>
  <cp:category/>
</cp:coreProperties>
</file>