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70"/>
  </p:sldMasterIdLst>
  <p:notesMasterIdLst>
    <p:notesMasterId r:id="rId90"/>
  </p:notesMasterIdLst>
  <p:handoutMasterIdLst>
    <p:handoutMasterId r:id="rId91"/>
  </p:handoutMasterIdLst>
  <p:sldIdLst>
    <p:sldId id="258" r:id="rId71"/>
    <p:sldId id="345" r:id="rId72"/>
    <p:sldId id="310" r:id="rId73"/>
    <p:sldId id="284" r:id="rId74"/>
    <p:sldId id="285" r:id="rId75"/>
    <p:sldId id="353" r:id="rId76"/>
    <p:sldId id="320" r:id="rId77"/>
    <p:sldId id="351" r:id="rId78"/>
    <p:sldId id="286" r:id="rId79"/>
    <p:sldId id="288" r:id="rId80"/>
    <p:sldId id="289" r:id="rId81"/>
    <p:sldId id="348" r:id="rId82"/>
    <p:sldId id="350" r:id="rId83"/>
    <p:sldId id="349" r:id="rId84"/>
    <p:sldId id="352" r:id="rId85"/>
    <p:sldId id="297" r:id="rId86"/>
    <p:sldId id="313" r:id="rId87"/>
    <p:sldId id="272" r:id="rId88"/>
    <p:sldId id="328" r:id="rId8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4E99"/>
    <a:srgbClr val="7030A0"/>
    <a:srgbClr val="548235"/>
    <a:srgbClr val="4472C4"/>
    <a:srgbClr val="9ACD70"/>
    <a:srgbClr val="F57F20"/>
    <a:srgbClr val="915E00"/>
    <a:srgbClr val="8CC168"/>
    <a:srgbClr val="527791"/>
    <a:srgbClr val="5EA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2" autoAdjust="0"/>
    <p:restoredTop sz="90206" autoAdjust="0"/>
  </p:normalViewPr>
  <p:slideViewPr>
    <p:cSldViewPr>
      <p:cViewPr varScale="1">
        <p:scale>
          <a:sx n="77" d="100"/>
          <a:sy n="77" d="100"/>
        </p:scale>
        <p:origin x="653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76" Type="http://schemas.openxmlformats.org/officeDocument/2006/relationships/slide" Target="slides/slide6.xml"/><Relationship Id="rId84" Type="http://schemas.openxmlformats.org/officeDocument/2006/relationships/slide" Target="slides/slide14.xml"/><Relationship Id="rId89" Type="http://schemas.openxmlformats.org/officeDocument/2006/relationships/slide" Target="slides/slide19.xml"/><Relationship Id="rId7" Type="http://schemas.openxmlformats.org/officeDocument/2006/relationships/customXml" Target="../customXml/item7.xml"/><Relationship Id="rId71" Type="http://schemas.openxmlformats.org/officeDocument/2006/relationships/slide" Target="slides/slide1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slide" Target="slides/slide4.xml"/><Relationship Id="rId79" Type="http://schemas.openxmlformats.org/officeDocument/2006/relationships/slide" Target="slides/slide9.xml"/><Relationship Id="rId87" Type="http://schemas.openxmlformats.org/officeDocument/2006/relationships/slide" Target="slides/slide17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" Target="slides/slide12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slide" Target="slides/slide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2.xml"/><Relationship Id="rId80" Type="http://schemas.openxmlformats.org/officeDocument/2006/relationships/slide" Target="slides/slide10.xml"/><Relationship Id="rId85" Type="http://schemas.openxmlformats.org/officeDocument/2006/relationships/slide" Target="slides/slide15.xml"/><Relationship Id="rId93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Master" Target="slideMasters/slideMaster1.xml"/><Relationship Id="rId75" Type="http://schemas.openxmlformats.org/officeDocument/2006/relationships/slide" Target="slides/slide5.xml"/><Relationship Id="rId83" Type="http://schemas.openxmlformats.org/officeDocument/2006/relationships/slide" Target="slides/slide13.xml"/><Relationship Id="rId88" Type="http://schemas.openxmlformats.org/officeDocument/2006/relationships/slide" Target="slides/slide18.xml"/><Relationship Id="rId9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3.xml"/><Relationship Id="rId78" Type="http://schemas.openxmlformats.org/officeDocument/2006/relationships/slide" Target="slides/slide8.xml"/><Relationship Id="rId81" Type="http://schemas.openxmlformats.org/officeDocument/2006/relationships/slide" Target="slides/slide11.xml"/><Relationship Id="rId86" Type="http://schemas.openxmlformats.org/officeDocument/2006/relationships/slide" Target="slides/slide16.xml"/><Relationship Id="rId9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F119CC-0E9C-4303-8FC0-FA6C67E0699C}" type="datetimeFigureOut">
              <a:rPr lang="en-US"/>
              <a:pPr>
                <a:defRPr/>
              </a:pPr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6924233-FC8A-4838-8824-56EBB7540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633A1B-E4ED-4A2A-87DF-7B125DA7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9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E53AB5D-A950-4AE7-AC6B-9D5657576A4D}" type="slidenum">
              <a:rPr lang="en-US" sz="1200"/>
              <a:pPr/>
              <a:t>0</a:t>
            </a:fld>
            <a:endParaRPr 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10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77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0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Monoterpenes are predicted to account for the majority of particle-phase organic nitrates at CTR</a:t>
            </a:r>
          </a:p>
          <a:p>
            <a:r>
              <a:rPr lang="en-US" dirty="0" smtClean="0"/>
              <a:t>New pathways product</a:t>
            </a:r>
            <a:r>
              <a:rPr lang="en-US" baseline="0" dirty="0" smtClean="0"/>
              <a:t> more SOA than standard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Hydrolysis decreases gas-phase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ANs, increases modeled HNO</a:t>
            </a:r>
            <a:r>
              <a:rPr lang="en-US" baseline="-25000" dirty="0" smtClean="0"/>
              <a:t>3</a:t>
            </a:r>
            <a:r>
              <a:rPr lang="en-US" dirty="0" smtClean="0"/>
              <a:t> and LO-OOA, but does not substantially increase particle organic 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02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E53AB5D-A950-4AE7-AC6B-9D5657576A4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835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major source of </a:t>
            </a:r>
            <a:r>
              <a:rPr lang="en-US" dirty="0" err="1" smtClean="0"/>
              <a:t>oranic</a:t>
            </a:r>
            <a:r>
              <a:rPr lang="en-US" dirty="0" smtClean="0"/>
              <a:t> nitrates is reaction in the gas phase of VOCs with OH/NOx 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9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we are going to focus on LO-OOA as a proxy for SOA from organic nitrates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88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CMAQ</a:t>
            </a:r>
            <a:r>
              <a:rPr lang="en-US" baseline="0" dirty="0" smtClean="0"/>
              <a:t> has included SOA from pathways that would include nitrate functional groups for quite some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83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saprc07tic aero6i we have</a:t>
            </a:r>
            <a:r>
              <a:rPr lang="en-US" baseline="0" dirty="0" smtClean="0"/>
              <a:t> revised the SOA scheme to include SOA from explicit biogenic organic nitrates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Hydrolysis is</a:t>
            </a:r>
            <a:r>
              <a:rPr lang="en-US" baseline="0" dirty="0" smtClean="0"/>
              <a:t> a critical component of our SOA model and Jon mentioned this morning that hydrolysis improved the vertical profile of alkyl nitrates in CMAQ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55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RO2 fate:</a:t>
            </a:r>
          </a:p>
          <a:p>
            <a:r>
              <a:rPr lang="en-US" dirty="0" smtClean="0"/>
              <a:t>Night: 40% RO2, 60% HO2</a:t>
            </a:r>
          </a:p>
          <a:p>
            <a:r>
              <a:rPr lang="en-US" dirty="0" smtClean="0"/>
              <a:t>Day: 50% HO2,</a:t>
            </a:r>
            <a:r>
              <a:rPr lang="en-US" baseline="0" dirty="0" smtClean="0"/>
              <a:t> 10% RO2, 40% 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050E4-8CF1-4F8C-B9B8-270ED0077B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45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7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84" y="-87313"/>
            <a:ext cx="12441768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101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11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752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1" y="1447800"/>
            <a:ext cx="7617884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1" y="3016250"/>
            <a:ext cx="7617884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8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4400" y="228600"/>
            <a:ext cx="9702800" cy="60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A795-0D1C-4340-A163-773CC4D3E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914400" cy="228600"/>
          </a:xfrm>
          <a:prstGeom prst="rect">
            <a:avLst/>
          </a:prstGeom>
          <a:solidFill>
            <a:srgbClr val="026CB6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rgbClr val="026CB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338C0-557E-40D3-BE98-F43B2D0B1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1473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as2013.rutgers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3505200" y="1497806"/>
            <a:ext cx="6781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Aerosol from Organic Nitrogen in the Southeast United States</a:t>
            </a:r>
            <a:endParaRPr lang="en-US" dirty="0" smtClean="0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143000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bg1"/>
                </a:solidFill>
              </a:rPr>
              <a:t>Office of Research and Development</a:t>
            </a:r>
            <a:endParaRPr lang="en-US" sz="900" b="1" dirty="0"/>
          </a:p>
          <a:p>
            <a:pPr>
              <a:lnSpc>
                <a:spcPct val="90000"/>
              </a:lnSpc>
            </a:pPr>
            <a:r>
              <a:rPr lang="en-US" sz="900" i="1" dirty="0">
                <a:solidFill>
                  <a:schemeClr val="bg1"/>
                </a:solidFill>
              </a:rPr>
              <a:t>National Exposure Research Laboratory, United States Environmental Protection Agency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7086600" y="6224588"/>
            <a:ext cx="45720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CMAS Conference, 5 October 2015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05200" y="2743200"/>
            <a:ext cx="7740274" cy="2819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i="0" dirty="0"/>
              <a:t>Havala O. T. </a:t>
            </a:r>
            <a:r>
              <a:rPr lang="en-US" sz="2200" b="1" i="0" dirty="0" smtClean="0"/>
              <a:t>Pye,</a:t>
            </a:r>
            <a:r>
              <a:rPr lang="en-US" sz="2200" b="1" i="0" baseline="30000" dirty="0" smtClean="0"/>
              <a:t>1,*</a:t>
            </a:r>
            <a:r>
              <a:rPr lang="en-US" sz="2200" b="1" i="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 smtClean="0"/>
              <a:t>Deborah </a:t>
            </a:r>
            <a:r>
              <a:rPr lang="en-US" sz="1600" i="0" dirty="0"/>
              <a:t>J. Luecken</a:t>
            </a:r>
            <a:r>
              <a:rPr lang="en-US" sz="1600" i="0" dirty="0" smtClean="0"/>
              <a:t>,</a:t>
            </a:r>
            <a:r>
              <a:rPr lang="en-US" sz="1600" i="0" baseline="30000" dirty="0"/>
              <a:t> 1</a:t>
            </a:r>
            <a:r>
              <a:rPr lang="en-US" sz="1600" i="0" dirty="0" smtClean="0"/>
              <a:t> </a:t>
            </a:r>
            <a:r>
              <a:rPr lang="en-US" sz="1600" i="0" dirty="0"/>
              <a:t>Lu Xu</a:t>
            </a:r>
            <a:r>
              <a:rPr lang="en-US" sz="1600" i="0" dirty="0" smtClean="0"/>
              <a:t>,</a:t>
            </a:r>
            <a:r>
              <a:rPr lang="en-US" sz="1600" i="0" baseline="30000" dirty="0"/>
              <a:t> </a:t>
            </a:r>
            <a:r>
              <a:rPr lang="en-US" sz="1600" i="0" baseline="30000" dirty="0" smtClean="0"/>
              <a:t>2</a:t>
            </a:r>
            <a:r>
              <a:rPr lang="en-US" sz="1600" i="0" dirty="0" smtClean="0"/>
              <a:t> </a:t>
            </a:r>
            <a:r>
              <a:rPr lang="en-US" sz="1600" i="0" dirty="0"/>
              <a:t>Christopher M. Boyd</a:t>
            </a:r>
            <a:r>
              <a:rPr lang="en-US" sz="1600" i="0" dirty="0" smtClean="0"/>
              <a:t>,</a:t>
            </a:r>
            <a:r>
              <a:rPr lang="en-US" sz="1600" i="0" baseline="30000" dirty="0"/>
              <a:t> 2</a:t>
            </a:r>
            <a:r>
              <a:rPr lang="en-US" sz="1600" i="0" dirty="0" smtClean="0"/>
              <a:t> </a:t>
            </a:r>
            <a:r>
              <a:rPr lang="en-US" sz="1600" i="0" dirty="0" err="1"/>
              <a:t>Nga</a:t>
            </a:r>
            <a:r>
              <a:rPr lang="en-US" sz="1600" i="0" dirty="0"/>
              <a:t> </a:t>
            </a:r>
            <a:r>
              <a:rPr lang="en-US" sz="1600" i="0" dirty="0" smtClean="0"/>
              <a:t>L. Ng,</a:t>
            </a:r>
            <a:r>
              <a:rPr lang="en-US" sz="1600" i="0" baseline="30000" dirty="0" smtClean="0"/>
              <a:t>2</a:t>
            </a:r>
            <a:r>
              <a:rPr lang="en-US" sz="1600" i="0" dirty="0" smtClean="0"/>
              <a:t> </a:t>
            </a:r>
            <a:r>
              <a:rPr lang="en-US" sz="1600" i="0" dirty="0"/>
              <a:t>Kirk </a:t>
            </a:r>
            <a:r>
              <a:rPr lang="en-US" sz="1600" i="0" dirty="0" smtClean="0"/>
              <a:t>Baker,</a:t>
            </a:r>
            <a:r>
              <a:rPr lang="en-US" sz="1600" i="0" baseline="30000" dirty="0" smtClean="0"/>
              <a:t>3</a:t>
            </a:r>
            <a:r>
              <a:rPr lang="en-US" sz="1600" i="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 smtClean="0"/>
              <a:t>Benjamin </a:t>
            </a:r>
            <a:r>
              <a:rPr lang="en-US" sz="1600" i="0" dirty="0"/>
              <a:t>R. </a:t>
            </a:r>
            <a:r>
              <a:rPr lang="en-US" sz="1600" i="0" dirty="0" smtClean="0"/>
              <a:t>Ayres,</a:t>
            </a:r>
            <a:r>
              <a:rPr lang="en-US" sz="1600" i="0" baseline="30000" dirty="0" smtClean="0"/>
              <a:t>4</a:t>
            </a:r>
            <a:r>
              <a:rPr lang="en-US" sz="1600" i="0" dirty="0" smtClean="0"/>
              <a:t> </a:t>
            </a:r>
            <a:r>
              <a:rPr lang="en-US" sz="1600" i="0" dirty="0"/>
              <a:t>Jesse O. Bash</a:t>
            </a:r>
            <a:r>
              <a:rPr lang="en-US" sz="1600" i="0" dirty="0" smtClean="0"/>
              <a:t>,</a:t>
            </a:r>
            <a:r>
              <a:rPr lang="en-US" sz="1600" i="0" baseline="30000" dirty="0"/>
              <a:t> 1</a:t>
            </a:r>
            <a:r>
              <a:rPr lang="en-US" sz="1600" i="0" dirty="0" smtClean="0"/>
              <a:t> </a:t>
            </a:r>
            <a:r>
              <a:rPr lang="en-US" sz="1600" i="0" dirty="0"/>
              <a:t>Karsten </a:t>
            </a:r>
            <a:r>
              <a:rPr lang="en-US" sz="1600" i="0" dirty="0" smtClean="0"/>
              <a:t>Baumann,</a:t>
            </a:r>
            <a:r>
              <a:rPr lang="en-US" sz="1600" i="0" baseline="30000" dirty="0" smtClean="0"/>
              <a:t>5</a:t>
            </a:r>
            <a:r>
              <a:rPr lang="en-US" sz="1600" i="0" dirty="0" smtClean="0"/>
              <a:t> William </a:t>
            </a:r>
            <a:r>
              <a:rPr lang="en-US" sz="1600" i="0" dirty="0"/>
              <a:t>P. L. </a:t>
            </a:r>
            <a:r>
              <a:rPr lang="en-US" sz="1600" i="0" dirty="0" smtClean="0"/>
              <a:t>Carter,</a:t>
            </a:r>
            <a:r>
              <a:rPr lang="en-US" sz="1600" i="0" baseline="30000" dirty="0" smtClean="0"/>
              <a:t>6</a:t>
            </a:r>
            <a:r>
              <a:rPr lang="en-US" sz="1600" i="0" dirty="0" smtClean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0" dirty="0" smtClean="0"/>
              <a:t>Eric Edgerton,</a:t>
            </a:r>
            <a:r>
              <a:rPr lang="en-US" sz="1600" i="0" baseline="30000" dirty="0" smtClean="0"/>
              <a:t>5</a:t>
            </a:r>
            <a:r>
              <a:rPr lang="en-US" sz="1600" i="0" dirty="0" smtClean="0"/>
              <a:t> </a:t>
            </a:r>
            <a:r>
              <a:rPr lang="en-US" sz="1600" i="0" dirty="0"/>
              <a:t>Juliane L. Fry</a:t>
            </a:r>
            <a:r>
              <a:rPr lang="en-US" sz="1600" i="0" dirty="0" smtClean="0"/>
              <a:t>,</a:t>
            </a:r>
            <a:r>
              <a:rPr lang="en-US" sz="1600" i="0" baseline="30000" dirty="0"/>
              <a:t> 4</a:t>
            </a:r>
            <a:r>
              <a:rPr lang="en-US" sz="1600" i="0" dirty="0" smtClean="0"/>
              <a:t> </a:t>
            </a:r>
            <a:r>
              <a:rPr lang="en-US" sz="1600" i="0" dirty="0"/>
              <a:t>William T. Hutzell</a:t>
            </a:r>
            <a:r>
              <a:rPr lang="en-US" sz="1600" i="0" dirty="0" smtClean="0"/>
              <a:t>,</a:t>
            </a:r>
            <a:r>
              <a:rPr lang="en-US" sz="1600" i="0" baseline="30000" dirty="0"/>
              <a:t> 1</a:t>
            </a:r>
            <a:r>
              <a:rPr lang="en-US" sz="1600" i="0" dirty="0" smtClean="0"/>
              <a:t> Donna </a:t>
            </a:r>
            <a:r>
              <a:rPr lang="de-DE" sz="1600" i="0" dirty="0" smtClean="0"/>
              <a:t>Schwede,</a:t>
            </a:r>
            <a:r>
              <a:rPr lang="en-US" sz="1600" i="0" baseline="30000" dirty="0"/>
              <a:t> 1</a:t>
            </a:r>
            <a:r>
              <a:rPr lang="de-DE" sz="1600" i="0" dirty="0" smtClean="0"/>
              <a:t> </a:t>
            </a:r>
            <a:r>
              <a:rPr lang="de-DE" sz="1600" i="0" dirty="0"/>
              <a:t>and Paul B. </a:t>
            </a:r>
            <a:r>
              <a:rPr lang="de-DE" sz="1600" i="0" dirty="0" smtClean="0"/>
              <a:t>Shepson</a:t>
            </a:r>
            <a:r>
              <a:rPr lang="de-DE" sz="1600" i="0" baseline="30000" dirty="0" smtClean="0"/>
              <a:t>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400" i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aseline="30000" dirty="0" smtClean="0"/>
              <a:t>1</a:t>
            </a:r>
            <a:r>
              <a:rPr lang="en-US" sz="1400" dirty="0" smtClean="0"/>
              <a:t>National </a:t>
            </a:r>
            <a:r>
              <a:rPr lang="en-US" sz="1400" dirty="0"/>
              <a:t>Exposure Research Laboratory, US Environmental Protection </a:t>
            </a:r>
            <a:r>
              <a:rPr lang="en-US" sz="1400" dirty="0" smtClean="0"/>
              <a:t>Agency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aseline="30000" dirty="0" smtClean="0"/>
              <a:t>2</a:t>
            </a:r>
            <a:r>
              <a:rPr lang="en-US" sz="1400" dirty="0" smtClean="0"/>
              <a:t>Georgia Institute </a:t>
            </a:r>
            <a:r>
              <a:rPr lang="en-US" sz="1400" dirty="0"/>
              <a:t>of </a:t>
            </a:r>
            <a:r>
              <a:rPr lang="en-US" sz="1400" dirty="0" smtClean="0"/>
              <a:t>Technology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aseline="30000" dirty="0" smtClean="0"/>
              <a:t>3</a:t>
            </a:r>
            <a:r>
              <a:rPr lang="en-US" sz="1400" dirty="0" smtClean="0"/>
              <a:t>Office </a:t>
            </a:r>
            <a:r>
              <a:rPr lang="en-US" sz="1400" dirty="0"/>
              <a:t>of Air Quality Planning and Standards, </a:t>
            </a:r>
            <a:r>
              <a:rPr lang="en-US" sz="1400" dirty="0" smtClean="0"/>
              <a:t>US Environmental </a:t>
            </a:r>
            <a:r>
              <a:rPr lang="en-US" sz="1400" dirty="0"/>
              <a:t>Protection </a:t>
            </a:r>
            <a:r>
              <a:rPr lang="en-US" sz="1400" dirty="0" smtClean="0"/>
              <a:t>Agency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aseline="30000" dirty="0" smtClean="0"/>
              <a:t>4</a:t>
            </a:r>
            <a:r>
              <a:rPr lang="en-US" sz="1400" dirty="0" smtClean="0"/>
              <a:t>Reed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aseline="30000" dirty="0" smtClean="0"/>
              <a:t>5</a:t>
            </a:r>
            <a:r>
              <a:rPr lang="en-US" sz="1400" dirty="0" smtClean="0"/>
              <a:t>Atmospheric </a:t>
            </a:r>
            <a:r>
              <a:rPr lang="en-US" sz="1400" dirty="0"/>
              <a:t>Research and Analysis, Inc</a:t>
            </a:r>
            <a:r>
              <a:rPr lang="en-US" sz="1400" dirty="0" smtClean="0"/>
              <a:t>.,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aseline="30000" dirty="0" smtClean="0"/>
              <a:t>6</a:t>
            </a:r>
            <a:r>
              <a:rPr lang="en-US" sz="1400" dirty="0" smtClean="0"/>
              <a:t>Center </a:t>
            </a:r>
            <a:r>
              <a:rPr lang="en-US" sz="1400" dirty="0"/>
              <a:t>for Environmental Research and </a:t>
            </a:r>
            <a:r>
              <a:rPr lang="en-US" sz="1400" dirty="0" smtClean="0"/>
              <a:t>Technology, University </a:t>
            </a:r>
            <a:r>
              <a:rPr lang="en-US" sz="1400" dirty="0"/>
              <a:t>of California at </a:t>
            </a:r>
            <a:r>
              <a:rPr lang="en-US" sz="1400" dirty="0" smtClean="0"/>
              <a:t>Riverside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aseline="30000" dirty="0" smtClean="0"/>
              <a:t>7</a:t>
            </a:r>
            <a:r>
              <a:rPr lang="en-US" sz="1400" dirty="0" smtClean="0"/>
              <a:t>Purdue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i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0" dirty="0" smtClean="0"/>
              <a:t>*</a:t>
            </a:r>
            <a:r>
              <a:rPr lang="en-US" sz="1400" i="0" dirty="0" err="1" smtClean="0"/>
              <a:t>pye.havala</a:t>
            </a:r>
            <a:r>
              <a:rPr lang="en-US" sz="1400" i="0" dirty="0" smtClean="0"/>
              <a:t> .AT. epa</a:t>
            </a:r>
            <a:r>
              <a:rPr lang="en-US" sz="1400" i="0" dirty="0"/>
              <a:t>.</a:t>
            </a:r>
            <a:r>
              <a:rPr lang="en-US" sz="1400" i="0" dirty="0" smtClean="0"/>
              <a:t>gov</a:t>
            </a:r>
            <a:endParaRPr lang="en-US" sz="1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Regional BVOC SOA increases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2392017" y="1219200"/>
            <a:ext cx="3720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Base Biogenic SOA (v5.1 aero6)*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082717" y="1219200"/>
            <a:ext cx="3641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Increase over Base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8670985" y="5489480"/>
            <a:ext cx="2225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All units: </a:t>
            </a:r>
            <a:r>
              <a:rPr lang="en-US" sz="2200" dirty="0">
                <a:latin typeface="Symbol" panose="05050102010706020507" pitchFamily="18" charset="2"/>
              </a:rPr>
              <a:t>m</a:t>
            </a:r>
            <a:r>
              <a:rPr lang="en-US" sz="2200" dirty="0"/>
              <a:t>g m</a:t>
            </a:r>
            <a:r>
              <a:rPr lang="en-US" sz="2200" baseline="30000" dirty="0"/>
              <a:t>-3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6659"/>
          <a:stretch/>
        </p:blipFill>
        <p:spPr>
          <a:xfrm>
            <a:off x="2667492" y="1766239"/>
            <a:ext cx="3445042" cy="30543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63000" y="5129292"/>
            <a:ext cx="285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Symbol" panose="05050102010706020507" pitchFamily="18" charset="2"/>
              </a:rPr>
              <a:t>t</a:t>
            </a:r>
            <a:r>
              <a:rPr lang="en-US" sz="1800" baseline="-25000" dirty="0" err="1" smtClean="0"/>
              <a:t>hydrolysis</a:t>
            </a:r>
            <a:r>
              <a:rPr lang="en-US" sz="1800" dirty="0" smtClean="0"/>
              <a:t>=3 </a:t>
            </a:r>
            <a:r>
              <a:rPr lang="en-US" sz="1800" dirty="0" err="1" smtClean="0"/>
              <a:t>hr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709683"/>
            <a:ext cx="3601463" cy="3263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626" y="5129292"/>
            <a:ext cx="7080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/>
            <a:r>
              <a:rPr lang="en-US" sz="1600" dirty="0" smtClean="0"/>
              <a:t>* Base biogenic SOA: Semivolatile SOA and oligomers from monoterpenes, isoprene, sesquiterpenes following Carlton et al. 2010 and IEPOX SOA following Pye et al. 2013.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13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670" y="2074387"/>
            <a:ext cx="3979177" cy="2788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18" y="2070404"/>
            <a:ext cx="3902238" cy="2756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 predicted at CTR June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8477" y="1701073"/>
            <a:ext cx="32334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664E99"/>
                </a:solidFill>
              </a:rPr>
              <a:t>Base v5.1-beta</a:t>
            </a:r>
            <a:endParaRPr lang="en-US" sz="1800" b="1" dirty="0">
              <a:solidFill>
                <a:srgbClr val="664E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2997" y="1676400"/>
            <a:ext cx="32334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5E945E"/>
                </a:solidFill>
              </a:rPr>
              <a:t>Revised w/ </a:t>
            </a:r>
            <a:r>
              <a:rPr lang="en-US" sz="1800" b="1" dirty="0" err="1" smtClean="0">
                <a:solidFill>
                  <a:srgbClr val="5E945E"/>
                </a:solidFill>
                <a:latin typeface="Symbol" panose="05050102010706020507" pitchFamily="18" charset="2"/>
              </a:rPr>
              <a:t>t</a:t>
            </a:r>
            <a:r>
              <a:rPr lang="en-US" sz="1800" b="1" baseline="-25000" dirty="0" err="1" smtClean="0">
                <a:solidFill>
                  <a:srgbClr val="5E945E"/>
                </a:solidFill>
              </a:rPr>
              <a:t>hydrolysis</a:t>
            </a:r>
            <a:r>
              <a:rPr lang="en-US" sz="1800" b="1" dirty="0" smtClean="0">
                <a:solidFill>
                  <a:srgbClr val="5E945E"/>
                </a:solidFill>
              </a:rPr>
              <a:t>=30 </a:t>
            </a:r>
            <a:r>
              <a:rPr lang="en-US" sz="1800" b="1" dirty="0" err="1">
                <a:solidFill>
                  <a:srgbClr val="5E945E"/>
                </a:solidFill>
              </a:rPr>
              <a:t>hr</a:t>
            </a:r>
            <a:endParaRPr lang="en-US" sz="1800" b="1" dirty="0">
              <a:solidFill>
                <a:srgbClr val="5E945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0624" y="1676400"/>
            <a:ext cx="3641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527791"/>
                </a:solidFill>
              </a:rPr>
              <a:t>Revised </a:t>
            </a:r>
            <a:r>
              <a:rPr lang="en-US" sz="1800" b="1" dirty="0">
                <a:solidFill>
                  <a:srgbClr val="527791"/>
                </a:solidFill>
              </a:rPr>
              <a:t>w/ </a:t>
            </a:r>
            <a:r>
              <a:rPr lang="en-US" sz="1800" b="1" dirty="0" err="1" smtClean="0">
                <a:solidFill>
                  <a:srgbClr val="527791"/>
                </a:solidFill>
                <a:latin typeface="Symbol" panose="05050102010706020507" pitchFamily="18" charset="2"/>
              </a:rPr>
              <a:t>t</a:t>
            </a:r>
            <a:r>
              <a:rPr lang="en-US" sz="1800" b="1" baseline="-25000" dirty="0" err="1" smtClean="0">
                <a:solidFill>
                  <a:srgbClr val="527791"/>
                </a:solidFill>
              </a:rPr>
              <a:t>hydrolysis</a:t>
            </a:r>
            <a:r>
              <a:rPr lang="en-US" sz="1800" b="1" dirty="0" smtClean="0">
                <a:solidFill>
                  <a:srgbClr val="527791"/>
                </a:solidFill>
              </a:rPr>
              <a:t>=3 </a:t>
            </a:r>
            <a:r>
              <a:rPr lang="en-US" sz="1800" b="1" dirty="0" err="1">
                <a:solidFill>
                  <a:srgbClr val="527791"/>
                </a:solidFill>
              </a:rPr>
              <a:t>hr</a:t>
            </a:r>
            <a:endParaRPr lang="en-US" sz="1800" b="1" dirty="0">
              <a:solidFill>
                <a:srgbClr val="52779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2580" y="484269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Local Hour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6987" y="3188338"/>
            <a:ext cx="267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OC </a:t>
            </a:r>
            <a:r>
              <a:rPr lang="en-US" sz="1800" dirty="0" err="1" smtClean="0">
                <a:latin typeface="Symbol" panose="05050102010706020507" pitchFamily="18" charset="2"/>
              </a:rPr>
              <a:t>m</a:t>
            </a:r>
            <a:r>
              <a:rPr lang="en-US" sz="1800" dirty="0" err="1" smtClean="0"/>
              <a:t>gC</a:t>
            </a:r>
            <a:r>
              <a:rPr lang="en-US" sz="1800" dirty="0" smtClean="0"/>
              <a:t>/m</a:t>
            </a:r>
            <a:r>
              <a:rPr lang="en-US" sz="1800" baseline="30000" dirty="0" smtClean="0"/>
              <a:t>3</a:t>
            </a:r>
            <a:endParaRPr lang="en-US" sz="18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812800" cy="228600"/>
          </a:xfrm>
        </p:spPr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99261" y="2774722"/>
            <a:ext cx="217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Observations</a:t>
            </a:r>
          </a:p>
          <a:p>
            <a:pPr algn="r"/>
            <a:r>
              <a:rPr lang="en-US" sz="1400" b="1" dirty="0" smtClean="0">
                <a:solidFill>
                  <a:srgbClr val="5E945E"/>
                </a:solidFill>
              </a:rPr>
              <a:t>CMAQ </a:t>
            </a:r>
            <a:endParaRPr lang="en-US" sz="1400" b="1" dirty="0">
              <a:solidFill>
                <a:srgbClr val="5E945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35990" y="2774722"/>
            <a:ext cx="2172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Observations</a:t>
            </a:r>
          </a:p>
          <a:p>
            <a:pPr algn="r"/>
            <a:r>
              <a:rPr lang="en-US" sz="1400" b="1" dirty="0" smtClean="0">
                <a:solidFill>
                  <a:srgbClr val="527791"/>
                </a:solidFill>
              </a:rPr>
              <a:t>CMAQ </a:t>
            </a:r>
            <a:endParaRPr lang="en-US" sz="1400" b="1" dirty="0">
              <a:solidFill>
                <a:srgbClr val="52779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76352" y="5474997"/>
            <a:ext cx="261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Bias in </a:t>
            </a:r>
            <a:r>
              <a:rPr lang="en-US" sz="1600" b="1" dirty="0" smtClean="0">
                <a:solidFill>
                  <a:srgbClr val="527791"/>
                </a:solidFill>
              </a:rPr>
              <a:t>OA</a:t>
            </a:r>
            <a:r>
              <a:rPr lang="en-US" sz="1600" dirty="0" smtClean="0"/>
              <a:t> vs AMS: -23% </a:t>
            </a:r>
          </a:p>
          <a:p>
            <a:pPr algn="r"/>
            <a:r>
              <a:rPr lang="en-US" sz="1600" dirty="0" smtClean="0"/>
              <a:t>(-1.26 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g/m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237650" y="5474996"/>
            <a:ext cx="261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Bias in </a:t>
            </a:r>
            <a:r>
              <a:rPr lang="en-US" sz="1600" b="1" dirty="0" smtClean="0">
                <a:solidFill>
                  <a:srgbClr val="5EA218"/>
                </a:solidFill>
              </a:rPr>
              <a:t>OA</a:t>
            </a:r>
            <a:r>
              <a:rPr lang="en-US" sz="1600" dirty="0" smtClean="0"/>
              <a:t> vs AMS: -35% </a:t>
            </a:r>
          </a:p>
          <a:p>
            <a:pPr algn="r"/>
            <a:r>
              <a:rPr lang="en-US" sz="1600" dirty="0" smtClean="0"/>
              <a:t>(-1.93 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g/m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7058"/>
          <a:stretch/>
        </p:blipFill>
        <p:spPr>
          <a:xfrm>
            <a:off x="593945" y="2024896"/>
            <a:ext cx="3542684" cy="28017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37650" y="4862419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Local Hour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9216718" y="4862419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Local Hour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39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Faster hydrolysis more consistent with observations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4" name="Content Placeholder 12"/>
          <p:cNvSpPr txBox="1">
            <a:spLocks/>
          </p:cNvSpPr>
          <p:nvPr/>
        </p:nvSpPr>
        <p:spPr>
          <a:xfrm>
            <a:off x="995385" y="4876800"/>
            <a:ext cx="3352800" cy="1119774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 smtClean="0"/>
              <a:t>Increasing the hydrolysis rate increases the magnitude of modeled LO-OOA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29" y="1593606"/>
            <a:ext cx="3581400" cy="2978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9534" t="53056" r="15741" b="26217"/>
          <a:stretch/>
        </p:blipFill>
        <p:spPr>
          <a:xfrm>
            <a:off x="9220199" y="3124200"/>
            <a:ext cx="19812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Faster hydrolysis more consistent with observations</a:t>
            </a:r>
            <a:endParaRPr lang="en-US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870174" y="4876800"/>
            <a:ext cx="3352800" cy="1004888"/>
          </a:xfrm>
        </p:spPr>
        <p:txBody>
          <a:bodyPr/>
          <a:lstStyle/>
          <a:p>
            <a:r>
              <a:rPr lang="en-US" sz="1800" dirty="0" smtClean="0"/>
              <a:t>Faster hydrolysis improves the speciation of LO-OOA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4" name="Content Placeholder 12"/>
          <p:cNvSpPr txBox="1">
            <a:spLocks/>
          </p:cNvSpPr>
          <p:nvPr/>
        </p:nvSpPr>
        <p:spPr>
          <a:xfrm>
            <a:off x="995385" y="4876800"/>
            <a:ext cx="3352800" cy="1119774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 smtClean="0"/>
              <a:t>Increasing the hydrolysis rate increases the magnitude of modeled LO-OOA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29" y="1593606"/>
            <a:ext cx="3581400" cy="2978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543" y="1537180"/>
            <a:ext cx="3613900" cy="303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9534" t="53056" r="15741" b="26217"/>
          <a:stretch/>
        </p:blipFill>
        <p:spPr>
          <a:xfrm>
            <a:off x="9220199" y="3124200"/>
            <a:ext cx="19812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Faster hydrolysis more consistent with observations</a:t>
            </a:r>
            <a:endParaRPr lang="en-US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870174" y="4876800"/>
            <a:ext cx="3352800" cy="1004888"/>
          </a:xfrm>
        </p:spPr>
        <p:txBody>
          <a:bodyPr/>
          <a:lstStyle/>
          <a:p>
            <a:r>
              <a:rPr lang="en-US" sz="1800" dirty="0" smtClean="0"/>
              <a:t>Faster hydrolysis improves the speciation of LO-OOA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4" name="Content Placeholder 12"/>
          <p:cNvSpPr txBox="1">
            <a:spLocks/>
          </p:cNvSpPr>
          <p:nvPr/>
        </p:nvSpPr>
        <p:spPr>
          <a:xfrm>
            <a:off x="995385" y="4876800"/>
            <a:ext cx="3352800" cy="1119774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 smtClean="0"/>
              <a:t>Increasing the hydrolysis rate increases the magnitude of modeled LO-OOA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29" y="1593606"/>
            <a:ext cx="3581400" cy="2978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543" y="1537180"/>
            <a:ext cx="3613900" cy="3035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1007" y="1563789"/>
            <a:ext cx="3620236" cy="2941079"/>
          </a:xfrm>
          <a:prstGeom prst="rect">
            <a:avLst/>
          </a:prstGeom>
        </p:spPr>
      </p:pic>
      <p:sp>
        <p:nvSpPr>
          <p:cNvPr id="10" name="Content Placeholder 12"/>
          <p:cNvSpPr txBox="1">
            <a:spLocks/>
          </p:cNvSpPr>
          <p:nvPr/>
        </p:nvSpPr>
        <p:spPr>
          <a:xfrm>
            <a:off x="8534400" y="4876800"/>
            <a:ext cx="3352800" cy="1004888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800" kern="0" dirty="0" smtClean="0"/>
              <a:t>Faster hydrolysis improves the magnitude of gas-phase alkyl nitrates (AN)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7972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25% NO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 emission reduction leads to 9% OA reduction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309233"/>
            <a:ext cx="4674580" cy="4998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2122226" y="2678375"/>
            <a:ext cx="267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latin typeface="Symbol" panose="05050102010706020507" pitchFamily="18" charset="2"/>
              </a:rPr>
              <a:t>m</a:t>
            </a:r>
            <a:r>
              <a:rPr lang="en-US" sz="1800" dirty="0" smtClean="0"/>
              <a:t>g/m</a:t>
            </a:r>
            <a:r>
              <a:rPr lang="en-US" sz="1800" baseline="30000" dirty="0" smtClean="0"/>
              <a:t>3</a:t>
            </a: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33422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105156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Gas-phase mechanisms should couple with aerosol-phase mechanisms to provide a realistic depiction of monoterpene+NO</a:t>
            </a:r>
            <a:r>
              <a:rPr lang="en-US" baseline="-25000" dirty="0" smtClean="0"/>
              <a:t>3</a:t>
            </a:r>
            <a:r>
              <a:rPr lang="en-US" dirty="0" smtClean="0"/>
              <a:t> chemistry (allows for removal of NO</a:t>
            </a:r>
            <a:r>
              <a:rPr lang="en-US" baseline="-25000" dirty="0" smtClean="0"/>
              <a:t>x</a:t>
            </a:r>
            <a:r>
              <a:rPr lang="en-US" dirty="0" smtClean="0"/>
              <a:t> from the system)</a:t>
            </a:r>
          </a:p>
          <a:p>
            <a:pPr marL="284163" lvl="1" indent="0">
              <a:buNone/>
            </a:pPr>
            <a:endParaRPr lang="en-US" dirty="0" smtClean="0"/>
          </a:p>
          <a:p>
            <a:r>
              <a:rPr lang="en-US" dirty="0" smtClean="0"/>
              <a:t>Model predictions of ANs and LO-OOA are more consistent with observations when particle-phase hydrolysis is relatively fast (3 hours vs 30 hours</a:t>
            </a:r>
            <a:r>
              <a:rPr lang="en-US" dirty="0"/>
              <a:t>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Updates described here (fast hydrolysis) </a:t>
            </a:r>
            <a:r>
              <a:rPr lang="en-US" dirty="0" smtClean="0"/>
              <a:t>will be</a:t>
            </a:r>
            <a:r>
              <a:rPr lang="en-US" dirty="0" smtClean="0"/>
              <a:t> </a:t>
            </a:r>
            <a:r>
              <a:rPr lang="en-US" dirty="0"/>
              <a:t>available in v5.1 saprc07tic </a:t>
            </a:r>
            <a:r>
              <a:rPr lang="en-US" dirty="0" smtClean="0"/>
              <a:t>aero6i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emission reductions in the Southeast are expected to reduce SOA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143000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bg1"/>
                </a:solidFill>
              </a:rPr>
              <a:t>Office of Research and Development</a:t>
            </a:r>
            <a:endParaRPr lang="en-US" sz="900" b="1" dirty="0"/>
          </a:p>
          <a:p>
            <a:pPr>
              <a:lnSpc>
                <a:spcPct val="90000"/>
              </a:lnSpc>
            </a:pPr>
            <a:r>
              <a:rPr lang="en-US" sz="900" i="1" dirty="0">
                <a:solidFill>
                  <a:schemeClr val="bg1"/>
                </a:solidFill>
              </a:rPr>
              <a:t>National Exposure Research Laboratory, United States Environmental Protection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authors thank Kristen Foley, Jon Pleim, Rohit Mathur, Kathleen </a:t>
            </a:r>
            <a:r>
              <a:rPr lang="en-US" sz="2200" dirty="0" smtClean="0"/>
              <a:t>Fahey</a:t>
            </a:r>
            <a:r>
              <a:rPr lang="en-US" sz="2200" dirty="0"/>
              <a:t>, Rob Pinder, </a:t>
            </a:r>
            <a:r>
              <a:rPr lang="en-US" sz="2200" dirty="0" smtClean="0"/>
              <a:t>Ron Cohen</a:t>
            </a:r>
            <a:r>
              <a:rPr lang="en-US" sz="2200" dirty="0"/>
              <a:t>, and Steve Brown for useful discussion.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authors thank CSC for emission </a:t>
            </a:r>
            <a:r>
              <a:rPr lang="en-US" sz="2200" dirty="0" smtClean="0"/>
              <a:t>processing, </a:t>
            </a:r>
            <a:r>
              <a:rPr lang="en-US" sz="2200" dirty="0" err="1" smtClean="0"/>
              <a:t>Shaojie</a:t>
            </a:r>
            <a:r>
              <a:rPr lang="en-US" sz="2200" dirty="0" smtClean="0"/>
              <a:t> </a:t>
            </a:r>
            <a:r>
              <a:rPr lang="en-US" sz="2200" dirty="0"/>
              <a:t>Song for GEOS-Chem simulations</a:t>
            </a:r>
            <a:r>
              <a:rPr lang="en-US" sz="2200" dirty="0" smtClean="0"/>
              <a:t>, William </a:t>
            </a:r>
            <a:r>
              <a:rPr lang="en-US" sz="2200" dirty="0"/>
              <a:t>Brune for OH observations, Tran Nguyen </a:t>
            </a:r>
            <a:r>
              <a:rPr lang="en-US" sz="2200" dirty="0" smtClean="0"/>
              <a:t>and Paul Wennberg </a:t>
            </a:r>
            <a:r>
              <a:rPr lang="en-US" sz="2200" dirty="0"/>
              <a:t>(NSF grant AGS-1240604) for CIMS data, </a:t>
            </a:r>
            <a:r>
              <a:rPr lang="en-US" sz="2200" dirty="0" smtClean="0"/>
              <a:t>and William </a:t>
            </a:r>
            <a:r>
              <a:rPr lang="en-US" sz="2200" dirty="0"/>
              <a:t>Brown for ceilometer </a:t>
            </a:r>
            <a:r>
              <a:rPr lang="en-US" sz="2200" dirty="0" smtClean="0"/>
              <a:t>data.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authors also thank the SOAS field team including Ann Marie Carlton. </a:t>
            </a:r>
            <a:endParaRPr lang="en-US" sz="2200" dirty="0" smtClean="0"/>
          </a:p>
          <a:p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SEARCH </a:t>
            </a:r>
            <a:r>
              <a:rPr lang="en-US" sz="2200" dirty="0"/>
              <a:t>is </a:t>
            </a:r>
            <a:r>
              <a:rPr lang="en-US" sz="2200" dirty="0" smtClean="0"/>
              <a:t>sponsored by </a:t>
            </a:r>
            <a:r>
              <a:rPr lang="en-US" sz="2200" dirty="0"/>
              <a:t>Southern Company and EPRI. Georgia Tech was supported by NSF Grant 1242258 and US </a:t>
            </a:r>
            <a:r>
              <a:rPr lang="en-US" sz="2200" dirty="0" smtClean="0"/>
              <a:t>EPA STAR </a:t>
            </a:r>
            <a:r>
              <a:rPr lang="en-US" sz="2200" dirty="0"/>
              <a:t>RD-83540301 and R835410. JLF acknowledges EPA STAR 83539901. PBS </a:t>
            </a:r>
            <a:r>
              <a:rPr lang="en-US" sz="2200" dirty="0" smtClean="0"/>
              <a:t>acknowledges EPA </a:t>
            </a:r>
            <a:r>
              <a:rPr lang="en-US" sz="2200" dirty="0"/>
              <a:t>STAR R835409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This work has been submitted for publication and is currently under review.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Updates to CMAQ </a:t>
            </a:r>
            <a:r>
              <a:rPr lang="en-US" sz="4000" dirty="0" smtClean="0"/>
              <a:t>saprc07tic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Base: </a:t>
            </a:r>
            <a:r>
              <a:rPr lang="en-US" sz="2000" dirty="0" err="1" smtClean="0"/>
              <a:t>Xie</a:t>
            </a:r>
            <a:r>
              <a:rPr lang="en-US" sz="2000" dirty="0" smtClean="0"/>
              <a:t> et al. 2013 ACP expanded isoprene chemistry available in CMAQ v5.0.2 </a:t>
            </a:r>
          </a:p>
          <a:p>
            <a:pPr marL="347663" indent="-347663"/>
            <a:r>
              <a:rPr lang="en-US" sz="2000" dirty="0" smtClean="0"/>
              <a:t>saprc07 base (Carter 2010 AE)</a:t>
            </a:r>
          </a:p>
          <a:p>
            <a:pPr marL="347663" indent="-347663"/>
            <a:r>
              <a:rPr lang="en-US" sz="2000" dirty="0" smtClean="0"/>
              <a:t>10 isoprene nitrates (isoprene+NO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follows Rollins et al. 2009 ACP)</a:t>
            </a:r>
          </a:p>
          <a:p>
            <a:pPr marL="347663" indent="-347663"/>
            <a:r>
              <a:rPr lang="en-US" sz="2000" dirty="0" smtClean="0"/>
              <a:t>1 lumped nitrate for sources other than isoprene</a:t>
            </a:r>
          </a:p>
          <a:p>
            <a:pPr marL="0" indent="0">
              <a:buNone/>
            </a:pPr>
            <a:r>
              <a:rPr lang="en-US" sz="2000" dirty="0" smtClean="0"/>
              <a:t>Updates in CMAQ v5.1 for saprc07tic_ae6i ONLY: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Tracking of </a:t>
            </a:r>
            <a:r>
              <a:rPr lang="en-US" sz="2000" dirty="0" err="1" smtClean="0"/>
              <a:t>monoterpene</a:t>
            </a:r>
            <a:r>
              <a:rPr lang="en-US" sz="2000" dirty="0" smtClean="0"/>
              <a:t> </a:t>
            </a:r>
            <a:r>
              <a:rPr lang="en-US" sz="2000" dirty="0"/>
              <a:t>nitrates </a:t>
            </a:r>
            <a:r>
              <a:rPr lang="en-US" sz="2000" dirty="0" smtClean="0"/>
              <a:t>(excluding </a:t>
            </a:r>
            <a:r>
              <a:rPr lang="en-US" sz="2000" dirty="0" smtClean="0">
                <a:latin typeface="Symbol" panose="05050102010706020507" pitchFamily="18" charset="2"/>
              </a:rPr>
              <a:t>a</a:t>
            </a:r>
            <a:r>
              <a:rPr lang="en-US" sz="2000" dirty="0" smtClean="0"/>
              <a:t>-pinene)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Tracking </a:t>
            </a:r>
            <a:r>
              <a:rPr lang="en-US" sz="2000" dirty="0"/>
              <a:t>of isoprene </a:t>
            </a:r>
            <a:r>
              <a:rPr lang="en-US" sz="2000" dirty="0" err="1"/>
              <a:t>dinitrates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Vapor pressure-based partitioning of </a:t>
            </a:r>
            <a:r>
              <a:rPr lang="en-US" sz="2000" dirty="0" err="1"/>
              <a:t>monoterpene</a:t>
            </a:r>
            <a:r>
              <a:rPr lang="en-US" sz="2000" dirty="0"/>
              <a:t> nitrates and isoprene </a:t>
            </a:r>
            <a:r>
              <a:rPr lang="en-US" sz="2000" dirty="0" err="1"/>
              <a:t>dinitrates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Hydrolysis of particle phase organic nitrates </a:t>
            </a:r>
            <a:r>
              <a:rPr lang="en-US" sz="2000" dirty="0" smtClean="0"/>
              <a:t>with two assumptions:</a:t>
            </a:r>
          </a:p>
          <a:p>
            <a:pPr marL="633413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10</a:t>
            </a:r>
            <a:r>
              <a:rPr lang="en-US" sz="2000" dirty="0"/>
              <a:t>% </a:t>
            </a:r>
            <a:r>
              <a:rPr lang="en-US" sz="2000" dirty="0" smtClean="0"/>
              <a:t>tertiary nitrate (30 hour lifetime)</a:t>
            </a:r>
          </a:p>
          <a:p>
            <a:pPr marL="633413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100</a:t>
            </a:r>
            <a:r>
              <a:rPr lang="en-US" sz="2000" dirty="0"/>
              <a:t>% tertiary </a:t>
            </a:r>
            <a:r>
              <a:rPr lang="en-US" sz="2000" dirty="0" smtClean="0"/>
              <a:t>nitrate (3 hour lifetime)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Updates to gas-phase deposition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Other minor changes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748087"/>
            <a:ext cx="4387148" cy="2590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Particle-phase organic nitrogen (</a:t>
            </a:r>
            <a:r>
              <a:rPr lang="en-US" dirty="0" err="1" smtClean="0"/>
              <a:t>pON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219200"/>
            <a:ext cx="10820400" cy="4876800"/>
          </a:xfrm>
        </p:spPr>
        <p:txBody>
          <a:bodyPr/>
          <a:lstStyle/>
          <a:p>
            <a:r>
              <a:rPr lang="en-US" sz="2200" dirty="0" smtClean="0"/>
              <a:t>Organic nitrogen (ON)</a:t>
            </a:r>
          </a:p>
          <a:p>
            <a:pPr lvl="1"/>
            <a:r>
              <a:rPr lang="en-US" sz="2200" dirty="0" smtClean="0"/>
              <a:t>Forms in the gas phase </a:t>
            </a:r>
            <a:r>
              <a:rPr lang="en-US" sz="2200" dirty="0"/>
              <a:t>when VOCs react with </a:t>
            </a:r>
            <a:r>
              <a:rPr lang="en-US" sz="2200" dirty="0" smtClean="0"/>
              <a:t>OH/NO </a:t>
            </a:r>
            <a:r>
              <a:rPr lang="en-US" sz="2200" dirty="0"/>
              <a:t>or the nitrate radical (</a:t>
            </a:r>
            <a:r>
              <a:rPr lang="en-US" sz="2200" dirty="0" smtClean="0"/>
              <a:t>NO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Has uncertain </a:t>
            </a:r>
            <a:r>
              <a:rPr lang="en-US" sz="2200" dirty="0"/>
              <a:t>fate (photolysis, </a:t>
            </a:r>
            <a:r>
              <a:rPr lang="en-US" sz="2200" dirty="0" smtClean="0"/>
              <a:t>partitioning to the particle, hydrolysis</a:t>
            </a:r>
            <a:r>
              <a:rPr lang="en-US" sz="2200" dirty="0"/>
              <a:t>, or deposition) with implications for NO</a:t>
            </a:r>
            <a:r>
              <a:rPr lang="en-US" sz="2200" baseline="-25000" dirty="0"/>
              <a:t>x</a:t>
            </a:r>
            <a:r>
              <a:rPr lang="en-US" sz="2200" dirty="0"/>
              <a:t> and </a:t>
            </a:r>
            <a:r>
              <a:rPr lang="en-US" sz="2200" dirty="0" smtClean="0"/>
              <a:t>ozone</a:t>
            </a:r>
            <a:endParaRPr lang="en-US" sz="2200" dirty="0"/>
          </a:p>
          <a:p>
            <a:r>
              <a:rPr lang="en-US" sz="2200" dirty="0" smtClean="0"/>
              <a:t>In the particle phase, ON is an important component of PM in California, Colorado, the Southeast United States, as well as other locations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6228458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hlinkClick r:id="rId4"/>
              </a:rPr>
              <a:t>Carlton et al., SOAS white paper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295174" y="4384180"/>
            <a:ext cx="685800" cy="3402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477508" y="4359801"/>
            <a:ext cx="491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Southern Oxidant and Aerosol Study (SOAS)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1 June to 15 July 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Centreville, AL SEARCH network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Regionally representative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23349" y="4791164"/>
            <a:ext cx="175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 column density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65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990600"/>
            <a:ext cx="5161084" cy="5623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1000" y="6489751"/>
            <a:ext cx="1673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Xu </a:t>
            </a:r>
            <a:r>
              <a:rPr lang="en-US" sz="1200" dirty="0"/>
              <a:t>et al. 2015 PNAS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aerosol in the Southeast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185481"/>
            <a:ext cx="4978400" cy="523398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61FD23"/>
                </a:solidFill>
              </a:rPr>
              <a:t>Less oxidized-oxygenated </a:t>
            </a:r>
            <a:r>
              <a:rPr lang="en-US" sz="1800" b="1" dirty="0">
                <a:solidFill>
                  <a:srgbClr val="61FD23"/>
                </a:solidFill>
              </a:rPr>
              <a:t>organic aerosol (LO-OOA</a:t>
            </a:r>
            <a:r>
              <a:rPr lang="en-US" sz="1800" b="1" dirty="0" smtClean="0">
                <a:solidFill>
                  <a:srgbClr val="61FD23"/>
                </a:solidFill>
              </a:rPr>
              <a:t>)</a:t>
            </a:r>
          </a:p>
          <a:p>
            <a:pPr marL="0" indent="0">
              <a:buNone/>
            </a:pPr>
            <a:endParaRPr lang="en-US" sz="1800" b="1" dirty="0">
              <a:solidFill>
                <a:srgbClr val="61FD23"/>
              </a:solidFill>
            </a:endParaRPr>
          </a:p>
          <a:p>
            <a:pPr marL="266700" indent="-214313">
              <a:buFont typeface="Arial" panose="020B0604020202020204" pitchFamily="34" charset="0"/>
              <a:buChar char="•"/>
            </a:pPr>
            <a:r>
              <a:rPr lang="en-US" sz="1600" dirty="0"/>
              <a:t>Factor resolved in ambient AMS data (</a:t>
            </a:r>
            <a:r>
              <a:rPr lang="en-US" sz="1600" dirty="0" smtClean="0"/>
              <a:t>Xu </a:t>
            </a:r>
            <a:r>
              <a:rPr lang="en-US" sz="1600" dirty="0"/>
              <a:t>et al. 2015 </a:t>
            </a:r>
            <a:r>
              <a:rPr lang="en-US" sz="1600" dirty="0" smtClean="0"/>
              <a:t>PNAS)</a:t>
            </a:r>
          </a:p>
          <a:p>
            <a:pPr marL="266700" indent="-214313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66700" indent="-214313">
              <a:buFont typeface="Arial" panose="020B0604020202020204" pitchFamily="34" charset="0"/>
              <a:buChar char="•"/>
            </a:pPr>
            <a:r>
              <a:rPr lang="en-US" sz="1600" dirty="0"/>
              <a:t>Second largest contributor to brown carbon absorption (after biomass burning) (</a:t>
            </a:r>
            <a:r>
              <a:rPr lang="en-US" sz="1600" dirty="0" err="1"/>
              <a:t>Washenfelder</a:t>
            </a:r>
            <a:r>
              <a:rPr lang="en-US" sz="1600" dirty="0"/>
              <a:t> et al. 2015 GRL)</a:t>
            </a:r>
          </a:p>
          <a:p>
            <a:pPr marL="52387" indent="0">
              <a:buNone/>
            </a:pPr>
            <a:endParaRPr lang="en-US" sz="1600" dirty="0"/>
          </a:p>
          <a:p>
            <a:pPr marL="266700" indent="-214313">
              <a:buFont typeface="Arial" panose="020B0604020202020204" pitchFamily="34" charset="0"/>
              <a:buChar char="•"/>
            </a:pPr>
            <a:r>
              <a:rPr lang="en-US" sz="1600" dirty="0"/>
              <a:t>Similar to </a:t>
            </a:r>
            <a:r>
              <a:rPr lang="en-US" sz="1600" dirty="0" smtClean="0">
                <a:latin typeface="Symbol" panose="05050102010706020507" pitchFamily="18" charset="2"/>
              </a:rPr>
              <a:t>b</a:t>
            </a:r>
            <a:r>
              <a:rPr lang="en-US" sz="1600" dirty="0" smtClean="0"/>
              <a:t>-pinene + NO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/>
              <a:t>laboratory-based factor (</a:t>
            </a:r>
            <a:r>
              <a:rPr lang="en-US" sz="1600" dirty="0" smtClean="0"/>
              <a:t>Boyd </a:t>
            </a:r>
            <a:r>
              <a:rPr lang="en-US" sz="1600" dirty="0"/>
              <a:t>et al. 2015 </a:t>
            </a:r>
            <a:r>
              <a:rPr lang="en-US" sz="1600" dirty="0" smtClean="0"/>
              <a:t>ACP)</a:t>
            </a:r>
          </a:p>
          <a:p>
            <a:pPr marL="266700" indent="-214313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66700" indent="-214313">
              <a:buFont typeface="Arial" panose="020B0604020202020204" pitchFamily="34" charset="0"/>
              <a:buChar char="•"/>
            </a:pPr>
            <a:r>
              <a:rPr lang="en-US" sz="1600" dirty="0" smtClean="0"/>
              <a:t>Correlates with organic nitrate functional groups in the particle (R=0.81)</a:t>
            </a:r>
          </a:p>
          <a:p>
            <a:pPr marL="266700" indent="-214313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66700" indent="-214313">
              <a:buFont typeface="Arial" panose="020B0604020202020204" pitchFamily="34" charset="0"/>
              <a:buChar char="•"/>
            </a:pPr>
            <a:r>
              <a:rPr lang="en-US" sz="1600" dirty="0"/>
              <a:t>Includes </a:t>
            </a:r>
            <a:r>
              <a:rPr lang="en-US" sz="1600" dirty="0" smtClean="0"/>
              <a:t>SOA from </a:t>
            </a:r>
            <a:r>
              <a:rPr lang="en-US" sz="1600" dirty="0"/>
              <a:t>monoterpenes + </a:t>
            </a:r>
            <a:r>
              <a:rPr lang="en-US" sz="1600" dirty="0" smtClean="0"/>
              <a:t>NO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/>
              <a:t>and isoprene </a:t>
            </a:r>
            <a:r>
              <a:rPr lang="en-US" sz="1600" dirty="0" smtClean="0"/>
              <a:t>and other minor contributions</a:t>
            </a:r>
          </a:p>
          <a:p>
            <a:pPr marL="266700" indent="-214313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531608" y="1014984"/>
            <a:ext cx="1219200" cy="1524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7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Traditional BVOC+NO</a:t>
            </a:r>
            <a:r>
              <a:rPr lang="en-US" sz="4200" baseline="-25000" dirty="0" smtClean="0"/>
              <a:t>3</a:t>
            </a:r>
            <a:r>
              <a:rPr lang="en-US" sz="4200" dirty="0" smtClean="0"/>
              <a:t> OA model </a:t>
            </a:r>
            <a:r>
              <a:rPr lang="en-US" sz="2000" dirty="0" smtClean="0"/>
              <a:t>(CMAQ </a:t>
            </a:r>
            <a:r>
              <a:rPr lang="en-US" sz="2000" dirty="0"/>
              <a:t>v</a:t>
            </a:r>
            <a:r>
              <a:rPr lang="en-US" sz="2000" dirty="0" smtClean="0"/>
              <a:t>5.1)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95902" y="2216858"/>
            <a:ext cx="110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26CB6"/>
                </a:solidFill>
              </a:rPr>
              <a:t>+ NO</a:t>
            </a:r>
            <a:r>
              <a:rPr lang="en-US" sz="1600" b="1" baseline="-25000" dirty="0" smtClean="0">
                <a:solidFill>
                  <a:srgbClr val="026CB6"/>
                </a:solidFill>
              </a:rPr>
              <a:t>3</a:t>
            </a:r>
            <a:endParaRPr lang="en-US" sz="1600" b="1" baseline="-25000" dirty="0">
              <a:solidFill>
                <a:srgbClr val="026CB6"/>
              </a:solidFill>
            </a:endParaRPr>
          </a:p>
          <a:p>
            <a:r>
              <a:rPr lang="en-US" sz="1600" dirty="0" smtClean="0"/>
              <a:t>+ OH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3207" y="2006333"/>
            <a:ext cx="1030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Isoprene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98508" y="2428409"/>
            <a:ext cx="0" cy="3429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419631" y="5154732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Emission</a:t>
            </a:r>
            <a:endParaRPr lang="en-US" sz="1600" dirty="0"/>
          </a:p>
        </p:txBody>
      </p:sp>
      <p:sp>
        <p:nvSpPr>
          <p:cNvPr id="18" name="Oval 17"/>
          <p:cNvSpPr/>
          <p:nvPr/>
        </p:nvSpPr>
        <p:spPr>
          <a:xfrm>
            <a:off x="6902354" y="1447800"/>
            <a:ext cx="3645090" cy="364509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69516" y="190936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2916" y="1723212"/>
            <a:ext cx="1136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SV_ISO1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102916" y="2256612"/>
            <a:ext cx="1136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SV_ISO2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569516" y="244276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43200" y="2180412"/>
            <a:ext cx="182631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69516" y="1909366"/>
            <a:ext cx="0" cy="5334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3"/>
            <a:endCxn id="29" idx="1"/>
          </p:cNvCxnSpPr>
          <p:nvPr/>
        </p:nvCxnSpPr>
        <p:spPr>
          <a:xfrm>
            <a:off x="6238948" y="1892489"/>
            <a:ext cx="1328731" cy="38929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3"/>
            <a:endCxn id="30" idx="1"/>
          </p:cNvCxnSpPr>
          <p:nvPr/>
        </p:nvCxnSpPr>
        <p:spPr>
          <a:xfrm>
            <a:off x="6238948" y="2425889"/>
            <a:ext cx="1366831" cy="23296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67679" y="2112509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AISO1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7605779" y="2489572"/>
            <a:ext cx="8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</a:t>
            </a:r>
            <a:r>
              <a:rPr lang="en-US" sz="1600" dirty="0" smtClean="0"/>
              <a:t>ISO2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2438400" y="3971790"/>
            <a:ext cx="1628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Monoterpenes</a:t>
            </a:r>
            <a:endParaRPr lang="en-US" sz="1600" dirty="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3317278" y="4385085"/>
            <a:ext cx="0" cy="14723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6200000">
            <a:off x="2538401" y="5154732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Emission</a:t>
            </a:r>
            <a:endParaRPr lang="en-US" sz="16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950311" y="3857389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483710" y="3671235"/>
            <a:ext cx="118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SV_TRP1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5483711" y="4204635"/>
            <a:ext cx="1182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SV_TRP2</a:t>
            </a:r>
            <a:endParaRPr lang="en-US" sz="1600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950311" y="4390789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088555" y="4124578"/>
            <a:ext cx="861756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3"/>
            <a:endCxn id="78" idx="1"/>
          </p:cNvCxnSpPr>
          <p:nvPr/>
        </p:nvCxnSpPr>
        <p:spPr>
          <a:xfrm flipV="1">
            <a:off x="6665995" y="3723295"/>
            <a:ext cx="725687" cy="11721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3" idx="3"/>
            <a:endCxn id="79" idx="1"/>
          </p:cNvCxnSpPr>
          <p:nvPr/>
        </p:nvCxnSpPr>
        <p:spPr>
          <a:xfrm flipV="1">
            <a:off x="6665995" y="4100358"/>
            <a:ext cx="763786" cy="27355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391682" y="355401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ATRP1</a:t>
            </a:r>
            <a:endParaRPr lang="en-US" sz="1600" dirty="0"/>
          </a:p>
        </p:txBody>
      </p:sp>
      <p:sp>
        <p:nvSpPr>
          <p:cNvPr id="79" name="TextBox 78"/>
          <p:cNvSpPr txBox="1"/>
          <p:nvPr/>
        </p:nvSpPr>
        <p:spPr>
          <a:xfrm>
            <a:off x="7429781" y="3931081"/>
            <a:ext cx="959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ATRP2</a:t>
            </a:r>
            <a:endParaRPr lang="en-US" sz="1600" dirty="0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950311" y="3857389"/>
            <a:ext cx="0" cy="53340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3"/>
            <a:endCxn id="34" idx="1"/>
          </p:cNvCxnSpPr>
          <p:nvPr/>
        </p:nvCxnSpPr>
        <p:spPr>
          <a:xfrm>
            <a:off x="8405879" y="2658849"/>
            <a:ext cx="857491" cy="58083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8" idx="3"/>
            <a:endCxn id="34" idx="1"/>
          </p:cNvCxnSpPr>
          <p:nvPr/>
        </p:nvCxnSpPr>
        <p:spPr>
          <a:xfrm flipV="1">
            <a:off x="8229882" y="3239684"/>
            <a:ext cx="1033488" cy="48361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263370" y="3070407"/>
            <a:ext cx="1119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oligomers</a:t>
            </a:r>
            <a:endParaRPr lang="en-US" sz="1600" dirty="0"/>
          </a:p>
        </p:txBody>
      </p:sp>
      <p:cxnSp>
        <p:nvCxnSpPr>
          <p:cNvPr id="37" name="Straight Arrow Connector 36"/>
          <p:cNvCxnSpPr>
            <a:stCxn id="29" idx="3"/>
            <a:endCxn id="34" idx="1"/>
          </p:cNvCxnSpPr>
          <p:nvPr/>
        </p:nvCxnSpPr>
        <p:spPr>
          <a:xfrm>
            <a:off x="8405879" y="2281786"/>
            <a:ext cx="857491" cy="95789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9" idx="3"/>
            <a:endCxn id="34" idx="1"/>
          </p:cNvCxnSpPr>
          <p:nvPr/>
        </p:nvCxnSpPr>
        <p:spPr>
          <a:xfrm flipV="1">
            <a:off x="8389232" y="3239684"/>
            <a:ext cx="874138" cy="86067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829832" y="5854577"/>
            <a:ext cx="4055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Monoterpenes: Carlton et al. 2010 ES&amp;T</a:t>
            </a:r>
          </a:p>
          <a:p>
            <a:pPr algn="r"/>
            <a:r>
              <a:rPr lang="en-US" sz="1600" dirty="0" smtClean="0"/>
              <a:t>Isoprene: v5.1 unpublished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072202" y="4200362"/>
            <a:ext cx="1106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26CB6"/>
                </a:solidFill>
              </a:rPr>
              <a:t>+ NO</a:t>
            </a:r>
            <a:r>
              <a:rPr lang="en-US" sz="1600" b="1" baseline="-25000" dirty="0" smtClean="0">
                <a:solidFill>
                  <a:srgbClr val="026CB6"/>
                </a:solidFill>
              </a:rPr>
              <a:t>3</a:t>
            </a:r>
            <a:endParaRPr lang="en-US" sz="1600" b="1" baseline="-25000" dirty="0">
              <a:solidFill>
                <a:srgbClr val="026CB6"/>
              </a:solidFill>
            </a:endParaRPr>
          </a:p>
          <a:p>
            <a:r>
              <a:rPr lang="en-US" sz="1600" dirty="0" smtClean="0"/>
              <a:t>+ OH</a:t>
            </a:r>
          </a:p>
          <a:p>
            <a:r>
              <a:rPr lang="en-US" sz="1600" dirty="0" smtClean="0"/>
              <a:t>+ Ozone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Revised organic nitrogen SOA model </a:t>
            </a:r>
            <a:br>
              <a:rPr lang="en-US" sz="4200" dirty="0" smtClean="0"/>
            </a:br>
            <a:r>
              <a:rPr lang="en-US" sz="2000" dirty="0" smtClean="0"/>
              <a:t>(CMAQ v5.1 saprc07tic aero6i)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392176" y="2551810"/>
            <a:ext cx="160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26CB6"/>
                </a:solidFill>
              </a:rPr>
              <a:t>Aerosol Organic Nitrate</a:t>
            </a:r>
            <a:endParaRPr lang="en-US" sz="1800" b="1" dirty="0">
              <a:solidFill>
                <a:srgbClr val="026CB6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612537" y="2950448"/>
            <a:ext cx="1093709" cy="20390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06614" y="2969681"/>
            <a:ext cx="232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26CB6"/>
                </a:solidFill>
              </a:rPr>
              <a:t>Gas organic nitrate</a:t>
            </a:r>
            <a:endParaRPr lang="en-US" sz="1800" b="1" dirty="0">
              <a:solidFill>
                <a:srgbClr val="026CB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6561" y="5353896"/>
            <a:ext cx="145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deposition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2787" y="2275924"/>
            <a:ext cx="184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Photolysis or chemical reaction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5316" y="5351701"/>
            <a:ext cx="14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deposition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8813" y="1589245"/>
            <a:ext cx="2239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BVOC + </a:t>
            </a:r>
            <a:r>
              <a:rPr lang="en-US" sz="1800" dirty="0" smtClean="0"/>
              <a:t>NO</a:t>
            </a:r>
            <a:r>
              <a:rPr lang="en-US" sz="1800" baseline="-25000" dirty="0" smtClean="0"/>
              <a:t>3</a:t>
            </a:r>
          </a:p>
          <a:p>
            <a:endParaRPr lang="en-US" sz="1800" baseline="-25000" dirty="0" smtClean="0"/>
          </a:p>
          <a:p>
            <a:r>
              <a:rPr lang="en-US" sz="1800" dirty="0" smtClean="0"/>
              <a:t>BVOC + OH, NO</a:t>
            </a:r>
          </a:p>
          <a:p>
            <a:endParaRPr lang="en-US" sz="18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39737" y="1562034"/>
            <a:ext cx="84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NO</a:t>
            </a:r>
            <a:r>
              <a:rPr lang="en-US" sz="1800" baseline="-25000" dirty="0" err="1" smtClean="0"/>
              <a:t>x</a:t>
            </a:r>
            <a:endParaRPr lang="en-US" sz="18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7818184" y="2660644"/>
            <a:ext cx="253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Hydrolysis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49909" y="2560220"/>
            <a:ext cx="93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HNO</a:t>
            </a:r>
            <a:r>
              <a:rPr lang="en-US" sz="1600" baseline="-25000" dirty="0" smtClean="0"/>
              <a:t>3</a:t>
            </a:r>
          </a:p>
          <a:p>
            <a:pPr algn="ctr"/>
            <a:r>
              <a:rPr lang="en-US" sz="1600" dirty="0" smtClean="0"/>
              <a:t>+ </a:t>
            </a:r>
          </a:p>
          <a:p>
            <a:r>
              <a:rPr lang="en-US" sz="1600" dirty="0" smtClean="0"/>
              <a:t>Organic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0501873" y="1680716"/>
            <a:ext cx="8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HNO</a:t>
            </a:r>
            <a:r>
              <a:rPr lang="en-US" sz="1800" baseline="-25000" dirty="0" smtClean="0"/>
              <a:t>3</a:t>
            </a:r>
            <a:endParaRPr lang="en-US" sz="18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9558883" y="5351701"/>
            <a:ext cx="148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deposition</a:t>
            </a:r>
            <a:endParaRPr lang="en-US" sz="1800" dirty="0"/>
          </a:p>
        </p:txBody>
      </p:sp>
      <p:sp>
        <p:nvSpPr>
          <p:cNvPr id="32" name="Oval 31"/>
          <p:cNvSpPr/>
          <p:nvPr/>
        </p:nvSpPr>
        <p:spPr>
          <a:xfrm>
            <a:off x="7546048" y="1624211"/>
            <a:ext cx="2903438" cy="290343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608865" y="2221977"/>
            <a:ext cx="680886" cy="93237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628433" y="1903360"/>
            <a:ext cx="930017" cy="31861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940977" y="2021315"/>
            <a:ext cx="0" cy="7970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133038" y="3429000"/>
            <a:ext cx="0" cy="279437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0045396" y="1931366"/>
            <a:ext cx="404090" cy="39266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7885638" y="3996885"/>
            <a:ext cx="5656" cy="22264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8767531" y="3013475"/>
            <a:ext cx="68237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0863936" y="2070523"/>
            <a:ext cx="0" cy="41528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591816" y="1813373"/>
            <a:ext cx="714798" cy="114054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608864" y="1806075"/>
            <a:ext cx="949586" cy="1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>
            <a:off x="2971800" y="2221977"/>
            <a:ext cx="6370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2971799" y="1806076"/>
            <a:ext cx="6370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92941" y="4088416"/>
            <a:ext cx="4715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Interaction of aerosol system with gas system (implications for </a:t>
            </a:r>
            <a:r>
              <a:rPr lang="en-US" sz="1800" dirty="0" err="1" smtClean="0"/>
              <a:t>NO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, ozone)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Provides more opportunities for evaluation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007982" y="2145589"/>
            <a:ext cx="496615" cy="4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b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21471" y="2483213"/>
            <a:ext cx="496615" cy="4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069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hydrolysis?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10668000" cy="4876800"/>
          </a:xfrm>
        </p:spPr>
        <p:txBody>
          <a:bodyPr/>
          <a:lstStyle/>
          <a:p>
            <a:r>
              <a:rPr lang="en-US" sz="1800" dirty="0" smtClean="0"/>
              <a:t>Hydrolysis is a reaction with water in the particle</a:t>
            </a:r>
          </a:p>
          <a:p>
            <a:r>
              <a:rPr lang="en-US" sz="1800" dirty="0"/>
              <a:t>The organic product of hydrolysis is likely an alcohol </a:t>
            </a:r>
            <a:r>
              <a:rPr lang="en-US" sz="1800" dirty="0" smtClean="0"/>
              <a:t>(-ONO</a:t>
            </a:r>
            <a:r>
              <a:rPr lang="en-US" sz="1800" baseline="-25000" dirty="0"/>
              <a:t>2</a:t>
            </a:r>
            <a:r>
              <a:rPr lang="en-US" sz="1800" dirty="0" smtClean="0"/>
              <a:t> </a:t>
            </a:r>
            <a:r>
              <a:rPr lang="en-US" sz="1800" dirty="0"/>
              <a:t>replaced with </a:t>
            </a:r>
            <a:r>
              <a:rPr lang="en-US" sz="1800" dirty="0" smtClean="0"/>
              <a:t>-OH</a:t>
            </a:r>
            <a:r>
              <a:rPr lang="en-US" sz="1800" dirty="0"/>
              <a:t>) </a:t>
            </a:r>
          </a:p>
          <a:p>
            <a:r>
              <a:rPr lang="en-US" sz="1800" dirty="0" smtClean="0"/>
              <a:t>Converts organic nitrogen </a:t>
            </a:r>
            <a:r>
              <a:rPr lang="en-US" sz="1800" dirty="0" smtClean="0"/>
              <a:t>(</a:t>
            </a:r>
            <a:r>
              <a:rPr lang="en-US" sz="1800" dirty="0" smtClean="0"/>
              <a:t>aka</a:t>
            </a:r>
            <a:r>
              <a:rPr lang="en-US" sz="1800" dirty="0" smtClean="0"/>
              <a:t> </a:t>
            </a:r>
            <a:r>
              <a:rPr lang="en-US" sz="1800" dirty="0" smtClean="0"/>
              <a:t>organic nitrates, alkyl </a:t>
            </a:r>
            <a:r>
              <a:rPr lang="en-US" sz="1800" dirty="0" smtClean="0"/>
              <a:t>nitrates, AN) </a:t>
            </a:r>
            <a:r>
              <a:rPr lang="en-US" sz="1800" dirty="0" smtClean="0"/>
              <a:t>to HNO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thus serves as a NO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 sink</a:t>
            </a:r>
          </a:p>
          <a:p>
            <a:r>
              <a:rPr lang="en-US" sz="1800" dirty="0" smtClean="0"/>
              <a:t>Rate is likely a function of acidity and type of nitrate group (primary, secondary, tertiary)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Two different implementations of hydrolysis in CMAQv5.1</a:t>
            </a:r>
          </a:p>
          <a:p>
            <a:pPr marL="0" indent="0">
              <a:buNone/>
            </a:pPr>
            <a:r>
              <a:rPr lang="en-US" sz="1600" b="1" dirty="0" smtClean="0"/>
              <a:t>cb05e51 (Pleim presentation)</a:t>
            </a:r>
          </a:p>
          <a:p>
            <a:r>
              <a:rPr lang="en-US" sz="1600" dirty="0" smtClean="0"/>
              <a:t>Similar to CB6r3, </a:t>
            </a:r>
            <a:r>
              <a:rPr lang="en-US" sz="1600" dirty="0" err="1" smtClean="0"/>
              <a:t>CAMx</a:t>
            </a:r>
            <a:r>
              <a:rPr lang="en-US" sz="1600" dirty="0" smtClean="0"/>
              <a:t> v6.1 approach </a:t>
            </a:r>
          </a:p>
          <a:p>
            <a:r>
              <a:rPr lang="en-US" sz="1600" dirty="0" smtClean="0"/>
              <a:t>Particle-NTR </a:t>
            </a:r>
            <a:r>
              <a:rPr lang="en-US" sz="1600" dirty="0" smtClean="0">
                <a:sym typeface="Wingdings" panose="05000000000000000000" pitchFamily="2" charset="2"/>
              </a:rPr>
              <a:t> HNO</a:t>
            </a:r>
            <a:r>
              <a:rPr lang="en-US" sz="1600" baseline="-25000" dirty="0" smtClean="0">
                <a:sym typeface="Wingdings" panose="05000000000000000000" pitchFamily="2" charset="2"/>
              </a:rPr>
              <a:t>3</a:t>
            </a:r>
            <a:r>
              <a:rPr lang="en-US" sz="1600" dirty="0" smtClean="0">
                <a:sym typeface="Wingdings" panose="05000000000000000000" pitchFamily="2" charset="2"/>
              </a:rPr>
              <a:t>, </a:t>
            </a:r>
            <a:r>
              <a:rPr lang="en-US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t </a:t>
            </a:r>
            <a:r>
              <a:rPr lang="en-US" sz="1600" dirty="0" smtClean="0">
                <a:sym typeface="Wingdings" panose="05000000000000000000" pitchFamily="2" charset="2"/>
              </a:rPr>
              <a:t>= 6 </a:t>
            </a:r>
            <a:r>
              <a:rPr lang="en-US" sz="1600" dirty="0" err="1" smtClean="0">
                <a:sym typeface="Wingdings" panose="05000000000000000000" pitchFamily="2" charset="2"/>
              </a:rPr>
              <a:t>hrs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No tracking of particle-phase NTR </a:t>
            </a:r>
          </a:p>
          <a:p>
            <a:pPr marL="0" indent="0">
              <a:buNone/>
            </a:pPr>
            <a:r>
              <a:rPr lang="en-US" sz="1600" b="1" dirty="0" smtClean="0">
                <a:sym typeface="Wingdings" panose="05000000000000000000" pitchFamily="2" charset="2"/>
              </a:rPr>
              <a:t>saprc07tic with aero6i (this work)</a:t>
            </a:r>
          </a:p>
          <a:p>
            <a:r>
              <a:rPr lang="en-US" sz="1600" dirty="0">
                <a:sym typeface="Wingdings" panose="05000000000000000000" pitchFamily="2" charset="2"/>
              </a:rPr>
              <a:t>P</a:t>
            </a:r>
            <a:r>
              <a:rPr lang="en-US" sz="1600" dirty="0" smtClean="0">
                <a:sym typeface="Wingdings" panose="05000000000000000000" pitchFamily="2" charset="2"/>
              </a:rPr>
              <a:t>article-phase biogenic organic nitrates converted to nonvolatile SOA and HNO</a:t>
            </a:r>
            <a:r>
              <a:rPr lang="en-US" sz="1600" baseline="-25000" dirty="0" smtClean="0">
                <a:sym typeface="Wingdings" panose="05000000000000000000" pitchFamily="2" charset="2"/>
              </a:rPr>
              <a:t>3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Timescale of 3 hours (30 hours as a sensitivity)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Optimal timescale is faster than cb05e51, but applies to a smaller subset of organic nitrates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0" y="1186934"/>
                <a:ext cx="42711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𝑅𝑂𝑁𝑂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𝑅𝑂𝐻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𝐻𝑁𝑂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186934"/>
                <a:ext cx="427110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99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7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10210800" cy="8734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Semivolatile BVOC-nitrates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433033"/>
              </p:ext>
            </p:extLst>
          </p:nvPr>
        </p:nvGraphicFramePr>
        <p:xfrm>
          <a:off x="457200" y="2133600"/>
          <a:ext cx="11174619" cy="2621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6547"/>
                <a:gridCol w="1096547"/>
                <a:gridCol w="1147146"/>
                <a:gridCol w="1231760"/>
                <a:gridCol w="555028"/>
                <a:gridCol w="755949"/>
                <a:gridCol w="1374452"/>
                <a:gridCol w="1992956"/>
                <a:gridCol w="1924234"/>
              </a:tblGrid>
              <a:tr h="522998"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chemeClr val="bg1"/>
                          </a:solidFill>
                        </a:rPr>
                        <a:t>Organic</a:t>
                      </a:r>
                      <a:r>
                        <a:rPr lang="en-US" sz="1400" i="0" baseline="0" dirty="0" smtClean="0">
                          <a:solidFill>
                            <a:schemeClr val="bg1"/>
                          </a:solidFill>
                        </a:rPr>
                        <a:t> Nitrate</a:t>
                      </a:r>
                      <a:endParaRPr lang="en-US" sz="1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chemeClr val="bg1"/>
                          </a:solidFill>
                        </a:rPr>
                        <a:t>Parent VOC</a:t>
                      </a:r>
                      <a:endParaRPr lang="en-US" sz="1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chemeClr val="bg1"/>
                          </a:solidFill>
                        </a:rPr>
                        <a:t>Surrogate </a:t>
                      </a:r>
                      <a:r>
                        <a:rPr lang="en-US" sz="1400" i="0" baseline="0" dirty="0" smtClean="0">
                          <a:solidFill>
                            <a:schemeClr val="bg1"/>
                          </a:solidFill>
                        </a:rPr>
                        <a:t>Structure</a:t>
                      </a:r>
                      <a:endParaRPr lang="en-US" sz="1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err="1" smtClean="0">
                          <a:solidFill>
                            <a:schemeClr val="bg1"/>
                          </a:solidFill>
                        </a:rPr>
                        <a:t>Molec</a:t>
                      </a:r>
                      <a:r>
                        <a:rPr lang="en-US" sz="1400" i="0" dirty="0" smtClean="0">
                          <a:solidFill>
                            <a:schemeClr val="bg1"/>
                          </a:solidFill>
                        </a:rPr>
                        <a:t>. Wt. [g/mol]</a:t>
                      </a:r>
                      <a:endParaRPr lang="en-US" sz="1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chemeClr val="bg1"/>
                          </a:solidFill>
                        </a:rPr>
                        <a:t>O:C</a:t>
                      </a:r>
                    </a:p>
                    <a:p>
                      <a:endParaRPr lang="en-US" sz="1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chemeClr val="bg1"/>
                          </a:solidFill>
                        </a:rPr>
                        <a:t>OM/ OC</a:t>
                      </a:r>
                      <a:endParaRPr lang="en-US" sz="1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chemeClr val="bg1"/>
                          </a:solidFill>
                        </a:rPr>
                        <a:t>Vapor Pressure [Pa] at 298 K</a:t>
                      </a:r>
                      <a:endParaRPr lang="en-US" sz="1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chemeClr val="bg1"/>
                          </a:solidFill>
                        </a:rPr>
                        <a:t>Saturation concentration</a:t>
                      </a:r>
                      <a:r>
                        <a:rPr lang="en-US" sz="140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i="0" dirty="0" smtClean="0">
                          <a:solidFill>
                            <a:schemeClr val="bg1"/>
                          </a:solidFill>
                        </a:rPr>
                        <a:t>C* [</a:t>
                      </a:r>
                      <a:r>
                        <a:rPr lang="en-US" sz="1400" i="0" dirty="0" smtClean="0">
                          <a:solidFill>
                            <a:schemeClr val="bg1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1400" i="0" dirty="0" smtClean="0">
                          <a:solidFill>
                            <a:schemeClr val="bg1"/>
                          </a:solidFill>
                        </a:rPr>
                        <a:t>g/m</a:t>
                      </a:r>
                      <a:r>
                        <a:rPr lang="en-US" sz="1400" i="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1400" i="0" dirty="0" smtClean="0">
                          <a:solidFill>
                            <a:schemeClr val="bg1"/>
                          </a:solidFill>
                        </a:rPr>
                        <a:t>] at 298K</a:t>
                      </a:r>
                      <a:endParaRPr lang="en-US" sz="1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solidFill>
                            <a:schemeClr val="bg1"/>
                          </a:solidFill>
                        </a:rPr>
                        <a:t>Lifetime against particle-phase</a:t>
                      </a:r>
                      <a:r>
                        <a:rPr lang="en-US" sz="1400" i="0" baseline="0" dirty="0" smtClean="0">
                          <a:solidFill>
                            <a:schemeClr val="bg1"/>
                          </a:solidFill>
                        </a:rPr>
                        <a:t> hydrolysis</a:t>
                      </a:r>
                      <a:endParaRPr lang="en-US" sz="1400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22998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MTNO</a:t>
                      </a:r>
                      <a:r>
                        <a:rPr lang="en-US" sz="1400" i="0" baseline="-25000" dirty="0" smtClean="0"/>
                        <a:t>3</a:t>
                      </a:r>
                      <a:endParaRPr lang="en-US" sz="140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Mono-terpenes (excl. a-pinene)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C</a:t>
                      </a:r>
                      <a:r>
                        <a:rPr lang="en-US" sz="1400" i="0" baseline="-25000" dirty="0" smtClean="0"/>
                        <a:t>10</a:t>
                      </a:r>
                      <a:r>
                        <a:rPr lang="en-US" sz="1400" i="0" dirty="0" smtClean="0"/>
                        <a:t>H</a:t>
                      </a:r>
                      <a:r>
                        <a:rPr lang="en-US" sz="1400" i="0" baseline="-25000" dirty="0" smtClean="0"/>
                        <a:t>17</a:t>
                      </a:r>
                      <a:r>
                        <a:rPr lang="en-US" sz="1400" i="0" dirty="0" smtClean="0"/>
                        <a:t>O</a:t>
                      </a:r>
                      <a:r>
                        <a:rPr lang="en-US" sz="1400" i="0" baseline="-25000" dirty="0" smtClean="0"/>
                        <a:t>5</a:t>
                      </a:r>
                      <a:r>
                        <a:rPr lang="en-US" sz="1400" i="0" dirty="0" smtClean="0"/>
                        <a:t>N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231</a:t>
                      </a:r>
                    </a:p>
                    <a:p>
                      <a:r>
                        <a:rPr lang="en-US" sz="1400" i="0" dirty="0" smtClean="0"/>
                        <a:t>(Fry et al. 2009)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0.5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1.9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1.3x10</a:t>
                      </a:r>
                      <a:r>
                        <a:rPr lang="en-US" sz="1400" i="0" baseline="30000" dirty="0" smtClean="0"/>
                        <a:t>-4</a:t>
                      </a:r>
                    </a:p>
                    <a:p>
                      <a:r>
                        <a:rPr lang="en-US" sz="1400" i="0" dirty="0" smtClean="0"/>
                        <a:t>(Fry et al. 2009)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/>
                        <a:t>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/>
                        <a:t>(calculated from </a:t>
                      </a:r>
                      <a:r>
                        <a:rPr lang="en-US" sz="1400" i="0" dirty="0" err="1" smtClean="0"/>
                        <a:t>p</a:t>
                      </a:r>
                      <a:r>
                        <a:rPr lang="en-US" sz="1400" i="0" baseline="30000" dirty="0" err="1" smtClean="0"/>
                        <a:t>vap</a:t>
                      </a:r>
                      <a:r>
                        <a:rPr lang="en-US" sz="1400" i="0" dirty="0" smtClean="0"/>
                        <a:t>)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3 </a:t>
                      </a:r>
                      <a:r>
                        <a:rPr lang="en-US" sz="1400" i="0" dirty="0" err="1" smtClean="0"/>
                        <a:t>hrs</a:t>
                      </a:r>
                      <a:endParaRPr lang="en-US" sz="1400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/>
                        <a:t>(Boyd et al. ACP</a:t>
                      </a:r>
                      <a:r>
                        <a:rPr lang="en-US" sz="1400" i="0" baseline="0" dirty="0" smtClean="0"/>
                        <a:t> 2015 for tertiary </a:t>
                      </a:r>
                      <a:r>
                        <a:rPr lang="en-US" sz="1400" i="0" baseline="0" dirty="0" err="1" smtClean="0"/>
                        <a:t>monoterpene</a:t>
                      </a:r>
                      <a:r>
                        <a:rPr lang="en-US" sz="1400" i="0" baseline="0" dirty="0" smtClean="0"/>
                        <a:t> nitrates)</a:t>
                      </a:r>
                      <a:endParaRPr lang="en-US" sz="1400" i="0" dirty="0" smtClean="0"/>
                    </a:p>
                  </a:txBody>
                  <a:tcPr/>
                </a:tc>
              </a:tr>
              <a:tr h="522998"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ISOPNN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isoprene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C</a:t>
                      </a:r>
                      <a:r>
                        <a:rPr lang="en-US" sz="1400" i="0" baseline="-25000" dirty="0" smtClean="0"/>
                        <a:t>5</a:t>
                      </a:r>
                      <a:r>
                        <a:rPr lang="en-US" sz="1400" i="0" dirty="0" smtClean="0"/>
                        <a:t>H</a:t>
                      </a:r>
                      <a:r>
                        <a:rPr lang="en-US" sz="1400" i="0" baseline="-25000" dirty="0" smtClean="0"/>
                        <a:t>10</a:t>
                      </a:r>
                      <a:r>
                        <a:rPr lang="en-US" sz="1400" i="0" dirty="0" smtClean="0"/>
                        <a:t>O</a:t>
                      </a:r>
                      <a:r>
                        <a:rPr lang="en-US" sz="1400" i="0" baseline="-25000" dirty="0" smtClean="0"/>
                        <a:t>8</a:t>
                      </a:r>
                      <a:r>
                        <a:rPr lang="en-US" sz="1400" i="0" dirty="0" smtClean="0"/>
                        <a:t>N</a:t>
                      </a:r>
                      <a:r>
                        <a:rPr lang="en-US" sz="1400" i="0" baseline="-25000" dirty="0" smtClean="0"/>
                        <a:t>2</a:t>
                      </a:r>
                      <a:endParaRPr lang="en-US" sz="140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226 </a:t>
                      </a:r>
                    </a:p>
                    <a:p>
                      <a:r>
                        <a:rPr lang="en-US" sz="1400" i="0" dirty="0" smtClean="0"/>
                        <a:t>(Rollins et al. 2009)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/>
                        <a:t>1.6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/>
                        <a:t>3.8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/>
                        <a:t>9.7x10</a:t>
                      </a:r>
                      <a:r>
                        <a:rPr lang="en-US" sz="1400" i="0" baseline="30000" dirty="0" smtClean="0"/>
                        <a:t>-5</a:t>
                      </a:r>
                      <a:r>
                        <a:rPr lang="en-US" sz="1400" i="0" dirty="0" smtClean="0"/>
                        <a:t> (Rollins et al. 2009)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8.9 </a:t>
                      </a:r>
                    </a:p>
                    <a:p>
                      <a:r>
                        <a:rPr lang="en-US" sz="1400" i="0" dirty="0" smtClean="0"/>
                        <a:t>(Rollins et al. 2009)</a:t>
                      </a:r>
                      <a:endParaRPr lang="en-US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/>
                        <a:t>3 </a:t>
                      </a:r>
                      <a:r>
                        <a:rPr lang="en-US" sz="1400" i="0" dirty="0" err="1" smtClean="0"/>
                        <a:t>hrs</a:t>
                      </a:r>
                      <a:endParaRPr lang="en-US" sz="1400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/>
                        <a:t>(Boyd et al. ACP</a:t>
                      </a:r>
                      <a:r>
                        <a:rPr lang="en-US" sz="1400" i="0" baseline="0" dirty="0" smtClean="0"/>
                        <a:t> 2015 for tertiary </a:t>
                      </a:r>
                      <a:r>
                        <a:rPr lang="en-US" sz="1400" i="0" baseline="0" dirty="0" err="1" smtClean="0"/>
                        <a:t>monoterpene</a:t>
                      </a:r>
                      <a:r>
                        <a:rPr lang="en-US" sz="1400" i="0" baseline="0" dirty="0" smtClean="0"/>
                        <a:t> nitrates)</a:t>
                      </a:r>
                      <a:endParaRPr lang="en-US" sz="140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1564" y="5181600"/>
            <a:ext cx="1163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ISOPNN only has nocturnal (from reaction with NO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 sources and is primarily composed of </a:t>
            </a:r>
            <a:r>
              <a:rPr lang="en-US" sz="1400" dirty="0" err="1" smtClean="0"/>
              <a:t>dinitrates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MTNO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has both daytime (from RO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+NO) and nighttime (from NO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 sources and both single and </a:t>
            </a:r>
            <a:r>
              <a:rPr lang="en-US" sz="1400" dirty="0" err="1" smtClean="0"/>
              <a:t>dinitrates</a:t>
            </a:r>
            <a:endParaRPr lang="en-US" sz="14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</p:spPr>
        <p:txBody>
          <a:bodyPr/>
          <a:lstStyle/>
          <a:p>
            <a:pPr>
              <a:defRPr/>
            </a:pPr>
            <a:fld id="{28866076-09A4-431C-9F02-3D5969EA4B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3</a:t>
            </a:r>
            <a:r>
              <a:rPr lang="en-US" dirty="0" smtClean="0"/>
              <a:t> is the dominant ON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16003"/>
            <a:ext cx="4691869" cy="4029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56930" y="124616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MTNO</a:t>
            </a:r>
            <a:r>
              <a:rPr lang="en-US" baseline="-25000" dirty="0" smtClean="0"/>
              <a:t>3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6253133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CIMS signal is one subset of MTNO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5317734" y="271544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Monoterpene</a:t>
            </a:r>
            <a:r>
              <a:rPr lang="en-US" dirty="0" smtClean="0"/>
              <a:t>-ON SOA &gt; Isoprene-ON SOA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8971" y="1916668"/>
            <a:ext cx="32334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Monoterpene</a:t>
            </a:r>
            <a:r>
              <a:rPr lang="en-US" sz="1800" dirty="0" smtClean="0"/>
              <a:t>-ON SOA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479266" y="1916668"/>
            <a:ext cx="32334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Isoprene-ON SOA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7753808" y="1916668"/>
            <a:ext cx="3641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Hydrolysis Product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85824" y="5815693"/>
            <a:ext cx="2225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All units: </a:t>
            </a:r>
            <a:r>
              <a:rPr lang="en-US" sz="2200" dirty="0" smtClean="0">
                <a:latin typeface="Symbol" panose="05050102010706020507" pitchFamily="18" charset="2"/>
              </a:rPr>
              <a:t>m</a:t>
            </a:r>
            <a:r>
              <a:rPr lang="en-US" sz="2200" dirty="0" smtClean="0"/>
              <a:t>g m</a:t>
            </a:r>
            <a:r>
              <a:rPr lang="en-US" sz="2200" baseline="30000" dirty="0" smtClean="0"/>
              <a:t>-3</a:t>
            </a:r>
            <a:endParaRPr lang="en-US" sz="22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8753" y="5815693"/>
            <a:ext cx="285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Symbol" panose="05050102010706020507" pitchFamily="18" charset="2"/>
              </a:rPr>
              <a:t>t</a:t>
            </a:r>
            <a:r>
              <a:rPr lang="en-US" sz="1800" baseline="-25000" dirty="0" err="1" smtClean="0"/>
              <a:t>hydrolysis</a:t>
            </a:r>
            <a:r>
              <a:rPr lang="en-US" sz="1800" dirty="0" smtClean="0"/>
              <a:t>=3 </a:t>
            </a:r>
            <a:r>
              <a:rPr lang="en-US" sz="1800" dirty="0" err="1" smtClean="0"/>
              <a:t>hr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44" y="2300554"/>
            <a:ext cx="3347986" cy="298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910" y="2317119"/>
            <a:ext cx="3441369" cy="2972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559" y="2300554"/>
            <a:ext cx="3356173" cy="295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83EA85B-16EB-4ACD-A744-D69E9DD4CD95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42E2B2A9-1FF8-4861-BB75-F4686E74E81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294CFBB-7948-443E-AF64-F6B2C021748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A926079-9F8B-4C7F-8105-BCBDB2396788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C11C0454-0C65-4D61-A9DE-2EA5C7A69CD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FEFA1853-9110-4CB5-94E0-1815401733CB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4909468-2B1C-4D14-94FA-BC38E3BBF37C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45A0D23D-A75F-4230-B36D-C7B6CE9CE890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B14964A8-9E83-4CEC-8389-CB82F09AD651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4828D7DF-58DF-4A30-9567-F636E30A54CC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20EB0F1A-2937-4D8F-94C7-75AFC6F6A40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1F18D86-4AAF-4F78-B6B5-7B8A7365368A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5D008EE-7A91-4FA0-B132-FA6FD1D4EDD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415BC88-3A53-407F-A660-8E2950BA298B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56A54C33-F3F0-4AA8-88BD-FF7187582664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8E58D40F-333B-49BD-B434-58955446562C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B24E55A2-FC1D-4673-89AF-F7F4880CE838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B2B384A3-50D2-4B14-86CF-93B7244853EB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751E3D64-AA25-4B0E-92ED-B7B766E855EB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EE429C43-0BAA-4458-9324-C3F919A8C14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AEC1C4A0-FFFF-4BD9-84FA-3FB5F249F63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5ECA2B1B-90C6-4FB1-AB48-BDA06A045C7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B68D273-5984-4BFA-A877-E08D9FB347E1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43943EF4-610F-44EB-ADC3-5DCAB1201CFB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C75B1A15-0B6C-43E2-A1D4-8994EA0EC2E7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405EB7BC-43EE-4549-A6C7-8BE3C6FB674C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D2739B6-E0AE-4ADA-89AE-336E8C73F7C3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CF2CE8DC-A1CC-4C43-84C7-72985FAF694A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700AC8D5-6647-4296-BC41-639563BBEFF6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53E929D7-D739-44A1-A267-2EC76B5D46E4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5B7BC476-B1B8-40DC-B513-204F876FD59D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849EAAC6-5A51-4D02-A4B0-776904F5E25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047249DD-148F-4722-900B-AD93E06C3A6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576D335-ED78-4473-BD58-D4AB49A667DA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8EFA55C6-DFF4-4338-8CFD-C864B9DEDD0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F983517-E26C-4032-80AA-BF4380079EE4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EBCBD59D-6220-4E61-925D-8CFA959E6705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6CD2783B-DBF5-445B-8AD3-2728D1E6C242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49B6F32D-948C-42FE-B3BD-88CC8BB93C16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55B89BC0-92F6-4601-8296-87F017FCBEE5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6DC4A898-0024-4296-8824-382B959A0DB3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0BDA8BFD-99FE-46CF-A7C0-D9ED2B7E15C8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FCCC0AC8-2E86-48F8-87C3-0B34B9137849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966B7B12-1AAC-40AB-BD0C-9BC443EBD87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63655D2-6A0A-4D4F-A0CE-52C192699049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1E2A3D08-C1B6-46EB-A736-5A5322720FB1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FAB05B96-94C8-42D2-99E7-5FFE4DD0B463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FE70A1A3-209C-46D9-B5B7-60F7EECF3A32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C1EBD00B-7A2B-4665-B6DD-D537118DACCB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970FFB3C-658A-4CB0-BE95-10D16A1994EB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DE027C3E-1A5C-4C35-A86E-EBC2170D6501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127BF963-4468-46A6-B4A7-464EDD7CDD64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D20BEA62-7D2D-46F6-9034-F238ADAD9609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9967155B-01D3-41A9-8322-6098AE585EA3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D118395B-6BE1-4B1D-90B3-A0ABB28A1F8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A539AA44-F106-48CD-ACB4-D891C587F798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09B44D07-7270-42C9-BA9E-2DE5229079ED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7A7D8D7A-6A4B-4625-A037-5C0CF3233F74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4E796892-F2C9-48EA-90F5-D1FBD15424C5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B47852C7-EBBB-432D-A56A-09E20484474D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09471259-2E37-4CA2-9D2D-6EFF8DED9DDF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BBC0D6EC-32CD-43E0-9C45-335DA9EBEB62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09C23A2E-73D3-406F-914F-A2B09DD47674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7584973A-82DA-4A6D-A10D-F679C650F19A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008A02CD-1DA8-4C36-8880-712351E74CF7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CB0D5733-5F9A-4A1D-90EA-2791D634D0E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61CFDE7-4BD9-4BB3-82AF-98E8395FE5E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3100080-DB21-4A2C-B83C-3E1F3BDF4A6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902F1EF-7283-4865-86D0-1EF91838986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Title Slide_Option D_Template10-10-12</Template>
  <TotalTime>1387</TotalTime>
  <Words>1512</Words>
  <Application>Microsoft Office PowerPoint</Application>
  <PresentationFormat>Widescreen</PresentationFormat>
  <Paragraphs>255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Cambria Math</vt:lpstr>
      <vt:lpstr>Symbol</vt:lpstr>
      <vt:lpstr>Times</vt:lpstr>
      <vt:lpstr>Times New Roman</vt:lpstr>
      <vt:lpstr>Wingdings</vt:lpstr>
      <vt:lpstr>Blank Presentation</vt:lpstr>
      <vt:lpstr>Aerosol from Organic Nitrogen in the Southeast United States</vt:lpstr>
      <vt:lpstr>Particle-phase organic nitrogen (pON)</vt:lpstr>
      <vt:lpstr>Organic aerosol in the Southeast</vt:lpstr>
      <vt:lpstr>Traditional BVOC+NO3 OA model (CMAQ v5.1)</vt:lpstr>
      <vt:lpstr>Revised organic nitrogen SOA model  (CMAQ v5.1 saprc07tic aero6i)</vt:lpstr>
      <vt:lpstr>What is hydrolysis?</vt:lpstr>
      <vt:lpstr>Semivolatile BVOC-nitrates</vt:lpstr>
      <vt:lpstr>NO3 is the dominant ON source</vt:lpstr>
      <vt:lpstr>Monoterpene-ON SOA &gt; Isoprene-ON SOA</vt:lpstr>
      <vt:lpstr>Regional BVOC SOA increases</vt:lpstr>
      <vt:lpstr>OC predicted at CTR June 2013</vt:lpstr>
      <vt:lpstr>Faster hydrolysis more consistent with observations</vt:lpstr>
      <vt:lpstr>Faster hydrolysis more consistent with observations</vt:lpstr>
      <vt:lpstr>Faster hydrolysis more consistent with observations</vt:lpstr>
      <vt:lpstr>25% NOx emission reduction leads to 9% OA reduction</vt:lpstr>
      <vt:lpstr>Conclusions</vt:lpstr>
      <vt:lpstr>PowerPoint Presentation</vt:lpstr>
      <vt:lpstr>Acknowledgements</vt:lpstr>
      <vt:lpstr>Updates to CMAQ saprc07tic </vt:lpstr>
    </vt:vector>
  </TitlesOfParts>
  <Company>Design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Line 1 Presentation Title Line 2</dc:title>
  <dc:creator>Pye, Havala</dc:creator>
  <cp:lastModifiedBy>Pye, Havala</cp:lastModifiedBy>
  <cp:revision>313</cp:revision>
  <cp:lastPrinted>2006-09-22T17:41:18Z</cp:lastPrinted>
  <dcterms:created xsi:type="dcterms:W3CDTF">2015-05-29T13:08:50Z</dcterms:created>
  <dcterms:modified xsi:type="dcterms:W3CDTF">2015-10-04T22:20:20Z</dcterms:modified>
</cp:coreProperties>
</file>