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7.xml" ContentType="application/vnd.openxmlformats-officedocument.presentationml.notesSlide+xml"/>
  <Override PartName="/ppt/charts/chart7.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87" r:id="rId3"/>
    <p:sldId id="292" r:id="rId4"/>
    <p:sldId id="257" r:id="rId5"/>
    <p:sldId id="290" r:id="rId6"/>
    <p:sldId id="285" r:id="rId7"/>
    <p:sldId id="288" r:id="rId8"/>
    <p:sldId id="295" r:id="rId9"/>
    <p:sldId id="262" r:id="rId10"/>
    <p:sldId id="296" r:id="rId11"/>
    <p:sldId id="297" r:id="rId12"/>
    <p:sldId id="298" r:id="rId13"/>
    <p:sldId id="264" r:id="rId14"/>
    <p:sldId id="299" r:id="rId15"/>
    <p:sldId id="278" r:id="rId16"/>
    <p:sldId id="280" r:id="rId17"/>
    <p:sldId id="282" r:id="rId18"/>
    <p:sldId id="267" r:id="rId19"/>
    <p:sldId id="268" r:id="rId20"/>
  </p:sldIdLst>
  <p:sldSz cx="9144000" cy="6858000" type="screen4x3"/>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198" autoAdjust="0"/>
  </p:normalViewPr>
  <p:slideViewPr>
    <p:cSldViewPr>
      <p:cViewPr varScale="1">
        <p:scale>
          <a:sx n="96" d="100"/>
          <a:sy n="96" d="100"/>
        </p:scale>
        <p:origin x="-1980"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10" y="-96"/>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oliscom.uu.nl\uu\Users\Zhang016\My%20Documents\Desktop\5th%20paper%20for%20co-benefits\the%20share%20of%20PM2.5%20of%20total%20emissions%20in%2020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CHN_cement%20industry\CEM_our%20study\CEM_Historic%20energy%20consump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sheet%20in%20Drawing%20in%20CMAS%20conference.pptx.vsd"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CHN_cement%20industry\CEM_our%20study\CHN%20air%20pollutants%20for%20each%20yea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oliscom.uu.nl\uu\Users\Zhang016\My%20Documents\Desktop\CMAS%20conference\HIA%20for%20CMAS%20conferenc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oliscom.uu.nl\uu\Users\Zhang016\My%20Documents\Desktop\CMAS%20conference\HIA%20for%20CMAS%20conferenc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oliscom.uu.nl\uu\Users\Zhang016\My%20Documents\Desktop\CMAS%20conference\HIA%20for%20CMAS%20confere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505840124906759"/>
          <c:y val="4.7832293200658356E-2"/>
          <c:w val="0.84622405546209156"/>
          <c:h val="0.69593695938546518"/>
        </c:manualLayout>
      </c:layout>
      <c:barChart>
        <c:barDir val="col"/>
        <c:grouping val="percentStacked"/>
        <c:varyColors val="0"/>
        <c:ser>
          <c:idx val="0"/>
          <c:order val="0"/>
          <c:tx>
            <c:strRef>
              <c:f>Sheet1!$B$1</c:f>
              <c:strCache>
                <c:ptCount val="1"/>
                <c:pt idx="0">
                  <c:v>Cement industry</c:v>
                </c:pt>
              </c:strCache>
            </c:strRef>
          </c:tx>
          <c:spPr>
            <a:solidFill>
              <a:srgbClr val="0070C0"/>
            </a:solidFill>
          </c:spPr>
          <c:invertIfNegative val="0"/>
          <c:cat>
            <c:strRef>
              <c:f>Sheet1!$A$2:$A$32</c:f>
              <c:strCache>
                <c:ptCount val="31"/>
                <c:pt idx="0">
                  <c:v>Anhui</c:v>
                </c:pt>
                <c:pt idx="1">
                  <c:v>Beijing</c:v>
                </c:pt>
                <c:pt idx="2">
                  <c:v>Chongqing</c:v>
                </c:pt>
                <c:pt idx="3">
                  <c:v>Fujian</c:v>
                </c:pt>
                <c:pt idx="4">
                  <c:v>Gansu</c:v>
                </c:pt>
                <c:pt idx="5">
                  <c:v>Guangdong</c:v>
                </c:pt>
                <c:pt idx="6">
                  <c:v>Guangxi</c:v>
                </c:pt>
                <c:pt idx="7">
                  <c:v>Guizhou</c:v>
                </c:pt>
                <c:pt idx="8">
                  <c:v>Hainan</c:v>
                </c:pt>
                <c:pt idx="9">
                  <c:v>Hebei</c:v>
                </c:pt>
                <c:pt idx="10">
                  <c:v>Heilongjiang</c:v>
                </c:pt>
                <c:pt idx="11">
                  <c:v>Henan</c:v>
                </c:pt>
                <c:pt idx="12">
                  <c:v>Hubei</c:v>
                </c:pt>
                <c:pt idx="13">
                  <c:v>Hunan</c:v>
                </c:pt>
                <c:pt idx="14">
                  <c:v>Jilin</c:v>
                </c:pt>
                <c:pt idx="15">
                  <c:v>Jiangsu</c:v>
                </c:pt>
                <c:pt idx="16">
                  <c:v>Jiangxi</c:v>
                </c:pt>
                <c:pt idx="17">
                  <c:v>Liaoning</c:v>
                </c:pt>
                <c:pt idx="18">
                  <c:v>Inner Mongolia</c:v>
                </c:pt>
                <c:pt idx="19">
                  <c:v>Ningxia</c:v>
                </c:pt>
                <c:pt idx="20">
                  <c:v>Qinghai</c:v>
                </c:pt>
                <c:pt idx="21">
                  <c:v>Shaanxi</c:v>
                </c:pt>
                <c:pt idx="22">
                  <c:v>Shanghai</c:v>
                </c:pt>
                <c:pt idx="23">
                  <c:v>Shandong</c:v>
                </c:pt>
                <c:pt idx="24">
                  <c:v>Shanxi</c:v>
                </c:pt>
                <c:pt idx="25">
                  <c:v>Sichuan</c:v>
                </c:pt>
                <c:pt idx="26">
                  <c:v>Tianjin</c:v>
                </c:pt>
                <c:pt idx="27">
                  <c:v>Tibet (Xizang)</c:v>
                </c:pt>
                <c:pt idx="28">
                  <c:v>Xinjiang</c:v>
                </c:pt>
                <c:pt idx="29">
                  <c:v>Yunnan</c:v>
                </c:pt>
                <c:pt idx="30">
                  <c:v>Zhejiang</c:v>
                </c:pt>
              </c:strCache>
            </c:strRef>
          </c:cat>
          <c:val>
            <c:numRef>
              <c:f>Sheet1!$B$2:$B$32</c:f>
              <c:numCache>
                <c:formatCode>0</c:formatCode>
                <c:ptCount val="31"/>
                <c:pt idx="0">
                  <c:v>127.30320550725746</c:v>
                </c:pt>
                <c:pt idx="1">
                  <c:v>3.7784674882653571</c:v>
                </c:pt>
                <c:pt idx="2">
                  <c:v>71.359678766773229</c:v>
                </c:pt>
                <c:pt idx="3">
                  <c:v>60.00107388441991</c:v>
                </c:pt>
                <c:pt idx="4">
                  <c:v>25.560934037687787</c:v>
                </c:pt>
                <c:pt idx="5">
                  <c:v>60.635079386513283</c:v>
                </c:pt>
                <c:pt idx="6">
                  <c:v>147.80701873977878</c:v>
                </c:pt>
                <c:pt idx="7">
                  <c:v>62.999583758243922</c:v>
                </c:pt>
                <c:pt idx="8">
                  <c:v>5.3791869994643955</c:v>
                </c:pt>
                <c:pt idx="9">
                  <c:v>50.199375209527332</c:v>
                </c:pt>
                <c:pt idx="10">
                  <c:v>53.096845036490805</c:v>
                </c:pt>
                <c:pt idx="11">
                  <c:v>59.77830765394274</c:v>
                </c:pt>
                <c:pt idx="12">
                  <c:v>65.346282342741247</c:v>
                </c:pt>
                <c:pt idx="13">
                  <c:v>223.98187003306015</c:v>
                </c:pt>
                <c:pt idx="14">
                  <c:v>20.584983569651254</c:v>
                </c:pt>
                <c:pt idx="15">
                  <c:v>52.681075798005992</c:v>
                </c:pt>
                <c:pt idx="16">
                  <c:v>100.45537266705541</c:v>
                </c:pt>
                <c:pt idx="17">
                  <c:v>40.970251000373793</c:v>
                </c:pt>
                <c:pt idx="18">
                  <c:v>57.267451628109853</c:v>
                </c:pt>
                <c:pt idx="19">
                  <c:v>7.7457248387214541</c:v>
                </c:pt>
                <c:pt idx="20">
                  <c:v>21.802885930610902</c:v>
                </c:pt>
                <c:pt idx="21">
                  <c:v>55.732180211151366</c:v>
                </c:pt>
                <c:pt idx="22">
                  <c:v>8.1313844741752919E-2</c:v>
                </c:pt>
                <c:pt idx="23">
                  <c:v>62.304512261280969</c:v>
                </c:pt>
                <c:pt idx="24">
                  <c:v>56.799296605048291</c:v>
                </c:pt>
                <c:pt idx="25">
                  <c:v>56.644457023984501</c:v>
                </c:pt>
                <c:pt idx="26">
                  <c:v>0.84287213763668123</c:v>
                </c:pt>
                <c:pt idx="27">
                  <c:v>0.86410927715944064</c:v>
                </c:pt>
                <c:pt idx="28">
                  <c:v>44.716017416744926</c:v>
                </c:pt>
                <c:pt idx="29">
                  <c:v>34.429857725814259</c:v>
                </c:pt>
                <c:pt idx="30">
                  <c:v>49.100333925296972</c:v>
                </c:pt>
              </c:numCache>
            </c:numRef>
          </c:val>
        </c:ser>
        <c:ser>
          <c:idx val="1"/>
          <c:order val="1"/>
          <c:tx>
            <c:strRef>
              <c:f>Sheet1!$C$1</c:f>
              <c:strCache>
                <c:ptCount val="1"/>
                <c:pt idx="0">
                  <c:v>Other sectors</c:v>
                </c:pt>
              </c:strCache>
            </c:strRef>
          </c:tx>
          <c:spPr>
            <a:solidFill>
              <a:srgbClr val="FF0000"/>
            </a:solidFill>
          </c:spPr>
          <c:invertIfNegative val="0"/>
          <c:cat>
            <c:strRef>
              <c:f>Sheet1!$A$2:$A$32</c:f>
              <c:strCache>
                <c:ptCount val="31"/>
                <c:pt idx="0">
                  <c:v>Anhui</c:v>
                </c:pt>
                <c:pt idx="1">
                  <c:v>Beijing</c:v>
                </c:pt>
                <c:pt idx="2">
                  <c:v>Chongqing</c:v>
                </c:pt>
                <c:pt idx="3">
                  <c:v>Fujian</c:v>
                </c:pt>
                <c:pt idx="4">
                  <c:v>Gansu</c:v>
                </c:pt>
                <c:pt idx="5">
                  <c:v>Guangdong</c:v>
                </c:pt>
                <c:pt idx="6">
                  <c:v>Guangxi</c:v>
                </c:pt>
                <c:pt idx="7">
                  <c:v>Guizhou</c:v>
                </c:pt>
                <c:pt idx="8">
                  <c:v>Hainan</c:v>
                </c:pt>
                <c:pt idx="9">
                  <c:v>Hebei</c:v>
                </c:pt>
                <c:pt idx="10">
                  <c:v>Heilongjiang</c:v>
                </c:pt>
                <c:pt idx="11">
                  <c:v>Henan</c:v>
                </c:pt>
                <c:pt idx="12">
                  <c:v>Hubei</c:v>
                </c:pt>
                <c:pt idx="13">
                  <c:v>Hunan</c:v>
                </c:pt>
                <c:pt idx="14">
                  <c:v>Jilin</c:v>
                </c:pt>
                <c:pt idx="15">
                  <c:v>Jiangsu</c:v>
                </c:pt>
                <c:pt idx="16">
                  <c:v>Jiangxi</c:v>
                </c:pt>
                <c:pt idx="17">
                  <c:v>Liaoning</c:v>
                </c:pt>
                <c:pt idx="18">
                  <c:v>Inner Mongolia</c:v>
                </c:pt>
                <c:pt idx="19">
                  <c:v>Ningxia</c:v>
                </c:pt>
                <c:pt idx="20">
                  <c:v>Qinghai</c:v>
                </c:pt>
                <c:pt idx="21">
                  <c:v>Shaanxi</c:v>
                </c:pt>
                <c:pt idx="22">
                  <c:v>Shanghai</c:v>
                </c:pt>
                <c:pt idx="23">
                  <c:v>Shandong</c:v>
                </c:pt>
                <c:pt idx="24">
                  <c:v>Shanxi</c:v>
                </c:pt>
                <c:pt idx="25">
                  <c:v>Sichuan</c:v>
                </c:pt>
                <c:pt idx="26">
                  <c:v>Tianjin</c:v>
                </c:pt>
                <c:pt idx="27">
                  <c:v>Tibet (Xizang)</c:v>
                </c:pt>
                <c:pt idx="28">
                  <c:v>Xinjiang</c:v>
                </c:pt>
                <c:pt idx="29">
                  <c:v>Yunnan</c:v>
                </c:pt>
                <c:pt idx="30">
                  <c:v>Zhejiang</c:v>
                </c:pt>
              </c:strCache>
            </c:strRef>
          </c:cat>
          <c:val>
            <c:numRef>
              <c:f>Sheet1!$C$2:$C$32</c:f>
              <c:numCache>
                <c:formatCode>0</c:formatCode>
                <c:ptCount val="31"/>
                <c:pt idx="0">
                  <c:v>417.49912116205149</c:v>
                </c:pt>
                <c:pt idx="1">
                  <c:v>163.78785644978262</c:v>
                </c:pt>
                <c:pt idx="2">
                  <c:v>120.89197274236777</c:v>
                </c:pt>
                <c:pt idx="3">
                  <c:v>88.727659607219081</c:v>
                </c:pt>
                <c:pt idx="4">
                  <c:v>187.26845859304822</c:v>
                </c:pt>
                <c:pt idx="5">
                  <c:v>439.12842480682673</c:v>
                </c:pt>
                <c:pt idx="6">
                  <c:v>163.69308434280222</c:v>
                </c:pt>
                <c:pt idx="7">
                  <c:v>160.74662221485607</c:v>
                </c:pt>
                <c:pt idx="8">
                  <c:v>80.863124964237301</c:v>
                </c:pt>
                <c:pt idx="9">
                  <c:v>967.47875075063257</c:v>
                </c:pt>
                <c:pt idx="10">
                  <c:v>391.34787858096718</c:v>
                </c:pt>
                <c:pt idx="11">
                  <c:v>719.56797706338523</c:v>
                </c:pt>
                <c:pt idx="12">
                  <c:v>464.85349470295375</c:v>
                </c:pt>
                <c:pt idx="13">
                  <c:v>192.40367526458988</c:v>
                </c:pt>
                <c:pt idx="14">
                  <c:v>338.51486476351278</c:v>
                </c:pt>
                <c:pt idx="15">
                  <c:v>828.88849113597701</c:v>
                </c:pt>
                <c:pt idx="16">
                  <c:v>175.53786686091956</c:v>
                </c:pt>
                <c:pt idx="17">
                  <c:v>571.78256278733727</c:v>
                </c:pt>
                <c:pt idx="18">
                  <c:v>284.99658722390916</c:v>
                </c:pt>
                <c:pt idx="19">
                  <c:v>75.047411273249139</c:v>
                </c:pt>
                <c:pt idx="20">
                  <c:v>33.819635477013293</c:v>
                </c:pt>
                <c:pt idx="21">
                  <c:v>220.69695768409767</c:v>
                </c:pt>
                <c:pt idx="22">
                  <c:v>254.13660839518727</c:v>
                </c:pt>
                <c:pt idx="23">
                  <c:v>917.57182309130803</c:v>
                </c:pt>
                <c:pt idx="24">
                  <c:v>401.65499861246769</c:v>
                </c:pt>
                <c:pt idx="25">
                  <c:v>668.58802650604946</c:v>
                </c:pt>
                <c:pt idx="26">
                  <c:v>135.24782285469632</c:v>
                </c:pt>
                <c:pt idx="27">
                  <c:v>45.761296326667754</c:v>
                </c:pt>
                <c:pt idx="28">
                  <c:v>113.82723220759908</c:v>
                </c:pt>
                <c:pt idx="29">
                  <c:v>258.97750626892872</c:v>
                </c:pt>
                <c:pt idx="30">
                  <c:v>422.48406961281501</c:v>
                </c:pt>
              </c:numCache>
            </c:numRef>
          </c:val>
        </c:ser>
        <c:dLbls>
          <c:showLegendKey val="0"/>
          <c:showVal val="0"/>
          <c:showCatName val="0"/>
          <c:showSerName val="0"/>
          <c:showPercent val="0"/>
          <c:showBubbleSize val="0"/>
        </c:dLbls>
        <c:gapWidth val="75"/>
        <c:overlap val="100"/>
        <c:axId val="199120384"/>
        <c:axId val="199121920"/>
      </c:barChart>
      <c:catAx>
        <c:axId val="199120384"/>
        <c:scaling>
          <c:orientation val="minMax"/>
        </c:scaling>
        <c:delete val="0"/>
        <c:axPos val="b"/>
        <c:majorTickMark val="none"/>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nl-NL"/>
          </a:p>
        </c:txPr>
        <c:crossAx val="199121920"/>
        <c:crosses val="autoZero"/>
        <c:auto val="1"/>
        <c:lblAlgn val="ctr"/>
        <c:lblOffset val="100"/>
        <c:noMultiLvlLbl val="0"/>
      </c:catAx>
      <c:valAx>
        <c:axId val="199121920"/>
        <c:scaling>
          <c:orientation val="minMax"/>
        </c:scaling>
        <c:delete val="0"/>
        <c:axPos val="l"/>
        <c:majorGridlines/>
        <c:title>
          <c:tx>
            <c:rich>
              <a:bodyPr/>
              <a:lstStyle/>
              <a:p>
                <a:pPr>
                  <a:defRPr sz="1400"/>
                </a:pPr>
                <a:r>
                  <a:rPr lang="nl-NL" sz="1400" b="0" dirty="0" smtClean="0">
                    <a:latin typeface="Times New Roman" panose="02020603050405020304" pitchFamily="18" charset="0"/>
                    <a:cs typeface="Times New Roman" panose="02020603050405020304" pitchFamily="18" charset="0"/>
                  </a:rPr>
                  <a:t>Cement</a:t>
                </a:r>
                <a:r>
                  <a:rPr lang="nl-NL" sz="1400" b="0" baseline="0" dirty="0" smtClean="0">
                    <a:latin typeface="Times New Roman" panose="02020603050405020304" pitchFamily="18" charset="0"/>
                    <a:cs typeface="Times New Roman" panose="02020603050405020304" pitchFamily="18" charset="0"/>
                  </a:rPr>
                  <a:t> </a:t>
                </a:r>
                <a:r>
                  <a:rPr lang="nl-NL" sz="1400" b="0" baseline="0" dirty="0" err="1" smtClean="0">
                    <a:latin typeface="Times New Roman" panose="02020603050405020304" pitchFamily="18" charset="0"/>
                    <a:cs typeface="Times New Roman" panose="02020603050405020304" pitchFamily="18" charset="0"/>
                  </a:rPr>
                  <a:t>contribution</a:t>
                </a:r>
                <a:r>
                  <a:rPr lang="nl-NL" sz="1400" b="0" baseline="0" dirty="0" smtClean="0">
                    <a:latin typeface="Times New Roman" panose="02020603050405020304" pitchFamily="18" charset="0"/>
                    <a:cs typeface="Times New Roman" panose="02020603050405020304" pitchFamily="18" charset="0"/>
                  </a:rPr>
                  <a:t> of Total PM2.5 </a:t>
                </a:r>
                <a:r>
                  <a:rPr lang="nl-NL" sz="1400" b="0" baseline="0" dirty="0" err="1" smtClean="0">
                    <a:latin typeface="Times New Roman" panose="02020603050405020304" pitchFamily="18" charset="0"/>
                    <a:cs typeface="Times New Roman" panose="02020603050405020304" pitchFamily="18" charset="0"/>
                  </a:rPr>
                  <a:t>emissions</a:t>
                </a:r>
                <a:endParaRPr lang="nl-NL" sz="1400" b="0" dirty="0">
                  <a:latin typeface="Times New Roman" panose="02020603050405020304" pitchFamily="18" charset="0"/>
                  <a:cs typeface="Times New Roman" panose="02020603050405020304" pitchFamily="18" charset="0"/>
                </a:endParaRPr>
              </a:p>
            </c:rich>
          </c:tx>
          <c:layout>
            <c:manualLayout>
              <c:xMode val="edge"/>
              <c:yMode val="edge"/>
              <c:x val="1.8876498841398574E-2"/>
              <c:y val="0.1015930769597029"/>
            </c:manualLayout>
          </c:layout>
          <c:overlay val="0"/>
        </c:title>
        <c:numFmt formatCode="0%" sourceLinked="1"/>
        <c:majorTickMark val="out"/>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nl-NL"/>
          </a:p>
        </c:txPr>
        <c:crossAx val="199120384"/>
        <c:crosses val="autoZero"/>
        <c:crossBetween val="between"/>
      </c:valAx>
    </c:plotArea>
    <c:legend>
      <c:legendPos val="b"/>
      <c:layout>
        <c:manualLayout>
          <c:xMode val="edge"/>
          <c:yMode val="edge"/>
          <c:x val="0.10096859093845539"/>
          <c:y val="0.94451067376225162"/>
          <c:w val="0.72130951499216134"/>
          <c:h val="5.5473910624729568E-2"/>
        </c:manualLayout>
      </c:layout>
      <c:overlay val="0"/>
      <c:txPr>
        <a:bodyPr/>
        <a:lstStyle/>
        <a:p>
          <a:pPr>
            <a:defRPr sz="1200">
              <a:latin typeface="Times New Roman" panose="02020603050405020304" pitchFamily="18" charset="0"/>
              <a:cs typeface="Times New Roman" panose="02020603050405020304" pitchFamily="18" charset="0"/>
            </a:defRPr>
          </a:pPr>
          <a:endParaRPr lang="nl-NL"/>
        </a:p>
      </c:txPr>
    </c:legend>
    <c:plotVisOnly val="1"/>
    <c:dispBlanksAs val="gap"/>
    <c:showDLblsOverMax val="0"/>
  </c:chart>
  <c:spPr>
    <a:gradFill>
      <a:gsLst>
        <a:gs pos="0">
          <a:schemeClr val="accent4">
            <a:lumMod val="20000"/>
            <a:lumOff val="80000"/>
          </a:schemeClr>
        </a:gs>
        <a:gs pos="50000">
          <a:schemeClr val="tx2">
            <a:lumMod val="20000"/>
            <a:lumOff val="80000"/>
          </a:schemeClr>
        </a:gs>
        <a:gs pos="100000">
          <a:schemeClr val="accent4">
            <a:lumMod val="40000"/>
            <a:lumOff val="60000"/>
          </a:schemeClr>
        </a:gs>
      </a:gsLst>
      <a:lin ang="5400000" scaled="0"/>
    </a:gra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7919784799128"/>
          <c:y val="3.5753073923139075E-2"/>
          <c:w val="0.81114236908335569"/>
          <c:h val="0.83128541273191869"/>
        </c:manualLayout>
      </c:layout>
      <c:barChart>
        <c:barDir val="col"/>
        <c:grouping val="clustered"/>
        <c:varyColors val="0"/>
        <c:ser>
          <c:idx val="0"/>
          <c:order val="0"/>
          <c:tx>
            <c:strRef>
              <c:f>Production!$D$1</c:f>
              <c:strCache>
                <c:ptCount val="1"/>
                <c:pt idx="0">
                  <c:v>Cement production (10^6 tone)</c:v>
                </c:pt>
              </c:strCache>
            </c:strRef>
          </c:tx>
          <c:spPr>
            <a:solidFill>
              <a:srgbClr val="0070C0"/>
            </a:solidFill>
          </c:spPr>
          <c:invertIfNegative val="0"/>
          <c:cat>
            <c:numRef>
              <c:f>Production!$A$43:$A$65</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Production!$D$43:$D$65</c:f>
              <c:numCache>
                <c:formatCode>0</c:formatCode>
                <c:ptCount val="23"/>
                <c:pt idx="0">
                  <c:v>209.71</c:v>
                </c:pt>
                <c:pt idx="1">
                  <c:v>252.61</c:v>
                </c:pt>
                <c:pt idx="2">
                  <c:v>308.22000000000003</c:v>
                </c:pt>
                <c:pt idx="3">
                  <c:v>363.33</c:v>
                </c:pt>
                <c:pt idx="4">
                  <c:v>421.19</c:v>
                </c:pt>
                <c:pt idx="5">
                  <c:v>475.91</c:v>
                </c:pt>
                <c:pt idx="6">
                  <c:v>492.12</c:v>
                </c:pt>
                <c:pt idx="7">
                  <c:v>512.76</c:v>
                </c:pt>
                <c:pt idx="8">
                  <c:v>527.05999999999938</c:v>
                </c:pt>
                <c:pt idx="9">
                  <c:v>561.04999999999939</c:v>
                </c:pt>
                <c:pt idx="10">
                  <c:v>593.19000000000005</c:v>
                </c:pt>
                <c:pt idx="11">
                  <c:v>661.04</c:v>
                </c:pt>
                <c:pt idx="12">
                  <c:v>725.34999999999923</c:v>
                </c:pt>
                <c:pt idx="13">
                  <c:v>862.71</c:v>
                </c:pt>
                <c:pt idx="14">
                  <c:v>973</c:v>
                </c:pt>
                <c:pt idx="15">
                  <c:v>1068.8499999999999</c:v>
                </c:pt>
                <c:pt idx="16">
                  <c:v>1236.1099999999999</c:v>
                </c:pt>
                <c:pt idx="17">
                  <c:v>1361.17</c:v>
                </c:pt>
                <c:pt idx="18">
                  <c:v>1420.1</c:v>
                </c:pt>
                <c:pt idx="19">
                  <c:v>1648.63</c:v>
                </c:pt>
                <c:pt idx="20">
                  <c:v>1868</c:v>
                </c:pt>
                <c:pt idx="21">
                  <c:v>2090</c:v>
                </c:pt>
                <c:pt idx="22">
                  <c:v>2210</c:v>
                </c:pt>
              </c:numCache>
            </c:numRef>
          </c:val>
        </c:ser>
        <c:dLbls>
          <c:showLegendKey val="0"/>
          <c:showVal val="0"/>
          <c:showCatName val="0"/>
          <c:showSerName val="0"/>
          <c:showPercent val="0"/>
          <c:showBubbleSize val="0"/>
        </c:dLbls>
        <c:gapWidth val="150"/>
        <c:axId val="199066368"/>
        <c:axId val="199067904"/>
      </c:barChart>
      <c:lineChart>
        <c:grouping val="standard"/>
        <c:varyColors val="0"/>
        <c:ser>
          <c:idx val="2"/>
          <c:order val="1"/>
          <c:tx>
            <c:strRef>
              <c:f>Production!$H$1</c:f>
              <c:strCache>
                <c:ptCount val="1"/>
                <c:pt idx="0">
                  <c:v>share of dry process (%) for cement production</c:v>
                </c:pt>
              </c:strCache>
            </c:strRef>
          </c:tx>
          <c:spPr>
            <a:ln w="28575">
              <a:solidFill>
                <a:srgbClr val="00B050"/>
              </a:solidFill>
            </a:ln>
          </c:spPr>
          <c:marker>
            <c:spPr>
              <a:ln w="28575"/>
            </c:spPr>
          </c:marker>
          <c:dLbls>
            <c:dLbl>
              <c:idx val="0"/>
              <c:layout/>
              <c:dLblPos val="t"/>
              <c:showLegendKey val="0"/>
              <c:showVal val="1"/>
              <c:showCatName val="0"/>
              <c:showSerName val="0"/>
              <c:showPercent val="0"/>
              <c:showBubbleSize val="0"/>
            </c:dLbl>
            <c:dLbl>
              <c:idx val="14"/>
              <c:layout/>
              <c:dLblPos val="t"/>
              <c:showLegendKey val="0"/>
              <c:showVal val="1"/>
              <c:showCatName val="0"/>
              <c:showSerName val="0"/>
              <c:showPercent val="0"/>
              <c:showBubbleSize val="0"/>
            </c:dLbl>
            <c:dLbl>
              <c:idx val="22"/>
              <c:layout/>
              <c:dLblPos val="t"/>
              <c:showLegendKey val="0"/>
              <c:showVal val="1"/>
              <c:showCatName val="0"/>
              <c:showSerName val="0"/>
              <c:showPercent val="0"/>
              <c:showBubbleSize val="0"/>
            </c:dLbl>
            <c:txPr>
              <a:bodyPr/>
              <a:lstStyle/>
              <a:p>
                <a:pPr>
                  <a:defRPr sz="1400">
                    <a:solidFill>
                      <a:srgbClr val="FF0000"/>
                    </a:solidFill>
                  </a:defRPr>
                </a:pPr>
                <a:endParaRPr lang="nl-NL"/>
              </a:p>
            </c:txPr>
            <c:dLblPos val="t"/>
            <c:showLegendKey val="0"/>
            <c:showVal val="0"/>
            <c:showCatName val="0"/>
            <c:showSerName val="0"/>
            <c:showPercent val="0"/>
            <c:showBubbleSize val="0"/>
          </c:dLbls>
          <c:cat>
            <c:numRef>
              <c:f>Production!$A$49:$A$65</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Production!$H$43:$H$65</c:f>
              <c:numCache>
                <c:formatCode>0%</c:formatCode>
                <c:ptCount val="23"/>
                <c:pt idx="0">
                  <c:v>5.6077440274664998E-2</c:v>
                </c:pt>
                <c:pt idx="1">
                  <c:v>6.0528086774078602E-2</c:v>
                </c:pt>
                <c:pt idx="2">
                  <c:v>7.6341574200246606E-2</c:v>
                </c:pt>
                <c:pt idx="3">
                  <c:v>7.77254837200341E-2</c:v>
                </c:pt>
                <c:pt idx="4">
                  <c:v>7.2603813006006795E-2</c:v>
                </c:pt>
                <c:pt idx="5">
                  <c:v>6.6735307095879506E-2</c:v>
                </c:pt>
                <c:pt idx="6">
                  <c:v>6.5735999349752106E-2</c:v>
                </c:pt>
                <c:pt idx="7">
                  <c:v>6.6541851938528698E-2</c:v>
                </c:pt>
                <c:pt idx="8">
                  <c:v>8.9287747125564407E-2</c:v>
                </c:pt>
                <c:pt idx="9">
                  <c:v>9.8547366544871298E-2</c:v>
                </c:pt>
                <c:pt idx="10">
                  <c:v>0.102159510443534</c:v>
                </c:pt>
                <c:pt idx="11">
                  <c:v>0.14177659445721899</c:v>
                </c:pt>
                <c:pt idx="12">
                  <c:v>0.170124767353691</c:v>
                </c:pt>
                <c:pt idx="13">
                  <c:v>0.21988849091815299</c:v>
                </c:pt>
                <c:pt idx="14">
                  <c:v>0.32507708119218898</c:v>
                </c:pt>
                <c:pt idx="15">
                  <c:v>0.44225101744866002</c:v>
                </c:pt>
                <c:pt idx="16">
                  <c:v>0.48709257266748102</c:v>
                </c:pt>
                <c:pt idx="17">
                  <c:v>0.52520992969283797</c:v>
                </c:pt>
                <c:pt idx="18">
                  <c:v>0.60425322160411199</c:v>
                </c:pt>
                <c:pt idx="19">
                  <c:v>0.769426736138491</c:v>
                </c:pt>
                <c:pt idx="20">
                  <c:v>0.8</c:v>
                </c:pt>
                <c:pt idx="21">
                  <c:v>0.88995215311004805</c:v>
                </c:pt>
                <c:pt idx="22">
                  <c:v>0.92170135746606296</c:v>
                </c:pt>
              </c:numCache>
            </c:numRef>
          </c:val>
          <c:smooth val="0"/>
        </c:ser>
        <c:dLbls>
          <c:showLegendKey val="0"/>
          <c:showVal val="0"/>
          <c:showCatName val="0"/>
          <c:showSerName val="0"/>
          <c:showPercent val="0"/>
          <c:showBubbleSize val="0"/>
        </c:dLbls>
        <c:marker val="1"/>
        <c:smooth val="0"/>
        <c:axId val="199071616"/>
        <c:axId val="199070080"/>
      </c:lineChart>
      <c:catAx>
        <c:axId val="199066368"/>
        <c:scaling>
          <c:orientation val="minMax"/>
        </c:scaling>
        <c:delete val="0"/>
        <c:axPos val="b"/>
        <c:numFmt formatCode="General" sourceLinked="1"/>
        <c:majorTickMark val="none"/>
        <c:minorTickMark val="none"/>
        <c:tickLblPos val="nextTo"/>
        <c:txPr>
          <a:bodyPr/>
          <a:lstStyle/>
          <a:p>
            <a:pPr>
              <a:defRPr sz="1200">
                <a:latin typeface="Times New Roman" panose="02020603050405020304" pitchFamily="18" charset="0"/>
                <a:cs typeface="Times New Roman" panose="02020603050405020304" pitchFamily="18" charset="0"/>
              </a:defRPr>
            </a:pPr>
            <a:endParaRPr lang="nl-NL"/>
          </a:p>
        </c:txPr>
        <c:crossAx val="199067904"/>
        <c:crosses val="autoZero"/>
        <c:auto val="1"/>
        <c:lblAlgn val="ctr"/>
        <c:lblOffset val="100"/>
        <c:noMultiLvlLbl val="0"/>
      </c:catAx>
      <c:valAx>
        <c:axId val="199067904"/>
        <c:scaling>
          <c:orientation val="minMax"/>
        </c:scaling>
        <c:delete val="0"/>
        <c:axPos val="l"/>
        <c:majorGridlines/>
        <c:title>
          <c:tx>
            <c:rich>
              <a:bodyPr/>
              <a:lstStyle/>
              <a:p>
                <a:pPr>
                  <a:defRPr sz="1400" b="0"/>
                </a:pPr>
                <a:r>
                  <a:rPr lang="nl-NL" sz="1400" b="0">
                    <a:latin typeface="Times New Roman" panose="02020603050405020304" pitchFamily="18" charset="0"/>
                    <a:cs typeface="Times New Roman" panose="02020603050405020304" pitchFamily="18" charset="0"/>
                  </a:rPr>
                  <a:t>Unit: [Mt]</a:t>
                </a:r>
              </a:p>
            </c:rich>
          </c:tx>
          <c:layout>
            <c:manualLayout>
              <c:xMode val="edge"/>
              <c:yMode val="edge"/>
              <c:x val="5.5508953584157156E-3"/>
              <c:y val="0.29655767460885574"/>
            </c:manualLayout>
          </c:layout>
          <c:overlay val="0"/>
        </c:title>
        <c:numFmt formatCode="0" sourceLinked="1"/>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nl-NL"/>
          </a:p>
        </c:txPr>
        <c:crossAx val="199066368"/>
        <c:crosses val="autoZero"/>
        <c:crossBetween val="between"/>
        <c:majorUnit val="500"/>
      </c:valAx>
      <c:valAx>
        <c:axId val="199070080"/>
        <c:scaling>
          <c:orientation val="minMax"/>
        </c:scaling>
        <c:delete val="0"/>
        <c:axPos val="r"/>
        <c:numFmt formatCode="0%" sourceLinked="1"/>
        <c:majorTickMark val="out"/>
        <c:minorTickMark val="none"/>
        <c:tickLblPos val="nextTo"/>
        <c:txPr>
          <a:bodyPr/>
          <a:lstStyle/>
          <a:p>
            <a:pPr>
              <a:defRPr sz="1600">
                <a:latin typeface="Times New Roman" panose="02020603050405020304" pitchFamily="18" charset="0"/>
                <a:cs typeface="Times New Roman" panose="02020603050405020304" pitchFamily="18" charset="0"/>
              </a:defRPr>
            </a:pPr>
            <a:endParaRPr lang="nl-NL"/>
          </a:p>
        </c:txPr>
        <c:crossAx val="199071616"/>
        <c:crosses val="max"/>
        <c:crossBetween val="between"/>
      </c:valAx>
      <c:catAx>
        <c:axId val="199071616"/>
        <c:scaling>
          <c:orientation val="minMax"/>
        </c:scaling>
        <c:delete val="1"/>
        <c:axPos val="b"/>
        <c:numFmt formatCode="General" sourceLinked="1"/>
        <c:majorTickMark val="out"/>
        <c:minorTickMark val="none"/>
        <c:tickLblPos val="nextTo"/>
        <c:crossAx val="199070080"/>
        <c:crosses val="autoZero"/>
        <c:auto val="1"/>
        <c:lblAlgn val="ctr"/>
        <c:lblOffset val="100"/>
        <c:noMultiLvlLbl val="0"/>
      </c:catAx>
      <c:spPr>
        <a:gradFill>
          <a:gsLst>
            <a:gs pos="0">
              <a:schemeClr val="bg1">
                <a:lumMod val="75000"/>
              </a:schemeClr>
            </a:gs>
            <a:gs pos="50000">
              <a:schemeClr val="accent1">
                <a:tint val="44500"/>
                <a:satMod val="160000"/>
              </a:schemeClr>
            </a:gs>
            <a:gs pos="100000">
              <a:schemeClr val="bg1"/>
            </a:gs>
          </a:gsLst>
          <a:lin ang="5400000" scaled="0"/>
        </a:gradFill>
      </c:spPr>
    </c:plotArea>
    <c:legend>
      <c:legendPos val="r"/>
      <c:layout>
        <c:manualLayout>
          <c:xMode val="edge"/>
          <c:yMode val="edge"/>
          <c:x val="7.5437783215827545E-2"/>
          <c:y val="4.470854813810074E-2"/>
          <c:w val="0.8030868388393424"/>
          <c:h val="0.10822284256973107"/>
        </c:manualLayout>
      </c:layout>
      <c:overlay val="0"/>
      <c:txPr>
        <a:bodyPr/>
        <a:lstStyle/>
        <a:p>
          <a:pPr>
            <a:defRPr sz="1200">
              <a:latin typeface="Times New Roman" panose="02020603050405020304" pitchFamily="18" charset="0"/>
              <a:cs typeface="Times New Roman" panose="02020603050405020304" pitchFamily="18" charset="0"/>
            </a:defRPr>
          </a:pPr>
          <a:endParaRPr lang="nl-NL"/>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02272438698737"/>
          <c:y val="4.0214894423495427E-2"/>
          <c:w val="0.87882238852260608"/>
          <c:h val="0.81105571603155202"/>
        </c:manualLayout>
      </c:layout>
      <c:lineChart>
        <c:grouping val="standard"/>
        <c:varyColors val="0"/>
        <c:ser>
          <c:idx val="1"/>
          <c:order val="0"/>
          <c:tx>
            <c:strRef>
              <c:f>'[Worksheet in Drawing in CMAS conference.pptx.vsd]OUR STUDY'!$B$34</c:f>
              <c:strCache>
                <c:ptCount val="1"/>
                <c:pt idx="0">
                  <c:v>Total energy use (PJ)</c:v>
                </c:pt>
              </c:strCache>
            </c:strRef>
          </c:tx>
          <c:cat>
            <c:numRef>
              <c:f>'[Worksheet in Drawing in CMAS conference.pptx.vsd]OUR STUDY'!$A$35:$A$48</c:f>
              <c:numCache>
                <c:formatCode>General</c:formatCode>
                <c:ptCount val="14"/>
                <c:pt idx="0">
                  <c:v>1990</c:v>
                </c:pt>
                <c:pt idx="1">
                  <c:v>1995</c:v>
                </c:pt>
                <c:pt idx="2">
                  <c:v>2000</c:v>
                </c:pt>
                <c:pt idx="3">
                  <c:v>2001</c:v>
                </c:pt>
                <c:pt idx="4">
                  <c:v>2002</c:v>
                </c:pt>
                <c:pt idx="5">
                  <c:v>2003</c:v>
                </c:pt>
                <c:pt idx="6">
                  <c:v>2004</c:v>
                </c:pt>
                <c:pt idx="7">
                  <c:v>2005</c:v>
                </c:pt>
                <c:pt idx="8">
                  <c:v>2006</c:v>
                </c:pt>
                <c:pt idx="9">
                  <c:v>2007</c:v>
                </c:pt>
                <c:pt idx="10">
                  <c:v>2008</c:v>
                </c:pt>
                <c:pt idx="11">
                  <c:v>2009</c:v>
                </c:pt>
                <c:pt idx="12">
                  <c:v>2010</c:v>
                </c:pt>
                <c:pt idx="13">
                  <c:v>2011</c:v>
                </c:pt>
              </c:numCache>
            </c:numRef>
          </c:cat>
          <c:val>
            <c:numRef>
              <c:f>'[Worksheet in Drawing in CMAS conference.pptx.vsd]OUR STUDY'!$B$35:$B$48</c:f>
              <c:numCache>
                <c:formatCode>General</c:formatCode>
                <c:ptCount val="14"/>
                <c:pt idx="0">
                  <c:v>1200</c:v>
                </c:pt>
                <c:pt idx="1">
                  <c:v>2432</c:v>
                </c:pt>
                <c:pt idx="2">
                  <c:v>2936</c:v>
                </c:pt>
                <c:pt idx="3">
                  <c:v>3226</c:v>
                </c:pt>
                <c:pt idx="4">
                  <c:v>3438</c:v>
                </c:pt>
                <c:pt idx="5">
                  <c:v>4012</c:v>
                </c:pt>
                <c:pt idx="6">
                  <c:v>4429</c:v>
                </c:pt>
                <c:pt idx="7">
                  <c:v>4820</c:v>
                </c:pt>
                <c:pt idx="8">
                  <c:v>5300</c:v>
                </c:pt>
                <c:pt idx="9">
                  <c:v>5490</c:v>
                </c:pt>
                <c:pt idx="10">
                  <c:v>5570</c:v>
                </c:pt>
                <c:pt idx="11">
                  <c:v>6120</c:v>
                </c:pt>
                <c:pt idx="12">
                  <c:v>6482</c:v>
                </c:pt>
                <c:pt idx="13">
                  <c:v>6961</c:v>
                </c:pt>
              </c:numCache>
            </c:numRef>
          </c:val>
          <c:smooth val="0"/>
        </c:ser>
        <c:dLbls>
          <c:showLegendKey val="0"/>
          <c:showVal val="0"/>
          <c:showCatName val="0"/>
          <c:showSerName val="0"/>
          <c:showPercent val="0"/>
          <c:showBubbleSize val="0"/>
        </c:dLbls>
        <c:marker val="1"/>
        <c:smooth val="0"/>
        <c:axId val="199097728"/>
        <c:axId val="198939776"/>
      </c:lineChart>
      <c:catAx>
        <c:axId val="199097728"/>
        <c:scaling>
          <c:orientation val="minMax"/>
        </c:scaling>
        <c:delete val="0"/>
        <c:axPos val="b"/>
        <c:numFmt formatCode="General" sourceLinked="1"/>
        <c:majorTickMark val="none"/>
        <c:minorTickMark val="none"/>
        <c:tickLblPos val="nextTo"/>
        <c:crossAx val="198939776"/>
        <c:crosses val="autoZero"/>
        <c:auto val="1"/>
        <c:lblAlgn val="ctr"/>
        <c:lblOffset val="100"/>
        <c:noMultiLvlLbl val="0"/>
      </c:catAx>
      <c:valAx>
        <c:axId val="198939776"/>
        <c:scaling>
          <c:orientation val="minMax"/>
        </c:scaling>
        <c:delete val="0"/>
        <c:axPos val="l"/>
        <c:majorGridlines/>
        <c:title>
          <c:tx>
            <c:rich>
              <a:bodyPr/>
              <a:lstStyle/>
              <a:p>
                <a:pPr>
                  <a:defRPr/>
                </a:pPr>
                <a:r>
                  <a:rPr lang="nl-NL"/>
                  <a:t>Unit: [PJ]</a:t>
                </a:r>
              </a:p>
            </c:rich>
          </c:tx>
          <c:layout>
            <c:manualLayout>
              <c:xMode val="edge"/>
              <c:yMode val="edge"/>
              <c:x val="8.8066930867459273E-3"/>
              <c:y val="6.0517136836218871E-2"/>
            </c:manualLayout>
          </c:layout>
          <c:overlay val="0"/>
        </c:title>
        <c:numFmt formatCode="General" sourceLinked="1"/>
        <c:majorTickMark val="none"/>
        <c:minorTickMark val="none"/>
        <c:tickLblPos val="nextTo"/>
        <c:crossAx val="199097728"/>
        <c:crosses val="autoZero"/>
        <c:crossBetween val="between"/>
      </c:valAx>
    </c:plotArea>
    <c:legend>
      <c:legendPos val="t"/>
      <c:layout/>
      <c:overlay val="0"/>
    </c:legend>
    <c:plotVisOnly val="1"/>
    <c:dispBlanksAs val="gap"/>
    <c:showDLblsOverMax val="0"/>
  </c:chart>
  <c:spPr>
    <a:gradFill rotWithShape="1">
      <a:gsLst>
        <a:gs pos="0">
          <a:schemeClr val="accent5">
            <a:tint val="35000"/>
            <a:satMod val="253000"/>
          </a:schemeClr>
        </a:gs>
        <a:gs pos="50000">
          <a:schemeClr val="accent5">
            <a:tint val="42000"/>
            <a:satMod val="255000"/>
          </a:schemeClr>
        </a:gs>
        <a:gs pos="97000">
          <a:schemeClr val="accent5">
            <a:tint val="53000"/>
            <a:satMod val="260000"/>
          </a:schemeClr>
        </a:gs>
        <a:gs pos="100000">
          <a:schemeClr val="accent5">
            <a:tint val="56000"/>
            <a:satMod val="275000"/>
          </a:schemeClr>
        </a:gs>
      </a:gsLst>
      <a:path path="circle">
        <a:fillToRect l="50000" t="50000" r="50000" b="50000"/>
      </a:path>
    </a:gradFill>
    <a:ln w="9525" cap="flat" cmpd="sng" algn="ctr">
      <a:solidFill>
        <a:schemeClr val="accent5"/>
      </a:solidFill>
      <a:prstDash val="solid"/>
    </a:ln>
    <a:effectLst>
      <a:outerShdw blurRad="63500" dist="25400" dir="5400000" rotWithShape="0">
        <a:srgbClr val="000000">
          <a:alpha val="43137"/>
        </a:srgbClr>
      </a:outerShdw>
    </a:effectLst>
  </c:spPr>
  <c:txPr>
    <a:bodyPr/>
    <a:lstStyle/>
    <a:p>
      <a:pPr>
        <a:defRPr>
          <a:solidFill>
            <a:schemeClr val="dk1"/>
          </a:solidFill>
          <a:latin typeface="+mn-lt"/>
          <a:ea typeface="+mn-ea"/>
          <a:cs typeface="+mn-cs"/>
        </a:defRPr>
      </a:pPr>
      <a:endParaRPr lang="nl-N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26792878417002E-2"/>
          <c:y val="2.98755963910791E-2"/>
          <c:w val="0.87636929737648539"/>
          <c:h val="0.77712694621232559"/>
        </c:manualLayout>
      </c:layout>
      <c:barChart>
        <c:barDir val="col"/>
        <c:grouping val="stacked"/>
        <c:varyColors val="0"/>
        <c:ser>
          <c:idx val="0"/>
          <c:order val="0"/>
          <c:tx>
            <c:strRef>
              <c:f>Sheet2!$D$23</c:f>
              <c:strCache>
                <c:ptCount val="1"/>
                <c:pt idx="0">
                  <c:v>PM  (10^4 t)</c:v>
                </c:pt>
              </c:strCache>
            </c:strRef>
          </c:tx>
          <c:spPr>
            <a:pattFill prst="pct90">
              <a:fgClr>
                <a:schemeClr val="tx2">
                  <a:lumMod val="60000"/>
                  <a:lumOff val="40000"/>
                </a:schemeClr>
              </a:fgClr>
              <a:bgClr>
                <a:schemeClr val="bg1"/>
              </a:bgClr>
            </a:pattFill>
          </c:spPr>
          <c:invertIfNegative val="0"/>
          <c:cat>
            <c:numRef>
              <c:f>Sheet2!$A$24:$A$34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Sheet2!$D$24:$D$34</c:f>
              <c:numCache>
                <c:formatCode>General</c:formatCode>
                <c:ptCount val="11"/>
                <c:pt idx="0">
                  <c:v>809</c:v>
                </c:pt>
                <c:pt idx="1">
                  <c:v>551</c:v>
                </c:pt>
                <c:pt idx="2">
                  <c:v>524</c:v>
                </c:pt>
                <c:pt idx="3">
                  <c:v>498</c:v>
                </c:pt>
                <c:pt idx="4">
                  <c:v>566</c:v>
                </c:pt>
                <c:pt idx="5">
                  <c:v>569</c:v>
                </c:pt>
                <c:pt idx="6">
                  <c:v>515</c:v>
                </c:pt>
                <c:pt idx="7">
                  <c:v>444</c:v>
                </c:pt>
                <c:pt idx="8">
                  <c:v>368</c:v>
                </c:pt>
                <c:pt idx="9">
                  <c:v>358</c:v>
                </c:pt>
                <c:pt idx="10" formatCode="0">
                  <c:v>410.24099999999999</c:v>
                </c:pt>
              </c:numCache>
            </c:numRef>
          </c:val>
        </c:ser>
        <c:ser>
          <c:idx val="1"/>
          <c:order val="1"/>
          <c:tx>
            <c:strRef>
              <c:f>Sheet2!$D$36</c:f>
              <c:strCache>
                <c:ptCount val="1"/>
                <c:pt idx="0">
                  <c:v>SO2 (10^4 t)</c:v>
                </c:pt>
              </c:strCache>
            </c:strRef>
          </c:tx>
          <c:spPr>
            <a:pattFill prst="pct60">
              <a:fgClr>
                <a:srgbClr val="FF0000"/>
              </a:fgClr>
              <a:bgClr>
                <a:schemeClr val="bg1"/>
              </a:bgClr>
            </a:pattFill>
          </c:spPr>
          <c:invertIfNegative val="0"/>
          <c:cat>
            <c:numRef>
              <c:f>Sheet2!$A$24:$A$34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Sheet2!$D$37:$D$47</c:f>
              <c:numCache>
                <c:formatCode>General</c:formatCode>
                <c:ptCount val="11"/>
                <c:pt idx="0">
                  <c:v>100.34</c:v>
                </c:pt>
                <c:pt idx="1">
                  <c:v>100.55</c:v>
                </c:pt>
                <c:pt idx="2">
                  <c:v>95.11</c:v>
                </c:pt>
                <c:pt idx="3">
                  <c:v>91.51</c:v>
                </c:pt>
                <c:pt idx="4">
                  <c:v>98.87</c:v>
                </c:pt>
                <c:pt idx="5">
                  <c:v>104.21</c:v>
                </c:pt>
                <c:pt idx="6">
                  <c:v>105.83</c:v>
                </c:pt>
                <c:pt idx="7">
                  <c:v>94.83</c:v>
                </c:pt>
                <c:pt idx="8">
                  <c:v>86.37</c:v>
                </c:pt>
                <c:pt idx="9" formatCode="0.00">
                  <c:v>95.096782504596675</c:v>
                </c:pt>
                <c:pt idx="10" formatCode="0.00">
                  <c:v>113</c:v>
                </c:pt>
              </c:numCache>
            </c:numRef>
          </c:val>
        </c:ser>
        <c:ser>
          <c:idx val="2"/>
          <c:order val="2"/>
          <c:tx>
            <c:strRef>
              <c:f>Sheet2!$D$49</c:f>
              <c:strCache>
                <c:ptCount val="1"/>
                <c:pt idx="0">
                  <c:v>NOx (10^4 t)</c:v>
                </c:pt>
              </c:strCache>
            </c:strRef>
          </c:tx>
          <c:spPr>
            <a:pattFill prst="smCheck">
              <a:fgClr>
                <a:srgbClr val="00B050"/>
              </a:fgClr>
              <a:bgClr>
                <a:schemeClr val="bg1"/>
              </a:bgClr>
            </a:pattFill>
          </c:spPr>
          <c:invertIfNegative val="0"/>
          <c:cat>
            <c:numRef>
              <c:f>Sheet2!$A$24:$A$34</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Sheet2!$D$50:$D$60</c:f>
              <c:numCache>
                <c:formatCode>0</c:formatCode>
                <c:ptCount val="11"/>
                <c:pt idx="0">
                  <c:v>57.27</c:v>
                </c:pt>
                <c:pt idx="1">
                  <c:v>63.28</c:v>
                </c:pt>
                <c:pt idx="2">
                  <c:v>70.36</c:v>
                </c:pt>
                <c:pt idx="3">
                  <c:v>79.09</c:v>
                </c:pt>
                <c:pt idx="4">
                  <c:v>98.73</c:v>
                </c:pt>
                <c:pt idx="5">
                  <c:v>138</c:v>
                </c:pt>
                <c:pt idx="6">
                  <c:v>149.99</c:v>
                </c:pt>
                <c:pt idx="7">
                  <c:v>170.18</c:v>
                </c:pt>
                <c:pt idx="8">
                  <c:v>191.99</c:v>
                </c:pt>
                <c:pt idx="9">
                  <c:v>169.27</c:v>
                </c:pt>
                <c:pt idx="10">
                  <c:v>227.36</c:v>
                </c:pt>
              </c:numCache>
            </c:numRef>
          </c:val>
        </c:ser>
        <c:dLbls>
          <c:showLegendKey val="0"/>
          <c:showVal val="0"/>
          <c:showCatName val="0"/>
          <c:showSerName val="0"/>
          <c:showPercent val="0"/>
          <c:showBubbleSize val="0"/>
        </c:dLbls>
        <c:gapWidth val="75"/>
        <c:overlap val="100"/>
        <c:axId val="199166976"/>
        <c:axId val="199172864"/>
      </c:barChart>
      <c:catAx>
        <c:axId val="199166976"/>
        <c:scaling>
          <c:orientation val="minMax"/>
        </c:scaling>
        <c:delete val="0"/>
        <c:axPos val="b"/>
        <c:numFmt formatCode="General" sourceLinked="1"/>
        <c:majorTickMark val="none"/>
        <c:minorTickMark val="none"/>
        <c:tickLblPos val="nextTo"/>
        <c:crossAx val="199172864"/>
        <c:crosses val="autoZero"/>
        <c:auto val="1"/>
        <c:lblAlgn val="ctr"/>
        <c:lblOffset val="100"/>
        <c:noMultiLvlLbl val="0"/>
      </c:catAx>
      <c:valAx>
        <c:axId val="199172864"/>
        <c:scaling>
          <c:orientation val="minMax"/>
        </c:scaling>
        <c:delete val="0"/>
        <c:axPos val="l"/>
        <c:majorGridlines/>
        <c:title>
          <c:tx>
            <c:rich>
              <a:bodyPr/>
              <a:lstStyle/>
              <a:p>
                <a:pPr>
                  <a:defRPr/>
                </a:pPr>
                <a:r>
                  <a:rPr lang="nl-NL"/>
                  <a:t>Unit: [10^4 t]</a:t>
                </a:r>
              </a:p>
            </c:rich>
          </c:tx>
          <c:layout>
            <c:manualLayout>
              <c:xMode val="edge"/>
              <c:yMode val="edge"/>
              <c:x val="6.4977654072566338E-3"/>
              <c:y val="0.34021385190005349"/>
            </c:manualLayout>
          </c:layout>
          <c:overlay val="0"/>
        </c:title>
        <c:numFmt formatCode="General" sourceLinked="1"/>
        <c:majorTickMark val="out"/>
        <c:minorTickMark val="none"/>
        <c:tickLblPos val="nextTo"/>
        <c:crossAx val="199166976"/>
        <c:crosses val="autoZero"/>
        <c:crossBetween val="between"/>
      </c:valAx>
    </c:plotArea>
    <c:legend>
      <c:legendPos val="b"/>
      <c:layout>
        <c:manualLayout>
          <c:xMode val="edge"/>
          <c:yMode val="edge"/>
          <c:x val="0.2640722650759994"/>
          <c:y val="7.4691436401246383E-2"/>
          <c:w val="0.41419557797837947"/>
          <c:h val="8.1552548292354976E-2"/>
        </c:manualLayout>
      </c:layout>
      <c:overlay val="0"/>
    </c:legend>
    <c:plotVisOnly val="1"/>
    <c:dispBlanksAs val="gap"/>
    <c:showDLblsOverMax val="0"/>
  </c:chart>
  <c:spPr>
    <a:gradFill rotWithShape="1">
      <a:gsLst>
        <a:gs pos="0">
          <a:schemeClr val="accent6">
            <a:tint val="35000"/>
            <a:satMod val="253000"/>
          </a:schemeClr>
        </a:gs>
        <a:gs pos="50000">
          <a:schemeClr val="accent6">
            <a:tint val="42000"/>
            <a:satMod val="255000"/>
          </a:schemeClr>
        </a:gs>
        <a:gs pos="97000">
          <a:schemeClr val="accent6">
            <a:tint val="53000"/>
            <a:satMod val="260000"/>
          </a:schemeClr>
        </a:gs>
        <a:gs pos="100000">
          <a:schemeClr val="accent6">
            <a:tint val="56000"/>
            <a:satMod val="275000"/>
          </a:schemeClr>
        </a:gs>
      </a:gsLst>
      <a:path path="circle">
        <a:fillToRect l="50000" t="50000" r="50000" b="50000"/>
      </a:path>
    </a:gradFill>
    <a:ln w="9525" cap="flat" cmpd="sng" algn="ctr">
      <a:solidFill>
        <a:schemeClr val="accent6"/>
      </a:solidFill>
      <a:prstDash val="solid"/>
    </a:ln>
    <a:effectLst>
      <a:outerShdw blurRad="63500" dist="25400" dir="5400000" rotWithShape="0">
        <a:srgbClr val="000000">
          <a:alpha val="43137"/>
        </a:srgbClr>
      </a:outerShdw>
    </a:effectLst>
  </c:spPr>
  <c:txPr>
    <a:bodyPr/>
    <a:lstStyle/>
    <a:p>
      <a:pPr>
        <a:defRPr>
          <a:solidFill>
            <a:schemeClr val="dk1"/>
          </a:solidFill>
          <a:latin typeface="+mn-lt"/>
          <a:ea typeface="+mn-ea"/>
          <a:cs typeface="+mn-cs"/>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506914010633123"/>
          <c:y val="6.4622403018981034E-2"/>
          <c:w val="0.77815207695369337"/>
          <c:h val="0.87075519396203793"/>
        </c:manualLayout>
      </c:layout>
      <c:barChart>
        <c:barDir val="col"/>
        <c:grouping val="clustered"/>
        <c:varyColors val="0"/>
        <c:ser>
          <c:idx val="0"/>
          <c:order val="0"/>
          <c:invertIfNegative val="0"/>
          <c:cat>
            <c:strRef>
              <c:f>Results!$B$2:$G$2</c:f>
              <c:strCache>
                <c:ptCount val="6"/>
                <c:pt idx="0">
                  <c:v>2020BL</c:v>
                </c:pt>
                <c:pt idx="1">
                  <c:v>2020EEPCP</c:v>
                </c:pt>
                <c:pt idx="2">
                  <c:v>2020EEPTP</c:v>
                </c:pt>
                <c:pt idx="3">
                  <c:v>2030BL</c:v>
                </c:pt>
                <c:pt idx="4">
                  <c:v>2030EEPCP</c:v>
                </c:pt>
                <c:pt idx="5">
                  <c:v>2030EEPTP</c:v>
                </c:pt>
              </c:strCache>
            </c:strRef>
          </c:cat>
          <c:val>
            <c:numRef>
              <c:f>Results!$B$34:$G$34</c:f>
              <c:numCache>
                <c:formatCode>0</c:formatCode>
                <c:ptCount val="6"/>
                <c:pt idx="0">
                  <c:v>24451.427428302111</c:v>
                </c:pt>
                <c:pt idx="1">
                  <c:v>20713.331646346585</c:v>
                </c:pt>
                <c:pt idx="2">
                  <c:v>19026.161819027104</c:v>
                </c:pt>
                <c:pt idx="3">
                  <c:v>-109431.11515294947</c:v>
                </c:pt>
                <c:pt idx="4">
                  <c:v>-115118.47174407879</c:v>
                </c:pt>
                <c:pt idx="5">
                  <c:v>-117242.47970950692</c:v>
                </c:pt>
              </c:numCache>
            </c:numRef>
          </c:val>
        </c:ser>
        <c:dLbls>
          <c:showLegendKey val="0"/>
          <c:showVal val="0"/>
          <c:showCatName val="0"/>
          <c:showSerName val="0"/>
          <c:showPercent val="0"/>
          <c:showBubbleSize val="0"/>
        </c:dLbls>
        <c:gapWidth val="300"/>
        <c:axId val="199221248"/>
        <c:axId val="199222784"/>
      </c:barChart>
      <c:catAx>
        <c:axId val="199221248"/>
        <c:scaling>
          <c:orientation val="minMax"/>
        </c:scaling>
        <c:delete val="0"/>
        <c:axPos val="b"/>
        <c:majorTickMark val="none"/>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nl-NL"/>
          </a:p>
        </c:txPr>
        <c:crossAx val="199222784"/>
        <c:crosses val="autoZero"/>
        <c:auto val="1"/>
        <c:lblAlgn val="ctr"/>
        <c:lblOffset val="100"/>
        <c:noMultiLvlLbl val="0"/>
      </c:catAx>
      <c:valAx>
        <c:axId val="199222784"/>
        <c:scaling>
          <c:orientation val="minMax"/>
          <c:max val="30000"/>
          <c:min val="-120000"/>
        </c:scaling>
        <c:delete val="0"/>
        <c:axPos val="l"/>
        <c:majorGridlines/>
        <c:title>
          <c:tx>
            <c:rich>
              <a:bodyPr/>
              <a:lstStyle/>
              <a:p>
                <a:pPr>
                  <a:defRPr sz="1400">
                    <a:latin typeface="Times New Roman" panose="02020603050405020304" pitchFamily="18" charset="0"/>
                    <a:cs typeface="Times New Roman" panose="02020603050405020304" pitchFamily="18" charset="0"/>
                  </a:defRPr>
                </a:pPr>
                <a:r>
                  <a:rPr lang="nl-NL" sz="1400" b="0">
                    <a:latin typeface="Times New Roman" panose="02020603050405020304" pitchFamily="18" charset="0"/>
                    <a:cs typeface="Times New Roman" panose="02020603050405020304" pitchFamily="18" charset="0"/>
                  </a:rPr>
                  <a:t>Number of Deaths due to PM2.5, compared to 2010</a:t>
                </a:r>
              </a:p>
            </c:rich>
          </c:tx>
          <c:layout>
            <c:manualLayout>
              <c:xMode val="edge"/>
              <c:yMode val="edge"/>
              <c:x val="1.6950809618049543E-2"/>
              <c:y val="0.14869040370247749"/>
            </c:manualLayout>
          </c:layout>
          <c:overlay val="0"/>
        </c:title>
        <c:numFmt formatCode="0" sourceLinked="1"/>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nl-NL"/>
          </a:p>
        </c:txPr>
        <c:crossAx val="199221248"/>
        <c:crosses val="autoZero"/>
        <c:crossBetween val="between"/>
        <c:majorUnit val="3000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Results!$O$33:$T$33</c:f>
              <c:strCache>
                <c:ptCount val="6"/>
                <c:pt idx="0">
                  <c:v>2020BL</c:v>
                </c:pt>
                <c:pt idx="1">
                  <c:v>2020EEPCP</c:v>
                </c:pt>
                <c:pt idx="2">
                  <c:v>2020EEPTP</c:v>
                </c:pt>
                <c:pt idx="3">
                  <c:v>2030BL</c:v>
                </c:pt>
                <c:pt idx="4">
                  <c:v>2030EEPCP</c:v>
                </c:pt>
                <c:pt idx="5">
                  <c:v>2030EEPTP</c:v>
                </c:pt>
              </c:strCache>
            </c:strRef>
          </c:cat>
          <c:val>
            <c:numRef>
              <c:f>Results!$O$34:$T$34</c:f>
              <c:numCache>
                <c:formatCode>0%</c:formatCode>
                <c:ptCount val="6"/>
                <c:pt idx="0">
                  <c:v>1</c:v>
                </c:pt>
                <c:pt idx="1">
                  <c:v>0.84712157223063611</c:v>
                </c:pt>
                <c:pt idx="2">
                  <c:v>0.77812069969398368</c:v>
                </c:pt>
                <c:pt idx="3">
                  <c:v>1</c:v>
                </c:pt>
                <c:pt idx="4">
                  <c:v>0.95059562114607499</c:v>
                </c:pt>
                <c:pt idx="5">
                  <c:v>0.9333742805857419</c:v>
                </c:pt>
              </c:numCache>
            </c:numRef>
          </c:val>
        </c:ser>
        <c:dLbls>
          <c:showLegendKey val="0"/>
          <c:showVal val="0"/>
          <c:showCatName val="0"/>
          <c:showSerName val="0"/>
          <c:showPercent val="0"/>
          <c:showBubbleSize val="0"/>
        </c:dLbls>
        <c:gapWidth val="150"/>
        <c:axId val="204502144"/>
        <c:axId val="204503680"/>
      </c:barChart>
      <c:catAx>
        <c:axId val="204502144"/>
        <c:scaling>
          <c:orientation val="minMax"/>
        </c:scaling>
        <c:delete val="0"/>
        <c:axPos val="b"/>
        <c:majorTickMark val="out"/>
        <c:minorTickMark val="none"/>
        <c:tickLblPos val="nextTo"/>
        <c:txPr>
          <a:bodyPr/>
          <a:lstStyle/>
          <a:p>
            <a:pPr>
              <a:defRPr sz="700">
                <a:latin typeface="Times New Roman" panose="02020603050405020304" pitchFamily="18" charset="0"/>
                <a:cs typeface="Times New Roman" panose="02020603050405020304" pitchFamily="18" charset="0"/>
              </a:defRPr>
            </a:pPr>
            <a:endParaRPr lang="nl-NL"/>
          </a:p>
        </c:txPr>
        <c:crossAx val="204503680"/>
        <c:crosses val="autoZero"/>
        <c:auto val="1"/>
        <c:lblAlgn val="ctr"/>
        <c:lblOffset val="100"/>
        <c:noMultiLvlLbl val="0"/>
      </c:catAx>
      <c:valAx>
        <c:axId val="204503680"/>
        <c:scaling>
          <c:orientation val="minMax"/>
          <c:max val="1"/>
        </c:scaling>
        <c:delete val="0"/>
        <c:axPos val="l"/>
        <c:majorGridlines/>
        <c:numFmt formatCode="0%" sourceLinked="1"/>
        <c:majorTickMark val="out"/>
        <c:minorTickMark val="none"/>
        <c:tickLblPos val="nextTo"/>
        <c:txPr>
          <a:bodyPr/>
          <a:lstStyle/>
          <a:p>
            <a:pPr>
              <a:defRPr sz="800">
                <a:latin typeface="Times New Roman" panose="02020603050405020304" pitchFamily="18" charset="0"/>
                <a:cs typeface="Times New Roman" panose="02020603050405020304" pitchFamily="18" charset="0"/>
              </a:defRPr>
            </a:pPr>
            <a:endParaRPr lang="nl-NL"/>
          </a:p>
        </c:txPr>
        <c:crossAx val="204502144"/>
        <c:crosses val="autoZero"/>
        <c:crossBetween val="between"/>
        <c:majorUnit val="0.2"/>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5161854768154"/>
          <c:y val="5.1400554097404488E-2"/>
          <c:w val="0.86892825896762915"/>
          <c:h val="0.82243948726765348"/>
        </c:manualLayout>
      </c:layout>
      <c:barChart>
        <c:barDir val="col"/>
        <c:grouping val="clustered"/>
        <c:varyColors val="0"/>
        <c:ser>
          <c:idx val="0"/>
          <c:order val="0"/>
          <c:tx>
            <c:strRef>
              <c:f>Results!$N$39</c:f>
              <c:strCache>
                <c:ptCount val="1"/>
                <c:pt idx="0">
                  <c:v>    Cardiovascular disease (CVD)</c:v>
                </c:pt>
              </c:strCache>
            </c:strRef>
          </c:tx>
          <c:invertIfNegative val="0"/>
          <c:cat>
            <c:strRef>
              <c:f>Results!$O$38:$T$38</c:f>
              <c:strCache>
                <c:ptCount val="6"/>
                <c:pt idx="0">
                  <c:v>2020BL</c:v>
                </c:pt>
                <c:pt idx="1">
                  <c:v>2020EEPCP</c:v>
                </c:pt>
                <c:pt idx="2">
                  <c:v>2020EEPTP</c:v>
                </c:pt>
                <c:pt idx="3">
                  <c:v>2030BL</c:v>
                </c:pt>
                <c:pt idx="4">
                  <c:v>2030EEPCP</c:v>
                </c:pt>
                <c:pt idx="5">
                  <c:v>2030EEPTP</c:v>
                </c:pt>
              </c:strCache>
            </c:strRef>
          </c:cat>
          <c:val>
            <c:numRef>
              <c:f>Results!$O$39:$T$39</c:f>
              <c:numCache>
                <c:formatCode>0</c:formatCode>
                <c:ptCount val="6"/>
                <c:pt idx="0">
                  <c:v>10492.781334332845</c:v>
                </c:pt>
                <c:pt idx="1">
                  <c:v>8888.3799735977718</c:v>
                </c:pt>
                <c:pt idx="2">
                  <c:v>8164.3088229329178</c:v>
                </c:pt>
                <c:pt idx="3">
                  <c:v>-46850.341742163677</c:v>
                </c:pt>
                <c:pt idx="4">
                  <c:v>-49283.18714426511</c:v>
                </c:pt>
                <c:pt idx="5">
                  <c:v>-50191.659932598021</c:v>
                </c:pt>
              </c:numCache>
            </c:numRef>
          </c:val>
        </c:ser>
        <c:ser>
          <c:idx val="1"/>
          <c:order val="1"/>
          <c:tx>
            <c:strRef>
              <c:f>Results!$N$40</c:f>
              <c:strCache>
                <c:ptCount val="1"/>
                <c:pt idx="0">
                  <c:v>    Cardiopulmonary Disease</c:v>
                </c:pt>
              </c:strCache>
            </c:strRef>
          </c:tx>
          <c:invertIfNegative val="0"/>
          <c:cat>
            <c:strRef>
              <c:f>Results!$O$38:$T$38</c:f>
              <c:strCache>
                <c:ptCount val="6"/>
                <c:pt idx="0">
                  <c:v>2020BL</c:v>
                </c:pt>
                <c:pt idx="1">
                  <c:v>2020EEPCP</c:v>
                </c:pt>
                <c:pt idx="2">
                  <c:v>2020EEPTP</c:v>
                </c:pt>
                <c:pt idx="3">
                  <c:v>2030BL</c:v>
                </c:pt>
                <c:pt idx="4">
                  <c:v>2030EEPCP</c:v>
                </c:pt>
                <c:pt idx="5">
                  <c:v>2030EEPTP</c:v>
                </c:pt>
              </c:strCache>
            </c:strRef>
          </c:cat>
          <c:val>
            <c:numRef>
              <c:f>Results!$O$40:$T$40</c:f>
              <c:numCache>
                <c:formatCode>0</c:formatCode>
                <c:ptCount val="6"/>
                <c:pt idx="0">
                  <c:v>692.80541666595877</c:v>
                </c:pt>
                <c:pt idx="1">
                  <c:v>586.92706511284121</c:v>
                </c:pt>
                <c:pt idx="2">
                  <c:v>539.13071402982348</c:v>
                </c:pt>
                <c:pt idx="3">
                  <c:v>-3114.9599607436626</c:v>
                </c:pt>
                <c:pt idx="4">
                  <c:v>-3277.1211695339639</c:v>
                </c:pt>
                <c:pt idx="5">
                  <c:v>-3337.695389079779</c:v>
                </c:pt>
              </c:numCache>
            </c:numRef>
          </c:val>
        </c:ser>
        <c:ser>
          <c:idx val="2"/>
          <c:order val="2"/>
          <c:tx>
            <c:strRef>
              <c:f>Results!$N$41</c:f>
              <c:strCache>
                <c:ptCount val="1"/>
                <c:pt idx="0">
                  <c:v>    Lung cancer disease </c:v>
                </c:pt>
              </c:strCache>
            </c:strRef>
          </c:tx>
          <c:invertIfNegative val="0"/>
          <c:cat>
            <c:strRef>
              <c:f>Results!$O$38:$T$38</c:f>
              <c:strCache>
                <c:ptCount val="6"/>
                <c:pt idx="0">
                  <c:v>2020BL</c:v>
                </c:pt>
                <c:pt idx="1">
                  <c:v>2020EEPCP</c:v>
                </c:pt>
                <c:pt idx="2">
                  <c:v>2020EEPTP</c:v>
                </c:pt>
                <c:pt idx="3">
                  <c:v>2030BL</c:v>
                </c:pt>
                <c:pt idx="4">
                  <c:v>2030EEPCP</c:v>
                </c:pt>
                <c:pt idx="5">
                  <c:v>2030EEPTP</c:v>
                </c:pt>
              </c:strCache>
            </c:strRef>
          </c:cat>
          <c:val>
            <c:numRef>
              <c:f>Results!$O$41:$T$41</c:f>
              <c:numCache>
                <c:formatCode>0</c:formatCode>
                <c:ptCount val="6"/>
                <c:pt idx="0">
                  <c:v>2821.6508799298786</c:v>
                </c:pt>
                <c:pt idx="1">
                  <c:v>2390.5042163017747</c:v>
                </c:pt>
                <c:pt idx="2">
                  <c:v>2195.8554484395818</c:v>
                </c:pt>
                <c:pt idx="3">
                  <c:v>-12715.541916066595</c:v>
                </c:pt>
                <c:pt idx="4">
                  <c:v>-13378.042860742855</c:v>
                </c:pt>
                <c:pt idx="5">
                  <c:v>-13625.542331147077</c:v>
                </c:pt>
              </c:numCache>
            </c:numRef>
          </c:val>
        </c:ser>
        <c:ser>
          <c:idx val="3"/>
          <c:order val="3"/>
          <c:tx>
            <c:strRef>
              <c:f>Results!$N$42</c:f>
              <c:strCache>
                <c:ptCount val="1"/>
                <c:pt idx="0">
                  <c:v>    Ischemic heart disease (IHD)</c:v>
                </c:pt>
              </c:strCache>
            </c:strRef>
          </c:tx>
          <c:invertIfNegative val="0"/>
          <c:cat>
            <c:strRef>
              <c:f>Results!$O$38:$T$38</c:f>
              <c:strCache>
                <c:ptCount val="6"/>
                <c:pt idx="0">
                  <c:v>2020BL</c:v>
                </c:pt>
                <c:pt idx="1">
                  <c:v>2020EEPCP</c:v>
                </c:pt>
                <c:pt idx="2">
                  <c:v>2020EEPTP</c:v>
                </c:pt>
                <c:pt idx="3">
                  <c:v>2030BL</c:v>
                </c:pt>
                <c:pt idx="4">
                  <c:v>2030EEPCP</c:v>
                </c:pt>
                <c:pt idx="5">
                  <c:v>2030EEPTP</c:v>
                </c:pt>
              </c:strCache>
            </c:strRef>
          </c:cat>
          <c:val>
            <c:numRef>
              <c:f>Results!$O$42:$T$42</c:f>
              <c:numCache>
                <c:formatCode>0</c:formatCode>
                <c:ptCount val="6"/>
                <c:pt idx="0">
                  <c:v>4485.1496684010981</c:v>
                </c:pt>
                <c:pt idx="1">
                  <c:v>3799.3467338123819</c:v>
                </c:pt>
                <c:pt idx="2">
                  <c:v>3489.8418105870114</c:v>
                </c:pt>
                <c:pt idx="3">
                  <c:v>-20026.224509395463</c:v>
                </c:pt>
                <c:pt idx="4">
                  <c:v>-21066.146661666262</c:v>
                </c:pt>
                <c:pt idx="5">
                  <c:v>-21454.474245698766</c:v>
                </c:pt>
              </c:numCache>
            </c:numRef>
          </c:val>
        </c:ser>
        <c:dLbls>
          <c:showLegendKey val="0"/>
          <c:showVal val="0"/>
          <c:showCatName val="0"/>
          <c:showSerName val="0"/>
          <c:showPercent val="0"/>
          <c:showBubbleSize val="0"/>
        </c:dLbls>
        <c:gapWidth val="150"/>
        <c:axId val="207192448"/>
        <c:axId val="207193984"/>
      </c:barChart>
      <c:catAx>
        <c:axId val="207192448"/>
        <c:scaling>
          <c:orientation val="minMax"/>
        </c:scaling>
        <c:delete val="0"/>
        <c:axPos val="b"/>
        <c:majorTickMark val="out"/>
        <c:minorTickMark val="none"/>
        <c:tickLblPos val="nextTo"/>
        <c:txPr>
          <a:bodyPr/>
          <a:lstStyle/>
          <a:p>
            <a:pPr>
              <a:defRPr sz="1100"/>
            </a:pPr>
            <a:endParaRPr lang="nl-NL"/>
          </a:p>
        </c:txPr>
        <c:crossAx val="207193984"/>
        <c:crosses val="autoZero"/>
        <c:auto val="1"/>
        <c:lblAlgn val="ctr"/>
        <c:lblOffset val="100"/>
        <c:noMultiLvlLbl val="0"/>
      </c:catAx>
      <c:valAx>
        <c:axId val="207193984"/>
        <c:scaling>
          <c:orientation val="minMax"/>
        </c:scaling>
        <c:delete val="0"/>
        <c:axPos val="l"/>
        <c:majorGridlines/>
        <c:numFmt formatCode="0" sourceLinked="1"/>
        <c:majorTickMark val="out"/>
        <c:minorTickMark val="none"/>
        <c:tickLblPos val="nextTo"/>
        <c:txPr>
          <a:bodyPr/>
          <a:lstStyle/>
          <a:p>
            <a:pPr>
              <a:defRPr sz="1100"/>
            </a:pPr>
            <a:endParaRPr lang="nl-NL"/>
          </a:p>
        </c:txPr>
        <c:crossAx val="207192448"/>
        <c:crosses val="autoZero"/>
        <c:crossBetween val="between"/>
      </c:valAx>
    </c:plotArea>
    <c:legend>
      <c:legendPos val="b"/>
      <c:layout>
        <c:manualLayout>
          <c:xMode val="edge"/>
          <c:yMode val="edge"/>
          <c:x val="0"/>
          <c:y val="0.89177781716176319"/>
          <c:w val="0.99309120867260581"/>
          <c:h val="0.10586010130719965"/>
        </c:manualLayout>
      </c:layout>
      <c:overlay val="0"/>
      <c:txPr>
        <a:bodyPr/>
        <a:lstStyle/>
        <a:p>
          <a:pPr>
            <a:defRPr sz="1100"/>
          </a:pPr>
          <a:endParaRPr lang="nl-NL"/>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3BD89F71-630B-4180-987D-6AD09B60C3F9}" type="datetimeFigureOut">
              <a:rPr lang="nl-NL" smtClean="0"/>
              <a:t>1-10-2015</a:t>
            </a:fld>
            <a:endParaRPr lang="nl-NL"/>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BE282DEF-7541-4591-94D6-79C7FDAC8361}" type="slidenum">
              <a:rPr lang="nl-NL" smtClean="0"/>
              <a:t>‹#›</a:t>
            </a:fld>
            <a:endParaRPr lang="nl-NL"/>
          </a:p>
        </p:txBody>
      </p:sp>
    </p:spTree>
    <p:extLst>
      <p:ext uri="{BB962C8B-B14F-4D97-AF65-F5344CB8AC3E}">
        <p14:creationId xmlns:p14="http://schemas.microsoft.com/office/powerpoint/2010/main" val="179857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497B5434-DD5A-4403-9BC2-13177B809FE0}" type="datetimeFigureOut">
              <a:rPr lang="nl-NL" smtClean="0"/>
              <a:t>1-10-2015</a:t>
            </a:fld>
            <a:endParaRPr lang="nl-NL"/>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CD8E8725-A25E-4453-9D60-9C6B84AC1CF3}" type="slidenum">
              <a:rPr lang="nl-NL" smtClean="0"/>
              <a:t>‹#›</a:t>
            </a:fld>
            <a:endParaRPr lang="nl-NL"/>
          </a:p>
        </p:txBody>
      </p:sp>
    </p:spTree>
    <p:extLst>
      <p:ext uri="{BB962C8B-B14F-4D97-AF65-F5344CB8AC3E}">
        <p14:creationId xmlns:p14="http://schemas.microsoft.com/office/powerpoint/2010/main" val="1950860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smtClean="0"/>
          </a:p>
        </p:txBody>
      </p:sp>
      <p:sp>
        <p:nvSpPr>
          <p:cNvPr id="4" name="Slide Number Placeholder 3"/>
          <p:cNvSpPr>
            <a:spLocks noGrp="1"/>
          </p:cNvSpPr>
          <p:nvPr>
            <p:ph type="sldNum" sz="quarter" idx="10"/>
          </p:nvPr>
        </p:nvSpPr>
        <p:spPr/>
        <p:txBody>
          <a:bodyPr/>
          <a:lstStyle/>
          <a:p>
            <a:fld id="{CD8E8725-A25E-4453-9D60-9C6B84AC1CF3}" type="slidenum">
              <a:rPr lang="nl-NL" smtClean="0"/>
              <a:t>1</a:t>
            </a:fld>
            <a:endParaRPr lang="nl-NL"/>
          </a:p>
        </p:txBody>
      </p:sp>
    </p:spTree>
    <p:extLst>
      <p:ext uri="{BB962C8B-B14F-4D97-AF65-F5344CB8AC3E}">
        <p14:creationId xmlns:p14="http://schemas.microsoft.com/office/powerpoint/2010/main" val="1849587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10</a:t>
            </a:fld>
            <a:endParaRPr lang="nl-NL"/>
          </a:p>
        </p:txBody>
      </p:sp>
    </p:spTree>
    <p:extLst>
      <p:ext uri="{BB962C8B-B14F-4D97-AF65-F5344CB8AC3E}">
        <p14:creationId xmlns:p14="http://schemas.microsoft.com/office/powerpoint/2010/main" val="1830991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8BC2C57A-50FA-4F88-9F87-DCC4C4B79CE4}" type="slidenum">
              <a:rPr lang="nl-NL" smtClean="0"/>
              <a:t>11</a:t>
            </a:fld>
            <a:endParaRPr lang="nl-NL"/>
          </a:p>
        </p:txBody>
      </p:sp>
    </p:spTree>
    <p:extLst>
      <p:ext uri="{BB962C8B-B14F-4D97-AF65-F5344CB8AC3E}">
        <p14:creationId xmlns:p14="http://schemas.microsoft.com/office/powerpoint/2010/main" val="406932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12</a:t>
            </a:fld>
            <a:endParaRPr lang="nl-NL"/>
          </a:p>
        </p:txBody>
      </p:sp>
    </p:spTree>
    <p:extLst>
      <p:ext uri="{BB962C8B-B14F-4D97-AF65-F5344CB8AC3E}">
        <p14:creationId xmlns:p14="http://schemas.microsoft.com/office/powerpoint/2010/main" val="1713604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13</a:t>
            </a:fld>
            <a:endParaRPr lang="nl-NL"/>
          </a:p>
        </p:txBody>
      </p:sp>
    </p:spTree>
    <p:extLst>
      <p:ext uri="{BB962C8B-B14F-4D97-AF65-F5344CB8AC3E}">
        <p14:creationId xmlns:p14="http://schemas.microsoft.com/office/powerpoint/2010/main" val="1095450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less developed regions (Jiangsu, Shandong, Hebei, and Sichuan)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14</a:t>
            </a:fld>
            <a:endParaRPr lang="nl-NL"/>
          </a:p>
        </p:txBody>
      </p:sp>
    </p:spTree>
    <p:extLst>
      <p:ext uri="{BB962C8B-B14F-4D97-AF65-F5344CB8AC3E}">
        <p14:creationId xmlns:p14="http://schemas.microsoft.com/office/powerpoint/2010/main" val="194693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compared to 2010. In EEPCP and EEPTP scenarios this level would increase by 0.049 and 0.046 µg/m3 by 2020, and then decrease by 0.225 and 0.229 µg/m3 by 2030, respectively.</a:t>
            </a:r>
            <a:endParaRPr lang="nl-NL"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l-NL"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15</a:t>
            </a:fld>
            <a:endParaRPr lang="nl-NL"/>
          </a:p>
        </p:txBody>
      </p:sp>
    </p:spTree>
    <p:extLst>
      <p:ext uri="{BB962C8B-B14F-4D97-AF65-F5344CB8AC3E}">
        <p14:creationId xmlns:p14="http://schemas.microsoft.com/office/powerpoint/2010/main" val="194693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16</a:t>
            </a:fld>
            <a:endParaRPr lang="nl-NL"/>
          </a:p>
        </p:txBody>
      </p:sp>
    </p:spTree>
    <p:extLst>
      <p:ext uri="{BB962C8B-B14F-4D97-AF65-F5344CB8AC3E}">
        <p14:creationId xmlns:p14="http://schemas.microsoft.com/office/powerpoint/2010/main" val="4236109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17</a:t>
            </a:fld>
            <a:endParaRPr lang="nl-NL"/>
          </a:p>
        </p:txBody>
      </p:sp>
    </p:spTree>
    <p:extLst>
      <p:ext uri="{BB962C8B-B14F-4D97-AF65-F5344CB8AC3E}">
        <p14:creationId xmlns:p14="http://schemas.microsoft.com/office/powerpoint/2010/main" val="650726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E8725-A25E-4453-9D60-9C6B84AC1CF3}" type="slidenum">
              <a:rPr lang="nl-NL" smtClean="0"/>
              <a:t>18</a:t>
            </a:fld>
            <a:endParaRPr lang="nl-NL"/>
          </a:p>
        </p:txBody>
      </p:sp>
    </p:spTree>
    <p:extLst>
      <p:ext uri="{BB962C8B-B14F-4D97-AF65-F5344CB8AC3E}">
        <p14:creationId xmlns:p14="http://schemas.microsoft.com/office/powerpoint/2010/main" val="2879384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CD8E8725-A25E-4453-9D60-9C6B84AC1CF3}" type="slidenum">
              <a:rPr lang="nl-NL" smtClean="0"/>
              <a:t>19</a:t>
            </a:fld>
            <a:endParaRPr lang="nl-NL"/>
          </a:p>
        </p:txBody>
      </p:sp>
    </p:spTree>
    <p:extLst>
      <p:ext uri="{BB962C8B-B14F-4D97-AF65-F5344CB8AC3E}">
        <p14:creationId xmlns:p14="http://schemas.microsoft.com/office/powerpoint/2010/main" val="157615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Micrograms/cubic meter</a:t>
            </a:r>
          </a:p>
          <a:p>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In China, the population-weighted average exposure to PM2.5 was 52 µg/m</a:t>
            </a:r>
            <a:r>
              <a:rPr lang="en-US" sz="1200" kern="1200" baseline="30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which led to about 1.6 million people dying per year (0.7-2.2 million death per year at 95% confidence rate) from heart, lung and stroke problems, account for 17% of total number of deaths in China [6]. In 2013 an estimated 257 thousand premature death in 31 Chinese capital cities could be linked to PM2.5 air pollution, which result in the excess mortality rate increased to 0.9‰.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D8E8725-A25E-4453-9D60-9C6B84AC1CF3}" type="slidenum">
              <a:rPr lang="nl-NL" smtClean="0"/>
              <a:t>2</a:t>
            </a:fld>
            <a:endParaRPr lang="nl-NL"/>
          </a:p>
        </p:txBody>
      </p:sp>
    </p:spTree>
    <p:extLst>
      <p:ext uri="{BB962C8B-B14F-4D97-AF65-F5344CB8AC3E}">
        <p14:creationId xmlns:p14="http://schemas.microsoft.com/office/powerpoint/2010/main" val="113779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cement industry contributed to above 40% of total PM</a:t>
            </a:r>
            <a:r>
              <a:rPr lang="en-US" sz="1200" kern="1200" baseline="-25000" dirty="0" smtClean="0">
                <a:solidFill>
                  <a:schemeClr val="tx1"/>
                </a:solidFill>
                <a:effectLst/>
                <a:latin typeface="+mn-lt"/>
                <a:ea typeface="+mn-ea"/>
                <a:cs typeface="+mn-cs"/>
              </a:rPr>
              <a:t>2.5 </a:t>
            </a:r>
            <a:r>
              <a:rPr lang="en-US" sz="1200" kern="1200" dirty="0" smtClean="0">
                <a:solidFill>
                  <a:schemeClr val="tx1"/>
                </a:solidFill>
                <a:effectLst/>
                <a:latin typeface="+mn-lt"/>
                <a:ea typeface="+mn-ea"/>
                <a:cs typeface="+mn-cs"/>
              </a:rPr>
              <a:t>emissions were found in three Provinces (Hunan, Guangxi, and Fujian), followed by Qinghai (39%), Chongqing (37%), and Jiangxi (36%), respectively. Cities of Beijing, Tianjin, and Shanghai, have lowest contribution of total emissions, account for 2.25%, 0.62% and 0.03% respectively</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D8E8725-A25E-4453-9D60-9C6B84AC1CF3}" type="slidenum">
              <a:rPr lang="nl-NL" smtClean="0"/>
              <a:t>3</a:t>
            </a:fld>
            <a:endParaRPr lang="nl-NL"/>
          </a:p>
        </p:txBody>
      </p:sp>
    </p:spTree>
    <p:extLst>
      <p:ext uri="{BB962C8B-B14F-4D97-AF65-F5344CB8AC3E}">
        <p14:creationId xmlns:p14="http://schemas.microsoft.com/office/powerpoint/2010/main" val="11377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chemeClr val="tx1"/>
                </a:solidFill>
                <a:latin typeface="+mn-lt"/>
                <a:ea typeface="+mn-ea"/>
                <a:cs typeface="+mn-cs"/>
              </a:rPr>
              <a:t>Efforts to quantify co-benefit of energy efficiency measures and emission mitigation have been fewer than those attempted to analyze them separately, while</a:t>
            </a:r>
            <a:r>
              <a:rPr lang="en-US" sz="1400" b="0" i="0" u="none" strike="noStrike" kern="1200" baseline="0" dirty="0" smtClean="0">
                <a:solidFill>
                  <a:schemeClr val="tx1"/>
                </a:solidFill>
                <a:effectLst/>
                <a:latin typeface="+mn-lt"/>
                <a:ea typeface="+mn-ea"/>
                <a:cs typeface="+mn-cs"/>
              </a:rPr>
              <a:t> the</a:t>
            </a:r>
            <a:r>
              <a:rPr lang="en-US" sz="1400" kern="1200" dirty="0" smtClean="0">
                <a:solidFill>
                  <a:schemeClr val="tx1"/>
                </a:solidFill>
                <a:effectLst/>
                <a:latin typeface="+mn-lt"/>
                <a:ea typeface="+mn-ea"/>
                <a:cs typeface="+mn-cs"/>
              </a:rPr>
              <a:t> synergies between policies to address energy efficiency and air pollutant emissions mitigation have been neglected by policy makers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8E8725-A25E-4453-9D60-9C6B84AC1CF3}" type="slidenum">
              <a:rPr lang="nl-NL" smtClean="0"/>
              <a:t>4</a:t>
            </a:fld>
            <a:endParaRPr lang="nl-NL"/>
          </a:p>
        </p:txBody>
      </p:sp>
    </p:spTree>
    <p:extLst>
      <p:ext uri="{BB962C8B-B14F-4D97-AF65-F5344CB8AC3E}">
        <p14:creationId xmlns:p14="http://schemas.microsoft.com/office/powerpoint/2010/main" val="11377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total production of clinker increased from 157 Mt in 1990 to 1278 Mt in 2012,</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new suspension preheater/</a:t>
            </a:r>
            <a:r>
              <a:rPr lang="en-GB" sz="1200" kern="1200" dirty="0" err="1" smtClean="0">
                <a:solidFill>
                  <a:schemeClr val="tx1"/>
                </a:solidFill>
                <a:effectLst/>
                <a:latin typeface="+mn-lt"/>
                <a:ea typeface="+mn-ea"/>
                <a:cs typeface="+mn-cs"/>
              </a:rPr>
              <a:t>precalciner</a:t>
            </a:r>
            <a:r>
              <a:rPr lang="en-GB" sz="1200" kern="1200" dirty="0" smtClean="0">
                <a:solidFill>
                  <a:schemeClr val="tx1"/>
                </a:solidFill>
                <a:effectLst/>
                <a:latin typeface="+mn-lt"/>
                <a:ea typeface="+mn-ea"/>
                <a:cs typeface="+mn-cs"/>
              </a:rPr>
              <a:t> (NSP) kilns has seen rapid developments in the last decade due to fast economic growth and government policy. </a:t>
            </a:r>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5</a:t>
            </a:fld>
            <a:endParaRPr lang="nl-NL"/>
          </a:p>
        </p:txBody>
      </p:sp>
    </p:spTree>
    <p:extLst>
      <p:ext uri="{BB962C8B-B14F-4D97-AF65-F5344CB8AC3E}">
        <p14:creationId xmlns:p14="http://schemas.microsoft.com/office/powerpoint/2010/main" val="3832425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total amount of energy consumption of China’s cement industry increased about 6 times from 1200 PJ to 6961 PJ in 2011, which equals 7% of Chinese total energy consumption </a:t>
            </a:r>
          </a:p>
          <a:p>
            <a:r>
              <a:rPr lang="en-US" sz="1200" kern="1200" dirty="0" smtClean="0">
                <a:solidFill>
                  <a:schemeClr val="tx1"/>
                </a:solidFill>
                <a:effectLst/>
                <a:latin typeface="+mn-lt"/>
                <a:ea typeface="+mn-ea"/>
                <a:cs typeface="+mn-cs"/>
              </a:rPr>
              <a:t>The annual growth rate of energy consumption was 8.7% between 1990 and 2011, lower than the annual growth rate of cement production, which was 11.6% during this period. </a:t>
            </a:r>
          </a:p>
          <a:p>
            <a:r>
              <a:rPr lang="en-US" sz="1200" kern="1200" dirty="0" smtClean="0">
                <a:solidFill>
                  <a:schemeClr val="tx1"/>
                </a:solidFill>
                <a:effectLst/>
                <a:latin typeface="+mn-lt"/>
                <a:ea typeface="+mn-ea"/>
                <a:cs typeface="+mn-cs"/>
              </a:rPr>
              <a:t>the Chinese cement industry contributed to around 15%-27% of national PM emission, 3%-4% of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emission, and 8%-12% of NOx emission </a:t>
            </a:r>
          </a:p>
          <a:p>
            <a:r>
              <a:rPr lang="en-US" sz="1200" kern="1200" dirty="0" smtClean="0">
                <a:solidFill>
                  <a:schemeClr val="tx1"/>
                </a:solidFill>
                <a:effectLst/>
                <a:latin typeface="+mn-lt"/>
                <a:ea typeface="+mn-ea"/>
                <a:cs typeface="+mn-cs"/>
              </a:rPr>
              <a:t>the PM emission decreased steadily from 8,09 Mt in 2000 to 4,10 Mt in 2010, at an average rate of 6.6% per year; </a:t>
            </a:r>
          </a:p>
          <a:p>
            <a:r>
              <a:rPr lang="en-US" sz="1200" kern="1200" dirty="0" smtClean="0">
                <a:solidFill>
                  <a:schemeClr val="tx1"/>
                </a:solidFill>
                <a:effectLst/>
                <a:latin typeface="+mn-lt"/>
                <a:ea typeface="+mn-ea"/>
                <a:cs typeface="+mn-cs"/>
              </a:rPr>
              <a:t>The PM emission intensities declined from 13.64 in 2000 to 2.20 kg per ton of cement over this period</a:t>
            </a:r>
          </a:p>
          <a:p>
            <a:r>
              <a:rPr lang="en-US" sz="1200" kern="1200" dirty="0" smtClean="0">
                <a:solidFill>
                  <a:schemeClr val="tx1"/>
                </a:solidFill>
                <a:effectLst/>
                <a:latin typeface="+mn-lt"/>
                <a:ea typeface="+mn-ea"/>
                <a:cs typeface="+mn-cs"/>
              </a:rPr>
              <a:t>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emission remained relatively stable, due to the sharp decline of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emission intensities (from 1.69 in 2000 to 0.60 kg per ton cement in 2010)</a:t>
            </a:r>
          </a:p>
          <a:p>
            <a:r>
              <a:rPr lang="en-US" sz="1200" kern="1200" dirty="0" smtClean="0">
                <a:solidFill>
                  <a:schemeClr val="tx1"/>
                </a:solidFill>
                <a:effectLst/>
                <a:latin typeface="+mn-lt"/>
                <a:ea typeface="+mn-ea"/>
                <a:cs typeface="+mn-cs"/>
              </a:rPr>
              <a:t>The expansion of the cement industry during the last decades led to a corresponding increase in emissions of NOx from 0.57 Mt in 2000 to 2.27 Mt in 2010. </a:t>
            </a:r>
          </a:p>
          <a:p>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6</a:t>
            </a:fld>
            <a:endParaRPr lang="nl-NL"/>
          </a:p>
        </p:txBody>
      </p:sp>
    </p:spTree>
    <p:extLst>
      <p:ext uri="{BB962C8B-B14F-4D97-AF65-F5344CB8AC3E}">
        <p14:creationId xmlns:p14="http://schemas.microsoft.com/office/powerpoint/2010/main" val="3832425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err="1" smtClean="0"/>
              <a:t>This</a:t>
            </a:r>
            <a:r>
              <a:rPr lang="nl-NL" dirty="0" smtClean="0"/>
              <a:t> </a:t>
            </a:r>
            <a:r>
              <a:rPr lang="en-GB" noProof="0" dirty="0" smtClean="0"/>
              <a:t>figure</a:t>
            </a:r>
            <a:r>
              <a:rPr lang="nl-NL" baseline="0" dirty="0" smtClean="0"/>
              <a:t> shows the </a:t>
            </a:r>
            <a:r>
              <a:rPr lang="nl-NL" baseline="0" dirty="0" err="1" smtClean="0"/>
              <a:t>framework</a:t>
            </a:r>
            <a:r>
              <a:rPr lang="nl-NL" baseline="0" dirty="0" smtClean="0"/>
              <a:t> of co-benefits assessment in China’s cement </a:t>
            </a:r>
            <a:r>
              <a:rPr lang="en-GB" baseline="0" noProof="0" dirty="0" smtClean="0"/>
              <a:t>industry</a:t>
            </a:r>
            <a:r>
              <a:rPr lang="nl-NL" baseline="0" noProof="0" dirty="0" smtClean="0"/>
              <a:t>. </a:t>
            </a:r>
          </a:p>
          <a:p>
            <a:endParaRPr lang="nl-NL" dirty="0" smtClean="0"/>
          </a:p>
          <a:p>
            <a:r>
              <a:rPr lang="en-US" sz="1200" kern="1200" dirty="0" smtClean="0">
                <a:solidFill>
                  <a:schemeClr val="tx1"/>
                </a:solidFill>
                <a:effectLst/>
                <a:latin typeface="+mn-lt"/>
                <a:ea typeface="+mn-ea"/>
                <a:cs typeface="+mn-cs"/>
              </a:rPr>
              <a:t>The time period in this study covers 2010 to 2030, with 2010 as the base year. </a:t>
            </a:r>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7</a:t>
            </a:fld>
            <a:endParaRPr lang="nl-NL"/>
          </a:p>
        </p:txBody>
      </p:sp>
    </p:spTree>
    <p:extLst>
      <p:ext uri="{BB962C8B-B14F-4D97-AF65-F5344CB8AC3E}">
        <p14:creationId xmlns:p14="http://schemas.microsoft.com/office/powerpoint/2010/main" val="183099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EEP1 scenario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represents the cost-effective potential for energy efficiency improvement in China’s cement industry. In this scenario, 24 cost-effective energy efficiency measures will be implemented with the projected implementation rates.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all scenarios, we assume that the discount rate, energy prices, cement and clinker production level and fuel structures are the same. </a:t>
            </a:r>
            <a:endParaRPr lang="nl-NL" sz="1200" kern="1200" dirty="0" smtClean="0">
              <a:solidFill>
                <a:schemeClr val="tx1"/>
              </a:solidFill>
              <a:effectLst/>
              <a:latin typeface="+mn-lt"/>
              <a:ea typeface="+mn-ea"/>
              <a:cs typeface="+mn-cs"/>
            </a:endParaRPr>
          </a:p>
          <a:p>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8</a:t>
            </a:fld>
            <a:endParaRPr lang="nl-NL"/>
          </a:p>
        </p:txBody>
      </p:sp>
    </p:spTree>
    <p:extLst>
      <p:ext uri="{BB962C8B-B14F-4D97-AF65-F5344CB8AC3E}">
        <p14:creationId xmlns:p14="http://schemas.microsoft.com/office/powerpoint/2010/main" val="39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implementation rate of each energy efficiency measure in the base year was defined based on these studies and potential implementation rates of those measures were defined using a linear deployment approach </a:t>
            </a:r>
            <a:endParaRPr lang="nl-NL" dirty="0"/>
          </a:p>
        </p:txBody>
      </p:sp>
      <p:sp>
        <p:nvSpPr>
          <p:cNvPr id="4" name="Slide Number Placeholder 3"/>
          <p:cNvSpPr>
            <a:spLocks noGrp="1"/>
          </p:cNvSpPr>
          <p:nvPr>
            <p:ph type="sldNum" sz="quarter" idx="10"/>
          </p:nvPr>
        </p:nvSpPr>
        <p:spPr/>
        <p:txBody>
          <a:bodyPr/>
          <a:lstStyle/>
          <a:p>
            <a:fld id="{CD8E8725-A25E-4453-9D60-9C6B84AC1CF3}" type="slidenum">
              <a:rPr lang="nl-NL" smtClean="0"/>
              <a:t>9</a:t>
            </a:fld>
            <a:endParaRPr lang="nl-NL"/>
          </a:p>
        </p:txBody>
      </p:sp>
    </p:spTree>
    <p:extLst>
      <p:ext uri="{BB962C8B-B14F-4D97-AF65-F5344CB8AC3E}">
        <p14:creationId xmlns:p14="http://schemas.microsoft.com/office/powerpoint/2010/main" val="18309917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el 13"/>
          <p:cNvSpPr>
            <a:spLocks noGrp="1" noChangeAspect="1"/>
          </p:cNvSpPr>
          <p:nvPr>
            <p:ph type="ctrTitle"/>
          </p:nvPr>
        </p:nvSpPr>
        <p:spPr>
          <a:xfrm>
            <a:off x="3229200" y="4647600"/>
            <a:ext cx="5382000" cy="1677600"/>
          </a:xfrm>
          <a:solidFill>
            <a:schemeClr val="bg2"/>
          </a:solidFill>
        </p:spPr>
        <p:txBody>
          <a:bodyPr anchor="b">
            <a:noAutofit/>
          </a:bodyPr>
          <a:lstStyle>
            <a:lvl1pPr algn="l">
              <a:defRPr>
                <a:solidFill>
                  <a:schemeClr val="bg1"/>
                </a:solidFill>
              </a:defRPr>
            </a:lvl1pPr>
            <a:extLst/>
          </a:lstStyle>
          <a:p>
            <a:r>
              <a:rPr kumimoji="0" lang="nl-NL" smtClean="0"/>
              <a:t>Klik om de stijl te bewerken</a:t>
            </a:r>
            <a:endParaRPr kumimoji="0" lang="en-US" dirty="0"/>
          </a:p>
        </p:txBody>
      </p:sp>
      <p:sp>
        <p:nvSpPr>
          <p:cNvPr id="22" name="Ondertitel 21"/>
          <p:cNvSpPr>
            <a:spLocks noGrp="1"/>
          </p:cNvSpPr>
          <p:nvPr>
            <p:ph type="subTitle" idx="1"/>
          </p:nvPr>
        </p:nvSpPr>
        <p:spPr>
          <a:xfrm>
            <a:off x="10764688" y="2060848"/>
            <a:ext cx="522784" cy="1752600"/>
          </a:xfrm>
        </p:spPr>
        <p:txBody>
          <a:bodyPr tIns="0">
            <a:noAutofit/>
          </a:bodyPr>
          <a:lstStyle>
            <a:lvl1pPr marL="27432" indent="0" algn="l">
              <a:buNone/>
              <a:defRPr sz="1200">
                <a:solidFill>
                  <a:schemeClr val="bg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dirty="0"/>
          </a:p>
        </p:txBody>
      </p:sp>
      <p:sp>
        <p:nvSpPr>
          <p:cNvPr id="2" name="Tekstvak 1"/>
          <p:cNvSpPr txBox="1"/>
          <p:nvPr userDrawn="1"/>
        </p:nvSpPr>
        <p:spPr>
          <a:xfrm>
            <a:off x="6372200" y="260648"/>
            <a:ext cx="2520280"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2"/>
                </a:solidFill>
              </a:rPr>
              <a:t>Copernicus Institute of Sustainable Development</a:t>
            </a:r>
            <a:endParaRPr lang="nl-NL" sz="1200" b="1" dirty="0" smtClean="0">
              <a:solidFill>
                <a:schemeClr val="bg2"/>
              </a:solidFill>
            </a:endParaRPr>
          </a:p>
        </p:txBody>
      </p:sp>
      <p:sp>
        <p:nvSpPr>
          <p:cNvPr id="3" name="Rectangle 2"/>
          <p:cNvSpPr/>
          <p:nvPr userDrawn="1"/>
        </p:nvSpPr>
        <p:spPr>
          <a:xfrm>
            <a:off x="2637301" y="322203"/>
            <a:ext cx="3240360" cy="400110"/>
          </a:xfrm>
          <a:prstGeom prst="rect">
            <a:avLst/>
          </a:prstGeom>
        </p:spPr>
        <p:txBody>
          <a:bodyPr wrap="square">
            <a:spAutoFit/>
          </a:bodyPr>
          <a:lstStyle/>
          <a:p>
            <a:r>
              <a:rPr lang="en-US" sz="1000" b="1" kern="1200" dirty="0" smtClean="0">
                <a:solidFill>
                  <a:schemeClr val="bg2"/>
                </a:solidFill>
                <a:latin typeface="+mn-lt"/>
                <a:ea typeface="+mn-ea"/>
                <a:cs typeface="+mn-cs"/>
              </a:rPr>
              <a:t>The 14th Annual Community Modeling and Analysis System (CMAS) Conference</a:t>
            </a:r>
            <a:endParaRPr lang="nl-NL" sz="1000" b="1" kern="1200" dirty="0">
              <a:solidFill>
                <a:schemeClr val="bg2"/>
              </a:solidFill>
              <a:latin typeface="+mn-lt"/>
              <a:ea typeface="+mn-ea"/>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dirty="0"/>
          </a:p>
        </p:txBody>
      </p:sp>
      <p:sp>
        <p:nvSpPr>
          <p:cNvPr id="3" name="Tijdelijke aanduiding voor inhoud 2"/>
          <p:cNvSpPr>
            <a:spLocks noGrp="1"/>
          </p:cNvSpPr>
          <p:nvPr>
            <p:ph idx="1"/>
          </p:nvPr>
        </p:nvSpPr>
        <p:spPr/>
        <p:txBody>
          <a:bodyPr/>
          <a:lstStyle>
            <a:lvl1pPr marL="539496" indent="-457200">
              <a:buClrTx/>
              <a:buFont typeface="Arial" pitchFamily="34" charset="0"/>
              <a:buChar char="•"/>
              <a:defRPr sz="2400"/>
            </a:lvl1pPr>
            <a:lvl2pPr marL="640080" indent="-237744">
              <a:buFont typeface="Wingdings" pitchFamily="2" charset="2"/>
              <a:buChar char="§"/>
              <a:defRPr sz="2400"/>
            </a:lvl2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zonder boo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extLst>
      <p:ext uri="{BB962C8B-B14F-4D97-AF65-F5344CB8AC3E}">
        <p14:creationId xmlns:p14="http://schemas.microsoft.com/office/powerpoint/2010/main" val="1661788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geen boog geen na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Rechthoek 3"/>
          <p:cNvSpPr/>
          <p:nvPr userDrawn="1"/>
        </p:nvSpPr>
        <p:spPr>
          <a:xfrm>
            <a:off x="5220072" y="6597352"/>
            <a:ext cx="3888432" cy="2606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602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332000" y="1144800"/>
            <a:ext cx="7124400" cy="540000"/>
          </a:xfrm>
        </p:spPr>
        <p:txBody>
          <a:bodyPr/>
          <a:lstStyle>
            <a:extLst/>
          </a:lstStyle>
          <a:p>
            <a:r>
              <a:rPr kumimoji="0" lang="nl-NL" smtClean="0"/>
              <a:t>Klik om de stijl te bewerken</a:t>
            </a:r>
            <a:endParaRPr kumimoji="0" lang="en-US" dirty="0"/>
          </a:p>
        </p:txBody>
      </p:sp>
      <p:sp>
        <p:nvSpPr>
          <p:cNvPr id="3" name="Tijdelijke aanduiding voor inhoud 2"/>
          <p:cNvSpPr>
            <a:spLocks noGrp="1"/>
          </p:cNvSpPr>
          <p:nvPr>
            <p:ph sz="half" idx="1"/>
          </p:nvPr>
        </p:nvSpPr>
        <p:spPr>
          <a:xfrm>
            <a:off x="1331640" y="1789896"/>
            <a:ext cx="3657600" cy="4663440"/>
          </a:xfrm>
        </p:spPr>
        <p:txBody>
          <a:bodyPr/>
          <a:lstStyle>
            <a:lvl1pPr>
              <a:defRPr sz="24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dirty="0"/>
          </a:p>
        </p:txBody>
      </p:sp>
      <p:sp>
        <p:nvSpPr>
          <p:cNvPr id="4" name="Tijdelijke aanduiding voor inhoud 3"/>
          <p:cNvSpPr>
            <a:spLocks noGrp="1"/>
          </p:cNvSpPr>
          <p:nvPr>
            <p:ph sz="half" idx="2"/>
          </p:nvPr>
        </p:nvSpPr>
        <p:spPr>
          <a:xfrm>
            <a:off x="5076056" y="1789896"/>
            <a:ext cx="3657600" cy="4663440"/>
          </a:xfrm>
        </p:spPr>
        <p:txBody>
          <a:bodyPr/>
          <a:lstStyle>
            <a:lvl1pPr>
              <a:defRPr sz="24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titel 4"/>
          <p:cNvSpPr>
            <a:spLocks noGrp="1"/>
          </p:cNvSpPr>
          <p:nvPr>
            <p:ph type="title"/>
          </p:nvPr>
        </p:nvSpPr>
        <p:spPr>
          <a:xfrm>
            <a:off x="1332000" y="1144800"/>
            <a:ext cx="7124400" cy="540000"/>
          </a:xfrm>
          <a:prstGeom prst="rect">
            <a:avLst/>
          </a:prstGeom>
        </p:spPr>
        <p:txBody>
          <a:bodyPr anchor="ctr">
            <a:noAutofit/>
          </a:bodyPr>
          <a:lstStyle>
            <a:extLst/>
          </a:lstStyle>
          <a:p>
            <a:r>
              <a:rPr kumimoji="0" lang="nl-NL" dirty="0" smtClean="0"/>
              <a:t>Klik om de stijl te bewerken</a:t>
            </a:r>
            <a:endParaRPr kumimoji="0" lang="en-US" dirty="0"/>
          </a:p>
        </p:txBody>
      </p:sp>
      <p:sp>
        <p:nvSpPr>
          <p:cNvPr id="9" name="Tijdelijke aanduiding voor tekst 8"/>
          <p:cNvSpPr>
            <a:spLocks noGrp="1"/>
          </p:cNvSpPr>
          <p:nvPr>
            <p:ph type="body" idx="1"/>
          </p:nvPr>
        </p:nvSpPr>
        <p:spPr>
          <a:xfrm>
            <a:off x="1332000" y="1904400"/>
            <a:ext cx="7124400" cy="4158000"/>
          </a:xfrm>
          <a:prstGeom prst="rect">
            <a:avLst/>
          </a:prstGeom>
        </p:spPr>
        <p:txBody>
          <a:bodyPr>
            <a:noAutofit/>
          </a:bodyPr>
          <a:lstStyle>
            <a:extLst/>
          </a:lstStyle>
          <a:p>
            <a:pPr lvl="0" eaLnBrk="1" latinLnBrk="0" hangingPunct="1"/>
            <a:r>
              <a:rPr kumimoji="0" lang="nl-NL" dirty="0" smtClean="0"/>
              <a:t>Klik om de modelstijlen te bewerken</a:t>
            </a:r>
          </a:p>
          <a:p>
            <a:pPr lvl="1" eaLnBrk="1" latinLnBrk="0" hangingPunct="1"/>
            <a:r>
              <a:rPr kumimoji="0" lang="nl-NL" dirty="0" smtClean="0"/>
              <a:t>Tweede niveau</a:t>
            </a:r>
          </a:p>
          <a:p>
            <a:pPr lvl="2" eaLnBrk="1" latinLnBrk="0" hangingPunct="1"/>
            <a:r>
              <a:rPr kumimoji="0" lang="nl-NL" dirty="0" smtClean="0"/>
              <a:t>Derde niveau</a:t>
            </a:r>
          </a:p>
          <a:p>
            <a:pPr lvl="3" eaLnBrk="1" latinLnBrk="0" hangingPunct="1"/>
            <a:r>
              <a:rPr kumimoji="0" lang="nl-NL" dirty="0" smtClean="0"/>
              <a:t>Vierde niveau</a:t>
            </a:r>
          </a:p>
          <a:p>
            <a:pPr lvl="4" eaLnBrk="1" latinLnBrk="0" hangingPunct="1"/>
            <a:r>
              <a:rPr kumimoji="0" lang="nl-NL" dirty="0" smtClean="0"/>
              <a:t>Vijfde niveau</a:t>
            </a:r>
            <a:endParaRPr kumimoji="0" lang="en-US" dirty="0"/>
          </a:p>
        </p:txBody>
      </p:sp>
      <p:sp>
        <p:nvSpPr>
          <p:cNvPr id="2" name="Tekstvak 1"/>
          <p:cNvSpPr txBox="1"/>
          <p:nvPr/>
        </p:nvSpPr>
        <p:spPr>
          <a:xfrm>
            <a:off x="5184576" y="6567735"/>
            <a:ext cx="3959424"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Copernicus Institute of Sustainable Development</a:t>
            </a:r>
            <a:endParaRPr lang="nl-NL" sz="12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4" r:id="rId5"/>
  </p:sldLayoutIdLst>
  <p:txStyles>
    <p:titleStyle>
      <a:lvl1pPr algn="l" rtl="0" eaLnBrk="1" latinLnBrk="0" hangingPunct="1">
        <a:spcBef>
          <a:spcPct val="0"/>
        </a:spcBef>
        <a:buNone/>
        <a:defRPr kumimoji="0" sz="3200" b="1" kern="1200" baseline="0">
          <a:solidFill>
            <a:schemeClr val="tx2">
              <a:satMod val="130000"/>
            </a:schemeClr>
          </a:solidFill>
          <a:effectLst/>
          <a:latin typeface="+mj-lt"/>
          <a:ea typeface="+mj-ea"/>
          <a:cs typeface="+mj-cs"/>
        </a:defRPr>
      </a:lvl1pPr>
      <a:extLst/>
    </p:titleStyle>
    <p:bodyStyle>
      <a:lvl1pPr marL="539496" indent="-457200" algn="l" rtl="0" eaLnBrk="1" latinLnBrk="0" hangingPunct="1">
        <a:lnSpc>
          <a:spcPct val="100000"/>
        </a:lnSpc>
        <a:spcBef>
          <a:spcPts val="600"/>
        </a:spcBef>
        <a:buClrTx/>
        <a:buSzPct val="100000"/>
        <a:buFont typeface="Arial" pitchFamily="34" charset="0"/>
        <a:buChar char="•"/>
        <a:defRPr kumimoji="0" sz="2400" kern="1200">
          <a:solidFill>
            <a:schemeClr val="tx1"/>
          </a:solidFill>
          <a:latin typeface="+mn-lt"/>
          <a:ea typeface="+mn-ea"/>
          <a:cs typeface="+mn-cs"/>
        </a:defRPr>
      </a:lvl1pPr>
      <a:lvl2pPr marL="640080" indent="-237744" algn="l" rtl="0" eaLnBrk="1" latinLnBrk="0" hangingPunct="1">
        <a:lnSpc>
          <a:spcPct val="100000"/>
        </a:lnSpc>
        <a:spcBef>
          <a:spcPts val="550"/>
        </a:spcBef>
        <a:buClrTx/>
        <a:buSzPct val="70000"/>
        <a:buFont typeface="Wingdings" pitchFamily="2" charset="2"/>
        <a:buChar char="§"/>
        <a:defRPr kumimoji="0" sz="2400" kern="1200">
          <a:solidFill>
            <a:schemeClr val="tx1"/>
          </a:solidFill>
          <a:latin typeface="+mn-lt"/>
          <a:ea typeface="+mn-ea"/>
          <a:cs typeface="+mn-cs"/>
        </a:defRPr>
      </a:lvl2pPr>
      <a:lvl3pPr marL="886968" indent="-228600" algn="l" rtl="0" eaLnBrk="1" latinLnBrk="0" hangingPunct="1">
        <a:lnSpc>
          <a:spcPct val="100000"/>
        </a:lnSpc>
        <a:spcBef>
          <a:spcPct val="20000"/>
        </a:spcBef>
        <a:buClrTx/>
        <a:buFont typeface="Arial" pitchFamily="34" charset="0"/>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Tx/>
        <a:buFont typeface="Arial" pitchFamily="34" charset="0"/>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Tx/>
        <a:buFont typeface="Arial" pitchFamily="34" charset="0"/>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835696" y="4509120"/>
            <a:ext cx="6775504" cy="1888088"/>
          </a:xfrm>
        </p:spPr>
        <p:txBody>
          <a:bodyPr/>
          <a:lstStyle/>
          <a:p>
            <a:r>
              <a:rPr lang="en-US" sz="2000" b="0" dirty="0"/>
              <a:t>Co-benefits of energy efficiency for air quality and health effects in China’s cement industry</a:t>
            </a:r>
            <a:br>
              <a:rPr lang="en-US" sz="2000" b="0" dirty="0"/>
            </a:br>
            <a:r>
              <a:rPr lang="en-US" sz="1200" b="0" dirty="0" smtClean="0"/>
              <a:t/>
            </a:r>
            <a:br>
              <a:rPr lang="en-US" sz="1200" b="0" dirty="0" smtClean="0"/>
            </a:br>
            <a:r>
              <a:rPr lang="nl-NL" sz="1400" dirty="0" smtClean="0"/>
              <a:t>Presenter: Shaohui Zhang, P</a:t>
            </a:r>
            <a:r>
              <a:rPr lang="nl-NL" altLang="zh-CN" sz="1400" dirty="0" smtClean="0"/>
              <a:t>hD </a:t>
            </a:r>
            <a:r>
              <a:rPr lang="nl-NL" altLang="zh-CN" sz="1400" dirty="0" err="1" smtClean="0"/>
              <a:t>candidate</a:t>
            </a:r>
            <a:r>
              <a:rPr lang="en-GB" sz="1400" dirty="0" smtClean="0"/>
              <a:t/>
            </a:r>
            <a:br>
              <a:rPr lang="en-GB" sz="1400" dirty="0" smtClean="0"/>
            </a:br>
            <a:r>
              <a:rPr lang="en-GB" sz="1400" dirty="0" smtClean="0"/>
              <a:t>Co-­authors: Ernst Worrell, Wina </a:t>
            </a:r>
            <a:r>
              <a:rPr lang="en-GB" sz="1400" dirty="0" err="1" smtClean="0"/>
              <a:t>Graus</a:t>
            </a:r>
            <a:r>
              <a:rPr lang="en-GB" sz="1400" dirty="0" smtClean="0"/>
              <a:t/>
            </a:r>
            <a:br>
              <a:rPr lang="en-GB" sz="1400" dirty="0" smtClean="0"/>
            </a:br>
            <a:r>
              <a:rPr lang="en-GB" sz="1200" b="0" dirty="0" smtClean="0"/>
              <a:t/>
            </a:r>
            <a:br>
              <a:rPr lang="en-GB" sz="1200" b="0" dirty="0" smtClean="0"/>
            </a:br>
            <a:r>
              <a:rPr lang="en-US" sz="1200" b="0" dirty="0" smtClean="0"/>
              <a:t>Copernicus Institute of Sustainable Development, Utrecht University</a:t>
            </a:r>
            <a:r>
              <a:rPr lang="nl-NL" sz="1200" b="0" dirty="0" smtClean="0"/>
              <a:t/>
            </a:r>
            <a:br>
              <a:rPr lang="nl-NL" sz="1200" b="0" dirty="0" smtClean="0"/>
            </a:br>
            <a:r>
              <a:rPr lang="nl-NL" sz="1200" b="0" dirty="0" smtClean="0"/>
              <a:t>The Netherlands</a:t>
            </a:r>
            <a:endParaRPr lang="nl-NL" sz="1200" b="0" i="1" dirty="0"/>
          </a:p>
        </p:txBody>
      </p:sp>
      <p:sp>
        <p:nvSpPr>
          <p:cNvPr id="3" name="Ondertitel 2"/>
          <p:cNvSpPr>
            <a:spLocks noGrp="1"/>
          </p:cNvSpPr>
          <p:nvPr>
            <p:ph type="subTitle" idx="1"/>
          </p:nvPr>
        </p:nvSpPr>
        <p:spPr/>
        <p:txBody>
          <a:bodyPr/>
          <a:lstStyle/>
          <a:p>
            <a:endParaRPr lang="nl-NL"/>
          </a:p>
        </p:txBody>
      </p:sp>
    </p:spTree>
    <p:extLst>
      <p:ext uri="{BB962C8B-B14F-4D97-AF65-F5344CB8AC3E}">
        <p14:creationId xmlns:p14="http://schemas.microsoft.com/office/powerpoint/2010/main" val="328426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877295" y="306490"/>
            <a:ext cx="404950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Material and </a:t>
            </a:r>
            <a:r>
              <a:rPr lang="en-GB" sz="2400" b="1" dirty="0" smtClean="0">
                <a:latin typeface="Times New Roman" panose="02020603050405020304" pitchFamily="18" charset="0"/>
                <a:cs typeface="Times New Roman" panose="02020603050405020304" pitchFamily="18" charset="0"/>
              </a:rPr>
              <a:t>method-GAINS</a:t>
            </a:r>
            <a:endParaRPr lang="nl-NL" sz="2400" b="1" dirty="0">
              <a:latin typeface="Times New Roman" panose="02020603050405020304" pitchFamily="18" charset="0"/>
              <a:cs typeface="Times New Roman" panose="02020603050405020304" pitchFamily="18" charset="0"/>
            </a:endParaRPr>
          </a:p>
        </p:txBody>
      </p:sp>
      <p:sp>
        <p:nvSpPr>
          <p:cNvPr id="9" name="内容占位符 2"/>
          <p:cNvSpPr>
            <a:spLocks noGrp="1"/>
          </p:cNvSpPr>
          <p:nvPr/>
        </p:nvSpPr>
        <p:spPr>
          <a:xfrm>
            <a:off x="749664" y="908720"/>
            <a:ext cx="8358840" cy="5184589"/>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buFont typeface="Arial" pitchFamily="34" charset="0"/>
              <a:buNone/>
              <a:defRPr sz="1600" b="1"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itchFamily="34" charset="0"/>
              <a:buNone/>
              <a:defRPr sz="1600" kern="1200">
                <a:solidFill>
                  <a:schemeClr val="tx1"/>
                </a:solidFill>
                <a:latin typeface="+mn-lt"/>
                <a:ea typeface="+mn-ea"/>
                <a:cs typeface="+mn-cs"/>
              </a:defRPr>
            </a:lvl2pPr>
            <a:lvl3pPr marL="270000" indent="-270000" algn="l" defTabSz="914400" rtl="0" eaLnBrk="1" latinLnBrk="0" hangingPunct="1">
              <a:lnSpc>
                <a:spcPct val="110000"/>
              </a:lnSpc>
              <a:spcBef>
                <a:spcPts val="2100"/>
              </a:spcBef>
              <a:buFont typeface="Verdana" pitchFamily="34" charset="0"/>
              <a:buChar char="•"/>
              <a:defRPr sz="1600" b="1" kern="1200">
                <a:solidFill>
                  <a:schemeClr val="tx1"/>
                </a:solidFill>
                <a:latin typeface="+mn-lt"/>
                <a:ea typeface="+mn-ea"/>
                <a:cs typeface="+mn-cs"/>
              </a:defRPr>
            </a:lvl3pPr>
            <a:lvl4pPr marL="270000" indent="-270000" algn="l" defTabSz="914400" rtl="0" eaLnBrk="1" latinLnBrk="0" hangingPunct="1">
              <a:lnSpc>
                <a:spcPct val="110000"/>
              </a:lnSpc>
              <a:spcBef>
                <a:spcPts val="2100"/>
              </a:spcBef>
              <a:buFont typeface="Verdana" pitchFamily="34" charset="0"/>
              <a:buChar char="•"/>
              <a:defRPr sz="1600" kern="1200">
                <a:solidFill>
                  <a:schemeClr val="tx1"/>
                </a:solidFill>
                <a:latin typeface="+mn-lt"/>
                <a:ea typeface="+mn-ea"/>
                <a:cs typeface="+mn-cs"/>
              </a:defRPr>
            </a:lvl4pPr>
            <a:lvl5pPr marL="810000" indent="-270000" algn="l" defTabSz="914400" rtl="0" eaLnBrk="1" latinLnBrk="0" hangingPunct="1">
              <a:lnSpc>
                <a:spcPct val="110000"/>
              </a:lnSpc>
              <a:spcBef>
                <a:spcPts val="0"/>
              </a:spcBef>
              <a:buFont typeface="Verdana"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kumimoji="1" lang="en-US" altLang="zh-CN" sz="1600" b="0" dirty="0">
                <a:latin typeface="Times New Roman" pitchFamily="18" charset="0"/>
                <a:cs typeface="Times New Roman" pitchFamily="18" charset="0"/>
              </a:rPr>
              <a:t>The </a:t>
            </a:r>
            <a:r>
              <a:rPr kumimoji="1" lang="en-US" altLang="zh-CN" sz="1600" b="0" dirty="0">
                <a:solidFill>
                  <a:srgbClr val="FF0000"/>
                </a:solidFill>
                <a:latin typeface="Times New Roman" pitchFamily="18" charset="0"/>
                <a:cs typeface="Times New Roman" pitchFamily="18" charset="0"/>
              </a:rPr>
              <a:t>Greenhouse Gas and Air Pollution Interactions and Synergies (GAINS) model</a:t>
            </a:r>
            <a:r>
              <a:rPr kumimoji="1" lang="en-US" altLang="zh-CN" sz="1600" b="0" dirty="0">
                <a:solidFill>
                  <a:schemeClr val="tx1"/>
                </a:solidFill>
                <a:latin typeface="Times New Roman" pitchFamily="18" charset="0"/>
                <a:cs typeface="Times New Roman" pitchFamily="18" charset="0"/>
              </a:rPr>
              <a:t>, developed by </a:t>
            </a:r>
            <a:r>
              <a:rPr kumimoji="1" lang="en-US" altLang="zh-CN" sz="1600" b="0" dirty="0" smtClean="0">
                <a:solidFill>
                  <a:schemeClr val="tx1"/>
                </a:solidFill>
                <a:latin typeface="Times New Roman" pitchFamily="18" charset="0"/>
                <a:cs typeface="Times New Roman" pitchFamily="18" charset="0"/>
              </a:rPr>
              <a:t>IIASA, </a:t>
            </a:r>
            <a:r>
              <a:rPr kumimoji="1" lang="en-US" altLang="zh-CN" sz="1600" b="0" dirty="0" smtClean="0">
                <a:latin typeface="Times New Roman" pitchFamily="18" charset="0"/>
                <a:cs typeface="Times New Roman" pitchFamily="18" charset="0"/>
              </a:rPr>
              <a:t>is </a:t>
            </a:r>
            <a:r>
              <a:rPr kumimoji="1" lang="en-US" altLang="zh-CN" sz="1600" b="0" dirty="0">
                <a:latin typeface="Times New Roman" pitchFamily="18" charset="0"/>
                <a:cs typeface="Times New Roman" pitchFamily="18" charset="0"/>
              </a:rPr>
              <a:t>an integrated assessment model dealing with costs and potentials for air pollution control and greenhouse gas (GHG) mitigation, and </a:t>
            </a:r>
            <a:r>
              <a:rPr kumimoji="1" lang="en-US" altLang="zh-CN" sz="1600" b="0" dirty="0">
                <a:solidFill>
                  <a:srgbClr val="FF0000"/>
                </a:solidFill>
                <a:latin typeface="Times New Roman" pitchFamily="18" charset="0"/>
                <a:cs typeface="Times New Roman" pitchFamily="18" charset="0"/>
              </a:rPr>
              <a:t>assessing </a:t>
            </a:r>
            <a:r>
              <a:rPr kumimoji="1" lang="en-US" altLang="zh-CN" sz="1600" b="0" dirty="0" smtClean="0">
                <a:solidFill>
                  <a:srgbClr val="FF0000"/>
                </a:solidFill>
                <a:latin typeface="Times New Roman" pitchFamily="18" charset="0"/>
                <a:cs typeface="Times New Roman" pitchFamily="18" charset="0"/>
              </a:rPr>
              <a:t>interactions</a:t>
            </a:r>
            <a:r>
              <a:rPr kumimoji="1" lang="en-US" altLang="zh-CN" sz="1600" b="0" dirty="0" smtClean="0">
                <a:latin typeface="Times New Roman" pitchFamily="18" charset="0"/>
                <a:cs typeface="Times New Roman" pitchFamily="18" charset="0"/>
              </a:rPr>
              <a:t>. </a:t>
            </a:r>
            <a:r>
              <a:rPr lang="en-US" altLang="zh-CN" sz="1600" b="0" dirty="0" smtClean="0">
                <a:latin typeface="Times New Roman" pitchFamily="18" charset="0"/>
                <a:cs typeface="Times New Roman" pitchFamily="18" charset="0"/>
              </a:rPr>
              <a:t>The </a:t>
            </a:r>
            <a:r>
              <a:rPr lang="en-US" altLang="zh-CN" sz="1600" b="0" dirty="0">
                <a:latin typeface="Times New Roman" pitchFamily="18" charset="0"/>
                <a:cs typeface="Times New Roman" pitchFamily="18" charset="0"/>
              </a:rPr>
              <a:t>current </a:t>
            </a:r>
            <a:r>
              <a:rPr lang="en-US" altLang="zh-CN" sz="1600" b="0" dirty="0" smtClean="0">
                <a:latin typeface="Times New Roman" pitchFamily="18" charset="0"/>
                <a:cs typeface="Times New Roman" pitchFamily="18" charset="0"/>
              </a:rPr>
              <a:t>GAINS version includes the following emission impacts:</a:t>
            </a:r>
          </a:p>
          <a:p>
            <a:r>
              <a:rPr lang="en-US" altLang="zh-CN" sz="1600" dirty="0" smtClean="0">
                <a:solidFill>
                  <a:srgbClr val="FF0000"/>
                </a:solidFill>
                <a:latin typeface="Times New Roman" pitchFamily="18" charset="0"/>
                <a:cs typeface="Times New Roman" pitchFamily="18" charset="0"/>
              </a:rPr>
              <a:t> </a:t>
            </a:r>
            <a:endParaRPr lang="en-US" altLang="zh-CN" sz="1600" dirty="0">
              <a:latin typeface="Times New Roman" pitchFamily="18" charset="0"/>
              <a:cs typeface="Times New Roman"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61507562"/>
              </p:ext>
            </p:extLst>
          </p:nvPr>
        </p:nvGraphicFramePr>
        <p:xfrm>
          <a:off x="749664" y="2492896"/>
          <a:ext cx="8057329" cy="3960440"/>
        </p:xfrm>
        <a:graphic>
          <a:graphicData uri="http://schemas.openxmlformats.org/drawingml/2006/table">
            <a:tbl>
              <a:tblPr/>
              <a:tblGrid>
                <a:gridCol w="2399669"/>
                <a:gridCol w="326403"/>
                <a:gridCol w="222135"/>
                <a:gridCol w="479027"/>
                <a:gridCol w="616540"/>
                <a:gridCol w="438227"/>
                <a:gridCol w="586318"/>
                <a:gridCol w="586318"/>
                <a:gridCol w="583295"/>
                <a:gridCol w="583295"/>
                <a:gridCol w="586318"/>
                <a:gridCol w="649784"/>
              </a:tblGrid>
              <a:tr h="5473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3333FF"/>
                        </a:solidFill>
                        <a:effectLst/>
                        <a:latin typeface="Verdana" pitchFamily="34" charset="0"/>
                      </a:endParaRPr>
                    </a:p>
                  </a:txBody>
                  <a:tcPr marL="18000" marR="18000" marT="18001" marB="18001" anchor="ctr" horzOverflow="overflow">
                    <a:lnL cap="flat">
                      <a:noFill/>
                    </a:lnL>
                    <a:lnR w="28575" cap="flat" cmpd="sng" algn="ctr">
                      <a:solidFill>
                        <a:srgbClr val="0000FF"/>
                      </a:solidFill>
                      <a:prstDash val="solid"/>
                      <a:round/>
                      <a:headEnd type="none" w="med" len="med"/>
                      <a:tailEnd type="none" w="med" len="med"/>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rPr>
                        <a:t>PM </a:t>
                      </a:r>
                      <a:r>
                        <a:rPr kumimoji="0" lang="en-US" sz="1000" b="0" i="0" u="none" strike="noStrike" cap="none" normalizeH="0" baseline="0" dirty="0" smtClean="0">
                          <a:ln>
                            <a:noFill/>
                          </a:ln>
                          <a:solidFill>
                            <a:srgbClr val="FF0000"/>
                          </a:solidFill>
                          <a:effectLst/>
                          <a:latin typeface="Verdana" pitchFamily="34" charset="0"/>
                        </a:rPr>
                        <a:t>(BC, OC)</a:t>
                      </a:r>
                      <a:endParaRPr kumimoji="0" lang="en-GB" sz="1000" b="0" i="0" u="none" strike="noStrike" cap="none" normalizeH="0" baseline="0" dirty="0" smtClean="0">
                        <a:ln>
                          <a:noFill/>
                        </a:ln>
                        <a:solidFill>
                          <a:srgbClr val="FF0000"/>
                        </a:solidFill>
                        <a:effectLst/>
                        <a:latin typeface="Verdana" pitchFamily="34" charset="0"/>
                      </a:endParaRPr>
                    </a:p>
                  </a:txBody>
                  <a:tcPr marL="18000" marR="18000" marT="18001" marB="18001" anchor="ctr" horzOverflow="overflow">
                    <a:lnL w="28575" cap="flat" cmpd="sng" algn="ctr">
                      <a:solidFill>
                        <a:srgbClr val="0000FF"/>
                      </a:solidFill>
                      <a:prstDash val="solid"/>
                      <a:round/>
                      <a:headEnd type="none" w="med" len="med"/>
                      <a:tailEnd type="none" w="med" len="med"/>
                    </a:lnL>
                    <a:lnR>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SO</a:t>
                      </a:r>
                      <a:r>
                        <a:rPr kumimoji="0" lang="en-US" sz="1000" b="0" i="0" u="none" strike="noStrike" cap="none" normalizeH="0" baseline="-25000" smtClean="0">
                          <a:ln>
                            <a:noFill/>
                          </a:ln>
                          <a:solidFill>
                            <a:srgbClr val="3333FF"/>
                          </a:solidFill>
                          <a:effectLst/>
                          <a:latin typeface="Verdana" pitchFamily="34" charset="0"/>
                        </a:rPr>
                        <a:t>2</a:t>
                      </a:r>
                      <a:endParaRPr kumimoji="0" lang="en-GB" sz="1000" b="0" i="0" u="none" strike="noStrike" cap="none" normalizeH="0" baseline="-25000" smtClean="0">
                        <a:ln>
                          <a:noFill/>
                        </a:ln>
                        <a:solidFill>
                          <a:srgbClr val="3333FF"/>
                        </a:solidFill>
                        <a:effectLst/>
                        <a:latin typeface="Verdana" pitchFamily="34" charset="0"/>
                      </a:endParaRPr>
                    </a:p>
                  </a:txBody>
                  <a:tcPr marL="18000" marR="18000" marT="18001" marB="18001" anchor="ctr" horzOverflow="overflow">
                    <a:lnL>
                      <a:noFill/>
                    </a:lnL>
                    <a:lnR>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NO</a:t>
                      </a:r>
                      <a:r>
                        <a:rPr kumimoji="0" lang="en-US" sz="1000" b="0" i="0" u="none" strike="noStrike" cap="none" normalizeH="0" baseline="-25000" smtClean="0">
                          <a:ln>
                            <a:noFill/>
                          </a:ln>
                          <a:solidFill>
                            <a:srgbClr val="3333FF"/>
                          </a:solidFill>
                          <a:effectLst/>
                          <a:latin typeface="Verdana" pitchFamily="34" charset="0"/>
                        </a:rPr>
                        <a:t>x</a:t>
                      </a:r>
                      <a:endParaRPr kumimoji="0" lang="en-GB" sz="1000" b="0" i="0" u="none" strike="noStrike" cap="none" normalizeH="0" baseline="-25000" smtClean="0">
                        <a:ln>
                          <a:noFill/>
                        </a:ln>
                        <a:solidFill>
                          <a:srgbClr val="3333FF"/>
                        </a:solidFill>
                        <a:effectLst/>
                        <a:latin typeface="Verdana" pitchFamily="34" charset="0"/>
                      </a:endParaRPr>
                    </a:p>
                  </a:txBody>
                  <a:tcPr marL="18000" marR="18000" marT="18001" marB="18001" anchor="ctr" horzOverflow="overflow">
                    <a:lnL>
                      <a:noFill/>
                    </a:lnL>
                    <a:lnR>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VOC</a:t>
                      </a:r>
                      <a:endParaRPr kumimoji="0" lang="en-GB"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a:noFill/>
                    </a:lnL>
                    <a:lnR>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NH</a:t>
                      </a:r>
                      <a:r>
                        <a:rPr kumimoji="0" lang="en-US" sz="1000" b="0" i="0" u="none" strike="noStrike" cap="none" normalizeH="0" baseline="-25000" smtClean="0">
                          <a:ln>
                            <a:noFill/>
                          </a:ln>
                          <a:solidFill>
                            <a:srgbClr val="3333FF"/>
                          </a:solidFill>
                          <a:effectLst/>
                          <a:latin typeface="Verdana" pitchFamily="34" charset="0"/>
                        </a:rPr>
                        <a:t>3</a:t>
                      </a:r>
                      <a:endParaRPr kumimoji="0" lang="en-GB" sz="1000" b="0" i="0" u="none" strike="noStrike" cap="none" normalizeH="0" baseline="-25000" smtClean="0">
                        <a:ln>
                          <a:noFill/>
                        </a:ln>
                        <a:solidFill>
                          <a:srgbClr val="3333FF"/>
                        </a:solidFill>
                        <a:effectLst/>
                        <a:latin typeface="Verdana" pitchFamily="34" charset="0"/>
                      </a:endParaRPr>
                    </a:p>
                  </a:txBody>
                  <a:tcPr marL="18000" marR="18000" marT="18001" marB="18001" anchor="ctr" horzOverflow="overflow">
                    <a:lnL>
                      <a:noFill/>
                    </a:lnL>
                    <a:lnR>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smtClean="0">
                          <a:ln>
                            <a:noFill/>
                          </a:ln>
                          <a:solidFill>
                            <a:srgbClr val="FF0000"/>
                          </a:solidFill>
                          <a:effectLst/>
                          <a:latin typeface="Verdana" pitchFamily="34" charset="0"/>
                        </a:rPr>
                        <a:t>CO</a:t>
                      </a:r>
                    </a:p>
                  </a:txBody>
                  <a:tcPr marL="18000" marR="18000" marT="18001" marB="18001" anchor="ctr" horzOverflow="overflow">
                    <a:lnL>
                      <a:noFill/>
                    </a:lnL>
                    <a:lnR>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CO</a:t>
                      </a:r>
                      <a:r>
                        <a:rPr kumimoji="0" lang="en-US" sz="1000" b="0" i="0" u="none" strike="noStrike" cap="none" normalizeH="0" baseline="-25000" smtClean="0">
                          <a:ln>
                            <a:noFill/>
                          </a:ln>
                          <a:solidFill>
                            <a:srgbClr val="3333FF"/>
                          </a:solidFill>
                          <a:effectLst/>
                          <a:latin typeface="Verdana" pitchFamily="34" charset="0"/>
                        </a:rPr>
                        <a:t>2</a:t>
                      </a:r>
                      <a:endParaRPr kumimoji="0" lang="en-GB" sz="1000" b="0" i="0" u="none" strike="noStrike" cap="none" normalizeH="0" baseline="-25000" smtClean="0">
                        <a:ln>
                          <a:noFill/>
                        </a:ln>
                        <a:solidFill>
                          <a:srgbClr val="3333FF"/>
                        </a:solidFill>
                        <a:effectLst/>
                        <a:latin typeface="Verdana" pitchFamily="34" charset="0"/>
                      </a:endParaRPr>
                    </a:p>
                  </a:txBody>
                  <a:tcPr marL="18000" marR="18000" marT="18001" marB="18001" anchor="ctr" horzOverflow="overflow">
                    <a:lnL>
                      <a:noFill/>
                    </a:lnL>
                    <a:lnR>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CH</a:t>
                      </a:r>
                      <a:r>
                        <a:rPr kumimoji="0" lang="en-US" sz="1000" b="0" i="0" u="none" strike="noStrike" cap="none" normalizeH="0" baseline="-25000" smtClean="0">
                          <a:ln>
                            <a:noFill/>
                          </a:ln>
                          <a:solidFill>
                            <a:srgbClr val="3333FF"/>
                          </a:solidFill>
                          <a:effectLst/>
                          <a:latin typeface="Verdana" pitchFamily="34" charset="0"/>
                        </a:rPr>
                        <a:t>4</a:t>
                      </a:r>
                      <a:endParaRPr kumimoji="0" lang="en-GB" sz="1000" b="0" i="0" u="none" strike="noStrike" cap="none" normalizeH="0" baseline="-25000" smtClean="0">
                        <a:ln>
                          <a:noFill/>
                        </a:ln>
                        <a:solidFill>
                          <a:srgbClr val="3333FF"/>
                        </a:solidFill>
                        <a:effectLst/>
                        <a:latin typeface="Verdana" pitchFamily="34" charset="0"/>
                      </a:endParaRPr>
                    </a:p>
                  </a:txBody>
                  <a:tcPr marL="18000" marR="18000" marT="18001" marB="18001" anchor="ctr" horzOverflow="overflow">
                    <a:lnL>
                      <a:noFill/>
                    </a:lnL>
                    <a:lnR>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N</a:t>
                      </a:r>
                      <a:r>
                        <a:rPr kumimoji="0" lang="en-US" sz="1000" b="0" i="0" u="none" strike="noStrike" cap="none" normalizeH="0" baseline="-25000" smtClean="0">
                          <a:ln>
                            <a:noFill/>
                          </a:ln>
                          <a:solidFill>
                            <a:srgbClr val="3333FF"/>
                          </a:solidFill>
                          <a:effectLst/>
                          <a:latin typeface="Verdana" pitchFamily="34" charset="0"/>
                        </a:rPr>
                        <a:t>2</a:t>
                      </a:r>
                      <a:r>
                        <a:rPr kumimoji="0" lang="en-US" sz="1000" b="0" i="0" u="none" strike="noStrike" cap="none" normalizeH="0" baseline="0" smtClean="0">
                          <a:ln>
                            <a:noFill/>
                          </a:ln>
                          <a:solidFill>
                            <a:srgbClr val="3333FF"/>
                          </a:solidFill>
                          <a:effectLst/>
                          <a:latin typeface="Verdana" pitchFamily="34" charset="0"/>
                        </a:rPr>
                        <a:t>O</a:t>
                      </a:r>
                      <a:endParaRPr kumimoji="0" lang="en-GB"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a:noFill/>
                    </a:lnL>
                    <a:lnR>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rPr>
                        <a:t>HFCs</a:t>
                      </a:r>
                      <a:br>
                        <a:rPr kumimoji="0" lang="en-US" sz="1000" b="0" i="0" u="none" strike="noStrike" cap="none" normalizeH="0" baseline="0" dirty="0" smtClean="0">
                          <a:ln>
                            <a:noFill/>
                          </a:ln>
                          <a:solidFill>
                            <a:srgbClr val="3333FF"/>
                          </a:solidFill>
                          <a:effectLst/>
                          <a:latin typeface="Verdana" pitchFamily="34" charset="0"/>
                        </a:rPr>
                      </a:br>
                      <a:r>
                        <a:rPr kumimoji="0" lang="en-US" sz="1000" b="0" i="0" u="none" strike="noStrike" cap="none" normalizeH="0" baseline="0" dirty="0" smtClean="0">
                          <a:ln>
                            <a:noFill/>
                          </a:ln>
                          <a:solidFill>
                            <a:srgbClr val="3333FF"/>
                          </a:solidFill>
                          <a:effectLst/>
                          <a:latin typeface="Verdana" pitchFamily="34" charset="0"/>
                        </a:rPr>
                        <a:t>PFCs</a:t>
                      </a:r>
                      <a:br>
                        <a:rPr kumimoji="0" lang="en-US" sz="1000" b="0" i="0" u="none" strike="noStrike" cap="none" normalizeH="0" baseline="0" dirty="0" smtClean="0">
                          <a:ln>
                            <a:noFill/>
                          </a:ln>
                          <a:solidFill>
                            <a:srgbClr val="3333FF"/>
                          </a:solidFill>
                          <a:effectLst/>
                          <a:latin typeface="Verdana" pitchFamily="34" charset="0"/>
                        </a:rPr>
                      </a:br>
                      <a:r>
                        <a:rPr kumimoji="0" lang="en-US" sz="1000" b="0" i="0" u="none" strike="noStrike" cap="none" normalizeH="0" baseline="0" dirty="0" smtClean="0">
                          <a:ln>
                            <a:noFill/>
                          </a:ln>
                          <a:solidFill>
                            <a:srgbClr val="3333FF"/>
                          </a:solidFill>
                          <a:effectLst/>
                          <a:latin typeface="Verdana" pitchFamily="34" charset="0"/>
                        </a:rPr>
                        <a:t>SF</a:t>
                      </a:r>
                      <a:r>
                        <a:rPr kumimoji="0" lang="en-US" sz="1000" b="0" i="0" u="none" strike="noStrike" cap="none" normalizeH="0" baseline="-25000" dirty="0" smtClean="0">
                          <a:ln>
                            <a:noFill/>
                          </a:ln>
                          <a:solidFill>
                            <a:srgbClr val="3333FF"/>
                          </a:solidFill>
                          <a:effectLst/>
                          <a:latin typeface="Verdana" pitchFamily="34" charset="0"/>
                        </a:rPr>
                        <a:t>6</a:t>
                      </a:r>
                      <a:endParaRPr kumimoji="0" lang="en-GB" sz="1000" b="0" i="0" u="none" strike="noStrike" cap="none" normalizeH="0" baseline="-25000" dirty="0" smtClean="0">
                        <a:ln>
                          <a:noFill/>
                        </a:ln>
                        <a:solidFill>
                          <a:srgbClr val="3333FF"/>
                        </a:solidFill>
                        <a:effectLst/>
                        <a:latin typeface="Verdana" pitchFamily="34" charset="0"/>
                      </a:endParaRPr>
                    </a:p>
                  </a:txBody>
                  <a:tcPr marL="18000" marR="18000" marT="18001" marB="18001" anchor="ctr" horzOverflow="overflow">
                    <a:lnL>
                      <a:noFill/>
                    </a:lnL>
                    <a:lnR cap="flat">
                      <a:noFill/>
                    </a:lnR>
                    <a:lnT cap="flat">
                      <a:noFill/>
                    </a:lnT>
                    <a:lnB w="28575" cap="flat" cmpd="sng" algn="ctr">
                      <a:solidFill>
                        <a:srgbClr val="0000FF"/>
                      </a:solidFill>
                      <a:prstDash val="solid"/>
                      <a:round/>
                      <a:headEnd type="none" w="med" len="med"/>
                      <a:tailEnd type="none" w="med" len="med"/>
                    </a:lnB>
                    <a:lnTlToBr>
                      <a:noFill/>
                    </a:lnTlToBr>
                    <a:lnBlToTr>
                      <a:noFill/>
                    </a:lnBlToTr>
                    <a:solidFill>
                      <a:schemeClr val="bg1"/>
                    </a:solidFill>
                  </a:tcPr>
                </a:tc>
              </a:tr>
              <a:tr h="5381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3333FF"/>
                          </a:solidFill>
                          <a:effectLst/>
                          <a:latin typeface="Verdana" pitchFamily="34" charset="0"/>
                        </a:rPr>
                        <a:t>Health impacts:</a:t>
                      </a:r>
                      <a:r>
                        <a:rPr kumimoji="0" lang="en-US" sz="1000" b="0" i="0" u="none" strike="noStrike" cap="none" normalizeH="0" baseline="0" smtClean="0">
                          <a:ln>
                            <a:noFill/>
                          </a:ln>
                          <a:solidFill>
                            <a:srgbClr val="3333FF"/>
                          </a:solidFill>
                          <a:effectLst/>
                          <a:latin typeface="Verdana" pitchFamily="34" charset="0"/>
                        </a:rPr>
                        <a:t> </a:t>
                      </a:r>
                      <a:br>
                        <a:rPr kumimoji="0" lang="en-US" sz="1000" b="0" i="0" u="none" strike="noStrike" cap="none" normalizeH="0" baseline="0" smtClean="0">
                          <a:ln>
                            <a:noFill/>
                          </a:ln>
                          <a:solidFill>
                            <a:srgbClr val="3333FF"/>
                          </a:solidFill>
                          <a:effectLst/>
                          <a:latin typeface="Verdana" pitchFamily="34" charset="0"/>
                        </a:rPr>
                      </a:br>
                      <a:r>
                        <a:rPr kumimoji="0" lang="en-US" sz="1000" b="0" i="0" u="none" strike="noStrike" cap="none" normalizeH="0" baseline="0" smtClean="0">
                          <a:ln>
                            <a:noFill/>
                          </a:ln>
                          <a:solidFill>
                            <a:srgbClr val="3333FF"/>
                          </a:solidFill>
                          <a:effectLst/>
                          <a:latin typeface="Verdana" pitchFamily="34" charset="0"/>
                        </a:rPr>
                        <a:t>    PM (Loss in life expectancy)   </a:t>
                      </a:r>
                      <a:endParaRPr kumimoji="0" lang="en-GB"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cap="flat">
                      <a:noFill/>
                    </a:lnL>
                    <a:lnR w="28575" cap="flat" cmpd="sng" algn="ctr">
                      <a:solidFill>
                        <a:srgbClr val="0000FF"/>
                      </a:solidFill>
                      <a:prstDash val="solid"/>
                      <a:round/>
                      <a:headEnd type="none" w="med" len="med"/>
                      <a:tailEnd type="none" w="med" len="med"/>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w="28575" cap="flat" cmpd="sng" algn="ctr">
                      <a:solidFill>
                        <a:srgbClr val="0000FF"/>
                      </a:solidFill>
                      <a:prstDash val="solid"/>
                      <a:round/>
                      <a:headEnd type="none" w="med" len="med"/>
                      <a:tailEnd type="none" w="med" len="med"/>
                    </a:lnL>
                    <a:lnR>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FF0000"/>
                        </a:solidFill>
                        <a:effectLst/>
                        <a:latin typeface="Verdana" pitchFamily="34" charset="0"/>
                      </a:endParaRPr>
                    </a:p>
                  </a:txBody>
                  <a:tcPr marL="18000" marR="18000" marT="18001" marB="18001" anchor="ctr" horzOverflow="overflow">
                    <a:lnL>
                      <a:noFill/>
                    </a:lnL>
                    <a:lnR cap="flat">
                      <a:noFill/>
                    </a:lnR>
                    <a:lnT w="28575" cap="flat" cmpd="sng" algn="ctr">
                      <a:solidFill>
                        <a:srgbClr val="0000FF"/>
                      </a:solidFill>
                      <a:prstDash val="solid"/>
                      <a:round/>
                      <a:headEnd type="none" w="med" len="med"/>
                      <a:tailEnd type="none" w="med" len="med"/>
                    </a:lnT>
                    <a:lnB>
                      <a:noFill/>
                    </a:lnB>
                    <a:lnTlToBr>
                      <a:noFill/>
                    </a:lnTlToBr>
                    <a:lnBlToTr>
                      <a:noFill/>
                    </a:lnBlToTr>
                    <a:solidFill>
                      <a:schemeClr val="bg1"/>
                    </a:solidFill>
                  </a:tcPr>
                </a:tc>
              </a:tr>
              <a:tr h="2669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    O</a:t>
                      </a:r>
                      <a:r>
                        <a:rPr kumimoji="0" lang="en-US" sz="1000" b="0" i="0" u="none" strike="noStrike" cap="none" normalizeH="0" baseline="-25000" smtClean="0">
                          <a:ln>
                            <a:noFill/>
                          </a:ln>
                          <a:solidFill>
                            <a:srgbClr val="3333FF"/>
                          </a:solidFill>
                          <a:effectLst/>
                          <a:latin typeface="Verdana" pitchFamily="34" charset="0"/>
                        </a:rPr>
                        <a:t>3 </a:t>
                      </a:r>
                      <a:r>
                        <a:rPr kumimoji="0" lang="en-US" sz="1000" b="0" i="0" u="none" strike="noStrike" cap="none" normalizeH="0" baseline="0" smtClean="0">
                          <a:ln>
                            <a:noFill/>
                          </a:ln>
                          <a:solidFill>
                            <a:srgbClr val="3333FF"/>
                          </a:solidFill>
                          <a:effectLst/>
                          <a:latin typeface="Verdana" pitchFamily="34" charset="0"/>
                        </a:rPr>
                        <a:t>(Premature mortality)</a:t>
                      </a:r>
                      <a:endParaRPr kumimoji="0" lang="en-GB"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cap="flat">
                      <a:noFill/>
                    </a:lnL>
                    <a:lnR w="28575" cap="flat" cmpd="sng" algn="ctr">
                      <a:solidFill>
                        <a:srgbClr val="0000FF"/>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w="28575" cap="flat" cmpd="sng" algn="ctr">
                      <a:solidFill>
                        <a:srgbClr val="0000FF"/>
                      </a:solidFill>
                      <a:prstDash val="solid"/>
                      <a:round/>
                      <a:headEnd type="none" w="med" len="med"/>
                      <a:tailEnd type="none" w="med" len="med"/>
                    </a:lnL>
                    <a:lnR>
                      <a:noFill/>
                    </a:lnR>
                    <a:lnT>
                      <a:noFill/>
                    </a:lnT>
                    <a:lnB>
                      <a:noFill/>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de-AT"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en-US"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cap="flat">
                      <a:noFill/>
                    </a:lnR>
                    <a:lnT>
                      <a:noFill/>
                    </a:lnT>
                    <a:lnB>
                      <a:noFill/>
                    </a:lnB>
                    <a:lnTlToBr>
                      <a:noFill/>
                    </a:lnTlToBr>
                    <a:lnBlToTr>
                      <a:noFill/>
                    </a:lnBlToTr>
                    <a:solidFill>
                      <a:schemeClr val="bg1"/>
                    </a:solidFill>
                  </a:tcPr>
                </a:tc>
              </a:tr>
              <a:tr h="3782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3333FF"/>
                          </a:solidFill>
                          <a:effectLst/>
                          <a:latin typeface="Verdana" pitchFamily="34" charset="0"/>
                        </a:rPr>
                        <a:t>Vegetation damage:</a:t>
                      </a:r>
                      <a:r>
                        <a:rPr kumimoji="0" lang="en-US" sz="1000" b="0" i="0" u="none" strike="noStrike" cap="none" normalizeH="0" baseline="0" smtClean="0">
                          <a:ln>
                            <a:noFill/>
                          </a:ln>
                          <a:solidFill>
                            <a:srgbClr val="3333FF"/>
                          </a:solidFill>
                          <a:effectLst/>
                          <a:latin typeface="Verdana" pitchFamily="34" charset="0"/>
                        </a:rPr>
                        <a:t/>
                      </a:r>
                      <a:br>
                        <a:rPr kumimoji="0" lang="en-US" sz="1000" b="0" i="0" u="none" strike="noStrike" cap="none" normalizeH="0" baseline="0" smtClean="0">
                          <a:ln>
                            <a:noFill/>
                          </a:ln>
                          <a:solidFill>
                            <a:srgbClr val="3333FF"/>
                          </a:solidFill>
                          <a:effectLst/>
                          <a:latin typeface="Verdana" pitchFamily="34" charset="0"/>
                        </a:rPr>
                      </a:br>
                      <a:r>
                        <a:rPr kumimoji="0" lang="en-US" sz="1000" b="0" i="0" u="none" strike="noStrike" cap="none" normalizeH="0" baseline="0" smtClean="0">
                          <a:ln>
                            <a:noFill/>
                          </a:ln>
                          <a:solidFill>
                            <a:srgbClr val="3333FF"/>
                          </a:solidFill>
                          <a:effectLst/>
                          <a:latin typeface="Verdana" pitchFamily="34" charset="0"/>
                        </a:rPr>
                        <a:t>    O</a:t>
                      </a:r>
                      <a:r>
                        <a:rPr kumimoji="0" lang="en-US" sz="1000" b="0" i="0" u="none" strike="noStrike" cap="none" normalizeH="0" baseline="-25000" smtClean="0">
                          <a:ln>
                            <a:noFill/>
                          </a:ln>
                          <a:solidFill>
                            <a:srgbClr val="3333FF"/>
                          </a:solidFill>
                          <a:effectLst/>
                          <a:latin typeface="Verdana" pitchFamily="34" charset="0"/>
                        </a:rPr>
                        <a:t>3</a:t>
                      </a:r>
                      <a:r>
                        <a:rPr kumimoji="0" lang="en-US" sz="1000" b="0" i="0" u="none" strike="noStrike" cap="none" normalizeH="0" baseline="0" smtClean="0">
                          <a:ln>
                            <a:noFill/>
                          </a:ln>
                          <a:solidFill>
                            <a:srgbClr val="3333FF"/>
                          </a:solidFill>
                          <a:effectLst/>
                          <a:latin typeface="Verdana" pitchFamily="34" charset="0"/>
                        </a:rPr>
                        <a:t> (AOT40/fluxes)</a:t>
                      </a:r>
                      <a:endParaRPr kumimoji="0" lang="en-GB"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cap="flat">
                      <a:noFill/>
                    </a:lnL>
                    <a:lnR w="28575" cap="flat" cmpd="sng" algn="ctr">
                      <a:solidFill>
                        <a:srgbClr val="0000FF"/>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w="28575" cap="flat" cmpd="sng" algn="ctr">
                      <a:solidFill>
                        <a:srgbClr val="0000FF"/>
                      </a:solidFill>
                      <a:prstDash val="solid"/>
                      <a:round/>
                      <a:headEnd type="none" w="med" len="med"/>
                      <a:tailEnd type="none" w="med" len="med"/>
                    </a:lnL>
                    <a:lnR>
                      <a:noFill/>
                    </a:lnR>
                    <a:lnT>
                      <a:noFill/>
                    </a:lnT>
                    <a:lnB>
                      <a:noFill/>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3333FF"/>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de-AT"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cap="flat">
                      <a:noFill/>
                    </a:lnR>
                    <a:lnT>
                      <a:noFill/>
                    </a:lnT>
                    <a:lnB>
                      <a:noFill/>
                    </a:lnB>
                    <a:lnTlToBr>
                      <a:noFill/>
                    </a:lnTlToBr>
                    <a:lnBlToTr>
                      <a:noFill/>
                    </a:lnBlToTr>
                    <a:solidFill>
                      <a:schemeClr val="bg1"/>
                    </a:solidFill>
                  </a:tcPr>
                </a:tc>
              </a:tr>
              <a:tr h="3782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rPr>
                        <a:t>    Acidification</a:t>
                      </a:r>
                      <a:br>
                        <a:rPr kumimoji="0" lang="en-US" sz="1000" b="0" i="0" u="none" strike="noStrike" cap="none" normalizeH="0" baseline="0" dirty="0" smtClean="0">
                          <a:ln>
                            <a:noFill/>
                          </a:ln>
                          <a:solidFill>
                            <a:srgbClr val="3333FF"/>
                          </a:solidFill>
                          <a:effectLst/>
                          <a:latin typeface="Verdana" pitchFamily="34" charset="0"/>
                        </a:rPr>
                      </a:br>
                      <a:r>
                        <a:rPr kumimoji="0" lang="en-US" sz="1000" b="0" i="0" u="none" strike="noStrike" cap="none" normalizeH="0" baseline="0" dirty="0" smtClean="0">
                          <a:ln>
                            <a:noFill/>
                          </a:ln>
                          <a:solidFill>
                            <a:srgbClr val="3333FF"/>
                          </a:solidFill>
                          <a:effectLst/>
                          <a:latin typeface="Verdana" pitchFamily="34" charset="0"/>
                        </a:rPr>
                        <a:t>    (Excess of critical loads)</a:t>
                      </a:r>
                      <a:endParaRPr kumimoji="0" lang="en-GB" sz="1000" b="0" i="0" u="none" strike="noStrike" cap="none" normalizeH="0" baseline="0" dirty="0" smtClean="0">
                        <a:ln>
                          <a:noFill/>
                        </a:ln>
                        <a:solidFill>
                          <a:srgbClr val="3333FF"/>
                        </a:solidFill>
                        <a:effectLst/>
                        <a:latin typeface="Verdana" pitchFamily="34" charset="0"/>
                      </a:endParaRPr>
                    </a:p>
                  </a:txBody>
                  <a:tcPr marL="18000" marR="18000" marT="18001" marB="18001" anchor="ctr" horzOverflow="overflow">
                    <a:lnL cap="flat">
                      <a:noFill/>
                    </a:lnL>
                    <a:lnR w="28575" cap="flat" cmpd="sng" algn="ctr">
                      <a:solidFill>
                        <a:srgbClr val="0000FF"/>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w="28575" cap="flat" cmpd="sng" algn="ctr">
                      <a:solidFill>
                        <a:srgbClr val="0000FF"/>
                      </a:solidFill>
                      <a:prstDash val="solid"/>
                      <a:round/>
                      <a:headEnd type="none" w="med" len="med"/>
                      <a:tailEnd type="none" w="med" len="med"/>
                    </a:lnL>
                    <a:lnR>
                      <a:noFill/>
                    </a:lnR>
                    <a:lnT>
                      <a:noFill/>
                    </a:lnT>
                    <a:lnB>
                      <a:noFill/>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FF0000"/>
                        </a:solidFill>
                        <a:effectLst/>
                        <a:latin typeface="Verdana" pitchFamily="34" charset="0"/>
                      </a:endParaRPr>
                    </a:p>
                  </a:txBody>
                  <a:tcPr marL="18000" marR="18000" marT="18001" marB="18001" anchor="ctr" horzOverflow="overflow">
                    <a:lnL>
                      <a:noFill/>
                    </a:lnL>
                    <a:lnR cap="flat">
                      <a:noFill/>
                    </a:lnR>
                    <a:lnT>
                      <a:noFill/>
                    </a:lnT>
                    <a:lnB>
                      <a:noFill/>
                    </a:lnB>
                    <a:lnTlToBr>
                      <a:noFill/>
                    </a:lnTlToBr>
                    <a:lnBlToTr>
                      <a:noFill/>
                    </a:lnBlToTr>
                    <a:solidFill>
                      <a:schemeClr val="bg1"/>
                    </a:solidFill>
                  </a:tcPr>
                </a:tc>
              </a:tr>
              <a:tr h="412061">
                <a:tc>
                  <a:txBody>
                    <a:bodyPr/>
                    <a:lstStyle/>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    Eutrophication</a:t>
                      </a:r>
                    </a:p>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rPr>
                        <a:t>    (Excess of critical loads)</a:t>
                      </a:r>
                      <a:endParaRPr kumimoji="0" lang="en-GB"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cap="flat">
                      <a:noFill/>
                    </a:lnL>
                    <a:lnR w="28575" cap="flat" cmpd="sng" algn="ctr">
                      <a:solidFill>
                        <a:srgbClr val="0000FF"/>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w="28575" cap="flat" cmpd="sng" algn="ctr">
                      <a:solidFill>
                        <a:srgbClr val="0000FF"/>
                      </a:solidFill>
                      <a:prstDash val="solid"/>
                      <a:round/>
                      <a:headEnd type="none" w="med" len="med"/>
                      <a:tailEnd type="none" w="med" len="med"/>
                    </a:lnL>
                    <a:lnR>
                      <a:noFill/>
                    </a:lnR>
                    <a:lnT>
                      <a:noFill/>
                    </a:lnT>
                    <a:lnB>
                      <a:noFill/>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FF0000"/>
                        </a:solidFill>
                        <a:effectLst/>
                        <a:latin typeface="Verdana" pitchFamily="34" charset="0"/>
                      </a:endParaRPr>
                    </a:p>
                  </a:txBody>
                  <a:tcPr marL="18000" marR="18000" marT="18001" marB="18001" anchor="ctr" horzOverflow="overflow">
                    <a:lnL>
                      <a:noFill/>
                    </a:lnL>
                    <a:lnR cap="flat">
                      <a:noFill/>
                    </a:lnR>
                    <a:lnT>
                      <a:noFill/>
                    </a:lnT>
                    <a:lnB>
                      <a:noFill/>
                    </a:lnB>
                    <a:lnTlToBr>
                      <a:noFill/>
                    </a:lnTlToBr>
                    <a:lnBlToTr>
                      <a:noFill/>
                    </a:lnBlToTr>
                    <a:solidFill>
                      <a:schemeClr val="bg1"/>
                    </a:solidFill>
                  </a:tcPr>
                </a:tc>
              </a:tr>
              <a:tr h="3782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3333FF"/>
                          </a:solidFill>
                          <a:effectLst/>
                          <a:latin typeface="Verdana" pitchFamily="34" charset="0"/>
                        </a:rPr>
                        <a:t>Climate impacts:</a:t>
                      </a:r>
                      <a:r>
                        <a:rPr kumimoji="0" lang="en-US" sz="1000" b="0" i="0" u="none" strike="noStrike" cap="none" normalizeH="0" baseline="0" smtClean="0">
                          <a:ln>
                            <a:noFill/>
                          </a:ln>
                          <a:solidFill>
                            <a:srgbClr val="3333FF"/>
                          </a:solidFill>
                          <a:effectLst/>
                          <a:latin typeface="Verdana" pitchFamily="34" charset="0"/>
                        </a:rPr>
                        <a:t/>
                      </a:r>
                      <a:br>
                        <a:rPr kumimoji="0" lang="en-US" sz="1000" b="0" i="0" u="none" strike="noStrike" cap="none" normalizeH="0" baseline="0" smtClean="0">
                          <a:ln>
                            <a:noFill/>
                          </a:ln>
                          <a:solidFill>
                            <a:srgbClr val="3333FF"/>
                          </a:solidFill>
                          <a:effectLst/>
                          <a:latin typeface="Verdana" pitchFamily="34" charset="0"/>
                        </a:rPr>
                      </a:br>
                      <a:r>
                        <a:rPr kumimoji="0" lang="en-US" sz="1000" b="0" i="0" u="none" strike="noStrike" cap="none" normalizeH="0" baseline="0" smtClean="0">
                          <a:ln>
                            <a:noFill/>
                          </a:ln>
                          <a:solidFill>
                            <a:srgbClr val="3333FF"/>
                          </a:solidFill>
                          <a:effectLst/>
                          <a:latin typeface="Verdana" pitchFamily="34" charset="0"/>
                        </a:rPr>
                        <a:t>     Long-term (GWP100)</a:t>
                      </a:r>
                      <a:endParaRPr kumimoji="0" lang="en-GB" sz="1000" b="0" i="0" u="none" strike="noStrike" cap="none" normalizeH="0" baseline="0" smtClean="0">
                        <a:ln>
                          <a:noFill/>
                        </a:ln>
                        <a:solidFill>
                          <a:srgbClr val="3333FF"/>
                        </a:solidFill>
                        <a:effectLst/>
                        <a:latin typeface="Verdana" pitchFamily="34" charset="0"/>
                      </a:endParaRPr>
                    </a:p>
                  </a:txBody>
                  <a:tcPr marL="18000" marR="18000" marT="18001" marB="18001" anchor="ctr" horzOverflow="overflow">
                    <a:lnL cap="flat">
                      <a:noFill/>
                    </a:lnL>
                    <a:lnR w="28575" cap="flat" cmpd="sng" algn="ctr">
                      <a:solidFill>
                        <a:srgbClr val="0000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w="28575" cap="flat" cmpd="sng" algn="ctr">
                      <a:solidFill>
                        <a:srgbClr val="0000FF"/>
                      </a:solidFill>
                      <a:prstDash val="solid"/>
                      <a:round/>
                      <a:headEnd type="none" w="med" len="med"/>
                      <a:tailEnd type="none" w="med" len="med"/>
                    </a:lnL>
                    <a:lnR>
                      <a:noFill/>
                    </a:lnR>
                    <a:lnT>
                      <a:noFill/>
                    </a:lnT>
                    <a:lnB>
                      <a:noFill/>
                    </a:lnB>
                    <a:lnTlToBr>
                      <a:noFill/>
                    </a:lnTlToBr>
                    <a:lnBlToTr>
                      <a:noFill/>
                    </a:lnBlToTr>
                    <a:solidFill>
                      <a:schemeClr val="bg1">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dirty="0" smtClean="0">
                          <a:ln>
                            <a:noFill/>
                          </a:ln>
                          <a:solidFill>
                            <a:srgbClr val="3333FF"/>
                          </a:solidFill>
                          <a:effectLst/>
                          <a:latin typeface="Verdana" pitchFamily="34" charset="0"/>
                          <a:cs typeface="Times New Roman" pitchFamily="18" charset="0"/>
                          <a:sym typeface="Symbol" charset="2"/>
                        </a:rPr>
                        <a:t></a:t>
                      </a:r>
                      <a:endParaRPr kumimoji="0" lang="en-GB" sz="1000" b="0" i="0" u="none" strike="noStrike" cap="none" normalizeH="0" baseline="0" dirty="0" smtClean="0">
                        <a:ln>
                          <a:noFill/>
                        </a:ln>
                        <a:solidFill>
                          <a:srgbClr val="3333FF"/>
                        </a:solidFill>
                        <a:effectLst/>
                        <a:latin typeface="Verdana" pitchFamily="34" charset="0"/>
                        <a:cs typeface="Times New Roman" pitchFamily="18" charset="0"/>
                        <a:sym typeface="Symbol" charset="2"/>
                      </a:endParaRPr>
                    </a:p>
                  </a:txBody>
                  <a:tcPr marL="18000" marR="18000" marT="18001" marB="18001" anchor="ctr" horzOverflow="overflow">
                    <a:lnL>
                      <a:noFill/>
                    </a:lnL>
                    <a:lnR cap="flat">
                      <a:noFill/>
                    </a:lnR>
                    <a:lnT>
                      <a:noFill/>
                    </a:lnT>
                    <a:lnB>
                      <a:noFill/>
                    </a:lnB>
                    <a:lnTlToBr>
                      <a:noFill/>
                    </a:lnTlToBr>
                    <a:lnBlToTr>
                      <a:noFill/>
                    </a:lnBlToTr>
                    <a:solidFill>
                      <a:schemeClr val="bg1"/>
                    </a:solidFill>
                  </a:tcPr>
                </a:tc>
              </a:tr>
              <a:tr h="547371">
                <a:tc>
                  <a:txBody>
                    <a:bodyPr/>
                    <a:lstStyle/>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rPr>
                        <a:t>     Near-term forcing</a:t>
                      </a:r>
                      <a:br>
                        <a:rPr kumimoji="0" lang="en-US" sz="1000" b="0" i="0" u="none" strike="noStrike" cap="none" normalizeH="0" baseline="0" smtClean="0">
                          <a:ln>
                            <a:noFill/>
                          </a:ln>
                          <a:solidFill>
                            <a:srgbClr val="FF0000"/>
                          </a:solidFill>
                          <a:effectLst/>
                          <a:latin typeface="Verdana" pitchFamily="34" charset="0"/>
                        </a:rPr>
                      </a:br>
                      <a:r>
                        <a:rPr kumimoji="0" lang="en-US" sz="1000" b="0" i="0" u="none" strike="noStrike" cap="none" normalizeH="0" baseline="0" smtClean="0">
                          <a:ln>
                            <a:noFill/>
                          </a:ln>
                          <a:solidFill>
                            <a:srgbClr val="FF0000"/>
                          </a:solidFill>
                          <a:effectLst/>
                          <a:latin typeface="Verdana" pitchFamily="34" charset="0"/>
                        </a:rPr>
                        <a:t>(in Europe and global mean forcing)</a:t>
                      </a:r>
                      <a:endParaRPr kumimoji="0" lang="en-GB"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cap="flat">
                      <a:noFill/>
                    </a:lnL>
                    <a:lnR w="28575" cap="flat" cmpd="sng" algn="ctr">
                      <a:solidFill>
                        <a:srgbClr val="0000FF"/>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w="28575" cap="flat" cmpd="sng" algn="ctr">
                      <a:solidFill>
                        <a:srgbClr val="0000FF"/>
                      </a:solidFill>
                      <a:prstDash val="solid"/>
                      <a:round/>
                      <a:headEnd type="none" w="med" len="med"/>
                      <a:tailEnd type="none" w="med" len="med"/>
                    </a:lnL>
                    <a:lnR>
                      <a:noFill/>
                    </a:lnR>
                    <a:lnT>
                      <a:noFill/>
                    </a:lnT>
                    <a:lnB>
                      <a:noFill/>
                    </a:lnB>
                    <a:lnTlToBr>
                      <a:noFill/>
                    </a:lnTlToBr>
                    <a:lnBlToTr>
                      <a:noFill/>
                    </a:lnBlToTr>
                    <a:solidFill>
                      <a:schemeClr val="bg1">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cap="flat">
                      <a:noFill/>
                    </a:lnR>
                    <a:lnT>
                      <a:noFill/>
                    </a:lnT>
                    <a:lnB>
                      <a:noFill/>
                    </a:lnB>
                    <a:lnTlToBr>
                      <a:noFill/>
                    </a:lnTlToBr>
                    <a:lnBlToTr>
                      <a:noFill/>
                    </a:lnBlToTr>
                    <a:solidFill>
                      <a:schemeClr val="bg1"/>
                    </a:solidFill>
                  </a:tcPr>
                </a:tc>
              </a:tr>
              <a:tr h="513854">
                <a:tc>
                  <a:txBody>
                    <a:bodyPr/>
                    <a:lstStyle/>
                    <a:p>
                      <a:pPr marL="357188" marR="0" lvl="0" indent="-357188" algn="l" defTabSz="914400" rtl="0" eaLnBrk="1" fontAlgn="base" latinLnBrk="0" hangingPunct="1">
                        <a:lnSpc>
                          <a:spcPct val="100000"/>
                        </a:lnSpc>
                        <a:spcBef>
                          <a:spcPct val="20000"/>
                        </a:spcBef>
                        <a:spcAft>
                          <a:spcPct val="0"/>
                        </a:spcAft>
                        <a:buClrTx/>
                        <a:buSzTx/>
                        <a:buFontTx/>
                        <a:buNone/>
                        <a:tabLst/>
                      </a:pPr>
                      <a:r>
                        <a:rPr kumimoji="0" lang="en-GB" sz="1000" b="0" i="0" u="none" strike="noStrike" cap="none" normalizeH="0" baseline="0" dirty="0" smtClean="0">
                          <a:ln>
                            <a:noFill/>
                          </a:ln>
                          <a:solidFill>
                            <a:srgbClr val="FF0000"/>
                          </a:solidFill>
                          <a:effectLst/>
                          <a:latin typeface="Verdana" pitchFamily="34" charset="0"/>
                        </a:rPr>
                        <a:t>     Black carbon deposition </a:t>
                      </a:r>
                      <a:br>
                        <a:rPr kumimoji="0" lang="en-GB" sz="1000" b="0" i="0" u="none" strike="noStrike" cap="none" normalizeH="0" baseline="0" dirty="0" smtClean="0">
                          <a:ln>
                            <a:noFill/>
                          </a:ln>
                          <a:solidFill>
                            <a:srgbClr val="FF0000"/>
                          </a:solidFill>
                          <a:effectLst/>
                          <a:latin typeface="Verdana" pitchFamily="34" charset="0"/>
                        </a:rPr>
                      </a:br>
                      <a:r>
                        <a:rPr kumimoji="0" lang="en-GB" sz="1000" b="0" i="0" u="none" strike="noStrike" cap="none" normalizeH="0" baseline="0" dirty="0" smtClean="0">
                          <a:ln>
                            <a:noFill/>
                          </a:ln>
                          <a:solidFill>
                            <a:srgbClr val="FF0000"/>
                          </a:solidFill>
                          <a:effectLst/>
                          <a:latin typeface="Verdana" pitchFamily="34" charset="0"/>
                        </a:rPr>
                        <a:t>to the arctic</a:t>
                      </a:r>
                    </a:p>
                  </a:txBody>
                  <a:tcPr marL="18000" marR="18000" marT="18001" marB="18001" anchor="ctr" horzOverflow="overflow">
                    <a:lnL cap="flat">
                      <a:noFill/>
                    </a:lnL>
                    <a:lnR w="28575" cap="flat" cmpd="sng" algn="ctr">
                      <a:solidFill>
                        <a:srgbClr val="0000FF"/>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rPr>
                        <a:t></a:t>
                      </a:r>
                      <a:endParaRPr kumimoji="0" lang="en-GB"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w="28575" cap="flat" cmpd="sng" algn="ctr">
                      <a:solidFill>
                        <a:srgbClr val="0000FF"/>
                      </a:solidFill>
                      <a:prstDash val="solid"/>
                      <a:round/>
                      <a:headEnd type="none" w="med" len="med"/>
                      <a:tailEnd type="none" w="med" len="med"/>
                    </a:lnL>
                    <a:lnR>
                      <a:noFill/>
                    </a:lnR>
                    <a:lnT>
                      <a:noFill/>
                    </a:lnT>
                    <a:lnB cap="flat">
                      <a:noFill/>
                    </a:lnB>
                    <a:lnTlToBr>
                      <a:noFill/>
                    </a:lnTlToBr>
                    <a:lnBlToTr>
                      <a:noFill/>
                    </a:lnBlToTr>
                    <a:solidFill>
                      <a:schemeClr val="bg1">
                        <a:alpha val="5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cap="flat">
                      <a:noFill/>
                    </a:lnB>
                    <a:lnTlToBr>
                      <a:noFill/>
                    </a:lnTlToBr>
                    <a:lnBlToTr>
                      <a:noFill/>
                    </a:lnBlToTr>
                    <a:solidFill>
                      <a:schemeClr val="bg1">
                        <a:alpha val="5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cap="flat">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cap="flat">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cap="flat">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rgbClr val="FF0000"/>
                        </a:solidFill>
                        <a:effectLst/>
                        <a:latin typeface="Verdana" pitchFamily="34" charset="0"/>
                        <a:cs typeface="Times New Roman" pitchFamily="18" charset="0"/>
                        <a:sym typeface="Symbol" charset="2"/>
                      </a:endParaRPr>
                    </a:p>
                  </a:txBody>
                  <a:tcPr marL="18000" marR="18000" marT="18001" marB="18001" anchor="ctr" horzOverflow="overflow">
                    <a:lnL>
                      <a:noFill/>
                    </a:lnL>
                    <a:lnR>
                      <a:noFill/>
                    </a:lnR>
                    <a:lnT>
                      <a:noFill/>
                    </a:lnT>
                    <a:lnB cap="flat">
                      <a:noFill/>
                    </a:lnB>
                    <a:lnTlToBr>
                      <a:noFill/>
                    </a:lnTlToBr>
                    <a:lnBlToTr>
                      <a:noFill/>
                    </a:lnBlToTr>
                    <a:solidFill>
                      <a:schemeClr val="bg1">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cap="flat">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cap="flat">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FF0000"/>
                        </a:solidFill>
                        <a:effectLst/>
                        <a:latin typeface="Verdana" pitchFamily="34" charset="0"/>
                      </a:endParaRPr>
                    </a:p>
                  </a:txBody>
                  <a:tcPr marL="18000" marR="18000" marT="18001" marB="18001" anchor="ctr" horzOverflow="overflow">
                    <a:lnL>
                      <a:noFill/>
                    </a:lnL>
                    <a:lnR>
                      <a:noFill/>
                    </a:lnR>
                    <a:lnT>
                      <a:noFill/>
                    </a:lnT>
                    <a:lnB cap="flat">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AT" sz="1000" b="0" i="0" u="none" strike="noStrike" cap="none" normalizeH="0" baseline="0" dirty="0" smtClean="0">
                        <a:ln>
                          <a:noFill/>
                        </a:ln>
                        <a:solidFill>
                          <a:srgbClr val="FF0000"/>
                        </a:solidFill>
                        <a:effectLst/>
                        <a:latin typeface="Verdana" pitchFamily="34" charset="0"/>
                      </a:endParaRPr>
                    </a:p>
                  </a:txBody>
                  <a:tcPr marL="18000" marR="18000" marT="18001" marB="18001" anchor="ctr" horzOverflow="overflow">
                    <a:lnL>
                      <a:noFill/>
                    </a:lnL>
                    <a:lnR cap="flat">
                      <a:noFill/>
                    </a:lnR>
                    <a:lnT>
                      <a:noFill/>
                    </a:lnT>
                    <a:lnB cap="flat">
                      <a:noFill/>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885777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08365" y="1621515"/>
                <a:ext cx="5310336" cy="76437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nl-NL" i="1" smtClean="0">
                              <a:latin typeface="Cambria Math"/>
                            </a:rPr>
                          </m:ctrlPr>
                        </m:sSubPr>
                        <m:e>
                          <m:r>
                            <m:rPr>
                              <m:sty m:val="p"/>
                            </m:rPr>
                            <a:rPr lang="en-GB">
                              <a:latin typeface="Cambria Math"/>
                            </a:rPr>
                            <m:t>E</m:t>
                          </m:r>
                        </m:e>
                        <m:sub>
                          <m:r>
                            <a:rPr lang="en-GB" i="1">
                              <a:latin typeface="Cambria Math"/>
                            </a:rPr>
                            <m:t>𝑝</m:t>
                          </m:r>
                        </m:sub>
                      </m:sSub>
                      <m:r>
                        <a:rPr lang="en-GB" i="1">
                          <a:latin typeface="Cambria Math"/>
                        </a:rPr>
                        <m:t>=</m:t>
                      </m:r>
                      <m:nary>
                        <m:naryPr>
                          <m:chr m:val="∑"/>
                          <m:limLoc m:val="undOvr"/>
                          <m:supHide m:val="on"/>
                          <m:ctrlPr>
                            <a:rPr lang="nl-NL" i="1">
                              <a:latin typeface="Cambria Math"/>
                            </a:rPr>
                          </m:ctrlPr>
                        </m:naryPr>
                        <m:sub>
                          <m:r>
                            <a:rPr lang="en-GB" i="1">
                              <a:latin typeface="Cambria Math"/>
                            </a:rPr>
                            <m:t>𝑘</m:t>
                          </m:r>
                        </m:sub>
                        <m:sup/>
                        <m:e>
                          <m:nary>
                            <m:naryPr>
                              <m:chr m:val="∑"/>
                              <m:limLoc m:val="undOvr"/>
                              <m:supHide m:val="on"/>
                              <m:ctrlPr>
                                <a:rPr lang="nl-NL" i="1">
                                  <a:latin typeface="Cambria Math"/>
                                </a:rPr>
                              </m:ctrlPr>
                            </m:naryPr>
                            <m:sub>
                              <m:r>
                                <a:rPr lang="en-GB" i="1">
                                  <a:latin typeface="Cambria Math"/>
                                </a:rPr>
                                <m:t>𝑚</m:t>
                              </m:r>
                            </m:sub>
                            <m:sup/>
                            <m:e>
                              <m:sSub>
                                <m:sSubPr>
                                  <m:ctrlPr>
                                    <a:rPr lang="nl-NL" i="1">
                                      <a:latin typeface="Cambria Math"/>
                                    </a:rPr>
                                  </m:ctrlPr>
                                </m:sSubPr>
                                <m:e>
                                  <m:r>
                                    <a:rPr lang="en-GB" i="1">
                                      <a:latin typeface="Cambria Math"/>
                                    </a:rPr>
                                    <m:t>𝐴</m:t>
                                  </m:r>
                                </m:e>
                                <m:sub>
                                  <m:r>
                                    <a:rPr lang="en-GB" i="1">
                                      <a:latin typeface="Cambria Math"/>
                                    </a:rPr>
                                    <m:t>𝑘</m:t>
                                  </m:r>
                                </m:sub>
                              </m:sSub>
                              <m:sSub>
                                <m:sSubPr>
                                  <m:ctrlPr>
                                    <a:rPr lang="nl-NL" i="1">
                                      <a:latin typeface="Cambria Math"/>
                                    </a:rPr>
                                  </m:ctrlPr>
                                </m:sSubPr>
                                <m:e>
                                  <m:r>
                                    <a:rPr lang="en-GB" i="1">
                                      <a:latin typeface="Cambria Math"/>
                                    </a:rPr>
                                    <m:t>𝑒𝑓</m:t>
                                  </m:r>
                                </m:e>
                                <m:sub>
                                  <m:r>
                                    <a:rPr lang="en-GB" i="1">
                                      <a:latin typeface="Cambria Math"/>
                                    </a:rPr>
                                    <m:t>𝑘</m:t>
                                  </m:r>
                                  <m:r>
                                    <a:rPr lang="en-GB" i="1">
                                      <a:latin typeface="Cambria Math"/>
                                    </a:rPr>
                                    <m:t>,</m:t>
                                  </m:r>
                                  <m:r>
                                    <a:rPr lang="en-GB" i="1">
                                      <a:latin typeface="Cambria Math"/>
                                    </a:rPr>
                                    <m:t>𝑚</m:t>
                                  </m:r>
                                  <m:r>
                                    <a:rPr lang="en-GB" i="1">
                                      <a:latin typeface="Cambria Math"/>
                                    </a:rPr>
                                    <m:t>,</m:t>
                                  </m:r>
                                  <m:r>
                                    <a:rPr lang="en-GB" i="1">
                                      <a:latin typeface="Cambria Math"/>
                                    </a:rPr>
                                    <m:t>𝑝</m:t>
                                  </m:r>
                                </m:sub>
                              </m:sSub>
                              <m:sSub>
                                <m:sSubPr>
                                  <m:ctrlPr>
                                    <a:rPr lang="nl-NL" i="1">
                                      <a:latin typeface="Cambria Math"/>
                                    </a:rPr>
                                  </m:ctrlPr>
                                </m:sSubPr>
                                <m:e>
                                  <m:r>
                                    <a:rPr lang="en-GB" i="1">
                                      <a:latin typeface="Cambria Math"/>
                                    </a:rPr>
                                    <m:t>𝑥</m:t>
                                  </m:r>
                                </m:e>
                                <m:sub>
                                  <m:r>
                                    <a:rPr lang="en-GB" i="1">
                                      <a:latin typeface="Cambria Math"/>
                                    </a:rPr>
                                    <m:t>𝑘</m:t>
                                  </m:r>
                                  <m:r>
                                    <a:rPr lang="en-GB" i="1">
                                      <a:latin typeface="Cambria Math"/>
                                    </a:rPr>
                                    <m:t>,</m:t>
                                  </m:r>
                                  <m:r>
                                    <a:rPr lang="en-GB" i="1">
                                      <a:latin typeface="Cambria Math"/>
                                    </a:rPr>
                                    <m:t>𝑚</m:t>
                                  </m:r>
                                  <m:r>
                                    <a:rPr lang="en-GB" i="1">
                                      <a:latin typeface="Cambria Math"/>
                                    </a:rPr>
                                    <m:t>,</m:t>
                                  </m:r>
                                  <m:r>
                                    <a:rPr lang="en-GB" i="1">
                                      <a:latin typeface="Cambria Math"/>
                                    </a:rPr>
                                    <m:t>𝑝</m:t>
                                  </m:r>
                                  <m:r>
                                    <a:rPr lang="en-GB" i="1">
                                      <a:latin typeface="Cambria Math"/>
                                    </a:rPr>
                                    <m:t>                                      </m:t>
                                  </m:r>
                                  <m:r>
                                    <a:rPr lang="en-GB" i="1">
                                      <a:latin typeface="Cambria Math"/>
                                    </a:rPr>
                                    <m:t>𝐸𝑞𝑢𝑎𝑡𝑖𝑜𝑛</m:t>
                                  </m:r>
                                  <m:r>
                                    <a:rPr lang="en-GB" i="1">
                                      <a:latin typeface="Cambria Math"/>
                                    </a:rPr>
                                    <m:t> 3</m:t>
                                  </m:r>
                                </m:sub>
                              </m:sSub>
                            </m:e>
                          </m:nary>
                        </m:e>
                      </m:nary>
                    </m:oMath>
                  </m:oMathPara>
                </a14:m>
                <a:endParaRPr lang="nl-NL" dirty="0"/>
              </a:p>
            </p:txBody>
          </p:sp>
        </mc:Choice>
        <mc:Fallback xmlns="">
          <p:sp>
            <p:nvSpPr>
              <p:cNvPr id="2" name="Rectangle 1"/>
              <p:cNvSpPr>
                <a:spLocks noRot="1" noChangeAspect="1" noMove="1" noResize="1" noEditPoints="1" noAdjustHandles="1" noChangeArrowheads="1" noChangeShapeType="1" noTextEdit="1"/>
              </p:cNvSpPr>
              <p:nvPr/>
            </p:nvSpPr>
            <p:spPr>
              <a:xfrm>
                <a:off x="1508365" y="1621515"/>
                <a:ext cx="5310336" cy="764376"/>
              </a:xfrm>
              <a:prstGeom prst="rect">
                <a:avLst/>
              </a:prstGeom>
              <a:blipFill rotWithShape="1">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899592" y="2485611"/>
                <a:ext cx="7488832" cy="1591461"/>
              </a:xfrm>
              <a:prstGeom prst="rect">
                <a:avLst/>
              </a:prstGeom>
            </p:spPr>
            <p:txBody>
              <a:bodyPr wrap="square">
                <a:spAutoFit/>
              </a:bodyPr>
              <a:lstStyle/>
              <a:p>
                <a:pPr fontAlgn="base">
                  <a:lnSpc>
                    <a:spcPct val="150000"/>
                  </a:lnSpc>
                </a:pPr>
                <a:r>
                  <a:rPr lang="en-GB" sz="1200" dirty="0"/>
                  <a:t>k, m, p= activity type, abatement measure, pollutant, respectively</a:t>
                </a:r>
                <a:endParaRPr lang="nl-NL" sz="1200" dirty="0"/>
              </a:p>
              <a:p>
                <a:pPr fontAlgn="base">
                  <a:lnSpc>
                    <a:spcPct val="150000"/>
                  </a:lnSpc>
                </a:pPr>
                <a14:m>
                  <m:oMath xmlns:m="http://schemas.openxmlformats.org/officeDocument/2006/math">
                    <m:sSub>
                      <m:sSubPr>
                        <m:ctrlPr>
                          <a:rPr lang="nl-NL" sz="1200" i="1">
                            <a:latin typeface="Cambria Math"/>
                          </a:rPr>
                        </m:ctrlPr>
                      </m:sSubPr>
                      <m:e>
                        <m:r>
                          <m:rPr>
                            <m:sty m:val="p"/>
                          </m:rPr>
                          <a:rPr lang="en-GB" sz="1200">
                            <a:latin typeface="Cambria Math"/>
                          </a:rPr>
                          <m:t>E</m:t>
                        </m:r>
                      </m:e>
                      <m:sub>
                        <m:r>
                          <a:rPr lang="en-GB" sz="1200" i="1">
                            <a:latin typeface="Cambria Math"/>
                          </a:rPr>
                          <m:t>𝑝</m:t>
                        </m:r>
                      </m:sub>
                    </m:sSub>
                  </m:oMath>
                </a14:m>
                <a:r>
                  <a:rPr lang="en-GB" sz="1200" dirty="0"/>
                  <a:t>= Emissions of pollutant p (for e.g. SO</a:t>
                </a:r>
                <a:r>
                  <a:rPr lang="en-GB" sz="1200" baseline="-25000" dirty="0"/>
                  <a:t>2</a:t>
                </a:r>
                <a:r>
                  <a:rPr lang="en-GB" sz="1200" dirty="0"/>
                  <a:t>, PM2.5, CO</a:t>
                </a:r>
                <a:r>
                  <a:rPr lang="en-GB" sz="1200" baseline="-25000" dirty="0"/>
                  <a:t>2</a:t>
                </a:r>
                <a:r>
                  <a:rPr lang="en-GB" sz="1200" dirty="0"/>
                  <a:t>, PM10, PM</a:t>
                </a:r>
                <a:r>
                  <a:rPr lang="en-GB" sz="1200" baseline="-25000" dirty="0"/>
                  <a:t>TSP</a:t>
                </a:r>
                <a:r>
                  <a:rPr lang="en-GB" sz="1200" dirty="0"/>
                  <a:t>, etc.)</a:t>
                </a:r>
                <a:endParaRPr lang="nl-NL" sz="1200" dirty="0"/>
              </a:p>
              <a:p>
                <a:pPr fontAlgn="base">
                  <a:lnSpc>
                    <a:spcPct val="150000"/>
                  </a:lnSpc>
                </a:pPr>
                <a14:m>
                  <m:oMath xmlns:m="http://schemas.openxmlformats.org/officeDocument/2006/math">
                    <m:sSub>
                      <m:sSubPr>
                        <m:ctrlPr>
                          <a:rPr lang="nl-NL" sz="1200" i="1">
                            <a:latin typeface="Cambria Math"/>
                          </a:rPr>
                        </m:ctrlPr>
                      </m:sSubPr>
                      <m:e>
                        <m:r>
                          <a:rPr lang="en-GB" sz="1200" i="1">
                            <a:latin typeface="Cambria Math"/>
                          </a:rPr>
                          <m:t>𝐴</m:t>
                        </m:r>
                      </m:e>
                      <m:sub>
                        <m:r>
                          <a:rPr lang="en-GB" sz="1200" i="1">
                            <a:latin typeface="Cambria Math"/>
                          </a:rPr>
                          <m:t>𝑘</m:t>
                        </m:r>
                      </m:sub>
                    </m:sSub>
                  </m:oMath>
                </a14:m>
                <a:r>
                  <a:rPr lang="en-GB" sz="1200" dirty="0"/>
                  <a:t>= Energy consumption of each fuel (e.g., coal consumption) in iron and steel industry</a:t>
                </a:r>
                <a:endParaRPr lang="nl-NL" sz="1200" dirty="0"/>
              </a:p>
              <a:p>
                <a:pPr fontAlgn="base">
                  <a:lnSpc>
                    <a:spcPct val="150000"/>
                  </a:lnSpc>
                </a:pPr>
                <a14:m>
                  <m:oMath xmlns:m="http://schemas.openxmlformats.org/officeDocument/2006/math">
                    <m:sSub>
                      <m:sSubPr>
                        <m:ctrlPr>
                          <a:rPr lang="nl-NL" sz="1200" i="1">
                            <a:latin typeface="Cambria Math"/>
                          </a:rPr>
                        </m:ctrlPr>
                      </m:sSubPr>
                      <m:e>
                        <m:r>
                          <a:rPr lang="en-GB" sz="1200" i="1">
                            <a:latin typeface="Cambria Math"/>
                          </a:rPr>
                          <m:t>𝑒𝑓</m:t>
                        </m:r>
                      </m:e>
                      <m:sub>
                        <m:r>
                          <a:rPr lang="en-GB" sz="1200" i="1">
                            <a:latin typeface="Cambria Math"/>
                          </a:rPr>
                          <m:t>𝑘</m:t>
                        </m:r>
                        <m:r>
                          <a:rPr lang="en-GB" sz="1200" i="1">
                            <a:latin typeface="Cambria Math"/>
                          </a:rPr>
                          <m:t>,</m:t>
                        </m:r>
                        <m:r>
                          <a:rPr lang="en-GB" sz="1200" i="1">
                            <a:latin typeface="Cambria Math"/>
                          </a:rPr>
                          <m:t>𝑚</m:t>
                        </m:r>
                        <m:r>
                          <a:rPr lang="en-GB" sz="1200" i="1">
                            <a:latin typeface="Cambria Math"/>
                          </a:rPr>
                          <m:t>,</m:t>
                        </m:r>
                        <m:r>
                          <a:rPr lang="en-GB" sz="1200" i="1">
                            <a:latin typeface="Cambria Math"/>
                          </a:rPr>
                          <m:t>𝑝</m:t>
                        </m:r>
                      </m:sub>
                    </m:sSub>
                  </m:oMath>
                </a14:m>
                <a:r>
                  <a:rPr lang="en-GB" sz="1200" dirty="0"/>
                  <a:t>= Emission factor of pollutant p for activity k after application of control measure m</a:t>
                </a:r>
                <a:endParaRPr lang="nl-NL" sz="1200" dirty="0"/>
              </a:p>
              <a:p>
                <a:pPr>
                  <a:lnSpc>
                    <a:spcPct val="150000"/>
                  </a:lnSpc>
                </a:pPr>
                <a14:m>
                  <m:oMath xmlns:m="http://schemas.openxmlformats.org/officeDocument/2006/math">
                    <m:sSub>
                      <m:sSubPr>
                        <m:ctrlPr>
                          <a:rPr lang="nl-NL" sz="1200" i="1">
                            <a:latin typeface="Cambria Math"/>
                          </a:rPr>
                        </m:ctrlPr>
                      </m:sSubPr>
                      <m:e>
                        <m:r>
                          <a:rPr lang="en-GB" sz="1200" i="1">
                            <a:latin typeface="Cambria Math"/>
                          </a:rPr>
                          <m:t>𝑥</m:t>
                        </m:r>
                      </m:e>
                      <m:sub>
                        <m:r>
                          <a:rPr lang="en-GB" sz="1200" i="1">
                            <a:latin typeface="Cambria Math"/>
                          </a:rPr>
                          <m:t>𝑘</m:t>
                        </m:r>
                        <m:r>
                          <a:rPr lang="en-GB" sz="1200" i="1">
                            <a:latin typeface="Cambria Math"/>
                          </a:rPr>
                          <m:t>,</m:t>
                        </m:r>
                        <m:r>
                          <a:rPr lang="en-GB" sz="1200" i="1">
                            <a:latin typeface="Cambria Math"/>
                          </a:rPr>
                          <m:t>𝑚</m:t>
                        </m:r>
                        <m:r>
                          <a:rPr lang="en-GB" sz="1200" i="1">
                            <a:latin typeface="Cambria Math"/>
                          </a:rPr>
                          <m:t>,</m:t>
                        </m:r>
                        <m:r>
                          <a:rPr lang="en-GB" sz="1200" i="1">
                            <a:latin typeface="Cambria Math"/>
                          </a:rPr>
                          <m:t>𝑝</m:t>
                        </m:r>
                      </m:sub>
                    </m:sSub>
                  </m:oMath>
                </a14:m>
                <a:r>
                  <a:rPr lang="en-GB" sz="1200" dirty="0"/>
                  <a:t>= Share of total activity of type k to which a control measure m for pollutant p is </a:t>
                </a:r>
                <a:r>
                  <a:rPr lang="en-GB" sz="1200" dirty="0" smtClean="0"/>
                  <a:t>applied</a:t>
                </a:r>
                <a:endParaRPr lang="nl-NL" sz="1200" dirty="0"/>
              </a:p>
            </p:txBody>
          </p:sp>
        </mc:Choice>
        <mc:Fallback xmlns="">
          <p:sp>
            <p:nvSpPr>
              <p:cNvPr id="3" name="Rectangle 2"/>
              <p:cNvSpPr>
                <a:spLocks noRot="1" noChangeAspect="1" noMove="1" noResize="1" noEditPoints="1" noAdjustHandles="1" noChangeArrowheads="1" noChangeShapeType="1" noTextEdit="1"/>
              </p:cNvSpPr>
              <p:nvPr/>
            </p:nvSpPr>
            <p:spPr>
              <a:xfrm>
                <a:off x="899592" y="2485611"/>
                <a:ext cx="7488832" cy="1591461"/>
              </a:xfrm>
              <a:prstGeom prst="rect">
                <a:avLst/>
              </a:prstGeom>
              <a:blipFill rotWithShape="1">
                <a:blip r:embed="rId4"/>
                <a:stretch>
                  <a:fillRect l="-8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15616" y="4547862"/>
                <a:ext cx="6840760" cy="6714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GB" smtClean="0">
                          <a:latin typeface="Cambria Math"/>
                        </a:rPr>
                        <m:t>cn</m:t>
                      </m:r>
                      <m:r>
                        <a:rPr lang="en-GB" i="1">
                          <a:latin typeface="Cambria Math"/>
                        </a:rPr>
                        <m:t>=</m:t>
                      </m:r>
                      <m:f>
                        <m:fPr>
                          <m:type m:val="lin"/>
                          <m:ctrlPr>
                            <a:rPr lang="nl-NL" i="1">
                              <a:latin typeface="Cambria Math"/>
                            </a:rPr>
                          </m:ctrlPr>
                        </m:fPr>
                        <m:num>
                          <m:r>
                            <a:rPr lang="en-GB" i="1">
                              <a:latin typeface="Cambria Math"/>
                            </a:rPr>
                            <m:t>(</m:t>
                          </m:r>
                          <m:f>
                            <m:fPr>
                              <m:ctrlPr>
                                <a:rPr lang="nl-NL" i="1">
                                  <a:latin typeface="Cambria Math"/>
                                </a:rPr>
                              </m:ctrlPr>
                            </m:fPr>
                            <m:num>
                              <m:r>
                                <m:rPr>
                                  <m:sty m:val="p"/>
                                </m:rPr>
                                <a:rPr lang="en-GB">
                                  <a:latin typeface="Cambria Math"/>
                                </a:rPr>
                                <m:t>I</m:t>
                              </m:r>
                              <m:r>
                                <a:rPr lang="en-GB">
                                  <a:latin typeface="Cambria Math"/>
                                </a:rPr>
                                <m:t>×</m:t>
                              </m:r>
                              <m:r>
                                <m:rPr>
                                  <m:sty m:val="p"/>
                                </m:rPr>
                                <a:rPr lang="en-GB">
                                  <a:latin typeface="Cambria Math"/>
                                </a:rPr>
                                <m:t>AF</m:t>
                              </m:r>
                              <m:r>
                                <a:rPr lang="en-GB">
                                  <a:latin typeface="Cambria Math"/>
                                </a:rPr>
                                <m:t>+</m:t>
                              </m:r>
                              <m:sSup>
                                <m:sSupPr>
                                  <m:ctrlPr>
                                    <a:rPr lang="nl-NL" i="1">
                                      <a:latin typeface="Cambria Math"/>
                                    </a:rPr>
                                  </m:ctrlPr>
                                </m:sSupPr>
                                <m:e>
                                  <m:r>
                                    <m:rPr>
                                      <m:sty m:val="p"/>
                                    </m:rPr>
                                    <a:rPr lang="en-GB">
                                      <a:latin typeface="Cambria Math"/>
                                    </a:rPr>
                                    <m:t>OM</m:t>
                                  </m:r>
                                </m:e>
                                <m:sup>
                                  <m:r>
                                    <a:rPr lang="en-GB" i="1">
                                      <a:latin typeface="Cambria Math"/>
                                    </a:rPr>
                                    <m:t>𝐹𝑖𝑥</m:t>
                                  </m:r>
                                </m:sup>
                              </m:sSup>
                            </m:num>
                            <m:den>
                              <m:r>
                                <a:rPr lang="en-GB" i="1">
                                  <a:latin typeface="Cambria Math"/>
                                </a:rPr>
                                <m:t>𝐴</m:t>
                              </m:r>
                            </m:den>
                          </m:f>
                          <m:r>
                            <a:rPr lang="en-GB" i="1">
                              <a:latin typeface="Cambria Math"/>
                            </a:rPr>
                            <m:t>+</m:t>
                          </m:r>
                          <m:sSup>
                            <m:sSupPr>
                              <m:ctrlPr>
                                <a:rPr lang="nl-NL" i="1">
                                  <a:latin typeface="Cambria Math"/>
                                </a:rPr>
                              </m:ctrlPr>
                            </m:sSupPr>
                            <m:e>
                              <m:r>
                                <a:rPr lang="en-GB" i="1">
                                  <a:latin typeface="Cambria Math"/>
                                </a:rPr>
                                <m:t>𝑂𝑀</m:t>
                              </m:r>
                            </m:e>
                            <m:sup>
                              <m:r>
                                <a:rPr lang="en-GB" i="1">
                                  <a:latin typeface="Cambria Math"/>
                                </a:rPr>
                                <m:t>𝑉𝑎𝑟</m:t>
                              </m:r>
                            </m:sup>
                          </m:sSup>
                          <m:r>
                            <a:rPr lang="en-GB" i="1">
                              <a:latin typeface="Cambria Math"/>
                            </a:rPr>
                            <m:t>)</m:t>
                          </m:r>
                        </m:num>
                        <m:den>
                          <m:r>
                            <a:rPr lang="en-GB" i="1">
                              <a:latin typeface="Cambria Math"/>
                            </a:rPr>
                            <m:t>(</m:t>
                          </m:r>
                          <m:r>
                            <a:rPr lang="en-GB" i="1">
                              <a:latin typeface="Cambria Math"/>
                            </a:rPr>
                            <m:t>𝑒𝑓</m:t>
                          </m:r>
                          <m:r>
                            <a:rPr lang="en-GB" i="1">
                              <a:latin typeface="Cambria Math"/>
                            </a:rPr>
                            <m:t>−</m:t>
                          </m:r>
                          <m:sSub>
                            <m:sSubPr>
                              <m:ctrlPr>
                                <a:rPr lang="nl-NL" i="1">
                                  <a:latin typeface="Cambria Math"/>
                                </a:rPr>
                              </m:ctrlPr>
                            </m:sSubPr>
                            <m:e>
                              <m:r>
                                <a:rPr lang="en-GB" i="1">
                                  <a:latin typeface="Cambria Math"/>
                                </a:rPr>
                                <m:t>𝑒𝑓</m:t>
                              </m:r>
                            </m:e>
                            <m:sub>
                              <m:r>
                                <a:rPr lang="en-GB" i="1">
                                  <a:latin typeface="Cambria Math"/>
                                </a:rPr>
                                <m:t>𝑚</m:t>
                              </m:r>
                            </m:sub>
                          </m:sSub>
                          <m:r>
                            <a:rPr lang="en-GB" i="1">
                              <a:latin typeface="Cambria Math"/>
                            </a:rPr>
                            <m:t>)</m:t>
                          </m:r>
                        </m:den>
                      </m:f>
                      <m:r>
                        <a:rPr lang="en-GB" i="1">
                          <a:latin typeface="Cambria Math"/>
                        </a:rPr>
                        <m:t>       </m:t>
                      </m:r>
                      <m:r>
                        <a:rPr lang="en-GB" i="1">
                          <a:latin typeface="Cambria Math"/>
                        </a:rPr>
                        <m:t>𝐸𝑞𝑢𝑎𝑡𝑖𝑜𝑛</m:t>
                      </m:r>
                      <m:r>
                        <a:rPr lang="en-GB" i="1">
                          <a:latin typeface="Cambria Math"/>
                        </a:rPr>
                        <m:t> 4</m:t>
                      </m:r>
                    </m:oMath>
                  </m:oMathPara>
                </a14:m>
                <a:endParaRPr lang="nl-NL" dirty="0"/>
              </a:p>
            </p:txBody>
          </p:sp>
        </mc:Choice>
        <mc:Fallback xmlns="">
          <p:sp>
            <p:nvSpPr>
              <p:cNvPr id="4" name="Rectangle 3"/>
              <p:cNvSpPr>
                <a:spLocks noRot="1" noChangeAspect="1" noMove="1" noResize="1" noEditPoints="1" noAdjustHandles="1" noChangeArrowheads="1" noChangeShapeType="1" noTextEdit="1"/>
              </p:cNvSpPr>
              <p:nvPr/>
            </p:nvSpPr>
            <p:spPr>
              <a:xfrm>
                <a:off x="1115616" y="4547862"/>
                <a:ext cx="6840760" cy="671466"/>
              </a:xfrm>
              <a:prstGeom prst="rect">
                <a:avLst/>
              </a:prstGeom>
              <a:blipFill rotWithShape="1">
                <a:blip r:embed="rId5"/>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331640" y="5435352"/>
                <a:ext cx="4823180" cy="851130"/>
              </a:xfrm>
              <a:prstGeom prst="rect">
                <a:avLst/>
              </a:prstGeom>
            </p:spPr>
            <p:txBody>
              <a:bodyPr wrap="none">
                <a:spAutoFit/>
              </a:bodyPr>
              <a:lstStyle/>
              <a:p>
                <a:r>
                  <a:rPr lang="en-GB" sz="1200" dirty="0" err="1" smtClean="0"/>
                  <a:t>cn</a:t>
                </a:r>
                <a:r>
                  <a:rPr lang="en-GB" sz="1200" dirty="0" smtClean="0"/>
                  <a:t>= unit </a:t>
                </a:r>
                <a:r>
                  <a:rPr lang="en-GB" sz="1200" dirty="0"/>
                  <a:t>cost of end-of-pipe </a:t>
                </a:r>
                <a:r>
                  <a:rPr lang="en-GB" sz="1200" dirty="0" smtClean="0"/>
                  <a:t>measures</a:t>
                </a:r>
              </a:p>
              <a:p>
                <a:pPr fontAlgn="base"/>
                <a:r>
                  <a:rPr lang="en-GB" sz="1200" dirty="0" smtClean="0"/>
                  <a:t> </a:t>
                </a:r>
                <a:r>
                  <a:rPr lang="en-GB" sz="1200" dirty="0"/>
                  <a:t>A= Activity</a:t>
                </a:r>
                <a:endParaRPr lang="nl-NL" sz="1200" dirty="0"/>
              </a:p>
              <a:p>
                <a:pPr fontAlgn="base"/>
                <a:r>
                  <a:rPr lang="en-GB" sz="1200" dirty="0" err="1"/>
                  <a:t>ef</a:t>
                </a:r>
                <a:r>
                  <a:rPr lang="en-GB" sz="1200" dirty="0"/>
                  <a:t>= uncontrolled emission factor</a:t>
                </a:r>
                <a:endParaRPr lang="nl-NL" sz="1200" dirty="0"/>
              </a:p>
              <a:p>
                <a:pPr fontAlgn="base"/>
                <a14:m>
                  <m:oMath xmlns:m="http://schemas.openxmlformats.org/officeDocument/2006/math">
                    <m:sSub>
                      <m:sSubPr>
                        <m:ctrlPr>
                          <a:rPr lang="nl-NL" sz="1200" i="1">
                            <a:latin typeface="Cambria Math"/>
                          </a:rPr>
                        </m:ctrlPr>
                      </m:sSubPr>
                      <m:e>
                        <m:r>
                          <a:rPr lang="en-GB" sz="1200" i="1">
                            <a:latin typeface="Cambria Math"/>
                          </a:rPr>
                          <m:t>𝑒𝑓</m:t>
                        </m:r>
                      </m:e>
                      <m:sub>
                        <m:r>
                          <a:rPr lang="en-GB" sz="1200" i="1">
                            <a:latin typeface="Cambria Math"/>
                          </a:rPr>
                          <m:t>𝑚</m:t>
                        </m:r>
                      </m:sub>
                    </m:sSub>
                  </m:oMath>
                </a14:m>
                <a:r>
                  <a:rPr lang="en-GB" sz="1200" dirty="0"/>
                  <a:t>=controlled emission factor under end-of-pipe </a:t>
                </a:r>
                <a:r>
                  <a:rPr lang="en-GB" sz="1200" dirty="0" smtClean="0"/>
                  <a:t>measures</a:t>
                </a:r>
                <a:endParaRPr lang="nl-NL" sz="1200" dirty="0"/>
              </a:p>
            </p:txBody>
          </p:sp>
        </mc:Choice>
        <mc:Fallback xmlns="">
          <p:sp>
            <p:nvSpPr>
              <p:cNvPr id="5" name="Rectangle 4"/>
              <p:cNvSpPr>
                <a:spLocks noRot="1" noChangeAspect="1" noMove="1" noResize="1" noEditPoints="1" noAdjustHandles="1" noChangeArrowheads="1" noChangeShapeType="1" noTextEdit="1"/>
              </p:cNvSpPr>
              <p:nvPr/>
            </p:nvSpPr>
            <p:spPr>
              <a:xfrm>
                <a:off x="1331640" y="5435352"/>
                <a:ext cx="4823180" cy="851130"/>
              </a:xfrm>
              <a:prstGeom prst="rect">
                <a:avLst/>
              </a:prstGeom>
              <a:blipFill rotWithShape="1">
                <a:blip r:embed="rId6"/>
                <a:stretch>
                  <a:fillRect b="-2158"/>
                </a:stretch>
              </a:blipFill>
            </p:spPr>
            <p:txBody>
              <a:bodyPr/>
              <a:lstStyle/>
              <a:p>
                <a:r>
                  <a:rPr lang="nl-NL">
                    <a:noFill/>
                  </a:rPr>
                  <a:t> </a:t>
                </a:r>
              </a:p>
            </p:txBody>
          </p:sp>
        </mc:Fallback>
      </mc:AlternateContent>
      <p:sp>
        <p:nvSpPr>
          <p:cNvPr id="7" name="Rectangle 6"/>
          <p:cNvSpPr/>
          <p:nvPr/>
        </p:nvSpPr>
        <p:spPr>
          <a:xfrm>
            <a:off x="936104" y="1045451"/>
            <a:ext cx="7740352" cy="307777"/>
          </a:xfrm>
          <a:prstGeom prst="rect">
            <a:avLst/>
          </a:prstGeom>
        </p:spPr>
        <p:txBody>
          <a:bodyPr wrap="square">
            <a:spAutoFit/>
          </a:bodyPr>
          <a:lstStyle/>
          <a:p>
            <a:r>
              <a:rPr lang="en-GB" sz="1400" dirty="0"/>
              <a:t>The emissions of air pollutants and greenhouse gases are calculated </a:t>
            </a:r>
            <a:r>
              <a:rPr lang="en-GB" sz="1400" dirty="0" smtClean="0"/>
              <a:t>from:</a:t>
            </a:r>
            <a:endParaRPr lang="nl-NL" sz="1400" dirty="0"/>
          </a:p>
        </p:txBody>
      </p:sp>
      <p:sp>
        <p:nvSpPr>
          <p:cNvPr id="8" name="Rectangle 7"/>
          <p:cNvSpPr/>
          <p:nvPr/>
        </p:nvSpPr>
        <p:spPr>
          <a:xfrm>
            <a:off x="846220" y="4293096"/>
            <a:ext cx="8028384" cy="307777"/>
          </a:xfrm>
          <a:prstGeom prst="rect">
            <a:avLst/>
          </a:prstGeom>
        </p:spPr>
        <p:txBody>
          <a:bodyPr wrap="square">
            <a:spAutoFit/>
          </a:bodyPr>
          <a:lstStyle/>
          <a:p>
            <a:r>
              <a:rPr lang="en-GB" sz="1400" dirty="0"/>
              <a:t>The unit cost of end-of-pipe measures (</a:t>
            </a:r>
            <a:r>
              <a:rPr lang="en-GB" sz="1400" dirty="0" err="1"/>
              <a:t>cn</a:t>
            </a:r>
            <a:r>
              <a:rPr lang="en-GB" sz="1400" dirty="0"/>
              <a:t>) is calculated through the </a:t>
            </a:r>
            <a:r>
              <a:rPr lang="en-GB" sz="1400" dirty="0" smtClean="0"/>
              <a:t>Equation 4: </a:t>
            </a:r>
            <a:endParaRPr lang="nl-NL" sz="1400" dirty="0"/>
          </a:p>
        </p:txBody>
      </p:sp>
      <p:sp>
        <p:nvSpPr>
          <p:cNvPr id="9" name="Rectangle 8"/>
          <p:cNvSpPr/>
          <p:nvPr/>
        </p:nvSpPr>
        <p:spPr>
          <a:xfrm>
            <a:off x="4877295" y="306490"/>
            <a:ext cx="404950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Material and </a:t>
            </a:r>
            <a:r>
              <a:rPr lang="en-GB" sz="2400" b="1" dirty="0" smtClean="0">
                <a:latin typeface="Times New Roman" panose="02020603050405020304" pitchFamily="18" charset="0"/>
                <a:cs typeface="Times New Roman" panose="02020603050405020304" pitchFamily="18" charset="0"/>
              </a:rPr>
              <a:t>method-GAINS</a:t>
            </a:r>
            <a:endParaRPr lang="nl-N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21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11560" y="980728"/>
                <a:ext cx="8049818" cy="5330690"/>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The annual mean concentration of PM2.5 with changes in emissions were calculated based on the rollback model, which represents the relationship between air pollutants emissions and annual PM2.5 concentration that can be extrapolated into the future.</a:t>
                </a:r>
              </a:p>
              <a:p>
                <a:pPr algn="just"/>
                <a:endParaRPr lang="en-GB" sz="2400"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r>
                        <a:rPr lang="en-GB" sz="2400" i="1" smtClean="0">
                          <a:latin typeface="Cambria Math"/>
                          <a:ea typeface="Cambria Math"/>
                          <a:cs typeface="Times New Roman" panose="02020603050405020304" pitchFamily="18" charset="0"/>
                        </a:rPr>
                        <m:t>∆</m:t>
                      </m:r>
                      <m:sSub>
                        <m:sSubPr>
                          <m:ctrlPr>
                            <a:rPr lang="en-GB" sz="2400" i="1" smtClean="0">
                              <a:latin typeface="Cambria Math"/>
                              <a:ea typeface="Cambria Math"/>
                              <a:cs typeface="Times New Roman" panose="02020603050405020304" pitchFamily="18" charset="0"/>
                            </a:rPr>
                          </m:ctrlPr>
                        </m:sSubPr>
                        <m:e>
                          <m:r>
                            <a:rPr lang="nl-NL" sz="2400" b="0" i="1" smtClean="0">
                              <a:latin typeface="Cambria Math"/>
                              <a:ea typeface="Cambria Math"/>
                              <a:cs typeface="Times New Roman" panose="02020603050405020304" pitchFamily="18" charset="0"/>
                            </a:rPr>
                            <m:t>𝐶</m:t>
                          </m:r>
                        </m:e>
                        <m:sub>
                          <m:sSub>
                            <m:sSubPr>
                              <m:ctrlPr>
                                <a:rPr lang="en-GB" sz="2400" i="1" smtClean="0">
                                  <a:latin typeface="Cambria Math"/>
                                  <a:ea typeface="Cambria Math"/>
                                  <a:cs typeface="Times New Roman" panose="02020603050405020304" pitchFamily="18" charset="0"/>
                                </a:rPr>
                              </m:ctrlPr>
                            </m:sSubPr>
                            <m:e>
                              <m:r>
                                <a:rPr lang="nl-NL" sz="2400" b="0" i="1" smtClean="0">
                                  <a:latin typeface="Cambria Math"/>
                                  <a:ea typeface="Cambria Math"/>
                                  <a:cs typeface="Times New Roman" panose="02020603050405020304" pitchFamily="18" charset="0"/>
                                </a:rPr>
                                <m:t>𝑃𝑀</m:t>
                              </m:r>
                            </m:e>
                            <m:sub>
                              <m:r>
                                <a:rPr lang="nl-NL" sz="2400" b="0" i="1" smtClean="0">
                                  <a:latin typeface="Cambria Math"/>
                                  <a:ea typeface="Cambria Math"/>
                                  <a:cs typeface="Times New Roman" panose="02020603050405020304" pitchFamily="18" charset="0"/>
                                </a:rPr>
                                <m:t>2.5</m:t>
                              </m:r>
                            </m:sub>
                          </m:sSub>
                        </m:sub>
                      </m:sSub>
                      <m:r>
                        <a:rPr lang="en-GB" sz="2400" i="1" smtClean="0">
                          <a:latin typeface="Cambria Math"/>
                          <a:cs typeface="Times New Roman" panose="02020603050405020304" pitchFamily="18" charset="0"/>
                        </a:rPr>
                        <m:t>=</m:t>
                      </m:r>
                      <m:r>
                        <a:rPr lang="el-GR" sz="2400" i="1" smtClean="0">
                          <a:latin typeface="Cambria Math"/>
                          <a:ea typeface="Cambria Math"/>
                          <a:cs typeface="Times New Roman" panose="02020603050405020304" pitchFamily="18" charset="0"/>
                        </a:rPr>
                        <m:t>𝛽</m:t>
                      </m:r>
                      <m:r>
                        <a:rPr lang="nl-NL" sz="2400" b="0" i="1" smtClean="0">
                          <a:latin typeface="Cambria Math"/>
                          <a:ea typeface="Cambria Math"/>
                          <a:cs typeface="Times New Roman" panose="02020603050405020304" pitchFamily="18" charset="0"/>
                        </a:rPr>
                        <m:t>∗∆</m:t>
                      </m:r>
                      <m:sSub>
                        <m:sSubPr>
                          <m:ctrlPr>
                            <a:rPr lang="nl-NL" sz="2400" b="0" i="1" smtClean="0">
                              <a:latin typeface="Cambria Math"/>
                              <a:ea typeface="Cambria Math"/>
                              <a:cs typeface="Times New Roman" panose="02020603050405020304" pitchFamily="18" charset="0"/>
                            </a:rPr>
                          </m:ctrlPr>
                        </m:sSubPr>
                        <m:e>
                          <m:r>
                            <a:rPr lang="nl-NL" sz="2400" b="0" i="1" smtClean="0">
                              <a:latin typeface="Cambria Math"/>
                              <a:ea typeface="Cambria Math"/>
                              <a:cs typeface="Times New Roman" panose="02020603050405020304" pitchFamily="18" charset="0"/>
                            </a:rPr>
                            <m:t>𝐸</m:t>
                          </m:r>
                        </m:e>
                        <m:sub>
                          <m:sSub>
                            <m:sSubPr>
                              <m:ctrlPr>
                                <a:rPr lang="nl-NL" sz="2400" b="0" i="1" smtClean="0">
                                  <a:latin typeface="Cambria Math"/>
                                  <a:ea typeface="Cambria Math"/>
                                  <a:cs typeface="Times New Roman" panose="02020603050405020304" pitchFamily="18" charset="0"/>
                                </a:rPr>
                              </m:ctrlPr>
                            </m:sSubPr>
                            <m:e>
                              <m:r>
                                <a:rPr lang="nl-NL" sz="2400" b="0" i="1" smtClean="0">
                                  <a:latin typeface="Cambria Math"/>
                                  <a:ea typeface="Cambria Math"/>
                                  <a:cs typeface="Times New Roman" panose="02020603050405020304" pitchFamily="18" charset="0"/>
                                </a:rPr>
                                <m:t>𝑃𝑀</m:t>
                              </m:r>
                            </m:e>
                            <m:sub>
                              <m:r>
                                <a:rPr lang="nl-NL" sz="2400" b="0" i="1" smtClean="0">
                                  <a:latin typeface="Cambria Math"/>
                                  <a:ea typeface="Cambria Math"/>
                                  <a:cs typeface="Times New Roman" panose="02020603050405020304" pitchFamily="18" charset="0"/>
                                </a:rPr>
                                <m:t>2.5</m:t>
                              </m:r>
                            </m:sub>
                          </m:sSub>
                        </m:sub>
                      </m:sSub>
                    </m:oMath>
                  </m:oMathPara>
                </a14:m>
                <a:endParaRPr lang="en-GB" sz="2400" dirty="0" smtClean="0">
                  <a:latin typeface="Times New Roman" panose="02020603050405020304" pitchFamily="18" charset="0"/>
                  <a:cs typeface="Times New Roman" panose="02020603050405020304" pitchFamily="18" charset="0"/>
                </a:endParaRPr>
              </a:p>
              <a:p>
                <a:pPr algn="just"/>
                <a:endParaRPr lang="en-GB" sz="2400" dirty="0">
                  <a:latin typeface="Times New Roman" panose="02020603050405020304" pitchFamily="18" charset="0"/>
                  <a:cs typeface="Times New Roman" panose="02020603050405020304" pitchFamily="18" charset="0"/>
                </a:endParaRPr>
              </a:p>
              <a:p>
                <a:pPr algn="just"/>
                <a:r>
                  <a:rPr lang="en-GB" sz="2400" dirty="0" smtClean="0">
                    <a:latin typeface="Times New Roman" panose="02020603050405020304" pitchFamily="18" charset="0"/>
                    <a:cs typeface="Times New Roman" panose="02020603050405020304" pitchFamily="18" charset="0"/>
                  </a:rPr>
                  <a:t>Where </a:t>
                </a:r>
                <a14:m>
                  <m:oMath xmlns:m="http://schemas.openxmlformats.org/officeDocument/2006/math">
                    <m:r>
                      <a:rPr lang="en-GB" sz="2400" i="1">
                        <a:latin typeface="Cambria Math"/>
                        <a:ea typeface="Cambria Math"/>
                        <a:cs typeface="Times New Roman" panose="02020603050405020304" pitchFamily="18" charset="0"/>
                      </a:rPr>
                      <m:t>∆</m:t>
                    </m:r>
                    <m:sSub>
                      <m:sSubPr>
                        <m:ctrlPr>
                          <a:rPr lang="en-GB" sz="2400" i="1">
                            <a:latin typeface="Cambria Math"/>
                            <a:ea typeface="Cambria Math"/>
                            <a:cs typeface="Times New Roman" panose="02020603050405020304" pitchFamily="18" charset="0"/>
                          </a:rPr>
                        </m:ctrlPr>
                      </m:sSubPr>
                      <m:e>
                        <m:r>
                          <a:rPr lang="nl-NL" sz="2400" i="1">
                            <a:latin typeface="Cambria Math"/>
                            <a:ea typeface="Cambria Math"/>
                            <a:cs typeface="Times New Roman" panose="02020603050405020304" pitchFamily="18" charset="0"/>
                          </a:rPr>
                          <m:t>𝐶</m:t>
                        </m:r>
                      </m:e>
                      <m:sub>
                        <m:sSub>
                          <m:sSubPr>
                            <m:ctrlPr>
                              <a:rPr lang="en-GB" sz="2400" i="1">
                                <a:latin typeface="Cambria Math"/>
                                <a:ea typeface="Cambria Math"/>
                                <a:cs typeface="Times New Roman" panose="02020603050405020304" pitchFamily="18" charset="0"/>
                              </a:rPr>
                            </m:ctrlPr>
                          </m:sSubPr>
                          <m:e>
                            <m:r>
                              <a:rPr lang="nl-NL" sz="2400" i="1">
                                <a:latin typeface="Cambria Math"/>
                                <a:ea typeface="Cambria Math"/>
                                <a:cs typeface="Times New Roman" panose="02020603050405020304" pitchFamily="18" charset="0"/>
                              </a:rPr>
                              <m:t>𝑃𝑀</m:t>
                            </m:r>
                          </m:e>
                          <m:sub>
                            <m:r>
                              <a:rPr lang="nl-NL" sz="2400" i="1">
                                <a:latin typeface="Cambria Math"/>
                                <a:ea typeface="Cambria Math"/>
                                <a:cs typeface="Times New Roman" panose="02020603050405020304" pitchFamily="18" charset="0"/>
                              </a:rPr>
                              <m:t>2.5</m:t>
                            </m:r>
                          </m:sub>
                        </m:sSub>
                      </m:sub>
                    </m:sSub>
                  </m:oMath>
                </a14:m>
                <a:r>
                  <a:rPr lang="en-GB" sz="2400" dirty="0" smtClean="0">
                    <a:latin typeface="Times New Roman" panose="02020603050405020304" pitchFamily="18" charset="0"/>
                    <a:cs typeface="Times New Roman" panose="02020603050405020304" pitchFamily="18" charset="0"/>
                  </a:rPr>
                  <a:t> is the changes of concentration; </a:t>
                </a:r>
                <a14:m>
                  <m:oMath xmlns:m="http://schemas.openxmlformats.org/officeDocument/2006/math">
                    <m:r>
                      <a:rPr lang="el-GR" sz="2400" i="1">
                        <a:latin typeface="Cambria Math"/>
                        <a:ea typeface="Cambria Math"/>
                        <a:cs typeface="Times New Roman" panose="02020603050405020304" pitchFamily="18" charset="0"/>
                      </a:rPr>
                      <m:t>𝛽</m:t>
                    </m:r>
                  </m:oMath>
                </a14:m>
                <a:r>
                  <a:rPr lang="en-GB" sz="2400" dirty="0" smtClean="0">
                    <a:latin typeface="Times New Roman" panose="02020603050405020304" pitchFamily="18" charset="0"/>
                    <a:cs typeface="Times New Roman" panose="02020603050405020304" pitchFamily="18" charset="0"/>
                  </a:rPr>
                  <a:t> is the rollback </a:t>
                </a:r>
                <a:r>
                  <a:rPr lang="en-GB" sz="2400" dirty="0">
                    <a:latin typeface="Times New Roman" panose="02020603050405020304" pitchFamily="18" charset="0"/>
                    <a:cs typeface="Times New Roman" panose="02020603050405020304" pitchFamily="18" charset="0"/>
                  </a:rPr>
                  <a:t>coefficient- µg/m3 </a:t>
                </a:r>
                <a:r>
                  <a:rPr lang="en-GB" sz="2400" dirty="0" smtClean="0">
                    <a:latin typeface="Times New Roman" panose="02020603050405020304" pitchFamily="18" charset="0"/>
                    <a:cs typeface="Times New Roman" panose="02020603050405020304" pitchFamily="18" charset="0"/>
                  </a:rPr>
                  <a:t>increase of PM2.5 concentration per ton of emissions</a:t>
                </a:r>
                <a:endParaRPr lang="en-GB" sz="2400" dirty="0">
                  <a:latin typeface="Times New Roman" panose="02020603050405020304" pitchFamily="18" charset="0"/>
                  <a:cs typeface="Times New Roman" panose="02020603050405020304" pitchFamily="18" charset="0"/>
                </a:endParaRPr>
              </a:p>
              <a:p>
                <a:pPr algn="just"/>
                <a:endParaRPr lang="en-GB"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rollback </a:t>
                </a:r>
                <a:r>
                  <a:rPr lang="en-US" sz="2400" dirty="0" smtClean="0">
                    <a:latin typeface="Times New Roman" panose="02020603050405020304" pitchFamily="18" charset="0"/>
                    <a:cs typeface="Times New Roman" panose="02020603050405020304" pitchFamily="18" charset="0"/>
                  </a:rPr>
                  <a:t>coefficient </a:t>
                </a:r>
                <a:r>
                  <a:rPr lang="en-US" sz="2400" dirty="0">
                    <a:latin typeface="Times New Roman" panose="02020603050405020304" pitchFamily="18" charset="0"/>
                    <a:cs typeface="Times New Roman" panose="02020603050405020304" pitchFamily="18" charset="0"/>
                  </a:rPr>
                  <a:t>were estimated based on GAINS </a:t>
                </a:r>
                <a:r>
                  <a:rPr lang="en-US" sz="2400" dirty="0" smtClean="0">
                    <a:latin typeface="Times New Roman" panose="02020603050405020304" pitchFamily="18" charset="0"/>
                    <a:cs typeface="Times New Roman" panose="02020603050405020304" pitchFamily="18" charset="0"/>
                  </a:rPr>
                  <a:t>database</a:t>
                </a:r>
                <a:r>
                  <a:rPr lang="nl-NL" altLang="zh-CN" sz="2400" dirty="0" smtClean="0">
                    <a:latin typeface="Times New Roman" panose="02020603050405020304" pitchFamily="18" charset="0"/>
                    <a:cs typeface="Times New Roman" panose="02020603050405020304" pitchFamily="18" charset="0"/>
                  </a:rPr>
                  <a:t>.</a:t>
                </a:r>
                <a:endParaRPr lang="nl-NL" sz="2400" dirty="0">
                  <a:latin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11560" y="980728"/>
                <a:ext cx="8049818" cy="5330690"/>
              </a:xfrm>
              <a:prstGeom prst="rect">
                <a:avLst/>
              </a:prstGeom>
              <a:blipFill rotWithShape="1">
                <a:blip r:embed="rId3"/>
                <a:stretch>
                  <a:fillRect l="-1136" t="-915" r="-1136" b="-1716"/>
                </a:stretch>
              </a:blipFill>
            </p:spPr>
            <p:txBody>
              <a:bodyPr/>
              <a:lstStyle/>
              <a:p>
                <a:r>
                  <a:rPr lang="nl-NL">
                    <a:noFill/>
                  </a:rPr>
                  <a:t> </a:t>
                </a:r>
              </a:p>
            </p:txBody>
          </p:sp>
        </mc:Fallback>
      </mc:AlternateContent>
      <p:sp>
        <p:nvSpPr>
          <p:cNvPr id="5" name="Rectangle 4"/>
          <p:cNvSpPr/>
          <p:nvPr/>
        </p:nvSpPr>
        <p:spPr>
          <a:xfrm>
            <a:off x="3635896" y="295649"/>
            <a:ext cx="530465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Material and </a:t>
            </a:r>
            <a:r>
              <a:rPr lang="en-GB" sz="2400" b="1" dirty="0" smtClean="0">
                <a:latin typeface="Times New Roman" panose="02020603050405020304" pitchFamily="18" charset="0"/>
                <a:cs typeface="Times New Roman" panose="02020603050405020304" pitchFamily="18" charset="0"/>
              </a:rPr>
              <a:t>method-Rollback model</a:t>
            </a:r>
            <a:endParaRPr lang="nl-N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7387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06540389"/>
              </p:ext>
            </p:extLst>
          </p:nvPr>
        </p:nvGraphicFramePr>
        <p:xfrm>
          <a:off x="1187624" y="4188424"/>
          <a:ext cx="7488832" cy="2336920"/>
        </p:xfrm>
        <a:graphic>
          <a:graphicData uri="http://schemas.openxmlformats.org/drawingml/2006/table">
            <a:tbl>
              <a:tblPr firstRow="1" firstCol="1" bandRow="1">
                <a:tableStyleId>{5C22544A-7EE6-4342-B048-85BDC9FD1C3A}</a:tableStyleId>
              </a:tblPr>
              <a:tblGrid>
                <a:gridCol w="3084048"/>
                <a:gridCol w="2508024"/>
                <a:gridCol w="1896760"/>
              </a:tblGrid>
              <a:tr h="390635">
                <a:tc>
                  <a:txBody>
                    <a:bodyPr/>
                    <a:lstStyle/>
                    <a:p>
                      <a:pPr indent="228600">
                        <a:lnSpc>
                          <a:spcPct val="115000"/>
                        </a:lnSpc>
                        <a:spcAft>
                          <a:spcPts val="1000"/>
                        </a:spcAft>
                      </a:pPr>
                      <a:r>
                        <a:rPr lang="nl-NL" sz="1400" dirty="0" err="1">
                          <a:effectLst/>
                          <a:latin typeface="Times New Roman" panose="02020603050405020304" pitchFamily="18" charset="0"/>
                          <a:cs typeface="Times New Roman" panose="02020603050405020304" pitchFamily="18" charset="0"/>
                        </a:rPr>
                        <a:t>Cause</a:t>
                      </a:r>
                      <a:r>
                        <a:rPr lang="nl-NL" sz="1400" dirty="0">
                          <a:effectLst/>
                          <a:latin typeface="Times New Roman" panose="02020603050405020304" pitchFamily="18" charset="0"/>
                          <a:cs typeface="Times New Roman" panose="02020603050405020304" pitchFamily="18" charset="0"/>
                        </a:rPr>
                        <a:t> of </a:t>
                      </a:r>
                      <a:r>
                        <a:rPr lang="nl-NL" sz="1400" dirty="0" err="1">
                          <a:effectLst/>
                          <a:latin typeface="Times New Roman" panose="02020603050405020304" pitchFamily="18" charset="0"/>
                          <a:cs typeface="Times New Roman" panose="02020603050405020304" pitchFamily="18" charset="0"/>
                        </a:rPr>
                        <a:t>death</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nl-NL" sz="1400" dirty="0" smtClean="0">
                          <a:effectLst/>
                          <a:latin typeface="Times New Roman" panose="02020603050405020304" pitchFamily="18" charset="0"/>
                          <a:cs typeface="Times New Roman" panose="02020603050405020304" pitchFamily="18" charset="0"/>
                        </a:rPr>
                        <a:t>Hazard ratio (</a:t>
                      </a:r>
                      <a:r>
                        <a:rPr lang="nl-NL" sz="1400" dirty="0">
                          <a:effectLst/>
                          <a:latin typeface="Times New Roman" panose="02020603050405020304" pitchFamily="18" charset="0"/>
                          <a:cs typeface="Times New Roman" panose="02020603050405020304" pitchFamily="18" charset="0"/>
                        </a:rPr>
                        <a:t>95% CI) </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nl-NL" sz="1400">
                          <a:effectLst/>
                          <a:latin typeface="Times New Roman" panose="02020603050405020304" pitchFamily="18" charset="0"/>
                          <a:cs typeface="Times New Roman" panose="02020603050405020304" pitchFamily="18" charset="0"/>
                        </a:rPr>
                        <a:t>Baseline rates (‰)</a:t>
                      </a:r>
                      <a:endParaRPr lang="nl-NL" sz="1400">
                        <a:effectLst/>
                        <a:latin typeface="Times New Roman" panose="02020603050405020304" pitchFamily="18" charset="0"/>
                        <a:ea typeface="SimSun"/>
                        <a:cs typeface="Times New Roman" panose="02020603050405020304" pitchFamily="18" charset="0"/>
                      </a:endParaRPr>
                    </a:p>
                  </a:txBody>
                  <a:tcPr marL="68580" marR="68580" marT="0" marB="0"/>
                </a:tc>
              </a:tr>
              <a:tr h="389257">
                <a:tc>
                  <a:txBody>
                    <a:bodyPr/>
                    <a:lstStyle/>
                    <a:p>
                      <a:pPr indent="228600">
                        <a:lnSpc>
                          <a:spcPct val="115000"/>
                        </a:lnSpc>
                        <a:spcAft>
                          <a:spcPts val="1000"/>
                        </a:spcAft>
                      </a:pPr>
                      <a:r>
                        <a:rPr lang="nl-NL" sz="1400" dirty="0" err="1">
                          <a:effectLst/>
                          <a:latin typeface="Times New Roman" panose="02020603050405020304" pitchFamily="18" charset="0"/>
                          <a:cs typeface="Times New Roman" panose="02020603050405020304" pitchFamily="18" charset="0"/>
                        </a:rPr>
                        <a:t>All</a:t>
                      </a:r>
                      <a:r>
                        <a:rPr lang="nl-NL" sz="1400" dirty="0">
                          <a:effectLst/>
                          <a:latin typeface="Times New Roman" panose="02020603050405020304" pitchFamily="18" charset="0"/>
                          <a:cs typeface="Times New Roman" panose="02020603050405020304" pitchFamily="18" charset="0"/>
                        </a:rPr>
                        <a:t> </a:t>
                      </a:r>
                      <a:r>
                        <a:rPr lang="nl-NL" sz="1400" dirty="0" err="1">
                          <a:effectLst/>
                          <a:latin typeface="Times New Roman" panose="02020603050405020304" pitchFamily="18" charset="0"/>
                          <a:cs typeface="Times New Roman" panose="02020603050405020304" pitchFamily="18" charset="0"/>
                        </a:rPr>
                        <a:t>cause</a:t>
                      </a:r>
                      <a:r>
                        <a:rPr lang="nl-NL" sz="1400" dirty="0">
                          <a:effectLst/>
                          <a:latin typeface="Times New Roman" panose="02020603050405020304" pitchFamily="18" charset="0"/>
                          <a:cs typeface="Times New Roman" panose="02020603050405020304" pitchFamily="18" charset="0"/>
                        </a:rPr>
                        <a:t> </a:t>
                      </a:r>
                      <a:r>
                        <a:rPr lang="nl-NL" sz="1400" dirty="0" err="1">
                          <a:effectLst/>
                          <a:latin typeface="Times New Roman" panose="02020603050405020304" pitchFamily="18" charset="0"/>
                          <a:cs typeface="Times New Roman" panose="02020603050405020304" pitchFamily="18" charset="0"/>
                        </a:rPr>
                        <a:t>mortality</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nl-NL" sz="1400" dirty="0">
                          <a:effectLst/>
                          <a:latin typeface="Times New Roman" panose="02020603050405020304" pitchFamily="18" charset="0"/>
                          <a:cs typeface="Times New Roman" panose="02020603050405020304" pitchFamily="18" charset="0"/>
                        </a:rPr>
                        <a:t>1.07 (1.05-1.09)</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en-US" sz="1400">
                          <a:effectLst/>
                          <a:latin typeface="Times New Roman" panose="02020603050405020304" pitchFamily="18" charset="0"/>
                          <a:cs typeface="Times New Roman" panose="02020603050405020304" pitchFamily="18" charset="0"/>
                        </a:rPr>
                        <a:t>5.12</a:t>
                      </a:r>
                      <a:endParaRPr lang="nl-NL" sz="1400">
                        <a:effectLst/>
                        <a:latin typeface="Times New Roman" panose="02020603050405020304" pitchFamily="18" charset="0"/>
                        <a:ea typeface="SimSun"/>
                        <a:cs typeface="Times New Roman" panose="02020603050405020304" pitchFamily="18" charset="0"/>
                      </a:endParaRPr>
                    </a:p>
                  </a:txBody>
                  <a:tcPr marL="68580" marR="68580" marT="0" marB="0"/>
                </a:tc>
              </a:tr>
              <a:tr h="389257">
                <a:tc>
                  <a:txBody>
                    <a:bodyPr/>
                    <a:lstStyle/>
                    <a:p>
                      <a:pPr indent="228600">
                        <a:lnSpc>
                          <a:spcPct val="115000"/>
                        </a:lnSpc>
                        <a:spcAft>
                          <a:spcPts val="1000"/>
                        </a:spcAft>
                      </a:pPr>
                      <a:r>
                        <a:rPr lang="fr-FR" sz="1400">
                          <a:effectLst/>
                          <a:latin typeface="Times New Roman" panose="02020603050405020304" pitchFamily="18" charset="0"/>
                          <a:cs typeface="Times New Roman" panose="02020603050405020304" pitchFamily="18" charset="0"/>
                        </a:rPr>
                        <a:t>    </a:t>
                      </a:r>
                      <a:r>
                        <a:rPr lang="nl-NL" sz="1400">
                          <a:effectLst/>
                          <a:latin typeface="Times New Roman" panose="02020603050405020304" pitchFamily="18" charset="0"/>
                          <a:cs typeface="Times New Roman" panose="02020603050405020304" pitchFamily="18" charset="0"/>
                        </a:rPr>
                        <a:t>Cardiovascular disease (CVD)</a:t>
                      </a:r>
                      <a:endParaRPr lang="nl-NL" sz="140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nl-NL" sz="1400" dirty="0">
                          <a:effectLst/>
                          <a:latin typeface="Times New Roman" panose="02020603050405020304" pitchFamily="18" charset="0"/>
                          <a:cs typeface="Times New Roman" panose="02020603050405020304" pitchFamily="18" charset="0"/>
                        </a:rPr>
                        <a:t>1.06 (1.12-1,11)</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nl-NL" sz="1400" dirty="0">
                          <a:effectLst/>
                          <a:latin typeface="Times New Roman" panose="02020603050405020304" pitchFamily="18" charset="0"/>
                          <a:cs typeface="Times New Roman" panose="02020603050405020304" pitchFamily="18" charset="0"/>
                        </a:rPr>
                        <a:t>2.55</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r>
              <a:tr h="389257">
                <a:tc>
                  <a:txBody>
                    <a:bodyPr/>
                    <a:lstStyle/>
                    <a:p>
                      <a:pPr indent="228600">
                        <a:lnSpc>
                          <a:spcPct val="115000"/>
                        </a:lnSpc>
                        <a:spcAft>
                          <a:spcPts val="1000"/>
                        </a:spcAft>
                      </a:pPr>
                      <a:r>
                        <a:rPr lang="en-US" sz="1400">
                          <a:effectLst/>
                          <a:latin typeface="Times New Roman" panose="02020603050405020304" pitchFamily="18" charset="0"/>
                          <a:cs typeface="Times New Roman" panose="02020603050405020304" pitchFamily="18" charset="0"/>
                        </a:rPr>
                        <a:t>    Cardiopulmonary Disease</a:t>
                      </a:r>
                      <a:endParaRPr lang="nl-NL" sz="140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en-US" sz="1400">
                          <a:effectLst/>
                          <a:latin typeface="Times New Roman" panose="02020603050405020304" pitchFamily="18" charset="0"/>
                          <a:cs typeface="Times New Roman" panose="02020603050405020304" pitchFamily="18" charset="0"/>
                        </a:rPr>
                        <a:t>1.09 (1.03-1.16)</a:t>
                      </a:r>
                      <a:endParaRPr lang="nl-NL" sz="140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en-US" sz="1400" dirty="0">
                          <a:effectLst/>
                          <a:latin typeface="Times New Roman" panose="02020603050405020304" pitchFamily="18" charset="0"/>
                          <a:cs typeface="Times New Roman" panose="02020603050405020304" pitchFamily="18" charset="0"/>
                        </a:rPr>
                        <a:t>0.11</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r>
              <a:tr h="389257">
                <a:tc>
                  <a:txBody>
                    <a:bodyPr/>
                    <a:lstStyle/>
                    <a:p>
                      <a:pPr indent="228600">
                        <a:lnSpc>
                          <a:spcPct val="115000"/>
                        </a:lnSpc>
                        <a:spcAft>
                          <a:spcPts val="1000"/>
                        </a:spcAft>
                      </a:pPr>
                      <a:r>
                        <a:rPr lang="en-US" sz="1400">
                          <a:effectLst/>
                          <a:latin typeface="Times New Roman" panose="02020603050405020304" pitchFamily="18" charset="0"/>
                          <a:cs typeface="Times New Roman" panose="02020603050405020304" pitchFamily="18" charset="0"/>
                        </a:rPr>
                        <a:t>    Ischemic heart disease (IHD)</a:t>
                      </a:r>
                      <a:endParaRPr lang="nl-NL" sz="140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en-US" sz="1400">
                          <a:effectLst/>
                          <a:latin typeface="Times New Roman" panose="02020603050405020304" pitchFamily="18" charset="0"/>
                          <a:cs typeface="Times New Roman" panose="02020603050405020304" pitchFamily="18" charset="0"/>
                        </a:rPr>
                        <a:t>1.06 (0.99-1.14)</a:t>
                      </a:r>
                      <a:endParaRPr lang="nl-NL" sz="140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en-US" sz="1400" dirty="0">
                          <a:effectLst/>
                          <a:latin typeface="Times New Roman" panose="02020603050405020304" pitchFamily="18" charset="0"/>
                          <a:cs typeface="Times New Roman" panose="02020603050405020304" pitchFamily="18" charset="0"/>
                        </a:rPr>
                        <a:t>1.09</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r>
              <a:tr h="389257">
                <a:tc>
                  <a:txBody>
                    <a:bodyPr/>
                    <a:lstStyle/>
                    <a:p>
                      <a:pPr indent="228600">
                        <a:lnSpc>
                          <a:spcPct val="115000"/>
                        </a:lnSpc>
                        <a:spcAft>
                          <a:spcPts val="1000"/>
                        </a:spcAft>
                      </a:pPr>
                      <a:r>
                        <a:rPr lang="en-US" sz="1400" dirty="0">
                          <a:effectLst/>
                          <a:latin typeface="Times New Roman" panose="02020603050405020304" pitchFamily="18" charset="0"/>
                          <a:cs typeface="Times New Roman" panose="02020603050405020304" pitchFamily="18" charset="0"/>
                        </a:rPr>
                        <a:t>    Lung cancer disease </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en-US" sz="1400">
                          <a:effectLst/>
                          <a:latin typeface="Times New Roman" panose="02020603050405020304" pitchFamily="18" charset="0"/>
                          <a:cs typeface="Times New Roman" panose="02020603050405020304" pitchFamily="18" charset="0"/>
                        </a:rPr>
                        <a:t>1.10 (0.99-1.22)</a:t>
                      </a:r>
                      <a:endParaRPr lang="nl-NL" sz="1400">
                        <a:effectLst/>
                        <a:latin typeface="Times New Roman" panose="02020603050405020304" pitchFamily="18" charset="0"/>
                        <a:ea typeface="SimSun"/>
                        <a:cs typeface="Times New Roman" panose="02020603050405020304" pitchFamily="18" charset="0"/>
                      </a:endParaRPr>
                    </a:p>
                  </a:txBody>
                  <a:tcPr marL="68580" marR="68580" marT="0" marB="0"/>
                </a:tc>
                <a:tc>
                  <a:txBody>
                    <a:bodyPr/>
                    <a:lstStyle/>
                    <a:p>
                      <a:pPr indent="228600" algn="ctr">
                        <a:lnSpc>
                          <a:spcPct val="115000"/>
                        </a:lnSpc>
                        <a:spcAft>
                          <a:spcPts val="1000"/>
                        </a:spcAft>
                      </a:pPr>
                      <a:r>
                        <a:rPr lang="en-US" sz="1400" dirty="0">
                          <a:effectLst/>
                          <a:latin typeface="Times New Roman" panose="02020603050405020304" pitchFamily="18" charset="0"/>
                          <a:cs typeface="Times New Roman" panose="02020603050405020304" pitchFamily="18" charset="0"/>
                        </a:rPr>
                        <a:t>0.42</a:t>
                      </a:r>
                      <a:endParaRPr lang="nl-NL" sz="1400" dirty="0">
                        <a:effectLst/>
                        <a:latin typeface="Times New Roman" panose="02020603050405020304" pitchFamily="18" charset="0"/>
                        <a:ea typeface="SimSun"/>
                        <a:cs typeface="Times New Roman" panose="02020603050405020304" pitchFamily="18" charset="0"/>
                      </a:endParaRPr>
                    </a:p>
                  </a:txBody>
                  <a:tcPr marL="68580" marR="68580" marT="0" marB="0"/>
                </a:tc>
              </a:tr>
            </a:tbl>
          </a:graphicData>
        </a:graphic>
      </p:graphicFrame>
      <mc:AlternateContent xmlns:mc="http://schemas.openxmlformats.org/markup-compatibility/2006" xmlns:a14="http://schemas.microsoft.com/office/drawing/2010/main">
        <mc:Choice Requires="a14">
          <p:sp>
            <p:nvSpPr>
              <p:cNvPr id="9" name="Rectangle 8"/>
              <p:cNvSpPr/>
              <p:nvPr/>
            </p:nvSpPr>
            <p:spPr>
              <a:xfrm>
                <a:off x="211964" y="2580773"/>
                <a:ext cx="8932036" cy="165840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𝑌</m:t>
                      </m:r>
                      <m:r>
                        <a:rPr lang="en-US" i="1">
                          <a:latin typeface="Cambria Math"/>
                        </a:rPr>
                        <m:t>=</m:t>
                      </m:r>
                      <m:sSub>
                        <m:sSubPr>
                          <m:ctrlPr>
                            <a:rPr lang="nl-NL" i="1">
                              <a:latin typeface="Cambria Math"/>
                            </a:rPr>
                          </m:ctrlPr>
                        </m:sSubPr>
                        <m:e>
                          <m:r>
                            <a:rPr lang="en-US" i="1">
                              <a:latin typeface="Cambria Math"/>
                            </a:rPr>
                            <m:t>𝛼</m:t>
                          </m:r>
                        </m:e>
                        <m:sub>
                          <m:r>
                            <a:rPr lang="en-US" i="1">
                              <a:latin typeface="Cambria Math"/>
                            </a:rPr>
                            <m:t>2010, &gt;30 </m:t>
                          </m:r>
                          <m:r>
                            <a:rPr lang="en-US" i="1">
                              <a:latin typeface="Cambria Math"/>
                            </a:rPr>
                            <m:t>𝑎𝑔𝑒𝑠</m:t>
                          </m:r>
                        </m:sub>
                      </m:sSub>
                      <m:r>
                        <a:rPr lang="en-US" i="1">
                          <a:latin typeface="Cambria Math"/>
                        </a:rPr>
                        <m:t>∗</m:t>
                      </m:r>
                      <m:d>
                        <m:dPr>
                          <m:ctrlPr>
                            <a:rPr lang="nl-NL" i="1">
                              <a:latin typeface="Cambria Math"/>
                            </a:rPr>
                          </m:ctrlPr>
                        </m:dPr>
                        <m:e>
                          <m:r>
                            <a:rPr lang="en-US" i="1">
                              <a:latin typeface="Cambria Math"/>
                            </a:rPr>
                            <m:t>1−</m:t>
                          </m:r>
                          <m:f>
                            <m:fPr>
                              <m:ctrlPr>
                                <a:rPr lang="nl-NL" i="1">
                                  <a:latin typeface="Cambria Math"/>
                                </a:rPr>
                              </m:ctrlPr>
                            </m:fPr>
                            <m:num>
                              <m:r>
                                <a:rPr lang="en-US" i="1">
                                  <a:latin typeface="Cambria Math"/>
                                </a:rPr>
                                <m:t>1</m:t>
                              </m:r>
                            </m:num>
                            <m:den>
                              <m:sSup>
                                <m:sSupPr>
                                  <m:ctrlPr>
                                    <a:rPr lang="nl-NL" i="1">
                                      <a:latin typeface="Cambria Math"/>
                                    </a:rPr>
                                  </m:ctrlPr>
                                </m:sSupPr>
                                <m:e>
                                  <m:r>
                                    <a:rPr lang="en-US" i="1">
                                      <a:latin typeface="Cambria Math"/>
                                    </a:rPr>
                                    <m:t>𝐻𝑅</m:t>
                                  </m:r>
                                </m:e>
                                <m:sup>
                                  <m:r>
                                    <a:rPr lang="en-US" i="1">
                                      <a:latin typeface="Cambria Math"/>
                                    </a:rPr>
                                    <m:t>∆</m:t>
                                  </m:r>
                                  <m:r>
                                    <a:rPr lang="en-US" i="1">
                                      <a:latin typeface="Cambria Math"/>
                                    </a:rPr>
                                    <m:t>𝐶</m:t>
                                  </m:r>
                                </m:sup>
                              </m:sSup>
                            </m:den>
                          </m:f>
                        </m:e>
                      </m:d>
                      <m:r>
                        <a:rPr lang="en-US" i="1">
                          <a:latin typeface="Cambria Math"/>
                        </a:rPr>
                        <m:t>𝑃</m:t>
                      </m:r>
                    </m:oMath>
                  </m:oMathPara>
                </a14:m>
                <a:endParaRPr lang="nl-NL" dirty="0" smtClean="0">
                  <a:latin typeface="Times New Roman" panose="02020603050405020304" pitchFamily="18" charset="0"/>
                  <a:cs typeface="Times New Roman" panose="02020603050405020304" pitchFamily="18" charset="0"/>
                </a:endParaRPr>
              </a:p>
              <a:p>
                <a:endParaRPr lang="nl-NL"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Where </a:t>
                </a:r>
                <a14:m>
                  <m:oMath xmlns:m="http://schemas.openxmlformats.org/officeDocument/2006/math">
                    <m:r>
                      <a:rPr lang="en-US" sz="1400" i="1">
                        <a:latin typeface="Cambria Math"/>
                      </a:rPr>
                      <m:t>∆</m:t>
                    </m:r>
                    <m:r>
                      <a:rPr lang="en-US" sz="1400" i="1">
                        <a:latin typeface="Cambria Math"/>
                      </a:rPr>
                      <m:t>𝑌</m:t>
                    </m:r>
                  </m:oMath>
                </a14:m>
                <a:r>
                  <a:rPr lang="en-US" sz="1400" dirty="0">
                    <a:latin typeface="Times New Roman" panose="02020603050405020304" pitchFamily="18" charset="0"/>
                    <a:cs typeface="Times New Roman" panose="02020603050405020304" pitchFamily="18" charset="0"/>
                  </a:rPr>
                  <a:t> is the change of mortality/morbidity rate; </a:t>
                </a:r>
                <a14:m>
                  <m:oMath xmlns:m="http://schemas.openxmlformats.org/officeDocument/2006/math">
                    <m:sSub>
                      <m:sSubPr>
                        <m:ctrlPr>
                          <a:rPr lang="nl-NL" sz="1400" i="1">
                            <a:latin typeface="Cambria Math"/>
                          </a:rPr>
                        </m:ctrlPr>
                      </m:sSubPr>
                      <m:e>
                        <m:r>
                          <a:rPr lang="en-US" sz="1400" i="1">
                            <a:latin typeface="Cambria Math"/>
                          </a:rPr>
                          <m:t>𝛼</m:t>
                        </m:r>
                      </m:e>
                      <m:sub>
                        <m:r>
                          <a:rPr lang="en-US" sz="1400">
                            <a:latin typeface="Cambria Math"/>
                          </a:rPr>
                          <m:t>2010, &gt;30 </m:t>
                        </m:r>
                        <m:r>
                          <a:rPr lang="en-US" sz="1400" i="1">
                            <a:latin typeface="Cambria Math"/>
                          </a:rPr>
                          <m:t>𝑎𝑔𝑒𝑠</m:t>
                        </m:r>
                      </m:sub>
                    </m:sSub>
                  </m:oMath>
                </a14:m>
                <a:r>
                  <a:rPr lang="en-US" sz="1400" dirty="0">
                    <a:latin typeface="Times New Roman" panose="02020603050405020304" pitchFamily="18" charset="0"/>
                    <a:cs typeface="Times New Roman" panose="02020603050405020304" pitchFamily="18" charset="0"/>
                  </a:rPr>
                  <a:t>is the mortality/morbidity rate of over 30 years of age cohort at the base year (2010); HR is the Hazard ratio for an increase in PM2.5 concentration of 10 </a:t>
                </a:r>
                <a:r>
                  <a:rPr lang="en-US" sz="1400" dirty="0" err="1">
                    <a:latin typeface="Times New Roman" panose="02020603050405020304" pitchFamily="18" charset="0"/>
                    <a:cs typeface="Times New Roman" panose="02020603050405020304" pitchFamily="18" charset="0"/>
                  </a:rPr>
                  <a:t>μg</a:t>
                </a:r>
                <a:r>
                  <a:rPr lang="en-US" sz="1400" dirty="0">
                    <a:latin typeface="Times New Roman" panose="02020603050405020304" pitchFamily="18" charset="0"/>
                    <a:cs typeface="Times New Roman" panose="02020603050405020304" pitchFamily="18" charset="0"/>
                  </a:rPr>
                  <a:t>/m</a:t>
                </a:r>
                <a:r>
                  <a:rPr lang="en-US" sz="1400" baseline="30000" dirty="0">
                    <a:latin typeface="Times New Roman" panose="02020603050405020304" pitchFamily="18" charset="0"/>
                    <a:cs typeface="Times New Roman" panose="02020603050405020304" pitchFamily="18" charset="0"/>
                  </a:rPr>
                  <a:t>3</a:t>
                </a:r>
                <a:r>
                  <a:rPr lang="en-US" sz="1400" dirty="0">
                    <a:latin typeface="Times New Roman" panose="02020603050405020304" pitchFamily="18" charset="0"/>
                    <a:cs typeface="Times New Roman" panose="02020603050405020304" pitchFamily="18" charset="0"/>
                  </a:rPr>
                  <a:t>;</a:t>
                </a:r>
                <a14:m>
                  <m:oMath xmlns:m="http://schemas.openxmlformats.org/officeDocument/2006/math">
                    <m:r>
                      <a:rPr lang="en-US" sz="1400" i="1">
                        <a:latin typeface="Cambria Math"/>
                      </a:rPr>
                      <m:t> ∆</m:t>
                    </m:r>
                    <m:r>
                      <a:rPr lang="en-US" sz="1400" i="1">
                        <a:latin typeface="Cambria Math"/>
                      </a:rPr>
                      <m:t>𝐶</m:t>
                    </m:r>
                  </m:oMath>
                </a14:m>
                <a:r>
                  <a:rPr lang="en-US" sz="1400" dirty="0">
                    <a:latin typeface="Times New Roman" panose="02020603050405020304" pitchFamily="18" charset="0"/>
                    <a:cs typeface="Times New Roman" panose="02020603050405020304" pitchFamily="18" charset="0"/>
                  </a:rPr>
                  <a:t> is the changes of PM2.5 concentration under different scenarios; P is the affected population.</a:t>
                </a:r>
                <a:endParaRPr lang="nl-NL" sz="1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11964" y="2580773"/>
                <a:ext cx="8932036" cy="1658403"/>
              </a:xfrm>
              <a:prstGeom prst="rect">
                <a:avLst/>
              </a:prstGeom>
              <a:blipFill rotWithShape="1">
                <a:blip r:embed="rId3"/>
                <a:stretch>
                  <a:fillRect l="-205" b="-2941"/>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8398" y="773996"/>
                <a:ext cx="8712968" cy="1806777"/>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population with above 30 ages in 2020 and 2030 are calculated by the follow functions:</a:t>
                </a:r>
                <a:endParaRPr lang="nl-NL"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nl-NL" i="1">
                              <a:latin typeface="Cambria Math"/>
                            </a:rPr>
                          </m:ctrlPr>
                        </m:sSubPr>
                        <m:e>
                          <m:r>
                            <a:rPr lang="nl-NL" i="1">
                              <a:latin typeface="Cambria Math"/>
                            </a:rPr>
                            <m:t>𝑃</m:t>
                          </m:r>
                        </m:e>
                        <m:sub>
                          <m:r>
                            <a:rPr lang="nl-NL" i="1">
                              <a:latin typeface="Cambria Math"/>
                            </a:rPr>
                            <m:t>2020</m:t>
                          </m:r>
                        </m:sub>
                      </m:sSub>
                      <m:r>
                        <a:rPr lang="nl-NL" i="1">
                          <a:latin typeface="Cambria Math"/>
                        </a:rPr>
                        <m:t>=</m:t>
                      </m:r>
                      <m:sSub>
                        <m:sSubPr>
                          <m:ctrlPr>
                            <a:rPr lang="nl-NL" i="1">
                              <a:latin typeface="Cambria Math"/>
                            </a:rPr>
                          </m:ctrlPr>
                        </m:sSubPr>
                        <m:e>
                          <m:r>
                            <a:rPr lang="nl-NL" i="1">
                              <a:latin typeface="Cambria Math"/>
                            </a:rPr>
                            <m:t>𝑃</m:t>
                          </m:r>
                        </m:e>
                        <m:sub>
                          <m:r>
                            <a:rPr lang="nl-NL" i="1">
                              <a:latin typeface="Cambria Math"/>
                            </a:rPr>
                            <m:t>2010,  &gt;30 </m:t>
                          </m:r>
                          <m:r>
                            <a:rPr lang="nl-NL" i="1">
                              <a:latin typeface="Cambria Math"/>
                            </a:rPr>
                            <m:t>𝑎𝑔𝑒𝑠</m:t>
                          </m:r>
                        </m:sub>
                      </m:sSub>
                      <m:r>
                        <a:rPr lang="nl-NL" i="1">
                          <a:latin typeface="Cambria Math"/>
                        </a:rPr>
                        <m:t>∗</m:t>
                      </m:r>
                      <m:sSub>
                        <m:sSubPr>
                          <m:ctrlPr>
                            <a:rPr lang="nl-NL" i="1">
                              <a:latin typeface="Cambria Math"/>
                            </a:rPr>
                          </m:ctrlPr>
                        </m:sSubPr>
                        <m:e>
                          <m:r>
                            <a:rPr lang="nl-NL" i="1">
                              <a:latin typeface="Cambria Math"/>
                            </a:rPr>
                            <m:t>𝛼</m:t>
                          </m:r>
                        </m:e>
                        <m:sub>
                          <m:r>
                            <a:rPr lang="nl-NL" i="1">
                              <a:latin typeface="Cambria Math"/>
                            </a:rPr>
                            <m:t>2010, &gt;30 </m:t>
                          </m:r>
                          <m:r>
                            <a:rPr lang="nl-NL" i="1">
                              <a:latin typeface="Cambria Math"/>
                            </a:rPr>
                            <m:t>𝑎𝑔𝑒𝑠</m:t>
                          </m:r>
                        </m:sub>
                      </m:sSub>
                      <m:r>
                        <a:rPr lang="nl-NL" i="1">
                          <a:latin typeface="Cambria Math"/>
                        </a:rPr>
                        <m:t>+</m:t>
                      </m:r>
                      <m:sSub>
                        <m:sSubPr>
                          <m:ctrlPr>
                            <a:rPr lang="nl-NL" i="1">
                              <a:latin typeface="Cambria Math"/>
                            </a:rPr>
                          </m:ctrlPr>
                        </m:sSubPr>
                        <m:e>
                          <m:r>
                            <a:rPr lang="nl-NL" i="1">
                              <a:latin typeface="Cambria Math"/>
                            </a:rPr>
                            <m:t>𝑃</m:t>
                          </m:r>
                        </m:e>
                        <m:sub>
                          <m:r>
                            <a:rPr lang="nl-NL" i="1">
                              <a:latin typeface="Cambria Math"/>
                            </a:rPr>
                            <m:t>2010, 20−30 </m:t>
                          </m:r>
                          <m:r>
                            <a:rPr lang="nl-NL" i="1">
                              <a:latin typeface="Cambria Math"/>
                            </a:rPr>
                            <m:t>𝑎𝑔𝑒𝑠</m:t>
                          </m:r>
                        </m:sub>
                      </m:sSub>
                      <m:r>
                        <a:rPr lang="nl-NL" i="1">
                          <a:latin typeface="Cambria Math"/>
                        </a:rPr>
                        <m:t>∗</m:t>
                      </m:r>
                      <m:sSub>
                        <m:sSubPr>
                          <m:ctrlPr>
                            <a:rPr lang="nl-NL" i="1">
                              <a:latin typeface="Cambria Math"/>
                            </a:rPr>
                          </m:ctrlPr>
                        </m:sSubPr>
                        <m:e>
                          <m:r>
                            <a:rPr lang="nl-NL" i="1">
                              <a:latin typeface="Cambria Math"/>
                            </a:rPr>
                            <m:t>𝛼</m:t>
                          </m:r>
                        </m:e>
                        <m:sub>
                          <m:r>
                            <a:rPr lang="nl-NL" i="1">
                              <a:latin typeface="Cambria Math"/>
                            </a:rPr>
                            <m:t>2010, 20−30 </m:t>
                          </m:r>
                          <m:r>
                            <a:rPr lang="nl-NL" i="1">
                              <a:latin typeface="Cambria Math"/>
                            </a:rPr>
                            <m:t>𝑎𝑔𝑒𝑠</m:t>
                          </m:r>
                        </m:sub>
                      </m:sSub>
                    </m:oMath>
                  </m:oMathPara>
                </a14:m>
                <a:endParaRPr lang="nl-NL"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 </a:t>
                </a:r>
              </a:p>
              <a:p>
                <a:pPr/>
                <a14:m>
                  <m:oMathPara xmlns:m="http://schemas.openxmlformats.org/officeDocument/2006/math">
                    <m:oMathParaPr>
                      <m:jc m:val="centerGroup"/>
                    </m:oMathParaPr>
                    <m:oMath xmlns:m="http://schemas.openxmlformats.org/officeDocument/2006/math">
                      <m:sSub>
                        <m:sSubPr>
                          <m:ctrlPr>
                            <a:rPr lang="nl-NL" i="1">
                              <a:latin typeface="Cambria Math"/>
                            </a:rPr>
                          </m:ctrlPr>
                        </m:sSubPr>
                        <m:e>
                          <m:r>
                            <a:rPr lang="nl-NL" i="1">
                              <a:latin typeface="Cambria Math"/>
                            </a:rPr>
                            <m:t>𝑃</m:t>
                          </m:r>
                        </m:e>
                        <m:sub>
                          <m:r>
                            <a:rPr lang="nl-NL" i="1">
                              <a:latin typeface="Cambria Math"/>
                            </a:rPr>
                            <m:t>2030</m:t>
                          </m:r>
                        </m:sub>
                      </m:sSub>
                      <m:r>
                        <a:rPr lang="nl-NL" i="1">
                          <a:latin typeface="Cambria Math"/>
                        </a:rPr>
                        <m:t>=</m:t>
                      </m:r>
                      <m:sSub>
                        <m:sSubPr>
                          <m:ctrlPr>
                            <a:rPr lang="nl-NL" i="1">
                              <a:latin typeface="Cambria Math"/>
                            </a:rPr>
                          </m:ctrlPr>
                        </m:sSubPr>
                        <m:e>
                          <m:r>
                            <a:rPr lang="nl-NL" i="1">
                              <a:latin typeface="Cambria Math"/>
                            </a:rPr>
                            <m:t>𝑃</m:t>
                          </m:r>
                        </m:e>
                        <m:sub>
                          <m:r>
                            <a:rPr lang="nl-NL" i="1">
                              <a:latin typeface="Cambria Math"/>
                            </a:rPr>
                            <m:t>2020,  &gt;30 </m:t>
                          </m:r>
                          <m:r>
                            <a:rPr lang="nl-NL" i="1">
                              <a:latin typeface="Cambria Math"/>
                            </a:rPr>
                            <m:t>𝑎𝑔𝑒𝑠</m:t>
                          </m:r>
                        </m:sub>
                      </m:sSub>
                      <m:r>
                        <a:rPr lang="nl-NL" i="1">
                          <a:latin typeface="Cambria Math"/>
                        </a:rPr>
                        <m:t>∗</m:t>
                      </m:r>
                      <m:sSub>
                        <m:sSubPr>
                          <m:ctrlPr>
                            <a:rPr lang="nl-NL" i="1">
                              <a:latin typeface="Cambria Math"/>
                            </a:rPr>
                          </m:ctrlPr>
                        </m:sSubPr>
                        <m:e>
                          <m:r>
                            <a:rPr lang="nl-NL" i="1">
                              <a:latin typeface="Cambria Math"/>
                            </a:rPr>
                            <m:t>𝛼</m:t>
                          </m:r>
                        </m:e>
                        <m:sub>
                          <m:r>
                            <a:rPr lang="nl-NL" i="1">
                              <a:latin typeface="Cambria Math"/>
                            </a:rPr>
                            <m:t>2010, &gt;30 </m:t>
                          </m:r>
                          <m:r>
                            <a:rPr lang="nl-NL" i="1">
                              <a:latin typeface="Cambria Math"/>
                            </a:rPr>
                            <m:t>𝑎𝑔𝑒𝑠</m:t>
                          </m:r>
                        </m:sub>
                      </m:sSub>
                      <m:r>
                        <a:rPr lang="nl-NL" i="1">
                          <a:latin typeface="Cambria Math"/>
                        </a:rPr>
                        <m:t>+</m:t>
                      </m:r>
                      <m:sSub>
                        <m:sSubPr>
                          <m:ctrlPr>
                            <a:rPr lang="nl-NL" i="1">
                              <a:latin typeface="Cambria Math"/>
                            </a:rPr>
                          </m:ctrlPr>
                        </m:sSubPr>
                        <m:e>
                          <m:r>
                            <a:rPr lang="nl-NL" i="1">
                              <a:latin typeface="Cambria Math"/>
                            </a:rPr>
                            <m:t>𝑃</m:t>
                          </m:r>
                        </m:e>
                        <m:sub>
                          <m:r>
                            <a:rPr lang="nl-NL" i="1">
                              <a:latin typeface="Cambria Math"/>
                            </a:rPr>
                            <m:t>2010, 10−20 </m:t>
                          </m:r>
                          <m:r>
                            <a:rPr lang="nl-NL" i="1">
                              <a:latin typeface="Cambria Math"/>
                            </a:rPr>
                            <m:t>𝑎𝑔𝑒𝑠</m:t>
                          </m:r>
                        </m:sub>
                      </m:sSub>
                      <m:r>
                        <a:rPr lang="nl-NL" i="1">
                          <a:latin typeface="Cambria Math"/>
                        </a:rPr>
                        <m:t>∗</m:t>
                      </m:r>
                      <m:sSub>
                        <m:sSubPr>
                          <m:ctrlPr>
                            <a:rPr lang="nl-NL" i="1">
                              <a:latin typeface="Cambria Math"/>
                            </a:rPr>
                          </m:ctrlPr>
                        </m:sSubPr>
                        <m:e>
                          <m:r>
                            <a:rPr lang="nl-NL" i="1">
                              <a:latin typeface="Cambria Math"/>
                            </a:rPr>
                            <m:t>𝛼</m:t>
                          </m:r>
                        </m:e>
                        <m:sub>
                          <m:r>
                            <a:rPr lang="nl-NL" i="1">
                              <a:latin typeface="Cambria Math"/>
                            </a:rPr>
                            <m:t>2010, 10−20 </m:t>
                          </m:r>
                          <m:r>
                            <a:rPr lang="nl-NL" i="1">
                              <a:latin typeface="Cambria Math"/>
                            </a:rPr>
                            <m:t>𝑎𝑔𝑒𝑠</m:t>
                          </m:r>
                        </m:sub>
                      </m:sSub>
                    </m:oMath>
                  </m:oMathPara>
                </a14:m>
                <a:endParaRPr lang="nl-NL" dirty="0">
                  <a:latin typeface="Times New Roman" panose="02020603050405020304" pitchFamily="18" charset="0"/>
                  <a:cs typeface="Times New Roman" panose="02020603050405020304" pitchFamily="18" charset="0"/>
                </a:endParaRPr>
              </a:p>
              <a:p>
                <a:r>
                  <a:rPr lang="nl-NL" dirty="0">
                    <a:latin typeface="Times New Roman" panose="02020603050405020304" pitchFamily="18" charset="0"/>
                    <a:cs typeface="Times New Roman" panose="02020603050405020304" pitchFamily="18" charset="0"/>
                  </a:rPr>
                  <a:t> </a:t>
                </a:r>
                <a:endParaRPr lang="nl-NL"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Where P is Population; </a:t>
                </a:r>
                <a14:m>
                  <m:oMath xmlns:m="http://schemas.openxmlformats.org/officeDocument/2006/math">
                    <m:r>
                      <a:rPr lang="nl-NL" sz="1600" i="1">
                        <a:latin typeface="Cambria Math"/>
                      </a:rPr>
                      <m:t>𝛼</m:t>
                    </m:r>
                  </m:oMath>
                </a14:m>
                <a:r>
                  <a:rPr lang="en-US" sz="1600" dirty="0">
                    <a:latin typeface="Times New Roman" panose="02020603050405020304" pitchFamily="18" charset="0"/>
                    <a:cs typeface="Times New Roman" panose="02020603050405020304" pitchFamily="18" charset="0"/>
                  </a:rPr>
                  <a:t> is the mortality rate in 2010 for different cohorts</a:t>
                </a:r>
                <a:endParaRPr lang="nl-NL" sz="16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8398" y="773996"/>
                <a:ext cx="8712968" cy="1806777"/>
              </a:xfrm>
              <a:prstGeom prst="rect">
                <a:avLst/>
              </a:prstGeom>
              <a:blipFill rotWithShape="1">
                <a:blip r:embed="rId4"/>
                <a:stretch>
                  <a:fillRect l="-630" t="-1689" b="-2027"/>
                </a:stretch>
              </a:blipFill>
            </p:spPr>
            <p:txBody>
              <a:bodyPr/>
              <a:lstStyle/>
              <a:p>
                <a:r>
                  <a:rPr lang="nl-NL">
                    <a:noFill/>
                  </a:rPr>
                  <a:t> </a:t>
                </a:r>
              </a:p>
            </p:txBody>
          </p:sp>
        </mc:Fallback>
      </mc:AlternateContent>
      <p:sp>
        <p:nvSpPr>
          <p:cNvPr id="11" name="Rectangle 10"/>
          <p:cNvSpPr/>
          <p:nvPr/>
        </p:nvSpPr>
        <p:spPr>
          <a:xfrm>
            <a:off x="2466190" y="306488"/>
            <a:ext cx="6570306" cy="461665"/>
          </a:xfrm>
          <a:prstGeom prst="rect">
            <a:avLst/>
          </a:prstGeom>
        </p:spPr>
        <p:txBody>
          <a:bodyPr wrap="square">
            <a:spAutoFit/>
          </a:bodyPr>
          <a:lstStyle/>
          <a:p>
            <a:r>
              <a:rPr lang="en-GB" sz="2400" b="1" dirty="0">
                <a:latin typeface="Times New Roman" panose="02020603050405020304" pitchFamily="18" charset="0"/>
                <a:cs typeface="Times New Roman" panose="02020603050405020304" pitchFamily="18" charset="0"/>
              </a:rPr>
              <a:t>Material and </a:t>
            </a:r>
            <a:r>
              <a:rPr lang="en-GB" sz="2400" b="1" dirty="0" smtClean="0">
                <a:latin typeface="Times New Roman" panose="02020603050405020304" pitchFamily="18" charset="0"/>
                <a:cs typeface="Times New Roman" panose="02020603050405020304" pitchFamily="18" charset="0"/>
              </a:rPr>
              <a:t>method-Health Impact Assessment</a:t>
            </a:r>
            <a:endParaRPr lang="nl-N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2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64088" y="373899"/>
            <a:ext cx="3416320" cy="369332"/>
          </a:xfrm>
          <a:prstGeom prst="rect">
            <a:avLst/>
          </a:prstGeom>
        </p:spPr>
        <p:txBody>
          <a:bodyPr wrap="none">
            <a:spAutoFit/>
          </a:bodyPr>
          <a:lstStyle/>
          <a:p>
            <a:r>
              <a:rPr lang="nl-NL" b="1" dirty="0" smtClean="0"/>
              <a:t>Results-PM2.5 </a:t>
            </a:r>
            <a:r>
              <a:rPr lang="nl-NL" b="1" dirty="0" err="1" smtClean="0"/>
              <a:t>emissions</a:t>
            </a:r>
            <a:endParaRPr lang="nl-NL" b="1" dirty="0"/>
          </a:p>
        </p:txBody>
      </p:sp>
      <p:pic>
        <p:nvPicPr>
          <p:cNvPr id="12294" name="Picture 6" descr="\\soliscom.uu.nl\uu\Users\Zhang016\My Documents\Desktop\CMAS conference\pm2.5 emissions in 2020 and 20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5835" y="694970"/>
            <a:ext cx="5757086" cy="54117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0" y="1382974"/>
            <a:ext cx="3275856" cy="4001095"/>
          </a:xfrm>
          <a:prstGeom prst="rect">
            <a:avLst/>
          </a:prstGeom>
        </p:spPr>
        <p:txBody>
          <a:bodyPr wrap="square">
            <a:spAutoFit/>
          </a:bodyPr>
          <a:lstStyle/>
          <a:p>
            <a:pPr marL="285750" indent="-285750" algn="just">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T</a:t>
            </a:r>
            <a:r>
              <a:rPr lang="en-US" sz="1400" dirty="0" smtClean="0">
                <a:latin typeface="Times New Roman" panose="02020603050405020304" pitchFamily="18" charset="0"/>
                <a:cs typeface="Times New Roman" panose="02020603050405020304" pitchFamily="18" charset="0"/>
              </a:rPr>
              <a:t>he </a:t>
            </a:r>
            <a:r>
              <a:rPr lang="en-US" sz="1400" dirty="0">
                <a:latin typeface="Times New Roman" panose="02020603050405020304" pitchFamily="18" charset="0"/>
                <a:cs typeface="Times New Roman" panose="02020603050405020304" pitchFamily="18" charset="0"/>
              </a:rPr>
              <a:t>ancillary benefits </a:t>
            </a:r>
            <a:r>
              <a:rPr lang="en-US" sz="1400" dirty="0" smtClean="0">
                <a:latin typeface="Times New Roman" panose="02020603050405020304" pitchFamily="18" charset="0"/>
                <a:cs typeface="Times New Roman" panose="02020603050405020304" pitchFamily="18" charset="0"/>
              </a:rPr>
              <a:t>in </a:t>
            </a:r>
            <a:r>
              <a:rPr lang="en-US" sz="1400" dirty="0">
                <a:latin typeface="Times New Roman" panose="02020603050405020304" pitchFamily="18" charset="0"/>
                <a:cs typeface="Times New Roman" panose="02020603050405020304" pitchFamily="18" charset="0"/>
              </a:rPr>
              <a:t>the EEPCP </a:t>
            </a:r>
            <a:r>
              <a:rPr lang="en-US" sz="1400" dirty="0" smtClean="0">
                <a:latin typeface="Times New Roman" panose="02020603050405020304" pitchFamily="18" charset="0"/>
                <a:cs typeface="Times New Roman" panose="02020603050405020304" pitchFamily="18" charset="0"/>
              </a:rPr>
              <a:t>scenario may decrease 3% PM</a:t>
            </a:r>
            <a:r>
              <a:rPr lang="en-US" sz="1100" dirty="0" smtClean="0">
                <a:latin typeface="Times New Roman" panose="02020603050405020304" pitchFamily="18" charset="0"/>
                <a:cs typeface="Times New Roman" panose="02020603050405020304" pitchFamily="18" charset="0"/>
              </a:rPr>
              <a:t>2.5</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emissions, a further decrease of </a:t>
            </a:r>
            <a:r>
              <a:rPr lang="en-US" sz="1400" dirty="0" smtClean="0">
                <a:latin typeface="Times New Roman" panose="020206030504050203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of PM</a:t>
            </a:r>
            <a:r>
              <a:rPr lang="en-US" sz="1100" dirty="0">
                <a:latin typeface="Times New Roman" panose="02020603050405020304" pitchFamily="18" charset="0"/>
                <a:cs typeface="Times New Roman" panose="02020603050405020304" pitchFamily="18" charset="0"/>
              </a:rPr>
              <a:t>2.5</a:t>
            </a:r>
            <a:r>
              <a:rPr lang="en-US" sz="1400" dirty="0">
                <a:latin typeface="Times New Roman" panose="02020603050405020304" pitchFamily="18" charset="0"/>
                <a:cs typeface="Times New Roman" panose="02020603050405020304" pitchFamily="18" charset="0"/>
              </a:rPr>
              <a:t> could be </a:t>
            </a:r>
            <a:r>
              <a:rPr lang="en-US" sz="1400" dirty="0" smtClean="0">
                <a:latin typeface="Times New Roman" panose="02020603050405020304" pitchFamily="18" charset="0"/>
                <a:cs typeface="Times New Roman" panose="02020603050405020304" pitchFamily="18" charset="0"/>
              </a:rPr>
              <a:t>realized in EEPTP scenario.</a:t>
            </a:r>
          </a:p>
          <a:p>
            <a:pPr marL="285750" indent="-285750" algn="just">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The spatial distributions of the emissions abatement of PM2.5 are similar</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14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Four less developed regions </a:t>
            </a:r>
            <a:r>
              <a:rPr lang="en-US" sz="1400" dirty="0" smtClean="0">
                <a:latin typeface="Times New Roman" panose="02020603050405020304" pitchFamily="18" charset="0"/>
                <a:cs typeface="Times New Roman" panose="02020603050405020304" pitchFamily="18" charset="0"/>
              </a:rPr>
              <a:t>contributed to 30% of total emissions.</a:t>
            </a:r>
          </a:p>
          <a:p>
            <a:pPr marL="285750" indent="-285750" algn="just">
              <a:buFont typeface="Wingdings" panose="05000000000000000000" pitchFamily="2" charset="2"/>
              <a:buChar char="Ø"/>
            </a:pPr>
            <a:endParaRPr lang="en-US" sz="1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1400" dirty="0">
                <a:latin typeface="Times New Roman" panose="02020603050405020304" pitchFamily="18" charset="0"/>
                <a:cs typeface="Times New Roman" panose="02020603050405020304" pitchFamily="18" charset="0"/>
              </a:rPr>
              <a:t>the </a:t>
            </a:r>
            <a:r>
              <a:rPr lang="en-US" sz="1400" dirty="0" smtClean="0">
                <a:latin typeface="Times New Roman" panose="02020603050405020304" pitchFamily="18" charset="0"/>
                <a:cs typeface="Times New Roman" panose="02020603050405020304" pitchFamily="18" charset="0"/>
              </a:rPr>
              <a:t>abatement of </a:t>
            </a:r>
            <a:r>
              <a:rPr lang="en-US" sz="1400" dirty="0">
                <a:latin typeface="Times New Roman" panose="02020603050405020304" pitchFamily="18" charset="0"/>
                <a:cs typeface="Times New Roman" panose="02020603050405020304" pitchFamily="18" charset="0"/>
              </a:rPr>
              <a:t>PM2.5 </a:t>
            </a:r>
            <a:r>
              <a:rPr lang="en-US" sz="1400" dirty="0" smtClean="0">
                <a:latin typeface="Times New Roman" panose="02020603050405020304" pitchFamily="18" charset="0"/>
                <a:cs typeface="Times New Roman" panose="02020603050405020304" pitchFamily="18" charset="0"/>
              </a:rPr>
              <a:t>emissions from megacities in 2020 would be </a:t>
            </a:r>
            <a:r>
              <a:rPr lang="en-US" sz="1400" dirty="0">
                <a:latin typeface="Times New Roman" panose="02020603050405020304" pitchFamily="18" charset="0"/>
                <a:cs typeface="Times New Roman" panose="02020603050405020304" pitchFamily="18" charset="0"/>
              </a:rPr>
              <a:t>higher than that in </a:t>
            </a:r>
            <a:r>
              <a:rPr lang="en-US" sz="1400" dirty="0" smtClean="0">
                <a:latin typeface="Times New Roman" panose="02020603050405020304" pitchFamily="18" charset="0"/>
                <a:cs typeface="Times New Roman" panose="02020603050405020304" pitchFamily="18" charset="0"/>
              </a:rPr>
              <a:t>2030</a:t>
            </a:r>
            <a:endParaRPr lang="en-US" sz="14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nl-NL" sz="1600" dirty="0">
              <a:latin typeface="Times New Roman" panose="02020603050405020304" pitchFamily="18" charset="0"/>
              <a:cs typeface="Times New Roman" panose="02020603050405020304" pitchFamily="18" charset="0"/>
            </a:endParaRPr>
          </a:p>
        </p:txBody>
      </p:sp>
      <p:sp>
        <p:nvSpPr>
          <p:cNvPr id="5" name="Rectangle 4"/>
          <p:cNvSpPr/>
          <p:nvPr/>
        </p:nvSpPr>
        <p:spPr>
          <a:xfrm>
            <a:off x="3345834" y="6185049"/>
            <a:ext cx="5798166"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a:t>
            </a:r>
            <a:r>
              <a:rPr lang="en-US" sz="1400" dirty="0" smtClean="0">
                <a:latin typeface="Times New Roman" panose="02020603050405020304" pitchFamily="18" charset="0"/>
                <a:cs typeface="Times New Roman" panose="02020603050405020304" pitchFamily="18" charset="0"/>
              </a:rPr>
              <a:t>7 PM2.5 emissions </a:t>
            </a:r>
            <a:r>
              <a:rPr lang="en-US" sz="1400" dirty="0">
                <a:latin typeface="Times New Roman" panose="02020603050405020304" pitchFamily="18" charset="0"/>
                <a:cs typeface="Times New Roman" panose="02020603050405020304" pitchFamily="18" charset="0"/>
              </a:rPr>
              <a:t>for the year 2020 and </a:t>
            </a:r>
            <a:r>
              <a:rPr lang="en-US" sz="1400" dirty="0" smtClean="0">
                <a:latin typeface="Times New Roman" panose="02020603050405020304" pitchFamily="18" charset="0"/>
                <a:cs typeface="Times New Roman" panose="02020603050405020304" pitchFamily="18" charset="0"/>
              </a:rPr>
              <a:t>2030</a:t>
            </a:r>
            <a:endParaRPr lang="nl-N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0914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1360" y="407585"/>
            <a:ext cx="4063933" cy="369332"/>
          </a:xfrm>
          <a:prstGeom prst="rect">
            <a:avLst/>
          </a:prstGeom>
        </p:spPr>
        <p:txBody>
          <a:bodyPr wrap="none">
            <a:spAutoFit/>
          </a:bodyPr>
          <a:lstStyle/>
          <a:p>
            <a:r>
              <a:rPr lang="nl-NL" b="1" dirty="0" smtClean="0"/>
              <a:t>Results-PM</a:t>
            </a:r>
            <a:r>
              <a:rPr lang="nl-NL" sz="1400" b="1" dirty="0" smtClean="0"/>
              <a:t>2.5</a:t>
            </a:r>
            <a:r>
              <a:rPr lang="nl-NL" b="1" dirty="0" smtClean="0"/>
              <a:t> </a:t>
            </a:r>
            <a:r>
              <a:rPr lang="nl-NL" altLang="zh-CN" b="1" dirty="0" err="1" smtClean="0"/>
              <a:t>concentrations</a:t>
            </a:r>
            <a:endParaRPr lang="nl-NL" b="1" dirty="0"/>
          </a:p>
        </p:txBody>
      </p:sp>
      <p:pic>
        <p:nvPicPr>
          <p:cNvPr id="6" name="Picture 5" descr="\\soliscom.uu.nl\uu\Users\Zhang016\My Documents\Desktop\CMAS conference\PM2.5 con in 2020 and 2030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76" y="1351791"/>
            <a:ext cx="8784976" cy="4824536"/>
          </a:xfrm>
          <a:prstGeom prst="rect">
            <a:avLst/>
          </a:prstGeom>
          <a:noFill/>
          <a:ln>
            <a:noFill/>
          </a:ln>
        </p:spPr>
      </p:pic>
      <p:sp>
        <p:nvSpPr>
          <p:cNvPr id="2" name="Rectangle 1"/>
          <p:cNvSpPr/>
          <p:nvPr/>
        </p:nvSpPr>
        <p:spPr>
          <a:xfrm>
            <a:off x="219876" y="6185049"/>
            <a:ext cx="8784976"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a:t>
            </a:r>
            <a:r>
              <a:rPr lang="en-US" sz="1400" dirty="0" smtClean="0">
                <a:latin typeface="Times New Roman" panose="02020603050405020304" pitchFamily="18" charset="0"/>
                <a:cs typeface="Times New Roman" panose="02020603050405020304" pitchFamily="18" charset="0"/>
              </a:rPr>
              <a:t>8 </a:t>
            </a:r>
            <a:r>
              <a:rPr lang="en-US" sz="1400" dirty="0">
                <a:latin typeface="Times New Roman" panose="02020603050405020304" pitchFamily="18" charset="0"/>
                <a:cs typeface="Times New Roman" panose="02020603050405020304" pitchFamily="18" charset="0"/>
              </a:rPr>
              <a:t>Changes of PM2.5 concentrations for the year 2020 and 2030, compared to 2010 </a:t>
            </a:r>
            <a:endParaRPr lang="nl-NL" sz="1400" dirty="0">
              <a:latin typeface="Times New Roman" panose="02020603050405020304" pitchFamily="18" charset="0"/>
              <a:cs typeface="Times New Roman" panose="02020603050405020304" pitchFamily="18" charset="0"/>
            </a:endParaRPr>
          </a:p>
        </p:txBody>
      </p:sp>
      <p:sp>
        <p:nvSpPr>
          <p:cNvPr id="3" name="Rectangle 2"/>
          <p:cNvSpPr/>
          <p:nvPr/>
        </p:nvSpPr>
        <p:spPr>
          <a:xfrm>
            <a:off x="219876" y="773996"/>
            <a:ext cx="8784976"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In </a:t>
            </a:r>
            <a:r>
              <a:rPr lang="en-US" sz="1600" dirty="0" smtClean="0">
                <a:latin typeface="Times New Roman" panose="02020603050405020304" pitchFamily="18" charset="0"/>
                <a:cs typeface="Times New Roman" panose="02020603050405020304" pitchFamily="18" charset="0"/>
              </a:rPr>
              <a:t>BL </a:t>
            </a:r>
            <a:r>
              <a:rPr lang="en-US" sz="1600" dirty="0">
                <a:latin typeface="Times New Roman" panose="02020603050405020304" pitchFamily="18" charset="0"/>
                <a:cs typeface="Times New Roman" panose="02020603050405020304" pitchFamily="18" charset="0"/>
              </a:rPr>
              <a:t>scenario, the average annual PM</a:t>
            </a:r>
            <a:r>
              <a:rPr lang="en-US" sz="1200" dirty="0">
                <a:latin typeface="Times New Roman" panose="02020603050405020304" pitchFamily="18" charset="0"/>
                <a:cs typeface="Times New Roman" panose="02020603050405020304" pitchFamily="18" charset="0"/>
              </a:rPr>
              <a:t>2.5</a:t>
            </a:r>
            <a:r>
              <a:rPr lang="en-US" sz="1600" dirty="0">
                <a:latin typeface="Times New Roman" panose="02020603050405020304" pitchFamily="18" charset="0"/>
                <a:cs typeface="Times New Roman" panose="02020603050405020304" pitchFamily="18" charset="0"/>
              </a:rPr>
              <a:t> concentrations across the countries would increase by 0.057 </a:t>
            </a:r>
            <a:r>
              <a:rPr lang="en-US" sz="1600" dirty="0" smtClean="0">
                <a:latin typeface="Times New Roman" panose="02020603050405020304" pitchFamily="18" charset="0"/>
                <a:cs typeface="Times New Roman" panose="02020603050405020304" pitchFamily="18" charset="0"/>
              </a:rPr>
              <a:t>µg/m3 by 2020, and then decrease </a:t>
            </a:r>
            <a:r>
              <a:rPr lang="en-US" sz="1600" dirty="0">
                <a:latin typeface="Times New Roman" panose="02020603050405020304" pitchFamily="18" charset="0"/>
                <a:cs typeface="Times New Roman" panose="02020603050405020304" pitchFamily="18" charset="0"/>
              </a:rPr>
              <a:t>by 0.216 µg/m3 </a:t>
            </a:r>
            <a:r>
              <a:rPr lang="en-US" sz="1600" dirty="0" smtClean="0">
                <a:latin typeface="Times New Roman" panose="02020603050405020304" pitchFamily="18" charset="0"/>
                <a:cs typeface="Times New Roman" panose="02020603050405020304" pitchFamily="18" charset="0"/>
              </a:rPr>
              <a:t>by 2030.</a:t>
            </a:r>
            <a:endParaRPr lang="nl-NL"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197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5689" y="394725"/>
            <a:ext cx="3198311" cy="369332"/>
          </a:xfrm>
          <a:prstGeom prst="rect">
            <a:avLst/>
          </a:prstGeom>
        </p:spPr>
        <p:txBody>
          <a:bodyPr wrap="none">
            <a:spAutoFit/>
          </a:bodyPr>
          <a:lstStyle/>
          <a:p>
            <a:r>
              <a:rPr lang="nl-NL" b="1" dirty="0" err="1" smtClean="0"/>
              <a:t>Results</a:t>
            </a:r>
            <a:r>
              <a:rPr lang="nl-NL" b="1" dirty="0" smtClean="0"/>
              <a:t>-H</a:t>
            </a:r>
            <a:r>
              <a:rPr lang="nl-NL" altLang="zh-CN" b="1" dirty="0" smtClean="0"/>
              <a:t>ealth impacts</a:t>
            </a:r>
            <a:endParaRPr lang="nl-NL" b="1" dirty="0"/>
          </a:p>
        </p:txBody>
      </p:sp>
      <p:graphicFrame>
        <p:nvGraphicFramePr>
          <p:cNvPr id="7" name="Chart 6"/>
          <p:cNvGraphicFramePr/>
          <p:nvPr>
            <p:extLst>
              <p:ext uri="{D42A27DB-BD31-4B8C-83A1-F6EECF244321}">
                <p14:modId xmlns:p14="http://schemas.microsoft.com/office/powerpoint/2010/main" val="612477221"/>
              </p:ext>
            </p:extLst>
          </p:nvPr>
        </p:nvGraphicFramePr>
        <p:xfrm>
          <a:off x="18852" y="589330"/>
          <a:ext cx="6552728"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9" name="Rectangle 4"/>
          <p:cNvSpPr>
            <a:spLocks noChangeArrowheads="1"/>
          </p:cNvSpPr>
          <p:nvPr/>
        </p:nvSpPr>
        <p:spPr bwMode="auto">
          <a:xfrm>
            <a:off x="0" y="4800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altLang="nl-NL"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Chart 9"/>
          <p:cNvGraphicFramePr/>
          <p:nvPr>
            <p:extLst>
              <p:ext uri="{D42A27DB-BD31-4B8C-83A1-F6EECF244321}">
                <p14:modId xmlns:p14="http://schemas.microsoft.com/office/powerpoint/2010/main" val="1945803335"/>
              </p:ext>
            </p:extLst>
          </p:nvPr>
        </p:nvGraphicFramePr>
        <p:xfrm>
          <a:off x="6187460" y="4221088"/>
          <a:ext cx="2926080" cy="215963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0" y="6226054"/>
            <a:ext cx="9144000" cy="27699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Figure 9 Comparison of computed (</a:t>
            </a:r>
            <a:r>
              <a:rPr lang="en-US" sz="1200" dirty="0" smtClean="0">
                <a:latin typeface="Times New Roman" panose="02020603050405020304" pitchFamily="18" charset="0"/>
                <a:cs typeface="Times New Roman" panose="02020603050405020304" pitchFamily="18" charset="0"/>
              </a:rPr>
              <a:t>avoided) </a:t>
            </a:r>
            <a:r>
              <a:rPr lang="en-US" sz="1200" dirty="0">
                <a:latin typeface="Times New Roman" panose="02020603050405020304" pitchFamily="18" charset="0"/>
                <a:cs typeface="Times New Roman" panose="02020603050405020304" pitchFamily="18" charset="0"/>
              </a:rPr>
              <a:t>premature </a:t>
            </a:r>
            <a:r>
              <a:rPr lang="en-US" sz="1200" dirty="0" smtClean="0">
                <a:latin typeface="Times New Roman" panose="02020603050405020304" pitchFamily="18" charset="0"/>
                <a:cs typeface="Times New Roman" panose="02020603050405020304" pitchFamily="18" charset="0"/>
              </a:rPr>
              <a:t>deaths </a:t>
            </a:r>
            <a:r>
              <a:rPr lang="en-US" sz="1200" dirty="0">
                <a:latin typeface="Times New Roman" panose="02020603050405020304" pitchFamily="18" charset="0"/>
                <a:cs typeface="Times New Roman" panose="02020603050405020304" pitchFamily="18" charset="0"/>
              </a:rPr>
              <a:t>caused by PM2.5 for the year 2020 and 2030, compared to </a:t>
            </a:r>
            <a:r>
              <a:rPr lang="en-US" sz="1200" dirty="0" smtClean="0">
                <a:latin typeface="Times New Roman" panose="02020603050405020304" pitchFamily="18" charset="0"/>
                <a:cs typeface="Times New Roman" panose="02020603050405020304" pitchFamily="18" charset="0"/>
              </a:rPr>
              <a:t>2010</a:t>
            </a:r>
            <a:endParaRPr lang="en-US" sz="1200" dirty="0">
              <a:latin typeface="Times New Roman" panose="02020603050405020304" pitchFamily="18" charset="0"/>
              <a:cs typeface="Times New Roman" panose="02020603050405020304" pitchFamily="18" charset="0"/>
            </a:endParaRPr>
          </a:p>
        </p:txBody>
      </p:sp>
      <p:sp>
        <p:nvSpPr>
          <p:cNvPr id="2" name="Rectangle 1"/>
          <p:cNvSpPr/>
          <p:nvPr/>
        </p:nvSpPr>
        <p:spPr>
          <a:xfrm>
            <a:off x="179512" y="4800600"/>
            <a:ext cx="6048672" cy="1077218"/>
          </a:xfrm>
          <a:prstGeom prst="rect">
            <a:avLst/>
          </a:prstGeom>
        </p:spPr>
        <p:txBody>
          <a:bodyPr wrap="square">
            <a:spAutoFit/>
          </a:bodyPr>
          <a:lstStyle/>
          <a:p>
            <a:pPr algn="just"/>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PM2.5-related mortality increase in 2020 and then decrease in 2030 under all scenarios. 24451 premature deaths could be increased each year in 2020 and then 109431 premature deaths could be delayed each year in </a:t>
            </a:r>
            <a:r>
              <a:rPr lang="en-US" sz="1600" dirty="0" smtClean="0">
                <a:latin typeface="Times New Roman" panose="02020603050405020304" pitchFamily="18" charset="0"/>
                <a:cs typeface="Times New Roman" panose="02020603050405020304" pitchFamily="18" charset="0"/>
              </a:rPr>
              <a:t>2030. </a:t>
            </a:r>
            <a:endParaRPr lang="nl-NL" sz="1600" dirty="0">
              <a:latin typeface="Times New Roman" panose="02020603050405020304" pitchFamily="18" charset="0"/>
              <a:cs typeface="Times New Roman" panose="02020603050405020304" pitchFamily="18" charset="0"/>
            </a:endParaRPr>
          </a:p>
        </p:txBody>
      </p:sp>
      <p:sp>
        <p:nvSpPr>
          <p:cNvPr id="3" name="Rectangle 2"/>
          <p:cNvSpPr/>
          <p:nvPr/>
        </p:nvSpPr>
        <p:spPr>
          <a:xfrm>
            <a:off x="6459016" y="2348880"/>
            <a:ext cx="2520280" cy="1938992"/>
          </a:xfrm>
          <a:prstGeom prst="rect">
            <a:avLst/>
          </a:prstGeom>
        </p:spPr>
        <p:txBody>
          <a:bodyPr wrap="square">
            <a:spAutoFit/>
          </a:bodyPr>
          <a:lstStyle/>
          <a:p>
            <a:pPr marL="285750" indent="-285750" algn="just">
              <a:buFont typeface="Wingdings" panose="05000000000000000000" pitchFamily="2" charset="2"/>
              <a:buChar char="v"/>
            </a:pPr>
            <a:r>
              <a:rPr lang="en-US" sz="1200" dirty="0" smtClean="0">
                <a:latin typeface="Times New Roman" panose="02020603050405020304" pitchFamily="18" charset="0"/>
                <a:cs typeface="Times New Roman" panose="02020603050405020304" pitchFamily="18" charset="0"/>
              </a:rPr>
              <a:t>15% in 2020 and 5% premature deaths in 2030 under EEPCP scenario would be avoided, compared to baseline scenario.</a:t>
            </a:r>
          </a:p>
          <a:p>
            <a:pPr marL="285750" indent="-285750" algn="just">
              <a:buFont typeface="Wingdings" panose="05000000000000000000" pitchFamily="2" charset="2"/>
              <a:buChar char="v"/>
            </a:pPr>
            <a:endParaRPr lang="en-US" sz="12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200" dirty="0" smtClean="0">
                <a:latin typeface="Times New Roman" panose="02020603050405020304" pitchFamily="18" charset="0"/>
                <a:cs typeface="Times New Roman" panose="02020603050405020304" pitchFamily="18" charset="0"/>
              </a:rPr>
              <a:t>If all energy efficiency measures were implemented, this level would further decrease by 7% by 2020 and 2% by 2030, respectively.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5420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1227" y="394319"/>
            <a:ext cx="3198311" cy="369332"/>
          </a:xfrm>
          <a:prstGeom prst="rect">
            <a:avLst/>
          </a:prstGeom>
        </p:spPr>
        <p:txBody>
          <a:bodyPr wrap="none">
            <a:spAutoFit/>
          </a:bodyPr>
          <a:lstStyle/>
          <a:p>
            <a:r>
              <a:rPr lang="nl-NL" b="1" dirty="0" err="1" smtClean="0"/>
              <a:t>Results</a:t>
            </a:r>
            <a:r>
              <a:rPr lang="nl-NL" b="1" dirty="0" smtClean="0"/>
              <a:t>-Health impacts</a:t>
            </a:r>
            <a:endParaRPr lang="nl-NL" b="1" dirty="0"/>
          </a:p>
        </p:txBody>
      </p:sp>
      <p:graphicFrame>
        <p:nvGraphicFramePr>
          <p:cNvPr id="6" name="Chart 5"/>
          <p:cNvGraphicFramePr/>
          <p:nvPr>
            <p:extLst>
              <p:ext uri="{D42A27DB-BD31-4B8C-83A1-F6EECF244321}">
                <p14:modId xmlns:p14="http://schemas.microsoft.com/office/powerpoint/2010/main" val="629355038"/>
              </p:ext>
            </p:extLst>
          </p:nvPr>
        </p:nvGraphicFramePr>
        <p:xfrm>
          <a:off x="251520" y="773996"/>
          <a:ext cx="5107335" cy="545205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0" y="6226054"/>
            <a:ext cx="9144000" cy="307777"/>
          </a:xfrm>
          <a:prstGeom prst="rect">
            <a:avLst/>
          </a:prstGeom>
        </p:spPr>
        <p:txBody>
          <a:bodyPr wrap="square">
            <a:spAutoFit/>
          </a:bodyPr>
          <a:lstStyle/>
          <a:p>
            <a:pPr algn="ctr"/>
            <a:r>
              <a:rPr lang="en-US" sz="1400" dirty="0" smtClean="0">
                <a:latin typeface="Times New Roman" panose="02020603050405020304" pitchFamily="18" charset="0"/>
                <a:cs typeface="Times New Roman" panose="02020603050405020304" pitchFamily="18" charset="0"/>
              </a:rPr>
              <a:t>Figure 10 </a:t>
            </a:r>
            <a:r>
              <a:rPr lang="en-US" sz="1400" dirty="0">
                <a:latin typeface="Times New Roman" panose="02020603050405020304" pitchFamily="18" charset="0"/>
                <a:cs typeface="Times New Roman" panose="02020603050405020304" pitchFamily="18" charset="0"/>
              </a:rPr>
              <a:t>Comparison of computed health endpoints caused by PM2.5 for the year 2020 and 2030</a:t>
            </a:r>
          </a:p>
        </p:txBody>
      </p:sp>
      <p:sp>
        <p:nvSpPr>
          <p:cNvPr id="2" name="Rectangle 1"/>
          <p:cNvSpPr/>
          <p:nvPr/>
        </p:nvSpPr>
        <p:spPr>
          <a:xfrm>
            <a:off x="5436096" y="1772816"/>
            <a:ext cx="3528391" cy="3093154"/>
          </a:xfrm>
          <a:prstGeom prst="rect">
            <a:avLst/>
          </a:prstGeom>
        </p:spPr>
        <p:txBody>
          <a:bodyPr wrap="square">
            <a:spAutoFit/>
          </a:bodyPr>
          <a:lstStyle/>
          <a:p>
            <a:pPr marL="285750" indent="-285750" algn="just">
              <a:buFont typeface="Wingdings" panose="05000000000000000000" pitchFamily="2" charset="2"/>
              <a:buChar char="ü"/>
              <a:defRPr/>
            </a:pPr>
            <a:r>
              <a:rPr lang="en-US" sz="1300" dirty="0" smtClean="0"/>
              <a:t>In BL scenario, the </a:t>
            </a:r>
            <a:r>
              <a:rPr lang="en-US" sz="1300" dirty="0"/>
              <a:t>number of morbidity cases increased by 10493 </a:t>
            </a:r>
            <a:r>
              <a:rPr lang="en-US" sz="1300" dirty="0" smtClean="0"/>
              <a:t>of CD, </a:t>
            </a:r>
            <a:r>
              <a:rPr lang="en-US" sz="1300" dirty="0"/>
              <a:t>693 of </a:t>
            </a:r>
            <a:r>
              <a:rPr lang="en-US" sz="1300" dirty="0" smtClean="0"/>
              <a:t>CVD, </a:t>
            </a:r>
            <a:r>
              <a:rPr lang="en-US" sz="1300" dirty="0"/>
              <a:t>2822 of </a:t>
            </a:r>
            <a:r>
              <a:rPr lang="en-US" sz="1300" dirty="0" smtClean="0"/>
              <a:t>LC, </a:t>
            </a:r>
            <a:r>
              <a:rPr lang="en-US" sz="1300" dirty="0"/>
              <a:t>and 4485 of </a:t>
            </a:r>
            <a:r>
              <a:rPr lang="en-US" sz="1300" dirty="0" smtClean="0"/>
              <a:t>IHD, </a:t>
            </a:r>
            <a:r>
              <a:rPr lang="en-US" sz="1300" dirty="0"/>
              <a:t>compared to 2010.</a:t>
            </a:r>
            <a:endParaRPr lang="en-US" sz="1300" dirty="0" smtClean="0"/>
          </a:p>
          <a:p>
            <a:pPr marL="285750" indent="-285750" algn="just">
              <a:buFont typeface="Wingdings" panose="05000000000000000000" pitchFamily="2" charset="2"/>
              <a:buChar char="ü"/>
              <a:defRPr/>
            </a:pPr>
            <a:endParaRPr lang="en-US" sz="1300" dirty="0"/>
          </a:p>
          <a:p>
            <a:pPr marL="285750" indent="-285750" algn="just">
              <a:buFont typeface="Wingdings" panose="05000000000000000000" pitchFamily="2" charset="2"/>
              <a:buChar char="ü"/>
              <a:defRPr/>
            </a:pPr>
            <a:r>
              <a:rPr lang="en-US" sz="1300" dirty="0"/>
              <a:t>in EEPCP scenario, 1604 and 2433 of CVD, 106 and 162 of CD, 431 and 663 of LC, and 686 and 1040 of IHD can be avoided in 2020 and 2030 respectively, compared to the Baseline. </a:t>
            </a:r>
          </a:p>
          <a:p>
            <a:pPr marL="285750" indent="-285750" algn="just">
              <a:buFont typeface="Wingdings" panose="05000000000000000000" pitchFamily="2" charset="2"/>
              <a:buChar char="ü"/>
              <a:defRPr/>
            </a:pPr>
            <a:endParaRPr lang="en-US" sz="1300" dirty="0"/>
          </a:p>
          <a:p>
            <a:pPr marL="285750" indent="-285750" algn="just">
              <a:buFont typeface="Wingdings" panose="05000000000000000000" pitchFamily="2" charset="2"/>
              <a:buChar char="ü"/>
              <a:defRPr/>
            </a:pPr>
            <a:r>
              <a:rPr lang="en-US" sz="1300" dirty="0"/>
              <a:t>In EEPTP scenario, this level would further decrease by 7% in 2020 and 2% in 2030, respectively.</a:t>
            </a:r>
            <a:endParaRPr lang="nl-NL" sz="1300" dirty="0"/>
          </a:p>
        </p:txBody>
      </p:sp>
    </p:spTree>
    <p:extLst>
      <p:ext uri="{BB962C8B-B14F-4D97-AF65-F5344CB8AC3E}">
        <p14:creationId xmlns:p14="http://schemas.microsoft.com/office/powerpoint/2010/main" val="2415711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80312" y="404664"/>
            <a:ext cx="1593706" cy="369332"/>
          </a:xfrm>
          <a:prstGeom prst="rect">
            <a:avLst/>
          </a:prstGeom>
        </p:spPr>
        <p:txBody>
          <a:bodyPr wrap="none">
            <a:spAutoFit/>
          </a:bodyPr>
          <a:lstStyle/>
          <a:p>
            <a:r>
              <a:rPr lang="nl-NL" b="1" dirty="0" err="1"/>
              <a:t>Conlusions</a:t>
            </a:r>
            <a:endParaRPr lang="nl-NL" b="1" dirty="0"/>
          </a:p>
        </p:txBody>
      </p:sp>
      <p:sp>
        <p:nvSpPr>
          <p:cNvPr id="3" name="Rectangle 2"/>
          <p:cNvSpPr/>
          <p:nvPr/>
        </p:nvSpPr>
        <p:spPr>
          <a:xfrm>
            <a:off x="467544" y="1340768"/>
            <a:ext cx="8434466" cy="3662541"/>
          </a:xfrm>
          <a:prstGeom prst="rect">
            <a:avLst/>
          </a:prstGeom>
        </p:spPr>
        <p:txBody>
          <a:bodyPr wrap="square">
            <a:spAutoFit/>
          </a:bodyPr>
          <a:lstStyle/>
          <a:p>
            <a:endParaRPr lang="en-US" sz="1600"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Most </a:t>
            </a:r>
            <a:r>
              <a:rPr lang="en-US" dirty="0" smtClean="0">
                <a:latin typeface="Times New Roman" panose="02020603050405020304" pitchFamily="18" charset="0"/>
                <a:cs typeface="Times New Roman" panose="02020603050405020304" pitchFamily="18" charset="0"/>
              </a:rPr>
              <a:t>energy </a:t>
            </a:r>
            <a:r>
              <a:rPr lang="en-US" dirty="0">
                <a:latin typeface="Times New Roman" panose="02020603050405020304" pitchFamily="18" charset="0"/>
                <a:cs typeface="Times New Roman" panose="02020603050405020304" pitchFamily="18" charset="0"/>
              </a:rPr>
              <a:t>efficiency measures are cost-effective even without considering co-benefits in terms of air pollutant emission reduction. </a:t>
            </a:r>
            <a:endParaRPr lang="en-U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heterogeneity across provinces in terms of potential energy saving as well as emission mitigation of CO2 and air </a:t>
            </a:r>
            <a:r>
              <a:rPr lang="en-US" dirty="0" smtClean="0">
                <a:latin typeface="Times New Roman" panose="02020603050405020304" pitchFamily="18" charset="0"/>
                <a:cs typeface="Times New Roman" panose="02020603050405020304" pitchFamily="18" charset="0"/>
              </a:rPr>
              <a:t>pollution in </a:t>
            </a:r>
            <a:r>
              <a:rPr lang="en-US" dirty="0">
                <a:latin typeface="Times New Roman" panose="02020603050405020304" pitchFamily="18" charset="0"/>
                <a:cs typeface="Times New Roman" panose="02020603050405020304" pitchFamily="18" charset="0"/>
              </a:rPr>
              <a:t>the next two decades</a:t>
            </a:r>
            <a:r>
              <a:rPr lang="en-US" dirty="0" smtClean="0">
                <a:latin typeface="Times New Roman" panose="02020603050405020304" pitchFamily="18" charset="0"/>
                <a:cs typeface="Times New Roman" panose="02020603050405020304" pitchFamily="18" charset="0"/>
              </a:rPr>
              <a:t>.</a:t>
            </a:r>
          </a:p>
          <a:p>
            <a:pPr marL="285750" indent="-285750" algn="just">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Implementation of </a:t>
            </a:r>
            <a:r>
              <a:rPr lang="en-US" dirty="0" smtClean="0">
                <a:latin typeface="Times New Roman" panose="02020603050405020304" pitchFamily="18" charset="0"/>
                <a:cs typeface="Times New Roman" panose="02020603050405020304" pitchFamily="18" charset="0"/>
              </a:rPr>
              <a:t>energy </a:t>
            </a:r>
            <a:r>
              <a:rPr lang="en-US" dirty="0">
                <a:latin typeface="Times New Roman" panose="02020603050405020304" pitchFamily="18" charset="0"/>
                <a:cs typeface="Times New Roman" panose="02020603050405020304" pitchFamily="18" charset="0"/>
              </a:rPr>
              <a:t>efficiency measures would decrease emissions of </a:t>
            </a:r>
            <a:r>
              <a:rPr lang="en-US" dirty="0" smtClean="0">
                <a:latin typeface="Times New Roman" panose="02020603050405020304" pitchFamily="18" charset="0"/>
                <a:cs typeface="Times New Roman" panose="02020603050405020304" pitchFamily="18" charset="0"/>
              </a:rPr>
              <a:t>PM2.5 from </a:t>
            </a:r>
            <a:r>
              <a:rPr lang="en-US" dirty="0" smtClean="0">
                <a:latin typeface="Times New Roman" panose="02020603050405020304" pitchFamily="18" charset="0"/>
                <a:cs typeface="Times New Roman" panose="02020603050405020304" pitchFamily="18" charset="0"/>
              </a:rPr>
              <a:t>the cement </a:t>
            </a:r>
            <a:r>
              <a:rPr lang="en-US" dirty="0" smtClean="0">
                <a:latin typeface="Times New Roman" panose="02020603050405020304" pitchFamily="18" charset="0"/>
                <a:cs typeface="Times New Roman" panose="02020603050405020304" pitchFamily="18" charset="0"/>
              </a:rPr>
              <a:t>industry by </a:t>
            </a:r>
            <a:r>
              <a:rPr lang="en-US" dirty="0">
                <a:latin typeface="Times New Roman" panose="02020603050405020304" pitchFamily="18" charset="0"/>
                <a:cs typeface="Times New Roman" panose="02020603050405020304" pitchFamily="18" charset="0"/>
              </a:rPr>
              <a:t>5%, reducing air quality-related premature deaths by 5.5 thousand cases in 2020 and 7.8 thousand cases in 2030. </a:t>
            </a:r>
            <a:endParaRPr lang="en-US" dirty="0" smtClean="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Simultaneous planning of energy and air quality policies creates a possibility of increasing efficiency in both policy </a:t>
            </a:r>
            <a:r>
              <a:rPr lang="en-US" dirty="0" smtClean="0">
                <a:latin typeface="Times New Roman" panose="02020603050405020304" pitchFamily="18" charset="0"/>
                <a:cs typeface="Times New Roman" panose="02020603050405020304" pitchFamily="18" charset="0"/>
              </a:rPr>
              <a:t>areas.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2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3708" y="2136339"/>
            <a:ext cx="5256584" cy="286232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b="1" dirty="0" smtClean="0"/>
              <a:t>Thank</a:t>
            </a:r>
            <a:r>
              <a:rPr lang="nl-NL" b="1" dirty="0"/>
              <a:t> </a:t>
            </a:r>
            <a:r>
              <a:rPr lang="nl-NL" b="1" dirty="0" smtClean="0"/>
              <a:t>You for your attention!</a:t>
            </a:r>
          </a:p>
          <a:p>
            <a:pPr algn="ctr"/>
            <a:endParaRPr lang="nl-NL" b="1" dirty="0"/>
          </a:p>
          <a:p>
            <a:endParaRPr lang="nl-NL" dirty="0" smtClean="0"/>
          </a:p>
          <a:p>
            <a:endParaRPr lang="nl-NL" dirty="0"/>
          </a:p>
          <a:p>
            <a:endParaRPr lang="nl-NL" dirty="0" smtClean="0"/>
          </a:p>
          <a:p>
            <a:r>
              <a:rPr lang="nl-NL" dirty="0" smtClean="0"/>
              <a:t>For</a:t>
            </a:r>
            <a:r>
              <a:rPr lang="nl-NL" dirty="0"/>
              <a:t> </a:t>
            </a:r>
            <a:r>
              <a:rPr lang="nl-NL" dirty="0" err="1" smtClean="0"/>
              <a:t>Further</a:t>
            </a:r>
            <a:r>
              <a:rPr lang="nl-NL" dirty="0"/>
              <a:t> </a:t>
            </a:r>
            <a:r>
              <a:rPr lang="nl-NL" dirty="0" smtClean="0"/>
              <a:t>Information</a:t>
            </a:r>
            <a:r>
              <a:rPr lang="nl-NL" dirty="0"/>
              <a:t> </a:t>
            </a:r>
            <a:r>
              <a:rPr lang="nl-NL" dirty="0" smtClean="0"/>
              <a:t>contact:</a:t>
            </a:r>
          </a:p>
          <a:p>
            <a:endParaRPr lang="nl-NL" dirty="0" smtClean="0"/>
          </a:p>
          <a:p>
            <a:r>
              <a:rPr lang="nl-NL" dirty="0" err="1" smtClean="0"/>
              <a:t>Shaohui</a:t>
            </a:r>
            <a:r>
              <a:rPr lang="nl-NL" dirty="0" smtClean="0"/>
              <a:t> Zhang</a:t>
            </a:r>
          </a:p>
          <a:p>
            <a:endParaRPr lang="nl-NL" dirty="0" smtClean="0"/>
          </a:p>
          <a:p>
            <a:r>
              <a:rPr lang="nl-NL" dirty="0" smtClean="0"/>
              <a:t>s.zhang@uu.nl</a:t>
            </a:r>
            <a:endParaRPr lang="nl-NL" dirty="0"/>
          </a:p>
        </p:txBody>
      </p:sp>
    </p:spTree>
    <p:extLst>
      <p:ext uri="{BB962C8B-B14F-4D97-AF65-F5344CB8AC3E}">
        <p14:creationId xmlns:p14="http://schemas.microsoft.com/office/powerpoint/2010/main" val="34032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64288" y="280730"/>
            <a:ext cx="1827744" cy="369332"/>
          </a:xfrm>
          <a:prstGeom prst="rect">
            <a:avLst/>
          </a:prstGeom>
        </p:spPr>
        <p:txBody>
          <a:bodyPr wrap="none">
            <a:spAutoFit/>
          </a:bodyPr>
          <a:lstStyle/>
          <a:p>
            <a:r>
              <a:rPr lang="nl-NL" b="1" dirty="0" err="1" smtClean="0"/>
              <a:t>Introduction</a:t>
            </a:r>
            <a:endParaRPr lang="nl-NL" b="1" dirty="0"/>
          </a:p>
        </p:txBody>
      </p:sp>
      <p:pic>
        <p:nvPicPr>
          <p:cNvPr id="10242" name="Picture 2" descr="\\soliscom.uu.nl\uu\Users\Zhang016\My Documents\Desktop\air pollution and helath effects model\PM2.5 concentration and health effects in 20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8" y="1988840"/>
            <a:ext cx="9157755" cy="428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908720"/>
            <a:ext cx="8359506" cy="1200329"/>
          </a:xfrm>
          <a:prstGeom prst="rect">
            <a:avLst/>
          </a:prstGeom>
        </p:spPr>
        <p:txBody>
          <a:bodyPr wrap="square">
            <a:spAutoFit/>
          </a:bodyPr>
          <a:lstStyle/>
          <a:p>
            <a:pPr algn="just"/>
            <a:r>
              <a:rPr lang="en-US" dirty="0" smtClean="0">
                <a:latin typeface="Times New Roman" panose="02020603050405020304" pitchFamily="18" charset="0"/>
                <a:cs typeface="Times New Roman" panose="02020603050405020304" pitchFamily="18" charset="0"/>
              </a:rPr>
              <a:t>In 2013, the China’s population-weighted </a:t>
            </a:r>
            <a:r>
              <a:rPr lang="en-US" dirty="0">
                <a:latin typeface="Times New Roman" panose="02020603050405020304" pitchFamily="18" charset="0"/>
                <a:cs typeface="Times New Roman" panose="02020603050405020304" pitchFamily="18" charset="0"/>
              </a:rPr>
              <a:t>average exposure to PM</a:t>
            </a:r>
            <a:r>
              <a:rPr lang="en-US" sz="1400" dirty="0">
                <a:latin typeface="Times New Roman" panose="02020603050405020304" pitchFamily="18" charset="0"/>
                <a:cs typeface="Times New Roman" panose="02020603050405020304" pitchFamily="18" charset="0"/>
              </a:rPr>
              <a:t>2.5</a:t>
            </a:r>
            <a:r>
              <a:rPr lang="en-US" dirty="0">
                <a:latin typeface="Times New Roman" panose="02020603050405020304" pitchFamily="18" charset="0"/>
                <a:cs typeface="Times New Roman" panose="02020603050405020304" pitchFamily="18" charset="0"/>
              </a:rPr>
              <a:t> was 52 µg/m</a:t>
            </a:r>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which led to about 1.6 million people dying per year (0.7-2.2 million death per year at 95% confidence rate) from </a:t>
            </a:r>
            <a:r>
              <a:rPr lang="en-US" dirty="0" smtClean="0">
                <a:latin typeface="Times New Roman" panose="02020603050405020304" pitchFamily="18" charset="0"/>
                <a:cs typeface="Times New Roman" panose="02020603050405020304" pitchFamily="18" charset="0"/>
              </a:rPr>
              <a:t>heart </a:t>
            </a:r>
            <a:r>
              <a:rPr lang="nl-NL" altLang="zh-CN" dirty="0" err="1"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lung disease, </a:t>
            </a:r>
            <a:r>
              <a:rPr lang="en-US" dirty="0">
                <a:latin typeface="Times New Roman" panose="02020603050405020304" pitchFamily="18" charset="0"/>
                <a:cs typeface="Times New Roman" panose="02020603050405020304" pitchFamily="18" charset="0"/>
              </a:rPr>
              <a:t>account for 17% of total number of </a:t>
            </a:r>
            <a:r>
              <a:rPr lang="en-US" dirty="0" smtClean="0">
                <a:latin typeface="Times New Roman" panose="02020603050405020304" pitchFamily="18" charset="0"/>
                <a:cs typeface="Times New Roman" panose="02020603050405020304" pitchFamily="18" charset="0"/>
              </a:rPr>
              <a:t>deaths.</a:t>
            </a:r>
            <a:endParaRPr lang="nl-NL" dirty="0">
              <a:latin typeface="Times New Roman" panose="02020603050405020304" pitchFamily="18" charset="0"/>
              <a:cs typeface="Times New Roman" panose="02020603050405020304" pitchFamily="18" charset="0"/>
            </a:endParaRPr>
          </a:p>
        </p:txBody>
      </p:sp>
      <p:sp>
        <p:nvSpPr>
          <p:cNvPr id="5" name="Rectangle 4"/>
          <p:cNvSpPr/>
          <p:nvPr/>
        </p:nvSpPr>
        <p:spPr>
          <a:xfrm>
            <a:off x="203427" y="6226054"/>
            <a:ext cx="8784976"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1 </a:t>
            </a:r>
            <a:r>
              <a:rPr lang="en-US" sz="1400" dirty="0" smtClean="0">
                <a:latin typeface="Times New Roman" panose="02020603050405020304" pitchFamily="18" charset="0"/>
                <a:cs typeface="Times New Roman" panose="02020603050405020304" pitchFamily="18" charset="0"/>
              </a:rPr>
              <a:t>China’s PM</a:t>
            </a:r>
            <a:r>
              <a:rPr lang="en-US" sz="1100" dirty="0" smtClean="0">
                <a:latin typeface="Times New Roman" panose="02020603050405020304" pitchFamily="18" charset="0"/>
                <a:cs typeface="Times New Roman" panose="02020603050405020304" pitchFamily="18" charset="0"/>
              </a:rPr>
              <a:t>2.5</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concentrations </a:t>
            </a:r>
            <a:r>
              <a:rPr lang="en-US" sz="1400" dirty="0" smtClean="0">
                <a:latin typeface="Times New Roman" panose="02020603050405020304" pitchFamily="18" charset="0"/>
                <a:cs typeface="Times New Roman" panose="02020603050405020304" pitchFamily="18" charset="0"/>
              </a:rPr>
              <a:t>and premature death in 2013</a:t>
            </a:r>
            <a:endParaRPr lang="nl-NL" sz="1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6033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200119524"/>
              </p:ext>
            </p:extLst>
          </p:nvPr>
        </p:nvGraphicFramePr>
        <p:xfrm>
          <a:off x="910565" y="1468557"/>
          <a:ext cx="7872787" cy="474127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203427" y="6226054"/>
            <a:ext cx="8784976"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2 Cement contribution of Total PM2.5 emissions</a:t>
            </a:r>
          </a:p>
        </p:txBody>
      </p:sp>
      <p:sp>
        <p:nvSpPr>
          <p:cNvPr id="2" name="Rectangle 1"/>
          <p:cNvSpPr/>
          <p:nvPr/>
        </p:nvSpPr>
        <p:spPr>
          <a:xfrm>
            <a:off x="467545" y="836712"/>
            <a:ext cx="8520858" cy="646331"/>
          </a:xfrm>
          <a:prstGeom prst="rect">
            <a:avLst/>
          </a:prstGeom>
        </p:spPr>
        <p:txBody>
          <a:bodyPr wrap="square">
            <a:spAutoFit/>
          </a:bodyPr>
          <a:lstStyle/>
          <a:p>
            <a:r>
              <a:rPr lang="en-US" dirty="0" smtClean="0">
                <a:latin typeface="Times New Roman" panose="02020603050405020304" pitchFamily="18" charset="0"/>
                <a:cs typeface="Times New Roman" panose="02020603050405020304" pitchFamily="18" charset="0"/>
              </a:rPr>
              <a:t>Nationally, the </a:t>
            </a:r>
            <a:r>
              <a:rPr lang="en-US" dirty="0">
                <a:latin typeface="Times New Roman" panose="02020603050405020304" pitchFamily="18" charset="0"/>
                <a:cs typeface="Times New Roman" panose="02020603050405020304" pitchFamily="18" charset="0"/>
              </a:rPr>
              <a:t>share of PM</a:t>
            </a:r>
            <a:r>
              <a:rPr lang="en-US" baseline="-25000" dirty="0">
                <a:latin typeface="Times New Roman" panose="02020603050405020304" pitchFamily="18" charset="0"/>
                <a:cs typeface="Times New Roman" panose="02020603050405020304" pitchFamily="18" charset="0"/>
              </a:rPr>
              <a:t>2.5 </a:t>
            </a:r>
            <a:r>
              <a:rPr lang="en-US" dirty="0">
                <a:latin typeface="Times New Roman" panose="02020603050405020304" pitchFamily="18" charset="0"/>
                <a:cs typeface="Times New Roman" panose="02020603050405020304" pitchFamily="18" charset="0"/>
              </a:rPr>
              <a:t>emissions from China’s cement industry </a:t>
            </a:r>
            <a:r>
              <a:rPr lang="en-US" dirty="0" smtClean="0">
                <a:latin typeface="Times New Roman" panose="02020603050405020304" pitchFamily="18" charset="0"/>
                <a:cs typeface="Times New Roman" panose="02020603050405020304" pitchFamily="18" charset="0"/>
              </a:rPr>
              <a:t>contributed to 14</a:t>
            </a:r>
            <a:r>
              <a:rPr lang="en-US" dirty="0">
                <a:latin typeface="Times New Roman" panose="02020603050405020304" pitchFamily="18" charset="0"/>
                <a:cs typeface="Times New Roman" panose="02020603050405020304" pitchFamily="18" charset="0"/>
              </a:rPr>
              <a:t>% of </a:t>
            </a:r>
            <a:r>
              <a:rPr lang="en-US" dirty="0" smtClean="0">
                <a:latin typeface="Times New Roman" panose="02020603050405020304" pitchFamily="18" charset="0"/>
                <a:cs typeface="Times New Roman" panose="02020603050405020304" pitchFamily="18" charset="0"/>
              </a:rPr>
              <a:t>the total emissions.</a:t>
            </a:r>
            <a:endParaRPr lang="nl-NL" dirty="0">
              <a:latin typeface="Times New Roman" panose="02020603050405020304" pitchFamily="18" charset="0"/>
              <a:cs typeface="Times New Roman" panose="02020603050405020304" pitchFamily="18" charset="0"/>
            </a:endParaRPr>
          </a:p>
        </p:txBody>
      </p:sp>
      <p:sp>
        <p:nvSpPr>
          <p:cNvPr id="6" name="Rectangle 5"/>
          <p:cNvSpPr/>
          <p:nvPr/>
        </p:nvSpPr>
        <p:spPr>
          <a:xfrm>
            <a:off x="7164288" y="280730"/>
            <a:ext cx="1827744" cy="369332"/>
          </a:xfrm>
          <a:prstGeom prst="rect">
            <a:avLst/>
          </a:prstGeom>
        </p:spPr>
        <p:txBody>
          <a:bodyPr wrap="none">
            <a:spAutoFit/>
          </a:bodyPr>
          <a:lstStyle/>
          <a:p>
            <a:r>
              <a:rPr lang="nl-NL" b="1" dirty="0" err="1" smtClean="0"/>
              <a:t>Introduction</a:t>
            </a:r>
            <a:endParaRPr lang="nl-NL" b="1" dirty="0"/>
          </a:p>
        </p:txBody>
      </p:sp>
    </p:spTree>
    <p:custDataLst>
      <p:tags r:id="rId1"/>
    </p:custDataLst>
    <p:extLst>
      <p:ext uri="{BB962C8B-B14F-4D97-AF65-F5344CB8AC3E}">
        <p14:creationId xmlns:p14="http://schemas.microsoft.com/office/powerpoint/2010/main" val="213980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1744" y="908720"/>
            <a:ext cx="7992888" cy="288032"/>
          </a:xfrm>
        </p:spPr>
        <p:txBody>
          <a:bodyPr/>
          <a:lstStyle/>
          <a:p>
            <a:r>
              <a:rPr lang="en-GB" sz="1800" dirty="0" smtClean="0">
                <a:latin typeface="Times New Roman" panose="02020603050405020304" pitchFamily="18" charset="0"/>
                <a:cs typeface="Times New Roman" panose="02020603050405020304" pitchFamily="18" charset="0"/>
              </a:rPr>
              <a:t>Why </a:t>
            </a:r>
            <a:r>
              <a:rPr lang="en-GB" sz="1800" dirty="0" smtClean="0">
                <a:latin typeface="Times New Roman" panose="02020603050405020304" pitchFamily="18" charset="0"/>
                <a:cs typeface="Times New Roman" panose="02020603050405020304" pitchFamily="18" charset="0"/>
              </a:rPr>
              <a:t>the </a:t>
            </a:r>
            <a:r>
              <a:rPr lang="en-GB" sz="1800" dirty="0" smtClean="0">
                <a:latin typeface="Times New Roman" panose="02020603050405020304" pitchFamily="18" charset="0"/>
                <a:cs typeface="Times New Roman" panose="02020603050405020304" pitchFamily="18" charset="0"/>
              </a:rPr>
              <a:t>China’s cement industry?</a:t>
            </a:r>
            <a:endParaRPr lang="nl-NL" sz="1800" dirty="0">
              <a:latin typeface="Times New Roman" panose="02020603050405020304" pitchFamily="18" charset="0"/>
              <a:cs typeface="Times New Roman" panose="02020603050405020304" pitchFamily="18" charset="0"/>
            </a:endParaRPr>
          </a:p>
        </p:txBody>
      </p:sp>
      <p:sp>
        <p:nvSpPr>
          <p:cNvPr id="3" name="Rectangle 2"/>
          <p:cNvSpPr/>
          <p:nvPr/>
        </p:nvSpPr>
        <p:spPr>
          <a:xfrm>
            <a:off x="727511" y="1359346"/>
            <a:ext cx="8083043" cy="3077766"/>
          </a:xfrm>
          <a:prstGeom prst="rect">
            <a:avLst/>
          </a:prstGeom>
        </p:spPr>
        <p:txBody>
          <a:bodyPr wrap="square">
            <a:spAutoFit/>
          </a:bodyPr>
          <a:lstStyle/>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As the largest cement market in the </a:t>
            </a:r>
            <a:r>
              <a:rPr lang="en-US" sz="1600" dirty="0" smtClean="0">
                <a:latin typeface="Times New Roman" panose="02020603050405020304" pitchFamily="18" charset="0"/>
                <a:cs typeface="Times New Roman" panose="02020603050405020304" pitchFamily="18" charset="0"/>
              </a:rPr>
              <a:t>world, China’s </a:t>
            </a:r>
            <a:r>
              <a:rPr lang="en-US" sz="1600" dirty="0">
                <a:latin typeface="Times New Roman" panose="02020603050405020304" pitchFamily="18" charset="0"/>
                <a:cs typeface="Times New Roman" panose="02020603050405020304" pitchFamily="18" charset="0"/>
              </a:rPr>
              <a:t>share in cement production </a:t>
            </a:r>
            <a:r>
              <a:rPr lang="en-US" sz="1600" dirty="0" smtClean="0">
                <a:latin typeface="Times New Roman" panose="02020603050405020304" pitchFamily="18" charset="0"/>
                <a:cs typeface="Times New Roman" panose="02020603050405020304" pitchFamily="18" charset="0"/>
              </a:rPr>
              <a:t>amounted to </a:t>
            </a:r>
            <a:r>
              <a:rPr lang="en-US" sz="1600" dirty="0">
                <a:latin typeface="Times New Roman" panose="02020603050405020304" pitchFamily="18" charset="0"/>
                <a:cs typeface="Times New Roman" panose="02020603050405020304" pitchFamily="18" charset="0"/>
              </a:rPr>
              <a:t>59% by 2012. </a:t>
            </a:r>
            <a:endParaRPr lang="en-US" sz="16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1600" dirty="0" smtClean="0">
                <a:latin typeface="Times New Roman" panose="02020603050405020304" pitchFamily="18" charset="0"/>
                <a:cs typeface="Times New Roman" panose="02020603050405020304" pitchFamily="18" charset="0"/>
              </a:rPr>
              <a:t>The energy </a:t>
            </a:r>
            <a:r>
              <a:rPr lang="en-US" sz="1600" dirty="0">
                <a:latin typeface="Times New Roman" panose="02020603050405020304" pitchFamily="18" charset="0"/>
                <a:cs typeface="Times New Roman" panose="02020603050405020304" pitchFamily="18" charset="0"/>
              </a:rPr>
              <a:t>consumption of China’s cement industry </a:t>
            </a:r>
            <a:r>
              <a:rPr lang="en-US" sz="1600" dirty="0" smtClean="0">
                <a:latin typeface="Times New Roman" panose="02020603050405020304" pitchFamily="18" charset="0"/>
                <a:cs typeface="Times New Roman" panose="02020603050405020304" pitchFamily="18" charset="0"/>
              </a:rPr>
              <a:t>accounted </a:t>
            </a:r>
            <a:r>
              <a:rPr lang="en-US" sz="1600" dirty="0" smtClean="0">
                <a:latin typeface="Times New Roman" panose="02020603050405020304" pitchFamily="18" charset="0"/>
                <a:cs typeface="Times New Roman" panose="02020603050405020304" pitchFamily="18" charset="0"/>
              </a:rPr>
              <a:t>for </a:t>
            </a:r>
            <a:r>
              <a:rPr lang="en-US" sz="1600" dirty="0">
                <a:latin typeface="Times New Roman" panose="02020603050405020304" pitchFamily="18" charset="0"/>
                <a:cs typeface="Times New Roman" panose="02020603050405020304" pitchFamily="18" charset="0"/>
              </a:rPr>
              <a:t>7% of Chinese total energy </a:t>
            </a:r>
            <a:r>
              <a:rPr lang="en-US" sz="1600" dirty="0" smtClean="0">
                <a:latin typeface="Times New Roman" panose="02020603050405020304" pitchFamily="18" charset="0"/>
                <a:cs typeface="Times New Roman" panose="02020603050405020304" pitchFamily="18" charset="0"/>
              </a:rPr>
              <a:t>consumption.</a:t>
            </a:r>
          </a:p>
          <a:p>
            <a:pPr marL="285750" indent="-285750">
              <a:buFont typeface="Wingdings" panose="05000000000000000000" pitchFamily="2" charset="2"/>
              <a:buChar char="ü"/>
            </a:pPr>
            <a:endParaRPr lang="en-US"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China’s cement </a:t>
            </a:r>
            <a:r>
              <a:rPr lang="en-US" sz="1600" dirty="0" smtClean="0">
                <a:latin typeface="Times New Roman" panose="02020603050405020304" pitchFamily="18" charset="0"/>
                <a:cs typeface="Times New Roman" panose="02020603050405020304" pitchFamily="18" charset="0"/>
              </a:rPr>
              <a:t>industry, as </a:t>
            </a:r>
            <a:r>
              <a:rPr lang="en-US" sz="1600" dirty="0">
                <a:latin typeface="Times New Roman" panose="02020603050405020304" pitchFamily="18" charset="0"/>
                <a:cs typeface="Times New Roman" panose="02020603050405020304" pitchFamily="18" charset="0"/>
              </a:rPr>
              <a:t>the second largest CO</a:t>
            </a:r>
            <a:r>
              <a:rPr lang="en-US" sz="12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emitter, </a:t>
            </a:r>
            <a:r>
              <a:rPr lang="en-US" sz="1600" dirty="0" smtClean="0">
                <a:latin typeface="Times New Roman" panose="02020603050405020304" pitchFamily="18" charset="0"/>
                <a:cs typeface="Times New Roman" panose="02020603050405020304" pitchFamily="18" charset="0"/>
              </a:rPr>
              <a:t>accounts </a:t>
            </a:r>
            <a:r>
              <a:rPr lang="en-US" sz="1600" dirty="0">
                <a:latin typeface="Times New Roman" panose="02020603050405020304" pitchFamily="18" charset="0"/>
                <a:cs typeface="Times New Roman" panose="02020603050405020304" pitchFamily="18" charset="0"/>
              </a:rPr>
              <a:t>for 7% of total emissions in </a:t>
            </a:r>
            <a:r>
              <a:rPr lang="en-US" sz="1600" dirty="0" smtClean="0">
                <a:latin typeface="Times New Roman" panose="02020603050405020304" pitchFamily="18" charset="0"/>
                <a:cs typeface="Times New Roman" panose="02020603050405020304" pitchFamily="18" charset="0"/>
              </a:rPr>
              <a:t>China.</a:t>
            </a:r>
          </a:p>
          <a:p>
            <a:pPr marL="285750" indent="-285750">
              <a:buFont typeface="Wingdings" panose="05000000000000000000" pitchFamily="2" charset="2"/>
              <a:buChar char="ü"/>
            </a:pPr>
            <a:endParaRPr lang="en-US"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en-US" sz="1600" dirty="0">
                <a:latin typeface="Times New Roman" panose="02020603050405020304" pitchFamily="18" charset="0"/>
                <a:cs typeface="Times New Roman" panose="02020603050405020304" pitchFamily="18" charset="0"/>
              </a:rPr>
              <a:t>As a major emitter of air pollutants, the Chinese cement industry contributed to around </a:t>
            </a:r>
            <a:r>
              <a:rPr lang="en-US" sz="1600" dirty="0" smtClean="0">
                <a:latin typeface="Times New Roman" panose="02020603050405020304" pitchFamily="18" charset="0"/>
                <a:cs typeface="Times New Roman" panose="02020603050405020304" pitchFamily="18" charset="0"/>
              </a:rPr>
              <a:t>14% of </a:t>
            </a:r>
            <a:r>
              <a:rPr lang="en-US" sz="1600" dirty="0">
                <a:latin typeface="Times New Roman" panose="02020603050405020304" pitchFamily="18" charset="0"/>
                <a:cs typeface="Times New Roman" panose="02020603050405020304" pitchFamily="18" charset="0"/>
              </a:rPr>
              <a:t>national </a:t>
            </a:r>
            <a:r>
              <a:rPr lang="en-US" sz="1600" dirty="0" smtClean="0">
                <a:latin typeface="Times New Roman" panose="02020603050405020304" pitchFamily="18" charset="0"/>
                <a:cs typeface="Times New Roman" panose="02020603050405020304" pitchFamily="18" charset="0"/>
              </a:rPr>
              <a:t>PM</a:t>
            </a:r>
            <a:r>
              <a:rPr lang="en-US" sz="1200" dirty="0" smtClean="0">
                <a:latin typeface="Times New Roman" panose="02020603050405020304" pitchFamily="18" charset="0"/>
                <a:cs typeface="Times New Roman" panose="02020603050405020304" pitchFamily="18" charset="0"/>
              </a:rPr>
              <a:t>2.5</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emission, </a:t>
            </a:r>
            <a:r>
              <a:rPr lang="en-US" sz="1600" dirty="0" smtClean="0">
                <a:latin typeface="Times New Roman" panose="02020603050405020304" pitchFamily="18" charset="0"/>
                <a:cs typeface="Times New Roman" panose="02020603050405020304" pitchFamily="18" charset="0"/>
              </a:rPr>
              <a:t>4% </a:t>
            </a:r>
            <a:r>
              <a:rPr lang="en-US" sz="1600" dirty="0">
                <a:latin typeface="Times New Roman" panose="02020603050405020304" pitchFamily="18" charset="0"/>
                <a:cs typeface="Times New Roman" panose="02020603050405020304" pitchFamily="18" charset="0"/>
              </a:rPr>
              <a:t>of SO</a:t>
            </a:r>
            <a:r>
              <a:rPr lang="en-US" sz="1200" dirty="0">
                <a:latin typeface="Times New Roman" panose="02020603050405020304" pitchFamily="18" charset="0"/>
                <a:cs typeface="Times New Roman" panose="02020603050405020304" pitchFamily="18" charset="0"/>
              </a:rPr>
              <a:t>2</a:t>
            </a:r>
            <a:r>
              <a:rPr lang="en-US" sz="1600" dirty="0">
                <a:latin typeface="Times New Roman" panose="02020603050405020304" pitchFamily="18" charset="0"/>
                <a:cs typeface="Times New Roman" panose="02020603050405020304" pitchFamily="18" charset="0"/>
              </a:rPr>
              <a:t> emission, and </a:t>
            </a:r>
            <a:r>
              <a:rPr lang="en-US" sz="1600" dirty="0" smtClean="0">
                <a:latin typeface="Times New Roman" panose="02020603050405020304" pitchFamily="18" charset="0"/>
                <a:cs typeface="Times New Roman" panose="02020603050405020304" pitchFamily="18" charset="0"/>
              </a:rPr>
              <a:t>10% </a:t>
            </a:r>
            <a:r>
              <a:rPr lang="en-US" sz="1600" dirty="0">
                <a:latin typeface="Times New Roman" panose="02020603050405020304" pitchFamily="18" charset="0"/>
                <a:cs typeface="Times New Roman" panose="02020603050405020304" pitchFamily="18" charset="0"/>
              </a:rPr>
              <a:t>of NOx </a:t>
            </a:r>
            <a:r>
              <a:rPr lang="en-US" sz="1600" dirty="0" smtClean="0">
                <a:latin typeface="Times New Roman" panose="02020603050405020304" pitchFamily="18" charset="0"/>
                <a:cs typeface="Times New Roman" panose="02020603050405020304" pitchFamily="18" charset="0"/>
              </a:rPr>
              <a:t>emission. </a:t>
            </a:r>
          </a:p>
          <a:p>
            <a:endParaRPr lang="en-US" dirty="0"/>
          </a:p>
        </p:txBody>
      </p:sp>
      <p:sp>
        <p:nvSpPr>
          <p:cNvPr id="6" name="Titel 1"/>
          <p:cNvSpPr txBox="1">
            <a:spLocks/>
          </p:cNvSpPr>
          <p:nvPr/>
        </p:nvSpPr>
        <p:spPr>
          <a:xfrm>
            <a:off x="445821" y="4437112"/>
            <a:ext cx="8364734" cy="1818957"/>
          </a:xfrm>
          <a:prstGeom prst="rect">
            <a:avLst/>
          </a:prstGeom>
        </p:spPr>
        <p:txBody>
          <a:bodyPr anchor="ctr">
            <a:noAutofit/>
          </a:bodyPr>
          <a:lstStyle>
            <a:lvl1pPr algn="l" rtl="0" eaLnBrk="1" latinLnBrk="0" hangingPunct="1">
              <a:spcBef>
                <a:spcPct val="0"/>
              </a:spcBef>
              <a:buNone/>
              <a:defRPr kumimoji="0" sz="3200" b="1" kern="1200" baseline="0">
                <a:solidFill>
                  <a:schemeClr val="tx2">
                    <a:satMod val="130000"/>
                  </a:schemeClr>
                </a:solidFill>
                <a:effectLst/>
                <a:latin typeface="+mj-lt"/>
                <a:ea typeface="+mj-ea"/>
                <a:cs typeface="+mj-cs"/>
              </a:defRPr>
            </a:lvl1pPr>
            <a:extLst/>
          </a:lstStyle>
          <a:p>
            <a:r>
              <a:rPr lang="nl-NL" sz="1800" dirty="0" err="1">
                <a:latin typeface="Times New Roman" panose="02020603050405020304" pitchFamily="18" charset="0"/>
                <a:cs typeface="Times New Roman" panose="02020603050405020304" pitchFamily="18" charset="0"/>
              </a:rPr>
              <a:t>Objective</a:t>
            </a:r>
            <a:r>
              <a:rPr lang="nl-NL" sz="1800" dirty="0">
                <a:latin typeface="Times New Roman" panose="02020603050405020304" pitchFamily="18" charset="0"/>
                <a:cs typeface="Times New Roman" panose="02020603050405020304" pitchFamily="18" charset="0"/>
              </a:rPr>
              <a:t>: </a:t>
            </a:r>
            <a:endParaRPr lang="nl-NL" sz="1800" dirty="0" smtClean="0">
              <a:latin typeface="Times New Roman" panose="02020603050405020304" pitchFamily="18" charset="0"/>
              <a:cs typeface="Times New Roman" panose="02020603050405020304" pitchFamily="18" charset="0"/>
            </a:endParaRPr>
          </a:p>
          <a:p>
            <a:endParaRPr lang="nl-NL" sz="1600" b="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GB" sz="1600" b="0" dirty="0" smtClean="0">
                <a:latin typeface="Times New Roman" panose="02020603050405020304" pitchFamily="18" charset="0"/>
                <a:cs typeface="Times New Roman" panose="02020603050405020304" pitchFamily="18" charset="0"/>
              </a:rPr>
              <a:t>assess </a:t>
            </a:r>
            <a:r>
              <a:rPr lang="en-US" sz="1600" b="0" dirty="0" smtClean="0">
                <a:latin typeface="Times New Roman" panose="02020603050405020304" pitchFamily="18" charset="0"/>
                <a:cs typeface="Times New Roman" panose="02020603050405020304" pitchFamily="18" charset="0"/>
              </a:rPr>
              <a:t>co-benefits of </a:t>
            </a:r>
            <a:r>
              <a:rPr lang="en-US" sz="1600" b="0" dirty="0">
                <a:latin typeface="Times New Roman" panose="02020603050405020304" pitchFamily="18" charset="0"/>
                <a:cs typeface="Times New Roman" panose="02020603050405020304" pitchFamily="18" charset="0"/>
              </a:rPr>
              <a:t>energy </a:t>
            </a:r>
            <a:r>
              <a:rPr lang="en-US" sz="1600" b="0" dirty="0" smtClean="0">
                <a:latin typeface="Times New Roman" panose="02020603050405020304" pitchFamily="18" charset="0"/>
                <a:cs typeface="Times New Roman" panose="02020603050405020304" pitchFamily="18" charset="0"/>
              </a:rPr>
              <a:t>savings </a:t>
            </a:r>
            <a:r>
              <a:rPr lang="en-US" sz="1600" b="0" dirty="0">
                <a:latin typeface="Times New Roman" panose="02020603050405020304" pitchFamily="18" charset="0"/>
                <a:cs typeface="Times New Roman" panose="02020603050405020304" pitchFamily="18" charset="0"/>
              </a:rPr>
              <a:t>and emission mitigation of air pollutants, as well as the environmental and health impacts of pollution arising from China’s cement industry at the provincial level during the period </a:t>
            </a:r>
            <a:r>
              <a:rPr lang="en-US" sz="1600" b="0" dirty="0" smtClean="0">
                <a:latin typeface="Times New Roman" panose="02020603050405020304" pitchFamily="18" charset="0"/>
                <a:cs typeface="Times New Roman" panose="02020603050405020304" pitchFamily="18" charset="0"/>
              </a:rPr>
              <a:t>2011-2030</a:t>
            </a:r>
          </a:p>
        </p:txBody>
      </p:sp>
      <p:sp>
        <p:nvSpPr>
          <p:cNvPr id="7" name="Rectangle 6"/>
          <p:cNvSpPr/>
          <p:nvPr/>
        </p:nvSpPr>
        <p:spPr>
          <a:xfrm>
            <a:off x="7164288" y="280730"/>
            <a:ext cx="1827744" cy="369332"/>
          </a:xfrm>
          <a:prstGeom prst="rect">
            <a:avLst/>
          </a:prstGeom>
        </p:spPr>
        <p:txBody>
          <a:bodyPr wrap="none">
            <a:spAutoFit/>
          </a:bodyPr>
          <a:lstStyle/>
          <a:p>
            <a:r>
              <a:rPr lang="nl-NL" b="1" dirty="0" err="1" smtClean="0"/>
              <a:t>Introduction</a:t>
            </a:r>
            <a:endParaRPr lang="nl-NL" b="1" dirty="0"/>
          </a:p>
        </p:txBody>
      </p:sp>
    </p:spTree>
    <p:extLst>
      <p:ext uri="{BB962C8B-B14F-4D97-AF65-F5344CB8AC3E}">
        <p14:creationId xmlns:p14="http://schemas.microsoft.com/office/powerpoint/2010/main" val="92635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6"/>
          <p:cNvSpPr/>
          <p:nvPr/>
        </p:nvSpPr>
        <p:spPr>
          <a:xfrm>
            <a:off x="7164288" y="280730"/>
            <a:ext cx="1734770" cy="369332"/>
          </a:xfrm>
          <a:prstGeom prst="rect">
            <a:avLst/>
          </a:prstGeom>
        </p:spPr>
        <p:txBody>
          <a:bodyPr wrap="none">
            <a:spAutoFit/>
          </a:bodyPr>
          <a:lstStyle/>
          <a:p>
            <a:r>
              <a:rPr lang="en-GB" b="1" dirty="0" smtClean="0"/>
              <a:t>B</a:t>
            </a:r>
            <a:r>
              <a:rPr lang="nl-NL" altLang="zh-CN" b="1" dirty="0" err="1" smtClean="0"/>
              <a:t>ackground</a:t>
            </a:r>
            <a:endParaRPr lang="nl-NL" b="1" dirty="0"/>
          </a:p>
        </p:txBody>
      </p:sp>
      <p:graphicFrame>
        <p:nvGraphicFramePr>
          <p:cNvPr id="6" name="Chart 5"/>
          <p:cNvGraphicFramePr/>
          <p:nvPr>
            <p:extLst>
              <p:ext uri="{D42A27DB-BD31-4B8C-83A1-F6EECF244321}">
                <p14:modId xmlns:p14="http://schemas.microsoft.com/office/powerpoint/2010/main" val="2769537549"/>
              </p:ext>
            </p:extLst>
          </p:nvPr>
        </p:nvGraphicFramePr>
        <p:xfrm>
          <a:off x="596634" y="1700808"/>
          <a:ext cx="7935806" cy="4525246"/>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90074" y="908720"/>
            <a:ext cx="8230398" cy="830997"/>
          </a:xfrm>
          <a:prstGeom prst="rect">
            <a:avLst/>
          </a:prstGeom>
        </p:spPr>
        <p:txBody>
          <a:bodyPr wrap="square">
            <a:spAutoFit/>
          </a:bodyPr>
          <a:lstStyle/>
          <a:p>
            <a:pPr algn="just"/>
            <a:r>
              <a:rPr lang="en-GB" sz="1600" dirty="0">
                <a:latin typeface="Times New Roman" panose="02020603050405020304" pitchFamily="18" charset="0"/>
                <a:cs typeface="Times New Roman" panose="02020603050405020304" pitchFamily="18" charset="0"/>
              </a:rPr>
              <a:t>T</a:t>
            </a:r>
            <a:r>
              <a:rPr lang="en-GB" sz="1600" dirty="0" smtClean="0">
                <a:latin typeface="Times New Roman" panose="02020603050405020304" pitchFamily="18" charset="0"/>
                <a:cs typeface="Times New Roman" panose="02020603050405020304" pitchFamily="18" charset="0"/>
              </a:rPr>
              <a:t>he </a:t>
            </a:r>
            <a:r>
              <a:rPr lang="en-GB" sz="1600" dirty="0">
                <a:latin typeface="Times New Roman" panose="02020603050405020304" pitchFamily="18" charset="0"/>
                <a:cs typeface="Times New Roman" panose="02020603050405020304" pitchFamily="18" charset="0"/>
              </a:rPr>
              <a:t>total production of cement </a:t>
            </a:r>
            <a:r>
              <a:rPr lang="en-GB" sz="1600" dirty="0" smtClean="0">
                <a:latin typeface="Times New Roman" panose="02020603050405020304" pitchFamily="18" charset="0"/>
                <a:cs typeface="Times New Roman" panose="02020603050405020304" pitchFamily="18" charset="0"/>
              </a:rPr>
              <a:t>increased </a:t>
            </a:r>
            <a:r>
              <a:rPr lang="en-GB" sz="1600" dirty="0">
                <a:latin typeface="Times New Roman" panose="02020603050405020304" pitchFamily="18" charset="0"/>
                <a:cs typeface="Times New Roman" panose="02020603050405020304" pitchFamily="18" charset="0"/>
              </a:rPr>
              <a:t>rapidly from 210 Mt </a:t>
            </a:r>
            <a:r>
              <a:rPr lang="en-GB" sz="1600" dirty="0" smtClean="0">
                <a:latin typeface="Times New Roman" panose="02020603050405020304" pitchFamily="18" charset="0"/>
                <a:cs typeface="Times New Roman" panose="02020603050405020304" pitchFamily="18" charset="0"/>
              </a:rPr>
              <a:t>in </a:t>
            </a:r>
            <a:r>
              <a:rPr lang="en-GB" sz="1600" dirty="0">
                <a:latin typeface="Times New Roman" panose="02020603050405020304" pitchFamily="18" charset="0"/>
                <a:cs typeface="Times New Roman" panose="02020603050405020304" pitchFamily="18" charset="0"/>
              </a:rPr>
              <a:t>1990 to 2210 Mt </a:t>
            </a:r>
            <a:r>
              <a:rPr lang="en-GB" sz="1600" dirty="0" smtClean="0">
                <a:latin typeface="Times New Roman" panose="02020603050405020304" pitchFamily="18" charset="0"/>
                <a:cs typeface="Times New Roman" panose="02020603050405020304" pitchFamily="18" charset="0"/>
              </a:rPr>
              <a:t>in 2012. </a:t>
            </a:r>
            <a:r>
              <a:rPr lang="en-US" sz="1600" dirty="0">
                <a:latin typeface="Times New Roman" panose="02020603050405020304" pitchFamily="18" charset="0"/>
                <a:cs typeface="Times New Roman" panose="02020603050405020304" pitchFamily="18" charset="0"/>
              </a:rPr>
              <a:t>The cement produced from dry process increased </a:t>
            </a:r>
            <a:r>
              <a:rPr lang="en-US" sz="1600" dirty="0" smtClean="0">
                <a:latin typeface="Times New Roman" panose="02020603050405020304" pitchFamily="18" charset="0"/>
                <a:cs typeface="Times New Roman" panose="02020603050405020304" pitchFamily="18" charset="0"/>
              </a:rPr>
              <a:t>from </a:t>
            </a:r>
            <a:r>
              <a:rPr lang="en-US" sz="1600" dirty="0">
                <a:latin typeface="Times New Roman" panose="02020603050405020304" pitchFamily="18" charset="0"/>
                <a:cs typeface="Times New Roman" panose="02020603050405020304" pitchFamily="18" charset="0"/>
              </a:rPr>
              <a:t>6% </a:t>
            </a:r>
            <a:r>
              <a:rPr lang="en-US" sz="1600" dirty="0" smtClean="0">
                <a:latin typeface="Times New Roman" panose="02020603050405020304" pitchFamily="18" charset="0"/>
                <a:cs typeface="Times New Roman" panose="02020603050405020304" pitchFamily="18" charset="0"/>
              </a:rPr>
              <a:t>of </a:t>
            </a:r>
            <a:r>
              <a:rPr lang="en-US" sz="1600" dirty="0">
                <a:latin typeface="Times New Roman" panose="02020603050405020304" pitchFamily="18" charset="0"/>
                <a:cs typeface="Times New Roman" panose="02020603050405020304" pitchFamily="18" charset="0"/>
              </a:rPr>
              <a:t>total cement production in 1990 </a:t>
            </a:r>
            <a:r>
              <a:rPr lang="en-US" sz="1600" dirty="0" smtClean="0">
                <a:latin typeface="Times New Roman" panose="02020603050405020304" pitchFamily="18" charset="0"/>
                <a:cs typeface="Times New Roman" panose="02020603050405020304" pitchFamily="18" charset="0"/>
              </a:rPr>
              <a:t>to </a:t>
            </a:r>
            <a:r>
              <a:rPr lang="en-US" sz="1600" dirty="0">
                <a:latin typeface="Times New Roman" panose="02020603050405020304" pitchFamily="18" charset="0"/>
                <a:cs typeface="Times New Roman" panose="02020603050405020304" pitchFamily="18" charset="0"/>
              </a:rPr>
              <a:t>92% in </a:t>
            </a:r>
            <a:r>
              <a:rPr lang="en-US" sz="1600" dirty="0" smtClean="0">
                <a:latin typeface="Times New Roman" panose="02020603050405020304" pitchFamily="18" charset="0"/>
                <a:cs typeface="Times New Roman" panose="02020603050405020304" pitchFamily="18" charset="0"/>
              </a:rPr>
              <a:t>2012.</a:t>
            </a:r>
            <a:endParaRPr lang="nl-NL" sz="1600" dirty="0">
              <a:latin typeface="Times New Roman" panose="02020603050405020304" pitchFamily="18" charset="0"/>
              <a:cs typeface="Times New Roman" panose="02020603050405020304" pitchFamily="18" charset="0"/>
            </a:endParaRPr>
          </a:p>
        </p:txBody>
      </p:sp>
      <p:sp>
        <p:nvSpPr>
          <p:cNvPr id="8" name="Rectangle 7"/>
          <p:cNvSpPr/>
          <p:nvPr/>
        </p:nvSpPr>
        <p:spPr>
          <a:xfrm>
            <a:off x="203427" y="6226054"/>
            <a:ext cx="8784976"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a:t>
            </a:r>
            <a:r>
              <a:rPr lang="en-US" sz="1400" dirty="0" smtClean="0">
                <a:latin typeface="Times New Roman" panose="02020603050405020304" pitchFamily="18" charset="0"/>
                <a:cs typeface="Times New Roman" panose="02020603050405020304" pitchFamily="18" charset="0"/>
              </a:rPr>
              <a:t>3 Historical cement production in China between 1990-2012</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44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6"/>
          <p:cNvSpPr/>
          <p:nvPr/>
        </p:nvSpPr>
        <p:spPr>
          <a:xfrm>
            <a:off x="7164288" y="280730"/>
            <a:ext cx="1734770" cy="369332"/>
          </a:xfrm>
          <a:prstGeom prst="rect">
            <a:avLst/>
          </a:prstGeom>
        </p:spPr>
        <p:txBody>
          <a:bodyPr wrap="none">
            <a:spAutoFit/>
          </a:bodyPr>
          <a:lstStyle/>
          <a:p>
            <a:r>
              <a:rPr lang="en-GB" b="1" dirty="0" smtClean="0"/>
              <a:t>B</a:t>
            </a:r>
            <a:r>
              <a:rPr lang="nl-NL" altLang="zh-CN" b="1" dirty="0" err="1" smtClean="0"/>
              <a:t>ackground</a:t>
            </a:r>
            <a:endParaRPr lang="nl-NL" b="1" dirty="0"/>
          </a:p>
        </p:txBody>
      </p:sp>
      <p:graphicFrame>
        <p:nvGraphicFramePr>
          <p:cNvPr id="6" name="Chart 5"/>
          <p:cNvGraphicFramePr>
            <a:graphicFrameLocks noGrp="1"/>
          </p:cNvGraphicFramePr>
          <p:nvPr>
            <p:extLst>
              <p:ext uri="{D42A27DB-BD31-4B8C-83A1-F6EECF244321}">
                <p14:modId xmlns:p14="http://schemas.microsoft.com/office/powerpoint/2010/main" val="4081906243"/>
              </p:ext>
            </p:extLst>
          </p:nvPr>
        </p:nvGraphicFramePr>
        <p:xfrm>
          <a:off x="254962" y="1257502"/>
          <a:ext cx="8716257" cy="2232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550661115"/>
              </p:ext>
            </p:extLst>
          </p:nvPr>
        </p:nvGraphicFramePr>
        <p:xfrm>
          <a:off x="286040" y="3489750"/>
          <a:ext cx="8619750" cy="273630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203427" y="6226054"/>
            <a:ext cx="8784976"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4</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Historical energy consumption (top) and air pollution (down) in China’s cement industry</a:t>
            </a:r>
          </a:p>
        </p:txBody>
      </p:sp>
      <p:sp>
        <p:nvSpPr>
          <p:cNvPr id="3" name="Rectangle 2"/>
          <p:cNvSpPr/>
          <p:nvPr/>
        </p:nvSpPr>
        <p:spPr>
          <a:xfrm>
            <a:off x="755576" y="764704"/>
            <a:ext cx="8280920"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The total amount of energy consumption of China’s cement industry increased about 6 times from 1200 PJ to 6961 PJ in </a:t>
            </a:r>
            <a:r>
              <a:rPr lang="en-US" sz="1400" dirty="0" smtClean="0">
                <a:latin typeface="Times New Roman" panose="02020603050405020304" pitchFamily="18" charset="0"/>
                <a:cs typeface="Times New Roman" panose="02020603050405020304" pitchFamily="18" charset="0"/>
              </a:rPr>
              <a:t>2011, while the </a:t>
            </a:r>
            <a:r>
              <a:rPr lang="en-US" sz="1400" dirty="0">
                <a:latin typeface="Times New Roman" panose="02020603050405020304" pitchFamily="18" charset="0"/>
                <a:cs typeface="Times New Roman" panose="02020603050405020304" pitchFamily="18" charset="0"/>
              </a:rPr>
              <a:t>air pollution have a fluctuate </a:t>
            </a:r>
            <a:r>
              <a:rPr lang="en-US" sz="1400" dirty="0" smtClean="0">
                <a:latin typeface="Times New Roman" panose="02020603050405020304" pitchFamily="18" charset="0"/>
                <a:cs typeface="Times New Roman" panose="02020603050405020304" pitchFamily="18" charset="0"/>
              </a:rPr>
              <a:t>shape during the period.</a:t>
            </a:r>
            <a:endParaRPr lang="nl-N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87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88023" y="312894"/>
            <a:ext cx="4380483" cy="369332"/>
          </a:xfrm>
          <a:prstGeom prst="rect">
            <a:avLst/>
          </a:prstGeom>
        </p:spPr>
        <p:txBody>
          <a:bodyPr wrap="square">
            <a:spAutoFit/>
          </a:bodyPr>
          <a:lstStyle/>
          <a:p>
            <a:r>
              <a:rPr lang="en-GB" b="1" dirty="0"/>
              <a:t>Material and </a:t>
            </a:r>
            <a:r>
              <a:rPr lang="en-GB" b="1" dirty="0" smtClean="0"/>
              <a:t>method-framework</a:t>
            </a:r>
            <a:endParaRPr lang="en-GB" b="1" dirty="0"/>
          </a:p>
        </p:txBody>
      </p:sp>
      <p:sp>
        <p:nvSpPr>
          <p:cNvPr id="2" name="Rectangle 5"/>
          <p:cNvSpPr>
            <a:spLocks noChangeArrowheads="1"/>
          </p:cNvSpPr>
          <p:nvPr/>
        </p:nvSpPr>
        <p:spPr bwMode="auto">
          <a:xfrm>
            <a:off x="1674110" y="11967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682226"/>
            <a:ext cx="4107676" cy="547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03427" y="6226054"/>
            <a:ext cx="8784976" cy="307777"/>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5</a:t>
            </a:r>
            <a:r>
              <a:rPr lang="en-US" sz="1400" dirty="0" smtClean="0">
                <a:latin typeface="Times New Roman" panose="02020603050405020304" pitchFamily="18" charset="0"/>
                <a:cs typeface="Times New Roman" panose="02020603050405020304" pitchFamily="18" charset="0"/>
              </a:rPr>
              <a:t> </a:t>
            </a:r>
            <a:r>
              <a:rPr lang="nl-NL" sz="1400" dirty="0">
                <a:latin typeface="Times New Roman" panose="02020603050405020304" pitchFamily="18" charset="0"/>
                <a:cs typeface="Times New Roman" panose="02020603050405020304" pitchFamily="18" charset="0"/>
              </a:rPr>
              <a:t>The </a:t>
            </a:r>
            <a:r>
              <a:rPr lang="en-GB" sz="1400" dirty="0">
                <a:latin typeface="Times New Roman" panose="02020603050405020304" pitchFamily="18" charset="0"/>
                <a:cs typeface="Times New Roman" panose="02020603050405020304" pitchFamily="18" charset="0"/>
              </a:rPr>
              <a:t>framework</a:t>
            </a:r>
            <a:r>
              <a:rPr lang="nl-NL" sz="1400" dirty="0">
                <a:latin typeface="Times New Roman" panose="02020603050405020304" pitchFamily="18" charset="0"/>
                <a:cs typeface="Times New Roman" panose="02020603050405020304" pitchFamily="18" charset="0"/>
              </a:rPr>
              <a:t> of co-benefits assessment in China’s cement </a:t>
            </a:r>
            <a:r>
              <a:rPr lang="en-GB" sz="1400" dirty="0">
                <a:latin typeface="Times New Roman" panose="02020603050405020304" pitchFamily="18" charset="0"/>
                <a:cs typeface="Times New Roman" panose="02020603050405020304" pitchFamily="18" charset="0"/>
              </a:rPr>
              <a:t>industry</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29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9493827"/>
              </p:ext>
            </p:extLst>
          </p:nvPr>
        </p:nvGraphicFramePr>
        <p:xfrm>
          <a:off x="467544" y="1196752"/>
          <a:ext cx="8064896" cy="4896545"/>
        </p:xfrm>
        <a:graphic>
          <a:graphicData uri="http://schemas.openxmlformats.org/drawingml/2006/table">
            <a:tbl>
              <a:tblPr firstRow="1" firstCol="1" bandRow="1">
                <a:tableStyleId>{5C22544A-7EE6-4342-B048-85BDC9FD1C3A}</a:tableStyleId>
              </a:tblPr>
              <a:tblGrid>
                <a:gridCol w="1818924"/>
                <a:gridCol w="6245972"/>
              </a:tblGrid>
              <a:tr h="1111894">
                <a:tc>
                  <a:txBody>
                    <a:bodyPr/>
                    <a:lstStyle/>
                    <a:p>
                      <a:pPr algn="ctr">
                        <a:lnSpc>
                          <a:spcPct val="107000"/>
                        </a:lnSpc>
                        <a:spcAft>
                          <a:spcPts val="0"/>
                        </a:spcAft>
                      </a:pPr>
                      <a:r>
                        <a:rPr lang="en-US" sz="1800" dirty="0">
                          <a:effectLst/>
                          <a:latin typeface="Times New Roman" panose="02020603050405020304" pitchFamily="18" charset="0"/>
                          <a:cs typeface="Times New Roman" panose="02020603050405020304" pitchFamily="18" charset="0"/>
                        </a:rPr>
                        <a:t>Item</a:t>
                      </a:r>
                      <a:endParaRPr lang="en-GB" sz="1800" dirty="0">
                        <a:effectLst/>
                        <a:latin typeface="Times New Roman" panose="02020603050405020304" pitchFamily="18" charset="0"/>
                        <a:ea typeface="SimSun"/>
                        <a:cs typeface="Times New Roman" panose="02020603050405020304" pitchFamily="18" charset="0"/>
                      </a:endParaRPr>
                    </a:p>
                  </a:txBody>
                  <a:tcPr marL="44450" marR="44450" marT="0" marB="0" anchor="ctr"/>
                </a:tc>
                <a:tc>
                  <a:txBody>
                    <a:bodyPr/>
                    <a:lstStyle/>
                    <a:p>
                      <a:pPr algn="ctr">
                        <a:lnSpc>
                          <a:spcPct val="107000"/>
                        </a:lnSpc>
                        <a:spcAft>
                          <a:spcPts val="0"/>
                        </a:spcAft>
                      </a:pPr>
                      <a:r>
                        <a:rPr lang="en-US" sz="1800" dirty="0">
                          <a:effectLst/>
                          <a:latin typeface="Times New Roman" panose="02020603050405020304" pitchFamily="18" charset="0"/>
                          <a:cs typeface="Times New Roman" panose="02020603050405020304" pitchFamily="18" charset="0"/>
                        </a:rPr>
                        <a:t>Scenario Description</a:t>
                      </a:r>
                      <a:endParaRPr lang="en-GB" sz="1800" dirty="0">
                        <a:effectLst/>
                        <a:latin typeface="Times New Roman" panose="02020603050405020304" pitchFamily="18" charset="0"/>
                        <a:ea typeface="SimSun"/>
                        <a:cs typeface="Times New Roman" panose="02020603050405020304" pitchFamily="18" charset="0"/>
                      </a:endParaRPr>
                    </a:p>
                  </a:txBody>
                  <a:tcPr marL="44450" marR="44450" marT="0" marB="0" anchor="ctr"/>
                </a:tc>
              </a:tr>
              <a:tr h="1422818">
                <a:tc>
                  <a:txBody>
                    <a:bodyPr/>
                    <a:lstStyle/>
                    <a:p>
                      <a:pPr algn="ctr">
                        <a:lnSpc>
                          <a:spcPct val="107000"/>
                        </a:lnSpc>
                        <a:spcAft>
                          <a:spcPts val="0"/>
                        </a:spcAft>
                      </a:pPr>
                      <a:r>
                        <a:rPr lang="en-US" sz="1800" dirty="0">
                          <a:effectLst/>
                          <a:latin typeface="Times New Roman" panose="02020603050405020304" pitchFamily="18" charset="0"/>
                          <a:cs typeface="Times New Roman" panose="02020603050405020304" pitchFamily="18" charset="0"/>
                        </a:rPr>
                        <a:t>BL</a:t>
                      </a:r>
                      <a:endParaRPr lang="en-GB" sz="1800" dirty="0">
                        <a:effectLst/>
                        <a:latin typeface="Times New Roman" panose="02020603050405020304" pitchFamily="18" charset="0"/>
                        <a:ea typeface="SimSun"/>
                        <a:cs typeface="Times New Roman" panose="02020603050405020304" pitchFamily="18" charset="0"/>
                      </a:endParaRPr>
                    </a:p>
                  </a:txBody>
                  <a:tcPr marL="44450" marR="44450" marT="0" marB="0" anchor="ctr"/>
                </a:tc>
                <a:tc>
                  <a:txBody>
                    <a:bodyPr/>
                    <a:lstStyle/>
                    <a:p>
                      <a:pPr>
                        <a:lnSpc>
                          <a:spcPct val="107000"/>
                        </a:lnSpc>
                        <a:spcAft>
                          <a:spcPts val="0"/>
                        </a:spcAft>
                      </a:pPr>
                      <a:r>
                        <a:rPr lang="en-US" sz="1800" dirty="0">
                          <a:effectLst/>
                          <a:latin typeface="Times New Roman" panose="02020603050405020304" pitchFamily="18" charset="0"/>
                          <a:cs typeface="Times New Roman" panose="02020603050405020304" pitchFamily="18" charset="0"/>
                        </a:rPr>
                        <a:t>The annual </a:t>
                      </a:r>
                      <a:r>
                        <a:rPr lang="en-US" sz="1800" dirty="0" smtClean="0">
                          <a:effectLst/>
                          <a:latin typeface="Times New Roman" panose="02020603050405020304" pitchFamily="18" charset="0"/>
                          <a:cs typeface="Times New Roman" panose="02020603050405020304" pitchFamily="18" charset="0"/>
                        </a:rPr>
                        <a:t>autonomous </a:t>
                      </a:r>
                      <a:r>
                        <a:rPr lang="en-US" sz="1800" dirty="0" smtClean="0">
                          <a:effectLst/>
                          <a:latin typeface="Times New Roman" panose="02020603050405020304" pitchFamily="18" charset="0"/>
                          <a:cs typeface="Times New Roman" panose="02020603050405020304" pitchFamily="18" charset="0"/>
                        </a:rPr>
                        <a:t>energy efficiency improvements (AEEI) </a:t>
                      </a:r>
                      <a:r>
                        <a:rPr lang="en-US" sz="1800" dirty="0">
                          <a:effectLst/>
                          <a:latin typeface="Times New Roman" panose="02020603050405020304" pitchFamily="18" charset="0"/>
                          <a:cs typeface="Times New Roman" panose="02020603050405020304" pitchFamily="18" charset="0"/>
                        </a:rPr>
                        <a:t>of each process are 0.2%.</a:t>
                      </a:r>
                      <a:endParaRPr lang="en-GB" sz="1800" dirty="0">
                        <a:effectLst/>
                        <a:latin typeface="Times New Roman" panose="02020603050405020304" pitchFamily="18" charset="0"/>
                        <a:ea typeface="SimSun"/>
                        <a:cs typeface="Times New Roman" panose="02020603050405020304" pitchFamily="18" charset="0"/>
                      </a:endParaRPr>
                    </a:p>
                  </a:txBody>
                  <a:tcPr marL="44450" marR="44450" marT="0" marB="0" anchor="ctr"/>
                </a:tc>
              </a:tr>
              <a:tr h="1184590">
                <a:tc>
                  <a:txBody>
                    <a:bodyPr/>
                    <a:lstStyle/>
                    <a:p>
                      <a:pPr algn="ctr">
                        <a:lnSpc>
                          <a:spcPct val="107000"/>
                        </a:lnSpc>
                        <a:spcAft>
                          <a:spcPts val="0"/>
                        </a:spcAft>
                      </a:pPr>
                      <a:r>
                        <a:rPr lang="en-US" sz="1800" dirty="0" smtClean="0">
                          <a:effectLst/>
                          <a:latin typeface="Times New Roman" panose="02020603050405020304" pitchFamily="18" charset="0"/>
                          <a:cs typeface="Times New Roman" panose="02020603050405020304" pitchFamily="18" charset="0"/>
                        </a:rPr>
                        <a:t>EEPCP</a:t>
                      </a:r>
                      <a:endParaRPr lang="en-GB" sz="1800" dirty="0">
                        <a:effectLst/>
                        <a:latin typeface="Times New Roman" panose="02020603050405020304" pitchFamily="18" charset="0"/>
                        <a:ea typeface="SimSun"/>
                        <a:cs typeface="Times New Roman" panose="02020603050405020304" pitchFamily="18" charset="0"/>
                      </a:endParaRPr>
                    </a:p>
                  </a:txBody>
                  <a:tcPr marL="44450" marR="44450" marT="0" marB="0" anchor="ctr"/>
                </a:tc>
                <a:tc rowSpan="2">
                  <a:txBody>
                    <a:bodyPr/>
                    <a:lstStyle/>
                    <a:p>
                      <a:pPr>
                        <a:lnSpc>
                          <a:spcPct val="107000"/>
                        </a:lnSpc>
                        <a:spcAft>
                          <a:spcPts val="0"/>
                        </a:spcAft>
                      </a:pPr>
                      <a:r>
                        <a:rPr lang="en-US" sz="1800" dirty="0">
                          <a:effectLst/>
                          <a:latin typeface="Times New Roman" panose="02020603050405020304" pitchFamily="18" charset="0"/>
                          <a:cs typeface="Times New Roman" panose="02020603050405020304" pitchFamily="18" charset="0"/>
                        </a:rPr>
                        <a:t>Energy efficiency measures below 0 $/GJ (represents economically feasible opportunities)</a:t>
                      </a:r>
                      <a:endParaRPr lang="en-GB" sz="1800" dirty="0">
                        <a:effectLst/>
                        <a:latin typeface="Times New Roman" panose="02020603050405020304" pitchFamily="18" charset="0"/>
                        <a:ea typeface="SimSun"/>
                        <a:cs typeface="Times New Roman" panose="02020603050405020304" pitchFamily="18" charset="0"/>
                      </a:endParaRPr>
                    </a:p>
                  </a:txBody>
                  <a:tcPr marL="44450" marR="44450" marT="0" marB="0" anchor="ctr"/>
                </a:tc>
              </a:tr>
              <a:tr h="238228">
                <a:tc rowSpan="2">
                  <a:txBody>
                    <a:bodyPr/>
                    <a:lstStyle/>
                    <a:p>
                      <a:pPr algn="ctr">
                        <a:lnSpc>
                          <a:spcPct val="107000"/>
                        </a:lnSpc>
                        <a:spcAft>
                          <a:spcPts val="0"/>
                        </a:spcAft>
                      </a:pPr>
                      <a:r>
                        <a:rPr lang="en-GB" sz="1800" dirty="0" smtClean="0">
                          <a:effectLst/>
                          <a:latin typeface="Times New Roman" panose="02020603050405020304" pitchFamily="18" charset="0"/>
                          <a:ea typeface="SimSun"/>
                          <a:cs typeface="Times New Roman" panose="02020603050405020304" pitchFamily="18" charset="0"/>
                        </a:rPr>
                        <a:t>EEPTP</a:t>
                      </a:r>
                      <a:endParaRPr lang="en-GB" sz="1800" dirty="0">
                        <a:effectLst/>
                        <a:latin typeface="Times New Roman" panose="02020603050405020304" pitchFamily="18" charset="0"/>
                        <a:ea typeface="SimSun"/>
                        <a:cs typeface="Times New Roman" panose="02020603050405020304" pitchFamily="18" charset="0"/>
                      </a:endParaRPr>
                    </a:p>
                  </a:txBody>
                  <a:tcPr marL="44450" marR="44450" marT="0" marB="0" anchor="ctr"/>
                </a:tc>
                <a:tc vMerge="1">
                  <a:txBody>
                    <a:bodyPr/>
                    <a:lstStyle/>
                    <a:p>
                      <a:endParaRPr lang="nl-NL"/>
                    </a:p>
                  </a:txBody>
                  <a:tcPr/>
                </a:tc>
              </a:tr>
              <a:tr h="939015">
                <a:tc vMerge="1">
                  <a:txBody>
                    <a:bodyPr/>
                    <a:lstStyle/>
                    <a:p>
                      <a:endParaRPr lang="en-GB"/>
                    </a:p>
                  </a:txBody>
                  <a:tcPr/>
                </a:tc>
                <a:tc>
                  <a:txBody>
                    <a:bodyPr/>
                    <a:lstStyle/>
                    <a:p>
                      <a:pPr>
                        <a:lnSpc>
                          <a:spcPct val="107000"/>
                        </a:lnSpc>
                        <a:spcAft>
                          <a:spcPts val="0"/>
                        </a:spcAft>
                      </a:pPr>
                      <a:r>
                        <a:rPr lang="en-US" sz="1800" dirty="0" smtClean="0">
                          <a:effectLst/>
                          <a:latin typeface="Times New Roman" panose="02020603050405020304" pitchFamily="18" charset="0"/>
                          <a:cs typeface="Times New Roman" panose="02020603050405020304" pitchFamily="18" charset="0"/>
                        </a:rPr>
                        <a:t>37 energy </a:t>
                      </a:r>
                      <a:r>
                        <a:rPr lang="en-US" sz="1800" dirty="0">
                          <a:effectLst/>
                          <a:latin typeface="Times New Roman" panose="02020603050405020304" pitchFamily="18" charset="0"/>
                          <a:cs typeface="Times New Roman" panose="02020603050405020304" pitchFamily="18" charset="0"/>
                        </a:rPr>
                        <a:t>efficiency measures will </a:t>
                      </a:r>
                      <a:r>
                        <a:rPr lang="en-US" sz="1800" dirty="0" smtClean="0">
                          <a:effectLst/>
                          <a:latin typeface="Times New Roman" panose="02020603050405020304" pitchFamily="18" charset="0"/>
                          <a:cs typeface="Times New Roman" panose="02020603050405020304" pitchFamily="18" charset="0"/>
                        </a:rPr>
                        <a:t>be implemented</a:t>
                      </a:r>
                      <a:r>
                        <a:rPr lang="en-US" sz="1800" dirty="0">
                          <a:effectLst/>
                          <a:latin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SimSun"/>
                        <a:cs typeface="Times New Roman" panose="02020603050405020304" pitchFamily="18" charset="0"/>
                      </a:endParaRPr>
                    </a:p>
                  </a:txBody>
                  <a:tcPr marL="44450" marR="44450" marT="0" marB="0" anchor="ctr"/>
                </a:tc>
              </a:tr>
            </a:tbl>
          </a:graphicData>
        </a:graphic>
      </p:graphicFrame>
      <p:sp>
        <p:nvSpPr>
          <p:cNvPr id="4" name="Rectangle 3"/>
          <p:cNvSpPr/>
          <p:nvPr/>
        </p:nvSpPr>
        <p:spPr>
          <a:xfrm>
            <a:off x="6300192" y="404664"/>
            <a:ext cx="2321469"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S</a:t>
            </a:r>
            <a:r>
              <a:rPr lang="en-US" altLang="zh-CN" sz="2400" b="1" dirty="0" err="1">
                <a:latin typeface="Times New Roman" panose="02020603050405020304" pitchFamily="18" charset="0"/>
                <a:cs typeface="Times New Roman" panose="02020603050405020304" pitchFamily="18" charset="0"/>
              </a:rPr>
              <a:t>cenario</a:t>
            </a:r>
            <a:r>
              <a:rPr lang="en-US" altLang="zh-CN" sz="2400" b="1" dirty="0">
                <a:latin typeface="Times New Roman" panose="02020603050405020304" pitchFamily="18" charset="0"/>
                <a:cs typeface="Times New Roman" panose="02020603050405020304" pitchFamily="18" charset="0"/>
              </a:rPr>
              <a:t> design</a:t>
            </a:r>
            <a:r>
              <a:rPr lang="en-GB" sz="2400" b="1" dirty="0" smtClean="0">
                <a:latin typeface="Times New Roman" panose="02020603050405020304" pitchFamily="18" charset="0"/>
                <a:cs typeface="Times New Roman" panose="02020603050405020304" pitchFamily="18" charset="0"/>
              </a:rPr>
              <a:t> </a:t>
            </a:r>
            <a:endParaRPr lang="nl-NL"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203427" y="6226054"/>
            <a:ext cx="8784976" cy="523220"/>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Figure </a:t>
            </a:r>
            <a:r>
              <a:rPr lang="en-US" sz="1400" dirty="0" smtClean="0">
                <a:latin typeface="Times New Roman" panose="02020603050405020304" pitchFamily="18" charset="0"/>
                <a:cs typeface="Times New Roman" panose="02020603050405020304" pitchFamily="18" charset="0"/>
              </a:rPr>
              <a:t>6 </a:t>
            </a:r>
            <a:r>
              <a:rPr lang="en-US" sz="1400" dirty="0">
                <a:latin typeface="Times New Roman" panose="02020603050405020304" pitchFamily="18" charset="0"/>
                <a:cs typeface="Times New Roman" panose="02020603050405020304" pitchFamily="18" charset="0"/>
              </a:rPr>
              <a:t>Key features of different scenarios</a:t>
            </a:r>
            <a:endParaRPr lang="nl-NL" sz="1400" dirty="0">
              <a:latin typeface="Times New Roman" panose="02020603050405020304" pitchFamily="18" charset="0"/>
              <a:cs typeface="Times New Roman" panose="02020603050405020304" pitchFamily="18" charset="0"/>
            </a:endParaRPr>
          </a:p>
          <a:p>
            <a:pPr algn="ct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4197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889865" y="1473291"/>
                <a:ext cx="8136904" cy="6732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𝐶𝐶</m:t>
                      </m:r>
                      <m:r>
                        <a:rPr lang="en-US" b="0" i="1" smtClean="0">
                          <a:latin typeface="Cambria Math"/>
                        </a:rPr>
                        <m:t>𝐸</m:t>
                      </m:r>
                      <m:r>
                        <a:rPr lang="en-US" i="1">
                          <a:latin typeface="Cambria Math"/>
                        </a:rPr>
                        <m:t>=</m:t>
                      </m:r>
                      <m:f>
                        <m:fPr>
                          <m:ctrlPr>
                            <a:rPr lang="en-GB" i="1">
                              <a:latin typeface="Cambria Math"/>
                            </a:rPr>
                          </m:ctrlPr>
                        </m:fPr>
                        <m:num>
                          <m:r>
                            <a:rPr lang="en-US" i="1">
                              <a:latin typeface="Cambria Math"/>
                            </a:rPr>
                            <m:t>𝐼</m:t>
                          </m:r>
                          <m:r>
                            <a:rPr lang="en-US" i="1">
                              <a:latin typeface="Cambria Math"/>
                            </a:rPr>
                            <m:t>×</m:t>
                          </m:r>
                          <m:r>
                            <a:rPr lang="en-US" i="1">
                              <a:latin typeface="Cambria Math"/>
                            </a:rPr>
                            <m:t>𝐴𝐹</m:t>
                          </m:r>
                          <m:r>
                            <a:rPr lang="en-US" i="1">
                              <a:latin typeface="Cambria Math"/>
                            </a:rPr>
                            <m:t>+</m:t>
                          </m:r>
                          <m:sSup>
                            <m:sSupPr>
                              <m:ctrlPr>
                                <a:rPr lang="en-GB" i="1">
                                  <a:latin typeface="Cambria Math"/>
                                </a:rPr>
                              </m:ctrlPr>
                            </m:sSupPr>
                            <m:e>
                              <m:r>
                                <a:rPr lang="en-US" i="1">
                                  <a:latin typeface="Cambria Math"/>
                                </a:rPr>
                                <m:t>𝑂</m:t>
                              </m:r>
                              <m:r>
                                <a:rPr lang="en-US" i="1">
                                  <a:latin typeface="Cambria Math"/>
                                </a:rPr>
                                <m:t> &amp; </m:t>
                              </m:r>
                              <m:r>
                                <a:rPr lang="en-US" i="1">
                                  <a:latin typeface="Cambria Math"/>
                                </a:rPr>
                                <m:t>𝑀</m:t>
                              </m:r>
                            </m:e>
                            <m:sup>
                              <m:r>
                                <a:rPr lang="en-US" i="1">
                                  <a:latin typeface="Cambria Math"/>
                                </a:rPr>
                                <m:t>𝐹𝑖𝑥</m:t>
                              </m:r>
                            </m:sup>
                          </m:sSup>
                          <m:r>
                            <a:rPr lang="en-US" i="1">
                              <a:latin typeface="Cambria Math"/>
                            </a:rPr>
                            <m:t>+</m:t>
                          </m:r>
                          <m:sSup>
                            <m:sSupPr>
                              <m:ctrlPr>
                                <a:rPr lang="en-GB" i="1">
                                  <a:latin typeface="Cambria Math"/>
                                </a:rPr>
                              </m:ctrlPr>
                            </m:sSupPr>
                            <m:e>
                              <m:r>
                                <a:rPr lang="en-US" i="1">
                                  <a:latin typeface="Cambria Math"/>
                                </a:rPr>
                                <m:t>𝑂</m:t>
                              </m:r>
                              <m:r>
                                <a:rPr lang="en-US" i="1">
                                  <a:latin typeface="Cambria Math"/>
                                </a:rPr>
                                <m:t> &amp; </m:t>
                              </m:r>
                              <m:r>
                                <a:rPr lang="en-US" i="1">
                                  <a:latin typeface="Cambria Math"/>
                                </a:rPr>
                                <m:t>𝑀</m:t>
                              </m:r>
                            </m:e>
                            <m:sup>
                              <m:r>
                                <a:rPr lang="en-US" i="1">
                                  <a:latin typeface="Cambria Math"/>
                                </a:rPr>
                                <m:t>𝑉𝑎𝑟</m:t>
                              </m:r>
                            </m:sup>
                          </m:sSup>
                          <m:r>
                            <a:rPr lang="en-US" i="1">
                              <a:latin typeface="Cambria Math"/>
                            </a:rPr>
                            <m:t>−</m:t>
                          </m:r>
                          <m:r>
                            <a:rPr lang="en-US" i="1">
                              <a:latin typeface="Cambria Math"/>
                            </a:rPr>
                            <m:t>𝐸𝑆𝑃</m:t>
                          </m:r>
                          <m:r>
                            <a:rPr lang="en-US" i="1">
                              <a:latin typeface="Cambria Math"/>
                            </a:rPr>
                            <m:t>×</m:t>
                          </m:r>
                          <m:r>
                            <a:rPr lang="en-US" i="1">
                              <a:latin typeface="Cambria Math"/>
                            </a:rPr>
                            <m:t>𝑃𝐸</m:t>
                          </m:r>
                        </m:num>
                        <m:den>
                          <m:r>
                            <a:rPr lang="en-US" i="1">
                              <a:latin typeface="Cambria Math"/>
                            </a:rPr>
                            <m:t>𝐸𝑆𝑃</m:t>
                          </m:r>
                        </m:den>
                      </m:f>
                      <m:r>
                        <a:rPr lang="en-US" i="1">
                          <a:latin typeface="Cambria Math"/>
                        </a:rPr>
                        <m:t>            </m:t>
                      </m:r>
                      <m:r>
                        <a:rPr lang="en-US" i="1">
                          <a:latin typeface="Cambria Math"/>
                        </a:rPr>
                        <m:t>𝐸𝑞𝑢𝑎𝑡𝑖𝑜𝑛</m:t>
                      </m:r>
                      <m:r>
                        <a:rPr lang="en-US" i="1">
                          <a:latin typeface="Cambria Math"/>
                        </a:rPr>
                        <m:t> 1 </m:t>
                      </m:r>
                    </m:oMath>
                  </m:oMathPara>
                </a14:m>
                <a:endParaRPr lang="en-GB" dirty="0"/>
              </a:p>
            </p:txBody>
          </p:sp>
        </mc:Choice>
        <mc:Fallback xmlns="">
          <p:sp>
            <p:nvSpPr>
              <p:cNvPr id="5" name="Rectangle 4"/>
              <p:cNvSpPr>
                <a:spLocks noRot="1" noChangeAspect="1" noMove="1" noResize="1" noEditPoints="1" noAdjustHandles="1" noChangeArrowheads="1" noChangeShapeType="1" noTextEdit="1"/>
              </p:cNvSpPr>
              <p:nvPr/>
            </p:nvSpPr>
            <p:spPr>
              <a:xfrm>
                <a:off x="889865" y="1473291"/>
                <a:ext cx="8136904" cy="673261"/>
              </a:xfrm>
              <a:prstGeom prst="rect">
                <a:avLst/>
              </a:prstGeom>
              <a:blipFill rotWithShape="1">
                <a:blip r:embed="rId3"/>
                <a:stretch>
                  <a:fillRect/>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45849" y="2146552"/>
                <a:ext cx="8280920" cy="2070118"/>
              </a:xfrm>
              <a:prstGeom prst="rect">
                <a:avLst/>
              </a:prstGeom>
            </p:spPr>
            <p:txBody>
              <a:bodyPr wrap="square">
                <a:spAutoFit/>
              </a:bodyPr>
              <a:lstStyle/>
              <a:p>
                <a:pPr fontAlgn="base"/>
                <a:r>
                  <a:rPr lang="en-US" sz="1600" dirty="0" smtClean="0">
                    <a:latin typeface="Times New Roman" panose="02020603050405020304" pitchFamily="18" charset="0"/>
                    <a:cs typeface="Times New Roman" panose="02020603050405020304" pitchFamily="18" charset="0"/>
                  </a:rPr>
                  <a:t>Where:</a:t>
                </a:r>
                <a:r>
                  <a:rPr lang="en-GB" sz="1600" dirty="0">
                    <a:latin typeface="Times New Roman" panose="02020603050405020304" pitchFamily="18" charset="0"/>
                    <a:cs typeface="Times New Roman" panose="02020603050405020304" pitchFamily="18" charset="0"/>
                  </a:rPr>
                  <a:t> </a:t>
                </a:r>
                <a:endParaRPr lang="en-GB" sz="1600" dirty="0" smtClean="0">
                  <a:latin typeface="Times New Roman" panose="02020603050405020304" pitchFamily="18" charset="0"/>
                  <a:cs typeface="Times New Roman" panose="02020603050405020304" pitchFamily="18" charset="0"/>
                </a:endParaRPr>
              </a:p>
              <a:p>
                <a:pPr fontAlgn="base"/>
                <a:r>
                  <a:rPr lang="en-US" sz="1600" dirty="0" smtClean="0">
                    <a:latin typeface="Times New Roman" panose="02020603050405020304" pitchFamily="18" charset="0"/>
                    <a:cs typeface="Times New Roman" panose="02020603050405020304" pitchFamily="18" charset="0"/>
                  </a:rPr>
                  <a:t>CCE</a:t>
                </a:r>
                <a:r>
                  <a:rPr lang="en-US" sz="1600" dirty="0">
                    <a:latin typeface="Times New Roman" panose="02020603050405020304" pitchFamily="18" charset="0"/>
                    <a:cs typeface="Times New Roman" panose="02020603050405020304" pitchFamily="18" charset="0"/>
                  </a:rPr>
                  <a:t>= Cost of conserved energy </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$/GJ</a:t>
                </a:r>
                <a:r>
                  <a:rPr lang="en-US" sz="1600" dirty="0" smtClean="0">
                    <a:latin typeface="Times New Roman" panose="02020603050405020304" pitchFamily="18" charset="0"/>
                    <a:cs typeface="Times New Roman" panose="02020603050405020304" pitchFamily="18" charset="0"/>
                  </a:rPr>
                  <a:t>);</a:t>
                </a:r>
              </a:p>
              <a:p>
                <a:pPr fontAlgn="base"/>
                <a:r>
                  <a:rPr lang="en-US" sz="1600" dirty="0" smtClean="0">
                    <a:latin typeface="Times New Roman" panose="02020603050405020304" pitchFamily="18" charset="0"/>
                    <a:cs typeface="Times New Roman" panose="02020603050405020304" pitchFamily="18" charset="0"/>
                  </a:rPr>
                  <a:t>I</a:t>
                </a:r>
                <a:r>
                  <a:rPr lang="en-US" sz="1600" dirty="0">
                    <a:latin typeface="Times New Roman" panose="02020603050405020304" pitchFamily="18" charset="0"/>
                    <a:cs typeface="Times New Roman" panose="02020603050405020304" pitchFamily="18" charset="0"/>
                  </a:rPr>
                  <a:t>= Investment ($); </a:t>
                </a:r>
                <a:endParaRPr lang="en-US" sz="1600" dirty="0" smtClean="0">
                  <a:latin typeface="Times New Roman" panose="02020603050405020304" pitchFamily="18" charset="0"/>
                  <a:cs typeface="Times New Roman" panose="02020603050405020304" pitchFamily="18" charset="0"/>
                </a:endParaRPr>
              </a:p>
              <a:p>
                <a:pPr fontAlgn="base"/>
                <a:r>
                  <a:rPr lang="en-US" sz="1600" dirty="0" smtClean="0">
                    <a:latin typeface="Times New Roman" panose="02020603050405020304" pitchFamily="18" charset="0"/>
                    <a:cs typeface="Times New Roman" panose="02020603050405020304" pitchFamily="18" charset="0"/>
                  </a:rPr>
                  <a:t>AF</a:t>
                </a:r>
                <a:r>
                  <a:rPr lang="en-US" sz="1600" dirty="0">
                    <a:latin typeface="Times New Roman" panose="02020603050405020304" pitchFamily="18" charset="0"/>
                    <a:cs typeface="Times New Roman" panose="02020603050405020304" pitchFamily="18" charset="0"/>
                  </a:rPr>
                  <a:t>= Annuity factor</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endParaRPr lang="en-US" sz="1600" dirty="0" smtClean="0">
                  <a:latin typeface="Times New Roman" panose="02020603050405020304" pitchFamily="18" charset="0"/>
                  <a:cs typeface="Times New Roman" panose="02020603050405020304" pitchFamily="18" charset="0"/>
                </a:endParaRPr>
              </a:p>
              <a:p>
                <a:pPr fontAlgn="base"/>
                <a:r>
                  <a:rPr lang="en-US" sz="1600" dirty="0" smtClean="0">
                    <a:latin typeface="Times New Roman" panose="02020603050405020304" pitchFamily="18" charset="0"/>
                    <a:cs typeface="Times New Roman" panose="02020603050405020304" pitchFamily="18" charset="0"/>
                  </a:rPr>
                  <a:t>ESP</a:t>
                </a:r>
                <a:r>
                  <a:rPr lang="en-US" sz="1600" dirty="0">
                    <a:latin typeface="Times New Roman" panose="02020603050405020304" pitchFamily="18" charset="0"/>
                    <a:cs typeface="Times New Roman" panose="02020603050405020304" pitchFamily="18" charset="0"/>
                  </a:rPr>
                  <a:t>= Annual energy saving potential (GJ)</a:t>
                </a:r>
                <a:endParaRPr lang="en-GB" sz="1600" dirty="0">
                  <a:latin typeface="Times New Roman" panose="02020603050405020304" pitchFamily="18" charset="0"/>
                  <a:cs typeface="Times New Roman" panose="02020603050405020304" pitchFamily="18" charset="0"/>
                </a:endParaRPr>
              </a:p>
              <a:p>
                <a:pPr fontAlgn="base"/>
                <a14:m>
                  <m:oMath xmlns:m="http://schemas.openxmlformats.org/officeDocument/2006/math">
                    <m:sSup>
                      <m:sSupPr>
                        <m:ctrlPr>
                          <a:rPr lang="en-GB" sz="1600" i="1">
                            <a:latin typeface="Cambria Math"/>
                          </a:rPr>
                        </m:ctrlPr>
                      </m:sSupPr>
                      <m:e>
                        <m:r>
                          <a:rPr lang="en-US" sz="1600" i="1">
                            <a:latin typeface="Cambria Math"/>
                          </a:rPr>
                          <m:t>𝑂</m:t>
                        </m:r>
                        <m:r>
                          <a:rPr lang="en-US" sz="1600" i="1">
                            <a:latin typeface="Cambria Math"/>
                          </a:rPr>
                          <m:t> &amp; </m:t>
                        </m:r>
                        <m:r>
                          <a:rPr lang="en-US" sz="1600" i="1">
                            <a:latin typeface="Cambria Math"/>
                          </a:rPr>
                          <m:t>𝑀</m:t>
                        </m:r>
                      </m:e>
                      <m:sup>
                        <m:r>
                          <a:rPr lang="en-US" sz="1600" i="1">
                            <a:latin typeface="Cambria Math"/>
                          </a:rPr>
                          <m:t>𝐹𝑖𝑥</m:t>
                        </m:r>
                      </m:sup>
                    </m:sSup>
                  </m:oMath>
                </a14:m>
                <a:r>
                  <a:rPr lang="en-US" sz="1600" dirty="0">
                    <a:latin typeface="Times New Roman" panose="02020603050405020304" pitchFamily="18" charset="0"/>
                    <a:cs typeface="Times New Roman" panose="02020603050405020304" pitchFamily="18" charset="0"/>
                  </a:rPr>
                  <a:t>= Annual change in operation and maintenance fixed cost ($);</a:t>
                </a:r>
                <a:endParaRPr lang="en-GB" sz="1600" dirty="0">
                  <a:latin typeface="Times New Roman" panose="02020603050405020304" pitchFamily="18" charset="0"/>
                  <a:cs typeface="Times New Roman" panose="02020603050405020304" pitchFamily="18" charset="0"/>
                </a:endParaRPr>
              </a:p>
              <a:p>
                <a:pPr fontAlgn="base"/>
                <a14:m>
                  <m:oMath xmlns:m="http://schemas.openxmlformats.org/officeDocument/2006/math">
                    <m:sSup>
                      <m:sSupPr>
                        <m:ctrlPr>
                          <a:rPr lang="en-GB" sz="1600" i="1">
                            <a:latin typeface="Cambria Math"/>
                          </a:rPr>
                        </m:ctrlPr>
                      </m:sSupPr>
                      <m:e>
                        <m:r>
                          <a:rPr lang="en-US" sz="1600" i="1">
                            <a:latin typeface="Cambria Math"/>
                          </a:rPr>
                          <m:t>𝑂</m:t>
                        </m:r>
                        <m:r>
                          <a:rPr lang="en-US" sz="1600" i="1">
                            <a:latin typeface="Cambria Math"/>
                          </a:rPr>
                          <m:t> &amp; </m:t>
                        </m:r>
                        <m:r>
                          <a:rPr lang="en-US" sz="1600" i="1">
                            <a:latin typeface="Cambria Math"/>
                          </a:rPr>
                          <m:t>𝑀</m:t>
                        </m:r>
                      </m:e>
                      <m:sup>
                        <m:r>
                          <a:rPr lang="en-US" sz="1600" i="1">
                            <a:latin typeface="Cambria Math"/>
                          </a:rPr>
                          <m:t>𝑉𝑎𝑟</m:t>
                        </m:r>
                      </m:sup>
                    </m:sSup>
                  </m:oMath>
                </a14:m>
                <a:r>
                  <a:rPr lang="en-US" sz="1600" dirty="0">
                    <a:latin typeface="Times New Roman" panose="02020603050405020304" pitchFamily="18" charset="0"/>
                    <a:cs typeface="Times New Roman" panose="02020603050405020304" pitchFamily="18" charset="0"/>
                  </a:rPr>
                  <a:t>= Annual change in operation and maintenance variable cost </a:t>
                </a:r>
                <a:r>
                  <a:rPr lang="en-US" sz="1600" dirty="0" smtClean="0">
                    <a:latin typeface="Times New Roman" panose="02020603050405020304" pitchFamily="18" charset="0"/>
                    <a:cs typeface="Times New Roman" panose="02020603050405020304" pitchFamily="18" charset="0"/>
                  </a:rPr>
                  <a:t>($);; </a:t>
                </a:r>
              </a:p>
              <a:p>
                <a:pPr fontAlgn="base"/>
                <a:r>
                  <a:rPr lang="en-US" sz="1600" dirty="0" smtClean="0">
                    <a:latin typeface="Times New Roman" panose="02020603050405020304" pitchFamily="18" charset="0"/>
                    <a:cs typeface="Times New Roman" panose="02020603050405020304" pitchFamily="18" charset="0"/>
                  </a:rPr>
                  <a:t>PE</a:t>
                </a:r>
                <a:r>
                  <a:rPr lang="en-US" sz="1600" dirty="0">
                    <a:latin typeface="Times New Roman" panose="02020603050405020304" pitchFamily="18" charset="0"/>
                    <a:cs typeface="Times New Roman" panose="02020603050405020304" pitchFamily="18" charset="0"/>
                  </a:rPr>
                  <a:t>= Future energy price ($/GJ).</a:t>
                </a:r>
                <a:endParaRPr lang="en-GB" sz="1600" dirty="0">
                  <a:latin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45849" y="2146552"/>
                <a:ext cx="8280920" cy="2070118"/>
              </a:xfrm>
              <a:prstGeom prst="rect">
                <a:avLst/>
              </a:prstGeom>
              <a:blipFill rotWithShape="1">
                <a:blip r:embed="rId4"/>
                <a:stretch>
                  <a:fillRect l="-368" t="-882" b="-2647"/>
                </a:stretch>
              </a:blipFill>
            </p:spPr>
            <p:txBody>
              <a:bodyPr/>
              <a:lstStyle/>
              <a:p>
                <a:r>
                  <a:rPr lang="nl-NL">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62933" y="4281944"/>
                <a:ext cx="6341515" cy="65748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𝐴𝐹</m:t>
                      </m:r>
                      <m:r>
                        <a:rPr lang="en-US" i="1" smtClean="0">
                          <a:latin typeface="Cambria Math"/>
                        </a:rPr>
                        <m:t>=</m:t>
                      </m:r>
                      <m:f>
                        <m:fPr>
                          <m:ctrlPr>
                            <a:rPr lang="en-GB" i="1">
                              <a:latin typeface="Cambria Math"/>
                            </a:rPr>
                          </m:ctrlPr>
                        </m:fPr>
                        <m:num>
                          <m:r>
                            <a:rPr lang="en-US" i="1">
                              <a:latin typeface="Cambria Math"/>
                            </a:rPr>
                            <m:t>𝑑</m:t>
                          </m:r>
                        </m:num>
                        <m:den>
                          <m:d>
                            <m:dPr>
                              <m:ctrlPr>
                                <a:rPr lang="en-GB" i="1">
                                  <a:latin typeface="Cambria Math"/>
                                </a:rPr>
                              </m:ctrlPr>
                            </m:dPr>
                            <m:e>
                              <m:r>
                                <a:rPr lang="en-US" i="1">
                                  <a:latin typeface="Cambria Math"/>
                                </a:rPr>
                                <m:t>1−</m:t>
                              </m:r>
                              <m:sSup>
                                <m:sSupPr>
                                  <m:ctrlPr>
                                    <a:rPr lang="en-GB" i="1">
                                      <a:latin typeface="Cambria Math"/>
                                    </a:rPr>
                                  </m:ctrlPr>
                                </m:sSupPr>
                                <m:e>
                                  <m:d>
                                    <m:dPr>
                                      <m:ctrlPr>
                                        <a:rPr lang="en-GB" i="1">
                                          <a:latin typeface="Cambria Math"/>
                                        </a:rPr>
                                      </m:ctrlPr>
                                    </m:dPr>
                                    <m:e>
                                      <m:r>
                                        <a:rPr lang="en-US" i="1">
                                          <a:latin typeface="Cambria Math"/>
                                        </a:rPr>
                                        <m:t>1+</m:t>
                                      </m:r>
                                      <m:r>
                                        <a:rPr lang="en-US" i="1">
                                          <a:latin typeface="Cambria Math"/>
                                        </a:rPr>
                                        <m:t>𝑑</m:t>
                                      </m:r>
                                    </m:e>
                                  </m:d>
                                </m:e>
                                <m:sup>
                                  <m:r>
                                    <a:rPr lang="en-US" i="1">
                                      <a:latin typeface="Cambria Math"/>
                                    </a:rPr>
                                    <m:t>−</m:t>
                                  </m:r>
                                  <m:r>
                                    <a:rPr lang="en-US" i="1">
                                      <a:latin typeface="Cambria Math"/>
                                    </a:rPr>
                                    <m:t>𝑛</m:t>
                                  </m:r>
                                </m:sup>
                              </m:sSup>
                            </m:e>
                          </m:d>
                        </m:den>
                      </m:f>
                      <m:r>
                        <a:rPr lang="en-US" i="1">
                          <a:latin typeface="Cambria Math"/>
                        </a:rPr>
                        <m:t>    </m:t>
                      </m:r>
                      <m:r>
                        <a:rPr lang="nl-NL" b="0" i="1" smtClean="0">
                          <a:latin typeface="Cambria Math"/>
                        </a:rPr>
                        <m:t>                                     </m:t>
                      </m:r>
                      <m:r>
                        <a:rPr lang="en-US" i="1">
                          <a:latin typeface="Cambria Math"/>
                        </a:rPr>
                        <m:t>         </m:t>
                      </m:r>
                      <m:r>
                        <a:rPr lang="en-US" i="1">
                          <a:latin typeface="Cambria Math"/>
                        </a:rPr>
                        <m:t>𝐸𝑞𝑢𝑎𝑡𝑖𝑜𝑛</m:t>
                      </m:r>
                      <m:r>
                        <a:rPr lang="en-US" i="1">
                          <a:latin typeface="Cambria Math"/>
                        </a:rPr>
                        <m:t> 2</m:t>
                      </m:r>
                    </m:oMath>
                  </m:oMathPara>
                </a14:m>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2262933" y="4281944"/>
                <a:ext cx="6341515" cy="657488"/>
              </a:xfrm>
              <a:prstGeom prst="rect">
                <a:avLst/>
              </a:prstGeom>
              <a:blipFill rotWithShape="1">
                <a:blip r:embed="rId5"/>
                <a:stretch>
                  <a:fillRect/>
                </a:stretch>
              </a:blipFill>
            </p:spPr>
            <p:txBody>
              <a:bodyPr/>
              <a:lstStyle/>
              <a:p>
                <a:r>
                  <a:rPr lang="nl-NL">
                    <a:noFill/>
                  </a:rPr>
                  <a:t> </a:t>
                </a:r>
              </a:p>
            </p:txBody>
          </p:sp>
        </mc:Fallback>
      </mc:AlternateContent>
      <p:sp>
        <p:nvSpPr>
          <p:cNvPr id="8" name="Rectangle 7"/>
          <p:cNvSpPr/>
          <p:nvPr/>
        </p:nvSpPr>
        <p:spPr>
          <a:xfrm>
            <a:off x="889865" y="5000318"/>
            <a:ext cx="7992888" cy="830997"/>
          </a:xfrm>
          <a:prstGeom prst="rect">
            <a:avLst/>
          </a:prstGeom>
        </p:spPr>
        <p:txBody>
          <a:bodyPr wrap="square">
            <a:spAutoFit/>
          </a:bodyPr>
          <a:lstStyle/>
          <a:p>
            <a:pPr fontAlgn="base"/>
            <a:r>
              <a:rPr lang="en-US" sz="1600" dirty="0" smtClean="0">
                <a:latin typeface="Times New Roman" panose="02020603050405020304" pitchFamily="18" charset="0"/>
                <a:cs typeface="Times New Roman" panose="02020603050405020304" pitchFamily="18" charset="0"/>
              </a:rPr>
              <a:t>Where:</a:t>
            </a:r>
            <a:r>
              <a:rPr lang="en-GB" sz="1600" dirty="0">
                <a:latin typeface="Times New Roman" panose="02020603050405020304" pitchFamily="18" charset="0"/>
                <a:cs typeface="Times New Roman" panose="02020603050405020304" pitchFamily="18" charset="0"/>
              </a:rPr>
              <a:t> </a:t>
            </a:r>
            <a:endParaRPr lang="en-GB" sz="1600" dirty="0" smtClean="0">
              <a:latin typeface="Times New Roman" panose="02020603050405020304" pitchFamily="18" charset="0"/>
              <a:cs typeface="Times New Roman" panose="02020603050405020304" pitchFamily="18" charset="0"/>
            </a:endParaRPr>
          </a:p>
          <a:p>
            <a:pPr fontAlgn="base"/>
            <a:r>
              <a:rPr lang="en-US" sz="1600" dirty="0" smtClean="0">
                <a:latin typeface="Times New Roman" panose="02020603050405020304" pitchFamily="18" charset="0"/>
                <a:cs typeface="Times New Roman" panose="02020603050405020304" pitchFamily="18" charset="0"/>
              </a:rPr>
              <a:t>d</a:t>
            </a:r>
            <a:r>
              <a:rPr lang="en-US" sz="1600" dirty="0">
                <a:latin typeface="Times New Roman" panose="02020603050405020304" pitchFamily="18" charset="0"/>
                <a:cs typeface="Times New Roman" panose="02020603050405020304" pitchFamily="18" charset="0"/>
              </a:rPr>
              <a:t>= Discount </a:t>
            </a:r>
            <a:r>
              <a:rPr lang="en-US" sz="1600" dirty="0" smtClean="0">
                <a:latin typeface="Times New Roman" panose="02020603050405020304" pitchFamily="18" charset="0"/>
                <a:cs typeface="Times New Roman" panose="02020603050405020304" pitchFamily="18" charset="0"/>
              </a:rPr>
              <a:t>rate (10%);</a:t>
            </a:r>
            <a:r>
              <a:rPr lang="en-GB" sz="1600" dirty="0" smtClean="0">
                <a:latin typeface="Times New Roman" panose="02020603050405020304" pitchFamily="18" charset="0"/>
                <a:cs typeface="Times New Roman" panose="02020603050405020304" pitchFamily="18" charset="0"/>
              </a:rPr>
              <a:t> </a:t>
            </a:r>
          </a:p>
          <a:p>
            <a:pPr fontAlgn="base"/>
            <a:r>
              <a:rPr lang="en-US" sz="1600" dirty="0" smtClean="0">
                <a:latin typeface="Times New Roman" panose="02020603050405020304" pitchFamily="18" charset="0"/>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Lifetime of the energy efficiency measures</a:t>
            </a:r>
            <a:endParaRPr lang="en-GB" sz="1600" dirty="0">
              <a:latin typeface="Times New Roman" panose="02020603050405020304" pitchFamily="18" charset="0"/>
              <a:cs typeface="Times New Roman" panose="02020603050405020304" pitchFamily="18" charset="0"/>
            </a:endParaRPr>
          </a:p>
        </p:txBody>
      </p:sp>
      <p:sp>
        <p:nvSpPr>
          <p:cNvPr id="3" name="Rectangle 2"/>
          <p:cNvSpPr/>
          <p:nvPr/>
        </p:nvSpPr>
        <p:spPr>
          <a:xfrm>
            <a:off x="745848" y="794718"/>
            <a:ext cx="8025681"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Energy conservation supply curves</a:t>
            </a:r>
            <a:r>
              <a:rPr lang="en-GB"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are a standard policy tool to </a:t>
            </a:r>
            <a:r>
              <a:rPr lang="en-US" sz="1600" dirty="0" err="1">
                <a:latin typeface="Times New Roman" panose="02020603050405020304" pitchFamily="18" charset="0"/>
                <a:cs typeface="Times New Roman" panose="02020603050405020304" pitchFamily="18" charset="0"/>
              </a:rPr>
              <a:t>analyse</a:t>
            </a:r>
            <a:r>
              <a:rPr lang="en-US" sz="1600" dirty="0">
                <a:latin typeface="Times New Roman" panose="02020603050405020304" pitchFamily="18" charset="0"/>
                <a:cs typeface="Times New Roman" panose="02020603050405020304" pitchFamily="18" charset="0"/>
              </a:rPr>
              <a:t> potentials of energy saving by implementing energy efficiency measures </a:t>
            </a:r>
            <a:endParaRPr lang="nl-NL" sz="1600" dirty="0">
              <a:latin typeface="Times New Roman" panose="02020603050405020304" pitchFamily="18" charset="0"/>
              <a:cs typeface="Times New Roman" panose="02020603050405020304" pitchFamily="18" charset="0"/>
            </a:endParaRPr>
          </a:p>
        </p:txBody>
      </p:sp>
      <p:sp>
        <p:nvSpPr>
          <p:cNvPr id="10" name="Rectangle 9"/>
          <p:cNvSpPr/>
          <p:nvPr/>
        </p:nvSpPr>
        <p:spPr>
          <a:xfrm>
            <a:off x="4116450" y="299086"/>
            <a:ext cx="4910319"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Material and </a:t>
            </a:r>
            <a:r>
              <a:rPr lang="en-GB" sz="2400" b="1" dirty="0" smtClean="0">
                <a:latin typeface="Times New Roman" panose="02020603050405020304" pitchFamily="18" charset="0"/>
                <a:cs typeface="Times New Roman" panose="02020603050405020304" pitchFamily="18" charset="0"/>
              </a:rPr>
              <a:t>method-Energy model</a:t>
            </a:r>
            <a:endParaRPr lang="nl-NL"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2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4|24.6|4.6|3.9|3.8|2.3"/>
</p:tagLst>
</file>

<file path=ppt/tags/tag2.xml><?xml version="1.0" encoding="utf-8"?>
<p:tagLst xmlns:a="http://schemas.openxmlformats.org/drawingml/2006/main" xmlns:r="http://schemas.openxmlformats.org/officeDocument/2006/relationships" xmlns:p="http://schemas.openxmlformats.org/presentationml/2006/main">
  <p:tag name="TIMING" val="|0.4|24.6|4.6|3.9|3.8|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p_PPT Copernicus Institute">
  <a:themeElements>
    <a:clrScheme name="Copernicus">
      <a:dk1>
        <a:srgbClr val="000000"/>
      </a:dk1>
      <a:lt1>
        <a:srgbClr val="FFFFFF"/>
      </a:lt1>
      <a:dk2>
        <a:srgbClr val="3F3F3F"/>
      </a:dk2>
      <a:lt2>
        <a:srgbClr val="118F40"/>
      </a:lt2>
      <a:accent1>
        <a:srgbClr val="118F40"/>
      </a:accent1>
      <a:accent2>
        <a:srgbClr val="5F247D"/>
      </a:accent2>
      <a:accent3>
        <a:srgbClr val="A10065"/>
      </a:accent3>
      <a:accent4>
        <a:srgbClr val="DC931A"/>
      </a:accent4>
      <a:accent5>
        <a:srgbClr val="CCCE1E"/>
      </a:accent5>
      <a:accent6>
        <a:srgbClr val="5DB4E5"/>
      </a:accent6>
      <a:hlink>
        <a:srgbClr val="0000FF"/>
      </a:hlink>
      <a:folHlink>
        <a:srgbClr val="800080"/>
      </a:folHlink>
    </a:clrScheme>
    <a:fontScheme name="UU Huisstijl">
      <a:majorFont>
        <a:latin typeface="Verdana"/>
        <a:ea typeface=""/>
        <a:cs typeface=""/>
      </a:majorFont>
      <a:minorFont>
        <a:latin typeface="Verdana"/>
        <a:ea typeface=""/>
        <a:cs typeface=""/>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Cop_PPT Copernicus Institute</Template>
  <TotalTime>0</TotalTime>
  <Words>2404</Words>
  <Application>Microsoft Office PowerPoint</Application>
  <PresentationFormat>On-screen Show (4:3)</PresentationFormat>
  <Paragraphs>250</Paragraphs>
  <Slides>19</Slides>
  <Notes>19</Notes>
  <HiddenSlides>1</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Cop_PPT Copernicus Institute</vt:lpstr>
      <vt:lpstr>Co-benefits of energy efficiency for air quality and health effects in China’s cement industry  Presenter: Shaohui Zhang, PhD candidate Co-­authors: Ernst Worrell, Wina Graus  Copernicus Institute of Sustainable Development, Utrecht University The Netherlands</vt:lpstr>
      <vt:lpstr>PowerPoint Presentation</vt:lpstr>
      <vt:lpstr>PowerPoint Presentation</vt:lpstr>
      <vt:lpstr>Why the China’s cement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Utrecht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Naam</dc:title>
  <dc:creator>Harmsen, E. (Evelien)</dc:creator>
  <cp:lastModifiedBy>Zhang, S. (Shaohui)</cp:lastModifiedBy>
  <cp:revision>207</cp:revision>
  <cp:lastPrinted>2015-09-24T12:07:38Z</cp:lastPrinted>
  <dcterms:created xsi:type="dcterms:W3CDTF">2015-01-07T11:13:39Z</dcterms:created>
  <dcterms:modified xsi:type="dcterms:W3CDTF">2015-10-01T07:29:56Z</dcterms:modified>
</cp:coreProperties>
</file>