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80" r:id="rId3"/>
    <p:sldId id="294" r:id="rId4"/>
    <p:sldId id="283" r:id="rId5"/>
    <p:sldId id="279" r:id="rId6"/>
    <p:sldId id="291" r:id="rId7"/>
    <p:sldId id="298" r:id="rId8"/>
    <p:sldId id="296" r:id="rId9"/>
    <p:sldId id="297" r:id="rId10"/>
    <p:sldId id="272" r:id="rId11"/>
    <p:sldId id="292" r:id="rId12"/>
    <p:sldId id="293" r:id="rId13"/>
    <p:sldId id="295" r:id="rId14"/>
    <p:sldId id="289" r:id="rId15"/>
    <p:sldId id="285" r:id="rId16"/>
    <p:sldId id="299" r:id="rId17"/>
    <p:sldId id="276"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FF8000"/>
    <a:srgbClr val="FFFF00"/>
    <a:srgbClr val="D5D172"/>
    <a:srgbClr val="2247BB"/>
    <a:srgbClr val="295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72" autoAdjust="0"/>
    <p:restoredTop sz="67416" autoAdjust="0"/>
  </p:normalViewPr>
  <p:slideViewPr>
    <p:cSldViewPr>
      <p:cViewPr varScale="1">
        <p:scale>
          <a:sx n="62" d="100"/>
          <a:sy n="62" d="100"/>
        </p:scale>
        <p:origin x="-104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5D14B2-2952-4E40-81DA-8C6E018C4EBE}" type="datetimeFigureOut">
              <a:rPr lang="en-US" smtClean="0"/>
              <a:t>10/5/15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8B269E-7CE2-D643-B9D6-B70EF6A3A553}" type="slidenum">
              <a:rPr lang="en-US" smtClean="0"/>
              <a:t>‹#›</a:t>
            </a:fld>
            <a:endParaRPr lang="en-US"/>
          </a:p>
        </p:txBody>
      </p:sp>
    </p:spTree>
    <p:extLst>
      <p:ext uri="{BB962C8B-B14F-4D97-AF65-F5344CB8AC3E}">
        <p14:creationId xmlns:p14="http://schemas.microsoft.com/office/powerpoint/2010/main" val="3834317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F0C74-1E12-554C-A445-858993450EDF}" type="datetimeFigureOut">
              <a:rPr lang="en-US" smtClean="0"/>
              <a:t>10/5/15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E3319-74F5-DA42-AFE6-61F12CEABA92}" type="slidenum">
              <a:rPr lang="en-US" smtClean="0"/>
              <a:t>‹#›</a:t>
            </a:fld>
            <a:endParaRPr lang="en-US"/>
          </a:p>
        </p:txBody>
      </p:sp>
    </p:spTree>
    <p:extLst>
      <p:ext uri="{BB962C8B-B14F-4D97-AF65-F5344CB8AC3E}">
        <p14:creationId xmlns:p14="http://schemas.microsoft.com/office/powerpoint/2010/main" val="7895834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 of CMAQ driven by downscaled historical meteorological fields </a:t>
            </a:r>
            <a:endParaRPr lang="en-US" dirty="0"/>
          </a:p>
        </p:txBody>
      </p:sp>
      <p:sp>
        <p:nvSpPr>
          <p:cNvPr id="4" name="Slide Number Placeholder 3"/>
          <p:cNvSpPr>
            <a:spLocks noGrp="1"/>
          </p:cNvSpPr>
          <p:nvPr>
            <p:ph type="sldNum" sz="quarter" idx="10"/>
          </p:nvPr>
        </p:nvSpPr>
        <p:spPr/>
        <p:txBody>
          <a:bodyPr/>
          <a:lstStyle/>
          <a:p>
            <a:fld id="{BFEE3319-74F5-DA42-AFE6-61F12CEABA92}" type="slidenum">
              <a:rPr lang="en-US" smtClean="0"/>
              <a:t>1</a:t>
            </a:fld>
            <a:endParaRPr lang="en-US"/>
          </a:p>
        </p:txBody>
      </p:sp>
    </p:spTree>
    <p:extLst>
      <p:ext uri="{BB962C8B-B14F-4D97-AF65-F5344CB8AC3E}">
        <p14:creationId xmlns:p14="http://schemas.microsoft.com/office/powerpoint/2010/main" val="3059913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general seasonal and interannual results for total pm2.5 </a:t>
            </a:r>
            <a:r>
              <a:rPr lang="en-US" dirty="0" smtClean="0"/>
              <a:t>show that the model is typically low biased</a:t>
            </a:r>
            <a:r>
              <a:rPr lang="en-US" baseline="0" dirty="0" smtClean="0"/>
              <a:t>. </a:t>
            </a:r>
            <a:r>
              <a:rPr lang="en-US" baseline="0" dirty="0" smtClean="0"/>
              <a:t>This includes strong seasonal </a:t>
            </a:r>
            <a:r>
              <a:rPr lang="en-US" baseline="0" dirty="0" smtClean="0"/>
              <a:t>variations however, these trends and the interannual variability are well simulated. These interannual trends include capturing </a:t>
            </a:r>
            <a:r>
              <a:rPr lang="en-US" baseline="0" dirty="0" smtClean="0"/>
              <a:t>the decreasing 75</a:t>
            </a:r>
            <a:r>
              <a:rPr lang="en-US" baseline="30000" dirty="0" smtClean="0"/>
              <a:t>th</a:t>
            </a:r>
            <a:r>
              <a:rPr lang="en-US" baseline="0" dirty="0" smtClean="0"/>
              <a:t> percentile during winter months at urban locations was captured by the model. </a:t>
            </a:r>
          </a:p>
          <a:p>
            <a:pPr marL="171450" indent="-171450">
              <a:buFont typeface="Arial"/>
              <a:buChar char="•"/>
            </a:pPr>
            <a:r>
              <a:rPr lang="en-US" baseline="0" dirty="0" smtClean="0"/>
              <a:t>Overall, the observation and modeling values also validate the broad classification of the CSN network as urban and the IMPROVE network as rural; significantly higher observation and modeled concentrations are seen at the more urbanized CSN network.</a:t>
            </a:r>
            <a:endParaRPr lang="en-US" dirty="0"/>
          </a:p>
        </p:txBody>
      </p:sp>
      <p:sp>
        <p:nvSpPr>
          <p:cNvPr id="4" name="Slide Number Placeholder 3"/>
          <p:cNvSpPr>
            <a:spLocks noGrp="1"/>
          </p:cNvSpPr>
          <p:nvPr>
            <p:ph type="sldNum" sz="quarter" idx="10"/>
          </p:nvPr>
        </p:nvSpPr>
        <p:spPr/>
        <p:txBody>
          <a:bodyPr/>
          <a:lstStyle/>
          <a:p>
            <a:fld id="{BFEE3319-74F5-DA42-AFE6-61F12CEABA92}" type="slidenum">
              <a:rPr lang="en-US" smtClean="0"/>
              <a:t>10</a:t>
            </a:fld>
            <a:endParaRPr lang="en-US"/>
          </a:p>
        </p:txBody>
      </p:sp>
    </p:spTree>
    <p:extLst>
      <p:ext uri="{BB962C8B-B14F-4D97-AF65-F5344CB8AC3E}">
        <p14:creationId xmlns:p14="http://schemas.microsoft.com/office/powerpoint/2010/main" val="400956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a:t>
            </a:r>
            <a:r>
              <a:rPr lang="en-US" dirty="0" smtClean="0"/>
              <a:t>evaluation utilizing the performance metrics</a:t>
            </a:r>
            <a:r>
              <a:rPr lang="en-US" baseline="0" dirty="0" smtClean="0"/>
              <a:t> of </a:t>
            </a:r>
            <a:r>
              <a:rPr lang="en-US" baseline="0" dirty="0" err="1" smtClean="0"/>
              <a:t>Boylan</a:t>
            </a:r>
            <a:r>
              <a:rPr lang="en-US" baseline="0" dirty="0" smtClean="0"/>
              <a:t> and Russell </a:t>
            </a:r>
            <a:r>
              <a:rPr lang="en-US" baseline="0" dirty="0" smtClean="0"/>
              <a:t>expands the analysis </a:t>
            </a:r>
            <a:r>
              <a:rPr lang="en-US" baseline="0" dirty="0" smtClean="0"/>
              <a:t>to include the </a:t>
            </a:r>
            <a:r>
              <a:rPr lang="en-US" baseline="0" dirty="0" err="1" smtClean="0"/>
              <a:t>speciated</a:t>
            </a:r>
            <a:r>
              <a:rPr lang="en-US" baseline="0" dirty="0" smtClean="0"/>
              <a:t> components of fine particulate matter. </a:t>
            </a:r>
            <a:r>
              <a:rPr lang="en-US" baseline="0" dirty="0" smtClean="0"/>
              <a:t>These plots show the mean fractional bias on the left and mean fractional error on the right for PM2.5 on the top and sulfate on the bottom. </a:t>
            </a:r>
            <a:r>
              <a:rPr lang="en-US" dirty="0" smtClean="0"/>
              <a:t>The curves on these plots represent the values from the </a:t>
            </a:r>
            <a:r>
              <a:rPr lang="en-US" dirty="0" err="1" smtClean="0"/>
              <a:t>Boylan</a:t>
            </a:r>
            <a:r>
              <a:rPr lang="en-US" baseline="0" dirty="0" smtClean="0"/>
              <a:t> </a:t>
            </a:r>
            <a:r>
              <a:rPr lang="en-US" baseline="0" dirty="0" smtClean="0"/>
              <a:t>and Russell </a:t>
            </a:r>
            <a:r>
              <a:rPr lang="en-US" baseline="0" dirty="0" smtClean="0"/>
              <a:t>performance </a:t>
            </a:r>
            <a:r>
              <a:rPr lang="en-US" baseline="0" dirty="0" smtClean="0"/>
              <a:t>and </a:t>
            </a:r>
            <a:r>
              <a:rPr lang="en-US" baseline="0" dirty="0" smtClean="0"/>
              <a:t>display </a:t>
            </a:r>
            <a:r>
              <a:rPr lang="en-US" baseline="0" dirty="0" smtClean="0"/>
              <a:t>the </a:t>
            </a:r>
            <a:r>
              <a:rPr lang="en-US" baseline="0" dirty="0" smtClean="0"/>
              <a:t>previously discussed Zone </a:t>
            </a:r>
            <a:r>
              <a:rPr lang="en-US" baseline="0" dirty="0" smtClean="0"/>
              <a:t>1, 2, and </a:t>
            </a:r>
            <a:r>
              <a:rPr lang="en-US" baseline="0" dirty="0" smtClean="0"/>
              <a:t>3. </a:t>
            </a:r>
            <a:r>
              <a:rPr lang="en-US" baseline="0" dirty="0" smtClean="0"/>
              <a:t>Each data point in these plots are monthly datasets of observation and modeling pairs, and each observation network are uniquely displayed, i.e. CSN as yellow, IMPROVE as blue. As such, there are 11 years * 12 months = 132 data points plotted for each network in each plot. Shown here are the results for total PM2.5 and sulfate, which is a component of total PM2.5. As seen, the results from this project typically met the “performance goals” and met the “performance criteria” when the goal was not achieved. The “Zone 3” wasn’t reached for any of these populations</a:t>
            </a:r>
            <a:r>
              <a:rPr lang="en-US" baseline="0" dirty="0" smtClean="0"/>
              <a:t>.</a:t>
            </a:r>
          </a:p>
        </p:txBody>
      </p:sp>
      <p:sp>
        <p:nvSpPr>
          <p:cNvPr id="4" name="Slide Number Placeholder 3"/>
          <p:cNvSpPr>
            <a:spLocks noGrp="1"/>
          </p:cNvSpPr>
          <p:nvPr>
            <p:ph type="sldNum" sz="quarter" idx="10"/>
          </p:nvPr>
        </p:nvSpPr>
        <p:spPr/>
        <p:txBody>
          <a:bodyPr/>
          <a:lstStyle/>
          <a:p>
            <a:fld id="{BFEE3319-74F5-DA42-AFE6-61F12CEABA92}" type="slidenum">
              <a:rPr lang="en-US" smtClean="0"/>
              <a:t>11</a:t>
            </a:fld>
            <a:endParaRPr lang="en-US"/>
          </a:p>
        </p:txBody>
      </p:sp>
    </p:spTree>
    <p:extLst>
      <p:ext uri="{BB962C8B-B14F-4D97-AF65-F5344CB8AC3E}">
        <p14:creationId xmlns:p14="http://schemas.microsoft.com/office/powerpoint/2010/main" val="2585627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kern="1200" baseline="0" dirty="0" smtClean="0">
                <a:solidFill>
                  <a:schemeClr val="tx1"/>
                </a:solidFill>
                <a:effectLst/>
                <a:latin typeface="+mn-lt"/>
                <a:ea typeface="+mn-ea"/>
                <a:cs typeface="+mn-cs"/>
              </a:rPr>
              <a:t>Results are not quite as good for nitrate and total carbon. </a:t>
            </a:r>
            <a:r>
              <a:rPr lang="en-US" baseline="0" dirty="0" smtClean="0"/>
              <a:t>For </a:t>
            </a:r>
            <a:r>
              <a:rPr lang="en-US" baseline="0" dirty="0" smtClean="0"/>
              <a:t>these components, the results fell into all three </a:t>
            </a:r>
            <a:r>
              <a:rPr lang="en-US" baseline="0" dirty="0" smtClean="0"/>
              <a:t>metric categories </a:t>
            </a:r>
            <a:r>
              <a:rPr lang="en-US" baseline="0" dirty="0" smtClean="0"/>
              <a:t>defined by </a:t>
            </a:r>
            <a:r>
              <a:rPr lang="en-US" baseline="0" dirty="0" err="1" smtClean="0"/>
              <a:t>Boylan</a:t>
            </a:r>
            <a:r>
              <a:rPr lang="en-US" baseline="0" dirty="0" smtClean="0"/>
              <a:t> and Russell. This indicates that, sometimes, the model does not meet “</a:t>
            </a:r>
            <a:r>
              <a:rPr lang="en-US" sz="1200" kern="1200" dirty="0" smtClean="0">
                <a:solidFill>
                  <a:schemeClr val="tx1"/>
                </a:solidFill>
                <a:effectLst/>
                <a:latin typeface="+mn-lt"/>
                <a:ea typeface="+mn-ea"/>
                <a:cs typeface="+mn-cs"/>
              </a:rPr>
              <a:t>the level of accuracy that is considered to be acceptable for modeling applications.” However, a few things </a:t>
            </a:r>
            <a:r>
              <a:rPr lang="en-US" sz="1200" kern="1200" dirty="0" smtClean="0">
                <a:solidFill>
                  <a:schemeClr val="tx1"/>
                </a:solidFill>
                <a:effectLst/>
                <a:latin typeface="+mn-lt"/>
                <a:ea typeface="+mn-ea"/>
                <a:cs typeface="+mn-cs"/>
              </a:rPr>
              <a:t>should be </a:t>
            </a:r>
            <a:r>
              <a:rPr lang="en-US" sz="1200" kern="1200" dirty="0" smtClean="0">
                <a:solidFill>
                  <a:schemeClr val="tx1"/>
                </a:solidFill>
                <a:effectLst/>
                <a:latin typeface="+mn-lt"/>
                <a:ea typeface="+mn-ea"/>
                <a:cs typeface="+mn-cs"/>
              </a:rPr>
              <a:t>considered:</a:t>
            </a:r>
          </a:p>
          <a:p>
            <a:pPr marL="628650" lvl="1" indent="-171450">
              <a:buFontTx/>
              <a:buChar char="-"/>
            </a:pPr>
            <a:r>
              <a:rPr lang="en-US" kern="1200" dirty="0" smtClean="0">
                <a:solidFill>
                  <a:schemeClr val="tx1"/>
                </a:solidFill>
                <a:effectLst/>
                <a:latin typeface="+mn-lt"/>
                <a:ea typeface="+mn-ea"/>
                <a:cs typeface="+mn-cs"/>
              </a:rPr>
              <a:t>(a) What is causing these levels of model bias and</a:t>
            </a:r>
          </a:p>
          <a:p>
            <a:pPr marL="628650" lvl="1" indent="-171450">
              <a:buFontTx/>
              <a:buChar char="-"/>
            </a:pPr>
            <a:r>
              <a:rPr lang="en-US" kern="1200" dirty="0" smtClean="0">
                <a:solidFill>
                  <a:schemeClr val="tx1"/>
                </a:solidFill>
                <a:effectLst/>
                <a:latin typeface="+mn-lt"/>
                <a:ea typeface="+mn-ea"/>
                <a:cs typeface="+mn-cs"/>
              </a:rPr>
              <a:t>(b) more importantly, is this level of model bias a function of </a:t>
            </a:r>
            <a:r>
              <a:rPr lang="en-US" kern="1200" dirty="0" smtClean="0">
                <a:solidFill>
                  <a:schemeClr val="tx1"/>
                </a:solidFill>
                <a:effectLst/>
                <a:latin typeface="+mn-lt"/>
                <a:ea typeface="+mn-ea"/>
                <a:cs typeface="+mn-cs"/>
              </a:rPr>
              <a:t>dynamical downscaling</a:t>
            </a:r>
            <a:r>
              <a:rPr lang="en-US" kern="1200" baseline="0" dirty="0" smtClean="0">
                <a:solidFill>
                  <a:schemeClr val="tx1"/>
                </a:solidFill>
                <a:effectLst/>
                <a:latin typeface="+mn-lt"/>
                <a:ea typeface="+mn-ea"/>
                <a:cs typeface="+mn-cs"/>
              </a:rPr>
              <a:t>?</a:t>
            </a:r>
            <a:endParaRPr lang="en-US" kern="1200" baseline="0" dirty="0" smtClean="0">
              <a:solidFill>
                <a:schemeClr val="tx1"/>
              </a:solidFill>
              <a:effectLst/>
              <a:latin typeface="+mn-lt"/>
              <a:ea typeface="+mn-ea"/>
              <a:cs typeface="+mn-cs"/>
            </a:endParaRPr>
          </a:p>
          <a:p>
            <a:pPr marL="171450" lvl="0" indent="-171450">
              <a:buFontTx/>
              <a:buChar char="-"/>
            </a:pPr>
            <a:r>
              <a:rPr lang="en-US" kern="1200" baseline="0" dirty="0" smtClean="0">
                <a:solidFill>
                  <a:schemeClr val="tx1"/>
                </a:solidFill>
                <a:effectLst/>
                <a:latin typeface="+mn-lt"/>
                <a:ea typeface="+mn-ea"/>
                <a:cs typeface="+mn-cs"/>
              </a:rPr>
              <a:t>Well, to answer this, the results from Simon et al were again used</a:t>
            </a:r>
            <a:r>
              <a:rPr lang="en-US" kern="1200" baseline="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BFEE3319-74F5-DA42-AFE6-61F12CEABA92}" type="slidenum">
              <a:rPr lang="en-US" smtClean="0"/>
              <a:t>12</a:t>
            </a:fld>
            <a:endParaRPr lang="en-US"/>
          </a:p>
        </p:txBody>
      </p:sp>
    </p:spTree>
    <p:extLst>
      <p:ext uri="{BB962C8B-B14F-4D97-AF65-F5344CB8AC3E}">
        <p14:creationId xmlns:p14="http://schemas.microsoft.com/office/powerpoint/2010/main" val="2139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For brevity, only the components of PM2.5</a:t>
            </a:r>
            <a:r>
              <a:rPr lang="en-US" baseline="0" dirty="0" smtClean="0"/>
              <a:t> that did not perform well are shown here. Each of these bars are interquartile range plots. The dark bars are the results from Simon et al and the colored plots are the results from this study.</a:t>
            </a:r>
          </a:p>
          <a:p>
            <a:pPr marL="171450" indent="-171450">
              <a:buFontTx/>
              <a:buChar char="-"/>
            </a:pPr>
            <a:r>
              <a:rPr lang="en-US" baseline="0" dirty="0" smtClean="0"/>
              <a:t>As seen, for nitrate, the levels of mean fractional bias that were calculated from this study are well within the interquartile range of results in the dataset compiled by Simon et al. </a:t>
            </a:r>
          </a:p>
          <a:p>
            <a:pPr marL="171450" indent="-171450">
              <a:buFontTx/>
              <a:buChar char="-"/>
            </a:pPr>
            <a:r>
              <a:rPr lang="en-US" baseline="0" dirty="0" smtClean="0"/>
              <a:t>The analysis of total carbon considered both of its components, organic </a:t>
            </a:r>
            <a:r>
              <a:rPr lang="en-US" baseline="0" dirty="0" smtClean="0"/>
              <a:t>carbon and elemental </a:t>
            </a:r>
            <a:r>
              <a:rPr lang="en-US" baseline="0" dirty="0" smtClean="0"/>
              <a:t>carbon. The </a:t>
            </a:r>
            <a:r>
              <a:rPr lang="en-US" baseline="0" dirty="0" smtClean="0"/>
              <a:t>results show that a majority of the total carbon bias comes from the organic components, and in particular, from the urban </a:t>
            </a:r>
            <a:r>
              <a:rPr lang="en-US" baseline="0" dirty="0" smtClean="0"/>
              <a:t>locations, where it is </a:t>
            </a:r>
            <a:r>
              <a:rPr lang="en-US" baseline="0" dirty="0" err="1" smtClean="0"/>
              <a:t>underpredicted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FEE3319-74F5-DA42-AFE6-61F12CEABA92}" type="slidenum">
              <a:rPr lang="en-US" smtClean="0"/>
              <a:t>13</a:t>
            </a:fld>
            <a:endParaRPr lang="en-US"/>
          </a:p>
        </p:txBody>
      </p:sp>
    </p:spTree>
    <p:extLst>
      <p:ext uri="{BB962C8B-B14F-4D97-AF65-F5344CB8AC3E}">
        <p14:creationId xmlns:p14="http://schemas.microsoft.com/office/powerpoint/2010/main" val="1669990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E3319-74F5-DA42-AFE6-61F12CEABA92}" type="slidenum">
              <a:rPr lang="en-US" smtClean="0"/>
              <a:t>14</a:t>
            </a:fld>
            <a:endParaRPr lang="en-US"/>
          </a:p>
        </p:txBody>
      </p:sp>
    </p:spTree>
    <p:extLst>
      <p:ext uri="{BB962C8B-B14F-4D97-AF65-F5344CB8AC3E}">
        <p14:creationId xmlns:p14="http://schemas.microsoft.com/office/powerpoint/2010/main" val="4038970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E3319-74F5-DA42-AFE6-61F12CEABA92}" type="slidenum">
              <a:rPr lang="en-US" smtClean="0"/>
              <a:t>15</a:t>
            </a:fld>
            <a:endParaRPr lang="en-US"/>
          </a:p>
        </p:txBody>
      </p:sp>
    </p:spTree>
    <p:extLst>
      <p:ext uri="{BB962C8B-B14F-4D97-AF65-F5344CB8AC3E}">
        <p14:creationId xmlns:p14="http://schemas.microsoft.com/office/powerpoint/2010/main" val="54376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E3319-74F5-DA42-AFE6-61F12CEABA92}" type="slidenum">
              <a:rPr lang="en-US" smtClean="0"/>
              <a:t>16</a:t>
            </a:fld>
            <a:endParaRPr lang="en-US"/>
          </a:p>
        </p:txBody>
      </p:sp>
    </p:spTree>
    <p:extLst>
      <p:ext uri="{BB962C8B-B14F-4D97-AF65-F5344CB8AC3E}">
        <p14:creationId xmlns:p14="http://schemas.microsoft.com/office/powerpoint/2010/main" val="54376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So, now that we saw the simulated results of PM2.5, how do we go about determining if the results feature bias within “acceptable limits?”</a:t>
            </a:r>
          </a:p>
          <a:p>
            <a:pPr marL="171450" indent="-171450">
              <a:buFontTx/>
              <a:buChar char="-"/>
            </a:pPr>
            <a:r>
              <a:rPr lang="en-US" baseline="0" dirty="0" smtClean="0"/>
              <a:t>First, we have to calculate statistical measures. Mean bias and mean error are standard statistical measures. Mean fractional bias and mean fractional error are somewhat similar. However, they normalize the bias/error to both the modeled and observed values. This eliminates the assumption that the observations are the absolute truth.</a:t>
            </a:r>
            <a:endParaRPr lang="en-US" dirty="0"/>
          </a:p>
        </p:txBody>
      </p:sp>
      <p:sp>
        <p:nvSpPr>
          <p:cNvPr id="4" name="Slide Number Placeholder 3"/>
          <p:cNvSpPr>
            <a:spLocks noGrp="1"/>
          </p:cNvSpPr>
          <p:nvPr>
            <p:ph type="sldNum" sz="quarter" idx="10"/>
          </p:nvPr>
        </p:nvSpPr>
        <p:spPr/>
        <p:txBody>
          <a:bodyPr/>
          <a:lstStyle/>
          <a:p>
            <a:fld id="{BFEE3319-74F5-DA42-AFE6-61F12CEABA92}" type="slidenum">
              <a:rPr lang="en-US" smtClean="0"/>
              <a:t>17</a:t>
            </a:fld>
            <a:endParaRPr lang="en-US"/>
          </a:p>
        </p:txBody>
      </p:sp>
    </p:spTree>
    <p:extLst>
      <p:ext uri="{BB962C8B-B14F-4D97-AF65-F5344CB8AC3E}">
        <p14:creationId xmlns:p14="http://schemas.microsoft.com/office/powerpoint/2010/main" val="302524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is accomplished by comparing the MFB and MFE from this study to the </a:t>
            </a:r>
            <a:r>
              <a:rPr lang="en-US" baseline="0" dirty="0" smtClean="0"/>
              <a:t>MFB and MFE dataset reported in Simon et al (2012). This bar chart breaks up each PM2.5 component and adds an additional delineation among networks to enable a comparison of urban vs. rural areas. Also, for brevity, only a select few years are shown. The results in this bar chart are the IQR of the results from this study compared to the compilation in Simon et al. </a:t>
            </a:r>
          </a:p>
          <a:p>
            <a:pPr marL="171450" indent="-171450">
              <a:buFontTx/>
              <a:buChar char="-"/>
            </a:pPr>
            <a:r>
              <a:rPr lang="en-US" baseline="0" dirty="0" smtClean="0"/>
              <a:t>As seen, the results form this study are generally within the range reported in other model evaluations. An important note is that better MFB results occur when the absolute value approaches zero. </a:t>
            </a:r>
          </a:p>
          <a:p>
            <a:pPr marL="171450" indent="-171450">
              <a:buFontTx/>
              <a:buChar char="-"/>
            </a:pPr>
            <a:r>
              <a:rPr lang="en-US" baseline="0" dirty="0" smtClean="0"/>
              <a:t>Pay special attention to nitrate and organic carbon. The nitrate results from this study are well within the results in other publications indicating the difficult nature in predicting that component. Total carbon results appear poor due to the low number of reported studies. However, when looking at the organic carbon portion, the poorest results are from the CSN network. This indicates that the model performs better at predicting OC in rural regions as opposed to urban regions. </a:t>
            </a:r>
            <a:endParaRPr lang="en-US" dirty="0"/>
          </a:p>
        </p:txBody>
      </p:sp>
      <p:sp>
        <p:nvSpPr>
          <p:cNvPr id="4" name="Slide Number Placeholder 3"/>
          <p:cNvSpPr>
            <a:spLocks noGrp="1"/>
          </p:cNvSpPr>
          <p:nvPr>
            <p:ph type="sldNum" sz="quarter" idx="10"/>
          </p:nvPr>
        </p:nvSpPr>
        <p:spPr/>
        <p:txBody>
          <a:bodyPr/>
          <a:lstStyle/>
          <a:p>
            <a:fld id="{BFEE3319-74F5-DA42-AFE6-61F12CEABA92}" type="slidenum">
              <a:rPr lang="en-US" smtClean="0"/>
              <a:t>18</a:t>
            </a:fld>
            <a:endParaRPr lang="en-US"/>
          </a:p>
        </p:txBody>
      </p:sp>
    </p:spTree>
    <p:extLst>
      <p:ext uri="{BB962C8B-B14F-4D97-AF65-F5344CB8AC3E}">
        <p14:creationId xmlns:p14="http://schemas.microsoft.com/office/powerpoint/2010/main" val="1669990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Similar results are shown when comparing the MFE to the results in Simon et al.</a:t>
            </a:r>
            <a:r>
              <a:rPr lang="en-US" baseline="0" dirty="0" smtClean="0"/>
              <a:t> Namely, nitrate performs within the ranges in other publications and urban OC are the component that performs worse. </a:t>
            </a:r>
            <a:endParaRPr lang="en-US" dirty="0"/>
          </a:p>
        </p:txBody>
      </p:sp>
      <p:sp>
        <p:nvSpPr>
          <p:cNvPr id="4" name="Slide Number Placeholder 3"/>
          <p:cNvSpPr>
            <a:spLocks noGrp="1"/>
          </p:cNvSpPr>
          <p:nvPr>
            <p:ph type="sldNum" sz="quarter" idx="10"/>
          </p:nvPr>
        </p:nvSpPr>
        <p:spPr/>
        <p:txBody>
          <a:bodyPr/>
          <a:lstStyle/>
          <a:p>
            <a:fld id="{BFEE3319-74F5-DA42-AFE6-61F12CEABA92}" type="slidenum">
              <a:rPr lang="en-US" smtClean="0"/>
              <a:t>19</a:t>
            </a:fld>
            <a:endParaRPr lang="en-US"/>
          </a:p>
        </p:txBody>
      </p:sp>
    </p:spTree>
    <p:extLst>
      <p:ext uri="{BB962C8B-B14F-4D97-AF65-F5344CB8AC3E}">
        <p14:creationId xmlns:p14="http://schemas.microsoft.com/office/powerpoint/2010/main" val="358269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solidFill>
                  <a:schemeClr val="bg1"/>
                </a:solidFill>
              </a:rPr>
              <a:t>We are interested in the effects of global climate change on regional air quality in the U.S.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solidFill>
                  <a:schemeClr val="bg1"/>
                </a:solidFill>
              </a:rPr>
              <a:t>Our approach is to use the method of dynamical downscaling, in which coarse meteorological fields are used to drive regional-scale model. </a:t>
            </a:r>
            <a:r>
              <a:rPr lang="en-US" baseline="0" dirty="0" smtClean="0">
                <a:solidFill>
                  <a:schemeClr val="tx1"/>
                </a:solidFill>
              </a:rPr>
              <a:t>Ultimately, is additional model bias introduced to AQ simulations using this modeling framework? If so, what level of bias is added and are these levels of bias considered “acceptable”?</a:t>
            </a:r>
          </a:p>
        </p:txBody>
      </p:sp>
      <p:sp>
        <p:nvSpPr>
          <p:cNvPr id="4" name="Slide Number Placeholder 3"/>
          <p:cNvSpPr>
            <a:spLocks noGrp="1"/>
          </p:cNvSpPr>
          <p:nvPr>
            <p:ph type="sldNum" sz="quarter" idx="10"/>
          </p:nvPr>
        </p:nvSpPr>
        <p:spPr/>
        <p:txBody>
          <a:bodyPr/>
          <a:lstStyle/>
          <a:p>
            <a:fld id="{BFEE3319-74F5-DA42-AFE6-61F12CEABA92}" type="slidenum">
              <a:rPr lang="en-US" smtClean="0"/>
              <a:t>2</a:t>
            </a:fld>
            <a:endParaRPr lang="en-US"/>
          </a:p>
        </p:txBody>
      </p:sp>
    </p:spTree>
    <p:extLst>
      <p:ext uri="{BB962C8B-B14F-4D97-AF65-F5344CB8AC3E}">
        <p14:creationId xmlns:p14="http://schemas.microsoft.com/office/powerpoint/2010/main" val="175363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It is challenging to evaluate the effect of using meteorology downscaled from a GCM for simulating air quality. This is because downscaling, which is a methodology used in future scenarios, does not have observational data to compare the model against. As such, we emulate downscaling a future climate scenario, but use historical coarse-scale meteorology and emissions so a model evaluation can occur using available observations.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Under this framework, the climate for our simulation period is assumed to be well represented by the GCM, since it is re-analysis data. However, the “weather of the day” features, which are simulated by a regional model, will be determined by dynamical downscaling.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This is done </a:t>
            </a:r>
            <a:r>
              <a:rPr lang="en-US" u="none" baseline="0" dirty="0" smtClean="0"/>
              <a:t>using WRF with a two-way nested domain over the CONUS.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What makes this framework unique from typical historical CMAQ model evaluations is two-fold:</a:t>
            </a: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Rather than forcing WRF using relatively fine-scale meteorological input, such as is available from NCEP's NAM, we instead use the (R2) reanalysis. [What is the resolution of NCEP’s NAM? – 40km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Secondly, we do not assimilate any additional observations to nudge WRF, because such observations are not available when downscaling a GCM. However, we do nudge toward the driving R2 fields</a:t>
            </a:r>
          </a:p>
        </p:txBody>
      </p:sp>
      <p:sp>
        <p:nvSpPr>
          <p:cNvPr id="4" name="Slide Number Placeholder 3"/>
          <p:cNvSpPr>
            <a:spLocks noGrp="1"/>
          </p:cNvSpPr>
          <p:nvPr>
            <p:ph type="sldNum" sz="quarter" idx="10"/>
          </p:nvPr>
        </p:nvSpPr>
        <p:spPr/>
        <p:txBody>
          <a:bodyPr/>
          <a:lstStyle/>
          <a:p>
            <a:fld id="{BFEE3319-74F5-DA42-AFE6-61F12CEABA92}" type="slidenum">
              <a:rPr lang="en-US" smtClean="0"/>
              <a:t>3</a:t>
            </a:fld>
            <a:endParaRPr lang="en-US"/>
          </a:p>
        </p:txBody>
      </p:sp>
    </p:spTree>
    <p:extLst>
      <p:ext uri="{BB962C8B-B14F-4D97-AF65-F5344CB8AC3E}">
        <p14:creationId xmlns:p14="http://schemas.microsoft.com/office/powerpoint/2010/main" val="175363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We use these downscaled regional meteorology with year-specific emissions and the boundary conditions from a CMAQ hemispheric simulation. Both of which were led by </a:t>
            </a:r>
            <a:r>
              <a:rPr lang="en-US" baseline="0" dirty="0" err="1" smtClean="0"/>
              <a:t>Jia</a:t>
            </a:r>
            <a:r>
              <a:rPr lang="en-US" baseline="0" dirty="0" smtClean="0"/>
              <a:t> Xing (</a:t>
            </a:r>
            <a:r>
              <a:rPr lang="en-US" baseline="0" dirty="0" err="1" smtClean="0"/>
              <a:t>pron</a:t>
            </a:r>
            <a:r>
              <a:rPr lang="en-US" baseline="0" dirty="0" smtClean="0"/>
              <a:t>- </a:t>
            </a:r>
            <a:r>
              <a:rPr lang="en-US" baseline="0" dirty="0" err="1" smtClean="0"/>
              <a:t>shing</a:t>
            </a:r>
            <a:r>
              <a:rPr lang="en-US" baseline="0" dirty="0" smtClean="0"/>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This </a:t>
            </a:r>
            <a:r>
              <a:rPr lang="en-US" baseline="0" dirty="0" smtClean="0"/>
              <a:t>emission inventory </a:t>
            </a:r>
            <a:r>
              <a:rPr lang="en-US" baseline="0" dirty="0" smtClean="0"/>
              <a:t>used </a:t>
            </a:r>
            <a:r>
              <a:rPr lang="en-US" sz="1200"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data derived from the State Energy Data System and emission factors calculated back from NEI and constrained by AP-42 factors. Of notable</a:t>
            </a:r>
            <a:r>
              <a:rPr lang="en-US" sz="1200" kern="1200" baseline="0" dirty="0" smtClean="0">
                <a:solidFill>
                  <a:schemeClr val="tx1"/>
                </a:solidFill>
                <a:effectLst/>
                <a:latin typeface="+mn-lt"/>
                <a:ea typeface="+mn-ea"/>
                <a:cs typeface="+mn-cs"/>
              </a:rPr>
              <a:t> interest from the modeling temporal period, which was 2000-2010, are the drastic reductions in many precursor emissions for ozone and fine particulate matter. For example, from 1990-2010, SO2 featured an approximate 67% reduction. While these drastic reductions are not a focus for this study, they do show some important characteristics of </a:t>
            </a:r>
            <a:r>
              <a:rPr lang="en-US" sz="1200" kern="1200" baseline="0" dirty="0" smtClean="0">
                <a:solidFill>
                  <a:schemeClr val="tx1"/>
                </a:solidFill>
                <a:effectLst/>
                <a:latin typeface="+mn-lt"/>
                <a:ea typeface="+mn-ea"/>
                <a:cs typeface="+mn-cs"/>
              </a:rPr>
              <a:t>model response, </a:t>
            </a:r>
            <a:r>
              <a:rPr lang="en-US" sz="1200" kern="1200" baseline="0" dirty="0" smtClean="0">
                <a:solidFill>
                  <a:schemeClr val="tx1"/>
                </a:solidFill>
                <a:effectLst/>
                <a:latin typeface="+mn-lt"/>
                <a:ea typeface="+mn-ea"/>
                <a:cs typeface="+mn-cs"/>
              </a:rPr>
              <a:t>which will be discussed later</a:t>
            </a:r>
            <a:r>
              <a:rPr lang="en-US" sz="1200" kern="1200" baseline="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EE3319-74F5-DA42-AFE6-61F12CEABA92}" type="slidenum">
              <a:rPr lang="en-US" smtClean="0"/>
              <a:t>4</a:t>
            </a:fld>
            <a:endParaRPr lang="en-US"/>
          </a:p>
        </p:txBody>
      </p:sp>
    </p:spTree>
    <p:extLst>
      <p:ext uri="{BB962C8B-B14F-4D97-AF65-F5344CB8AC3E}">
        <p14:creationId xmlns:p14="http://schemas.microsoft.com/office/powerpoint/2010/main" val="358010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Nation-wide,</a:t>
            </a:r>
            <a:r>
              <a:rPr lang="en-US" baseline="0" dirty="0" smtClean="0"/>
              <a:t> </a:t>
            </a:r>
            <a:r>
              <a:rPr lang="en-US" dirty="0" smtClean="0"/>
              <a:t>surface</a:t>
            </a:r>
            <a:r>
              <a:rPr lang="en-US" baseline="0" dirty="0" smtClean="0"/>
              <a:t> based observation networks were used in this evaluation. For ozone, this consisted of the AQS network and f</a:t>
            </a:r>
            <a:r>
              <a:rPr lang="en-US" dirty="0" smtClean="0"/>
              <a:t>or fine particulate matter, </a:t>
            </a:r>
            <a:r>
              <a:rPr lang="en-US" baseline="0" dirty="0" smtClean="0"/>
              <a:t>3 national networks were </a:t>
            </a:r>
            <a:r>
              <a:rPr lang="en-US" baseline="0" dirty="0" smtClean="0"/>
              <a:t>used. </a:t>
            </a:r>
            <a:r>
              <a:rPr lang="en-US" baseline="0" dirty="0" smtClean="0"/>
              <a:t>These include the </a:t>
            </a:r>
            <a:r>
              <a:rPr lang="en-US" sz="1200" kern="1200" dirty="0" smtClean="0">
                <a:solidFill>
                  <a:schemeClr val="tx1"/>
                </a:solidFill>
                <a:effectLst/>
                <a:latin typeface="+mn-lt"/>
                <a:ea typeface="+mn-ea"/>
                <a:cs typeface="+mn-cs"/>
              </a:rPr>
              <a:t>Chemical Speciation Network (CSN), the Clean Air Status and Trends Network (</a:t>
            </a:r>
            <a:r>
              <a:rPr lang="en-US" sz="1200" kern="1200" dirty="0" err="1" smtClean="0">
                <a:solidFill>
                  <a:schemeClr val="tx1"/>
                </a:solidFill>
                <a:effectLst/>
                <a:latin typeface="+mn-lt"/>
                <a:ea typeface="+mn-ea"/>
                <a:cs typeface="+mn-cs"/>
              </a:rPr>
              <a:t>CASTNet</a:t>
            </a:r>
            <a:r>
              <a:rPr lang="en-US" sz="1200" kern="1200" dirty="0" smtClean="0">
                <a:solidFill>
                  <a:schemeClr val="tx1"/>
                </a:solidFill>
                <a:effectLst/>
                <a:latin typeface="+mn-lt"/>
                <a:ea typeface="+mn-ea"/>
                <a:cs typeface="+mn-cs"/>
              </a:rPr>
              <a:t>), and the Interagency Monitoring of Protected Visual Environments (IMPROVE) network. </a:t>
            </a:r>
          </a:p>
          <a:p>
            <a:pPr marL="171450" indent="-171450">
              <a:buFontTx/>
              <a:buChar char="-"/>
            </a:pPr>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main point </a:t>
            </a:r>
            <a:r>
              <a:rPr lang="en-US" sz="1200" kern="1200" baseline="0" dirty="0" smtClean="0">
                <a:solidFill>
                  <a:schemeClr val="tx1"/>
                </a:solidFill>
                <a:effectLst/>
                <a:latin typeface="+mn-lt"/>
                <a:ea typeface="+mn-ea"/>
                <a:cs typeface="+mn-cs"/>
              </a:rPr>
              <a:t>I would like to </a:t>
            </a:r>
            <a:r>
              <a:rPr lang="en-US" sz="1200" kern="1200" baseline="0" dirty="0" smtClean="0">
                <a:solidFill>
                  <a:schemeClr val="tx1"/>
                </a:solidFill>
                <a:effectLst/>
                <a:latin typeface="+mn-lt"/>
                <a:ea typeface="+mn-ea"/>
                <a:cs typeface="+mn-cs"/>
              </a:rPr>
              <a:t>make is regarding the general level of urbanization for the PM2.5 networks. </a:t>
            </a:r>
            <a:r>
              <a:rPr lang="en-US" sz="1200" kern="1200" dirty="0" smtClean="0">
                <a:solidFill>
                  <a:schemeClr val="tx1"/>
                </a:solidFill>
                <a:effectLst/>
                <a:latin typeface="+mn-lt"/>
                <a:ea typeface="+mn-ea"/>
                <a:cs typeface="+mn-cs"/>
              </a:rPr>
              <a:t>CSN</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is largely congregated on the coasts and is considered to be predominately in urban </a:t>
            </a:r>
            <a:r>
              <a:rPr lang="en-US" sz="1200" kern="1200" baseline="0" dirty="0" smtClean="0">
                <a:solidFill>
                  <a:schemeClr val="tx1"/>
                </a:solidFill>
                <a:effectLst/>
                <a:latin typeface="+mn-lt"/>
                <a:ea typeface="+mn-ea"/>
                <a:cs typeface="+mn-cs"/>
              </a:rPr>
              <a:t>locations and </a:t>
            </a:r>
            <a:r>
              <a:rPr lang="en-US" sz="1200" kern="1200" baseline="0" dirty="0" smtClean="0">
                <a:solidFill>
                  <a:schemeClr val="tx1"/>
                </a:solidFill>
                <a:effectLst/>
                <a:latin typeface="+mn-lt"/>
                <a:ea typeface="+mn-ea"/>
                <a:cs typeface="+mn-cs"/>
              </a:rPr>
              <a:t>the </a:t>
            </a:r>
            <a:r>
              <a:rPr lang="en-US" sz="1200" kern="1200" baseline="0" dirty="0" err="1" smtClean="0">
                <a:solidFill>
                  <a:schemeClr val="tx1"/>
                </a:solidFill>
                <a:effectLst/>
                <a:latin typeface="+mn-lt"/>
                <a:ea typeface="+mn-ea"/>
                <a:cs typeface="+mn-cs"/>
              </a:rPr>
              <a:t>CASTNet</a:t>
            </a:r>
            <a:r>
              <a:rPr lang="en-US" sz="1200" kern="1200" baseline="0" dirty="0" smtClean="0">
                <a:solidFill>
                  <a:schemeClr val="tx1"/>
                </a:solidFill>
                <a:effectLst/>
                <a:latin typeface="+mn-lt"/>
                <a:ea typeface="+mn-ea"/>
                <a:cs typeface="+mn-cs"/>
              </a:rPr>
              <a:t> and IMPROVE networks are considered to be in predominately rural locations. </a:t>
            </a:r>
            <a:endParaRPr lang="en-US" dirty="0"/>
          </a:p>
        </p:txBody>
      </p:sp>
      <p:sp>
        <p:nvSpPr>
          <p:cNvPr id="4" name="Slide Number Placeholder 3"/>
          <p:cNvSpPr>
            <a:spLocks noGrp="1"/>
          </p:cNvSpPr>
          <p:nvPr>
            <p:ph type="sldNum" sz="quarter" idx="10"/>
          </p:nvPr>
        </p:nvSpPr>
        <p:spPr/>
        <p:txBody>
          <a:bodyPr/>
          <a:lstStyle/>
          <a:p>
            <a:fld id="{BFEE3319-74F5-DA42-AFE6-61F12CEABA92}" type="slidenum">
              <a:rPr lang="en-US" smtClean="0"/>
              <a:t>5</a:t>
            </a:fld>
            <a:endParaRPr lang="en-US"/>
          </a:p>
        </p:txBody>
      </p:sp>
    </p:spTree>
    <p:extLst>
      <p:ext uri="{BB962C8B-B14F-4D97-AF65-F5344CB8AC3E}">
        <p14:creationId xmlns:p14="http://schemas.microsoft.com/office/powerpoint/2010/main" val="30618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smtClean="0"/>
              <a:t>The methods</a:t>
            </a:r>
            <a:r>
              <a:rPr lang="en-US" baseline="0" dirty="0" smtClean="0"/>
              <a:t> of evaluation for ozone and fine particulate </a:t>
            </a:r>
            <a:r>
              <a:rPr lang="en-US" baseline="0" dirty="0" smtClean="0"/>
              <a:t>matter that were used </a:t>
            </a:r>
            <a:r>
              <a:rPr lang="en-US" baseline="0" dirty="0" smtClean="0"/>
              <a:t>were somewhat different. For ozone, this included the use of threshold values, in particular at 60 and 75 ppb. This was based on EPA ozone modeling evaluation </a:t>
            </a:r>
            <a:r>
              <a:rPr lang="en-US" baseline="0" dirty="0" smtClean="0"/>
              <a:t>guidance, which recommends </a:t>
            </a:r>
            <a:r>
              <a:rPr lang="en-US" baseline="0" dirty="0" smtClean="0"/>
              <a:t>thresholds to eliminate the high frequency of low ozone concentrations and to target values that are most relevant to NAAQS compliance. </a:t>
            </a:r>
          </a:p>
          <a:p>
            <a:pPr marL="628650" lvl="1" indent="-171450">
              <a:buFontTx/>
              <a:buChar char="-"/>
            </a:pPr>
            <a:r>
              <a:rPr lang="en-US" baseline="0" dirty="0" smtClean="0"/>
              <a:t>In addition, results from previous studies were utilized to compare our </a:t>
            </a:r>
            <a:r>
              <a:rPr lang="en-US" baseline="0" dirty="0" smtClean="0"/>
              <a:t>results </a:t>
            </a:r>
            <a:r>
              <a:rPr lang="en-US" baseline="0" dirty="0" smtClean="0"/>
              <a:t>to. Fortunately, a paper from a few years </a:t>
            </a:r>
            <a:r>
              <a:rPr lang="en-US" baseline="0" dirty="0" smtClean="0"/>
              <a:t>back, Simon et al., </a:t>
            </a:r>
            <a:r>
              <a:rPr lang="en-US" baseline="0" dirty="0" smtClean="0"/>
              <a:t>compiled the regional modeling evaluation results from many publications between 2006-2012. As such, we were able to compare our results to the values from a somewhat large dataset</a:t>
            </a:r>
            <a:r>
              <a:rPr lang="en-US" baseline="0" dirty="0" smtClean="0"/>
              <a:t>.</a:t>
            </a:r>
          </a:p>
        </p:txBody>
      </p:sp>
      <p:sp>
        <p:nvSpPr>
          <p:cNvPr id="4" name="Slide Number Placeholder 3"/>
          <p:cNvSpPr>
            <a:spLocks noGrp="1"/>
          </p:cNvSpPr>
          <p:nvPr>
            <p:ph type="sldNum" sz="quarter" idx="10"/>
          </p:nvPr>
        </p:nvSpPr>
        <p:spPr/>
        <p:txBody>
          <a:bodyPr/>
          <a:lstStyle/>
          <a:p>
            <a:fld id="{BFEE3319-74F5-DA42-AFE6-61F12CEABA92}" type="slidenum">
              <a:rPr lang="en-US" smtClean="0"/>
              <a:t>6</a:t>
            </a:fld>
            <a:endParaRPr lang="en-US"/>
          </a:p>
        </p:txBody>
      </p:sp>
    </p:spTree>
    <p:extLst>
      <p:ext uri="{BB962C8B-B14F-4D97-AF65-F5344CB8AC3E}">
        <p14:creationId xmlns:p14="http://schemas.microsoft.com/office/powerpoint/2010/main" val="265308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smtClean="0"/>
              <a:t>For </a:t>
            </a:r>
            <a:r>
              <a:rPr lang="en-US" dirty="0" smtClean="0"/>
              <a:t>fine particulate</a:t>
            </a:r>
            <a:r>
              <a:rPr lang="en-US" baseline="0" dirty="0" smtClean="0"/>
              <a:t> matter and its </a:t>
            </a:r>
            <a:r>
              <a:rPr lang="en-US" baseline="0" dirty="0" smtClean="0"/>
              <a:t>components, widely </a:t>
            </a:r>
            <a:r>
              <a:rPr lang="en-US" baseline="0" dirty="0" smtClean="0"/>
              <a:t>used performance metrics </a:t>
            </a:r>
            <a:r>
              <a:rPr lang="en-US" baseline="0" dirty="0" smtClean="0"/>
              <a:t>proposed by </a:t>
            </a:r>
            <a:r>
              <a:rPr lang="en-US" baseline="0" dirty="0" err="1" smtClean="0"/>
              <a:t>Boylan</a:t>
            </a:r>
            <a:r>
              <a:rPr lang="en-US" baseline="0" dirty="0" smtClean="0"/>
              <a:t> and Russell for modeled mean fractional bias and mean fractional error were used. With these metrics, results from a model evaluation can fall within three calculated zones. </a:t>
            </a:r>
            <a:endParaRPr lang="en-US" baseline="0" dirty="0" smtClean="0"/>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If the results in a given population dataset fall within Zone 1 on each of these charts, your model met the modeling goal, which is “</a:t>
            </a:r>
            <a:r>
              <a:rPr lang="en-US" sz="1200" kern="1200" dirty="0" smtClean="0">
                <a:solidFill>
                  <a:schemeClr val="tx1"/>
                </a:solidFill>
                <a:effectLst/>
                <a:latin typeface="+mn-lt"/>
                <a:ea typeface="+mn-ea"/>
                <a:cs typeface="+mn-cs"/>
              </a:rPr>
              <a:t>is considered to be close to the best a model can be expected to achieve.</a:t>
            </a:r>
            <a:r>
              <a:rPr lang="en-US" baseline="0" dirty="0" smtClean="0"/>
              <a:t>” If the results fall within Zone 2, your model met the modeling criteria which means the model met “</a:t>
            </a:r>
            <a:r>
              <a:rPr lang="en-US" sz="1200" kern="1200" dirty="0" smtClean="0">
                <a:solidFill>
                  <a:schemeClr val="tx1"/>
                </a:solidFill>
                <a:effectLst/>
                <a:latin typeface="+mn-lt"/>
                <a:ea typeface="+mn-ea"/>
                <a:cs typeface="+mn-cs"/>
              </a:rPr>
              <a:t>the level of accuracy that is considered to be acceptable for modeling applications.” If your data falls</a:t>
            </a:r>
            <a:r>
              <a:rPr lang="en-US" sz="1200" kern="1200" baseline="0" dirty="0" smtClean="0">
                <a:solidFill>
                  <a:schemeClr val="tx1"/>
                </a:solidFill>
                <a:effectLst/>
                <a:latin typeface="+mn-lt"/>
                <a:ea typeface="+mn-ea"/>
                <a:cs typeface="+mn-cs"/>
              </a:rPr>
              <a:t> within Zone 3 then you meet neither of these definitions. </a:t>
            </a:r>
            <a:r>
              <a:rPr lang="en-US" sz="1200" kern="1200" baseline="0" dirty="0" smtClean="0">
                <a:solidFill>
                  <a:schemeClr val="tx1"/>
                </a:solidFill>
                <a:effectLst/>
                <a:latin typeface="+mn-lt"/>
                <a:ea typeface="+mn-ea"/>
                <a:cs typeface="+mn-cs"/>
              </a:rPr>
              <a:t>As seen, each of these zones asymptotically increase as the average observed concentration approaches zero, giving the model more room for error as the values decrease. </a:t>
            </a:r>
            <a:endParaRPr lang="en-US" sz="1200" kern="1200" baseline="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As well, another evaluation method utilized </a:t>
            </a:r>
            <a:r>
              <a:rPr lang="en-US" sz="1200" kern="1200" baseline="0" dirty="0" smtClean="0">
                <a:solidFill>
                  <a:schemeClr val="tx1"/>
                </a:solidFill>
                <a:effectLst/>
                <a:latin typeface="+mn-lt"/>
                <a:ea typeface="+mn-ea"/>
                <a:cs typeface="+mn-cs"/>
              </a:rPr>
              <a:t>the results published by Simon et al.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EE3319-74F5-DA42-AFE6-61F12CEABA92}" type="slidenum">
              <a:rPr lang="en-US" smtClean="0"/>
              <a:t>7</a:t>
            </a:fld>
            <a:endParaRPr lang="en-US"/>
          </a:p>
        </p:txBody>
      </p:sp>
    </p:spTree>
    <p:extLst>
      <p:ext uri="{BB962C8B-B14F-4D97-AF65-F5344CB8AC3E}">
        <p14:creationId xmlns:p14="http://schemas.microsoft.com/office/powerpoint/2010/main" val="265308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initial ozone results indicate that the observation and model pairings are </a:t>
            </a:r>
            <a:r>
              <a:rPr lang="en-US" baseline="0" dirty="0" smtClean="0"/>
              <a:t>seasonal and </a:t>
            </a:r>
            <a:r>
              <a:rPr lang="en-US" baseline="0" dirty="0" smtClean="0"/>
              <a:t>did experience interannual changes throughout the temporal period. These boxplots are the interquartile range values for the observed (dark bar) and the modeling (light bar) results. Acknowledging that this is a lot of data, I’d like to point out a few things. </a:t>
            </a:r>
          </a:p>
          <a:p>
            <a:pPr marL="171450" indent="-171450">
              <a:buFont typeface="Arial"/>
              <a:buChar char="•"/>
            </a:pPr>
            <a:r>
              <a:rPr lang="en-US" baseline="0" dirty="0" smtClean="0"/>
              <a:t>(1) Interannual trends are observed and modeled, as a result of the large decreases in precursor emissions. This includes a decrease in the 75</a:t>
            </a:r>
            <a:r>
              <a:rPr lang="en-US" baseline="30000" dirty="0" smtClean="0"/>
              <a:t>th</a:t>
            </a:r>
            <a:r>
              <a:rPr lang="en-US" baseline="0" dirty="0" smtClean="0"/>
              <a:t> percentile during the summer months and an increase in the 25</a:t>
            </a:r>
            <a:r>
              <a:rPr lang="en-US" baseline="30000" dirty="0" smtClean="0"/>
              <a:t>th</a:t>
            </a:r>
            <a:r>
              <a:rPr lang="en-US" baseline="0" dirty="0" smtClean="0"/>
              <a:t> percentile in the winter months. Both of these trends have also been reported in other studies.</a:t>
            </a:r>
          </a:p>
          <a:p>
            <a:pPr marL="171450" indent="-171450">
              <a:buFont typeface="Arial"/>
              <a:buChar char="•"/>
            </a:pPr>
            <a:r>
              <a:rPr lang="en-US" baseline="0" dirty="0" smtClean="0"/>
              <a:t>(2) The magnitude of the different between the modeled and observed 25</a:t>
            </a:r>
            <a:r>
              <a:rPr lang="en-US" baseline="30000" dirty="0" smtClean="0"/>
              <a:t>th</a:t>
            </a:r>
            <a:r>
              <a:rPr lang="en-US" baseline="0" dirty="0" smtClean="0"/>
              <a:t> percentile, 50</a:t>
            </a:r>
            <a:r>
              <a:rPr lang="en-US" baseline="30000" dirty="0" smtClean="0"/>
              <a:t>th</a:t>
            </a:r>
            <a:r>
              <a:rPr lang="en-US" baseline="0" dirty="0" smtClean="0"/>
              <a:t> percentile, and 75</a:t>
            </a:r>
            <a:r>
              <a:rPr lang="en-US" baseline="30000" dirty="0" smtClean="0"/>
              <a:t>th</a:t>
            </a:r>
            <a:r>
              <a:rPr lang="en-US" baseline="0" dirty="0" smtClean="0"/>
              <a:t> percentile values throughout this 11 year period shows very little variability. This long term trend indicates that the </a:t>
            </a:r>
            <a:r>
              <a:rPr lang="en-US" baseline="0" dirty="0" smtClean="0"/>
              <a:t>model and this framework are able to make consistent </a:t>
            </a:r>
            <a:r>
              <a:rPr lang="en-US" baseline="0" dirty="0" smtClean="0"/>
              <a:t>predictions </a:t>
            </a:r>
            <a:r>
              <a:rPr lang="en-US" baseline="0" dirty="0" smtClean="0"/>
              <a:t>of ozone, </a:t>
            </a:r>
            <a:r>
              <a:rPr lang="en-US" baseline="0" dirty="0" smtClean="0"/>
              <a:t>even in circumstances of vastly changing emissions. Since the modeling framework being targeted by this project is aimed for future settings, this indicates that as emissions continue to decrease, as predicted in the future, it is likely that this modeling framework should carry out stable levels of bias</a:t>
            </a:r>
            <a:r>
              <a:rPr lang="en-US" baseline="0" dirty="0" smtClean="0"/>
              <a:t>.</a:t>
            </a:r>
          </a:p>
        </p:txBody>
      </p:sp>
      <p:sp>
        <p:nvSpPr>
          <p:cNvPr id="4" name="Slide Number Placeholder 3"/>
          <p:cNvSpPr>
            <a:spLocks noGrp="1"/>
          </p:cNvSpPr>
          <p:nvPr>
            <p:ph type="sldNum" sz="quarter" idx="10"/>
          </p:nvPr>
        </p:nvSpPr>
        <p:spPr/>
        <p:txBody>
          <a:bodyPr/>
          <a:lstStyle/>
          <a:p>
            <a:fld id="{BFEE3319-74F5-DA42-AFE6-61F12CEABA92}" type="slidenum">
              <a:rPr lang="en-US" smtClean="0"/>
              <a:t>8</a:t>
            </a:fld>
            <a:endParaRPr lang="en-US"/>
          </a:p>
        </p:txBody>
      </p:sp>
    </p:spTree>
    <p:extLst>
      <p:ext uri="{BB962C8B-B14F-4D97-AF65-F5344CB8AC3E}">
        <p14:creationId xmlns:p14="http://schemas.microsoft.com/office/powerpoint/2010/main" val="400956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When considering all values, positive bias of 6-8 ppb. Excluding values below 60 ppb, model is nearly unbiased (-1 -- 0 ppb). Excluding values below 75 ppb, negative bias of 5-7 ppb.</a:t>
            </a:r>
          </a:p>
          <a:p>
            <a:pPr marL="171450" indent="-171450">
              <a:buFont typeface="Arial"/>
              <a:buChar char="•"/>
            </a:pPr>
            <a:r>
              <a:rPr lang="en-US" dirty="0" smtClean="0"/>
              <a:t>When </a:t>
            </a:r>
            <a:r>
              <a:rPr lang="en-US" dirty="0" smtClean="0"/>
              <a:t>evaluating the results </a:t>
            </a:r>
            <a:r>
              <a:rPr lang="en-US" dirty="0" smtClean="0"/>
              <a:t>against </a:t>
            </a:r>
            <a:r>
              <a:rPr lang="en-US" baseline="0" dirty="0" smtClean="0"/>
              <a:t>other </a:t>
            </a:r>
            <a:r>
              <a:rPr lang="en-US" baseline="0" dirty="0" smtClean="0"/>
              <a:t>published results, a few things are seen. </a:t>
            </a:r>
          </a:p>
          <a:p>
            <a:pPr marL="171450" indent="-171450">
              <a:buFont typeface="Arial"/>
              <a:buChar char="•"/>
            </a:pPr>
            <a:r>
              <a:rPr lang="en-US" baseline="0" dirty="0" smtClean="0"/>
              <a:t>(1) </a:t>
            </a:r>
            <a:r>
              <a:rPr lang="en-US" baseline="0" dirty="0" smtClean="0"/>
              <a:t>When </a:t>
            </a:r>
            <a:r>
              <a:rPr lang="en-US" baseline="0" dirty="0" smtClean="0"/>
              <a:t>the complete dataset of ozone results are compared to other model evaluation results, these values </a:t>
            </a:r>
            <a:r>
              <a:rPr lang="en-US" baseline="0" dirty="0" smtClean="0"/>
              <a:t>are on </a:t>
            </a:r>
            <a:r>
              <a:rPr lang="en-US" baseline="0" dirty="0" smtClean="0"/>
              <a:t>the higher end of other results.</a:t>
            </a:r>
          </a:p>
          <a:p>
            <a:pPr marL="171450" indent="-171450">
              <a:buFont typeface="Arial"/>
              <a:buChar char="•"/>
            </a:pPr>
            <a:r>
              <a:rPr lang="en-US" baseline="0" dirty="0" smtClean="0"/>
              <a:t>(2) However, after applying ozone thresholds, </a:t>
            </a:r>
            <a:r>
              <a:rPr lang="en-US" baseline="0" dirty="0" smtClean="0"/>
              <a:t>our results are statistically a bit better. For </a:t>
            </a:r>
            <a:r>
              <a:rPr lang="en-US" baseline="0" dirty="0" smtClean="0"/>
              <a:t>example, </a:t>
            </a:r>
            <a:r>
              <a:rPr lang="en-US" baseline="0" dirty="0" smtClean="0"/>
              <a:t>in </a:t>
            </a:r>
            <a:r>
              <a:rPr lang="en-US" baseline="0" dirty="0" smtClean="0"/>
              <a:t>Simon et al</a:t>
            </a:r>
            <a:r>
              <a:rPr lang="en-US" baseline="0" dirty="0" smtClean="0"/>
              <a:t>., after </a:t>
            </a:r>
            <a:r>
              <a:rPr lang="en-US" baseline="0" dirty="0" smtClean="0"/>
              <a:t>applying a 60 ppb and a 75 ppb threshold, the model bias drops to approximately -1 – 0 ppb and -5- -7 ppb, respectively. This improvement is due to the coupled fact that overall ozone bias is more positive in this framework that in other studies and that CMAQ tends to </a:t>
            </a:r>
            <a:r>
              <a:rPr lang="en-US" baseline="0" dirty="0" err="1" smtClean="0"/>
              <a:t>overpredict</a:t>
            </a:r>
            <a:r>
              <a:rPr lang="en-US" baseline="0" dirty="0" smtClean="0"/>
              <a:t> low ozone observations and </a:t>
            </a:r>
            <a:r>
              <a:rPr lang="en-US" baseline="0" dirty="0" err="1" smtClean="0"/>
              <a:t>underpredict</a:t>
            </a:r>
            <a:r>
              <a:rPr lang="en-US" baseline="0" dirty="0" smtClean="0"/>
              <a:t> high ozone observations</a:t>
            </a:r>
            <a:r>
              <a:rPr lang="en-US" baseline="0" dirty="0" smtClean="0"/>
              <a:t>.</a:t>
            </a:r>
          </a:p>
        </p:txBody>
      </p:sp>
      <p:sp>
        <p:nvSpPr>
          <p:cNvPr id="4" name="Slide Number Placeholder 3"/>
          <p:cNvSpPr>
            <a:spLocks noGrp="1"/>
          </p:cNvSpPr>
          <p:nvPr>
            <p:ph type="sldNum" sz="quarter" idx="10"/>
          </p:nvPr>
        </p:nvSpPr>
        <p:spPr/>
        <p:txBody>
          <a:bodyPr/>
          <a:lstStyle/>
          <a:p>
            <a:fld id="{BFEE3319-74F5-DA42-AFE6-61F12CEABA92}" type="slidenum">
              <a:rPr lang="en-US" smtClean="0"/>
              <a:t>9</a:t>
            </a:fld>
            <a:endParaRPr lang="en-US"/>
          </a:p>
        </p:txBody>
      </p:sp>
    </p:spTree>
    <p:extLst>
      <p:ext uri="{BB962C8B-B14F-4D97-AF65-F5344CB8AC3E}">
        <p14:creationId xmlns:p14="http://schemas.microsoft.com/office/powerpoint/2010/main" val="361860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7E9B14-6005-D34B-A30C-283B80282E1D}" type="datetime1">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295788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3EF2A-3314-024C-8B55-58D2083171D9}" type="datetime1">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273899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74109-941F-8744-BCFB-F950EA3B26F3}" type="datetime1">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13157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5FEE8-4617-C54E-AB39-7B4C079C0F99}" type="datetime1">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7568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68E87-332D-2544-8FD9-50CA5D87B6D7}" type="datetime1">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166305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E341F-607B-F442-938A-5C8569A4AD2A}" type="datetime1">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390740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4FEC9-BD97-2E4D-88E5-F99B5C95DD1D}" type="datetime1">
              <a:rPr lang="en-US" smtClean="0"/>
              <a:t>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48290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D538D-D4D6-134E-AC7E-77000A88B72D}" type="datetime1">
              <a:rPr lang="en-US" smtClean="0"/>
              <a:t>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343551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E06BE-5FD1-2444-9E3F-7AFF36CFDFAD}" type="datetime1">
              <a:rPr lang="en-US" smtClean="0"/>
              <a:t>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25795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E9EB0-24DF-E742-8C01-811270DACDA5}" type="datetime1">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221096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1C7F9-9A01-E542-BC34-80098078AA98}" type="datetime1">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96114-F6B2-4212-A504-06CCC4F79E31}" type="slidenum">
              <a:rPr lang="en-US" smtClean="0"/>
              <a:t>‹#›</a:t>
            </a:fld>
            <a:endParaRPr lang="en-US"/>
          </a:p>
        </p:txBody>
      </p:sp>
    </p:spTree>
    <p:extLst>
      <p:ext uri="{BB962C8B-B14F-4D97-AF65-F5344CB8AC3E}">
        <p14:creationId xmlns:p14="http://schemas.microsoft.com/office/powerpoint/2010/main" val="36424464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47B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E5FBF-624C-A549-9209-6D035AB4D792}" type="datetime1">
              <a:rPr lang="en-US" smtClean="0"/>
              <a:t>10/5/15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96114-F6B2-4212-A504-06CCC4F79E31}" type="slidenum">
              <a:rPr lang="en-US" smtClean="0"/>
              <a:t>‹#›</a:t>
            </a:fld>
            <a:endParaRPr lang="en-US"/>
          </a:p>
        </p:txBody>
      </p:sp>
    </p:spTree>
    <p:extLst>
      <p:ext uri="{BB962C8B-B14F-4D97-AF65-F5344CB8AC3E}">
        <p14:creationId xmlns:p14="http://schemas.microsoft.com/office/powerpoint/2010/main" val="108736828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819400"/>
          </a:xfrm>
        </p:spPr>
        <p:txBody>
          <a:bodyPr>
            <a:normAutofit/>
          </a:bodyPr>
          <a:lstStyle/>
          <a:p>
            <a:r>
              <a:rPr lang="en-US" dirty="0"/>
              <a:t>Evaluation of CMAQ Driven by Downscaled Historical Meteorological Fields</a:t>
            </a:r>
          </a:p>
        </p:txBody>
      </p:sp>
      <p:sp>
        <p:nvSpPr>
          <p:cNvPr id="3" name="Subtitle 2"/>
          <p:cNvSpPr>
            <a:spLocks noGrp="1"/>
          </p:cNvSpPr>
          <p:nvPr>
            <p:ph type="subTitle" idx="1"/>
          </p:nvPr>
        </p:nvSpPr>
        <p:spPr>
          <a:xfrm>
            <a:off x="228600" y="3810000"/>
            <a:ext cx="8686800" cy="2057400"/>
          </a:xfrm>
        </p:spPr>
        <p:txBody>
          <a:bodyPr>
            <a:normAutofit fontScale="92500" lnSpcReduction="20000"/>
          </a:bodyPr>
          <a:lstStyle/>
          <a:p>
            <a:r>
              <a:rPr lang="en-US" dirty="0" smtClean="0">
                <a:solidFill>
                  <a:schemeClr val="tx1"/>
                </a:solidFill>
              </a:rPr>
              <a:t>Karl Seltzer</a:t>
            </a:r>
            <a:r>
              <a:rPr lang="en-US" baseline="30000" dirty="0" smtClean="0">
                <a:solidFill>
                  <a:schemeClr val="tx1"/>
                </a:solidFill>
              </a:rPr>
              <a:t>1</a:t>
            </a:r>
            <a:r>
              <a:rPr lang="en-US" dirty="0" smtClean="0">
                <a:solidFill>
                  <a:schemeClr val="tx1"/>
                </a:solidFill>
              </a:rPr>
              <a:t>, Chris Nolte</a:t>
            </a:r>
            <a:r>
              <a:rPr lang="en-US" baseline="30000" dirty="0" smtClean="0">
                <a:solidFill>
                  <a:schemeClr val="tx1"/>
                </a:solidFill>
              </a:rPr>
              <a:t>2</a:t>
            </a:r>
            <a:r>
              <a:rPr lang="en-US" dirty="0" smtClean="0">
                <a:solidFill>
                  <a:schemeClr val="tx1"/>
                </a:solidFill>
              </a:rPr>
              <a:t>, Tanya Spero</a:t>
            </a:r>
            <a:r>
              <a:rPr lang="en-US" baseline="30000" dirty="0">
                <a:solidFill>
                  <a:schemeClr val="tx1"/>
                </a:solidFill>
              </a:rPr>
              <a:t>2</a:t>
            </a:r>
            <a:r>
              <a:rPr lang="en-US" dirty="0" smtClean="0">
                <a:solidFill>
                  <a:schemeClr val="tx1"/>
                </a:solidFill>
              </a:rPr>
              <a:t>, </a:t>
            </a:r>
          </a:p>
          <a:p>
            <a:r>
              <a:rPr lang="en-US" dirty="0" err="1" smtClean="0">
                <a:solidFill>
                  <a:schemeClr val="tx1"/>
                </a:solidFill>
              </a:rPr>
              <a:t>Wyat</a:t>
            </a:r>
            <a:r>
              <a:rPr lang="en-US" dirty="0" smtClean="0">
                <a:solidFill>
                  <a:schemeClr val="tx1"/>
                </a:solidFill>
              </a:rPr>
              <a:t> </a:t>
            </a:r>
            <a:r>
              <a:rPr lang="en-US" dirty="0" smtClean="0">
                <a:solidFill>
                  <a:schemeClr val="tx1"/>
                </a:solidFill>
              </a:rPr>
              <a:t>Appel</a:t>
            </a:r>
            <a:r>
              <a:rPr lang="en-US" baseline="30000" dirty="0">
                <a:solidFill>
                  <a:schemeClr val="tx1"/>
                </a:solidFill>
              </a:rPr>
              <a:t>2</a:t>
            </a:r>
            <a:r>
              <a:rPr lang="en-US" dirty="0" smtClean="0">
                <a:solidFill>
                  <a:schemeClr val="tx1"/>
                </a:solidFill>
              </a:rPr>
              <a:t>, </a:t>
            </a:r>
            <a:r>
              <a:rPr lang="en-US" dirty="0" err="1" smtClean="0">
                <a:solidFill>
                  <a:schemeClr val="tx1"/>
                </a:solidFill>
              </a:rPr>
              <a:t>Jia</a:t>
            </a:r>
            <a:r>
              <a:rPr lang="en-US" dirty="0" smtClean="0">
                <a:solidFill>
                  <a:schemeClr val="tx1"/>
                </a:solidFill>
              </a:rPr>
              <a:t> Xing</a:t>
            </a:r>
            <a:r>
              <a:rPr lang="en-US" baseline="30000" dirty="0" smtClean="0">
                <a:solidFill>
                  <a:schemeClr val="tx1"/>
                </a:solidFill>
              </a:rPr>
              <a:t>2</a:t>
            </a:r>
          </a:p>
          <a:p>
            <a:endParaRPr lang="en-US" sz="2200" baseline="30000" dirty="0" smtClean="0">
              <a:solidFill>
                <a:schemeClr val="tx1"/>
              </a:solidFill>
            </a:endParaRPr>
          </a:p>
          <a:p>
            <a:r>
              <a:rPr lang="en-US" dirty="0"/>
              <a:t>14th Annual CMAS Conference, Chapel Hill, </a:t>
            </a:r>
            <a:r>
              <a:rPr lang="en-US" dirty="0" smtClean="0"/>
              <a:t>NC</a:t>
            </a:r>
          </a:p>
          <a:p>
            <a:r>
              <a:rPr lang="en-US" dirty="0" smtClean="0"/>
              <a:t>7 </a:t>
            </a:r>
            <a:r>
              <a:rPr lang="en-US" dirty="0"/>
              <a:t>October 2015</a:t>
            </a:r>
            <a:endParaRPr lang="en-US" dirty="0">
              <a:solidFill>
                <a:schemeClr val="tx1"/>
              </a:solidFill>
            </a:endParaRPr>
          </a:p>
        </p:txBody>
      </p:sp>
      <p:sp>
        <p:nvSpPr>
          <p:cNvPr id="4" name="Subtitle 2"/>
          <p:cNvSpPr txBox="1">
            <a:spLocks/>
          </p:cNvSpPr>
          <p:nvPr/>
        </p:nvSpPr>
        <p:spPr>
          <a:xfrm>
            <a:off x="0" y="6248400"/>
            <a:ext cx="91440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smtClean="0">
                <a:solidFill>
                  <a:schemeClr val="tx1"/>
                </a:solidFill>
              </a:rPr>
              <a:t>1: </a:t>
            </a:r>
            <a:r>
              <a:rPr lang="en-US" sz="1600" dirty="0" smtClean="0"/>
              <a:t>Nicholas </a:t>
            </a:r>
            <a:r>
              <a:rPr lang="en-US" sz="1600" dirty="0"/>
              <a:t>School of the Environment, Duke University, Durham, NC </a:t>
            </a:r>
          </a:p>
          <a:p>
            <a:r>
              <a:rPr lang="en-US" sz="1600" dirty="0" smtClean="0">
                <a:solidFill>
                  <a:schemeClr val="tx1"/>
                </a:solidFill>
              </a:rPr>
              <a:t>2: </a:t>
            </a:r>
            <a:r>
              <a:rPr lang="en-US" sz="1600" dirty="0"/>
              <a:t>US Environmental Protection Agency, Research Triangle Park, Durham, NC </a:t>
            </a:r>
          </a:p>
        </p:txBody>
      </p:sp>
    </p:spTree>
    <p:extLst>
      <p:ext uri="{BB962C8B-B14F-4D97-AF65-F5344CB8AC3E}">
        <p14:creationId xmlns:p14="http://schemas.microsoft.com/office/powerpoint/2010/main" val="9171932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PM</a:t>
            </a:r>
            <a:r>
              <a:rPr lang="en-US" baseline="-25000" dirty="0" smtClean="0"/>
              <a:t>2.5</a:t>
            </a:r>
            <a:r>
              <a:rPr lang="en-US" dirty="0" smtClean="0"/>
              <a:t>: </a:t>
            </a:r>
            <a:r>
              <a:rPr lang="en-US" dirty="0"/>
              <a:t>CMAQ vs. </a:t>
            </a:r>
            <a:r>
              <a:rPr lang="en-US" dirty="0" smtClean="0"/>
              <a:t>CSN/IMPROVE</a:t>
            </a:r>
            <a:endParaRPr lang="en-US" dirty="0"/>
          </a:p>
        </p:txBody>
      </p:sp>
      <p:pic>
        <p:nvPicPr>
          <p:cNvPr id="5" name="Picture 4" descr="pm_season_monthly_boxplots.png"/>
          <p:cNvPicPr>
            <a:picLocks noChangeAspect="1"/>
          </p:cNvPicPr>
          <p:nvPr/>
        </p:nvPicPr>
        <p:blipFill rotWithShape="1">
          <a:blip r:embed="rId3">
            <a:extLst>
              <a:ext uri="{28A0092B-C50C-407E-A947-70E740481C1C}">
                <a14:useLocalDpi xmlns:a14="http://schemas.microsoft.com/office/drawing/2010/main" val="0"/>
              </a:ext>
            </a:extLst>
          </a:blip>
          <a:srcRect l="51014"/>
          <a:stretch/>
        </p:blipFill>
        <p:spPr>
          <a:xfrm>
            <a:off x="3886200" y="1447800"/>
            <a:ext cx="2351612" cy="4800600"/>
          </a:xfrm>
          <a:prstGeom prst="rect">
            <a:avLst/>
          </a:prstGeom>
          <a:ln w="12700">
            <a:solidFill>
              <a:schemeClr val="bg1"/>
            </a:solidFill>
          </a:ln>
        </p:spPr>
      </p:pic>
      <p:pic>
        <p:nvPicPr>
          <p:cNvPr id="6" name="Picture 5" descr="improve_season_monthly_boxplots.png"/>
          <p:cNvPicPr>
            <a:picLocks noChangeAspect="1"/>
          </p:cNvPicPr>
          <p:nvPr/>
        </p:nvPicPr>
        <p:blipFill rotWithShape="1">
          <a:blip r:embed="rId4">
            <a:extLst>
              <a:ext uri="{28A0092B-C50C-407E-A947-70E740481C1C}">
                <a14:useLocalDpi xmlns:a14="http://schemas.microsoft.com/office/drawing/2010/main" val="0"/>
              </a:ext>
            </a:extLst>
          </a:blip>
          <a:srcRect l="51015"/>
          <a:stretch/>
        </p:blipFill>
        <p:spPr>
          <a:xfrm>
            <a:off x="6629400" y="1447800"/>
            <a:ext cx="2351611" cy="4800600"/>
          </a:xfrm>
          <a:prstGeom prst="rect">
            <a:avLst/>
          </a:prstGeom>
          <a:ln w="12700">
            <a:solidFill>
              <a:schemeClr val="bg1"/>
            </a:solidFill>
          </a:ln>
        </p:spPr>
      </p:pic>
      <p:sp>
        <p:nvSpPr>
          <p:cNvPr id="7" name="Content Placeholder 2"/>
          <p:cNvSpPr>
            <a:spLocks noGrp="1"/>
          </p:cNvSpPr>
          <p:nvPr>
            <p:ph idx="1"/>
          </p:nvPr>
        </p:nvSpPr>
        <p:spPr>
          <a:xfrm>
            <a:off x="3886200" y="6248400"/>
            <a:ext cx="2362200" cy="609600"/>
          </a:xfrm>
        </p:spPr>
        <p:txBody>
          <a:bodyPr>
            <a:normAutofit/>
          </a:bodyPr>
          <a:lstStyle/>
          <a:p>
            <a:pPr marL="0" indent="0" algn="ctr">
              <a:buNone/>
            </a:pPr>
            <a:r>
              <a:rPr lang="en-US" dirty="0" smtClean="0"/>
              <a:t>CSN</a:t>
            </a:r>
            <a:endParaRPr lang="en-US" dirty="0"/>
          </a:p>
        </p:txBody>
      </p:sp>
      <p:sp>
        <p:nvSpPr>
          <p:cNvPr id="8" name="Content Placeholder 2"/>
          <p:cNvSpPr txBox="1">
            <a:spLocks/>
          </p:cNvSpPr>
          <p:nvPr/>
        </p:nvSpPr>
        <p:spPr>
          <a:xfrm>
            <a:off x="6553200" y="6248400"/>
            <a:ext cx="23622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000" dirty="0" smtClean="0"/>
              <a:t>IMPROVE</a:t>
            </a:r>
            <a:endParaRPr lang="en-US" sz="3000" dirty="0"/>
          </a:p>
        </p:txBody>
      </p:sp>
      <p:pic>
        <p:nvPicPr>
          <p:cNvPr id="11" name="Picture 10" descr="pm_season_monthly_boxplots.png"/>
          <p:cNvPicPr>
            <a:picLocks noChangeAspect="1"/>
          </p:cNvPicPr>
          <p:nvPr/>
        </p:nvPicPr>
        <p:blipFill rotWithShape="1">
          <a:blip r:embed="rId3">
            <a:extLst>
              <a:ext uri="{28A0092B-C50C-407E-A947-70E740481C1C}">
                <a14:useLocalDpi xmlns:a14="http://schemas.microsoft.com/office/drawing/2010/main" val="0"/>
              </a:ext>
            </a:extLst>
          </a:blip>
          <a:srcRect r="94997"/>
          <a:stretch/>
        </p:blipFill>
        <p:spPr>
          <a:xfrm>
            <a:off x="3581400" y="1447800"/>
            <a:ext cx="288880" cy="4800600"/>
          </a:xfrm>
          <a:prstGeom prst="rect">
            <a:avLst/>
          </a:prstGeom>
          <a:ln w="12700">
            <a:solidFill>
              <a:schemeClr val="bg1"/>
            </a:solidFill>
          </a:ln>
        </p:spPr>
      </p:pic>
      <p:pic>
        <p:nvPicPr>
          <p:cNvPr id="12" name="Picture 11" descr="pm_season_monthly_boxplots.png"/>
          <p:cNvPicPr>
            <a:picLocks noChangeAspect="1"/>
          </p:cNvPicPr>
          <p:nvPr/>
        </p:nvPicPr>
        <p:blipFill rotWithShape="1">
          <a:blip r:embed="rId3">
            <a:extLst>
              <a:ext uri="{28A0092B-C50C-407E-A947-70E740481C1C}">
                <a14:useLocalDpi xmlns:a14="http://schemas.microsoft.com/office/drawing/2010/main" val="0"/>
              </a:ext>
            </a:extLst>
          </a:blip>
          <a:srcRect r="94997"/>
          <a:stretch/>
        </p:blipFill>
        <p:spPr>
          <a:xfrm>
            <a:off x="6352928" y="1447800"/>
            <a:ext cx="288880" cy="4800600"/>
          </a:xfrm>
          <a:prstGeom prst="rect">
            <a:avLst/>
          </a:prstGeom>
          <a:ln w="12700">
            <a:solidFill>
              <a:schemeClr val="bg1"/>
            </a:solidFill>
          </a:ln>
        </p:spPr>
      </p:pic>
      <p:sp>
        <p:nvSpPr>
          <p:cNvPr id="13" name="Content Placeholder 2"/>
          <p:cNvSpPr txBox="1">
            <a:spLocks/>
          </p:cNvSpPr>
          <p:nvPr/>
        </p:nvSpPr>
        <p:spPr>
          <a:xfrm>
            <a:off x="0" y="2209800"/>
            <a:ext cx="3733800" cy="334670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Captures </a:t>
            </a:r>
            <a:r>
              <a:rPr lang="en-US" dirty="0" smtClean="0"/>
              <a:t>decreasing 75</a:t>
            </a:r>
            <a:r>
              <a:rPr lang="en-US" baseline="30000" dirty="0" smtClean="0"/>
              <a:t>th</a:t>
            </a:r>
            <a:r>
              <a:rPr lang="en-US" dirty="0" smtClean="0"/>
              <a:t> percentile during winter at urban and changing trends in summer months.</a:t>
            </a:r>
            <a:endParaRPr lang="en-US" dirty="0"/>
          </a:p>
        </p:txBody>
      </p:sp>
      <p:sp>
        <p:nvSpPr>
          <p:cNvPr id="10" name="TextBox 9"/>
          <p:cNvSpPr txBox="1"/>
          <p:nvPr/>
        </p:nvSpPr>
        <p:spPr>
          <a:xfrm>
            <a:off x="5410200" y="1648968"/>
            <a:ext cx="609600" cy="369332"/>
          </a:xfrm>
          <a:prstGeom prst="rect">
            <a:avLst/>
          </a:prstGeom>
          <a:solidFill>
            <a:schemeClr val="tx1"/>
          </a:solidFill>
        </p:spPr>
        <p:txBody>
          <a:bodyPr wrap="square" rtlCol="0">
            <a:spAutoFit/>
          </a:bodyPr>
          <a:lstStyle/>
          <a:p>
            <a:pPr algn="r"/>
            <a:r>
              <a:rPr lang="en-US" b="1" dirty="0" smtClean="0">
                <a:solidFill>
                  <a:schemeClr val="bg1"/>
                </a:solidFill>
              </a:rPr>
              <a:t>JJA</a:t>
            </a:r>
            <a:endParaRPr lang="en-US" b="1" dirty="0">
              <a:solidFill>
                <a:schemeClr val="bg1"/>
              </a:solidFill>
            </a:endParaRPr>
          </a:p>
        </p:txBody>
      </p:sp>
      <p:sp>
        <p:nvSpPr>
          <p:cNvPr id="14" name="TextBox 13"/>
          <p:cNvSpPr txBox="1"/>
          <p:nvPr/>
        </p:nvSpPr>
        <p:spPr>
          <a:xfrm>
            <a:off x="5498592" y="3974068"/>
            <a:ext cx="533400" cy="369332"/>
          </a:xfrm>
          <a:prstGeom prst="rect">
            <a:avLst/>
          </a:prstGeom>
          <a:solidFill>
            <a:schemeClr val="tx1"/>
          </a:solidFill>
        </p:spPr>
        <p:txBody>
          <a:bodyPr wrap="square" rtlCol="0">
            <a:spAutoFit/>
          </a:bodyPr>
          <a:lstStyle/>
          <a:p>
            <a:pPr algn="r"/>
            <a:r>
              <a:rPr lang="en-US" b="1" dirty="0" smtClean="0">
                <a:solidFill>
                  <a:schemeClr val="bg1"/>
                </a:solidFill>
              </a:rPr>
              <a:t>DJF</a:t>
            </a:r>
            <a:endParaRPr lang="en-US" b="1" dirty="0">
              <a:solidFill>
                <a:schemeClr val="bg1"/>
              </a:solidFill>
            </a:endParaRPr>
          </a:p>
        </p:txBody>
      </p:sp>
      <p:sp>
        <p:nvSpPr>
          <p:cNvPr id="15" name="TextBox 14"/>
          <p:cNvSpPr txBox="1"/>
          <p:nvPr/>
        </p:nvSpPr>
        <p:spPr>
          <a:xfrm>
            <a:off x="8141208" y="1648968"/>
            <a:ext cx="609600" cy="369332"/>
          </a:xfrm>
          <a:prstGeom prst="rect">
            <a:avLst/>
          </a:prstGeom>
          <a:solidFill>
            <a:schemeClr val="tx1"/>
          </a:solidFill>
        </p:spPr>
        <p:txBody>
          <a:bodyPr wrap="square" rtlCol="0">
            <a:spAutoFit/>
          </a:bodyPr>
          <a:lstStyle/>
          <a:p>
            <a:pPr algn="r"/>
            <a:r>
              <a:rPr lang="en-US" b="1" dirty="0" smtClean="0">
                <a:solidFill>
                  <a:schemeClr val="bg1"/>
                </a:solidFill>
              </a:rPr>
              <a:t>JJA</a:t>
            </a:r>
            <a:endParaRPr lang="en-US" b="1" dirty="0">
              <a:solidFill>
                <a:schemeClr val="bg1"/>
              </a:solidFill>
            </a:endParaRPr>
          </a:p>
        </p:txBody>
      </p:sp>
      <p:sp>
        <p:nvSpPr>
          <p:cNvPr id="16" name="TextBox 15"/>
          <p:cNvSpPr txBox="1"/>
          <p:nvPr/>
        </p:nvSpPr>
        <p:spPr>
          <a:xfrm>
            <a:off x="8229600" y="3974068"/>
            <a:ext cx="533400" cy="369332"/>
          </a:xfrm>
          <a:prstGeom prst="rect">
            <a:avLst/>
          </a:prstGeom>
          <a:solidFill>
            <a:schemeClr val="tx1"/>
          </a:solidFill>
        </p:spPr>
        <p:txBody>
          <a:bodyPr wrap="square" rtlCol="0">
            <a:spAutoFit/>
          </a:bodyPr>
          <a:lstStyle/>
          <a:p>
            <a:pPr algn="r"/>
            <a:r>
              <a:rPr lang="en-US" b="1" dirty="0" smtClean="0">
                <a:solidFill>
                  <a:schemeClr val="bg1"/>
                </a:solidFill>
              </a:rPr>
              <a:t>DJF</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0B296114-F6B2-4212-A504-06CCC4F79E31}" type="slidenum">
              <a:rPr lang="en-US" smtClean="0"/>
              <a:t>10</a:t>
            </a:fld>
            <a:endParaRPr lang="en-US"/>
          </a:p>
        </p:txBody>
      </p:sp>
      <p:sp>
        <p:nvSpPr>
          <p:cNvPr id="17" name="Content Placeholder 2"/>
          <p:cNvSpPr txBox="1">
            <a:spLocks/>
          </p:cNvSpPr>
          <p:nvPr/>
        </p:nvSpPr>
        <p:spPr>
          <a:xfrm>
            <a:off x="1371600" y="5867400"/>
            <a:ext cx="22098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200" dirty="0" smtClean="0"/>
              <a:t>Observed: Dark</a:t>
            </a:r>
          </a:p>
          <a:p>
            <a:pPr marL="0" indent="0" algn="r">
              <a:buNone/>
            </a:pPr>
            <a:r>
              <a:rPr lang="en-US" sz="2200" dirty="0" smtClean="0"/>
              <a:t>Modeled: Light</a:t>
            </a:r>
          </a:p>
        </p:txBody>
      </p:sp>
    </p:spTree>
    <p:extLst>
      <p:ext uri="{BB962C8B-B14F-4D97-AF65-F5344CB8AC3E}">
        <p14:creationId xmlns:p14="http://schemas.microsoft.com/office/powerpoint/2010/main" val="10960407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gle_plots_fb_pm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
            <a:ext cx="3840480" cy="3200400"/>
          </a:xfrm>
          <a:prstGeom prst="rect">
            <a:avLst/>
          </a:prstGeom>
          <a:ln w="12700">
            <a:solidFill>
              <a:schemeClr val="bg1"/>
            </a:solidFill>
          </a:ln>
        </p:spPr>
      </p:pic>
      <p:pic>
        <p:nvPicPr>
          <p:cNvPr id="5" name="Picture 4" descr="bugle_plots_fe_pm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52400"/>
            <a:ext cx="3840480" cy="3200400"/>
          </a:xfrm>
          <a:prstGeom prst="rect">
            <a:avLst/>
          </a:prstGeom>
          <a:ln w="12700">
            <a:solidFill>
              <a:schemeClr val="bg1"/>
            </a:solidFill>
          </a:ln>
        </p:spPr>
      </p:pic>
      <p:pic>
        <p:nvPicPr>
          <p:cNvPr id="6" name="Picture 5" descr="bugle_plots_fb_so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581400"/>
            <a:ext cx="3840480" cy="3200400"/>
          </a:xfrm>
          <a:prstGeom prst="rect">
            <a:avLst/>
          </a:prstGeom>
          <a:ln w="12700">
            <a:solidFill>
              <a:schemeClr val="bg1"/>
            </a:solidFill>
          </a:ln>
        </p:spPr>
      </p:pic>
      <p:pic>
        <p:nvPicPr>
          <p:cNvPr id="7" name="Picture 6" descr="bugle_plots_fe_so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3581400"/>
            <a:ext cx="3840480" cy="3200400"/>
          </a:xfrm>
          <a:prstGeom prst="rect">
            <a:avLst/>
          </a:prstGeom>
          <a:ln w="12700">
            <a:solidFill>
              <a:schemeClr val="bg1"/>
            </a:solidFill>
          </a:ln>
        </p:spPr>
      </p:pic>
      <p:sp>
        <p:nvSpPr>
          <p:cNvPr id="8" name="TextBox 7"/>
          <p:cNvSpPr txBox="1"/>
          <p:nvPr/>
        </p:nvSpPr>
        <p:spPr>
          <a:xfrm>
            <a:off x="1981200" y="194846"/>
            <a:ext cx="838200" cy="256480"/>
          </a:xfrm>
          <a:prstGeom prst="rect">
            <a:avLst/>
          </a:prstGeom>
          <a:solidFill>
            <a:schemeClr val="tx1"/>
          </a:solidFill>
        </p:spPr>
        <p:txBody>
          <a:bodyPr wrap="square" rtlCol="0">
            <a:spAutoFit/>
          </a:bodyPr>
          <a:lstStyle/>
          <a:p>
            <a:pPr algn="r">
              <a:lnSpc>
                <a:spcPct val="60000"/>
              </a:lnSpc>
            </a:pPr>
            <a:r>
              <a:rPr lang="en-US" sz="1600" b="1" dirty="0" smtClean="0">
                <a:solidFill>
                  <a:schemeClr val="bg1"/>
                </a:solidFill>
              </a:rPr>
              <a:t>PM</a:t>
            </a:r>
            <a:r>
              <a:rPr lang="en-US" sz="1600" b="1" baseline="-25000" dirty="0" smtClean="0">
                <a:solidFill>
                  <a:schemeClr val="bg1"/>
                </a:solidFill>
              </a:rPr>
              <a:t>2.5</a:t>
            </a:r>
            <a:endParaRPr lang="en-US" sz="1600" b="1" baseline="-25000" dirty="0">
              <a:solidFill>
                <a:schemeClr val="bg1"/>
              </a:solidFill>
            </a:endParaRPr>
          </a:p>
        </p:txBody>
      </p:sp>
      <p:sp>
        <p:nvSpPr>
          <p:cNvPr id="10" name="TextBox 9"/>
          <p:cNvSpPr txBox="1"/>
          <p:nvPr/>
        </p:nvSpPr>
        <p:spPr>
          <a:xfrm>
            <a:off x="6324600" y="200720"/>
            <a:ext cx="838200" cy="256480"/>
          </a:xfrm>
          <a:prstGeom prst="rect">
            <a:avLst/>
          </a:prstGeom>
          <a:solidFill>
            <a:schemeClr val="tx1"/>
          </a:solidFill>
        </p:spPr>
        <p:txBody>
          <a:bodyPr wrap="square" rtlCol="0">
            <a:spAutoFit/>
          </a:bodyPr>
          <a:lstStyle/>
          <a:p>
            <a:pPr algn="r">
              <a:lnSpc>
                <a:spcPct val="60000"/>
              </a:lnSpc>
            </a:pPr>
            <a:r>
              <a:rPr lang="en-US" sz="1600" b="1" dirty="0" smtClean="0">
                <a:solidFill>
                  <a:schemeClr val="bg1"/>
                </a:solidFill>
              </a:rPr>
              <a:t>PM</a:t>
            </a:r>
            <a:r>
              <a:rPr lang="en-US" sz="1600" b="1" baseline="-25000" dirty="0" smtClean="0">
                <a:solidFill>
                  <a:schemeClr val="bg1"/>
                </a:solidFill>
              </a:rPr>
              <a:t>2.5</a:t>
            </a:r>
            <a:endParaRPr lang="en-US" sz="1600" b="1" baseline="-25000" dirty="0">
              <a:solidFill>
                <a:schemeClr val="bg1"/>
              </a:solidFill>
            </a:endParaRPr>
          </a:p>
        </p:txBody>
      </p:sp>
      <p:sp>
        <p:nvSpPr>
          <p:cNvPr id="11" name="TextBox 10"/>
          <p:cNvSpPr txBox="1"/>
          <p:nvPr/>
        </p:nvSpPr>
        <p:spPr>
          <a:xfrm>
            <a:off x="2057400" y="3623846"/>
            <a:ext cx="838200" cy="256480"/>
          </a:xfrm>
          <a:prstGeom prst="rect">
            <a:avLst/>
          </a:prstGeom>
          <a:solidFill>
            <a:schemeClr val="tx1"/>
          </a:solidFill>
        </p:spPr>
        <p:txBody>
          <a:bodyPr wrap="square" rtlCol="0">
            <a:spAutoFit/>
          </a:bodyPr>
          <a:lstStyle/>
          <a:p>
            <a:pPr algn="r">
              <a:lnSpc>
                <a:spcPct val="60000"/>
              </a:lnSpc>
            </a:pPr>
            <a:r>
              <a:rPr lang="en-US" sz="1600" b="1" dirty="0" smtClean="0">
                <a:solidFill>
                  <a:schemeClr val="bg1"/>
                </a:solidFill>
              </a:rPr>
              <a:t>Sulfate</a:t>
            </a:r>
            <a:endParaRPr lang="en-US" sz="1600" b="1" baseline="-25000" dirty="0">
              <a:solidFill>
                <a:schemeClr val="bg1"/>
              </a:solidFill>
            </a:endParaRPr>
          </a:p>
        </p:txBody>
      </p:sp>
      <p:sp>
        <p:nvSpPr>
          <p:cNvPr id="12" name="TextBox 11"/>
          <p:cNvSpPr txBox="1"/>
          <p:nvPr/>
        </p:nvSpPr>
        <p:spPr>
          <a:xfrm>
            <a:off x="6400800" y="3629720"/>
            <a:ext cx="838200" cy="256480"/>
          </a:xfrm>
          <a:prstGeom prst="rect">
            <a:avLst/>
          </a:prstGeom>
          <a:solidFill>
            <a:schemeClr val="tx1"/>
          </a:solidFill>
        </p:spPr>
        <p:txBody>
          <a:bodyPr wrap="square" rtlCol="0">
            <a:spAutoFit/>
          </a:bodyPr>
          <a:lstStyle/>
          <a:p>
            <a:pPr algn="r">
              <a:lnSpc>
                <a:spcPct val="60000"/>
              </a:lnSpc>
            </a:pPr>
            <a:r>
              <a:rPr lang="en-US" sz="1600" b="1" dirty="0">
                <a:solidFill>
                  <a:schemeClr val="bg1"/>
                </a:solidFill>
              </a:rPr>
              <a:t>Sulfate</a:t>
            </a:r>
            <a:endParaRPr lang="en-US" sz="1600" b="1" baseline="-25000" dirty="0">
              <a:solidFill>
                <a:schemeClr val="bg1"/>
              </a:solidFill>
            </a:endParaRPr>
          </a:p>
        </p:txBody>
      </p:sp>
      <p:sp>
        <p:nvSpPr>
          <p:cNvPr id="13" name="TextBox 12"/>
          <p:cNvSpPr txBox="1"/>
          <p:nvPr/>
        </p:nvSpPr>
        <p:spPr>
          <a:xfrm rot="16200000">
            <a:off x="-100584" y="1488022"/>
            <a:ext cx="1664793" cy="235962"/>
          </a:xfrm>
          <a:prstGeom prst="rect">
            <a:avLst/>
          </a:prstGeom>
          <a:solidFill>
            <a:schemeClr val="tx1"/>
          </a:solidFill>
        </p:spPr>
        <p:txBody>
          <a:bodyPr wrap="square" rtlCol="0">
            <a:spAutoFit/>
          </a:bodyPr>
          <a:lstStyle/>
          <a:p>
            <a:pPr algn="r">
              <a:lnSpc>
                <a:spcPct val="60000"/>
              </a:lnSpc>
            </a:pPr>
            <a:r>
              <a:rPr lang="en-US" sz="1400" b="1" dirty="0" smtClean="0">
                <a:solidFill>
                  <a:schemeClr val="bg1"/>
                </a:solidFill>
              </a:rPr>
              <a:t>Mean Fraction Bias</a:t>
            </a:r>
            <a:endParaRPr lang="en-US" sz="1400" b="1" baseline="-25000" dirty="0">
              <a:solidFill>
                <a:schemeClr val="bg1"/>
              </a:solidFill>
            </a:endParaRPr>
          </a:p>
        </p:txBody>
      </p:sp>
      <p:sp>
        <p:nvSpPr>
          <p:cNvPr id="14" name="TextBox 13"/>
          <p:cNvSpPr txBox="1"/>
          <p:nvPr/>
        </p:nvSpPr>
        <p:spPr>
          <a:xfrm rot="16200000">
            <a:off x="-104815" y="5134016"/>
            <a:ext cx="1664793" cy="235962"/>
          </a:xfrm>
          <a:prstGeom prst="rect">
            <a:avLst/>
          </a:prstGeom>
          <a:solidFill>
            <a:schemeClr val="tx1"/>
          </a:solidFill>
        </p:spPr>
        <p:txBody>
          <a:bodyPr wrap="square" rtlCol="0">
            <a:spAutoFit/>
          </a:bodyPr>
          <a:lstStyle/>
          <a:p>
            <a:pPr algn="r">
              <a:lnSpc>
                <a:spcPct val="60000"/>
              </a:lnSpc>
            </a:pPr>
            <a:r>
              <a:rPr lang="en-US" sz="1400" b="1" dirty="0" smtClean="0">
                <a:solidFill>
                  <a:schemeClr val="bg1"/>
                </a:solidFill>
              </a:rPr>
              <a:t>Mean Fraction Bias</a:t>
            </a:r>
            <a:endParaRPr lang="en-US" sz="1400" b="1" baseline="-25000" dirty="0">
              <a:solidFill>
                <a:schemeClr val="bg1"/>
              </a:solidFill>
            </a:endParaRPr>
          </a:p>
        </p:txBody>
      </p:sp>
      <p:sp>
        <p:nvSpPr>
          <p:cNvPr id="15" name="TextBox 14"/>
          <p:cNvSpPr txBox="1"/>
          <p:nvPr/>
        </p:nvSpPr>
        <p:spPr>
          <a:xfrm rot="16200000">
            <a:off x="4096512" y="1476416"/>
            <a:ext cx="1664793" cy="235962"/>
          </a:xfrm>
          <a:prstGeom prst="rect">
            <a:avLst/>
          </a:prstGeom>
          <a:solidFill>
            <a:schemeClr val="tx1"/>
          </a:solidFill>
        </p:spPr>
        <p:txBody>
          <a:bodyPr wrap="square" rtlCol="0">
            <a:spAutoFit/>
          </a:bodyPr>
          <a:lstStyle/>
          <a:p>
            <a:pPr algn="r">
              <a:lnSpc>
                <a:spcPct val="60000"/>
              </a:lnSpc>
            </a:pPr>
            <a:r>
              <a:rPr lang="en-US" sz="1400" b="1" dirty="0" smtClean="0">
                <a:solidFill>
                  <a:schemeClr val="bg1"/>
                </a:solidFill>
              </a:rPr>
              <a:t>Mean Fraction Error</a:t>
            </a:r>
            <a:endParaRPr lang="en-US" sz="1400" b="1" baseline="-25000" dirty="0">
              <a:solidFill>
                <a:schemeClr val="bg1"/>
              </a:solidFill>
            </a:endParaRPr>
          </a:p>
        </p:txBody>
      </p:sp>
      <p:sp>
        <p:nvSpPr>
          <p:cNvPr id="16" name="TextBox 15"/>
          <p:cNvSpPr txBox="1"/>
          <p:nvPr/>
        </p:nvSpPr>
        <p:spPr>
          <a:xfrm rot="16200000">
            <a:off x="4096512" y="5122410"/>
            <a:ext cx="1664793" cy="235962"/>
          </a:xfrm>
          <a:prstGeom prst="rect">
            <a:avLst/>
          </a:prstGeom>
          <a:solidFill>
            <a:schemeClr val="tx1"/>
          </a:solidFill>
        </p:spPr>
        <p:txBody>
          <a:bodyPr wrap="square" rtlCol="0">
            <a:spAutoFit/>
          </a:bodyPr>
          <a:lstStyle/>
          <a:p>
            <a:pPr algn="r">
              <a:lnSpc>
                <a:spcPct val="60000"/>
              </a:lnSpc>
            </a:pPr>
            <a:r>
              <a:rPr lang="en-US" sz="1400" b="1" dirty="0" smtClean="0">
                <a:solidFill>
                  <a:schemeClr val="bg1"/>
                </a:solidFill>
              </a:rPr>
              <a:t>Mean Fraction Error</a:t>
            </a:r>
            <a:endParaRPr lang="en-US" sz="1400" b="1" baseline="-25000" dirty="0">
              <a:solidFill>
                <a:schemeClr val="bg1"/>
              </a:solidFill>
            </a:endParaRPr>
          </a:p>
        </p:txBody>
      </p:sp>
      <p:sp>
        <p:nvSpPr>
          <p:cNvPr id="2" name="Slide Number Placeholder 1"/>
          <p:cNvSpPr>
            <a:spLocks noGrp="1"/>
          </p:cNvSpPr>
          <p:nvPr>
            <p:ph type="sldNum" sz="quarter" idx="12"/>
          </p:nvPr>
        </p:nvSpPr>
        <p:spPr/>
        <p:txBody>
          <a:bodyPr/>
          <a:lstStyle/>
          <a:p>
            <a:fld id="{0B296114-F6B2-4212-A504-06CCC4F79E31}" type="slidenum">
              <a:rPr lang="en-US" smtClean="0"/>
              <a:t>11</a:t>
            </a:fld>
            <a:endParaRPr lang="en-US"/>
          </a:p>
        </p:txBody>
      </p:sp>
    </p:spTree>
    <p:extLst>
      <p:ext uri="{BB962C8B-B14F-4D97-AF65-F5344CB8AC3E}">
        <p14:creationId xmlns:p14="http://schemas.microsoft.com/office/powerpoint/2010/main" val="322590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gle_plots_fb_no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
            <a:ext cx="3840480" cy="3200400"/>
          </a:xfrm>
          <a:prstGeom prst="rect">
            <a:avLst/>
          </a:prstGeom>
          <a:ln w="12700">
            <a:solidFill>
              <a:schemeClr val="bg1"/>
            </a:solidFill>
          </a:ln>
        </p:spPr>
      </p:pic>
      <p:pic>
        <p:nvPicPr>
          <p:cNvPr id="7" name="Picture 6" descr="bugle_plots_fe_no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52400"/>
            <a:ext cx="3840480" cy="3200400"/>
          </a:xfrm>
          <a:prstGeom prst="rect">
            <a:avLst/>
          </a:prstGeom>
          <a:ln w="12700">
            <a:solidFill>
              <a:schemeClr val="bg1"/>
            </a:solidFill>
          </a:ln>
        </p:spPr>
      </p:pic>
      <p:pic>
        <p:nvPicPr>
          <p:cNvPr id="8" name="Picture 7" descr="bugle_plots_fb_t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581400"/>
            <a:ext cx="3840480" cy="3200400"/>
          </a:xfrm>
          <a:prstGeom prst="rect">
            <a:avLst/>
          </a:prstGeom>
          <a:ln w="12700">
            <a:solidFill>
              <a:schemeClr val="bg1"/>
            </a:solidFill>
          </a:ln>
        </p:spPr>
      </p:pic>
      <p:pic>
        <p:nvPicPr>
          <p:cNvPr id="9" name="Picture 8" descr="bugle_plots_fe_t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3581400"/>
            <a:ext cx="3840480" cy="3200400"/>
          </a:xfrm>
          <a:prstGeom prst="rect">
            <a:avLst/>
          </a:prstGeom>
          <a:ln w="12700">
            <a:solidFill>
              <a:schemeClr val="bg1"/>
            </a:solidFill>
          </a:ln>
        </p:spPr>
      </p:pic>
      <p:sp>
        <p:nvSpPr>
          <p:cNvPr id="10" name="TextBox 9"/>
          <p:cNvSpPr txBox="1"/>
          <p:nvPr/>
        </p:nvSpPr>
        <p:spPr>
          <a:xfrm>
            <a:off x="1981200" y="194846"/>
            <a:ext cx="838200" cy="256480"/>
          </a:xfrm>
          <a:prstGeom prst="rect">
            <a:avLst/>
          </a:prstGeom>
          <a:solidFill>
            <a:schemeClr val="tx1"/>
          </a:solidFill>
        </p:spPr>
        <p:txBody>
          <a:bodyPr wrap="square" rtlCol="0">
            <a:spAutoFit/>
          </a:bodyPr>
          <a:lstStyle/>
          <a:p>
            <a:pPr algn="r">
              <a:lnSpc>
                <a:spcPct val="60000"/>
              </a:lnSpc>
            </a:pPr>
            <a:r>
              <a:rPr lang="en-US" sz="1600" b="1" dirty="0" smtClean="0">
                <a:solidFill>
                  <a:schemeClr val="bg1"/>
                </a:solidFill>
              </a:rPr>
              <a:t>Nitrate</a:t>
            </a:r>
            <a:endParaRPr lang="en-US" sz="1600" b="1" baseline="-25000" dirty="0">
              <a:solidFill>
                <a:schemeClr val="bg1"/>
              </a:solidFill>
            </a:endParaRPr>
          </a:p>
        </p:txBody>
      </p:sp>
      <p:sp>
        <p:nvSpPr>
          <p:cNvPr id="11" name="TextBox 10"/>
          <p:cNvSpPr txBox="1"/>
          <p:nvPr/>
        </p:nvSpPr>
        <p:spPr>
          <a:xfrm>
            <a:off x="6324600" y="200720"/>
            <a:ext cx="838200" cy="256480"/>
          </a:xfrm>
          <a:prstGeom prst="rect">
            <a:avLst/>
          </a:prstGeom>
          <a:solidFill>
            <a:schemeClr val="tx1"/>
          </a:solidFill>
        </p:spPr>
        <p:txBody>
          <a:bodyPr wrap="square" rtlCol="0">
            <a:spAutoFit/>
          </a:bodyPr>
          <a:lstStyle/>
          <a:p>
            <a:pPr algn="r">
              <a:lnSpc>
                <a:spcPct val="60000"/>
              </a:lnSpc>
            </a:pPr>
            <a:r>
              <a:rPr lang="en-US" sz="1600" b="1" dirty="0" smtClean="0">
                <a:solidFill>
                  <a:schemeClr val="bg1"/>
                </a:solidFill>
              </a:rPr>
              <a:t>Nitrate</a:t>
            </a:r>
            <a:endParaRPr lang="en-US" sz="1600" b="1" baseline="-25000" dirty="0">
              <a:solidFill>
                <a:schemeClr val="bg1"/>
              </a:solidFill>
            </a:endParaRPr>
          </a:p>
        </p:txBody>
      </p:sp>
      <p:sp>
        <p:nvSpPr>
          <p:cNvPr id="12" name="TextBox 11"/>
          <p:cNvSpPr txBox="1"/>
          <p:nvPr/>
        </p:nvSpPr>
        <p:spPr>
          <a:xfrm>
            <a:off x="1676400" y="3623847"/>
            <a:ext cx="1447800" cy="256480"/>
          </a:xfrm>
          <a:prstGeom prst="rect">
            <a:avLst/>
          </a:prstGeom>
          <a:solidFill>
            <a:schemeClr val="tx1"/>
          </a:solidFill>
        </p:spPr>
        <p:txBody>
          <a:bodyPr wrap="square" rtlCol="0">
            <a:spAutoFit/>
          </a:bodyPr>
          <a:lstStyle/>
          <a:p>
            <a:pPr algn="r">
              <a:lnSpc>
                <a:spcPct val="60000"/>
              </a:lnSpc>
            </a:pPr>
            <a:r>
              <a:rPr lang="en-US" sz="1600" b="1" dirty="0" smtClean="0">
                <a:solidFill>
                  <a:schemeClr val="bg1"/>
                </a:solidFill>
              </a:rPr>
              <a:t>Total Carbon</a:t>
            </a:r>
            <a:endParaRPr lang="en-US" sz="1600" b="1" baseline="-25000" dirty="0">
              <a:solidFill>
                <a:schemeClr val="bg1"/>
              </a:solidFill>
            </a:endParaRPr>
          </a:p>
        </p:txBody>
      </p:sp>
      <p:sp>
        <p:nvSpPr>
          <p:cNvPr id="13" name="TextBox 12"/>
          <p:cNvSpPr txBox="1"/>
          <p:nvPr/>
        </p:nvSpPr>
        <p:spPr>
          <a:xfrm>
            <a:off x="6172200" y="3629720"/>
            <a:ext cx="1295400" cy="256480"/>
          </a:xfrm>
          <a:prstGeom prst="rect">
            <a:avLst/>
          </a:prstGeom>
          <a:solidFill>
            <a:schemeClr val="tx1"/>
          </a:solidFill>
        </p:spPr>
        <p:txBody>
          <a:bodyPr wrap="square" rtlCol="0">
            <a:spAutoFit/>
          </a:bodyPr>
          <a:lstStyle/>
          <a:p>
            <a:pPr algn="r">
              <a:lnSpc>
                <a:spcPct val="60000"/>
              </a:lnSpc>
            </a:pPr>
            <a:r>
              <a:rPr lang="en-US" sz="1600" b="1" dirty="0" smtClean="0">
                <a:solidFill>
                  <a:schemeClr val="bg1"/>
                </a:solidFill>
              </a:rPr>
              <a:t>Total Carbon</a:t>
            </a:r>
            <a:endParaRPr lang="en-US" sz="1600" b="1" baseline="-25000" dirty="0">
              <a:solidFill>
                <a:schemeClr val="bg1"/>
              </a:solidFill>
            </a:endParaRPr>
          </a:p>
        </p:txBody>
      </p:sp>
      <p:sp>
        <p:nvSpPr>
          <p:cNvPr id="14" name="TextBox 13"/>
          <p:cNvSpPr txBox="1"/>
          <p:nvPr/>
        </p:nvSpPr>
        <p:spPr>
          <a:xfrm rot="16200000">
            <a:off x="-100584" y="1488022"/>
            <a:ext cx="1664793" cy="235962"/>
          </a:xfrm>
          <a:prstGeom prst="rect">
            <a:avLst/>
          </a:prstGeom>
          <a:solidFill>
            <a:schemeClr val="tx1"/>
          </a:solidFill>
        </p:spPr>
        <p:txBody>
          <a:bodyPr wrap="square" rtlCol="0">
            <a:spAutoFit/>
          </a:bodyPr>
          <a:lstStyle/>
          <a:p>
            <a:pPr algn="r">
              <a:lnSpc>
                <a:spcPct val="60000"/>
              </a:lnSpc>
            </a:pPr>
            <a:r>
              <a:rPr lang="en-US" sz="1400" b="1" dirty="0" smtClean="0">
                <a:solidFill>
                  <a:schemeClr val="bg1"/>
                </a:solidFill>
              </a:rPr>
              <a:t>Mean Fraction Bias</a:t>
            </a:r>
            <a:endParaRPr lang="en-US" sz="1400" b="1" baseline="-25000" dirty="0">
              <a:solidFill>
                <a:schemeClr val="bg1"/>
              </a:solidFill>
            </a:endParaRPr>
          </a:p>
        </p:txBody>
      </p:sp>
      <p:sp>
        <p:nvSpPr>
          <p:cNvPr id="15" name="TextBox 14"/>
          <p:cNvSpPr txBox="1"/>
          <p:nvPr/>
        </p:nvSpPr>
        <p:spPr>
          <a:xfrm rot="16200000">
            <a:off x="-104815" y="5134016"/>
            <a:ext cx="1664793" cy="235962"/>
          </a:xfrm>
          <a:prstGeom prst="rect">
            <a:avLst/>
          </a:prstGeom>
          <a:solidFill>
            <a:schemeClr val="tx1"/>
          </a:solidFill>
        </p:spPr>
        <p:txBody>
          <a:bodyPr wrap="square" rtlCol="0">
            <a:spAutoFit/>
          </a:bodyPr>
          <a:lstStyle/>
          <a:p>
            <a:pPr algn="r">
              <a:lnSpc>
                <a:spcPct val="60000"/>
              </a:lnSpc>
            </a:pPr>
            <a:r>
              <a:rPr lang="en-US" sz="1400" b="1" dirty="0" smtClean="0">
                <a:solidFill>
                  <a:schemeClr val="bg1"/>
                </a:solidFill>
              </a:rPr>
              <a:t>Mean Fraction Bias</a:t>
            </a:r>
            <a:endParaRPr lang="en-US" sz="1400" b="1" baseline="-25000" dirty="0">
              <a:solidFill>
                <a:schemeClr val="bg1"/>
              </a:solidFill>
            </a:endParaRPr>
          </a:p>
        </p:txBody>
      </p:sp>
      <p:sp>
        <p:nvSpPr>
          <p:cNvPr id="16" name="TextBox 15"/>
          <p:cNvSpPr txBox="1"/>
          <p:nvPr/>
        </p:nvSpPr>
        <p:spPr>
          <a:xfrm rot="16200000">
            <a:off x="4096512" y="1476416"/>
            <a:ext cx="1664793" cy="235962"/>
          </a:xfrm>
          <a:prstGeom prst="rect">
            <a:avLst/>
          </a:prstGeom>
          <a:solidFill>
            <a:schemeClr val="tx1"/>
          </a:solidFill>
        </p:spPr>
        <p:txBody>
          <a:bodyPr wrap="square" rtlCol="0">
            <a:spAutoFit/>
          </a:bodyPr>
          <a:lstStyle/>
          <a:p>
            <a:pPr algn="r">
              <a:lnSpc>
                <a:spcPct val="60000"/>
              </a:lnSpc>
            </a:pPr>
            <a:r>
              <a:rPr lang="en-US" sz="1400" b="1" dirty="0" smtClean="0">
                <a:solidFill>
                  <a:schemeClr val="bg1"/>
                </a:solidFill>
              </a:rPr>
              <a:t>Mean Fraction Error</a:t>
            </a:r>
            <a:endParaRPr lang="en-US" sz="1400" b="1" baseline="-25000" dirty="0">
              <a:solidFill>
                <a:schemeClr val="bg1"/>
              </a:solidFill>
            </a:endParaRPr>
          </a:p>
        </p:txBody>
      </p:sp>
      <p:sp>
        <p:nvSpPr>
          <p:cNvPr id="17" name="TextBox 16"/>
          <p:cNvSpPr txBox="1"/>
          <p:nvPr/>
        </p:nvSpPr>
        <p:spPr>
          <a:xfrm rot="16200000">
            <a:off x="4096512" y="5122410"/>
            <a:ext cx="1664793" cy="235962"/>
          </a:xfrm>
          <a:prstGeom prst="rect">
            <a:avLst/>
          </a:prstGeom>
          <a:solidFill>
            <a:schemeClr val="tx1"/>
          </a:solidFill>
        </p:spPr>
        <p:txBody>
          <a:bodyPr wrap="square" rtlCol="0">
            <a:spAutoFit/>
          </a:bodyPr>
          <a:lstStyle/>
          <a:p>
            <a:pPr algn="r">
              <a:lnSpc>
                <a:spcPct val="60000"/>
              </a:lnSpc>
            </a:pPr>
            <a:r>
              <a:rPr lang="en-US" sz="1400" b="1" dirty="0" smtClean="0">
                <a:solidFill>
                  <a:schemeClr val="bg1"/>
                </a:solidFill>
              </a:rPr>
              <a:t>Mean Fraction Error</a:t>
            </a:r>
            <a:endParaRPr lang="en-US" sz="1400" b="1" baseline="-25000" dirty="0">
              <a:solidFill>
                <a:schemeClr val="bg1"/>
              </a:solidFill>
            </a:endParaRPr>
          </a:p>
        </p:txBody>
      </p:sp>
      <p:sp>
        <p:nvSpPr>
          <p:cNvPr id="2" name="Slide Number Placeholder 1"/>
          <p:cNvSpPr>
            <a:spLocks noGrp="1"/>
          </p:cNvSpPr>
          <p:nvPr>
            <p:ph type="sldNum" sz="quarter" idx="12"/>
          </p:nvPr>
        </p:nvSpPr>
        <p:spPr/>
        <p:txBody>
          <a:bodyPr/>
          <a:lstStyle/>
          <a:p>
            <a:fld id="{0B296114-F6B2-4212-A504-06CCC4F79E31}" type="slidenum">
              <a:rPr lang="en-US" smtClean="0"/>
              <a:t>12</a:t>
            </a:fld>
            <a:endParaRPr lang="en-US"/>
          </a:p>
        </p:txBody>
      </p:sp>
    </p:spTree>
    <p:extLst>
      <p:ext uri="{BB962C8B-B14F-4D97-AF65-F5344CB8AC3E}">
        <p14:creationId xmlns:p14="http://schemas.microsoft.com/office/powerpoint/2010/main" val="46652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on_PM25_boxplots_fb_all_comparison.png"/>
          <p:cNvPicPr>
            <a:picLocks noChangeAspect="1"/>
          </p:cNvPicPr>
          <p:nvPr/>
        </p:nvPicPr>
        <p:blipFill rotWithShape="1">
          <a:blip r:embed="rId3">
            <a:extLst>
              <a:ext uri="{28A0092B-C50C-407E-A947-70E740481C1C}">
                <a14:useLocalDpi xmlns:a14="http://schemas.microsoft.com/office/drawing/2010/main" val="0"/>
              </a:ext>
            </a:extLst>
          </a:blip>
          <a:srcRect t="48852" r="49583" b="1981"/>
          <a:stretch/>
        </p:blipFill>
        <p:spPr>
          <a:xfrm>
            <a:off x="4540162" y="2526268"/>
            <a:ext cx="4451438" cy="3798332"/>
          </a:xfrm>
          <a:prstGeom prst="rect">
            <a:avLst/>
          </a:prstGeom>
          <a:ln w="12700">
            <a:solidFill>
              <a:schemeClr val="bg1"/>
            </a:solidFill>
          </a:ln>
        </p:spPr>
      </p:pic>
      <p:pic>
        <p:nvPicPr>
          <p:cNvPr id="3" name="Picture 2" descr="simon_PM25_boxplots_fb_all_comparison.png"/>
          <p:cNvPicPr>
            <a:picLocks noChangeAspect="1"/>
          </p:cNvPicPr>
          <p:nvPr/>
        </p:nvPicPr>
        <p:blipFill rotWithShape="1">
          <a:blip r:embed="rId3">
            <a:extLst>
              <a:ext uri="{28A0092B-C50C-407E-A947-70E740481C1C}">
                <a14:useLocalDpi xmlns:a14="http://schemas.microsoft.com/office/drawing/2010/main" val="0"/>
              </a:ext>
            </a:extLst>
          </a:blip>
          <a:srcRect l="34994" r="41158" b="50852"/>
          <a:stretch/>
        </p:blipFill>
        <p:spPr>
          <a:xfrm>
            <a:off x="2307473" y="2514600"/>
            <a:ext cx="2112127" cy="3810000"/>
          </a:xfrm>
          <a:prstGeom prst="rect">
            <a:avLst/>
          </a:prstGeom>
          <a:ln w="12700">
            <a:solidFill>
              <a:schemeClr val="bg1"/>
            </a:solidFill>
          </a:ln>
        </p:spPr>
      </p:pic>
      <p:sp>
        <p:nvSpPr>
          <p:cNvPr id="7" name="Title 1"/>
          <p:cNvSpPr>
            <a:spLocks noGrp="1"/>
          </p:cNvSpPr>
          <p:nvPr>
            <p:ph type="title"/>
          </p:nvPr>
        </p:nvSpPr>
        <p:spPr>
          <a:xfrm>
            <a:off x="228600" y="304800"/>
            <a:ext cx="8686800" cy="1447800"/>
          </a:xfrm>
        </p:spPr>
        <p:txBody>
          <a:bodyPr>
            <a:normAutofit fontScale="90000"/>
          </a:bodyPr>
          <a:lstStyle/>
          <a:p>
            <a:r>
              <a:rPr lang="en-US" dirty="0"/>
              <a:t>Comparison to Other Studies Summarized by Simon et al</a:t>
            </a:r>
            <a:r>
              <a:rPr lang="en-US" dirty="0" smtClean="0"/>
              <a:t>., AE, 2012</a:t>
            </a:r>
            <a:endParaRPr lang="en-US" dirty="0"/>
          </a:p>
        </p:txBody>
      </p:sp>
      <p:pic>
        <p:nvPicPr>
          <p:cNvPr id="4" name="Picture 3" descr="simon_PM25_boxplots_fb_all_comparison.png"/>
          <p:cNvPicPr>
            <a:picLocks noChangeAspect="1"/>
          </p:cNvPicPr>
          <p:nvPr/>
        </p:nvPicPr>
        <p:blipFill rotWithShape="1">
          <a:blip r:embed="rId3">
            <a:extLst>
              <a:ext uri="{28A0092B-C50C-407E-A947-70E740481C1C}">
                <a14:useLocalDpi xmlns:a14="http://schemas.microsoft.com/office/drawing/2010/main" val="0"/>
              </a:ext>
            </a:extLst>
          </a:blip>
          <a:srcRect l="82929" t="3676" r="3709" b="88076"/>
          <a:stretch/>
        </p:blipFill>
        <p:spPr>
          <a:xfrm>
            <a:off x="304800" y="3733800"/>
            <a:ext cx="1692931" cy="914400"/>
          </a:xfrm>
          <a:prstGeom prst="rect">
            <a:avLst/>
          </a:prstGeom>
          <a:ln w="12700">
            <a:solidFill>
              <a:schemeClr val="bg1"/>
            </a:solidFill>
          </a:ln>
        </p:spPr>
      </p:pic>
      <p:sp>
        <p:nvSpPr>
          <p:cNvPr id="2" name="Slide Number Placeholder 1"/>
          <p:cNvSpPr>
            <a:spLocks noGrp="1"/>
          </p:cNvSpPr>
          <p:nvPr>
            <p:ph type="sldNum" sz="quarter" idx="12"/>
          </p:nvPr>
        </p:nvSpPr>
        <p:spPr/>
        <p:txBody>
          <a:bodyPr/>
          <a:lstStyle/>
          <a:p>
            <a:fld id="{0B296114-F6B2-4212-A504-06CCC4F79E31}" type="slidenum">
              <a:rPr lang="en-US" smtClean="0"/>
              <a:t>13</a:t>
            </a:fld>
            <a:endParaRPr lang="en-US"/>
          </a:p>
        </p:txBody>
      </p:sp>
    </p:spTree>
    <p:extLst>
      <p:ext uri="{BB962C8B-B14F-4D97-AF65-F5344CB8AC3E}">
        <p14:creationId xmlns:p14="http://schemas.microsoft.com/office/powerpoint/2010/main" val="78437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lstStyle/>
          <a:p>
            <a:r>
              <a:rPr lang="en-US" dirty="0" smtClean="0"/>
              <a:t>Summary</a:t>
            </a:r>
            <a:endParaRPr lang="en-US" dirty="0"/>
          </a:p>
        </p:txBody>
      </p:sp>
      <p:sp>
        <p:nvSpPr>
          <p:cNvPr id="3" name="Content Placeholder 2"/>
          <p:cNvSpPr>
            <a:spLocks noGrp="1"/>
          </p:cNvSpPr>
          <p:nvPr>
            <p:ph idx="1"/>
          </p:nvPr>
        </p:nvSpPr>
        <p:spPr>
          <a:xfrm>
            <a:off x="457200" y="1219200"/>
            <a:ext cx="8229600" cy="5181600"/>
          </a:xfrm>
        </p:spPr>
        <p:txBody>
          <a:bodyPr>
            <a:normAutofit fontScale="92500" lnSpcReduction="10000"/>
          </a:bodyPr>
          <a:lstStyle/>
          <a:p>
            <a:r>
              <a:rPr lang="en-US" dirty="0"/>
              <a:t>Air quality projections driven by historical downscaled meteorology are:</a:t>
            </a:r>
            <a:endParaRPr lang="en-US" dirty="0" smtClean="0">
              <a:solidFill>
                <a:srgbClr val="FFFFFF"/>
              </a:solidFill>
            </a:endParaRPr>
          </a:p>
          <a:p>
            <a:pPr lvl="1"/>
            <a:r>
              <a:rPr lang="en-US" sz="2500" dirty="0">
                <a:solidFill>
                  <a:srgbClr val="FFFFFF"/>
                </a:solidFill>
              </a:rPr>
              <a:t>T</a:t>
            </a:r>
            <a:r>
              <a:rPr lang="en-US" sz="2500" dirty="0" smtClean="0">
                <a:solidFill>
                  <a:srgbClr val="FFFFFF"/>
                </a:solidFill>
              </a:rPr>
              <a:t>ypically </a:t>
            </a:r>
            <a:r>
              <a:rPr lang="en-US" sz="2500" dirty="0">
                <a:solidFill>
                  <a:srgbClr val="FFFFFF"/>
                </a:solidFill>
              </a:rPr>
              <a:t>within defined modeling performance </a:t>
            </a:r>
            <a:r>
              <a:rPr lang="en-US" sz="2500" dirty="0" smtClean="0">
                <a:solidFill>
                  <a:srgbClr val="FFFFFF"/>
                </a:solidFill>
              </a:rPr>
              <a:t>metrics.</a:t>
            </a:r>
          </a:p>
          <a:p>
            <a:pPr lvl="1"/>
            <a:r>
              <a:rPr lang="en-US" sz="2500" dirty="0"/>
              <a:t>Comparable to other published modeling studies using higher-resolution driving meteorology</a:t>
            </a:r>
            <a:r>
              <a:rPr lang="en-US" sz="2500" dirty="0" smtClean="0"/>
              <a:t>.</a:t>
            </a:r>
          </a:p>
          <a:p>
            <a:r>
              <a:rPr lang="en-US" dirty="0"/>
              <a:t>Indicates that air quality-climate </a:t>
            </a:r>
            <a:r>
              <a:rPr lang="en-US" dirty="0" smtClean="0"/>
              <a:t>change </a:t>
            </a:r>
            <a:r>
              <a:rPr lang="en-US" dirty="0"/>
              <a:t>projections</a:t>
            </a:r>
            <a:r>
              <a:rPr lang="en-US" dirty="0" smtClean="0"/>
              <a:t>:</a:t>
            </a:r>
          </a:p>
          <a:p>
            <a:pPr lvl="1"/>
            <a:r>
              <a:rPr lang="en-US" sz="2500" dirty="0"/>
              <a:t>Would not be degraded by driving with downscaled </a:t>
            </a:r>
            <a:r>
              <a:rPr lang="en-US" sz="2500" dirty="0" smtClean="0"/>
              <a:t>meteorology.</a:t>
            </a:r>
          </a:p>
          <a:p>
            <a:pPr lvl="1"/>
            <a:r>
              <a:rPr lang="en-US" sz="2500" dirty="0" smtClean="0">
                <a:solidFill>
                  <a:srgbClr val="FFFFFF"/>
                </a:solidFill>
              </a:rPr>
              <a:t>O</a:t>
            </a:r>
            <a:r>
              <a:rPr lang="en-US" sz="2500" baseline="-25000" dirty="0" smtClean="0">
                <a:solidFill>
                  <a:srgbClr val="FFFFFF"/>
                </a:solidFill>
              </a:rPr>
              <a:t>3</a:t>
            </a:r>
            <a:r>
              <a:rPr lang="en-US" sz="2500" dirty="0" smtClean="0">
                <a:solidFill>
                  <a:srgbClr val="FFFFFF"/>
                </a:solidFill>
              </a:rPr>
              <a:t>, PM</a:t>
            </a:r>
            <a:r>
              <a:rPr lang="en-US" sz="2500" baseline="-25000" dirty="0" smtClean="0">
                <a:solidFill>
                  <a:srgbClr val="FFFFFF"/>
                </a:solidFill>
              </a:rPr>
              <a:t>2.5</a:t>
            </a:r>
            <a:r>
              <a:rPr lang="en-US" sz="2500" dirty="0" smtClean="0">
                <a:solidFill>
                  <a:srgbClr val="FFFFFF"/>
                </a:solidFill>
              </a:rPr>
              <a:t>, and </a:t>
            </a:r>
            <a:r>
              <a:rPr lang="en-US" sz="2500" dirty="0" err="1" smtClean="0">
                <a:solidFill>
                  <a:srgbClr val="FFFFFF"/>
                </a:solidFill>
              </a:rPr>
              <a:t>speciated</a:t>
            </a:r>
            <a:r>
              <a:rPr lang="en-US" sz="2500" dirty="0" smtClean="0">
                <a:solidFill>
                  <a:srgbClr val="FFFFFF"/>
                </a:solidFill>
              </a:rPr>
              <a:t> PM</a:t>
            </a:r>
            <a:r>
              <a:rPr lang="en-US" sz="2500" baseline="-25000" dirty="0" smtClean="0">
                <a:solidFill>
                  <a:srgbClr val="FFFFFF"/>
                </a:solidFill>
              </a:rPr>
              <a:t>2.5</a:t>
            </a:r>
            <a:r>
              <a:rPr lang="en-US" sz="2500" dirty="0" smtClean="0">
                <a:solidFill>
                  <a:srgbClr val="FFFFFF"/>
                </a:solidFill>
              </a:rPr>
              <a:t> can be predicted with “acceptable” bias, </a:t>
            </a:r>
            <a:r>
              <a:rPr lang="en-US" sz="2500" dirty="0">
                <a:solidFill>
                  <a:srgbClr val="FFFFFF"/>
                </a:solidFill>
              </a:rPr>
              <a:t>assuming </a:t>
            </a:r>
            <a:r>
              <a:rPr lang="en-US" sz="2500" dirty="0" smtClean="0">
                <a:solidFill>
                  <a:srgbClr val="FFFFFF"/>
                </a:solidFill>
              </a:rPr>
              <a:t>the </a:t>
            </a:r>
            <a:r>
              <a:rPr lang="en-US" sz="2500" dirty="0">
                <a:solidFill>
                  <a:srgbClr val="FFFFFF"/>
                </a:solidFill>
              </a:rPr>
              <a:t>coarse scale meteorological fields provided by the </a:t>
            </a:r>
            <a:r>
              <a:rPr lang="en-US" sz="2500" dirty="0" smtClean="0">
                <a:solidFill>
                  <a:srgbClr val="FFFFFF"/>
                </a:solidFill>
              </a:rPr>
              <a:t>GCM well represent the climate of the modeling temporal domain</a:t>
            </a:r>
            <a:r>
              <a:rPr lang="en-US" sz="2500" dirty="0" smtClean="0"/>
              <a:t>. </a:t>
            </a:r>
            <a:endParaRPr lang="en-US" sz="2500" dirty="0">
              <a:solidFill>
                <a:srgbClr val="FFFFFF"/>
              </a:solidFill>
            </a:endParaRPr>
          </a:p>
        </p:txBody>
      </p:sp>
      <p:sp>
        <p:nvSpPr>
          <p:cNvPr id="4" name="Slide Number Placeholder 3"/>
          <p:cNvSpPr>
            <a:spLocks noGrp="1"/>
          </p:cNvSpPr>
          <p:nvPr>
            <p:ph type="sldNum" sz="quarter" idx="12"/>
          </p:nvPr>
        </p:nvSpPr>
        <p:spPr/>
        <p:txBody>
          <a:bodyPr/>
          <a:lstStyle/>
          <a:p>
            <a:fld id="{0B296114-F6B2-4212-A504-06CCC4F79E31}" type="slidenum">
              <a:rPr lang="en-US" smtClean="0"/>
              <a:t>14</a:t>
            </a:fld>
            <a:endParaRPr lang="en-US"/>
          </a:p>
        </p:txBody>
      </p:sp>
    </p:spTree>
    <p:extLst>
      <p:ext uri="{BB962C8B-B14F-4D97-AF65-F5344CB8AC3E}">
        <p14:creationId xmlns:p14="http://schemas.microsoft.com/office/powerpoint/2010/main" val="3016435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a:t>
            </a:r>
            <a:r>
              <a:rPr lang="en-US" baseline="-25000" dirty="0" smtClean="0"/>
              <a:t>3</a:t>
            </a:r>
            <a:r>
              <a:rPr lang="en-US" dirty="0" smtClean="0"/>
              <a:t>: Spatial Distribution of Results</a:t>
            </a:r>
            <a:endParaRPr lang="en-US" dirty="0"/>
          </a:p>
        </p:txBody>
      </p:sp>
      <p:pic>
        <p:nvPicPr>
          <p:cNvPr id="3" name="Picture 2" descr="aqs_byseason_spatial_2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19200"/>
            <a:ext cx="7315200" cy="5486400"/>
          </a:xfrm>
          <a:prstGeom prst="rect">
            <a:avLst/>
          </a:prstGeom>
        </p:spPr>
      </p:pic>
      <p:sp>
        <p:nvSpPr>
          <p:cNvPr id="4" name="Slide Number Placeholder 3"/>
          <p:cNvSpPr>
            <a:spLocks noGrp="1"/>
          </p:cNvSpPr>
          <p:nvPr>
            <p:ph type="sldNum" sz="quarter" idx="12"/>
          </p:nvPr>
        </p:nvSpPr>
        <p:spPr/>
        <p:txBody>
          <a:bodyPr/>
          <a:lstStyle/>
          <a:p>
            <a:fld id="{0B296114-F6B2-4212-A504-06CCC4F79E31}" type="slidenum">
              <a:rPr lang="en-US" smtClean="0"/>
              <a:t>15</a:t>
            </a:fld>
            <a:endParaRPr lang="en-US"/>
          </a:p>
        </p:txBody>
      </p:sp>
    </p:spTree>
    <p:extLst>
      <p:ext uri="{BB962C8B-B14F-4D97-AF65-F5344CB8AC3E}">
        <p14:creationId xmlns:p14="http://schemas.microsoft.com/office/powerpoint/2010/main" val="3093994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PM</a:t>
            </a:r>
            <a:r>
              <a:rPr lang="en-US" baseline="-25000" dirty="0" smtClean="0"/>
              <a:t>2.5</a:t>
            </a:r>
            <a:r>
              <a:rPr lang="en-US" dirty="0" smtClean="0"/>
              <a:t>: Spatial Distribution of Results</a:t>
            </a:r>
            <a:endParaRPr lang="en-US" dirty="0"/>
          </a:p>
        </p:txBody>
      </p:sp>
      <p:pic>
        <p:nvPicPr>
          <p:cNvPr id="4" name="Picture 3" descr="speciated_pm25_byseason_spatial_2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19200"/>
            <a:ext cx="7315200" cy="5486400"/>
          </a:xfrm>
          <a:prstGeom prst="rect">
            <a:avLst/>
          </a:prstGeom>
        </p:spPr>
      </p:pic>
      <p:sp>
        <p:nvSpPr>
          <p:cNvPr id="3" name="Slide Number Placeholder 2"/>
          <p:cNvSpPr>
            <a:spLocks noGrp="1"/>
          </p:cNvSpPr>
          <p:nvPr>
            <p:ph type="sldNum" sz="quarter" idx="12"/>
          </p:nvPr>
        </p:nvSpPr>
        <p:spPr/>
        <p:txBody>
          <a:bodyPr/>
          <a:lstStyle/>
          <a:p>
            <a:fld id="{0B296114-F6B2-4212-A504-06CCC4F79E31}" type="slidenum">
              <a:rPr lang="en-US" smtClean="0"/>
              <a:t>16</a:t>
            </a:fld>
            <a:endParaRPr lang="en-US"/>
          </a:p>
        </p:txBody>
      </p:sp>
    </p:spTree>
    <p:extLst>
      <p:ext uri="{BB962C8B-B14F-4D97-AF65-F5344CB8AC3E}">
        <p14:creationId xmlns:p14="http://schemas.microsoft.com/office/powerpoint/2010/main" val="825232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Methods of Evaluation</a:t>
            </a:r>
            <a:endParaRPr lang="en-US" dirty="0"/>
          </a:p>
        </p:txBody>
      </p:sp>
      <p:sp>
        <p:nvSpPr>
          <p:cNvPr id="3" name="Content Placeholder 2"/>
          <p:cNvSpPr>
            <a:spLocks noGrp="1"/>
          </p:cNvSpPr>
          <p:nvPr>
            <p:ph idx="1"/>
          </p:nvPr>
        </p:nvSpPr>
        <p:spPr>
          <a:xfrm>
            <a:off x="457200" y="1219200"/>
            <a:ext cx="8229600" cy="5105399"/>
          </a:xfrm>
        </p:spPr>
        <p:txBody>
          <a:bodyPr>
            <a:normAutofit fontScale="92500" lnSpcReduction="10000"/>
          </a:bodyPr>
          <a:lstStyle/>
          <a:p>
            <a:r>
              <a:rPr lang="en-US" dirty="0" smtClean="0"/>
              <a:t>Statistical Measures:</a:t>
            </a:r>
          </a:p>
          <a:p>
            <a:endParaRPr lang="en-US" dirty="0"/>
          </a:p>
          <a:p>
            <a:endParaRPr lang="en-US" dirty="0" smtClean="0"/>
          </a:p>
          <a:p>
            <a:endParaRPr lang="en-US" dirty="0"/>
          </a:p>
          <a:p>
            <a:endParaRPr lang="en-US" dirty="0" smtClean="0"/>
          </a:p>
          <a:p>
            <a:r>
              <a:rPr lang="en-US" dirty="0" smtClean="0"/>
              <a:t>MB and ME are included due to their prevalence in model evaluations (easy to compare results). </a:t>
            </a:r>
          </a:p>
          <a:p>
            <a:r>
              <a:rPr lang="en-US" dirty="0" smtClean="0"/>
              <a:t>MFB and MFE do not assume that observations are the absolute truth. Their equations normalize to both the modeled and observed values.</a:t>
            </a:r>
          </a:p>
        </p:txBody>
      </p:sp>
      <p:pic>
        <p:nvPicPr>
          <p:cNvPr id="6" name="Picture 5" descr="Screen Shot 2015-09-16 at 11.16.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905000"/>
            <a:ext cx="2489200" cy="1676400"/>
          </a:xfrm>
          <a:prstGeom prst="rect">
            <a:avLst/>
          </a:prstGeom>
          <a:ln w="12700">
            <a:solidFill>
              <a:schemeClr val="bg1"/>
            </a:solidFill>
          </a:ln>
        </p:spPr>
      </p:pic>
      <p:pic>
        <p:nvPicPr>
          <p:cNvPr id="7" name="Picture 6" descr="Screen Shot 2015-09-16 at 11.16.0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905000"/>
            <a:ext cx="2400300" cy="1663700"/>
          </a:xfrm>
          <a:prstGeom prst="rect">
            <a:avLst/>
          </a:prstGeom>
          <a:ln w="12700">
            <a:solidFill>
              <a:schemeClr val="bg1"/>
            </a:solidFill>
          </a:ln>
        </p:spPr>
      </p:pic>
      <p:sp>
        <p:nvSpPr>
          <p:cNvPr id="4" name="Slide Number Placeholder 3"/>
          <p:cNvSpPr>
            <a:spLocks noGrp="1"/>
          </p:cNvSpPr>
          <p:nvPr>
            <p:ph type="sldNum" sz="quarter" idx="12"/>
          </p:nvPr>
        </p:nvSpPr>
        <p:spPr/>
        <p:txBody>
          <a:bodyPr/>
          <a:lstStyle/>
          <a:p>
            <a:fld id="{0B296114-F6B2-4212-A504-06CCC4F79E31}" type="slidenum">
              <a:rPr lang="en-US" smtClean="0"/>
              <a:t>17</a:t>
            </a:fld>
            <a:endParaRPr lang="en-US"/>
          </a:p>
        </p:txBody>
      </p:sp>
    </p:spTree>
    <p:extLst>
      <p:ext uri="{BB962C8B-B14F-4D97-AF65-F5344CB8AC3E}">
        <p14:creationId xmlns:p14="http://schemas.microsoft.com/office/powerpoint/2010/main" val="1392697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imon_PM25_boxplots_fb_all_compari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4800"/>
            <a:ext cx="7315200" cy="6400800"/>
          </a:xfrm>
          <a:prstGeom prst="rect">
            <a:avLst/>
          </a:prstGeom>
        </p:spPr>
      </p:pic>
      <p:sp>
        <p:nvSpPr>
          <p:cNvPr id="2" name="Slide Number Placeholder 1"/>
          <p:cNvSpPr>
            <a:spLocks noGrp="1"/>
          </p:cNvSpPr>
          <p:nvPr>
            <p:ph type="sldNum" sz="quarter" idx="12"/>
          </p:nvPr>
        </p:nvSpPr>
        <p:spPr/>
        <p:txBody>
          <a:bodyPr/>
          <a:lstStyle/>
          <a:p>
            <a:fld id="{0B296114-F6B2-4212-A504-06CCC4F79E31}" type="slidenum">
              <a:rPr lang="en-US" smtClean="0"/>
              <a:t>18</a:t>
            </a:fld>
            <a:endParaRPr lang="en-US"/>
          </a:p>
        </p:txBody>
      </p:sp>
    </p:spTree>
    <p:extLst>
      <p:ext uri="{BB962C8B-B14F-4D97-AF65-F5344CB8AC3E}">
        <p14:creationId xmlns:p14="http://schemas.microsoft.com/office/powerpoint/2010/main" val="2109369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simon_PM25_boxplots_fe_all_compari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4800"/>
            <a:ext cx="7315200" cy="6400800"/>
          </a:xfrm>
          <a:prstGeom prst="rect">
            <a:avLst/>
          </a:prstGeom>
        </p:spPr>
      </p:pic>
      <p:sp>
        <p:nvSpPr>
          <p:cNvPr id="2" name="Slide Number Placeholder 1"/>
          <p:cNvSpPr>
            <a:spLocks noGrp="1"/>
          </p:cNvSpPr>
          <p:nvPr>
            <p:ph type="sldNum" sz="quarter" idx="12"/>
          </p:nvPr>
        </p:nvSpPr>
        <p:spPr/>
        <p:txBody>
          <a:bodyPr/>
          <a:lstStyle/>
          <a:p>
            <a:fld id="{0B296114-F6B2-4212-A504-06CCC4F79E31}" type="slidenum">
              <a:rPr lang="en-US" smtClean="0"/>
              <a:t>19</a:t>
            </a:fld>
            <a:endParaRPr lang="en-US"/>
          </a:p>
        </p:txBody>
      </p:sp>
    </p:spTree>
    <p:extLst>
      <p:ext uri="{BB962C8B-B14F-4D97-AF65-F5344CB8AC3E}">
        <p14:creationId xmlns:p14="http://schemas.microsoft.com/office/powerpoint/2010/main" val="1261256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normAutofit/>
          </a:bodyPr>
          <a:lstStyle/>
          <a:p>
            <a:r>
              <a:rPr lang="en-US" dirty="0" smtClean="0"/>
              <a:t>Motivation</a:t>
            </a:r>
            <a:endParaRPr lang="en-US" dirty="0"/>
          </a:p>
        </p:txBody>
      </p:sp>
      <p:sp>
        <p:nvSpPr>
          <p:cNvPr id="3" name="Content Placeholder 2"/>
          <p:cNvSpPr>
            <a:spLocks noGrp="1"/>
          </p:cNvSpPr>
          <p:nvPr>
            <p:ph idx="1"/>
          </p:nvPr>
        </p:nvSpPr>
        <p:spPr>
          <a:xfrm>
            <a:off x="152400" y="1447800"/>
            <a:ext cx="8915400" cy="4724400"/>
          </a:xfrm>
        </p:spPr>
        <p:txBody>
          <a:bodyPr>
            <a:normAutofit/>
          </a:bodyPr>
          <a:lstStyle/>
          <a:p>
            <a:r>
              <a:rPr lang="en-US" sz="3000" dirty="0"/>
              <a:t>EPA Strategic </a:t>
            </a:r>
            <a:r>
              <a:rPr lang="en-US" sz="3000" dirty="0" smtClean="0"/>
              <a:t>Goal: </a:t>
            </a:r>
            <a:r>
              <a:rPr lang="en-US" sz="3000" dirty="0"/>
              <a:t> Addressing Climate Change and Improving Air Quality</a:t>
            </a:r>
            <a:r>
              <a:rPr lang="en-US" sz="3000" dirty="0" smtClean="0"/>
              <a:t>.</a:t>
            </a:r>
          </a:p>
          <a:p>
            <a:r>
              <a:rPr lang="en-US" sz="2800" dirty="0"/>
              <a:t>Is there additional bias introduced in air quality projections that are forced by dynamically downscaled meteorology?</a:t>
            </a:r>
          </a:p>
          <a:p>
            <a:r>
              <a:rPr lang="en-US" sz="2800" dirty="0"/>
              <a:t>Provide a baseline AQ evaluation for this downscaling framework</a:t>
            </a:r>
          </a:p>
          <a:p>
            <a:r>
              <a:rPr lang="en-US" sz="2800" dirty="0"/>
              <a:t>Determine if the framework is “acceptable” at predicting AQ</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0B296114-F6B2-4212-A504-06CCC4F79E31}" type="slidenum">
              <a:rPr lang="en-US" smtClean="0"/>
              <a:t>2</a:t>
            </a:fld>
            <a:endParaRPr lang="en-US"/>
          </a:p>
        </p:txBody>
      </p:sp>
    </p:spTree>
    <p:extLst>
      <p:ext uri="{BB962C8B-B14F-4D97-AF65-F5344CB8AC3E}">
        <p14:creationId xmlns:p14="http://schemas.microsoft.com/office/powerpoint/2010/main" val="1560263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normAutofit/>
          </a:bodyPr>
          <a:lstStyle/>
          <a:p>
            <a:r>
              <a:rPr lang="en-US" dirty="0" smtClean="0"/>
              <a:t>Meteorology Framework</a:t>
            </a:r>
            <a:endParaRPr lang="en-US" dirty="0"/>
          </a:p>
        </p:txBody>
      </p:sp>
      <p:sp>
        <p:nvSpPr>
          <p:cNvPr id="3" name="Content Placeholder 2"/>
          <p:cNvSpPr>
            <a:spLocks noGrp="1"/>
          </p:cNvSpPr>
          <p:nvPr>
            <p:ph idx="1"/>
          </p:nvPr>
        </p:nvSpPr>
        <p:spPr>
          <a:xfrm>
            <a:off x="381000" y="1066800"/>
            <a:ext cx="8534400" cy="5638800"/>
          </a:xfrm>
        </p:spPr>
        <p:txBody>
          <a:bodyPr>
            <a:normAutofit/>
          </a:bodyPr>
          <a:lstStyle/>
          <a:p>
            <a:r>
              <a:rPr lang="en-US" sz="2200" dirty="0"/>
              <a:t>Emulate downscaling for climate change, but use historical data so evaluation can occur.</a:t>
            </a:r>
            <a:endParaRPr lang="en-US" sz="2200" dirty="0" smtClean="0"/>
          </a:p>
          <a:p>
            <a:r>
              <a:rPr lang="en-US" sz="2200" dirty="0" smtClean="0"/>
              <a:t>Large</a:t>
            </a:r>
            <a:r>
              <a:rPr lang="en-US" sz="2200" dirty="0"/>
              <a:t>-scale </a:t>
            </a:r>
            <a:r>
              <a:rPr lang="en-US" sz="2200" dirty="0" smtClean="0"/>
              <a:t>met </a:t>
            </a:r>
            <a:r>
              <a:rPr lang="en-US" sz="2200" dirty="0"/>
              <a:t>from NCEP-DOE </a:t>
            </a:r>
            <a:r>
              <a:rPr lang="en-US" sz="2200" dirty="0" smtClean="0"/>
              <a:t>AMIP </a:t>
            </a:r>
            <a:r>
              <a:rPr lang="en-US" sz="2200" dirty="0"/>
              <a:t>II (R2)</a:t>
            </a:r>
            <a:r>
              <a:rPr lang="en-US" sz="2200" dirty="0" smtClean="0"/>
              <a:t>, 2.5° x 2.5</a:t>
            </a:r>
            <a:r>
              <a:rPr lang="en-US" sz="2200" dirty="0" smtClean="0"/>
              <a:t>°</a:t>
            </a:r>
            <a:endParaRPr lang="en-US" sz="2200" dirty="0"/>
          </a:p>
          <a:p>
            <a:endParaRPr lang="en-US" sz="2200" dirty="0" smtClean="0"/>
          </a:p>
          <a:p>
            <a:endParaRPr lang="en-US" sz="2200" dirty="0"/>
          </a:p>
          <a:p>
            <a:endParaRPr lang="en-US" sz="2200" dirty="0" smtClean="0"/>
          </a:p>
          <a:p>
            <a:endParaRPr lang="en-US" sz="2200" dirty="0" smtClean="0"/>
          </a:p>
          <a:p>
            <a:endParaRPr lang="en-US" sz="2200" dirty="0"/>
          </a:p>
          <a:p>
            <a:endParaRPr lang="en-US" sz="2200" dirty="0" smtClean="0"/>
          </a:p>
          <a:p>
            <a:endParaRPr lang="en-US" sz="2200" dirty="0" smtClean="0"/>
          </a:p>
          <a:p>
            <a:endParaRPr lang="en-US" sz="2200" dirty="0"/>
          </a:p>
          <a:p>
            <a:r>
              <a:rPr lang="en-US" sz="2200" dirty="0"/>
              <a:t>Dynamical downscaling over </a:t>
            </a:r>
            <a:r>
              <a:rPr lang="en-US" sz="2200" dirty="0" smtClean="0"/>
              <a:t>CONUS</a:t>
            </a:r>
            <a:r>
              <a:rPr lang="en-US" sz="2200" dirty="0"/>
              <a:t> </a:t>
            </a:r>
            <a:endParaRPr lang="en-US" sz="2200" dirty="0" smtClean="0"/>
          </a:p>
          <a:p>
            <a:pPr lvl="1"/>
            <a:r>
              <a:rPr lang="en-US" sz="2200" dirty="0" smtClean="0"/>
              <a:t>108</a:t>
            </a:r>
            <a:r>
              <a:rPr lang="en-US" sz="2200" dirty="0"/>
              <a:t>-36-km WRF (two-way nested</a:t>
            </a:r>
            <a:r>
              <a:rPr lang="en-US" sz="2200" dirty="0" smtClean="0"/>
              <a:t>)</a:t>
            </a:r>
          </a:p>
          <a:p>
            <a:pPr lvl="1"/>
            <a:r>
              <a:rPr lang="en-US" sz="2200" dirty="0"/>
              <a:t>FDDA without </a:t>
            </a:r>
            <a:r>
              <a:rPr lang="en-US" sz="2200" dirty="0" smtClean="0"/>
              <a:t>observations</a:t>
            </a:r>
          </a:p>
          <a:p>
            <a:pPr lvl="1"/>
            <a:endParaRPr lang="en-US" sz="2200" dirty="0" smtClean="0"/>
          </a:p>
        </p:txBody>
      </p:sp>
      <p:sp>
        <p:nvSpPr>
          <p:cNvPr id="4" name="Slide Number Placeholder 3"/>
          <p:cNvSpPr>
            <a:spLocks noGrp="1"/>
          </p:cNvSpPr>
          <p:nvPr>
            <p:ph type="sldNum" sz="quarter" idx="12"/>
          </p:nvPr>
        </p:nvSpPr>
        <p:spPr/>
        <p:txBody>
          <a:bodyPr/>
          <a:lstStyle/>
          <a:p>
            <a:fld id="{0B296114-F6B2-4212-A504-06CCC4F79E31}" type="slidenum">
              <a:rPr lang="en-US" smtClean="0"/>
              <a:t>3</a:t>
            </a:fld>
            <a:endParaRPr lang="en-US"/>
          </a:p>
        </p:txBody>
      </p:sp>
      <p:pic>
        <p:nvPicPr>
          <p:cNvPr id="18" name="Picture 17" descr="modele_on_glob_sample"/>
          <p:cNvPicPr>
            <a:picLocks noChangeAspect="1" noChangeArrowheads="1"/>
          </p:cNvPicPr>
          <p:nvPr/>
        </p:nvPicPr>
        <p:blipFill>
          <a:blip r:embed="rId3" cstate="print"/>
          <a:srcRect/>
          <a:stretch>
            <a:fillRect/>
          </a:stretch>
        </p:blipFill>
        <p:spPr bwMode="auto">
          <a:xfrm>
            <a:off x="152400" y="2266950"/>
            <a:ext cx="4003675" cy="3219450"/>
          </a:xfrm>
          <a:prstGeom prst="rect">
            <a:avLst/>
          </a:prstGeom>
          <a:noFill/>
          <a:ln w="12700">
            <a:solidFill>
              <a:schemeClr val="bg1"/>
            </a:solidFill>
            <a:miter lim="800000"/>
            <a:headEnd/>
            <a:tailEnd/>
          </a:ln>
        </p:spPr>
      </p:pic>
      <p:grpSp>
        <p:nvGrpSpPr>
          <p:cNvPr id="19" name="Group 18"/>
          <p:cNvGrpSpPr>
            <a:grpSpLocks/>
          </p:cNvGrpSpPr>
          <p:nvPr/>
        </p:nvGrpSpPr>
        <p:grpSpPr bwMode="auto">
          <a:xfrm>
            <a:off x="1281113" y="3152775"/>
            <a:ext cx="1939925" cy="1282700"/>
            <a:chOff x="3420" y="558"/>
            <a:chExt cx="1222" cy="808"/>
          </a:xfrm>
          <a:noFill/>
        </p:grpSpPr>
        <p:sp>
          <p:nvSpPr>
            <p:cNvPr id="20" name="Freeform 19"/>
            <p:cNvSpPr>
              <a:spLocks/>
            </p:cNvSpPr>
            <p:nvPr/>
          </p:nvSpPr>
          <p:spPr bwMode="auto">
            <a:xfrm>
              <a:off x="3420" y="582"/>
              <a:ext cx="63" cy="765"/>
            </a:xfrm>
            <a:custGeom>
              <a:avLst/>
              <a:gdLst>
                <a:gd name="T0" fmla="*/ 60 w 63"/>
                <a:gd name="T1" fmla="*/ 765 h 765"/>
                <a:gd name="T2" fmla="*/ 12 w 63"/>
                <a:gd name="T3" fmla="*/ 528 h 765"/>
                <a:gd name="T4" fmla="*/ 9 w 63"/>
                <a:gd name="T5" fmla="*/ 252 h 765"/>
                <a:gd name="T6" fmla="*/ 63 w 63"/>
                <a:gd name="T7" fmla="*/ 0 h 765"/>
                <a:gd name="T8" fmla="*/ 0 60000 65536"/>
                <a:gd name="T9" fmla="*/ 0 60000 65536"/>
                <a:gd name="T10" fmla="*/ 0 60000 65536"/>
                <a:gd name="T11" fmla="*/ 0 60000 65536"/>
                <a:gd name="T12" fmla="*/ 0 w 63"/>
                <a:gd name="T13" fmla="*/ 0 h 765"/>
                <a:gd name="T14" fmla="*/ 63 w 63"/>
                <a:gd name="T15" fmla="*/ 765 h 765"/>
              </a:gdLst>
              <a:ahLst/>
              <a:cxnLst>
                <a:cxn ang="T8">
                  <a:pos x="T0" y="T1"/>
                </a:cxn>
                <a:cxn ang="T9">
                  <a:pos x="T2" y="T3"/>
                </a:cxn>
                <a:cxn ang="T10">
                  <a:pos x="T4" y="T5"/>
                </a:cxn>
                <a:cxn ang="T11">
                  <a:pos x="T6" y="T7"/>
                </a:cxn>
              </a:cxnLst>
              <a:rect l="T12" t="T13" r="T14" b="T15"/>
              <a:pathLst>
                <a:path w="63" h="765">
                  <a:moveTo>
                    <a:pt x="60" y="765"/>
                  </a:moveTo>
                  <a:cubicBezTo>
                    <a:pt x="40" y="689"/>
                    <a:pt x="20" y="613"/>
                    <a:pt x="12" y="528"/>
                  </a:cubicBezTo>
                  <a:cubicBezTo>
                    <a:pt x="4" y="443"/>
                    <a:pt x="0" y="340"/>
                    <a:pt x="9" y="252"/>
                  </a:cubicBezTo>
                  <a:cubicBezTo>
                    <a:pt x="18" y="164"/>
                    <a:pt x="40" y="82"/>
                    <a:pt x="63" y="0"/>
                  </a:cubicBezTo>
                </a:path>
              </a:pathLst>
            </a:custGeom>
            <a:grpFill/>
            <a:ln w="28575" cmpd="sng">
              <a:solidFill>
                <a:schemeClr val="bg1"/>
              </a:solidFill>
              <a:round/>
              <a:headEnd/>
              <a:tailEnd/>
            </a:ln>
          </p:spPr>
          <p:txBody>
            <a:bodyPr/>
            <a:lstStyle/>
            <a:p>
              <a:endParaRPr lang="en-US"/>
            </a:p>
          </p:txBody>
        </p:sp>
        <p:sp>
          <p:nvSpPr>
            <p:cNvPr id="21" name="Freeform 20"/>
            <p:cNvSpPr>
              <a:spLocks/>
            </p:cNvSpPr>
            <p:nvPr/>
          </p:nvSpPr>
          <p:spPr bwMode="auto">
            <a:xfrm>
              <a:off x="4578" y="603"/>
              <a:ext cx="64" cy="741"/>
            </a:xfrm>
            <a:custGeom>
              <a:avLst/>
              <a:gdLst>
                <a:gd name="T0" fmla="*/ 3 w 64"/>
                <a:gd name="T1" fmla="*/ 741 h 741"/>
                <a:gd name="T2" fmla="*/ 52 w 64"/>
                <a:gd name="T3" fmla="*/ 525 h 741"/>
                <a:gd name="T4" fmla="*/ 55 w 64"/>
                <a:gd name="T5" fmla="*/ 249 h 741"/>
                <a:gd name="T6" fmla="*/ 0 w 64"/>
                <a:gd name="T7" fmla="*/ 0 h 741"/>
                <a:gd name="T8" fmla="*/ 0 60000 65536"/>
                <a:gd name="T9" fmla="*/ 0 60000 65536"/>
                <a:gd name="T10" fmla="*/ 0 60000 65536"/>
                <a:gd name="T11" fmla="*/ 0 60000 65536"/>
                <a:gd name="T12" fmla="*/ 0 w 64"/>
                <a:gd name="T13" fmla="*/ 0 h 741"/>
                <a:gd name="T14" fmla="*/ 64 w 64"/>
                <a:gd name="T15" fmla="*/ 741 h 741"/>
              </a:gdLst>
              <a:ahLst/>
              <a:cxnLst>
                <a:cxn ang="T8">
                  <a:pos x="T0" y="T1"/>
                </a:cxn>
                <a:cxn ang="T9">
                  <a:pos x="T2" y="T3"/>
                </a:cxn>
                <a:cxn ang="T10">
                  <a:pos x="T4" y="T5"/>
                </a:cxn>
                <a:cxn ang="T11">
                  <a:pos x="T6" y="T7"/>
                </a:cxn>
              </a:cxnLst>
              <a:rect l="T12" t="T13" r="T14" b="T15"/>
              <a:pathLst>
                <a:path w="64" h="741">
                  <a:moveTo>
                    <a:pt x="3" y="741"/>
                  </a:moveTo>
                  <a:cubicBezTo>
                    <a:pt x="11" y="705"/>
                    <a:pt x="43" y="607"/>
                    <a:pt x="52" y="525"/>
                  </a:cubicBezTo>
                  <a:cubicBezTo>
                    <a:pt x="61" y="443"/>
                    <a:pt x="64" y="336"/>
                    <a:pt x="55" y="249"/>
                  </a:cubicBezTo>
                  <a:cubicBezTo>
                    <a:pt x="46" y="162"/>
                    <a:pt x="11" y="52"/>
                    <a:pt x="0" y="0"/>
                  </a:cubicBezTo>
                </a:path>
              </a:pathLst>
            </a:custGeom>
            <a:grpFill/>
            <a:ln w="28575" cmpd="sng">
              <a:solidFill>
                <a:schemeClr val="bg1"/>
              </a:solidFill>
              <a:round/>
              <a:headEnd/>
              <a:tailEnd/>
            </a:ln>
          </p:spPr>
          <p:txBody>
            <a:bodyPr/>
            <a:lstStyle/>
            <a:p>
              <a:endParaRPr lang="en-US"/>
            </a:p>
          </p:txBody>
        </p:sp>
        <p:sp>
          <p:nvSpPr>
            <p:cNvPr id="22" name="Freeform 21"/>
            <p:cNvSpPr>
              <a:spLocks/>
            </p:cNvSpPr>
            <p:nvPr/>
          </p:nvSpPr>
          <p:spPr bwMode="auto">
            <a:xfrm>
              <a:off x="3486" y="558"/>
              <a:ext cx="1092" cy="45"/>
            </a:xfrm>
            <a:custGeom>
              <a:avLst/>
              <a:gdLst>
                <a:gd name="T0" fmla="*/ 0 w 1092"/>
                <a:gd name="T1" fmla="*/ 24 h 45"/>
                <a:gd name="T2" fmla="*/ 207 w 1092"/>
                <a:gd name="T3" fmla="*/ 6 h 45"/>
                <a:gd name="T4" fmla="*/ 435 w 1092"/>
                <a:gd name="T5" fmla="*/ 0 h 45"/>
                <a:gd name="T6" fmla="*/ 657 w 1092"/>
                <a:gd name="T7" fmla="*/ 3 h 45"/>
                <a:gd name="T8" fmla="*/ 873 w 1092"/>
                <a:gd name="T9" fmla="*/ 15 h 45"/>
                <a:gd name="T10" fmla="*/ 1092 w 1092"/>
                <a:gd name="T11" fmla="*/ 45 h 45"/>
                <a:gd name="T12" fmla="*/ 0 60000 65536"/>
                <a:gd name="T13" fmla="*/ 0 60000 65536"/>
                <a:gd name="T14" fmla="*/ 0 60000 65536"/>
                <a:gd name="T15" fmla="*/ 0 60000 65536"/>
                <a:gd name="T16" fmla="*/ 0 60000 65536"/>
                <a:gd name="T17" fmla="*/ 0 60000 65536"/>
                <a:gd name="T18" fmla="*/ 0 w 1092"/>
                <a:gd name="T19" fmla="*/ 0 h 45"/>
                <a:gd name="T20" fmla="*/ 1092 w 109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92" h="45">
                  <a:moveTo>
                    <a:pt x="0" y="24"/>
                  </a:moveTo>
                  <a:cubicBezTo>
                    <a:pt x="67" y="17"/>
                    <a:pt x="135" y="10"/>
                    <a:pt x="207" y="6"/>
                  </a:cubicBezTo>
                  <a:cubicBezTo>
                    <a:pt x="279" y="2"/>
                    <a:pt x="360" y="0"/>
                    <a:pt x="435" y="0"/>
                  </a:cubicBezTo>
                  <a:cubicBezTo>
                    <a:pt x="510" y="0"/>
                    <a:pt x="584" y="0"/>
                    <a:pt x="657" y="3"/>
                  </a:cubicBezTo>
                  <a:cubicBezTo>
                    <a:pt x="730" y="6"/>
                    <a:pt x="801" y="8"/>
                    <a:pt x="873" y="15"/>
                  </a:cubicBezTo>
                  <a:cubicBezTo>
                    <a:pt x="945" y="22"/>
                    <a:pt x="1047" y="39"/>
                    <a:pt x="1092" y="45"/>
                  </a:cubicBezTo>
                </a:path>
              </a:pathLst>
            </a:custGeom>
            <a:grpFill/>
            <a:ln w="28575" cmpd="sng">
              <a:solidFill>
                <a:schemeClr val="bg1"/>
              </a:solidFill>
              <a:round/>
              <a:headEnd/>
              <a:tailEnd/>
            </a:ln>
          </p:spPr>
          <p:txBody>
            <a:bodyPr/>
            <a:lstStyle/>
            <a:p>
              <a:endParaRPr lang="en-US"/>
            </a:p>
          </p:txBody>
        </p:sp>
        <p:sp>
          <p:nvSpPr>
            <p:cNvPr id="23" name="Freeform 22"/>
            <p:cNvSpPr>
              <a:spLocks/>
            </p:cNvSpPr>
            <p:nvPr/>
          </p:nvSpPr>
          <p:spPr bwMode="auto">
            <a:xfrm>
              <a:off x="3478" y="1344"/>
              <a:ext cx="1100" cy="22"/>
            </a:xfrm>
            <a:custGeom>
              <a:avLst/>
              <a:gdLst>
                <a:gd name="T0" fmla="*/ 0 w 1100"/>
                <a:gd name="T1" fmla="*/ 0 h 22"/>
                <a:gd name="T2" fmla="*/ 215 w 1100"/>
                <a:gd name="T3" fmla="*/ 15 h 22"/>
                <a:gd name="T4" fmla="*/ 434 w 1100"/>
                <a:gd name="T5" fmla="*/ 21 h 22"/>
                <a:gd name="T6" fmla="*/ 653 w 1100"/>
                <a:gd name="T7" fmla="*/ 21 h 22"/>
                <a:gd name="T8" fmla="*/ 875 w 1100"/>
                <a:gd name="T9" fmla="*/ 15 h 22"/>
                <a:gd name="T10" fmla="*/ 1100 w 1100"/>
                <a:gd name="T11" fmla="*/ 2 h 22"/>
                <a:gd name="T12" fmla="*/ 0 60000 65536"/>
                <a:gd name="T13" fmla="*/ 0 60000 65536"/>
                <a:gd name="T14" fmla="*/ 0 60000 65536"/>
                <a:gd name="T15" fmla="*/ 0 60000 65536"/>
                <a:gd name="T16" fmla="*/ 0 60000 65536"/>
                <a:gd name="T17" fmla="*/ 0 60000 65536"/>
                <a:gd name="T18" fmla="*/ 0 w 1100"/>
                <a:gd name="T19" fmla="*/ 0 h 22"/>
                <a:gd name="T20" fmla="*/ 1100 w 110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100" h="22">
                  <a:moveTo>
                    <a:pt x="0" y="0"/>
                  </a:moveTo>
                  <a:cubicBezTo>
                    <a:pt x="36" y="2"/>
                    <a:pt x="143" y="12"/>
                    <a:pt x="215" y="15"/>
                  </a:cubicBezTo>
                  <a:cubicBezTo>
                    <a:pt x="287" y="18"/>
                    <a:pt x="361" y="20"/>
                    <a:pt x="434" y="21"/>
                  </a:cubicBezTo>
                  <a:cubicBezTo>
                    <a:pt x="507" y="22"/>
                    <a:pt x="580" y="22"/>
                    <a:pt x="653" y="21"/>
                  </a:cubicBezTo>
                  <a:cubicBezTo>
                    <a:pt x="726" y="20"/>
                    <a:pt x="801" y="18"/>
                    <a:pt x="875" y="15"/>
                  </a:cubicBezTo>
                  <a:cubicBezTo>
                    <a:pt x="949" y="12"/>
                    <a:pt x="1053" y="5"/>
                    <a:pt x="1100" y="2"/>
                  </a:cubicBezTo>
                </a:path>
              </a:pathLst>
            </a:custGeom>
            <a:grpFill/>
            <a:ln w="28575" cmpd="sng">
              <a:solidFill>
                <a:schemeClr val="bg1"/>
              </a:solidFill>
              <a:round/>
              <a:headEnd/>
              <a:tailEnd/>
            </a:ln>
          </p:spPr>
          <p:txBody>
            <a:bodyPr/>
            <a:lstStyle/>
            <a:p>
              <a:endParaRPr lang="en-US"/>
            </a:p>
          </p:txBody>
        </p:sp>
      </p:grpSp>
      <p:pic>
        <p:nvPicPr>
          <p:cNvPr id="24" name="Picture 30" descr="wrf_on_its_grid_sample"/>
          <p:cNvPicPr>
            <a:picLocks noChangeAspect="1" noChangeArrowheads="1"/>
          </p:cNvPicPr>
          <p:nvPr/>
        </p:nvPicPr>
        <p:blipFill>
          <a:blip r:embed="rId4" cstate="print"/>
          <a:srcRect/>
          <a:stretch>
            <a:fillRect/>
          </a:stretch>
        </p:blipFill>
        <p:spPr bwMode="auto">
          <a:xfrm>
            <a:off x="4343400" y="2371725"/>
            <a:ext cx="4679950" cy="3033713"/>
          </a:xfrm>
          <a:prstGeom prst="rect">
            <a:avLst/>
          </a:prstGeom>
          <a:noFill/>
          <a:ln w="12700">
            <a:solidFill>
              <a:schemeClr val="bg1"/>
            </a:solidFill>
            <a:miter lim="800000"/>
            <a:headEnd/>
            <a:tailEnd/>
          </a:ln>
        </p:spPr>
      </p:pic>
      <p:sp>
        <p:nvSpPr>
          <p:cNvPr id="25" name="Line 34"/>
          <p:cNvSpPr>
            <a:spLocks noChangeShapeType="1"/>
          </p:cNvSpPr>
          <p:nvPr/>
        </p:nvSpPr>
        <p:spPr bwMode="auto">
          <a:xfrm>
            <a:off x="1371600" y="4419600"/>
            <a:ext cx="3429000" cy="533400"/>
          </a:xfrm>
          <a:prstGeom prst="line">
            <a:avLst/>
          </a:prstGeom>
          <a:noFill/>
          <a:ln w="28575">
            <a:solidFill>
              <a:schemeClr val="bg1"/>
            </a:solidFill>
            <a:prstDash val="dash"/>
            <a:round/>
            <a:headEnd/>
            <a:tailEnd/>
          </a:ln>
        </p:spPr>
        <p:txBody>
          <a:bodyPr/>
          <a:lstStyle/>
          <a:p>
            <a:endParaRPr lang="en-US"/>
          </a:p>
        </p:txBody>
      </p:sp>
      <p:sp>
        <p:nvSpPr>
          <p:cNvPr id="26" name="Line 35"/>
          <p:cNvSpPr>
            <a:spLocks noChangeShapeType="1"/>
          </p:cNvSpPr>
          <p:nvPr/>
        </p:nvSpPr>
        <p:spPr bwMode="auto">
          <a:xfrm flipV="1">
            <a:off x="1447800" y="2743200"/>
            <a:ext cx="3429000" cy="457201"/>
          </a:xfrm>
          <a:prstGeom prst="line">
            <a:avLst/>
          </a:prstGeom>
          <a:noFill/>
          <a:ln w="28575">
            <a:solidFill>
              <a:schemeClr val="bg1"/>
            </a:solidFill>
            <a:prstDash val="dash"/>
            <a:round/>
            <a:headEnd/>
            <a:tailEnd/>
          </a:ln>
        </p:spPr>
        <p:txBody>
          <a:bodyPr/>
          <a:lstStyle/>
          <a:p>
            <a:endParaRPr lang="en-US"/>
          </a:p>
        </p:txBody>
      </p:sp>
      <p:sp>
        <p:nvSpPr>
          <p:cNvPr id="27" name="Line 36"/>
          <p:cNvSpPr>
            <a:spLocks noChangeShapeType="1"/>
          </p:cNvSpPr>
          <p:nvPr/>
        </p:nvSpPr>
        <p:spPr bwMode="auto">
          <a:xfrm flipV="1">
            <a:off x="3124200" y="3124200"/>
            <a:ext cx="1752599" cy="152400"/>
          </a:xfrm>
          <a:prstGeom prst="line">
            <a:avLst/>
          </a:prstGeom>
          <a:noFill/>
          <a:ln w="28575">
            <a:solidFill>
              <a:schemeClr val="bg1"/>
            </a:solidFill>
            <a:prstDash val="dash"/>
            <a:round/>
            <a:headEnd/>
            <a:tailEnd/>
          </a:ln>
        </p:spPr>
        <p:txBody>
          <a:bodyPr/>
          <a:lstStyle/>
          <a:p>
            <a:endParaRPr lang="en-US"/>
          </a:p>
        </p:txBody>
      </p:sp>
      <p:sp>
        <p:nvSpPr>
          <p:cNvPr id="28" name="Line 39"/>
          <p:cNvSpPr>
            <a:spLocks noChangeShapeType="1"/>
          </p:cNvSpPr>
          <p:nvPr/>
        </p:nvSpPr>
        <p:spPr bwMode="auto">
          <a:xfrm>
            <a:off x="3200400" y="4343398"/>
            <a:ext cx="1600200" cy="228602"/>
          </a:xfrm>
          <a:prstGeom prst="line">
            <a:avLst/>
          </a:prstGeom>
          <a:noFill/>
          <a:ln w="28575">
            <a:solidFill>
              <a:schemeClr val="bg1"/>
            </a:solidFill>
            <a:prstDash val="dash"/>
            <a:round/>
            <a:headEnd/>
            <a:tailEnd/>
          </a:ln>
        </p:spPr>
        <p:txBody>
          <a:bodyPr/>
          <a:lstStyle/>
          <a:p>
            <a:endParaRPr lang="en-US"/>
          </a:p>
        </p:txBody>
      </p:sp>
      <p:sp>
        <p:nvSpPr>
          <p:cNvPr id="29" name="Text Box 41"/>
          <p:cNvSpPr txBox="1">
            <a:spLocks noChangeArrowheads="1"/>
          </p:cNvSpPr>
          <p:nvPr/>
        </p:nvSpPr>
        <p:spPr bwMode="auto">
          <a:xfrm>
            <a:off x="1219200" y="4552950"/>
            <a:ext cx="670376" cy="338554"/>
          </a:xfrm>
          <a:prstGeom prst="rect">
            <a:avLst/>
          </a:prstGeom>
          <a:noFill/>
          <a:ln w="9525">
            <a:noFill/>
            <a:miter lim="800000"/>
            <a:headEnd/>
            <a:tailEnd/>
          </a:ln>
        </p:spPr>
        <p:txBody>
          <a:bodyPr wrap="none">
            <a:spAutoFit/>
          </a:bodyPr>
          <a:lstStyle/>
          <a:p>
            <a:pPr algn="l"/>
            <a:r>
              <a:rPr lang="en-US" sz="1600" b="1" i="1" dirty="0">
                <a:solidFill>
                  <a:schemeClr val="accent1">
                    <a:lumMod val="50000"/>
                  </a:schemeClr>
                </a:solidFill>
                <a:latin typeface="+mj-lt"/>
              </a:rPr>
              <a:t>GCM</a:t>
            </a:r>
          </a:p>
        </p:txBody>
      </p:sp>
      <p:sp>
        <p:nvSpPr>
          <p:cNvPr id="30" name="Text Box 42"/>
          <p:cNvSpPr txBox="1">
            <a:spLocks noChangeArrowheads="1"/>
          </p:cNvSpPr>
          <p:nvPr/>
        </p:nvSpPr>
        <p:spPr bwMode="auto">
          <a:xfrm>
            <a:off x="4852988" y="4666963"/>
            <a:ext cx="653256" cy="338554"/>
          </a:xfrm>
          <a:prstGeom prst="rect">
            <a:avLst/>
          </a:prstGeom>
          <a:noFill/>
          <a:ln w="9525">
            <a:noFill/>
            <a:miter lim="800000"/>
            <a:headEnd/>
            <a:tailEnd/>
          </a:ln>
        </p:spPr>
        <p:txBody>
          <a:bodyPr wrap="none">
            <a:spAutoFit/>
          </a:bodyPr>
          <a:lstStyle/>
          <a:p>
            <a:pPr algn="l"/>
            <a:r>
              <a:rPr lang="en-US" sz="1600" b="1" i="1" dirty="0">
                <a:solidFill>
                  <a:schemeClr val="accent1">
                    <a:lumMod val="50000"/>
                  </a:schemeClr>
                </a:solidFill>
                <a:latin typeface="+mj-lt"/>
              </a:rPr>
              <a:t>RCM</a:t>
            </a:r>
          </a:p>
        </p:txBody>
      </p:sp>
    </p:spTree>
    <p:extLst>
      <p:ext uri="{BB962C8B-B14F-4D97-AF65-F5344CB8AC3E}">
        <p14:creationId xmlns:p14="http://schemas.microsoft.com/office/powerpoint/2010/main" val="12247322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AQ Modeling Framework</a:t>
            </a:r>
            <a:endParaRPr lang="en-US" dirty="0"/>
          </a:p>
        </p:txBody>
      </p:sp>
      <p:sp>
        <p:nvSpPr>
          <p:cNvPr id="3" name="Content Placeholder 2"/>
          <p:cNvSpPr>
            <a:spLocks noGrp="1"/>
          </p:cNvSpPr>
          <p:nvPr>
            <p:ph idx="1"/>
          </p:nvPr>
        </p:nvSpPr>
        <p:spPr>
          <a:xfrm>
            <a:off x="228600" y="1371600"/>
            <a:ext cx="8686800" cy="1143000"/>
          </a:xfrm>
        </p:spPr>
        <p:txBody>
          <a:bodyPr>
            <a:normAutofit/>
          </a:bodyPr>
          <a:lstStyle/>
          <a:p>
            <a:r>
              <a:rPr lang="en-US" sz="2800" dirty="0"/>
              <a:t>AQ simulated using CMAQ v.5.0.2 for 2000–2010</a:t>
            </a:r>
            <a:r>
              <a:rPr lang="en-US" sz="2800" dirty="0" smtClean="0"/>
              <a:t>.</a:t>
            </a:r>
            <a:endParaRPr lang="en-US" sz="2800" dirty="0" smtClean="0"/>
          </a:p>
        </p:txBody>
      </p:sp>
      <p:pic>
        <p:nvPicPr>
          <p:cNvPr id="4" name="Picture 3" descr="Screen Shot 2015-09-16 at 11.09.54 AM.png"/>
          <p:cNvPicPr>
            <a:picLocks noChangeAspect="1"/>
          </p:cNvPicPr>
          <p:nvPr/>
        </p:nvPicPr>
        <p:blipFill rotWithShape="1">
          <a:blip r:embed="rId3">
            <a:extLst>
              <a:ext uri="{28A0092B-C50C-407E-A947-70E740481C1C}">
                <a14:useLocalDpi xmlns:a14="http://schemas.microsoft.com/office/drawing/2010/main" val="0"/>
              </a:ext>
            </a:extLst>
          </a:blip>
          <a:srcRect r="82017"/>
          <a:stretch/>
        </p:blipFill>
        <p:spPr>
          <a:xfrm>
            <a:off x="228600" y="2209800"/>
            <a:ext cx="1109133" cy="2203450"/>
          </a:xfrm>
          <a:prstGeom prst="rect">
            <a:avLst/>
          </a:prstGeom>
          <a:ln w="12700">
            <a:solidFill>
              <a:schemeClr val="bg1"/>
            </a:solidFill>
          </a:ln>
        </p:spPr>
      </p:pic>
      <p:pic>
        <p:nvPicPr>
          <p:cNvPr id="5" name="Picture 4" descr="Screen Shot 2015-09-16 at 11.09.54 AM.png"/>
          <p:cNvPicPr>
            <a:picLocks noChangeAspect="1"/>
          </p:cNvPicPr>
          <p:nvPr/>
        </p:nvPicPr>
        <p:blipFill rotWithShape="1">
          <a:blip r:embed="rId3">
            <a:extLst>
              <a:ext uri="{28A0092B-C50C-407E-A947-70E740481C1C}">
                <a14:useLocalDpi xmlns:a14="http://schemas.microsoft.com/office/drawing/2010/main" val="0"/>
              </a:ext>
            </a:extLst>
          </a:blip>
          <a:srcRect l="27042"/>
          <a:stretch/>
        </p:blipFill>
        <p:spPr>
          <a:xfrm>
            <a:off x="1295400" y="2209800"/>
            <a:ext cx="4499883" cy="2203450"/>
          </a:xfrm>
          <a:prstGeom prst="rect">
            <a:avLst/>
          </a:prstGeom>
          <a:ln w="12700">
            <a:solidFill>
              <a:schemeClr val="bg1"/>
            </a:solidFill>
          </a:ln>
        </p:spPr>
      </p:pic>
      <p:pic>
        <p:nvPicPr>
          <p:cNvPr id="6" name="Picture 5" descr="Screen Shot 2015-09-16 at 11.09.24 AM.png"/>
          <p:cNvPicPr>
            <a:picLocks noChangeAspect="1"/>
          </p:cNvPicPr>
          <p:nvPr/>
        </p:nvPicPr>
        <p:blipFill rotWithShape="1">
          <a:blip r:embed="rId4">
            <a:extLst>
              <a:ext uri="{28A0092B-C50C-407E-A947-70E740481C1C}">
                <a14:useLocalDpi xmlns:a14="http://schemas.microsoft.com/office/drawing/2010/main" val="0"/>
              </a:ext>
            </a:extLst>
          </a:blip>
          <a:srcRect r="40404" b="14050"/>
          <a:stretch/>
        </p:blipFill>
        <p:spPr>
          <a:xfrm>
            <a:off x="5997838" y="2209800"/>
            <a:ext cx="2846686" cy="2209800"/>
          </a:xfrm>
          <a:prstGeom prst="rect">
            <a:avLst/>
          </a:prstGeom>
          <a:ln w="12700">
            <a:solidFill>
              <a:schemeClr val="bg1"/>
            </a:solidFill>
          </a:ln>
        </p:spPr>
      </p:pic>
      <p:sp>
        <p:nvSpPr>
          <p:cNvPr id="7" name="Content Placeholder 2"/>
          <p:cNvSpPr txBox="1">
            <a:spLocks/>
          </p:cNvSpPr>
          <p:nvPr/>
        </p:nvSpPr>
        <p:spPr>
          <a:xfrm>
            <a:off x="2286000" y="4343400"/>
            <a:ext cx="25146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b-NO" sz="1600" dirty="0" err="1"/>
              <a:t>Xing</a:t>
            </a:r>
            <a:r>
              <a:rPr lang="nb-NO" sz="1600" dirty="0"/>
              <a:t> et al., </a:t>
            </a:r>
            <a:r>
              <a:rPr lang="nb-NO" sz="1600" dirty="0" smtClean="0"/>
              <a:t>ACP, </a:t>
            </a:r>
            <a:r>
              <a:rPr lang="nb-NO" sz="1600" dirty="0"/>
              <a:t>2013</a:t>
            </a:r>
            <a:endParaRPr lang="en-US" sz="1600" dirty="0"/>
          </a:p>
        </p:txBody>
      </p:sp>
      <p:sp>
        <p:nvSpPr>
          <p:cNvPr id="10" name="Content Placeholder 2"/>
          <p:cNvSpPr txBox="1">
            <a:spLocks/>
          </p:cNvSpPr>
          <p:nvPr/>
        </p:nvSpPr>
        <p:spPr>
          <a:xfrm>
            <a:off x="6324600" y="4343400"/>
            <a:ext cx="25146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b-NO" sz="1600" dirty="0" err="1"/>
              <a:t>Xing</a:t>
            </a:r>
            <a:r>
              <a:rPr lang="nb-NO" sz="1600" dirty="0"/>
              <a:t> et al., ACP, 2013</a:t>
            </a:r>
            <a:endParaRPr lang="en-US" sz="1600" dirty="0"/>
          </a:p>
        </p:txBody>
      </p:sp>
      <p:sp>
        <p:nvSpPr>
          <p:cNvPr id="11" name="Content Placeholder 2"/>
          <p:cNvSpPr txBox="1">
            <a:spLocks/>
          </p:cNvSpPr>
          <p:nvPr/>
        </p:nvSpPr>
        <p:spPr>
          <a:xfrm>
            <a:off x="228600" y="4876800"/>
            <a:ext cx="86868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600" dirty="0" smtClean="0">
                <a:sym typeface="Wingdings"/>
              </a:rPr>
              <a:t>CMAQv5.0.2, CB05 </a:t>
            </a:r>
            <a:r>
              <a:rPr lang="en-US" sz="2600" dirty="0" smtClean="0">
                <a:sym typeface="Wingdings"/>
              </a:rPr>
              <a:t>Chemistry, </a:t>
            </a:r>
            <a:r>
              <a:rPr lang="en-US" sz="2600" dirty="0"/>
              <a:t>AERO6 aerosol module, and online calculation of photolysis rates. </a:t>
            </a:r>
            <a:endParaRPr lang="en-US" sz="2600" dirty="0" smtClean="0">
              <a:solidFill>
                <a:srgbClr val="FFFFFF"/>
              </a:solidFill>
            </a:endParaRPr>
          </a:p>
          <a:p>
            <a:pPr lvl="1"/>
            <a:r>
              <a:rPr lang="en-US" sz="2600" dirty="0"/>
              <a:t>Initial </a:t>
            </a:r>
            <a:r>
              <a:rPr lang="en-US" sz="2600" dirty="0" smtClean="0"/>
              <a:t>and </a:t>
            </a:r>
            <a:r>
              <a:rPr lang="en-US" sz="2600" dirty="0"/>
              <a:t>lateral boundary conditions </a:t>
            </a:r>
            <a:r>
              <a:rPr lang="en-US" sz="2600" dirty="0" smtClean="0"/>
              <a:t>originated </a:t>
            </a:r>
            <a:r>
              <a:rPr lang="en-US" sz="2600" dirty="0"/>
              <a:t>from a 108-km </a:t>
            </a:r>
            <a:r>
              <a:rPr lang="en-US" sz="2600" dirty="0" smtClean="0"/>
              <a:t>NH CMAQ simulation (</a:t>
            </a:r>
            <a:r>
              <a:rPr lang="en-US" sz="2600" dirty="0"/>
              <a:t>Xing et al., </a:t>
            </a:r>
            <a:r>
              <a:rPr lang="en-US" sz="2600" dirty="0" smtClean="0"/>
              <a:t>ACP, 2015</a:t>
            </a:r>
            <a:r>
              <a:rPr lang="en-US" sz="2600" dirty="0"/>
              <a:t>) </a:t>
            </a:r>
            <a:endParaRPr lang="en-US" sz="2600" dirty="0">
              <a:effectLst/>
            </a:endParaRPr>
          </a:p>
        </p:txBody>
      </p:sp>
      <p:sp>
        <p:nvSpPr>
          <p:cNvPr id="8" name="Slide Number Placeholder 7"/>
          <p:cNvSpPr>
            <a:spLocks noGrp="1"/>
          </p:cNvSpPr>
          <p:nvPr>
            <p:ph type="sldNum" sz="quarter" idx="12"/>
          </p:nvPr>
        </p:nvSpPr>
        <p:spPr/>
        <p:txBody>
          <a:bodyPr/>
          <a:lstStyle/>
          <a:p>
            <a:fld id="{0B296114-F6B2-4212-A504-06CCC4F79E31}" type="slidenum">
              <a:rPr lang="en-US" smtClean="0"/>
              <a:t>4</a:t>
            </a:fld>
            <a:endParaRPr lang="en-US"/>
          </a:p>
        </p:txBody>
      </p:sp>
    </p:spTree>
    <p:extLst>
      <p:ext uri="{BB962C8B-B14F-4D97-AF65-F5344CB8AC3E}">
        <p14:creationId xmlns:p14="http://schemas.microsoft.com/office/powerpoint/2010/main" val="41757011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884238"/>
          </a:xfrm>
        </p:spPr>
        <p:txBody>
          <a:bodyPr>
            <a:normAutofit/>
          </a:bodyPr>
          <a:lstStyle/>
          <a:p>
            <a:r>
              <a:rPr lang="en-US" dirty="0" smtClean="0"/>
              <a:t>Observation Networks</a:t>
            </a:r>
            <a:endParaRPr lang="en-US" dirty="0"/>
          </a:p>
        </p:txBody>
      </p:sp>
      <p:pic>
        <p:nvPicPr>
          <p:cNvPr id="5" name="Picture 4" descr="all_networks_si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828800"/>
            <a:ext cx="4267200" cy="3200400"/>
          </a:xfrm>
          <a:prstGeom prst="rect">
            <a:avLst/>
          </a:prstGeom>
          <a:ln w="12700">
            <a:solidFill>
              <a:schemeClr val="bg1"/>
            </a:solidFill>
          </a:ln>
        </p:spPr>
      </p:pic>
      <p:pic>
        <p:nvPicPr>
          <p:cNvPr id="3" name="Picture 2" descr="aqs_networks_si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828800"/>
            <a:ext cx="4267200" cy="3200400"/>
          </a:xfrm>
          <a:prstGeom prst="rect">
            <a:avLst/>
          </a:prstGeom>
          <a:ln w="12700">
            <a:solidFill>
              <a:schemeClr val="bg1"/>
            </a:solidFill>
          </a:ln>
        </p:spPr>
      </p:pic>
      <p:sp>
        <p:nvSpPr>
          <p:cNvPr id="6" name="Content Placeholder 2"/>
          <p:cNvSpPr txBox="1">
            <a:spLocks/>
          </p:cNvSpPr>
          <p:nvPr/>
        </p:nvSpPr>
        <p:spPr>
          <a:xfrm>
            <a:off x="1371600" y="1295400"/>
            <a:ext cx="18288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FFFFFF"/>
                </a:solidFill>
              </a:rPr>
              <a:t>Ozone</a:t>
            </a:r>
            <a:endParaRPr lang="en-US" dirty="0" smtClean="0">
              <a:solidFill>
                <a:srgbClr val="FFFFFF"/>
              </a:solidFill>
              <a:sym typeface="Wingdings"/>
            </a:endParaRPr>
          </a:p>
        </p:txBody>
      </p:sp>
      <p:sp>
        <p:nvSpPr>
          <p:cNvPr id="7" name="Content Placeholder 2"/>
          <p:cNvSpPr txBox="1">
            <a:spLocks/>
          </p:cNvSpPr>
          <p:nvPr/>
        </p:nvSpPr>
        <p:spPr>
          <a:xfrm>
            <a:off x="685800" y="5257800"/>
            <a:ext cx="38862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rgbClr val="FFFFFF"/>
                </a:solidFill>
                <a:sym typeface="Wingdings"/>
              </a:rPr>
              <a:t>AQS Network: </a:t>
            </a:r>
          </a:p>
          <a:p>
            <a:pPr marL="0" indent="0">
              <a:buNone/>
            </a:pPr>
            <a:r>
              <a:rPr lang="en-US" dirty="0" smtClean="0">
                <a:solidFill>
                  <a:srgbClr val="FFFFFF"/>
                </a:solidFill>
                <a:sym typeface="Wingdings"/>
              </a:rPr>
              <a:t>   National coverage</a:t>
            </a:r>
          </a:p>
        </p:txBody>
      </p:sp>
      <p:sp>
        <p:nvSpPr>
          <p:cNvPr id="8" name="Content Placeholder 2"/>
          <p:cNvSpPr txBox="1">
            <a:spLocks/>
          </p:cNvSpPr>
          <p:nvPr/>
        </p:nvSpPr>
        <p:spPr>
          <a:xfrm>
            <a:off x="5943600" y="1295400"/>
            <a:ext cx="18288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FFFFFF"/>
                </a:solidFill>
              </a:rPr>
              <a:t>PM</a:t>
            </a:r>
            <a:r>
              <a:rPr lang="en-US" baseline="-25000" dirty="0" smtClean="0">
                <a:solidFill>
                  <a:srgbClr val="FFFFFF"/>
                </a:solidFill>
              </a:rPr>
              <a:t>2.5</a:t>
            </a:r>
            <a:endParaRPr lang="en-US" baseline="-25000" dirty="0" smtClean="0">
              <a:solidFill>
                <a:srgbClr val="FFFFFF"/>
              </a:solidFill>
              <a:sym typeface="Wingdings"/>
            </a:endParaRPr>
          </a:p>
        </p:txBody>
      </p:sp>
      <p:sp>
        <p:nvSpPr>
          <p:cNvPr id="9" name="Content Placeholder 2"/>
          <p:cNvSpPr txBox="1">
            <a:spLocks/>
          </p:cNvSpPr>
          <p:nvPr/>
        </p:nvSpPr>
        <p:spPr>
          <a:xfrm>
            <a:off x="4953000" y="5029200"/>
            <a:ext cx="3886200" cy="1721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rgbClr val="FFFFFF"/>
                </a:solidFill>
                <a:sym typeface="Wingdings"/>
              </a:rPr>
              <a:t>CSN (Urban), </a:t>
            </a:r>
          </a:p>
          <a:p>
            <a:pPr marL="0" indent="0">
              <a:buNone/>
            </a:pPr>
            <a:r>
              <a:rPr lang="en-US" dirty="0" smtClean="0">
                <a:solidFill>
                  <a:srgbClr val="FFFFFF"/>
                </a:solidFill>
                <a:sym typeface="Wingdings"/>
              </a:rPr>
              <a:t>    </a:t>
            </a:r>
            <a:r>
              <a:rPr lang="en-US" dirty="0" err="1" smtClean="0">
                <a:solidFill>
                  <a:srgbClr val="FFFFFF"/>
                </a:solidFill>
                <a:sym typeface="Wingdings"/>
              </a:rPr>
              <a:t>CASTNet</a:t>
            </a:r>
            <a:r>
              <a:rPr lang="en-US" dirty="0" smtClean="0">
                <a:solidFill>
                  <a:srgbClr val="FFFFFF"/>
                </a:solidFill>
                <a:sym typeface="Wingdings"/>
              </a:rPr>
              <a:t> (Rural),              </a:t>
            </a:r>
            <a:r>
              <a:rPr lang="en-US" dirty="0">
                <a:solidFill>
                  <a:srgbClr val="FFFFFF"/>
                </a:solidFill>
                <a:sym typeface="Wingdings"/>
              </a:rPr>
              <a:t>	</a:t>
            </a:r>
            <a:r>
              <a:rPr lang="en-US" dirty="0" smtClean="0">
                <a:solidFill>
                  <a:srgbClr val="FFFFFF"/>
                </a:solidFill>
                <a:sym typeface="Wingdings"/>
              </a:rPr>
              <a:t>IMPROVE (Rural)</a:t>
            </a:r>
          </a:p>
        </p:txBody>
      </p:sp>
      <p:sp>
        <p:nvSpPr>
          <p:cNvPr id="4" name="Slide Number Placeholder 3"/>
          <p:cNvSpPr>
            <a:spLocks noGrp="1"/>
          </p:cNvSpPr>
          <p:nvPr>
            <p:ph type="sldNum" sz="quarter" idx="12"/>
          </p:nvPr>
        </p:nvSpPr>
        <p:spPr/>
        <p:txBody>
          <a:bodyPr/>
          <a:lstStyle/>
          <a:p>
            <a:fld id="{0B296114-F6B2-4212-A504-06CCC4F79E31}" type="slidenum">
              <a:rPr lang="en-US" smtClean="0"/>
              <a:t>5</a:t>
            </a:fld>
            <a:endParaRPr lang="en-US"/>
          </a:p>
        </p:txBody>
      </p:sp>
    </p:spTree>
    <p:extLst>
      <p:ext uri="{BB962C8B-B14F-4D97-AF65-F5344CB8AC3E}">
        <p14:creationId xmlns:p14="http://schemas.microsoft.com/office/powerpoint/2010/main" val="33001502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a:t>
            </a:r>
            <a:r>
              <a:rPr lang="en-US" baseline="-25000" dirty="0" smtClean="0"/>
              <a:t>3</a:t>
            </a:r>
            <a:r>
              <a:rPr lang="en-US" dirty="0" smtClean="0"/>
              <a:t>: Methods of Evaluation</a:t>
            </a:r>
            <a:endParaRPr lang="en-US" dirty="0"/>
          </a:p>
        </p:txBody>
      </p:sp>
      <p:sp>
        <p:nvSpPr>
          <p:cNvPr id="3" name="Content Placeholder 2"/>
          <p:cNvSpPr>
            <a:spLocks noGrp="1"/>
          </p:cNvSpPr>
          <p:nvPr>
            <p:ph idx="1"/>
          </p:nvPr>
        </p:nvSpPr>
        <p:spPr>
          <a:xfrm>
            <a:off x="0" y="1219200"/>
            <a:ext cx="9144000" cy="5105400"/>
          </a:xfrm>
        </p:spPr>
        <p:txBody>
          <a:bodyPr>
            <a:normAutofit/>
          </a:bodyPr>
          <a:lstStyle/>
          <a:p>
            <a:r>
              <a:rPr lang="en-US" dirty="0" smtClean="0"/>
              <a:t>Using the maximum daily 8-hr metric.</a:t>
            </a:r>
          </a:p>
          <a:p>
            <a:r>
              <a:rPr lang="en-US" dirty="0" smtClean="0"/>
              <a:t>U.S</a:t>
            </a:r>
            <a:r>
              <a:rPr lang="en-US" dirty="0"/>
              <a:t>. EPA modeling guidance for </a:t>
            </a:r>
            <a:r>
              <a:rPr lang="en-US" dirty="0" smtClean="0"/>
              <a:t>O</a:t>
            </a:r>
            <a:r>
              <a:rPr lang="en-US" baseline="-25000" dirty="0" smtClean="0"/>
              <a:t>3</a:t>
            </a:r>
            <a:r>
              <a:rPr lang="en-US" dirty="0" smtClean="0"/>
              <a:t>: Thresholds.</a:t>
            </a:r>
          </a:p>
          <a:p>
            <a:pPr lvl="1"/>
            <a:r>
              <a:rPr lang="en-US" dirty="0" smtClean="0"/>
              <a:t>60 ppb and 75 ppb</a:t>
            </a:r>
          </a:p>
          <a:p>
            <a:pPr lvl="1"/>
            <a:r>
              <a:rPr lang="en-US" dirty="0" smtClean="0"/>
              <a:t>High </a:t>
            </a:r>
            <a:r>
              <a:rPr lang="en-US" dirty="0"/>
              <a:t>frequency of low ozone </a:t>
            </a:r>
            <a:r>
              <a:rPr lang="en-US" dirty="0" smtClean="0"/>
              <a:t>concentrations</a:t>
            </a:r>
          </a:p>
          <a:p>
            <a:pPr lvl="1"/>
            <a:r>
              <a:rPr lang="en-US" dirty="0" smtClean="0"/>
              <a:t>Greater </a:t>
            </a:r>
            <a:r>
              <a:rPr lang="en-US" dirty="0"/>
              <a:t>relevance of higher values for determining NAAQS </a:t>
            </a:r>
            <a:r>
              <a:rPr lang="en-US" dirty="0" smtClean="0"/>
              <a:t>compliance</a:t>
            </a:r>
            <a:r>
              <a:rPr lang="en-US" dirty="0"/>
              <a:t> </a:t>
            </a:r>
            <a:r>
              <a:rPr lang="en-US" dirty="0" smtClean="0">
                <a:sym typeface="Wingdings"/>
              </a:rPr>
              <a:t> New 70 ppb standard!</a:t>
            </a:r>
            <a:endParaRPr lang="en-US" dirty="0" smtClean="0"/>
          </a:p>
          <a:p>
            <a:r>
              <a:rPr lang="en-US" dirty="0"/>
              <a:t>Evaluation of modeled 8-h O</a:t>
            </a:r>
            <a:r>
              <a:rPr lang="en-US" baseline="-25000" dirty="0"/>
              <a:t>3</a:t>
            </a:r>
            <a:r>
              <a:rPr lang="en-US" dirty="0"/>
              <a:t> against AQS observations in comparison to results compiled by Simon et al. (AE, 2012</a:t>
            </a:r>
            <a:r>
              <a:rPr lang="en-US" dirty="0" smtClean="0"/>
              <a:t>). </a:t>
            </a:r>
            <a:endParaRPr lang="en-US" dirty="0" smtClean="0"/>
          </a:p>
        </p:txBody>
      </p:sp>
      <p:sp>
        <p:nvSpPr>
          <p:cNvPr id="4" name="Slide Number Placeholder 3"/>
          <p:cNvSpPr>
            <a:spLocks noGrp="1"/>
          </p:cNvSpPr>
          <p:nvPr>
            <p:ph type="sldNum" sz="quarter" idx="12"/>
          </p:nvPr>
        </p:nvSpPr>
        <p:spPr/>
        <p:txBody>
          <a:bodyPr/>
          <a:lstStyle/>
          <a:p>
            <a:fld id="{0B296114-F6B2-4212-A504-06CCC4F79E31}" type="slidenum">
              <a:rPr lang="en-US" smtClean="0"/>
              <a:t>6</a:t>
            </a:fld>
            <a:endParaRPr lang="en-US"/>
          </a:p>
        </p:txBody>
      </p:sp>
    </p:spTree>
    <p:extLst>
      <p:ext uri="{BB962C8B-B14F-4D97-AF65-F5344CB8AC3E}">
        <p14:creationId xmlns:p14="http://schemas.microsoft.com/office/powerpoint/2010/main" val="83798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PM</a:t>
            </a:r>
            <a:r>
              <a:rPr lang="en-US" baseline="-25000" dirty="0" smtClean="0"/>
              <a:t>2.5</a:t>
            </a:r>
            <a:r>
              <a:rPr lang="en-US" dirty="0" smtClean="0"/>
              <a:t>: Methods of Evaluation</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err="1" smtClean="0"/>
              <a:t>Boylan</a:t>
            </a:r>
            <a:r>
              <a:rPr lang="en-US" dirty="0" smtClean="0"/>
              <a:t> &amp; Russell (2006) proposed a set of performance metrics for model evaluations.</a:t>
            </a:r>
          </a:p>
          <a:p>
            <a:endParaRPr lang="en-US" dirty="0" smtClean="0"/>
          </a:p>
          <a:p>
            <a:endParaRPr lang="en-US" dirty="0"/>
          </a:p>
          <a:p>
            <a:endParaRPr lang="en-US" dirty="0" smtClean="0"/>
          </a:p>
          <a:p>
            <a:endParaRPr lang="en-US" dirty="0"/>
          </a:p>
          <a:p>
            <a:endParaRPr lang="en-US" dirty="0" smtClean="0"/>
          </a:p>
          <a:p>
            <a:endParaRPr lang="en-US" dirty="0"/>
          </a:p>
          <a:p>
            <a:endParaRPr lang="en-US" sz="1000" dirty="0" smtClean="0"/>
          </a:p>
          <a:p>
            <a:r>
              <a:rPr lang="en-US" dirty="0" smtClean="0"/>
              <a:t>Simon </a:t>
            </a:r>
            <a:r>
              <a:rPr lang="en-US" dirty="0"/>
              <a:t>et al</a:t>
            </a:r>
            <a:r>
              <a:rPr lang="en-US" dirty="0" smtClean="0"/>
              <a:t>., AE, 2012</a:t>
            </a:r>
          </a:p>
        </p:txBody>
      </p:sp>
      <p:pic>
        <p:nvPicPr>
          <p:cNvPr id="4" name="Picture 3" descr="Screen Shot 2015-09-16 at 11.17.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90800"/>
            <a:ext cx="8577722" cy="2743200"/>
          </a:xfrm>
          <a:prstGeom prst="rect">
            <a:avLst/>
          </a:prstGeom>
          <a:ln w="12700">
            <a:solidFill>
              <a:schemeClr val="bg1"/>
            </a:solidFill>
          </a:ln>
        </p:spPr>
      </p:pic>
      <p:sp>
        <p:nvSpPr>
          <p:cNvPr id="8" name="Content Placeholder 2"/>
          <p:cNvSpPr txBox="1">
            <a:spLocks/>
          </p:cNvSpPr>
          <p:nvPr/>
        </p:nvSpPr>
        <p:spPr>
          <a:xfrm>
            <a:off x="3048000" y="5410200"/>
            <a:ext cx="2743200"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err="1" smtClean="0"/>
              <a:t>Boylan</a:t>
            </a:r>
            <a:r>
              <a:rPr lang="en-US" sz="1600" dirty="0"/>
              <a:t> </a:t>
            </a:r>
            <a:r>
              <a:rPr lang="en-US" sz="1600" dirty="0" smtClean="0"/>
              <a:t>and Russell , AE, 2006</a:t>
            </a:r>
            <a:endParaRPr lang="en-US" sz="1600" dirty="0"/>
          </a:p>
        </p:txBody>
      </p:sp>
      <p:sp>
        <p:nvSpPr>
          <p:cNvPr id="6" name="TextBox 5"/>
          <p:cNvSpPr txBox="1"/>
          <p:nvPr/>
        </p:nvSpPr>
        <p:spPr>
          <a:xfrm>
            <a:off x="-1213197" y="2066405"/>
            <a:ext cx="184666" cy="369332"/>
          </a:xfrm>
          <a:prstGeom prst="rect">
            <a:avLst/>
          </a:prstGeom>
          <a:noFill/>
        </p:spPr>
        <p:txBody>
          <a:bodyPr wrap="none" rtlCol="0">
            <a:spAutoFit/>
          </a:bodyPr>
          <a:lstStyle/>
          <a:p>
            <a:endParaRPr lang="en-US" dirty="0"/>
          </a:p>
        </p:txBody>
      </p:sp>
      <p:sp>
        <p:nvSpPr>
          <p:cNvPr id="9" name="Slide Number Placeholder 8"/>
          <p:cNvSpPr>
            <a:spLocks noGrp="1"/>
          </p:cNvSpPr>
          <p:nvPr>
            <p:ph type="sldNum" sz="quarter" idx="12"/>
          </p:nvPr>
        </p:nvSpPr>
        <p:spPr/>
        <p:txBody>
          <a:bodyPr/>
          <a:lstStyle/>
          <a:p>
            <a:fld id="{0B296114-F6B2-4212-A504-06CCC4F79E31}" type="slidenum">
              <a:rPr lang="en-US" smtClean="0"/>
              <a:t>7</a:t>
            </a:fld>
            <a:endParaRPr lang="en-US"/>
          </a:p>
        </p:txBody>
      </p:sp>
    </p:spTree>
    <p:extLst>
      <p:ext uri="{BB962C8B-B14F-4D97-AF65-F5344CB8AC3E}">
        <p14:creationId xmlns:p14="http://schemas.microsoft.com/office/powerpoint/2010/main" val="323687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MDA8 O</a:t>
            </a:r>
            <a:r>
              <a:rPr lang="en-US" baseline="-25000" dirty="0" smtClean="0"/>
              <a:t>3</a:t>
            </a:r>
            <a:r>
              <a:rPr lang="en-US" dirty="0" smtClean="0"/>
              <a:t>: </a:t>
            </a:r>
            <a:r>
              <a:rPr lang="en-US" dirty="0"/>
              <a:t>CMAQ vs. AQS</a:t>
            </a:r>
          </a:p>
        </p:txBody>
      </p:sp>
      <p:sp>
        <p:nvSpPr>
          <p:cNvPr id="7" name="Content Placeholder 2"/>
          <p:cNvSpPr>
            <a:spLocks noGrp="1"/>
          </p:cNvSpPr>
          <p:nvPr>
            <p:ph idx="1"/>
          </p:nvPr>
        </p:nvSpPr>
        <p:spPr>
          <a:xfrm>
            <a:off x="152400" y="1752600"/>
            <a:ext cx="3429000" cy="4267200"/>
          </a:xfrm>
        </p:spPr>
        <p:txBody>
          <a:bodyPr>
            <a:normAutofit fontScale="85000" lnSpcReduction="10000"/>
          </a:bodyPr>
          <a:lstStyle/>
          <a:p>
            <a:r>
              <a:rPr lang="en-US" dirty="0" smtClean="0"/>
              <a:t>Positive bias during summer and fall. </a:t>
            </a:r>
            <a:endParaRPr lang="en-US" dirty="0" smtClean="0"/>
          </a:p>
          <a:p>
            <a:r>
              <a:rPr lang="en-US" dirty="0" smtClean="0"/>
              <a:t>Captures </a:t>
            </a:r>
            <a:r>
              <a:rPr lang="en-US" dirty="0" smtClean="0"/>
              <a:t>decreasing 75</a:t>
            </a:r>
            <a:r>
              <a:rPr lang="en-US" baseline="30000" dirty="0" smtClean="0"/>
              <a:t>th</a:t>
            </a:r>
            <a:r>
              <a:rPr lang="en-US" dirty="0" smtClean="0"/>
              <a:t> percentile during summer and increasing 25</a:t>
            </a:r>
            <a:r>
              <a:rPr lang="en-US" baseline="30000" dirty="0" smtClean="0"/>
              <a:t>th</a:t>
            </a:r>
            <a:r>
              <a:rPr lang="en-US" dirty="0" smtClean="0"/>
              <a:t> percentile in winter</a:t>
            </a:r>
            <a:r>
              <a:rPr lang="en-US" dirty="0" smtClean="0"/>
              <a:t>.</a:t>
            </a:r>
          </a:p>
          <a:p>
            <a:r>
              <a:rPr lang="en-US" dirty="0" smtClean="0"/>
              <a:t>Also captures interannual summer variability.</a:t>
            </a:r>
            <a:endParaRPr lang="en-US" dirty="0"/>
          </a:p>
        </p:txBody>
      </p:sp>
      <p:pic>
        <p:nvPicPr>
          <p:cNvPr id="3" name="Picture 2" descr="ozone_season_monthly_boxplo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447800"/>
            <a:ext cx="5181600" cy="5181600"/>
          </a:xfrm>
          <a:prstGeom prst="rect">
            <a:avLst/>
          </a:prstGeom>
          <a:ln w="12700">
            <a:solidFill>
              <a:schemeClr val="bg1"/>
            </a:solidFill>
          </a:ln>
        </p:spPr>
      </p:pic>
      <p:sp>
        <p:nvSpPr>
          <p:cNvPr id="4" name="TextBox 3"/>
          <p:cNvSpPr txBox="1"/>
          <p:nvPr/>
        </p:nvSpPr>
        <p:spPr>
          <a:xfrm>
            <a:off x="5410200" y="1676400"/>
            <a:ext cx="762000" cy="369332"/>
          </a:xfrm>
          <a:prstGeom prst="rect">
            <a:avLst/>
          </a:prstGeom>
          <a:solidFill>
            <a:schemeClr val="tx1"/>
          </a:solidFill>
        </p:spPr>
        <p:txBody>
          <a:bodyPr wrap="square" rtlCol="0">
            <a:spAutoFit/>
          </a:bodyPr>
          <a:lstStyle/>
          <a:p>
            <a:pPr algn="r"/>
            <a:r>
              <a:rPr lang="en-US" b="1" dirty="0" smtClean="0">
                <a:solidFill>
                  <a:schemeClr val="bg1"/>
                </a:solidFill>
              </a:rPr>
              <a:t>MAM</a:t>
            </a:r>
            <a:endParaRPr lang="en-US" b="1" dirty="0">
              <a:solidFill>
                <a:schemeClr val="bg1"/>
              </a:solidFill>
            </a:endParaRPr>
          </a:p>
        </p:txBody>
      </p:sp>
      <p:sp>
        <p:nvSpPr>
          <p:cNvPr id="6" name="TextBox 5"/>
          <p:cNvSpPr txBox="1"/>
          <p:nvPr/>
        </p:nvSpPr>
        <p:spPr>
          <a:xfrm>
            <a:off x="7848600" y="1676400"/>
            <a:ext cx="762000" cy="369332"/>
          </a:xfrm>
          <a:prstGeom prst="rect">
            <a:avLst/>
          </a:prstGeom>
          <a:solidFill>
            <a:schemeClr val="tx1"/>
          </a:solidFill>
        </p:spPr>
        <p:txBody>
          <a:bodyPr wrap="square" rtlCol="0">
            <a:spAutoFit/>
          </a:bodyPr>
          <a:lstStyle/>
          <a:p>
            <a:pPr algn="r"/>
            <a:r>
              <a:rPr lang="en-US" b="1" dirty="0" smtClean="0">
                <a:solidFill>
                  <a:schemeClr val="bg1"/>
                </a:solidFill>
              </a:rPr>
              <a:t>JJA</a:t>
            </a:r>
            <a:endParaRPr lang="en-US" b="1" dirty="0">
              <a:solidFill>
                <a:schemeClr val="bg1"/>
              </a:solidFill>
            </a:endParaRPr>
          </a:p>
        </p:txBody>
      </p:sp>
      <p:sp>
        <p:nvSpPr>
          <p:cNvPr id="8" name="TextBox 7"/>
          <p:cNvSpPr txBox="1"/>
          <p:nvPr/>
        </p:nvSpPr>
        <p:spPr>
          <a:xfrm>
            <a:off x="5410200" y="4191000"/>
            <a:ext cx="762000" cy="369332"/>
          </a:xfrm>
          <a:prstGeom prst="rect">
            <a:avLst/>
          </a:prstGeom>
          <a:solidFill>
            <a:schemeClr val="tx1"/>
          </a:solidFill>
        </p:spPr>
        <p:txBody>
          <a:bodyPr wrap="square" rtlCol="0">
            <a:spAutoFit/>
          </a:bodyPr>
          <a:lstStyle/>
          <a:p>
            <a:pPr algn="r"/>
            <a:r>
              <a:rPr lang="en-US" b="1" dirty="0" smtClean="0">
                <a:solidFill>
                  <a:schemeClr val="bg1"/>
                </a:solidFill>
              </a:rPr>
              <a:t>SON</a:t>
            </a:r>
            <a:endParaRPr lang="en-US" b="1" dirty="0">
              <a:solidFill>
                <a:schemeClr val="bg1"/>
              </a:solidFill>
            </a:endParaRPr>
          </a:p>
        </p:txBody>
      </p:sp>
      <p:sp>
        <p:nvSpPr>
          <p:cNvPr id="9" name="TextBox 8"/>
          <p:cNvSpPr txBox="1"/>
          <p:nvPr/>
        </p:nvSpPr>
        <p:spPr>
          <a:xfrm>
            <a:off x="7848600" y="4191000"/>
            <a:ext cx="762000" cy="369332"/>
          </a:xfrm>
          <a:prstGeom prst="rect">
            <a:avLst/>
          </a:prstGeom>
          <a:solidFill>
            <a:schemeClr val="tx1"/>
          </a:solidFill>
        </p:spPr>
        <p:txBody>
          <a:bodyPr wrap="square" rtlCol="0">
            <a:spAutoFit/>
          </a:bodyPr>
          <a:lstStyle/>
          <a:p>
            <a:pPr algn="r"/>
            <a:r>
              <a:rPr lang="en-US" b="1" dirty="0" smtClean="0">
                <a:solidFill>
                  <a:schemeClr val="bg1"/>
                </a:solidFill>
              </a:rPr>
              <a:t>DJF</a:t>
            </a:r>
            <a:endParaRPr lang="en-US" b="1" dirty="0">
              <a:solidFill>
                <a:schemeClr val="bg1"/>
              </a:solidFill>
            </a:endParaRPr>
          </a:p>
        </p:txBody>
      </p:sp>
      <p:sp>
        <p:nvSpPr>
          <p:cNvPr id="5" name="Slide Number Placeholder 4"/>
          <p:cNvSpPr>
            <a:spLocks noGrp="1"/>
          </p:cNvSpPr>
          <p:nvPr>
            <p:ph type="sldNum" sz="quarter" idx="12"/>
          </p:nvPr>
        </p:nvSpPr>
        <p:spPr/>
        <p:txBody>
          <a:bodyPr/>
          <a:lstStyle/>
          <a:p>
            <a:fld id="{0B296114-F6B2-4212-A504-06CCC4F79E31}" type="slidenum">
              <a:rPr lang="en-US" smtClean="0"/>
              <a:t>8</a:t>
            </a:fld>
            <a:endParaRPr lang="en-US"/>
          </a:p>
        </p:txBody>
      </p:sp>
      <p:sp>
        <p:nvSpPr>
          <p:cNvPr id="10" name="Content Placeholder 2"/>
          <p:cNvSpPr txBox="1">
            <a:spLocks/>
          </p:cNvSpPr>
          <p:nvPr/>
        </p:nvSpPr>
        <p:spPr>
          <a:xfrm>
            <a:off x="1447800" y="5867400"/>
            <a:ext cx="22098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200" dirty="0" smtClean="0"/>
              <a:t>Observed: Dark</a:t>
            </a:r>
          </a:p>
          <a:p>
            <a:pPr marL="0" indent="0" algn="r">
              <a:buNone/>
            </a:pPr>
            <a:r>
              <a:rPr lang="en-US" sz="2200" dirty="0" smtClean="0"/>
              <a:t>Modeled: Light</a:t>
            </a:r>
          </a:p>
        </p:txBody>
      </p:sp>
    </p:spTree>
    <p:extLst>
      <p:ext uri="{BB962C8B-B14F-4D97-AF65-F5344CB8AC3E}">
        <p14:creationId xmlns:p14="http://schemas.microsoft.com/office/powerpoint/2010/main" val="10103637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12838"/>
          </a:xfrm>
        </p:spPr>
        <p:txBody>
          <a:bodyPr/>
          <a:lstStyle/>
          <a:p>
            <a:r>
              <a:rPr lang="en-US" dirty="0" smtClean="0"/>
              <a:t>O</a:t>
            </a:r>
            <a:r>
              <a:rPr lang="en-US" baseline="-25000" dirty="0" smtClean="0"/>
              <a:t>3 </a:t>
            </a:r>
            <a:r>
              <a:rPr lang="en-US" dirty="0" smtClean="0"/>
              <a:t>Evaluation </a:t>
            </a:r>
            <a:r>
              <a:rPr lang="en-US" dirty="0" smtClean="0"/>
              <a:t>w/ Thresholds</a:t>
            </a:r>
            <a:endParaRPr lang="en-US" dirty="0"/>
          </a:p>
        </p:txBody>
      </p:sp>
      <p:pic>
        <p:nvPicPr>
          <p:cNvPr id="5" name="Picture 4" descr="Screen Shot 2015-09-25 at 12.13.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 y="1219200"/>
            <a:ext cx="7665720" cy="2803080"/>
          </a:xfrm>
          <a:prstGeom prst="rect">
            <a:avLst/>
          </a:prstGeom>
          <a:ln w="12700">
            <a:solidFill>
              <a:schemeClr val="bg1"/>
            </a:solidFill>
          </a:ln>
        </p:spPr>
      </p:pic>
      <p:sp>
        <p:nvSpPr>
          <p:cNvPr id="7" name="Content Placeholder 2"/>
          <p:cNvSpPr>
            <a:spLocks noGrp="1"/>
          </p:cNvSpPr>
          <p:nvPr>
            <p:ph idx="1"/>
          </p:nvPr>
        </p:nvSpPr>
        <p:spPr>
          <a:xfrm>
            <a:off x="304800" y="4114800"/>
            <a:ext cx="8534400" cy="2590800"/>
          </a:xfrm>
        </p:spPr>
        <p:txBody>
          <a:bodyPr>
            <a:normAutofit fontScale="85000" lnSpcReduction="20000"/>
          </a:bodyPr>
          <a:lstStyle/>
          <a:p>
            <a:r>
              <a:rPr lang="en-US" dirty="0" smtClean="0"/>
              <a:t>Lower absolute model bias in O</a:t>
            </a:r>
            <a:r>
              <a:rPr lang="en-US" baseline="-25000" dirty="0" smtClean="0"/>
              <a:t>3</a:t>
            </a:r>
            <a:r>
              <a:rPr lang="en-US" dirty="0" smtClean="0"/>
              <a:t> predictions after 60 ppb threshold applied. </a:t>
            </a:r>
          </a:p>
          <a:p>
            <a:pPr lvl="1"/>
            <a:r>
              <a:rPr lang="en-US" dirty="0" smtClean="0"/>
              <a:t>Due to typically higher overall bias.</a:t>
            </a:r>
          </a:p>
          <a:p>
            <a:pPr lvl="1"/>
            <a:r>
              <a:rPr lang="en-US" dirty="0" smtClean="0"/>
              <a:t>Without thresholds:</a:t>
            </a:r>
          </a:p>
          <a:p>
            <a:pPr lvl="2"/>
            <a:r>
              <a:rPr lang="en-US" dirty="0" smtClean="0"/>
              <a:t>Simon </a:t>
            </a:r>
            <a:r>
              <a:rPr lang="en-US" dirty="0"/>
              <a:t>et al</a:t>
            </a:r>
            <a:r>
              <a:rPr lang="en-US" dirty="0" smtClean="0"/>
              <a:t>., AE, 2012: IQR of O</a:t>
            </a:r>
            <a:r>
              <a:rPr lang="en-US" baseline="-25000" dirty="0" smtClean="0"/>
              <a:t>3</a:t>
            </a:r>
            <a:r>
              <a:rPr lang="en-US" dirty="0" smtClean="0"/>
              <a:t> for NMB and NME was approximately </a:t>
            </a:r>
            <a:r>
              <a:rPr lang="en-US" dirty="0"/>
              <a:t>0–8% and 15–22%, </a:t>
            </a:r>
            <a:r>
              <a:rPr lang="en-US" dirty="0" smtClean="0"/>
              <a:t>respectively</a:t>
            </a:r>
            <a:r>
              <a:rPr lang="en-US" dirty="0"/>
              <a:t>. </a:t>
            </a:r>
          </a:p>
          <a:p>
            <a:pPr lvl="2"/>
            <a:r>
              <a:rPr lang="en-US" dirty="0" smtClean="0"/>
              <a:t>This study: Yearly NMB and NME </a:t>
            </a:r>
            <a:r>
              <a:rPr lang="en-US" dirty="0"/>
              <a:t>values </a:t>
            </a:r>
            <a:r>
              <a:rPr lang="en-US" dirty="0" smtClean="0"/>
              <a:t>ranged </a:t>
            </a:r>
            <a:r>
              <a:rPr lang="en-US" dirty="0"/>
              <a:t>from 14–17% and 22–25%</a:t>
            </a:r>
            <a:r>
              <a:rPr lang="en-US" dirty="0" smtClean="0"/>
              <a:t>, </a:t>
            </a:r>
            <a:r>
              <a:rPr lang="en-US" sz="400" dirty="0" smtClean="0"/>
              <a:t> </a:t>
            </a:r>
            <a:r>
              <a:rPr lang="en-US" sz="400" dirty="0"/>
              <a:t> </a:t>
            </a:r>
            <a:r>
              <a:rPr lang="en-US" dirty="0"/>
              <a:t>respectively. </a:t>
            </a:r>
          </a:p>
        </p:txBody>
      </p:sp>
      <p:sp>
        <p:nvSpPr>
          <p:cNvPr id="3" name="Slide Number Placeholder 2"/>
          <p:cNvSpPr>
            <a:spLocks noGrp="1"/>
          </p:cNvSpPr>
          <p:nvPr>
            <p:ph type="sldNum" sz="quarter" idx="12"/>
          </p:nvPr>
        </p:nvSpPr>
        <p:spPr/>
        <p:txBody>
          <a:bodyPr/>
          <a:lstStyle/>
          <a:p>
            <a:fld id="{0B296114-F6B2-4212-A504-06CCC4F79E31}" type="slidenum">
              <a:rPr lang="en-US" smtClean="0"/>
              <a:t>9</a:t>
            </a:fld>
            <a:endParaRPr lang="en-US"/>
          </a:p>
        </p:txBody>
      </p:sp>
    </p:spTree>
    <p:extLst>
      <p:ext uri="{BB962C8B-B14F-4D97-AF65-F5344CB8AC3E}">
        <p14:creationId xmlns:p14="http://schemas.microsoft.com/office/powerpoint/2010/main" val="39382863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20068</TotalTime>
  <Words>2876</Words>
  <Application>Microsoft Macintosh PowerPoint</Application>
  <PresentationFormat>On-screen Show (4:3)</PresentationFormat>
  <Paragraphs>198</Paragraphs>
  <Slides>19</Slides>
  <Notes>19</Notes>
  <HiddenSlides>5</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Evaluation of CMAQ Driven by Downscaled Historical Meteorological Fields</vt:lpstr>
      <vt:lpstr>Motivation</vt:lpstr>
      <vt:lpstr>Meteorology Framework</vt:lpstr>
      <vt:lpstr>AQ Modeling Framework</vt:lpstr>
      <vt:lpstr>Observation Networks</vt:lpstr>
      <vt:lpstr>O3: Methods of Evaluation</vt:lpstr>
      <vt:lpstr>PM2.5: Methods of Evaluation</vt:lpstr>
      <vt:lpstr>MDA8 O3: CMAQ vs. AQS</vt:lpstr>
      <vt:lpstr>O3 Evaluation w/ Thresholds</vt:lpstr>
      <vt:lpstr>PM2.5: CMAQ vs. CSN/IMPROVE</vt:lpstr>
      <vt:lpstr>PowerPoint Presentation</vt:lpstr>
      <vt:lpstr>PowerPoint Presentation</vt:lpstr>
      <vt:lpstr>Comparison to Other Studies Summarized by Simon et al., AE, 2012</vt:lpstr>
      <vt:lpstr>Summary</vt:lpstr>
      <vt:lpstr>O3: Spatial Distribution of Results</vt:lpstr>
      <vt:lpstr>PM2.5: Spatial Distribution of Results</vt:lpstr>
      <vt:lpstr>Methods of Evaluation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GEOS-Chem - LNOx</dc:title>
  <dc:creator>Karl Seltzer</dc:creator>
  <cp:lastModifiedBy>Karl Seltzer</cp:lastModifiedBy>
  <cp:revision>207</cp:revision>
  <cp:lastPrinted>2015-09-22T21:52:34Z</cp:lastPrinted>
  <dcterms:created xsi:type="dcterms:W3CDTF">2015-04-17T18:36:28Z</dcterms:created>
  <dcterms:modified xsi:type="dcterms:W3CDTF">2015-10-07T15:24:48Z</dcterms:modified>
</cp:coreProperties>
</file>