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46" r:id="rId3"/>
    <p:sldId id="352" r:id="rId4"/>
    <p:sldId id="361" r:id="rId5"/>
    <p:sldId id="350" r:id="rId6"/>
    <p:sldId id="351" r:id="rId7"/>
    <p:sldId id="368" r:id="rId8"/>
    <p:sldId id="354" r:id="rId9"/>
    <p:sldId id="357" r:id="rId10"/>
    <p:sldId id="380" r:id="rId11"/>
    <p:sldId id="371" r:id="rId12"/>
    <p:sldId id="379" r:id="rId13"/>
    <p:sldId id="373" r:id="rId14"/>
    <p:sldId id="374" r:id="rId15"/>
    <p:sldId id="362" r:id="rId16"/>
    <p:sldId id="376" r:id="rId17"/>
    <p:sldId id="375" r:id="rId18"/>
    <p:sldId id="381" r:id="rId19"/>
    <p:sldId id="369" r:id="rId20"/>
    <p:sldId id="367" r:id="rId21"/>
    <p:sldId id="347" r:id="rId22"/>
    <p:sldId id="372" r:id="rId23"/>
    <p:sldId id="36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044" y="5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C6F2D-32C1-4F5E-B7D3-429766934BB0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CB39A-C082-4D7D-9823-A2E6E9AF9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16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D7E78-4006-4FB9-8CC4-EE3BE1A1031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12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D7E78-4006-4FB9-8CC4-EE3BE1A1031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0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D7E78-4006-4FB9-8CC4-EE3BE1A1031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100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D7E78-4006-4FB9-8CC4-EE3BE1A1031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59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D7E78-4006-4FB9-8CC4-EE3BE1A1031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625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D7E78-4006-4FB9-8CC4-EE3BE1A1031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34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D7E78-4006-4FB9-8CC4-EE3BE1A1031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43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D7E78-4006-4FB9-8CC4-EE3BE1A1031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198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D7E78-4006-4FB9-8CC4-EE3BE1A1031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009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D7E78-4006-4FB9-8CC4-EE3BE1A1031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226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D7E78-4006-4FB9-8CC4-EE3BE1A1031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971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D7E78-4006-4FB9-8CC4-EE3BE1A1031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3944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D7E78-4006-4FB9-8CC4-EE3BE1A1031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959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D7E78-4006-4FB9-8CC4-EE3BE1A1031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2536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D7E78-4006-4FB9-8CC4-EE3BE1A1031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366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D7E78-4006-4FB9-8CC4-EE3BE1A1031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429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D7E78-4006-4FB9-8CC4-EE3BE1A1031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419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D7E78-4006-4FB9-8CC4-EE3BE1A1031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03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D7E78-4006-4FB9-8CC4-EE3BE1A1031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781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D7E78-4006-4FB9-8CC4-EE3BE1A1031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39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D7E78-4006-4FB9-8CC4-EE3BE1A1031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315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D7E78-4006-4FB9-8CC4-EE3BE1A1031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60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442B-C831-4CA7-890F-33A9F267AF02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958C-523E-4ED5-8087-842051A13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07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442B-C831-4CA7-890F-33A9F267AF02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958C-523E-4ED5-8087-842051A13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3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442B-C831-4CA7-890F-33A9F267AF02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958C-523E-4ED5-8087-842051A13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21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442B-C831-4CA7-890F-33A9F267AF02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958C-523E-4ED5-8087-842051A13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8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442B-C831-4CA7-890F-33A9F267AF02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958C-523E-4ED5-8087-842051A13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2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442B-C831-4CA7-890F-33A9F267AF02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958C-523E-4ED5-8087-842051A13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5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442B-C831-4CA7-890F-33A9F267AF02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958C-523E-4ED5-8087-842051A13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7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442B-C831-4CA7-890F-33A9F267AF02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958C-523E-4ED5-8087-842051A13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4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442B-C831-4CA7-890F-33A9F267AF02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958C-523E-4ED5-8087-842051A13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42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442B-C831-4CA7-890F-33A9F267AF02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958C-523E-4ED5-8087-842051A13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3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442B-C831-4CA7-890F-33A9F267AF02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958C-523E-4ED5-8087-842051A13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10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8442B-C831-4CA7-890F-33A9F267AF02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A958C-523E-4ED5-8087-842051A13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7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16.tmp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17.tmp"/><Relationship Id="rId5" Type="http://schemas.openxmlformats.org/officeDocument/2006/relationships/image" Target="../media/image16.tmp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20.tmp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mp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3.tmp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6" Type="http://schemas.openxmlformats.org/officeDocument/2006/relationships/image" Target="../media/image22.tmp"/><Relationship Id="rId5" Type="http://schemas.openxmlformats.org/officeDocument/2006/relationships/image" Target="../media/image21.tmp"/><Relationship Id="rId10" Type="http://schemas.openxmlformats.org/officeDocument/2006/relationships/image" Target="../media/image26.tmp"/><Relationship Id="rId4" Type="http://schemas.openxmlformats.org/officeDocument/2006/relationships/image" Target="../media/image4.jpg"/><Relationship Id="rId9" Type="http://schemas.openxmlformats.org/officeDocument/2006/relationships/image" Target="../media/image25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6" Type="http://schemas.openxmlformats.org/officeDocument/2006/relationships/image" Target="../media/image27.tmp"/><Relationship Id="rId5" Type="http://schemas.openxmlformats.org/officeDocument/2006/relationships/image" Target="../media/image23.tmp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6" Type="http://schemas.openxmlformats.org/officeDocument/2006/relationships/image" Target="../media/image31.tmp"/><Relationship Id="rId5" Type="http://schemas.openxmlformats.org/officeDocument/2006/relationships/image" Target="../media/image30.tmp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6" Type="http://schemas.openxmlformats.org/officeDocument/2006/relationships/image" Target="../media/image33.tmp"/><Relationship Id="rId5" Type="http://schemas.openxmlformats.org/officeDocument/2006/relationships/image" Target="../media/image16.tmp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4.jpg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4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28600" y="3124200"/>
            <a:ext cx="8686800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1470025"/>
          </a:xfrm>
        </p:spPr>
        <p:txBody>
          <a:bodyPr>
            <a:noAutofit/>
          </a:bodyPr>
          <a:lstStyle/>
          <a:p>
            <a:r>
              <a:rPr lang="en-US" sz="3200" dirty="0"/>
              <a:t>Integrated </a:t>
            </a:r>
            <a:r>
              <a:rPr lang="en-US" sz="3200" dirty="0" smtClean="0"/>
              <a:t>projections </a:t>
            </a:r>
            <a:r>
              <a:rPr lang="en-US" sz="3200" dirty="0"/>
              <a:t>of </a:t>
            </a:r>
            <a:r>
              <a:rPr lang="en-US" sz="3200" dirty="0" smtClean="0"/>
              <a:t>U.S</a:t>
            </a:r>
            <a:r>
              <a:rPr lang="en-US" sz="3200" dirty="0"/>
              <a:t>. air quality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benefits </a:t>
            </a:r>
            <a:r>
              <a:rPr lang="en-US" sz="3200" dirty="0"/>
              <a:t>from avoided climate change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58800" y="3403599"/>
            <a:ext cx="8026400" cy="2970824"/>
          </a:xfrm>
        </p:spPr>
        <p:txBody>
          <a:bodyPr>
            <a:normAutofit fontScale="70000" lnSpcReduction="20000"/>
          </a:bodyPr>
          <a:lstStyle/>
          <a:p>
            <a:r>
              <a:rPr lang="it-IT" sz="2600" b="1" dirty="0">
                <a:solidFill>
                  <a:schemeClr val="tx1"/>
                </a:solidFill>
              </a:rPr>
              <a:t>Fernando Garcia </a:t>
            </a:r>
            <a:r>
              <a:rPr lang="it-IT" sz="2600" b="1" dirty="0" smtClean="0">
                <a:solidFill>
                  <a:schemeClr val="tx1"/>
                </a:solidFill>
              </a:rPr>
              <a:t>Menendez</a:t>
            </a:r>
          </a:p>
          <a:p>
            <a:r>
              <a:rPr lang="fi-FI" sz="2600" dirty="0">
                <a:solidFill>
                  <a:schemeClr val="tx1"/>
                </a:solidFill>
              </a:rPr>
              <a:t>Rebecca </a:t>
            </a:r>
            <a:r>
              <a:rPr lang="fi-FI" sz="2600" dirty="0" smtClean="0">
                <a:solidFill>
                  <a:schemeClr val="tx1"/>
                </a:solidFill>
              </a:rPr>
              <a:t>K. Saari</a:t>
            </a:r>
            <a:r>
              <a:rPr lang="fi-FI" sz="2600" dirty="0">
                <a:solidFill>
                  <a:schemeClr val="tx1"/>
                </a:solidFill>
              </a:rPr>
              <a:t>, Erwan Monier, Noelle </a:t>
            </a:r>
            <a:r>
              <a:rPr lang="fi-FI" sz="2600" dirty="0" smtClean="0">
                <a:solidFill>
                  <a:schemeClr val="tx1"/>
                </a:solidFill>
              </a:rPr>
              <a:t>E. Selin</a:t>
            </a:r>
            <a:endParaRPr lang="fi-FI" sz="2600" dirty="0">
              <a:solidFill>
                <a:schemeClr val="tx1"/>
              </a:solidFill>
            </a:endParaRPr>
          </a:p>
          <a:p>
            <a:endParaRPr lang="en-US" sz="2600" b="1" dirty="0" smtClean="0">
              <a:solidFill>
                <a:schemeClr val="tx1"/>
              </a:solidFill>
            </a:endParaRPr>
          </a:p>
          <a:p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600" i="1" dirty="0">
                <a:solidFill>
                  <a:schemeClr val="tx1"/>
                </a:solidFill>
              </a:rPr>
              <a:t> Joint Program on the Science and Policy of Global </a:t>
            </a:r>
            <a:r>
              <a:rPr lang="en-US" sz="2600" i="1" dirty="0" smtClean="0">
                <a:solidFill>
                  <a:schemeClr val="tx1"/>
                </a:solidFill>
              </a:rPr>
              <a:t>Change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Massachusetts Institute of Technology</a:t>
            </a:r>
          </a:p>
          <a:p>
            <a:endParaRPr lang="en-US" sz="2600" dirty="0" smtClean="0">
              <a:solidFill>
                <a:schemeClr val="tx1"/>
              </a:solidFill>
            </a:endParaRPr>
          </a:p>
          <a:p>
            <a:endParaRPr lang="en-US" sz="2600" dirty="0">
              <a:solidFill>
                <a:schemeClr val="tx1"/>
              </a:solidFill>
            </a:endParaRPr>
          </a:p>
          <a:p>
            <a:r>
              <a:rPr lang="en-US" sz="2600" i="1" dirty="0">
                <a:solidFill>
                  <a:schemeClr val="tx1"/>
                </a:solidFill>
              </a:rPr>
              <a:t>14th Annual CMAS </a:t>
            </a:r>
            <a:r>
              <a:rPr lang="en-US" sz="2600" i="1" dirty="0" smtClean="0">
                <a:solidFill>
                  <a:schemeClr val="tx1"/>
                </a:solidFill>
              </a:rPr>
              <a:t>Conference</a:t>
            </a:r>
          </a:p>
          <a:p>
            <a:r>
              <a:rPr lang="en-US" sz="2600" i="1" dirty="0" smtClean="0">
                <a:solidFill>
                  <a:schemeClr val="tx1"/>
                </a:solidFill>
              </a:rPr>
              <a:t>October 6, 2015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24" y="5685970"/>
            <a:ext cx="1463040" cy="772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07155"/>
            <a:ext cx="1572491" cy="145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7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228600" y="914400"/>
            <a:ext cx="8686800" cy="1588"/>
          </a:xfrm>
          <a:prstGeom prst="line">
            <a:avLst/>
          </a:prstGeom>
          <a:ln w="28575">
            <a:prstDash val="sysDot"/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Uncertainty </a:t>
            </a:r>
            <a:r>
              <a:rPr lang="en-US" sz="3200" b="1" dirty="0"/>
              <a:t>in climate </a:t>
            </a:r>
            <a:r>
              <a:rPr lang="en-US" sz="3200" b="1" dirty="0" smtClean="0"/>
              <a:t>projections</a:t>
            </a:r>
            <a:endParaRPr lang="en-US" sz="3200" b="1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40A6EE4-5EEB-40DA-A191-2EC181CAEEE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AutoShape 2" descr="https://wikis.mit.edu/confluence/download/attachments/83651571/CGCS_logo_small.jpg?version=1&amp;modificationDate=1346254297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202680"/>
            <a:ext cx="762000" cy="6299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27205" y="1606767"/>
            <a:ext cx="568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333333"/>
                </a:solidFill>
              </a:rPr>
              <a:t>Emissions-scenario uncertainty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333333"/>
                </a:solidFill>
              </a:rPr>
              <a:t>Model-response uncertainty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333333"/>
                </a:solidFill>
              </a:rPr>
              <a:t>Natural variability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" y="6172200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4509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228600" y="914400"/>
            <a:ext cx="8686800" cy="1588"/>
          </a:xfrm>
          <a:prstGeom prst="line">
            <a:avLst/>
          </a:prstGeom>
          <a:ln w="28575">
            <a:prstDash val="sysDot"/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28600" y="6172200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40A6EE4-5EEB-40DA-A191-2EC181CAEEE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AutoShape 2" descr="https://wikis.mit.edu/confluence/download/attachments/83651571/CGCS_logo_small.jpg?version=1&amp;modificationDate=1346254297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202680"/>
            <a:ext cx="762000" cy="629920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228600" y="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Natural variability</a:t>
            </a:r>
            <a:endParaRPr lang="en-US" sz="3200" b="1" baseline="-25000" dirty="0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" y="1427570"/>
            <a:ext cx="7937908" cy="462938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88023" y="1020558"/>
            <a:ext cx="7341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2100 Reference scenario </a:t>
            </a:r>
            <a:r>
              <a:rPr lang="en-US" b="1" dirty="0" smtClean="0"/>
              <a:t>O</a:t>
            </a:r>
            <a:r>
              <a:rPr lang="en-US" b="1" baseline="-25000" dirty="0" smtClean="0"/>
              <a:t>3</a:t>
            </a:r>
            <a:r>
              <a:rPr lang="en-US" b="1" dirty="0" smtClean="0"/>
              <a:t> climate </a:t>
            </a:r>
            <a:r>
              <a:rPr lang="en-US" b="1" dirty="0"/>
              <a:t>penalty </a:t>
            </a:r>
            <a:r>
              <a:rPr lang="el-GR" b="1" dirty="0"/>
              <a:t>(Δ </a:t>
            </a:r>
            <a:r>
              <a:rPr lang="en-US" b="1" dirty="0"/>
              <a:t>8h-max ppb</a:t>
            </a:r>
            <a:r>
              <a:rPr lang="en-US" b="1" dirty="0" smtClean="0"/>
              <a:t>) estimated </a:t>
            </a:r>
            <a:r>
              <a:rPr lang="en-US" b="1" dirty="0"/>
              <a:t>from </a:t>
            </a:r>
            <a:endParaRPr lang="en-US" b="1" dirty="0" smtClean="0"/>
          </a:p>
          <a:p>
            <a:pPr algn="ctr"/>
            <a:r>
              <a:rPr lang="en-US" b="1" u="sng" dirty="0" smtClean="0"/>
              <a:t>1 model initialization</a:t>
            </a:r>
            <a:r>
              <a:rPr lang="en-US" b="1" dirty="0" smtClean="0"/>
              <a:t> and </a:t>
            </a:r>
            <a:r>
              <a:rPr lang="en-US" b="1" u="sng" dirty="0" smtClean="0"/>
              <a:t>1-year simulations</a:t>
            </a:r>
            <a:r>
              <a:rPr lang="en-US" b="1" dirty="0" smtClean="0"/>
              <a:t>: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832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228600" y="914400"/>
            <a:ext cx="8686800" cy="1588"/>
          </a:xfrm>
          <a:prstGeom prst="line">
            <a:avLst/>
          </a:prstGeom>
          <a:ln w="28575">
            <a:prstDash val="sysDot"/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28600" y="6172200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40A6EE4-5EEB-40DA-A191-2EC181CAEEE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AutoShape 2" descr="https://wikis.mit.edu/confluence/download/attachments/83651571/CGCS_logo_small.jpg?version=1&amp;modificationDate=1346254297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202680"/>
            <a:ext cx="762000" cy="629920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228600" y="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Natural variability</a:t>
            </a:r>
            <a:endParaRPr lang="en-US" sz="3200" b="1" baseline="-25000" dirty="0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" y="1427570"/>
            <a:ext cx="7937908" cy="462938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88023" y="1020558"/>
            <a:ext cx="7341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2100 Reference scenario </a:t>
            </a:r>
            <a:r>
              <a:rPr lang="en-US" b="1" dirty="0" smtClean="0"/>
              <a:t>O</a:t>
            </a:r>
            <a:r>
              <a:rPr lang="en-US" b="1" baseline="-25000" dirty="0" smtClean="0"/>
              <a:t>3</a:t>
            </a:r>
            <a:r>
              <a:rPr lang="en-US" b="1" dirty="0" smtClean="0"/>
              <a:t> climate </a:t>
            </a:r>
            <a:r>
              <a:rPr lang="en-US" b="1" dirty="0"/>
              <a:t>penalty </a:t>
            </a:r>
            <a:r>
              <a:rPr lang="el-GR" b="1" dirty="0"/>
              <a:t>(</a:t>
            </a:r>
            <a:r>
              <a:rPr lang="el-GR" b="1" dirty="0" smtClean="0"/>
              <a:t>Δ</a:t>
            </a:r>
            <a:r>
              <a:rPr lang="en-US" b="1" dirty="0" smtClean="0"/>
              <a:t> 8h-max ppb) estimated </a:t>
            </a:r>
            <a:r>
              <a:rPr lang="en-US" b="1" dirty="0"/>
              <a:t>from </a:t>
            </a:r>
            <a:endParaRPr lang="en-US" b="1" dirty="0" smtClean="0"/>
          </a:p>
          <a:p>
            <a:pPr algn="ctr"/>
            <a:r>
              <a:rPr lang="en-US" b="1" u="sng" dirty="0" smtClean="0"/>
              <a:t>1 model initialization</a:t>
            </a:r>
            <a:r>
              <a:rPr lang="en-US" b="1" dirty="0" smtClean="0"/>
              <a:t> and </a:t>
            </a:r>
            <a:r>
              <a:rPr lang="en-US" b="1" u="sng" dirty="0" smtClean="0"/>
              <a:t>1-year simulations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0" y="1666889"/>
            <a:ext cx="9078036" cy="437545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" t="12955" r="53129" b="13902"/>
          <a:stretch/>
        </p:blipFill>
        <p:spPr>
          <a:xfrm>
            <a:off x="1273175" y="2362200"/>
            <a:ext cx="3114675" cy="1720850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3" t="12966" r="3173" b="13891"/>
          <a:stretch/>
        </p:blipFill>
        <p:spPr>
          <a:xfrm>
            <a:off x="4724400" y="2359025"/>
            <a:ext cx="3121025" cy="17208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45173" y="1875394"/>
            <a:ext cx="73415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/>
              <a:t>O</a:t>
            </a:r>
            <a:r>
              <a:rPr lang="en-US" sz="2200" b="1" i="1" baseline="-25000" dirty="0" smtClean="0"/>
              <a:t>3</a:t>
            </a:r>
            <a:r>
              <a:rPr lang="en-US" sz="2200" b="1" i="1" dirty="0" smtClean="0"/>
              <a:t> season (May-Sept.):</a:t>
            </a:r>
            <a:endParaRPr lang="en-US" sz="22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823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228600" y="914400"/>
            <a:ext cx="8686800" cy="1588"/>
          </a:xfrm>
          <a:prstGeom prst="line">
            <a:avLst/>
          </a:prstGeom>
          <a:ln w="28575">
            <a:prstDash val="sysDot"/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28600" y="6172200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40A6EE4-5EEB-40DA-A191-2EC181CAEEE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AutoShape 2" descr="https://wikis.mit.edu/confluence/download/attachments/83651571/CGCS_logo_small.jpg?version=1&amp;modificationDate=1346254297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202680"/>
            <a:ext cx="762000" cy="629920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228600" y="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Natural variability</a:t>
            </a:r>
            <a:endParaRPr lang="en-US" sz="3200" b="1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888023" y="1020558"/>
            <a:ext cx="7341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2100 Reference scenario </a:t>
            </a:r>
            <a:r>
              <a:rPr lang="en-US" b="1" dirty="0" smtClean="0"/>
              <a:t>U.S.-average O</a:t>
            </a:r>
            <a:r>
              <a:rPr lang="en-US" b="1" baseline="-25000" dirty="0" smtClean="0"/>
              <a:t>3</a:t>
            </a:r>
            <a:r>
              <a:rPr lang="en-US" b="1" dirty="0" smtClean="0"/>
              <a:t> climate penalty estimated using</a:t>
            </a:r>
          </a:p>
          <a:p>
            <a:pPr algn="ctr"/>
            <a:r>
              <a:rPr lang="en-US" b="1" u="sng" dirty="0" smtClean="0"/>
              <a:t>5 model initializations</a:t>
            </a:r>
            <a:r>
              <a:rPr lang="en-US" b="1" dirty="0" smtClean="0"/>
              <a:t>: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8"/>
          <a:stretch/>
        </p:blipFill>
        <p:spPr>
          <a:xfrm>
            <a:off x="42337" y="1761068"/>
            <a:ext cx="8922209" cy="330527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1" y="5393920"/>
            <a:ext cx="4366079" cy="48712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1312333" y="5733364"/>
            <a:ext cx="2675467" cy="24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24519" y="5277650"/>
            <a:ext cx="2894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/>
                <a:cs typeface="Arial"/>
              </a:rPr>
              <a:t>Averaging period (years)</a:t>
            </a:r>
            <a:endParaRPr lang="en-US" b="1" baseline="-25000" dirty="0"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832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228600" y="914400"/>
            <a:ext cx="8686800" cy="1588"/>
          </a:xfrm>
          <a:prstGeom prst="line">
            <a:avLst/>
          </a:prstGeom>
          <a:ln w="28575">
            <a:prstDash val="sysDot"/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28600" y="6172200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40A6EE4-5EEB-40DA-A191-2EC181CAEEE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AutoShape 2" descr="https://wikis.mit.edu/confluence/download/attachments/83651571/CGCS_logo_small.jpg?version=1&amp;modificationDate=1346254297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202680"/>
            <a:ext cx="762000" cy="629920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228600" y="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Natural variability</a:t>
            </a:r>
            <a:endParaRPr lang="en-US" sz="3200" b="1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888023" y="1020558"/>
            <a:ext cx="7341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2100 Reference scenario </a:t>
            </a:r>
            <a:r>
              <a:rPr lang="en-US" b="1" dirty="0" smtClean="0"/>
              <a:t>U.S.-average </a:t>
            </a:r>
            <a:r>
              <a:rPr lang="en-US" b="1" dirty="0"/>
              <a:t>O</a:t>
            </a:r>
            <a:r>
              <a:rPr lang="en-US" b="1" baseline="-25000" dirty="0" smtClean="0"/>
              <a:t>3</a:t>
            </a:r>
            <a:r>
              <a:rPr lang="en-US" b="1" dirty="0" smtClean="0"/>
              <a:t> climate </a:t>
            </a:r>
            <a:r>
              <a:rPr lang="en-US" b="1" dirty="0"/>
              <a:t>penalty </a:t>
            </a:r>
            <a:r>
              <a:rPr lang="en-US" b="1" dirty="0" smtClean="0"/>
              <a:t>estimated using</a:t>
            </a:r>
          </a:p>
          <a:p>
            <a:pPr algn="ctr"/>
            <a:r>
              <a:rPr lang="en-US" b="1" u="sng" dirty="0" smtClean="0"/>
              <a:t>5 model initializations</a:t>
            </a:r>
            <a:r>
              <a:rPr lang="en-US" b="1" dirty="0" smtClean="0"/>
              <a:t>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99216" y="5616064"/>
            <a:ext cx="2894768" cy="458164"/>
            <a:chOff x="1224519" y="5277650"/>
            <a:chExt cx="2894768" cy="458164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1312333" y="5733364"/>
              <a:ext cx="2675467" cy="245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224519" y="5277650"/>
              <a:ext cx="2894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Arial"/>
                  <a:cs typeface="Arial"/>
                </a:rPr>
                <a:t>Averaging period (years)</a:t>
              </a:r>
              <a:endParaRPr lang="en-US" b="1" baseline="-25000" dirty="0">
                <a:latin typeface="Arial"/>
                <a:cs typeface="Arial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1"/>
          <a:stretch/>
        </p:blipFill>
        <p:spPr>
          <a:xfrm>
            <a:off x="101600" y="1830387"/>
            <a:ext cx="8890000" cy="36572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88933" y="3454400"/>
            <a:ext cx="245534" cy="1439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58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228600" y="914400"/>
            <a:ext cx="8686800" cy="1588"/>
          </a:xfrm>
          <a:prstGeom prst="line">
            <a:avLst/>
          </a:prstGeom>
          <a:ln w="28575">
            <a:prstDash val="sysDot"/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28600" y="6172200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40A6EE4-5EEB-40DA-A191-2EC181CAEEE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AutoShape 2" descr="https://wikis.mit.edu/confluence/download/attachments/83651571/CGCS_logo_small.jpg?version=1&amp;modificationDate=1346254297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202680"/>
            <a:ext cx="762000" cy="629920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228600" y="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/>
              <a:t>Emissions Scenario</a:t>
            </a:r>
            <a:endParaRPr lang="en-US" sz="3200" b="1" baseline="-250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/>
          <a:stretch/>
        </p:blipFill>
        <p:spPr>
          <a:xfrm>
            <a:off x="50800" y="1565357"/>
            <a:ext cx="4713978" cy="390239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17" y="1591804"/>
            <a:ext cx="3018251" cy="523355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96" y="2003929"/>
            <a:ext cx="4660804" cy="3277765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844" y="1986995"/>
            <a:ext cx="4586647" cy="3314844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" r="2857"/>
          <a:stretch/>
        </p:blipFill>
        <p:spPr>
          <a:xfrm>
            <a:off x="4555069" y="1983911"/>
            <a:ext cx="4525432" cy="3266642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696" y="1983908"/>
            <a:ext cx="4553275" cy="328518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88023" y="1020558"/>
            <a:ext cx="7341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U.S.-average </a:t>
            </a:r>
            <a:r>
              <a:rPr lang="en-US" b="1" dirty="0" smtClean="0"/>
              <a:t>annual population-weighted O</a:t>
            </a:r>
            <a:r>
              <a:rPr lang="en-US" b="1" baseline="-25000" dirty="0"/>
              <a:t> 3</a:t>
            </a:r>
            <a:r>
              <a:rPr lang="en-US" b="1" dirty="0" smtClean="0"/>
              <a:t> (8-hr max.)</a:t>
            </a:r>
            <a:endParaRPr lang="en-US" b="1" baseline="-25000" dirty="0"/>
          </a:p>
          <a:p>
            <a:pPr algn="ctr"/>
            <a:endParaRPr lang="en-US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871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228600" y="914400"/>
            <a:ext cx="8686800" cy="1588"/>
          </a:xfrm>
          <a:prstGeom prst="line">
            <a:avLst/>
          </a:prstGeom>
          <a:ln w="28575">
            <a:prstDash val="sysDot"/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28600" y="6172200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40A6EE4-5EEB-40DA-A191-2EC181CAEEE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AutoShape 2" descr="https://wikis.mit.edu/confluence/download/attachments/83651571/CGCS_logo_small.jpg?version=1&amp;modificationDate=1346254297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202680"/>
            <a:ext cx="762000" cy="629920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228600" y="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/>
              <a:t>Emissions Scenario</a:t>
            </a:r>
            <a:endParaRPr lang="en-US" sz="3200" b="1" baseline="-25000" dirty="0"/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804" y="2005720"/>
            <a:ext cx="4660804" cy="32777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23882" y="2832847"/>
            <a:ext cx="905436" cy="636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-1548719" y="1688067"/>
            <a:ext cx="734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Annual </a:t>
            </a:r>
            <a:r>
              <a:rPr lang="en-US" b="1" dirty="0"/>
              <a:t>population-weighted </a:t>
            </a:r>
            <a:r>
              <a:rPr lang="en-US" b="1" dirty="0" smtClean="0"/>
              <a:t>O</a:t>
            </a:r>
            <a:r>
              <a:rPr lang="en-US" b="1" baseline="-25000" dirty="0" smtClean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77389" y="1691763"/>
            <a:ext cx="734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Annual </a:t>
            </a:r>
            <a:r>
              <a:rPr lang="en-US" b="1" dirty="0"/>
              <a:t>population-weighted </a:t>
            </a:r>
            <a:r>
              <a:rPr lang="en-US" b="1" dirty="0" smtClean="0"/>
              <a:t>PM</a:t>
            </a:r>
            <a:r>
              <a:rPr lang="en-US" b="1" baseline="-25000" dirty="0" smtClean="0"/>
              <a:t>2.5</a:t>
            </a:r>
          </a:p>
        </p:txBody>
      </p:sp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752" y="2045382"/>
            <a:ext cx="4712177" cy="32829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72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228600" y="914400"/>
            <a:ext cx="8686800" cy="1588"/>
          </a:xfrm>
          <a:prstGeom prst="line">
            <a:avLst/>
          </a:prstGeom>
          <a:ln w="28575">
            <a:prstDash val="sysDot"/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Climate model response</a:t>
            </a:r>
            <a:endParaRPr lang="en-US" sz="3200" b="1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" y="6172200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40A6EE4-5EEB-40DA-A191-2EC181CAEEE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AutoShape 2" descr="https://wikis.mit.edu/confluence/download/attachments/83651571/CGCS_logo_small.jpg?version=1&amp;modificationDate=1346254297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202680"/>
            <a:ext cx="762000" cy="6299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6823" y="1027212"/>
            <a:ext cx="8776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Climate penalty </a:t>
            </a:r>
            <a:r>
              <a:rPr lang="en-US" sz="1600" b="1" i="1" dirty="0" smtClean="0"/>
              <a:t>from </a:t>
            </a:r>
            <a:r>
              <a:rPr lang="en-US" sz="1600" b="1" i="1" dirty="0"/>
              <a:t>2000 to 2100 under </a:t>
            </a:r>
            <a:r>
              <a:rPr lang="en-US" sz="1600" b="1" i="1" dirty="0" smtClean="0"/>
              <a:t>REF scenario:</a:t>
            </a:r>
            <a:endParaRPr lang="en-US" sz="16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2699"/>
            <a:ext cx="9144000" cy="4466993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30"/>
          <a:stretch/>
        </p:blipFill>
        <p:spPr bwMode="auto">
          <a:xfrm>
            <a:off x="2193925" y="3530928"/>
            <a:ext cx="4994275" cy="44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6" t="-2933" r="191" b="2858"/>
          <a:stretch/>
        </p:blipFill>
        <p:spPr bwMode="auto">
          <a:xfrm>
            <a:off x="2197100" y="5715000"/>
            <a:ext cx="4978400" cy="44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" y="4013200"/>
            <a:ext cx="9144000" cy="21336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" y="1583330"/>
            <a:ext cx="9078036" cy="239177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161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228600" y="914400"/>
            <a:ext cx="8686800" cy="1588"/>
          </a:xfrm>
          <a:prstGeom prst="line">
            <a:avLst/>
          </a:prstGeom>
          <a:ln w="28575">
            <a:prstDash val="sysDot"/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Additional uncertainty in benefits assessments</a:t>
            </a:r>
            <a:endParaRPr lang="en-US" sz="3200" b="1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40A6EE4-5EEB-40DA-A191-2EC181CAEEE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AutoShape 2" descr="https://wikis.mit.edu/confluence/download/attachments/83651571/CGCS_logo_small.jpg?version=1&amp;modificationDate=1346254297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202680"/>
            <a:ext cx="762000" cy="62992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28600" y="6172200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fig4c.pdf - Adobe Acrobat Pro DC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1" t="17855" r="22592" b="6107"/>
          <a:stretch/>
        </p:blipFill>
        <p:spPr>
          <a:xfrm>
            <a:off x="3581402" y="1761066"/>
            <a:ext cx="4919133" cy="3945467"/>
          </a:xfrm>
          <a:prstGeom prst="rect">
            <a:avLst/>
          </a:prstGeom>
        </p:spPr>
      </p:pic>
      <p:pic>
        <p:nvPicPr>
          <p:cNvPr id="9" name="Picture 8" descr="fig4b.pdf - Adobe Acrobat Pro DC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1" t="18344" r="22686" b="6107"/>
          <a:stretch/>
        </p:blipFill>
        <p:spPr>
          <a:xfrm>
            <a:off x="3581402" y="1786466"/>
            <a:ext cx="4910667" cy="39200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0975" y="2779238"/>
            <a:ext cx="309562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200" dirty="0" smtClean="0"/>
              <a:t>Health impacts</a:t>
            </a:r>
          </a:p>
          <a:p>
            <a:pPr marL="342900" indent="-342900">
              <a:buFontTx/>
              <a:buChar char="-"/>
            </a:pPr>
            <a:endParaRPr lang="en-US" sz="2200" dirty="0"/>
          </a:p>
          <a:p>
            <a:pPr marL="342900" indent="-342900">
              <a:buFontTx/>
              <a:buChar char="-"/>
            </a:pPr>
            <a:endParaRPr lang="en-US" sz="2200" dirty="0"/>
          </a:p>
          <a:p>
            <a:pPr marL="342900" indent="-342900">
              <a:buFontTx/>
              <a:buChar char="-"/>
            </a:pPr>
            <a:r>
              <a:rPr lang="en-US" sz="2200" dirty="0" smtClean="0"/>
              <a:t>Benefits valuations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000" i="1" dirty="0" smtClean="0"/>
          </a:p>
          <a:p>
            <a:pPr marL="292100"/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16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228600" y="1149935"/>
            <a:ext cx="8686800" cy="1588"/>
          </a:xfrm>
          <a:prstGeom prst="line">
            <a:avLst/>
          </a:prstGeom>
          <a:ln w="28575">
            <a:prstDash val="sysDot"/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7171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I</a:t>
            </a:r>
            <a:r>
              <a:rPr lang="en-US" sz="3200" b="1" dirty="0" smtClean="0"/>
              <a:t>mplications for benefits assessments</a:t>
            </a:r>
            <a:endParaRPr lang="en-US" sz="3200" b="1" baseline="-25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" y="6172200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40A6EE4-5EEB-40DA-A191-2EC181CAEEE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AutoShape 2" descr="https://wikis.mit.edu/confluence/download/attachments/83651571/CGCS_logo_small.jpg?version=1&amp;modificationDate=1346254297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202680"/>
            <a:ext cx="762000" cy="6299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6745" y="1306289"/>
            <a:ext cx="860697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166688" indent="-1666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Projections suggest climate change may significantly impact 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and PM</a:t>
            </a:r>
            <a:r>
              <a:rPr lang="en-US" sz="2400" baseline="-25000" dirty="0" smtClean="0"/>
              <a:t>2.5</a:t>
            </a:r>
            <a:r>
              <a:rPr lang="en-US" sz="2400" dirty="0" smtClean="0"/>
              <a:t> pollution in the U.S.</a:t>
            </a:r>
          </a:p>
          <a:p>
            <a:pPr marL="166688" indent="-1666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Greenhouse </a:t>
            </a:r>
            <a:r>
              <a:rPr lang="en-US" sz="2400" dirty="0"/>
              <a:t>gas mitigation </a:t>
            </a:r>
            <a:r>
              <a:rPr lang="en-US" sz="2400" dirty="0" smtClean="0"/>
              <a:t>efforts can </a:t>
            </a:r>
            <a:r>
              <a:rPr lang="en-US" sz="2400" dirty="0"/>
              <a:t>largely </a:t>
            </a:r>
            <a:r>
              <a:rPr lang="en-US" sz="2400" dirty="0" smtClean="0"/>
              <a:t>lessen </a:t>
            </a:r>
            <a:r>
              <a:rPr lang="en-US" sz="2400" dirty="0"/>
              <a:t>these impacts by slowing climate </a:t>
            </a:r>
            <a:r>
              <a:rPr lang="en-US" sz="2400" dirty="0" smtClean="0"/>
              <a:t>change and partially offset policy costs.   </a:t>
            </a:r>
            <a:endParaRPr lang="en-US" sz="2400" dirty="0"/>
          </a:p>
          <a:p>
            <a:pPr marL="166688" indent="-1666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Climate-induced </a:t>
            </a:r>
            <a:r>
              <a:rPr lang="en-US" sz="2400" dirty="0"/>
              <a:t>air quality benefits of policy increase with </a:t>
            </a:r>
            <a:r>
              <a:rPr lang="en-US" sz="2400" dirty="0" smtClean="0"/>
              <a:t>time; increasing  stringency past a degree </a:t>
            </a:r>
            <a:r>
              <a:rPr lang="en-US" sz="2400" dirty="0"/>
              <a:t>may lead to diminishing returns relative to </a:t>
            </a:r>
            <a:r>
              <a:rPr lang="en-US" sz="2400" dirty="0" smtClean="0"/>
              <a:t>cost.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313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338737"/>
            <a:ext cx="5336931" cy="1741977"/>
            <a:chOff x="0" y="878132"/>
            <a:chExt cx="6696685" cy="2270614"/>
          </a:xfrm>
        </p:grpSpPr>
        <p:pic>
          <p:nvPicPr>
            <p:cNvPr id="20" name="Picture 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2" r="36606" b="19592"/>
            <a:stretch/>
          </p:blipFill>
          <p:spPr bwMode="auto">
            <a:xfrm>
              <a:off x="237391" y="878132"/>
              <a:ext cx="6128239" cy="1952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204"/>
            <a:stretch/>
          </p:blipFill>
          <p:spPr bwMode="auto">
            <a:xfrm>
              <a:off x="0" y="2804746"/>
              <a:ext cx="6696685" cy="3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" name="Straight Connector 3"/>
          <p:cNvCxnSpPr/>
          <p:nvPr/>
        </p:nvCxnSpPr>
        <p:spPr>
          <a:xfrm>
            <a:off x="228600" y="6172200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40A6EE4-5EEB-40DA-A191-2EC181CAEEE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202680"/>
            <a:ext cx="762000" cy="62992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228600" y="6172200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28600" y="914400"/>
            <a:ext cx="8686800" cy="1588"/>
          </a:xfrm>
          <a:prstGeom prst="line">
            <a:avLst/>
          </a:prstGeom>
          <a:ln w="28575">
            <a:prstDash val="sysDot"/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Impacts of climate change on air quality</a:t>
            </a:r>
            <a:endParaRPr lang="en-US" sz="3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25280" y="4354486"/>
            <a:ext cx="5652610" cy="1778514"/>
            <a:chOff x="90110" y="895720"/>
            <a:chExt cx="7092793" cy="2318239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194"/>
            <a:stretch/>
          </p:blipFill>
          <p:spPr bwMode="auto">
            <a:xfrm>
              <a:off x="90110" y="2839916"/>
              <a:ext cx="7092793" cy="374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7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7" r="40535" b="20679"/>
            <a:stretch/>
          </p:blipFill>
          <p:spPr bwMode="auto">
            <a:xfrm>
              <a:off x="272563" y="895720"/>
              <a:ext cx="6040315" cy="1926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263770" y="1794074"/>
            <a:ext cx="472146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Projected changes in 2100 </a:t>
            </a:r>
            <a:r>
              <a:rPr lang="en-US" sz="1600" b="1" dirty="0"/>
              <a:t>relative to </a:t>
            </a:r>
            <a:r>
              <a:rPr lang="en-US" sz="1600" b="1" dirty="0" smtClean="0"/>
              <a:t>present </a:t>
            </a:r>
            <a:r>
              <a:rPr lang="en-US" sz="1600" b="1" baseline="30000" dirty="0"/>
              <a:t>[1]</a:t>
            </a:r>
          </a:p>
          <a:p>
            <a:pPr algn="ctr"/>
            <a:endParaRPr lang="en-US" sz="1600" b="1" baseline="30000" dirty="0"/>
          </a:p>
        </p:txBody>
      </p:sp>
      <p:sp>
        <p:nvSpPr>
          <p:cNvPr id="25" name="TextBox 24"/>
          <p:cNvSpPr txBox="1"/>
          <p:nvPr/>
        </p:nvSpPr>
        <p:spPr>
          <a:xfrm>
            <a:off x="193428" y="2060450"/>
            <a:ext cx="3379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Air Surface Temperature: 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596" y="4068029"/>
            <a:ext cx="3355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Precipitation: 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28" name="Content Placeholder 10"/>
          <p:cNvSpPr txBox="1">
            <a:spLocks/>
          </p:cNvSpPr>
          <p:nvPr/>
        </p:nvSpPr>
        <p:spPr>
          <a:xfrm>
            <a:off x="5758962" y="2018667"/>
            <a:ext cx="3385038" cy="39249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buNone/>
            </a:pPr>
            <a:r>
              <a:rPr lang="en-US" sz="1800" b="1" u="sng" dirty="0"/>
              <a:t>Climate change impacts air quality through many </a:t>
            </a:r>
            <a:r>
              <a:rPr lang="en-US" sz="1800" b="1" u="sng" dirty="0" smtClean="0"/>
              <a:t>mechanisms:</a:t>
            </a:r>
            <a:endParaRPr lang="en-US" sz="1800" b="1" u="sng" dirty="0"/>
          </a:p>
          <a:p>
            <a:pPr marL="228600" lvl="1" indent="0">
              <a:buNone/>
            </a:pPr>
            <a:endParaRPr lang="en-US" sz="800" u="sng" dirty="0" smtClean="0"/>
          </a:p>
          <a:p>
            <a:pPr marL="571500" lvl="1" indent="-342900">
              <a:buFont typeface="Calibri" pitchFamily="34" charset="0"/>
              <a:buChar char="→"/>
            </a:pPr>
            <a:r>
              <a:rPr lang="en-US" sz="1600" dirty="0" smtClean="0"/>
              <a:t>Atmospheric chemistry</a:t>
            </a:r>
          </a:p>
          <a:p>
            <a:pPr marL="571500" lvl="1" indent="-342900">
              <a:buFont typeface="Calibri" pitchFamily="34" charset="0"/>
              <a:buChar char="→"/>
            </a:pPr>
            <a:r>
              <a:rPr lang="en-US" sz="1600" dirty="0" smtClean="0"/>
              <a:t>Atmospheric ventilation</a:t>
            </a:r>
          </a:p>
          <a:p>
            <a:pPr marL="571500" lvl="1" indent="-342900">
              <a:buFont typeface="Calibri" pitchFamily="34" charset="0"/>
              <a:buChar char="→"/>
            </a:pPr>
            <a:r>
              <a:rPr lang="en-US" sz="1600" dirty="0" smtClean="0"/>
              <a:t>Natural emissions</a:t>
            </a:r>
          </a:p>
          <a:p>
            <a:pPr marL="571500" lvl="1" indent="-342900">
              <a:buFont typeface="Calibri" pitchFamily="34" charset="0"/>
              <a:buChar char="→"/>
            </a:pPr>
            <a:r>
              <a:rPr lang="en-US" sz="1600" dirty="0" smtClean="0"/>
              <a:t>Deposition rates </a:t>
            </a:r>
          </a:p>
          <a:p>
            <a:pPr marL="228600" lvl="1" indent="0">
              <a:buNone/>
            </a:pPr>
            <a:endParaRPr lang="en-US" sz="1600" dirty="0" smtClean="0"/>
          </a:p>
          <a:p>
            <a:pPr marL="228600" lvl="1" indent="0">
              <a:buNone/>
            </a:pPr>
            <a:endParaRPr lang="en-US" sz="1600" dirty="0"/>
          </a:p>
          <a:p>
            <a:pPr marL="228600" lvl="1" indent="0">
              <a:buNone/>
            </a:pPr>
            <a:r>
              <a:rPr lang="en-US" sz="1600" b="1" u="sng" dirty="0" smtClean="0">
                <a:solidFill>
                  <a:srgbClr val="FF0000"/>
                </a:solidFill>
              </a:rPr>
              <a:t>“Climate penalty” on air quality</a:t>
            </a:r>
          </a:p>
          <a:p>
            <a:pPr marL="228600" lvl="1" indent="0">
              <a:buNone/>
            </a:pPr>
            <a:endParaRPr lang="en-US" sz="800" b="1" u="sng" dirty="0"/>
          </a:p>
          <a:p>
            <a:pPr marL="228600" lvl="1" indent="0">
              <a:buNone/>
            </a:pPr>
            <a:r>
              <a:rPr lang="en-US" sz="1600" dirty="0" smtClean="0"/>
              <a:t>Degradation of </a:t>
            </a:r>
            <a:r>
              <a:rPr lang="en-US" sz="1600" dirty="0"/>
              <a:t>air quality </a:t>
            </a:r>
            <a:r>
              <a:rPr lang="en-US" sz="1600" dirty="0" smtClean="0"/>
              <a:t>under </a:t>
            </a:r>
            <a:r>
              <a:rPr lang="en-US" sz="1600" dirty="0"/>
              <a:t>climate change </a:t>
            </a:r>
            <a:r>
              <a:rPr lang="en-US" sz="1600" dirty="0" smtClean="0"/>
              <a:t>in </a:t>
            </a:r>
            <a:r>
              <a:rPr lang="en-US" sz="1600" dirty="0"/>
              <a:t>the absence of emission changes</a:t>
            </a:r>
          </a:p>
          <a:p>
            <a:pPr marL="228600" lvl="1" indent="0">
              <a:buNone/>
            </a:pPr>
            <a:endParaRPr lang="en-US" sz="1600" dirty="0" smtClean="0"/>
          </a:p>
          <a:p>
            <a:pPr marL="228600" lvl="1" indent="0">
              <a:buNone/>
            </a:pPr>
            <a:endParaRPr lang="en-US" sz="1800" b="1" dirty="0">
              <a:sym typeface="Wingdings 3"/>
            </a:endParaRPr>
          </a:p>
          <a:p>
            <a:pPr marL="457200" indent="-228600"/>
            <a:endParaRPr lang="en-US" sz="1800" dirty="0" smtClean="0">
              <a:sym typeface="Wingdings 3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243763" y="4334986"/>
            <a:ext cx="1099" cy="3414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" y="113463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/>
              <a:t>Air pollution is now considered the world’s largest environmental </a:t>
            </a:r>
            <a:r>
              <a:rPr lang="en-US" sz="2000" b="1" i="1" u="sng" dirty="0" smtClean="0"/>
              <a:t>health risk</a:t>
            </a:r>
            <a:endParaRPr lang="en-US" sz="2000" b="1" i="1" u="sng" dirty="0"/>
          </a:p>
        </p:txBody>
      </p:sp>
      <p:sp>
        <p:nvSpPr>
          <p:cNvPr id="27" name="TextBox 26"/>
          <p:cNvSpPr txBox="1"/>
          <p:nvPr/>
        </p:nvSpPr>
        <p:spPr>
          <a:xfrm>
            <a:off x="838200" y="6175887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[1] </a:t>
            </a:r>
            <a:r>
              <a:rPr lang="en-US" sz="1000" dirty="0" err="1" smtClean="0"/>
              <a:t>Monier</a:t>
            </a:r>
            <a:r>
              <a:rPr lang="en-US" sz="1000" dirty="0" smtClean="0"/>
              <a:t> et </a:t>
            </a:r>
            <a:r>
              <a:rPr lang="en-US" sz="1000" dirty="0"/>
              <a:t>al., </a:t>
            </a:r>
            <a:r>
              <a:rPr lang="en-US" sz="1000" dirty="0" smtClean="0"/>
              <a:t>2014, </a:t>
            </a:r>
            <a:r>
              <a:rPr lang="en-US" sz="1000" dirty="0"/>
              <a:t>Climatic </a:t>
            </a:r>
            <a:r>
              <a:rPr lang="en-US" sz="1000" dirty="0" smtClean="0"/>
              <a:t>Change 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371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228600" y="1149935"/>
            <a:ext cx="8686800" cy="1588"/>
          </a:xfrm>
          <a:prstGeom prst="line">
            <a:avLst/>
          </a:prstGeom>
          <a:ln w="28575">
            <a:prstDash val="sysDot"/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7171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I</a:t>
            </a:r>
            <a:r>
              <a:rPr lang="en-US" sz="3200" b="1" dirty="0" smtClean="0"/>
              <a:t>mplications for benefits assessments</a:t>
            </a:r>
            <a:endParaRPr lang="en-US" sz="3200" b="1" baseline="-25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" y="6172200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40A6EE4-5EEB-40DA-A191-2EC181CAEEE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AutoShape 2" descr="https://wikis.mit.edu/confluence/download/attachments/83651571/CGCS_logo_small.jpg?version=1&amp;modificationDate=1346254297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202680"/>
            <a:ext cx="762000" cy="6299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6745" y="1306289"/>
            <a:ext cx="8606972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166688" indent="-1666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Substantial uncertainties associated with climate projections significantly influence simulations of future air quality.</a:t>
            </a:r>
          </a:p>
          <a:p>
            <a:pPr marL="166688" indent="-1666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Beyond emissions scenarios, large uncertainty is associated with natural variability and climate model response.</a:t>
            </a:r>
          </a:p>
          <a:p>
            <a:pPr marL="166688" indent="-1666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Climate-specific air quality impacts can contribute to the value of climate change mitigation benefits and should be considered in decisions concerning climate policy.</a:t>
            </a:r>
          </a:p>
          <a:p>
            <a:r>
              <a:rPr lang="en-US" sz="2500" dirty="0" smtClean="0"/>
              <a:t> 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endParaRPr lang="en-US" sz="2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82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28600" y="3124200"/>
            <a:ext cx="8686800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425669" y="1652111"/>
            <a:ext cx="8229600" cy="87998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THANK YOU!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53" y="3897968"/>
            <a:ext cx="3639151" cy="8762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9331" y="5858006"/>
            <a:ext cx="8790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latin typeface="+mj-lt"/>
              </a:rPr>
              <a:t>This work was funded by </a:t>
            </a:r>
            <a:r>
              <a:rPr lang="en-US" sz="1600" i="1" dirty="0" smtClean="0">
                <a:latin typeface="+mj-lt"/>
              </a:rPr>
              <a:t>the U.S</a:t>
            </a:r>
            <a:r>
              <a:rPr lang="en-US" sz="1600" i="1" dirty="0">
                <a:latin typeface="+mj-lt"/>
              </a:rPr>
              <a:t>. Environmental Protection Agency’s Climate </a:t>
            </a:r>
            <a:r>
              <a:rPr lang="en-US" sz="1600" i="1" dirty="0" smtClean="0">
                <a:latin typeface="+mj-lt"/>
              </a:rPr>
              <a:t>Change Division</a:t>
            </a:r>
            <a:r>
              <a:rPr lang="en-US" sz="1600" i="1" dirty="0">
                <a:latin typeface="+mj-lt"/>
              </a:rPr>
              <a:t>, under Cooperative Agreement # XA-83600001-0</a:t>
            </a:r>
            <a:r>
              <a:rPr lang="en-US" sz="1600" i="1" dirty="0" smtClean="0">
                <a:latin typeface="+mj-lt"/>
              </a:rPr>
              <a:t>. It has </a:t>
            </a:r>
            <a:r>
              <a:rPr lang="en-US" sz="1600" i="1" dirty="0">
                <a:latin typeface="+mj-lt"/>
              </a:rPr>
              <a:t>not been subjected to any EPA review and does </a:t>
            </a:r>
            <a:r>
              <a:rPr lang="en-US" sz="1600" i="1" dirty="0" smtClean="0">
                <a:latin typeface="+mj-lt"/>
              </a:rPr>
              <a:t>not necessarily </a:t>
            </a:r>
            <a:r>
              <a:rPr lang="en-US" sz="1600" i="1" dirty="0">
                <a:latin typeface="+mj-lt"/>
              </a:rPr>
              <a:t>reflect the views of the Agency, and no </a:t>
            </a:r>
            <a:r>
              <a:rPr lang="en-US" sz="1600" i="1" dirty="0" smtClean="0">
                <a:latin typeface="+mj-lt"/>
              </a:rPr>
              <a:t>official endorsement </a:t>
            </a:r>
            <a:r>
              <a:rPr lang="en-US" sz="1600" i="1" dirty="0">
                <a:latin typeface="+mj-lt"/>
              </a:rPr>
              <a:t>should be inferred.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447336" y="396676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AdvOT2e364b11"/>
              </a:rPr>
              <a:t>The Joint Program on </a:t>
            </a:r>
            <a:r>
              <a:rPr lang="en-US" sz="1400" dirty="0" smtClean="0">
                <a:latin typeface="AdvOT2e364b11"/>
              </a:rPr>
              <a:t>the Science </a:t>
            </a:r>
            <a:r>
              <a:rPr lang="en-US" sz="1400" dirty="0">
                <a:latin typeface="AdvOT2e364b11"/>
              </a:rPr>
              <a:t>and Policy of Global Change is funded by a number </a:t>
            </a:r>
            <a:r>
              <a:rPr lang="en-US" sz="1400" dirty="0" smtClean="0">
                <a:latin typeface="AdvOT2e364b11"/>
              </a:rPr>
              <a:t>of federal </a:t>
            </a:r>
            <a:r>
              <a:rPr lang="en-US" sz="1400" dirty="0">
                <a:latin typeface="AdvOT2e364b11"/>
              </a:rPr>
              <a:t>agencies and a consortium of 40 industrial </a:t>
            </a:r>
            <a:r>
              <a:rPr lang="en-US" sz="1400" dirty="0" smtClean="0">
                <a:latin typeface="AdvOT2e364b11"/>
              </a:rPr>
              <a:t>and foundation </a:t>
            </a:r>
            <a:r>
              <a:rPr lang="en-US" sz="1400" dirty="0">
                <a:latin typeface="AdvOT2e364b11"/>
              </a:rPr>
              <a:t>sponsors</a:t>
            </a:r>
            <a:r>
              <a:rPr lang="en-US" sz="1400" dirty="0" smtClean="0">
                <a:latin typeface="AdvOT2e364b11"/>
              </a:rPr>
              <a:t>.</a:t>
            </a:r>
          </a:p>
          <a:p>
            <a:r>
              <a:rPr lang="en-US" sz="1400" u="sng" dirty="0"/>
              <a:t>http://</a:t>
            </a:r>
            <a:r>
              <a:rPr lang="en-US" sz="1400" u="sng" dirty="0" smtClean="0"/>
              <a:t>globalchange.mit.edu/sponsors/all</a:t>
            </a:r>
            <a:endParaRPr lang="en-US" sz="1400" u="sng" dirty="0"/>
          </a:p>
        </p:txBody>
      </p:sp>
    </p:spTree>
    <p:extLst>
      <p:ext uri="{BB962C8B-B14F-4D97-AF65-F5344CB8AC3E}">
        <p14:creationId xmlns:p14="http://schemas.microsoft.com/office/powerpoint/2010/main" val="192693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228600" y="914400"/>
            <a:ext cx="8686800" cy="1588"/>
          </a:xfrm>
          <a:prstGeom prst="line">
            <a:avLst/>
          </a:prstGeom>
          <a:ln w="28575">
            <a:prstDash val="sysDot"/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28600" y="6172200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40A6EE4-5EEB-40DA-A191-2EC181CAEEE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AutoShape 2" descr="https://wikis.mit.edu/confluence/download/attachments/83651571/CGCS_logo_small.jpg?version=1&amp;modificationDate=1346254297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202680"/>
            <a:ext cx="762000" cy="629920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228600" y="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Influence of natural variability</a:t>
            </a:r>
            <a:endParaRPr lang="en-US" sz="3200" b="1" baseline="-25000" dirty="0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" y="1427570"/>
            <a:ext cx="7937908" cy="4629388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01" y="1630781"/>
            <a:ext cx="7868054" cy="44261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8023" y="1020558"/>
            <a:ext cx="7341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2100 Reference scenario </a:t>
            </a:r>
            <a:r>
              <a:rPr lang="en-US" b="1" dirty="0" smtClean="0"/>
              <a:t>O</a:t>
            </a:r>
            <a:r>
              <a:rPr lang="en-US" b="1" baseline="-25000" dirty="0" smtClean="0"/>
              <a:t>3</a:t>
            </a:r>
            <a:r>
              <a:rPr lang="en-US" b="1" dirty="0" smtClean="0"/>
              <a:t> climate </a:t>
            </a:r>
            <a:r>
              <a:rPr lang="en-US" b="1" dirty="0"/>
              <a:t>penalty </a:t>
            </a:r>
            <a:r>
              <a:rPr lang="el-GR" b="1" dirty="0"/>
              <a:t>(Δ </a:t>
            </a:r>
            <a:r>
              <a:rPr lang="en-US" b="1" dirty="0" smtClean="0"/>
              <a:t>ppb) estimated </a:t>
            </a:r>
            <a:r>
              <a:rPr lang="en-US" b="1" dirty="0"/>
              <a:t>from </a:t>
            </a:r>
            <a:endParaRPr lang="en-US" b="1" dirty="0" smtClean="0"/>
          </a:p>
          <a:p>
            <a:pPr algn="ctr"/>
            <a:r>
              <a:rPr lang="en-US" b="1" u="sng" dirty="0" smtClean="0"/>
              <a:t>1 model initialization</a:t>
            </a:r>
            <a:r>
              <a:rPr lang="en-US" b="1" dirty="0" smtClean="0"/>
              <a:t> and </a:t>
            </a:r>
            <a:r>
              <a:rPr lang="en-US" b="1" u="sng" dirty="0" smtClean="0"/>
              <a:t>1-year simulations</a:t>
            </a:r>
            <a:r>
              <a:rPr lang="en-US" b="1" dirty="0"/>
              <a:t> </a:t>
            </a:r>
            <a:r>
              <a:rPr lang="en-US" b="1" dirty="0" smtClean="0"/>
              <a:t>(</a:t>
            </a:r>
            <a:r>
              <a:rPr lang="en-US" b="1" i="1" dirty="0" smtClean="0"/>
              <a:t>O</a:t>
            </a:r>
            <a:r>
              <a:rPr lang="en-US" b="1" i="1" baseline="-25000" dirty="0" smtClean="0"/>
              <a:t>3 </a:t>
            </a:r>
            <a:r>
              <a:rPr lang="en-US" b="1" i="1" dirty="0" smtClean="0"/>
              <a:t>season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753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28600" y="6172200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40A6EE4-5EEB-40DA-A191-2EC181CAEEE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202680"/>
            <a:ext cx="762000" cy="629920"/>
          </a:xfrm>
          <a:prstGeom prst="rect">
            <a:avLst/>
          </a:prstGeom>
        </p:spPr>
      </p:pic>
      <p:pic>
        <p:nvPicPr>
          <p:cNvPr id="12" name="Picture 11" descr="legends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62"/>
          <a:stretch/>
        </p:blipFill>
        <p:spPr>
          <a:xfrm>
            <a:off x="4122495" y="870041"/>
            <a:ext cx="4972209" cy="599500"/>
          </a:xfrm>
          <a:prstGeom prst="rect">
            <a:avLst/>
          </a:prstGeom>
        </p:spPr>
      </p:pic>
      <p:pic>
        <p:nvPicPr>
          <p:cNvPr id="14" name="Picture 13" descr="graph1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12"/>
          <a:stretch/>
        </p:blipFill>
        <p:spPr>
          <a:xfrm>
            <a:off x="5205632" y="1853061"/>
            <a:ext cx="2398875" cy="1828800"/>
          </a:xfrm>
          <a:prstGeom prst="rect">
            <a:avLst/>
          </a:prstGeom>
        </p:spPr>
      </p:pic>
      <p:pic>
        <p:nvPicPr>
          <p:cNvPr id="16" name="Picture 15" descr="graph3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41"/>
          <a:stretch/>
        </p:blipFill>
        <p:spPr>
          <a:xfrm>
            <a:off x="1382974" y="1829626"/>
            <a:ext cx="2334963" cy="1828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07732" y="1569251"/>
            <a:ext cx="4803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Δ Annual </a:t>
            </a:r>
            <a:r>
              <a:rPr lang="en-US" sz="1400" b="1" dirty="0" smtClean="0">
                <a:latin typeface="Arial"/>
                <a:cs typeface="Arial"/>
              </a:rPr>
              <a:t>population-weighted </a:t>
            </a:r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lang="en-US" sz="1400" b="1" baseline="-25000" dirty="0" smtClean="0">
                <a:latin typeface="Arial"/>
                <a:cs typeface="Arial"/>
              </a:rPr>
              <a:t> </a:t>
            </a:r>
            <a:r>
              <a:rPr lang="en-US" sz="1400" b="1" dirty="0" smtClean="0">
                <a:latin typeface="Arial"/>
                <a:cs typeface="Arial"/>
              </a:rPr>
              <a:t>(ppb</a:t>
            </a:r>
            <a:r>
              <a:rPr lang="en-US" sz="1400" b="1" dirty="0">
                <a:latin typeface="Arial"/>
                <a:cs typeface="Arial"/>
              </a:rPr>
              <a:t>)</a:t>
            </a:r>
            <a:endParaRPr lang="en-US" sz="1400" b="1" baseline="-25000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623" y="1555611"/>
            <a:ext cx="4072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Δ </a:t>
            </a:r>
            <a:r>
              <a:rPr lang="en-US" sz="1400" b="1" dirty="0" smtClean="0">
                <a:latin typeface="Arial"/>
                <a:cs typeface="Arial"/>
              </a:rPr>
              <a:t>Annual daily-maximum 8-hr </a:t>
            </a:r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lang="en-US" sz="1400" b="1" baseline="-25000" dirty="0" smtClean="0">
                <a:latin typeface="Arial"/>
                <a:cs typeface="Arial"/>
              </a:rPr>
              <a:t> </a:t>
            </a:r>
            <a:r>
              <a:rPr lang="en-US" sz="1400" b="1" dirty="0">
                <a:latin typeface="Arial"/>
                <a:cs typeface="Arial"/>
              </a:rPr>
              <a:t>(</a:t>
            </a:r>
            <a:r>
              <a:rPr lang="en-US" sz="1400" b="1" dirty="0" smtClean="0">
                <a:latin typeface="Arial"/>
                <a:cs typeface="Arial"/>
              </a:rPr>
              <a:t>ppb</a:t>
            </a:r>
            <a:r>
              <a:rPr lang="en-US" sz="1400" b="1" dirty="0">
                <a:latin typeface="Arial"/>
                <a:cs typeface="Arial"/>
              </a:rPr>
              <a:t>)</a:t>
            </a:r>
            <a:endParaRPr lang="en-US" sz="1400" b="1" baseline="-25000" dirty="0">
              <a:latin typeface="Arial"/>
              <a:cs typeface="Arial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489325" y="6092355"/>
            <a:ext cx="2139950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Considering variability in air quality projections</a:t>
            </a:r>
            <a:endParaRPr lang="en-US" sz="3200" b="1" baseline="-25000" dirty="0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AutoShape 2" descr="https://wikis.mit.edu/confluence/download/attachments/83651571/CGCS_logo_small.jpg?version=1&amp;modificationDate=1346254297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228600" y="914400"/>
            <a:ext cx="8686800" cy="1588"/>
          </a:xfrm>
          <a:prstGeom prst="line">
            <a:avLst/>
          </a:prstGeom>
          <a:ln w="28575">
            <a:prstDash val="sysDot"/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graph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610" y="3932022"/>
            <a:ext cx="2743200" cy="2005057"/>
          </a:xfrm>
          <a:prstGeom prst="rect">
            <a:avLst/>
          </a:prstGeom>
        </p:spPr>
      </p:pic>
      <p:pic>
        <p:nvPicPr>
          <p:cNvPr id="25" name="Picture 24" descr="graph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74" y="3948610"/>
            <a:ext cx="2743200" cy="195782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673493" y="3762274"/>
            <a:ext cx="2133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Δ </a:t>
            </a:r>
            <a:r>
              <a:rPr lang="en-US" sz="1400" b="1" dirty="0" smtClean="0">
                <a:latin typeface="Arial"/>
                <a:cs typeface="Arial"/>
              </a:rPr>
              <a:t>Annual </a:t>
            </a:r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PM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/>
                <a:cs typeface="Arial"/>
              </a:rPr>
              <a:t>2.5</a:t>
            </a:r>
            <a:r>
              <a:rPr lang="en-US" sz="1400" b="1" baseline="-25000" dirty="0" smtClean="0">
                <a:latin typeface="Arial"/>
                <a:cs typeface="Arial"/>
              </a:rPr>
              <a:t> </a:t>
            </a:r>
            <a:r>
              <a:rPr lang="en-US" sz="1400" b="1" dirty="0">
                <a:latin typeface="Arial"/>
                <a:cs typeface="Arial"/>
              </a:rPr>
              <a:t>(</a:t>
            </a:r>
            <a:r>
              <a:rPr lang="en-US" sz="1400" b="1" dirty="0" smtClean="0">
                <a:latin typeface="Arial"/>
                <a:cs typeface="Arial"/>
              </a:rPr>
              <a:t>µg m</a:t>
            </a:r>
            <a:r>
              <a:rPr lang="en-US" sz="1400" b="1" baseline="30000" dirty="0" smtClean="0">
                <a:latin typeface="Arial"/>
                <a:cs typeface="Arial"/>
              </a:rPr>
              <a:t>-3</a:t>
            </a:r>
            <a:r>
              <a:rPr lang="en-US" sz="1400" b="1" dirty="0">
                <a:latin typeface="Arial"/>
                <a:cs typeface="Arial"/>
              </a:rPr>
              <a:t>)</a:t>
            </a:r>
            <a:endParaRPr lang="en-US" sz="1400" b="1" baseline="-25000" dirty="0"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91931" y="3763949"/>
            <a:ext cx="3929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Δ Annual population-weighted </a:t>
            </a:r>
            <a:r>
              <a:rPr lang="en-US" sz="1400" b="1" dirty="0">
                <a:solidFill>
                  <a:srgbClr val="FF0000"/>
                </a:solidFill>
                <a:latin typeface="Arial"/>
                <a:cs typeface="Arial"/>
              </a:rPr>
              <a:t>PM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/>
                <a:cs typeface="Arial"/>
              </a:rPr>
              <a:t>2.5</a:t>
            </a:r>
            <a:r>
              <a:rPr lang="en-US" sz="1400" b="1" baseline="-25000" dirty="0" smtClean="0">
                <a:latin typeface="Arial"/>
                <a:cs typeface="Arial"/>
              </a:rPr>
              <a:t> </a:t>
            </a:r>
            <a:r>
              <a:rPr lang="en-US" sz="1400" b="1" dirty="0">
                <a:latin typeface="Arial"/>
                <a:cs typeface="Arial"/>
              </a:rPr>
              <a:t>(</a:t>
            </a:r>
            <a:r>
              <a:rPr lang="en-US" sz="1400" b="1" dirty="0" smtClean="0">
                <a:latin typeface="Arial"/>
                <a:cs typeface="Arial"/>
              </a:rPr>
              <a:t>µg m</a:t>
            </a:r>
            <a:r>
              <a:rPr lang="en-US" sz="1400" b="1" baseline="30000" dirty="0" smtClean="0">
                <a:latin typeface="Arial"/>
                <a:cs typeface="Arial"/>
              </a:rPr>
              <a:t>-3</a:t>
            </a:r>
            <a:r>
              <a:rPr lang="en-US" sz="1400" b="1" dirty="0">
                <a:latin typeface="Arial"/>
                <a:cs typeface="Arial"/>
              </a:rPr>
              <a:t>)</a:t>
            </a:r>
            <a:endParaRPr lang="en-US" sz="1400" b="1" baseline="-25000" dirty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2300" y="964223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FF0000"/>
                </a:solidFill>
                <a:latin typeface="Arial"/>
                <a:cs typeface="Arial"/>
              </a:rPr>
              <a:t>Reference scenario U.S-average climate </a:t>
            </a:r>
            <a:r>
              <a:rPr lang="en-US" sz="1600" b="1" i="1" dirty="0">
                <a:solidFill>
                  <a:srgbClr val="FF0000"/>
                </a:solidFill>
                <a:latin typeface="Arial"/>
                <a:cs typeface="Arial"/>
              </a:rPr>
              <a:t>penalty </a:t>
            </a:r>
            <a:r>
              <a:rPr lang="en-US" sz="1600" b="1" i="1" dirty="0" smtClean="0">
                <a:solidFill>
                  <a:srgbClr val="FF0000"/>
                </a:solidFill>
                <a:latin typeface="Arial"/>
                <a:cs typeface="Arial"/>
              </a:rPr>
              <a:t>from 2000 </a:t>
            </a:r>
            <a:r>
              <a:rPr lang="en-US" sz="1600" b="1" i="1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lang="en-US" sz="1600" b="1" i="1" dirty="0" smtClean="0">
                <a:solidFill>
                  <a:srgbClr val="FF0000"/>
                </a:solidFill>
                <a:latin typeface="Arial"/>
                <a:cs typeface="Arial"/>
              </a:rPr>
              <a:t>2100</a:t>
            </a:r>
            <a:endParaRPr lang="en-US" sz="1600" b="1" i="1" baseline="-25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25463" y="5774679"/>
            <a:ext cx="2285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Averaging period (years)</a:t>
            </a:r>
            <a:endParaRPr lang="en-US" sz="1400" b="1" baseline="-25000" dirty="0"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40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4371" y="843097"/>
            <a:ext cx="8811511" cy="1581547"/>
            <a:chOff x="155575" y="4107953"/>
            <a:chExt cx="8811511" cy="1581547"/>
          </a:xfrm>
        </p:grpSpPr>
        <p:sp>
          <p:nvSpPr>
            <p:cNvPr id="6" name="Rectangle 5"/>
            <p:cNvSpPr/>
            <p:nvPr/>
          </p:nvSpPr>
          <p:spPr>
            <a:xfrm>
              <a:off x="155575" y="4107953"/>
              <a:ext cx="2216727" cy="1440873"/>
            </a:xfrm>
            <a:prstGeom prst="rect">
              <a:avLst/>
            </a:prstGeom>
            <a:ln w="3810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Socioeconomic emissions scenario</a:t>
              </a:r>
              <a:endParaRPr lang="en-US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52967" y="4107955"/>
              <a:ext cx="2216727" cy="1440873"/>
            </a:xfrm>
            <a:prstGeom prst="rect">
              <a:avLst/>
            </a:prstGeom>
            <a:ln w="3810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General </a:t>
              </a:r>
              <a:r>
                <a:rPr lang="en-US" b="1" dirty="0" smtClean="0"/>
                <a:t>circulation </a:t>
              </a:r>
              <a:r>
                <a:rPr lang="en-US" b="1" dirty="0"/>
                <a:t>m</a:t>
              </a:r>
              <a:r>
                <a:rPr lang="en-US" b="1" dirty="0" smtClean="0"/>
                <a:t>odels</a:t>
              </a:r>
              <a:endParaRPr lang="en-US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50359" y="4248627"/>
              <a:ext cx="2216727" cy="1440873"/>
            </a:xfrm>
            <a:prstGeom prst="rect">
              <a:avLst/>
            </a:prstGeom>
            <a:ln w="3810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Global and </a:t>
              </a:r>
              <a:r>
                <a:rPr lang="en-US" b="1" dirty="0"/>
                <a:t>regional </a:t>
              </a:r>
              <a:r>
                <a:rPr lang="en-US" b="1" dirty="0" smtClean="0"/>
                <a:t>atmospheric chemistry-transport models</a:t>
              </a:r>
              <a:endParaRPr lang="en-US" b="1" dirty="0"/>
            </a:p>
          </p:txBody>
        </p:sp>
        <p:cxnSp>
          <p:nvCxnSpPr>
            <p:cNvPr id="10" name="Straight Arrow Connector 9"/>
            <p:cNvCxnSpPr>
              <a:stCxn id="6" idx="3"/>
              <a:endCxn id="12" idx="1"/>
            </p:cNvCxnSpPr>
            <p:nvPr/>
          </p:nvCxnSpPr>
          <p:spPr>
            <a:xfrm>
              <a:off x="2372302" y="4828390"/>
              <a:ext cx="1080665" cy="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669694" y="4807607"/>
              <a:ext cx="1080665" cy="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84"/>
          <a:stretch/>
        </p:blipFill>
        <p:spPr bwMode="auto">
          <a:xfrm>
            <a:off x="3184821" y="2331718"/>
            <a:ext cx="3044224" cy="113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228600" y="1080660"/>
            <a:ext cx="8686800" cy="1588"/>
          </a:xfrm>
          <a:prstGeom prst="line">
            <a:avLst/>
          </a:prstGeom>
          <a:ln w="28575">
            <a:prstDash val="sysDot"/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Modeling climate change impacts on air quality</a:t>
            </a:r>
            <a:endParaRPr lang="en-US" sz="32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" y="6172200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40A6EE4-5EEB-40DA-A191-2EC181CAEEE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AutoShape 2" descr="https://wikis.mit.edu/confluence/download/attachments/83651571/CGCS_logo_small.jpg?version=1&amp;modificationDate=1346254297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202680"/>
            <a:ext cx="762000" cy="6299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5111" y="3879481"/>
            <a:ext cx="881888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 smtClean="0"/>
              <a:t>Large </a:t>
            </a:r>
            <a:r>
              <a:rPr lang="en-US" dirty="0"/>
              <a:t>uncertainties </a:t>
            </a:r>
            <a:r>
              <a:rPr lang="en-US" dirty="0" smtClean="0"/>
              <a:t>propagate to </a:t>
            </a:r>
            <a:r>
              <a:rPr lang="en-US" dirty="0"/>
              <a:t>air </a:t>
            </a:r>
            <a:r>
              <a:rPr lang="en-US" dirty="0" smtClean="0"/>
              <a:t>quality projections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endParaRPr lang="en-US" dirty="0"/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Characterizing </a:t>
            </a:r>
            <a:r>
              <a:rPr lang="en-US" dirty="0" smtClean="0"/>
              <a:t>uncertainty </a:t>
            </a:r>
            <a:r>
              <a:rPr lang="en-US" dirty="0"/>
              <a:t>across </a:t>
            </a:r>
            <a:r>
              <a:rPr lang="en-US" dirty="0" smtClean="0"/>
              <a:t>complete system </a:t>
            </a:r>
            <a:r>
              <a:rPr lang="en-US" dirty="0"/>
              <a:t>is </a:t>
            </a:r>
            <a:r>
              <a:rPr lang="en-US" dirty="0" smtClean="0"/>
              <a:t>important to guide decision-making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l-GR" sz="2000" b="1" i="1" dirty="0" smtClean="0">
                <a:ea typeface="Verdana"/>
                <a:cs typeface="Verdana"/>
              </a:rPr>
              <a:t>Δ</a:t>
            </a:r>
            <a:r>
              <a:rPr lang="en-US" sz="2000" b="1" i="1" dirty="0" smtClean="0">
                <a:ea typeface="Verdana"/>
                <a:cs typeface="Verdana"/>
              </a:rPr>
              <a:t> Climate +</a:t>
            </a:r>
            <a:r>
              <a:rPr lang="en-US" sz="2000" b="1" i="1" dirty="0" smtClean="0"/>
              <a:t> </a:t>
            </a:r>
            <a:r>
              <a:rPr lang="el-GR" sz="2000" b="1" i="1" dirty="0">
                <a:ea typeface="Verdana"/>
                <a:cs typeface="Verdana"/>
              </a:rPr>
              <a:t>Δ</a:t>
            </a:r>
            <a:r>
              <a:rPr lang="en-US" sz="2000" b="1" i="1" dirty="0">
                <a:ea typeface="Verdana"/>
                <a:cs typeface="Verdana"/>
              </a:rPr>
              <a:t> </a:t>
            </a:r>
            <a:r>
              <a:rPr lang="en-US" sz="2000" b="1" i="1" dirty="0" smtClean="0">
                <a:ea typeface="Verdana"/>
                <a:cs typeface="Verdana"/>
              </a:rPr>
              <a:t>Emissions</a:t>
            </a:r>
            <a:r>
              <a:rPr lang="en-US" sz="2000" b="1" i="1" dirty="0" smtClean="0"/>
              <a:t> → </a:t>
            </a:r>
            <a:r>
              <a:rPr lang="el-GR" sz="2000" b="1" i="1" dirty="0" smtClean="0">
                <a:ea typeface="Verdana"/>
                <a:cs typeface="Verdana"/>
              </a:rPr>
              <a:t>Δ</a:t>
            </a:r>
            <a:r>
              <a:rPr lang="en-US" sz="2000" b="1" i="1" dirty="0" smtClean="0">
                <a:ea typeface="Verdana"/>
                <a:cs typeface="Verdana"/>
              </a:rPr>
              <a:t> Air Quality</a:t>
            </a:r>
            <a:endParaRPr lang="en-US" sz="2000" b="1" i="1" dirty="0"/>
          </a:p>
          <a:p>
            <a:pPr marL="166688" indent="-166688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66688" indent="-166688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725" y="2414956"/>
            <a:ext cx="2407905" cy="120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5" y="1968926"/>
            <a:ext cx="2930656" cy="18796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83732" y="6155396"/>
            <a:ext cx="7425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i="1" dirty="0" smtClean="0"/>
              <a:t>“Sensitivity </a:t>
            </a:r>
            <a:r>
              <a:rPr lang="en-US" i="1" dirty="0"/>
              <a:t>of the </a:t>
            </a:r>
            <a:r>
              <a:rPr lang="en-US" i="1" dirty="0" smtClean="0"/>
              <a:t>U.S. </a:t>
            </a:r>
            <a:r>
              <a:rPr lang="en-US" i="1" dirty="0"/>
              <a:t>climate penalty to local and global </a:t>
            </a:r>
            <a:r>
              <a:rPr lang="en-US" i="1" dirty="0" smtClean="0"/>
              <a:t>emissions”</a:t>
            </a:r>
            <a:r>
              <a:rPr lang="en-US" i="1" dirty="0"/>
              <a:t> </a:t>
            </a:r>
            <a:endParaRPr lang="en-US" i="1" dirty="0" smtClean="0"/>
          </a:p>
          <a:p>
            <a:r>
              <a:rPr lang="en-US" dirty="0" smtClean="0"/>
              <a:t>       Evan </a:t>
            </a:r>
            <a:r>
              <a:rPr lang="en-US" dirty="0" err="1"/>
              <a:t>Couzo</a:t>
            </a:r>
            <a:r>
              <a:rPr lang="en-US" dirty="0"/>
              <a:t>, tomorrow at 3:50pm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058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4371" y="843097"/>
            <a:ext cx="8811511" cy="1581547"/>
            <a:chOff x="155575" y="4107953"/>
            <a:chExt cx="8811511" cy="1581547"/>
          </a:xfrm>
        </p:grpSpPr>
        <p:sp>
          <p:nvSpPr>
            <p:cNvPr id="6" name="Rectangle 5"/>
            <p:cNvSpPr/>
            <p:nvPr/>
          </p:nvSpPr>
          <p:spPr>
            <a:xfrm>
              <a:off x="155575" y="4107953"/>
              <a:ext cx="2216727" cy="1440873"/>
            </a:xfrm>
            <a:prstGeom prst="rect">
              <a:avLst/>
            </a:prstGeom>
            <a:ln w="3810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Socioeconomic emissions scenario</a:t>
              </a:r>
              <a:endParaRPr lang="en-US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52967" y="4107955"/>
              <a:ext cx="2216727" cy="1440873"/>
            </a:xfrm>
            <a:prstGeom prst="rect">
              <a:avLst/>
            </a:prstGeom>
            <a:ln w="3810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General </a:t>
              </a:r>
              <a:r>
                <a:rPr lang="en-US" b="1" dirty="0" smtClean="0"/>
                <a:t>circulation </a:t>
              </a:r>
              <a:r>
                <a:rPr lang="en-US" b="1" dirty="0"/>
                <a:t>m</a:t>
              </a:r>
              <a:r>
                <a:rPr lang="en-US" b="1" dirty="0" smtClean="0"/>
                <a:t>odels</a:t>
              </a:r>
              <a:endParaRPr lang="en-US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50359" y="4248627"/>
              <a:ext cx="2216727" cy="1440873"/>
            </a:xfrm>
            <a:prstGeom prst="rect">
              <a:avLst/>
            </a:prstGeom>
            <a:ln w="3810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Global and </a:t>
              </a:r>
              <a:r>
                <a:rPr lang="en-US" b="1" dirty="0"/>
                <a:t>regional </a:t>
              </a:r>
              <a:r>
                <a:rPr lang="en-US" b="1" dirty="0" smtClean="0"/>
                <a:t>atmospheric chemistry-transport models</a:t>
              </a:r>
              <a:endParaRPr lang="en-US" b="1" dirty="0"/>
            </a:p>
          </p:txBody>
        </p:sp>
        <p:cxnSp>
          <p:nvCxnSpPr>
            <p:cNvPr id="10" name="Straight Arrow Connector 9"/>
            <p:cNvCxnSpPr>
              <a:stCxn id="6" idx="3"/>
              <a:endCxn id="12" idx="1"/>
            </p:cNvCxnSpPr>
            <p:nvPr/>
          </p:nvCxnSpPr>
          <p:spPr>
            <a:xfrm>
              <a:off x="2372302" y="4828390"/>
              <a:ext cx="1080665" cy="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669694" y="4807607"/>
              <a:ext cx="1080665" cy="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84"/>
          <a:stretch/>
        </p:blipFill>
        <p:spPr bwMode="auto">
          <a:xfrm>
            <a:off x="3184821" y="2331718"/>
            <a:ext cx="3044224" cy="113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228600" y="1080660"/>
            <a:ext cx="8686800" cy="1588"/>
          </a:xfrm>
          <a:prstGeom prst="line">
            <a:avLst/>
          </a:prstGeom>
          <a:ln w="28575">
            <a:prstDash val="sysDot"/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Modeling climate change impacts on air quality</a:t>
            </a:r>
            <a:endParaRPr lang="en-US" sz="32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" y="6172200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40A6EE4-5EEB-40DA-A191-2EC181CAEEE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AutoShape 2" descr="https://wikis.mit.edu/confluence/download/attachments/83651571/CGCS_logo_small.jpg?version=1&amp;modificationDate=1346254297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202680"/>
            <a:ext cx="762000" cy="62992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725" y="2414956"/>
            <a:ext cx="2407905" cy="120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5" y="1968926"/>
            <a:ext cx="2930656" cy="1879684"/>
          </a:xfrm>
          <a:prstGeom prst="rect">
            <a:avLst/>
          </a:prstGeom>
        </p:spPr>
      </p:pic>
      <p:sp>
        <p:nvSpPr>
          <p:cNvPr id="19" name="Text Box 472"/>
          <p:cNvSpPr txBox="1">
            <a:spLocks noChangeArrowheads="1"/>
          </p:cNvSpPr>
          <p:nvPr/>
        </p:nvSpPr>
        <p:spPr bwMode="auto">
          <a:xfrm>
            <a:off x="59266" y="3860009"/>
            <a:ext cx="9046634" cy="251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0" tIns="182880" rIns="182880" bIns="18288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80808"/>
                </a:solidFill>
              </a:rPr>
              <a:t>MIT IGSM</a:t>
            </a:r>
            <a:r>
              <a:rPr lang="en-US" dirty="0">
                <a:solidFill>
                  <a:srgbClr val="080808"/>
                </a:solidFill>
              </a:rPr>
              <a:t>: Policy scenarios and climate </a:t>
            </a:r>
            <a:r>
              <a:rPr lang="en-US" dirty="0" smtClean="0">
                <a:solidFill>
                  <a:srgbClr val="080808"/>
                </a:solidFill>
              </a:rPr>
              <a:t>projections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080808"/>
                </a:solidFill>
              </a:rPr>
              <a:t>CAM-</a:t>
            </a:r>
            <a:r>
              <a:rPr lang="en-US" b="1" dirty="0" err="1" smtClean="0">
                <a:solidFill>
                  <a:srgbClr val="080808"/>
                </a:solidFill>
              </a:rPr>
              <a:t>Chem</a:t>
            </a:r>
            <a:r>
              <a:rPr lang="en-US" dirty="0" smtClean="0">
                <a:solidFill>
                  <a:srgbClr val="080808"/>
                </a:solidFill>
              </a:rPr>
              <a:t>: Global </a:t>
            </a:r>
            <a:r>
              <a:rPr lang="en-US" dirty="0">
                <a:solidFill>
                  <a:srgbClr val="080808"/>
                </a:solidFill>
              </a:rPr>
              <a:t>atmospheric chemistry </a:t>
            </a:r>
            <a:r>
              <a:rPr lang="en-US" dirty="0" smtClean="0">
                <a:solidFill>
                  <a:srgbClr val="080808"/>
                </a:solidFill>
              </a:rPr>
              <a:t>&amp; air </a:t>
            </a:r>
            <a:r>
              <a:rPr lang="en-US" dirty="0">
                <a:solidFill>
                  <a:srgbClr val="080808"/>
                </a:solidFill>
              </a:rPr>
              <a:t>quality</a:t>
            </a:r>
          </a:p>
          <a:p>
            <a:pPr>
              <a:spcAft>
                <a:spcPts val="600"/>
              </a:spcAft>
            </a:pPr>
            <a:r>
              <a:rPr lang="en-US" b="1" dirty="0" err="1" smtClean="0">
                <a:solidFill>
                  <a:srgbClr val="080808"/>
                </a:solidFill>
              </a:rPr>
              <a:t>BenMAP</a:t>
            </a:r>
            <a:r>
              <a:rPr lang="en-US" dirty="0" smtClean="0">
                <a:solidFill>
                  <a:srgbClr val="080808"/>
                </a:solidFill>
              </a:rPr>
              <a:t>: Health </a:t>
            </a:r>
            <a:r>
              <a:rPr lang="en-US" dirty="0">
                <a:solidFill>
                  <a:srgbClr val="080808"/>
                </a:solidFill>
              </a:rPr>
              <a:t>and economic </a:t>
            </a:r>
            <a:r>
              <a:rPr lang="en-US" dirty="0" smtClean="0">
                <a:solidFill>
                  <a:srgbClr val="080808"/>
                </a:solidFill>
              </a:rPr>
              <a:t>impacts</a:t>
            </a:r>
          </a:p>
          <a:p>
            <a:pPr marL="863600" indent="-2921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700" dirty="0" smtClean="0">
              <a:latin typeface="Calibri" pitchFamily="34" charset="0"/>
            </a:endParaRPr>
          </a:p>
          <a:p>
            <a:pPr marL="863600" indent="-2921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Emissions fixed </a:t>
            </a:r>
            <a:r>
              <a:rPr lang="en-US" dirty="0">
                <a:latin typeface="Calibri" pitchFamily="34" charset="0"/>
              </a:rPr>
              <a:t>at </a:t>
            </a:r>
            <a:r>
              <a:rPr lang="en-US" dirty="0" smtClean="0">
                <a:latin typeface="Calibri" pitchFamily="34" charset="0"/>
              </a:rPr>
              <a:t>year-2000 levels in </a:t>
            </a:r>
            <a:r>
              <a:rPr lang="en-US" dirty="0">
                <a:solidFill>
                  <a:srgbClr val="080808"/>
                </a:solidFill>
              </a:rPr>
              <a:t>atmospheric chemistry </a:t>
            </a:r>
            <a:r>
              <a:rPr lang="en-US" dirty="0" smtClean="0">
                <a:solidFill>
                  <a:srgbClr val="080808"/>
                </a:solidFill>
              </a:rPr>
              <a:t>simulations</a:t>
            </a:r>
            <a:endParaRPr lang="en-US" dirty="0" smtClean="0">
              <a:latin typeface="Calibri" pitchFamily="34" charset="0"/>
            </a:endParaRPr>
          </a:p>
          <a:p>
            <a:pPr marL="863600" indent="-2921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30-year </a:t>
            </a:r>
            <a:r>
              <a:rPr lang="en-US" dirty="0">
                <a:latin typeface="Calibri" pitchFamily="34" charset="0"/>
              </a:rPr>
              <a:t>simulations and 5 initializations </a:t>
            </a:r>
            <a:r>
              <a:rPr lang="en-US" dirty="0" smtClean="0">
                <a:latin typeface="Calibri" pitchFamily="34" charset="0"/>
              </a:rPr>
              <a:t>used </a:t>
            </a:r>
            <a:r>
              <a:rPr lang="en-US" dirty="0">
                <a:latin typeface="Calibri" pitchFamily="34" charset="0"/>
              </a:rPr>
              <a:t>to characterize </a:t>
            </a:r>
            <a:r>
              <a:rPr lang="en-US" dirty="0" smtClean="0">
                <a:latin typeface="Calibri" pitchFamily="34" charset="0"/>
              </a:rPr>
              <a:t>climate:</a:t>
            </a:r>
          </a:p>
          <a:p>
            <a:pPr>
              <a:spcAft>
                <a:spcPts val="300"/>
              </a:spcAft>
            </a:pPr>
            <a:r>
              <a:rPr lang="en-US" i="1" dirty="0">
                <a:latin typeface="Calibri" pitchFamily="34" charset="0"/>
              </a:rPr>
              <a:t>	</a:t>
            </a:r>
            <a:r>
              <a:rPr lang="en-US" i="1" dirty="0" smtClean="0">
                <a:latin typeface="Calibri" pitchFamily="34" charset="0"/>
              </a:rPr>
              <a:t>	 </a:t>
            </a:r>
            <a:r>
              <a:rPr lang="en-US" b="1" i="1" dirty="0">
                <a:latin typeface="Calibri" pitchFamily="34" charset="0"/>
              </a:rPr>
              <a:t>1981</a:t>
            </a:r>
            <a:r>
              <a:rPr lang="en-US" b="1" i="1" dirty="0"/>
              <a:t>→</a:t>
            </a:r>
            <a:r>
              <a:rPr lang="en-US" b="1" i="1" dirty="0" smtClean="0">
                <a:latin typeface="Calibri" pitchFamily="34" charset="0"/>
              </a:rPr>
              <a:t>2010	2036</a:t>
            </a:r>
            <a:r>
              <a:rPr lang="en-US" b="1" i="1" dirty="0"/>
              <a:t>→</a:t>
            </a:r>
            <a:r>
              <a:rPr lang="en-US" b="1" i="1" dirty="0" smtClean="0">
                <a:latin typeface="Calibri" pitchFamily="34" charset="0"/>
              </a:rPr>
              <a:t>2065	2085</a:t>
            </a:r>
            <a:r>
              <a:rPr lang="en-US" b="1" i="1" dirty="0"/>
              <a:t>→</a:t>
            </a:r>
            <a:r>
              <a:rPr lang="en-US" b="1" i="1" dirty="0" smtClean="0">
                <a:latin typeface="Calibri" pitchFamily="34" charset="0"/>
              </a:rPr>
              <a:t>2115</a:t>
            </a:r>
            <a:endParaRPr lang="en-US" b="1" i="1" dirty="0"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738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228600" y="914400"/>
            <a:ext cx="8686800" cy="1588"/>
          </a:xfrm>
          <a:prstGeom prst="line">
            <a:avLst/>
          </a:prstGeom>
          <a:ln w="28575">
            <a:prstDash val="sysDot"/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Climate and policy scenarios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" y="6172200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40A6EE4-5EEB-40DA-A191-2EC181CAEEE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AutoShape 2" descr="https://wikis.mit.edu/confluence/download/attachments/83651571/CGCS_logo_small.jpg?version=1&amp;modificationDate=1346254297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202680"/>
            <a:ext cx="762000" cy="629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0" y="1011949"/>
            <a:ext cx="4271818" cy="5109429"/>
          </a:xfrm>
          <a:prstGeom prst="rect">
            <a:avLst/>
          </a:prstGeom>
        </p:spPr>
      </p:pic>
      <p:sp>
        <p:nvSpPr>
          <p:cNvPr id="13" name="Text Box 472"/>
          <p:cNvSpPr txBox="1">
            <a:spLocks noChangeArrowheads="1"/>
          </p:cNvSpPr>
          <p:nvPr/>
        </p:nvSpPr>
        <p:spPr bwMode="auto">
          <a:xfrm>
            <a:off x="4705272" y="1046015"/>
            <a:ext cx="4438727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0" tIns="182880" rIns="182880" bIns="182880">
            <a:spAutoFit/>
          </a:bodyPr>
          <a:lstStyle/>
          <a:p>
            <a:r>
              <a:rPr lang="en-US" sz="2000" b="1" u="sng" dirty="0">
                <a:latin typeface="Calibri" panose="020F0502020204030204" pitchFamily="34" charset="0"/>
              </a:rPr>
              <a:t>MIT Integrated Global System </a:t>
            </a:r>
            <a:r>
              <a:rPr lang="en-US" sz="2000" b="1" u="sng" dirty="0" smtClean="0">
                <a:latin typeface="Calibri" panose="020F0502020204030204" pitchFamily="34" charset="0"/>
              </a:rPr>
              <a:t>Model:</a:t>
            </a:r>
          </a:p>
          <a:p>
            <a:endParaRPr lang="en-US" sz="2000" b="1" u="sng" dirty="0" smtClean="0">
              <a:latin typeface="Calibri" panose="020F0502020204030204" pitchFamily="34" charset="0"/>
            </a:endParaRPr>
          </a:p>
          <a:p>
            <a:pPr>
              <a:tabLst>
                <a:tab pos="231775" algn="l"/>
              </a:tabLst>
            </a:pPr>
            <a:r>
              <a:rPr lang="en-US" sz="2000" dirty="0" smtClean="0">
                <a:latin typeface="Calibri" panose="020F0502020204030204" pitchFamily="34" charset="0"/>
              </a:rPr>
              <a:t>Two major coupled components:</a:t>
            </a:r>
            <a:endParaRPr lang="en-US" sz="2000" dirty="0">
              <a:latin typeface="Calibri" panose="020F050202020403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</a:rPr>
              <a:t>Economic projection and policy analysis model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</a:rPr>
              <a:t>Earth system </a:t>
            </a:r>
            <a:r>
              <a:rPr lang="en-US" sz="2000" dirty="0" smtClean="0">
                <a:latin typeface="Calibri" panose="020F0502020204030204" pitchFamily="34" charset="0"/>
              </a:rPr>
              <a:t>model</a:t>
            </a:r>
            <a:endParaRPr lang="en-US" sz="2000" dirty="0">
              <a:latin typeface="Calibri" panose="020F0502020204030204" pitchFamily="34" charset="0"/>
            </a:endParaRPr>
          </a:p>
          <a:p>
            <a:pPr lvl="1"/>
            <a:endParaRPr lang="en-US" sz="2000" dirty="0" smtClean="0">
              <a:latin typeface="Calibri" panose="020F0502020204030204" pitchFamily="34" charset="0"/>
            </a:endParaRPr>
          </a:p>
          <a:p>
            <a:pPr>
              <a:tabLst>
                <a:tab pos="231775" algn="l"/>
              </a:tabLst>
            </a:pPr>
            <a:r>
              <a:rPr lang="en-US" sz="2000" dirty="0" smtClean="0">
                <a:latin typeface="Calibri" panose="020F0502020204030204" pitchFamily="34" charset="0"/>
              </a:rPr>
              <a:t>Important features:</a:t>
            </a:r>
            <a:endParaRPr lang="en-US" sz="2000" dirty="0">
              <a:latin typeface="Calibri" panose="020F050202020403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</a:rPr>
              <a:t>Single </a:t>
            </a:r>
            <a:r>
              <a:rPr lang="en-US" sz="2000" dirty="0">
                <a:latin typeface="Calibri" panose="020F0502020204030204" pitchFamily="34" charset="0"/>
              </a:rPr>
              <a:t>consistent </a:t>
            </a:r>
            <a:r>
              <a:rPr lang="en-US" sz="2000" dirty="0" smtClean="0">
                <a:latin typeface="Calibri" panose="020F0502020204030204" pitchFamily="34" charset="0"/>
              </a:rPr>
              <a:t>framework for greenhouse gas policy and climate change scenarios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</a:rPr>
              <a:t>Ability to alter climate    system response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</a:rPr>
              <a:t>Computationally efficient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2000" dirty="0" smtClean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845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228600" y="914400"/>
            <a:ext cx="8686800" cy="1588"/>
          </a:xfrm>
          <a:prstGeom prst="line">
            <a:avLst/>
          </a:prstGeom>
          <a:ln w="28575">
            <a:prstDash val="sysDot"/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Ensemble simulation of </a:t>
            </a:r>
            <a:r>
              <a:rPr lang="en-US" sz="3200" b="1" dirty="0" smtClean="0"/>
              <a:t>21</a:t>
            </a:r>
            <a:r>
              <a:rPr lang="en-US" sz="3200" b="1" baseline="30000" dirty="0" smtClean="0"/>
              <a:t>st</a:t>
            </a:r>
            <a:r>
              <a:rPr lang="en-US" sz="3200" b="1" dirty="0" smtClean="0"/>
              <a:t> </a:t>
            </a:r>
            <a:r>
              <a:rPr lang="en-US" sz="3200" b="1" dirty="0"/>
              <a:t>century climate change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" y="6172200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40A6EE4-5EEB-40DA-A191-2EC181CAEEE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AutoShape 2" descr="https://wikis.mit.edu/confluence/download/attachments/83651571/CGCS_logo_small.jpg?version=1&amp;modificationDate=1346254297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202680"/>
            <a:ext cx="762000" cy="629920"/>
          </a:xfrm>
          <a:prstGeom prst="rect">
            <a:avLst/>
          </a:prstGeom>
        </p:spPr>
      </p:pic>
      <p:sp>
        <p:nvSpPr>
          <p:cNvPr id="14" name="Text Box 472"/>
          <p:cNvSpPr txBox="1">
            <a:spLocks noChangeArrowheads="1"/>
          </p:cNvSpPr>
          <p:nvPr/>
        </p:nvSpPr>
        <p:spPr bwMode="auto">
          <a:xfrm>
            <a:off x="4943049" y="1636590"/>
            <a:ext cx="4360605" cy="457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0" tIns="182880" rIns="182880" bIns="182880">
            <a:spAutoFit/>
          </a:bodyPr>
          <a:lstStyle/>
          <a:p>
            <a:pPr marL="347663" indent="-347663">
              <a:buFont typeface="+mj-lt"/>
              <a:buAutoNum type="arabicPeriod"/>
            </a:pPr>
            <a:r>
              <a:rPr lang="en-US" sz="2000" dirty="0" smtClean="0">
                <a:latin typeface="Calibri" panose="020F0502020204030204" pitchFamily="34" charset="0"/>
              </a:rPr>
              <a:t>Emissions-scenario uncertainty:</a:t>
            </a:r>
          </a:p>
          <a:p>
            <a:pPr marL="682625" lvl="1" indent="-341313">
              <a:buFont typeface="Wingdings" panose="05000000000000000000" pitchFamily="2" charset="2"/>
              <a:buChar char="§"/>
            </a:pPr>
            <a:r>
              <a:rPr lang="en-US" u="sng" dirty="0">
                <a:latin typeface="Calibri" pitchFamily="34" charset="0"/>
              </a:rPr>
              <a:t>Reference</a:t>
            </a:r>
            <a:r>
              <a:rPr lang="en-US" dirty="0">
                <a:latin typeface="Calibri" pitchFamily="34" charset="0"/>
              </a:rPr>
              <a:t>: </a:t>
            </a:r>
            <a:r>
              <a:rPr lang="en-US" dirty="0" smtClean="0">
                <a:latin typeface="Calibri" pitchFamily="34" charset="0"/>
              </a:rPr>
              <a:t>No </a:t>
            </a:r>
            <a:r>
              <a:rPr lang="en-US" dirty="0">
                <a:latin typeface="Calibri" pitchFamily="34" charset="0"/>
              </a:rPr>
              <a:t>policy	 </a:t>
            </a:r>
            <a:endParaRPr lang="en-US" dirty="0" smtClean="0">
              <a:latin typeface="Calibri" pitchFamily="34" charset="0"/>
            </a:endParaRPr>
          </a:p>
          <a:p>
            <a:pPr marL="341312" lvl="1">
              <a:tabLst>
                <a:tab pos="682625" algn="l"/>
              </a:tabLst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	2100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radiative forcing = 9.7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W/m</a:t>
            </a:r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2</a:t>
            </a:r>
          </a:p>
          <a:p>
            <a:pPr marL="682625" lvl="1" indent="-341313">
              <a:buFont typeface="Wingdings" panose="05000000000000000000" pitchFamily="2" charset="2"/>
              <a:buChar char="§"/>
            </a:pPr>
            <a:r>
              <a:rPr lang="en-US" u="sng" dirty="0" smtClean="0">
                <a:latin typeface="Calibri" pitchFamily="34" charset="0"/>
              </a:rPr>
              <a:t>Policy 4.5</a:t>
            </a:r>
            <a:r>
              <a:rPr lang="en-US" dirty="0" smtClean="0">
                <a:latin typeface="Calibri" pitchFamily="34" charset="0"/>
              </a:rPr>
              <a:t>: </a:t>
            </a:r>
            <a:r>
              <a:rPr lang="en-US" dirty="0">
                <a:latin typeface="Calibri" pitchFamily="34" charset="0"/>
              </a:rPr>
              <a:t>Stabilization	 </a:t>
            </a:r>
          </a:p>
          <a:p>
            <a:pPr marL="341312" lvl="1">
              <a:tabLst>
                <a:tab pos="682625" algn="l"/>
              </a:tabLs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	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2100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radiative forcing =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4.5 W/m</a:t>
            </a:r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2</a:t>
            </a:r>
            <a:endParaRPr lang="en-US" baseline="30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682625" lvl="1" indent="-341313">
              <a:buFont typeface="Wingdings" panose="05000000000000000000" pitchFamily="2" charset="2"/>
              <a:buChar char="§"/>
            </a:pPr>
            <a:r>
              <a:rPr lang="en-US" u="sng" dirty="0" smtClean="0">
                <a:latin typeface="Calibri" pitchFamily="34" charset="0"/>
              </a:rPr>
              <a:t>Policy 3.7</a:t>
            </a:r>
            <a:r>
              <a:rPr lang="en-US" dirty="0">
                <a:latin typeface="Calibri" pitchFamily="34" charset="0"/>
              </a:rPr>
              <a:t>: Stringent </a:t>
            </a:r>
            <a:r>
              <a:rPr lang="en-US" dirty="0" smtClean="0">
                <a:latin typeface="Calibri" pitchFamily="34" charset="0"/>
              </a:rPr>
              <a:t>stabilization</a:t>
            </a:r>
            <a:endParaRPr lang="en-US" dirty="0">
              <a:latin typeface="Calibri" pitchFamily="34" charset="0"/>
            </a:endParaRPr>
          </a:p>
          <a:p>
            <a:pPr marL="341312" lvl="1">
              <a:tabLst>
                <a:tab pos="682625" algn="l"/>
              </a:tabLs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	2100 radiative forcing =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3.7 W/m</a:t>
            </a:r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2</a:t>
            </a:r>
          </a:p>
          <a:p>
            <a:pPr marL="341312" lvl="1">
              <a:tabLst>
                <a:tab pos="682625" algn="l"/>
              </a:tabLst>
            </a:pPr>
            <a:endParaRPr lang="en-US" sz="2000" baseline="30000" dirty="0">
              <a:latin typeface="Calibri" panose="020F0502020204030204" pitchFamily="34" charset="0"/>
            </a:endParaRPr>
          </a:p>
          <a:p>
            <a:pPr marL="347663" indent="-347663">
              <a:buFont typeface="+mj-lt"/>
              <a:buAutoNum type="arabicPeriod"/>
            </a:pPr>
            <a:r>
              <a:rPr lang="en-US" sz="2000" dirty="0" smtClean="0">
                <a:solidFill>
                  <a:srgbClr val="080808"/>
                </a:solidFill>
              </a:rPr>
              <a:t>Climate </a:t>
            </a:r>
            <a:r>
              <a:rPr lang="en-US" sz="2000" dirty="0">
                <a:solidFill>
                  <a:srgbClr val="080808"/>
                </a:solidFill>
              </a:rPr>
              <a:t>model </a:t>
            </a:r>
            <a:r>
              <a:rPr lang="en-US" sz="2000" dirty="0" smtClean="0">
                <a:solidFill>
                  <a:srgbClr val="080808"/>
                </a:solidFill>
              </a:rPr>
              <a:t>response</a:t>
            </a:r>
          </a:p>
          <a:p>
            <a:pPr marL="684213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80808"/>
                </a:solidFill>
              </a:rPr>
              <a:t>Climate sensitivity = </a:t>
            </a:r>
          </a:p>
          <a:p>
            <a:pPr marL="341313" lvl="1">
              <a:tabLst>
                <a:tab pos="682625" algn="l"/>
              </a:tabLst>
            </a:pPr>
            <a:r>
              <a:rPr lang="en-US" dirty="0" smtClean="0">
                <a:solidFill>
                  <a:srgbClr val="080808"/>
                </a:solidFill>
              </a:rPr>
              <a:t>	2.0</a:t>
            </a:r>
            <a:r>
              <a:rPr lang="en-US" dirty="0">
                <a:solidFill>
                  <a:srgbClr val="080808"/>
                </a:solidFill>
              </a:rPr>
              <a:t>°C</a:t>
            </a:r>
            <a:r>
              <a:rPr lang="en-US" dirty="0" smtClean="0">
                <a:solidFill>
                  <a:srgbClr val="080808"/>
                </a:solidFill>
              </a:rPr>
              <a:t>, 3.0</a:t>
            </a:r>
            <a:r>
              <a:rPr lang="en-US" dirty="0">
                <a:solidFill>
                  <a:srgbClr val="080808"/>
                </a:solidFill>
              </a:rPr>
              <a:t>°C</a:t>
            </a:r>
            <a:r>
              <a:rPr lang="en-US" dirty="0" smtClean="0">
                <a:solidFill>
                  <a:srgbClr val="080808"/>
                </a:solidFill>
              </a:rPr>
              <a:t>, 4.5°C or 6.0°C</a:t>
            </a:r>
            <a:endParaRPr lang="en-US" dirty="0">
              <a:solidFill>
                <a:srgbClr val="080808"/>
              </a:solidFill>
            </a:endParaRPr>
          </a:p>
          <a:p>
            <a:pPr marL="341313" lvl="1"/>
            <a:endParaRPr lang="en-US" sz="2000" dirty="0" smtClean="0">
              <a:solidFill>
                <a:srgbClr val="080808"/>
              </a:solidFill>
            </a:endParaRPr>
          </a:p>
          <a:p>
            <a:pPr marL="347663" indent="-347663">
              <a:buFont typeface="+mj-lt"/>
              <a:buAutoNum type="arabicPeriod"/>
            </a:pPr>
            <a:r>
              <a:rPr lang="en-US" sz="2000" dirty="0">
                <a:solidFill>
                  <a:srgbClr val="080808"/>
                </a:solidFill>
              </a:rPr>
              <a:t>Natural </a:t>
            </a:r>
            <a:r>
              <a:rPr lang="en-US" sz="2000" dirty="0" smtClean="0">
                <a:solidFill>
                  <a:srgbClr val="080808"/>
                </a:solidFill>
              </a:rPr>
              <a:t>variability</a:t>
            </a:r>
          </a:p>
          <a:p>
            <a:pPr marL="693738" lvl="1" indent="-347663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080808"/>
                </a:solidFill>
              </a:rPr>
              <a:t>Multidecadal</a:t>
            </a:r>
            <a:r>
              <a:rPr lang="en-US" dirty="0">
                <a:solidFill>
                  <a:srgbClr val="080808"/>
                </a:solidFill>
              </a:rPr>
              <a:t> </a:t>
            </a:r>
            <a:r>
              <a:rPr lang="en-US" dirty="0" smtClean="0">
                <a:solidFill>
                  <a:srgbClr val="080808"/>
                </a:solidFill>
              </a:rPr>
              <a:t>simulations</a:t>
            </a:r>
          </a:p>
          <a:p>
            <a:pPr marL="693738" lvl="1" indent="-347663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80808"/>
                </a:solidFill>
              </a:rPr>
              <a:t>5 </a:t>
            </a:r>
            <a:r>
              <a:rPr lang="en-US" dirty="0">
                <a:solidFill>
                  <a:srgbClr val="080808"/>
                </a:solidFill>
              </a:rPr>
              <a:t>different </a:t>
            </a:r>
            <a:r>
              <a:rPr lang="en-US" dirty="0" smtClean="0">
                <a:solidFill>
                  <a:srgbClr val="080808"/>
                </a:solidFill>
              </a:rPr>
              <a:t>initializations</a:t>
            </a:r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13" name="Text Box 472"/>
          <p:cNvSpPr txBox="1">
            <a:spLocks noChangeArrowheads="1"/>
          </p:cNvSpPr>
          <p:nvPr/>
        </p:nvSpPr>
        <p:spPr bwMode="auto">
          <a:xfrm>
            <a:off x="4914021" y="955111"/>
            <a:ext cx="41320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0" tIns="182880" rIns="182880" bIns="18288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Focus on the 3 </a:t>
            </a:r>
            <a:r>
              <a:rPr lang="en-US" b="1" dirty="0">
                <a:latin typeface="Calibri" panose="020F0502020204030204" pitchFamily="34" charset="0"/>
              </a:rPr>
              <a:t>main sources of uncertainty in climate projections</a:t>
            </a:r>
            <a:r>
              <a:rPr lang="en-US" b="1" dirty="0" smtClean="0">
                <a:latin typeface="Calibri" panose="020F0502020204030204" pitchFamily="34" charset="0"/>
              </a:rPr>
              <a:t>: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9" name="Picture 8" descr="fer-diagr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57" y="1566196"/>
            <a:ext cx="4572000" cy="41848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389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72"/>
          <p:cNvSpPr txBox="1">
            <a:spLocks noChangeArrowheads="1"/>
          </p:cNvSpPr>
          <p:nvPr/>
        </p:nvSpPr>
        <p:spPr bwMode="auto">
          <a:xfrm>
            <a:off x="5800298" y="1688251"/>
            <a:ext cx="3343701" cy="31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0" tIns="182880" rIns="182880" bIns="18288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 dirty="0" smtClean="0">
                <a:latin typeface="Calibri" pitchFamily="34" charset="0"/>
              </a:rPr>
              <a:t>Some limitations:</a:t>
            </a:r>
          </a:p>
          <a:p>
            <a:pPr>
              <a:spcAft>
                <a:spcPts val="300"/>
              </a:spcAft>
            </a:pPr>
            <a:endParaRPr lang="en-US" sz="1600" b="1" dirty="0">
              <a:latin typeface="Calibri" pitchFamily="34" charset="0"/>
            </a:endParaRPr>
          </a:p>
          <a:p>
            <a:pPr marL="347663" indent="-3476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itchFamily="34" charset="0"/>
              </a:rPr>
              <a:t>Changes in </a:t>
            </a:r>
            <a:r>
              <a:rPr lang="en-US" sz="1600" dirty="0" smtClean="0">
                <a:latin typeface="Calibri" pitchFamily="34" charset="0"/>
              </a:rPr>
              <a:t>natural dust</a:t>
            </a:r>
            <a:r>
              <a:rPr lang="en-US" sz="1600" dirty="0">
                <a:latin typeface="Calibri" pitchFamily="34" charset="0"/>
              </a:rPr>
              <a:t>, sea salt, and wildfire emissions </a:t>
            </a:r>
            <a:r>
              <a:rPr lang="en-US" sz="1600" dirty="0" smtClean="0">
                <a:latin typeface="Calibri" pitchFamily="34" charset="0"/>
              </a:rPr>
              <a:t>not modeled</a:t>
            </a:r>
          </a:p>
          <a:p>
            <a:pPr marL="347663" indent="-3476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itchFamily="34" charset="0"/>
              </a:rPr>
              <a:t>Changes in </a:t>
            </a:r>
            <a:r>
              <a:rPr lang="en-US" sz="1600" dirty="0" smtClean="0">
                <a:latin typeface="Calibri" pitchFamily="34" charset="0"/>
              </a:rPr>
              <a:t>land </a:t>
            </a:r>
            <a:r>
              <a:rPr lang="en-US" sz="1600" dirty="0">
                <a:latin typeface="Calibri" pitchFamily="34" charset="0"/>
              </a:rPr>
              <a:t>cover and land use not </a:t>
            </a:r>
            <a:r>
              <a:rPr lang="en-US" sz="1600" dirty="0" smtClean="0">
                <a:latin typeface="Calibri" pitchFamily="34" charset="0"/>
              </a:rPr>
              <a:t>modeled</a:t>
            </a:r>
            <a:endParaRPr lang="en-US" sz="1600" dirty="0">
              <a:latin typeface="Calibri" pitchFamily="34" charset="0"/>
            </a:endParaRPr>
          </a:p>
          <a:p>
            <a:pPr marL="347663" indent="-3476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Coarse resolution</a:t>
            </a:r>
          </a:p>
          <a:p>
            <a:pPr>
              <a:spcAft>
                <a:spcPts val="1200"/>
              </a:spcAft>
            </a:pPr>
            <a:endParaRPr lang="en-US" sz="1600" dirty="0">
              <a:latin typeface="Calibri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28600" y="914400"/>
            <a:ext cx="8686800" cy="1588"/>
          </a:xfrm>
          <a:prstGeom prst="line">
            <a:avLst/>
          </a:prstGeom>
          <a:ln w="28575">
            <a:prstDash val="sysDot"/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Climate penalty on U.S. air quality in 2100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" y="6172200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40A6EE4-5EEB-40DA-A191-2EC181CAEEE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AutoShape 2" descr="https://wikis.mit.edu/confluence/download/attachments/83651571/CGCS_logo_small.jpg?version=1&amp;modificationDate=1346254297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202680"/>
            <a:ext cx="762000" cy="629920"/>
          </a:xfrm>
          <a:prstGeom prst="rect">
            <a:avLst/>
          </a:prstGeom>
        </p:spPr>
      </p:pic>
      <p:pic>
        <p:nvPicPr>
          <p:cNvPr id="5" name="Picture 4" descr="fig 1b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93" r="51942" b="-351"/>
          <a:stretch/>
        </p:blipFill>
        <p:spPr>
          <a:xfrm>
            <a:off x="58042" y="5692774"/>
            <a:ext cx="2960973" cy="282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" b="4895"/>
          <a:stretch/>
        </p:blipFill>
        <p:spPr>
          <a:xfrm>
            <a:off x="241300" y="1331914"/>
            <a:ext cx="5468112" cy="43810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957" y="1052612"/>
            <a:ext cx="3141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latin typeface="Verdana"/>
                <a:ea typeface="Verdana"/>
                <a:cs typeface="Verdana"/>
              </a:rPr>
              <a:t>Δ</a:t>
            </a:r>
            <a:r>
              <a:rPr lang="en-US" sz="1600" dirty="0">
                <a:latin typeface="Verdana"/>
                <a:ea typeface="Verdana"/>
                <a:cs typeface="Verdana"/>
              </a:rPr>
              <a:t> </a:t>
            </a:r>
            <a:r>
              <a:rPr lang="en-US" sz="1600" dirty="0" smtClean="0"/>
              <a:t>Annual daily max. 8-hr 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(ppb)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207992" y="1052612"/>
            <a:ext cx="2313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latin typeface="Verdana"/>
                <a:ea typeface="Verdana"/>
                <a:cs typeface="Verdana"/>
              </a:rPr>
              <a:t>Δ</a:t>
            </a:r>
            <a:r>
              <a:rPr lang="en-US" sz="1600" dirty="0" smtClean="0">
                <a:latin typeface="Verdana"/>
                <a:ea typeface="Verdana"/>
                <a:cs typeface="Verdana"/>
              </a:rPr>
              <a:t> </a:t>
            </a:r>
            <a:r>
              <a:rPr lang="en-US" sz="1600" dirty="0" smtClean="0"/>
              <a:t>Annual PM</a:t>
            </a:r>
            <a:r>
              <a:rPr lang="en-US" sz="1600" baseline="-25000" dirty="0" smtClean="0"/>
              <a:t>2.5</a:t>
            </a:r>
            <a:r>
              <a:rPr lang="en-US" sz="1600" dirty="0" smtClean="0"/>
              <a:t> (µg m</a:t>
            </a:r>
            <a:r>
              <a:rPr lang="en-US" sz="1600" baseline="30000" dirty="0" smtClean="0"/>
              <a:t>-3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20" name="Text Box 472"/>
          <p:cNvSpPr txBox="1">
            <a:spLocks noChangeArrowheads="1"/>
          </p:cNvSpPr>
          <p:nvPr/>
        </p:nvSpPr>
        <p:spPr bwMode="auto">
          <a:xfrm>
            <a:off x="5800298" y="1688251"/>
            <a:ext cx="3343701" cy="39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0" tIns="182880" rIns="182880" bIns="18288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 dirty="0">
                <a:latin typeface="Calibri" pitchFamily="34" charset="0"/>
              </a:rPr>
              <a:t>Ensemble-mean projections:</a:t>
            </a:r>
          </a:p>
          <a:p>
            <a:pPr marL="347663" indent="-3476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O</a:t>
            </a:r>
            <a:r>
              <a:rPr lang="en-US" sz="1600" baseline="-25000" dirty="0" smtClean="0">
                <a:latin typeface="Calibri" pitchFamily="34" charset="0"/>
              </a:rPr>
              <a:t>3 </a:t>
            </a:r>
            <a:r>
              <a:rPr lang="en-US" sz="1600" dirty="0">
                <a:latin typeface="Calibri" pitchFamily="34" charset="0"/>
              </a:rPr>
              <a:t>i</a:t>
            </a:r>
            <a:r>
              <a:rPr lang="en-US" sz="1600" dirty="0" smtClean="0">
                <a:latin typeface="Calibri" pitchFamily="34" charset="0"/>
              </a:rPr>
              <a:t>ncrease over some regions; decrease </a:t>
            </a:r>
            <a:r>
              <a:rPr lang="en-US" sz="1600" dirty="0">
                <a:latin typeface="Calibri" pitchFamily="34" charset="0"/>
              </a:rPr>
              <a:t>in </a:t>
            </a:r>
            <a:r>
              <a:rPr lang="en-US" sz="1600" dirty="0" smtClean="0">
                <a:latin typeface="Calibri" pitchFamily="34" charset="0"/>
              </a:rPr>
              <a:t>background</a:t>
            </a:r>
            <a:endParaRPr lang="en-US" sz="1600" dirty="0">
              <a:latin typeface="Calibri" pitchFamily="34" charset="0"/>
            </a:endParaRPr>
          </a:p>
          <a:p>
            <a:pPr marL="347663" indent="-3476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itchFamily="34" charset="0"/>
              </a:rPr>
              <a:t>Larger </a:t>
            </a:r>
            <a:r>
              <a:rPr lang="en-US" sz="1600" dirty="0" smtClean="0">
                <a:latin typeface="Calibri" pitchFamily="34" charset="0"/>
              </a:rPr>
              <a:t>penalty </a:t>
            </a:r>
            <a:r>
              <a:rPr lang="en-US" sz="1600" dirty="0">
                <a:latin typeface="Calibri" pitchFamily="34" charset="0"/>
              </a:rPr>
              <a:t>on O</a:t>
            </a:r>
            <a:r>
              <a:rPr lang="en-US" sz="1600" baseline="-25000" dirty="0">
                <a:latin typeface="Calibri" pitchFamily="34" charset="0"/>
              </a:rPr>
              <a:t>3</a:t>
            </a:r>
            <a:r>
              <a:rPr lang="en-US" sz="1600" dirty="0">
                <a:latin typeface="Calibri" pitchFamily="34" charset="0"/>
              </a:rPr>
              <a:t> for summer </a:t>
            </a:r>
            <a:r>
              <a:rPr lang="en-US" sz="1600" dirty="0" smtClean="0">
                <a:latin typeface="Calibri" pitchFamily="34" charset="0"/>
              </a:rPr>
              <a:t>concentrations </a:t>
            </a:r>
            <a:endParaRPr lang="en-US" sz="1600" dirty="0">
              <a:latin typeface="Calibri" pitchFamily="34" charset="0"/>
            </a:endParaRPr>
          </a:p>
          <a:p>
            <a:pPr marL="347663" indent="-3476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Increase </a:t>
            </a:r>
            <a:r>
              <a:rPr lang="en-US" sz="1600" dirty="0">
                <a:latin typeface="Calibri" pitchFamily="34" charset="0"/>
              </a:rPr>
              <a:t>in PM (SO</a:t>
            </a:r>
            <a:r>
              <a:rPr lang="en-US" sz="1600" baseline="-25000" dirty="0">
                <a:latin typeface="Calibri" pitchFamily="34" charset="0"/>
              </a:rPr>
              <a:t>4</a:t>
            </a:r>
            <a:r>
              <a:rPr lang="en-US" sz="1600" dirty="0">
                <a:latin typeface="Calibri" pitchFamily="34" charset="0"/>
              </a:rPr>
              <a:t>, </a:t>
            </a:r>
            <a:r>
              <a:rPr lang="en-US" sz="1600" dirty="0" smtClean="0">
                <a:latin typeface="Calibri" pitchFamily="34" charset="0"/>
              </a:rPr>
              <a:t>BC</a:t>
            </a:r>
            <a:r>
              <a:rPr lang="en-US" sz="1600" dirty="0">
                <a:latin typeface="Calibri" pitchFamily="34" charset="0"/>
              </a:rPr>
              <a:t>, OA, NH</a:t>
            </a:r>
            <a:r>
              <a:rPr lang="en-US" sz="1600" baseline="-25000" dirty="0">
                <a:latin typeface="Calibri" pitchFamily="34" charset="0"/>
              </a:rPr>
              <a:t>4</a:t>
            </a:r>
            <a:r>
              <a:rPr lang="en-US" sz="1600" dirty="0">
                <a:latin typeface="Calibri" pitchFamily="34" charset="0"/>
              </a:rPr>
              <a:t>NO</a:t>
            </a:r>
            <a:r>
              <a:rPr lang="en-US" sz="1600" baseline="-25000" dirty="0">
                <a:latin typeface="Calibri" pitchFamily="34" charset="0"/>
              </a:rPr>
              <a:t>3</a:t>
            </a:r>
            <a:r>
              <a:rPr lang="en-US" sz="1600" dirty="0" smtClean="0">
                <a:latin typeface="Calibri" pitchFamily="34" charset="0"/>
              </a:rPr>
              <a:t>);  largest in East </a:t>
            </a:r>
            <a:endParaRPr lang="en-US" sz="1600" dirty="0">
              <a:latin typeface="Calibri" pitchFamily="34" charset="0"/>
            </a:endParaRPr>
          </a:p>
          <a:p>
            <a:pPr marL="347663" indent="-3476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itchFamily="34" charset="0"/>
              </a:rPr>
              <a:t>Important regional </a:t>
            </a:r>
            <a:r>
              <a:rPr lang="en-US" sz="1600" dirty="0" smtClean="0">
                <a:latin typeface="Calibri" pitchFamily="34" charset="0"/>
              </a:rPr>
              <a:t>differences</a:t>
            </a:r>
          </a:p>
          <a:p>
            <a:pPr marL="347663" indent="-3476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Climate policies </a:t>
            </a:r>
            <a:r>
              <a:rPr lang="en-US" sz="1600" dirty="0">
                <a:latin typeface="Calibri" pitchFamily="34" charset="0"/>
              </a:rPr>
              <a:t>significantly reduce impacts; most </a:t>
            </a:r>
            <a:r>
              <a:rPr lang="en-US" sz="1600" dirty="0" smtClean="0">
                <a:latin typeface="Calibri" pitchFamily="34" charset="0"/>
              </a:rPr>
              <a:t>achieved </a:t>
            </a:r>
            <a:r>
              <a:rPr lang="en-US" sz="1600" dirty="0">
                <a:latin typeface="Calibri" pitchFamily="34" charset="0"/>
              </a:rPr>
              <a:t>by implementing the 4.5 W/m</a:t>
            </a:r>
            <a:r>
              <a:rPr lang="en-US" sz="1600" baseline="30000" dirty="0">
                <a:latin typeface="Calibri" pitchFamily="34" charset="0"/>
              </a:rPr>
              <a:t>2</a:t>
            </a:r>
            <a:r>
              <a:rPr lang="en-US" sz="1600" dirty="0">
                <a:latin typeface="Calibri" pitchFamily="34" charset="0"/>
              </a:rPr>
              <a:t> stabilization </a:t>
            </a:r>
            <a:r>
              <a:rPr lang="en-US" sz="1600" dirty="0" smtClean="0">
                <a:latin typeface="Calibri" pitchFamily="34" charset="0"/>
              </a:rPr>
              <a:t>policy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22" name="Picture 21" descr="fig 1b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0" t="95293" r="3754" b="-351"/>
          <a:stretch/>
        </p:blipFill>
        <p:spPr>
          <a:xfrm>
            <a:off x="3067050" y="5699124"/>
            <a:ext cx="2584450" cy="2825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8200" y="6175887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[1] </a:t>
            </a:r>
            <a:r>
              <a:rPr lang="en-US" sz="1000" dirty="0" smtClean="0"/>
              <a:t>Garcia-Menendez et </a:t>
            </a:r>
            <a:r>
              <a:rPr lang="en-US" sz="1000" dirty="0"/>
              <a:t>al., </a:t>
            </a:r>
            <a:r>
              <a:rPr lang="en-US" sz="1000" dirty="0" smtClean="0"/>
              <a:t>2015, </a:t>
            </a:r>
            <a:r>
              <a:rPr lang="en-US" sz="1000" i="1" dirty="0" smtClean="0"/>
              <a:t>ES&amp;T </a:t>
            </a:r>
            <a:endParaRPr lang="en-US" sz="10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911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228600" y="914400"/>
            <a:ext cx="8686800" cy="1588"/>
          </a:xfrm>
          <a:prstGeom prst="line">
            <a:avLst/>
          </a:prstGeom>
          <a:ln w="28575">
            <a:prstDash val="sysDot"/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Climate policy benefits </a:t>
            </a:r>
            <a:r>
              <a:rPr lang="en-US" sz="3200" b="1" smtClean="0"/>
              <a:t>for U.S. </a:t>
            </a:r>
            <a:r>
              <a:rPr lang="en-US" sz="3200" b="1" dirty="0" smtClean="0"/>
              <a:t>air quality</a:t>
            </a:r>
            <a:endParaRPr lang="en-US" sz="3200" b="1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" y="6172200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40A6EE4-5EEB-40DA-A191-2EC181CAEEE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AutoShape 2" descr="https://wikis.mit.edu/confluence/download/attachments/83651571/CGCS_logo_small.jpg?version=1&amp;modificationDate=1346254297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202680"/>
            <a:ext cx="762000" cy="629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800" y="1781027"/>
            <a:ext cx="3898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Daily max. 8hr O</a:t>
            </a:r>
            <a:r>
              <a:rPr lang="en-US" sz="1600" b="1" baseline="-25000" dirty="0" smtClean="0"/>
              <a:t>3</a:t>
            </a:r>
            <a:endParaRPr lang="en-US"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4" y="2125977"/>
            <a:ext cx="8911466" cy="32491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68900" y="1819127"/>
            <a:ext cx="3898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PM</a:t>
            </a:r>
            <a:r>
              <a:rPr lang="en-US" sz="1600" b="1" baseline="-25000" dirty="0" smtClean="0"/>
              <a:t>2.5</a:t>
            </a:r>
            <a:endParaRPr lang="en-US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1779176" y="1212334"/>
            <a:ext cx="5579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US-average population-weighted annual concentrations:</a:t>
            </a:r>
            <a:endParaRPr lang="en-US" b="1" i="1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409950" y="2914650"/>
            <a:ext cx="9525" cy="1666876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000250" y="4114800"/>
            <a:ext cx="1" cy="447676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8001000" y="2809875"/>
            <a:ext cx="19051" cy="1762126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6677025" y="3905250"/>
            <a:ext cx="9527" cy="676276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752850" y="2901950"/>
            <a:ext cx="0" cy="1498600"/>
          </a:xfrm>
          <a:prstGeom prst="straightConnector1">
            <a:avLst/>
          </a:prstGeom>
          <a:ln w="25400">
            <a:solidFill>
              <a:srgbClr val="FF0000"/>
            </a:solidFill>
            <a:headEnd type="oval"/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8623300" y="2781300"/>
            <a:ext cx="6350" cy="1460500"/>
          </a:xfrm>
          <a:prstGeom prst="straightConnector1">
            <a:avLst/>
          </a:prstGeom>
          <a:ln w="25400">
            <a:solidFill>
              <a:srgbClr val="0070C0"/>
            </a:solidFill>
            <a:headEnd type="oval"/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extBox 1027"/>
          <p:cNvSpPr txBox="1"/>
          <p:nvPr/>
        </p:nvSpPr>
        <p:spPr>
          <a:xfrm>
            <a:off x="2429102" y="3595619"/>
            <a:ext cx="141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3.2 ± 0.3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052926" y="4184755"/>
            <a:ext cx="141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0.8 ± 0.3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799870" y="3420467"/>
            <a:ext cx="141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2.9 ± 0.3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30750" y="3516003"/>
            <a:ext cx="141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  <a:r>
              <a:rPr lang="en-US" b="1" dirty="0" smtClean="0"/>
              <a:t>.5 ± 0.1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695518" y="4091491"/>
            <a:ext cx="141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0.</a:t>
            </a:r>
            <a:r>
              <a:rPr lang="en-US" b="1" dirty="0"/>
              <a:t>5</a:t>
            </a:r>
            <a:r>
              <a:rPr lang="en-US" b="1" dirty="0" smtClean="0"/>
              <a:t> ± 0.1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619886" y="3231667"/>
            <a:ext cx="141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1.2 ± 0.1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8200" y="6175887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[1] </a:t>
            </a:r>
            <a:r>
              <a:rPr lang="en-US" sz="1000" dirty="0" smtClean="0"/>
              <a:t>Garcia-Menendez et </a:t>
            </a:r>
            <a:r>
              <a:rPr lang="en-US" sz="1000" dirty="0"/>
              <a:t>al., </a:t>
            </a:r>
            <a:r>
              <a:rPr lang="en-US" sz="1000" dirty="0" smtClean="0"/>
              <a:t>2015, </a:t>
            </a:r>
            <a:r>
              <a:rPr lang="en-US" sz="1000" i="1" dirty="0" smtClean="0"/>
              <a:t>ES&amp;T </a:t>
            </a:r>
            <a:endParaRPr lang="en-US" sz="10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238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28" grpId="1"/>
      <p:bldP spid="22" grpId="0"/>
      <p:bldP spid="22" grpId="1"/>
      <p:bldP spid="24" grpId="0"/>
      <p:bldP spid="26" grpId="0"/>
      <p:bldP spid="26" grpId="1"/>
      <p:bldP spid="28" grpId="0"/>
      <p:bldP spid="28" grpId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r="6728"/>
          <a:stretch/>
        </p:blipFill>
        <p:spPr>
          <a:xfrm>
            <a:off x="3872753" y="1625633"/>
            <a:ext cx="5208494" cy="4494796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28600" y="914400"/>
            <a:ext cx="8686800" cy="1588"/>
          </a:xfrm>
          <a:prstGeom prst="line">
            <a:avLst/>
          </a:prstGeom>
          <a:ln w="28575">
            <a:prstDash val="sysDot"/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Climate policy </a:t>
            </a:r>
            <a:r>
              <a:rPr lang="en-US" sz="3200" b="1" dirty="0" smtClean="0"/>
              <a:t>health benefits and costs</a:t>
            </a:r>
            <a:endParaRPr lang="en-US" sz="3200" b="1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40A6EE4-5EEB-40DA-A191-2EC181CAEEE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AutoShape 2" descr="https://wikis.mit.edu/confluence/download/attachments/83651571/CGCS_logo_small.jpg?version=1&amp;modificationDate=1346254297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202680"/>
            <a:ext cx="762000" cy="6299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5129" y="1242037"/>
            <a:ext cx="46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Policy cost &amp; mortality benefits (VSL-based) as </a:t>
            </a:r>
            <a:r>
              <a:rPr lang="en-US" b="1" u="sng" dirty="0" smtClean="0"/>
              <a:t>fraction of </a:t>
            </a:r>
            <a:r>
              <a:rPr lang="en-US" b="1" u="sng" dirty="0"/>
              <a:t>REF scenario </a:t>
            </a:r>
            <a:r>
              <a:rPr lang="en-US" b="1" u="sng" dirty="0" smtClean="0"/>
              <a:t>U.S. GDP</a:t>
            </a:r>
            <a:r>
              <a:rPr lang="en-US" b="1" dirty="0" smtClean="0"/>
              <a:t>:</a:t>
            </a:r>
            <a:endParaRPr lang="en-US" b="1" u="sng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" y="6172200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0976" y="1687040"/>
            <a:ext cx="35483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Climate policy relative </a:t>
            </a:r>
          </a:p>
          <a:p>
            <a:r>
              <a:rPr lang="en-US" sz="2000" b="1" dirty="0" smtClean="0"/>
              <a:t>to </a:t>
            </a:r>
            <a:r>
              <a:rPr lang="en-US" sz="2000" b="1" dirty="0"/>
              <a:t>Reference </a:t>
            </a:r>
            <a:r>
              <a:rPr lang="en-US" sz="2000" b="1" dirty="0" smtClean="0"/>
              <a:t>scenario:</a:t>
            </a:r>
          </a:p>
          <a:p>
            <a:endParaRPr lang="en-US" sz="2000" i="1" dirty="0" smtClean="0"/>
          </a:p>
          <a:p>
            <a:r>
              <a:rPr lang="en-US" sz="2000" i="1" u="sng" dirty="0"/>
              <a:t>Modeled </a:t>
            </a:r>
            <a:r>
              <a:rPr lang="en-US" sz="2000" i="1" u="sng" dirty="0" smtClean="0"/>
              <a:t>reductions</a:t>
            </a:r>
            <a:r>
              <a:rPr lang="en-US" sz="2000" i="1" dirty="0" smtClean="0"/>
              <a:t>:</a:t>
            </a:r>
          </a:p>
          <a:p>
            <a:pPr>
              <a:spcAft>
                <a:spcPts val="600"/>
              </a:spcAft>
            </a:pPr>
            <a:r>
              <a:rPr lang="en-US" sz="2000" i="1" dirty="0" smtClean="0"/>
              <a:t>(U.S. population-weighted)</a:t>
            </a:r>
          </a:p>
          <a:p>
            <a:r>
              <a:rPr lang="en-US" sz="2000" dirty="0" smtClean="0"/>
              <a:t>&gt; </a:t>
            </a:r>
            <a:r>
              <a:rPr lang="en-US" sz="2000" b="1" dirty="0" smtClean="0"/>
              <a:t>1 </a:t>
            </a:r>
            <a:r>
              <a:rPr lang="en-US" sz="2000" b="1" dirty="0"/>
              <a:t>µg m</a:t>
            </a:r>
            <a:r>
              <a:rPr lang="en-US" sz="2000" b="1" baseline="30000" dirty="0"/>
              <a:t>-3</a:t>
            </a:r>
            <a:r>
              <a:rPr lang="en-US" sz="2000" b="1" dirty="0"/>
              <a:t> </a:t>
            </a:r>
            <a:r>
              <a:rPr lang="en-US" sz="2000" dirty="0"/>
              <a:t>and </a:t>
            </a:r>
            <a:r>
              <a:rPr lang="en-US" sz="2000" b="1" dirty="0"/>
              <a:t>2.5 ppb</a:t>
            </a:r>
            <a:r>
              <a:rPr lang="en-US" sz="2000" dirty="0"/>
              <a:t> by </a:t>
            </a:r>
            <a:r>
              <a:rPr lang="en-US" sz="2000" b="1" dirty="0" smtClean="0"/>
              <a:t>2100</a:t>
            </a:r>
          </a:p>
          <a:p>
            <a:endParaRPr lang="en-US" sz="2000" i="1" u="sng" dirty="0" smtClean="0"/>
          </a:p>
          <a:p>
            <a:pPr>
              <a:spcAft>
                <a:spcPts val="600"/>
              </a:spcAft>
            </a:pPr>
            <a:r>
              <a:rPr lang="en-US" sz="2000" i="1" u="sng" dirty="0" smtClean="0"/>
              <a:t>Avoided U.S. deaths:</a:t>
            </a:r>
            <a:endParaRPr lang="en-US" sz="2000" i="1" u="sng" dirty="0"/>
          </a:p>
          <a:p>
            <a:r>
              <a:rPr lang="en-US" sz="2000" b="1" i="1" dirty="0" smtClean="0"/>
              <a:t>2050:</a:t>
            </a:r>
          </a:p>
          <a:p>
            <a:r>
              <a:rPr lang="en-US" sz="2000" dirty="0" smtClean="0"/>
              <a:t>&gt; 10,000 (4,000 - 22,000)</a:t>
            </a:r>
          </a:p>
          <a:p>
            <a:r>
              <a:rPr lang="en-US" sz="2000" b="1" i="1" dirty="0" smtClean="0"/>
              <a:t>2100: </a:t>
            </a:r>
            <a:endParaRPr lang="en-US" sz="2000" b="1" i="1" dirty="0"/>
          </a:p>
          <a:p>
            <a:r>
              <a:rPr lang="en-US" sz="2000" dirty="0" smtClean="0"/>
              <a:t>&gt; 50,000 </a:t>
            </a:r>
            <a:r>
              <a:rPr lang="en-US" sz="2000" dirty="0"/>
              <a:t>(</a:t>
            </a:r>
            <a:r>
              <a:rPr lang="en-US" sz="2000" dirty="0" smtClean="0"/>
              <a:t>19,000 - 95,000</a:t>
            </a:r>
            <a:r>
              <a:rPr lang="en-US" sz="2000" dirty="0"/>
              <a:t>)</a:t>
            </a:r>
          </a:p>
          <a:p>
            <a:pPr marL="292100"/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6175887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[1] </a:t>
            </a:r>
            <a:r>
              <a:rPr lang="en-US" sz="1000" dirty="0" smtClean="0"/>
              <a:t>Garcia-Menendez et </a:t>
            </a:r>
            <a:r>
              <a:rPr lang="en-US" sz="1000" dirty="0"/>
              <a:t>al., </a:t>
            </a:r>
            <a:r>
              <a:rPr lang="en-US" sz="1000" dirty="0" smtClean="0"/>
              <a:t>2015, </a:t>
            </a:r>
            <a:r>
              <a:rPr lang="en-US" sz="1000" i="1" dirty="0" smtClean="0"/>
              <a:t>ES&amp;T </a:t>
            </a:r>
            <a:endParaRPr lang="en-US" sz="10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024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4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4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4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4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4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4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4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4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4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4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4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4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4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4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4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4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3789</TotalTime>
  <Words>1030</Words>
  <Application>Microsoft Office PowerPoint</Application>
  <PresentationFormat>On-screen Show (4:3)</PresentationFormat>
  <Paragraphs>223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AdvOT2e364b11</vt:lpstr>
      <vt:lpstr>arial</vt:lpstr>
      <vt:lpstr>arial</vt:lpstr>
      <vt:lpstr>Calibri</vt:lpstr>
      <vt:lpstr>Verdana</vt:lpstr>
      <vt:lpstr>Wingdings</vt:lpstr>
      <vt:lpstr>Wingdings 3</vt:lpstr>
      <vt:lpstr>Office Theme</vt:lpstr>
      <vt:lpstr>Integrated projections of U.S. air quality  benefits from avoided climate change</vt:lpstr>
      <vt:lpstr>Impacts of climate change on air quality</vt:lpstr>
      <vt:lpstr>Modeling climate change impacts on air quality</vt:lpstr>
      <vt:lpstr>Modeling climate change impacts on air quality</vt:lpstr>
      <vt:lpstr>Climate and policy scenarios</vt:lpstr>
      <vt:lpstr>Ensemble simulation of 21st century climate change </vt:lpstr>
      <vt:lpstr>Climate penalty on U.S. air quality in 2100</vt:lpstr>
      <vt:lpstr>Climate policy benefits for U.S. air quality</vt:lpstr>
      <vt:lpstr>Climate policy health benefits and costs</vt:lpstr>
      <vt:lpstr>Uncertainty in climate projections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Climate model response</vt:lpstr>
      <vt:lpstr>Additional uncertainty in benefits assessments</vt:lpstr>
      <vt:lpstr>Implications for benefits assessments</vt:lpstr>
      <vt:lpstr>Implications for benefits assessments</vt:lpstr>
      <vt:lpstr>PowerPoint Presentation</vt:lpstr>
      <vt:lpstr>PowerPoint Presentation</vt:lpstr>
      <vt:lpstr>Considering variability in air quality projections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air pollution at vastly different scales:  From atmospheric plumes to climate change</dc:title>
  <dc:creator>Fernando Garcia Menendez</dc:creator>
  <cp:lastModifiedBy>Fernando Garcia Menendez</cp:lastModifiedBy>
  <cp:revision>282</cp:revision>
  <dcterms:created xsi:type="dcterms:W3CDTF">2015-01-18T16:57:48Z</dcterms:created>
  <dcterms:modified xsi:type="dcterms:W3CDTF">2015-10-06T15:19:24Z</dcterms:modified>
</cp:coreProperties>
</file>